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embeddedFontLst>
    <p:embeddedFont>
      <p:font typeface="Impact" panose="020B0806030902050204" pitchFamily="34" charset="0"/>
      <p:regular r:id="rId16"/>
    </p:embeddedFont>
    <p:embeddedFont>
      <p:font typeface="Montserrat" panose="020B0604020202020204" charset="0"/>
      <p:regular r:id="rId17"/>
      <p:bold r:id="rId18"/>
      <p:italic r:id="rId19"/>
      <p:boldItalic r:id="rId20"/>
    </p:embeddedFont>
    <p:embeddedFont>
      <p:font typeface="Raleway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nie Parlette-Stewart" initials="" lastIdx="1" clrIdx="0"/>
  <p:cmAuthor id="1" name="Jacqueline Kreller-Vanderkoo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70229" autoAdjust="0"/>
  </p:normalViewPr>
  <p:slideViewPr>
    <p:cSldViewPr snapToGrid="0">
      <p:cViewPr varScale="1">
        <p:scale>
          <a:sx n="81" d="100"/>
          <a:sy n="81" d="100"/>
        </p:scale>
        <p:origin x="18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wire.com/where-to-find-funny-gifs-online-3486447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https://giphy.com/gifs/mailchimp-thank-you-l3vR4yk0X20KimqJ2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https://giphy.com/gifs/pony-goggles-lets-do-this-PuWNMebKGIKNG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https://giphy.com/gifs/animated-friends-swaXFSeBVHpHq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Why should we use pop culture GIFs in information literacy instruction?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/>
              <a:t>Enjoyment - They’re fun! They can be humourous or silly.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Engagement &amp; building relevance - </a:t>
            </a:r>
            <a:r>
              <a:rPr lang="en-GB">
                <a:solidFill>
                  <a:schemeClr val="dk1"/>
                </a:solidFill>
              </a:rPr>
              <a:t>Animated GIFs have quickly become a channel for visually expressing emotion in our modern culture. </a:t>
            </a:r>
            <a:r>
              <a:rPr lang="en-GB"/>
              <a:t>They are</a:t>
            </a:r>
            <a:r>
              <a:rPr lang="en-GB">
                <a:solidFill>
                  <a:schemeClr val="dk1"/>
                </a:solidFill>
              </a:rPr>
              <a:t> widely prevalent on the web - found on digital forums, message boards, social media and websites of every genre. They’re familiar to most, while also perhaps being unexpected in the classroom setting.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Google image search doesn’t always cut it.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Heads up some for NSFW (not safe for work)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/>
              <a:t>Tips: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Items tagged gif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Add emotions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Consider your audience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/>
              <a:t>I.e. does your audience understand the Glengarry Glen Ross reference? (it came out in 1992)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/>
              <a:t>https://images2.newscred.com/Zz1hYzI1YjNhODEzYTJhZWQwNDVlMjE4NzlhNGIzM2QyNQ==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https://www.lifewire.com/where-to-find-funny-gifs-online-3486447</a:t>
            </a:r>
            <a:r>
              <a:rPr lang="en-GB"/>
              <a:t>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GB" b="1"/>
              <a:t>*it’s a little more difficult to track down educational gifs - at this this time there isn’t a great single repository, adding tasks or searching for “educational” tag can help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GB"/>
              <a:t>Choose a discrete task that can be accomplished in relatively few clicks.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GB"/>
              <a:t>Break the task down to the essential actions. Each action will be a still image in the GIF.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GB"/>
              <a:t>Take a screenshot of each step and save as a still PNG or GIF.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GB"/>
              <a:t>Zoom in on the action, but don’t jump around the screen unnecessarily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GB"/>
              <a:t>Make sure each still image has the same dimensions and scale (measure using pixels)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GB"/>
              <a:t>Add annotations to images using an image editor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GB"/>
              <a:t>Indicate the start of the GIF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GB"/>
              <a:t>Focus viewer’s attention on the essential actions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-GB"/>
              <a:t>Create the GIF using an online service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GB"/>
              <a:t>Define speed (~1 sec but play around with yours) and # of repeats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29779" y="1042033"/>
            <a:ext cx="41265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title" idx="2"/>
          </p:nvPr>
        </p:nvSpPr>
        <p:spPr>
          <a:xfrm>
            <a:off x="629775" y="3866475"/>
            <a:ext cx="3936600" cy="66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5200">
                <a:solidFill>
                  <a:srgbClr val="96CA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/>
          <p:nvPr/>
        </p:nvSpPr>
        <p:spPr>
          <a:xfrm>
            <a:off x="629775" y="5334550"/>
            <a:ext cx="4511700" cy="134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Jacqueline Kreller-Vanderkooy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Learning &amp; Curriculum Support Librarian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University of Guelph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jkreller@uoguelph.ca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5716575" y="1242025"/>
            <a:ext cx="2591400" cy="624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 b="1"/>
            </a:lvl2pPr>
            <a:lvl3pPr lvl="2" rtl="0">
              <a:spcBef>
                <a:spcPts val="0"/>
              </a:spcBef>
              <a:buNone/>
              <a:defRPr b="1"/>
            </a:lvl3pPr>
            <a:lvl4pPr lvl="3" rtl="0">
              <a:spcBef>
                <a:spcPts val="0"/>
              </a:spcBef>
              <a:buNone/>
              <a:defRPr b="1"/>
            </a:lvl4pPr>
            <a:lvl5pPr lvl="4" rtl="0">
              <a:spcBef>
                <a:spcPts val="0"/>
              </a:spcBef>
              <a:buNone/>
              <a:defRPr b="1"/>
            </a:lvl5pPr>
            <a:lvl6pPr lvl="5" rtl="0">
              <a:spcBef>
                <a:spcPts val="0"/>
              </a:spcBef>
              <a:buNone/>
              <a:defRPr b="1"/>
            </a:lvl6pPr>
            <a:lvl7pPr lvl="6" rtl="0">
              <a:spcBef>
                <a:spcPts val="0"/>
              </a:spcBef>
              <a:buNone/>
              <a:defRPr b="1"/>
            </a:lvl7pPr>
            <a:lvl8pPr lvl="7" rtl="0">
              <a:spcBef>
                <a:spcPts val="0"/>
              </a:spcBef>
              <a:buNone/>
              <a:defRPr b="1"/>
            </a:lvl8pPr>
            <a:lvl9pPr lvl="8" rtl="0"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cxnSp>
        <p:nvCxnSpPr>
          <p:cNvPr id="59" name="Shape 59"/>
          <p:cNvCxnSpPr/>
          <p:nvPr/>
        </p:nvCxnSpPr>
        <p:spPr>
          <a:xfrm>
            <a:off x="5841375" y="3283175"/>
            <a:ext cx="2466600" cy="0"/>
          </a:xfrm>
          <a:prstGeom prst="straightConnector1">
            <a:avLst/>
          </a:prstGeom>
          <a:noFill/>
          <a:ln w="228600" cap="flat" cmpd="sng">
            <a:solidFill>
              <a:srgbClr val="8AB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0" name="Shape 60"/>
          <p:cNvSpPr txBox="1"/>
          <p:nvPr/>
        </p:nvSpPr>
        <p:spPr>
          <a:xfrm>
            <a:off x="4089525" y="5334550"/>
            <a:ext cx="4511700" cy="134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Melanie Parlette-Stewart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Blended Learning Librarian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University of Guelph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mparlett@uoguelph.ca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ontent Outlin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1460850"/>
            <a:ext cx="4846500" cy="3936300"/>
          </a:xfrm>
          <a:prstGeom prst="rect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 sz="18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lang="en-GB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" name="Shape 64"/>
          <p:cNvCxnSpPr/>
          <p:nvPr/>
        </p:nvCxnSpPr>
        <p:spPr>
          <a:xfrm rot="10800000" flipH="1">
            <a:off x="7227050" y="3313875"/>
            <a:ext cx="1917000" cy="7500"/>
          </a:xfrm>
          <a:prstGeom prst="straightConnector1">
            <a:avLst/>
          </a:prstGeom>
          <a:noFill/>
          <a:ln w="228600" cap="flat" cmpd="sng">
            <a:solidFill>
              <a:srgbClr val="96CA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5019000" y="3805875"/>
            <a:ext cx="3813300" cy="175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/>
            </a:lvl1pPr>
            <a:lvl2pPr lvl="1" algn="r" rtl="0">
              <a:spcBef>
                <a:spcPts val="0"/>
              </a:spcBef>
              <a:buNone/>
              <a:defRPr/>
            </a:lvl2pPr>
            <a:lvl3pPr lvl="2" algn="r" rtl="0">
              <a:spcBef>
                <a:spcPts val="0"/>
              </a:spcBef>
              <a:buNone/>
              <a:defRPr/>
            </a:lvl3pPr>
            <a:lvl4pPr lvl="3" algn="r" rtl="0">
              <a:spcBef>
                <a:spcPts val="0"/>
              </a:spcBef>
              <a:buNone/>
              <a:defRPr/>
            </a:lvl4pPr>
            <a:lvl5pPr lvl="4" algn="r" rtl="0">
              <a:spcBef>
                <a:spcPts val="0"/>
              </a:spcBef>
              <a:buNone/>
              <a:defRPr/>
            </a:lvl5pPr>
            <a:lvl6pPr lvl="5" algn="r" rtl="0">
              <a:spcBef>
                <a:spcPts val="0"/>
              </a:spcBef>
              <a:buNone/>
              <a:defRPr/>
            </a:lvl6pPr>
            <a:lvl7pPr lvl="6" algn="r" rtl="0">
              <a:spcBef>
                <a:spcPts val="0"/>
              </a:spcBef>
              <a:buNone/>
              <a:defRPr/>
            </a:lvl7pPr>
            <a:lvl8pPr lvl="7" algn="r" rtl="0">
              <a:spcBef>
                <a:spcPts val="0"/>
              </a:spcBef>
              <a:buNone/>
              <a:defRPr/>
            </a:lvl8pPr>
            <a:lvl9pPr lvl="8" algn="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5151200" y="1337775"/>
            <a:ext cx="3681000" cy="149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GB" sz="4800" b="1"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GB" sz="4800" b="1"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and Half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3243900"/>
            <a:ext cx="9144000" cy="3613500"/>
          </a:xfrm>
          <a:prstGeom prst="rect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599700" y="1168625"/>
            <a:ext cx="4474500" cy="159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ubTitle" idx="2"/>
          </p:nvPr>
        </p:nvSpPr>
        <p:spPr>
          <a:xfrm>
            <a:off x="599700" y="4734650"/>
            <a:ext cx="4474500" cy="159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599700" y="3475250"/>
            <a:ext cx="8134200" cy="125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and Half Blac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3243900"/>
            <a:ext cx="9144000" cy="361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599700" y="1168625"/>
            <a:ext cx="4474500" cy="159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2"/>
          </p:nvPr>
        </p:nvSpPr>
        <p:spPr>
          <a:xfrm>
            <a:off x="599700" y="4734650"/>
            <a:ext cx="4474500" cy="159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8AB54A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599700" y="3475250"/>
            <a:ext cx="8134200" cy="125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2pPr>
            <a:lvl3pPr lvl="2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3pPr>
            <a:lvl4pPr lvl="3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4pPr>
            <a:lvl5pPr lvl="4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5pPr>
            <a:lvl6pPr lvl="5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6pPr>
            <a:lvl7pPr lvl="6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7pPr>
            <a:lvl8pPr lvl="7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8pPr>
            <a:lvl9pPr lvl="8" rtl="0">
              <a:spcBef>
                <a:spcPts val="0"/>
              </a:spcBef>
              <a:buNone/>
              <a:defRPr sz="4800">
                <a:solidFill>
                  <a:srgbClr val="00C6C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0" y="3244200"/>
            <a:ext cx="9144000" cy="3613500"/>
          </a:xfrm>
          <a:prstGeom prst="rect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00C6C6"/>
              </a:solidFill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82" name="Shape 82"/>
          <p:cNvSpPr txBox="1"/>
          <p:nvPr/>
        </p:nvSpPr>
        <p:spPr>
          <a:xfrm>
            <a:off x="599700" y="3825125"/>
            <a:ext cx="7303800" cy="16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Jacqueline Kreller-Vanderkooy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Learning &amp; Curriculum Support Librarian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jkreller@uoguelph.ca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Melanie Parlette-Stewart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Blended Learning Librarian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mparlett@uoguelph.ca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Highlight some fa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85" name="Shape 85"/>
          <p:cNvSpPr/>
          <p:nvPr/>
        </p:nvSpPr>
        <p:spPr>
          <a:xfrm>
            <a:off x="4413100" y="1460850"/>
            <a:ext cx="4731000" cy="3936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84450" y="2583300"/>
            <a:ext cx="3521100" cy="16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 idx="2"/>
          </p:nvPr>
        </p:nvSpPr>
        <p:spPr>
          <a:xfrm>
            <a:off x="5858525" y="1998975"/>
            <a:ext cx="2814000" cy="14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5243450" y="4351600"/>
            <a:ext cx="3429000" cy="87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ighlight some facts 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91" name="Shape 91"/>
          <p:cNvSpPr/>
          <p:nvPr/>
        </p:nvSpPr>
        <p:spPr>
          <a:xfrm>
            <a:off x="0" y="1460850"/>
            <a:ext cx="4731000" cy="3936300"/>
          </a:xfrm>
          <a:prstGeom prst="rect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822600" y="1998975"/>
            <a:ext cx="3521100" cy="1691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buNone/>
              <a:defRPr/>
            </a:lvl2pPr>
            <a:lvl3pPr lvl="2" algn="r" rtl="0">
              <a:spcBef>
                <a:spcPts val="0"/>
              </a:spcBef>
              <a:buNone/>
              <a:defRPr/>
            </a:lvl3pPr>
            <a:lvl4pPr lvl="3" algn="r" rtl="0">
              <a:spcBef>
                <a:spcPts val="0"/>
              </a:spcBef>
              <a:buNone/>
              <a:defRPr/>
            </a:lvl4pPr>
            <a:lvl5pPr lvl="4" algn="r" rtl="0">
              <a:spcBef>
                <a:spcPts val="0"/>
              </a:spcBef>
              <a:buNone/>
              <a:defRPr/>
            </a:lvl5pPr>
            <a:lvl6pPr lvl="5" algn="r" rtl="0">
              <a:spcBef>
                <a:spcPts val="0"/>
              </a:spcBef>
              <a:buNone/>
              <a:defRPr/>
            </a:lvl6pPr>
            <a:lvl7pPr lvl="6" algn="r" rtl="0">
              <a:spcBef>
                <a:spcPts val="0"/>
              </a:spcBef>
              <a:buNone/>
              <a:defRPr/>
            </a:lvl7pPr>
            <a:lvl8pPr lvl="7" algn="r" rtl="0">
              <a:spcBef>
                <a:spcPts val="0"/>
              </a:spcBef>
              <a:buNone/>
              <a:defRPr/>
            </a:lvl8pPr>
            <a:lvl9pPr lvl="8" algn="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 idx="2"/>
          </p:nvPr>
        </p:nvSpPr>
        <p:spPr>
          <a:xfrm>
            <a:off x="5520225" y="2721600"/>
            <a:ext cx="3152400" cy="1414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868650" y="3967075"/>
            <a:ext cx="3429000" cy="87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Lots of room for text coloured bkg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768825" y="1737575"/>
            <a:ext cx="4121100" cy="132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98" name="Shape 98"/>
          <p:cNvCxnSpPr/>
          <p:nvPr/>
        </p:nvCxnSpPr>
        <p:spPr>
          <a:xfrm rot="10800000" flipH="1">
            <a:off x="7227050" y="3313875"/>
            <a:ext cx="1917000" cy="7500"/>
          </a:xfrm>
          <a:prstGeom prst="straightConnector1">
            <a:avLst/>
          </a:prstGeom>
          <a:noFill/>
          <a:ln w="228600" cap="flat" cmpd="sng">
            <a:solidFill>
              <a:srgbClr val="8AB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68825" y="3598150"/>
            <a:ext cx="8088000" cy="295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ts of room for text coloured bkg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768825" y="1737575"/>
            <a:ext cx="4121100" cy="132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cxnSp>
        <p:nvCxnSpPr>
          <p:cNvPr id="103" name="Shape 103"/>
          <p:cNvCxnSpPr/>
          <p:nvPr/>
        </p:nvCxnSpPr>
        <p:spPr>
          <a:xfrm>
            <a:off x="0" y="2601300"/>
            <a:ext cx="1918200" cy="3300"/>
          </a:xfrm>
          <a:prstGeom prst="straightConnector1">
            <a:avLst/>
          </a:prstGeom>
          <a:noFill/>
          <a:ln w="228600" cap="flat" cmpd="sng">
            <a:solidFill>
              <a:srgbClr val="8AB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68825" y="3598150"/>
            <a:ext cx="8088000" cy="295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ts of room for text black bkg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68825" y="1737575"/>
            <a:ext cx="4121100" cy="132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0C6C6"/>
                </a:solidFill>
              </a:defRPr>
            </a:lvl9pPr>
          </a:lstStyle>
          <a:p>
            <a:endParaRPr/>
          </a:p>
        </p:txBody>
      </p:sp>
      <p:cxnSp>
        <p:nvCxnSpPr>
          <p:cNvPr id="108" name="Shape 108"/>
          <p:cNvCxnSpPr/>
          <p:nvPr/>
        </p:nvCxnSpPr>
        <p:spPr>
          <a:xfrm rot="10800000" flipH="1">
            <a:off x="7227050" y="3313875"/>
            <a:ext cx="1917000" cy="7500"/>
          </a:xfrm>
          <a:prstGeom prst="straightConnector1">
            <a:avLst/>
          </a:prstGeom>
          <a:noFill/>
          <a:ln w="228600" cap="flat" cmpd="sng">
            <a:solidFill>
              <a:srgbClr val="8AB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68825" y="3598150"/>
            <a:ext cx="8088000" cy="295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imag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cxnSp>
        <p:nvCxnSpPr>
          <p:cNvPr id="112" name="Shape 112"/>
          <p:cNvCxnSpPr/>
          <p:nvPr/>
        </p:nvCxnSpPr>
        <p:spPr>
          <a:xfrm rot="10800000" flipH="1">
            <a:off x="0" y="3194600"/>
            <a:ext cx="1917000" cy="7500"/>
          </a:xfrm>
          <a:prstGeom prst="straightConnector1">
            <a:avLst/>
          </a:prstGeom>
          <a:noFill/>
          <a:ln w="228600" cap="flat" cmpd="sng">
            <a:solidFill>
              <a:srgbClr val="8AB54A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30450" y="1107125"/>
            <a:ext cx="3967200" cy="149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630450" y="3890300"/>
            <a:ext cx="3967200" cy="221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2">
            <a:alphaModFix/>
          </a:blip>
          <a:srcRect r="33208"/>
          <a:stretch/>
        </p:blipFill>
        <p:spPr>
          <a:xfrm>
            <a:off x="4846350" y="1287875"/>
            <a:ext cx="4290000" cy="42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cxnSp>
        <p:nvCxnSpPr>
          <p:cNvPr id="120" name="Shape 120"/>
          <p:cNvCxnSpPr/>
          <p:nvPr/>
        </p:nvCxnSpPr>
        <p:spPr>
          <a:xfrm>
            <a:off x="0" y="2601300"/>
            <a:ext cx="1918200" cy="33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30450" y="1107125"/>
            <a:ext cx="3967200" cy="149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8AB54A"/>
              </a:buClr>
              <a:buSzPct val="100000"/>
              <a:buFont typeface="Montserrat"/>
              <a:buNone/>
              <a:defRPr sz="3600" b="1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2pPr>
            <a:lvl3pPr lvl="2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3pPr>
            <a:lvl4pPr lvl="3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4pPr>
            <a:lvl5pPr lvl="4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5pPr>
            <a:lvl6pPr lvl="5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6pPr>
            <a:lvl7pPr lvl="6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7pPr>
            <a:lvl8pPr lvl="7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8pPr>
            <a:lvl9pPr lvl="8" rtl="0">
              <a:spcBef>
                <a:spcPts val="0"/>
              </a:spcBef>
              <a:buClr>
                <a:srgbClr val="8AB54A"/>
              </a:buClr>
              <a:buSzPct val="100000"/>
              <a:buNone/>
              <a:defRPr sz="2800" b="1">
                <a:solidFill>
                  <a:srgbClr val="8AB54A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Font typeface="Raleway"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latin typeface="Montserrat"/>
                <a:ea typeface="Montserrat"/>
                <a:cs typeface="Montserrat"/>
                <a:sym typeface="Montserrat"/>
              </a:rPr>
              <a:t>#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giphy.com/" TargetMode="External"/><Relationship Id="rId7" Type="http://schemas.openxmlformats.org/officeDocument/2006/relationships/hyperlink" Target="http://knowyourmem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google.ca/search?q=gif+site:buzzfeed.com&amp;source=lnms&amp;tbm=isch&amp;sa=X&amp;ved=0ahUKEwjaz4y6qfXTAhUB22MKHYMkCIkQ_AUICigB&amp;biw=1280&amp;bih=934" TargetMode="External"/><Relationship Id="rId5" Type="http://schemas.openxmlformats.org/officeDocument/2006/relationships/hyperlink" Target="https://www.tumblr.com/tagged/gif/" TargetMode="External"/><Relationship Id="rId4" Type="http://schemas.openxmlformats.org/officeDocument/2006/relationships/hyperlink" Target="https://www.reddit.com/r/gif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629775" y="723975"/>
            <a:ext cx="4935000" cy="1856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4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200">
                <a:solidFill>
                  <a:srgbClr val="8AB54A"/>
                </a:solidFill>
              </a:rPr>
              <a:t>WILU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/>
              <a:t>LIGHTNING TALK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title" idx="2"/>
          </p:nvPr>
        </p:nvSpPr>
        <p:spPr>
          <a:xfrm>
            <a:off x="629775" y="3446000"/>
            <a:ext cx="4935000" cy="1945800"/>
          </a:xfrm>
          <a:prstGeom prst="rect">
            <a:avLst/>
          </a:prstGeom>
          <a:solidFill>
            <a:srgbClr val="000000">
              <a:alpha val="44620"/>
            </a:srgbClr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>
                <a:solidFill>
                  <a:srgbClr val="8AB54A"/>
                </a:solidFill>
              </a:rPr>
              <a:t>Using animated GIFs to walk the line between skill development and higher-level concepts in information literacy instruction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5787925" y="1955475"/>
            <a:ext cx="2591400" cy="62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MAY 24/17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MAKING GIFS ACCESSIBLE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437550" y="3047550"/>
            <a:ext cx="3881400" cy="51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GIFs need alt text to be accessible.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099" y="3643750"/>
            <a:ext cx="5025100" cy="29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49" y="3969319"/>
            <a:ext cx="2882774" cy="2342705"/>
          </a:xfrm>
          <a:prstGeom prst="rect">
            <a:avLst/>
          </a:prstGeom>
          <a:noFill/>
          <a:ln w="38100" cap="flat" cmpd="sng">
            <a:solidFill>
              <a:srgbClr val="8AB54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  <p:sp>
        <p:nvSpPr>
          <p:cNvPr id="246" name="Shape 246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MAKING GIFS ACCESSIBLE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37550" y="3047550"/>
            <a:ext cx="8472300" cy="45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Alt tags should be &lt; 120 characters. Put longer descriptions elsewhere.</a:t>
            </a:r>
          </a:p>
        </p:txBody>
      </p:sp>
      <p:pic>
        <p:nvPicPr>
          <p:cNvPr id="253" name="Shape 253" descr="A demonstration of how to access Web of Science using Primo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49" y="3969319"/>
            <a:ext cx="2882774" cy="2342705"/>
          </a:xfrm>
          <a:prstGeom prst="rect">
            <a:avLst/>
          </a:prstGeom>
          <a:noFill/>
          <a:ln w="38100" cap="flat" cmpd="sng">
            <a:solidFill>
              <a:srgbClr val="8AB54A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 l="6354" t="45542" r="12798" b="43681"/>
          <a:stretch/>
        </p:blipFill>
        <p:spPr>
          <a:xfrm>
            <a:off x="4167862" y="3969325"/>
            <a:ext cx="4171474" cy="328724"/>
          </a:xfrm>
          <a:prstGeom prst="rect">
            <a:avLst/>
          </a:prstGeom>
          <a:noFill/>
          <a:ln w="38100" cap="flat" cmpd="sng">
            <a:solidFill>
              <a:srgbClr val="8AB54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5" name="Shape 255"/>
          <p:cNvSpPr txBox="1"/>
          <p:nvPr/>
        </p:nvSpPr>
        <p:spPr>
          <a:xfrm>
            <a:off x="3990100" y="4543825"/>
            <a:ext cx="4527000" cy="1768200"/>
          </a:xfrm>
          <a:prstGeom prst="rect">
            <a:avLst/>
          </a:prstGeom>
          <a:noFill/>
          <a:ln w="38100" cap="flat" cmpd="sng">
            <a:solidFill>
              <a:srgbClr val="8AB54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the Search Primo box, type Web of Science and click Search Primo. 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Click on Web of Science in the results list. 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You will find yourself on the Web of Science basic search page.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  <p:sp>
        <p:nvSpPr>
          <p:cNvPr id="257" name="Shape 257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6975" y="1156699"/>
            <a:ext cx="3358500" cy="16904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5708275" y="5486400"/>
            <a:ext cx="3057000" cy="907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Handout: </a:t>
            </a:r>
            <a:r>
              <a:rPr lang="en-GB" sz="1800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400" y="1114323"/>
            <a:ext cx="1690449" cy="169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5019000" y="3805875"/>
            <a:ext cx="3813300" cy="26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What is an animated GIF?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Using GIFs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Finding GIFs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Creating GIFs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Making GIFs accessible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5545"/>
            <a:ext cx="4846400" cy="272690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477725" y="5928675"/>
            <a:ext cx="48465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>
                <a:solidFill>
                  <a:srgbClr val="8AB54A"/>
                </a:solidFill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1220550" y="4044200"/>
            <a:ext cx="5809200" cy="30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0000" b="1">
                <a:solidFill>
                  <a:srgbClr val="EFEFEF"/>
                </a:solidFill>
              </a:rPr>
              <a:t>.gif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15450" y="13925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200"/>
              <a:t>WHAT IS AN ANIMATED GIF?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286250" y="2581850"/>
            <a:ext cx="4719900" cy="38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Animated GIF</a:t>
            </a:r>
            <a:r>
              <a:rPr lang="en-GB" sz="2400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400" i="1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GB" sz="2400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GIF = Graphics Interchange Format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2400">
                <a:latin typeface="Raleway"/>
                <a:ea typeface="Raleway"/>
                <a:cs typeface="Raleway"/>
                <a:sym typeface="Raleway"/>
              </a:rPr>
              <a:t>Comprised of frames that are displayed in succession in a continuous loop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4" name="Shape 144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25" y="2806850"/>
            <a:ext cx="3336825" cy="24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USING GIFS</a:t>
            </a:r>
          </a:p>
        </p:txBody>
      </p:sp>
      <p:sp>
        <p:nvSpPr>
          <p:cNvPr id="152" name="Shape 152"/>
          <p:cNvSpPr/>
          <p:nvPr/>
        </p:nvSpPr>
        <p:spPr>
          <a:xfrm>
            <a:off x="5529199" y="1801450"/>
            <a:ext cx="3442392" cy="1908468"/>
          </a:xfrm>
          <a:prstGeom prst="irregularSeal1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pop culture GIFs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24150" y="3841000"/>
            <a:ext cx="4495200" cy="1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  <a:buFont typeface="Raleway"/>
              <a:buChar char="➔"/>
            </a:pPr>
            <a:r>
              <a:rPr lang="en-GB" sz="3600">
                <a:latin typeface="Raleway"/>
                <a:ea typeface="Raleway"/>
                <a:cs typeface="Raleway"/>
                <a:sym typeface="Raleway"/>
              </a:rPr>
              <a:t>Enjoyment</a:t>
            </a:r>
          </a:p>
          <a:p>
            <a:pPr marL="457200" lvl="0" indent="-457200" rtl="0">
              <a:spcBef>
                <a:spcPts val="0"/>
              </a:spcBef>
              <a:buSzPct val="100000"/>
              <a:buFont typeface="Raleway"/>
              <a:buChar char="➔"/>
            </a:pPr>
            <a:r>
              <a:rPr lang="en-GB" sz="3600">
                <a:latin typeface="Raleway"/>
                <a:ea typeface="Raleway"/>
                <a:cs typeface="Raleway"/>
                <a:sym typeface="Raleway"/>
              </a:rPr>
              <a:t>Engagement</a:t>
            </a:r>
          </a:p>
          <a:p>
            <a:pPr marL="457200" lvl="0" indent="-457200">
              <a:spcBef>
                <a:spcPts val="0"/>
              </a:spcBef>
              <a:buSzPct val="100000"/>
              <a:buFont typeface="Raleway"/>
              <a:buChar char="➔"/>
            </a:pPr>
            <a:r>
              <a:rPr lang="en-GB" sz="3600">
                <a:latin typeface="Raleway"/>
                <a:ea typeface="Raleway"/>
                <a:cs typeface="Raleway"/>
                <a:sym typeface="Raleway"/>
              </a:rPr>
              <a:t>Build Relevance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sp>
        <p:nvSpPr>
          <p:cNvPr id="155" name="Shape 155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FINDING GIFS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05575" y="2889575"/>
            <a:ext cx="3627600" cy="38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222222"/>
              </a:buClr>
              <a:buSzPct val="100000"/>
              <a:buFont typeface="Raleway"/>
              <a:buAutoNum type="arabicPeriod"/>
            </a:pPr>
            <a:r>
              <a:rPr lang="en-GB" sz="3000" u="sng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Giphy.com</a:t>
            </a:r>
            <a:r>
              <a:rPr lang="en-GB" sz="3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457200" lvl="0" indent="-419100" rtl="0">
              <a:spcBef>
                <a:spcPts val="0"/>
              </a:spcBef>
              <a:buClr>
                <a:srgbClr val="222222"/>
              </a:buClr>
              <a:buSzPct val="100000"/>
              <a:buFont typeface="Raleway"/>
              <a:buAutoNum type="arabicPeriod"/>
            </a:pPr>
            <a:r>
              <a:rPr lang="en-GB" sz="3000" u="sng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Reddit</a:t>
            </a:r>
            <a:r>
              <a:rPr lang="en-GB" sz="3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457200" lvl="0" indent="-419100" rtl="0">
              <a:spcBef>
                <a:spcPts val="0"/>
              </a:spcBef>
              <a:buClr>
                <a:srgbClr val="222222"/>
              </a:buClr>
              <a:buSzPct val="100000"/>
              <a:buFont typeface="Raleway"/>
              <a:buAutoNum type="arabicPeriod"/>
            </a:pPr>
            <a:r>
              <a:rPr lang="en-GB" sz="3000" u="sng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Tumblr</a:t>
            </a:r>
          </a:p>
          <a:p>
            <a:pPr marL="457200" lvl="0" indent="-419100" rtl="0">
              <a:spcBef>
                <a:spcPts val="0"/>
              </a:spcBef>
              <a:buClr>
                <a:srgbClr val="222222"/>
              </a:buClr>
              <a:buSzPct val="100000"/>
              <a:buFont typeface="Raleway"/>
              <a:buAutoNum type="arabicPeriod"/>
            </a:pPr>
            <a:r>
              <a:rPr lang="en-GB" sz="3000" u="sng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Search Google for “Buzzfeed GIF”</a:t>
            </a:r>
          </a:p>
          <a:p>
            <a:pPr marL="457200" lvl="0" indent="-419100">
              <a:spcBef>
                <a:spcPts val="0"/>
              </a:spcBef>
              <a:buClr>
                <a:srgbClr val="222222"/>
              </a:buClr>
              <a:buSzPct val="100000"/>
              <a:buFont typeface="Raleway"/>
              <a:buAutoNum type="arabicPeriod"/>
            </a:pPr>
            <a:r>
              <a:rPr lang="en-GB" sz="3000" u="sng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KnowYourMeme.com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012025" y="2592900"/>
            <a:ext cx="4804800" cy="1378200"/>
          </a:xfrm>
          <a:prstGeom prst="rect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>
                <a:solidFill>
                  <a:srgbClr val="FFFFFF"/>
                </a:solidFill>
              </a:rPr>
              <a:t>Tips: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en-GB" sz="1800" b="1">
                <a:solidFill>
                  <a:srgbClr val="FFFFFF"/>
                </a:solidFill>
              </a:rPr>
              <a:t>Items tagged “gif”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en-GB" sz="1800" b="1">
                <a:solidFill>
                  <a:srgbClr val="FFFFFF"/>
                </a:solidFill>
              </a:rPr>
              <a:t>Add emotions or ideas to your search</a:t>
            </a:r>
          </a:p>
          <a:p>
            <a:pPr marL="457200" lvl="0" indent="-342900"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en-GB" sz="1800" b="1">
                <a:solidFill>
                  <a:srgbClr val="FFFFFF"/>
                </a:solidFill>
              </a:rPr>
              <a:t>Consider your audience</a:t>
            </a:r>
          </a:p>
        </p:txBody>
      </p:sp>
      <p:pic>
        <p:nvPicPr>
          <p:cNvPr id="163" name="Shape 163" descr="Zz1hYzI1YjNhODEzYTJhZWQwNDVlMjE4NzlhNGIzM2QyNQ==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3175" y="4336700"/>
            <a:ext cx="4762500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5</a:t>
            </a:fld>
            <a:endParaRPr lang="en-GB"/>
          </a:p>
        </p:txBody>
      </p:sp>
      <p:sp>
        <p:nvSpPr>
          <p:cNvPr id="165" name="Shape 165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USING GIFS</a:t>
            </a:r>
          </a:p>
        </p:txBody>
      </p:sp>
      <p:sp>
        <p:nvSpPr>
          <p:cNvPr id="171" name="Shape 171"/>
          <p:cNvSpPr/>
          <p:nvPr/>
        </p:nvSpPr>
        <p:spPr>
          <a:xfrm>
            <a:off x="5529199" y="1801450"/>
            <a:ext cx="3442392" cy="1908468"/>
          </a:xfrm>
          <a:prstGeom prst="irregularSeal1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instructional/ “how-to” GIFs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225" y="3166600"/>
            <a:ext cx="3914775" cy="3181350"/>
          </a:xfrm>
          <a:prstGeom prst="rect">
            <a:avLst/>
          </a:prstGeom>
          <a:noFill/>
          <a:ln w="38100" cap="flat" cmpd="sng">
            <a:solidFill>
              <a:srgbClr val="8AB54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6</a:t>
            </a:fld>
            <a:endParaRPr lang="en-GB"/>
          </a:p>
        </p:txBody>
      </p:sp>
      <p:sp>
        <p:nvSpPr>
          <p:cNvPr id="174" name="Shape 174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USING GIFS</a:t>
            </a:r>
          </a:p>
        </p:txBody>
      </p:sp>
      <p:sp>
        <p:nvSpPr>
          <p:cNvPr id="180" name="Shape 180"/>
          <p:cNvSpPr/>
          <p:nvPr/>
        </p:nvSpPr>
        <p:spPr>
          <a:xfrm>
            <a:off x="5529199" y="1801450"/>
            <a:ext cx="3442392" cy="1908468"/>
          </a:xfrm>
          <a:prstGeom prst="irregularSeal1">
            <a:avLst/>
          </a:prstGeom>
          <a:solidFill>
            <a:srgbClr val="8AB54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instructional/ “how-to” GIFs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615450" y="3004300"/>
            <a:ext cx="8019600" cy="157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b="1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Why use GIFs for how-tos?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Quick, easy, and free to make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Small files are easily shared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Series of static screenshots are more usable than screencasts (Mestre, 2012)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89175" y="6519125"/>
            <a:ext cx="9054900" cy="27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Mestre, L. (2012). Student preference for tutorial design: A usability study. </a:t>
            </a:r>
            <a:r>
              <a:rPr lang="en-GB" sz="1200" i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Reference Services Review, 40</a:t>
            </a:r>
            <a:r>
              <a:rPr lang="en-GB" sz="1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(2), 258-276.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615450" y="4672075"/>
            <a:ext cx="8019600" cy="19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b="1">
                <a:solidFill>
                  <a:srgbClr val="8AB54A"/>
                </a:solidFill>
                <a:latin typeface="Montserrat"/>
                <a:ea typeface="Montserrat"/>
                <a:cs typeface="Montserrat"/>
                <a:sym typeface="Montserrat"/>
              </a:rPr>
              <a:t>How can “how-to” GIFs be used?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In-class or out-of-class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Great for “point-and-click” demos of discrete tasks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Saves instructional time &gt; develop concepts instead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Be careful of potential for distraction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sp>
        <p:nvSpPr>
          <p:cNvPr id="185" name="Shape 185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Shape 190"/>
          <p:cNvGrpSpPr/>
          <p:nvPr/>
        </p:nvGrpSpPr>
        <p:grpSpPr>
          <a:xfrm>
            <a:off x="4228150" y="3321300"/>
            <a:ext cx="4829100" cy="3376626"/>
            <a:chOff x="4228150" y="3321300"/>
            <a:chExt cx="4829100" cy="3376626"/>
          </a:xfrm>
        </p:grpSpPr>
        <p:sp>
          <p:nvSpPr>
            <p:cNvPr id="191" name="Shape 191"/>
            <p:cNvSpPr/>
            <p:nvPr/>
          </p:nvSpPr>
          <p:spPr>
            <a:xfrm>
              <a:off x="4228150" y="3321300"/>
              <a:ext cx="4829100" cy="2142300"/>
            </a:xfrm>
            <a:prstGeom prst="rect">
              <a:avLst/>
            </a:prstGeom>
            <a:noFill/>
            <a:ln w="38100" cap="flat" cmpd="sng">
              <a:solidFill>
                <a:srgbClr val="8AB54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92" name="Shape 1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89729" y="5799167"/>
              <a:ext cx="1105949" cy="89875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93" name="Shape 193"/>
            <p:cNvCxnSpPr>
              <a:stCxn id="191" idx="2"/>
              <a:endCxn id="192" idx="0"/>
            </p:cNvCxnSpPr>
            <p:nvPr/>
          </p:nvCxnSpPr>
          <p:spPr>
            <a:xfrm>
              <a:off x="6642700" y="5463600"/>
              <a:ext cx="0" cy="335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CREATING GIFS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222150" y="2781300"/>
            <a:ext cx="40173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  <a:buFont typeface="Raleway"/>
              <a:buAutoNum type="arabicPeriod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Choose a discrete task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  <a:buFont typeface="Raleway"/>
              <a:buAutoNum type="arabicPeriod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Break the task down</a:t>
            </a:r>
          </a:p>
        </p:txBody>
      </p:sp>
      <p:grpSp>
        <p:nvGrpSpPr>
          <p:cNvPr id="196" name="Shape 196"/>
          <p:cNvGrpSpPr/>
          <p:nvPr/>
        </p:nvGrpSpPr>
        <p:grpSpPr>
          <a:xfrm>
            <a:off x="4284776" y="3390923"/>
            <a:ext cx="4692948" cy="898753"/>
            <a:chOff x="4284776" y="3390923"/>
            <a:chExt cx="4692948" cy="898753"/>
          </a:xfrm>
        </p:grpSpPr>
        <p:pic>
          <p:nvPicPr>
            <p:cNvPr id="197" name="Shape 1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4776" y="3394188"/>
              <a:ext cx="1105950" cy="89223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98" name="Shape 19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80442" y="3390923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99" name="Shape 19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76108" y="3390928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00" name="Shape 2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71775" y="3390927"/>
              <a:ext cx="1105949" cy="89874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grpSp>
        <p:nvGrpSpPr>
          <p:cNvPr id="201" name="Shape 201"/>
          <p:cNvGrpSpPr/>
          <p:nvPr/>
        </p:nvGrpSpPr>
        <p:grpSpPr>
          <a:xfrm>
            <a:off x="4296225" y="4286421"/>
            <a:ext cx="4692948" cy="1096291"/>
            <a:chOff x="4296225" y="4286421"/>
            <a:chExt cx="4692948" cy="1096291"/>
          </a:xfrm>
        </p:grpSpPr>
        <p:pic>
          <p:nvPicPr>
            <p:cNvPr id="202" name="Shape 20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96225" y="4483963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03" name="Shape 20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491891" y="4483971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04" name="Shape 20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87557" y="4483969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05" name="Shape 20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883224" y="4483969"/>
              <a:ext cx="1105949" cy="89874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206" name="Shape 206"/>
            <p:cNvCxnSpPr>
              <a:stCxn id="197" idx="2"/>
              <a:endCxn id="202" idx="0"/>
            </p:cNvCxnSpPr>
            <p:nvPr/>
          </p:nvCxnSpPr>
          <p:spPr>
            <a:xfrm>
              <a:off x="4837751" y="4286421"/>
              <a:ext cx="11400" cy="197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07" name="Shape 207"/>
            <p:cNvCxnSpPr>
              <a:stCxn id="198" idx="2"/>
              <a:endCxn id="203" idx="0"/>
            </p:cNvCxnSpPr>
            <p:nvPr/>
          </p:nvCxnSpPr>
          <p:spPr>
            <a:xfrm>
              <a:off x="6033417" y="4289663"/>
              <a:ext cx="11400" cy="19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08" name="Shape 208"/>
            <p:cNvCxnSpPr>
              <a:stCxn id="199" idx="2"/>
              <a:endCxn id="204" idx="0"/>
            </p:cNvCxnSpPr>
            <p:nvPr/>
          </p:nvCxnSpPr>
          <p:spPr>
            <a:xfrm>
              <a:off x="7229083" y="4289668"/>
              <a:ext cx="11400" cy="19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09" name="Shape 209"/>
            <p:cNvCxnSpPr>
              <a:stCxn id="200" idx="2"/>
              <a:endCxn id="205" idx="0"/>
            </p:cNvCxnSpPr>
            <p:nvPr/>
          </p:nvCxnSpPr>
          <p:spPr>
            <a:xfrm>
              <a:off x="8424749" y="4289677"/>
              <a:ext cx="11400" cy="19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210" name="Shape 210"/>
          <p:cNvSpPr txBox="1"/>
          <p:nvPr/>
        </p:nvSpPr>
        <p:spPr>
          <a:xfrm>
            <a:off x="222150" y="5883300"/>
            <a:ext cx="4296300" cy="9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 startAt="5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Create the GIF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Define speed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Define # of repeats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222150" y="3597000"/>
            <a:ext cx="3903900" cy="121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 startAt="3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Take a screenshot of each step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Zoom in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Don’t jump around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Match image sizes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22150" y="4984500"/>
            <a:ext cx="3813300" cy="89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AutoNum type="arabicPeriod" startAt="4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Add annotations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Indicate the start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Char char="○"/>
            </a:pP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Focus viewer’s attention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8</a:t>
            </a:fld>
            <a:endParaRPr lang="en-GB"/>
          </a:p>
        </p:txBody>
      </p:sp>
      <p:sp>
        <p:nvSpPr>
          <p:cNvPr id="214" name="Shape 214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615450" y="946625"/>
            <a:ext cx="7913100" cy="7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200"/>
              <a:t>MAKING GIFS ACCESSIBLE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437550" y="3047550"/>
            <a:ext cx="8091000" cy="44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GIFs are intended for web environments</a:t>
            </a:r>
          </a:p>
        </p:txBody>
      </p:sp>
      <p:grpSp>
        <p:nvGrpSpPr>
          <p:cNvPr id="221" name="Shape 221"/>
          <p:cNvGrpSpPr/>
          <p:nvPr/>
        </p:nvGrpSpPr>
        <p:grpSpPr>
          <a:xfrm>
            <a:off x="2799087" y="3654595"/>
            <a:ext cx="1142937" cy="1309654"/>
            <a:chOff x="2515687" y="3887520"/>
            <a:chExt cx="1142937" cy="1309654"/>
          </a:xfrm>
        </p:grpSpPr>
        <p:pic>
          <p:nvPicPr>
            <p:cNvPr id="222" name="Shape 2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15687" y="3887520"/>
              <a:ext cx="654837" cy="654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Shape 2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03800" y="4542349"/>
              <a:ext cx="654824" cy="6548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4" name="Shape 224"/>
          <p:cNvPicPr preferRelativeResize="0"/>
          <p:nvPr/>
        </p:nvPicPr>
        <p:blipFill rotWithShape="1">
          <a:blip r:embed="rId5">
            <a:alphaModFix/>
          </a:blip>
          <a:srcRect l="12479" t="18957" r="10531" b="17254"/>
          <a:stretch/>
        </p:blipFill>
        <p:spPr>
          <a:xfrm>
            <a:off x="2525075" y="5505712"/>
            <a:ext cx="1533050" cy="127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Shape 225"/>
          <p:cNvGrpSpPr/>
          <p:nvPr/>
        </p:nvGrpSpPr>
        <p:grpSpPr>
          <a:xfrm>
            <a:off x="944175" y="3770724"/>
            <a:ext cx="1184148" cy="1290424"/>
            <a:chOff x="615450" y="3852574"/>
            <a:chExt cx="1184148" cy="1290424"/>
          </a:xfrm>
        </p:grpSpPr>
        <p:pic>
          <p:nvPicPr>
            <p:cNvPr id="226" name="Shape 2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5450" y="3852574"/>
              <a:ext cx="738000" cy="72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Shape 2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44774" y="4488174"/>
              <a:ext cx="654824" cy="654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8" name="Shape 2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9575" y="4563750"/>
            <a:ext cx="1270200" cy="127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Shape 229"/>
          <p:cNvGrpSpPr/>
          <p:nvPr/>
        </p:nvGrpSpPr>
        <p:grpSpPr>
          <a:xfrm>
            <a:off x="5817508" y="3047552"/>
            <a:ext cx="2311989" cy="2081790"/>
            <a:chOff x="5713100" y="3378000"/>
            <a:chExt cx="3264600" cy="3321300"/>
          </a:xfrm>
        </p:grpSpPr>
        <p:pic>
          <p:nvPicPr>
            <p:cNvPr id="230" name="Shape 2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186375" y="3889370"/>
              <a:ext cx="1270198" cy="1246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Shape 2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120825" y="4964250"/>
              <a:ext cx="1270200" cy="127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Shape 232"/>
            <p:cNvSpPr/>
            <p:nvPr/>
          </p:nvSpPr>
          <p:spPr>
            <a:xfrm>
              <a:off x="5713100" y="3378000"/>
              <a:ext cx="3264600" cy="3321300"/>
            </a:xfrm>
            <a:prstGeom prst="noSmoking">
              <a:avLst>
                <a:gd name="adj" fmla="val 3819"/>
              </a:avLst>
            </a:prstGeom>
            <a:solidFill>
              <a:srgbClr val="FF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3" name="Shape 233"/>
          <p:cNvSpPr txBox="1"/>
          <p:nvPr/>
        </p:nvSpPr>
        <p:spPr>
          <a:xfrm>
            <a:off x="751625" y="5343325"/>
            <a:ext cx="1376700" cy="85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4800">
                <a:solidFill>
                  <a:srgbClr val="674EA7"/>
                </a:solidFill>
                <a:latin typeface="Impact"/>
                <a:ea typeface="Impact"/>
                <a:cs typeface="Impact"/>
                <a:sym typeface="Impact"/>
              </a:rPr>
              <a:t>LMS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190400" y="5343325"/>
            <a:ext cx="3987300" cy="15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Avoid content that flashes rapidly (more than 3x/sec)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Raleway"/>
              <a:buChar char="●"/>
            </a:pP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Provide a version of your content that does not include animations.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4297650" y="167947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9</a:t>
            </a:fld>
            <a:endParaRPr lang="en-GB"/>
          </a:p>
        </p:txBody>
      </p:sp>
      <p:sp>
        <p:nvSpPr>
          <p:cNvPr id="236" name="Shape 236"/>
          <p:cNvSpPr txBox="1"/>
          <p:nvPr/>
        </p:nvSpPr>
        <p:spPr>
          <a:xfrm>
            <a:off x="6583200" y="0"/>
            <a:ext cx="25608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jkvan.com/WILU2017GIFs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On-screen Show (4:3)</PresentationFormat>
  <Paragraphs>123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Impact</vt:lpstr>
      <vt:lpstr>Montserrat</vt:lpstr>
      <vt:lpstr>Raleway</vt:lpstr>
      <vt:lpstr>Arial</vt:lpstr>
      <vt:lpstr>simple-light-2</vt:lpstr>
      <vt:lpstr>simple-light-2</vt:lpstr>
      <vt:lpstr> WILU LIGHTNING TALK</vt:lpstr>
      <vt:lpstr>PowerPoint Presentation</vt:lpstr>
      <vt:lpstr>WHAT IS AN ANIMATED GIF?</vt:lpstr>
      <vt:lpstr>USING GIFS</vt:lpstr>
      <vt:lpstr>FINDING GIFS</vt:lpstr>
      <vt:lpstr>USING GIFS</vt:lpstr>
      <vt:lpstr>USING GIFS</vt:lpstr>
      <vt:lpstr>CREATING GIFS</vt:lpstr>
      <vt:lpstr>MAKING GIFS ACCESSIBLE</vt:lpstr>
      <vt:lpstr>MAKING GIFS ACCESSIBLE</vt:lpstr>
      <vt:lpstr>MAKING GIFS ACCESSIBLE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WILU LIGHTNING TALK</dc:title>
  <cp:lastModifiedBy>Jacqueline Kreller-Vanderkooy</cp:lastModifiedBy>
  <cp:revision>1</cp:revision>
  <dcterms:modified xsi:type="dcterms:W3CDTF">2017-06-01T13:34:15Z</dcterms:modified>
</cp:coreProperties>
</file>