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58" r:id="rId5"/>
    <p:sldMasterId id="2147483668" r:id="rId6"/>
    <p:sldMasterId id="2147483678" r:id="rId7"/>
    <p:sldMasterId id="214748368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3" roundtripDataSignature="AMtx7miSBYPnVSYDMmfBFZ7zaPQI/uKb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0.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customschemas.google.com/relationships/presentationmetadata" Target="metadata"/><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Hello and welcome to  an introduction to copyright from the University of Alberta’s Opening Up Copyright Instructional Module Series. </a:t>
            </a:r>
            <a:endParaRPr/>
          </a:p>
        </p:txBody>
      </p:sp>
      <p:sp>
        <p:nvSpPr>
          <p:cNvPr id="224" name="Google Shape;22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Copyright is administered at a national level.  Sometimes people make reference to “international copyright law,” but there is really no such thing. While there are international treaties that aim to provide common rules for countries, what happens in Canada is governed by Canadian copyright law. US copyright law is similar, but not the same as Canadian copyright law.</a:t>
            </a:r>
            <a:endParaRPr/>
          </a:p>
        </p:txBody>
      </p:sp>
      <p:sp>
        <p:nvSpPr>
          <p:cNvPr id="371" name="Google Shape;37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So copyright is a legal exclusionary right that gives the holder of that right, who may or may not be the creator or author, the ability to control certain uses of works or content. There are limitations to this legal right to control the uses of works;  the Canadian </a:t>
            </a:r>
            <a:r>
              <a:rPr b="0" i="1" lang="en-US" sz="1800" u="none" strike="noStrike">
                <a:solidFill>
                  <a:srgbClr val="000000"/>
                </a:solidFill>
                <a:latin typeface="Calibri"/>
                <a:ea typeface="Calibri"/>
                <a:cs typeface="Calibri"/>
                <a:sym typeface="Calibri"/>
              </a:rPr>
              <a:t>Copyright Act</a:t>
            </a:r>
            <a:r>
              <a:rPr b="0" i="0" lang="en-US" sz="1800" u="none" strike="noStrike">
                <a:solidFill>
                  <a:srgbClr val="000000"/>
                </a:solidFill>
                <a:latin typeface="Calibri"/>
                <a:ea typeface="Calibri"/>
                <a:cs typeface="Calibri"/>
                <a:sym typeface="Calibri"/>
              </a:rPr>
              <a:t> and courts have given users’ certain limited rights to do things with copyright-protected works as well.  And the point of all this is to serve the public interest through a balance that encourages the creation of new works, as well as promoting the social benefits that arise from the use of those works by the public.</a:t>
            </a:r>
            <a:endParaRPr/>
          </a:p>
        </p:txBody>
      </p:sp>
      <p:sp>
        <p:nvSpPr>
          <p:cNvPr id="397" name="Google Shape;39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That’s a good starting point, but there is a lot more to learn. Luckily, there are numerous other modules to help further explore copyright.  Or if you need a bit more help understanding  the whole Opening Up Copyright series, see our introductory module.</a:t>
            </a:r>
            <a:endParaRPr/>
          </a:p>
        </p:txBody>
      </p:sp>
      <p:sp>
        <p:nvSpPr>
          <p:cNvPr id="413" name="Google Shape;41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You should now be able to:</a:t>
            </a:r>
            <a:endParaRPr/>
          </a:p>
          <a:p>
            <a:pPr indent="-114300" lvl="0" marL="0" rtl="0" algn="l">
              <a:spcBef>
                <a:spcPts val="120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Define key terms including “copyright”; “rights holder” and “creator” </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Recognize that copyright includes both economic and moral rights</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Identify the balance of user and creator rights as a fundamental principle of copyright</a:t>
            </a:r>
            <a:endParaRPr/>
          </a:p>
          <a:p>
            <a:pPr indent="-114300" lvl="0" marL="0" rtl="0" algn="l">
              <a:spcBef>
                <a:spcPts val="0"/>
              </a:spcBef>
              <a:spcAft>
                <a:spcPts val="0"/>
              </a:spcAft>
              <a:buClr>
                <a:srgbClr val="000000"/>
              </a:buClr>
              <a:buSzPts val="1800"/>
              <a:buFont typeface="Arial"/>
              <a:buChar char="•"/>
            </a:pPr>
            <a:r>
              <a:rPr b="0" i="0" lang="en-US" sz="1800" u="none" strike="noStrike">
                <a:solidFill>
                  <a:srgbClr val="000000"/>
                </a:solidFill>
                <a:latin typeface="Calibri"/>
                <a:ea typeface="Calibri"/>
                <a:cs typeface="Calibri"/>
                <a:sym typeface="Calibri"/>
              </a:rPr>
              <a:t>Understand that copyright in Canada is governed by federal law, specifically the </a:t>
            </a:r>
            <a:r>
              <a:rPr b="0" i="1" lang="en-US" sz="1800" u="none" strike="noStrike">
                <a:solidFill>
                  <a:srgbClr val="000000"/>
                </a:solidFill>
                <a:latin typeface="Calibri"/>
                <a:ea typeface="Calibri"/>
                <a:cs typeface="Calibri"/>
                <a:sym typeface="Calibri"/>
              </a:rPr>
              <a:t>Copyright Act </a:t>
            </a:r>
            <a:r>
              <a:rPr b="0" i="0" lang="en-US" sz="1800" u="none" strike="noStrike">
                <a:solidFill>
                  <a:srgbClr val="000000"/>
                </a:solidFill>
                <a:latin typeface="Calibri"/>
                <a:ea typeface="Calibri"/>
                <a:cs typeface="Calibri"/>
                <a:sym typeface="Calibri"/>
              </a:rPr>
              <a:t>and the decisions by Canadian courts</a:t>
            </a:r>
            <a:endParaRPr/>
          </a:p>
        </p:txBody>
      </p:sp>
      <p:sp>
        <p:nvSpPr>
          <p:cNvPr id="423" name="Google Shape;42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This has been an introduction to copyright from the University of Alberta’s Opening Up Copyright Instructional Module Series.  Thank you for your attention.</a:t>
            </a:r>
            <a:endParaRPr/>
          </a:p>
        </p:txBody>
      </p:sp>
      <p:sp>
        <p:nvSpPr>
          <p:cNvPr id="430" name="Google Shape;43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You’ve definitely heard the word, and it is one of the most recognizable marks in the world.  But what exactly is copyright?</a:t>
            </a:r>
            <a:endParaRPr/>
          </a:p>
        </p:txBody>
      </p:sp>
      <p:sp>
        <p:nvSpPr>
          <p:cNvPr id="232" name="Google Shape;23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Copyright, as the name suggests, is a legal right, but it is more complicated than just the right to copy. The Government of Canada’s Canadian Intellectual Property Office defines it as follows:</a:t>
            </a:r>
            <a:endParaRPr/>
          </a:p>
          <a:p>
            <a:pPr indent="0" lvl="0" marL="0" rtl="0" algn="l">
              <a:spcBef>
                <a:spcPts val="1200"/>
              </a:spcBef>
              <a:spcAft>
                <a:spcPts val="0"/>
              </a:spcAft>
              <a:buNone/>
            </a:pPr>
            <a:r>
              <a:t/>
            </a:r>
            <a:endParaRPr/>
          </a:p>
          <a:p>
            <a:pPr indent="0" lvl="0" marL="0" rtl="0" algn="l">
              <a:spcBef>
                <a:spcPts val="1200"/>
              </a:spcBef>
              <a:spcAft>
                <a:spcPts val="0"/>
              </a:spcAft>
              <a:buNone/>
            </a:pPr>
            <a:r>
              <a:rPr b="0" i="1" lang="en-US" sz="1800" u="none" strike="noStrike">
                <a:solidFill>
                  <a:srgbClr val="000000"/>
                </a:solidFill>
                <a:latin typeface="Calibri"/>
                <a:ea typeface="Calibri"/>
                <a:cs typeface="Calibri"/>
                <a:sym typeface="Calibri"/>
              </a:rPr>
              <a:t>Copyright is the exclusive legal right to produce, reproduce, sell or license, publish or perform an original work or a substantial part of it.</a:t>
            </a:r>
            <a:endParaRPr/>
          </a:p>
          <a:p>
            <a:pPr indent="0" lvl="0" marL="0" rtl="0" algn="l">
              <a:spcBef>
                <a:spcPts val="1200"/>
              </a:spcBef>
              <a:spcAft>
                <a:spcPts val="0"/>
              </a:spcAft>
              <a:buNone/>
            </a:pPr>
            <a:r>
              <a:t/>
            </a:r>
            <a:endParaRPr b="0" i="1" sz="1800" u="none" strike="noStrike">
              <a:solidFill>
                <a:srgbClr val="000000"/>
              </a:solidFill>
              <a:latin typeface="Calibri"/>
              <a:ea typeface="Calibri"/>
              <a:cs typeface="Calibri"/>
              <a:sym typeface="Calibri"/>
            </a:endParaRPr>
          </a:p>
          <a:p>
            <a:pPr indent="0" lvl="0" marL="0" rtl="0" algn="l">
              <a:spcBef>
                <a:spcPts val="1200"/>
              </a:spcBef>
              <a:spcAft>
                <a:spcPts val="0"/>
              </a:spcAft>
              <a:buNone/>
            </a:pPr>
            <a:r>
              <a:rPr b="0" i="0" lang="en-US" sz="1800" u="none" strike="noStrike">
                <a:solidFill>
                  <a:srgbClr val="000000"/>
                </a:solidFill>
                <a:latin typeface="Calibri"/>
                <a:ea typeface="Calibri"/>
                <a:cs typeface="Calibri"/>
                <a:sym typeface="Calibri"/>
              </a:rPr>
              <a:t>So what does that mean? Well, for example, when a book is published, sold, copied, adapted into a film, etc… copyright has to be considered.</a:t>
            </a:r>
            <a:endParaRPr/>
          </a:p>
          <a:p>
            <a:pPr indent="0" lvl="0" marL="0" rtl="0" algn="l">
              <a:spcBef>
                <a:spcPts val="0"/>
              </a:spcBef>
              <a:spcAft>
                <a:spcPts val="0"/>
              </a:spcAft>
              <a:buNone/>
            </a:pPr>
            <a:r>
              <a:t/>
            </a:r>
            <a:endParaRPr/>
          </a:p>
        </p:txBody>
      </p:sp>
      <p:sp>
        <p:nvSpPr>
          <p:cNvPr id="241" name="Google Shape;2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Theoretically, copyright is supposed to encourage the creation of new original works by providing an economic incentive to the creators of those works.  It limits economic uses of those works by anyone except the rights holder, enabling creators to receive compensation for the copying and use of their work. Copyright is a limited monopoly that functions as a legal right to exclude.</a:t>
            </a:r>
            <a:endParaRPr/>
          </a:p>
          <a:p>
            <a:pPr indent="0" lvl="0" marL="0" rtl="0" algn="l">
              <a:spcBef>
                <a:spcPts val="0"/>
              </a:spcBef>
              <a:spcAft>
                <a:spcPts val="0"/>
              </a:spcAft>
              <a:buNone/>
            </a:pPr>
            <a:r>
              <a:t/>
            </a:r>
            <a:endParaRPr b="0" i="0" sz="1800" u="none" strike="noStrike">
              <a:solidFill>
                <a:srgbClr val="000000"/>
              </a:solidFill>
              <a:latin typeface="Calibri"/>
              <a:ea typeface="Calibri"/>
              <a:cs typeface="Calibri"/>
              <a:sym typeface="Calibri"/>
            </a:endParaRPr>
          </a:p>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And just what is a “right to exclude”??  Well, the copyright holder of a book has the legal right to sue someone who makes a copy or adapts it into a film without their permission. </a:t>
            </a:r>
            <a:endParaRPr/>
          </a:p>
          <a:p>
            <a:pPr indent="0" lvl="0" marL="0" rtl="0" algn="l">
              <a:spcBef>
                <a:spcPts val="0"/>
              </a:spcBef>
              <a:spcAft>
                <a:spcPts val="0"/>
              </a:spcAft>
              <a:buNone/>
            </a:pPr>
            <a:r>
              <a:t/>
            </a:r>
            <a:endParaRPr b="0" i="0" sz="1800" u="none" strike="noStrike">
              <a:solidFill>
                <a:srgbClr val="000000"/>
              </a:solidFill>
              <a:latin typeface="Calibri"/>
              <a:ea typeface="Calibri"/>
              <a:cs typeface="Calibri"/>
              <a:sym typeface="Calibri"/>
            </a:endParaRPr>
          </a:p>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With copyright law, it is the threat of infringement and legal penalties associated with infringement that prevent or limit uses.  </a:t>
            </a:r>
            <a:endParaRPr/>
          </a:p>
        </p:txBody>
      </p:sp>
      <p:sp>
        <p:nvSpPr>
          <p:cNvPr id="252" name="Google Shape;25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So what kinds of works are protected by copyright? Most types of original, creative content, including literary, dramatic, musical and artistic works are protected.</a:t>
            </a:r>
            <a:endParaRPr/>
          </a:p>
          <a:p>
            <a:pPr indent="0" lvl="0" marL="0" rtl="0" algn="l">
              <a:spcBef>
                <a:spcPts val="0"/>
              </a:spcBef>
              <a:spcAft>
                <a:spcPts val="0"/>
              </a:spcAft>
              <a:buNone/>
            </a:pPr>
            <a:r>
              <a:t/>
            </a:r>
            <a:endParaRPr b="0" i="0" sz="1800" u="none" strike="noStrike">
              <a:solidFill>
                <a:srgbClr val="000000"/>
              </a:solidFill>
              <a:latin typeface="Calibri"/>
              <a:ea typeface="Calibri"/>
              <a:cs typeface="Calibri"/>
              <a:sym typeface="Calibri"/>
            </a:endParaRPr>
          </a:p>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It is important to note that copyright applies to the expression of an idea and not the idea itself. These expressions are covered under copyright if they are original, in the sense that they are not “slavishly” copied, have originated from the creator and require at least a little bit of intellectual effort, and if they are in a fixed form.  Original emails, cellphone pictures, software code, screenplays, sculptures, and even texts can all be works that are subject to copyright protection. </a:t>
            </a:r>
            <a:endParaRPr/>
          </a:p>
        </p:txBody>
      </p:sp>
      <p:sp>
        <p:nvSpPr>
          <p:cNvPr id="274" name="Google Shape;27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Whether you know it or not, </a:t>
            </a:r>
            <a:r>
              <a:rPr b="0" i="1" lang="en-US" sz="1800" u="none" strike="noStrike">
                <a:solidFill>
                  <a:srgbClr val="000000"/>
                </a:solidFill>
                <a:latin typeface="Calibri"/>
                <a:ea typeface="Calibri"/>
                <a:cs typeface="Calibri"/>
                <a:sym typeface="Calibri"/>
              </a:rPr>
              <a:t>you</a:t>
            </a:r>
            <a:r>
              <a:rPr b="0" i="0" lang="en-US" sz="1800" u="none" strike="noStrike">
                <a:solidFill>
                  <a:srgbClr val="000000"/>
                </a:solidFill>
                <a:latin typeface="Calibri"/>
                <a:ea typeface="Calibri"/>
                <a:cs typeface="Calibri"/>
                <a:sym typeface="Calibri"/>
              </a:rPr>
              <a:t> </a:t>
            </a:r>
            <a:r>
              <a:rPr b="0" i="1" lang="en-US" sz="1800" u="none" strike="noStrike">
                <a:solidFill>
                  <a:srgbClr val="000000"/>
                </a:solidFill>
                <a:latin typeface="Calibri"/>
                <a:ea typeface="Calibri"/>
                <a:cs typeface="Calibri"/>
                <a:sym typeface="Calibri"/>
              </a:rPr>
              <a:t>are </a:t>
            </a:r>
            <a:r>
              <a:rPr b="0" i="0" lang="en-US" sz="1800" u="none" strike="noStrike">
                <a:solidFill>
                  <a:srgbClr val="000000"/>
                </a:solidFill>
                <a:latin typeface="Calibri"/>
                <a:ea typeface="Calibri"/>
                <a:cs typeface="Calibri"/>
                <a:sym typeface="Calibri"/>
              </a:rPr>
              <a:t>a creator</a:t>
            </a:r>
            <a:r>
              <a:rPr b="1" i="0" lang="en-US" sz="1800" u="none" strike="noStrike">
                <a:solidFill>
                  <a:srgbClr val="38761D"/>
                </a:solidFill>
                <a:latin typeface="Calibri"/>
                <a:ea typeface="Calibri"/>
                <a:cs typeface="Calibri"/>
                <a:sym typeface="Calibri"/>
              </a:rPr>
              <a:t> </a:t>
            </a:r>
            <a:r>
              <a:rPr b="0" i="0" lang="en-US" sz="1800" u="none" strike="noStrike">
                <a:solidFill>
                  <a:srgbClr val="000000"/>
                </a:solidFill>
                <a:latin typeface="Calibri"/>
                <a:ea typeface="Calibri"/>
                <a:cs typeface="Calibri"/>
                <a:sym typeface="Calibri"/>
              </a:rPr>
              <a:t>and there are works that you already hold the copyright for. That’s because copyright is something that happens automatically when you create an original work -- while registration is available, it’s not required. Whether it is a short story you have poured your heart into, a voice memo on your phone, or a finger painting you did as a child, you automatically hold the copyright for the original works you’ve created. </a:t>
            </a:r>
            <a:endParaRPr/>
          </a:p>
          <a:p>
            <a:pPr indent="0" lvl="0" marL="0" rtl="0" algn="l">
              <a:spcBef>
                <a:spcPts val="0"/>
              </a:spcBef>
              <a:spcAft>
                <a:spcPts val="0"/>
              </a:spcAft>
              <a:buNone/>
            </a:pPr>
            <a:r>
              <a:t/>
            </a:r>
            <a:endParaRPr/>
          </a:p>
          <a:p>
            <a:pPr indent="0" lvl="0" marL="0" rtl="0" algn="l">
              <a:spcBef>
                <a:spcPts val="1200"/>
              </a:spcBef>
              <a:spcAft>
                <a:spcPts val="0"/>
              </a:spcAft>
              <a:buNone/>
            </a:pPr>
            <a:r>
              <a:rPr b="0" i="0" lang="en-US" sz="1800" u="none" strike="noStrike">
                <a:solidFill>
                  <a:srgbClr val="000000"/>
                </a:solidFill>
                <a:latin typeface="Calibri"/>
                <a:ea typeface="Calibri"/>
                <a:cs typeface="Calibri"/>
                <a:sym typeface="Calibri"/>
              </a:rPr>
              <a:t>And you have to think about how these rights might impact you, both as a copyright holder and as a user of others' copyright protected works.</a:t>
            </a:r>
            <a:endParaRPr/>
          </a:p>
          <a:p>
            <a:pPr indent="0" lvl="0" marL="0" rtl="0" algn="l">
              <a:spcBef>
                <a:spcPts val="0"/>
              </a:spcBef>
              <a:spcAft>
                <a:spcPts val="0"/>
              </a:spcAft>
              <a:buNone/>
            </a:pPr>
            <a:r>
              <a:t/>
            </a:r>
            <a:endParaRPr/>
          </a:p>
        </p:txBody>
      </p:sp>
      <p:sp>
        <p:nvSpPr>
          <p:cNvPr id="296" name="Google Shape;296;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Did you know there are both economic </a:t>
            </a:r>
            <a:r>
              <a:rPr b="0" i="1" lang="en-US" sz="1800" u="none" strike="noStrike">
                <a:solidFill>
                  <a:srgbClr val="000000"/>
                </a:solidFill>
                <a:latin typeface="Calibri"/>
                <a:ea typeface="Calibri"/>
                <a:cs typeface="Calibri"/>
                <a:sym typeface="Calibri"/>
              </a:rPr>
              <a:t>and </a:t>
            </a:r>
            <a:r>
              <a:rPr b="0" i="0" lang="en-US" sz="1800" u="none" strike="noStrike">
                <a:solidFill>
                  <a:srgbClr val="000000"/>
                </a:solidFill>
                <a:latin typeface="Calibri"/>
                <a:ea typeface="Calibri"/>
                <a:cs typeface="Calibri"/>
                <a:sym typeface="Calibri"/>
              </a:rPr>
              <a:t>moral rights associated with copyright? It’s important to understand that economic rights can be transferred to another person or company, such as a publisher, who then becomes the economic “rights holder” of the original work. Therefore, the “rights holder,” may or may not be the creator. Your favourite musician likely signed away their copyright to get that big record deal. Moral rights - the right of a creator to be associated with the work and to preserve the integrity of the work - cannot be transferred, although they can be waived.</a:t>
            </a:r>
            <a:endParaRPr/>
          </a:p>
          <a:p>
            <a:pPr indent="0" lvl="0" marL="0" rtl="0" algn="l">
              <a:spcBef>
                <a:spcPts val="1200"/>
              </a:spcBef>
              <a:spcAft>
                <a:spcPts val="0"/>
              </a:spcAft>
              <a:buNone/>
            </a:pPr>
            <a:r>
              <a:t/>
            </a:r>
            <a:endParaRPr/>
          </a:p>
          <a:p>
            <a:pPr indent="0" lvl="0" marL="0" rtl="0" algn="l">
              <a:spcBef>
                <a:spcPts val="1200"/>
              </a:spcBef>
              <a:spcAft>
                <a:spcPts val="0"/>
              </a:spcAft>
              <a:buNone/>
            </a:pPr>
            <a:r>
              <a:rPr b="0" i="0" lang="en-US" sz="1800" u="none" strike="noStrike">
                <a:solidFill>
                  <a:srgbClr val="000000"/>
                </a:solidFill>
                <a:latin typeface="Calibri"/>
                <a:ea typeface="Calibri"/>
                <a:cs typeface="Calibri"/>
                <a:sym typeface="Calibri"/>
              </a:rPr>
              <a:t>Additionally, the rights in works that you have made over the course of your employment are normally held by your employer.   Copyright allows the rights holder alone - or exclusively - to determine how works can and cannot be used in most cases. </a:t>
            </a:r>
            <a:endParaRPr/>
          </a:p>
          <a:p>
            <a:pPr indent="0" lvl="0" marL="0" rtl="0" algn="l">
              <a:spcBef>
                <a:spcPts val="0"/>
              </a:spcBef>
              <a:spcAft>
                <a:spcPts val="0"/>
              </a:spcAft>
              <a:buNone/>
            </a:pPr>
            <a:r>
              <a:t/>
            </a:r>
            <a:endParaRPr/>
          </a:p>
        </p:txBody>
      </p:sp>
      <p:sp>
        <p:nvSpPr>
          <p:cNvPr id="314" name="Google Shape;31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In Canada, copyright is governed by the </a:t>
            </a:r>
            <a:r>
              <a:rPr b="0" i="1" lang="en-US" sz="1800" u="none" strike="noStrike">
                <a:solidFill>
                  <a:srgbClr val="000000"/>
                </a:solidFill>
                <a:latin typeface="Calibri"/>
                <a:ea typeface="Calibri"/>
                <a:cs typeface="Calibri"/>
                <a:sym typeface="Calibri"/>
              </a:rPr>
              <a:t>Copyright Act</a:t>
            </a:r>
            <a:r>
              <a:rPr b="0" i="0" lang="en-US" sz="1800" u="none" strike="noStrike">
                <a:solidFill>
                  <a:srgbClr val="000000"/>
                </a:solidFill>
                <a:latin typeface="Calibri"/>
                <a:ea typeface="Calibri"/>
                <a:cs typeface="Calibri"/>
                <a:sym typeface="Calibri"/>
              </a:rPr>
              <a:t>, which is a piece of federal legislation that, like all legislation, is intended to serve the public interest. This Act, in particular, attempts to do this by  maintaining a balance between encouraging creators to produce and distribute new works and encouraging the public to use and benefit from those works. Exceptions to infringement, like fair dealing, are an important component of this balancing act. This commitment to balance is also one of the reasons copyright doesn’t last forever - it has a specific term of protection, allowing for broad public use of the works after that term has ended.</a:t>
            </a:r>
            <a:endParaRPr/>
          </a:p>
        </p:txBody>
      </p:sp>
      <p:sp>
        <p:nvSpPr>
          <p:cNvPr id="332" name="Google Shape;33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800" u="none" strike="noStrike">
                <a:solidFill>
                  <a:srgbClr val="000000"/>
                </a:solidFill>
                <a:latin typeface="Calibri"/>
                <a:ea typeface="Calibri"/>
                <a:cs typeface="Calibri"/>
                <a:sym typeface="Calibri"/>
              </a:rPr>
              <a:t>Parliament is not the only player though. Over the years Canadian courts, up to and including  the Supreme Court of Canada, have provided  decisions that shape our understanding of copyright law in Canada.  In particular, these legal precedents, also known as jurisprudence, have had a major impact on how we understand the permitted, or legally defensible uses, of copyright-protected works.  </a:t>
            </a:r>
            <a:endParaRPr/>
          </a:p>
        </p:txBody>
      </p:sp>
      <p:sp>
        <p:nvSpPr>
          <p:cNvPr id="358" name="Google Shape;35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6.png"/><Relationship Id="rId4" Type="http://schemas.openxmlformats.org/officeDocument/2006/relationships/hyperlink" Target="https://creativecommons.org/licenses/by/4.0/legalcode" TargetMode="External"/><Relationship Id="rId5" Type="http://schemas.openxmlformats.org/officeDocument/2006/relationships/image" Target="../media/image9.png"/><Relationship Id="rId6"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6.png"/><Relationship Id="rId4" Type="http://schemas.openxmlformats.org/officeDocument/2006/relationships/hyperlink" Target="https://creativecommons.org/licenses/by/4.0/legalcode" TargetMode="External"/><Relationship Id="rId5" Type="http://schemas.openxmlformats.org/officeDocument/2006/relationships/image" Target="../media/image9.png"/><Relationship Id="rId6"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hyperlink" Target="https://sites.library.ualberta.ca/copyright/"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 Id="rId3" Type="http://schemas.openxmlformats.org/officeDocument/2006/relationships/image" Target="../media/image6.png"/><Relationship Id="rId4" Type="http://schemas.openxmlformats.org/officeDocument/2006/relationships/hyperlink" Target="https://creativecommons.org/licenses/by/4.0/legalcode" TargetMode="External"/><Relationship Id="rId5" Type="http://schemas.openxmlformats.org/officeDocument/2006/relationships/image" Target="../media/image9.png"/><Relationship Id="rId6"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hyperlink" Target="https://sites.library.ualberta.ca/copyright/"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6.png"/><Relationship Id="rId4" Type="http://schemas.openxmlformats.org/officeDocument/2006/relationships/hyperlink" Target="https://creativecommons.org/licenses/by/4.0/legalcode" TargetMode="External"/><Relationship Id="rId5" Type="http://schemas.openxmlformats.org/officeDocument/2006/relationships/image" Target="../media/image9.png"/><Relationship Id="rId6"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hyperlink" Target="https://sites.library.ualberta.ca/copyright/"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 Id="rId3"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png"/><Relationship Id="rId3" Type="http://schemas.openxmlformats.org/officeDocument/2006/relationships/image" Target="../media/image6.png"/><Relationship Id="rId4" Type="http://schemas.openxmlformats.org/officeDocument/2006/relationships/hyperlink" Target="https://creativecommons.org/licenses/by/4.0/legalcode" TargetMode="External"/><Relationship Id="rId5" Type="http://schemas.openxmlformats.org/officeDocument/2006/relationships/image" Target="../media/image9.png"/><Relationship Id="rId6"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pn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png"/><Relationship Id="rId3" Type="http://schemas.openxmlformats.org/officeDocument/2006/relationships/hyperlink" Target="https://sites.library.ualberta.ca/copyright/"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0.png"/><Relationship Id="rId3"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hyperlink" Target="https://sites.library.ualberta.ca/copyright/" TargetMode="External"/><Relationship Id="rId4" Type="http://schemas.openxmlformats.org/officeDocument/2006/relationships/hyperlink" Target="mailto:copyright@ualberta.ca" TargetMode="External"/><Relationship Id="rId5" Type="http://schemas.openxmlformats.org/officeDocument/2006/relationships/hyperlink" Target="https://creativecommons.org/licenses/by/4.0/"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2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CB534C"/>
              </a:buClr>
              <a:buSzPts val="6000"/>
              <a:buFont typeface="Arial"/>
              <a:buNone/>
              <a:defRPr b="1" i="0" sz="6000" u="none" cap="none" strike="noStrike">
                <a:solidFill>
                  <a:srgbClr val="CB534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3" name="Google Shape;13;p25"/>
          <p:cNvPicPr preferRelativeResize="0"/>
          <p:nvPr/>
        </p:nvPicPr>
        <p:blipFill rotWithShape="1">
          <a:blip r:embed="rId3">
            <a:alphaModFix/>
          </a:blip>
          <a:srcRect b="0" l="0" r="0" t="0"/>
          <a:stretch/>
        </p:blipFill>
        <p:spPr>
          <a:xfrm>
            <a:off x="4736474" y="4396582"/>
            <a:ext cx="2719052" cy="640135"/>
          </a:xfrm>
          <a:prstGeom prst="rect">
            <a:avLst/>
          </a:prstGeom>
          <a:noFill/>
          <a:ln>
            <a:noFill/>
          </a:ln>
        </p:spPr>
      </p:pic>
      <p:pic>
        <p:nvPicPr>
          <p:cNvPr descr="Image result for cc-by" id="14" name="Google Shape;14;p25">
            <a:hlinkClick r:id="rId4"/>
          </p:cNvPr>
          <p:cNvPicPr preferRelativeResize="0"/>
          <p:nvPr/>
        </p:nvPicPr>
        <p:blipFill rotWithShape="1">
          <a:blip r:embed="rId5">
            <a:alphaModFix/>
          </a:blip>
          <a:srcRect b="0" l="0" r="0" t="0"/>
          <a:stretch/>
        </p:blipFill>
        <p:spPr>
          <a:xfrm>
            <a:off x="10560127" y="5880819"/>
            <a:ext cx="1106542" cy="390456"/>
          </a:xfrm>
          <a:prstGeom prst="rect">
            <a:avLst/>
          </a:prstGeom>
          <a:noFill/>
          <a:ln>
            <a:noFill/>
          </a:ln>
        </p:spPr>
      </p:pic>
      <p:sp>
        <p:nvSpPr>
          <p:cNvPr id="15" name="Google Shape;15;p25"/>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 name="Google Shape;16;p25"/>
          <p:cNvSpPr txBox="1"/>
          <p:nvPr/>
        </p:nvSpPr>
        <p:spPr>
          <a:xfrm>
            <a:off x="2888714" y="6134784"/>
            <a:ext cx="641457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Arial"/>
                <a:ea typeface="Arial"/>
                <a:cs typeface="Arial"/>
                <a:sym typeface="Arial"/>
              </a:rPr>
              <a:t>This instructional module is not intended as legal advice.  All Opening Up Copyright modules are made available under a </a:t>
            </a:r>
            <a:r>
              <a:rPr b="0" i="0" lang="en-US" sz="1100" u="sng" cap="none" strike="noStrike">
                <a:solidFill>
                  <a:schemeClr val="dk1"/>
                </a:solidFill>
                <a:latin typeface="Arial"/>
                <a:ea typeface="Arial"/>
                <a:cs typeface="Arial"/>
                <a:sym typeface="Arial"/>
                <a:hlinkClick r:id="rId6">
                  <a:extLst>
                    <a:ext uri="{A12FA001-AC4F-418D-AE19-62706E023703}">
                      <ahyp:hlinkClr val="tx"/>
                    </a:ext>
                  </a:extLst>
                </a:hlinkClick>
              </a:rPr>
              <a:t>Creative Commons Attribution 4.0 (CC-BY-4.0) International license</a:t>
            </a:r>
            <a:r>
              <a:rPr b="0" i="0" lang="en-US" sz="11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3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95263F"/>
              </a:buClr>
              <a:buSzPts val="6000"/>
              <a:buFont typeface="Arial"/>
              <a:buNone/>
              <a:defRPr b="1" i="0" sz="6000" u="none" cap="none" strike="noStrike">
                <a:solidFill>
                  <a:srgbClr val="9526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3" name="Google Shape;53;p3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54" name="Google Shape;54;p35"/>
          <p:cNvPicPr preferRelativeResize="0"/>
          <p:nvPr/>
        </p:nvPicPr>
        <p:blipFill rotWithShape="1">
          <a:blip r:embed="rId3">
            <a:alphaModFix/>
          </a:blip>
          <a:srcRect b="0" l="0" r="0" t="0"/>
          <a:stretch/>
        </p:blipFill>
        <p:spPr>
          <a:xfrm>
            <a:off x="4736474" y="4396582"/>
            <a:ext cx="2719052" cy="640135"/>
          </a:xfrm>
          <a:prstGeom prst="rect">
            <a:avLst/>
          </a:prstGeom>
          <a:noFill/>
          <a:ln>
            <a:noFill/>
          </a:ln>
        </p:spPr>
      </p:pic>
      <p:pic>
        <p:nvPicPr>
          <p:cNvPr descr="Image result for cc-by" id="55" name="Google Shape;55;p35">
            <a:hlinkClick r:id="rId4"/>
          </p:cNvPr>
          <p:cNvPicPr preferRelativeResize="0"/>
          <p:nvPr/>
        </p:nvPicPr>
        <p:blipFill rotWithShape="1">
          <a:blip r:embed="rId5">
            <a:alphaModFix/>
          </a:blip>
          <a:srcRect b="0" l="0" r="0" t="0"/>
          <a:stretch/>
        </p:blipFill>
        <p:spPr>
          <a:xfrm>
            <a:off x="10560127" y="5880819"/>
            <a:ext cx="1106542" cy="390456"/>
          </a:xfrm>
          <a:prstGeom prst="rect">
            <a:avLst/>
          </a:prstGeom>
          <a:noFill/>
          <a:ln>
            <a:noFill/>
          </a:ln>
        </p:spPr>
      </p:pic>
      <p:sp>
        <p:nvSpPr>
          <p:cNvPr id="56" name="Google Shape;56;p35"/>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7" name="Google Shape;57;p35"/>
          <p:cNvSpPr txBox="1"/>
          <p:nvPr/>
        </p:nvSpPr>
        <p:spPr>
          <a:xfrm>
            <a:off x="2888714" y="6134784"/>
            <a:ext cx="641457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This instructional module is not intended as legal advice.  All Opening Up Copyright modules are made available under a </a:t>
            </a:r>
            <a:r>
              <a:rPr lang="en-US" sz="1100" u="sng">
                <a:solidFill>
                  <a:schemeClr val="dk1"/>
                </a:solidFill>
                <a:latin typeface="Arial"/>
                <a:ea typeface="Arial"/>
                <a:cs typeface="Arial"/>
                <a:sym typeface="Arial"/>
                <a:hlinkClick r:id="rId6">
                  <a:extLst>
                    <a:ext uri="{A12FA001-AC4F-418D-AE19-62706E023703}">
                      <ahyp:hlinkClr val="tx"/>
                    </a:ext>
                  </a:extLst>
                </a:hlinkClick>
              </a:rPr>
              <a:t>Creative Commons Attribution 4.0 (CC-BY-4.0) International license</a:t>
            </a:r>
            <a:r>
              <a:rPr lang="en-US" sz="11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36"/>
          <p:cNvSpPr txBox="1"/>
          <p:nvPr>
            <p:ph type="title"/>
          </p:nvPr>
        </p:nvSpPr>
        <p:spPr>
          <a:xfrm>
            <a:off x="2671282" y="512064"/>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0" name="Google Shape;60;p3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1" name="Google Shape;61;p3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blipFill>
          <a:blip r:embed="rId2">
            <a:alphaModFix/>
          </a:blip>
          <a:stretch>
            <a:fillRect/>
          </a:stretch>
        </a:blipFill>
      </p:bgPr>
    </p:bg>
    <p:spTree>
      <p:nvGrpSpPr>
        <p:cNvPr id="62" name="Shape 62"/>
        <p:cNvGrpSpPr/>
        <p:nvPr/>
      </p:nvGrpSpPr>
      <p:grpSpPr>
        <a:xfrm>
          <a:off x="0" y="0"/>
          <a:ext cx="0" cy="0"/>
          <a:chOff x="0" y="0"/>
          <a:chExt cx="0" cy="0"/>
        </a:xfrm>
      </p:grpSpPr>
      <p:pic>
        <p:nvPicPr>
          <p:cNvPr id="63" name="Google Shape;63;p37"/>
          <p:cNvPicPr preferRelativeResize="0"/>
          <p:nvPr/>
        </p:nvPicPr>
        <p:blipFill rotWithShape="1">
          <a:blip r:embed="rId3">
            <a:alphaModFix/>
          </a:blip>
          <a:srcRect b="0" l="0" r="0" t="0"/>
          <a:stretch/>
        </p:blipFill>
        <p:spPr>
          <a:xfrm>
            <a:off x="411231" y="2517212"/>
            <a:ext cx="11369538" cy="2849485"/>
          </a:xfrm>
          <a:prstGeom prst="rect">
            <a:avLst/>
          </a:prstGeom>
          <a:noFill/>
          <a:ln>
            <a:noFill/>
          </a:ln>
        </p:spPr>
      </p:pic>
      <p:sp>
        <p:nvSpPr>
          <p:cNvPr id="64" name="Google Shape;64;p37"/>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38"/>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7" name="Google Shape;67;p3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39"/>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0" name="Google Shape;70;p39"/>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40"/>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3" name="Google Shape;73;p40"/>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41"/>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979393"/>
              </a:buClr>
              <a:buSzPts val="2000"/>
              <a:buFont typeface="Arial"/>
              <a:buNone/>
              <a:defRPr b="0" i="0" sz="2000" u="none" cap="none" strike="noStrike">
                <a:solidFill>
                  <a:srgbClr val="979393"/>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6" name="Google Shape;76;p41"/>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77" name="Google Shape;77;p41"/>
          <p:cNvSpPr txBox="1"/>
          <p:nvPr/>
        </p:nvSpPr>
        <p:spPr>
          <a:xfrm>
            <a:off x="1455738" y="3441680"/>
            <a:ext cx="9898062"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val="tx"/>
                    </a:ext>
                  </a:extLst>
                </a:hlinkClick>
              </a:rPr>
              <a:t>https://sites.library.ualberta.ca/copyright/</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 name="Google Shape;78;p41"/>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p42"/>
          <p:cNvSpPr/>
          <p:nvPr/>
        </p:nvSpPr>
        <p:spPr>
          <a:xfrm>
            <a:off x="1233354"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Copyright Office </a:t>
            </a:r>
            <a:endParaRPr/>
          </a:p>
        </p:txBody>
      </p:sp>
      <p:sp>
        <p:nvSpPr>
          <p:cNvPr id="81" name="Google Shape;81;p42"/>
          <p:cNvSpPr/>
          <p:nvPr/>
        </p:nvSpPr>
        <p:spPr>
          <a:xfrm>
            <a:off x="4101807" y="4055554"/>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School of Library and Information Studies </a:t>
            </a:r>
            <a:endParaRPr/>
          </a:p>
        </p:txBody>
      </p:sp>
      <p:sp>
        <p:nvSpPr>
          <p:cNvPr id="82" name="Google Shape;82;p42"/>
          <p:cNvSpPr txBox="1"/>
          <p:nvPr/>
        </p:nvSpPr>
        <p:spPr>
          <a:xfrm>
            <a:off x="2176124" y="26723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Amanda Wakaruk </a:t>
            </a:r>
            <a:endParaRPr/>
          </a:p>
        </p:txBody>
      </p:sp>
      <p:sp>
        <p:nvSpPr>
          <p:cNvPr id="83" name="Google Shape;83;p42"/>
          <p:cNvSpPr txBox="1"/>
          <p:nvPr/>
        </p:nvSpPr>
        <p:spPr>
          <a:xfrm>
            <a:off x="4992458" y="5006653"/>
            <a:ext cx="2519713" cy="1059008"/>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Lauren Bourdages</a:t>
            </a:r>
            <a:endParaRPr sz="1800">
              <a:solidFill>
                <a:srgbClr val="757070"/>
              </a:solidFill>
              <a:latin typeface="Arial"/>
              <a:ea typeface="Arial"/>
              <a:cs typeface="Arial"/>
              <a:sym typeface="Arial"/>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Samantha Sheplawy</a:t>
            </a:r>
            <a:endParaRPr sz="1800">
              <a:solidFill>
                <a:srgbClr val="757070"/>
              </a:solidFill>
              <a:latin typeface="Arial"/>
              <a:ea typeface="Arial"/>
              <a:cs typeface="Arial"/>
              <a:sym typeface="Arial"/>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
        <p:nvSpPr>
          <p:cNvPr id="84" name="Google Shape;84;p42"/>
          <p:cNvSpPr/>
          <p:nvPr/>
        </p:nvSpPr>
        <p:spPr>
          <a:xfrm>
            <a:off x="7018869"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Centre for Teaching and Learning</a:t>
            </a:r>
            <a:endParaRPr/>
          </a:p>
        </p:txBody>
      </p:sp>
      <p:sp>
        <p:nvSpPr>
          <p:cNvPr id="85" name="Google Shape;85;p42"/>
          <p:cNvSpPr txBox="1"/>
          <p:nvPr/>
        </p:nvSpPr>
        <p:spPr>
          <a:xfrm>
            <a:off x="8061807" y="2758498"/>
            <a:ext cx="2215138" cy="39421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86" name="Google Shape;86;p42"/>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ntent">
  <p:cSld name="7_Two Content">
    <p:bg>
      <p:bgPr>
        <a:blipFill>
          <a:blip r:embed="rId2">
            <a:alphaModFix/>
          </a:blip>
          <a:stretch>
            <a:fillRect/>
          </a:stretch>
        </a:blipFill>
      </p:bgPr>
    </p:bg>
    <p:spTree>
      <p:nvGrpSpPr>
        <p:cNvPr id="87" name="Shape 87"/>
        <p:cNvGrpSpPr/>
        <p:nvPr/>
      </p:nvGrpSpPr>
      <p:grpSpPr>
        <a:xfrm>
          <a:off x="0" y="0"/>
          <a:ext cx="0" cy="0"/>
          <a:chOff x="0" y="0"/>
          <a:chExt cx="0" cy="0"/>
        </a:xfrm>
      </p:grpSpPr>
      <p:pic>
        <p:nvPicPr>
          <p:cNvPr id="88" name="Google Shape;88;p43"/>
          <p:cNvPicPr preferRelativeResize="0"/>
          <p:nvPr/>
        </p:nvPicPr>
        <p:blipFill rotWithShape="1">
          <a:blip r:embed="rId3">
            <a:alphaModFix/>
          </a:blip>
          <a:srcRect b="0" l="0" r="0" t="0"/>
          <a:stretch/>
        </p:blipFill>
        <p:spPr>
          <a:xfrm>
            <a:off x="4758731" y="4886866"/>
            <a:ext cx="2478798" cy="702490"/>
          </a:xfrm>
          <a:prstGeom prst="rect">
            <a:avLst/>
          </a:prstGeom>
          <a:noFill/>
          <a:ln>
            <a:noFill/>
          </a:ln>
        </p:spPr>
      </p:pic>
      <p:sp>
        <p:nvSpPr>
          <p:cNvPr id="89" name="Google Shape;89;p43"/>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sp>
        <p:nvSpPr>
          <p:cNvPr id="90" name="Google Shape;90;p43"/>
          <p:cNvSpPr txBox="1"/>
          <p:nvPr/>
        </p:nvSpPr>
        <p:spPr>
          <a:xfrm>
            <a:off x="1452184" y="2077309"/>
            <a:ext cx="9287631" cy="18466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4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F7CA00"/>
              </a:buClr>
              <a:buSzPts val="6000"/>
              <a:buFont typeface="Arial"/>
              <a:buNone/>
              <a:defRPr b="1" i="0" sz="6000" u="none" cap="none" strike="noStrike">
                <a:solidFill>
                  <a:srgbClr val="F7CA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4" name="Google Shape;94;p4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95" name="Google Shape;95;p45"/>
          <p:cNvPicPr preferRelativeResize="0"/>
          <p:nvPr/>
        </p:nvPicPr>
        <p:blipFill rotWithShape="1">
          <a:blip r:embed="rId3">
            <a:alphaModFix/>
          </a:blip>
          <a:srcRect b="0" l="0" r="0" t="0"/>
          <a:stretch/>
        </p:blipFill>
        <p:spPr>
          <a:xfrm>
            <a:off x="4736474" y="4396582"/>
            <a:ext cx="2719052" cy="640135"/>
          </a:xfrm>
          <a:prstGeom prst="rect">
            <a:avLst/>
          </a:prstGeom>
          <a:noFill/>
          <a:ln>
            <a:noFill/>
          </a:ln>
        </p:spPr>
      </p:pic>
      <p:pic>
        <p:nvPicPr>
          <p:cNvPr descr="Image result for cc-by" id="96" name="Google Shape;96;p45">
            <a:hlinkClick r:id="rId4"/>
          </p:cNvPr>
          <p:cNvPicPr preferRelativeResize="0"/>
          <p:nvPr/>
        </p:nvPicPr>
        <p:blipFill rotWithShape="1">
          <a:blip r:embed="rId5">
            <a:alphaModFix/>
          </a:blip>
          <a:srcRect b="0" l="0" r="0" t="0"/>
          <a:stretch/>
        </p:blipFill>
        <p:spPr>
          <a:xfrm>
            <a:off x="10560127" y="5880819"/>
            <a:ext cx="1106542" cy="390456"/>
          </a:xfrm>
          <a:prstGeom prst="rect">
            <a:avLst/>
          </a:prstGeom>
          <a:noFill/>
          <a:ln>
            <a:noFill/>
          </a:ln>
        </p:spPr>
      </p:pic>
      <p:sp>
        <p:nvSpPr>
          <p:cNvPr id="97" name="Google Shape;97;p45"/>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8" name="Google Shape;98;p45"/>
          <p:cNvSpPr txBox="1"/>
          <p:nvPr/>
        </p:nvSpPr>
        <p:spPr>
          <a:xfrm>
            <a:off x="2888714" y="6134784"/>
            <a:ext cx="641457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This instructional module is not intended as legal advice.  All Opening Up Copyright modules are made available under a </a:t>
            </a:r>
            <a:r>
              <a:rPr lang="en-US" sz="1100" u="sng">
                <a:solidFill>
                  <a:schemeClr val="dk1"/>
                </a:solidFill>
                <a:latin typeface="Arial"/>
                <a:ea typeface="Arial"/>
                <a:cs typeface="Arial"/>
                <a:sym typeface="Arial"/>
                <a:hlinkClick r:id="rId6">
                  <a:extLst>
                    <a:ext uri="{A12FA001-AC4F-418D-AE19-62706E023703}">
                      <ahyp:hlinkClr val="tx"/>
                    </a:ext>
                  </a:extLst>
                </a:hlinkClick>
              </a:rPr>
              <a:t>Creative Commons Attribution 4.0 (CC-BY-4.0) International license</a:t>
            </a:r>
            <a:r>
              <a:rPr lang="en-US" sz="11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2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 name="Google Shape;19;p2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 name="Google Shape;20;p26"/>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4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1" name="Google Shape;101;p4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2" name="Google Shape;102;p46"/>
          <p:cNvSpPr txBox="1"/>
          <p:nvPr>
            <p:ph idx="3" type="body"/>
          </p:nvPr>
        </p:nvSpPr>
        <p:spPr>
          <a:xfrm>
            <a:off x="1520894" y="6272213"/>
            <a:ext cx="9832906" cy="287337"/>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F7CA00"/>
              </a:buClr>
              <a:buSzPts val="1500"/>
              <a:buFont typeface="Arial"/>
              <a:buNone/>
              <a:defRPr b="0" i="0" sz="1500" u="none" cap="none" strike="noStrike">
                <a:solidFill>
                  <a:srgbClr val="F7CA00"/>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3" name="Google Shape;103;p46"/>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104" name="Shape 104"/>
        <p:cNvGrpSpPr/>
        <p:nvPr/>
      </p:nvGrpSpPr>
      <p:grpSpPr>
        <a:xfrm>
          <a:off x="0" y="0"/>
          <a:ext cx="0" cy="0"/>
          <a:chOff x="0" y="0"/>
          <a:chExt cx="0" cy="0"/>
        </a:xfrm>
      </p:grpSpPr>
      <p:pic>
        <p:nvPicPr>
          <p:cNvPr id="105" name="Google Shape;105;p47"/>
          <p:cNvPicPr preferRelativeResize="0"/>
          <p:nvPr/>
        </p:nvPicPr>
        <p:blipFill rotWithShape="1">
          <a:blip r:embed="rId3">
            <a:alphaModFix/>
          </a:blip>
          <a:srcRect b="0" l="0" r="0" t="0"/>
          <a:stretch/>
        </p:blipFill>
        <p:spPr>
          <a:xfrm>
            <a:off x="411231" y="2517212"/>
            <a:ext cx="11369538" cy="2849485"/>
          </a:xfrm>
          <a:prstGeom prst="rect">
            <a:avLst/>
          </a:prstGeom>
          <a:noFill/>
          <a:ln>
            <a:noFill/>
          </a:ln>
        </p:spPr>
      </p:pic>
      <p:sp>
        <p:nvSpPr>
          <p:cNvPr id="106" name="Google Shape;106;p47"/>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107" name="Shape 107"/>
        <p:cNvGrpSpPr/>
        <p:nvPr/>
      </p:nvGrpSpPr>
      <p:grpSpPr>
        <a:xfrm>
          <a:off x="0" y="0"/>
          <a:ext cx="0" cy="0"/>
          <a:chOff x="0" y="0"/>
          <a:chExt cx="0" cy="0"/>
        </a:xfrm>
      </p:grpSpPr>
      <p:sp>
        <p:nvSpPr>
          <p:cNvPr id="108" name="Google Shape;108;p48"/>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9" name="Google Shape;109;p4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110" name="Shape 110"/>
        <p:cNvGrpSpPr/>
        <p:nvPr/>
      </p:nvGrpSpPr>
      <p:grpSpPr>
        <a:xfrm>
          <a:off x="0" y="0"/>
          <a:ext cx="0" cy="0"/>
          <a:chOff x="0" y="0"/>
          <a:chExt cx="0" cy="0"/>
        </a:xfrm>
      </p:grpSpPr>
      <p:sp>
        <p:nvSpPr>
          <p:cNvPr id="111" name="Google Shape;111;p49"/>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2" name="Google Shape;112;p49"/>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bg>
      <p:bgPr>
        <a:blipFill>
          <a:blip r:embed="rId2">
            <a:alphaModFix/>
          </a:blip>
          <a:stretch>
            <a:fillRect/>
          </a:stretch>
        </a:blipFill>
      </p:bgPr>
    </p:bg>
    <p:spTree>
      <p:nvGrpSpPr>
        <p:cNvPr id="113" name="Shape 113"/>
        <p:cNvGrpSpPr/>
        <p:nvPr/>
      </p:nvGrpSpPr>
      <p:grpSpPr>
        <a:xfrm>
          <a:off x="0" y="0"/>
          <a:ext cx="0" cy="0"/>
          <a:chOff x="0" y="0"/>
          <a:chExt cx="0" cy="0"/>
        </a:xfrm>
      </p:grpSpPr>
      <p:sp>
        <p:nvSpPr>
          <p:cNvPr id="114" name="Google Shape;114;p50"/>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p50"/>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bg>
      <p:bgPr>
        <a:blipFill>
          <a:blip r:embed="rId2">
            <a:alphaModFix/>
          </a:blip>
          <a:stretch>
            <a:fillRect/>
          </a:stretch>
        </a:blipFill>
      </p:bgPr>
    </p:bg>
    <p:spTree>
      <p:nvGrpSpPr>
        <p:cNvPr id="116" name="Shape 116"/>
        <p:cNvGrpSpPr/>
        <p:nvPr/>
      </p:nvGrpSpPr>
      <p:grpSpPr>
        <a:xfrm>
          <a:off x="0" y="0"/>
          <a:ext cx="0" cy="0"/>
          <a:chOff x="0" y="0"/>
          <a:chExt cx="0" cy="0"/>
        </a:xfrm>
      </p:grpSpPr>
      <p:sp>
        <p:nvSpPr>
          <p:cNvPr id="117" name="Google Shape;117;p51"/>
          <p:cNvSpPr txBox="1"/>
          <p:nvPr/>
        </p:nvSpPr>
        <p:spPr>
          <a:xfrm>
            <a:off x="1455738" y="3441680"/>
            <a:ext cx="9898062"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val="tx"/>
                    </a:ext>
                  </a:extLst>
                </a:hlinkClick>
              </a:rPr>
              <a:t>https://sites.library.ualberta.ca/copyright/</a:t>
            </a:r>
            <a:r>
              <a:rPr lang="en-US" sz="2000">
                <a:solidFill>
                  <a:srgbClr val="757070"/>
                </a:solidFill>
                <a:latin typeface="Arial"/>
                <a:ea typeface="Arial"/>
                <a:cs typeface="Arial"/>
                <a:sym typeface="Arial"/>
              </a:rPr>
              <a:t> </a:t>
            </a:r>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18" name="Google Shape;118;p51"/>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9" name="Google Shape;119;p51"/>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120" name="Google Shape;120;p51"/>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ntent">
  <p:cSld name="7_Two Content">
    <p:bg>
      <p:bgPr>
        <a:blipFill>
          <a:blip r:embed="rId2">
            <a:alphaModFix/>
          </a:blip>
          <a:stretch>
            <a:fillRect/>
          </a:stretch>
        </a:blipFill>
      </p:bgPr>
    </p:bg>
    <p:spTree>
      <p:nvGrpSpPr>
        <p:cNvPr id="121" name="Shape 121"/>
        <p:cNvGrpSpPr/>
        <p:nvPr/>
      </p:nvGrpSpPr>
      <p:grpSpPr>
        <a:xfrm>
          <a:off x="0" y="0"/>
          <a:ext cx="0" cy="0"/>
          <a:chOff x="0" y="0"/>
          <a:chExt cx="0" cy="0"/>
        </a:xfrm>
      </p:grpSpPr>
      <p:sp>
        <p:nvSpPr>
          <p:cNvPr id="122" name="Google Shape;122;p52"/>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
        <p:nvSpPr>
          <p:cNvPr id="123" name="Google Shape;123;p52"/>
          <p:cNvSpPr/>
          <p:nvPr/>
        </p:nvSpPr>
        <p:spPr>
          <a:xfrm>
            <a:off x="1233354"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Copyright Office </a:t>
            </a:r>
            <a:endParaRPr/>
          </a:p>
        </p:txBody>
      </p:sp>
      <p:sp>
        <p:nvSpPr>
          <p:cNvPr id="124" name="Google Shape;124;p52"/>
          <p:cNvSpPr/>
          <p:nvPr/>
        </p:nvSpPr>
        <p:spPr>
          <a:xfrm>
            <a:off x="7018869" y="4055554"/>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School of Library and Information Studies </a:t>
            </a:r>
            <a:endParaRPr/>
          </a:p>
        </p:txBody>
      </p:sp>
      <p:sp>
        <p:nvSpPr>
          <p:cNvPr id="125" name="Google Shape;125;p52"/>
          <p:cNvSpPr txBox="1"/>
          <p:nvPr/>
        </p:nvSpPr>
        <p:spPr>
          <a:xfrm>
            <a:off x="2176124" y="26723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Amanda Wakaruk </a:t>
            </a:r>
            <a:endParaRPr/>
          </a:p>
        </p:txBody>
      </p:sp>
      <p:sp>
        <p:nvSpPr>
          <p:cNvPr id="126" name="Google Shape;126;p52"/>
          <p:cNvSpPr txBox="1"/>
          <p:nvPr/>
        </p:nvSpPr>
        <p:spPr>
          <a:xfrm>
            <a:off x="7909520" y="5006653"/>
            <a:ext cx="2519713" cy="1059008"/>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Lauren Bourdages</a:t>
            </a:r>
            <a:endParaRPr sz="1800">
              <a:solidFill>
                <a:srgbClr val="757070"/>
              </a:solidFill>
              <a:latin typeface="Arial"/>
              <a:ea typeface="Arial"/>
              <a:cs typeface="Arial"/>
              <a:sym typeface="Arial"/>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Samantha Sheplawy</a:t>
            </a:r>
            <a:endParaRPr sz="1800">
              <a:solidFill>
                <a:srgbClr val="757070"/>
              </a:solidFill>
              <a:latin typeface="Arial"/>
              <a:ea typeface="Arial"/>
              <a:cs typeface="Arial"/>
              <a:sym typeface="Arial"/>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
        <p:nvSpPr>
          <p:cNvPr id="127" name="Google Shape;127;p52"/>
          <p:cNvSpPr/>
          <p:nvPr/>
        </p:nvSpPr>
        <p:spPr>
          <a:xfrm>
            <a:off x="7018869"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Centre for Teaching and Learning</a:t>
            </a:r>
            <a:endParaRPr/>
          </a:p>
        </p:txBody>
      </p:sp>
      <p:sp>
        <p:nvSpPr>
          <p:cNvPr id="128" name="Google Shape;128;p52"/>
          <p:cNvSpPr txBox="1"/>
          <p:nvPr/>
        </p:nvSpPr>
        <p:spPr>
          <a:xfrm>
            <a:off x="8061807" y="2758498"/>
            <a:ext cx="2215138" cy="39421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129" name="Google Shape;129;p52"/>
          <p:cNvSpPr/>
          <p:nvPr/>
        </p:nvSpPr>
        <p:spPr>
          <a:xfrm>
            <a:off x="1233354" y="4052154"/>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Digital Humanities and School of Library and Information Studies</a:t>
            </a:r>
            <a:endParaRPr/>
          </a:p>
        </p:txBody>
      </p:sp>
      <p:sp>
        <p:nvSpPr>
          <p:cNvPr id="130" name="Google Shape;130;p52"/>
          <p:cNvSpPr txBox="1"/>
          <p:nvPr/>
        </p:nvSpPr>
        <p:spPr>
          <a:xfrm>
            <a:off x="2105785" y="4942566"/>
            <a:ext cx="2215138" cy="39421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Julia Guy</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blipFill>
          <a:blip r:embed="rId2">
            <a:alphaModFix/>
          </a:blip>
          <a:stretch>
            <a:fillRect/>
          </a:stretch>
        </a:blipFill>
      </p:bgPr>
    </p:bg>
    <p:spTree>
      <p:nvGrpSpPr>
        <p:cNvPr id="131" name="Shape 131"/>
        <p:cNvGrpSpPr/>
        <p:nvPr/>
      </p:nvGrpSpPr>
      <p:grpSpPr>
        <a:xfrm>
          <a:off x="0" y="0"/>
          <a:ext cx="0" cy="0"/>
          <a:chOff x="0" y="0"/>
          <a:chExt cx="0" cy="0"/>
        </a:xfrm>
      </p:grpSpPr>
      <p:pic>
        <p:nvPicPr>
          <p:cNvPr id="132" name="Google Shape;132;p53"/>
          <p:cNvPicPr preferRelativeResize="0"/>
          <p:nvPr/>
        </p:nvPicPr>
        <p:blipFill rotWithShape="1">
          <a:blip r:embed="rId3">
            <a:alphaModFix/>
          </a:blip>
          <a:srcRect b="0" l="0" r="0" t="0"/>
          <a:stretch/>
        </p:blipFill>
        <p:spPr>
          <a:xfrm>
            <a:off x="4758731" y="4886866"/>
            <a:ext cx="2478798" cy="702490"/>
          </a:xfrm>
          <a:prstGeom prst="rect">
            <a:avLst/>
          </a:prstGeom>
          <a:noFill/>
          <a:ln>
            <a:noFill/>
          </a:ln>
        </p:spPr>
      </p:pic>
      <p:sp>
        <p:nvSpPr>
          <p:cNvPr id="133" name="Google Shape;133;p53"/>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sp>
        <p:nvSpPr>
          <p:cNvPr id="134" name="Google Shape;134;p53"/>
          <p:cNvSpPr txBox="1"/>
          <p:nvPr/>
        </p:nvSpPr>
        <p:spPr>
          <a:xfrm>
            <a:off x="1452184" y="2077309"/>
            <a:ext cx="9287631" cy="18466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6" name="Shape 136"/>
        <p:cNvGrpSpPr/>
        <p:nvPr/>
      </p:nvGrpSpPr>
      <p:grpSpPr>
        <a:xfrm>
          <a:off x="0" y="0"/>
          <a:ext cx="0" cy="0"/>
          <a:chOff x="0" y="0"/>
          <a:chExt cx="0" cy="0"/>
        </a:xfrm>
      </p:grpSpPr>
      <p:sp>
        <p:nvSpPr>
          <p:cNvPr id="137" name="Google Shape;137;p5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879F3D"/>
              </a:buClr>
              <a:buSzPts val="6000"/>
              <a:buFont typeface="Arial"/>
              <a:buNone/>
              <a:defRPr b="1" i="0" sz="6000" u="none" cap="none" strike="noStrike">
                <a:solidFill>
                  <a:srgbClr val="879F3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8" name="Google Shape;138;p5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39" name="Google Shape;139;p55"/>
          <p:cNvPicPr preferRelativeResize="0"/>
          <p:nvPr/>
        </p:nvPicPr>
        <p:blipFill rotWithShape="1">
          <a:blip r:embed="rId3">
            <a:alphaModFix/>
          </a:blip>
          <a:srcRect b="0" l="0" r="0" t="0"/>
          <a:stretch/>
        </p:blipFill>
        <p:spPr>
          <a:xfrm>
            <a:off x="4736474" y="4396582"/>
            <a:ext cx="2719052" cy="640135"/>
          </a:xfrm>
          <a:prstGeom prst="rect">
            <a:avLst/>
          </a:prstGeom>
          <a:noFill/>
          <a:ln>
            <a:noFill/>
          </a:ln>
        </p:spPr>
      </p:pic>
      <p:pic>
        <p:nvPicPr>
          <p:cNvPr descr="Image result for cc-by" id="140" name="Google Shape;140;p55">
            <a:hlinkClick r:id="rId4"/>
          </p:cNvPr>
          <p:cNvPicPr preferRelativeResize="0"/>
          <p:nvPr/>
        </p:nvPicPr>
        <p:blipFill rotWithShape="1">
          <a:blip r:embed="rId5">
            <a:alphaModFix/>
          </a:blip>
          <a:srcRect b="0" l="0" r="0" t="0"/>
          <a:stretch/>
        </p:blipFill>
        <p:spPr>
          <a:xfrm>
            <a:off x="10560127" y="5880819"/>
            <a:ext cx="1106542" cy="390456"/>
          </a:xfrm>
          <a:prstGeom prst="rect">
            <a:avLst/>
          </a:prstGeom>
          <a:noFill/>
          <a:ln>
            <a:noFill/>
          </a:ln>
        </p:spPr>
      </p:pic>
      <p:sp>
        <p:nvSpPr>
          <p:cNvPr id="141" name="Google Shape;141;p55"/>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2" name="Google Shape;142;p55"/>
          <p:cNvSpPr txBox="1"/>
          <p:nvPr/>
        </p:nvSpPr>
        <p:spPr>
          <a:xfrm>
            <a:off x="2888714" y="6134784"/>
            <a:ext cx="641457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This instructional module is not intended as legal advice.  All Opening Up Copyright modules are made available under a </a:t>
            </a:r>
            <a:r>
              <a:rPr lang="en-US" sz="1100" u="sng">
                <a:solidFill>
                  <a:schemeClr val="dk1"/>
                </a:solidFill>
                <a:latin typeface="Arial"/>
                <a:ea typeface="Arial"/>
                <a:cs typeface="Arial"/>
                <a:sym typeface="Arial"/>
                <a:hlinkClick r:id="rId6">
                  <a:extLst>
                    <a:ext uri="{A12FA001-AC4F-418D-AE19-62706E023703}">
                      <ahyp:hlinkClr val="tx"/>
                    </a:ext>
                  </a:extLst>
                </a:hlinkClick>
              </a:rPr>
              <a:t>Creative Commons Attribution 4.0 (CC-BY-4.0) International license</a:t>
            </a:r>
            <a:r>
              <a:rPr lang="en-US" sz="11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143" name="Shape 143"/>
        <p:cNvGrpSpPr/>
        <p:nvPr/>
      </p:nvGrpSpPr>
      <p:grpSpPr>
        <a:xfrm>
          <a:off x="0" y="0"/>
          <a:ext cx="0" cy="0"/>
          <a:chOff x="0" y="0"/>
          <a:chExt cx="0" cy="0"/>
        </a:xfrm>
      </p:grpSpPr>
      <p:sp>
        <p:nvSpPr>
          <p:cNvPr id="144" name="Google Shape;144;p5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5" name="Google Shape;145;p5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46" name="Google Shape;146;p56"/>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blipFill>
          <a:blip r:embed="rId2">
            <a:alphaModFix/>
          </a:blip>
          <a:stretch>
            <a:fillRect/>
          </a:stretch>
        </a:blipFill>
      </p:bgPr>
    </p:bg>
    <p:spTree>
      <p:nvGrpSpPr>
        <p:cNvPr id="21" name="Shape 21"/>
        <p:cNvGrpSpPr/>
        <p:nvPr/>
      </p:nvGrpSpPr>
      <p:grpSpPr>
        <a:xfrm>
          <a:off x="0" y="0"/>
          <a:ext cx="0" cy="0"/>
          <a:chOff x="0" y="0"/>
          <a:chExt cx="0" cy="0"/>
        </a:xfrm>
      </p:grpSpPr>
      <p:pic>
        <p:nvPicPr>
          <p:cNvPr id="22" name="Google Shape;22;p27"/>
          <p:cNvPicPr preferRelativeResize="0"/>
          <p:nvPr/>
        </p:nvPicPr>
        <p:blipFill rotWithShape="1">
          <a:blip r:embed="rId3">
            <a:alphaModFix/>
          </a:blip>
          <a:srcRect b="0" l="0" r="0" t="0"/>
          <a:stretch/>
        </p:blipFill>
        <p:spPr>
          <a:xfrm>
            <a:off x="411231" y="2517212"/>
            <a:ext cx="11369538" cy="2849485"/>
          </a:xfrm>
          <a:prstGeom prst="rect">
            <a:avLst/>
          </a:prstGeom>
          <a:noFill/>
          <a:ln>
            <a:noFill/>
          </a:ln>
        </p:spPr>
      </p:pic>
      <p:sp>
        <p:nvSpPr>
          <p:cNvPr id="23" name="Google Shape;23;p27"/>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bg>
      <p:bgPr>
        <a:blipFill>
          <a:blip r:embed="rId2">
            <a:alphaModFix/>
          </a:blip>
          <a:stretch>
            <a:fillRect/>
          </a:stretch>
        </a:blipFill>
      </p:bgPr>
    </p:bg>
    <p:spTree>
      <p:nvGrpSpPr>
        <p:cNvPr id="147" name="Shape 147"/>
        <p:cNvGrpSpPr/>
        <p:nvPr/>
      </p:nvGrpSpPr>
      <p:grpSpPr>
        <a:xfrm>
          <a:off x="0" y="0"/>
          <a:ext cx="0" cy="0"/>
          <a:chOff x="0" y="0"/>
          <a:chExt cx="0" cy="0"/>
        </a:xfrm>
      </p:grpSpPr>
      <p:pic>
        <p:nvPicPr>
          <p:cNvPr id="148" name="Google Shape;148;p57"/>
          <p:cNvPicPr preferRelativeResize="0"/>
          <p:nvPr/>
        </p:nvPicPr>
        <p:blipFill rotWithShape="1">
          <a:blip r:embed="rId3">
            <a:alphaModFix/>
          </a:blip>
          <a:srcRect b="0" l="0" r="0" t="0"/>
          <a:stretch/>
        </p:blipFill>
        <p:spPr>
          <a:xfrm>
            <a:off x="411231" y="2517212"/>
            <a:ext cx="11369538" cy="2849485"/>
          </a:xfrm>
          <a:prstGeom prst="rect">
            <a:avLst/>
          </a:prstGeom>
          <a:noFill/>
          <a:ln>
            <a:noFill/>
          </a:ln>
        </p:spPr>
      </p:pic>
      <p:sp>
        <p:nvSpPr>
          <p:cNvPr id="149" name="Google Shape;149;p57"/>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150" name="Shape 150"/>
        <p:cNvGrpSpPr/>
        <p:nvPr/>
      </p:nvGrpSpPr>
      <p:grpSpPr>
        <a:xfrm>
          <a:off x="0" y="0"/>
          <a:ext cx="0" cy="0"/>
          <a:chOff x="0" y="0"/>
          <a:chExt cx="0" cy="0"/>
        </a:xfrm>
      </p:grpSpPr>
      <p:sp>
        <p:nvSpPr>
          <p:cNvPr id="151" name="Google Shape;151;p58"/>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2" name="Google Shape;152;p5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153" name="Shape 153"/>
        <p:cNvGrpSpPr/>
        <p:nvPr/>
      </p:nvGrpSpPr>
      <p:grpSpPr>
        <a:xfrm>
          <a:off x="0" y="0"/>
          <a:ext cx="0" cy="0"/>
          <a:chOff x="0" y="0"/>
          <a:chExt cx="0" cy="0"/>
        </a:xfrm>
      </p:grpSpPr>
      <p:sp>
        <p:nvSpPr>
          <p:cNvPr id="154" name="Google Shape;154;p59"/>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5" name="Google Shape;155;p59"/>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156" name="Shape 156"/>
        <p:cNvGrpSpPr/>
        <p:nvPr/>
      </p:nvGrpSpPr>
      <p:grpSpPr>
        <a:xfrm>
          <a:off x="0" y="0"/>
          <a:ext cx="0" cy="0"/>
          <a:chOff x="0" y="0"/>
          <a:chExt cx="0" cy="0"/>
        </a:xfrm>
      </p:grpSpPr>
      <p:sp>
        <p:nvSpPr>
          <p:cNvPr id="157" name="Google Shape;157;p60"/>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8" name="Google Shape;158;p60"/>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bg>
      <p:bgPr>
        <a:blipFill>
          <a:blip r:embed="rId2">
            <a:alphaModFix/>
          </a:blip>
          <a:stretch>
            <a:fillRect/>
          </a:stretch>
        </a:blipFill>
      </p:bgPr>
    </p:bg>
    <p:spTree>
      <p:nvGrpSpPr>
        <p:cNvPr id="159" name="Shape 159"/>
        <p:cNvGrpSpPr/>
        <p:nvPr/>
      </p:nvGrpSpPr>
      <p:grpSpPr>
        <a:xfrm>
          <a:off x="0" y="0"/>
          <a:ext cx="0" cy="0"/>
          <a:chOff x="0" y="0"/>
          <a:chExt cx="0" cy="0"/>
        </a:xfrm>
      </p:grpSpPr>
      <p:sp>
        <p:nvSpPr>
          <p:cNvPr id="160" name="Google Shape;160;p61"/>
          <p:cNvSpPr txBox="1"/>
          <p:nvPr/>
        </p:nvSpPr>
        <p:spPr>
          <a:xfrm>
            <a:off x="1455738" y="3441680"/>
            <a:ext cx="9898062"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val="tx"/>
                    </a:ext>
                  </a:extLst>
                </a:hlinkClick>
              </a:rPr>
              <a:t>https://sites.library.ualberta.ca/copyright/</a:t>
            </a:r>
            <a:r>
              <a:rPr lang="en-US" sz="2000">
                <a:solidFill>
                  <a:srgbClr val="757070"/>
                </a:solidFill>
                <a:latin typeface="Arial"/>
                <a:ea typeface="Arial"/>
                <a:cs typeface="Arial"/>
                <a:sym typeface="Arial"/>
              </a:rPr>
              <a:t> </a:t>
            </a:r>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1" name="Google Shape;161;p61"/>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2" name="Google Shape;162;p61"/>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163" name="Google Shape;163;p61"/>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bg>
      <p:bgPr>
        <a:blipFill>
          <a:blip r:embed="rId2">
            <a:alphaModFix/>
          </a:blip>
          <a:stretch>
            <a:fillRect/>
          </a:stretch>
        </a:blipFill>
      </p:bgPr>
    </p:bg>
    <p:spTree>
      <p:nvGrpSpPr>
        <p:cNvPr id="164" name="Shape 164"/>
        <p:cNvGrpSpPr/>
        <p:nvPr/>
      </p:nvGrpSpPr>
      <p:grpSpPr>
        <a:xfrm>
          <a:off x="0" y="0"/>
          <a:ext cx="0" cy="0"/>
          <a:chOff x="0" y="0"/>
          <a:chExt cx="0" cy="0"/>
        </a:xfrm>
      </p:grpSpPr>
      <p:sp>
        <p:nvSpPr>
          <p:cNvPr id="165" name="Google Shape;165;p62"/>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
        <p:nvSpPr>
          <p:cNvPr id="166" name="Google Shape;166;p62"/>
          <p:cNvSpPr/>
          <p:nvPr/>
        </p:nvSpPr>
        <p:spPr>
          <a:xfrm>
            <a:off x="1233354"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Copyright Office </a:t>
            </a:r>
            <a:endParaRPr/>
          </a:p>
        </p:txBody>
      </p:sp>
      <p:sp>
        <p:nvSpPr>
          <p:cNvPr id="167" name="Google Shape;167;p62"/>
          <p:cNvSpPr/>
          <p:nvPr/>
        </p:nvSpPr>
        <p:spPr>
          <a:xfrm>
            <a:off x="7018869" y="4055554"/>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School of Library and Information Studies </a:t>
            </a:r>
            <a:endParaRPr/>
          </a:p>
        </p:txBody>
      </p:sp>
      <p:sp>
        <p:nvSpPr>
          <p:cNvPr id="168" name="Google Shape;168;p62"/>
          <p:cNvSpPr txBox="1"/>
          <p:nvPr/>
        </p:nvSpPr>
        <p:spPr>
          <a:xfrm>
            <a:off x="2176124" y="26723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Amanda Wakaruk </a:t>
            </a:r>
            <a:endParaRPr/>
          </a:p>
        </p:txBody>
      </p:sp>
      <p:sp>
        <p:nvSpPr>
          <p:cNvPr id="169" name="Google Shape;169;p62"/>
          <p:cNvSpPr txBox="1"/>
          <p:nvPr/>
        </p:nvSpPr>
        <p:spPr>
          <a:xfrm>
            <a:off x="7909520" y="5006653"/>
            <a:ext cx="2519713" cy="1059008"/>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Lauren Bourdages</a:t>
            </a:r>
            <a:endParaRPr sz="1800">
              <a:solidFill>
                <a:srgbClr val="757070"/>
              </a:solidFill>
              <a:latin typeface="Arial"/>
              <a:ea typeface="Arial"/>
              <a:cs typeface="Arial"/>
              <a:sym typeface="Arial"/>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Samantha Sheplawy</a:t>
            </a:r>
            <a:endParaRPr sz="1800">
              <a:solidFill>
                <a:srgbClr val="757070"/>
              </a:solidFill>
              <a:latin typeface="Arial"/>
              <a:ea typeface="Arial"/>
              <a:cs typeface="Arial"/>
              <a:sym typeface="Arial"/>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
        <p:nvSpPr>
          <p:cNvPr id="170" name="Google Shape;170;p62"/>
          <p:cNvSpPr/>
          <p:nvPr/>
        </p:nvSpPr>
        <p:spPr>
          <a:xfrm>
            <a:off x="7018869"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Centre for Teaching and Learning</a:t>
            </a:r>
            <a:endParaRPr/>
          </a:p>
        </p:txBody>
      </p:sp>
      <p:sp>
        <p:nvSpPr>
          <p:cNvPr id="171" name="Google Shape;171;p62"/>
          <p:cNvSpPr txBox="1"/>
          <p:nvPr/>
        </p:nvSpPr>
        <p:spPr>
          <a:xfrm>
            <a:off x="8061807" y="2758498"/>
            <a:ext cx="2215138" cy="39421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172" name="Google Shape;172;p62"/>
          <p:cNvSpPr/>
          <p:nvPr/>
        </p:nvSpPr>
        <p:spPr>
          <a:xfrm>
            <a:off x="1233354" y="4052154"/>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Digital Humanities and School of Library and Information Studies</a:t>
            </a:r>
            <a:endParaRPr/>
          </a:p>
        </p:txBody>
      </p:sp>
      <p:sp>
        <p:nvSpPr>
          <p:cNvPr id="173" name="Google Shape;173;p62"/>
          <p:cNvSpPr txBox="1"/>
          <p:nvPr/>
        </p:nvSpPr>
        <p:spPr>
          <a:xfrm>
            <a:off x="2105785" y="4942566"/>
            <a:ext cx="2215138" cy="39421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Julia Guy</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ntent">
  <p:cSld name="7_Two Content">
    <p:bg>
      <p:bgPr>
        <a:blipFill>
          <a:blip r:embed="rId2">
            <a:alphaModFix/>
          </a:blip>
          <a:stretch>
            <a:fillRect/>
          </a:stretch>
        </a:blipFill>
      </p:bgPr>
    </p:bg>
    <p:spTree>
      <p:nvGrpSpPr>
        <p:cNvPr id="174" name="Shape 174"/>
        <p:cNvGrpSpPr/>
        <p:nvPr/>
      </p:nvGrpSpPr>
      <p:grpSpPr>
        <a:xfrm>
          <a:off x="0" y="0"/>
          <a:ext cx="0" cy="0"/>
          <a:chOff x="0" y="0"/>
          <a:chExt cx="0" cy="0"/>
        </a:xfrm>
      </p:grpSpPr>
      <p:pic>
        <p:nvPicPr>
          <p:cNvPr id="175" name="Google Shape;175;p63"/>
          <p:cNvPicPr preferRelativeResize="0"/>
          <p:nvPr/>
        </p:nvPicPr>
        <p:blipFill rotWithShape="1">
          <a:blip r:embed="rId3">
            <a:alphaModFix/>
          </a:blip>
          <a:srcRect b="0" l="0" r="0" t="0"/>
          <a:stretch/>
        </p:blipFill>
        <p:spPr>
          <a:xfrm>
            <a:off x="4758731" y="4886866"/>
            <a:ext cx="2478798" cy="702490"/>
          </a:xfrm>
          <a:prstGeom prst="rect">
            <a:avLst/>
          </a:prstGeom>
          <a:noFill/>
          <a:ln>
            <a:noFill/>
          </a:ln>
        </p:spPr>
      </p:pic>
      <p:sp>
        <p:nvSpPr>
          <p:cNvPr id="176" name="Google Shape;176;p63"/>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sp>
        <p:nvSpPr>
          <p:cNvPr id="177" name="Google Shape;177;p63"/>
          <p:cNvSpPr txBox="1"/>
          <p:nvPr/>
        </p:nvSpPr>
        <p:spPr>
          <a:xfrm>
            <a:off x="1452184" y="2077309"/>
            <a:ext cx="9287631" cy="18466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79" name="Shape 179"/>
        <p:cNvGrpSpPr/>
        <p:nvPr/>
      </p:nvGrpSpPr>
      <p:grpSpPr>
        <a:xfrm>
          <a:off x="0" y="0"/>
          <a:ext cx="0" cy="0"/>
          <a:chOff x="0" y="0"/>
          <a:chExt cx="0" cy="0"/>
        </a:xfrm>
      </p:grpSpPr>
      <p:sp>
        <p:nvSpPr>
          <p:cNvPr id="180" name="Google Shape;180;p6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rgbClr val="004950"/>
              </a:buClr>
              <a:buSzPts val="6000"/>
              <a:buFont typeface="Arial"/>
              <a:buNone/>
              <a:defRPr b="1" i="0" sz="6000" u="none" cap="none" strike="noStrike">
                <a:solidFill>
                  <a:srgbClr val="00495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1" name="Google Shape;181;p6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rgbClr val="757070"/>
              </a:buClr>
              <a:buSzPts val="2400"/>
              <a:buFont typeface="Arial"/>
              <a:buNone/>
              <a:defRPr b="0" i="0" sz="2400" u="none" cap="none" strike="noStrike">
                <a:solidFill>
                  <a:srgbClr val="75707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182" name="Google Shape;182;p65"/>
          <p:cNvPicPr preferRelativeResize="0"/>
          <p:nvPr/>
        </p:nvPicPr>
        <p:blipFill rotWithShape="1">
          <a:blip r:embed="rId3">
            <a:alphaModFix/>
          </a:blip>
          <a:srcRect b="0" l="0" r="0" t="0"/>
          <a:stretch/>
        </p:blipFill>
        <p:spPr>
          <a:xfrm>
            <a:off x="4736474" y="4396582"/>
            <a:ext cx="2719052" cy="640135"/>
          </a:xfrm>
          <a:prstGeom prst="rect">
            <a:avLst/>
          </a:prstGeom>
          <a:noFill/>
          <a:ln>
            <a:noFill/>
          </a:ln>
        </p:spPr>
      </p:pic>
      <p:pic>
        <p:nvPicPr>
          <p:cNvPr descr="Image result for cc-by" id="183" name="Google Shape;183;p65">
            <a:hlinkClick r:id="rId4"/>
          </p:cNvPr>
          <p:cNvPicPr preferRelativeResize="0"/>
          <p:nvPr/>
        </p:nvPicPr>
        <p:blipFill rotWithShape="1">
          <a:blip r:embed="rId5">
            <a:alphaModFix/>
          </a:blip>
          <a:srcRect b="0" l="0" r="0" t="0"/>
          <a:stretch/>
        </p:blipFill>
        <p:spPr>
          <a:xfrm>
            <a:off x="10560127" y="5880819"/>
            <a:ext cx="1106542" cy="390456"/>
          </a:xfrm>
          <a:prstGeom prst="rect">
            <a:avLst/>
          </a:prstGeom>
          <a:noFill/>
          <a:ln>
            <a:noFill/>
          </a:ln>
        </p:spPr>
      </p:pic>
      <p:sp>
        <p:nvSpPr>
          <p:cNvPr id="184" name="Google Shape;184;p65"/>
          <p:cNvSpPr txBox="1"/>
          <p:nvPr>
            <p:ph idx="2" type="body"/>
          </p:nvPr>
        </p:nvSpPr>
        <p:spPr>
          <a:xfrm>
            <a:off x="10380663" y="6270625"/>
            <a:ext cx="1428750" cy="37465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5" name="Google Shape;185;p65"/>
          <p:cNvSpPr txBox="1"/>
          <p:nvPr/>
        </p:nvSpPr>
        <p:spPr>
          <a:xfrm>
            <a:off x="2888714" y="6134784"/>
            <a:ext cx="6414572"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This instructional module is not intended as legal advice.  All Opening Up Copyright modules are made available under a </a:t>
            </a:r>
            <a:r>
              <a:rPr lang="en-US" sz="1100" u="sng">
                <a:solidFill>
                  <a:schemeClr val="dk1"/>
                </a:solidFill>
                <a:latin typeface="Arial"/>
                <a:ea typeface="Arial"/>
                <a:cs typeface="Arial"/>
                <a:sym typeface="Arial"/>
                <a:hlinkClick r:id="rId6">
                  <a:extLst>
                    <a:ext uri="{A12FA001-AC4F-418D-AE19-62706E023703}">
                      <ahyp:hlinkClr val="tx"/>
                    </a:ext>
                  </a:extLst>
                </a:hlinkClick>
              </a:rPr>
              <a:t>Creative Commons Attribution 4.0 (CC-BY-4.0) International license</a:t>
            </a:r>
            <a:r>
              <a:rPr lang="en-US" sz="11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bg>
      <p:bgPr>
        <a:blipFill>
          <a:blip r:embed="rId2">
            <a:alphaModFix/>
          </a:blip>
          <a:stretch>
            <a:fillRect/>
          </a:stretch>
        </a:blipFill>
      </p:bgPr>
    </p:bg>
    <p:spTree>
      <p:nvGrpSpPr>
        <p:cNvPr id="186" name="Shape 186"/>
        <p:cNvGrpSpPr/>
        <p:nvPr/>
      </p:nvGrpSpPr>
      <p:grpSpPr>
        <a:xfrm>
          <a:off x="0" y="0"/>
          <a:ext cx="0" cy="0"/>
          <a:chOff x="0" y="0"/>
          <a:chExt cx="0" cy="0"/>
        </a:xfrm>
      </p:grpSpPr>
      <p:sp>
        <p:nvSpPr>
          <p:cNvPr id="187" name="Google Shape;187;p6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8" name="Google Shape;188;p6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57070"/>
              </a:buClr>
              <a:buSzPts val="2800"/>
              <a:buFont typeface="Arial"/>
              <a:buChar char="•"/>
              <a:defRPr b="0" i="0" sz="28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rgbClr val="757070"/>
              </a:buClr>
              <a:buSzPts val="2400"/>
              <a:buFont typeface="Arial"/>
              <a:buChar char="•"/>
              <a:defRPr b="0" i="0" sz="2400" u="none" cap="none" strike="noStrike">
                <a:solidFill>
                  <a:srgbClr val="757070"/>
                </a:solidFill>
                <a:latin typeface="Arial"/>
                <a:ea typeface="Arial"/>
                <a:cs typeface="Arial"/>
                <a:sym typeface="Arial"/>
              </a:defRPr>
            </a:lvl2pPr>
            <a:lvl3pPr indent="-355600" lvl="2" marL="1371600" marR="0" rtl="0" algn="l">
              <a:lnSpc>
                <a:spcPct val="90000"/>
              </a:lnSpc>
              <a:spcBef>
                <a:spcPts val="500"/>
              </a:spcBef>
              <a:spcAft>
                <a:spcPts val="0"/>
              </a:spcAft>
              <a:buClr>
                <a:srgbClr val="757070"/>
              </a:buClr>
              <a:buSzPts val="2000"/>
              <a:buFont typeface="Arial"/>
              <a:buChar char="•"/>
              <a:defRPr b="0" i="0" sz="2000" u="none" cap="none" strike="noStrike">
                <a:solidFill>
                  <a:srgbClr val="757070"/>
                </a:solidFill>
                <a:latin typeface="Arial"/>
                <a:ea typeface="Arial"/>
                <a:cs typeface="Arial"/>
                <a:sym typeface="Arial"/>
              </a:defRPr>
            </a:lvl3pPr>
            <a:lvl4pPr indent="-342900" lvl="3" marL="18288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4pPr>
            <a:lvl5pPr indent="-342900" lvl="4" marL="2286000" marR="0" rtl="0" algn="l">
              <a:lnSpc>
                <a:spcPct val="90000"/>
              </a:lnSpc>
              <a:spcBef>
                <a:spcPts val="500"/>
              </a:spcBef>
              <a:spcAft>
                <a:spcPts val="0"/>
              </a:spcAft>
              <a:buClr>
                <a:srgbClr val="757070"/>
              </a:buClr>
              <a:buSzPts val="1800"/>
              <a:buFont typeface="Arial"/>
              <a:buChar char="•"/>
              <a:defRPr b="0" i="0" sz="1800" u="none" cap="none" strike="noStrike">
                <a:solidFill>
                  <a:srgbClr val="75707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89" name="Google Shape;189;p66"/>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lvl1pPr lvl="0" marR="0" rtl="0" algn="ctr">
              <a:lnSpc>
                <a:spcPct val="70000"/>
              </a:lnSpc>
              <a:spcBef>
                <a:spcPts val="0"/>
              </a:spcBef>
              <a:spcAft>
                <a:spcPts val="0"/>
              </a:spcAft>
              <a:buClr>
                <a:schemeClr val="lt1"/>
              </a:buClr>
              <a:buSzPts val="4000"/>
              <a:buFont typeface="Arial"/>
              <a:buNone/>
              <a:defRPr b="1" i="0" sz="40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hanks">
    <p:bg>
      <p:bgPr>
        <a:blipFill>
          <a:blip r:embed="rId2">
            <a:alphaModFix/>
          </a:blip>
          <a:stretch>
            <a:fillRect/>
          </a:stretch>
        </a:blipFill>
      </p:bgPr>
    </p:bg>
    <p:spTree>
      <p:nvGrpSpPr>
        <p:cNvPr id="190" name="Shape 190"/>
        <p:cNvGrpSpPr/>
        <p:nvPr/>
      </p:nvGrpSpPr>
      <p:grpSpPr>
        <a:xfrm>
          <a:off x="0" y="0"/>
          <a:ext cx="0" cy="0"/>
          <a:chOff x="0" y="0"/>
          <a:chExt cx="0" cy="0"/>
        </a:xfrm>
      </p:grpSpPr>
      <p:pic>
        <p:nvPicPr>
          <p:cNvPr id="191" name="Google Shape;191;p67"/>
          <p:cNvPicPr preferRelativeResize="0"/>
          <p:nvPr/>
        </p:nvPicPr>
        <p:blipFill rotWithShape="1">
          <a:blip r:embed="rId3">
            <a:alphaModFix/>
          </a:blip>
          <a:srcRect b="0" l="0" r="0" t="0"/>
          <a:stretch/>
        </p:blipFill>
        <p:spPr>
          <a:xfrm>
            <a:off x="411231" y="2517212"/>
            <a:ext cx="11369538" cy="2849485"/>
          </a:xfrm>
          <a:prstGeom prst="rect">
            <a:avLst/>
          </a:prstGeom>
          <a:noFill/>
          <a:ln>
            <a:noFill/>
          </a:ln>
        </p:spPr>
      </p:pic>
      <p:sp>
        <p:nvSpPr>
          <p:cNvPr id="192" name="Google Shape;192;p67"/>
          <p:cNvSpPr txBox="1"/>
          <p:nvPr/>
        </p:nvSpPr>
        <p:spPr>
          <a:xfrm>
            <a:off x="2671282" y="512064"/>
            <a:ext cx="8682518" cy="963149"/>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THANK  YOU  FOR YOUR ATTENTION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p:cSld name="2_Two Content">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28"/>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 name="Google Shape;26;p2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ences &amp; Resources">
  <p:cSld name="References &amp; Resources">
    <p:bg>
      <p:bgPr>
        <a:blipFill>
          <a:blip r:embed="rId2">
            <a:alphaModFix/>
          </a:blip>
          <a:stretch>
            <a:fillRect/>
          </a:stretch>
        </a:blipFill>
      </p:bgPr>
    </p:bg>
    <p:spTree>
      <p:nvGrpSpPr>
        <p:cNvPr id="193" name="Shape 193"/>
        <p:cNvGrpSpPr/>
        <p:nvPr/>
      </p:nvGrpSpPr>
      <p:grpSpPr>
        <a:xfrm>
          <a:off x="0" y="0"/>
          <a:ext cx="0" cy="0"/>
          <a:chOff x="0" y="0"/>
          <a:chExt cx="0" cy="0"/>
        </a:xfrm>
      </p:grpSpPr>
      <p:sp>
        <p:nvSpPr>
          <p:cNvPr id="194" name="Google Shape;194;p68"/>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5" name="Google Shape;195;p68"/>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REFERENCES AND RESOURCES</a:t>
            </a:r>
            <a:endParaRPr b="1" sz="4000">
              <a:solidFill>
                <a:schemeClr val="lt1"/>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s and Legislation">
  <p:cSld name="Cases and Legislation">
    <p:bg>
      <p:bgPr>
        <a:blipFill>
          <a:blip r:embed="rId2">
            <a:alphaModFix/>
          </a:blip>
          <a:stretch>
            <a:fillRect/>
          </a:stretch>
        </a:blipFill>
      </p:bgPr>
    </p:bg>
    <p:spTree>
      <p:nvGrpSpPr>
        <p:cNvPr id="196" name="Shape 196"/>
        <p:cNvGrpSpPr/>
        <p:nvPr/>
      </p:nvGrpSpPr>
      <p:grpSpPr>
        <a:xfrm>
          <a:off x="0" y="0"/>
          <a:ext cx="0" cy="0"/>
          <a:chOff x="0" y="0"/>
          <a:chExt cx="0" cy="0"/>
        </a:xfrm>
      </p:grpSpPr>
      <p:sp>
        <p:nvSpPr>
          <p:cNvPr id="197" name="Google Shape;197;p69"/>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8" name="Google Shape;198;p69"/>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mp; Sound References">
  <p:cSld name="Image &amp; Sound References">
    <p:bg>
      <p:bgPr>
        <a:blipFill>
          <a:blip r:embed="rId2">
            <a:alphaModFix/>
          </a:blip>
          <a:stretch>
            <a:fillRect/>
          </a:stretch>
        </a:blipFill>
      </p:bgPr>
    </p:bg>
    <p:spTree>
      <p:nvGrpSpPr>
        <p:cNvPr id="199" name="Shape 199"/>
        <p:cNvGrpSpPr/>
        <p:nvPr/>
      </p:nvGrpSpPr>
      <p:grpSpPr>
        <a:xfrm>
          <a:off x="0" y="0"/>
          <a:ext cx="0" cy="0"/>
          <a:chOff x="0" y="0"/>
          <a:chExt cx="0" cy="0"/>
        </a:xfrm>
      </p:grpSpPr>
      <p:sp>
        <p:nvSpPr>
          <p:cNvPr id="200" name="Google Shape;200;p70"/>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1" name="Google Shape;201;p70"/>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censing &amp; Attribution">
  <p:cSld name="Licensing &amp; Attribution">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71"/>
          <p:cNvSpPr txBox="1"/>
          <p:nvPr>
            <p:ph idx="1" type="body"/>
          </p:nvPr>
        </p:nvSpPr>
        <p:spPr>
          <a:xfrm>
            <a:off x="2063510" y="2253164"/>
            <a:ext cx="9290290" cy="102426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04" name="Google Shape;204;p71"/>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205" name="Google Shape;205;p71"/>
          <p:cNvSpPr txBox="1"/>
          <p:nvPr/>
        </p:nvSpPr>
        <p:spPr>
          <a:xfrm>
            <a:off x="1455738" y="3441680"/>
            <a:ext cx="9898062"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val="tx"/>
                    </a:ext>
                  </a:extLst>
                </a:hlinkClick>
              </a:rPr>
              <a:t>https://sites.library.ualberta.ca/copyright/</a:t>
            </a:r>
            <a:r>
              <a:rPr lang="en-US" sz="2000">
                <a:solidFill>
                  <a:srgbClr val="757070"/>
                </a:solidFill>
                <a:latin typeface="Arial"/>
                <a:ea typeface="Arial"/>
                <a:cs typeface="Arial"/>
                <a:sym typeface="Arial"/>
              </a:rPr>
              <a:t> </a:t>
            </a:r>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06" name="Google Shape;206;p71"/>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ributors">
  <p:cSld name="Contributors">
    <p:bg>
      <p:bgPr>
        <a:blipFill>
          <a:blip r:embed="rId2">
            <a:alphaModFix/>
          </a:blip>
          <a:stretch>
            <a:fillRect/>
          </a:stretch>
        </a:blipFill>
      </p:bgPr>
    </p:bg>
    <p:spTree>
      <p:nvGrpSpPr>
        <p:cNvPr id="207" name="Shape 207"/>
        <p:cNvGrpSpPr/>
        <p:nvPr/>
      </p:nvGrpSpPr>
      <p:grpSpPr>
        <a:xfrm>
          <a:off x="0" y="0"/>
          <a:ext cx="0" cy="0"/>
          <a:chOff x="0" y="0"/>
          <a:chExt cx="0" cy="0"/>
        </a:xfrm>
      </p:grpSpPr>
      <p:sp>
        <p:nvSpPr>
          <p:cNvPr id="208" name="Google Shape;208;p72"/>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
        <p:nvSpPr>
          <p:cNvPr id="209" name="Google Shape;209;p72"/>
          <p:cNvSpPr/>
          <p:nvPr/>
        </p:nvSpPr>
        <p:spPr>
          <a:xfrm>
            <a:off x="1233354"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Copyright Office </a:t>
            </a:r>
            <a:endParaRPr/>
          </a:p>
        </p:txBody>
      </p:sp>
      <p:sp>
        <p:nvSpPr>
          <p:cNvPr id="210" name="Google Shape;210;p72"/>
          <p:cNvSpPr/>
          <p:nvPr/>
        </p:nvSpPr>
        <p:spPr>
          <a:xfrm>
            <a:off x="7018869" y="4055554"/>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School of Library and Information Studies </a:t>
            </a:r>
            <a:endParaRPr/>
          </a:p>
        </p:txBody>
      </p:sp>
      <p:sp>
        <p:nvSpPr>
          <p:cNvPr id="211" name="Google Shape;211;p72"/>
          <p:cNvSpPr txBox="1"/>
          <p:nvPr/>
        </p:nvSpPr>
        <p:spPr>
          <a:xfrm>
            <a:off x="2176124" y="26723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Amanda Wakaruk </a:t>
            </a:r>
            <a:endParaRPr/>
          </a:p>
        </p:txBody>
      </p:sp>
      <p:sp>
        <p:nvSpPr>
          <p:cNvPr id="212" name="Google Shape;212;p72"/>
          <p:cNvSpPr txBox="1"/>
          <p:nvPr/>
        </p:nvSpPr>
        <p:spPr>
          <a:xfrm>
            <a:off x="7909520" y="5006653"/>
            <a:ext cx="2519713" cy="1059008"/>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Lauren Bourdages</a:t>
            </a:r>
            <a:endParaRPr sz="1800">
              <a:solidFill>
                <a:srgbClr val="757070"/>
              </a:solidFill>
              <a:latin typeface="Arial"/>
              <a:ea typeface="Arial"/>
              <a:cs typeface="Arial"/>
              <a:sym typeface="Arial"/>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Samantha Sheplawy</a:t>
            </a:r>
            <a:endParaRPr sz="1800">
              <a:solidFill>
                <a:srgbClr val="757070"/>
              </a:solidFill>
              <a:latin typeface="Arial"/>
              <a:ea typeface="Arial"/>
              <a:cs typeface="Arial"/>
              <a:sym typeface="Arial"/>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
        <p:nvSpPr>
          <p:cNvPr id="213" name="Google Shape;213;p72"/>
          <p:cNvSpPr/>
          <p:nvPr/>
        </p:nvSpPr>
        <p:spPr>
          <a:xfrm>
            <a:off x="7018869"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Centre for Teaching and Learning</a:t>
            </a:r>
            <a:endParaRPr/>
          </a:p>
        </p:txBody>
      </p:sp>
      <p:sp>
        <p:nvSpPr>
          <p:cNvPr id="214" name="Google Shape;214;p72"/>
          <p:cNvSpPr txBox="1"/>
          <p:nvPr/>
        </p:nvSpPr>
        <p:spPr>
          <a:xfrm>
            <a:off x="8061807" y="2758498"/>
            <a:ext cx="2215138" cy="39421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215" name="Google Shape;215;p72"/>
          <p:cNvSpPr/>
          <p:nvPr/>
        </p:nvSpPr>
        <p:spPr>
          <a:xfrm>
            <a:off x="1233354" y="4052154"/>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Digital Humanities and School of Library and Information Studies</a:t>
            </a:r>
            <a:endParaRPr/>
          </a:p>
        </p:txBody>
      </p:sp>
      <p:sp>
        <p:nvSpPr>
          <p:cNvPr id="216" name="Google Shape;216;p72"/>
          <p:cNvSpPr txBox="1"/>
          <p:nvPr/>
        </p:nvSpPr>
        <p:spPr>
          <a:xfrm>
            <a:off x="2105785" y="4942566"/>
            <a:ext cx="2215138" cy="39421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Julia Guy</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cknowledgment">
  <p:cSld name="Acknowledgment">
    <p:bg>
      <p:bgPr>
        <a:blipFill>
          <a:blip r:embed="rId2">
            <a:alphaModFix/>
          </a:blip>
          <a:stretch>
            <a:fillRect/>
          </a:stretch>
        </a:blipFill>
      </p:bgPr>
    </p:bg>
    <p:spTree>
      <p:nvGrpSpPr>
        <p:cNvPr id="217" name="Shape 217"/>
        <p:cNvGrpSpPr/>
        <p:nvPr/>
      </p:nvGrpSpPr>
      <p:grpSpPr>
        <a:xfrm>
          <a:off x="0" y="0"/>
          <a:ext cx="0" cy="0"/>
          <a:chOff x="0" y="0"/>
          <a:chExt cx="0" cy="0"/>
        </a:xfrm>
      </p:grpSpPr>
      <p:pic>
        <p:nvPicPr>
          <p:cNvPr id="218" name="Google Shape;218;p73"/>
          <p:cNvPicPr preferRelativeResize="0"/>
          <p:nvPr/>
        </p:nvPicPr>
        <p:blipFill rotWithShape="1">
          <a:blip r:embed="rId3">
            <a:alphaModFix/>
          </a:blip>
          <a:srcRect b="0" l="0" r="0" t="0"/>
          <a:stretch/>
        </p:blipFill>
        <p:spPr>
          <a:xfrm>
            <a:off x="4758731" y="4886866"/>
            <a:ext cx="2478798" cy="702490"/>
          </a:xfrm>
          <a:prstGeom prst="rect">
            <a:avLst/>
          </a:prstGeom>
          <a:noFill/>
          <a:ln>
            <a:noFill/>
          </a:ln>
        </p:spPr>
      </p:pic>
      <p:sp>
        <p:nvSpPr>
          <p:cNvPr id="219" name="Google Shape;219;p73"/>
          <p:cNvSpPr txBox="1"/>
          <p:nvPr/>
        </p:nvSpPr>
        <p:spPr>
          <a:xfrm>
            <a:off x="1452184" y="2077309"/>
            <a:ext cx="9287631" cy="18466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220" name="Google Shape;220;p73"/>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wo Content">
  <p:cSld name="4_Two Content">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29"/>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 name="Google Shape;29;p29"/>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IMAGE AND SOUND REFERENCES </a:t>
            </a:r>
            <a:endParaRPr b="1" sz="40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wo Content">
  <p:cSld name="5_Two Content">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30"/>
          <p:cNvSpPr txBox="1"/>
          <p:nvPr/>
        </p:nvSpPr>
        <p:spPr>
          <a:xfrm>
            <a:off x="1455738" y="3441680"/>
            <a:ext cx="9898062" cy="31085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val="tx"/>
                    </a:ext>
                  </a:extLst>
                </a:hlinkClick>
              </a:rPr>
              <a:t>https://sites.library.ualberta.ca/copyright/</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val="tx"/>
                    </a:ext>
                  </a:extLst>
                </a:hlinkClick>
              </a:rPr>
              <a:t>copyright@ualberta.ca</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2000">
              <a:solidFill>
                <a:srgbClr val="757070"/>
              </a:solidFill>
              <a:latin typeface="Arial"/>
              <a:ea typeface="Arial"/>
              <a:cs typeface="Arial"/>
              <a:sym typeface="Arial"/>
            </a:endParaRPr>
          </a:p>
          <a:p>
            <a:pPr indent="0" lvl="0" marL="0" marR="0" rtl="0" algn="l">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val="tx"/>
                    </a:ext>
                  </a:extLst>
                </a:hlinkClick>
              </a:rPr>
              <a:t>Creative Commons Attribution 4.0 International Licence</a:t>
            </a:r>
            <a:endParaRPr sz="2000">
              <a:solidFill>
                <a:srgbClr val="757070"/>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2" name="Google Shape;32;p30"/>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228600" lvl="1" marL="914400" marR="0" rtl="0" algn="l">
              <a:lnSpc>
                <a:spcPct val="90000"/>
              </a:lnSpc>
              <a:spcBef>
                <a:spcPts val="500"/>
              </a:spcBef>
              <a:spcAft>
                <a:spcPts val="0"/>
              </a:spcAft>
              <a:buClr>
                <a:srgbClr val="3F3F3F"/>
              </a:buClr>
              <a:buSzPts val="2000"/>
              <a:buFont typeface="Arial"/>
              <a:buNone/>
              <a:defRPr b="0" i="0" sz="2000" u="none" cap="none" strike="noStrike">
                <a:solidFill>
                  <a:srgbClr val="3F3F3F"/>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 name="Google Shape;33;p30"/>
          <p:cNvSpPr txBox="1"/>
          <p:nvPr/>
        </p:nvSpPr>
        <p:spPr>
          <a:xfrm>
            <a:off x="1455738" y="1718034"/>
            <a:ext cx="98980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34" name="Google Shape;34;p30"/>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LICENSING AND ATTRIBUTION</a:t>
            </a:r>
            <a:endParaRPr b="1" sz="400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wo Content">
  <p:cSld name="6_Two Content">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31"/>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CONTRIBUTORS</a:t>
            </a:r>
            <a:endParaRPr b="1" sz="4000">
              <a:solidFill>
                <a:schemeClr val="lt1"/>
              </a:solidFill>
              <a:latin typeface="Arial"/>
              <a:ea typeface="Arial"/>
              <a:cs typeface="Arial"/>
              <a:sym typeface="Arial"/>
            </a:endParaRPr>
          </a:p>
        </p:txBody>
      </p:sp>
      <p:sp>
        <p:nvSpPr>
          <p:cNvPr id="37" name="Google Shape;37;p31"/>
          <p:cNvSpPr/>
          <p:nvPr/>
        </p:nvSpPr>
        <p:spPr>
          <a:xfrm>
            <a:off x="1233354"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Copyright Office </a:t>
            </a:r>
            <a:endParaRPr/>
          </a:p>
        </p:txBody>
      </p:sp>
      <p:sp>
        <p:nvSpPr>
          <p:cNvPr id="38" name="Google Shape;38;p31"/>
          <p:cNvSpPr txBox="1"/>
          <p:nvPr/>
        </p:nvSpPr>
        <p:spPr>
          <a:xfrm>
            <a:off x="2176124" y="2672361"/>
            <a:ext cx="2074460" cy="747897"/>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Adrian Sheppard</a:t>
            </a:r>
            <a:endParaRPr/>
          </a:p>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Amanda Wakaruk </a:t>
            </a:r>
            <a:endParaRPr/>
          </a:p>
        </p:txBody>
      </p:sp>
      <p:sp>
        <p:nvSpPr>
          <p:cNvPr id="39" name="Google Shape;39;p31"/>
          <p:cNvSpPr/>
          <p:nvPr/>
        </p:nvSpPr>
        <p:spPr>
          <a:xfrm>
            <a:off x="7018869" y="1800000"/>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Centre for Teaching and Learning</a:t>
            </a:r>
            <a:endParaRPr/>
          </a:p>
        </p:txBody>
      </p:sp>
      <p:sp>
        <p:nvSpPr>
          <p:cNvPr id="40" name="Google Shape;40;p31"/>
          <p:cNvSpPr txBox="1"/>
          <p:nvPr/>
        </p:nvSpPr>
        <p:spPr>
          <a:xfrm>
            <a:off x="8061807" y="2758498"/>
            <a:ext cx="2215138" cy="39421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Graeme Pate</a:t>
            </a:r>
            <a:endParaRPr/>
          </a:p>
        </p:txBody>
      </p:sp>
      <p:sp>
        <p:nvSpPr>
          <p:cNvPr id="41" name="Google Shape;41;p31"/>
          <p:cNvSpPr/>
          <p:nvPr/>
        </p:nvSpPr>
        <p:spPr>
          <a:xfrm>
            <a:off x="4199003" y="4073733"/>
            <a:ext cx="3960000" cy="718782"/>
          </a:xfrm>
          <a:prstGeom prst="rect">
            <a:avLst/>
          </a:prstGeom>
          <a:solidFill>
            <a:srgbClr val="879F3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Faculty of Education</a:t>
            </a:r>
            <a:endParaRPr/>
          </a:p>
        </p:txBody>
      </p:sp>
      <p:sp>
        <p:nvSpPr>
          <p:cNvPr id="42" name="Google Shape;42;p31"/>
          <p:cNvSpPr txBox="1"/>
          <p:nvPr/>
        </p:nvSpPr>
        <p:spPr>
          <a:xfrm>
            <a:off x="4919146" y="5024832"/>
            <a:ext cx="2519713" cy="39421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1800">
                <a:solidFill>
                  <a:srgbClr val="757070"/>
                </a:solidFill>
                <a:latin typeface="Arial"/>
                <a:ea typeface="Arial"/>
                <a:cs typeface="Arial"/>
                <a:sym typeface="Arial"/>
              </a:rPr>
              <a:t>Michael B. McNally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wo Content">
  <p:cSld name="7_Two Content">
    <p:bg>
      <p:bgPr>
        <a:blipFill>
          <a:blip r:embed="rId2">
            <a:alphaModFix/>
          </a:blip>
          <a:stretch>
            <a:fillRect/>
          </a:stretch>
        </a:blipFill>
      </p:bgPr>
    </p:bg>
    <p:spTree>
      <p:nvGrpSpPr>
        <p:cNvPr id="43" name="Shape 43"/>
        <p:cNvGrpSpPr/>
        <p:nvPr/>
      </p:nvGrpSpPr>
      <p:grpSpPr>
        <a:xfrm>
          <a:off x="0" y="0"/>
          <a:ext cx="0" cy="0"/>
          <a:chOff x="0" y="0"/>
          <a:chExt cx="0" cy="0"/>
        </a:xfrm>
      </p:grpSpPr>
      <p:pic>
        <p:nvPicPr>
          <p:cNvPr id="44" name="Google Shape;44;p32"/>
          <p:cNvPicPr preferRelativeResize="0"/>
          <p:nvPr/>
        </p:nvPicPr>
        <p:blipFill rotWithShape="1">
          <a:blip r:embed="rId3">
            <a:alphaModFix/>
          </a:blip>
          <a:srcRect b="0" l="0" r="0" t="0"/>
          <a:stretch/>
        </p:blipFill>
        <p:spPr>
          <a:xfrm>
            <a:off x="4758731" y="4886866"/>
            <a:ext cx="2478798" cy="702490"/>
          </a:xfrm>
          <a:prstGeom prst="rect">
            <a:avLst/>
          </a:prstGeom>
          <a:noFill/>
          <a:ln>
            <a:noFill/>
          </a:ln>
        </p:spPr>
      </p:pic>
      <p:sp>
        <p:nvSpPr>
          <p:cNvPr id="45" name="Google Shape;45;p32"/>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ACKNOWLEDGMENT</a:t>
            </a:r>
            <a:endParaRPr b="1" sz="4000">
              <a:solidFill>
                <a:schemeClr val="lt1"/>
              </a:solidFill>
              <a:latin typeface="Arial"/>
              <a:ea typeface="Arial"/>
              <a:cs typeface="Arial"/>
              <a:sym typeface="Arial"/>
            </a:endParaRPr>
          </a:p>
        </p:txBody>
      </p:sp>
      <p:sp>
        <p:nvSpPr>
          <p:cNvPr id="46" name="Google Shape;46;p32"/>
          <p:cNvSpPr txBox="1"/>
          <p:nvPr/>
        </p:nvSpPr>
        <p:spPr>
          <a:xfrm>
            <a:off x="1452184" y="2077309"/>
            <a:ext cx="9287631" cy="18466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757070"/>
              </a:buClr>
              <a:buSzPts val="2400"/>
              <a:buFont typeface="Arial"/>
              <a:buNone/>
            </a:pPr>
            <a:r>
              <a:rPr lang="en-US" sz="2400">
                <a:solidFill>
                  <a:srgbClr val="757070"/>
                </a:solidFill>
                <a:latin typeface="Arial"/>
                <a:ea typeface="Arial"/>
                <a:cs typeface="Arial"/>
                <a:sym typeface="Arial"/>
              </a:rPr>
              <a:t>Opening Up Copyright modules are funded through the University of Alberta, Centre for Teaching and Learning’s Teaching and Learning Enhancement Fund (TLEF) and OER Grant Program with ongoing support from University of Alberta Copyright Office.</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wo Content">
  <p:cSld name="3_Two Content">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33"/>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757070"/>
              </a:buClr>
              <a:buSzPts val="2000"/>
              <a:buFont typeface="Arial"/>
              <a:buNone/>
              <a:defRPr b="0" i="0" sz="2000" u="none" cap="none" strike="noStrike">
                <a:solidFill>
                  <a:srgbClr val="757070"/>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 name="Google Shape;49;p33"/>
          <p:cNvSpPr txBox="1"/>
          <p:nvPr/>
        </p:nvSpPr>
        <p:spPr>
          <a:xfrm>
            <a:off x="2671282" y="701898"/>
            <a:ext cx="8682518" cy="532262"/>
          </a:xfrm>
          <a:prstGeom prst="rect">
            <a:avLst/>
          </a:prstGeom>
          <a:noFill/>
          <a:ln>
            <a:noFill/>
          </a:ln>
        </p:spPr>
        <p:txBody>
          <a:bodyPr anchorCtr="0" anchor="t" bIns="45700" lIns="91425" spcFirstLastPara="1" rIns="91425" wrap="square" tIns="45700">
            <a:spAutoFit/>
          </a:bodyPr>
          <a:lstStyle/>
          <a:p>
            <a:pPr indent="0" lvl="0" marL="0" marR="0" rtl="0" algn="ctr">
              <a:lnSpc>
                <a:spcPct val="70000"/>
              </a:lnSpc>
              <a:spcBef>
                <a:spcPts val="0"/>
              </a:spcBef>
              <a:spcAft>
                <a:spcPts val="0"/>
              </a:spcAft>
              <a:buNone/>
            </a:pPr>
            <a:r>
              <a:rPr b="1" lang="en-US" sz="4000">
                <a:solidFill>
                  <a:schemeClr val="lt1"/>
                </a:solidFill>
                <a:latin typeface="Arial"/>
                <a:ea typeface="Arial"/>
                <a:cs typeface="Arial"/>
                <a:sym typeface="Arial"/>
              </a:rPr>
              <a:t>CASES AND LEGISLATION</a:t>
            </a:r>
            <a:endParaRPr b="1" sz="400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6.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0" Type="http://schemas.openxmlformats.org/officeDocument/2006/relationships/theme" Target="../theme/theme5.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10" Type="http://schemas.openxmlformats.org/officeDocument/2006/relationships/theme" Target="../theme/theme2.xml"/><Relationship Id="rId9" Type="http://schemas.openxmlformats.org/officeDocument/2006/relationships/slideLayout" Target="../slideLayouts/slideLayout27.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10" Type="http://schemas.openxmlformats.org/officeDocument/2006/relationships/theme" Target="../theme/theme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10" Type="http://schemas.openxmlformats.org/officeDocument/2006/relationships/theme" Target="../theme/theme4.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64.png"/><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1.png"/><Relationship Id="rId4" Type="http://schemas.openxmlformats.org/officeDocument/2006/relationships/image" Target="../media/image22.png"/><Relationship Id="rId9" Type="http://schemas.openxmlformats.org/officeDocument/2006/relationships/image" Target="../media/image58.png"/><Relationship Id="rId5" Type="http://schemas.openxmlformats.org/officeDocument/2006/relationships/image" Target="../media/image55.jpg"/><Relationship Id="rId6" Type="http://schemas.openxmlformats.org/officeDocument/2006/relationships/image" Target="../media/image47.jpg"/><Relationship Id="rId7" Type="http://schemas.openxmlformats.org/officeDocument/2006/relationships/image" Target="../media/image71.png"/><Relationship Id="rId8" Type="http://schemas.openxmlformats.org/officeDocument/2006/relationships/image" Target="../media/image7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41.png"/><Relationship Id="rId5" Type="http://schemas.openxmlformats.org/officeDocument/2006/relationships/image" Target="../media/image29.pn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73.png"/><Relationship Id="rId5" Type="http://schemas.openxmlformats.org/officeDocument/2006/relationships/image" Target="../media/image6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1" Type="http://schemas.openxmlformats.org/officeDocument/2006/relationships/hyperlink" Target="https://thenounproject.com/icon/1587076" TargetMode="External"/><Relationship Id="rId10" Type="http://schemas.openxmlformats.org/officeDocument/2006/relationships/hyperlink" Target="https://pixabay.com/illustrations/cartoon-casual-character-drawing-3685566/" TargetMode="External"/><Relationship Id="rId13" Type="http://schemas.openxmlformats.org/officeDocument/2006/relationships/hyperlink" Target="https://pixabay.com/en/arabian-arab-girl-female-ethnic-1456184/" TargetMode="External"/><Relationship Id="rId12" Type="http://schemas.openxmlformats.org/officeDocument/2006/relationships/hyperlink" Target="https://thenounproject.com/term/barrier/3372114/" TargetMode="External"/><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hyperlink" Target="https://thenounproject.com/term/shield/874630/" TargetMode="External"/><Relationship Id="rId4" Type="http://schemas.openxmlformats.org/officeDocument/2006/relationships/hyperlink" Target="https://pixabay.com/illustrations/black-avatar-cute-cheerful-3025348/" TargetMode="External"/><Relationship Id="rId9" Type="http://schemas.openxmlformats.org/officeDocument/2006/relationships/hyperlink" Target="https://thenounproject.com/icon/1306170/" TargetMode="External"/><Relationship Id="rId15" Type="http://schemas.openxmlformats.org/officeDocument/2006/relationships/hyperlink" Target="https://thenounproject.com/icon/15744/" TargetMode="External"/><Relationship Id="rId14" Type="http://schemas.openxmlformats.org/officeDocument/2006/relationships/hyperlink" Target="https://thenounproject.com/icon/moral-901639/" TargetMode="External"/><Relationship Id="rId5" Type="http://schemas.openxmlformats.org/officeDocument/2006/relationships/hyperlink" Target="https://thenounproject.com/term/innovation/772765/" TargetMode="External"/><Relationship Id="rId6" Type="http://schemas.openxmlformats.org/officeDocument/2006/relationships/hyperlink" Target="https://thenounproject.com/icon/1976897" TargetMode="External"/><Relationship Id="rId7" Type="http://schemas.openxmlformats.org/officeDocument/2006/relationships/hyperlink" Target="https://thenounproject.com/icon/1787402/" TargetMode="External"/><Relationship Id="rId8" Type="http://schemas.openxmlformats.org/officeDocument/2006/relationships/hyperlink" Target="https://thenounproject.com/term/drama/953398" TargetMode="External"/></Relationships>
</file>

<file path=ppt/slides/_rels/slide19.xml.rels><?xml version="1.0" encoding="UTF-8" standalone="yes"?><Relationships xmlns="http://schemas.openxmlformats.org/package/2006/relationships"><Relationship Id="rId11" Type="http://schemas.openxmlformats.org/officeDocument/2006/relationships/hyperlink" Target="https://commons.wikimedia.org/wiki/File:Ambox_globe.svg" TargetMode="External"/><Relationship Id="rId10" Type="http://schemas.openxmlformats.org/officeDocument/2006/relationships/hyperlink" Target="https://commons.wikimedia.org/wiki/File:Flag_of_Canada_(Pantone).svg" TargetMode="External"/><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thenounproject.com/icon/scale-2772463/" TargetMode="External"/><Relationship Id="rId4" Type="http://schemas.openxmlformats.org/officeDocument/2006/relationships/hyperlink" Target="https://thenounproject.com/icon/people-group-1310753/" TargetMode="External"/><Relationship Id="rId9" Type="http://schemas.openxmlformats.org/officeDocument/2006/relationships/hyperlink" Target="https://pixabay.com/vectors/lawyer-attorney-barrister-judge-28838/" TargetMode="External"/><Relationship Id="rId5" Type="http://schemas.openxmlformats.org/officeDocument/2006/relationships/hyperlink" Target="https://thenounproject.com/term/library/1122689/" TargetMode="External"/><Relationship Id="rId6" Type="http://schemas.openxmlformats.org/officeDocument/2006/relationships/hyperlink" Target="https://thenounproject.com/icon/school-1983588/" TargetMode="External"/><Relationship Id="rId7" Type="http://schemas.openxmlformats.org/officeDocument/2006/relationships/hyperlink" Target="https://commons.wikimedia.org/wiki/File:Parliament_Hill,_Wellington_St,_Ottawa_(491650)_(9450178550).jpg" TargetMode="External"/><Relationship Id="rId8" Type="http://schemas.openxmlformats.org/officeDocument/2006/relationships/hyperlink" Target="https://commons.wikimedia.org/wiki/File:Supreme_court_of_Canada_in_summer.j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commons.wikimedia.org/wiki/File:Flag_of_the_United_States.svg" TargetMode="External"/><Relationship Id="rId4" Type="http://schemas.openxmlformats.org/officeDocument/2006/relationships/hyperlink" Target="http://www.hooksounds.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hyperlink" Target="https://sites.library.ualberta.ca/copyrigh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22.png"/><Relationship Id="rId5"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18.png"/><Relationship Id="rId10" Type="http://schemas.openxmlformats.org/officeDocument/2006/relationships/image" Target="../media/image24.png"/><Relationship Id="rId9" Type="http://schemas.openxmlformats.org/officeDocument/2006/relationships/image" Target="../media/image25.png"/><Relationship Id="rId5" Type="http://schemas.openxmlformats.org/officeDocument/2006/relationships/image" Target="../media/image23.png"/><Relationship Id="rId6" Type="http://schemas.openxmlformats.org/officeDocument/2006/relationships/image" Target="../media/image16.png"/><Relationship Id="rId7" Type="http://schemas.openxmlformats.org/officeDocument/2006/relationships/image" Target="../media/image38.png"/><Relationship Id="rId8"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8.png"/><Relationship Id="rId11" Type="http://schemas.openxmlformats.org/officeDocument/2006/relationships/image" Target="../media/image43.png"/><Relationship Id="rId10" Type="http://schemas.openxmlformats.org/officeDocument/2006/relationships/image" Target="../media/image50.png"/><Relationship Id="rId12" Type="http://schemas.openxmlformats.org/officeDocument/2006/relationships/image" Target="../media/image52.png"/><Relationship Id="rId9" Type="http://schemas.openxmlformats.org/officeDocument/2006/relationships/image" Target="../media/image74.png"/><Relationship Id="rId5" Type="http://schemas.openxmlformats.org/officeDocument/2006/relationships/image" Target="../media/image23.png"/><Relationship Id="rId6" Type="http://schemas.openxmlformats.org/officeDocument/2006/relationships/image" Target="../media/image16.png"/><Relationship Id="rId7" Type="http://schemas.openxmlformats.org/officeDocument/2006/relationships/image" Target="../media/image38.pn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1.png"/><Relationship Id="rId4" Type="http://schemas.openxmlformats.org/officeDocument/2006/relationships/image" Target="../media/image21.png"/><Relationship Id="rId5" Type="http://schemas.openxmlformats.org/officeDocument/2006/relationships/image" Target="../media/image29.png"/><Relationship Id="rId6" Type="http://schemas.openxmlformats.org/officeDocument/2006/relationships/image" Target="../media/image25.png"/><Relationship Id="rId7"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56.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40.png"/></Relationships>
</file>

<file path=ppt/slides/_rels/slide8.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29.png"/><Relationship Id="rId13" Type="http://schemas.openxmlformats.org/officeDocument/2006/relationships/image" Target="../media/image44.png"/><Relationship Id="rId12"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49.png"/><Relationship Id="rId9" Type="http://schemas.openxmlformats.org/officeDocument/2006/relationships/image" Target="../media/image41.png"/><Relationship Id="rId15" Type="http://schemas.openxmlformats.org/officeDocument/2006/relationships/image" Target="../media/image63.png"/><Relationship Id="rId14" Type="http://schemas.openxmlformats.org/officeDocument/2006/relationships/image" Target="../media/image48.png"/><Relationship Id="rId16" Type="http://schemas.openxmlformats.org/officeDocument/2006/relationships/image" Target="../media/image42.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46.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 Id="rId4" Type="http://schemas.openxmlformats.org/officeDocument/2006/relationships/image" Target="../media/image55.jpg"/><Relationship Id="rId5" Type="http://schemas.openxmlformats.org/officeDocument/2006/relationships/image" Target="../media/image47.jpg"/><Relationship Id="rId6"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CB534C"/>
              </a:buClr>
              <a:buSzPts val="6000"/>
              <a:buFont typeface="Arial"/>
              <a:buNone/>
            </a:pPr>
            <a:r>
              <a:rPr lang="en-US"/>
              <a:t>Introduction to Copyright</a:t>
            </a:r>
            <a:endParaRPr/>
          </a:p>
        </p:txBody>
      </p:sp>
      <p:sp>
        <p:nvSpPr>
          <p:cNvPr id="227" name="Google Shape;227;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757070"/>
              </a:buClr>
              <a:buSzPts val="2400"/>
              <a:buNone/>
            </a:pPr>
            <a:r>
              <a:t/>
            </a:r>
            <a:endParaRPr/>
          </a:p>
        </p:txBody>
      </p:sp>
      <p:sp>
        <p:nvSpPr>
          <p:cNvPr id="228" name="Google Shape;228;p1"/>
          <p:cNvSpPr txBox="1"/>
          <p:nvPr>
            <p:ph idx="2" type="body"/>
          </p:nvPr>
        </p:nvSpPr>
        <p:spPr>
          <a:xfrm>
            <a:off x="10343570" y="6270625"/>
            <a:ext cx="1574844" cy="37465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0000"/>
              </a:buClr>
              <a:buSzPts val="1800"/>
              <a:buNone/>
            </a:pPr>
            <a:r>
              <a:rPr lang="en-US">
                <a:solidFill>
                  <a:srgbClr val="000000"/>
                </a:solidFill>
              </a:rPr>
              <a:t>October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10"/>
          <p:cNvPicPr preferRelativeResize="0"/>
          <p:nvPr/>
        </p:nvPicPr>
        <p:blipFill rotWithShape="1">
          <a:blip r:embed="rId3">
            <a:alphaModFix/>
          </a:blip>
          <a:srcRect b="0" l="0" r="0" t="0"/>
          <a:stretch/>
        </p:blipFill>
        <p:spPr>
          <a:xfrm>
            <a:off x="4902121" y="2416066"/>
            <a:ext cx="1871941" cy="1871941"/>
          </a:xfrm>
          <a:prstGeom prst="rect">
            <a:avLst/>
          </a:prstGeom>
          <a:noFill/>
          <a:ln>
            <a:noFill/>
          </a:ln>
        </p:spPr>
      </p:pic>
      <p:sp>
        <p:nvSpPr>
          <p:cNvPr id="374" name="Google Shape;374;p1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757070"/>
              </a:buClr>
              <a:buSzPts val="2800"/>
              <a:buNone/>
            </a:pPr>
            <a:r>
              <a:t/>
            </a:r>
            <a:endParaRPr/>
          </a:p>
        </p:txBody>
      </p:sp>
      <p:sp>
        <p:nvSpPr>
          <p:cNvPr id="375" name="Google Shape;375;p1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757070"/>
              </a:buClr>
              <a:buSzPts val="2800"/>
              <a:buNone/>
            </a:pPr>
            <a:r>
              <a:t/>
            </a:r>
            <a:endParaRPr/>
          </a:p>
        </p:txBody>
      </p:sp>
      <p:sp>
        <p:nvSpPr>
          <p:cNvPr id="376" name="Google Shape;376;p10"/>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NATIONAL APPLICATION</a:t>
            </a:r>
            <a:endParaRPr/>
          </a:p>
        </p:txBody>
      </p:sp>
      <p:pic>
        <p:nvPicPr>
          <p:cNvPr id="377" name="Google Shape;377;p10"/>
          <p:cNvPicPr preferRelativeResize="0"/>
          <p:nvPr/>
        </p:nvPicPr>
        <p:blipFill rotWithShape="1">
          <a:blip r:embed="rId4">
            <a:alphaModFix/>
          </a:blip>
          <a:srcRect b="12325" l="0" r="0" t="0"/>
          <a:stretch/>
        </p:blipFill>
        <p:spPr>
          <a:xfrm>
            <a:off x="5128987" y="2745029"/>
            <a:ext cx="1418210" cy="1214016"/>
          </a:xfrm>
          <a:prstGeom prst="rect">
            <a:avLst/>
          </a:prstGeom>
          <a:noFill/>
          <a:ln>
            <a:noFill/>
          </a:ln>
        </p:spPr>
      </p:pic>
      <p:pic>
        <p:nvPicPr>
          <p:cNvPr id="378" name="Google Shape;378;p10"/>
          <p:cNvPicPr preferRelativeResize="0"/>
          <p:nvPr/>
        </p:nvPicPr>
        <p:blipFill rotWithShape="1">
          <a:blip r:embed="rId5">
            <a:alphaModFix/>
          </a:blip>
          <a:srcRect b="0" l="0" r="0" t="0"/>
          <a:stretch/>
        </p:blipFill>
        <p:spPr>
          <a:xfrm>
            <a:off x="697132" y="2397370"/>
            <a:ext cx="4103468" cy="2305636"/>
          </a:xfrm>
          <a:prstGeom prst="rect">
            <a:avLst/>
          </a:prstGeom>
          <a:noFill/>
          <a:ln>
            <a:noFill/>
          </a:ln>
        </p:spPr>
      </p:pic>
      <p:pic>
        <p:nvPicPr>
          <p:cNvPr id="379" name="Google Shape;379;p10"/>
          <p:cNvPicPr preferRelativeResize="0"/>
          <p:nvPr/>
        </p:nvPicPr>
        <p:blipFill rotWithShape="1">
          <a:blip r:embed="rId6">
            <a:alphaModFix/>
          </a:blip>
          <a:srcRect b="0" l="0" r="0" t="0"/>
          <a:stretch/>
        </p:blipFill>
        <p:spPr>
          <a:xfrm>
            <a:off x="6875584" y="2397370"/>
            <a:ext cx="4097540" cy="2413781"/>
          </a:xfrm>
          <a:prstGeom prst="rect">
            <a:avLst/>
          </a:prstGeom>
          <a:noFill/>
          <a:ln>
            <a:noFill/>
          </a:ln>
        </p:spPr>
      </p:pic>
      <p:pic>
        <p:nvPicPr>
          <p:cNvPr id="380" name="Google Shape;380;p10"/>
          <p:cNvPicPr preferRelativeResize="0"/>
          <p:nvPr/>
        </p:nvPicPr>
        <p:blipFill rotWithShape="1">
          <a:blip r:embed="rId7">
            <a:alphaModFix/>
          </a:blip>
          <a:srcRect b="0" l="0" r="0" t="0"/>
          <a:stretch/>
        </p:blipFill>
        <p:spPr>
          <a:xfrm flipH="1" rot="411270">
            <a:off x="2622259" y="4897167"/>
            <a:ext cx="1554588" cy="1889717"/>
          </a:xfrm>
          <a:prstGeom prst="rect">
            <a:avLst/>
          </a:prstGeom>
          <a:noFill/>
          <a:ln>
            <a:noFill/>
          </a:ln>
        </p:spPr>
      </p:pic>
      <p:sp>
        <p:nvSpPr>
          <p:cNvPr id="381" name="Google Shape;381;p10"/>
          <p:cNvSpPr/>
          <p:nvPr/>
        </p:nvSpPr>
        <p:spPr>
          <a:xfrm>
            <a:off x="4682572" y="4986059"/>
            <a:ext cx="4877597" cy="1359877"/>
          </a:xfrm>
          <a:prstGeom prst="wedgeRoundRectCallout">
            <a:avLst>
              <a:gd fmla="val -67941" name="adj1"/>
              <a:gd fmla="val -36207" name="adj2"/>
              <a:gd fmla="val 16667" name="adj3"/>
            </a:avLst>
          </a:prstGeom>
          <a:solidFill>
            <a:srgbClr val="F4B081"/>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Justices… I submit the people should be allowed to fairly copy small portions of “thrilling” work reports for private study.</a:t>
            </a:r>
            <a:endParaRPr sz="1800">
              <a:solidFill>
                <a:srgbClr val="000000"/>
              </a:solidFill>
              <a:latin typeface="Arial"/>
              <a:ea typeface="Arial"/>
              <a:cs typeface="Arial"/>
              <a:sym typeface="Arial"/>
            </a:endParaRPr>
          </a:p>
        </p:txBody>
      </p:sp>
      <p:pic>
        <p:nvPicPr>
          <p:cNvPr id="382" name="Google Shape;382;p10"/>
          <p:cNvPicPr preferRelativeResize="0"/>
          <p:nvPr/>
        </p:nvPicPr>
        <p:blipFill rotWithShape="1">
          <a:blip r:embed="rId8">
            <a:alphaModFix/>
          </a:blip>
          <a:srcRect b="0" l="0" r="0" t="0"/>
          <a:stretch/>
        </p:blipFill>
        <p:spPr>
          <a:xfrm>
            <a:off x="413867" y="2477863"/>
            <a:ext cx="4103468" cy="2051734"/>
          </a:xfrm>
          <a:prstGeom prst="rect">
            <a:avLst/>
          </a:prstGeom>
          <a:noFill/>
          <a:ln>
            <a:noFill/>
          </a:ln>
        </p:spPr>
      </p:pic>
      <p:pic>
        <p:nvPicPr>
          <p:cNvPr id="383" name="Google Shape;383;p10"/>
          <p:cNvPicPr preferRelativeResize="0"/>
          <p:nvPr/>
        </p:nvPicPr>
        <p:blipFill rotWithShape="1">
          <a:blip r:embed="rId9">
            <a:alphaModFix/>
          </a:blip>
          <a:srcRect b="0" l="0" r="0" t="0"/>
          <a:stretch/>
        </p:blipFill>
        <p:spPr>
          <a:xfrm>
            <a:off x="654326" y="4811151"/>
            <a:ext cx="815013" cy="815013"/>
          </a:xfrm>
          <a:prstGeom prst="rect">
            <a:avLst/>
          </a:prstGeom>
          <a:noFill/>
          <a:ln>
            <a:noFill/>
          </a:ln>
        </p:spPr>
      </p:pic>
      <p:pic>
        <p:nvPicPr>
          <p:cNvPr id="384" name="Google Shape;384;p10"/>
          <p:cNvPicPr preferRelativeResize="0"/>
          <p:nvPr/>
        </p:nvPicPr>
        <p:blipFill rotWithShape="1">
          <a:blip r:embed="rId9">
            <a:alphaModFix/>
          </a:blip>
          <a:srcRect b="0" l="0" r="0" t="0"/>
          <a:stretch/>
        </p:blipFill>
        <p:spPr>
          <a:xfrm>
            <a:off x="1378226" y="5530923"/>
            <a:ext cx="815013" cy="815013"/>
          </a:xfrm>
          <a:prstGeom prst="rect">
            <a:avLst/>
          </a:prstGeom>
          <a:noFill/>
          <a:ln>
            <a:noFill/>
          </a:ln>
        </p:spPr>
      </p:pic>
      <p:pic>
        <p:nvPicPr>
          <p:cNvPr id="385" name="Google Shape;385;p10"/>
          <p:cNvPicPr preferRelativeResize="0"/>
          <p:nvPr/>
        </p:nvPicPr>
        <p:blipFill rotWithShape="1">
          <a:blip r:embed="rId9">
            <a:alphaModFix/>
          </a:blip>
          <a:srcRect b="0" l="0" r="0" t="0"/>
          <a:stretch/>
        </p:blipFill>
        <p:spPr>
          <a:xfrm>
            <a:off x="2242742" y="4919609"/>
            <a:ext cx="815013" cy="815013"/>
          </a:xfrm>
          <a:prstGeom prst="rect">
            <a:avLst/>
          </a:prstGeom>
          <a:noFill/>
          <a:ln>
            <a:noFill/>
          </a:ln>
        </p:spPr>
      </p:pic>
      <p:pic>
        <p:nvPicPr>
          <p:cNvPr id="386" name="Google Shape;386;p10"/>
          <p:cNvPicPr preferRelativeResize="0"/>
          <p:nvPr/>
        </p:nvPicPr>
        <p:blipFill rotWithShape="1">
          <a:blip r:embed="rId9">
            <a:alphaModFix/>
          </a:blip>
          <a:srcRect b="0" l="0" r="0" t="0"/>
          <a:stretch/>
        </p:blipFill>
        <p:spPr>
          <a:xfrm>
            <a:off x="3653357" y="4751498"/>
            <a:ext cx="815013" cy="815013"/>
          </a:xfrm>
          <a:prstGeom prst="rect">
            <a:avLst/>
          </a:prstGeom>
          <a:noFill/>
          <a:ln>
            <a:noFill/>
          </a:ln>
        </p:spPr>
      </p:pic>
      <p:pic>
        <p:nvPicPr>
          <p:cNvPr id="387" name="Google Shape;387;p10"/>
          <p:cNvPicPr preferRelativeResize="0"/>
          <p:nvPr/>
        </p:nvPicPr>
        <p:blipFill rotWithShape="1">
          <a:blip r:embed="rId9">
            <a:alphaModFix/>
          </a:blip>
          <a:srcRect b="0" l="0" r="0" t="0"/>
          <a:stretch/>
        </p:blipFill>
        <p:spPr>
          <a:xfrm>
            <a:off x="2864450" y="5566511"/>
            <a:ext cx="815013" cy="815013"/>
          </a:xfrm>
          <a:prstGeom prst="rect">
            <a:avLst/>
          </a:prstGeom>
          <a:noFill/>
          <a:ln>
            <a:noFill/>
          </a:ln>
        </p:spPr>
      </p:pic>
      <p:pic>
        <p:nvPicPr>
          <p:cNvPr id="388" name="Google Shape;388;p10"/>
          <p:cNvPicPr preferRelativeResize="0"/>
          <p:nvPr/>
        </p:nvPicPr>
        <p:blipFill rotWithShape="1">
          <a:blip r:embed="rId10">
            <a:alphaModFix/>
          </a:blip>
          <a:srcRect b="0" l="0" r="0" t="0"/>
          <a:stretch/>
        </p:blipFill>
        <p:spPr>
          <a:xfrm>
            <a:off x="7012541" y="2524400"/>
            <a:ext cx="4103468" cy="2159720"/>
          </a:xfrm>
          <a:prstGeom prst="rect">
            <a:avLst/>
          </a:prstGeom>
          <a:noFill/>
          <a:ln>
            <a:noFill/>
          </a:ln>
        </p:spPr>
      </p:pic>
      <p:pic>
        <p:nvPicPr>
          <p:cNvPr id="389" name="Google Shape;389;p10"/>
          <p:cNvPicPr preferRelativeResize="0"/>
          <p:nvPr/>
        </p:nvPicPr>
        <p:blipFill rotWithShape="1">
          <a:blip r:embed="rId11">
            <a:alphaModFix/>
          </a:blip>
          <a:srcRect b="0" l="0" r="0" t="0"/>
          <a:stretch/>
        </p:blipFill>
        <p:spPr>
          <a:xfrm>
            <a:off x="6869684" y="4750911"/>
            <a:ext cx="1124479" cy="1124479"/>
          </a:xfrm>
          <a:prstGeom prst="rect">
            <a:avLst/>
          </a:prstGeom>
          <a:noFill/>
          <a:ln>
            <a:noFill/>
          </a:ln>
        </p:spPr>
      </p:pic>
      <p:pic>
        <p:nvPicPr>
          <p:cNvPr id="390" name="Google Shape;390;p10"/>
          <p:cNvPicPr preferRelativeResize="0"/>
          <p:nvPr/>
        </p:nvPicPr>
        <p:blipFill rotWithShape="1">
          <a:blip r:embed="rId11">
            <a:alphaModFix/>
          </a:blip>
          <a:srcRect b="0" l="0" r="0" t="0"/>
          <a:stretch/>
        </p:blipFill>
        <p:spPr>
          <a:xfrm>
            <a:off x="7711079" y="4610738"/>
            <a:ext cx="1124479" cy="1124479"/>
          </a:xfrm>
          <a:prstGeom prst="rect">
            <a:avLst/>
          </a:prstGeom>
          <a:noFill/>
          <a:ln>
            <a:noFill/>
          </a:ln>
        </p:spPr>
      </p:pic>
      <p:pic>
        <p:nvPicPr>
          <p:cNvPr id="391" name="Google Shape;391;p10"/>
          <p:cNvPicPr preferRelativeResize="0"/>
          <p:nvPr/>
        </p:nvPicPr>
        <p:blipFill rotWithShape="1">
          <a:blip r:embed="rId11">
            <a:alphaModFix/>
          </a:blip>
          <a:srcRect b="0" l="0" r="0" t="0"/>
          <a:stretch/>
        </p:blipFill>
        <p:spPr>
          <a:xfrm>
            <a:off x="8552474" y="5242767"/>
            <a:ext cx="1124479" cy="1124479"/>
          </a:xfrm>
          <a:prstGeom prst="rect">
            <a:avLst/>
          </a:prstGeom>
          <a:noFill/>
          <a:ln>
            <a:noFill/>
          </a:ln>
        </p:spPr>
      </p:pic>
      <p:pic>
        <p:nvPicPr>
          <p:cNvPr id="392" name="Google Shape;392;p10"/>
          <p:cNvPicPr preferRelativeResize="0"/>
          <p:nvPr/>
        </p:nvPicPr>
        <p:blipFill rotWithShape="1">
          <a:blip r:embed="rId11">
            <a:alphaModFix/>
          </a:blip>
          <a:srcRect b="0" l="0" r="0" t="0"/>
          <a:stretch/>
        </p:blipFill>
        <p:spPr>
          <a:xfrm>
            <a:off x="9186156" y="4656417"/>
            <a:ext cx="1124479" cy="1124479"/>
          </a:xfrm>
          <a:prstGeom prst="rect">
            <a:avLst/>
          </a:prstGeom>
          <a:noFill/>
          <a:ln>
            <a:noFill/>
          </a:ln>
        </p:spPr>
      </p:pic>
      <p:pic>
        <p:nvPicPr>
          <p:cNvPr id="393" name="Google Shape;393;p10"/>
          <p:cNvPicPr preferRelativeResize="0"/>
          <p:nvPr/>
        </p:nvPicPr>
        <p:blipFill rotWithShape="1">
          <a:blip r:embed="rId11">
            <a:alphaModFix/>
          </a:blip>
          <a:srcRect b="0" l="0" r="0" t="0"/>
          <a:stretch/>
        </p:blipFill>
        <p:spPr>
          <a:xfrm>
            <a:off x="10098993" y="5063924"/>
            <a:ext cx="1124479" cy="112447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50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2000"/>
                                        <p:tgtEl>
                                          <p:spTgt spid="382"/>
                                        </p:tgtEl>
                                        <p:attrNameLst>
                                          <p:attrName>ppt_w</p:attrName>
                                        </p:attrNameLst>
                                      </p:cBhvr>
                                      <p:tavLst>
                                        <p:tav fmla="" tm="0">
                                          <p:val>
                                            <p:strVal val="0"/>
                                          </p:val>
                                        </p:tav>
                                        <p:tav fmla="" tm="100000">
                                          <p:val>
                                            <p:strVal val="#ppt_w"/>
                                          </p:val>
                                        </p:tav>
                                      </p:tavLst>
                                    </p:anim>
                                    <p:anim calcmode="lin" valueType="num">
                                      <p:cBhvr additive="base">
                                        <p:cTn dur="2000"/>
                                        <p:tgtEl>
                                          <p:spTgt spid="38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73"/>
                                        </p:tgtEl>
                                      </p:cBhvr>
                                    </p:animEffect>
                                    <p:set>
                                      <p:cBhvr>
                                        <p:cTn dur="1" fill="hold">
                                          <p:stCondLst>
                                            <p:cond delay="500"/>
                                          </p:stCondLst>
                                        </p:cTn>
                                        <p:tgtEl>
                                          <p:spTgt spid="373"/>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500"/>
                                        <p:tgtEl>
                                          <p:spTgt spid="38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par>
                                <p:cTn fill="hold" nodeType="withEffect" presetClass="entr" presetID="10" presetSubtype="0">
                                  <p:stCondLst>
                                    <p:cond delay="0"/>
                                  </p:stCondLst>
                                  <p:childTnLst>
                                    <p:set>
                                      <p:cBhvr>
                                        <p:cTn dur="1" fill="hold">
                                          <p:stCondLst>
                                            <p:cond delay="0"/>
                                          </p:stCondLst>
                                        </p:cTn>
                                        <p:tgtEl>
                                          <p:spTgt spid="389"/>
                                        </p:tgtEl>
                                        <p:attrNameLst>
                                          <p:attrName>style.visibility</p:attrName>
                                        </p:attrNameLst>
                                      </p:cBhvr>
                                      <p:to>
                                        <p:strVal val="visible"/>
                                      </p:to>
                                    </p:set>
                                    <p:animEffect filter="fade" transition="in">
                                      <p:cBhvr>
                                        <p:cTn dur="1000"/>
                                        <p:tgtEl>
                                          <p:spTgt spid="3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1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757070"/>
              </a:buClr>
              <a:buSzPts val="2800"/>
              <a:buNone/>
            </a:pPr>
            <a:r>
              <a:t/>
            </a:r>
            <a:endParaRPr/>
          </a:p>
        </p:txBody>
      </p:sp>
      <p:sp>
        <p:nvSpPr>
          <p:cNvPr id="400" name="Google Shape;400;p1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757070"/>
              </a:buClr>
              <a:buSzPts val="2800"/>
              <a:buNone/>
            </a:pPr>
            <a:r>
              <a:t/>
            </a:r>
            <a:endParaRPr/>
          </a:p>
        </p:txBody>
      </p:sp>
      <p:sp>
        <p:nvSpPr>
          <p:cNvPr id="401" name="Google Shape;401;p11"/>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SUMMARY</a:t>
            </a:r>
            <a:endParaRPr/>
          </a:p>
        </p:txBody>
      </p:sp>
      <p:pic>
        <p:nvPicPr>
          <p:cNvPr id="402" name="Google Shape;402;p11"/>
          <p:cNvPicPr preferRelativeResize="0"/>
          <p:nvPr/>
        </p:nvPicPr>
        <p:blipFill rotWithShape="1">
          <a:blip r:embed="rId3">
            <a:alphaModFix/>
          </a:blip>
          <a:srcRect b="0" l="0" r="0" t="0"/>
          <a:stretch/>
        </p:blipFill>
        <p:spPr>
          <a:xfrm>
            <a:off x="543297" y="4093216"/>
            <a:ext cx="1752600" cy="2143125"/>
          </a:xfrm>
          <a:prstGeom prst="rect">
            <a:avLst/>
          </a:prstGeom>
          <a:noFill/>
          <a:ln>
            <a:noFill/>
          </a:ln>
        </p:spPr>
      </p:pic>
      <p:pic>
        <p:nvPicPr>
          <p:cNvPr descr="A drawing of a cartoon character&#10;&#10;Description automatically generated" id="403" name="Google Shape;403;p11"/>
          <p:cNvPicPr preferRelativeResize="0"/>
          <p:nvPr/>
        </p:nvPicPr>
        <p:blipFill rotWithShape="1">
          <a:blip r:embed="rId4">
            <a:alphaModFix/>
          </a:blip>
          <a:srcRect b="0" l="0" r="0" t="0"/>
          <a:stretch/>
        </p:blipFill>
        <p:spPr>
          <a:xfrm>
            <a:off x="8890595" y="4924734"/>
            <a:ext cx="1333660" cy="3110233"/>
          </a:xfrm>
          <a:prstGeom prst="rect">
            <a:avLst/>
          </a:prstGeom>
          <a:noFill/>
          <a:ln>
            <a:noFill/>
          </a:ln>
        </p:spPr>
      </p:pic>
      <p:pic>
        <p:nvPicPr>
          <p:cNvPr descr="A picture containing clothing&#10;&#10;Description automatically generated" id="404" name="Google Shape;404;p11"/>
          <p:cNvPicPr preferRelativeResize="0"/>
          <p:nvPr/>
        </p:nvPicPr>
        <p:blipFill rotWithShape="1">
          <a:blip r:embed="rId5">
            <a:alphaModFix/>
          </a:blip>
          <a:srcRect b="0" l="33766" r="34666" t="0"/>
          <a:stretch/>
        </p:blipFill>
        <p:spPr>
          <a:xfrm>
            <a:off x="10507232" y="3707296"/>
            <a:ext cx="1612006" cy="4910468"/>
          </a:xfrm>
          <a:prstGeom prst="rect">
            <a:avLst/>
          </a:prstGeom>
          <a:noFill/>
          <a:ln>
            <a:noFill/>
          </a:ln>
        </p:spPr>
      </p:pic>
      <p:sp>
        <p:nvSpPr>
          <p:cNvPr id="405" name="Google Shape;405;p11"/>
          <p:cNvSpPr/>
          <p:nvPr/>
        </p:nvSpPr>
        <p:spPr>
          <a:xfrm>
            <a:off x="2635866" y="1759041"/>
            <a:ext cx="6398804" cy="3424216"/>
          </a:xfrm>
          <a:prstGeom prst="wedgeRoundRectCallout">
            <a:avLst>
              <a:gd fmla="val -55629" name="adj1"/>
              <a:gd fmla="val 57334" name="adj2"/>
              <a:gd fmla="val 16667" name="adj3"/>
            </a:avLst>
          </a:prstGeom>
          <a:solidFill>
            <a:srgbClr val="E9A9B7"/>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000">
                <a:solidFill>
                  <a:srgbClr val="000000"/>
                </a:solidFill>
                <a:latin typeface="Arial"/>
                <a:ea typeface="Arial"/>
                <a:cs typeface="Arial"/>
                <a:sym typeface="Arial"/>
              </a:rPr>
              <a:t>Hey everyone, did you know…</a:t>
            </a:r>
            <a:endParaRPr/>
          </a:p>
          <a:p>
            <a:pPr indent="0" lvl="0" marL="0" marR="0" rtl="0" algn="l">
              <a:spcBef>
                <a:spcPts val="0"/>
              </a:spcBef>
              <a:spcAft>
                <a:spcPts val="0"/>
              </a:spcAft>
              <a:buNone/>
            </a:pPr>
            <a:r>
              <a:t/>
            </a:r>
            <a:endParaRPr sz="2000">
              <a:solidFill>
                <a:srgbClr val="000000"/>
              </a:solidFill>
              <a:latin typeface="Arial"/>
              <a:ea typeface="Arial"/>
              <a:cs typeface="Arial"/>
              <a:sym typeface="Arial"/>
            </a:endParaRPr>
          </a:p>
          <a:p>
            <a:pPr indent="0" lvl="0" marL="0" marR="0" rtl="0" algn="l">
              <a:spcBef>
                <a:spcPts val="0"/>
              </a:spcBef>
              <a:spcAft>
                <a:spcPts val="0"/>
              </a:spcAft>
              <a:buNone/>
            </a:pPr>
            <a:r>
              <a:t/>
            </a:r>
            <a:endParaRPr sz="2000">
              <a:solidFill>
                <a:srgbClr val="000000"/>
              </a:solidFill>
              <a:latin typeface="Arial"/>
              <a:ea typeface="Arial"/>
              <a:cs typeface="Arial"/>
              <a:sym typeface="Arial"/>
            </a:endParaRPr>
          </a:p>
          <a:p>
            <a:pPr indent="0" lvl="0" marL="0" marR="0" rtl="0" algn="ctr">
              <a:spcBef>
                <a:spcPts val="0"/>
              </a:spcBef>
              <a:spcAft>
                <a:spcPts val="0"/>
              </a:spcAft>
              <a:buNone/>
            </a:pPr>
            <a:r>
              <a:t/>
            </a:r>
            <a:endParaRPr sz="1800">
              <a:solidFill>
                <a:schemeClr val="lt1"/>
              </a:solidFill>
              <a:latin typeface="Arial"/>
              <a:ea typeface="Arial"/>
              <a:cs typeface="Arial"/>
              <a:sym typeface="Arial"/>
            </a:endParaRPr>
          </a:p>
          <a:p>
            <a:pPr indent="0" lvl="0" marL="0" marR="0" rtl="0" algn="ctr">
              <a:spcBef>
                <a:spcPts val="0"/>
              </a:spcBef>
              <a:spcAft>
                <a:spcPts val="0"/>
              </a:spcAft>
              <a:buNone/>
            </a:pPr>
            <a:r>
              <a:t/>
            </a:r>
            <a:endParaRPr sz="1800">
              <a:solidFill>
                <a:schemeClr val="lt1"/>
              </a:solidFill>
              <a:latin typeface="Arial"/>
              <a:ea typeface="Arial"/>
              <a:cs typeface="Arial"/>
              <a:sym typeface="Arial"/>
            </a:endParaRPr>
          </a:p>
          <a:p>
            <a:pPr indent="0" lvl="0" marL="0" marR="0" rtl="0" algn="ctr">
              <a:spcBef>
                <a:spcPts val="0"/>
              </a:spcBef>
              <a:spcAft>
                <a:spcPts val="0"/>
              </a:spcAft>
              <a:buNone/>
            </a:pPr>
            <a:r>
              <a:t/>
            </a:r>
            <a:endParaRPr sz="1800">
              <a:solidFill>
                <a:schemeClr val="lt1"/>
              </a:solidFill>
              <a:latin typeface="Arial"/>
              <a:ea typeface="Arial"/>
              <a:cs typeface="Arial"/>
              <a:sym typeface="Arial"/>
            </a:endParaRPr>
          </a:p>
          <a:p>
            <a:pPr indent="0" lvl="0" marL="0" marR="0" rtl="0" algn="ctr">
              <a:spcBef>
                <a:spcPts val="0"/>
              </a:spcBef>
              <a:spcAft>
                <a:spcPts val="0"/>
              </a:spcAft>
              <a:buNone/>
            </a:pPr>
            <a:r>
              <a:t/>
            </a:r>
            <a:endParaRPr sz="1800">
              <a:solidFill>
                <a:schemeClr val="lt1"/>
              </a:solidFill>
              <a:latin typeface="Arial"/>
              <a:ea typeface="Arial"/>
              <a:cs typeface="Arial"/>
              <a:sym typeface="Arial"/>
            </a:endParaRPr>
          </a:p>
          <a:p>
            <a:pPr indent="0" lvl="0" marL="0" marR="0" rtl="0" algn="ctr">
              <a:spcBef>
                <a:spcPts val="0"/>
              </a:spcBef>
              <a:spcAft>
                <a:spcPts val="0"/>
              </a:spcAft>
              <a:buNone/>
            </a:pPr>
            <a:r>
              <a:t/>
            </a:r>
            <a:endParaRPr sz="1800">
              <a:solidFill>
                <a:schemeClr val="lt1"/>
              </a:solidFill>
              <a:latin typeface="Arial"/>
              <a:ea typeface="Arial"/>
              <a:cs typeface="Arial"/>
              <a:sym typeface="Arial"/>
            </a:endParaRPr>
          </a:p>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406" name="Google Shape;406;p11"/>
          <p:cNvPicPr preferRelativeResize="0"/>
          <p:nvPr/>
        </p:nvPicPr>
        <p:blipFill rotWithShape="1">
          <a:blip r:embed="rId6">
            <a:alphaModFix/>
          </a:blip>
          <a:srcRect b="12325" l="0" r="0" t="0"/>
          <a:stretch/>
        </p:blipFill>
        <p:spPr>
          <a:xfrm>
            <a:off x="2942378" y="3003447"/>
            <a:ext cx="1418210" cy="1214016"/>
          </a:xfrm>
          <a:prstGeom prst="rect">
            <a:avLst/>
          </a:prstGeom>
          <a:noFill/>
          <a:ln>
            <a:noFill/>
          </a:ln>
        </p:spPr>
      </p:pic>
      <p:sp>
        <p:nvSpPr>
          <p:cNvPr id="407" name="Google Shape;407;p11"/>
          <p:cNvSpPr txBox="1"/>
          <p:nvPr/>
        </p:nvSpPr>
        <p:spPr>
          <a:xfrm>
            <a:off x="4611757" y="2757141"/>
            <a:ext cx="3919584" cy="2246769"/>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000000"/>
              </a:buClr>
              <a:buSzPts val="2000"/>
              <a:buFont typeface="Arial"/>
              <a:buChar char="•"/>
            </a:pPr>
            <a:r>
              <a:rPr lang="en-US" sz="2000">
                <a:solidFill>
                  <a:srgbClr val="000000"/>
                </a:solidFill>
                <a:latin typeface="Arial"/>
                <a:ea typeface="Arial"/>
                <a:cs typeface="Arial"/>
                <a:sym typeface="Arial"/>
              </a:rPr>
              <a:t>Legal exclusionary right</a:t>
            </a:r>
            <a:endParaRPr/>
          </a:p>
          <a:p>
            <a:pPr indent="-285750" lvl="0" marL="285750" marR="0" rtl="0" algn="l">
              <a:spcBef>
                <a:spcPts val="600"/>
              </a:spcBef>
              <a:spcAft>
                <a:spcPts val="0"/>
              </a:spcAft>
              <a:buClr>
                <a:srgbClr val="000000"/>
              </a:buClr>
              <a:buSzPts val="2000"/>
              <a:buFont typeface="Arial"/>
              <a:buChar char="•"/>
            </a:pPr>
            <a:r>
              <a:rPr lang="en-US" sz="2000">
                <a:solidFill>
                  <a:srgbClr val="000000"/>
                </a:solidFill>
                <a:latin typeface="Arial"/>
                <a:ea typeface="Arial"/>
                <a:cs typeface="Arial"/>
                <a:sym typeface="Arial"/>
              </a:rPr>
              <a:t>Controls certain uses</a:t>
            </a:r>
            <a:endParaRPr/>
          </a:p>
          <a:p>
            <a:pPr indent="-285750" lvl="0" marL="285750" marR="0" rtl="0" algn="l">
              <a:spcBef>
                <a:spcPts val="600"/>
              </a:spcBef>
              <a:spcAft>
                <a:spcPts val="0"/>
              </a:spcAft>
              <a:buClr>
                <a:srgbClr val="000000"/>
              </a:buClr>
              <a:buSzPts val="2000"/>
              <a:buFont typeface="Arial"/>
              <a:buChar char="•"/>
            </a:pPr>
            <a:r>
              <a:rPr lang="en-US" sz="2000">
                <a:solidFill>
                  <a:srgbClr val="000000"/>
                </a:solidFill>
                <a:latin typeface="Arial"/>
                <a:ea typeface="Arial"/>
                <a:cs typeface="Arial"/>
                <a:sym typeface="Arial"/>
              </a:rPr>
              <a:t>Has limitations</a:t>
            </a:r>
            <a:endParaRPr/>
          </a:p>
          <a:p>
            <a:pPr indent="-285750" lvl="0" marL="285750" marR="0" rtl="0" algn="l">
              <a:spcBef>
                <a:spcPts val="600"/>
              </a:spcBef>
              <a:spcAft>
                <a:spcPts val="0"/>
              </a:spcAft>
              <a:buClr>
                <a:srgbClr val="000000"/>
              </a:buClr>
              <a:buSzPts val="2000"/>
              <a:buFont typeface="Arial"/>
              <a:buChar char="•"/>
            </a:pPr>
            <a:r>
              <a:rPr lang="en-US" sz="2000">
                <a:solidFill>
                  <a:srgbClr val="000000"/>
                </a:solidFill>
                <a:latin typeface="Arial"/>
                <a:ea typeface="Arial"/>
                <a:cs typeface="Arial"/>
                <a:sym typeface="Arial"/>
              </a:rPr>
              <a:t>Aims to serve public interest</a:t>
            </a:r>
            <a:endParaRPr/>
          </a:p>
          <a:p>
            <a:pPr indent="-285750" lvl="0" marL="285750" marR="0" rtl="0" algn="l">
              <a:spcBef>
                <a:spcPts val="600"/>
              </a:spcBef>
              <a:spcAft>
                <a:spcPts val="0"/>
              </a:spcAft>
              <a:buClr>
                <a:srgbClr val="000000"/>
              </a:buClr>
              <a:buSzPts val="2000"/>
              <a:buFont typeface="Arial"/>
              <a:buChar char="•"/>
            </a:pPr>
            <a:r>
              <a:rPr lang="en-US" sz="2000">
                <a:solidFill>
                  <a:srgbClr val="000000"/>
                </a:solidFill>
                <a:latin typeface="Arial"/>
                <a:ea typeface="Arial"/>
                <a:cs typeface="Arial"/>
                <a:sym typeface="Arial"/>
              </a:rPr>
              <a:t>Balances creators’ and users’ interests</a:t>
            </a:r>
            <a:endParaRPr sz="2000">
              <a:solidFill>
                <a:srgbClr val="000000"/>
              </a:solidFill>
              <a:latin typeface="Arial"/>
              <a:ea typeface="Arial"/>
              <a:cs typeface="Arial"/>
              <a:sym typeface="Arial"/>
            </a:endParaRPr>
          </a:p>
        </p:txBody>
      </p:sp>
      <p:sp>
        <p:nvSpPr>
          <p:cNvPr id="408" name="Google Shape;408;p11"/>
          <p:cNvSpPr/>
          <p:nvPr/>
        </p:nvSpPr>
        <p:spPr>
          <a:xfrm>
            <a:off x="5729909" y="5416827"/>
            <a:ext cx="2345635" cy="883800"/>
          </a:xfrm>
          <a:prstGeom prst="wedgeEllipseCallout">
            <a:avLst>
              <a:gd fmla="val 80870" name="adj1"/>
              <a:gd fmla="val 36568" name="adj2"/>
            </a:avLst>
          </a:prstGeom>
          <a:solidFill>
            <a:schemeClr val="accent1"/>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Arial"/>
                <a:ea typeface="Arial"/>
                <a:cs typeface="Arial"/>
                <a:sym typeface="Arial"/>
              </a:rPr>
              <a:t>Cool thanks</a:t>
            </a:r>
            <a:endParaRPr sz="1800">
              <a:solidFill>
                <a:schemeClr val="lt1"/>
              </a:solidFill>
              <a:latin typeface="Arial"/>
              <a:ea typeface="Arial"/>
              <a:cs typeface="Arial"/>
              <a:sym typeface="Arial"/>
            </a:endParaRPr>
          </a:p>
        </p:txBody>
      </p:sp>
      <p:sp>
        <p:nvSpPr>
          <p:cNvPr id="409" name="Google Shape;409;p11"/>
          <p:cNvSpPr/>
          <p:nvPr/>
        </p:nvSpPr>
        <p:spPr>
          <a:xfrm>
            <a:off x="9175077" y="2020231"/>
            <a:ext cx="2796605" cy="1966431"/>
          </a:xfrm>
          <a:prstGeom prst="wedgeEllipseCallout">
            <a:avLst>
              <a:gd fmla="val 18918" name="adj1"/>
              <a:gd fmla="val 69323" name="adj2"/>
            </a:avLst>
          </a:prstGeom>
          <a:solidFill>
            <a:srgbClr val="FFD966"/>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How did you get so smart?</a:t>
            </a:r>
            <a:endParaRPr sz="18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0" st="0"/>
                                            </p:txEl>
                                          </p:spTgt>
                                        </p:tgtEl>
                                        <p:attrNameLst>
                                          <p:attrName>style.visibility</p:attrName>
                                        </p:attrNameLst>
                                      </p:cBhvr>
                                      <p:to>
                                        <p:strVal val="visible"/>
                                      </p:to>
                                    </p:set>
                                    <p:animEffect filter="fade" transition="in">
                                      <p:cBhvr>
                                        <p:cTn dur="500"/>
                                        <p:tgtEl>
                                          <p:spTgt spid="4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1" st="1"/>
                                            </p:txEl>
                                          </p:spTgt>
                                        </p:tgtEl>
                                        <p:attrNameLst>
                                          <p:attrName>style.visibility</p:attrName>
                                        </p:attrNameLst>
                                      </p:cBhvr>
                                      <p:to>
                                        <p:strVal val="visible"/>
                                      </p:to>
                                    </p:set>
                                    <p:animEffect filter="fade" transition="in">
                                      <p:cBhvr>
                                        <p:cTn dur="500"/>
                                        <p:tgtEl>
                                          <p:spTgt spid="4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2" st="2"/>
                                            </p:txEl>
                                          </p:spTgt>
                                        </p:tgtEl>
                                        <p:attrNameLst>
                                          <p:attrName>style.visibility</p:attrName>
                                        </p:attrNameLst>
                                      </p:cBhvr>
                                      <p:to>
                                        <p:strVal val="visible"/>
                                      </p:to>
                                    </p:set>
                                    <p:animEffect filter="fade" transition="in">
                                      <p:cBhvr>
                                        <p:cTn dur="500"/>
                                        <p:tgtEl>
                                          <p:spTgt spid="4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3" st="3"/>
                                            </p:txEl>
                                          </p:spTgt>
                                        </p:tgtEl>
                                        <p:attrNameLst>
                                          <p:attrName>style.visibility</p:attrName>
                                        </p:attrNameLst>
                                      </p:cBhvr>
                                      <p:to>
                                        <p:strVal val="visible"/>
                                      </p:to>
                                    </p:set>
                                    <p:animEffect filter="fade" transition="in">
                                      <p:cBhvr>
                                        <p:cTn dur="500"/>
                                        <p:tgtEl>
                                          <p:spTgt spid="4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xEl>
                                              <p:pRg end="4" st="4"/>
                                            </p:txEl>
                                          </p:spTgt>
                                        </p:tgtEl>
                                        <p:attrNameLst>
                                          <p:attrName>style.visibility</p:attrName>
                                        </p:attrNameLst>
                                      </p:cBhvr>
                                      <p:to>
                                        <p:strVal val="visible"/>
                                      </p:to>
                                    </p:set>
                                    <p:animEffect filter="fade" transition="in">
                                      <p:cBhvr>
                                        <p:cTn dur="500"/>
                                        <p:tgtEl>
                                          <p:spTgt spid="40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757070"/>
              </a:buClr>
              <a:buSzPts val="2800"/>
              <a:buNone/>
            </a:pPr>
            <a:r>
              <a:t/>
            </a:r>
            <a:endParaRPr/>
          </a:p>
        </p:txBody>
      </p:sp>
      <p:sp>
        <p:nvSpPr>
          <p:cNvPr id="416" name="Google Shape;416;p12"/>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LEARN MORE</a:t>
            </a:r>
            <a:endParaRPr/>
          </a:p>
        </p:txBody>
      </p:sp>
      <p:pic>
        <p:nvPicPr>
          <p:cNvPr id="417" name="Google Shape;417;p12"/>
          <p:cNvPicPr preferRelativeResize="0"/>
          <p:nvPr/>
        </p:nvPicPr>
        <p:blipFill rotWithShape="1">
          <a:blip r:embed="rId3">
            <a:alphaModFix/>
          </a:blip>
          <a:srcRect b="0" l="0" r="0" t="0"/>
          <a:stretch/>
        </p:blipFill>
        <p:spPr>
          <a:xfrm>
            <a:off x="2922103" y="1569411"/>
            <a:ext cx="6539727" cy="1639016"/>
          </a:xfrm>
          <a:prstGeom prst="rect">
            <a:avLst/>
          </a:prstGeom>
          <a:noFill/>
          <a:ln>
            <a:noFill/>
          </a:ln>
        </p:spPr>
      </p:pic>
      <p:pic>
        <p:nvPicPr>
          <p:cNvPr id="418" name="Google Shape;418;p12"/>
          <p:cNvPicPr preferRelativeResize="0"/>
          <p:nvPr/>
        </p:nvPicPr>
        <p:blipFill rotWithShape="1">
          <a:blip r:embed="rId4">
            <a:alphaModFix/>
          </a:blip>
          <a:srcRect b="0" l="0" r="0" t="0"/>
          <a:stretch/>
        </p:blipFill>
        <p:spPr>
          <a:xfrm>
            <a:off x="703567" y="3541928"/>
            <a:ext cx="5046965" cy="28389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19" name="Google Shape;419;p12"/>
          <p:cNvPicPr preferRelativeResize="0"/>
          <p:nvPr/>
        </p:nvPicPr>
        <p:blipFill rotWithShape="1">
          <a:blip r:embed="rId5">
            <a:alphaModFix/>
          </a:blip>
          <a:srcRect b="0" l="0" r="0" t="0"/>
          <a:stretch/>
        </p:blipFill>
        <p:spPr>
          <a:xfrm>
            <a:off x="6172201" y="3541929"/>
            <a:ext cx="5046965" cy="28389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000"/>
                                        <p:tgtEl>
                                          <p:spTgt spid="418"/>
                                        </p:tgtEl>
                                        <p:attrNameLst>
                                          <p:attrName>ppt_w</p:attrName>
                                        </p:attrNameLst>
                                      </p:cBhvr>
                                      <p:tavLst>
                                        <p:tav fmla="" tm="0">
                                          <p:val>
                                            <p:strVal val="0"/>
                                          </p:val>
                                        </p:tav>
                                        <p:tav fmla="" tm="100000">
                                          <p:val>
                                            <p:strVal val="#ppt_w"/>
                                          </p:val>
                                        </p:tav>
                                      </p:tavLst>
                                    </p:anim>
                                    <p:anim calcmode="lin" valueType="num">
                                      <p:cBhvr additive="base">
                                        <p:cTn dur="1000"/>
                                        <p:tgtEl>
                                          <p:spTgt spid="418"/>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lang="en-US" sz="2200">
                <a:solidFill>
                  <a:schemeClr val="dk1"/>
                </a:solidFill>
              </a:rPr>
              <a:t>You should now be able to:</a:t>
            </a:r>
            <a:endParaRPr/>
          </a:p>
          <a:p>
            <a:pPr indent="0" lvl="0" marL="0" rtl="0" algn="l">
              <a:lnSpc>
                <a:spcPct val="90000"/>
              </a:lnSpc>
              <a:spcBef>
                <a:spcPts val="1000"/>
              </a:spcBef>
              <a:spcAft>
                <a:spcPts val="0"/>
              </a:spcAft>
              <a:buClr>
                <a:srgbClr val="757070"/>
              </a:buClr>
              <a:buSzPts val="2200"/>
              <a:buNone/>
            </a:pPr>
            <a:r>
              <a:t/>
            </a:r>
            <a:endParaRPr sz="2200">
              <a:solidFill>
                <a:schemeClr val="dk1"/>
              </a:solidFill>
            </a:endParaRPr>
          </a:p>
          <a:p>
            <a:pPr indent="-228600" lvl="0" marL="228600" rtl="0" algn="l">
              <a:lnSpc>
                <a:spcPct val="90000"/>
              </a:lnSpc>
              <a:spcBef>
                <a:spcPts val="1200"/>
              </a:spcBef>
              <a:spcAft>
                <a:spcPts val="0"/>
              </a:spcAft>
              <a:buClr>
                <a:schemeClr val="dk1"/>
              </a:buClr>
              <a:buSzPts val="2200"/>
              <a:buFont typeface="Arial"/>
              <a:buChar char="•"/>
            </a:pPr>
            <a:r>
              <a:rPr lang="en-US" sz="2200">
                <a:solidFill>
                  <a:schemeClr val="dk1"/>
                </a:solidFill>
              </a:rPr>
              <a:t>Define key terms including “copyright”; “work”; “rightsholder” and “creator” </a:t>
            </a:r>
            <a:endParaRPr b="0" i="0" sz="2200" u="none" strike="noStrike">
              <a:solidFill>
                <a:schemeClr val="dk1"/>
              </a:solidFill>
            </a:endParaRPr>
          </a:p>
          <a:p>
            <a:pPr indent="-88900" lvl="0" marL="228600" rtl="0" algn="l">
              <a:lnSpc>
                <a:spcPct val="90000"/>
              </a:lnSpc>
              <a:spcBef>
                <a:spcPts val="1200"/>
              </a:spcBef>
              <a:spcAft>
                <a:spcPts val="0"/>
              </a:spcAft>
              <a:buClr>
                <a:srgbClr val="757070"/>
              </a:buClr>
              <a:buSzPts val="2200"/>
              <a:buFont typeface="Arial"/>
              <a:buNone/>
            </a:pPr>
            <a:r>
              <a:t/>
            </a:r>
            <a:endParaRPr b="0" i="0" sz="2200" u="none" strike="noStrike">
              <a:solidFill>
                <a:schemeClr val="dk1"/>
              </a:solidFill>
            </a:endParaRPr>
          </a:p>
          <a:p>
            <a:pPr indent="-228600" lvl="0" marL="228600" rtl="0" algn="l">
              <a:lnSpc>
                <a:spcPct val="90000"/>
              </a:lnSpc>
              <a:spcBef>
                <a:spcPts val="1000"/>
              </a:spcBef>
              <a:spcAft>
                <a:spcPts val="0"/>
              </a:spcAft>
              <a:buClr>
                <a:schemeClr val="dk1"/>
              </a:buClr>
              <a:buSzPts val="2200"/>
              <a:buChar char="•"/>
            </a:pPr>
            <a:r>
              <a:rPr lang="en-US" sz="2200">
                <a:solidFill>
                  <a:schemeClr val="dk1"/>
                </a:solidFill>
              </a:rPr>
              <a:t>Recognize that copyright includes both economic and moral rights </a:t>
            </a:r>
            <a:endParaRPr/>
          </a:p>
          <a:p>
            <a:pPr indent="-88900" lvl="0" marL="228600" rtl="0" algn="l">
              <a:lnSpc>
                <a:spcPct val="90000"/>
              </a:lnSpc>
              <a:spcBef>
                <a:spcPts val="0"/>
              </a:spcBef>
              <a:spcAft>
                <a:spcPts val="0"/>
              </a:spcAft>
              <a:buClr>
                <a:srgbClr val="757070"/>
              </a:buClr>
              <a:buSzPts val="2200"/>
              <a:buFont typeface="Arial"/>
              <a:buNone/>
            </a:pPr>
            <a:r>
              <a:t/>
            </a:r>
            <a:endParaRPr b="0" i="0" sz="2200" u="none" strike="noStrike">
              <a:solidFill>
                <a:schemeClr val="dk1"/>
              </a:solidFill>
            </a:endParaRPr>
          </a:p>
          <a:p>
            <a:pPr indent="-228600" lvl="0" marL="228600" rtl="0" algn="l">
              <a:lnSpc>
                <a:spcPct val="90000"/>
              </a:lnSpc>
              <a:spcBef>
                <a:spcPts val="1000"/>
              </a:spcBef>
              <a:spcAft>
                <a:spcPts val="0"/>
              </a:spcAft>
              <a:buClr>
                <a:schemeClr val="dk1"/>
              </a:buClr>
              <a:buSzPts val="2200"/>
              <a:buChar char="•"/>
            </a:pPr>
            <a:r>
              <a:rPr lang="en-US" sz="2200">
                <a:solidFill>
                  <a:schemeClr val="dk1"/>
                </a:solidFill>
              </a:rPr>
              <a:t>Identify balance of user and creator rights as a fundamental principle of copyright</a:t>
            </a:r>
            <a:endParaRPr/>
          </a:p>
          <a:p>
            <a:pPr indent="-88900" lvl="0" marL="228600" rtl="0" algn="l">
              <a:lnSpc>
                <a:spcPct val="90000"/>
              </a:lnSpc>
              <a:spcBef>
                <a:spcPts val="1000"/>
              </a:spcBef>
              <a:spcAft>
                <a:spcPts val="0"/>
              </a:spcAft>
              <a:buClr>
                <a:srgbClr val="757070"/>
              </a:buClr>
              <a:buSzPts val="2200"/>
              <a:buNone/>
            </a:pPr>
            <a:r>
              <a:t/>
            </a:r>
            <a:endParaRPr sz="2200">
              <a:solidFill>
                <a:schemeClr val="dk1"/>
              </a:solidFill>
            </a:endParaRPr>
          </a:p>
          <a:p>
            <a:pPr indent="-228600" lvl="0" marL="228600" rtl="0" algn="l">
              <a:lnSpc>
                <a:spcPct val="90000"/>
              </a:lnSpc>
              <a:spcBef>
                <a:spcPts val="1000"/>
              </a:spcBef>
              <a:spcAft>
                <a:spcPts val="0"/>
              </a:spcAft>
              <a:buClr>
                <a:schemeClr val="dk1"/>
              </a:buClr>
              <a:buSzPts val="2200"/>
              <a:buChar char="•"/>
            </a:pPr>
            <a:r>
              <a:rPr lang="en-US" sz="2200">
                <a:solidFill>
                  <a:schemeClr val="dk1"/>
                </a:solidFill>
              </a:rPr>
              <a:t>Understand that copyright is governed by Canadian law, specifically the </a:t>
            </a:r>
            <a:r>
              <a:rPr i="1" lang="en-US" sz="2200">
                <a:solidFill>
                  <a:schemeClr val="dk1"/>
                </a:solidFill>
              </a:rPr>
              <a:t>Copyright Act </a:t>
            </a:r>
            <a:r>
              <a:rPr lang="en-US" sz="2200">
                <a:solidFill>
                  <a:schemeClr val="dk1"/>
                </a:solidFill>
              </a:rPr>
              <a:t>and decisions by Canadian courts</a:t>
            </a:r>
            <a:endParaRPr/>
          </a:p>
        </p:txBody>
      </p:sp>
      <p:sp>
        <p:nvSpPr>
          <p:cNvPr id="426" name="Google Shape;426;p13"/>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LEARNING OBJECTIVES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1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222222"/>
              </a:buClr>
              <a:buSzPts val="2000"/>
              <a:buFont typeface="Arial"/>
              <a:buAutoNum type="arabicPeriod"/>
            </a:pPr>
            <a:r>
              <a:rPr b="0" i="0" lang="en-US" sz="2000" u="none" strike="noStrike">
                <a:solidFill>
                  <a:srgbClr val="222222"/>
                </a:solidFill>
                <a:latin typeface="Calibri"/>
                <a:ea typeface="Calibri"/>
                <a:cs typeface="Calibri"/>
                <a:sym typeface="Calibri"/>
              </a:rPr>
              <a:t>Copyright is an exclusive legal right that gives rights holders control over all of the following activities for works they own except for… which one?</a:t>
            </a:r>
            <a:endParaRPr/>
          </a:p>
          <a:p>
            <a:pPr indent="-457200" lvl="0" marL="685800" rtl="0" algn="l">
              <a:lnSpc>
                <a:spcPct val="90000"/>
              </a:lnSpc>
              <a:spcBef>
                <a:spcPts val="0"/>
              </a:spcBef>
              <a:spcAft>
                <a:spcPts val="0"/>
              </a:spcAft>
              <a:buClr>
                <a:srgbClr val="222222"/>
              </a:buClr>
              <a:buSzPts val="2000"/>
              <a:buAutoNum type="alphaUcPeriod"/>
            </a:pPr>
            <a:r>
              <a:rPr b="0" i="0" lang="en-US" sz="2000" u="none" strike="noStrike">
                <a:solidFill>
                  <a:srgbClr val="222222"/>
                </a:solidFill>
                <a:latin typeface="Calibri"/>
                <a:ea typeface="Calibri"/>
                <a:cs typeface="Calibri"/>
                <a:sym typeface="Calibri"/>
              </a:rPr>
              <a:t>Producing</a:t>
            </a:r>
            <a:endParaRPr/>
          </a:p>
          <a:p>
            <a:pPr indent="-457200" lvl="0" marL="685800" rtl="0" algn="l">
              <a:lnSpc>
                <a:spcPct val="90000"/>
              </a:lnSpc>
              <a:spcBef>
                <a:spcPts val="0"/>
              </a:spcBef>
              <a:spcAft>
                <a:spcPts val="0"/>
              </a:spcAft>
              <a:buClr>
                <a:srgbClr val="222222"/>
              </a:buClr>
              <a:buSzPts val="2000"/>
              <a:buAutoNum type="alphaUcPeriod"/>
            </a:pPr>
            <a:r>
              <a:rPr b="0" i="0" lang="en-US" sz="2000" u="none" strike="noStrike">
                <a:solidFill>
                  <a:srgbClr val="222222"/>
                </a:solidFill>
                <a:latin typeface="Calibri"/>
                <a:ea typeface="Calibri"/>
                <a:cs typeface="Calibri"/>
                <a:sym typeface="Calibri"/>
              </a:rPr>
              <a:t>Reproducing (or copying)</a:t>
            </a:r>
            <a:endParaRPr/>
          </a:p>
          <a:p>
            <a:pPr indent="-457200" lvl="0" marL="685800" rtl="0" algn="l">
              <a:lnSpc>
                <a:spcPct val="90000"/>
              </a:lnSpc>
              <a:spcBef>
                <a:spcPts val="0"/>
              </a:spcBef>
              <a:spcAft>
                <a:spcPts val="0"/>
              </a:spcAft>
              <a:buClr>
                <a:srgbClr val="222222"/>
              </a:buClr>
              <a:buSzPts val="2000"/>
              <a:buAutoNum type="alphaUcPeriod"/>
            </a:pPr>
            <a:r>
              <a:rPr b="0" i="0" lang="en-US" sz="2000" u="none" strike="noStrike">
                <a:solidFill>
                  <a:srgbClr val="222222"/>
                </a:solidFill>
                <a:latin typeface="Calibri"/>
                <a:ea typeface="Calibri"/>
                <a:cs typeface="Calibri"/>
                <a:sym typeface="Calibri"/>
              </a:rPr>
              <a:t>Selling or licensing</a:t>
            </a:r>
            <a:endParaRPr/>
          </a:p>
          <a:p>
            <a:pPr indent="-457200" lvl="0" marL="685800" rtl="0" algn="l">
              <a:lnSpc>
                <a:spcPct val="90000"/>
              </a:lnSpc>
              <a:spcBef>
                <a:spcPts val="0"/>
              </a:spcBef>
              <a:spcAft>
                <a:spcPts val="0"/>
              </a:spcAft>
              <a:buClr>
                <a:srgbClr val="222222"/>
              </a:buClr>
              <a:buSzPts val="2000"/>
              <a:buAutoNum type="alphaUcPeriod"/>
            </a:pPr>
            <a:r>
              <a:rPr b="0" i="0" lang="en-US" sz="2000" u="none" strike="noStrike">
                <a:solidFill>
                  <a:srgbClr val="222222"/>
                </a:solidFill>
                <a:latin typeface="Calibri"/>
                <a:ea typeface="Calibri"/>
                <a:cs typeface="Calibri"/>
                <a:sym typeface="Calibri"/>
              </a:rPr>
              <a:t>Publishing</a:t>
            </a:r>
            <a:endParaRPr/>
          </a:p>
          <a:p>
            <a:pPr indent="-457200" lvl="0" marL="685800" rtl="0" algn="l">
              <a:lnSpc>
                <a:spcPct val="90000"/>
              </a:lnSpc>
              <a:spcBef>
                <a:spcPts val="0"/>
              </a:spcBef>
              <a:spcAft>
                <a:spcPts val="0"/>
              </a:spcAft>
              <a:buClr>
                <a:srgbClr val="879F3D"/>
              </a:buClr>
              <a:buSzPts val="2000"/>
              <a:buAutoNum type="alphaUcPeriod"/>
            </a:pPr>
            <a:r>
              <a:rPr b="0" i="0" lang="en-US" sz="2000" u="none" strike="noStrike">
                <a:solidFill>
                  <a:srgbClr val="879F3D"/>
                </a:solidFill>
                <a:latin typeface="Calibri"/>
                <a:ea typeface="Calibri"/>
                <a:cs typeface="Calibri"/>
                <a:sym typeface="Calibri"/>
              </a:rPr>
              <a:t>Reading</a:t>
            </a:r>
            <a:endParaRPr/>
          </a:p>
          <a:p>
            <a:pPr indent="-50800" lvl="0" marL="228600" rtl="0" algn="l">
              <a:lnSpc>
                <a:spcPct val="90000"/>
              </a:lnSpc>
              <a:spcBef>
                <a:spcPts val="1000"/>
              </a:spcBef>
              <a:spcAft>
                <a:spcPts val="0"/>
              </a:spcAft>
              <a:buClr>
                <a:srgbClr val="757070"/>
              </a:buClr>
              <a:buSzPts val="2800"/>
              <a:buNone/>
            </a:pPr>
            <a:r>
              <a:t/>
            </a:r>
            <a:endParaRPr/>
          </a:p>
        </p:txBody>
      </p:sp>
      <p:sp>
        <p:nvSpPr>
          <p:cNvPr id="437" name="Google Shape;437;p1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22222"/>
              </a:buClr>
              <a:buSzPts val="2000"/>
              <a:buNone/>
            </a:pPr>
            <a:r>
              <a:rPr b="0" i="0" lang="en-US" sz="2000" u="none" strike="noStrike">
                <a:solidFill>
                  <a:srgbClr val="222222"/>
                </a:solidFill>
                <a:latin typeface="Calibri"/>
                <a:ea typeface="Calibri"/>
                <a:cs typeface="Calibri"/>
                <a:sym typeface="Calibri"/>
              </a:rPr>
              <a:t>2.   The “right to exclude” in a copyright context is exercised by the rights holders’ having the legal right to sue others for doing something that only they have the right to do (e.g., publishing, reproducing, etc.). </a:t>
            </a:r>
            <a:endParaRPr sz="2000"/>
          </a:p>
          <a:p>
            <a:pPr indent="-342900" lvl="0" marL="571500" rtl="0" algn="l">
              <a:lnSpc>
                <a:spcPct val="90000"/>
              </a:lnSpc>
              <a:spcBef>
                <a:spcPts val="0"/>
              </a:spcBef>
              <a:spcAft>
                <a:spcPts val="0"/>
              </a:spcAft>
              <a:buClr>
                <a:srgbClr val="879F3D"/>
              </a:buClr>
              <a:buSzPts val="2000"/>
              <a:buFont typeface="Arial"/>
              <a:buAutoNum type="alphaUcPeriod"/>
            </a:pPr>
            <a:r>
              <a:rPr b="0" i="0" lang="en-US" sz="2000" u="none" strike="noStrike">
                <a:solidFill>
                  <a:srgbClr val="879F3D"/>
                </a:solidFill>
                <a:latin typeface="Calibri"/>
                <a:ea typeface="Calibri"/>
                <a:cs typeface="Calibri"/>
                <a:sym typeface="Calibri"/>
              </a:rPr>
              <a:t>True</a:t>
            </a:r>
            <a:endParaRPr/>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False </a:t>
            </a:r>
            <a:endParaRPr/>
          </a:p>
          <a:p>
            <a:pPr indent="0" lvl="0" marL="0" rtl="0" algn="l">
              <a:lnSpc>
                <a:spcPct val="90000"/>
              </a:lnSpc>
              <a:spcBef>
                <a:spcPts val="0"/>
              </a:spcBef>
              <a:spcAft>
                <a:spcPts val="0"/>
              </a:spcAft>
              <a:buClr>
                <a:srgbClr val="757070"/>
              </a:buClr>
              <a:buSzPts val="2000"/>
              <a:buNone/>
            </a:pPr>
            <a:r>
              <a:t/>
            </a:r>
            <a:endParaRPr sz="2000"/>
          </a:p>
          <a:p>
            <a:pPr indent="0" lvl="0" marL="0" rtl="0" algn="l">
              <a:lnSpc>
                <a:spcPct val="90000"/>
              </a:lnSpc>
              <a:spcBef>
                <a:spcPts val="0"/>
              </a:spcBef>
              <a:spcAft>
                <a:spcPts val="0"/>
              </a:spcAft>
              <a:buClr>
                <a:srgbClr val="757070"/>
              </a:buClr>
              <a:buSzPts val="2000"/>
              <a:buNone/>
            </a:pPr>
            <a:br>
              <a:rPr lang="en-US" sz="2000"/>
            </a:br>
            <a:r>
              <a:rPr b="0" i="0" lang="en-US" sz="2000" u="none" strike="noStrike">
                <a:solidFill>
                  <a:srgbClr val="222222"/>
                </a:solidFill>
                <a:latin typeface="Calibri"/>
                <a:ea typeface="Calibri"/>
                <a:cs typeface="Calibri"/>
                <a:sym typeface="Calibri"/>
              </a:rPr>
              <a:t>3.   Original ideas, both good and bad, are protected by copyright.</a:t>
            </a:r>
            <a:endParaRPr sz="2000"/>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True</a:t>
            </a:r>
            <a:endParaRPr/>
          </a:p>
          <a:p>
            <a:pPr indent="-342900" lvl="0" marL="571500" rtl="0" algn="l">
              <a:lnSpc>
                <a:spcPct val="90000"/>
              </a:lnSpc>
              <a:spcBef>
                <a:spcPts val="0"/>
              </a:spcBef>
              <a:spcAft>
                <a:spcPts val="0"/>
              </a:spcAft>
              <a:buClr>
                <a:srgbClr val="879F3D"/>
              </a:buClr>
              <a:buSzPts val="2000"/>
              <a:buFont typeface="Arial"/>
              <a:buAutoNum type="alphaUcPeriod"/>
            </a:pPr>
            <a:r>
              <a:rPr b="0" i="0" lang="en-US" sz="2000" u="none" strike="noStrike">
                <a:solidFill>
                  <a:srgbClr val="879F3D"/>
                </a:solidFill>
                <a:latin typeface="Calibri"/>
                <a:ea typeface="Calibri"/>
                <a:cs typeface="Calibri"/>
                <a:sym typeface="Calibri"/>
              </a:rPr>
              <a:t>False </a:t>
            </a:r>
            <a:endParaRPr/>
          </a:p>
          <a:p>
            <a:pPr indent="0" lvl="0" marL="0" rtl="0" algn="l">
              <a:lnSpc>
                <a:spcPct val="90000"/>
              </a:lnSpc>
              <a:spcBef>
                <a:spcPts val="1000"/>
              </a:spcBef>
              <a:spcAft>
                <a:spcPts val="0"/>
              </a:spcAft>
              <a:buClr>
                <a:srgbClr val="757070"/>
              </a:buClr>
              <a:buSzPts val="2800"/>
              <a:buNone/>
            </a:pPr>
            <a:r>
              <a:t/>
            </a:r>
            <a:endParaRPr/>
          </a:p>
        </p:txBody>
      </p:sp>
      <p:sp>
        <p:nvSpPr>
          <p:cNvPr id="438" name="Google Shape;438;p15"/>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QUESTIONS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1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22222"/>
              </a:buClr>
              <a:buSzPts val="2000"/>
              <a:buNone/>
            </a:pPr>
            <a:r>
              <a:rPr b="0" i="0" lang="en-US" sz="2000" u="none" strike="noStrike">
                <a:solidFill>
                  <a:srgbClr val="222222"/>
                </a:solidFill>
                <a:latin typeface="Calibri"/>
                <a:ea typeface="Calibri"/>
                <a:cs typeface="Calibri"/>
                <a:sym typeface="Calibri"/>
              </a:rPr>
              <a:t>4.   Copyright deals with two sets of rights according to the </a:t>
            </a:r>
            <a:r>
              <a:rPr b="0" i="1" lang="en-US" sz="2000" u="none" strike="noStrike">
                <a:solidFill>
                  <a:srgbClr val="222222"/>
                </a:solidFill>
                <a:latin typeface="Calibri"/>
                <a:ea typeface="Calibri"/>
                <a:cs typeface="Calibri"/>
                <a:sym typeface="Calibri"/>
              </a:rPr>
              <a:t>Copyright Act. </a:t>
            </a:r>
            <a:r>
              <a:rPr b="0" i="0" lang="en-US" sz="2000" u="none" strike="noStrike">
                <a:solidFill>
                  <a:srgbClr val="222222"/>
                </a:solidFill>
                <a:latin typeface="Calibri"/>
                <a:ea typeface="Calibri"/>
                <a:cs typeface="Calibri"/>
                <a:sym typeface="Calibri"/>
              </a:rPr>
              <a:t>Which of the following is the correct pair of rights?</a:t>
            </a:r>
            <a:endParaRPr sz="2000"/>
          </a:p>
          <a:p>
            <a:pPr indent="-342900" lvl="0" marL="571500" rtl="0" algn="l">
              <a:lnSpc>
                <a:spcPct val="90000"/>
              </a:lnSpc>
              <a:spcBef>
                <a:spcPts val="0"/>
              </a:spcBef>
              <a:spcAft>
                <a:spcPts val="0"/>
              </a:spcAft>
              <a:buClr>
                <a:srgbClr val="879F3D"/>
              </a:buClr>
              <a:buSzPts val="2000"/>
              <a:buFont typeface="Arial"/>
              <a:buAutoNum type="alphaUcPeriod"/>
            </a:pPr>
            <a:r>
              <a:rPr b="0" i="0" lang="en-US" sz="2000" u="none" strike="noStrike">
                <a:solidFill>
                  <a:srgbClr val="879F3D"/>
                </a:solidFill>
                <a:latin typeface="Calibri"/>
                <a:ea typeface="Calibri"/>
                <a:cs typeface="Calibri"/>
                <a:sym typeface="Calibri"/>
              </a:rPr>
              <a:t>Moral rights and economic rights</a:t>
            </a:r>
            <a:endParaRPr/>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Economic rights and human rights</a:t>
            </a:r>
            <a:endParaRPr/>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Human rights and moral rights</a:t>
            </a:r>
            <a:endParaRPr/>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French rights and English rights</a:t>
            </a:r>
            <a:endParaRPr/>
          </a:p>
          <a:p>
            <a:pPr indent="-215900" lvl="0" marL="571500" rtl="0" algn="l">
              <a:lnSpc>
                <a:spcPct val="90000"/>
              </a:lnSpc>
              <a:spcBef>
                <a:spcPts val="0"/>
              </a:spcBef>
              <a:spcAft>
                <a:spcPts val="0"/>
              </a:spcAft>
              <a:buClr>
                <a:srgbClr val="757070"/>
              </a:buClr>
              <a:buSzPts val="2000"/>
              <a:buFont typeface="Arial"/>
              <a:buNone/>
            </a:pPr>
            <a:r>
              <a:t/>
            </a:r>
            <a:endParaRPr sz="2000">
              <a:solidFill>
                <a:srgbClr val="222222"/>
              </a:solidFill>
              <a:latin typeface="Calibri"/>
              <a:ea typeface="Calibri"/>
              <a:cs typeface="Calibri"/>
              <a:sym typeface="Calibri"/>
            </a:endParaRPr>
          </a:p>
          <a:p>
            <a:pPr indent="-215900" lvl="0" marL="571500" rtl="0" algn="l">
              <a:lnSpc>
                <a:spcPct val="90000"/>
              </a:lnSpc>
              <a:spcBef>
                <a:spcPts val="0"/>
              </a:spcBef>
              <a:spcAft>
                <a:spcPts val="0"/>
              </a:spcAft>
              <a:buClr>
                <a:srgbClr val="757070"/>
              </a:buClr>
              <a:buSzPts val="2000"/>
              <a:buFont typeface="Arial"/>
              <a:buNone/>
            </a:pPr>
            <a:r>
              <a:t/>
            </a:r>
            <a:endParaRPr b="0" i="0" sz="2000" u="none" strike="noStrike">
              <a:solidFill>
                <a:srgbClr val="222222"/>
              </a:solidFill>
              <a:latin typeface="Calibri"/>
              <a:ea typeface="Calibri"/>
              <a:cs typeface="Calibri"/>
              <a:sym typeface="Calibri"/>
            </a:endParaRPr>
          </a:p>
          <a:p>
            <a:pPr indent="0" lvl="0" marL="0" rtl="0" algn="l">
              <a:lnSpc>
                <a:spcPct val="90000"/>
              </a:lnSpc>
              <a:spcBef>
                <a:spcPts val="0"/>
              </a:spcBef>
              <a:spcAft>
                <a:spcPts val="0"/>
              </a:spcAft>
              <a:buClr>
                <a:srgbClr val="222222"/>
              </a:buClr>
              <a:buSzPts val="2000"/>
              <a:buNone/>
            </a:pPr>
            <a:r>
              <a:rPr b="0" i="0" lang="en-US" sz="2000" u="none" strike="noStrike">
                <a:solidFill>
                  <a:srgbClr val="222222"/>
                </a:solidFill>
                <a:latin typeface="Calibri"/>
                <a:ea typeface="Calibri"/>
                <a:cs typeface="Calibri"/>
                <a:sym typeface="Calibri"/>
              </a:rPr>
              <a:t>5.   The </a:t>
            </a:r>
            <a:r>
              <a:rPr b="0" i="1" lang="en-US" sz="2000" u="none" strike="noStrike">
                <a:solidFill>
                  <a:srgbClr val="222222"/>
                </a:solidFill>
                <a:latin typeface="Calibri"/>
                <a:ea typeface="Calibri"/>
                <a:cs typeface="Calibri"/>
                <a:sym typeface="Calibri"/>
              </a:rPr>
              <a:t>Copyright Act</a:t>
            </a:r>
            <a:r>
              <a:rPr b="0" i="0" lang="en-US" sz="2000" u="none" strike="noStrike">
                <a:solidFill>
                  <a:srgbClr val="222222"/>
                </a:solidFill>
                <a:latin typeface="Calibri"/>
                <a:ea typeface="Calibri"/>
                <a:cs typeface="Calibri"/>
                <a:sym typeface="Calibri"/>
              </a:rPr>
              <a:t>, like all legislation, is intended to serve what? </a:t>
            </a:r>
            <a:endParaRPr sz="2000"/>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The prime minister’s next electoral campaign</a:t>
            </a:r>
            <a:endParaRPr/>
          </a:p>
          <a:p>
            <a:pPr indent="-342900" lvl="0" marL="571500" rtl="0" algn="l">
              <a:lnSpc>
                <a:spcPct val="90000"/>
              </a:lnSpc>
              <a:spcBef>
                <a:spcPts val="0"/>
              </a:spcBef>
              <a:spcAft>
                <a:spcPts val="0"/>
              </a:spcAft>
              <a:buClr>
                <a:srgbClr val="879F3D"/>
              </a:buClr>
              <a:buSzPts val="2000"/>
              <a:buFont typeface="Arial"/>
              <a:buAutoNum type="alphaUcPeriod"/>
            </a:pPr>
            <a:r>
              <a:rPr b="0" i="0" lang="en-US" sz="2000" u="none" strike="noStrike">
                <a:solidFill>
                  <a:srgbClr val="879F3D"/>
                </a:solidFill>
                <a:latin typeface="Calibri"/>
                <a:ea typeface="Calibri"/>
                <a:cs typeface="Calibri"/>
                <a:sym typeface="Calibri"/>
              </a:rPr>
              <a:t>The public interest</a:t>
            </a:r>
            <a:endParaRPr/>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The financial viability of corporations </a:t>
            </a:r>
            <a:endParaRPr/>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The gainful employment of lawyers</a:t>
            </a:r>
            <a:endParaRPr/>
          </a:p>
          <a:p>
            <a:pPr indent="0" lvl="0" marL="228600" rtl="0" algn="l">
              <a:lnSpc>
                <a:spcPct val="90000"/>
              </a:lnSpc>
              <a:spcBef>
                <a:spcPts val="0"/>
              </a:spcBef>
              <a:spcAft>
                <a:spcPts val="0"/>
              </a:spcAft>
              <a:buClr>
                <a:srgbClr val="757070"/>
              </a:buClr>
              <a:buSzPts val="2000"/>
              <a:buNone/>
            </a:pPr>
            <a:r>
              <a:t/>
            </a:r>
            <a:endParaRPr b="0" i="0" sz="2000" u="none" strike="noStrike">
              <a:solidFill>
                <a:srgbClr val="222222"/>
              </a:solidFill>
              <a:latin typeface="Calibri"/>
              <a:ea typeface="Calibri"/>
              <a:cs typeface="Calibri"/>
              <a:sym typeface="Calibri"/>
            </a:endParaRPr>
          </a:p>
          <a:p>
            <a:pPr indent="-50800" lvl="0" marL="228600" rtl="0" algn="l">
              <a:lnSpc>
                <a:spcPct val="90000"/>
              </a:lnSpc>
              <a:spcBef>
                <a:spcPts val="1000"/>
              </a:spcBef>
              <a:spcAft>
                <a:spcPts val="0"/>
              </a:spcAft>
              <a:buClr>
                <a:srgbClr val="757070"/>
              </a:buClr>
              <a:buSzPts val="2800"/>
              <a:buNone/>
            </a:pPr>
            <a:r>
              <a:t/>
            </a:r>
            <a:endParaRPr/>
          </a:p>
        </p:txBody>
      </p:sp>
      <p:sp>
        <p:nvSpPr>
          <p:cNvPr id="444" name="Google Shape;444;p1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22222"/>
              </a:buClr>
              <a:buSzPts val="2000"/>
              <a:buNone/>
            </a:pPr>
            <a:r>
              <a:rPr b="0" i="0" lang="en-US" sz="2000" u="none" strike="noStrike">
                <a:solidFill>
                  <a:srgbClr val="222222"/>
                </a:solidFill>
                <a:latin typeface="Calibri"/>
                <a:ea typeface="Calibri"/>
                <a:cs typeface="Calibri"/>
                <a:sym typeface="Calibri"/>
              </a:rPr>
              <a:t>6. Under Canadian law, copyright lasts forever. </a:t>
            </a:r>
            <a:endParaRPr sz="2000"/>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True</a:t>
            </a:r>
            <a:endParaRPr/>
          </a:p>
          <a:p>
            <a:pPr indent="-342900" lvl="0" marL="571500" rtl="0" algn="l">
              <a:lnSpc>
                <a:spcPct val="90000"/>
              </a:lnSpc>
              <a:spcBef>
                <a:spcPts val="0"/>
              </a:spcBef>
              <a:spcAft>
                <a:spcPts val="0"/>
              </a:spcAft>
              <a:buClr>
                <a:srgbClr val="879F3D"/>
              </a:buClr>
              <a:buSzPts val="2000"/>
              <a:buFont typeface="Arial"/>
              <a:buAutoNum type="alphaUcPeriod"/>
            </a:pPr>
            <a:r>
              <a:rPr b="0" i="0" lang="en-US" sz="2000" u="none" strike="noStrike">
                <a:solidFill>
                  <a:srgbClr val="879F3D"/>
                </a:solidFill>
                <a:latin typeface="Calibri"/>
                <a:ea typeface="Calibri"/>
                <a:cs typeface="Calibri"/>
                <a:sym typeface="Calibri"/>
              </a:rPr>
              <a:t>False</a:t>
            </a:r>
            <a:endParaRPr/>
          </a:p>
          <a:p>
            <a:pPr indent="0" lvl="0" marL="0" rtl="0" algn="l">
              <a:lnSpc>
                <a:spcPct val="90000"/>
              </a:lnSpc>
              <a:spcBef>
                <a:spcPts val="0"/>
              </a:spcBef>
              <a:spcAft>
                <a:spcPts val="0"/>
              </a:spcAft>
              <a:buClr>
                <a:srgbClr val="757070"/>
              </a:buClr>
              <a:buSzPts val="2000"/>
              <a:buNone/>
            </a:pPr>
            <a:r>
              <a:t/>
            </a:r>
            <a:endParaRPr sz="2000"/>
          </a:p>
          <a:p>
            <a:pPr indent="0" lvl="0" marL="0" rtl="0" algn="l">
              <a:lnSpc>
                <a:spcPct val="90000"/>
              </a:lnSpc>
              <a:spcBef>
                <a:spcPts val="0"/>
              </a:spcBef>
              <a:spcAft>
                <a:spcPts val="0"/>
              </a:spcAft>
              <a:buClr>
                <a:srgbClr val="757070"/>
              </a:buClr>
              <a:buSzPts val="2000"/>
              <a:buNone/>
            </a:pPr>
            <a:br>
              <a:rPr lang="en-US" sz="2000"/>
            </a:br>
            <a:r>
              <a:rPr b="0" i="0" lang="en-US" sz="2000" u="none" strike="noStrike">
                <a:solidFill>
                  <a:srgbClr val="000000"/>
                </a:solidFill>
                <a:latin typeface="Calibri"/>
                <a:ea typeface="Calibri"/>
                <a:cs typeface="Calibri"/>
                <a:sym typeface="Calibri"/>
              </a:rPr>
              <a:t>7.    Users of copyright-protected works have limited rights in Canada. These rights are established by all of the following democratic institutions except one… which one?</a:t>
            </a:r>
            <a:endParaRPr sz="2000"/>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The Canadian court system, including the Supreme Court of Canada</a:t>
            </a:r>
            <a:endParaRPr/>
          </a:p>
          <a:p>
            <a:pPr indent="-342900" lvl="0" marL="571500" rtl="0" algn="l">
              <a:lnSpc>
                <a:spcPct val="90000"/>
              </a:lnSpc>
              <a:spcBef>
                <a:spcPts val="0"/>
              </a:spcBef>
              <a:spcAft>
                <a:spcPts val="0"/>
              </a:spcAft>
              <a:buClr>
                <a:srgbClr val="222222"/>
              </a:buClr>
              <a:buSzPts val="2000"/>
              <a:buFont typeface="Arial"/>
              <a:buAutoNum type="alphaUcPeriod"/>
            </a:pPr>
            <a:r>
              <a:rPr b="0" i="0" lang="en-US" sz="2000" u="none" strike="noStrike">
                <a:solidFill>
                  <a:srgbClr val="222222"/>
                </a:solidFill>
                <a:latin typeface="Calibri"/>
                <a:ea typeface="Calibri"/>
                <a:cs typeface="Calibri"/>
                <a:sym typeface="Calibri"/>
              </a:rPr>
              <a:t>The Parliament of Canada</a:t>
            </a:r>
            <a:endParaRPr/>
          </a:p>
          <a:p>
            <a:pPr indent="-342900" lvl="0" marL="571500" rtl="0" algn="l">
              <a:lnSpc>
                <a:spcPct val="90000"/>
              </a:lnSpc>
              <a:spcBef>
                <a:spcPts val="0"/>
              </a:spcBef>
              <a:spcAft>
                <a:spcPts val="0"/>
              </a:spcAft>
              <a:buClr>
                <a:srgbClr val="879F3D"/>
              </a:buClr>
              <a:buSzPts val="2000"/>
              <a:buFont typeface="Arial"/>
              <a:buAutoNum type="alphaUcPeriod"/>
            </a:pPr>
            <a:r>
              <a:rPr b="0" i="0" lang="en-US" sz="2000" u="none" strike="noStrike">
                <a:solidFill>
                  <a:srgbClr val="879F3D"/>
                </a:solidFill>
                <a:latin typeface="Calibri"/>
                <a:ea typeface="Calibri"/>
                <a:cs typeface="Calibri"/>
                <a:sym typeface="Calibri"/>
              </a:rPr>
              <a:t>Copyright Board of Canada</a:t>
            </a:r>
            <a:endParaRPr/>
          </a:p>
          <a:p>
            <a:pPr indent="0" lvl="0" marL="0" rtl="0" algn="l">
              <a:lnSpc>
                <a:spcPct val="90000"/>
              </a:lnSpc>
              <a:spcBef>
                <a:spcPts val="1000"/>
              </a:spcBef>
              <a:spcAft>
                <a:spcPts val="0"/>
              </a:spcAft>
              <a:buClr>
                <a:srgbClr val="757070"/>
              </a:buClr>
              <a:buSzPts val="2800"/>
              <a:buNone/>
            </a:pPr>
            <a:r>
              <a:t/>
            </a:r>
            <a:endParaRPr/>
          </a:p>
        </p:txBody>
      </p:sp>
      <p:sp>
        <p:nvSpPr>
          <p:cNvPr id="445" name="Google Shape;445;p16"/>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QUESTIONS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17"/>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070"/>
              </a:buClr>
              <a:buSzPts val="1800"/>
              <a:buNone/>
            </a:pPr>
            <a:r>
              <a:rPr b="0" i="0" lang="en-US" sz="1800" u="none" strike="noStrike"/>
              <a:t>Murray, L.J., &amp; Trosow, S.E. (2013). </a:t>
            </a:r>
            <a:r>
              <a:rPr b="0" i="1" lang="en-US" sz="1800" u="none" strike="noStrike"/>
              <a:t>Canadian copyright: A citizen’s guide.</a:t>
            </a:r>
            <a:r>
              <a:rPr b="0" i="0" lang="en-US" sz="1800" u="none" strike="noStrike"/>
              <a:t> 2nd Ed. Toronto, ON: Between the Lines. </a:t>
            </a:r>
            <a:endParaRPr/>
          </a:p>
          <a:p>
            <a:pPr indent="0" lvl="0" marL="0" rtl="0" algn="l">
              <a:lnSpc>
                <a:spcPct val="90000"/>
              </a:lnSpc>
              <a:spcBef>
                <a:spcPts val="0"/>
              </a:spcBef>
              <a:spcAft>
                <a:spcPts val="0"/>
              </a:spcAft>
              <a:buClr>
                <a:srgbClr val="757070"/>
              </a:buClr>
              <a:buSzPts val="2000"/>
              <a:buNone/>
            </a:pPr>
            <a:br>
              <a:rPr lang="en-US"/>
            </a:br>
            <a:r>
              <a:rPr b="0" i="0" lang="en-US" sz="1800" u="none" strike="noStrike"/>
              <a:t>Vaver, D. (2011). </a:t>
            </a:r>
            <a:r>
              <a:rPr b="0" i="1" lang="en-US" sz="1800" u="none" strike="noStrike"/>
              <a:t>Intellectual property law : copyright, patents, trade-marks.</a:t>
            </a:r>
            <a:r>
              <a:rPr b="0" i="0" lang="en-US" sz="1800" u="none" strike="noStrike"/>
              <a:t> 2nd Ed. Toronto: Irwin Law. </a:t>
            </a:r>
            <a:endParaRPr/>
          </a:p>
          <a:p>
            <a:pPr indent="0" lvl="0" marL="0" rtl="0" algn="l">
              <a:lnSpc>
                <a:spcPct val="90000"/>
              </a:lnSpc>
              <a:spcBef>
                <a:spcPts val="1000"/>
              </a:spcBef>
              <a:spcAft>
                <a:spcPts val="0"/>
              </a:spcAft>
              <a:buClr>
                <a:srgbClr val="757070"/>
              </a:buClr>
              <a:buSzPts val="20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8"/>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p>
            <a:pPr indent="-180340" lvl="0" marL="180340" rtl="0" algn="l">
              <a:lnSpc>
                <a:spcPct val="100000"/>
              </a:lnSpc>
              <a:spcBef>
                <a:spcPts val="0"/>
              </a:spcBef>
              <a:spcAft>
                <a:spcPts val="0"/>
              </a:spcAft>
              <a:buClr>
                <a:srgbClr val="757070"/>
              </a:buClr>
              <a:buSzPts val="1600"/>
              <a:buNone/>
            </a:pPr>
            <a:r>
              <a:rPr lang="en-US" sz="1600"/>
              <a:t>Kimmi Studio. (2017). Shield. </a:t>
            </a:r>
            <a:r>
              <a:rPr i="1" lang="en-US" sz="1600"/>
              <a:t>The Noun Project</a:t>
            </a:r>
            <a:r>
              <a:rPr lang="en-US" sz="1600"/>
              <a:t>. CC BY. </a:t>
            </a:r>
            <a:r>
              <a:rPr lang="en-US" sz="1600" u="sng">
                <a:solidFill>
                  <a:srgbClr val="0563C1"/>
                </a:solidFill>
                <a:hlinkClick r:id="rId3">
                  <a:extLst>
                    <a:ext uri="{A12FA001-AC4F-418D-AE19-62706E023703}">
                      <ahyp:hlinkClr val="tx"/>
                    </a:ext>
                  </a:extLst>
                </a:hlinkClick>
              </a:rPr>
              <a:t>https://thenounproject.com/term/shield/874630/</a:t>
            </a:r>
            <a:endParaRPr sz="1600"/>
          </a:p>
          <a:p>
            <a:pPr indent="-180340" lvl="0" marL="180340" rtl="0" algn="l">
              <a:lnSpc>
                <a:spcPct val="100000"/>
              </a:lnSpc>
              <a:spcBef>
                <a:spcPts val="0"/>
              </a:spcBef>
              <a:spcAft>
                <a:spcPts val="0"/>
              </a:spcAft>
              <a:buClr>
                <a:srgbClr val="757070"/>
              </a:buClr>
              <a:buSzPts val="1600"/>
              <a:buNone/>
            </a:pPr>
            <a:r>
              <a:rPr lang="en-US" sz="1600"/>
              <a:t>Basadev4. (n.d.). [Andre]. </a:t>
            </a:r>
            <a:r>
              <a:rPr i="1" lang="en-US" sz="1600"/>
              <a:t>Pixabay. </a:t>
            </a:r>
            <a:r>
              <a:rPr lang="en-US" sz="1600" u="sng">
                <a:solidFill>
                  <a:srgbClr val="0563C1"/>
                </a:solidFill>
                <a:hlinkClick r:id="rId4">
                  <a:extLst>
                    <a:ext uri="{A12FA001-AC4F-418D-AE19-62706E023703}">
                      <ahyp:hlinkClr val="tx"/>
                    </a:ext>
                  </a:extLst>
                </a:hlinkClick>
              </a:rPr>
              <a:t>https://pixabay.com/illustrations/black-avatar-cute-cheerful-3025348/</a:t>
            </a:r>
            <a:endParaRPr sz="1600"/>
          </a:p>
          <a:p>
            <a:pPr indent="-180340" lvl="0" marL="180340" rtl="0" algn="l">
              <a:lnSpc>
                <a:spcPct val="100000"/>
              </a:lnSpc>
              <a:spcBef>
                <a:spcPts val="0"/>
              </a:spcBef>
              <a:spcAft>
                <a:spcPts val="0"/>
              </a:spcAft>
              <a:buClr>
                <a:srgbClr val="757070"/>
              </a:buClr>
              <a:buSzPts val="1600"/>
              <a:buNone/>
            </a:pPr>
            <a:r>
              <a:rPr lang="en-US" sz="1600"/>
              <a:t>Tomas Knopp. (2016). Innovation. </a:t>
            </a:r>
            <a:r>
              <a:rPr i="1" lang="en-US" sz="1600"/>
              <a:t>The Noun Project.</a:t>
            </a:r>
            <a:r>
              <a:rPr lang="en-US" sz="1600"/>
              <a:t> CC BY. </a:t>
            </a:r>
            <a:r>
              <a:rPr lang="en-US" sz="1600" u="sng">
                <a:solidFill>
                  <a:srgbClr val="0563C1"/>
                </a:solidFill>
                <a:hlinkClick r:id="rId5">
                  <a:extLst>
                    <a:ext uri="{A12FA001-AC4F-418D-AE19-62706E023703}">
                      <ahyp:hlinkClr val="tx"/>
                    </a:ext>
                  </a:extLst>
                </a:hlinkClick>
              </a:rPr>
              <a:t>https://thenounproject.com/term/innovation/772765/</a:t>
            </a:r>
            <a:endParaRPr sz="1600"/>
          </a:p>
          <a:p>
            <a:pPr indent="-180340" lvl="0" marL="180340" rtl="0" algn="l">
              <a:lnSpc>
                <a:spcPct val="100000"/>
              </a:lnSpc>
              <a:spcBef>
                <a:spcPts val="0"/>
              </a:spcBef>
              <a:spcAft>
                <a:spcPts val="0"/>
              </a:spcAft>
              <a:buClr>
                <a:srgbClr val="757070"/>
              </a:buClr>
              <a:buSzPts val="1600"/>
              <a:buNone/>
            </a:pPr>
            <a:r>
              <a:rPr lang="en-US" sz="1600"/>
              <a:t>ProSymbols. (2018). Art. </a:t>
            </a:r>
            <a:r>
              <a:rPr i="1" lang="en-US" sz="1600"/>
              <a:t>The Noun Project</a:t>
            </a:r>
            <a:r>
              <a:rPr lang="en-US" sz="1600"/>
              <a:t>. CC BY. </a:t>
            </a:r>
            <a:r>
              <a:rPr lang="en-US" sz="1600" u="sng">
                <a:solidFill>
                  <a:srgbClr val="0563C1"/>
                </a:solidFill>
                <a:hlinkClick r:id="rId6">
                  <a:extLst>
                    <a:ext uri="{A12FA001-AC4F-418D-AE19-62706E023703}">
                      <ahyp:hlinkClr val="tx"/>
                    </a:ext>
                  </a:extLst>
                </a:hlinkClick>
              </a:rPr>
              <a:t>https://thenounproject.com/icon/1976897</a:t>
            </a:r>
            <a:endParaRPr sz="1600"/>
          </a:p>
          <a:p>
            <a:pPr indent="-180340" lvl="0" marL="180340" rtl="0" algn="l">
              <a:lnSpc>
                <a:spcPct val="100000"/>
              </a:lnSpc>
              <a:spcBef>
                <a:spcPts val="0"/>
              </a:spcBef>
              <a:spcAft>
                <a:spcPts val="0"/>
              </a:spcAft>
              <a:buClr>
                <a:srgbClr val="757070"/>
              </a:buClr>
              <a:buSzPts val="1600"/>
              <a:buNone/>
            </a:pPr>
            <a:r>
              <a:rPr lang="en-US" sz="1600"/>
              <a:t>Enshia. (2018). Book. </a:t>
            </a:r>
            <a:r>
              <a:rPr i="1" lang="en-US" sz="1600"/>
              <a:t>The Noun Project.</a:t>
            </a:r>
            <a:r>
              <a:rPr lang="en-US" sz="1600"/>
              <a:t> CC BY. </a:t>
            </a:r>
            <a:r>
              <a:rPr lang="en-US" sz="1600" u="sng">
                <a:solidFill>
                  <a:srgbClr val="0563C1"/>
                </a:solidFill>
                <a:hlinkClick r:id="rId7">
                  <a:extLst>
                    <a:ext uri="{A12FA001-AC4F-418D-AE19-62706E023703}">
                      <ahyp:hlinkClr val="tx"/>
                    </a:ext>
                  </a:extLst>
                </a:hlinkClick>
              </a:rPr>
              <a:t>https://thenounproject.com/icon/1787402/</a:t>
            </a:r>
            <a:endParaRPr sz="1600"/>
          </a:p>
          <a:p>
            <a:pPr indent="-180340" lvl="0" marL="180340" rtl="0" algn="l">
              <a:lnSpc>
                <a:spcPct val="100000"/>
              </a:lnSpc>
              <a:spcBef>
                <a:spcPts val="0"/>
              </a:spcBef>
              <a:spcAft>
                <a:spcPts val="0"/>
              </a:spcAft>
              <a:buClr>
                <a:srgbClr val="757070"/>
              </a:buClr>
              <a:buSzPts val="1600"/>
              <a:buNone/>
            </a:pPr>
            <a:r>
              <a:rPr lang="en-US" sz="1600"/>
              <a:t>Blair Adams. (2017) Drama. </a:t>
            </a:r>
            <a:r>
              <a:rPr i="1" lang="en-US" sz="1600"/>
              <a:t>The Noun Project</a:t>
            </a:r>
            <a:r>
              <a:rPr lang="en-US" sz="1600"/>
              <a:t>. CC BY. </a:t>
            </a:r>
            <a:r>
              <a:rPr lang="en-US" sz="1600" u="sng">
                <a:solidFill>
                  <a:srgbClr val="0563C1"/>
                </a:solidFill>
                <a:hlinkClick r:id="rId8">
                  <a:extLst>
                    <a:ext uri="{A12FA001-AC4F-418D-AE19-62706E023703}">
                      <ahyp:hlinkClr val="tx"/>
                    </a:ext>
                  </a:extLst>
                </a:hlinkClick>
              </a:rPr>
              <a:t>https://thenounproject.com/term/drama/953398</a:t>
            </a:r>
            <a:endParaRPr sz="1600"/>
          </a:p>
          <a:p>
            <a:pPr indent="-180340" lvl="0" marL="180340" rtl="0" algn="l">
              <a:lnSpc>
                <a:spcPct val="100000"/>
              </a:lnSpc>
              <a:spcBef>
                <a:spcPts val="0"/>
              </a:spcBef>
              <a:spcAft>
                <a:spcPts val="0"/>
              </a:spcAft>
              <a:buClr>
                <a:srgbClr val="757070"/>
              </a:buClr>
              <a:buSzPts val="1600"/>
              <a:buNone/>
            </a:pPr>
            <a:r>
              <a:rPr lang="en-US" sz="1600"/>
              <a:t>Atif Arshad. (2017). Gramophone. </a:t>
            </a:r>
            <a:r>
              <a:rPr i="1" lang="en-US" sz="1600"/>
              <a:t>The Noun Project</a:t>
            </a:r>
            <a:r>
              <a:rPr lang="en-US" sz="1600"/>
              <a:t>. CC0. </a:t>
            </a:r>
            <a:r>
              <a:rPr lang="en-US" sz="1600" u="sng">
                <a:solidFill>
                  <a:srgbClr val="0563C1"/>
                </a:solidFill>
                <a:hlinkClick r:id="rId9">
                  <a:extLst>
                    <a:ext uri="{A12FA001-AC4F-418D-AE19-62706E023703}">
                      <ahyp:hlinkClr val="tx"/>
                    </a:ext>
                  </a:extLst>
                </a:hlinkClick>
              </a:rPr>
              <a:t>https://thenounproject.com/icon/1306170/</a:t>
            </a:r>
            <a:endParaRPr sz="1600"/>
          </a:p>
          <a:p>
            <a:pPr indent="-180340" lvl="0" marL="180340" rtl="0" algn="l">
              <a:lnSpc>
                <a:spcPct val="100000"/>
              </a:lnSpc>
              <a:spcBef>
                <a:spcPts val="0"/>
              </a:spcBef>
              <a:spcAft>
                <a:spcPts val="0"/>
              </a:spcAft>
              <a:buClr>
                <a:srgbClr val="757070"/>
              </a:buClr>
              <a:buSzPts val="1600"/>
              <a:buNone/>
            </a:pPr>
            <a:r>
              <a:rPr lang="en-US" sz="1600"/>
              <a:t>Rawpixel. (n.d.). [Isabelle]. </a:t>
            </a:r>
            <a:r>
              <a:rPr i="1" lang="en-US" sz="1600"/>
              <a:t>Pixabay. </a:t>
            </a:r>
            <a:r>
              <a:rPr lang="en-US" sz="1600" u="sng">
                <a:solidFill>
                  <a:srgbClr val="0563C1"/>
                </a:solidFill>
                <a:hlinkClick r:id="rId10">
                  <a:extLst>
                    <a:ext uri="{A12FA001-AC4F-418D-AE19-62706E023703}">
                      <ahyp:hlinkClr val="tx"/>
                    </a:ext>
                  </a:extLst>
                </a:hlinkClick>
              </a:rPr>
              <a:t>https://pixabay.com/illustrations/cartoon-casual-character-drawing-3685566/</a:t>
            </a:r>
            <a:endParaRPr sz="1600"/>
          </a:p>
          <a:p>
            <a:pPr indent="-180340" lvl="0" marL="180340" rtl="0" algn="l">
              <a:lnSpc>
                <a:spcPct val="100000"/>
              </a:lnSpc>
              <a:spcBef>
                <a:spcPts val="0"/>
              </a:spcBef>
              <a:spcAft>
                <a:spcPts val="0"/>
              </a:spcAft>
              <a:buClr>
                <a:srgbClr val="757070"/>
              </a:buClr>
              <a:buSzPts val="1600"/>
              <a:buNone/>
            </a:pPr>
            <a:r>
              <a:rPr lang="en-US" sz="1600"/>
              <a:t>Ghan Koon Lay. (2018). Boss. </a:t>
            </a:r>
            <a:r>
              <a:rPr i="1" lang="en-US" sz="1600"/>
              <a:t>The Noun Project</a:t>
            </a:r>
            <a:r>
              <a:rPr lang="en-US" sz="1600"/>
              <a:t>. CC0. </a:t>
            </a:r>
            <a:r>
              <a:rPr lang="en-US" sz="1600" u="sng">
                <a:solidFill>
                  <a:srgbClr val="0563C1"/>
                </a:solidFill>
                <a:hlinkClick r:id="rId11">
                  <a:extLst>
                    <a:ext uri="{A12FA001-AC4F-418D-AE19-62706E023703}">
                      <ahyp:hlinkClr val="tx"/>
                    </a:ext>
                  </a:extLst>
                </a:hlinkClick>
              </a:rPr>
              <a:t>https://thenounproject.com/icon/1587076</a:t>
            </a:r>
            <a:r>
              <a:rPr lang="en-US" sz="1600"/>
              <a:t> </a:t>
            </a:r>
            <a:endParaRPr/>
          </a:p>
          <a:p>
            <a:pPr indent="-180340" lvl="0" marL="180340" rtl="0" algn="l">
              <a:lnSpc>
                <a:spcPct val="100000"/>
              </a:lnSpc>
              <a:spcBef>
                <a:spcPts val="0"/>
              </a:spcBef>
              <a:spcAft>
                <a:spcPts val="0"/>
              </a:spcAft>
              <a:buClr>
                <a:srgbClr val="757070"/>
              </a:buClr>
              <a:buSzPts val="1600"/>
              <a:buNone/>
            </a:pPr>
            <a:r>
              <a:rPr lang="en-US" sz="1600"/>
              <a:t>Start Up Graphic Design. (2020). Barrier. </a:t>
            </a:r>
            <a:r>
              <a:rPr i="1" lang="en-US" sz="1600"/>
              <a:t>The Noun Project</a:t>
            </a:r>
            <a:r>
              <a:rPr lang="en-US" sz="1600"/>
              <a:t>. CC BY. </a:t>
            </a:r>
            <a:r>
              <a:rPr lang="en-US" sz="1600" u="sng">
                <a:solidFill>
                  <a:srgbClr val="0563C1"/>
                </a:solidFill>
                <a:hlinkClick r:id="rId12">
                  <a:extLst>
                    <a:ext uri="{A12FA001-AC4F-418D-AE19-62706E023703}">
                      <ahyp:hlinkClr val="tx"/>
                    </a:ext>
                  </a:extLst>
                </a:hlinkClick>
              </a:rPr>
              <a:t>https://thenounproject.com/term/barrier/3372114/</a:t>
            </a:r>
            <a:r>
              <a:rPr lang="en-US" sz="1600"/>
              <a:t> </a:t>
            </a:r>
            <a:endParaRPr/>
          </a:p>
          <a:p>
            <a:pPr indent="-180340" lvl="0" marL="180340" rtl="0" algn="l">
              <a:lnSpc>
                <a:spcPct val="100000"/>
              </a:lnSpc>
              <a:spcBef>
                <a:spcPts val="0"/>
              </a:spcBef>
              <a:spcAft>
                <a:spcPts val="0"/>
              </a:spcAft>
              <a:buClr>
                <a:srgbClr val="757070"/>
              </a:buClr>
              <a:buSzPts val="1600"/>
              <a:buNone/>
            </a:pPr>
            <a:r>
              <a:rPr lang="en-US" sz="1600"/>
              <a:t>GraphicMama-team. (2016) Arab girl. </a:t>
            </a:r>
            <a:r>
              <a:rPr i="1" lang="en-US" sz="1600"/>
              <a:t>Pixabay</a:t>
            </a:r>
            <a:r>
              <a:rPr lang="en-US" sz="1600"/>
              <a:t>. CC0.  </a:t>
            </a:r>
            <a:r>
              <a:rPr lang="en-US" sz="1600" u="sng">
                <a:solidFill>
                  <a:srgbClr val="0563C1"/>
                </a:solidFill>
                <a:hlinkClick r:id="rId13">
                  <a:extLst>
                    <a:ext uri="{A12FA001-AC4F-418D-AE19-62706E023703}">
                      <ahyp:hlinkClr val="tx"/>
                    </a:ext>
                  </a:extLst>
                </a:hlinkClick>
              </a:rPr>
              <a:t>https://pixabay.com/en/arabian-arab-girl-female-ethnic-1456184/</a:t>
            </a:r>
            <a:endParaRPr sz="1600"/>
          </a:p>
          <a:p>
            <a:pPr indent="-180340" lvl="0" marL="180340" rtl="0" algn="l">
              <a:lnSpc>
                <a:spcPct val="100000"/>
              </a:lnSpc>
              <a:spcBef>
                <a:spcPts val="0"/>
              </a:spcBef>
              <a:spcAft>
                <a:spcPts val="0"/>
              </a:spcAft>
              <a:buClr>
                <a:srgbClr val="757070"/>
              </a:buClr>
              <a:buSzPts val="1600"/>
              <a:buNone/>
            </a:pPr>
            <a:r>
              <a:rPr lang="en-US" sz="1600"/>
              <a:t>Eucalyp. (2017. Moral. </a:t>
            </a:r>
            <a:r>
              <a:rPr i="1" lang="en-US" sz="1600"/>
              <a:t>The Noun Project</a:t>
            </a:r>
            <a:r>
              <a:rPr lang="en-US" sz="1600"/>
              <a:t>. CC BY. </a:t>
            </a:r>
            <a:r>
              <a:rPr lang="en-US" sz="1600" u="sng">
                <a:solidFill>
                  <a:srgbClr val="0563C1"/>
                </a:solidFill>
                <a:hlinkClick r:id="rId14">
                  <a:extLst>
                    <a:ext uri="{A12FA001-AC4F-418D-AE19-62706E023703}">
                      <ahyp:hlinkClr val="tx"/>
                    </a:ext>
                  </a:extLst>
                </a:hlinkClick>
              </a:rPr>
              <a:t>https://thenounproject.com/icon/moral-901639/</a:t>
            </a:r>
            <a:r>
              <a:rPr lang="en-US" sz="1600"/>
              <a:t> </a:t>
            </a:r>
            <a:endParaRPr/>
          </a:p>
          <a:p>
            <a:pPr indent="-180340" lvl="0" marL="180340" rtl="0" algn="l">
              <a:lnSpc>
                <a:spcPct val="100000"/>
              </a:lnSpc>
              <a:spcBef>
                <a:spcPts val="0"/>
              </a:spcBef>
              <a:spcAft>
                <a:spcPts val="0"/>
              </a:spcAft>
              <a:buClr>
                <a:srgbClr val="757070"/>
              </a:buClr>
              <a:buSzPts val="1600"/>
              <a:buNone/>
            </a:pPr>
            <a:r>
              <a:rPr lang="en-US" sz="1600"/>
              <a:t>Nikhil Dev. (2013). Scale. </a:t>
            </a:r>
            <a:r>
              <a:rPr i="1" lang="en-US" sz="1600"/>
              <a:t>The Noun Project</a:t>
            </a:r>
            <a:r>
              <a:rPr lang="en-US" sz="1600"/>
              <a:t>. CC BY. </a:t>
            </a:r>
            <a:r>
              <a:rPr lang="en-US" sz="1600" u="sng">
                <a:solidFill>
                  <a:srgbClr val="0563C1"/>
                </a:solidFill>
                <a:hlinkClick r:id="rId15">
                  <a:extLst>
                    <a:ext uri="{A12FA001-AC4F-418D-AE19-62706E023703}">
                      <ahyp:hlinkClr val="tx"/>
                    </a:ext>
                  </a:extLst>
                </a:hlinkClick>
              </a:rPr>
              <a:t>https://thenounproject.com/icon/15744/</a:t>
            </a:r>
            <a:r>
              <a:rPr lang="en-US" sz="1600"/>
              <a:t> </a:t>
            </a:r>
            <a:endParaRPr/>
          </a:p>
          <a:p>
            <a:pPr indent="0" lvl="0" marL="0" rtl="0" algn="l">
              <a:lnSpc>
                <a:spcPct val="90000"/>
              </a:lnSpc>
              <a:spcBef>
                <a:spcPts val="0"/>
              </a:spcBef>
              <a:spcAft>
                <a:spcPts val="0"/>
              </a:spcAft>
              <a:buClr>
                <a:srgbClr val="757070"/>
              </a:buClr>
              <a:buSzPts val="800"/>
              <a:buNone/>
            </a:pPr>
            <a:r>
              <a:t/>
            </a:r>
            <a:endParaRPr b="1" sz="800">
              <a:latin typeface="Arial"/>
              <a:ea typeface="Arial"/>
              <a:cs typeface="Arial"/>
              <a:sym typeface="Arial"/>
            </a:endParaRPr>
          </a:p>
          <a:p>
            <a:pPr indent="0" lvl="0" marL="0" rtl="0" algn="l">
              <a:lnSpc>
                <a:spcPct val="90000"/>
              </a:lnSpc>
              <a:spcBef>
                <a:spcPts val="0"/>
              </a:spcBef>
              <a:spcAft>
                <a:spcPts val="0"/>
              </a:spcAft>
              <a:buClr>
                <a:srgbClr val="757070"/>
              </a:buClr>
              <a:buSzPts val="800"/>
              <a:buNone/>
            </a:pPr>
            <a:r>
              <a:t/>
            </a:r>
            <a:endParaRPr sz="800">
              <a:latin typeface="Arial"/>
              <a:ea typeface="Arial"/>
              <a:cs typeface="Arial"/>
              <a:sym typeface="Arial"/>
            </a:endParaRPr>
          </a:p>
          <a:p>
            <a:pPr indent="0" lvl="0" marL="0" rtl="0" algn="l">
              <a:lnSpc>
                <a:spcPct val="90000"/>
              </a:lnSpc>
              <a:spcBef>
                <a:spcPts val="0"/>
              </a:spcBef>
              <a:spcAft>
                <a:spcPts val="0"/>
              </a:spcAft>
              <a:buClr>
                <a:srgbClr val="757070"/>
              </a:buClr>
              <a:buSzPts val="800"/>
              <a:buNone/>
            </a:pPr>
            <a:r>
              <a:t/>
            </a:r>
            <a:endParaRPr sz="800" u="sng">
              <a:solidFill>
                <a:srgbClr val="0563C1"/>
              </a:solidFill>
            </a:endParaRPr>
          </a:p>
          <a:p>
            <a:pPr indent="0" lvl="0" marL="0" rtl="0" algn="l">
              <a:lnSpc>
                <a:spcPct val="90000"/>
              </a:lnSpc>
              <a:spcBef>
                <a:spcPts val="0"/>
              </a:spcBef>
              <a:spcAft>
                <a:spcPts val="0"/>
              </a:spcAft>
              <a:buClr>
                <a:srgbClr val="757070"/>
              </a:buClr>
              <a:buSzPts val="800"/>
              <a:buNone/>
            </a:pPr>
            <a:r>
              <a:t/>
            </a:r>
            <a:endParaRPr sz="800"/>
          </a:p>
          <a:p>
            <a:pPr indent="0" lvl="0" marL="0" rtl="0" algn="l">
              <a:lnSpc>
                <a:spcPct val="90000"/>
              </a:lnSpc>
              <a:spcBef>
                <a:spcPts val="0"/>
              </a:spcBef>
              <a:spcAft>
                <a:spcPts val="0"/>
              </a:spcAft>
              <a:buClr>
                <a:srgbClr val="FF0000"/>
              </a:buClr>
              <a:buSzPts val="800"/>
              <a:buNone/>
            </a:pPr>
            <a:r>
              <a:rPr i="0" lang="en-US" sz="800">
                <a:solidFill>
                  <a:srgbClr val="FF0000"/>
                </a:solidFill>
                <a:latin typeface="Arial"/>
                <a:ea typeface="Arial"/>
                <a:cs typeface="Arial"/>
                <a:sym typeface="Arial"/>
              </a:rPr>
              <a:t> </a:t>
            </a:r>
            <a:endParaRPr/>
          </a:p>
          <a:p>
            <a:pPr indent="0" lvl="0" marL="0" rtl="0" algn="l">
              <a:lnSpc>
                <a:spcPct val="90000"/>
              </a:lnSpc>
              <a:spcBef>
                <a:spcPts val="1000"/>
              </a:spcBef>
              <a:spcAft>
                <a:spcPts val="0"/>
              </a:spcAft>
              <a:buClr>
                <a:srgbClr val="757070"/>
              </a:buClr>
              <a:buSzPts val="800"/>
              <a:buNone/>
            </a:pPr>
            <a:r>
              <a:t/>
            </a:r>
            <a:endParaRPr sz="80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19"/>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p>
            <a:pPr indent="-180340" lvl="0" marL="180340" rtl="0" algn="l">
              <a:lnSpc>
                <a:spcPct val="100000"/>
              </a:lnSpc>
              <a:spcBef>
                <a:spcPts val="0"/>
              </a:spcBef>
              <a:spcAft>
                <a:spcPts val="0"/>
              </a:spcAft>
              <a:buClr>
                <a:srgbClr val="757070"/>
              </a:buClr>
              <a:buSzPts val="1600"/>
              <a:buNone/>
            </a:pPr>
            <a:r>
              <a:rPr lang="en-US" sz="1600"/>
              <a:t>AFY Studio. 2019. Scale</a:t>
            </a:r>
            <a:r>
              <a:rPr i="1" lang="en-US" sz="1600"/>
              <a:t>. The Noun Project</a:t>
            </a:r>
            <a:r>
              <a:rPr lang="en-US" sz="1600"/>
              <a:t>. CC BY. </a:t>
            </a:r>
            <a:r>
              <a:rPr lang="en-US" sz="1600" u="sng">
                <a:solidFill>
                  <a:srgbClr val="0563C1"/>
                </a:solidFill>
                <a:hlinkClick r:id="rId3">
                  <a:extLst>
                    <a:ext uri="{A12FA001-AC4F-418D-AE19-62706E023703}">
                      <ahyp:hlinkClr val="tx"/>
                    </a:ext>
                  </a:extLst>
                </a:hlinkClick>
              </a:rPr>
              <a:t>https://thenounproject.com/icon/scale-2772463</a:t>
            </a:r>
            <a:endParaRPr sz="1600"/>
          </a:p>
          <a:p>
            <a:pPr indent="-180340" lvl="0" marL="180340" rtl="0" algn="l">
              <a:lnSpc>
                <a:spcPct val="100000"/>
              </a:lnSpc>
              <a:spcBef>
                <a:spcPts val="0"/>
              </a:spcBef>
              <a:spcAft>
                <a:spcPts val="0"/>
              </a:spcAft>
              <a:buClr>
                <a:srgbClr val="757070"/>
              </a:buClr>
              <a:buSzPts val="1600"/>
              <a:buNone/>
            </a:pPr>
            <a:r>
              <a:rPr lang="en-US" sz="1600"/>
              <a:t>Oksana Latysheva. (n.d.). People group [Modified]. </a:t>
            </a:r>
            <a:r>
              <a:rPr i="1" lang="en-US" sz="1600"/>
              <a:t>The Noun Project</a:t>
            </a:r>
            <a:r>
              <a:rPr lang="en-US" sz="1600"/>
              <a:t>. CC BY. </a:t>
            </a:r>
            <a:r>
              <a:rPr lang="en-US" sz="1600" u="sng">
                <a:solidFill>
                  <a:srgbClr val="0563C1"/>
                </a:solidFill>
                <a:hlinkClick r:id="rId4">
                  <a:extLst>
                    <a:ext uri="{A12FA001-AC4F-418D-AE19-62706E023703}">
                      <ahyp:hlinkClr val="tx"/>
                    </a:ext>
                  </a:extLst>
                </a:hlinkClick>
              </a:rPr>
              <a:t>https://thenounproject.com/icon/people-group-1310753/</a:t>
            </a:r>
            <a:r>
              <a:rPr lang="en-US" sz="1600"/>
              <a:t> </a:t>
            </a:r>
            <a:endParaRPr/>
          </a:p>
          <a:p>
            <a:pPr indent="-180340" lvl="0" marL="180340" rtl="0" algn="l">
              <a:lnSpc>
                <a:spcPct val="100000"/>
              </a:lnSpc>
              <a:spcBef>
                <a:spcPts val="0"/>
              </a:spcBef>
              <a:spcAft>
                <a:spcPts val="0"/>
              </a:spcAft>
              <a:buClr>
                <a:srgbClr val="757070"/>
              </a:buClr>
              <a:buSzPts val="1600"/>
              <a:buNone/>
            </a:pPr>
            <a:r>
              <a:rPr lang="en-US" sz="1600"/>
              <a:t>Rob Crosswell. (2017). Library. </a:t>
            </a:r>
            <a:r>
              <a:rPr i="1" lang="en-US" sz="1600"/>
              <a:t>The Noun Project. </a:t>
            </a:r>
            <a:r>
              <a:rPr lang="en-US" sz="1600"/>
              <a:t>CC BY. </a:t>
            </a:r>
            <a:r>
              <a:rPr lang="en-US" sz="1600" u="sng">
                <a:solidFill>
                  <a:srgbClr val="0563C1"/>
                </a:solidFill>
                <a:hlinkClick r:id="rId5">
                  <a:extLst>
                    <a:ext uri="{A12FA001-AC4F-418D-AE19-62706E023703}">
                      <ahyp:hlinkClr val="tx"/>
                    </a:ext>
                  </a:extLst>
                </a:hlinkClick>
              </a:rPr>
              <a:t>https://thenounproject.com/term/library/1122689/</a:t>
            </a:r>
            <a:r>
              <a:rPr lang="en-US" sz="1600"/>
              <a:t> </a:t>
            </a:r>
            <a:endParaRPr/>
          </a:p>
          <a:p>
            <a:pPr indent="-180340" lvl="0" marL="180340" rtl="0" algn="l">
              <a:lnSpc>
                <a:spcPct val="100000"/>
              </a:lnSpc>
              <a:spcBef>
                <a:spcPts val="0"/>
              </a:spcBef>
              <a:spcAft>
                <a:spcPts val="0"/>
              </a:spcAft>
              <a:buClr>
                <a:srgbClr val="757070"/>
              </a:buClr>
              <a:buSzPts val="1600"/>
              <a:buNone/>
            </a:pPr>
            <a:r>
              <a:rPr lang="en-US" sz="1600"/>
              <a:t>Bieu Tuong. 2018. School. </a:t>
            </a:r>
            <a:r>
              <a:rPr i="1" lang="en-US" sz="1600"/>
              <a:t>The Noun Project</a:t>
            </a:r>
            <a:r>
              <a:rPr lang="en-US" sz="1600"/>
              <a:t>. CC BY. </a:t>
            </a:r>
            <a:r>
              <a:rPr lang="en-US" sz="1600" u="sng">
                <a:solidFill>
                  <a:srgbClr val="0563C1"/>
                </a:solidFill>
                <a:hlinkClick r:id="rId6">
                  <a:extLst>
                    <a:ext uri="{A12FA001-AC4F-418D-AE19-62706E023703}">
                      <ahyp:hlinkClr val="tx"/>
                    </a:ext>
                  </a:extLst>
                </a:hlinkClick>
              </a:rPr>
              <a:t>https://thenounproject.com/icon/school-1983588/</a:t>
            </a:r>
            <a:r>
              <a:rPr lang="en-US" sz="1600"/>
              <a:t> </a:t>
            </a:r>
            <a:endParaRPr/>
          </a:p>
          <a:p>
            <a:pPr indent="-180340" lvl="0" marL="180340" rtl="0" algn="l">
              <a:lnSpc>
                <a:spcPct val="100000"/>
              </a:lnSpc>
              <a:spcBef>
                <a:spcPts val="0"/>
              </a:spcBef>
              <a:spcAft>
                <a:spcPts val="0"/>
              </a:spcAft>
              <a:buClr>
                <a:srgbClr val="757070"/>
              </a:buClr>
              <a:buSzPts val="1600"/>
              <a:buNone/>
            </a:pPr>
            <a:r>
              <a:rPr lang="en-US" sz="1600"/>
              <a:t>Robert Linsdell. (2013). Parliament Hill. </a:t>
            </a:r>
            <a:r>
              <a:rPr i="1" lang="en-US" sz="1600"/>
              <a:t>Wikimedia Commons.</a:t>
            </a:r>
            <a:r>
              <a:rPr lang="en-US" sz="1600"/>
              <a:t> CC BY.  </a:t>
            </a:r>
            <a:r>
              <a:rPr lang="en-US" sz="1600" u="sng">
                <a:solidFill>
                  <a:srgbClr val="0563C1"/>
                </a:solidFill>
                <a:hlinkClick r:id="rId7">
                  <a:extLst>
                    <a:ext uri="{A12FA001-AC4F-418D-AE19-62706E023703}">
                      <ahyp:hlinkClr val="tx"/>
                    </a:ext>
                  </a:extLst>
                </a:hlinkClick>
              </a:rPr>
              <a:t>https://commons.wikimedia.org/wiki/File:Parliament_Hill,_Wellington_St,_Ottawa_(491650)_(9450178550).jpg</a:t>
            </a:r>
            <a:r>
              <a:rPr lang="en-US" sz="1600"/>
              <a:t> </a:t>
            </a:r>
            <a:endParaRPr/>
          </a:p>
          <a:p>
            <a:pPr indent="-180340" lvl="0" marL="180340" rtl="0" algn="l">
              <a:lnSpc>
                <a:spcPct val="100000"/>
              </a:lnSpc>
              <a:spcBef>
                <a:spcPts val="0"/>
              </a:spcBef>
              <a:spcAft>
                <a:spcPts val="0"/>
              </a:spcAft>
              <a:buClr>
                <a:srgbClr val="757070"/>
              </a:buClr>
              <a:buSzPts val="1600"/>
              <a:buNone/>
            </a:pPr>
            <a:r>
              <a:rPr lang="en-US" sz="1600"/>
              <a:t>Dig deeper. (2017). [Supreme Court of Canada]. </a:t>
            </a:r>
            <a:r>
              <a:rPr i="1" lang="en-US" sz="1600"/>
              <a:t>Wikimedia Commons</a:t>
            </a:r>
            <a:r>
              <a:rPr lang="en-US" sz="1600"/>
              <a:t>. CC BY 4.0. </a:t>
            </a:r>
            <a:r>
              <a:rPr lang="en-US" sz="1600" u="sng">
                <a:solidFill>
                  <a:srgbClr val="0563C1"/>
                </a:solidFill>
                <a:hlinkClick r:id="rId8">
                  <a:extLst>
                    <a:ext uri="{A12FA001-AC4F-418D-AE19-62706E023703}">
                      <ahyp:hlinkClr val="tx"/>
                    </a:ext>
                  </a:extLst>
                </a:hlinkClick>
              </a:rPr>
              <a:t>https://commons.wikimedia.org/wiki/File:Supreme_court_of_Canada_in_summer.jpg</a:t>
            </a:r>
            <a:endParaRPr sz="1600"/>
          </a:p>
          <a:p>
            <a:pPr indent="-180340" lvl="0" marL="180340" rtl="0" algn="l">
              <a:lnSpc>
                <a:spcPct val="100000"/>
              </a:lnSpc>
              <a:spcBef>
                <a:spcPts val="0"/>
              </a:spcBef>
              <a:spcAft>
                <a:spcPts val="0"/>
              </a:spcAft>
              <a:buClr>
                <a:srgbClr val="757070"/>
              </a:buClr>
              <a:buSzPts val="1600"/>
              <a:buNone/>
            </a:pPr>
            <a:r>
              <a:rPr lang="en-US" sz="1600"/>
              <a:t>Clker-Free-Vector-Images. (n.d.). Lawyer. </a:t>
            </a:r>
            <a:r>
              <a:rPr i="1" lang="en-US" sz="1600"/>
              <a:t>Pixabay</a:t>
            </a:r>
            <a:r>
              <a:rPr lang="en-US" sz="1600"/>
              <a:t>. Pixabay Licence. </a:t>
            </a:r>
            <a:r>
              <a:rPr lang="en-US" sz="1600" u="sng">
                <a:solidFill>
                  <a:srgbClr val="0563C1"/>
                </a:solidFill>
                <a:hlinkClick r:id="rId9">
                  <a:extLst>
                    <a:ext uri="{A12FA001-AC4F-418D-AE19-62706E023703}">
                      <ahyp:hlinkClr val="tx"/>
                    </a:ext>
                  </a:extLst>
                </a:hlinkClick>
              </a:rPr>
              <a:t>https://pixabay.com/vectors/lawyer-attorney-barrister-judge-28838/</a:t>
            </a:r>
            <a:r>
              <a:rPr lang="en-US" sz="1600"/>
              <a:t> </a:t>
            </a:r>
            <a:endParaRPr/>
          </a:p>
          <a:p>
            <a:pPr indent="-180340" lvl="0" marL="180340" rtl="0" algn="l">
              <a:lnSpc>
                <a:spcPct val="100000"/>
              </a:lnSpc>
              <a:spcBef>
                <a:spcPts val="0"/>
              </a:spcBef>
              <a:spcAft>
                <a:spcPts val="0"/>
              </a:spcAft>
              <a:buClr>
                <a:srgbClr val="757070"/>
              </a:buClr>
              <a:buSzPts val="1600"/>
              <a:buNone/>
            </a:pPr>
            <a:r>
              <a:rPr lang="en-US" sz="1600"/>
              <a:t>Illegitimate Barrister. (2014). Flag of Canada. </a:t>
            </a:r>
            <a:r>
              <a:rPr i="1" lang="en-US" sz="1600"/>
              <a:t>Wikimedia Commons</a:t>
            </a:r>
            <a:r>
              <a:rPr lang="en-US" sz="1600"/>
              <a:t>. CC0. </a:t>
            </a:r>
            <a:r>
              <a:rPr lang="en-US" sz="1600" u="sng">
                <a:solidFill>
                  <a:srgbClr val="0563C1"/>
                </a:solidFill>
                <a:hlinkClick r:id="rId10">
                  <a:extLst>
                    <a:ext uri="{A12FA001-AC4F-418D-AE19-62706E023703}">
                      <ahyp:hlinkClr val="tx"/>
                    </a:ext>
                  </a:extLst>
                </a:hlinkClick>
              </a:rPr>
              <a:t>https://commons.wikimedia.org/wiki/File:Flag_of_Canada_(Pantone).svg</a:t>
            </a:r>
            <a:r>
              <a:rPr lang="en-US" sz="1600"/>
              <a:t>  </a:t>
            </a:r>
            <a:endParaRPr/>
          </a:p>
          <a:p>
            <a:pPr indent="-180340" lvl="0" marL="180340" rtl="0" algn="l">
              <a:lnSpc>
                <a:spcPct val="100000"/>
              </a:lnSpc>
              <a:spcBef>
                <a:spcPts val="0"/>
              </a:spcBef>
              <a:spcAft>
                <a:spcPts val="0"/>
              </a:spcAft>
              <a:buClr>
                <a:srgbClr val="757070"/>
              </a:buClr>
              <a:buSzPts val="1600"/>
              <a:buNone/>
            </a:pPr>
            <a:r>
              <a:rPr lang="en-US" sz="1600"/>
              <a:t>Penubag. (2008). Globe. </a:t>
            </a:r>
            <a:r>
              <a:rPr i="1" lang="en-US" sz="1600"/>
              <a:t>Wikimedia Commons</a:t>
            </a:r>
            <a:r>
              <a:rPr lang="en-US" sz="1600"/>
              <a:t>. CC0. </a:t>
            </a:r>
            <a:r>
              <a:rPr lang="en-US" sz="1600" u="sng">
                <a:solidFill>
                  <a:srgbClr val="0563C1"/>
                </a:solidFill>
                <a:hlinkClick r:id="rId11">
                  <a:extLst>
                    <a:ext uri="{A12FA001-AC4F-418D-AE19-62706E023703}">
                      <ahyp:hlinkClr val="tx"/>
                    </a:ext>
                  </a:extLst>
                </a:hlinkClick>
              </a:rPr>
              <a:t>https://commons.wikimedia.org/wiki/File:Ambox_globe.svg</a:t>
            </a:r>
            <a:r>
              <a:rPr lang="en-US" sz="1600"/>
              <a:t> </a:t>
            </a:r>
            <a:endParaRPr i="0" sz="1600">
              <a:solidFill>
                <a:srgbClr val="FF0000"/>
              </a:solidFill>
            </a:endParaRPr>
          </a:p>
          <a:p>
            <a:pPr indent="0" lvl="0" marL="0" rtl="0" algn="l">
              <a:lnSpc>
                <a:spcPct val="90000"/>
              </a:lnSpc>
              <a:spcBef>
                <a:spcPts val="1000"/>
              </a:spcBef>
              <a:spcAft>
                <a:spcPts val="0"/>
              </a:spcAft>
              <a:buClr>
                <a:srgbClr val="757070"/>
              </a:buClr>
              <a:buSzPts val="800"/>
              <a:buNone/>
            </a:pPr>
            <a:r>
              <a:t/>
            </a:r>
            <a:endParaRPr sz="80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2"/>
          <p:cNvSpPr txBox="1"/>
          <p:nvPr>
            <p:ph idx="1" type="body"/>
          </p:nvPr>
        </p:nvSpPr>
        <p:spPr>
          <a:xfrm>
            <a:off x="3517200" y="3294000"/>
            <a:ext cx="6033714"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8800"/>
              <a:buNone/>
            </a:pPr>
            <a:r>
              <a:rPr b="1" lang="en-US" sz="8800">
                <a:solidFill>
                  <a:srgbClr val="000000"/>
                </a:solidFill>
              </a:rPr>
              <a:t>Copyright</a:t>
            </a:r>
            <a:endParaRPr b="1" sz="8800">
              <a:solidFill>
                <a:srgbClr val="000000"/>
              </a:solidFill>
            </a:endParaRPr>
          </a:p>
        </p:txBody>
      </p:sp>
      <p:sp>
        <p:nvSpPr>
          <p:cNvPr id="235" name="Google Shape;235;p2"/>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WHAT IS COPYRIGHT?</a:t>
            </a:r>
            <a:endParaRPr/>
          </a:p>
        </p:txBody>
      </p:sp>
      <p:sp>
        <p:nvSpPr>
          <p:cNvPr id="236" name="Google Shape;236;p2"/>
          <p:cNvSpPr txBox="1"/>
          <p:nvPr/>
        </p:nvSpPr>
        <p:spPr>
          <a:xfrm>
            <a:off x="3516924" y="3175371"/>
            <a:ext cx="1162654"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8800">
                <a:solidFill>
                  <a:srgbClr val="000000"/>
                </a:solidFill>
                <a:latin typeface="Arial"/>
                <a:ea typeface="Arial"/>
                <a:cs typeface="Arial"/>
                <a:sym typeface="Arial"/>
              </a:rPr>
              <a:t>C</a:t>
            </a:r>
            <a:endParaRPr sz="8800">
              <a:solidFill>
                <a:schemeClr val="dk1"/>
              </a:solidFill>
              <a:latin typeface="Arial"/>
              <a:ea typeface="Arial"/>
              <a:cs typeface="Arial"/>
              <a:sym typeface="Arial"/>
            </a:endParaRPr>
          </a:p>
        </p:txBody>
      </p:sp>
      <p:sp>
        <p:nvSpPr>
          <p:cNvPr id="237" name="Google Shape;237;p2"/>
          <p:cNvSpPr/>
          <p:nvPr/>
        </p:nvSpPr>
        <p:spPr>
          <a:xfrm>
            <a:off x="4140476" y="1723353"/>
            <a:ext cx="3911047" cy="3911047"/>
          </a:xfrm>
          <a:prstGeom prst="ellipse">
            <a:avLst/>
          </a:prstGeom>
          <a:noFill/>
          <a:ln cap="flat" cmpd="sng" w="31750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34">
                                            <p:txEl>
                                              <p:pRg end="0" st="0"/>
                                            </p:txEl>
                                          </p:spTgt>
                                        </p:tgtEl>
                                      </p:cBhvr>
                                    </p:animEffect>
                                    <p:set>
                                      <p:cBhvr>
                                        <p:cTn dur="1" fill="hold">
                                          <p:stCondLst>
                                            <p:cond delay="500"/>
                                          </p:stCondLst>
                                        </p:cTn>
                                        <p:tgtEl>
                                          <p:spTgt spid="234">
                                            <p:txEl>
                                              <p:pRg end="0" st="0"/>
                                            </p:txEl>
                                          </p:spTgt>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2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0"/>
          <p:cNvSpPr txBox="1"/>
          <p:nvPr>
            <p:ph idx="1" type="body"/>
          </p:nvPr>
        </p:nvSpPr>
        <p:spPr>
          <a:xfrm>
            <a:off x="851192" y="1841277"/>
            <a:ext cx="10502608" cy="4250430"/>
          </a:xfrm>
          <a:prstGeom prst="rect">
            <a:avLst/>
          </a:prstGeom>
          <a:noFill/>
          <a:ln>
            <a:noFill/>
          </a:ln>
        </p:spPr>
        <p:txBody>
          <a:bodyPr anchorCtr="0" anchor="t" bIns="45700" lIns="91425" spcFirstLastPara="1" rIns="91425" wrap="square" tIns="45700">
            <a:noAutofit/>
          </a:bodyPr>
          <a:lstStyle/>
          <a:p>
            <a:pPr indent="-180340" lvl="0" marL="180340" rtl="0" algn="l">
              <a:lnSpc>
                <a:spcPct val="107000"/>
              </a:lnSpc>
              <a:spcBef>
                <a:spcPts val="0"/>
              </a:spcBef>
              <a:spcAft>
                <a:spcPts val="0"/>
              </a:spcAft>
              <a:buClr>
                <a:srgbClr val="757070"/>
              </a:buClr>
              <a:buSzPts val="1800"/>
              <a:buNone/>
            </a:pPr>
            <a:r>
              <a:rPr lang="en-US" sz="1800"/>
              <a:t>Dbenbenn, Zscout370, Jacobolus, Indolences and Technion. (2005). United States Flag. </a:t>
            </a:r>
            <a:r>
              <a:rPr i="1" lang="en-US" sz="1800"/>
              <a:t>Wikimedia Commons</a:t>
            </a:r>
            <a:r>
              <a:rPr lang="en-US" sz="1800"/>
              <a:t>. CC0. </a:t>
            </a:r>
            <a:r>
              <a:rPr lang="en-US" sz="1800" u="sng">
                <a:solidFill>
                  <a:srgbClr val="0563C1"/>
                </a:solidFill>
                <a:hlinkClick r:id="rId3">
                  <a:extLst>
                    <a:ext uri="{A12FA001-AC4F-418D-AE19-62706E023703}">
                      <ahyp:hlinkClr val="tx"/>
                    </a:ext>
                  </a:extLst>
                </a:hlinkClick>
              </a:rPr>
              <a:t>https://commons.wikimedia.org/wiki/File:Flag_of_the_United_States.svg</a:t>
            </a:r>
            <a:r>
              <a:rPr lang="en-US" sz="1800"/>
              <a:t>  </a:t>
            </a:r>
            <a:endParaRPr/>
          </a:p>
          <a:p>
            <a:pPr indent="-180340" lvl="0" marL="180340" rtl="0" algn="l">
              <a:lnSpc>
                <a:spcPct val="107000"/>
              </a:lnSpc>
              <a:spcBef>
                <a:spcPts val="1800"/>
              </a:spcBef>
              <a:spcAft>
                <a:spcPts val="0"/>
              </a:spcAft>
              <a:buClr>
                <a:srgbClr val="757070"/>
              </a:buClr>
              <a:buSzPts val="1800"/>
              <a:buNone/>
            </a:pPr>
            <a:r>
              <a:t/>
            </a:r>
            <a:endParaRPr sz="1800"/>
          </a:p>
          <a:p>
            <a:pPr indent="-180340" lvl="0" marL="180340" rtl="0" algn="l">
              <a:lnSpc>
                <a:spcPct val="107000"/>
              </a:lnSpc>
              <a:spcBef>
                <a:spcPts val="1800"/>
              </a:spcBef>
              <a:spcAft>
                <a:spcPts val="0"/>
              </a:spcAft>
              <a:buClr>
                <a:srgbClr val="757070"/>
              </a:buClr>
              <a:buSzPts val="1800"/>
              <a:buNone/>
            </a:pPr>
            <a:r>
              <a:t/>
            </a:r>
            <a:endParaRPr sz="1800"/>
          </a:p>
          <a:p>
            <a:pPr indent="-180340" lvl="0" marL="180340" rtl="0" algn="l">
              <a:lnSpc>
                <a:spcPct val="107000"/>
              </a:lnSpc>
              <a:spcBef>
                <a:spcPts val="1800"/>
              </a:spcBef>
              <a:spcAft>
                <a:spcPts val="0"/>
              </a:spcAft>
              <a:buClr>
                <a:srgbClr val="757070"/>
              </a:buClr>
              <a:buSzPts val="1800"/>
              <a:buNone/>
            </a:pPr>
            <a:r>
              <a:t/>
            </a:r>
            <a:endParaRPr sz="1800"/>
          </a:p>
          <a:p>
            <a:pPr indent="0" lvl="0" marL="0" rtl="0" algn="l">
              <a:lnSpc>
                <a:spcPct val="107000"/>
              </a:lnSpc>
              <a:spcBef>
                <a:spcPts val="1800"/>
              </a:spcBef>
              <a:spcAft>
                <a:spcPts val="0"/>
              </a:spcAft>
              <a:buClr>
                <a:srgbClr val="757070"/>
              </a:buClr>
              <a:buSzPts val="1800"/>
              <a:buNone/>
            </a:pPr>
            <a:r>
              <a:rPr lang="en-US" sz="1800"/>
              <a:t>Unattributed materials are contributions from the Opening Up Copyright Project Team and placed in the Public Domain</a:t>
            </a:r>
            <a:endParaRPr sz="1800"/>
          </a:p>
          <a:p>
            <a:pPr indent="0" lvl="0" marL="0" rtl="0" algn="l">
              <a:lnSpc>
                <a:spcPct val="107000"/>
              </a:lnSpc>
              <a:spcBef>
                <a:spcPts val="1800"/>
              </a:spcBef>
              <a:spcAft>
                <a:spcPts val="0"/>
              </a:spcAft>
              <a:buClr>
                <a:srgbClr val="757070"/>
              </a:buClr>
              <a:buSzPts val="1800"/>
              <a:buNone/>
            </a:pPr>
            <a:r>
              <a:rPr lang="en-US" sz="1800"/>
              <a:t>Closing Slides Music: Rybak, Nazar. “Corporate Inspired.” HookSounds. (n.d). </a:t>
            </a:r>
            <a:r>
              <a:rPr lang="en-US" sz="1800" u="sng">
                <a:solidFill>
                  <a:schemeClr val="hlink"/>
                </a:solidFill>
                <a:hlinkClick r:id="rId4"/>
              </a:rPr>
              <a:t>http://www.hooksounds.com</a:t>
            </a:r>
            <a:r>
              <a:rPr lang="en-US" sz="1800"/>
              <a:t> (used under a CC-BY 4.0 Licence)</a:t>
            </a:r>
            <a:endParaRPr sz="1800"/>
          </a:p>
          <a:p>
            <a:pPr indent="0" lvl="0" marL="0" rtl="0" algn="l">
              <a:lnSpc>
                <a:spcPct val="90000"/>
              </a:lnSpc>
              <a:spcBef>
                <a:spcPts val="1800"/>
              </a:spcBef>
              <a:spcAft>
                <a:spcPts val="0"/>
              </a:spcAft>
              <a:buClr>
                <a:srgbClr val="757070"/>
              </a:buClr>
              <a:buSzPts val="800"/>
              <a:buNone/>
            </a:pPr>
            <a:r>
              <a:t/>
            </a:r>
            <a:endParaRPr sz="80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1"/>
          <p:cNvSpPr txBox="1"/>
          <p:nvPr>
            <p:ph idx="1" type="body"/>
          </p:nvPr>
        </p:nvSpPr>
        <p:spPr>
          <a:xfrm>
            <a:off x="2063510" y="2253164"/>
            <a:ext cx="9290290" cy="8707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757070"/>
              </a:buClr>
              <a:buSzPts val="1800"/>
              <a:buNone/>
            </a:pPr>
            <a:r>
              <a:rPr lang="en-US" sz="1800">
                <a:latin typeface="Arial"/>
                <a:ea typeface="Arial"/>
                <a:cs typeface="Arial"/>
                <a:sym typeface="Arial"/>
              </a:rPr>
              <a:t>University of Alberta. 2022. “Introduction to Copyright.” Opening Up Copyright Instructional Module. </a:t>
            </a:r>
            <a:r>
              <a:rPr lang="en-US" sz="1800" u="sng">
                <a:solidFill>
                  <a:srgbClr val="0563C1"/>
                </a:solidFill>
                <a:latin typeface="Arial"/>
                <a:ea typeface="Arial"/>
                <a:cs typeface="Arial"/>
                <a:sym typeface="Arial"/>
                <a:hlinkClick r:id="rId3">
                  <a:extLst>
                    <a:ext uri="{A12FA001-AC4F-418D-AE19-62706E023703}">
                      <ahyp:hlinkClr val="tx"/>
                    </a:ext>
                  </a:extLst>
                </a:hlinkClick>
              </a:rPr>
              <a:t>https://sites.library.ualberta.ca/copyright/</a:t>
            </a:r>
            <a:r>
              <a:rPr lang="en-US" sz="1800">
                <a:latin typeface="Arial"/>
                <a:ea typeface="Arial"/>
                <a:cs typeface="Arial"/>
                <a:sym typeface="Arial"/>
              </a:rPr>
              <a:t> </a:t>
            </a:r>
            <a:endParaRPr/>
          </a:p>
          <a:p>
            <a:pPr indent="0" lvl="0" marL="0" rtl="0" algn="l">
              <a:lnSpc>
                <a:spcPct val="90000"/>
              </a:lnSpc>
              <a:spcBef>
                <a:spcPts val="1000"/>
              </a:spcBef>
              <a:spcAft>
                <a:spcPts val="0"/>
              </a:spcAft>
              <a:buClr>
                <a:srgbClr val="757070"/>
              </a:buClr>
              <a:buSzPts val="20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
          <p:cNvSpPr txBox="1"/>
          <p:nvPr>
            <p:ph idx="1" type="body"/>
          </p:nvPr>
        </p:nvSpPr>
        <p:spPr>
          <a:xfrm>
            <a:off x="6096000" y="2506662"/>
            <a:ext cx="5181600" cy="435133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0000"/>
              </a:buClr>
              <a:buSzPts val="3200"/>
              <a:buNone/>
            </a:pPr>
            <a:r>
              <a:rPr b="0" i="1" lang="en-US" sz="3200" u="none" strike="noStrike">
                <a:solidFill>
                  <a:srgbClr val="000000"/>
                </a:solidFill>
              </a:rPr>
              <a:t>Copyright is the exclusive legal right to produce, reproduce, sell or license, publish or perform an original work or a substantial part of it.</a:t>
            </a:r>
            <a:endParaRPr sz="4400"/>
          </a:p>
        </p:txBody>
      </p:sp>
      <p:sp>
        <p:nvSpPr>
          <p:cNvPr id="244" name="Google Shape;244;p3"/>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DEFINING COPYRIGHT</a:t>
            </a:r>
            <a:endParaRPr/>
          </a:p>
        </p:txBody>
      </p:sp>
      <p:pic>
        <p:nvPicPr>
          <p:cNvPr descr="A close up of a logo&#10;&#10;Description automatically generated" id="245" name="Google Shape;245;p3"/>
          <p:cNvPicPr preferRelativeResize="0"/>
          <p:nvPr/>
        </p:nvPicPr>
        <p:blipFill rotWithShape="1">
          <a:blip r:embed="rId3">
            <a:alphaModFix/>
          </a:blip>
          <a:srcRect b="16535" l="0" r="0" t="0"/>
          <a:stretch/>
        </p:blipFill>
        <p:spPr>
          <a:xfrm>
            <a:off x="1251135" y="2527818"/>
            <a:ext cx="3186049" cy="2598009"/>
          </a:xfrm>
          <a:prstGeom prst="rect">
            <a:avLst/>
          </a:prstGeom>
          <a:noFill/>
          <a:ln>
            <a:noFill/>
          </a:ln>
        </p:spPr>
      </p:pic>
      <p:pic>
        <p:nvPicPr>
          <p:cNvPr id="246" name="Google Shape;246;p3"/>
          <p:cNvPicPr preferRelativeResize="0"/>
          <p:nvPr/>
        </p:nvPicPr>
        <p:blipFill rotWithShape="1">
          <a:blip r:embed="rId4">
            <a:alphaModFix/>
          </a:blip>
          <a:srcRect b="12325" l="0" r="0" t="0"/>
          <a:stretch/>
        </p:blipFill>
        <p:spPr>
          <a:xfrm>
            <a:off x="2135054" y="3219814"/>
            <a:ext cx="1418210" cy="1214016"/>
          </a:xfrm>
          <a:prstGeom prst="rect">
            <a:avLst/>
          </a:prstGeom>
          <a:noFill/>
          <a:ln>
            <a:noFill/>
          </a:ln>
        </p:spPr>
      </p:pic>
      <p:pic>
        <p:nvPicPr>
          <p:cNvPr id="247" name="Google Shape;247;p3"/>
          <p:cNvPicPr preferRelativeResize="0"/>
          <p:nvPr/>
        </p:nvPicPr>
        <p:blipFill rotWithShape="1">
          <a:blip r:embed="rId5">
            <a:alphaModFix/>
          </a:blip>
          <a:srcRect b="0" l="0" r="0" t="0"/>
          <a:stretch/>
        </p:blipFill>
        <p:spPr>
          <a:xfrm rot="881740">
            <a:off x="139282" y="4914491"/>
            <a:ext cx="1752600" cy="2143125"/>
          </a:xfrm>
          <a:prstGeom prst="rect">
            <a:avLst/>
          </a:prstGeom>
          <a:noFill/>
          <a:ln>
            <a:noFill/>
          </a:ln>
        </p:spPr>
      </p:pic>
      <p:sp>
        <p:nvSpPr>
          <p:cNvPr id="248" name="Google Shape;248;p3"/>
          <p:cNvSpPr/>
          <p:nvPr/>
        </p:nvSpPr>
        <p:spPr>
          <a:xfrm>
            <a:off x="2350477" y="5262064"/>
            <a:ext cx="3493477" cy="940731"/>
          </a:xfrm>
          <a:prstGeom prst="wedgeRoundRectCallout">
            <a:avLst>
              <a:gd fmla="val -69155" name="adj1"/>
              <a:gd fmla="val 43184" name="adj2"/>
              <a:gd fmla="val 16667" name="adj3"/>
            </a:avLst>
          </a:prstGeom>
          <a:solidFill>
            <a:schemeClr val="accent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Arial"/>
                <a:ea typeface="Arial"/>
                <a:cs typeface="Arial"/>
                <a:sym typeface="Arial"/>
              </a:rPr>
              <a:t>… okay??</a:t>
            </a:r>
            <a:endParaRPr sz="20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5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5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COPYRIGHT AS INCENTIVE</a:t>
            </a:r>
            <a:endParaRPr/>
          </a:p>
        </p:txBody>
      </p:sp>
      <p:pic>
        <p:nvPicPr>
          <p:cNvPr id="255" name="Google Shape;255;p4"/>
          <p:cNvPicPr preferRelativeResize="0"/>
          <p:nvPr/>
        </p:nvPicPr>
        <p:blipFill rotWithShape="1">
          <a:blip r:embed="rId3">
            <a:alphaModFix/>
          </a:blip>
          <a:srcRect b="0" l="0" r="0" t="0"/>
          <a:stretch/>
        </p:blipFill>
        <p:spPr>
          <a:xfrm>
            <a:off x="1600810" y="3175371"/>
            <a:ext cx="1604338" cy="1604338"/>
          </a:xfrm>
          <a:prstGeom prst="rect">
            <a:avLst/>
          </a:prstGeom>
          <a:noFill/>
          <a:ln>
            <a:noFill/>
          </a:ln>
        </p:spPr>
      </p:pic>
      <p:pic>
        <p:nvPicPr>
          <p:cNvPr id="256" name="Google Shape;256;p4"/>
          <p:cNvPicPr preferRelativeResize="0"/>
          <p:nvPr/>
        </p:nvPicPr>
        <p:blipFill rotWithShape="1">
          <a:blip r:embed="rId4">
            <a:alphaModFix/>
          </a:blip>
          <a:srcRect b="0" l="0" r="0" t="0"/>
          <a:stretch/>
        </p:blipFill>
        <p:spPr>
          <a:xfrm>
            <a:off x="2171268" y="3540446"/>
            <a:ext cx="628650" cy="790575"/>
          </a:xfrm>
          <a:prstGeom prst="rect">
            <a:avLst/>
          </a:prstGeom>
          <a:noFill/>
          <a:ln>
            <a:noFill/>
          </a:ln>
        </p:spPr>
      </p:pic>
      <p:pic>
        <p:nvPicPr>
          <p:cNvPr id="257" name="Google Shape;257;p4"/>
          <p:cNvPicPr preferRelativeResize="0"/>
          <p:nvPr/>
        </p:nvPicPr>
        <p:blipFill rotWithShape="1">
          <a:blip r:embed="rId5">
            <a:alphaModFix/>
          </a:blip>
          <a:srcRect b="0" l="0" r="0" t="0"/>
          <a:stretch/>
        </p:blipFill>
        <p:spPr>
          <a:xfrm>
            <a:off x="2171268" y="3485198"/>
            <a:ext cx="632459" cy="790574"/>
          </a:xfrm>
          <a:prstGeom prst="rect">
            <a:avLst/>
          </a:prstGeom>
          <a:noFill/>
          <a:ln>
            <a:noFill/>
          </a:ln>
        </p:spPr>
      </p:pic>
      <p:pic>
        <p:nvPicPr>
          <p:cNvPr id="258" name="Google Shape;258;p4"/>
          <p:cNvPicPr preferRelativeResize="0"/>
          <p:nvPr/>
        </p:nvPicPr>
        <p:blipFill rotWithShape="1">
          <a:blip r:embed="rId6">
            <a:alphaModFix/>
          </a:blip>
          <a:srcRect b="0" l="0" r="0" t="0"/>
          <a:stretch/>
        </p:blipFill>
        <p:spPr>
          <a:xfrm>
            <a:off x="2030185" y="3485198"/>
            <a:ext cx="910816" cy="716708"/>
          </a:xfrm>
          <a:prstGeom prst="rect">
            <a:avLst/>
          </a:prstGeom>
          <a:noFill/>
          <a:ln>
            <a:noFill/>
          </a:ln>
        </p:spPr>
      </p:pic>
      <p:pic>
        <p:nvPicPr>
          <p:cNvPr id="259" name="Google Shape;259;p4"/>
          <p:cNvPicPr preferRelativeResize="0"/>
          <p:nvPr/>
        </p:nvPicPr>
        <p:blipFill rotWithShape="1">
          <a:blip r:embed="rId7">
            <a:alphaModFix/>
          </a:blip>
          <a:srcRect b="0" l="0" r="0" t="0"/>
          <a:stretch/>
        </p:blipFill>
        <p:spPr>
          <a:xfrm>
            <a:off x="2061065" y="3429000"/>
            <a:ext cx="850771" cy="1054956"/>
          </a:xfrm>
          <a:prstGeom prst="rect">
            <a:avLst/>
          </a:prstGeom>
          <a:noFill/>
          <a:ln>
            <a:noFill/>
          </a:ln>
        </p:spPr>
      </p:pic>
      <p:pic>
        <p:nvPicPr>
          <p:cNvPr descr="A picture containing clothing&#10;&#10;Description automatically generated" id="260" name="Google Shape;260;p4"/>
          <p:cNvPicPr preferRelativeResize="0"/>
          <p:nvPr/>
        </p:nvPicPr>
        <p:blipFill rotWithShape="1">
          <a:blip r:embed="rId8">
            <a:alphaModFix/>
          </a:blip>
          <a:srcRect b="0" l="33766" r="34666" t="0"/>
          <a:stretch/>
        </p:blipFill>
        <p:spPr>
          <a:xfrm>
            <a:off x="10034128" y="3956478"/>
            <a:ext cx="1888817" cy="5753688"/>
          </a:xfrm>
          <a:prstGeom prst="rect">
            <a:avLst/>
          </a:prstGeom>
          <a:noFill/>
          <a:ln>
            <a:noFill/>
          </a:ln>
        </p:spPr>
      </p:pic>
      <p:sp>
        <p:nvSpPr>
          <p:cNvPr id="261" name="Google Shape;261;p4"/>
          <p:cNvSpPr/>
          <p:nvPr/>
        </p:nvSpPr>
        <p:spPr>
          <a:xfrm>
            <a:off x="8434015" y="3353428"/>
            <a:ext cx="2455571" cy="1105027"/>
          </a:xfrm>
          <a:prstGeom prst="wedgeEllipseCallout">
            <a:avLst>
              <a:gd fmla="val 41161" name="adj1"/>
              <a:gd fmla="val 86212" name="adj2"/>
            </a:avLst>
          </a:prstGeom>
          <a:solidFill>
            <a:srgbClr val="FFD966"/>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Cool! </a:t>
            </a:r>
            <a:endParaRPr/>
          </a:p>
          <a:p>
            <a:pPr indent="0" lvl="0" marL="0" marR="0" rtl="0" algn="ctr">
              <a:spcBef>
                <a:spcPts val="0"/>
              </a:spcBef>
              <a:spcAft>
                <a:spcPts val="0"/>
              </a:spcAft>
              <a:buNone/>
            </a:pPr>
            <a:r>
              <a:rPr lang="en-US" sz="2000">
                <a:solidFill>
                  <a:srgbClr val="000000"/>
                </a:solidFill>
                <a:latin typeface="Arial"/>
                <a:ea typeface="Arial"/>
                <a:cs typeface="Arial"/>
                <a:sym typeface="Arial"/>
              </a:rPr>
              <a:t> I want that</a:t>
            </a:r>
            <a:endParaRPr/>
          </a:p>
        </p:txBody>
      </p:sp>
      <p:pic>
        <p:nvPicPr>
          <p:cNvPr id="262" name="Google Shape;262;p4"/>
          <p:cNvPicPr preferRelativeResize="0"/>
          <p:nvPr/>
        </p:nvPicPr>
        <p:blipFill rotWithShape="1">
          <a:blip r:embed="rId9">
            <a:alphaModFix/>
          </a:blip>
          <a:srcRect b="16734" l="0" r="0" t="0"/>
          <a:stretch/>
        </p:blipFill>
        <p:spPr>
          <a:xfrm>
            <a:off x="1152102" y="4634703"/>
            <a:ext cx="2600652" cy="2165454"/>
          </a:xfrm>
          <a:prstGeom prst="rect">
            <a:avLst/>
          </a:prstGeom>
          <a:noFill/>
          <a:ln>
            <a:noFill/>
          </a:ln>
        </p:spPr>
      </p:pic>
      <p:sp>
        <p:nvSpPr>
          <p:cNvPr id="263" name="Google Shape;263;p4"/>
          <p:cNvSpPr txBox="1"/>
          <p:nvPr/>
        </p:nvSpPr>
        <p:spPr>
          <a:xfrm>
            <a:off x="1800885" y="4528201"/>
            <a:ext cx="1303085" cy="123178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lt1"/>
              </a:buClr>
              <a:buSzPts val="4800"/>
              <a:buFont typeface="Arial"/>
              <a:buNone/>
            </a:pPr>
            <a:r>
              <a:rPr b="1" i="0" lang="en-US" sz="4800">
                <a:solidFill>
                  <a:schemeClr val="lt1"/>
                </a:solidFill>
                <a:latin typeface="Arial"/>
                <a:ea typeface="Arial"/>
                <a:cs typeface="Arial"/>
                <a:sym typeface="Arial"/>
              </a:rPr>
              <a:t>©</a:t>
            </a:r>
            <a:endParaRPr b="0" i="0" sz="2800">
              <a:solidFill>
                <a:schemeClr val="lt1"/>
              </a:solidFill>
              <a:latin typeface="Arial"/>
              <a:ea typeface="Arial"/>
              <a:cs typeface="Arial"/>
              <a:sym typeface="Arial"/>
            </a:endParaRPr>
          </a:p>
          <a:p>
            <a:pPr indent="0" lvl="0" marL="0" marR="0" rtl="0" algn="ctr">
              <a:lnSpc>
                <a:spcPct val="90000"/>
              </a:lnSpc>
              <a:spcBef>
                <a:spcPts val="1000"/>
              </a:spcBef>
              <a:spcAft>
                <a:spcPts val="0"/>
              </a:spcAft>
              <a:buClr>
                <a:srgbClr val="757070"/>
              </a:buClr>
              <a:buSzPts val="2800"/>
              <a:buFont typeface="Arial"/>
              <a:buNone/>
            </a:pPr>
            <a:r>
              <a:t/>
            </a:r>
            <a:endParaRPr b="0" i="0" sz="2800">
              <a:solidFill>
                <a:srgbClr val="757070"/>
              </a:solidFill>
              <a:latin typeface="Arial"/>
              <a:ea typeface="Arial"/>
              <a:cs typeface="Arial"/>
              <a:sym typeface="Arial"/>
            </a:endParaRPr>
          </a:p>
        </p:txBody>
      </p:sp>
      <p:pic>
        <p:nvPicPr>
          <p:cNvPr id="264" name="Google Shape;264;p4"/>
          <p:cNvPicPr preferRelativeResize="0"/>
          <p:nvPr/>
        </p:nvPicPr>
        <p:blipFill rotWithShape="1">
          <a:blip r:embed="rId10">
            <a:alphaModFix/>
          </a:blip>
          <a:srcRect b="0" l="0" r="0" t="0"/>
          <a:stretch/>
        </p:blipFill>
        <p:spPr>
          <a:xfrm>
            <a:off x="2781820" y="5059182"/>
            <a:ext cx="1073357" cy="1073357"/>
          </a:xfrm>
          <a:prstGeom prst="rect">
            <a:avLst/>
          </a:prstGeom>
          <a:noFill/>
          <a:ln>
            <a:noFill/>
          </a:ln>
        </p:spPr>
      </p:pic>
      <p:sp>
        <p:nvSpPr>
          <p:cNvPr id="265" name="Google Shape;265;p4"/>
          <p:cNvSpPr/>
          <p:nvPr/>
        </p:nvSpPr>
        <p:spPr>
          <a:xfrm>
            <a:off x="1572132" y="2966152"/>
            <a:ext cx="2729812" cy="1105027"/>
          </a:xfrm>
          <a:prstGeom prst="wedgeEllipseCallout">
            <a:avLst>
              <a:gd fmla="val -13283" name="adj1"/>
              <a:gd fmla="val 97788" name="adj2"/>
            </a:avLst>
          </a:prstGeom>
          <a:solidFill>
            <a:srgbClr val="A8D08C"/>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It’s mine</a:t>
            </a:r>
            <a:endParaRPr/>
          </a:p>
        </p:txBody>
      </p:sp>
      <p:sp>
        <p:nvSpPr>
          <p:cNvPr id="266" name="Google Shape;266;p4"/>
          <p:cNvSpPr/>
          <p:nvPr/>
        </p:nvSpPr>
        <p:spPr>
          <a:xfrm>
            <a:off x="8439341" y="3353427"/>
            <a:ext cx="2455571" cy="1105027"/>
          </a:xfrm>
          <a:prstGeom prst="wedgeEllipseCallout">
            <a:avLst>
              <a:gd fmla="val 41161" name="adj1"/>
              <a:gd fmla="val 86212" name="adj2"/>
            </a:avLst>
          </a:prstGeom>
          <a:solidFill>
            <a:srgbClr val="FFD966"/>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I guess I can’t just copy that</a:t>
            </a:r>
            <a:endParaRPr/>
          </a:p>
        </p:txBody>
      </p:sp>
      <p:sp>
        <p:nvSpPr>
          <p:cNvPr id="267" name="Google Shape;267;p4"/>
          <p:cNvSpPr/>
          <p:nvPr/>
        </p:nvSpPr>
        <p:spPr>
          <a:xfrm>
            <a:off x="1572132" y="2960309"/>
            <a:ext cx="2726003" cy="1105027"/>
          </a:xfrm>
          <a:prstGeom prst="wedgeEllipseCallout">
            <a:avLst>
              <a:gd fmla="val -13468" name="adj1"/>
              <a:gd fmla="val 97788" name="adj2"/>
            </a:avLst>
          </a:prstGeom>
          <a:solidFill>
            <a:srgbClr val="A8D08C"/>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It’s my right – to exclude you</a:t>
            </a:r>
            <a:endParaRPr/>
          </a:p>
        </p:txBody>
      </p:sp>
      <p:sp>
        <p:nvSpPr>
          <p:cNvPr id="268" name="Google Shape;268;p4"/>
          <p:cNvSpPr/>
          <p:nvPr/>
        </p:nvSpPr>
        <p:spPr>
          <a:xfrm>
            <a:off x="1584444" y="2958449"/>
            <a:ext cx="2726003" cy="1105027"/>
          </a:xfrm>
          <a:prstGeom prst="wedgeEllipseCallout">
            <a:avLst>
              <a:gd fmla="val -13468" name="adj1"/>
              <a:gd fmla="val 97788" name="adj2"/>
            </a:avLst>
          </a:prstGeom>
          <a:solidFill>
            <a:srgbClr val="A8D08C"/>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 and if you copy it, I’ll sue </a:t>
            </a:r>
            <a:endParaRPr/>
          </a:p>
        </p:txBody>
      </p:sp>
      <p:sp>
        <p:nvSpPr>
          <p:cNvPr id="269" name="Google Shape;269;p4"/>
          <p:cNvSpPr/>
          <p:nvPr/>
        </p:nvSpPr>
        <p:spPr>
          <a:xfrm>
            <a:off x="8446327" y="3353428"/>
            <a:ext cx="2455571" cy="1105027"/>
          </a:xfrm>
          <a:prstGeom prst="wedgeEllipseCallout">
            <a:avLst>
              <a:gd fmla="val 41161" name="adj1"/>
              <a:gd fmla="val 86212" name="adj2"/>
            </a:avLst>
          </a:prstGeom>
          <a:solidFill>
            <a:srgbClr val="FFD966"/>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I don’t want a copy that bad</a:t>
            </a:r>
            <a:endParaRPr/>
          </a:p>
        </p:txBody>
      </p:sp>
      <p:sp>
        <p:nvSpPr>
          <p:cNvPr id="270" name="Google Shape;270;p4"/>
          <p:cNvSpPr/>
          <p:nvPr/>
        </p:nvSpPr>
        <p:spPr>
          <a:xfrm>
            <a:off x="7566305" y="4528201"/>
            <a:ext cx="2506308" cy="1520115"/>
          </a:xfrm>
          <a:prstGeom prst="cloudCallout">
            <a:avLst>
              <a:gd fmla="val 64612" name="adj1"/>
              <a:gd fmla="val -13860" name="adj2"/>
            </a:avLst>
          </a:prstGeom>
          <a:no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 it really wasn’t that good anyway.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500"/>
                                        <p:tgtEl>
                                          <p:spTgt spid="256"/>
                                        </p:tgtEl>
                                      </p:cBhvr>
                                    </p:animEffect>
                                  </p:childTnLst>
                                </p:cTn>
                              </p:par>
                              <p:par>
                                <p:cTn fill="hold" nodeType="withEffect" presetClass="entr" presetID="10" presetSubtype="0">
                                  <p:stCondLst>
                                    <p:cond delay="500"/>
                                  </p:stCondLst>
                                  <p:childTnLst>
                                    <p:set>
                                      <p:cBhvr>
                                        <p:cTn dur="1" fill="hold">
                                          <p:stCondLst>
                                            <p:cond delay="0"/>
                                          </p:stCondLst>
                                        </p:cTn>
                                        <p:tgtEl>
                                          <p:spTgt spid="257"/>
                                        </p:tgtEl>
                                        <p:attrNameLst>
                                          <p:attrName>style.visibility</p:attrName>
                                        </p:attrNameLst>
                                      </p:cBhvr>
                                      <p:to>
                                        <p:strVal val="visible"/>
                                      </p:to>
                                    </p:set>
                                    <p:animEffect filter="fade" transition="in">
                                      <p:cBhvr>
                                        <p:cTn dur="500"/>
                                        <p:tgtEl>
                                          <p:spTgt spid="257"/>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258"/>
                                        </p:tgtEl>
                                        <p:attrNameLst>
                                          <p:attrName>style.visibility</p:attrName>
                                        </p:attrNameLst>
                                      </p:cBhvr>
                                      <p:to>
                                        <p:strVal val="visible"/>
                                      </p:to>
                                    </p:set>
                                    <p:animEffect filter="fade" transition="in">
                                      <p:cBhvr>
                                        <p:cTn dur="500"/>
                                        <p:tgtEl>
                                          <p:spTgt spid="258"/>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259"/>
                                        </p:tgtEl>
                                        <p:attrNameLst>
                                          <p:attrName>style.visibility</p:attrName>
                                        </p:attrNameLst>
                                      </p:cBhvr>
                                      <p:to>
                                        <p:strVal val="visible"/>
                                      </p:to>
                                    </p:set>
                                    <p:animEffect filter="fade" transition="in">
                                      <p:cBhvr>
                                        <p:cTn dur="5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500"/>
                                        <p:tgtEl>
                                          <p:spTgt spid="262"/>
                                        </p:tgtEl>
                                      </p:cBhvr>
                                    </p:animEffect>
                                  </p:childTnLst>
                                </p:cTn>
                              </p:par>
                            </p:childTnLst>
                          </p:cTn>
                        </p:par>
                        <p:par>
                          <p:cTn fill="hold">
                            <p:stCondLst>
                              <p:cond delay="500"/>
                            </p:stCondLst>
                            <p:childTnLst>
                              <p:par>
                                <p:cTn fill="hold" nodeType="afterEffect" presetClass="exit" presetID="10" presetSubtype="0">
                                  <p:stCondLst>
                                    <p:cond delay="1000"/>
                                  </p:stCondLst>
                                  <p:childTnLst>
                                    <p:animEffect filter="fade" transition="out">
                                      <p:cBhvr>
                                        <p:cTn dur="500"/>
                                        <p:tgtEl>
                                          <p:spTgt spid="255"/>
                                        </p:tgtEl>
                                      </p:cBhvr>
                                    </p:animEffect>
                                    <p:set>
                                      <p:cBhvr>
                                        <p:cTn dur="1" fill="hold">
                                          <p:stCondLst>
                                            <p:cond delay="500"/>
                                          </p:stCondLst>
                                        </p:cTn>
                                        <p:tgtEl>
                                          <p:spTgt spid="255"/>
                                        </p:tgtEl>
                                        <p:attrNameLst>
                                          <p:attrName>style.visibility</p:attrName>
                                        </p:attrNameLst>
                                      </p:cBhvr>
                                      <p:to>
                                        <p:strVal val="hidden"/>
                                      </p:to>
                                    </p:set>
                                  </p:childTnLst>
                                </p:cTn>
                              </p:par>
                              <p:par>
                                <p:cTn fill="hold" nodeType="withEffect" presetClass="entr" presetID="10" presetSubtype="0">
                                  <p:stCondLst>
                                    <p:cond delay="1250"/>
                                  </p:stCondLst>
                                  <p:childTnLst>
                                    <p:set>
                                      <p:cBhvr>
                                        <p:cTn dur="1" fill="hold">
                                          <p:stCondLst>
                                            <p:cond delay="0"/>
                                          </p:stCondLst>
                                        </p:cTn>
                                        <p:tgtEl>
                                          <p:spTgt spid="263"/>
                                        </p:tgtEl>
                                        <p:attrNameLst>
                                          <p:attrName>style.visibility</p:attrName>
                                        </p:attrNameLst>
                                      </p:cBhvr>
                                      <p:to>
                                        <p:strVal val="visible"/>
                                      </p:to>
                                    </p:set>
                                    <p:animEffect filter="fade" transition="in">
                                      <p:cBhvr>
                                        <p:cTn dur="500"/>
                                        <p:tgtEl>
                                          <p:spTgt spid="263"/>
                                        </p:tgtEl>
                                      </p:cBhvr>
                                    </p:animEffect>
                                  </p:childTnLst>
                                </p:cTn>
                              </p:par>
                              <p:par>
                                <p:cTn fill="hold" nodeType="withEffect" presetClass="entr" presetID="10" presetSubtype="0">
                                  <p:stCondLst>
                                    <p:cond delay="125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61"/>
                                        </p:tgtEl>
                                      </p:cBhvr>
                                    </p:animEffect>
                                    <p:set>
                                      <p:cBhvr>
                                        <p:cTn dur="1" fill="hold">
                                          <p:stCondLst>
                                            <p:cond delay="500"/>
                                          </p:stCondLst>
                                        </p:cTn>
                                        <p:tgtEl>
                                          <p:spTgt spid="261"/>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65"/>
                                        </p:tgtEl>
                                      </p:cBhvr>
                                    </p:animEffect>
                                    <p:set>
                                      <p:cBhvr>
                                        <p:cTn dur="1" fill="hold">
                                          <p:stCondLst>
                                            <p:cond delay="500"/>
                                          </p:stCondLst>
                                        </p:cTn>
                                        <p:tgtEl>
                                          <p:spTgt spid="265"/>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500"/>
                                        <p:tgtEl>
                                          <p:spTgt spid="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67"/>
                                        </p:tgtEl>
                                      </p:cBhvr>
                                    </p:animEffect>
                                    <p:set>
                                      <p:cBhvr>
                                        <p:cTn dur="1" fill="hold">
                                          <p:stCondLst>
                                            <p:cond delay="500"/>
                                          </p:stCondLst>
                                        </p:cTn>
                                        <p:tgtEl>
                                          <p:spTgt spid="267"/>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67"/>
                                        </p:tgtEl>
                                      </p:cBhvr>
                                    </p:animEffect>
                                    <p:set>
                                      <p:cBhvr>
                                        <p:cTn dur="1" fill="hold">
                                          <p:stCondLst>
                                            <p:cond delay="500"/>
                                          </p:stCondLst>
                                        </p:cTn>
                                        <p:tgtEl>
                                          <p:spTgt spid="267"/>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500"/>
                                        <p:tgtEl>
                                          <p:spTgt spid="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5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PROTECTION OF EXPRESSIONS, NOT IDEAS</a:t>
            </a:r>
            <a:endParaRPr/>
          </a:p>
        </p:txBody>
      </p:sp>
      <p:pic>
        <p:nvPicPr>
          <p:cNvPr id="277" name="Google Shape;277;p5"/>
          <p:cNvPicPr preferRelativeResize="0"/>
          <p:nvPr/>
        </p:nvPicPr>
        <p:blipFill rotWithShape="1">
          <a:blip r:embed="rId3">
            <a:alphaModFix/>
          </a:blip>
          <a:srcRect b="12325" l="0" r="0" t="0"/>
          <a:stretch/>
        </p:blipFill>
        <p:spPr>
          <a:xfrm>
            <a:off x="5386895" y="3153484"/>
            <a:ext cx="1418210" cy="1214016"/>
          </a:xfrm>
          <a:prstGeom prst="rect">
            <a:avLst/>
          </a:prstGeom>
          <a:noFill/>
          <a:ln>
            <a:noFill/>
          </a:ln>
        </p:spPr>
      </p:pic>
      <p:pic>
        <p:nvPicPr>
          <p:cNvPr id="278" name="Google Shape;278;p5"/>
          <p:cNvPicPr preferRelativeResize="0"/>
          <p:nvPr/>
        </p:nvPicPr>
        <p:blipFill rotWithShape="1">
          <a:blip r:embed="rId4">
            <a:alphaModFix/>
          </a:blip>
          <a:srcRect b="0" l="0" r="0" t="0"/>
          <a:stretch/>
        </p:blipFill>
        <p:spPr>
          <a:xfrm>
            <a:off x="5828539" y="3478255"/>
            <a:ext cx="628650" cy="790575"/>
          </a:xfrm>
          <a:prstGeom prst="rect">
            <a:avLst/>
          </a:prstGeom>
          <a:noFill/>
          <a:ln>
            <a:noFill/>
          </a:ln>
        </p:spPr>
      </p:pic>
      <p:pic>
        <p:nvPicPr>
          <p:cNvPr id="279" name="Google Shape;279;p5"/>
          <p:cNvPicPr preferRelativeResize="0"/>
          <p:nvPr/>
        </p:nvPicPr>
        <p:blipFill rotWithShape="1">
          <a:blip r:embed="rId5">
            <a:alphaModFix/>
          </a:blip>
          <a:srcRect b="0" l="0" r="0" t="0"/>
          <a:stretch/>
        </p:blipFill>
        <p:spPr>
          <a:xfrm>
            <a:off x="5828539" y="3406895"/>
            <a:ext cx="632459" cy="790574"/>
          </a:xfrm>
          <a:prstGeom prst="rect">
            <a:avLst/>
          </a:prstGeom>
          <a:noFill/>
          <a:ln>
            <a:noFill/>
          </a:ln>
        </p:spPr>
      </p:pic>
      <p:pic>
        <p:nvPicPr>
          <p:cNvPr id="280" name="Google Shape;280;p5"/>
          <p:cNvPicPr preferRelativeResize="0"/>
          <p:nvPr/>
        </p:nvPicPr>
        <p:blipFill rotWithShape="1">
          <a:blip r:embed="rId6">
            <a:alphaModFix/>
          </a:blip>
          <a:srcRect b="0" l="0" r="0" t="0"/>
          <a:stretch/>
        </p:blipFill>
        <p:spPr>
          <a:xfrm>
            <a:off x="5640592" y="3402138"/>
            <a:ext cx="910816" cy="716708"/>
          </a:xfrm>
          <a:prstGeom prst="rect">
            <a:avLst/>
          </a:prstGeom>
          <a:noFill/>
          <a:ln>
            <a:noFill/>
          </a:ln>
        </p:spPr>
      </p:pic>
      <p:pic>
        <p:nvPicPr>
          <p:cNvPr id="281" name="Google Shape;281;p5"/>
          <p:cNvPicPr preferRelativeResize="0"/>
          <p:nvPr/>
        </p:nvPicPr>
        <p:blipFill rotWithShape="1">
          <a:blip r:embed="rId7">
            <a:alphaModFix/>
          </a:blip>
          <a:srcRect b="0" l="0" r="0" t="0"/>
          <a:stretch/>
        </p:blipFill>
        <p:spPr>
          <a:xfrm>
            <a:off x="5700637" y="3312544"/>
            <a:ext cx="850771" cy="1054956"/>
          </a:xfrm>
          <a:prstGeom prst="rect">
            <a:avLst/>
          </a:prstGeom>
          <a:noFill/>
          <a:ln>
            <a:noFill/>
          </a:ln>
        </p:spPr>
      </p:pic>
      <p:pic>
        <p:nvPicPr>
          <p:cNvPr id="282" name="Google Shape;282;p5"/>
          <p:cNvPicPr preferRelativeResize="0"/>
          <p:nvPr/>
        </p:nvPicPr>
        <p:blipFill rotWithShape="1">
          <a:blip r:embed="rId8">
            <a:alphaModFix/>
          </a:blip>
          <a:srcRect b="0" l="0" r="0" t="0"/>
          <a:stretch/>
        </p:blipFill>
        <p:spPr>
          <a:xfrm>
            <a:off x="5225359" y="3724391"/>
            <a:ext cx="1604338" cy="1604338"/>
          </a:xfrm>
          <a:prstGeom prst="rect">
            <a:avLst/>
          </a:prstGeom>
          <a:noFill/>
          <a:ln>
            <a:noFill/>
          </a:ln>
        </p:spPr>
      </p:pic>
      <p:sp>
        <p:nvSpPr>
          <p:cNvPr id="283" name="Google Shape;283;p5"/>
          <p:cNvSpPr/>
          <p:nvPr/>
        </p:nvSpPr>
        <p:spPr>
          <a:xfrm>
            <a:off x="1132340" y="1985148"/>
            <a:ext cx="4160336" cy="2133698"/>
          </a:xfrm>
          <a:prstGeom prst="cloudCallout">
            <a:avLst>
              <a:gd fmla="val 45738" name="adj1"/>
              <a:gd fmla="val 50793"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I’ve got a great idea for a book…</a:t>
            </a:r>
            <a:endParaRPr/>
          </a:p>
        </p:txBody>
      </p:sp>
      <p:pic>
        <p:nvPicPr>
          <p:cNvPr id="284" name="Google Shape;284;p5"/>
          <p:cNvPicPr preferRelativeResize="0"/>
          <p:nvPr/>
        </p:nvPicPr>
        <p:blipFill rotWithShape="1">
          <a:blip r:embed="rId3">
            <a:alphaModFix/>
          </a:blip>
          <a:srcRect b="12325" l="0" r="0" t="0"/>
          <a:stretch/>
        </p:blipFill>
        <p:spPr>
          <a:xfrm>
            <a:off x="2732145" y="3429000"/>
            <a:ext cx="709105" cy="607008"/>
          </a:xfrm>
          <a:prstGeom prst="rect">
            <a:avLst/>
          </a:prstGeom>
          <a:noFill/>
          <a:ln>
            <a:noFill/>
          </a:ln>
        </p:spPr>
      </p:pic>
      <p:sp>
        <p:nvSpPr>
          <p:cNvPr id="285" name="Google Shape;285;p5"/>
          <p:cNvSpPr/>
          <p:nvPr/>
        </p:nvSpPr>
        <p:spPr>
          <a:xfrm>
            <a:off x="2737566" y="3383373"/>
            <a:ext cx="698261" cy="698261"/>
          </a:xfrm>
          <a:prstGeom prst="noSmoking">
            <a:avLst>
              <a:gd fmla="val 18750" name="adj"/>
            </a:avLst>
          </a:prstGeom>
          <a:solidFill>
            <a:srgbClr val="FF0000">
              <a:alpha val="6666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Arial"/>
              <a:ea typeface="Arial"/>
              <a:cs typeface="Arial"/>
              <a:sym typeface="Arial"/>
            </a:endParaRPr>
          </a:p>
        </p:txBody>
      </p:sp>
      <p:sp>
        <p:nvSpPr>
          <p:cNvPr id="286" name="Google Shape;286;p5"/>
          <p:cNvSpPr/>
          <p:nvPr/>
        </p:nvSpPr>
        <p:spPr>
          <a:xfrm>
            <a:off x="7118846" y="1857227"/>
            <a:ext cx="4019778" cy="1942507"/>
          </a:xfrm>
          <a:prstGeom prst="wedgeEllipseCallout">
            <a:avLst>
              <a:gd fmla="val -61846" name="adj1"/>
              <a:gd fmla="val 63693" name="adj2"/>
            </a:avLst>
          </a:prstGeom>
          <a:no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My masterpiece is written</a:t>
            </a:r>
            <a:endParaRPr/>
          </a:p>
        </p:txBody>
      </p:sp>
      <p:pic>
        <p:nvPicPr>
          <p:cNvPr id="287" name="Google Shape;287;p5"/>
          <p:cNvPicPr preferRelativeResize="0"/>
          <p:nvPr/>
        </p:nvPicPr>
        <p:blipFill rotWithShape="1">
          <a:blip r:embed="rId6">
            <a:alphaModFix/>
          </a:blip>
          <a:srcRect b="0" l="0" r="0" t="0"/>
          <a:stretch/>
        </p:blipFill>
        <p:spPr>
          <a:xfrm>
            <a:off x="8217919" y="3007683"/>
            <a:ext cx="910816" cy="716708"/>
          </a:xfrm>
          <a:prstGeom prst="rect">
            <a:avLst/>
          </a:prstGeom>
          <a:noFill/>
          <a:ln>
            <a:noFill/>
          </a:ln>
        </p:spPr>
      </p:pic>
      <p:pic>
        <p:nvPicPr>
          <p:cNvPr id="288" name="Google Shape;288;p5"/>
          <p:cNvPicPr preferRelativeResize="0"/>
          <p:nvPr/>
        </p:nvPicPr>
        <p:blipFill rotWithShape="1">
          <a:blip r:embed="rId3">
            <a:alphaModFix/>
          </a:blip>
          <a:srcRect b="12325" l="0" r="0" t="0"/>
          <a:stretch/>
        </p:blipFill>
        <p:spPr>
          <a:xfrm>
            <a:off x="9200064" y="3079869"/>
            <a:ext cx="709105" cy="607008"/>
          </a:xfrm>
          <a:prstGeom prst="rect">
            <a:avLst/>
          </a:prstGeom>
          <a:noFill/>
          <a:ln>
            <a:noFill/>
          </a:ln>
        </p:spPr>
      </p:pic>
      <p:pic>
        <p:nvPicPr>
          <p:cNvPr id="289" name="Google Shape;289;p5"/>
          <p:cNvPicPr preferRelativeResize="0"/>
          <p:nvPr/>
        </p:nvPicPr>
        <p:blipFill rotWithShape="1">
          <a:blip r:embed="rId9">
            <a:alphaModFix/>
          </a:blip>
          <a:srcRect b="0" l="0" r="0" t="0"/>
          <a:stretch/>
        </p:blipFill>
        <p:spPr>
          <a:xfrm rot="-915875">
            <a:off x="1284928" y="567531"/>
            <a:ext cx="2279203" cy="4051916"/>
          </a:xfrm>
          <a:prstGeom prst="rect">
            <a:avLst/>
          </a:prstGeom>
          <a:noFill/>
          <a:ln>
            <a:noFill/>
          </a:ln>
        </p:spPr>
      </p:pic>
      <p:pic>
        <p:nvPicPr>
          <p:cNvPr id="290" name="Google Shape;290;p5"/>
          <p:cNvPicPr preferRelativeResize="0"/>
          <p:nvPr/>
        </p:nvPicPr>
        <p:blipFill rotWithShape="1">
          <a:blip r:embed="rId10">
            <a:alphaModFix/>
          </a:blip>
          <a:srcRect b="0" l="0" r="0" t="0"/>
          <a:stretch/>
        </p:blipFill>
        <p:spPr>
          <a:xfrm rot="710334">
            <a:off x="6989332" y="4091094"/>
            <a:ext cx="2971001" cy="3341214"/>
          </a:xfrm>
          <a:prstGeom prst="rect">
            <a:avLst/>
          </a:prstGeom>
          <a:noFill/>
          <a:ln>
            <a:noFill/>
          </a:ln>
        </p:spPr>
      </p:pic>
      <p:pic>
        <p:nvPicPr>
          <p:cNvPr id="291" name="Google Shape;291;p5"/>
          <p:cNvPicPr preferRelativeResize="0"/>
          <p:nvPr/>
        </p:nvPicPr>
        <p:blipFill rotWithShape="1">
          <a:blip r:embed="rId11">
            <a:alphaModFix/>
          </a:blip>
          <a:srcRect b="0" l="0" r="0" t="0"/>
          <a:stretch/>
        </p:blipFill>
        <p:spPr>
          <a:xfrm rot="-895174">
            <a:off x="1862788" y="4664545"/>
            <a:ext cx="3399709" cy="2547922"/>
          </a:xfrm>
          <a:prstGeom prst="rect">
            <a:avLst/>
          </a:prstGeom>
          <a:noFill/>
          <a:ln>
            <a:noFill/>
          </a:ln>
        </p:spPr>
      </p:pic>
      <p:pic>
        <p:nvPicPr>
          <p:cNvPr id="292" name="Google Shape;292;p5"/>
          <p:cNvPicPr preferRelativeResize="0"/>
          <p:nvPr/>
        </p:nvPicPr>
        <p:blipFill rotWithShape="1">
          <a:blip r:embed="rId12">
            <a:alphaModFix/>
          </a:blip>
          <a:srcRect b="0" l="0" r="0" t="0"/>
          <a:stretch/>
        </p:blipFill>
        <p:spPr>
          <a:xfrm rot="933957">
            <a:off x="6774878" y="1066477"/>
            <a:ext cx="5420038" cy="264814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500"/>
                                        <p:tgtEl>
                                          <p:spTgt spid="280"/>
                                        </p:tgtEl>
                                      </p:cBhvr>
                                    </p:animEffect>
                                  </p:childTnLst>
                                </p:cTn>
                              </p:par>
                              <p:par>
                                <p:cTn fill="hold" nodeType="withEffect" presetClass="entr" presetID="10" presetSubtype="0">
                                  <p:stCondLst>
                                    <p:cond delay="500"/>
                                  </p:stCondLst>
                                  <p:childTnLst>
                                    <p:set>
                                      <p:cBhvr>
                                        <p:cTn dur="1" fill="hold">
                                          <p:stCondLst>
                                            <p:cond delay="0"/>
                                          </p:stCondLst>
                                        </p:cTn>
                                        <p:tgtEl>
                                          <p:spTgt spid="281"/>
                                        </p:tgtEl>
                                        <p:attrNameLst>
                                          <p:attrName>style.visibility</p:attrName>
                                        </p:attrNameLst>
                                      </p:cBhvr>
                                      <p:to>
                                        <p:strVal val="visible"/>
                                      </p:to>
                                    </p:set>
                                    <p:animEffect filter="fade" transition="in">
                                      <p:cBhvr>
                                        <p:cTn dur="500"/>
                                        <p:tgtEl>
                                          <p:spTgt spid="281"/>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par>
                          <p:cTn fill="hold">
                            <p:stCondLst>
                              <p:cond delay="1000"/>
                            </p:stCondLst>
                            <p:childTnLst>
                              <p:par>
                                <p:cTn fill="hold" nodeType="afterEffect" presetClass="entr" presetID="10" presetSubtype="0">
                                  <p:stCondLst>
                                    <p:cond delay="150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77"/>
                                        </p:tgtEl>
                                      </p:cBhvr>
                                    </p:animEffect>
                                    <p:set>
                                      <p:cBhvr>
                                        <p:cTn dur="1" fill="hold">
                                          <p:stCondLst>
                                            <p:cond delay="500"/>
                                          </p:stCondLst>
                                        </p:cTn>
                                        <p:tgtEl>
                                          <p:spTgt spid="27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80"/>
                                        </p:tgtEl>
                                      </p:cBhvr>
                                    </p:animEffect>
                                    <p:set>
                                      <p:cBhvr>
                                        <p:cTn dur="1" fill="hold">
                                          <p:stCondLst>
                                            <p:cond delay="500"/>
                                          </p:stCondLst>
                                        </p:cTn>
                                        <p:tgtEl>
                                          <p:spTgt spid="28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81"/>
                                        </p:tgtEl>
                                      </p:cBhvr>
                                    </p:animEffect>
                                    <p:set>
                                      <p:cBhvr>
                                        <p:cTn dur="1" fill="hold">
                                          <p:stCondLst>
                                            <p:cond delay="500"/>
                                          </p:stCondLst>
                                        </p:cTn>
                                        <p:tgtEl>
                                          <p:spTgt spid="28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79"/>
                                        </p:tgtEl>
                                      </p:cBhvr>
                                    </p:animEffect>
                                    <p:set>
                                      <p:cBhvr>
                                        <p:cTn dur="1" fill="hold">
                                          <p:stCondLst>
                                            <p:cond delay="500"/>
                                          </p:stCondLst>
                                        </p:cTn>
                                        <p:tgtEl>
                                          <p:spTgt spid="27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78"/>
                                        </p:tgtEl>
                                      </p:cBhvr>
                                    </p:animEffect>
                                    <p:set>
                                      <p:cBhvr>
                                        <p:cTn dur="1" fill="hold">
                                          <p:stCondLst>
                                            <p:cond delay="500"/>
                                          </p:stCondLst>
                                        </p:cTn>
                                        <p:tgtEl>
                                          <p:spTgt spid="27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500"/>
                                        <p:tgtEl>
                                          <p:spTgt spid="287"/>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6"/>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COPYRIGHT PROTECTION IS AUTOMATIC</a:t>
            </a:r>
            <a:endParaRPr/>
          </a:p>
        </p:txBody>
      </p:sp>
      <p:pic>
        <p:nvPicPr>
          <p:cNvPr descr="A drawing of a cartoon character&#10;&#10;Description automatically generated" id="299" name="Google Shape;299;p6"/>
          <p:cNvPicPr preferRelativeResize="0"/>
          <p:nvPr/>
        </p:nvPicPr>
        <p:blipFill rotWithShape="1">
          <a:blip r:embed="rId3">
            <a:alphaModFix/>
          </a:blip>
          <a:srcRect b="0" l="0" r="0" t="0"/>
          <a:stretch/>
        </p:blipFill>
        <p:spPr>
          <a:xfrm>
            <a:off x="1769212" y="2704422"/>
            <a:ext cx="1225461" cy="2857902"/>
          </a:xfrm>
          <a:prstGeom prst="rect">
            <a:avLst/>
          </a:prstGeom>
          <a:noFill/>
          <a:ln>
            <a:noFill/>
          </a:ln>
        </p:spPr>
      </p:pic>
      <p:pic>
        <p:nvPicPr>
          <p:cNvPr id="300" name="Google Shape;300;p6"/>
          <p:cNvPicPr preferRelativeResize="0"/>
          <p:nvPr/>
        </p:nvPicPr>
        <p:blipFill rotWithShape="1">
          <a:blip r:embed="rId4">
            <a:alphaModFix/>
          </a:blip>
          <a:srcRect b="0" l="0" r="0" t="0"/>
          <a:stretch/>
        </p:blipFill>
        <p:spPr>
          <a:xfrm>
            <a:off x="3373428" y="4806536"/>
            <a:ext cx="1752600" cy="2143125"/>
          </a:xfrm>
          <a:prstGeom prst="rect">
            <a:avLst/>
          </a:prstGeom>
          <a:noFill/>
          <a:ln>
            <a:noFill/>
          </a:ln>
        </p:spPr>
      </p:pic>
      <p:pic>
        <p:nvPicPr>
          <p:cNvPr descr="A picture containing clothing&#10;&#10;Description automatically generated" id="301" name="Google Shape;301;p6"/>
          <p:cNvPicPr preferRelativeResize="0"/>
          <p:nvPr/>
        </p:nvPicPr>
        <p:blipFill rotWithShape="1">
          <a:blip r:embed="rId5">
            <a:alphaModFix/>
          </a:blip>
          <a:srcRect b="0" l="33766" r="34666" t="0"/>
          <a:stretch/>
        </p:blipFill>
        <p:spPr>
          <a:xfrm>
            <a:off x="6338530" y="2525291"/>
            <a:ext cx="2405177" cy="7326615"/>
          </a:xfrm>
          <a:prstGeom prst="rect">
            <a:avLst/>
          </a:prstGeom>
          <a:noFill/>
          <a:ln>
            <a:noFill/>
          </a:ln>
        </p:spPr>
      </p:pic>
      <p:pic>
        <p:nvPicPr>
          <p:cNvPr id="302" name="Google Shape;302;p6"/>
          <p:cNvPicPr preferRelativeResize="0"/>
          <p:nvPr/>
        </p:nvPicPr>
        <p:blipFill rotWithShape="1">
          <a:blip r:embed="rId6">
            <a:alphaModFix/>
          </a:blip>
          <a:srcRect b="16734" l="0" r="0" t="0"/>
          <a:stretch/>
        </p:blipFill>
        <p:spPr>
          <a:xfrm>
            <a:off x="9122462" y="3166967"/>
            <a:ext cx="2600652" cy="2165454"/>
          </a:xfrm>
          <a:prstGeom prst="rect">
            <a:avLst/>
          </a:prstGeom>
          <a:noFill/>
          <a:ln>
            <a:noFill/>
          </a:ln>
        </p:spPr>
      </p:pic>
      <p:sp>
        <p:nvSpPr>
          <p:cNvPr id="303" name="Google Shape;303;p6"/>
          <p:cNvSpPr txBox="1"/>
          <p:nvPr/>
        </p:nvSpPr>
        <p:spPr>
          <a:xfrm>
            <a:off x="3974042" y="1822121"/>
            <a:ext cx="598861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Arial"/>
                <a:ea typeface="Arial"/>
                <a:cs typeface="Arial"/>
                <a:sym typeface="Arial"/>
              </a:rPr>
              <a:t>Creator… and Copyright Holder</a:t>
            </a:r>
            <a:endParaRPr/>
          </a:p>
        </p:txBody>
      </p:sp>
      <p:cxnSp>
        <p:nvCxnSpPr>
          <p:cNvPr id="304" name="Google Shape;304;p6"/>
          <p:cNvCxnSpPr/>
          <p:nvPr/>
        </p:nvCxnSpPr>
        <p:spPr>
          <a:xfrm flipH="1">
            <a:off x="3250147" y="2345341"/>
            <a:ext cx="2685978" cy="1023252"/>
          </a:xfrm>
          <a:prstGeom prst="straightConnector1">
            <a:avLst/>
          </a:prstGeom>
          <a:noFill/>
          <a:ln cap="flat" cmpd="sng" w="38100">
            <a:solidFill>
              <a:srgbClr val="000000"/>
            </a:solidFill>
            <a:prstDash val="solid"/>
            <a:miter lim="800000"/>
            <a:headEnd len="sm" w="sm" type="none"/>
            <a:tailEnd len="med" w="med" type="triangle"/>
          </a:ln>
        </p:spPr>
      </p:cxnSp>
      <p:cxnSp>
        <p:nvCxnSpPr>
          <p:cNvPr id="305" name="Google Shape;305;p6"/>
          <p:cNvCxnSpPr/>
          <p:nvPr/>
        </p:nvCxnSpPr>
        <p:spPr>
          <a:xfrm flipH="1">
            <a:off x="4998404" y="2345341"/>
            <a:ext cx="937721" cy="1634431"/>
          </a:xfrm>
          <a:prstGeom prst="straightConnector1">
            <a:avLst/>
          </a:prstGeom>
          <a:noFill/>
          <a:ln cap="flat" cmpd="sng" w="38100">
            <a:solidFill>
              <a:srgbClr val="000000"/>
            </a:solidFill>
            <a:prstDash val="solid"/>
            <a:miter lim="800000"/>
            <a:headEnd len="sm" w="sm" type="none"/>
            <a:tailEnd len="med" w="med" type="triangle"/>
          </a:ln>
        </p:spPr>
      </p:cxnSp>
      <p:cxnSp>
        <p:nvCxnSpPr>
          <p:cNvPr id="306" name="Google Shape;306;p6"/>
          <p:cNvCxnSpPr/>
          <p:nvPr/>
        </p:nvCxnSpPr>
        <p:spPr>
          <a:xfrm>
            <a:off x="5936125" y="2345341"/>
            <a:ext cx="1024362" cy="1023252"/>
          </a:xfrm>
          <a:prstGeom prst="straightConnector1">
            <a:avLst/>
          </a:prstGeom>
          <a:noFill/>
          <a:ln cap="flat" cmpd="sng" w="38100">
            <a:solidFill>
              <a:srgbClr val="000000"/>
            </a:solidFill>
            <a:prstDash val="solid"/>
            <a:miter lim="800000"/>
            <a:headEnd len="sm" w="sm" type="none"/>
            <a:tailEnd len="med" w="med" type="triangle"/>
          </a:ln>
        </p:spPr>
      </p:cxnSp>
      <p:cxnSp>
        <p:nvCxnSpPr>
          <p:cNvPr id="307" name="Google Shape;307;p6"/>
          <p:cNvCxnSpPr/>
          <p:nvPr/>
        </p:nvCxnSpPr>
        <p:spPr>
          <a:xfrm>
            <a:off x="5936125" y="2345341"/>
            <a:ext cx="3605852" cy="1023252"/>
          </a:xfrm>
          <a:prstGeom prst="straightConnector1">
            <a:avLst/>
          </a:prstGeom>
          <a:noFill/>
          <a:ln cap="flat" cmpd="sng" w="38100">
            <a:solidFill>
              <a:srgbClr val="000000"/>
            </a:solidFill>
            <a:prstDash val="solid"/>
            <a:miter lim="800000"/>
            <a:headEnd len="sm" w="sm" type="none"/>
            <a:tailEnd len="med" w="med" type="triangle"/>
          </a:ln>
        </p:spPr>
      </p:cxnSp>
      <p:pic>
        <p:nvPicPr>
          <p:cNvPr id="308" name="Google Shape;308;p6"/>
          <p:cNvPicPr preferRelativeResize="0"/>
          <p:nvPr/>
        </p:nvPicPr>
        <p:blipFill rotWithShape="1">
          <a:blip r:embed="rId7">
            <a:alphaModFix/>
          </a:blip>
          <a:srcRect b="0" l="0" r="0" t="0"/>
          <a:stretch/>
        </p:blipFill>
        <p:spPr>
          <a:xfrm>
            <a:off x="4092325" y="3526914"/>
            <a:ext cx="4492409" cy="2796370"/>
          </a:xfrm>
          <a:prstGeom prst="rect">
            <a:avLst/>
          </a:prstGeom>
          <a:noFill/>
          <a:ln>
            <a:noFill/>
          </a:ln>
        </p:spPr>
      </p:pic>
      <p:sp>
        <p:nvSpPr>
          <p:cNvPr id="309" name="Google Shape;309;p6"/>
          <p:cNvSpPr/>
          <p:nvPr/>
        </p:nvSpPr>
        <p:spPr>
          <a:xfrm>
            <a:off x="3373428" y="1589428"/>
            <a:ext cx="4461634" cy="1400754"/>
          </a:xfrm>
          <a:prstGeom prst="wedgeEllipseCallout">
            <a:avLst>
              <a:gd fmla="val -56133" name="adj1"/>
              <a:gd fmla="val 86413" name="adj2"/>
            </a:avLst>
          </a:prstGeom>
          <a:solidFill>
            <a:srgbClr val="E7A3FF"/>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You mean someone holds the copyright for that thing??</a:t>
            </a:r>
            <a:endParaRPr/>
          </a:p>
        </p:txBody>
      </p:sp>
      <p:sp>
        <p:nvSpPr>
          <p:cNvPr id="310" name="Google Shape;310;p6"/>
          <p:cNvSpPr/>
          <p:nvPr/>
        </p:nvSpPr>
        <p:spPr>
          <a:xfrm>
            <a:off x="8161877" y="2128194"/>
            <a:ext cx="1785576" cy="824791"/>
          </a:xfrm>
          <a:prstGeom prst="wedgeEllipseCallout">
            <a:avLst>
              <a:gd fmla="val 55575" name="adj1"/>
              <a:gd fmla="val 97902" name="adj2"/>
            </a:avLst>
          </a:prstGeom>
          <a:solidFill>
            <a:srgbClr val="B3C6E7"/>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Yup. Me!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500"/>
                                        <p:tgtEl>
                                          <p:spTgt spid="30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500"/>
                                        <p:tgtEl>
                                          <p:spTgt spid="30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500"/>
                                        <p:tgtEl>
                                          <p:spTgt spid="304"/>
                                        </p:tgtEl>
                                      </p:cBhvr>
                                    </p:animEffect>
                                  </p:childTnLst>
                                </p:cTn>
                              </p:par>
                              <p:par>
                                <p:cTn fill="hold" nodeType="with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01"/>
                                        </p:tgtEl>
                                      </p:cBhvr>
                                    </p:animEffect>
                                    <p:set>
                                      <p:cBhvr>
                                        <p:cTn dur="1" fill="hold">
                                          <p:stCondLst>
                                            <p:cond delay="500"/>
                                          </p:stCondLst>
                                        </p:cTn>
                                        <p:tgtEl>
                                          <p:spTgt spid="30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0"/>
                                        </p:tgtEl>
                                      </p:cBhvr>
                                    </p:animEffect>
                                    <p:set>
                                      <p:cBhvr>
                                        <p:cTn dur="1" fill="hold">
                                          <p:stCondLst>
                                            <p:cond delay="500"/>
                                          </p:stCondLst>
                                        </p:cTn>
                                        <p:tgtEl>
                                          <p:spTgt spid="30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3"/>
                                        </p:tgtEl>
                                      </p:cBhvr>
                                    </p:animEffect>
                                    <p:set>
                                      <p:cBhvr>
                                        <p:cTn dur="1" fill="hold">
                                          <p:stCondLst>
                                            <p:cond delay="500"/>
                                          </p:stCondLst>
                                        </p:cTn>
                                        <p:tgtEl>
                                          <p:spTgt spid="3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4"/>
                                        </p:tgtEl>
                                      </p:cBhvr>
                                    </p:animEffect>
                                    <p:set>
                                      <p:cBhvr>
                                        <p:cTn dur="1" fill="hold">
                                          <p:stCondLst>
                                            <p:cond delay="500"/>
                                          </p:stCondLst>
                                        </p:cTn>
                                        <p:tgtEl>
                                          <p:spTgt spid="30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5"/>
                                        </p:tgtEl>
                                      </p:cBhvr>
                                    </p:animEffect>
                                    <p:set>
                                      <p:cBhvr>
                                        <p:cTn dur="1" fill="hold">
                                          <p:stCondLst>
                                            <p:cond delay="500"/>
                                          </p:stCondLst>
                                        </p:cTn>
                                        <p:tgtEl>
                                          <p:spTgt spid="30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6"/>
                                        </p:tgtEl>
                                      </p:cBhvr>
                                    </p:animEffect>
                                    <p:set>
                                      <p:cBhvr>
                                        <p:cTn dur="1" fill="hold">
                                          <p:stCondLst>
                                            <p:cond delay="500"/>
                                          </p:stCondLst>
                                        </p:cTn>
                                        <p:tgtEl>
                                          <p:spTgt spid="30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07"/>
                                        </p:tgtEl>
                                      </p:cBhvr>
                                    </p:animEffect>
                                    <p:set>
                                      <p:cBhvr>
                                        <p:cTn dur="1" fill="hold">
                                          <p:stCondLst>
                                            <p:cond delay="500"/>
                                          </p:stCondLst>
                                        </p:cTn>
                                        <p:tgtEl>
                                          <p:spTgt spid="307"/>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500"/>
                                        <p:tgtEl>
                                          <p:spTgt spid="309"/>
                                        </p:tgtEl>
                                      </p:cBhvr>
                                    </p:animEffect>
                                  </p:childTnLst>
                                </p:cTn>
                              </p:par>
                            </p:childTnLst>
                          </p:cTn>
                        </p:par>
                        <p:par>
                          <p:cTn fill="hold">
                            <p:stCondLst>
                              <p:cond delay="500"/>
                            </p:stCondLst>
                            <p:childTnLst>
                              <p:par>
                                <p:cTn fill="hold" nodeType="afterEffect" presetClass="entr" presetID="10" presetSubtype="0">
                                  <p:stCondLst>
                                    <p:cond delay="75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7"/>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MORAL AND ECONOMIC RIGHTS</a:t>
            </a:r>
            <a:endParaRPr/>
          </a:p>
        </p:txBody>
      </p:sp>
      <p:pic>
        <p:nvPicPr>
          <p:cNvPr id="317" name="Google Shape;317;p7"/>
          <p:cNvPicPr preferRelativeResize="0"/>
          <p:nvPr/>
        </p:nvPicPr>
        <p:blipFill rotWithShape="1">
          <a:blip r:embed="rId3">
            <a:alphaModFix/>
          </a:blip>
          <a:srcRect b="12325" l="0" r="0" t="0"/>
          <a:stretch/>
        </p:blipFill>
        <p:spPr>
          <a:xfrm>
            <a:off x="2476320" y="3161056"/>
            <a:ext cx="1418210" cy="1214016"/>
          </a:xfrm>
          <a:prstGeom prst="rect">
            <a:avLst/>
          </a:prstGeom>
          <a:noFill/>
          <a:ln>
            <a:noFill/>
          </a:ln>
        </p:spPr>
      </p:pic>
      <p:pic>
        <p:nvPicPr>
          <p:cNvPr id="318" name="Google Shape;318;p7"/>
          <p:cNvPicPr preferRelativeResize="0"/>
          <p:nvPr/>
        </p:nvPicPr>
        <p:blipFill rotWithShape="1">
          <a:blip r:embed="rId4">
            <a:alphaModFix/>
          </a:blip>
          <a:srcRect b="0" l="0" r="0" t="0"/>
          <a:stretch/>
        </p:blipFill>
        <p:spPr>
          <a:xfrm>
            <a:off x="3467720" y="1511748"/>
            <a:ext cx="1414203" cy="1767754"/>
          </a:xfrm>
          <a:prstGeom prst="rect">
            <a:avLst/>
          </a:prstGeom>
          <a:noFill/>
          <a:ln>
            <a:noFill/>
          </a:ln>
        </p:spPr>
      </p:pic>
      <p:sp>
        <p:nvSpPr>
          <p:cNvPr id="319" name="Google Shape;319;p7"/>
          <p:cNvSpPr txBox="1"/>
          <p:nvPr/>
        </p:nvSpPr>
        <p:spPr>
          <a:xfrm>
            <a:off x="3084335" y="4505055"/>
            <a:ext cx="2094118"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8800">
                <a:solidFill>
                  <a:schemeClr val="dk1"/>
                </a:solidFill>
                <a:latin typeface="Arial"/>
                <a:ea typeface="Arial"/>
                <a:cs typeface="Arial"/>
                <a:sym typeface="Arial"/>
              </a:rPr>
              <a:t>$$$</a:t>
            </a:r>
            <a:endParaRPr sz="1800">
              <a:solidFill>
                <a:schemeClr val="dk1"/>
              </a:solidFill>
              <a:latin typeface="Arial"/>
              <a:ea typeface="Arial"/>
              <a:cs typeface="Arial"/>
              <a:sym typeface="Arial"/>
            </a:endParaRPr>
          </a:p>
        </p:txBody>
      </p:sp>
      <p:pic>
        <p:nvPicPr>
          <p:cNvPr id="320" name="Google Shape;320;p7"/>
          <p:cNvPicPr preferRelativeResize="0"/>
          <p:nvPr/>
        </p:nvPicPr>
        <p:blipFill rotWithShape="1">
          <a:blip r:embed="rId5">
            <a:alphaModFix/>
          </a:blip>
          <a:srcRect b="16734" l="0" r="0" t="0"/>
          <a:stretch/>
        </p:blipFill>
        <p:spPr>
          <a:xfrm>
            <a:off x="9359984" y="2685337"/>
            <a:ext cx="2600652" cy="2165454"/>
          </a:xfrm>
          <a:prstGeom prst="rect">
            <a:avLst/>
          </a:prstGeom>
          <a:noFill/>
          <a:ln>
            <a:noFill/>
          </a:ln>
        </p:spPr>
      </p:pic>
      <p:pic>
        <p:nvPicPr>
          <p:cNvPr id="321" name="Google Shape;321;p7"/>
          <p:cNvPicPr preferRelativeResize="0"/>
          <p:nvPr/>
        </p:nvPicPr>
        <p:blipFill rotWithShape="1">
          <a:blip r:embed="rId6">
            <a:alphaModFix/>
          </a:blip>
          <a:srcRect b="0" l="0" r="0" t="0"/>
          <a:stretch/>
        </p:blipFill>
        <p:spPr>
          <a:xfrm>
            <a:off x="1253581" y="4293396"/>
            <a:ext cx="1752600" cy="2143125"/>
          </a:xfrm>
          <a:prstGeom prst="rect">
            <a:avLst/>
          </a:prstGeom>
          <a:noFill/>
          <a:ln>
            <a:noFill/>
          </a:ln>
        </p:spPr>
      </p:pic>
      <p:sp>
        <p:nvSpPr>
          <p:cNvPr id="322" name="Google Shape;322;p7"/>
          <p:cNvSpPr/>
          <p:nvPr/>
        </p:nvSpPr>
        <p:spPr>
          <a:xfrm>
            <a:off x="6096000" y="1463041"/>
            <a:ext cx="3704580" cy="1154981"/>
          </a:xfrm>
          <a:prstGeom prst="wedgeEllipseCallout">
            <a:avLst>
              <a:gd fmla="val 63120" name="adj1"/>
              <a:gd fmla="val 73700" name="adj2"/>
            </a:avLst>
          </a:prstGeom>
          <a:solidFill>
            <a:srgbClr val="A8D08C"/>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There’s nothing money can’t buy!</a:t>
            </a:r>
            <a:endParaRPr/>
          </a:p>
        </p:txBody>
      </p:sp>
      <p:sp>
        <p:nvSpPr>
          <p:cNvPr id="323" name="Google Shape;323;p7"/>
          <p:cNvSpPr/>
          <p:nvPr/>
        </p:nvSpPr>
        <p:spPr>
          <a:xfrm>
            <a:off x="231364" y="1654455"/>
            <a:ext cx="2497623" cy="2041047"/>
          </a:xfrm>
          <a:prstGeom prst="wedgeEllipseCallout">
            <a:avLst>
              <a:gd fmla="val 22886" name="adj1"/>
              <a:gd fmla="val 71538" name="adj2"/>
            </a:avLst>
          </a:prstGeom>
          <a:solidFill>
            <a:srgbClr val="FEB8EF"/>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Except my moral rights [evil, faceless corporate dude]</a:t>
            </a:r>
            <a:endParaRPr/>
          </a:p>
        </p:txBody>
      </p:sp>
      <p:sp>
        <p:nvSpPr>
          <p:cNvPr id="324" name="Google Shape;324;p7"/>
          <p:cNvSpPr/>
          <p:nvPr/>
        </p:nvSpPr>
        <p:spPr>
          <a:xfrm>
            <a:off x="4050839" y="2770422"/>
            <a:ext cx="4261321" cy="1767754"/>
          </a:xfrm>
          <a:prstGeom prst="wedgeEllipseCallout">
            <a:avLst>
              <a:gd fmla="val 97112" name="adj1"/>
              <a:gd fmla="val -33937" name="adj2"/>
            </a:avLst>
          </a:prstGeom>
          <a:solidFill>
            <a:srgbClr val="9CC2E5"/>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Recording deals, publishing agreements… I do them all for the copyrights</a:t>
            </a:r>
            <a:endParaRPr/>
          </a:p>
        </p:txBody>
      </p:sp>
      <p:sp>
        <p:nvSpPr>
          <p:cNvPr id="325" name="Google Shape;325;p7"/>
          <p:cNvSpPr/>
          <p:nvPr/>
        </p:nvSpPr>
        <p:spPr>
          <a:xfrm>
            <a:off x="3848135" y="4928810"/>
            <a:ext cx="3443376" cy="1507711"/>
          </a:xfrm>
          <a:prstGeom prst="wedgeEllipseCallout">
            <a:avLst>
              <a:gd fmla="val -79711" name="adj1"/>
              <a:gd fmla="val -22932" name="adj2"/>
            </a:avLst>
          </a:prstGeom>
          <a:solidFill>
            <a:srgbClr val="FFC000"/>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rgbClr val="000000"/>
                </a:solidFill>
                <a:latin typeface="Arial"/>
                <a:ea typeface="Arial"/>
                <a:cs typeface="Arial"/>
                <a:sym typeface="Arial"/>
              </a:rPr>
              <a:t>Boss even gets the copyright on my thrilling work reports!</a:t>
            </a:r>
            <a:endParaRPr/>
          </a:p>
        </p:txBody>
      </p:sp>
      <p:grpSp>
        <p:nvGrpSpPr>
          <p:cNvPr id="326" name="Google Shape;326;p7"/>
          <p:cNvGrpSpPr/>
          <p:nvPr/>
        </p:nvGrpSpPr>
        <p:grpSpPr>
          <a:xfrm>
            <a:off x="289730" y="3845041"/>
            <a:ext cx="1163902" cy="1386269"/>
            <a:chOff x="289730" y="3845041"/>
            <a:chExt cx="1163902" cy="1386269"/>
          </a:xfrm>
        </p:grpSpPr>
        <p:pic>
          <p:nvPicPr>
            <p:cNvPr id="327" name="Google Shape;327;p7"/>
            <p:cNvPicPr preferRelativeResize="0"/>
            <p:nvPr/>
          </p:nvPicPr>
          <p:blipFill rotWithShape="1">
            <a:blip r:embed="rId7">
              <a:alphaModFix/>
            </a:blip>
            <a:srcRect b="0" l="0" r="0" t="0"/>
            <a:stretch/>
          </p:blipFill>
          <p:spPr>
            <a:xfrm>
              <a:off x="289730" y="3845041"/>
              <a:ext cx="1163902" cy="1386269"/>
            </a:xfrm>
            <a:prstGeom prst="rect">
              <a:avLst/>
            </a:prstGeom>
            <a:noFill/>
            <a:ln>
              <a:noFill/>
            </a:ln>
          </p:spPr>
        </p:pic>
        <p:pic>
          <p:nvPicPr>
            <p:cNvPr id="328" name="Google Shape;328;p7"/>
            <p:cNvPicPr preferRelativeResize="0"/>
            <p:nvPr/>
          </p:nvPicPr>
          <p:blipFill rotWithShape="1">
            <a:blip r:embed="rId3">
              <a:alphaModFix/>
            </a:blip>
            <a:srcRect b="12325" l="0" r="0" t="0"/>
            <a:stretch/>
          </p:blipFill>
          <p:spPr>
            <a:xfrm>
              <a:off x="1175414" y="4965385"/>
              <a:ext cx="278218" cy="23816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par>
                                <p:cTn fill="hold" nodeType="with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par>
                          <p:cTn fill="hold">
                            <p:stCondLst>
                              <p:cond delay="500"/>
                            </p:stCondLst>
                            <p:childTnLst>
                              <p:par>
                                <p:cTn fill="hold" nodeType="afterEffect" presetClass="entr" presetID="10" presetSubtype="0">
                                  <p:stCondLst>
                                    <p:cond delay="50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318"/>
                                        </p:tgtEl>
                                        <p:attrNameLst>
                                          <p:attrName>style.visibility</p:attrName>
                                        </p:attrNameLst>
                                      </p:cBhvr>
                                      <p:to>
                                        <p:strVal val="visible"/>
                                      </p:to>
                                    </p:set>
                                    <p:animEffect filter="fade" transition="in">
                                      <p:cBhvr>
                                        <p:cTn dur="5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500"/>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23"/>
                                        </p:tgtEl>
                                      </p:cBhvr>
                                    </p:animEffect>
                                    <p:set>
                                      <p:cBhvr>
                                        <p:cTn dur="1" fill="hold">
                                          <p:stCondLst>
                                            <p:cond delay="500"/>
                                          </p:stCondLst>
                                        </p:cTn>
                                        <p:tgtEl>
                                          <p:spTgt spid="32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22"/>
                                        </p:tgtEl>
                                      </p:cBhvr>
                                    </p:animEffect>
                                    <p:set>
                                      <p:cBhvr>
                                        <p:cTn dur="1" fill="hold">
                                          <p:stCondLst>
                                            <p:cond delay="500"/>
                                          </p:stCondLst>
                                        </p:cTn>
                                        <p:tgtEl>
                                          <p:spTgt spid="3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xit" presetID="10" presetSubtype="0">
                                  <p:stCondLst>
                                    <p:cond delay="0"/>
                                  </p:stCondLst>
                                  <p:childTnLst>
                                    <p:animEffect filter="fade" transition="out">
                                      <p:cBhvr>
                                        <p:cTn dur="500"/>
                                        <p:tgtEl>
                                          <p:spTgt spid="317"/>
                                        </p:tgtEl>
                                      </p:cBhvr>
                                    </p:animEffect>
                                    <p:set>
                                      <p:cBhvr>
                                        <p:cTn dur="1" fill="hold">
                                          <p:stCondLst>
                                            <p:cond delay="500"/>
                                          </p:stCondLst>
                                        </p:cTn>
                                        <p:tgtEl>
                                          <p:spTgt spid="31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19"/>
                                        </p:tgtEl>
                                      </p:cBhvr>
                                    </p:animEffect>
                                    <p:set>
                                      <p:cBhvr>
                                        <p:cTn dur="1" fill="hold">
                                          <p:stCondLst>
                                            <p:cond delay="500"/>
                                          </p:stCondLst>
                                        </p:cTn>
                                        <p:tgtEl>
                                          <p:spTgt spid="31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318"/>
                                        </p:tgtEl>
                                      </p:cBhvr>
                                    </p:animEffect>
                                    <p:set>
                                      <p:cBhvr>
                                        <p:cTn dur="1" fill="hold">
                                          <p:stCondLst>
                                            <p:cond delay="500"/>
                                          </p:stCondLst>
                                        </p:cTn>
                                        <p:tgtEl>
                                          <p:spTgt spid="3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8"/>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BALANCING OF INTERESTS</a:t>
            </a:r>
            <a:endParaRPr/>
          </a:p>
        </p:txBody>
      </p:sp>
      <p:pic>
        <p:nvPicPr>
          <p:cNvPr id="335" name="Google Shape;335;p8"/>
          <p:cNvPicPr preferRelativeResize="0"/>
          <p:nvPr/>
        </p:nvPicPr>
        <p:blipFill rotWithShape="1">
          <a:blip r:embed="rId3">
            <a:alphaModFix/>
          </a:blip>
          <a:srcRect b="12325" l="0" r="0" t="0"/>
          <a:stretch/>
        </p:blipFill>
        <p:spPr>
          <a:xfrm>
            <a:off x="5386895" y="2261346"/>
            <a:ext cx="1418210" cy="1214016"/>
          </a:xfrm>
          <a:prstGeom prst="rect">
            <a:avLst/>
          </a:prstGeom>
          <a:noFill/>
          <a:ln>
            <a:noFill/>
          </a:ln>
        </p:spPr>
      </p:pic>
      <p:pic>
        <p:nvPicPr>
          <p:cNvPr id="336" name="Google Shape;336;p8"/>
          <p:cNvPicPr preferRelativeResize="0"/>
          <p:nvPr>
            <p:ph idx="1" type="body"/>
          </p:nvPr>
        </p:nvPicPr>
        <p:blipFill rotWithShape="1">
          <a:blip r:embed="rId4">
            <a:alphaModFix/>
          </a:blip>
          <a:srcRect b="0" l="0" r="0" t="0"/>
          <a:stretch/>
        </p:blipFill>
        <p:spPr>
          <a:xfrm>
            <a:off x="3996258" y="2985610"/>
            <a:ext cx="4199483" cy="3501332"/>
          </a:xfrm>
          <a:prstGeom prst="rect">
            <a:avLst/>
          </a:prstGeom>
          <a:noFill/>
          <a:ln>
            <a:noFill/>
          </a:ln>
        </p:spPr>
      </p:pic>
      <p:grpSp>
        <p:nvGrpSpPr>
          <p:cNvPr id="337" name="Google Shape;337;p8"/>
          <p:cNvGrpSpPr/>
          <p:nvPr/>
        </p:nvGrpSpPr>
        <p:grpSpPr>
          <a:xfrm>
            <a:off x="1213391" y="2255859"/>
            <a:ext cx="2691717" cy="3794006"/>
            <a:chOff x="1325423" y="2201950"/>
            <a:chExt cx="2691717" cy="3794006"/>
          </a:xfrm>
        </p:grpSpPr>
        <p:pic>
          <p:nvPicPr>
            <p:cNvPr descr="Image result for canada coat of arm" id="338" name="Google Shape;338;p8"/>
            <p:cNvPicPr preferRelativeResize="0"/>
            <p:nvPr/>
          </p:nvPicPr>
          <p:blipFill rotWithShape="1">
            <a:blip r:embed="rId5">
              <a:alphaModFix/>
            </a:blip>
            <a:srcRect b="0" l="0" r="0" t="0"/>
            <a:stretch/>
          </p:blipFill>
          <p:spPr>
            <a:xfrm>
              <a:off x="1790477" y="2201950"/>
              <a:ext cx="1562604" cy="1979183"/>
            </a:xfrm>
            <a:prstGeom prst="rect">
              <a:avLst/>
            </a:prstGeom>
            <a:noFill/>
            <a:ln>
              <a:noFill/>
            </a:ln>
          </p:spPr>
        </p:pic>
        <p:pic>
          <p:nvPicPr>
            <p:cNvPr id="339" name="Google Shape;339;p8"/>
            <p:cNvPicPr preferRelativeResize="0"/>
            <p:nvPr/>
          </p:nvPicPr>
          <p:blipFill rotWithShape="1">
            <a:blip r:embed="rId6">
              <a:alphaModFix/>
            </a:blip>
            <a:srcRect b="0" l="0" r="0" t="0"/>
            <a:stretch/>
          </p:blipFill>
          <p:spPr>
            <a:xfrm>
              <a:off x="1770404" y="4234803"/>
              <a:ext cx="1602751" cy="232573"/>
            </a:xfrm>
            <a:prstGeom prst="rect">
              <a:avLst/>
            </a:prstGeom>
            <a:noFill/>
            <a:ln>
              <a:noFill/>
            </a:ln>
          </p:spPr>
        </p:pic>
        <p:pic>
          <p:nvPicPr>
            <p:cNvPr id="340" name="Google Shape;340;p8"/>
            <p:cNvPicPr preferRelativeResize="0"/>
            <p:nvPr/>
          </p:nvPicPr>
          <p:blipFill rotWithShape="1">
            <a:blip r:embed="rId7">
              <a:alphaModFix/>
            </a:blip>
            <a:srcRect b="0" l="0" r="0" t="0"/>
            <a:stretch/>
          </p:blipFill>
          <p:spPr>
            <a:xfrm>
              <a:off x="1325423" y="4387324"/>
              <a:ext cx="2691717" cy="1608632"/>
            </a:xfrm>
            <a:prstGeom prst="rect">
              <a:avLst/>
            </a:prstGeom>
            <a:noFill/>
            <a:ln>
              <a:noFill/>
            </a:ln>
          </p:spPr>
        </p:pic>
      </p:grpSp>
      <p:pic>
        <p:nvPicPr>
          <p:cNvPr id="341" name="Google Shape;341;p8"/>
          <p:cNvPicPr preferRelativeResize="0"/>
          <p:nvPr/>
        </p:nvPicPr>
        <p:blipFill rotWithShape="1">
          <a:blip r:embed="rId8">
            <a:alphaModFix/>
          </a:blip>
          <a:srcRect b="16734" l="0" r="0" t="0"/>
          <a:stretch/>
        </p:blipFill>
        <p:spPr>
          <a:xfrm>
            <a:off x="4897967" y="4997931"/>
            <a:ext cx="668878" cy="556947"/>
          </a:xfrm>
          <a:prstGeom prst="rect">
            <a:avLst/>
          </a:prstGeom>
          <a:noFill/>
          <a:ln>
            <a:noFill/>
          </a:ln>
        </p:spPr>
      </p:pic>
      <p:pic>
        <p:nvPicPr>
          <p:cNvPr descr="A drawing of a cartoon character&#10;&#10;Description automatically generated" id="342" name="Google Shape;342;p8"/>
          <p:cNvPicPr preferRelativeResize="0"/>
          <p:nvPr/>
        </p:nvPicPr>
        <p:blipFill rotWithShape="1">
          <a:blip r:embed="rId9">
            <a:alphaModFix/>
          </a:blip>
          <a:srcRect b="0" l="0" r="0" t="0"/>
          <a:stretch/>
        </p:blipFill>
        <p:spPr>
          <a:xfrm flipH="1">
            <a:off x="6855069" y="4827842"/>
            <a:ext cx="314944" cy="734482"/>
          </a:xfrm>
          <a:prstGeom prst="rect">
            <a:avLst/>
          </a:prstGeom>
          <a:noFill/>
          <a:ln>
            <a:noFill/>
          </a:ln>
        </p:spPr>
      </p:pic>
      <p:pic>
        <p:nvPicPr>
          <p:cNvPr descr="A picture containing clothing&#10;&#10;Description automatically generated" id="343" name="Google Shape;343;p8"/>
          <p:cNvPicPr preferRelativeResize="0"/>
          <p:nvPr/>
        </p:nvPicPr>
        <p:blipFill rotWithShape="1">
          <a:blip r:embed="rId10">
            <a:alphaModFix/>
          </a:blip>
          <a:srcRect b="0" l="33766" r="34666" t="0"/>
          <a:stretch/>
        </p:blipFill>
        <p:spPr>
          <a:xfrm>
            <a:off x="4570950" y="4637838"/>
            <a:ext cx="330053" cy="1005402"/>
          </a:xfrm>
          <a:prstGeom prst="rect">
            <a:avLst/>
          </a:prstGeom>
          <a:noFill/>
          <a:ln>
            <a:noFill/>
          </a:ln>
        </p:spPr>
      </p:pic>
      <p:pic>
        <p:nvPicPr>
          <p:cNvPr id="344" name="Google Shape;344;p8"/>
          <p:cNvPicPr preferRelativeResize="0"/>
          <p:nvPr/>
        </p:nvPicPr>
        <p:blipFill rotWithShape="1">
          <a:blip r:embed="rId11">
            <a:alphaModFix/>
          </a:blip>
          <a:srcRect b="0" l="0" r="0" t="0"/>
          <a:stretch/>
        </p:blipFill>
        <p:spPr>
          <a:xfrm>
            <a:off x="7287237" y="5078525"/>
            <a:ext cx="395640" cy="483799"/>
          </a:xfrm>
          <a:prstGeom prst="rect">
            <a:avLst/>
          </a:prstGeom>
          <a:noFill/>
          <a:ln>
            <a:noFill/>
          </a:ln>
        </p:spPr>
      </p:pic>
      <p:pic>
        <p:nvPicPr>
          <p:cNvPr id="345" name="Google Shape;345;p8"/>
          <p:cNvPicPr preferRelativeResize="0"/>
          <p:nvPr/>
        </p:nvPicPr>
        <p:blipFill rotWithShape="1">
          <a:blip r:embed="rId12">
            <a:alphaModFix/>
          </a:blip>
          <a:srcRect b="0" l="0" r="0" t="0"/>
          <a:stretch/>
        </p:blipFill>
        <p:spPr>
          <a:xfrm>
            <a:off x="10480758" y="1576039"/>
            <a:ext cx="459853" cy="1251822"/>
          </a:xfrm>
          <a:prstGeom prst="rect">
            <a:avLst/>
          </a:prstGeom>
          <a:noFill/>
          <a:ln>
            <a:noFill/>
          </a:ln>
        </p:spPr>
      </p:pic>
      <p:pic>
        <p:nvPicPr>
          <p:cNvPr id="346" name="Google Shape;346;p8"/>
          <p:cNvPicPr preferRelativeResize="0"/>
          <p:nvPr/>
        </p:nvPicPr>
        <p:blipFill rotWithShape="1">
          <a:blip r:embed="rId13">
            <a:alphaModFix/>
          </a:blip>
          <a:srcRect b="0" l="0" r="0" t="0"/>
          <a:stretch/>
        </p:blipFill>
        <p:spPr>
          <a:xfrm>
            <a:off x="8838918" y="3398445"/>
            <a:ext cx="717736" cy="888169"/>
          </a:xfrm>
          <a:prstGeom prst="rect">
            <a:avLst/>
          </a:prstGeom>
          <a:noFill/>
          <a:ln>
            <a:noFill/>
          </a:ln>
        </p:spPr>
      </p:pic>
      <p:pic>
        <p:nvPicPr>
          <p:cNvPr descr="A picture containing drawing&#10;&#10;Description automatically generated" id="347" name="Google Shape;347;p8"/>
          <p:cNvPicPr preferRelativeResize="0"/>
          <p:nvPr/>
        </p:nvPicPr>
        <p:blipFill rotWithShape="1">
          <a:blip r:embed="rId14">
            <a:alphaModFix/>
          </a:blip>
          <a:srcRect b="0" l="0" r="0" t="0"/>
          <a:stretch/>
        </p:blipFill>
        <p:spPr>
          <a:xfrm>
            <a:off x="9556654" y="3427672"/>
            <a:ext cx="985805" cy="834445"/>
          </a:xfrm>
          <a:prstGeom prst="rect">
            <a:avLst/>
          </a:prstGeom>
          <a:noFill/>
          <a:ln>
            <a:noFill/>
          </a:ln>
        </p:spPr>
      </p:pic>
      <p:grpSp>
        <p:nvGrpSpPr>
          <p:cNvPr id="348" name="Google Shape;348;p8"/>
          <p:cNvGrpSpPr/>
          <p:nvPr/>
        </p:nvGrpSpPr>
        <p:grpSpPr>
          <a:xfrm>
            <a:off x="7485057" y="1443802"/>
            <a:ext cx="1613190" cy="1635088"/>
            <a:chOff x="7193184" y="2340980"/>
            <a:chExt cx="2094372" cy="2122802"/>
          </a:xfrm>
        </p:grpSpPr>
        <p:pic>
          <p:nvPicPr>
            <p:cNvPr id="349" name="Google Shape;349;p8"/>
            <p:cNvPicPr preferRelativeResize="0"/>
            <p:nvPr/>
          </p:nvPicPr>
          <p:blipFill rotWithShape="1">
            <a:blip r:embed="rId15">
              <a:alphaModFix/>
            </a:blip>
            <a:srcRect b="0" l="0" r="0" t="0"/>
            <a:stretch/>
          </p:blipFill>
          <p:spPr>
            <a:xfrm>
              <a:off x="7193184" y="2340980"/>
              <a:ext cx="2094372" cy="2122802"/>
            </a:xfrm>
            <a:prstGeom prst="rect">
              <a:avLst/>
            </a:prstGeom>
            <a:noFill/>
            <a:ln>
              <a:noFill/>
            </a:ln>
          </p:spPr>
        </p:pic>
        <p:pic>
          <p:nvPicPr>
            <p:cNvPr id="350" name="Google Shape;350;p8"/>
            <p:cNvPicPr preferRelativeResize="0"/>
            <p:nvPr/>
          </p:nvPicPr>
          <p:blipFill rotWithShape="1">
            <a:blip r:embed="rId16">
              <a:alphaModFix/>
            </a:blip>
            <a:srcRect b="0" l="0" r="0" t="0"/>
            <a:stretch/>
          </p:blipFill>
          <p:spPr>
            <a:xfrm>
              <a:off x="7324531" y="3029079"/>
              <a:ext cx="748909" cy="620731"/>
            </a:xfrm>
            <a:prstGeom prst="rect">
              <a:avLst/>
            </a:prstGeom>
            <a:noFill/>
            <a:ln>
              <a:noFill/>
            </a:ln>
          </p:spPr>
        </p:pic>
        <p:sp>
          <p:nvSpPr>
            <p:cNvPr id="351" name="Google Shape;351;p8"/>
            <p:cNvSpPr txBox="1"/>
            <p:nvPr/>
          </p:nvSpPr>
          <p:spPr>
            <a:xfrm>
              <a:off x="8472195" y="3009467"/>
              <a:ext cx="665691" cy="70058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Arial"/>
                <a:buNone/>
              </a:pPr>
              <a:r>
                <a:rPr b="1" i="0" lang="en-US" sz="3600">
                  <a:solidFill>
                    <a:schemeClr val="dk1"/>
                  </a:solidFill>
                  <a:latin typeface="Arial"/>
                  <a:ea typeface="Arial"/>
                  <a:cs typeface="Arial"/>
                  <a:sym typeface="Arial"/>
                </a:rPr>
                <a:t>©</a:t>
              </a:r>
              <a:endParaRPr b="0" i="0" sz="1800">
                <a:solidFill>
                  <a:schemeClr val="dk1"/>
                </a:solidFill>
                <a:latin typeface="Arial"/>
                <a:ea typeface="Arial"/>
                <a:cs typeface="Arial"/>
                <a:sym typeface="Arial"/>
              </a:endParaRPr>
            </a:p>
            <a:p>
              <a:pPr indent="0" lvl="0" marL="0" marR="0" rtl="0" algn="ctr">
                <a:lnSpc>
                  <a:spcPct val="90000"/>
                </a:lnSpc>
                <a:spcBef>
                  <a:spcPts val="1000"/>
                </a:spcBef>
                <a:spcAft>
                  <a:spcPts val="0"/>
                </a:spcAft>
                <a:buClr>
                  <a:srgbClr val="757070"/>
                </a:buClr>
                <a:buSzPts val="2800"/>
                <a:buFont typeface="Arial"/>
                <a:buNone/>
              </a:pPr>
              <a:r>
                <a:t/>
              </a:r>
              <a:endParaRPr b="0" i="0" sz="2800">
                <a:solidFill>
                  <a:srgbClr val="757070"/>
                </a:solidFill>
                <a:latin typeface="Arial"/>
                <a:ea typeface="Arial"/>
                <a:cs typeface="Arial"/>
                <a:sym typeface="Arial"/>
              </a:endParaRPr>
            </a:p>
          </p:txBody>
        </p:sp>
      </p:grpSp>
      <p:sp>
        <p:nvSpPr>
          <p:cNvPr id="352" name="Google Shape;352;p8"/>
          <p:cNvSpPr txBox="1"/>
          <p:nvPr/>
        </p:nvSpPr>
        <p:spPr>
          <a:xfrm>
            <a:off x="7245402" y="2880526"/>
            <a:ext cx="238395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Fair dealing (s. 29)</a:t>
            </a:r>
            <a:endParaRPr/>
          </a:p>
        </p:txBody>
      </p:sp>
      <p:sp>
        <p:nvSpPr>
          <p:cNvPr id="353" name="Google Shape;353;p8"/>
          <p:cNvSpPr txBox="1"/>
          <p:nvPr/>
        </p:nvSpPr>
        <p:spPr>
          <a:xfrm>
            <a:off x="9309349" y="2655775"/>
            <a:ext cx="2802669"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Individual Exceptions (s. 29.21 to 29.23)</a:t>
            </a:r>
            <a:endParaRPr/>
          </a:p>
        </p:txBody>
      </p:sp>
      <p:sp>
        <p:nvSpPr>
          <p:cNvPr id="354" name="Google Shape;354;p8"/>
          <p:cNvSpPr txBox="1"/>
          <p:nvPr/>
        </p:nvSpPr>
        <p:spPr>
          <a:xfrm>
            <a:off x="8107134" y="4158725"/>
            <a:ext cx="3044447"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dk1"/>
                </a:solidFill>
                <a:latin typeface="Arial"/>
                <a:ea typeface="Arial"/>
                <a:cs typeface="Arial"/>
                <a:sym typeface="Arial"/>
              </a:rPr>
              <a:t>Institutional Exceptions (s. 29.4 to 30.4)</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500"/>
                                        <p:tgtEl>
                                          <p:spTgt spid="336"/>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5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5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5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5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5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500"/>
                                        <p:tgtEl>
                                          <p:spTgt spid="348"/>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5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5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5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5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3" presetSubtype="32">
                                  <p:stCondLst>
                                    <p:cond delay="0"/>
                                  </p:stCondLst>
                                  <p:childTnLst>
                                    <p:anim calcmode="lin" valueType="num">
                                      <p:cBhvr additive="base">
                                        <p:cTn dur="3000"/>
                                        <p:tgtEl>
                                          <p:spTgt spid="335"/>
                                        </p:tgtEl>
                                        <p:attrNameLst>
                                          <p:attrName>ppt_w</p:attrName>
                                        </p:attrNameLst>
                                      </p:cBhvr>
                                      <p:tavLst>
                                        <p:tav fmla="" tm="0">
                                          <p:val>
                                            <p:strVal val="#ppt_w"/>
                                          </p:val>
                                        </p:tav>
                                        <p:tav fmla="" tm="100000">
                                          <p:val>
                                            <p:strVal val="0"/>
                                          </p:val>
                                        </p:tav>
                                      </p:tavLst>
                                    </p:anim>
                                    <p:anim calcmode="lin" valueType="num">
                                      <p:cBhvr additive="base">
                                        <p:cTn dur="3000"/>
                                        <p:tgtEl>
                                          <p:spTgt spid="335"/>
                                        </p:tgtEl>
                                        <p:attrNameLst>
                                          <p:attrName>ppt_h</p:attrName>
                                        </p:attrNameLst>
                                      </p:cBhvr>
                                      <p:tavLst>
                                        <p:tav fmla="" tm="0">
                                          <p:val>
                                            <p:strVal val="#ppt_h"/>
                                          </p:val>
                                        </p:tav>
                                        <p:tav fmla="" tm="100000">
                                          <p:val>
                                            <p:strVal val="0"/>
                                          </p:val>
                                        </p:tav>
                                      </p:tavLst>
                                    </p:anim>
                                    <p:set>
                                      <p:cBhvr>
                                        <p:cTn dur="1" fill="hold">
                                          <p:stCondLst>
                                            <p:cond delay="3000"/>
                                          </p:stCondLst>
                                        </p:cTn>
                                        <p:tgtEl>
                                          <p:spTgt spid="33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757070"/>
              </a:buClr>
              <a:buSzPts val="2800"/>
              <a:buNone/>
            </a:pPr>
            <a:r>
              <a:t/>
            </a:r>
            <a:endParaRPr/>
          </a:p>
        </p:txBody>
      </p:sp>
      <p:sp>
        <p:nvSpPr>
          <p:cNvPr id="361" name="Google Shape;361;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rgbClr val="757070"/>
              </a:buClr>
              <a:buSzPts val="2800"/>
              <a:buNone/>
            </a:pPr>
            <a:r>
              <a:t/>
            </a:r>
            <a:endParaRPr/>
          </a:p>
        </p:txBody>
      </p:sp>
      <p:sp>
        <p:nvSpPr>
          <p:cNvPr id="362" name="Google Shape;362;p9"/>
          <p:cNvSpPr txBox="1"/>
          <p:nvPr>
            <p:ph type="title"/>
          </p:nvPr>
        </p:nvSpPr>
        <p:spPr>
          <a:xfrm>
            <a:off x="2671282" y="524256"/>
            <a:ext cx="8682518" cy="938785"/>
          </a:xfrm>
          <a:prstGeom prst="rect">
            <a:avLst/>
          </a:prstGeom>
          <a:noFill/>
          <a:ln>
            <a:noFill/>
          </a:ln>
        </p:spPr>
        <p:txBody>
          <a:bodyPr anchorCtr="0" anchor="ctr" bIns="45700" lIns="91425" spcFirstLastPara="1" rIns="91425" wrap="square" tIns="45700">
            <a:noAutofit/>
          </a:bodyPr>
          <a:lstStyle/>
          <a:p>
            <a:pPr indent="0" lvl="0" marL="0" rtl="0" algn="ctr">
              <a:lnSpc>
                <a:spcPct val="70000"/>
              </a:lnSpc>
              <a:spcBef>
                <a:spcPts val="0"/>
              </a:spcBef>
              <a:spcAft>
                <a:spcPts val="0"/>
              </a:spcAft>
              <a:buClr>
                <a:schemeClr val="lt1"/>
              </a:buClr>
              <a:buSzPts val="4000"/>
              <a:buFont typeface="Arial"/>
              <a:buNone/>
            </a:pPr>
            <a:r>
              <a:rPr lang="en-US"/>
              <a:t>LAW AND JURISPRUDENCE</a:t>
            </a:r>
            <a:endParaRPr/>
          </a:p>
        </p:txBody>
      </p:sp>
      <p:pic>
        <p:nvPicPr>
          <p:cNvPr id="363" name="Google Shape;363;p9"/>
          <p:cNvPicPr preferRelativeResize="0"/>
          <p:nvPr/>
        </p:nvPicPr>
        <p:blipFill rotWithShape="1">
          <a:blip r:embed="rId3">
            <a:alphaModFix/>
          </a:blip>
          <a:srcRect b="12325" l="0" r="0" t="0"/>
          <a:stretch/>
        </p:blipFill>
        <p:spPr>
          <a:xfrm>
            <a:off x="5128987" y="2745029"/>
            <a:ext cx="1418210" cy="1214016"/>
          </a:xfrm>
          <a:prstGeom prst="rect">
            <a:avLst/>
          </a:prstGeom>
          <a:noFill/>
          <a:ln>
            <a:noFill/>
          </a:ln>
        </p:spPr>
      </p:pic>
      <p:pic>
        <p:nvPicPr>
          <p:cNvPr id="364" name="Google Shape;364;p9"/>
          <p:cNvPicPr preferRelativeResize="0"/>
          <p:nvPr/>
        </p:nvPicPr>
        <p:blipFill rotWithShape="1">
          <a:blip r:embed="rId4">
            <a:alphaModFix/>
          </a:blip>
          <a:srcRect b="0" l="0" r="0" t="0"/>
          <a:stretch/>
        </p:blipFill>
        <p:spPr>
          <a:xfrm>
            <a:off x="697132" y="2397370"/>
            <a:ext cx="4103468" cy="2305636"/>
          </a:xfrm>
          <a:prstGeom prst="rect">
            <a:avLst/>
          </a:prstGeom>
          <a:noFill/>
          <a:ln>
            <a:noFill/>
          </a:ln>
        </p:spPr>
      </p:pic>
      <p:pic>
        <p:nvPicPr>
          <p:cNvPr id="365" name="Google Shape;365;p9"/>
          <p:cNvPicPr preferRelativeResize="0"/>
          <p:nvPr/>
        </p:nvPicPr>
        <p:blipFill rotWithShape="1">
          <a:blip r:embed="rId5">
            <a:alphaModFix/>
          </a:blip>
          <a:srcRect b="0" l="0" r="0" t="0"/>
          <a:stretch/>
        </p:blipFill>
        <p:spPr>
          <a:xfrm>
            <a:off x="6875584" y="2397370"/>
            <a:ext cx="4097540" cy="2413781"/>
          </a:xfrm>
          <a:prstGeom prst="rect">
            <a:avLst/>
          </a:prstGeom>
          <a:noFill/>
          <a:ln>
            <a:noFill/>
          </a:ln>
        </p:spPr>
      </p:pic>
      <p:pic>
        <p:nvPicPr>
          <p:cNvPr id="366" name="Google Shape;366;p9"/>
          <p:cNvPicPr preferRelativeResize="0"/>
          <p:nvPr/>
        </p:nvPicPr>
        <p:blipFill rotWithShape="1">
          <a:blip r:embed="rId6">
            <a:alphaModFix/>
          </a:blip>
          <a:srcRect b="0" l="0" r="0" t="0"/>
          <a:stretch/>
        </p:blipFill>
        <p:spPr>
          <a:xfrm flipH="1" rot="411270">
            <a:off x="2622259" y="4897169"/>
            <a:ext cx="1554588" cy="1889717"/>
          </a:xfrm>
          <a:prstGeom prst="rect">
            <a:avLst/>
          </a:prstGeom>
          <a:noFill/>
          <a:ln>
            <a:noFill/>
          </a:ln>
        </p:spPr>
      </p:pic>
      <p:sp>
        <p:nvSpPr>
          <p:cNvPr id="367" name="Google Shape;367;p9"/>
          <p:cNvSpPr/>
          <p:nvPr/>
        </p:nvSpPr>
        <p:spPr>
          <a:xfrm>
            <a:off x="4682572" y="4986059"/>
            <a:ext cx="4877597" cy="1359877"/>
          </a:xfrm>
          <a:prstGeom prst="wedgeRoundRectCallout">
            <a:avLst>
              <a:gd fmla="val -67941" name="adj1"/>
              <a:gd fmla="val -36207" name="adj2"/>
              <a:gd fmla="val 16667" name="adj3"/>
            </a:avLst>
          </a:prstGeom>
          <a:solidFill>
            <a:srgbClr val="F4B081"/>
          </a:soli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rgbClr val="000000"/>
                </a:solidFill>
                <a:latin typeface="Arial"/>
                <a:ea typeface="Arial"/>
                <a:cs typeface="Arial"/>
                <a:sym typeface="Arial"/>
              </a:rPr>
              <a:t>Justices… I submit the people should be allowed to fairly copy small portions of “thrilling” work reports for private study.</a:t>
            </a:r>
            <a:endParaRPr sz="18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500"/>
                                        <p:tgtEl>
                                          <p:spTgt spid="36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Level 4">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vel 3">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Level 5">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Level 1">
  <a:themeElements>
    <a:clrScheme name="Custom 1">
      <a:dk1>
        <a:srgbClr val="75707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Level 2">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2019-10-03T17:13:49Z</dcterms:created>
  <dc:creator>Windows User</dc:creator>
</cp:coreProperties>
</file>