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8" r:id="rId2"/>
    <p:sldMasterId id="2147483668" r:id="rId3"/>
    <p:sldMasterId id="2147483678" r:id="rId4"/>
    <p:sldMasterId id="2147483688" r:id="rId5"/>
  </p:sldMasterIdLst>
  <p:notesMasterIdLst>
    <p:notesMasterId r:id="rId29"/>
  </p:notesMasterIdLst>
  <p:sldIdLst>
    <p:sldId id="256" r:id="rId6"/>
    <p:sldId id="257" r:id="rId7"/>
    <p:sldId id="258" r:id="rId8"/>
    <p:sldId id="280" r:id="rId9"/>
    <p:sldId id="281"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SBYPnVSYDMmfBFZ7zaPQI/uKb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25" autoAdjust="0"/>
  </p:normalViewPr>
  <p:slideViewPr>
    <p:cSldViewPr snapToGrid="0">
      <p:cViewPr varScale="1">
        <p:scale>
          <a:sx n="78" d="100"/>
          <a:sy n="78" d="100"/>
        </p:scale>
        <p:origin x="172" y="60"/>
      </p:cViewPr>
      <p:guideLst>
        <p:guide orient="horz" pos="2160"/>
        <p:guide pos="3840"/>
      </p:guideLst>
    </p:cSldViewPr>
  </p:slideViewPr>
  <p:notesTextViewPr>
    <p:cViewPr>
      <p:scale>
        <a:sx n="1" d="1"/>
        <a:sy n="1" d="1"/>
      </p:scale>
      <p:origin x="0" y="-10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smtClean="0">
                <a:solidFill>
                  <a:srgbClr val="000000"/>
                </a:solidFill>
                <a:latin typeface="Calibri"/>
                <a:ea typeface="Calibri"/>
                <a:cs typeface="Calibri"/>
                <a:sym typeface="Calibri"/>
              </a:rPr>
              <a:t>*Updated:</a:t>
            </a:r>
            <a:r>
              <a:rPr lang="en-US" sz="1800" b="0" i="0" u="none" strike="noStrike" baseline="0" dirty="0" smtClean="0">
                <a:solidFill>
                  <a:srgbClr val="000000"/>
                </a:solidFill>
                <a:latin typeface="Calibri"/>
                <a:ea typeface="Calibri"/>
                <a:cs typeface="Calibri"/>
                <a:sym typeface="Calibri"/>
              </a:rPr>
              <a:t> January 2024</a:t>
            </a:r>
            <a:endParaRPr lang="en-US" sz="1800" b="0" i="0" u="none" strike="noStrike" dirty="0" smtClean="0">
              <a:solidFill>
                <a:srgbClr val="000000"/>
              </a:solidFill>
              <a:latin typeface="Calibri"/>
              <a:ea typeface="Calibri"/>
              <a:cs typeface="Calibri"/>
              <a:sym typeface="Calibri"/>
            </a:endParaRPr>
          </a:p>
          <a:p>
            <a:pPr marL="0" lvl="0" indent="0" algn="l" rtl="0">
              <a:spcBef>
                <a:spcPts val="0"/>
              </a:spcBef>
              <a:spcAft>
                <a:spcPts val="0"/>
              </a:spcAft>
              <a:buNone/>
            </a:pPr>
            <a:r>
              <a:rPr lang="en-US" sz="1800" b="0" i="0" u="none" strike="noStrike" dirty="0" smtClean="0">
                <a:solidFill>
                  <a:srgbClr val="000000"/>
                </a:solidFill>
                <a:latin typeface="Calibri"/>
                <a:ea typeface="Calibri"/>
                <a:cs typeface="Calibri"/>
                <a:sym typeface="Calibri"/>
              </a:rPr>
              <a:t>Hello </a:t>
            </a:r>
            <a:r>
              <a:rPr lang="en-US" sz="1800" b="0" i="0" u="none" strike="noStrike" dirty="0">
                <a:solidFill>
                  <a:srgbClr val="000000"/>
                </a:solidFill>
                <a:latin typeface="Calibri"/>
                <a:ea typeface="Calibri"/>
                <a:cs typeface="Calibri"/>
                <a:sym typeface="Calibri"/>
              </a:rPr>
              <a:t>and welcome to </a:t>
            </a:r>
            <a:r>
              <a:rPr lang="en-US" sz="1800" b="0" i="0" u="none" strike="noStrike" dirty="0" smtClean="0">
                <a:solidFill>
                  <a:srgbClr val="000000"/>
                </a:solidFill>
                <a:latin typeface="Calibri"/>
                <a:ea typeface="Calibri"/>
                <a:cs typeface="Calibri"/>
                <a:sym typeface="Calibri"/>
              </a:rPr>
              <a:t>an </a:t>
            </a:r>
            <a:r>
              <a:rPr lang="en-US" sz="1800" b="0" i="0" u="none" strike="noStrike" dirty="0">
                <a:solidFill>
                  <a:srgbClr val="000000"/>
                </a:solidFill>
                <a:latin typeface="Calibri"/>
                <a:ea typeface="Calibri"/>
                <a:cs typeface="Calibri"/>
                <a:sym typeface="Calibri"/>
              </a:rPr>
              <a:t>introduction to copyright from the University of Alberta’s Opening Up Copyright Instructional Module Series</a:t>
            </a:r>
            <a:r>
              <a:rPr lang="en-US" sz="1800" b="0" i="0" u="none" strike="noStrike" dirty="0" smtClean="0">
                <a:solidFill>
                  <a:srgbClr val="000000"/>
                </a:solidFill>
                <a:latin typeface="Calibri"/>
                <a:ea typeface="Calibri"/>
                <a:cs typeface="Calibri"/>
                <a:sym typeface="Calibri"/>
              </a:rPr>
              <a:t>.</a:t>
            </a:r>
            <a:endParaRPr dirty="0"/>
          </a:p>
        </p:txBody>
      </p:sp>
      <p:sp>
        <p:nvSpPr>
          <p:cNvPr id="224" name="Google Shape;22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Copyright is administered at a national level. </a:t>
            </a:r>
            <a:r>
              <a:rPr lang="en-US" sz="1800" b="0" i="0" u="none" strike="noStrike" dirty="0" smtClean="0">
                <a:solidFill>
                  <a:srgbClr val="000000"/>
                </a:solidFill>
                <a:latin typeface="Calibri"/>
                <a:ea typeface="Calibri"/>
                <a:cs typeface="Calibri"/>
                <a:sym typeface="Calibri"/>
              </a:rPr>
              <a:t>Sometimes </a:t>
            </a:r>
            <a:r>
              <a:rPr lang="en-US" sz="1800" b="0" i="0" u="none" strike="noStrike" dirty="0">
                <a:solidFill>
                  <a:srgbClr val="000000"/>
                </a:solidFill>
                <a:latin typeface="Calibri"/>
                <a:ea typeface="Calibri"/>
                <a:cs typeface="Calibri"/>
                <a:sym typeface="Calibri"/>
              </a:rPr>
              <a:t>people make reference to “international copyright law,” but there is really no such thing. While there are international treaties that aim to provide common rules for countries, what happens in Canada is governed by Canadian copyright law. US copyright law is similar, but not the same as Canadian copyright law.</a:t>
            </a:r>
            <a:endParaRPr dirty="0"/>
          </a:p>
        </p:txBody>
      </p:sp>
      <p:sp>
        <p:nvSpPr>
          <p:cNvPr id="371" name="Google Shape;3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So copyright is a legal exclusionary right that gives the holder of that right, who may or may not be the creator or author, the ability to control certain uses of works or content. There are limitations to this legal right to control the uses of works; </a:t>
            </a:r>
            <a:r>
              <a:rPr lang="en-US" sz="1800" b="0" i="0" u="none" strike="noStrike" dirty="0" smtClean="0">
                <a:solidFill>
                  <a:srgbClr val="000000"/>
                </a:solidFill>
                <a:latin typeface="Calibri"/>
                <a:ea typeface="Calibri"/>
                <a:cs typeface="Calibri"/>
                <a:sym typeface="Calibri"/>
              </a:rPr>
              <a:t>the </a:t>
            </a:r>
            <a:r>
              <a:rPr lang="en-US" sz="1800" b="0" i="0" u="none" strike="noStrike" dirty="0">
                <a:solidFill>
                  <a:srgbClr val="000000"/>
                </a:solidFill>
                <a:latin typeface="Calibri"/>
                <a:ea typeface="Calibri"/>
                <a:cs typeface="Calibri"/>
                <a:sym typeface="Calibri"/>
              </a:rPr>
              <a:t>Canadian </a:t>
            </a:r>
            <a:r>
              <a:rPr lang="en-US" sz="1800" b="0" i="1" u="none" strike="noStrike" dirty="0">
                <a:solidFill>
                  <a:srgbClr val="000000"/>
                </a:solidFill>
                <a:latin typeface="Calibri"/>
                <a:ea typeface="Calibri"/>
                <a:cs typeface="Calibri"/>
                <a:sym typeface="Calibri"/>
              </a:rPr>
              <a:t>Copyright Act</a:t>
            </a:r>
            <a:r>
              <a:rPr lang="en-US" sz="1800" b="0" i="0" u="none" strike="noStrike" dirty="0">
                <a:solidFill>
                  <a:srgbClr val="000000"/>
                </a:solidFill>
                <a:latin typeface="Calibri"/>
                <a:ea typeface="Calibri"/>
                <a:cs typeface="Calibri"/>
                <a:sym typeface="Calibri"/>
              </a:rPr>
              <a:t> and courts have given </a:t>
            </a:r>
            <a:r>
              <a:rPr lang="en-US" sz="1800" b="0" i="0" u="none" strike="noStrike" dirty="0" smtClean="0">
                <a:solidFill>
                  <a:srgbClr val="000000"/>
                </a:solidFill>
                <a:latin typeface="Calibri"/>
                <a:ea typeface="Calibri"/>
                <a:cs typeface="Calibri"/>
                <a:sym typeface="Calibri"/>
              </a:rPr>
              <a:t>users </a:t>
            </a:r>
            <a:r>
              <a:rPr lang="en-US" sz="1800" b="0" i="0" u="none" strike="noStrike" dirty="0">
                <a:solidFill>
                  <a:srgbClr val="000000"/>
                </a:solidFill>
                <a:latin typeface="Calibri"/>
                <a:ea typeface="Calibri"/>
                <a:cs typeface="Calibri"/>
                <a:sym typeface="Calibri"/>
              </a:rPr>
              <a:t>certain limited rights to do things with copyright-protected works as well. </a:t>
            </a:r>
            <a:r>
              <a:rPr lang="en-US" sz="1800" b="0" i="0" u="none" strike="noStrike" dirty="0" smtClean="0">
                <a:solidFill>
                  <a:srgbClr val="000000"/>
                </a:solidFill>
                <a:latin typeface="Calibri"/>
                <a:ea typeface="Calibri"/>
                <a:cs typeface="Calibri"/>
                <a:sym typeface="Calibri"/>
              </a:rPr>
              <a:t>And </a:t>
            </a:r>
            <a:r>
              <a:rPr lang="en-US" sz="1800" b="0" i="0" u="none" strike="noStrike" dirty="0">
                <a:solidFill>
                  <a:srgbClr val="000000"/>
                </a:solidFill>
                <a:latin typeface="Calibri"/>
                <a:ea typeface="Calibri"/>
                <a:cs typeface="Calibri"/>
                <a:sym typeface="Calibri"/>
              </a:rPr>
              <a:t>the point of all this is to serve the public interest through a balance that encourages the creation of new works, as well as promoting the social benefits that arise from the use of those works by the public.</a:t>
            </a:r>
            <a:endParaRPr dirty="0"/>
          </a:p>
        </p:txBody>
      </p:sp>
      <p:sp>
        <p:nvSpPr>
          <p:cNvPr id="397" name="Google Shape;3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That’s a good starting point, but there is a lot more to learn. Luckily, there are numerous other modules to help further explore copyright. </a:t>
            </a:r>
            <a:r>
              <a:rPr lang="en-US" sz="1800" b="0" i="0" u="none" strike="noStrike" dirty="0" smtClean="0">
                <a:solidFill>
                  <a:srgbClr val="000000"/>
                </a:solidFill>
                <a:latin typeface="Calibri"/>
                <a:ea typeface="Calibri"/>
                <a:cs typeface="Calibri"/>
                <a:sym typeface="Calibri"/>
              </a:rPr>
              <a:t>Or </a:t>
            </a:r>
            <a:r>
              <a:rPr lang="en-US" sz="1800" b="0" i="0" u="none" strike="noStrike" dirty="0">
                <a:solidFill>
                  <a:srgbClr val="000000"/>
                </a:solidFill>
                <a:latin typeface="Calibri"/>
                <a:ea typeface="Calibri"/>
                <a:cs typeface="Calibri"/>
                <a:sym typeface="Calibri"/>
              </a:rPr>
              <a:t>if you need a bit more help understanding </a:t>
            </a:r>
            <a:r>
              <a:rPr lang="en-US" sz="1800" b="0" i="0" u="none" strike="noStrike" dirty="0" smtClean="0">
                <a:solidFill>
                  <a:srgbClr val="000000"/>
                </a:solidFill>
                <a:latin typeface="Calibri"/>
                <a:ea typeface="Calibri"/>
                <a:cs typeface="Calibri"/>
                <a:sym typeface="Calibri"/>
              </a:rPr>
              <a:t>the </a:t>
            </a:r>
            <a:r>
              <a:rPr lang="en-US" sz="1800" b="0" i="0" u="none" strike="noStrike" dirty="0">
                <a:solidFill>
                  <a:srgbClr val="000000"/>
                </a:solidFill>
                <a:latin typeface="Calibri"/>
                <a:ea typeface="Calibri"/>
                <a:cs typeface="Calibri"/>
                <a:sym typeface="Calibri"/>
              </a:rPr>
              <a:t>whole Opening Up Copyright series, see our introductory module.</a:t>
            </a:r>
            <a:endParaRPr dirty="0"/>
          </a:p>
        </p:txBody>
      </p:sp>
      <p:sp>
        <p:nvSpPr>
          <p:cNvPr id="413" name="Google Shape;41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You should now be able to</a:t>
            </a:r>
            <a:r>
              <a:rPr lang="en-US" sz="1800" b="0" i="0" u="none" strike="noStrike" dirty="0" smtClean="0">
                <a:solidFill>
                  <a:srgbClr val="000000"/>
                </a:solidFill>
                <a:latin typeface="Calibri"/>
                <a:ea typeface="Calibri"/>
                <a:cs typeface="Calibri"/>
                <a:sym typeface="Calibri"/>
              </a:rPr>
              <a:t>:</a:t>
            </a:r>
            <a:endParaRPr dirty="0"/>
          </a:p>
          <a:p>
            <a:pPr marL="0" lvl="0" indent="-114300" algn="l" rtl="0">
              <a:spcBef>
                <a:spcPts val="1200"/>
              </a:spcBef>
              <a:spcAft>
                <a:spcPts val="0"/>
              </a:spcAft>
              <a:buClr>
                <a:srgbClr val="000000"/>
              </a:buClr>
              <a:buSzPts val="1800"/>
              <a:buFont typeface="Arial"/>
              <a:buChar char="•"/>
            </a:pPr>
            <a:r>
              <a:rPr lang="en-US" sz="1800" b="0" i="0" u="none" strike="noStrike" dirty="0">
                <a:solidFill>
                  <a:srgbClr val="000000"/>
                </a:solidFill>
                <a:latin typeface="Calibri"/>
                <a:ea typeface="Calibri"/>
                <a:cs typeface="Calibri"/>
                <a:sym typeface="Calibri"/>
              </a:rPr>
              <a:t>Define key terms including “copyright”; </a:t>
            </a:r>
            <a:r>
              <a:rPr lang="en-US" sz="1800" b="0" i="0" u="none" strike="noStrike" dirty="0" smtClean="0">
                <a:solidFill>
                  <a:srgbClr val="000000"/>
                </a:solidFill>
                <a:latin typeface="Calibri"/>
                <a:ea typeface="Calibri"/>
                <a:cs typeface="Calibri"/>
                <a:sym typeface="Calibri"/>
              </a:rPr>
              <a:t>“work”; “rights </a:t>
            </a:r>
            <a:r>
              <a:rPr lang="en-US" sz="1800" b="0" i="0" u="none" strike="noStrike" dirty="0">
                <a:solidFill>
                  <a:srgbClr val="000000"/>
                </a:solidFill>
                <a:latin typeface="Calibri"/>
                <a:ea typeface="Calibri"/>
                <a:cs typeface="Calibri"/>
                <a:sym typeface="Calibri"/>
              </a:rPr>
              <a:t>holder” and “creator” </a:t>
            </a:r>
            <a:endParaRPr dirty="0"/>
          </a:p>
          <a:p>
            <a:pPr marL="0" lvl="0" indent="-114300" algn="l" rtl="0">
              <a:spcBef>
                <a:spcPts val="0"/>
              </a:spcBef>
              <a:spcAft>
                <a:spcPts val="0"/>
              </a:spcAft>
              <a:buClr>
                <a:srgbClr val="000000"/>
              </a:buClr>
              <a:buSzPts val="1800"/>
              <a:buFont typeface="Arial"/>
              <a:buChar char="•"/>
            </a:pPr>
            <a:r>
              <a:rPr lang="en-US" sz="1800" b="0" i="0" u="none" strike="noStrike" dirty="0">
                <a:solidFill>
                  <a:srgbClr val="000000"/>
                </a:solidFill>
                <a:latin typeface="Calibri"/>
                <a:ea typeface="Calibri"/>
                <a:cs typeface="Calibri"/>
                <a:sym typeface="Calibri"/>
              </a:rPr>
              <a:t>Recognize that copyright includes both economic and moral rights</a:t>
            </a:r>
            <a:endParaRPr dirty="0"/>
          </a:p>
          <a:p>
            <a:pPr marL="0" lvl="0" indent="-114300" algn="l" rtl="0">
              <a:spcBef>
                <a:spcPts val="0"/>
              </a:spcBef>
              <a:spcAft>
                <a:spcPts val="0"/>
              </a:spcAft>
              <a:buClr>
                <a:srgbClr val="000000"/>
              </a:buClr>
              <a:buSzPts val="1800"/>
              <a:buFont typeface="Arial"/>
              <a:buChar char="•"/>
            </a:pPr>
            <a:r>
              <a:rPr lang="en-US" sz="1800" b="0" i="0" u="none" strike="noStrike" dirty="0">
                <a:solidFill>
                  <a:srgbClr val="000000"/>
                </a:solidFill>
                <a:latin typeface="Calibri"/>
                <a:ea typeface="Calibri"/>
                <a:cs typeface="Calibri"/>
                <a:sym typeface="Calibri"/>
              </a:rPr>
              <a:t>Identify the balance of user and creator rights as a fundamental principle of copyright</a:t>
            </a:r>
            <a:endParaRPr dirty="0"/>
          </a:p>
          <a:p>
            <a:pPr marL="0" lvl="0" indent="-114300" algn="l" rtl="0">
              <a:spcBef>
                <a:spcPts val="0"/>
              </a:spcBef>
              <a:spcAft>
                <a:spcPts val="0"/>
              </a:spcAft>
              <a:buClr>
                <a:srgbClr val="000000"/>
              </a:buClr>
              <a:buSzPts val="1800"/>
              <a:buFont typeface="Arial"/>
              <a:buChar char="•"/>
            </a:pPr>
            <a:r>
              <a:rPr lang="en-US" sz="1800" b="0" i="0" u="none" strike="noStrike" dirty="0">
                <a:solidFill>
                  <a:srgbClr val="000000"/>
                </a:solidFill>
                <a:latin typeface="Calibri"/>
                <a:ea typeface="Calibri"/>
                <a:cs typeface="Calibri"/>
                <a:sym typeface="Calibri"/>
              </a:rPr>
              <a:t>Understand that copyright in Canada is governed by federal law, specifically the </a:t>
            </a:r>
            <a:r>
              <a:rPr lang="en-US" sz="1800" b="0" i="1" u="none" strike="noStrike" dirty="0">
                <a:solidFill>
                  <a:srgbClr val="000000"/>
                </a:solidFill>
                <a:latin typeface="Calibri"/>
                <a:ea typeface="Calibri"/>
                <a:cs typeface="Calibri"/>
                <a:sym typeface="Calibri"/>
              </a:rPr>
              <a:t>Copyright Act </a:t>
            </a:r>
            <a:r>
              <a:rPr lang="en-US" sz="1800" b="0" i="0" u="none" strike="noStrike" dirty="0">
                <a:solidFill>
                  <a:srgbClr val="000000"/>
                </a:solidFill>
                <a:latin typeface="Calibri"/>
                <a:ea typeface="Calibri"/>
                <a:cs typeface="Calibri"/>
                <a:sym typeface="Calibri"/>
              </a:rPr>
              <a:t>and the decisions by Canadian courts</a:t>
            </a:r>
            <a:endParaRPr dirty="0"/>
          </a:p>
        </p:txBody>
      </p:sp>
      <p:sp>
        <p:nvSpPr>
          <p:cNvPr id="423" name="Google Shape;42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This has been an introduction to copyright from the University of Alberta’s Opening Up Copyright Instructional Module Series. </a:t>
            </a:r>
            <a:r>
              <a:rPr lang="en-US" sz="1800" b="0" i="0" u="none" strike="noStrike" dirty="0" smtClean="0">
                <a:solidFill>
                  <a:srgbClr val="000000"/>
                </a:solidFill>
                <a:latin typeface="Calibri"/>
                <a:ea typeface="Calibri"/>
                <a:cs typeface="Calibri"/>
                <a:sym typeface="Calibri"/>
              </a:rPr>
              <a:t>Thank </a:t>
            </a:r>
            <a:r>
              <a:rPr lang="en-US" sz="1800" b="0" i="0" u="none" strike="noStrike" dirty="0">
                <a:solidFill>
                  <a:srgbClr val="000000"/>
                </a:solidFill>
                <a:latin typeface="Calibri"/>
                <a:ea typeface="Calibri"/>
                <a:cs typeface="Calibri"/>
                <a:sym typeface="Calibri"/>
              </a:rPr>
              <a:t>you for your attention.</a:t>
            </a:r>
            <a:endParaRPr dirty="0"/>
          </a:p>
        </p:txBody>
      </p:sp>
      <p:sp>
        <p:nvSpPr>
          <p:cNvPr id="430" name="Google Shape;43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4" name="Google Shape;4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You’ve definitely heard the word, and it is one of the most recognizable marks in the world. </a:t>
            </a:r>
            <a:r>
              <a:rPr lang="en-US" sz="1800" b="0" i="0" u="none" strike="noStrike" dirty="0" smtClean="0">
                <a:solidFill>
                  <a:srgbClr val="000000"/>
                </a:solidFill>
                <a:latin typeface="Calibri"/>
                <a:ea typeface="Calibri"/>
                <a:cs typeface="Calibri"/>
                <a:sym typeface="Calibri"/>
              </a:rPr>
              <a:t>But </a:t>
            </a:r>
            <a:r>
              <a:rPr lang="en-US" sz="1800" b="0" i="0" u="none" strike="noStrike" dirty="0">
                <a:solidFill>
                  <a:srgbClr val="000000"/>
                </a:solidFill>
                <a:latin typeface="Calibri"/>
                <a:ea typeface="Calibri"/>
                <a:cs typeface="Calibri"/>
                <a:sym typeface="Calibri"/>
              </a:rPr>
              <a:t>what exactly is copyright?</a:t>
            </a:r>
            <a:endParaRPr dirty="0"/>
          </a:p>
        </p:txBody>
      </p:sp>
      <p:sp>
        <p:nvSpPr>
          <p:cNvPr id="232" name="Google Shape;2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7" name="Google Shape;47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Copyright, as the name suggests, is a legal right, but it is more complicated than just the right to copy. The Government of Canada’s Canadian Intellectual Property Office defines it as follows:</a:t>
            </a:r>
            <a:endParaRPr dirty="0"/>
          </a:p>
          <a:p>
            <a:pPr marL="0" lvl="0" indent="0" algn="l" rtl="0">
              <a:spcBef>
                <a:spcPts val="1200"/>
              </a:spcBef>
              <a:spcAft>
                <a:spcPts val="0"/>
              </a:spcAft>
              <a:buNone/>
            </a:pPr>
            <a:r>
              <a:rPr lang="en-US" sz="1800" b="0" i="1" u="none" strike="noStrike" dirty="0" smtClean="0">
                <a:solidFill>
                  <a:srgbClr val="000000"/>
                </a:solidFill>
                <a:latin typeface="Calibri"/>
                <a:ea typeface="Calibri"/>
                <a:cs typeface="Calibri"/>
                <a:sym typeface="Calibri"/>
              </a:rPr>
              <a:t>Copyright </a:t>
            </a:r>
            <a:r>
              <a:rPr lang="en-US" sz="1800" b="0" i="1" u="none" strike="noStrike" dirty="0">
                <a:solidFill>
                  <a:srgbClr val="000000"/>
                </a:solidFill>
                <a:latin typeface="Calibri"/>
                <a:ea typeface="Calibri"/>
                <a:cs typeface="Calibri"/>
                <a:sym typeface="Calibri"/>
              </a:rPr>
              <a:t>is the exclusive legal right to produce, reproduce, sell or license, publish or perform an original work or a substantial part of it.</a:t>
            </a:r>
            <a:endParaRPr dirty="0"/>
          </a:p>
          <a:p>
            <a:pPr marL="0" lvl="0" indent="0" algn="l" rtl="0">
              <a:spcBef>
                <a:spcPts val="1200"/>
              </a:spcBef>
              <a:spcAft>
                <a:spcPts val="0"/>
              </a:spcAft>
              <a:buNone/>
            </a:pPr>
            <a:endParaRPr sz="1800" b="0" i="1" u="none" strike="noStrike" dirty="0">
              <a:solidFill>
                <a:srgbClr val="000000"/>
              </a:solidFill>
              <a:latin typeface="Calibri"/>
              <a:ea typeface="Calibri"/>
              <a:cs typeface="Calibri"/>
              <a:sym typeface="Calibri"/>
            </a:endParaRPr>
          </a:p>
          <a:p>
            <a:pPr marL="0" lvl="0" indent="0" algn="l" rtl="0">
              <a:spcBef>
                <a:spcPts val="1200"/>
              </a:spcBef>
              <a:spcAft>
                <a:spcPts val="0"/>
              </a:spcAft>
              <a:buNone/>
            </a:pPr>
            <a:r>
              <a:rPr lang="en-US" sz="1800" b="0" i="0" u="none" strike="noStrike" dirty="0">
                <a:solidFill>
                  <a:srgbClr val="000000"/>
                </a:solidFill>
                <a:latin typeface="Calibri"/>
                <a:ea typeface="Calibri"/>
                <a:cs typeface="Calibri"/>
                <a:sym typeface="Calibri"/>
              </a:rPr>
              <a:t>So what does that mean? Well, for example, when a book is published, sold, copied, adapted into a film, etc… copyright has to be considered</a:t>
            </a:r>
            <a:r>
              <a:rPr lang="en-US" sz="1800" b="0" i="0" u="none" strike="noStrike" dirty="0" smtClean="0">
                <a:solidFill>
                  <a:srgbClr val="000000"/>
                </a:solidFill>
                <a:latin typeface="Calibri"/>
                <a:ea typeface="Calibri"/>
                <a:cs typeface="Calibri"/>
                <a:sym typeface="Calibri"/>
              </a:rPr>
              <a:t>.</a:t>
            </a:r>
            <a:endParaRPr dirty="0"/>
          </a:p>
        </p:txBody>
      </p:sp>
      <p:sp>
        <p:nvSpPr>
          <p:cNvPr id="241" name="Google Shape;24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smtClean="0">
                <a:solidFill>
                  <a:srgbClr val="000000"/>
                </a:solidFill>
                <a:latin typeface="Calibri"/>
                <a:ea typeface="Calibri"/>
                <a:cs typeface="Calibri"/>
                <a:sym typeface="Calibri"/>
              </a:rPr>
              <a:t>Theoretically, copyright is supposed to encourage the creation of new original works by providing an economic incentive to the creators of those works. It limits economic uses of those works by anyone except the rights holder, enabling creators to receive compensation for the copying and use of their work. Copyright is a limited monopoly that functions as a legal right to exclude.</a:t>
            </a:r>
            <a:endParaRPr lang="en-US" sz="1800" dirty="0" smtClean="0"/>
          </a:p>
          <a:p>
            <a:pPr marL="0" lvl="0" indent="0" algn="l" rtl="0">
              <a:spcBef>
                <a:spcPts val="0"/>
              </a:spcBef>
              <a:spcAft>
                <a:spcPts val="0"/>
              </a:spcAft>
              <a:buNone/>
            </a:pPr>
            <a:endParaRPr lang="en-US" sz="1800" b="0" i="0" u="none" strike="noStrike" dirty="0" smtClean="0">
              <a:solidFill>
                <a:srgbClr val="000000"/>
              </a:solidFill>
              <a:latin typeface="Calibri"/>
              <a:ea typeface="Calibri"/>
              <a:cs typeface="Calibri"/>
              <a:sym typeface="Calibri"/>
            </a:endParaRPr>
          </a:p>
          <a:p>
            <a:pPr marL="0" lvl="0" indent="0" algn="l" rtl="0">
              <a:spcBef>
                <a:spcPts val="0"/>
              </a:spcBef>
              <a:spcAft>
                <a:spcPts val="0"/>
              </a:spcAft>
              <a:buNone/>
            </a:pPr>
            <a:r>
              <a:rPr lang="en-US" sz="1800" b="0" i="0" u="none" strike="noStrike" dirty="0" smtClean="0">
                <a:solidFill>
                  <a:srgbClr val="000000"/>
                </a:solidFill>
                <a:latin typeface="Calibri"/>
                <a:ea typeface="Calibri"/>
                <a:cs typeface="Calibri"/>
                <a:sym typeface="Calibri"/>
              </a:rPr>
              <a:t>And just what is a “right to exclude”? Well, the copyright holder of a book has the legal right to sue someone who makes a copy or adapts it into a film without their permission. </a:t>
            </a:r>
            <a:endParaRPr lang="en-US" sz="1800" dirty="0" smtClean="0"/>
          </a:p>
          <a:p>
            <a:pPr marL="0" lvl="0" indent="0" algn="l" rtl="0">
              <a:spcBef>
                <a:spcPts val="0"/>
              </a:spcBef>
              <a:spcAft>
                <a:spcPts val="0"/>
              </a:spcAft>
              <a:buNone/>
            </a:pPr>
            <a:endParaRPr lang="en-US" sz="1800" b="0" i="0" u="none" strike="noStrike" dirty="0" smtClean="0">
              <a:solidFill>
                <a:srgbClr val="000000"/>
              </a:solidFill>
              <a:latin typeface="Calibri"/>
              <a:ea typeface="Calibri"/>
              <a:cs typeface="Calibri"/>
              <a:sym typeface="Calibri"/>
            </a:endParaRPr>
          </a:p>
          <a:p>
            <a:pPr marL="0" lvl="0" indent="0" algn="l" rtl="0">
              <a:spcBef>
                <a:spcPts val="0"/>
              </a:spcBef>
              <a:spcAft>
                <a:spcPts val="0"/>
              </a:spcAft>
              <a:buNone/>
            </a:pPr>
            <a:r>
              <a:rPr lang="en-US" sz="1800" b="0" i="0" u="none" strike="noStrike" dirty="0" smtClean="0">
                <a:solidFill>
                  <a:srgbClr val="000000"/>
                </a:solidFill>
                <a:latin typeface="Calibri"/>
                <a:ea typeface="Calibri"/>
                <a:cs typeface="Calibri"/>
                <a:sym typeface="Calibri"/>
              </a:rPr>
              <a:t>With copyright law, it is the threat of infringement and legal penalties associated with infringement that prevent or limit uses.</a:t>
            </a:r>
            <a:endParaRPr lang="en-US" sz="1800" dirty="0" smtClean="0"/>
          </a:p>
        </p:txBody>
      </p:sp>
      <p:sp>
        <p:nvSpPr>
          <p:cNvPr id="80" name="Google Shape;8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9425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smtClean="0">
                <a:solidFill>
                  <a:srgbClr val="000000"/>
                </a:solidFill>
                <a:latin typeface="Calibri"/>
                <a:ea typeface="Calibri"/>
                <a:cs typeface="Calibri"/>
                <a:sym typeface="Calibri"/>
              </a:rPr>
              <a:t>So what kinds of works are protected by copyright? Most types of original, creative content, including literary, dramatic, musical and artistic works are protected.</a:t>
            </a:r>
            <a:endParaRPr lang="en-US" sz="1800" dirty="0" smtClean="0"/>
          </a:p>
          <a:p>
            <a:pPr marL="0" lvl="0" indent="0" algn="l" rtl="0">
              <a:spcBef>
                <a:spcPts val="0"/>
              </a:spcBef>
              <a:spcAft>
                <a:spcPts val="0"/>
              </a:spcAft>
              <a:buNone/>
            </a:pPr>
            <a:endParaRPr lang="en-US" sz="1800" b="0" i="0" u="none" strike="noStrike" dirty="0" smtClean="0">
              <a:solidFill>
                <a:srgbClr val="000000"/>
              </a:solidFill>
              <a:latin typeface="Calibri"/>
              <a:ea typeface="Calibri"/>
              <a:cs typeface="Calibri"/>
              <a:sym typeface="Calibri"/>
            </a:endParaRPr>
          </a:p>
          <a:p>
            <a:pPr marL="0" lvl="0" indent="0" algn="l" rtl="0">
              <a:spcBef>
                <a:spcPts val="0"/>
              </a:spcBef>
              <a:spcAft>
                <a:spcPts val="0"/>
              </a:spcAft>
              <a:buNone/>
            </a:pPr>
            <a:r>
              <a:rPr lang="en-US" sz="1800" b="0" i="0" u="none" strike="noStrike" dirty="0" smtClean="0">
                <a:solidFill>
                  <a:srgbClr val="000000"/>
                </a:solidFill>
                <a:latin typeface="Calibri"/>
                <a:ea typeface="Calibri"/>
                <a:cs typeface="Calibri"/>
                <a:sym typeface="Calibri"/>
              </a:rPr>
              <a:t>It is important to note that copyright applies to the expression of an idea and not the idea itself. These expressions are covered under copyright if they are original, in the sense that they are not “slavishly” copied, have originated from the creator and require at least a little bit of intellectual effort, and if they are in a fixed form. Original emails, cellphone pictures, software code, screenplays, sculptures, and even texts can all be works that are subject to copyright protection.</a:t>
            </a:r>
            <a:endParaRPr lang="en-US" sz="1800" dirty="0" smtClean="0"/>
          </a:p>
        </p:txBody>
      </p:sp>
      <p:sp>
        <p:nvSpPr>
          <p:cNvPr id="102" name="Google Shape;1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92919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Whether you know it or not, </a:t>
            </a:r>
            <a:r>
              <a:rPr lang="en-US" sz="1800" b="0" i="1" u="none" strike="noStrike" dirty="0">
                <a:solidFill>
                  <a:srgbClr val="000000"/>
                </a:solidFill>
                <a:latin typeface="Calibri"/>
                <a:ea typeface="Calibri"/>
                <a:cs typeface="Calibri"/>
                <a:sym typeface="Calibri"/>
              </a:rPr>
              <a:t>you</a:t>
            </a:r>
            <a:r>
              <a:rPr lang="en-US" sz="1800" b="0" i="0" u="none" strike="noStrike" dirty="0">
                <a:solidFill>
                  <a:srgbClr val="000000"/>
                </a:solidFill>
                <a:latin typeface="Calibri"/>
                <a:ea typeface="Calibri"/>
                <a:cs typeface="Calibri"/>
                <a:sym typeface="Calibri"/>
              </a:rPr>
              <a:t> </a:t>
            </a:r>
            <a:r>
              <a:rPr lang="en-US" sz="1800" b="0" i="1" u="none" strike="noStrike" dirty="0">
                <a:solidFill>
                  <a:srgbClr val="000000"/>
                </a:solidFill>
                <a:latin typeface="Calibri"/>
                <a:ea typeface="Calibri"/>
                <a:cs typeface="Calibri"/>
                <a:sym typeface="Calibri"/>
              </a:rPr>
              <a:t>are </a:t>
            </a:r>
            <a:r>
              <a:rPr lang="en-US" sz="1800" b="0" i="0" u="none" strike="noStrike" dirty="0">
                <a:solidFill>
                  <a:srgbClr val="000000"/>
                </a:solidFill>
                <a:latin typeface="Calibri"/>
                <a:ea typeface="Calibri"/>
                <a:cs typeface="Calibri"/>
                <a:sym typeface="Calibri"/>
              </a:rPr>
              <a:t>a creator</a:t>
            </a:r>
            <a:r>
              <a:rPr lang="en-US" sz="1800" b="1" i="0" u="none" strike="noStrike" dirty="0">
                <a:solidFill>
                  <a:srgbClr val="38761D"/>
                </a:solidFill>
                <a:latin typeface="Calibri"/>
                <a:ea typeface="Calibri"/>
                <a:cs typeface="Calibri"/>
                <a:sym typeface="Calibri"/>
              </a:rPr>
              <a:t> </a:t>
            </a:r>
            <a:r>
              <a:rPr lang="en-US" sz="1800" b="0" i="0" u="none" strike="noStrike" dirty="0">
                <a:solidFill>
                  <a:srgbClr val="000000"/>
                </a:solidFill>
                <a:latin typeface="Calibri"/>
                <a:ea typeface="Calibri"/>
                <a:cs typeface="Calibri"/>
                <a:sym typeface="Calibri"/>
              </a:rPr>
              <a:t>and there are works that you already hold the copyright for. That’s because copyright is something that happens automatically when you create an original work </a:t>
            </a:r>
            <a:r>
              <a:rPr lang="en-US" sz="1800" b="0" i="0" u="none" strike="noStrike" dirty="0" smtClean="0">
                <a:solidFill>
                  <a:srgbClr val="000000"/>
                </a:solidFill>
                <a:latin typeface="Calibri"/>
                <a:ea typeface="Calibri"/>
                <a:cs typeface="Calibri"/>
                <a:sym typeface="Calibri"/>
              </a:rPr>
              <a:t>– </a:t>
            </a:r>
            <a:r>
              <a:rPr lang="en-US" sz="1800" b="0" i="0" u="none" strike="noStrike" dirty="0">
                <a:solidFill>
                  <a:srgbClr val="000000"/>
                </a:solidFill>
                <a:latin typeface="Calibri"/>
                <a:ea typeface="Calibri"/>
                <a:cs typeface="Calibri"/>
                <a:sym typeface="Calibri"/>
              </a:rPr>
              <a:t>while registration is available, it’s not required. Whether it is a short story you have poured your heart into, a voice memo on your phone, or a finger painting you did as a child, you automatically hold the copyright for the original works you’ve created. </a:t>
            </a:r>
            <a:endParaRPr dirty="0"/>
          </a:p>
          <a:p>
            <a:pPr marL="0" lvl="0" indent="0" algn="l" rtl="0">
              <a:spcBef>
                <a:spcPts val="0"/>
              </a:spcBef>
              <a:spcAft>
                <a:spcPts val="0"/>
              </a:spcAft>
              <a:buNone/>
            </a:pPr>
            <a:endParaRPr dirty="0"/>
          </a:p>
          <a:p>
            <a:pPr marL="0" lvl="0" indent="0" algn="l" rtl="0">
              <a:spcBef>
                <a:spcPts val="1200"/>
              </a:spcBef>
              <a:spcAft>
                <a:spcPts val="0"/>
              </a:spcAft>
              <a:buNone/>
            </a:pPr>
            <a:r>
              <a:rPr lang="en-US" sz="1800" b="0" i="0" u="none" strike="noStrike" dirty="0">
                <a:solidFill>
                  <a:srgbClr val="000000"/>
                </a:solidFill>
                <a:latin typeface="Calibri"/>
                <a:ea typeface="Calibri"/>
                <a:cs typeface="Calibri"/>
                <a:sym typeface="Calibri"/>
              </a:rPr>
              <a:t>And you have to think about how these rights might impact you, both as a copyright holder and as a user of others' copyright protected works.</a:t>
            </a:r>
            <a:endParaRPr dirty="0"/>
          </a:p>
          <a:p>
            <a:pPr marL="0" lvl="0" indent="0" algn="l" rtl="0">
              <a:spcBef>
                <a:spcPts val="0"/>
              </a:spcBef>
              <a:spcAft>
                <a:spcPts val="0"/>
              </a:spcAft>
              <a:buNone/>
            </a:pPr>
            <a:endParaRPr dirty="0"/>
          </a:p>
        </p:txBody>
      </p:sp>
      <p:sp>
        <p:nvSpPr>
          <p:cNvPr id="296" name="Google Shape;2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Did you know there are both economic </a:t>
            </a:r>
            <a:r>
              <a:rPr lang="en-US" sz="1800" b="0" i="1" u="none" strike="noStrike" dirty="0">
                <a:solidFill>
                  <a:srgbClr val="000000"/>
                </a:solidFill>
                <a:latin typeface="Calibri"/>
                <a:ea typeface="Calibri"/>
                <a:cs typeface="Calibri"/>
                <a:sym typeface="Calibri"/>
              </a:rPr>
              <a:t>and </a:t>
            </a:r>
            <a:r>
              <a:rPr lang="en-US" sz="1800" b="0" i="0" u="none" strike="noStrike" dirty="0">
                <a:solidFill>
                  <a:srgbClr val="000000"/>
                </a:solidFill>
                <a:latin typeface="Calibri"/>
                <a:ea typeface="Calibri"/>
                <a:cs typeface="Calibri"/>
                <a:sym typeface="Calibri"/>
              </a:rPr>
              <a:t>moral rights associated with copyright? It’s important to understand that economic rights can be transferred to another person or company, such as a publisher, who then becomes the economic “rights holder” of the original work. Therefore, the “rights holder,” may or may not be the creator. Your </a:t>
            </a:r>
            <a:r>
              <a:rPr lang="en-US" sz="1800" b="0" i="0" u="none" strike="noStrike" dirty="0" err="1">
                <a:solidFill>
                  <a:srgbClr val="000000"/>
                </a:solidFill>
                <a:latin typeface="Calibri"/>
                <a:ea typeface="Calibri"/>
                <a:cs typeface="Calibri"/>
                <a:sym typeface="Calibri"/>
              </a:rPr>
              <a:t>favourite</a:t>
            </a:r>
            <a:r>
              <a:rPr lang="en-US" sz="1800" b="0" i="0" u="none" strike="noStrike" dirty="0">
                <a:solidFill>
                  <a:srgbClr val="000000"/>
                </a:solidFill>
                <a:latin typeface="Calibri"/>
                <a:ea typeface="Calibri"/>
                <a:cs typeface="Calibri"/>
                <a:sym typeface="Calibri"/>
              </a:rPr>
              <a:t> musician likely signed away their copyright to get that big record deal. Moral rights </a:t>
            </a:r>
            <a:r>
              <a:rPr lang="en-US" sz="1800" b="0" i="0" u="none" strike="noStrike" dirty="0" smtClean="0">
                <a:solidFill>
                  <a:srgbClr val="000000"/>
                </a:solidFill>
                <a:latin typeface="Calibri"/>
                <a:ea typeface="Calibri"/>
                <a:cs typeface="Calibri"/>
                <a:sym typeface="Calibri"/>
              </a:rPr>
              <a:t>– </a:t>
            </a:r>
            <a:r>
              <a:rPr lang="en-US" sz="1800" b="0" i="0" u="none" strike="noStrike" dirty="0">
                <a:solidFill>
                  <a:srgbClr val="000000"/>
                </a:solidFill>
                <a:latin typeface="Calibri"/>
                <a:ea typeface="Calibri"/>
                <a:cs typeface="Calibri"/>
                <a:sym typeface="Calibri"/>
              </a:rPr>
              <a:t>the right of a creator to be associated with the work and to preserve the integrity of the work </a:t>
            </a:r>
            <a:r>
              <a:rPr lang="en-US" sz="1800" b="0" i="0" u="none" strike="noStrike" dirty="0" smtClean="0">
                <a:solidFill>
                  <a:srgbClr val="000000"/>
                </a:solidFill>
                <a:latin typeface="Calibri"/>
                <a:ea typeface="Calibri"/>
                <a:cs typeface="Calibri"/>
                <a:sym typeface="Calibri"/>
              </a:rPr>
              <a:t>– </a:t>
            </a:r>
            <a:r>
              <a:rPr lang="en-US" sz="1800" b="0" i="0" u="none" strike="noStrike" dirty="0">
                <a:solidFill>
                  <a:srgbClr val="000000"/>
                </a:solidFill>
                <a:latin typeface="Calibri"/>
                <a:ea typeface="Calibri"/>
                <a:cs typeface="Calibri"/>
                <a:sym typeface="Calibri"/>
              </a:rPr>
              <a:t>cannot be transferred, although they can be waived.</a:t>
            </a:r>
            <a:endParaRPr dirty="0"/>
          </a:p>
          <a:p>
            <a:pPr marL="0" lvl="0" indent="0" algn="l" rtl="0">
              <a:spcBef>
                <a:spcPts val="1200"/>
              </a:spcBef>
              <a:spcAft>
                <a:spcPts val="0"/>
              </a:spcAft>
              <a:buNone/>
            </a:pPr>
            <a:endParaRPr dirty="0"/>
          </a:p>
          <a:p>
            <a:pPr marL="0" lvl="0" indent="0" algn="l" rtl="0">
              <a:spcBef>
                <a:spcPts val="1200"/>
              </a:spcBef>
              <a:spcAft>
                <a:spcPts val="0"/>
              </a:spcAft>
              <a:buNone/>
            </a:pPr>
            <a:r>
              <a:rPr lang="en-US" sz="1800" b="0" i="0" u="none" strike="noStrike" dirty="0">
                <a:solidFill>
                  <a:srgbClr val="000000"/>
                </a:solidFill>
                <a:latin typeface="Calibri"/>
                <a:ea typeface="Calibri"/>
                <a:cs typeface="Calibri"/>
                <a:sym typeface="Calibri"/>
              </a:rPr>
              <a:t>Additionally, the rights in works that you have made over the course of your employment are normally held by your employer. </a:t>
            </a:r>
            <a:r>
              <a:rPr lang="en-US" sz="1800" b="0" i="0" u="none" strike="noStrike" dirty="0" smtClean="0">
                <a:solidFill>
                  <a:srgbClr val="000000"/>
                </a:solidFill>
                <a:latin typeface="Calibri"/>
                <a:ea typeface="Calibri"/>
                <a:cs typeface="Calibri"/>
                <a:sym typeface="Calibri"/>
              </a:rPr>
              <a:t>Copyright </a:t>
            </a:r>
            <a:r>
              <a:rPr lang="en-US" sz="1800" b="0" i="0" u="none" strike="noStrike" dirty="0">
                <a:solidFill>
                  <a:srgbClr val="000000"/>
                </a:solidFill>
                <a:latin typeface="Calibri"/>
                <a:ea typeface="Calibri"/>
                <a:cs typeface="Calibri"/>
                <a:sym typeface="Calibri"/>
              </a:rPr>
              <a:t>allows the rights holder alone </a:t>
            </a:r>
            <a:r>
              <a:rPr lang="en-US" sz="1800" b="0" i="0" u="none" strike="noStrike" dirty="0" smtClean="0">
                <a:solidFill>
                  <a:srgbClr val="000000"/>
                </a:solidFill>
                <a:latin typeface="Calibri"/>
                <a:ea typeface="Calibri"/>
                <a:cs typeface="Calibri"/>
                <a:sym typeface="Calibri"/>
              </a:rPr>
              <a:t>– </a:t>
            </a:r>
            <a:r>
              <a:rPr lang="en-US" sz="1800" b="0" i="0" u="none" strike="noStrike" dirty="0">
                <a:solidFill>
                  <a:srgbClr val="000000"/>
                </a:solidFill>
                <a:latin typeface="Calibri"/>
                <a:ea typeface="Calibri"/>
                <a:cs typeface="Calibri"/>
                <a:sym typeface="Calibri"/>
              </a:rPr>
              <a:t>or exclusively </a:t>
            </a:r>
            <a:r>
              <a:rPr lang="en-US" sz="1800" b="0" i="0" u="none" strike="noStrike" dirty="0" smtClean="0">
                <a:solidFill>
                  <a:srgbClr val="000000"/>
                </a:solidFill>
                <a:latin typeface="Calibri"/>
                <a:ea typeface="Calibri"/>
                <a:cs typeface="Calibri"/>
                <a:sym typeface="Calibri"/>
              </a:rPr>
              <a:t>– </a:t>
            </a:r>
            <a:r>
              <a:rPr lang="en-US" sz="1800" b="0" i="0" u="none" strike="noStrike" dirty="0">
                <a:solidFill>
                  <a:srgbClr val="000000"/>
                </a:solidFill>
                <a:latin typeface="Calibri"/>
                <a:ea typeface="Calibri"/>
                <a:cs typeface="Calibri"/>
                <a:sym typeface="Calibri"/>
              </a:rPr>
              <a:t>to determine how works can and cannot be used in most cases</a:t>
            </a:r>
            <a:r>
              <a:rPr lang="en-US" sz="1800" b="0" i="0" u="none" strike="noStrike" dirty="0" smtClean="0">
                <a:solidFill>
                  <a:srgbClr val="000000"/>
                </a:solidFill>
                <a:latin typeface="Calibri"/>
                <a:ea typeface="Calibri"/>
                <a:cs typeface="Calibri"/>
                <a:sym typeface="Calibri"/>
              </a:rPr>
              <a:t>.</a:t>
            </a:r>
            <a:endParaRPr dirty="0"/>
          </a:p>
          <a:p>
            <a:pPr marL="0" lvl="0" indent="0" algn="l" rtl="0">
              <a:spcBef>
                <a:spcPts val="0"/>
              </a:spcBef>
              <a:spcAft>
                <a:spcPts val="0"/>
              </a:spcAft>
              <a:buNone/>
            </a:pPr>
            <a:endParaRPr dirty="0"/>
          </a:p>
        </p:txBody>
      </p:sp>
      <p:sp>
        <p:nvSpPr>
          <p:cNvPr id="314" name="Google Shape;3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In Canada, copyright is governed by the </a:t>
            </a:r>
            <a:r>
              <a:rPr lang="en-US" sz="1800" b="0" i="1" u="none" strike="noStrike" dirty="0">
                <a:solidFill>
                  <a:srgbClr val="000000"/>
                </a:solidFill>
                <a:latin typeface="Calibri"/>
                <a:ea typeface="Calibri"/>
                <a:cs typeface="Calibri"/>
                <a:sym typeface="Calibri"/>
              </a:rPr>
              <a:t>Copyright Act</a:t>
            </a:r>
            <a:r>
              <a:rPr lang="en-US" sz="1800" b="0" i="0" u="none" strike="noStrike" dirty="0">
                <a:solidFill>
                  <a:srgbClr val="000000"/>
                </a:solidFill>
                <a:latin typeface="Calibri"/>
                <a:ea typeface="Calibri"/>
                <a:cs typeface="Calibri"/>
                <a:sym typeface="Calibri"/>
              </a:rPr>
              <a:t>, which is a piece of federal legislation that, like all legislation, is intended to serve the public interest. This Act, in particular, attempts to do this by  maintaining a balance between encouraging creators to produce and distribute new works and encouraging the public to use and benefit from those works. Exceptions to infringement, like fair dealing, are an important component of this balancing act. This commitment to balance is also one of the reasons copyright doesn’t last forever </a:t>
            </a:r>
            <a:r>
              <a:rPr lang="en-US" sz="1800" b="0" i="0" u="none" strike="noStrike" dirty="0" smtClean="0">
                <a:solidFill>
                  <a:srgbClr val="000000"/>
                </a:solidFill>
                <a:latin typeface="Calibri"/>
                <a:ea typeface="Calibri"/>
                <a:cs typeface="Calibri"/>
                <a:sym typeface="Calibri"/>
              </a:rPr>
              <a:t>– </a:t>
            </a:r>
            <a:r>
              <a:rPr lang="en-US" sz="1800" b="0" i="0" u="none" strike="noStrike" dirty="0">
                <a:solidFill>
                  <a:srgbClr val="000000"/>
                </a:solidFill>
                <a:latin typeface="Calibri"/>
                <a:ea typeface="Calibri"/>
                <a:cs typeface="Calibri"/>
                <a:sym typeface="Calibri"/>
              </a:rPr>
              <a:t>it has a specific term of protection, allowing for broad public use of the works after that term has ended.</a:t>
            </a:r>
            <a:endParaRPr dirty="0"/>
          </a:p>
        </p:txBody>
      </p:sp>
      <p:sp>
        <p:nvSpPr>
          <p:cNvPr id="332" name="Google Shape;3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alibri"/>
                <a:ea typeface="Calibri"/>
                <a:cs typeface="Calibri"/>
                <a:sym typeface="Calibri"/>
              </a:rPr>
              <a:t>Parliament is not the only player though. Over the years Canadian courts, up to and including  the Supreme Court of Canada, have provided  decisions that shape our understanding of copyright law in Canada. </a:t>
            </a:r>
            <a:r>
              <a:rPr lang="en-US" sz="1800" b="0" i="0" u="none" strike="noStrike" dirty="0" smtClean="0">
                <a:solidFill>
                  <a:srgbClr val="000000"/>
                </a:solidFill>
                <a:latin typeface="Calibri"/>
                <a:ea typeface="Calibri"/>
                <a:cs typeface="Calibri"/>
                <a:sym typeface="Calibri"/>
              </a:rPr>
              <a:t>In </a:t>
            </a:r>
            <a:r>
              <a:rPr lang="en-US" sz="1800" b="0" i="0" u="none" strike="noStrike" dirty="0">
                <a:solidFill>
                  <a:srgbClr val="000000"/>
                </a:solidFill>
                <a:latin typeface="Calibri"/>
                <a:ea typeface="Calibri"/>
                <a:cs typeface="Calibri"/>
                <a:sym typeface="Calibri"/>
              </a:rPr>
              <a:t>particular, these legal precedents, also known as jurisprudence, have had a major impact on how we understand the permitted, or legally defensible uses, of copyright-protected works</a:t>
            </a:r>
            <a:r>
              <a:rPr lang="en-US" sz="1800" b="0" i="0" u="none" strike="noStrike" dirty="0" smtClean="0">
                <a:solidFill>
                  <a:srgbClr val="000000"/>
                </a:solidFill>
                <a:latin typeface="Calibri"/>
                <a:ea typeface="Calibri"/>
                <a:cs typeface="Calibri"/>
                <a:sym typeface="Calibri"/>
              </a:rPr>
              <a:t>.</a:t>
            </a:r>
            <a:endParaRPr dirty="0"/>
          </a:p>
        </p:txBody>
      </p:sp>
      <p:sp>
        <p:nvSpPr>
          <p:cNvPr id="358" name="Google Shape;35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ouc@ualberta.ca"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CB534C"/>
              </a:buClr>
              <a:buSzPts val="6000"/>
              <a:buFont typeface="Arial"/>
              <a:buNone/>
              <a:defRPr sz="6000" b="1" i="0" u="none" strike="noStrike" cap="none">
                <a:solidFill>
                  <a:srgbClr val="CB534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4" name="Google Shape;14;p25" descr="Image result for cc-by">
            <a:hlinkClick r:id="rId3"/>
          </p:cNvPr>
          <p:cNvPicPr preferRelativeResize="0"/>
          <p:nvPr/>
        </p:nvPicPr>
        <p:blipFill rotWithShape="1">
          <a:blip r:embed="rId4">
            <a:alphaModFix/>
          </a:blip>
          <a:srcRect/>
          <a:stretch/>
        </p:blipFill>
        <p:spPr>
          <a:xfrm>
            <a:off x="10560127" y="5880819"/>
            <a:ext cx="1106542" cy="390456"/>
          </a:xfrm>
          <a:prstGeom prst="rect">
            <a:avLst/>
          </a:prstGeom>
          <a:noFill/>
          <a:ln>
            <a:noFill/>
          </a:ln>
        </p:spPr>
      </p:pic>
      <p:sp>
        <p:nvSpPr>
          <p:cNvPr id="15" name="Google Shape;15;p25"/>
          <p:cNvSpPr txBox="1">
            <a:spLocks noGrp="1"/>
          </p:cNvSpPr>
          <p:nvPr>
            <p:ph type="body" idx="2"/>
          </p:nvPr>
        </p:nvSpPr>
        <p:spPr>
          <a:xfrm>
            <a:off x="10380663" y="6270625"/>
            <a:ext cx="1428750" cy="3746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25"/>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This instructional module is not intended as legal advice. </a:t>
            </a:r>
            <a:r>
              <a:rPr lang="en-US" sz="1100" b="0" i="0" u="none" strike="noStrike" cap="none" dirty="0" smtClean="0">
                <a:solidFill>
                  <a:schemeClr val="dk1"/>
                </a:solidFill>
                <a:latin typeface="Arial"/>
                <a:ea typeface="Arial"/>
                <a:cs typeface="Arial"/>
                <a:sym typeface="Arial"/>
              </a:rPr>
              <a:t>All </a:t>
            </a:r>
            <a:r>
              <a:rPr lang="en-US" sz="1100" b="0" i="0" u="none" strike="noStrike" cap="none" dirty="0">
                <a:solidFill>
                  <a:schemeClr val="dk1"/>
                </a:solidFill>
                <a:latin typeface="Arial"/>
                <a:ea typeface="Arial"/>
                <a:cs typeface="Arial"/>
                <a:sym typeface="Arial"/>
              </a:rPr>
              <a:t>Opening Up Copyright modules are made available under a </a:t>
            </a:r>
            <a:r>
              <a:rPr lang="en-US" sz="1100" b="0"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b="0" i="0" u="none" strike="noStrike" cap="none"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7" y="4395600"/>
            <a:ext cx="2718000" cy="74292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95263F"/>
              </a:buClr>
              <a:buSzPts val="6000"/>
              <a:buFont typeface="Arial"/>
              <a:buNone/>
              <a:defRPr sz="6000" b="1" i="0" u="none" strike="noStrike" cap="none">
                <a:solidFill>
                  <a:srgbClr val="9526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54" name="Google Shape;54;p35"/>
          <p:cNvPicPr preferRelativeResize="0"/>
          <p:nvPr/>
        </p:nvPicPr>
        <p:blipFill rotWithShape="1">
          <a:blip r:embed="rId3">
            <a:alphaModFix/>
          </a:blip>
          <a:srcRect/>
          <a:stretch/>
        </p:blipFill>
        <p:spPr>
          <a:xfrm>
            <a:off x="4736474" y="4396582"/>
            <a:ext cx="2719052" cy="640135"/>
          </a:xfrm>
          <a:prstGeom prst="rect">
            <a:avLst/>
          </a:prstGeom>
          <a:noFill/>
          <a:ln>
            <a:noFill/>
          </a:ln>
        </p:spPr>
      </p:pic>
      <p:pic>
        <p:nvPicPr>
          <p:cNvPr id="55" name="Google Shape;55;p35" descr="Image result for cc-by">
            <a:hlinkClick r:id="rId4"/>
          </p:cNvPr>
          <p:cNvPicPr preferRelativeResize="0"/>
          <p:nvPr/>
        </p:nvPicPr>
        <p:blipFill rotWithShape="1">
          <a:blip r:embed="rId5">
            <a:alphaModFix/>
          </a:blip>
          <a:srcRect/>
          <a:stretch/>
        </p:blipFill>
        <p:spPr>
          <a:xfrm>
            <a:off x="10560127" y="5880819"/>
            <a:ext cx="1106542" cy="390456"/>
          </a:xfrm>
          <a:prstGeom prst="rect">
            <a:avLst/>
          </a:prstGeom>
          <a:noFill/>
          <a:ln>
            <a:noFill/>
          </a:ln>
        </p:spPr>
      </p:pic>
      <p:sp>
        <p:nvSpPr>
          <p:cNvPr id="56" name="Google Shape;56;p35"/>
          <p:cNvSpPr txBox="1">
            <a:spLocks noGrp="1"/>
          </p:cNvSpPr>
          <p:nvPr>
            <p:ph type="body" idx="2"/>
          </p:nvPr>
        </p:nvSpPr>
        <p:spPr>
          <a:xfrm>
            <a:off x="10380663" y="6270625"/>
            <a:ext cx="1428750" cy="3746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 name="Google Shape;57;p35"/>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This instructional module is not intended as legal advice.  All Opening Up Copyright modules are made available under a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2671282" y="512064"/>
            <a:ext cx="8682518" cy="938785"/>
          </a:xfrm>
          <a:prstGeom prst="rect">
            <a:avLst/>
          </a:prstGeom>
          <a:noFill/>
          <a:ln>
            <a:noFill/>
          </a:ln>
        </p:spPr>
        <p:txBody>
          <a:bodyPr spcFirstLastPara="1" wrap="square" lIns="91425" tIns="45700" rIns="91425" bIns="45700" anchor="ctr" anchorCtr="0">
            <a:noAutofit/>
          </a:bodyPr>
          <a:lstStyle>
            <a:lvl1pPr marR="0" lvl="0" algn="ctr" rtl="0">
              <a:lnSpc>
                <a:spcPct val="7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 name="Google Shape;61;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37"/>
          <p:cNvPicPr preferRelativeResize="0"/>
          <p:nvPr/>
        </p:nvPicPr>
        <p:blipFill rotWithShape="1">
          <a:blip r:embed="rId3">
            <a:alphaModFix/>
          </a:blip>
          <a:srcRect/>
          <a:stretch/>
        </p:blipFill>
        <p:spPr>
          <a:xfrm>
            <a:off x="411231" y="2517212"/>
            <a:ext cx="11369538" cy="2849485"/>
          </a:xfrm>
          <a:prstGeom prst="rect">
            <a:avLst/>
          </a:prstGeom>
          <a:noFill/>
          <a:ln>
            <a:noFill/>
          </a:ln>
        </p:spPr>
      </p:pic>
      <p:sp>
        <p:nvSpPr>
          <p:cNvPr id="64" name="Google Shape;64;p37"/>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wo Content">
  <p:cSld name="2_Two Content">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38"/>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38"/>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REFERENCES AND RESOURCES</a:t>
            </a:r>
            <a:endParaRPr sz="4000" b="1">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wo Content">
  <p:cSld name="3_Two Conte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39"/>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39"/>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CASES AND LEGISLATION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wo Content">
  <p:cSld name="4_Two Content">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40"/>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 name="Google Shape;73;p40"/>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IMAGE AND SOUND REFERENCES </a:t>
            </a:r>
            <a:endParaRPr sz="4000" b="1">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wo Content">
  <p:cSld name="5_Two Conten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41"/>
          <p:cNvSpPr txBox="1">
            <a:spLocks noGrp="1"/>
          </p:cNvSpPr>
          <p:nvPr>
            <p:ph type="body" idx="1"/>
          </p:nvPr>
        </p:nvSpPr>
        <p:spPr>
          <a:xfrm>
            <a:off x="2063510" y="2253164"/>
            <a:ext cx="9290290" cy="8707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228600" algn="l" rtl="0">
              <a:lnSpc>
                <a:spcPct val="90000"/>
              </a:lnSpc>
              <a:spcBef>
                <a:spcPts val="500"/>
              </a:spcBef>
              <a:spcAft>
                <a:spcPts val="0"/>
              </a:spcAft>
              <a:buClr>
                <a:srgbClr val="979393"/>
              </a:buClr>
              <a:buSzPts val="2000"/>
              <a:buFont typeface="Arial"/>
              <a:buNone/>
              <a:defRPr sz="2000" b="0" i="0" u="none" strike="noStrike" cap="none">
                <a:solidFill>
                  <a:srgbClr val="979393"/>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Google Shape;76;p41"/>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77" name="Google Shape;77;p41"/>
          <p:cNvSpPr txBox="1"/>
          <p:nvPr/>
        </p:nvSpPr>
        <p:spPr>
          <a:xfrm>
            <a:off x="1455738" y="3441680"/>
            <a:ext cx="9898062"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https://sites.library.ualberta.ca/copyright/</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copyright@ualberta.ca</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International Licence</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 name="Google Shape;78;p41"/>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LICENSING AND ATTRIBUTION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wo Content">
  <p:cSld name="6_Two Content">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42"/>
          <p:cNvSpPr/>
          <p:nvPr/>
        </p:nvSpPr>
        <p:spPr>
          <a:xfrm>
            <a:off x="1233354"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Copyright Office </a:t>
            </a:r>
            <a:endParaRPr/>
          </a:p>
        </p:txBody>
      </p:sp>
      <p:sp>
        <p:nvSpPr>
          <p:cNvPr id="81" name="Google Shape;81;p42"/>
          <p:cNvSpPr/>
          <p:nvPr/>
        </p:nvSpPr>
        <p:spPr>
          <a:xfrm>
            <a:off x="4101807" y="4055554"/>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School of Library and Information Studies </a:t>
            </a:r>
            <a:endParaRPr/>
          </a:p>
        </p:txBody>
      </p:sp>
      <p:sp>
        <p:nvSpPr>
          <p:cNvPr id="82" name="Google Shape;82;p42"/>
          <p:cNvSpPr txBox="1"/>
          <p:nvPr/>
        </p:nvSpPr>
        <p:spPr>
          <a:xfrm>
            <a:off x="2176124" y="2672361"/>
            <a:ext cx="2074460" cy="74789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83" name="Google Shape;83;p42"/>
          <p:cNvSpPr txBox="1"/>
          <p:nvPr/>
        </p:nvSpPr>
        <p:spPr>
          <a:xfrm>
            <a:off x="4992458" y="5006653"/>
            <a:ext cx="2519713" cy="105900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Lauren Bourdages</a:t>
            </a:r>
            <a:endParaRPr sz="180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Samantha Sheplawy</a:t>
            </a:r>
            <a:endParaRPr sz="180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
        <p:nvSpPr>
          <p:cNvPr id="84" name="Google Shape;84;p42"/>
          <p:cNvSpPr/>
          <p:nvPr/>
        </p:nvSpPr>
        <p:spPr>
          <a:xfrm>
            <a:off x="7018869"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Centre for Teaching and Learning</a:t>
            </a:r>
            <a:endParaRPr/>
          </a:p>
        </p:txBody>
      </p:sp>
      <p:sp>
        <p:nvSpPr>
          <p:cNvPr id="85" name="Google Shape;85;p42"/>
          <p:cNvSpPr txBox="1"/>
          <p:nvPr/>
        </p:nvSpPr>
        <p:spPr>
          <a:xfrm>
            <a:off x="8061807" y="2758498"/>
            <a:ext cx="2215138"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86" name="Google Shape;86;p4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CONTRIBUTORS</a:t>
            </a:r>
            <a:endParaRPr sz="4000" b="1">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wo Content">
  <p:cSld name="7_Two Content">
    <p:bg>
      <p:bgPr>
        <a:blipFill>
          <a:blip r:embed="rId2">
            <a:alphaModFix/>
          </a:blip>
          <a:stretch>
            <a:fillRect/>
          </a:stretch>
        </a:blipFill>
        <a:effectLst/>
      </p:bgPr>
    </p:bg>
    <p:spTree>
      <p:nvGrpSpPr>
        <p:cNvPr id="1" name="Shape 87"/>
        <p:cNvGrpSpPr/>
        <p:nvPr/>
      </p:nvGrpSpPr>
      <p:grpSpPr>
        <a:xfrm>
          <a:off x="0" y="0"/>
          <a:ext cx="0" cy="0"/>
          <a:chOff x="0" y="0"/>
          <a:chExt cx="0" cy="0"/>
        </a:xfrm>
      </p:grpSpPr>
      <p:pic>
        <p:nvPicPr>
          <p:cNvPr id="88" name="Google Shape;88;p43"/>
          <p:cNvPicPr preferRelativeResize="0"/>
          <p:nvPr/>
        </p:nvPicPr>
        <p:blipFill rotWithShape="1">
          <a:blip r:embed="rId3">
            <a:alphaModFix/>
          </a:blip>
          <a:srcRect/>
          <a:stretch/>
        </p:blipFill>
        <p:spPr>
          <a:xfrm>
            <a:off x="4758731" y="4886866"/>
            <a:ext cx="2478798" cy="702490"/>
          </a:xfrm>
          <a:prstGeom prst="rect">
            <a:avLst/>
          </a:prstGeom>
          <a:noFill/>
          <a:ln>
            <a:noFill/>
          </a:ln>
        </p:spPr>
      </p:pic>
      <p:sp>
        <p:nvSpPr>
          <p:cNvPr id="89" name="Google Shape;89;p43"/>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ACKNOWLEDGMENT</a:t>
            </a:r>
            <a:endParaRPr sz="4000" b="1">
              <a:solidFill>
                <a:schemeClr val="lt1"/>
              </a:solidFill>
              <a:latin typeface="Arial"/>
              <a:ea typeface="Arial"/>
              <a:cs typeface="Arial"/>
              <a:sym typeface="Arial"/>
            </a:endParaRPr>
          </a:p>
        </p:txBody>
      </p:sp>
      <p:sp>
        <p:nvSpPr>
          <p:cNvPr id="90" name="Google Shape;90;p43"/>
          <p:cNvSpPr txBox="1"/>
          <p:nvPr/>
        </p:nvSpPr>
        <p:spPr>
          <a:xfrm>
            <a:off x="1452184" y="2077309"/>
            <a:ext cx="9287631" cy="1846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F7CA00"/>
              </a:buClr>
              <a:buSzPts val="6000"/>
              <a:buFont typeface="Arial"/>
              <a:buNone/>
              <a:defRPr sz="6000" b="1" i="0" u="none" strike="noStrike" cap="none">
                <a:solidFill>
                  <a:srgbClr val="F7CA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4" name="Google Shape;94;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95" name="Google Shape;95;p45"/>
          <p:cNvPicPr preferRelativeResize="0"/>
          <p:nvPr/>
        </p:nvPicPr>
        <p:blipFill rotWithShape="1">
          <a:blip r:embed="rId3">
            <a:alphaModFix/>
          </a:blip>
          <a:srcRect/>
          <a:stretch/>
        </p:blipFill>
        <p:spPr>
          <a:xfrm>
            <a:off x="4736474" y="4396582"/>
            <a:ext cx="2719052" cy="640135"/>
          </a:xfrm>
          <a:prstGeom prst="rect">
            <a:avLst/>
          </a:prstGeom>
          <a:noFill/>
          <a:ln>
            <a:noFill/>
          </a:ln>
        </p:spPr>
      </p:pic>
      <p:pic>
        <p:nvPicPr>
          <p:cNvPr id="96" name="Google Shape;96;p45" descr="Image result for cc-by">
            <a:hlinkClick r:id="rId4"/>
          </p:cNvPr>
          <p:cNvPicPr preferRelativeResize="0"/>
          <p:nvPr/>
        </p:nvPicPr>
        <p:blipFill rotWithShape="1">
          <a:blip r:embed="rId5">
            <a:alphaModFix/>
          </a:blip>
          <a:srcRect/>
          <a:stretch/>
        </p:blipFill>
        <p:spPr>
          <a:xfrm>
            <a:off x="10560127" y="5880819"/>
            <a:ext cx="1106542" cy="390456"/>
          </a:xfrm>
          <a:prstGeom prst="rect">
            <a:avLst/>
          </a:prstGeom>
          <a:noFill/>
          <a:ln>
            <a:noFill/>
          </a:ln>
        </p:spPr>
      </p:pic>
      <p:sp>
        <p:nvSpPr>
          <p:cNvPr id="97" name="Google Shape;97;p45"/>
          <p:cNvSpPr txBox="1">
            <a:spLocks noGrp="1"/>
          </p:cNvSpPr>
          <p:nvPr>
            <p:ph type="body" idx="2"/>
          </p:nvPr>
        </p:nvSpPr>
        <p:spPr>
          <a:xfrm>
            <a:off x="10380663" y="6270625"/>
            <a:ext cx="1428750" cy="3746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45"/>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This instructional module is not intended as legal advice.  All Opening Up Copyright modules are made available under a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2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lvl1pPr marR="0" lvl="0" algn="ctr" rtl="0">
              <a:lnSpc>
                <a:spcPct val="7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1" name="Google Shape;101;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2" name="Google Shape;102;p46"/>
          <p:cNvSpPr txBox="1">
            <a:spLocks noGrp="1"/>
          </p:cNvSpPr>
          <p:nvPr>
            <p:ph type="body" idx="3"/>
          </p:nvPr>
        </p:nvSpPr>
        <p:spPr>
          <a:xfrm>
            <a:off x="1520894" y="6272213"/>
            <a:ext cx="9832906" cy="28733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F7CA00"/>
              </a:buClr>
              <a:buSzPts val="1500"/>
              <a:buFont typeface="Arial"/>
              <a:buNone/>
              <a:defRPr sz="1500" b="0" i="0" u="none" strike="noStrike" cap="none">
                <a:solidFill>
                  <a:srgbClr val="F7CA0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3" name="Google Shape;103;p4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lvl1pPr marR="0" lvl="0" algn="ctr" rtl="0">
              <a:lnSpc>
                <a:spcPct val="7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wo Content">
  <p:cSld name="2_Two Content">
    <p:bg>
      <p:bgPr>
        <a:blipFill>
          <a:blip r:embed="rId2">
            <a:alphaModFix/>
          </a:blip>
          <a:stretch>
            <a:fillRect/>
          </a:stretch>
        </a:blipFill>
        <a:effectLst/>
      </p:bgPr>
    </p:bg>
    <p:spTree>
      <p:nvGrpSpPr>
        <p:cNvPr id="1" name="Shape 104"/>
        <p:cNvGrpSpPr/>
        <p:nvPr/>
      </p:nvGrpSpPr>
      <p:grpSpPr>
        <a:xfrm>
          <a:off x="0" y="0"/>
          <a:ext cx="0" cy="0"/>
          <a:chOff x="0" y="0"/>
          <a:chExt cx="0" cy="0"/>
        </a:xfrm>
      </p:grpSpPr>
      <p:pic>
        <p:nvPicPr>
          <p:cNvPr id="105" name="Google Shape;105;p47"/>
          <p:cNvPicPr preferRelativeResize="0"/>
          <p:nvPr/>
        </p:nvPicPr>
        <p:blipFill rotWithShape="1">
          <a:blip r:embed="rId3">
            <a:alphaModFix/>
          </a:blip>
          <a:srcRect/>
          <a:stretch/>
        </p:blipFill>
        <p:spPr>
          <a:xfrm>
            <a:off x="411231" y="2517212"/>
            <a:ext cx="11369538" cy="2849485"/>
          </a:xfrm>
          <a:prstGeom prst="rect">
            <a:avLst/>
          </a:prstGeom>
          <a:noFill/>
          <a:ln>
            <a:noFill/>
          </a:ln>
        </p:spPr>
      </p:pic>
      <p:sp>
        <p:nvSpPr>
          <p:cNvPr id="106" name="Google Shape;106;p47"/>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wo Content">
  <p:cSld name="3_Two Content">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8"/>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 name="Google Shape;109;p48"/>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REFERENCES AND RESOURCES</a:t>
            </a:r>
            <a:endParaRPr sz="4000" b="1">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wo Content">
  <p:cSld name="4_Two Content">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49"/>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49"/>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CASES AND LEGISLATION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Two Content">
  <p:cSld name="5_Two Content">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50"/>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50"/>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IMAGE AND SOUND REFERENCES </a:t>
            </a:r>
            <a:endParaRPr sz="4000" b="1">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wo Content">
  <p:cSld name="6_Two Content">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51"/>
          <p:cNvSpPr txBox="1"/>
          <p:nvPr/>
        </p:nvSpPr>
        <p:spPr>
          <a:xfrm>
            <a:off x="1455738" y="3441680"/>
            <a:ext cx="9898062"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https://sites.library.ualberta.ca/copyright/</a:t>
            </a:r>
            <a:r>
              <a:rPr lang="en-US" sz="2000">
                <a:solidFill>
                  <a:srgbClr val="757070"/>
                </a:solidFill>
                <a:latin typeface="Arial"/>
                <a:ea typeface="Arial"/>
                <a:cs typeface="Arial"/>
                <a:sym typeface="Arial"/>
              </a:rPr>
              <a:t> </a:t>
            </a:r>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copyright@ualberta.ca</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International Licence</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 name="Google Shape;118;p51"/>
          <p:cNvSpPr txBox="1">
            <a:spLocks noGrp="1"/>
          </p:cNvSpPr>
          <p:nvPr>
            <p:ph type="body" idx="1"/>
          </p:nvPr>
        </p:nvSpPr>
        <p:spPr>
          <a:xfrm>
            <a:off x="2063510" y="2253164"/>
            <a:ext cx="9290290" cy="8707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51"/>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120" name="Google Shape;120;p51"/>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LICENSING AND ATTRIBUTION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Two Content">
  <p:cSld name="7_Two Content">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5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CONTRIBUTORS</a:t>
            </a:r>
            <a:endParaRPr sz="4000" b="1">
              <a:solidFill>
                <a:schemeClr val="lt1"/>
              </a:solidFill>
              <a:latin typeface="Arial"/>
              <a:ea typeface="Arial"/>
              <a:cs typeface="Arial"/>
              <a:sym typeface="Arial"/>
            </a:endParaRPr>
          </a:p>
        </p:txBody>
      </p:sp>
      <p:sp>
        <p:nvSpPr>
          <p:cNvPr id="123" name="Google Shape;123;p52"/>
          <p:cNvSpPr/>
          <p:nvPr/>
        </p:nvSpPr>
        <p:spPr>
          <a:xfrm>
            <a:off x="1233354"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Copyright Office </a:t>
            </a:r>
            <a:endParaRPr/>
          </a:p>
        </p:txBody>
      </p:sp>
      <p:sp>
        <p:nvSpPr>
          <p:cNvPr id="124" name="Google Shape;124;p52"/>
          <p:cNvSpPr/>
          <p:nvPr/>
        </p:nvSpPr>
        <p:spPr>
          <a:xfrm>
            <a:off x="7018869" y="4055554"/>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School of Library and Information Studies </a:t>
            </a:r>
            <a:endParaRPr/>
          </a:p>
        </p:txBody>
      </p:sp>
      <p:sp>
        <p:nvSpPr>
          <p:cNvPr id="125" name="Google Shape;125;p52"/>
          <p:cNvSpPr txBox="1"/>
          <p:nvPr/>
        </p:nvSpPr>
        <p:spPr>
          <a:xfrm>
            <a:off x="2176124" y="2672361"/>
            <a:ext cx="2074460" cy="74789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126" name="Google Shape;126;p52"/>
          <p:cNvSpPr txBox="1"/>
          <p:nvPr/>
        </p:nvSpPr>
        <p:spPr>
          <a:xfrm>
            <a:off x="7909520" y="5006653"/>
            <a:ext cx="2519713" cy="105900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Lauren Bourdages</a:t>
            </a:r>
            <a:endParaRPr sz="180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Samantha Sheplawy</a:t>
            </a:r>
            <a:endParaRPr sz="180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
        <p:nvSpPr>
          <p:cNvPr id="127" name="Google Shape;127;p52"/>
          <p:cNvSpPr/>
          <p:nvPr/>
        </p:nvSpPr>
        <p:spPr>
          <a:xfrm>
            <a:off x="7018869"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Centre for Teaching and Learning</a:t>
            </a:r>
            <a:endParaRPr/>
          </a:p>
        </p:txBody>
      </p:sp>
      <p:sp>
        <p:nvSpPr>
          <p:cNvPr id="128" name="Google Shape;128;p52"/>
          <p:cNvSpPr txBox="1"/>
          <p:nvPr/>
        </p:nvSpPr>
        <p:spPr>
          <a:xfrm>
            <a:off x="8061807" y="2758498"/>
            <a:ext cx="2215138"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129" name="Google Shape;129;p52"/>
          <p:cNvSpPr/>
          <p:nvPr/>
        </p:nvSpPr>
        <p:spPr>
          <a:xfrm>
            <a:off x="1233354" y="4052154"/>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Digital Humanities and School of Library and Information Studies</a:t>
            </a:r>
            <a:endParaRPr/>
          </a:p>
        </p:txBody>
      </p:sp>
      <p:sp>
        <p:nvSpPr>
          <p:cNvPr id="130" name="Google Shape;130;p52"/>
          <p:cNvSpPr txBox="1"/>
          <p:nvPr/>
        </p:nvSpPr>
        <p:spPr>
          <a:xfrm>
            <a:off x="2105785" y="4942566"/>
            <a:ext cx="2215138"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Julia Guy</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wo Content">
  <p:cSld name="1_Two Content">
    <p:bg>
      <p:bgPr>
        <a:blipFill>
          <a:blip r:embed="rId2">
            <a:alphaModFix/>
          </a:blip>
          <a:stretch>
            <a:fillRect/>
          </a:stretch>
        </a:blipFill>
        <a:effectLst/>
      </p:bgPr>
    </p:bg>
    <p:spTree>
      <p:nvGrpSpPr>
        <p:cNvPr id="1" name="Shape 131"/>
        <p:cNvGrpSpPr/>
        <p:nvPr/>
      </p:nvGrpSpPr>
      <p:grpSpPr>
        <a:xfrm>
          <a:off x="0" y="0"/>
          <a:ext cx="0" cy="0"/>
          <a:chOff x="0" y="0"/>
          <a:chExt cx="0" cy="0"/>
        </a:xfrm>
      </p:grpSpPr>
      <p:pic>
        <p:nvPicPr>
          <p:cNvPr id="132" name="Google Shape;132;p53"/>
          <p:cNvPicPr preferRelativeResize="0"/>
          <p:nvPr/>
        </p:nvPicPr>
        <p:blipFill rotWithShape="1">
          <a:blip r:embed="rId3">
            <a:alphaModFix/>
          </a:blip>
          <a:srcRect/>
          <a:stretch/>
        </p:blipFill>
        <p:spPr>
          <a:xfrm>
            <a:off x="4758731" y="4886866"/>
            <a:ext cx="2478798" cy="702490"/>
          </a:xfrm>
          <a:prstGeom prst="rect">
            <a:avLst/>
          </a:prstGeom>
          <a:noFill/>
          <a:ln>
            <a:noFill/>
          </a:ln>
        </p:spPr>
      </p:pic>
      <p:sp>
        <p:nvSpPr>
          <p:cNvPr id="133" name="Google Shape;133;p53"/>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ACKNOWLEDGMENT</a:t>
            </a:r>
            <a:endParaRPr sz="4000" b="1">
              <a:solidFill>
                <a:schemeClr val="lt1"/>
              </a:solidFill>
              <a:latin typeface="Arial"/>
              <a:ea typeface="Arial"/>
              <a:cs typeface="Arial"/>
              <a:sym typeface="Arial"/>
            </a:endParaRPr>
          </a:p>
        </p:txBody>
      </p:sp>
      <p:sp>
        <p:nvSpPr>
          <p:cNvPr id="134" name="Google Shape;134;p53"/>
          <p:cNvSpPr txBox="1"/>
          <p:nvPr/>
        </p:nvSpPr>
        <p:spPr>
          <a:xfrm>
            <a:off x="1452184" y="2077309"/>
            <a:ext cx="9287631" cy="1846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36"/>
        <p:cNvGrpSpPr/>
        <p:nvPr/>
      </p:nvGrpSpPr>
      <p:grpSpPr>
        <a:xfrm>
          <a:off x="0" y="0"/>
          <a:ext cx="0" cy="0"/>
          <a:chOff x="0" y="0"/>
          <a:chExt cx="0" cy="0"/>
        </a:xfrm>
      </p:grpSpPr>
      <p:sp>
        <p:nvSpPr>
          <p:cNvPr id="137" name="Google Shape;137;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879F3D"/>
              </a:buClr>
              <a:buSzPts val="6000"/>
              <a:buFont typeface="Arial"/>
              <a:buNone/>
              <a:defRPr sz="6000" b="1" i="0" u="none" strike="noStrike" cap="none">
                <a:solidFill>
                  <a:srgbClr val="879F3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8" name="Google Shape;138;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39" name="Google Shape;139;p55"/>
          <p:cNvPicPr preferRelativeResize="0"/>
          <p:nvPr/>
        </p:nvPicPr>
        <p:blipFill rotWithShape="1">
          <a:blip r:embed="rId3">
            <a:alphaModFix/>
          </a:blip>
          <a:srcRect/>
          <a:stretch/>
        </p:blipFill>
        <p:spPr>
          <a:xfrm>
            <a:off x="4736474" y="4396582"/>
            <a:ext cx="2719052" cy="640135"/>
          </a:xfrm>
          <a:prstGeom prst="rect">
            <a:avLst/>
          </a:prstGeom>
          <a:noFill/>
          <a:ln>
            <a:noFill/>
          </a:ln>
        </p:spPr>
      </p:pic>
      <p:pic>
        <p:nvPicPr>
          <p:cNvPr id="140" name="Google Shape;140;p55" descr="Image result for cc-by">
            <a:hlinkClick r:id="rId4"/>
          </p:cNvPr>
          <p:cNvPicPr preferRelativeResize="0"/>
          <p:nvPr/>
        </p:nvPicPr>
        <p:blipFill rotWithShape="1">
          <a:blip r:embed="rId5">
            <a:alphaModFix/>
          </a:blip>
          <a:srcRect/>
          <a:stretch/>
        </p:blipFill>
        <p:spPr>
          <a:xfrm>
            <a:off x="10560127" y="5880819"/>
            <a:ext cx="1106542" cy="390456"/>
          </a:xfrm>
          <a:prstGeom prst="rect">
            <a:avLst/>
          </a:prstGeom>
          <a:noFill/>
          <a:ln>
            <a:noFill/>
          </a:ln>
        </p:spPr>
      </p:pic>
      <p:sp>
        <p:nvSpPr>
          <p:cNvPr id="141" name="Google Shape;141;p55"/>
          <p:cNvSpPr txBox="1">
            <a:spLocks noGrp="1"/>
          </p:cNvSpPr>
          <p:nvPr>
            <p:ph type="body" idx="2"/>
          </p:nvPr>
        </p:nvSpPr>
        <p:spPr>
          <a:xfrm>
            <a:off x="10380663" y="6270625"/>
            <a:ext cx="1428750" cy="3746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2" name="Google Shape;142;p55"/>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This instructional module is not intended as legal advice.  All Opening Up Copyright modules are made available under a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5" name="Google Shape;145;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6" name="Google Shape;146;p5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lvl1pPr marR="0" lvl="0" algn="ctr" rtl="0">
              <a:lnSpc>
                <a:spcPct val="7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wo Content">
  <p:cSld name="1_Two Conten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3" name="Google Shape;23;p27"/>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wo Content">
  <p:cSld name="1_Two Content">
    <p:bg>
      <p:bgPr>
        <a:blipFill>
          <a:blip r:embed="rId2">
            <a:alphaModFix/>
          </a:blip>
          <a:stretch>
            <a:fillRect/>
          </a:stretch>
        </a:blipFill>
        <a:effectLst/>
      </p:bgPr>
    </p:bg>
    <p:spTree>
      <p:nvGrpSpPr>
        <p:cNvPr id="1" name="Shape 147"/>
        <p:cNvGrpSpPr/>
        <p:nvPr/>
      </p:nvGrpSpPr>
      <p:grpSpPr>
        <a:xfrm>
          <a:off x="0" y="0"/>
          <a:ext cx="0" cy="0"/>
          <a:chOff x="0" y="0"/>
          <a:chExt cx="0" cy="0"/>
        </a:xfrm>
      </p:grpSpPr>
      <p:pic>
        <p:nvPicPr>
          <p:cNvPr id="148" name="Google Shape;148;p57"/>
          <p:cNvPicPr preferRelativeResize="0"/>
          <p:nvPr/>
        </p:nvPicPr>
        <p:blipFill rotWithShape="1">
          <a:blip r:embed="rId3">
            <a:alphaModFix/>
          </a:blip>
          <a:srcRect/>
          <a:stretch/>
        </p:blipFill>
        <p:spPr>
          <a:xfrm>
            <a:off x="411231" y="2517212"/>
            <a:ext cx="11369538" cy="2849485"/>
          </a:xfrm>
          <a:prstGeom prst="rect">
            <a:avLst/>
          </a:prstGeom>
          <a:noFill/>
          <a:ln>
            <a:noFill/>
          </a:ln>
        </p:spPr>
      </p:pic>
      <p:sp>
        <p:nvSpPr>
          <p:cNvPr id="149" name="Google Shape;149;p57"/>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wo Content">
  <p:cSld name="2_Two Content">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p58"/>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2" name="Google Shape;152;p58"/>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REFERENCES AND RESOURCES</a:t>
            </a:r>
            <a:endParaRPr sz="4000" b="1">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wo Content">
  <p:cSld name="3_Two Content">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59"/>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5" name="Google Shape;155;p59"/>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CASES AND LEGISLATION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Two Content">
  <p:cSld name="4_Two Content">
    <p:bg>
      <p:bgPr>
        <a:blipFill>
          <a:blip r:embed="rId2">
            <a:alphaModFix/>
          </a:blip>
          <a:stretch>
            <a:fillRect/>
          </a:stretch>
        </a:blipFill>
        <a:effectLst/>
      </p:bgPr>
    </p:bg>
    <p:spTree>
      <p:nvGrpSpPr>
        <p:cNvPr id="1" name="Shape 156"/>
        <p:cNvGrpSpPr/>
        <p:nvPr/>
      </p:nvGrpSpPr>
      <p:grpSpPr>
        <a:xfrm>
          <a:off x="0" y="0"/>
          <a:ext cx="0" cy="0"/>
          <a:chOff x="0" y="0"/>
          <a:chExt cx="0" cy="0"/>
        </a:xfrm>
      </p:grpSpPr>
      <p:sp>
        <p:nvSpPr>
          <p:cNvPr id="157" name="Google Shape;157;p60"/>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8" name="Google Shape;158;p60"/>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IMAGE AND SOUND REFERENCES </a:t>
            </a:r>
            <a:endParaRPr sz="4000" b="1">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Two Content">
  <p:cSld name="5_Two Content">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p61"/>
          <p:cNvSpPr txBox="1"/>
          <p:nvPr/>
        </p:nvSpPr>
        <p:spPr>
          <a:xfrm>
            <a:off x="1455738" y="3441680"/>
            <a:ext cx="9898062"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https://sites.library.ualberta.ca/copyright/</a:t>
            </a:r>
            <a:r>
              <a:rPr lang="en-US" sz="2000">
                <a:solidFill>
                  <a:srgbClr val="757070"/>
                </a:solidFill>
                <a:latin typeface="Arial"/>
                <a:ea typeface="Arial"/>
                <a:cs typeface="Arial"/>
                <a:sym typeface="Arial"/>
              </a:rPr>
              <a:t> </a:t>
            </a:r>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copyright@ualberta.ca</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International Licence</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 name="Google Shape;161;p61"/>
          <p:cNvSpPr txBox="1">
            <a:spLocks noGrp="1"/>
          </p:cNvSpPr>
          <p:nvPr>
            <p:ph type="body" idx="1"/>
          </p:nvPr>
        </p:nvSpPr>
        <p:spPr>
          <a:xfrm>
            <a:off x="2063510" y="2253164"/>
            <a:ext cx="9290290" cy="8707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 name="Google Shape;162;p61"/>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163" name="Google Shape;163;p61"/>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LICENSING AND ATTRIBUTION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_Two Content">
  <p:cSld name="6_Two Content">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p6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CONTRIBUTORS</a:t>
            </a:r>
            <a:endParaRPr sz="4000" b="1">
              <a:solidFill>
                <a:schemeClr val="lt1"/>
              </a:solidFill>
              <a:latin typeface="Arial"/>
              <a:ea typeface="Arial"/>
              <a:cs typeface="Arial"/>
              <a:sym typeface="Arial"/>
            </a:endParaRPr>
          </a:p>
        </p:txBody>
      </p:sp>
      <p:sp>
        <p:nvSpPr>
          <p:cNvPr id="166" name="Google Shape;166;p62"/>
          <p:cNvSpPr/>
          <p:nvPr/>
        </p:nvSpPr>
        <p:spPr>
          <a:xfrm>
            <a:off x="1233354"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Copyright Office </a:t>
            </a:r>
            <a:endParaRPr/>
          </a:p>
        </p:txBody>
      </p:sp>
      <p:sp>
        <p:nvSpPr>
          <p:cNvPr id="167" name="Google Shape;167;p62"/>
          <p:cNvSpPr/>
          <p:nvPr/>
        </p:nvSpPr>
        <p:spPr>
          <a:xfrm>
            <a:off x="7018869" y="4055554"/>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School of Library and Information Studies </a:t>
            </a:r>
            <a:endParaRPr/>
          </a:p>
        </p:txBody>
      </p:sp>
      <p:sp>
        <p:nvSpPr>
          <p:cNvPr id="168" name="Google Shape;168;p62"/>
          <p:cNvSpPr txBox="1"/>
          <p:nvPr/>
        </p:nvSpPr>
        <p:spPr>
          <a:xfrm>
            <a:off x="2176124" y="2672361"/>
            <a:ext cx="2074460" cy="74789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169" name="Google Shape;169;p62"/>
          <p:cNvSpPr txBox="1"/>
          <p:nvPr/>
        </p:nvSpPr>
        <p:spPr>
          <a:xfrm>
            <a:off x="7909520" y="5006653"/>
            <a:ext cx="2519713" cy="105900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Lauren Bourdages</a:t>
            </a:r>
            <a:endParaRPr sz="180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Samantha Sheplawy</a:t>
            </a:r>
            <a:endParaRPr sz="180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
        <p:nvSpPr>
          <p:cNvPr id="170" name="Google Shape;170;p62"/>
          <p:cNvSpPr/>
          <p:nvPr/>
        </p:nvSpPr>
        <p:spPr>
          <a:xfrm>
            <a:off x="7018869"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Centre for Teaching and Learning</a:t>
            </a:r>
            <a:endParaRPr/>
          </a:p>
        </p:txBody>
      </p:sp>
      <p:sp>
        <p:nvSpPr>
          <p:cNvPr id="171" name="Google Shape;171;p62"/>
          <p:cNvSpPr txBox="1"/>
          <p:nvPr/>
        </p:nvSpPr>
        <p:spPr>
          <a:xfrm>
            <a:off x="8061807" y="2758498"/>
            <a:ext cx="2215138"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172" name="Google Shape;172;p62"/>
          <p:cNvSpPr/>
          <p:nvPr/>
        </p:nvSpPr>
        <p:spPr>
          <a:xfrm>
            <a:off x="1233354" y="4052154"/>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Digital Humanities and School of Library and Information Studies</a:t>
            </a:r>
            <a:endParaRPr/>
          </a:p>
        </p:txBody>
      </p:sp>
      <p:sp>
        <p:nvSpPr>
          <p:cNvPr id="173" name="Google Shape;173;p62"/>
          <p:cNvSpPr txBox="1"/>
          <p:nvPr/>
        </p:nvSpPr>
        <p:spPr>
          <a:xfrm>
            <a:off x="2105785" y="4942566"/>
            <a:ext cx="2215138"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Julia Guy</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_Two Content">
  <p:cSld name="7_Two Content">
    <p:bg>
      <p:bgPr>
        <a:blipFill>
          <a:blip r:embed="rId2">
            <a:alphaModFix/>
          </a:blip>
          <a:stretch>
            <a:fillRect/>
          </a:stretch>
        </a:blipFill>
        <a:effectLst/>
      </p:bgPr>
    </p:bg>
    <p:spTree>
      <p:nvGrpSpPr>
        <p:cNvPr id="1" name="Shape 174"/>
        <p:cNvGrpSpPr/>
        <p:nvPr/>
      </p:nvGrpSpPr>
      <p:grpSpPr>
        <a:xfrm>
          <a:off x="0" y="0"/>
          <a:ext cx="0" cy="0"/>
          <a:chOff x="0" y="0"/>
          <a:chExt cx="0" cy="0"/>
        </a:xfrm>
      </p:grpSpPr>
      <p:pic>
        <p:nvPicPr>
          <p:cNvPr id="175" name="Google Shape;175;p63"/>
          <p:cNvPicPr preferRelativeResize="0"/>
          <p:nvPr/>
        </p:nvPicPr>
        <p:blipFill rotWithShape="1">
          <a:blip r:embed="rId3">
            <a:alphaModFix/>
          </a:blip>
          <a:srcRect/>
          <a:stretch/>
        </p:blipFill>
        <p:spPr>
          <a:xfrm>
            <a:off x="4758731" y="4886866"/>
            <a:ext cx="2478798" cy="702490"/>
          </a:xfrm>
          <a:prstGeom prst="rect">
            <a:avLst/>
          </a:prstGeom>
          <a:noFill/>
          <a:ln>
            <a:noFill/>
          </a:ln>
        </p:spPr>
      </p:pic>
      <p:sp>
        <p:nvSpPr>
          <p:cNvPr id="176" name="Google Shape;176;p63"/>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ACKNOWLEDGMENT</a:t>
            </a:r>
            <a:endParaRPr sz="4000" b="1">
              <a:solidFill>
                <a:schemeClr val="lt1"/>
              </a:solidFill>
              <a:latin typeface="Arial"/>
              <a:ea typeface="Arial"/>
              <a:cs typeface="Arial"/>
              <a:sym typeface="Arial"/>
            </a:endParaRPr>
          </a:p>
        </p:txBody>
      </p:sp>
      <p:sp>
        <p:nvSpPr>
          <p:cNvPr id="177" name="Google Shape;177;p63"/>
          <p:cNvSpPr txBox="1"/>
          <p:nvPr/>
        </p:nvSpPr>
        <p:spPr>
          <a:xfrm>
            <a:off x="1452184" y="2077309"/>
            <a:ext cx="9287631" cy="1846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79"/>
        <p:cNvGrpSpPr/>
        <p:nvPr/>
      </p:nvGrpSpPr>
      <p:grpSpPr>
        <a:xfrm>
          <a:off x="0" y="0"/>
          <a:ext cx="0" cy="0"/>
          <a:chOff x="0" y="0"/>
          <a:chExt cx="0" cy="0"/>
        </a:xfrm>
      </p:grpSpPr>
      <p:sp>
        <p:nvSpPr>
          <p:cNvPr id="180" name="Google Shape;180;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004950"/>
              </a:buClr>
              <a:buSzPts val="6000"/>
              <a:buFont typeface="Arial"/>
              <a:buNone/>
              <a:defRPr sz="6000" b="1" i="0" u="none" strike="noStrike" cap="none">
                <a:solidFill>
                  <a:srgbClr val="00495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82" name="Google Shape;182;p65"/>
          <p:cNvPicPr preferRelativeResize="0"/>
          <p:nvPr/>
        </p:nvPicPr>
        <p:blipFill rotWithShape="1">
          <a:blip r:embed="rId3">
            <a:alphaModFix/>
          </a:blip>
          <a:srcRect/>
          <a:stretch/>
        </p:blipFill>
        <p:spPr>
          <a:xfrm>
            <a:off x="4736474" y="4396582"/>
            <a:ext cx="2719052" cy="640135"/>
          </a:xfrm>
          <a:prstGeom prst="rect">
            <a:avLst/>
          </a:prstGeom>
          <a:noFill/>
          <a:ln>
            <a:noFill/>
          </a:ln>
        </p:spPr>
      </p:pic>
      <p:pic>
        <p:nvPicPr>
          <p:cNvPr id="183" name="Google Shape;183;p65" descr="Image result for cc-by">
            <a:hlinkClick r:id="rId4"/>
          </p:cNvPr>
          <p:cNvPicPr preferRelativeResize="0"/>
          <p:nvPr/>
        </p:nvPicPr>
        <p:blipFill rotWithShape="1">
          <a:blip r:embed="rId5">
            <a:alphaModFix/>
          </a:blip>
          <a:srcRect/>
          <a:stretch/>
        </p:blipFill>
        <p:spPr>
          <a:xfrm>
            <a:off x="10560127" y="5880819"/>
            <a:ext cx="1106542" cy="390456"/>
          </a:xfrm>
          <a:prstGeom prst="rect">
            <a:avLst/>
          </a:prstGeom>
          <a:noFill/>
          <a:ln>
            <a:noFill/>
          </a:ln>
        </p:spPr>
      </p:pic>
      <p:sp>
        <p:nvSpPr>
          <p:cNvPr id="184" name="Google Shape;184;p65"/>
          <p:cNvSpPr txBox="1">
            <a:spLocks noGrp="1"/>
          </p:cNvSpPr>
          <p:nvPr>
            <p:ph type="body" idx="2"/>
          </p:nvPr>
        </p:nvSpPr>
        <p:spPr>
          <a:xfrm>
            <a:off x="10380663" y="6270625"/>
            <a:ext cx="1428750" cy="3746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5" name="Google Shape;185;p65"/>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This instructional module is not intended as legal advice.  All Opening Up Copyright modules are made available under a </a:t>
            </a:r>
            <a:r>
              <a:rPr lang="en-US" sz="1100" u="sng">
                <a:solidFill>
                  <a:schemeClr val="dk1"/>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a:solidFill>
                  <a:schemeClr val="dk1"/>
                </a:solidFill>
                <a:latin typeface="Arial"/>
                <a:ea typeface="Arial"/>
                <a:cs typeface="Arial"/>
                <a:sym typeface="Arial"/>
              </a:rPr>
              <a:t>. </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p:cSld name="Two Content">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8" name="Google Shape;188;p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9" name="Google Shape;189;p6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lvl1pPr marR="0" lvl="0" algn="ctr" rtl="0">
              <a:lnSpc>
                <a:spcPct val="7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90"/>
        <p:cNvGrpSpPr/>
        <p:nvPr/>
      </p:nvGrpSpPr>
      <p:grpSpPr>
        <a:xfrm>
          <a:off x="0" y="0"/>
          <a:ext cx="0" cy="0"/>
          <a:chOff x="0" y="0"/>
          <a:chExt cx="0" cy="0"/>
        </a:xfrm>
      </p:grpSpPr>
      <p:pic>
        <p:nvPicPr>
          <p:cNvPr id="191" name="Google Shape;191;p67"/>
          <p:cNvPicPr preferRelativeResize="0"/>
          <p:nvPr/>
        </p:nvPicPr>
        <p:blipFill rotWithShape="1">
          <a:blip r:embed="rId3">
            <a:alphaModFix/>
          </a:blip>
          <a:srcRect/>
          <a:stretch/>
        </p:blipFill>
        <p:spPr>
          <a:xfrm>
            <a:off x="411231" y="2517212"/>
            <a:ext cx="11369538" cy="2849485"/>
          </a:xfrm>
          <a:prstGeom prst="rect">
            <a:avLst/>
          </a:prstGeom>
          <a:noFill/>
          <a:ln>
            <a:noFill/>
          </a:ln>
        </p:spPr>
      </p:pic>
      <p:sp>
        <p:nvSpPr>
          <p:cNvPr id="192" name="Google Shape;192;p67"/>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wo Content">
  <p:cSld name="2_Two Conten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28"/>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28"/>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REFERENCES AND RESOURCES</a:t>
            </a:r>
            <a:endParaRPr sz="4000" b="1">
              <a:solidFill>
                <a:schemeClr val="lt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eferences &amp; Resources">
  <p:cSld name="References &amp; Resources">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8"/>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5" name="Google Shape;195;p68"/>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REFERENCES AND RESOURCES</a:t>
            </a:r>
            <a:endParaRPr sz="4000" b="1">
              <a:solidFill>
                <a:schemeClr val="lt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ses and Legislation">
  <p:cSld name="Cases and Legislation">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69"/>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8" name="Google Shape;198;p69"/>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CASES AND LEGISLATION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amp; Sound References">
  <p:cSld name="Image &amp; Sound References">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70"/>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1" name="Google Shape;201;p70"/>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IMAGE AND SOUND REFERENCES </a:t>
            </a:r>
            <a:endParaRPr sz="4000" b="1">
              <a:solidFill>
                <a:schemeClr val="lt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icensing &amp; Attribution">
  <p:cSld name="Licensing &amp; Attribution">
    <p:bg>
      <p:bgPr>
        <a:blipFill>
          <a:blip r:embed="rId2">
            <a:alphaModFix/>
          </a:blip>
          <a:stretch>
            <a:fillRect/>
          </a:stretch>
        </a:blipFill>
        <a:effectLst/>
      </p:bgPr>
    </p:bg>
    <p:spTree>
      <p:nvGrpSpPr>
        <p:cNvPr id="1" name="Shape 202"/>
        <p:cNvGrpSpPr/>
        <p:nvPr/>
      </p:nvGrpSpPr>
      <p:grpSpPr>
        <a:xfrm>
          <a:off x="0" y="0"/>
          <a:ext cx="0" cy="0"/>
          <a:chOff x="0" y="0"/>
          <a:chExt cx="0" cy="0"/>
        </a:xfrm>
      </p:grpSpPr>
      <p:sp>
        <p:nvSpPr>
          <p:cNvPr id="203" name="Google Shape;203;p71"/>
          <p:cNvSpPr txBox="1">
            <a:spLocks noGrp="1"/>
          </p:cNvSpPr>
          <p:nvPr>
            <p:ph type="body" idx="1"/>
          </p:nvPr>
        </p:nvSpPr>
        <p:spPr>
          <a:xfrm>
            <a:off x="2063510" y="2253164"/>
            <a:ext cx="9290290" cy="10242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4" name="Google Shape;204;p71"/>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205" name="Google Shape;205;p71"/>
          <p:cNvSpPr txBox="1"/>
          <p:nvPr/>
        </p:nvSpPr>
        <p:spPr>
          <a:xfrm>
            <a:off x="1455738" y="3441680"/>
            <a:ext cx="9898062"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https://sites.library.ualberta.ca/copyright/</a:t>
            </a:r>
            <a:r>
              <a:rPr lang="en-US" sz="2000">
                <a:solidFill>
                  <a:srgbClr val="757070"/>
                </a:solidFill>
                <a:latin typeface="Arial"/>
                <a:ea typeface="Arial"/>
                <a:cs typeface="Arial"/>
                <a:sym typeface="Arial"/>
              </a:rPr>
              <a:t> </a:t>
            </a:r>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copyright@ualberta.ca</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International Licence</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6" name="Google Shape;206;p71"/>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LICENSING AND ATTRIBUTION</a:t>
            </a:r>
            <a:endParaRPr sz="4000" b="1">
              <a:solidFill>
                <a:schemeClr val="lt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ributors">
  <p:cSld name="Contributors">
    <p:bg>
      <p:bgPr>
        <a:blipFill>
          <a:blip r:embed="rId2">
            <a:alphaModFix/>
          </a:blip>
          <a:stretch>
            <a:fillRect/>
          </a:stretch>
        </a:blipFill>
        <a:effectLst/>
      </p:bgPr>
    </p:bg>
    <p:spTree>
      <p:nvGrpSpPr>
        <p:cNvPr id="1" name="Shape 207"/>
        <p:cNvGrpSpPr/>
        <p:nvPr/>
      </p:nvGrpSpPr>
      <p:grpSpPr>
        <a:xfrm>
          <a:off x="0" y="0"/>
          <a:ext cx="0" cy="0"/>
          <a:chOff x="0" y="0"/>
          <a:chExt cx="0" cy="0"/>
        </a:xfrm>
      </p:grpSpPr>
      <p:sp>
        <p:nvSpPr>
          <p:cNvPr id="208" name="Google Shape;208;p7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CONTRIBUTORS</a:t>
            </a:r>
            <a:endParaRPr sz="4000" b="1">
              <a:solidFill>
                <a:schemeClr val="lt1"/>
              </a:solidFill>
              <a:latin typeface="Arial"/>
              <a:ea typeface="Arial"/>
              <a:cs typeface="Arial"/>
              <a:sym typeface="Arial"/>
            </a:endParaRPr>
          </a:p>
        </p:txBody>
      </p:sp>
      <p:sp>
        <p:nvSpPr>
          <p:cNvPr id="209" name="Google Shape;209;p72"/>
          <p:cNvSpPr/>
          <p:nvPr/>
        </p:nvSpPr>
        <p:spPr>
          <a:xfrm>
            <a:off x="1233354"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Copyright Office </a:t>
            </a:r>
            <a:endParaRPr/>
          </a:p>
        </p:txBody>
      </p:sp>
      <p:sp>
        <p:nvSpPr>
          <p:cNvPr id="210" name="Google Shape;210;p72"/>
          <p:cNvSpPr/>
          <p:nvPr/>
        </p:nvSpPr>
        <p:spPr>
          <a:xfrm>
            <a:off x="7018869" y="4055554"/>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School of Library and Information Studies </a:t>
            </a:r>
            <a:endParaRPr/>
          </a:p>
        </p:txBody>
      </p:sp>
      <p:sp>
        <p:nvSpPr>
          <p:cNvPr id="211" name="Google Shape;211;p72"/>
          <p:cNvSpPr txBox="1"/>
          <p:nvPr/>
        </p:nvSpPr>
        <p:spPr>
          <a:xfrm>
            <a:off x="2176124" y="2672361"/>
            <a:ext cx="2074460" cy="74789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212" name="Google Shape;212;p72"/>
          <p:cNvSpPr txBox="1"/>
          <p:nvPr/>
        </p:nvSpPr>
        <p:spPr>
          <a:xfrm>
            <a:off x="7909520" y="5006653"/>
            <a:ext cx="2519713" cy="105900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Lauren Bourdages</a:t>
            </a:r>
            <a:endParaRPr sz="180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Samantha Sheplawy</a:t>
            </a:r>
            <a:endParaRPr sz="180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
        <p:nvSpPr>
          <p:cNvPr id="213" name="Google Shape;213;p72"/>
          <p:cNvSpPr/>
          <p:nvPr/>
        </p:nvSpPr>
        <p:spPr>
          <a:xfrm>
            <a:off x="7018869"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Centre for Teaching and Learning</a:t>
            </a:r>
            <a:endParaRPr/>
          </a:p>
        </p:txBody>
      </p:sp>
      <p:sp>
        <p:nvSpPr>
          <p:cNvPr id="214" name="Google Shape;214;p72"/>
          <p:cNvSpPr txBox="1"/>
          <p:nvPr/>
        </p:nvSpPr>
        <p:spPr>
          <a:xfrm>
            <a:off x="8061807" y="2758498"/>
            <a:ext cx="2215138"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215" name="Google Shape;215;p72"/>
          <p:cNvSpPr/>
          <p:nvPr/>
        </p:nvSpPr>
        <p:spPr>
          <a:xfrm>
            <a:off x="1233354" y="4052154"/>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Digital Humanities and School of Library and Information Studies</a:t>
            </a:r>
            <a:endParaRPr/>
          </a:p>
        </p:txBody>
      </p:sp>
      <p:sp>
        <p:nvSpPr>
          <p:cNvPr id="216" name="Google Shape;216;p72"/>
          <p:cNvSpPr txBox="1"/>
          <p:nvPr/>
        </p:nvSpPr>
        <p:spPr>
          <a:xfrm>
            <a:off x="2105785" y="4942566"/>
            <a:ext cx="2215138"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Julia Guy</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cknowledgment">
  <p:cSld name="Acknowledgmen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73"/>
          <p:cNvPicPr preferRelativeResize="0"/>
          <p:nvPr/>
        </p:nvPicPr>
        <p:blipFill rotWithShape="1">
          <a:blip r:embed="rId3">
            <a:alphaModFix/>
          </a:blip>
          <a:srcRect/>
          <a:stretch/>
        </p:blipFill>
        <p:spPr>
          <a:xfrm>
            <a:off x="4758731" y="4886866"/>
            <a:ext cx="2478798" cy="702490"/>
          </a:xfrm>
          <a:prstGeom prst="rect">
            <a:avLst/>
          </a:prstGeom>
          <a:noFill/>
          <a:ln>
            <a:noFill/>
          </a:ln>
        </p:spPr>
      </p:pic>
      <p:sp>
        <p:nvSpPr>
          <p:cNvPr id="219" name="Google Shape;219;p73"/>
          <p:cNvSpPr txBox="1"/>
          <p:nvPr/>
        </p:nvSpPr>
        <p:spPr>
          <a:xfrm>
            <a:off x="1452184" y="2077309"/>
            <a:ext cx="9287631" cy="1846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0" name="Google Shape;220;p73"/>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ACKNOWLEDGMENT</a:t>
            </a:r>
            <a:endParaRPr sz="4000" b="1">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wo Content">
  <p:cSld name="4_Two Conte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29"/>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29"/>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IMAGE AND SOUND REFERENCES </a:t>
            </a:r>
            <a:endParaRPr sz="4000" b="1">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wo Content">
  <p:cSld name="5_Two Content">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30"/>
          <p:cNvSpPr txBox="1"/>
          <p:nvPr/>
        </p:nvSpPr>
        <p:spPr>
          <a:xfrm>
            <a:off x="1455738" y="3441680"/>
            <a:ext cx="9898062"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757070"/>
                </a:solidFill>
                <a:latin typeface="Arial"/>
                <a:ea typeface="Arial"/>
                <a:cs typeface="Arial"/>
                <a:sym typeface="Arial"/>
              </a:rPr>
              <a:t>For the project overview and complete list of modules please visit the project website at: </a:t>
            </a:r>
            <a:r>
              <a:rPr lang="en-US" sz="2000" u="sng" dirty="0">
                <a:solidFill>
                  <a:srgbClr val="75707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https://sites.library.ualberta.ca/copyright/</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2000" dirty="0">
              <a:solidFill>
                <a:srgbClr val="757070"/>
              </a:solidFill>
              <a:latin typeface="Arial"/>
              <a:ea typeface="Arial"/>
              <a:cs typeface="Arial"/>
              <a:sym typeface="Arial"/>
            </a:endParaRPr>
          </a:p>
          <a:p>
            <a:pPr marL="0" marR="0" lvl="0" indent="0" algn="l" rtl="0">
              <a:spcBef>
                <a:spcPts val="0"/>
              </a:spcBef>
              <a:spcAft>
                <a:spcPts val="0"/>
              </a:spcAft>
              <a:buNone/>
            </a:pPr>
            <a:r>
              <a:rPr lang="en-US" sz="2000" dirty="0">
                <a:solidFill>
                  <a:srgbClr val="757070"/>
                </a:solidFill>
                <a:latin typeface="Arial"/>
                <a:ea typeface="Arial"/>
                <a:cs typeface="Arial"/>
                <a:sym typeface="Arial"/>
              </a:rPr>
              <a:t>Questions, comments, and suggestions should be directed </a:t>
            </a:r>
            <a:r>
              <a:rPr lang="en-US" sz="2000" dirty="0" smtClean="0">
                <a:solidFill>
                  <a:srgbClr val="757070"/>
                </a:solidFill>
                <a:latin typeface="Arial"/>
                <a:ea typeface="Arial"/>
                <a:cs typeface="Arial"/>
                <a:sym typeface="Arial"/>
              </a:rPr>
              <a:t>to: </a:t>
            </a:r>
            <a:r>
              <a:rPr lang="en-US" sz="2000" u="sng" dirty="0" smtClean="0">
                <a:solidFill>
                  <a:srgbClr val="757070"/>
                </a:solidFill>
                <a:latin typeface="Arial"/>
                <a:ea typeface="Arial"/>
                <a:cs typeface="Arial"/>
                <a:sym typeface="Arial"/>
                <a:hlinkClick r:id="rId4"/>
              </a:rPr>
              <a:t>ouc@ualberta.ca</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2000" dirty="0">
              <a:solidFill>
                <a:srgbClr val="757070"/>
              </a:solidFill>
              <a:latin typeface="Arial"/>
              <a:ea typeface="Arial"/>
              <a:cs typeface="Arial"/>
              <a:sym typeface="Arial"/>
            </a:endParaRPr>
          </a:p>
          <a:p>
            <a:pPr marL="0" marR="0" lvl="0" indent="0" algn="l" rtl="0">
              <a:spcBef>
                <a:spcPts val="0"/>
              </a:spcBef>
              <a:spcAft>
                <a:spcPts val="0"/>
              </a:spcAft>
              <a:buNone/>
            </a:pPr>
            <a:r>
              <a:rPr lang="en-US" sz="2000" dirty="0">
                <a:solidFill>
                  <a:srgbClr val="757070"/>
                </a:solidFill>
                <a:latin typeface="Arial"/>
                <a:ea typeface="Arial"/>
                <a:cs typeface="Arial"/>
                <a:sym typeface="Arial"/>
              </a:rPr>
              <a:t>This module is made available and licensed under a </a:t>
            </a:r>
            <a:r>
              <a:rPr lang="en-US" sz="2000" u="sng" dirty="0">
                <a:solidFill>
                  <a:srgbClr val="75707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International </a:t>
            </a:r>
            <a:r>
              <a:rPr lang="en-US" sz="2000" u="sng" dirty="0" err="1">
                <a:solidFill>
                  <a:srgbClr val="75707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Licence</a:t>
            </a:r>
            <a:endParaRPr sz="2000" dirty="0">
              <a:solidFill>
                <a:srgbClr val="757070"/>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32" name="Google Shape;32;p30"/>
          <p:cNvSpPr txBox="1">
            <a:spLocks noGrp="1"/>
          </p:cNvSpPr>
          <p:nvPr>
            <p:ph type="body" idx="1"/>
          </p:nvPr>
        </p:nvSpPr>
        <p:spPr>
          <a:xfrm>
            <a:off x="2063510" y="2253164"/>
            <a:ext cx="9290290" cy="8707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30"/>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34" name="Google Shape;34;p30"/>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LICENSING AND ATTRIBUTION</a:t>
            </a:r>
            <a:endParaRPr sz="4000" b="1">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wo Content">
  <p:cSld name="6_Two Conten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31"/>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CONTRIBUTORS</a:t>
            </a:r>
            <a:endParaRPr sz="4000" b="1">
              <a:solidFill>
                <a:schemeClr val="lt1"/>
              </a:solidFill>
              <a:latin typeface="Arial"/>
              <a:ea typeface="Arial"/>
              <a:cs typeface="Arial"/>
              <a:sym typeface="Arial"/>
            </a:endParaRPr>
          </a:p>
        </p:txBody>
      </p:sp>
      <p:sp>
        <p:nvSpPr>
          <p:cNvPr id="37" name="Google Shape;37;p31"/>
          <p:cNvSpPr/>
          <p:nvPr/>
        </p:nvSpPr>
        <p:spPr>
          <a:xfrm>
            <a:off x="1233354"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Copyright Office </a:t>
            </a:r>
            <a:endParaRPr/>
          </a:p>
        </p:txBody>
      </p:sp>
      <p:sp>
        <p:nvSpPr>
          <p:cNvPr id="38" name="Google Shape;38;p31"/>
          <p:cNvSpPr txBox="1"/>
          <p:nvPr/>
        </p:nvSpPr>
        <p:spPr>
          <a:xfrm>
            <a:off x="2176124" y="2672361"/>
            <a:ext cx="2074460" cy="1089489"/>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dirty="0">
                <a:solidFill>
                  <a:srgbClr val="757070"/>
                </a:solidFill>
                <a:latin typeface="Arial"/>
                <a:ea typeface="Arial"/>
                <a:cs typeface="Arial"/>
                <a:sym typeface="Arial"/>
              </a:rPr>
              <a:t>Adrian Sheppard</a:t>
            </a:r>
            <a:endParaRPr dirty="0"/>
          </a:p>
          <a:p>
            <a:pPr marL="0" marR="0" lvl="0" indent="0" algn="ctr" rtl="0">
              <a:lnSpc>
                <a:spcPct val="120000"/>
              </a:lnSpc>
              <a:spcBef>
                <a:spcPts val="0"/>
              </a:spcBef>
              <a:spcAft>
                <a:spcPts val="0"/>
              </a:spcAft>
              <a:buNone/>
            </a:pPr>
            <a:r>
              <a:rPr lang="en-US" sz="1800" dirty="0">
                <a:solidFill>
                  <a:srgbClr val="757070"/>
                </a:solidFill>
                <a:latin typeface="Arial"/>
                <a:ea typeface="Arial"/>
                <a:cs typeface="Arial"/>
                <a:sym typeface="Arial"/>
              </a:rPr>
              <a:t>Amanda </a:t>
            </a:r>
            <a:r>
              <a:rPr lang="en-US" sz="1800" dirty="0" err="1" smtClean="0">
                <a:solidFill>
                  <a:srgbClr val="757070"/>
                </a:solidFill>
                <a:latin typeface="Arial"/>
                <a:ea typeface="Arial"/>
                <a:cs typeface="Arial"/>
                <a:sym typeface="Arial"/>
              </a:rPr>
              <a:t>Wakaruk</a:t>
            </a:r>
            <a:endParaRPr lang="en-US" sz="1800" dirty="0" smtClean="0">
              <a:solidFill>
                <a:srgbClr val="757070"/>
              </a:solidFill>
              <a:latin typeface="Arial"/>
              <a:ea typeface="Arial"/>
              <a:cs typeface="Arial"/>
              <a:sym typeface="Arial"/>
            </a:endParaRPr>
          </a:p>
          <a:p>
            <a:pPr marL="0" marR="0" lvl="0" indent="0" algn="ctr" rtl="0">
              <a:lnSpc>
                <a:spcPct val="120000"/>
              </a:lnSpc>
              <a:spcBef>
                <a:spcPts val="0"/>
              </a:spcBef>
              <a:spcAft>
                <a:spcPts val="0"/>
              </a:spcAft>
              <a:buNone/>
            </a:pPr>
            <a:r>
              <a:rPr lang="en-US" sz="1800" dirty="0" smtClean="0">
                <a:solidFill>
                  <a:srgbClr val="757070"/>
                </a:solidFill>
                <a:latin typeface="Arial"/>
                <a:ea typeface="Arial"/>
                <a:cs typeface="Arial"/>
                <a:sym typeface="Arial"/>
              </a:rPr>
              <a:t>Mireille Smith </a:t>
            </a:r>
            <a:endParaRPr dirty="0"/>
          </a:p>
        </p:txBody>
      </p:sp>
      <p:sp>
        <p:nvSpPr>
          <p:cNvPr id="39" name="Google Shape;39;p31"/>
          <p:cNvSpPr/>
          <p:nvPr/>
        </p:nvSpPr>
        <p:spPr>
          <a:xfrm>
            <a:off x="7018869" y="1800000"/>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Centre for Teaching and Learning</a:t>
            </a:r>
            <a:endParaRPr/>
          </a:p>
        </p:txBody>
      </p:sp>
      <p:sp>
        <p:nvSpPr>
          <p:cNvPr id="40" name="Google Shape;40;p31"/>
          <p:cNvSpPr txBox="1"/>
          <p:nvPr/>
        </p:nvSpPr>
        <p:spPr>
          <a:xfrm>
            <a:off x="8061807" y="2758498"/>
            <a:ext cx="2215138"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41" name="Google Shape;41;p31"/>
          <p:cNvSpPr/>
          <p:nvPr/>
        </p:nvSpPr>
        <p:spPr>
          <a:xfrm>
            <a:off x="4199003" y="4073733"/>
            <a:ext cx="3960000" cy="718782"/>
          </a:xfrm>
          <a:prstGeom prst="rect">
            <a:avLst/>
          </a:prstGeom>
          <a:solidFill>
            <a:srgbClr val="879F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Faculty of Education</a:t>
            </a:r>
            <a:endParaRPr/>
          </a:p>
        </p:txBody>
      </p:sp>
      <p:sp>
        <p:nvSpPr>
          <p:cNvPr id="42" name="Google Shape;42;p31"/>
          <p:cNvSpPr txBox="1"/>
          <p:nvPr/>
        </p:nvSpPr>
        <p:spPr>
          <a:xfrm>
            <a:off x="4919146" y="5024832"/>
            <a:ext cx="2519713" cy="39421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Two Content">
  <p:cSld name="7_Two Conten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5" name="Google Shape;45;p3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ACKNOWLEDGMENT</a:t>
            </a:r>
            <a:endParaRPr sz="4000" b="1">
              <a:solidFill>
                <a:schemeClr val="lt1"/>
              </a:solidFill>
              <a:latin typeface="Arial"/>
              <a:ea typeface="Arial"/>
              <a:cs typeface="Arial"/>
              <a:sym typeface="Arial"/>
            </a:endParaRPr>
          </a:p>
        </p:txBody>
      </p:sp>
      <p:sp>
        <p:nvSpPr>
          <p:cNvPr id="46" name="Google Shape;46;p32"/>
          <p:cNvSpPr txBox="1"/>
          <p:nvPr/>
        </p:nvSpPr>
        <p:spPr>
          <a:xfrm>
            <a:off x="1452184" y="2077309"/>
            <a:ext cx="9287631" cy="18466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9359" y="4880057"/>
            <a:ext cx="2480400" cy="677976"/>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wo Content">
  <p:cSld name="3_Two Content">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33"/>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33"/>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CASES AND LEGISLATION</a:t>
            </a:r>
            <a:endParaRPr sz="4000" b="1">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g"/><Relationship Id="rId11" Type="http://schemas.openxmlformats.org/officeDocument/2006/relationships/image" Target="../media/image52.png"/><Relationship Id="rId5" Type="http://schemas.openxmlformats.org/officeDocument/2006/relationships/image" Target="../media/image45.jpg"/><Relationship Id="rId10" Type="http://schemas.openxmlformats.org/officeDocument/2006/relationships/image" Target="../media/image51.png"/><Relationship Id="rId4" Type="http://schemas.openxmlformats.org/officeDocument/2006/relationships/image" Target="../media/image18.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thenounproject.com/term/drama/953398" TargetMode="External"/><Relationship Id="rId13" Type="http://schemas.openxmlformats.org/officeDocument/2006/relationships/hyperlink" Target="https://pixabay.com/en/arabian-arab-girl-female-ethnic-1456184/" TargetMode="External"/><Relationship Id="rId3" Type="http://schemas.openxmlformats.org/officeDocument/2006/relationships/hyperlink" Target="https://thenounproject.com/term/shield/874630/" TargetMode="External"/><Relationship Id="rId7" Type="http://schemas.openxmlformats.org/officeDocument/2006/relationships/hyperlink" Target="https://thenounproject.com/icon/1787402/" TargetMode="External"/><Relationship Id="rId12" Type="http://schemas.openxmlformats.org/officeDocument/2006/relationships/hyperlink" Target="https://thenounproject.com/term/barrier/3372114/"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thenounproject.com/icon/1976897" TargetMode="External"/><Relationship Id="rId11" Type="http://schemas.openxmlformats.org/officeDocument/2006/relationships/hyperlink" Target="https://thenounproject.com/icon/1587076" TargetMode="External"/><Relationship Id="rId5" Type="http://schemas.openxmlformats.org/officeDocument/2006/relationships/hyperlink" Target="https://thenounproject.com/term/innovation/772765/" TargetMode="External"/><Relationship Id="rId15" Type="http://schemas.openxmlformats.org/officeDocument/2006/relationships/hyperlink" Target="https://thenounproject.com/icon/15744/" TargetMode="External"/><Relationship Id="rId10" Type="http://schemas.openxmlformats.org/officeDocument/2006/relationships/hyperlink" Target="https://pixabay.com/illustrations/cartoon-casual-character-drawing-3685566/" TargetMode="External"/><Relationship Id="rId4" Type="http://schemas.openxmlformats.org/officeDocument/2006/relationships/hyperlink" Target="https://pixabay.com/illustrations/black-avatar-cute-cheerful-3025348/" TargetMode="External"/><Relationship Id="rId9" Type="http://schemas.openxmlformats.org/officeDocument/2006/relationships/hyperlink" Target="https://thenounproject.com/icon/1306170/" TargetMode="External"/><Relationship Id="rId14" Type="http://schemas.openxmlformats.org/officeDocument/2006/relationships/hyperlink" Target="https://thenounproject.com/icon/moral-901639/"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ommons.wikimedia.org/wiki/File:Supreme_court_of_Canada_in_summer.jpg" TargetMode="External"/><Relationship Id="rId3" Type="http://schemas.openxmlformats.org/officeDocument/2006/relationships/hyperlink" Target="https://thenounproject.com/icon/scale-2772463/" TargetMode="External"/><Relationship Id="rId7" Type="http://schemas.openxmlformats.org/officeDocument/2006/relationships/hyperlink" Target="https://commons.wikimedia.org/wiki/File:Parliament_Hill,_Wellington_St,_Ottawa_(491650)_(9450178550).jpg"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thenounproject.com/icon/school-1983588/" TargetMode="External"/><Relationship Id="rId11" Type="http://schemas.openxmlformats.org/officeDocument/2006/relationships/hyperlink" Target="https://commons.wikimedia.org/wiki/File:Ambox_globe.svg" TargetMode="External"/><Relationship Id="rId5" Type="http://schemas.openxmlformats.org/officeDocument/2006/relationships/hyperlink" Target="https://thenounproject.com/term/library/1122689/" TargetMode="External"/><Relationship Id="rId10" Type="http://schemas.openxmlformats.org/officeDocument/2006/relationships/hyperlink" Target="https://commons.wikimedia.org/wiki/File:Flag_of_Canada_(Pantone).svg" TargetMode="External"/><Relationship Id="rId4" Type="http://schemas.openxmlformats.org/officeDocument/2006/relationships/hyperlink" Target="https://thenounproject.com/icon/people-group-1310753/" TargetMode="External"/><Relationship Id="rId9" Type="http://schemas.openxmlformats.org/officeDocument/2006/relationships/hyperlink" Target="https://pixabay.com/vectors/lawyer-attorney-barrister-judge-2883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Flag_of_the_United_States.svg"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www.hooksounds.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notesSlide" Target="../notesSlides/notesSlide5.xml"/><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9.png"/><Relationship Id="rId12"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19.png"/><Relationship Id="rId5" Type="http://schemas.openxmlformats.org/officeDocument/2006/relationships/image" Target="../media/image37.png"/><Relationship Id="rId15" Type="http://schemas.openxmlformats.org/officeDocument/2006/relationships/image" Target="../media/image43.png"/><Relationship Id="rId10" Type="http://schemas.openxmlformats.org/officeDocument/2006/relationships/image" Target="../media/image25.png"/><Relationship Id="rId4" Type="http://schemas.openxmlformats.org/officeDocument/2006/relationships/image" Target="../media/image36.png"/><Relationship Id="rId9" Type="http://schemas.openxmlformats.org/officeDocument/2006/relationships/image" Target="../media/image32.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CB534C"/>
              </a:buClr>
              <a:buSzPts val="6000"/>
              <a:buFont typeface="Arial"/>
              <a:buNone/>
            </a:pPr>
            <a:r>
              <a:rPr lang="en-US"/>
              <a:t>Introduction to Copyright</a:t>
            </a:r>
            <a:endParaRPr/>
          </a:p>
        </p:txBody>
      </p:sp>
      <p:sp>
        <p:nvSpPr>
          <p:cNvPr id="227" name="Google Shape;227;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57070"/>
              </a:buClr>
              <a:buSzPts val="2400"/>
              <a:buNone/>
            </a:pPr>
            <a:endParaRPr/>
          </a:p>
        </p:txBody>
      </p:sp>
      <p:sp>
        <p:nvSpPr>
          <p:cNvPr id="228" name="Google Shape;228;p1"/>
          <p:cNvSpPr txBox="1">
            <a:spLocks noGrp="1"/>
          </p:cNvSpPr>
          <p:nvPr>
            <p:ph type="body" idx="2"/>
          </p:nvPr>
        </p:nvSpPr>
        <p:spPr>
          <a:xfrm>
            <a:off x="10216055" y="6270625"/>
            <a:ext cx="1702359" cy="3508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1800"/>
              <a:buNone/>
            </a:pPr>
            <a:r>
              <a:rPr lang="en-US" dirty="0" smtClean="0">
                <a:solidFill>
                  <a:srgbClr val="000000"/>
                </a:solidFill>
              </a:rPr>
              <a:t>*October </a:t>
            </a:r>
            <a:r>
              <a:rPr lang="en-US" dirty="0">
                <a:solidFill>
                  <a:srgbClr val="000000"/>
                </a:solidFill>
              </a:rPr>
              <a:t>2022</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10"/>
          <p:cNvPicPr preferRelativeResize="0"/>
          <p:nvPr/>
        </p:nvPicPr>
        <p:blipFill rotWithShape="1">
          <a:blip r:embed="rId3">
            <a:alphaModFix/>
          </a:blip>
          <a:srcRect/>
          <a:stretch/>
        </p:blipFill>
        <p:spPr>
          <a:xfrm>
            <a:off x="4902121" y="2416066"/>
            <a:ext cx="1871941" cy="1871941"/>
          </a:xfrm>
          <a:prstGeom prst="rect">
            <a:avLst/>
          </a:prstGeom>
          <a:noFill/>
          <a:ln>
            <a:noFill/>
          </a:ln>
        </p:spPr>
      </p:pic>
      <p:sp>
        <p:nvSpPr>
          <p:cNvPr id="376" name="Google Shape;376;p10"/>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NATIONAL APPLICATION</a:t>
            </a:r>
            <a:endParaRPr/>
          </a:p>
        </p:txBody>
      </p:sp>
      <p:pic>
        <p:nvPicPr>
          <p:cNvPr id="377" name="Google Shape;377;p10"/>
          <p:cNvPicPr preferRelativeResize="0"/>
          <p:nvPr/>
        </p:nvPicPr>
        <p:blipFill rotWithShape="1">
          <a:blip r:embed="rId4">
            <a:alphaModFix/>
          </a:blip>
          <a:srcRect b="12325"/>
          <a:stretch/>
        </p:blipFill>
        <p:spPr>
          <a:xfrm>
            <a:off x="5128987" y="2745029"/>
            <a:ext cx="1418210" cy="1214016"/>
          </a:xfrm>
          <a:prstGeom prst="rect">
            <a:avLst/>
          </a:prstGeom>
          <a:noFill/>
          <a:ln>
            <a:noFill/>
          </a:ln>
        </p:spPr>
      </p:pic>
      <p:pic>
        <p:nvPicPr>
          <p:cNvPr id="378" name="Google Shape;378;p10"/>
          <p:cNvPicPr preferRelativeResize="0"/>
          <p:nvPr/>
        </p:nvPicPr>
        <p:blipFill rotWithShape="1">
          <a:blip r:embed="rId5">
            <a:alphaModFix/>
          </a:blip>
          <a:srcRect/>
          <a:stretch/>
        </p:blipFill>
        <p:spPr>
          <a:xfrm>
            <a:off x="697132" y="2397370"/>
            <a:ext cx="4103468" cy="2305636"/>
          </a:xfrm>
          <a:prstGeom prst="rect">
            <a:avLst/>
          </a:prstGeom>
          <a:noFill/>
          <a:ln>
            <a:noFill/>
          </a:ln>
        </p:spPr>
      </p:pic>
      <p:pic>
        <p:nvPicPr>
          <p:cNvPr id="379" name="Google Shape;379;p10"/>
          <p:cNvPicPr preferRelativeResize="0"/>
          <p:nvPr/>
        </p:nvPicPr>
        <p:blipFill rotWithShape="1">
          <a:blip r:embed="rId6">
            <a:alphaModFix/>
          </a:blip>
          <a:srcRect/>
          <a:stretch/>
        </p:blipFill>
        <p:spPr>
          <a:xfrm>
            <a:off x="6875584" y="2397370"/>
            <a:ext cx="4097540" cy="2413781"/>
          </a:xfrm>
          <a:prstGeom prst="rect">
            <a:avLst/>
          </a:prstGeom>
          <a:noFill/>
          <a:ln>
            <a:noFill/>
          </a:ln>
        </p:spPr>
      </p:pic>
      <p:pic>
        <p:nvPicPr>
          <p:cNvPr id="380" name="Google Shape;380;p10"/>
          <p:cNvPicPr preferRelativeResize="0"/>
          <p:nvPr/>
        </p:nvPicPr>
        <p:blipFill rotWithShape="1">
          <a:blip r:embed="rId7">
            <a:alphaModFix/>
          </a:blip>
          <a:srcRect/>
          <a:stretch/>
        </p:blipFill>
        <p:spPr>
          <a:xfrm rot="411270" flipH="1">
            <a:off x="2622259" y="4897167"/>
            <a:ext cx="1554588" cy="1889717"/>
          </a:xfrm>
          <a:prstGeom prst="rect">
            <a:avLst/>
          </a:prstGeom>
          <a:noFill/>
          <a:ln>
            <a:noFill/>
          </a:ln>
        </p:spPr>
      </p:pic>
      <p:sp>
        <p:nvSpPr>
          <p:cNvPr id="381" name="Google Shape;381;p10"/>
          <p:cNvSpPr/>
          <p:nvPr/>
        </p:nvSpPr>
        <p:spPr>
          <a:xfrm>
            <a:off x="4682572" y="4986059"/>
            <a:ext cx="4877597" cy="1359877"/>
          </a:xfrm>
          <a:prstGeom prst="wedgeRoundRectCallout">
            <a:avLst>
              <a:gd name="adj1" fmla="val -67941"/>
              <a:gd name="adj2" fmla="val -36207"/>
              <a:gd name="adj3" fmla="val 16667"/>
            </a:avLst>
          </a:prstGeom>
          <a:solidFill>
            <a:srgbClr val="F4B08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Arial"/>
                <a:ea typeface="Arial"/>
                <a:cs typeface="Arial"/>
                <a:sym typeface="Arial"/>
              </a:rPr>
              <a:t>Justices… I submit the people should be allowed to fairly copy small portions of “thrilling” work reports for private study.</a:t>
            </a:r>
            <a:endParaRPr sz="1800">
              <a:solidFill>
                <a:srgbClr val="000000"/>
              </a:solidFill>
              <a:latin typeface="Arial"/>
              <a:ea typeface="Arial"/>
              <a:cs typeface="Arial"/>
              <a:sym typeface="Arial"/>
            </a:endParaRPr>
          </a:p>
        </p:txBody>
      </p:sp>
      <p:pic>
        <p:nvPicPr>
          <p:cNvPr id="382" name="Google Shape;382;p10"/>
          <p:cNvPicPr preferRelativeResize="0"/>
          <p:nvPr/>
        </p:nvPicPr>
        <p:blipFill rotWithShape="1">
          <a:blip r:embed="rId8">
            <a:alphaModFix/>
          </a:blip>
          <a:srcRect/>
          <a:stretch/>
        </p:blipFill>
        <p:spPr>
          <a:xfrm>
            <a:off x="413867" y="2477863"/>
            <a:ext cx="4103468" cy="2051734"/>
          </a:xfrm>
          <a:prstGeom prst="rect">
            <a:avLst/>
          </a:prstGeom>
          <a:noFill/>
          <a:ln>
            <a:noFill/>
          </a:ln>
        </p:spPr>
      </p:pic>
      <p:grpSp>
        <p:nvGrpSpPr>
          <p:cNvPr id="2" name="Group 1"/>
          <p:cNvGrpSpPr/>
          <p:nvPr/>
        </p:nvGrpSpPr>
        <p:grpSpPr>
          <a:xfrm>
            <a:off x="654326" y="3703748"/>
            <a:ext cx="3814044" cy="1630026"/>
            <a:chOff x="654326" y="4751498"/>
            <a:chExt cx="3814044" cy="1630026"/>
          </a:xfrm>
        </p:grpSpPr>
        <p:pic>
          <p:nvPicPr>
            <p:cNvPr id="383" name="Google Shape;383;p10"/>
            <p:cNvPicPr preferRelativeResize="0"/>
            <p:nvPr/>
          </p:nvPicPr>
          <p:blipFill rotWithShape="1">
            <a:blip r:embed="rId9">
              <a:alphaModFix/>
            </a:blip>
            <a:srcRect/>
            <a:stretch/>
          </p:blipFill>
          <p:spPr>
            <a:xfrm>
              <a:off x="654326" y="4811151"/>
              <a:ext cx="815013" cy="815013"/>
            </a:xfrm>
            <a:prstGeom prst="rect">
              <a:avLst/>
            </a:prstGeom>
            <a:noFill/>
            <a:ln>
              <a:noFill/>
            </a:ln>
          </p:spPr>
        </p:pic>
        <p:pic>
          <p:nvPicPr>
            <p:cNvPr id="384" name="Google Shape;384;p10"/>
            <p:cNvPicPr preferRelativeResize="0"/>
            <p:nvPr/>
          </p:nvPicPr>
          <p:blipFill rotWithShape="1">
            <a:blip r:embed="rId9">
              <a:alphaModFix/>
            </a:blip>
            <a:srcRect/>
            <a:stretch/>
          </p:blipFill>
          <p:spPr>
            <a:xfrm>
              <a:off x="1378226" y="5530923"/>
              <a:ext cx="815013" cy="815013"/>
            </a:xfrm>
            <a:prstGeom prst="rect">
              <a:avLst/>
            </a:prstGeom>
            <a:noFill/>
            <a:ln>
              <a:noFill/>
            </a:ln>
          </p:spPr>
        </p:pic>
        <p:pic>
          <p:nvPicPr>
            <p:cNvPr id="385" name="Google Shape;385;p10"/>
            <p:cNvPicPr preferRelativeResize="0"/>
            <p:nvPr/>
          </p:nvPicPr>
          <p:blipFill rotWithShape="1">
            <a:blip r:embed="rId9">
              <a:alphaModFix/>
            </a:blip>
            <a:srcRect/>
            <a:stretch/>
          </p:blipFill>
          <p:spPr>
            <a:xfrm>
              <a:off x="2242742" y="4919609"/>
              <a:ext cx="815013" cy="815013"/>
            </a:xfrm>
            <a:prstGeom prst="rect">
              <a:avLst/>
            </a:prstGeom>
            <a:noFill/>
            <a:ln>
              <a:noFill/>
            </a:ln>
          </p:spPr>
        </p:pic>
        <p:pic>
          <p:nvPicPr>
            <p:cNvPr id="386" name="Google Shape;386;p10"/>
            <p:cNvPicPr preferRelativeResize="0"/>
            <p:nvPr/>
          </p:nvPicPr>
          <p:blipFill rotWithShape="1">
            <a:blip r:embed="rId9">
              <a:alphaModFix/>
            </a:blip>
            <a:srcRect/>
            <a:stretch/>
          </p:blipFill>
          <p:spPr>
            <a:xfrm>
              <a:off x="3653357" y="4751498"/>
              <a:ext cx="815013" cy="815013"/>
            </a:xfrm>
            <a:prstGeom prst="rect">
              <a:avLst/>
            </a:prstGeom>
            <a:noFill/>
            <a:ln>
              <a:noFill/>
            </a:ln>
          </p:spPr>
        </p:pic>
        <p:pic>
          <p:nvPicPr>
            <p:cNvPr id="387" name="Google Shape;387;p10"/>
            <p:cNvPicPr preferRelativeResize="0"/>
            <p:nvPr/>
          </p:nvPicPr>
          <p:blipFill rotWithShape="1">
            <a:blip r:embed="rId9">
              <a:alphaModFix/>
            </a:blip>
            <a:srcRect/>
            <a:stretch/>
          </p:blipFill>
          <p:spPr>
            <a:xfrm>
              <a:off x="2864450" y="5566511"/>
              <a:ext cx="815013" cy="815013"/>
            </a:xfrm>
            <a:prstGeom prst="rect">
              <a:avLst/>
            </a:prstGeom>
            <a:noFill/>
            <a:ln>
              <a:noFill/>
            </a:ln>
          </p:spPr>
        </p:pic>
      </p:grpSp>
      <p:pic>
        <p:nvPicPr>
          <p:cNvPr id="388" name="Google Shape;388;p10"/>
          <p:cNvPicPr preferRelativeResize="0"/>
          <p:nvPr/>
        </p:nvPicPr>
        <p:blipFill rotWithShape="1">
          <a:blip r:embed="rId10">
            <a:alphaModFix/>
          </a:blip>
          <a:srcRect/>
          <a:stretch/>
        </p:blipFill>
        <p:spPr>
          <a:xfrm>
            <a:off x="7012541" y="2524400"/>
            <a:ext cx="4103468" cy="2159720"/>
          </a:xfrm>
          <a:prstGeom prst="rect">
            <a:avLst/>
          </a:prstGeom>
          <a:noFill/>
          <a:ln>
            <a:noFill/>
          </a:ln>
        </p:spPr>
      </p:pic>
      <p:grpSp>
        <p:nvGrpSpPr>
          <p:cNvPr id="3" name="Group 2"/>
          <p:cNvGrpSpPr/>
          <p:nvPr/>
        </p:nvGrpSpPr>
        <p:grpSpPr>
          <a:xfrm>
            <a:off x="6869684" y="3734438"/>
            <a:ext cx="4353788" cy="1756508"/>
            <a:chOff x="6869684" y="4610738"/>
            <a:chExt cx="4353788" cy="1756508"/>
          </a:xfrm>
        </p:grpSpPr>
        <p:pic>
          <p:nvPicPr>
            <p:cNvPr id="389" name="Google Shape;389;p10"/>
            <p:cNvPicPr preferRelativeResize="0"/>
            <p:nvPr/>
          </p:nvPicPr>
          <p:blipFill rotWithShape="1">
            <a:blip r:embed="rId11">
              <a:alphaModFix/>
            </a:blip>
            <a:srcRect/>
            <a:stretch/>
          </p:blipFill>
          <p:spPr>
            <a:xfrm>
              <a:off x="6869684" y="4750911"/>
              <a:ext cx="1124479" cy="1124479"/>
            </a:xfrm>
            <a:prstGeom prst="rect">
              <a:avLst/>
            </a:prstGeom>
            <a:noFill/>
            <a:ln>
              <a:noFill/>
            </a:ln>
          </p:spPr>
        </p:pic>
        <p:pic>
          <p:nvPicPr>
            <p:cNvPr id="390" name="Google Shape;390;p10"/>
            <p:cNvPicPr preferRelativeResize="0"/>
            <p:nvPr/>
          </p:nvPicPr>
          <p:blipFill rotWithShape="1">
            <a:blip r:embed="rId11">
              <a:alphaModFix/>
            </a:blip>
            <a:srcRect/>
            <a:stretch/>
          </p:blipFill>
          <p:spPr>
            <a:xfrm>
              <a:off x="7711079" y="4610738"/>
              <a:ext cx="1124479" cy="1124479"/>
            </a:xfrm>
            <a:prstGeom prst="rect">
              <a:avLst/>
            </a:prstGeom>
            <a:noFill/>
            <a:ln>
              <a:noFill/>
            </a:ln>
          </p:spPr>
        </p:pic>
        <p:pic>
          <p:nvPicPr>
            <p:cNvPr id="391" name="Google Shape;391;p10"/>
            <p:cNvPicPr preferRelativeResize="0"/>
            <p:nvPr/>
          </p:nvPicPr>
          <p:blipFill rotWithShape="1">
            <a:blip r:embed="rId11">
              <a:alphaModFix/>
            </a:blip>
            <a:srcRect/>
            <a:stretch/>
          </p:blipFill>
          <p:spPr>
            <a:xfrm>
              <a:off x="8552474" y="5242767"/>
              <a:ext cx="1124479" cy="1124479"/>
            </a:xfrm>
            <a:prstGeom prst="rect">
              <a:avLst/>
            </a:prstGeom>
            <a:noFill/>
            <a:ln>
              <a:noFill/>
            </a:ln>
          </p:spPr>
        </p:pic>
        <p:pic>
          <p:nvPicPr>
            <p:cNvPr id="392" name="Google Shape;392;p10"/>
            <p:cNvPicPr preferRelativeResize="0"/>
            <p:nvPr/>
          </p:nvPicPr>
          <p:blipFill rotWithShape="1">
            <a:blip r:embed="rId11">
              <a:alphaModFix/>
            </a:blip>
            <a:srcRect/>
            <a:stretch/>
          </p:blipFill>
          <p:spPr>
            <a:xfrm>
              <a:off x="9186156" y="4656417"/>
              <a:ext cx="1124479" cy="1124479"/>
            </a:xfrm>
            <a:prstGeom prst="rect">
              <a:avLst/>
            </a:prstGeom>
            <a:noFill/>
            <a:ln>
              <a:noFill/>
            </a:ln>
          </p:spPr>
        </p:pic>
        <p:pic>
          <p:nvPicPr>
            <p:cNvPr id="393" name="Google Shape;393;p10"/>
            <p:cNvPicPr preferRelativeResize="0"/>
            <p:nvPr/>
          </p:nvPicPr>
          <p:blipFill rotWithShape="1">
            <a:blip r:embed="rId11">
              <a:alphaModFix/>
            </a:blip>
            <a:srcRect/>
            <a:stretch/>
          </p:blipFill>
          <p:spPr>
            <a:xfrm>
              <a:off x="10098993" y="5063924"/>
              <a:ext cx="1124479" cy="112447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2000"/>
                                        <p:tgtEl>
                                          <p:spTgt spid="378"/>
                                        </p:tgtEl>
                                        <p:attrNameLst>
                                          <p:attrName>ppt_w</p:attrName>
                                        </p:attrNameLst>
                                      </p:cBhvr>
                                      <p:tavLst>
                                        <p:tav tm="0">
                                          <p:val>
                                            <p:strVal val="ppt_w"/>
                                          </p:val>
                                        </p:tav>
                                        <p:tav tm="100000">
                                          <p:val>
                                            <p:fltVal val="0"/>
                                          </p:val>
                                        </p:tav>
                                      </p:tavLst>
                                    </p:anim>
                                    <p:anim calcmode="lin" valueType="num">
                                      <p:cBhvr>
                                        <p:cTn id="7" dur="2000"/>
                                        <p:tgtEl>
                                          <p:spTgt spid="378"/>
                                        </p:tgtEl>
                                        <p:attrNameLst>
                                          <p:attrName>ppt_h</p:attrName>
                                        </p:attrNameLst>
                                      </p:cBhvr>
                                      <p:tavLst>
                                        <p:tav tm="0">
                                          <p:val>
                                            <p:strVal val="ppt_h"/>
                                          </p:val>
                                        </p:tav>
                                        <p:tav tm="100000">
                                          <p:val>
                                            <p:fltVal val="0"/>
                                          </p:val>
                                        </p:tav>
                                      </p:tavLst>
                                    </p:anim>
                                    <p:animEffect transition="out" filter="fade">
                                      <p:cBhvr>
                                        <p:cTn id="8" dur="2000"/>
                                        <p:tgtEl>
                                          <p:spTgt spid="378"/>
                                        </p:tgtEl>
                                      </p:cBhvr>
                                    </p:animEffect>
                                    <p:set>
                                      <p:cBhvr>
                                        <p:cTn id="9" dur="1" fill="hold">
                                          <p:stCondLst>
                                            <p:cond delay="1999"/>
                                          </p:stCondLst>
                                        </p:cTn>
                                        <p:tgtEl>
                                          <p:spTgt spid="378"/>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1.04167E-6 -2.96296E-6 L -0.50469 -0.00787 " pathEditMode="relative" rAng="0" ptsTypes="AA">
                                      <p:cBhvr>
                                        <p:cTn id="11" dur="2000" fill="hold"/>
                                        <p:tgtEl>
                                          <p:spTgt spid="379"/>
                                        </p:tgtEl>
                                        <p:attrNameLst>
                                          <p:attrName>ppt_x</p:attrName>
                                          <p:attrName>ppt_y</p:attrName>
                                        </p:attrNameLst>
                                      </p:cBhvr>
                                      <p:rCtr x="-25234" y="-394"/>
                                    </p:animMotion>
                                  </p:childTnLst>
                                </p:cTn>
                              </p:par>
                              <p:par>
                                <p:cTn id="12" presetID="53" presetClass="exit" presetSubtype="32" fill="hold" nodeType="withEffect">
                                  <p:stCondLst>
                                    <p:cond delay="0"/>
                                  </p:stCondLst>
                                  <p:childTnLst>
                                    <p:anim calcmode="lin" valueType="num">
                                      <p:cBhvr>
                                        <p:cTn id="13" dur="2000"/>
                                        <p:tgtEl>
                                          <p:spTgt spid="379"/>
                                        </p:tgtEl>
                                        <p:attrNameLst>
                                          <p:attrName>ppt_w</p:attrName>
                                        </p:attrNameLst>
                                      </p:cBhvr>
                                      <p:tavLst>
                                        <p:tav tm="0">
                                          <p:val>
                                            <p:strVal val="ppt_w"/>
                                          </p:val>
                                        </p:tav>
                                        <p:tav tm="100000">
                                          <p:val>
                                            <p:fltVal val="0"/>
                                          </p:val>
                                        </p:tav>
                                      </p:tavLst>
                                    </p:anim>
                                    <p:anim calcmode="lin" valueType="num">
                                      <p:cBhvr>
                                        <p:cTn id="14" dur="2000"/>
                                        <p:tgtEl>
                                          <p:spTgt spid="379"/>
                                        </p:tgtEl>
                                        <p:attrNameLst>
                                          <p:attrName>ppt_h</p:attrName>
                                        </p:attrNameLst>
                                      </p:cBhvr>
                                      <p:tavLst>
                                        <p:tav tm="0">
                                          <p:val>
                                            <p:strVal val="ppt_h"/>
                                          </p:val>
                                        </p:tav>
                                        <p:tav tm="100000">
                                          <p:val>
                                            <p:fltVal val="0"/>
                                          </p:val>
                                        </p:tav>
                                      </p:tavLst>
                                    </p:anim>
                                    <p:animEffect transition="out" filter="fade">
                                      <p:cBhvr>
                                        <p:cTn id="15" dur="2000"/>
                                        <p:tgtEl>
                                          <p:spTgt spid="379"/>
                                        </p:tgtEl>
                                      </p:cBhvr>
                                    </p:animEffect>
                                    <p:set>
                                      <p:cBhvr>
                                        <p:cTn id="16" dur="1" fill="hold">
                                          <p:stCondLst>
                                            <p:cond delay="1999"/>
                                          </p:stCondLst>
                                        </p:cTn>
                                        <p:tgtEl>
                                          <p:spTgt spid="379"/>
                                        </p:tgtEl>
                                        <p:attrNameLst>
                                          <p:attrName>style.visibility</p:attrName>
                                        </p:attrNameLst>
                                      </p:cBhvr>
                                      <p:to>
                                        <p:strVal val="hidden"/>
                                      </p:to>
                                    </p:set>
                                  </p:childTnLst>
                                </p:cTn>
                              </p:par>
                              <p:par>
                                <p:cTn id="17" presetID="42" presetClass="path" presetSubtype="0" accel="50000" decel="50000" fill="hold" grpId="0" nodeType="withEffect">
                                  <p:stCondLst>
                                    <p:cond delay="0"/>
                                  </p:stCondLst>
                                  <p:childTnLst>
                                    <p:animMotion origin="layout" path="M -3.125E-6 2.22222E-6 L -0.38398 -0.31991 " pathEditMode="relative" rAng="0" ptsTypes="AA">
                                      <p:cBhvr>
                                        <p:cTn id="18" dur="2000" fill="hold"/>
                                        <p:tgtEl>
                                          <p:spTgt spid="381"/>
                                        </p:tgtEl>
                                        <p:attrNameLst>
                                          <p:attrName>ppt_x</p:attrName>
                                          <p:attrName>ppt_y</p:attrName>
                                        </p:attrNameLst>
                                      </p:cBhvr>
                                      <p:rCtr x="-19206" y="-15995"/>
                                    </p:animMotion>
                                  </p:childTnLst>
                                </p:cTn>
                              </p:par>
                              <p:par>
                                <p:cTn id="19" presetID="53" presetClass="exit" presetSubtype="32" fill="hold" grpId="1" nodeType="withEffect">
                                  <p:stCondLst>
                                    <p:cond delay="0"/>
                                  </p:stCondLst>
                                  <p:childTnLst>
                                    <p:anim calcmode="lin" valueType="num">
                                      <p:cBhvr>
                                        <p:cTn id="20" dur="2000"/>
                                        <p:tgtEl>
                                          <p:spTgt spid="381"/>
                                        </p:tgtEl>
                                        <p:attrNameLst>
                                          <p:attrName>ppt_w</p:attrName>
                                        </p:attrNameLst>
                                      </p:cBhvr>
                                      <p:tavLst>
                                        <p:tav tm="0">
                                          <p:val>
                                            <p:strVal val="ppt_w"/>
                                          </p:val>
                                        </p:tav>
                                        <p:tav tm="100000">
                                          <p:val>
                                            <p:fltVal val="0"/>
                                          </p:val>
                                        </p:tav>
                                      </p:tavLst>
                                    </p:anim>
                                    <p:anim calcmode="lin" valueType="num">
                                      <p:cBhvr>
                                        <p:cTn id="21" dur="2000"/>
                                        <p:tgtEl>
                                          <p:spTgt spid="381"/>
                                        </p:tgtEl>
                                        <p:attrNameLst>
                                          <p:attrName>ppt_h</p:attrName>
                                        </p:attrNameLst>
                                      </p:cBhvr>
                                      <p:tavLst>
                                        <p:tav tm="0">
                                          <p:val>
                                            <p:strVal val="ppt_h"/>
                                          </p:val>
                                        </p:tav>
                                        <p:tav tm="100000">
                                          <p:val>
                                            <p:fltVal val="0"/>
                                          </p:val>
                                        </p:tav>
                                      </p:tavLst>
                                    </p:anim>
                                    <p:animEffect transition="out" filter="fade">
                                      <p:cBhvr>
                                        <p:cTn id="22" dur="2000"/>
                                        <p:tgtEl>
                                          <p:spTgt spid="381"/>
                                        </p:tgtEl>
                                      </p:cBhvr>
                                    </p:animEffect>
                                    <p:set>
                                      <p:cBhvr>
                                        <p:cTn id="23" dur="1" fill="hold">
                                          <p:stCondLst>
                                            <p:cond delay="1999"/>
                                          </p:stCondLst>
                                        </p:cTn>
                                        <p:tgtEl>
                                          <p:spTgt spid="381"/>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3.95833E-6 -1.85185E-6 L -0.05899 -0.31852 " pathEditMode="relative" rAng="0" ptsTypes="AA">
                                      <p:cBhvr>
                                        <p:cTn id="25" dur="2000" fill="hold"/>
                                        <p:tgtEl>
                                          <p:spTgt spid="380"/>
                                        </p:tgtEl>
                                        <p:attrNameLst>
                                          <p:attrName>ppt_x</p:attrName>
                                          <p:attrName>ppt_y</p:attrName>
                                        </p:attrNameLst>
                                      </p:cBhvr>
                                      <p:rCtr x="-2956" y="-15926"/>
                                    </p:animMotion>
                                  </p:childTnLst>
                                </p:cTn>
                              </p:par>
                              <p:par>
                                <p:cTn id="26" presetID="53" presetClass="exit" presetSubtype="32" fill="hold" nodeType="withEffect">
                                  <p:stCondLst>
                                    <p:cond delay="0"/>
                                  </p:stCondLst>
                                  <p:childTnLst>
                                    <p:anim calcmode="lin" valueType="num">
                                      <p:cBhvr>
                                        <p:cTn id="27" dur="2000"/>
                                        <p:tgtEl>
                                          <p:spTgt spid="380"/>
                                        </p:tgtEl>
                                        <p:attrNameLst>
                                          <p:attrName>ppt_w</p:attrName>
                                        </p:attrNameLst>
                                      </p:cBhvr>
                                      <p:tavLst>
                                        <p:tav tm="0">
                                          <p:val>
                                            <p:strVal val="ppt_w"/>
                                          </p:val>
                                        </p:tav>
                                        <p:tav tm="100000">
                                          <p:val>
                                            <p:fltVal val="0"/>
                                          </p:val>
                                        </p:tav>
                                      </p:tavLst>
                                    </p:anim>
                                    <p:anim calcmode="lin" valueType="num">
                                      <p:cBhvr>
                                        <p:cTn id="28" dur="2000"/>
                                        <p:tgtEl>
                                          <p:spTgt spid="380"/>
                                        </p:tgtEl>
                                        <p:attrNameLst>
                                          <p:attrName>ppt_h</p:attrName>
                                        </p:attrNameLst>
                                      </p:cBhvr>
                                      <p:tavLst>
                                        <p:tav tm="0">
                                          <p:val>
                                            <p:strVal val="ppt_h"/>
                                          </p:val>
                                        </p:tav>
                                        <p:tav tm="100000">
                                          <p:val>
                                            <p:fltVal val="0"/>
                                          </p:val>
                                        </p:tav>
                                      </p:tavLst>
                                    </p:anim>
                                    <p:animEffect transition="out" filter="fade">
                                      <p:cBhvr>
                                        <p:cTn id="29" dur="2000"/>
                                        <p:tgtEl>
                                          <p:spTgt spid="380"/>
                                        </p:tgtEl>
                                      </p:cBhvr>
                                    </p:animEffect>
                                    <p:set>
                                      <p:cBhvr>
                                        <p:cTn id="30" dur="1" fill="hold">
                                          <p:stCondLst>
                                            <p:cond delay="1999"/>
                                          </p:stCondLst>
                                        </p:cTn>
                                        <p:tgtEl>
                                          <p:spTgt spid="380"/>
                                        </p:tgtEl>
                                        <p:attrNameLst>
                                          <p:attrName>style.visibility</p:attrName>
                                        </p:attrNameLst>
                                      </p:cBhvr>
                                      <p:to>
                                        <p:strVal val="hidden"/>
                                      </p:to>
                                    </p:set>
                                  </p:childTnLst>
                                </p:cTn>
                              </p:par>
                              <p:par>
                                <p:cTn id="31" presetID="23" presetClass="entr" presetSubtype="16" fill="hold" nodeType="withEffect">
                                  <p:stCondLst>
                                    <p:cond delay="500"/>
                                  </p:stCondLst>
                                  <p:childTnLst>
                                    <p:set>
                                      <p:cBhvr>
                                        <p:cTn id="32" dur="1" fill="hold">
                                          <p:stCondLst>
                                            <p:cond delay="0"/>
                                          </p:stCondLst>
                                        </p:cTn>
                                        <p:tgtEl>
                                          <p:spTgt spid="382"/>
                                        </p:tgtEl>
                                        <p:attrNameLst>
                                          <p:attrName>style.visibility</p:attrName>
                                        </p:attrNameLst>
                                      </p:cBhvr>
                                      <p:to>
                                        <p:strVal val="visible"/>
                                      </p:to>
                                    </p:set>
                                    <p:anim calcmode="lin" valueType="num">
                                      <p:cBhvr additive="base">
                                        <p:cTn id="33" dur="2000"/>
                                        <p:tgtEl>
                                          <p:spTgt spid="382"/>
                                        </p:tgtEl>
                                        <p:attrNameLst>
                                          <p:attrName>ppt_w</p:attrName>
                                        </p:attrNameLst>
                                      </p:cBhvr>
                                      <p:tavLst>
                                        <p:tav tm="0">
                                          <p:val>
                                            <p:strVal val="0"/>
                                          </p:val>
                                        </p:tav>
                                        <p:tav tm="100000">
                                          <p:val>
                                            <p:strVal val="#ppt_w"/>
                                          </p:val>
                                        </p:tav>
                                      </p:tavLst>
                                    </p:anim>
                                    <p:anim calcmode="lin" valueType="num">
                                      <p:cBhvr additive="base">
                                        <p:cTn id="34" dur="2000"/>
                                        <p:tgtEl>
                                          <p:spTgt spid="382"/>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73"/>
                                        </p:tgtEl>
                                        <p:attrNameLst>
                                          <p:attrName>style.visibility</p:attrName>
                                        </p:attrNameLst>
                                      </p:cBhvr>
                                      <p:to>
                                        <p:strVal val="visible"/>
                                      </p:to>
                                    </p:set>
                                    <p:anim calcmode="lin" valueType="num">
                                      <p:cBhvr>
                                        <p:cTn id="39" dur="1000" fill="hold"/>
                                        <p:tgtEl>
                                          <p:spTgt spid="373"/>
                                        </p:tgtEl>
                                        <p:attrNameLst>
                                          <p:attrName>ppt_w</p:attrName>
                                        </p:attrNameLst>
                                      </p:cBhvr>
                                      <p:tavLst>
                                        <p:tav tm="0">
                                          <p:val>
                                            <p:fltVal val="0"/>
                                          </p:val>
                                        </p:tav>
                                        <p:tav tm="100000">
                                          <p:val>
                                            <p:strVal val="#ppt_w"/>
                                          </p:val>
                                        </p:tav>
                                      </p:tavLst>
                                    </p:anim>
                                    <p:anim calcmode="lin" valueType="num">
                                      <p:cBhvr>
                                        <p:cTn id="40" dur="1000" fill="hold"/>
                                        <p:tgtEl>
                                          <p:spTgt spid="373"/>
                                        </p:tgtEl>
                                        <p:attrNameLst>
                                          <p:attrName>ppt_h</p:attrName>
                                        </p:attrNameLst>
                                      </p:cBhvr>
                                      <p:tavLst>
                                        <p:tav tm="0">
                                          <p:val>
                                            <p:fltVal val="0"/>
                                          </p:val>
                                        </p:tav>
                                        <p:tav tm="100000">
                                          <p:val>
                                            <p:strVal val="#ppt_h"/>
                                          </p:val>
                                        </p:tav>
                                      </p:tavLst>
                                    </p:anim>
                                    <p:anim calcmode="lin" valueType="num">
                                      <p:cBhvr>
                                        <p:cTn id="41" dur="1000" fill="hold"/>
                                        <p:tgtEl>
                                          <p:spTgt spid="373"/>
                                        </p:tgtEl>
                                        <p:attrNameLst>
                                          <p:attrName>style.rotation</p:attrName>
                                        </p:attrNameLst>
                                      </p:cBhvr>
                                      <p:tavLst>
                                        <p:tav tm="0">
                                          <p:val>
                                            <p:fltVal val="90"/>
                                          </p:val>
                                        </p:tav>
                                        <p:tav tm="100000">
                                          <p:val>
                                            <p:fltVal val="0"/>
                                          </p:val>
                                        </p:tav>
                                      </p:tavLst>
                                    </p:anim>
                                    <p:animEffect transition="in" filter="fade">
                                      <p:cBhvr>
                                        <p:cTn id="42" dur="1000"/>
                                        <p:tgtEl>
                                          <p:spTgt spid="37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73"/>
                                        </p:tgtEl>
                                      </p:cBhvr>
                                    </p:animEffect>
                                    <p:set>
                                      <p:cBhvr>
                                        <p:cTn id="47" dur="1" fill="hold">
                                          <p:stCondLst>
                                            <p:cond delay="500"/>
                                          </p:stCondLst>
                                        </p:cTn>
                                        <p:tgtEl>
                                          <p:spTgt spid="37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382"/>
                                        </p:tgtEl>
                                        <p:attrNameLst>
                                          <p:attrName>r</p:attrName>
                                        </p:attrNameLst>
                                      </p:cBhvr>
                                    </p:animRot>
                                    <p:animRot by="-240000">
                                      <p:cBhvr>
                                        <p:cTn id="52" dur="200" fill="hold">
                                          <p:stCondLst>
                                            <p:cond delay="200"/>
                                          </p:stCondLst>
                                        </p:cTn>
                                        <p:tgtEl>
                                          <p:spTgt spid="382"/>
                                        </p:tgtEl>
                                        <p:attrNameLst>
                                          <p:attrName>r</p:attrName>
                                        </p:attrNameLst>
                                      </p:cBhvr>
                                    </p:animRot>
                                    <p:animRot by="240000">
                                      <p:cBhvr>
                                        <p:cTn id="53" dur="200" fill="hold">
                                          <p:stCondLst>
                                            <p:cond delay="400"/>
                                          </p:stCondLst>
                                        </p:cTn>
                                        <p:tgtEl>
                                          <p:spTgt spid="382"/>
                                        </p:tgtEl>
                                        <p:attrNameLst>
                                          <p:attrName>r</p:attrName>
                                        </p:attrNameLst>
                                      </p:cBhvr>
                                    </p:animRot>
                                    <p:animRot by="-240000">
                                      <p:cBhvr>
                                        <p:cTn id="54" dur="200" fill="hold">
                                          <p:stCondLst>
                                            <p:cond delay="600"/>
                                          </p:stCondLst>
                                        </p:cTn>
                                        <p:tgtEl>
                                          <p:spTgt spid="382"/>
                                        </p:tgtEl>
                                        <p:attrNameLst>
                                          <p:attrName>r</p:attrName>
                                        </p:attrNameLst>
                                      </p:cBhvr>
                                    </p:animRot>
                                    <p:animRot by="120000">
                                      <p:cBhvr>
                                        <p:cTn id="55" dur="200" fill="hold">
                                          <p:stCondLst>
                                            <p:cond delay="800"/>
                                          </p:stCondLst>
                                        </p:cTn>
                                        <p:tgtEl>
                                          <p:spTgt spid="382"/>
                                        </p:tgtEl>
                                        <p:attrNameLst>
                                          <p:attrName>r</p:attrName>
                                        </p:attrNameLst>
                                      </p:cBhvr>
                                    </p:animRo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42" presetClass="path" presetSubtype="0" accel="50000" decel="50000" fill="hold" nodeType="withEffect">
                                  <p:stCondLst>
                                    <p:cond delay="0"/>
                                  </p:stCondLst>
                                  <p:childTnLst>
                                    <p:animMotion origin="layout" path="M 3.95833E-6 3.7037E-6 L -0.00378 0.14537 " pathEditMode="relative" rAng="0" ptsTypes="AA">
                                      <p:cBhvr>
                                        <p:cTn id="61" dur="2000" fill="hold"/>
                                        <p:tgtEl>
                                          <p:spTgt spid="2"/>
                                        </p:tgtEl>
                                        <p:attrNameLst>
                                          <p:attrName>ppt_x</p:attrName>
                                          <p:attrName>ppt_y</p:attrName>
                                        </p:attrNameLst>
                                      </p:cBhvr>
                                      <p:rCtr x="-195" y="7269"/>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88"/>
                                        </p:tgtEl>
                                        <p:attrNameLst>
                                          <p:attrName>style.visibility</p:attrName>
                                        </p:attrNameLst>
                                      </p:cBhvr>
                                      <p:to>
                                        <p:strVal val="visible"/>
                                      </p:to>
                                    </p:set>
                                    <p:animEffect transition="in" filter="fade">
                                      <p:cBhvr>
                                        <p:cTn id="66" dur="500"/>
                                        <p:tgtEl>
                                          <p:spTgt spid="388"/>
                                        </p:tgtEl>
                                      </p:cBhvr>
                                    </p:animEffect>
                                  </p:childTnLst>
                                </p:cTn>
                              </p:par>
                            </p:childTnLst>
                          </p:cTn>
                        </p:par>
                        <p:par>
                          <p:cTn id="67" fill="hold">
                            <p:stCondLst>
                              <p:cond delay="500"/>
                            </p:stCondLst>
                            <p:childTnLst>
                              <p:par>
                                <p:cTn id="68" presetID="32" presetClass="emph" presetSubtype="0" fill="hold" nodeType="afterEffect">
                                  <p:stCondLst>
                                    <p:cond delay="0"/>
                                  </p:stCondLst>
                                  <p:childTnLst>
                                    <p:animRot by="120000">
                                      <p:cBhvr>
                                        <p:cTn id="69" dur="100" fill="hold">
                                          <p:stCondLst>
                                            <p:cond delay="0"/>
                                          </p:stCondLst>
                                        </p:cTn>
                                        <p:tgtEl>
                                          <p:spTgt spid="388"/>
                                        </p:tgtEl>
                                        <p:attrNameLst>
                                          <p:attrName>r</p:attrName>
                                        </p:attrNameLst>
                                      </p:cBhvr>
                                    </p:animRot>
                                    <p:animRot by="-240000">
                                      <p:cBhvr>
                                        <p:cTn id="70" dur="200" fill="hold">
                                          <p:stCondLst>
                                            <p:cond delay="200"/>
                                          </p:stCondLst>
                                        </p:cTn>
                                        <p:tgtEl>
                                          <p:spTgt spid="388"/>
                                        </p:tgtEl>
                                        <p:attrNameLst>
                                          <p:attrName>r</p:attrName>
                                        </p:attrNameLst>
                                      </p:cBhvr>
                                    </p:animRot>
                                    <p:animRot by="240000">
                                      <p:cBhvr>
                                        <p:cTn id="71" dur="200" fill="hold">
                                          <p:stCondLst>
                                            <p:cond delay="400"/>
                                          </p:stCondLst>
                                        </p:cTn>
                                        <p:tgtEl>
                                          <p:spTgt spid="388"/>
                                        </p:tgtEl>
                                        <p:attrNameLst>
                                          <p:attrName>r</p:attrName>
                                        </p:attrNameLst>
                                      </p:cBhvr>
                                    </p:animRot>
                                    <p:animRot by="-240000">
                                      <p:cBhvr>
                                        <p:cTn id="72" dur="200" fill="hold">
                                          <p:stCondLst>
                                            <p:cond delay="600"/>
                                          </p:stCondLst>
                                        </p:cTn>
                                        <p:tgtEl>
                                          <p:spTgt spid="388"/>
                                        </p:tgtEl>
                                        <p:attrNameLst>
                                          <p:attrName>r</p:attrName>
                                        </p:attrNameLst>
                                      </p:cBhvr>
                                    </p:animRot>
                                    <p:animRot by="120000">
                                      <p:cBhvr>
                                        <p:cTn id="73" dur="200" fill="hold">
                                          <p:stCondLst>
                                            <p:cond delay="800"/>
                                          </p:stCondLst>
                                        </p:cTn>
                                        <p:tgtEl>
                                          <p:spTgt spid="388"/>
                                        </p:tgtEl>
                                        <p:attrNameLst>
                                          <p:attrName>r</p:attrName>
                                        </p:attrNameLst>
                                      </p:cBhvr>
                                    </p:animRot>
                                  </p:childTnLst>
                                </p:cTn>
                              </p:par>
                              <p:par>
                                <p:cTn id="74" presetID="10" presetClass="entr" presetSubtype="0"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par>
                                <p:cTn id="77" presetID="42" presetClass="path" presetSubtype="0" accel="50000" decel="50000" fill="hold" nodeType="withEffect">
                                  <p:stCondLst>
                                    <p:cond delay="0"/>
                                  </p:stCondLst>
                                  <p:childTnLst>
                                    <p:animMotion origin="layout" path="M 2.91667E-6 -3.7037E-6 L -0.00183 0.12176 " pathEditMode="relative" rAng="0" ptsTypes="AA">
                                      <p:cBhvr>
                                        <p:cTn id="78" dur="2000" fill="hold"/>
                                        <p:tgtEl>
                                          <p:spTgt spid="3"/>
                                        </p:tgtEl>
                                        <p:attrNameLst>
                                          <p:attrName>ppt_x</p:attrName>
                                          <p:attrName>ppt_y</p:attrName>
                                        </p:attrNameLst>
                                      </p:cBhvr>
                                      <p:rCtr x="-91" y="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animBg="1"/>
      <p:bldP spid="38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1" name="Google Shape;401;p11"/>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SUMMARY</a:t>
            </a:r>
            <a:endParaRPr/>
          </a:p>
        </p:txBody>
      </p:sp>
      <p:pic>
        <p:nvPicPr>
          <p:cNvPr id="402" name="Google Shape;402;p11"/>
          <p:cNvPicPr preferRelativeResize="0"/>
          <p:nvPr/>
        </p:nvPicPr>
        <p:blipFill rotWithShape="1">
          <a:blip r:embed="rId3">
            <a:alphaModFix/>
          </a:blip>
          <a:srcRect/>
          <a:stretch/>
        </p:blipFill>
        <p:spPr>
          <a:xfrm>
            <a:off x="543297" y="4093216"/>
            <a:ext cx="1752600" cy="2143125"/>
          </a:xfrm>
          <a:prstGeom prst="rect">
            <a:avLst/>
          </a:prstGeom>
          <a:noFill/>
          <a:ln>
            <a:noFill/>
          </a:ln>
        </p:spPr>
      </p:pic>
      <p:pic>
        <p:nvPicPr>
          <p:cNvPr id="403" name="Google Shape;403;p11" descr="A drawing of a cartoon character&#10;&#10;Description automatically generated"/>
          <p:cNvPicPr preferRelativeResize="0"/>
          <p:nvPr/>
        </p:nvPicPr>
        <p:blipFill rotWithShape="1">
          <a:blip r:embed="rId4">
            <a:alphaModFix/>
          </a:blip>
          <a:srcRect/>
          <a:stretch/>
        </p:blipFill>
        <p:spPr>
          <a:xfrm>
            <a:off x="8890595" y="4924734"/>
            <a:ext cx="1333660" cy="3110233"/>
          </a:xfrm>
          <a:prstGeom prst="rect">
            <a:avLst/>
          </a:prstGeom>
          <a:noFill/>
          <a:ln>
            <a:noFill/>
          </a:ln>
        </p:spPr>
      </p:pic>
      <p:pic>
        <p:nvPicPr>
          <p:cNvPr id="404" name="Google Shape;404;p11" descr="A picture containing clothing&#10;&#10;Description automatically generated"/>
          <p:cNvPicPr preferRelativeResize="0"/>
          <p:nvPr/>
        </p:nvPicPr>
        <p:blipFill rotWithShape="1">
          <a:blip r:embed="rId5">
            <a:alphaModFix/>
          </a:blip>
          <a:srcRect l="33766" r="34666"/>
          <a:stretch/>
        </p:blipFill>
        <p:spPr>
          <a:xfrm>
            <a:off x="10507232" y="3707296"/>
            <a:ext cx="1612006" cy="4910468"/>
          </a:xfrm>
          <a:prstGeom prst="rect">
            <a:avLst/>
          </a:prstGeom>
          <a:noFill/>
          <a:ln>
            <a:noFill/>
          </a:ln>
        </p:spPr>
      </p:pic>
      <p:sp>
        <p:nvSpPr>
          <p:cNvPr id="405" name="Google Shape;405;p11"/>
          <p:cNvSpPr/>
          <p:nvPr/>
        </p:nvSpPr>
        <p:spPr>
          <a:xfrm>
            <a:off x="2635866" y="1759041"/>
            <a:ext cx="6398804" cy="3424216"/>
          </a:xfrm>
          <a:prstGeom prst="wedgeRoundRectCallout">
            <a:avLst>
              <a:gd name="adj1" fmla="val -55629"/>
              <a:gd name="adj2" fmla="val 57334"/>
              <a:gd name="adj3" fmla="val 16667"/>
            </a:avLst>
          </a:prstGeom>
          <a:solidFill>
            <a:srgbClr val="E9A9B7"/>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Hey everyone, did you know…</a:t>
            </a:r>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6" name="Google Shape;406;p11"/>
          <p:cNvPicPr preferRelativeResize="0"/>
          <p:nvPr/>
        </p:nvPicPr>
        <p:blipFill rotWithShape="1">
          <a:blip r:embed="rId6">
            <a:alphaModFix/>
          </a:blip>
          <a:srcRect b="12325"/>
          <a:stretch/>
        </p:blipFill>
        <p:spPr>
          <a:xfrm>
            <a:off x="2942378" y="3003447"/>
            <a:ext cx="1418210" cy="1214016"/>
          </a:xfrm>
          <a:prstGeom prst="rect">
            <a:avLst/>
          </a:prstGeom>
          <a:noFill/>
          <a:ln>
            <a:noFill/>
          </a:ln>
        </p:spPr>
      </p:pic>
      <p:sp>
        <p:nvSpPr>
          <p:cNvPr id="407" name="Google Shape;407;p11"/>
          <p:cNvSpPr txBox="1"/>
          <p:nvPr/>
        </p:nvSpPr>
        <p:spPr>
          <a:xfrm>
            <a:off x="4611757" y="2757141"/>
            <a:ext cx="3919584" cy="224676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Legal exclusionary right</a:t>
            </a:r>
            <a:endParaRPr/>
          </a:p>
          <a:p>
            <a:pPr marL="285750" marR="0" lvl="0" indent="-285750" algn="l" rtl="0">
              <a:spcBef>
                <a:spcPts val="600"/>
              </a:spcBef>
              <a:spcAft>
                <a:spcPts val="0"/>
              </a:spcAft>
              <a:buClr>
                <a:srgbClr val="000000"/>
              </a:buClr>
              <a:buSzPts val="2000"/>
              <a:buFont typeface="Arial"/>
              <a:buChar char="•"/>
            </a:pPr>
            <a:r>
              <a:rPr lang="en-US" sz="2000">
                <a:solidFill>
                  <a:srgbClr val="000000"/>
                </a:solidFill>
                <a:latin typeface="Arial"/>
                <a:ea typeface="Arial"/>
                <a:cs typeface="Arial"/>
                <a:sym typeface="Arial"/>
              </a:rPr>
              <a:t>Controls certain uses</a:t>
            </a:r>
            <a:endParaRPr/>
          </a:p>
          <a:p>
            <a:pPr marL="285750" marR="0" lvl="0" indent="-285750" algn="l" rtl="0">
              <a:spcBef>
                <a:spcPts val="600"/>
              </a:spcBef>
              <a:spcAft>
                <a:spcPts val="0"/>
              </a:spcAft>
              <a:buClr>
                <a:srgbClr val="000000"/>
              </a:buClr>
              <a:buSzPts val="2000"/>
              <a:buFont typeface="Arial"/>
              <a:buChar char="•"/>
            </a:pPr>
            <a:r>
              <a:rPr lang="en-US" sz="2000">
                <a:solidFill>
                  <a:srgbClr val="000000"/>
                </a:solidFill>
                <a:latin typeface="Arial"/>
                <a:ea typeface="Arial"/>
                <a:cs typeface="Arial"/>
                <a:sym typeface="Arial"/>
              </a:rPr>
              <a:t>Has limitations</a:t>
            </a:r>
            <a:endParaRPr/>
          </a:p>
          <a:p>
            <a:pPr marL="285750" marR="0" lvl="0" indent="-285750" algn="l" rtl="0">
              <a:spcBef>
                <a:spcPts val="600"/>
              </a:spcBef>
              <a:spcAft>
                <a:spcPts val="0"/>
              </a:spcAft>
              <a:buClr>
                <a:srgbClr val="000000"/>
              </a:buClr>
              <a:buSzPts val="2000"/>
              <a:buFont typeface="Arial"/>
              <a:buChar char="•"/>
            </a:pPr>
            <a:r>
              <a:rPr lang="en-US" sz="2000">
                <a:solidFill>
                  <a:srgbClr val="000000"/>
                </a:solidFill>
                <a:latin typeface="Arial"/>
                <a:ea typeface="Arial"/>
                <a:cs typeface="Arial"/>
                <a:sym typeface="Arial"/>
              </a:rPr>
              <a:t>Aims to serve public interest</a:t>
            </a:r>
            <a:endParaRPr/>
          </a:p>
          <a:p>
            <a:pPr marL="285750" marR="0" lvl="0" indent="-285750" algn="l" rtl="0">
              <a:spcBef>
                <a:spcPts val="600"/>
              </a:spcBef>
              <a:spcAft>
                <a:spcPts val="0"/>
              </a:spcAft>
              <a:buClr>
                <a:srgbClr val="000000"/>
              </a:buClr>
              <a:buSzPts val="2000"/>
              <a:buFont typeface="Arial"/>
              <a:buChar char="•"/>
            </a:pPr>
            <a:r>
              <a:rPr lang="en-US" sz="2000">
                <a:solidFill>
                  <a:srgbClr val="000000"/>
                </a:solidFill>
                <a:latin typeface="Arial"/>
                <a:ea typeface="Arial"/>
                <a:cs typeface="Arial"/>
                <a:sym typeface="Arial"/>
              </a:rPr>
              <a:t>Balances creators’ and users’ interests</a:t>
            </a:r>
            <a:endParaRPr sz="2000">
              <a:solidFill>
                <a:srgbClr val="000000"/>
              </a:solidFill>
              <a:latin typeface="Arial"/>
              <a:ea typeface="Arial"/>
              <a:cs typeface="Arial"/>
              <a:sym typeface="Arial"/>
            </a:endParaRPr>
          </a:p>
        </p:txBody>
      </p:sp>
      <p:sp>
        <p:nvSpPr>
          <p:cNvPr id="408" name="Google Shape;408;p11"/>
          <p:cNvSpPr/>
          <p:nvPr/>
        </p:nvSpPr>
        <p:spPr>
          <a:xfrm>
            <a:off x="5729909" y="5416827"/>
            <a:ext cx="2345635" cy="883800"/>
          </a:xfrm>
          <a:prstGeom prst="wedgeEllipseCallout">
            <a:avLst>
              <a:gd name="adj1" fmla="val 80870"/>
              <a:gd name="adj2" fmla="val 36568"/>
            </a:avLst>
          </a:prstGeom>
          <a:solidFill>
            <a:schemeClr val="accent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Cool thanks</a:t>
            </a:r>
            <a:endParaRPr sz="1800">
              <a:solidFill>
                <a:schemeClr val="lt1"/>
              </a:solidFill>
              <a:latin typeface="Arial"/>
              <a:ea typeface="Arial"/>
              <a:cs typeface="Arial"/>
              <a:sym typeface="Arial"/>
            </a:endParaRPr>
          </a:p>
        </p:txBody>
      </p:sp>
      <p:sp>
        <p:nvSpPr>
          <p:cNvPr id="409" name="Google Shape;409;p11"/>
          <p:cNvSpPr/>
          <p:nvPr/>
        </p:nvSpPr>
        <p:spPr>
          <a:xfrm>
            <a:off x="9175077" y="2020231"/>
            <a:ext cx="2796605" cy="1966431"/>
          </a:xfrm>
          <a:prstGeom prst="wedgeEllipseCallout">
            <a:avLst>
              <a:gd name="adj1" fmla="val 18918"/>
              <a:gd name="adj2" fmla="val 69323"/>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Arial"/>
                <a:ea typeface="Arial"/>
                <a:cs typeface="Arial"/>
                <a:sym typeface="Arial"/>
              </a:rPr>
              <a:t>How did you get so smart?</a:t>
            </a:r>
            <a:endParaRPr sz="18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xEl>
                                              <p:pRg st="0" end="0"/>
                                            </p:txEl>
                                          </p:spTgt>
                                        </p:tgtEl>
                                        <p:attrNameLst>
                                          <p:attrName>style.visibility</p:attrName>
                                        </p:attrNameLst>
                                      </p:cBhvr>
                                      <p:to>
                                        <p:strVal val="visible"/>
                                      </p:to>
                                    </p:set>
                                    <p:animEffect transition="in" filter="fade">
                                      <p:cBhvr>
                                        <p:cTn id="7" dur="500"/>
                                        <p:tgtEl>
                                          <p:spTgt spid="4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7">
                                            <p:txEl>
                                              <p:pRg st="1" end="1"/>
                                            </p:txEl>
                                          </p:spTgt>
                                        </p:tgtEl>
                                        <p:attrNameLst>
                                          <p:attrName>style.visibility</p:attrName>
                                        </p:attrNameLst>
                                      </p:cBhvr>
                                      <p:to>
                                        <p:strVal val="visible"/>
                                      </p:to>
                                    </p:set>
                                    <p:animEffect transition="in" filter="fade">
                                      <p:cBhvr>
                                        <p:cTn id="12" dur="500"/>
                                        <p:tgtEl>
                                          <p:spTgt spid="4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7">
                                            <p:txEl>
                                              <p:pRg st="2" end="2"/>
                                            </p:txEl>
                                          </p:spTgt>
                                        </p:tgtEl>
                                        <p:attrNameLst>
                                          <p:attrName>style.visibility</p:attrName>
                                        </p:attrNameLst>
                                      </p:cBhvr>
                                      <p:to>
                                        <p:strVal val="visible"/>
                                      </p:to>
                                    </p:set>
                                    <p:animEffect transition="in" filter="fade">
                                      <p:cBhvr>
                                        <p:cTn id="17" dur="500"/>
                                        <p:tgtEl>
                                          <p:spTgt spid="4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7">
                                            <p:txEl>
                                              <p:pRg st="3" end="3"/>
                                            </p:txEl>
                                          </p:spTgt>
                                        </p:tgtEl>
                                        <p:attrNameLst>
                                          <p:attrName>style.visibility</p:attrName>
                                        </p:attrNameLst>
                                      </p:cBhvr>
                                      <p:to>
                                        <p:strVal val="visible"/>
                                      </p:to>
                                    </p:set>
                                    <p:animEffect transition="in" filter="fade">
                                      <p:cBhvr>
                                        <p:cTn id="22" dur="500"/>
                                        <p:tgtEl>
                                          <p:spTgt spid="4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7">
                                            <p:txEl>
                                              <p:pRg st="4" end="4"/>
                                            </p:txEl>
                                          </p:spTgt>
                                        </p:tgtEl>
                                        <p:attrNameLst>
                                          <p:attrName>style.visibility</p:attrName>
                                        </p:attrNameLst>
                                      </p:cBhvr>
                                      <p:to>
                                        <p:strVal val="visible"/>
                                      </p:to>
                                    </p:set>
                                    <p:animEffect transition="in" filter="fade">
                                      <p:cBhvr>
                                        <p:cTn id="27" dur="500"/>
                                        <p:tgtEl>
                                          <p:spTgt spid="4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8"/>
                                        </p:tgtEl>
                                        <p:attrNameLst>
                                          <p:attrName>style.visibility</p:attrName>
                                        </p:attrNameLst>
                                      </p:cBhvr>
                                      <p:to>
                                        <p:strVal val="visible"/>
                                      </p:to>
                                    </p:set>
                                    <p:animEffect transition="in" filter="fade">
                                      <p:cBhvr>
                                        <p:cTn id="32" dur="1000"/>
                                        <p:tgtEl>
                                          <p:spTgt spid="408"/>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409"/>
                                        </p:tgtEl>
                                        <p:attrNameLst>
                                          <p:attrName>style.visibility</p:attrName>
                                        </p:attrNameLst>
                                      </p:cBhvr>
                                      <p:to>
                                        <p:strVal val="visible"/>
                                      </p:to>
                                    </p:set>
                                    <p:animEffect transition="in" filter="fade">
                                      <p:cBhvr>
                                        <p:cTn id="36" dur="1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12"/>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LEARN MORE</a:t>
            </a:r>
            <a:endParaRPr/>
          </a:p>
        </p:txBody>
      </p:sp>
      <p:pic>
        <p:nvPicPr>
          <p:cNvPr id="418" name="Google Shape;418;p12"/>
          <p:cNvPicPr preferRelativeResize="0"/>
          <p:nvPr/>
        </p:nvPicPr>
        <p:blipFill rotWithShape="1">
          <a:blip r:embed="rId3">
            <a:alphaModFix/>
          </a:blip>
          <a:srcRect/>
          <a:stretch/>
        </p:blipFill>
        <p:spPr>
          <a:xfrm>
            <a:off x="779767" y="3541928"/>
            <a:ext cx="5046965" cy="283891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19" name="Google Shape;419;p12"/>
          <p:cNvPicPr preferRelativeResize="0"/>
          <p:nvPr/>
        </p:nvPicPr>
        <p:blipFill rotWithShape="1">
          <a:blip r:embed="rId4">
            <a:alphaModFix/>
          </a:blip>
          <a:srcRect/>
          <a:stretch/>
        </p:blipFill>
        <p:spPr>
          <a:xfrm>
            <a:off x="6248401" y="3541929"/>
            <a:ext cx="5046965" cy="283891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079" y="1594933"/>
            <a:ext cx="6673842" cy="165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anim calcmode="lin" valueType="num">
                                      <p:cBhvr additive="base">
                                        <p:cTn id="7" dur="1000"/>
                                        <p:tgtEl>
                                          <p:spTgt spid="418"/>
                                        </p:tgtEl>
                                        <p:attrNameLst>
                                          <p:attrName>ppt_w</p:attrName>
                                        </p:attrNameLst>
                                      </p:cBhvr>
                                      <p:tavLst>
                                        <p:tav tm="0">
                                          <p:val>
                                            <p:strVal val="0"/>
                                          </p:val>
                                        </p:tav>
                                        <p:tav tm="100000">
                                          <p:val>
                                            <p:strVal val="#ppt_w"/>
                                          </p:val>
                                        </p:tav>
                                      </p:tavLst>
                                    </p:anim>
                                    <p:anim calcmode="lin" valueType="num">
                                      <p:cBhvr additive="base">
                                        <p:cTn id="8" dur="1000"/>
                                        <p:tgtEl>
                                          <p:spTgt spid="41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19"/>
                                        </p:tgtEl>
                                        <p:attrNameLst>
                                          <p:attrName>style.visibility</p:attrName>
                                        </p:attrNameLst>
                                      </p:cBhvr>
                                      <p:to>
                                        <p:strVal val="visible"/>
                                      </p:to>
                                    </p:set>
                                    <p:anim calcmode="lin" valueType="num">
                                      <p:cBhvr>
                                        <p:cTn id="13" dur="1000" fill="hold"/>
                                        <p:tgtEl>
                                          <p:spTgt spid="419"/>
                                        </p:tgtEl>
                                        <p:attrNameLst>
                                          <p:attrName>ppt_w</p:attrName>
                                        </p:attrNameLst>
                                      </p:cBhvr>
                                      <p:tavLst>
                                        <p:tav tm="0">
                                          <p:val>
                                            <p:fltVal val="0"/>
                                          </p:val>
                                        </p:tav>
                                        <p:tav tm="100000">
                                          <p:val>
                                            <p:strVal val="#ppt_w"/>
                                          </p:val>
                                        </p:tav>
                                      </p:tavLst>
                                    </p:anim>
                                    <p:anim calcmode="lin" valueType="num">
                                      <p:cBhvr>
                                        <p:cTn id="14" dur="1000" fill="hold"/>
                                        <p:tgtEl>
                                          <p:spTgt spid="419"/>
                                        </p:tgtEl>
                                        <p:attrNameLst>
                                          <p:attrName>ppt_h</p:attrName>
                                        </p:attrNameLst>
                                      </p:cBhvr>
                                      <p:tavLst>
                                        <p:tav tm="0">
                                          <p:val>
                                            <p:fltVal val="0"/>
                                          </p:val>
                                        </p:tav>
                                        <p:tav tm="100000">
                                          <p:val>
                                            <p:strVal val="#ppt_h"/>
                                          </p:val>
                                        </p:tav>
                                      </p:tavLst>
                                    </p:anim>
                                    <p:anim calcmode="lin" valueType="num">
                                      <p:cBhvr>
                                        <p:cTn id="15" dur="1000" fill="hold"/>
                                        <p:tgtEl>
                                          <p:spTgt spid="419"/>
                                        </p:tgtEl>
                                        <p:attrNameLst>
                                          <p:attrName>style.rotation</p:attrName>
                                        </p:attrNameLst>
                                      </p:cBhvr>
                                      <p:tavLst>
                                        <p:tav tm="0">
                                          <p:val>
                                            <p:fltVal val="90"/>
                                          </p:val>
                                        </p:tav>
                                        <p:tav tm="100000">
                                          <p:val>
                                            <p:fltVal val="0"/>
                                          </p:val>
                                        </p:tav>
                                      </p:tavLst>
                                    </p:anim>
                                    <p:animEffect transition="in" filter="fade">
                                      <p:cBhvr>
                                        <p:cTn id="16"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dirty="0">
                <a:solidFill>
                  <a:schemeClr val="dk1"/>
                </a:solidFill>
              </a:rPr>
              <a:t>You should now be able to:</a:t>
            </a:r>
            <a:endParaRPr dirty="0"/>
          </a:p>
          <a:p>
            <a:pPr marL="0" lvl="0" indent="0" algn="l" rtl="0">
              <a:lnSpc>
                <a:spcPct val="90000"/>
              </a:lnSpc>
              <a:spcBef>
                <a:spcPts val="1000"/>
              </a:spcBef>
              <a:spcAft>
                <a:spcPts val="0"/>
              </a:spcAft>
              <a:buClr>
                <a:srgbClr val="757070"/>
              </a:buClr>
              <a:buSzPts val="2200"/>
              <a:buNone/>
            </a:pPr>
            <a:endParaRPr sz="2200" dirty="0">
              <a:solidFill>
                <a:schemeClr val="dk1"/>
              </a:solidFill>
            </a:endParaRPr>
          </a:p>
          <a:p>
            <a:pPr marL="228600" lvl="0" indent="-228600" algn="l" rtl="0">
              <a:lnSpc>
                <a:spcPct val="90000"/>
              </a:lnSpc>
              <a:spcBef>
                <a:spcPts val="1200"/>
              </a:spcBef>
              <a:spcAft>
                <a:spcPts val="0"/>
              </a:spcAft>
              <a:buClr>
                <a:schemeClr val="dk1"/>
              </a:buClr>
              <a:buSzPts val="2200"/>
              <a:buFont typeface="Arial"/>
              <a:buChar char="•"/>
            </a:pPr>
            <a:r>
              <a:rPr lang="en-US" sz="2200" dirty="0">
                <a:solidFill>
                  <a:schemeClr val="dk1"/>
                </a:solidFill>
              </a:rPr>
              <a:t>Define key terms including “copyright”; “work”; “</a:t>
            </a:r>
            <a:r>
              <a:rPr lang="en-US" sz="2200" dirty="0" smtClean="0">
                <a:solidFill>
                  <a:schemeClr val="dk1"/>
                </a:solidFill>
              </a:rPr>
              <a:t>rights holder</a:t>
            </a:r>
            <a:r>
              <a:rPr lang="en-US" sz="2200" dirty="0">
                <a:solidFill>
                  <a:schemeClr val="dk1"/>
                </a:solidFill>
              </a:rPr>
              <a:t>” and “creator” </a:t>
            </a:r>
            <a:endParaRPr sz="2200" b="0" i="0" u="none" strike="noStrike" dirty="0">
              <a:solidFill>
                <a:schemeClr val="dk1"/>
              </a:solidFill>
            </a:endParaRPr>
          </a:p>
          <a:p>
            <a:pPr marL="228600" lvl="0" indent="-88900" algn="l" rtl="0">
              <a:lnSpc>
                <a:spcPct val="90000"/>
              </a:lnSpc>
              <a:spcBef>
                <a:spcPts val="1200"/>
              </a:spcBef>
              <a:spcAft>
                <a:spcPts val="0"/>
              </a:spcAft>
              <a:buClr>
                <a:srgbClr val="757070"/>
              </a:buClr>
              <a:buSzPts val="2200"/>
              <a:buFont typeface="Arial"/>
              <a:buNone/>
            </a:pPr>
            <a:endParaRPr sz="2200" b="0" i="0" u="none" strike="noStrike" dirty="0">
              <a:solidFill>
                <a:schemeClr val="dk1"/>
              </a:solidFill>
            </a:endParaRPr>
          </a:p>
          <a:p>
            <a:pPr marL="228600" lvl="0" indent="-228600" algn="l" rtl="0">
              <a:lnSpc>
                <a:spcPct val="90000"/>
              </a:lnSpc>
              <a:spcBef>
                <a:spcPts val="1000"/>
              </a:spcBef>
              <a:spcAft>
                <a:spcPts val="0"/>
              </a:spcAft>
              <a:buClr>
                <a:schemeClr val="dk1"/>
              </a:buClr>
              <a:buSzPts val="2200"/>
              <a:buChar char="•"/>
            </a:pPr>
            <a:r>
              <a:rPr lang="en-US" sz="2200" dirty="0">
                <a:solidFill>
                  <a:schemeClr val="dk1"/>
                </a:solidFill>
              </a:rPr>
              <a:t>Recognize that copyright includes both economic and moral rights </a:t>
            </a:r>
            <a:endParaRPr dirty="0"/>
          </a:p>
          <a:p>
            <a:pPr marL="228600" lvl="0" indent="-88900" algn="l" rtl="0">
              <a:lnSpc>
                <a:spcPct val="90000"/>
              </a:lnSpc>
              <a:spcBef>
                <a:spcPts val="0"/>
              </a:spcBef>
              <a:spcAft>
                <a:spcPts val="0"/>
              </a:spcAft>
              <a:buClr>
                <a:srgbClr val="757070"/>
              </a:buClr>
              <a:buSzPts val="2200"/>
              <a:buFont typeface="Arial"/>
              <a:buNone/>
            </a:pPr>
            <a:endParaRPr sz="2200" b="0" i="0" u="none" strike="noStrike" dirty="0">
              <a:solidFill>
                <a:schemeClr val="dk1"/>
              </a:solidFill>
            </a:endParaRPr>
          </a:p>
          <a:p>
            <a:pPr marL="228600" lvl="0" indent="-228600" algn="l" rtl="0">
              <a:lnSpc>
                <a:spcPct val="90000"/>
              </a:lnSpc>
              <a:spcBef>
                <a:spcPts val="1000"/>
              </a:spcBef>
              <a:spcAft>
                <a:spcPts val="0"/>
              </a:spcAft>
              <a:buClr>
                <a:schemeClr val="dk1"/>
              </a:buClr>
              <a:buSzPts val="2200"/>
              <a:buChar char="•"/>
            </a:pPr>
            <a:r>
              <a:rPr lang="en-US" sz="2200" dirty="0">
                <a:solidFill>
                  <a:schemeClr val="dk1"/>
                </a:solidFill>
              </a:rPr>
              <a:t>Identify balance of user and creator rights as a fundamental principle of copyright</a:t>
            </a:r>
            <a:endParaRPr dirty="0"/>
          </a:p>
          <a:p>
            <a:pPr marL="228600" lvl="0" indent="-88900" algn="l" rtl="0">
              <a:lnSpc>
                <a:spcPct val="90000"/>
              </a:lnSpc>
              <a:spcBef>
                <a:spcPts val="1000"/>
              </a:spcBef>
              <a:spcAft>
                <a:spcPts val="0"/>
              </a:spcAft>
              <a:buClr>
                <a:srgbClr val="757070"/>
              </a:buClr>
              <a:buSzPts val="2200"/>
              <a:buNone/>
            </a:pPr>
            <a:endParaRPr sz="2200" dirty="0">
              <a:solidFill>
                <a:schemeClr val="dk1"/>
              </a:solidFill>
            </a:endParaRPr>
          </a:p>
          <a:p>
            <a:pPr marL="228600" lvl="0" indent="-228600" algn="l" rtl="0">
              <a:lnSpc>
                <a:spcPct val="90000"/>
              </a:lnSpc>
              <a:spcBef>
                <a:spcPts val="1000"/>
              </a:spcBef>
              <a:spcAft>
                <a:spcPts val="0"/>
              </a:spcAft>
              <a:buClr>
                <a:schemeClr val="dk1"/>
              </a:buClr>
              <a:buSzPts val="2200"/>
              <a:buChar char="•"/>
            </a:pPr>
            <a:r>
              <a:rPr lang="en-US" sz="2200" dirty="0">
                <a:solidFill>
                  <a:schemeClr val="dk1"/>
                </a:solidFill>
              </a:rPr>
              <a:t>Understand that copyright is governed by Canadian law, specifically the </a:t>
            </a:r>
            <a:r>
              <a:rPr lang="en-US" sz="2200" i="1" dirty="0">
                <a:solidFill>
                  <a:schemeClr val="dk1"/>
                </a:solidFill>
              </a:rPr>
              <a:t>Copyright Act </a:t>
            </a:r>
            <a:r>
              <a:rPr lang="en-US" sz="2200" dirty="0">
                <a:solidFill>
                  <a:schemeClr val="dk1"/>
                </a:solidFill>
              </a:rPr>
              <a:t>and decisions by Canadian courts</a:t>
            </a:r>
            <a:endParaRPr dirty="0"/>
          </a:p>
        </p:txBody>
      </p:sp>
      <p:sp>
        <p:nvSpPr>
          <p:cNvPr id="426" name="Google Shape;426;p13"/>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LEARNING OBJECTIVES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5">
                                            <p:txEl>
                                              <p:pRg st="0" end="0"/>
                                            </p:txEl>
                                          </p:spTgt>
                                        </p:tgtEl>
                                        <p:attrNameLst>
                                          <p:attrName>style.visibility</p:attrName>
                                        </p:attrNameLst>
                                      </p:cBhvr>
                                      <p:to>
                                        <p:strVal val="visible"/>
                                      </p:to>
                                    </p:set>
                                    <p:animEffect transition="in" filter="fade">
                                      <p:cBhvr>
                                        <p:cTn id="7" dur="500"/>
                                        <p:tgtEl>
                                          <p:spTgt spid="4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5">
                                            <p:txEl>
                                              <p:pRg st="2" end="2"/>
                                            </p:txEl>
                                          </p:spTgt>
                                        </p:tgtEl>
                                        <p:attrNameLst>
                                          <p:attrName>style.visibility</p:attrName>
                                        </p:attrNameLst>
                                      </p:cBhvr>
                                      <p:to>
                                        <p:strVal val="visible"/>
                                      </p:to>
                                    </p:set>
                                    <p:animEffect transition="in" filter="fade">
                                      <p:cBhvr>
                                        <p:cTn id="12" dur="500"/>
                                        <p:tgtEl>
                                          <p:spTgt spid="4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5">
                                            <p:txEl>
                                              <p:pRg st="4" end="4"/>
                                            </p:txEl>
                                          </p:spTgt>
                                        </p:tgtEl>
                                        <p:attrNameLst>
                                          <p:attrName>style.visibility</p:attrName>
                                        </p:attrNameLst>
                                      </p:cBhvr>
                                      <p:to>
                                        <p:strVal val="visible"/>
                                      </p:to>
                                    </p:set>
                                    <p:animEffect transition="in" filter="fade">
                                      <p:cBhvr>
                                        <p:cTn id="17" dur="500"/>
                                        <p:tgtEl>
                                          <p:spTgt spid="42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5">
                                            <p:txEl>
                                              <p:pRg st="6" end="6"/>
                                            </p:txEl>
                                          </p:spTgt>
                                        </p:tgtEl>
                                        <p:attrNameLst>
                                          <p:attrName>style.visibility</p:attrName>
                                        </p:attrNameLst>
                                      </p:cBhvr>
                                      <p:to>
                                        <p:strVal val="visible"/>
                                      </p:to>
                                    </p:set>
                                    <p:animEffect transition="in" filter="fade">
                                      <p:cBhvr>
                                        <p:cTn id="22" dur="500"/>
                                        <p:tgtEl>
                                          <p:spTgt spid="42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5">
                                            <p:txEl>
                                              <p:pRg st="8" end="8"/>
                                            </p:txEl>
                                          </p:spTgt>
                                        </p:tgtEl>
                                        <p:attrNameLst>
                                          <p:attrName>style.visibility</p:attrName>
                                        </p:attrNameLst>
                                      </p:cBhvr>
                                      <p:to>
                                        <p:strVal val="visible"/>
                                      </p:to>
                                    </p:set>
                                    <p:animEffect transition="in" filter="fade">
                                      <p:cBhvr>
                                        <p:cTn id="27" dur="500"/>
                                        <p:tgtEl>
                                          <p:spTgt spid="4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
                <a:srgbClr val="222222"/>
              </a:buClr>
              <a:buSzPts val="2000"/>
              <a:buFont typeface="+mj-lt"/>
              <a:buAutoNum type="arabicPeriod"/>
            </a:pPr>
            <a:r>
              <a:rPr lang="en-US" sz="2000" b="0" i="0" u="none" strike="noStrike" dirty="0">
                <a:solidFill>
                  <a:srgbClr val="222222"/>
                </a:solidFill>
                <a:latin typeface="Calibri"/>
                <a:ea typeface="Calibri"/>
                <a:cs typeface="Calibri"/>
                <a:sym typeface="Calibri"/>
              </a:rPr>
              <a:t>Copyright is an exclusive legal right that gives rights holders control over all of the following activities for works they own except for… which one</a:t>
            </a:r>
            <a:r>
              <a:rPr lang="en-US" sz="2000" b="0" i="0" u="none" strike="noStrike" dirty="0" smtClean="0">
                <a:solidFill>
                  <a:srgbClr val="222222"/>
                </a:solidFill>
                <a:latin typeface="Calibri"/>
                <a:ea typeface="Calibri"/>
                <a:cs typeface="Calibri"/>
                <a:sym typeface="Calibri"/>
              </a:rPr>
              <a:t>?</a:t>
            </a:r>
            <a:endParaRPr dirty="0"/>
          </a:p>
          <a:p>
            <a:pPr marL="898525" lvl="0" indent="-457200" algn="l" rtl="0">
              <a:lnSpc>
                <a:spcPct val="90000"/>
              </a:lnSpc>
              <a:spcBef>
                <a:spcPts val="0"/>
              </a:spcBef>
              <a:spcAft>
                <a:spcPts val="0"/>
              </a:spcAft>
              <a:buClr>
                <a:srgbClr val="222222"/>
              </a:buClr>
              <a:buSzPts val="2000"/>
              <a:buFont typeface="+mj-lt"/>
              <a:buAutoNum type="alphaLcPeriod"/>
            </a:pPr>
            <a:r>
              <a:rPr lang="en-US" sz="2000" b="0" i="0" u="none" strike="noStrike" dirty="0">
                <a:solidFill>
                  <a:srgbClr val="222222"/>
                </a:solidFill>
                <a:latin typeface="Calibri"/>
                <a:ea typeface="Calibri"/>
                <a:cs typeface="Calibri"/>
                <a:sym typeface="Calibri"/>
              </a:rPr>
              <a:t>Producing</a:t>
            </a:r>
            <a:endParaRPr dirty="0"/>
          </a:p>
          <a:p>
            <a:pPr marL="898525" lvl="0" indent="-457200" algn="l" rtl="0">
              <a:lnSpc>
                <a:spcPct val="90000"/>
              </a:lnSpc>
              <a:spcBef>
                <a:spcPts val="0"/>
              </a:spcBef>
              <a:spcAft>
                <a:spcPts val="0"/>
              </a:spcAft>
              <a:buClr>
                <a:srgbClr val="222222"/>
              </a:buClr>
              <a:buSzPts val="2000"/>
              <a:buAutoNum type="alphaLcPeriod"/>
            </a:pPr>
            <a:r>
              <a:rPr lang="en-US" sz="2000" b="0" i="0" u="none" strike="noStrike" dirty="0">
                <a:solidFill>
                  <a:srgbClr val="222222"/>
                </a:solidFill>
                <a:latin typeface="Calibri"/>
                <a:ea typeface="Calibri"/>
                <a:cs typeface="Calibri"/>
                <a:sym typeface="Calibri"/>
              </a:rPr>
              <a:t>Reproducing (or copying)</a:t>
            </a:r>
            <a:endParaRPr dirty="0"/>
          </a:p>
          <a:p>
            <a:pPr marL="898525" lvl="0" indent="-457200" algn="l" rtl="0">
              <a:lnSpc>
                <a:spcPct val="90000"/>
              </a:lnSpc>
              <a:spcBef>
                <a:spcPts val="0"/>
              </a:spcBef>
              <a:spcAft>
                <a:spcPts val="0"/>
              </a:spcAft>
              <a:buClr>
                <a:srgbClr val="222222"/>
              </a:buClr>
              <a:buSzPts val="2000"/>
              <a:buAutoNum type="alphaLcPeriod"/>
            </a:pPr>
            <a:r>
              <a:rPr lang="en-US" sz="2000" b="0" i="0" u="none" strike="noStrike" dirty="0">
                <a:solidFill>
                  <a:srgbClr val="222222"/>
                </a:solidFill>
                <a:latin typeface="Calibri"/>
                <a:ea typeface="Calibri"/>
                <a:cs typeface="Calibri"/>
                <a:sym typeface="Calibri"/>
              </a:rPr>
              <a:t>Selling or licensing</a:t>
            </a:r>
            <a:endParaRPr dirty="0"/>
          </a:p>
          <a:p>
            <a:pPr marL="898525" lvl="0" indent="-457200" algn="l" rtl="0">
              <a:lnSpc>
                <a:spcPct val="90000"/>
              </a:lnSpc>
              <a:spcBef>
                <a:spcPts val="0"/>
              </a:spcBef>
              <a:spcAft>
                <a:spcPts val="0"/>
              </a:spcAft>
              <a:buClr>
                <a:srgbClr val="222222"/>
              </a:buClr>
              <a:buSzPts val="2000"/>
              <a:buAutoNum type="alphaLcPeriod"/>
            </a:pPr>
            <a:r>
              <a:rPr lang="en-US" sz="2000" b="0" i="0" u="none" strike="noStrike" dirty="0">
                <a:solidFill>
                  <a:srgbClr val="222222"/>
                </a:solidFill>
                <a:latin typeface="Calibri"/>
                <a:ea typeface="Calibri"/>
                <a:cs typeface="Calibri"/>
                <a:sym typeface="Calibri"/>
              </a:rPr>
              <a:t>Publishing</a:t>
            </a:r>
            <a:endParaRPr dirty="0"/>
          </a:p>
          <a:p>
            <a:pPr marL="898525" lvl="0" indent="-457200" algn="l" rtl="0">
              <a:lnSpc>
                <a:spcPct val="90000"/>
              </a:lnSpc>
              <a:spcBef>
                <a:spcPts val="0"/>
              </a:spcBef>
              <a:spcAft>
                <a:spcPts val="0"/>
              </a:spcAft>
              <a:buClr>
                <a:srgbClr val="879F3D"/>
              </a:buClr>
              <a:buSzPts val="2000"/>
              <a:buAutoNum type="alphaLcPeriod"/>
            </a:pPr>
            <a:r>
              <a:rPr lang="en-US" sz="2000" b="0" i="0" u="none" strike="noStrike" dirty="0">
                <a:solidFill>
                  <a:srgbClr val="879F3D"/>
                </a:solidFill>
                <a:latin typeface="Calibri"/>
                <a:ea typeface="Calibri"/>
                <a:cs typeface="Calibri"/>
                <a:sym typeface="Calibri"/>
              </a:rPr>
              <a:t>Reading</a:t>
            </a:r>
            <a:endParaRPr dirty="0"/>
          </a:p>
          <a:p>
            <a:pPr marL="228600" lvl="0" indent="-50800" algn="l" rtl="0">
              <a:lnSpc>
                <a:spcPct val="90000"/>
              </a:lnSpc>
              <a:spcBef>
                <a:spcPts val="1000"/>
              </a:spcBef>
              <a:spcAft>
                <a:spcPts val="0"/>
              </a:spcAft>
              <a:buClr>
                <a:srgbClr val="757070"/>
              </a:buClr>
              <a:buSzPts val="2800"/>
              <a:buNone/>
            </a:pPr>
            <a:endParaRPr dirty="0"/>
          </a:p>
        </p:txBody>
      </p:sp>
      <p:sp>
        <p:nvSpPr>
          <p:cNvPr id="437" name="Google Shape;437;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
                <a:srgbClr val="222222"/>
              </a:buClr>
              <a:buSzPts val="2000"/>
              <a:buFont typeface="+mj-lt"/>
              <a:buAutoNum type="arabicPeriod" startAt="2"/>
            </a:pPr>
            <a:r>
              <a:rPr lang="en-US" sz="2000" b="0" i="0" u="none" strike="noStrike" dirty="0" smtClean="0">
                <a:solidFill>
                  <a:srgbClr val="222222"/>
                </a:solidFill>
                <a:latin typeface="Calibri"/>
                <a:ea typeface="Calibri"/>
                <a:cs typeface="Calibri"/>
                <a:sym typeface="Calibri"/>
              </a:rPr>
              <a:t>The </a:t>
            </a:r>
            <a:r>
              <a:rPr lang="en-US" sz="2000" b="0" i="0" u="none" strike="noStrike" dirty="0">
                <a:solidFill>
                  <a:srgbClr val="222222"/>
                </a:solidFill>
                <a:latin typeface="Calibri"/>
                <a:ea typeface="Calibri"/>
                <a:cs typeface="Calibri"/>
                <a:sym typeface="Calibri"/>
              </a:rPr>
              <a:t>“right to exclude” in a copyright context is exercised by the rights holders’ having the legal right to sue others for doing something that only they have the right to do (e.g., publishing, reproducing, etc.). </a:t>
            </a:r>
            <a:endParaRPr sz="2000" dirty="0" smtClean="0"/>
          </a:p>
          <a:p>
            <a:pPr marL="803275" lvl="0" indent="-361950" algn="l" defTabSz="898525" rtl="0">
              <a:lnSpc>
                <a:spcPct val="90000"/>
              </a:lnSpc>
              <a:spcBef>
                <a:spcPts val="0"/>
              </a:spcBef>
              <a:spcAft>
                <a:spcPts val="0"/>
              </a:spcAft>
              <a:buClr>
                <a:srgbClr val="879F3D"/>
              </a:buClr>
              <a:buSzPts val="2000"/>
              <a:buFont typeface="+mj-lt"/>
              <a:buAutoNum type="alphaLcPeriod"/>
            </a:pPr>
            <a:r>
              <a:rPr lang="en-US" sz="2000" b="0" i="0" u="none" strike="noStrike" dirty="0" smtClean="0">
                <a:solidFill>
                  <a:srgbClr val="879F3D"/>
                </a:solidFill>
                <a:latin typeface="Calibri"/>
                <a:ea typeface="Calibri"/>
                <a:cs typeface="Calibri"/>
                <a:sym typeface="Calibri"/>
              </a:rPr>
              <a:t>True</a:t>
            </a:r>
            <a:endParaRPr lang="en-US" sz="2000" b="0" i="0" u="none" strike="noStrike" dirty="0" smtClean="0">
              <a:solidFill>
                <a:schemeClr val="tx1"/>
              </a:solidFill>
              <a:latin typeface="Calibri"/>
              <a:ea typeface="Calibri"/>
              <a:cs typeface="Calibri"/>
              <a:sym typeface="Calibri"/>
            </a:endParaRPr>
          </a:p>
          <a:p>
            <a:pPr marL="803275" lvl="0" indent="-361950" algn="l" defTabSz="898525" rtl="0">
              <a:lnSpc>
                <a:spcPct val="90000"/>
              </a:lnSpc>
              <a:spcBef>
                <a:spcPts val="0"/>
              </a:spcBef>
              <a:spcAft>
                <a:spcPts val="0"/>
              </a:spcAft>
              <a:buClrTx/>
              <a:buSzPts val="2000"/>
              <a:buFont typeface="+mj-lt"/>
              <a:buAutoNum type="alphaLcPeriod"/>
            </a:pPr>
            <a:r>
              <a:rPr lang="en-US" sz="2000" b="0" i="0" u="none" strike="noStrike" dirty="0" smtClean="0">
                <a:solidFill>
                  <a:schemeClr val="tx1"/>
                </a:solidFill>
                <a:latin typeface="Calibri"/>
                <a:ea typeface="Calibri"/>
                <a:cs typeface="Calibri"/>
                <a:sym typeface="Calibri"/>
              </a:rPr>
              <a:t>False</a:t>
            </a:r>
            <a:endParaRPr dirty="0">
              <a:solidFill>
                <a:schemeClr val="tx1"/>
              </a:solidFill>
            </a:endParaRPr>
          </a:p>
          <a:p>
            <a:pPr marL="0" lvl="0" indent="0" algn="l" rtl="0">
              <a:lnSpc>
                <a:spcPct val="90000"/>
              </a:lnSpc>
              <a:spcBef>
                <a:spcPts val="0"/>
              </a:spcBef>
              <a:spcAft>
                <a:spcPts val="0"/>
              </a:spcAft>
              <a:buClr>
                <a:srgbClr val="757070"/>
              </a:buClr>
              <a:buSzPts val="2000"/>
              <a:buNone/>
            </a:pPr>
            <a:endParaRPr sz="2000" dirty="0"/>
          </a:p>
          <a:p>
            <a:pPr lvl="0" indent="-457200" algn="l" rtl="0">
              <a:lnSpc>
                <a:spcPct val="90000"/>
              </a:lnSpc>
              <a:spcBef>
                <a:spcPts val="0"/>
              </a:spcBef>
              <a:spcAft>
                <a:spcPts val="0"/>
              </a:spcAft>
              <a:buClrTx/>
              <a:buSzPts val="2000"/>
              <a:buFont typeface="+mj-lt"/>
              <a:buAutoNum type="arabicPeriod" startAt="3"/>
            </a:pPr>
            <a:r>
              <a:rPr lang="en-US" sz="2000" b="0" i="0" u="none" strike="noStrike" dirty="0" smtClean="0">
                <a:solidFill>
                  <a:srgbClr val="222222"/>
                </a:solidFill>
                <a:latin typeface="Calibri"/>
                <a:ea typeface="Calibri"/>
                <a:cs typeface="Calibri"/>
                <a:sym typeface="Calibri"/>
              </a:rPr>
              <a:t>Original </a:t>
            </a:r>
            <a:r>
              <a:rPr lang="en-US" sz="2000" b="0" i="0" u="none" strike="noStrike" dirty="0">
                <a:solidFill>
                  <a:srgbClr val="222222"/>
                </a:solidFill>
                <a:latin typeface="Calibri"/>
                <a:ea typeface="Calibri"/>
                <a:cs typeface="Calibri"/>
                <a:sym typeface="Calibri"/>
              </a:rPr>
              <a:t>ideas, both good and bad, are protected by copyright.</a:t>
            </a:r>
            <a:endParaRPr sz="2000" dirty="0"/>
          </a:p>
          <a:p>
            <a:pPr marL="803275" lvl="0" indent="-361950" algn="l" rtl="0">
              <a:lnSpc>
                <a:spcPct val="90000"/>
              </a:lnSpc>
              <a:spcBef>
                <a:spcPts val="0"/>
              </a:spcBef>
              <a:spcAft>
                <a:spcPts val="0"/>
              </a:spcAft>
              <a:buClr>
                <a:srgbClr val="222222"/>
              </a:buClr>
              <a:buSzPts val="2000"/>
              <a:buFont typeface="+mj-lt"/>
              <a:buAutoNum type="alphaLcPeriod"/>
            </a:pPr>
            <a:r>
              <a:rPr lang="en-US" sz="2000" b="0" i="0" u="none" strike="noStrike" dirty="0">
                <a:solidFill>
                  <a:srgbClr val="222222"/>
                </a:solidFill>
                <a:latin typeface="Calibri"/>
                <a:ea typeface="Calibri"/>
                <a:cs typeface="Calibri"/>
                <a:sym typeface="Calibri"/>
              </a:rPr>
              <a:t>True</a:t>
            </a:r>
            <a:endParaRPr dirty="0"/>
          </a:p>
          <a:p>
            <a:pPr marL="803275" lvl="0" indent="-361950" algn="l" rtl="0">
              <a:lnSpc>
                <a:spcPct val="90000"/>
              </a:lnSpc>
              <a:spcBef>
                <a:spcPts val="0"/>
              </a:spcBef>
              <a:spcAft>
                <a:spcPts val="0"/>
              </a:spcAft>
              <a:buClr>
                <a:srgbClr val="879F3D"/>
              </a:buClr>
              <a:buSzPts val="2000"/>
              <a:buFont typeface="Arial"/>
              <a:buAutoNum type="alphaLcPeriod"/>
            </a:pPr>
            <a:r>
              <a:rPr lang="en-US" sz="2000" b="0" i="0" u="none" strike="noStrike" dirty="0">
                <a:solidFill>
                  <a:srgbClr val="879F3D"/>
                </a:solidFill>
                <a:latin typeface="Calibri"/>
                <a:ea typeface="Calibri"/>
                <a:cs typeface="Calibri"/>
                <a:sym typeface="Calibri"/>
              </a:rPr>
              <a:t>False </a:t>
            </a:r>
            <a:endParaRPr dirty="0"/>
          </a:p>
          <a:p>
            <a:pPr marL="0" lvl="0" indent="0" algn="l" rtl="0">
              <a:lnSpc>
                <a:spcPct val="90000"/>
              </a:lnSpc>
              <a:spcBef>
                <a:spcPts val="1000"/>
              </a:spcBef>
              <a:spcAft>
                <a:spcPts val="0"/>
              </a:spcAft>
              <a:buClr>
                <a:srgbClr val="757070"/>
              </a:buClr>
              <a:buSzPts val="2800"/>
              <a:buNone/>
            </a:pPr>
            <a:endParaRPr dirty="0"/>
          </a:p>
        </p:txBody>
      </p:sp>
      <p:sp>
        <p:nvSpPr>
          <p:cNvPr id="438" name="Google Shape;438;p15"/>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QUESTIONS</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6"/>
          <p:cNvSpPr txBox="1">
            <a:spLocks noGrp="1"/>
          </p:cNvSpPr>
          <p:nvPr>
            <p:ph type="body" idx="1"/>
          </p:nvPr>
        </p:nvSpPr>
        <p:spPr>
          <a:xfrm>
            <a:off x="838200" y="1825625"/>
            <a:ext cx="5181600" cy="4543644"/>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
                <a:srgbClr val="222222"/>
              </a:buClr>
              <a:buSzPts val="2000"/>
              <a:buFont typeface="+mj-lt"/>
              <a:buAutoNum type="arabicPeriod" startAt="4"/>
            </a:pPr>
            <a:r>
              <a:rPr lang="en-US" sz="2000" b="0" i="0" u="none" strike="noStrike" dirty="0" smtClean="0">
                <a:solidFill>
                  <a:srgbClr val="222222"/>
                </a:solidFill>
                <a:latin typeface="Calibri"/>
                <a:ea typeface="Calibri"/>
                <a:cs typeface="Calibri"/>
                <a:sym typeface="Calibri"/>
              </a:rPr>
              <a:t>Copyright </a:t>
            </a:r>
            <a:r>
              <a:rPr lang="en-US" sz="2000" b="0" i="0" u="none" strike="noStrike" dirty="0">
                <a:solidFill>
                  <a:srgbClr val="222222"/>
                </a:solidFill>
                <a:latin typeface="Calibri"/>
                <a:ea typeface="Calibri"/>
                <a:cs typeface="Calibri"/>
                <a:sym typeface="Calibri"/>
              </a:rPr>
              <a:t>deals with two sets of rights according to the </a:t>
            </a:r>
            <a:r>
              <a:rPr lang="en-US" sz="2000" b="0" i="1" u="none" strike="noStrike" dirty="0">
                <a:solidFill>
                  <a:srgbClr val="222222"/>
                </a:solidFill>
                <a:latin typeface="Calibri"/>
                <a:ea typeface="Calibri"/>
                <a:cs typeface="Calibri"/>
                <a:sym typeface="Calibri"/>
              </a:rPr>
              <a:t>Copyright Act. </a:t>
            </a:r>
            <a:r>
              <a:rPr lang="en-US" sz="2000" b="0" i="0" u="none" strike="noStrike" dirty="0">
                <a:solidFill>
                  <a:srgbClr val="222222"/>
                </a:solidFill>
                <a:latin typeface="Calibri"/>
                <a:ea typeface="Calibri"/>
                <a:cs typeface="Calibri"/>
                <a:sym typeface="Calibri"/>
              </a:rPr>
              <a:t>Which of the following is the correct pair of rights?</a:t>
            </a:r>
            <a:endParaRPr sz="2000" dirty="0"/>
          </a:p>
          <a:p>
            <a:pPr marL="803275" lvl="0" indent="-361950" algn="l" rtl="0">
              <a:lnSpc>
                <a:spcPct val="90000"/>
              </a:lnSpc>
              <a:spcBef>
                <a:spcPts val="0"/>
              </a:spcBef>
              <a:spcAft>
                <a:spcPts val="0"/>
              </a:spcAft>
              <a:buClr>
                <a:srgbClr val="879F3D"/>
              </a:buClr>
              <a:buSzPts val="2000"/>
              <a:buFont typeface="+mj-lt"/>
              <a:buAutoNum type="alphaLcPeriod"/>
            </a:pPr>
            <a:r>
              <a:rPr lang="en-US" sz="2000" b="0" i="0" u="none" strike="noStrike" dirty="0">
                <a:solidFill>
                  <a:srgbClr val="879F3D"/>
                </a:solidFill>
                <a:latin typeface="Calibri"/>
                <a:ea typeface="Calibri"/>
                <a:cs typeface="Calibri"/>
                <a:sym typeface="Calibri"/>
              </a:rPr>
              <a:t>Moral rights and economic rights</a:t>
            </a:r>
            <a:endParaRPr dirty="0"/>
          </a:p>
          <a:p>
            <a:pPr marL="803275" lvl="0" indent="-342900" algn="l" rtl="0">
              <a:lnSpc>
                <a:spcPct val="90000"/>
              </a:lnSpc>
              <a:spcBef>
                <a:spcPts val="0"/>
              </a:spcBef>
              <a:spcAft>
                <a:spcPts val="0"/>
              </a:spcAft>
              <a:buClr>
                <a:srgbClr val="222222"/>
              </a:buClr>
              <a:buSzPts val="2000"/>
              <a:buFont typeface="Arial"/>
              <a:buAutoNum type="alphaLcPeriod"/>
            </a:pPr>
            <a:r>
              <a:rPr lang="en-US" sz="2000" b="0" i="0" u="none" strike="noStrike" dirty="0">
                <a:solidFill>
                  <a:srgbClr val="222222"/>
                </a:solidFill>
                <a:latin typeface="Calibri"/>
                <a:ea typeface="Calibri"/>
                <a:cs typeface="Calibri"/>
                <a:sym typeface="Calibri"/>
              </a:rPr>
              <a:t>Economic rights and human rights</a:t>
            </a:r>
            <a:endParaRPr dirty="0"/>
          </a:p>
          <a:p>
            <a:pPr marL="803275" lvl="0" indent="-342900" algn="l" rtl="0">
              <a:lnSpc>
                <a:spcPct val="90000"/>
              </a:lnSpc>
              <a:spcBef>
                <a:spcPts val="0"/>
              </a:spcBef>
              <a:spcAft>
                <a:spcPts val="0"/>
              </a:spcAft>
              <a:buClr>
                <a:srgbClr val="222222"/>
              </a:buClr>
              <a:buSzPts val="2000"/>
              <a:buFont typeface="Arial"/>
              <a:buAutoNum type="alphaLcPeriod"/>
            </a:pPr>
            <a:r>
              <a:rPr lang="en-US" sz="2000" b="0" i="0" u="none" strike="noStrike" dirty="0">
                <a:solidFill>
                  <a:srgbClr val="222222"/>
                </a:solidFill>
                <a:latin typeface="Calibri"/>
                <a:ea typeface="Calibri"/>
                <a:cs typeface="Calibri"/>
                <a:sym typeface="Calibri"/>
              </a:rPr>
              <a:t>Human rights and moral rights</a:t>
            </a:r>
            <a:endParaRPr dirty="0"/>
          </a:p>
          <a:p>
            <a:pPr marL="803275" lvl="0" indent="-342900" algn="l" rtl="0">
              <a:lnSpc>
                <a:spcPct val="90000"/>
              </a:lnSpc>
              <a:spcBef>
                <a:spcPts val="0"/>
              </a:spcBef>
              <a:spcAft>
                <a:spcPts val="0"/>
              </a:spcAft>
              <a:buClr>
                <a:srgbClr val="222222"/>
              </a:buClr>
              <a:buSzPts val="2000"/>
              <a:buFont typeface="Arial"/>
              <a:buAutoNum type="alphaLcPeriod"/>
            </a:pPr>
            <a:r>
              <a:rPr lang="en-US" sz="2000" b="0" i="0" u="none" strike="noStrike" dirty="0">
                <a:solidFill>
                  <a:srgbClr val="222222"/>
                </a:solidFill>
                <a:latin typeface="Calibri"/>
                <a:ea typeface="Calibri"/>
                <a:cs typeface="Calibri"/>
                <a:sym typeface="Calibri"/>
              </a:rPr>
              <a:t>French rights and English rights</a:t>
            </a:r>
            <a:endParaRPr dirty="0"/>
          </a:p>
          <a:p>
            <a:pPr marL="571500" lvl="0" indent="-215900" algn="l" rtl="0">
              <a:lnSpc>
                <a:spcPct val="90000"/>
              </a:lnSpc>
              <a:spcBef>
                <a:spcPts val="0"/>
              </a:spcBef>
              <a:spcAft>
                <a:spcPts val="0"/>
              </a:spcAft>
              <a:buClr>
                <a:srgbClr val="757070"/>
              </a:buClr>
              <a:buSzPts val="2000"/>
              <a:buFont typeface="Arial"/>
              <a:buNone/>
            </a:pPr>
            <a:endParaRPr sz="2000" dirty="0">
              <a:solidFill>
                <a:srgbClr val="222222"/>
              </a:solidFill>
              <a:latin typeface="Calibri"/>
              <a:ea typeface="Calibri"/>
              <a:cs typeface="Calibri"/>
              <a:sym typeface="Calibri"/>
            </a:endParaRPr>
          </a:p>
          <a:p>
            <a:pPr marL="571500" lvl="0" indent="-215900" algn="l" rtl="0">
              <a:lnSpc>
                <a:spcPct val="90000"/>
              </a:lnSpc>
              <a:spcBef>
                <a:spcPts val="0"/>
              </a:spcBef>
              <a:spcAft>
                <a:spcPts val="0"/>
              </a:spcAft>
              <a:buClr>
                <a:srgbClr val="757070"/>
              </a:buClr>
              <a:buSzPts val="2000"/>
              <a:buFont typeface="Arial"/>
              <a:buNone/>
            </a:pPr>
            <a:endParaRPr sz="2000" b="0" i="0" u="none" strike="noStrike" dirty="0">
              <a:solidFill>
                <a:srgbClr val="222222"/>
              </a:solidFill>
              <a:latin typeface="Calibri"/>
              <a:ea typeface="Calibri"/>
              <a:cs typeface="Calibri"/>
              <a:sym typeface="Calibri"/>
            </a:endParaRPr>
          </a:p>
          <a:p>
            <a:pPr lvl="0" indent="-457200" algn="l" rtl="0">
              <a:lnSpc>
                <a:spcPct val="90000"/>
              </a:lnSpc>
              <a:spcBef>
                <a:spcPts val="0"/>
              </a:spcBef>
              <a:spcAft>
                <a:spcPts val="0"/>
              </a:spcAft>
              <a:buClr>
                <a:srgbClr val="222222"/>
              </a:buClr>
              <a:buSzPts val="2000"/>
              <a:buFont typeface="+mj-lt"/>
              <a:buAutoNum type="arabicPeriod" startAt="5"/>
            </a:pPr>
            <a:r>
              <a:rPr lang="en-US" sz="2000" b="0" i="0" u="none" strike="noStrike" dirty="0" smtClean="0">
                <a:solidFill>
                  <a:srgbClr val="222222"/>
                </a:solidFill>
                <a:latin typeface="Calibri"/>
                <a:ea typeface="Calibri"/>
                <a:cs typeface="Calibri"/>
                <a:sym typeface="Calibri"/>
              </a:rPr>
              <a:t>The </a:t>
            </a:r>
            <a:r>
              <a:rPr lang="en-US" sz="2000" b="0" i="1" u="none" strike="noStrike" dirty="0">
                <a:solidFill>
                  <a:srgbClr val="222222"/>
                </a:solidFill>
                <a:latin typeface="Calibri"/>
                <a:ea typeface="Calibri"/>
                <a:cs typeface="Calibri"/>
                <a:sym typeface="Calibri"/>
              </a:rPr>
              <a:t>Copyright Act</a:t>
            </a:r>
            <a:r>
              <a:rPr lang="en-US" sz="2000" b="0" i="0" u="none" strike="noStrike" dirty="0">
                <a:solidFill>
                  <a:srgbClr val="222222"/>
                </a:solidFill>
                <a:latin typeface="Calibri"/>
                <a:ea typeface="Calibri"/>
                <a:cs typeface="Calibri"/>
                <a:sym typeface="Calibri"/>
              </a:rPr>
              <a:t>, like all legislation, is intended to serve what? </a:t>
            </a:r>
            <a:endParaRPr sz="2000" dirty="0"/>
          </a:p>
          <a:p>
            <a:pPr marL="803275" lvl="0" indent="-361950" algn="l" rtl="0">
              <a:lnSpc>
                <a:spcPct val="90000"/>
              </a:lnSpc>
              <a:spcBef>
                <a:spcPts val="0"/>
              </a:spcBef>
              <a:spcAft>
                <a:spcPts val="0"/>
              </a:spcAft>
              <a:buClr>
                <a:srgbClr val="222222"/>
              </a:buClr>
              <a:buSzPts val="2000"/>
              <a:buFont typeface="+mj-lt"/>
              <a:buAutoNum type="alphaLcPeriod"/>
            </a:pPr>
            <a:r>
              <a:rPr lang="en-US" sz="2000" b="0" i="0" u="none" strike="noStrike" dirty="0">
                <a:solidFill>
                  <a:srgbClr val="222222"/>
                </a:solidFill>
                <a:latin typeface="Calibri"/>
                <a:ea typeface="Calibri"/>
                <a:cs typeface="Calibri"/>
                <a:sym typeface="Calibri"/>
              </a:rPr>
              <a:t>The </a:t>
            </a:r>
            <a:r>
              <a:rPr lang="en-US" sz="2000" b="0" i="0" u="none" strike="noStrike" dirty="0" smtClean="0">
                <a:solidFill>
                  <a:srgbClr val="222222"/>
                </a:solidFill>
                <a:latin typeface="Calibri"/>
                <a:ea typeface="Calibri"/>
                <a:cs typeface="Calibri"/>
                <a:sym typeface="Calibri"/>
              </a:rPr>
              <a:t>Prime Minister’s </a:t>
            </a:r>
            <a:r>
              <a:rPr lang="en-US" sz="2000" b="0" i="0" u="none" strike="noStrike" dirty="0">
                <a:solidFill>
                  <a:srgbClr val="222222"/>
                </a:solidFill>
                <a:latin typeface="Calibri"/>
                <a:ea typeface="Calibri"/>
                <a:cs typeface="Calibri"/>
                <a:sym typeface="Calibri"/>
              </a:rPr>
              <a:t>next electoral campaign</a:t>
            </a:r>
            <a:endParaRPr dirty="0"/>
          </a:p>
          <a:p>
            <a:pPr marL="803275" lvl="0" indent="-342900" algn="l" rtl="0">
              <a:lnSpc>
                <a:spcPct val="90000"/>
              </a:lnSpc>
              <a:spcBef>
                <a:spcPts val="0"/>
              </a:spcBef>
              <a:spcAft>
                <a:spcPts val="0"/>
              </a:spcAft>
              <a:buClr>
                <a:srgbClr val="879F3D"/>
              </a:buClr>
              <a:buSzPts val="2000"/>
              <a:buFont typeface="Arial"/>
              <a:buAutoNum type="alphaLcPeriod"/>
            </a:pPr>
            <a:r>
              <a:rPr lang="en-US" sz="2000" b="0" i="0" u="none" strike="noStrike" dirty="0">
                <a:solidFill>
                  <a:srgbClr val="879F3D"/>
                </a:solidFill>
                <a:latin typeface="Calibri"/>
                <a:ea typeface="Calibri"/>
                <a:cs typeface="Calibri"/>
                <a:sym typeface="Calibri"/>
              </a:rPr>
              <a:t>The public interest</a:t>
            </a:r>
            <a:endParaRPr dirty="0"/>
          </a:p>
          <a:p>
            <a:pPr marL="803275" lvl="0" indent="-342900" algn="l" rtl="0">
              <a:lnSpc>
                <a:spcPct val="90000"/>
              </a:lnSpc>
              <a:spcBef>
                <a:spcPts val="0"/>
              </a:spcBef>
              <a:spcAft>
                <a:spcPts val="0"/>
              </a:spcAft>
              <a:buClr>
                <a:srgbClr val="222222"/>
              </a:buClr>
              <a:buSzPts val="2000"/>
              <a:buFont typeface="Arial"/>
              <a:buAutoNum type="alphaLcPeriod"/>
            </a:pPr>
            <a:r>
              <a:rPr lang="en-US" sz="2000" b="0" i="0" u="none" strike="noStrike" dirty="0">
                <a:solidFill>
                  <a:srgbClr val="222222"/>
                </a:solidFill>
                <a:latin typeface="Calibri"/>
                <a:ea typeface="Calibri"/>
                <a:cs typeface="Calibri"/>
                <a:sym typeface="Calibri"/>
              </a:rPr>
              <a:t>The financial viability of corporations </a:t>
            </a:r>
            <a:endParaRPr dirty="0"/>
          </a:p>
          <a:p>
            <a:pPr marL="803275" lvl="0" indent="-361950" algn="l" rtl="0">
              <a:lnSpc>
                <a:spcPct val="90000"/>
              </a:lnSpc>
              <a:spcBef>
                <a:spcPts val="0"/>
              </a:spcBef>
              <a:spcAft>
                <a:spcPts val="0"/>
              </a:spcAft>
              <a:buClr>
                <a:srgbClr val="222222"/>
              </a:buClr>
              <a:buSzPts val="2000"/>
              <a:buFont typeface="Arial"/>
              <a:buAutoNum type="alphaLcPeriod"/>
            </a:pPr>
            <a:r>
              <a:rPr lang="en-US" sz="2000" b="0" i="0" u="none" strike="noStrike" dirty="0">
                <a:solidFill>
                  <a:srgbClr val="222222"/>
                </a:solidFill>
                <a:latin typeface="Calibri"/>
                <a:ea typeface="Calibri"/>
                <a:cs typeface="Calibri"/>
                <a:sym typeface="Calibri"/>
              </a:rPr>
              <a:t>The gainful employment of lawyers</a:t>
            </a:r>
            <a:endParaRPr dirty="0"/>
          </a:p>
          <a:p>
            <a:pPr marL="228600" lvl="0" indent="0" algn="l" rtl="0">
              <a:lnSpc>
                <a:spcPct val="90000"/>
              </a:lnSpc>
              <a:spcBef>
                <a:spcPts val="0"/>
              </a:spcBef>
              <a:spcAft>
                <a:spcPts val="0"/>
              </a:spcAft>
              <a:buClr>
                <a:srgbClr val="757070"/>
              </a:buClr>
              <a:buSzPts val="2000"/>
              <a:buNone/>
            </a:pPr>
            <a:endParaRPr sz="2000" b="0" i="0" u="none" strike="noStrike" dirty="0">
              <a:solidFill>
                <a:srgbClr val="222222"/>
              </a:solidFill>
              <a:latin typeface="Calibri"/>
              <a:ea typeface="Calibri"/>
              <a:cs typeface="Calibri"/>
              <a:sym typeface="Calibri"/>
            </a:endParaRPr>
          </a:p>
          <a:p>
            <a:pPr marL="228600" lvl="0" indent="-50800" algn="l" rtl="0">
              <a:lnSpc>
                <a:spcPct val="90000"/>
              </a:lnSpc>
              <a:spcBef>
                <a:spcPts val="1000"/>
              </a:spcBef>
              <a:spcAft>
                <a:spcPts val="0"/>
              </a:spcAft>
              <a:buClr>
                <a:srgbClr val="757070"/>
              </a:buClr>
              <a:buSzPts val="2800"/>
              <a:buNone/>
            </a:pPr>
            <a:endParaRPr dirty="0"/>
          </a:p>
        </p:txBody>
      </p:sp>
      <p:sp>
        <p:nvSpPr>
          <p:cNvPr id="444" name="Google Shape;444;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
                <a:srgbClr val="222222"/>
              </a:buClr>
              <a:buSzPts val="2000"/>
              <a:buFont typeface="+mj-lt"/>
              <a:buAutoNum type="arabicPeriod" startAt="6"/>
            </a:pPr>
            <a:r>
              <a:rPr lang="en-US" sz="2000" b="0" i="0" u="none" strike="noStrike" dirty="0" smtClean="0">
                <a:solidFill>
                  <a:srgbClr val="222222"/>
                </a:solidFill>
                <a:latin typeface="Calibri"/>
                <a:ea typeface="Calibri"/>
                <a:cs typeface="Calibri"/>
                <a:sym typeface="Calibri"/>
              </a:rPr>
              <a:t>Under </a:t>
            </a:r>
            <a:r>
              <a:rPr lang="en-US" sz="2000" b="0" i="0" u="none" strike="noStrike" dirty="0">
                <a:solidFill>
                  <a:srgbClr val="222222"/>
                </a:solidFill>
                <a:latin typeface="Calibri"/>
                <a:ea typeface="Calibri"/>
                <a:cs typeface="Calibri"/>
                <a:sym typeface="Calibri"/>
              </a:rPr>
              <a:t>Canadian law, copyright lasts forever. </a:t>
            </a:r>
            <a:endParaRPr sz="2000" dirty="0"/>
          </a:p>
          <a:p>
            <a:pPr marL="803275" lvl="0" indent="-361950" algn="l" rtl="0">
              <a:lnSpc>
                <a:spcPct val="90000"/>
              </a:lnSpc>
              <a:spcBef>
                <a:spcPts val="0"/>
              </a:spcBef>
              <a:spcAft>
                <a:spcPts val="0"/>
              </a:spcAft>
              <a:buClr>
                <a:srgbClr val="222222"/>
              </a:buClr>
              <a:buSzPts val="2000"/>
              <a:buFont typeface="+mj-lt"/>
              <a:buAutoNum type="alphaLcPeriod"/>
            </a:pPr>
            <a:r>
              <a:rPr lang="en-US" sz="2000" b="0" i="0" u="none" strike="noStrike" dirty="0">
                <a:solidFill>
                  <a:srgbClr val="222222"/>
                </a:solidFill>
                <a:latin typeface="Calibri"/>
                <a:ea typeface="Calibri"/>
                <a:cs typeface="Calibri"/>
                <a:sym typeface="Calibri"/>
              </a:rPr>
              <a:t>True</a:t>
            </a:r>
            <a:endParaRPr dirty="0"/>
          </a:p>
          <a:p>
            <a:pPr marL="803275" lvl="0" indent="-361950" algn="l" rtl="0">
              <a:lnSpc>
                <a:spcPct val="90000"/>
              </a:lnSpc>
              <a:spcBef>
                <a:spcPts val="0"/>
              </a:spcBef>
              <a:spcAft>
                <a:spcPts val="0"/>
              </a:spcAft>
              <a:buClr>
                <a:srgbClr val="879F3D"/>
              </a:buClr>
              <a:buSzPts val="2000"/>
              <a:buFont typeface="Arial"/>
              <a:buAutoNum type="alphaLcPeriod"/>
            </a:pPr>
            <a:r>
              <a:rPr lang="en-US" sz="2000" b="0" i="0" u="none" strike="noStrike" dirty="0">
                <a:solidFill>
                  <a:srgbClr val="879F3D"/>
                </a:solidFill>
                <a:latin typeface="Calibri"/>
                <a:ea typeface="Calibri"/>
                <a:cs typeface="Calibri"/>
                <a:sym typeface="Calibri"/>
              </a:rPr>
              <a:t>False</a:t>
            </a:r>
            <a:endParaRPr dirty="0"/>
          </a:p>
          <a:p>
            <a:pPr marL="0" lvl="0" indent="0" algn="l" rtl="0">
              <a:lnSpc>
                <a:spcPct val="90000"/>
              </a:lnSpc>
              <a:spcBef>
                <a:spcPts val="0"/>
              </a:spcBef>
              <a:spcAft>
                <a:spcPts val="0"/>
              </a:spcAft>
              <a:buClr>
                <a:srgbClr val="757070"/>
              </a:buClr>
              <a:buSzPts val="2000"/>
              <a:buNone/>
            </a:pPr>
            <a:endParaRPr lang="en-US" sz="2000" dirty="0" smtClean="0"/>
          </a:p>
          <a:p>
            <a:pPr marL="0" lvl="0" indent="0" algn="l" rtl="0">
              <a:lnSpc>
                <a:spcPct val="90000"/>
              </a:lnSpc>
              <a:spcBef>
                <a:spcPts val="0"/>
              </a:spcBef>
              <a:spcAft>
                <a:spcPts val="0"/>
              </a:spcAft>
              <a:buClr>
                <a:srgbClr val="757070"/>
              </a:buClr>
              <a:buSzPts val="2000"/>
              <a:buNone/>
            </a:pPr>
            <a:endParaRPr sz="2000" dirty="0"/>
          </a:p>
          <a:p>
            <a:pPr lvl="0" indent="-457200" algn="l" rtl="0">
              <a:lnSpc>
                <a:spcPct val="90000"/>
              </a:lnSpc>
              <a:spcBef>
                <a:spcPts val="0"/>
              </a:spcBef>
              <a:spcAft>
                <a:spcPts val="0"/>
              </a:spcAft>
              <a:buClrTx/>
              <a:buSzPts val="2000"/>
              <a:buFont typeface="+mj-lt"/>
              <a:buAutoNum type="arabicPeriod" startAt="7"/>
            </a:pPr>
            <a:r>
              <a:rPr lang="en-US" sz="2000" b="0" i="0" u="none" strike="noStrike" dirty="0" smtClean="0">
                <a:solidFill>
                  <a:srgbClr val="000000"/>
                </a:solidFill>
                <a:latin typeface="Calibri"/>
                <a:ea typeface="Calibri"/>
                <a:cs typeface="Calibri"/>
                <a:sym typeface="Calibri"/>
              </a:rPr>
              <a:t>Users </a:t>
            </a:r>
            <a:r>
              <a:rPr lang="en-US" sz="2000" b="0" i="0" u="none" strike="noStrike" dirty="0">
                <a:solidFill>
                  <a:srgbClr val="000000"/>
                </a:solidFill>
                <a:latin typeface="Calibri"/>
                <a:ea typeface="Calibri"/>
                <a:cs typeface="Calibri"/>
                <a:sym typeface="Calibri"/>
              </a:rPr>
              <a:t>of copyright-protected works have limited rights in Canada. These rights are established by all of the following democratic institutions except one… which one?</a:t>
            </a:r>
            <a:endParaRPr sz="2000" dirty="0"/>
          </a:p>
          <a:p>
            <a:pPr marL="803275" lvl="0" indent="-361950" algn="l" rtl="0">
              <a:lnSpc>
                <a:spcPct val="90000"/>
              </a:lnSpc>
              <a:spcBef>
                <a:spcPts val="0"/>
              </a:spcBef>
              <a:spcAft>
                <a:spcPts val="0"/>
              </a:spcAft>
              <a:buClr>
                <a:srgbClr val="222222"/>
              </a:buClr>
              <a:buSzPts val="2000"/>
              <a:buFont typeface="+mj-lt"/>
              <a:buAutoNum type="alphaLcPeriod"/>
            </a:pPr>
            <a:r>
              <a:rPr lang="en-US" sz="2000" b="0" i="0" u="none" strike="noStrike" dirty="0">
                <a:solidFill>
                  <a:srgbClr val="222222"/>
                </a:solidFill>
                <a:latin typeface="Calibri"/>
                <a:ea typeface="Calibri"/>
                <a:cs typeface="Calibri"/>
                <a:sym typeface="Calibri"/>
              </a:rPr>
              <a:t>The Canadian court system, including the Supreme Court of Canada</a:t>
            </a:r>
            <a:endParaRPr dirty="0"/>
          </a:p>
          <a:p>
            <a:pPr marL="803275" lvl="0" indent="-361950" algn="l" rtl="0">
              <a:lnSpc>
                <a:spcPct val="90000"/>
              </a:lnSpc>
              <a:spcBef>
                <a:spcPts val="0"/>
              </a:spcBef>
              <a:spcAft>
                <a:spcPts val="0"/>
              </a:spcAft>
              <a:buClr>
                <a:srgbClr val="222222"/>
              </a:buClr>
              <a:buSzPts val="2000"/>
              <a:buFont typeface="Arial"/>
              <a:buAutoNum type="alphaLcPeriod"/>
            </a:pPr>
            <a:r>
              <a:rPr lang="en-US" sz="2000" b="0" i="0" u="none" strike="noStrike" dirty="0">
                <a:solidFill>
                  <a:srgbClr val="222222"/>
                </a:solidFill>
                <a:latin typeface="Calibri"/>
                <a:ea typeface="Calibri"/>
                <a:cs typeface="Calibri"/>
                <a:sym typeface="Calibri"/>
              </a:rPr>
              <a:t>The Parliament of Canada</a:t>
            </a:r>
            <a:endParaRPr dirty="0"/>
          </a:p>
          <a:p>
            <a:pPr marL="803275" lvl="0" indent="-361950" algn="l" rtl="0">
              <a:lnSpc>
                <a:spcPct val="90000"/>
              </a:lnSpc>
              <a:spcBef>
                <a:spcPts val="0"/>
              </a:spcBef>
              <a:spcAft>
                <a:spcPts val="0"/>
              </a:spcAft>
              <a:buClr>
                <a:srgbClr val="879F3D"/>
              </a:buClr>
              <a:buSzPts val="2000"/>
              <a:buFont typeface="Arial"/>
              <a:buAutoNum type="alphaLcPeriod"/>
            </a:pPr>
            <a:r>
              <a:rPr lang="en-US" sz="2000" b="0" i="0" u="none" strike="noStrike" dirty="0">
                <a:solidFill>
                  <a:srgbClr val="879F3D"/>
                </a:solidFill>
                <a:latin typeface="Calibri"/>
                <a:ea typeface="Calibri"/>
                <a:cs typeface="Calibri"/>
                <a:sym typeface="Calibri"/>
              </a:rPr>
              <a:t>Copyright Board of Canada</a:t>
            </a:r>
            <a:endParaRPr dirty="0"/>
          </a:p>
          <a:p>
            <a:pPr marL="0" lvl="0" indent="0" algn="l" rtl="0">
              <a:lnSpc>
                <a:spcPct val="90000"/>
              </a:lnSpc>
              <a:spcBef>
                <a:spcPts val="1000"/>
              </a:spcBef>
              <a:spcAft>
                <a:spcPts val="0"/>
              </a:spcAft>
              <a:buClr>
                <a:srgbClr val="757070"/>
              </a:buClr>
              <a:buSzPts val="2800"/>
              <a:buNone/>
            </a:pPr>
            <a:endParaRPr dirty="0"/>
          </a:p>
        </p:txBody>
      </p:sp>
      <p:sp>
        <p:nvSpPr>
          <p:cNvPr id="445" name="Google Shape;445;p1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QUESTIONS</a:t>
            </a: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17"/>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070"/>
              </a:buClr>
              <a:buSzPts val="1800"/>
              <a:buNone/>
            </a:pPr>
            <a:r>
              <a:rPr lang="en-US" sz="1800" b="0" i="0" u="none" strike="noStrike" dirty="0"/>
              <a:t>Murray, L</a:t>
            </a:r>
            <a:r>
              <a:rPr lang="en-US" sz="1800" b="0" i="0" u="none" strike="noStrike" dirty="0" smtClean="0"/>
              <a:t>. J</a:t>
            </a:r>
            <a:r>
              <a:rPr lang="en-US" sz="1800" b="0" i="0" u="none" strike="noStrike" dirty="0"/>
              <a:t>., &amp; </a:t>
            </a:r>
            <a:r>
              <a:rPr lang="en-US" sz="1800" b="0" i="0" u="none" strike="noStrike" dirty="0" err="1"/>
              <a:t>Trosow</a:t>
            </a:r>
            <a:r>
              <a:rPr lang="en-US" sz="1800" b="0" i="0" u="none" strike="noStrike" dirty="0"/>
              <a:t>, S</a:t>
            </a:r>
            <a:r>
              <a:rPr lang="en-US" sz="1800" b="0" i="0" u="none" strike="noStrike" dirty="0" smtClean="0"/>
              <a:t>. E</a:t>
            </a:r>
            <a:r>
              <a:rPr lang="en-US" sz="1800" b="0" i="0" u="none" strike="noStrike" dirty="0"/>
              <a:t>. (2013). </a:t>
            </a:r>
            <a:r>
              <a:rPr lang="en-US" sz="1800" b="0" i="1" u="none" strike="noStrike" dirty="0"/>
              <a:t>Canadian copyright: A citizen’s </a:t>
            </a:r>
            <a:r>
              <a:rPr lang="en-US" sz="1800" b="0" i="1" u="none" strike="noStrike" dirty="0" smtClean="0"/>
              <a:t>guide</a:t>
            </a:r>
            <a:r>
              <a:rPr lang="en-US" sz="1800" b="0" i="0" u="none" strike="noStrike" dirty="0" smtClean="0"/>
              <a:t> (2nd ed.). Between </a:t>
            </a:r>
            <a:r>
              <a:rPr lang="en-US" sz="1800" b="0" i="0" u="none" strike="noStrike" dirty="0"/>
              <a:t>the Lines. </a:t>
            </a:r>
            <a:endParaRPr dirty="0"/>
          </a:p>
          <a:p>
            <a:pPr marL="0" lvl="0" indent="0" algn="l" rtl="0">
              <a:lnSpc>
                <a:spcPct val="90000"/>
              </a:lnSpc>
              <a:spcBef>
                <a:spcPts val="0"/>
              </a:spcBef>
              <a:spcAft>
                <a:spcPts val="0"/>
              </a:spcAft>
              <a:buClr>
                <a:srgbClr val="757070"/>
              </a:buClr>
              <a:buSzPts val="2000"/>
              <a:buNone/>
            </a:pPr>
            <a:r>
              <a:rPr lang="en-US" dirty="0"/>
              <a:t/>
            </a:r>
            <a:br>
              <a:rPr lang="en-US" dirty="0"/>
            </a:br>
            <a:r>
              <a:rPr lang="en-US" sz="1800" b="0" i="0" u="none" strike="noStrike" dirty="0" err="1"/>
              <a:t>Vaver</a:t>
            </a:r>
            <a:r>
              <a:rPr lang="en-US" sz="1800" b="0" i="0" u="none" strike="noStrike" dirty="0"/>
              <a:t>, D. (2011). </a:t>
            </a:r>
            <a:r>
              <a:rPr lang="en-US" sz="1800" b="0" i="1" u="none" strike="noStrike" dirty="0"/>
              <a:t>Intellectual property </a:t>
            </a:r>
            <a:r>
              <a:rPr lang="en-US" sz="1800" b="0" i="1" u="none" strike="noStrike" dirty="0" smtClean="0"/>
              <a:t>law: Copyright</a:t>
            </a:r>
            <a:r>
              <a:rPr lang="en-US" sz="1800" b="0" i="1" u="none" strike="noStrike" dirty="0"/>
              <a:t>, patents, </a:t>
            </a:r>
            <a:r>
              <a:rPr lang="en-US" sz="1800" b="0" i="1" u="none" strike="noStrike" dirty="0" smtClean="0"/>
              <a:t>trade-marks</a:t>
            </a:r>
            <a:r>
              <a:rPr lang="en-US" sz="1800" b="0" i="0" u="none" strike="noStrike" dirty="0" smtClean="0"/>
              <a:t> (2nd ed.). Irwin </a:t>
            </a:r>
            <a:r>
              <a:rPr lang="en-US" sz="1800" b="0" i="0" u="none" strike="noStrike" dirty="0"/>
              <a:t>Law</a:t>
            </a:r>
            <a:r>
              <a:rPr lang="en-US" sz="1800" b="0" i="0" u="none" strike="noStrike" dirty="0" smtClean="0"/>
              <a:t>.</a:t>
            </a: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8"/>
          <p:cNvSpPr txBox="1">
            <a:spLocks noGrp="1"/>
          </p:cNvSpPr>
          <p:nvPr>
            <p:ph type="body" idx="1"/>
          </p:nvPr>
        </p:nvSpPr>
        <p:spPr>
          <a:xfrm>
            <a:off x="851192" y="1589026"/>
            <a:ext cx="10502608" cy="4890602"/>
          </a:xfrm>
          <a:prstGeom prst="rect">
            <a:avLst/>
          </a:prstGeom>
          <a:noFill/>
          <a:ln>
            <a:noFill/>
          </a:ln>
        </p:spPr>
        <p:txBody>
          <a:bodyPr spcFirstLastPara="1" wrap="square" lIns="91425" tIns="45700" rIns="91425" bIns="45700" anchor="t" anchorCtr="0">
            <a:noAutofit/>
          </a:bodyPr>
          <a:lstStyle/>
          <a:p>
            <a:pPr marL="180340" lvl="0" indent="-180340" algn="l" rtl="0">
              <a:lnSpc>
                <a:spcPct val="125000"/>
              </a:lnSpc>
              <a:spcBef>
                <a:spcPts val="0"/>
              </a:spcBef>
              <a:spcAft>
                <a:spcPts val="0"/>
              </a:spcAft>
              <a:buClr>
                <a:srgbClr val="757070"/>
              </a:buClr>
              <a:buSzPts val="1600"/>
              <a:buNone/>
            </a:pPr>
            <a:r>
              <a:rPr lang="en-US" sz="1600" dirty="0" err="1"/>
              <a:t>Kimmi</a:t>
            </a:r>
            <a:r>
              <a:rPr lang="en-US" sz="1600" dirty="0"/>
              <a:t> Studio. (2017). Shield. </a:t>
            </a:r>
            <a:r>
              <a:rPr lang="en-US" sz="1600" i="1" dirty="0"/>
              <a:t>The Noun Project</a:t>
            </a:r>
            <a:r>
              <a:rPr lang="en-US" sz="1600" dirty="0"/>
              <a:t>. CC BY. </a:t>
            </a:r>
            <a:r>
              <a:rPr lang="en-US" sz="1600" u="sng" dirty="0">
                <a:solidFill>
                  <a:srgbClr val="0563C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https://thenounproject.com/term/shield/874630/</a:t>
            </a:r>
            <a:endParaRPr sz="1600" dirty="0"/>
          </a:p>
          <a:p>
            <a:pPr marL="180340" lvl="0" indent="-180340" algn="l" rtl="0">
              <a:lnSpc>
                <a:spcPct val="125000"/>
              </a:lnSpc>
              <a:spcBef>
                <a:spcPts val="0"/>
              </a:spcBef>
              <a:spcAft>
                <a:spcPts val="0"/>
              </a:spcAft>
              <a:buClr>
                <a:srgbClr val="757070"/>
              </a:buClr>
              <a:buSzPts val="1600"/>
              <a:buNone/>
            </a:pPr>
            <a:r>
              <a:rPr lang="en-US" sz="1600" dirty="0"/>
              <a:t>Basadev4. (</a:t>
            </a:r>
            <a:r>
              <a:rPr lang="en-US" sz="1600" dirty="0" err="1"/>
              <a:t>n.d.</a:t>
            </a:r>
            <a:r>
              <a:rPr lang="en-US" sz="1600" dirty="0"/>
              <a:t>). [Andre]. </a:t>
            </a:r>
            <a:r>
              <a:rPr lang="en-US" sz="1600" i="1" dirty="0" err="1"/>
              <a:t>Pixabay</a:t>
            </a:r>
            <a:r>
              <a:rPr lang="en-US" sz="1600" i="1" dirty="0"/>
              <a:t>. </a:t>
            </a:r>
            <a:r>
              <a:rPr lang="en-US" sz="1600" u="sng" dirty="0">
                <a:solidFill>
                  <a:srgbClr val="0563C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https://pixabay.com/illustrations/black-avatar-cute-cheerful-3025348/</a:t>
            </a:r>
            <a:endParaRPr sz="1600" dirty="0"/>
          </a:p>
          <a:p>
            <a:pPr marL="180340" lvl="0" indent="-180340" algn="l" rtl="0">
              <a:lnSpc>
                <a:spcPct val="125000"/>
              </a:lnSpc>
              <a:spcBef>
                <a:spcPts val="0"/>
              </a:spcBef>
              <a:spcAft>
                <a:spcPts val="0"/>
              </a:spcAft>
              <a:buClr>
                <a:srgbClr val="757070"/>
              </a:buClr>
              <a:buSzPts val="1600"/>
              <a:buNone/>
            </a:pPr>
            <a:r>
              <a:rPr lang="en-US" sz="1600" dirty="0"/>
              <a:t>Tomas </a:t>
            </a:r>
            <a:r>
              <a:rPr lang="en-US" sz="1600" dirty="0" err="1"/>
              <a:t>Knopp</a:t>
            </a:r>
            <a:r>
              <a:rPr lang="en-US" sz="1600" dirty="0"/>
              <a:t>. (2016). Innovation. </a:t>
            </a:r>
            <a:r>
              <a:rPr lang="en-US" sz="1600" i="1" dirty="0"/>
              <a:t>The Noun Project.</a:t>
            </a:r>
            <a:r>
              <a:rPr lang="en-US" sz="1600" dirty="0"/>
              <a:t> CC BY. </a:t>
            </a:r>
            <a:r>
              <a:rPr lang="en-US" sz="1600" u="sng" dirty="0">
                <a:solidFill>
                  <a:srgbClr val="0563C1"/>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https://thenounproject.com/term/innovation/772765/</a:t>
            </a:r>
            <a:endParaRPr sz="1600" dirty="0"/>
          </a:p>
          <a:p>
            <a:pPr marL="180340" lvl="0" indent="-180340" algn="l" rtl="0">
              <a:lnSpc>
                <a:spcPct val="125000"/>
              </a:lnSpc>
              <a:spcBef>
                <a:spcPts val="0"/>
              </a:spcBef>
              <a:spcAft>
                <a:spcPts val="0"/>
              </a:spcAft>
              <a:buClr>
                <a:srgbClr val="757070"/>
              </a:buClr>
              <a:buSzPts val="1600"/>
              <a:buNone/>
            </a:pPr>
            <a:r>
              <a:rPr lang="en-US" sz="1600" dirty="0" err="1"/>
              <a:t>ProSymbols</a:t>
            </a:r>
            <a:r>
              <a:rPr lang="en-US" sz="1600" dirty="0"/>
              <a:t>. (2018). Art. </a:t>
            </a:r>
            <a:r>
              <a:rPr lang="en-US" sz="1600" i="1" dirty="0"/>
              <a:t>The Noun Project</a:t>
            </a:r>
            <a:r>
              <a:rPr lang="en-US" sz="1600" dirty="0"/>
              <a:t>. CC BY. </a:t>
            </a:r>
            <a:r>
              <a:rPr lang="en-US" sz="1600" u="sng" dirty="0">
                <a:solidFill>
                  <a:srgbClr val="0563C1"/>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https://thenounproject.com/icon/1976897</a:t>
            </a:r>
            <a:endParaRPr sz="1600" dirty="0"/>
          </a:p>
          <a:p>
            <a:pPr marL="180340" lvl="0" indent="-180340" algn="l" rtl="0">
              <a:lnSpc>
                <a:spcPct val="125000"/>
              </a:lnSpc>
              <a:spcBef>
                <a:spcPts val="0"/>
              </a:spcBef>
              <a:spcAft>
                <a:spcPts val="0"/>
              </a:spcAft>
              <a:buClr>
                <a:srgbClr val="757070"/>
              </a:buClr>
              <a:buSzPts val="1600"/>
              <a:buNone/>
            </a:pPr>
            <a:r>
              <a:rPr lang="en-US" sz="1600" dirty="0" err="1"/>
              <a:t>Enshia</a:t>
            </a:r>
            <a:r>
              <a:rPr lang="en-US" sz="1600" dirty="0"/>
              <a:t>. (2018). Book. </a:t>
            </a:r>
            <a:r>
              <a:rPr lang="en-US" sz="1600" i="1" dirty="0"/>
              <a:t>The Noun Project.</a:t>
            </a:r>
            <a:r>
              <a:rPr lang="en-US" sz="1600" dirty="0"/>
              <a:t> CC BY. </a:t>
            </a:r>
            <a:r>
              <a:rPr lang="en-US" sz="1600" u="sng" dirty="0">
                <a:solidFill>
                  <a:srgbClr val="0563C1"/>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https://thenounproject.com/icon/1787402/</a:t>
            </a:r>
            <a:endParaRPr sz="1600" dirty="0"/>
          </a:p>
          <a:p>
            <a:pPr marL="180340" lvl="0" indent="-180340" algn="l" rtl="0">
              <a:lnSpc>
                <a:spcPct val="125000"/>
              </a:lnSpc>
              <a:spcBef>
                <a:spcPts val="0"/>
              </a:spcBef>
              <a:spcAft>
                <a:spcPts val="0"/>
              </a:spcAft>
              <a:buClr>
                <a:srgbClr val="757070"/>
              </a:buClr>
              <a:buSzPts val="1600"/>
              <a:buNone/>
            </a:pPr>
            <a:r>
              <a:rPr lang="en-US" sz="1600" dirty="0"/>
              <a:t>Blair Adams. (2017</a:t>
            </a:r>
            <a:r>
              <a:rPr lang="en-US" sz="1600" dirty="0" smtClean="0"/>
              <a:t>). </a:t>
            </a:r>
            <a:r>
              <a:rPr lang="en-US" sz="1600" dirty="0"/>
              <a:t>Drama. </a:t>
            </a:r>
            <a:r>
              <a:rPr lang="en-US" sz="1600" i="1" dirty="0"/>
              <a:t>The Noun Project</a:t>
            </a:r>
            <a:r>
              <a:rPr lang="en-US" sz="1600" dirty="0"/>
              <a:t>. CC BY. </a:t>
            </a:r>
            <a:r>
              <a:rPr lang="en-US" sz="1600" u="sng" dirty="0">
                <a:solidFill>
                  <a:srgbClr val="0563C1"/>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https://thenounproject.com/term/drama/953398</a:t>
            </a:r>
            <a:endParaRPr sz="1600" dirty="0"/>
          </a:p>
          <a:p>
            <a:pPr marL="180340" lvl="0" indent="-180340" algn="l" rtl="0">
              <a:lnSpc>
                <a:spcPct val="125000"/>
              </a:lnSpc>
              <a:spcBef>
                <a:spcPts val="0"/>
              </a:spcBef>
              <a:spcAft>
                <a:spcPts val="0"/>
              </a:spcAft>
              <a:buClr>
                <a:srgbClr val="757070"/>
              </a:buClr>
              <a:buSzPts val="1600"/>
              <a:buNone/>
            </a:pPr>
            <a:r>
              <a:rPr lang="en-US" sz="1600" dirty="0" err="1"/>
              <a:t>Atif</a:t>
            </a:r>
            <a:r>
              <a:rPr lang="en-US" sz="1600" dirty="0"/>
              <a:t> Arshad. (2017). Gramophone. </a:t>
            </a:r>
            <a:r>
              <a:rPr lang="en-US" sz="1600" i="1" dirty="0"/>
              <a:t>The Noun Project</a:t>
            </a:r>
            <a:r>
              <a:rPr lang="en-US" sz="1600" dirty="0"/>
              <a:t>. CC0. </a:t>
            </a:r>
            <a:r>
              <a:rPr lang="en-US" sz="1600" u="sng" dirty="0">
                <a:solidFill>
                  <a:srgbClr val="0563C1"/>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https://thenounproject.com/icon/1306170/</a:t>
            </a:r>
            <a:endParaRPr sz="1600" dirty="0"/>
          </a:p>
          <a:p>
            <a:pPr marL="180340" lvl="0" indent="-180340" algn="l" rtl="0">
              <a:lnSpc>
                <a:spcPct val="125000"/>
              </a:lnSpc>
              <a:spcBef>
                <a:spcPts val="0"/>
              </a:spcBef>
              <a:spcAft>
                <a:spcPts val="0"/>
              </a:spcAft>
              <a:buClr>
                <a:srgbClr val="757070"/>
              </a:buClr>
              <a:buSzPts val="1600"/>
              <a:buNone/>
            </a:pPr>
            <a:r>
              <a:rPr lang="en-US" sz="1600" dirty="0" err="1"/>
              <a:t>Rawpixel</a:t>
            </a:r>
            <a:r>
              <a:rPr lang="en-US" sz="1600" dirty="0"/>
              <a:t>. (</a:t>
            </a:r>
            <a:r>
              <a:rPr lang="en-US" sz="1600" dirty="0" err="1"/>
              <a:t>n.d.</a:t>
            </a:r>
            <a:r>
              <a:rPr lang="en-US" sz="1600" dirty="0"/>
              <a:t>). [Isabelle]. </a:t>
            </a:r>
            <a:r>
              <a:rPr lang="en-US" sz="1600" i="1" dirty="0" err="1"/>
              <a:t>Pixabay</a:t>
            </a:r>
            <a:r>
              <a:rPr lang="en-US" sz="1600" i="1" dirty="0"/>
              <a:t>. </a:t>
            </a:r>
            <a:r>
              <a:rPr lang="en-US" sz="1600" u="sng" dirty="0">
                <a:solidFill>
                  <a:srgbClr val="0563C1"/>
                </a:solid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https://pixabay.com/illustrations/cartoon-casual-character-drawing-3685566/</a:t>
            </a:r>
            <a:endParaRPr sz="1600" dirty="0"/>
          </a:p>
          <a:p>
            <a:pPr marL="180340" lvl="0" indent="-180340" algn="l" rtl="0">
              <a:lnSpc>
                <a:spcPct val="125000"/>
              </a:lnSpc>
              <a:spcBef>
                <a:spcPts val="0"/>
              </a:spcBef>
              <a:spcAft>
                <a:spcPts val="0"/>
              </a:spcAft>
              <a:buClr>
                <a:srgbClr val="757070"/>
              </a:buClr>
              <a:buSzPts val="1600"/>
              <a:buNone/>
            </a:pPr>
            <a:r>
              <a:rPr lang="en-US" sz="1600" dirty="0" err="1"/>
              <a:t>Ghan</a:t>
            </a:r>
            <a:r>
              <a:rPr lang="en-US" sz="1600" dirty="0"/>
              <a:t> Koon Lay. (2018). Boss. </a:t>
            </a:r>
            <a:r>
              <a:rPr lang="en-US" sz="1600" i="1" dirty="0"/>
              <a:t>The Noun Project</a:t>
            </a:r>
            <a:r>
              <a:rPr lang="en-US" sz="1600" dirty="0"/>
              <a:t>. CC0. </a:t>
            </a:r>
            <a:r>
              <a:rPr lang="en-US" sz="1600" u="sng" dirty="0">
                <a:solidFill>
                  <a:srgbClr val="0563C1"/>
                </a:solid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https://thenounproject.com/icon/1587076</a:t>
            </a:r>
            <a:r>
              <a:rPr lang="en-US" sz="1600" dirty="0"/>
              <a:t> </a:t>
            </a:r>
            <a:endParaRPr dirty="0"/>
          </a:p>
          <a:p>
            <a:pPr marL="361950" lvl="0" indent="-361950" algn="l" rtl="0">
              <a:lnSpc>
                <a:spcPct val="125000"/>
              </a:lnSpc>
              <a:spcBef>
                <a:spcPts val="0"/>
              </a:spcBef>
              <a:spcAft>
                <a:spcPts val="0"/>
              </a:spcAft>
              <a:buClr>
                <a:srgbClr val="757070"/>
              </a:buClr>
              <a:buSzPts val="1600"/>
              <a:buNone/>
            </a:pPr>
            <a:r>
              <a:rPr lang="en-US" sz="1600" dirty="0"/>
              <a:t>Start Up Graphic Design. (2020). Barrier. </a:t>
            </a:r>
            <a:r>
              <a:rPr lang="en-US" sz="1600" i="1" dirty="0"/>
              <a:t>The Noun Project</a:t>
            </a:r>
            <a:r>
              <a:rPr lang="en-US" sz="1600" dirty="0"/>
              <a:t>. CC BY. </a:t>
            </a:r>
            <a:r>
              <a:rPr lang="en-US" sz="1600" u="sng" dirty="0">
                <a:solidFill>
                  <a:srgbClr val="0563C1"/>
                </a:solidFill>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https://thenounproject.com/term/barrier/3372114/</a:t>
            </a:r>
            <a:r>
              <a:rPr lang="en-US" sz="1600" dirty="0"/>
              <a:t> </a:t>
            </a:r>
            <a:endParaRPr dirty="0"/>
          </a:p>
          <a:p>
            <a:pPr marL="361950" lvl="0" indent="-361950" algn="l" rtl="0">
              <a:lnSpc>
                <a:spcPct val="125000"/>
              </a:lnSpc>
              <a:spcBef>
                <a:spcPts val="0"/>
              </a:spcBef>
              <a:spcAft>
                <a:spcPts val="0"/>
              </a:spcAft>
              <a:buClr>
                <a:srgbClr val="757070"/>
              </a:buClr>
              <a:buSzPts val="1600"/>
              <a:buNone/>
            </a:pPr>
            <a:r>
              <a:rPr lang="en-US" sz="1600" dirty="0" err="1"/>
              <a:t>GraphicMama</a:t>
            </a:r>
            <a:r>
              <a:rPr lang="en-US" sz="1600" dirty="0"/>
              <a:t>-team. (2016</a:t>
            </a:r>
            <a:r>
              <a:rPr lang="en-US" sz="1600" dirty="0" smtClean="0"/>
              <a:t>). </a:t>
            </a:r>
            <a:r>
              <a:rPr lang="en-US" sz="1600" dirty="0"/>
              <a:t>Arab girl. </a:t>
            </a:r>
            <a:r>
              <a:rPr lang="en-US" sz="1600" i="1" dirty="0" err="1"/>
              <a:t>Pixabay</a:t>
            </a:r>
            <a:r>
              <a:rPr lang="en-US" sz="1600" dirty="0"/>
              <a:t>. CC0.  </a:t>
            </a:r>
            <a:r>
              <a:rPr lang="en-US" sz="1600" u="sng" dirty="0">
                <a:solidFill>
                  <a:srgbClr val="0563C1"/>
                </a:solidFill>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https://pixabay.com/en/arabian-arab-girl-female-ethnic-1456184/</a:t>
            </a:r>
            <a:endParaRPr sz="1600" dirty="0"/>
          </a:p>
          <a:p>
            <a:pPr marL="180340" lvl="0" indent="-180340" algn="l" rtl="0">
              <a:lnSpc>
                <a:spcPct val="125000"/>
              </a:lnSpc>
              <a:spcBef>
                <a:spcPts val="0"/>
              </a:spcBef>
              <a:spcAft>
                <a:spcPts val="0"/>
              </a:spcAft>
              <a:buClr>
                <a:srgbClr val="757070"/>
              </a:buClr>
              <a:buSzPts val="1600"/>
              <a:buNone/>
            </a:pPr>
            <a:r>
              <a:rPr lang="en-US" sz="1600" dirty="0" err="1"/>
              <a:t>Eucalyp</a:t>
            </a:r>
            <a:r>
              <a:rPr lang="en-US" sz="1600" dirty="0"/>
              <a:t>. (</a:t>
            </a:r>
            <a:r>
              <a:rPr lang="en-US" sz="1600" dirty="0" smtClean="0"/>
              <a:t>2017). </a:t>
            </a:r>
            <a:r>
              <a:rPr lang="en-US" sz="1600" dirty="0"/>
              <a:t>Moral. </a:t>
            </a:r>
            <a:r>
              <a:rPr lang="en-US" sz="1600" i="1" dirty="0"/>
              <a:t>The Noun Project</a:t>
            </a:r>
            <a:r>
              <a:rPr lang="en-US" sz="1600" dirty="0"/>
              <a:t>. CC BY. </a:t>
            </a:r>
            <a:r>
              <a:rPr lang="en-US" sz="1600" u="sng" dirty="0">
                <a:solidFill>
                  <a:srgbClr val="0563C1"/>
                </a:solidFill>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https://thenounproject.com/icon/moral-901639/</a:t>
            </a:r>
            <a:r>
              <a:rPr lang="en-US" sz="1600" dirty="0"/>
              <a:t> </a:t>
            </a:r>
            <a:endParaRPr dirty="0"/>
          </a:p>
          <a:p>
            <a:pPr marL="180340" lvl="0" indent="-180340" algn="l" rtl="0">
              <a:lnSpc>
                <a:spcPct val="125000"/>
              </a:lnSpc>
              <a:spcBef>
                <a:spcPts val="0"/>
              </a:spcBef>
              <a:spcAft>
                <a:spcPts val="0"/>
              </a:spcAft>
              <a:buClr>
                <a:srgbClr val="757070"/>
              </a:buClr>
              <a:buSzPts val="1600"/>
              <a:buNone/>
            </a:pPr>
            <a:r>
              <a:rPr lang="en-US" sz="1600" dirty="0"/>
              <a:t>Nikhil Dev. (2013). Scale. </a:t>
            </a:r>
            <a:r>
              <a:rPr lang="en-US" sz="1600" i="1" dirty="0"/>
              <a:t>The Noun Project</a:t>
            </a:r>
            <a:r>
              <a:rPr lang="en-US" sz="1600" dirty="0"/>
              <a:t>. CC BY. </a:t>
            </a:r>
            <a:r>
              <a:rPr lang="en-US" sz="1600" u="sng" dirty="0">
                <a:solidFill>
                  <a:srgbClr val="0563C1"/>
                </a:solidFill>
                <a:hlinkClick r:id="rId1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https://thenounproject.com/icon/15744/</a:t>
            </a:r>
            <a:r>
              <a:rPr lang="en-US" sz="1600" dirty="0"/>
              <a:t> </a:t>
            </a:r>
            <a:endParaRPr sz="800"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19"/>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p>
            <a:pPr marL="180340" lvl="0" indent="-180340" algn="l" rtl="0">
              <a:lnSpc>
                <a:spcPct val="125000"/>
              </a:lnSpc>
              <a:spcBef>
                <a:spcPts val="0"/>
              </a:spcBef>
              <a:spcAft>
                <a:spcPts val="0"/>
              </a:spcAft>
              <a:buClr>
                <a:srgbClr val="757070"/>
              </a:buClr>
              <a:buSzPts val="1600"/>
              <a:buNone/>
            </a:pPr>
            <a:r>
              <a:rPr lang="en-US" sz="1600" dirty="0"/>
              <a:t>AFY Studio. </a:t>
            </a:r>
            <a:r>
              <a:rPr lang="en-US" sz="1600" dirty="0" smtClean="0"/>
              <a:t>(2019). </a:t>
            </a:r>
            <a:r>
              <a:rPr lang="en-US" sz="1600" dirty="0"/>
              <a:t>Scale</a:t>
            </a:r>
            <a:r>
              <a:rPr lang="en-US" sz="1600" i="1" dirty="0"/>
              <a:t>. The Noun Project</a:t>
            </a:r>
            <a:r>
              <a:rPr lang="en-US" sz="1600" dirty="0"/>
              <a:t>. CC BY. </a:t>
            </a:r>
            <a:r>
              <a:rPr lang="en-US" sz="1600" u="sng" dirty="0">
                <a:solidFill>
                  <a:srgbClr val="0563C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https://thenounproject.com/icon/scale-2772463</a:t>
            </a:r>
            <a:endParaRPr sz="1600" dirty="0"/>
          </a:p>
          <a:p>
            <a:pPr marL="361950" lvl="0" indent="-361950" algn="l" rtl="0">
              <a:lnSpc>
                <a:spcPct val="125000"/>
              </a:lnSpc>
              <a:spcBef>
                <a:spcPts val="0"/>
              </a:spcBef>
              <a:spcAft>
                <a:spcPts val="0"/>
              </a:spcAft>
              <a:buClr>
                <a:srgbClr val="757070"/>
              </a:buClr>
              <a:buSzPts val="1600"/>
              <a:buNone/>
            </a:pPr>
            <a:r>
              <a:rPr lang="en-US" sz="1600" dirty="0"/>
              <a:t>Oksana </a:t>
            </a:r>
            <a:r>
              <a:rPr lang="en-US" sz="1600" dirty="0" err="1"/>
              <a:t>Latysheva</a:t>
            </a:r>
            <a:r>
              <a:rPr lang="en-US" sz="1600" dirty="0"/>
              <a:t>. (</a:t>
            </a:r>
            <a:r>
              <a:rPr lang="en-US" sz="1600" dirty="0" err="1"/>
              <a:t>n.d.</a:t>
            </a:r>
            <a:r>
              <a:rPr lang="en-US" sz="1600" dirty="0"/>
              <a:t>). People group [Modified]. </a:t>
            </a:r>
            <a:r>
              <a:rPr lang="en-US" sz="1600" i="1" dirty="0"/>
              <a:t>The Noun Project</a:t>
            </a:r>
            <a:r>
              <a:rPr lang="en-US" sz="1600" dirty="0"/>
              <a:t>. CC BY. </a:t>
            </a:r>
            <a:r>
              <a:rPr lang="en-US" sz="1600" u="sng" dirty="0">
                <a:solidFill>
                  <a:srgbClr val="0563C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https://thenounproject.com/icon/people-group-1310753/</a:t>
            </a:r>
            <a:r>
              <a:rPr lang="en-US" sz="1600" dirty="0"/>
              <a:t> </a:t>
            </a:r>
            <a:endParaRPr dirty="0"/>
          </a:p>
          <a:p>
            <a:pPr marL="180340" lvl="0" indent="-180340" algn="l" rtl="0">
              <a:lnSpc>
                <a:spcPct val="125000"/>
              </a:lnSpc>
              <a:spcBef>
                <a:spcPts val="0"/>
              </a:spcBef>
              <a:spcAft>
                <a:spcPts val="0"/>
              </a:spcAft>
              <a:buClr>
                <a:srgbClr val="757070"/>
              </a:buClr>
              <a:buSzPts val="1600"/>
              <a:buNone/>
            </a:pPr>
            <a:r>
              <a:rPr lang="en-US" sz="1600" dirty="0"/>
              <a:t>Rob </a:t>
            </a:r>
            <a:r>
              <a:rPr lang="en-US" sz="1600" dirty="0" err="1"/>
              <a:t>Crosswell</a:t>
            </a:r>
            <a:r>
              <a:rPr lang="en-US" sz="1600" dirty="0"/>
              <a:t>. (2017). Library. </a:t>
            </a:r>
            <a:r>
              <a:rPr lang="en-US" sz="1600" i="1" dirty="0"/>
              <a:t>The Noun Project. </a:t>
            </a:r>
            <a:r>
              <a:rPr lang="en-US" sz="1600" dirty="0"/>
              <a:t>CC BY. </a:t>
            </a:r>
            <a:r>
              <a:rPr lang="en-US" sz="1600" u="sng" dirty="0">
                <a:solidFill>
                  <a:srgbClr val="0563C1"/>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https://thenounproject.com/term/library/1122689/</a:t>
            </a:r>
            <a:r>
              <a:rPr lang="en-US" sz="1600" dirty="0"/>
              <a:t> </a:t>
            </a:r>
            <a:endParaRPr dirty="0"/>
          </a:p>
          <a:p>
            <a:pPr marL="180340" lvl="0" indent="-180340" algn="l" rtl="0">
              <a:lnSpc>
                <a:spcPct val="125000"/>
              </a:lnSpc>
              <a:spcBef>
                <a:spcPts val="0"/>
              </a:spcBef>
              <a:spcAft>
                <a:spcPts val="0"/>
              </a:spcAft>
              <a:buClr>
                <a:srgbClr val="757070"/>
              </a:buClr>
              <a:buSzPts val="1600"/>
              <a:buNone/>
            </a:pPr>
            <a:r>
              <a:rPr lang="en-US" sz="1600" dirty="0" err="1"/>
              <a:t>Bieu</a:t>
            </a:r>
            <a:r>
              <a:rPr lang="en-US" sz="1600" dirty="0"/>
              <a:t> </a:t>
            </a:r>
            <a:r>
              <a:rPr lang="en-US" sz="1600" dirty="0" err="1"/>
              <a:t>Tuong</a:t>
            </a:r>
            <a:r>
              <a:rPr lang="en-US" sz="1600" dirty="0"/>
              <a:t>. </a:t>
            </a:r>
            <a:r>
              <a:rPr lang="en-US" sz="1600" dirty="0" smtClean="0"/>
              <a:t>(2018). </a:t>
            </a:r>
            <a:r>
              <a:rPr lang="en-US" sz="1600" dirty="0"/>
              <a:t>School. </a:t>
            </a:r>
            <a:r>
              <a:rPr lang="en-US" sz="1600" i="1" dirty="0"/>
              <a:t>The Noun Project</a:t>
            </a:r>
            <a:r>
              <a:rPr lang="en-US" sz="1600" dirty="0"/>
              <a:t>. CC BY. </a:t>
            </a:r>
            <a:r>
              <a:rPr lang="en-US" sz="1600" u="sng" dirty="0">
                <a:solidFill>
                  <a:srgbClr val="0563C1"/>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https://thenounproject.com/icon/school-1983588/</a:t>
            </a:r>
            <a:r>
              <a:rPr lang="en-US" sz="1600" dirty="0"/>
              <a:t> </a:t>
            </a:r>
            <a:endParaRPr dirty="0"/>
          </a:p>
          <a:p>
            <a:pPr marL="361950" lvl="0" indent="-361950" algn="l" rtl="0">
              <a:lnSpc>
                <a:spcPct val="125000"/>
              </a:lnSpc>
              <a:spcBef>
                <a:spcPts val="0"/>
              </a:spcBef>
              <a:spcAft>
                <a:spcPts val="0"/>
              </a:spcAft>
              <a:buClr>
                <a:srgbClr val="757070"/>
              </a:buClr>
              <a:buSzPts val="1600"/>
              <a:buNone/>
            </a:pPr>
            <a:r>
              <a:rPr lang="en-US" sz="1600" dirty="0"/>
              <a:t>Robert </a:t>
            </a:r>
            <a:r>
              <a:rPr lang="en-US" sz="1600" dirty="0" err="1"/>
              <a:t>Linsdell</a:t>
            </a:r>
            <a:r>
              <a:rPr lang="en-US" sz="1600" dirty="0"/>
              <a:t>. (2013). Parliament Hill. </a:t>
            </a:r>
            <a:r>
              <a:rPr lang="en-US" sz="1600" i="1" dirty="0"/>
              <a:t>Wikimedia Commons.</a:t>
            </a:r>
            <a:r>
              <a:rPr lang="en-US" sz="1600" dirty="0"/>
              <a:t> CC BY.  </a:t>
            </a:r>
            <a:r>
              <a:rPr lang="en-US" sz="1600" u="sng" dirty="0">
                <a:solidFill>
                  <a:srgbClr val="0563C1"/>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https://commons.wikimedia.org/wiki/File:Parliament_Hill,_Wellington_St,_Ottawa_(491650)_(9450178550).jpg</a:t>
            </a:r>
            <a:r>
              <a:rPr lang="en-US" sz="1600" dirty="0"/>
              <a:t> </a:t>
            </a:r>
            <a:endParaRPr dirty="0"/>
          </a:p>
          <a:p>
            <a:pPr marL="361950" lvl="0" indent="-361950" algn="l" rtl="0">
              <a:lnSpc>
                <a:spcPct val="125000"/>
              </a:lnSpc>
              <a:spcBef>
                <a:spcPts val="0"/>
              </a:spcBef>
              <a:spcAft>
                <a:spcPts val="0"/>
              </a:spcAft>
              <a:buClr>
                <a:srgbClr val="757070"/>
              </a:buClr>
              <a:buSzPts val="1600"/>
              <a:buNone/>
            </a:pPr>
            <a:r>
              <a:rPr lang="en-US" sz="1600" dirty="0"/>
              <a:t>Dig deeper. (2017). [Supreme Court of Canada]. </a:t>
            </a:r>
            <a:r>
              <a:rPr lang="en-US" sz="1600" i="1" dirty="0"/>
              <a:t>Wikimedia Commons</a:t>
            </a:r>
            <a:r>
              <a:rPr lang="en-US" sz="1600" dirty="0"/>
              <a:t>. CC BY 4.0. </a:t>
            </a:r>
            <a:r>
              <a:rPr lang="en-US" sz="1600" u="sng" dirty="0">
                <a:solidFill>
                  <a:srgbClr val="0563C1"/>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https://commons.wikimedia.org/wiki/File:Supreme_court_of_Canada_in_summer.jpg</a:t>
            </a:r>
            <a:endParaRPr sz="1600" dirty="0"/>
          </a:p>
          <a:p>
            <a:pPr marL="361950" lvl="0" indent="-361950" algn="l" rtl="0">
              <a:lnSpc>
                <a:spcPct val="125000"/>
              </a:lnSpc>
              <a:spcBef>
                <a:spcPts val="0"/>
              </a:spcBef>
              <a:spcAft>
                <a:spcPts val="0"/>
              </a:spcAft>
              <a:buClr>
                <a:srgbClr val="757070"/>
              </a:buClr>
              <a:buSzPts val="1600"/>
              <a:buNone/>
            </a:pPr>
            <a:r>
              <a:rPr lang="en-US" sz="1600" dirty="0" err="1"/>
              <a:t>Clker</a:t>
            </a:r>
            <a:r>
              <a:rPr lang="en-US" sz="1600" dirty="0"/>
              <a:t>-Free-Vector-Images. (</a:t>
            </a:r>
            <a:r>
              <a:rPr lang="en-US" sz="1600" dirty="0" err="1"/>
              <a:t>n.d.</a:t>
            </a:r>
            <a:r>
              <a:rPr lang="en-US" sz="1600" dirty="0"/>
              <a:t>). Lawyer. </a:t>
            </a:r>
            <a:r>
              <a:rPr lang="en-US" sz="1600" i="1" dirty="0" err="1"/>
              <a:t>Pixabay</a:t>
            </a:r>
            <a:r>
              <a:rPr lang="en-US" sz="1600" dirty="0"/>
              <a:t>. </a:t>
            </a:r>
            <a:r>
              <a:rPr lang="en-US" sz="1600" dirty="0" err="1"/>
              <a:t>Pixabay</a:t>
            </a:r>
            <a:r>
              <a:rPr lang="en-US" sz="1600" dirty="0"/>
              <a:t> </a:t>
            </a:r>
            <a:r>
              <a:rPr lang="en-US" sz="1600" dirty="0" err="1"/>
              <a:t>Licence</a:t>
            </a:r>
            <a:r>
              <a:rPr lang="en-US" sz="1600" dirty="0"/>
              <a:t>. </a:t>
            </a:r>
            <a:r>
              <a:rPr lang="en-US" sz="1600" u="sng" dirty="0">
                <a:solidFill>
                  <a:srgbClr val="0563C1"/>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https://pixabay.com/vectors/lawyer-attorney-barrister-judge-28838/</a:t>
            </a:r>
            <a:r>
              <a:rPr lang="en-US" sz="1600" dirty="0"/>
              <a:t> </a:t>
            </a:r>
            <a:endParaRPr dirty="0"/>
          </a:p>
          <a:p>
            <a:pPr marL="361950" lvl="0" indent="-361950" algn="l" rtl="0">
              <a:lnSpc>
                <a:spcPct val="125000"/>
              </a:lnSpc>
              <a:spcBef>
                <a:spcPts val="0"/>
              </a:spcBef>
              <a:spcAft>
                <a:spcPts val="0"/>
              </a:spcAft>
              <a:buClr>
                <a:srgbClr val="757070"/>
              </a:buClr>
              <a:buSzPts val="1600"/>
              <a:buNone/>
            </a:pPr>
            <a:r>
              <a:rPr lang="en-US" sz="1600" dirty="0"/>
              <a:t>Illegitimate Barrister. (2014). Flag of Canada. </a:t>
            </a:r>
            <a:r>
              <a:rPr lang="en-US" sz="1600" i="1" dirty="0"/>
              <a:t>Wikimedia Commons</a:t>
            </a:r>
            <a:r>
              <a:rPr lang="en-US" sz="1600" dirty="0"/>
              <a:t>. CC0. </a:t>
            </a:r>
            <a:r>
              <a:rPr lang="en-US" sz="1600" u="sng" dirty="0">
                <a:solidFill>
                  <a:srgbClr val="0563C1"/>
                </a:solid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https://commons.wikimedia.org/wiki/File:Flag_of_Canada_(Pantone).svg</a:t>
            </a:r>
            <a:r>
              <a:rPr lang="en-US" sz="1600" dirty="0"/>
              <a:t>  </a:t>
            </a:r>
            <a:endParaRPr dirty="0"/>
          </a:p>
          <a:p>
            <a:pPr marL="180340" lvl="0" indent="-180340" algn="l" rtl="0">
              <a:lnSpc>
                <a:spcPct val="125000"/>
              </a:lnSpc>
              <a:spcBef>
                <a:spcPts val="0"/>
              </a:spcBef>
              <a:spcAft>
                <a:spcPts val="0"/>
              </a:spcAft>
              <a:buClr>
                <a:srgbClr val="757070"/>
              </a:buClr>
              <a:buSzPts val="1600"/>
              <a:buNone/>
            </a:pPr>
            <a:r>
              <a:rPr lang="en-US" sz="1600" dirty="0" err="1"/>
              <a:t>Penubag</a:t>
            </a:r>
            <a:r>
              <a:rPr lang="en-US" sz="1600" dirty="0"/>
              <a:t>. (2008). Globe. </a:t>
            </a:r>
            <a:r>
              <a:rPr lang="en-US" sz="1600" i="1" dirty="0"/>
              <a:t>Wikimedia Commons</a:t>
            </a:r>
            <a:r>
              <a:rPr lang="en-US" sz="1600" dirty="0"/>
              <a:t>. CC0. </a:t>
            </a:r>
            <a:r>
              <a:rPr lang="en-US" sz="1600" u="sng" dirty="0">
                <a:solidFill>
                  <a:srgbClr val="0563C1"/>
                </a:solid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https://commons.wikimedia.org/wiki/File:Ambox_globe.svg</a:t>
            </a:r>
            <a:r>
              <a:rPr lang="en-US" sz="1600" dirty="0"/>
              <a:t> </a:t>
            </a:r>
            <a:endParaRPr sz="8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
          <p:cNvSpPr txBox="1">
            <a:spLocks noGrp="1"/>
          </p:cNvSpPr>
          <p:nvPr>
            <p:ph type="body" idx="1"/>
          </p:nvPr>
        </p:nvSpPr>
        <p:spPr>
          <a:xfrm>
            <a:off x="3517200" y="3294000"/>
            <a:ext cx="6033714"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8800"/>
              <a:buNone/>
            </a:pPr>
            <a:r>
              <a:rPr lang="en-US" sz="8800" b="1" dirty="0">
                <a:solidFill>
                  <a:srgbClr val="000000"/>
                </a:solidFill>
              </a:rPr>
              <a:t>Copyright</a:t>
            </a:r>
            <a:endParaRPr sz="8800" b="1" dirty="0">
              <a:solidFill>
                <a:srgbClr val="000000"/>
              </a:solidFill>
            </a:endParaRPr>
          </a:p>
        </p:txBody>
      </p:sp>
      <p:sp>
        <p:nvSpPr>
          <p:cNvPr id="235" name="Google Shape;235;p2"/>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WHAT IS COPYRIGHT?</a:t>
            </a:r>
            <a:endParaRPr/>
          </a:p>
        </p:txBody>
      </p:sp>
      <p:sp>
        <p:nvSpPr>
          <p:cNvPr id="236" name="Google Shape;236;p2"/>
          <p:cNvSpPr txBox="1"/>
          <p:nvPr/>
        </p:nvSpPr>
        <p:spPr>
          <a:xfrm>
            <a:off x="3516924" y="3175371"/>
            <a:ext cx="116265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800" dirty="0">
              <a:solidFill>
                <a:schemeClr val="dk1"/>
              </a:solidFill>
              <a:latin typeface="Arial"/>
              <a:ea typeface="Arial"/>
              <a:cs typeface="Arial"/>
              <a:sym typeface="Arial"/>
            </a:endParaRPr>
          </a:p>
        </p:txBody>
      </p:sp>
      <p:sp>
        <p:nvSpPr>
          <p:cNvPr id="237" name="Google Shape;237;p2"/>
          <p:cNvSpPr/>
          <p:nvPr/>
        </p:nvSpPr>
        <p:spPr>
          <a:xfrm>
            <a:off x="4140476" y="1723353"/>
            <a:ext cx="3911047" cy="3911047"/>
          </a:xfrm>
          <a:prstGeom prst="ellipse">
            <a:avLst/>
          </a:prstGeom>
          <a:noFill/>
          <a:ln w="3175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TextBox 4"/>
          <p:cNvSpPr txBox="1"/>
          <p:nvPr/>
        </p:nvSpPr>
        <p:spPr>
          <a:xfrm>
            <a:off x="3263465" y="3089039"/>
            <a:ext cx="1545021" cy="1569660"/>
          </a:xfrm>
          <a:prstGeom prst="rect">
            <a:avLst/>
          </a:prstGeom>
          <a:noFill/>
        </p:spPr>
        <p:txBody>
          <a:bodyPr wrap="square" rtlCol="0">
            <a:spAutoFit/>
          </a:bodyPr>
          <a:lstStyle/>
          <a:p>
            <a:pPr algn="ctr"/>
            <a:r>
              <a:rPr lang="en-US" sz="9600" b="1" dirty="0"/>
              <a:t>C</a:t>
            </a:r>
            <a:endParaRPr lang="en-CA" sz="9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4">
                                            <p:txEl>
                                              <p:pRg st="0" end="0"/>
                                            </p:txEl>
                                          </p:spTgt>
                                        </p:tgtEl>
                                      </p:cBhvr>
                                    </p:animEffect>
                                    <p:set>
                                      <p:cBhvr>
                                        <p:cTn id="15" dur="1" fill="hold">
                                          <p:stCondLst>
                                            <p:cond delay="500"/>
                                          </p:stCondLst>
                                        </p:cTn>
                                        <p:tgtEl>
                                          <p:spTgt spid="234">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4.16667E-7 -4.81481E-6 L 0.16562 0.0007 " pathEditMode="relative" rAng="0" ptsTypes="AA">
                                      <p:cBhvr>
                                        <p:cTn id="19" dur="2000" fill="hold"/>
                                        <p:tgtEl>
                                          <p:spTgt spid="5"/>
                                        </p:tgtEl>
                                        <p:attrNameLst>
                                          <p:attrName>ppt_x</p:attrName>
                                          <p:attrName>ppt_y</p:attrName>
                                        </p:attrNameLst>
                                      </p:cBhvr>
                                      <p:rCtr x="8281" y="23"/>
                                    </p:animMotion>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wheel(1)">
                                      <p:cBhvr>
                                        <p:cTn id="23" dur="2000"/>
                                        <p:tgtEl>
                                          <p:spTgt spid="237"/>
                                        </p:tgtEl>
                                      </p:cBhvr>
                                    </p:animEffect>
                                  </p:childTnLst>
                                </p:cTn>
                              </p:par>
                              <p:par>
                                <p:cTn id="24" presetID="6" presetClass="emph" presetSubtype="0" fill="hold" grpId="2" nodeType="withEffect">
                                  <p:stCondLst>
                                    <p:cond delay="0"/>
                                  </p:stCondLst>
                                  <p:childTnLst>
                                    <p:animScale>
                                      <p:cBhvr>
                                        <p:cTn id="25" dur="2000" fill="hold"/>
                                        <p:tgtEl>
                                          <p:spTgt spid="5"/>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0"/>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p>
            <a:pPr marL="361950" lvl="0" indent="-361950" algn="l" rtl="0">
              <a:lnSpc>
                <a:spcPct val="107000"/>
              </a:lnSpc>
              <a:spcBef>
                <a:spcPts val="0"/>
              </a:spcBef>
              <a:spcAft>
                <a:spcPts val="0"/>
              </a:spcAft>
              <a:buClr>
                <a:srgbClr val="757070"/>
              </a:buClr>
              <a:buSzPts val="1800"/>
              <a:buNone/>
            </a:pPr>
            <a:r>
              <a:rPr lang="en-US" sz="1800" dirty="0" err="1"/>
              <a:t>Dbenbenn</a:t>
            </a:r>
            <a:r>
              <a:rPr lang="en-US" sz="1800" dirty="0"/>
              <a:t>, Zscout370, </a:t>
            </a:r>
            <a:r>
              <a:rPr lang="en-US" sz="1800" dirty="0" err="1"/>
              <a:t>Jacobolus</a:t>
            </a:r>
            <a:r>
              <a:rPr lang="en-US" sz="1800" dirty="0"/>
              <a:t>, </a:t>
            </a:r>
            <a:r>
              <a:rPr lang="en-US" sz="1800" dirty="0" err="1"/>
              <a:t>Indolences</a:t>
            </a:r>
            <a:r>
              <a:rPr lang="en-US" sz="1800" dirty="0"/>
              <a:t> and </a:t>
            </a:r>
            <a:r>
              <a:rPr lang="en-US" sz="1800" dirty="0" err="1"/>
              <a:t>Technion</a:t>
            </a:r>
            <a:r>
              <a:rPr lang="en-US" sz="1800" dirty="0"/>
              <a:t>. (2005). United States Flag. </a:t>
            </a:r>
            <a:r>
              <a:rPr lang="en-US" sz="1800" i="1" dirty="0"/>
              <a:t>Wikimedia Commons</a:t>
            </a:r>
            <a:r>
              <a:rPr lang="en-US" sz="1800" dirty="0"/>
              <a:t>. CC0. </a:t>
            </a:r>
            <a:r>
              <a:rPr lang="en-US" sz="1800" u="sng" dirty="0">
                <a:solidFill>
                  <a:srgbClr val="0563C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https://commons.wikimedia.org/wiki/File:Flag_of_the_United_States.svg</a:t>
            </a:r>
            <a:r>
              <a:rPr lang="en-US" sz="1800" dirty="0"/>
              <a:t>  </a:t>
            </a:r>
            <a:endParaRPr dirty="0"/>
          </a:p>
          <a:p>
            <a:pPr marL="180340" lvl="0" indent="-180340" algn="l" rtl="0">
              <a:lnSpc>
                <a:spcPct val="107000"/>
              </a:lnSpc>
              <a:spcBef>
                <a:spcPts val="1800"/>
              </a:spcBef>
              <a:spcAft>
                <a:spcPts val="0"/>
              </a:spcAft>
              <a:buClr>
                <a:srgbClr val="757070"/>
              </a:buClr>
              <a:buSzPts val="1800"/>
              <a:buNone/>
            </a:pPr>
            <a:endParaRPr sz="1800" dirty="0"/>
          </a:p>
          <a:p>
            <a:pPr marL="180340" lvl="0" indent="-180340" algn="l" rtl="0">
              <a:lnSpc>
                <a:spcPct val="107000"/>
              </a:lnSpc>
              <a:spcBef>
                <a:spcPts val="1800"/>
              </a:spcBef>
              <a:spcAft>
                <a:spcPts val="0"/>
              </a:spcAft>
              <a:buClr>
                <a:srgbClr val="757070"/>
              </a:buClr>
              <a:buSzPts val="1800"/>
              <a:buNone/>
            </a:pPr>
            <a:endParaRPr sz="1800" dirty="0"/>
          </a:p>
          <a:p>
            <a:pPr marL="180340" lvl="0" indent="-180340" algn="l" rtl="0">
              <a:lnSpc>
                <a:spcPct val="107000"/>
              </a:lnSpc>
              <a:spcBef>
                <a:spcPts val="1800"/>
              </a:spcBef>
              <a:spcAft>
                <a:spcPts val="0"/>
              </a:spcAft>
              <a:buClr>
                <a:srgbClr val="757070"/>
              </a:buClr>
              <a:buSzPts val="1800"/>
              <a:buNone/>
            </a:pPr>
            <a:endParaRPr sz="1800" dirty="0"/>
          </a:p>
          <a:p>
            <a:pPr marL="0" lvl="0" indent="0" algn="l" rtl="0">
              <a:lnSpc>
                <a:spcPct val="107000"/>
              </a:lnSpc>
              <a:spcBef>
                <a:spcPts val="1800"/>
              </a:spcBef>
              <a:spcAft>
                <a:spcPts val="0"/>
              </a:spcAft>
              <a:buClr>
                <a:srgbClr val="757070"/>
              </a:buClr>
              <a:buSzPts val="1800"/>
              <a:buNone/>
            </a:pPr>
            <a:r>
              <a:rPr lang="en-US" sz="1800" dirty="0"/>
              <a:t>Unattributed materials are contributions from the Opening Up Copyright Project Team and placed in the Public Domain</a:t>
            </a:r>
            <a:endParaRPr sz="1800" dirty="0"/>
          </a:p>
          <a:p>
            <a:pPr marL="0" lvl="0" indent="0" algn="l" rtl="0">
              <a:lnSpc>
                <a:spcPct val="107000"/>
              </a:lnSpc>
              <a:spcBef>
                <a:spcPts val="1800"/>
              </a:spcBef>
              <a:spcAft>
                <a:spcPts val="0"/>
              </a:spcAft>
              <a:buClr>
                <a:srgbClr val="757070"/>
              </a:buClr>
              <a:buSzPts val="1800"/>
              <a:buNone/>
            </a:pPr>
            <a:r>
              <a:rPr lang="en-US" sz="1800" dirty="0"/>
              <a:t>Closing Slides Music: </a:t>
            </a:r>
            <a:r>
              <a:rPr lang="en-US" sz="1800" dirty="0" err="1"/>
              <a:t>Rybak</a:t>
            </a:r>
            <a:r>
              <a:rPr lang="en-US" sz="1800" dirty="0"/>
              <a:t>, </a:t>
            </a:r>
            <a:r>
              <a:rPr lang="en-US" sz="1800" dirty="0" err="1"/>
              <a:t>Nazar</a:t>
            </a:r>
            <a:r>
              <a:rPr lang="en-US" sz="1800" dirty="0"/>
              <a:t>. “Corporate Inspired.” </a:t>
            </a:r>
            <a:r>
              <a:rPr lang="en-US" sz="1800" dirty="0" err="1"/>
              <a:t>HookSounds</a:t>
            </a:r>
            <a:r>
              <a:rPr lang="en-US" sz="1800" dirty="0"/>
              <a:t>. (</a:t>
            </a:r>
            <a:r>
              <a:rPr lang="en-US" sz="1800" dirty="0" err="1"/>
              <a:t>n.d</a:t>
            </a:r>
            <a:r>
              <a:rPr lang="en-US" sz="1800" dirty="0"/>
              <a:t>). </a:t>
            </a:r>
            <a:r>
              <a:rPr lang="en-US" sz="1800" u="sng" dirty="0">
                <a:solidFill>
                  <a:schemeClr val="hlink"/>
                </a:solidFill>
                <a:hlinkClick r:id="rId4"/>
              </a:rPr>
              <a:t>http://www.hooksounds.com</a:t>
            </a:r>
            <a:r>
              <a:rPr lang="en-US" sz="1800" dirty="0"/>
              <a:t> (used under a CC-BY 4.0 </a:t>
            </a:r>
            <a:r>
              <a:rPr lang="en-US" sz="1800" dirty="0" err="1"/>
              <a:t>Licence</a:t>
            </a:r>
            <a:r>
              <a:rPr lang="en-US" sz="1800" dirty="0"/>
              <a:t>)</a:t>
            </a:r>
            <a:endParaRPr sz="1800" dirty="0"/>
          </a:p>
          <a:p>
            <a:pPr marL="0" lvl="0" indent="0" algn="l" rtl="0">
              <a:lnSpc>
                <a:spcPct val="90000"/>
              </a:lnSpc>
              <a:spcBef>
                <a:spcPts val="1800"/>
              </a:spcBef>
              <a:spcAft>
                <a:spcPts val="0"/>
              </a:spcAft>
              <a:buClr>
                <a:srgbClr val="757070"/>
              </a:buClr>
              <a:buSzPts val="800"/>
              <a:buNone/>
            </a:pPr>
            <a:endParaRPr sz="8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1"/>
          <p:cNvSpPr txBox="1">
            <a:spLocks noGrp="1"/>
          </p:cNvSpPr>
          <p:nvPr>
            <p:ph type="body" idx="1"/>
          </p:nvPr>
        </p:nvSpPr>
        <p:spPr>
          <a:xfrm>
            <a:off x="2063510" y="2253164"/>
            <a:ext cx="9290290" cy="8707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070"/>
              </a:buClr>
              <a:buSzPts val="1800"/>
              <a:buNone/>
            </a:pPr>
            <a:r>
              <a:rPr lang="en-US" sz="1800" dirty="0">
                <a:latin typeface="Arial"/>
                <a:ea typeface="Arial"/>
                <a:cs typeface="Arial"/>
                <a:sym typeface="Arial"/>
              </a:rPr>
              <a:t>University of Alberta. </a:t>
            </a:r>
            <a:r>
              <a:rPr lang="en-US" sz="1800" dirty="0" smtClean="0">
                <a:latin typeface="Arial"/>
                <a:ea typeface="Arial"/>
                <a:cs typeface="Arial"/>
                <a:sym typeface="Arial"/>
              </a:rPr>
              <a:t>(2022). Introduction </a:t>
            </a:r>
            <a:r>
              <a:rPr lang="en-US" sz="1800" dirty="0">
                <a:latin typeface="Arial"/>
                <a:ea typeface="Arial"/>
                <a:cs typeface="Arial"/>
                <a:sym typeface="Arial"/>
              </a:rPr>
              <a:t>to Copyright</a:t>
            </a:r>
            <a:r>
              <a:rPr lang="en-US" sz="1800" i="1" dirty="0" smtClean="0">
                <a:latin typeface="Arial"/>
                <a:ea typeface="Arial"/>
                <a:cs typeface="Arial"/>
                <a:sym typeface="Arial"/>
              </a:rPr>
              <a:t>. </a:t>
            </a:r>
            <a:r>
              <a:rPr lang="en-US" sz="1800" i="1" dirty="0">
                <a:latin typeface="Arial"/>
                <a:ea typeface="Arial"/>
                <a:cs typeface="Arial"/>
                <a:sym typeface="Arial"/>
              </a:rPr>
              <a:t>Opening Up Copyright Instructional Module</a:t>
            </a:r>
            <a:r>
              <a:rPr lang="en-US" sz="1800" dirty="0">
                <a:latin typeface="Arial"/>
                <a:ea typeface="Arial"/>
                <a:cs typeface="Arial"/>
                <a:sym typeface="Arial"/>
              </a:rPr>
              <a:t>. </a:t>
            </a:r>
            <a:r>
              <a:rPr lang="en-US" sz="1800" u="sng" dirty="0">
                <a:solidFill>
                  <a:srgbClr val="0563C1"/>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https://sites.library.ualberta.ca/copyright/</a:t>
            </a:r>
            <a:r>
              <a:rPr lang="en-US" sz="1800" dirty="0">
                <a:latin typeface="Arial"/>
                <a:ea typeface="Arial"/>
                <a:cs typeface="Arial"/>
                <a:sym typeface="Arial"/>
              </a:rPr>
              <a:t> </a:t>
            </a:r>
            <a:endParaRPr dirty="0"/>
          </a:p>
          <a:p>
            <a:pPr marL="0" lvl="0" indent="0" algn="l" rtl="0">
              <a:lnSpc>
                <a:spcPct val="90000"/>
              </a:lnSpc>
              <a:spcBef>
                <a:spcPts val="1000"/>
              </a:spcBef>
              <a:spcAft>
                <a:spcPts val="0"/>
              </a:spcAft>
              <a:buClr>
                <a:srgbClr val="757070"/>
              </a:buClr>
              <a:buSzPts val="2000"/>
              <a:buNone/>
            </a:pPr>
            <a:endParaRP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
          <p:cNvSpPr txBox="1">
            <a:spLocks noGrp="1"/>
          </p:cNvSpPr>
          <p:nvPr>
            <p:ph type="body" idx="1"/>
          </p:nvPr>
        </p:nvSpPr>
        <p:spPr>
          <a:xfrm>
            <a:off x="6096000" y="2506662"/>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3200"/>
              <a:buNone/>
            </a:pPr>
            <a:r>
              <a:rPr lang="en-US" sz="3200" b="0" i="1" u="none" strike="noStrike" dirty="0">
                <a:solidFill>
                  <a:srgbClr val="000000"/>
                </a:solidFill>
              </a:rPr>
              <a:t>Copyright is the exclusive legal right to produce, reproduce, sell or license, publish or perform an original work or a substantial part of it.</a:t>
            </a:r>
            <a:endParaRPr sz="4400" dirty="0"/>
          </a:p>
        </p:txBody>
      </p:sp>
      <p:sp>
        <p:nvSpPr>
          <p:cNvPr id="244" name="Google Shape;244;p3"/>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DEFINING COPYRIGHT</a:t>
            </a:r>
            <a:endParaRPr/>
          </a:p>
        </p:txBody>
      </p:sp>
      <p:pic>
        <p:nvPicPr>
          <p:cNvPr id="245" name="Google Shape;245;p3" descr="A close up of a logo&#10;&#10;Description automatically generated"/>
          <p:cNvPicPr preferRelativeResize="0"/>
          <p:nvPr/>
        </p:nvPicPr>
        <p:blipFill rotWithShape="1">
          <a:blip r:embed="rId3">
            <a:alphaModFix/>
          </a:blip>
          <a:srcRect b="16535"/>
          <a:stretch/>
        </p:blipFill>
        <p:spPr>
          <a:xfrm>
            <a:off x="1251135" y="2527818"/>
            <a:ext cx="3186049" cy="2598009"/>
          </a:xfrm>
          <a:prstGeom prst="rect">
            <a:avLst/>
          </a:prstGeom>
          <a:noFill/>
          <a:ln>
            <a:noFill/>
          </a:ln>
        </p:spPr>
      </p:pic>
      <p:pic>
        <p:nvPicPr>
          <p:cNvPr id="246" name="Google Shape;246;p3"/>
          <p:cNvPicPr preferRelativeResize="0"/>
          <p:nvPr/>
        </p:nvPicPr>
        <p:blipFill rotWithShape="1">
          <a:blip r:embed="rId4">
            <a:alphaModFix/>
          </a:blip>
          <a:srcRect b="12325"/>
          <a:stretch/>
        </p:blipFill>
        <p:spPr>
          <a:xfrm>
            <a:off x="2135054" y="3219814"/>
            <a:ext cx="1418210" cy="1214016"/>
          </a:xfrm>
          <a:prstGeom prst="rect">
            <a:avLst/>
          </a:prstGeom>
          <a:noFill/>
          <a:ln>
            <a:noFill/>
          </a:ln>
        </p:spPr>
      </p:pic>
      <p:pic>
        <p:nvPicPr>
          <p:cNvPr id="247" name="Google Shape;247;p3"/>
          <p:cNvPicPr preferRelativeResize="0"/>
          <p:nvPr/>
        </p:nvPicPr>
        <p:blipFill rotWithShape="1">
          <a:blip r:embed="rId5">
            <a:alphaModFix/>
          </a:blip>
          <a:srcRect/>
          <a:stretch/>
        </p:blipFill>
        <p:spPr>
          <a:xfrm rot="881740">
            <a:off x="139282" y="4914491"/>
            <a:ext cx="1752600" cy="2143125"/>
          </a:xfrm>
          <a:prstGeom prst="rect">
            <a:avLst/>
          </a:prstGeom>
          <a:noFill/>
          <a:ln>
            <a:noFill/>
          </a:ln>
        </p:spPr>
      </p:pic>
      <p:sp>
        <p:nvSpPr>
          <p:cNvPr id="248" name="Google Shape;248;p3"/>
          <p:cNvSpPr/>
          <p:nvPr/>
        </p:nvSpPr>
        <p:spPr>
          <a:xfrm>
            <a:off x="2350477" y="5262064"/>
            <a:ext cx="3493477" cy="940731"/>
          </a:xfrm>
          <a:prstGeom prst="wedgeRoundRectCallout">
            <a:avLst>
              <a:gd name="adj1" fmla="val -69155"/>
              <a:gd name="adj2" fmla="val 43184"/>
              <a:gd name="adj3" fmla="val 16667"/>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 okay??</a:t>
            </a:r>
            <a:endParaRPr sz="20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24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7"/>
                                        </p:tgtEl>
                                        <p:attrNameLst>
                                          <p:attrName>style.visibility</p:attrName>
                                        </p:attrNameLst>
                                      </p:cBhvr>
                                      <p:to>
                                        <p:strVal val="visible"/>
                                      </p:to>
                                    </p:set>
                                    <p:animEffect transition="in" filter="fade">
                                      <p:cBhvr>
                                        <p:cTn id="16" dur="500"/>
                                        <p:tgtEl>
                                          <p:spTgt spid="247"/>
                                        </p:tgtEl>
                                      </p:cBhvr>
                                    </p:animEffect>
                                  </p:childTnLst>
                                </p:cTn>
                              </p:par>
                              <p:par>
                                <p:cTn id="17" presetID="10" presetClass="entr" presetSubtype="0" fill="hold" nodeType="withEffect">
                                  <p:stCondLst>
                                    <p:cond delay="0"/>
                                  </p:stCondLst>
                                  <p:childTnLst>
                                    <p:set>
                                      <p:cBhvr>
                                        <p:cTn id="18" dur="1" fill="hold">
                                          <p:stCondLst>
                                            <p:cond delay="0"/>
                                          </p:stCondLst>
                                        </p:cTn>
                                        <p:tgtEl>
                                          <p:spTgt spid="248"/>
                                        </p:tgtEl>
                                        <p:attrNameLst>
                                          <p:attrName>style.visibility</p:attrName>
                                        </p:attrNameLst>
                                      </p:cBhvr>
                                      <p:to>
                                        <p:strVal val="visible"/>
                                      </p:to>
                                    </p:set>
                                    <p:animEffect transition="in" filter="fade">
                                      <p:cBhvr>
                                        <p:cTn id="19"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2671282" y="510809"/>
            <a:ext cx="8682518" cy="938785"/>
          </a:xfrm>
          <a:prstGeom prst="rect">
            <a:avLst/>
          </a:prstGeom>
          <a:noFill/>
          <a:ln>
            <a:noFill/>
          </a:ln>
        </p:spPr>
        <p:txBody>
          <a:bodyPr spcFirstLastPara="1" wrap="square" lIns="91425" tIns="45700" rIns="91425" bIns="45700" anchor="ctr" anchorCtr="0">
            <a:noAutofit/>
          </a:bodyPr>
          <a:lstStyle/>
          <a:p>
            <a:pPr lvl="0">
              <a:lnSpc>
                <a:spcPct val="80000"/>
              </a:lnSpc>
              <a:buClr>
                <a:schemeClr val="dk1"/>
              </a:buClr>
              <a:buSzPts val="1100"/>
            </a:pPr>
            <a:r>
              <a:rPr lang="en-US" dirty="0"/>
              <a:t>COPYRIGHT AS INCENTIVE</a:t>
            </a:r>
            <a:endParaRPr lang="fr-FR" dirty="0"/>
          </a:p>
        </p:txBody>
      </p:sp>
      <p:pic>
        <p:nvPicPr>
          <p:cNvPr id="83" name="Google Shape;83;p4"/>
          <p:cNvPicPr preferRelativeResize="0"/>
          <p:nvPr/>
        </p:nvPicPr>
        <p:blipFill rotWithShape="1">
          <a:blip r:embed="rId4">
            <a:alphaModFix/>
          </a:blip>
          <a:srcRect/>
          <a:stretch/>
        </p:blipFill>
        <p:spPr>
          <a:xfrm>
            <a:off x="1602000" y="3175200"/>
            <a:ext cx="1604338" cy="1604338"/>
          </a:xfrm>
          <a:prstGeom prst="rect">
            <a:avLst/>
          </a:prstGeom>
          <a:noFill/>
          <a:ln>
            <a:noFill/>
          </a:ln>
        </p:spPr>
      </p:pic>
      <p:pic>
        <p:nvPicPr>
          <p:cNvPr id="84" name="Google Shape;84;p4"/>
          <p:cNvPicPr preferRelativeResize="0"/>
          <p:nvPr/>
        </p:nvPicPr>
        <p:blipFill rotWithShape="1">
          <a:blip r:embed="rId5">
            <a:alphaModFix/>
          </a:blip>
          <a:srcRect/>
          <a:stretch/>
        </p:blipFill>
        <p:spPr>
          <a:xfrm>
            <a:off x="2171268" y="3540446"/>
            <a:ext cx="628650" cy="790575"/>
          </a:xfrm>
          <a:prstGeom prst="rect">
            <a:avLst/>
          </a:prstGeom>
          <a:noFill/>
          <a:ln>
            <a:noFill/>
          </a:ln>
        </p:spPr>
      </p:pic>
      <p:pic>
        <p:nvPicPr>
          <p:cNvPr id="85" name="Google Shape;85;p4"/>
          <p:cNvPicPr preferRelativeResize="0"/>
          <p:nvPr/>
        </p:nvPicPr>
        <p:blipFill rotWithShape="1">
          <a:blip r:embed="rId6">
            <a:alphaModFix/>
          </a:blip>
          <a:srcRect/>
          <a:stretch/>
        </p:blipFill>
        <p:spPr>
          <a:xfrm>
            <a:off x="2171268" y="3485198"/>
            <a:ext cx="632459" cy="790574"/>
          </a:xfrm>
          <a:prstGeom prst="rect">
            <a:avLst/>
          </a:prstGeom>
          <a:noFill/>
          <a:ln>
            <a:noFill/>
          </a:ln>
        </p:spPr>
      </p:pic>
      <p:pic>
        <p:nvPicPr>
          <p:cNvPr id="86" name="Google Shape;86;p4"/>
          <p:cNvPicPr preferRelativeResize="0"/>
          <p:nvPr/>
        </p:nvPicPr>
        <p:blipFill rotWithShape="1">
          <a:blip r:embed="rId7">
            <a:alphaModFix/>
          </a:blip>
          <a:srcRect/>
          <a:stretch/>
        </p:blipFill>
        <p:spPr>
          <a:xfrm>
            <a:off x="2030185" y="3485198"/>
            <a:ext cx="910816" cy="716708"/>
          </a:xfrm>
          <a:prstGeom prst="rect">
            <a:avLst/>
          </a:prstGeom>
          <a:noFill/>
          <a:ln>
            <a:noFill/>
          </a:ln>
        </p:spPr>
      </p:pic>
      <p:pic>
        <p:nvPicPr>
          <p:cNvPr id="87" name="Google Shape;87;p4"/>
          <p:cNvPicPr preferRelativeResize="0"/>
          <p:nvPr/>
        </p:nvPicPr>
        <p:blipFill rotWithShape="1">
          <a:blip r:embed="rId8">
            <a:alphaModFix/>
          </a:blip>
          <a:srcRect/>
          <a:stretch/>
        </p:blipFill>
        <p:spPr>
          <a:xfrm>
            <a:off x="2061065" y="3429000"/>
            <a:ext cx="850771" cy="1054956"/>
          </a:xfrm>
          <a:prstGeom prst="rect">
            <a:avLst/>
          </a:prstGeom>
          <a:noFill/>
          <a:ln>
            <a:noFill/>
          </a:ln>
        </p:spPr>
      </p:pic>
      <p:pic>
        <p:nvPicPr>
          <p:cNvPr id="88" name="Google Shape;88;p4" descr="A picture containing clothing&#10;&#10;Description automatically generated"/>
          <p:cNvPicPr preferRelativeResize="0"/>
          <p:nvPr/>
        </p:nvPicPr>
        <p:blipFill rotWithShape="1">
          <a:blip r:embed="rId9">
            <a:alphaModFix/>
          </a:blip>
          <a:srcRect l="33766" r="34666"/>
          <a:stretch/>
        </p:blipFill>
        <p:spPr>
          <a:xfrm>
            <a:off x="10034128" y="3956478"/>
            <a:ext cx="1888817" cy="5753688"/>
          </a:xfrm>
          <a:prstGeom prst="rect">
            <a:avLst/>
          </a:prstGeom>
          <a:noFill/>
          <a:ln>
            <a:noFill/>
          </a:ln>
        </p:spPr>
      </p:pic>
      <p:pic>
        <p:nvPicPr>
          <p:cNvPr id="90" name="Google Shape;90;p4"/>
          <p:cNvPicPr preferRelativeResize="0"/>
          <p:nvPr/>
        </p:nvPicPr>
        <p:blipFill rotWithShape="1">
          <a:blip r:embed="rId10">
            <a:alphaModFix/>
          </a:blip>
          <a:srcRect b="16734"/>
          <a:stretch/>
        </p:blipFill>
        <p:spPr>
          <a:xfrm>
            <a:off x="1152102" y="4634703"/>
            <a:ext cx="2600652" cy="2165454"/>
          </a:xfrm>
          <a:prstGeom prst="rect">
            <a:avLst/>
          </a:prstGeom>
          <a:noFill/>
          <a:ln>
            <a:noFill/>
          </a:ln>
        </p:spPr>
      </p:pic>
      <p:sp>
        <p:nvSpPr>
          <p:cNvPr id="91" name="Google Shape;91;p4"/>
          <p:cNvSpPr txBox="1"/>
          <p:nvPr/>
        </p:nvSpPr>
        <p:spPr>
          <a:xfrm>
            <a:off x="1800885" y="4528201"/>
            <a:ext cx="1303085" cy="123178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Arial"/>
              <a:buNone/>
            </a:pPr>
            <a:r>
              <a:rPr lang="en-US" sz="4800" b="1" i="0" dirty="0">
                <a:solidFill>
                  <a:schemeClr val="lt1"/>
                </a:solidFill>
                <a:latin typeface="Arial"/>
                <a:ea typeface="Arial"/>
                <a:cs typeface="Arial"/>
                <a:sym typeface="Arial"/>
              </a:rPr>
              <a:t>©</a:t>
            </a:r>
            <a:endParaRPr sz="2800" b="0" i="0" dirty="0">
              <a:solidFill>
                <a:schemeClr val="lt1"/>
              </a:solidFill>
              <a:latin typeface="Arial"/>
              <a:ea typeface="Arial"/>
              <a:cs typeface="Arial"/>
              <a:sym typeface="Arial"/>
            </a:endParaRPr>
          </a:p>
          <a:p>
            <a:pPr marL="0" marR="0" lvl="0" indent="0" algn="ctr" rtl="0">
              <a:lnSpc>
                <a:spcPct val="90000"/>
              </a:lnSpc>
              <a:spcBef>
                <a:spcPts val="1000"/>
              </a:spcBef>
              <a:spcAft>
                <a:spcPts val="0"/>
              </a:spcAft>
              <a:buClr>
                <a:srgbClr val="757070"/>
              </a:buClr>
              <a:buSzPts val="2800"/>
              <a:buFont typeface="Arial"/>
              <a:buNone/>
            </a:pPr>
            <a:endParaRPr sz="2800" b="0" i="0" dirty="0">
              <a:solidFill>
                <a:srgbClr val="757070"/>
              </a:solidFill>
              <a:latin typeface="Arial"/>
              <a:ea typeface="Arial"/>
              <a:cs typeface="Arial"/>
              <a:sym typeface="Arial"/>
            </a:endParaRPr>
          </a:p>
        </p:txBody>
      </p:sp>
      <p:pic>
        <p:nvPicPr>
          <p:cNvPr id="92" name="Google Shape;92;p4"/>
          <p:cNvPicPr preferRelativeResize="0"/>
          <p:nvPr/>
        </p:nvPicPr>
        <p:blipFill rotWithShape="1">
          <a:blip r:embed="rId11">
            <a:alphaModFix/>
          </a:blip>
          <a:srcRect/>
          <a:stretch/>
        </p:blipFill>
        <p:spPr>
          <a:xfrm>
            <a:off x="2781820" y="5059182"/>
            <a:ext cx="1073357" cy="1073357"/>
          </a:xfrm>
          <a:prstGeom prst="rect">
            <a:avLst/>
          </a:prstGeom>
          <a:noFill/>
          <a:ln>
            <a:noFill/>
          </a:ln>
        </p:spPr>
      </p:pic>
      <p:sp>
        <p:nvSpPr>
          <p:cNvPr id="19" name="Google Shape;261;p4"/>
          <p:cNvSpPr/>
          <p:nvPr/>
        </p:nvSpPr>
        <p:spPr>
          <a:xfrm>
            <a:off x="8434015" y="3353428"/>
            <a:ext cx="2455571" cy="1105027"/>
          </a:xfrm>
          <a:prstGeom prst="wedgeEllipseCallout">
            <a:avLst>
              <a:gd name="adj1" fmla="val 41161"/>
              <a:gd name="adj2" fmla="val 86212"/>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000000"/>
                </a:solidFill>
                <a:latin typeface="Arial"/>
                <a:ea typeface="Arial"/>
                <a:cs typeface="Arial"/>
                <a:sym typeface="Arial"/>
              </a:rPr>
              <a:t>Cool! </a:t>
            </a:r>
            <a:endParaRPr dirty="0"/>
          </a:p>
          <a:p>
            <a:pPr marL="0" marR="0" lvl="0" indent="0" algn="ctr" rtl="0">
              <a:spcBef>
                <a:spcPts val="0"/>
              </a:spcBef>
              <a:spcAft>
                <a:spcPts val="0"/>
              </a:spcAft>
              <a:buNone/>
            </a:pPr>
            <a:r>
              <a:rPr lang="en-US" sz="2000" dirty="0">
                <a:solidFill>
                  <a:srgbClr val="000000"/>
                </a:solidFill>
                <a:latin typeface="Arial"/>
                <a:ea typeface="Arial"/>
                <a:cs typeface="Arial"/>
                <a:sym typeface="Arial"/>
              </a:rPr>
              <a:t> I want that</a:t>
            </a:r>
            <a:endParaRPr dirty="0"/>
          </a:p>
        </p:txBody>
      </p:sp>
      <p:sp>
        <p:nvSpPr>
          <p:cNvPr id="20" name="Google Shape;265;p4"/>
          <p:cNvSpPr/>
          <p:nvPr/>
        </p:nvSpPr>
        <p:spPr>
          <a:xfrm>
            <a:off x="1572132" y="2966152"/>
            <a:ext cx="2729812" cy="1105027"/>
          </a:xfrm>
          <a:prstGeom prst="wedgeEllipseCallout">
            <a:avLst>
              <a:gd name="adj1" fmla="val -13283"/>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Arial"/>
                <a:ea typeface="Arial"/>
                <a:cs typeface="Arial"/>
                <a:sym typeface="Arial"/>
              </a:rPr>
              <a:t>It’s mine</a:t>
            </a:r>
            <a:endParaRPr/>
          </a:p>
        </p:txBody>
      </p:sp>
      <p:sp>
        <p:nvSpPr>
          <p:cNvPr id="21" name="Google Shape;266;p4"/>
          <p:cNvSpPr/>
          <p:nvPr/>
        </p:nvSpPr>
        <p:spPr>
          <a:xfrm>
            <a:off x="8434428" y="3353427"/>
            <a:ext cx="2455571" cy="1105027"/>
          </a:xfrm>
          <a:prstGeom prst="wedgeEllipseCallout">
            <a:avLst>
              <a:gd name="adj1" fmla="val 41161"/>
              <a:gd name="adj2" fmla="val 86212"/>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000000"/>
                </a:solidFill>
                <a:latin typeface="Arial"/>
                <a:ea typeface="Arial"/>
                <a:cs typeface="Arial"/>
                <a:sym typeface="Arial"/>
              </a:rPr>
              <a:t>I guess I can’t just copy that</a:t>
            </a:r>
            <a:endParaRPr dirty="0"/>
          </a:p>
        </p:txBody>
      </p:sp>
      <p:sp>
        <p:nvSpPr>
          <p:cNvPr id="22" name="Google Shape;267;p4"/>
          <p:cNvSpPr/>
          <p:nvPr/>
        </p:nvSpPr>
        <p:spPr>
          <a:xfrm>
            <a:off x="1581760" y="2962980"/>
            <a:ext cx="2726003" cy="1111271"/>
          </a:xfrm>
          <a:prstGeom prst="wedgeEllipseCallout">
            <a:avLst>
              <a:gd name="adj1" fmla="val -13468"/>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000000"/>
                </a:solidFill>
                <a:latin typeface="Arial"/>
                <a:ea typeface="Arial"/>
                <a:cs typeface="Arial"/>
                <a:sym typeface="Arial"/>
              </a:rPr>
              <a:t>It’s my right – to exclude you</a:t>
            </a:r>
            <a:endParaRPr dirty="0"/>
          </a:p>
        </p:txBody>
      </p:sp>
      <p:sp>
        <p:nvSpPr>
          <p:cNvPr id="24" name="Google Shape;268;p4"/>
          <p:cNvSpPr/>
          <p:nvPr/>
        </p:nvSpPr>
        <p:spPr>
          <a:xfrm>
            <a:off x="1575941" y="2966152"/>
            <a:ext cx="2726003" cy="1105027"/>
          </a:xfrm>
          <a:prstGeom prst="wedgeEllipseCallout">
            <a:avLst>
              <a:gd name="adj1" fmla="val -13468"/>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000000"/>
                </a:solidFill>
                <a:latin typeface="Arial"/>
                <a:ea typeface="Arial"/>
                <a:cs typeface="Arial"/>
                <a:sym typeface="Arial"/>
              </a:rPr>
              <a:t>… and if you copy it, I’ll sue </a:t>
            </a:r>
            <a:endParaRPr dirty="0"/>
          </a:p>
        </p:txBody>
      </p:sp>
      <p:sp>
        <p:nvSpPr>
          <p:cNvPr id="25" name="Google Shape;269;p4"/>
          <p:cNvSpPr/>
          <p:nvPr/>
        </p:nvSpPr>
        <p:spPr>
          <a:xfrm>
            <a:off x="8434014" y="3352282"/>
            <a:ext cx="2455571" cy="1105027"/>
          </a:xfrm>
          <a:prstGeom prst="wedgeEllipseCallout">
            <a:avLst>
              <a:gd name="adj1" fmla="val 41161"/>
              <a:gd name="adj2" fmla="val 86212"/>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000000"/>
                </a:solidFill>
                <a:latin typeface="Arial"/>
                <a:ea typeface="Arial"/>
                <a:cs typeface="Arial"/>
                <a:sym typeface="Arial"/>
              </a:rPr>
              <a:t>I don’t want a copy that bad</a:t>
            </a:r>
            <a:endParaRPr dirty="0"/>
          </a:p>
        </p:txBody>
      </p:sp>
      <p:sp>
        <p:nvSpPr>
          <p:cNvPr id="26" name="Google Shape;270;p4"/>
          <p:cNvSpPr/>
          <p:nvPr/>
        </p:nvSpPr>
        <p:spPr>
          <a:xfrm>
            <a:off x="7566305" y="4528201"/>
            <a:ext cx="2506308" cy="1520115"/>
          </a:xfrm>
          <a:prstGeom prst="cloudCallout">
            <a:avLst>
              <a:gd name="adj1" fmla="val 64612"/>
              <a:gd name="adj2" fmla="val -13860"/>
            </a:avLst>
          </a:prstGeom>
          <a:no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 it really wasn’t that good anyway.</a:t>
            </a:r>
            <a:endParaRPr dirty="0"/>
          </a:p>
        </p:txBody>
      </p:sp>
    </p:spTree>
    <p:custDataLst>
      <p:tags r:id="rId1"/>
    </p:custDataLst>
    <p:extLst>
      <p:ext uri="{BB962C8B-B14F-4D97-AF65-F5344CB8AC3E}">
        <p14:creationId xmlns:p14="http://schemas.microsoft.com/office/powerpoint/2010/main" val="2607989676"/>
      </p:ext>
    </p:extLst>
  </p:cSld>
  <p:clrMapOvr>
    <a:masterClrMapping/>
  </p:clrMapOvr>
  <mc:AlternateContent xmlns:mc="http://schemas.openxmlformats.org/markup-compatibility/2006" xmlns:p14="http://schemas.microsoft.com/office/powerpoint/2010/main">
    <mc:Choice Requires="p14">
      <p:transition spd="slow" p14:dur="2000" advTm="56935"/>
    </mc:Choice>
    <mc:Fallback xmlns="">
      <p:transition spd="slow" advTm="56935"/>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42" presetClass="path" presetSubtype="0" accel="50000" decel="50000" fill="hold" nodeType="withEffect">
                                      <p:stCondLst>
                                        <p:cond delay="0"/>
                                      </p:stCondLst>
                                      <p:childTnLst>
                                        <p:animMotion origin="layout" path="M -0.00131 0.15787 L -0.0004 0.00093 " pathEditMode="fixed" rAng="0" ptsTypes="AA">
                                          <p:cBhvr>
                                            <p:cTn id="9" dur="2000" fill="hold"/>
                                            <p:tgtEl>
                                              <p:spTgt spid="83"/>
                                            </p:tgtEl>
                                            <p:attrNameLst>
                                              <p:attrName>ppt_x</p:attrName>
                                              <p:attrName>ppt_y</p:attrName>
                                            </p:attrNameLst>
                                          </p:cBhvr>
                                          <p:rCtr x="39" y="-784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par>
                                    <p:cTn id="15" presetID="42" presetClass="path" presetSubtype="0" accel="50000" decel="50000" fill="hold" nodeType="withEffect">
                                      <p:stCondLst>
                                        <p:cond delay="0"/>
                                      </p:stCondLst>
                                      <p:childTnLst>
                                        <p:animMotion origin="layout" path="M 3.75E-6 -2.59259E-6 L 0.14661 -0.275 " pathEditMode="relative" rAng="0" ptsTypes="AA">
                                          <p:cBhvr>
                                            <p:cTn id="16" dur="750" fill="hold"/>
                                            <p:tgtEl>
                                              <p:spTgt spid="84"/>
                                            </p:tgtEl>
                                            <p:attrNameLst>
                                              <p:attrName>ppt_x</p:attrName>
                                              <p:attrName>ppt_y</p:attrName>
                                            </p:attrNameLst>
                                          </p:cBhvr>
                                          <p:rCtr x="7331" y="-13750"/>
                                        </p:animMotion>
                                      </p:childTnLst>
                                    </p:cTn>
                                  </p:par>
                                  <p:par>
                                    <p:cTn id="17" presetID="10" presetClass="entr" presetSubtype="0" fill="hold" nodeType="withEffect">
                                      <p:stCondLst>
                                        <p:cond delay="5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par>
                              <p:cTn id="20" fill="hold">
                                <p:stCondLst>
                                  <p:cond delay="750"/>
                                </p:stCondLst>
                                <p:childTnLst>
                                  <p:par>
                                    <p:cTn id="21" presetID="42" presetClass="path" presetSubtype="0" accel="50000" decel="50000" fill="hold" nodeType="afterEffect">
                                      <p:stCondLst>
                                        <p:cond delay="0"/>
                                      </p:stCondLst>
                                      <p:childTnLst>
                                        <p:animMotion origin="layout" path="M 3.54167E-6 -7.40741E-7 L 0.17109 0.28588 " pathEditMode="relative" rAng="0" ptsTypes="AA">
                                          <p:cBhvr>
                                            <p:cTn id="22" dur="750" fill="hold"/>
                                            <p:tgtEl>
                                              <p:spTgt spid="85"/>
                                            </p:tgtEl>
                                            <p:attrNameLst>
                                              <p:attrName>ppt_x</p:attrName>
                                              <p:attrName>ppt_y</p:attrName>
                                            </p:attrNameLst>
                                          </p:cBhvr>
                                          <p:rCtr x="8555" y="14282"/>
                                        </p:animMotion>
                                      </p:childTnLst>
                                    </p:cTn>
                                  </p:par>
                                  <p:par>
                                    <p:cTn id="23" presetID="10" presetClass="entr" presetSubtype="0" fill="hold" nodeType="withEffect">
                                      <p:stCondLst>
                                        <p:cond delay="6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childTnLst>
                              </p:cTn>
                            </p:par>
                            <p:par>
                              <p:cTn id="26" fill="hold">
                                <p:stCondLst>
                                  <p:cond delay="1500"/>
                                </p:stCondLst>
                                <p:childTnLst>
                                  <p:par>
                                    <p:cTn id="27" presetID="42" presetClass="path" presetSubtype="0" accel="50000" decel="50000" fill="hold" nodeType="afterEffect">
                                      <p:stCondLst>
                                        <p:cond delay="0"/>
                                      </p:stCondLst>
                                      <p:childTnLst>
                                        <p:animMotion origin="layout" path="M 3.75E-6 3.33333E-6 L 0.22656 -0.11482 " pathEditMode="relative" rAng="0" ptsTypes="AA">
                                          <p:cBhvr>
                                            <p:cTn id="28" dur="750" fill="hold"/>
                                            <p:tgtEl>
                                              <p:spTgt spid="86"/>
                                            </p:tgtEl>
                                            <p:attrNameLst>
                                              <p:attrName>ppt_x</p:attrName>
                                              <p:attrName>ppt_y</p:attrName>
                                            </p:attrNameLst>
                                          </p:cBhvr>
                                          <p:rCtr x="11328" y="-5741"/>
                                        </p:animMotion>
                                      </p:childTnLst>
                                    </p:cTn>
                                  </p:par>
                                  <p:par>
                                    <p:cTn id="29" presetID="10" presetClass="entr" presetSubtype="0" fill="hold" nodeType="withEffect">
                                      <p:stCondLst>
                                        <p:cond delay="7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2250"/>
                                </p:stCondLst>
                                <p:childTnLst>
                                  <p:par>
                                    <p:cTn id="33" presetID="42" presetClass="path" presetSubtype="0" accel="50000" decel="50000" fill="hold" nodeType="afterEffect">
                                      <p:stCondLst>
                                        <p:cond delay="0"/>
                                      </p:stCondLst>
                                      <p:childTnLst>
                                        <p:animMotion origin="layout" path="M 3.75E-6 -1.85185E-6 L 0.23437 0.08334 " pathEditMode="relative" rAng="0" ptsTypes="AA">
                                          <p:cBhvr>
                                            <p:cTn id="34" dur="750" fill="hold"/>
                                            <p:tgtEl>
                                              <p:spTgt spid="87"/>
                                            </p:tgtEl>
                                            <p:attrNameLst>
                                              <p:attrName>ppt_x</p:attrName>
                                              <p:attrName>ppt_y</p:attrName>
                                            </p:attrNameLst>
                                          </p:cBhvr>
                                          <p:rCtr x="11719" y="4167"/>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3"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2" presetClass="path" presetSubtype="0" accel="50000" fill="hold" grpId="4" nodeType="withEffect" p14:presetBounceEnd="37500">
                                      <p:stCondLst>
                                        <p:cond delay="0"/>
                                      </p:stCondLst>
                                      <p:childTnLst>
                                        <p:animMotion origin="layout" path="M 2.08333E-6 -4.44444E-6 L -0.00274 0.56019 " pathEditMode="relative" rAng="0" ptsTypes="AA" p14:bounceEnd="37500">
                                          <p:cBhvr>
                                            <p:cTn id="46" dur="2000" spd="-100000" fill="hold"/>
                                            <p:tgtEl>
                                              <p:spTgt spid="19"/>
                                            </p:tgtEl>
                                            <p:attrNameLst>
                                              <p:attrName>ppt_x</p:attrName>
                                              <p:attrName>ppt_y</p:attrName>
                                            </p:attrNameLst>
                                          </p:cBhvr>
                                          <p:rCtr x="-143" y="28009"/>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500"/>
                                            <p:tgtEl>
                                              <p:spTgt spid="90"/>
                                            </p:tgtEl>
                                          </p:cBhvr>
                                        </p:animEffec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4.58333E-6 -1.11111E-6 L -0.00131 0.15787 " pathEditMode="relative" rAng="0" ptsTypes="AA">
                                          <p:cBhvr>
                                            <p:cTn id="54" dur="2000" fill="hold"/>
                                            <p:tgtEl>
                                              <p:spTgt spid="83"/>
                                            </p:tgtEl>
                                            <p:attrNameLst>
                                              <p:attrName>ppt_x</p:attrName>
                                              <p:attrName>ppt_y</p:attrName>
                                            </p:attrNameLst>
                                          </p:cBhvr>
                                          <p:rCtr x="234" y="5810"/>
                                        </p:animMotion>
                                      </p:childTnLst>
                                    </p:cTn>
                                  </p:par>
                                  <p:par>
                                    <p:cTn id="55" presetID="6" presetClass="emph" presetSubtype="0" accel="50000" decel="50000" fill="hold" nodeType="withEffect">
                                      <p:stCondLst>
                                        <p:cond delay="0"/>
                                      </p:stCondLst>
                                      <p:childTnLst>
                                        <p:animScale>
                                          <p:cBhvr>
                                            <p:cTn id="56" dur="2000" fill="hold"/>
                                            <p:tgtEl>
                                              <p:spTgt spid="83"/>
                                            </p:tgtEl>
                                          </p:cBhvr>
                                          <p:by x="0" y="0"/>
                                        </p:animScale>
                                      </p:childTnLst>
                                    </p:cTn>
                                  </p:par>
                                  <p:par>
                                    <p:cTn id="57" presetID="10" presetClass="entr" presetSubtype="0" fill="hold" nodeType="with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fade">
                                          <p:cBhvr>
                                            <p:cTn id="59" dur="1250"/>
                                            <p:tgtEl>
                                              <p:spTgt spid="9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2"/>
                                            </p:tgtEl>
                                            <p:attrNameLst>
                                              <p:attrName>style.visibility</p:attrName>
                                            </p:attrNameLst>
                                          </p:cBhvr>
                                          <p:to>
                                            <p:strVal val="visible"/>
                                          </p:to>
                                        </p:set>
                                        <p:animEffect transition="in" filter="fade">
                                          <p:cBhvr>
                                            <p:cTn id="64" dur="500"/>
                                            <p:tgtEl>
                                              <p:spTgt spid="92"/>
                                            </p:tgtEl>
                                          </p:cBhvr>
                                        </p:animEffect>
                                      </p:childTnLst>
                                    </p:cTn>
                                  </p:par>
                                  <p:par>
                                    <p:cTn id="65" presetID="50" presetClass="path" presetSubtype="0" accel="50000" decel="50000" fill="hold" nodeType="withEffect">
                                      <p:stCondLst>
                                        <p:cond delay="0"/>
                                      </p:stCondLst>
                                      <p:childTnLst>
                                        <p:animMotion origin="layout" path="M 4.58333E-6 -2.22222E-6 L 0.15234 -2.22222E-6 C 0.22057 -2.22222E-6 0.30481 -0.08727 0.30481 -0.1581 L 0.30481 -0.31597 " pathEditMode="relative" rAng="0" ptsTypes="AAAA">
                                          <p:cBhvr>
                                            <p:cTn id="66" dur="2000" fill="hold"/>
                                            <p:tgtEl>
                                              <p:spTgt spid="92"/>
                                            </p:tgtEl>
                                            <p:attrNameLst>
                                              <p:attrName>ppt_x</p:attrName>
                                              <p:attrName>ppt_y</p:attrName>
                                            </p:attrNameLst>
                                          </p:cBhvr>
                                          <p:rCtr x="15234" y="-15810"/>
                                        </p:animMotion>
                                      </p:childTnLst>
                                    </p:cTn>
                                  </p:par>
                                  <p:par>
                                    <p:cTn id="67" presetID="6" presetClass="emph" presetSubtype="0" fill="hold" nodeType="withEffect">
                                      <p:stCondLst>
                                        <p:cond delay="0"/>
                                      </p:stCondLst>
                                      <p:childTnLst>
                                        <p:animScale>
                                          <p:cBhvr>
                                            <p:cTn id="68" dur="2000" fill="hold"/>
                                            <p:tgtEl>
                                              <p:spTgt spid="92"/>
                                            </p:tgtEl>
                                          </p:cBhvr>
                                          <p:by x="150000" y="150000"/>
                                        </p:animScale>
                                      </p:childTnLst>
                                    </p:cTn>
                                  </p:par>
                                  <p:par>
                                    <p:cTn id="69" presetID="10" presetClass="exit" presetSubtype="0" fill="hold" nodeType="withEffect">
                                      <p:stCondLst>
                                        <p:cond delay="0"/>
                                      </p:stCondLst>
                                      <p:childTnLst>
                                        <p:animEffect transition="out" filter="fade">
                                          <p:cBhvr>
                                            <p:cTn id="70" dur="1250"/>
                                            <p:tgtEl>
                                              <p:spTgt spid="83"/>
                                            </p:tgtEl>
                                          </p:cBhvr>
                                        </p:animEffect>
                                        <p:set>
                                          <p:cBhvr>
                                            <p:cTn id="71" dur="1" fill="hold">
                                              <p:stCondLst>
                                                <p:cond delay="1249"/>
                                              </p:stCondLst>
                                            </p:cTn>
                                            <p:tgtEl>
                                              <p:spTgt spid="83"/>
                                            </p:tgtEl>
                                            <p:attrNameLst>
                                              <p:attrName>style.visibility</p:attrName>
                                            </p:attrNameLst>
                                          </p:cBhvr>
                                          <p:to>
                                            <p:strVal val="hidden"/>
                                          </p:to>
                                        </p:se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childTnLst>
                                    </p:cTn>
                                  </p:par>
                                  <p:par>
                                    <p:cTn id="76" presetID="42" presetClass="path" presetSubtype="0" accel="50000" fill="hold" grpId="1" nodeType="withEffect" p14:presetBounceEnd="37500">
                                      <p:stCondLst>
                                        <p:cond delay="0"/>
                                      </p:stCondLst>
                                      <p:childTnLst>
                                        <p:animMotion origin="layout" path="M -0.0004 -0.00023 L -0.00222 0.60556 " pathEditMode="relative" rAng="0" ptsTypes="AA" p14:bounceEnd="37500">
                                          <p:cBhvr>
                                            <p:cTn id="77" dur="2000" spd="-100000" fill="hold"/>
                                            <p:tgtEl>
                                              <p:spTgt spid="20"/>
                                            </p:tgtEl>
                                            <p:attrNameLst>
                                              <p:attrName>ppt_x</p:attrName>
                                              <p:attrName>ppt_y</p:attrName>
                                            </p:attrNameLst>
                                          </p:cBhvr>
                                          <p:rCtr x="-91" y="30278"/>
                                        </p:animMotion>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2" nodeType="clickEffect">
                                      <p:stCondLst>
                                        <p:cond delay="0"/>
                                      </p:stCondLst>
                                      <p:childTnLst>
                                        <p:animEffect transition="out" filter="fade">
                                          <p:cBhvr>
                                            <p:cTn id="81" dur="500"/>
                                            <p:tgtEl>
                                              <p:spTgt spid="19"/>
                                            </p:tgtEl>
                                          </p:cBhvr>
                                        </p:animEffect>
                                        <p:set>
                                          <p:cBhvr>
                                            <p:cTn id="82" dur="1" fill="hold">
                                              <p:stCondLst>
                                                <p:cond delay="500"/>
                                              </p:stCondLst>
                                            </p:cTn>
                                            <p:tgtEl>
                                              <p:spTgt spid="19"/>
                                            </p:tgtEl>
                                            <p:attrNameLst>
                                              <p:attrName>style.visibility</p:attrName>
                                            </p:attrNameLst>
                                          </p:cBhvr>
                                          <p:to>
                                            <p:strVal val="hidden"/>
                                          </p:to>
                                        </p:set>
                                      </p:childTnLst>
                                    </p:cTn>
                                  </p:par>
                                </p:childTnLst>
                              </p:cTn>
                            </p:par>
                            <p:par>
                              <p:cTn id="83" fill="hold">
                                <p:stCondLst>
                                  <p:cond delay="501"/>
                                </p:stCondLst>
                                <p:childTnLst>
                                  <p:par>
                                    <p:cTn id="84" presetID="10" presetClass="entr" presetSubtype="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2" nodeType="clickEffect">
                                      <p:stCondLst>
                                        <p:cond delay="0"/>
                                      </p:stCondLst>
                                      <p:childTnLst>
                                        <p:animEffect transition="out" filter="fade">
                                          <p:cBhvr>
                                            <p:cTn id="90" dur="500"/>
                                            <p:tgtEl>
                                              <p:spTgt spid="20"/>
                                            </p:tgtEl>
                                          </p:cBhvr>
                                        </p:animEffect>
                                        <p:set>
                                          <p:cBhvr>
                                            <p:cTn id="91" dur="1" fill="hold">
                                              <p:stCondLst>
                                                <p:cond delay="500"/>
                                              </p:stCondLst>
                                            </p:cTn>
                                            <p:tgtEl>
                                              <p:spTgt spid="20"/>
                                            </p:tgtEl>
                                            <p:attrNameLst>
                                              <p:attrName>style.visibility</p:attrName>
                                            </p:attrNameLst>
                                          </p:cBhvr>
                                          <p:to>
                                            <p:strVal val="hidden"/>
                                          </p:to>
                                        </p:set>
                                      </p:childTnLst>
                                    </p:cTn>
                                  </p:par>
                                </p:childTnLst>
                              </p:cTn>
                            </p:par>
                            <p:par>
                              <p:cTn id="92" fill="hold">
                                <p:stCondLst>
                                  <p:cond delay="501"/>
                                </p:stCondLst>
                                <p:childTnLst>
                                  <p:par>
                                    <p:cTn id="93" presetID="10"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2"/>
                                            </p:tgtEl>
                                          </p:cBhvr>
                                        </p:animEffect>
                                        <p:set>
                                          <p:cBhvr>
                                            <p:cTn id="100" dur="1" fill="hold">
                                              <p:stCondLst>
                                                <p:cond delay="500"/>
                                              </p:stCondLst>
                                            </p:cTn>
                                            <p:tgtEl>
                                              <p:spTgt spid="22"/>
                                            </p:tgtEl>
                                            <p:attrNameLst>
                                              <p:attrName>style.visibility</p:attrName>
                                            </p:attrNameLst>
                                          </p:cBhvr>
                                          <p:to>
                                            <p:strVal val="hidden"/>
                                          </p:to>
                                        </p:set>
                                      </p:childTnLst>
                                    </p:cTn>
                                  </p:par>
                                </p:childTnLst>
                              </p:cTn>
                            </p:par>
                            <p:par>
                              <p:cTn id="101" fill="hold">
                                <p:stCondLst>
                                  <p:cond delay="501"/>
                                </p:stCondLst>
                                <p:childTnLst>
                                  <p:par>
                                    <p:cTn id="102" presetID="10" presetClass="entr" presetSubtype="0"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childTnLst>
                              </p:cTn>
                            </p:par>
                            <p:par>
                              <p:cTn id="110" fill="hold">
                                <p:stCondLst>
                                  <p:cond delay="500"/>
                                </p:stCondLst>
                                <p:childTnLst>
                                  <p:par>
                                    <p:cTn id="111" presetID="10" presetClass="entr" presetSubtype="0" fill="hold" grpId="0" nodeType="after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fade">
                                          <p:cBhvr>
                                            <p:cTn id="1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2" animBg="1"/>
          <p:bldP spid="19" grpId="3" animBg="1"/>
          <p:bldP spid="19" grpId="4" animBg="1"/>
          <p:bldP spid="20" grpId="0" animBg="1"/>
          <p:bldP spid="20" grpId="1" animBg="1"/>
          <p:bldP spid="20" grpId="2" animBg="1"/>
          <p:bldP spid="21" grpId="0" animBg="1"/>
          <p:bldP spid="21" grpId="1" animBg="1"/>
          <p:bldP spid="22" grpId="0" animBg="1"/>
          <p:bldP spid="22" grpId="1" animBg="1"/>
          <p:bldP spid="24" grpId="0" animBg="1"/>
          <p:bldP spid="25"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42" presetClass="path" presetSubtype="0" accel="50000" decel="50000" fill="hold" nodeType="withEffect">
                                      <p:stCondLst>
                                        <p:cond delay="0"/>
                                      </p:stCondLst>
                                      <p:childTnLst>
                                        <p:animMotion origin="layout" path="M -0.00131 0.15787 L -0.0004 0.00093 " pathEditMode="fixed" rAng="0" ptsTypes="AA">
                                          <p:cBhvr>
                                            <p:cTn id="9" dur="2000" fill="hold"/>
                                            <p:tgtEl>
                                              <p:spTgt spid="83"/>
                                            </p:tgtEl>
                                            <p:attrNameLst>
                                              <p:attrName>ppt_x</p:attrName>
                                              <p:attrName>ppt_y</p:attrName>
                                            </p:attrNameLst>
                                          </p:cBhvr>
                                          <p:rCtr x="39" y="-784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par>
                                    <p:cTn id="15" presetID="42" presetClass="path" presetSubtype="0" accel="50000" decel="50000" fill="hold" nodeType="withEffect">
                                      <p:stCondLst>
                                        <p:cond delay="0"/>
                                      </p:stCondLst>
                                      <p:childTnLst>
                                        <p:animMotion origin="layout" path="M 3.75E-6 -2.59259E-6 L 0.14661 -0.275 " pathEditMode="relative" rAng="0" ptsTypes="AA">
                                          <p:cBhvr>
                                            <p:cTn id="16" dur="750" fill="hold"/>
                                            <p:tgtEl>
                                              <p:spTgt spid="84"/>
                                            </p:tgtEl>
                                            <p:attrNameLst>
                                              <p:attrName>ppt_x</p:attrName>
                                              <p:attrName>ppt_y</p:attrName>
                                            </p:attrNameLst>
                                          </p:cBhvr>
                                          <p:rCtr x="7331" y="-13750"/>
                                        </p:animMotion>
                                      </p:childTnLst>
                                    </p:cTn>
                                  </p:par>
                                  <p:par>
                                    <p:cTn id="17" presetID="10" presetClass="entr" presetSubtype="0" fill="hold" nodeType="withEffect">
                                      <p:stCondLst>
                                        <p:cond delay="5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par>
                              <p:cTn id="20" fill="hold">
                                <p:stCondLst>
                                  <p:cond delay="750"/>
                                </p:stCondLst>
                                <p:childTnLst>
                                  <p:par>
                                    <p:cTn id="21" presetID="42" presetClass="path" presetSubtype="0" accel="50000" decel="50000" fill="hold" nodeType="afterEffect">
                                      <p:stCondLst>
                                        <p:cond delay="0"/>
                                      </p:stCondLst>
                                      <p:childTnLst>
                                        <p:animMotion origin="layout" path="M 3.54167E-6 -7.40741E-7 L 0.17109 0.28588 " pathEditMode="relative" rAng="0" ptsTypes="AA">
                                          <p:cBhvr>
                                            <p:cTn id="22" dur="750" fill="hold"/>
                                            <p:tgtEl>
                                              <p:spTgt spid="85"/>
                                            </p:tgtEl>
                                            <p:attrNameLst>
                                              <p:attrName>ppt_x</p:attrName>
                                              <p:attrName>ppt_y</p:attrName>
                                            </p:attrNameLst>
                                          </p:cBhvr>
                                          <p:rCtr x="8555" y="14282"/>
                                        </p:animMotion>
                                      </p:childTnLst>
                                    </p:cTn>
                                  </p:par>
                                  <p:par>
                                    <p:cTn id="23" presetID="10" presetClass="entr" presetSubtype="0" fill="hold" nodeType="withEffect">
                                      <p:stCondLst>
                                        <p:cond delay="6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childTnLst>
                              </p:cTn>
                            </p:par>
                            <p:par>
                              <p:cTn id="26" fill="hold">
                                <p:stCondLst>
                                  <p:cond delay="1500"/>
                                </p:stCondLst>
                                <p:childTnLst>
                                  <p:par>
                                    <p:cTn id="27" presetID="42" presetClass="path" presetSubtype="0" accel="50000" decel="50000" fill="hold" nodeType="afterEffect">
                                      <p:stCondLst>
                                        <p:cond delay="0"/>
                                      </p:stCondLst>
                                      <p:childTnLst>
                                        <p:animMotion origin="layout" path="M 3.75E-6 3.33333E-6 L 0.22656 -0.11482 " pathEditMode="relative" rAng="0" ptsTypes="AA">
                                          <p:cBhvr>
                                            <p:cTn id="28" dur="750" fill="hold"/>
                                            <p:tgtEl>
                                              <p:spTgt spid="86"/>
                                            </p:tgtEl>
                                            <p:attrNameLst>
                                              <p:attrName>ppt_x</p:attrName>
                                              <p:attrName>ppt_y</p:attrName>
                                            </p:attrNameLst>
                                          </p:cBhvr>
                                          <p:rCtr x="11328" y="-5741"/>
                                        </p:animMotion>
                                      </p:childTnLst>
                                    </p:cTn>
                                  </p:par>
                                  <p:par>
                                    <p:cTn id="29" presetID="10" presetClass="entr" presetSubtype="0" fill="hold" nodeType="withEffect">
                                      <p:stCondLst>
                                        <p:cond delay="7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2250"/>
                                </p:stCondLst>
                                <p:childTnLst>
                                  <p:par>
                                    <p:cTn id="33" presetID="42" presetClass="path" presetSubtype="0" accel="50000" decel="50000" fill="hold" nodeType="afterEffect">
                                      <p:stCondLst>
                                        <p:cond delay="0"/>
                                      </p:stCondLst>
                                      <p:childTnLst>
                                        <p:animMotion origin="layout" path="M 3.75E-6 -1.85185E-6 L 0.23437 0.08334 " pathEditMode="relative" rAng="0" ptsTypes="AA">
                                          <p:cBhvr>
                                            <p:cTn id="34" dur="750" fill="hold"/>
                                            <p:tgtEl>
                                              <p:spTgt spid="87"/>
                                            </p:tgtEl>
                                            <p:attrNameLst>
                                              <p:attrName>ppt_x</p:attrName>
                                              <p:attrName>ppt_y</p:attrName>
                                            </p:attrNameLst>
                                          </p:cBhvr>
                                          <p:rCtr x="11719" y="4167"/>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3"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42" presetClass="path" presetSubtype="0" accel="50000" fill="hold" grpId="4" nodeType="withEffect">
                                      <p:stCondLst>
                                        <p:cond delay="0"/>
                                      </p:stCondLst>
                                      <p:childTnLst>
                                        <p:animMotion origin="layout" path="M 2.08333E-6 -4.44444E-6 L -0.00274 0.56019 " pathEditMode="relative" rAng="0" ptsTypes="AA">
                                          <p:cBhvr>
                                            <p:cTn id="46" dur="2000" spd="-100000" fill="hold"/>
                                            <p:tgtEl>
                                              <p:spTgt spid="19"/>
                                            </p:tgtEl>
                                            <p:attrNameLst>
                                              <p:attrName>ppt_x</p:attrName>
                                              <p:attrName>ppt_y</p:attrName>
                                            </p:attrNameLst>
                                          </p:cBhvr>
                                          <p:rCtr x="-143" y="28009"/>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500"/>
                                            <p:tgtEl>
                                              <p:spTgt spid="90"/>
                                            </p:tgtEl>
                                          </p:cBhvr>
                                        </p:animEffec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4.58333E-6 -1.11111E-6 L -0.00131 0.15787 " pathEditMode="relative" rAng="0" ptsTypes="AA">
                                          <p:cBhvr>
                                            <p:cTn id="54" dur="2000" fill="hold"/>
                                            <p:tgtEl>
                                              <p:spTgt spid="83"/>
                                            </p:tgtEl>
                                            <p:attrNameLst>
                                              <p:attrName>ppt_x</p:attrName>
                                              <p:attrName>ppt_y</p:attrName>
                                            </p:attrNameLst>
                                          </p:cBhvr>
                                          <p:rCtr x="234" y="5810"/>
                                        </p:animMotion>
                                      </p:childTnLst>
                                    </p:cTn>
                                  </p:par>
                                  <p:par>
                                    <p:cTn id="55" presetID="6" presetClass="emph" presetSubtype="0" accel="50000" decel="50000" fill="hold" nodeType="withEffect">
                                      <p:stCondLst>
                                        <p:cond delay="0"/>
                                      </p:stCondLst>
                                      <p:childTnLst>
                                        <p:animScale>
                                          <p:cBhvr>
                                            <p:cTn id="56" dur="2000" fill="hold"/>
                                            <p:tgtEl>
                                              <p:spTgt spid="83"/>
                                            </p:tgtEl>
                                          </p:cBhvr>
                                          <p:by x="0" y="0"/>
                                        </p:animScale>
                                      </p:childTnLst>
                                    </p:cTn>
                                  </p:par>
                                  <p:par>
                                    <p:cTn id="57" presetID="10" presetClass="entr" presetSubtype="0" fill="hold" nodeType="with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fade">
                                          <p:cBhvr>
                                            <p:cTn id="59" dur="1250"/>
                                            <p:tgtEl>
                                              <p:spTgt spid="9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2"/>
                                            </p:tgtEl>
                                            <p:attrNameLst>
                                              <p:attrName>style.visibility</p:attrName>
                                            </p:attrNameLst>
                                          </p:cBhvr>
                                          <p:to>
                                            <p:strVal val="visible"/>
                                          </p:to>
                                        </p:set>
                                        <p:animEffect transition="in" filter="fade">
                                          <p:cBhvr>
                                            <p:cTn id="64" dur="500"/>
                                            <p:tgtEl>
                                              <p:spTgt spid="92"/>
                                            </p:tgtEl>
                                          </p:cBhvr>
                                        </p:animEffect>
                                      </p:childTnLst>
                                    </p:cTn>
                                  </p:par>
                                  <p:par>
                                    <p:cTn id="65" presetID="50" presetClass="path" presetSubtype="0" accel="50000" decel="50000" fill="hold" nodeType="withEffect">
                                      <p:stCondLst>
                                        <p:cond delay="0"/>
                                      </p:stCondLst>
                                      <p:childTnLst>
                                        <p:animMotion origin="layout" path="M 4.58333E-6 -2.22222E-6 L 0.15234 -2.22222E-6 C 0.22057 -2.22222E-6 0.30481 -0.08727 0.30481 -0.1581 L 0.30481 -0.31597 " pathEditMode="relative" rAng="0" ptsTypes="AAAA">
                                          <p:cBhvr>
                                            <p:cTn id="66" dur="2000" fill="hold"/>
                                            <p:tgtEl>
                                              <p:spTgt spid="92"/>
                                            </p:tgtEl>
                                            <p:attrNameLst>
                                              <p:attrName>ppt_x</p:attrName>
                                              <p:attrName>ppt_y</p:attrName>
                                            </p:attrNameLst>
                                          </p:cBhvr>
                                          <p:rCtr x="15234" y="-15810"/>
                                        </p:animMotion>
                                      </p:childTnLst>
                                    </p:cTn>
                                  </p:par>
                                  <p:par>
                                    <p:cTn id="67" presetID="6" presetClass="emph" presetSubtype="0" fill="hold" nodeType="withEffect">
                                      <p:stCondLst>
                                        <p:cond delay="0"/>
                                      </p:stCondLst>
                                      <p:childTnLst>
                                        <p:animScale>
                                          <p:cBhvr>
                                            <p:cTn id="68" dur="2000" fill="hold"/>
                                            <p:tgtEl>
                                              <p:spTgt spid="92"/>
                                            </p:tgtEl>
                                          </p:cBhvr>
                                          <p:by x="150000" y="150000"/>
                                        </p:animScale>
                                      </p:childTnLst>
                                    </p:cTn>
                                  </p:par>
                                  <p:par>
                                    <p:cTn id="69" presetID="10" presetClass="exit" presetSubtype="0" fill="hold" nodeType="withEffect">
                                      <p:stCondLst>
                                        <p:cond delay="0"/>
                                      </p:stCondLst>
                                      <p:childTnLst>
                                        <p:animEffect transition="out" filter="fade">
                                          <p:cBhvr>
                                            <p:cTn id="70" dur="1250"/>
                                            <p:tgtEl>
                                              <p:spTgt spid="83"/>
                                            </p:tgtEl>
                                          </p:cBhvr>
                                        </p:animEffect>
                                        <p:set>
                                          <p:cBhvr>
                                            <p:cTn id="71" dur="1" fill="hold">
                                              <p:stCondLst>
                                                <p:cond delay="1249"/>
                                              </p:stCondLst>
                                            </p:cTn>
                                            <p:tgtEl>
                                              <p:spTgt spid="83"/>
                                            </p:tgtEl>
                                            <p:attrNameLst>
                                              <p:attrName>style.visibility</p:attrName>
                                            </p:attrNameLst>
                                          </p:cBhvr>
                                          <p:to>
                                            <p:strVal val="hidden"/>
                                          </p:to>
                                        </p:set>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childTnLst>
                                    </p:cTn>
                                  </p:par>
                                  <p:par>
                                    <p:cTn id="76" presetID="42" presetClass="path" presetSubtype="0" accel="50000" fill="hold" grpId="1" nodeType="withEffect">
                                      <p:stCondLst>
                                        <p:cond delay="0"/>
                                      </p:stCondLst>
                                      <p:childTnLst>
                                        <p:animMotion origin="layout" path="M -0.0004 -0.00023 L -0.00222 0.60556 " pathEditMode="relative" rAng="0" ptsTypes="AA">
                                          <p:cBhvr>
                                            <p:cTn id="77" dur="2000" spd="-100000" fill="hold"/>
                                            <p:tgtEl>
                                              <p:spTgt spid="20"/>
                                            </p:tgtEl>
                                            <p:attrNameLst>
                                              <p:attrName>ppt_x</p:attrName>
                                              <p:attrName>ppt_y</p:attrName>
                                            </p:attrNameLst>
                                          </p:cBhvr>
                                          <p:rCtr x="-91" y="30278"/>
                                        </p:animMotion>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2" nodeType="clickEffect">
                                      <p:stCondLst>
                                        <p:cond delay="0"/>
                                      </p:stCondLst>
                                      <p:childTnLst>
                                        <p:animEffect transition="out" filter="fade">
                                          <p:cBhvr>
                                            <p:cTn id="81" dur="500"/>
                                            <p:tgtEl>
                                              <p:spTgt spid="19"/>
                                            </p:tgtEl>
                                          </p:cBhvr>
                                        </p:animEffect>
                                        <p:set>
                                          <p:cBhvr>
                                            <p:cTn id="82" dur="1" fill="hold">
                                              <p:stCondLst>
                                                <p:cond delay="500"/>
                                              </p:stCondLst>
                                            </p:cTn>
                                            <p:tgtEl>
                                              <p:spTgt spid="19"/>
                                            </p:tgtEl>
                                            <p:attrNameLst>
                                              <p:attrName>style.visibility</p:attrName>
                                            </p:attrNameLst>
                                          </p:cBhvr>
                                          <p:to>
                                            <p:strVal val="hidden"/>
                                          </p:to>
                                        </p:set>
                                      </p:childTnLst>
                                    </p:cTn>
                                  </p:par>
                                </p:childTnLst>
                              </p:cTn>
                            </p:par>
                            <p:par>
                              <p:cTn id="83" fill="hold">
                                <p:stCondLst>
                                  <p:cond delay="501"/>
                                </p:stCondLst>
                                <p:childTnLst>
                                  <p:par>
                                    <p:cTn id="84" presetID="10" presetClass="entr" presetSubtype="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2" nodeType="clickEffect">
                                      <p:stCondLst>
                                        <p:cond delay="0"/>
                                      </p:stCondLst>
                                      <p:childTnLst>
                                        <p:animEffect transition="out" filter="fade">
                                          <p:cBhvr>
                                            <p:cTn id="90" dur="500"/>
                                            <p:tgtEl>
                                              <p:spTgt spid="20"/>
                                            </p:tgtEl>
                                          </p:cBhvr>
                                        </p:animEffect>
                                        <p:set>
                                          <p:cBhvr>
                                            <p:cTn id="91" dur="1" fill="hold">
                                              <p:stCondLst>
                                                <p:cond delay="500"/>
                                              </p:stCondLst>
                                            </p:cTn>
                                            <p:tgtEl>
                                              <p:spTgt spid="20"/>
                                            </p:tgtEl>
                                            <p:attrNameLst>
                                              <p:attrName>style.visibility</p:attrName>
                                            </p:attrNameLst>
                                          </p:cBhvr>
                                          <p:to>
                                            <p:strVal val="hidden"/>
                                          </p:to>
                                        </p:set>
                                      </p:childTnLst>
                                    </p:cTn>
                                  </p:par>
                                </p:childTnLst>
                              </p:cTn>
                            </p:par>
                            <p:par>
                              <p:cTn id="92" fill="hold">
                                <p:stCondLst>
                                  <p:cond delay="501"/>
                                </p:stCondLst>
                                <p:childTnLst>
                                  <p:par>
                                    <p:cTn id="93" presetID="10"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2"/>
                                            </p:tgtEl>
                                          </p:cBhvr>
                                        </p:animEffect>
                                        <p:set>
                                          <p:cBhvr>
                                            <p:cTn id="100" dur="1" fill="hold">
                                              <p:stCondLst>
                                                <p:cond delay="500"/>
                                              </p:stCondLst>
                                            </p:cTn>
                                            <p:tgtEl>
                                              <p:spTgt spid="22"/>
                                            </p:tgtEl>
                                            <p:attrNameLst>
                                              <p:attrName>style.visibility</p:attrName>
                                            </p:attrNameLst>
                                          </p:cBhvr>
                                          <p:to>
                                            <p:strVal val="hidden"/>
                                          </p:to>
                                        </p:set>
                                      </p:childTnLst>
                                    </p:cTn>
                                  </p:par>
                                </p:childTnLst>
                              </p:cTn>
                            </p:par>
                            <p:par>
                              <p:cTn id="101" fill="hold">
                                <p:stCondLst>
                                  <p:cond delay="501"/>
                                </p:stCondLst>
                                <p:childTnLst>
                                  <p:par>
                                    <p:cTn id="102" presetID="10" presetClass="entr" presetSubtype="0"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childTnLst>
                              </p:cTn>
                            </p:par>
                            <p:par>
                              <p:cTn id="110" fill="hold">
                                <p:stCondLst>
                                  <p:cond delay="500"/>
                                </p:stCondLst>
                                <p:childTnLst>
                                  <p:par>
                                    <p:cTn id="111" presetID="10" presetClass="entr" presetSubtype="0" fill="hold" grpId="0" nodeType="after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fade">
                                          <p:cBhvr>
                                            <p:cTn id="1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2" animBg="1"/>
          <p:bldP spid="19" grpId="3" animBg="1"/>
          <p:bldP spid="19" grpId="4" animBg="1"/>
          <p:bldP spid="20" grpId="0" animBg="1"/>
          <p:bldP spid="20" grpId="1" animBg="1"/>
          <p:bldP spid="20" grpId="2" animBg="1"/>
          <p:bldP spid="21" grpId="0" animBg="1"/>
          <p:bldP spid="21" grpId="1" animBg="1"/>
          <p:bldP spid="22" grpId="0" animBg="1"/>
          <p:bldP spid="22" grpId="1" animBg="1"/>
          <p:bldP spid="24" grpId="0" animBg="1"/>
          <p:bldP spid="25" grpId="0" animBg="1"/>
          <p:bldP spid="2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lvl="0">
              <a:buClr>
                <a:schemeClr val="dk1"/>
              </a:buClr>
              <a:buSzPts val="1100"/>
            </a:pPr>
            <a:r>
              <a:rPr lang="en-US" dirty="0"/>
              <a:t>PROTECTION OF EXPRESSIONS, NOT IDEAS</a:t>
            </a:r>
            <a:endParaRPr lang="fr-FR" dirty="0"/>
          </a:p>
        </p:txBody>
      </p:sp>
      <p:pic>
        <p:nvPicPr>
          <p:cNvPr id="105" name="Google Shape;105;p5"/>
          <p:cNvPicPr preferRelativeResize="0"/>
          <p:nvPr/>
        </p:nvPicPr>
        <p:blipFill rotWithShape="1">
          <a:blip r:embed="rId4">
            <a:alphaModFix/>
          </a:blip>
          <a:srcRect b="12325"/>
          <a:stretch/>
        </p:blipFill>
        <p:spPr>
          <a:xfrm>
            <a:off x="5386895" y="3153484"/>
            <a:ext cx="1418210" cy="1214016"/>
          </a:xfrm>
          <a:prstGeom prst="rect">
            <a:avLst/>
          </a:prstGeom>
          <a:noFill/>
          <a:ln>
            <a:noFill/>
          </a:ln>
        </p:spPr>
      </p:pic>
      <p:pic>
        <p:nvPicPr>
          <p:cNvPr id="106" name="Google Shape;106;p5"/>
          <p:cNvPicPr preferRelativeResize="0"/>
          <p:nvPr/>
        </p:nvPicPr>
        <p:blipFill rotWithShape="1">
          <a:blip r:embed="rId5">
            <a:alphaModFix/>
          </a:blip>
          <a:srcRect/>
          <a:stretch/>
        </p:blipFill>
        <p:spPr>
          <a:xfrm>
            <a:off x="5828539" y="3478255"/>
            <a:ext cx="628650" cy="790575"/>
          </a:xfrm>
          <a:prstGeom prst="rect">
            <a:avLst/>
          </a:prstGeom>
          <a:noFill/>
          <a:ln>
            <a:noFill/>
          </a:ln>
        </p:spPr>
      </p:pic>
      <p:pic>
        <p:nvPicPr>
          <p:cNvPr id="107" name="Google Shape;107;p5"/>
          <p:cNvPicPr preferRelativeResize="0"/>
          <p:nvPr/>
        </p:nvPicPr>
        <p:blipFill rotWithShape="1">
          <a:blip r:embed="rId6">
            <a:alphaModFix/>
          </a:blip>
          <a:srcRect/>
          <a:stretch/>
        </p:blipFill>
        <p:spPr>
          <a:xfrm>
            <a:off x="5828539" y="3406895"/>
            <a:ext cx="632459" cy="790574"/>
          </a:xfrm>
          <a:prstGeom prst="rect">
            <a:avLst/>
          </a:prstGeom>
          <a:noFill/>
          <a:ln>
            <a:noFill/>
          </a:ln>
        </p:spPr>
      </p:pic>
      <p:pic>
        <p:nvPicPr>
          <p:cNvPr id="108" name="Google Shape;108;p5"/>
          <p:cNvPicPr preferRelativeResize="0"/>
          <p:nvPr/>
        </p:nvPicPr>
        <p:blipFill rotWithShape="1">
          <a:blip r:embed="rId7">
            <a:alphaModFix/>
          </a:blip>
          <a:srcRect/>
          <a:stretch/>
        </p:blipFill>
        <p:spPr>
          <a:xfrm>
            <a:off x="5640592" y="3402138"/>
            <a:ext cx="910816" cy="716708"/>
          </a:xfrm>
          <a:prstGeom prst="rect">
            <a:avLst/>
          </a:prstGeom>
          <a:noFill/>
          <a:ln>
            <a:noFill/>
          </a:ln>
        </p:spPr>
      </p:pic>
      <p:pic>
        <p:nvPicPr>
          <p:cNvPr id="109" name="Google Shape;109;p5"/>
          <p:cNvPicPr preferRelativeResize="0"/>
          <p:nvPr/>
        </p:nvPicPr>
        <p:blipFill rotWithShape="1">
          <a:blip r:embed="rId8">
            <a:alphaModFix/>
          </a:blip>
          <a:srcRect/>
          <a:stretch/>
        </p:blipFill>
        <p:spPr>
          <a:xfrm>
            <a:off x="5700637" y="3312544"/>
            <a:ext cx="850771" cy="1054956"/>
          </a:xfrm>
          <a:prstGeom prst="rect">
            <a:avLst/>
          </a:prstGeom>
          <a:noFill/>
          <a:ln>
            <a:noFill/>
          </a:ln>
        </p:spPr>
      </p:pic>
      <p:pic>
        <p:nvPicPr>
          <p:cNvPr id="110" name="Google Shape;110;p5"/>
          <p:cNvPicPr preferRelativeResize="0"/>
          <p:nvPr/>
        </p:nvPicPr>
        <p:blipFill rotWithShape="1">
          <a:blip r:embed="rId9">
            <a:alphaModFix/>
          </a:blip>
          <a:srcRect/>
          <a:stretch/>
        </p:blipFill>
        <p:spPr>
          <a:xfrm>
            <a:off x="5225359" y="4807757"/>
            <a:ext cx="1604338" cy="1604338"/>
          </a:xfrm>
          <a:prstGeom prst="rect">
            <a:avLst/>
          </a:prstGeom>
          <a:noFill/>
          <a:ln>
            <a:noFill/>
          </a:ln>
        </p:spPr>
      </p:pic>
      <p:pic>
        <p:nvPicPr>
          <p:cNvPr id="112" name="Google Shape;112;p5"/>
          <p:cNvPicPr preferRelativeResize="0"/>
          <p:nvPr/>
        </p:nvPicPr>
        <p:blipFill rotWithShape="1">
          <a:blip r:embed="rId4">
            <a:alphaModFix/>
          </a:blip>
          <a:srcRect b="12325"/>
          <a:stretch/>
        </p:blipFill>
        <p:spPr>
          <a:xfrm>
            <a:off x="2732145" y="3429000"/>
            <a:ext cx="709105" cy="607008"/>
          </a:xfrm>
          <a:prstGeom prst="rect">
            <a:avLst/>
          </a:prstGeom>
          <a:noFill/>
          <a:ln>
            <a:noFill/>
          </a:ln>
        </p:spPr>
      </p:pic>
      <p:sp>
        <p:nvSpPr>
          <p:cNvPr id="113" name="Google Shape;113;p5"/>
          <p:cNvSpPr/>
          <p:nvPr/>
        </p:nvSpPr>
        <p:spPr>
          <a:xfrm>
            <a:off x="2737566" y="3383373"/>
            <a:ext cx="698261" cy="698261"/>
          </a:xfrm>
          <a:prstGeom prst="noSmoking">
            <a:avLst>
              <a:gd name="adj" fmla="val 18750"/>
            </a:avLst>
          </a:prstGeom>
          <a:solidFill>
            <a:srgbClr val="FF0000">
              <a:alpha val="6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15" name="Google Shape;115;p5"/>
          <p:cNvPicPr preferRelativeResize="0"/>
          <p:nvPr/>
        </p:nvPicPr>
        <p:blipFill rotWithShape="1">
          <a:blip r:embed="rId7">
            <a:alphaModFix/>
          </a:blip>
          <a:srcRect/>
          <a:stretch/>
        </p:blipFill>
        <p:spPr>
          <a:xfrm>
            <a:off x="8217919" y="3007683"/>
            <a:ext cx="910816" cy="716708"/>
          </a:xfrm>
          <a:prstGeom prst="rect">
            <a:avLst/>
          </a:prstGeom>
          <a:noFill/>
          <a:ln>
            <a:noFill/>
          </a:ln>
        </p:spPr>
      </p:pic>
      <p:pic>
        <p:nvPicPr>
          <p:cNvPr id="116" name="Google Shape;116;p5"/>
          <p:cNvPicPr preferRelativeResize="0"/>
          <p:nvPr/>
        </p:nvPicPr>
        <p:blipFill rotWithShape="1">
          <a:blip r:embed="rId4">
            <a:alphaModFix/>
          </a:blip>
          <a:srcRect b="12325"/>
          <a:stretch/>
        </p:blipFill>
        <p:spPr>
          <a:xfrm>
            <a:off x="9200064" y="3079869"/>
            <a:ext cx="709105" cy="607008"/>
          </a:xfrm>
          <a:prstGeom prst="rect">
            <a:avLst/>
          </a:prstGeom>
          <a:noFill/>
          <a:ln>
            <a:noFill/>
          </a:ln>
        </p:spPr>
      </p:pic>
      <p:sp>
        <p:nvSpPr>
          <p:cNvPr id="19" name="Google Shape;283;p5"/>
          <p:cNvSpPr/>
          <p:nvPr/>
        </p:nvSpPr>
        <p:spPr>
          <a:xfrm>
            <a:off x="1132340" y="1985148"/>
            <a:ext cx="4160336" cy="2133698"/>
          </a:xfrm>
          <a:prstGeom prst="cloudCallout">
            <a:avLst>
              <a:gd name="adj1" fmla="val 45738"/>
              <a:gd name="adj2" fmla="val 50793"/>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I’ve got a great idea for a book…</a:t>
            </a:r>
            <a:endParaRPr/>
          </a:p>
        </p:txBody>
      </p:sp>
      <p:sp>
        <p:nvSpPr>
          <p:cNvPr id="20" name="Google Shape;286;p5"/>
          <p:cNvSpPr/>
          <p:nvPr/>
        </p:nvSpPr>
        <p:spPr>
          <a:xfrm>
            <a:off x="7118846" y="1857227"/>
            <a:ext cx="4019778" cy="1942507"/>
          </a:xfrm>
          <a:prstGeom prst="wedgeEllipseCallout">
            <a:avLst>
              <a:gd name="adj1" fmla="val -61846"/>
              <a:gd name="adj2" fmla="val 63693"/>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My masterpiece is written</a:t>
            </a:r>
            <a:endParaRPr/>
          </a:p>
        </p:txBody>
      </p:sp>
      <p:pic>
        <p:nvPicPr>
          <p:cNvPr id="21" name="Google Shape;289;p5"/>
          <p:cNvPicPr preferRelativeResize="0"/>
          <p:nvPr/>
        </p:nvPicPr>
        <p:blipFill rotWithShape="1">
          <a:blip r:embed="rId10">
            <a:alphaModFix/>
          </a:blip>
          <a:srcRect/>
          <a:stretch/>
        </p:blipFill>
        <p:spPr>
          <a:xfrm rot="-915875">
            <a:off x="1284928" y="567531"/>
            <a:ext cx="2279203" cy="4051916"/>
          </a:xfrm>
          <a:prstGeom prst="rect">
            <a:avLst/>
          </a:prstGeom>
          <a:noFill/>
          <a:ln>
            <a:noFill/>
          </a:ln>
        </p:spPr>
      </p:pic>
      <p:pic>
        <p:nvPicPr>
          <p:cNvPr id="22" name="Google Shape;290;p5"/>
          <p:cNvPicPr preferRelativeResize="0"/>
          <p:nvPr/>
        </p:nvPicPr>
        <p:blipFill rotWithShape="1">
          <a:blip r:embed="rId11">
            <a:alphaModFix/>
          </a:blip>
          <a:srcRect/>
          <a:stretch/>
        </p:blipFill>
        <p:spPr>
          <a:xfrm rot="710334">
            <a:off x="6989332" y="4091094"/>
            <a:ext cx="2971001" cy="3341214"/>
          </a:xfrm>
          <a:prstGeom prst="rect">
            <a:avLst/>
          </a:prstGeom>
          <a:noFill/>
          <a:ln>
            <a:noFill/>
          </a:ln>
        </p:spPr>
      </p:pic>
      <p:pic>
        <p:nvPicPr>
          <p:cNvPr id="23" name="Google Shape;291;p5"/>
          <p:cNvPicPr preferRelativeResize="0"/>
          <p:nvPr/>
        </p:nvPicPr>
        <p:blipFill rotWithShape="1">
          <a:blip r:embed="rId12">
            <a:alphaModFix/>
          </a:blip>
          <a:srcRect/>
          <a:stretch/>
        </p:blipFill>
        <p:spPr>
          <a:xfrm rot="-895174">
            <a:off x="1862788" y="4664545"/>
            <a:ext cx="3399709" cy="2547922"/>
          </a:xfrm>
          <a:prstGeom prst="rect">
            <a:avLst/>
          </a:prstGeom>
          <a:noFill/>
          <a:ln>
            <a:noFill/>
          </a:ln>
        </p:spPr>
      </p:pic>
      <p:pic>
        <p:nvPicPr>
          <p:cNvPr id="24" name="Google Shape;292;p5"/>
          <p:cNvPicPr preferRelativeResize="0"/>
          <p:nvPr/>
        </p:nvPicPr>
        <p:blipFill rotWithShape="1">
          <a:blip r:embed="rId13">
            <a:alphaModFix/>
          </a:blip>
          <a:srcRect/>
          <a:stretch/>
        </p:blipFill>
        <p:spPr>
          <a:xfrm rot="933957">
            <a:off x="6774878" y="1066477"/>
            <a:ext cx="5420038" cy="2648147"/>
          </a:xfrm>
          <a:prstGeom prst="rect">
            <a:avLst/>
          </a:prstGeom>
          <a:noFill/>
          <a:ln>
            <a:noFill/>
          </a:ln>
        </p:spPr>
      </p:pic>
    </p:spTree>
    <p:custDataLst>
      <p:tags r:id="rId1"/>
    </p:custDataLst>
    <p:extLst>
      <p:ext uri="{BB962C8B-B14F-4D97-AF65-F5344CB8AC3E}">
        <p14:creationId xmlns:p14="http://schemas.microsoft.com/office/powerpoint/2010/main" val="236181330"/>
      </p:ext>
    </p:extLst>
  </p:cSld>
  <p:clrMapOvr>
    <a:masterClrMapping/>
  </p:clrMapOvr>
  <mc:AlternateContent xmlns:mc="http://schemas.openxmlformats.org/markup-compatibility/2006" xmlns:p14="http://schemas.microsoft.com/office/powerpoint/2010/main">
    <mc:Choice Requires="p14">
      <p:transition spd="slow" p14:dur="2000" advTm="57297"/>
    </mc:Choice>
    <mc:Fallback xmlns="">
      <p:transition spd="slow" advTm="572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1500"/>
                                        <p:tgtEl>
                                          <p:spTgt spid="108"/>
                                        </p:tgtEl>
                                      </p:cBhvr>
                                    </p:animEffect>
                                  </p:childTnLst>
                                </p:cTn>
                              </p:par>
                              <p:par>
                                <p:cTn id="13" presetID="48" presetClass="path" presetSubtype="0" accel="50000" decel="50000" fill="hold"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14" dur="1500" fill="hold"/>
                                        <p:tgtEl>
                                          <p:spTgt spid="108"/>
                                        </p:tgtEl>
                                        <p:attrNameLst>
                                          <p:attrName>ppt_x</p:attrName>
                                          <p:attrName>ppt_y</p:attrName>
                                        </p:attrNameLst>
                                      </p:cBhvr>
                                    </p:animMotion>
                                  </p:childTnLst>
                                </p:cTn>
                              </p:par>
                              <p:par>
                                <p:cTn id="15" presetID="10" presetClass="entr" presetSubtype="0" fill="hold" nodeType="withEffect">
                                  <p:stCondLst>
                                    <p:cond delay="25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1500"/>
                                        <p:tgtEl>
                                          <p:spTgt spid="109"/>
                                        </p:tgtEl>
                                      </p:cBhvr>
                                    </p:animEffect>
                                  </p:childTnLst>
                                </p:cTn>
                              </p:par>
                              <p:par>
                                <p:cTn id="18" presetID="61" presetClass="path" presetSubtype="0" accel="50000" decel="50000" fill="hold" nodeType="withEffect">
                                  <p:stCondLst>
                                    <p:cond delay="250"/>
                                  </p:stCondLst>
                                  <p:childTnLst>
                                    <p:animMotion origin="layout" path="M -3.95833E-6 -0.00023 C -0.00885 0.00186 -0.01888 0.0051 -0.02487 0.00186 C -0.03164 -0.00254 -0.03724 -0.01041 -0.04257 -0.01782 C -0.04882 -0.02592 -0.05065 -0.03657 -0.0526 -0.04791 C -0.05429 -0.05833 -0.05559 -0.0706 -0.05338 -0.08541 C -0.05156 -0.0993 -0.04583 -0.11574 -0.03893 -0.13217 C -0.03281 -0.14699 -0.02434 -0.1625 -0.01536 -0.17685 C -0.00573 -0.19074 0.00365 -0.20324 0.01368 -0.2125 C 0.0237 -0.2243 0.03386 -0.23217 0.04375 -0.23518 C 0.05313 -0.23935 0.06237 -0.24074 0.06914 -0.23634 C 0.07644 -0.23426 0.08217 -0.22569 0.08581 -0.21689 C 0.08998 -0.20995 0.09349 -0.19884 0.09245 -0.18518 C 0.09154 -0.17245 0.08685 -0.15671 0.07839 -0.1412 C 0.0698 -0.12662 0.05899 -0.11666 0.05 -0.11365 C 0.04206 -0.11203 0.03477 -0.11527 0.02995 -0.12407 C 0.02566 -0.13402 0.02357 -0.14328 0.0237 -0.15694 C 0.02474 -0.17014 0.02344 -0.17037 0.03529 -0.20139 C 0.04584 -0.23078 0.06159 -0.24606 0.06993 -0.25879 C 0.07891 -0.27037 0.08724 -0.27662 0.09753 -0.28518 C 0.10873 -0.29375 0.11967 -0.29745 0.12787 -0.29838 C 0.13737 -0.29861 0.14154 -0.29514 0.15092 -0.28634 C 0.1573 -0.27801 0.15964 -0.27199 0.16342 -0.26296 C 0.16732 -0.2537 0.1711 -0.24444 0.17461 -0.23541 " pathEditMode="relative" rAng="19440000" ptsTypes="AAAAAAAAAAAAAAAAAAAAAAA">
                                      <p:cBhvr>
                                        <p:cTn id="19" dur="1500" fill="hold"/>
                                        <p:tgtEl>
                                          <p:spTgt spid="109"/>
                                        </p:tgtEl>
                                        <p:attrNameLst>
                                          <p:attrName>ppt_x</p:attrName>
                                          <p:attrName>ppt_y</p:attrName>
                                        </p:attrNameLst>
                                      </p:cBhvr>
                                      <p:rCtr x="5013" y="-16366"/>
                                    </p:animMotion>
                                  </p:childTnLst>
                                </p:cTn>
                              </p:par>
                              <p:par>
                                <p:cTn id="20" presetID="10" presetClass="entr" presetSubtype="0" fill="hold" nodeType="withEffect">
                                  <p:stCondLst>
                                    <p:cond delay="50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500"/>
                                        <p:tgtEl>
                                          <p:spTgt spid="107"/>
                                        </p:tgtEl>
                                      </p:cBhvr>
                                    </p:animEffect>
                                  </p:childTnLst>
                                </p:cTn>
                              </p:par>
                              <p:par>
                                <p:cTn id="23" presetID="48" presetClass="path" presetSubtype="0" accel="50000" decel="50000" fill="hold" nodeType="withEffect">
                                  <p:stCondLst>
                                    <p:cond delay="500"/>
                                  </p:stCondLst>
                                  <p:childTnLst>
                                    <p:animMotion origin="layout" path="M -0.00013 1.85185E-6 C 0.00885 0.00231 0.01836 0.00463 0.02422 0.00092 C 0.0306 -0.00324 0.03554 -0.01111 0.04023 -0.01829 C 0.04544 -0.02639 0.04635 -0.03588 0.04752 -0.04653 C 0.04843 -0.05671 0.04882 -0.06783 0.04505 -0.08171 C 0.04257 -0.09491 0.03606 -0.10926 0.02786 -0.12384 C 0.02096 -0.13727 0.01159 -0.15139 0.00169 -0.16366 C -0.00795 -0.17616 -0.01849 -0.18704 -0.02813 -0.1956 C -0.03907 -0.20533 -0.04961 -0.21227 -0.05938 -0.21412 C -0.06875 -0.21736 -0.07774 -0.21783 -0.08386 -0.21343 C -0.09037 -0.21111 -0.09545 -0.20278 -0.09831 -0.19491 C -0.10235 -0.1875 -0.1043 -0.17662 -0.10274 -0.16412 C -0.10091 -0.15232 -0.09532 -0.1382 -0.08594 -0.12454 C -0.0767 -0.11158 -0.06537 -0.10324 -0.05677 -0.10139 C -0.04883 -0.09977 -0.04167 -0.10347 -0.03802 -0.11204 C -0.03464 -0.12176 -0.03269 -0.13102 -0.03451 -0.14283 C -0.0362 -0.15486 -0.03464 -0.15486 -0.04883 -0.1831 C -0.06068 -0.20996 -0.07709 -0.22338 -0.08659 -0.23426 C -0.09597 -0.24421 -0.10456 -0.24954 -0.11511 -0.25695 C -0.12618 -0.26435 -0.13698 -0.2669 -0.1448 -0.26713 C -0.15313 -0.26759 -0.15834 -0.26343 -0.16563 -0.25533 C -0.17201 -0.24584 -0.17383 -0.24005 -0.17683 -0.23171 C -0.17982 -0.22292 -0.18269 -0.21389 -0.18594 -0.20533 " pathEditMode="relative" rAng="1860000" ptsTypes="AAAAAAAAAAAAAAAAAAAAAAA">
                                      <p:cBhvr>
                                        <p:cTn id="24" dur="1500" fill="hold"/>
                                        <p:tgtEl>
                                          <p:spTgt spid="107"/>
                                        </p:tgtEl>
                                        <p:attrNameLst>
                                          <p:attrName>ppt_x</p:attrName>
                                          <p:attrName>ppt_y</p:attrName>
                                        </p:attrNameLst>
                                      </p:cBhvr>
                                      <p:rCtr x="-6016" y="-14792"/>
                                    </p:animMotion>
                                  </p:childTnLst>
                                </p:cTn>
                              </p:par>
                              <p:par>
                                <p:cTn id="25" presetID="10" presetClass="entr" presetSubtype="0" fill="hold" nodeType="withEffect">
                                  <p:stCondLst>
                                    <p:cond delay="75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500"/>
                                        <p:tgtEl>
                                          <p:spTgt spid="106"/>
                                        </p:tgtEl>
                                      </p:cBhvr>
                                    </p:animEffect>
                                  </p:childTnLst>
                                </p:cTn>
                              </p:par>
                              <p:par>
                                <p:cTn id="28" presetID="61" presetClass="path" presetSubtype="0" accel="50000" decel="50000" fill="hold" nodeType="withEffect">
                                  <p:stCondLst>
                                    <p:cond delay="75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29" dur="1500" fill="hold"/>
                                        <p:tgtEl>
                                          <p:spTgt spid="106"/>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5"/>
                                        </p:tgtEl>
                                      </p:cBhvr>
                                    </p:animEffect>
                                    <p:set>
                                      <p:cBhvr>
                                        <p:cTn id="34" dur="1" fill="hold">
                                          <p:stCondLst>
                                            <p:cond delay="500"/>
                                          </p:stCondLst>
                                        </p:cTn>
                                        <p:tgtEl>
                                          <p:spTgt spid="10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8"/>
                                        </p:tgtEl>
                                      </p:cBhvr>
                                    </p:animEffect>
                                    <p:set>
                                      <p:cBhvr>
                                        <p:cTn id="37" dur="1" fill="hold">
                                          <p:stCondLst>
                                            <p:cond delay="500"/>
                                          </p:stCondLst>
                                        </p:cTn>
                                        <p:tgtEl>
                                          <p:spTgt spid="10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09"/>
                                        </p:tgtEl>
                                      </p:cBhvr>
                                    </p:animEffect>
                                    <p:set>
                                      <p:cBhvr>
                                        <p:cTn id="40" dur="1" fill="hold">
                                          <p:stCondLst>
                                            <p:cond delay="500"/>
                                          </p:stCondLst>
                                        </p:cTn>
                                        <p:tgtEl>
                                          <p:spTgt spid="10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07"/>
                                        </p:tgtEl>
                                      </p:cBhvr>
                                    </p:animEffect>
                                    <p:set>
                                      <p:cBhvr>
                                        <p:cTn id="43" dur="1" fill="hold">
                                          <p:stCondLst>
                                            <p:cond delay="500"/>
                                          </p:stCondLst>
                                        </p:cTn>
                                        <p:tgtEl>
                                          <p:spTgt spid="10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06"/>
                                        </p:tgtEl>
                                      </p:cBhvr>
                                    </p:animEffect>
                                    <p:set>
                                      <p:cBhvr>
                                        <p:cTn id="46" dur="1" fill="hold">
                                          <p:stCondLst>
                                            <p:cond delay="500"/>
                                          </p:stCondLst>
                                        </p:cTn>
                                        <p:tgtEl>
                                          <p:spTgt spid="10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fade">
                                      <p:cBhvr>
                                        <p:cTn id="51" dur="1250"/>
                                        <p:tgtEl>
                                          <p:spTgt spid="110"/>
                                        </p:tgtEl>
                                      </p:cBhvr>
                                    </p:animEffect>
                                  </p:childTnLst>
                                </p:cTn>
                              </p:par>
                              <p:par>
                                <p:cTn id="52" presetID="64" presetClass="path" presetSubtype="0" accel="50000" decel="50000" fill="hold" nodeType="withEffect">
                                  <p:stCondLst>
                                    <p:cond delay="0"/>
                                  </p:stCondLst>
                                  <p:childTnLst>
                                    <p:animMotion origin="layout" path="M -1.04167E-6 4.44444E-6 L -0.00039 -0.15811 " pathEditMode="relative" rAng="0" ptsTypes="AA">
                                      <p:cBhvr>
                                        <p:cTn id="53" dur="1250" fill="hold"/>
                                        <p:tgtEl>
                                          <p:spTgt spid="110"/>
                                        </p:tgtEl>
                                        <p:attrNameLst>
                                          <p:attrName>ppt_x</p:attrName>
                                          <p:attrName>ppt_y</p:attrName>
                                        </p:attrNameLst>
                                      </p:cBhvr>
                                      <p:rCtr x="-26" y="-7917"/>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12"/>
                                        </p:tgtEl>
                                        <p:attrNameLst>
                                          <p:attrName>style.visibility</p:attrName>
                                        </p:attrNameLst>
                                      </p:cBhvr>
                                      <p:to>
                                        <p:strVal val="visible"/>
                                      </p:to>
                                    </p:set>
                                    <p:animEffect transition="in" filter="fade">
                                      <p:cBhvr>
                                        <p:cTn id="62" dur="500"/>
                                        <p:tgtEl>
                                          <p:spTgt spid="112"/>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animEffect transition="in" filter="wheel(1)">
                                      <p:cBhvr>
                                        <p:cTn id="65" dur="2000"/>
                                        <p:tgtEl>
                                          <p:spTgt spid="113"/>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childTnLst>
                                </p:cTn>
                              </p:par>
                            </p:childTnLst>
                          </p:cTn>
                        </p:par>
                        <p:par>
                          <p:cTn id="70" fill="hold">
                            <p:stCondLst>
                              <p:cond delay="4000"/>
                            </p:stCondLst>
                            <p:childTnLst>
                              <p:par>
                                <p:cTn id="71" presetID="10" presetClass="entr" presetSubtype="0" fill="hold" nodeType="after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fade">
                                      <p:cBhvr>
                                        <p:cTn id="73" dur="500"/>
                                        <p:tgtEl>
                                          <p:spTgt spid="115"/>
                                        </p:tgtEl>
                                      </p:cBhvr>
                                    </p:animEffect>
                                  </p:childTnLst>
                                </p:cTn>
                              </p:par>
                            </p:childTnLst>
                          </p:cTn>
                        </p:par>
                        <p:par>
                          <p:cTn id="74" fill="hold">
                            <p:stCondLst>
                              <p:cond delay="4500"/>
                            </p:stCondLst>
                            <p:childTnLst>
                              <p:par>
                                <p:cTn id="75" presetID="10" presetClass="entr" presetSubtype="0" fill="hold" nodeType="afterEffect">
                                  <p:stCondLst>
                                    <p:cond delay="0"/>
                                  </p:stCondLst>
                                  <p:childTnLst>
                                    <p:set>
                                      <p:cBhvr>
                                        <p:cTn id="76" dur="1" fill="hold">
                                          <p:stCondLst>
                                            <p:cond delay="0"/>
                                          </p:stCondLst>
                                        </p:cTn>
                                        <p:tgtEl>
                                          <p:spTgt spid="116"/>
                                        </p:tgtEl>
                                        <p:attrNameLst>
                                          <p:attrName>style.visibility</p:attrName>
                                        </p:attrNameLst>
                                      </p:cBhvr>
                                      <p:to>
                                        <p:strVal val="visible"/>
                                      </p:to>
                                    </p:set>
                                    <p:animEffect transition="in" filter="fade">
                                      <p:cBhvr>
                                        <p:cTn id="77" dur="500"/>
                                        <p:tgtEl>
                                          <p:spTgt spid="1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500"/>
                                        <p:tgtEl>
                                          <p:spTgt spid="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COPYRIGHT PROTECTION IS AUTOMATIC</a:t>
            </a:r>
            <a:endParaRPr/>
          </a:p>
        </p:txBody>
      </p:sp>
      <p:pic>
        <p:nvPicPr>
          <p:cNvPr id="299" name="Google Shape;299;p6" descr="A drawing of a cartoon character&#10;&#10;Description automatically generated"/>
          <p:cNvPicPr preferRelativeResize="0"/>
          <p:nvPr/>
        </p:nvPicPr>
        <p:blipFill rotWithShape="1">
          <a:blip r:embed="rId3">
            <a:alphaModFix/>
          </a:blip>
          <a:srcRect/>
          <a:stretch/>
        </p:blipFill>
        <p:spPr>
          <a:xfrm>
            <a:off x="1769212" y="2704422"/>
            <a:ext cx="1225461" cy="2857902"/>
          </a:xfrm>
          <a:prstGeom prst="rect">
            <a:avLst/>
          </a:prstGeom>
          <a:noFill/>
          <a:ln>
            <a:noFill/>
          </a:ln>
        </p:spPr>
      </p:pic>
      <p:pic>
        <p:nvPicPr>
          <p:cNvPr id="300" name="Google Shape;300;p6"/>
          <p:cNvPicPr preferRelativeResize="0"/>
          <p:nvPr/>
        </p:nvPicPr>
        <p:blipFill rotWithShape="1">
          <a:blip r:embed="rId4">
            <a:alphaModFix/>
          </a:blip>
          <a:srcRect/>
          <a:stretch/>
        </p:blipFill>
        <p:spPr>
          <a:xfrm>
            <a:off x="3373428" y="4806536"/>
            <a:ext cx="1752600" cy="2143125"/>
          </a:xfrm>
          <a:prstGeom prst="rect">
            <a:avLst/>
          </a:prstGeom>
          <a:noFill/>
          <a:ln>
            <a:noFill/>
          </a:ln>
        </p:spPr>
      </p:pic>
      <p:pic>
        <p:nvPicPr>
          <p:cNvPr id="301" name="Google Shape;301;p6" descr="A picture containing clothing&#10;&#10;Description automatically generated"/>
          <p:cNvPicPr preferRelativeResize="0"/>
          <p:nvPr/>
        </p:nvPicPr>
        <p:blipFill rotWithShape="1">
          <a:blip r:embed="rId5">
            <a:alphaModFix/>
          </a:blip>
          <a:srcRect l="33766" r="34666"/>
          <a:stretch/>
        </p:blipFill>
        <p:spPr>
          <a:xfrm>
            <a:off x="6338530" y="2525291"/>
            <a:ext cx="2405177" cy="7326615"/>
          </a:xfrm>
          <a:prstGeom prst="rect">
            <a:avLst/>
          </a:prstGeom>
          <a:noFill/>
          <a:ln>
            <a:noFill/>
          </a:ln>
        </p:spPr>
      </p:pic>
      <p:pic>
        <p:nvPicPr>
          <p:cNvPr id="302" name="Google Shape;302;p6"/>
          <p:cNvPicPr preferRelativeResize="0"/>
          <p:nvPr/>
        </p:nvPicPr>
        <p:blipFill rotWithShape="1">
          <a:blip r:embed="rId6">
            <a:alphaModFix/>
          </a:blip>
          <a:srcRect b="16734"/>
          <a:stretch/>
        </p:blipFill>
        <p:spPr>
          <a:xfrm>
            <a:off x="9122462" y="3166967"/>
            <a:ext cx="2600652" cy="2165454"/>
          </a:xfrm>
          <a:prstGeom prst="rect">
            <a:avLst/>
          </a:prstGeom>
          <a:noFill/>
          <a:ln>
            <a:noFill/>
          </a:ln>
        </p:spPr>
      </p:pic>
      <p:sp>
        <p:nvSpPr>
          <p:cNvPr id="303" name="Google Shape;303;p6"/>
          <p:cNvSpPr txBox="1"/>
          <p:nvPr/>
        </p:nvSpPr>
        <p:spPr>
          <a:xfrm>
            <a:off x="3974042" y="1822121"/>
            <a:ext cx="598861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Creator… and Copyright Holder</a:t>
            </a:r>
            <a:endParaRPr/>
          </a:p>
        </p:txBody>
      </p:sp>
      <p:cxnSp>
        <p:nvCxnSpPr>
          <p:cNvPr id="304" name="Google Shape;304;p6"/>
          <p:cNvCxnSpPr/>
          <p:nvPr/>
        </p:nvCxnSpPr>
        <p:spPr>
          <a:xfrm flipH="1">
            <a:off x="3250147" y="2345341"/>
            <a:ext cx="2685978" cy="1023252"/>
          </a:xfrm>
          <a:prstGeom prst="straightConnector1">
            <a:avLst/>
          </a:prstGeom>
          <a:noFill/>
          <a:ln w="38100" cap="flat" cmpd="sng">
            <a:solidFill>
              <a:srgbClr val="000000"/>
            </a:solidFill>
            <a:prstDash val="solid"/>
            <a:miter lim="800000"/>
            <a:headEnd type="none" w="sm" len="sm"/>
            <a:tailEnd type="triangle" w="med" len="med"/>
          </a:ln>
        </p:spPr>
      </p:cxnSp>
      <p:cxnSp>
        <p:nvCxnSpPr>
          <p:cNvPr id="305" name="Google Shape;305;p6"/>
          <p:cNvCxnSpPr/>
          <p:nvPr/>
        </p:nvCxnSpPr>
        <p:spPr>
          <a:xfrm flipH="1">
            <a:off x="4998404" y="2345341"/>
            <a:ext cx="937721" cy="1634431"/>
          </a:xfrm>
          <a:prstGeom prst="straightConnector1">
            <a:avLst/>
          </a:prstGeom>
          <a:noFill/>
          <a:ln w="38100" cap="flat" cmpd="sng">
            <a:solidFill>
              <a:srgbClr val="000000"/>
            </a:solidFill>
            <a:prstDash val="solid"/>
            <a:miter lim="800000"/>
            <a:headEnd type="none" w="sm" len="sm"/>
            <a:tailEnd type="triangle" w="med" len="med"/>
          </a:ln>
        </p:spPr>
      </p:cxnSp>
      <p:cxnSp>
        <p:nvCxnSpPr>
          <p:cNvPr id="306" name="Google Shape;306;p6"/>
          <p:cNvCxnSpPr/>
          <p:nvPr/>
        </p:nvCxnSpPr>
        <p:spPr>
          <a:xfrm>
            <a:off x="5936125" y="2345341"/>
            <a:ext cx="1024362" cy="1023252"/>
          </a:xfrm>
          <a:prstGeom prst="straightConnector1">
            <a:avLst/>
          </a:prstGeom>
          <a:noFill/>
          <a:ln w="38100" cap="flat" cmpd="sng">
            <a:solidFill>
              <a:srgbClr val="000000"/>
            </a:solidFill>
            <a:prstDash val="solid"/>
            <a:miter lim="800000"/>
            <a:headEnd type="none" w="sm" len="sm"/>
            <a:tailEnd type="triangle" w="med" len="med"/>
          </a:ln>
        </p:spPr>
      </p:cxnSp>
      <p:cxnSp>
        <p:nvCxnSpPr>
          <p:cNvPr id="307" name="Google Shape;307;p6"/>
          <p:cNvCxnSpPr/>
          <p:nvPr/>
        </p:nvCxnSpPr>
        <p:spPr>
          <a:xfrm>
            <a:off x="5936125" y="2345341"/>
            <a:ext cx="3605852" cy="1023252"/>
          </a:xfrm>
          <a:prstGeom prst="straightConnector1">
            <a:avLst/>
          </a:prstGeom>
          <a:noFill/>
          <a:ln w="38100" cap="flat" cmpd="sng">
            <a:solidFill>
              <a:srgbClr val="000000"/>
            </a:solidFill>
            <a:prstDash val="solid"/>
            <a:miter lim="800000"/>
            <a:headEnd type="none" w="sm" len="sm"/>
            <a:tailEnd type="triangle" w="med" len="med"/>
          </a:ln>
        </p:spPr>
      </p:cxnSp>
      <p:pic>
        <p:nvPicPr>
          <p:cNvPr id="308" name="Google Shape;308;p6"/>
          <p:cNvPicPr preferRelativeResize="0"/>
          <p:nvPr/>
        </p:nvPicPr>
        <p:blipFill rotWithShape="1">
          <a:blip r:embed="rId7">
            <a:alphaModFix/>
          </a:blip>
          <a:srcRect/>
          <a:stretch/>
        </p:blipFill>
        <p:spPr>
          <a:xfrm>
            <a:off x="4092325" y="3526914"/>
            <a:ext cx="4492409" cy="2796370"/>
          </a:xfrm>
          <a:prstGeom prst="rect">
            <a:avLst/>
          </a:prstGeom>
          <a:noFill/>
          <a:ln>
            <a:noFill/>
          </a:ln>
        </p:spPr>
      </p:pic>
      <p:sp>
        <p:nvSpPr>
          <p:cNvPr id="309" name="Google Shape;309;p6"/>
          <p:cNvSpPr/>
          <p:nvPr/>
        </p:nvSpPr>
        <p:spPr>
          <a:xfrm>
            <a:off x="3373428" y="1589428"/>
            <a:ext cx="4461634" cy="1400754"/>
          </a:xfrm>
          <a:prstGeom prst="wedgeEllipseCallout">
            <a:avLst>
              <a:gd name="adj1" fmla="val -56133"/>
              <a:gd name="adj2" fmla="val 86413"/>
            </a:avLst>
          </a:prstGeom>
          <a:solidFill>
            <a:srgbClr val="E7A3F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Arial"/>
                <a:ea typeface="Arial"/>
                <a:cs typeface="Arial"/>
                <a:sym typeface="Arial"/>
              </a:rPr>
              <a:t>You mean someone holds the copyright for that thing??</a:t>
            </a:r>
            <a:endParaRPr/>
          </a:p>
        </p:txBody>
      </p:sp>
      <p:sp>
        <p:nvSpPr>
          <p:cNvPr id="310" name="Google Shape;310;p6"/>
          <p:cNvSpPr/>
          <p:nvPr/>
        </p:nvSpPr>
        <p:spPr>
          <a:xfrm>
            <a:off x="8161877" y="2128194"/>
            <a:ext cx="1785576" cy="824791"/>
          </a:xfrm>
          <a:prstGeom prst="wedgeEllipseCallout">
            <a:avLst>
              <a:gd name="adj1" fmla="val 55575"/>
              <a:gd name="adj2" fmla="val 97902"/>
            </a:avLst>
          </a:prstGeom>
          <a:solidFill>
            <a:srgbClr val="B3C6E7"/>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Arial"/>
                <a:ea typeface="Arial"/>
                <a:cs typeface="Arial"/>
                <a:sym typeface="Arial"/>
              </a:rPr>
              <a:t>Yup. Me!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500"/>
                                        <p:tgtEl>
                                          <p:spTgt spid="2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1"/>
                                        </p:tgtEl>
                                        <p:attrNameLst>
                                          <p:attrName>style.visibility</p:attrName>
                                        </p:attrNameLst>
                                      </p:cBhvr>
                                      <p:to>
                                        <p:strVal val="visible"/>
                                      </p:to>
                                    </p:set>
                                    <p:animEffect transition="in" filter="fade">
                                      <p:cBhvr>
                                        <p:cTn id="11" dur="500"/>
                                        <p:tgtEl>
                                          <p:spTgt spid="30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2"/>
                                        </p:tgtEl>
                                        <p:attrNameLst>
                                          <p:attrName>style.visibility</p:attrName>
                                        </p:attrNameLst>
                                      </p:cBhvr>
                                      <p:to>
                                        <p:strVal val="visible"/>
                                      </p:to>
                                    </p:set>
                                    <p:animEffect transition="in" filter="fade">
                                      <p:cBhvr>
                                        <p:cTn id="15" dur="500"/>
                                        <p:tgtEl>
                                          <p:spTgt spid="30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0"/>
                                        </p:tgtEl>
                                        <p:attrNameLst>
                                          <p:attrName>style.visibility</p:attrName>
                                        </p:attrNameLst>
                                      </p:cBhvr>
                                      <p:to>
                                        <p:strVal val="visible"/>
                                      </p:to>
                                    </p:set>
                                    <p:animEffect transition="in" filter="fade">
                                      <p:cBhvr>
                                        <p:cTn id="19" dur="500"/>
                                        <p:tgtEl>
                                          <p:spTgt spid="30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3"/>
                                        </p:tgtEl>
                                        <p:attrNameLst>
                                          <p:attrName>style.visibility</p:attrName>
                                        </p:attrNameLst>
                                      </p:cBhvr>
                                      <p:to>
                                        <p:strVal val="visible"/>
                                      </p:to>
                                    </p:set>
                                    <p:animEffect transition="in" filter="fade">
                                      <p:cBhvr>
                                        <p:cTn id="24" dur="500"/>
                                        <p:tgtEl>
                                          <p:spTgt spid="303"/>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304"/>
                                        </p:tgtEl>
                                        <p:attrNameLst>
                                          <p:attrName>style.visibility</p:attrName>
                                        </p:attrNameLst>
                                      </p:cBhvr>
                                      <p:to>
                                        <p:strVal val="visible"/>
                                      </p:to>
                                    </p:set>
                                    <p:animEffect transition="in" filter="wipe(up)">
                                      <p:cBhvr>
                                        <p:cTn id="28" dur="500"/>
                                        <p:tgtEl>
                                          <p:spTgt spid="304"/>
                                        </p:tgtEl>
                                      </p:cBhvr>
                                    </p:animEffect>
                                  </p:childTnLst>
                                </p:cTn>
                              </p:par>
                              <p:par>
                                <p:cTn id="29" presetID="22" presetClass="entr" presetSubtype="1" fill="hold" nodeType="withEffect">
                                  <p:stCondLst>
                                    <p:cond delay="0"/>
                                  </p:stCondLst>
                                  <p:childTnLst>
                                    <p:set>
                                      <p:cBhvr>
                                        <p:cTn id="30" dur="1" fill="hold">
                                          <p:stCondLst>
                                            <p:cond delay="0"/>
                                          </p:stCondLst>
                                        </p:cTn>
                                        <p:tgtEl>
                                          <p:spTgt spid="305"/>
                                        </p:tgtEl>
                                        <p:attrNameLst>
                                          <p:attrName>style.visibility</p:attrName>
                                        </p:attrNameLst>
                                      </p:cBhvr>
                                      <p:to>
                                        <p:strVal val="visible"/>
                                      </p:to>
                                    </p:set>
                                    <p:animEffect transition="in" filter="wipe(up)">
                                      <p:cBhvr>
                                        <p:cTn id="31" dur="500"/>
                                        <p:tgtEl>
                                          <p:spTgt spid="305"/>
                                        </p:tgtEl>
                                      </p:cBhvr>
                                    </p:animEffect>
                                  </p:childTnLst>
                                </p:cTn>
                              </p:par>
                              <p:par>
                                <p:cTn id="32" presetID="22" presetClass="entr" presetSubtype="1" fill="hold" nodeType="withEffect">
                                  <p:stCondLst>
                                    <p:cond delay="0"/>
                                  </p:stCondLst>
                                  <p:childTnLst>
                                    <p:set>
                                      <p:cBhvr>
                                        <p:cTn id="33" dur="1" fill="hold">
                                          <p:stCondLst>
                                            <p:cond delay="0"/>
                                          </p:stCondLst>
                                        </p:cTn>
                                        <p:tgtEl>
                                          <p:spTgt spid="306"/>
                                        </p:tgtEl>
                                        <p:attrNameLst>
                                          <p:attrName>style.visibility</p:attrName>
                                        </p:attrNameLst>
                                      </p:cBhvr>
                                      <p:to>
                                        <p:strVal val="visible"/>
                                      </p:to>
                                    </p:set>
                                    <p:animEffect transition="in" filter="wipe(up)">
                                      <p:cBhvr>
                                        <p:cTn id="34" dur="500"/>
                                        <p:tgtEl>
                                          <p:spTgt spid="306"/>
                                        </p:tgtEl>
                                      </p:cBhvr>
                                    </p:animEffect>
                                  </p:childTnLst>
                                </p:cTn>
                              </p:par>
                              <p:par>
                                <p:cTn id="35" presetID="22" presetClass="entr" presetSubtype="1" fill="hold" nodeType="withEffect">
                                  <p:stCondLst>
                                    <p:cond delay="0"/>
                                  </p:stCondLst>
                                  <p:childTnLst>
                                    <p:set>
                                      <p:cBhvr>
                                        <p:cTn id="36" dur="1" fill="hold">
                                          <p:stCondLst>
                                            <p:cond delay="0"/>
                                          </p:stCondLst>
                                        </p:cTn>
                                        <p:tgtEl>
                                          <p:spTgt spid="307"/>
                                        </p:tgtEl>
                                        <p:attrNameLst>
                                          <p:attrName>style.visibility</p:attrName>
                                        </p:attrNameLst>
                                      </p:cBhvr>
                                      <p:to>
                                        <p:strVal val="visible"/>
                                      </p:to>
                                    </p:set>
                                    <p:animEffect transition="in" filter="wipe(up)">
                                      <p:cBhvr>
                                        <p:cTn id="37" dur="500"/>
                                        <p:tgtEl>
                                          <p:spTgt spid="30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1"/>
                                        </p:tgtEl>
                                      </p:cBhvr>
                                    </p:animEffect>
                                    <p:set>
                                      <p:cBhvr>
                                        <p:cTn id="42" dur="1" fill="hold">
                                          <p:stCondLst>
                                            <p:cond delay="500"/>
                                          </p:stCondLst>
                                        </p:cTn>
                                        <p:tgtEl>
                                          <p:spTgt spid="30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00"/>
                                        </p:tgtEl>
                                      </p:cBhvr>
                                    </p:animEffect>
                                    <p:set>
                                      <p:cBhvr>
                                        <p:cTn id="45" dur="1" fill="hold">
                                          <p:stCondLst>
                                            <p:cond delay="500"/>
                                          </p:stCondLst>
                                        </p:cTn>
                                        <p:tgtEl>
                                          <p:spTgt spid="30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03"/>
                                        </p:tgtEl>
                                      </p:cBhvr>
                                    </p:animEffect>
                                    <p:set>
                                      <p:cBhvr>
                                        <p:cTn id="48" dur="1" fill="hold">
                                          <p:stCondLst>
                                            <p:cond delay="500"/>
                                          </p:stCondLst>
                                        </p:cTn>
                                        <p:tgtEl>
                                          <p:spTgt spid="30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04"/>
                                        </p:tgtEl>
                                      </p:cBhvr>
                                    </p:animEffect>
                                    <p:set>
                                      <p:cBhvr>
                                        <p:cTn id="51" dur="1" fill="hold">
                                          <p:stCondLst>
                                            <p:cond delay="500"/>
                                          </p:stCondLst>
                                        </p:cTn>
                                        <p:tgtEl>
                                          <p:spTgt spid="30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305"/>
                                        </p:tgtEl>
                                      </p:cBhvr>
                                    </p:animEffect>
                                    <p:set>
                                      <p:cBhvr>
                                        <p:cTn id="54" dur="1" fill="hold">
                                          <p:stCondLst>
                                            <p:cond delay="500"/>
                                          </p:stCondLst>
                                        </p:cTn>
                                        <p:tgtEl>
                                          <p:spTgt spid="30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06"/>
                                        </p:tgtEl>
                                      </p:cBhvr>
                                    </p:animEffect>
                                    <p:set>
                                      <p:cBhvr>
                                        <p:cTn id="57" dur="1" fill="hold">
                                          <p:stCondLst>
                                            <p:cond delay="500"/>
                                          </p:stCondLst>
                                        </p:cTn>
                                        <p:tgtEl>
                                          <p:spTgt spid="30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07"/>
                                        </p:tgtEl>
                                      </p:cBhvr>
                                    </p:animEffect>
                                    <p:set>
                                      <p:cBhvr>
                                        <p:cTn id="60" dur="1" fill="hold">
                                          <p:stCondLst>
                                            <p:cond delay="500"/>
                                          </p:stCondLst>
                                        </p:cTn>
                                        <p:tgtEl>
                                          <p:spTgt spid="307"/>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308"/>
                                        </p:tgtEl>
                                        <p:attrNameLst>
                                          <p:attrName>style.visibility</p:attrName>
                                        </p:attrNameLst>
                                      </p:cBhvr>
                                      <p:to>
                                        <p:strVal val="visible"/>
                                      </p:to>
                                    </p:set>
                                    <p:animEffect transition="in" filter="fade">
                                      <p:cBhvr>
                                        <p:cTn id="64" dur="1000"/>
                                        <p:tgtEl>
                                          <p:spTgt spid="30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09"/>
                                        </p:tgtEl>
                                        <p:attrNameLst>
                                          <p:attrName>style.visibility</p:attrName>
                                        </p:attrNameLst>
                                      </p:cBhvr>
                                      <p:to>
                                        <p:strVal val="visible"/>
                                      </p:to>
                                    </p:set>
                                    <p:animEffect transition="in" filter="fade">
                                      <p:cBhvr>
                                        <p:cTn id="69" dur="500"/>
                                        <p:tgtEl>
                                          <p:spTgt spid="309"/>
                                        </p:tgtEl>
                                      </p:cBhvr>
                                    </p:animEffect>
                                  </p:childTnLst>
                                </p:cTn>
                              </p:par>
                            </p:childTnLst>
                          </p:cTn>
                        </p:par>
                        <p:par>
                          <p:cTn id="70" fill="hold">
                            <p:stCondLst>
                              <p:cond delay="500"/>
                            </p:stCondLst>
                            <p:childTnLst>
                              <p:par>
                                <p:cTn id="71" presetID="10" presetClass="entr" presetSubtype="0" fill="hold" nodeType="afterEffect">
                                  <p:stCondLst>
                                    <p:cond delay="750"/>
                                  </p:stCondLst>
                                  <p:childTnLst>
                                    <p:set>
                                      <p:cBhvr>
                                        <p:cTn id="72" dur="1" fill="hold">
                                          <p:stCondLst>
                                            <p:cond delay="0"/>
                                          </p:stCondLst>
                                        </p:cTn>
                                        <p:tgtEl>
                                          <p:spTgt spid="310"/>
                                        </p:tgtEl>
                                        <p:attrNameLst>
                                          <p:attrName>style.visibility</p:attrName>
                                        </p:attrNameLst>
                                      </p:cBhvr>
                                      <p:to>
                                        <p:strVal val="visible"/>
                                      </p:to>
                                    </p:set>
                                    <p:animEffect transition="in" filter="fade">
                                      <p:cBhvr>
                                        <p:cTn id="73"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7"/>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MORAL AND ECONOMIC RIGHTS</a:t>
            </a:r>
            <a:endParaRPr/>
          </a:p>
        </p:txBody>
      </p:sp>
      <p:pic>
        <p:nvPicPr>
          <p:cNvPr id="317" name="Google Shape;317;p7"/>
          <p:cNvPicPr preferRelativeResize="0"/>
          <p:nvPr/>
        </p:nvPicPr>
        <p:blipFill rotWithShape="1">
          <a:blip r:embed="rId3">
            <a:alphaModFix/>
          </a:blip>
          <a:srcRect b="12325"/>
          <a:stretch/>
        </p:blipFill>
        <p:spPr>
          <a:xfrm>
            <a:off x="2476320" y="3161056"/>
            <a:ext cx="1418210" cy="1214016"/>
          </a:xfrm>
          <a:prstGeom prst="rect">
            <a:avLst/>
          </a:prstGeom>
          <a:noFill/>
          <a:ln>
            <a:noFill/>
          </a:ln>
        </p:spPr>
      </p:pic>
      <p:pic>
        <p:nvPicPr>
          <p:cNvPr id="318" name="Google Shape;318;p7"/>
          <p:cNvPicPr preferRelativeResize="0"/>
          <p:nvPr/>
        </p:nvPicPr>
        <p:blipFill rotWithShape="1">
          <a:blip r:embed="rId4">
            <a:alphaModFix/>
          </a:blip>
          <a:srcRect/>
          <a:stretch/>
        </p:blipFill>
        <p:spPr>
          <a:xfrm>
            <a:off x="3467720" y="1511748"/>
            <a:ext cx="1414203" cy="1767754"/>
          </a:xfrm>
          <a:prstGeom prst="rect">
            <a:avLst/>
          </a:prstGeom>
          <a:noFill/>
          <a:ln>
            <a:noFill/>
          </a:ln>
        </p:spPr>
      </p:pic>
      <p:sp>
        <p:nvSpPr>
          <p:cNvPr id="319" name="Google Shape;319;p7"/>
          <p:cNvSpPr txBox="1"/>
          <p:nvPr/>
        </p:nvSpPr>
        <p:spPr>
          <a:xfrm>
            <a:off x="3084335" y="4505055"/>
            <a:ext cx="209411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pic>
        <p:nvPicPr>
          <p:cNvPr id="320" name="Google Shape;320;p7"/>
          <p:cNvPicPr preferRelativeResize="0"/>
          <p:nvPr/>
        </p:nvPicPr>
        <p:blipFill rotWithShape="1">
          <a:blip r:embed="rId5">
            <a:alphaModFix/>
          </a:blip>
          <a:srcRect b="16734"/>
          <a:stretch/>
        </p:blipFill>
        <p:spPr>
          <a:xfrm>
            <a:off x="9359984" y="2685337"/>
            <a:ext cx="2600652" cy="2165454"/>
          </a:xfrm>
          <a:prstGeom prst="rect">
            <a:avLst/>
          </a:prstGeom>
          <a:noFill/>
          <a:ln>
            <a:noFill/>
          </a:ln>
        </p:spPr>
      </p:pic>
      <p:pic>
        <p:nvPicPr>
          <p:cNvPr id="321" name="Google Shape;321;p7"/>
          <p:cNvPicPr preferRelativeResize="0"/>
          <p:nvPr/>
        </p:nvPicPr>
        <p:blipFill rotWithShape="1">
          <a:blip r:embed="rId6">
            <a:alphaModFix/>
          </a:blip>
          <a:srcRect/>
          <a:stretch/>
        </p:blipFill>
        <p:spPr>
          <a:xfrm>
            <a:off x="1253581" y="4293396"/>
            <a:ext cx="1752600" cy="2143125"/>
          </a:xfrm>
          <a:prstGeom prst="rect">
            <a:avLst/>
          </a:prstGeom>
          <a:noFill/>
          <a:ln>
            <a:noFill/>
          </a:ln>
        </p:spPr>
      </p:pic>
      <p:sp>
        <p:nvSpPr>
          <p:cNvPr id="322" name="Google Shape;322;p7"/>
          <p:cNvSpPr/>
          <p:nvPr/>
        </p:nvSpPr>
        <p:spPr>
          <a:xfrm>
            <a:off x="6096000" y="1463041"/>
            <a:ext cx="3704580" cy="1154981"/>
          </a:xfrm>
          <a:prstGeom prst="wedgeEllipseCallout">
            <a:avLst>
              <a:gd name="adj1" fmla="val 63120"/>
              <a:gd name="adj2" fmla="val 73700"/>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Arial"/>
                <a:ea typeface="Arial"/>
                <a:cs typeface="Arial"/>
                <a:sym typeface="Arial"/>
              </a:rPr>
              <a:t>There’s nothing money can’t buy!</a:t>
            </a:r>
            <a:endParaRPr/>
          </a:p>
        </p:txBody>
      </p:sp>
      <p:sp>
        <p:nvSpPr>
          <p:cNvPr id="323" name="Google Shape;323;p7"/>
          <p:cNvSpPr/>
          <p:nvPr/>
        </p:nvSpPr>
        <p:spPr>
          <a:xfrm>
            <a:off x="231364" y="1654455"/>
            <a:ext cx="2497623" cy="2041047"/>
          </a:xfrm>
          <a:prstGeom prst="wedgeEllipseCallout">
            <a:avLst>
              <a:gd name="adj1" fmla="val 22886"/>
              <a:gd name="adj2" fmla="val 71538"/>
            </a:avLst>
          </a:prstGeom>
          <a:solidFill>
            <a:srgbClr val="FEB8E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Arial"/>
                <a:ea typeface="Arial"/>
                <a:cs typeface="Arial"/>
                <a:sym typeface="Arial"/>
              </a:rPr>
              <a:t>Except my moral rights [evil, faceless corporate dude]</a:t>
            </a:r>
            <a:endParaRPr/>
          </a:p>
        </p:txBody>
      </p:sp>
      <p:sp>
        <p:nvSpPr>
          <p:cNvPr id="324" name="Google Shape;324;p7"/>
          <p:cNvSpPr/>
          <p:nvPr/>
        </p:nvSpPr>
        <p:spPr>
          <a:xfrm>
            <a:off x="4050839" y="2770422"/>
            <a:ext cx="4261321" cy="1767754"/>
          </a:xfrm>
          <a:prstGeom prst="wedgeEllipseCallout">
            <a:avLst>
              <a:gd name="adj1" fmla="val 97112"/>
              <a:gd name="adj2" fmla="val -33937"/>
            </a:avLst>
          </a:prstGeom>
          <a:solidFill>
            <a:srgbClr val="9CC2E5"/>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Arial"/>
                <a:ea typeface="Arial"/>
                <a:cs typeface="Arial"/>
                <a:sym typeface="Arial"/>
              </a:rPr>
              <a:t>Recording deals, publishing agreements… I do them all for the copyrights</a:t>
            </a:r>
            <a:endParaRPr/>
          </a:p>
        </p:txBody>
      </p:sp>
      <p:sp>
        <p:nvSpPr>
          <p:cNvPr id="325" name="Google Shape;325;p7"/>
          <p:cNvSpPr/>
          <p:nvPr/>
        </p:nvSpPr>
        <p:spPr>
          <a:xfrm>
            <a:off x="3848135" y="4928810"/>
            <a:ext cx="3443376" cy="1507711"/>
          </a:xfrm>
          <a:prstGeom prst="wedgeEllipseCallout">
            <a:avLst>
              <a:gd name="adj1" fmla="val -79711"/>
              <a:gd name="adj2" fmla="val -22932"/>
            </a:avLst>
          </a:prstGeom>
          <a:solidFill>
            <a:srgbClr val="FFC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Arial"/>
                <a:ea typeface="Arial"/>
                <a:cs typeface="Arial"/>
                <a:sym typeface="Arial"/>
              </a:rPr>
              <a:t>Boss even gets the copyright on my thrilling work reports!</a:t>
            </a:r>
            <a:endParaRPr/>
          </a:p>
        </p:txBody>
      </p:sp>
      <p:grpSp>
        <p:nvGrpSpPr>
          <p:cNvPr id="326" name="Google Shape;326;p7"/>
          <p:cNvGrpSpPr/>
          <p:nvPr/>
        </p:nvGrpSpPr>
        <p:grpSpPr>
          <a:xfrm>
            <a:off x="289730" y="3845041"/>
            <a:ext cx="1163902" cy="1386269"/>
            <a:chOff x="289730" y="3845041"/>
            <a:chExt cx="1163902" cy="1386269"/>
          </a:xfrm>
        </p:grpSpPr>
        <p:pic>
          <p:nvPicPr>
            <p:cNvPr id="327" name="Google Shape;327;p7"/>
            <p:cNvPicPr preferRelativeResize="0"/>
            <p:nvPr/>
          </p:nvPicPr>
          <p:blipFill rotWithShape="1">
            <a:blip r:embed="rId7">
              <a:alphaModFix/>
            </a:blip>
            <a:srcRect/>
            <a:stretch/>
          </p:blipFill>
          <p:spPr>
            <a:xfrm>
              <a:off x="289730" y="3845041"/>
              <a:ext cx="1163902" cy="1386269"/>
            </a:xfrm>
            <a:prstGeom prst="rect">
              <a:avLst/>
            </a:prstGeom>
            <a:noFill/>
            <a:ln>
              <a:noFill/>
            </a:ln>
          </p:spPr>
        </p:pic>
        <p:pic>
          <p:nvPicPr>
            <p:cNvPr id="328" name="Google Shape;328;p7"/>
            <p:cNvPicPr preferRelativeResize="0"/>
            <p:nvPr/>
          </p:nvPicPr>
          <p:blipFill rotWithShape="1">
            <a:blip r:embed="rId3">
              <a:alphaModFix/>
            </a:blip>
            <a:srcRect b="12325"/>
            <a:stretch/>
          </p:blipFill>
          <p:spPr>
            <a:xfrm>
              <a:off x="1175414" y="4965385"/>
              <a:ext cx="278218" cy="23816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500"/>
                                        <p:tgtEl>
                                          <p:spTgt spid="3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9"/>
                                        </p:tgtEl>
                                        <p:attrNameLst>
                                          <p:attrName>style.visibility</p:attrName>
                                        </p:attrNameLst>
                                      </p:cBhvr>
                                      <p:to>
                                        <p:strVal val="visible"/>
                                      </p:to>
                                    </p:set>
                                    <p:animEffect transition="in" filter="fade">
                                      <p:cBhvr>
                                        <p:cTn id="14" dur="500"/>
                                        <p:tgtEl>
                                          <p:spTgt spid="319"/>
                                        </p:tgtEl>
                                      </p:cBhvr>
                                    </p:animEffec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318"/>
                                        </p:tgtEl>
                                        <p:attrNameLst>
                                          <p:attrName>style.visibility</p:attrName>
                                        </p:attrNameLst>
                                      </p:cBhvr>
                                      <p:to>
                                        <p:strVal val="visible"/>
                                      </p:to>
                                    </p:set>
                                    <p:animEffect transition="in" filter="fade">
                                      <p:cBhvr>
                                        <p:cTn id="18" dur="500"/>
                                        <p:tgtEl>
                                          <p:spTgt spid="3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20"/>
                                        </p:tgtEl>
                                        <p:attrNameLst>
                                          <p:attrName>style.visibility</p:attrName>
                                        </p:attrNameLst>
                                      </p:cBhvr>
                                      <p:to>
                                        <p:strVal val="visible"/>
                                      </p:to>
                                    </p:set>
                                    <p:animEffect transition="in" filter="fade">
                                      <p:cBhvr>
                                        <p:cTn id="23" dur="500"/>
                                        <p:tgtEl>
                                          <p:spTgt spid="3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2"/>
                                        </p:tgtEl>
                                        <p:attrNameLst>
                                          <p:attrName>style.visibility</p:attrName>
                                        </p:attrNameLst>
                                      </p:cBhvr>
                                      <p:to>
                                        <p:strVal val="visible"/>
                                      </p:to>
                                    </p:set>
                                    <p:animEffect transition="in" filter="fade">
                                      <p:cBhvr>
                                        <p:cTn id="28" dur="500"/>
                                        <p:tgtEl>
                                          <p:spTgt spid="322"/>
                                        </p:tgtEl>
                                      </p:cBhvr>
                                    </p:animEffect>
                                  </p:childTnLst>
                                </p:cTn>
                              </p:par>
                            </p:childTnLst>
                          </p:cTn>
                        </p:par>
                        <p:par>
                          <p:cTn id="29" fill="hold">
                            <p:stCondLst>
                              <p:cond delay="500"/>
                            </p:stCondLst>
                            <p:childTnLst>
                              <p:par>
                                <p:cTn id="30" presetID="37" presetClass="path" presetSubtype="0" accel="50000" decel="50000" fill="hold" nodeType="afterEffect">
                                  <p:stCondLst>
                                    <p:cond delay="0"/>
                                  </p:stCondLst>
                                  <p:childTnLst>
                                    <p:animMotion origin="layout" path="M 2.08333E-6 4.44444E-6 L 0.11406 0.04004 C 0.13776 0.04907 0.17344 0.05393 0.21081 0.05393 C 0.25338 0.05393 0.2875 0.04907 0.3112 0.04004 L 0.42552 4.44444E-6 " pathEditMode="relative" rAng="0" ptsTypes="AAAAA">
                                      <p:cBhvr>
                                        <p:cTn id="31" dur="2000" fill="hold"/>
                                        <p:tgtEl>
                                          <p:spTgt spid="317"/>
                                        </p:tgtEl>
                                        <p:attrNameLst>
                                          <p:attrName>ppt_x</p:attrName>
                                          <p:attrName>ppt_y</p:attrName>
                                        </p:attrNameLst>
                                      </p:cBhvr>
                                      <p:rCtr x="21276" y="2685"/>
                                    </p:animMotion>
                                  </p:childTnLst>
                                </p:cTn>
                              </p:par>
                              <p:par>
                                <p:cTn id="32" presetID="37" presetClass="path" presetSubtype="0" accel="50000" decel="50000" fill="hold" grpId="1" nodeType="withEffect">
                                  <p:stCondLst>
                                    <p:cond delay="0"/>
                                  </p:stCondLst>
                                  <p:childTnLst>
                                    <p:animMotion origin="layout" path="M -2.08333E-6 1.48148E-6 L 0.10547 0.04004 C 0.12735 0.04907 0.16042 0.05393 0.19492 0.05393 C 0.23438 0.05393 0.26589 0.04907 0.28776 0.04004 L 0.39349 1.48148E-6 " pathEditMode="relative" rAng="0" ptsTypes="AAAAA">
                                      <p:cBhvr>
                                        <p:cTn id="33" dur="2000" fill="hold"/>
                                        <p:tgtEl>
                                          <p:spTgt spid="319"/>
                                        </p:tgtEl>
                                        <p:attrNameLst>
                                          <p:attrName>ppt_x</p:attrName>
                                          <p:attrName>ppt_y</p:attrName>
                                        </p:attrNameLst>
                                      </p:cBhvr>
                                      <p:rCtr x="19674" y="2685"/>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3"/>
                                        </p:tgtEl>
                                        <p:attrNameLst>
                                          <p:attrName>style.visibility</p:attrName>
                                        </p:attrNameLst>
                                      </p:cBhvr>
                                      <p:to>
                                        <p:strVal val="visible"/>
                                      </p:to>
                                    </p:set>
                                    <p:animEffect transition="in" filter="fade">
                                      <p:cBhvr>
                                        <p:cTn id="38" dur="1000"/>
                                        <p:tgtEl>
                                          <p:spTgt spid="3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23"/>
                                        </p:tgtEl>
                                      </p:cBhvr>
                                    </p:animEffect>
                                    <p:set>
                                      <p:cBhvr>
                                        <p:cTn id="43" dur="1" fill="hold">
                                          <p:stCondLst>
                                            <p:cond delay="500"/>
                                          </p:stCondLst>
                                        </p:cTn>
                                        <p:tgtEl>
                                          <p:spTgt spid="32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2"/>
                                        </p:tgtEl>
                                      </p:cBhvr>
                                    </p:animEffect>
                                    <p:set>
                                      <p:cBhvr>
                                        <p:cTn id="46" dur="1" fill="hold">
                                          <p:stCondLst>
                                            <p:cond delay="500"/>
                                          </p:stCondLst>
                                        </p:cTn>
                                        <p:tgtEl>
                                          <p:spTgt spid="3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4"/>
                                        </p:tgtEl>
                                        <p:attrNameLst>
                                          <p:attrName>style.visibility</p:attrName>
                                        </p:attrNameLst>
                                      </p:cBhvr>
                                      <p:to>
                                        <p:strVal val="visible"/>
                                      </p:to>
                                    </p:set>
                                    <p:animEffect transition="in" filter="fade">
                                      <p:cBhvr>
                                        <p:cTn id="51" dur="1000"/>
                                        <p:tgtEl>
                                          <p:spTgt spid="324"/>
                                        </p:tgtEl>
                                      </p:cBhvr>
                                    </p:animEffect>
                                  </p:childTnLst>
                                </p:cTn>
                              </p:par>
                              <p:par>
                                <p:cTn id="52" presetID="10" presetClass="exit" presetSubtype="0" fill="hold" nodeType="withEffect">
                                  <p:stCondLst>
                                    <p:cond delay="0"/>
                                  </p:stCondLst>
                                  <p:childTnLst>
                                    <p:animEffect transition="out" filter="fade">
                                      <p:cBhvr>
                                        <p:cTn id="53" dur="500"/>
                                        <p:tgtEl>
                                          <p:spTgt spid="317"/>
                                        </p:tgtEl>
                                      </p:cBhvr>
                                    </p:animEffect>
                                    <p:set>
                                      <p:cBhvr>
                                        <p:cTn id="54" dur="1" fill="hold">
                                          <p:stCondLst>
                                            <p:cond delay="500"/>
                                          </p:stCondLst>
                                        </p:cTn>
                                        <p:tgtEl>
                                          <p:spTgt spid="31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319"/>
                                        </p:tgtEl>
                                      </p:cBhvr>
                                    </p:animEffect>
                                    <p:set>
                                      <p:cBhvr>
                                        <p:cTn id="57" dur="1" fill="hold">
                                          <p:stCondLst>
                                            <p:cond delay="500"/>
                                          </p:stCondLst>
                                        </p:cTn>
                                        <p:tgtEl>
                                          <p:spTgt spid="319"/>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18"/>
                                        </p:tgtEl>
                                      </p:cBhvr>
                                    </p:animEffect>
                                    <p:set>
                                      <p:cBhvr>
                                        <p:cTn id="60" dur="1" fill="hold">
                                          <p:stCondLst>
                                            <p:cond delay="500"/>
                                          </p:stCondLst>
                                        </p:cTn>
                                        <p:tgtEl>
                                          <p:spTgt spid="3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5"/>
                                        </p:tgtEl>
                                        <p:attrNameLst>
                                          <p:attrName>style.visibility</p:attrName>
                                        </p:attrNameLst>
                                      </p:cBhvr>
                                      <p:to>
                                        <p:strVal val="visible"/>
                                      </p:to>
                                    </p:set>
                                    <p:animEffect transition="in" filter="fade">
                                      <p:cBhvr>
                                        <p:cTn id="65" dur="1000"/>
                                        <p:tgtEl>
                                          <p:spTgt spid="325"/>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326"/>
                                        </p:tgtEl>
                                        <p:attrNameLst>
                                          <p:attrName>style.visibility</p:attrName>
                                        </p:attrNameLst>
                                      </p:cBhvr>
                                      <p:to>
                                        <p:strVal val="visible"/>
                                      </p:to>
                                    </p:set>
                                    <p:animEffect transition="in" filter="fade">
                                      <p:cBhvr>
                                        <p:cTn id="69" dur="500"/>
                                        <p:tgtEl>
                                          <p:spTgt spid="326"/>
                                        </p:tgtEl>
                                      </p:cBhvr>
                                    </p:animEffect>
                                  </p:childTnLst>
                                </p:cTn>
                              </p:par>
                              <p:par>
                                <p:cTn id="70" presetID="37" presetClass="path" presetSubtype="0" accel="50000" decel="50000" fill="hold" nodeType="withEffect">
                                  <p:stCondLst>
                                    <p:cond delay="750"/>
                                  </p:stCondLst>
                                  <p:childTnLst>
                                    <p:animMotion origin="layout" path="M -4.375E-6 -4.07407E-6 L 0.17605 0.07199 C 0.21263 0.08797 0.26771 0.09723 0.3254 0.09723 C 0.39115 0.09723 0.44375 0.08797 0.48034 0.07199 L 0.65651 -4.07407E-6 " pathEditMode="relative" rAng="0" ptsTypes="AAAAA">
                                      <p:cBhvr>
                                        <p:cTn id="71" dur="2000" fill="hold"/>
                                        <p:tgtEl>
                                          <p:spTgt spid="326"/>
                                        </p:tgtEl>
                                        <p:attrNameLst>
                                          <p:attrName>ppt_x</p:attrName>
                                          <p:attrName>ppt_y</p:attrName>
                                        </p:attrNameLst>
                                      </p:cBhvr>
                                      <p:rCtr x="32826" y="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319" grpId="1"/>
      <p:bldP spid="31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BALANCING OF INTERESTS</a:t>
            </a:r>
            <a:endParaRPr/>
          </a:p>
        </p:txBody>
      </p:sp>
      <p:pic>
        <p:nvPicPr>
          <p:cNvPr id="335" name="Google Shape;335;p8"/>
          <p:cNvPicPr preferRelativeResize="0"/>
          <p:nvPr/>
        </p:nvPicPr>
        <p:blipFill rotWithShape="1">
          <a:blip r:embed="rId3">
            <a:alphaModFix/>
          </a:blip>
          <a:srcRect b="12325"/>
          <a:stretch/>
        </p:blipFill>
        <p:spPr>
          <a:xfrm>
            <a:off x="5386895" y="2261346"/>
            <a:ext cx="1418210" cy="1214016"/>
          </a:xfrm>
          <a:prstGeom prst="rect">
            <a:avLst/>
          </a:prstGeom>
          <a:noFill/>
          <a:ln>
            <a:noFill/>
          </a:ln>
        </p:spPr>
      </p:pic>
      <p:pic>
        <p:nvPicPr>
          <p:cNvPr id="336" name="Google Shape;336;p8"/>
          <p:cNvPicPr preferRelativeResize="0">
            <a:picLocks noGrp="1"/>
          </p:cNvPicPr>
          <p:nvPr>
            <p:ph type="body" idx="1"/>
          </p:nvPr>
        </p:nvPicPr>
        <p:blipFill rotWithShape="1">
          <a:blip r:embed="rId4">
            <a:alphaModFix/>
          </a:blip>
          <a:srcRect/>
          <a:stretch/>
        </p:blipFill>
        <p:spPr>
          <a:xfrm>
            <a:off x="3996258" y="2985610"/>
            <a:ext cx="4199483" cy="3501332"/>
          </a:xfrm>
          <a:prstGeom prst="rect">
            <a:avLst/>
          </a:prstGeom>
          <a:noFill/>
          <a:ln>
            <a:noFill/>
          </a:ln>
        </p:spPr>
      </p:pic>
      <p:grpSp>
        <p:nvGrpSpPr>
          <p:cNvPr id="337" name="Google Shape;337;p8"/>
          <p:cNvGrpSpPr/>
          <p:nvPr/>
        </p:nvGrpSpPr>
        <p:grpSpPr>
          <a:xfrm>
            <a:off x="1213391" y="2255859"/>
            <a:ext cx="2691717" cy="3794006"/>
            <a:chOff x="1325423" y="2201950"/>
            <a:chExt cx="2691717" cy="3794006"/>
          </a:xfrm>
        </p:grpSpPr>
        <p:pic>
          <p:nvPicPr>
            <p:cNvPr id="338" name="Google Shape;338;p8" descr="Image result for canada coat of arm"/>
            <p:cNvPicPr preferRelativeResize="0"/>
            <p:nvPr/>
          </p:nvPicPr>
          <p:blipFill rotWithShape="1">
            <a:blip r:embed="rId5">
              <a:alphaModFix/>
            </a:blip>
            <a:srcRect/>
            <a:stretch/>
          </p:blipFill>
          <p:spPr>
            <a:xfrm>
              <a:off x="1790477" y="2201950"/>
              <a:ext cx="1562604" cy="1979183"/>
            </a:xfrm>
            <a:prstGeom prst="rect">
              <a:avLst/>
            </a:prstGeom>
            <a:noFill/>
            <a:ln>
              <a:noFill/>
            </a:ln>
          </p:spPr>
        </p:pic>
        <p:pic>
          <p:nvPicPr>
            <p:cNvPr id="339" name="Google Shape;339;p8"/>
            <p:cNvPicPr preferRelativeResize="0"/>
            <p:nvPr/>
          </p:nvPicPr>
          <p:blipFill rotWithShape="1">
            <a:blip r:embed="rId6">
              <a:alphaModFix/>
            </a:blip>
            <a:srcRect/>
            <a:stretch/>
          </p:blipFill>
          <p:spPr>
            <a:xfrm>
              <a:off x="1770404" y="4234803"/>
              <a:ext cx="1602751" cy="232573"/>
            </a:xfrm>
            <a:prstGeom prst="rect">
              <a:avLst/>
            </a:prstGeom>
            <a:noFill/>
            <a:ln>
              <a:noFill/>
            </a:ln>
          </p:spPr>
        </p:pic>
        <p:pic>
          <p:nvPicPr>
            <p:cNvPr id="340" name="Google Shape;340;p8"/>
            <p:cNvPicPr preferRelativeResize="0"/>
            <p:nvPr/>
          </p:nvPicPr>
          <p:blipFill rotWithShape="1">
            <a:blip r:embed="rId7">
              <a:alphaModFix/>
            </a:blip>
            <a:srcRect/>
            <a:stretch/>
          </p:blipFill>
          <p:spPr>
            <a:xfrm>
              <a:off x="1325423" y="4387324"/>
              <a:ext cx="2691717" cy="1608632"/>
            </a:xfrm>
            <a:prstGeom prst="rect">
              <a:avLst/>
            </a:prstGeom>
            <a:noFill/>
            <a:ln>
              <a:noFill/>
            </a:ln>
          </p:spPr>
        </p:pic>
      </p:grpSp>
      <p:pic>
        <p:nvPicPr>
          <p:cNvPr id="341" name="Google Shape;341;p8"/>
          <p:cNvPicPr preferRelativeResize="0"/>
          <p:nvPr/>
        </p:nvPicPr>
        <p:blipFill rotWithShape="1">
          <a:blip r:embed="rId8">
            <a:alphaModFix/>
          </a:blip>
          <a:srcRect b="16734"/>
          <a:stretch/>
        </p:blipFill>
        <p:spPr>
          <a:xfrm>
            <a:off x="4897967" y="4997931"/>
            <a:ext cx="668878" cy="556947"/>
          </a:xfrm>
          <a:prstGeom prst="rect">
            <a:avLst/>
          </a:prstGeom>
          <a:noFill/>
          <a:ln>
            <a:noFill/>
          </a:ln>
        </p:spPr>
      </p:pic>
      <p:pic>
        <p:nvPicPr>
          <p:cNvPr id="342" name="Google Shape;342;p8" descr="A drawing of a cartoon character&#10;&#10;Description automatically generated"/>
          <p:cNvPicPr preferRelativeResize="0"/>
          <p:nvPr/>
        </p:nvPicPr>
        <p:blipFill rotWithShape="1">
          <a:blip r:embed="rId9">
            <a:alphaModFix/>
          </a:blip>
          <a:srcRect/>
          <a:stretch/>
        </p:blipFill>
        <p:spPr>
          <a:xfrm flipH="1">
            <a:off x="6855069" y="4827842"/>
            <a:ext cx="314944" cy="734482"/>
          </a:xfrm>
          <a:prstGeom prst="rect">
            <a:avLst/>
          </a:prstGeom>
          <a:noFill/>
          <a:ln>
            <a:noFill/>
          </a:ln>
        </p:spPr>
      </p:pic>
      <p:pic>
        <p:nvPicPr>
          <p:cNvPr id="343" name="Google Shape;343;p8" descr="A picture containing clothing&#10;&#10;Description automatically generated"/>
          <p:cNvPicPr preferRelativeResize="0"/>
          <p:nvPr/>
        </p:nvPicPr>
        <p:blipFill rotWithShape="1">
          <a:blip r:embed="rId10">
            <a:alphaModFix/>
          </a:blip>
          <a:srcRect l="33766" r="34666"/>
          <a:stretch/>
        </p:blipFill>
        <p:spPr>
          <a:xfrm>
            <a:off x="4570950" y="4637838"/>
            <a:ext cx="330053" cy="1005402"/>
          </a:xfrm>
          <a:prstGeom prst="rect">
            <a:avLst/>
          </a:prstGeom>
          <a:noFill/>
          <a:ln>
            <a:noFill/>
          </a:ln>
        </p:spPr>
      </p:pic>
      <p:pic>
        <p:nvPicPr>
          <p:cNvPr id="344" name="Google Shape;344;p8"/>
          <p:cNvPicPr preferRelativeResize="0"/>
          <p:nvPr/>
        </p:nvPicPr>
        <p:blipFill rotWithShape="1">
          <a:blip r:embed="rId11">
            <a:alphaModFix/>
          </a:blip>
          <a:srcRect/>
          <a:stretch/>
        </p:blipFill>
        <p:spPr>
          <a:xfrm>
            <a:off x="7287237" y="5078525"/>
            <a:ext cx="395640" cy="483799"/>
          </a:xfrm>
          <a:prstGeom prst="rect">
            <a:avLst/>
          </a:prstGeom>
          <a:noFill/>
          <a:ln>
            <a:noFill/>
          </a:ln>
        </p:spPr>
      </p:pic>
      <p:pic>
        <p:nvPicPr>
          <p:cNvPr id="345" name="Google Shape;345;p8"/>
          <p:cNvPicPr preferRelativeResize="0"/>
          <p:nvPr/>
        </p:nvPicPr>
        <p:blipFill rotWithShape="1">
          <a:blip r:embed="rId12">
            <a:alphaModFix/>
          </a:blip>
          <a:srcRect/>
          <a:stretch/>
        </p:blipFill>
        <p:spPr>
          <a:xfrm>
            <a:off x="10480758" y="1576039"/>
            <a:ext cx="459853" cy="1251822"/>
          </a:xfrm>
          <a:prstGeom prst="rect">
            <a:avLst/>
          </a:prstGeom>
          <a:noFill/>
          <a:ln>
            <a:noFill/>
          </a:ln>
        </p:spPr>
      </p:pic>
      <p:pic>
        <p:nvPicPr>
          <p:cNvPr id="346" name="Google Shape;346;p8"/>
          <p:cNvPicPr preferRelativeResize="0"/>
          <p:nvPr/>
        </p:nvPicPr>
        <p:blipFill rotWithShape="1">
          <a:blip r:embed="rId13">
            <a:alphaModFix/>
          </a:blip>
          <a:srcRect/>
          <a:stretch/>
        </p:blipFill>
        <p:spPr>
          <a:xfrm>
            <a:off x="8838918" y="3398445"/>
            <a:ext cx="717736" cy="888169"/>
          </a:xfrm>
          <a:prstGeom prst="rect">
            <a:avLst/>
          </a:prstGeom>
          <a:noFill/>
          <a:ln>
            <a:noFill/>
          </a:ln>
        </p:spPr>
      </p:pic>
      <p:pic>
        <p:nvPicPr>
          <p:cNvPr id="347" name="Google Shape;347;p8" descr="A picture containing drawing&#10;&#10;Description automatically generated"/>
          <p:cNvPicPr preferRelativeResize="0"/>
          <p:nvPr/>
        </p:nvPicPr>
        <p:blipFill rotWithShape="1">
          <a:blip r:embed="rId14">
            <a:alphaModFix/>
          </a:blip>
          <a:srcRect/>
          <a:stretch/>
        </p:blipFill>
        <p:spPr>
          <a:xfrm>
            <a:off x="9556654" y="3427672"/>
            <a:ext cx="985805" cy="834445"/>
          </a:xfrm>
          <a:prstGeom prst="rect">
            <a:avLst/>
          </a:prstGeom>
          <a:noFill/>
          <a:ln>
            <a:noFill/>
          </a:ln>
        </p:spPr>
      </p:pic>
      <p:grpSp>
        <p:nvGrpSpPr>
          <p:cNvPr id="348" name="Google Shape;348;p8"/>
          <p:cNvGrpSpPr/>
          <p:nvPr/>
        </p:nvGrpSpPr>
        <p:grpSpPr>
          <a:xfrm>
            <a:off x="7485057" y="1443802"/>
            <a:ext cx="1613190" cy="1635088"/>
            <a:chOff x="7193184" y="2340980"/>
            <a:chExt cx="2094372" cy="2122802"/>
          </a:xfrm>
        </p:grpSpPr>
        <p:pic>
          <p:nvPicPr>
            <p:cNvPr id="349" name="Google Shape;349;p8"/>
            <p:cNvPicPr preferRelativeResize="0"/>
            <p:nvPr/>
          </p:nvPicPr>
          <p:blipFill rotWithShape="1">
            <a:blip r:embed="rId15">
              <a:alphaModFix/>
            </a:blip>
            <a:srcRect/>
            <a:stretch/>
          </p:blipFill>
          <p:spPr>
            <a:xfrm>
              <a:off x="7193184" y="2340980"/>
              <a:ext cx="2094372" cy="2122802"/>
            </a:xfrm>
            <a:prstGeom prst="rect">
              <a:avLst/>
            </a:prstGeom>
            <a:noFill/>
            <a:ln>
              <a:noFill/>
            </a:ln>
          </p:spPr>
        </p:pic>
        <p:pic>
          <p:nvPicPr>
            <p:cNvPr id="350" name="Google Shape;350;p8"/>
            <p:cNvPicPr preferRelativeResize="0"/>
            <p:nvPr/>
          </p:nvPicPr>
          <p:blipFill rotWithShape="1">
            <a:blip r:embed="rId16">
              <a:alphaModFix/>
            </a:blip>
            <a:srcRect/>
            <a:stretch/>
          </p:blipFill>
          <p:spPr>
            <a:xfrm>
              <a:off x="7324531" y="3029079"/>
              <a:ext cx="748909" cy="620731"/>
            </a:xfrm>
            <a:prstGeom prst="rect">
              <a:avLst/>
            </a:prstGeom>
            <a:noFill/>
            <a:ln>
              <a:noFill/>
            </a:ln>
          </p:spPr>
        </p:pic>
        <p:sp>
          <p:nvSpPr>
            <p:cNvPr id="351" name="Google Shape;351;p8"/>
            <p:cNvSpPr txBox="1"/>
            <p:nvPr/>
          </p:nvSpPr>
          <p:spPr>
            <a:xfrm>
              <a:off x="8472195" y="3009467"/>
              <a:ext cx="665691" cy="7005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i="0">
                  <a:solidFill>
                    <a:schemeClr val="dk1"/>
                  </a:solidFill>
                  <a:latin typeface="Arial"/>
                  <a:ea typeface="Arial"/>
                  <a:cs typeface="Arial"/>
                  <a:sym typeface="Arial"/>
                </a:rPr>
                <a:t>©</a:t>
              </a:r>
              <a:endParaRPr sz="1800" b="0" i="0">
                <a:solidFill>
                  <a:schemeClr val="dk1"/>
                </a:solidFill>
                <a:latin typeface="Arial"/>
                <a:ea typeface="Arial"/>
                <a:cs typeface="Arial"/>
                <a:sym typeface="Arial"/>
              </a:endParaRPr>
            </a:p>
            <a:p>
              <a:pPr marL="0" marR="0" lvl="0" indent="0" algn="ctr" rtl="0">
                <a:lnSpc>
                  <a:spcPct val="90000"/>
                </a:lnSpc>
                <a:spcBef>
                  <a:spcPts val="1000"/>
                </a:spcBef>
                <a:spcAft>
                  <a:spcPts val="0"/>
                </a:spcAft>
                <a:buClr>
                  <a:srgbClr val="757070"/>
                </a:buClr>
                <a:buSzPts val="2800"/>
                <a:buFont typeface="Arial"/>
                <a:buNone/>
              </a:pPr>
              <a:endParaRPr sz="2800" b="0" i="0">
                <a:solidFill>
                  <a:srgbClr val="757070"/>
                </a:solidFill>
                <a:latin typeface="Arial"/>
                <a:ea typeface="Arial"/>
                <a:cs typeface="Arial"/>
                <a:sym typeface="Arial"/>
              </a:endParaRPr>
            </a:p>
          </p:txBody>
        </p:sp>
      </p:grpSp>
      <p:sp>
        <p:nvSpPr>
          <p:cNvPr id="352" name="Google Shape;352;p8"/>
          <p:cNvSpPr txBox="1"/>
          <p:nvPr/>
        </p:nvSpPr>
        <p:spPr>
          <a:xfrm>
            <a:off x="7245402" y="2880526"/>
            <a:ext cx="23839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Fair dealing (s. 29)</a:t>
            </a:r>
            <a:endParaRPr/>
          </a:p>
        </p:txBody>
      </p:sp>
      <p:sp>
        <p:nvSpPr>
          <p:cNvPr id="353" name="Google Shape;353;p8"/>
          <p:cNvSpPr txBox="1"/>
          <p:nvPr/>
        </p:nvSpPr>
        <p:spPr>
          <a:xfrm>
            <a:off x="9309349" y="2655775"/>
            <a:ext cx="280266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Individual Exceptions (s. 29.21 to 29.23)</a:t>
            </a:r>
            <a:endParaRPr/>
          </a:p>
        </p:txBody>
      </p:sp>
      <p:sp>
        <p:nvSpPr>
          <p:cNvPr id="354" name="Google Shape;354;p8"/>
          <p:cNvSpPr txBox="1"/>
          <p:nvPr/>
        </p:nvSpPr>
        <p:spPr>
          <a:xfrm>
            <a:off x="8107134" y="4158725"/>
            <a:ext cx="304444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Institutional Exceptions (s. 29.4 to 30.4)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
                                        <p:tgtEl>
                                          <p:spTgt spid="336"/>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5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7"/>
                                        </p:tgtEl>
                                        <p:attrNameLst>
                                          <p:attrName>style.visibility</p:attrName>
                                        </p:attrNameLst>
                                      </p:cBhvr>
                                      <p:to>
                                        <p:strVal val="visible"/>
                                      </p:to>
                                    </p:set>
                                    <p:animEffect transition="in" filter="fade">
                                      <p:cBhvr>
                                        <p:cTn id="15" dur="500"/>
                                        <p:tgtEl>
                                          <p:spTgt spid="3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1"/>
                                        </p:tgtEl>
                                        <p:attrNameLst>
                                          <p:attrName>style.visibility</p:attrName>
                                        </p:attrNameLst>
                                      </p:cBhvr>
                                      <p:to>
                                        <p:strVal val="visible"/>
                                      </p:to>
                                    </p:set>
                                    <p:animEffect transition="in" filter="fade">
                                      <p:cBhvr>
                                        <p:cTn id="20" dur="500"/>
                                        <p:tgtEl>
                                          <p:spTgt spid="341"/>
                                        </p:tgtEl>
                                      </p:cBhvr>
                                    </p:animEffect>
                                  </p:childTnLst>
                                </p:cTn>
                              </p:par>
                              <p:par>
                                <p:cTn id="21" presetID="10" presetClass="entr" presetSubtype="0" fill="hold" nodeType="withEffect">
                                  <p:stCondLst>
                                    <p:cond delay="0"/>
                                  </p:stCondLst>
                                  <p:childTnLst>
                                    <p:set>
                                      <p:cBhvr>
                                        <p:cTn id="22" dur="1" fill="hold">
                                          <p:stCondLst>
                                            <p:cond delay="0"/>
                                          </p:stCondLst>
                                        </p:cTn>
                                        <p:tgtEl>
                                          <p:spTgt spid="343"/>
                                        </p:tgtEl>
                                        <p:attrNameLst>
                                          <p:attrName>style.visibility</p:attrName>
                                        </p:attrNameLst>
                                      </p:cBhvr>
                                      <p:to>
                                        <p:strVal val="visible"/>
                                      </p:to>
                                    </p:set>
                                    <p:animEffect transition="in" filter="fade">
                                      <p:cBhvr>
                                        <p:cTn id="23" dur="500"/>
                                        <p:tgtEl>
                                          <p:spTgt spid="3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2"/>
                                        </p:tgtEl>
                                        <p:attrNameLst>
                                          <p:attrName>style.visibility</p:attrName>
                                        </p:attrNameLst>
                                      </p:cBhvr>
                                      <p:to>
                                        <p:strVal val="visible"/>
                                      </p:to>
                                    </p:set>
                                    <p:animEffect transition="in" filter="fade">
                                      <p:cBhvr>
                                        <p:cTn id="28" dur="500"/>
                                        <p:tgtEl>
                                          <p:spTgt spid="342"/>
                                        </p:tgtEl>
                                      </p:cBhvr>
                                    </p:animEffect>
                                  </p:childTnLst>
                                </p:cTn>
                              </p:par>
                              <p:par>
                                <p:cTn id="29" presetID="10" presetClass="entr" presetSubtype="0" fill="hold" nodeType="withEffect">
                                  <p:stCondLst>
                                    <p:cond delay="0"/>
                                  </p:stCondLst>
                                  <p:childTnLst>
                                    <p:set>
                                      <p:cBhvr>
                                        <p:cTn id="30" dur="1" fill="hold">
                                          <p:stCondLst>
                                            <p:cond delay="0"/>
                                          </p:stCondLst>
                                        </p:cTn>
                                        <p:tgtEl>
                                          <p:spTgt spid="344"/>
                                        </p:tgtEl>
                                        <p:attrNameLst>
                                          <p:attrName>style.visibility</p:attrName>
                                        </p:attrNameLst>
                                      </p:cBhvr>
                                      <p:to>
                                        <p:strVal val="visible"/>
                                      </p:to>
                                    </p:set>
                                    <p:animEffect transition="in" filter="fade">
                                      <p:cBhvr>
                                        <p:cTn id="31" dur="500"/>
                                        <p:tgtEl>
                                          <p:spTgt spid="34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2"/>
                                        </p:tgtEl>
                                        <p:attrNameLst>
                                          <p:attrName>style.visibility</p:attrName>
                                        </p:attrNameLst>
                                      </p:cBhvr>
                                      <p:to>
                                        <p:strVal val="visible"/>
                                      </p:to>
                                    </p:set>
                                    <p:animEffect transition="in" filter="fade">
                                      <p:cBhvr>
                                        <p:cTn id="36" dur="500"/>
                                        <p:tgtEl>
                                          <p:spTgt spid="352"/>
                                        </p:tgtEl>
                                      </p:cBhvr>
                                    </p:animEffect>
                                  </p:childTnLst>
                                </p:cTn>
                              </p:par>
                              <p:par>
                                <p:cTn id="37" presetID="10" presetClass="entr" presetSubtype="0" fill="hold" nodeType="withEffect">
                                  <p:stCondLst>
                                    <p:cond delay="0"/>
                                  </p:stCondLst>
                                  <p:childTnLst>
                                    <p:set>
                                      <p:cBhvr>
                                        <p:cTn id="38" dur="1" fill="hold">
                                          <p:stCondLst>
                                            <p:cond delay="0"/>
                                          </p:stCondLst>
                                        </p:cTn>
                                        <p:tgtEl>
                                          <p:spTgt spid="348"/>
                                        </p:tgtEl>
                                        <p:attrNameLst>
                                          <p:attrName>style.visibility</p:attrName>
                                        </p:attrNameLst>
                                      </p:cBhvr>
                                      <p:to>
                                        <p:strVal val="visible"/>
                                      </p:to>
                                    </p:set>
                                    <p:animEffect transition="in" filter="fade">
                                      <p:cBhvr>
                                        <p:cTn id="39" dur="500"/>
                                        <p:tgtEl>
                                          <p:spTgt spid="348"/>
                                        </p:tgtEl>
                                      </p:cBhvr>
                                    </p:animEffect>
                                  </p:childTnLst>
                                </p:cTn>
                              </p:par>
                              <p:par>
                                <p:cTn id="40" presetID="10" presetClass="entr" presetSubtype="0" fill="hold" nodeType="withEffect">
                                  <p:stCondLst>
                                    <p:cond delay="0"/>
                                  </p:stCondLst>
                                  <p:childTnLst>
                                    <p:set>
                                      <p:cBhvr>
                                        <p:cTn id="41" dur="1" fill="hold">
                                          <p:stCondLst>
                                            <p:cond delay="0"/>
                                          </p:stCondLst>
                                        </p:cTn>
                                        <p:tgtEl>
                                          <p:spTgt spid="345"/>
                                        </p:tgtEl>
                                        <p:attrNameLst>
                                          <p:attrName>style.visibility</p:attrName>
                                        </p:attrNameLst>
                                      </p:cBhvr>
                                      <p:to>
                                        <p:strVal val="visible"/>
                                      </p:to>
                                    </p:set>
                                    <p:animEffect transition="in" filter="fade">
                                      <p:cBhvr>
                                        <p:cTn id="42" dur="500"/>
                                        <p:tgtEl>
                                          <p:spTgt spid="345"/>
                                        </p:tgtEl>
                                      </p:cBhvr>
                                    </p:animEffect>
                                  </p:childTnLst>
                                </p:cTn>
                              </p:par>
                              <p:par>
                                <p:cTn id="43" presetID="10" presetClass="entr" presetSubtype="0" fill="hold" nodeType="withEffect">
                                  <p:stCondLst>
                                    <p:cond delay="0"/>
                                  </p:stCondLst>
                                  <p:childTnLst>
                                    <p:set>
                                      <p:cBhvr>
                                        <p:cTn id="44" dur="1" fill="hold">
                                          <p:stCondLst>
                                            <p:cond delay="0"/>
                                          </p:stCondLst>
                                        </p:cTn>
                                        <p:tgtEl>
                                          <p:spTgt spid="353"/>
                                        </p:tgtEl>
                                        <p:attrNameLst>
                                          <p:attrName>style.visibility</p:attrName>
                                        </p:attrNameLst>
                                      </p:cBhvr>
                                      <p:to>
                                        <p:strVal val="visible"/>
                                      </p:to>
                                    </p:set>
                                    <p:animEffect transition="in" filter="fade">
                                      <p:cBhvr>
                                        <p:cTn id="45" dur="500"/>
                                        <p:tgtEl>
                                          <p:spTgt spid="353"/>
                                        </p:tgtEl>
                                      </p:cBhvr>
                                    </p:animEffect>
                                  </p:childTnLst>
                                </p:cTn>
                              </p:par>
                              <p:par>
                                <p:cTn id="46" presetID="10" presetClass="entr" presetSubtype="0" fill="hold" nodeType="withEffect">
                                  <p:stCondLst>
                                    <p:cond delay="0"/>
                                  </p:stCondLst>
                                  <p:childTnLst>
                                    <p:set>
                                      <p:cBhvr>
                                        <p:cTn id="47" dur="1" fill="hold">
                                          <p:stCondLst>
                                            <p:cond delay="0"/>
                                          </p:stCondLst>
                                        </p:cTn>
                                        <p:tgtEl>
                                          <p:spTgt spid="347"/>
                                        </p:tgtEl>
                                        <p:attrNameLst>
                                          <p:attrName>style.visibility</p:attrName>
                                        </p:attrNameLst>
                                      </p:cBhvr>
                                      <p:to>
                                        <p:strVal val="visible"/>
                                      </p:to>
                                    </p:set>
                                    <p:animEffect transition="in" filter="fade">
                                      <p:cBhvr>
                                        <p:cTn id="48" dur="500"/>
                                        <p:tgtEl>
                                          <p:spTgt spid="347"/>
                                        </p:tgtEl>
                                      </p:cBhvr>
                                    </p:animEffect>
                                  </p:childTnLst>
                                </p:cTn>
                              </p:par>
                              <p:par>
                                <p:cTn id="49" presetID="10" presetClass="entr" presetSubtype="0" fill="hold" nodeType="withEffect">
                                  <p:stCondLst>
                                    <p:cond delay="0"/>
                                  </p:stCondLst>
                                  <p:childTnLst>
                                    <p:set>
                                      <p:cBhvr>
                                        <p:cTn id="50" dur="1" fill="hold">
                                          <p:stCondLst>
                                            <p:cond delay="0"/>
                                          </p:stCondLst>
                                        </p:cTn>
                                        <p:tgtEl>
                                          <p:spTgt spid="346"/>
                                        </p:tgtEl>
                                        <p:attrNameLst>
                                          <p:attrName>style.visibility</p:attrName>
                                        </p:attrNameLst>
                                      </p:cBhvr>
                                      <p:to>
                                        <p:strVal val="visible"/>
                                      </p:to>
                                    </p:set>
                                    <p:animEffect transition="in" filter="fade">
                                      <p:cBhvr>
                                        <p:cTn id="51" dur="500"/>
                                        <p:tgtEl>
                                          <p:spTgt spid="346"/>
                                        </p:tgtEl>
                                      </p:cBhvr>
                                    </p:animEffect>
                                  </p:childTnLst>
                                </p:cTn>
                              </p:par>
                              <p:par>
                                <p:cTn id="52" presetID="10" presetClass="entr" presetSubtype="0" fill="hold" nodeType="withEffect">
                                  <p:stCondLst>
                                    <p:cond delay="0"/>
                                  </p:stCondLst>
                                  <p:childTnLst>
                                    <p:set>
                                      <p:cBhvr>
                                        <p:cTn id="53" dur="1" fill="hold">
                                          <p:stCondLst>
                                            <p:cond delay="0"/>
                                          </p:stCondLst>
                                        </p:cTn>
                                        <p:tgtEl>
                                          <p:spTgt spid="354"/>
                                        </p:tgtEl>
                                        <p:attrNameLst>
                                          <p:attrName>style.visibility</p:attrName>
                                        </p:attrNameLst>
                                      </p:cBhvr>
                                      <p:to>
                                        <p:strVal val="visible"/>
                                      </p:to>
                                    </p:set>
                                    <p:animEffect transition="in" filter="fade">
                                      <p:cBhvr>
                                        <p:cTn id="54" dur="500"/>
                                        <p:tgtEl>
                                          <p:spTgt spid="354"/>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xit" presetSubtype="32" fill="hold" nodeType="clickEffect">
                                  <p:stCondLst>
                                    <p:cond delay="0"/>
                                  </p:stCondLst>
                                  <p:childTnLst>
                                    <p:anim calcmode="lin" valueType="num">
                                      <p:cBhvr additive="base">
                                        <p:cTn id="58" dur="3000"/>
                                        <p:tgtEl>
                                          <p:spTgt spid="335"/>
                                        </p:tgtEl>
                                        <p:attrNameLst>
                                          <p:attrName>ppt_w</p:attrName>
                                        </p:attrNameLst>
                                      </p:cBhvr>
                                      <p:tavLst>
                                        <p:tav tm="0">
                                          <p:val>
                                            <p:strVal val="#ppt_w"/>
                                          </p:val>
                                        </p:tav>
                                        <p:tav tm="100000">
                                          <p:val>
                                            <p:strVal val="0"/>
                                          </p:val>
                                        </p:tav>
                                      </p:tavLst>
                                    </p:anim>
                                    <p:anim calcmode="lin" valueType="num">
                                      <p:cBhvr additive="base">
                                        <p:cTn id="59" dur="3000"/>
                                        <p:tgtEl>
                                          <p:spTgt spid="335"/>
                                        </p:tgtEl>
                                        <p:attrNameLst>
                                          <p:attrName>ppt_h</p:attrName>
                                        </p:attrNameLst>
                                      </p:cBhvr>
                                      <p:tavLst>
                                        <p:tav tm="0">
                                          <p:val>
                                            <p:strVal val="#ppt_h"/>
                                          </p:val>
                                        </p:tav>
                                        <p:tav tm="100000">
                                          <p:val>
                                            <p:strVal val="0"/>
                                          </p:val>
                                        </p:tav>
                                      </p:tavLst>
                                    </p:anim>
                                    <p:set>
                                      <p:cBhvr>
                                        <p:cTn id="60" dur="1" fill="hold">
                                          <p:stCondLst>
                                            <p:cond delay="3000"/>
                                          </p:stCondLst>
                                        </p:cTn>
                                        <p:tgtEl>
                                          <p:spTgt spid="3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2" name="Google Shape;362;p9"/>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a:t>LAW AND JURISPRUDENCE</a:t>
            </a:r>
            <a:endParaRPr/>
          </a:p>
        </p:txBody>
      </p:sp>
      <p:pic>
        <p:nvPicPr>
          <p:cNvPr id="363" name="Google Shape;363;p9"/>
          <p:cNvPicPr preferRelativeResize="0"/>
          <p:nvPr/>
        </p:nvPicPr>
        <p:blipFill rotWithShape="1">
          <a:blip r:embed="rId3">
            <a:alphaModFix/>
          </a:blip>
          <a:srcRect b="12325"/>
          <a:stretch/>
        </p:blipFill>
        <p:spPr>
          <a:xfrm>
            <a:off x="5128987" y="2745029"/>
            <a:ext cx="1418210" cy="1214016"/>
          </a:xfrm>
          <a:prstGeom prst="rect">
            <a:avLst/>
          </a:prstGeom>
          <a:noFill/>
          <a:ln>
            <a:noFill/>
          </a:ln>
        </p:spPr>
      </p:pic>
      <p:pic>
        <p:nvPicPr>
          <p:cNvPr id="364" name="Google Shape;364;p9"/>
          <p:cNvPicPr preferRelativeResize="0"/>
          <p:nvPr/>
        </p:nvPicPr>
        <p:blipFill rotWithShape="1">
          <a:blip r:embed="rId4">
            <a:alphaModFix/>
          </a:blip>
          <a:srcRect/>
          <a:stretch/>
        </p:blipFill>
        <p:spPr>
          <a:xfrm>
            <a:off x="697132" y="2397370"/>
            <a:ext cx="4103468" cy="2305636"/>
          </a:xfrm>
          <a:prstGeom prst="rect">
            <a:avLst/>
          </a:prstGeom>
          <a:noFill/>
          <a:ln>
            <a:noFill/>
          </a:ln>
        </p:spPr>
      </p:pic>
      <p:pic>
        <p:nvPicPr>
          <p:cNvPr id="365" name="Google Shape;365;p9"/>
          <p:cNvPicPr preferRelativeResize="0"/>
          <p:nvPr/>
        </p:nvPicPr>
        <p:blipFill rotWithShape="1">
          <a:blip r:embed="rId5">
            <a:alphaModFix/>
          </a:blip>
          <a:srcRect/>
          <a:stretch/>
        </p:blipFill>
        <p:spPr>
          <a:xfrm>
            <a:off x="6875584" y="2397370"/>
            <a:ext cx="4097540" cy="2413781"/>
          </a:xfrm>
          <a:prstGeom prst="rect">
            <a:avLst/>
          </a:prstGeom>
          <a:noFill/>
          <a:ln>
            <a:noFill/>
          </a:ln>
        </p:spPr>
      </p:pic>
      <p:pic>
        <p:nvPicPr>
          <p:cNvPr id="366" name="Google Shape;366;p9"/>
          <p:cNvPicPr preferRelativeResize="0"/>
          <p:nvPr/>
        </p:nvPicPr>
        <p:blipFill rotWithShape="1">
          <a:blip r:embed="rId6">
            <a:alphaModFix/>
          </a:blip>
          <a:srcRect/>
          <a:stretch/>
        </p:blipFill>
        <p:spPr>
          <a:xfrm rot="411270" flipH="1">
            <a:off x="2622259" y="4897169"/>
            <a:ext cx="1554588" cy="1889717"/>
          </a:xfrm>
          <a:prstGeom prst="rect">
            <a:avLst/>
          </a:prstGeom>
          <a:noFill/>
          <a:ln>
            <a:noFill/>
          </a:ln>
        </p:spPr>
      </p:pic>
      <p:sp>
        <p:nvSpPr>
          <p:cNvPr id="367" name="Google Shape;367;p9"/>
          <p:cNvSpPr/>
          <p:nvPr/>
        </p:nvSpPr>
        <p:spPr>
          <a:xfrm>
            <a:off x="4682572" y="4986059"/>
            <a:ext cx="4877597" cy="1359877"/>
          </a:xfrm>
          <a:prstGeom prst="wedgeRoundRectCallout">
            <a:avLst>
              <a:gd name="adj1" fmla="val -67941"/>
              <a:gd name="adj2" fmla="val -36207"/>
              <a:gd name="adj3" fmla="val 16667"/>
            </a:avLst>
          </a:prstGeom>
          <a:solidFill>
            <a:srgbClr val="F4B08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0000"/>
                </a:solidFill>
                <a:latin typeface="Arial"/>
                <a:ea typeface="Arial"/>
                <a:cs typeface="Arial"/>
                <a:sym typeface="Arial"/>
              </a:rPr>
              <a:t>Justices… I submit the people should be allowed to fairly copy small portions of “thrilling” work reports for private study.</a:t>
            </a:r>
            <a:endParaRPr sz="18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500"/>
                                        <p:tgtEl>
                                          <p:spTgt spid="3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6"/>
                                        </p:tgtEl>
                                        <p:attrNameLst>
                                          <p:attrName>style.visibility</p:attrName>
                                        </p:attrNameLst>
                                      </p:cBhvr>
                                      <p:to>
                                        <p:strVal val="visible"/>
                                      </p:to>
                                    </p:set>
                                    <p:animEffect transition="in" filter="fade">
                                      <p:cBhvr>
                                        <p:cTn id="17" dur="500"/>
                                        <p:tgtEl>
                                          <p:spTgt spid="366"/>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67"/>
                                        </p:tgtEl>
                                        <p:attrNameLst>
                                          <p:attrName>style.visibility</p:attrName>
                                        </p:attrNameLst>
                                      </p:cBhvr>
                                      <p:to>
                                        <p:strVal val="visible"/>
                                      </p:to>
                                    </p:set>
                                    <p:animEffect transition="in" filter="fade">
                                      <p:cBhvr>
                                        <p:cTn id="21"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2.7|6.7|4|2.7|8.5|3.6|8.2|9.1|4.9"/>
</p:tagLst>
</file>

<file path=ppt/tags/tag2.xml><?xml version="1.0" encoding="utf-8"?>
<p:tagLst xmlns:a="http://schemas.openxmlformats.org/drawingml/2006/main" xmlns:r="http://schemas.openxmlformats.org/officeDocument/2006/relationships" xmlns:p="http://schemas.openxmlformats.org/presentationml/2006/main">
  <p:tag name="TIMING" val="|1.2|3.2|3|4.7|5|24.5|1.8|2.1|4.5"/>
</p:tagLst>
</file>

<file path=ppt/theme/theme1.xml><?xml version="1.0" encoding="utf-8"?>
<a:theme xmlns:a="http://schemas.openxmlformats.org/drawingml/2006/main" name="Level 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vel 1">
  <a:themeElements>
    <a:clrScheme name="Custom 1">
      <a:dk1>
        <a:srgbClr val="75707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vel 3">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vel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evel 5">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TotalTime>
  <Words>2392</Words>
  <Application>Microsoft Office PowerPoint</Application>
  <PresentationFormat>Widescreen</PresentationFormat>
  <Paragraphs>179</Paragraphs>
  <Slides>23</Slides>
  <Notes>23</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23</vt:i4>
      </vt:variant>
    </vt:vector>
  </HeadingPairs>
  <TitlesOfParts>
    <vt:vector size="30" baseType="lpstr">
      <vt:lpstr>Arial</vt:lpstr>
      <vt:lpstr>Calibri</vt:lpstr>
      <vt:lpstr>Level 2</vt:lpstr>
      <vt:lpstr>Level 1</vt:lpstr>
      <vt:lpstr>Level 3</vt:lpstr>
      <vt:lpstr>Level 4</vt:lpstr>
      <vt:lpstr>Level 5</vt:lpstr>
      <vt:lpstr>Introduction to Copyright</vt:lpstr>
      <vt:lpstr>WHAT IS COPYRIGHT?</vt:lpstr>
      <vt:lpstr>DEFINING COPYRIGHT</vt:lpstr>
      <vt:lpstr>COPYRIGHT AS INCENTIVE</vt:lpstr>
      <vt:lpstr>PROTECTION OF EXPRESSIONS, NOT IDEAS</vt:lpstr>
      <vt:lpstr>COPYRIGHT PROTECTION IS AUTOMATIC</vt:lpstr>
      <vt:lpstr>MORAL AND ECONOMIC RIGHTS</vt:lpstr>
      <vt:lpstr>BALANCING OF INTERESTS</vt:lpstr>
      <vt:lpstr>LAW AND JURISPRUDENCE</vt:lpstr>
      <vt:lpstr>NATIONAL APPLICATION</vt:lpstr>
      <vt:lpstr>SUMMARY</vt:lpstr>
      <vt:lpstr>LEARN MORE</vt:lpstr>
      <vt:lpstr>LEARNING OBJECTIVES</vt:lpstr>
      <vt:lpstr>PowerPoint Presentation</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Copyright</dc:title>
  <dc:creator>Windows User</dc:creator>
  <cp:lastModifiedBy>Smith, Mireille</cp:lastModifiedBy>
  <cp:revision>40</cp:revision>
  <dcterms:created xsi:type="dcterms:W3CDTF">2019-10-03T17:13:49Z</dcterms:created>
  <dcterms:modified xsi:type="dcterms:W3CDTF">2024-01-12T20:48:27Z</dcterms:modified>
</cp:coreProperties>
</file>