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355" r:id="rId2"/>
    <p:sldId id="356" r:id="rId3"/>
    <p:sldId id="357" r:id="rId4"/>
    <p:sldId id="358" r:id="rId5"/>
    <p:sldId id="366" r:id="rId6"/>
    <p:sldId id="368" r:id="rId7"/>
    <p:sldId id="362" r:id="rId8"/>
    <p:sldId id="369" r:id="rId9"/>
    <p:sldId id="360" r:id="rId10"/>
    <p:sldId id="370" r:id="rId11"/>
    <p:sldId id="372" r:id="rId12"/>
    <p:sldId id="376" r:id="rId13"/>
    <p:sldId id="365" r:id="rId14"/>
    <p:sldId id="371" r:id="rId15"/>
    <p:sldId id="375" r:id="rId16"/>
    <p:sldId id="377" r:id="rId17"/>
    <p:sldId id="378" r:id="rId18"/>
    <p:sldId id="373" r:id="rId19"/>
    <p:sldId id="379" r:id="rId20"/>
    <p:sldId id="380" r:id="rId21"/>
    <p:sldId id="381" r:id="rId22"/>
    <p:sldId id="367" r:id="rId23"/>
    <p:sldId id="382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1" y="-4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E109D8-2495-44A5-AF61-B8C9588F910B}" type="datetimeFigureOut">
              <a:rPr lang="en-CA" smtClean="0"/>
              <a:pPr/>
              <a:t>04/06/2015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46AE9-6AAB-44BE-80AC-9CC159D1FAE7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17996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04/06/2015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04/06/2015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04/06/2015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04/06/2015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04/06/2015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04/06/2015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04/06/2015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04/06/2015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04/06/2015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04/06/2015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8FBB-53CF-4B03-BB5D-E77C1ED28C8F}" type="datetimeFigureOut">
              <a:rPr lang="en-CA" smtClean="0"/>
              <a:pPr/>
              <a:t>04/06/2015</a:t>
            </a:fld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A6DBD8A-FC71-4FC4-AC0D-3910F172F443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C7A8FBB-53CF-4B03-BB5D-E77C1ED28C8F}" type="datetimeFigureOut">
              <a:rPr lang="en-CA" smtClean="0"/>
              <a:pPr/>
              <a:t>04/06/2015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llectionscanada.gc.ca/webarchives/index-e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bs-sct.gc.ca/media/ps-dp/2012/1106a-eng.asp" TargetMode="External"/><Relationship Id="rId2" Type="http://schemas.openxmlformats.org/officeDocument/2006/relationships/hyperlink" Target="http://www.tbs-sct.gc.ca/cio-dpi/gtec/ks-do-2014-eng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s.nationalpost.com/news/canada/canadian-politics/critics-fear-tory-plan-to-merge-websites-an-effort-to-cut-off-access-to-information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laws-lois.justice.gc.ca/eng/regulations/sor-83-508/index.html" TargetMode="External"/><Relationship Id="rId2" Type="http://schemas.openxmlformats.org/officeDocument/2006/relationships/hyperlink" Target="http://www.macleans.ca/authors/michael-petrou/jason-kenneys-speech-to-islamic-society-of-north-america-removed-from-government-and-personal-website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mcnally@ualberta.ca" TargetMode="External"/><Relationship Id="rId4" Type="http://schemas.openxmlformats.org/officeDocument/2006/relationships/hyperlink" Target="http://www.tbs-sct.gc.ca/ws-nw/wu-fe/rot-rid/index-eng.as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bs-sct.gc.ca/ws-nw/wu-fe/rot-rid/index-eng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Rotten by Design: </a:t>
            </a:r>
            <a:br>
              <a:rPr lang="en-US" sz="4000" dirty="0" smtClean="0"/>
            </a:br>
            <a:r>
              <a:rPr lang="en-US" sz="3200" dirty="0" smtClean="0"/>
              <a:t>Shortened Expiry Dates for Government of Canada Web Content</a:t>
            </a:r>
            <a:br>
              <a:rPr lang="en-US" sz="32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1600" dirty="0" smtClean="0"/>
              <a:t>Presented at the 43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Annual Conference of the Canadian Association of Information Science</a:t>
            </a:r>
            <a:br>
              <a:rPr lang="en-US" sz="1600" dirty="0" smtClean="0"/>
            </a:br>
            <a:r>
              <a:rPr lang="en-US" sz="1600" dirty="0" smtClean="0"/>
              <a:t>June 4, 2015, Ottawa, ON</a:t>
            </a:r>
            <a:endParaRPr lang="en-CA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702624" cy="130527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Michael B. McNally – School of Library and Information Studies, University of Alberta, </a:t>
            </a:r>
          </a:p>
          <a:p>
            <a:r>
              <a:rPr lang="en-US" dirty="0" smtClean="0"/>
              <a:t>Amanda </a:t>
            </a:r>
            <a:r>
              <a:rPr lang="en-US" dirty="0" err="1" smtClean="0"/>
              <a:t>Wakaruk</a:t>
            </a:r>
            <a:r>
              <a:rPr lang="en-US" dirty="0" smtClean="0"/>
              <a:t> – University of Alberta Libraries, and </a:t>
            </a:r>
          </a:p>
          <a:p>
            <a:r>
              <a:rPr lang="en-US" dirty="0" err="1" smtClean="0"/>
              <a:t>Danoosh</a:t>
            </a:r>
            <a:r>
              <a:rPr lang="en-US" dirty="0" smtClean="0"/>
              <a:t> </a:t>
            </a:r>
            <a:r>
              <a:rPr lang="en-US" dirty="0" err="1" smtClean="0"/>
              <a:t>Davoodi</a:t>
            </a:r>
            <a:r>
              <a:rPr lang="en-US" dirty="0"/>
              <a:t> – School of Library and Information Studies, University of </a:t>
            </a:r>
            <a:r>
              <a:rPr lang="en-US" dirty="0" smtClean="0"/>
              <a:t>Alberta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AutoShape 2" descr="Image result for www.slis.ualberta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1028" name="Picture 4" descr="https://sites.google.com/a/ualberta.ca/mpmla2015/_/rsrc/1430324990300/replaying-2014/sponsors/UA-SLIS-COLOU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1" y="5661248"/>
            <a:ext cx="2967881" cy="1041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pbs.twimg.com/profile_images/378800000571797291/f139c81532e897b24e6be4dc7f95de54_400x40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812422"/>
            <a:ext cx="739643" cy="739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18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ATI Requests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Summary of ATI process and Results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Based on the findings from the Health documents we have since made an additional ATI request to the TBS and 18 other federal departments</a:t>
            </a:r>
          </a:p>
          <a:p>
            <a:endParaRPr lang="en-CA" dirty="0"/>
          </a:p>
          <a:p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457066"/>
              </p:ext>
            </p:extLst>
          </p:nvPr>
        </p:nvGraphicFramePr>
        <p:xfrm>
          <a:off x="539552" y="2204864"/>
          <a:ext cx="7560839" cy="26910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1696"/>
                <a:gridCol w="891696"/>
                <a:gridCol w="1764815"/>
                <a:gridCol w="2043470"/>
                <a:gridCol w="1969162"/>
              </a:tblGrid>
              <a:tr h="518458"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 dirty="0">
                          <a:effectLst/>
                        </a:rPr>
                        <a:t> 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1" u="none" strike="noStrike" dirty="0" smtClean="0">
                          <a:effectLst/>
                        </a:rPr>
                        <a:t>Cost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1" u="none" strike="noStrike" dirty="0">
                          <a:effectLst/>
                        </a:rPr>
                        <a:t>Extensions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1" u="none" strike="noStrike" dirty="0">
                          <a:effectLst/>
                        </a:rPr>
                        <a:t>Days to fill the Request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b="1" u="none" strike="noStrike" dirty="0">
                          <a:effectLst/>
                        </a:rPr>
                        <a:t>Response Size (pages)</a:t>
                      </a:r>
                      <a:endParaRPr lang="en-CA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518458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CIC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>
                          <a:effectLst/>
                        </a:rPr>
                        <a:t>$5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 dirty="0" smtClean="0">
                          <a:effectLst/>
                        </a:rPr>
                        <a:t>none</a:t>
                      </a:r>
                      <a:r>
                        <a:rPr lang="en-CA" sz="2000" u="none" strike="noStrike" dirty="0">
                          <a:effectLst/>
                        </a:rPr>
                        <a:t> 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 dirty="0">
                          <a:effectLst/>
                        </a:rPr>
                        <a:t>17 days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>
                          <a:effectLst/>
                        </a:rPr>
                        <a:t>3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518458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Health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>
                          <a:effectLst/>
                        </a:rPr>
                        <a:t>$5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 dirty="0">
                          <a:effectLst/>
                        </a:rPr>
                        <a:t>150 days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>
                          <a:effectLst/>
                        </a:rPr>
                        <a:t>199 days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>
                          <a:effectLst/>
                        </a:rPr>
                        <a:t>242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518458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Industry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>
                          <a:effectLst/>
                        </a:rPr>
                        <a:t>$5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 dirty="0">
                          <a:effectLst/>
                        </a:rPr>
                        <a:t> </a:t>
                      </a:r>
                      <a:r>
                        <a:rPr lang="en-CA" sz="2000" u="none" strike="noStrike" dirty="0" smtClean="0">
                          <a:effectLst/>
                        </a:rPr>
                        <a:t>none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>
                          <a:effectLst/>
                        </a:rPr>
                        <a:t>21 days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 dirty="0" smtClean="0">
                          <a:effectLst/>
                        </a:rPr>
                        <a:t>24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  <a:tr h="518458">
                <a:tc>
                  <a:txBody>
                    <a:bodyPr/>
                    <a:lstStyle/>
                    <a:p>
                      <a:pPr algn="l" fontAlgn="b"/>
                      <a:r>
                        <a:rPr lang="en-CA" sz="2000" u="none" strike="noStrike">
                          <a:effectLst/>
                        </a:rPr>
                        <a:t>TBS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>
                          <a:effectLst/>
                        </a:rPr>
                        <a:t>$5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>
                          <a:effectLst/>
                        </a:rPr>
                        <a:t>60 days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>
                          <a:effectLst/>
                        </a:rPr>
                        <a:t>110 days</a:t>
                      </a:r>
                      <a:endParaRPr lang="en-CA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2000" u="none" strike="noStrike" dirty="0">
                          <a:effectLst/>
                        </a:rPr>
                        <a:t>134</a:t>
                      </a:r>
                      <a:endParaRPr lang="en-C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17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Findings –Origin for the ROT Initiative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/>
              <a:t>Current ROT project was initiated in spring of 2011 (IC, p. 23), though TBS public website on ROT appears to be created in early 2012</a:t>
            </a:r>
          </a:p>
          <a:p>
            <a:endParaRPr lang="en-CA" dirty="0"/>
          </a:p>
          <a:p>
            <a:r>
              <a:rPr lang="en-CA" dirty="0" smtClean="0"/>
              <a:t>Various departments have undertaken ROT projects over the past decade prior to the 2011 undertaking</a:t>
            </a:r>
          </a:p>
          <a:p>
            <a:pPr lvl="1"/>
            <a:r>
              <a:rPr lang="en-CA" dirty="0" smtClean="0"/>
              <a:t>Between 2006 and 2011 Fisheries and Oceans removed 40% of its web content (DFO, p. 4)</a:t>
            </a:r>
          </a:p>
          <a:p>
            <a:pPr lvl="1"/>
            <a:r>
              <a:rPr lang="en-CA" dirty="0" smtClean="0"/>
              <a:t>Between Feb 2008 and July 2009 the TBS removed 88,900 of 127,000 of its webpages (77%) (DFO, p. 114-5)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Exact origin of the current ROT plan is unclear</a:t>
            </a:r>
          </a:p>
          <a:p>
            <a:pPr lvl="1"/>
            <a:r>
              <a:rPr lang="en-CA" dirty="0" smtClean="0"/>
              <a:t>One document notes it was a Sept 14, 2010 </a:t>
            </a:r>
            <a:r>
              <a:rPr lang="en-CA" dirty="0" err="1" smtClean="0"/>
              <a:t>GoC</a:t>
            </a:r>
            <a:r>
              <a:rPr lang="en-CA" dirty="0" smtClean="0"/>
              <a:t> Web Managers’ Council Meeting (DFO, p.46)</a:t>
            </a:r>
          </a:p>
          <a:p>
            <a:pPr lvl="1"/>
            <a:r>
              <a:rPr lang="en-CA" dirty="0" smtClean="0"/>
              <a:t>Another document notes: “Prime Minister requested President of Treasury Board to: Renew the government web presence by significantly reducing the number of web sites…” (Health, p. 15)</a:t>
            </a:r>
          </a:p>
          <a:p>
            <a:pPr lvl="1"/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0584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Findings </a:t>
            </a:r>
            <a:r>
              <a:rPr lang="en-CA" dirty="0" smtClean="0"/>
              <a:t>–Motives for </a:t>
            </a:r>
            <a:r>
              <a:rPr lang="en-CA" dirty="0"/>
              <a:t>the ROT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Publicly declared motive is to make information easier to find</a:t>
            </a:r>
          </a:p>
          <a:p>
            <a:endParaRPr lang="en-CA" dirty="0"/>
          </a:p>
          <a:p>
            <a:r>
              <a:rPr lang="en-CA" dirty="0" smtClean="0"/>
              <a:t>Internal documents reflect this (TBS, p. 133), but also suggest the primary motive is reducing maintenance costs and limiting the amount of content that has to be </a:t>
            </a:r>
            <a:r>
              <a:rPr lang="en-CA" dirty="0" smtClean="0"/>
              <a:t>compliant with </a:t>
            </a:r>
            <a:r>
              <a:rPr lang="en-CA" dirty="0" smtClean="0"/>
              <a:t>new web standards (post </a:t>
            </a:r>
            <a:r>
              <a:rPr lang="en-CA" i="1" dirty="0" err="1" smtClean="0"/>
              <a:t>Jodhan</a:t>
            </a:r>
            <a:r>
              <a:rPr lang="en-CA" dirty="0" smtClean="0"/>
              <a:t>) (TBS, p. 87)</a:t>
            </a:r>
          </a:p>
          <a:p>
            <a:endParaRPr lang="en-CA" dirty="0"/>
          </a:p>
          <a:p>
            <a:r>
              <a:rPr lang="en-CA" dirty="0" smtClean="0"/>
              <a:t>Improving public perception of the government is listed as another motive for ROT projects (TBS, p. 133)</a:t>
            </a:r>
          </a:p>
          <a:p>
            <a:endParaRPr lang="en-CA" dirty="0"/>
          </a:p>
          <a:p>
            <a:r>
              <a:rPr lang="en-CA" dirty="0" smtClean="0"/>
              <a:t>TBS also cautions departments to consider keeping information if “there is a risk associated with removing it (e.g. politically embarrassing)” (TBS, p. 75)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1514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Findings – Timeframes for Retention/Removal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General rule is two year retention for websites (TBS, p. 16)</a:t>
            </a:r>
          </a:p>
          <a:p>
            <a:pPr lvl="1"/>
            <a:r>
              <a:rPr lang="en-CA" dirty="0" smtClean="0"/>
              <a:t>Based on guidelines for retention of personal information from </a:t>
            </a:r>
            <a:r>
              <a:rPr lang="en-CA" i="1" dirty="0" smtClean="0"/>
              <a:t>Privacy Regulations</a:t>
            </a:r>
            <a:r>
              <a:rPr lang="en-CA" dirty="0" smtClean="0"/>
              <a:t> s.4(1)(a) (SOR/83-508)</a:t>
            </a:r>
          </a:p>
          <a:p>
            <a:pPr lvl="1"/>
            <a:endParaRPr lang="en-CA" dirty="0"/>
          </a:p>
          <a:p>
            <a:r>
              <a:rPr lang="en-CA" dirty="0" smtClean="0"/>
              <a:t>Some departments have tailored retention periods based on content type; for example,</a:t>
            </a:r>
          </a:p>
          <a:p>
            <a:pPr lvl="1"/>
            <a:r>
              <a:rPr lang="en-CA" dirty="0" smtClean="0"/>
              <a:t>Industry Canada notes content about a retired or cancelled program information should be removed after 1 year (IC, p. 15)</a:t>
            </a:r>
          </a:p>
          <a:p>
            <a:pPr lvl="1"/>
            <a:r>
              <a:rPr lang="en-CA" dirty="0" smtClean="0"/>
              <a:t>Canadian Heritage requires websites about events and initiatives to be removed 3 months after the event (Heritage, p. 20)</a:t>
            </a:r>
          </a:p>
        </p:txBody>
      </p:sp>
    </p:spTree>
    <p:extLst>
      <p:ext uri="{BB962C8B-B14F-4D97-AF65-F5344CB8AC3E}">
        <p14:creationId xmlns:p14="http://schemas.microsoft.com/office/powerpoint/2010/main" val="5499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Findings – Use of Web Metrics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TBS encourages departments to use usage statistics on how frequently a web page is accessed to determine if it should be retained</a:t>
            </a:r>
          </a:p>
          <a:p>
            <a:endParaRPr lang="en-CA" dirty="0"/>
          </a:p>
          <a:p>
            <a:r>
              <a:rPr lang="en-CA" dirty="0" smtClean="0"/>
              <a:t>Metrics used by departments vary widely</a:t>
            </a:r>
          </a:p>
          <a:p>
            <a:pPr lvl="1"/>
            <a:r>
              <a:rPr lang="en-CA" dirty="0" smtClean="0"/>
              <a:t>Transport Canada suggests retaining content that gets 1,000+ visits a year (TC, p. 2)</a:t>
            </a:r>
          </a:p>
          <a:p>
            <a:pPr lvl="1"/>
            <a:r>
              <a:rPr lang="en-CA" dirty="0" smtClean="0"/>
              <a:t>CIC suggests retaining material that gets more than 200 hits per month (CIC, p. 2-3)</a:t>
            </a:r>
          </a:p>
          <a:p>
            <a:pPr lvl="1"/>
            <a:endParaRPr lang="en-CA" dirty="0"/>
          </a:p>
          <a:p>
            <a:r>
              <a:rPr lang="en-CA" dirty="0" smtClean="0"/>
              <a:t>Public Health Agency of Canada (part of Health Canada) used 100 visits a year as a threshold for retention, but determined this resulted in too many retained pages</a:t>
            </a:r>
          </a:p>
          <a:p>
            <a:pPr lvl="1"/>
            <a:r>
              <a:rPr lang="en-CA" dirty="0" smtClean="0"/>
              <a:t>So the number was increased to 200 hits per year to remove more content (Health, p. 67)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5126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Findings – Scope of the ROT Initiative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781128"/>
          </a:xfrm>
        </p:spPr>
        <p:txBody>
          <a:bodyPr>
            <a:normAutofit/>
          </a:bodyPr>
          <a:lstStyle/>
          <a:p>
            <a:r>
              <a:rPr lang="en-CA" sz="2000" dirty="0" smtClean="0"/>
              <a:t>TBS suggests web archiving to ensure websites are “made available for reference, research and contextual </a:t>
            </a:r>
            <a:r>
              <a:rPr lang="en-CA" sz="2000" dirty="0" smtClean="0"/>
              <a:t>continuity” </a:t>
            </a:r>
            <a:r>
              <a:rPr lang="en-CA" sz="2000" dirty="0" smtClean="0"/>
              <a:t>(TBS, p. 4)</a:t>
            </a:r>
          </a:p>
          <a:p>
            <a:endParaRPr lang="en-CA" sz="2000" dirty="0"/>
          </a:p>
          <a:p>
            <a:r>
              <a:rPr lang="en-CA" sz="2000" dirty="0" smtClean="0"/>
              <a:t>Web archived content should also indicate the “ultimate date for removal of web content” (TBS, p. 8, 28, 61) </a:t>
            </a:r>
            <a:endParaRPr lang="en-CA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401541"/>
            <a:ext cx="5472608" cy="3100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473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Findings – Scope of the ROT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While web archiving for outdated content is possible, the TBS has instructed departments to </a:t>
            </a:r>
            <a:r>
              <a:rPr lang="en-CA" b="1" dirty="0" smtClean="0"/>
              <a:t>completely remove 50% </a:t>
            </a:r>
            <a:r>
              <a:rPr lang="en-CA" dirty="0" smtClean="0"/>
              <a:t>of their departmental web content (based on Fall 2011 levels) (Health, p. 3, 13, 35, 71; Justice, p. 2)</a:t>
            </a:r>
          </a:p>
          <a:p>
            <a:endParaRPr lang="en-CA" dirty="0"/>
          </a:p>
          <a:p>
            <a:r>
              <a:rPr lang="en-CA" dirty="0" smtClean="0"/>
              <a:t>Some departments have even more ambitious targets </a:t>
            </a:r>
          </a:p>
          <a:p>
            <a:pPr lvl="1"/>
            <a:r>
              <a:rPr lang="en-CA" dirty="0" smtClean="0"/>
              <a:t>Justice and Health both aim to remove 60% of their web content (Justice, p. 4; Health, p. 45, 71)</a:t>
            </a:r>
          </a:p>
          <a:p>
            <a:pPr lvl="1"/>
            <a:r>
              <a:rPr lang="en-CA" dirty="0" smtClean="0"/>
              <a:t>“over-pruning is required to ensure future growth of the web sites.” (Health, p. 46)</a:t>
            </a:r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751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Findings – Scope of the ROT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err="1"/>
              <a:t>GoC</a:t>
            </a:r>
            <a:r>
              <a:rPr lang="en-CA" dirty="0"/>
              <a:t> has 10.7 million webpages; however, 7.6 million are from Statistics Canada which is exempt from the ROT imitative (Justice, p. 2)</a:t>
            </a:r>
          </a:p>
          <a:p>
            <a:pPr lvl="1"/>
            <a:r>
              <a:rPr lang="en-CA" dirty="0"/>
              <a:t>Still means of the 3.1 million remaining pages, </a:t>
            </a:r>
            <a:r>
              <a:rPr lang="en-CA" b="1" dirty="0"/>
              <a:t>1.55 million pages are to be (or already have been) removed from the </a:t>
            </a:r>
            <a:r>
              <a:rPr lang="en-CA" b="1" dirty="0" smtClean="0"/>
              <a:t>internet</a:t>
            </a:r>
          </a:p>
          <a:p>
            <a:pPr lvl="2"/>
            <a:r>
              <a:rPr lang="en-CA" dirty="0" smtClean="0"/>
              <a:t>Note: not clear if this number is English only or both English and French</a:t>
            </a:r>
          </a:p>
          <a:p>
            <a:pPr lvl="1"/>
            <a:endParaRPr lang="en-CA" b="1" dirty="0"/>
          </a:p>
          <a:p>
            <a:pPr lvl="1"/>
            <a:endParaRPr lang="en-CA" b="1" dirty="0" smtClean="0"/>
          </a:p>
          <a:p>
            <a:pPr lvl="1"/>
            <a:endParaRPr lang="en-CA" b="1" dirty="0"/>
          </a:p>
          <a:p>
            <a:pPr lvl="1"/>
            <a:endParaRPr lang="en-CA" b="1" dirty="0" smtClean="0"/>
          </a:p>
          <a:p>
            <a:pPr lvl="1"/>
            <a:endParaRPr lang="en-CA" b="1" dirty="0"/>
          </a:p>
          <a:p>
            <a:pPr lvl="1"/>
            <a:endParaRPr lang="en-CA" b="1" dirty="0" smtClean="0"/>
          </a:p>
          <a:p>
            <a:pPr lvl="1"/>
            <a:endParaRPr lang="en-CA" b="1" dirty="0"/>
          </a:p>
          <a:p>
            <a:r>
              <a:rPr lang="en-CA" dirty="0" err="1" smtClean="0"/>
              <a:t>GoC</a:t>
            </a:r>
            <a:r>
              <a:rPr lang="en-CA" dirty="0" smtClean="0"/>
              <a:t> estimates it takes 6.5 hours to create a government web page (Health, p. 85); thus, the ROT initiative will eliminate 5 million + hours of government work </a:t>
            </a:r>
            <a:endParaRPr lang="en-CA" dirty="0"/>
          </a:p>
          <a:p>
            <a:endParaRPr lang="en-CA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392308"/>
            <a:ext cx="2304256" cy="171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067944" y="3735573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5400" dirty="0"/>
              <a:t>x</a:t>
            </a:r>
            <a:r>
              <a:rPr lang="en-CA" sz="5400" dirty="0" smtClean="0"/>
              <a:t> 1,550,000</a:t>
            </a:r>
            <a:endParaRPr lang="en-CA" sz="5400" dirty="0"/>
          </a:p>
        </p:txBody>
      </p:sp>
    </p:spTree>
    <p:extLst>
      <p:ext uri="{BB962C8B-B14F-4D97-AF65-F5344CB8AC3E}">
        <p14:creationId xmlns:p14="http://schemas.microsoft.com/office/powerpoint/2010/main" val="196000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Implications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Perhaps there is just a lot of </a:t>
            </a:r>
            <a:r>
              <a:rPr lang="en-CA" dirty="0" err="1" smtClean="0"/>
              <a:t>ROTten</a:t>
            </a:r>
            <a:r>
              <a:rPr lang="en-CA" dirty="0" smtClean="0"/>
              <a:t> content on federal webpages?</a:t>
            </a:r>
          </a:p>
          <a:p>
            <a:pPr lvl="1"/>
            <a:r>
              <a:rPr lang="en-CA" dirty="0" smtClean="0"/>
              <a:t>However, a 2011 </a:t>
            </a:r>
            <a:r>
              <a:rPr lang="en-CA" dirty="0" err="1" smtClean="0"/>
              <a:t>GCPedia</a:t>
            </a:r>
            <a:r>
              <a:rPr lang="en-CA" dirty="0" smtClean="0"/>
              <a:t> User Experience Working Group concluded that only 40% of </a:t>
            </a:r>
            <a:r>
              <a:rPr lang="en-CA" dirty="0" err="1" smtClean="0"/>
              <a:t>GoC</a:t>
            </a:r>
            <a:r>
              <a:rPr lang="en-CA" dirty="0" smtClean="0"/>
              <a:t> content could be eliminated for not meeting the needs of its target audience (DFO, p. 30)</a:t>
            </a:r>
          </a:p>
          <a:p>
            <a:pPr lvl="1"/>
            <a:r>
              <a:rPr lang="en-CA" dirty="0" smtClean="0"/>
              <a:t>This echoes a similar finding from a smaller ROT project at Canadian Business in 2008 (TBS, p. 90)</a:t>
            </a:r>
          </a:p>
          <a:p>
            <a:pPr lvl="1"/>
            <a:endParaRPr lang="en-CA" dirty="0"/>
          </a:p>
          <a:p>
            <a:r>
              <a:rPr lang="en-CA" dirty="0"/>
              <a:t>We don’t need to worry because Library and Archives </a:t>
            </a:r>
            <a:r>
              <a:rPr lang="en-CA" dirty="0" smtClean="0"/>
              <a:t>Canada (LAC) </a:t>
            </a:r>
            <a:r>
              <a:rPr lang="en-CA" dirty="0"/>
              <a:t>will archive </a:t>
            </a:r>
            <a:r>
              <a:rPr lang="en-CA" dirty="0" err="1"/>
              <a:t>GoC</a:t>
            </a:r>
            <a:r>
              <a:rPr lang="en-CA" dirty="0"/>
              <a:t> </a:t>
            </a:r>
            <a:r>
              <a:rPr lang="en-CA" dirty="0" smtClean="0"/>
              <a:t>websites</a:t>
            </a:r>
          </a:p>
          <a:p>
            <a:pPr lvl="1"/>
            <a:r>
              <a:rPr lang="en-CA" dirty="0" smtClean="0"/>
              <a:t>LAC is archiving departmental websites in whole at least once a year (Heritage, p. 2)</a:t>
            </a:r>
          </a:p>
          <a:p>
            <a:pPr lvl="1"/>
            <a:r>
              <a:rPr lang="en-CA" dirty="0" smtClean="0"/>
              <a:t>However, the publicly accessible </a:t>
            </a:r>
            <a:r>
              <a:rPr lang="en-CA" dirty="0"/>
              <a:t>LAC archives (</a:t>
            </a:r>
            <a:r>
              <a:rPr lang="en-CA" dirty="0">
                <a:hlinkClick r:id="rId2"/>
              </a:rPr>
              <a:t>https://</a:t>
            </a:r>
            <a:r>
              <a:rPr lang="en-CA" dirty="0" smtClean="0">
                <a:hlinkClick r:id="rId2"/>
              </a:rPr>
              <a:t>www.collectionscanada.gc.ca/webarchives/index-e.html</a:t>
            </a:r>
            <a:r>
              <a:rPr lang="en-CA" dirty="0" smtClean="0"/>
              <a:t>) are only current to </a:t>
            </a:r>
            <a:r>
              <a:rPr lang="en-CA" dirty="0" smtClean="0"/>
              <a:t>2007</a:t>
            </a:r>
          </a:p>
          <a:p>
            <a:pPr lvl="1"/>
            <a:r>
              <a:rPr lang="en-CA" dirty="0" smtClean="0"/>
              <a:t>Furthermore LAC archival links are </a:t>
            </a:r>
            <a:r>
              <a:rPr lang="en-CA" smtClean="0"/>
              <a:t>often dead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3520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Internet Archive, University of Toronto Libraries and University of Alberta Libraries have been working to archive </a:t>
            </a:r>
            <a:r>
              <a:rPr lang="en-CA" dirty="0" err="1" smtClean="0"/>
              <a:t>GoC</a:t>
            </a:r>
            <a:r>
              <a:rPr lang="en-CA" dirty="0" smtClean="0"/>
              <a:t> websites</a:t>
            </a:r>
          </a:p>
          <a:p>
            <a:pPr lvl="1"/>
            <a:r>
              <a:rPr lang="en-CA" dirty="0" smtClean="0"/>
              <a:t>Some gaps exist in these captures</a:t>
            </a:r>
          </a:p>
          <a:p>
            <a:endParaRPr lang="en-CA" dirty="0"/>
          </a:p>
          <a:p>
            <a:r>
              <a:rPr lang="en-CA" dirty="0" smtClean="0"/>
              <a:t>Critical these initiatives be maintained</a:t>
            </a:r>
          </a:p>
          <a:p>
            <a:endParaRPr lang="en-CA" dirty="0"/>
          </a:p>
          <a:p>
            <a:r>
              <a:rPr lang="en-CA" dirty="0" smtClean="0"/>
              <a:t>LAC must also make available more recent captures of </a:t>
            </a:r>
            <a:r>
              <a:rPr lang="en-CA" dirty="0" err="1" smtClean="0"/>
              <a:t>GoC</a:t>
            </a:r>
            <a:r>
              <a:rPr lang="en-CA" dirty="0" smtClean="0"/>
              <a:t> websites</a:t>
            </a:r>
          </a:p>
          <a:p>
            <a:endParaRPr lang="en-CA" dirty="0"/>
          </a:p>
          <a:p>
            <a:r>
              <a:rPr lang="en-CA" dirty="0" smtClean="0"/>
              <a:t>Individual researchers may want to archive key pages of interest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1987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7620000" cy="4800600"/>
          </a:xfrm>
        </p:spPr>
        <p:txBody>
          <a:bodyPr/>
          <a:lstStyle/>
          <a:p>
            <a:r>
              <a:rPr lang="en-US" sz="2400" dirty="0" smtClean="0"/>
              <a:t>Introduction and Context</a:t>
            </a:r>
          </a:p>
          <a:p>
            <a:r>
              <a:rPr lang="en-US" sz="2400" dirty="0" smtClean="0"/>
              <a:t>Related Literature</a:t>
            </a:r>
          </a:p>
          <a:p>
            <a:r>
              <a:rPr lang="en-US" sz="2400" dirty="0" smtClean="0"/>
              <a:t>Access to Information Requests</a:t>
            </a:r>
          </a:p>
          <a:p>
            <a:r>
              <a:rPr lang="en-US" sz="2400" dirty="0" smtClean="0"/>
              <a:t>Findings</a:t>
            </a:r>
          </a:p>
          <a:p>
            <a:r>
              <a:rPr lang="en-US" sz="2400" dirty="0" smtClean="0"/>
              <a:t>Implications</a:t>
            </a:r>
          </a:p>
          <a:p>
            <a:r>
              <a:rPr lang="en-US" sz="2400" dirty="0" smtClean="0"/>
              <a:t>Acknowledgements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82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Future 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Continued analysis of ATI documents</a:t>
            </a:r>
          </a:p>
          <a:p>
            <a:endParaRPr lang="en-CA" dirty="0"/>
          </a:p>
          <a:p>
            <a:r>
              <a:rPr lang="en-CA" dirty="0" smtClean="0"/>
              <a:t>New ATI requests for content inventories</a:t>
            </a:r>
          </a:p>
          <a:p>
            <a:endParaRPr lang="en-CA" dirty="0"/>
          </a:p>
          <a:p>
            <a:r>
              <a:rPr lang="en-CA" dirty="0" smtClean="0"/>
              <a:t>Examination of Internet Archive captures with current versions of departmental websites to identify removed content and its significance</a:t>
            </a:r>
          </a:p>
          <a:p>
            <a:endParaRPr lang="en-CA" dirty="0"/>
          </a:p>
          <a:p>
            <a:r>
              <a:rPr lang="en-CA" dirty="0" smtClean="0"/>
              <a:t>Increase public awareness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353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Acknowledgements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Research funded in part by:</a:t>
            </a:r>
          </a:p>
          <a:p>
            <a:pPr lvl="1"/>
            <a:r>
              <a:rPr lang="en-CA" dirty="0" smtClean="0"/>
              <a:t>University of Alberta Libraries – Research Support Fund</a:t>
            </a:r>
          </a:p>
          <a:p>
            <a:pPr lvl="1"/>
            <a:endParaRPr lang="en-CA" dirty="0"/>
          </a:p>
          <a:p>
            <a:pPr lvl="1"/>
            <a:r>
              <a:rPr lang="en-CA" dirty="0" smtClean="0"/>
              <a:t>Graphics, Animation and New Media NCE</a:t>
            </a:r>
          </a:p>
          <a:p>
            <a:pPr lvl="1"/>
            <a:endParaRPr lang="en-CA" dirty="0"/>
          </a:p>
          <a:p>
            <a:pPr lvl="1"/>
            <a:endParaRPr lang="en-CA" dirty="0" smtClean="0"/>
          </a:p>
          <a:p>
            <a:r>
              <a:rPr lang="en-CA" dirty="0" smtClean="0"/>
              <a:t>Thank you to the audience and CAIS organizers</a:t>
            </a:r>
          </a:p>
          <a:p>
            <a:pPr lvl="1"/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259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References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>
              <a:buClr>
                <a:schemeClr val="accent1"/>
              </a:buClr>
            </a:pPr>
            <a:r>
              <a:rPr lang="en-CA" sz="1600" i="1" dirty="0"/>
              <a:t>Canada (Attorney General) v. </a:t>
            </a:r>
            <a:r>
              <a:rPr lang="en-CA" sz="1600" i="1" dirty="0" err="1"/>
              <a:t>Jodhan</a:t>
            </a:r>
            <a:r>
              <a:rPr lang="en-CA" sz="1600" dirty="0"/>
              <a:t>, 2012 FCA 161 </a:t>
            </a:r>
          </a:p>
          <a:p>
            <a:endParaRPr lang="en-CA" sz="1600" dirty="0"/>
          </a:p>
          <a:p>
            <a:r>
              <a:rPr lang="en-CA" sz="1600" dirty="0" err="1" smtClean="0"/>
              <a:t>Charette</a:t>
            </a:r>
            <a:r>
              <a:rPr lang="en-CA" sz="1600" dirty="0"/>
              <a:t>, C. 2014 “Speaking Notes for GTEC 2014 by </a:t>
            </a:r>
            <a:r>
              <a:rPr lang="en-CA" sz="1600" dirty="0" err="1"/>
              <a:t>Corine</a:t>
            </a:r>
            <a:r>
              <a:rPr lang="en-CA" sz="1600" dirty="0"/>
              <a:t> </a:t>
            </a:r>
            <a:r>
              <a:rPr lang="en-CA" sz="1600" dirty="0" err="1"/>
              <a:t>Charette</a:t>
            </a:r>
            <a:r>
              <a:rPr lang="en-CA" sz="1600" dirty="0"/>
              <a:t>, Chief Information Officer for the Government of Canada.” </a:t>
            </a:r>
            <a:r>
              <a:rPr lang="en-CA" sz="1600" i="1" dirty="0"/>
              <a:t>Treasury Board of Canada Secretariat. </a:t>
            </a:r>
            <a:r>
              <a:rPr lang="en-CA" sz="1600" dirty="0"/>
              <a:t>28 Oct. 2014: </a:t>
            </a:r>
            <a:r>
              <a:rPr lang="en-CA" sz="1600" dirty="0">
                <a:hlinkClick r:id="rId2"/>
              </a:rPr>
              <a:t>http://www.tbs-sct.gc.ca/cio-dpi/gtec/ks-do-2014-eng.asp</a:t>
            </a:r>
            <a:endParaRPr lang="en-CA" sz="1600" dirty="0"/>
          </a:p>
          <a:p>
            <a:endParaRPr lang="en-CA" sz="1600" dirty="0" smtClean="0"/>
          </a:p>
          <a:p>
            <a:r>
              <a:rPr lang="en-CA" sz="1600" dirty="0" smtClean="0"/>
              <a:t>Clement, T. 2012 “Archived – Speaking Notes for the Honourable Tony Clement, President of the Treasury Board of Canada – ‘Using Technology to Challenge the Status Quo in Government Operations’ – GTC.” </a:t>
            </a:r>
            <a:r>
              <a:rPr lang="en-CA" sz="1600" i="1" dirty="0" smtClean="0"/>
              <a:t>Treasury Board of Canada Secretariat</a:t>
            </a:r>
            <a:r>
              <a:rPr lang="en-CA" sz="1600" dirty="0" smtClean="0"/>
              <a:t>. 6 Nov. 2012: </a:t>
            </a:r>
            <a:r>
              <a:rPr lang="en-CA" sz="1600" dirty="0" smtClean="0">
                <a:hlinkClick r:id="rId3"/>
              </a:rPr>
              <a:t>http</a:t>
            </a:r>
            <a:r>
              <a:rPr lang="en-CA" sz="1600" dirty="0">
                <a:hlinkClick r:id="rId3"/>
              </a:rPr>
              <a:t>://</a:t>
            </a:r>
            <a:r>
              <a:rPr lang="en-CA" sz="1600" dirty="0" smtClean="0">
                <a:hlinkClick r:id="rId3"/>
              </a:rPr>
              <a:t>www.tbs-sct.gc.ca/media/ps-dp/2012/1106a-eng.asp</a:t>
            </a:r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err="1" smtClean="0"/>
              <a:t>Fekete</a:t>
            </a:r>
            <a:r>
              <a:rPr lang="en-CA" sz="1600" dirty="0" smtClean="0"/>
              <a:t>, J. 2013. “Critics Fear Tory Plan to Merge Websites and Effort to Cut off Access to Information.” </a:t>
            </a:r>
            <a:r>
              <a:rPr lang="en-CA" sz="1600" i="1" dirty="0" smtClean="0"/>
              <a:t>National Post</a:t>
            </a:r>
            <a:r>
              <a:rPr lang="en-CA" sz="1600" dirty="0" smtClean="0"/>
              <a:t>. 28 Mar. 2013: </a:t>
            </a:r>
            <a:r>
              <a:rPr lang="en-CA" sz="1600" dirty="0" smtClean="0">
                <a:hlinkClick r:id="rId4"/>
              </a:rPr>
              <a:t>http</a:t>
            </a:r>
            <a:r>
              <a:rPr lang="en-CA" sz="1600" dirty="0">
                <a:hlinkClick r:id="rId4"/>
              </a:rPr>
              <a:t>://</a:t>
            </a:r>
            <a:r>
              <a:rPr lang="en-CA" sz="1600" dirty="0" smtClean="0">
                <a:hlinkClick r:id="rId4"/>
              </a:rPr>
              <a:t>news.nationalpost.com/news/canada/canadian-politics/critics-fear-tory-plan-to-merge-websites-an-effort-to-cut-off-access-to-information</a:t>
            </a:r>
            <a:endParaRPr lang="en-CA" sz="1600" dirty="0" smtClean="0"/>
          </a:p>
          <a:p>
            <a:endParaRPr lang="en-CA" sz="1600" dirty="0"/>
          </a:p>
          <a:p>
            <a:endParaRPr lang="en-CA" sz="1600" dirty="0" smtClean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354779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lvl="1">
              <a:buClr>
                <a:schemeClr val="accent1"/>
              </a:buClr>
            </a:pPr>
            <a:r>
              <a:rPr lang="en-CA" i="1" dirty="0" err="1" smtClean="0"/>
              <a:t>Jodhan</a:t>
            </a:r>
            <a:r>
              <a:rPr lang="en-CA" i="1" dirty="0" smtClean="0"/>
              <a:t> </a:t>
            </a:r>
            <a:r>
              <a:rPr lang="en-CA" i="1" dirty="0"/>
              <a:t>v. Canada (Attorney General)</a:t>
            </a:r>
            <a:r>
              <a:rPr lang="en-CA" dirty="0"/>
              <a:t>, 2010 FC 1197</a:t>
            </a:r>
            <a:endParaRPr lang="en-CA" i="1" dirty="0"/>
          </a:p>
          <a:p>
            <a:endParaRPr lang="en-CA" dirty="0"/>
          </a:p>
          <a:p>
            <a:r>
              <a:rPr lang="en-CA" dirty="0" err="1"/>
              <a:t>Petrou</a:t>
            </a:r>
            <a:r>
              <a:rPr lang="en-CA" dirty="0"/>
              <a:t>, M. 2013. “Jason Kenney’s Speech to Islamic Society of North America Removed from Government (and Personal) Websites: But the Internet Never Forgets.” </a:t>
            </a:r>
            <a:r>
              <a:rPr lang="en-CA" i="1" dirty="0" err="1"/>
              <a:t>Macleans</a:t>
            </a:r>
            <a:r>
              <a:rPr lang="en-CA" dirty="0"/>
              <a:t>. 18 Jul. 2013: </a:t>
            </a:r>
            <a:r>
              <a:rPr lang="en-CA" dirty="0">
                <a:hlinkClick r:id="rId2"/>
              </a:rPr>
              <a:t>http://www.macleans.ca/authors/michael-petrou/jason-kenneys-speech-to-islamic-society-of-north-america-removed-from-government-and-personal-websites/</a:t>
            </a:r>
            <a:endParaRPr lang="en-CA" dirty="0"/>
          </a:p>
          <a:p>
            <a:endParaRPr lang="en-CA" dirty="0"/>
          </a:p>
          <a:p>
            <a:r>
              <a:rPr lang="en-CA" i="1" dirty="0"/>
              <a:t>Privacy Regulations </a:t>
            </a:r>
            <a:r>
              <a:rPr lang="en-CA" dirty="0" smtClean="0"/>
              <a:t>SOR/83-508: </a:t>
            </a:r>
            <a:r>
              <a:rPr lang="en-CA" dirty="0" smtClean="0">
                <a:hlinkClick r:id="rId3"/>
              </a:rPr>
              <a:t>http</a:t>
            </a:r>
            <a:r>
              <a:rPr lang="en-CA" dirty="0">
                <a:hlinkClick r:id="rId3"/>
              </a:rPr>
              <a:t>://</a:t>
            </a:r>
            <a:r>
              <a:rPr lang="en-CA" dirty="0" smtClean="0">
                <a:hlinkClick r:id="rId3"/>
              </a:rPr>
              <a:t>laws-lois.justice.gc.ca/eng/regulations/sor-83-508/index.html</a:t>
            </a:r>
            <a:r>
              <a:rPr lang="en-CA" dirty="0" smtClean="0"/>
              <a:t> </a:t>
            </a:r>
          </a:p>
          <a:p>
            <a:endParaRPr lang="en-CA" dirty="0"/>
          </a:p>
          <a:p>
            <a:r>
              <a:rPr lang="en-CA" dirty="0" smtClean="0"/>
              <a:t>Treasury Board of Canada Secretariat (TBS). 2012.  “Reduce Redundant, Outdated and </a:t>
            </a:r>
            <a:r>
              <a:rPr lang="en-CA" dirty="0"/>
              <a:t>Trivial Content.” </a:t>
            </a:r>
            <a:r>
              <a:rPr lang="en-CA" dirty="0">
                <a:hlinkClick r:id="rId4"/>
              </a:rPr>
              <a:t>http://</a:t>
            </a:r>
            <a:r>
              <a:rPr lang="en-CA" dirty="0" smtClean="0">
                <a:hlinkClick r:id="rId4"/>
              </a:rPr>
              <a:t>www.tbs-sct.gc.ca/ws-nw/wu-fe/rot-rid/index-eng.asp</a:t>
            </a: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ATI documents from federal departments (CIC, DFO, Health, Heritage, IC Justice, TBS, and TC) available by request from the author (</a:t>
            </a:r>
            <a:r>
              <a:rPr lang="en-CA" dirty="0" smtClean="0">
                <a:hlinkClick r:id="rId5"/>
              </a:rPr>
              <a:t>mmcnally@ualberta.ca</a:t>
            </a:r>
            <a:r>
              <a:rPr lang="en-CA" dirty="0" smtClean="0"/>
              <a:t>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0353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Introduction and Context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 information has significant current and historical value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“</a:t>
            </a:r>
            <a:r>
              <a:rPr lang="en-US" dirty="0"/>
              <a:t>Information is the lifeblood of a democracy. Without adequate access to key information about government policies and programs, citizens and parliamentarians cannot make informed decisions, and incompetent or corrupt governance can be hidden under a cloak of secrecy.” </a:t>
            </a:r>
          </a:p>
          <a:p>
            <a:pPr marL="114300" indent="0">
              <a:buNone/>
            </a:pPr>
            <a:r>
              <a:rPr lang="en-US" i="1" dirty="0"/>
              <a:t>	Montreal Gazette</a:t>
            </a:r>
            <a:r>
              <a:rPr lang="en-US" dirty="0"/>
              <a:t> Editorial, June 7, </a:t>
            </a:r>
            <a:r>
              <a:rPr lang="en-US" dirty="0" smtClean="0"/>
              <a:t>2005</a:t>
            </a:r>
          </a:p>
          <a:p>
            <a:pPr marL="114300" indent="0">
              <a:buNone/>
            </a:pPr>
            <a:r>
              <a:rPr lang="en-US" dirty="0"/>
              <a:t>	</a:t>
            </a:r>
            <a:r>
              <a:rPr lang="en-US" dirty="0" smtClean="0"/>
              <a:t>Stephen Harper, Leader of the Official Opposition</a:t>
            </a:r>
          </a:p>
          <a:p>
            <a:pPr marL="114300" indent="0">
              <a:buNone/>
            </a:pPr>
            <a:r>
              <a:rPr lang="en-US" dirty="0"/>
              <a:t>	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01169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Introduction and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i="1" dirty="0" err="1"/>
              <a:t>Jodhan</a:t>
            </a:r>
            <a:r>
              <a:rPr lang="en-CA" i="1" dirty="0"/>
              <a:t> </a:t>
            </a:r>
            <a:r>
              <a:rPr lang="en-CA" dirty="0"/>
              <a:t>case </a:t>
            </a:r>
            <a:r>
              <a:rPr lang="en-CA" dirty="0" smtClean="0"/>
              <a:t>(2010 (FC)/2012 (FCA)) found that federal websites violated s. 15(1) of the Charter and must be made more accessibly to the visually impaired</a:t>
            </a:r>
            <a:endParaRPr lang="en-CA" dirty="0"/>
          </a:p>
          <a:p>
            <a:pPr lvl="1"/>
            <a:r>
              <a:rPr lang="en-CA" i="1" dirty="0" err="1" smtClean="0"/>
              <a:t>Jodhan</a:t>
            </a:r>
            <a:r>
              <a:rPr lang="en-CA" i="1" dirty="0" smtClean="0"/>
              <a:t> v. Canada (Attorney General)</a:t>
            </a:r>
            <a:r>
              <a:rPr lang="en-CA" dirty="0" smtClean="0"/>
              <a:t>, 2010 FC 1197</a:t>
            </a:r>
            <a:endParaRPr lang="en-CA" i="1" dirty="0" smtClean="0"/>
          </a:p>
          <a:p>
            <a:pPr lvl="1"/>
            <a:r>
              <a:rPr lang="en-CA" i="1" dirty="0" smtClean="0"/>
              <a:t>Canada </a:t>
            </a:r>
            <a:r>
              <a:rPr lang="en-CA" i="1" dirty="0"/>
              <a:t>(Attorney General) v. </a:t>
            </a:r>
            <a:r>
              <a:rPr lang="en-CA" i="1" dirty="0" err="1"/>
              <a:t>Jodhan</a:t>
            </a:r>
            <a:r>
              <a:rPr lang="en-CA" dirty="0"/>
              <a:t>, 2012 FCA 161 </a:t>
            </a:r>
          </a:p>
          <a:p>
            <a:endParaRPr lang="en-CA" dirty="0"/>
          </a:p>
          <a:p>
            <a:r>
              <a:rPr lang="en-CA" dirty="0" smtClean="0"/>
              <a:t>Treasury Board of Canada Secretariat (TBS) </a:t>
            </a:r>
            <a:r>
              <a:rPr lang="en-CA" dirty="0" smtClean="0"/>
              <a:t>launches </a:t>
            </a:r>
            <a:r>
              <a:rPr lang="en-CA" dirty="0" smtClean="0"/>
              <a:t>Web </a:t>
            </a:r>
            <a:r>
              <a:rPr lang="en-CA" dirty="0"/>
              <a:t>Renewal Action </a:t>
            </a:r>
            <a:r>
              <a:rPr lang="en-CA" dirty="0" smtClean="0"/>
              <a:t>Plan to improve website accessibility</a:t>
            </a:r>
          </a:p>
          <a:p>
            <a:pPr lvl="1"/>
            <a:endParaRPr lang="en-CA" dirty="0"/>
          </a:p>
          <a:p>
            <a:r>
              <a:rPr lang="en-CA" dirty="0" smtClean="0"/>
              <a:t>November 2012 at the GTEC Conference, Tony Clement (President of the TBS) casually notes, “</a:t>
            </a:r>
            <a:r>
              <a:rPr lang="en-CA" dirty="0"/>
              <a:t>We are, for example, working on consolidating our Web presence from 1,500 to 6 or fewer websites.” </a:t>
            </a:r>
            <a:endParaRPr lang="en-CA" dirty="0" smtClean="0"/>
          </a:p>
          <a:p>
            <a:pPr lvl="1"/>
            <a:r>
              <a:rPr lang="en-CA" dirty="0" smtClean="0"/>
              <a:t>In 2014 Corinne </a:t>
            </a:r>
            <a:r>
              <a:rPr lang="en-CA" dirty="0" err="1" smtClean="0"/>
              <a:t>Charette</a:t>
            </a:r>
            <a:r>
              <a:rPr lang="en-CA" dirty="0" smtClean="0"/>
              <a:t>, Chief Information Officer for the Government of Canada (</a:t>
            </a:r>
            <a:r>
              <a:rPr lang="en-CA" dirty="0" err="1" smtClean="0"/>
              <a:t>GoC</a:t>
            </a:r>
            <a:r>
              <a:rPr lang="en-CA" dirty="0" smtClean="0"/>
              <a:t>) confirmed that target date for consolidation of all </a:t>
            </a:r>
            <a:r>
              <a:rPr lang="en-CA" dirty="0" err="1" smtClean="0"/>
              <a:t>GoC</a:t>
            </a:r>
            <a:r>
              <a:rPr lang="en-CA" dirty="0" smtClean="0"/>
              <a:t> websites is Dec. 2016 (</a:t>
            </a:r>
            <a:r>
              <a:rPr lang="en-CA" dirty="0" err="1" smtClean="0"/>
              <a:t>Charette</a:t>
            </a:r>
            <a:r>
              <a:rPr lang="en-CA" dirty="0" smtClean="0"/>
              <a:t>, 2014)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0734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four steps to reducing redundant, outdated and trivial web content: complete a content inventory; evaluate and assess content; archive content online or offline; re-write, re-organize, re-publish content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401788"/>
            <a:ext cx="3686175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ROT Website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38936" cy="4800600"/>
          </a:xfrm>
        </p:spPr>
        <p:txBody>
          <a:bodyPr/>
          <a:lstStyle/>
          <a:p>
            <a:r>
              <a:rPr lang="en-CA" dirty="0" smtClean="0"/>
              <a:t>TBS has sparse information about the ‘Reduce Redundant, Outdated and Trivial Content’ plan</a:t>
            </a:r>
          </a:p>
          <a:p>
            <a:endParaRPr lang="en-CA" dirty="0"/>
          </a:p>
          <a:p>
            <a:r>
              <a:rPr lang="en-CA" dirty="0" smtClean="0"/>
              <a:t>Notes the purpose of the initiative is to ensure that </a:t>
            </a:r>
            <a:r>
              <a:rPr lang="en-CA" dirty="0" err="1" smtClean="0"/>
              <a:t>GoC</a:t>
            </a:r>
            <a:r>
              <a:rPr lang="en-CA" dirty="0" smtClean="0"/>
              <a:t> websites provide “easy-to-find, clear, accurate, up-to-date information to their visitors” (TBS, 2012)</a:t>
            </a:r>
          </a:p>
          <a:p>
            <a:endParaRPr lang="en-CA" dirty="0"/>
          </a:p>
          <a:p>
            <a:r>
              <a:rPr lang="en-CA" dirty="0" smtClean="0"/>
              <a:t>No  indication of the scope/size of the initiative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5370971" y="604518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Source: TBS, 2012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536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Related Literature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No literature specifically addressing </a:t>
            </a:r>
            <a:r>
              <a:rPr lang="en-CA" dirty="0" err="1"/>
              <a:t>GoC’s</a:t>
            </a:r>
            <a:r>
              <a:rPr lang="en-CA" dirty="0"/>
              <a:t> ROT plan</a:t>
            </a:r>
          </a:p>
          <a:p>
            <a:endParaRPr lang="en-CA" dirty="0"/>
          </a:p>
          <a:p>
            <a:r>
              <a:rPr lang="en-CA" dirty="0" smtClean="0"/>
              <a:t>Burgeoning body of legal literature on problem of link rot, particularly is US</a:t>
            </a:r>
          </a:p>
          <a:p>
            <a:endParaRPr lang="en-CA" dirty="0"/>
          </a:p>
          <a:p>
            <a:r>
              <a:rPr lang="en-CA" dirty="0" smtClean="0"/>
              <a:t>Some related Canadian media stories </a:t>
            </a:r>
          </a:p>
          <a:p>
            <a:pPr lvl="1"/>
            <a:r>
              <a:rPr lang="en-CA" dirty="0" err="1" smtClean="0"/>
              <a:t>Petrou</a:t>
            </a:r>
            <a:r>
              <a:rPr lang="en-CA" dirty="0" smtClean="0"/>
              <a:t>, M. “Jason Kenney’s Speech to the Islamic Society of North America Removed from Government (and Personal) Websites” </a:t>
            </a:r>
            <a:r>
              <a:rPr lang="en-CA" i="1" dirty="0" err="1" smtClean="0"/>
              <a:t>Macleans</a:t>
            </a:r>
            <a:r>
              <a:rPr lang="en-CA" dirty="0" smtClean="0"/>
              <a:t>, 18 Jul. 2013.</a:t>
            </a:r>
          </a:p>
          <a:p>
            <a:pPr lvl="1"/>
            <a:r>
              <a:rPr lang="en-CA" dirty="0" err="1" smtClean="0"/>
              <a:t>Fekete</a:t>
            </a:r>
            <a:r>
              <a:rPr lang="en-CA" dirty="0" smtClean="0"/>
              <a:t>, J. “Critics Fear Tory Plan to Merge Websites an Effort to Cut off Access to Information” </a:t>
            </a:r>
            <a:r>
              <a:rPr lang="en-CA" i="1" dirty="0" smtClean="0"/>
              <a:t>National Post</a:t>
            </a:r>
            <a:r>
              <a:rPr lang="en-CA" dirty="0" smtClean="0"/>
              <a:t>, 28 Mar. 2013.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17324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Research Problem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Disappearing </a:t>
            </a:r>
            <a:r>
              <a:rPr lang="en-CA" dirty="0" err="1" smtClean="0"/>
              <a:t>GoC</a:t>
            </a:r>
            <a:r>
              <a:rPr lang="en-CA" dirty="0" smtClean="0"/>
              <a:t> web content</a:t>
            </a:r>
            <a:endParaRPr lang="en-CA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0888"/>
            <a:ext cx="3922216" cy="4251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140968"/>
            <a:ext cx="3600400" cy="2683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99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Research Objective and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Objective: understand the scope and implications of the Web Renewal Action Plan and Reduce ROT imitative</a:t>
            </a:r>
          </a:p>
          <a:p>
            <a:pPr lvl="1"/>
            <a:r>
              <a:rPr lang="en-CA" dirty="0" smtClean="0"/>
              <a:t>Identify, where possible, content removed from Government websites  </a:t>
            </a:r>
          </a:p>
          <a:p>
            <a:endParaRPr lang="en-CA" dirty="0"/>
          </a:p>
          <a:p>
            <a:r>
              <a:rPr lang="en-CA" dirty="0" smtClean="0"/>
              <a:t>Methodology of U.S. link rot studies can’t be used</a:t>
            </a:r>
          </a:p>
          <a:p>
            <a:endParaRPr lang="en-CA" dirty="0"/>
          </a:p>
          <a:p>
            <a:r>
              <a:rPr lang="en-CA" dirty="0" smtClean="0"/>
              <a:t>Mix of approaches:</a:t>
            </a:r>
          </a:p>
          <a:p>
            <a:pPr lvl="1"/>
            <a:r>
              <a:rPr lang="en-CA" dirty="0" smtClean="0"/>
              <a:t>Examination of changes (decline) in federal databases</a:t>
            </a:r>
          </a:p>
          <a:p>
            <a:pPr lvl="1"/>
            <a:r>
              <a:rPr lang="en-CA" dirty="0" smtClean="0"/>
              <a:t>Longitudinal analysis and comparison of </a:t>
            </a:r>
            <a:r>
              <a:rPr lang="en-CA" dirty="0" err="1" smtClean="0"/>
              <a:t>GoC</a:t>
            </a:r>
            <a:r>
              <a:rPr lang="en-CA" dirty="0" smtClean="0"/>
              <a:t> websites using Internet Archive</a:t>
            </a:r>
          </a:p>
          <a:p>
            <a:pPr lvl="1"/>
            <a:r>
              <a:rPr lang="en-CA" dirty="0" smtClean="0"/>
              <a:t>Access to Information </a:t>
            </a:r>
            <a:r>
              <a:rPr lang="en-CA" dirty="0" smtClean="0"/>
              <a:t>requests </a:t>
            </a:r>
            <a:r>
              <a:rPr lang="en-CA" dirty="0" smtClean="0"/>
              <a:t>for federal documents relating to ROT	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535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Access to Information (ATI) Requests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Identical requests to Health Canada, Citizenship and Immigration Canada (CIC) and Industry Canada made July 25, 2014</a:t>
            </a:r>
          </a:p>
          <a:p>
            <a:endParaRPr lang="en-CA" dirty="0"/>
          </a:p>
          <a:p>
            <a:pPr lvl="1"/>
            <a:r>
              <a:rPr lang="en-CA" dirty="0" smtClean="0"/>
              <a:t>Departmental </a:t>
            </a:r>
            <a:r>
              <a:rPr lang="en-CA" dirty="0"/>
              <a:t>guidelines, practices, frameworks and/or rubrics for assessing redundant, outdated or trivial web content developed in relation to the Treasury Board Secretariat's “Reduce Redundant, Outdated and Trivial Content (</a:t>
            </a:r>
            <a:r>
              <a:rPr lang="en-CA" u="sng" dirty="0">
                <a:hlinkClick r:id="rId2"/>
              </a:rPr>
              <a:t>http://www.tbs-sct.gc.ca/ws-nw/wu-fe/rot-rid/index-eng.asp</a:t>
            </a:r>
            <a:r>
              <a:rPr lang="en-CA" dirty="0"/>
              <a:t>) web usability plan. Limit to documents in English.</a:t>
            </a:r>
          </a:p>
          <a:p>
            <a:endParaRPr lang="en-CA" u="sng" dirty="0" smtClean="0"/>
          </a:p>
          <a:p>
            <a:r>
              <a:rPr lang="en-CA" dirty="0" smtClean="0"/>
              <a:t>Unique request to the TBS made July 25, 2014</a:t>
            </a:r>
            <a:endParaRPr lang="en-CA" dirty="0"/>
          </a:p>
          <a:p>
            <a:endParaRPr lang="en-CA" dirty="0" smtClean="0"/>
          </a:p>
          <a:p>
            <a:pPr lvl="1"/>
            <a:r>
              <a:rPr lang="en-CA" dirty="0" smtClean="0"/>
              <a:t>All </a:t>
            </a:r>
            <a:r>
              <a:rPr lang="en-CA" dirty="0"/>
              <a:t>documents related to the “Reduce Redundant, Outdated, and Trivial Content” (</a:t>
            </a:r>
            <a:r>
              <a:rPr lang="en-CA" u="sng" dirty="0">
                <a:hlinkClick r:id="rId2"/>
              </a:rPr>
              <a:t>http://www.tbs-sct.gc.ca/ws-nw/wu-fe/rot-rid/index-eng.asp</a:t>
            </a:r>
            <a:r>
              <a:rPr lang="en-CA" dirty="0"/>
              <a:t>) web usability plan including any reports, guidelines, practices, frameworks and/or rubrics provided to departments on how to assess and </a:t>
            </a:r>
            <a:r>
              <a:rPr lang="en-CA" dirty="0" smtClean="0"/>
              <a:t>identify </a:t>
            </a:r>
            <a:r>
              <a:rPr lang="en-CA" dirty="0"/>
              <a:t>redundant, outdated and trivial content. Limit to documents in English.</a:t>
            </a:r>
          </a:p>
        </p:txBody>
      </p:sp>
    </p:spTree>
    <p:extLst>
      <p:ext uri="{BB962C8B-B14F-4D97-AF65-F5344CB8AC3E}">
        <p14:creationId xmlns:p14="http://schemas.microsoft.com/office/powerpoint/2010/main" val="195513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BD600"/>
      </a:accent1>
      <a:accent2>
        <a:srgbClr val="B2B2B2"/>
      </a:accent2>
      <a:accent3>
        <a:srgbClr val="CC9900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4652</TotalTime>
  <Words>1987</Words>
  <Application>Microsoft Office PowerPoint</Application>
  <PresentationFormat>On-screen Show (4:3)</PresentationFormat>
  <Paragraphs>210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Adjacency</vt:lpstr>
      <vt:lpstr>Rotten by Design:  Shortened Expiry Dates for Government of Canada Web Content  Presented at the 43rd Annual Conference of the Canadian Association of Information Science June 4, 2015, Ottawa, ON</vt:lpstr>
      <vt:lpstr>Outline</vt:lpstr>
      <vt:lpstr>Introduction and Context</vt:lpstr>
      <vt:lpstr>Introduction and Context</vt:lpstr>
      <vt:lpstr>ROT Website</vt:lpstr>
      <vt:lpstr>Related Literature</vt:lpstr>
      <vt:lpstr>Research Problem</vt:lpstr>
      <vt:lpstr>Research Objective and Design</vt:lpstr>
      <vt:lpstr>Access to Information (ATI) Requests</vt:lpstr>
      <vt:lpstr>ATI Requests</vt:lpstr>
      <vt:lpstr>Findings –Origin for the ROT Initiative</vt:lpstr>
      <vt:lpstr>Findings –Motives for the ROT Initiative</vt:lpstr>
      <vt:lpstr>Findings – Timeframes for Retention/Removal</vt:lpstr>
      <vt:lpstr>Findings – Use of Web Metrics</vt:lpstr>
      <vt:lpstr>Findings – Scope of the ROT Initiative</vt:lpstr>
      <vt:lpstr>Findings – Scope of the ROT Initiative</vt:lpstr>
      <vt:lpstr>Findings – Scope of the ROT Initiative</vt:lpstr>
      <vt:lpstr>Implications</vt:lpstr>
      <vt:lpstr>Implications</vt:lpstr>
      <vt:lpstr>Future Work</vt:lpstr>
      <vt:lpstr>Acknowledgements</vt:lpstr>
      <vt:lpstr>References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Policy Overview</dc:title>
  <dc:creator>Michael McNally</dc:creator>
  <cp:lastModifiedBy>MM</cp:lastModifiedBy>
  <cp:revision>238</cp:revision>
  <dcterms:created xsi:type="dcterms:W3CDTF">2011-01-13T14:12:52Z</dcterms:created>
  <dcterms:modified xsi:type="dcterms:W3CDTF">2015-06-04T11:48:55Z</dcterms:modified>
</cp:coreProperties>
</file>