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89" r:id="rId3"/>
    <p:sldMasterId id="2147483660" r:id="rId4"/>
    <p:sldMasterId id="2147483667" r:id="rId5"/>
    <p:sldMasterId id="2147483675" r:id="rId6"/>
    <p:sldMasterId id="2147483672" r:id="rId7"/>
    <p:sldMasterId id="2147483677" r:id="rId8"/>
    <p:sldMasterId id="2147483679" r:id="rId9"/>
    <p:sldMasterId id="2147483682" r:id="rId10"/>
    <p:sldMasterId id="2147483684" r:id="rId11"/>
    <p:sldMasterId id="2147483692" r:id="rId12"/>
    <p:sldMasterId id="2147483698" r:id="rId13"/>
  </p:sldMasterIdLst>
  <p:notesMasterIdLst>
    <p:notesMasterId r:id="rId59"/>
  </p:notesMasterIdLst>
  <p:sldIdLst>
    <p:sldId id="294" r:id="rId14"/>
    <p:sldId id="295" r:id="rId15"/>
    <p:sldId id="296" r:id="rId16"/>
    <p:sldId id="297" r:id="rId17"/>
    <p:sldId id="298" r:id="rId18"/>
    <p:sldId id="299" r:id="rId19"/>
    <p:sldId id="300" r:id="rId20"/>
    <p:sldId id="301" r:id="rId21"/>
    <p:sldId id="302"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56" r:id="rId37"/>
    <p:sldId id="257" r:id="rId38"/>
    <p:sldId id="258" r:id="rId39"/>
    <p:sldId id="259" r:id="rId40"/>
    <p:sldId id="260" r:id="rId41"/>
    <p:sldId id="261" r:id="rId42"/>
    <p:sldId id="276" r:id="rId43"/>
    <p:sldId id="262" r:id="rId44"/>
    <p:sldId id="263" r:id="rId45"/>
    <p:sldId id="264" r:id="rId46"/>
    <p:sldId id="265" r:id="rId47"/>
    <p:sldId id="266" r:id="rId48"/>
    <p:sldId id="267" r:id="rId49"/>
    <p:sldId id="268" r:id="rId50"/>
    <p:sldId id="269" r:id="rId51"/>
    <p:sldId id="270" r:id="rId52"/>
    <p:sldId id="271" r:id="rId53"/>
    <p:sldId id="272" r:id="rId54"/>
    <p:sldId id="274" r:id="rId55"/>
    <p:sldId id="273" r:id="rId56"/>
    <p:sldId id="292" r:id="rId57"/>
    <p:sldId id="293" r:id="rId58"/>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83" autoAdjust="0"/>
    <p:restoredTop sz="83015" autoAdjust="0"/>
  </p:normalViewPr>
  <p:slideViewPr>
    <p:cSldViewPr>
      <p:cViewPr>
        <p:scale>
          <a:sx n="134" d="100"/>
          <a:sy n="134" d="100"/>
        </p:scale>
        <p:origin x="936"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1" d="100"/>
          <a:sy n="101" d="100"/>
        </p:scale>
        <p:origin x="-3528" y="-90"/>
      </p:cViewPr>
      <p:guideLst>
        <p:guide orient="horz" pos="2931"/>
        <p:guide pos="221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libroot\users\DLacroix\Projets\Collection%20Evaluation\Director's%20Desktop%20Results\April%202013%20Holdings%20and%20Turnover%20Rate%20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ibroot\users\DLacroix\Projets\Collection%20Evaluation\Director's%20Desktop%20Results\April%202013%20Holdings%20and%20Turnover%20Rate%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CA"/>
            </a:pPr>
            <a:r>
              <a:rPr lang="en-US"/>
              <a:t>Total </a:t>
            </a:r>
            <a:r>
              <a:rPr lang="en-US" sz="1800" b="1" i="0" u="none" strike="noStrike" baseline="0">
                <a:effectLst/>
              </a:rPr>
              <a:t>Romance Language </a:t>
            </a:r>
            <a:r>
              <a:rPr lang="en-US"/>
              <a:t>Titles at the UAL</a:t>
            </a:r>
          </a:p>
        </c:rich>
      </c:tx>
      <c:layout/>
      <c:overlay val="0"/>
    </c:title>
    <c:autoTitleDeleted val="0"/>
    <c:plotArea>
      <c:layout>
        <c:manualLayout>
          <c:layoutTarget val="inner"/>
          <c:xMode val="edge"/>
          <c:yMode val="edge"/>
          <c:x val="0.102090497114827"/>
          <c:y val="0.152248087016327"/>
          <c:w val="0.87793447167418703"/>
          <c:h val="0.75710819661295503"/>
        </c:manualLayout>
      </c:layout>
      <c:barChart>
        <c:barDir val="col"/>
        <c:grouping val="clustered"/>
        <c:varyColors val="0"/>
        <c:ser>
          <c:idx val="0"/>
          <c:order val="0"/>
          <c:spPr>
            <a:solidFill>
              <a:srgbClr val="FF0000"/>
            </a:solidFill>
          </c:spPr>
          <c:invertIfNegative val="0"/>
          <c:dPt>
            <c:idx val="0"/>
            <c:invertIfNegative val="0"/>
            <c:bubble3D val="0"/>
            <c:spPr>
              <a:solidFill>
                <a:schemeClr val="accent2">
                  <a:lumMod val="50000"/>
                </a:schemeClr>
              </a:solidFill>
            </c:spPr>
          </c:dPt>
          <c:dPt>
            <c:idx val="1"/>
            <c:invertIfNegative val="0"/>
            <c:bubble3D val="0"/>
            <c:spPr>
              <a:solidFill>
                <a:schemeClr val="bg2">
                  <a:lumMod val="50000"/>
                </a:schemeClr>
              </a:solidFill>
            </c:spPr>
          </c:dPt>
          <c:dPt>
            <c:idx val="2"/>
            <c:invertIfNegative val="0"/>
            <c:bubble3D val="0"/>
            <c:spPr>
              <a:solidFill>
                <a:schemeClr val="accent6">
                  <a:lumMod val="50000"/>
                </a:schemeClr>
              </a:solidFill>
            </c:spPr>
          </c:dPt>
          <c:dPt>
            <c:idx val="3"/>
            <c:invertIfNegative val="0"/>
            <c:bubble3D val="0"/>
            <c:spPr>
              <a:solidFill>
                <a:schemeClr val="accent4">
                  <a:lumMod val="50000"/>
                </a:schemeClr>
              </a:solidFill>
            </c:spPr>
          </c:dPt>
          <c:dPt>
            <c:idx val="4"/>
            <c:invertIfNegative val="0"/>
            <c:bubble3D val="0"/>
            <c:spPr>
              <a:solidFill>
                <a:schemeClr val="accent5">
                  <a:lumMod val="50000"/>
                </a:schemeClr>
              </a:solidFill>
            </c:spPr>
          </c:dPt>
          <c:dPt>
            <c:idx val="5"/>
            <c:invertIfNegative val="0"/>
            <c:bubble3D val="0"/>
            <c:spPr>
              <a:solidFill>
                <a:schemeClr val="accent5">
                  <a:lumMod val="60000"/>
                  <a:lumOff val="40000"/>
                </a:schemeClr>
              </a:solidFill>
            </c:spPr>
          </c:dPt>
          <c:cat>
            <c:strRef>
              <c:f>Graphs!$A$2:$F$2</c:f>
              <c:strCache>
                <c:ptCount val="6"/>
                <c:pt idx="0">
                  <c:v>Spanish</c:v>
                </c:pt>
                <c:pt idx="1">
                  <c:v>Portuguese</c:v>
                </c:pt>
                <c:pt idx="2">
                  <c:v>Catalan</c:v>
                </c:pt>
                <c:pt idx="3">
                  <c:v>Italian</c:v>
                </c:pt>
                <c:pt idx="4">
                  <c:v>French</c:v>
                </c:pt>
                <c:pt idx="5">
                  <c:v>French Canadian</c:v>
                </c:pt>
              </c:strCache>
            </c:strRef>
          </c:cat>
          <c:val>
            <c:numRef>
              <c:f>Graphs!$A$3:$F$3</c:f>
              <c:numCache>
                <c:formatCode>General</c:formatCode>
                <c:ptCount val="6"/>
                <c:pt idx="0">
                  <c:v>38989</c:v>
                </c:pt>
                <c:pt idx="1">
                  <c:v>1972</c:v>
                </c:pt>
                <c:pt idx="2">
                  <c:v>1814</c:v>
                </c:pt>
                <c:pt idx="3">
                  <c:v>18144</c:v>
                </c:pt>
                <c:pt idx="4">
                  <c:v>80009</c:v>
                </c:pt>
                <c:pt idx="5">
                  <c:v>19060</c:v>
                </c:pt>
              </c:numCache>
            </c:numRef>
          </c:val>
        </c:ser>
        <c:dLbls>
          <c:showLegendKey val="0"/>
          <c:showVal val="1"/>
          <c:showCatName val="0"/>
          <c:showSerName val="0"/>
          <c:showPercent val="0"/>
          <c:showBubbleSize val="0"/>
        </c:dLbls>
        <c:gapWidth val="75"/>
        <c:axId val="37415552"/>
        <c:axId val="38732160"/>
      </c:barChart>
      <c:catAx>
        <c:axId val="37415552"/>
        <c:scaling>
          <c:orientation val="minMax"/>
        </c:scaling>
        <c:delete val="0"/>
        <c:axPos val="b"/>
        <c:majorTickMark val="none"/>
        <c:minorTickMark val="none"/>
        <c:tickLblPos val="nextTo"/>
        <c:txPr>
          <a:bodyPr/>
          <a:lstStyle/>
          <a:p>
            <a:pPr>
              <a:defRPr lang="en-CA"/>
            </a:pPr>
            <a:endParaRPr lang="en-US"/>
          </a:p>
        </c:txPr>
        <c:crossAx val="38732160"/>
        <c:crosses val="autoZero"/>
        <c:auto val="1"/>
        <c:lblAlgn val="ctr"/>
        <c:lblOffset val="100"/>
        <c:noMultiLvlLbl val="0"/>
      </c:catAx>
      <c:valAx>
        <c:axId val="38732160"/>
        <c:scaling>
          <c:orientation val="minMax"/>
        </c:scaling>
        <c:delete val="0"/>
        <c:axPos val="l"/>
        <c:title>
          <c:tx>
            <c:rich>
              <a:bodyPr rot="-5400000" vert="horz"/>
              <a:lstStyle/>
              <a:p>
                <a:pPr>
                  <a:defRPr lang="en-CA"/>
                </a:pPr>
                <a:r>
                  <a:rPr lang="en-US"/>
                  <a:t>Number of Titles</a:t>
                </a:r>
              </a:p>
            </c:rich>
          </c:tx>
          <c:layout/>
          <c:overlay val="0"/>
        </c:title>
        <c:numFmt formatCode="General" sourceLinked="1"/>
        <c:majorTickMark val="none"/>
        <c:minorTickMark val="none"/>
        <c:tickLblPos val="nextTo"/>
        <c:txPr>
          <a:bodyPr/>
          <a:lstStyle/>
          <a:p>
            <a:pPr>
              <a:defRPr lang="en-CA"/>
            </a:pPr>
            <a:endParaRPr lang="en-US"/>
          </a:p>
        </c:txPr>
        <c:crossAx val="3741555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CA"/>
            </a:pPr>
            <a:r>
              <a:rPr lang="en-US"/>
              <a:t>Median Turnover Rate over 10 years</a:t>
            </a:r>
          </a:p>
        </c:rich>
      </c:tx>
      <c:layout/>
      <c:overlay val="0"/>
    </c:title>
    <c:autoTitleDeleted val="0"/>
    <c:plotArea>
      <c:layout/>
      <c:barChart>
        <c:barDir val="col"/>
        <c:grouping val="clustered"/>
        <c:varyColors val="0"/>
        <c:ser>
          <c:idx val="0"/>
          <c:order val="0"/>
          <c:invertIfNegative val="0"/>
          <c:dPt>
            <c:idx val="0"/>
            <c:invertIfNegative val="0"/>
            <c:bubble3D val="0"/>
            <c:spPr>
              <a:solidFill>
                <a:schemeClr val="accent2">
                  <a:lumMod val="50000"/>
                </a:schemeClr>
              </a:solidFill>
            </c:spPr>
          </c:dPt>
          <c:dPt>
            <c:idx val="1"/>
            <c:invertIfNegative val="0"/>
            <c:bubble3D val="0"/>
            <c:spPr>
              <a:solidFill>
                <a:schemeClr val="bg2">
                  <a:lumMod val="75000"/>
                </a:schemeClr>
              </a:solidFill>
            </c:spPr>
          </c:dPt>
          <c:dPt>
            <c:idx val="2"/>
            <c:invertIfNegative val="0"/>
            <c:bubble3D val="0"/>
            <c:spPr>
              <a:solidFill>
                <a:schemeClr val="accent6">
                  <a:lumMod val="50000"/>
                </a:schemeClr>
              </a:solidFill>
            </c:spPr>
          </c:dPt>
          <c:dPt>
            <c:idx val="3"/>
            <c:invertIfNegative val="0"/>
            <c:bubble3D val="0"/>
            <c:spPr>
              <a:solidFill>
                <a:schemeClr val="accent4">
                  <a:lumMod val="50000"/>
                </a:schemeClr>
              </a:solidFill>
            </c:spPr>
          </c:dPt>
          <c:dPt>
            <c:idx val="4"/>
            <c:invertIfNegative val="0"/>
            <c:bubble3D val="0"/>
            <c:spPr>
              <a:solidFill>
                <a:schemeClr val="accent5">
                  <a:lumMod val="50000"/>
                </a:schemeClr>
              </a:solidFill>
            </c:spPr>
          </c:dPt>
          <c:cat>
            <c:strRef>
              <c:f>Graphs!$I$2:$N$2</c:f>
              <c:strCache>
                <c:ptCount val="6"/>
                <c:pt idx="0">
                  <c:v>Spanish</c:v>
                </c:pt>
                <c:pt idx="1">
                  <c:v>Portuguese</c:v>
                </c:pt>
                <c:pt idx="2">
                  <c:v>Catalan</c:v>
                </c:pt>
                <c:pt idx="3">
                  <c:v>Italian</c:v>
                </c:pt>
                <c:pt idx="4">
                  <c:v>French</c:v>
                </c:pt>
                <c:pt idx="5">
                  <c:v>French Canadian</c:v>
                </c:pt>
              </c:strCache>
            </c:strRef>
          </c:cat>
          <c:val>
            <c:numRef>
              <c:f>Graphs!$I$3:$N$3</c:f>
              <c:numCache>
                <c:formatCode>0.00</c:formatCode>
                <c:ptCount val="6"/>
                <c:pt idx="0">
                  <c:v>2.52</c:v>
                </c:pt>
                <c:pt idx="1">
                  <c:v>1.07</c:v>
                </c:pt>
                <c:pt idx="2">
                  <c:v>0.03</c:v>
                </c:pt>
                <c:pt idx="3">
                  <c:v>2.14</c:v>
                </c:pt>
                <c:pt idx="4">
                  <c:v>2.39</c:v>
                </c:pt>
                <c:pt idx="5">
                  <c:v>2</c:v>
                </c:pt>
              </c:numCache>
            </c:numRef>
          </c:val>
        </c:ser>
        <c:dLbls>
          <c:showLegendKey val="0"/>
          <c:showVal val="1"/>
          <c:showCatName val="0"/>
          <c:showSerName val="0"/>
          <c:showPercent val="0"/>
          <c:showBubbleSize val="0"/>
        </c:dLbls>
        <c:gapWidth val="150"/>
        <c:axId val="38763520"/>
        <c:axId val="38765312"/>
      </c:barChart>
      <c:catAx>
        <c:axId val="38763520"/>
        <c:scaling>
          <c:orientation val="minMax"/>
        </c:scaling>
        <c:delete val="0"/>
        <c:axPos val="b"/>
        <c:majorTickMark val="out"/>
        <c:minorTickMark val="none"/>
        <c:tickLblPos val="nextTo"/>
        <c:txPr>
          <a:bodyPr/>
          <a:lstStyle/>
          <a:p>
            <a:pPr>
              <a:defRPr lang="en-CA"/>
            </a:pPr>
            <a:endParaRPr lang="en-US"/>
          </a:p>
        </c:txPr>
        <c:crossAx val="38765312"/>
        <c:crosses val="autoZero"/>
        <c:auto val="1"/>
        <c:lblAlgn val="ctr"/>
        <c:lblOffset val="100"/>
        <c:noMultiLvlLbl val="0"/>
      </c:catAx>
      <c:valAx>
        <c:axId val="38765312"/>
        <c:scaling>
          <c:orientation val="minMax"/>
        </c:scaling>
        <c:delete val="0"/>
        <c:axPos val="l"/>
        <c:title>
          <c:tx>
            <c:rich>
              <a:bodyPr rot="-5400000" vert="horz"/>
              <a:lstStyle/>
              <a:p>
                <a:pPr>
                  <a:defRPr lang="en-CA"/>
                </a:pPr>
                <a:r>
                  <a:rPr lang="en-US"/>
                  <a:t>Turnover Rate</a:t>
                </a:r>
              </a:p>
            </c:rich>
          </c:tx>
          <c:layout/>
          <c:overlay val="0"/>
        </c:title>
        <c:numFmt formatCode="0.00" sourceLinked="1"/>
        <c:majorTickMark val="out"/>
        <c:minorTickMark val="none"/>
        <c:tickLblPos val="nextTo"/>
        <c:txPr>
          <a:bodyPr/>
          <a:lstStyle/>
          <a:p>
            <a:pPr>
              <a:defRPr lang="en-CA"/>
            </a:pPr>
            <a:endParaRPr lang="en-US"/>
          </a:p>
        </c:txPr>
        <c:crossAx val="38763520"/>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4E5C6042-4D9B-48B5-9278-E6A216DBB91A}" type="datetimeFigureOut">
              <a:rPr lang="en-US" smtClean="0"/>
              <a:pPr/>
              <a:t>4/29/2013</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85CCFD94-5EC6-467A-B5B3-B0F47D4550FD}" type="slidenum">
              <a:rPr lang="en-US" smtClean="0"/>
              <a:pPr/>
              <a:t>‹#›</a:t>
            </a:fld>
            <a:endParaRPr lang="en-US" dirty="0"/>
          </a:p>
        </p:txBody>
      </p:sp>
    </p:spTree>
    <p:extLst>
      <p:ext uri="{BB962C8B-B14F-4D97-AF65-F5344CB8AC3E}">
        <p14:creationId xmlns:p14="http://schemas.microsoft.com/office/powerpoint/2010/main" val="244344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776"/>
            <a:r>
              <a:rPr lang="en-US" dirty="0" smtClean="0"/>
              <a:t>My name is DL and I have the pleasure of starting off this session with a</a:t>
            </a:r>
            <a:r>
              <a:rPr lang="en-US" baseline="0" dirty="0" smtClean="0"/>
              <a:t> brief introduction to the University of Alberta where I work as romance languages librarian. I will continue to speak on collections issues, like acquisitions and evaluation, relating to my subject area. My colleague Lindsay Johnston will add her Slavic Studies perspective and Mary Bennett will bring the EPL context to building foreign language collections.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pPr/>
              <a:t>1</a:t>
            </a:fld>
            <a:endParaRPr lang="en-US"/>
          </a:p>
        </p:txBody>
      </p:sp>
    </p:spTree>
    <p:extLst>
      <p:ext uri="{BB962C8B-B14F-4D97-AF65-F5344CB8AC3E}">
        <p14:creationId xmlns:p14="http://schemas.microsoft.com/office/powerpoint/2010/main" val="3221367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6802" y="4420314"/>
            <a:ext cx="6486321" cy="4702920"/>
          </a:xfrm>
        </p:spPr>
        <p:txBody>
          <a:bodyPr>
            <a:normAutofit lnSpcReduction="10000"/>
          </a:bodyPr>
          <a:lstStyle/>
          <a:p>
            <a:r>
              <a:rPr lang="en-US" dirty="0" smtClean="0"/>
              <a:t>So, Denis</a:t>
            </a:r>
            <a:r>
              <a:rPr lang="en-US" baseline="0" dirty="0" smtClean="0"/>
              <a:t> has given you an idea of how foreign-language collecting is done at the U of A. My processes and challenges are similar to his. </a:t>
            </a:r>
          </a:p>
          <a:p>
            <a:endParaRPr lang="en-US" baseline="0" dirty="0" smtClean="0"/>
          </a:p>
          <a:p>
            <a:r>
              <a:rPr lang="en-US" baseline="0" dirty="0" smtClean="0"/>
              <a:t>Here’s an overview of the Slavic Studies Collection at the U of A Libraries, by LC call number. We could get into a long involved political debate about the antiquated way that the Library of Congress classifies Eastern European countries and Europe, but that is for another day. </a:t>
            </a:r>
          </a:p>
          <a:p>
            <a:r>
              <a:rPr lang="en-US" baseline="0" dirty="0" smtClean="0"/>
              <a:t>Here, I’ve used Director’s Station to pull total numbers of titles, total checkouts over the last ten years, and average turnover rates over the last 10 years for books in DK: History of Russia, Soviet Union, Former Soviet Republics and Poland as </a:t>
            </a:r>
            <a:r>
              <a:rPr lang="en-US" baseline="0" dirty="0" err="1" smtClean="0"/>
              <a:t>wel</a:t>
            </a:r>
            <a:r>
              <a:rPr lang="en-US" baseline="0" dirty="0" smtClean="0"/>
              <a:t> as the general DJK class for the History of Eastern Europe, which you can see is a much smaller area; and also for the largest part of the collection titles in Slavic languages and literatures. The estimates of how many of these books are in each language come directly from searches in our library catalogue. </a:t>
            </a:r>
          </a:p>
          <a:p>
            <a:endParaRPr lang="en-US" baseline="0" dirty="0" smtClean="0"/>
          </a:p>
          <a:p>
            <a:r>
              <a:rPr lang="en-US" baseline="0" dirty="0" smtClean="0"/>
              <a:t>So you can see that in History, we collect a lot of analyses in English for use by a large user base, but also a lot in Russian, Ukrainian and Polish, which are our three major focus areas of study. In both History and Languages &amp; Literatures, we also collect small numbers of titles in Czech, Slovak, Bulgarian, South Slavic languages, and so on.</a:t>
            </a:r>
          </a:p>
          <a:p>
            <a:r>
              <a:rPr lang="en-US" baseline="0" dirty="0" smtClean="0"/>
              <a:t>Not surprisingly, in Languages and Literatures, we have more titles in the original languages, but we also have a lot of translations and analyses in English as well.</a:t>
            </a:r>
          </a:p>
          <a:p>
            <a:endParaRPr lang="en-US" baseline="0" dirty="0" smtClean="0"/>
          </a:p>
          <a:p>
            <a:r>
              <a:rPr lang="en-US" baseline="0" dirty="0" smtClean="0"/>
              <a:t>From the total checkouts and turnover rates, you can see that while there aren’t any stampedes, the books are getting borrowed.</a:t>
            </a:r>
            <a:endParaRPr lang="en-US" dirty="0" smtClean="0"/>
          </a:p>
          <a:p>
            <a:endParaRPr lang="en-US" dirty="0" smtClean="0"/>
          </a:p>
          <a:p>
            <a:r>
              <a:rPr lang="en-US" dirty="0" smtClean="0">
                <a:solidFill>
                  <a:schemeClr val="tx1">
                    <a:lumMod val="50000"/>
                    <a:lumOff val="50000"/>
                  </a:schemeClr>
                </a:solidFill>
              </a:rPr>
              <a:t>*Number</a:t>
            </a:r>
            <a:r>
              <a:rPr lang="en-US" baseline="0" dirty="0" smtClean="0">
                <a:solidFill>
                  <a:schemeClr val="tx1">
                    <a:lumMod val="50000"/>
                    <a:lumOff val="50000"/>
                  </a:schemeClr>
                </a:solidFill>
              </a:rPr>
              <a:t> of English titles is slightly off, because the PG class includes some 600 books in Albanian and Baltic languages, including some in English about Albanian and Baltic languages and literatures</a:t>
            </a:r>
            <a:endParaRPr lang="en-US" dirty="0">
              <a:solidFill>
                <a:schemeClr val="tx1">
                  <a:lumMod val="50000"/>
                  <a:lumOff val="50000"/>
                </a:schemeClr>
              </a:solidFill>
            </a:endParaRPr>
          </a:p>
        </p:txBody>
      </p:sp>
      <p:sp>
        <p:nvSpPr>
          <p:cNvPr id="4" name="Slide Number Placeholder 3"/>
          <p:cNvSpPr>
            <a:spLocks noGrp="1"/>
          </p:cNvSpPr>
          <p:nvPr>
            <p:ph type="sldNum" sz="quarter" idx="10"/>
          </p:nvPr>
        </p:nvSpPr>
        <p:spPr/>
        <p:txBody>
          <a:bodyPr/>
          <a:lstStyle/>
          <a:p>
            <a:fld id="{26B78D88-EC41-4BF0-944E-8935E099659A}" type="slidenum">
              <a:rPr lang="en-US" smtClean="0"/>
              <a:t>10</a:t>
            </a:fld>
            <a:endParaRPr lang="en-US"/>
          </a:p>
        </p:txBody>
      </p:sp>
    </p:spTree>
    <p:extLst>
      <p:ext uri="{BB962C8B-B14F-4D97-AF65-F5344CB8AC3E}">
        <p14:creationId xmlns:p14="http://schemas.microsoft.com/office/powerpoint/2010/main" val="110920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6802" y="4420314"/>
            <a:ext cx="6338904" cy="4702920"/>
          </a:xfrm>
        </p:spPr>
        <p:txBody>
          <a:bodyPr>
            <a:normAutofit lnSpcReduction="10000"/>
          </a:bodyPr>
          <a:lstStyle/>
          <a:p>
            <a:r>
              <a:rPr lang="en-US" dirty="0" smtClean="0"/>
              <a:t>We</a:t>
            </a:r>
            <a:r>
              <a:rPr lang="en-US" baseline="0" dirty="0" smtClean="0"/>
              <a:t> have a good collection of databases for access into the journal literature [</a:t>
            </a:r>
            <a:r>
              <a:rPr lang="en-US" dirty="0" smtClean="0"/>
              <a:t>ABSEES:</a:t>
            </a:r>
            <a:r>
              <a:rPr lang="en-US" baseline="0" dirty="0" smtClean="0"/>
              <a:t> American Bibliography of Slavic &amp; East European Studies  EBSEES: European Bibliography of Slavic &amp; East European Studies]. There’s a new databases created at U of T, the Slavic Humanities Index, that attempts to provide a single index to Slavic Language humanities journals.</a:t>
            </a:r>
          </a:p>
          <a:p>
            <a:endParaRPr lang="en-US" baseline="0" dirty="0" smtClean="0"/>
          </a:p>
          <a:p>
            <a:r>
              <a:rPr lang="en-US" baseline="0" dirty="0" smtClean="0"/>
              <a:t>More news archives are becoming available, so I’ll have to evaluate those.</a:t>
            </a:r>
          </a:p>
          <a:p>
            <a:endParaRPr lang="en-US" baseline="0" dirty="0" smtClean="0"/>
          </a:p>
          <a:p>
            <a:r>
              <a:rPr lang="en-US" baseline="0" dirty="0" smtClean="0"/>
              <a:t>We also try to include free online National Bibliographies and some National Library Catalogues on our database lists, because they allow us and researchers to find out about materials that aren’t listed anywhere else.</a:t>
            </a:r>
            <a:endParaRPr lang="en-US" dirty="0" smtClean="0"/>
          </a:p>
          <a:p>
            <a:endParaRPr lang="en-US" dirty="0" smtClean="0"/>
          </a:p>
          <a:p>
            <a:endParaRPr lang="en-US" dirty="0" smtClean="0"/>
          </a:p>
          <a:p>
            <a:r>
              <a:rPr lang="en-US" dirty="0" smtClean="0"/>
              <a:t>My challenge</a:t>
            </a:r>
            <a:r>
              <a:rPr lang="en-US" baseline="0" dirty="0" smtClean="0"/>
              <a:t> right now is to move from title by title selection of books in Slavic languages to approval plans. </a:t>
            </a:r>
          </a:p>
          <a:p>
            <a:endParaRPr lang="en-US" baseline="0" dirty="0" smtClean="0"/>
          </a:p>
          <a:p>
            <a:r>
              <a:rPr lang="en-US" baseline="0" dirty="0" smtClean="0"/>
              <a:t>From my work so far, I am learning the interests of my researches from the Departments of Modern Languages and Cultural Studies and History &amp; Classics – cultural studies (including film), folklore, emerging literature in each language and some study of classics; many aspects of Religion – historical up to the present day, nationalism, the Ukrainian state – history and present day, etc. </a:t>
            </a:r>
          </a:p>
          <a:p>
            <a:endParaRPr lang="en-US" baseline="0" dirty="0" smtClean="0"/>
          </a:p>
          <a:p>
            <a:pPr defTabSz="932871"/>
            <a:r>
              <a:rPr lang="en-US" baseline="0" dirty="0" smtClean="0"/>
              <a:t>Several of the vendors that we deal with for our Russian, Ukrainian, and Polish titles are willing to work on approval. </a:t>
            </a:r>
          </a:p>
          <a:p>
            <a:endParaRPr lang="en-US" baseline="0" dirty="0" smtClean="0"/>
          </a:p>
          <a:p>
            <a:r>
              <a:rPr lang="en-US" baseline="0" dirty="0" smtClean="0"/>
              <a:t>Here’s what I’ve discovered so far…</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t>11</a:t>
            </a:fld>
            <a:endParaRPr lang="en-US"/>
          </a:p>
        </p:txBody>
      </p:sp>
    </p:spTree>
    <p:extLst>
      <p:ext uri="{BB962C8B-B14F-4D97-AF65-F5344CB8AC3E}">
        <p14:creationId xmlns:p14="http://schemas.microsoft.com/office/powerpoint/2010/main" val="390327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MIPP</a:t>
            </a:r>
            <a:r>
              <a:rPr lang="en-US" baseline="0" dirty="0" smtClean="0"/>
              <a:t> and </a:t>
            </a:r>
            <a:r>
              <a:rPr lang="en-US" baseline="0" dirty="0" err="1" smtClean="0"/>
              <a:t>Eastview</a:t>
            </a:r>
            <a:r>
              <a:rPr lang="en-US" baseline="0" dirty="0" smtClean="0"/>
              <a:t> are two major vendors. We usually purchase Ukrainian and Russian titles from them. Lexicon is our major vendor for Polish titles. They are all willing to work on approval.</a:t>
            </a:r>
          </a:p>
          <a:p>
            <a:endParaRPr lang="en-US" baseline="0" dirty="0" smtClean="0"/>
          </a:p>
          <a:p>
            <a:r>
              <a:rPr lang="en-US" baseline="0" dirty="0" smtClean="0"/>
              <a:t>You can see an email message here from my contact at Lexicon, confirming that they work on approval.</a:t>
            </a:r>
          </a:p>
          <a:p>
            <a:endParaRPr lang="en-US" baseline="0" dirty="0" smtClean="0"/>
          </a:p>
          <a:p>
            <a:pPr defTabSz="932871"/>
            <a:r>
              <a:rPr lang="en-US" baseline="0" dirty="0" smtClean="0"/>
              <a:t>We also get a lot of our Ukrainian titles from an individual bookseller, so I’ll have to decide whether MIPP and </a:t>
            </a:r>
            <a:r>
              <a:rPr lang="en-US" baseline="0" dirty="0" err="1" smtClean="0"/>
              <a:t>Eastview</a:t>
            </a:r>
            <a:r>
              <a:rPr lang="en-US" baseline="0" dirty="0" smtClean="0"/>
              <a:t> can supply what we need, or could even work with her as part of an approval plan. I’m going to start by contacting </a:t>
            </a:r>
            <a:r>
              <a:rPr lang="en-US" baseline="0" dirty="0" err="1" smtClean="0"/>
              <a:t>Eastview</a:t>
            </a:r>
            <a:r>
              <a:rPr lang="en-US" baseline="0" dirty="0" smtClean="0"/>
              <a:t>, because they are capable of providing publications in Ukrainian, Russian and Polish.</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6B78D88-EC41-4BF0-944E-8935E099659A}" type="slidenum">
              <a:rPr lang="en-US" smtClean="0"/>
              <a:t>12</a:t>
            </a:fld>
            <a:endParaRPr lang="en-US"/>
          </a:p>
        </p:txBody>
      </p:sp>
    </p:spTree>
    <p:extLst>
      <p:ext uri="{BB962C8B-B14F-4D97-AF65-F5344CB8AC3E}">
        <p14:creationId xmlns:p14="http://schemas.microsoft.com/office/powerpoint/2010/main" val="16377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noticed that </a:t>
            </a:r>
            <a:r>
              <a:rPr lang="en-US" dirty="0" err="1" smtClean="0"/>
              <a:t>Eastview</a:t>
            </a:r>
            <a:r>
              <a:rPr lang="en-US" dirty="0" smtClean="0"/>
              <a:t> has</a:t>
            </a:r>
            <a:r>
              <a:rPr lang="en-US" baseline="0" dirty="0" smtClean="0"/>
              <a:t> plans for Public Libraries – I don’t yet know what they’re like to deal with on approval, but hopefully I will soon – I thought this info might be useful for some of you.</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t>13</a:t>
            </a:fld>
            <a:endParaRPr lang="en-US"/>
          </a:p>
        </p:txBody>
      </p:sp>
    </p:spTree>
    <p:extLst>
      <p:ext uri="{BB962C8B-B14F-4D97-AF65-F5344CB8AC3E}">
        <p14:creationId xmlns:p14="http://schemas.microsoft.com/office/powerpoint/2010/main" val="253483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moving on from print purchasing</a:t>
            </a:r>
            <a:r>
              <a:rPr lang="en-US" baseline="0" dirty="0" smtClean="0"/>
              <a:t> -- w</a:t>
            </a:r>
            <a:r>
              <a:rPr lang="en-US" dirty="0" smtClean="0"/>
              <a:t>hen it comes to classical works, if your users are happy with e-books,</a:t>
            </a:r>
            <a:r>
              <a:rPr lang="en-US" baseline="0" dirty="0" smtClean="0"/>
              <a:t> you may not even have to buy anything.</a:t>
            </a:r>
          </a:p>
          <a:p>
            <a:endParaRPr lang="en-US" baseline="0" dirty="0" smtClean="0"/>
          </a:p>
          <a:p>
            <a:r>
              <a:rPr lang="en-US" baseline="0" dirty="0" smtClean="0"/>
              <a:t>Many Eastern European Libraries are engaged in digitization projects, and you’ll find the same when you investigate many language selection areas.</a:t>
            </a:r>
          </a:p>
          <a:p>
            <a:endParaRPr lang="en-US" baseline="0" dirty="0" smtClean="0"/>
          </a:p>
          <a:p>
            <a:r>
              <a:rPr lang="en-US" baseline="0" dirty="0" smtClean="0"/>
              <a:t>For example, the National Library of Russia and the </a:t>
            </a:r>
            <a:r>
              <a:rPr lang="en-US" baseline="0" dirty="0" err="1" smtClean="0"/>
              <a:t>Vernadsky</a:t>
            </a:r>
            <a:r>
              <a:rPr lang="en-US" baseline="0" dirty="0" smtClean="0"/>
              <a:t> Library (Ukrainian National Library) both provide growing digitized collections.</a:t>
            </a:r>
          </a:p>
          <a:p>
            <a:endParaRPr lang="en-US" baseline="0" dirty="0" smtClean="0"/>
          </a:p>
          <a:p>
            <a:r>
              <a:rPr lang="en-US" baseline="0" dirty="0" smtClean="0"/>
              <a:t>You can also find inventories – for example, the Library of Congress provides this inventory of Russian Digital Collections. This one so far lists 120 collections on all topic areas. You can see the first one (alphabetically) on the list is “Adventures in the Soviet Imaginary: Children’s Books and Graphic Art”. </a:t>
            </a:r>
          </a:p>
          <a:p>
            <a:r>
              <a:rPr lang="en-US" baseline="0" dirty="0" smtClean="0"/>
              <a:t>Just to show the range of subjects, another provides reports and records of the </a:t>
            </a:r>
            <a:r>
              <a:rPr lang="en-US" baseline="0" dirty="0" err="1" smtClean="0"/>
              <a:t>Appollo</a:t>
            </a:r>
            <a:r>
              <a:rPr lang="en-US" baseline="0" dirty="0" smtClean="0"/>
              <a:t>-Soyuz Test Project from NASA – so, depending on the interests of your users, there might be something out there free online that already meets their needs.</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t>14</a:t>
            </a:fld>
            <a:endParaRPr lang="en-US"/>
          </a:p>
        </p:txBody>
      </p:sp>
    </p:spTree>
    <p:extLst>
      <p:ext uri="{BB962C8B-B14F-4D97-AF65-F5344CB8AC3E}">
        <p14:creationId xmlns:p14="http://schemas.microsoft.com/office/powerpoint/2010/main" val="280851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website of an organization like the National</a:t>
            </a:r>
            <a:r>
              <a:rPr lang="en-US" baseline="0" dirty="0" smtClean="0"/>
              <a:t> Library of Russia is daunting if you don’t read Russian, but some of these sites have versions in other languages [CLICK FOR ARROW TO UNION JACK]. They’re </a:t>
            </a:r>
            <a:r>
              <a:rPr lang="en-US" baseline="0" dirty="0" err="1" smtClean="0"/>
              <a:t>guaging</a:t>
            </a:r>
            <a:r>
              <a:rPr lang="en-US" baseline="0" dirty="0" smtClean="0"/>
              <a:t> their audiences, and in this case, decided that an English portal would be useful as well.</a:t>
            </a:r>
          </a:p>
          <a:p>
            <a:endParaRPr lang="en-US" baseline="0" dirty="0" smtClean="0"/>
          </a:p>
          <a:p>
            <a:r>
              <a:rPr lang="en-US" baseline="0" dirty="0" smtClean="0"/>
              <a:t>[CLICK FOR ENGLISH VERSION]</a:t>
            </a:r>
          </a:p>
          <a:p>
            <a:pPr defTabSz="914306">
              <a:defRPr/>
            </a:pPr>
            <a:r>
              <a:rPr lang="en-US" baseline="0" dirty="0" smtClean="0"/>
              <a:t>[CLICK FOR ARROWS TO DIGITAL LIBRARY]</a:t>
            </a:r>
            <a:endParaRPr lang="en-US" dirty="0" smtClean="0"/>
          </a:p>
          <a:p>
            <a:endParaRPr lang="en-US" baseline="0" dirty="0" smtClean="0"/>
          </a:p>
          <a:p>
            <a:r>
              <a:rPr lang="en-US" baseline="0" dirty="0" smtClean="0"/>
              <a:t>On both versions, you can find a link to their Digital Library. Many libraries in Eastern Europe are active in digitization and creating </a:t>
            </a:r>
            <a:r>
              <a:rPr lang="en-US" baseline="0" dirty="0" err="1" smtClean="0"/>
              <a:t>fulltext</a:t>
            </a:r>
            <a:r>
              <a:rPr lang="en-US" baseline="0" dirty="0" smtClean="0"/>
              <a:t> digital collections. These include classics of literature, children’s literature, archival records, and more.</a:t>
            </a:r>
          </a:p>
          <a:p>
            <a:r>
              <a:rPr lang="en-US" baseline="0" dirty="0" smtClean="0"/>
              <a:t>This link leads us to their extensive Digital Library, which continues to grow.</a:t>
            </a:r>
          </a:p>
        </p:txBody>
      </p:sp>
      <p:sp>
        <p:nvSpPr>
          <p:cNvPr id="4" name="Slide Number Placeholder 3"/>
          <p:cNvSpPr>
            <a:spLocks noGrp="1"/>
          </p:cNvSpPr>
          <p:nvPr>
            <p:ph type="sldNum" sz="quarter" idx="10"/>
          </p:nvPr>
        </p:nvSpPr>
        <p:spPr/>
        <p:txBody>
          <a:bodyPr/>
          <a:lstStyle/>
          <a:p>
            <a:fld id="{26B78D88-EC41-4BF0-944E-8935E099659A}" type="slidenum">
              <a:rPr lang="en-US" smtClean="0"/>
              <a:t>15</a:t>
            </a:fld>
            <a:endParaRPr lang="en-US"/>
          </a:p>
        </p:txBody>
      </p:sp>
    </p:spTree>
    <p:extLst>
      <p:ext uri="{BB962C8B-B14F-4D97-AF65-F5344CB8AC3E}">
        <p14:creationId xmlns:p14="http://schemas.microsoft.com/office/powerpoint/2010/main" val="399785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a:t>
            </a:r>
            <a:r>
              <a:rPr lang="en-US" baseline="0" dirty="0" smtClean="0"/>
              <a:t> Library of Russia’s </a:t>
            </a:r>
            <a:r>
              <a:rPr lang="en-US" dirty="0" smtClean="0"/>
              <a:t>Digital Library is called</a:t>
            </a:r>
            <a:r>
              <a:rPr lang="en-US" baseline="0" dirty="0" smtClean="0"/>
              <a:t> </a:t>
            </a:r>
            <a:r>
              <a:rPr lang="en-US" baseline="0" dirty="0" err="1" smtClean="0"/>
              <a:t>Dokusfera</a:t>
            </a:r>
            <a:r>
              <a:rPr lang="en-US" baseline="0" dirty="0" smtClean="0"/>
              <a:t> (Document-Sphere). </a:t>
            </a:r>
            <a:r>
              <a:rPr lang="en-US" dirty="0" smtClean="0"/>
              <a:t>Google</a:t>
            </a:r>
            <a:r>
              <a:rPr lang="en-US" baseline="0" dirty="0" smtClean="0"/>
              <a:t> translator allows you to use the sites that don’t have an English version [CLICK FOR ARROW]</a:t>
            </a:r>
          </a:p>
          <a:p>
            <a:endParaRPr lang="en-US" baseline="0" dirty="0" smtClean="0"/>
          </a:p>
          <a:p>
            <a:r>
              <a:rPr lang="en-US" baseline="0" dirty="0" smtClean="0"/>
              <a:t>The translations aren’t perfect, but they’ll allow you to tell whether materials that are of interest to your users are available – “</a:t>
            </a:r>
            <a:r>
              <a:rPr lang="en-US" baseline="0" dirty="0" err="1" smtClean="0"/>
              <a:t>strechable</a:t>
            </a:r>
            <a:r>
              <a:rPr lang="en-US" baseline="0" dirty="0" smtClean="0"/>
              <a:t> publications”.</a:t>
            </a:r>
          </a:p>
          <a:p>
            <a:endParaRPr lang="en-US" baseline="0" dirty="0" smtClean="0"/>
          </a:p>
          <a:p>
            <a:r>
              <a:rPr lang="en-US" baseline="0" dirty="0" smtClean="0"/>
              <a:t>[CLICK FOR CIRCLE] – let’s take a look at the list of collections…</a:t>
            </a:r>
          </a:p>
          <a:p>
            <a:endParaRPr lang="en-US" baseline="0" dirty="0" smtClean="0"/>
          </a:p>
        </p:txBody>
      </p:sp>
      <p:sp>
        <p:nvSpPr>
          <p:cNvPr id="4" name="Slide Number Placeholder 3"/>
          <p:cNvSpPr>
            <a:spLocks noGrp="1"/>
          </p:cNvSpPr>
          <p:nvPr>
            <p:ph type="sldNum" sz="quarter" idx="10"/>
          </p:nvPr>
        </p:nvSpPr>
        <p:spPr/>
        <p:txBody>
          <a:bodyPr/>
          <a:lstStyle/>
          <a:p>
            <a:fld id="{26B78D88-EC41-4BF0-944E-8935E099659A}" type="slidenum">
              <a:rPr lang="en-US" smtClean="0"/>
              <a:t>16</a:t>
            </a:fld>
            <a:endParaRPr lang="en-US"/>
          </a:p>
        </p:txBody>
      </p:sp>
    </p:spTree>
    <p:extLst>
      <p:ext uri="{BB962C8B-B14F-4D97-AF65-F5344CB8AC3E}">
        <p14:creationId xmlns:p14="http://schemas.microsoft.com/office/powerpoint/2010/main" val="166611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Tx/>
              <a:buChar char="-"/>
            </a:pPr>
            <a:r>
              <a:rPr lang="en-US" dirty="0" smtClean="0"/>
              <a:t>Theses</a:t>
            </a:r>
            <a:r>
              <a:rPr lang="en-US" baseline="0" dirty="0" smtClean="0"/>
              <a:t> – very important for academic (not available from North American subscriptions such as </a:t>
            </a:r>
            <a:r>
              <a:rPr lang="en-US" baseline="0" dirty="0" err="1" smtClean="0"/>
              <a:t>Proquest</a:t>
            </a:r>
            <a:r>
              <a:rPr lang="en-US" baseline="0" dirty="0" smtClean="0"/>
              <a:t> Dissertations &amp; Theses database)</a:t>
            </a:r>
          </a:p>
          <a:p>
            <a:pPr marL="171432" indent="-171432">
              <a:buFontTx/>
              <a:buChar char="-"/>
            </a:pPr>
            <a:r>
              <a:rPr lang="en-US" baseline="0" dirty="0" smtClean="0"/>
              <a:t>Periodicals collection, including old newspapers – useful for research, </a:t>
            </a:r>
            <a:r>
              <a:rPr lang="en-US" baseline="0" dirty="0" err="1" smtClean="0"/>
              <a:t>geneology</a:t>
            </a:r>
            <a:r>
              <a:rPr lang="en-US" baseline="0" dirty="0" smtClean="0"/>
              <a:t>, etc.</a:t>
            </a:r>
          </a:p>
          <a:p>
            <a:pPr marL="171432" indent="-171432">
              <a:buFontTx/>
              <a:buChar char="-"/>
            </a:pPr>
            <a:r>
              <a:rPr lang="en-US" baseline="0" dirty="0" smtClean="0"/>
              <a:t>One that doesn’t show in the list is Russian Classics [CLICK] – so, if you have users who want to read Tolstoy, Dostoyevsky, Pushkin, and so on, a lot of these works are available [CLICK FOR COMPLETE WORKS OF DOSTOYEVSKY]</a:t>
            </a:r>
          </a:p>
        </p:txBody>
      </p:sp>
      <p:sp>
        <p:nvSpPr>
          <p:cNvPr id="4" name="Slide Number Placeholder 3"/>
          <p:cNvSpPr>
            <a:spLocks noGrp="1"/>
          </p:cNvSpPr>
          <p:nvPr>
            <p:ph type="sldNum" sz="quarter" idx="10"/>
          </p:nvPr>
        </p:nvSpPr>
        <p:spPr/>
        <p:txBody>
          <a:bodyPr/>
          <a:lstStyle/>
          <a:p>
            <a:fld id="{26B78D88-EC41-4BF0-944E-8935E099659A}" type="slidenum">
              <a:rPr lang="en-US" smtClean="0"/>
              <a:t>17</a:t>
            </a:fld>
            <a:endParaRPr lang="en-US"/>
          </a:p>
        </p:txBody>
      </p:sp>
    </p:spTree>
    <p:extLst>
      <p:ext uri="{BB962C8B-B14F-4D97-AF65-F5344CB8AC3E}">
        <p14:creationId xmlns:p14="http://schemas.microsoft.com/office/powerpoint/2010/main" val="294901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are on the site of the Ukrainian</a:t>
            </a:r>
            <a:r>
              <a:rPr lang="en-US" baseline="0" dirty="0" smtClean="0"/>
              <a:t> National Library: </a:t>
            </a:r>
            <a:r>
              <a:rPr lang="en-US" baseline="0" dirty="0" err="1" smtClean="0"/>
              <a:t>Vernadsky</a:t>
            </a:r>
            <a:r>
              <a:rPr lang="en-US" baseline="0" dirty="0" smtClean="0"/>
              <a:t> Library Digital collection, again using Google Translator</a:t>
            </a:r>
          </a:p>
          <a:p>
            <a:r>
              <a:rPr lang="en-US" baseline="0" dirty="0" smtClean="0"/>
              <a:t>- Their digital library includes a “Language and Literature” section, and here, I’ve followed the links to the </a:t>
            </a:r>
            <a:r>
              <a:rPr lang="en-US" baseline="0" dirty="0" err="1" smtClean="0"/>
              <a:t>fulltext</a:t>
            </a:r>
            <a:r>
              <a:rPr lang="en-US" baseline="0" dirty="0" smtClean="0"/>
              <a:t> of a work by Ukraine’s National Poet – there it is, </a:t>
            </a:r>
            <a:r>
              <a:rPr lang="en-US" baseline="0" dirty="0" err="1" smtClean="0"/>
              <a:t>Kobzar</a:t>
            </a:r>
            <a:r>
              <a:rPr lang="en-US" baseline="0" dirty="0" smtClean="0"/>
              <a:t>’ by </a:t>
            </a:r>
            <a:r>
              <a:rPr lang="en-US" baseline="0" dirty="0" err="1" smtClean="0"/>
              <a:t>Taras</a:t>
            </a:r>
            <a:r>
              <a:rPr lang="en-US" baseline="0" dirty="0" smtClean="0"/>
              <a:t> Shevchenko</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t>18</a:t>
            </a:fld>
            <a:endParaRPr lang="en-US"/>
          </a:p>
        </p:txBody>
      </p:sp>
    </p:spTree>
    <p:extLst>
      <p:ext uri="{BB962C8B-B14F-4D97-AF65-F5344CB8AC3E}">
        <p14:creationId xmlns:p14="http://schemas.microsoft.com/office/powerpoint/2010/main" val="960374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6802" y="4420314"/>
            <a:ext cx="6486321" cy="4629637"/>
          </a:xfrm>
        </p:spPr>
        <p:txBody>
          <a:bodyPr>
            <a:normAutofit/>
          </a:bodyPr>
          <a:lstStyle/>
          <a:p>
            <a:r>
              <a:rPr lang="en-US" dirty="0" smtClean="0"/>
              <a:t>And,</a:t>
            </a:r>
            <a:r>
              <a:rPr lang="en-US" baseline="0" dirty="0" smtClean="0"/>
              <a:t> what about Google Books?</a:t>
            </a:r>
          </a:p>
          <a:p>
            <a:endParaRPr lang="en-US" baseline="0" dirty="0" smtClean="0"/>
          </a:p>
          <a:p>
            <a:pPr defTabSz="932871"/>
            <a:r>
              <a:rPr lang="en-US" baseline="0" dirty="0" smtClean="0"/>
              <a:t>In their help section for Google Books, the company explains, “</a:t>
            </a:r>
            <a:r>
              <a:rPr lang="en-CA" dirty="0" smtClean="0"/>
              <a:t>We want Google Books to include books from all the world's languages and cultures. All of the prestigious libraries we're working with have books in many different languages, and we aren't limiting our scanning to English-language books. We are currently working with publishers from many countries around the world to include their books in the Partner Program, and there are already many foreign-language versions of Google Books.”</a:t>
            </a:r>
          </a:p>
          <a:p>
            <a:endParaRPr lang="en-US" baseline="0" dirty="0" smtClean="0"/>
          </a:p>
          <a:p>
            <a:r>
              <a:rPr lang="en-US" baseline="0" dirty="0" smtClean="0"/>
              <a:t>You don’t have to be able to search for them yourself – you just have to be able to instruct your library users on how to search in the language of their choice. </a:t>
            </a:r>
          </a:p>
          <a:p>
            <a:endParaRPr lang="en-US" baseline="0" dirty="0" smtClean="0"/>
          </a:p>
          <a:p>
            <a:pPr defTabSz="932871"/>
            <a:r>
              <a:rPr lang="en-US" baseline="0" dirty="0" smtClean="0"/>
              <a:t>You can search the entire Google Books site, as I have done here, or you can go to the Google Books page for a particular country, and the interface is in the home language [CLICK]</a:t>
            </a:r>
          </a:p>
          <a:p>
            <a:endParaRPr lang="en-US" baseline="0" dirty="0" smtClean="0"/>
          </a:p>
          <a:p>
            <a:endParaRPr lang="en-CA" dirty="0" smtClean="0"/>
          </a:p>
          <a:p>
            <a:pPr defTabSz="932871"/>
            <a:r>
              <a:rPr lang="en-US" baseline="0" dirty="0" smtClean="0"/>
              <a:t>Of course, the problem with Google Books is that so many of their books are limited by copyright and publisher agreements, so often only a section of the book is currently available </a:t>
            </a:r>
            <a:r>
              <a:rPr lang="en-US" baseline="0" dirty="0" err="1" smtClean="0"/>
              <a:t>fulltext</a:t>
            </a:r>
            <a:r>
              <a:rPr lang="en-US" baseline="0" dirty="0" smtClean="0"/>
              <a:t> online. So, you have to experiment with it to see whether it might be useful to you. That’s why I wanted to start by showing you National Library projects that digitize full works.</a:t>
            </a:r>
            <a:endParaRPr lang="en-US" dirty="0" smtClean="0"/>
          </a:p>
          <a:p>
            <a:endParaRPr lang="en-US" baseline="0" dirty="0" smtClean="0"/>
          </a:p>
          <a:p>
            <a:pPr marL="171432" indent="-171432">
              <a:buFontTx/>
              <a:buChar char="-"/>
            </a:pPr>
            <a:r>
              <a:rPr lang="en-US" baseline="0" dirty="0" smtClean="0"/>
              <a:t>If using these types of online collections proves successful in your library, you’ll need to learn about installing foreign language keyboards, and find out about web tools for specific languages and scripts, such as the website, translit.ru, for doing searches in the Cyrillic alphabet [CLICK]. </a:t>
            </a:r>
          </a:p>
          <a:p>
            <a:pPr marL="171432" indent="-171432">
              <a:buFontTx/>
              <a:buChar char="-"/>
            </a:pPr>
            <a:endParaRPr lang="en-US" baseline="0" dirty="0" smtClean="0"/>
          </a:p>
          <a:p>
            <a:pPr marL="171432" indent="-171432">
              <a:buFontTx/>
              <a:buChar char="-"/>
            </a:pPr>
            <a:endParaRPr lang="en-US" baseline="0" dirty="0" smtClean="0"/>
          </a:p>
        </p:txBody>
      </p:sp>
      <p:sp>
        <p:nvSpPr>
          <p:cNvPr id="4" name="Slide Number Placeholder 3"/>
          <p:cNvSpPr>
            <a:spLocks noGrp="1"/>
          </p:cNvSpPr>
          <p:nvPr>
            <p:ph type="sldNum" sz="quarter" idx="10"/>
          </p:nvPr>
        </p:nvSpPr>
        <p:spPr/>
        <p:txBody>
          <a:bodyPr/>
          <a:lstStyle/>
          <a:p>
            <a:fld id="{26B78D88-EC41-4BF0-944E-8935E099659A}" type="slidenum">
              <a:rPr lang="en-US" smtClean="0"/>
              <a:t>19</a:t>
            </a:fld>
            <a:endParaRPr lang="en-US"/>
          </a:p>
        </p:txBody>
      </p:sp>
    </p:spTree>
    <p:extLst>
      <p:ext uri="{BB962C8B-B14F-4D97-AF65-F5344CB8AC3E}">
        <p14:creationId xmlns:p14="http://schemas.microsoft.com/office/powerpoint/2010/main" val="1015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UAL </a:t>
            </a:r>
            <a:r>
              <a:rPr lang="fr-CA" dirty="0" err="1" smtClean="0"/>
              <a:t>is</a:t>
            </a:r>
            <a:r>
              <a:rPr lang="fr-CA" dirty="0" smtClean="0"/>
              <a:t> </a:t>
            </a:r>
          </a:p>
          <a:p>
            <a:pPr marL="171432" indent="-171432">
              <a:buFont typeface="Arial" pitchFamily="34" charset="0"/>
              <a:buChar char="•"/>
            </a:pPr>
            <a:r>
              <a:rPr lang="fr-CA" dirty="0" smtClean="0"/>
              <a:t>11th </a:t>
            </a:r>
            <a:r>
              <a:rPr lang="fr-CA" dirty="0" err="1" smtClean="0"/>
              <a:t>among</a:t>
            </a:r>
            <a:r>
              <a:rPr lang="fr-CA" dirty="0" smtClean="0"/>
              <a:t> </a:t>
            </a:r>
            <a:r>
              <a:rPr lang="fr-CA" dirty="0" err="1" smtClean="0"/>
              <a:t>members</a:t>
            </a:r>
            <a:r>
              <a:rPr lang="fr-CA" dirty="0" smtClean="0"/>
              <a:t> of the ARL</a:t>
            </a:r>
            <a:r>
              <a:rPr lang="fr-CA" baseline="0" dirty="0" smtClean="0"/>
              <a:t> (ARL </a:t>
            </a:r>
            <a:r>
              <a:rPr lang="fr-CA" baseline="0" dirty="0" err="1" smtClean="0"/>
              <a:t>investments</a:t>
            </a:r>
            <a:r>
              <a:rPr lang="fr-CA" baseline="0" dirty="0" smtClean="0"/>
              <a:t> index)</a:t>
            </a:r>
          </a:p>
          <a:p>
            <a:pPr marL="628586" lvl="1" indent="-171432">
              <a:buFont typeface="Arial" pitchFamily="34" charset="0"/>
              <a:buChar char="•"/>
            </a:pPr>
            <a:r>
              <a:rPr lang="fr-CA" baseline="0" dirty="0" err="1" smtClean="0"/>
              <a:t>Above</a:t>
            </a:r>
            <a:r>
              <a:rPr lang="fr-CA" baseline="0" dirty="0" smtClean="0"/>
              <a:t> </a:t>
            </a:r>
            <a:r>
              <a:rPr lang="fr-CA" baseline="0" dirty="0" err="1" smtClean="0"/>
              <a:t>Cornell</a:t>
            </a:r>
            <a:r>
              <a:rPr lang="fr-CA" baseline="0" dirty="0" smtClean="0"/>
              <a:t> and </a:t>
            </a:r>
            <a:r>
              <a:rPr lang="fr-CA" baseline="0" dirty="0" err="1" smtClean="0"/>
              <a:t>almost</a:t>
            </a:r>
            <a:r>
              <a:rPr lang="fr-CA" baseline="0" dirty="0" smtClean="0"/>
              <a:t> </a:t>
            </a:r>
            <a:r>
              <a:rPr lang="fr-CA" baseline="0" dirty="0" err="1" smtClean="0"/>
              <a:t>tied</a:t>
            </a:r>
            <a:r>
              <a:rPr lang="fr-CA" baseline="0" dirty="0" smtClean="0"/>
              <a:t> </a:t>
            </a:r>
            <a:r>
              <a:rPr lang="fr-CA" baseline="0" dirty="0" err="1" smtClean="0"/>
              <a:t>with</a:t>
            </a:r>
            <a:r>
              <a:rPr lang="fr-CA" baseline="0" dirty="0" smtClean="0"/>
              <a:t> Texas U.</a:t>
            </a:r>
          </a:p>
          <a:p>
            <a:pPr marL="1085740" lvl="2" indent="-171432">
              <a:buFont typeface="Arial" pitchFamily="34" charset="0"/>
              <a:buChar char="•"/>
            </a:pPr>
            <a:r>
              <a:rPr lang="fr-CA" baseline="0" dirty="0" smtClean="0"/>
              <a:t>Texas U </a:t>
            </a:r>
            <a:r>
              <a:rPr lang="fr-CA" baseline="0" dirty="0" err="1" smtClean="0"/>
              <a:t>known</a:t>
            </a:r>
            <a:r>
              <a:rPr lang="fr-CA" baseline="0" dirty="0" smtClean="0"/>
              <a:t> for </a:t>
            </a:r>
            <a:r>
              <a:rPr lang="fr-CA" baseline="0" dirty="0" err="1" smtClean="0"/>
              <a:t>its</a:t>
            </a:r>
            <a:r>
              <a:rPr lang="fr-CA" baseline="0" dirty="0" smtClean="0"/>
              <a:t> </a:t>
            </a:r>
            <a:r>
              <a:rPr lang="fr-CA" baseline="0" dirty="0" err="1" smtClean="0"/>
              <a:t>LATam</a:t>
            </a:r>
            <a:r>
              <a:rPr lang="fr-CA" baseline="0" dirty="0" smtClean="0"/>
              <a:t> </a:t>
            </a:r>
            <a:r>
              <a:rPr lang="fr-CA" baseline="0" dirty="0" err="1" smtClean="0"/>
              <a:t>coll</a:t>
            </a:r>
            <a:endParaRPr lang="fr-CA" baseline="0" dirty="0" smtClean="0"/>
          </a:p>
          <a:p>
            <a:pPr marL="628586" lvl="1" indent="-171432">
              <a:buFont typeface="Arial" pitchFamily="34" charset="0"/>
              <a:buChar char="•"/>
            </a:pPr>
            <a:r>
              <a:rPr lang="fr-CA" dirty="0" smtClean="0"/>
              <a:t>1st </a:t>
            </a:r>
            <a:r>
              <a:rPr lang="fr-CA" dirty="0" err="1" smtClean="0"/>
              <a:t>acad</a:t>
            </a:r>
            <a:r>
              <a:rPr lang="fr-CA" dirty="0" smtClean="0"/>
              <a:t> lib in Western Canada and 2</a:t>
            </a:r>
            <a:r>
              <a:rPr lang="fr-CA" baseline="30000" dirty="0" smtClean="0"/>
              <a:t>nd</a:t>
            </a:r>
            <a:r>
              <a:rPr lang="fr-CA" dirty="0" smtClean="0"/>
              <a:t> in all of Canada</a:t>
            </a:r>
            <a:r>
              <a:rPr lang="fr-CA" baseline="0" dirty="0" smtClean="0"/>
              <a:t> for holdings count (1st for copies per capita – 7 million </a:t>
            </a:r>
            <a:r>
              <a:rPr lang="fr-CA" baseline="0" dirty="0" err="1" smtClean="0"/>
              <a:t>titles</a:t>
            </a:r>
            <a:r>
              <a:rPr lang="fr-CA" baseline="0" dirty="0" smtClean="0"/>
              <a:t> and 10 million copies)</a:t>
            </a:r>
            <a:br>
              <a:rPr lang="fr-CA" baseline="0" dirty="0" smtClean="0"/>
            </a:br>
            <a:endParaRPr lang="fr-CA" baseline="0" dirty="0" smtClean="0"/>
          </a:p>
          <a:p>
            <a:pPr marL="171432" indent="-171432">
              <a:buFont typeface="Arial" pitchFamily="34" charset="0"/>
              <a:buChar char="•"/>
            </a:pPr>
            <a:r>
              <a:rPr lang="fr-CA" baseline="0" dirty="0" smtClean="0"/>
              <a:t>Sharing standings </a:t>
            </a:r>
            <a:r>
              <a:rPr lang="fr-CA" baseline="0" dirty="0" err="1" smtClean="0"/>
              <a:t>with</a:t>
            </a:r>
            <a:r>
              <a:rPr lang="fr-CA" baseline="0" dirty="0" smtClean="0"/>
              <a:t> </a:t>
            </a:r>
            <a:r>
              <a:rPr lang="fr-CA" baseline="0" dirty="0" err="1" smtClean="0"/>
              <a:t>big</a:t>
            </a:r>
            <a:r>
              <a:rPr lang="fr-CA" baseline="0" dirty="0" smtClean="0"/>
              <a:t> </a:t>
            </a:r>
            <a:r>
              <a:rPr lang="fr-CA" baseline="0" dirty="0" err="1" smtClean="0"/>
              <a:t>names</a:t>
            </a:r>
            <a:endParaRPr lang="fr-CA" baseline="0" dirty="0" smtClean="0"/>
          </a:p>
          <a:p>
            <a:pPr marL="628586" lvl="1" indent="-171432">
              <a:buFont typeface="Arial" pitchFamily="34" charset="0"/>
              <a:buChar char="•"/>
            </a:pPr>
            <a:r>
              <a:rPr lang="fr-CA" baseline="0" dirty="0" err="1" smtClean="0"/>
              <a:t>Responsibility</a:t>
            </a:r>
            <a:r>
              <a:rPr lang="fr-CA" baseline="0" dirty="0" smtClean="0"/>
              <a:t> for future </a:t>
            </a:r>
            <a:r>
              <a:rPr lang="fr-CA" baseline="0" dirty="0" err="1" smtClean="0"/>
              <a:t>scholarship</a:t>
            </a:r>
            <a:endParaRPr lang="fr-CA" baseline="0" dirty="0" smtClean="0"/>
          </a:p>
          <a:p>
            <a:pPr marL="628586" lvl="1" indent="-171432">
              <a:buFont typeface="Arial" pitchFamily="34" charset="0"/>
              <a:buChar char="•"/>
            </a:pPr>
            <a:r>
              <a:rPr lang="fr-CA" baseline="0" dirty="0" err="1" smtClean="0"/>
              <a:t>Holds</a:t>
            </a:r>
            <a:r>
              <a:rPr lang="fr-CA" baseline="0" dirty="0" smtClean="0"/>
              <a:t> </a:t>
            </a:r>
            <a:r>
              <a:rPr lang="fr-CA" baseline="0" dirty="0" err="1" smtClean="0"/>
              <a:t>true</a:t>
            </a:r>
            <a:r>
              <a:rPr lang="fr-CA" baseline="0" dirty="0" smtClean="0"/>
              <a:t> for </a:t>
            </a:r>
            <a:r>
              <a:rPr lang="fr-CA" baseline="0" dirty="0" err="1" smtClean="0"/>
              <a:t>small</a:t>
            </a:r>
            <a:r>
              <a:rPr lang="fr-CA" baseline="0" dirty="0" smtClean="0"/>
              <a:t> user </a:t>
            </a:r>
            <a:r>
              <a:rPr lang="fr-CA" baseline="0" dirty="0" err="1" smtClean="0"/>
              <a:t>community</a:t>
            </a:r>
            <a:r>
              <a:rPr lang="fr-CA" baseline="0" dirty="0" smtClean="0"/>
              <a:t/>
            </a:r>
            <a:br>
              <a:rPr lang="fr-CA" baseline="0" dirty="0" smtClean="0"/>
            </a:br>
            <a:endParaRPr lang="fr-CA" baseline="0" dirty="0" smtClean="0"/>
          </a:p>
          <a:p>
            <a:pPr marL="171432" indent="-171432">
              <a:buFont typeface="Arial" pitchFamily="34" charset="0"/>
              <a:buChar char="•"/>
            </a:pPr>
            <a:r>
              <a:rPr lang="fr-CA" baseline="0" dirty="0" smtClean="0"/>
              <a:t>This </a:t>
            </a:r>
            <a:r>
              <a:rPr lang="fr-CA" baseline="0" dirty="0" err="1" smtClean="0"/>
              <a:t>responsibility</a:t>
            </a:r>
            <a:r>
              <a:rPr lang="fr-CA" baseline="0" dirty="0" smtClean="0"/>
              <a:t> </a:t>
            </a:r>
            <a:r>
              <a:rPr lang="fr-CA" baseline="0" dirty="0" err="1" smtClean="0"/>
              <a:t>determinues</a:t>
            </a:r>
            <a:r>
              <a:rPr lang="fr-CA" baseline="0" dirty="0" smtClean="0"/>
              <a:t> </a:t>
            </a:r>
            <a:r>
              <a:rPr lang="fr-CA" baseline="0" dirty="0" err="1" smtClean="0"/>
              <a:t>our</a:t>
            </a:r>
            <a:r>
              <a:rPr lang="fr-CA" baseline="0" dirty="0" smtClean="0"/>
              <a:t> Collection mandate...</a:t>
            </a:r>
            <a:endParaRPr lang="en-CA" dirty="0"/>
          </a:p>
        </p:txBody>
      </p:sp>
      <p:sp>
        <p:nvSpPr>
          <p:cNvPr id="4" name="Slide Number Placeholder 3"/>
          <p:cNvSpPr>
            <a:spLocks noGrp="1"/>
          </p:cNvSpPr>
          <p:nvPr>
            <p:ph type="sldNum" sz="quarter" idx="10"/>
          </p:nvPr>
        </p:nvSpPr>
        <p:spPr/>
        <p:txBody>
          <a:bodyPr/>
          <a:lstStyle/>
          <a:p>
            <a:fld id="{EF55EF09-1172-41E1-B2E0-28F794936097}" type="slidenum">
              <a:rPr lang="en-CA" smtClean="0"/>
              <a:pPr/>
              <a:t>2</a:t>
            </a:fld>
            <a:endParaRPr lang="en-CA"/>
          </a:p>
        </p:txBody>
      </p:sp>
    </p:spTree>
    <p:extLst>
      <p:ext uri="{BB962C8B-B14F-4D97-AF65-F5344CB8AC3E}">
        <p14:creationId xmlns:p14="http://schemas.microsoft.com/office/powerpoint/2010/main" val="3823215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Denis mentioned, one of our goals</a:t>
            </a:r>
            <a:r>
              <a:rPr lang="en-US" baseline="0" dirty="0" smtClean="0"/>
              <a:t> at the U of A is to be a Library of Record, so we’ve become involved in web archiving – the long-term preservation of free online content, or “born digital” content, as we call it.</a:t>
            </a:r>
          </a:p>
          <a:p>
            <a:endParaRPr lang="en-US" baseline="0" dirty="0" smtClean="0"/>
          </a:p>
          <a:p>
            <a:r>
              <a:rPr lang="en-US" baseline="0" dirty="0" smtClean="0"/>
              <a:t>We </a:t>
            </a:r>
            <a:r>
              <a:rPr lang="en-US" baseline="0" dirty="0" err="1" smtClean="0"/>
              <a:t>licence</a:t>
            </a:r>
            <a:r>
              <a:rPr lang="en-US" baseline="0" dirty="0" smtClean="0"/>
              <a:t> a software called Archive It from a non-profit organization called Internet Archive, which is based in California. Internet Archive’s goal is to preserve the entire content of the internet, so they need a few partners to get this done. Many national libraries, academic libraries, and other organizations work together to preserve websites using Archive It. We all contribute to the </a:t>
            </a:r>
            <a:r>
              <a:rPr lang="en-US" baseline="0" dirty="0" err="1" smtClean="0"/>
              <a:t>Wayback</a:t>
            </a:r>
            <a:r>
              <a:rPr lang="en-US" baseline="0" dirty="0" smtClean="0"/>
              <a:t> Machine, which is a search engine that allows you to search for websites that no longer exist, and for older versions of sites. </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t>20</a:t>
            </a:fld>
            <a:endParaRPr lang="en-US"/>
          </a:p>
        </p:txBody>
      </p:sp>
    </p:spTree>
    <p:extLst>
      <p:ext uri="{BB962C8B-B14F-4D97-AF65-F5344CB8AC3E}">
        <p14:creationId xmlns:p14="http://schemas.microsoft.com/office/powerpoint/2010/main" val="267178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our current subscription to Archive It,</a:t>
            </a:r>
            <a:r>
              <a:rPr lang="en-US" baseline="0" dirty="0" smtClean="0"/>
              <a:t> we’re able to preserve content in 9 subject areas…</a:t>
            </a:r>
          </a:p>
          <a:p>
            <a:endParaRPr lang="en-US" baseline="0" dirty="0" smtClean="0"/>
          </a:p>
          <a:p>
            <a:r>
              <a:rPr lang="en-US" baseline="0" dirty="0" smtClean="0"/>
              <a:t>You can search across all of them at once, or by collection. Every time we register a new website or “seed” in Archive It, it also eventually gets included in the </a:t>
            </a:r>
            <a:r>
              <a:rPr lang="en-US" baseline="0" dirty="0" err="1" smtClean="0"/>
              <a:t>Wayback</a:t>
            </a:r>
            <a:r>
              <a:rPr lang="en-US" baseline="0" dirty="0" smtClean="0"/>
              <a:t> Machine. We ask for permission from the content owner when necessary, but for the most part, since all we’re doing is preserving the sites, we can go ahead and choose the content we want to preserve.</a:t>
            </a:r>
          </a:p>
          <a:p>
            <a:endParaRPr lang="en-US" baseline="0" dirty="0" smtClean="0"/>
          </a:p>
          <a:p>
            <a:r>
              <a:rPr lang="en-US" baseline="0" dirty="0" smtClean="0"/>
              <a:t>So, if you were to search for Ukraine and Alberta in the Prairie Provinces Collection, you’d find some of the types of things that I’ve been working on with my colleagues.</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t>21</a:t>
            </a:fld>
            <a:endParaRPr lang="en-US"/>
          </a:p>
        </p:txBody>
      </p:sp>
    </p:spTree>
    <p:extLst>
      <p:ext uri="{BB962C8B-B14F-4D97-AF65-F5344CB8AC3E}">
        <p14:creationId xmlns:p14="http://schemas.microsoft.com/office/powerpoint/2010/main" val="2973358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for example, here is an</a:t>
            </a:r>
            <a:r>
              <a:rPr lang="en-US" baseline="0" dirty="0" smtClean="0"/>
              <a:t> archived version of the</a:t>
            </a:r>
            <a:r>
              <a:rPr lang="en-US" dirty="0" smtClean="0"/>
              <a:t> website</a:t>
            </a:r>
            <a:r>
              <a:rPr lang="en-US" baseline="0" dirty="0" smtClean="0"/>
              <a:t> of the Ukrainian-Canadian Congress.</a:t>
            </a:r>
          </a:p>
          <a:p>
            <a:endParaRPr lang="en-US" baseline="0" dirty="0" smtClean="0"/>
          </a:p>
          <a:p>
            <a:r>
              <a:rPr lang="en-US" baseline="0" dirty="0" smtClean="0"/>
              <a:t>For our purposes as an academic library, we’re often after the formal publications that these types of pages contain – so now we can choose to catalogue the Annual Reports of this organization. We can run reports in Archive It to identify .</a:t>
            </a:r>
            <a:r>
              <a:rPr lang="en-US" baseline="0" dirty="0" err="1" smtClean="0"/>
              <a:t>pdf</a:t>
            </a:r>
            <a:r>
              <a:rPr lang="en-US" baseline="0" dirty="0" smtClean="0"/>
              <a:t> files that may be substantive publications that we’d like to include in our catalogue. In future, our Discovery Tools should allow us to do through some kind of automated process.</a:t>
            </a:r>
          </a:p>
          <a:p>
            <a:endParaRPr lang="en-US" baseline="0" dirty="0" smtClean="0"/>
          </a:p>
          <a:p>
            <a:r>
              <a:rPr lang="en-US" baseline="0" dirty="0" smtClean="0"/>
              <a:t>Every site that gets archive has this note across the top, clearly stating that it’s an old version of the page. Because websites are always changing, when we register a site, we can choose to have it crawled and preserved on a repeating basis – annually, </a:t>
            </a:r>
            <a:r>
              <a:rPr lang="en-US" baseline="0" dirty="0" err="1" smtClean="0"/>
              <a:t>quartlerly</a:t>
            </a:r>
            <a:r>
              <a:rPr lang="en-US" baseline="0" dirty="0" smtClean="0"/>
              <a:t>, monthly, or even daily. Here [CLICK FOR ARROW], you can choose to see all of the versions of the site that have been archived.</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t>22</a:t>
            </a:fld>
            <a:endParaRPr lang="en-US"/>
          </a:p>
        </p:txBody>
      </p:sp>
    </p:spTree>
    <p:extLst>
      <p:ext uri="{BB962C8B-B14F-4D97-AF65-F5344CB8AC3E}">
        <p14:creationId xmlns:p14="http://schemas.microsoft.com/office/powerpoint/2010/main" val="583310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you can click through to the version of the site from the time period that interests you…</a:t>
            </a:r>
          </a:p>
          <a:p>
            <a:endParaRPr lang="en-US" baseline="0" dirty="0" smtClean="0"/>
          </a:p>
          <a:p>
            <a:endParaRPr lang="en-US" baseline="0" dirty="0" smtClean="0"/>
          </a:p>
          <a:p>
            <a:r>
              <a:rPr lang="en-US" dirty="0" smtClean="0"/>
              <a:t>So, that’s all</a:t>
            </a:r>
            <a:r>
              <a:rPr lang="en-US" baseline="0" dirty="0" smtClean="0"/>
              <a:t> I wanted to cover.  </a:t>
            </a:r>
            <a:r>
              <a:rPr lang="en-US" dirty="0" smtClean="0"/>
              <a:t>Now I’m going to turn it over to Mary to tell you about foreign-language</a:t>
            </a:r>
            <a:r>
              <a:rPr lang="en-US" baseline="0" dirty="0" smtClean="0"/>
              <a:t> collecting at Edmonton Public Library…</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t>23</a:t>
            </a:fld>
            <a:endParaRPr lang="en-US"/>
          </a:p>
        </p:txBody>
      </p:sp>
    </p:spTree>
    <p:extLst>
      <p:ext uri="{BB962C8B-B14F-4D97-AF65-F5344CB8AC3E}">
        <p14:creationId xmlns:p14="http://schemas.microsoft.com/office/powerpoint/2010/main" val="3636700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CFD94-5EC6-467A-B5B3-B0F47D4550FD}" type="slidenum">
              <a:rPr lang="en-US" smtClean="0"/>
              <a:pPr/>
              <a:t>24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itchFamily="34" charset="0"/>
              <a:buChar char="•"/>
            </a:pPr>
            <a:r>
              <a:rPr lang="fr-CA" dirty="0" smtClean="0"/>
              <a:t>The</a:t>
            </a:r>
            <a:r>
              <a:rPr lang="fr-CA" baseline="0" dirty="0" smtClean="0"/>
              <a:t> collection mandate </a:t>
            </a:r>
            <a:r>
              <a:rPr lang="fr-CA" baseline="0" dirty="0" err="1" smtClean="0"/>
              <a:t>is</a:t>
            </a:r>
            <a:r>
              <a:rPr lang="fr-CA" baseline="0" dirty="0" smtClean="0"/>
              <a:t> </a:t>
            </a:r>
            <a:r>
              <a:rPr lang="fr-CA" baseline="0" dirty="0" err="1" smtClean="0"/>
              <a:t>independent</a:t>
            </a:r>
            <a:r>
              <a:rPr lang="fr-CA" baseline="0" dirty="0" smtClean="0"/>
              <a:t> of format (not </a:t>
            </a:r>
            <a:r>
              <a:rPr lang="fr-CA" baseline="0" dirty="0" err="1" smtClean="0"/>
              <a:t>only</a:t>
            </a:r>
            <a:r>
              <a:rPr lang="fr-CA" baseline="0" dirty="0" smtClean="0"/>
              <a:t> </a:t>
            </a:r>
            <a:r>
              <a:rPr lang="fr-CA" baseline="0" dirty="0" err="1" smtClean="0"/>
              <a:t>print</a:t>
            </a:r>
            <a:r>
              <a:rPr lang="fr-CA" baseline="0" dirty="0" smtClean="0"/>
              <a:t> </a:t>
            </a:r>
            <a:r>
              <a:rPr lang="fr-CA" baseline="0" dirty="0" err="1" smtClean="0"/>
              <a:t>materials</a:t>
            </a:r>
            <a:r>
              <a:rPr lang="fr-CA" baseline="0" dirty="0" smtClean="0"/>
              <a:t>)</a:t>
            </a:r>
            <a:br>
              <a:rPr lang="fr-CA" baseline="0" dirty="0" smtClean="0"/>
            </a:br>
            <a:endParaRPr lang="fr-CA" baseline="0" dirty="0" smtClean="0"/>
          </a:p>
          <a:p>
            <a:pPr marL="628586" lvl="1" indent="-171432">
              <a:buFont typeface="Arial" pitchFamily="34" charset="0"/>
              <a:buChar char="•"/>
            </a:pPr>
            <a:r>
              <a:rPr lang="fr-CA" baseline="0" dirty="0" smtClean="0"/>
              <a:t>Library of record (</a:t>
            </a:r>
            <a:r>
              <a:rPr lang="fr-CA" baseline="0" dirty="0" err="1" smtClean="0"/>
              <a:t>defined</a:t>
            </a:r>
            <a:r>
              <a:rPr lang="fr-CA" baseline="0" dirty="0" smtClean="0"/>
              <a:t> as the </a:t>
            </a:r>
            <a:r>
              <a:rPr lang="fr-CA" baseline="0" dirty="0" err="1" smtClean="0"/>
              <a:t>ability</a:t>
            </a:r>
            <a:r>
              <a:rPr lang="fr-CA" baseline="0" dirty="0" smtClean="0"/>
              <a:t> to </a:t>
            </a:r>
            <a:r>
              <a:rPr lang="fr-CA" baseline="0" dirty="0" err="1" smtClean="0"/>
              <a:t>acquire</a:t>
            </a:r>
            <a:r>
              <a:rPr lang="fr-CA" baseline="0" dirty="0" smtClean="0"/>
              <a:t>, </a:t>
            </a:r>
            <a:r>
              <a:rPr lang="fr-CA" baseline="0" dirty="0" err="1" smtClean="0"/>
              <a:t>retain</a:t>
            </a:r>
            <a:r>
              <a:rPr lang="fr-CA" baseline="0" dirty="0" smtClean="0"/>
              <a:t> </a:t>
            </a:r>
            <a:r>
              <a:rPr lang="fr-CA" baseline="0" dirty="0" err="1" smtClean="0"/>
              <a:t>amd</a:t>
            </a:r>
            <a:r>
              <a:rPr lang="fr-CA" baseline="0" dirty="0" smtClean="0"/>
              <a:t> </a:t>
            </a:r>
            <a:r>
              <a:rPr lang="fr-CA" baseline="0" dirty="0" err="1" smtClean="0"/>
              <a:t>preserve</a:t>
            </a:r>
            <a:r>
              <a:rPr lang="fr-CA" baseline="0" dirty="0" smtClean="0"/>
              <a:t> information sources) = </a:t>
            </a:r>
            <a:r>
              <a:rPr lang="fr-CA" baseline="0" dirty="0" err="1" smtClean="0"/>
              <a:t>acquire</a:t>
            </a:r>
            <a:r>
              <a:rPr lang="fr-CA" baseline="0" dirty="0" smtClean="0"/>
              <a:t> and </a:t>
            </a:r>
            <a:r>
              <a:rPr lang="fr-CA" baseline="0" dirty="0" err="1" smtClean="0"/>
              <a:t>preserve</a:t>
            </a:r>
            <a:r>
              <a:rPr lang="fr-CA" baseline="0" dirty="0" smtClean="0"/>
              <a:t> items unique to Alberta or Western Canada, </a:t>
            </a:r>
            <a:r>
              <a:rPr lang="fr-CA" baseline="0" dirty="0" err="1" smtClean="0"/>
              <a:t>along</a:t>
            </a:r>
            <a:r>
              <a:rPr lang="fr-CA" baseline="0" dirty="0" smtClean="0"/>
              <a:t> </a:t>
            </a:r>
            <a:r>
              <a:rPr lang="fr-CA" baseline="0" dirty="0" err="1" smtClean="0"/>
              <a:t>with</a:t>
            </a:r>
            <a:r>
              <a:rPr lang="fr-CA" baseline="0" dirty="0" smtClean="0"/>
              <a:t> </a:t>
            </a:r>
            <a:r>
              <a:rPr lang="fr-CA" baseline="0" dirty="0" err="1" smtClean="0"/>
              <a:t>fundamental</a:t>
            </a:r>
            <a:r>
              <a:rPr lang="fr-CA" baseline="0" dirty="0" smtClean="0"/>
              <a:t> </a:t>
            </a:r>
            <a:r>
              <a:rPr lang="fr-CA" baseline="0" dirty="0" err="1" smtClean="0"/>
              <a:t>titles</a:t>
            </a:r>
            <a:r>
              <a:rPr lang="fr-CA" baseline="0" dirty="0" smtClean="0"/>
              <a:t>.</a:t>
            </a:r>
          </a:p>
          <a:p>
            <a:pPr marL="628586" lvl="1" indent="-171432">
              <a:buFont typeface="Arial" pitchFamily="34" charset="0"/>
              <a:buChar char="•"/>
            </a:pPr>
            <a:r>
              <a:rPr lang="fr-CA" baseline="0" dirty="0" err="1" smtClean="0"/>
              <a:t>Curatorial</a:t>
            </a:r>
            <a:r>
              <a:rPr lang="fr-CA" baseline="0" dirty="0" smtClean="0"/>
              <a:t> </a:t>
            </a:r>
            <a:r>
              <a:rPr lang="fr-CA" baseline="0" dirty="0" err="1" smtClean="0"/>
              <a:t>stewardship</a:t>
            </a:r>
            <a:r>
              <a:rPr lang="fr-CA" baseline="0" dirty="0" smtClean="0"/>
              <a:t> </a:t>
            </a:r>
            <a:r>
              <a:rPr lang="fr-CA" baseline="0" dirty="0" err="1" smtClean="0"/>
              <a:t>is</a:t>
            </a:r>
            <a:r>
              <a:rPr lang="fr-CA" baseline="0" dirty="0" smtClean="0"/>
              <a:t> </a:t>
            </a:r>
            <a:r>
              <a:rPr lang="fr-CA" baseline="0" dirty="0" err="1" smtClean="0"/>
              <a:t>subsumed</a:t>
            </a:r>
            <a:r>
              <a:rPr lang="fr-CA" baseline="0" dirty="0" smtClean="0"/>
              <a:t> </a:t>
            </a:r>
            <a:r>
              <a:rPr lang="fr-CA" baseline="0" dirty="0" err="1" smtClean="0"/>
              <a:t>under</a:t>
            </a:r>
            <a:r>
              <a:rPr lang="fr-CA" baseline="0" dirty="0" smtClean="0"/>
              <a:t> the record mandate: </a:t>
            </a:r>
            <a:r>
              <a:rPr lang="fr-CA" baseline="0" dirty="0" err="1" smtClean="0"/>
              <a:t>nurture</a:t>
            </a:r>
            <a:r>
              <a:rPr lang="fr-CA" baseline="0" dirty="0" smtClean="0"/>
              <a:t> and </a:t>
            </a:r>
            <a:r>
              <a:rPr lang="fr-CA" baseline="0" dirty="0" err="1" smtClean="0"/>
              <a:t>grow</a:t>
            </a:r>
            <a:r>
              <a:rPr lang="fr-CA" baseline="0" dirty="0" smtClean="0"/>
              <a:t> the collection</a:t>
            </a:r>
          </a:p>
          <a:p>
            <a:pPr marL="628586" lvl="1" indent="-171432">
              <a:buFont typeface="Arial" pitchFamily="34" charset="0"/>
              <a:buChar char="•"/>
            </a:pPr>
            <a:r>
              <a:rPr lang="fr-CA" baseline="0" dirty="0" err="1" smtClean="0"/>
              <a:t>Above</a:t>
            </a:r>
            <a:r>
              <a:rPr lang="fr-CA" baseline="0" dirty="0" smtClean="0"/>
              <a:t> mandate has one goal = </a:t>
            </a:r>
            <a:r>
              <a:rPr lang="fr-CA" baseline="0" dirty="0" err="1" smtClean="0"/>
              <a:t>scholarship</a:t>
            </a:r>
            <a:r>
              <a:rPr lang="fr-CA" baseline="0" dirty="0" smtClean="0"/>
              <a:t> for </a:t>
            </a:r>
            <a:r>
              <a:rPr lang="fr-CA" baseline="0" dirty="0" err="1" smtClean="0"/>
              <a:t>present</a:t>
            </a:r>
            <a:r>
              <a:rPr lang="fr-CA" baseline="0" dirty="0" smtClean="0"/>
              <a:t> and future </a:t>
            </a:r>
            <a:r>
              <a:rPr lang="fr-CA" baseline="0" dirty="0" err="1" smtClean="0"/>
              <a:t>generations</a:t>
            </a:r>
            <a:r>
              <a:rPr lang="fr-CA" baseline="0" dirty="0" smtClean="0"/>
              <a:t/>
            </a:r>
            <a:br>
              <a:rPr lang="fr-CA" baseline="0" dirty="0" smtClean="0"/>
            </a:br>
            <a:endParaRPr lang="fr-CA" baseline="0" dirty="0" smtClean="0"/>
          </a:p>
          <a:p>
            <a:pPr marL="171432" indent="-171432">
              <a:buFont typeface="Arial" pitchFamily="34" charset="0"/>
              <a:buChar char="•"/>
            </a:pPr>
            <a:r>
              <a:rPr lang="fr-CA" baseline="0" dirty="0" err="1" smtClean="0"/>
              <a:t>My</a:t>
            </a:r>
            <a:r>
              <a:rPr lang="fr-CA" baseline="0" dirty="0" smtClean="0"/>
              <a:t> </a:t>
            </a:r>
            <a:r>
              <a:rPr lang="fr-CA" baseline="0" dirty="0" err="1" smtClean="0"/>
              <a:t>development</a:t>
            </a:r>
            <a:r>
              <a:rPr lang="fr-CA" baseline="0" dirty="0" smtClean="0"/>
              <a:t> of romance </a:t>
            </a:r>
            <a:r>
              <a:rPr lang="fr-CA" baseline="0" dirty="0" err="1" smtClean="0"/>
              <a:t>lang</a:t>
            </a:r>
            <a:r>
              <a:rPr lang="fr-CA" baseline="0" dirty="0" smtClean="0"/>
              <a:t>. Collections </a:t>
            </a:r>
            <a:r>
              <a:rPr lang="fr-CA" baseline="0" dirty="0" err="1" smtClean="0"/>
              <a:t>will</a:t>
            </a:r>
            <a:r>
              <a:rPr lang="fr-CA" baseline="0" dirty="0" smtClean="0"/>
              <a:t> </a:t>
            </a:r>
            <a:r>
              <a:rPr lang="fr-CA" baseline="0" dirty="0" err="1" smtClean="0"/>
              <a:t>determine</a:t>
            </a:r>
            <a:r>
              <a:rPr lang="fr-CA" baseline="0" dirty="0" smtClean="0"/>
              <a:t> to </a:t>
            </a:r>
            <a:r>
              <a:rPr lang="fr-CA" baseline="0" dirty="0" err="1" smtClean="0"/>
              <a:t>some</a:t>
            </a:r>
            <a:r>
              <a:rPr lang="fr-CA" baseline="0" dirty="0" smtClean="0"/>
              <a:t> </a:t>
            </a:r>
            <a:r>
              <a:rPr lang="fr-CA" baseline="0" dirty="0" err="1" smtClean="0"/>
              <a:t>extent</a:t>
            </a:r>
            <a:r>
              <a:rPr lang="fr-CA" baseline="0" dirty="0" smtClean="0"/>
              <a:t> the </a:t>
            </a:r>
            <a:r>
              <a:rPr lang="fr-CA" baseline="0" dirty="0" err="1" smtClean="0"/>
              <a:t>scholarship</a:t>
            </a:r>
            <a:r>
              <a:rPr lang="fr-CA" baseline="0" dirty="0" smtClean="0"/>
              <a:t> in </a:t>
            </a:r>
            <a:r>
              <a:rPr lang="fr-CA" baseline="0" dirty="0" err="1" smtClean="0"/>
              <a:t>my</a:t>
            </a:r>
            <a:r>
              <a:rPr lang="fr-CA" baseline="0" dirty="0" smtClean="0"/>
              <a:t> liaison </a:t>
            </a:r>
            <a:r>
              <a:rPr lang="fr-CA" baseline="0" dirty="0" err="1" smtClean="0"/>
              <a:t>department</a:t>
            </a:r>
            <a:r>
              <a:rPr lang="fr-CA" baseline="0" dirty="0" smtClean="0"/>
              <a:t>, Modern </a:t>
            </a:r>
            <a:r>
              <a:rPr lang="fr-CA" baseline="0" dirty="0" err="1" smtClean="0"/>
              <a:t>Languages</a:t>
            </a:r>
            <a:r>
              <a:rPr lang="fr-CA" baseline="0" dirty="0" smtClean="0"/>
              <a:t> and Cultural </a:t>
            </a:r>
            <a:r>
              <a:rPr lang="fr-CA" baseline="0" dirty="0" err="1" smtClean="0"/>
              <a:t>studies</a:t>
            </a:r>
            <a:r>
              <a:rPr lang="fr-CA" baseline="0" dirty="0" smtClean="0"/>
              <a:t>.</a:t>
            </a:r>
          </a:p>
          <a:p>
            <a:pPr marL="628586" lvl="1" indent="-171432">
              <a:buFont typeface="Arial" pitchFamily="34" charset="0"/>
              <a:buChar char="•"/>
            </a:pPr>
            <a:r>
              <a:rPr lang="fr-CA" baseline="0" dirty="0" err="1" smtClean="0"/>
              <a:t>Contribute</a:t>
            </a:r>
            <a:r>
              <a:rPr lang="fr-CA" baseline="0" dirty="0" smtClean="0"/>
              <a:t> to the </a:t>
            </a:r>
            <a:r>
              <a:rPr lang="fr-CA" baseline="0" dirty="0" err="1" smtClean="0"/>
              <a:t>choice</a:t>
            </a:r>
            <a:r>
              <a:rPr lang="fr-CA" baseline="0" dirty="0" smtClean="0"/>
              <a:t> romance </a:t>
            </a:r>
            <a:r>
              <a:rPr lang="fr-CA" baseline="0" dirty="0" err="1" smtClean="0"/>
              <a:t>language</a:t>
            </a:r>
            <a:r>
              <a:rPr lang="fr-CA" baseline="0" dirty="0" smtClean="0"/>
              <a:t>, lit and </a:t>
            </a:r>
            <a:r>
              <a:rPr lang="fr-CA" baseline="0" dirty="0" err="1" smtClean="0"/>
              <a:t>history</a:t>
            </a:r>
            <a:r>
              <a:rPr lang="fr-CA" baseline="0" dirty="0" smtClean="0"/>
              <a:t> </a:t>
            </a:r>
            <a:r>
              <a:rPr lang="fr-CA" baseline="0" dirty="0" err="1" smtClean="0"/>
              <a:t>researchers</a:t>
            </a:r>
            <a:r>
              <a:rPr lang="fr-CA" baseline="0" dirty="0" smtClean="0"/>
              <a:t> (</a:t>
            </a:r>
            <a:r>
              <a:rPr lang="fr-CA" baseline="0" dirty="0" err="1" smtClean="0"/>
              <a:t>faculty</a:t>
            </a:r>
            <a:r>
              <a:rPr lang="fr-CA" baseline="0" dirty="0" smtClean="0"/>
              <a:t> and </a:t>
            </a:r>
            <a:r>
              <a:rPr lang="fr-CA" baseline="0" dirty="0" err="1" smtClean="0"/>
              <a:t>students</a:t>
            </a:r>
            <a:r>
              <a:rPr lang="fr-CA" baseline="0" dirty="0" smtClean="0"/>
              <a:t>) </a:t>
            </a:r>
            <a:r>
              <a:rPr lang="fr-CA" baseline="0" dirty="0" err="1" smtClean="0"/>
              <a:t>make</a:t>
            </a:r>
            <a:r>
              <a:rPr lang="fr-CA" baseline="0" dirty="0" smtClean="0"/>
              <a:t> to the </a:t>
            </a:r>
            <a:r>
              <a:rPr lang="fr-CA" baseline="0" dirty="0" err="1" smtClean="0"/>
              <a:t>UofA</a:t>
            </a:r>
            <a:endParaRPr lang="fr-CA" baseline="0" dirty="0" smtClean="0"/>
          </a:p>
          <a:p>
            <a:pPr marL="628586" lvl="1" indent="-171432">
              <a:buFont typeface="Arial" pitchFamily="34" charset="0"/>
              <a:buChar char="•"/>
            </a:pPr>
            <a:r>
              <a:rPr lang="fr-CA" dirty="0" err="1" smtClean="0"/>
              <a:t>Feed</a:t>
            </a:r>
            <a:r>
              <a:rPr lang="fr-CA" dirty="0" smtClean="0"/>
              <a:t> </a:t>
            </a:r>
            <a:r>
              <a:rPr lang="fr-CA" dirty="0" err="1" smtClean="0"/>
              <a:t>research</a:t>
            </a:r>
            <a:r>
              <a:rPr lang="fr-CA" dirty="0" smtClean="0"/>
              <a:t> </a:t>
            </a:r>
            <a:r>
              <a:rPr lang="fr-CA" dirty="0" err="1" smtClean="0"/>
              <a:t>ideas</a:t>
            </a:r>
            <a:r>
              <a:rPr lang="fr-CA" dirty="0" smtClean="0"/>
              <a:t> and </a:t>
            </a:r>
            <a:r>
              <a:rPr lang="fr-CA" dirty="0" err="1" smtClean="0"/>
              <a:t>interests</a:t>
            </a:r>
            <a:r>
              <a:rPr lang="fr-CA" dirty="0" smtClean="0"/>
              <a:t>.</a:t>
            </a:r>
            <a:endParaRPr lang="en-CA" dirty="0"/>
          </a:p>
        </p:txBody>
      </p:sp>
      <p:sp>
        <p:nvSpPr>
          <p:cNvPr id="4" name="Slide Number Placeholder 3"/>
          <p:cNvSpPr>
            <a:spLocks noGrp="1"/>
          </p:cNvSpPr>
          <p:nvPr>
            <p:ph type="sldNum" sz="quarter" idx="10"/>
          </p:nvPr>
        </p:nvSpPr>
        <p:spPr/>
        <p:txBody>
          <a:bodyPr/>
          <a:lstStyle/>
          <a:p>
            <a:fld id="{EF55EF09-1172-41E1-B2E0-28F794936097}" type="slidenum">
              <a:rPr lang="en-CA" smtClean="0"/>
              <a:pPr/>
              <a:t>3</a:t>
            </a:fld>
            <a:endParaRPr lang="en-CA"/>
          </a:p>
        </p:txBody>
      </p:sp>
    </p:spTree>
    <p:extLst>
      <p:ext uri="{BB962C8B-B14F-4D97-AF65-F5344CB8AC3E}">
        <p14:creationId xmlns:p14="http://schemas.microsoft.com/office/powerpoint/2010/main" val="6302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MLCS subsumes all romance </a:t>
            </a:r>
            <a:r>
              <a:rPr lang="fr-CA" dirty="0" err="1" smtClean="0"/>
              <a:t>languages</a:t>
            </a:r>
            <a:r>
              <a:rPr lang="fr-CA" dirty="0" smtClean="0"/>
              <a:t>, as </a:t>
            </a:r>
            <a:r>
              <a:rPr lang="fr-CA" dirty="0" err="1" smtClean="0"/>
              <a:t>well</a:t>
            </a:r>
            <a:r>
              <a:rPr lang="fr-CA" dirty="0" smtClean="0"/>
              <a:t> as </a:t>
            </a:r>
            <a:r>
              <a:rPr lang="fr-CA" dirty="0" err="1" smtClean="0"/>
              <a:t>slavic</a:t>
            </a:r>
            <a:r>
              <a:rPr lang="fr-CA" dirty="0" smtClean="0"/>
              <a:t>, </a:t>
            </a:r>
            <a:r>
              <a:rPr lang="fr-CA" dirty="0" err="1" smtClean="0"/>
              <a:t>germanic</a:t>
            </a:r>
            <a:r>
              <a:rPr lang="fr-CA" dirty="0" smtClean="0"/>
              <a:t>,</a:t>
            </a:r>
            <a:r>
              <a:rPr lang="fr-CA" baseline="0" dirty="0" smtClean="0"/>
              <a:t> etc.</a:t>
            </a:r>
          </a:p>
          <a:p>
            <a:pPr marL="171432" indent="-171432">
              <a:buFont typeface="Arial" pitchFamily="34" charset="0"/>
              <a:buChar char="•"/>
            </a:pPr>
            <a:r>
              <a:rPr lang="fr-CA" baseline="0" dirty="0" err="1" smtClean="0"/>
              <a:t>Undergraduate</a:t>
            </a:r>
            <a:r>
              <a:rPr lang="fr-CA" baseline="0" dirty="0" smtClean="0"/>
              <a:t> and </a:t>
            </a:r>
            <a:r>
              <a:rPr lang="fr-CA" baseline="0" dirty="0" err="1" smtClean="0"/>
              <a:t>graduate</a:t>
            </a:r>
            <a:r>
              <a:rPr lang="fr-CA" baseline="0" dirty="0" smtClean="0"/>
              <a:t> programs</a:t>
            </a:r>
          </a:p>
          <a:p>
            <a:pPr marL="171432" indent="-171432">
              <a:buFont typeface="Arial" pitchFamily="34" charset="0"/>
              <a:buChar char="•"/>
            </a:pPr>
            <a:r>
              <a:rPr lang="fr-CA" baseline="0" dirty="0" err="1" smtClean="0"/>
              <a:t>Interdisciplinary</a:t>
            </a:r>
            <a:r>
              <a:rPr lang="fr-CA" baseline="0" dirty="0" smtClean="0"/>
              <a:t> </a:t>
            </a:r>
            <a:r>
              <a:rPr lang="fr-CA" baseline="0" dirty="0" err="1" smtClean="0"/>
              <a:t>dept</a:t>
            </a:r>
            <a:r>
              <a:rPr lang="fr-CA" baseline="0" dirty="0" smtClean="0"/>
              <a:t> </a:t>
            </a:r>
            <a:r>
              <a:rPr lang="fr-CA" baseline="0" dirty="0" err="1" smtClean="0"/>
              <a:t>focusing</a:t>
            </a:r>
            <a:r>
              <a:rPr lang="fr-CA" baseline="0" dirty="0" smtClean="0"/>
              <a:t> on </a:t>
            </a:r>
            <a:r>
              <a:rPr lang="fr-CA" baseline="0" dirty="0" err="1" smtClean="0"/>
              <a:t>linguistic</a:t>
            </a:r>
            <a:r>
              <a:rPr lang="fr-CA" baseline="0" dirty="0" smtClean="0"/>
              <a:t>, </a:t>
            </a:r>
            <a:r>
              <a:rPr lang="fr-CA" baseline="0" dirty="0" err="1" smtClean="0"/>
              <a:t>literary</a:t>
            </a:r>
            <a:r>
              <a:rPr lang="fr-CA" baseline="0" dirty="0" smtClean="0"/>
              <a:t>, and cultural </a:t>
            </a:r>
            <a:r>
              <a:rPr lang="fr-CA" baseline="0" dirty="0" err="1" smtClean="0"/>
              <a:t>research</a:t>
            </a:r>
            <a:r>
              <a:rPr lang="fr-CA" baseline="0" dirty="0" smtClean="0"/>
              <a:t> and </a:t>
            </a:r>
            <a:r>
              <a:rPr lang="fr-CA" baseline="0" dirty="0" err="1" smtClean="0"/>
              <a:t>teaching</a:t>
            </a:r>
            <a:r>
              <a:rPr lang="fr-CA" baseline="0" dirty="0" smtClean="0"/>
              <a:t> </a:t>
            </a:r>
            <a:r>
              <a:rPr lang="fr-CA" baseline="0" dirty="0" err="1" smtClean="0"/>
              <a:t>with</a:t>
            </a:r>
            <a:r>
              <a:rPr lang="fr-CA" baseline="0" dirty="0" smtClean="0"/>
              <a:t> the help of </a:t>
            </a:r>
            <a:r>
              <a:rPr lang="fr-CA" baseline="0" dirty="0" err="1" smtClean="0"/>
              <a:t>community</a:t>
            </a:r>
            <a:r>
              <a:rPr lang="fr-CA" baseline="0" dirty="0" smtClean="0"/>
              <a:t> </a:t>
            </a:r>
            <a:r>
              <a:rPr lang="fr-CA" baseline="0" dirty="0" err="1" smtClean="0"/>
              <a:t>partners</a:t>
            </a:r>
            <a:r>
              <a:rPr lang="fr-CA" baseline="0" dirty="0" smtClean="0"/>
              <a:t>.</a:t>
            </a:r>
          </a:p>
          <a:p>
            <a:pPr marL="628586" lvl="1" indent="-171432">
              <a:buFont typeface="Arial" pitchFamily="34" charset="0"/>
              <a:buChar char="•"/>
            </a:pPr>
            <a:r>
              <a:rPr lang="fr-CA" baseline="0" dirty="0" smtClean="0"/>
              <a:t>The UAL has been a </a:t>
            </a:r>
            <a:r>
              <a:rPr lang="fr-CA" baseline="0" dirty="0" err="1" smtClean="0"/>
              <a:t>partner</a:t>
            </a:r>
            <a:r>
              <a:rPr lang="fr-CA" baseline="0" dirty="0" smtClean="0"/>
              <a:t> </a:t>
            </a:r>
            <a:r>
              <a:rPr lang="fr-CA" baseline="0" dirty="0" err="1" smtClean="0"/>
              <a:t>with</a:t>
            </a:r>
            <a:r>
              <a:rPr lang="fr-CA" baseline="0" dirty="0" smtClean="0"/>
              <a:t> MLCS to have </a:t>
            </a:r>
            <a:r>
              <a:rPr lang="fr-CA" baseline="0" dirty="0" err="1" smtClean="0"/>
              <a:t>students</a:t>
            </a:r>
            <a:r>
              <a:rPr lang="fr-CA" baseline="0" dirty="0" smtClean="0"/>
              <a:t> </a:t>
            </a:r>
            <a:r>
              <a:rPr lang="fr-CA" baseline="0" dirty="0" err="1" smtClean="0"/>
              <a:t>work</a:t>
            </a:r>
            <a:r>
              <a:rPr lang="fr-CA" baseline="0" dirty="0" smtClean="0"/>
              <a:t> on </a:t>
            </a:r>
            <a:r>
              <a:rPr lang="fr-CA" baseline="0" dirty="0" err="1" smtClean="0"/>
              <a:t>library</a:t>
            </a:r>
            <a:r>
              <a:rPr lang="fr-CA" baseline="0" dirty="0" smtClean="0"/>
              <a:t> </a:t>
            </a:r>
            <a:r>
              <a:rPr lang="fr-CA" baseline="0" dirty="0" err="1" smtClean="0"/>
              <a:t>related</a:t>
            </a:r>
            <a:r>
              <a:rPr lang="fr-CA" baseline="0" dirty="0" smtClean="0"/>
              <a:t> </a:t>
            </a:r>
            <a:r>
              <a:rPr lang="fr-CA" baseline="0" dirty="0" err="1" smtClean="0"/>
              <a:t>projects</a:t>
            </a:r>
            <a:r>
              <a:rPr lang="fr-CA" baseline="0" dirty="0" smtClean="0"/>
              <a:t>, </a:t>
            </a:r>
            <a:r>
              <a:rPr lang="fr-CA" baseline="0" dirty="0" err="1" smtClean="0"/>
              <a:t>e.g</a:t>
            </a:r>
            <a:r>
              <a:rPr lang="fr-CA" baseline="0" dirty="0" smtClean="0"/>
              <a:t>. </a:t>
            </a:r>
            <a:r>
              <a:rPr lang="fr-CA" baseline="0" dirty="0" err="1" smtClean="0"/>
              <a:t>lat</a:t>
            </a:r>
            <a:r>
              <a:rPr lang="fr-CA" baseline="0" dirty="0" smtClean="0"/>
              <a:t> </a:t>
            </a:r>
            <a:r>
              <a:rPr lang="fr-CA" baseline="0" dirty="0" err="1" smtClean="0"/>
              <a:t>am</a:t>
            </a:r>
            <a:r>
              <a:rPr lang="fr-CA" baseline="0" dirty="0" smtClean="0"/>
              <a:t> </a:t>
            </a:r>
            <a:r>
              <a:rPr lang="fr-CA" baseline="0" dirty="0" err="1" smtClean="0"/>
              <a:t>video</a:t>
            </a:r>
            <a:r>
              <a:rPr lang="fr-CA" baseline="0" dirty="0" smtClean="0"/>
              <a:t> </a:t>
            </a:r>
            <a:r>
              <a:rPr lang="fr-CA" baseline="0" dirty="0" err="1" smtClean="0"/>
              <a:t>digitization</a:t>
            </a:r>
            <a:r>
              <a:rPr lang="fr-CA" baseline="0" dirty="0" smtClean="0"/>
              <a:t> </a:t>
            </a:r>
            <a:r>
              <a:rPr lang="fr-CA" baseline="0" dirty="0" err="1" smtClean="0"/>
              <a:t>project</a:t>
            </a:r>
            <a:r>
              <a:rPr lang="fr-CA" baseline="0" dirty="0" smtClean="0"/>
              <a:t>.</a:t>
            </a:r>
          </a:p>
          <a:p>
            <a:pPr marL="171432" indent="-171432">
              <a:buFont typeface="Arial" pitchFamily="34" charset="0"/>
              <a:buChar char="•"/>
            </a:pPr>
            <a:r>
              <a:rPr lang="fr-CA" baseline="0" dirty="0" err="1" smtClean="0"/>
              <a:t>Two</a:t>
            </a:r>
            <a:r>
              <a:rPr lang="fr-CA" baseline="0" dirty="0" smtClean="0"/>
              <a:t> </a:t>
            </a:r>
            <a:r>
              <a:rPr lang="fr-CA" baseline="0" dirty="0" err="1" smtClean="0"/>
              <a:t>libraries</a:t>
            </a:r>
            <a:r>
              <a:rPr lang="fr-CA" baseline="0" dirty="0" smtClean="0"/>
              <a:t> serve the French collections </a:t>
            </a:r>
            <a:r>
              <a:rPr lang="fr-CA" baseline="0" dirty="0" err="1" smtClean="0"/>
              <a:t>at</a:t>
            </a:r>
            <a:r>
              <a:rPr lang="fr-CA" baseline="0" dirty="0" smtClean="0"/>
              <a:t> UAL: HSS-Rutherford and BSJ.</a:t>
            </a:r>
          </a:p>
          <a:p>
            <a:pPr marL="628586" lvl="1" indent="-171432">
              <a:buFont typeface="Arial" pitchFamily="34" charset="0"/>
              <a:buChar char="•"/>
            </a:pPr>
            <a:r>
              <a:rPr lang="fr-CA" baseline="0" dirty="0" smtClean="0"/>
              <a:t>Collection agreement </a:t>
            </a:r>
            <a:r>
              <a:rPr lang="fr-CA" baseline="0" dirty="0" err="1" smtClean="0"/>
              <a:t>between</a:t>
            </a:r>
            <a:r>
              <a:rPr lang="fr-CA" baseline="0" dirty="0" smtClean="0"/>
              <a:t> HSS and BSJ</a:t>
            </a:r>
          </a:p>
          <a:p>
            <a:pPr marL="1085740" lvl="2" indent="-171432">
              <a:buFont typeface="Arial" pitchFamily="34" charset="0"/>
              <a:buChar char="•"/>
            </a:pPr>
            <a:r>
              <a:rPr lang="fr-CA" baseline="0" dirty="0" smtClean="0"/>
              <a:t>HSS all French publications </a:t>
            </a:r>
            <a:r>
              <a:rPr lang="fr-CA" baseline="0" dirty="0" err="1" smtClean="0"/>
              <a:t>outside</a:t>
            </a:r>
            <a:r>
              <a:rPr lang="fr-CA" baseline="0" dirty="0" smtClean="0"/>
              <a:t> of Canada</a:t>
            </a:r>
          </a:p>
          <a:p>
            <a:pPr marL="1085740" lvl="2" indent="-171432">
              <a:buFont typeface="Arial" pitchFamily="34" charset="0"/>
              <a:buChar char="•"/>
            </a:pPr>
            <a:r>
              <a:rPr lang="fr-CA" baseline="0" dirty="0" smtClean="0"/>
              <a:t>BSJ all French publications in Canada</a:t>
            </a:r>
          </a:p>
          <a:p>
            <a:pPr marL="1542892" lvl="3" indent="-171432">
              <a:buFont typeface="Arial" pitchFamily="34" charset="0"/>
              <a:buChar char="•"/>
            </a:pPr>
            <a:r>
              <a:rPr lang="fr-CA" baseline="0" dirty="0" smtClean="0"/>
              <a:t>Serve the French-Canadian </a:t>
            </a:r>
            <a:r>
              <a:rPr lang="fr-CA" baseline="0" dirty="0" err="1" smtClean="0"/>
              <a:t>community</a:t>
            </a:r>
            <a:endParaRPr lang="fr-CA" baseline="0" dirty="0" smtClean="0"/>
          </a:p>
          <a:p>
            <a:pPr marL="1542892" lvl="3" indent="-171432">
              <a:buFont typeface="Arial" pitchFamily="34" charset="0"/>
              <a:buChar char="•"/>
            </a:pPr>
            <a:r>
              <a:rPr lang="fr-CA" baseline="0" dirty="0" err="1" smtClean="0"/>
              <a:t>Materials</a:t>
            </a:r>
            <a:r>
              <a:rPr lang="fr-CA" baseline="0" dirty="0" smtClean="0"/>
              <a:t> are sent </a:t>
            </a:r>
            <a:r>
              <a:rPr lang="fr-CA" baseline="0" dirty="0" err="1" smtClean="0"/>
              <a:t>from</a:t>
            </a:r>
            <a:r>
              <a:rPr lang="fr-CA" baseline="0" dirty="0" smtClean="0"/>
              <a:t> one </a:t>
            </a:r>
            <a:r>
              <a:rPr lang="fr-CA" baseline="0" dirty="0" err="1" smtClean="0"/>
              <a:t>library</a:t>
            </a:r>
            <a:r>
              <a:rPr lang="fr-CA" baseline="0" dirty="0" smtClean="0"/>
              <a:t> to the </a:t>
            </a:r>
            <a:r>
              <a:rPr lang="fr-CA" baseline="0" dirty="0" err="1" smtClean="0"/>
              <a:t>other</a:t>
            </a:r>
            <a:r>
              <a:rPr lang="fr-CA" baseline="0" dirty="0" smtClean="0"/>
              <a:t> in a max of 2 business </a:t>
            </a:r>
            <a:r>
              <a:rPr lang="fr-CA" baseline="0" dirty="0" err="1" smtClean="0"/>
              <a:t>days</a:t>
            </a:r>
            <a:endParaRPr lang="fr-CA" baseline="0" dirty="0" smtClean="0"/>
          </a:p>
          <a:p>
            <a:pPr marL="628586" lvl="1" indent="-171432">
              <a:buFont typeface="Arial" pitchFamily="34" charset="0"/>
              <a:buChar char="•"/>
            </a:pPr>
            <a:r>
              <a:rPr lang="fr-CA" baseline="0" dirty="0" err="1" smtClean="0"/>
              <a:t>Spanish</a:t>
            </a:r>
            <a:r>
              <a:rPr lang="fr-CA" baseline="0" dirty="0" smtClean="0"/>
              <a:t> section of MLCS </a:t>
            </a:r>
            <a:r>
              <a:rPr lang="fr-CA" baseline="0" dirty="0" err="1" smtClean="0"/>
              <a:t>is</a:t>
            </a:r>
            <a:r>
              <a:rPr lang="fr-CA" baseline="0" dirty="0" smtClean="0"/>
              <a:t> large </a:t>
            </a:r>
            <a:r>
              <a:rPr lang="fr-CA" baseline="0" dirty="0" err="1" smtClean="0"/>
              <a:t>like</a:t>
            </a:r>
            <a:r>
              <a:rPr lang="fr-CA" baseline="0" dirty="0" smtClean="0"/>
              <a:t> French (but 1 campus), Focus </a:t>
            </a:r>
            <a:r>
              <a:rPr lang="fr-CA" baseline="0" dirty="0" err="1" smtClean="0"/>
              <a:t>is</a:t>
            </a:r>
            <a:r>
              <a:rPr lang="fr-CA" baseline="0" dirty="0" smtClean="0"/>
              <a:t> on</a:t>
            </a:r>
          </a:p>
          <a:p>
            <a:pPr marL="1085740" lvl="2" indent="-171432">
              <a:buFont typeface="Arial" pitchFamily="34" charset="0"/>
              <a:buChar char="•"/>
            </a:pPr>
            <a:r>
              <a:rPr lang="fr-CA" baseline="0" dirty="0" err="1" smtClean="0"/>
              <a:t>Lat</a:t>
            </a:r>
            <a:r>
              <a:rPr lang="fr-CA" baseline="0" dirty="0" smtClean="0"/>
              <a:t> Am </a:t>
            </a:r>
            <a:r>
              <a:rPr lang="fr-CA" baseline="0" dirty="0" err="1" smtClean="0"/>
              <a:t>topics</a:t>
            </a:r>
            <a:r>
              <a:rPr lang="fr-CA" baseline="0" dirty="0" smtClean="0"/>
              <a:t> </a:t>
            </a:r>
            <a:r>
              <a:rPr lang="fr-CA" baseline="0" dirty="0" err="1" smtClean="0"/>
              <a:t>with</a:t>
            </a:r>
            <a:r>
              <a:rPr lang="fr-CA" baseline="0" dirty="0" smtClean="0"/>
              <a:t> </a:t>
            </a:r>
            <a:r>
              <a:rPr lang="fr-CA" baseline="0" dirty="0" err="1" smtClean="0"/>
              <a:t>some</a:t>
            </a:r>
            <a:r>
              <a:rPr lang="fr-CA" baseline="0" dirty="0" smtClean="0"/>
              <a:t> Modern Spain</a:t>
            </a:r>
          </a:p>
          <a:p>
            <a:pPr marL="1085740" lvl="2" indent="-171432">
              <a:buFont typeface="Arial" pitchFamily="34" charset="0"/>
              <a:buChar char="•"/>
            </a:pPr>
            <a:r>
              <a:rPr lang="fr-CA" baseline="0" dirty="0" smtClean="0"/>
              <a:t>LAST (</a:t>
            </a:r>
            <a:r>
              <a:rPr lang="fr-CA" baseline="0" dirty="0" err="1" smtClean="0"/>
              <a:t>udergrad</a:t>
            </a:r>
            <a:r>
              <a:rPr lang="fr-CA" baseline="0" dirty="0" smtClean="0"/>
              <a:t> </a:t>
            </a:r>
            <a:r>
              <a:rPr lang="fr-CA" baseline="0" dirty="0" err="1" smtClean="0"/>
              <a:t>only</a:t>
            </a:r>
            <a:r>
              <a:rPr lang="fr-CA" baseline="0" dirty="0" smtClean="0"/>
              <a:t>) in English, but Poli </a:t>
            </a:r>
            <a:r>
              <a:rPr lang="fr-CA" baseline="0" dirty="0" err="1" smtClean="0"/>
              <a:t>Sci</a:t>
            </a:r>
            <a:r>
              <a:rPr lang="fr-CA" baseline="0" dirty="0" smtClean="0"/>
              <a:t> and </a:t>
            </a:r>
            <a:r>
              <a:rPr lang="fr-CA" baseline="0" dirty="0" err="1" smtClean="0"/>
              <a:t>Hist</a:t>
            </a:r>
            <a:r>
              <a:rPr lang="fr-CA" baseline="0" dirty="0" smtClean="0"/>
              <a:t> (</a:t>
            </a:r>
            <a:r>
              <a:rPr lang="fr-CA" baseline="0" dirty="0" err="1" smtClean="0"/>
              <a:t>grad</a:t>
            </a:r>
            <a:r>
              <a:rPr lang="fr-CA" baseline="0" dirty="0" smtClean="0"/>
              <a:t>)</a:t>
            </a:r>
          </a:p>
          <a:p>
            <a:pPr marL="628586" lvl="1" indent="-171432">
              <a:buFont typeface="Arial" pitchFamily="34" charset="0"/>
              <a:buChar char="•"/>
            </a:pPr>
            <a:r>
              <a:rPr lang="fr-CA" baseline="0" dirty="0" err="1" smtClean="0"/>
              <a:t>Italian</a:t>
            </a:r>
            <a:r>
              <a:rPr lang="fr-CA" baseline="0" dirty="0" smtClean="0"/>
              <a:t> </a:t>
            </a:r>
            <a:r>
              <a:rPr lang="fr-CA" baseline="0" dirty="0" err="1" smtClean="0"/>
              <a:t>is</a:t>
            </a:r>
            <a:r>
              <a:rPr lang="fr-CA" baseline="0" dirty="0" smtClean="0"/>
              <a:t> </a:t>
            </a:r>
            <a:r>
              <a:rPr lang="fr-CA" baseline="0" dirty="0" err="1" smtClean="0"/>
              <a:t>small</a:t>
            </a:r>
            <a:r>
              <a:rPr lang="fr-CA" baseline="0" dirty="0" smtClean="0"/>
              <a:t> </a:t>
            </a:r>
            <a:r>
              <a:rPr lang="fr-CA" baseline="0" dirty="0" err="1" smtClean="0"/>
              <a:t>withh</a:t>
            </a:r>
            <a:r>
              <a:rPr lang="fr-CA" baseline="0" dirty="0" smtClean="0"/>
              <a:t> </a:t>
            </a:r>
            <a:r>
              <a:rPr lang="fr-CA" baseline="0" dirty="0" err="1" smtClean="0"/>
              <a:t>only</a:t>
            </a:r>
            <a:r>
              <a:rPr lang="fr-CA" baseline="0" dirty="0" smtClean="0"/>
              <a:t> 2 profs </a:t>
            </a:r>
            <a:r>
              <a:rPr lang="fr-CA" baseline="0" dirty="0" err="1" smtClean="0"/>
              <a:t>who</a:t>
            </a:r>
            <a:r>
              <a:rPr lang="fr-CA" baseline="0" dirty="0" smtClean="0"/>
              <a:t> support the </a:t>
            </a:r>
            <a:r>
              <a:rPr lang="fr-CA" baseline="0" dirty="0" err="1" smtClean="0"/>
              <a:t>library</a:t>
            </a:r>
            <a:r>
              <a:rPr lang="fr-CA" baseline="0" dirty="0" smtClean="0"/>
              <a:t> and use </a:t>
            </a:r>
            <a:r>
              <a:rPr lang="fr-CA" baseline="0" dirty="0" err="1" smtClean="0"/>
              <a:t>it</a:t>
            </a:r>
            <a:r>
              <a:rPr lang="fr-CA" baseline="0" dirty="0" smtClean="0"/>
              <a:t> </a:t>
            </a:r>
            <a:r>
              <a:rPr lang="fr-CA" baseline="0" dirty="0" err="1" smtClean="0"/>
              <a:t>extensively</a:t>
            </a:r>
            <a:r>
              <a:rPr lang="fr-CA" baseline="0" dirty="0" smtClean="0"/>
              <a:t>.</a:t>
            </a:r>
          </a:p>
          <a:p>
            <a:pPr marL="628586" lvl="1" indent="-171432">
              <a:buFont typeface="Arial" pitchFamily="34" charset="0"/>
              <a:buChar char="•"/>
            </a:pPr>
            <a:r>
              <a:rPr lang="fr-CA" baseline="0" dirty="0" smtClean="0"/>
              <a:t>Translation </a:t>
            </a:r>
            <a:r>
              <a:rPr lang="fr-CA" baseline="0" dirty="0" err="1" smtClean="0"/>
              <a:t>Studies</a:t>
            </a:r>
            <a:r>
              <a:rPr lang="fr-CA" baseline="0" dirty="0" smtClean="0"/>
              <a:t> </a:t>
            </a:r>
            <a:r>
              <a:rPr lang="fr-CA" baseline="0" dirty="0" err="1" smtClean="0"/>
              <a:t>Certificate</a:t>
            </a:r>
            <a:endParaRPr lang="fr-CA" baseline="0" dirty="0" smtClean="0"/>
          </a:p>
        </p:txBody>
      </p:sp>
      <p:sp>
        <p:nvSpPr>
          <p:cNvPr id="4" name="Slide Number Placeholder 3"/>
          <p:cNvSpPr>
            <a:spLocks noGrp="1"/>
          </p:cNvSpPr>
          <p:nvPr>
            <p:ph type="sldNum" sz="quarter" idx="10"/>
          </p:nvPr>
        </p:nvSpPr>
        <p:spPr/>
        <p:txBody>
          <a:bodyPr/>
          <a:lstStyle/>
          <a:p>
            <a:fld id="{EF55EF09-1172-41E1-B2E0-28F794936097}" type="slidenum">
              <a:rPr lang="en-CA" smtClean="0"/>
              <a:pPr/>
              <a:t>4</a:t>
            </a:fld>
            <a:endParaRPr lang="en-CA"/>
          </a:p>
        </p:txBody>
      </p:sp>
    </p:spTree>
    <p:extLst>
      <p:ext uri="{BB962C8B-B14F-4D97-AF65-F5344CB8AC3E}">
        <p14:creationId xmlns:p14="http://schemas.microsoft.com/office/powerpoint/2010/main" val="3484442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pictured here in consultation with a French faculty member seeking advice on a research project. Such consultations are essential in developing the most appropriate collection</a:t>
            </a:r>
            <a:br>
              <a:rPr lang="en-US" dirty="0"/>
            </a:br>
            <a:endParaRPr lang="en-US" dirty="0"/>
          </a:p>
          <a:p>
            <a:pPr>
              <a:buFont typeface="Arial"/>
              <a:buChar char="•"/>
            </a:pPr>
            <a:r>
              <a:rPr lang="en-US" dirty="0"/>
              <a:t> open to emerging and new research </a:t>
            </a:r>
            <a:r>
              <a:rPr lang="en-US" dirty="0" err="1"/>
              <a:t>endeavours</a:t>
            </a:r>
            <a:r>
              <a:rPr lang="en-US" dirty="0"/>
              <a:t>, which leads to new acquisitions and new collections</a:t>
            </a:r>
          </a:p>
          <a:p>
            <a:pPr>
              <a:buFont typeface="Arial"/>
              <a:buNone/>
            </a:pPr>
            <a:endParaRPr lang="en-US" dirty="0"/>
          </a:p>
          <a:p>
            <a:pPr>
              <a:buFont typeface="Arial"/>
              <a:buChar char="•"/>
            </a:pPr>
            <a:r>
              <a:rPr lang="en-US" dirty="0"/>
              <a:t> To develop foreign language collections efficiently and effectively we need vendors </a:t>
            </a:r>
          </a:p>
          <a:p>
            <a:pPr lvl="1">
              <a:buFont typeface="Arial"/>
              <a:buChar char="•"/>
            </a:pPr>
            <a:r>
              <a:rPr lang="en-US" dirty="0"/>
              <a:t> UAL consolidated our acquisitions with a </a:t>
            </a:r>
            <a:r>
              <a:rPr lang="en-US" dirty="0" err="1"/>
              <a:t>smalll</a:t>
            </a:r>
            <a:r>
              <a:rPr lang="en-US" dirty="0"/>
              <a:t> number of loyal vendors (pictured here)</a:t>
            </a:r>
          </a:p>
          <a:p>
            <a:pPr lvl="1">
              <a:buFont typeface="Arial"/>
              <a:buChar char="•"/>
            </a:pPr>
            <a:r>
              <a:rPr lang="en-US" dirty="0"/>
              <a:t> Approval plans, focusing predominantly on fiction, were created for Spanish Latin American titles with the Latin American Bookstore, whereas French titles published in France are acquired from </a:t>
            </a:r>
            <a:r>
              <a:rPr lang="en-US" dirty="0" err="1"/>
              <a:t>Touzot</a:t>
            </a:r>
            <a:r>
              <a:rPr lang="en-US" dirty="0"/>
              <a:t> in Paris.</a:t>
            </a:r>
          </a:p>
          <a:p>
            <a:pPr lvl="1">
              <a:buFont typeface="Arial"/>
              <a:buChar char="•"/>
            </a:pPr>
            <a:r>
              <a:rPr lang="en-US" dirty="0"/>
              <a:t> I still receive slips, which are sent automatically according to a profile</a:t>
            </a:r>
          </a:p>
          <a:p>
            <a:pPr lvl="2">
              <a:buFont typeface="Arial"/>
              <a:buChar char="•"/>
            </a:pPr>
            <a:r>
              <a:rPr lang="en-US" dirty="0"/>
              <a:t> </a:t>
            </a:r>
            <a:r>
              <a:rPr lang="en-US" dirty="0" err="1"/>
              <a:t>Touzot</a:t>
            </a:r>
            <a:r>
              <a:rPr lang="en-US" dirty="0"/>
              <a:t> and LABS send slips by email: orders can be placed online with </a:t>
            </a:r>
            <a:r>
              <a:rPr lang="en-US" dirty="0" err="1"/>
              <a:t>Touzot</a:t>
            </a:r>
            <a:r>
              <a:rPr lang="en-US" dirty="0"/>
              <a:t> or by sending an email reply with LABS.</a:t>
            </a:r>
          </a:p>
          <a:p>
            <a:pPr lvl="2">
              <a:buFont typeface="Arial"/>
              <a:buChar char="•"/>
            </a:pPr>
            <a:r>
              <a:rPr lang="en-US" dirty="0"/>
              <a:t> Ingram, formerly Coutts, is used for English titles relating to my subject areas: I have access to a database for ordering and selecting</a:t>
            </a:r>
          </a:p>
          <a:p>
            <a:pPr lvl="2">
              <a:buFont typeface="Arial"/>
              <a:buChar char="•"/>
            </a:pPr>
            <a:r>
              <a:rPr lang="en-US" dirty="0"/>
              <a:t> Similarly, </a:t>
            </a:r>
            <a:r>
              <a:rPr lang="en-US" dirty="0" err="1"/>
              <a:t>Casalini</a:t>
            </a:r>
            <a:r>
              <a:rPr lang="en-US" dirty="0"/>
              <a:t> </a:t>
            </a:r>
            <a:r>
              <a:rPr lang="en-US" dirty="0" err="1"/>
              <a:t>Libri</a:t>
            </a:r>
            <a:r>
              <a:rPr lang="en-US" dirty="0"/>
              <a:t> allows online selection and ordering from their database.</a:t>
            </a:r>
            <a:br>
              <a:rPr lang="en-US" dirty="0"/>
            </a:br>
            <a:endParaRPr lang="en-US" dirty="0"/>
          </a:p>
          <a:p>
            <a:pPr lvl="0">
              <a:buFont typeface="Arial"/>
              <a:buChar char="•"/>
            </a:pPr>
            <a:r>
              <a:rPr lang="en-US" dirty="0"/>
              <a:t>Another partnership that facilitates collection development is with other institutions, like in the case I want to highlight Grant </a:t>
            </a:r>
            <a:r>
              <a:rPr lang="en-US" dirty="0" err="1"/>
              <a:t>MacEwan</a:t>
            </a:r>
            <a:r>
              <a:rPr lang="en-US" dirty="0"/>
              <a:t> University Library</a:t>
            </a:r>
          </a:p>
          <a:p>
            <a:pPr lvl="1">
              <a:buFont typeface="Arial"/>
              <a:buChar char="•"/>
            </a:pPr>
            <a:r>
              <a:rPr lang="en-US" dirty="0"/>
              <a:t> travel guides have historical value for UAL</a:t>
            </a:r>
          </a:p>
          <a:p>
            <a:pPr lvl="1">
              <a:buFont typeface="Arial"/>
              <a:buChar char="•"/>
            </a:pPr>
            <a:r>
              <a:rPr lang="en-US" dirty="0"/>
              <a:t> GMUL regularly weeds its travel/tourism collection to make room for newer guides</a:t>
            </a:r>
          </a:p>
          <a:p>
            <a:pPr lvl="1">
              <a:buFont typeface="Arial"/>
              <a:buChar char="•"/>
            </a:pPr>
            <a:r>
              <a:rPr lang="en-US" dirty="0"/>
              <a:t> GMUL sends its obsolete travel guides to UAL, which will preserve them for future scholarship in its BARD.</a:t>
            </a:r>
          </a:p>
        </p:txBody>
      </p:sp>
      <p:sp>
        <p:nvSpPr>
          <p:cNvPr id="4" name="Slide Number Placeholder 3"/>
          <p:cNvSpPr>
            <a:spLocks noGrp="1"/>
          </p:cNvSpPr>
          <p:nvPr>
            <p:ph type="sldNum" sz="quarter" idx="10"/>
          </p:nvPr>
        </p:nvSpPr>
        <p:spPr/>
        <p:txBody>
          <a:bodyPr/>
          <a:lstStyle/>
          <a:p>
            <a:fld id="{EF55EF09-1172-41E1-B2E0-28F794936097}" type="slidenum">
              <a:rPr lang="en-CA" smtClean="0"/>
              <a:pPr/>
              <a:t>5</a:t>
            </a:fld>
            <a:endParaRPr lang="en-CA"/>
          </a:p>
        </p:txBody>
      </p:sp>
    </p:spTree>
    <p:extLst>
      <p:ext uri="{BB962C8B-B14F-4D97-AF65-F5344CB8AC3E}">
        <p14:creationId xmlns:p14="http://schemas.microsoft.com/office/powerpoint/2010/main" val="373004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smtClean="0"/>
              <a:t>These</a:t>
            </a:r>
            <a:r>
              <a:rPr lang="fr-CA" dirty="0" smtClean="0"/>
              <a:t> graphs show the </a:t>
            </a:r>
            <a:r>
              <a:rPr lang="fr-CA" dirty="0" err="1" smtClean="0"/>
              <a:t>UAL’s</a:t>
            </a:r>
            <a:r>
              <a:rPr lang="fr-CA" dirty="0" smtClean="0"/>
              <a:t> </a:t>
            </a:r>
            <a:r>
              <a:rPr lang="fr-CA" dirty="0" err="1" smtClean="0"/>
              <a:t>title</a:t>
            </a:r>
            <a:r>
              <a:rPr lang="fr-CA" dirty="0" smtClean="0"/>
              <a:t> holdings </a:t>
            </a:r>
            <a:r>
              <a:rPr lang="fr-CA" dirty="0" err="1" smtClean="0"/>
              <a:t>across</a:t>
            </a:r>
            <a:r>
              <a:rPr lang="fr-CA" baseline="0" dirty="0" smtClean="0"/>
              <a:t> </a:t>
            </a:r>
            <a:r>
              <a:rPr lang="fr-CA" dirty="0" smtClean="0"/>
              <a:t>the Romance</a:t>
            </a:r>
            <a:r>
              <a:rPr lang="fr-CA" baseline="0" dirty="0" smtClean="0"/>
              <a:t> </a:t>
            </a:r>
            <a:r>
              <a:rPr lang="fr-CA" baseline="0" dirty="0" err="1" smtClean="0"/>
              <a:t>languages</a:t>
            </a:r>
            <a:r>
              <a:rPr lang="fr-CA" baseline="0" dirty="0" smtClean="0"/>
              <a:t> </a:t>
            </a:r>
            <a:r>
              <a:rPr lang="fr-CA" baseline="0" dirty="0" err="1" smtClean="0"/>
              <a:t>obtained</a:t>
            </a:r>
            <a:r>
              <a:rPr lang="fr-CA" baseline="0" dirty="0" smtClean="0"/>
              <a:t> </a:t>
            </a:r>
            <a:r>
              <a:rPr lang="fr-CA" baseline="0" dirty="0" err="1" smtClean="0"/>
              <a:t>from</a:t>
            </a:r>
            <a:r>
              <a:rPr lang="fr-CA" baseline="0" dirty="0" smtClean="0"/>
              <a:t> </a:t>
            </a:r>
            <a:r>
              <a:rPr lang="fr-CA" baseline="0" dirty="0" err="1" smtClean="0"/>
              <a:t>Sirsi’s</a:t>
            </a:r>
            <a:r>
              <a:rPr lang="fr-CA" baseline="0" dirty="0" smtClean="0"/>
              <a:t> </a:t>
            </a:r>
            <a:r>
              <a:rPr lang="fr-CA" baseline="0" dirty="0" err="1" smtClean="0"/>
              <a:t>Director’s</a:t>
            </a:r>
            <a:r>
              <a:rPr lang="fr-CA" baseline="0" dirty="0" smtClean="0"/>
              <a:t> Desktop.</a:t>
            </a:r>
            <a:endParaRPr lang="fr-CA" dirty="0" smtClean="0"/>
          </a:p>
          <a:p>
            <a:endParaRPr lang="fr-CA" dirty="0" smtClean="0"/>
          </a:p>
          <a:p>
            <a:r>
              <a:rPr lang="fr-CA" dirty="0" smtClean="0"/>
              <a:t>The top graph shows</a:t>
            </a:r>
            <a:r>
              <a:rPr lang="fr-CA" baseline="0" dirty="0" smtClean="0"/>
              <a:t> </a:t>
            </a:r>
            <a:r>
              <a:rPr lang="fr-CA" baseline="0" dirty="0" err="1" smtClean="0"/>
              <a:t>that</a:t>
            </a:r>
            <a:r>
              <a:rPr lang="fr-CA" baseline="0" dirty="0" smtClean="0"/>
              <a:t> French </a:t>
            </a:r>
            <a:r>
              <a:rPr lang="fr-CA" baseline="0" dirty="0" err="1" smtClean="0"/>
              <a:t>language</a:t>
            </a:r>
            <a:r>
              <a:rPr lang="fr-CA" baseline="0" dirty="0" smtClean="0"/>
              <a:t> and </a:t>
            </a:r>
            <a:r>
              <a:rPr lang="fr-CA" baseline="0" dirty="0" err="1" smtClean="0"/>
              <a:t>literature</a:t>
            </a:r>
            <a:r>
              <a:rPr lang="fr-CA" baseline="0" dirty="0" smtClean="0"/>
              <a:t> </a:t>
            </a:r>
            <a:r>
              <a:rPr lang="fr-CA" baseline="0" dirty="0" err="1" smtClean="0"/>
              <a:t>is</a:t>
            </a:r>
            <a:r>
              <a:rPr lang="fr-CA" baseline="0" dirty="0" smtClean="0"/>
              <a:t> by far the </a:t>
            </a:r>
            <a:r>
              <a:rPr lang="fr-CA" baseline="0" dirty="0" err="1" smtClean="0"/>
              <a:t>strongest</a:t>
            </a:r>
            <a:r>
              <a:rPr lang="fr-CA" baseline="0" dirty="0" smtClean="0"/>
              <a:t> collection area </a:t>
            </a:r>
            <a:r>
              <a:rPr lang="fr-CA" baseline="0" dirty="0" err="1" smtClean="0"/>
              <a:t>at</a:t>
            </a:r>
            <a:r>
              <a:rPr lang="fr-CA" baseline="0" dirty="0" smtClean="0"/>
              <a:t> the </a:t>
            </a:r>
            <a:r>
              <a:rPr lang="fr-CA" baseline="0" dirty="0" err="1" smtClean="0"/>
              <a:t>UofA</a:t>
            </a:r>
            <a:r>
              <a:rPr lang="fr-CA" baseline="0" dirty="0" smtClean="0"/>
              <a:t> </a:t>
            </a:r>
            <a:r>
              <a:rPr lang="fr-CA" baseline="0" dirty="0" err="1" smtClean="0"/>
              <a:t>with</a:t>
            </a:r>
            <a:r>
              <a:rPr lang="fr-CA" baseline="0" dirty="0" smtClean="0"/>
              <a:t> close to 100,000 </a:t>
            </a:r>
            <a:r>
              <a:rPr lang="fr-CA" baseline="0" dirty="0" err="1" smtClean="0"/>
              <a:t>titles</a:t>
            </a:r>
            <a:r>
              <a:rPr lang="fr-CA" baseline="0" dirty="0" smtClean="0"/>
              <a:t>. </a:t>
            </a:r>
            <a:r>
              <a:rPr lang="fr-CA" baseline="0" dirty="0" err="1" smtClean="0"/>
              <a:t>Spanish</a:t>
            </a:r>
            <a:r>
              <a:rPr lang="fr-CA" baseline="0" dirty="0" smtClean="0"/>
              <a:t> </a:t>
            </a:r>
            <a:r>
              <a:rPr lang="fr-CA" baseline="0" dirty="0" err="1" smtClean="0"/>
              <a:t>language</a:t>
            </a:r>
            <a:r>
              <a:rPr lang="fr-CA" baseline="0" dirty="0" smtClean="0"/>
              <a:t> and </a:t>
            </a:r>
            <a:r>
              <a:rPr lang="fr-CA" baseline="0" dirty="0" err="1" smtClean="0"/>
              <a:t>literature</a:t>
            </a:r>
            <a:r>
              <a:rPr lang="fr-CA" baseline="0" dirty="0" smtClean="0"/>
              <a:t> </a:t>
            </a:r>
            <a:r>
              <a:rPr lang="fr-CA" baseline="0" dirty="0" err="1" smtClean="0"/>
              <a:t>comes</a:t>
            </a:r>
            <a:r>
              <a:rPr lang="fr-CA" baseline="0" dirty="0" smtClean="0"/>
              <a:t> </a:t>
            </a:r>
            <a:r>
              <a:rPr lang="fr-CA" baseline="0" dirty="0" err="1" smtClean="0"/>
              <a:t>next</a:t>
            </a:r>
            <a:r>
              <a:rPr lang="fr-CA" baseline="0" dirty="0" smtClean="0"/>
              <a:t> and </a:t>
            </a:r>
            <a:r>
              <a:rPr lang="fr-CA" baseline="0" dirty="0" err="1" smtClean="0"/>
              <a:t>then</a:t>
            </a:r>
            <a:r>
              <a:rPr lang="fr-CA" baseline="0" dirty="0" smtClean="0"/>
              <a:t> </a:t>
            </a:r>
            <a:r>
              <a:rPr lang="fr-CA" baseline="0" dirty="0" err="1" smtClean="0"/>
              <a:t>it</a:t>
            </a:r>
            <a:r>
              <a:rPr lang="fr-CA" baseline="0" dirty="0" smtClean="0"/>
              <a:t> </a:t>
            </a:r>
            <a:r>
              <a:rPr lang="fr-CA" baseline="0" dirty="0" err="1" smtClean="0"/>
              <a:t>is</a:t>
            </a:r>
            <a:r>
              <a:rPr lang="fr-CA" baseline="0" dirty="0" smtClean="0"/>
              <a:t> </a:t>
            </a:r>
            <a:r>
              <a:rPr lang="fr-CA" baseline="0" dirty="0" err="1" smtClean="0"/>
              <a:t>Italian</a:t>
            </a:r>
            <a:r>
              <a:rPr lang="fr-CA" baseline="0" dirty="0" smtClean="0"/>
              <a:t>. </a:t>
            </a:r>
          </a:p>
          <a:p>
            <a:endParaRPr lang="fr-CA" baseline="0" dirty="0" smtClean="0"/>
          </a:p>
          <a:p>
            <a:r>
              <a:rPr lang="fr-CA" dirty="0" smtClean="0"/>
              <a:t>To </a:t>
            </a:r>
            <a:r>
              <a:rPr lang="fr-CA" dirty="0" err="1" smtClean="0"/>
              <a:t>calculate</a:t>
            </a:r>
            <a:r>
              <a:rPr lang="fr-CA" baseline="0" dirty="0" smtClean="0"/>
              <a:t> u</a:t>
            </a:r>
            <a:r>
              <a:rPr lang="fr-CA" dirty="0" smtClean="0"/>
              <a:t>sage, I </a:t>
            </a:r>
            <a:r>
              <a:rPr lang="fr-CA" dirty="0" err="1" smtClean="0"/>
              <a:t>based</a:t>
            </a:r>
            <a:r>
              <a:rPr lang="fr-CA" dirty="0" smtClean="0"/>
              <a:t> </a:t>
            </a:r>
            <a:r>
              <a:rPr lang="fr-CA" dirty="0" err="1" smtClean="0"/>
              <a:t>myself</a:t>
            </a:r>
            <a:r>
              <a:rPr lang="fr-CA" baseline="0" dirty="0" smtClean="0"/>
              <a:t> on </a:t>
            </a:r>
            <a:r>
              <a:rPr lang="fr-CA" dirty="0" err="1" smtClean="0"/>
              <a:t>Sirsi’s</a:t>
            </a:r>
            <a:r>
              <a:rPr lang="fr-CA" dirty="0" smtClean="0"/>
              <a:t> </a:t>
            </a:r>
            <a:r>
              <a:rPr lang="fr-CA" dirty="0" err="1" smtClean="0"/>
              <a:t>Director’s</a:t>
            </a:r>
            <a:r>
              <a:rPr lang="fr-CA" dirty="0" smtClean="0"/>
              <a:t> Desktop turnover rate </a:t>
            </a:r>
            <a:r>
              <a:rPr lang="fr-CA" dirty="0" err="1" smtClean="0"/>
              <a:t>calculation</a:t>
            </a:r>
            <a:r>
              <a:rPr lang="fr-CA" dirty="0" smtClean="0"/>
              <a:t> over 10 </a:t>
            </a:r>
            <a:r>
              <a:rPr lang="fr-CA" dirty="0" err="1" smtClean="0"/>
              <a:t>years</a:t>
            </a:r>
            <a:r>
              <a:rPr lang="fr-CA" dirty="0" smtClean="0"/>
              <a:t>:</a:t>
            </a:r>
          </a:p>
          <a:p>
            <a:endParaRPr lang="fr-CA" dirty="0" smtClean="0"/>
          </a:p>
          <a:p>
            <a:pPr marL="631984" lvl="1" indent="-174878">
              <a:buFontTx/>
              <a:buChar char="-"/>
            </a:pPr>
            <a:r>
              <a:rPr lang="fr-CA" dirty="0" smtClean="0"/>
              <a:t>The Turnover Rate </a:t>
            </a:r>
            <a:r>
              <a:rPr lang="en-CA" dirty="0" smtClean="0"/>
              <a:t>divides the total checkouts</a:t>
            </a:r>
            <a:r>
              <a:rPr lang="en-CA" baseline="0" dirty="0" smtClean="0"/>
              <a:t> </a:t>
            </a:r>
            <a:r>
              <a:rPr lang="en-CA" dirty="0" smtClean="0"/>
              <a:t>by the total copies held. I chose to present the median and not the mean,</a:t>
            </a:r>
            <a:r>
              <a:rPr lang="en-CA" baseline="0" dirty="0" smtClean="0"/>
              <a:t> in order to deemphasize small collections with very high or very low checkout rates. </a:t>
            </a:r>
            <a:r>
              <a:rPr lang="en-CA" dirty="0" smtClean="0"/>
              <a:t/>
            </a:r>
            <a:br>
              <a:rPr lang="en-CA" dirty="0" smtClean="0"/>
            </a:br>
            <a:r>
              <a:rPr lang="fr-CA" baseline="0" dirty="0" smtClean="0"/>
              <a:t>. </a:t>
            </a:r>
            <a:endParaRPr lang="fr-CA" dirty="0" smtClean="0"/>
          </a:p>
          <a:p>
            <a:pPr marL="631984" lvl="1" indent="-174878" defTabSz="914212">
              <a:buFontTx/>
              <a:buChar char="-"/>
              <a:defRPr/>
            </a:pPr>
            <a:r>
              <a:rPr lang="fr-CA" dirty="0" smtClean="0"/>
              <a:t>French </a:t>
            </a:r>
            <a:r>
              <a:rPr lang="fr-CA" dirty="0" err="1" smtClean="0"/>
              <a:t>language</a:t>
            </a:r>
            <a:r>
              <a:rPr lang="fr-CA" dirty="0" smtClean="0"/>
              <a:t> and </a:t>
            </a:r>
            <a:r>
              <a:rPr lang="fr-CA" dirty="0" err="1" smtClean="0"/>
              <a:t>literature</a:t>
            </a:r>
            <a:r>
              <a:rPr lang="fr-CA" dirty="0" smtClean="0"/>
              <a:t>: the</a:t>
            </a:r>
            <a:r>
              <a:rPr lang="fr-CA" baseline="0" dirty="0" smtClean="0"/>
              <a:t> </a:t>
            </a:r>
            <a:r>
              <a:rPr lang="fr-CA" dirty="0" smtClean="0"/>
              <a:t>French collection has 2.4</a:t>
            </a:r>
            <a:r>
              <a:rPr lang="fr-CA" baseline="0" dirty="0" smtClean="0"/>
              <a:t> </a:t>
            </a:r>
            <a:r>
              <a:rPr lang="fr-CA" baseline="0" dirty="0" err="1" smtClean="0"/>
              <a:t>check-outs</a:t>
            </a:r>
            <a:r>
              <a:rPr lang="fr-CA" baseline="0" dirty="0" smtClean="0"/>
              <a:t> per copy (54087 copies and 120,192 </a:t>
            </a:r>
            <a:r>
              <a:rPr lang="fr-CA" baseline="0" dirty="0" err="1" smtClean="0"/>
              <a:t>check-outs</a:t>
            </a:r>
            <a:r>
              <a:rPr lang="fr-CA" baseline="0" dirty="0" smtClean="0"/>
              <a:t>) and French Canadian </a:t>
            </a:r>
            <a:r>
              <a:rPr lang="fr-CA" baseline="0" dirty="0" err="1" smtClean="0"/>
              <a:t>materials</a:t>
            </a:r>
            <a:r>
              <a:rPr lang="fr-CA" baseline="0" dirty="0" smtClean="0"/>
              <a:t> have </a:t>
            </a:r>
            <a:r>
              <a:rPr lang="fr-CA" baseline="0" dirty="0" err="1" smtClean="0"/>
              <a:t>only</a:t>
            </a:r>
            <a:r>
              <a:rPr lang="fr-CA" baseline="0" dirty="0" smtClean="0"/>
              <a:t> 2. The data for French Canadian </a:t>
            </a:r>
            <a:r>
              <a:rPr lang="fr-CA" baseline="0" dirty="0" err="1" smtClean="0"/>
              <a:t>is</a:t>
            </a:r>
            <a:r>
              <a:rPr lang="fr-CA" baseline="0" dirty="0" smtClean="0"/>
              <a:t> to </a:t>
            </a:r>
            <a:r>
              <a:rPr lang="fr-CA" baseline="0" dirty="0" err="1" smtClean="0"/>
              <a:t>be</a:t>
            </a:r>
            <a:r>
              <a:rPr lang="fr-CA" baseline="0" dirty="0" smtClean="0"/>
              <a:t> </a:t>
            </a:r>
            <a:r>
              <a:rPr lang="fr-CA" baseline="0" dirty="0" err="1" smtClean="0"/>
              <a:t>taken</a:t>
            </a:r>
            <a:r>
              <a:rPr lang="fr-CA" baseline="0" dirty="0" smtClean="0"/>
              <a:t> </a:t>
            </a:r>
            <a:r>
              <a:rPr lang="fr-CA" baseline="0" dirty="0" err="1" smtClean="0"/>
              <a:t>lightly</a:t>
            </a:r>
            <a:r>
              <a:rPr lang="fr-CA" baseline="0" dirty="0" smtClean="0"/>
              <a:t>, </a:t>
            </a:r>
            <a:r>
              <a:rPr lang="fr-CA" baseline="0" dirty="0" err="1" smtClean="0"/>
              <a:t>because</a:t>
            </a:r>
            <a:r>
              <a:rPr lang="fr-CA" baseline="0" dirty="0" smtClean="0"/>
              <a:t> of how </a:t>
            </a:r>
            <a:r>
              <a:rPr lang="fr-CA" baseline="0" dirty="0" err="1" smtClean="0"/>
              <a:t>Director’s</a:t>
            </a:r>
            <a:r>
              <a:rPr lang="fr-CA" baseline="0" dirty="0" smtClean="0"/>
              <a:t> desktop </a:t>
            </a:r>
            <a:r>
              <a:rPr lang="fr-CA" baseline="0" dirty="0" err="1" smtClean="0"/>
              <a:t>presents</a:t>
            </a:r>
            <a:r>
              <a:rPr lang="fr-CA" baseline="0" dirty="0" smtClean="0"/>
              <a:t> data </a:t>
            </a:r>
            <a:r>
              <a:rPr lang="fr-CA" baseline="0" dirty="0" err="1" smtClean="0"/>
              <a:t>relating</a:t>
            </a:r>
            <a:r>
              <a:rPr lang="fr-CA" baseline="0" dirty="0" smtClean="0"/>
              <a:t> to French Canadian </a:t>
            </a:r>
            <a:r>
              <a:rPr lang="fr-CA" baseline="0" dirty="0" err="1" smtClean="0"/>
              <a:t>literature</a:t>
            </a:r>
            <a:r>
              <a:rPr lang="fr-CA" baseline="0" dirty="0" smtClean="0"/>
              <a:t> (DD </a:t>
            </a:r>
            <a:r>
              <a:rPr lang="fr-CA" baseline="0" dirty="0" err="1" smtClean="0"/>
              <a:t>does</a:t>
            </a:r>
            <a:r>
              <a:rPr lang="fr-CA" baseline="0" dirty="0" smtClean="0"/>
              <a:t> not </a:t>
            </a:r>
            <a:r>
              <a:rPr lang="fr-CA" baseline="0" dirty="0" err="1" smtClean="0"/>
              <a:t>distinguisch</a:t>
            </a:r>
            <a:r>
              <a:rPr lang="fr-CA" baseline="0" dirty="0" smtClean="0"/>
              <a:t> </a:t>
            </a:r>
            <a:r>
              <a:rPr lang="fr-CA" baseline="0" dirty="0" err="1" smtClean="0"/>
              <a:t>French-Canadian</a:t>
            </a:r>
            <a:r>
              <a:rPr lang="fr-CA" baseline="0" dirty="0" smtClean="0"/>
              <a:t> lit </a:t>
            </a:r>
            <a:r>
              <a:rPr lang="fr-CA" baseline="0" dirty="0" err="1" smtClean="0"/>
              <a:t>from</a:t>
            </a:r>
            <a:r>
              <a:rPr lang="fr-CA" baseline="0" dirty="0" smtClean="0"/>
              <a:t> </a:t>
            </a:r>
            <a:r>
              <a:rPr lang="fr-CA" baseline="0" dirty="0" err="1" smtClean="0"/>
              <a:t>English-Canadian</a:t>
            </a:r>
            <a:r>
              <a:rPr lang="fr-CA" baseline="0" dirty="0" smtClean="0"/>
              <a:t> lit.). </a:t>
            </a:r>
            <a:r>
              <a:rPr lang="fr-CA" baseline="0" dirty="0" err="1" smtClean="0"/>
              <a:t>What</a:t>
            </a:r>
            <a:r>
              <a:rPr lang="fr-CA" baseline="0" dirty="0" smtClean="0"/>
              <a:t> I have </a:t>
            </a:r>
            <a:r>
              <a:rPr lang="fr-CA" baseline="0" dirty="0" err="1" smtClean="0"/>
              <a:t>done</a:t>
            </a:r>
            <a:r>
              <a:rPr lang="fr-CA" baseline="0" dirty="0" smtClean="0"/>
              <a:t> in </a:t>
            </a:r>
            <a:r>
              <a:rPr lang="fr-CA" baseline="0" dirty="0" err="1" smtClean="0"/>
              <a:t>this</a:t>
            </a:r>
            <a:r>
              <a:rPr lang="fr-CA" baseline="0" dirty="0" smtClean="0"/>
              <a:t> graph </a:t>
            </a:r>
            <a:r>
              <a:rPr lang="fr-CA" baseline="0" dirty="0" err="1" smtClean="0"/>
              <a:t>is</a:t>
            </a:r>
            <a:r>
              <a:rPr lang="fr-CA" baseline="0" dirty="0" smtClean="0"/>
              <a:t> </a:t>
            </a:r>
            <a:r>
              <a:rPr lang="fr-CA" baseline="0" dirty="0" err="1" smtClean="0"/>
              <a:t>limited</a:t>
            </a:r>
            <a:r>
              <a:rPr lang="fr-CA" baseline="0" dirty="0" smtClean="0"/>
              <a:t> the data to </a:t>
            </a:r>
            <a:r>
              <a:rPr lang="fr-CA" baseline="0" dirty="0" err="1" smtClean="0"/>
              <a:t>titles</a:t>
            </a:r>
            <a:r>
              <a:rPr lang="fr-CA" baseline="0" dirty="0" smtClean="0"/>
              <a:t> </a:t>
            </a:r>
            <a:r>
              <a:rPr lang="fr-CA" baseline="0" dirty="0" err="1" smtClean="0"/>
              <a:t>published</a:t>
            </a:r>
            <a:r>
              <a:rPr lang="fr-CA" baseline="0" dirty="0" smtClean="0"/>
              <a:t> in French </a:t>
            </a:r>
            <a:r>
              <a:rPr lang="fr-CA" baseline="0" dirty="0" err="1" smtClean="0"/>
              <a:t>within</a:t>
            </a:r>
            <a:r>
              <a:rPr lang="fr-CA" baseline="0" dirty="0" smtClean="0"/>
              <a:t> PS, but </a:t>
            </a:r>
            <a:r>
              <a:rPr lang="fr-CA" baseline="0" dirty="0" err="1" smtClean="0"/>
              <a:t>this</a:t>
            </a:r>
            <a:r>
              <a:rPr lang="fr-CA" baseline="0" dirty="0" smtClean="0"/>
              <a:t> </a:t>
            </a:r>
            <a:r>
              <a:rPr lang="fr-CA" baseline="0" dirty="0" err="1" smtClean="0"/>
              <a:t>would</a:t>
            </a:r>
            <a:r>
              <a:rPr lang="fr-CA" baseline="0" dirty="0" smtClean="0"/>
              <a:t> not </a:t>
            </a:r>
            <a:r>
              <a:rPr lang="fr-CA" baseline="0" dirty="0" err="1" smtClean="0"/>
              <a:t>take</a:t>
            </a:r>
            <a:r>
              <a:rPr lang="fr-CA" baseline="0" dirty="0" smtClean="0"/>
              <a:t> </a:t>
            </a:r>
            <a:r>
              <a:rPr lang="fr-CA" baseline="0" dirty="0" err="1" smtClean="0"/>
              <a:t>into</a:t>
            </a:r>
            <a:r>
              <a:rPr lang="fr-CA" baseline="0" dirty="0" smtClean="0"/>
              <a:t> </a:t>
            </a:r>
            <a:r>
              <a:rPr lang="fr-CA" baseline="0" dirty="0" err="1" smtClean="0"/>
              <a:t>accound</a:t>
            </a:r>
            <a:r>
              <a:rPr lang="fr-CA" baseline="0" dirty="0" smtClean="0"/>
              <a:t> English </a:t>
            </a:r>
            <a:r>
              <a:rPr lang="fr-CA" baseline="0" dirty="0" err="1" smtClean="0"/>
              <a:t>titles</a:t>
            </a:r>
            <a:r>
              <a:rPr lang="fr-CA" baseline="0" dirty="0" smtClean="0"/>
              <a:t> about French Canadian </a:t>
            </a:r>
            <a:r>
              <a:rPr lang="fr-CA" baseline="0" dirty="0" err="1" smtClean="0"/>
              <a:t>literature</a:t>
            </a:r>
            <a:r>
              <a:rPr lang="fr-CA" baseline="0" dirty="0" smtClean="0"/>
              <a:t>.</a:t>
            </a:r>
          </a:p>
          <a:p>
            <a:pPr marL="631984" lvl="1" indent="-174878">
              <a:buFontTx/>
              <a:buChar char="-"/>
            </a:pPr>
            <a:endParaRPr lang="fr-CA" baseline="0" dirty="0" smtClean="0"/>
          </a:p>
          <a:p>
            <a:pPr marL="641217" lvl="1" indent="-174878">
              <a:buFontTx/>
              <a:buChar char="-"/>
            </a:pPr>
            <a:r>
              <a:rPr lang="fr-CA" baseline="0" dirty="0" smtClean="0"/>
              <a:t>To place </a:t>
            </a:r>
            <a:r>
              <a:rPr lang="fr-CA" baseline="0" dirty="0" err="1" smtClean="0"/>
              <a:t>this</a:t>
            </a:r>
            <a:r>
              <a:rPr lang="fr-CA" baseline="0" dirty="0" smtClean="0"/>
              <a:t> </a:t>
            </a:r>
            <a:r>
              <a:rPr lang="fr-CA" baseline="0" dirty="0" err="1" smtClean="0"/>
              <a:t>number</a:t>
            </a:r>
            <a:r>
              <a:rPr lang="fr-CA" baseline="0" dirty="0" smtClean="0"/>
              <a:t> in perspective, the </a:t>
            </a:r>
            <a:r>
              <a:rPr lang="fr-CA" baseline="0" dirty="0" err="1" smtClean="0"/>
              <a:t>entire</a:t>
            </a:r>
            <a:r>
              <a:rPr lang="fr-CA" baseline="0" dirty="0" smtClean="0"/>
              <a:t> UA </a:t>
            </a:r>
            <a:r>
              <a:rPr lang="fr-CA" baseline="0" dirty="0" err="1" smtClean="0"/>
              <a:t>Libraries</a:t>
            </a:r>
            <a:r>
              <a:rPr lang="fr-CA" baseline="0" dirty="0" smtClean="0"/>
              <a:t> system has a </a:t>
            </a:r>
            <a:r>
              <a:rPr lang="fr-CA" baseline="0" dirty="0" err="1" smtClean="0"/>
              <a:t>median</a:t>
            </a:r>
            <a:r>
              <a:rPr lang="fr-CA" baseline="0" dirty="0" smtClean="0"/>
              <a:t> turnover rate of 3.2.</a:t>
            </a:r>
          </a:p>
        </p:txBody>
      </p:sp>
      <p:sp>
        <p:nvSpPr>
          <p:cNvPr id="4" name="Slide Number Placeholder 3"/>
          <p:cNvSpPr>
            <a:spLocks noGrp="1"/>
          </p:cNvSpPr>
          <p:nvPr>
            <p:ph type="sldNum" sz="quarter" idx="10"/>
          </p:nvPr>
        </p:nvSpPr>
        <p:spPr/>
        <p:txBody>
          <a:bodyPr/>
          <a:lstStyle/>
          <a:p>
            <a:fld id="{26B78D88-EC41-4BF0-944E-8935E099659A}" type="slidenum">
              <a:rPr lang="en-US" smtClean="0"/>
              <a:pPr/>
              <a:t>6</a:t>
            </a:fld>
            <a:endParaRPr lang="en-US"/>
          </a:p>
        </p:txBody>
      </p:sp>
    </p:spTree>
    <p:extLst>
      <p:ext uri="{BB962C8B-B14F-4D97-AF65-F5344CB8AC3E}">
        <p14:creationId xmlns:p14="http://schemas.microsoft.com/office/powerpoint/2010/main" val="271057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Prezi</a:t>
            </a:r>
            <a:r>
              <a:rPr lang="en-US" dirty="0" smtClean="0"/>
              <a:t>:</a:t>
            </a:r>
            <a:r>
              <a:rPr lang="en-US" baseline="0" dirty="0" smtClean="0"/>
              <a:t> </a:t>
            </a:r>
            <a:r>
              <a:rPr lang="en-US" dirty="0" smtClean="0"/>
              <a:t>http://prezi.com/v707ercbjjqo/romance-language-collections-at-the-ual/?auth_key=953115d8a13213a65d52eac56417e69221f40dd9&amp;kw=view-v707ercbjjqo&amp;rc=ref-2173112</a:t>
            </a:r>
          </a:p>
          <a:p>
            <a:endParaRPr lang="fr-CA" dirty="0" smtClean="0"/>
          </a:p>
          <a:p>
            <a:r>
              <a:rPr lang="fr-CA" dirty="0" err="1" smtClean="0"/>
              <a:t>These</a:t>
            </a:r>
            <a:r>
              <a:rPr lang="fr-CA" baseline="0" dirty="0" smtClean="0"/>
              <a:t> </a:t>
            </a:r>
            <a:r>
              <a:rPr lang="fr-CA" baseline="0" dirty="0" err="1" smtClean="0"/>
              <a:t>two</a:t>
            </a:r>
            <a:r>
              <a:rPr lang="fr-CA" baseline="0" dirty="0" smtClean="0"/>
              <a:t> graphs break down French </a:t>
            </a:r>
            <a:r>
              <a:rPr lang="fr-CA" baseline="0" dirty="0" err="1" smtClean="0"/>
              <a:t>Literature</a:t>
            </a:r>
            <a:r>
              <a:rPr lang="fr-CA" baseline="0" dirty="0" smtClean="0"/>
              <a:t> </a:t>
            </a:r>
            <a:r>
              <a:rPr lang="fr-CA" baseline="0" dirty="0" err="1" smtClean="0"/>
              <a:t>into</a:t>
            </a:r>
            <a:r>
              <a:rPr lang="fr-CA" baseline="0" dirty="0" smtClean="0"/>
              <a:t> </a:t>
            </a:r>
            <a:r>
              <a:rPr lang="fr-CA" baseline="0" dirty="0" err="1" smtClean="0"/>
              <a:t>its</a:t>
            </a:r>
            <a:r>
              <a:rPr lang="fr-CA" baseline="0" dirty="0" smtClean="0"/>
              <a:t> constituent Library of </a:t>
            </a:r>
            <a:r>
              <a:rPr lang="fr-CA" baseline="0" dirty="0" err="1" smtClean="0"/>
              <a:t>Congress</a:t>
            </a:r>
            <a:r>
              <a:rPr lang="fr-CA" baseline="0" dirty="0" smtClean="0"/>
              <a:t> </a:t>
            </a:r>
            <a:r>
              <a:rPr lang="fr-CA" baseline="0" dirty="0" err="1" smtClean="0"/>
              <a:t>sub-classifications</a:t>
            </a:r>
            <a:r>
              <a:rPr lang="fr-CA" baseline="0" dirty="0" smtClean="0"/>
              <a:t> and </a:t>
            </a:r>
            <a:r>
              <a:rPr lang="fr-CA" baseline="0" dirty="0" err="1" smtClean="0"/>
              <a:t>represent</a:t>
            </a:r>
            <a:r>
              <a:rPr lang="fr-CA" baseline="0" dirty="0" smtClean="0"/>
              <a:t> the holdings </a:t>
            </a:r>
            <a:r>
              <a:rPr lang="fr-CA" baseline="0" dirty="0" err="1" smtClean="0"/>
              <a:t>at</a:t>
            </a:r>
            <a:r>
              <a:rPr lang="fr-CA" baseline="0" dirty="0" smtClean="0"/>
              <a:t> the top and turnover rate </a:t>
            </a:r>
            <a:r>
              <a:rPr lang="fr-CA" baseline="0" dirty="0" err="1" smtClean="0"/>
              <a:t>at</a:t>
            </a:r>
            <a:r>
              <a:rPr lang="fr-CA" baseline="0" dirty="0" smtClean="0"/>
              <a:t> the </a:t>
            </a:r>
            <a:r>
              <a:rPr lang="fr-CA" baseline="0" dirty="0" err="1" smtClean="0"/>
              <a:t>bottom</a:t>
            </a:r>
            <a:r>
              <a:rPr lang="fr-CA" baseline="0" dirty="0" smtClean="0"/>
              <a:t>.</a:t>
            </a:r>
            <a:br>
              <a:rPr lang="fr-CA" baseline="0" dirty="0" smtClean="0"/>
            </a:br>
            <a:endParaRPr lang="fr-CA" dirty="0" smtClean="0"/>
          </a:p>
          <a:p>
            <a:pPr marL="641217" lvl="1" indent="-174878" defTabSz="914212">
              <a:buFontTx/>
              <a:buChar char="-"/>
              <a:defRPr/>
            </a:pPr>
            <a:r>
              <a:rPr lang="fr-CA" baseline="0" dirty="0" smtClean="0"/>
              <a:t>As </a:t>
            </a:r>
            <a:r>
              <a:rPr lang="fr-CA" baseline="0" dirty="0" err="1" smtClean="0"/>
              <a:t>you</a:t>
            </a:r>
            <a:r>
              <a:rPr lang="fr-CA" baseline="0" dirty="0" smtClean="0"/>
              <a:t> </a:t>
            </a:r>
            <a:r>
              <a:rPr lang="fr-CA" baseline="0" dirty="0" err="1" smtClean="0"/>
              <a:t>can</a:t>
            </a:r>
            <a:r>
              <a:rPr lang="fr-CA" baseline="0" dirty="0" smtClean="0"/>
              <a:t> </a:t>
            </a:r>
            <a:r>
              <a:rPr lang="fr-CA" baseline="0" dirty="0" err="1" smtClean="0"/>
              <a:t>see</a:t>
            </a:r>
            <a:r>
              <a:rPr lang="fr-CA" baseline="0" dirty="0" smtClean="0"/>
              <a:t>, Modern </a:t>
            </a:r>
            <a:r>
              <a:rPr lang="fr-CA" baseline="0" dirty="0" err="1" smtClean="0"/>
              <a:t>literature</a:t>
            </a:r>
            <a:r>
              <a:rPr lang="fr-CA" baseline="0" dirty="0" smtClean="0"/>
              <a:t> (16th </a:t>
            </a:r>
            <a:r>
              <a:rPr lang="fr-CA" baseline="0" dirty="0" err="1" smtClean="0"/>
              <a:t>century</a:t>
            </a:r>
            <a:r>
              <a:rPr lang="fr-CA" baseline="0" dirty="0" smtClean="0"/>
              <a:t> to 21st </a:t>
            </a:r>
            <a:r>
              <a:rPr lang="fr-CA" baseline="0" dirty="0" err="1" smtClean="0"/>
              <a:t>century</a:t>
            </a:r>
            <a:r>
              <a:rPr lang="fr-CA" baseline="0" dirty="0" smtClean="0"/>
              <a:t>) comprises the </a:t>
            </a:r>
            <a:r>
              <a:rPr lang="fr-CA" baseline="0" dirty="0" err="1" smtClean="0"/>
              <a:t>greatest</a:t>
            </a:r>
            <a:r>
              <a:rPr lang="fr-CA" baseline="0" dirty="0" smtClean="0"/>
              <a:t> part of the holdings and </a:t>
            </a:r>
            <a:r>
              <a:rPr lang="fr-CA" baseline="0" dirty="0" err="1" smtClean="0"/>
              <a:t>circulates</a:t>
            </a:r>
            <a:r>
              <a:rPr lang="fr-CA" baseline="0" dirty="0" smtClean="0"/>
              <a:t> the </a:t>
            </a:r>
            <a:r>
              <a:rPr lang="fr-CA" baseline="0" dirty="0" err="1" smtClean="0"/>
              <a:t>most</a:t>
            </a:r>
            <a:r>
              <a:rPr lang="fr-CA" baseline="0" dirty="0" smtClean="0"/>
              <a:t>, if </a:t>
            </a:r>
            <a:r>
              <a:rPr lang="fr-CA" baseline="0" dirty="0" err="1" smtClean="0"/>
              <a:t>we</a:t>
            </a:r>
            <a:r>
              <a:rPr lang="fr-CA" baseline="0" dirty="0" smtClean="0"/>
              <a:t> </a:t>
            </a:r>
            <a:r>
              <a:rPr lang="fr-CA" baseline="0" dirty="0" err="1" smtClean="0"/>
              <a:t>disregard</a:t>
            </a:r>
            <a:r>
              <a:rPr lang="fr-CA" baseline="0" dirty="0" smtClean="0"/>
              <a:t> </a:t>
            </a:r>
            <a:r>
              <a:rPr lang="fr-CA" baseline="0" dirty="0" err="1" smtClean="0"/>
              <a:t>juvenile</a:t>
            </a:r>
            <a:r>
              <a:rPr lang="fr-CA" baseline="0" dirty="0" smtClean="0"/>
              <a:t> </a:t>
            </a:r>
            <a:r>
              <a:rPr lang="fr-CA" baseline="0" dirty="0" err="1" smtClean="0"/>
              <a:t>literature</a:t>
            </a:r>
            <a:r>
              <a:rPr lang="fr-CA" baseline="0" dirty="0" smtClean="0"/>
              <a:t> </a:t>
            </a:r>
            <a:r>
              <a:rPr lang="fr-CA" baseline="0" dirty="0" err="1" smtClean="0"/>
              <a:t>which</a:t>
            </a:r>
            <a:r>
              <a:rPr lang="fr-CA" baseline="0" dirty="0" smtClean="0"/>
              <a:t> </a:t>
            </a:r>
            <a:r>
              <a:rPr lang="fr-CA" baseline="0" dirty="0" err="1" smtClean="0"/>
              <a:t>is</a:t>
            </a:r>
            <a:r>
              <a:rPr lang="fr-CA" baseline="0" dirty="0" smtClean="0"/>
              <a:t> </a:t>
            </a:r>
            <a:r>
              <a:rPr lang="fr-CA" baseline="0" dirty="0" err="1" smtClean="0"/>
              <a:t>extremely</a:t>
            </a:r>
            <a:r>
              <a:rPr lang="fr-CA" baseline="0" dirty="0" smtClean="0"/>
              <a:t> </a:t>
            </a:r>
            <a:r>
              <a:rPr lang="fr-CA" baseline="0" dirty="0" err="1" smtClean="0"/>
              <a:t>small</a:t>
            </a:r>
            <a:r>
              <a:rPr lang="fr-CA" baseline="0" dirty="0" smtClean="0"/>
              <a:t>. Most Modern </a:t>
            </a:r>
            <a:r>
              <a:rPr lang="fr-CA" baseline="0" dirty="0" err="1" smtClean="0"/>
              <a:t>literature</a:t>
            </a:r>
            <a:r>
              <a:rPr lang="fr-CA" baseline="0" dirty="0" smtClean="0"/>
              <a:t> holdings relate to 20th and 21st </a:t>
            </a:r>
            <a:r>
              <a:rPr lang="fr-CA" baseline="0" dirty="0" err="1" smtClean="0"/>
              <a:t>century</a:t>
            </a:r>
            <a:r>
              <a:rPr lang="fr-CA" baseline="0" dirty="0" smtClean="0"/>
              <a:t> publications.</a:t>
            </a:r>
            <a:br>
              <a:rPr lang="fr-CA" baseline="0" dirty="0" smtClean="0"/>
            </a:br>
            <a:endParaRPr lang="fr-CA" baseline="0" dirty="0" smtClean="0"/>
          </a:p>
          <a:p>
            <a:pPr marL="631984" lvl="1" indent="-174878">
              <a:buFontTx/>
              <a:buChar char="-"/>
            </a:pPr>
            <a:r>
              <a:rPr lang="fr-CA" baseline="0" dirty="0" err="1" smtClean="0"/>
              <a:t>Spanish</a:t>
            </a:r>
            <a:r>
              <a:rPr lang="fr-CA" baseline="0" dirty="0" smtClean="0"/>
              <a:t>, </a:t>
            </a:r>
            <a:r>
              <a:rPr lang="fr-CA" baseline="0" dirty="0" err="1" smtClean="0"/>
              <a:t>Italian</a:t>
            </a:r>
            <a:r>
              <a:rPr lang="fr-CA" baseline="0" dirty="0" smtClean="0"/>
              <a:t>, and </a:t>
            </a:r>
            <a:r>
              <a:rPr lang="fr-CA" baseline="0" dirty="0" err="1" smtClean="0"/>
              <a:t>Portuguese</a:t>
            </a:r>
            <a:r>
              <a:rPr lang="fr-CA" baseline="0" dirty="0" smtClean="0"/>
              <a:t> collections are </a:t>
            </a:r>
            <a:r>
              <a:rPr lang="fr-CA" baseline="0" dirty="0" err="1" smtClean="0"/>
              <a:t>smaller</a:t>
            </a:r>
            <a:r>
              <a:rPr lang="fr-CA" baseline="0" dirty="0" smtClean="0"/>
              <a:t>, </a:t>
            </a:r>
            <a:r>
              <a:rPr lang="fr-CA" baseline="0" dirty="0" err="1" smtClean="0"/>
              <a:t>which</a:t>
            </a:r>
            <a:r>
              <a:rPr lang="fr-CA" baseline="0" dirty="0" smtClean="0"/>
              <a:t> impacts on the turnover rate </a:t>
            </a:r>
            <a:r>
              <a:rPr lang="fr-CA" baseline="0" dirty="0" err="1" smtClean="0"/>
              <a:t>calculation</a:t>
            </a:r>
            <a:r>
              <a:rPr lang="fr-CA" baseline="0" dirty="0" smtClean="0"/>
              <a:t>. </a:t>
            </a:r>
            <a:r>
              <a:rPr lang="fr-CA" baseline="0" dirty="0" err="1" smtClean="0"/>
              <a:t>Nonetheless</a:t>
            </a:r>
            <a:r>
              <a:rPr lang="fr-CA" baseline="0" dirty="0" smtClean="0"/>
              <a:t>, I </a:t>
            </a:r>
            <a:r>
              <a:rPr lang="fr-CA" baseline="0" dirty="0" err="1" smtClean="0"/>
              <a:t>think</a:t>
            </a:r>
            <a:r>
              <a:rPr lang="fr-CA" baseline="0" dirty="0" smtClean="0"/>
              <a:t> </a:t>
            </a:r>
            <a:r>
              <a:rPr lang="fr-CA" baseline="0" dirty="0" err="1" smtClean="0"/>
              <a:t>it</a:t>
            </a:r>
            <a:r>
              <a:rPr lang="fr-CA" baseline="0" dirty="0" smtClean="0"/>
              <a:t> </a:t>
            </a:r>
            <a:r>
              <a:rPr lang="fr-CA" baseline="0" dirty="0" err="1" smtClean="0"/>
              <a:t>is</a:t>
            </a:r>
            <a:r>
              <a:rPr lang="fr-CA" baseline="0" dirty="0" smtClean="0"/>
              <a:t> instructive to point out </a:t>
            </a:r>
            <a:r>
              <a:rPr lang="fr-CA" baseline="0" dirty="0" err="1" smtClean="0"/>
              <a:t>that</a:t>
            </a:r>
            <a:r>
              <a:rPr lang="fr-CA" baseline="0" dirty="0" smtClean="0"/>
              <a:t> usage of </a:t>
            </a:r>
            <a:r>
              <a:rPr lang="fr-CA" baseline="0" dirty="0" err="1" smtClean="0"/>
              <a:t>literature</a:t>
            </a:r>
            <a:r>
              <a:rPr lang="fr-CA" baseline="0" dirty="0" smtClean="0"/>
              <a:t> in all </a:t>
            </a:r>
            <a:r>
              <a:rPr lang="fr-CA" baseline="0" dirty="0" err="1" smtClean="0"/>
              <a:t>three</a:t>
            </a:r>
            <a:r>
              <a:rPr lang="fr-CA" baseline="0" dirty="0" smtClean="0"/>
              <a:t> of </a:t>
            </a:r>
            <a:r>
              <a:rPr lang="fr-CA" baseline="0" dirty="0" err="1" smtClean="0"/>
              <a:t>these</a:t>
            </a:r>
            <a:r>
              <a:rPr lang="fr-CA" baseline="0" dirty="0" smtClean="0"/>
              <a:t> </a:t>
            </a:r>
            <a:r>
              <a:rPr lang="fr-CA" baseline="0" dirty="0" err="1" smtClean="0"/>
              <a:t>languages</a:t>
            </a:r>
            <a:r>
              <a:rPr lang="fr-CA" baseline="0" dirty="0" smtClean="0"/>
              <a:t> </a:t>
            </a:r>
            <a:r>
              <a:rPr lang="fr-CA" baseline="0" dirty="0" err="1" smtClean="0"/>
              <a:t>falls</a:t>
            </a:r>
            <a:r>
              <a:rPr lang="fr-CA" baseline="0" dirty="0" smtClean="0"/>
              <a:t> in the </a:t>
            </a:r>
            <a:r>
              <a:rPr lang="fr-CA" baseline="0" dirty="0" err="1" smtClean="0"/>
              <a:t>category</a:t>
            </a:r>
            <a:r>
              <a:rPr lang="fr-CA" baseline="0" dirty="0" smtClean="0"/>
              <a:t> of </a:t>
            </a:r>
            <a:r>
              <a:rPr lang="fr-CA" b="1" u="sng" baseline="0" dirty="0" smtClean="0"/>
              <a:t>Provincial, Local, and Colonial</a:t>
            </a:r>
            <a:r>
              <a:rPr lang="fr-CA" baseline="0" dirty="0" smtClean="0"/>
              <a:t>, as </a:t>
            </a:r>
            <a:r>
              <a:rPr lang="fr-CA" baseline="0" dirty="0" err="1" smtClean="0"/>
              <a:t>well</a:t>
            </a:r>
            <a:r>
              <a:rPr lang="fr-CA" baseline="0" dirty="0" smtClean="0"/>
              <a:t> as </a:t>
            </a:r>
            <a:r>
              <a:rPr lang="fr-CA" b="1" u="sng" baseline="0" dirty="0" err="1" smtClean="0"/>
              <a:t>Individual</a:t>
            </a:r>
            <a:r>
              <a:rPr lang="fr-CA" b="1" u="sng" baseline="0" dirty="0" smtClean="0"/>
              <a:t> </a:t>
            </a:r>
            <a:r>
              <a:rPr lang="fr-CA" b="1" u="sng" baseline="0" dirty="0" err="1" smtClean="0"/>
              <a:t>Authors</a:t>
            </a:r>
            <a:r>
              <a:rPr lang="fr-CA" baseline="0" dirty="0" smtClean="0"/>
              <a:t>. The latter corresponds to Modern </a:t>
            </a:r>
            <a:r>
              <a:rPr lang="fr-CA" baseline="0" dirty="0" err="1" smtClean="0"/>
              <a:t>Literature</a:t>
            </a:r>
            <a:r>
              <a:rPr lang="fr-CA" baseline="0" dirty="0" smtClean="0"/>
              <a:t> for French.</a:t>
            </a:r>
            <a:endParaRPr lang="en-US" dirty="0"/>
          </a:p>
        </p:txBody>
      </p:sp>
      <p:sp>
        <p:nvSpPr>
          <p:cNvPr id="4" name="Slide Number Placeholder 3"/>
          <p:cNvSpPr>
            <a:spLocks noGrp="1"/>
          </p:cNvSpPr>
          <p:nvPr>
            <p:ph type="sldNum" sz="quarter" idx="10"/>
          </p:nvPr>
        </p:nvSpPr>
        <p:spPr/>
        <p:txBody>
          <a:bodyPr/>
          <a:lstStyle/>
          <a:p>
            <a:fld id="{26B78D88-EC41-4BF0-944E-8935E099659A}" type="slidenum">
              <a:rPr lang="en-US" smtClean="0"/>
              <a:pPr/>
              <a:t>7</a:t>
            </a:fld>
            <a:endParaRPr lang="en-US"/>
          </a:p>
        </p:txBody>
      </p:sp>
    </p:spTree>
    <p:extLst>
      <p:ext uri="{BB962C8B-B14F-4D97-AF65-F5344CB8AC3E}">
        <p14:creationId xmlns:p14="http://schemas.microsoft.com/office/powerpoint/2010/main" val="10623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CA" dirty="0" smtClean="0"/>
              <a:t> </a:t>
            </a:r>
            <a:r>
              <a:rPr lang="en-CA" dirty="0" err="1" smtClean="0"/>
              <a:t>Ebook</a:t>
            </a:r>
            <a:r>
              <a:rPr lang="en-CA" baseline="0" dirty="0" smtClean="0"/>
              <a:t> acquisitions by libraries = still in their infancy, but this is even more the case for </a:t>
            </a:r>
            <a:r>
              <a:rPr lang="en-CA" baseline="0" dirty="0" err="1" smtClean="0"/>
              <a:t>ebooks</a:t>
            </a:r>
            <a:r>
              <a:rPr lang="en-CA" baseline="0" dirty="0" smtClean="0"/>
              <a:t> in foreign languages.</a:t>
            </a:r>
            <a:br>
              <a:rPr lang="en-CA" baseline="0" dirty="0" smtClean="0"/>
            </a:br>
            <a:endParaRPr lang="en-CA" baseline="0" dirty="0" smtClean="0"/>
          </a:p>
          <a:p>
            <a:pPr>
              <a:buFont typeface="Arial"/>
              <a:buChar char="•"/>
            </a:pPr>
            <a:r>
              <a:rPr lang="en-CA" baseline="0" dirty="0" smtClean="0"/>
              <a:t> My subject areas still rely on English titles, which are well served by our regular vendors Ingram or Coutts (</a:t>
            </a:r>
            <a:r>
              <a:rPr lang="en-CA" baseline="0" dirty="0" err="1" smtClean="0"/>
              <a:t>MyiLibrary</a:t>
            </a:r>
            <a:r>
              <a:rPr lang="en-CA" baseline="0" dirty="0" smtClean="0"/>
              <a:t> platform) and YBP (</a:t>
            </a:r>
            <a:r>
              <a:rPr lang="en-CA" baseline="0" dirty="0" err="1" smtClean="0"/>
              <a:t>Ebrary</a:t>
            </a:r>
            <a:r>
              <a:rPr lang="en-CA" baseline="0" dirty="0" smtClean="0"/>
              <a:t> platform). A similar model does exist to the same extent in the Romance languages.</a:t>
            </a:r>
            <a:br>
              <a:rPr lang="en-CA" baseline="0" dirty="0" smtClean="0"/>
            </a:br>
            <a:endParaRPr lang="en-CA" baseline="0" dirty="0" smtClean="0"/>
          </a:p>
          <a:p>
            <a:pPr>
              <a:buFont typeface="Arial"/>
              <a:buChar char="•"/>
            </a:pPr>
            <a:r>
              <a:rPr lang="en-CA" baseline="0" dirty="0" smtClean="0"/>
              <a:t> The model I am referring to is purchasing </a:t>
            </a:r>
            <a:r>
              <a:rPr lang="en-CA" baseline="0" dirty="0" err="1" smtClean="0"/>
              <a:t>ebooks</a:t>
            </a:r>
            <a:r>
              <a:rPr lang="en-CA" baseline="0" dirty="0" smtClean="0"/>
              <a:t> online from one of our regular vendors (perhaps along with print titles) with perpetual access to the </a:t>
            </a:r>
            <a:r>
              <a:rPr lang="en-CA" baseline="0" dirty="0" err="1" smtClean="0"/>
              <a:t>ebooks</a:t>
            </a:r>
            <a:r>
              <a:rPr lang="en-CA" baseline="0" dirty="0" smtClean="0"/>
              <a:t> and from a catalogue of new titles.</a:t>
            </a:r>
            <a:br>
              <a:rPr lang="en-CA" baseline="0" dirty="0" smtClean="0"/>
            </a:br>
            <a:endParaRPr lang="en-CA" baseline="0" dirty="0" smtClean="0"/>
          </a:p>
          <a:p>
            <a:pPr>
              <a:buFont typeface="Arial"/>
              <a:buChar char="•"/>
            </a:pPr>
            <a:r>
              <a:rPr lang="en-CA" baseline="0" dirty="0" smtClean="0"/>
              <a:t> The model offered by Romance language vendors is 3 fold:</a:t>
            </a:r>
          </a:p>
          <a:p>
            <a:pPr lvl="1">
              <a:buFont typeface="Arial"/>
              <a:buChar char="•"/>
            </a:pPr>
            <a:r>
              <a:rPr lang="en-CA" baseline="0" dirty="0" smtClean="0"/>
              <a:t> </a:t>
            </a:r>
            <a:r>
              <a:rPr lang="en-CA" baseline="0" dirty="0" err="1" smtClean="0"/>
              <a:t>Casalini</a:t>
            </a:r>
            <a:r>
              <a:rPr lang="en-CA" baseline="0" dirty="0" smtClean="0"/>
              <a:t> </a:t>
            </a:r>
            <a:r>
              <a:rPr lang="en-CA" baseline="0" dirty="0" err="1" smtClean="0"/>
              <a:t>Libri</a:t>
            </a:r>
            <a:r>
              <a:rPr lang="en-CA" baseline="0" dirty="0" smtClean="0"/>
              <a:t> a regular vendor of Italian and Spanish titles offers </a:t>
            </a:r>
            <a:r>
              <a:rPr lang="en-CA" baseline="0" dirty="0" err="1" smtClean="0"/>
              <a:t>ebooks</a:t>
            </a:r>
            <a:r>
              <a:rPr lang="en-CA" baseline="0" dirty="0" smtClean="0"/>
              <a:t> in Italian and Spanish, but it is a separate catalogue from the print and only offers older titles (at least 2 years old) that were already published in print and probably already acquired by the UAL.</a:t>
            </a:r>
          </a:p>
          <a:p>
            <a:pPr lvl="1">
              <a:buFont typeface="Arial"/>
              <a:buChar char="•"/>
            </a:pPr>
            <a:r>
              <a:rPr lang="en-CA" baseline="0" dirty="0" smtClean="0"/>
              <a:t> </a:t>
            </a:r>
            <a:r>
              <a:rPr lang="en-CA" baseline="0" dirty="0" err="1" smtClean="0"/>
              <a:t>Digitalia</a:t>
            </a:r>
            <a:r>
              <a:rPr lang="en-CA" baseline="0" dirty="0" smtClean="0"/>
              <a:t> </a:t>
            </a:r>
            <a:r>
              <a:rPr lang="en-CA" baseline="0" dirty="0" err="1" smtClean="0"/>
              <a:t>hispanica</a:t>
            </a:r>
            <a:r>
              <a:rPr lang="en-CA" baseline="0" dirty="0" smtClean="0"/>
              <a:t> also offers old titles already published in print with no predictability has to which titles will be coming out in electronic format from the impressive list of publishers (many academic). They would be yet another vendor to contend with.</a:t>
            </a:r>
          </a:p>
          <a:p>
            <a:pPr lvl="1">
              <a:buFont typeface="Arial"/>
              <a:buChar char="•"/>
            </a:pPr>
            <a:r>
              <a:rPr lang="en-CA" baseline="0" dirty="0" smtClean="0"/>
              <a:t> E-</a:t>
            </a:r>
            <a:r>
              <a:rPr lang="en-CA" baseline="0" dirty="0" err="1" smtClean="0"/>
              <a:t>libro</a:t>
            </a:r>
            <a:r>
              <a:rPr lang="en-CA" baseline="0" dirty="0" smtClean="0"/>
              <a:t> is the most promising as it integrates </a:t>
            </a:r>
            <a:r>
              <a:rPr lang="en-CA" baseline="0" dirty="0" err="1" smtClean="0"/>
              <a:t>ebook</a:t>
            </a:r>
            <a:r>
              <a:rPr lang="en-CA" baseline="0" dirty="0" smtClean="0"/>
              <a:t> title selection with a regular vendor, YBP, and viewable using </a:t>
            </a:r>
            <a:r>
              <a:rPr lang="en-CA" baseline="0" dirty="0" err="1" smtClean="0"/>
              <a:t>ebrary</a:t>
            </a:r>
            <a:r>
              <a:rPr lang="en-CA" baseline="0" dirty="0" smtClean="0"/>
              <a:t>. I will be investigating whether </a:t>
            </a:r>
            <a:r>
              <a:rPr lang="en-CA" baseline="0" dirty="0" err="1" smtClean="0"/>
              <a:t>e-libro</a:t>
            </a:r>
            <a:r>
              <a:rPr lang="en-CA" baseline="0" dirty="0" smtClean="0"/>
              <a:t> titles are new imprints or not with perpetual access.</a:t>
            </a:r>
            <a:br>
              <a:rPr lang="en-CA" baseline="0" dirty="0" smtClean="0"/>
            </a:br>
            <a:endParaRPr lang="en-CA" baseline="0" dirty="0" smtClean="0"/>
          </a:p>
          <a:p>
            <a:pPr lvl="0">
              <a:buFont typeface="Arial"/>
              <a:buChar char="•"/>
            </a:pPr>
            <a:r>
              <a:rPr lang="en-CA" baseline="0" dirty="0" smtClean="0"/>
              <a:t> Thankfully, there are consortia, like CIFNAL.</a:t>
            </a:r>
          </a:p>
          <a:p>
            <a:pPr lvl="1">
              <a:buFont typeface="Arial"/>
              <a:buChar char="•"/>
            </a:pPr>
            <a:r>
              <a:rPr lang="en-CA" baseline="0" dirty="0" smtClean="0"/>
              <a:t> </a:t>
            </a:r>
            <a:r>
              <a:rPr lang="en-US" dirty="0"/>
              <a:t>the Collaborative Initiative for French Language Collections, was founded in 2006 to promote and facilitate the cooperative exchange of ideas and resources between Francophone and North American research libraries. It helps in negotiating </a:t>
            </a:r>
            <a:r>
              <a:rPr lang="en-US" dirty="0" err="1"/>
              <a:t>consortial</a:t>
            </a:r>
            <a:r>
              <a:rPr lang="en-US" dirty="0"/>
              <a:t> pricing models, which was the case recently for the French Bibliography, </a:t>
            </a:r>
            <a:r>
              <a:rPr lang="en-US" dirty="0" err="1"/>
              <a:t>Klapp</a:t>
            </a:r>
            <a:r>
              <a:rPr lang="en-US" dirty="0"/>
              <a:t> Online, and the Encyclopedia </a:t>
            </a:r>
            <a:r>
              <a:rPr lang="en-US" dirty="0" err="1"/>
              <a:t>Universalis</a:t>
            </a:r>
            <a:r>
              <a:rPr lang="en-US" dirty="0"/>
              <a:t> (equivalent to Britannica).</a:t>
            </a:r>
            <a:endParaRPr lang="en-CA" dirty="0" smtClean="0"/>
          </a:p>
        </p:txBody>
      </p:sp>
      <p:sp>
        <p:nvSpPr>
          <p:cNvPr id="4" name="Slide Number Placeholder 3"/>
          <p:cNvSpPr>
            <a:spLocks noGrp="1"/>
          </p:cNvSpPr>
          <p:nvPr>
            <p:ph type="sldNum" sz="quarter" idx="10"/>
          </p:nvPr>
        </p:nvSpPr>
        <p:spPr/>
        <p:txBody>
          <a:bodyPr/>
          <a:lstStyle/>
          <a:p>
            <a:fld id="{EF55EF09-1172-41E1-B2E0-28F794936097}" type="slidenum">
              <a:rPr lang="en-CA" smtClean="0"/>
              <a:pPr/>
              <a:t>8</a:t>
            </a:fld>
            <a:endParaRPr lang="en-CA"/>
          </a:p>
        </p:txBody>
      </p:sp>
    </p:spTree>
    <p:extLst>
      <p:ext uri="{BB962C8B-B14F-4D97-AF65-F5344CB8AC3E}">
        <p14:creationId xmlns:p14="http://schemas.microsoft.com/office/powerpoint/2010/main" val="896753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picture is not  a rendering of the new UA BARD (although we could definitely use the space), but rather the National Library of France in Paris or BNF. What is the connection with the UAL?</a:t>
            </a:r>
            <a:br>
              <a:rPr lang="en-CA" baseline="0" dirty="0" smtClean="0"/>
            </a:br>
            <a:endParaRPr lang="en-CA" baseline="0" dirty="0" smtClean="0"/>
          </a:p>
          <a:p>
            <a:pPr>
              <a:buFont typeface="Arial"/>
              <a:buChar char="•"/>
            </a:pPr>
            <a:r>
              <a:rPr lang="en-CA" baseline="0" dirty="0" smtClean="0"/>
              <a:t> I regularly acquire reproductions of out-of-print titles for faculty</a:t>
            </a:r>
          </a:p>
          <a:p>
            <a:pPr lvl="1">
              <a:buFont typeface="Arial"/>
              <a:buChar char="•"/>
            </a:pPr>
            <a:r>
              <a:rPr lang="en-CA" baseline="0" dirty="0" smtClean="0"/>
              <a:t> </a:t>
            </a:r>
            <a:r>
              <a:rPr lang="en-CA" baseline="0" dirty="0" err="1" smtClean="0"/>
              <a:t>microformat</a:t>
            </a:r>
            <a:r>
              <a:rPr lang="en-CA" baseline="0" dirty="0" smtClean="0"/>
              <a:t>: stored on library shelves like any other physical item</a:t>
            </a:r>
          </a:p>
          <a:p>
            <a:pPr lvl="1">
              <a:buFont typeface="Arial"/>
              <a:buChar char="•"/>
            </a:pPr>
            <a:r>
              <a:rPr lang="en-CA" baseline="0" dirty="0" smtClean="0"/>
              <a:t> digital files: stored in ERA (the institutional repository), this solves the problem of where to house digital acquisitions and how to make them available.</a:t>
            </a:r>
          </a:p>
          <a:p>
            <a:pPr lvl="2">
              <a:buFont typeface="Arial"/>
              <a:buChar char="•"/>
            </a:pPr>
            <a:r>
              <a:rPr lang="en-CA" baseline="0" dirty="0" smtClean="0"/>
              <a:t> there may be certain restrictions imposed on us for online access (private or non-commercial use), but ERA has usage agreement and the reproductions I obtain are in the public domain anyway.</a:t>
            </a:r>
          </a:p>
          <a:p>
            <a:pPr lvl="2">
              <a:buFont typeface="Arial"/>
              <a:buChar char="•"/>
            </a:pPr>
            <a:r>
              <a:rPr lang="en-CA" baseline="0" dirty="0" smtClean="0"/>
              <a:t> Nonetheless, ERA allows restricting access with an id and password.</a:t>
            </a:r>
          </a:p>
          <a:p>
            <a:pPr lvl="1">
              <a:buFont typeface="Arial"/>
              <a:buChar char="•"/>
            </a:pPr>
            <a:r>
              <a:rPr lang="en-CA" baseline="0" dirty="0" smtClean="0"/>
              <a:t> Another connection with the BNF, is that a few years ago the BNF came to the UAL for acquiring a reproduction of a book title which was only located at the UAL and which they needed. Perhaps the UAL could develop a new commercial model selling reproductions around the world?</a:t>
            </a:r>
            <a:br>
              <a:rPr lang="en-CA" baseline="0" dirty="0" smtClean="0"/>
            </a:br>
            <a:endParaRPr lang="en-CA" baseline="0" dirty="0" smtClean="0"/>
          </a:p>
          <a:p>
            <a:pPr lvl="0">
              <a:buFont typeface="Arial"/>
              <a:buChar char="•"/>
            </a:pPr>
            <a:r>
              <a:rPr lang="en-CA" baseline="0" dirty="0" smtClean="0"/>
              <a:t> We are, however, quite committed to reproducing digitally titles that fit the Peel’s Prairie Provinces collection policy for Western Canada.</a:t>
            </a:r>
          </a:p>
          <a:p>
            <a:pPr lvl="1">
              <a:buFont typeface="Arial"/>
              <a:buChar char="•"/>
            </a:pPr>
            <a:r>
              <a:rPr lang="en-CA" baseline="0" dirty="0" smtClean="0"/>
              <a:t> The Peel database contains many Alberta Francophone newspapers and will soon add Francophone newspaper from Manitoba, La </a:t>
            </a:r>
            <a:r>
              <a:rPr lang="en-CA" baseline="0" dirty="0" err="1" smtClean="0"/>
              <a:t>Liberté</a:t>
            </a:r>
            <a:r>
              <a:rPr lang="en-CA" baseline="0" dirty="0" smtClean="0"/>
              <a:t>. There are many more from Alberta and other Western Canadian Provinces yet to digitize.</a:t>
            </a:r>
          </a:p>
          <a:p>
            <a:pPr lvl="1">
              <a:buFont typeface="Arial"/>
              <a:buChar char="•"/>
            </a:pPr>
            <a:r>
              <a:rPr lang="en-CA" baseline="0" dirty="0" smtClean="0"/>
              <a:t> (finally) </a:t>
            </a:r>
            <a:r>
              <a:rPr lang="en-CA" baseline="0" dirty="0" err="1" smtClean="0"/>
              <a:t>Nosotros</a:t>
            </a:r>
            <a:r>
              <a:rPr lang="en-CA" baseline="0" dirty="0" smtClean="0"/>
              <a:t> Latin American Video Digitization Project = 30 years worth of videos produced by the Alberta Latin American community and broadcast on Shaw Television. The UAL has embarked on digitizing them with the help of the Arts Resource Centre. They will be made available through the Internet Archive and hopefully in ERA as well.</a:t>
            </a:r>
            <a:br>
              <a:rPr lang="en-CA" baseline="0" dirty="0" smtClean="0"/>
            </a:br>
            <a:endParaRPr lang="en-CA" baseline="0" dirty="0" smtClean="0"/>
          </a:p>
          <a:p>
            <a:pPr lvl="0">
              <a:buFont typeface="Arial"/>
              <a:buChar char="•"/>
            </a:pPr>
            <a:r>
              <a:rPr lang="en-CA" baseline="0" dirty="0" smtClean="0"/>
              <a:t> Lindsay Johnston will now speak to you about Slavic language collections at the UAL.</a:t>
            </a:r>
            <a:endParaRPr lang="en-CA" dirty="0" smtClean="0"/>
          </a:p>
        </p:txBody>
      </p:sp>
      <p:sp>
        <p:nvSpPr>
          <p:cNvPr id="4" name="Slide Number Placeholder 3"/>
          <p:cNvSpPr>
            <a:spLocks noGrp="1"/>
          </p:cNvSpPr>
          <p:nvPr>
            <p:ph type="sldNum" sz="quarter" idx="10"/>
          </p:nvPr>
        </p:nvSpPr>
        <p:spPr/>
        <p:txBody>
          <a:bodyPr/>
          <a:lstStyle/>
          <a:p>
            <a:fld id="{EF55EF09-1172-41E1-B2E0-28F794936097}" type="slidenum">
              <a:rPr lang="en-CA" smtClean="0"/>
              <a:pPr/>
              <a:t>9</a:t>
            </a:fld>
            <a:endParaRPr lang="en-CA"/>
          </a:p>
        </p:txBody>
      </p:sp>
    </p:spTree>
    <p:extLst>
      <p:ext uri="{BB962C8B-B14F-4D97-AF65-F5344CB8AC3E}">
        <p14:creationId xmlns:p14="http://schemas.microsoft.com/office/powerpoint/2010/main" val="3851553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57158" y="357166"/>
            <a:ext cx="8429655" cy="785818"/>
          </a:xfrm>
        </p:spPr>
        <p:txBody>
          <a:bodyPr>
            <a:normAutofit/>
          </a:bodyPr>
          <a:lstStyle>
            <a:lvl1pPr>
              <a:buNone/>
              <a:defRPr sz="4400" b="1"/>
            </a:lvl1pPr>
          </a:lstStyle>
          <a:p>
            <a:pPr lvl="0"/>
            <a:r>
              <a:rPr lang="en-US" dirty="0" smtClean="0"/>
              <a:t>Presentation Title</a:t>
            </a:r>
            <a:endParaRPr lang="en-US" dirty="0"/>
          </a:p>
        </p:txBody>
      </p:sp>
      <p:sp>
        <p:nvSpPr>
          <p:cNvPr id="10" name="Text Placeholder 9"/>
          <p:cNvSpPr>
            <a:spLocks noGrp="1"/>
          </p:cNvSpPr>
          <p:nvPr>
            <p:ph type="body" sz="quarter" idx="11" hasCustomPrompt="1"/>
          </p:nvPr>
        </p:nvSpPr>
        <p:spPr>
          <a:xfrm>
            <a:off x="357158" y="1142985"/>
            <a:ext cx="7643866" cy="1214446"/>
          </a:xfrm>
        </p:spPr>
        <p:txBody>
          <a:bodyPr/>
          <a:lstStyle>
            <a:lvl1pPr marL="0">
              <a:buNone/>
              <a:defRPr b="0"/>
            </a:lvl1pPr>
          </a:lstStyle>
          <a:p>
            <a:pPr lvl="0"/>
            <a:r>
              <a:rPr lang="en-US" dirty="0" smtClean="0"/>
              <a:t>Presentation subtitle or a two-line description about the presentation.</a:t>
            </a:r>
          </a:p>
        </p:txBody>
      </p:sp>
      <p:sp>
        <p:nvSpPr>
          <p:cNvPr id="4" name="Date Placeholder 3"/>
          <p:cNvSpPr>
            <a:spLocks noGrp="1"/>
          </p:cNvSpPr>
          <p:nvPr>
            <p:ph type="dt" sz="half" idx="2"/>
          </p:nvPr>
        </p:nvSpPr>
        <p:spPr>
          <a:xfrm>
            <a:off x="357158"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8CB01F8D-5414-4860-B9DB-D1711511FAEC}" type="datetime1">
              <a:rPr lang="en-US" smtClean="0"/>
              <a:pPr/>
              <a:t>4/29/2013</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smtClean="0"/>
              <a:t>Subheading</a:t>
            </a:r>
          </a:p>
          <a:p>
            <a:pPr lvl="1"/>
            <a:r>
              <a:rPr lang="en-US" dirty="0" smtClean="0"/>
              <a:t>Slides should feature the slide heading above in green when they follow the green section divider.</a:t>
            </a:r>
          </a:p>
        </p:txBody>
      </p:sp>
      <p:sp>
        <p:nvSpPr>
          <p:cNvPr id="11" name="Text Placeholder 10"/>
          <p:cNvSpPr>
            <a:spLocks noGrp="1"/>
          </p:cNvSpPr>
          <p:nvPr>
            <p:ph type="body" sz="quarter" idx="11" hasCustomPrompt="1"/>
          </p:nvPr>
        </p:nvSpPr>
        <p:spPr>
          <a:xfrm>
            <a:off x="357158" y="357188"/>
            <a:ext cx="8358217" cy="1143000"/>
          </a:xfrm>
        </p:spPr>
        <p:txBody>
          <a:bodyPr>
            <a:normAutofit/>
          </a:bodyPr>
          <a:lstStyle>
            <a:lvl1pPr>
              <a:defRPr sz="4400">
                <a:solidFill>
                  <a:schemeClr val="tx1"/>
                </a:solidFill>
              </a:defRPr>
            </a:lvl1pPr>
          </a:lstStyle>
          <a:p>
            <a:pPr lvl="0"/>
            <a:r>
              <a:rPr lang="en-US" dirty="0" smtClean="0"/>
              <a:t>Slide Heading</a:t>
            </a:r>
            <a:endParaRPr lang="en-US" dirty="0"/>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smtClean="0"/>
              <a:t>Section title or a short</a:t>
            </a:r>
            <a:br>
              <a:rPr lang="en-US" dirty="0" smtClean="0"/>
            </a:br>
            <a:r>
              <a:rPr lang="en-US" dirty="0" smtClean="0"/>
              <a:t>introductory statement that </a:t>
            </a:r>
            <a:br>
              <a:rPr lang="en-US" dirty="0" smtClean="0"/>
            </a:br>
            <a:r>
              <a:rPr lang="en-US" dirty="0" smtClean="0"/>
              <a:t>acts as a section divider.</a:t>
            </a:r>
            <a:endParaRPr lang="en-US" dirty="0"/>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smtClean="0"/>
              <a:t>Subheading</a:t>
            </a:r>
          </a:p>
          <a:p>
            <a:pPr lvl="1"/>
            <a:r>
              <a:rPr lang="en-US" dirty="0" smtClean="0"/>
              <a:t>Slides should feature the slide heading above in red when they follow the red section divider slide.</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smtClean="0"/>
              <a:t>Subheading</a:t>
            </a:r>
          </a:p>
          <a:p>
            <a:pPr lvl="1"/>
            <a:r>
              <a:rPr lang="en-US" dirty="0" smtClean="0"/>
              <a:t>Slides should feature the slide heading above in red when they follow the red section divider.</a:t>
            </a:r>
          </a:p>
        </p:txBody>
      </p:sp>
      <p:sp>
        <p:nvSpPr>
          <p:cNvPr id="6" name="Text Placeholder 5"/>
          <p:cNvSpPr>
            <a:spLocks noGrp="1"/>
          </p:cNvSpPr>
          <p:nvPr>
            <p:ph type="body" sz="quarter" idx="11" hasCustomPrompt="1"/>
          </p:nvPr>
        </p:nvSpPr>
        <p:spPr>
          <a:xfrm>
            <a:off x="357159" y="357188"/>
            <a:ext cx="8358246" cy="1143000"/>
          </a:xfrm>
        </p:spPr>
        <p:txBody>
          <a:bodyPr>
            <a:normAutofit/>
          </a:bodyPr>
          <a:lstStyle>
            <a:lvl1pPr>
              <a:defRPr sz="4400">
                <a:solidFill>
                  <a:schemeClr val="tx1"/>
                </a:solidFill>
              </a:defRPr>
            </a:lvl1pPr>
          </a:lstStyle>
          <a:p>
            <a:pPr lvl="0"/>
            <a:r>
              <a:rPr lang="en-US" dirty="0" smtClean="0"/>
              <a:t>Slide Heading</a:t>
            </a:r>
            <a:endParaRPr lang="en-US" dirty="0"/>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smtClean="0"/>
              <a:t>Section title or a short</a:t>
            </a:r>
            <a:br>
              <a:rPr lang="en-US" dirty="0" smtClean="0"/>
            </a:br>
            <a:r>
              <a:rPr lang="en-US" dirty="0" smtClean="0"/>
              <a:t>introductory statement that </a:t>
            </a:r>
            <a:br>
              <a:rPr lang="en-US" dirty="0" smtClean="0"/>
            </a:br>
            <a:r>
              <a:rPr lang="en-US" dirty="0" smtClean="0"/>
              <a:t>acts as a section divider.</a:t>
            </a:r>
            <a:endParaRPr lang="en-US" dirty="0"/>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smtClean="0"/>
              <a:t>Subheading</a:t>
            </a:r>
          </a:p>
          <a:p>
            <a:pPr lvl="1"/>
            <a:r>
              <a:rPr lang="en-US" dirty="0" smtClean="0"/>
              <a:t>Slides should feature the slide heading above in purple when they follow the purple section divider slide.</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smtClean="0"/>
              <a:t>Subheading</a:t>
            </a:r>
          </a:p>
          <a:p>
            <a:pPr lvl="1"/>
            <a:r>
              <a:rPr lang="en-US" dirty="0" smtClean="0"/>
              <a:t>Slides should feature the slide heading above in purple when they follow the purple section divider.</a:t>
            </a:r>
          </a:p>
        </p:txBody>
      </p:sp>
      <p:sp>
        <p:nvSpPr>
          <p:cNvPr id="6" name="Text Placeholder 5"/>
          <p:cNvSpPr>
            <a:spLocks noGrp="1"/>
          </p:cNvSpPr>
          <p:nvPr>
            <p:ph type="body" sz="quarter" idx="11" hasCustomPrompt="1"/>
          </p:nvPr>
        </p:nvSpPr>
        <p:spPr>
          <a:xfrm>
            <a:off x="357158" y="357188"/>
            <a:ext cx="8358246"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smtClean="0"/>
              <a:t>Section title or a short</a:t>
            </a:r>
            <a:br>
              <a:rPr lang="en-US" dirty="0" smtClean="0"/>
            </a:br>
            <a:r>
              <a:rPr lang="en-US" dirty="0" smtClean="0"/>
              <a:t>introductory statement that </a:t>
            </a:r>
            <a:br>
              <a:rPr lang="en-US" dirty="0" smtClean="0"/>
            </a:br>
            <a:r>
              <a:rPr lang="en-US" dirty="0" smtClean="0"/>
              <a:t>acts as a section divider.</a:t>
            </a:r>
            <a:endParaRPr lang="en-US" dirty="0"/>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smtClean="0"/>
              <a:t>Subheading</a:t>
            </a:r>
          </a:p>
          <a:p>
            <a:pPr lvl="1"/>
            <a:r>
              <a:rPr lang="en-US" dirty="0" smtClean="0"/>
              <a:t>Slides should feature the slide heading above in blue when they follow the blue section divider slide.</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smtClean="0"/>
              <a:t>Subheading</a:t>
            </a:r>
          </a:p>
          <a:p>
            <a:pPr lvl="1"/>
            <a:r>
              <a:rPr lang="en-US" dirty="0" smtClean="0"/>
              <a:t>Slides should feature the slide heading above in blue when they follow the blue section divider.</a:t>
            </a:r>
          </a:p>
        </p:txBody>
      </p:sp>
      <p:sp>
        <p:nvSpPr>
          <p:cNvPr id="6" name="Text Placeholder 5"/>
          <p:cNvSpPr>
            <a:spLocks noGrp="1"/>
          </p:cNvSpPr>
          <p:nvPr>
            <p:ph type="body" sz="quarter" idx="11" hasCustomPrompt="1"/>
          </p:nvPr>
        </p:nvSpPr>
        <p:spPr>
          <a:xfrm>
            <a:off x="357158" y="357188"/>
            <a:ext cx="835821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C48585-6E71-4C72-8CCB-C11046A64ECE}" type="datetimeFigureOut">
              <a:rPr lang="en-US" smtClean="0"/>
              <a:t>4/29/2013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7F6242-91BD-4988-BC96-2DD2B0A31225}" type="slidenum">
              <a:rPr lang="en-US" smtClean="0"/>
              <a:t>‹#›</a:t>
            </a:fld>
            <a:endParaRPr lang="en-US"/>
          </a:p>
        </p:txBody>
      </p:sp>
    </p:spTree>
    <p:extLst>
      <p:ext uri="{BB962C8B-B14F-4D97-AF65-F5344CB8AC3E}">
        <p14:creationId xmlns:p14="http://schemas.microsoft.com/office/powerpoint/2010/main" val="2483498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smtClean="0"/>
              <a:t>Subheading</a:t>
            </a:r>
          </a:p>
          <a:p>
            <a:pPr lvl="1"/>
            <a:r>
              <a:rPr lang="en-US" dirty="0" smtClean="0"/>
              <a:t>Slides should feature the slide heading above in blue when they follow the blue section divider slide.</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smtClean="0"/>
              <a:t>Subheading</a:t>
            </a:r>
          </a:p>
          <a:p>
            <a:pPr lvl="1"/>
            <a:r>
              <a:rPr lang="en-US" dirty="0" smtClean="0"/>
              <a:t>Slides should feature the slide heading above in blue when they follow the blue section divider.</a:t>
            </a:r>
          </a:p>
        </p:txBody>
      </p:sp>
      <p:sp>
        <p:nvSpPr>
          <p:cNvPr id="6" name="Text Placeholder 5"/>
          <p:cNvSpPr>
            <a:spLocks noGrp="1"/>
          </p:cNvSpPr>
          <p:nvPr>
            <p:ph type="body" sz="quarter" idx="11" hasCustomPrompt="1"/>
          </p:nvPr>
        </p:nvSpPr>
        <p:spPr>
          <a:xfrm>
            <a:off x="357158" y="357188"/>
            <a:ext cx="835821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E12818-C8D7-49A7-9977-208E1218482F}" type="datetime1">
              <a:rPr lang="en-US" smtClean="0"/>
              <a:pPr/>
              <a:t>4/29/2013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5BA7B-BF1B-4D73-9F40-122D62FF69EE}" type="slidenum">
              <a:rPr lang="en-US" smtClean="0"/>
              <a:t>‹#›</a:t>
            </a:fld>
            <a:endParaRPr lang="en-US"/>
          </a:p>
        </p:txBody>
      </p:sp>
    </p:spTree>
    <p:extLst>
      <p:ext uri="{BB962C8B-B14F-4D97-AF65-F5344CB8AC3E}">
        <p14:creationId xmlns:p14="http://schemas.microsoft.com/office/powerpoint/2010/main" val="264304368"/>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C48585-6E71-4C72-8CCB-C11046A64ECE}" type="datetimeFigureOut">
              <a:rPr lang="en-US" smtClean="0"/>
              <a:t>4/29/2013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F6242-91BD-4988-BC96-2DD2B0A31225}" type="slidenum">
              <a:rPr lang="en-US" smtClean="0"/>
              <a:t>‹#›</a:t>
            </a:fld>
            <a:endParaRPr lang="en-US"/>
          </a:p>
        </p:txBody>
      </p:sp>
    </p:spTree>
    <p:extLst>
      <p:ext uri="{BB962C8B-B14F-4D97-AF65-F5344CB8AC3E}">
        <p14:creationId xmlns:p14="http://schemas.microsoft.com/office/powerpoint/2010/main" val="59825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E12818-C8D7-49A7-9977-208E1218482F}" type="datetime1">
              <a:rPr lang="en-US" smtClean="0"/>
              <a:pPr/>
              <a:t>4/29/2013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5BA7B-BF1B-4D73-9F40-122D62FF69EE}" type="slidenum">
              <a:rPr lang="en-US" smtClean="0"/>
              <a:t>‹#›</a:t>
            </a:fld>
            <a:endParaRPr lang="en-US"/>
          </a:p>
        </p:txBody>
      </p:sp>
    </p:spTree>
    <p:extLst>
      <p:ext uri="{BB962C8B-B14F-4D97-AF65-F5344CB8AC3E}">
        <p14:creationId xmlns:p14="http://schemas.microsoft.com/office/powerpoint/2010/main" val="123548590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E12818-C8D7-49A7-9977-208E1218482F}" type="datetime1">
              <a:rPr lang="en-US" smtClean="0"/>
              <a:pPr/>
              <a:t>4/29/2013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5BA7B-BF1B-4D73-9F40-122D62FF69EE}" type="slidenum">
              <a:rPr lang="en-US" smtClean="0"/>
              <a:t>‹#›</a:t>
            </a:fld>
            <a:endParaRPr lang="en-US"/>
          </a:p>
        </p:txBody>
      </p:sp>
    </p:spTree>
    <p:extLst>
      <p:ext uri="{BB962C8B-B14F-4D97-AF65-F5344CB8AC3E}">
        <p14:creationId xmlns:p14="http://schemas.microsoft.com/office/powerpoint/2010/main" val="2193358099"/>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E12818-C8D7-49A7-9977-208E1218482F}" type="datetime1">
              <a:rPr lang="en-US" smtClean="0"/>
              <a:pPr/>
              <a:t>4/29/2013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5BA7B-BF1B-4D73-9F40-122D62FF69EE}" type="slidenum">
              <a:rPr lang="en-US" smtClean="0"/>
              <a:t>‹#›</a:t>
            </a:fld>
            <a:endParaRPr lang="en-US"/>
          </a:p>
        </p:txBody>
      </p:sp>
    </p:spTree>
    <p:extLst>
      <p:ext uri="{BB962C8B-B14F-4D97-AF65-F5344CB8AC3E}">
        <p14:creationId xmlns:p14="http://schemas.microsoft.com/office/powerpoint/2010/main" val="3610319869"/>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C48585-6E71-4C72-8CCB-C11046A64ECE}" type="datetimeFigureOut">
              <a:rPr lang="en-US" smtClean="0"/>
              <a:t>4/29/2013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7F6242-91BD-4988-BC96-2DD2B0A31225}" type="slidenum">
              <a:rPr lang="en-US" smtClean="0"/>
              <a:t>‹#›</a:t>
            </a:fld>
            <a:endParaRPr lang="en-US"/>
          </a:p>
        </p:txBody>
      </p:sp>
    </p:spTree>
    <p:extLst>
      <p:ext uri="{BB962C8B-B14F-4D97-AF65-F5344CB8AC3E}">
        <p14:creationId xmlns:p14="http://schemas.microsoft.com/office/powerpoint/2010/main" val="2767083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48585-6E71-4C72-8CCB-C11046A64ECE}" type="datetimeFigureOut">
              <a:rPr lang="en-US" smtClean="0"/>
              <a:t>4/29/2013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7F6242-91BD-4988-BC96-2DD2B0A31225}" type="slidenum">
              <a:rPr lang="en-US" smtClean="0"/>
              <a:t>‹#›</a:t>
            </a:fld>
            <a:endParaRPr lang="en-US"/>
          </a:p>
        </p:txBody>
      </p:sp>
    </p:spTree>
    <p:extLst>
      <p:ext uri="{BB962C8B-B14F-4D97-AF65-F5344CB8AC3E}">
        <p14:creationId xmlns:p14="http://schemas.microsoft.com/office/powerpoint/2010/main" val="2485573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E12818-C8D7-49A7-9977-208E1218482F}" type="datetime1">
              <a:rPr lang="en-US" smtClean="0"/>
              <a:pPr/>
              <a:t>4/29/2013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5BA7B-BF1B-4D73-9F40-122D62FF69EE}" type="slidenum">
              <a:rPr lang="en-US" smtClean="0"/>
              <a:t>‹#›</a:t>
            </a:fld>
            <a:endParaRPr lang="en-US"/>
          </a:p>
        </p:txBody>
      </p:sp>
    </p:spTree>
    <p:extLst>
      <p:ext uri="{BB962C8B-B14F-4D97-AF65-F5344CB8AC3E}">
        <p14:creationId xmlns:p14="http://schemas.microsoft.com/office/powerpoint/2010/main" val="11624571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48585-6E71-4C72-8CCB-C11046A64ECE}" type="datetimeFigureOut">
              <a:rPr lang="en-US" smtClean="0"/>
              <a:t>4/29/2013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97F6242-91BD-4988-BC96-2DD2B0A31225}" type="slidenum">
              <a:rPr lang="en-US" smtClean="0"/>
              <a:t>‹#›</a:t>
            </a:fld>
            <a:endParaRPr lang="en-US"/>
          </a:p>
        </p:txBody>
      </p:sp>
    </p:spTree>
    <p:extLst>
      <p:ext uri="{BB962C8B-B14F-4D97-AF65-F5344CB8AC3E}">
        <p14:creationId xmlns:p14="http://schemas.microsoft.com/office/powerpoint/2010/main" val="1503212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E12818-C8D7-49A7-9977-208E1218482F}" type="datetime1">
              <a:rPr lang="en-US" smtClean="0"/>
              <a:pPr/>
              <a:t>4/29/2013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5BA7B-BF1B-4D73-9F40-122D62FF69EE}" type="slidenum">
              <a:rPr lang="en-US" smtClean="0"/>
              <a:t>‹#›</a:t>
            </a:fld>
            <a:endParaRPr lang="en-US"/>
          </a:p>
        </p:txBody>
      </p:sp>
    </p:spTree>
    <p:extLst>
      <p:ext uri="{BB962C8B-B14F-4D97-AF65-F5344CB8AC3E}">
        <p14:creationId xmlns:p14="http://schemas.microsoft.com/office/powerpoint/2010/main" val="11009629"/>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E12818-C8D7-49A7-9977-208E1218482F}" type="datetime1">
              <a:rPr lang="en-US" smtClean="0"/>
              <a:pPr/>
              <a:t>4/29/2013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5BA7B-BF1B-4D73-9F40-122D62FF69EE}" type="slidenum">
              <a:rPr lang="en-US" smtClean="0"/>
              <a:t>‹#›</a:t>
            </a:fld>
            <a:endParaRPr lang="en-US"/>
          </a:p>
        </p:txBody>
      </p:sp>
    </p:spTree>
    <p:extLst>
      <p:ext uri="{BB962C8B-B14F-4D97-AF65-F5344CB8AC3E}">
        <p14:creationId xmlns:p14="http://schemas.microsoft.com/office/powerpoint/2010/main" val="2094441085"/>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E12818-C8D7-49A7-9977-208E1218482F}" type="datetime1">
              <a:rPr lang="en-US" smtClean="0"/>
              <a:pPr/>
              <a:t>4/29/2013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5BA7B-BF1B-4D73-9F40-122D62FF69EE}" type="slidenum">
              <a:rPr lang="en-US" smtClean="0"/>
              <a:t>‹#›</a:t>
            </a:fld>
            <a:endParaRPr lang="en-US"/>
          </a:p>
        </p:txBody>
      </p:sp>
    </p:spTree>
    <p:extLst>
      <p:ext uri="{BB962C8B-B14F-4D97-AF65-F5344CB8AC3E}">
        <p14:creationId xmlns:p14="http://schemas.microsoft.com/office/powerpoint/2010/main" val="3679750053"/>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C48585-6E71-4C72-8CCB-C11046A64ECE}" type="datetimeFigureOut">
              <a:rPr lang="en-US" smtClean="0"/>
              <a:t>4/29/2013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97F6242-91BD-4988-BC96-2DD2B0A31225}" type="slidenum">
              <a:rPr lang="en-US" smtClean="0"/>
              <a:t>‹#›</a:t>
            </a:fld>
            <a:endParaRPr lang="en-US"/>
          </a:p>
        </p:txBody>
      </p:sp>
    </p:spTree>
    <p:extLst>
      <p:ext uri="{BB962C8B-B14F-4D97-AF65-F5344CB8AC3E}">
        <p14:creationId xmlns:p14="http://schemas.microsoft.com/office/powerpoint/2010/main" val="508907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Yellow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smtClean="0"/>
              <a:t>Section title or a short</a:t>
            </a:r>
            <a:br>
              <a:rPr lang="en-US" dirty="0" smtClean="0"/>
            </a:br>
            <a:r>
              <a:rPr lang="en-US" dirty="0" smtClean="0"/>
              <a:t>introductory statement that </a:t>
            </a:r>
            <a:br>
              <a:rPr lang="en-US" dirty="0" smtClean="0"/>
            </a:br>
            <a:r>
              <a:rPr lang="en-US" dirty="0" smtClean="0"/>
              <a:t>acts as a section divider.</a:t>
            </a:r>
            <a:endParaRPr lang="en-US" dirty="0"/>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Yellow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smtClean="0"/>
              <a:t>Subheading</a:t>
            </a:r>
          </a:p>
          <a:p>
            <a:pPr lvl="1"/>
            <a:r>
              <a:rPr lang="en-US" dirty="0" smtClean="0"/>
              <a:t>Slides should feature the slide heading above in yellow when they follow the yellow section divider slide.</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Yellow Content Slide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76804" y="1500167"/>
            <a:ext cx="4038600" cy="4000528"/>
          </a:xfrm>
        </p:spPr>
        <p:txBody>
          <a:bodyPr/>
          <a:lstStyle>
            <a:lvl1pPr marL="0">
              <a:defRPr sz="3200" b="1"/>
            </a:lvl1pPr>
            <a:lvl2pPr marL="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0" hasCustomPrompt="1"/>
          </p:nvPr>
        </p:nvSpPr>
        <p:spPr>
          <a:xfrm>
            <a:off x="357158" y="1500188"/>
            <a:ext cx="4071937" cy="4000500"/>
          </a:xfrm>
        </p:spPr>
        <p:txBody>
          <a:bodyPr/>
          <a:lstStyle>
            <a:lvl1pPr marL="0">
              <a:defRPr/>
            </a:lvl1pPr>
            <a:lvl2pPr>
              <a:defRPr baseline="0"/>
            </a:lvl2pPr>
          </a:lstStyle>
          <a:p>
            <a:pPr lvl="0"/>
            <a:r>
              <a:rPr lang="en-US" dirty="0" smtClean="0"/>
              <a:t>Subheading</a:t>
            </a:r>
          </a:p>
          <a:p>
            <a:pPr lvl="1"/>
            <a:r>
              <a:rPr lang="en-US" dirty="0" smtClean="0"/>
              <a:t>Slides should feature the slide heading above in yellow when they follow the yellow section divider.</a:t>
            </a:r>
          </a:p>
        </p:txBody>
      </p:sp>
      <p:sp>
        <p:nvSpPr>
          <p:cNvPr id="11" name="Text Placeholder 10"/>
          <p:cNvSpPr>
            <a:spLocks noGrp="1"/>
          </p:cNvSpPr>
          <p:nvPr>
            <p:ph type="body" sz="quarter" idx="11" hasCustomPrompt="1"/>
          </p:nvPr>
        </p:nvSpPr>
        <p:spPr>
          <a:xfrm>
            <a:off x="357158" y="357188"/>
            <a:ext cx="8358217" cy="1143000"/>
          </a:xfrm>
        </p:spPr>
        <p:txBody>
          <a:bodyPr>
            <a:normAutofit/>
          </a:bodyPr>
          <a:lstStyle>
            <a:lvl1pPr>
              <a:defRPr sz="4400">
                <a:solidFill>
                  <a:schemeClr val="tx1"/>
                </a:solidFill>
              </a:defRPr>
            </a:lvl1pPr>
          </a:lstStyle>
          <a:p>
            <a:pPr lvl="0"/>
            <a:r>
              <a:rPr lang="en-US" dirty="0" smtClean="0"/>
              <a:t>Slide Heading</a:t>
            </a:r>
            <a:endParaRPr lang="en-US" dirty="0"/>
          </a:p>
        </p:txBody>
      </p:sp>
      <p:sp>
        <p:nvSpPr>
          <p:cNvPr id="5"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Divider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7158" y="357167"/>
            <a:ext cx="8358188" cy="5214973"/>
          </a:xfrm>
        </p:spPr>
        <p:txBody>
          <a:bodyPr>
            <a:normAutofit/>
          </a:bodyPr>
          <a:lstStyle>
            <a:lvl1pPr marL="0">
              <a:buNone/>
              <a:defRPr sz="4400" b="1" baseline="0"/>
            </a:lvl1pPr>
          </a:lstStyle>
          <a:p>
            <a:pPr lvl="0"/>
            <a:r>
              <a:rPr lang="en-US" dirty="0" smtClean="0"/>
              <a:t>Section title or a short</a:t>
            </a:r>
            <a:br>
              <a:rPr lang="en-US" dirty="0" smtClean="0"/>
            </a:br>
            <a:r>
              <a:rPr lang="en-US" dirty="0" smtClean="0"/>
              <a:t>introductory statement that </a:t>
            </a:r>
            <a:br>
              <a:rPr lang="en-US" dirty="0" smtClean="0"/>
            </a:br>
            <a:r>
              <a:rPr lang="en-US" dirty="0" smtClean="0"/>
              <a:t>acts as a section divider.</a:t>
            </a:r>
            <a:endParaRPr lang="en-US" dirty="0"/>
          </a:p>
        </p:txBody>
      </p:sp>
      <p:sp>
        <p:nvSpPr>
          <p:cNvPr id="3"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Content Slide 1">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57158" y="357188"/>
            <a:ext cx="8358187" cy="1143000"/>
          </a:xfrm>
        </p:spPr>
        <p:txBody>
          <a:bodyPr>
            <a:normAutofit/>
          </a:bodyPr>
          <a:lstStyle>
            <a:lvl1pPr>
              <a:defRPr sz="4400" baseline="0">
                <a:solidFill>
                  <a:schemeClr val="tx1"/>
                </a:solidFill>
              </a:defRPr>
            </a:lvl1pPr>
          </a:lstStyle>
          <a:p>
            <a:pPr lvl="0"/>
            <a:r>
              <a:rPr lang="en-US" dirty="0" smtClean="0"/>
              <a:t>Slide Heading</a:t>
            </a:r>
            <a:endParaRPr lang="en-US" dirty="0"/>
          </a:p>
        </p:txBody>
      </p:sp>
      <p:sp>
        <p:nvSpPr>
          <p:cNvPr id="12" name="Text Placeholder 11"/>
          <p:cNvSpPr>
            <a:spLocks noGrp="1"/>
          </p:cNvSpPr>
          <p:nvPr>
            <p:ph type="body" sz="quarter" idx="12" hasCustomPrompt="1"/>
          </p:nvPr>
        </p:nvSpPr>
        <p:spPr>
          <a:xfrm>
            <a:off x="357158" y="1500188"/>
            <a:ext cx="8358217" cy="4071937"/>
          </a:xfrm>
        </p:spPr>
        <p:txBody>
          <a:bodyPr/>
          <a:lstStyle>
            <a:lvl1pPr>
              <a:defRPr/>
            </a:lvl1pPr>
            <a:lvl2pPr>
              <a:defRPr baseline="0"/>
            </a:lvl2pPr>
          </a:lstStyle>
          <a:p>
            <a:pPr lvl="0"/>
            <a:r>
              <a:rPr lang="en-US" dirty="0" smtClean="0"/>
              <a:t>Subheading</a:t>
            </a:r>
          </a:p>
          <a:p>
            <a:pPr lvl="1"/>
            <a:r>
              <a:rPr lang="en-US" dirty="0" smtClean="0"/>
              <a:t>Slides should feature the slide heading above in green when they follow the green section divider slide.</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0.xml"/><Relationship Id="rId1" Type="http://schemas.openxmlformats.org/officeDocument/2006/relationships/slideLayout" Target="../slideLayouts/slideLayout1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1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74"/>
            <a:ext cx="8429684" cy="114300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57158" y="1500175"/>
            <a:ext cx="8429684" cy="392908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7158"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69E12818-C8D7-49A7-9977-208E1218482F}" type="datetime1">
              <a:rPr lang="en-US" smtClean="0"/>
              <a:pPr/>
              <a:t>4/29/2013</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95" r:id="rId2"/>
    <p:sldLayoutId id="2147483696" r:id="rId3"/>
    <p:sldLayoutId id="2147483697" r:id="rId4"/>
  </p:sldLayoutIdLst>
  <p:hf hdr="0" ftr="0"/>
  <p:txStyles>
    <p:titleStyle>
      <a:lvl1pPr algn="l" defTabSz="914400" rtl="0" eaLnBrk="1" latinLnBrk="0" hangingPunct="1">
        <a:spcBef>
          <a:spcPct val="0"/>
        </a:spcBef>
        <a:buNone/>
        <a:defRPr sz="4400" b="1" kern="1200">
          <a:solidFill>
            <a:schemeClr val="tx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tx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7416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3" r:id="rId1"/>
  </p:sldLayoutIdLst>
  <p:hf hdr="0" ftr="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Lst>
  <p:hf hdr="0" ftr="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Lst>
  <p:hf hdr="0" ftr="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E12818-C8D7-49A7-9977-208E1218482F}" type="datetime1">
              <a:rPr lang="en-US" smtClean="0"/>
              <a:pPr/>
              <a:t>4/29/2013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5BA7B-BF1B-4D73-9F40-122D62FF69EE}" type="slidenum">
              <a:rPr lang="en-US" smtClean="0"/>
              <a:t>‹#›</a:t>
            </a:fld>
            <a:endParaRPr lang="en-US"/>
          </a:p>
        </p:txBody>
      </p:sp>
    </p:spTree>
    <p:extLst>
      <p:ext uri="{BB962C8B-B14F-4D97-AF65-F5344CB8AC3E}">
        <p14:creationId xmlns:p14="http://schemas.microsoft.com/office/powerpoint/2010/main" val="35935170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Lst>
  <p:hf hdr="0" ftr="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Lst>
  <p:hf hdr="0" ftr="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6" r:id="rId1"/>
  </p:sldLayoutIdLst>
  <p:hf hdr="0" ftr="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Lst>
  <p:hf hdr="0" ftr="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Lst>
  <p:hf hdr="0" ftr="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Lst>
  <p:hf hdr="0" ftr="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6"/>
            <a:ext cx="8358246" cy="39719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Lst>
  <p:hf hdr="0" ftr="0"/>
  <p:txStyles>
    <p:titleStyle>
      <a:lvl1pPr algn="l" defTabSz="914400" rtl="0" eaLnBrk="1" latinLnBrk="0" hangingPunct="1">
        <a:spcBef>
          <a:spcPct val="0"/>
        </a:spcBef>
        <a:buNone/>
        <a:defRPr sz="4400" b="1" kern="1200">
          <a:solidFill>
            <a:schemeClr val="bg1"/>
          </a:solidFill>
          <a:latin typeface="Helvetica"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200" b="1" kern="1200">
          <a:solidFill>
            <a:schemeClr val="bg1"/>
          </a:solidFill>
          <a:latin typeface="Helvetica" pitchFamily="34" charset="0"/>
          <a:ea typeface="+mn-ea"/>
          <a:cs typeface="+mn-cs"/>
        </a:defRPr>
      </a:lvl1pPr>
      <a:lvl2pPr marL="0" indent="-285750" algn="l" defTabSz="914400" rtl="0" eaLnBrk="1" latinLnBrk="0" hangingPunct="1">
        <a:spcBef>
          <a:spcPct val="20000"/>
        </a:spcBef>
        <a:buFont typeface="Arial" pitchFamily="34" charset="0"/>
        <a:buChar char="•"/>
        <a:defRPr sz="3200" kern="1200">
          <a:solidFill>
            <a:schemeClr val="bg1"/>
          </a:solidFill>
          <a:latin typeface="Helvetica" pitchFamily="34" charset="0"/>
          <a:ea typeface="+mn-ea"/>
          <a:cs typeface="+mn-cs"/>
        </a:defRPr>
      </a:lvl2pPr>
      <a:lvl3pPr marL="741600" indent="-2286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58" y="357166"/>
            <a:ext cx="8358246"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7158" y="1500167"/>
            <a:ext cx="8358246" cy="400052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4"/>
          </p:nvPr>
        </p:nvSpPr>
        <p:spPr>
          <a:xfrm>
            <a:off x="357158" y="6350023"/>
            <a:ext cx="2133600" cy="365125"/>
          </a:xfrm>
          <a:prstGeom prst="rect">
            <a:avLst/>
          </a:prstGeom>
        </p:spPr>
        <p:txBody>
          <a:bodyPr vert="horz" lIns="91440" tIns="45720" rIns="91440" bIns="45720" rtlCol="0" anchor="ctr"/>
          <a:lstStyle>
            <a:lvl1pPr algn="l">
              <a:defRPr sz="1200">
                <a:solidFill>
                  <a:schemeClr val="bg2"/>
                </a:solidFill>
              </a:defRPr>
            </a:lvl1pPr>
          </a:lstStyle>
          <a:p>
            <a:fld id="{976B6DAE-1464-4C4A-A17B-99A185F7EC6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Lst>
  <p:hf hdr="0" ftr="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b="1" kern="1200">
          <a:solidFill>
            <a:schemeClr val="tx2"/>
          </a:solidFill>
          <a:latin typeface="+mn-lt"/>
          <a:ea typeface="+mn-ea"/>
          <a:cs typeface="+mn-cs"/>
        </a:defRPr>
      </a:lvl1pPr>
      <a:lvl2pPr marL="284400" indent="-28575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2pPr>
      <a:lvl3pPr marL="936000" indent="-2286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hyperlink" Target="http://www.archive-it.org/"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hyperlink" Target="http://wayback.archive-it.org/" TargetMode="External"/><Relationship Id="rId5" Type="http://schemas.openxmlformats.org/officeDocument/2006/relationships/hyperlink" Target="http://www.library.ualberta.ca/webarchive/" TargetMode="External"/><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74.emf"/><Relationship Id="rId4" Type="http://schemas.openxmlformats.org/officeDocument/2006/relationships/package" Target="../embeddings/Microsoft_Excel_Worksheet1.xlsx"/></Relationships>
</file>

<file path=ppt/slides/_rels/slide2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0.xml"/><Relationship Id="rId1" Type="http://schemas.openxmlformats.org/officeDocument/2006/relationships/vmlDrawing" Target="../drawings/vmlDrawing2.vml"/><Relationship Id="rId5" Type="http://schemas.openxmlformats.org/officeDocument/2006/relationships/image" Target="../media/image76.emf"/><Relationship Id="rId4" Type="http://schemas.openxmlformats.org/officeDocument/2006/relationships/package" Target="../embeddings/Microsoft_Excel_Worksheet2.xlsx"/></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www.everythingdeutsch.com/" TargetMode="External"/><Relationship Id="rId2" Type="http://schemas.openxmlformats.org/officeDocument/2006/relationships/hyperlink" Target="http://www.eastview.com/" TargetMode="External"/><Relationship Id="rId1" Type="http://schemas.openxmlformats.org/officeDocument/2006/relationships/slideLayout" Target="../slideLayouts/slideLayout6.xml"/><Relationship Id="rId5" Type="http://schemas.openxmlformats.org/officeDocument/2006/relationships/hyperlink" Target="http://www.panap.com/" TargetMode="External"/><Relationship Id="rId4" Type="http://schemas.openxmlformats.org/officeDocument/2006/relationships/hyperlink" Target="http://www.multiculturalbooksandvideos.com/"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3.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1"/>
            <a:ext cx="7772400" cy="1619250"/>
          </a:xfrm>
        </p:spPr>
        <p:txBody>
          <a:bodyPr>
            <a:normAutofit fontScale="90000"/>
          </a:bodyPr>
          <a:lstStyle/>
          <a:p>
            <a:r>
              <a:rPr lang="en-CA" b="1" dirty="0"/>
              <a:t>Building Foreign Language Collections for the Communities We Serve </a:t>
            </a:r>
            <a:endParaRPr lang="en-US" dirty="0"/>
          </a:p>
        </p:txBody>
      </p:sp>
      <p:sp>
        <p:nvSpPr>
          <p:cNvPr id="3" name="Subtitle 2"/>
          <p:cNvSpPr>
            <a:spLocks noGrp="1"/>
          </p:cNvSpPr>
          <p:nvPr>
            <p:ph type="subTitle" idx="1"/>
          </p:nvPr>
        </p:nvSpPr>
        <p:spPr>
          <a:xfrm>
            <a:off x="0" y="3962400"/>
            <a:ext cx="9220200" cy="1752600"/>
          </a:xfrm>
        </p:spPr>
        <p:txBody>
          <a:bodyPr>
            <a:normAutofit/>
          </a:bodyPr>
          <a:lstStyle/>
          <a:p>
            <a:r>
              <a:rPr lang="en-US" sz="2800" dirty="0" smtClean="0"/>
              <a:t>Mary Bennett – Edmonton Public Library</a:t>
            </a:r>
          </a:p>
          <a:p>
            <a:r>
              <a:rPr lang="en-US" sz="2800" dirty="0" smtClean="0"/>
              <a:t>Lindsay Johnston – University of Alberta Libraries</a:t>
            </a:r>
          </a:p>
          <a:p>
            <a:r>
              <a:rPr lang="en-US" sz="2800" dirty="0" smtClean="0"/>
              <a:t>Denis </a:t>
            </a:r>
            <a:r>
              <a:rPr lang="en-US" sz="2800" dirty="0" err="1" smtClean="0"/>
              <a:t>Lacroix</a:t>
            </a:r>
            <a:r>
              <a:rPr lang="en-US" sz="2800" dirty="0" smtClean="0"/>
              <a:t> </a:t>
            </a:r>
            <a:r>
              <a:rPr lang="en-US" sz="2800" dirty="0"/>
              <a:t>– University of Alberta Libraries</a:t>
            </a:r>
          </a:p>
        </p:txBody>
      </p:sp>
      <p:sp>
        <p:nvSpPr>
          <p:cNvPr id="4" name="TextBox 3"/>
          <p:cNvSpPr txBox="1"/>
          <p:nvPr/>
        </p:nvSpPr>
        <p:spPr>
          <a:xfrm>
            <a:off x="5029200" y="6248400"/>
            <a:ext cx="3886200" cy="369332"/>
          </a:xfrm>
          <a:prstGeom prst="rect">
            <a:avLst/>
          </a:prstGeom>
          <a:noFill/>
        </p:spPr>
        <p:txBody>
          <a:bodyPr wrap="square" rtlCol="0">
            <a:spAutoFit/>
          </a:bodyPr>
          <a:lstStyle/>
          <a:p>
            <a:r>
              <a:rPr lang="fr-CA" dirty="0" smtClean="0"/>
              <a:t>Alberta Library </a:t>
            </a:r>
            <a:r>
              <a:rPr lang="fr-CA" dirty="0" err="1" smtClean="0"/>
              <a:t>Conference</a:t>
            </a:r>
            <a:r>
              <a:rPr lang="fr-CA" dirty="0" smtClean="0"/>
              <a:t> – April 2013</a:t>
            </a:r>
            <a:endParaRPr lang="en-CA" dirty="0"/>
          </a:p>
        </p:txBody>
      </p:sp>
    </p:spTree>
    <p:extLst>
      <p:ext uri="{BB962C8B-B14F-4D97-AF65-F5344CB8AC3E}">
        <p14:creationId xmlns:p14="http://schemas.microsoft.com/office/powerpoint/2010/main" val="1856821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853882" cy="243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6383109" y="0"/>
            <a:ext cx="2725511" cy="3284984"/>
          </a:xfrm>
        </p:spPr>
        <p:txBody>
          <a:bodyPr>
            <a:normAutofit fontScale="90000"/>
          </a:bodyPr>
          <a:lstStyle/>
          <a:p>
            <a:r>
              <a:rPr lang="en-US" dirty="0" smtClean="0"/>
              <a:t>Slavic Studies Collection</a:t>
            </a:r>
            <a:br>
              <a:rPr lang="en-US" dirty="0" smtClean="0"/>
            </a:br>
            <a:r>
              <a:rPr lang="en-US" sz="2200" dirty="0" smtClean="0"/>
              <a:t>Monograph Holdings and </a:t>
            </a:r>
            <a:br>
              <a:rPr lang="en-US" sz="2200" dirty="0" smtClean="0"/>
            </a:br>
            <a:r>
              <a:rPr lang="en-US" sz="2200" dirty="0" smtClean="0"/>
              <a:t>Circulation &amp; Turnover rates over the last 10 years</a:t>
            </a:r>
            <a:endParaRPr lang="en-US" sz="2200" dirty="0"/>
          </a:p>
        </p:txBody>
      </p:sp>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442291"/>
            <a:ext cx="5181600" cy="34048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567"/>
            <a:ext cx="6019799" cy="3354379"/>
          </a:xfrm>
          <a:prstGeom prst="rect">
            <a:avLst/>
          </a:prstGeom>
          <a:noFill/>
          <a:ln w="9525">
            <a:solidFill>
              <a:schemeClr val="tx1">
                <a:lumMod val="75000"/>
                <a:lumOff val="2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7637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Slavic Studies Collection Development </a:t>
            </a:r>
            <a:endParaRPr lang="en-US" dirty="0"/>
          </a:p>
        </p:txBody>
      </p:sp>
      <p:sp>
        <p:nvSpPr>
          <p:cNvPr id="3" name="Content Placeholder 2"/>
          <p:cNvSpPr>
            <a:spLocks noGrp="1"/>
          </p:cNvSpPr>
          <p:nvPr>
            <p:ph idx="1"/>
          </p:nvPr>
        </p:nvSpPr>
        <p:spPr>
          <a:xfrm>
            <a:off x="457200" y="1295400"/>
            <a:ext cx="8229600" cy="5373960"/>
          </a:xfrm>
        </p:spPr>
        <p:txBody>
          <a:bodyPr>
            <a:normAutofit fontScale="77500" lnSpcReduction="20000"/>
          </a:bodyPr>
          <a:lstStyle/>
          <a:p>
            <a:r>
              <a:rPr lang="en-US" dirty="0"/>
              <a:t>Databases</a:t>
            </a:r>
          </a:p>
          <a:p>
            <a:pPr lvl="1"/>
            <a:r>
              <a:rPr lang="en-US" dirty="0" smtClean="0"/>
              <a:t>Major </a:t>
            </a:r>
            <a:r>
              <a:rPr lang="en-US" dirty="0" err="1" smtClean="0"/>
              <a:t>Databses</a:t>
            </a:r>
            <a:r>
              <a:rPr lang="en-US" dirty="0" smtClean="0"/>
              <a:t>: MLA Bibliography, Historical Abstracts, PAIS International, ABSEES &amp; EBSEES</a:t>
            </a:r>
          </a:p>
          <a:p>
            <a:pPr lvl="1"/>
            <a:r>
              <a:rPr lang="en-US" dirty="0"/>
              <a:t>New Database: </a:t>
            </a:r>
            <a:r>
              <a:rPr lang="en-US" i="1" dirty="0"/>
              <a:t>Slavic Humanities Index </a:t>
            </a:r>
            <a:r>
              <a:rPr lang="en-US" dirty="0"/>
              <a:t>(U of T</a:t>
            </a:r>
            <a:r>
              <a:rPr lang="en-US" dirty="0" smtClean="0"/>
              <a:t>)</a:t>
            </a:r>
          </a:p>
          <a:p>
            <a:pPr lvl="1"/>
            <a:r>
              <a:rPr lang="en-US" dirty="0" smtClean="0"/>
              <a:t>News archives – Current Digest of the Russian Press, Pravda; need </a:t>
            </a:r>
            <a:r>
              <a:rPr lang="en-US" dirty="0"/>
              <a:t>to </a:t>
            </a:r>
            <a:r>
              <a:rPr lang="en-US" dirty="0" smtClean="0"/>
              <a:t>evaluate new collections (</a:t>
            </a:r>
            <a:r>
              <a:rPr lang="en-US" dirty="0" err="1" smtClean="0"/>
              <a:t>Izvestiia</a:t>
            </a:r>
            <a:r>
              <a:rPr lang="en-US" dirty="0" smtClean="0"/>
              <a:t>, etc.)</a:t>
            </a:r>
            <a:endParaRPr lang="en-US" dirty="0"/>
          </a:p>
          <a:p>
            <a:pPr lvl="1"/>
            <a:r>
              <a:rPr lang="en-US" dirty="0"/>
              <a:t>Include National Bibliographies, National Library Catalogues on databases lists</a:t>
            </a:r>
          </a:p>
          <a:p>
            <a:endParaRPr lang="en-US" b="1" dirty="0" smtClean="0"/>
          </a:p>
          <a:p>
            <a:r>
              <a:rPr lang="en-US" dirty="0" smtClean="0"/>
              <a:t>Title by title selection for monographs – want to change</a:t>
            </a:r>
          </a:p>
          <a:p>
            <a:pPr lvl="1"/>
            <a:r>
              <a:rPr lang="en-US" dirty="0" smtClean="0"/>
              <a:t>Ingram for English language – mostly print, some e</a:t>
            </a:r>
          </a:p>
          <a:p>
            <a:pPr lvl="1"/>
            <a:r>
              <a:rPr lang="en-US" dirty="0" smtClean="0"/>
              <a:t>MIPP, </a:t>
            </a:r>
            <a:r>
              <a:rPr lang="en-US" dirty="0" err="1" smtClean="0"/>
              <a:t>Eastview</a:t>
            </a:r>
            <a:r>
              <a:rPr lang="en-US" dirty="0" smtClean="0"/>
              <a:t>, Lexicon, independent Ukrainian bookseller for Ukrainian, Russian, and Polish titles – all print</a:t>
            </a:r>
          </a:p>
          <a:p>
            <a:pPr lvl="1"/>
            <a:r>
              <a:rPr lang="en-US" dirty="0" smtClean="0"/>
              <a:t>analyze recent acquisitions to set up approval plan parameters, investigate possibilities for e-books</a:t>
            </a:r>
          </a:p>
          <a:p>
            <a:pPr lvl="1"/>
            <a:r>
              <a:rPr lang="en-US" dirty="0" smtClean="0"/>
              <a:t>Recommendations </a:t>
            </a:r>
            <a:r>
              <a:rPr lang="en-US" dirty="0"/>
              <a:t>from </a:t>
            </a:r>
            <a:r>
              <a:rPr lang="en-US" dirty="0" smtClean="0"/>
              <a:t>researchers, rely on ILL requests </a:t>
            </a:r>
          </a:p>
          <a:p>
            <a:pPr marL="457200" lvl="1" indent="0">
              <a:buNone/>
            </a:pPr>
            <a:endParaRPr lang="en-US" dirty="0" smtClean="0"/>
          </a:p>
        </p:txBody>
      </p:sp>
    </p:spTree>
    <p:extLst>
      <p:ext uri="{BB962C8B-B14F-4D97-AF65-F5344CB8AC3E}">
        <p14:creationId xmlns:p14="http://schemas.microsoft.com/office/powerpoint/2010/main" val="1875460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379"/>
            <a:ext cx="5589814" cy="321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00" y="3183638"/>
            <a:ext cx="5935353" cy="35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814" y="2133600"/>
            <a:ext cx="3394189" cy="245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0999"/>
            <a:ext cx="20955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9814" y="1559348"/>
            <a:ext cx="3579813" cy="63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68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76239"/>
            <a:ext cx="9106246" cy="549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2454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Maybe you don’t even have to buy it: Digital Portals</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Free Online Digital Collections</a:t>
            </a:r>
          </a:p>
          <a:p>
            <a:pPr lvl="1"/>
            <a:r>
              <a:rPr lang="en-US" dirty="0" smtClean="0"/>
              <a:t>National Library of Russia</a:t>
            </a:r>
          </a:p>
          <a:p>
            <a:pPr lvl="1"/>
            <a:r>
              <a:rPr lang="en-US" dirty="0" err="1" smtClean="0"/>
              <a:t>Vernadsky</a:t>
            </a:r>
            <a:r>
              <a:rPr lang="en-US" dirty="0" smtClean="0"/>
              <a:t> Library</a:t>
            </a:r>
          </a:p>
          <a:p>
            <a:pPr lvl="1"/>
            <a:r>
              <a:rPr lang="en-US" dirty="0" smtClean="0"/>
              <a:t>Russian Digital Collections (Library of Congress)</a:t>
            </a:r>
          </a:p>
          <a:p>
            <a:pPr lvl="1"/>
            <a:r>
              <a:rPr lang="en-US" dirty="0" smtClean="0"/>
              <a:t>ALA </a:t>
            </a:r>
            <a:r>
              <a:rPr lang="en-US" dirty="0"/>
              <a:t>ACRL SEES Preservation &amp; Access </a:t>
            </a:r>
            <a:r>
              <a:rPr lang="en-US" dirty="0" smtClean="0"/>
              <a:t>Committee</a:t>
            </a: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391" y="887864"/>
            <a:ext cx="12287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280" y="4785677"/>
            <a:ext cx="2162633" cy="1537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5129" y="4337460"/>
            <a:ext cx="1944074" cy="44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485" y="4314201"/>
            <a:ext cx="4302707" cy="204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5275" y="1764222"/>
            <a:ext cx="1721891" cy="978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3375" y="2667000"/>
            <a:ext cx="2519366" cy="37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646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7" y="3124200"/>
            <a:ext cx="9144000" cy="315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7" y="0"/>
            <a:ext cx="9144000" cy="287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flipV="1">
            <a:off x="6966857" y="370114"/>
            <a:ext cx="1643743" cy="69668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962401" y="990600"/>
            <a:ext cx="114299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828800" y="5486400"/>
            <a:ext cx="114299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70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75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7200"/>
            <a:ext cx="9143999" cy="516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1828800" y="999545"/>
            <a:ext cx="685801"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5364088" y="1456745"/>
            <a:ext cx="612321" cy="205668"/>
          </a:xfrm>
          <a:custGeom>
            <a:avLst/>
            <a:gdLst>
              <a:gd name="connsiteX0" fmla="*/ 481693 w 612321"/>
              <a:gd name="connsiteY0" fmla="*/ 12826 h 205668"/>
              <a:gd name="connsiteX1" fmla="*/ 220435 w 612321"/>
              <a:gd name="connsiteY1" fmla="*/ 4662 h 205668"/>
              <a:gd name="connsiteX2" fmla="*/ 32657 w 612321"/>
              <a:gd name="connsiteY2" fmla="*/ 29155 h 205668"/>
              <a:gd name="connsiteX3" fmla="*/ 8164 w 612321"/>
              <a:gd name="connsiteY3" fmla="*/ 61812 h 205668"/>
              <a:gd name="connsiteX4" fmla="*/ 0 w 612321"/>
              <a:gd name="connsiteY4" fmla="*/ 86305 h 205668"/>
              <a:gd name="connsiteX5" fmla="*/ 8164 w 612321"/>
              <a:gd name="connsiteY5" fmla="*/ 127126 h 205668"/>
              <a:gd name="connsiteX6" fmla="*/ 32657 w 612321"/>
              <a:gd name="connsiteY6" fmla="*/ 143455 h 205668"/>
              <a:gd name="connsiteX7" fmla="*/ 114300 w 612321"/>
              <a:gd name="connsiteY7" fmla="*/ 159784 h 205668"/>
              <a:gd name="connsiteX8" fmla="*/ 138793 w 612321"/>
              <a:gd name="connsiteY8" fmla="*/ 167948 h 205668"/>
              <a:gd name="connsiteX9" fmla="*/ 285750 w 612321"/>
              <a:gd name="connsiteY9" fmla="*/ 184276 h 205668"/>
              <a:gd name="connsiteX10" fmla="*/ 326571 w 612321"/>
              <a:gd name="connsiteY10" fmla="*/ 200605 h 205668"/>
              <a:gd name="connsiteX11" fmla="*/ 563335 w 612321"/>
              <a:gd name="connsiteY11" fmla="*/ 184276 h 205668"/>
              <a:gd name="connsiteX12" fmla="*/ 604157 w 612321"/>
              <a:gd name="connsiteY12" fmla="*/ 110798 h 205668"/>
              <a:gd name="connsiteX13" fmla="*/ 612321 w 612321"/>
              <a:gd name="connsiteY13" fmla="*/ 86305 h 205668"/>
              <a:gd name="connsiteX14" fmla="*/ 604157 w 612321"/>
              <a:gd name="connsiteY14" fmla="*/ 29155 h 205668"/>
              <a:gd name="connsiteX15" fmla="*/ 563335 w 612321"/>
              <a:gd name="connsiteY15" fmla="*/ 20991 h 205668"/>
              <a:gd name="connsiteX16" fmla="*/ 506185 w 612321"/>
              <a:gd name="connsiteY16" fmla="*/ 4662 h 205668"/>
              <a:gd name="connsiteX17" fmla="*/ 481693 w 612321"/>
              <a:gd name="connsiteY17" fmla="*/ 12826 h 2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2321" h="205668">
                <a:moveTo>
                  <a:pt x="481693" y="12826"/>
                </a:moveTo>
                <a:cubicBezTo>
                  <a:pt x="434068" y="12826"/>
                  <a:pt x="307564" y="4662"/>
                  <a:pt x="220435" y="4662"/>
                </a:cubicBezTo>
                <a:cubicBezTo>
                  <a:pt x="185285" y="4662"/>
                  <a:pt x="77657" y="-15845"/>
                  <a:pt x="32657" y="29155"/>
                </a:cubicBezTo>
                <a:cubicBezTo>
                  <a:pt x="23035" y="38777"/>
                  <a:pt x="16328" y="50926"/>
                  <a:pt x="8164" y="61812"/>
                </a:cubicBezTo>
                <a:cubicBezTo>
                  <a:pt x="5443" y="69976"/>
                  <a:pt x="0" y="77699"/>
                  <a:pt x="0" y="86305"/>
                </a:cubicBezTo>
                <a:cubicBezTo>
                  <a:pt x="0" y="100181"/>
                  <a:pt x="1279" y="115078"/>
                  <a:pt x="8164" y="127126"/>
                </a:cubicBezTo>
                <a:cubicBezTo>
                  <a:pt x="13032" y="135646"/>
                  <a:pt x="23881" y="139067"/>
                  <a:pt x="32657" y="143455"/>
                </a:cubicBezTo>
                <a:cubicBezTo>
                  <a:pt x="55454" y="154854"/>
                  <a:pt x="93244" y="156776"/>
                  <a:pt x="114300" y="159784"/>
                </a:cubicBezTo>
                <a:cubicBezTo>
                  <a:pt x="122464" y="162505"/>
                  <a:pt x="130274" y="166731"/>
                  <a:pt x="138793" y="167948"/>
                </a:cubicBezTo>
                <a:cubicBezTo>
                  <a:pt x="187585" y="174918"/>
                  <a:pt x="285750" y="184276"/>
                  <a:pt x="285750" y="184276"/>
                </a:cubicBezTo>
                <a:cubicBezTo>
                  <a:pt x="299357" y="189719"/>
                  <a:pt x="311923" y="200132"/>
                  <a:pt x="326571" y="200605"/>
                </a:cubicBezTo>
                <a:cubicBezTo>
                  <a:pt x="504722" y="206352"/>
                  <a:pt x="476860" y="213105"/>
                  <a:pt x="563335" y="184276"/>
                </a:cubicBezTo>
                <a:cubicBezTo>
                  <a:pt x="599999" y="147614"/>
                  <a:pt x="584177" y="170737"/>
                  <a:pt x="604157" y="110798"/>
                </a:cubicBezTo>
                <a:lnTo>
                  <a:pt x="612321" y="86305"/>
                </a:lnTo>
                <a:cubicBezTo>
                  <a:pt x="609600" y="67255"/>
                  <a:pt x="615703" y="44550"/>
                  <a:pt x="604157" y="29155"/>
                </a:cubicBezTo>
                <a:cubicBezTo>
                  <a:pt x="595831" y="18054"/>
                  <a:pt x="576881" y="24001"/>
                  <a:pt x="563335" y="20991"/>
                </a:cubicBezTo>
                <a:cubicBezTo>
                  <a:pt x="545924" y="17122"/>
                  <a:pt x="523227" y="11479"/>
                  <a:pt x="506185" y="4662"/>
                </a:cubicBezTo>
                <a:cubicBezTo>
                  <a:pt x="500535" y="2402"/>
                  <a:pt x="529318" y="12826"/>
                  <a:pt x="481693" y="1282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31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8001000" cy="661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43" y="1981200"/>
            <a:ext cx="8791957"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32" y="76200"/>
            <a:ext cx="7142163"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781" y="3886200"/>
            <a:ext cx="7132637"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253" y="5263075"/>
            <a:ext cx="6589713" cy="159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rved Left Arrow 1"/>
          <p:cNvSpPr/>
          <p:nvPr/>
        </p:nvSpPr>
        <p:spPr>
          <a:xfrm>
            <a:off x="7239000" y="3009900"/>
            <a:ext cx="847407"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4121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500" fill="hold"/>
                                        <p:tgtEl>
                                          <p:spTgt spid="4101"/>
                                        </p:tgtEl>
                                        <p:attrNameLst>
                                          <p:attrName>ppt_w</p:attrName>
                                        </p:attrNameLst>
                                      </p:cBhvr>
                                      <p:tavLst>
                                        <p:tav tm="0">
                                          <p:val>
                                            <p:fltVal val="0"/>
                                          </p:val>
                                        </p:tav>
                                        <p:tav tm="100000">
                                          <p:val>
                                            <p:strVal val="#ppt_w"/>
                                          </p:val>
                                        </p:tav>
                                      </p:tavLst>
                                    </p:anim>
                                    <p:anim calcmode="lin" valueType="num">
                                      <p:cBhvr>
                                        <p:cTn id="8" dur="500" fill="hold"/>
                                        <p:tgtEl>
                                          <p:spTgt spid="4101"/>
                                        </p:tgtEl>
                                        <p:attrNameLst>
                                          <p:attrName>ppt_h</p:attrName>
                                        </p:attrNameLst>
                                      </p:cBhvr>
                                      <p:tavLst>
                                        <p:tav tm="0">
                                          <p:val>
                                            <p:fltVal val="0"/>
                                          </p:val>
                                        </p:tav>
                                        <p:tav tm="100000">
                                          <p:val>
                                            <p:strVal val="#ppt_h"/>
                                          </p:val>
                                        </p:tav>
                                      </p:tavLst>
                                    </p:anim>
                                    <p:animEffect transition="in" filter="fade">
                                      <p:cBhvr>
                                        <p:cTn id="9" dur="500"/>
                                        <p:tgtEl>
                                          <p:spTgt spid="410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hidden"/>
                                      </p:to>
                                    </p:set>
                                  </p:childTnLst>
                                </p:cTn>
                              </p:par>
                              <p:par>
                                <p:cTn id="14" presetID="42" presetClass="entr" presetSubtype="0"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1000"/>
                                        <p:tgtEl>
                                          <p:spTgt spid="4102"/>
                                        </p:tgtEl>
                                      </p:cBhvr>
                                    </p:animEffect>
                                    <p:anim calcmode="lin" valueType="num">
                                      <p:cBhvr>
                                        <p:cTn id="17" dur="1000" fill="hold"/>
                                        <p:tgtEl>
                                          <p:spTgt spid="4102"/>
                                        </p:tgtEl>
                                        <p:attrNameLst>
                                          <p:attrName>ppt_x</p:attrName>
                                        </p:attrNameLst>
                                      </p:cBhvr>
                                      <p:tavLst>
                                        <p:tav tm="0">
                                          <p:val>
                                            <p:strVal val="#ppt_x"/>
                                          </p:val>
                                        </p:tav>
                                        <p:tav tm="100000">
                                          <p:val>
                                            <p:strVal val="#ppt_x"/>
                                          </p:val>
                                        </p:tav>
                                      </p:tavLst>
                                    </p:anim>
                                    <p:anim calcmode="lin" valueType="num">
                                      <p:cBhvr>
                                        <p:cTn id="18"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par>
                                <p:cTn id="24" presetID="47"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7"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6099514" cy="543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3200"/>
            <a:ext cx="8153400" cy="309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8096" y="3301093"/>
            <a:ext cx="6235903" cy="355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15222" y="106136"/>
            <a:ext cx="3093158" cy="424543"/>
          </a:xfrm>
          <a:custGeom>
            <a:avLst/>
            <a:gdLst>
              <a:gd name="connsiteX0" fmla="*/ 2872722 w 3093158"/>
              <a:gd name="connsiteY0" fmla="*/ 48985 h 424543"/>
              <a:gd name="connsiteX1" fmla="*/ 2358372 w 3093158"/>
              <a:gd name="connsiteY1" fmla="*/ 40821 h 424543"/>
              <a:gd name="connsiteX2" fmla="*/ 2268565 w 3093158"/>
              <a:gd name="connsiteY2" fmla="*/ 16328 h 424543"/>
              <a:gd name="connsiteX3" fmla="*/ 2137936 w 3093158"/>
              <a:gd name="connsiteY3" fmla="*/ 8164 h 424543"/>
              <a:gd name="connsiteX4" fmla="*/ 2064458 w 3093158"/>
              <a:gd name="connsiteY4" fmla="*/ 0 h 424543"/>
              <a:gd name="connsiteX5" fmla="*/ 839815 w 3093158"/>
              <a:gd name="connsiteY5" fmla="*/ 8164 h 424543"/>
              <a:gd name="connsiteX6" fmla="*/ 807158 w 3093158"/>
              <a:gd name="connsiteY6" fmla="*/ 16328 h 424543"/>
              <a:gd name="connsiteX7" fmla="*/ 219329 w 3093158"/>
              <a:gd name="connsiteY7" fmla="*/ 24493 h 424543"/>
              <a:gd name="connsiteX8" fmla="*/ 186672 w 3093158"/>
              <a:gd name="connsiteY8" fmla="*/ 32657 h 424543"/>
              <a:gd name="connsiteX9" fmla="*/ 64208 w 3093158"/>
              <a:gd name="connsiteY9" fmla="*/ 48985 h 424543"/>
              <a:gd name="connsiteX10" fmla="*/ 31551 w 3093158"/>
              <a:gd name="connsiteY10" fmla="*/ 57150 h 424543"/>
              <a:gd name="connsiteX11" fmla="*/ 15222 w 3093158"/>
              <a:gd name="connsiteY11" fmla="*/ 195943 h 424543"/>
              <a:gd name="connsiteX12" fmla="*/ 39715 w 3093158"/>
              <a:gd name="connsiteY12" fmla="*/ 228600 h 424543"/>
              <a:gd name="connsiteX13" fmla="*/ 56043 w 3093158"/>
              <a:gd name="connsiteY13" fmla="*/ 253093 h 424543"/>
              <a:gd name="connsiteX14" fmla="*/ 80536 w 3093158"/>
              <a:gd name="connsiteY14" fmla="*/ 269421 h 424543"/>
              <a:gd name="connsiteX15" fmla="*/ 137686 w 3093158"/>
              <a:gd name="connsiteY15" fmla="*/ 310243 h 424543"/>
              <a:gd name="connsiteX16" fmla="*/ 243822 w 3093158"/>
              <a:gd name="connsiteY16" fmla="*/ 367393 h 424543"/>
              <a:gd name="connsiteX17" fmla="*/ 341793 w 3093158"/>
              <a:gd name="connsiteY17" fmla="*/ 400050 h 424543"/>
              <a:gd name="connsiteX18" fmla="*/ 488751 w 3093158"/>
              <a:gd name="connsiteY18" fmla="*/ 424543 h 424543"/>
              <a:gd name="connsiteX19" fmla="*/ 750008 w 3093158"/>
              <a:gd name="connsiteY19" fmla="*/ 416378 h 424543"/>
              <a:gd name="connsiteX20" fmla="*/ 815322 w 3093158"/>
              <a:gd name="connsiteY20" fmla="*/ 391885 h 424543"/>
              <a:gd name="connsiteX21" fmla="*/ 839815 w 3093158"/>
              <a:gd name="connsiteY21" fmla="*/ 383721 h 424543"/>
              <a:gd name="connsiteX22" fmla="*/ 872472 w 3093158"/>
              <a:gd name="connsiteY22" fmla="*/ 367393 h 424543"/>
              <a:gd name="connsiteX23" fmla="*/ 962279 w 3093158"/>
              <a:gd name="connsiteY23" fmla="*/ 359228 h 424543"/>
              <a:gd name="connsiteX24" fmla="*/ 2733929 w 3093158"/>
              <a:gd name="connsiteY24" fmla="*/ 351064 h 424543"/>
              <a:gd name="connsiteX25" fmla="*/ 3052336 w 3093158"/>
              <a:gd name="connsiteY25" fmla="*/ 318407 h 424543"/>
              <a:gd name="connsiteX26" fmla="*/ 3093158 w 3093158"/>
              <a:gd name="connsiteY26" fmla="*/ 269421 h 424543"/>
              <a:gd name="connsiteX27" fmla="*/ 3084993 w 3093158"/>
              <a:gd name="connsiteY27" fmla="*/ 195943 h 424543"/>
              <a:gd name="connsiteX28" fmla="*/ 3044172 w 3093158"/>
              <a:gd name="connsiteY28" fmla="*/ 187778 h 424543"/>
              <a:gd name="connsiteX29" fmla="*/ 3019679 w 3093158"/>
              <a:gd name="connsiteY29" fmla="*/ 171450 h 424543"/>
              <a:gd name="connsiteX30" fmla="*/ 2987022 w 3093158"/>
              <a:gd name="connsiteY30" fmla="*/ 155121 h 424543"/>
              <a:gd name="connsiteX31" fmla="*/ 2929872 w 3093158"/>
              <a:gd name="connsiteY31" fmla="*/ 138793 h 424543"/>
              <a:gd name="connsiteX32" fmla="*/ 2889051 w 3093158"/>
              <a:gd name="connsiteY32" fmla="*/ 114300 h 424543"/>
              <a:gd name="connsiteX33" fmla="*/ 2872722 w 3093158"/>
              <a:gd name="connsiteY33" fmla="*/ 48985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93158" h="424543">
                <a:moveTo>
                  <a:pt x="2872722" y="48985"/>
                </a:moveTo>
                <a:cubicBezTo>
                  <a:pt x="2784276" y="36739"/>
                  <a:pt x="2529594" y="50076"/>
                  <a:pt x="2358372" y="40821"/>
                </a:cubicBezTo>
                <a:cubicBezTo>
                  <a:pt x="2327388" y="39146"/>
                  <a:pt x="2299259" y="20875"/>
                  <a:pt x="2268565" y="16328"/>
                </a:cubicBezTo>
                <a:cubicBezTo>
                  <a:pt x="2225408" y="9934"/>
                  <a:pt x="2181425" y="11643"/>
                  <a:pt x="2137936" y="8164"/>
                </a:cubicBezTo>
                <a:cubicBezTo>
                  <a:pt x="2113371" y="6199"/>
                  <a:pt x="2088951" y="2721"/>
                  <a:pt x="2064458" y="0"/>
                </a:cubicBezTo>
                <a:lnTo>
                  <a:pt x="839815" y="8164"/>
                </a:lnTo>
                <a:cubicBezTo>
                  <a:pt x="828595" y="8310"/>
                  <a:pt x="818375" y="16033"/>
                  <a:pt x="807158" y="16328"/>
                </a:cubicBezTo>
                <a:cubicBezTo>
                  <a:pt x="611264" y="21483"/>
                  <a:pt x="415272" y="21771"/>
                  <a:pt x="219329" y="24493"/>
                </a:cubicBezTo>
                <a:cubicBezTo>
                  <a:pt x="208443" y="27214"/>
                  <a:pt x="197712" y="30650"/>
                  <a:pt x="186672" y="32657"/>
                </a:cubicBezTo>
                <a:cubicBezTo>
                  <a:pt x="161885" y="37164"/>
                  <a:pt x="86953" y="46142"/>
                  <a:pt x="64208" y="48985"/>
                </a:cubicBezTo>
                <a:cubicBezTo>
                  <a:pt x="53322" y="51707"/>
                  <a:pt x="41293" y="51583"/>
                  <a:pt x="31551" y="57150"/>
                </a:cubicBezTo>
                <a:cubicBezTo>
                  <a:pt x="-19215" y="86160"/>
                  <a:pt x="3798" y="144537"/>
                  <a:pt x="15222" y="195943"/>
                </a:cubicBezTo>
                <a:cubicBezTo>
                  <a:pt x="18174" y="209226"/>
                  <a:pt x="31806" y="217527"/>
                  <a:pt x="39715" y="228600"/>
                </a:cubicBezTo>
                <a:cubicBezTo>
                  <a:pt x="45418" y="236585"/>
                  <a:pt x="49105" y="246155"/>
                  <a:pt x="56043" y="253093"/>
                </a:cubicBezTo>
                <a:cubicBezTo>
                  <a:pt x="62981" y="260031"/>
                  <a:pt x="72998" y="263139"/>
                  <a:pt x="80536" y="269421"/>
                </a:cubicBezTo>
                <a:cubicBezTo>
                  <a:pt x="141648" y="320347"/>
                  <a:pt x="65173" y="269959"/>
                  <a:pt x="137686" y="310243"/>
                </a:cubicBezTo>
                <a:cubicBezTo>
                  <a:pt x="172835" y="329770"/>
                  <a:pt x="205034" y="354464"/>
                  <a:pt x="243822" y="367393"/>
                </a:cubicBezTo>
                <a:cubicBezTo>
                  <a:pt x="276479" y="378279"/>
                  <a:pt x="308038" y="393299"/>
                  <a:pt x="341793" y="400050"/>
                </a:cubicBezTo>
                <a:cubicBezTo>
                  <a:pt x="417715" y="415234"/>
                  <a:pt x="368900" y="406104"/>
                  <a:pt x="488751" y="424543"/>
                </a:cubicBezTo>
                <a:cubicBezTo>
                  <a:pt x="575837" y="421821"/>
                  <a:pt x="663014" y="421211"/>
                  <a:pt x="750008" y="416378"/>
                </a:cubicBezTo>
                <a:cubicBezTo>
                  <a:pt x="778834" y="414777"/>
                  <a:pt x="789591" y="402912"/>
                  <a:pt x="815322" y="391885"/>
                </a:cubicBezTo>
                <a:cubicBezTo>
                  <a:pt x="823232" y="388495"/>
                  <a:pt x="831905" y="387111"/>
                  <a:pt x="839815" y="383721"/>
                </a:cubicBezTo>
                <a:cubicBezTo>
                  <a:pt x="851001" y="378927"/>
                  <a:pt x="860538" y="369780"/>
                  <a:pt x="872472" y="367393"/>
                </a:cubicBezTo>
                <a:cubicBezTo>
                  <a:pt x="901947" y="361498"/>
                  <a:pt x="932221" y="359492"/>
                  <a:pt x="962279" y="359228"/>
                </a:cubicBezTo>
                <a:lnTo>
                  <a:pt x="2733929" y="351064"/>
                </a:lnTo>
                <a:cubicBezTo>
                  <a:pt x="2874122" y="294986"/>
                  <a:pt x="2675930" y="369272"/>
                  <a:pt x="3052336" y="318407"/>
                </a:cubicBezTo>
                <a:cubicBezTo>
                  <a:pt x="3063850" y="316851"/>
                  <a:pt x="3087351" y="278131"/>
                  <a:pt x="3093158" y="269421"/>
                </a:cubicBezTo>
                <a:cubicBezTo>
                  <a:pt x="3090436" y="244928"/>
                  <a:pt x="3097672" y="217075"/>
                  <a:pt x="3084993" y="195943"/>
                </a:cubicBezTo>
                <a:cubicBezTo>
                  <a:pt x="3077854" y="184044"/>
                  <a:pt x="3057165" y="192650"/>
                  <a:pt x="3044172" y="187778"/>
                </a:cubicBezTo>
                <a:cubicBezTo>
                  <a:pt x="3034985" y="184333"/>
                  <a:pt x="3028198" y="176318"/>
                  <a:pt x="3019679" y="171450"/>
                </a:cubicBezTo>
                <a:cubicBezTo>
                  <a:pt x="3009112" y="165412"/>
                  <a:pt x="2998418" y="159394"/>
                  <a:pt x="2987022" y="155121"/>
                </a:cubicBezTo>
                <a:cubicBezTo>
                  <a:pt x="2966097" y="147274"/>
                  <a:pt x="2949608" y="148661"/>
                  <a:pt x="2929872" y="138793"/>
                </a:cubicBezTo>
                <a:cubicBezTo>
                  <a:pt x="2915679" y="131696"/>
                  <a:pt x="2902439" y="122819"/>
                  <a:pt x="2889051" y="114300"/>
                </a:cubicBezTo>
                <a:cubicBezTo>
                  <a:pt x="2837800" y="81686"/>
                  <a:pt x="2961168" y="61231"/>
                  <a:pt x="2872722" y="4898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07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6" y="2420888"/>
            <a:ext cx="9123193" cy="139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0963" y="1"/>
            <a:ext cx="8229600" cy="533398"/>
          </a:xfrm>
        </p:spPr>
        <p:txBody>
          <a:bodyPr>
            <a:normAutofit fontScale="90000"/>
          </a:bodyPr>
          <a:lstStyle/>
          <a:p>
            <a:r>
              <a:rPr lang="en-US" dirty="0" smtClean="0"/>
              <a:t>Google Books</a:t>
            </a:r>
            <a:endParaRPr lang="en-US"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399"/>
            <a:ext cx="9144000" cy="1765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04248" y="0"/>
            <a:ext cx="2311152" cy="1846659"/>
          </a:xfrm>
          <a:prstGeom prst="rect">
            <a:avLst/>
          </a:prstGeom>
          <a:solidFill>
            <a:schemeClr val="bg1"/>
          </a:solidFill>
          <a:ln w="25400">
            <a:solidFill>
              <a:schemeClr val="tx1"/>
            </a:solidFill>
          </a:ln>
        </p:spPr>
        <p:txBody>
          <a:bodyPr wrap="square" rtlCol="0">
            <a:spAutoFit/>
          </a:bodyPr>
          <a:lstStyle/>
          <a:p>
            <a:r>
              <a:rPr lang="en-US" sz="2400" dirty="0" smtClean="0"/>
              <a:t>translit.ru</a:t>
            </a:r>
            <a:r>
              <a:rPr lang="en-US" dirty="0" smtClean="0"/>
              <a:t> – website provides transliterations for you from Latin to Cyrillic and vice versa for many languages</a:t>
            </a:r>
            <a:endParaRPr lang="en-US" dirty="0"/>
          </a:p>
        </p:txBody>
      </p:sp>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1145"/>
            <a:ext cx="5652120" cy="306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436096" y="4293096"/>
            <a:ext cx="3679304" cy="2308324"/>
          </a:xfrm>
          <a:prstGeom prst="rect">
            <a:avLst/>
          </a:prstGeom>
          <a:solidFill>
            <a:schemeClr val="bg1"/>
          </a:solidFill>
          <a:ln w="25400">
            <a:solidFill>
              <a:schemeClr val="tx1"/>
            </a:solidFill>
          </a:ln>
        </p:spPr>
        <p:txBody>
          <a:bodyPr wrap="square" rtlCol="0">
            <a:spAutoFit/>
          </a:bodyPr>
          <a:lstStyle/>
          <a:p>
            <a:r>
              <a:rPr lang="en-US" sz="2400" dirty="0" smtClean="0"/>
              <a:t>books.google.com - all</a:t>
            </a:r>
          </a:p>
          <a:p>
            <a:r>
              <a:rPr lang="en-US" sz="2400" dirty="0" smtClean="0"/>
              <a:t>books.google.ru - Russia</a:t>
            </a:r>
          </a:p>
          <a:p>
            <a:r>
              <a:rPr lang="en-US" sz="2400" dirty="0" smtClean="0"/>
              <a:t>books.google.fr - France</a:t>
            </a:r>
            <a:endParaRPr lang="en-US" sz="2400" dirty="0"/>
          </a:p>
          <a:p>
            <a:r>
              <a:rPr lang="en-US" sz="2400" dirty="0" smtClean="0"/>
              <a:t>books.google.com.br - Brazil</a:t>
            </a:r>
          </a:p>
          <a:p>
            <a:r>
              <a:rPr lang="en-US" sz="2400" dirty="0" smtClean="0"/>
              <a:t>books.google.cn - China</a:t>
            </a:r>
          </a:p>
          <a:p>
            <a:r>
              <a:rPr lang="en-US" sz="2400" dirty="0" smtClean="0"/>
              <a:t>…</a:t>
            </a:r>
          </a:p>
        </p:txBody>
      </p:sp>
    </p:spTree>
    <p:extLst>
      <p:ext uri="{BB962C8B-B14F-4D97-AF65-F5344CB8AC3E}">
        <p14:creationId xmlns:p14="http://schemas.microsoft.com/office/powerpoint/2010/main" val="28250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wipe(down)">
                                      <p:cBhvr>
                                        <p:cTn id="15" dur="500"/>
                                        <p:tgtEl>
                                          <p:spTgt spid="1536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8" y="-2931"/>
            <a:ext cx="9171980" cy="686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 y="2931"/>
            <a:ext cx="5154873"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166" y="3733800"/>
            <a:ext cx="3985833" cy="312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8" y="3345473"/>
            <a:ext cx="1478492"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6425852"/>
            <a:ext cx="914400" cy="43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6314600"/>
            <a:ext cx="1876425" cy="54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402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5101318"/>
            <a:ext cx="362902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76200"/>
            <a:ext cx="4648200" cy="1143000"/>
          </a:xfrm>
        </p:spPr>
        <p:txBody>
          <a:bodyPr/>
          <a:lstStyle/>
          <a:p>
            <a:pPr algn="l"/>
            <a:r>
              <a:rPr lang="en-US" dirty="0" smtClean="0"/>
              <a:t>Web Archiving</a:t>
            </a:r>
            <a:endParaRPr lang="en-US" dirty="0"/>
          </a:p>
        </p:txBody>
      </p:sp>
      <p:sp>
        <p:nvSpPr>
          <p:cNvPr id="3" name="Content Placeholder 2"/>
          <p:cNvSpPr>
            <a:spLocks noGrp="1"/>
          </p:cNvSpPr>
          <p:nvPr>
            <p:ph idx="1"/>
          </p:nvPr>
        </p:nvSpPr>
        <p:spPr>
          <a:xfrm>
            <a:off x="457200" y="1066800"/>
            <a:ext cx="8229600" cy="5059363"/>
          </a:xfrm>
        </p:spPr>
        <p:txBody>
          <a:bodyPr/>
          <a:lstStyle/>
          <a:p>
            <a:r>
              <a:rPr lang="en-US" dirty="0" smtClean="0"/>
              <a:t>Preservation of born-digital content</a:t>
            </a:r>
          </a:p>
          <a:p>
            <a:r>
              <a:rPr lang="en-US" dirty="0" smtClean="0"/>
              <a:t>Archive-It</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1676400"/>
            <a:ext cx="4724400" cy="510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2498271"/>
            <a:ext cx="3826208" cy="2308324"/>
          </a:xfrm>
          <a:prstGeom prst="rect">
            <a:avLst/>
          </a:prstGeom>
          <a:ln>
            <a:solidFill>
              <a:schemeClr val="tx2"/>
            </a:solidFill>
          </a:ln>
        </p:spPr>
        <p:txBody>
          <a:bodyPr wrap="square">
            <a:spAutoFit/>
          </a:bodyPr>
          <a:lstStyle/>
          <a:p>
            <a:r>
              <a:rPr lang="en-US" dirty="0" err="1" smtClean="0"/>
              <a:t>UAlberta</a:t>
            </a:r>
            <a:r>
              <a:rPr lang="en-US" dirty="0" smtClean="0"/>
              <a:t> Libraries Web Archive</a:t>
            </a:r>
            <a:endParaRPr lang="en-US" dirty="0" smtClean="0">
              <a:hlinkClick r:id="rId5"/>
            </a:endParaRPr>
          </a:p>
          <a:p>
            <a:r>
              <a:rPr lang="en-US" dirty="0" smtClean="0">
                <a:hlinkClick r:id="rId5"/>
              </a:rPr>
              <a:t>www.library.ualberta.ca/webarchive</a:t>
            </a:r>
            <a:endParaRPr lang="en-US" dirty="0" smtClean="0"/>
          </a:p>
          <a:p>
            <a:endParaRPr lang="en-US" dirty="0"/>
          </a:p>
          <a:p>
            <a:r>
              <a:rPr lang="en-US" dirty="0" err="1" smtClean="0"/>
              <a:t>Wayback</a:t>
            </a:r>
            <a:r>
              <a:rPr lang="en-US" dirty="0" smtClean="0"/>
              <a:t> Machine</a:t>
            </a:r>
          </a:p>
          <a:p>
            <a:r>
              <a:rPr lang="en-US" dirty="0" smtClean="0">
                <a:hlinkClick r:id="rId6"/>
              </a:rPr>
              <a:t>wayback.archive-it.org</a:t>
            </a:r>
            <a:endParaRPr lang="en-US" dirty="0" smtClean="0"/>
          </a:p>
          <a:p>
            <a:endParaRPr lang="en-US" dirty="0"/>
          </a:p>
          <a:p>
            <a:r>
              <a:rPr lang="en-US" dirty="0" smtClean="0"/>
              <a:t>Archive-It</a:t>
            </a:r>
          </a:p>
          <a:p>
            <a:r>
              <a:rPr lang="en-US" dirty="0" smtClean="0">
                <a:hlinkClick r:id="rId7"/>
              </a:rPr>
              <a:t>www.archive-it.org</a:t>
            </a:r>
            <a:endParaRPr lang="en-US" dirty="0"/>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96" y="5015593"/>
            <a:ext cx="10096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3150" y="6101443"/>
            <a:ext cx="14859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6743" y="304800"/>
            <a:ext cx="25527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835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199"/>
            <a:ext cx="6172200" cy="666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863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199"/>
            <a:ext cx="9144000" cy="523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0821" y="963386"/>
            <a:ext cx="9135836" cy="563335"/>
          </a:xfrm>
          <a:custGeom>
            <a:avLst/>
            <a:gdLst>
              <a:gd name="connsiteX0" fmla="*/ 4000500 w 9135836"/>
              <a:gd name="connsiteY0" fmla="*/ 130628 h 563335"/>
              <a:gd name="connsiteX1" fmla="*/ 3567793 w 9135836"/>
              <a:gd name="connsiteY1" fmla="*/ 122464 h 563335"/>
              <a:gd name="connsiteX2" fmla="*/ 3526972 w 9135836"/>
              <a:gd name="connsiteY2" fmla="*/ 106135 h 563335"/>
              <a:gd name="connsiteX3" fmla="*/ 3486150 w 9135836"/>
              <a:gd name="connsiteY3" fmla="*/ 97971 h 563335"/>
              <a:gd name="connsiteX4" fmla="*/ 3453493 w 9135836"/>
              <a:gd name="connsiteY4" fmla="*/ 89807 h 563335"/>
              <a:gd name="connsiteX5" fmla="*/ 3380015 w 9135836"/>
              <a:gd name="connsiteY5" fmla="*/ 81643 h 563335"/>
              <a:gd name="connsiteX6" fmla="*/ 3314700 w 9135836"/>
              <a:gd name="connsiteY6" fmla="*/ 73478 h 563335"/>
              <a:gd name="connsiteX7" fmla="*/ 3216729 w 9135836"/>
              <a:gd name="connsiteY7" fmla="*/ 57150 h 563335"/>
              <a:gd name="connsiteX8" fmla="*/ 2212522 w 9135836"/>
              <a:gd name="connsiteY8" fmla="*/ 48985 h 563335"/>
              <a:gd name="connsiteX9" fmla="*/ 2147208 w 9135836"/>
              <a:gd name="connsiteY9" fmla="*/ 40821 h 563335"/>
              <a:gd name="connsiteX10" fmla="*/ 2114550 w 9135836"/>
              <a:gd name="connsiteY10" fmla="*/ 32657 h 563335"/>
              <a:gd name="connsiteX11" fmla="*/ 1975758 w 9135836"/>
              <a:gd name="connsiteY11" fmla="*/ 16328 h 563335"/>
              <a:gd name="connsiteX12" fmla="*/ 1934936 w 9135836"/>
              <a:gd name="connsiteY12" fmla="*/ 8164 h 563335"/>
              <a:gd name="connsiteX13" fmla="*/ 1820636 w 9135836"/>
              <a:gd name="connsiteY13" fmla="*/ 0 h 563335"/>
              <a:gd name="connsiteX14" fmla="*/ 1453243 w 9135836"/>
              <a:gd name="connsiteY14" fmla="*/ 8164 h 563335"/>
              <a:gd name="connsiteX15" fmla="*/ 1322615 w 9135836"/>
              <a:gd name="connsiteY15" fmla="*/ 16328 h 563335"/>
              <a:gd name="connsiteX16" fmla="*/ 710293 w 9135836"/>
              <a:gd name="connsiteY16" fmla="*/ 24493 h 563335"/>
              <a:gd name="connsiteX17" fmla="*/ 677636 w 9135836"/>
              <a:gd name="connsiteY17" fmla="*/ 32657 h 563335"/>
              <a:gd name="connsiteX18" fmla="*/ 530679 w 9135836"/>
              <a:gd name="connsiteY18" fmla="*/ 48985 h 563335"/>
              <a:gd name="connsiteX19" fmla="*/ 449036 w 9135836"/>
              <a:gd name="connsiteY19" fmla="*/ 65314 h 563335"/>
              <a:gd name="connsiteX20" fmla="*/ 48986 w 9135836"/>
              <a:gd name="connsiteY20" fmla="*/ 81643 h 563335"/>
              <a:gd name="connsiteX21" fmla="*/ 24493 w 9135836"/>
              <a:gd name="connsiteY21" fmla="*/ 130628 h 563335"/>
              <a:gd name="connsiteX22" fmla="*/ 0 w 9135836"/>
              <a:gd name="connsiteY22" fmla="*/ 179614 h 563335"/>
              <a:gd name="connsiteX23" fmla="*/ 8165 w 9135836"/>
              <a:gd name="connsiteY23" fmla="*/ 310243 h 563335"/>
              <a:gd name="connsiteX24" fmla="*/ 16329 w 9135836"/>
              <a:gd name="connsiteY24" fmla="*/ 342900 h 563335"/>
              <a:gd name="connsiteX25" fmla="*/ 57150 w 9135836"/>
              <a:gd name="connsiteY25" fmla="*/ 383721 h 563335"/>
              <a:gd name="connsiteX26" fmla="*/ 81643 w 9135836"/>
              <a:gd name="connsiteY26" fmla="*/ 408214 h 563335"/>
              <a:gd name="connsiteX27" fmla="*/ 138793 w 9135836"/>
              <a:gd name="connsiteY27" fmla="*/ 424543 h 563335"/>
              <a:gd name="connsiteX28" fmla="*/ 261258 w 9135836"/>
              <a:gd name="connsiteY28" fmla="*/ 449035 h 563335"/>
              <a:gd name="connsiteX29" fmla="*/ 367393 w 9135836"/>
              <a:gd name="connsiteY29" fmla="*/ 457200 h 563335"/>
              <a:gd name="connsiteX30" fmla="*/ 555172 w 9135836"/>
              <a:gd name="connsiteY30" fmla="*/ 489857 h 563335"/>
              <a:gd name="connsiteX31" fmla="*/ 702129 w 9135836"/>
              <a:gd name="connsiteY31" fmla="*/ 514350 h 563335"/>
              <a:gd name="connsiteX32" fmla="*/ 955222 w 9135836"/>
              <a:gd name="connsiteY32" fmla="*/ 522514 h 563335"/>
              <a:gd name="connsiteX33" fmla="*/ 1151165 w 9135836"/>
              <a:gd name="connsiteY33" fmla="*/ 547007 h 563335"/>
              <a:gd name="connsiteX34" fmla="*/ 1224643 w 9135836"/>
              <a:gd name="connsiteY34" fmla="*/ 555171 h 563335"/>
              <a:gd name="connsiteX35" fmla="*/ 3886200 w 9135836"/>
              <a:gd name="connsiteY35" fmla="*/ 563335 h 563335"/>
              <a:gd name="connsiteX36" fmla="*/ 8001000 w 9135836"/>
              <a:gd name="connsiteY36" fmla="*/ 555171 h 563335"/>
              <a:gd name="connsiteX37" fmla="*/ 8033658 w 9135836"/>
              <a:gd name="connsiteY37" fmla="*/ 538843 h 563335"/>
              <a:gd name="connsiteX38" fmla="*/ 8107136 w 9135836"/>
              <a:gd name="connsiteY38" fmla="*/ 514350 h 563335"/>
              <a:gd name="connsiteX39" fmla="*/ 8188779 w 9135836"/>
              <a:gd name="connsiteY39" fmla="*/ 506185 h 563335"/>
              <a:gd name="connsiteX40" fmla="*/ 8254093 w 9135836"/>
              <a:gd name="connsiteY40" fmla="*/ 481693 h 563335"/>
              <a:gd name="connsiteX41" fmla="*/ 8335736 w 9135836"/>
              <a:gd name="connsiteY41" fmla="*/ 457200 h 563335"/>
              <a:gd name="connsiteX42" fmla="*/ 8376558 w 9135836"/>
              <a:gd name="connsiteY42" fmla="*/ 440871 h 563335"/>
              <a:gd name="connsiteX43" fmla="*/ 8433708 w 9135836"/>
              <a:gd name="connsiteY43" fmla="*/ 432707 h 563335"/>
              <a:gd name="connsiteX44" fmla="*/ 8466365 w 9135836"/>
              <a:gd name="connsiteY44" fmla="*/ 424543 h 563335"/>
              <a:gd name="connsiteX45" fmla="*/ 8507186 w 9135836"/>
              <a:gd name="connsiteY45" fmla="*/ 416378 h 563335"/>
              <a:gd name="connsiteX46" fmla="*/ 8596993 w 9135836"/>
              <a:gd name="connsiteY46" fmla="*/ 391885 h 563335"/>
              <a:gd name="connsiteX47" fmla="*/ 8694965 w 9135836"/>
              <a:gd name="connsiteY47" fmla="*/ 383721 h 563335"/>
              <a:gd name="connsiteX48" fmla="*/ 8792936 w 9135836"/>
              <a:gd name="connsiteY48" fmla="*/ 367393 h 563335"/>
              <a:gd name="connsiteX49" fmla="*/ 8817429 w 9135836"/>
              <a:gd name="connsiteY49" fmla="*/ 359228 h 563335"/>
              <a:gd name="connsiteX50" fmla="*/ 9029700 w 9135836"/>
              <a:gd name="connsiteY50" fmla="*/ 351064 h 563335"/>
              <a:gd name="connsiteX51" fmla="*/ 9135836 w 9135836"/>
              <a:gd name="connsiteY51" fmla="*/ 310243 h 563335"/>
              <a:gd name="connsiteX52" fmla="*/ 9111343 w 9135836"/>
              <a:gd name="connsiteY52" fmla="*/ 212271 h 563335"/>
              <a:gd name="connsiteX53" fmla="*/ 9054193 w 9135836"/>
              <a:gd name="connsiteY53" fmla="*/ 171450 h 563335"/>
              <a:gd name="connsiteX54" fmla="*/ 8972550 w 9135836"/>
              <a:gd name="connsiteY54" fmla="*/ 146957 h 563335"/>
              <a:gd name="connsiteX55" fmla="*/ 8923565 w 9135836"/>
              <a:gd name="connsiteY55" fmla="*/ 130628 h 563335"/>
              <a:gd name="connsiteX56" fmla="*/ 8866415 w 9135836"/>
              <a:gd name="connsiteY56" fmla="*/ 114300 h 563335"/>
              <a:gd name="connsiteX57" fmla="*/ 8841922 w 9135836"/>
              <a:gd name="connsiteY57" fmla="*/ 106135 h 563335"/>
              <a:gd name="connsiteX58" fmla="*/ 8776608 w 9135836"/>
              <a:gd name="connsiteY58" fmla="*/ 89807 h 563335"/>
              <a:gd name="connsiteX59" fmla="*/ 8743950 w 9135836"/>
              <a:gd name="connsiteY59" fmla="*/ 81643 h 563335"/>
              <a:gd name="connsiteX60" fmla="*/ 8637815 w 9135836"/>
              <a:gd name="connsiteY60" fmla="*/ 57150 h 563335"/>
              <a:gd name="connsiteX61" fmla="*/ 8588829 w 9135836"/>
              <a:gd name="connsiteY61" fmla="*/ 48985 h 563335"/>
              <a:gd name="connsiteX62" fmla="*/ 8474529 w 9135836"/>
              <a:gd name="connsiteY62" fmla="*/ 40821 h 563335"/>
              <a:gd name="connsiteX63" fmla="*/ 8425543 w 9135836"/>
              <a:gd name="connsiteY63" fmla="*/ 32657 h 563335"/>
              <a:gd name="connsiteX64" fmla="*/ 8384722 w 9135836"/>
              <a:gd name="connsiteY64" fmla="*/ 24493 h 563335"/>
              <a:gd name="connsiteX65" fmla="*/ 7788729 w 9135836"/>
              <a:gd name="connsiteY65" fmla="*/ 32657 h 563335"/>
              <a:gd name="connsiteX66" fmla="*/ 7568293 w 9135836"/>
              <a:gd name="connsiteY66" fmla="*/ 57150 h 563335"/>
              <a:gd name="connsiteX67" fmla="*/ 7380515 w 9135836"/>
              <a:gd name="connsiteY67" fmla="*/ 89807 h 563335"/>
              <a:gd name="connsiteX68" fmla="*/ 7290708 w 9135836"/>
              <a:gd name="connsiteY68" fmla="*/ 97971 h 563335"/>
              <a:gd name="connsiteX69" fmla="*/ 7233558 w 9135836"/>
              <a:gd name="connsiteY69" fmla="*/ 106135 h 563335"/>
              <a:gd name="connsiteX70" fmla="*/ 3935186 w 9135836"/>
              <a:gd name="connsiteY70" fmla="*/ 114300 h 56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135836" h="563335">
                <a:moveTo>
                  <a:pt x="4000500" y="130628"/>
                </a:moveTo>
                <a:cubicBezTo>
                  <a:pt x="3856264" y="127907"/>
                  <a:pt x="3711862" y="129916"/>
                  <a:pt x="3567793" y="122464"/>
                </a:cubicBezTo>
                <a:cubicBezTo>
                  <a:pt x="3553157" y="121707"/>
                  <a:pt x="3541009" y="110346"/>
                  <a:pt x="3526972" y="106135"/>
                </a:cubicBezTo>
                <a:cubicBezTo>
                  <a:pt x="3513680" y="102148"/>
                  <a:pt x="3499696" y="100981"/>
                  <a:pt x="3486150" y="97971"/>
                </a:cubicBezTo>
                <a:cubicBezTo>
                  <a:pt x="3475197" y="95537"/>
                  <a:pt x="3464583" y="91513"/>
                  <a:pt x="3453493" y="89807"/>
                </a:cubicBezTo>
                <a:cubicBezTo>
                  <a:pt x="3429136" y="86060"/>
                  <a:pt x="3404490" y="84522"/>
                  <a:pt x="3380015" y="81643"/>
                </a:cubicBezTo>
                <a:cubicBezTo>
                  <a:pt x="3358224" y="79079"/>
                  <a:pt x="3336398" y="76733"/>
                  <a:pt x="3314700" y="73478"/>
                </a:cubicBezTo>
                <a:cubicBezTo>
                  <a:pt x="3281959" y="68567"/>
                  <a:pt x="3249835" y="57419"/>
                  <a:pt x="3216729" y="57150"/>
                </a:cubicBezTo>
                <a:lnTo>
                  <a:pt x="2212522" y="48985"/>
                </a:lnTo>
                <a:cubicBezTo>
                  <a:pt x="2190751" y="46264"/>
                  <a:pt x="2168850" y="44428"/>
                  <a:pt x="2147208" y="40821"/>
                </a:cubicBezTo>
                <a:cubicBezTo>
                  <a:pt x="2136140" y="38976"/>
                  <a:pt x="2125618" y="34502"/>
                  <a:pt x="2114550" y="32657"/>
                </a:cubicBezTo>
                <a:cubicBezTo>
                  <a:pt x="2068795" y="25032"/>
                  <a:pt x="2021609" y="22878"/>
                  <a:pt x="1975758" y="16328"/>
                </a:cubicBezTo>
                <a:cubicBezTo>
                  <a:pt x="1962021" y="14365"/>
                  <a:pt x="1948737" y="9617"/>
                  <a:pt x="1934936" y="8164"/>
                </a:cubicBezTo>
                <a:cubicBezTo>
                  <a:pt x="1896949" y="4166"/>
                  <a:pt x="1858736" y="2721"/>
                  <a:pt x="1820636" y="0"/>
                </a:cubicBezTo>
                <a:lnTo>
                  <a:pt x="1453243" y="8164"/>
                </a:lnTo>
                <a:cubicBezTo>
                  <a:pt x="1409639" y="9594"/>
                  <a:pt x="1366232" y="15369"/>
                  <a:pt x="1322615" y="16328"/>
                </a:cubicBezTo>
                <a:lnTo>
                  <a:pt x="710293" y="24493"/>
                </a:lnTo>
                <a:cubicBezTo>
                  <a:pt x="699407" y="27214"/>
                  <a:pt x="688704" y="30812"/>
                  <a:pt x="677636" y="32657"/>
                </a:cubicBezTo>
                <a:cubicBezTo>
                  <a:pt x="642966" y="38435"/>
                  <a:pt x="562126" y="45840"/>
                  <a:pt x="530679" y="48985"/>
                </a:cubicBezTo>
                <a:cubicBezTo>
                  <a:pt x="489328" y="62770"/>
                  <a:pt x="511579" y="56975"/>
                  <a:pt x="449036" y="65314"/>
                </a:cubicBezTo>
                <a:cubicBezTo>
                  <a:pt x="286440" y="86993"/>
                  <a:pt x="337147" y="74614"/>
                  <a:pt x="48986" y="81643"/>
                </a:cubicBezTo>
                <a:cubicBezTo>
                  <a:pt x="2197" y="151827"/>
                  <a:pt x="58292" y="63031"/>
                  <a:pt x="24493" y="130628"/>
                </a:cubicBezTo>
                <a:cubicBezTo>
                  <a:pt x="-7161" y="193935"/>
                  <a:pt x="20523" y="118050"/>
                  <a:pt x="0" y="179614"/>
                </a:cubicBezTo>
                <a:cubicBezTo>
                  <a:pt x="2722" y="223157"/>
                  <a:pt x="3824" y="266832"/>
                  <a:pt x="8165" y="310243"/>
                </a:cubicBezTo>
                <a:cubicBezTo>
                  <a:pt x="9282" y="321408"/>
                  <a:pt x="11909" y="332587"/>
                  <a:pt x="16329" y="342900"/>
                </a:cubicBezTo>
                <a:cubicBezTo>
                  <a:pt x="29634" y="373944"/>
                  <a:pt x="32960" y="363563"/>
                  <a:pt x="57150" y="383721"/>
                </a:cubicBezTo>
                <a:cubicBezTo>
                  <a:pt x="66020" y="391113"/>
                  <a:pt x="72036" y="401809"/>
                  <a:pt x="81643" y="408214"/>
                </a:cubicBezTo>
                <a:cubicBezTo>
                  <a:pt x="88521" y="412799"/>
                  <a:pt x="134634" y="423583"/>
                  <a:pt x="138793" y="424543"/>
                </a:cubicBezTo>
                <a:cubicBezTo>
                  <a:pt x="167650" y="431202"/>
                  <a:pt x="227625" y="445495"/>
                  <a:pt x="261258" y="449035"/>
                </a:cubicBezTo>
                <a:cubicBezTo>
                  <a:pt x="296546" y="452750"/>
                  <a:pt x="332015" y="454478"/>
                  <a:pt x="367393" y="457200"/>
                </a:cubicBezTo>
                <a:cubicBezTo>
                  <a:pt x="605147" y="508148"/>
                  <a:pt x="380127" y="463925"/>
                  <a:pt x="555172" y="489857"/>
                </a:cubicBezTo>
                <a:cubicBezTo>
                  <a:pt x="604297" y="497135"/>
                  <a:pt x="652493" y="512749"/>
                  <a:pt x="702129" y="514350"/>
                </a:cubicBezTo>
                <a:lnTo>
                  <a:pt x="955222" y="522514"/>
                </a:lnTo>
                <a:lnTo>
                  <a:pt x="1151165" y="547007"/>
                </a:lnTo>
                <a:cubicBezTo>
                  <a:pt x="1175658" y="549728"/>
                  <a:pt x="1200000" y="555024"/>
                  <a:pt x="1224643" y="555171"/>
                </a:cubicBezTo>
                <a:lnTo>
                  <a:pt x="3886200" y="563335"/>
                </a:lnTo>
                <a:lnTo>
                  <a:pt x="8001000" y="555171"/>
                </a:lnTo>
                <a:cubicBezTo>
                  <a:pt x="8013171" y="555099"/>
                  <a:pt x="8022298" y="543212"/>
                  <a:pt x="8033658" y="538843"/>
                </a:cubicBezTo>
                <a:cubicBezTo>
                  <a:pt x="8057755" y="529575"/>
                  <a:pt x="8081872" y="519669"/>
                  <a:pt x="8107136" y="514350"/>
                </a:cubicBezTo>
                <a:cubicBezTo>
                  <a:pt x="8133899" y="508715"/>
                  <a:pt x="8161565" y="508907"/>
                  <a:pt x="8188779" y="506185"/>
                </a:cubicBezTo>
                <a:cubicBezTo>
                  <a:pt x="8255591" y="472780"/>
                  <a:pt x="8187393" y="503926"/>
                  <a:pt x="8254093" y="481693"/>
                </a:cubicBezTo>
                <a:cubicBezTo>
                  <a:pt x="8334653" y="454840"/>
                  <a:pt x="8255118" y="473323"/>
                  <a:pt x="8335736" y="457200"/>
                </a:cubicBezTo>
                <a:cubicBezTo>
                  <a:pt x="8349343" y="451757"/>
                  <a:pt x="8362340" y="444425"/>
                  <a:pt x="8376558" y="440871"/>
                </a:cubicBezTo>
                <a:cubicBezTo>
                  <a:pt x="8395227" y="436204"/>
                  <a:pt x="8414775" y="436149"/>
                  <a:pt x="8433708" y="432707"/>
                </a:cubicBezTo>
                <a:cubicBezTo>
                  <a:pt x="8444748" y="430700"/>
                  <a:pt x="8455412" y="426977"/>
                  <a:pt x="8466365" y="424543"/>
                </a:cubicBezTo>
                <a:cubicBezTo>
                  <a:pt x="8479911" y="421533"/>
                  <a:pt x="8493798" y="420029"/>
                  <a:pt x="8507186" y="416378"/>
                </a:cubicBezTo>
                <a:cubicBezTo>
                  <a:pt x="8555607" y="403172"/>
                  <a:pt x="8550364" y="397371"/>
                  <a:pt x="8596993" y="391885"/>
                </a:cubicBezTo>
                <a:cubicBezTo>
                  <a:pt x="8629539" y="388056"/>
                  <a:pt x="8662375" y="387151"/>
                  <a:pt x="8694965" y="383721"/>
                </a:cubicBezTo>
                <a:cubicBezTo>
                  <a:pt x="8718841" y="381208"/>
                  <a:pt x="8767145" y="373841"/>
                  <a:pt x="8792936" y="367393"/>
                </a:cubicBezTo>
                <a:cubicBezTo>
                  <a:pt x="8801285" y="365306"/>
                  <a:pt x="8808843" y="359820"/>
                  <a:pt x="8817429" y="359228"/>
                </a:cubicBezTo>
                <a:cubicBezTo>
                  <a:pt x="8888071" y="354356"/>
                  <a:pt x="8958943" y="353785"/>
                  <a:pt x="9029700" y="351064"/>
                </a:cubicBezTo>
                <a:cubicBezTo>
                  <a:pt x="9136161" y="333320"/>
                  <a:pt x="9117202" y="366144"/>
                  <a:pt x="9135836" y="310243"/>
                </a:cubicBezTo>
                <a:cubicBezTo>
                  <a:pt x="9131297" y="269389"/>
                  <a:pt x="9139467" y="240395"/>
                  <a:pt x="9111343" y="212271"/>
                </a:cubicBezTo>
                <a:cubicBezTo>
                  <a:pt x="9108928" y="209856"/>
                  <a:pt x="9062540" y="175160"/>
                  <a:pt x="9054193" y="171450"/>
                </a:cubicBezTo>
                <a:cubicBezTo>
                  <a:pt x="9014213" y="153681"/>
                  <a:pt x="9009095" y="157921"/>
                  <a:pt x="8972550" y="146957"/>
                </a:cubicBezTo>
                <a:cubicBezTo>
                  <a:pt x="8956064" y="142011"/>
                  <a:pt x="8940114" y="135356"/>
                  <a:pt x="8923565" y="130628"/>
                </a:cubicBezTo>
                <a:lnTo>
                  <a:pt x="8866415" y="114300"/>
                </a:lnTo>
                <a:cubicBezTo>
                  <a:pt x="8858172" y="111827"/>
                  <a:pt x="8850225" y="108399"/>
                  <a:pt x="8841922" y="106135"/>
                </a:cubicBezTo>
                <a:cubicBezTo>
                  <a:pt x="8820271" y="100230"/>
                  <a:pt x="8798379" y="95250"/>
                  <a:pt x="8776608" y="89807"/>
                </a:cubicBezTo>
                <a:cubicBezTo>
                  <a:pt x="8765722" y="87086"/>
                  <a:pt x="8754595" y="85192"/>
                  <a:pt x="8743950" y="81643"/>
                </a:cubicBezTo>
                <a:cubicBezTo>
                  <a:pt x="8695521" y="65498"/>
                  <a:pt x="8720182" y="72594"/>
                  <a:pt x="8637815" y="57150"/>
                </a:cubicBezTo>
                <a:cubicBezTo>
                  <a:pt x="8621545" y="54099"/>
                  <a:pt x="8605301" y="50632"/>
                  <a:pt x="8588829" y="48985"/>
                </a:cubicBezTo>
                <a:cubicBezTo>
                  <a:pt x="8550822" y="45184"/>
                  <a:pt x="8512629" y="43542"/>
                  <a:pt x="8474529" y="40821"/>
                </a:cubicBezTo>
                <a:lnTo>
                  <a:pt x="8425543" y="32657"/>
                </a:lnTo>
                <a:cubicBezTo>
                  <a:pt x="8411890" y="30175"/>
                  <a:pt x="8398598" y="24493"/>
                  <a:pt x="8384722" y="24493"/>
                </a:cubicBezTo>
                <a:cubicBezTo>
                  <a:pt x="8186039" y="24493"/>
                  <a:pt x="7987393" y="29936"/>
                  <a:pt x="7788729" y="32657"/>
                </a:cubicBezTo>
                <a:cubicBezTo>
                  <a:pt x="7715250" y="40821"/>
                  <a:pt x="7640788" y="42651"/>
                  <a:pt x="7568293" y="57150"/>
                </a:cubicBezTo>
                <a:cubicBezTo>
                  <a:pt x="7509949" y="68818"/>
                  <a:pt x="7429593" y="85346"/>
                  <a:pt x="7380515" y="89807"/>
                </a:cubicBezTo>
                <a:cubicBezTo>
                  <a:pt x="7350579" y="92528"/>
                  <a:pt x="7320583" y="94652"/>
                  <a:pt x="7290708" y="97971"/>
                </a:cubicBezTo>
                <a:cubicBezTo>
                  <a:pt x="7271582" y="100096"/>
                  <a:pt x="7252801" y="106041"/>
                  <a:pt x="7233558" y="106135"/>
                </a:cubicBezTo>
                <a:lnTo>
                  <a:pt x="3935186" y="1143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4" name="Straight Arrow Connector 3"/>
          <p:cNvCxnSpPr/>
          <p:nvPr/>
        </p:nvCxnSpPr>
        <p:spPr>
          <a:xfrm flipV="1">
            <a:off x="3505200" y="1371600"/>
            <a:ext cx="609600" cy="685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066800" y="3216729"/>
            <a:ext cx="914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50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357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5584371" y="3265714"/>
            <a:ext cx="1420586" cy="1175657"/>
          </a:xfrm>
          <a:custGeom>
            <a:avLst/>
            <a:gdLst>
              <a:gd name="connsiteX0" fmla="*/ 775608 w 1420586"/>
              <a:gd name="connsiteY0" fmla="*/ 0 h 1175657"/>
              <a:gd name="connsiteX1" fmla="*/ 677636 w 1420586"/>
              <a:gd name="connsiteY1" fmla="*/ 32657 h 1175657"/>
              <a:gd name="connsiteX2" fmla="*/ 604158 w 1420586"/>
              <a:gd name="connsiteY2" fmla="*/ 57150 h 1175657"/>
              <a:gd name="connsiteX3" fmla="*/ 579665 w 1420586"/>
              <a:gd name="connsiteY3" fmla="*/ 65315 h 1175657"/>
              <a:gd name="connsiteX4" fmla="*/ 473529 w 1420586"/>
              <a:gd name="connsiteY4" fmla="*/ 89807 h 1175657"/>
              <a:gd name="connsiteX5" fmla="*/ 424543 w 1420586"/>
              <a:gd name="connsiteY5" fmla="*/ 97972 h 1175657"/>
              <a:gd name="connsiteX6" fmla="*/ 367393 w 1420586"/>
              <a:gd name="connsiteY6" fmla="*/ 114300 h 1175657"/>
              <a:gd name="connsiteX7" fmla="*/ 342900 w 1420586"/>
              <a:gd name="connsiteY7" fmla="*/ 130629 h 1175657"/>
              <a:gd name="connsiteX8" fmla="*/ 318408 w 1420586"/>
              <a:gd name="connsiteY8" fmla="*/ 155122 h 1175657"/>
              <a:gd name="connsiteX9" fmla="*/ 293915 w 1420586"/>
              <a:gd name="connsiteY9" fmla="*/ 163286 h 1175657"/>
              <a:gd name="connsiteX10" fmla="*/ 220436 w 1420586"/>
              <a:gd name="connsiteY10" fmla="*/ 220436 h 1175657"/>
              <a:gd name="connsiteX11" fmla="*/ 155122 w 1420586"/>
              <a:gd name="connsiteY11" fmla="*/ 277586 h 1175657"/>
              <a:gd name="connsiteX12" fmla="*/ 89808 w 1420586"/>
              <a:gd name="connsiteY12" fmla="*/ 391886 h 1175657"/>
              <a:gd name="connsiteX13" fmla="*/ 73479 w 1420586"/>
              <a:gd name="connsiteY13" fmla="*/ 424543 h 1175657"/>
              <a:gd name="connsiteX14" fmla="*/ 65315 w 1420586"/>
              <a:gd name="connsiteY14" fmla="*/ 449036 h 1175657"/>
              <a:gd name="connsiteX15" fmla="*/ 32658 w 1420586"/>
              <a:gd name="connsiteY15" fmla="*/ 506186 h 1175657"/>
              <a:gd name="connsiteX16" fmla="*/ 24493 w 1420586"/>
              <a:gd name="connsiteY16" fmla="*/ 555172 h 1175657"/>
              <a:gd name="connsiteX17" fmla="*/ 8165 w 1420586"/>
              <a:gd name="connsiteY17" fmla="*/ 587829 h 1175657"/>
              <a:gd name="connsiteX18" fmla="*/ 0 w 1420586"/>
              <a:gd name="connsiteY18" fmla="*/ 612322 h 1175657"/>
              <a:gd name="connsiteX19" fmla="*/ 8165 w 1420586"/>
              <a:gd name="connsiteY19" fmla="*/ 791936 h 1175657"/>
              <a:gd name="connsiteX20" fmla="*/ 24493 w 1420586"/>
              <a:gd name="connsiteY20" fmla="*/ 816429 h 1175657"/>
              <a:gd name="connsiteX21" fmla="*/ 73479 w 1420586"/>
              <a:gd name="connsiteY21" fmla="*/ 873579 h 1175657"/>
              <a:gd name="connsiteX22" fmla="*/ 138793 w 1420586"/>
              <a:gd name="connsiteY22" fmla="*/ 938893 h 1175657"/>
              <a:gd name="connsiteX23" fmla="*/ 220436 w 1420586"/>
              <a:gd name="connsiteY23" fmla="*/ 1004207 h 1175657"/>
              <a:gd name="connsiteX24" fmla="*/ 253093 w 1420586"/>
              <a:gd name="connsiteY24" fmla="*/ 1012372 h 1175657"/>
              <a:gd name="connsiteX25" fmla="*/ 285750 w 1420586"/>
              <a:gd name="connsiteY25" fmla="*/ 1036865 h 1175657"/>
              <a:gd name="connsiteX26" fmla="*/ 375558 w 1420586"/>
              <a:gd name="connsiteY26" fmla="*/ 1045029 h 1175657"/>
              <a:gd name="connsiteX27" fmla="*/ 416379 w 1420586"/>
              <a:gd name="connsiteY27" fmla="*/ 1053193 h 1175657"/>
              <a:gd name="connsiteX28" fmla="*/ 498022 w 1420586"/>
              <a:gd name="connsiteY28" fmla="*/ 1085850 h 1175657"/>
              <a:gd name="connsiteX29" fmla="*/ 538843 w 1420586"/>
              <a:gd name="connsiteY29" fmla="*/ 1094015 h 1175657"/>
              <a:gd name="connsiteX30" fmla="*/ 636815 w 1420586"/>
              <a:gd name="connsiteY30" fmla="*/ 1118507 h 1175657"/>
              <a:gd name="connsiteX31" fmla="*/ 661308 w 1420586"/>
              <a:gd name="connsiteY31" fmla="*/ 1126672 h 1175657"/>
              <a:gd name="connsiteX32" fmla="*/ 685800 w 1420586"/>
              <a:gd name="connsiteY32" fmla="*/ 1143000 h 1175657"/>
              <a:gd name="connsiteX33" fmla="*/ 783772 w 1420586"/>
              <a:gd name="connsiteY33" fmla="*/ 1167493 h 1175657"/>
              <a:gd name="connsiteX34" fmla="*/ 808265 w 1420586"/>
              <a:gd name="connsiteY34" fmla="*/ 1175657 h 1175657"/>
              <a:gd name="connsiteX35" fmla="*/ 1200150 w 1420586"/>
              <a:gd name="connsiteY35" fmla="*/ 1159329 h 1175657"/>
              <a:gd name="connsiteX36" fmla="*/ 1224643 w 1420586"/>
              <a:gd name="connsiteY36" fmla="*/ 1151165 h 1175657"/>
              <a:gd name="connsiteX37" fmla="*/ 1281793 w 1420586"/>
              <a:gd name="connsiteY37" fmla="*/ 1118507 h 1175657"/>
              <a:gd name="connsiteX38" fmla="*/ 1330779 w 1420586"/>
              <a:gd name="connsiteY38" fmla="*/ 1053193 h 1175657"/>
              <a:gd name="connsiteX39" fmla="*/ 1355272 w 1420586"/>
              <a:gd name="connsiteY39" fmla="*/ 987879 h 1175657"/>
              <a:gd name="connsiteX40" fmla="*/ 1371600 w 1420586"/>
              <a:gd name="connsiteY40" fmla="*/ 922565 h 1175657"/>
              <a:gd name="connsiteX41" fmla="*/ 1387929 w 1420586"/>
              <a:gd name="connsiteY41" fmla="*/ 898072 h 1175657"/>
              <a:gd name="connsiteX42" fmla="*/ 1396093 w 1420586"/>
              <a:gd name="connsiteY42" fmla="*/ 865415 h 1175657"/>
              <a:gd name="connsiteX43" fmla="*/ 1404258 w 1420586"/>
              <a:gd name="connsiteY43" fmla="*/ 840922 h 1175657"/>
              <a:gd name="connsiteX44" fmla="*/ 1412422 w 1420586"/>
              <a:gd name="connsiteY44" fmla="*/ 791936 h 1175657"/>
              <a:gd name="connsiteX45" fmla="*/ 1420586 w 1420586"/>
              <a:gd name="connsiteY45" fmla="*/ 759279 h 1175657"/>
              <a:gd name="connsiteX46" fmla="*/ 1412422 w 1420586"/>
              <a:gd name="connsiteY46" fmla="*/ 506186 h 1175657"/>
              <a:gd name="connsiteX47" fmla="*/ 1396093 w 1420586"/>
              <a:gd name="connsiteY47" fmla="*/ 481693 h 1175657"/>
              <a:gd name="connsiteX48" fmla="*/ 1371600 w 1420586"/>
              <a:gd name="connsiteY48" fmla="*/ 416379 h 1175657"/>
              <a:gd name="connsiteX49" fmla="*/ 1355272 w 1420586"/>
              <a:gd name="connsiteY49" fmla="*/ 383722 h 1175657"/>
              <a:gd name="connsiteX50" fmla="*/ 1347108 w 1420586"/>
              <a:gd name="connsiteY50" fmla="*/ 359229 h 1175657"/>
              <a:gd name="connsiteX51" fmla="*/ 1322615 w 1420586"/>
              <a:gd name="connsiteY51" fmla="*/ 334736 h 1175657"/>
              <a:gd name="connsiteX52" fmla="*/ 1289958 w 1420586"/>
              <a:gd name="connsiteY52" fmla="*/ 285750 h 1175657"/>
              <a:gd name="connsiteX53" fmla="*/ 1265465 w 1420586"/>
              <a:gd name="connsiteY53" fmla="*/ 253093 h 1175657"/>
              <a:gd name="connsiteX54" fmla="*/ 1249136 w 1420586"/>
              <a:gd name="connsiteY54" fmla="*/ 228600 h 1175657"/>
              <a:gd name="connsiteX55" fmla="*/ 1200150 w 1420586"/>
              <a:gd name="connsiteY55" fmla="*/ 187779 h 1175657"/>
              <a:gd name="connsiteX56" fmla="*/ 1175658 w 1420586"/>
              <a:gd name="connsiteY56" fmla="*/ 163286 h 1175657"/>
              <a:gd name="connsiteX57" fmla="*/ 1151165 w 1420586"/>
              <a:gd name="connsiteY57" fmla="*/ 155122 h 1175657"/>
              <a:gd name="connsiteX58" fmla="*/ 1110343 w 1420586"/>
              <a:gd name="connsiteY58" fmla="*/ 138793 h 1175657"/>
              <a:gd name="connsiteX59" fmla="*/ 1028700 w 1420586"/>
              <a:gd name="connsiteY59" fmla="*/ 106136 h 1175657"/>
              <a:gd name="connsiteX60" fmla="*/ 971550 w 1420586"/>
              <a:gd name="connsiteY60" fmla="*/ 81643 h 1175657"/>
              <a:gd name="connsiteX61" fmla="*/ 922565 w 1420586"/>
              <a:gd name="connsiteY61" fmla="*/ 65315 h 1175657"/>
              <a:gd name="connsiteX62" fmla="*/ 898072 w 1420586"/>
              <a:gd name="connsiteY62" fmla="*/ 57150 h 1175657"/>
              <a:gd name="connsiteX63" fmla="*/ 873579 w 1420586"/>
              <a:gd name="connsiteY63" fmla="*/ 48986 h 1175657"/>
              <a:gd name="connsiteX64" fmla="*/ 849086 w 1420586"/>
              <a:gd name="connsiteY64" fmla="*/ 32657 h 1175657"/>
              <a:gd name="connsiteX65" fmla="*/ 791936 w 1420586"/>
              <a:gd name="connsiteY65" fmla="*/ 16329 h 1175657"/>
              <a:gd name="connsiteX66" fmla="*/ 775608 w 1420586"/>
              <a:gd name="connsiteY66" fmla="*/ 0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0586" h="1175657">
                <a:moveTo>
                  <a:pt x="775608" y="0"/>
                </a:moveTo>
                <a:lnTo>
                  <a:pt x="677636" y="32657"/>
                </a:lnTo>
                <a:lnTo>
                  <a:pt x="604158" y="57150"/>
                </a:lnTo>
                <a:cubicBezTo>
                  <a:pt x="595994" y="59872"/>
                  <a:pt x="588154" y="63900"/>
                  <a:pt x="579665" y="65315"/>
                </a:cubicBezTo>
                <a:cubicBezTo>
                  <a:pt x="458824" y="85454"/>
                  <a:pt x="609205" y="58497"/>
                  <a:pt x="473529" y="89807"/>
                </a:cubicBezTo>
                <a:cubicBezTo>
                  <a:pt x="457399" y="93529"/>
                  <a:pt x="440775" y="94725"/>
                  <a:pt x="424543" y="97972"/>
                </a:cubicBezTo>
                <a:cubicBezTo>
                  <a:pt x="398913" y="103098"/>
                  <a:pt x="390738" y="106519"/>
                  <a:pt x="367393" y="114300"/>
                </a:cubicBezTo>
                <a:cubicBezTo>
                  <a:pt x="359229" y="119743"/>
                  <a:pt x="350438" y="124347"/>
                  <a:pt x="342900" y="130629"/>
                </a:cubicBezTo>
                <a:cubicBezTo>
                  <a:pt x="334030" y="138021"/>
                  <a:pt x="328015" y="148717"/>
                  <a:pt x="318408" y="155122"/>
                </a:cubicBezTo>
                <a:cubicBezTo>
                  <a:pt x="311247" y="159896"/>
                  <a:pt x="302079" y="160565"/>
                  <a:pt x="293915" y="163286"/>
                </a:cubicBezTo>
                <a:cubicBezTo>
                  <a:pt x="186415" y="234952"/>
                  <a:pt x="287580" y="162884"/>
                  <a:pt x="220436" y="220436"/>
                </a:cubicBezTo>
                <a:cubicBezTo>
                  <a:pt x="186980" y="249113"/>
                  <a:pt x="184372" y="241024"/>
                  <a:pt x="155122" y="277586"/>
                </a:cubicBezTo>
                <a:cubicBezTo>
                  <a:pt x="124350" y="316052"/>
                  <a:pt x="112157" y="347189"/>
                  <a:pt x="89808" y="391886"/>
                </a:cubicBezTo>
                <a:cubicBezTo>
                  <a:pt x="84365" y="402772"/>
                  <a:pt x="77328" y="412997"/>
                  <a:pt x="73479" y="424543"/>
                </a:cubicBezTo>
                <a:cubicBezTo>
                  <a:pt x="70758" y="432707"/>
                  <a:pt x="68705" y="441126"/>
                  <a:pt x="65315" y="449036"/>
                </a:cubicBezTo>
                <a:cubicBezTo>
                  <a:pt x="52887" y="478035"/>
                  <a:pt x="49054" y="481591"/>
                  <a:pt x="32658" y="506186"/>
                </a:cubicBezTo>
                <a:cubicBezTo>
                  <a:pt x="29936" y="522515"/>
                  <a:pt x="29250" y="539316"/>
                  <a:pt x="24493" y="555172"/>
                </a:cubicBezTo>
                <a:cubicBezTo>
                  <a:pt x="20996" y="566829"/>
                  <a:pt x="12959" y="576643"/>
                  <a:pt x="8165" y="587829"/>
                </a:cubicBezTo>
                <a:cubicBezTo>
                  <a:pt x="4775" y="595739"/>
                  <a:pt x="2722" y="604158"/>
                  <a:pt x="0" y="612322"/>
                </a:cubicBezTo>
                <a:cubicBezTo>
                  <a:pt x="2722" y="672193"/>
                  <a:pt x="1024" y="732430"/>
                  <a:pt x="8165" y="791936"/>
                </a:cubicBezTo>
                <a:cubicBezTo>
                  <a:pt x="9334" y="801678"/>
                  <a:pt x="18790" y="808444"/>
                  <a:pt x="24493" y="816429"/>
                </a:cubicBezTo>
                <a:cubicBezTo>
                  <a:pt x="85634" y="902028"/>
                  <a:pt x="14145" y="802379"/>
                  <a:pt x="73479" y="873579"/>
                </a:cubicBezTo>
                <a:cubicBezTo>
                  <a:pt x="137391" y="950273"/>
                  <a:pt x="4738" y="817025"/>
                  <a:pt x="138793" y="938893"/>
                </a:cubicBezTo>
                <a:cubicBezTo>
                  <a:pt x="177747" y="974306"/>
                  <a:pt x="173906" y="983527"/>
                  <a:pt x="220436" y="1004207"/>
                </a:cubicBezTo>
                <a:cubicBezTo>
                  <a:pt x="230690" y="1008764"/>
                  <a:pt x="242207" y="1009650"/>
                  <a:pt x="253093" y="1012372"/>
                </a:cubicBezTo>
                <a:cubicBezTo>
                  <a:pt x="263979" y="1020536"/>
                  <a:pt x="272602" y="1033359"/>
                  <a:pt x="285750" y="1036865"/>
                </a:cubicBezTo>
                <a:cubicBezTo>
                  <a:pt x="314794" y="1044610"/>
                  <a:pt x="345731" y="1041301"/>
                  <a:pt x="375558" y="1045029"/>
                </a:cubicBezTo>
                <a:cubicBezTo>
                  <a:pt x="389327" y="1046750"/>
                  <a:pt x="402772" y="1050472"/>
                  <a:pt x="416379" y="1053193"/>
                </a:cubicBezTo>
                <a:cubicBezTo>
                  <a:pt x="453020" y="1071514"/>
                  <a:pt x="453627" y="1073742"/>
                  <a:pt x="498022" y="1085850"/>
                </a:cubicBezTo>
                <a:cubicBezTo>
                  <a:pt x="511410" y="1089501"/>
                  <a:pt x="525552" y="1090028"/>
                  <a:pt x="538843" y="1094015"/>
                </a:cubicBezTo>
                <a:cubicBezTo>
                  <a:pt x="634871" y="1122823"/>
                  <a:pt x="516130" y="1101267"/>
                  <a:pt x="636815" y="1118507"/>
                </a:cubicBezTo>
                <a:cubicBezTo>
                  <a:pt x="644979" y="1121229"/>
                  <a:pt x="653611" y="1122823"/>
                  <a:pt x="661308" y="1126672"/>
                </a:cubicBezTo>
                <a:cubicBezTo>
                  <a:pt x="670084" y="1131060"/>
                  <a:pt x="676690" y="1139356"/>
                  <a:pt x="685800" y="1143000"/>
                </a:cubicBezTo>
                <a:cubicBezTo>
                  <a:pt x="731261" y="1161185"/>
                  <a:pt x="741055" y="1156814"/>
                  <a:pt x="783772" y="1167493"/>
                </a:cubicBezTo>
                <a:cubicBezTo>
                  <a:pt x="792121" y="1169580"/>
                  <a:pt x="800101" y="1172936"/>
                  <a:pt x="808265" y="1175657"/>
                </a:cubicBezTo>
                <a:lnTo>
                  <a:pt x="1200150" y="1159329"/>
                </a:lnTo>
                <a:cubicBezTo>
                  <a:pt x="1208741" y="1158824"/>
                  <a:pt x="1217171" y="1155435"/>
                  <a:pt x="1224643" y="1151165"/>
                </a:cubicBezTo>
                <a:cubicBezTo>
                  <a:pt x="1293847" y="1111620"/>
                  <a:pt x="1225631" y="1137229"/>
                  <a:pt x="1281793" y="1118507"/>
                </a:cubicBezTo>
                <a:cubicBezTo>
                  <a:pt x="1298122" y="1096736"/>
                  <a:pt x="1324179" y="1079595"/>
                  <a:pt x="1330779" y="1053193"/>
                </a:cubicBezTo>
                <a:cubicBezTo>
                  <a:pt x="1341895" y="1008729"/>
                  <a:pt x="1333925" y="1030572"/>
                  <a:pt x="1355272" y="987879"/>
                </a:cubicBezTo>
                <a:cubicBezTo>
                  <a:pt x="1358377" y="972353"/>
                  <a:pt x="1363232" y="939301"/>
                  <a:pt x="1371600" y="922565"/>
                </a:cubicBezTo>
                <a:cubicBezTo>
                  <a:pt x="1375988" y="913789"/>
                  <a:pt x="1382486" y="906236"/>
                  <a:pt x="1387929" y="898072"/>
                </a:cubicBezTo>
                <a:cubicBezTo>
                  <a:pt x="1390650" y="887186"/>
                  <a:pt x="1393010" y="876204"/>
                  <a:pt x="1396093" y="865415"/>
                </a:cubicBezTo>
                <a:cubicBezTo>
                  <a:pt x="1398457" y="857140"/>
                  <a:pt x="1402391" y="849323"/>
                  <a:pt x="1404258" y="840922"/>
                </a:cubicBezTo>
                <a:cubicBezTo>
                  <a:pt x="1407849" y="824762"/>
                  <a:pt x="1409176" y="808168"/>
                  <a:pt x="1412422" y="791936"/>
                </a:cubicBezTo>
                <a:cubicBezTo>
                  <a:pt x="1414622" y="780933"/>
                  <a:pt x="1417865" y="770165"/>
                  <a:pt x="1420586" y="759279"/>
                </a:cubicBezTo>
                <a:cubicBezTo>
                  <a:pt x="1417865" y="674915"/>
                  <a:pt x="1419841" y="590268"/>
                  <a:pt x="1412422" y="506186"/>
                </a:cubicBezTo>
                <a:cubicBezTo>
                  <a:pt x="1411560" y="496412"/>
                  <a:pt x="1400481" y="490469"/>
                  <a:pt x="1396093" y="481693"/>
                </a:cubicBezTo>
                <a:cubicBezTo>
                  <a:pt x="1362280" y="414067"/>
                  <a:pt x="1392791" y="465823"/>
                  <a:pt x="1371600" y="416379"/>
                </a:cubicBezTo>
                <a:cubicBezTo>
                  <a:pt x="1366806" y="405193"/>
                  <a:pt x="1360066" y="394908"/>
                  <a:pt x="1355272" y="383722"/>
                </a:cubicBezTo>
                <a:cubicBezTo>
                  <a:pt x="1351882" y="375812"/>
                  <a:pt x="1351882" y="366390"/>
                  <a:pt x="1347108" y="359229"/>
                </a:cubicBezTo>
                <a:cubicBezTo>
                  <a:pt x="1340703" y="349622"/>
                  <a:pt x="1330779" y="342900"/>
                  <a:pt x="1322615" y="334736"/>
                </a:cubicBezTo>
                <a:cubicBezTo>
                  <a:pt x="1308727" y="293074"/>
                  <a:pt x="1323315" y="324667"/>
                  <a:pt x="1289958" y="285750"/>
                </a:cubicBezTo>
                <a:cubicBezTo>
                  <a:pt x="1281103" y="275419"/>
                  <a:pt x="1273374" y="264166"/>
                  <a:pt x="1265465" y="253093"/>
                </a:cubicBezTo>
                <a:cubicBezTo>
                  <a:pt x="1259762" y="245108"/>
                  <a:pt x="1255418" y="236138"/>
                  <a:pt x="1249136" y="228600"/>
                </a:cubicBezTo>
                <a:cubicBezTo>
                  <a:pt x="1216606" y="189564"/>
                  <a:pt x="1235184" y="216974"/>
                  <a:pt x="1200150" y="187779"/>
                </a:cubicBezTo>
                <a:cubicBezTo>
                  <a:pt x="1191280" y="180387"/>
                  <a:pt x="1185265" y="169691"/>
                  <a:pt x="1175658" y="163286"/>
                </a:cubicBezTo>
                <a:cubicBezTo>
                  <a:pt x="1168497" y="158512"/>
                  <a:pt x="1159223" y="158144"/>
                  <a:pt x="1151165" y="155122"/>
                </a:cubicBezTo>
                <a:cubicBezTo>
                  <a:pt x="1137443" y="149976"/>
                  <a:pt x="1123735" y="144745"/>
                  <a:pt x="1110343" y="138793"/>
                </a:cubicBezTo>
                <a:cubicBezTo>
                  <a:pt x="1038269" y="106760"/>
                  <a:pt x="1123205" y="137638"/>
                  <a:pt x="1028700" y="106136"/>
                </a:cubicBezTo>
                <a:cubicBezTo>
                  <a:pt x="949853" y="79853"/>
                  <a:pt x="1072449" y="122002"/>
                  <a:pt x="971550" y="81643"/>
                </a:cubicBezTo>
                <a:cubicBezTo>
                  <a:pt x="955569" y="75251"/>
                  <a:pt x="938893" y="70758"/>
                  <a:pt x="922565" y="65315"/>
                </a:cubicBezTo>
                <a:lnTo>
                  <a:pt x="898072" y="57150"/>
                </a:lnTo>
                <a:lnTo>
                  <a:pt x="873579" y="48986"/>
                </a:lnTo>
                <a:cubicBezTo>
                  <a:pt x="865415" y="43543"/>
                  <a:pt x="857862" y="37045"/>
                  <a:pt x="849086" y="32657"/>
                </a:cubicBezTo>
                <a:cubicBezTo>
                  <a:pt x="833363" y="24795"/>
                  <a:pt x="807629" y="21560"/>
                  <a:pt x="791936" y="16329"/>
                </a:cubicBezTo>
                <a:cubicBezTo>
                  <a:pt x="786163" y="14405"/>
                  <a:pt x="781051" y="10886"/>
                  <a:pt x="775608"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3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85000" lnSpcReduction="10000"/>
          </a:bodyPr>
          <a:lstStyle/>
          <a:p>
            <a:r>
              <a:rPr lang="en-US" dirty="0" smtClean="0"/>
              <a:t>World Language Collections at EPL</a:t>
            </a:r>
            <a:endParaRPr lang="en-US" dirty="0"/>
          </a:p>
        </p:txBody>
      </p:sp>
      <p:sp>
        <p:nvSpPr>
          <p:cNvPr id="6" name="Text Placeholder 5"/>
          <p:cNvSpPr>
            <a:spLocks noGrp="1"/>
          </p:cNvSpPr>
          <p:nvPr>
            <p:ph type="body" sz="quarter" idx="11"/>
          </p:nvPr>
        </p:nvSpPr>
        <p:spPr/>
        <p:txBody>
          <a:bodyPr/>
          <a:lstStyle/>
          <a:p>
            <a:endParaRPr lang="en-US" dirty="0"/>
          </a:p>
        </p:txBody>
      </p:sp>
      <p:sp>
        <p:nvSpPr>
          <p:cNvPr id="4" name="Date Placeholder 3"/>
          <p:cNvSpPr>
            <a:spLocks noGrp="1"/>
          </p:cNvSpPr>
          <p:nvPr>
            <p:ph type="dt" sz="half" idx="2"/>
          </p:nvPr>
        </p:nvSpPr>
        <p:spPr/>
        <p:txBody>
          <a:bodyPr/>
          <a:lstStyle/>
          <a:p>
            <a:fld id="{7DCA26CB-F7BE-4F9B-85FA-0E34A3DC6879}" type="datetime1">
              <a:rPr lang="en-US" smtClean="0"/>
              <a:pPr/>
              <a:t>4/29/2013</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Our mandate is different from an academic library.</a:t>
            </a:r>
          </a:p>
          <a:p>
            <a:endParaRPr lang="en-US" sz="1600" dirty="0"/>
          </a:p>
          <a:p>
            <a:r>
              <a:rPr lang="en-US" sz="1600" dirty="0" smtClean="0"/>
              <a:t>We collect material to meet the leisure and recreational needs of customers.  </a:t>
            </a:r>
            <a:endParaRPr lang="en-US" sz="1600" dirty="0"/>
          </a:p>
          <a:p>
            <a:r>
              <a:rPr lang="en-US" sz="1600" dirty="0" smtClean="0"/>
              <a:t>Eg. Novels, magazines, children’s books, cookbooks, DVDs, recorded music.</a:t>
            </a:r>
          </a:p>
          <a:p>
            <a:endParaRPr lang="en-US" sz="1600" dirty="0"/>
          </a:p>
          <a:p>
            <a:r>
              <a:rPr lang="en-US" sz="1600" dirty="0" smtClean="0"/>
              <a:t>We also collect material used to support programming (such as YRCA, French Story Time).</a:t>
            </a:r>
          </a:p>
          <a:p>
            <a:endParaRPr lang="en-US" sz="1600" dirty="0"/>
          </a:p>
          <a:p>
            <a:r>
              <a:rPr lang="en-US" sz="1600" dirty="0" smtClean="0"/>
              <a:t>We get input from our branches when we consider adding new languages.  We must strike a balance between responding to every request, the availability of material in certain languages and practical considerations such as shelf space.</a:t>
            </a:r>
          </a:p>
          <a:p>
            <a:endParaRPr lang="en-US" sz="1600" dirty="0"/>
          </a:p>
          <a:p>
            <a:endParaRPr lang="en-US" dirty="0" smtClean="0"/>
          </a:p>
        </p:txBody>
      </p:sp>
      <p:sp>
        <p:nvSpPr>
          <p:cNvPr id="3" name="Slide Number Placeholder 2"/>
          <p:cNvSpPr>
            <a:spLocks noGrp="1"/>
          </p:cNvSpPr>
          <p:nvPr>
            <p:ph type="sldNum" sz="quarter" idx="4"/>
          </p:nvPr>
        </p:nvSpPr>
        <p:spPr/>
        <p:txBody>
          <a:bodyPr/>
          <a:lstStyle/>
          <a:p>
            <a:fld id="{976B6DAE-1464-4C4A-A17B-99A185F7EC64}"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fontScale="92500"/>
          </a:bodyPr>
          <a:lstStyle/>
          <a:p>
            <a:r>
              <a:rPr lang="en-US" dirty="0" smtClean="0"/>
              <a:t>Which languages do we collect?</a:t>
            </a:r>
            <a:endParaRPr lang="en-US" dirty="0"/>
          </a:p>
        </p:txBody>
      </p:sp>
      <p:sp>
        <p:nvSpPr>
          <p:cNvPr id="3" name="Text Placeholder 2"/>
          <p:cNvSpPr>
            <a:spLocks noGrp="1"/>
          </p:cNvSpPr>
          <p:nvPr>
            <p:ph type="body" sz="quarter" idx="12"/>
          </p:nvPr>
        </p:nvSpPr>
        <p:spPr/>
        <p:txBody>
          <a:bodyPr numCol="3">
            <a:normAutofit/>
          </a:bodyPr>
          <a:lstStyle/>
          <a:p>
            <a:pPr>
              <a:buFont typeface="Arial" pitchFamily="34" charset="0"/>
              <a:buChar char="•"/>
            </a:pPr>
            <a:r>
              <a:rPr lang="en-US" sz="2000" dirty="0" smtClean="0"/>
              <a:t>Chinese </a:t>
            </a:r>
          </a:p>
          <a:p>
            <a:pPr>
              <a:buFont typeface="Arial" pitchFamily="34" charset="0"/>
              <a:buChar char="•"/>
            </a:pPr>
            <a:r>
              <a:rPr lang="en-US" sz="2000" dirty="0" smtClean="0"/>
              <a:t>French </a:t>
            </a:r>
          </a:p>
          <a:p>
            <a:pPr>
              <a:buFont typeface="Arial" pitchFamily="34" charset="0"/>
              <a:buChar char="•"/>
            </a:pPr>
            <a:r>
              <a:rPr lang="en-US" sz="2000" dirty="0" smtClean="0"/>
              <a:t>Japanese </a:t>
            </a:r>
          </a:p>
          <a:p>
            <a:pPr>
              <a:buFont typeface="Arial" pitchFamily="34" charset="0"/>
              <a:buChar char="•"/>
            </a:pPr>
            <a:r>
              <a:rPr lang="en-US" sz="2000" dirty="0" smtClean="0"/>
              <a:t>Vietnamese</a:t>
            </a:r>
          </a:p>
          <a:p>
            <a:pPr>
              <a:buFont typeface="Arial" pitchFamily="34" charset="0"/>
              <a:buChar char="•"/>
            </a:pPr>
            <a:r>
              <a:rPr lang="en-US" sz="2000" dirty="0" smtClean="0"/>
              <a:t>German</a:t>
            </a:r>
          </a:p>
          <a:p>
            <a:pPr>
              <a:buFont typeface="Arial" pitchFamily="34" charset="0"/>
              <a:buChar char="•"/>
            </a:pPr>
            <a:r>
              <a:rPr lang="en-US" sz="2000" dirty="0" smtClean="0"/>
              <a:t>Arabic</a:t>
            </a:r>
          </a:p>
          <a:p>
            <a:pPr>
              <a:buFont typeface="Arial" pitchFamily="34" charset="0"/>
              <a:buChar char="•"/>
            </a:pPr>
            <a:r>
              <a:rPr lang="en-US" sz="2000" dirty="0" smtClean="0"/>
              <a:t>Hindi</a:t>
            </a:r>
          </a:p>
          <a:p>
            <a:pPr>
              <a:buFont typeface="Arial" pitchFamily="34" charset="0"/>
              <a:buChar char="•"/>
            </a:pPr>
            <a:r>
              <a:rPr lang="en-US" sz="2000" dirty="0" smtClean="0"/>
              <a:t>Russian</a:t>
            </a:r>
          </a:p>
          <a:p>
            <a:pPr>
              <a:buFont typeface="Arial" pitchFamily="34" charset="0"/>
              <a:buChar char="•"/>
            </a:pPr>
            <a:endParaRPr lang="en-US" sz="2000" dirty="0"/>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r>
              <a:rPr lang="en-US" sz="2000" dirty="0" smtClean="0"/>
              <a:t>Persian</a:t>
            </a:r>
          </a:p>
          <a:p>
            <a:pPr>
              <a:buFont typeface="Arial" pitchFamily="34" charset="0"/>
              <a:buChar char="•"/>
            </a:pPr>
            <a:r>
              <a:rPr lang="en-US" sz="2000" dirty="0" smtClean="0"/>
              <a:t>Spanish</a:t>
            </a:r>
          </a:p>
          <a:p>
            <a:pPr>
              <a:buFont typeface="Arial" pitchFamily="34" charset="0"/>
              <a:buChar char="•"/>
            </a:pPr>
            <a:r>
              <a:rPr lang="en-US" sz="2000" dirty="0" smtClean="0"/>
              <a:t>Panjabi</a:t>
            </a:r>
          </a:p>
          <a:p>
            <a:pPr>
              <a:buFont typeface="Arial" pitchFamily="34" charset="0"/>
              <a:buChar char="•"/>
            </a:pPr>
            <a:r>
              <a:rPr lang="en-US" sz="2000" dirty="0" smtClean="0"/>
              <a:t>Urdu</a:t>
            </a:r>
          </a:p>
          <a:p>
            <a:pPr>
              <a:buFont typeface="Arial" pitchFamily="34" charset="0"/>
              <a:buChar char="•"/>
            </a:pPr>
            <a:r>
              <a:rPr lang="en-US" sz="2000" dirty="0" smtClean="0"/>
              <a:t>Polish</a:t>
            </a:r>
          </a:p>
          <a:p>
            <a:pPr>
              <a:buFont typeface="Arial" pitchFamily="34" charset="0"/>
              <a:buChar char="•"/>
            </a:pPr>
            <a:r>
              <a:rPr lang="en-US" sz="2000" dirty="0" smtClean="0"/>
              <a:t>Korean</a:t>
            </a:r>
          </a:p>
          <a:p>
            <a:pPr>
              <a:buFont typeface="Arial" pitchFamily="34" charset="0"/>
              <a:buChar char="•"/>
            </a:pPr>
            <a:r>
              <a:rPr lang="en-US" sz="2000" dirty="0" smtClean="0"/>
              <a:t>Tagalog</a:t>
            </a:r>
          </a:p>
          <a:p>
            <a:pPr>
              <a:buFont typeface="Arial" pitchFamily="34" charset="0"/>
              <a:buChar char="•"/>
            </a:pPr>
            <a:r>
              <a:rPr lang="en-US" sz="2000" dirty="0" smtClean="0"/>
              <a:t>Ukrainian</a:t>
            </a:r>
          </a:p>
          <a:p>
            <a:pPr>
              <a:buFont typeface="Arial" pitchFamily="34" charset="0"/>
              <a:buChar char="•"/>
            </a:pPr>
            <a:endParaRPr lang="en-US" sz="2000" dirty="0"/>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r>
              <a:rPr lang="en-US" sz="2000" dirty="0" smtClean="0"/>
              <a:t>Gujarati</a:t>
            </a:r>
          </a:p>
          <a:p>
            <a:pPr>
              <a:buFont typeface="Arial" pitchFamily="34" charset="0"/>
              <a:buChar char="•"/>
            </a:pPr>
            <a:r>
              <a:rPr lang="en-US" sz="2000" dirty="0" smtClean="0"/>
              <a:t>Japanese</a:t>
            </a:r>
          </a:p>
          <a:p>
            <a:pPr>
              <a:buFont typeface="Arial" pitchFamily="34" charset="0"/>
              <a:buChar char="•"/>
            </a:pPr>
            <a:r>
              <a:rPr lang="en-US" sz="2000" dirty="0" smtClean="0"/>
              <a:t>Italian</a:t>
            </a:r>
          </a:p>
          <a:p>
            <a:pPr>
              <a:buFont typeface="Arial" pitchFamily="34" charset="0"/>
              <a:buChar char="•"/>
            </a:pPr>
            <a:r>
              <a:rPr lang="en-US" sz="2000" dirty="0" smtClean="0"/>
              <a:t>Hebrew</a:t>
            </a:r>
          </a:p>
          <a:p>
            <a:pPr>
              <a:buFont typeface="Arial" pitchFamily="34" charset="0"/>
              <a:buChar char="•"/>
            </a:pPr>
            <a:r>
              <a:rPr lang="en-US" sz="2000" dirty="0" smtClean="0"/>
              <a:t>Turkish</a:t>
            </a:r>
          </a:p>
          <a:p>
            <a:pPr>
              <a:buFont typeface="Arial" pitchFamily="34" charset="0"/>
              <a:buChar char="•"/>
            </a:pPr>
            <a:r>
              <a:rPr lang="en-US" sz="2000" dirty="0" smtClean="0"/>
              <a:t>Portuguese</a:t>
            </a:r>
          </a:p>
          <a:p>
            <a:pPr>
              <a:buFont typeface="Arial" pitchFamily="34" charset="0"/>
              <a:buChar char="•"/>
            </a:pPr>
            <a:r>
              <a:rPr lang="en-US" sz="2000" dirty="0" smtClean="0"/>
              <a:t>Bengali</a:t>
            </a:r>
          </a:p>
          <a:p>
            <a:pPr>
              <a:buFont typeface="Arial" pitchFamily="34" charset="0"/>
              <a:buChar char="•"/>
            </a:pPr>
            <a:r>
              <a:rPr lang="en-US" sz="2000" dirty="0" smtClean="0"/>
              <a:t>Kurdish</a:t>
            </a:r>
            <a:endParaRPr lang="en-US" sz="2000"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marL="365760">
              <a:buFont typeface="Arial" pitchFamily="34" charset="0"/>
              <a:buChar char="•"/>
            </a:pPr>
            <a:r>
              <a:rPr lang="en-US" sz="1600" dirty="0" smtClean="0"/>
              <a:t>Largest collections are Chinese (17001 items, 30 % of WL collection) and French (10183 items, 18 % of WL collection).</a:t>
            </a:r>
          </a:p>
          <a:p>
            <a:pPr marL="365760">
              <a:buFont typeface="Arial" pitchFamily="34" charset="0"/>
              <a:buChar char="•"/>
            </a:pPr>
            <a:endParaRPr lang="en-US" sz="1600" dirty="0"/>
          </a:p>
          <a:p>
            <a:pPr marL="365760">
              <a:buFont typeface="Arial" pitchFamily="34" charset="0"/>
              <a:buChar char="•"/>
            </a:pPr>
            <a:r>
              <a:rPr lang="en-US" sz="1600" dirty="0" smtClean="0"/>
              <a:t>14 languages with between 3000 and 1000 items.</a:t>
            </a:r>
          </a:p>
          <a:p>
            <a:pPr marL="365760">
              <a:buFont typeface="Arial" pitchFamily="34" charset="0"/>
              <a:buChar char="•"/>
            </a:pPr>
            <a:endParaRPr lang="en-US" sz="1600" dirty="0"/>
          </a:p>
          <a:p>
            <a:pPr marL="365760">
              <a:buFont typeface="Arial" pitchFamily="34" charset="0"/>
              <a:buChar char="•"/>
            </a:pPr>
            <a:r>
              <a:rPr lang="en-US" sz="1600" dirty="0" smtClean="0"/>
              <a:t>6 languages with fewer than 1000 items in the collection.</a:t>
            </a:r>
          </a:p>
          <a:p>
            <a:pPr marL="365760">
              <a:buFont typeface="Arial" pitchFamily="34" charset="0"/>
              <a:buChar char="•"/>
            </a:pPr>
            <a:endParaRPr lang="en-US" sz="1600" dirty="0"/>
          </a:p>
          <a:p>
            <a:pPr marL="22860" indent="0"/>
            <a:r>
              <a:rPr lang="en-US" sz="1600" dirty="0" smtClean="0"/>
              <a:t>** All material at EPL floats, so these items do not “live” at any one branch.</a:t>
            </a:r>
          </a:p>
          <a:p>
            <a:pPr marL="365760"/>
            <a:endParaRPr lang="en-US" dirty="0" smtClean="0"/>
          </a:p>
          <a:p>
            <a:pPr marL="365760"/>
            <a:endParaRPr lang="en-US" dirty="0" smtClean="0"/>
          </a:p>
        </p:txBody>
      </p:sp>
      <p:sp>
        <p:nvSpPr>
          <p:cNvPr id="4" name="Text Placeholder 3"/>
          <p:cNvSpPr>
            <a:spLocks noGrp="1"/>
          </p:cNvSpPr>
          <p:nvPr>
            <p:ph type="body" sz="quarter" idx="11"/>
          </p:nvPr>
        </p:nvSpPr>
        <p:spPr/>
        <p:txBody>
          <a:bodyPr>
            <a:normAutofit fontScale="92500"/>
          </a:bodyPr>
          <a:lstStyle/>
          <a:p>
            <a:r>
              <a:rPr lang="en-US" dirty="0" smtClean="0"/>
              <a:t>How big are these collections?</a:t>
            </a:r>
            <a:endParaRPr lang="en-US"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27</a:t>
            </a:fld>
            <a:endParaRPr lang="en-US" dirty="0"/>
          </a:p>
        </p:txBody>
      </p:sp>
      <p:pic>
        <p:nvPicPr>
          <p:cNvPr id="6" name="Content Placeholder 14" descr="IMG_6862.jpg"/>
          <p:cNvPicPr>
            <a:picLocks noGrp="1" noChangeAspect="1"/>
          </p:cNvPicPr>
          <p:nvPr>
            <p:ph sz="half" idx="2"/>
          </p:nvPr>
        </p:nvPicPr>
        <p:blipFill>
          <a:blip r:embed="rId2" cstate="print"/>
          <a:srcRect t="-6033" b="-6033"/>
          <a:stretch>
            <a:fillRect/>
          </a:stretch>
        </p:blipFill>
        <p:spPr>
          <a:xfrm>
            <a:off x="4911189" y="1500188"/>
            <a:ext cx="3569772" cy="40005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57158" y="548680"/>
            <a:ext cx="8391306" cy="5544616"/>
          </a:xfrm>
        </p:spPr>
        <p:txBody>
          <a:bodyPr>
            <a:normAutofit/>
          </a:bodyPr>
          <a:lstStyle/>
          <a:p>
            <a:r>
              <a:rPr lang="en-US" sz="1600" dirty="0" smtClean="0"/>
              <a:t>Some popular Spanish books</a:t>
            </a:r>
            <a:endParaRPr lang="en-US" sz="1600"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28</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35773074"/>
              </p:ext>
            </p:extLst>
          </p:nvPr>
        </p:nvGraphicFramePr>
        <p:xfrm>
          <a:off x="539552" y="980729"/>
          <a:ext cx="6912768" cy="5141798"/>
        </p:xfrm>
        <a:graphic>
          <a:graphicData uri="http://schemas.openxmlformats.org/presentationml/2006/ole">
            <mc:AlternateContent xmlns:mc="http://schemas.openxmlformats.org/markup-compatibility/2006">
              <mc:Choice xmlns:v="urn:schemas-microsoft-com:vml" Requires="v">
                <p:oleObj spid="_x0000_s2117" name="Worksheet" r:id="rId4" imgW="7696281" imgH="5724382" progId="Excel.Sheet.12">
                  <p:embed/>
                </p:oleObj>
              </mc:Choice>
              <mc:Fallback>
                <p:oleObj name="Worksheet" r:id="rId4" imgW="7696281" imgH="5724382" progId="Excel.Sheet.12">
                  <p:embed/>
                  <p:pic>
                    <p:nvPicPr>
                      <p:cNvPr id="0" name=""/>
                      <p:cNvPicPr/>
                      <p:nvPr/>
                    </p:nvPicPr>
                    <p:blipFill>
                      <a:blip r:embed="rId5"/>
                      <a:stretch>
                        <a:fillRect/>
                      </a:stretch>
                    </p:blipFill>
                    <p:spPr>
                      <a:xfrm>
                        <a:off x="539552" y="980729"/>
                        <a:ext cx="6912768" cy="5141798"/>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57158" y="357188"/>
            <a:ext cx="8358217" cy="479524"/>
          </a:xfrm>
        </p:spPr>
        <p:txBody>
          <a:bodyPr>
            <a:normAutofit/>
          </a:bodyPr>
          <a:lstStyle/>
          <a:p>
            <a:r>
              <a:rPr lang="en-US" sz="1600" dirty="0" smtClean="0"/>
              <a:t>Turnover rates in descending order</a:t>
            </a:r>
            <a:endParaRPr lang="en-US" sz="1600"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29</a:t>
            </a:fld>
            <a:endParaRPr lang="en-US" dirty="0"/>
          </a:p>
        </p:txBody>
      </p:sp>
      <p:pic>
        <p:nvPicPr>
          <p:cNvPr id="1127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49325"/>
            <a:ext cx="56007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936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8177"/>
            <a:ext cx="3870561"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849" y="4717806"/>
            <a:ext cx="3385163"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1" y="20516"/>
            <a:ext cx="4629212" cy="387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867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57158" y="357188"/>
            <a:ext cx="8358187" cy="479524"/>
          </a:xfrm>
        </p:spPr>
        <p:txBody>
          <a:bodyPr>
            <a:normAutofit/>
          </a:bodyPr>
          <a:lstStyle/>
          <a:p>
            <a:r>
              <a:rPr lang="en-US" sz="1600" dirty="0" smtClean="0"/>
              <a:t>Turnover rates continued</a:t>
            </a:r>
            <a:endParaRPr lang="en-US" sz="1600"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30</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175663202"/>
              </p:ext>
            </p:extLst>
          </p:nvPr>
        </p:nvGraphicFramePr>
        <p:xfrm>
          <a:off x="1403648" y="836712"/>
          <a:ext cx="5600700" cy="5153025"/>
        </p:xfrm>
        <a:graphic>
          <a:graphicData uri="http://schemas.openxmlformats.org/presentationml/2006/ole">
            <mc:AlternateContent xmlns:mc="http://schemas.openxmlformats.org/markup-compatibility/2006">
              <mc:Choice xmlns:v="urn:schemas-microsoft-com:vml" Requires="v">
                <p:oleObj spid="_x0000_s14371" name="Worksheet" r:id="rId4" imgW="5600700" imgH="5152977" progId="Excel.Sheet.12">
                  <p:embed/>
                </p:oleObj>
              </mc:Choice>
              <mc:Fallback>
                <p:oleObj name="Worksheet" r:id="rId4" imgW="5600700" imgH="5152977" progId="Excel.Sheet.12">
                  <p:embed/>
                  <p:pic>
                    <p:nvPicPr>
                      <p:cNvPr id="0" name=""/>
                      <p:cNvPicPr/>
                      <p:nvPr/>
                    </p:nvPicPr>
                    <p:blipFill>
                      <a:blip r:embed="rId5"/>
                      <a:stretch>
                        <a:fillRect/>
                      </a:stretch>
                    </p:blipFill>
                    <p:spPr>
                      <a:xfrm>
                        <a:off x="1403648" y="836712"/>
                        <a:ext cx="5600700" cy="5153025"/>
                      </a:xfrm>
                      <a:prstGeom prst="rect">
                        <a:avLst/>
                      </a:prstGeom>
                    </p:spPr>
                  </p:pic>
                </p:oleObj>
              </mc:Fallback>
            </mc:AlternateContent>
          </a:graphicData>
        </a:graphic>
      </p:graphicFrame>
    </p:spTree>
    <p:extLst>
      <p:ext uri="{BB962C8B-B14F-4D97-AF65-F5344CB8AC3E}">
        <p14:creationId xmlns:p14="http://schemas.microsoft.com/office/powerpoint/2010/main" val="4124656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dirty="0" smtClean="0"/>
              <a:t>How is material selected?</a:t>
            </a:r>
          </a:p>
          <a:p>
            <a:r>
              <a:rPr lang="en-US" dirty="0"/>
              <a:t> </a:t>
            </a:r>
            <a:r>
              <a:rPr lang="en-US" dirty="0" smtClean="0"/>
              <a:t> </a:t>
            </a:r>
            <a:endParaRPr lang="en-US"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31</a:t>
            </a:fld>
            <a:endParaRPr lang="en-US" dirty="0"/>
          </a:p>
        </p:txBody>
      </p:sp>
    </p:spTree>
    <p:extLst>
      <p:ext uri="{BB962C8B-B14F-4D97-AF65-F5344CB8AC3E}">
        <p14:creationId xmlns:p14="http://schemas.microsoft.com/office/powerpoint/2010/main" val="10771300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7158" y="357188"/>
            <a:ext cx="8358187" cy="695548"/>
          </a:xfrm>
        </p:spPr>
        <p:txBody>
          <a:bodyPr>
            <a:normAutofit/>
          </a:bodyPr>
          <a:lstStyle/>
          <a:p>
            <a:r>
              <a:rPr lang="en-US" sz="3600" dirty="0" smtClean="0"/>
              <a:t>We let our vendors do the work!</a:t>
            </a:r>
            <a:endParaRPr lang="en-US" sz="3600" dirty="0"/>
          </a:p>
        </p:txBody>
      </p:sp>
      <p:sp>
        <p:nvSpPr>
          <p:cNvPr id="3" name="Text Placeholder 2"/>
          <p:cNvSpPr>
            <a:spLocks noGrp="1"/>
          </p:cNvSpPr>
          <p:nvPr>
            <p:ph type="body" sz="quarter" idx="12"/>
          </p:nvPr>
        </p:nvSpPr>
        <p:spPr/>
        <p:txBody>
          <a:bodyPr>
            <a:normAutofit lnSpcReduction="10000"/>
          </a:bodyPr>
          <a:lstStyle/>
          <a:p>
            <a:r>
              <a:rPr lang="en-US" sz="2000" dirty="0" err="1" smtClean="0"/>
              <a:t>Eastview</a:t>
            </a:r>
            <a:r>
              <a:rPr lang="en-US" sz="2000" dirty="0" smtClean="0"/>
              <a:t>: Polish, Russian and Ukrainian</a:t>
            </a:r>
          </a:p>
          <a:p>
            <a:r>
              <a:rPr lang="en-US" sz="2000" dirty="0" smtClean="0">
                <a:hlinkClick r:id="rId2"/>
              </a:rPr>
              <a:t>www.eastview.com</a:t>
            </a:r>
            <a:r>
              <a:rPr lang="en-US" sz="2000" dirty="0" smtClean="0"/>
              <a:t>  </a:t>
            </a:r>
            <a:r>
              <a:rPr lang="en-US" sz="2000" dirty="0"/>
              <a:t>Minneapolis, MN</a:t>
            </a:r>
            <a:endParaRPr lang="en-US" sz="2000" dirty="0" smtClean="0"/>
          </a:p>
          <a:p>
            <a:endParaRPr lang="en-US" sz="2000" dirty="0" smtClean="0"/>
          </a:p>
          <a:p>
            <a:r>
              <a:rPr lang="en-US" sz="2000" dirty="0" smtClean="0"/>
              <a:t>Everything Deutsch: German, Portuguese, Italian, Turkish, Dutch</a:t>
            </a:r>
          </a:p>
          <a:p>
            <a:r>
              <a:rPr lang="en-US" sz="2000" dirty="0" smtClean="0">
                <a:hlinkClick r:id="rId3"/>
              </a:rPr>
              <a:t>www.everythingdeutsch.com</a:t>
            </a:r>
            <a:r>
              <a:rPr lang="en-US" sz="2000" dirty="0"/>
              <a:t>   Edmonton, </a:t>
            </a:r>
            <a:r>
              <a:rPr lang="en-US" sz="2000" dirty="0" smtClean="0"/>
              <a:t>AB</a:t>
            </a:r>
          </a:p>
          <a:p>
            <a:endParaRPr lang="en-US" sz="2000" dirty="0" smtClean="0"/>
          </a:p>
          <a:p>
            <a:r>
              <a:rPr lang="en-US" sz="2000" dirty="0" smtClean="0"/>
              <a:t>Multicultural Books &amp; Video: </a:t>
            </a:r>
            <a:r>
              <a:rPr lang="en-US" sz="2000" dirty="0" err="1" smtClean="0"/>
              <a:t>Gujurati</a:t>
            </a:r>
            <a:r>
              <a:rPr lang="en-US" sz="2000" dirty="0" smtClean="0"/>
              <a:t>, Hebrew, Arabic, Hindi, Kurdish, Panjabi, Persian, Tagalog, Urdu</a:t>
            </a:r>
          </a:p>
          <a:p>
            <a:r>
              <a:rPr lang="en-US" sz="2000" dirty="0" smtClean="0">
                <a:hlinkClick r:id="rId4"/>
              </a:rPr>
              <a:t>www.multiculturalbooksandvideos.com</a:t>
            </a:r>
            <a:r>
              <a:rPr lang="en-US" sz="2000" dirty="0" smtClean="0"/>
              <a:t> </a:t>
            </a:r>
            <a:r>
              <a:rPr lang="en-US" sz="2000" dirty="0"/>
              <a:t>Madison Heights, </a:t>
            </a:r>
            <a:r>
              <a:rPr lang="en-US" sz="2000" dirty="0" smtClean="0"/>
              <a:t>MI and </a:t>
            </a:r>
            <a:r>
              <a:rPr lang="en-US" sz="2000" dirty="0"/>
              <a:t>Belle River, ON</a:t>
            </a:r>
            <a:endParaRPr lang="en-US" sz="2000" dirty="0" smtClean="0"/>
          </a:p>
          <a:p>
            <a:endParaRPr lang="en-US" sz="2000" dirty="0"/>
          </a:p>
          <a:p>
            <a:r>
              <a:rPr lang="en-US" sz="2000" dirty="0" err="1" smtClean="0"/>
              <a:t>PanAsian</a:t>
            </a:r>
            <a:r>
              <a:rPr lang="en-US" sz="2000" dirty="0"/>
              <a:t>  </a:t>
            </a:r>
            <a:r>
              <a:rPr lang="en-US" sz="2000" dirty="0" smtClean="0">
                <a:hlinkClick r:id="rId5"/>
              </a:rPr>
              <a:t>www.panap.com</a:t>
            </a:r>
            <a:r>
              <a:rPr lang="en-US" sz="2000" dirty="0" smtClean="0"/>
              <a:t>  </a:t>
            </a:r>
            <a:r>
              <a:rPr lang="en-US" sz="2000" dirty="0"/>
              <a:t>Union City, </a:t>
            </a:r>
            <a:r>
              <a:rPr lang="en-US" sz="2000" dirty="0" smtClean="0"/>
              <a:t>CA</a:t>
            </a:r>
          </a:p>
          <a:p>
            <a:endParaRPr lang="en-US" sz="2000"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32</a:t>
            </a:fld>
            <a:endParaRPr lang="en-US" dirty="0"/>
          </a:p>
        </p:txBody>
      </p:sp>
    </p:spTree>
    <p:extLst>
      <p:ext uri="{BB962C8B-B14F-4D97-AF65-F5344CB8AC3E}">
        <p14:creationId xmlns:p14="http://schemas.microsoft.com/office/powerpoint/2010/main" val="2523249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57158" y="357188"/>
            <a:ext cx="8358187" cy="623540"/>
          </a:xfrm>
        </p:spPr>
        <p:txBody>
          <a:bodyPr>
            <a:noAutofit/>
          </a:bodyPr>
          <a:lstStyle/>
          <a:p>
            <a:r>
              <a:rPr lang="en-US" sz="3600" dirty="0" smtClean="0"/>
              <a:t>I did some of the work……</a:t>
            </a:r>
            <a:endParaRPr lang="en-US" sz="3600"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33</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90460"/>
            <a:ext cx="879245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014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7158" y="357188"/>
            <a:ext cx="8358187" cy="551532"/>
          </a:xfrm>
        </p:spPr>
        <p:txBody>
          <a:bodyPr>
            <a:noAutofit/>
          </a:bodyPr>
          <a:lstStyle/>
          <a:p>
            <a:r>
              <a:rPr lang="en-US" sz="3600" dirty="0" smtClean="0"/>
              <a:t>And a bit more work………</a:t>
            </a:r>
            <a:endParaRPr lang="en-US" sz="3600"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34</a:t>
            </a:fld>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48993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359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32500" lnSpcReduction="20000"/>
          </a:bodyPr>
          <a:lstStyle/>
          <a:p>
            <a:r>
              <a:rPr lang="en-US" sz="3400" dirty="0"/>
              <a:t>Hi Mary,</a:t>
            </a:r>
          </a:p>
          <a:p>
            <a:r>
              <a:rPr lang="en-US" sz="3400" dirty="0"/>
              <a:t>I think we still need more French board books.  Some new ones have come through (and I don't know if more are on their way from cataloguing?) but they are lending like hot cakes! It still seems like we never have enough.  </a:t>
            </a:r>
          </a:p>
          <a:p>
            <a:r>
              <a:rPr lang="en-US" sz="3400" dirty="0"/>
              <a:t> </a:t>
            </a:r>
          </a:p>
          <a:p>
            <a:r>
              <a:rPr lang="en-US" sz="3400" dirty="0"/>
              <a:t>We also seem to have ploughed through pretty much all of the books in our collection that are suitable for French </a:t>
            </a:r>
            <a:r>
              <a:rPr lang="en-US" sz="3400" dirty="0" err="1"/>
              <a:t>storytime</a:t>
            </a:r>
            <a:r>
              <a:rPr lang="en-US" sz="3400" dirty="0"/>
              <a:t>.... books that have no more than a sentence per page.  (So many picture books are too text heavy).    </a:t>
            </a:r>
          </a:p>
          <a:p>
            <a:r>
              <a:rPr lang="en-US" sz="3400" dirty="0"/>
              <a:t>I know this is a really tall order!  It's almost impossible to see inside the books online, so I'm not sure how to help with suggestions.  </a:t>
            </a:r>
            <a:endParaRPr lang="en-US" sz="3400" dirty="0" smtClean="0"/>
          </a:p>
          <a:p>
            <a:endParaRPr lang="en-US" sz="3400" dirty="0"/>
          </a:p>
          <a:p>
            <a:r>
              <a:rPr lang="en-US" sz="3400" dirty="0"/>
              <a:t>Is there something we could be doing to find some appropriate books</a:t>
            </a:r>
            <a:r>
              <a:rPr lang="en-US" sz="3400" dirty="0" smtClean="0"/>
              <a:t>?</a:t>
            </a:r>
          </a:p>
          <a:p>
            <a:endParaRPr lang="en-US" sz="3400" dirty="0"/>
          </a:p>
          <a:p>
            <a:r>
              <a:rPr lang="en-US" sz="3400" dirty="0"/>
              <a:t>Wendy is thinking maybe we could head over to campus </a:t>
            </a:r>
            <a:r>
              <a:rPr lang="en-US" sz="3400" dirty="0" err="1"/>
              <a:t>st</a:t>
            </a:r>
            <a:r>
              <a:rPr lang="en-US" sz="3400" dirty="0"/>
              <a:t> jean's library to get ideas from their education collection</a:t>
            </a:r>
            <a:r>
              <a:rPr lang="en-US" sz="3400" dirty="0" smtClean="0"/>
              <a:t>.</a:t>
            </a:r>
          </a:p>
          <a:p>
            <a:endParaRPr lang="en-US" sz="3400" dirty="0"/>
          </a:p>
          <a:p>
            <a:r>
              <a:rPr lang="en-US" sz="3400" dirty="0"/>
              <a:t>Do you have any ideas?</a:t>
            </a:r>
          </a:p>
          <a:p>
            <a:r>
              <a:rPr lang="en-US" sz="3400" dirty="0"/>
              <a:t> </a:t>
            </a:r>
          </a:p>
          <a:p>
            <a:r>
              <a:rPr lang="en-US" sz="3400" dirty="0"/>
              <a:t>Thanks!</a:t>
            </a:r>
          </a:p>
          <a:p>
            <a:r>
              <a:rPr lang="en-US" sz="3400" dirty="0"/>
              <a:t>Kate</a:t>
            </a:r>
          </a:p>
          <a:p>
            <a:endParaRPr lang="en-US" dirty="0"/>
          </a:p>
        </p:txBody>
      </p:sp>
      <p:sp>
        <p:nvSpPr>
          <p:cNvPr id="7" name="Text Placeholder 6"/>
          <p:cNvSpPr>
            <a:spLocks noGrp="1"/>
          </p:cNvSpPr>
          <p:nvPr>
            <p:ph type="body" sz="quarter" idx="11"/>
          </p:nvPr>
        </p:nvSpPr>
        <p:spPr/>
        <p:txBody>
          <a:bodyPr/>
          <a:lstStyle/>
          <a:p>
            <a:r>
              <a:rPr lang="en-US" sz="3600" dirty="0"/>
              <a:t>Specific requests from staff</a:t>
            </a:r>
          </a:p>
          <a:p>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35</a:t>
            </a:fld>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700808"/>
            <a:ext cx="1440160" cy="146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284" y="2996952"/>
            <a:ext cx="1825224" cy="245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0373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57158" y="357188"/>
            <a:ext cx="8358187" cy="839564"/>
          </a:xfrm>
        </p:spPr>
        <p:txBody>
          <a:bodyPr>
            <a:normAutofit/>
          </a:bodyPr>
          <a:lstStyle/>
          <a:p>
            <a:r>
              <a:rPr lang="en-US" sz="3600" dirty="0" smtClean="0"/>
              <a:t>And from customers………</a:t>
            </a:r>
            <a:endParaRPr lang="en-US" sz="3600" dirty="0"/>
          </a:p>
        </p:txBody>
      </p:sp>
      <p:sp>
        <p:nvSpPr>
          <p:cNvPr id="7" name="Text Placeholder 6"/>
          <p:cNvSpPr>
            <a:spLocks noGrp="1"/>
          </p:cNvSpPr>
          <p:nvPr>
            <p:ph type="body" sz="quarter" idx="12"/>
          </p:nvPr>
        </p:nvSpPr>
        <p:spPr>
          <a:xfrm>
            <a:off x="357158" y="1196752"/>
            <a:ext cx="8358217" cy="4375373"/>
          </a:xfrm>
        </p:spPr>
        <p:txBody>
          <a:bodyPr>
            <a:normAutofit/>
          </a:bodyPr>
          <a:lstStyle/>
          <a:p>
            <a:r>
              <a:rPr lang="en-US" sz="1400" dirty="0"/>
              <a:t>Title: </a:t>
            </a:r>
            <a:r>
              <a:rPr lang="en-US" sz="1400" dirty="0" err="1"/>
              <a:t>Sanna¯t?a¯num</a:t>
            </a:r>
            <a:r>
              <a:rPr lang="en-US" sz="1400" dirty="0"/>
              <a:t>? </a:t>
            </a:r>
            <a:r>
              <a:rPr lang="en-US" sz="1400" dirty="0" err="1"/>
              <a:t>sarana¯mum</a:t>
            </a:r>
            <a:r>
              <a:rPr lang="en-US" sz="1400" dirty="0"/>
              <a:t>?  </a:t>
            </a:r>
          </a:p>
          <a:p>
            <a:r>
              <a:rPr lang="en-US" sz="1400" dirty="0"/>
              <a:t> Artist(s): </a:t>
            </a:r>
            <a:r>
              <a:rPr lang="en-US" sz="1400" dirty="0" err="1"/>
              <a:t>Ojha-Vaidya</a:t>
            </a:r>
            <a:r>
              <a:rPr lang="en-US" sz="1400" dirty="0"/>
              <a:t>, </a:t>
            </a:r>
            <a:r>
              <a:rPr lang="en-US" sz="1400" dirty="0" err="1"/>
              <a:t>Kajala</a:t>
            </a:r>
            <a:r>
              <a:rPr lang="en-US" sz="1400" dirty="0"/>
              <a:t> </a:t>
            </a:r>
          </a:p>
          <a:p>
            <a:r>
              <a:rPr lang="en-US" sz="1400" dirty="0"/>
              <a:t> Media: Book  Fiction </a:t>
            </a:r>
            <a:r>
              <a:rPr lang="en-US" sz="1400" dirty="0" smtClean="0"/>
              <a:t>(Gujarati)</a:t>
            </a:r>
            <a:endParaRPr lang="en-US" sz="1400" dirty="0"/>
          </a:p>
          <a:p>
            <a:r>
              <a:rPr lang="en-US" sz="1400" dirty="0"/>
              <a:t> Audience: Adults </a:t>
            </a:r>
            <a:r>
              <a:rPr lang="en-US" sz="1400" dirty="0" smtClean="0"/>
              <a:t>           </a:t>
            </a:r>
            <a:endParaRPr lang="en-US" sz="1400" dirty="0"/>
          </a:p>
          <a:p>
            <a:r>
              <a:rPr lang="en-US" sz="1400" dirty="0"/>
              <a:t>  </a:t>
            </a:r>
          </a:p>
          <a:p>
            <a:r>
              <a:rPr lang="en-US" sz="1400" dirty="0"/>
              <a:t> Where did you hear about it?</a:t>
            </a:r>
          </a:p>
          <a:p>
            <a:endParaRPr lang="en-US" sz="1400" dirty="0"/>
          </a:p>
          <a:p>
            <a:r>
              <a:rPr lang="en-US" sz="1400" dirty="0"/>
              <a:t>Why should it be in the library?</a:t>
            </a:r>
          </a:p>
          <a:p>
            <a:r>
              <a:rPr lang="en-US" sz="1400" dirty="0" err="1"/>
              <a:t>Sanna¯t?a¯num</a:t>
            </a:r>
            <a:r>
              <a:rPr lang="en-US" sz="1400" dirty="0"/>
              <a:t>? </a:t>
            </a:r>
            <a:r>
              <a:rPr lang="en-US" sz="1400" dirty="0" err="1"/>
              <a:t>sarana¯mum</a:t>
            </a:r>
            <a:r>
              <a:rPr lang="en-US" sz="1400" dirty="0"/>
              <a:t>? is listed in the catalogue however it is only vol.1. There is a </a:t>
            </a:r>
            <a:r>
              <a:rPr lang="en-US" sz="1400" dirty="0" err="1"/>
              <a:t>vol</a:t>
            </a:r>
            <a:r>
              <a:rPr lang="en-US" sz="1400" dirty="0"/>
              <a:t> 2 under the same name. </a:t>
            </a:r>
          </a:p>
          <a:p>
            <a:endParaRPr lang="en-US" sz="1400" dirty="0"/>
          </a:p>
          <a:p>
            <a:r>
              <a:rPr lang="en-US" sz="1400" dirty="0"/>
              <a:t>Received: Mar 26, 2013 </a:t>
            </a:r>
          </a:p>
          <a:p>
            <a:r>
              <a:rPr lang="en-US" sz="1400" dirty="0"/>
              <a:t>Finished: Item will be ordered - by </a:t>
            </a:r>
            <a:r>
              <a:rPr lang="en-US" sz="1400" dirty="0" err="1"/>
              <a:t>mbennett</a:t>
            </a:r>
            <a:r>
              <a:rPr lang="en-US" sz="1400" dirty="0"/>
              <a:t> on Mar 27, 2013 09:12:20 </a:t>
            </a:r>
          </a:p>
          <a:p>
            <a:endParaRPr lang="en-US"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36</a:t>
            </a:fld>
            <a:endParaRPr lang="en-US" dirty="0"/>
          </a:p>
        </p:txBody>
      </p:sp>
    </p:spTree>
    <p:extLst>
      <p:ext uri="{BB962C8B-B14F-4D97-AF65-F5344CB8AC3E}">
        <p14:creationId xmlns:p14="http://schemas.microsoft.com/office/powerpoint/2010/main" val="30845068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7158" y="357188"/>
            <a:ext cx="8358187" cy="767556"/>
          </a:xfrm>
        </p:spPr>
        <p:txBody>
          <a:bodyPr>
            <a:normAutofit/>
          </a:bodyPr>
          <a:lstStyle/>
          <a:p>
            <a:r>
              <a:rPr lang="en-US" sz="3600" dirty="0" smtClean="0"/>
              <a:t>Some are more involved.</a:t>
            </a:r>
            <a:endParaRPr lang="en-US" sz="3600" dirty="0"/>
          </a:p>
        </p:txBody>
      </p:sp>
      <p:sp>
        <p:nvSpPr>
          <p:cNvPr id="3" name="Text Placeholder 2"/>
          <p:cNvSpPr>
            <a:spLocks noGrp="1"/>
          </p:cNvSpPr>
          <p:nvPr>
            <p:ph type="body" sz="quarter" idx="12"/>
          </p:nvPr>
        </p:nvSpPr>
        <p:spPr>
          <a:xfrm>
            <a:off x="357158" y="980728"/>
            <a:ext cx="8358217" cy="4752528"/>
          </a:xfrm>
        </p:spPr>
        <p:txBody>
          <a:bodyPr>
            <a:normAutofit fontScale="25000" lnSpcReduction="20000"/>
          </a:bodyPr>
          <a:lstStyle/>
          <a:p>
            <a:r>
              <a:rPr lang="en-US" sz="5600" dirty="0"/>
              <a:t>Title: Marina </a:t>
            </a:r>
          </a:p>
          <a:p>
            <a:r>
              <a:rPr lang="en-US" sz="5600" dirty="0"/>
              <a:t> Artist(s): Carlos Ruiz </a:t>
            </a:r>
            <a:r>
              <a:rPr lang="en-US" sz="5600" dirty="0" err="1"/>
              <a:t>Zafon</a:t>
            </a:r>
            <a:r>
              <a:rPr lang="en-US" sz="5600" dirty="0"/>
              <a:t> </a:t>
            </a:r>
          </a:p>
          <a:p>
            <a:r>
              <a:rPr lang="en-US" sz="5600" dirty="0"/>
              <a:t> Media: Book  Fiction </a:t>
            </a:r>
          </a:p>
          <a:p>
            <a:r>
              <a:rPr lang="en-US" sz="5600" dirty="0"/>
              <a:t> Audience: </a:t>
            </a:r>
            <a:r>
              <a:rPr lang="en-US" sz="5600" dirty="0" smtClean="0"/>
              <a:t>Adult        </a:t>
            </a:r>
            <a:endParaRPr lang="en-US" sz="5600" dirty="0"/>
          </a:p>
          <a:p>
            <a:r>
              <a:rPr lang="en-US" sz="5600" dirty="0"/>
              <a:t>  </a:t>
            </a:r>
          </a:p>
          <a:p>
            <a:r>
              <a:rPr lang="en-US" sz="5600" dirty="0" smtClean="0"/>
              <a:t>Why </a:t>
            </a:r>
            <a:r>
              <a:rPr lang="en-US" sz="5600" dirty="0"/>
              <a:t>should it be in the library?</a:t>
            </a:r>
          </a:p>
          <a:p>
            <a:r>
              <a:rPr lang="en-US" sz="5600" dirty="0"/>
              <a:t>You do have the book, along with </a:t>
            </a:r>
            <a:r>
              <a:rPr lang="en-US" sz="5600" dirty="0" err="1"/>
              <a:t>Zafon's</a:t>
            </a:r>
            <a:r>
              <a:rPr lang="en-US" sz="5600" dirty="0"/>
              <a:t> other books, but I would like to see it in the language in which it was written, i.e. Spanish. You have it in English, Turkish, Portuguese, Italian, and French but not in the original language, one which is spoken by significant numbers of </a:t>
            </a:r>
            <a:r>
              <a:rPr lang="en-US" sz="5600" dirty="0" err="1"/>
              <a:t>Edmontonians</a:t>
            </a:r>
            <a:r>
              <a:rPr lang="en-US" sz="5600" dirty="0"/>
              <a:t>. My concern to have </a:t>
            </a:r>
            <a:r>
              <a:rPr lang="en-US" sz="5600" dirty="0" err="1"/>
              <a:t>Zafon's</a:t>
            </a:r>
            <a:r>
              <a:rPr lang="en-US" sz="5600" dirty="0"/>
              <a:t> books in Spanish extends to all his other titles, although I actually own copies of his earliest works in Spanish. Is it possible to obtain his work as an </a:t>
            </a:r>
            <a:r>
              <a:rPr lang="en-US" sz="5600" dirty="0" err="1"/>
              <a:t>ebook</a:t>
            </a:r>
            <a:r>
              <a:rPr lang="en-US" sz="5600" dirty="0"/>
              <a:t>? I had been told that you would be obtaining </a:t>
            </a:r>
            <a:r>
              <a:rPr lang="en-US" sz="5600" dirty="0" err="1"/>
              <a:t>ebooks</a:t>
            </a:r>
            <a:r>
              <a:rPr lang="en-US" sz="5600" dirty="0"/>
              <a:t> in foreign languages beginning this year. Is that really going to happen, and, if so, will you be including Spanish books? </a:t>
            </a:r>
            <a:endParaRPr lang="en-US" sz="5600" dirty="0" smtClean="0"/>
          </a:p>
          <a:p>
            <a:r>
              <a:rPr lang="en-US" sz="5600" dirty="0"/>
              <a:t>	El </a:t>
            </a:r>
            <a:r>
              <a:rPr lang="en-US" sz="5600" dirty="0" err="1"/>
              <a:t>prisionero</a:t>
            </a:r>
            <a:r>
              <a:rPr lang="en-US" sz="5600" dirty="0"/>
              <a:t> del </a:t>
            </a:r>
            <a:r>
              <a:rPr lang="en-US" sz="5600" dirty="0" err="1"/>
              <a:t>cielo</a:t>
            </a:r>
            <a:endParaRPr lang="en-US" sz="5600" dirty="0"/>
          </a:p>
          <a:p>
            <a:endParaRPr lang="en-US" sz="5600" dirty="0"/>
          </a:p>
          <a:p>
            <a:r>
              <a:rPr lang="en-US" sz="5600" dirty="0"/>
              <a:t>Received: Mar 01, 2013 </a:t>
            </a:r>
          </a:p>
          <a:p>
            <a:r>
              <a:rPr lang="en-US" sz="5600" dirty="0"/>
              <a:t>Finished: by </a:t>
            </a:r>
            <a:r>
              <a:rPr lang="en-US" sz="5600" dirty="0" err="1"/>
              <a:t>mbennett</a:t>
            </a:r>
            <a:r>
              <a:rPr lang="en-US" sz="5600" dirty="0"/>
              <a:t> on Mar 05, 2013 </a:t>
            </a:r>
            <a:r>
              <a:rPr lang="en-US" sz="5600" dirty="0" smtClean="0"/>
              <a:t>02:25:36 </a:t>
            </a:r>
            <a:endParaRPr lang="en-US" sz="5600" dirty="0"/>
          </a:p>
          <a:p>
            <a:endParaRPr lang="en-US" sz="5600" dirty="0"/>
          </a:p>
          <a:p>
            <a:r>
              <a:rPr lang="en-US" sz="5600" dirty="0"/>
              <a:t>Additional Comments: We will order Marina, as well as any Spanish titles that are still in print/available. As far as eBooks go, we have had some discussions about adding Spanish eBooks, but have not decided when this will happen. Please stay tuned. FYI, there are only 2 Carlos Ruiz </a:t>
            </a:r>
            <a:r>
              <a:rPr lang="en-US" sz="5600" dirty="0" err="1"/>
              <a:t>Zafon</a:t>
            </a:r>
            <a:r>
              <a:rPr lang="en-US" sz="5600" dirty="0"/>
              <a:t> books available in Spanish from Overdrive, our eBook vendor, El </a:t>
            </a:r>
            <a:r>
              <a:rPr lang="en-US" sz="5600" dirty="0" err="1"/>
              <a:t>Juego</a:t>
            </a:r>
            <a:r>
              <a:rPr lang="en-US" sz="5600" dirty="0"/>
              <a:t> del </a:t>
            </a:r>
            <a:r>
              <a:rPr lang="en-US" sz="5600" dirty="0" err="1"/>
              <a:t>øngel</a:t>
            </a:r>
            <a:r>
              <a:rPr lang="en-US" sz="5600" dirty="0"/>
              <a:t> and La </a:t>
            </a:r>
            <a:r>
              <a:rPr lang="en-US" sz="5600" dirty="0" err="1"/>
              <a:t>Sombra</a:t>
            </a:r>
            <a:r>
              <a:rPr lang="en-US" sz="5600" dirty="0"/>
              <a:t> del </a:t>
            </a:r>
            <a:r>
              <a:rPr lang="en-US" sz="5600" dirty="0" err="1"/>
              <a:t>Viento</a:t>
            </a:r>
            <a:r>
              <a:rPr lang="en-US" sz="5600" dirty="0"/>
              <a:t>. http://search.overdrive.com/ </a:t>
            </a:r>
          </a:p>
          <a:p>
            <a:endParaRPr lang="en-US"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37</a:t>
            </a:fld>
            <a:endParaRPr lang="en-US" dirty="0"/>
          </a:p>
        </p:txBody>
      </p:sp>
    </p:spTree>
    <p:extLst>
      <p:ext uri="{BB962C8B-B14F-4D97-AF65-F5344CB8AC3E}">
        <p14:creationId xmlns:p14="http://schemas.microsoft.com/office/powerpoint/2010/main" val="32341426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 about Overdrive and other Digital Resources?</a:t>
            </a:r>
            <a:endParaRPr lang="en-US" dirty="0"/>
          </a:p>
        </p:txBody>
      </p:sp>
      <p:sp>
        <p:nvSpPr>
          <p:cNvPr id="3" name="Slide Number Placeholder 2"/>
          <p:cNvSpPr>
            <a:spLocks noGrp="1"/>
          </p:cNvSpPr>
          <p:nvPr>
            <p:ph type="sldNum" sz="quarter" idx="4"/>
          </p:nvPr>
        </p:nvSpPr>
        <p:spPr/>
        <p:txBody>
          <a:bodyPr/>
          <a:lstStyle/>
          <a:p>
            <a:fld id="{976B6DAE-1464-4C4A-A17B-99A185F7EC64}" type="slidenum">
              <a:rPr lang="en-US" smtClean="0"/>
              <a:pPr/>
              <a:t>38</a:t>
            </a:fld>
            <a:endParaRPr lang="en-US" dirty="0"/>
          </a:p>
        </p:txBody>
      </p:sp>
    </p:spTree>
    <p:extLst>
      <p:ext uri="{BB962C8B-B14F-4D97-AF65-F5344CB8AC3E}">
        <p14:creationId xmlns:p14="http://schemas.microsoft.com/office/powerpoint/2010/main" val="1266701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7158" y="357188"/>
            <a:ext cx="8358187" cy="479524"/>
          </a:xfrm>
        </p:spPr>
        <p:txBody>
          <a:bodyPr>
            <a:normAutofit/>
          </a:bodyPr>
          <a:lstStyle/>
          <a:p>
            <a:r>
              <a:rPr lang="en-US" sz="1600" dirty="0" smtClean="0"/>
              <a:t>We are looking to add Chinese, Russian, Spanish and French from Overdrive</a:t>
            </a:r>
            <a:endParaRPr lang="en-US" sz="1600"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39</a:t>
            </a:fld>
            <a:endParaRPr lang="en-US"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9" y="692696"/>
            <a:ext cx="8221736" cy="531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301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66291"/>
            <a:ext cx="3124200" cy="242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5" y="4038600"/>
            <a:ext cx="28479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592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57158" y="357188"/>
            <a:ext cx="8358187" cy="407516"/>
          </a:xfrm>
        </p:spPr>
        <p:txBody>
          <a:bodyPr>
            <a:normAutofit/>
          </a:bodyPr>
          <a:lstStyle/>
          <a:p>
            <a:r>
              <a:rPr lang="en-US" sz="1600" dirty="0" smtClean="0"/>
              <a:t>Will take advantage of Overdrive’s advanced search!</a:t>
            </a:r>
            <a:endParaRPr lang="en-US" sz="1600"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40</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729435"/>
            <a:ext cx="57816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07" y="2561995"/>
            <a:ext cx="58864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57" y="4257444"/>
            <a:ext cx="58197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704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7158" y="357188"/>
            <a:ext cx="8358187" cy="479524"/>
          </a:xfrm>
        </p:spPr>
        <p:txBody>
          <a:bodyPr>
            <a:normAutofit/>
          </a:bodyPr>
          <a:lstStyle/>
          <a:p>
            <a:r>
              <a:rPr lang="en-US" sz="1600" dirty="0" smtClean="0"/>
              <a:t>Dragon Source</a:t>
            </a:r>
            <a:endParaRPr lang="en-US" sz="1600" dirty="0"/>
          </a:p>
        </p:txBody>
      </p:sp>
      <p:sp>
        <p:nvSpPr>
          <p:cNvPr id="4" name="Slide Number Placeholder 3"/>
          <p:cNvSpPr>
            <a:spLocks noGrp="1"/>
          </p:cNvSpPr>
          <p:nvPr>
            <p:ph type="sldNum" sz="quarter" idx="4"/>
          </p:nvPr>
        </p:nvSpPr>
        <p:spPr/>
        <p:txBody>
          <a:bodyPr/>
          <a:lstStyle/>
          <a:p>
            <a:fld id="{976B6DAE-1464-4C4A-A17B-99A185F7EC64}" type="slidenum">
              <a:rPr lang="en-US" smtClean="0"/>
              <a:pPr/>
              <a:t>41</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6691329" cy="500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493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23528" y="332656"/>
            <a:ext cx="8358187" cy="576064"/>
          </a:xfrm>
        </p:spPr>
        <p:txBody>
          <a:bodyPr>
            <a:normAutofit/>
          </a:bodyPr>
          <a:lstStyle/>
          <a:p>
            <a:r>
              <a:rPr lang="en-US" sz="1600" dirty="0" smtClean="0"/>
              <a:t>Press Display</a:t>
            </a:r>
            <a:endParaRPr lang="en-US" sz="1600"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42</a:t>
            </a:fld>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7884368" cy="483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7899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normAutofit/>
          </a:bodyPr>
          <a:lstStyle/>
          <a:p>
            <a:r>
              <a:rPr lang="en-US" sz="1600" dirty="0" smtClean="0"/>
              <a:t>Press Display</a:t>
            </a:r>
            <a:endParaRPr lang="en-US" sz="1600" dirty="0"/>
          </a:p>
        </p:txBody>
      </p:sp>
      <p:sp>
        <p:nvSpPr>
          <p:cNvPr id="5" name="Slide Number Placeholder 4"/>
          <p:cNvSpPr>
            <a:spLocks noGrp="1"/>
          </p:cNvSpPr>
          <p:nvPr>
            <p:ph type="sldNum" sz="quarter" idx="4"/>
          </p:nvPr>
        </p:nvSpPr>
        <p:spPr/>
        <p:txBody>
          <a:bodyPr/>
          <a:lstStyle/>
          <a:p>
            <a:fld id="{976B6DAE-1464-4C4A-A17B-99A185F7EC64}" type="slidenum">
              <a:rPr lang="en-US" smtClean="0"/>
              <a:pPr/>
              <a:t>43</a:t>
            </a:fld>
            <a:endParaRPr lang="en-US" dirty="0"/>
          </a:p>
        </p:txBody>
      </p:sp>
      <p:sp>
        <p:nvSpPr>
          <p:cNvPr id="8" name="Rectangle 7"/>
          <p:cNvSpPr/>
          <p:nvPr/>
        </p:nvSpPr>
        <p:spPr>
          <a:xfrm>
            <a:off x="2286000" y="-8666619"/>
            <a:ext cx="4572000" cy="646331"/>
          </a:xfrm>
          <a:prstGeom prst="rect">
            <a:avLst/>
          </a:prstGeom>
        </p:spPr>
        <p:txBody>
          <a:bodyPr numCol="3">
            <a:spAutoFit/>
          </a:bodyPr>
          <a:lstStyle/>
          <a:p>
            <a:r>
              <a:rPr lang="en-US" dirty="0" err="1" smtClean="0"/>
              <a:t>Catlog</a:t>
            </a:r>
            <a:r>
              <a:rPr lang="en-US" dirty="0" smtClean="0"/>
              <a:t> </a:t>
            </a:r>
            <a:r>
              <a:rPr lang="en-US" dirty="0"/>
              <a:t>&gt; </a:t>
            </a:r>
            <a:r>
              <a:rPr lang="en-US" dirty="0" smtClean="0"/>
              <a:t>Russia9</a:t>
            </a:r>
            <a:endParaRPr lang="en-US" dirty="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76" y="692696"/>
            <a:ext cx="8525048" cy="532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2183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Discussion</a:t>
            </a:r>
            <a:endParaRPr lang="en-CA" dirty="0"/>
          </a:p>
        </p:txBody>
      </p:sp>
      <p:sp>
        <p:nvSpPr>
          <p:cNvPr id="3" name="Content Placeholder 2"/>
          <p:cNvSpPr>
            <a:spLocks noGrp="1"/>
          </p:cNvSpPr>
          <p:nvPr>
            <p:ph idx="1"/>
          </p:nvPr>
        </p:nvSpPr>
        <p:spPr/>
        <p:txBody>
          <a:bodyPr>
            <a:normAutofit fontScale="77500" lnSpcReduction="20000"/>
          </a:bodyPr>
          <a:lstStyle/>
          <a:p>
            <a:r>
              <a:rPr lang="fr-CA" dirty="0" smtClean="0"/>
              <a:t>Are </a:t>
            </a:r>
            <a:r>
              <a:rPr lang="fr-CA" dirty="0" err="1" smtClean="0"/>
              <a:t>any</a:t>
            </a:r>
            <a:r>
              <a:rPr lang="fr-CA" dirty="0" smtClean="0"/>
              <a:t> of </a:t>
            </a:r>
            <a:r>
              <a:rPr lang="fr-CA" dirty="0" err="1" smtClean="0"/>
              <a:t>you</a:t>
            </a:r>
            <a:r>
              <a:rPr lang="fr-CA" dirty="0" smtClean="0"/>
              <a:t> </a:t>
            </a:r>
            <a:r>
              <a:rPr lang="fr-CA" dirty="0" err="1" smtClean="0"/>
              <a:t>currently</a:t>
            </a:r>
            <a:r>
              <a:rPr lang="fr-CA" dirty="0" smtClean="0"/>
              <a:t> </a:t>
            </a:r>
            <a:r>
              <a:rPr lang="fr-CA" dirty="0" err="1" smtClean="0"/>
              <a:t>partnering</a:t>
            </a:r>
            <a:r>
              <a:rPr lang="fr-CA" dirty="0" smtClean="0"/>
              <a:t> </a:t>
            </a:r>
            <a:r>
              <a:rPr lang="fr-CA" dirty="0" err="1" smtClean="0"/>
              <a:t>with</a:t>
            </a:r>
            <a:r>
              <a:rPr lang="fr-CA" dirty="0" smtClean="0"/>
              <a:t> </a:t>
            </a:r>
            <a:r>
              <a:rPr lang="fr-CA" dirty="0" err="1" smtClean="0"/>
              <a:t>colleagues</a:t>
            </a:r>
            <a:r>
              <a:rPr lang="fr-CA" dirty="0" smtClean="0"/>
              <a:t> or </a:t>
            </a:r>
            <a:r>
              <a:rPr lang="fr-CA" dirty="0" err="1" smtClean="0"/>
              <a:t>other</a:t>
            </a:r>
            <a:r>
              <a:rPr lang="fr-CA" dirty="0" smtClean="0"/>
              <a:t> </a:t>
            </a:r>
            <a:r>
              <a:rPr lang="fr-CA" dirty="0" err="1" smtClean="0"/>
              <a:t>organizations</a:t>
            </a:r>
            <a:r>
              <a:rPr lang="fr-CA" dirty="0" smtClean="0"/>
              <a:t> on </a:t>
            </a:r>
            <a:r>
              <a:rPr lang="fr-CA" dirty="0" err="1" smtClean="0"/>
              <a:t>collecting</a:t>
            </a:r>
            <a:r>
              <a:rPr lang="fr-CA" dirty="0" smtClean="0"/>
              <a:t> </a:t>
            </a:r>
            <a:r>
              <a:rPr lang="fr-CA" dirty="0" err="1" smtClean="0"/>
              <a:t>foreign</a:t>
            </a:r>
            <a:r>
              <a:rPr lang="fr-CA" dirty="0" smtClean="0"/>
              <a:t> </a:t>
            </a:r>
            <a:r>
              <a:rPr lang="fr-CA" dirty="0" err="1" smtClean="0"/>
              <a:t>langugage</a:t>
            </a:r>
            <a:r>
              <a:rPr lang="fr-CA" dirty="0" smtClean="0"/>
              <a:t> </a:t>
            </a:r>
            <a:r>
              <a:rPr lang="fr-CA" dirty="0" err="1" smtClean="0"/>
              <a:t>titles</a:t>
            </a:r>
            <a:r>
              <a:rPr lang="en-US" dirty="0" smtClean="0"/>
              <a:t>?</a:t>
            </a:r>
          </a:p>
          <a:p>
            <a:endParaRPr lang="en-US" dirty="0" smtClean="0"/>
          </a:p>
          <a:p>
            <a:r>
              <a:rPr lang="en-US" dirty="0" smtClean="0"/>
              <a:t>How do you collect? Are any of you using approval plans for foreign language titles? Print? E-?</a:t>
            </a:r>
          </a:p>
          <a:p>
            <a:endParaRPr lang="en-US" dirty="0" smtClean="0"/>
          </a:p>
          <a:p>
            <a:r>
              <a:rPr lang="en-US" dirty="0" smtClean="0"/>
              <a:t>Do any of you collect usage statistics? Do you know how your foreign language collections are being used?</a:t>
            </a:r>
          </a:p>
          <a:p>
            <a:endParaRPr lang="en-US" dirty="0" smtClean="0"/>
          </a:p>
          <a:p>
            <a:r>
              <a:rPr lang="en-US" dirty="0" smtClean="0"/>
              <a:t>Would an inventory of foreign language collections in Alberta Libraries be useful?</a:t>
            </a:r>
          </a:p>
        </p:txBody>
      </p:sp>
    </p:spTree>
    <p:extLst>
      <p:ext uri="{BB962C8B-B14F-4D97-AF65-F5344CB8AC3E}">
        <p14:creationId xmlns:p14="http://schemas.microsoft.com/office/powerpoint/2010/main" val="2075060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394644"/>
            <a:ext cx="8229600" cy="2239963"/>
          </a:xfrm>
        </p:spPr>
        <p:txBody>
          <a:bodyPr>
            <a:normAutofit lnSpcReduction="10000"/>
          </a:bodyPr>
          <a:lstStyle/>
          <a:p>
            <a:pPr marL="0" indent="0">
              <a:buNone/>
            </a:pPr>
            <a:endParaRPr lang="en-US" dirty="0"/>
          </a:p>
          <a:p>
            <a:pPr marL="0" indent="0">
              <a:buNone/>
            </a:pPr>
            <a:r>
              <a:rPr lang="en-US" dirty="0" smtClean="0"/>
              <a:t>Mary Bennett - mbennett@epl.ca</a:t>
            </a:r>
          </a:p>
          <a:p>
            <a:pPr marL="0" indent="0">
              <a:buNone/>
            </a:pPr>
            <a:r>
              <a:rPr lang="en-US" dirty="0" smtClean="0"/>
              <a:t>Lindsay Johnston - lindsay.johnston@ualberta.ca</a:t>
            </a:r>
          </a:p>
          <a:p>
            <a:pPr marL="0" indent="0">
              <a:buNone/>
            </a:pPr>
            <a:r>
              <a:rPr lang="en-US" dirty="0" smtClean="0"/>
              <a:t>Denis </a:t>
            </a:r>
            <a:r>
              <a:rPr lang="en-US" dirty="0" err="1" smtClean="0"/>
              <a:t>Lacroix</a:t>
            </a:r>
            <a:r>
              <a:rPr lang="en-US" dirty="0" smtClean="0"/>
              <a:t> </a:t>
            </a:r>
            <a:r>
              <a:rPr lang="en-US" dirty="0"/>
              <a:t>-</a:t>
            </a:r>
            <a:r>
              <a:rPr lang="en-US" dirty="0" smtClean="0"/>
              <a:t> denis.lacroix@ualberta.ca</a:t>
            </a:r>
            <a:endParaRPr lang="en-CA" dirty="0"/>
          </a:p>
        </p:txBody>
      </p:sp>
      <p:sp>
        <p:nvSpPr>
          <p:cNvPr id="2" name="TextBox 1"/>
          <p:cNvSpPr txBox="1"/>
          <p:nvPr/>
        </p:nvSpPr>
        <p:spPr>
          <a:xfrm>
            <a:off x="76200" y="152400"/>
            <a:ext cx="5105400" cy="1477328"/>
          </a:xfrm>
          <a:prstGeom prst="rect">
            <a:avLst/>
          </a:prstGeom>
          <a:noFill/>
        </p:spPr>
        <p:txBody>
          <a:bodyPr wrap="square" rtlCol="0">
            <a:spAutoFit/>
          </a:bodyPr>
          <a:lstStyle/>
          <a:p>
            <a:pPr algn="ctr"/>
            <a:r>
              <a:rPr lang="en-US" sz="7200" dirty="0"/>
              <a:t>Thank </a:t>
            </a:r>
            <a:r>
              <a:rPr lang="en-US" sz="7200" dirty="0" smtClean="0"/>
              <a:t>you</a:t>
            </a:r>
            <a:endParaRPr lang="en-US" sz="7200" dirty="0"/>
          </a:p>
          <a:p>
            <a:pPr algn="ctr"/>
            <a:endParaRPr lang="en-US" dirty="0"/>
          </a:p>
        </p:txBody>
      </p:sp>
      <p:sp>
        <p:nvSpPr>
          <p:cNvPr id="4" name="TextBox 3"/>
          <p:cNvSpPr txBox="1"/>
          <p:nvPr/>
        </p:nvSpPr>
        <p:spPr>
          <a:xfrm>
            <a:off x="3084223" y="2359691"/>
            <a:ext cx="2895600" cy="1200329"/>
          </a:xfrm>
          <a:prstGeom prst="rect">
            <a:avLst/>
          </a:prstGeom>
          <a:noFill/>
        </p:spPr>
        <p:txBody>
          <a:bodyPr wrap="square" rtlCol="0">
            <a:spAutoFit/>
          </a:bodyPr>
          <a:lstStyle/>
          <a:p>
            <a:pPr algn="ctr"/>
            <a:r>
              <a:rPr lang="en-US" sz="5400" dirty="0" smtClean="0"/>
              <a:t>Merci</a:t>
            </a:r>
            <a:endParaRPr lang="en-US" sz="5400" dirty="0"/>
          </a:p>
          <a:p>
            <a:pPr algn="ctr"/>
            <a:endParaRPr lang="en-US" dirty="0"/>
          </a:p>
        </p:txBody>
      </p:sp>
      <p:sp>
        <p:nvSpPr>
          <p:cNvPr id="5" name="TextBox 4"/>
          <p:cNvSpPr txBox="1"/>
          <p:nvPr/>
        </p:nvSpPr>
        <p:spPr>
          <a:xfrm>
            <a:off x="457200" y="1412776"/>
            <a:ext cx="2838450" cy="1200329"/>
          </a:xfrm>
          <a:prstGeom prst="rect">
            <a:avLst/>
          </a:prstGeom>
          <a:noFill/>
        </p:spPr>
        <p:txBody>
          <a:bodyPr wrap="square" rtlCol="0">
            <a:spAutoFit/>
          </a:bodyPr>
          <a:lstStyle/>
          <a:p>
            <a:pPr algn="ctr"/>
            <a:r>
              <a:rPr lang="en-US" sz="5400" dirty="0" smtClean="0"/>
              <a:t>Gracias</a:t>
            </a:r>
            <a:endParaRPr lang="en-US" sz="5400" dirty="0"/>
          </a:p>
          <a:p>
            <a:pPr algn="ctr"/>
            <a:endParaRPr lang="en-US" dirty="0"/>
          </a:p>
        </p:txBody>
      </p:sp>
      <p:sp>
        <p:nvSpPr>
          <p:cNvPr id="6" name="TextBox 5"/>
          <p:cNvSpPr txBox="1"/>
          <p:nvPr/>
        </p:nvSpPr>
        <p:spPr>
          <a:xfrm>
            <a:off x="3995936" y="1157055"/>
            <a:ext cx="2895600" cy="1200329"/>
          </a:xfrm>
          <a:prstGeom prst="rect">
            <a:avLst/>
          </a:prstGeom>
          <a:noFill/>
        </p:spPr>
        <p:txBody>
          <a:bodyPr wrap="square" rtlCol="0">
            <a:spAutoFit/>
          </a:bodyPr>
          <a:lstStyle/>
          <a:p>
            <a:pPr algn="ctr"/>
            <a:r>
              <a:rPr lang="az-Cyrl-AZ" sz="5400" dirty="0" smtClean="0"/>
              <a:t>Спасибо</a:t>
            </a:r>
            <a:endParaRPr lang="en-US" sz="5400" dirty="0"/>
          </a:p>
          <a:p>
            <a:pPr algn="ctr"/>
            <a:endParaRPr lang="en-US" dirty="0"/>
          </a:p>
        </p:txBody>
      </p:sp>
      <p:sp>
        <p:nvSpPr>
          <p:cNvPr id="7" name="TextBox 6"/>
          <p:cNvSpPr txBox="1"/>
          <p:nvPr/>
        </p:nvSpPr>
        <p:spPr>
          <a:xfrm>
            <a:off x="6248400" y="2794480"/>
            <a:ext cx="2895600" cy="1200329"/>
          </a:xfrm>
          <a:prstGeom prst="rect">
            <a:avLst/>
          </a:prstGeom>
          <a:noFill/>
        </p:spPr>
        <p:txBody>
          <a:bodyPr wrap="square" rtlCol="0">
            <a:spAutoFit/>
          </a:bodyPr>
          <a:lstStyle/>
          <a:p>
            <a:pPr algn="ctr"/>
            <a:r>
              <a:rPr lang="az-Cyrl-AZ" sz="5400" dirty="0" smtClean="0"/>
              <a:t>Д</a:t>
            </a:r>
            <a:r>
              <a:rPr lang="vi-VN" sz="5400" dirty="0" smtClean="0">
                <a:latin typeface="Calibri" pitchFamily="34" charset="0"/>
              </a:rPr>
              <a:t>якую</a:t>
            </a:r>
            <a:endParaRPr lang="en-US" sz="5400" dirty="0"/>
          </a:p>
          <a:p>
            <a:pPr algn="ctr"/>
            <a:endParaRPr lang="en-US" dirty="0"/>
          </a:p>
        </p:txBody>
      </p:sp>
      <p:sp>
        <p:nvSpPr>
          <p:cNvPr id="8" name="TextBox 7"/>
          <p:cNvSpPr txBox="1"/>
          <p:nvPr/>
        </p:nvSpPr>
        <p:spPr>
          <a:xfrm>
            <a:off x="6248400" y="429399"/>
            <a:ext cx="2895600" cy="1200329"/>
          </a:xfrm>
          <a:prstGeom prst="rect">
            <a:avLst/>
          </a:prstGeom>
          <a:noFill/>
        </p:spPr>
        <p:txBody>
          <a:bodyPr wrap="square" rtlCol="0">
            <a:spAutoFit/>
          </a:bodyPr>
          <a:lstStyle/>
          <a:p>
            <a:pPr algn="ctr"/>
            <a:r>
              <a:rPr lang="gu-IN" sz="5400" dirty="0"/>
              <a:t>ના</a:t>
            </a:r>
            <a:r>
              <a:rPr lang="gu-IN" sz="5400" dirty="0" smtClean="0"/>
              <a:t>○</a:t>
            </a:r>
            <a:endParaRPr lang="en-US" sz="5400" dirty="0"/>
          </a:p>
          <a:p>
            <a:pPr algn="ct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59691"/>
            <a:ext cx="2133600" cy="135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75" y="5875073"/>
            <a:ext cx="5436096" cy="984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6048" y="5842690"/>
            <a:ext cx="3059832" cy="101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147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486400"/>
            <a:ext cx="2837234"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47649"/>
            <a:ext cx="14478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47649"/>
            <a:ext cx="41529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925" y="5521569"/>
            <a:ext cx="43338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743200"/>
            <a:ext cx="3409950" cy="180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2743200"/>
            <a:ext cx="3124200" cy="186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25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fr-CA" sz="4000" dirty="0" smtClean="0"/>
              <a:t>Collections </a:t>
            </a:r>
            <a:r>
              <a:rPr lang="fr-CA" sz="4000" dirty="0" err="1" smtClean="0"/>
              <a:t>Evaluation</a:t>
            </a:r>
            <a:r>
              <a:rPr lang="fr-CA" sz="4000" dirty="0" smtClean="0"/>
              <a:t> and Usage</a:t>
            </a:r>
            <a:endParaRPr lang="en-US" sz="4000" dirty="0"/>
          </a:p>
        </p:txBody>
      </p:sp>
      <p:graphicFrame>
        <p:nvGraphicFramePr>
          <p:cNvPr id="6" name="Chart 5"/>
          <p:cNvGraphicFramePr>
            <a:graphicFrameLocks/>
          </p:cNvGraphicFramePr>
          <p:nvPr>
            <p:extLst>
              <p:ext uri="{D42A27DB-BD31-4B8C-83A1-F6EECF244321}">
                <p14:modId xmlns:p14="http://schemas.microsoft.com/office/powerpoint/2010/main" val="2938977227"/>
              </p:ext>
            </p:extLst>
          </p:nvPr>
        </p:nvGraphicFramePr>
        <p:xfrm>
          <a:off x="228601" y="990600"/>
          <a:ext cx="5867400" cy="2590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658955605"/>
              </p:ext>
            </p:extLst>
          </p:nvPr>
        </p:nvGraphicFramePr>
        <p:xfrm>
          <a:off x="2667000" y="3733800"/>
          <a:ext cx="6450496" cy="29765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524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1" t="2154" r="948"/>
          <a:stretch/>
        </p:blipFill>
        <p:spPr bwMode="auto">
          <a:xfrm>
            <a:off x="2567837" y="3416990"/>
            <a:ext cx="6453351" cy="3303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415"/>
          <a:stretch/>
        </p:blipFill>
        <p:spPr bwMode="auto">
          <a:xfrm>
            <a:off x="0" y="16565"/>
            <a:ext cx="5794513"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653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09600"/>
            <a:ext cx="20193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09600"/>
            <a:ext cx="15335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667000"/>
            <a:ext cx="1547269" cy="118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490913"/>
            <a:ext cx="27051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1822206"/>
            <a:ext cx="280987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9387" y="4800600"/>
            <a:ext cx="6970713"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94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7" y="2255594"/>
            <a:ext cx="580072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85800"/>
            <a:ext cx="4286250"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5638800"/>
            <a:ext cx="446722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145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EPL">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ue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ue Content Slide">
  <a:themeElements>
    <a:clrScheme name="EPL Blue">
      <a:dk1>
        <a:srgbClr val="009DDC"/>
      </a:dk1>
      <a:lt1>
        <a:sysClr val="window" lastClr="FFFFFF"/>
      </a:lt1>
      <a:dk2>
        <a:srgbClr val="000000"/>
      </a:dk2>
      <a:lt2>
        <a:srgbClr val="FFFFFF"/>
      </a:lt2>
      <a:accent1>
        <a:srgbClr val="009DDC"/>
      </a:accent1>
      <a:accent2>
        <a:srgbClr val="25C1FF"/>
      </a:accent2>
      <a:accent3>
        <a:srgbClr val="009DDC"/>
      </a:accent3>
      <a:accent4>
        <a:srgbClr val="25C1FF"/>
      </a:accent4>
      <a:accent5>
        <a:srgbClr val="009DDC"/>
      </a:accent5>
      <a:accent6>
        <a:srgbClr val="25C1FF"/>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Black Content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Yellow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Yellow Content Slide">
  <a:themeElements>
    <a:clrScheme name="EPL Yellow">
      <a:dk1>
        <a:srgbClr val="FDBB30"/>
      </a:dk1>
      <a:lt1>
        <a:sysClr val="window" lastClr="FFFFFF"/>
      </a:lt1>
      <a:dk2>
        <a:srgbClr val="000000"/>
      </a:dk2>
      <a:lt2>
        <a:srgbClr val="FFFFFF"/>
      </a:lt2>
      <a:accent1>
        <a:srgbClr val="FDBB30"/>
      </a:accent1>
      <a:accent2>
        <a:srgbClr val="FED686"/>
      </a:accent2>
      <a:accent3>
        <a:srgbClr val="FDBB30"/>
      </a:accent3>
      <a:accent4>
        <a:srgbClr val="FED686"/>
      </a:accent4>
      <a:accent5>
        <a:srgbClr val="FDBB30"/>
      </a:accent5>
      <a:accent6>
        <a:srgbClr val="FED686"/>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een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reen Content Slide">
  <a:themeElements>
    <a:clrScheme name="EPL Green">
      <a:dk1>
        <a:srgbClr val="7BC143"/>
      </a:dk1>
      <a:lt1>
        <a:sysClr val="window" lastClr="FFFFFF"/>
      </a:lt1>
      <a:dk2>
        <a:srgbClr val="000000"/>
      </a:dk2>
      <a:lt2>
        <a:srgbClr val="FFFFFF"/>
      </a:lt2>
      <a:accent1>
        <a:srgbClr val="7BC143"/>
      </a:accent1>
      <a:accent2>
        <a:srgbClr val="AFD98E"/>
      </a:accent2>
      <a:accent3>
        <a:srgbClr val="7BC143"/>
      </a:accent3>
      <a:accent4>
        <a:srgbClr val="AFD98E"/>
      </a:accent4>
      <a:accent5>
        <a:srgbClr val="7BC143"/>
      </a:accent5>
      <a:accent6>
        <a:srgbClr val="AFD98E"/>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d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Red Content Slide">
  <a:themeElements>
    <a:clrScheme name="EPL Red">
      <a:dk1>
        <a:srgbClr val="E40E62"/>
      </a:dk1>
      <a:lt1>
        <a:sysClr val="window" lastClr="FFFFFF"/>
      </a:lt1>
      <a:dk2>
        <a:srgbClr val="000000"/>
      </a:dk2>
      <a:lt2>
        <a:srgbClr val="FFFFFF"/>
      </a:lt2>
      <a:accent1>
        <a:srgbClr val="E40E62"/>
      </a:accent1>
      <a:accent2>
        <a:srgbClr val="F45290"/>
      </a:accent2>
      <a:accent3>
        <a:srgbClr val="E40E62"/>
      </a:accent3>
      <a:accent4>
        <a:srgbClr val="F45290"/>
      </a:accent4>
      <a:accent5>
        <a:srgbClr val="E40E62"/>
      </a:accent5>
      <a:accent6>
        <a:srgbClr val="F45290"/>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urple Divider Slide">
  <a:themeElements>
    <a:clrScheme name="EPL">
      <a:dk1>
        <a:sysClr val="windowText" lastClr="000000"/>
      </a:dk1>
      <a:lt1>
        <a:sysClr val="window" lastClr="FFFFFF"/>
      </a:lt1>
      <a:dk2>
        <a:srgbClr val="000000"/>
      </a:dk2>
      <a:lt2>
        <a:srgbClr val="FFFFFF"/>
      </a:lt2>
      <a:accent1>
        <a:srgbClr val="FDBB30"/>
      </a:accent1>
      <a:accent2>
        <a:srgbClr val="7BC143"/>
      </a:accent2>
      <a:accent3>
        <a:srgbClr val="E40E62"/>
      </a:accent3>
      <a:accent4>
        <a:srgbClr val="7C3F99"/>
      </a:accent4>
      <a:accent5>
        <a:srgbClr val="009DDC"/>
      </a:accent5>
      <a:accent6>
        <a:srgbClr val="004B8D"/>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urple Content Slide">
  <a:themeElements>
    <a:clrScheme name="EPL Purple">
      <a:dk1>
        <a:srgbClr val="7C3F99"/>
      </a:dk1>
      <a:lt1>
        <a:sysClr val="window" lastClr="FFFFFF"/>
      </a:lt1>
      <a:dk2>
        <a:srgbClr val="000000"/>
      </a:dk2>
      <a:lt2>
        <a:srgbClr val="FFFFFF"/>
      </a:lt2>
      <a:accent1>
        <a:srgbClr val="7C3F99"/>
      </a:accent1>
      <a:accent2>
        <a:srgbClr val="A368C0"/>
      </a:accent2>
      <a:accent3>
        <a:srgbClr val="7C3F99"/>
      </a:accent3>
      <a:accent4>
        <a:srgbClr val="A368C0"/>
      </a:accent4>
      <a:accent5>
        <a:srgbClr val="7C3F99"/>
      </a:accent5>
      <a:accent6>
        <a:srgbClr val="A368C0"/>
      </a:accent6>
      <a:hlink>
        <a:srgbClr val="004B8D"/>
      </a:hlink>
      <a:folHlink>
        <a:srgbClr val="595959"/>
      </a:folHlink>
    </a:clrScheme>
    <a:fontScheme name="EP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EPL</Template>
  <TotalTime>477</TotalTime>
  <Words>3826</Words>
  <Application>Microsoft Office PowerPoint</Application>
  <PresentationFormat>On-screen Show (4:3)</PresentationFormat>
  <Paragraphs>392</Paragraphs>
  <Slides>45</Slides>
  <Notes>24</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45</vt:i4>
      </vt:variant>
    </vt:vector>
  </HeadingPairs>
  <TitlesOfParts>
    <vt:vector size="59" baseType="lpstr">
      <vt:lpstr>EPL</vt:lpstr>
      <vt:lpstr>Yellow Divider Slide</vt:lpstr>
      <vt:lpstr>Yellow Content Slide</vt:lpstr>
      <vt:lpstr>Green Divider Slide</vt:lpstr>
      <vt:lpstr>Green Content Slide</vt:lpstr>
      <vt:lpstr>Red Divider Slide</vt:lpstr>
      <vt:lpstr>Red Content Slide</vt:lpstr>
      <vt:lpstr>Purple Divider Slide</vt:lpstr>
      <vt:lpstr>Purple Content Slide</vt:lpstr>
      <vt:lpstr>Blue Divider Slide</vt:lpstr>
      <vt:lpstr>Blue Content Slide</vt:lpstr>
      <vt:lpstr>Black Content Slide</vt:lpstr>
      <vt:lpstr>Office Theme</vt:lpstr>
      <vt:lpstr>Worksheet</vt:lpstr>
      <vt:lpstr>Building Foreign Language Collections for the Communities We Serve </vt:lpstr>
      <vt:lpstr>PowerPoint Presentation</vt:lpstr>
      <vt:lpstr>PowerPoint Presentation</vt:lpstr>
      <vt:lpstr>PowerPoint Presentation</vt:lpstr>
      <vt:lpstr>PowerPoint Presentation</vt:lpstr>
      <vt:lpstr>Collections Evaluation and Usage</vt:lpstr>
      <vt:lpstr>PowerPoint Presentation</vt:lpstr>
      <vt:lpstr>PowerPoint Presentation</vt:lpstr>
      <vt:lpstr>PowerPoint Presentation</vt:lpstr>
      <vt:lpstr>Slavic Studies Collection Monograph Holdings and  Circulation &amp; Turnover rates over the last 10 years</vt:lpstr>
      <vt:lpstr>Slavic Studies Collection Development </vt:lpstr>
      <vt:lpstr>PowerPoint Presentation</vt:lpstr>
      <vt:lpstr>PowerPoint Presentation</vt:lpstr>
      <vt:lpstr>Maybe you don’t even have to buy it: Digital Portals</vt:lpstr>
      <vt:lpstr>PowerPoint Presentation</vt:lpstr>
      <vt:lpstr>PowerPoint Presentation</vt:lpstr>
      <vt:lpstr>PowerPoint Presentation</vt:lpstr>
      <vt:lpstr>PowerPoint Presentation</vt:lpstr>
      <vt:lpstr>Google Books</vt:lpstr>
      <vt:lpstr>Web Archiving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Discussion</vt:lpstr>
      <vt:lpstr>PowerPoint Presentation</vt:lpstr>
    </vt:vector>
  </TitlesOfParts>
  <Company>Edmonton Public Library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mbennett</dc:creator>
  <cp:lastModifiedBy>Lacroix, Denis</cp:lastModifiedBy>
  <cp:revision>63</cp:revision>
  <cp:lastPrinted>2013-04-24T20:39:46Z</cp:lastPrinted>
  <dcterms:created xsi:type="dcterms:W3CDTF">2013-03-27T17:10:58Z</dcterms:created>
  <dcterms:modified xsi:type="dcterms:W3CDTF">2013-04-29T22:12:39Z</dcterms:modified>
</cp:coreProperties>
</file>