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5" r:id="rId3"/>
    <p:sldId id="273" r:id="rId4"/>
    <p:sldId id="282" r:id="rId5"/>
    <p:sldId id="283" r:id="rId6"/>
    <p:sldId id="299" r:id="rId7"/>
    <p:sldId id="284" r:id="rId8"/>
    <p:sldId id="285" r:id="rId9"/>
    <p:sldId id="286" r:id="rId10"/>
    <p:sldId id="288" r:id="rId11"/>
    <p:sldId id="289" r:id="rId12"/>
    <p:sldId id="301" r:id="rId13"/>
    <p:sldId id="281" r:id="rId14"/>
    <p:sldId id="292" r:id="rId15"/>
    <p:sldId id="294" r:id="rId16"/>
    <p:sldId id="295" r:id="rId17"/>
    <p:sldId id="300" r:id="rId18"/>
    <p:sldId id="302" r:id="rId19"/>
    <p:sldId id="297" r:id="rId20"/>
    <p:sldId id="298" r:id="rId21"/>
    <p:sldId id="267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14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5/24/2017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14182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26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569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09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23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23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31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25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48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918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809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41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188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58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56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91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63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30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6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64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81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5/24/2017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5/24/2017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102587886@N07/98517326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hane@ualberta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anice.kung@ualberta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47970" y="5074577"/>
            <a:ext cx="9144002" cy="1120741"/>
          </a:xfrm>
        </p:spPr>
        <p:txBody>
          <a:bodyPr>
            <a:normAutofit/>
          </a:bodyPr>
          <a:lstStyle/>
          <a:p>
            <a:r>
              <a:rPr lang="en-US" dirty="0" smtClean="0"/>
              <a:t>Janice Kung &amp; Thane Chambers</a:t>
            </a:r>
          </a:p>
          <a:p>
            <a:r>
              <a:rPr lang="en-US" dirty="0" smtClean="0"/>
              <a:t>John W. Scott Health Sciences Library, University of Alberta</a:t>
            </a:r>
          </a:p>
          <a:p>
            <a:r>
              <a:rPr lang="en-US" dirty="0" smtClean="0"/>
              <a:t>CHLA/ABSC 2017 Conference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12192000" cy="47158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626" y="1110299"/>
            <a:ext cx="9684602" cy="2196425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Show me the money! </a:t>
            </a:r>
            <a:br>
              <a:rPr lang="en-US" sz="5000" b="1" dirty="0" smtClean="0"/>
            </a:br>
            <a:r>
              <a:rPr lang="en-US" sz="5000" b="1" dirty="0" smtClean="0"/>
              <a:t>Meeting researcher needs through </a:t>
            </a:r>
            <a:br>
              <a:rPr lang="en-US" sz="5000" b="1" dirty="0" smtClean="0"/>
            </a:br>
            <a:r>
              <a:rPr lang="en-US" sz="5000" b="1" dirty="0" smtClean="0"/>
              <a:t>a fee-based pilot project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9775" y="189601"/>
            <a:ext cx="9509760" cy="796658"/>
          </a:xfrm>
        </p:spPr>
        <p:txBody>
          <a:bodyPr/>
          <a:lstStyle/>
          <a:p>
            <a:r>
              <a:rPr lang="en-CA" b="1" dirty="0" smtClean="0"/>
              <a:t>Questions .. Issues .. Concerns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52240" y="1160385"/>
            <a:ext cx="111217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arenR"/>
            </a:pPr>
            <a:r>
              <a:rPr lang="en-CA" sz="2400" dirty="0" smtClean="0"/>
              <a:t>Philosophically </a:t>
            </a:r>
            <a:r>
              <a:rPr lang="en-CA" sz="2400" dirty="0"/>
              <a:t>opposed to this direction. </a:t>
            </a:r>
            <a:r>
              <a:rPr lang="en-CA" sz="2400" dirty="0" smtClean="0"/>
              <a:t>Because </a:t>
            </a:r>
            <a:r>
              <a:rPr lang="en-CA" sz="2400" dirty="0"/>
              <a:t>money is changing hands, things will lead to a two-tiered </a:t>
            </a:r>
            <a:r>
              <a:rPr lang="en-CA" sz="2400" dirty="0" smtClean="0"/>
              <a:t>service.</a:t>
            </a:r>
          </a:p>
          <a:p>
            <a:pPr marL="457200" indent="-457200" fontAlgn="base">
              <a:buFont typeface="+mj-lt"/>
              <a:buAutoNum type="arabicParenR"/>
            </a:pPr>
            <a:endParaRPr lang="en-CA" sz="1200" dirty="0" smtClean="0"/>
          </a:p>
          <a:p>
            <a:pPr marL="457200" indent="-457200" fontAlgn="base">
              <a:buFont typeface="+mj-lt"/>
              <a:buAutoNum type="arabicParenR"/>
            </a:pPr>
            <a:r>
              <a:rPr lang="en-CA" sz="2400" dirty="0"/>
              <a:t>Conducting the pilot provides </a:t>
            </a:r>
            <a:r>
              <a:rPr lang="en-CA" sz="2400" dirty="0" err="1"/>
              <a:t>FoN</a:t>
            </a:r>
            <a:r>
              <a:rPr lang="en-CA" sz="2400" dirty="0"/>
              <a:t> with preferential service over other faculties.</a:t>
            </a:r>
          </a:p>
          <a:p>
            <a:pPr marL="457200" indent="-457200" fontAlgn="base">
              <a:buFont typeface="+mj-lt"/>
              <a:buAutoNum type="arabicParenR"/>
            </a:pPr>
            <a:endParaRPr lang="en-CA" sz="1200" dirty="0" smtClean="0"/>
          </a:p>
          <a:p>
            <a:pPr marL="457200" indent="-457200" fontAlgn="base">
              <a:buFont typeface="+mj-lt"/>
              <a:buAutoNum type="arabicParenR"/>
            </a:pPr>
            <a:r>
              <a:rPr lang="en-CA" sz="2400" dirty="0" smtClean="0"/>
              <a:t>How </a:t>
            </a:r>
            <a:r>
              <a:rPr lang="en-CA" sz="2400" dirty="0"/>
              <a:t>do we decide priority for </a:t>
            </a:r>
            <a:r>
              <a:rPr lang="en-CA" sz="2400" dirty="0" smtClean="0"/>
              <a:t>requests?</a:t>
            </a:r>
          </a:p>
          <a:p>
            <a:pPr marL="457200" indent="-457200" fontAlgn="base">
              <a:buFont typeface="+mj-lt"/>
              <a:buAutoNum type="arabicParenR"/>
            </a:pPr>
            <a:endParaRPr lang="en-CA" sz="1200" dirty="0" smtClean="0"/>
          </a:p>
          <a:p>
            <a:pPr marL="457200" indent="-457200" fontAlgn="base">
              <a:buFont typeface="+mj-lt"/>
              <a:buAutoNum type="arabicParenR"/>
            </a:pPr>
            <a:r>
              <a:rPr lang="en-CA" sz="2400" dirty="0"/>
              <a:t>How will timelines be determined</a:t>
            </a:r>
            <a:r>
              <a:rPr lang="en-CA" sz="2400" dirty="0" smtClean="0"/>
              <a:t>?</a:t>
            </a:r>
          </a:p>
          <a:p>
            <a:pPr marL="457200" indent="-457200" fontAlgn="base">
              <a:buFont typeface="+mj-lt"/>
              <a:buAutoNum type="arabicParenR"/>
            </a:pPr>
            <a:endParaRPr lang="en-CA" sz="1200" dirty="0" smtClean="0"/>
          </a:p>
          <a:p>
            <a:pPr marL="457200" indent="-457200" fontAlgn="base">
              <a:buFont typeface="+mj-lt"/>
              <a:buAutoNum type="arabicParenR"/>
            </a:pPr>
            <a:r>
              <a:rPr lang="en-CA" sz="2400" dirty="0" smtClean="0"/>
              <a:t>Will particular librarians </a:t>
            </a:r>
            <a:r>
              <a:rPr lang="en-CA" sz="2400" dirty="0"/>
              <a:t>be </a:t>
            </a:r>
            <a:r>
              <a:rPr lang="en-CA" sz="2400" dirty="0" smtClean="0"/>
              <a:t>assigned to requests</a:t>
            </a:r>
            <a:r>
              <a:rPr lang="en-CA" sz="2400" dirty="0"/>
              <a:t>? Can a specific librarian be </a:t>
            </a:r>
            <a:r>
              <a:rPr lang="en-CA" sz="2400" dirty="0" smtClean="0"/>
              <a:t>requested?</a:t>
            </a:r>
          </a:p>
          <a:p>
            <a:pPr marL="457200" indent="-457200" fontAlgn="base">
              <a:buFont typeface="+mj-lt"/>
              <a:buAutoNum type="arabicParenR"/>
            </a:pPr>
            <a:endParaRPr lang="en-CA" sz="1200" dirty="0" smtClean="0"/>
          </a:p>
          <a:p>
            <a:pPr marL="457200" indent="-457200" fontAlgn="base">
              <a:buFont typeface="+mj-lt"/>
              <a:buAutoNum type="arabicParenR"/>
            </a:pPr>
            <a:r>
              <a:rPr lang="en-CA" sz="2400" dirty="0" smtClean="0"/>
              <a:t>How will this pilot be evaluated? </a:t>
            </a:r>
            <a:endParaRPr lang="en-CA" sz="2400" dirty="0"/>
          </a:p>
        </p:txBody>
      </p:sp>
      <p:sp>
        <p:nvSpPr>
          <p:cNvPr id="4" name="Rectangle 3"/>
          <p:cNvSpPr/>
          <p:nvPr/>
        </p:nvSpPr>
        <p:spPr>
          <a:xfrm>
            <a:off x="674440" y="4586312"/>
            <a:ext cx="11121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arenR" startAt="6"/>
            </a:pPr>
            <a:endParaRPr lang="en-US" sz="2400" dirty="0"/>
          </a:p>
          <a:p>
            <a:pPr marL="457200" indent="-457200" fontAlgn="base">
              <a:buFont typeface="+mj-lt"/>
              <a:buAutoNum type="arabicParenR" startAt="6"/>
            </a:pPr>
            <a:endParaRPr lang="en-C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272559" y="5408603"/>
            <a:ext cx="752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Key elements must include: </a:t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Trust, Communication and Transparency</a:t>
            </a:r>
            <a:endParaRPr lang="en-C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2665" y="374969"/>
            <a:ext cx="4818580" cy="800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Services Accessed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58" y="1257260"/>
            <a:ext cx="8891943" cy="4505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949950" y="5820775"/>
            <a:ext cx="376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Image credit:</a:t>
            </a:r>
            <a:r>
              <a:rPr lang="en-CA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4"/>
              </a:rPr>
              <a:t>Startup Registry </a:t>
            </a:r>
            <a:r>
              <a:rPr lang="en-CA" sz="1600" dirty="0"/>
              <a:t>(CC BY 2.0) </a:t>
            </a:r>
          </a:p>
        </p:txBody>
      </p:sp>
    </p:spTree>
    <p:extLst>
      <p:ext uri="{BB962C8B-B14F-4D97-AF65-F5344CB8AC3E}">
        <p14:creationId xmlns:p14="http://schemas.microsoft.com/office/powerpoint/2010/main" val="42802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120" y="503438"/>
            <a:ext cx="9509760" cy="796658"/>
          </a:xfrm>
        </p:spPr>
        <p:txBody>
          <a:bodyPr/>
          <a:lstStyle/>
          <a:p>
            <a:r>
              <a:rPr lang="en-US" b="1" dirty="0" smtClean="0"/>
              <a:t>Services Accessed: </a:t>
            </a:r>
            <a:r>
              <a:rPr lang="en-CA" b="1" dirty="0" smtClean="0"/>
              <a:t>“Touchdown moments”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30490" y="1531954"/>
            <a:ext cx="9509760" cy="41276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Ten review searches</a:t>
            </a:r>
          </a:p>
          <a:p>
            <a:r>
              <a:rPr lang="en-US" sz="2400" dirty="0" smtClean="0"/>
              <a:t>Faculty-wide research impact analysis</a:t>
            </a:r>
          </a:p>
          <a:p>
            <a:r>
              <a:rPr lang="en-US" sz="2400" dirty="0" smtClean="0"/>
              <a:t>Research support to KUSP, national research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88" y="3413490"/>
            <a:ext cx="4790824" cy="26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120" y="503438"/>
            <a:ext cx="9509760" cy="796658"/>
          </a:xfrm>
        </p:spPr>
        <p:txBody>
          <a:bodyPr/>
          <a:lstStyle/>
          <a:p>
            <a:r>
              <a:rPr lang="en-US" b="1" dirty="0" smtClean="0"/>
              <a:t>Services </a:t>
            </a:r>
            <a:r>
              <a:rPr lang="en-CA" b="1" dirty="0" smtClean="0"/>
              <a:t>Overview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66639"/>
              </p:ext>
            </p:extLst>
          </p:nvPr>
        </p:nvGraphicFramePr>
        <p:xfrm>
          <a:off x="1910364" y="1592664"/>
          <a:ext cx="8855455" cy="3566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10564"/>
                <a:gridCol w="5099788"/>
                <a:gridCol w="184510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Date</a:t>
                      </a:r>
                      <a:endParaRPr lang="en-CA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Description</a:t>
                      </a:r>
                      <a:endParaRPr lang="en-CA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Revenue</a:t>
                      </a:r>
                      <a:endParaRPr lang="en-CA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Fall 2015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Mediated</a:t>
                      </a:r>
                      <a:r>
                        <a:rPr lang="en-CA" sz="2400" baseline="0" dirty="0" smtClean="0"/>
                        <a:t> searches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$500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2015-2016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KUSP ($1,500/month)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$18,000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2015-2016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FON</a:t>
                      </a:r>
                      <a:r>
                        <a:rPr lang="en-CA" sz="2400" baseline="0" dirty="0" smtClean="0"/>
                        <a:t> Services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$12,000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Winter 2016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Establishment</a:t>
                      </a:r>
                      <a:r>
                        <a:rPr lang="en-CA" sz="2400" baseline="0" dirty="0" smtClean="0"/>
                        <a:t> Grant project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$500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Winter 2016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Review search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$500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Spring 2016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Kidney Foundation of Canada Allied Health Research Grant Competition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$10,000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01471" y="5373056"/>
            <a:ext cx="155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$41,500</a:t>
            </a:r>
            <a:endParaRPr lang="en-CA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52614" y="5373056"/>
            <a:ext cx="1711842" cy="45719"/>
            <a:chOff x="8952614" y="5479386"/>
            <a:chExt cx="1492096" cy="5670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952614" y="5479386"/>
              <a:ext cx="1488558" cy="0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956152" y="5536089"/>
              <a:ext cx="1488558" cy="0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57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5410200"/>
            <a:ext cx="3632200" cy="800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99" y="476250"/>
            <a:ext cx="8851901" cy="47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6694" y="541794"/>
            <a:ext cx="4173627" cy="796658"/>
          </a:xfrm>
        </p:spPr>
        <p:txBody>
          <a:bodyPr/>
          <a:lstStyle/>
          <a:p>
            <a:r>
              <a:rPr lang="en-CA" b="1" dirty="0" smtClean="0"/>
              <a:t>Analysis of the Pilot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>
            <a:off x="977035" y="3027493"/>
            <a:ext cx="3062689" cy="28533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4730321" y="573473"/>
            <a:ext cx="3062689" cy="28533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 flipH="1">
            <a:off x="1234610" y="4007901"/>
            <a:ext cx="2547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/>
              <a:t>Meeting the needs of Faculty</a:t>
            </a:r>
            <a:endParaRPr lang="en-CA" sz="2600" b="1" dirty="0"/>
          </a:p>
        </p:txBody>
      </p:sp>
      <p:sp>
        <p:nvSpPr>
          <p:cNvPr id="6" name="Oval 5"/>
          <p:cNvSpPr/>
          <p:nvPr/>
        </p:nvSpPr>
        <p:spPr>
          <a:xfrm>
            <a:off x="8581274" y="3038510"/>
            <a:ext cx="3062689" cy="28533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 flipH="1">
            <a:off x="4987896" y="1490991"/>
            <a:ext cx="2547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solidFill>
                  <a:schemeClr val="bg1"/>
                </a:solidFill>
              </a:rPr>
              <a:t>Feedback from library staff</a:t>
            </a:r>
            <a:endParaRPr lang="en-CA" sz="2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881946" y="4018918"/>
            <a:ext cx="2547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/>
              <a:t>Sustainability &amp; Scalability</a:t>
            </a:r>
            <a:endParaRPr lang="en-CA" sz="2600" b="1" dirty="0"/>
          </a:p>
        </p:txBody>
      </p:sp>
      <p:sp>
        <p:nvSpPr>
          <p:cNvPr id="7" name="Rectangle 6"/>
          <p:cNvSpPr/>
          <p:nvPr/>
        </p:nvSpPr>
        <p:spPr>
          <a:xfrm>
            <a:off x="5111827" y="4283325"/>
            <a:ext cx="2423607" cy="1026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 flipH="1">
            <a:off x="5311574" y="4501642"/>
            <a:ext cx="2025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dirty="0" smtClean="0"/>
              <a:t>Interviews</a:t>
            </a:r>
            <a:endParaRPr lang="en-CA" sz="3000" b="1" dirty="0"/>
          </a:p>
        </p:txBody>
      </p:sp>
      <p:cxnSp>
        <p:nvCxnSpPr>
          <p:cNvPr id="12" name="Straight Connector 11"/>
          <p:cNvCxnSpPr>
            <a:stCxn id="2" idx="6"/>
            <a:endCxn id="7" idx="1"/>
          </p:cNvCxnSpPr>
          <p:nvPr/>
        </p:nvCxnSpPr>
        <p:spPr>
          <a:xfrm>
            <a:off x="4039724" y="4454177"/>
            <a:ext cx="1072103" cy="3425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523263" y="4501642"/>
            <a:ext cx="1072103" cy="3425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61665" y="3417105"/>
            <a:ext cx="10620" cy="866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120" y="503438"/>
            <a:ext cx="9509760" cy="796658"/>
          </a:xfrm>
        </p:spPr>
        <p:txBody>
          <a:bodyPr/>
          <a:lstStyle/>
          <a:p>
            <a:r>
              <a:rPr lang="en-CA" b="1" dirty="0" smtClean="0"/>
              <a:t>Challenges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55492" y="1710800"/>
            <a:ext cx="70626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/>
              <a:t>T</a:t>
            </a:r>
            <a:r>
              <a:rPr lang="en-CA" sz="2400" dirty="0" smtClean="0"/>
              <a:t>ime </a:t>
            </a:r>
            <a:r>
              <a:rPr lang="en-CA" sz="2400" dirty="0"/>
              <a:t>required for planning, developing, and implementing the </a:t>
            </a:r>
            <a:r>
              <a:rPr lang="en-CA" sz="2400" dirty="0" smtClean="0"/>
              <a:t>service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/>
              <a:t>Setting up administrative infrastructure (invoicing)</a:t>
            </a:r>
            <a:r>
              <a:rPr lang="en-CA" sz="2600" dirty="0"/>
              <a:t> </a:t>
            </a:r>
            <a:endParaRPr lang="en-CA" sz="26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/>
              <a:t>Internal and external </a:t>
            </a:r>
            <a:r>
              <a:rPr lang="en-CA" sz="2400" dirty="0" smtClean="0"/>
              <a:t>communications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/>
              <a:t>Competing priorities with core library services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(</a:t>
            </a:r>
            <a:r>
              <a:rPr lang="en-CA" sz="2400" dirty="0"/>
              <a:t>staff time, number of staff involved</a:t>
            </a:r>
            <a:r>
              <a:rPr lang="en-CA" sz="2400" dirty="0" smtClean="0"/>
              <a:t>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Extensive time required to complete the work.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6467"/>
          <a:stretch/>
        </p:blipFill>
        <p:spPr>
          <a:xfrm>
            <a:off x="7818120" y="1945595"/>
            <a:ext cx="3925321" cy="26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16100" y="3041975"/>
            <a:ext cx="7929154" cy="29192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6042" y="452067"/>
            <a:ext cx="9509760" cy="796658"/>
          </a:xfrm>
        </p:spPr>
        <p:txBody>
          <a:bodyPr/>
          <a:lstStyle/>
          <a:p>
            <a:r>
              <a:rPr lang="en-CA" b="1" dirty="0" smtClean="0"/>
              <a:t>Improvements Made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330846" y="1390533"/>
            <a:ext cx="9056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Changed workflow by streamlining procedures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Minimized comprehensiveness of KUSP blog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95451" y="3763879"/>
            <a:ext cx="7066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Very few requests for mediated searches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Fewer requests for systematic review searches than were expected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No requests for publishing support</a:t>
            </a:r>
            <a:endParaRPr lang="en-CA" sz="2400" dirty="0"/>
          </a:p>
          <a:p>
            <a:pPr fontAlgn="base"/>
            <a:endParaRPr lang="en-CA" sz="2400" dirty="0">
              <a:latin typeface="+mj-lt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3591400" y="2916499"/>
            <a:ext cx="5420106" cy="796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/>
              <a:t>What was unsuccessful…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6367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6042" y="452067"/>
            <a:ext cx="9509760" cy="796658"/>
          </a:xfrm>
        </p:spPr>
        <p:txBody>
          <a:bodyPr/>
          <a:lstStyle/>
          <a:p>
            <a:r>
              <a:rPr lang="en-CA" b="1" dirty="0" smtClean="0"/>
              <a:t>Opportunities for Fee-based Services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330846" y="1438033"/>
            <a:ext cx="9056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Unsolicited requests </a:t>
            </a:r>
            <a:r>
              <a:rPr lang="en-CA" sz="2400" dirty="0"/>
              <a:t>for specialized fee-based services </a:t>
            </a:r>
            <a:endParaRPr lang="en-CA" sz="24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Service </a:t>
            </a:r>
            <a:r>
              <a:rPr lang="en-CA" sz="2400" dirty="0"/>
              <a:t>potential to expand to other health sciences </a:t>
            </a:r>
            <a:r>
              <a:rPr lang="en-CA" sz="2400" dirty="0" smtClean="0"/>
              <a:t>faculties</a:t>
            </a:r>
            <a:endParaRPr lang="en-CA" sz="2400" dirty="0"/>
          </a:p>
          <a:p>
            <a:pPr fontAlgn="base"/>
            <a:endParaRPr lang="en-CA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2" y="2638362"/>
            <a:ext cx="3901440" cy="2599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6834" y="2989866"/>
            <a:ext cx="69759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Char char="-"/>
            </a:pPr>
            <a:r>
              <a:rPr lang="en-CA" sz="2200" b="1" dirty="0" smtClean="0">
                <a:solidFill>
                  <a:schemeClr val="accent1">
                    <a:lumMod val="75000"/>
                  </a:schemeClr>
                </a:solidFill>
              </a:rPr>
              <a:t>Health Sciences Grant Assist Office</a:t>
            </a:r>
          </a:p>
          <a:p>
            <a:pPr marL="342900" indent="-342900" fontAlgn="base">
              <a:buFontTx/>
              <a:buChar char="-"/>
            </a:pPr>
            <a:r>
              <a:rPr lang="en-CA" sz="2200" b="1" dirty="0">
                <a:solidFill>
                  <a:schemeClr val="accent1">
                    <a:lumMod val="75000"/>
                  </a:schemeClr>
                </a:solidFill>
              </a:rPr>
              <a:t>WCHRI </a:t>
            </a: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(Women &amp; Children’s Health Research Institute)</a:t>
            </a:r>
          </a:p>
          <a:p>
            <a:pPr marL="342900" indent="-342900" fontAlgn="base">
              <a:buFontTx/>
              <a:buChar char="-"/>
            </a:pPr>
            <a:r>
              <a:rPr lang="en-CA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Faculty of Medicine &amp; Dentistry: Office of Research</a:t>
            </a:r>
          </a:p>
          <a:p>
            <a:pPr marL="342900" indent="-342900" fontAlgn="base">
              <a:buFontTx/>
              <a:buChar char="-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Research Impact for Clinical Researchers (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FoMD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342900" indent="-342900" fontAlgn="base">
              <a:buFontTx/>
              <a:buChar char="-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others…</a:t>
            </a:r>
            <a:endParaRPr lang="en-CA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89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6042" y="452067"/>
            <a:ext cx="9509760" cy="796658"/>
          </a:xfrm>
        </p:spPr>
        <p:txBody>
          <a:bodyPr/>
          <a:lstStyle/>
          <a:p>
            <a:r>
              <a:rPr lang="en-CA" b="1" dirty="0" smtClean="0"/>
              <a:t>Moving Forward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156186" y="1593733"/>
            <a:ext cx="10258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AutoNum type="arabicParenR"/>
            </a:pPr>
            <a:r>
              <a:rPr lang="en-CA" sz="2400" dirty="0" smtClean="0"/>
              <a:t>Pilot extended until December 31, 2017</a:t>
            </a:r>
          </a:p>
          <a:p>
            <a:pPr marL="457200" indent="-457200" fontAlgn="base">
              <a:buAutoNum type="arabicParenR"/>
            </a:pPr>
            <a:endParaRPr lang="en-CA" sz="1200" dirty="0" smtClean="0"/>
          </a:p>
          <a:p>
            <a:pPr marL="457200" indent="-457200" fontAlgn="base">
              <a:buAutoNum type="arabicParenR"/>
            </a:pPr>
            <a:r>
              <a:rPr lang="en-CA" sz="2400" dirty="0" smtClean="0"/>
              <a:t>Sessional contract librarian position until December 31, 2017</a:t>
            </a:r>
          </a:p>
          <a:p>
            <a:pPr marL="457200" indent="-457200" fontAlgn="base">
              <a:buAutoNum type="arabicParenR"/>
            </a:pPr>
            <a:endParaRPr lang="en-CA" sz="1200" dirty="0" smtClean="0"/>
          </a:p>
          <a:p>
            <a:pPr marL="457200" indent="-457200" fontAlgn="base">
              <a:buAutoNum type="arabicParenR"/>
            </a:pPr>
            <a:r>
              <a:rPr lang="en-CA" sz="2400" dirty="0"/>
              <a:t>C</a:t>
            </a:r>
            <a:r>
              <a:rPr lang="en-CA" sz="2400" dirty="0" smtClean="0"/>
              <a:t>ost/benefit </a:t>
            </a:r>
            <a:r>
              <a:rPr lang="en-CA" sz="2400" dirty="0"/>
              <a:t>analysis and evaluation plan </a:t>
            </a:r>
            <a:r>
              <a:rPr lang="en-CA" sz="2400" dirty="0" smtClean="0"/>
              <a:t>is being developed </a:t>
            </a:r>
            <a:r>
              <a:rPr lang="en-CA" sz="2400" dirty="0"/>
              <a:t>to determine if this fee for service model can be integrated into our ongoing library services operations. </a:t>
            </a:r>
          </a:p>
          <a:p>
            <a:pPr fontAlgn="base"/>
            <a:endParaRPr lang="en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19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89834" y="821932"/>
            <a:ext cx="5131591" cy="755569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11073" y="1747853"/>
            <a:ext cx="4982968" cy="34200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to Fee-based Model</a:t>
            </a:r>
          </a:p>
          <a:p>
            <a:r>
              <a:rPr lang="en-US" sz="2400" dirty="0" smtClean="0"/>
              <a:t>Summary of Services Accessed</a:t>
            </a:r>
          </a:p>
          <a:p>
            <a:r>
              <a:rPr lang="en-US" sz="2400" dirty="0" smtClean="0"/>
              <a:t>Assessment</a:t>
            </a:r>
          </a:p>
          <a:p>
            <a:pPr lvl="1">
              <a:buFont typeface="Corbel" panose="020B0503020204020204" pitchFamily="34" charset="0"/>
              <a:buChar char="–"/>
            </a:pPr>
            <a:r>
              <a:rPr lang="en-US" sz="2200" dirty="0" smtClean="0"/>
              <a:t>Challenges</a:t>
            </a:r>
          </a:p>
          <a:p>
            <a:pPr lvl="1">
              <a:buFont typeface="Corbel" panose="020B0503020204020204" pitchFamily="34" charset="0"/>
              <a:buChar char="–"/>
            </a:pPr>
            <a:r>
              <a:rPr lang="en-US" sz="2200" dirty="0" smtClean="0"/>
              <a:t>Opportunities</a:t>
            </a:r>
          </a:p>
          <a:p>
            <a:pPr lvl="1">
              <a:buFont typeface="Corbel" panose="020B0503020204020204" pitchFamily="34" charset="0"/>
              <a:buChar char="–"/>
            </a:pPr>
            <a:r>
              <a:rPr lang="en-US" sz="2200" dirty="0" smtClean="0"/>
              <a:t>Next Steps</a:t>
            </a:r>
          </a:p>
          <a:p>
            <a:pPr lvl="1">
              <a:buFont typeface="Corbel" panose="020B0503020204020204" pitchFamily="34" charset="0"/>
              <a:buChar char="–"/>
            </a:pP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503" y="996599"/>
            <a:ext cx="4123797" cy="37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399850"/>
            <a:ext cx="9144000" cy="357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000" dirty="0" smtClean="0">
                <a:hlinkClick r:id="rId3"/>
              </a:rPr>
              <a:t>thane@ualberta.ca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>
                <a:hlinkClick r:id="rId4"/>
              </a:rPr>
              <a:t>janice.kung@ualberta.ca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77779" y="6064899"/>
            <a:ext cx="783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We’d like to acknowledge Marlene Dorgan and her contribution to the pilot.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120" y="503438"/>
            <a:ext cx="9509760" cy="796658"/>
          </a:xfrm>
        </p:spPr>
        <p:txBody>
          <a:bodyPr/>
          <a:lstStyle/>
          <a:p>
            <a:r>
              <a:rPr lang="en-CA" b="1" dirty="0" smtClean="0"/>
              <a:t>Introducing the Fee-based Model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0" y="1624554"/>
            <a:ext cx="9509760" cy="4098151"/>
          </a:xfrm>
        </p:spPr>
        <p:txBody>
          <a:bodyPr>
            <a:noAutofit/>
          </a:bodyPr>
          <a:lstStyle/>
          <a:p>
            <a:pPr marL="45720" indent="0" fontAlgn="base">
              <a:buNone/>
            </a:pPr>
            <a:r>
              <a:rPr lang="en-CA" sz="2400" b="1" dirty="0" smtClean="0"/>
              <a:t>Embedded Nursing Research Librarian in the Faculty of Nursing (FON)</a:t>
            </a:r>
            <a:r>
              <a:rPr lang="en-CA" sz="2400" dirty="0" smtClean="0"/>
              <a:t>: Funding ended but they wanted the services to continue.</a:t>
            </a:r>
            <a:endParaRPr lang="en-CA" sz="2400" b="1" dirty="0" smtClean="0"/>
          </a:p>
          <a:p>
            <a:pPr marL="45720" indent="0" fontAlgn="base">
              <a:buNone/>
            </a:pPr>
            <a:r>
              <a:rPr lang="en-CA" sz="2400" b="1" dirty="0" smtClean="0"/>
              <a:t>Specialized </a:t>
            </a:r>
            <a:r>
              <a:rPr lang="en-CA" sz="2400" b="1" dirty="0"/>
              <a:t>library services for </a:t>
            </a:r>
            <a:r>
              <a:rPr lang="en-CA" sz="2400" b="1" dirty="0" smtClean="0"/>
              <a:t>FON </a:t>
            </a:r>
            <a:r>
              <a:rPr lang="en-CA" sz="2400" dirty="0" smtClean="0"/>
              <a:t>piloted </a:t>
            </a:r>
            <a:r>
              <a:rPr lang="en-CA" sz="2400" dirty="0"/>
              <a:t>in 2015-2016 academic </a:t>
            </a:r>
            <a:r>
              <a:rPr lang="en-CA" sz="2400" dirty="0" smtClean="0"/>
              <a:t>year, extended until December 2017 and extended to </a:t>
            </a:r>
            <a:r>
              <a:rPr lang="en-CA" sz="2400" b="1" dirty="0" smtClean="0"/>
              <a:t>Faculty of Medicine &amp; Dentistry.</a:t>
            </a:r>
            <a:endParaRPr lang="en-CA" sz="200" dirty="0" smtClean="0"/>
          </a:p>
          <a:p>
            <a:pPr marL="45720" indent="0" fontAlgn="base">
              <a:buNone/>
            </a:pPr>
            <a:r>
              <a:rPr lang="en-CA" sz="2400" b="1" dirty="0" smtClean="0"/>
              <a:t>Characteristics of Pilot:</a:t>
            </a:r>
            <a:endParaRPr lang="en-CA" sz="2400" b="1" dirty="0"/>
          </a:p>
          <a:p>
            <a:pPr marL="822960" lvl="1" indent="-457200">
              <a:buFont typeface="+mj-lt"/>
              <a:buAutoNum type="alphaLcParenR"/>
            </a:pPr>
            <a:r>
              <a:rPr lang="en-CA" sz="2200" dirty="0"/>
              <a:t>C</a:t>
            </a:r>
            <a:r>
              <a:rPr lang="en-CA" sz="2200" dirty="0" smtClean="0"/>
              <a:t>ontinue </a:t>
            </a:r>
            <a:r>
              <a:rPr lang="en-CA" sz="2200" dirty="0"/>
              <a:t>to provide core library services </a:t>
            </a:r>
            <a:endParaRPr lang="en-CA" sz="2200" dirty="0" smtClean="0"/>
          </a:p>
          <a:p>
            <a:pPr marL="822960" lvl="1" indent="-457200">
              <a:buFont typeface="+mj-lt"/>
              <a:buAutoNum type="alphaLcParenR"/>
            </a:pPr>
            <a:r>
              <a:rPr lang="en-CA" sz="2200" dirty="0"/>
              <a:t>O</a:t>
            </a:r>
            <a:r>
              <a:rPr lang="en-CA" sz="2200" dirty="0" smtClean="0"/>
              <a:t>ffer </a:t>
            </a:r>
            <a:r>
              <a:rPr lang="en-CA" sz="2200" dirty="0">
                <a:solidFill>
                  <a:srgbClr val="263050"/>
                </a:solidFill>
              </a:rPr>
              <a:t>priority</a:t>
            </a:r>
            <a:r>
              <a:rPr lang="en-CA" sz="2200" dirty="0"/>
              <a:t> and new specialized services </a:t>
            </a:r>
            <a:r>
              <a:rPr lang="en-CA" sz="2200" dirty="0" smtClean="0"/>
              <a:t>for </a:t>
            </a:r>
            <a:r>
              <a:rPr lang="en-CA" sz="2200" dirty="0"/>
              <a:t>a </a:t>
            </a:r>
            <a:r>
              <a:rPr lang="en-CA" sz="2200" dirty="0" smtClean="0"/>
              <a:t>fee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CA" sz="2200" dirty="0"/>
              <a:t>T</a:t>
            </a:r>
            <a:r>
              <a:rPr lang="en-CA" sz="2200" dirty="0" smtClean="0"/>
              <a:t>eam-based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/>
            </a:r>
            <a:br>
              <a:rPr lang="en-CA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296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120" y="503438"/>
            <a:ext cx="9509760" cy="796658"/>
          </a:xfrm>
        </p:spPr>
        <p:txBody>
          <a:bodyPr/>
          <a:lstStyle/>
          <a:p>
            <a:r>
              <a:rPr lang="en-CA" b="1" dirty="0" smtClean="0"/>
              <a:t>Introducing the Fee-based Model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341120" y="1542362"/>
            <a:ext cx="95378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2400" b="1" dirty="0" smtClean="0">
                <a:solidFill>
                  <a:srgbClr val="263050"/>
                </a:solidFill>
                <a:latin typeface="+mj-lt"/>
              </a:rPr>
              <a:t>Pilot provided </a:t>
            </a:r>
            <a:r>
              <a:rPr lang="en-CA" sz="2400" b="1" dirty="0">
                <a:solidFill>
                  <a:srgbClr val="263050"/>
                </a:solidFill>
                <a:latin typeface="+mj-lt"/>
              </a:rPr>
              <a:t>Scott Library and the Libraries </a:t>
            </a:r>
            <a:r>
              <a:rPr lang="en-CA" sz="2400" b="1" dirty="0" smtClean="0">
                <a:solidFill>
                  <a:srgbClr val="263050"/>
                </a:solidFill>
                <a:latin typeface="+mj-lt"/>
              </a:rPr>
              <a:t>an </a:t>
            </a:r>
            <a:r>
              <a:rPr lang="en-CA" sz="2400" b="1" dirty="0">
                <a:solidFill>
                  <a:srgbClr val="263050"/>
                </a:solidFill>
                <a:latin typeface="+mj-lt"/>
              </a:rPr>
              <a:t>opportunity to</a:t>
            </a:r>
            <a:r>
              <a:rPr lang="en-CA" sz="2400" b="1" dirty="0" smtClean="0">
                <a:solidFill>
                  <a:srgbClr val="263050"/>
                </a:solidFill>
                <a:latin typeface="+mj-lt"/>
              </a:rPr>
              <a:t>:</a:t>
            </a:r>
          </a:p>
          <a:p>
            <a:pPr fontAlgn="base"/>
            <a:endParaRPr lang="en-CA" sz="2400" b="1" dirty="0">
              <a:solidFill>
                <a:srgbClr val="263050"/>
              </a:solidFill>
              <a:latin typeface="+mj-lt"/>
            </a:endParaRPr>
          </a:p>
          <a:p>
            <a:pPr marL="914400" indent="-457200">
              <a:buFont typeface="+mj-lt"/>
              <a:buAutoNum type="alphaLcParenR"/>
            </a:pP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Meet </a:t>
            </a:r>
            <a:r>
              <a:rPr lang="en-CA" sz="2400" dirty="0">
                <a:solidFill>
                  <a:srgbClr val="263050"/>
                </a:solidFill>
                <a:latin typeface="+mj-lt"/>
              </a:rPr>
              <a:t>existing and new in-depth, priority research needs of 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faculty</a:t>
            </a:r>
          </a:p>
          <a:p>
            <a:pPr marL="914400" indent="-457200">
              <a:buFont typeface="+mj-lt"/>
              <a:buAutoNum type="alphaLcParenR"/>
            </a:pPr>
            <a:r>
              <a:rPr lang="en-CA" sz="2400" dirty="0">
                <a:solidFill>
                  <a:srgbClr val="263050"/>
                </a:solidFill>
                <a:latin typeface="+mj-lt"/>
              </a:rPr>
              <a:t>T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est </a:t>
            </a:r>
            <a:r>
              <a:rPr lang="en-CA" sz="2400" dirty="0">
                <a:solidFill>
                  <a:srgbClr val="263050"/>
                </a:solidFill>
                <a:latin typeface="+mj-lt"/>
              </a:rPr>
              <a:t>a fee-based approach to 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service</a:t>
            </a:r>
          </a:p>
          <a:p>
            <a:pPr marL="914400" indent="-457200">
              <a:buFont typeface="+mj-lt"/>
              <a:buAutoNum type="alphaLcParenR"/>
            </a:pPr>
            <a:r>
              <a:rPr lang="en-CA" sz="2400" dirty="0">
                <a:solidFill>
                  <a:srgbClr val="263050"/>
                </a:solidFill>
                <a:latin typeface="+mj-lt"/>
              </a:rPr>
              <a:t>A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ssess </a:t>
            </a:r>
            <a:r>
              <a:rPr lang="en-CA" sz="2400" dirty="0">
                <a:solidFill>
                  <a:srgbClr val="263050"/>
                </a:solidFill>
                <a:latin typeface="+mj-lt"/>
              </a:rPr>
              <a:t>its sustainability and scalability for the longer 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term</a:t>
            </a:r>
          </a:p>
          <a:p>
            <a:pPr marL="914400" indent="-457200">
              <a:buFont typeface="+mj-lt"/>
              <a:buAutoNum type="alphaLcParenR"/>
            </a:pPr>
            <a:r>
              <a:rPr lang="en-CA" sz="2400" dirty="0">
                <a:solidFill>
                  <a:srgbClr val="263050"/>
                </a:solidFill>
                <a:latin typeface="+mj-lt"/>
              </a:rPr>
              <a:t>A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ssess </a:t>
            </a:r>
            <a:r>
              <a:rPr lang="en-CA" sz="2400" dirty="0">
                <a:solidFill>
                  <a:srgbClr val="263050"/>
                </a:solidFill>
                <a:latin typeface="+mj-lt"/>
              </a:rPr>
              <a:t>the feasibility for 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extending this </a:t>
            </a:r>
            <a:r>
              <a:rPr lang="en-CA" sz="2400" dirty="0">
                <a:solidFill>
                  <a:srgbClr val="263050"/>
                </a:solidFill>
                <a:latin typeface="+mj-lt"/>
              </a:rPr>
              <a:t>service model to other </a:t>
            </a: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>faculties</a:t>
            </a:r>
          </a:p>
          <a:p>
            <a:r>
              <a:rPr lang="en-CA" sz="2400" dirty="0" smtClean="0">
                <a:solidFill>
                  <a:srgbClr val="263050"/>
                </a:solidFill>
                <a:latin typeface="+mj-lt"/>
              </a:rPr>
              <a:t/>
            </a:r>
            <a:br>
              <a:rPr lang="en-CA" sz="2400" dirty="0" smtClean="0">
                <a:solidFill>
                  <a:srgbClr val="263050"/>
                </a:solidFill>
                <a:latin typeface="+mj-lt"/>
              </a:rPr>
            </a:b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/>
            </a:r>
            <a:br>
              <a:rPr lang="en-CA" sz="2400" dirty="0" smtClean="0">
                <a:solidFill>
                  <a:srgbClr val="263050"/>
                </a:solidFill>
                <a:latin typeface="+mj-lt"/>
              </a:rPr>
            </a:br>
            <a:r>
              <a:rPr lang="en-CA" sz="2400" dirty="0" smtClean="0">
                <a:solidFill>
                  <a:srgbClr val="263050"/>
                </a:solidFill>
                <a:latin typeface="+mj-lt"/>
              </a:rPr>
              <a:t/>
            </a:r>
            <a:br>
              <a:rPr lang="en-CA" sz="2400" dirty="0" smtClean="0">
                <a:solidFill>
                  <a:srgbClr val="263050"/>
                </a:solidFill>
                <a:latin typeface="+mj-lt"/>
              </a:rPr>
            </a:br>
            <a:endParaRPr lang="en-CA" sz="2400" dirty="0">
              <a:solidFill>
                <a:srgbClr val="263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9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41120" y="503438"/>
            <a:ext cx="9509760" cy="796658"/>
          </a:xfrm>
        </p:spPr>
        <p:txBody>
          <a:bodyPr/>
          <a:lstStyle/>
          <a:p>
            <a:r>
              <a:rPr lang="en-CA" b="1" dirty="0" smtClean="0"/>
              <a:t>Team-based Model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341120" y="1542362"/>
            <a:ext cx="953784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2600" b="1" dirty="0" smtClean="0">
                <a:solidFill>
                  <a:srgbClr val="263050"/>
                </a:solidFill>
                <a:latin typeface="+mj-lt"/>
              </a:rPr>
              <a:t>Currently supported by 5 staff members:</a:t>
            </a:r>
          </a:p>
          <a:p>
            <a:pPr fontAlgn="base"/>
            <a:r>
              <a:rPr lang="en-CA" sz="2600" b="1" dirty="0" smtClean="0">
                <a:solidFill>
                  <a:srgbClr val="263050"/>
                </a:solidFill>
                <a:latin typeface="+mj-lt"/>
              </a:rPr>
              <a:t>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rgbClr val="263050"/>
                </a:solidFill>
                <a:latin typeface="+mj-lt"/>
              </a:rPr>
              <a:t>Scott Health Sciences Library, Head Librarian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rgbClr val="263050"/>
                </a:solidFill>
                <a:latin typeface="+mj-lt"/>
              </a:rPr>
              <a:t>Sessional librarian (2-year contract)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rgbClr val="263050"/>
                </a:solidFill>
                <a:latin typeface="+mj-lt"/>
              </a:rPr>
              <a:t>2 Librarians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rgbClr val="263050"/>
                </a:solidFill>
                <a:latin typeface="+mj-lt"/>
              </a:rPr>
              <a:t>1 Support staff</a:t>
            </a:r>
          </a:p>
          <a:p>
            <a:pPr fontAlgn="base"/>
            <a:endParaRPr lang="en-CA" sz="2600" b="1" dirty="0">
              <a:solidFill>
                <a:srgbClr val="263050"/>
              </a:solidFill>
              <a:latin typeface="+mj-lt"/>
            </a:endParaRPr>
          </a:p>
          <a:p>
            <a:r>
              <a:rPr lang="en-CA" sz="2600" dirty="0" smtClean="0">
                <a:solidFill>
                  <a:srgbClr val="263050"/>
                </a:solidFill>
                <a:latin typeface="+mj-lt"/>
              </a:rPr>
              <a:t/>
            </a:r>
            <a:br>
              <a:rPr lang="en-CA" sz="2600" dirty="0" smtClean="0">
                <a:solidFill>
                  <a:srgbClr val="263050"/>
                </a:solidFill>
                <a:latin typeface="+mj-lt"/>
              </a:rPr>
            </a:br>
            <a:r>
              <a:rPr lang="en-CA" sz="2600" dirty="0" smtClean="0">
                <a:solidFill>
                  <a:srgbClr val="263050"/>
                </a:solidFill>
                <a:latin typeface="+mj-lt"/>
              </a:rPr>
              <a:t/>
            </a:r>
            <a:br>
              <a:rPr lang="en-CA" sz="2600" dirty="0" smtClean="0">
                <a:solidFill>
                  <a:srgbClr val="263050"/>
                </a:solidFill>
                <a:latin typeface="+mj-lt"/>
              </a:rPr>
            </a:br>
            <a:r>
              <a:rPr lang="en-CA" sz="2600" dirty="0" smtClean="0">
                <a:solidFill>
                  <a:srgbClr val="263050"/>
                </a:solidFill>
                <a:latin typeface="+mj-lt"/>
              </a:rPr>
              <a:t/>
            </a:r>
            <a:br>
              <a:rPr lang="en-CA" sz="2600" dirty="0" smtClean="0">
                <a:solidFill>
                  <a:srgbClr val="263050"/>
                </a:solidFill>
                <a:latin typeface="+mj-lt"/>
              </a:rPr>
            </a:br>
            <a:endParaRPr lang="en-CA" sz="2600" dirty="0">
              <a:solidFill>
                <a:srgbClr val="26305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2"/>
          <a:stretch/>
        </p:blipFill>
        <p:spPr>
          <a:xfrm>
            <a:off x="6901009" y="3589032"/>
            <a:ext cx="4242885" cy="20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90" y="663304"/>
            <a:ext cx="9801547" cy="5513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034" y="2218525"/>
            <a:ext cx="4013770" cy="1006254"/>
          </a:xfrm>
        </p:spPr>
        <p:txBody>
          <a:bodyPr>
            <a:normAutofit/>
          </a:bodyPr>
          <a:lstStyle/>
          <a:p>
            <a:r>
              <a:rPr lang="en-CA" sz="4700" b="1" dirty="0" smtClean="0">
                <a:solidFill>
                  <a:srgbClr val="263050"/>
                </a:solidFill>
              </a:rPr>
              <a:t>Core Services</a:t>
            </a:r>
            <a:endParaRPr lang="en-CA" sz="4700" b="1" dirty="0">
              <a:solidFill>
                <a:srgbClr val="263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49704" y="3604923"/>
            <a:ext cx="3327114" cy="10062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solidFill>
                  <a:schemeClr val="tx1">
                    <a:lumMod val="95000"/>
                  </a:schemeClr>
                </a:solidFill>
              </a:rPr>
              <a:t>Fee-based Services</a:t>
            </a:r>
            <a:endParaRPr lang="en-CA" sz="4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0829" y="503438"/>
            <a:ext cx="9950051" cy="796658"/>
          </a:xfrm>
        </p:spPr>
        <p:txBody>
          <a:bodyPr/>
          <a:lstStyle/>
          <a:p>
            <a:r>
              <a:rPr lang="en-CA" b="1" dirty="0" smtClean="0"/>
              <a:t>Core Services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361820" y="1542362"/>
            <a:ext cx="9977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2400" b="1" dirty="0" smtClean="0">
                <a:latin typeface="+mj-lt"/>
              </a:rPr>
              <a:t>Systematic </a:t>
            </a:r>
            <a:r>
              <a:rPr lang="en-CA" sz="2400" b="1" dirty="0">
                <a:latin typeface="+mj-lt"/>
              </a:rPr>
              <a:t>Review Searching </a:t>
            </a:r>
            <a:r>
              <a:rPr lang="en-CA" sz="2400" b="1" dirty="0" smtClean="0">
                <a:latin typeface="+mj-lt"/>
              </a:rPr>
              <a:t>Support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CA" sz="2400" b="1" i="1" dirty="0">
                <a:latin typeface="+mj-lt"/>
              </a:rPr>
              <a:t>A</a:t>
            </a:r>
            <a:r>
              <a:rPr lang="en-CA" sz="2400" b="1" i="1" dirty="0" smtClean="0">
                <a:latin typeface="+mj-lt"/>
              </a:rPr>
              <a:t>dvises </a:t>
            </a:r>
            <a:r>
              <a:rPr lang="en-CA" sz="2400" dirty="0">
                <a:latin typeface="+mj-lt"/>
              </a:rPr>
              <a:t>on searching methodology, sources, and </a:t>
            </a:r>
            <a:r>
              <a:rPr lang="en-CA" sz="2400" dirty="0" smtClean="0">
                <a:latin typeface="+mj-lt"/>
              </a:rPr>
              <a:t>strategies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CA" sz="2400" dirty="0">
                <a:latin typeface="+mj-lt"/>
              </a:rPr>
              <a:t>U</a:t>
            </a:r>
            <a:r>
              <a:rPr lang="en-CA" sz="2400" dirty="0" smtClean="0">
                <a:latin typeface="+mj-lt"/>
              </a:rPr>
              <a:t>sers </a:t>
            </a:r>
            <a:r>
              <a:rPr lang="en-CA" sz="2400" dirty="0">
                <a:latin typeface="+mj-lt"/>
              </a:rPr>
              <a:t>do the </a:t>
            </a:r>
            <a:r>
              <a:rPr lang="en-CA" sz="2400" dirty="0" smtClean="0">
                <a:latin typeface="+mj-lt"/>
              </a:rPr>
              <a:t>searching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2400" dirty="0" smtClean="0">
              <a:latin typeface="+mj-lt"/>
            </a:endParaRPr>
          </a:p>
          <a:p>
            <a:pPr fontAlgn="base"/>
            <a:r>
              <a:rPr lang="en-CA" sz="2400" dirty="0" smtClean="0">
                <a:latin typeface="+mj-lt"/>
              </a:rPr>
              <a:t>Systematic </a:t>
            </a:r>
            <a:r>
              <a:rPr lang="en-CA" sz="2400" dirty="0">
                <a:latin typeface="+mj-lt"/>
              </a:rPr>
              <a:t>Review Collaboration </a:t>
            </a:r>
            <a:r>
              <a:rPr lang="en-CA" sz="2400" b="1" dirty="0">
                <a:latin typeface="+mj-lt"/>
              </a:rPr>
              <a:t>with co-authorship </a:t>
            </a:r>
            <a:r>
              <a:rPr lang="en-CA" sz="2400" b="1" i="1" dirty="0">
                <a:latin typeface="+mj-lt"/>
              </a:rPr>
              <a:t>as capacity permits</a:t>
            </a:r>
            <a:r>
              <a:rPr lang="en-CA" sz="2400" b="1" dirty="0" smtClean="0">
                <a:latin typeface="+mj-lt"/>
              </a:rPr>
              <a:t>.</a:t>
            </a:r>
          </a:p>
          <a:p>
            <a:pPr fontAlgn="base"/>
            <a:endParaRPr lang="en-US" sz="2400" b="1" dirty="0">
              <a:latin typeface="+mj-lt"/>
            </a:endParaRPr>
          </a:p>
          <a:p>
            <a:pPr fontAlgn="base"/>
            <a:r>
              <a:rPr lang="en-US" sz="2400" dirty="0" smtClean="0">
                <a:latin typeface="+mj-lt"/>
              </a:rPr>
              <a:t>Other teaching and research support.</a:t>
            </a:r>
            <a:endParaRPr lang="en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53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6042" y="452067"/>
            <a:ext cx="9509760" cy="796658"/>
          </a:xfrm>
        </p:spPr>
        <p:txBody>
          <a:bodyPr/>
          <a:lstStyle/>
          <a:p>
            <a:r>
              <a:rPr lang="en-CA" b="1" dirty="0" smtClean="0"/>
              <a:t>Fee-based Services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151822" y="1415835"/>
            <a:ext cx="96330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Systematic </a:t>
            </a:r>
            <a:r>
              <a:rPr lang="en-CA" sz="2400" dirty="0"/>
              <a:t>Review Support with/without co-authorship </a:t>
            </a:r>
            <a:r>
              <a:rPr lang="en-CA" sz="2400" b="1" dirty="0"/>
              <a:t>as a priority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Publishing support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Mediated literature searches</a:t>
            </a:r>
            <a:endParaRPr lang="en-CA" sz="24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 smtClean="0"/>
              <a:t>Preliminary </a:t>
            </a:r>
            <a:r>
              <a:rPr lang="en-CA" sz="2400" dirty="0"/>
              <a:t>screening of references for systematic </a:t>
            </a:r>
            <a:r>
              <a:rPr lang="en-CA" sz="2400" dirty="0" smtClean="0"/>
              <a:t>reviews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sz="2400" dirty="0"/>
              <a:t>Research </a:t>
            </a:r>
            <a:r>
              <a:rPr lang="en-CA" sz="2400" dirty="0" smtClean="0"/>
              <a:t>impact analysis </a:t>
            </a:r>
            <a:endParaRPr lang="en-CA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CA" sz="2400" dirty="0"/>
          </a:p>
          <a:p>
            <a:pPr fontAlgn="base"/>
            <a:endParaRPr lang="en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3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6042" y="325067"/>
            <a:ext cx="9509760" cy="796658"/>
          </a:xfrm>
        </p:spPr>
        <p:txBody>
          <a:bodyPr/>
          <a:lstStyle/>
          <a:p>
            <a:r>
              <a:rPr lang="en-CA" b="1" dirty="0" smtClean="0"/>
              <a:t>Fee Schedule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254216" y="1570533"/>
            <a:ext cx="8334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2400" b="1" dirty="0"/>
              <a:t>Fee-based research support</a:t>
            </a:r>
            <a:r>
              <a:rPr lang="en-CA" sz="2400" dirty="0"/>
              <a:t>: $100/hour or $500/day </a:t>
            </a:r>
          </a:p>
          <a:p>
            <a:pPr fontAlgn="base"/>
            <a:endParaRPr lang="en-CA" sz="2400" b="1" dirty="0"/>
          </a:p>
          <a:p>
            <a:pPr fontAlgn="base"/>
            <a:r>
              <a:rPr lang="en-CA" sz="2400" b="1" dirty="0" smtClean="0"/>
              <a:t>Systematic </a:t>
            </a:r>
            <a:r>
              <a:rPr lang="en-CA" sz="2400" b="1" dirty="0"/>
              <a:t>Review Support for grants:</a:t>
            </a:r>
            <a:r>
              <a:rPr lang="en-CA" sz="2400" dirty="0"/>
              <a:t>  $500-$15,000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For example, for a small grant under $10,000 -- </a:t>
            </a:r>
            <a:r>
              <a:rPr lang="en-CA" sz="2400" b="1" dirty="0">
                <a:solidFill>
                  <a:schemeClr val="accent3">
                    <a:lumMod val="75000"/>
                  </a:schemeClr>
                </a:solidFill>
              </a:rPr>
              <a:t>$</a:t>
            </a:r>
            <a:r>
              <a:rPr lang="en-CA" sz="2400" b="1" dirty="0" smtClean="0">
                <a:solidFill>
                  <a:schemeClr val="accent3">
                    <a:lumMod val="75000"/>
                  </a:schemeClr>
                </a:solidFill>
              </a:rPr>
              <a:t>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For </a:t>
            </a:r>
            <a:r>
              <a:rPr lang="en-CA" sz="2400" dirty="0"/>
              <a:t>a large grant of $75,000 or more </a:t>
            </a:r>
            <a:r>
              <a:rPr lang="en-CA" sz="2400" dirty="0" smtClean="0"/>
              <a:t>-- </a:t>
            </a:r>
            <a:r>
              <a:rPr lang="en-CA" sz="2400" b="1" dirty="0">
                <a:solidFill>
                  <a:schemeClr val="accent3">
                    <a:lumMod val="75000"/>
                  </a:schemeClr>
                </a:solidFill>
              </a:rPr>
              <a:t>$10,000</a:t>
            </a:r>
          </a:p>
          <a:p>
            <a:r>
              <a:rPr lang="en-CA" sz="2400" dirty="0"/>
              <a:t/>
            </a:r>
            <a:br>
              <a:rPr lang="en-CA" sz="2400" dirty="0"/>
            </a:b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550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Custom 1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BFE4FF"/>
      </a:hlink>
      <a:folHlink>
        <a:srgbClr val="40AFF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D8109F-05D6-4A26-8F7E-3EF448E61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 (widescreen)</Template>
  <TotalTime>683</TotalTime>
  <Words>644</Words>
  <Application>Microsoft Office PowerPoint</Application>
  <PresentationFormat>Widescreen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Euphemia</vt:lpstr>
      <vt:lpstr>Banded Design Blue 16x9</vt:lpstr>
      <vt:lpstr>Show me the money!  Meeting researcher needs through  a fee-based pilot project</vt:lpstr>
      <vt:lpstr>Overview</vt:lpstr>
      <vt:lpstr>Introducing the Fee-based Model</vt:lpstr>
      <vt:lpstr>Introducing the Fee-based Model</vt:lpstr>
      <vt:lpstr>Team-based Model</vt:lpstr>
      <vt:lpstr>Core Services</vt:lpstr>
      <vt:lpstr>Core Services</vt:lpstr>
      <vt:lpstr>Fee-based Services</vt:lpstr>
      <vt:lpstr>Fee Schedule</vt:lpstr>
      <vt:lpstr>Questions .. Issues .. Concerns</vt:lpstr>
      <vt:lpstr>Services Accessed</vt:lpstr>
      <vt:lpstr>Services Accessed: “Touchdown moments”</vt:lpstr>
      <vt:lpstr>Services Overview</vt:lpstr>
      <vt:lpstr>Assessment</vt:lpstr>
      <vt:lpstr>Analysis of the Pilot</vt:lpstr>
      <vt:lpstr>Challenges</vt:lpstr>
      <vt:lpstr>Improvements Made</vt:lpstr>
      <vt:lpstr>Opportunities for Fee-based Services</vt:lpstr>
      <vt:lpstr>Moving Forward</vt:lpstr>
      <vt:lpstr>   Thank you  Questions? thane@ualberta.ca  janice.kung@ualberta.ca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money! Meeting researcher needs through a fee-based pilot project</dc:title>
  <dc:creator>Janice</dc:creator>
  <cp:keywords/>
  <cp:lastModifiedBy>Campbell, Sandy</cp:lastModifiedBy>
  <cp:revision>56</cp:revision>
  <cp:lastPrinted>2017-05-12T21:43:22Z</cp:lastPrinted>
  <dcterms:created xsi:type="dcterms:W3CDTF">2017-04-14T15:24:33Z</dcterms:created>
  <dcterms:modified xsi:type="dcterms:W3CDTF">2017-05-24T15:01:34Z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