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handoutMasterIdLst>
    <p:handoutMasterId r:id="rId49"/>
  </p:handoutMasterIdLst>
  <p:sldIdLst>
    <p:sldId id="256" r:id="rId2"/>
    <p:sldId id="329" r:id="rId3"/>
    <p:sldId id="330" r:id="rId4"/>
    <p:sldId id="331" r:id="rId5"/>
    <p:sldId id="332" r:id="rId6"/>
    <p:sldId id="333" r:id="rId7"/>
    <p:sldId id="334" r:id="rId8"/>
    <p:sldId id="335" r:id="rId9"/>
    <p:sldId id="336" r:id="rId10"/>
    <p:sldId id="337" r:id="rId11"/>
    <p:sldId id="338" r:id="rId12"/>
    <p:sldId id="339" r:id="rId13"/>
    <p:sldId id="340" r:id="rId14"/>
    <p:sldId id="341" r:id="rId15"/>
    <p:sldId id="342" r:id="rId16"/>
    <p:sldId id="343" r:id="rId17"/>
    <p:sldId id="344" r:id="rId18"/>
    <p:sldId id="345" r:id="rId19"/>
    <p:sldId id="346" r:id="rId20"/>
    <p:sldId id="347" r:id="rId21"/>
    <p:sldId id="348" r:id="rId22"/>
    <p:sldId id="349" r:id="rId23"/>
    <p:sldId id="350" r:id="rId24"/>
    <p:sldId id="351" r:id="rId25"/>
    <p:sldId id="352" r:id="rId26"/>
    <p:sldId id="368" r:id="rId27"/>
    <p:sldId id="369" r:id="rId28"/>
    <p:sldId id="366" r:id="rId29"/>
    <p:sldId id="353" r:id="rId30"/>
    <p:sldId id="354" r:id="rId31"/>
    <p:sldId id="355" r:id="rId32"/>
    <p:sldId id="356" r:id="rId33"/>
    <p:sldId id="357" r:id="rId34"/>
    <p:sldId id="358" r:id="rId35"/>
    <p:sldId id="359" r:id="rId36"/>
    <p:sldId id="360" r:id="rId37"/>
    <p:sldId id="361" r:id="rId38"/>
    <p:sldId id="362" r:id="rId39"/>
    <p:sldId id="363" r:id="rId40"/>
    <p:sldId id="364" r:id="rId41"/>
    <p:sldId id="365" r:id="rId42"/>
    <p:sldId id="367" r:id="rId43"/>
    <p:sldId id="371" r:id="rId44"/>
    <p:sldId id="372" r:id="rId45"/>
    <p:sldId id="370" r:id="rId46"/>
    <p:sldId id="328" r:id="rId4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660"/>
  </p:normalViewPr>
  <p:slideViewPr>
    <p:cSldViewPr>
      <p:cViewPr varScale="1">
        <p:scale>
          <a:sx n="123" d="100"/>
          <a:sy n="123" d="100"/>
        </p:scale>
        <p:origin x="-138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D77D000C-89E2-4003-B88E-04C9D9B3ABC7}" type="datetimeFigureOut">
              <a:rPr lang="en-CA" smtClean="0"/>
              <a:t>10/02/2017</a:t>
            </a:fld>
            <a:endParaRPr lang="en-CA"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9261E19-769A-4636-8940-0C2802F47BA2}" type="slidenum">
              <a:rPr lang="en-CA" smtClean="0"/>
              <a:t>‹#›</a:t>
            </a:fld>
            <a:endParaRPr lang="en-CA" dirty="0"/>
          </a:p>
        </p:txBody>
      </p:sp>
    </p:spTree>
    <p:extLst>
      <p:ext uri="{BB962C8B-B14F-4D97-AF65-F5344CB8AC3E}">
        <p14:creationId xmlns:p14="http://schemas.microsoft.com/office/powerpoint/2010/main" val="1325323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11E109D8-2495-44A5-AF61-B8C9588F910B}" type="datetimeFigureOut">
              <a:rPr lang="en-CA" smtClean="0"/>
              <a:pPr/>
              <a:t>10/02/2017</a:t>
            </a:fld>
            <a:endParaRPr lang="en-CA"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CA"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70946AE9-6AAB-44BE-80AC-9CC159D1FAE7}" type="slidenum">
              <a:rPr lang="en-CA" smtClean="0"/>
              <a:pPr/>
              <a:t>‹#›</a:t>
            </a:fld>
            <a:endParaRPr lang="en-CA" dirty="0"/>
          </a:p>
        </p:txBody>
      </p:sp>
    </p:spTree>
    <p:extLst>
      <p:ext uri="{BB962C8B-B14F-4D97-AF65-F5344CB8AC3E}">
        <p14:creationId xmlns:p14="http://schemas.microsoft.com/office/powerpoint/2010/main" val="2017996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dirty="0" smtClean="0"/>
          </a:p>
        </p:txBody>
      </p:sp>
      <p:sp>
        <p:nvSpPr>
          <p:cNvPr id="4" name="Slide Number Placeholder 3"/>
          <p:cNvSpPr>
            <a:spLocks noGrp="1"/>
          </p:cNvSpPr>
          <p:nvPr>
            <p:ph type="sldNum" sz="quarter" idx="5"/>
          </p:nvPr>
        </p:nvSpPr>
        <p:spPr/>
        <p:txBody>
          <a:bodyPr/>
          <a:lstStyle/>
          <a:p>
            <a:pPr>
              <a:defRPr/>
            </a:pPr>
            <a:fld id="{FF7538AB-9FB1-4E63-AF16-9517B0CEEC66}" type="slidenum">
              <a:rPr lang="en-CA" smtClean="0"/>
              <a:pPr>
                <a:defRPr/>
              </a:pPr>
              <a:t>40</a:t>
            </a:fld>
            <a:endParaRPr lang="en-CA"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7A8FBB-53CF-4B03-BB5D-E77C1ED28C8F}" type="datetimeFigureOut">
              <a:rPr lang="en-CA" smtClean="0"/>
              <a:pPr/>
              <a:t>10/02/2017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10/02/2017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10/02/2017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10/02/2017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7A8FBB-53CF-4B03-BB5D-E77C1ED28C8F}" type="datetimeFigureOut">
              <a:rPr lang="en-CA" smtClean="0"/>
              <a:pPr/>
              <a:t>10/02/2017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7A8FBB-53CF-4B03-BB5D-E77C1ED28C8F}" type="datetimeFigureOut">
              <a:rPr lang="en-CA" smtClean="0"/>
              <a:pPr/>
              <a:t>10/02/2017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7A8FBB-53CF-4B03-BB5D-E77C1ED28C8F}" type="datetimeFigureOut">
              <a:rPr lang="en-CA" smtClean="0"/>
              <a:pPr/>
              <a:t>10/02/2017</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7A8FBB-53CF-4B03-BB5D-E77C1ED28C8F}" type="datetimeFigureOut">
              <a:rPr lang="en-CA" smtClean="0"/>
              <a:pPr/>
              <a:t>10/02/2017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A8FBB-53CF-4B03-BB5D-E77C1ED28C8F}" type="datetimeFigureOut">
              <a:rPr lang="en-CA" smtClean="0"/>
              <a:pPr/>
              <a:t>10/02/2017</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A8FBB-53CF-4B03-BB5D-E77C1ED28C8F}" type="datetimeFigureOut">
              <a:rPr lang="en-CA" smtClean="0"/>
              <a:pPr/>
              <a:t>10/02/2017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BC7A8FBB-53CF-4B03-BB5D-E77C1ED28C8F}" type="datetimeFigureOut">
              <a:rPr lang="en-CA" smtClean="0"/>
              <a:pPr/>
              <a:t>10/02/2017</a:t>
            </a:fld>
            <a:endParaRPr lang="en-CA" dirty="0"/>
          </a:p>
        </p:txBody>
      </p:sp>
      <p:sp>
        <p:nvSpPr>
          <p:cNvPr id="9" name="Slide Number Placeholder 8"/>
          <p:cNvSpPr>
            <a:spLocks noGrp="1"/>
          </p:cNvSpPr>
          <p:nvPr>
            <p:ph type="sldNum" sz="quarter" idx="11"/>
          </p:nvPr>
        </p:nvSpPr>
        <p:spPr/>
        <p:txBody>
          <a:bodyPr/>
          <a:lstStyle/>
          <a:p>
            <a:fld id="{5A6DBD8A-FC71-4FC4-AC0D-3910F172F443}" type="slidenum">
              <a:rPr lang="en-CA" smtClean="0"/>
              <a:pPr/>
              <a:t>‹#›</a:t>
            </a:fld>
            <a:endParaRPr lang="en-CA" dirty="0"/>
          </a:p>
        </p:txBody>
      </p:sp>
      <p:sp>
        <p:nvSpPr>
          <p:cNvPr id="10" name="Footer Placeholder 9"/>
          <p:cNvSpPr>
            <a:spLocks noGrp="1"/>
          </p:cNvSpPr>
          <p:nvPr>
            <p:ph type="ftr" sz="quarter" idx="12"/>
          </p:nvPr>
        </p:nvSpPr>
        <p:spPr/>
        <p:txBody>
          <a:bodyPr/>
          <a:lstStyle/>
          <a:p>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A6DBD8A-FC71-4FC4-AC0D-3910F172F443}" type="slidenum">
              <a:rPr lang="en-CA" smtClean="0"/>
              <a:pPr/>
              <a:t>‹#›</a:t>
            </a:fld>
            <a:endParaRPr lang="en-CA"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CA"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C7A8FBB-53CF-4B03-BB5D-E77C1ED28C8F}" type="datetimeFigureOut">
              <a:rPr lang="en-CA" smtClean="0"/>
              <a:pPr/>
              <a:t>10/02/2017</a:t>
            </a:fld>
            <a:endParaRPr lang="en-CA"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ma"/><Relationship Id="rId1" Type="http://schemas.microsoft.com/office/2007/relationships/media" Target="../media/media39.wm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8" Type="http://schemas.openxmlformats.org/officeDocument/2006/relationships/hyperlink" Target="https://fairdealingineducation.com/author/divalentino/" TargetMode="External"/><Relationship Id="rId3" Type="http://schemas.openxmlformats.org/officeDocument/2006/relationships/slideLayout" Target="../slideLayouts/slideLayout2.xml"/><Relationship Id="rId7" Type="http://schemas.openxmlformats.org/officeDocument/2006/relationships/hyperlink" Target="https://arielkatz.org/archives/category/blog" TargetMode="External"/><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hyperlink" Target="http://excesscopyright.blogspot.ca/" TargetMode="External"/><Relationship Id="rId5" Type="http://schemas.openxmlformats.org/officeDocument/2006/relationships/hyperlink" Target="https://fairduty.wordpress.com/" TargetMode="External"/><Relationship Id="rId10" Type="http://schemas.openxmlformats.org/officeDocument/2006/relationships/image" Target="../media/image4.png"/><Relationship Id="rId4" Type="http://schemas.openxmlformats.org/officeDocument/2006/relationships/hyperlink" Target="http://www.michaelgeist.ca/blog/" TargetMode="External"/><Relationship Id="rId9" Type="http://schemas.openxmlformats.org/officeDocument/2006/relationships/hyperlink" Target="https://samtrosow.wordpress.com/"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scc-csc.lexum.com/scc-csc/scc-csc/en/item/9996/index.do" TargetMode="External"/><Relationship Id="rId3" Type="http://schemas.openxmlformats.org/officeDocument/2006/relationships/hyperlink" Target="https://scc-csc.lexum.com/scc-csc/scc-csc/en/item/2125/index.do?r=AAAAAQATQ2FuYWRhIEV2aWRlbmNlIEFjdAE" TargetMode="External"/><Relationship Id="rId7" Type="http://schemas.openxmlformats.org/officeDocument/2006/relationships/hyperlink" Target="https://scc-csc.lexum.com/scc-csc/scc-csc/en/item/9995/index.do" TargetMode="External"/><Relationship Id="rId2" Type="http://schemas.openxmlformats.org/officeDocument/2006/relationships/hyperlink" Target="https://scc-csc.lexum.com/scc-csc/scc-csc/en/item/9997/index.do" TargetMode="External"/><Relationship Id="rId1" Type="http://schemas.openxmlformats.org/officeDocument/2006/relationships/slideLayout" Target="../slideLayouts/slideLayout2.xml"/><Relationship Id="rId6" Type="http://schemas.openxmlformats.org/officeDocument/2006/relationships/hyperlink" Target="https://scc-csc.lexum.com/scc-csc/scc-csc/en/item/9999/index.do" TargetMode="External"/><Relationship Id="rId5" Type="http://schemas.openxmlformats.org/officeDocument/2006/relationships/hyperlink" Target="https://scc-csc.lexum.com/scc-csc/scc-csc/en/item/9994/index.do" TargetMode="External"/><Relationship Id="rId4" Type="http://schemas.openxmlformats.org/officeDocument/2006/relationships/hyperlink" Target="http://laws-lois.justice.gc.ca/eng/acts/c-42/FullText.html" TargetMode="External"/><Relationship Id="rId9" Type="http://schemas.openxmlformats.org/officeDocument/2006/relationships/hyperlink" Target="https://scc-csc.lexum.com/scc-csc/scc-csc/en/item/1973/index.do" TargetMode="External"/></Relationships>
</file>

<file path=ppt/slides/_rels/slide46.xml.rels><?xml version="1.0" encoding="UTF-8" standalone="yes"?>
<Relationships xmlns="http://schemas.openxmlformats.org/package/2006/relationships"><Relationship Id="rId2" Type="http://schemas.openxmlformats.org/officeDocument/2006/relationships/hyperlink" Target="mailto:mmcnally@ualberta.c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Copyright</a:t>
            </a:r>
            <a:r>
              <a:rPr lang="en-US" dirty="0" smtClean="0"/>
              <a:t/>
            </a:r>
            <a:br>
              <a:rPr lang="en-US" dirty="0" smtClean="0"/>
            </a:br>
            <a:endParaRPr lang="en-CA" dirty="0"/>
          </a:p>
        </p:txBody>
      </p:sp>
      <p:sp>
        <p:nvSpPr>
          <p:cNvPr id="3" name="Subtitle 2"/>
          <p:cNvSpPr>
            <a:spLocks noGrp="1"/>
          </p:cNvSpPr>
          <p:nvPr>
            <p:ph type="subTitle" idx="1"/>
          </p:nvPr>
        </p:nvSpPr>
        <p:spPr/>
        <p:txBody>
          <a:bodyPr/>
          <a:lstStyle/>
          <a:p>
            <a:r>
              <a:rPr lang="en-US" dirty="0" smtClean="0"/>
              <a:t>LIS 598 – Information Policy – Winter 2017</a:t>
            </a:r>
          </a:p>
          <a:p>
            <a:r>
              <a:rPr lang="en-US" dirty="0" smtClean="0"/>
              <a:t>Feb. </a:t>
            </a:r>
            <a:r>
              <a:rPr lang="en-US" dirty="0" smtClean="0"/>
              <a:t>23, </a:t>
            </a:r>
            <a:r>
              <a:rPr lang="en-US" dirty="0" smtClean="0"/>
              <a:t>2017</a:t>
            </a:r>
            <a:endParaRPr lang="en-CA" dirty="0"/>
          </a:p>
        </p:txBody>
      </p:sp>
      <p:pic>
        <p:nvPicPr>
          <p:cNvPr id="1026" name="Picture 2" descr="Image result for cc-b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6093296"/>
            <a:ext cx="970621" cy="342182"/>
          </a:xfrm>
          <a:prstGeom prst="rect">
            <a:avLst/>
          </a:prstGeom>
          <a:noFill/>
          <a:extLst>
            <a:ext uri="{909E8E84-426E-40DD-AFC4-6F175D3DCCD1}">
              <a14:hiddenFill xmlns:a14="http://schemas.microsoft.com/office/drawing/2010/main">
                <a:solidFill>
                  <a:srgbClr val="FFFFFF"/>
                </a:solidFill>
              </a14:hiddenFill>
            </a:ext>
          </a:extLst>
        </p:spPr>
      </p:pic>
      <p:pic>
        <p:nvPicPr>
          <p:cNvPr id="5" name="B001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0152" y="5788496"/>
            <a:ext cx="609600" cy="609600"/>
          </a:xfrm>
          <a:prstGeom prst="rect">
            <a:avLst/>
          </a:prstGeom>
        </p:spPr>
      </p:pic>
    </p:spTree>
    <p:extLst>
      <p:ext uri="{BB962C8B-B14F-4D97-AF65-F5344CB8AC3E}">
        <p14:creationId xmlns:p14="http://schemas.microsoft.com/office/powerpoint/2010/main" val="1124010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7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A-VIII. Section 14 – Moral Rights</a:t>
            </a:r>
            <a:endParaRPr lang="en-CA" dirty="0"/>
          </a:p>
        </p:txBody>
      </p:sp>
      <p:sp>
        <p:nvSpPr>
          <p:cNvPr id="3" name="Content Placeholder 2"/>
          <p:cNvSpPr>
            <a:spLocks noGrp="1"/>
          </p:cNvSpPr>
          <p:nvPr>
            <p:ph idx="1"/>
          </p:nvPr>
        </p:nvSpPr>
        <p:spPr/>
        <p:txBody>
          <a:bodyPr>
            <a:normAutofit fontScale="92500"/>
          </a:bodyPr>
          <a:lstStyle/>
          <a:p>
            <a:r>
              <a:rPr lang="en-US" b="1" dirty="0"/>
              <a:t>14.1</a:t>
            </a:r>
            <a:r>
              <a:rPr lang="en-US" dirty="0"/>
              <a:t> (1) The author of a work has, subject to section 28.2, the </a:t>
            </a:r>
            <a:r>
              <a:rPr lang="en-US" dirty="0">
                <a:solidFill>
                  <a:srgbClr val="FF0000"/>
                </a:solidFill>
              </a:rPr>
              <a:t>right to the integrity of the work</a:t>
            </a:r>
            <a:r>
              <a:rPr lang="en-US" dirty="0"/>
              <a:t> and, in connection with an act mentioned in section 3, the right, where reasonable in the circumstances, </a:t>
            </a:r>
            <a:r>
              <a:rPr lang="en-US" dirty="0">
                <a:solidFill>
                  <a:srgbClr val="FF0000"/>
                </a:solidFill>
              </a:rPr>
              <a:t>to be associated with the work as its author by name or under a pseudonym and the right to remain anonymous</a:t>
            </a:r>
            <a:r>
              <a:rPr lang="en-US" dirty="0"/>
              <a:t>.</a:t>
            </a:r>
          </a:p>
          <a:p>
            <a:pPr lvl="1"/>
            <a:r>
              <a:rPr lang="en-US" dirty="0" smtClean="0"/>
              <a:t>(</a:t>
            </a:r>
            <a:r>
              <a:rPr lang="en-US" dirty="0"/>
              <a:t>2)</a:t>
            </a:r>
            <a:r>
              <a:rPr lang="en-US" dirty="0">
                <a:solidFill>
                  <a:srgbClr val="FF0000"/>
                </a:solidFill>
              </a:rPr>
              <a:t> Moral rights may not be assigned but may be waived in whole or in part</a:t>
            </a:r>
            <a:r>
              <a:rPr lang="en-US" dirty="0"/>
              <a:t>.</a:t>
            </a:r>
          </a:p>
          <a:p>
            <a:pPr lvl="1"/>
            <a:r>
              <a:rPr lang="en-US" dirty="0" smtClean="0"/>
              <a:t>(</a:t>
            </a:r>
            <a:r>
              <a:rPr lang="en-US" dirty="0"/>
              <a:t>3) An assignment of copyright in a work does not by that act alone constitute a waiver of any moral rights.</a:t>
            </a:r>
          </a:p>
          <a:p>
            <a:pPr lvl="1"/>
            <a:r>
              <a:rPr lang="en-US" dirty="0" smtClean="0"/>
              <a:t>(</a:t>
            </a:r>
            <a:r>
              <a:rPr lang="en-US" dirty="0"/>
              <a:t>4) Where a waiver of any moral right is made in </a:t>
            </a:r>
            <a:r>
              <a:rPr lang="en-US" dirty="0" err="1"/>
              <a:t>favour</a:t>
            </a:r>
            <a:r>
              <a:rPr lang="en-US" dirty="0"/>
              <a:t> of an owner or a licensee of copyright, it may be invoked by any person authorized by the owner or licensee to use the work, unless there is an indication to the contrary in the waiver.</a:t>
            </a:r>
          </a:p>
          <a:p>
            <a:r>
              <a:rPr lang="en-US" b="1" dirty="0" smtClean="0"/>
              <a:t>14.2</a:t>
            </a:r>
            <a:r>
              <a:rPr lang="en-US" dirty="0"/>
              <a:t> (1) </a:t>
            </a:r>
            <a:r>
              <a:rPr lang="en-US" dirty="0">
                <a:solidFill>
                  <a:srgbClr val="FF0000"/>
                </a:solidFill>
              </a:rPr>
              <a:t>Moral rights in respect of a work subsist for the same term as the copyright in the work</a:t>
            </a:r>
            <a:r>
              <a:rPr lang="en-US" dirty="0"/>
              <a:t>.</a:t>
            </a:r>
          </a:p>
          <a:p>
            <a:endParaRPr lang="en-CA" dirty="0"/>
          </a:p>
        </p:txBody>
      </p:sp>
      <p:pic>
        <p:nvPicPr>
          <p:cNvPr id="5" name="B010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5733256"/>
            <a:ext cx="609600" cy="609600"/>
          </a:xfrm>
          <a:prstGeom prst="rect">
            <a:avLst/>
          </a:prstGeom>
        </p:spPr>
      </p:pic>
    </p:spTree>
    <p:extLst>
      <p:ext uri="{BB962C8B-B14F-4D97-AF65-F5344CB8AC3E}">
        <p14:creationId xmlns:p14="http://schemas.microsoft.com/office/powerpoint/2010/main" val="39341104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8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A-IX. Section 27 – Infringement</a:t>
            </a:r>
            <a:endParaRPr lang="en-CA" dirty="0"/>
          </a:p>
        </p:txBody>
      </p:sp>
      <p:sp>
        <p:nvSpPr>
          <p:cNvPr id="3" name="Content Placeholder 2"/>
          <p:cNvSpPr>
            <a:spLocks noGrp="1"/>
          </p:cNvSpPr>
          <p:nvPr>
            <p:ph idx="1"/>
          </p:nvPr>
        </p:nvSpPr>
        <p:spPr/>
        <p:txBody>
          <a:bodyPr>
            <a:normAutofit fontScale="92500" lnSpcReduction="10000"/>
          </a:bodyPr>
          <a:lstStyle/>
          <a:p>
            <a:r>
              <a:rPr lang="en-US" b="1" dirty="0"/>
              <a:t>27.</a:t>
            </a:r>
            <a:r>
              <a:rPr lang="en-US" dirty="0"/>
              <a:t> (1)</a:t>
            </a:r>
            <a:r>
              <a:rPr lang="en-US" dirty="0">
                <a:solidFill>
                  <a:srgbClr val="FF0000"/>
                </a:solidFill>
              </a:rPr>
              <a:t> It is an infringement of copyright for any person to do, without the consent of the owner of the copyright, anything that by this Act only the owner of the copyright has the right to do.</a:t>
            </a:r>
          </a:p>
          <a:p>
            <a:r>
              <a:rPr lang="en-US" dirty="0" smtClean="0"/>
              <a:t>(</a:t>
            </a:r>
            <a:r>
              <a:rPr lang="en-US" dirty="0"/>
              <a:t>2) It is an infringement of copyright for any person to</a:t>
            </a:r>
          </a:p>
          <a:p>
            <a:pPr lvl="2"/>
            <a:r>
              <a:rPr lang="en-US" dirty="0" smtClean="0"/>
              <a:t>(</a:t>
            </a:r>
            <a:r>
              <a:rPr lang="en-US" i="1" dirty="0" smtClean="0"/>
              <a:t>a</a:t>
            </a:r>
            <a:r>
              <a:rPr lang="en-US" dirty="0"/>
              <a:t>) sell or rent out,</a:t>
            </a:r>
          </a:p>
          <a:p>
            <a:pPr lvl="2"/>
            <a:r>
              <a:rPr lang="en-US" dirty="0"/>
              <a:t>(</a:t>
            </a:r>
            <a:r>
              <a:rPr lang="en-US" i="1" dirty="0"/>
              <a:t>b</a:t>
            </a:r>
            <a:r>
              <a:rPr lang="en-US" dirty="0"/>
              <a:t>) distribute to such an extent as to affect prejudicially the owner of the copyright,</a:t>
            </a:r>
          </a:p>
          <a:p>
            <a:pPr lvl="2"/>
            <a:r>
              <a:rPr lang="en-US" dirty="0"/>
              <a:t>(</a:t>
            </a:r>
            <a:r>
              <a:rPr lang="en-US" i="1" dirty="0"/>
              <a:t>c</a:t>
            </a:r>
            <a:r>
              <a:rPr lang="en-US" dirty="0"/>
              <a:t>) by way of trade distribute, expose or offer for sale or rental, or exhibit in public,</a:t>
            </a:r>
          </a:p>
          <a:p>
            <a:pPr lvl="2"/>
            <a:r>
              <a:rPr lang="en-US" dirty="0"/>
              <a:t>(</a:t>
            </a:r>
            <a:r>
              <a:rPr lang="en-US" i="1" dirty="0"/>
              <a:t>d</a:t>
            </a:r>
            <a:r>
              <a:rPr lang="en-US" dirty="0"/>
              <a:t>) possess for the purpose of doing anything referred to in paragraphs (</a:t>
            </a:r>
            <a:r>
              <a:rPr lang="en-US" i="1" dirty="0"/>
              <a:t>a</a:t>
            </a:r>
            <a:r>
              <a:rPr lang="en-US" dirty="0"/>
              <a:t>) to (</a:t>
            </a:r>
            <a:r>
              <a:rPr lang="en-US" i="1" dirty="0"/>
              <a:t>c</a:t>
            </a:r>
            <a:r>
              <a:rPr lang="en-US" dirty="0"/>
              <a:t>), or</a:t>
            </a:r>
          </a:p>
          <a:p>
            <a:pPr lvl="2"/>
            <a:r>
              <a:rPr lang="en-US" dirty="0"/>
              <a:t>(</a:t>
            </a:r>
            <a:r>
              <a:rPr lang="en-US" i="1" dirty="0"/>
              <a:t>e</a:t>
            </a:r>
            <a:r>
              <a:rPr lang="en-US" dirty="0"/>
              <a:t>) import into Canada for the purpose of doing anything referred to in paragraphs (</a:t>
            </a:r>
            <a:r>
              <a:rPr lang="en-US" i="1" dirty="0"/>
              <a:t>a</a:t>
            </a:r>
            <a:r>
              <a:rPr lang="en-US" dirty="0"/>
              <a:t>) to (</a:t>
            </a:r>
            <a:r>
              <a:rPr lang="en-US" i="1" dirty="0"/>
              <a:t>c</a:t>
            </a:r>
            <a:r>
              <a:rPr lang="en-US" dirty="0"/>
              <a:t>),</a:t>
            </a:r>
          </a:p>
          <a:p>
            <a:pPr lvl="1"/>
            <a:r>
              <a:rPr lang="en-US" dirty="0"/>
              <a:t>a copy of a work, sound recording or fixation of a performer’s performance or of a communication signal that the person knows or should have known infringes copyright or would infringe copyright if it had been made in Canada by the person who made it.</a:t>
            </a:r>
          </a:p>
          <a:p>
            <a:endParaRPr lang="en-CA" dirty="0"/>
          </a:p>
        </p:txBody>
      </p:sp>
      <p:pic>
        <p:nvPicPr>
          <p:cNvPr id="5" name="B011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5805264"/>
            <a:ext cx="609600" cy="609600"/>
          </a:xfrm>
          <a:prstGeom prst="rect">
            <a:avLst/>
          </a:prstGeom>
        </p:spPr>
      </p:pic>
    </p:spTree>
    <p:extLst>
      <p:ext uri="{BB962C8B-B14F-4D97-AF65-F5344CB8AC3E}">
        <p14:creationId xmlns:p14="http://schemas.microsoft.com/office/powerpoint/2010/main" val="1440055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0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 Section 28 – Moral Rights Infringement</a:t>
            </a:r>
            <a:endParaRPr lang="en-CA" dirty="0"/>
          </a:p>
        </p:txBody>
      </p:sp>
      <p:sp>
        <p:nvSpPr>
          <p:cNvPr id="3" name="Content Placeholder 2"/>
          <p:cNvSpPr>
            <a:spLocks noGrp="1"/>
          </p:cNvSpPr>
          <p:nvPr>
            <p:ph idx="1"/>
          </p:nvPr>
        </p:nvSpPr>
        <p:spPr/>
        <p:txBody>
          <a:bodyPr>
            <a:normAutofit fontScale="85000" lnSpcReduction="20000"/>
          </a:bodyPr>
          <a:lstStyle/>
          <a:p>
            <a:r>
              <a:rPr lang="en-US" b="1" dirty="0"/>
              <a:t>28.2</a:t>
            </a:r>
            <a:r>
              <a:rPr lang="en-US" dirty="0"/>
              <a:t> </a:t>
            </a:r>
            <a:r>
              <a:rPr lang="en-US" b="1" dirty="0"/>
              <a:t>(1)</a:t>
            </a:r>
            <a:r>
              <a:rPr lang="en-US" dirty="0"/>
              <a:t> The author’s or performer’s right to the integrity of a work or performer’s performance is infringed only if the work or the performance is, to the </a:t>
            </a:r>
            <a:r>
              <a:rPr lang="en-US" dirty="0">
                <a:solidFill>
                  <a:srgbClr val="FF0000"/>
                </a:solidFill>
              </a:rPr>
              <a:t>prejudice of its author’s or performer’s </a:t>
            </a:r>
            <a:r>
              <a:rPr lang="en-US" dirty="0" err="1">
                <a:solidFill>
                  <a:srgbClr val="FF0000"/>
                </a:solidFill>
              </a:rPr>
              <a:t>honour</a:t>
            </a:r>
            <a:r>
              <a:rPr lang="en-US" dirty="0">
                <a:solidFill>
                  <a:srgbClr val="FF0000"/>
                </a:solidFill>
              </a:rPr>
              <a:t> or reputation,</a:t>
            </a:r>
          </a:p>
          <a:p>
            <a:pPr lvl="1"/>
            <a:r>
              <a:rPr lang="en-US" b="1" dirty="0"/>
              <a:t>(a)</a:t>
            </a:r>
            <a:r>
              <a:rPr lang="en-US" dirty="0"/>
              <a:t> </a:t>
            </a:r>
            <a:r>
              <a:rPr lang="en-US" dirty="0">
                <a:solidFill>
                  <a:srgbClr val="FF0000"/>
                </a:solidFill>
              </a:rPr>
              <a:t>distorted, mutilated or otherwise modified</a:t>
            </a:r>
            <a:r>
              <a:rPr lang="en-US" dirty="0"/>
              <a:t>; or</a:t>
            </a:r>
          </a:p>
          <a:p>
            <a:pPr lvl="1"/>
            <a:r>
              <a:rPr lang="en-US" b="1" dirty="0"/>
              <a:t>(b)</a:t>
            </a:r>
            <a:r>
              <a:rPr lang="en-US" dirty="0"/>
              <a:t> </a:t>
            </a:r>
            <a:r>
              <a:rPr lang="en-US" dirty="0">
                <a:solidFill>
                  <a:srgbClr val="FF0000"/>
                </a:solidFill>
              </a:rPr>
              <a:t>used in association with a product, service, cause or institution</a:t>
            </a:r>
            <a:r>
              <a:rPr lang="en-US" dirty="0"/>
              <a:t>.</a:t>
            </a:r>
          </a:p>
          <a:p>
            <a:r>
              <a:rPr lang="en-US" b="1" dirty="0"/>
              <a:t>(2)</a:t>
            </a:r>
            <a:r>
              <a:rPr lang="en-US" dirty="0"/>
              <a:t> In the case of a painting, sculpture or engraving, the prejudice referred to in subsection (1) shall be deemed to have occurred as a result of any distortion, mutilation or other modification of the work</a:t>
            </a:r>
            <a:r>
              <a:rPr lang="en-US" dirty="0" smtClean="0"/>
              <a:t>.</a:t>
            </a:r>
          </a:p>
          <a:p>
            <a:r>
              <a:rPr lang="en-US" b="1" dirty="0"/>
              <a:t>(3)</a:t>
            </a:r>
            <a:r>
              <a:rPr lang="en-US" dirty="0"/>
              <a:t> For the purposes of this section,</a:t>
            </a:r>
          </a:p>
          <a:p>
            <a:pPr lvl="1"/>
            <a:r>
              <a:rPr lang="en-US" b="1" dirty="0"/>
              <a:t>(a)</a:t>
            </a:r>
            <a:r>
              <a:rPr lang="en-US" dirty="0">
                <a:solidFill>
                  <a:srgbClr val="FF0000"/>
                </a:solidFill>
              </a:rPr>
              <a:t> a change in the location of a work, the physical means by which a work is exposed or the physical structure containing a work, or</a:t>
            </a:r>
          </a:p>
          <a:p>
            <a:pPr lvl="1"/>
            <a:r>
              <a:rPr lang="en-US" b="1" dirty="0"/>
              <a:t>(b)</a:t>
            </a:r>
            <a:r>
              <a:rPr lang="en-US" dirty="0">
                <a:solidFill>
                  <a:srgbClr val="FF0000"/>
                </a:solidFill>
              </a:rPr>
              <a:t> steps taken in good faith to restore or preserve the work</a:t>
            </a:r>
          </a:p>
          <a:p>
            <a:r>
              <a:rPr lang="en-US" dirty="0">
                <a:solidFill>
                  <a:srgbClr val="FF0000"/>
                </a:solidFill>
              </a:rPr>
              <a:t>shall not, by that act alone, constitute a distortion, mutilation or other modification of the work.</a:t>
            </a:r>
          </a:p>
          <a:p>
            <a:pPr marL="114300" indent="0">
              <a:buNone/>
            </a:pPr>
            <a:r>
              <a:rPr lang="en-US" b="1" dirty="0"/>
              <a:t/>
            </a:r>
            <a:br>
              <a:rPr lang="en-US" b="1" dirty="0"/>
            </a:br>
            <a:endParaRPr lang="en-US" dirty="0" smtClean="0"/>
          </a:p>
          <a:p>
            <a:endParaRPr lang="en-CA" dirty="0"/>
          </a:p>
        </p:txBody>
      </p:sp>
      <p:pic>
        <p:nvPicPr>
          <p:cNvPr id="5" name="B012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5517232"/>
            <a:ext cx="609600" cy="609600"/>
          </a:xfrm>
          <a:prstGeom prst="rect">
            <a:avLst/>
          </a:prstGeom>
        </p:spPr>
      </p:pic>
    </p:spTree>
    <p:extLst>
      <p:ext uri="{BB962C8B-B14F-4D97-AF65-F5344CB8AC3E}">
        <p14:creationId xmlns:p14="http://schemas.microsoft.com/office/powerpoint/2010/main" val="3636319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1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A-XI. Section 29 – Exceptions – Fair Dealing</a:t>
            </a:r>
            <a:endParaRPr lang="en-CA" dirty="0"/>
          </a:p>
        </p:txBody>
      </p:sp>
      <p:sp>
        <p:nvSpPr>
          <p:cNvPr id="3" name="Content Placeholder 2"/>
          <p:cNvSpPr>
            <a:spLocks noGrp="1"/>
          </p:cNvSpPr>
          <p:nvPr>
            <p:ph idx="1"/>
          </p:nvPr>
        </p:nvSpPr>
        <p:spPr/>
        <p:txBody>
          <a:bodyPr>
            <a:normAutofit fontScale="85000" lnSpcReduction="20000"/>
          </a:bodyPr>
          <a:lstStyle/>
          <a:p>
            <a:r>
              <a:rPr lang="en-US" b="1" dirty="0">
                <a:solidFill>
                  <a:srgbClr val="FF0000"/>
                </a:solidFill>
              </a:rPr>
              <a:t>29.</a:t>
            </a:r>
            <a:r>
              <a:rPr lang="en-US" dirty="0">
                <a:solidFill>
                  <a:srgbClr val="FF0000"/>
                </a:solidFill>
              </a:rPr>
              <a:t> Fair dealing for the purpose of </a:t>
            </a:r>
            <a:r>
              <a:rPr lang="en-US" b="1" dirty="0">
                <a:solidFill>
                  <a:srgbClr val="FF0000"/>
                </a:solidFill>
              </a:rPr>
              <a:t>research, private study, education, parody or satire</a:t>
            </a:r>
            <a:r>
              <a:rPr lang="en-US" dirty="0">
                <a:solidFill>
                  <a:srgbClr val="FF0000"/>
                </a:solidFill>
              </a:rPr>
              <a:t> does not infringe copyright</a:t>
            </a:r>
            <a:r>
              <a:rPr lang="en-US" dirty="0" smtClean="0">
                <a:solidFill>
                  <a:srgbClr val="FF0000"/>
                </a:solidFill>
              </a:rPr>
              <a:t>.</a:t>
            </a:r>
          </a:p>
          <a:p>
            <a:r>
              <a:rPr lang="en-US" b="1" dirty="0"/>
              <a:t>29.1</a:t>
            </a:r>
            <a:r>
              <a:rPr lang="en-US" dirty="0"/>
              <a:t> Fair dealing for the purpose of </a:t>
            </a:r>
            <a:r>
              <a:rPr lang="en-US" dirty="0">
                <a:solidFill>
                  <a:srgbClr val="FF0000"/>
                </a:solidFill>
              </a:rPr>
              <a:t>criticism or review </a:t>
            </a:r>
            <a:r>
              <a:rPr lang="en-US" dirty="0"/>
              <a:t>does not infringe copyright if the following are mentioned:</a:t>
            </a:r>
          </a:p>
          <a:p>
            <a:pPr lvl="1"/>
            <a:r>
              <a:rPr lang="en-US" dirty="0"/>
              <a:t>(</a:t>
            </a:r>
            <a:r>
              <a:rPr lang="en-US" i="1" dirty="0"/>
              <a:t>a</a:t>
            </a:r>
            <a:r>
              <a:rPr lang="en-US" dirty="0"/>
              <a:t>) the source; and</a:t>
            </a:r>
          </a:p>
          <a:p>
            <a:pPr lvl="1"/>
            <a:r>
              <a:rPr lang="en-US" dirty="0"/>
              <a:t>(</a:t>
            </a:r>
            <a:r>
              <a:rPr lang="en-US" i="1" dirty="0"/>
              <a:t>b</a:t>
            </a:r>
            <a:r>
              <a:rPr lang="en-US" dirty="0"/>
              <a:t>) if given in the source, the name of the</a:t>
            </a:r>
          </a:p>
          <a:p>
            <a:pPr lvl="2"/>
            <a:r>
              <a:rPr lang="en-US" dirty="0" smtClean="0"/>
              <a:t>(</a:t>
            </a:r>
            <a:r>
              <a:rPr lang="en-US" dirty="0" err="1" smtClean="0"/>
              <a:t>i</a:t>
            </a:r>
            <a:r>
              <a:rPr lang="en-US" dirty="0"/>
              <a:t>) author, in the case of a work,</a:t>
            </a:r>
          </a:p>
          <a:p>
            <a:pPr lvl="2"/>
            <a:r>
              <a:rPr lang="en-US" dirty="0"/>
              <a:t>(ii) performer, in the case of a performer’s performance,</a:t>
            </a:r>
          </a:p>
          <a:p>
            <a:pPr lvl="2"/>
            <a:r>
              <a:rPr lang="en-US" dirty="0"/>
              <a:t>(iii) maker, in the case of a sound recording, or</a:t>
            </a:r>
          </a:p>
          <a:p>
            <a:pPr lvl="2"/>
            <a:r>
              <a:rPr lang="en-US" dirty="0"/>
              <a:t>(iv) broadcaster, in the case of a communication signal</a:t>
            </a:r>
            <a:r>
              <a:rPr lang="en-US" dirty="0" smtClean="0"/>
              <a:t>.</a:t>
            </a:r>
          </a:p>
          <a:p>
            <a:r>
              <a:rPr lang="en-US" b="1" dirty="0"/>
              <a:t>29.2</a:t>
            </a:r>
            <a:r>
              <a:rPr lang="en-US" dirty="0"/>
              <a:t> Fair dealing for the purpose of </a:t>
            </a:r>
            <a:r>
              <a:rPr lang="en-US" dirty="0">
                <a:solidFill>
                  <a:srgbClr val="FF0000"/>
                </a:solidFill>
              </a:rPr>
              <a:t>news reporting </a:t>
            </a:r>
            <a:r>
              <a:rPr lang="en-US" dirty="0"/>
              <a:t>does not infringe copyright if the following are mentioned:</a:t>
            </a:r>
          </a:p>
          <a:p>
            <a:pPr lvl="1"/>
            <a:r>
              <a:rPr lang="en-US" dirty="0"/>
              <a:t>(</a:t>
            </a:r>
            <a:r>
              <a:rPr lang="en-US" i="1" dirty="0"/>
              <a:t>a</a:t>
            </a:r>
            <a:r>
              <a:rPr lang="en-US" dirty="0"/>
              <a:t>) the source; and</a:t>
            </a:r>
          </a:p>
          <a:p>
            <a:pPr lvl="1"/>
            <a:r>
              <a:rPr lang="en-US" dirty="0"/>
              <a:t>(</a:t>
            </a:r>
            <a:r>
              <a:rPr lang="en-US" i="1" dirty="0"/>
              <a:t>b</a:t>
            </a:r>
            <a:r>
              <a:rPr lang="en-US" dirty="0"/>
              <a:t>) if given in the source, the name of the</a:t>
            </a:r>
          </a:p>
          <a:p>
            <a:pPr lvl="2"/>
            <a:r>
              <a:rPr lang="en-US" dirty="0"/>
              <a:t>(</a:t>
            </a:r>
            <a:r>
              <a:rPr lang="en-US" dirty="0" err="1"/>
              <a:t>i</a:t>
            </a:r>
            <a:r>
              <a:rPr lang="en-US" dirty="0"/>
              <a:t>) author, in the case of a work,</a:t>
            </a:r>
          </a:p>
          <a:p>
            <a:pPr lvl="2"/>
            <a:r>
              <a:rPr lang="en-US" dirty="0"/>
              <a:t>(ii) performer, in the case of a performer’s performance,</a:t>
            </a:r>
          </a:p>
          <a:p>
            <a:pPr lvl="2"/>
            <a:r>
              <a:rPr lang="en-US" dirty="0"/>
              <a:t>(iii) maker, in the case of a sound recording, or</a:t>
            </a:r>
          </a:p>
          <a:p>
            <a:pPr lvl="2"/>
            <a:r>
              <a:rPr lang="en-US" dirty="0"/>
              <a:t>(iv) broadcaster, in the case of a communication signal.</a:t>
            </a:r>
          </a:p>
          <a:p>
            <a:endParaRPr lang="en-US" dirty="0"/>
          </a:p>
          <a:p>
            <a:endParaRPr lang="en-CA" dirty="0"/>
          </a:p>
        </p:txBody>
      </p:sp>
      <p:pic>
        <p:nvPicPr>
          <p:cNvPr id="5" name="B013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5733256"/>
            <a:ext cx="609600" cy="609600"/>
          </a:xfrm>
          <a:prstGeom prst="rect">
            <a:avLst/>
          </a:prstGeom>
        </p:spPr>
      </p:pic>
    </p:spTree>
    <p:extLst>
      <p:ext uri="{BB962C8B-B14F-4D97-AF65-F5344CB8AC3E}">
        <p14:creationId xmlns:p14="http://schemas.microsoft.com/office/powerpoint/2010/main" val="9881436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A-XII. Section 29.21 – Non-Commercial User Generated Content</a:t>
            </a:r>
            <a:endParaRPr lang="en-CA" sz="3600" dirty="0"/>
          </a:p>
        </p:txBody>
      </p:sp>
      <p:sp>
        <p:nvSpPr>
          <p:cNvPr id="3" name="Content Placeholder 2"/>
          <p:cNvSpPr>
            <a:spLocks noGrp="1"/>
          </p:cNvSpPr>
          <p:nvPr>
            <p:ph idx="1"/>
          </p:nvPr>
        </p:nvSpPr>
        <p:spPr/>
        <p:txBody>
          <a:bodyPr>
            <a:normAutofit fontScale="77500" lnSpcReduction="20000"/>
          </a:bodyPr>
          <a:lstStyle/>
          <a:p>
            <a:r>
              <a:rPr lang="en-US" b="1" dirty="0"/>
              <a:t>29.21</a:t>
            </a:r>
            <a:r>
              <a:rPr lang="en-US" dirty="0"/>
              <a:t> (1) It is not an infringement of copyright </a:t>
            </a:r>
            <a:r>
              <a:rPr lang="en-US" dirty="0">
                <a:solidFill>
                  <a:srgbClr val="FF0000"/>
                </a:solidFill>
              </a:rPr>
              <a:t>for an individual </a:t>
            </a:r>
            <a:r>
              <a:rPr lang="en-US" dirty="0"/>
              <a:t>to use an existing work or other subject-matter or copy of one, which has been published or otherwise made available to the public, in the creation of a new work or other subject-matter in which copyright subsists and for the individual — or, with the individual’s authorization, a member of their household — to use the new work or other subject-matter or to authorize an intermediary to disseminate it, if</a:t>
            </a:r>
          </a:p>
          <a:p>
            <a:pPr lvl="1"/>
            <a:r>
              <a:rPr lang="en-US" dirty="0"/>
              <a:t>(</a:t>
            </a:r>
            <a:r>
              <a:rPr lang="en-US" i="1" dirty="0"/>
              <a:t>a</a:t>
            </a:r>
            <a:r>
              <a:rPr lang="en-US" dirty="0"/>
              <a:t>) the use of, or the authorization to disseminate, the new work or other subject-matter </a:t>
            </a:r>
            <a:r>
              <a:rPr lang="en-US" dirty="0">
                <a:solidFill>
                  <a:srgbClr val="FF0000"/>
                </a:solidFill>
              </a:rPr>
              <a:t>is done solely for non-commercial purposes</a:t>
            </a:r>
            <a:r>
              <a:rPr lang="en-US" dirty="0"/>
              <a:t>;</a:t>
            </a:r>
          </a:p>
          <a:p>
            <a:pPr lvl="1"/>
            <a:r>
              <a:rPr lang="en-US" dirty="0"/>
              <a:t>(</a:t>
            </a:r>
            <a:r>
              <a:rPr lang="en-US" i="1" dirty="0"/>
              <a:t>b</a:t>
            </a:r>
            <a:r>
              <a:rPr lang="en-US" dirty="0"/>
              <a:t>) the source — and, if given in the source, the name of the author, performer, maker or broadcaster — of the existing work or other subject-matter or copy of it are mentioned, if it is reasonable in the circumstances to do so;</a:t>
            </a:r>
          </a:p>
          <a:p>
            <a:pPr lvl="1"/>
            <a:r>
              <a:rPr lang="en-US" dirty="0"/>
              <a:t>(</a:t>
            </a:r>
            <a:r>
              <a:rPr lang="en-US" i="1" dirty="0"/>
              <a:t>c</a:t>
            </a:r>
            <a:r>
              <a:rPr lang="en-US" dirty="0"/>
              <a:t>) the individual had reasonable grounds to believe that the existing work or other subject-matter or copy of it, as the case may be, was not infringing copyright; and</a:t>
            </a:r>
          </a:p>
          <a:p>
            <a:pPr lvl="1"/>
            <a:r>
              <a:rPr lang="en-US" dirty="0"/>
              <a:t>(</a:t>
            </a:r>
            <a:r>
              <a:rPr lang="en-US" i="1" dirty="0"/>
              <a:t>d</a:t>
            </a:r>
            <a:r>
              <a:rPr lang="en-US" dirty="0"/>
              <a:t>) the use of, or the authorization to disseminate, </a:t>
            </a:r>
            <a:r>
              <a:rPr lang="en-US" dirty="0">
                <a:solidFill>
                  <a:srgbClr val="FF0000"/>
                </a:solidFill>
              </a:rPr>
              <a:t>the new work or other subject-matter does not have a substantial adverse effect, financial or otherwise, on the exploitation or potential exploitation of the existing work or other subject-matter — or copy of it — or on an existing or potential market for it, including that the new work or other subject-matter is not a substitute for the existing one</a:t>
            </a:r>
            <a:r>
              <a:rPr lang="en-US" dirty="0"/>
              <a:t>.</a:t>
            </a:r>
          </a:p>
          <a:p>
            <a:endParaRPr lang="en-CA" dirty="0"/>
          </a:p>
        </p:txBody>
      </p:sp>
      <p:pic>
        <p:nvPicPr>
          <p:cNvPr id="5" name="B014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5733256"/>
            <a:ext cx="609600" cy="609600"/>
          </a:xfrm>
          <a:prstGeom prst="rect">
            <a:avLst/>
          </a:prstGeom>
        </p:spPr>
      </p:pic>
    </p:spTree>
    <p:extLst>
      <p:ext uri="{BB962C8B-B14F-4D97-AF65-F5344CB8AC3E}">
        <p14:creationId xmlns:p14="http://schemas.microsoft.com/office/powerpoint/2010/main" val="3369501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1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A-XIII. Section 29.22 – Reproduction for Private Purposes </a:t>
            </a:r>
            <a:endParaRPr lang="en-CA" sz="4000" dirty="0"/>
          </a:p>
        </p:txBody>
      </p:sp>
      <p:sp>
        <p:nvSpPr>
          <p:cNvPr id="3" name="Content Placeholder 2"/>
          <p:cNvSpPr>
            <a:spLocks noGrp="1"/>
          </p:cNvSpPr>
          <p:nvPr>
            <p:ph idx="1"/>
          </p:nvPr>
        </p:nvSpPr>
        <p:spPr/>
        <p:txBody>
          <a:bodyPr>
            <a:normAutofit fontScale="92500" lnSpcReduction="20000"/>
          </a:bodyPr>
          <a:lstStyle/>
          <a:p>
            <a:r>
              <a:rPr lang="en-US" b="1" dirty="0"/>
              <a:t>29.22</a:t>
            </a:r>
            <a:r>
              <a:rPr lang="en-US" dirty="0"/>
              <a:t> (1) </a:t>
            </a:r>
            <a:r>
              <a:rPr lang="en-US" dirty="0">
                <a:solidFill>
                  <a:srgbClr val="FF0000"/>
                </a:solidFill>
              </a:rPr>
              <a:t>It is not an infringement of copyright for an individual to reproduce a work or other subject-matter or any substantial part of a work or other subject-matter if</a:t>
            </a:r>
          </a:p>
          <a:p>
            <a:pPr lvl="2"/>
            <a:r>
              <a:rPr lang="en-US" dirty="0"/>
              <a:t>(</a:t>
            </a:r>
            <a:r>
              <a:rPr lang="en-US" i="1" dirty="0"/>
              <a:t>a</a:t>
            </a:r>
            <a:r>
              <a:rPr lang="en-US" dirty="0"/>
              <a:t>) the copy of the work or other subject-matter from which the reproduction is made is not an infringing copy;</a:t>
            </a:r>
          </a:p>
          <a:p>
            <a:pPr lvl="2"/>
            <a:r>
              <a:rPr lang="en-US" dirty="0"/>
              <a:t>(</a:t>
            </a:r>
            <a:r>
              <a:rPr lang="en-US" i="1" dirty="0"/>
              <a:t>b</a:t>
            </a:r>
            <a:r>
              <a:rPr lang="en-US" dirty="0"/>
              <a:t>) the individual legally obtained the copy of the work or other subject-matter from which the reproduction is made, other than by borrowing it or renting it, and owns or is authorized to use the medium or device on which it is reproduced;</a:t>
            </a:r>
          </a:p>
          <a:p>
            <a:pPr lvl="2"/>
            <a:r>
              <a:rPr lang="en-US" dirty="0"/>
              <a:t>(</a:t>
            </a:r>
            <a:r>
              <a:rPr lang="en-US" i="1" dirty="0"/>
              <a:t>c</a:t>
            </a:r>
            <a:r>
              <a:rPr lang="en-US" dirty="0"/>
              <a:t>) the individual, in order to make the reproduction, did not circumvent, as defined in section 41, a technological protection measure, as defined in that section, or cause one to be circumvented;</a:t>
            </a:r>
          </a:p>
          <a:p>
            <a:pPr lvl="2"/>
            <a:r>
              <a:rPr lang="en-US" dirty="0"/>
              <a:t>(</a:t>
            </a:r>
            <a:r>
              <a:rPr lang="en-US" i="1" dirty="0"/>
              <a:t>d</a:t>
            </a:r>
            <a:r>
              <a:rPr lang="en-US" dirty="0"/>
              <a:t>) the individual does not give the reproduction away; and</a:t>
            </a:r>
          </a:p>
          <a:p>
            <a:pPr lvl="2"/>
            <a:r>
              <a:rPr lang="en-US" dirty="0"/>
              <a:t>(</a:t>
            </a:r>
            <a:r>
              <a:rPr lang="en-US" i="1" dirty="0"/>
              <a:t>e</a:t>
            </a:r>
            <a:r>
              <a:rPr lang="en-US" dirty="0"/>
              <a:t>) the </a:t>
            </a:r>
            <a:r>
              <a:rPr lang="en-US" dirty="0">
                <a:solidFill>
                  <a:srgbClr val="FF0000"/>
                </a:solidFill>
              </a:rPr>
              <a:t>reproduction is used only for the individual’s private purposes</a:t>
            </a:r>
            <a:r>
              <a:rPr lang="en-US" dirty="0" smtClean="0"/>
              <a:t>.</a:t>
            </a:r>
          </a:p>
          <a:p>
            <a:pPr lvl="1"/>
            <a:r>
              <a:rPr lang="en-US" dirty="0" smtClean="0"/>
              <a:t>…</a:t>
            </a:r>
          </a:p>
          <a:p>
            <a:pPr lvl="1"/>
            <a:r>
              <a:rPr lang="en-US" dirty="0"/>
              <a:t>(4) Subsection (1) does not apply if the individual gives away, rents or sells the copy of the work or other subject-matter from which the reproduction is made without first destroying all reproductions of that copy that the individual has made under that subsection.</a:t>
            </a:r>
          </a:p>
          <a:p>
            <a:endParaRPr lang="en-CA" dirty="0"/>
          </a:p>
        </p:txBody>
      </p:sp>
      <p:pic>
        <p:nvPicPr>
          <p:cNvPr id="5" name="B015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5877272"/>
            <a:ext cx="609600" cy="609600"/>
          </a:xfrm>
          <a:prstGeom prst="rect">
            <a:avLst/>
          </a:prstGeom>
        </p:spPr>
      </p:pic>
    </p:spTree>
    <p:extLst>
      <p:ext uri="{BB962C8B-B14F-4D97-AF65-F5344CB8AC3E}">
        <p14:creationId xmlns:p14="http://schemas.microsoft.com/office/powerpoint/2010/main" val="2751493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4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A-XIV. Section 29.23 – Fixing Signals and Recording Programs for Later Listening and Viewing</a:t>
            </a:r>
            <a:endParaRPr lang="en-CA" sz="2800" dirty="0"/>
          </a:p>
        </p:txBody>
      </p:sp>
      <p:sp>
        <p:nvSpPr>
          <p:cNvPr id="3" name="Content Placeholder 2"/>
          <p:cNvSpPr>
            <a:spLocks noGrp="1"/>
          </p:cNvSpPr>
          <p:nvPr>
            <p:ph idx="1"/>
          </p:nvPr>
        </p:nvSpPr>
        <p:spPr/>
        <p:txBody>
          <a:bodyPr>
            <a:normAutofit fontScale="92500" lnSpcReduction="20000"/>
          </a:bodyPr>
          <a:lstStyle/>
          <a:p>
            <a:r>
              <a:rPr lang="en-US" b="1" dirty="0"/>
              <a:t>29.23</a:t>
            </a:r>
            <a:r>
              <a:rPr lang="en-US" dirty="0"/>
              <a:t> (1) </a:t>
            </a:r>
            <a:r>
              <a:rPr lang="en-US" dirty="0">
                <a:solidFill>
                  <a:srgbClr val="FF0000"/>
                </a:solidFill>
              </a:rPr>
              <a:t>It is not an infringement of copyright for an individual to fix a communication signal, to reproduce a work or sound recording that is being broadcast or to fix or reproduce a performer’s performance that is being broadcast, in order to record a program for the purpose of listening to or viewing it later</a:t>
            </a:r>
            <a:r>
              <a:rPr lang="en-US" dirty="0"/>
              <a:t>, if</a:t>
            </a:r>
          </a:p>
          <a:p>
            <a:pPr lvl="1"/>
            <a:r>
              <a:rPr lang="en-US" dirty="0"/>
              <a:t>(</a:t>
            </a:r>
            <a:r>
              <a:rPr lang="en-US" i="1" dirty="0"/>
              <a:t>a</a:t>
            </a:r>
            <a:r>
              <a:rPr lang="en-US" dirty="0"/>
              <a:t>) the individual receives the program legally;</a:t>
            </a:r>
          </a:p>
          <a:p>
            <a:pPr lvl="1"/>
            <a:r>
              <a:rPr lang="en-US" dirty="0"/>
              <a:t>(</a:t>
            </a:r>
            <a:r>
              <a:rPr lang="en-US" i="1" dirty="0"/>
              <a:t>b</a:t>
            </a:r>
            <a:r>
              <a:rPr lang="en-US" dirty="0"/>
              <a:t>) the individual, in order to record the program, did not circumvent, as defined in section 41, a technological protection measure, as defined in that section, or cause one to be circumvented;</a:t>
            </a:r>
          </a:p>
          <a:p>
            <a:pPr lvl="1"/>
            <a:r>
              <a:rPr lang="en-US" dirty="0"/>
              <a:t>(</a:t>
            </a:r>
            <a:r>
              <a:rPr lang="en-US" i="1" dirty="0"/>
              <a:t>c</a:t>
            </a:r>
            <a:r>
              <a:rPr lang="en-US" dirty="0"/>
              <a:t>) the individual makes no more than one recording of the program;</a:t>
            </a:r>
          </a:p>
          <a:p>
            <a:pPr lvl="1"/>
            <a:r>
              <a:rPr lang="en-US" dirty="0"/>
              <a:t>(</a:t>
            </a:r>
            <a:r>
              <a:rPr lang="en-US" i="1" dirty="0"/>
              <a:t>d</a:t>
            </a:r>
            <a:r>
              <a:rPr lang="en-US" dirty="0"/>
              <a:t>) the individual keeps the recording no longer than is reasonably necessary in order to listen to or view the program at a more convenient time;</a:t>
            </a:r>
          </a:p>
          <a:p>
            <a:pPr lvl="1"/>
            <a:r>
              <a:rPr lang="en-US" dirty="0"/>
              <a:t>(</a:t>
            </a:r>
            <a:r>
              <a:rPr lang="en-US" i="1" dirty="0"/>
              <a:t>e</a:t>
            </a:r>
            <a:r>
              <a:rPr lang="en-US" dirty="0"/>
              <a:t>) the individual does not give the recording away; and</a:t>
            </a:r>
          </a:p>
          <a:p>
            <a:pPr lvl="1"/>
            <a:r>
              <a:rPr lang="en-US" dirty="0"/>
              <a:t>(</a:t>
            </a:r>
            <a:r>
              <a:rPr lang="en-US" i="1" dirty="0"/>
              <a:t>f</a:t>
            </a:r>
            <a:r>
              <a:rPr lang="en-US" dirty="0"/>
              <a:t>) the recording is </a:t>
            </a:r>
            <a:r>
              <a:rPr lang="en-US" dirty="0">
                <a:solidFill>
                  <a:srgbClr val="FF0000"/>
                </a:solidFill>
              </a:rPr>
              <a:t>used only for the individual’s private purposes</a:t>
            </a:r>
            <a:r>
              <a:rPr lang="en-US" dirty="0"/>
              <a:t>.</a:t>
            </a:r>
          </a:p>
          <a:p>
            <a:r>
              <a:rPr lang="en-US" dirty="0" smtClean="0"/>
              <a:t>(</a:t>
            </a:r>
            <a:r>
              <a:rPr lang="en-US" dirty="0"/>
              <a:t>2) Subsection (1) </a:t>
            </a:r>
            <a:r>
              <a:rPr lang="en-US" dirty="0">
                <a:solidFill>
                  <a:srgbClr val="FF0000"/>
                </a:solidFill>
              </a:rPr>
              <a:t>does not apply if the individual receives the work, performer’s performance or sound recording under an on-demand service.</a:t>
            </a:r>
          </a:p>
          <a:p>
            <a:endParaRPr lang="en-CA" dirty="0"/>
          </a:p>
        </p:txBody>
      </p:sp>
      <p:pic>
        <p:nvPicPr>
          <p:cNvPr id="5" name="B016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84368" y="5733256"/>
            <a:ext cx="609600" cy="609600"/>
          </a:xfrm>
          <a:prstGeom prst="rect">
            <a:avLst/>
          </a:prstGeom>
        </p:spPr>
      </p:pic>
    </p:spTree>
    <p:extLst>
      <p:ext uri="{BB962C8B-B14F-4D97-AF65-F5344CB8AC3E}">
        <p14:creationId xmlns:p14="http://schemas.microsoft.com/office/powerpoint/2010/main" val="1830200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A-XVI. Section 29.4-30.04 – Educational Institutions</a:t>
            </a:r>
            <a:endParaRPr lang="en-CA" dirty="0"/>
          </a:p>
        </p:txBody>
      </p:sp>
      <p:sp>
        <p:nvSpPr>
          <p:cNvPr id="3" name="Content Placeholder 2"/>
          <p:cNvSpPr>
            <a:spLocks noGrp="1"/>
          </p:cNvSpPr>
          <p:nvPr>
            <p:ph idx="1"/>
          </p:nvPr>
        </p:nvSpPr>
        <p:spPr/>
        <p:txBody>
          <a:bodyPr>
            <a:normAutofit fontScale="85000" lnSpcReduction="20000"/>
          </a:bodyPr>
          <a:lstStyle/>
          <a:p>
            <a:r>
              <a:rPr lang="en-US" dirty="0" smtClean="0"/>
              <a:t>Extremely complex set of exceptions and counter exceptions</a:t>
            </a:r>
          </a:p>
          <a:p>
            <a:pPr lvl="1"/>
            <a:r>
              <a:rPr lang="en-US" b="1" dirty="0"/>
              <a:t>30.01</a:t>
            </a:r>
            <a:r>
              <a:rPr lang="en-US" dirty="0"/>
              <a:t> (1) For the purposes of this section, “lesson” means a lesson, test or examination, or part of one, in which, or during the course of which, an act is done in respect of a work or other subject-matter by an educational institution or a person acting under its authority that would otherwise be an infringement of copyright but is permitted under a limitation or exception under this Act.</a:t>
            </a:r>
          </a:p>
          <a:p>
            <a:pPr lvl="1"/>
            <a:endParaRPr lang="en-US" dirty="0" smtClean="0"/>
          </a:p>
          <a:p>
            <a:r>
              <a:rPr lang="en-US" dirty="0" smtClean="0"/>
              <a:t>Of note, the 30.01 exception deals with distance education, but requires </a:t>
            </a:r>
          </a:p>
          <a:p>
            <a:pPr lvl="1"/>
            <a:r>
              <a:rPr lang="en-US" b="1" dirty="0" smtClean="0"/>
              <a:t>30.01</a:t>
            </a:r>
            <a:r>
              <a:rPr lang="en-US" dirty="0" smtClean="0"/>
              <a:t>(5</a:t>
            </a:r>
            <a:r>
              <a:rPr lang="en-US" dirty="0"/>
              <a:t>) It is not an infringement of copyright for a student who has received a lesson by means of communication by telecommunication under paragraph (3)(</a:t>
            </a:r>
            <a:r>
              <a:rPr lang="en-US" i="1" dirty="0"/>
              <a:t>a</a:t>
            </a:r>
            <a:r>
              <a:rPr lang="en-US" dirty="0"/>
              <a:t>) to reproduce the lesson in order to be able to listen to or view it at a more convenient time. </a:t>
            </a:r>
            <a:r>
              <a:rPr lang="en-US" dirty="0">
                <a:solidFill>
                  <a:srgbClr val="FF0000"/>
                </a:solidFill>
              </a:rPr>
              <a:t>However, the student shall destroy the reproduction within 30 days after the day on which the students who are enrolled in the course to which the lesson relates have received their final course evaluations</a:t>
            </a:r>
            <a:r>
              <a:rPr lang="en-US" dirty="0" smtClean="0">
                <a:solidFill>
                  <a:srgbClr val="FF0000"/>
                </a:solidFill>
              </a:rPr>
              <a:t>.</a:t>
            </a:r>
          </a:p>
          <a:p>
            <a:pPr lvl="1"/>
            <a:r>
              <a:rPr lang="en-US" dirty="0"/>
              <a:t>(6) The educational institution and any person acting under its authority, except a student, shall</a:t>
            </a:r>
          </a:p>
          <a:p>
            <a:pPr lvl="2"/>
            <a:r>
              <a:rPr lang="en-US" dirty="0">
                <a:solidFill>
                  <a:srgbClr val="FF0000"/>
                </a:solidFill>
              </a:rPr>
              <a:t>(</a:t>
            </a:r>
            <a:r>
              <a:rPr lang="en-US" i="1" dirty="0">
                <a:solidFill>
                  <a:srgbClr val="FF0000"/>
                </a:solidFill>
              </a:rPr>
              <a:t>a</a:t>
            </a:r>
            <a:r>
              <a:rPr lang="en-US" dirty="0">
                <a:solidFill>
                  <a:srgbClr val="FF0000"/>
                </a:solidFill>
              </a:rPr>
              <a:t>) destroy any fixation of the lesson within 30 days after the day on which the students who are enrolled in the course to which the lesson relates have received their final course evaluations;</a:t>
            </a:r>
          </a:p>
          <a:p>
            <a:pPr lvl="1"/>
            <a:endParaRPr lang="en-US" dirty="0">
              <a:solidFill>
                <a:srgbClr val="FF0000"/>
              </a:solidFill>
            </a:endParaRPr>
          </a:p>
          <a:p>
            <a:endParaRPr lang="en-CA" dirty="0"/>
          </a:p>
        </p:txBody>
      </p:sp>
      <p:pic>
        <p:nvPicPr>
          <p:cNvPr id="5" name="B017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84368" y="5589240"/>
            <a:ext cx="609600" cy="609600"/>
          </a:xfrm>
          <a:prstGeom prst="rect">
            <a:avLst/>
          </a:prstGeom>
        </p:spPr>
      </p:pic>
    </p:spTree>
    <p:extLst>
      <p:ext uri="{BB962C8B-B14F-4D97-AF65-F5344CB8AC3E}">
        <p14:creationId xmlns:p14="http://schemas.microsoft.com/office/powerpoint/2010/main" val="4075345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69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A-XVII. Section 30.1-30.4 – Library, Archives and Museum Exceptions</a:t>
            </a:r>
            <a:endParaRPr lang="en-CA" sz="4000" dirty="0"/>
          </a:p>
        </p:txBody>
      </p:sp>
      <p:sp>
        <p:nvSpPr>
          <p:cNvPr id="3" name="Content Placeholder 2"/>
          <p:cNvSpPr>
            <a:spLocks noGrp="1"/>
          </p:cNvSpPr>
          <p:nvPr>
            <p:ph idx="1"/>
          </p:nvPr>
        </p:nvSpPr>
        <p:spPr/>
        <p:txBody>
          <a:bodyPr>
            <a:normAutofit fontScale="70000" lnSpcReduction="20000"/>
          </a:bodyPr>
          <a:lstStyle/>
          <a:p>
            <a:r>
              <a:rPr lang="en-US" b="1" dirty="0"/>
              <a:t>30.1</a:t>
            </a:r>
            <a:r>
              <a:rPr lang="en-US" dirty="0"/>
              <a:t> (1) It is not an infringement of copyright for a library, archive or museum or a person acting under the authority of a library, archive or </a:t>
            </a:r>
            <a:r>
              <a:rPr lang="en-US" dirty="0">
                <a:solidFill>
                  <a:srgbClr val="FF0000"/>
                </a:solidFill>
              </a:rPr>
              <a:t>museum to make, for the maintenance or management of its permanent collection or the permanent collection of another library, archive or museum, a copy of a work or other subject-matter, whether published or unpublished, in its permanent collection</a:t>
            </a:r>
          </a:p>
          <a:p>
            <a:pPr lvl="1"/>
            <a:r>
              <a:rPr lang="en-US" dirty="0">
                <a:solidFill>
                  <a:srgbClr val="FF0000"/>
                </a:solidFill>
              </a:rPr>
              <a:t>(</a:t>
            </a:r>
            <a:r>
              <a:rPr lang="en-US" i="1" dirty="0">
                <a:solidFill>
                  <a:srgbClr val="FF0000"/>
                </a:solidFill>
              </a:rPr>
              <a:t>a</a:t>
            </a:r>
            <a:r>
              <a:rPr lang="en-US" dirty="0">
                <a:solidFill>
                  <a:srgbClr val="FF0000"/>
                </a:solidFill>
              </a:rPr>
              <a:t>) if the original is rare or unpublished and is</a:t>
            </a:r>
          </a:p>
          <a:p>
            <a:pPr lvl="2"/>
            <a:r>
              <a:rPr lang="en-US" dirty="0">
                <a:solidFill>
                  <a:srgbClr val="FF0000"/>
                </a:solidFill>
              </a:rPr>
              <a:t>(</a:t>
            </a:r>
            <a:r>
              <a:rPr lang="en-US" dirty="0" err="1">
                <a:solidFill>
                  <a:srgbClr val="FF0000"/>
                </a:solidFill>
              </a:rPr>
              <a:t>i</a:t>
            </a:r>
            <a:r>
              <a:rPr lang="en-US" dirty="0">
                <a:solidFill>
                  <a:srgbClr val="FF0000"/>
                </a:solidFill>
              </a:rPr>
              <a:t>) deteriorating, damaged or lost, or</a:t>
            </a:r>
          </a:p>
          <a:p>
            <a:pPr lvl="2"/>
            <a:r>
              <a:rPr lang="en-US" dirty="0">
                <a:solidFill>
                  <a:srgbClr val="FF0000"/>
                </a:solidFill>
              </a:rPr>
              <a:t>(ii) at risk of deterioration or becoming damaged or lost;</a:t>
            </a:r>
          </a:p>
          <a:p>
            <a:pPr lvl="1"/>
            <a:r>
              <a:rPr lang="en-US" dirty="0"/>
              <a:t>(</a:t>
            </a:r>
            <a:r>
              <a:rPr lang="en-US" i="1" dirty="0"/>
              <a:t>b</a:t>
            </a:r>
            <a:r>
              <a:rPr lang="en-US" dirty="0"/>
              <a:t>) for the purposes of on-site consultation if the original cannot be viewed, handled or listened to because of its condition or because of the atmospheric conditions in which it must be kept;</a:t>
            </a:r>
          </a:p>
          <a:p>
            <a:pPr lvl="1"/>
            <a:r>
              <a:rPr lang="en-US" dirty="0"/>
              <a:t>(</a:t>
            </a:r>
            <a:r>
              <a:rPr lang="en-US" i="1" dirty="0"/>
              <a:t>c</a:t>
            </a:r>
            <a:r>
              <a:rPr lang="en-US" dirty="0"/>
              <a:t>) in an alternative format if the library, archive or museum or a person acting under the authority of the library, archive or museum considers that the original is currently in a format that is obsolete or is becoming obsolete, or that the technology required to use the original is unavailable or is becoming unavailable;</a:t>
            </a:r>
          </a:p>
          <a:p>
            <a:pPr lvl="1"/>
            <a:r>
              <a:rPr lang="en-US" dirty="0"/>
              <a:t>(</a:t>
            </a:r>
            <a:r>
              <a:rPr lang="en-US" i="1" dirty="0"/>
              <a:t>d</a:t>
            </a:r>
            <a:r>
              <a:rPr lang="en-US" dirty="0"/>
              <a:t>) for the purposes of internal record-keeping and cataloguing;</a:t>
            </a:r>
          </a:p>
          <a:p>
            <a:pPr lvl="1"/>
            <a:r>
              <a:rPr lang="en-US" dirty="0"/>
              <a:t>(</a:t>
            </a:r>
            <a:r>
              <a:rPr lang="en-US" i="1" dirty="0"/>
              <a:t>e</a:t>
            </a:r>
            <a:r>
              <a:rPr lang="en-US" dirty="0"/>
              <a:t>) for insurance purposes or police investigations; or</a:t>
            </a:r>
          </a:p>
          <a:p>
            <a:pPr lvl="1"/>
            <a:r>
              <a:rPr lang="en-US" dirty="0"/>
              <a:t>(</a:t>
            </a:r>
            <a:r>
              <a:rPr lang="en-US" i="1" dirty="0"/>
              <a:t>f</a:t>
            </a:r>
            <a:r>
              <a:rPr lang="en-US" dirty="0"/>
              <a:t>) if necessary for restoration.</a:t>
            </a:r>
          </a:p>
          <a:p>
            <a:r>
              <a:rPr lang="en-US" dirty="0" smtClean="0"/>
              <a:t>(</a:t>
            </a:r>
            <a:r>
              <a:rPr lang="en-US" dirty="0"/>
              <a:t>2) </a:t>
            </a:r>
            <a:r>
              <a:rPr lang="en-US" dirty="0">
                <a:solidFill>
                  <a:srgbClr val="FF0000"/>
                </a:solidFill>
              </a:rPr>
              <a:t>Paragraphs (1)(</a:t>
            </a:r>
            <a:r>
              <a:rPr lang="en-US" i="1" dirty="0">
                <a:solidFill>
                  <a:srgbClr val="FF0000"/>
                </a:solidFill>
              </a:rPr>
              <a:t>a</a:t>
            </a:r>
            <a:r>
              <a:rPr lang="en-US" dirty="0">
                <a:solidFill>
                  <a:srgbClr val="FF0000"/>
                </a:solidFill>
              </a:rPr>
              <a:t>) to (</a:t>
            </a:r>
            <a:r>
              <a:rPr lang="en-US" i="1" dirty="0">
                <a:solidFill>
                  <a:srgbClr val="FF0000"/>
                </a:solidFill>
              </a:rPr>
              <a:t>c</a:t>
            </a:r>
            <a:r>
              <a:rPr lang="en-US" dirty="0">
                <a:solidFill>
                  <a:srgbClr val="FF0000"/>
                </a:solidFill>
              </a:rPr>
              <a:t>) do not apply where an appropriate copy is commercially available in a medium and of a quality that is appropriate for the purposes of subsection (1).</a:t>
            </a:r>
          </a:p>
          <a:p>
            <a:r>
              <a:rPr lang="en-US" dirty="0" smtClean="0"/>
              <a:t>(</a:t>
            </a:r>
            <a:r>
              <a:rPr lang="en-US" dirty="0"/>
              <a:t>3) If a person must make an intermediate copy in order to make a copy under subsection (1), the person must destroy the intermediate copy as soon as it is no longer needed.</a:t>
            </a:r>
          </a:p>
          <a:p>
            <a:endParaRPr lang="en-CA" dirty="0"/>
          </a:p>
        </p:txBody>
      </p:sp>
      <p:pic>
        <p:nvPicPr>
          <p:cNvPr id="5" name="B018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5733256"/>
            <a:ext cx="609600" cy="609600"/>
          </a:xfrm>
          <a:prstGeom prst="rect">
            <a:avLst/>
          </a:prstGeom>
        </p:spPr>
      </p:pic>
    </p:spTree>
    <p:extLst>
      <p:ext uri="{BB962C8B-B14F-4D97-AF65-F5344CB8AC3E}">
        <p14:creationId xmlns:p14="http://schemas.microsoft.com/office/powerpoint/2010/main" val="3995424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7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A-XVIII. Section 30.2 – Copying for Patrons</a:t>
            </a:r>
            <a:endParaRPr lang="en-CA" dirty="0"/>
          </a:p>
        </p:txBody>
      </p:sp>
      <p:sp>
        <p:nvSpPr>
          <p:cNvPr id="3" name="Content Placeholder 2"/>
          <p:cNvSpPr>
            <a:spLocks noGrp="1"/>
          </p:cNvSpPr>
          <p:nvPr>
            <p:ph idx="1"/>
          </p:nvPr>
        </p:nvSpPr>
        <p:spPr>
          <a:xfrm>
            <a:off x="457200" y="1600200"/>
            <a:ext cx="7620000" cy="5141168"/>
          </a:xfrm>
        </p:spPr>
        <p:txBody>
          <a:bodyPr>
            <a:normAutofit fontScale="85000" lnSpcReduction="20000"/>
          </a:bodyPr>
          <a:lstStyle/>
          <a:p>
            <a:r>
              <a:rPr lang="en-US" sz="2000" b="1" dirty="0">
                <a:solidFill>
                  <a:srgbClr val="FF0000"/>
                </a:solidFill>
              </a:rPr>
              <a:t>30.2</a:t>
            </a:r>
            <a:r>
              <a:rPr lang="en-US" sz="2000" dirty="0">
                <a:solidFill>
                  <a:srgbClr val="FF0000"/>
                </a:solidFill>
              </a:rPr>
              <a:t> (1) It is not an infringement of copyright for a library, archive or museum or a person acting under its authority to do anything on behalf of any person that the person may do personally under section 29 or 29.1.</a:t>
            </a:r>
          </a:p>
          <a:p>
            <a:r>
              <a:rPr lang="en-US" sz="2000" dirty="0" smtClean="0"/>
              <a:t>(</a:t>
            </a:r>
            <a:r>
              <a:rPr lang="en-US" sz="2000" dirty="0"/>
              <a:t>2) It is not an infringement of copyright for a library, archive or museum or a person acting under the authority of a library, archive or museum to make, by </a:t>
            </a:r>
            <a:r>
              <a:rPr lang="en-US" sz="2000" dirty="0">
                <a:solidFill>
                  <a:srgbClr val="FF0000"/>
                </a:solidFill>
              </a:rPr>
              <a:t>reprographic reproduction</a:t>
            </a:r>
            <a:r>
              <a:rPr lang="en-US" sz="2000" dirty="0"/>
              <a:t>, for any person requesting to use the copy </a:t>
            </a:r>
            <a:r>
              <a:rPr lang="en-US" sz="2000" b="1" dirty="0">
                <a:solidFill>
                  <a:srgbClr val="FF0000"/>
                </a:solidFill>
              </a:rPr>
              <a:t>for research or private study</a:t>
            </a:r>
            <a:r>
              <a:rPr lang="en-US" sz="2000" dirty="0"/>
              <a:t>, a copy of a work that is, or that is contained in, an article published in</a:t>
            </a:r>
          </a:p>
          <a:p>
            <a:pPr lvl="1"/>
            <a:r>
              <a:rPr lang="en-US" dirty="0">
                <a:solidFill>
                  <a:srgbClr val="FF0000"/>
                </a:solidFill>
              </a:rPr>
              <a:t>(</a:t>
            </a:r>
            <a:r>
              <a:rPr lang="en-US" i="1" dirty="0">
                <a:solidFill>
                  <a:srgbClr val="FF0000"/>
                </a:solidFill>
              </a:rPr>
              <a:t>a</a:t>
            </a:r>
            <a:r>
              <a:rPr lang="en-US" dirty="0">
                <a:solidFill>
                  <a:srgbClr val="FF0000"/>
                </a:solidFill>
              </a:rPr>
              <a:t>) a scholarly, scientific or technical periodical; or</a:t>
            </a:r>
          </a:p>
          <a:p>
            <a:pPr lvl="1"/>
            <a:r>
              <a:rPr lang="en-US" dirty="0">
                <a:solidFill>
                  <a:srgbClr val="FF0000"/>
                </a:solidFill>
              </a:rPr>
              <a:t>(</a:t>
            </a:r>
            <a:r>
              <a:rPr lang="en-US" i="1" dirty="0">
                <a:solidFill>
                  <a:srgbClr val="FF0000"/>
                </a:solidFill>
              </a:rPr>
              <a:t>b</a:t>
            </a:r>
            <a:r>
              <a:rPr lang="en-US" dirty="0">
                <a:solidFill>
                  <a:srgbClr val="FF0000"/>
                </a:solidFill>
              </a:rPr>
              <a:t>) a newspaper or periodical, other than a scholarly, scientific or technical periodical, if the newspaper or periodical was published more than one year before the copy is made.</a:t>
            </a:r>
          </a:p>
          <a:p>
            <a:r>
              <a:rPr lang="en-US" sz="2000" dirty="0" smtClean="0"/>
              <a:t>(</a:t>
            </a:r>
            <a:r>
              <a:rPr lang="en-US" sz="2000" dirty="0"/>
              <a:t>3) Paragraph (2)(</a:t>
            </a:r>
            <a:r>
              <a:rPr lang="en-US" sz="2000" i="1" dirty="0"/>
              <a:t>b</a:t>
            </a:r>
            <a:r>
              <a:rPr lang="en-US" sz="2000" dirty="0"/>
              <a:t>) does not apply in respect of a work of fiction or poetry or a dramatic or musical work.</a:t>
            </a:r>
          </a:p>
          <a:p>
            <a:r>
              <a:rPr lang="en-US" sz="2000" dirty="0" smtClean="0">
                <a:solidFill>
                  <a:srgbClr val="FF0000"/>
                </a:solidFill>
              </a:rPr>
              <a:t>(</a:t>
            </a:r>
            <a:r>
              <a:rPr lang="en-US" sz="2000" dirty="0">
                <a:solidFill>
                  <a:srgbClr val="FF0000"/>
                </a:solidFill>
              </a:rPr>
              <a:t>4) A library, archive or museum may provide the person for whom the copy is made under subsection (2) with the copy only on the condition that</a:t>
            </a:r>
          </a:p>
          <a:p>
            <a:pPr lvl="1"/>
            <a:r>
              <a:rPr lang="en-US" dirty="0">
                <a:solidFill>
                  <a:srgbClr val="FF0000"/>
                </a:solidFill>
              </a:rPr>
              <a:t>(</a:t>
            </a:r>
            <a:r>
              <a:rPr lang="en-US" i="1" dirty="0">
                <a:solidFill>
                  <a:srgbClr val="FF0000"/>
                </a:solidFill>
              </a:rPr>
              <a:t>a</a:t>
            </a:r>
            <a:r>
              <a:rPr lang="en-US" dirty="0">
                <a:solidFill>
                  <a:srgbClr val="FF0000"/>
                </a:solidFill>
              </a:rPr>
              <a:t>) the person is provided with a single copy of the work; and</a:t>
            </a:r>
          </a:p>
          <a:p>
            <a:pPr lvl="1"/>
            <a:r>
              <a:rPr lang="en-US" dirty="0">
                <a:solidFill>
                  <a:srgbClr val="FF0000"/>
                </a:solidFill>
              </a:rPr>
              <a:t>(</a:t>
            </a:r>
            <a:r>
              <a:rPr lang="en-US" i="1" dirty="0">
                <a:solidFill>
                  <a:srgbClr val="FF0000"/>
                </a:solidFill>
              </a:rPr>
              <a:t>b</a:t>
            </a:r>
            <a:r>
              <a:rPr lang="en-US" dirty="0">
                <a:solidFill>
                  <a:srgbClr val="FF0000"/>
                </a:solidFill>
              </a:rPr>
              <a:t>) the library, archive or museum informs the person that the copy is to be used solely for </a:t>
            </a:r>
            <a:r>
              <a:rPr lang="en-US" b="1" dirty="0">
                <a:solidFill>
                  <a:srgbClr val="FF0000"/>
                </a:solidFill>
              </a:rPr>
              <a:t>research or private study </a:t>
            </a:r>
            <a:r>
              <a:rPr lang="en-US" dirty="0">
                <a:solidFill>
                  <a:srgbClr val="FF0000"/>
                </a:solidFill>
              </a:rPr>
              <a:t>and that any use of the copy for a purpose other than research or private study may require the authorization of the copyright owner of the work in question.</a:t>
            </a:r>
          </a:p>
          <a:p>
            <a:endParaRPr lang="en-US" dirty="0"/>
          </a:p>
          <a:p>
            <a:endParaRPr lang="en-CA" dirty="0"/>
          </a:p>
        </p:txBody>
      </p:sp>
      <p:pic>
        <p:nvPicPr>
          <p:cNvPr id="5" name="B019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5661248"/>
            <a:ext cx="609600" cy="609600"/>
          </a:xfrm>
          <a:prstGeom prst="rect">
            <a:avLst/>
          </a:prstGeom>
        </p:spPr>
      </p:pic>
    </p:spTree>
    <p:extLst>
      <p:ext uri="{BB962C8B-B14F-4D97-AF65-F5344CB8AC3E}">
        <p14:creationId xmlns:p14="http://schemas.microsoft.com/office/powerpoint/2010/main" val="6876330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CA" dirty="0"/>
          </a:p>
        </p:txBody>
      </p:sp>
      <p:sp>
        <p:nvSpPr>
          <p:cNvPr id="3" name="Content Placeholder 2"/>
          <p:cNvSpPr>
            <a:spLocks noGrp="1"/>
          </p:cNvSpPr>
          <p:nvPr>
            <p:ph idx="1"/>
          </p:nvPr>
        </p:nvSpPr>
        <p:spPr/>
        <p:txBody>
          <a:bodyPr>
            <a:normAutofit/>
          </a:bodyPr>
          <a:lstStyle/>
          <a:p>
            <a:pPr lvl="2"/>
            <a:r>
              <a:rPr lang="en-US" sz="2800" dirty="0" smtClean="0"/>
              <a:t>A. Copyright Act</a:t>
            </a:r>
          </a:p>
          <a:p>
            <a:pPr lvl="2"/>
            <a:endParaRPr lang="en-US" sz="2800" dirty="0"/>
          </a:p>
          <a:p>
            <a:pPr lvl="2"/>
            <a:r>
              <a:rPr lang="en-US" sz="2800" dirty="0" smtClean="0"/>
              <a:t>B. CCH Case</a:t>
            </a:r>
          </a:p>
          <a:p>
            <a:pPr lvl="2"/>
            <a:endParaRPr lang="en-US" sz="2800" dirty="0"/>
          </a:p>
          <a:p>
            <a:pPr lvl="2"/>
            <a:r>
              <a:rPr lang="en-US" sz="2800" dirty="0" smtClean="0"/>
              <a:t>C. Supreme Court </a:t>
            </a:r>
            <a:r>
              <a:rPr lang="en-US" sz="2800" dirty="0" smtClean="0"/>
              <a:t>Pentalogy</a:t>
            </a:r>
          </a:p>
          <a:p>
            <a:pPr lvl="2"/>
            <a:endParaRPr lang="en-US" sz="2800" dirty="0"/>
          </a:p>
          <a:p>
            <a:pPr lvl="2"/>
            <a:r>
              <a:rPr lang="en-US" sz="2800" dirty="0" smtClean="0"/>
              <a:t>D. On the Horizon</a:t>
            </a:r>
            <a:endParaRPr lang="en-CA" sz="2800" dirty="0"/>
          </a:p>
        </p:txBody>
      </p:sp>
      <p:pic>
        <p:nvPicPr>
          <p:cNvPr id="5" name="B002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661248"/>
            <a:ext cx="609600" cy="609600"/>
          </a:xfrm>
          <a:prstGeom prst="rect">
            <a:avLst/>
          </a:prstGeom>
        </p:spPr>
      </p:pic>
    </p:spTree>
    <p:extLst>
      <p:ext uri="{BB962C8B-B14F-4D97-AF65-F5344CB8AC3E}">
        <p14:creationId xmlns:p14="http://schemas.microsoft.com/office/powerpoint/2010/main" val="2380509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5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A-XVIII(ii). </a:t>
            </a:r>
            <a:r>
              <a:rPr lang="en-US" dirty="0"/>
              <a:t>Section 30.2 – Copying for Patrons</a:t>
            </a:r>
            <a:endParaRPr lang="en-CA" dirty="0"/>
          </a:p>
        </p:txBody>
      </p:sp>
      <p:sp>
        <p:nvSpPr>
          <p:cNvPr id="3" name="Content Placeholder 2"/>
          <p:cNvSpPr>
            <a:spLocks noGrp="1"/>
          </p:cNvSpPr>
          <p:nvPr>
            <p:ph idx="1"/>
          </p:nvPr>
        </p:nvSpPr>
        <p:spPr/>
        <p:txBody>
          <a:bodyPr>
            <a:normAutofit lnSpcReduction="10000"/>
          </a:bodyPr>
          <a:lstStyle/>
          <a:p>
            <a:r>
              <a:rPr lang="en-US" sz="2000" b="1" dirty="0" smtClean="0"/>
              <a:t>30.2</a:t>
            </a:r>
            <a:r>
              <a:rPr lang="en-US" sz="2000" dirty="0" smtClean="0"/>
              <a:t>(5</a:t>
            </a:r>
            <a:r>
              <a:rPr lang="en-US" sz="2000" dirty="0"/>
              <a:t>) Subject to subsection (5.02), a library, archive or museum, or a person acting under the authority of one, may do, on behalf of a patron of another library, archive or museum, anything under subsection (1) or (2) that it is authorized by this section to do on behalf of one of its own patrons.</a:t>
            </a:r>
          </a:p>
          <a:p>
            <a:pPr lvl="1"/>
            <a:r>
              <a:rPr lang="en-US" dirty="0"/>
              <a:t>(5.02) A library, archive or museum, or a person acting under the authority of one, may, under subsection (5), provide a copy in digital form to a person who has requested it through another library, archive or museum if the providing library, archive or museum or person </a:t>
            </a:r>
            <a:r>
              <a:rPr lang="en-US" dirty="0">
                <a:solidFill>
                  <a:srgbClr val="FF0000"/>
                </a:solidFill>
              </a:rPr>
              <a:t>takes measures to prevent the person who has requested it from</a:t>
            </a:r>
          </a:p>
          <a:p>
            <a:pPr lvl="2"/>
            <a:r>
              <a:rPr lang="en-US" sz="1700" dirty="0">
                <a:solidFill>
                  <a:srgbClr val="FF0000"/>
                </a:solidFill>
              </a:rPr>
              <a:t>(</a:t>
            </a:r>
            <a:r>
              <a:rPr lang="en-US" sz="1700" i="1" dirty="0">
                <a:solidFill>
                  <a:srgbClr val="FF0000"/>
                </a:solidFill>
              </a:rPr>
              <a:t>a</a:t>
            </a:r>
            <a:r>
              <a:rPr lang="en-US" sz="1700" dirty="0">
                <a:solidFill>
                  <a:srgbClr val="FF0000"/>
                </a:solidFill>
              </a:rPr>
              <a:t>) making any reproduction of the digital copy, including any paper copies, other than printing one copy of it;</a:t>
            </a:r>
          </a:p>
          <a:p>
            <a:pPr lvl="2"/>
            <a:r>
              <a:rPr lang="en-US" sz="1700" dirty="0">
                <a:solidFill>
                  <a:srgbClr val="FF0000"/>
                </a:solidFill>
              </a:rPr>
              <a:t>(</a:t>
            </a:r>
            <a:r>
              <a:rPr lang="en-US" sz="1700" i="1" dirty="0">
                <a:solidFill>
                  <a:srgbClr val="FF0000"/>
                </a:solidFill>
              </a:rPr>
              <a:t>b</a:t>
            </a:r>
            <a:r>
              <a:rPr lang="en-US" sz="1700" dirty="0">
                <a:solidFill>
                  <a:srgbClr val="FF0000"/>
                </a:solidFill>
              </a:rPr>
              <a:t>) communicating the digital copy to any other person; and</a:t>
            </a:r>
          </a:p>
          <a:p>
            <a:pPr lvl="2"/>
            <a:r>
              <a:rPr lang="en-US" sz="1700" dirty="0">
                <a:solidFill>
                  <a:srgbClr val="FF0000"/>
                </a:solidFill>
              </a:rPr>
              <a:t>(</a:t>
            </a:r>
            <a:r>
              <a:rPr lang="en-US" sz="1700" i="1" dirty="0">
                <a:solidFill>
                  <a:srgbClr val="FF0000"/>
                </a:solidFill>
              </a:rPr>
              <a:t>c</a:t>
            </a:r>
            <a:r>
              <a:rPr lang="en-US" sz="1700" dirty="0">
                <a:solidFill>
                  <a:srgbClr val="FF0000"/>
                </a:solidFill>
              </a:rPr>
              <a:t>) </a:t>
            </a:r>
            <a:r>
              <a:rPr lang="en-US" sz="1700" b="1" dirty="0">
                <a:solidFill>
                  <a:srgbClr val="FF0000"/>
                </a:solidFill>
              </a:rPr>
              <a:t>using the digital copy for more than five business days from the day on which the person first uses it.</a:t>
            </a:r>
          </a:p>
          <a:p>
            <a:endParaRPr lang="en-CA" dirty="0"/>
          </a:p>
        </p:txBody>
      </p:sp>
      <p:pic>
        <p:nvPicPr>
          <p:cNvPr id="5" name="B020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5733256"/>
            <a:ext cx="609600" cy="609600"/>
          </a:xfrm>
          <a:prstGeom prst="rect">
            <a:avLst/>
          </a:prstGeom>
        </p:spPr>
      </p:pic>
    </p:spTree>
    <p:extLst>
      <p:ext uri="{BB962C8B-B14F-4D97-AF65-F5344CB8AC3E}">
        <p14:creationId xmlns:p14="http://schemas.microsoft.com/office/powerpoint/2010/main" val="1864595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1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A-XX. Section 30.5-32.2 Other Exceptions	</a:t>
            </a:r>
            <a:endParaRPr lang="en-CA" dirty="0"/>
          </a:p>
        </p:txBody>
      </p:sp>
      <p:sp>
        <p:nvSpPr>
          <p:cNvPr id="3" name="Content Placeholder 2"/>
          <p:cNvSpPr>
            <a:spLocks noGrp="1"/>
          </p:cNvSpPr>
          <p:nvPr>
            <p:ph idx="1"/>
          </p:nvPr>
        </p:nvSpPr>
        <p:spPr/>
        <p:txBody>
          <a:bodyPr/>
          <a:lstStyle/>
          <a:p>
            <a:r>
              <a:rPr lang="en-US" dirty="0" smtClean="0"/>
              <a:t>30.5 – Library and Archives Canada</a:t>
            </a:r>
          </a:p>
          <a:p>
            <a:endParaRPr lang="en-US" dirty="0" smtClean="0"/>
          </a:p>
          <a:p>
            <a:r>
              <a:rPr lang="en-US" dirty="0" smtClean="0"/>
              <a:t>30.6 – Computer programs (compatibility and back up copies)</a:t>
            </a:r>
          </a:p>
          <a:p>
            <a:endParaRPr lang="en-US" dirty="0" smtClean="0"/>
          </a:p>
          <a:p>
            <a:r>
              <a:rPr lang="en-US" dirty="0" smtClean="0"/>
              <a:t>30.62 – Encryption Research</a:t>
            </a:r>
          </a:p>
          <a:p>
            <a:endParaRPr lang="en-US" dirty="0" smtClean="0"/>
          </a:p>
          <a:p>
            <a:r>
              <a:rPr lang="en-US" dirty="0" smtClean="0"/>
              <a:t>30.63 – Security (computer network security)</a:t>
            </a:r>
          </a:p>
          <a:p>
            <a:endParaRPr lang="en-CA" dirty="0"/>
          </a:p>
        </p:txBody>
      </p:sp>
      <p:pic>
        <p:nvPicPr>
          <p:cNvPr id="5" name="B021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589240"/>
            <a:ext cx="609600" cy="609600"/>
          </a:xfrm>
          <a:prstGeom prst="rect">
            <a:avLst/>
          </a:prstGeom>
        </p:spPr>
      </p:pic>
    </p:spTree>
    <p:extLst>
      <p:ext uri="{BB962C8B-B14F-4D97-AF65-F5344CB8AC3E}">
        <p14:creationId xmlns:p14="http://schemas.microsoft.com/office/powerpoint/2010/main" val="1264161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A-XXI. TPMs and DRM</a:t>
            </a:r>
            <a:endParaRPr lang="en-CA" dirty="0"/>
          </a:p>
        </p:txBody>
      </p:sp>
      <p:sp>
        <p:nvSpPr>
          <p:cNvPr id="32771" name="Content Placeholder 2"/>
          <p:cNvSpPr>
            <a:spLocks noGrp="1"/>
          </p:cNvSpPr>
          <p:nvPr>
            <p:ph idx="1"/>
          </p:nvPr>
        </p:nvSpPr>
        <p:spPr/>
        <p:txBody>
          <a:bodyPr>
            <a:normAutofit/>
          </a:bodyPr>
          <a:lstStyle/>
          <a:p>
            <a:r>
              <a:rPr lang="en-CA" dirty="0" smtClean="0"/>
              <a:t>Technological protection measures (TPM) and digital rights management (DRM) technology allow distributors of works to limit the copying and or use of their work</a:t>
            </a:r>
          </a:p>
          <a:p>
            <a:endParaRPr lang="en-CA" dirty="0" smtClean="0"/>
          </a:p>
          <a:p>
            <a:r>
              <a:rPr lang="en-CA" dirty="0" smtClean="0"/>
              <a:t>Examples included:</a:t>
            </a:r>
          </a:p>
          <a:p>
            <a:pPr lvl="1"/>
            <a:r>
              <a:rPr lang="en-CA" dirty="0" smtClean="0"/>
              <a:t>DVD’s Content Scramble System (CSS) which prevents copying of the DVD’s data, and DVD region codes that limit scope of playback</a:t>
            </a:r>
          </a:p>
          <a:p>
            <a:pPr lvl="1"/>
            <a:r>
              <a:rPr lang="en-CA" dirty="0" smtClean="0"/>
              <a:t>Internet product activation requirements (such as Microsoft Window’s Genuine Advantage) or requirements that one be online consistently when accessing the work</a:t>
            </a:r>
          </a:p>
          <a:p>
            <a:pPr lvl="1"/>
            <a:r>
              <a:rPr lang="en-CA" dirty="0" smtClean="0"/>
              <a:t>Sony BMG CDs with Extended Copy Protection and Rootkit</a:t>
            </a:r>
          </a:p>
          <a:p>
            <a:pPr lvl="1"/>
            <a:endParaRPr lang="en-CA" dirty="0" smtClean="0"/>
          </a:p>
          <a:p>
            <a:pPr lvl="1"/>
            <a:endParaRPr lang="en-CA" dirty="0" smtClean="0"/>
          </a:p>
        </p:txBody>
      </p:sp>
      <p:pic>
        <p:nvPicPr>
          <p:cNvPr id="3" name="B022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5877272"/>
            <a:ext cx="609600" cy="609600"/>
          </a:xfrm>
          <a:prstGeom prst="rect">
            <a:avLst/>
          </a:prstGeom>
        </p:spPr>
      </p:pic>
    </p:spTree>
    <p:extLst>
      <p:ext uri="{BB962C8B-B14F-4D97-AF65-F5344CB8AC3E}">
        <p14:creationId xmlns:p14="http://schemas.microsoft.com/office/powerpoint/2010/main" val="252818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5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A-XXI(ii). TPMs and DRM</a:t>
            </a:r>
            <a:endParaRPr lang="en-US" dirty="0"/>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US" dirty="0" smtClean="0"/>
              <a:t>TPMs also differ in that they can limit certain functions (</a:t>
            </a:r>
            <a:r>
              <a:rPr lang="en-US" b="1" dirty="0" smtClean="0"/>
              <a:t>use controls</a:t>
            </a:r>
            <a:r>
              <a:rPr lang="en-US" dirty="0" smtClean="0"/>
              <a:t>) of a work or they can prevent access completely (</a:t>
            </a:r>
            <a:r>
              <a:rPr lang="en-US" b="1" dirty="0" smtClean="0"/>
              <a:t>access controls</a:t>
            </a:r>
            <a:r>
              <a:rPr lang="en-US" dirty="0" smtClean="0"/>
              <a:t>)</a:t>
            </a:r>
          </a:p>
          <a:p>
            <a:pPr marL="640080" lvl="1" fontAlgn="auto">
              <a:spcAft>
                <a:spcPts val="0"/>
              </a:spcAft>
              <a:defRPr/>
            </a:pPr>
            <a:r>
              <a:rPr lang="en-US" dirty="0" smtClean="0"/>
              <a:t>For DVDs</a:t>
            </a:r>
          </a:p>
          <a:p>
            <a:pPr marL="1005840" lvl="2" fontAlgn="auto">
              <a:spcAft>
                <a:spcPts val="0"/>
              </a:spcAft>
              <a:buClr>
                <a:schemeClr val="accent3"/>
              </a:buClr>
              <a:defRPr/>
            </a:pPr>
            <a:r>
              <a:rPr lang="en-US" dirty="0" smtClean="0"/>
              <a:t>CSS is a use control – it prevents copying</a:t>
            </a:r>
          </a:p>
          <a:p>
            <a:pPr marL="1005840" lvl="2" fontAlgn="auto">
              <a:spcAft>
                <a:spcPts val="0"/>
              </a:spcAft>
              <a:buClr>
                <a:schemeClr val="accent3"/>
              </a:buClr>
              <a:defRPr/>
            </a:pPr>
            <a:r>
              <a:rPr lang="en-US" dirty="0" smtClean="0"/>
              <a:t>Regional encoding is an access control</a:t>
            </a:r>
          </a:p>
          <a:p>
            <a:pPr fontAlgn="auto">
              <a:spcAft>
                <a:spcPts val="0"/>
              </a:spcAft>
              <a:defRPr/>
            </a:pPr>
            <a:endParaRPr lang="en-US" dirty="0" smtClean="0"/>
          </a:p>
          <a:p>
            <a:pPr fontAlgn="auto">
              <a:spcAft>
                <a:spcPts val="0"/>
              </a:spcAft>
              <a:defRPr/>
            </a:pPr>
            <a:r>
              <a:rPr lang="en-US" dirty="0" smtClean="0"/>
              <a:t>Access controls are always broader than use controls, because without access you can’t use a work/do a specific function including copying</a:t>
            </a:r>
          </a:p>
          <a:p>
            <a:pPr fontAlgn="auto">
              <a:spcAft>
                <a:spcPts val="0"/>
              </a:spcAft>
              <a:defRPr/>
            </a:pPr>
            <a:endParaRPr lang="en-US" dirty="0" smtClean="0"/>
          </a:p>
          <a:p>
            <a:pPr fontAlgn="auto">
              <a:spcAft>
                <a:spcPts val="0"/>
              </a:spcAft>
              <a:defRPr/>
            </a:pPr>
            <a:r>
              <a:rPr lang="en-US" dirty="0" smtClean="0"/>
              <a:t>While TPMs can be generally effective at limiting copying and other uses, technological measures can always be overcome through some sort of technological fix</a:t>
            </a:r>
          </a:p>
          <a:p>
            <a:pPr marL="640080" lvl="1" fontAlgn="auto">
              <a:spcAft>
                <a:spcPts val="0"/>
              </a:spcAft>
              <a:defRPr/>
            </a:pPr>
            <a:endParaRPr lang="en-US" dirty="0" smtClean="0"/>
          </a:p>
          <a:p>
            <a:pPr fontAlgn="auto">
              <a:spcAft>
                <a:spcPts val="0"/>
              </a:spcAft>
              <a:defRPr/>
            </a:pPr>
            <a:endParaRPr lang="en-US" dirty="0"/>
          </a:p>
        </p:txBody>
      </p:sp>
      <p:pic>
        <p:nvPicPr>
          <p:cNvPr id="5" name="B023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5733256"/>
            <a:ext cx="609600" cy="609600"/>
          </a:xfrm>
          <a:prstGeom prst="rect">
            <a:avLst/>
          </a:prstGeom>
        </p:spPr>
      </p:pic>
    </p:spTree>
    <p:extLst>
      <p:ext uri="{BB962C8B-B14F-4D97-AF65-F5344CB8AC3E}">
        <p14:creationId xmlns:p14="http://schemas.microsoft.com/office/powerpoint/2010/main" val="232377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76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A-XXII. Section 41 – TPM and Rights Management Information</a:t>
            </a:r>
            <a:endParaRPr lang="en-CA" sz="4400" dirty="0"/>
          </a:p>
        </p:txBody>
      </p:sp>
      <p:sp>
        <p:nvSpPr>
          <p:cNvPr id="3" name="Content Placeholder 2"/>
          <p:cNvSpPr>
            <a:spLocks noGrp="1"/>
          </p:cNvSpPr>
          <p:nvPr>
            <p:ph idx="1"/>
          </p:nvPr>
        </p:nvSpPr>
        <p:spPr/>
        <p:txBody>
          <a:bodyPr>
            <a:normAutofit fontScale="85000" lnSpcReduction="20000"/>
          </a:bodyPr>
          <a:lstStyle/>
          <a:p>
            <a:r>
              <a:rPr lang="en-US" b="1" dirty="0"/>
              <a:t>41.</a:t>
            </a:r>
            <a:r>
              <a:rPr lang="en-US" dirty="0"/>
              <a:t> The following definitions apply in this section and in sections 41.1 to 41.21.</a:t>
            </a:r>
          </a:p>
          <a:p>
            <a:r>
              <a:rPr lang="en-US" dirty="0"/>
              <a:t>“circumvent”</a:t>
            </a:r>
          </a:p>
          <a:p>
            <a:pPr lvl="1"/>
            <a:r>
              <a:rPr lang="en-US" dirty="0" smtClean="0"/>
              <a:t>“</a:t>
            </a:r>
            <a:r>
              <a:rPr lang="en-US" dirty="0"/>
              <a:t>circumvent” means,</a:t>
            </a:r>
          </a:p>
          <a:p>
            <a:pPr lvl="2"/>
            <a:r>
              <a:rPr lang="en-US" dirty="0"/>
              <a:t>(</a:t>
            </a:r>
            <a:r>
              <a:rPr lang="en-US" i="1" dirty="0"/>
              <a:t>a</a:t>
            </a:r>
            <a:r>
              <a:rPr lang="en-US" dirty="0"/>
              <a:t>) in respect of a technological protection measure within the meaning of paragraph (</a:t>
            </a:r>
            <a:r>
              <a:rPr lang="en-US" i="1" dirty="0"/>
              <a:t>a</a:t>
            </a:r>
            <a:r>
              <a:rPr lang="en-US" dirty="0"/>
              <a:t>) </a:t>
            </a:r>
            <a:r>
              <a:rPr lang="en-US" dirty="0">
                <a:solidFill>
                  <a:srgbClr val="FF0000"/>
                </a:solidFill>
              </a:rPr>
              <a:t>of the </a:t>
            </a:r>
            <a:r>
              <a:rPr lang="en-US" dirty="0" smtClean="0">
                <a:solidFill>
                  <a:srgbClr val="FF0000"/>
                </a:solidFill>
              </a:rPr>
              <a:t>definition “</a:t>
            </a:r>
            <a:r>
              <a:rPr lang="en-US" dirty="0">
                <a:solidFill>
                  <a:srgbClr val="FF0000"/>
                </a:solidFill>
              </a:rPr>
              <a:t>technological protection measure”, to descramble a scrambled work or decrypt an encrypted work or to otherwise avoid, bypass, remove, deactivate or impair the technological protection measure, unless it is done with the authority of the copyright owner</a:t>
            </a:r>
            <a:r>
              <a:rPr lang="en-US" dirty="0"/>
              <a:t>; and</a:t>
            </a:r>
          </a:p>
          <a:p>
            <a:pPr lvl="2"/>
            <a:r>
              <a:rPr lang="en-US" dirty="0"/>
              <a:t>(</a:t>
            </a:r>
            <a:r>
              <a:rPr lang="en-US" i="1" dirty="0"/>
              <a:t>b</a:t>
            </a:r>
            <a:r>
              <a:rPr lang="en-US" dirty="0"/>
              <a:t>) in respect of a technological protection measure within the meaning of paragraph (</a:t>
            </a:r>
            <a:r>
              <a:rPr lang="en-US" i="1" dirty="0"/>
              <a:t>b</a:t>
            </a:r>
            <a:r>
              <a:rPr lang="en-US" dirty="0"/>
              <a:t>) of </a:t>
            </a:r>
            <a:r>
              <a:rPr lang="en-US" dirty="0">
                <a:solidFill>
                  <a:srgbClr val="FF0000"/>
                </a:solidFill>
              </a:rPr>
              <a:t>the </a:t>
            </a:r>
            <a:r>
              <a:rPr lang="en-US" dirty="0" smtClean="0">
                <a:solidFill>
                  <a:srgbClr val="FF0000"/>
                </a:solidFill>
              </a:rPr>
              <a:t>definition “</a:t>
            </a:r>
            <a:r>
              <a:rPr lang="en-US" dirty="0">
                <a:solidFill>
                  <a:srgbClr val="FF0000"/>
                </a:solidFill>
              </a:rPr>
              <a:t>technological protection measure”, to avoid, bypass, remove, deactivate or impair the technological protection measure</a:t>
            </a:r>
            <a:r>
              <a:rPr lang="en-US" dirty="0"/>
              <a:t>.</a:t>
            </a:r>
          </a:p>
          <a:p>
            <a:r>
              <a:rPr lang="en-US" dirty="0"/>
              <a:t>“technological protection measure”</a:t>
            </a:r>
          </a:p>
          <a:p>
            <a:pPr lvl="1"/>
            <a:r>
              <a:rPr lang="en-US" dirty="0" smtClean="0"/>
              <a:t>“</a:t>
            </a:r>
            <a:r>
              <a:rPr lang="en-US" dirty="0"/>
              <a:t>technological protection measure” means any effective technology, device or component that, in the ordinary course of its operation,</a:t>
            </a:r>
          </a:p>
          <a:p>
            <a:pPr lvl="2"/>
            <a:r>
              <a:rPr lang="en-US" dirty="0"/>
              <a:t>(</a:t>
            </a:r>
            <a:r>
              <a:rPr lang="en-US" i="1" dirty="0"/>
              <a:t>a</a:t>
            </a:r>
            <a:r>
              <a:rPr lang="en-US" dirty="0"/>
              <a:t>) </a:t>
            </a:r>
            <a:r>
              <a:rPr lang="en-US" dirty="0">
                <a:solidFill>
                  <a:srgbClr val="FF0000"/>
                </a:solidFill>
              </a:rPr>
              <a:t>controls</a:t>
            </a:r>
            <a:r>
              <a:rPr lang="en-US" dirty="0"/>
              <a:t> </a:t>
            </a:r>
            <a:r>
              <a:rPr lang="en-US" dirty="0">
                <a:solidFill>
                  <a:srgbClr val="FF0000"/>
                </a:solidFill>
              </a:rPr>
              <a:t>access</a:t>
            </a:r>
            <a:r>
              <a:rPr lang="en-US" dirty="0"/>
              <a:t> to a work, to a performer’s performance fixed in a sound recording or to a sound recording and whose use is authorized by the copyright owner; or</a:t>
            </a:r>
          </a:p>
          <a:p>
            <a:pPr lvl="2"/>
            <a:r>
              <a:rPr lang="en-US" dirty="0"/>
              <a:t>(</a:t>
            </a:r>
            <a:r>
              <a:rPr lang="en-US" i="1" dirty="0"/>
              <a:t>b</a:t>
            </a:r>
            <a:r>
              <a:rPr lang="en-US" dirty="0"/>
              <a:t>) </a:t>
            </a:r>
            <a:r>
              <a:rPr lang="en-US" dirty="0">
                <a:solidFill>
                  <a:srgbClr val="FF0000"/>
                </a:solidFill>
              </a:rPr>
              <a:t>restricts the doing </a:t>
            </a:r>
            <a:r>
              <a:rPr lang="en-US" dirty="0"/>
              <a:t>— with respect to a work, to a performer’s performance fixed in a sound recording or to a sound recording — of any act referred to in section 3, 15 or 18 and any act for which remuneration is payable under section 19.</a:t>
            </a:r>
          </a:p>
          <a:p>
            <a:endParaRPr lang="en-CA" dirty="0"/>
          </a:p>
        </p:txBody>
      </p:sp>
      <p:pic>
        <p:nvPicPr>
          <p:cNvPr id="5" name="B024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6376" y="5733256"/>
            <a:ext cx="609600" cy="609600"/>
          </a:xfrm>
          <a:prstGeom prst="rect">
            <a:avLst/>
          </a:prstGeom>
        </p:spPr>
      </p:pic>
    </p:spTree>
    <p:extLst>
      <p:ext uri="{BB962C8B-B14F-4D97-AF65-F5344CB8AC3E}">
        <p14:creationId xmlns:p14="http://schemas.microsoft.com/office/powerpoint/2010/main" val="2328452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A-XXIII. Section 41.1 - </a:t>
            </a:r>
            <a:r>
              <a:rPr lang="en-US" dirty="0" err="1" smtClean="0"/>
              <a:t>Anticircumvention</a:t>
            </a:r>
            <a:endParaRPr lang="en-CA" dirty="0"/>
          </a:p>
        </p:txBody>
      </p:sp>
      <p:sp>
        <p:nvSpPr>
          <p:cNvPr id="3" name="Content Placeholder 2"/>
          <p:cNvSpPr>
            <a:spLocks noGrp="1"/>
          </p:cNvSpPr>
          <p:nvPr>
            <p:ph idx="1"/>
          </p:nvPr>
        </p:nvSpPr>
        <p:spPr/>
        <p:txBody>
          <a:bodyPr>
            <a:normAutofit fontScale="77500" lnSpcReduction="20000"/>
          </a:bodyPr>
          <a:lstStyle/>
          <a:p>
            <a:r>
              <a:rPr lang="en-US" b="1" dirty="0"/>
              <a:t>41.1</a:t>
            </a:r>
            <a:r>
              <a:rPr lang="en-US" dirty="0"/>
              <a:t> (1) No person shall</a:t>
            </a:r>
          </a:p>
          <a:p>
            <a:pPr lvl="1"/>
            <a:r>
              <a:rPr lang="en-US" dirty="0">
                <a:solidFill>
                  <a:srgbClr val="FF0000"/>
                </a:solidFill>
              </a:rPr>
              <a:t>(</a:t>
            </a:r>
            <a:r>
              <a:rPr lang="en-US" i="1" dirty="0">
                <a:solidFill>
                  <a:srgbClr val="FF0000"/>
                </a:solidFill>
              </a:rPr>
              <a:t>a</a:t>
            </a:r>
            <a:r>
              <a:rPr lang="en-US" dirty="0">
                <a:solidFill>
                  <a:srgbClr val="FF0000"/>
                </a:solidFill>
              </a:rPr>
              <a:t>) circumvent a technological protection measure within the meaning of paragraph (</a:t>
            </a:r>
            <a:r>
              <a:rPr lang="en-US" i="1" dirty="0">
                <a:solidFill>
                  <a:srgbClr val="FF0000"/>
                </a:solidFill>
              </a:rPr>
              <a:t>a</a:t>
            </a:r>
            <a:r>
              <a:rPr lang="en-US" dirty="0">
                <a:solidFill>
                  <a:srgbClr val="FF0000"/>
                </a:solidFill>
              </a:rPr>
              <a:t>) of the definition “technological protection measure” in section 41;</a:t>
            </a:r>
          </a:p>
          <a:p>
            <a:pPr lvl="1"/>
            <a:r>
              <a:rPr lang="en-US" dirty="0"/>
              <a:t>(</a:t>
            </a:r>
            <a:r>
              <a:rPr lang="en-US" i="1" dirty="0"/>
              <a:t>b</a:t>
            </a:r>
            <a:r>
              <a:rPr lang="en-US" dirty="0"/>
              <a:t>)</a:t>
            </a:r>
            <a:r>
              <a:rPr lang="en-US" dirty="0">
                <a:solidFill>
                  <a:srgbClr val="FF0000"/>
                </a:solidFill>
              </a:rPr>
              <a:t> offer services to the public or provide services if</a:t>
            </a:r>
          </a:p>
          <a:p>
            <a:pPr lvl="2"/>
            <a:r>
              <a:rPr lang="en-US" dirty="0">
                <a:solidFill>
                  <a:srgbClr val="FF0000"/>
                </a:solidFill>
              </a:rPr>
              <a:t>(</a:t>
            </a:r>
            <a:r>
              <a:rPr lang="en-US" dirty="0" err="1">
                <a:solidFill>
                  <a:srgbClr val="FF0000"/>
                </a:solidFill>
              </a:rPr>
              <a:t>i</a:t>
            </a:r>
            <a:r>
              <a:rPr lang="en-US" dirty="0">
                <a:solidFill>
                  <a:srgbClr val="FF0000"/>
                </a:solidFill>
              </a:rPr>
              <a:t>) the services are offered or provided primarily for the purposes of circumventing a technological protection measure,</a:t>
            </a:r>
          </a:p>
          <a:p>
            <a:pPr lvl="2"/>
            <a:r>
              <a:rPr lang="en-US" dirty="0"/>
              <a:t>(ii) the uses or purposes of those services are not commercially significant other than when they are offered or provided for the purposes of circumventing a technological protection measure, or</a:t>
            </a:r>
          </a:p>
          <a:p>
            <a:pPr lvl="2"/>
            <a:r>
              <a:rPr lang="en-US" dirty="0"/>
              <a:t>(iii) the person markets those services as being for the purposes of circumventing a technological protection measure or acts in concert with another person in order to market those services as being for those purposes; or</a:t>
            </a:r>
          </a:p>
          <a:p>
            <a:pPr lvl="1"/>
            <a:r>
              <a:rPr lang="en-US" dirty="0"/>
              <a:t>(</a:t>
            </a:r>
            <a:r>
              <a:rPr lang="en-US" i="1" dirty="0"/>
              <a:t>c</a:t>
            </a:r>
            <a:r>
              <a:rPr lang="en-US" dirty="0"/>
              <a:t>)</a:t>
            </a:r>
            <a:r>
              <a:rPr lang="en-US" dirty="0">
                <a:solidFill>
                  <a:srgbClr val="FF0000"/>
                </a:solidFill>
              </a:rPr>
              <a:t> manufacture, import, distribute, offer for sale or rental or provide — including by selling or renting — any technology, device or component if</a:t>
            </a:r>
          </a:p>
          <a:p>
            <a:pPr lvl="2"/>
            <a:r>
              <a:rPr lang="en-US" dirty="0"/>
              <a:t>(</a:t>
            </a:r>
            <a:r>
              <a:rPr lang="en-US" dirty="0" err="1"/>
              <a:t>i</a:t>
            </a:r>
            <a:r>
              <a:rPr lang="en-US" dirty="0"/>
              <a:t>) the technology, device or component is designed or produced </a:t>
            </a:r>
            <a:r>
              <a:rPr lang="en-US" dirty="0">
                <a:solidFill>
                  <a:srgbClr val="FF0000"/>
                </a:solidFill>
              </a:rPr>
              <a:t>primarily</a:t>
            </a:r>
            <a:r>
              <a:rPr lang="en-US" dirty="0"/>
              <a:t> for the purposes of circumventing a technological protection measure,</a:t>
            </a:r>
          </a:p>
          <a:p>
            <a:pPr lvl="2"/>
            <a:r>
              <a:rPr lang="en-US" dirty="0"/>
              <a:t>(ii) the </a:t>
            </a:r>
            <a:r>
              <a:rPr lang="en-US" dirty="0">
                <a:solidFill>
                  <a:srgbClr val="FF0000"/>
                </a:solidFill>
              </a:rPr>
              <a:t>uses</a:t>
            </a:r>
            <a:r>
              <a:rPr lang="en-US" dirty="0"/>
              <a:t> or purposes of the technology, device or component are </a:t>
            </a:r>
            <a:r>
              <a:rPr lang="en-US" dirty="0">
                <a:solidFill>
                  <a:srgbClr val="FF0000"/>
                </a:solidFill>
              </a:rPr>
              <a:t>not commercially significant</a:t>
            </a:r>
            <a:r>
              <a:rPr lang="en-US" dirty="0"/>
              <a:t> other than when it is used for the purposes of circumventing a technological protection measure, or</a:t>
            </a:r>
          </a:p>
          <a:p>
            <a:pPr lvl="2"/>
            <a:r>
              <a:rPr lang="en-US" dirty="0"/>
              <a:t>(iii) the person markets the technology, device or component as being for the purposes of circumventing a technological protection measure or acts in concert with another person in order to market the technology, device or component as being for those purposes.</a:t>
            </a:r>
          </a:p>
          <a:p>
            <a:endParaRPr lang="en-CA" dirty="0"/>
          </a:p>
        </p:txBody>
      </p:sp>
      <p:pic>
        <p:nvPicPr>
          <p:cNvPr id="5" name="B025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5733256"/>
            <a:ext cx="609600" cy="609600"/>
          </a:xfrm>
          <a:prstGeom prst="rect">
            <a:avLst/>
          </a:prstGeom>
        </p:spPr>
      </p:pic>
    </p:spTree>
    <p:extLst>
      <p:ext uri="{BB962C8B-B14F-4D97-AF65-F5344CB8AC3E}">
        <p14:creationId xmlns:p14="http://schemas.microsoft.com/office/powerpoint/2010/main" val="896276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90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A-XXIII. Sections 66-78 Copyright Board and Collective Licensing</a:t>
            </a:r>
            <a:endParaRPr lang="en-CA" sz="4000" dirty="0"/>
          </a:p>
        </p:txBody>
      </p:sp>
      <p:sp>
        <p:nvSpPr>
          <p:cNvPr id="3" name="Content Placeholder 2"/>
          <p:cNvSpPr>
            <a:spLocks noGrp="1"/>
          </p:cNvSpPr>
          <p:nvPr>
            <p:ph idx="1"/>
          </p:nvPr>
        </p:nvSpPr>
        <p:spPr/>
        <p:txBody>
          <a:bodyPr>
            <a:normAutofit/>
          </a:bodyPr>
          <a:lstStyle/>
          <a:p>
            <a:r>
              <a:rPr lang="en-US" dirty="0" smtClean="0"/>
              <a:t>Sections 66-78 outline the role of the Copyright Board and Canada’s collective licensing regime</a:t>
            </a:r>
          </a:p>
          <a:p>
            <a:endParaRPr lang="en-US" dirty="0"/>
          </a:p>
          <a:p>
            <a:r>
              <a:rPr lang="en-US" dirty="0" smtClean="0"/>
              <a:t>In general terms the Copyright Board  is an economic regulatory board that has several functions</a:t>
            </a:r>
          </a:p>
          <a:p>
            <a:pPr lvl="1"/>
            <a:r>
              <a:rPr lang="en-US" dirty="0" smtClean="0"/>
              <a:t>Oversees collective licensing</a:t>
            </a:r>
          </a:p>
          <a:p>
            <a:pPr lvl="1"/>
            <a:r>
              <a:rPr lang="en-US" dirty="0" smtClean="0"/>
              <a:t>Establishes tariffs for the use of works entrusted to collective licensing agencies</a:t>
            </a:r>
          </a:p>
          <a:p>
            <a:pPr lvl="1"/>
            <a:r>
              <a:rPr lang="en-US" dirty="0" smtClean="0"/>
              <a:t>Issues licenses for orphan works</a:t>
            </a:r>
          </a:p>
          <a:p>
            <a:pPr lvl="1"/>
            <a:endParaRPr lang="en-US" dirty="0"/>
          </a:p>
        </p:txBody>
      </p:sp>
      <p:pic>
        <p:nvPicPr>
          <p:cNvPr id="4" name="B026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589240"/>
            <a:ext cx="609600" cy="609600"/>
          </a:xfrm>
          <a:prstGeom prst="rect">
            <a:avLst/>
          </a:prstGeom>
        </p:spPr>
      </p:pic>
    </p:spTree>
    <p:extLst>
      <p:ext uri="{BB962C8B-B14F-4D97-AF65-F5344CB8AC3E}">
        <p14:creationId xmlns:p14="http://schemas.microsoft.com/office/powerpoint/2010/main" val="2382875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A-XXIII(ii). </a:t>
            </a:r>
            <a:r>
              <a:rPr lang="en-US" sz="3600" dirty="0"/>
              <a:t>Sections 66-78 Copyright Board and Collective Licensing</a:t>
            </a:r>
            <a:endParaRPr lang="en-CA" sz="3600" dirty="0"/>
          </a:p>
        </p:txBody>
      </p:sp>
      <p:sp>
        <p:nvSpPr>
          <p:cNvPr id="3" name="Content Placeholder 2"/>
          <p:cNvSpPr>
            <a:spLocks noGrp="1"/>
          </p:cNvSpPr>
          <p:nvPr>
            <p:ph idx="1"/>
          </p:nvPr>
        </p:nvSpPr>
        <p:spPr/>
        <p:txBody>
          <a:bodyPr>
            <a:normAutofit lnSpcReduction="10000"/>
          </a:bodyPr>
          <a:lstStyle/>
          <a:p>
            <a:r>
              <a:rPr lang="en-US" dirty="0"/>
              <a:t>Canada has many collective licensing agencies whose general function is to administer copyrights for groups of rights holders</a:t>
            </a:r>
          </a:p>
          <a:p>
            <a:pPr lvl="1"/>
            <a:r>
              <a:rPr lang="en-US" dirty="0"/>
              <a:t>Notable collective licensing agencies include: </a:t>
            </a:r>
            <a:endParaRPr lang="en-US" dirty="0" smtClean="0"/>
          </a:p>
          <a:p>
            <a:pPr lvl="2"/>
            <a:r>
              <a:rPr lang="en-US" dirty="0" smtClean="0"/>
              <a:t>Access Copyright</a:t>
            </a:r>
          </a:p>
          <a:p>
            <a:pPr lvl="2"/>
            <a:r>
              <a:rPr lang="en-US" dirty="0" smtClean="0"/>
              <a:t>COPIBEC (</a:t>
            </a:r>
            <a:r>
              <a:rPr lang="fr-FR" dirty="0"/>
              <a:t>Société québécoise de gestion collective des droits de </a:t>
            </a:r>
            <a:r>
              <a:rPr lang="fr-FR" dirty="0" smtClean="0"/>
              <a:t>reproduction)</a:t>
            </a:r>
            <a:endParaRPr lang="en-US" dirty="0" smtClean="0"/>
          </a:p>
          <a:p>
            <a:pPr lvl="2"/>
            <a:r>
              <a:rPr lang="en-US" dirty="0" smtClean="0"/>
              <a:t>SOCAN (Society of Composers, Authors and Music Publishers of Canada</a:t>
            </a:r>
          </a:p>
          <a:p>
            <a:pPr lvl="2"/>
            <a:r>
              <a:rPr lang="en-US" dirty="0" err="1" smtClean="0"/>
              <a:t>Re:Sound</a:t>
            </a:r>
            <a:endParaRPr lang="en-US" dirty="0" smtClean="0"/>
          </a:p>
          <a:p>
            <a:pPr lvl="2"/>
            <a:r>
              <a:rPr lang="en-US" dirty="0" smtClean="0"/>
              <a:t>SODARC (Society for Reproduction Rights of Authors, Composers and Publishers in Canada)</a:t>
            </a:r>
          </a:p>
          <a:p>
            <a:pPr lvl="2"/>
            <a:endParaRPr lang="en-US" dirty="0"/>
          </a:p>
          <a:p>
            <a:r>
              <a:rPr lang="en-US" dirty="0" smtClean="0"/>
              <a:t>Collective licensing agencies have played a major role in litigating copyright in Canada</a:t>
            </a:r>
            <a:endParaRPr lang="en-US" dirty="0"/>
          </a:p>
          <a:p>
            <a:pPr lvl="1"/>
            <a:endParaRPr lang="en-CA" dirty="0"/>
          </a:p>
          <a:p>
            <a:endParaRPr lang="en-CA" dirty="0"/>
          </a:p>
        </p:txBody>
      </p:sp>
      <p:pic>
        <p:nvPicPr>
          <p:cNvPr id="4" name="B027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733256"/>
            <a:ext cx="609600" cy="609600"/>
          </a:xfrm>
          <a:prstGeom prst="rect">
            <a:avLst/>
          </a:prstGeom>
        </p:spPr>
      </p:pic>
    </p:spTree>
    <p:extLst>
      <p:ext uri="{BB962C8B-B14F-4D97-AF65-F5344CB8AC3E}">
        <p14:creationId xmlns:p14="http://schemas.microsoft.com/office/powerpoint/2010/main" val="35665889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A-XXIV. Section 92 Five Year Review</a:t>
            </a:r>
            <a:endParaRPr lang="en-CA" dirty="0"/>
          </a:p>
        </p:txBody>
      </p:sp>
      <p:sp>
        <p:nvSpPr>
          <p:cNvPr id="3" name="Content Placeholder 2"/>
          <p:cNvSpPr>
            <a:spLocks noGrp="1"/>
          </p:cNvSpPr>
          <p:nvPr>
            <p:ph idx="1"/>
          </p:nvPr>
        </p:nvSpPr>
        <p:spPr/>
        <p:txBody>
          <a:bodyPr/>
          <a:lstStyle/>
          <a:p>
            <a:r>
              <a:rPr lang="en-US" b="1" dirty="0"/>
              <a:t>Review of Act</a:t>
            </a:r>
          </a:p>
          <a:p>
            <a:pPr lvl="1"/>
            <a:r>
              <a:rPr lang="en-US" b="1" dirty="0"/>
              <a:t>92</a:t>
            </a:r>
            <a:r>
              <a:rPr lang="en-US" dirty="0"/>
              <a:t> Five years after the day on which this section comes into force and at the end of each subsequent period of five years, a committee of the Senate, of the House of Commons or of both Houses of Parliament is to be designated or established for the purpose of reviewing this Act.</a:t>
            </a:r>
          </a:p>
          <a:p>
            <a:endParaRPr lang="en-CA" dirty="0"/>
          </a:p>
        </p:txBody>
      </p:sp>
      <p:pic>
        <p:nvPicPr>
          <p:cNvPr id="4" name="B028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5661248"/>
            <a:ext cx="609600" cy="609600"/>
          </a:xfrm>
          <a:prstGeom prst="rect">
            <a:avLst/>
          </a:prstGeom>
        </p:spPr>
      </p:pic>
    </p:spTree>
    <p:extLst>
      <p:ext uri="{BB962C8B-B14F-4D97-AF65-F5344CB8AC3E}">
        <p14:creationId xmlns:p14="http://schemas.microsoft.com/office/powerpoint/2010/main" val="241555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B-I. The </a:t>
            </a:r>
            <a:r>
              <a:rPr lang="en-US" i="1" dirty="0" smtClean="0"/>
              <a:t>CCH</a:t>
            </a:r>
            <a:r>
              <a:rPr lang="en-US" dirty="0" smtClean="0"/>
              <a:t> Case</a:t>
            </a:r>
            <a:br>
              <a:rPr lang="en-US" dirty="0" smtClean="0"/>
            </a:br>
            <a:r>
              <a:rPr lang="en-CA" sz="1800" i="1" dirty="0" smtClean="0"/>
              <a:t>CCH </a:t>
            </a:r>
            <a:r>
              <a:rPr lang="en-CA" sz="1800" i="1" dirty="0"/>
              <a:t>Canadian Ltd. v. Law Society of Upper Canada</a:t>
            </a:r>
            <a:r>
              <a:rPr lang="en-CA" sz="1800" dirty="0"/>
              <a:t>, [2004] 1 S.C.R. 339, 2004 SCC 13</a:t>
            </a:r>
            <a:r>
              <a:rPr lang="en-US" sz="1800" dirty="0" smtClean="0"/>
              <a:t> </a:t>
            </a:r>
            <a:endParaRPr lang="en-CA" dirty="0"/>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US" dirty="0" smtClean="0"/>
              <a:t>Landmark Supreme Court case on the nature of fair dealing from 2004, stemming from a 1993 complaint</a:t>
            </a:r>
          </a:p>
          <a:p>
            <a:pPr fontAlgn="auto">
              <a:spcAft>
                <a:spcPts val="0"/>
              </a:spcAft>
              <a:defRPr/>
            </a:pPr>
            <a:endParaRPr lang="en-US" dirty="0" smtClean="0"/>
          </a:p>
          <a:p>
            <a:pPr fontAlgn="auto">
              <a:spcAft>
                <a:spcPts val="0"/>
              </a:spcAft>
              <a:defRPr/>
            </a:pPr>
            <a:r>
              <a:rPr lang="en-US" dirty="0" smtClean="0"/>
              <a:t>The publisher CCH sued the Law Society of Upper Canada claiming the Law Society’s library was infringing copyright by operating a photocopying service and having self-service photocopiers</a:t>
            </a:r>
          </a:p>
          <a:p>
            <a:pPr fontAlgn="auto">
              <a:spcAft>
                <a:spcPts val="0"/>
              </a:spcAft>
              <a:defRPr/>
            </a:pPr>
            <a:endParaRPr lang="en-US" dirty="0" smtClean="0"/>
          </a:p>
          <a:p>
            <a:pPr fontAlgn="auto">
              <a:spcAft>
                <a:spcPts val="0"/>
              </a:spcAft>
              <a:defRPr/>
            </a:pPr>
            <a:r>
              <a:rPr lang="en-CA" dirty="0" smtClean="0"/>
              <a:t>Decision reached was unanimous </a:t>
            </a:r>
          </a:p>
          <a:p>
            <a:pPr fontAlgn="auto">
              <a:spcAft>
                <a:spcPts val="0"/>
              </a:spcAft>
              <a:defRPr/>
            </a:pPr>
            <a:endParaRPr lang="en-US" dirty="0" smtClean="0"/>
          </a:p>
          <a:p>
            <a:pPr fontAlgn="auto">
              <a:spcAft>
                <a:spcPts val="0"/>
              </a:spcAft>
              <a:defRPr/>
            </a:pPr>
            <a:r>
              <a:rPr lang="en-US" dirty="0" smtClean="0"/>
              <a:t>The decision gives fair dealing a central role in copyright law and also contains the six factor test for determining fair dealing</a:t>
            </a:r>
            <a:endParaRPr lang="en-US" dirty="0"/>
          </a:p>
        </p:txBody>
      </p:sp>
      <p:pic>
        <p:nvPicPr>
          <p:cNvPr id="5" name="B029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5661248"/>
            <a:ext cx="609600" cy="609600"/>
          </a:xfrm>
          <a:prstGeom prst="rect">
            <a:avLst/>
          </a:prstGeom>
        </p:spPr>
      </p:pic>
    </p:spTree>
    <p:extLst>
      <p:ext uri="{BB962C8B-B14F-4D97-AF65-F5344CB8AC3E}">
        <p14:creationId xmlns:p14="http://schemas.microsoft.com/office/powerpoint/2010/main" val="1684503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9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Section 2 - Interpretation</a:t>
            </a:r>
            <a:endParaRPr lang="en-CA" dirty="0"/>
          </a:p>
        </p:txBody>
      </p:sp>
      <p:sp>
        <p:nvSpPr>
          <p:cNvPr id="3" name="Content Placeholder 2"/>
          <p:cNvSpPr>
            <a:spLocks noGrp="1"/>
          </p:cNvSpPr>
          <p:nvPr>
            <p:ph idx="1"/>
          </p:nvPr>
        </p:nvSpPr>
        <p:spPr/>
        <p:txBody>
          <a:bodyPr>
            <a:normAutofit fontScale="92500" lnSpcReduction="20000"/>
          </a:bodyPr>
          <a:lstStyle/>
          <a:p>
            <a:r>
              <a:rPr lang="en-US" dirty="0" smtClean="0"/>
              <a:t>No preamble, and section 1 is simply the short title</a:t>
            </a:r>
          </a:p>
          <a:p>
            <a:endParaRPr lang="en-US" dirty="0"/>
          </a:p>
          <a:p>
            <a:r>
              <a:rPr lang="en-US" dirty="0" smtClean="0"/>
              <a:t>Section 2 has several important definitions:</a:t>
            </a:r>
          </a:p>
          <a:p>
            <a:pPr lvl="1"/>
            <a:r>
              <a:rPr lang="en-US" dirty="0" smtClean="0"/>
              <a:t>Note </a:t>
            </a:r>
            <a:r>
              <a:rPr lang="en-US" b="1" dirty="0" smtClean="0"/>
              <a:t>artistic work</a:t>
            </a:r>
            <a:r>
              <a:rPr lang="en-US" dirty="0" smtClean="0"/>
              <a:t>, </a:t>
            </a:r>
            <a:r>
              <a:rPr lang="en-US" b="1" dirty="0" smtClean="0"/>
              <a:t>dramatic work</a:t>
            </a:r>
            <a:r>
              <a:rPr lang="en-US" dirty="0" smtClean="0"/>
              <a:t>, </a:t>
            </a:r>
            <a:r>
              <a:rPr lang="en-US" b="1" dirty="0" smtClean="0"/>
              <a:t>literary work </a:t>
            </a:r>
            <a:r>
              <a:rPr lang="en-US" dirty="0" smtClean="0"/>
              <a:t>and </a:t>
            </a:r>
            <a:r>
              <a:rPr lang="en-US" b="1" dirty="0" smtClean="0"/>
              <a:t>musical work </a:t>
            </a:r>
            <a:r>
              <a:rPr lang="en-US" dirty="0" smtClean="0"/>
              <a:t>is broadly defined</a:t>
            </a:r>
          </a:p>
          <a:p>
            <a:pPr lvl="2"/>
            <a:r>
              <a:rPr lang="en-US" dirty="0" smtClean="0"/>
              <a:t>Computer program is a literary work</a:t>
            </a:r>
          </a:p>
          <a:p>
            <a:pPr lvl="2"/>
            <a:r>
              <a:rPr lang="en-US" dirty="0"/>
              <a:t>“artistic work” includes paintings, drawings, maps, charts, plans, photographs, engravings, sculptures, works of artistic craftsmanship, architectural works, and compilations of artistic works</a:t>
            </a:r>
            <a:r>
              <a:rPr lang="en-US" dirty="0" smtClean="0"/>
              <a:t>;</a:t>
            </a:r>
          </a:p>
          <a:p>
            <a:pPr lvl="1"/>
            <a:r>
              <a:rPr lang="en-US" dirty="0"/>
              <a:t>“compilation” means</a:t>
            </a:r>
          </a:p>
          <a:p>
            <a:pPr lvl="2"/>
            <a:r>
              <a:rPr lang="en-US" dirty="0"/>
              <a:t>(</a:t>
            </a:r>
            <a:r>
              <a:rPr lang="en-US" i="1" dirty="0"/>
              <a:t>a</a:t>
            </a:r>
            <a:r>
              <a:rPr lang="en-US" dirty="0"/>
              <a:t>) a work resulting from the selection or arrangement of literary, dramatic, musical or artistic works or of parts thereof, or</a:t>
            </a:r>
          </a:p>
          <a:p>
            <a:pPr lvl="2"/>
            <a:r>
              <a:rPr lang="en-US" dirty="0">
                <a:solidFill>
                  <a:srgbClr val="FF0000"/>
                </a:solidFill>
              </a:rPr>
              <a:t>(</a:t>
            </a:r>
            <a:r>
              <a:rPr lang="en-US" i="1" dirty="0">
                <a:solidFill>
                  <a:srgbClr val="FF0000"/>
                </a:solidFill>
              </a:rPr>
              <a:t>b</a:t>
            </a:r>
            <a:r>
              <a:rPr lang="en-US" dirty="0">
                <a:solidFill>
                  <a:srgbClr val="FF0000"/>
                </a:solidFill>
              </a:rPr>
              <a:t>) a work resulting from the selection or arrangement of data;</a:t>
            </a:r>
          </a:p>
          <a:p>
            <a:pPr lvl="1"/>
            <a:r>
              <a:rPr lang="en-US" dirty="0" smtClean="0"/>
              <a:t>“educational institution” covers all three levels of schooling</a:t>
            </a:r>
          </a:p>
          <a:p>
            <a:pPr lvl="1"/>
            <a:r>
              <a:rPr lang="en-US" dirty="0"/>
              <a:t>“telecommunication” means any transmission of signs, signals, writing, images or sounds or intelligence of any nature by wire, radio, visual, optical or other electromagnetic system;</a:t>
            </a:r>
            <a:endParaRPr lang="en-US" dirty="0" smtClean="0"/>
          </a:p>
          <a:p>
            <a:pPr lvl="2"/>
            <a:endParaRPr lang="en-CA" dirty="0"/>
          </a:p>
        </p:txBody>
      </p:sp>
      <p:pic>
        <p:nvPicPr>
          <p:cNvPr id="5" name="B003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661248"/>
            <a:ext cx="609600" cy="609600"/>
          </a:xfrm>
          <a:prstGeom prst="rect">
            <a:avLst/>
          </a:prstGeom>
        </p:spPr>
      </p:pic>
    </p:spTree>
    <p:extLst>
      <p:ext uri="{BB962C8B-B14F-4D97-AF65-F5344CB8AC3E}">
        <p14:creationId xmlns:p14="http://schemas.microsoft.com/office/powerpoint/2010/main" val="3298020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6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B-II. </a:t>
            </a:r>
            <a:r>
              <a:rPr lang="en-US" i="1" dirty="0" smtClean="0"/>
              <a:t>CCH</a:t>
            </a:r>
            <a:r>
              <a:rPr lang="en-US" dirty="0" smtClean="0"/>
              <a:t> and Libraries</a:t>
            </a:r>
            <a:endParaRPr lang="en-CA" dirty="0"/>
          </a:p>
        </p:txBody>
      </p:sp>
      <p:sp>
        <p:nvSpPr>
          <p:cNvPr id="15363" name="Content Placeholder 2"/>
          <p:cNvSpPr>
            <a:spLocks noGrp="1"/>
          </p:cNvSpPr>
          <p:nvPr>
            <p:ph idx="1"/>
          </p:nvPr>
        </p:nvSpPr>
        <p:spPr/>
        <p:txBody>
          <a:bodyPr>
            <a:normAutofit/>
          </a:bodyPr>
          <a:lstStyle/>
          <a:p>
            <a:r>
              <a:rPr lang="en-US" dirty="0" smtClean="0"/>
              <a:t>The Supreme Court stated that even though the Law Society’s library patrons were lawyers engaged in for-profit legal business their actions were still research under section 29 of the copyright act (</a:t>
            </a:r>
            <a:r>
              <a:rPr lang="en-US" i="1" dirty="0" smtClean="0"/>
              <a:t>CCH</a:t>
            </a:r>
            <a:r>
              <a:rPr lang="en-US" dirty="0" smtClean="0"/>
              <a:t> para. 51)</a:t>
            </a:r>
          </a:p>
          <a:p>
            <a:endParaRPr lang="en-US" dirty="0" smtClean="0"/>
          </a:p>
          <a:p>
            <a:r>
              <a:rPr lang="en-US" dirty="0" smtClean="0"/>
              <a:t>Furthermore the court stated:</a:t>
            </a:r>
          </a:p>
          <a:p>
            <a:pPr lvl="1"/>
            <a:r>
              <a:rPr lang="en-US" dirty="0" smtClean="0"/>
              <a:t>Simply put, a library can always attempt to prove that its dealings with a copyrighted work are fair under s. 29 of the Copyright Act.  It is only if a library were unable to make out the fair dealing exception under s. 29 that it would need to turn to s. 30.2 of the Copyright Act to prove that it qualified for the library exemption. (</a:t>
            </a:r>
            <a:r>
              <a:rPr lang="en-US" i="1" dirty="0" smtClean="0"/>
              <a:t>CCH</a:t>
            </a:r>
            <a:r>
              <a:rPr lang="en-US" dirty="0" smtClean="0"/>
              <a:t> para. 49)</a:t>
            </a:r>
            <a:endParaRPr lang="en-CA" dirty="0" smtClean="0"/>
          </a:p>
        </p:txBody>
      </p:sp>
      <p:pic>
        <p:nvPicPr>
          <p:cNvPr id="4" name="B030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661248"/>
            <a:ext cx="609600" cy="609600"/>
          </a:xfrm>
          <a:prstGeom prst="rect">
            <a:avLst/>
          </a:prstGeom>
        </p:spPr>
      </p:pic>
    </p:spTree>
    <p:extLst>
      <p:ext uri="{BB962C8B-B14F-4D97-AF65-F5344CB8AC3E}">
        <p14:creationId xmlns:p14="http://schemas.microsoft.com/office/powerpoint/2010/main" val="1380282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B-III. </a:t>
            </a:r>
            <a:r>
              <a:rPr lang="en-US" i="1" dirty="0" smtClean="0"/>
              <a:t>CCH</a:t>
            </a:r>
            <a:r>
              <a:rPr lang="en-US" dirty="0" smtClean="0"/>
              <a:t> and Fair Dealing</a:t>
            </a:r>
            <a:endParaRPr lang="en-US" dirty="0"/>
          </a:p>
        </p:txBody>
      </p:sp>
      <p:sp>
        <p:nvSpPr>
          <p:cNvPr id="3" name="Content Placeholder 2"/>
          <p:cNvSpPr>
            <a:spLocks noGrp="1"/>
          </p:cNvSpPr>
          <p:nvPr>
            <p:ph idx="1"/>
          </p:nvPr>
        </p:nvSpPr>
        <p:spPr/>
        <p:txBody>
          <a:bodyPr rtlCol="0">
            <a:normAutofit/>
          </a:bodyPr>
          <a:lstStyle/>
          <a:p>
            <a:pPr fontAlgn="auto">
              <a:spcAft>
                <a:spcPts val="0"/>
              </a:spcAft>
              <a:defRPr/>
            </a:pPr>
            <a:r>
              <a:rPr lang="en-US" dirty="0" smtClean="0"/>
              <a:t>“the fair dealing exception is perhaps more properly understood as an integral part of the </a:t>
            </a:r>
            <a:r>
              <a:rPr lang="en-US" i="1" dirty="0" smtClean="0"/>
              <a:t>Copyright Act </a:t>
            </a:r>
            <a:r>
              <a:rPr lang="en-US" dirty="0" smtClean="0"/>
              <a:t>than simply a defence.” (</a:t>
            </a:r>
            <a:r>
              <a:rPr lang="en-US" i="1" dirty="0" smtClean="0"/>
              <a:t>CCH</a:t>
            </a:r>
            <a:r>
              <a:rPr lang="en-US" dirty="0" smtClean="0"/>
              <a:t> para. 48)</a:t>
            </a:r>
          </a:p>
          <a:p>
            <a:pPr fontAlgn="auto">
              <a:spcAft>
                <a:spcPts val="0"/>
              </a:spcAft>
              <a:defRPr/>
            </a:pPr>
            <a:endParaRPr lang="en-US" dirty="0" smtClean="0"/>
          </a:p>
          <a:p>
            <a:pPr fontAlgn="auto">
              <a:spcAft>
                <a:spcPts val="0"/>
              </a:spcAft>
              <a:defRPr/>
            </a:pPr>
            <a:r>
              <a:rPr lang="en-US" dirty="0"/>
              <a:t>“‘ Research</a:t>
            </a:r>
            <a:r>
              <a:rPr lang="en-US" dirty="0" smtClean="0"/>
              <a:t>’ must be given a large and liberal interpretation in order to ensure that users’ rights are not unduly constrained.” (</a:t>
            </a:r>
            <a:r>
              <a:rPr lang="en-US" i="1" dirty="0" smtClean="0"/>
              <a:t>CCH</a:t>
            </a:r>
            <a:r>
              <a:rPr lang="en-US" dirty="0" smtClean="0"/>
              <a:t> para. 51)</a:t>
            </a:r>
          </a:p>
          <a:p>
            <a:pPr fontAlgn="auto">
              <a:spcAft>
                <a:spcPts val="0"/>
              </a:spcAft>
              <a:defRPr/>
            </a:pPr>
            <a:endParaRPr lang="en-US" dirty="0"/>
          </a:p>
          <a:p>
            <a:pPr fontAlgn="auto">
              <a:spcAft>
                <a:spcPts val="0"/>
              </a:spcAft>
              <a:defRPr/>
            </a:pPr>
            <a:r>
              <a:rPr lang="en-US" dirty="0" smtClean="0"/>
              <a:t>To provide guidance on the Supreme Court introduced six factor fair dealing guidelines</a:t>
            </a:r>
          </a:p>
          <a:p>
            <a:pPr lvl="1">
              <a:defRPr/>
            </a:pPr>
            <a:r>
              <a:rPr lang="en-US" dirty="0" smtClean="0"/>
              <a:t>The 2012 cases re-emphasized the centrality of these guidelines to fair dealing considerations</a:t>
            </a:r>
            <a:endParaRPr lang="en-US" dirty="0"/>
          </a:p>
          <a:p>
            <a:pPr fontAlgn="auto">
              <a:spcAft>
                <a:spcPts val="0"/>
              </a:spcAft>
              <a:defRPr/>
            </a:pPr>
            <a:endParaRPr lang="en-US" dirty="0" smtClean="0"/>
          </a:p>
          <a:p>
            <a:pPr fontAlgn="auto">
              <a:spcAft>
                <a:spcPts val="0"/>
              </a:spcAft>
              <a:defRPr/>
            </a:pPr>
            <a:endParaRPr lang="en-US" dirty="0" smtClean="0"/>
          </a:p>
        </p:txBody>
      </p:sp>
      <p:pic>
        <p:nvPicPr>
          <p:cNvPr id="5" name="B031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661248"/>
            <a:ext cx="609600" cy="609600"/>
          </a:xfrm>
          <a:prstGeom prst="rect">
            <a:avLst/>
          </a:prstGeom>
        </p:spPr>
      </p:pic>
    </p:spTree>
    <p:extLst>
      <p:ext uri="{BB962C8B-B14F-4D97-AF65-F5344CB8AC3E}">
        <p14:creationId xmlns:p14="http://schemas.microsoft.com/office/powerpoint/2010/main" val="1201425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B-IV. </a:t>
            </a:r>
            <a:r>
              <a:rPr lang="en-US" i="1" dirty="0" smtClean="0"/>
              <a:t>CCH</a:t>
            </a:r>
            <a:r>
              <a:rPr lang="en-US" dirty="0" smtClean="0"/>
              <a:t>’s</a:t>
            </a:r>
            <a:r>
              <a:rPr lang="en-US" i="1" dirty="0" smtClean="0"/>
              <a:t> </a:t>
            </a:r>
            <a:r>
              <a:rPr lang="en-US" dirty="0" smtClean="0"/>
              <a:t>Six Factors </a:t>
            </a:r>
            <a:r>
              <a:rPr lang="en-US" sz="4000" dirty="0" smtClean="0"/>
              <a:t>(paras. 54-60)</a:t>
            </a:r>
            <a:endParaRPr lang="en-US" sz="4000" dirty="0"/>
          </a:p>
        </p:txBody>
      </p:sp>
      <p:sp>
        <p:nvSpPr>
          <p:cNvPr id="3" name="Content Placeholder 2"/>
          <p:cNvSpPr>
            <a:spLocks noGrp="1"/>
          </p:cNvSpPr>
          <p:nvPr>
            <p:ph idx="1"/>
          </p:nvPr>
        </p:nvSpPr>
        <p:spPr>
          <a:xfrm>
            <a:off x="457200" y="1600200"/>
            <a:ext cx="7620000" cy="5068888"/>
          </a:xfrm>
        </p:spPr>
        <p:txBody>
          <a:bodyPr rtlCol="0">
            <a:normAutofit fontScale="92500" lnSpcReduction="20000"/>
          </a:bodyPr>
          <a:lstStyle/>
          <a:p>
            <a:pPr marL="343217" eaLnBrk="1" fontAlgn="auto" hangingPunct="1">
              <a:spcAft>
                <a:spcPts val="0"/>
              </a:spcAft>
              <a:defRPr/>
            </a:pPr>
            <a:r>
              <a:rPr lang="en-US" b="1" dirty="0" smtClean="0"/>
              <a:t>Purpose </a:t>
            </a:r>
            <a:r>
              <a:rPr lang="en-US" b="1" dirty="0"/>
              <a:t>of the dealing </a:t>
            </a:r>
            <a:endParaRPr lang="en-US" b="1" dirty="0" smtClean="0"/>
          </a:p>
          <a:p>
            <a:pPr marL="640080" lvl="1" eaLnBrk="1" fontAlgn="auto" hangingPunct="1">
              <a:spcAft>
                <a:spcPts val="0"/>
              </a:spcAft>
              <a:defRPr/>
            </a:pPr>
            <a:r>
              <a:rPr lang="en-US" dirty="0" smtClean="0"/>
              <a:t>Does the dealing fit one of the explicit fair dealing categories (research, private study, criticism, review or news reporting)? </a:t>
            </a:r>
          </a:p>
          <a:p>
            <a:pPr marL="640080" lvl="1" eaLnBrk="1" fontAlgn="auto" hangingPunct="1">
              <a:spcAft>
                <a:spcPts val="0"/>
              </a:spcAft>
              <a:defRPr/>
            </a:pPr>
            <a:endParaRPr lang="en-US" sz="1100" dirty="0" smtClean="0"/>
          </a:p>
          <a:p>
            <a:pPr marL="343217" eaLnBrk="1" fontAlgn="auto" hangingPunct="1">
              <a:spcAft>
                <a:spcPts val="0"/>
              </a:spcAft>
              <a:defRPr/>
            </a:pPr>
            <a:r>
              <a:rPr lang="en-US" b="1" dirty="0" smtClean="0"/>
              <a:t>Character </a:t>
            </a:r>
            <a:r>
              <a:rPr lang="en-US" b="1" dirty="0"/>
              <a:t>of the </a:t>
            </a:r>
            <a:r>
              <a:rPr lang="en-US" b="1" dirty="0" smtClean="0"/>
              <a:t>dealing</a:t>
            </a:r>
          </a:p>
          <a:p>
            <a:pPr marL="640080" lvl="1" eaLnBrk="1" fontAlgn="auto" hangingPunct="1">
              <a:spcAft>
                <a:spcPts val="0"/>
              </a:spcAft>
              <a:defRPr/>
            </a:pPr>
            <a:r>
              <a:rPr lang="en-US" dirty="0" smtClean="0"/>
              <a:t>How the work was dealt with (e.g.: used for a specific purpose; destroyed afterwards) </a:t>
            </a:r>
          </a:p>
          <a:p>
            <a:pPr marL="640080" lvl="1" eaLnBrk="1" fontAlgn="auto" hangingPunct="1">
              <a:spcAft>
                <a:spcPts val="0"/>
              </a:spcAft>
              <a:defRPr/>
            </a:pPr>
            <a:endParaRPr lang="en-US" sz="1100" dirty="0" smtClean="0"/>
          </a:p>
          <a:p>
            <a:pPr marL="343217" eaLnBrk="1" fontAlgn="auto" hangingPunct="1">
              <a:spcAft>
                <a:spcPts val="0"/>
              </a:spcAft>
              <a:defRPr/>
            </a:pPr>
            <a:r>
              <a:rPr lang="en-US" b="1" dirty="0" smtClean="0"/>
              <a:t>Amount </a:t>
            </a:r>
            <a:r>
              <a:rPr lang="en-US" b="1" dirty="0"/>
              <a:t>of the </a:t>
            </a:r>
            <a:r>
              <a:rPr lang="en-US" b="1" dirty="0" smtClean="0"/>
              <a:t>dealing</a:t>
            </a:r>
          </a:p>
          <a:p>
            <a:pPr marL="640080" lvl="1" eaLnBrk="1" fontAlgn="auto" hangingPunct="1">
              <a:spcAft>
                <a:spcPts val="0"/>
              </a:spcAft>
              <a:defRPr/>
            </a:pPr>
            <a:r>
              <a:rPr lang="en-US" dirty="0" smtClean="0"/>
              <a:t>The amount of the work copied – may vary by use and type of work</a:t>
            </a:r>
          </a:p>
          <a:p>
            <a:pPr marL="640080" lvl="1" eaLnBrk="1" fontAlgn="auto" hangingPunct="1">
              <a:spcAft>
                <a:spcPts val="0"/>
              </a:spcAft>
              <a:defRPr/>
            </a:pPr>
            <a:endParaRPr lang="en-US" sz="1100" dirty="0"/>
          </a:p>
          <a:p>
            <a:pPr marL="343217" eaLnBrk="1" fontAlgn="auto" hangingPunct="1">
              <a:spcAft>
                <a:spcPts val="0"/>
              </a:spcAft>
              <a:defRPr/>
            </a:pPr>
            <a:r>
              <a:rPr lang="en-US" b="1" dirty="0"/>
              <a:t>Alternatives to </a:t>
            </a:r>
            <a:r>
              <a:rPr lang="en-US" b="1" dirty="0" smtClean="0"/>
              <a:t>dealing</a:t>
            </a:r>
          </a:p>
          <a:p>
            <a:pPr marL="640080" lvl="1" eaLnBrk="1" fontAlgn="auto" hangingPunct="1">
              <a:spcAft>
                <a:spcPts val="0"/>
              </a:spcAft>
              <a:defRPr/>
            </a:pPr>
            <a:r>
              <a:rPr lang="en-US" dirty="0" smtClean="0"/>
              <a:t>Is there a non-copyrighted alternative?</a:t>
            </a:r>
          </a:p>
          <a:p>
            <a:pPr marL="640080" lvl="1" eaLnBrk="1" fontAlgn="auto" hangingPunct="1">
              <a:spcAft>
                <a:spcPts val="0"/>
              </a:spcAft>
              <a:defRPr/>
            </a:pPr>
            <a:endParaRPr lang="en-US" sz="1100" dirty="0"/>
          </a:p>
          <a:p>
            <a:pPr marL="343217" eaLnBrk="1" fontAlgn="auto" hangingPunct="1">
              <a:spcAft>
                <a:spcPts val="0"/>
              </a:spcAft>
              <a:defRPr/>
            </a:pPr>
            <a:r>
              <a:rPr lang="en-US" b="1" dirty="0"/>
              <a:t>Nature of the </a:t>
            </a:r>
            <a:r>
              <a:rPr lang="en-US" b="1" dirty="0" smtClean="0"/>
              <a:t>work</a:t>
            </a:r>
          </a:p>
          <a:p>
            <a:pPr marL="640080" lvl="1" eaLnBrk="1" fontAlgn="auto" hangingPunct="1">
              <a:spcAft>
                <a:spcPts val="0"/>
              </a:spcAft>
              <a:defRPr/>
            </a:pPr>
            <a:r>
              <a:rPr lang="en-US" dirty="0" smtClean="0"/>
              <a:t>Has the work been published or is it confidential or private?</a:t>
            </a:r>
          </a:p>
          <a:p>
            <a:pPr marL="640080" lvl="1" eaLnBrk="1" fontAlgn="auto" hangingPunct="1">
              <a:spcAft>
                <a:spcPts val="0"/>
              </a:spcAft>
              <a:defRPr/>
            </a:pPr>
            <a:endParaRPr lang="en-US" sz="1100" dirty="0"/>
          </a:p>
          <a:p>
            <a:pPr marL="343217" eaLnBrk="1" fontAlgn="auto" hangingPunct="1">
              <a:spcAft>
                <a:spcPts val="0"/>
              </a:spcAft>
              <a:defRPr/>
            </a:pPr>
            <a:r>
              <a:rPr lang="en-US" b="1" dirty="0"/>
              <a:t>Effect of the dealing on the </a:t>
            </a:r>
            <a:r>
              <a:rPr lang="en-US" b="1" dirty="0" smtClean="0"/>
              <a:t>work</a:t>
            </a:r>
          </a:p>
          <a:p>
            <a:pPr marL="640080" lvl="1" eaLnBrk="1" fontAlgn="auto" hangingPunct="1">
              <a:spcAft>
                <a:spcPts val="0"/>
              </a:spcAft>
              <a:defRPr/>
            </a:pPr>
            <a:r>
              <a:rPr lang="en-US" dirty="0" smtClean="0"/>
              <a:t>Does the copy have an adverse effect on the market for the work?</a:t>
            </a:r>
            <a:endParaRPr lang="en-US" dirty="0"/>
          </a:p>
          <a:p>
            <a:pPr eaLnBrk="1" fontAlgn="auto" hangingPunct="1">
              <a:spcAft>
                <a:spcPts val="0"/>
              </a:spcAft>
              <a:defRPr/>
            </a:pPr>
            <a:endParaRPr lang="en-US" dirty="0" smtClean="0"/>
          </a:p>
          <a:p>
            <a:pPr eaLnBrk="1" fontAlgn="auto" hangingPunct="1">
              <a:spcAft>
                <a:spcPts val="0"/>
              </a:spcAft>
              <a:defRPr/>
            </a:pPr>
            <a:endParaRPr lang="en-US" dirty="0" smtClean="0"/>
          </a:p>
        </p:txBody>
      </p:sp>
      <p:pic>
        <p:nvPicPr>
          <p:cNvPr id="5" name="B032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5301208"/>
            <a:ext cx="609600" cy="609600"/>
          </a:xfrm>
          <a:prstGeom prst="rect">
            <a:avLst/>
          </a:prstGeom>
        </p:spPr>
      </p:pic>
    </p:spTree>
    <p:extLst>
      <p:ext uri="{BB962C8B-B14F-4D97-AF65-F5344CB8AC3E}">
        <p14:creationId xmlns:p14="http://schemas.microsoft.com/office/powerpoint/2010/main" val="711650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t>B-IV. CCH and the Six Fair Dealing Factors</a:t>
            </a:r>
            <a:endParaRPr lang="en-CA" dirty="0"/>
          </a:p>
        </p:txBody>
      </p:sp>
      <p:sp>
        <p:nvSpPr>
          <p:cNvPr id="17411" name="Content Placeholder 2"/>
          <p:cNvSpPr>
            <a:spLocks noGrp="1"/>
          </p:cNvSpPr>
          <p:nvPr>
            <p:ph idx="1"/>
          </p:nvPr>
        </p:nvSpPr>
        <p:spPr>
          <a:xfrm>
            <a:off x="457200" y="1600200"/>
            <a:ext cx="7427913" cy="4800600"/>
          </a:xfrm>
        </p:spPr>
        <p:txBody>
          <a:bodyPr/>
          <a:lstStyle/>
          <a:p>
            <a:r>
              <a:rPr lang="en-US" sz="2000" dirty="0" smtClean="0"/>
              <a:t>In the case of the first factor (purpose) for the other factors to be considered the dealing must fall within one of the five categories of fair dealing (research, private study, criticism, review, and news reporting) (</a:t>
            </a:r>
            <a:r>
              <a:rPr lang="en-US" sz="2000" i="1" dirty="0" smtClean="0"/>
              <a:t>CCH</a:t>
            </a:r>
            <a:r>
              <a:rPr lang="en-US" sz="2000" dirty="0" smtClean="0"/>
              <a:t> para. 54)</a:t>
            </a:r>
          </a:p>
          <a:p>
            <a:endParaRPr lang="en-US" sz="2000" dirty="0"/>
          </a:p>
          <a:p>
            <a:r>
              <a:rPr lang="en-US" sz="2000" dirty="0" smtClean="0"/>
              <a:t>In other words, if you don’t meet one of the explicit fair dealing categories from s. 29 of the </a:t>
            </a:r>
            <a:r>
              <a:rPr lang="en-US" sz="2000" i="1" dirty="0" smtClean="0"/>
              <a:t>Copyright Act</a:t>
            </a:r>
            <a:r>
              <a:rPr lang="en-US" sz="2000" dirty="0" smtClean="0"/>
              <a:t>, you can’t claim fair dealing</a:t>
            </a:r>
          </a:p>
          <a:p>
            <a:endParaRPr lang="en-US" sz="2000" dirty="0" smtClean="0"/>
          </a:p>
          <a:p>
            <a:r>
              <a:rPr lang="en-US" sz="2000" dirty="0" smtClean="0"/>
              <a:t>The volume of copying (single vs. multiple) and the custom or practice in different industries and settings is a factor in determining the character of the dealing – “If… a single copy of a work is used for a specific legitimate purpose, then it may be easier to conclude that it was a fair dealing.” (</a:t>
            </a:r>
            <a:r>
              <a:rPr lang="en-US" sz="2000" i="1" dirty="0" smtClean="0"/>
              <a:t>CCH</a:t>
            </a:r>
            <a:r>
              <a:rPr lang="en-US" sz="2000" dirty="0" smtClean="0"/>
              <a:t> para. 55)</a:t>
            </a:r>
          </a:p>
        </p:txBody>
      </p:sp>
      <p:pic>
        <p:nvPicPr>
          <p:cNvPr id="4" name="B033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5661248"/>
            <a:ext cx="609600" cy="609600"/>
          </a:xfrm>
          <a:prstGeom prst="rect">
            <a:avLst/>
          </a:prstGeom>
        </p:spPr>
      </p:pic>
    </p:spTree>
    <p:extLst>
      <p:ext uri="{BB962C8B-B14F-4D97-AF65-F5344CB8AC3E}">
        <p14:creationId xmlns:p14="http://schemas.microsoft.com/office/powerpoint/2010/main" val="37320130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t>B-IV. CCH </a:t>
            </a:r>
            <a:r>
              <a:rPr lang="en-US" dirty="0"/>
              <a:t>and the Six Fair Dealing Factors</a:t>
            </a:r>
            <a:endParaRPr lang="en-CA" dirty="0"/>
          </a:p>
        </p:txBody>
      </p:sp>
      <p:sp>
        <p:nvSpPr>
          <p:cNvPr id="18435" name="Content Placeholder 2"/>
          <p:cNvSpPr>
            <a:spLocks noGrp="1"/>
          </p:cNvSpPr>
          <p:nvPr>
            <p:ph idx="1"/>
          </p:nvPr>
        </p:nvSpPr>
        <p:spPr/>
        <p:txBody>
          <a:bodyPr/>
          <a:lstStyle/>
          <a:p>
            <a:r>
              <a:rPr lang="en-US" sz="2400" dirty="0" smtClean="0"/>
              <a:t>With respect to amount of the dealing there is no quantitative formula (such as 10% or less is fair), and in some cases like pictures or academic sources for research copying the whole work may be fair (</a:t>
            </a:r>
            <a:r>
              <a:rPr lang="en-US" sz="2400" i="1" dirty="0" smtClean="0"/>
              <a:t>CCH</a:t>
            </a:r>
            <a:r>
              <a:rPr lang="en-US" sz="2400" dirty="0" smtClean="0"/>
              <a:t> para. 56)</a:t>
            </a:r>
            <a:endParaRPr lang="en-CA" sz="2400" dirty="0" smtClean="0"/>
          </a:p>
          <a:p>
            <a:endParaRPr lang="en-US" dirty="0" smtClean="0"/>
          </a:p>
          <a:p>
            <a:r>
              <a:rPr lang="en-US" dirty="0" smtClean="0"/>
              <a:t>Finally, the court specifically noted that the effect of the dealing on the work (the last factor) was not the most important factor (</a:t>
            </a:r>
            <a:r>
              <a:rPr lang="en-US" i="1" dirty="0" smtClean="0"/>
              <a:t>CCH</a:t>
            </a:r>
            <a:r>
              <a:rPr lang="en-US" dirty="0" smtClean="0"/>
              <a:t> para. 59)</a:t>
            </a:r>
            <a:endParaRPr lang="en-CA" dirty="0" smtClean="0"/>
          </a:p>
        </p:txBody>
      </p:sp>
      <p:pic>
        <p:nvPicPr>
          <p:cNvPr id="4" name="B034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5733256"/>
            <a:ext cx="609600" cy="609600"/>
          </a:xfrm>
          <a:prstGeom prst="rect">
            <a:avLst/>
          </a:prstGeom>
        </p:spPr>
      </p:pic>
    </p:spTree>
    <p:extLst>
      <p:ext uri="{BB962C8B-B14F-4D97-AF65-F5344CB8AC3E}">
        <p14:creationId xmlns:p14="http://schemas.microsoft.com/office/powerpoint/2010/main" val="1982283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C-V. CCH and a Fair Dealing System</a:t>
            </a:r>
            <a:endParaRPr lang="en-CA" dirty="0"/>
          </a:p>
        </p:txBody>
      </p:sp>
      <p:sp>
        <p:nvSpPr>
          <p:cNvPr id="3" name="Content Placeholder 2"/>
          <p:cNvSpPr>
            <a:spLocks noGrp="1"/>
          </p:cNvSpPr>
          <p:nvPr>
            <p:ph idx="1"/>
          </p:nvPr>
        </p:nvSpPr>
        <p:spPr/>
        <p:txBody>
          <a:bodyPr>
            <a:normAutofit fontScale="77500" lnSpcReduction="20000"/>
          </a:bodyPr>
          <a:lstStyle/>
          <a:p>
            <a:r>
              <a:rPr lang="en-US" dirty="0" smtClean="0"/>
              <a:t>Supreme Court made it very clear – have a fair system for fair dealing, or prove every dealing was fair, and carved out a clear role for the expertise of the librarian</a:t>
            </a:r>
          </a:p>
          <a:p>
            <a:endParaRPr lang="en-US" dirty="0"/>
          </a:p>
          <a:p>
            <a:r>
              <a:rPr lang="en-US" dirty="0"/>
              <a:t> </a:t>
            </a:r>
            <a:r>
              <a:rPr lang="en-US" dirty="0" smtClean="0"/>
              <a:t>This </a:t>
            </a:r>
            <a:r>
              <a:rPr lang="en-US" dirty="0"/>
              <a:t>raises a preliminary question: </a:t>
            </a:r>
            <a:r>
              <a:rPr lang="en-US" b="1" dirty="0"/>
              <a:t> is it incumbent on the Law Society to adduce evidence that every patron uses the material provided for in a fair dealing manner or can the Law Society rely on its general practice to establish fair dealing?  I conclude that the latter suffices.</a:t>
            </a:r>
            <a:r>
              <a:rPr lang="en-US" dirty="0"/>
              <a:t> Section 29  of the </a:t>
            </a:r>
            <a:r>
              <a:rPr lang="en-US" i="1" dirty="0"/>
              <a:t>Copyright Act </a:t>
            </a:r>
            <a:r>
              <a:rPr lang="en-US" dirty="0"/>
              <a:t> states that “[f]air dealing for the purpose of research or private study does not infringe copyright.”  The language is general. </a:t>
            </a:r>
            <a:r>
              <a:rPr lang="en-US" b="1" dirty="0"/>
              <a:t>“Dealing” connotes not individual acts, but a practice or system. </a:t>
            </a:r>
            <a:r>
              <a:rPr lang="en-US" dirty="0"/>
              <a:t> This comports with the purpose of the fair dealing exception, which is to ensure that users are not unduly restricted in their ability to use and disseminate copyrighted works. Persons or institutions relying on the s. 29  fair dealing exception need only prove that their own dealings with copyrighted works were for the purpose of research or private study and were fair.  </a:t>
            </a:r>
            <a:r>
              <a:rPr lang="en-US" b="1" dirty="0"/>
              <a:t>They may do this either by showing that their own practices and policies were research-based and fair, or by showing that all individual dealings with the materials were in fact research-based and fair</a:t>
            </a:r>
            <a:r>
              <a:rPr lang="en-US" b="1" dirty="0" smtClean="0"/>
              <a:t>. (para 63).</a:t>
            </a:r>
            <a:endParaRPr lang="en-US" dirty="0"/>
          </a:p>
          <a:p>
            <a:endParaRPr lang="en-CA" dirty="0"/>
          </a:p>
        </p:txBody>
      </p:sp>
      <p:pic>
        <p:nvPicPr>
          <p:cNvPr id="5" name="B035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661248"/>
            <a:ext cx="609600" cy="609600"/>
          </a:xfrm>
          <a:prstGeom prst="rect">
            <a:avLst/>
          </a:prstGeom>
        </p:spPr>
      </p:pic>
    </p:spTree>
    <p:extLst>
      <p:ext uri="{BB962C8B-B14F-4D97-AF65-F5344CB8AC3E}">
        <p14:creationId xmlns:p14="http://schemas.microsoft.com/office/powerpoint/2010/main" val="1146338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C-V(ii). CCH </a:t>
            </a:r>
            <a:r>
              <a:rPr lang="en-US" dirty="0"/>
              <a:t>and a Fair Dealing System</a:t>
            </a:r>
            <a:endParaRPr lang="en-CA" dirty="0"/>
          </a:p>
        </p:txBody>
      </p:sp>
      <p:sp>
        <p:nvSpPr>
          <p:cNvPr id="3" name="Content Placeholder 2"/>
          <p:cNvSpPr>
            <a:spLocks noGrp="1"/>
          </p:cNvSpPr>
          <p:nvPr>
            <p:ph idx="1"/>
          </p:nvPr>
        </p:nvSpPr>
        <p:spPr/>
        <p:txBody>
          <a:bodyPr>
            <a:normAutofit fontScale="92500"/>
          </a:bodyPr>
          <a:lstStyle/>
          <a:p>
            <a:r>
              <a:rPr lang="en-US" dirty="0" smtClean="0"/>
              <a:t>The </a:t>
            </a:r>
            <a:r>
              <a:rPr lang="en-US" dirty="0"/>
              <a:t>factors discussed, considered together, suggest that the Law Society’s dealings with the publishers’ works through its custom photocopy service were research-based and fair.  The Access Policy places appropriate limits on the type of copying that the Law Society will do.  It states that not all requests will be </a:t>
            </a:r>
            <a:r>
              <a:rPr lang="en-US" dirty="0" err="1"/>
              <a:t>honoured</a:t>
            </a:r>
            <a:r>
              <a:rPr lang="en-US" dirty="0"/>
              <a:t>.  If a request does not appear to be for the purpose of research, criticism, review or private study, the copy will not be made.  If a question arises as to whether the stated purpose is legitimate, the Reference Librarian will review the matter.  The Access Policy limits the amount of work that will be copied, and </a:t>
            </a:r>
            <a:r>
              <a:rPr lang="en-US" b="1" dirty="0"/>
              <a:t>the Reference Librarian reviews requests that exceed what might typically be considered reasonable and has the right to refuse to fulfill a request.</a:t>
            </a:r>
            <a:r>
              <a:rPr lang="en-US" dirty="0"/>
              <a:t>  On these facts, I conclude that the Law Society’s dealings with the publishers’ works satisfy the fair dealing </a:t>
            </a:r>
            <a:r>
              <a:rPr lang="en-US" dirty="0" err="1"/>
              <a:t>defence</a:t>
            </a:r>
            <a:r>
              <a:rPr lang="en-US" dirty="0"/>
              <a:t> and that the Law Society does not infringe copyright</a:t>
            </a:r>
            <a:r>
              <a:rPr lang="en-US" dirty="0" smtClean="0"/>
              <a:t>. (para 73). </a:t>
            </a:r>
            <a:endParaRPr lang="en-US" dirty="0"/>
          </a:p>
          <a:p>
            <a:endParaRPr lang="en-CA" dirty="0"/>
          </a:p>
        </p:txBody>
      </p:sp>
      <p:pic>
        <p:nvPicPr>
          <p:cNvPr id="5" name="B03609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5589240"/>
            <a:ext cx="609600" cy="609600"/>
          </a:xfrm>
          <a:prstGeom prst="rect">
            <a:avLst/>
          </a:prstGeom>
        </p:spPr>
      </p:pic>
    </p:spTree>
    <p:extLst>
      <p:ext uri="{BB962C8B-B14F-4D97-AF65-F5344CB8AC3E}">
        <p14:creationId xmlns:p14="http://schemas.microsoft.com/office/powerpoint/2010/main" val="766831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3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CA" dirty="0" smtClean="0"/>
              <a:t>C-I. The Five Cases of the Pentalogy/Quintet</a:t>
            </a:r>
            <a:endParaRPr lang="en-CA" dirty="0"/>
          </a:p>
        </p:txBody>
      </p:sp>
      <p:sp>
        <p:nvSpPr>
          <p:cNvPr id="17411" name="Content Placeholder 2"/>
          <p:cNvSpPr>
            <a:spLocks noGrp="1"/>
          </p:cNvSpPr>
          <p:nvPr>
            <p:ph idx="1"/>
          </p:nvPr>
        </p:nvSpPr>
        <p:spPr/>
        <p:txBody>
          <a:bodyPr>
            <a:normAutofit/>
          </a:bodyPr>
          <a:lstStyle/>
          <a:p>
            <a:r>
              <a:rPr lang="en-CA" i="1" dirty="0" smtClean="0"/>
              <a:t>Entertainment Software Association (ESA), et al. v. Society of Composers, Authors and Music Publishers of Canada (SOCAN)</a:t>
            </a:r>
          </a:p>
          <a:p>
            <a:endParaRPr lang="en-CA" dirty="0" smtClean="0"/>
          </a:p>
          <a:p>
            <a:r>
              <a:rPr lang="en-CA" i="1" dirty="0" smtClean="0"/>
              <a:t>Rogers Communications Inc, et al v SOCAN</a:t>
            </a:r>
          </a:p>
          <a:p>
            <a:endParaRPr lang="en-CA" dirty="0" smtClean="0"/>
          </a:p>
          <a:p>
            <a:r>
              <a:rPr lang="en-CA" i="1" dirty="0" smtClean="0"/>
              <a:t>Re:Sound v. Motion Picture Theatre Associations of Canada, et al</a:t>
            </a:r>
            <a:r>
              <a:rPr lang="en-CA" dirty="0" smtClean="0"/>
              <a:t>  </a:t>
            </a:r>
          </a:p>
          <a:p>
            <a:endParaRPr lang="en-CA" dirty="0" smtClean="0"/>
          </a:p>
          <a:p>
            <a:r>
              <a:rPr lang="en-CA" b="1" i="1" dirty="0" smtClean="0"/>
              <a:t>SOCAN, et al v. Bell Canada, et al</a:t>
            </a:r>
          </a:p>
          <a:p>
            <a:endParaRPr lang="en-CA" b="1" i="1" dirty="0" smtClean="0"/>
          </a:p>
          <a:p>
            <a:r>
              <a:rPr lang="en-CA" b="1" i="1" dirty="0" smtClean="0"/>
              <a:t>Alberta (Education) v. Canadian Copyright Licensing Agency Operating as Access Copyright</a:t>
            </a:r>
          </a:p>
        </p:txBody>
      </p:sp>
      <p:pic>
        <p:nvPicPr>
          <p:cNvPr id="4" name="B03709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5661248"/>
            <a:ext cx="609600" cy="609600"/>
          </a:xfrm>
          <a:prstGeom prst="rect">
            <a:avLst/>
          </a:prstGeom>
        </p:spPr>
      </p:pic>
    </p:spTree>
    <p:extLst>
      <p:ext uri="{BB962C8B-B14F-4D97-AF65-F5344CB8AC3E}">
        <p14:creationId xmlns:p14="http://schemas.microsoft.com/office/powerpoint/2010/main" val="840213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t>C-II. The </a:t>
            </a:r>
            <a:r>
              <a:rPr lang="en-CA" sz="4000" i="1" dirty="0" smtClean="0"/>
              <a:t>SOCAN v. Bell </a:t>
            </a:r>
            <a:r>
              <a:rPr lang="en-CA" sz="4000" dirty="0" smtClean="0"/>
              <a:t>and </a:t>
            </a:r>
            <a:r>
              <a:rPr lang="en-CA" sz="4000" i="1" dirty="0" smtClean="0"/>
              <a:t>Alberta v. Access Copyright </a:t>
            </a:r>
            <a:r>
              <a:rPr lang="en-CA" sz="4000" dirty="0" smtClean="0"/>
              <a:t>Cases</a:t>
            </a:r>
            <a:endParaRPr lang="en-CA" sz="4000" dirty="0"/>
          </a:p>
        </p:txBody>
      </p:sp>
      <p:sp>
        <p:nvSpPr>
          <p:cNvPr id="3" name="Content Placeholder 2"/>
          <p:cNvSpPr>
            <a:spLocks noGrp="1"/>
          </p:cNvSpPr>
          <p:nvPr>
            <p:ph idx="1"/>
          </p:nvPr>
        </p:nvSpPr>
        <p:spPr/>
        <p:txBody>
          <a:bodyPr>
            <a:normAutofit fontScale="92500"/>
          </a:bodyPr>
          <a:lstStyle/>
          <a:p>
            <a:r>
              <a:rPr lang="en-CA" dirty="0" smtClean="0"/>
              <a:t>Two of the five cases were centered on fair dealing</a:t>
            </a:r>
          </a:p>
          <a:p>
            <a:endParaRPr lang="en-CA" dirty="0"/>
          </a:p>
          <a:p>
            <a:r>
              <a:rPr lang="en-CA" dirty="0" smtClean="0"/>
              <a:t>In the </a:t>
            </a:r>
            <a:r>
              <a:rPr lang="en-CA" i="1" dirty="0" smtClean="0"/>
              <a:t>SOCAN v. Bell </a:t>
            </a:r>
            <a:r>
              <a:rPr lang="en-CA" dirty="0" smtClean="0"/>
              <a:t>case, SOCAN (which is a collective licensing agency for music composers and artists) argued that low quality 30 second samples of music tracks provided by Bell as a way of previewing music were compensable acts</a:t>
            </a:r>
          </a:p>
          <a:p>
            <a:pPr lvl="1"/>
            <a:r>
              <a:rPr lang="en-CA" dirty="0" smtClean="0"/>
              <a:t>The Supreme Court found that providing such samples was covered by fair dealing</a:t>
            </a:r>
          </a:p>
          <a:p>
            <a:pPr lvl="1"/>
            <a:endParaRPr lang="en-CA" dirty="0"/>
          </a:p>
          <a:p>
            <a:r>
              <a:rPr lang="en-CA" dirty="0" smtClean="0"/>
              <a:t>In the </a:t>
            </a:r>
            <a:r>
              <a:rPr lang="en-CA" i="1" dirty="0" smtClean="0"/>
              <a:t>Alberta v. Access Copyright </a:t>
            </a:r>
            <a:r>
              <a:rPr lang="en-CA" dirty="0" smtClean="0"/>
              <a:t>case Access Copyright argued that the copying of small selections from supplementary textbooks by teachers for students was compensable</a:t>
            </a:r>
          </a:p>
          <a:p>
            <a:pPr lvl="1"/>
            <a:r>
              <a:rPr lang="en-CA" dirty="0" smtClean="0"/>
              <a:t>As in the SOCAN case, the court found the teachers’ copying was covered by fair dealing</a:t>
            </a:r>
          </a:p>
          <a:p>
            <a:endParaRPr lang="en-CA" dirty="0"/>
          </a:p>
          <a:p>
            <a:endParaRPr lang="en-CA" dirty="0"/>
          </a:p>
        </p:txBody>
      </p:sp>
      <p:pic>
        <p:nvPicPr>
          <p:cNvPr id="5" name="B03809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661248"/>
            <a:ext cx="609600" cy="609600"/>
          </a:xfrm>
          <a:prstGeom prst="rect">
            <a:avLst/>
          </a:prstGeom>
        </p:spPr>
      </p:pic>
    </p:spTree>
    <p:extLst>
      <p:ext uri="{BB962C8B-B14F-4D97-AF65-F5344CB8AC3E}">
        <p14:creationId xmlns:p14="http://schemas.microsoft.com/office/powerpoint/2010/main" val="21104572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a:t>C</a:t>
            </a:r>
            <a:r>
              <a:rPr lang="en-CA" dirty="0" smtClean="0"/>
              <a:t>-III. The Pentalogy and Fair Dealing</a:t>
            </a:r>
            <a:endParaRPr lang="en-CA" dirty="0"/>
          </a:p>
        </p:txBody>
      </p:sp>
      <p:sp>
        <p:nvSpPr>
          <p:cNvPr id="18435" name="Content Placeholder 2"/>
          <p:cNvSpPr>
            <a:spLocks noGrp="1"/>
          </p:cNvSpPr>
          <p:nvPr>
            <p:ph idx="1"/>
          </p:nvPr>
        </p:nvSpPr>
        <p:spPr/>
        <p:txBody>
          <a:bodyPr/>
          <a:lstStyle/>
          <a:p>
            <a:r>
              <a:rPr lang="en-CA" sz="2000" dirty="0" smtClean="0"/>
              <a:t>Research can be informal or piecemeal and can be undertaken for simply the purpose of personal interest (</a:t>
            </a:r>
            <a:r>
              <a:rPr lang="en-CA" sz="2000" i="1" dirty="0" smtClean="0"/>
              <a:t>SOCAN</a:t>
            </a:r>
            <a:r>
              <a:rPr lang="en-CA" sz="2000" dirty="0" smtClean="0"/>
              <a:t> para. 22)</a:t>
            </a:r>
          </a:p>
          <a:p>
            <a:endParaRPr lang="en-CA" sz="2000" dirty="0" smtClean="0"/>
          </a:p>
          <a:p>
            <a:r>
              <a:rPr lang="en-CA" sz="2000" dirty="0" smtClean="0"/>
              <a:t>Private study does not have to occur in isolation - “studying and learning are essentially personal endeavours, whether they are engaged in with others or in solitude” (</a:t>
            </a:r>
            <a:r>
              <a:rPr lang="en-CA" sz="2000" i="1" dirty="0" smtClean="0"/>
              <a:t>Alberta</a:t>
            </a:r>
            <a:r>
              <a:rPr lang="en-CA" sz="2000" dirty="0" smtClean="0"/>
              <a:t> para. 27)</a:t>
            </a:r>
          </a:p>
          <a:p>
            <a:endParaRPr lang="en-CA" sz="2000" dirty="0" smtClean="0"/>
          </a:p>
          <a:p>
            <a:r>
              <a:rPr lang="en-CA" sz="2000" dirty="0" smtClean="0"/>
              <a:t>Instruction and research/private study are, in the school context, tautological (</a:t>
            </a:r>
            <a:r>
              <a:rPr lang="en-CA" sz="2000" i="1" dirty="0" smtClean="0"/>
              <a:t>Alberta</a:t>
            </a:r>
            <a:r>
              <a:rPr lang="en-CA" sz="2000" dirty="0" smtClean="0"/>
              <a:t> para. 23)</a:t>
            </a:r>
          </a:p>
        </p:txBody>
      </p:sp>
      <p:pic>
        <p:nvPicPr>
          <p:cNvPr id="4" name="B03909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589240"/>
            <a:ext cx="609600" cy="609600"/>
          </a:xfrm>
          <a:prstGeom prst="rect">
            <a:avLst/>
          </a:prstGeom>
        </p:spPr>
      </p:pic>
    </p:spTree>
    <p:extLst>
      <p:ext uri="{BB962C8B-B14F-4D97-AF65-F5344CB8AC3E}">
        <p14:creationId xmlns:p14="http://schemas.microsoft.com/office/powerpoint/2010/main" val="39156444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A-II. Section </a:t>
            </a:r>
            <a:r>
              <a:rPr lang="en-US" dirty="0"/>
              <a:t>2 - Interpretation</a:t>
            </a:r>
            <a:endParaRPr lang="en-CA" dirty="0"/>
          </a:p>
        </p:txBody>
      </p:sp>
      <p:sp>
        <p:nvSpPr>
          <p:cNvPr id="3" name="Content Placeholder 2"/>
          <p:cNvSpPr>
            <a:spLocks noGrp="1"/>
          </p:cNvSpPr>
          <p:nvPr>
            <p:ph idx="1"/>
          </p:nvPr>
        </p:nvSpPr>
        <p:spPr/>
        <p:txBody>
          <a:bodyPr/>
          <a:lstStyle/>
          <a:p>
            <a:r>
              <a:rPr lang="en-US" dirty="0" smtClean="0"/>
              <a:t>Missing definitions include:</a:t>
            </a:r>
          </a:p>
          <a:p>
            <a:pPr lvl="1"/>
            <a:r>
              <a:rPr lang="en-US" dirty="0" smtClean="0"/>
              <a:t>“original”</a:t>
            </a:r>
          </a:p>
          <a:p>
            <a:pPr lvl="1"/>
            <a:r>
              <a:rPr lang="en-US" dirty="0" smtClean="0"/>
              <a:t>“fair dealing”</a:t>
            </a:r>
          </a:p>
          <a:p>
            <a:pPr lvl="2"/>
            <a:r>
              <a:rPr lang="en-US" dirty="0" smtClean="0"/>
              <a:t>“education”</a:t>
            </a:r>
          </a:p>
          <a:p>
            <a:pPr lvl="2"/>
            <a:r>
              <a:rPr lang="en-US" dirty="0" smtClean="0"/>
              <a:t>“private study”</a:t>
            </a:r>
          </a:p>
          <a:p>
            <a:pPr lvl="2"/>
            <a:r>
              <a:rPr lang="en-US" dirty="0" smtClean="0"/>
              <a:t>“research”</a:t>
            </a:r>
          </a:p>
          <a:p>
            <a:pPr lvl="2"/>
            <a:r>
              <a:rPr lang="en-US" dirty="0" smtClean="0"/>
              <a:t>“parody”</a:t>
            </a:r>
          </a:p>
          <a:p>
            <a:pPr lvl="2"/>
            <a:r>
              <a:rPr lang="en-US" dirty="0" smtClean="0"/>
              <a:t>“satire”</a:t>
            </a:r>
          </a:p>
          <a:p>
            <a:pPr lvl="2"/>
            <a:r>
              <a:rPr lang="en-US" dirty="0" smtClean="0"/>
              <a:t>“criticism”</a:t>
            </a:r>
          </a:p>
          <a:p>
            <a:pPr lvl="2"/>
            <a:r>
              <a:rPr lang="en-US" dirty="0" smtClean="0"/>
              <a:t>“review”</a:t>
            </a:r>
            <a:endParaRPr lang="en-CA" dirty="0"/>
          </a:p>
        </p:txBody>
      </p:sp>
      <p:pic>
        <p:nvPicPr>
          <p:cNvPr id="5" name="B004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805264"/>
            <a:ext cx="609600" cy="609600"/>
          </a:xfrm>
          <a:prstGeom prst="rect">
            <a:avLst/>
          </a:prstGeom>
        </p:spPr>
      </p:pic>
    </p:spTree>
    <p:extLst>
      <p:ext uri="{BB962C8B-B14F-4D97-AF65-F5344CB8AC3E}">
        <p14:creationId xmlns:p14="http://schemas.microsoft.com/office/powerpoint/2010/main" val="1757605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2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CA" dirty="0" smtClean="0"/>
              <a:t>C-III(ii). The Pentalogy and Fair Dealing	</a:t>
            </a:r>
            <a:endParaRPr lang="en-CA" dirty="0"/>
          </a:p>
        </p:txBody>
      </p:sp>
      <p:sp>
        <p:nvSpPr>
          <p:cNvPr id="19459" name="Content Placeholder 2"/>
          <p:cNvSpPr>
            <a:spLocks noGrp="1"/>
          </p:cNvSpPr>
          <p:nvPr>
            <p:ph idx="1"/>
          </p:nvPr>
        </p:nvSpPr>
        <p:spPr/>
        <p:txBody>
          <a:bodyPr>
            <a:normAutofit/>
          </a:bodyPr>
          <a:lstStyle/>
          <a:p>
            <a:r>
              <a:rPr lang="en-CA" sz="2000" dirty="0" smtClean="0"/>
              <a:t>The amount of the dealing factor does not deal with the aggregate volume of copying (e.g.: copies made for 10 people versus for 1000), but in the proportion of the copyrighted work copied (</a:t>
            </a:r>
            <a:r>
              <a:rPr lang="en-CA" sz="2000" i="1" dirty="0" smtClean="0"/>
              <a:t>Alberta</a:t>
            </a:r>
            <a:r>
              <a:rPr lang="en-CA" sz="2000" dirty="0" smtClean="0"/>
              <a:t>, para. 29; </a:t>
            </a:r>
            <a:r>
              <a:rPr lang="en-CA" sz="2000" i="1" dirty="0" smtClean="0"/>
              <a:t>SOCAN</a:t>
            </a:r>
            <a:r>
              <a:rPr lang="en-CA" sz="2000" dirty="0" smtClean="0"/>
              <a:t>, para. 41)</a:t>
            </a:r>
          </a:p>
          <a:p>
            <a:pPr lvl="1"/>
            <a:r>
              <a:rPr lang="en-CA" sz="1800" dirty="0" smtClean="0"/>
              <a:t>The aggregate volume is considered as part of the character of the dealing factor</a:t>
            </a:r>
          </a:p>
          <a:p>
            <a:pPr lvl="1"/>
            <a:endParaRPr lang="en-CA" sz="1800" dirty="0" smtClean="0"/>
          </a:p>
          <a:p>
            <a:r>
              <a:rPr lang="en-CA" sz="2000" dirty="0" smtClean="0"/>
              <a:t>In considering the sixth factor (effect of the dealing on the work), copying that is aimed at increasing sales does not have an adverse effect on the work (</a:t>
            </a:r>
            <a:r>
              <a:rPr lang="en-CA" sz="2000" i="1" dirty="0" smtClean="0"/>
              <a:t>SOCAN</a:t>
            </a:r>
            <a:r>
              <a:rPr lang="en-CA" sz="2000" dirty="0" smtClean="0"/>
              <a:t>, para. 48)</a:t>
            </a:r>
          </a:p>
          <a:p>
            <a:endParaRPr lang="en-CA" sz="2000" dirty="0" smtClean="0"/>
          </a:p>
          <a:p>
            <a:r>
              <a:rPr lang="en-CA" sz="2000" dirty="0" smtClean="0"/>
              <a:t>It was also determined that teachers’ copying of small portions of supplemental textbooks did not have an adverse effect on the market for textbooks (</a:t>
            </a:r>
            <a:r>
              <a:rPr lang="en-CA" sz="2000" i="1" dirty="0" smtClean="0"/>
              <a:t>Alberta</a:t>
            </a:r>
            <a:r>
              <a:rPr lang="en-CA" sz="2000" dirty="0" smtClean="0"/>
              <a:t>, para. 36)</a:t>
            </a:r>
          </a:p>
        </p:txBody>
      </p:sp>
      <p:pic>
        <p:nvPicPr>
          <p:cNvPr id="4" name="B04009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8304" y="5661248"/>
            <a:ext cx="609600" cy="609600"/>
          </a:xfrm>
          <a:prstGeom prst="rect">
            <a:avLst/>
          </a:prstGeom>
        </p:spPr>
      </p:pic>
    </p:spTree>
    <p:extLst>
      <p:ext uri="{BB962C8B-B14F-4D97-AF65-F5344CB8AC3E}">
        <p14:creationId xmlns:p14="http://schemas.microsoft.com/office/powerpoint/2010/main" val="2114523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C-IV. Technological Neutrality and the </a:t>
            </a:r>
            <a:r>
              <a:rPr lang="en-CA" i="1" dirty="0" smtClean="0"/>
              <a:t>ESA </a:t>
            </a:r>
            <a:r>
              <a:rPr lang="en-CA" dirty="0" smtClean="0"/>
              <a:t>Case</a:t>
            </a:r>
            <a:endParaRPr lang="en-CA" dirty="0"/>
          </a:p>
        </p:txBody>
      </p:sp>
      <p:sp>
        <p:nvSpPr>
          <p:cNvPr id="3" name="Content Placeholder 2"/>
          <p:cNvSpPr>
            <a:spLocks noGrp="1"/>
          </p:cNvSpPr>
          <p:nvPr>
            <p:ph idx="1"/>
          </p:nvPr>
        </p:nvSpPr>
        <p:spPr/>
        <p:txBody>
          <a:bodyPr>
            <a:normAutofit fontScale="92500"/>
          </a:bodyPr>
          <a:lstStyle/>
          <a:p>
            <a:r>
              <a:rPr lang="en-CA" dirty="0" smtClean="0"/>
              <a:t>While the </a:t>
            </a:r>
            <a:r>
              <a:rPr lang="en-CA" i="1" dirty="0" smtClean="0"/>
              <a:t>ESA v. SOCAN </a:t>
            </a:r>
            <a:r>
              <a:rPr lang="en-CA" dirty="0" smtClean="0"/>
              <a:t>case did not deal with fair dealing it did contain one other important finding</a:t>
            </a:r>
          </a:p>
          <a:p>
            <a:endParaRPr lang="en-CA" dirty="0"/>
          </a:p>
          <a:p>
            <a:r>
              <a:rPr lang="en-CA" dirty="0" smtClean="0"/>
              <a:t>SOCAN argued that it was entitled for compensation when videogames are downloaded that contain music for which SOCAN holds rights</a:t>
            </a:r>
          </a:p>
          <a:p>
            <a:pPr lvl="1"/>
            <a:endParaRPr lang="en-CA" dirty="0"/>
          </a:p>
          <a:p>
            <a:r>
              <a:rPr lang="en-CA" dirty="0" smtClean="0"/>
              <a:t>The Supreme Court noted that SOCAN was not entitled to additional for compensation for videogames purchased in person or delivered through the mail, as such providing a second level of compensation for downloads would violate the principal of technological neutrality </a:t>
            </a:r>
          </a:p>
          <a:p>
            <a:endParaRPr lang="en-CA" dirty="0"/>
          </a:p>
          <a:p>
            <a:r>
              <a:rPr lang="en-CA" dirty="0" smtClean="0"/>
              <a:t>Thus the </a:t>
            </a:r>
            <a:r>
              <a:rPr lang="en-CA" i="1" dirty="0" smtClean="0"/>
              <a:t>ESA</a:t>
            </a:r>
            <a:r>
              <a:rPr lang="en-CA" dirty="0" smtClean="0"/>
              <a:t> case suggests the Supreme Court places high value on the technological neutrality of copyright law</a:t>
            </a:r>
            <a:endParaRPr lang="en-CA" dirty="0"/>
          </a:p>
        </p:txBody>
      </p:sp>
      <p:pic>
        <p:nvPicPr>
          <p:cNvPr id="5" name="B04109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949280"/>
            <a:ext cx="609600" cy="609600"/>
          </a:xfrm>
          <a:prstGeom prst="rect">
            <a:avLst/>
          </a:prstGeom>
        </p:spPr>
      </p:pic>
    </p:spTree>
    <p:extLst>
      <p:ext uri="{BB962C8B-B14F-4D97-AF65-F5344CB8AC3E}">
        <p14:creationId xmlns:p14="http://schemas.microsoft.com/office/powerpoint/2010/main" val="1064686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2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 Key Issues on the Horizon</a:t>
            </a:r>
            <a:endParaRPr lang="en-CA" dirty="0"/>
          </a:p>
        </p:txBody>
      </p:sp>
      <p:sp>
        <p:nvSpPr>
          <p:cNvPr id="3" name="Content Placeholder 2"/>
          <p:cNvSpPr>
            <a:spLocks noGrp="1"/>
          </p:cNvSpPr>
          <p:nvPr>
            <p:ph idx="1"/>
          </p:nvPr>
        </p:nvSpPr>
        <p:spPr/>
        <p:txBody>
          <a:bodyPr/>
          <a:lstStyle/>
          <a:p>
            <a:r>
              <a:rPr lang="en-US" dirty="0" smtClean="0"/>
              <a:t>Three key issues in Canadian copyright currently</a:t>
            </a:r>
          </a:p>
          <a:p>
            <a:pPr lvl="1"/>
            <a:r>
              <a:rPr lang="en-US" dirty="0" smtClean="0"/>
              <a:t>Five year review (s. 92), which will begin in November</a:t>
            </a:r>
          </a:p>
          <a:p>
            <a:pPr lvl="1"/>
            <a:r>
              <a:rPr lang="en-US" i="1" dirty="0" smtClean="0"/>
              <a:t>Access Copyright v. York University</a:t>
            </a:r>
            <a:r>
              <a:rPr lang="en-US" dirty="0" smtClean="0"/>
              <a:t> case</a:t>
            </a:r>
          </a:p>
          <a:p>
            <a:pPr lvl="2"/>
            <a:r>
              <a:rPr lang="en-US" dirty="0" smtClean="0"/>
              <a:t>Decision pending and two key issues: whether Copyright Board interim tariffs are mandatory, and fairness of York’s fair dealing guidelines</a:t>
            </a:r>
          </a:p>
          <a:p>
            <a:pPr lvl="1"/>
            <a:r>
              <a:rPr lang="en-US" dirty="0" smtClean="0"/>
              <a:t>Future of the Trans-Pacific Partnership (TPP) trade agreement</a:t>
            </a:r>
          </a:p>
          <a:p>
            <a:pPr lvl="1"/>
            <a:endParaRPr lang="en-US" dirty="0"/>
          </a:p>
          <a:p>
            <a:r>
              <a:rPr lang="en-US" dirty="0" smtClean="0"/>
              <a:t>Note many other cases are also at play (e.g. Access Copyright v. CMEC; COPIBEC v. Laval)</a:t>
            </a:r>
          </a:p>
          <a:p>
            <a:endParaRPr lang="en-US" dirty="0"/>
          </a:p>
          <a:p>
            <a:r>
              <a:rPr lang="en-US" dirty="0" smtClean="0"/>
              <a:t>The statutory review, York case and other cases may have major implications for copyright in Canada</a:t>
            </a:r>
            <a:endParaRPr lang="en-CA" dirty="0"/>
          </a:p>
        </p:txBody>
      </p:sp>
      <p:pic>
        <p:nvPicPr>
          <p:cNvPr id="4" name="B04109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733256"/>
            <a:ext cx="609600" cy="609600"/>
          </a:xfrm>
          <a:prstGeom prst="rect">
            <a:avLst/>
          </a:prstGeom>
        </p:spPr>
      </p:pic>
    </p:spTree>
    <p:extLst>
      <p:ext uri="{BB962C8B-B14F-4D97-AF65-F5344CB8AC3E}">
        <p14:creationId xmlns:p14="http://schemas.microsoft.com/office/powerpoint/2010/main" val="26979133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CA" dirty="0"/>
          </a:p>
        </p:txBody>
      </p:sp>
      <p:sp>
        <p:nvSpPr>
          <p:cNvPr id="3" name="Content Placeholder 2"/>
          <p:cNvSpPr>
            <a:spLocks noGrp="1"/>
          </p:cNvSpPr>
          <p:nvPr>
            <p:ph idx="1"/>
          </p:nvPr>
        </p:nvSpPr>
        <p:spPr/>
        <p:txBody>
          <a:bodyPr>
            <a:normAutofit fontScale="92500" lnSpcReduction="20000"/>
          </a:bodyPr>
          <a:lstStyle/>
          <a:p>
            <a:r>
              <a:rPr lang="en-US" dirty="0" smtClean="0"/>
              <a:t>Copyright is a complex subject, and one librarians are expected to have a degree of competency in. A key role for both public and academic librarians is copyright instruction/literacy.  Given the challenges in the subject matter how well equipped are librarians to be copyright educators, and what gaps exist that can be addressed?</a:t>
            </a:r>
          </a:p>
          <a:p>
            <a:endParaRPr lang="en-US" dirty="0"/>
          </a:p>
          <a:p>
            <a:r>
              <a:rPr lang="en-US" dirty="0" smtClean="0"/>
              <a:t>Copyright aims to balance creators’ and users’ rights. To what degree has this balance been achieved in Canada and what needs to be addressed?</a:t>
            </a:r>
          </a:p>
          <a:p>
            <a:endParaRPr lang="en-US" dirty="0"/>
          </a:p>
          <a:p>
            <a:r>
              <a:rPr lang="en-US" dirty="0" smtClean="0"/>
              <a:t>The 2017 Copyright Act review may have major implications for copyright reform.  </a:t>
            </a:r>
          </a:p>
          <a:p>
            <a:pPr lvl="1"/>
            <a:r>
              <a:rPr lang="en-US" dirty="0" smtClean="0"/>
              <a:t>How should the LIS community engage in the review?</a:t>
            </a:r>
          </a:p>
          <a:p>
            <a:pPr lvl="1"/>
            <a:r>
              <a:rPr lang="en-US" dirty="0" smtClean="0"/>
              <a:t>Are the interests of public and academic libraries aligned?</a:t>
            </a:r>
          </a:p>
          <a:p>
            <a:pPr lvl="1"/>
            <a:r>
              <a:rPr lang="en-US" dirty="0" smtClean="0"/>
              <a:t>What role should the LIS community play as champions of users’ rights?</a:t>
            </a:r>
            <a:endParaRPr lang="en-CA" dirty="0"/>
          </a:p>
        </p:txBody>
      </p:sp>
      <p:pic>
        <p:nvPicPr>
          <p:cNvPr id="4" name="B04309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5733256"/>
            <a:ext cx="609600" cy="609600"/>
          </a:xfrm>
          <a:prstGeom prst="rect">
            <a:avLst/>
          </a:prstGeom>
        </p:spPr>
      </p:pic>
    </p:spTree>
    <p:extLst>
      <p:ext uri="{BB962C8B-B14F-4D97-AF65-F5344CB8AC3E}">
        <p14:creationId xmlns:p14="http://schemas.microsoft.com/office/powerpoint/2010/main" val="4077651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Additional Resources</a:t>
            </a:r>
            <a:endParaRPr lang="en-CA" dirty="0"/>
          </a:p>
        </p:txBody>
      </p:sp>
      <p:sp>
        <p:nvSpPr>
          <p:cNvPr id="3" name="Content Placeholder 2"/>
          <p:cNvSpPr>
            <a:spLocks noGrp="1"/>
          </p:cNvSpPr>
          <p:nvPr>
            <p:ph idx="1"/>
          </p:nvPr>
        </p:nvSpPr>
        <p:spPr/>
        <p:txBody>
          <a:bodyPr/>
          <a:lstStyle/>
          <a:p>
            <a:r>
              <a:rPr lang="en-US" dirty="0" smtClean="0"/>
              <a:t>Some useful copyright blogs:</a:t>
            </a:r>
          </a:p>
          <a:p>
            <a:pPr lvl="1"/>
            <a:r>
              <a:rPr lang="en-US" dirty="0" smtClean="0"/>
              <a:t>Michael </a:t>
            </a:r>
            <a:r>
              <a:rPr lang="en-US" dirty="0"/>
              <a:t>Geist’s Blog: </a:t>
            </a:r>
            <a:r>
              <a:rPr lang="en-US" dirty="0">
                <a:hlinkClick r:id="rId4"/>
              </a:rPr>
              <a:t>http://www.michaelgeist.ca/blog</a:t>
            </a:r>
            <a:r>
              <a:rPr lang="en-US" dirty="0" smtClean="0">
                <a:hlinkClick r:id="rId4"/>
              </a:rPr>
              <a:t>/</a:t>
            </a:r>
            <a:endParaRPr lang="en-US" dirty="0" smtClean="0"/>
          </a:p>
          <a:p>
            <a:pPr lvl="1"/>
            <a:r>
              <a:rPr lang="en-US" dirty="0" err="1" smtClean="0"/>
              <a:t>Meera</a:t>
            </a:r>
            <a:r>
              <a:rPr lang="en-US" dirty="0" smtClean="0"/>
              <a:t> Nair’s “Fair Duty</a:t>
            </a:r>
            <a:r>
              <a:rPr lang="en-US" dirty="0"/>
              <a:t>” Blog: </a:t>
            </a:r>
            <a:r>
              <a:rPr lang="en-US" dirty="0">
                <a:hlinkClick r:id="rId5"/>
              </a:rPr>
              <a:t>https://fairduty.wordpress.com</a:t>
            </a:r>
            <a:r>
              <a:rPr lang="en-US" dirty="0" smtClean="0">
                <a:hlinkClick r:id="rId5"/>
              </a:rPr>
              <a:t>/</a:t>
            </a:r>
            <a:endParaRPr lang="en-US" dirty="0" smtClean="0"/>
          </a:p>
          <a:p>
            <a:pPr lvl="1"/>
            <a:r>
              <a:rPr lang="en-US" dirty="0" smtClean="0"/>
              <a:t>Howard Knopf’s “Excess Copyright</a:t>
            </a:r>
            <a:r>
              <a:rPr lang="en-US" dirty="0"/>
              <a:t>” Blog: </a:t>
            </a:r>
            <a:r>
              <a:rPr lang="en-US" dirty="0">
                <a:hlinkClick r:id="rId6"/>
              </a:rPr>
              <a:t>http://excesscopyright.blogspot.ca</a:t>
            </a:r>
            <a:r>
              <a:rPr lang="en-US" dirty="0" smtClean="0">
                <a:hlinkClick r:id="rId6"/>
              </a:rPr>
              <a:t>/</a:t>
            </a:r>
            <a:endParaRPr lang="en-US" dirty="0" smtClean="0"/>
          </a:p>
          <a:p>
            <a:pPr lvl="1"/>
            <a:r>
              <a:rPr lang="en-US" dirty="0" smtClean="0"/>
              <a:t>Ariel Katz</a:t>
            </a:r>
            <a:r>
              <a:rPr lang="en-US" dirty="0"/>
              <a:t>’ Blog: </a:t>
            </a:r>
            <a:r>
              <a:rPr lang="en-US" dirty="0">
                <a:hlinkClick r:id="rId7"/>
              </a:rPr>
              <a:t>https://</a:t>
            </a:r>
            <a:r>
              <a:rPr lang="en-US" dirty="0" smtClean="0">
                <a:hlinkClick r:id="rId7"/>
              </a:rPr>
              <a:t>arielkatz.org/archives/category/blog</a:t>
            </a:r>
            <a:endParaRPr lang="en-US" dirty="0" smtClean="0"/>
          </a:p>
          <a:p>
            <a:pPr lvl="1"/>
            <a:r>
              <a:rPr lang="en-US" dirty="0" smtClean="0"/>
              <a:t>Lisa Di Valentino’s “Fair Dealing in Education</a:t>
            </a:r>
            <a:r>
              <a:rPr lang="en-US" dirty="0"/>
              <a:t>” Blog: </a:t>
            </a:r>
            <a:r>
              <a:rPr lang="en-US" dirty="0">
                <a:hlinkClick r:id="rId8"/>
              </a:rPr>
              <a:t>https://fairdealingineducation.com/author/divalentino</a:t>
            </a:r>
            <a:r>
              <a:rPr lang="en-US" dirty="0" smtClean="0">
                <a:hlinkClick r:id="rId8"/>
              </a:rPr>
              <a:t>/</a:t>
            </a:r>
            <a:endParaRPr lang="en-US" dirty="0" smtClean="0"/>
          </a:p>
          <a:p>
            <a:pPr lvl="1"/>
            <a:r>
              <a:rPr lang="en-US" dirty="0" smtClean="0"/>
              <a:t>Sam </a:t>
            </a:r>
            <a:r>
              <a:rPr lang="en-US" dirty="0" err="1" smtClean="0"/>
              <a:t>Trosow’s</a:t>
            </a:r>
            <a:r>
              <a:rPr lang="en-US" dirty="0"/>
              <a:t> Blog: </a:t>
            </a:r>
            <a:r>
              <a:rPr lang="en-US" dirty="0">
                <a:hlinkClick r:id="rId9"/>
              </a:rPr>
              <a:t>https://samtrosow.wordpress.com</a:t>
            </a:r>
            <a:r>
              <a:rPr lang="en-US" dirty="0" smtClean="0">
                <a:hlinkClick r:id="rId9"/>
              </a:rPr>
              <a:t>/</a:t>
            </a:r>
            <a:endParaRPr lang="en-US" dirty="0" smtClean="0"/>
          </a:p>
          <a:p>
            <a:pPr lvl="1"/>
            <a:endParaRPr lang="en-CA" dirty="0"/>
          </a:p>
        </p:txBody>
      </p:sp>
      <p:pic>
        <p:nvPicPr>
          <p:cNvPr id="4" name="B04409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24328" y="5733256"/>
            <a:ext cx="609600" cy="609600"/>
          </a:xfrm>
          <a:prstGeom prst="rect">
            <a:avLst/>
          </a:prstGeom>
        </p:spPr>
      </p:pic>
    </p:spTree>
    <p:extLst>
      <p:ext uri="{BB962C8B-B14F-4D97-AF65-F5344CB8AC3E}">
        <p14:creationId xmlns:p14="http://schemas.microsoft.com/office/powerpoint/2010/main" val="1412133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CA" dirty="0"/>
          </a:p>
        </p:txBody>
      </p:sp>
      <p:sp>
        <p:nvSpPr>
          <p:cNvPr id="3" name="Content Placeholder 2"/>
          <p:cNvSpPr>
            <a:spLocks noGrp="1"/>
          </p:cNvSpPr>
          <p:nvPr>
            <p:ph idx="1"/>
          </p:nvPr>
        </p:nvSpPr>
        <p:spPr/>
        <p:txBody>
          <a:bodyPr>
            <a:normAutofit fontScale="70000" lnSpcReduction="20000"/>
          </a:bodyPr>
          <a:lstStyle/>
          <a:p>
            <a:r>
              <a:rPr lang="en-US" i="1" dirty="0"/>
              <a:t>Alberta (Education) v. Canadian Copyright Licensing Agency (Access Copyright</a:t>
            </a:r>
            <a:r>
              <a:rPr lang="en-US" i="1" dirty="0" smtClean="0"/>
              <a:t>).</a:t>
            </a:r>
            <a:r>
              <a:rPr lang="en-US" dirty="0" smtClean="0"/>
              <a:t> 2012 SCC 37. </a:t>
            </a:r>
            <a:r>
              <a:rPr lang="en-US" dirty="0"/>
              <a:t>[2012] SCR 345: </a:t>
            </a:r>
            <a:r>
              <a:rPr lang="en-US" dirty="0">
                <a:hlinkClick r:id="rId2"/>
              </a:rPr>
              <a:t>https://</a:t>
            </a:r>
            <a:r>
              <a:rPr lang="en-US" dirty="0" smtClean="0">
                <a:hlinkClick r:id="rId2"/>
              </a:rPr>
              <a:t>scc-csc.lexum.com/scc-csc/scc-csc/en/item/9997/index.do</a:t>
            </a:r>
            <a:r>
              <a:rPr lang="en-US" dirty="0" smtClean="0"/>
              <a:t> </a:t>
            </a:r>
            <a:endParaRPr lang="en-US" i="1" dirty="0" smtClean="0"/>
          </a:p>
          <a:p>
            <a:r>
              <a:rPr lang="en-US" i="1" dirty="0" smtClean="0"/>
              <a:t>CCH </a:t>
            </a:r>
            <a:r>
              <a:rPr lang="en-US" i="1" dirty="0"/>
              <a:t>Canadian Ltd. v. Law Society of Upper </a:t>
            </a:r>
            <a:r>
              <a:rPr lang="en-US" i="1" dirty="0" smtClean="0"/>
              <a:t>Canada. </a:t>
            </a:r>
            <a:r>
              <a:rPr lang="en-US" dirty="0" smtClean="0"/>
              <a:t>2004 SCC 13. </a:t>
            </a:r>
            <a:r>
              <a:rPr lang="en-US" dirty="0"/>
              <a:t>[2004] 1 SCR 339: </a:t>
            </a:r>
            <a:r>
              <a:rPr lang="en-US" dirty="0">
                <a:hlinkClick r:id="rId3"/>
              </a:rPr>
              <a:t>https://</a:t>
            </a:r>
            <a:r>
              <a:rPr lang="en-US" dirty="0" smtClean="0">
                <a:hlinkClick r:id="rId3"/>
              </a:rPr>
              <a:t>scc-csc.lexum.com/scc-csc/scc-csc/en/item/2125/index.do?r=AAAAAQATQ2FuYWRhIEV2aWRlbmNlIEFjdAE</a:t>
            </a:r>
            <a:r>
              <a:rPr lang="en-US" dirty="0" smtClean="0"/>
              <a:t> </a:t>
            </a:r>
            <a:endParaRPr lang="en-US" dirty="0"/>
          </a:p>
          <a:p>
            <a:r>
              <a:rPr lang="en-US" dirty="0" smtClean="0"/>
              <a:t>Copyright Act. R.S.C., 1985, c. </a:t>
            </a:r>
            <a:r>
              <a:rPr lang="en-US" dirty="0"/>
              <a:t>C-42: </a:t>
            </a:r>
            <a:r>
              <a:rPr lang="en-US" dirty="0">
                <a:hlinkClick r:id="rId4"/>
              </a:rPr>
              <a:t>http://</a:t>
            </a:r>
            <a:r>
              <a:rPr lang="en-US" dirty="0" smtClean="0">
                <a:hlinkClick r:id="rId4"/>
              </a:rPr>
              <a:t>laws-lois.justice.gc.ca/eng/acts/c-42/FullText.html</a:t>
            </a:r>
            <a:endParaRPr lang="en-US" dirty="0" smtClean="0"/>
          </a:p>
          <a:p>
            <a:r>
              <a:rPr lang="en-US" i="1" dirty="0"/>
              <a:t>Entertainment Software Association v. Society of Composers, Authors and Music Publishers of </a:t>
            </a:r>
            <a:r>
              <a:rPr lang="en-US" i="1" dirty="0" smtClean="0"/>
              <a:t>Canada</a:t>
            </a:r>
            <a:r>
              <a:rPr lang="en-US" dirty="0" smtClean="0"/>
              <a:t>. 2012 SCC 34. [2012]. </a:t>
            </a:r>
            <a:r>
              <a:rPr lang="en-US" dirty="0"/>
              <a:t>2 SCR 231: </a:t>
            </a:r>
            <a:r>
              <a:rPr lang="en-US" dirty="0">
                <a:hlinkClick r:id="rId5"/>
              </a:rPr>
              <a:t>https://</a:t>
            </a:r>
            <a:r>
              <a:rPr lang="en-US" dirty="0" smtClean="0">
                <a:hlinkClick r:id="rId5"/>
              </a:rPr>
              <a:t>scc-csc.lexum.com/scc-csc/scc-csc/en/item/9994/index.do</a:t>
            </a:r>
            <a:r>
              <a:rPr lang="en-US" dirty="0" smtClean="0"/>
              <a:t> </a:t>
            </a:r>
            <a:endParaRPr lang="en-US" i="1" dirty="0" smtClean="0"/>
          </a:p>
          <a:p>
            <a:r>
              <a:rPr lang="en-US" i="1" dirty="0" err="1" smtClean="0"/>
              <a:t>Re:Sound</a:t>
            </a:r>
            <a:r>
              <a:rPr lang="en-US" i="1" dirty="0" smtClean="0"/>
              <a:t> </a:t>
            </a:r>
            <a:r>
              <a:rPr lang="en-US" i="1" dirty="0"/>
              <a:t>v. Motion Picture Theatre Associations of </a:t>
            </a:r>
            <a:r>
              <a:rPr lang="en-US" i="1" dirty="0" smtClean="0"/>
              <a:t>Canada. </a:t>
            </a:r>
            <a:r>
              <a:rPr lang="en-US" dirty="0" smtClean="0"/>
              <a:t>2012 SCC 38. </a:t>
            </a:r>
            <a:r>
              <a:rPr lang="en-US" dirty="0"/>
              <a:t>[2012] 2 SCR 376: </a:t>
            </a:r>
            <a:r>
              <a:rPr lang="en-US" dirty="0">
                <a:hlinkClick r:id="rId6"/>
              </a:rPr>
              <a:t>https://</a:t>
            </a:r>
            <a:r>
              <a:rPr lang="en-US" dirty="0" smtClean="0">
                <a:hlinkClick r:id="rId6"/>
              </a:rPr>
              <a:t>scc-csc.lexum.com/scc-csc/scc-csc/en/item/9999/index.do</a:t>
            </a:r>
            <a:r>
              <a:rPr lang="en-US" dirty="0" smtClean="0"/>
              <a:t> </a:t>
            </a:r>
            <a:endParaRPr lang="en-US" i="1" dirty="0" smtClean="0"/>
          </a:p>
          <a:p>
            <a:r>
              <a:rPr lang="en-US" i="1" dirty="0"/>
              <a:t>Rogers Communications Inc. v. Society of Composers, Authors and Music Publishers of </a:t>
            </a:r>
            <a:r>
              <a:rPr lang="en-US" i="1" dirty="0" smtClean="0"/>
              <a:t>Canada. </a:t>
            </a:r>
            <a:r>
              <a:rPr lang="en-US" dirty="0" smtClean="0"/>
              <a:t>2012 SCC 35. </a:t>
            </a:r>
            <a:r>
              <a:rPr lang="en-US" dirty="0"/>
              <a:t>[2012] 2 SCR 283: </a:t>
            </a:r>
            <a:r>
              <a:rPr lang="en-US" dirty="0">
                <a:hlinkClick r:id="rId7"/>
              </a:rPr>
              <a:t>https://</a:t>
            </a:r>
            <a:r>
              <a:rPr lang="en-US" dirty="0" smtClean="0">
                <a:hlinkClick r:id="rId7"/>
              </a:rPr>
              <a:t>scc-csc.lexum.com/scc-csc/scc-csc/en/item/9995/index.do</a:t>
            </a:r>
            <a:r>
              <a:rPr lang="en-US" dirty="0" smtClean="0"/>
              <a:t> </a:t>
            </a:r>
            <a:endParaRPr lang="en-US" i="1" dirty="0" smtClean="0"/>
          </a:p>
          <a:p>
            <a:r>
              <a:rPr lang="en-US" i="1" dirty="0" smtClean="0"/>
              <a:t>Society </a:t>
            </a:r>
            <a:r>
              <a:rPr lang="en-US" i="1" dirty="0"/>
              <a:t>of Composers, Authors and Music Publishers of Canada v. Bell </a:t>
            </a:r>
            <a:r>
              <a:rPr lang="en-US" i="1" dirty="0" smtClean="0"/>
              <a:t>Canada.</a:t>
            </a:r>
            <a:r>
              <a:rPr lang="en-US" dirty="0" smtClean="0"/>
              <a:t> 2012 SCC 36. </a:t>
            </a:r>
            <a:r>
              <a:rPr lang="en-US" dirty="0"/>
              <a:t>[2012] 2 SCR 326: </a:t>
            </a:r>
            <a:r>
              <a:rPr lang="en-US" dirty="0">
                <a:hlinkClick r:id="rId8"/>
              </a:rPr>
              <a:t>https://</a:t>
            </a:r>
            <a:r>
              <a:rPr lang="en-US" dirty="0" smtClean="0">
                <a:hlinkClick r:id="rId8"/>
              </a:rPr>
              <a:t>scc-csc.lexum.com/scc-csc/scc-csc/en/item/9996/index.do</a:t>
            </a:r>
            <a:r>
              <a:rPr lang="en-US" dirty="0" smtClean="0"/>
              <a:t> </a:t>
            </a:r>
            <a:endParaRPr lang="fr-FR" i="1" dirty="0" smtClean="0"/>
          </a:p>
          <a:p>
            <a:r>
              <a:rPr lang="fr-FR" i="1" dirty="0" err="1" smtClean="0"/>
              <a:t>Théberge</a:t>
            </a:r>
            <a:r>
              <a:rPr lang="fr-FR" i="1" dirty="0" smtClean="0"/>
              <a:t> </a:t>
            </a:r>
            <a:r>
              <a:rPr lang="fr-FR" i="1" dirty="0"/>
              <a:t>v. Galerie d'Art du Petit Champlain </a:t>
            </a:r>
            <a:r>
              <a:rPr lang="fr-FR" i="1" dirty="0" err="1" smtClean="0"/>
              <a:t>inc.</a:t>
            </a:r>
            <a:r>
              <a:rPr lang="fr-FR" i="1" dirty="0" smtClean="0"/>
              <a:t> </a:t>
            </a:r>
            <a:r>
              <a:rPr lang="fr-FR" dirty="0" smtClean="0"/>
              <a:t>2002 SCC 34. </a:t>
            </a:r>
            <a:r>
              <a:rPr lang="fr-FR" dirty="0"/>
              <a:t>[2002] 2 SCR 336: </a:t>
            </a:r>
            <a:r>
              <a:rPr lang="fr-FR" dirty="0">
                <a:hlinkClick r:id="rId9"/>
              </a:rPr>
              <a:t>https://</a:t>
            </a:r>
            <a:r>
              <a:rPr lang="fr-FR" dirty="0" smtClean="0">
                <a:hlinkClick r:id="rId9"/>
              </a:rPr>
              <a:t>scc-csc.lexum.com/scc-csc/scc-csc/en/item/1973/index.do</a:t>
            </a:r>
            <a:endParaRPr lang="fr-FR" dirty="0" smtClean="0"/>
          </a:p>
          <a:p>
            <a:endParaRPr lang="en-CA" dirty="0"/>
          </a:p>
        </p:txBody>
      </p:sp>
    </p:spTree>
    <p:extLst>
      <p:ext uri="{BB962C8B-B14F-4D97-AF65-F5344CB8AC3E}">
        <p14:creationId xmlns:p14="http://schemas.microsoft.com/office/powerpoint/2010/main" val="3415744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and Critique</a:t>
            </a:r>
            <a:endParaRPr lang="en-CA" dirty="0"/>
          </a:p>
        </p:txBody>
      </p:sp>
      <p:sp>
        <p:nvSpPr>
          <p:cNvPr id="3" name="Content Placeholder 2"/>
          <p:cNvSpPr>
            <a:spLocks noGrp="1"/>
          </p:cNvSpPr>
          <p:nvPr>
            <p:ph idx="1"/>
          </p:nvPr>
        </p:nvSpPr>
        <p:spPr/>
        <p:txBody>
          <a:bodyPr/>
          <a:lstStyle/>
          <a:p>
            <a:r>
              <a:rPr lang="en-US" dirty="0" smtClean="0"/>
              <a:t>Comments and critique on this presentation and any other material for LIS 598 Information Policy – Winter 2017 can be sent to Michael B. McNally at: </a:t>
            </a:r>
            <a:r>
              <a:rPr lang="en-US" dirty="0" smtClean="0">
                <a:hlinkClick r:id="rId2"/>
              </a:rPr>
              <a:t>mmcnally@ualberta.ca</a:t>
            </a:r>
            <a:endParaRPr lang="en-US" dirty="0" smtClean="0"/>
          </a:p>
          <a:p>
            <a:endParaRPr lang="en-US" dirty="0"/>
          </a:p>
          <a:p>
            <a:r>
              <a:rPr lang="en-US" dirty="0" smtClean="0"/>
              <a:t>Comments and critique will be used to improve future iterations of these materials</a:t>
            </a:r>
            <a:endParaRPr lang="en-CA" dirty="0"/>
          </a:p>
        </p:txBody>
      </p:sp>
    </p:spTree>
    <p:extLst>
      <p:ext uri="{BB962C8B-B14F-4D97-AF65-F5344CB8AC3E}">
        <p14:creationId xmlns:p14="http://schemas.microsoft.com/office/powerpoint/2010/main" val="1234045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A-III. Section 3 - Copyright</a:t>
            </a:r>
            <a:endParaRPr lang="en-CA" dirty="0"/>
          </a:p>
        </p:txBody>
      </p:sp>
      <p:sp>
        <p:nvSpPr>
          <p:cNvPr id="3" name="Content Placeholder 2"/>
          <p:cNvSpPr>
            <a:spLocks noGrp="1"/>
          </p:cNvSpPr>
          <p:nvPr>
            <p:ph idx="1"/>
          </p:nvPr>
        </p:nvSpPr>
        <p:spPr/>
        <p:txBody>
          <a:bodyPr>
            <a:normAutofit fontScale="62500" lnSpcReduction="20000"/>
          </a:bodyPr>
          <a:lstStyle/>
          <a:p>
            <a:r>
              <a:rPr lang="en-US" b="1" dirty="0"/>
              <a:t>3.</a:t>
            </a:r>
            <a:r>
              <a:rPr lang="en-US" dirty="0"/>
              <a:t> (1) For the purposes of this Act, “copyright”, in relation to a work, means the </a:t>
            </a:r>
            <a:r>
              <a:rPr lang="en-US" b="1" dirty="0">
                <a:solidFill>
                  <a:srgbClr val="FF0000"/>
                </a:solidFill>
              </a:rPr>
              <a:t>sole right </a:t>
            </a:r>
            <a:r>
              <a:rPr lang="en-US" dirty="0"/>
              <a:t>to produce or reproduce the work or </a:t>
            </a:r>
            <a:r>
              <a:rPr lang="en-US" b="1" dirty="0">
                <a:solidFill>
                  <a:srgbClr val="FF0000"/>
                </a:solidFill>
              </a:rPr>
              <a:t>any substantial part </a:t>
            </a:r>
            <a:r>
              <a:rPr lang="en-US" dirty="0"/>
              <a:t>thereof in any material form whatever, to perform the work or any substantial part thereof in public or, if the work is unpublished, to publish the work or any substantial part thereof, and includes the sole right</a:t>
            </a:r>
          </a:p>
          <a:p>
            <a:pPr lvl="1"/>
            <a:r>
              <a:rPr lang="en-US" dirty="0"/>
              <a:t>(</a:t>
            </a:r>
            <a:r>
              <a:rPr lang="en-US" i="1" dirty="0"/>
              <a:t>a</a:t>
            </a:r>
            <a:r>
              <a:rPr lang="en-US" dirty="0"/>
              <a:t>) to produce, </a:t>
            </a:r>
            <a:r>
              <a:rPr lang="en-US" b="1" dirty="0">
                <a:solidFill>
                  <a:srgbClr val="FF0000"/>
                </a:solidFill>
              </a:rPr>
              <a:t>reproduce</a:t>
            </a:r>
            <a:r>
              <a:rPr lang="en-US" dirty="0"/>
              <a:t>, perform or </a:t>
            </a:r>
            <a:r>
              <a:rPr lang="en-US" b="1" dirty="0">
                <a:solidFill>
                  <a:srgbClr val="FF0000"/>
                </a:solidFill>
              </a:rPr>
              <a:t>publish</a:t>
            </a:r>
            <a:r>
              <a:rPr lang="en-US" dirty="0">
                <a:solidFill>
                  <a:srgbClr val="FF0000"/>
                </a:solidFill>
              </a:rPr>
              <a:t> </a:t>
            </a:r>
            <a:r>
              <a:rPr lang="en-US" dirty="0"/>
              <a:t>any translation of the work,</a:t>
            </a:r>
          </a:p>
          <a:p>
            <a:pPr lvl="1"/>
            <a:r>
              <a:rPr lang="en-US" dirty="0"/>
              <a:t>(</a:t>
            </a:r>
            <a:r>
              <a:rPr lang="en-US" i="1" dirty="0"/>
              <a:t>b</a:t>
            </a:r>
            <a:r>
              <a:rPr lang="en-US" dirty="0"/>
              <a:t>) in the case of a dramatic work, to convert it into a novel or other non-dramatic work,</a:t>
            </a:r>
          </a:p>
          <a:p>
            <a:pPr lvl="1"/>
            <a:r>
              <a:rPr lang="en-US" dirty="0"/>
              <a:t>(</a:t>
            </a:r>
            <a:r>
              <a:rPr lang="en-US" i="1" dirty="0"/>
              <a:t>c</a:t>
            </a:r>
            <a:r>
              <a:rPr lang="en-US" dirty="0"/>
              <a:t>) in the case of a novel or other non-dramatic work, or of an artistic work, to convert it into a dramatic work, by way of performance in public or otherwise,</a:t>
            </a:r>
          </a:p>
          <a:p>
            <a:pPr lvl="1"/>
            <a:r>
              <a:rPr lang="en-US" dirty="0"/>
              <a:t>(</a:t>
            </a:r>
            <a:r>
              <a:rPr lang="en-US" i="1" dirty="0"/>
              <a:t>d</a:t>
            </a:r>
            <a:r>
              <a:rPr lang="en-US" dirty="0"/>
              <a:t>) in the case of a literary, dramatic or musical work, to make any sound recording, cinematograph film or other contrivance by means of which the work may be mechanically reproduced or performed,</a:t>
            </a:r>
          </a:p>
          <a:p>
            <a:pPr lvl="1"/>
            <a:r>
              <a:rPr lang="en-US" dirty="0"/>
              <a:t>(</a:t>
            </a:r>
            <a:r>
              <a:rPr lang="en-US" i="1" dirty="0"/>
              <a:t>e</a:t>
            </a:r>
            <a:r>
              <a:rPr lang="en-US" dirty="0"/>
              <a:t>) in the case of any literary, dramatic, musical or artistic work, to reproduce, adapt and publicly present the work as a cinematographic work,</a:t>
            </a:r>
          </a:p>
          <a:p>
            <a:pPr lvl="1"/>
            <a:r>
              <a:rPr lang="en-US" dirty="0"/>
              <a:t>(</a:t>
            </a:r>
            <a:r>
              <a:rPr lang="en-US" i="1" dirty="0"/>
              <a:t>f</a:t>
            </a:r>
            <a:r>
              <a:rPr lang="en-US" dirty="0"/>
              <a:t>) in the case of any literary, dramatic, musical or artistic work, </a:t>
            </a:r>
            <a:r>
              <a:rPr lang="en-US" b="1" dirty="0">
                <a:solidFill>
                  <a:srgbClr val="FF0000"/>
                </a:solidFill>
              </a:rPr>
              <a:t>to communicate the work to the public by telecommunication,</a:t>
            </a:r>
          </a:p>
          <a:p>
            <a:pPr lvl="1"/>
            <a:r>
              <a:rPr lang="en-US" dirty="0"/>
              <a:t>(</a:t>
            </a:r>
            <a:r>
              <a:rPr lang="en-US" i="1" dirty="0"/>
              <a:t>g</a:t>
            </a:r>
            <a:r>
              <a:rPr lang="en-US" dirty="0"/>
              <a:t>) to present at a public exhibition, for a purpose other than sale or hire, an artistic work created after June 7, 1988, other than a map, chart or plan,</a:t>
            </a:r>
          </a:p>
          <a:p>
            <a:pPr lvl="1"/>
            <a:r>
              <a:rPr lang="en-US" dirty="0"/>
              <a:t>(</a:t>
            </a:r>
            <a:r>
              <a:rPr lang="en-US" i="1" dirty="0"/>
              <a:t>h</a:t>
            </a:r>
            <a:r>
              <a:rPr lang="en-US" dirty="0"/>
              <a:t>) in the case of a computer program that can be reproduced in the ordinary course of its use, other than by a reproduction during its execution in conjunction with a machine, device or computer, to rent out the computer program,</a:t>
            </a:r>
          </a:p>
          <a:p>
            <a:pPr lvl="1"/>
            <a:r>
              <a:rPr lang="en-US" dirty="0"/>
              <a:t>(</a:t>
            </a:r>
            <a:r>
              <a:rPr lang="en-US" i="1" dirty="0" err="1"/>
              <a:t>i</a:t>
            </a:r>
            <a:r>
              <a:rPr lang="en-US" dirty="0"/>
              <a:t>) in the case of a musical work, to rent out a sound recording in which the work is embodied, and</a:t>
            </a:r>
          </a:p>
          <a:p>
            <a:pPr lvl="1"/>
            <a:r>
              <a:rPr lang="en-US" dirty="0"/>
              <a:t>(</a:t>
            </a:r>
            <a:r>
              <a:rPr lang="en-US" i="1" dirty="0"/>
              <a:t>j</a:t>
            </a:r>
            <a:r>
              <a:rPr lang="en-US" dirty="0"/>
              <a:t>) in the case of a work that is in the form of a tangible object, to sell or otherwise transfer ownership of the tangible object, as long as that ownership has never previously been transferred in or outside Canada with the authorization of the copyright owner,</a:t>
            </a:r>
          </a:p>
          <a:p>
            <a:r>
              <a:rPr lang="en-US" b="1" dirty="0">
                <a:solidFill>
                  <a:srgbClr val="FF0000"/>
                </a:solidFill>
              </a:rPr>
              <a:t>and to authorize any such acts.</a:t>
            </a:r>
          </a:p>
          <a:p>
            <a:endParaRPr lang="en-CA" dirty="0"/>
          </a:p>
        </p:txBody>
      </p:sp>
      <p:pic>
        <p:nvPicPr>
          <p:cNvPr id="5" name="B005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805264"/>
            <a:ext cx="609600" cy="609600"/>
          </a:xfrm>
          <a:prstGeom prst="rect">
            <a:avLst/>
          </a:prstGeom>
        </p:spPr>
      </p:pic>
    </p:spTree>
    <p:extLst>
      <p:ext uri="{BB962C8B-B14F-4D97-AF65-F5344CB8AC3E}">
        <p14:creationId xmlns:p14="http://schemas.microsoft.com/office/powerpoint/2010/main" val="368305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6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A-IV. Section 5 – Conditions for Subsistence of Copyright</a:t>
            </a:r>
            <a:endParaRPr lang="en-CA" dirty="0"/>
          </a:p>
        </p:txBody>
      </p:sp>
      <p:sp>
        <p:nvSpPr>
          <p:cNvPr id="3" name="Content Placeholder 2"/>
          <p:cNvSpPr>
            <a:spLocks noGrp="1"/>
          </p:cNvSpPr>
          <p:nvPr>
            <p:ph idx="1"/>
          </p:nvPr>
        </p:nvSpPr>
        <p:spPr/>
        <p:txBody>
          <a:bodyPr/>
          <a:lstStyle/>
          <a:p>
            <a:r>
              <a:rPr lang="en-US" b="1" dirty="0"/>
              <a:t>5.</a:t>
            </a:r>
            <a:r>
              <a:rPr lang="en-US" dirty="0"/>
              <a:t> (1) Subject to this Act, copyright shall subsist in Canada, for the term hereinafter mentioned, in every </a:t>
            </a:r>
            <a:r>
              <a:rPr lang="en-US" b="1" dirty="0">
                <a:solidFill>
                  <a:srgbClr val="FF0000"/>
                </a:solidFill>
              </a:rPr>
              <a:t>original</a:t>
            </a:r>
            <a:r>
              <a:rPr lang="en-US" dirty="0"/>
              <a:t> literary, dramatic, musical and artistic work if any one of the following conditions is met:</a:t>
            </a:r>
          </a:p>
          <a:p>
            <a:pPr lvl="1"/>
            <a:r>
              <a:rPr lang="en-US" dirty="0"/>
              <a:t>(</a:t>
            </a:r>
            <a:r>
              <a:rPr lang="en-US" i="1" dirty="0"/>
              <a:t>a</a:t>
            </a:r>
            <a:r>
              <a:rPr lang="en-US" dirty="0"/>
              <a:t>) in the case of any work, whether published or unpublished, including a cinematographic work, the author was, at the date of the making of the work, a citizen or subject of, or a person ordinarily resident in, a treaty country;</a:t>
            </a:r>
          </a:p>
          <a:p>
            <a:pPr lvl="1"/>
            <a:r>
              <a:rPr lang="en-US" dirty="0" smtClean="0"/>
              <a:t>…</a:t>
            </a:r>
          </a:p>
          <a:p>
            <a:endParaRPr lang="en-CA" dirty="0"/>
          </a:p>
        </p:txBody>
      </p:sp>
      <p:pic>
        <p:nvPicPr>
          <p:cNvPr id="5" name="B006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5661248"/>
            <a:ext cx="609600" cy="609600"/>
          </a:xfrm>
          <a:prstGeom prst="rect">
            <a:avLst/>
          </a:prstGeom>
        </p:spPr>
      </p:pic>
    </p:spTree>
    <p:extLst>
      <p:ext uri="{BB962C8B-B14F-4D97-AF65-F5344CB8AC3E}">
        <p14:creationId xmlns:p14="http://schemas.microsoft.com/office/powerpoint/2010/main" val="3202414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 Section 6 – Term of Copyright</a:t>
            </a:r>
            <a:endParaRPr lang="en-CA" dirty="0"/>
          </a:p>
        </p:txBody>
      </p:sp>
      <p:sp>
        <p:nvSpPr>
          <p:cNvPr id="3" name="Content Placeholder 2"/>
          <p:cNvSpPr>
            <a:spLocks noGrp="1"/>
          </p:cNvSpPr>
          <p:nvPr>
            <p:ph idx="1"/>
          </p:nvPr>
        </p:nvSpPr>
        <p:spPr/>
        <p:txBody>
          <a:bodyPr>
            <a:normAutofit fontScale="92500" lnSpcReduction="10000"/>
          </a:bodyPr>
          <a:lstStyle/>
          <a:p>
            <a:r>
              <a:rPr lang="en-US" b="1" dirty="0"/>
              <a:t>6.</a:t>
            </a:r>
            <a:r>
              <a:rPr lang="en-US" dirty="0"/>
              <a:t> The term for which copyright shall subsist shall, except as otherwise expressly provided by this Act, be the </a:t>
            </a:r>
            <a:r>
              <a:rPr lang="en-US" dirty="0">
                <a:solidFill>
                  <a:srgbClr val="FF0000"/>
                </a:solidFill>
              </a:rPr>
              <a:t>life of the author, the remainder of the calendar year in which the author dies, and a period of fifty years following the end of that calendar year</a:t>
            </a:r>
            <a:r>
              <a:rPr lang="en-US" dirty="0" smtClean="0"/>
              <a:t>.</a:t>
            </a:r>
          </a:p>
          <a:p>
            <a:r>
              <a:rPr lang="en-US" b="1" dirty="0"/>
              <a:t>6.1</a:t>
            </a:r>
            <a:r>
              <a:rPr lang="en-US" dirty="0"/>
              <a:t> Except as provided in section 6.2, where the identity of the author of a work is unknown, copyright in the work shall subsist for whichever of the following terms ends earlier:</a:t>
            </a:r>
          </a:p>
          <a:p>
            <a:pPr lvl="1"/>
            <a:r>
              <a:rPr lang="en-US" dirty="0"/>
              <a:t>(</a:t>
            </a:r>
            <a:r>
              <a:rPr lang="en-US" i="1" dirty="0"/>
              <a:t>a</a:t>
            </a:r>
            <a:r>
              <a:rPr lang="en-US" dirty="0"/>
              <a:t>) a term consisting of the remainder of the calendar year of the first publication of the work and a period of fifty years following the end of that calendar year, and</a:t>
            </a:r>
          </a:p>
          <a:p>
            <a:pPr lvl="1"/>
            <a:r>
              <a:rPr lang="en-US" dirty="0"/>
              <a:t>(</a:t>
            </a:r>
            <a:r>
              <a:rPr lang="en-US" i="1" dirty="0"/>
              <a:t>b</a:t>
            </a:r>
            <a:r>
              <a:rPr lang="en-US" dirty="0"/>
              <a:t>) a term consisting of the remainder of the calendar year of the making of the work and a period of seventy-five years following the end of that calendar year,</a:t>
            </a:r>
          </a:p>
          <a:p>
            <a:r>
              <a:rPr lang="en-US" dirty="0"/>
              <a:t>but where, during that term, the author’s identity becomes commonly known, the term provided in section 6 applies.</a:t>
            </a:r>
          </a:p>
          <a:p>
            <a:endParaRPr lang="en-CA" dirty="0"/>
          </a:p>
        </p:txBody>
      </p:sp>
      <p:pic>
        <p:nvPicPr>
          <p:cNvPr id="5" name="B007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5733256"/>
            <a:ext cx="609600" cy="609600"/>
          </a:xfrm>
          <a:prstGeom prst="rect">
            <a:avLst/>
          </a:prstGeom>
        </p:spPr>
      </p:pic>
    </p:spTree>
    <p:extLst>
      <p:ext uri="{BB962C8B-B14F-4D97-AF65-F5344CB8AC3E}">
        <p14:creationId xmlns:p14="http://schemas.microsoft.com/office/powerpoint/2010/main" val="2193165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50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A-VI. Section 23 – Term of Rights</a:t>
            </a:r>
            <a:endParaRPr lang="en-CA" dirty="0"/>
          </a:p>
        </p:txBody>
      </p:sp>
      <p:sp>
        <p:nvSpPr>
          <p:cNvPr id="3" name="Content Placeholder 2"/>
          <p:cNvSpPr>
            <a:spLocks noGrp="1"/>
          </p:cNvSpPr>
          <p:nvPr>
            <p:ph idx="1"/>
          </p:nvPr>
        </p:nvSpPr>
        <p:spPr/>
        <p:txBody>
          <a:bodyPr>
            <a:normAutofit fontScale="77500" lnSpcReduction="20000"/>
          </a:bodyPr>
          <a:lstStyle/>
          <a:p>
            <a:r>
              <a:rPr lang="en-US" b="1" dirty="0"/>
              <a:t>23</a:t>
            </a:r>
            <a:r>
              <a:rPr lang="en-US" dirty="0"/>
              <a:t> </a:t>
            </a:r>
            <a:r>
              <a:rPr lang="en-US" b="1" dirty="0"/>
              <a:t>(1)</a:t>
            </a:r>
            <a:r>
              <a:rPr lang="en-US" dirty="0"/>
              <a:t> Subject to this Act, copyright in a performer’s performance subsists until the end of 50 years after the end of the calendar year in which the performance occurs. However,</a:t>
            </a:r>
          </a:p>
          <a:p>
            <a:pPr lvl="1"/>
            <a:r>
              <a:rPr lang="en-US" b="1" dirty="0"/>
              <a:t>(a)</a:t>
            </a:r>
            <a:r>
              <a:rPr lang="en-US" dirty="0"/>
              <a:t> if the performance is fixed in a sound recording before the copyright expires, the copyright continues until the end of 50 years after the end of the calendar year in which the first fixation of the performance in a sound recording occurs; and</a:t>
            </a:r>
          </a:p>
          <a:p>
            <a:pPr lvl="1"/>
            <a:r>
              <a:rPr lang="en-US" b="1" dirty="0"/>
              <a:t>(b)</a:t>
            </a:r>
            <a:r>
              <a:rPr lang="en-US" dirty="0">
                <a:solidFill>
                  <a:srgbClr val="FF0000"/>
                </a:solidFill>
              </a:rPr>
              <a:t> if a sound recording in which the performance is fixed is published before the copyright expires, the copyright continues until the earlier of the end of 70 years </a:t>
            </a:r>
            <a:r>
              <a:rPr lang="en-US" dirty="0"/>
              <a:t>after the end of the calendar year in which the first such publication occurs and the end of 100 years after the end of the calendar year in which the first fixation of the performance in a sound recording occurs.</a:t>
            </a:r>
          </a:p>
          <a:p>
            <a:endParaRPr lang="en-US" b="1" dirty="0" smtClean="0"/>
          </a:p>
          <a:p>
            <a:r>
              <a:rPr lang="en-US" b="1" dirty="0" smtClean="0"/>
              <a:t>(</a:t>
            </a:r>
            <a:r>
              <a:rPr lang="en-US" b="1" dirty="0"/>
              <a:t>1.1)</a:t>
            </a:r>
            <a:r>
              <a:rPr lang="en-US" dirty="0"/>
              <a:t> Subject to this Act, copyright in a sound recording subsists until the end of 50 years after the end of the calendar year in which the first fixation of the sound recording occurs. However</a:t>
            </a:r>
            <a:r>
              <a:rPr lang="en-US" dirty="0">
                <a:solidFill>
                  <a:srgbClr val="FF0000"/>
                </a:solidFill>
              </a:rPr>
              <a:t>, if the sound recording is published before the copyright expires, the copyright continues until the earlier of the end of 70 years </a:t>
            </a:r>
            <a:r>
              <a:rPr lang="en-US" dirty="0"/>
              <a:t>after the end of the calendar year in which the first publication of the sound recording occurs and the end of 100 years after the end of the calendar year in which that first fixation occurs.</a:t>
            </a:r>
          </a:p>
          <a:p>
            <a:endParaRPr lang="en-CA" dirty="0"/>
          </a:p>
        </p:txBody>
      </p:sp>
      <p:pic>
        <p:nvPicPr>
          <p:cNvPr id="5" name="B008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661248"/>
            <a:ext cx="609600" cy="609600"/>
          </a:xfrm>
          <a:prstGeom prst="rect">
            <a:avLst/>
          </a:prstGeom>
        </p:spPr>
      </p:pic>
    </p:spTree>
    <p:extLst>
      <p:ext uri="{BB962C8B-B14F-4D97-AF65-F5344CB8AC3E}">
        <p14:creationId xmlns:p14="http://schemas.microsoft.com/office/powerpoint/2010/main" val="3294046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A-VII. Section 13 – Ownership of Copyright</a:t>
            </a:r>
            <a:endParaRPr lang="en-CA" dirty="0"/>
          </a:p>
        </p:txBody>
      </p:sp>
      <p:sp>
        <p:nvSpPr>
          <p:cNvPr id="3" name="Content Placeholder 2"/>
          <p:cNvSpPr>
            <a:spLocks noGrp="1"/>
          </p:cNvSpPr>
          <p:nvPr>
            <p:ph idx="1"/>
          </p:nvPr>
        </p:nvSpPr>
        <p:spPr/>
        <p:txBody>
          <a:bodyPr/>
          <a:lstStyle/>
          <a:p>
            <a:r>
              <a:rPr lang="en-US" b="1" dirty="0" smtClean="0"/>
              <a:t>13</a:t>
            </a:r>
            <a:r>
              <a:rPr lang="en-US" dirty="0" smtClean="0"/>
              <a:t>(3</a:t>
            </a:r>
            <a:r>
              <a:rPr lang="en-US" dirty="0"/>
              <a:t>) Where the author of a work was in the employment of some other person under a contract of service or apprenticeship and the work was made in the course of his employment by that person</a:t>
            </a:r>
            <a:r>
              <a:rPr lang="en-US" dirty="0">
                <a:solidFill>
                  <a:srgbClr val="FF0000"/>
                </a:solidFill>
              </a:rPr>
              <a:t>, the person by whom the author was employed shall, in the absence of any agreement to the contrary, be the first owner of the copyright</a:t>
            </a:r>
            <a:r>
              <a:rPr lang="en-US" dirty="0"/>
              <a:t>, but where the work is an article or other contribution to a newspaper, magazine or similar periodical, there shall, in the absence of any agreement to the contrary, be deemed to be reserved to the author a right to restrain the publication of the work, otherwise than as part of a newspaper, magazine or similar periodical.</a:t>
            </a:r>
            <a:endParaRPr lang="en-CA" dirty="0"/>
          </a:p>
        </p:txBody>
      </p:sp>
      <p:pic>
        <p:nvPicPr>
          <p:cNvPr id="5" name="B00909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5589240"/>
            <a:ext cx="609600" cy="609600"/>
          </a:xfrm>
          <a:prstGeom prst="rect">
            <a:avLst/>
          </a:prstGeom>
        </p:spPr>
      </p:pic>
    </p:spTree>
    <p:extLst>
      <p:ext uri="{BB962C8B-B14F-4D97-AF65-F5344CB8AC3E}">
        <p14:creationId xmlns:p14="http://schemas.microsoft.com/office/powerpoint/2010/main" val="2022166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7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4">
      <a:dk1>
        <a:sysClr val="windowText" lastClr="000000"/>
      </a:dk1>
      <a:lt1>
        <a:sysClr val="window" lastClr="FFFFFF"/>
      </a:lt1>
      <a:dk2>
        <a:srgbClr val="464646"/>
      </a:dk2>
      <a:lt2>
        <a:srgbClr val="DEF5FA"/>
      </a:lt2>
      <a:accent1>
        <a:srgbClr val="D25E00"/>
      </a:accent1>
      <a:accent2>
        <a:srgbClr val="7030A0"/>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32562</TotalTime>
  <Words>2521</Words>
  <Application>Microsoft Office PowerPoint</Application>
  <PresentationFormat>On-screen Show (4:3)</PresentationFormat>
  <Paragraphs>364</Paragraphs>
  <Slides>46</Slides>
  <Notes>1</Notes>
  <HiddenSlides>0</HiddenSlides>
  <MMClips>44</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Adjacency</vt:lpstr>
      <vt:lpstr>Copyright </vt:lpstr>
      <vt:lpstr>Outline</vt:lpstr>
      <vt:lpstr>A-I. Section 2 - Interpretation</vt:lpstr>
      <vt:lpstr>A-II. Section 2 - Interpretation</vt:lpstr>
      <vt:lpstr>A-III. Section 3 - Copyright</vt:lpstr>
      <vt:lpstr>A-IV. Section 5 – Conditions for Subsistence of Copyright</vt:lpstr>
      <vt:lpstr>A-V. Section 6 – Term of Copyright</vt:lpstr>
      <vt:lpstr>A-VI. Section 23 – Term of Rights</vt:lpstr>
      <vt:lpstr>A-VII. Section 13 – Ownership of Copyright</vt:lpstr>
      <vt:lpstr>A-VIII. Section 14 – Moral Rights</vt:lpstr>
      <vt:lpstr>A-IX. Section 27 – Infringement</vt:lpstr>
      <vt:lpstr>A-X. Section 28 – Moral Rights Infringement</vt:lpstr>
      <vt:lpstr>A-XI. Section 29 – Exceptions – Fair Dealing</vt:lpstr>
      <vt:lpstr>A-XII. Section 29.21 – Non-Commercial User Generated Content</vt:lpstr>
      <vt:lpstr>A-XIII. Section 29.22 – Reproduction for Private Purposes </vt:lpstr>
      <vt:lpstr>A-XIV. Section 29.23 – Fixing Signals and Recording Programs for Later Listening and Viewing</vt:lpstr>
      <vt:lpstr>A-XVI. Section 29.4-30.04 – Educational Institutions</vt:lpstr>
      <vt:lpstr>A-XVII. Section 30.1-30.4 – Library, Archives and Museum Exceptions</vt:lpstr>
      <vt:lpstr>A-XVIII. Section 30.2 – Copying for Patrons</vt:lpstr>
      <vt:lpstr>A-XVIII(ii). Section 30.2 – Copying for Patrons</vt:lpstr>
      <vt:lpstr>A-XX. Section 30.5-32.2 Other Exceptions </vt:lpstr>
      <vt:lpstr>A-XXI. TPMs and DRM</vt:lpstr>
      <vt:lpstr>A-XXI(ii). TPMs and DRM</vt:lpstr>
      <vt:lpstr>A-XXII. Section 41 – TPM and Rights Management Information</vt:lpstr>
      <vt:lpstr>A-XXIII. Section 41.1 - Anticircumvention</vt:lpstr>
      <vt:lpstr>A-XXIII. Sections 66-78 Copyright Board and Collective Licensing</vt:lpstr>
      <vt:lpstr>A-XXIII(ii). Sections 66-78 Copyright Board and Collective Licensing</vt:lpstr>
      <vt:lpstr>A-XXIV. Section 92 Five Year Review</vt:lpstr>
      <vt:lpstr>B-I. The CCH Case CCH Canadian Ltd. v. Law Society of Upper Canada, [2004] 1 S.C.R. 339, 2004 SCC 13 </vt:lpstr>
      <vt:lpstr>B-II. CCH and Libraries</vt:lpstr>
      <vt:lpstr>B-III. CCH and Fair Dealing</vt:lpstr>
      <vt:lpstr>B-IV. CCH’s Six Factors (paras. 54-60)</vt:lpstr>
      <vt:lpstr>B-IV. CCH and the Six Fair Dealing Factors</vt:lpstr>
      <vt:lpstr>B-IV. CCH and the Six Fair Dealing Factors</vt:lpstr>
      <vt:lpstr>C-V. CCH and a Fair Dealing System</vt:lpstr>
      <vt:lpstr>C-V(ii). CCH and a Fair Dealing System</vt:lpstr>
      <vt:lpstr>C-I. The Five Cases of the Pentalogy/Quintet</vt:lpstr>
      <vt:lpstr>C-II. The SOCAN v. Bell and Alberta v. Access Copyright Cases</vt:lpstr>
      <vt:lpstr>C-III. The Pentalogy and Fair Dealing</vt:lpstr>
      <vt:lpstr>C-III(ii). The Pentalogy and Fair Dealing </vt:lpstr>
      <vt:lpstr>C-IV. Technological Neutrality and the ESA Case</vt:lpstr>
      <vt:lpstr>D-I. Key Issues on the Horizon</vt:lpstr>
      <vt:lpstr>Discussion Questions</vt:lpstr>
      <vt:lpstr>Useful Additional Resources</vt:lpstr>
      <vt:lpstr>Sources:</vt:lpstr>
      <vt:lpstr>Comments and Critique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Policy Overview</dc:title>
  <dc:creator>Michael McNally</dc:creator>
  <cp:lastModifiedBy>Michael McNally</cp:lastModifiedBy>
  <cp:revision>178</cp:revision>
  <cp:lastPrinted>2017-02-07T21:34:08Z</cp:lastPrinted>
  <dcterms:created xsi:type="dcterms:W3CDTF">2011-01-13T14:12:52Z</dcterms:created>
  <dcterms:modified xsi:type="dcterms:W3CDTF">2017-02-24T17:35:11Z</dcterms:modified>
</cp:coreProperties>
</file>