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4"/>
  </p:notesMasterIdLst>
  <p:handoutMasterIdLst>
    <p:handoutMasterId r:id="rId25"/>
  </p:handoutMasterIdLst>
  <p:sldIdLst>
    <p:sldId id="256" r:id="rId2"/>
    <p:sldId id="324" r:id="rId3"/>
    <p:sldId id="325" r:id="rId4"/>
    <p:sldId id="326" r:id="rId5"/>
    <p:sldId id="258" r:id="rId6"/>
    <p:sldId id="323" r:id="rId7"/>
    <p:sldId id="313" r:id="rId8"/>
    <p:sldId id="314" r:id="rId9"/>
    <p:sldId id="318" r:id="rId10"/>
    <p:sldId id="316" r:id="rId11"/>
    <p:sldId id="312" r:id="rId12"/>
    <p:sldId id="307" r:id="rId13"/>
    <p:sldId id="319" r:id="rId14"/>
    <p:sldId id="299" r:id="rId15"/>
    <p:sldId id="310" r:id="rId16"/>
    <p:sldId id="300" r:id="rId17"/>
    <p:sldId id="301" r:id="rId18"/>
    <p:sldId id="320" r:id="rId19"/>
    <p:sldId id="298" r:id="rId20"/>
    <p:sldId id="306" r:id="rId21"/>
    <p:sldId id="322" r:id="rId22"/>
    <p:sldId id="290" r:id="rId2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DA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22282" autoAdjust="0"/>
    <p:restoredTop sz="79095" autoAdjust="0"/>
  </p:normalViewPr>
  <p:slideViewPr>
    <p:cSldViewPr>
      <p:cViewPr>
        <p:scale>
          <a:sx n="122" d="100"/>
          <a:sy n="122" d="100"/>
        </p:scale>
        <p:origin x="-1314" y="-348"/>
      </p:cViewPr>
      <p:guideLst>
        <p:guide orient="horz" pos="2256"/>
        <p:guide pos="1632"/>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912" tIns="46957" rIns="93912" bIns="46957" rtlCol="0"/>
          <a:lstStyle>
            <a:lvl1pPr algn="l">
              <a:defRPr sz="1200"/>
            </a:lvl1pPr>
          </a:lstStyle>
          <a:p>
            <a:endParaRPr lang="en-US"/>
          </a:p>
        </p:txBody>
      </p:sp>
      <p:sp>
        <p:nvSpPr>
          <p:cNvPr id="3" name="Date Placeholder 2"/>
          <p:cNvSpPr>
            <a:spLocks noGrp="1"/>
          </p:cNvSpPr>
          <p:nvPr>
            <p:ph type="dt" sz="quarter" idx="1"/>
          </p:nvPr>
        </p:nvSpPr>
        <p:spPr>
          <a:xfrm>
            <a:off x="3970939" y="0"/>
            <a:ext cx="3037840" cy="464820"/>
          </a:xfrm>
          <a:prstGeom prst="rect">
            <a:avLst/>
          </a:prstGeom>
        </p:spPr>
        <p:txBody>
          <a:bodyPr vert="horz" lIns="93912" tIns="46957" rIns="93912" bIns="46957" rtlCol="0"/>
          <a:lstStyle>
            <a:lvl1pPr algn="r">
              <a:defRPr sz="1200"/>
            </a:lvl1pPr>
          </a:lstStyle>
          <a:p>
            <a:fld id="{31C67FD7-6F92-3644-BD9B-5C491BF03243}" type="datetimeFigureOut">
              <a:rPr lang="en-US" smtClean="0"/>
              <a:t>3/17/2015</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912" tIns="46957" rIns="93912" bIns="46957" rtlCol="0" anchor="b"/>
          <a:lstStyle>
            <a:lvl1pPr algn="l">
              <a:defRPr sz="1200"/>
            </a:lvl1pPr>
          </a:lstStyle>
          <a:p>
            <a:endParaRPr lang="en-US"/>
          </a:p>
        </p:txBody>
      </p:sp>
      <p:sp>
        <p:nvSpPr>
          <p:cNvPr id="5" name="Slide Number Placeholder 4"/>
          <p:cNvSpPr>
            <a:spLocks noGrp="1"/>
          </p:cNvSpPr>
          <p:nvPr>
            <p:ph type="sldNum" sz="quarter" idx="3"/>
          </p:nvPr>
        </p:nvSpPr>
        <p:spPr>
          <a:xfrm>
            <a:off x="3970939" y="8829967"/>
            <a:ext cx="3037840" cy="464820"/>
          </a:xfrm>
          <a:prstGeom prst="rect">
            <a:avLst/>
          </a:prstGeom>
        </p:spPr>
        <p:txBody>
          <a:bodyPr vert="horz" lIns="93912" tIns="46957" rIns="93912" bIns="46957" rtlCol="0" anchor="b"/>
          <a:lstStyle>
            <a:lvl1pPr algn="r">
              <a:defRPr sz="1200"/>
            </a:lvl1pPr>
          </a:lstStyle>
          <a:p>
            <a:fld id="{E341B2FA-EA07-4442-BF13-DA1B6B9D005E}" type="slidenum">
              <a:rPr lang="en-US" smtClean="0"/>
              <a:t>‹#›</a:t>
            </a:fld>
            <a:endParaRPr lang="en-US"/>
          </a:p>
        </p:txBody>
      </p:sp>
    </p:spTree>
    <p:extLst>
      <p:ext uri="{BB962C8B-B14F-4D97-AF65-F5344CB8AC3E}">
        <p14:creationId xmlns:p14="http://schemas.microsoft.com/office/powerpoint/2010/main" val="32153597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912" tIns="46957" rIns="93912" bIns="46957" rtlCol="0"/>
          <a:lstStyle>
            <a:lvl1pPr algn="l">
              <a:defRPr sz="1200"/>
            </a:lvl1pPr>
          </a:lstStyle>
          <a:p>
            <a:endParaRPr lang="en-US"/>
          </a:p>
        </p:txBody>
      </p:sp>
      <p:sp>
        <p:nvSpPr>
          <p:cNvPr id="3" name="Date Placeholder 2"/>
          <p:cNvSpPr>
            <a:spLocks noGrp="1"/>
          </p:cNvSpPr>
          <p:nvPr>
            <p:ph type="dt" idx="1"/>
          </p:nvPr>
        </p:nvSpPr>
        <p:spPr>
          <a:xfrm>
            <a:off x="3970939" y="0"/>
            <a:ext cx="3037840" cy="464820"/>
          </a:xfrm>
          <a:prstGeom prst="rect">
            <a:avLst/>
          </a:prstGeom>
        </p:spPr>
        <p:txBody>
          <a:bodyPr vert="horz" lIns="93912" tIns="46957" rIns="93912" bIns="46957" rtlCol="0"/>
          <a:lstStyle>
            <a:lvl1pPr algn="r">
              <a:defRPr sz="1200"/>
            </a:lvl1pPr>
          </a:lstStyle>
          <a:p>
            <a:fld id="{7B187440-3752-493E-A372-432CB45D2F0F}" type="datetimeFigureOut">
              <a:rPr lang="en-US" smtClean="0"/>
              <a:pPr/>
              <a:t>3/17/2015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912" tIns="46957" rIns="93912" bIns="46957"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912" tIns="46957" rIns="93912" bIns="46957"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912" tIns="46957" rIns="93912" bIns="46957" rtlCol="0" anchor="b"/>
          <a:lstStyle>
            <a:lvl1pPr algn="l">
              <a:defRPr sz="1200"/>
            </a:lvl1pPr>
          </a:lstStyle>
          <a:p>
            <a:endParaRPr lang="en-US"/>
          </a:p>
        </p:txBody>
      </p:sp>
      <p:sp>
        <p:nvSpPr>
          <p:cNvPr id="7" name="Slide Number Placeholder 6"/>
          <p:cNvSpPr>
            <a:spLocks noGrp="1"/>
          </p:cNvSpPr>
          <p:nvPr>
            <p:ph type="sldNum" sz="quarter" idx="5"/>
          </p:nvPr>
        </p:nvSpPr>
        <p:spPr>
          <a:xfrm>
            <a:off x="3970939" y="8829967"/>
            <a:ext cx="3037840" cy="464820"/>
          </a:xfrm>
          <a:prstGeom prst="rect">
            <a:avLst/>
          </a:prstGeom>
        </p:spPr>
        <p:txBody>
          <a:bodyPr vert="horz" lIns="93912" tIns="46957" rIns="93912" bIns="46957" rtlCol="0" anchor="b"/>
          <a:lstStyle>
            <a:lvl1pPr algn="r">
              <a:defRPr sz="1200"/>
            </a:lvl1pPr>
          </a:lstStyle>
          <a:p>
            <a:fld id="{C2873ABB-305C-43C0-AFA6-1DC522BE925A}" type="slidenum">
              <a:rPr lang="en-US" smtClean="0"/>
              <a:pPr/>
              <a:t>‹#›</a:t>
            </a:fld>
            <a:endParaRPr lang="en-US"/>
          </a:p>
        </p:txBody>
      </p:sp>
    </p:spTree>
    <p:extLst>
      <p:ext uri="{BB962C8B-B14F-4D97-AF65-F5344CB8AC3E}">
        <p14:creationId xmlns:p14="http://schemas.microsoft.com/office/powerpoint/2010/main" val="33708389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C2873ABB-305C-43C0-AFA6-1DC522BE925A}" type="slidenum">
              <a:rPr lang="en-US" smtClean="0"/>
              <a:pPr/>
              <a:t>1</a:t>
            </a:fld>
            <a:endParaRPr lang="en-US"/>
          </a:p>
        </p:txBody>
      </p:sp>
    </p:spTree>
    <p:extLst>
      <p:ext uri="{BB962C8B-B14F-4D97-AF65-F5344CB8AC3E}">
        <p14:creationId xmlns:p14="http://schemas.microsoft.com/office/powerpoint/2010/main" val="27964976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Health-related topics were broadly interpreted to include not only clinical, genetic and epidemiological studies, but also health policy health and administration and environmental health.  </a:t>
            </a:r>
          </a:p>
          <a:p>
            <a:endParaRPr lang="en-US" sz="1400" dirty="0"/>
          </a:p>
          <a:p>
            <a:r>
              <a:rPr lang="en-US" sz="1400" dirty="0"/>
              <a:t>Studies of environmental pollutants were included if there was an indication that the pollutant was entering human food and water sources.  </a:t>
            </a:r>
          </a:p>
          <a:p>
            <a:endParaRPr lang="en-US" sz="1400" dirty="0"/>
          </a:p>
          <a:p>
            <a:r>
              <a:rPr lang="en-US" sz="1400" dirty="0"/>
              <a:t>Review of the records for relevance was done either by the authors or by a graduate level assistant who had been trained for this task. </a:t>
            </a:r>
          </a:p>
          <a:p>
            <a:r>
              <a:rPr lang="en-US" sz="1400" dirty="0"/>
              <a:t> </a:t>
            </a:r>
          </a:p>
          <a:p>
            <a:endParaRPr lang="en-US" dirty="0"/>
          </a:p>
        </p:txBody>
      </p:sp>
      <p:sp>
        <p:nvSpPr>
          <p:cNvPr id="4" name="Slide Number Placeholder 3"/>
          <p:cNvSpPr>
            <a:spLocks noGrp="1"/>
          </p:cNvSpPr>
          <p:nvPr>
            <p:ph type="sldNum" sz="quarter" idx="10"/>
          </p:nvPr>
        </p:nvSpPr>
        <p:spPr/>
        <p:txBody>
          <a:bodyPr/>
          <a:lstStyle/>
          <a:p>
            <a:fld id="{C2873ABB-305C-43C0-AFA6-1DC522BE925A}" type="slidenum">
              <a:rPr lang="en-US" smtClean="0"/>
              <a:pPr/>
              <a:t>13</a:t>
            </a:fld>
            <a:endParaRPr lang="en-US"/>
          </a:p>
        </p:txBody>
      </p:sp>
    </p:spTree>
    <p:extLst>
      <p:ext uri="{BB962C8B-B14F-4D97-AF65-F5344CB8AC3E}">
        <p14:creationId xmlns:p14="http://schemas.microsoft.com/office/powerpoint/2010/main" val="34344229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indent="469563"/>
            <a:r>
              <a:rPr lang="en-US" dirty="0"/>
              <a:t>Individual filter for all provinces and territories with the exception of Prince Edward Island, where very few studies contain words that indicate the presence of Indigenous Peoples.</a:t>
            </a:r>
            <a:endParaRPr lang="en-US" b="0" dirty="0"/>
          </a:p>
        </p:txBody>
      </p:sp>
      <p:sp>
        <p:nvSpPr>
          <p:cNvPr id="4" name="Slide Number Placeholder 3"/>
          <p:cNvSpPr>
            <a:spLocks noGrp="1"/>
          </p:cNvSpPr>
          <p:nvPr>
            <p:ph type="sldNum" sz="quarter" idx="10"/>
          </p:nvPr>
        </p:nvSpPr>
        <p:spPr/>
        <p:txBody>
          <a:bodyPr/>
          <a:lstStyle/>
          <a:p>
            <a:fld id="{C2873ABB-305C-43C0-AFA6-1DC522BE925A}" type="slidenum">
              <a:rPr lang="en-US" smtClean="0"/>
              <a:pPr/>
              <a:t>14</a:t>
            </a:fld>
            <a:endParaRPr lang="en-US"/>
          </a:p>
        </p:txBody>
      </p:sp>
    </p:spTree>
    <p:extLst>
      <p:ext uri="{BB962C8B-B14F-4D97-AF65-F5344CB8AC3E}">
        <p14:creationId xmlns:p14="http://schemas.microsoft.com/office/powerpoint/2010/main" val="31552363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Give some</a:t>
            </a:r>
            <a:r>
              <a:rPr lang="en-US" baseline="0" dirty="0" smtClean="0"/>
              <a:t> examples from the table</a:t>
            </a:r>
            <a:endParaRPr lang="en-US" dirty="0"/>
          </a:p>
        </p:txBody>
      </p:sp>
      <p:sp>
        <p:nvSpPr>
          <p:cNvPr id="4" name="Slide Number Placeholder 3"/>
          <p:cNvSpPr>
            <a:spLocks noGrp="1"/>
          </p:cNvSpPr>
          <p:nvPr>
            <p:ph type="sldNum" sz="quarter" idx="10"/>
          </p:nvPr>
        </p:nvSpPr>
        <p:spPr/>
        <p:txBody>
          <a:bodyPr/>
          <a:lstStyle/>
          <a:p>
            <a:fld id="{C2873ABB-305C-43C0-AFA6-1DC522BE925A}" type="slidenum">
              <a:rPr lang="en-US" smtClean="0"/>
              <a:pPr/>
              <a:t>15</a:t>
            </a:fld>
            <a:endParaRPr lang="en-US"/>
          </a:p>
        </p:txBody>
      </p:sp>
    </p:spTree>
    <p:extLst>
      <p:ext uri="{BB962C8B-B14F-4D97-AF65-F5344CB8AC3E}">
        <p14:creationId xmlns:p14="http://schemas.microsoft.com/office/powerpoint/2010/main" val="41633283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Given the limitation of the </a:t>
            </a:r>
            <a:r>
              <a:rPr lang="en-US" baseline="0" dirty="0" err="1" smtClean="0"/>
              <a:t>MeSH</a:t>
            </a:r>
            <a:r>
              <a:rPr lang="en-US" baseline="0" dirty="0" smtClean="0"/>
              <a:t> terms, it’s not surprising that the filters retrieved additional relevant materials.  </a:t>
            </a:r>
          </a:p>
          <a:p>
            <a:endParaRPr lang="en-US" baseline="0" dirty="0" smtClean="0"/>
          </a:p>
          <a:p>
            <a:r>
              <a:rPr lang="en-US" baseline="0" dirty="0" smtClean="0"/>
              <a:t>Having identified  challenges in searching for this material, we hope to inform the practice of others in their searching for Indigenous peoples of Canada. </a:t>
            </a:r>
          </a:p>
          <a:p>
            <a:endParaRPr lang="en-US" baseline="0" dirty="0" smtClean="0"/>
          </a:p>
          <a:p>
            <a:r>
              <a:rPr lang="en-US" baseline="0" dirty="0" smtClean="0"/>
              <a:t>Both of these should improve efficiency in searching.</a:t>
            </a:r>
          </a:p>
          <a:p>
            <a:endParaRPr lang="en-US" baseline="0" dirty="0" smtClean="0"/>
          </a:p>
          <a:p>
            <a:r>
              <a:rPr lang="en-US" baseline="0" dirty="0" smtClean="0"/>
              <a:t>We also feel the search filters will have </a:t>
            </a:r>
            <a:r>
              <a:rPr lang="en-US" baseline="0" dirty="0" err="1" smtClean="0"/>
              <a:t>implcations</a:t>
            </a:r>
            <a:r>
              <a:rPr lang="en-US" baseline="0" dirty="0" smtClean="0"/>
              <a:t> for practice [CHANGE SLIDE]</a:t>
            </a:r>
          </a:p>
          <a:p>
            <a:endParaRPr lang="en-US" baseline="0" dirty="0" smtClean="0"/>
          </a:p>
        </p:txBody>
      </p:sp>
      <p:sp>
        <p:nvSpPr>
          <p:cNvPr id="4" name="Slide Number Placeholder 3"/>
          <p:cNvSpPr>
            <a:spLocks noGrp="1"/>
          </p:cNvSpPr>
          <p:nvPr>
            <p:ph type="sldNum" sz="quarter" idx="10"/>
          </p:nvPr>
        </p:nvSpPr>
        <p:spPr/>
        <p:txBody>
          <a:bodyPr/>
          <a:lstStyle/>
          <a:p>
            <a:fld id="{C2873ABB-305C-43C0-AFA6-1DC522BE925A}" type="slidenum">
              <a:rPr lang="en-US" smtClean="0"/>
              <a:pPr/>
              <a:t>16</a:t>
            </a:fld>
            <a:endParaRPr lang="en-US"/>
          </a:p>
        </p:txBody>
      </p:sp>
    </p:spTree>
    <p:extLst>
      <p:ext uri="{BB962C8B-B14F-4D97-AF65-F5344CB8AC3E}">
        <p14:creationId xmlns:p14="http://schemas.microsoft.com/office/powerpoint/2010/main" val="37954556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1614"/>
            <a:r>
              <a:rPr lang="en-US" dirty="0" smtClean="0"/>
              <a:t>Because the Canadian Indigenous population is under-represented in medical research studies, the</a:t>
            </a:r>
            <a:r>
              <a:rPr lang="en-US" baseline="0" dirty="0" smtClean="0"/>
              <a:t> improved retrieval of pertinent material will have an impact on clinical decision making and policy decisions. The filters will also capture studies province by province or territory.</a:t>
            </a:r>
          </a:p>
          <a:p>
            <a:pPr defTabSz="921614"/>
            <a:endParaRPr lang="en-US" dirty="0" smtClean="0"/>
          </a:p>
          <a:p>
            <a:endParaRPr lang="en-US" dirty="0"/>
          </a:p>
        </p:txBody>
      </p:sp>
      <p:sp>
        <p:nvSpPr>
          <p:cNvPr id="4" name="Slide Number Placeholder 3"/>
          <p:cNvSpPr>
            <a:spLocks noGrp="1"/>
          </p:cNvSpPr>
          <p:nvPr>
            <p:ph type="sldNum" sz="quarter" idx="10"/>
          </p:nvPr>
        </p:nvSpPr>
        <p:spPr/>
        <p:txBody>
          <a:bodyPr/>
          <a:lstStyle/>
          <a:p>
            <a:fld id="{C2873ABB-305C-43C0-AFA6-1DC522BE925A}" type="slidenum">
              <a:rPr lang="en-US" smtClean="0"/>
              <a:pPr/>
              <a:t>17</a:t>
            </a:fld>
            <a:endParaRPr lang="en-US"/>
          </a:p>
        </p:txBody>
      </p:sp>
    </p:spTree>
    <p:extLst>
      <p:ext uri="{BB962C8B-B14F-4D97-AF65-F5344CB8AC3E}">
        <p14:creationId xmlns:p14="http://schemas.microsoft.com/office/powerpoint/2010/main" val="26183600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2873ABB-305C-43C0-AFA6-1DC522BE925A}" type="slidenum">
              <a:rPr lang="en-US" smtClean="0"/>
              <a:pPr/>
              <a:t>18</a:t>
            </a:fld>
            <a:endParaRPr lang="en-US"/>
          </a:p>
        </p:txBody>
      </p:sp>
    </p:spTree>
    <p:extLst>
      <p:ext uri="{BB962C8B-B14F-4D97-AF65-F5344CB8AC3E}">
        <p14:creationId xmlns:p14="http://schemas.microsoft.com/office/powerpoint/2010/main" val="3561406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1614">
              <a:defRPr/>
            </a:pPr>
            <a:endParaRPr lang="en-US" dirty="0">
              <a:solidFill>
                <a:prstClr val="black"/>
              </a:solidFill>
            </a:endParaRPr>
          </a:p>
          <a:p>
            <a:r>
              <a:rPr lang="en-US" dirty="0"/>
              <a:t>This work is a first attempt at creating comprehensive filters to retrieve studies related to Indigenous Peoples by Canadian Province or Territory in any subject area.  The documentation of the challenges involved in creating filters for the Ovid MEDLINE database will be useful for others attempting to do similar work. </a:t>
            </a:r>
          </a:p>
          <a:p>
            <a:r>
              <a:rPr lang="en-US" dirty="0"/>
              <a:t> </a:t>
            </a:r>
          </a:p>
          <a:p>
            <a:r>
              <a:rPr lang="en-US" dirty="0"/>
              <a:t>The filters continue to be refined and updated.  Updated versions of the filters resulting from this project will continue to be published on a University of Alberta Libraries </a:t>
            </a:r>
            <a:r>
              <a:rPr lang="en-US" dirty="0" err="1"/>
              <a:t>LibGuide</a:t>
            </a:r>
            <a:r>
              <a:rPr lang="en-US" dirty="0"/>
              <a:t>, </a:t>
            </a:r>
            <a:r>
              <a:rPr lang="en-US" i="1" dirty="0"/>
              <a:t>Health Sciences Search Filters </a:t>
            </a:r>
            <a:r>
              <a:rPr lang="en-US" dirty="0"/>
              <a:t>(6) and searchers are encouraged to look there for the most current versions. Searchers are encouraged to modify the filters for their own use and to incorporate local knowledge. </a:t>
            </a:r>
          </a:p>
          <a:p>
            <a:r>
              <a:rPr lang="en-US" dirty="0"/>
              <a:t> </a:t>
            </a:r>
          </a:p>
          <a:p>
            <a:r>
              <a:rPr lang="en-US" dirty="0"/>
              <a:t> Future projects include rigorous testing of these filters, the creation of regional and national filters, and the creation of filters for other databases and platforms.</a:t>
            </a:r>
          </a:p>
          <a:p>
            <a:pPr defTabSz="939125">
              <a:defRPr/>
            </a:pPr>
            <a:endParaRPr lang="en-CA" dirty="0" smtClean="0"/>
          </a:p>
          <a:p>
            <a:endParaRPr lang="en-US" dirty="0"/>
          </a:p>
        </p:txBody>
      </p:sp>
      <p:sp>
        <p:nvSpPr>
          <p:cNvPr id="4" name="Slide Number Placeholder 3"/>
          <p:cNvSpPr>
            <a:spLocks noGrp="1"/>
          </p:cNvSpPr>
          <p:nvPr>
            <p:ph type="sldNum" sz="quarter" idx="10"/>
          </p:nvPr>
        </p:nvSpPr>
        <p:spPr/>
        <p:txBody>
          <a:bodyPr/>
          <a:lstStyle/>
          <a:p>
            <a:fld id="{C2873ABB-305C-43C0-AFA6-1DC522BE925A}" type="slidenum">
              <a:rPr lang="en-US" smtClean="0"/>
              <a:pPr/>
              <a:t>19</a:t>
            </a:fld>
            <a:endParaRPr lang="en-US"/>
          </a:p>
        </p:txBody>
      </p:sp>
    </p:spTree>
    <p:extLst>
      <p:ext uri="{BB962C8B-B14F-4D97-AF65-F5344CB8AC3E}">
        <p14:creationId xmlns:p14="http://schemas.microsoft.com/office/powerpoint/2010/main" val="50898251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1614"/>
            <a:r>
              <a:rPr lang="en-CA" b="1" dirty="0" smtClean="0">
                <a:solidFill>
                  <a:srgbClr val="000000"/>
                </a:solidFill>
                <a:ea typeface="Calibri"/>
                <a:cs typeface="Calibri"/>
              </a:rPr>
              <a:t>The most current </a:t>
            </a:r>
            <a:r>
              <a:rPr lang="en-CA" b="1" dirty="0" err="1" smtClean="0">
                <a:solidFill>
                  <a:srgbClr val="000000"/>
                </a:solidFill>
                <a:ea typeface="Calibri"/>
                <a:cs typeface="Calibri"/>
              </a:rPr>
              <a:t>fitlers</a:t>
            </a:r>
            <a:r>
              <a:rPr lang="en-CA" b="1" dirty="0" smtClean="0">
                <a:solidFill>
                  <a:srgbClr val="000000"/>
                </a:solidFill>
                <a:ea typeface="Calibri"/>
                <a:cs typeface="Calibri"/>
              </a:rPr>
              <a:t> are available on the University of Alberta Libraries</a:t>
            </a:r>
            <a:r>
              <a:rPr lang="en-CA" b="1" baseline="0" dirty="0" smtClean="0">
                <a:solidFill>
                  <a:srgbClr val="000000"/>
                </a:solidFill>
                <a:ea typeface="Calibri"/>
                <a:cs typeface="Calibri"/>
              </a:rPr>
              <a:t> </a:t>
            </a:r>
            <a:r>
              <a:rPr lang="en-CA" b="1" dirty="0" smtClean="0">
                <a:solidFill>
                  <a:srgbClr val="000000"/>
                </a:solidFill>
                <a:ea typeface="Calibri"/>
                <a:cs typeface="Calibri"/>
              </a:rPr>
              <a:t>web-site.</a:t>
            </a:r>
            <a:endParaRPr lang="en-US" dirty="0"/>
          </a:p>
        </p:txBody>
      </p:sp>
      <p:sp>
        <p:nvSpPr>
          <p:cNvPr id="4" name="Slide Number Placeholder 3"/>
          <p:cNvSpPr>
            <a:spLocks noGrp="1"/>
          </p:cNvSpPr>
          <p:nvPr>
            <p:ph type="sldNum" sz="quarter" idx="10"/>
          </p:nvPr>
        </p:nvSpPr>
        <p:spPr/>
        <p:txBody>
          <a:bodyPr/>
          <a:lstStyle/>
          <a:p>
            <a:fld id="{C2873ABB-305C-43C0-AFA6-1DC522BE925A}" type="slidenum">
              <a:rPr lang="en-US" smtClean="0"/>
              <a:pPr/>
              <a:t>20</a:t>
            </a:fld>
            <a:endParaRPr lang="en-US"/>
          </a:p>
        </p:txBody>
      </p:sp>
    </p:spTree>
    <p:extLst>
      <p:ext uri="{BB962C8B-B14F-4D97-AF65-F5344CB8AC3E}">
        <p14:creationId xmlns:p14="http://schemas.microsoft.com/office/powerpoint/2010/main" val="205620556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2873ABB-305C-43C0-AFA6-1DC522BE925A}" type="slidenum">
              <a:rPr lang="en-US" smtClean="0"/>
              <a:pPr/>
              <a:t>21</a:t>
            </a:fld>
            <a:endParaRPr lang="en-US"/>
          </a:p>
        </p:txBody>
      </p:sp>
    </p:spTree>
    <p:extLst>
      <p:ext uri="{BB962C8B-B14F-4D97-AF65-F5344CB8AC3E}">
        <p14:creationId xmlns:p14="http://schemas.microsoft.com/office/powerpoint/2010/main" val="323537759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2873ABB-305C-43C0-AFA6-1DC522BE925A}" type="slidenum">
              <a:rPr lang="en-US" smtClean="0"/>
              <a:pPr/>
              <a:t>22</a:t>
            </a:fld>
            <a:endParaRPr lang="en-US"/>
          </a:p>
        </p:txBody>
      </p:sp>
    </p:spTree>
    <p:extLst>
      <p:ext uri="{BB962C8B-B14F-4D97-AF65-F5344CB8AC3E}">
        <p14:creationId xmlns:p14="http://schemas.microsoft.com/office/powerpoint/2010/main" val="2196080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sz="1200" dirty="0" smtClean="0">
                <a:cs typeface="Calibri"/>
              </a:rPr>
              <a:t>Through the process of creating the searches we identified challenges in text-word searching for Canadian Indigenous peoples</a:t>
            </a:r>
          </a:p>
          <a:p>
            <a:pPr marL="0" marR="0" indent="0" algn="l" defTabSz="914400" rtl="0" eaLnBrk="1" fontAlgn="auto" latinLnBrk="0" hangingPunct="1">
              <a:lnSpc>
                <a:spcPct val="100000"/>
              </a:lnSpc>
              <a:spcBef>
                <a:spcPts val="0"/>
              </a:spcBef>
              <a:spcAft>
                <a:spcPts val="0"/>
              </a:spcAft>
              <a:buClrTx/>
              <a:buSzTx/>
              <a:buFontTx/>
              <a:buNone/>
              <a:tabLst/>
              <a:defRPr/>
            </a:pPr>
            <a:endParaRPr lang="en-CA" sz="1200" dirty="0" smtClean="0">
              <a:cs typeface="Calibri"/>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Broad linguistic group names</a:t>
            </a:r>
          </a:p>
          <a:p>
            <a:pPr lvl="2"/>
            <a:r>
              <a:rPr lang="en-US" sz="1200" dirty="0" err="1" smtClean="0"/>
              <a:t>Athapascan</a:t>
            </a:r>
            <a:r>
              <a:rPr lang="en-US" sz="1200" dirty="0" smtClean="0"/>
              <a:t>, Cree</a:t>
            </a:r>
          </a:p>
          <a:p>
            <a:pPr lvl="2"/>
            <a:endParaRPr lang="en-US" sz="1200" dirty="0" smtClean="0"/>
          </a:p>
          <a:p>
            <a:pPr lvl="0"/>
            <a:r>
              <a:rPr lang="en-US" sz="1200" dirty="0" smtClean="0"/>
              <a:t>Regional names</a:t>
            </a:r>
          </a:p>
          <a:p>
            <a:pPr lvl="2"/>
            <a:r>
              <a:rPr lang="en-US" sz="1200" dirty="0" smtClean="0"/>
              <a:t>Dene  includes  </a:t>
            </a:r>
            <a:r>
              <a:rPr lang="en-US" sz="1200" dirty="0" err="1" smtClean="0"/>
              <a:t>Denesuline</a:t>
            </a:r>
            <a:r>
              <a:rPr lang="en-US" sz="1200" dirty="0" smtClean="0"/>
              <a:t>, </a:t>
            </a:r>
            <a:r>
              <a:rPr lang="en-US" sz="1200" dirty="0" err="1" smtClean="0"/>
              <a:t>Tlicho</a:t>
            </a:r>
            <a:r>
              <a:rPr lang="en-US" sz="1200" dirty="0" smtClean="0"/>
              <a:t>, </a:t>
            </a:r>
            <a:r>
              <a:rPr lang="en-US" sz="1200" dirty="0" err="1" smtClean="0"/>
              <a:t>T’atsat’ine</a:t>
            </a:r>
            <a:r>
              <a:rPr lang="en-US" sz="1200" dirty="0" smtClean="0"/>
              <a:t>,  </a:t>
            </a:r>
            <a:r>
              <a:rPr lang="en-US" sz="1200" dirty="0" err="1" smtClean="0"/>
              <a:t>Deh</a:t>
            </a:r>
            <a:r>
              <a:rPr lang="en-US" sz="1200" dirty="0" smtClean="0"/>
              <a:t> Cho and </a:t>
            </a:r>
            <a:r>
              <a:rPr lang="en-US" sz="1200" dirty="0" err="1" smtClean="0"/>
              <a:t>Sahtu</a:t>
            </a:r>
            <a:endParaRPr lang="en-US" sz="1200" dirty="0" smtClean="0"/>
          </a:p>
          <a:p>
            <a:pPr marL="457200" lvl="1" indent="0">
              <a:buFont typeface="Arial" pitchFamily="34" charset="0"/>
              <a:buNone/>
            </a:pPr>
            <a:endParaRPr lang="en-US" sz="1200" dirty="0" smtClean="0"/>
          </a:p>
          <a:p>
            <a:pPr marL="0" lvl="0" indent="0">
              <a:buFont typeface="Arial" pitchFamily="34" charset="0"/>
              <a:buNone/>
            </a:pPr>
            <a:r>
              <a:rPr lang="en-US" sz="1200" dirty="0" smtClean="0"/>
              <a:t>Tribal/district names / reserve</a:t>
            </a:r>
          </a:p>
          <a:p>
            <a:pPr marL="914400" marR="0" lvl="2" indent="0" algn="l" defTabSz="914400" rtl="0" eaLnBrk="1" fontAlgn="auto" latinLnBrk="0" hangingPunct="1">
              <a:lnSpc>
                <a:spcPct val="100000"/>
              </a:lnSpc>
              <a:spcBef>
                <a:spcPts val="0"/>
              </a:spcBef>
              <a:spcAft>
                <a:spcPts val="0"/>
              </a:spcAft>
              <a:buClrTx/>
              <a:buSzTx/>
              <a:buFontTx/>
              <a:buNone/>
              <a:tabLst/>
              <a:defRPr/>
            </a:pPr>
            <a:r>
              <a:rPr lang="en-US" sz="1200" dirty="0" smtClean="0"/>
              <a:t>Tribal Chiefs Ventures/ Cold Lake / Cold Lake 149A - </a:t>
            </a:r>
            <a:r>
              <a:rPr lang="en-CA" sz="1200" dirty="0" smtClean="0"/>
              <a:t>For</a:t>
            </a:r>
            <a:r>
              <a:rPr lang="en-CA" sz="1200" baseline="0" dirty="0" smtClean="0"/>
              <a:t> example there in Alberta there are 45 first nations, 3 treaty areas, and 140 reserves.</a:t>
            </a:r>
          </a:p>
          <a:p>
            <a:pPr marL="411480" lvl="1" indent="0">
              <a:buNone/>
            </a:pPr>
            <a:endParaRPr lang="en-US" sz="1200" dirty="0" smtClean="0"/>
          </a:p>
          <a:p>
            <a:pPr lvl="0"/>
            <a:r>
              <a:rPr lang="en-US" sz="1200" dirty="0" smtClean="0"/>
              <a:t>Former and current names </a:t>
            </a:r>
          </a:p>
          <a:p>
            <a:pPr lvl="3"/>
            <a:r>
              <a:rPr lang="en-US" sz="1200" dirty="0" err="1" smtClean="0"/>
              <a:t>Yellowknives</a:t>
            </a:r>
            <a:r>
              <a:rPr lang="en-US" sz="1200" dirty="0" smtClean="0"/>
              <a:t>/</a:t>
            </a:r>
            <a:r>
              <a:rPr lang="en-US" sz="1200" dirty="0" err="1" smtClean="0"/>
              <a:t>T’atsaot’ine</a:t>
            </a:r>
            <a:r>
              <a:rPr lang="en-US" sz="1200" dirty="0" smtClean="0"/>
              <a:t>  </a:t>
            </a:r>
          </a:p>
          <a:p>
            <a:pPr lvl="1"/>
            <a:endParaRPr lang="en-US" sz="1200" dirty="0" smtClean="0"/>
          </a:p>
          <a:p>
            <a:pPr lvl="0"/>
            <a:r>
              <a:rPr lang="en-US" sz="1200" dirty="0" smtClean="0"/>
              <a:t>Names in different languages</a:t>
            </a:r>
          </a:p>
          <a:p>
            <a:pPr lvl="3"/>
            <a:r>
              <a:rPr lang="en-US" sz="1200" dirty="0" smtClean="0"/>
              <a:t>Innu/Montagnais/Naskapi</a:t>
            </a:r>
          </a:p>
          <a:p>
            <a:pPr lvl="3"/>
            <a:r>
              <a:rPr lang="en-US" sz="1200" dirty="0" err="1" smtClean="0"/>
              <a:t>Slavey</a:t>
            </a:r>
            <a:r>
              <a:rPr lang="en-US" sz="1200" dirty="0" smtClean="0"/>
              <a:t>/</a:t>
            </a:r>
            <a:r>
              <a:rPr lang="en-US" sz="1200" dirty="0" err="1" smtClean="0"/>
              <a:t>Deh</a:t>
            </a:r>
            <a:r>
              <a:rPr lang="en-US" sz="1200" dirty="0" smtClean="0"/>
              <a:t> </a:t>
            </a:r>
            <a:r>
              <a:rPr lang="en-US" sz="1200" dirty="0" err="1" smtClean="0"/>
              <a:t>Gah</a:t>
            </a:r>
            <a:r>
              <a:rPr lang="en-US" sz="1200" dirty="0" smtClean="0"/>
              <a:t> </a:t>
            </a:r>
            <a:r>
              <a:rPr lang="en-US" sz="1200" dirty="0" err="1" smtClean="0"/>
              <a:t>Got’ine</a:t>
            </a:r>
            <a:r>
              <a:rPr lang="en-US" sz="1200" dirty="0" smtClean="0"/>
              <a:t> or </a:t>
            </a:r>
            <a:r>
              <a:rPr lang="en-US" sz="1200" dirty="0" err="1" smtClean="0"/>
              <a:t>Deh</a:t>
            </a:r>
            <a:r>
              <a:rPr lang="en-US" sz="1200" dirty="0" smtClean="0"/>
              <a:t> Cho</a:t>
            </a:r>
          </a:p>
          <a:p>
            <a:pPr lvl="2"/>
            <a:endParaRPr lang="en-US" sz="1200" dirty="0" smtClean="0"/>
          </a:p>
          <a:p>
            <a:r>
              <a:rPr lang="en-US" sz="1200" dirty="0" smtClean="0"/>
              <a:t>Spelling variations</a:t>
            </a:r>
          </a:p>
          <a:p>
            <a:pPr lvl="1"/>
            <a:r>
              <a:rPr lang="en-US" sz="1200" dirty="0" err="1" smtClean="0"/>
              <a:t>Gwich’in</a:t>
            </a:r>
            <a:r>
              <a:rPr lang="en-US" sz="1200" dirty="0" smtClean="0"/>
              <a:t>/</a:t>
            </a:r>
            <a:r>
              <a:rPr lang="en-US" sz="1200" dirty="0" err="1" smtClean="0"/>
              <a:t>Kutchin</a:t>
            </a:r>
            <a:r>
              <a:rPr lang="en-US" sz="1200" dirty="0" smtClean="0"/>
              <a:t>/</a:t>
            </a:r>
            <a:r>
              <a:rPr lang="en-US" sz="1200" dirty="0" err="1" smtClean="0"/>
              <a:t>Gwitchin</a:t>
            </a:r>
            <a:endParaRPr lang="en-CA" sz="1200" dirty="0" smtClean="0"/>
          </a:p>
          <a:p>
            <a:endParaRPr lang="en-US" sz="1200" dirty="0" smtClean="0"/>
          </a:p>
          <a:p>
            <a:r>
              <a:rPr lang="en-US" sz="1200" dirty="0" smtClean="0"/>
              <a:t>Names that have other meanings</a:t>
            </a:r>
          </a:p>
          <a:p>
            <a:pPr lvl="1"/>
            <a:r>
              <a:rPr lang="en-US" sz="1200" dirty="0" smtClean="0"/>
              <a:t>Hare/Dog Head/</a:t>
            </a:r>
            <a:r>
              <a:rPr lang="en-US" sz="1200" dirty="0" err="1" smtClean="0"/>
              <a:t>Dogribs</a:t>
            </a:r>
            <a:endParaRPr lang="en-US" sz="1200" dirty="0" smtClean="0"/>
          </a:p>
          <a:p>
            <a:endParaRPr lang="en-US" sz="1200" dirty="0" smtClean="0"/>
          </a:p>
          <a:p>
            <a:r>
              <a:rPr lang="en-US" sz="1200" dirty="0" smtClean="0"/>
              <a:t>Groups that have been historically </a:t>
            </a:r>
            <a:r>
              <a:rPr lang="en-US" sz="1200" baseline="0" dirty="0" smtClean="0"/>
              <a:t> </a:t>
            </a:r>
            <a:r>
              <a:rPr lang="en-US" sz="1200" dirty="0" err="1" smtClean="0"/>
              <a:t>mis</a:t>
            </a:r>
            <a:r>
              <a:rPr lang="en-US" sz="1200" dirty="0" smtClean="0"/>
              <a:t>-named</a:t>
            </a:r>
          </a:p>
          <a:p>
            <a:pPr>
              <a:buNone/>
            </a:pPr>
            <a:r>
              <a:rPr lang="en-US" sz="1200" dirty="0" smtClean="0"/>
              <a:t>	Blackfoot of Southern Alberta/Blackfeet in the United States</a:t>
            </a:r>
            <a:endParaRPr lang="en-US" sz="1200" b="1"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CA" sz="1200" dirty="0" smtClean="0">
              <a:cs typeface="Calibri"/>
            </a:endParaRPr>
          </a:p>
          <a:p>
            <a:r>
              <a:rPr lang="en-CA" sz="1200" dirty="0" smtClean="0"/>
              <a:t>In addition there are terms which imply the presence of information about Indigenous people:</a:t>
            </a:r>
          </a:p>
          <a:p>
            <a:r>
              <a:rPr lang="en-CA" sz="1200" dirty="0" smtClean="0"/>
              <a:t>(Read from slide)</a:t>
            </a:r>
            <a:endParaRPr lang="en-US" sz="1200" dirty="0" smtClean="0"/>
          </a:p>
          <a:p>
            <a:pPr lvl="0"/>
            <a:endParaRPr lang="en-CA" sz="1200" dirty="0" smtClean="0"/>
          </a:p>
          <a:p>
            <a:pPr lvl="0"/>
            <a:r>
              <a:rPr lang="en-CA" sz="1200" dirty="0" smtClean="0"/>
              <a:t>Numbered treaties (</a:t>
            </a:r>
            <a:r>
              <a:rPr lang="en-CA" sz="1200" dirty="0" err="1" smtClean="0"/>
              <a:t>eg</a:t>
            </a:r>
            <a:r>
              <a:rPr lang="en-CA" sz="1200" dirty="0" smtClean="0"/>
              <a:t>:  Treaty 8), “off-reserve/on-reserve”, “traditional use”, “urban Indian”, “Native people*” (“native” retrieves plants, etc.), “first nation”, “country food*”</a:t>
            </a:r>
            <a:endParaRPr lang="en-US" sz="1200" dirty="0"/>
          </a:p>
        </p:txBody>
      </p:sp>
      <p:sp>
        <p:nvSpPr>
          <p:cNvPr id="4" name="Slide Number Placeholder 3"/>
          <p:cNvSpPr>
            <a:spLocks noGrp="1"/>
          </p:cNvSpPr>
          <p:nvPr>
            <p:ph type="sldNum" sz="quarter" idx="10"/>
          </p:nvPr>
        </p:nvSpPr>
        <p:spPr/>
        <p:txBody>
          <a:bodyPr/>
          <a:lstStyle/>
          <a:p>
            <a:fld id="{C2873ABB-305C-43C0-AFA6-1DC522BE925A}" type="slidenum">
              <a:rPr lang="en-US" smtClean="0"/>
              <a:pPr/>
              <a:t>5</a:t>
            </a:fld>
            <a:endParaRPr lang="en-US"/>
          </a:p>
        </p:txBody>
      </p:sp>
    </p:spTree>
    <p:extLst>
      <p:ext uri="{BB962C8B-B14F-4D97-AF65-F5344CB8AC3E}">
        <p14:creationId xmlns:p14="http://schemas.microsoft.com/office/powerpoint/2010/main" val="14249162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21614" rtl="0" eaLnBrk="1" fontAlgn="auto" latinLnBrk="0" hangingPunct="1">
              <a:lnSpc>
                <a:spcPct val="100000"/>
              </a:lnSpc>
              <a:spcBef>
                <a:spcPts val="0"/>
              </a:spcBef>
              <a:spcAft>
                <a:spcPts val="0"/>
              </a:spcAft>
              <a:buClrTx/>
              <a:buSzTx/>
              <a:buFontTx/>
              <a:buNone/>
              <a:tabLst/>
              <a:defRPr/>
            </a:pPr>
            <a:r>
              <a:rPr lang="en-CA" sz="1200" dirty="0" smtClean="0"/>
              <a:t>A variety of types of keywords which indicate Canadian geography must also be searched</a:t>
            </a:r>
            <a:r>
              <a:rPr lang="en-CA" sz="1200" baseline="0" dirty="0" smtClean="0"/>
              <a:t> because </a:t>
            </a:r>
            <a:r>
              <a:rPr lang="en-CA" sz="1200" dirty="0" smtClean="0"/>
              <a:t>MESH vocabulary for Canada restricted to ten provinces and three territories</a:t>
            </a:r>
          </a:p>
          <a:p>
            <a:pPr defTabSz="921614"/>
            <a:endParaRPr lang="en-CA" sz="1200" dirty="0" smtClean="0"/>
          </a:p>
          <a:p>
            <a:r>
              <a:rPr lang="en-US" sz="1200" dirty="0" smtClean="0"/>
              <a:t>Regional Descriptions</a:t>
            </a:r>
          </a:p>
          <a:p>
            <a:pPr lvl="1"/>
            <a:r>
              <a:rPr lang="en-US" sz="1200" dirty="0" smtClean="0"/>
              <a:t>Arctic region, Western Arctic, Northern Canada</a:t>
            </a:r>
          </a:p>
          <a:p>
            <a:pPr marL="411480" lvl="1" indent="0">
              <a:buNone/>
            </a:pPr>
            <a:endParaRPr lang="en-US" sz="1200" dirty="0" smtClean="0"/>
          </a:p>
          <a:p>
            <a:r>
              <a:rPr lang="en-US" sz="1200" dirty="0" smtClean="0"/>
              <a:t>Many place names for the same area</a:t>
            </a:r>
          </a:p>
          <a:p>
            <a:pPr lvl="1"/>
            <a:r>
              <a:rPr lang="en-US" sz="1200" dirty="0" smtClean="0"/>
              <a:t>Canada,  Yukon Territory, Inuvik, Mackenzie Valley, Beaufort-Delta, </a:t>
            </a:r>
            <a:r>
              <a:rPr lang="en-US" sz="1200" dirty="0" err="1" smtClean="0"/>
              <a:t>Inuvaluit</a:t>
            </a:r>
            <a:r>
              <a:rPr lang="en-US" sz="1200" dirty="0" smtClean="0"/>
              <a:t> Settlement Area</a:t>
            </a:r>
          </a:p>
          <a:p>
            <a:pPr lvl="1"/>
            <a:endParaRPr lang="en-US" sz="1200" dirty="0" smtClean="0"/>
          </a:p>
          <a:p>
            <a:r>
              <a:rPr lang="en-US" sz="1200" dirty="0" smtClean="0"/>
              <a:t>Former and current place names</a:t>
            </a:r>
          </a:p>
          <a:p>
            <a:pPr lvl="1"/>
            <a:r>
              <a:rPr lang="en-US" sz="1200" dirty="0" smtClean="0"/>
              <a:t>Eskimo Point/</a:t>
            </a:r>
            <a:r>
              <a:rPr lang="en-US" sz="1200" dirty="0" err="1" smtClean="0"/>
              <a:t>Arviat</a:t>
            </a:r>
            <a:endParaRPr lang="en-US" sz="1200" dirty="0" smtClean="0"/>
          </a:p>
          <a:p>
            <a:pPr lvl="1"/>
            <a:r>
              <a:rPr lang="en-US" sz="1200" dirty="0" smtClean="0"/>
              <a:t>Frobisher Bay/Iqaluit</a:t>
            </a:r>
          </a:p>
          <a:p>
            <a:endParaRPr lang="en-US" sz="1200" dirty="0" smtClean="0"/>
          </a:p>
          <a:p>
            <a:pPr marL="174708" indent="-174708">
              <a:buFont typeface="Arial"/>
              <a:buChar char="•"/>
            </a:pPr>
            <a:r>
              <a:rPr lang="en-CA" sz="1200" dirty="0" smtClean="0"/>
              <a:t>Names in different languages </a:t>
            </a:r>
          </a:p>
          <a:p>
            <a:pPr marL="522688" lvl="1" indent="-174708">
              <a:buFont typeface="Arial"/>
              <a:buChar char="•"/>
            </a:pPr>
            <a:r>
              <a:rPr lang="en-CA" sz="1200" dirty="0" smtClean="0"/>
              <a:t>Hudson Bay/</a:t>
            </a:r>
            <a:r>
              <a:rPr lang="en-CA" sz="1200" dirty="0" err="1" smtClean="0"/>
              <a:t>Kangiqsualuk</a:t>
            </a:r>
            <a:r>
              <a:rPr lang="en-CA" sz="1200" dirty="0" smtClean="0"/>
              <a:t> </a:t>
            </a:r>
            <a:r>
              <a:rPr lang="en-CA" sz="1200" dirty="0" err="1" smtClean="0"/>
              <a:t>ilua</a:t>
            </a:r>
            <a:r>
              <a:rPr lang="en-CA" sz="1200" dirty="0" smtClean="0"/>
              <a:t>/</a:t>
            </a:r>
            <a:r>
              <a:rPr lang="en-CA" sz="1200" dirty="0" err="1" smtClean="0"/>
              <a:t>baie</a:t>
            </a:r>
            <a:r>
              <a:rPr lang="en-CA" sz="1200" dirty="0" smtClean="0"/>
              <a:t> </a:t>
            </a:r>
            <a:r>
              <a:rPr lang="en-CA" sz="1200" dirty="0" err="1" smtClean="0"/>
              <a:t>d’Hudson</a:t>
            </a:r>
            <a:endParaRPr lang="en-US" sz="1200" dirty="0" smtClean="0"/>
          </a:p>
          <a:p>
            <a:pPr marL="0" indent="0">
              <a:buNone/>
            </a:pPr>
            <a:endParaRPr lang="en-CA" sz="1200" dirty="0" smtClean="0"/>
          </a:p>
          <a:p>
            <a:pPr marL="174708" indent="-174708">
              <a:buFont typeface="Arial"/>
              <a:buChar char="•"/>
            </a:pPr>
            <a:r>
              <a:rPr lang="en-CA" sz="1200" dirty="0" smtClean="0"/>
              <a:t>Spelling variants and common errors in spelling  </a:t>
            </a:r>
          </a:p>
          <a:p>
            <a:pPr marL="522688" lvl="1" indent="-174708">
              <a:buFont typeface="Arial"/>
              <a:buChar char="•"/>
            </a:pPr>
            <a:r>
              <a:rPr lang="en-CA" sz="1200" dirty="0" smtClean="0"/>
              <a:t>Hudson Bay/ Hudson’s Bay</a:t>
            </a:r>
          </a:p>
          <a:p>
            <a:pPr marL="522688" lvl="1" indent="-174708">
              <a:buFont typeface="Arial"/>
              <a:buChar char="•"/>
            </a:pPr>
            <a:endParaRPr lang="en-CA" sz="1200" dirty="0" smtClean="0"/>
          </a:p>
          <a:p>
            <a:pPr marL="174708" indent="-174708">
              <a:buFont typeface="Arial"/>
              <a:buChar char="•"/>
            </a:pPr>
            <a:r>
              <a:rPr lang="en-CA" sz="1200" dirty="0" smtClean="0"/>
              <a:t>Names of cities, towns, villages, settlements, and reserves </a:t>
            </a:r>
          </a:p>
          <a:p>
            <a:pPr marL="522688" lvl="1" indent="-174708">
              <a:buFont typeface="Arial"/>
              <a:buChar char="•"/>
            </a:pPr>
            <a:r>
              <a:rPr lang="en-CA" sz="1200" dirty="0" smtClean="0"/>
              <a:t>Samson 137 Reserve/Sampson First Nation/</a:t>
            </a:r>
            <a:r>
              <a:rPr lang="en-CA" sz="1200" dirty="0" err="1" smtClean="0"/>
              <a:t>Hobemma</a:t>
            </a:r>
            <a:endParaRPr lang="en-CA" sz="1200" dirty="0" smtClean="0"/>
          </a:p>
          <a:p>
            <a:pPr marL="292100" lvl="1" indent="-292100">
              <a:spcBef>
                <a:spcPts val="0"/>
              </a:spcBef>
              <a:buClr>
                <a:schemeClr val="accent1"/>
              </a:buClr>
              <a:buSzPct val="70000"/>
              <a:buFont typeface="Wingdings 2"/>
              <a:buChar char=""/>
            </a:pPr>
            <a:endParaRPr lang="en-US" sz="1200" dirty="0" smtClean="0"/>
          </a:p>
          <a:p>
            <a:pPr marL="0" lvl="1" indent="0">
              <a:spcBef>
                <a:spcPts val="0"/>
              </a:spcBef>
              <a:buClr>
                <a:schemeClr val="accent1"/>
              </a:buClr>
              <a:buSzPct val="70000"/>
              <a:buFont typeface="Wingdings 2"/>
              <a:buNone/>
            </a:pPr>
            <a:r>
              <a:rPr lang="en-US" sz="1200" dirty="0" smtClean="0"/>
              <a:t>People who live on both sides of border</a:t>
            </a:r>
            <a:endParaRPr lang="en-CA" sz="1200" dirty="0" smtClean="0"/>
          </a:p>
          <a:p>
            <a:pPr marL="292100" lvl="1" indent="-292100">
              <a:spcBef>
                <a:spcPts val="0"/>
              </a:spcBef>
              <a:buClr>
                <a:schemeClr val="accent1"/>
              </a:buClr>
              <a:buSzPct val="70000"/>
              <a:buFont typeface="Wingdings 2"/>
              <a:buChar char=""/>
            </a:pPr>
            <a:r>
              <a:rPr lang="en-CA" sz="1200" dirty="0" smtClean="0"/>
              <a:t>Mohawk in Eastern Ontario, Southern Quebec and upstate New York</a:t>
            </a:r>
          </a:p>
          <a:p>
            <a:pPr marL="292100" lvl="1" indent="-292100">
              <a:spcBef>
                <a:spcPts val="0"/>
              </a:spcBef>
              <a:buClr>
                <a:schemeClr val="accent1"/>
              </a:buClr>
              <a:buSzPct val="70000"/>
              <a:buFont typeface="Wingdings 2"/>
              <a:buChar char=""/>
            </a:pPr>
            <a:r>
              <a:rPr lang="en-CA" sz="1200" dirty="0" smtClean="0"/>
              <a:t>Blackfoot Confederacy</a:t>
            </a:r>
          </a:p>
          <a:p>
            <a:pPr marL="474980" lvl="2" indent="-292100">
              <a:spcBef>
                <a:spcPts val="0"/>
              </a:spcBef>
              <a:buClr>
                <a:schemeClr val="accent1"/>
              </a:buClr>
              <a:buSzPct val="70000"/>
              <a:buFont typeface="Wingdings 2"/>
              <a:buChar char=""/>
            </a:pPr>
            <a:r>
              <a:rPr lang="en-CA" sz="1200" dirty="0" smtClean="0"/>
              <a:t>Blackfeet in Montana</a:t>
            </a:r>
          </a:p>
          <a:p>
            <a:pPr marL="474980" lvl="2" indent="-292100">
              <a:spcBef>
                <a:spcPts val="0"/>
              </a:spcBef>
              <a:buClr>
                <a:schemeClr val="accent1"/>
              </a:buClr>
              <a:buSzPct val="70000"/>
              <a:buFont typeface="Wingdings 2"/>
              <a:buChar char=""/>
            </a:pPr>
            <a:r>
              <a:rPr lang="en-CA" sz="1200" dirty="0" smtClean="0"/>
              <a:t>Blackfoot in Alberta</a:t>
            </a:r>
          </a:p>
          <a:p>
            <a:pPr marL="65488" lvl="0" indent="-174708">
              <a:buFont typeface="Arial"/>
              <a:buChar char="•"/>
            </a:pPr>
            <a:endParaRPr lang="en-CA" sz="1200" dirty="0" smtClean="0"/>
          </a:p>
          <a:p>
            <a:endParaRPr lang="en-US" sz="1200" dirty="0" smtClean="0"/>
          </a:p>
          <a:p>
            <a:endParaRPr lang="en-US" sz="1200" dirty="0"/>
          </a:p>
        </p:txBody>
      </p:sp>
      <p:sp>
        <p:nvSpPr>
          <p:cNvPr id="4" name="Slide Number Placeholder 3"/>
          <p:cNvSpPr>
            <a:spLocks noGrp="1"/>
          </p:cNvSpPr>
          <p:nvPr>
            <p:ph type="sldNum" sz="quarter" idx="10"/>
          </p:nvPr>
        </p:nvSpPr>
        <p:spPr/>
        <p:txBody>
          <a:bodyPr/>
          <a:lstStyle/>
          <a:p>
            <a:fld id="{C2873ABB-305C-43C0-AFA6-1DC522BE925A}" type="slidenum">
              <a:rPr lang="en-US" smtClean="0"/>
              <a:pPr/>
              <a:t>6</a:t>
            </a:fld>
            <a:endParaRPr lang="en-US"/>
          </a:p>
        </p:txBody>
      </p:sp>
    </p:spTree>
    <p:extLst>
      <p:ext uri="{BB962C8B-B14F-4D97-AF65-F5344CB8AC3E}">
        <p14:creationId xmlns:p14="http://schemas.microsoft.com/office/powerpoint/2010/main" val="17578744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light of these issues</a:t>
            </a:r>
            <a:r>
              <a:rPr lang="en-US" baseline="0" dirty="0" smtClean="0"/>
              <a:t> our objectives were to…</a:t>
            </a:r>
          </a:p>
          <a:p>
            <a:endParaRPr lang="en-US" baseline="0" dirty="0" smtClean="0"/>
          </a:p>
          <a:p>
            <a:r>
              <a:rPr lang="en-US" baseline="0" dirty="0" smtClean="0"/>
              <a:t>[READ SLIDE – AND COME BACK]</a:t>
            </a:r>
            <a:endParaRPr lang="en-US" dirty="0" smtClean="0"/>
          </a:p>
          <a:p>
            <a:endParaRPr lang="en-US" dirty="0" smtClean="0"/>
          </a:p>
          <a:p>
            <a:r>
              <a:rPr lang="en-US" dirty="0" smtClean="0"/>
              <a:t>First </a:t>
            </a:r>
            <a:r>
              <a:rPr lang="en-US" dirty="0"/>
              <a:t>generation filters are "subjectively derived, based on librarian searcher expertise, relying on knowledge of the database structure, content and thesaurus, along with the </a:t>
            </a:r>
            <a:r>
              <a:rPr lang="en-US" dirty="0" err="1"/>
              <a:t>clinicans</a:t>
            </a:r>
            <a:r>
              <a:rPr lang="en-US" dirty="0"/>
              <a:t>' subject knowledge.  Measures of how effective the search filter performs on an independent set of relevant records are not calculated."</a:t>
            </a:r>
          </a:p>
        </p:txBody>
      </p:sp>
      <p:sp>
        <p:nvSpPr>
          <p:cNvPr id="4" name="Slide Number Placeholder 3"/>
          <p:cNvSpPr>
            <a:spLocks noGrp="1"/>
          </p:cNvSpPr>
          <p:nvPr>
            <p:ph type="sldNum" sz="quarter" idx="10"/>
          </p:nvPr>
        </p:nvSpPr>
        <p:spPr/>
        <p:txBody>
          <a:bodyPr/>
          <a:lstStyle/>
          <a:p>
            <a:fld id="{C2873ABB-305C-43C0-AFA6-1DC522BE925A}" type="slidenum">
              <a:rPr lang="en-US" smtClean="0"/>
              <a:pPr/>
              <a:t>7</a:t>
            </a:fld>
            <a:endParaRPr lang="en-US"/>
          </a:p>
        </p:txBody>
      </p:sp>
    </p:spTree>
    <p:extLst>
      <p:ext uri="{BB962C8B-B14F-4D97-AF65-F5344CB8AC3E}">
        <p14:creationId xmlns:p14="http://schemas.microsoft.com/office/powerpoint/2010/main" val="33948342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3303"/>
            <a:r>
              <a:rPr lang="en-US" dirty="0"/>
              <a:t>A team of three practicing health librarians created the filters.   Searches were executed between May 1, 2013 and December 20, 2013 on the Ovid MEDLINE database (Ovid MEDLINE(R) In-Process &amp; Other Non-Indexed Citations, Ovid MEDLINE(R) Daily and Ovid MEDLINE(R) 1946 to Present). </a:t>
            </a:r>
            <a:endParaRPr lang="en-US" dirty="0" smtClean="0"/>
          </a:p>
          <a:p>
            <a:pPr defTabSz="913303"/>
            <a:endParaRPr lang="en-CA" b="0" dirty="0" smtClean="0">
              <a:solidFill>
                <a:srgbClr val="000000"/>
              </a:solidFill>
              <a:ea typeface="Calibri"/>
              <a:cs typeface="Calibri"/>
            </a:endParaRPr>
          </a:p>
          <a:p>
            <a:pPr defTabSz="913303"/>
            <a:r>
              <a:rPr lang="en-CA" b="1" dirty="0" smtClean="0">
                <a:solidFill>
                  <a:srgbClr val="000000"/>
                </a:solidFill>
                <a:ea typeface="Calibri"/>
                <a:cs typeface="Calibri"/>
              </a:rPr>
              <a:t>Sources</a:t>
            </a:r>
            <a:r>
              <a:rPr lang="en-CA" b="1" baseline="0" dirty="0" smtClean="0">
                <a:solidFill>
                  <a:srgbClr val="000000"/>
                </a:solidFill>
                <a:ea typeface="Calibri"/>
                <a:cs typeface="Calibri"/>
              </a:rPr>
              <a:t>:  </a:t>
            </a:r>
            <a:r>
              <a:rPr lang="en-CA" b="0" dirty="0" smtClean="0">
                <a:solidFill>
                  <a:srgbClr val="000000"/>
                </a:solidFill>
                <a:ea typeface="Calibri"/>
                <a:cs typeface="Calibri"/>
              </a:rPr>
              <a:t>We used government, historical and ethnographic publications, gazettes.  Our</a:t>
            </a:r>
            <a:r>
              <a:rPr lang="en-CA" b="0" baseline="0" dirty="0" smtClean="0">
                <a:solidFill>
                  <a:srgbClr val="000000"/>
                </a:solidFill>
                <a:ea typeface="Calibri"/>
                <a:cs typeface="Calibri"/>
              </a:rPr>
              <a:t> terms</a:t>
            </a:r>
            <a:r>
              <a:rPr lang="en-CA" b="0" dirty="0" smtClean="0">
                <a:solidFill>
                  <a:srgbClr val="000000"/>
                </a:solidFill>
                <a:ea typeface="Calibri"/>
                <a:cs typeface="Calibri"/>
              </a:rPr>
              <a:t> include current and historical names in multiple languages, as well as local and settlement names, and  names of linguistic groups. </a:t>
            </a:r>
          </a:p>
          <a:p>
            <a:endParaRPr lang="en-US" dirty="0" smtClean="0"/>
          </a:p>
        </p:txBody>
      </p:sp>
      <p:sp>
        <p:nvSpPr>
          <p:cNvPr id="4" name="Slide Number Placeholder 3"/>
          <p:cNvSpPr>
            <a:spLocks noGrp="1"/>
          </p:cNvSpPr>
          <p:nvPr>
            <p:ph type="sldNum" sz="quarter" idx="10"/>
          </p:nvPr>
        </p:nvSpPr>
        <p:spPr/>
        <p:txBody>
          <a:bodyPr/>
          <a:lstStyle/>
          <a:p>
            <a:fld id="{C2873ABB-305C-43C0-AFA6-1DC522BE925A}" type="slidenum">
              <a:rPr lang="en-US" smtClean="0"/>
              <a:pPr/>
              <a:t>8</a:t>
            </a:fld>
            <a:endParaRPr lang="en-US"/>
          </a:p>
        </p:txBody>
      </p:sp>
    </p:spTree>
    <p:extLst>
      <p:ext uri="{BB962C8B-B14F-4D97-AF65-F5344CB8AC3E}">
        <p14:creationId xmlns:p14="http://schemas.microsoft.com/office/powerpoint/2010/main" val="25545341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3303"/>
            <a:r>
              <a:rPr lang="en-US" dirty="0"/>
              <a:t>Filters were constructed employing Boolean operators, adjacency, truncation, and nested logic as appropriate, to create a single line search which can be cut and pasted into the Ovid MEDLINE search box.</a:t>
            </a:r>
          </a:p>
          <a:p>
            <a:endParaRPr lang="en-US" dirty="0"/>
          </a:p>
        </p:txBody>
      </p:sp>
      <p:sp>
        <p:nvSpPr>
          <p:cNvPr id="4" name="Slide Number Placeholder 3"/>
          <p:cNvSpPr>
            <a:spLocks noGrp="1"/>
          </p:cNvSpPr>
          <p:nvPr>
            <p:ph type="sldNum" sz="quarter" idx="10"/>
          </p:nvPr>
        </p:nvSpPr>
        <p:spPr/>
        <p:txBody>
          <a:bodyPr/>
          <a:lstStyle/>
          <a:p>
            <a:fld id="{C2873ABB-305C-43C0-AFA6-1DC522BE925A}" type="slidenum">
              <a:rPr lang="en-US" smtClean="0"/>
              <a:pPr/>
              <a:t>9</a:t>
            </a:fld>
            <a:endParaRPr lang="en-US"/>
          </a:p>
        </p:txBody>
      </p:sp>
    </p:spTree>
    <p:extLst>
      <p:ext uri="{BB962C8B-B14F-4D97-AF65-F5344CB8AC3E}">
        <p14:creationId xmlns:p14="http://schemas.microsoft.com/office/powerpoint/2010/main" val="25545341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Full articles were not reviewed</a:t>
            </a:r>
            <a:endParaRPr lang="en-US" dirty="0"/>
          </a:p>
        </p:txBody>
      </p:sp>
      <p:sp>
        <p:nvSpPr>
          <p:cNvPr id="4" name="Slide Number Placeholder 3"/>
          <p:cNvSpPr>
            <a:spLocks noGrp="1"/>
          </p:cNvSpPr>
          <p:nvPr>
            <p:ph type="sldNum" sz="quarter" idx="10"/>
          </p:nvPr>
        </p:nvSpPr>
        <p:spPr/>
        <p:txBody>
          <a:bodyPr/>
          <a:lstStyle/>
          <a:p>
            <a:fld id="{C2873ABB-305C-43C0-AFA6-1DC522BE925A}" type="slidenum">
              <a:rPr lang="en-US" smtClean="0"/>
              <a:pPr/>
              <a:t>10</a:t>
            </a:fld>
            <a:endParaRPr lang="en-US"/>
          </a:p>
        </p:txBody>
      </p:sp>
    </p:spTree>
    <p:extLst>
      <p:ext uri="{BB962C8B-B14F-4D97-AF65-F5344CB8AC3E}">
        <p14:creationId xmlns:p14="http://schemas.microsoft.com/office/powerpoint/2010/main" val="42161250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2873ABB-305C-43C0-AFA6-1DC522BE925A}" type="slidenum">
              <a:rPr lang="en-US" smtClean="0"/>
              <a:pPr/>
              <a:t>11</a:t>
            </a:fld>
            <a:endParaRPr lang="en-US"/>
          </a:p>
        </p:txBody>
      </p:sp>
    </p:spTree>
    <p:extLst>
      <p:ext uri="{BB962C8B-B14F-4D97-AF65-F5344CB8AC3E}">
        <p14:creationId xmlns:p14="http://schemas.microsoft.com/office/powerpoint/2010/main" val="36211173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a:t>
            </a:r>
            <a:r>
              <a:rPr lang="en-US" baseline="0" dirty="0" smtClean="0"/>
              <a:t> example of one of our search filters. They have been designed so one can cut and paste easily.</a:t>
            </a:r>
            <a:endParaRPr lang="en-US" dirty="0"/>
          </a:p>
        </p:txBody>
      </p:sp>
      <p:sp>
        <p:nvSpPr>
          <p:cNvPr id="4" name="Slide Number Placeholder 3"/>
          <p:cNvSpPr>
            <a:spLocks noGrp="1"/>
          </p:cNvSpPr>
          <p:nvPr>
            <p:ph type="sldNum" sz="quarter" idx="10"/>
          </p:nvPr>
        </p:nvSpPr>
        <p:spPr/>
        <p:txBody>
          <a:bodyPr/>
          <a:lstStyle/>
          <a:p>
            <a:fld id="{C2873ABB-305C-43C0-AFA6-1DC522BE925A}" type="slidenum">
              <a:rPr lang="en-US" smtClean="0"/>
              <a:pPr/>
              <a:t>12</a:t>
            </a:fld>
            <a:endParaRPr lang="en-US"/>
          </a:p>
        </p:txBody>
      </p:sp>
    </p:spTree>
    <p:extLst>
      <p:ext uri="{BB962C8B-B14F-4D97-AF65-F5344CB8AC3E}">
        <p14:creationId xmlns:p14="http://schemas.microsoft.com/office/powerpoint/2010/main" val="13240708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Title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n-US" dirty="0" smtClean="0"/>
              <a:t>Click to edit Master title style</a:t>
            </a:r>
            <a:endParaRPr kumimoji="0" lang="en-US" dirty="0"/>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0" name="Date Placeholder 9"/>
          <p:cNvSpPr>
            <a:spLocks noGrp="1"/>
          </p:cNvSpPr>
          <p:nvPr>
            <p:ph type="dt" sz="half" idx="10"/>
          </p:nvPr>
        </p:nvSpPr>
        <p:spPr>
          <a:xfrm>
            <a:off x="5562600" y="6509004"/>
            <a:ext cx="3002280" cy="274320"/>
          </a:xfrm>
        </p:spPr>
        <p:txBody>
          <a:bodyPr vert="horz" rtlCol="0"/>
          <a:lstStyle>
            <a:extLst/>
          </a:lstStyle>
          <a:p>
            <a:fld id="{89E1B650-E6B8-4284-9D76-FB13913A8A84}" type="datetimeFigureOut">
              <a:rPr lang="en-CA" smtClean="0"/>
              <a:pPr/>
              <a:t>17/03/2015</a:t>
            </a:fld>
            <a:endParaRPr lang="en-CA"/>
          </a:p>
        </p:txBody>
      </p:sp>
      <p:sp>
        <p:nvSpPr>
          <p:cNvPr id="11" name="Slide Number Placeholder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7FDE9EB4-C5A1-4B8E-B632-F12D797DCC9A}" type="slidenum">
              <a:rPr lang="en-CA" smtClean="0"/>
              <a:pPr/>
              <a:t>‹#›</a:t>
            </a:fld>
            <a:endParaRPr lang="en-CA"/>
          </a:p>
        </p:txBody>
      </p:sp>
      <p:sp>
        <p:nvSpPr>
          <p:cNvPr id="12" name="Footer Placeholder 11"/>
          <p:cNvSpPr>
            <a:spLocks noGrp="1"/>
          </p:cNvSpPr>
          <p:nvPr>
            <p:ph type="ftr" sz="quarter" idx="12"/>
          </p:nvPr>
        </p:nvSpPr>
        <p:spPr>
          <a:xfrm>
            <a:off x="1600200" y="6509004"/>
            <a:ext cx="3907464" cy="274320"/>
          </a:xfrm>
        </p:spPr>
        <p:txBody>
          <a:bodyPr vert="horz" rtlCol="0"/>
          <a:lstStyle>
            <a:extLst/>
          </a:lstStyle>
          <a:p>
            <a:endParaRPr lang="en-CA"/>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9E1B650-E6B8-4284-9D76-FB13913A8A84}" type="datetimeFigureOut">
              <a:rPr lang="en-CA" smtClean="0"/>
              <a:pPr/>
              <a:t>17/03/2015</a:t>
            </a:fld>
            <a:endParaRPr lang="en-CA"/>
          </a:p>
        </p:txBody>
      </p:sp>
      <p:sp>
        <p:nvSpPr>
          <p:cNvPr id="5" name="Footer Placeholder 4"/>
          <p:cNvSpPr>
            <a:spLocks noGrp="1"/>
          </p:cNvSpPr>
          <p:nvPr>
            <p:ph type="ftr" sz="quarter" idx="11"/>
          </p:nvPr>
        </p:nvSpPr>
        <p:spPr/>
        <p:txBody>
          <a:bodyPr/>
          <a:lstStyle>
            <a:extLst/>
          </a:lstStyle>
          <a:p>
            <a:endParaRPr lang="en-CA"/>
          </a:p>
        </p:txBody>
      </p:sp>
      <p:sp>
        <p:nvSpPr>
          <p:cNvPr id="6" name="Slide Number Placeholder 5"/>
          <p:cNvSpPr>
            <a:spLocks noGrp="1"/>
          </p:cNvSpPr>
          <p:nvPr>
            <p:ph type="sldNum" sz="quarter" idx="12"/>
          </p:nvPr>
        </p:nvSpPr>
        <p:spPr/>
        <p:txBody>
          <a:bodyPr/>
          <a:lstStyle>
            <a:extLst/>
          </a:lstStyle>
          <a:p>
            <a:fld id="{7FDE9EB4-C5A1-4B8E-B632-F12D797DCC9A}" type="slidenum">
              <a:rPr lang="en-CA" smtClean="0"/>
              <a:pPr/>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9E1B650-E6B8-4284-9D76-FB13913A8A84}" type="datetimeFigureOut">
              <a:rPr lang="en-CA" smtClean="0"/>
              <a:pPr/>
              <a:t>17/03/2015</a:t>
            </a:fld>
            <a:endParaRPr lang="en-CA"/>
          </a:p>
        </p:txBody>
      </p:sp>
      <p:sp>
        <p:nvSpPr>
          <p:cNvPr id="5" name="Footer Placeholder 4"/>
          <p:cNvSpPr>
            <a:spLocks noGrp="1"/>
          </p:cNvSpPr>
          <p:nvPr>
            <p:ph type="ftr" sz="quarter" idx="11"/>
          </p:nvPr>
        </p:nvSpPr>
        <p:spPr/>
        <p:txBody>
          <a:bodyPr/>
          <a:lstStyle>
            <a:extLst/>
          </a:lstStyle>
          <a:p>
            <a:endParaRPr lang="en-CA"/>
          </a:p>
        </p:txBody>
      </p:sp>
      <p:sp>
        <p:nvSpPr>
          <p:cNvPr id="6" name="Slide Number Placeholder 5"/>
          <p:cNvSpPr>
            <a:spLocks noGrp="1"/>
          </p:cNvSpPr>
          <p:nvPr>
            <p:ph type="sldNum" sz="quarter" idx="12"/>
          </p:nvPr>
        </p:nvSpPr>
        <p:spPr/>
        <p:txBody>
          <a:bodyPr/>
          <a:lstStyle>
            <a:extLst/>
          </a:lstStyle>
          <a:p>
            <a:fld id="{7FDE9EB4-C5A1-4B8E-B632-F12D797DCC9A}" type="slidenum">
              <a:rPr lang="en-CA" smtClean="0"/>
              <a:pPr/>
              <a:t>‹#›</a:t>
            </a:fld>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9E1B650-E6B8-4284-9D76-FB13913A8A84}" type="datetimeFigureOut">
              <a:rPr lang="en-CA" smtClean="0"/>
              <a:pPr/>
              <a:t>17/03/2015</a:t>
            </a:fld>
            <a:endParaRPr lang="en-CA"/>
          </a:p>
        </p:txBody>
      </p:sp>
      <p:sp>
        <p:nvSpPr>
          <p:cNvPr id="5" name="Footer Placeholder 4"/>
          <p:cNvSpPr>
            <a:spLocks noGrp="1"/>
          </p:cNvSpPr>
          <p:nvPr>
            <p:ph type="ftr" sz="quarter" idx="11"/>
          </p:nvPr>
        </p:nvSpPr>
        <p:spPr/>
        <p:txBody>
          <a:bodyPr/>
          <a:lstStyle>
            <a:extLst/>
          </a:lstStyle>
          <a:p>
            <a:endParaRPr lang="en-CA"/>
          </a:p>
        </p:txBody>
      </p:sp>
      <p:sp>
        <p:nvSpPr>
          <p:cNvPr id="6" name="Slide Number Placeholder 5"/>
          <p:cNvSpPr>
            <a:spLocks noGrp="1"/>
          </p:cNvSpPr>
          <p:nvPr>
            <p:ph type="sldNum" sz="quarter" idx="12"/>
          </p:nvPr>
        </p:nvSpPr>
        <p:spPr/>
        <p:txBody>
          <a:bodyPr/>
          <a:lstStyle>
            <a:extLst/>
          </a:lstStyle>
          <a:p>
            <a:fld id="{7FDE9EB4-C5A1-4B8E-B632-F12D797DCC9A}" type="slidenum">
              <a:rPr lang="en-CA" smtClean="0"/>
              <a:pPr/>
              <a:t>‹#›</a:t>
            </a:fld>
            <a:endParaRPr lang="en-CA"/>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a:xfrm>
            <a:off x="5562600" y="6513670"/>
            <a:ext cx="3002280" cy="274320"/>
          </a:xfrm>
        </p:spPr>
        <p:txBody>
          <a:bodyPr vert="horz" rtlCol="0"/>
          <a:lstStyle>
            <a:extLst/>
          </a:lstStyle>
          <a:p>
            <a:fld id="{89E1B650-E6B8-4284-9D76-FB13913A8A84}" type="datetimeFigureOut">
              <a:rPr lang="en-CA" smtClean="0"/>
              <a:pPr/>
              <a:t>17/03/2015</a:t>
            </a:fld>
            <a:endParaRPr lang="en-CA"/>
          </a:p>
        </p:txBody>
      </p:sp>
      <p:sp>
        <p:nvSpPr>
          <p:cNvPr id="9" name="Slide Number Placeholder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7FDE9EB4-C5A1-4B8E-B632-F12D797DCC9A}" type="slidenum">
              <a:rPr lang="en-CA" smtClean="0"/>
              <a:pPr/>
              <a:t>‹#›</a:t>
            </a:fld>
            <a:endParaRPr lang="en-CA"/>
          </a:p>
        </p:txBody>
      </p:sp>
      <p:sp>
        <p:nvSpPr>
          <p:cNvPr id="10" name="Footer Placeholder 9"/>
          <p:cNvSpPr>
            <a:spLocks noGrp="1"/>
          </p:cNvSpPr>
          <p:nvPr>
            <p:ph type="ftr" sz="quarter" idx="12"/>
          </p:nvPr>
        </p:nvSpPr>
        <p:spPr>
          <a:xfrm>
            <a:off x="1600200" y="6513670"/>
            <a:ext cx="3907464" cy="274320"/>
          </a:xfrm>
        </p:spPr>
        <p:txBody>
          <a:bodyPr vert="horz" rtlCol="0"/>
          <a:lstStyle>
            <a:extLst/>
          </a:lstStyle>
          <a:p>
            <a:endParaRPr lang="en-C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9E1B650-E6B8-4284-9D76-FB13913A8A84}" type="datetimeFigureOut">
              <a:rPr lang="en-CA" smtClean="0"/>
              <a:pPr/>
              <a:t>17/03/2015</a:t>
            </a:fld>
            <a:endParaRPr lang="en-CA"/>
          </a:p>
        </p:txBody>
      </p:sp>
      <p:sp>
        <p:nvSpPr>
          <p:cNvPr id="6" name="Footer Placeholder 5"/>
          <p:cNvSpPr>
            <a:spLocks noGrp="1"/>
          </p:cNvSpPr>
          <p:nvPr>
            <p:ph type="ftr" sz="quarter" idx="11"/>
          </p:nvPr>
        </p:nvSpPr>
        <p:spPr/>
        <p:txBody>
          <a:bodyPr/>
          <a:lstStyle>
            <a:extLst/>
          </a:lstStyle>
          <a:p>
            <a:endParaRPr lang="en-CA"/>
          </a:p>
        </p:txBody>
      </p:sp>
      <p:sp>
        <p:nvSpPr>
          <p:cNvPr id="7" name="Slide Number Placeholder 6"/>
          <p:cNvSpPr>
            <a:spLocks noGrp="1"/>
          </p:cNvSpPr>
          <p:nvPr>
            <p:ph type="sldNum" sz="quarter" idx="12"/>
          </p:nvPr>
        </p:nvSpPr>
        <p:spPr>
          <a:xfrm>
            <a:off x="8641080" y="6514568"/>
            <a:ext cx="464288" cy="274320"/>
          </a:xfrm>
        </p:spPr>
        <p:txBody>
          <a:bodyPr/>
          <a:lstStyle>
            <a:extLst/>
          </a:lstStyle>
          <a:p>
            <a:fld id="{7FDE9EB4-C5A1-4B8E-B632-F12D797DCC9A}" type="slidenum">
              <a:rPr lang="en-CA" smtClean="0"/>
              <a:pPr/>
              <a:t>‹#›</a:t>
            </a:fld>
            <a:endParaRPr lang="en-CA"/>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Title 1"/>
          <p:cNvSpPr>
            <a:spLocks noGrp="1"/>
          </p:cNvSpPr>
          <p:nvPr>
            <p:ph type="title"/>
          </p:nvPr>
        </p:nvSpPr>
        <p:spPr>
          <a:xfrm>
            <a:off x="457200" y="251948"/>
            <a:ext cx="8229600"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89E1B650-E6B8-4284-9D76-FB13913A8A84}" type="datetimeFigureOut">
              <a:rPr lang="en-CA" smtClean="0"/>
              <a:pPr/>
              <a:t>17/03/2015</a:t>
            </a:fld>
            <a:endParaRPr lang="en-CA"/>
          </a:p>
        </p:txBody>
      </p:sp>
      <p:sp>
        <p:nvSpPr>
          <p:cNvPr id="8" name="Footer Placeholder 7"/>
          <p:cNvSpPr>
            <a:spLocks noGrp="1"/>
          </p:cNvSpPr>
          <p:nvPr>
            <p:ph type="ftr" sz="quarter" idx="11"/>
          </p:nvPr>
        </p:nvSpPr>
        <p:spPr/>
        <p:txBody>
          <a:bodyPr/>
          <a:lstStyle>
            <a:extLst/>
          </a:lstStyle>
          <a:p>
            <a:endParaRPr lang="en-CA"/>
          </a:p>
        </p:txBody>
      </p:sp>
      <p:sp>
        <p:nvSpPr>
          <p:cNvPr id="9" name="Slide Number Placeholder 8"/>
          <p:cNvSpPr>
            <a:spLocks noGrp="1"/>
          </p:cNvSpPr>
          <p:nvPr>
            <p:ph type="sldNum" sz="quarter" idx="12"/>
          </p:nvPr>
        </p:nvSpPr>
        <p:spPr>
          <a:xfrm>
            <a:off x="8641080" y="6514568"/>
            <a:ext cx="464288" cy="274320"/>
          </a:xfrm>
        </p:spPr>
        <p:txBody>
          <a:bodyPr/>
          <a:lstStyle>
            <a:extLst/>
          </a:lstStyle>
          <a:p>
            <a:fld id="{7FDE9EB4-C5A1-4B8E-B632-F12D797DCC9A}" type="slidenum">
              <a:rPr lang="en-CA" smtClean="0"/>
              <a:pPr/>
              <a:t>‹#›</a:t>
            </a:fld>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89E1B650-E6B8-4284-9D76-FB13913A8A84}" type="datetimeFigureOut">
              <a:rPr lang="en-CA" smtClean="0"/>
              <a:pPr/>
              <a:t>17/03/2015</a:t>
            </a:fld>
            <a:endParaRPr lang="en-CA"/>
          </a:p>
        </p:txBody>
      </p:sp>
      <p:sp>
        <p:nvSpPr>
          <p:cNvPr id="4" name="Footer Placeholder 3"/>
          <p:cNvSpPr>
            <a:spLocks noGrp="1"/>
          </p:cNvSpPr>
          <p:nvPr>
            <p:ph type="ftr" sz="quarter" idx="11"/>
          </p:nvPr>
        </p:nvSpPr>
        <p:spPr/>
        <p:txBody>
          <a:bodyPr/>
          <a:lstStyle>
            <a:extLst/>
          </a:lstStyle>
          <a:p>
            <a:endParaRPr lang="en-CA"/>
          </a:p>
        </p:txBody>
      </p:sp>
      <p:sp>
        <p:nvSpPr>
          <p:cNvPr id="5" name="Slide Number Placeholder 4"/>
          <p:cNvSpPr>
            <a:spLocks noGrp="1"/>
          </p:cNvSpPr>
          <p:nvPr>
            <p:ph type="sldNum" sz="quarter" idx="12"/>
          </p:nvPr>
        </p:nvSpPr>
        <p:spPr/>
        <p:txBody>
          <a:bodyPr/>
          <a:lstStyle>
            <a:extLst/>
          </a:lstStyle>
          <a:p>
            <a:fld id="{7FDE9EB4-C5A1-4B8E-B632-F12D797DCC9A}" type="slidenum">
              <a:rPr lang="en-CA" smtClean="0"/>
              <a:pPr/>
              <a:t>‹#›</a:t>
            </a:fld>
            <a:endParaRPr lang="en-CA"/>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89E1B650-E6B8-4284-9D76-FB13913A8A84}" type="datetimeFigureOut">
              <a:rPr lang="en-CA" smtClean="0"/>
              <a:pPr/>
              <a:t>17/03/2015</a:t>
            </a:fld>
            <a:endParaRPr lang="en-CA"/>
          </a:p>
        </p:txBody>
      </p:sp>
      <p:sp>
        <p:nvSpPr>
          <p:cNvPr id="3" name="Footer Placeholder 2"/>
          <p:cNvSpPr>
            <a:spLocks noGrp="1"/>
          </p:cNvSpPr>
          <p:nvPr>
            <p:ph type="ftr" sz="quarter" idx="11"/>
          </p:nvPr>
        </p:nvSpPr>
        <p:spPr/>
        <p:txBody>
          <a:bodyPr/>
          <a:lstStyle>
            <a:extLst/>
          </a:lstStyle>
          <a:p>
            <a:endParaRPr lang="en-CA"/>
          </a:p>
        </p:txBody>
      </p:sp>
      <p:sp>
        <p:nvSpPr>
          <p:cNvPr id="4" name="Slide Number Placeholder 3"/>
          <p:cNvSpPr>
            <a:spLocks noGrp="1"/>
          </p:cNvSpPr>
          <p:nvPr>
            <p:ph type="sldNum" sz="quarter" idx="12"/>
          </p:nvPr>
        </p:nvSpPr>
        <p:spPr/>
        <p:txBody>
          <a:bodyPr/>
          <a:lstStyle>
            <a:extLst/>
          </a:lstStyle>
          <a:p>
            <a:fld id="{7FDE9EB4-C5A1-4B8E-B632-F12D797DCC9A}" type="slidenum">
              <a:rPr lang="en-CA" smtClean="0"/>
              <a:pPr/>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963136" y="304800"/>
            <a:ext cx="3931920" cy="762000"/>
          </a:xfrm>
        </p:spPr>
        <p:txBody>
          <a:bodyPr anchor="b"/>
          <a:lstStyle>
            <a:lvl1pPr marL="0" algn="r">
              <a:buNone/>
              <a:defRPr sz="2000" b="1"/>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Date Placeholder 8"/>
          <p:cNvSpPr>
            <a:spLocks noGrp="1"/>
          </p:cNvSpPr>
          <p:nvPr>
            <p:ph type="dt" sz="half" idx="10"/>
          </p:nvPr>
        </p:nvSpPr>
        <p:spPr>
          <a:xfrm>
            <a:off x="5562600" y="6513670"/>
            <a:ext cx="3002280" cy="274320"/>
          </a:xfrm>
        </p:spPr>
        <p:txBody>
          <a:bodyPr vert="horz" rtlCol="0"/>
          <a:lstStyle>
            <a:extLst/>
          </a:lstStyle>
          <a:p>
            <a:fld id="{89E1B650-E6B8-4284-9D76-FB13913A8A84}" type="datetimeFigureOut">
              <a:rPr lang="en-CA" smtClean="0"/>
              <a:pPr/>
              <a:t>17/03/2015</a:t>
            </a:fld>
            <a:endParaRPr lang="en-CA"/>
          </a:p>
        </p:txBody>
      </p:sp>
      <p:sp>
        <p:nvSpPr>
          <p:cNvPr id="10" name="Slide Number Placeholder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7FDE9EB4-C5A1-4B8E-B632-F12D797DCC9A}" type="slidenum">
              <a:rPr lang="en-CA" smtClean="0"/>
              <a:pPr/>
              <a:t>‹#›</a:t>
            </a:fld>
            <a:endParaRPr lang="en-CA"/>
          </a:p>
        </p:txBody>
      </p:sp>
      <p:sp>
        <p:nvSpPr>
          <p:cNvPr id="11" name="Footer Placeholder 10"/>
          <p:cNvSpPr>
            <a:spLocks noGrp="1"/>
          </p:cNvSpPr>
          <p:nvPr>
            <p:ph type="ftr" sz="quarter" idx="12"/>
          </p:nvPr>
        </p:nvSpPr>
        <p:spPr>
          <a:xfrm>
            <a:off x="1600200" y="6513670"/>
            <a:ext cx="3907464" cy="274320"/>
          </a:xfrm>
        </p:spPr>
        <p:txBody>
          <a:bodyPr vert="horz" rtlCol="0"/>
          <a:lstStyle>
            <a:extLst/>
          </a:lstStyle>
          <a:p>
            <a:endParaRPr lang="en-CA"/>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nchor="b"/>
          <a:lstStyle>
            <a:lvl1pPr marL="0" algn="r">
              <a:buNone/>
              <a:defRPr sz="2000" b="1"/>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5562600" y="6509004"/>
            <a:ext cx="3002280" cy="274320"/>
          </a:xfrm>
        </p:spPr>
        <p:txBody>
          <a:bodyPr vert="horz" rtlCol="0"/>
          <a:lstStyle>
            <a:extLst/>
          </a:lstStyle>
          <a:p>
            <a:fld id="{89E1B650-E6B8-4284-9D76-FB13913A8A84}" type="datetimeFigureOut">
              <a:rPr lang="en-CA" smtClean="0"/>
              <a:pPr/>
              <a:t>17/03/2015</a:t>
            </a:fld>
            <a:endParaRPr lang="en-CA"/>
          </a:p>
        </p:txBody>
      </p:sp>
      <p:sp>
        <p:nvSpPr>
          <p:cNvPr id="9" name="Slide Number Placeholder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7FDE9EB4-C5A1-4B8E-B632-F12D797DCC9A}" type="slidenum">
              <a:rPr lang="en-CA" smtClean="0"/>
              <a:pPr/>
              <a:t>‹#›</a:t>
            </a:fld>
            <a:endParaRPr lang="en-CA"/>
          </a:p>
        </p:txBody>
      </p:sp>
      <p:sp>
        <p:nvSpPr>
          <p:cNvPr id="10" name="Footer Placeholder 9"/>
          <p:cNvSpPr>
            <a:spLocks noGrp="1"/>
          </p:cNvSpPr>
          <p:nvPr>
            <p:ph type="ftr" sz="quarter" idx="12"/>
          </p:nvPr>
        </p:nvSpPr>
        <p:spPr>
          <a:xfrm>
            <a:off x="1600200" y="6509004"/>
            <a:ext cx="3907464" cy="274320"/>
          </a:xfrm>
        </p:spPr>
        <p:txBody>
          <a:bodyPr vert="horz" rtlCol="0"/>
          <a:lstStyle>
            <a:extLst/>
          </a:lstStyle>
          <a:p>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Footer Placeholder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n-CA"/>
          </a:p>
        </p:txBody>
      </p:sp>
      <p:sp>
        <p:nvSpPr>
          <p:cNvPr id="14" name="Date Placeholder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89E1B650-E6B8-4284-9D76-FB13913A8A84}" type="datetimeFigureOut">
              <a:rPr lang="en-CA" smtClean="0"/>
              <a:pPr/>
              <a:t>17/03/2015</a:t>
            </a:fld>
            <a:endParaRPr lang="en-CA"/>
          </a:p>
        </p:txBody>
      </p:sp>
      <p:sp>
        <p:nvSpPr>
          <p:cNvPr id="23" name="Slide Number Placeholder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7FDE9EB4-C5A1-4B8E-B632-F12D797DCC9A}" type="slidenum">
              <a:rPr lang="en-CA" smtClean="0"/>
              <a:pPr/>
              <a:t>‹#›</a:t>
            </a:fld>
            <a:endParaRPr lang="en-CA"/>
          </a:p>
        </p:txBody>
      </p:sp>
      <p:sp>
        <p:nvSpPr>
          <p:cNvPr id="22" name="Title Placeholder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guides.library.ualberta.ca/content.php?pid=448005&amp;sid=3671231"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onlinelibrary.wiley.com/doi/10.1111/j.1471-1842.2004.00511.x/pdf"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CA" sz="3600" b="1" dirty="0" smtClean="0">
                <a:effectLst/>
              </a:rPr>
              <a:t>Finding More Canadian Indigenous </a:t>
            </a:r>
            <a:r>
              <a:rPr lang="en-CA" sz="3600" b="1" smtClean="0">
                <a:effectLst/>
              </a:rPr>
              <a:t>Health Articles Using Search Filters</a:t>
            </a:r>
            <a:endParaRPr lang="en-CA" sz="3600" dirty="0"/>
          </a:p>
        </p:txBody>
      </p:sp>
      <p:sp>
        <p:nvSpPr>
          <p:cNvPr id="3" name="Subtitle 2"/>
          <p:cNvSpPr>
            <a:spLocks noGrp="1"/>
          </p:cNvSpPr>
          <p:nvPr>
            <p:ph type="subTitle" idx="1"/>
          </p:nvPr>
        </p:nvSpPr>
        <p:spPr/>
        <p:txBody>
          <a:bodyPr>
            <a:normAutofit/>
          </a:bodyPr>
          <a:lstStyle/>
          <a:p>
            <a:r>
              <a:rPr lang="en-US" sz="2400" dirty="0" smtClean="0"/>
              <a:t>Sandy Campbell</a:t>
            </a:r>
          </a:p>
          <a:p>
            <a:r>
              <a:rPr lang="en-US" sz="2400" dirty="0"/>
              <a:t>Marlene Dorgan </a:t>
            </a:r>
          </a:p>
          <a:p>
            <a:r>
              <a:rPr lang="en-US" sz="2400" dirty="0" smtClean="0"/>
              <a:t>Lisa </a:t>
            </a:r>
            <a:r>
              <a:rPr lang="en-US" sz="2400" dirty="0" err="1" smtClean="0"/>
              <a:t>Tjosvold</a:t>
            </a:r>
            <a:r>
              <a:rPr lang="en-US" sz="2400" dirty="0" smtClean="0"/>
              <a:t> </a:t>
            </a:r>
          </a:p>
        </p:txBody>
      </p:sp>
      <p:sp>
        <p:nvSpPr>
          <p:cNvPr id="4" name="TextBox 3"/>
          <p:cNvSpPr txBox="1"/>
          <p:nvPr/>
        </p:nvSpPr>
        <p:spPr>
          <a:xfrm>
            <a:off x="2819400" y="5401270"/>
            <a:ext cx="5779321" cy="1200329"/>
          </a:xfrm>
          <a:prstGeom prst="rect">
            <a:avLst/>
          </a:prstGeom>
          <a:noFill/>
        </p:spPr>
        <p:txBody>
          <a:bodyPr wrap="square" rtlCol="0">
            <a:spAutoFit/>
          </a:bodyPr>
          <a:lstStyle/>
          <a:p>
            <a:pPr algn="r"/>
            <a:r>
              <a:rPr lang="en-US" dirty="0" smtClean="0"/>
              <a:t>Wisdom Engaged:  Traditional Knowledge and Northern Community Well Being</a:t>
            </a:r>
          </a:p>
          <a:p>
            <a:pPr algn="r"/>
            <a:r>
              <a:rPr lang="en-US" dirty="0" smtClean="0"/>
              <a:t>University of Alberta, Edmonton, AB</a:t>
            </a:r>
          </a:p>
          <a:p>
            <a:pPr algn="r"/>
            <a:r>
              <a:rPr lang="en-US" dirty="0" smtClean="0"/>
              <a:t>March 20, 2015</a:t>
            </a:r>
            <a:endParaRPr lang="en-US" dirty="0"/>
          </a:p>
        </p:txBody>
      </p:sp>
      <p:sp>
        <p:nvSpPr>
          <p:cNvPr id="8" name="TextBox 7"/>
          <p:cNvSpPr txBox="1"/>
          <p:nvPr/>
        </p:nvSpPr>
        <p:spPr>
          <a:xfrm>
            <a:off x="4419600" y="4114800"/>
            <a:ext cx="4191000" cy="646331"/>
          </a:xfrm>
          <a:prstGeom prst="rect">
            <a:avLst/>
          </a:prstGeom>
          <a:noFill/>
        </p:spPr>
        <p:txBody>
          <a:bodyPr wrap="square" rtlCol="0">
            <a:spAutoFit/>
          </a:bodyPr>
          <a:lstStyle/>
          <a:p>
            <a:pPr algn="r"/>
            <a:r>
              <a:rPr lang="en-US" dirty="0" smtClean="0"/>
              <a:t>John W. Scott Health Sciences Library University of Alberta Libraries</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Methods – Testing the Filters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Initial searches were conducted using </a:t>
            </a:r>
            <a:r>
              <a:rPr lang="en-US" dirty="0" err="1" smtClean="0"/>
              <a:t>MeSH</a:t>
            </a:r>
            <a:r>
              <a:rPr lang="en-US" dirty="0" smtClean="0"/>
              <a:t> terms and geographic headings only</a:t>
            </a:r>
          </a:p>
          <a:p>
            <a:endParaRPr lang="en-US" dirty="0" smtClean="0"/>
          </a:p>
          <a:p>
            <a:r>
              <a:rPr lang="en-US" dirty="0" smtClean="0"/>
              <a:t>Searches were conducted using the filters</a:t>
            </a:r>
          </a:p>
          <a:p>
            <a:endParaRPr lang="en-US" dirty="0" smtClean="0"/>
          </a:p>
          <a:p>
            <a:r>
              <a:rPr lang="en-US" dirty="0" smtClean="0"/>
              <a:t>The results of the </a:t>
            </a:r>
            <a:r>
              <a:rPr lang="en-US" dirty="0" err="1" smtClean="0"/>
              <a:t>MeSH</a:t>
            </a:r>
            <a:r>
              <a:rPr lang="en-US" dirty="0" smtClean="0"/>
              <a:t> searches were removed from the results of the filtered searches</a:t>
            </a:r>
          </a:p>
          <a:p>
            <a:endParaRPr lang="en-US" dirty="0" smtClean="0"/>
          </a:p>
          <a:p>
            <a:r>
              <a:rPr lang="en-US" dirty="0" smtClean="0"/>
              <a:t>Titles and abstracts of the remaining results were reviewed for relevance</a:t>
            </a:r>
            <a:endParaRPr lang="en-US" dirty="0"/>
          </a:p>
        </p:txBody>
      </p:sp>
    </p:spTree>
    <p:extLst>
      <p:ext uri="{BB962C8B-B14F-4D97-AF65-F5344CB8AC3E}">
        <p14:creationId xmlns:p14="http://schemas.microsoft.com/office/powerpoint/2010/main" val="26690973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MeSH</a:t>
            </a:r>
            <a:r>
              <a:rPr lang="en-US" dirty="0" smtClean="0"/>
              <a:t> Search for Newfoundland &amp; Labrador</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771847171"/>
              </p:ext>
            </p:extLst>
          </p:nvPr>
        </p:nvGraphicFramePr>
        <p:xfrm>
          <a:off x="990600" y="1905000"/>
          <a:ext cx="7620000" cy="4114800"/>
        </p:xfrm>
        <a:graphic>
          <a:graphicData uri="http://schemas.openxmlformats.org/drawingml/2006/table">
            <a:tbl>
              <a:tblPr firstRow="1" firstCol="1" bandRow="1">
                <a:tableStyleId>{5C22544A-7EE6-4342-B048-85BDC9FD1C3A}</a:tableStyleId>
              </a:tblPr>
              <a:tblGrid>
                <a:gridCol w="7620000"/>
              </a:tblGrid>
              <a:tr h="4114800">
                <a:tc>
                  <a:txBody>
                    <a:bodyPr/>
                    <a:lstStyle/>
                    <a:p>
                      <a:pPr marL="0" marR="0">
                        <a:lnSpc>
                          <a:spcPct val="115000"/>
                        </a:lnSpc>
                        <a:spcBef>
                          <a:spcPts val="0"/>
                        </a:spcBef>
                        <a:spcAft>
                          <a:spcPts val="1000"/>
                        </a:spcAft>
                      </a:pPr>
                      <a:r>
                        <a:rPr lang="en-US" sz="1400" b="0" dirty="0">
                          <a:solidFill>
                            <a:schemeClr val="bg1"/>
                          </a:solidFill>
                          <a:effectLst/>
                          <a:latin typeface="Times Roman" pitchFamily="18" charset="0"/>
                        </a:rPr>
                        <a:t>Ovid Technologies, Inc. Email Service</a:t>
                      </a:r>
                      <a:br>
                        <a:rPr lang="en-US" sz="1400" b="0" dirty="0">
                          <a:solidFill>
                            <a:schemeClr val="bg1"/>
                          </a:solidFill>
                          <a:effectLst/>
                          <a:latin typeface="Times Roman" pitchFamily="18" charset="0"/>
                        </a:rPr>
                      </a:br>
                      <a:r>
                        <a:rPr lang="en-US" sz="1400" b="0" dirty="0">
                          <a:solidFill>
                            <a:schemeClr val="bg1"/>
                          </a:solidFill>
                          <a:effectLst/>
                          <a:latin typeface="Times Roman" pitchFamily="18" charset="0"/>
                        </a:rPr>
                        <a:t>------------------------------</a:t>
                      </a:r>
                      <a:br>
                        <a:rPr lang="en-US" sz="1400" b="0" dirty="0">
                          <a:solidFill>
                            <a:schemeClr val="bg1"/>
                          </a:solidFill>
                          <a:effectLst/>
                          <a:latin typeface="Times Roman" pitchFamily="18" charset="0"/>
                        </a:rPr>
                      </a:br>
                      <a:r>
                        <a:rPr lang="en-US" sz="1400" b="0" dirty="0">
                          <a:solidFill>
                            <a:schemeClr val="bg1"/>
                          </a:solidFill>
                          <a:effectLst/>
                          <a:latin typeface="Times Roman" pitchFamily="18" charset="0"/>
                        </a:rPr>
                        <a:t/>
                      </a:r>
                      <a:br>
                        <a:rPr lang="en-US" sz="1400" b="0" dirty="0">
                          <a:solidFill>
                            <a:schemeClr val="bg1"/>
                          </a:solidFill>
                          <a:effectLst/>
                          <a:latin typeface="Times Roman" pitchFamily="18" charset="0"/>
                        </a:rPr>
                      </a:br>
                      <a:r>
                        <a:rPr lang="en-US" sz="1400" b="0" dirty="0">
                          <a:solidFill>
                            <a:schemeClr val="bg1"/>
                          </a:solidFill>
                          <a:effectLst/>
                          <a:latin typeface="Times Roman" pitchFamily="18" charset="0"/>
                        </a:rPr>
                        <a:t>Database: Ovid MEDLINE(R) In-Process &amp; Other Non-Indexed Citations, Ovid MEDLINE(R) Daily and Ovid MEDLINE(R) &lt;1946 </a:t>
                      </a:r>
                      <a:r>
                        <a:rPr lang="en-US" sz="1400" b="0" dirty="0" smtClean="0">
                          <a:solidFill>
                            <a:schemeClr val="bg1"/>
                          </a:solidFill>
                          <a:effectLst/>
                          <a:latin typeface="Times Roman" pitchFamily="18" charset="0"/>
                        </a:rPr>
                        <a:t>to</a:t>
                      </a:r>
                      <a:r>
                        <a:rPr lang="en-US" sz="1400" b="0" baseline="0" dirty="0" smtClean="0">
                          <a:solidFill>
                            <a:schemeClr val="bg1"/>
                          </a:solidFill>
                          <a:effectLst/>
                          <a:latin typeface="Times Roman" pitchFamily="18" charset="0"/>
                        </a:rPr>
                        <a:t> </a:t>
                      </a:r>
                      <a:r>
                        <a:rPr lang="en-US" sz="1400" b="0" dirty="0" smtClean="0">
                          <a:solidFill>
                            <a:schemeClr val="bg1"/>
                          </a:solidFill>
                          <a:effectLst/>
                          <a:latin typeface="Times Roman" pitchFamily="18" charset="0"/>
                        </a:rPr>
                        <a:t>Present&gt;</a:t>
                      </a:r>
                      <a:r>
                        <a:rPr lang="en-US" sz="1400" b="0" baseline="0" dirty="0" smtClean="0">
                          <a:solidFill>
                            <a:schemeClr val="bg1"/>
                          </a:solidFill>
                          <a:effectLst/>
                          <a:latin typeface="Times Roman" pitchFamily="18" charset="0"/>
                        </a:rPr>
                        <a:t> </a:t>
                      </a:r>
                    </a:p>
                    <a:p>
                      <a:pPr marL="0" marR="0">
                        <a:lnSpc>
                          <a:spcPct val="115000"/>
                        </a:lnSpc>
                        <a:spcBef>
                          <a:spcPts val="0"/>
                        </a:spcBef>
                        <a:spcAft>
                          <a:spcPts val="1000"/>
                        </a:spcAft>
                      </a:pPr>
                      <a:r>
                        <a:rPr lang="en-US" sz="1400" b="0" dirty="0" smtClean="0">
                          <a:solidFill>
                            <a:schemeClr val="bg1"/>
                          </a:solidFill>
                          <a:effectLst/>
                          <a:latin typeface="Times Roman" pitchFamily="18" charset="0"/>
                        </a:rPr>
                        <a:t>Search </a:t>
                      </a:r>
                      <a:r>
                        <a:rPr lang="en-US" sz="1400" b="0" dirty="0">
                          <a:solidFill>
                            <a:schemeClr val="bg1"/>
                          </a:solidFill>
                          <a:effectLst/>
                          <a:latin typeface="Times Roman" pitchFamily="18" charset="0"/>
                        </a:rPr>
                        <a:t>Strategy:</a:t>
                      </a:r>
                      <a:br>
                        <a:rPr lang="en-US" sz="1400" b="0" dirty="0">
                          <a:solidFill>
                            <a:schemeClr val="bg1"/>
                          </a:solidFill>
                          <a:effectLst/>
                          <a:latin typeface="Times Roman" pitchFamily="18" charset="0"/>
                        </a:rPr>
                      </a:br>
                      <a:r>
                        <a:rPr lang="en-US" sz="1400" b="0" dirty="0">
                          <a:solidFill>
                            <a:schemeClr val="bg1"/>
                          </a:solidFill>
                          <a:effectLst/>
                          <a:latin typeface="Times Roman" pitchFamily="18" charset="0"/>
                        </a:rPr>
                        <a:t>--------------------------------------------------------------------------------</a:t>
                      </a:r>
                      <a:br>
                        <a:rPr lang="en-US" sz="1400" b="0" dirty="0">
                          <a:solidFill>
                            <a:schemeClr val="bg1"/>
                          </a:solidFill>
                          <a:effectLst/>
                          <a:latin typeface="Times Roman" pitchFamily="18" charset="0"/>
                        </a:rPr>
                      </a:br>
                      <a:r>
                        <a:rPr lang="en-US" sz="1400" b="0" dirty="0">
                          <a:solidFill>
                            <a:schemeClr val="bg1"/>
                          </a:solidFill>
                          <a:effectLst/>
                          <a:latin typeface="Times Roman" pitchFamily="18" charset="0"/>
                        </a:rPr>
                        <a:t>1     </a:t>
                      </a:r>
                      <a:r>
                        <a:rPr lang="en-US" sz="1400" b="0" dirty="0" err="1">
                          <a:solidFill>
                            <a:schemeClr val="bg1"/>
                          </a:solidFill>
                          <a:effectLst/>
                          <a:latin typeface="Times Roman" pitchFamily="18" charset="0"/>
                        </a:rPr>
                        <a:t>exp</a:t>
                      </a:r>
                      <a:r>
                        <a:rPr lang="en-US" sz="1400" b="0" dirty="0">
                          <a:solidFill>
                            <a:schemeClr val="bg1"/>
                          </a:solidFill>
                          <a:effectLst/>
                          <a:latin typeface="Times Roman" pitchFamily="18" charset="0"/>
                        </a:rPr>
                        <a:t> Indians, North American/ (11548)</a:t>
                      </a:r>
                      <a:br>
                        <a:rPr lang="en-US" sz="1400" b="0" dirty="0">
                          <a:solidFill>
                            <a:schemeClr val="bg1"/>
                          </a:solidFill>
                          <a:effectLst/>
                          <a:latin typeface="Times Roman" pitchFamily="18" charset="0"/>
                        </a:rPr>
                      </a:br>
                      <a:r>
                        <a:rPr lang="en-US" sz="1400" b="0" dirty="0">
                          <a:solidFill>
                            <a:schemeClr val="bg1"/>
                          </a:solidFill>
                          <a:effectLst/>
                          <a:latin typeface="Times Roman" pitchFamily="18" charset="0"/>
                        </a:rPr>
                        <a:t>2     </a:t>
                      </a:r>
                      <a:r>
                        <a:rPr lang="en-US" sz="1400" b="0" dirty="0" err="1">
                          <a:solidFill>
                            <a:schemeClr val="bg1"/>
                          </a:solidFill>
                          <a:effectLst/>
                          <a:latin typeface="Times Roman" pitchFamily="18" charset="0"/>
                        </a:rPr>
                        <a:t>exp</a:t>
                      </a:r>
                      <a:r>
                        <a:rPr lang="en-US" sz="1400" b="0" dirty="0">
                          <a:solidFill>
                            <a:schemeClr val="bg1"/>
                          </a:solidFill>
                          <a:effectLst/>
                          <a:latin typeface="Times Roman" pitchFamily="18" charset="0"/>
                        </a:rPr>
                        <a:t> </a:t>
                      </a:r>
                      <a:r>
                        <a:rPr lang="en-US" sz="1400" b="0" dirty="0" err="1">
                          <a:solidFill>
                            <a:schemeClr val="bg1"/>
                          </a:solidFill>
                          <a:effectLst/>
                          <a:latin typeface="Times Roman" pitchFamily="18" charset="0"/>
                        </a:rPr>
                        <a:t>Inuits</a:t>
                      </a:r>
                      <a:r>
                        <a:rPr lang="en-US" sz="1400" b="0" dirty="0">
                          <a:solidFill>
                            <a:schemeClr val="bg1"/>
                          </a:solidFill>
                          <a:effectLst/>
                          <a:latin typeface="Times Roman" pitchFamily="18" charset="0"/>
                        </a:rPr>
                        <a:t>/ (3233)</a:t>
                      </a:r>
                      <a:br>
                        <a:rPr lang="en-US" sz="1400" b="0" dirty="0">
                          <a:solidFill>
                            <a:schemeClr val="bg1"/>
                          </a:solidFill>
                          <a:effectLst/>
                          <a:latin typeface="Times Roman" pitchFamily="18" charset="0"/>
                        </a:rPr>
                      </a:br>
                      <a:r>
                        <a:rPr lang="en-US" sz="1400" b="0" dirty="0">
                          <a:solidFill>
                            <a:schemeClr val="bg1"/>
                          </a:solidFill>
                          <a:effectLst/>
                          <a:latin typeface="Times Roman" pitchFamily="18" charset="0"/>
                        </a:rPr>
                        <a:t>3     </a:t>
                      </a:r>
                      <a:r>
                        <a:rPr lang="en-US" sz="1400" b="0" dirty="0" err="1">
                          <a:solidFill>
                            <a:schemeClr val="bg1"/>
                          </a:solidFill>
                          <a:effectLst/>
                          <a:latin typeface="Times Roman" pitchFamily="18" charset="0"/>
                        </a:rPr>
                        <a:t>exp</a:t>
                      </a:r>
                      <a:r>
                        <a:rPr lang="en-US" sz="1400" b="0" dirty="0">
                          <a:solidFill>
                            <a:schemeClr val="bg1"/>
                          </a:solidFill>
                          <a:effectLst/>
                          <a:latin typeface="Times Roman" pitchFamily="18" charset="0"/>
                        </a:rPr>
                        <a:t> Health Services, Indigenous/ (2079)</a:t>
                      </a:r>
                      <a:br>
                        <a:rPr lang="en-US" sz="1400" b="0" dirty="0">
                          <a:solidFill>
                            <a:schemeClr val="bg1"/>
                          </a:solidFill>
                          <a:effectLst/>
                          <a:latin typeface="Times Roman" pitchFamily="18" charset="0"/>
                        </a:rPr>
                      </a:br>
                      <a:r>
                        <a:rPr lang="en-US" sz="1400" b="0" dirty="0">
                          <a:solidFill>
                            <a:schemeClr val="bg1"/>
                          </a:solidFill>
                          <a:effectLst/>
                          <a:latin typeface="Times Roman" pitchFamily="18" charset="0"/>
                        </a:rPr>
                        <a:t>4     </a:t>
                      </a:r>
                      <a:r>
                        <a:rPr lang="en-US" sz="1400" b="0" dirty="0" err="1">
                          <a:solidFill>
                            <a:schemeClr val="bg1"/>
                          </a:solidFill>
                          <a:effectLst/>
                          <a:latin typeface="Times Roman" pitchFamily="18" charset="0"/>
                        </a:rPr>
                        <a:t>exp</a:t>
                      </a:r>
                      <a:r>
                        <a:rPr lang="en-US" sz="1400" b="0" dirty="0">
                          <a:solidFill>
                            <a:schemeClr val="bg1"/>
                          </a:solidFill>
                          <a:effectLst/>
                          <a:latin typeface="Times Roman" pitchFamily="18" charset="0"/>
                        </a:rPr>
                        <a:t> </a:t>
                      </a:r>
                      <a:r>
                        <a:rPr lang="en-US" sz="1400" b="0" dirty="0" err="1">
                          <a:solidFill>
                            <a:schemeClr val="bg1"/>
                          </a:solidFill>
                          <a:effectLst/>
                          <a:latin typeface="Times Roman" pitchFamily="18" charset="0"/>
                        </a:rPr>
                        <a:t>Ethnopharmacology</a:t>
                      </a:r>
                      <a:r>
                        <a:rPr lang="en-US" sz="1400" b="0" dirty="0">
                          <a:solidFill>
                            <a:schemeClr val="bg1"/>
                          </a:solidFill>
                          <a:effectLst/>
                          <a:latin typeface="Times Roman" pitchFamily="18" charset="0"/>
                        </a:rPr>
                        <a:t>/ (564)</a:t>
                      </a:r>
                      <a:br>
                        <a:rPr lang="en-US" sz="1400" b="0" dirty="0">
                          <a:solidFill>
                            <a:schemeClr val="bg1"/>
                          </a:solidFill>
                          <a:effectLst/>
                          <a:latin typeface="Times Roman" pitchFamily="18" charset="0"/>
                        </a:rPr>
                      </a:br>
                      <a:r>
                        <a:rPr lang="en-US" sz="1400" b="0" dirty="0">
                          <a:solidFill>
                            <a:schemeClr val="bg1"/>
                          </a:solidFill>
                          <a:effectLst/>
                          <a:latin typeface="Times Roman" pitchFamily="18" charset="0"/>
                        </a:rPr>
                        <a:t>5     </a:t>
                      </a:r>
                      <a:r>
                        <a:rPr lang="en-US" sz="1400" b="0" dirty="0" err="1">
                          <a:solidFill>
                            <a:schemeClr val="bg1"/>
                          </a:solidFill>
                          <a:effectLst/>
                          <a:latin typeface="Times Roman" pitchFamily="18" charset="0"/>
                        </a:rPr>
                        <a:t>exp</a:t>
                      </a:r>
                      <a:r>
                        <a:rPr lang="en-US" sz="1400" b="0" dirty="0">
                          <a:solidFill>
                            <a:schemeClr val="bg1"/>
                          </a:solidFill>
                          <a:effectLst/>
                          <a:latin typeface="Times Roman" pitchFamily="18" charset="0"/>
                        </a:rPr>
                        <a:t> Medicine, Traditional/ (26371)</a:t>
                      </a:r>
                      <a:br>
                        <a:rPr lang="en-US" sz="1400" b="0" dirty="0">
                          <a:solidFill>
                            <a:schemeClr val="bg1"/>
                          </a:solidFill>
                          <a:effectLst/>
                          <a:latin typeface="Times Roman" pitchFamily="18" charset="0"/>
                        </a:rPr>
                      </a:br>
                      <a:r>
                        <a:rPr lang="en-US" sz="1400" b="0" dirty="0">
                          <a:solidFill>
                            <a:schemeClr val="bg1"/>
                          </a:solidFill>
                          <a:effectLst/>
                          <a:latin typeface="Times Roman" pitchFamily="18" charset="0"/>
                        </a:rPr>
                        <a:t>6     </a:t>
                      </a:r>
                      <a:r>
                        <a:rPr lang="en-US" sz="1400" b="0" dirty="0" err="1">
                          <a:solidFill>
                            <a:schemeClr val="bg1"/>
                          </a:solidFill>
                          <a:effectLst/>
                          <a:latin typeface="Times Roman" pitchFamily="18" charset="0"/>
                        </a:rPr>
                        <a:t>exp</a:t>
                      </a:r>
                      <a:r>
                        <a:rPr lang="en-US" sz="1400" b="0" dirty="0">
                          <a:solidFill>
                            <a:schemeClr val="bg1"/>
                          </a:solidFill>
                          <a:effectLst/>
                          <a:latin typeface="Times Roman" pitchFamily="18" charset="0"/>
                        </a:rPr>
                        <a:t> Shamanism/ (162)</a:t>
                      </a:r>
                      <a:br>
                        <a:rPr lang="en-US" sz="1400" b="0" dirty="0">
                          <a:solidFill>
                            <a:schemeClr val="bg1"/>
                          </a:solidFill>
                          <a:effectLst/>
                          <a:latin typeface="Times Roman" pitchFamily="18" charset="0"/>
                        </a:rPr>
                      </a:br>
                      <a:r>
                        <a:rPr lang="en-US" sz="1400" b="0" dirty="0">
                          <a:solidFill>
                            <a:schemeClr val="bg1"/>
                          </a:solidFill>
                          <a:effectLst/>
                          <a:latin typeface="Times Roman" pitchFamily="18" charset="0"/>
                        </a:rPr>
                        <a:t>7     1 or 2 or 3 or 4 or 5 or 6 (41096)</a:t>
                      </a:r>
                      <a:br>
                        <a:rPr lang="en-US" sz="1400" b="0" dirty="0">
                          <a:solidFill>
                            <a:schemeClr val="bg1"/>
                          </a:solidFill>
                          <a:effectLst/>
                          <a:latin typeface="Times Roman" pitchFamily="18" charset="0"/>
                        </a:rPr>
                      </a:br>
                      <a:r>
                        <a:rPr lang="en-US" sz="1400" b="0" dirty="0">
                          <a:solidFill>
                            <a:schemeClr val="bg1"/>
                          </a:solidFill>
                          <a:effectLst/>
                          <a:latin typeface="Times Roman" pitchFamily="18" charset="0"/>
                        </a:rPr>
                        <a:t>8     </a:t>
                      </a:r>
                      <a:r>
                        <a:rPr lang="en-US" sz="1400" b="0" dirty="0" err="1">
                          <a:solidFill>
                            <a:schemeClr val="bg1"/>
                          </a:solidFill>
                          <a:effectLst/>
                          <a:latin typeface="Times Roman" pitchFamily="18" charset="0"/>
                        </a:rPr>
                        <a:t>exp</a:t>
                      </a:r>
                      <a:r>
                        <a:rPr lang="en-US" sz="1400" b="0" dirty="0">
                          <a:solidFill>
                            <a:schemeClr val="bg1"/>
                          </a:solidFill>
                          <a:effectLst/>
                          <a:latin typeface="Times Roman" pitchFamily="18" charset="0"/>
                        </a:rPr>
                        <a:t> "Newfoundland and Labrador"/ (1060)</a:t>
                      </a:r>
                      <a:br>
                        <a:rPr lang="en-US" sz="1400" b="0" dirty="0">
                          <a:solidFill>
                            <a:schemeClr val="bg1"/>
                          </a:solidFill>
                          <a:effectLst/>
                          <a:latin typeface="Times Roman" pitchFamily="18" charset="0"/>
                        </a:rPr>
                      </a:br>
                      <a:r>
                        <a:rPr lang="en-US" sz="1400" b="0" dirty="0">
                          <a:solidFill>
                            <a:schemeClr val="bg1"/>
                          </a:solidFill>
                          <a:effectLst/>
                          <a:latin typeface="Times Roman" pitchFamily="18" charset="0"/>
                        </a:rPr>
                        <a:t>9     7 and 8 (</a:t>
                      </a:r>
                      <a:r>
                        <a:rPr lang="en-US" sz="1400" b="0" dirty="0" smtClean="0">
                          <a:solidFill>
                            <a:schemeClr val="bg1"/>
                          </a:solidFill>
                          <a:effectLst/>
                          <a:latin typeface="Times Roman" pitchFamily="18" charset="0"/>
                        </a:rPr>
                        <a:t>49)</a:t>
                      </a:r>
                      <a:endParaRPr lang="en-US" sz="1400" b="0" dirty="0">
                        <a:solidFill>
                          <a:schemeClr val="bg1"/>
                        </a:solidFill>
                        <a:effectLst/>
                        <a:latin typeface="Times Roman" pitchFamily="18" charset="0"/>
                        <a:ea typeface="Calibri"/>
                        <a:cs typeface="Calibri"/>
                      </a:endParaRPr>
                    </a:p>
                  </a:txBody>
                  <a:tcPr marL="68580" marR="68580" marT="0" marB="0">
                    <a:solidFill>
                      <a:schemeClr val="tx1"/>
                    </a:solidFill>
                  </a:tcPr>
                </a:tc>
              </a:tr>
            </a:tbl>
          </a:graphicData>
        </a:graphic>
      </p:graphicFrame>
    </p:spTree>
    <p:extLst>
      <p:ext uri="{BB962C8B-B14F-4D97-AF65-F5344CB8AC3E}">
        <p14:creationId xmlns:p14="http://schemas.microsoft.com/office/powerpoint/2010/main" val="41291845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81000"/>
            <a:ext cx="7315200" cy="1066800"/>
          </a:xfrm>
        </p:spPr>
        <p:txBody>
          <a:bodyPr>
            <a:noAutofit/>
          </a:bodyPr>
          <a:lstStyle/>
          <a:p>
            <a:r>
              <a:rPr lang="en-US" sz="3800" dirty="0" smtClean="0"/>
              <a:t>Filter for Newfoundland &amp; Labrador</a:t>
            </a:r>
            <a:endParaRPr lang="en-US" sz="3800" dirty="0"/>
          </a:p>
        </p:txBody>
      </p:sp>
      <p:sp>
        <p:nvSpPr>
          <p:cNvPr id="3" name="Content Placeholder 2"/>
          <p:cNvSpPr>
            <a:spLocks noGrp="1"/>
          </p:cNvSpPr>
          <p:nvPr>
            <p:ph idx="1"/>
          </p:nvPr>
        </p:nvSpPr>
        <p:spPr/>
        <p:txBody>
          <a:bodyPr/>
          <a:lstStyle/>
          <a:p>
            <a:endParaRPr lang="en-US" dirty="0"/>
          </a:p>
        </p:txBody>
      </p:sp>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00200" y="1676399"/>
            <a:ext cx="5943600" cy="465064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497252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Assessing Relevance</a:t>
            </a:r>
            <a:endParaRPr lang="en-US" dirty="0"/>
          </a:p>
        </p:txBody>
      </p:sp>
      <p:sp>
        <p:nvSpPr>
          <p:cNvPr id="3" name="Content Placeholder 2"/>
          <p:cNvSpPr>
            <a:spLocks noGrp="1"/>
          </p:cNvSpPr>
          <p:nvPr>
            <p:ph idx="1"/>
          </p:nvPr>
        </p:nvSpPr>
        <p:spPr/>
        <p:txBody>
          <a:bodyPr/>
          <a:lstStyle/>
          <a:p>
            <a:r>
              <a:rPr lang="en-US" dirty="0" smtClean="0"/>
              <a:t>Reference to Indigenous Group</a:t>
            </a:r>
          </a:p>
          <a:p>
            <a:endParaRPr lang="en-US" dirty="0" smtClean="0"/>
          </a:p>
          <a:p>
            <a:r>
              <a:rPr lang="en-US" dirty="0" smtClean="0"/>
              <a:t>Reference to health related topic</a:t>
            </a:r>
          </a:p>
          <a:p>
            <a:endParaRPr lang="en-US" dirty="0" smtClean="0"/>
          </a:p>
          <a:p>
            <a:r>
              <a:rPr lang="en-US" dirty="0" smtClean="0"/>
              <a:t>Clear indication that the study included people in the province or territory</a:t>
            </a:r>
            <a:endParaRPr lang="en-US" dirty="0"/>
          </a:p>
        </p:txBody>
      </p:sp>
    </p:spTree>
    <p:extLst>
      <p:ext uri="{BB962C8B-B14F-4D97-AF65-F5344CB8AC3E}">
        <p14:creationId xmlns:p14="http://schemas.microsoft.com/office/powerpoint/2010/main" val="228292147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a:t>
            </a:r>
            <a:endParaRPr lang="en-US" dirty="0"/>
          </a:p>
        </p:txBody>
      </p:sp>
      <p:sp>
        <p:nvSpPr>
          <p:cNvPr id="3" name="Content Placeholder 2"/>
          <p:cNvSpPr>
            <a:spLocks noGrp="1"/>
          </p:cNvSpPr>
          <p:nvPr>
            <p:ph idx="1"/>
          </p:nvPr>
        </p:nvSpPr>
        <p:spPr/>
        <p:txBody>
          <a:bodyPr>
            <a:normAutofit/>
          </a:bodyPr>
          <a:lstStyle/>
          <a:p>
            <a:r>
              <a:rPr lang="en-CA" dirty="0" smtClean="0">
                <a:ea typeface="Calibri"/>
                <a:cs typeface="Calibri"/>
              </a:rPr>
              <a:t>12 Ovid MEDLINE filters for Canadian provinces and territories</a:t>
            </a:r>
          </a:p>
          <a:p>
            <a:pPr marL="0" indent="0">
              <a:buNone/>
            </a:pPr>
            <a:endParaRPr lang="en-US" dirty="0" smtClean="0"/>
          </a:p>
          <a:p>
            <a:r>
              <a:rPr lang="en-CA" dirty="0" smtClean="0">
                <a:ea typeface="Calibri"/>
                <a:cs typeface="Calibri"/>
              </a:rPr>
              <a:t>Filters retrieved 73% to 464% additional </a:t>
            </a:r>
            <a:r>
              <a:rPr lang="en-CA" dirty="0">
                <a:ea typeface="Calibri"/>
                <a:cs typeface="Calibri"/>
              </a:rPr>
              <a:t>results over MeSH searches alone, with relevance ranging between </a:t>
            </a:r>
            <a:r>
              <a:rPr lang="en-CA" dirty="0" smtClean="0">
                <a:ea typeface="Calibri"/>
                <a:cs typeface="Calibri"/>
              </a:rPr>
              <a:t>28-100%</a:t>
            </a:r>
          </a:p>
          <a:p>
            <a:endParaRPr lang="en-CA" dirty="0">
              <a:cs typeface="Calibri"/>
            </a:endParaRPr>
          </a:p>
        </p:txBody>
      </p:sp>
    </p:spTree>
    <p:extLst>
      <p:ext uri="{BB962C8B-B14F-4D97-AF65-F5344CB8AC3E}">
        <p14:creationId xmlns:p14="http://schemas.microsoft.com/office/powerpoint/2010/main" val="157335034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4155591493"/>
              </p:ext>
            </p:extLst>
          </p:nvPr>
        </p:nvGraphicFramePr>
        <p:xfrm>
          <a:off x="457200" y="1728975"/>
          <a:ext cx="8305800" cy="3528825"/>
        </p:xfrm>
        <a:graphic>
          <a:graphicData uri="http://schemas.openxmlformats.org/drawingml/2006/table">
            <a:tbl>
              <a:tblPr/>
              <a:tblGrid>
                <a:gridCol w="1295400"/>
                <a:gridCol w="609600"/>
                <a:gridCol w="533400"/>
                <a:gridCol w="538399"/>
                <a:gridCol w="624595"/>
                <a:gridCol w="584729"/>
                <a:gridCol w="584729"/>
                <a:gridCol w="558151"/>
                <a:gridCol w="598019"/>
                <a:gridCol w="651173"/>
                <a:gridCol w="624595"/>
                <a:gridCol w="544859"/>
                <a:gridCol w="558151"/>
              </a:tblGrid>
              <a:tr h="507363">
                <a:tc>
                  <a:txBody>
                    <a:bodyPr/>
                    <a:lstStyle/>
                    <a:p>
                      <a:pPr marL="0" marR="0" algn="r">
                        <a:lnSpc>
                          <a:spcPct val="115000"/>
                        </a:lnSpc>
                        <a:spcBef>
                          <a:spcPts val="0"/>
                        </a:spcBef>
                        <a:spcAft>
                          <a:spcPts val="0"/>
                        </a:spcAft>
                      </a:pPr>
                      <a:r>
                        <a:rPr lang="en-US" sz="1350" b="1" dirty="0">
                          <a:solidFill>
                            <a:schemeClr val="tx1"/>
                          </a:solidFill>
                          <a:effectLst/>
                          <a:latin typeface="Arial Narrow" panose="020B0606020202030204" pitchFamily="34" charset="0"/>
                          <a:ea typeface="Andalus"/>
                          <a:cs typeface="Calibri"/>
                        </a:rPr>
                        <a:t>Province</a:t>
                      </a:r>
                      <a:endParaRPr lang="en-US" sz="1350" b="1" dirty="0">
                        <a:solidFill>
                          <a:schemeClr val="tx1"/>
                        </a:solidFill>
                        <a:effectLst/>
                        <a:latin typeface="Arial Narrow" panose="020B0606020202030204" pitchFamily="34" charset="0"/>
                        <a:ea typeface="Calibri"/>
                        <a:cs typeface="Calibri"/>
                      </a:endParaRPr>
                    </a:p>
                    <a:p>
                      <a:pPr marL="0" marR="0" algn="r">
                        <a:lnSpc>
                          <a:spcPct val="115000"/>
                        </a:lnSpc>
                        <a:spcBef>
                          <a:spcPts val="0"/>
                        </a:spcBef>
                        <a:spcAft>
                          <a:spcPts val="0"/>
                        </a:spcAft>
                      </a:pPr>
                      <a:r>
                        <a:rPr lang="en-US" sz="1350" b="1" dirty="0">
                          <a:solidFill>
                            <a:schemeClr val="tx1"/>
                          </a:solidFill>
                          <a:effectLst/>
                          <a:latin typeface="Arial Narrow" panose="020B0606020202030204" pitchFamily="34" charset="0"/>
                          <a:ea typeface="Andalus"/>
                          <a:cs typeface="Calibri"/>
                        </a:rPr>
                        <a:t>Region</a:t>
                      </a:r>
                      <a:endParaRPr lang="en-US" sz="1350" b="1" dirty="0">
                        <a:solidFill>
                          <a:schemeClr val="tx1"/>
                        </a:solidFill>
                        <a:effectLst/>
                        <a:latin typeface="Arial Narrow" panose="020B0606020202030204" pitchFamily="34" charset="0"/>
                        <a:ea typeface="Calibri"/>
                        <a:cs typeface="Calibri"/>
                      </a:endParaRPr>
                    </a:p>
                  </a:txBody>
                  <a:tcPr marL="44864" marR="44864" marT="41541" marB="4154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marL="0" marR="0" algn="r">
                        <a:lnSpc>
                          <a:spcPct val="115000"/>
                        </a:lnSpc>
                        <a:spcBef>
                          <a:spcPts val="0"/>
                        </a:spcBef>
                        <a:spcAft>
                          <a:spcPts val="0"/>
                        </a:spcAft>
                      </a:pPr>
                      <a:r>
                        <a:rPr lang="en-US" sz="1350" b="1" dirty="0">
                          <a:solidFill>
                            <a:schemeClr val="tx1"/>
                          </a:solidFill>
                          <a:effectLst/>
                          <a:latin typeface="Arial Narrow" panose="020B0606020202030204" pitchFamily="34" charset="0"/>
                          <a:ea typeface="Andalus"/>
                          <a:cs typeface="Calibri"/>
                        </a:rPr>
                        <a:t>BC</a:t>
                      </a:r>
                      <a:endParaRPr lang="en-US" sz="1350" b="1" dirty="0">
                        <a:solidFill>
                          <a:schemeClr val="tx1"/>
                        </a:solidFill>
                        <a:effectLst/>
                        <a:latin typeface="Arial Narrow" panose="020B0606020202030204" pitchFamily="34" charset="0"/>
                        <a:ea typeface="Calibri"/>
                        <a:cs typeface="Calibri"/>
                      </a:endParaRPr>
                    </a:p>
                  </a:txBody>
                  <a:tcPr marL="44864" marR="44864" marT="41541" marB="4154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marL="0" marR="0" algn="r">
                        <a:lnSpc>
                          <a:spcPct val="115000"/>
                        </a:lnSpc>
                        <a:spcBef>
                          <a:spcPts val="0"/>
                        </a:spcBef>
                        <a:spcAft>
                          <a:spcPts val="0"/>
                        </a:spcAft>
                      </a:pPr>
                      <a:r>
                        <a:rPr lang="en-US" sz="1350" b="1" dirty="0">
                          <a:solidFill>
                            <a:schemeClr val="tx1"/>
                          </a:solidFill>
                          <a:effectLst/>
                          <a:latin typeface="Arial Narrow" panose="020B0606020202030204" pitchFamily="34" charset="0"/>
                          <a:ea typeface="Andalus"/>
                          <a:cs typeface="Calibri"/>
                        </a:rPr>
                        <a:t>AB</a:t>
                      </a:r>
                      <a:endParaRPr lang="en-US" sz="1350" b="1" dirty="0">
                        <a:solidFill>
                          <a:schemeClr val="tx1"/>
                        </a:solidFill>
                        <a:effectLst/>
                        <a:latin typeface="Arial Narrow" panose="020B0606020202030204" pitchFamily="34" charset="0"/>
                        <a:ea typeface="Calibri"/>
                        <a:cs typeface="Calibri"/>
                      </a:endParaRPr>
                    </a:p>
                  </a:txBody>
                  <a:tcPr marL="44864" marR="44864" marT="41541" marB="4154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marL="0" marR="0" algn="r">
                        <a:lnSpc>
                          <a:spcPct val="115000"/>
                        </a:lnSpc>
                        <a:spcBef>
                          <a:spcPts val="0"/>
                        </a:spcBef>
                        <a:spcAft>
                          <a:spcPts val="0"/>
                        </a:spcAft>
                      </a:pPr>
                      <a:r>
                        <a:rPr lang="en-US" sz="1350" b="1" dirty="0">
                          <a:solidFill>
                            <a:schemeClr val="tx1"/>
                          </a:solidFill>
                          <a:effectLst/>
                          <a:latin typeface="Arial Narrow" panose="020B0606020202030204" pitchFamily="34" charset="0"/>
                          <a:ea typeface="Andalus"/>
                          <a:cs typeface="Calibri"/>
                        </a:rPr>
                        <a:t>SK</a:t>
                      </a:r>
                      <a:endParaRPr lang="en-US" sz="1350" b="1" dirty="0">
                        <a:solidFill>
                          <a:schemeClr val="tx1"/>
                        </a:solidFill>
                        <a:effectLst/>
                        <a:latin typeface="Arial Narrow" panose="020B0606020202030204" pitchFamily="34" charset="0"/>
                        <a:ea typeface="Calibri"/>
                        <a:cs typeface="Calibri"/>
                      </a:endParaRPr>
                    </a:p>
                  </a:txBody>
                  <a:tcPr marL="44864" marR="44864" marT="41541" marB="4154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marL="0" marR="0" algn="r">
                        <a:lnSpc>
                          <a:spcPct val="115000"/>
                        </a:lnSpc>
                        <a:spcBef>
                          <a:spcPts val="0"/>
                        </a:spcBef>
                        <a:spcAft>
                          <a:spcPts val="0"/>
                        </a:spcAft>
                      </a:pPr>
                      <a:r>
                        <a:rPr lang="en-US" sz="1350" b="1" dirty="0">
                          <a:solidFill>
                            <a:schemeClr val="tx1"/>
                          </a:solidFill>
                          <a:effectLst/>
                          <a:latin typeface="Arial Narrow" panose="020B0606020202030204" pitchFamily="34" charset="0"/>
                          <a:ea typeface="Andalus"/>
                          <a:cs typeface="Calibri"/>
                        </a:rPr>
                        <a:t>MB </a:t>
                      </a:r>
                      <a:endParaRPr lang="en-US" sz="1350" b="1" dirty="0">
                        <a:solidFill>
                          <a:schemeClr val="tx1"/>
                        </a:solidFill>
                        <a:effectLst/>
                        <a:latin typeface="Arial Narrow" panose="020B0606020202030204" pitchFamily="34" charset="0"/>
                        <a:ea typeface="Calibri"/>
                        <a:cs typeface="Calibri"/>
                      </a:endParaRPr>
                    </a:p>
                  </a:txBody>
                  <a:tcPr marL="44864" marR="44864" marT="41541" marB="4154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marL="0" marR="0" algn="r">
                        <a:lnSpc>
                          <a:spcPct val="115000"/>
                        </a:lnSpc>
                        <a:spcBef>
                          <a:spcPts val="0"/>
                        </a:spcBef>
                        <a:spcAft>
                          <a:spcPts val="0"/>
                        </a:spcAft>
                      </a:pPr>
                      <a:r>
                        <a:rPr lang="en-US" sz="1350" b="1" dirty="0">
                          <a:solidFill>
                            <a:schemeClr val="tx1"/>
                          </a:solidFill>
                          <a:effectLst/>
                          <a:latin typeface="Arial Narrow" panose="020B0606020202030204" pitchFamily="34" charset="0"/>
                          <a:ea typeface="Andalus"/>
                          <a:cs typeface="Calibri"/>
                        </a:rPr>
                        <a:t>ON</a:t>
                      </a:r>
                      <a:endParaRPr lang="en-US" sz="1350" b="1" dirty="0">
                        <a:solidFill>
                          <a:schemeClr val="tx1"/>
                        </a:solidFill>
                        <a:effectLst/>
                        <a:latin typeface="Arial Narrow" panose="020B0606020202030204" pitchFamily="34" charset="0"/>
                        <a:ea typeface="Calibri"/>
                        <a:cs typeface="Calibri"/>
                      </a:endParaRPr>
                    </a:p>
                  </a:txBody>
                  <a:tcPr marL="44864" marR="44864" marT="41541" marB="4154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marL="0" marR="0" algn="r">
                        <a:lnSpc>
                          <a:spcPct val="115000"/>
                        </a:lnSpc>
                        <a:spcBef>
                          <a:spcPts val="0"/>
                        </a:spcBef>
                        <a:spcAft>
                          <a:spcPts val="0"/>
                        </a:spcAft>
                      </a:pPr>
                      <a:r>
                        <a:rPr lang="en-US" sz="1350" b="1" dirty="0">
                          <a:solidFill>
                            <a:schemeClr val="tx1"/>
                          </a:solidFill>
                          <a:effectLst/>
                          <a:latin typeface="Arial Narrow" panose="020B0606020202030204" pitchFamily="34" charset="0"/>
                          <a:ea typeface="Andalus"/>
                          <a:cs typeface="Calibri"/>
                        </a:rPr>
                        <a:t>QC</a:t>
                      </a:r>
                      <a:endParaRPr lang="en-US" sz="1350" b="1" dirty="0">
                        <a:solidFill>
                          <a:schemeClr val="tx1"/>
                        </a:solidFill>
                        <a:effectLst/>
                        <a:latin typeface="Arial Narrow" panose="020B0606020202030204" pitchFamily="34" charset="0"/>
                        <a:ea typeface="Calibri"/>
                        <a:cs typeface="Calibri"/>
                      </a:endParaRPr>
                    </a:p>
                  </a:txBody>
                  <a:tcPr marL="44864" marR="44864" marT="41541" marB="4154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marL="0" marR="0" algn="r">
                        <a:lnSpc>
                          <a:spcPct val="115000"/>
                        </a:lnSpc>
                        <a:spcBef>
                          <a:spcPts val="0"/>
                        </a:spcBef>
                        <a:spcAft>
                          <a:spcPts val="0"/>
                        </a:spcAft>
                      </a:pPr>
                      <a:r>
                        <a:rPr lang="en-US" sz="1350" b="1" dirty="0">
                          <a:solidFill>
                            <a:schemeClr val="tx1"/>
                          </a:solidFill>
                          <a:effectLst/>
                          <a:latin typeface="Arial Narrow" panose="020B0606020202030204" pitchFamily="34" charset="0"/>
                          <a:ea typeface="Andalus"/>
                          <a:cs typeface="Calibri"/>
                        </a:rPr>
                        <a:t>NB</a:t>
                      </a:r>
                      <a:endParaRPr lang="en-US" sz="1350" b="1" dirty="0">
                        <a:solidFill>
                          <a:schemeClr val="tx1"/>
                        </a:solidFill>
                        <a:effectLst/>
                        <a:latin typeface="Arial Narrow" panose="020B0606020202030204" pitchFamily="34" charset="0"/>
                        <a:ea typeface="Calibri"/>
                        <a:cs typeface="Calibri"/>
                      </a:endParaRPr>
                    </a:p>
                  </a:txBody>
                  <a:tcPr marL="44864" marR="44864" marT="41541" marB="4154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marL="0" marR="0" algn="r">
                        <a:lnSpc>
                          <a:spcPct val="115000"/>
                        </a:lnSpc>
                        <a:spcBef>
                          <a:spcPts val="0"/>
                        </a:spcBef>
                        <a:spcAft>
                          <a:spcPts val="0"/>
                        </a:spcAft>
                      </a:pPr>
                      <a:r>
                        <a:rPr lang="en-US" sz="1350" b="1" dirty="0">
                          <a:solidFill>
                            <a:schemeClr val="tx1"/>
                          </a:solidFill>
                          <a:effectLst/>
                          <a:latin typeface="Arial Narrow" panose="020B0606020202030204" pitchFamily="34" charset="0"/>
                          <a:ea typeface="Andalus"/>
                          <a:cs typeface="Calibri"/>
                        </a:rPr>
                        <a:t>NS</a:t>
                      </a:r>
                      <a:endParaRPr lang="en-US" sz="1350" b="1" dirty="0">
                        <a:solidFill>
                          <a:schemeClr val="tx1"/>
                        </a:solidFill>
                        <a:effectLst/>
                        <a:latin typeface="Arial Narrow" panose="020B0606020202030204" pitchFamily="34" charset="0"/>
                        <a:ea typeface="Calibri"/>
                        <a:cs typeface="Calibri"/>
                      </a:endParaRPr>
                    </a:p>
                  </a:txBody>
                  <a:tcPr marL="44864" marR="44864" marT="41541" marB="4154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marL="0" marR="0" algn="r">
                        <a:lnSpc>
                          <a:spcPct val="115000"/>
                        </a:lnSpc>
                        <a:spcBef>
                          <a:spcPts val="0"/>
                        </a:spcBef>
                        <a:spcAft>
                          <a:spcPts val="0"/>
                        </a:spcAft>
                      </a:pPr>
                      <a:r>
                        <a:rPr lang="en-US" sz="1350" b="1" dirty="0">
                          <a:solidFill>
                            <a:schemeClr val="tx1"/>
                          </a:solidFill>
                          <a:effectLst/>
                          <a:latin typeface="Arial Narrow" panose="020B0606020202030204" pitchFamily="34" charset="0"/>
                          <a:ea typeface="Andalus"/>
                          <a:cs typeface="Calibri"/>
                        </a:rPr>
                        <a:t>NL</a:t>
                      </a:r>
                      <a:endParaRPr lang="en-US" sz="1350" b="1" dirty="0">
                        <a:solidFill>
                          <a:schemeClr val="tx1"/>
                        </a:solidFill>
                        <a:effectLst/>
                        <a:latin typeface="Arial Narrow" panose="020B0606020202030204" pitchFamily="34" charset="0"/>
                        <a:ea typeface="Calibri"/>
                        <a:cs typeface="Calibri"/>
                      </a:endParaRPr>
                    </a:p>
                  </a:txBody>
                  <a:tcPr marL="44864" marR="44864" marT="41541" marB="4154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marL="0" marR="0" algn="r">
                        <a:lnSpc>
                          <a:spcPct val="115000"/>
                        </a:lnSpc>
                        <a:spcBef>
                          <a:spcPts val="0"/>
                        </a:spcBef>
                        <a:spcAft>
                          <a:spcPts val="0"/>
                        </a:spcAft>
                      </a:pPr>
                      <a:r>
                        <a:rPr lang="en-US" sz="1350" b="1" dirty="0">
                          <a:solidFill>
                            <a:schemeClr val="tx1"/>
                          </a:solidFill>
                          <a:effectLst/>
                          <a:latin typeface="Arial Narrow" panose="020B0606020202030204" pitchFamily="34" charset="0"/>
                          <a:ea typeface="Andalus"/>
                          <a:cs typeface="Calibri"/>
                        </a:rPr>
                        <a:t>NU</a:t>
                      </a:r>
                      <a:endParaRPr lang="en-US" sz="1350" b="1" dirty="0">
                        <a:solidFill>
                          <a:schemeClr val="tx1"/>
                        </a:solidFill>
                        <a:effectLst/>
                        <a:latin typeface="Arial Narrow" panose="020B0606020202030204" pitchFamily="34" charset="0"/>
                        <a:ea typeface="Calibri"/>
                        <a:cs typeface="Calibri"/>
                      </a:endParaRPr>
                    </a:p>
                  </a:txBody>
                  <a:tcPr marL="44864" marR="44864" marT="41541" marB="4154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marL="0" marR="0" algn="r">
                        <a:lnSpc>
                          <a:spcPct val="115000"/>
                        </a:lnSpc>
                        <a:spcBef>
                          <a:spcPts val="0"/>
                        </a:spcBef>
                        <a:spcAft>
                          <a:spcPts val="0"/>
                        </a:spcAft>
                      </a:pPr>
                      <a:r>
                        <a:rPr lang="en-US" sz="1350" b="1" dirty="0">
                          <a:solidFill>
                            <a:schemeClr val="tx1"/>
                          </a:solidFill>
                          <a:effectLst/>
                          <a:latin typeface="Arial Narrow" panose="020B0606020202030204" pitchFamily="34" charset="0"/>
                          <a:ea typeface="Andalus"/>
                          <a:cs typeface="Calibri"/>
                        </a:rPr>
                        <a:t>NWT</a:t>
                      </a:r>
                      <a:endParaRPr lang="en-US" sz="1350" b="1" dirty="0">
                        <a:solidFill>
                          <a:schemeClr val="tx1"/>
                        </a:solidFill>
                        <a:effectLst/>
                        <a:latin typeface="Arial Narrow" panose="020B0606020202030204" pitchFamily="34" charset="0"/>
                        <a:ea typeface="Calibri"/>
                        <a:cs typeface="Calibri"/>
                      </a:endParaRPr>
                    </a:p>
                  </a:txBody>
                  <a:tcPr marL="44864" marR="44864" marT="41541" marB="4154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marL="0" marR="0" algn="r">
                        <a:lnSpc>
                          <a:spcPct val="115000"/>
                        </a:lnSpc>
                        <a:spcBef>
                          <a:spcPts val="0"/>
                        </a:spcBef>
                        <a:spcAft>
                          <a:spcPts val="0"/>
                        </a:spcAft>
                      </a:pPr>
                      <a:r>
                        <a:rPr lang="en-US" sz="1350" b="1" dirty="0">
                          <a:solidFill>
                            <a:schemeClr val="tx1"/>
                          </a:solidFill>
                          <a:effectLst/>
                          <a:latin typeface="Arial Narrow" panose="020B0606020202030204" pitchFamily="34" charset="0"/>
                          <a:ea typeface="Andalus"/>
                          <a:cs typeface="Calibri"/>
                        </a:rPr>
                        <a:t>YT</a:t>
                      </a:r>
                      <a:endParaRPr lang="en-US" sz="1350" b="1" dirty="0">
                        <a:solidFill>
                          <a:schemeClr val="tx1"/>
                        </a:solidFill>
                        <a:effectLst/>
                        <a:latin typeface="Arial Narrow" panose="020B0606020202030204" pitchFamily="34" charset="0"/>
                        <a:ea typeface="Calibri"/>
                        <a:cs typeface="Calibri"/>
                      </a:endParaRPr>
                    </a:p>
                  </a:txBody>
                  <a:tcPr marL="44864" marR="44864" marT="41541" marB="4154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r>
              <a:tr h="303187">
                <a:tc>
                  <a:txBody>
                    <a:bodyPr/>
                    <a:lstStyle/>
                    <a:p>
                      <a:pPr marL="0" marR="0" algn="r">
                        <a:lnSpc>
                          <a:spcPct val="115000"/>
                        </a:lnSpc>
                        <a:spcBef>
                          <a:spcPts val="0"/>
                        </a:spcBef>
                        <a:spcAft>
                          <a:spcPts val="0"/>
                        </a:spcAft>
                      </a:pPr>
                      <a:r>
                        <a:rPr lang="en-US" sz="1350" b="1" dirty="0">
                          <a:solidFill>
                            <a:schemeClr val="tx1"/>
                          </a:solidFill>
                          <a:effectLst/>
                          <a:latin typeface="Arial Narrow" panose="020B0606020202030204" pitchFamily="34" charset="0"/>
                          <a:ea typeface="Andalus"/>
                          <a:cs typeface="Calibri"/>
                        </a:rPr>
                        <a:t> MESH Search</a:t>
                      </a:r>
                      <a:endParaRPr lang="en-US" sz="1350" b="1" dirty="0">
                        <a:solidFill>
                          <a:schemeClr val="tx1"/>
                        </a:solidFill>
                        <a:effectLst/>
                        <a:latin typeface="Arial Narrow" panose="020B0606020202030204" pitchFamily="34" charset="0"/>
                        <a:ea typeface="Calibri"/>
                        <a:cs typeface="Calibri"/>
                      </a:endParaRPr>
                    </a:p>
                  </a:txBody>
                  <a:tcPr marL="44864" marR="44864" marT="41541" marB="4154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marL="0" marR="0" algn="r">
                        <a:lnSpc>
                          <a:spcPct val="115000"/>
                        </a:lnSpc>
                        <a:spcBef>
                          <a:spcPts val="0"/>
                        </a:spcBef>
                        <a:spcAft>
                          <a:spcPts val="0"/>
                        </a:spcAft>
                      </a:pPr>
                      <a:r>
                        <a:rPr lang="en-US" sz="1300" dirty="0">
                          <a:solidFill>
                            <a:schemeClr val="bg1"/>
                          </a:solidFill>
                          <a:effectLst/>
                          <a:latin typeface="Arial Narrow" panose="020B0606020202030204" pitchFamily="34" charset="0"/>
                          <a:ea typeface="Andalus"/>
                          <a:cs typeface="Arial" panose="020B0604020202020204" pitchFamily="34" charset="0"/>
                        </a:rPr>
                        <a:t>333</a:t>
                      </a:r>
                      <a:endParaRPr lang="en-US" sz="1300" dirty="0">
                        <a:solidFill>
                          <a:schemeClr val="bg1"/>
                        </a:solidFill>
                        <a:effectLst/>
                        <a:latin typeface="Arial Narrow" panose="020B0606020202030204" pitchFamily="34" charset="0"/>
                        <a:ea typeface="Calibri"/>
                        <a:cs typeface="Arial" panose="020B0604020202020204" pitchFamily="34" charset="0"/>
                      </a:endParaRPr>
                    </a:p>
                  </a:txBody>
                  <a:tcPr marL="44864" marR="44864" marT="41541" marB="4154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85000"/>
                      </a:schemeClr>
                    </a:solidFill>
                  </a:tcPr>
                </a:tc>
                <a:tc>
                  <a:txBody>
                    <a:bodyPr/>
                    <a:lstStyle/>
                    <a:p>
                      <a:pPr marL="0" marR="0" algn="r">
                        <a:lnSpc>
                          <a:spcPct val="115000"/>
                        </a:lnSpc>
                        <a:spcBef>
                          <a:spcPts val="0"/>
                        </a:spcBef>
                        <a:spcAft>
                          <a:spcPts val="0"/>
                        </a:spcAft>
                      </a:pPr>
                      <a:r>
                        <a:rPr lang="en-US" sz="1300" dirty="0">
                          <a:solidFill>
                            <a:schemeClr val="bg1"/>
                          </a:solidFill>
                          <a:effectLst/>
                          <a:latin typeface="Arial Narrow" panose="020B0606020202030204" pitchFamily="34" charset="0"/>
                          <a:ea typeface="Calibri"/>
                          <a:cs typeface="Arial" panose="020B0604020202020204" pitchFamily="34" charset="0"/>
                        </a:rPr>
                        <a:t>100</a:t>
                      </a:r>
                    </a:p>
                  </a:txBody>
                  <a:tcPr marL="44864" marR="44864" marT="41541" marB="4154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85000"/>
                      </a:schemeClr>
                    </a:solidFill>
                  </a:tcPr>
                </a:tc>
                <a:tc>
                  <a:txBody>
                    <a:bodyPr/>
                    <a:lstStyle/>
                    <a:p>
                      <a:pPr marL="0" marR="0" algn="r">
                        <a:lnSpc>
                          <a:spcPct val="115000"/>
                        </a:lnSpc>
                        <a:spcBef>
                          <a:spcPts val="0"/>
                        </a:spcBef>
                        <a:spcAft>
                          <a:spcPts val="0"/>
                        </a:spcAft>
                      </a:pPr>
                      <a:r>
                        <a:rPr lang="en-US" sz="1300" dirty="0">
                          <a:solidFill>
                            <a:schemeClr val="bg1"/>
                          </a:solidFill>
                          <a:effectLst/>
                          <a:latin typeface="Arial Narrow" panose="020B0606020202030204" pitchFamily="34" charset="0"/>
                          <a:ea typeface="Andalus"/>
                          <a:cs typeface="Arial" panose="020B0604020202020204" pitchFamily="34" charset="0"/>
                        </a:rPr>
                        <a:t>137</a:t>
                      </a:r>
                      <a:endParaRPr lang="en-US" sz="1300" dirty="0">
                        <a:solidFill>
                          <a:schemeClr val="bg1"/>
                        </a:solidFill>
                        <a:effectLst/>
                        <a:latin typeface="Arial Narrow" panose="020B0606020202030204" pitchFamily="34" charset="0"/>
                        <a:ea typeface="Calibri"/>
                        <a:cs typeface="Arial" panose="020B0604020202020204" pitchFamily="34" charset="0"/>
                      </a:endParaRPr>
                    </a:p>
                  </a:txBody>
                  <a:tcPr marL="44864" marR="44864" marT="41541" marB="4154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85000"/>
                      </a:schemeClr>
                    </a:solidFill>
                  </a:tcPr>
                </a:tc>
                <a:tc>
                  <a:txBody>
                    <a:bodyPr/>
                    <a:lstStyle/>
                    <a:p>
                      <a:pPr marL="0" marR="0" algn="r">
                        <a:lnSpc>
                          <a:spcPct val="115000"/>
                        </a:lnSpc>
                        <a:spcBef>
                          <a:spcPts val="0"/>
                        </a:spcBef>
                        <a:spcAft>
                          <a:spcPts val="0"/>
                        </a:spcAft>
                      </a:pPr>
                      <a:r>
                        <a:rPr lang="en-US" sz="1300" dirty="0">
                          <a:solidFill>
                            <a:schemeClr val="bg1"/>
                          </a:solidFill>
                          <a:effectLst/>
                          <a:latin typeface="Arial Narrow" panose="020B0606020202030204" pitchFamily="34" charset="0"/>
                          <a:ea typeface="Andalus"/>
                          <a:cs typeface="Arial" panose="020B0604020202020204" pitchFamily="34" charset="0"/>
                        </a:rPr>
                        <a:t>237</a:t>
                      </a:r>
                      <a:endParaRPr lang="en-US" sz="1300" dirty="0">
                        <a:solidFill>
                          <a:schemeClr val="bg1"/>
                        </a:solidFill>
                        <a:effectLst/>
                        <a:latin typeface="Arial Narrow" panose="020B0606020202030204" pitchFamily="34" charset="0"/>
                        <a:ea typeface="Calibri"/>
                        <a:cs typeface="Arial" panose="020B0604020202020204" pitchFamily="34" charset="0"/>
                      </a:endParaRPr>
                    </a:p>
                  </a:txBody>
                  <a:tcPr marL="44864" marR="44864" marT="41541" marB="4154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85000"/>
                      </a:schemeClr>
                    </a:solidFill>
                  </a:tcPr>
                </a:tc>
                <a:tc>
                  <a:txBody>
                    <a:bodyPr/>
                    <a:lstStyle/>
                    <a:p>
                      <a:pPr marL="0" marR="0" algn="r">
                        <a:lnSpc>
                          <a:spcPct val="115000"/>
                        </a:lnSpc>
                        <a:spcBef>
                          <a:spcPts val="0"/>
                        </a:spcBef>
                        <a:spcAft>
                          <a:spcPts val="0"/>
                        </a:spcAft>
                      </a:pPr>
                      <a:r>
                        <a:rPr lang="en-US" sz="1300" dirty="0">
                          <a:solidFill>
                            <a:schemeClr val="bg1"/>
                          </a:solidFill>
                          <a:effectLst/>
                          <a:latin typeface="Arial Narrow" panose="020B0606020202030204" pitchFamily="34" charset="0"/>
                          <a:ea typeface="Calibri"/>
                          <a:cs typeface="Arial" panose="020B0604020202020204" pitchFamily="34" charset="0"/>
                        </a:rPr>
                        <a:t>304</a:t>
                      </a:r>
                    </a:p>
                  </a:txBody>
                  <a:tcPr marL="44864" marR="44864" marT="41541" marB="4154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85000"/>
                      </a:schemeClr>
                    </a:solidFill>
                  </a:tcPr>
                </a:tc>
                <a:tc>
                  <a:txBody>
                    <a:bodyPr/>
                    <a:lstStyle/>
                    <a:p>
                      <a:pPr marL="0" marR="0" algn="r">
                        <a:lnSpc>
                          <a:spcPct val="115000"/>
                        </a:lnSpc>
                        <a:spcBef>
                          <a:spcPts val="0"/>
                        </a:spcBef>
                        <a:spcAft>
                          <a:spcPts val="0"/>
                        </a:spcAft>
                      </a:pPr>
                      <a:r>
                        <a:rPr lang="en-US" sz="1300" dirty="0">
                          <a:solidFill>
                            <a:schemeClr val="bg1"/>
                          </a:solidFill>
                          <a:effectLst/>
                          <a:latin typeface="Arial Narrow" panose="020B0606020202030204" pitchFamily="34" charset="0"/>
                          <a:ea typeface="Andalus"/>
                          <a:cs typeface="Arial" panose="020B0604020202020204" pitchFamily="34" charset="0"/>
                        </a:rPr>
                        <a:t>279</a:t>
                      </a:r>
                      <a:endParaRPr lang="en-US" sz="1300" dirty="0">
                        <a:solidFill>
                          <a:schemeClr val="bg1"/>
                        </a:solidFill>
                        <a:effectLst/>
                        <a:latin typeface="Arial Narrow" panose="020B0606020202030204" pitchFamily="34" charset="0"/>
                        <a:ea typeface="Calibri"/>
                        <a:cs typeface="Arial" panose="020B0604020202020204" pitchFamily="34" charset="0"/>
                      </a:endParaRPr>
                    </a:p>
                  </a:txBody>
                  <a:tcPr marL="44864" marR="44864" marT="41541" marB="4154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85000"/>
                      </a:schemeClr>
                    </a:solidFill>
                  </a:tcPr>
                </a:tc>
                <a:tc>
                  <a:txBody>
                    <a:bodyPr/>
                    <a:lstStyle/>
                    <a:p>
                      <a:pPr marL="0" marR="0" algn="r">
                        <a:lnSpc>
                          <a:spcPct val="115000"/>
                        </a:lnSpc>
                        <a:spcBef>
                          <a:spcPts val="0"/>
                        </a:spcBef>
                        <a:spcAft>
                          <a:spcPts val="0"/>
                        </a:spcAft>
                      </a:pPr>
                      <a:r>
                        <a:rPr lang="en-US" sz="1300" dirty="0">
                          <a:solidFill>
                            <a:schemeClr val="bg1"/>
                          </a:solidFill>
                          <a:effectLst/>
                          <a:latin typeface="Arial Narrow" panose="020B0606020202030204" pitchFamily="34" charset="0"/>
                          <a:ea typeface="Andalus"/>
                          <a:cs typeface="Arial" panose="020B0604020202020204" pitchFamily="34" charset="0"/>
                        </a:rPr>
                        <a:t>7</a:t>
                      </a:r>
                      <a:endParaRPr lang="en-US" sz="1300" dirty="0">
                        <a:solidFill>
                          <a:schemeClr val="bg1"/>
                        </a:solidFill>
                        <a:effectLst/>
                        <a:latin typeface="Arial Narrow" panose="020B0606020202030204" pitchFamily="34" charset="0"/>
                        <a:ea typeface="Calibri"/>
                        <a:cs typeface="Arial" panose="020B0604020202020204" pitchFamily="34" charset="0"/>
                      </a:endParaRPr>
                    </a:p>
                  </a:txBody>
                  <a:tcPr marL="44864" marR="44864" marT="41541" marB="4154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85000"/>
                      </a:schemeClr>
                    </a:solidFill>
                  </a:tcPr>
                </a:tc>
                <a:tc>
                  <a:txBody>
                    <a:bodyPr/>
                    <a:lstStyle/>
                    <a:p>
                      <a:pPr marL="0" marR="0" algn="r">
                        <a:lnSpc>
                          <a:spcPct val="115000"/>
                        </a:lnSpc>
                        <a:spcBef>
                          <a:spcPts val="0"/>
                        </a:spcBef>
                        <a:spcAft>
                          <a:spcPts val="0"/>
                        </a:spcAft>
                      </a:pPr>
                      <a:r>
                        <a:rPr lang="en-US" sz="1300" dirty="0">
                          <a:solidFill>
                            <a:schemeClr val="bg1"/>
                          </a:solidFill>
                          <a:effectLst/>
                          <a:latin typeface="Arial Narrow" panose="020B0606020202030204" pitchFamily="34" charset="0"/>
                          <a:ea typeface="Andalus"/>
                          <a:cs typeface="Arial" panose="020B0604020202020204" pitchFamily="34" charset="0"/>
                        </a:rPr>
                        <a:t>15</a:t>
                      </a:r>
                      <a:endParaRPr lang="en-US" sz="1300" dirty="0">
                        <a:solidFill>
                          <a:schemeClr val="bg1"/>
                        </a:solidFill>
                        <a:effectLst/>
                        <a:latin typeface="Arial Narrow" panose="020B0606020202030204" pitchFamily="34" charset="0"/>
                        <a:ea typeface="Calibri"/>
                        <a:cs typeface="Arial" panose="020B0604020202020204" pitchFamily="34" charset="0"/>
                      </a:endParaRPr>
                    </a:p>
                  </a:txBody>
                  <a:tcPr marL="44864" marR="44864" marT="41541" marB="4154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85000"/>
                      </a:schemeClr>
                    </a:solidFill>
                  </a:tcPr>
                </a:tc>
                <a:tc>
                  <a:txBody>
                    <a:bodyPr/>
                    <a:lstStyle/>
                    <a:p>
                      <a:pPr marL="0" marR="0" algn="r">
                        <a:lnSpc>
                          <a:spcPct val="115000"/>
                        </a:lnSpc>
                        <a:spcBef>
                          <a:spcPts val="0"/>
                        </a:spcBef>
                        <a:spcAft>
                          <a:spcPts val="0"/>
                        </a:spcAft>
                      </a:pPr>
                      <a:r>
                        <a:rPr lang="en-US" sz="1300" dirty="0">
                          <a:solidFill>
                            <a:schemeClr val="bg1"/>
                          </a:solidFill>
                          <a:effectLst/>
                          <a:latin typeface="Arial Narrow" panose="020B0606020202030204" pitchFamily="34" charset="0"/>
                          <a:ea typeface="Andalus"/>
                          <a:cs typeface="Arial" panose="020B0604020202020204" pitchFamily="34" charset="0"/>
                        </a:rPr>
                        <a:t>48</a:t>
                      </a:r>
                      <a:endParaRPr lang="en-US" sz="1300" dirty="0">
                        <a:solidFill>
                          <a:schemeClr val="bg1"/>
                        </a:solidFill>
                        <a:effectLst/>
                        <a:latin typeface="Arial Narrow" panose="020B0606020202030204" pitchFamily="34" charset="0"/>
                        <a:ea typeface="Calibri"/>
                        <a:cs typeface="Arial" panose="020B0604020202020204" pitchFamily="34" charset="0"/>
                      </a:endParaRPr>
                    </a:p>
                  </a:txBody>
                  <a:tcPr marL="44864" marR="44864" marT="41541" marB="4154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85000"/>
                      </a:schemeClr>
                    </a:solidFill>
                  </a:tcPr>
                </a:tc>
                <a:tc>
                  <a:txBody>
                    <a:bodyPr/>
                    <a:lstStyle/>
                    <a:p>
                      <a:pPr marL="0" marR="0" algn="r">
                        <a:lnSpc>
                          <a:spcPct val="115000"/>
                        </a:lnSpc>
                        <a:spcBef>
                          <a:spcPts val="0"/>
                        </a:spcBef>
                        <a:spcAft>
                          <a:spcPts val="0"/>
                        </a:spcAft>
                      </a:pPr>
                      <a:r>
                        <a:rPr lang="en-US" sz="1300" dirty="0">
                          <a:solidFill>
                            <a:schemeClr val="bg1"/>
                          </a:solidFill>
                          <a:effectLst/>
                          <a:latin typeface="Arial Narrow" panose="020B0606020202030204" pitchFamily="34" charset="0"/>
                          <a:ea typeface="Andalus"/>
                          <a:cs typeface="Arial" panose="020B0604020202020204" pitchFamily="34" charset="0"/>
                        </a:rPr>
                        <a:t>82</a:t>
                      </a:r>
                      <a:endParaRPr lang="en-US" sz="1300" dirty="0">
                        <a:solidFill>
                          <a:schemeClr val="bg1"/>
                        </a:solidFill>
                        <a:effectLst/>
                        <a:latin typeface="Arial Narrow" panose="020B0606020202030204" pitchFamily="34" charset="0"/>
                        <a:ea typeface="Calibri"/>
                        <a:cs typeface="Arial" panose="020B0604020202020204" pitchFamily="34" charset="0"/>
                      </a:endParaRPr>
                    </a:p>
                  </a:txBody>
                  <a:tcPr marL="44864" marR="44864" marT="41541" marB="4154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85000"/>
                      </a:schemeClr>
                    </a:solidFill>
                  </a:tcPr>
                </a:tc>
                <a:tc>
                  <a:txBody>
                    <a:bodyPr/>
                    <a:lstStyle/>
                    <a:p>
                      <a:pPr marL="0" marR="0" algn="r">
                        <a:lnSpc>
                          <a:spcPct val="115000"/>
                        </a:lnSpc>
                        <a:spcBef>
                          <a:spcPts val="0"/>
                        </a:spcBef>
                        <a:spcAft>
                          <a:spcPts val="0"/>
                        </a:spcAft>
                      </a:pPr>
                      <a:r>
                        <a:rPr lang="en-US" sz="1300" dirty="0">
                          <a:solidFill>
                            <a:schemeClr val="bg1"/>
                          </a:solidFill>
                          <a:effectLst/>
                          <a:latin typeface="Arial Narrow" panose="020B0606020202030204" pitchFamily="34" charset="0"/>
                          <a:ea typeface="Andalus"/>
                          <a:cs typeface="Arial" panose="020B0604020202020204" pitchFamily="34" charset="0"/>
                        </a:rPr>
                        <a:t>138</a:t>
                      </a:r>
                      <a:endParaRPr lang="en-US" sz="1300" dirty="0">
                        <a:solidFill>
                          <a:schemeClr val="bg1"/>
                        </a:solidFill>
                        <a:effectLst/>
                        <a:latin typeface="Arial Narrow" panose="020B0606020202030204" pitchFamily="34" charset="0"/>
                        <a:ea typeface="Calibri"/>
                        <a:cs typeface="Arial" panose="020B0604020202020204" pitchFamily="34" charset="0"/>
                      </a:endParaRPr>
                    </a:p>
                  </a:txBody>
                  <a:tcPr marL="44864" marR="44864" marT="41541" marB="4154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85000"/>
                      </a:schemeClr>
                    </a:solidFill>
                  </a:tcPr>
                </a:tc>
                <a:tc>
                  <a:txBody>
                    <a:bodyPr/>
                    <a:lstStyle/>
                    <a:p>
                      <a:pPr marL="0" marR="0" algn="r">
                        <a:lnSpc>
                          <a:spcPct val="115000"/>
                        </a:lnSpc>
                        <a:spcBef>
                          <a:spcPts val="0"/>
                        </a:spcBef>
                        <a:spcAft>
                          <a:spcPts val="0"/>
                        </a:spcAft>
                      </a:pPr>
                      <a:r>
                        <a:rPr lang="en-US" sz="1300" dirty="0">
                          <a:solidFill>
                            <a:schemeClr val="bg1"/>
                          </a:solidFill>
                          <a:effectLst/>
                          <a:latin typeface="Arial Narrow" panose="020B0606020202030204" pitchFamily="34" charset="0"/>
                          <a:ea typeface="Andalus"/>
                          <a:cs typeface="Arial" panose="020B0604020202020204" pitchFamily="34" charset="0"/>
                        </a:rPr>
                        <a:t>19</a:t>
                      </a:r>
                      <a:endParaRPr lang="en-US" sz="1300" dirty="0">
                        <a:solidFill>
                          <a:schemeClr val="bg1"/>
                        </a:solidFill>
                        <a:effectLst/>
                        <a:latin typeface="Arial Narrow" panose="020B0606020202030204" pitchFamily="34" charset="0"/>
                        <a:ea typeface="Calibri"/>
                        <a:cs typeface="Arial" panose="020B0604020202020204" pitchFamily="34" charset="0"/>
                      </a:endParaRPr>
                    </a:p>
                  </a:txBody>
                  <a:tcPr marL="44864" marR="44864" marT="41541" marB="4154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85000"/>
                      </a:schemeClr>
                    </a:solidFill>
                  </a:tcPr>
                </a:tc>
              </a:tr>
              <a:tr h="304800">
                <a:tc>
                  <a:txBody>
                    <a:bodyPr/>
                    <a:lstStyle/>
                    <a:p>
                      <a:pPr marL="0" marR="0" algn="r">
                        <a:lnSpc>
                          <a:spcPct val="115000"/>
                        </a:lnSpc>
                        <a:spcBef>
                          <a:spcPts val="0"/>
                        </a:spcBef>
                        <a:spcAft>
                          <a:spcPts val="0"/>
                        </a:spcAft>
                      </a:pPr>
                      <a:r>
                        <a:rPr lang="en-US" sz="1350" b="1" dirty="0">
                          <a:solidFill>
                            <a:schemeClr val="tx1"/>
                          </a:solidFill>
                          <a:effectLst/>
                          <a:latin typeface="Arial Narrow" panose="020B0606020202030204" pitchFamily="34" charset="0"/>
                          <a:ea typeface="Andalus"/>
                          <a:cs typeface="Calibri"/>
                        </a:rPr>
                        <a:t>Filter Search</a:t>
                      </a:r>
                      <a:endParaRPr lang="en-US" sz="1350" b="1" dirty="0">
                        <a:solidFill>
                          <a:schemeClr val="tx1"/>
                        </a:solidFill>
                        <a:effectLst/>
                        <a:latin typeface="Arial Narrow" panose="020B0606020202030204" pitchFamily="34" charset="0"/>
                        <a:ea typeface="Calibri"/>
                        <a:cs typeface="Calibri"/>
                      </a:endParaRPr>
                    </a:p>
                  </a:txBody>
                  <a:tcPr marL="44864" marR="44864" marT="41541" marB="4154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marL="0" marR="0" algn="r">
                        <a:lnSpc>
                          <a:spcPct val="115000"/>
                        </a:lnSpc>
                        <a:spcBef>
                          <a:spcPts val="0"/>
                        </a:spcBef>
                        <a:spcAft>
                          <a:spcPts val="0"/>
                        </a:spcAft>
                      </a:pPr>
                      <a:r>
                        <a:rPr lang="en-US" sz="1300" dirty="0">
                          <a:solidFill>
                            <a:schemeClr val="bg1"/>
                          </a:solidFill>
                          <a:effectLst/>
                          <a:latin typeface="Arial Narrow" panose="020B0606020202030204" pitchFamily="34" charset="0"/>
                          <a:ea typeface="Andalus"/>
                          <a:cs typeface="Arial" panose="020B0604020202020204" pitchFamily="34" charset="0"/>
                        </a:rPr>
                        <a:t>643</a:t>
                      </a:r>
                      <a:endParaRPr lang="en-US" sz="1300" dirty="0">
                        <a:solidFill>
                          <a:schemeClr val="bg1"/>
                        </a:solidFill>
                        <a:effectLst/>
                        <a:latin typeface="Arial Narrow" panose="020B0606020202030204" pitchFamily="34" charset="0"/>
                        <a:ea typeface="Calibri"/>
                        <a:cs typeface="Arial" panose="020B0604020202020204" pitchFamily="34" charset="0"/>
                      </a:endParaRPr>
                    </a:p>
                  </a:txBody>
                  <a:tcPr marL="44864" marR="44864" marT="41541" marB="4154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marL="0" marR="0" algn="r">
                        <a:lnSpc>
                          <a:spcPct val="115000"/>
                        </a:lnSpc>
                        <a:spcBef>
                          <a:spcPts val="0"/>
                        </a:spcBef>
                        <a:spcAft>
                          <a:spcPts val="0"/>
                        </a:spcAft>
                      </a:pPr>
                      <a:r>
                        <a:rPr lang="en-US" sz="1300" dirty="0">
                          <a:solidFill>
                            <a:schemeClr val="bg1"/>
                          </a:solidFill>
                          <a:effectLst/>
                          <a:latin typeface="Arial Narrow" panose="020B0606020202030204" pitchFamily="34" charset="0"/>
                          <a:ea typeface="Calibri"/>
                          <a:cs typeface="Arial" panose="020B0604020202020204" pitchFamily="34" charset="0"/>
                        </a:rPr>
                        <a:t>243</a:t>
                      </a:r>
                    </a:p>
                  </a:txBody>
                  <a:tcPr marL="44864" marR="44864" marT="41541" marB="4154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marL="0" marR="0" algn="r">
                        <a:lnSpc>
                          <a:spcPct val="115000"/>
                        </a:lnSpc>
                        <a:spcBef>
                          <a:spcPts val="0"/>
                        </a:spcBef>
                        <a:spcAft>
                          <a:spcPts val="0"/>
                        </a:spcAft>
                      </a:pPr>
                      <a:r>
                        <a:rPr lang="en-US" sz="1300" dirty="0">
                          <a:solidFill>
                            <a:schemeClr val="bg1"/>
                          </a:solidFill>
                          <a:effectLst/>
                          <a:latin typeface="Arial Narrow" panose="020B0606020202030204" pitchFamily="34" charset="0"/>
                          <a:ea typeface="Andalus"/>
                          <a:cs typeface="Arial" panose="020B0604020202020204" pitchFamily="34" charset="0"/>
                        </a:rPr>
                        <a:t>231</a:t>
                      </a:r>
                      <a:endParaRPr lang="en-US" sz="1300" dirty="0">
                        <a:solidFill>
                          <a:schemeClr val="bg1"/>
                        </a:solidFill>
                        <a:effectLst/>
                        <a:latin typeface="Arial Narrow" panose="020B0606020202030204" pitchFamily="34" charset="0"/>
                        <a:ea typeface="Calibri"/>
                        <a:cs typeface="Arial" panose="020B0604020202020204" pitchFamily="34" charset="0"/>
                      </a:endParaRPr>
                    </a:p>
                  </a:txBody>
                  <a:tcPr marL="44864" marR="44864" marT="41541" marB="4154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marL="0" marR="0" algn="r">
                        <a:lnSpc>
                          <a:spcPct val="115000"/>
                        </a:lnSpc>
                        <a:spcBef>
                          <a:spcPts val="0"/>
                        </a:spcBef>
                        <a:spcAft>
                          <a:spcPts val="0"/>
                        </a:spcAft>
                      </a:pPr>
                      <a:r>
                        <a:rPr lang="en-US" sz="1300" dirty="0">
                          <a:solidFill>
                            <a:schemeClr val="bg1"/>
                          </a:solidFill>
                          <a:effectLst/>
                          <a:latin typeface="Arial Narrow" panose="020B0606020202030204" pitchFamily="34" charset="0"/>
                          <a:ea typeface="Andalus"/>
                          <a:cs typeface="Arial" panose="020B0604020202020204" pitchFamily="34" charset="0"/>
                        </a:rPr>
                        <a:t>410</a:t>
                      </a:r>
                      <a:endParaRPr lang="en-US" sz="1300" dirty="0">
                        <a:solidFill>
                          <a:schemeClr val="bg1"/>
                        </a:solidFill>
                        <a:effectLst/>
                        <a:latin typeface="Arial Narrow" panose="020B0606020202030204" pitchFamily="34" charset="0"/>
                        <a:ea typeface="Calibri"/>
                        <a:cs typeface="Arial" panose="020B0604020202020204" pitchFamily="34" charset="0"/>
                      </a:endParaRPr>
                    </a:p>
                  </a:txBody>
                  <a:tcPr marL="44864" marR="44864" marT="41541" marB="4154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marL="0" marR="0" algn="r">
                        <a:lnSpc>
                          <a:spcPct val="115000"/>
                        </a:lnSpc>
                        <a:spcBef>
                          <a:spcPts val="0"/>
                        </a:spcBef>
                        <a:spcAft>
                          <a:spcPts val="0"/>
                        </a:spcAft>
                      </a:pPr>
                      <a:r>
                        <a:rPr lang="en-US" sz="1300" dirty="0">
                          <a:solidFill>
                            <a:schemeClr val="bg1"/>
                          </a:solidFill>
                          <a:effectLst/>
                          <a:latin typeface="Arial Narrow" panose="020B0606020202030204" pitchFamily="34" charset="0"/>
                          <a:ea typeface="Calibri"/>
                          <a:cs typeface="Arial" panose="020B0604020202020204" pitchFamily="34" charset="0"/>
                        </a:rPr>
                        <a:t>934</a:t>
                      </a:r>
                    </a:p>
                  </a:txBody>
                  <a:tcPr marL="44864" marR="44864" marT="41541" marB="4154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marL="0" marR="0" algn="r">
                        <a:lnSpc>
                          <a:spcPct val="115000"/>
                        </a:lnSpc>
                        <a:spcBef>
                          <a:spcPts val="0"/>
                        </a:spcBef>
                        <a:spcAft>
                          <a:spcPts val="0"/>
                        </a:spcAft>
                      </a:pPr>
                      <a:r>
                        <a:rPr lang="en-US" sz="1300" dirty="0">
                          <a:solidFill>
                            <a:schemeClr val="bg1"/>
                          </a:solidFill>
                          <a:effectLst/>
                          <a:latin typeface="Arial Narrow" panose="020B0606020202030204" pitchFamily="34" charset="0"/>
                          <a:ea typeface="Andalus"/>
                          <a:cs typeface="Arial" panose="020B0604020202020204" pitchFamily="34" charset="0"/>
                        </a:rPr>
                        <a:t>935</a:t>
                      </a:r>
                      <a:endParaRPr lang="en-US" sz="1300" dirty="0">
                        <a:solidFill>
                          <a:schemeClr val="bg1"/>
                        </a:solidFill>
                        <a:effectLst/>
                        <a:latin typeface="Arial Narrow" panose="020B0606020202030204" pitchFamily="34" charset="0"/>
                        <a:ea typeface="Calibri"/>
                        <a:cs typeface="Arial" panose="020B0604020202020204" pitchFamily="34" charset="0"/>
                      </a:endParaRPr>
                    </a:p>
                  </a:txBody>
                  <a:tcPr marL="44864" marR="44864" marT="41541" marB="4154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marL="0" marR="0" algn="r">
                        <a:lnSpc>
                          <a:spcPct val="115000"/>
                        </a:lnSpc>
                        <a:spcBef>
                          <a:spcPts val="0"/>
                        </a:spcBef>
                        <a:spcAft>
                          <a:spcPts val="0"/>
                        </a:spcAft>
                      </a:pPr>
                      <a:r>
                        <a:rPr lang="en-US" sz="1300" dirty="0">
                          <a:solidFill>
                            <a:schemeClr val="bg1"/>
                          </a:solidFill>
                          <a:effectLst/>
                          <a:latin typeface="Arial Narrow" panose="020B0606020202030204" pitchFamily="34" charset="0"/>
                          <a:ea typeface="Andalus"/>
                          <a:cs typeface="Arial" panose="020B0604020202020204" pitchFamily="34" charset="0"/>
                        </a:rPr>
                        <a:t>16</a:t>
                      </a:r>
                      <a:endParaRPr lang="en-US" sz="1300" dirty="0">
                        <a:solidFill>
                          <a:schemeClr val="bg1"/>
                        </a:solidFill>
                        <a:effectLst/>
                        <a:latin typeface="Arial Narrow" panose="020B0606020202030204" pitchFamily="34" charset="0"/>
                        <a:ea typeface="Calibri"/>
                        <a:cs typeface="Arial" panose="020B0604020202020204" pitchFamily="34" charset="0"/>
                      </a:endParaRPr>
                    </a:p>
                  </a:txBody>
                  <a:tcPr marL="44864" marR="44864" marT="41541" marB="4154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marL="0" marR="0" algn="r">
                        <a:lnSpc>
                          <a:spcPct val="115000"/>
                        </a:lnSpc>
                        <a:spcBef>
                          <a:spcPts val="0"/>
                        </a:spcBef>
                        <a:spcAft>
                          <a:spcPts val="0"/>
                        </a:spcAft>
                      </a:pPr>
                      <a:r>
                        <a:rPr lang="en-US" sz="1300" dirty="0">
                          <a:solidFill>
                            <a:schemeClr val="bg1"/>
                          </a:solidFill>
                          <a:effectLst/>
                          <a:latin typeface="Arial Narrow" panose="020B0606020202030204" pitchFamily="34" charset="0"/>
                          <a:ea typeface="Andalus"/>
                          <a:cs typeface="Arial" panose="020B0604020202020204" pitchFamily="34" charset="0"/>
                        </a:rPr>
                        <a:t>27</a:t>
                      </a:r>
                      <a:endParaRPr lang="en-US" sz="1300" dirty="0">
                        <a:solidFill>
                          <a:schemeClr val="bg1"/>
                        </a:solidFill>
                        <a:effectLst/>
                        <a:latin typeface="Arial Narrow" panose="020B0606020202030204" pitchFamily="34" charset="0"/>
                        <a:ea typeface="Calibri"/>
                        <a:cs typeface="Arial" panose="020B0604020202020204" pitchFamily="34" charset="0"/>
                      </a:endParaRPr>
                    </a:p>
                  </a:txBody>
                  <a:tcPr marL="44864" marR="44864" marT="41541" marB="4154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marL="0" marR="0" algn="r">
                        <a:lnSpc>
                          <a:spcPct val="115000"/>
                        </a:lnSpc>
                        <a:spcBef>
                          <a:spcPts val="0"/>
                        </a:spcBef>
                        <a:spcAft>
                          <a:spcPts val="0"/>
                        </a:spcAft>
                      </a:pPr>
                      <a:r>
                        <a:rPr lang="en-US" sz="1300" dirty="0">
                          <a:solidFill>
                            <a:schemeClr val="bg1"/>
                          </a:solidFill>
                          <a:effectLst/>
                          <a:latin typeface="Arial Narrow" panose="020B0606020202030204" pitchFamily="34" charset="0"/>
                          <a:ea typeface="Andalus"/>
                          <a:cs typeface="Arial" panose="020B0604020202020204" pitchFamily="34" charset="0"/>
                        </a:rPr>
                        <a:t>102</a:t>
                      </a:r>
                      <a:endParaRPr lang="en-US" sz="1300" dirty="0">
                        <a:solidFill>
                          <a:schemeClr val="bg1"/>
                        </a:solidFill>
                        <a:effectLst/>
                        <a:latin typeface="Arial Narrow" panose="020B0606020202030204" pitchFamily="34" charset="0"/>
                        <a:ea typeface="Calibri"/>
                        <a:cs typeface="Arial" panose="020B0604020202020204" pitchFamily="34" charset="0"/>
                      </a:endParaRPr>
                    </a:p>
                  </a:txBody>
                  <a:tcPr marL="44864" marR="44864" marT="41541" marB="4154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marL="0" marR="0" algn="r">
                        <a:lnSpc>
                          <a:spcPct val="115000"/>
                        </a:lnSpc>
                        <a:spcBef>
                          <a:spcPts val="0"/>
                        </a:spcBef>
                        <a:spcAft>
                          <a:spcPts val="0"/>
                        </a:spcAft>
                      </a:pPr>
                      <a:r>
                        <a:rPr lang="en-US" sz="1300" dirty="0">
                          <a:solidFill>
                            <a:schemeClr val="bg1"/>
                          </a:solidFill>
                          <a:effectLst/>
                          <a:latin typeface="Arial Narrow" panose="020B0606020202030204" pitchFamily="34" charset="0"/>
                          <a:ea typeface="Andalus"/>
                          <a:cs typeface="Arial" panose="020B0604020202020204" pitchFamily="34" charset="0"/>
                        </a:rPr>
                        <a:t>463</a:t>
                      </a:r>
                      <a:endParaRPr lang="en-US" sz="1300" dirty="0">
                        <a:solidFill>
                          <a:schemeClr val="bg1"/>
                        </a:solidFill>
                        <a:effectLst/>
                        <a:latin typeface="Arial Narrow" panose="020B0606020202030204" pitchFamily="34" charset="0"/>
                        <a:ea typeface="Calibri"/>
                        <a:cs typeface="Arial" panose="020B0604020202020204" pitchFamily="34" charset="0"/>
                      </a:endParaRPr>
                    </a:p>
                  </a:txBody>
                  <a:tcPr marL="44864" marR="44864" marT="41541" marB="4154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marL="0" marR="0" algn="r">
                        <a:lnSpc>
                          <a:spcPct val="115000"/>
                        </a:lnSpc>
                        <a:spcBef>
                          <a:spcPts val="0"/>
                        </a:spcBef>
                        <a:spcAft>
                          <a:spcPts val="0"/>
                        </a:spcAft>
                      </a:pPr>
                      <a:r>
                        <a:rPr lang="en-US" sz="1300">
                          <a:solidFill>
                            <a:schemeClr val="bg1"/>
                          </a:solidFill>
                          <a:effectLst/>
                          <a:latin typeface="Arial Narrow" panose="020B0606020202030204" pitchFamily="34" charset="0"/>
                          <a:ea typeface="Andalus"/>
                          <a:cs typeface="Arial" panose="020B0604020202020204" pitchFamily="34" charset="0"/>
                        </a:rPr>
                        <a:t>457</a:t>
                      </a:r>
                      <a:endParaRPr lang="en-US" sz="1300">
                        <a:solidFill>
                          <a:schemeClr val="bg1"/>
                        </a:solidFill>
                        <a:effectLst/>
                        <a:latin typeface="Arial Narrow" panose="020B0606020202030204" pitchFamily="34" charset="0"/>
                        <a:ea typeface="Calibri"/>
                        <a:cs typeface="Arial" panose="020B0604020202020204" pitchFamily="34" charset="0"/>
                      </a:endParaRPr>
                    </a:p>
                  </a:txBody>
                  <a:tcPr marL="44864" marR="44864" marT="41541" marB="4154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marL="0" marR="0" algn="r">
                        <a:lnSpc>
                          <a:spcPct val="115000"/>
                        </a:lnSpc>
                        <a:spcBef>
                          <a:spcPts val="0"/>
                        </a:spcBef>
                        <a:spcAft>
                          <a:spcPts val="0"/>
                        </a:spcAft>
                      </a:pPr>
                      <a:r>
                        <a:rPr lang="en-US" sz="1300" dirty="0">
                          <a:solidFill>
                            <a:schemeClr val="bg1"/>
                          </a:solidFill>
                          <a:effectLst/>
                          <a:latin typeface="Arial Narrow" panose="020B0606020202030204" pitchFamily="34" charset="0"/>
                          <a:ea typeface="Andalus"/>
                          <a:cs typeface="Arial" panose="020B0604020202020204" pitchFamily="34" charset="0"/>
                        </a:rPr>
                        <a:t>82</a:t>
                      </a:r>
                      <a:endParaRPr lang="en-US" sz="1300" dirty="0">
                        <a:solidFill>
                          <a:schemeClr val="bg1"/>
                        </a:solidFill>
                        <a:effectLst/>
                        <a:latin typeface="Arial Narrow" panose="020B0606020202030204" pitchFamily="34" charset="0"/>
                        <a:ea typeface="Calibri"/>
                        <a:cs typeface="Arial" panose="020B0604020202020204" pitchFamily="34" charset="0"/>
                      </a:endParaRPr>
                    </a:p>
                  </a:txBody>
                  <a:tcPr marL="44864" marR="44864" marT="41541" marB="4154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r>
              <a:tr h="287344">
                <a:tc>
                  <a:txBody>
                    <a:bodyPr/>
                    <a:lstStyle/>
                    <a:p>
                      <a:pPr marL="0" marR="0" algn="r">
                        <a:lnSpc>
                          <a:spcPct val="115000"/>
                        </a:lnSpc>
                        <a:spcBef>
                          <a:spcPts val="0"/>
                        </a:spcBef>
                        <a:spcAft>
                          <a:spcPts val="0"/>
                        </a:spcAft>
                      </a:pPr>
                      <a:r>
                        <a:rPr lang="en-US" sz="1350" b="1" dirty="0">
                          <a:solidFill>
                            <a:schemeClr val="tx1"/>
                          </a:solidFill>
                          <a:effectLst/>
                          <a:latin typeface="Arial Narrow" panose="020B0606020202030204" pitchFamily="34" charset="0"/>
                          <a:ea typeface="Andalus"/>
                          <a:cs typeface="Calibri"/>
                        </a:rPr>
                        <a:t>Difference</a:t>
                      </a:r>
                      <a:endParaRPr lang="en-US" sz="1350" b="1" dirty="0">
                        <a:solidFill>
                          <a:schemeClr val="tx1"/>
                        </a:solidFill>
                        <a:effectLst/>
                        <a:latin typeface="Arial Narrow" panose="020B0606020202030204" pitchFamily="34" charset="0"/>
                        <a:ea typeface="Calibri"/>
                        <a:cs typeface="Calibri"/>
                      </a:endParaRPr>
                    </a:p>
                  </a:txBody>
                  <a:tcPr marL="44864" marR="44864" marT="41541" marB="4154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marL="0" marR="0" algn="r">
                        <a:lnSpc>
                          <a:spcPct val="115000"/>
                        </a:lnSpc>
                        <a:spcBef>
                          <a:spcPts val="0"/>
                        </a:spcBef>
                        <a:spcAft>
                          <a:spcPts val="0"/>
                        </a:spcAft>
                      </a:pPr>
                      <a:r>
                        <a:rPr lang="en-US" sz="1300" dirty="0">
                          <a:solidFill>
                            <a:schemeClr val="bg1"/>
                          </a:solidFill>
                          <a:effectLst/>
                          <a:latin typeface="Arial Narrow" panose="020B0606020202030204" pitchFamily="34" charset="0"/>
                          <a:ea typeface="Andalus"/>
                          <a:cs typeface="Arial" panose="020B0604020202020204" pitchFamily="34" charset="0"/>
                        </a:rPr>
                        <a:t>366</a:t>
                      </a:r>
                      <a:endParaRPr lang="en-US" sz="1300" dirty="0">
                        <a:solidFill>
                          <a:schemeClr val="bg1"/>
                        </a:solidFill>
                        <a:effectLst/>
                        <a:latin typeface="Arial Narrow" panose="020B0606020202030204" pitchFamily="34" charset="0"/>
                        <a:ea typeface="Calibri"/>
                        <a:cs typeface="Arial" panose="020B0604020202020204" pitchFamily="34" charset="0"/>
                      </a:endParaRPr>
                    </a:p>
                  </a:txBody>
                  <a:tcPr marL="44864" marR="44864" marT="41541" marB="4154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85000"/>
                      </a:schemeClr>
                    </a:solidFill>
                  </a:tcPr>
                </a:tc>
                <a:tc>
                  <a:txBody>
                    <a:bodyPr/>
                    <a:lstStyle/>
                    <a:p>
                      <a:pPr marL="0" marR="0" algn="r">
                        <a:lnSpc>
                          <a:spcPct val="115000"/>
                        </a:lnSpc>
                        <a:spcBef>
                          <a:spcPts val="0"/>
                        </a:spcBef>
                        <a:spcAft>
                          <a:spcPts val="0"/>
                        </a:spcAft>
                      </a:pPr>
                      <a:r>
                        <a:rPr lang="en-US" sz="1300" dirty="0">
                          <a:solidFill>
                            <a:schemeClr val="bg1"/>
                          </a:solidFill>
                          <a:effectLst/>
                          <a:latin typeface="Arial Narrow" panose="020B0606020202030204" pitchFamily="34" charset="0"/>
                          <a:ea typeface="Calibri"/>
                          <a:cs typeface="Arial" panose="020B0604020202020204" pitchFamily="34" charset="0"/>
                        </a:rPr>
                        <a:t>143</a:t>
                      </a:r>
                    </a:p>
                  </a:txBody>
                  <a:tcPr marL="44864" marR="44864" marT="41541" marB="4154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85000"/>
                      </a:schemeClr>
                    </a:solidFill>
                  </a:tcPr>
                </a:tc>
                <a:tc>
                  <a:txBody>
                    <a:bodyPr/>
                    <a:lstStyle/>
                    <a:p>
                      <a:pPr marL="0" marR="0" algn="r">
                        <a:lnSpc>
                          <a:spcPct val="115000"/>
                        </a:lnSpc>
                        <a:spcBef>
                          <a:spcPts val="0"/>
                        </a:spcBef>
                        <a:spcAft>
                          <a:spcPts val="0"/>
                        </a:spcAft>
                      </a:pPr>
                      <a:r>
                        <a:rPr lang="en-US" sz="1300" dirty="0">
                          <a:solidFill>
                            <a:schemeClr val="bg1"/>
                          </a:solidFill>
                          <a:effectLst/>
                          <a:latin typeface="Arial Narrow" panose="020B0606020202030204" pitchFamily="34" charset="0"/>
                          <a:ea typeface="Andalus"/>
                          <a:cs typeface="Arial" panose="020B0604020202020204" pitchFamily="34" charset="0"/>
                        </a:rPr>
                        <a:t>118</a:t>
                      </a:r>
                      <a:endParaRPr lang="en-US" sz="1300" dirty="0">
                        <a:solidFill>
                          <a:schemeClr val="bg1"/>
                        </a:solidFill>
                        <a:effectLst/>
                        <a:latin typeface="Arial Narrow" panose="020B0606020202030204" pitchFamily="34" charset="0"/>
                        <a:ea typeface="Calibri"/>
                        <a:cs typeface="Arial" panose="020B0604020202020204" pitchFamily="34" charset="0"/>
                      </a:endParaRPr>
                    </a:p>
                  </a:txBody>
                  <a:tcPr marL="44864" marR="44864" marT="41541" marB="4154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85000"/>
                      </a:schemeClr>
                    </a:solidFill>
                  </a:tcPr>
                </a:tc>
                <a:tc>
                  <a:txBody>
                    <a:bodyPr/>
                    <a:lstStyle/>
                    <a:p>
                      <a:pPr marL="0" marR="0" algn="r">
                        <a:lnSpc>
                          <a:spcPct val="115000"/>
                        </a:lnSpc>
                        <a:spcBef>
                          <a:spcPts val="0"/>
                        </a:spcBef>
                        <a:spcAft>
                          <a:spcPts val="0"/>
                        </a:spcAft>
                      </a:pPr>
                      <a:r>
                        <a:rPr lang="en-US" sz="1300" dirty="0">
                          <a:solidFill>
                            <a:schemeClr val="bg1"/>
                          </a:solidFill>
                          <a:effectLst/>
                          <a:latin typeface="Arial Narrow" panose="020B0606020202030204" pitchFamily="34" charset="0"/>
                          <a:ea typeface="Andalus"/>
                          <a:cs typeface="Arial" panose="020B0604020202020204" pitchFamily="34" charset="0"/>
                        </a:rPr>
                        <a:t>173</a:t>
                      </a:r>
                      <a:endParaRPr lang="en-US" sz="1300" dirty="0">
                        <a:solidFill>
                          <a:schemeClr val="bg1"/>
                        </a:solidFill>
                        <a:effectLst/>
                        <a:latin typeface="Arial Narrow" panose="020B0606020202030204" pitchFamily="34" charset="0"/>
                        <a:ea typeface="Calibri"/>
                        <a:cs typeface="Arial" panose="020B0604020202020204" pitchFamily="34" charset="0"/>
                      </a:endParaRPr>
                    </a:p>
                  </a:txBody>
                  <a:tcPr marL="44864" marR="44864" marT="41541" marB="4154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85000"/>
                      </a:schemeClr>
                    </a:solidFill>
                  </a:tcPr>
                </a:tc>
                <a:tc>
                  <a:txBody>
                    <a:bodyPr/>
                    <a:lstStyle/>
                    <a:p>
                      <a:pPr marL="0" marR="0" algn="r">
                        <a:lnSpc>
                          <a:spcPct val="115000"/>
                        </a:lnSpc>
                        <a:spcBef>
                          <a:spcPts val="0"/>
                        </a:spcBef>
                        <a:spcAft>
                          <a:spcPts val="0"/>
                        </a:spcAft>
                      </a:pPr>
                      <a:r>
                        <a:rPr lang="en-US" sz="1300" dirty="0">
                          <a:solidFill>
                            <a:schemeClr val="bg1"/>
                          </a:solidFill>
                          <a:effectLst/>
                          <a:latin typeface="Arial Narrow" panose="020B0606020202030204" pitchFamily="34" charset="0"/>
                          <a:ea typeface="Calibri"/>
                          <a:cs typeface="Arial" panose="020B0604020202020204" pitchFamily="34" charset="0"/>
                        </a:rPr>
                        <a:t>630</a:t>
                      </a:r>
                    </a:p>
                  </a:txBody>
                  <a:tcPr marL="44864" marR="44864" marT="41541" marB="4154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85000"/>
                      </a:schemeClr>
                    </a:solidFill>
                  </a:tcPr>
                </a:tc>
                <a:tc>
                  <a:txBody>
                    <a:bodyPr/>
                    <a:lstStyle/>
                    <a:p>
                      <a:pPr marL="0" marR="0" algn="r">
                        <a:lnSpc>
                          <a:spcPct val="115000"/>
                        </a:lnSpc>
                        <a:spcBef>
                          <a:spcPts val="0"/>
                        </a:spcBef>
                        <a:spcAft>
                          <a:spcPts val="0"/>
                        </a:spcAft>
                      </a:pPr>
                      <a:r>
                        <a:rPr lang="en-US" sz="1300" dirty="0">
                          <a:solidFill>
                            <a:schemeClr val="bg1"/>
                          </a:solidFill>
                          <a:effectLst/>
                          <a:latin typeface="Arial Narrow" panose="020B0606020202030204" pitchFamily="34" charset="0"/>
                          <a:ea typeface="Andalus"/>
                          <a:cs typeface="Arial" panose="020B0604020202020204" pitchFamily="34" charset="0"/>
                        </a:rPr>
                        <a:t>656</a:t>
                      </a:r>
                      <a:endParaRPr lang="en-US" sz="1300" dirty="0">
                        <a:solidFill>
                          <a:schemeClr val="bg1"/>
                        </a:solidFill>
                        <a:effectLst/>
                        <a:latin typeface="Arial Narrow" panose="020B0606020202030204" pitchFamily="34" charset="0"/>
                        <a:ea typeface="Calibri"/>
                        <a:cs typeface="Arial" panose="020B0604020202020204" pitchFamily="34" charset="0"/>
                      </a:endParaRPr>
                    </a:p>
                  </a:txBody>
                  <a:tcPr marL="44864" marR="44864" marT="41541" marB="4154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85000"/>
                      </a:schemeClr>
                    </a:solidFill>
                  </a:tcPr>
                </a:tc>
                <a:tc>
                  <a:txBody>
                    <a:bodyPr/>
                    <a:lstStyle/>
                    <a:p>
                      <a:pPr marL="0" marR="0" algn="r">
                        <a:lnSpc>
                          <a:spcPct val="115000"/>
                        </a:lnSpc>
                        <a:spcBef>
                          <a:spcPts val="0"/>
                        </a:spcBef>
                        <a:spcAft>
                          <a:spcPts val="0"/>
                        </a:spcAft>
                      </a:pPr>
                      <a:r>
                        <a:rPr lang="en-US" sz="1300" dirty="0">
                          <a:solidFill>
                            <a:schemeClr val="bg1"/>
                          </a:solidFill>
                          <a:effectLst/>
                          <a:latin typeface="Arial Narrow" panose="020B0606020202030204" pitchFamily="34" charset="0"/>
                          <a:ea typeface="Andalus"/>
                          <a:cs typeface="Arial" panose="020B0604020202020204" pitchFamily="34" charset="0"/>
                        </a:rPr>
                        <a:t>9</a:t>
                      </a:r>
                      <a:endParaRPr lang="en-US" sz="1300" dirty="0">
                        <a:solidFill>
                          <a:schemeClr val="bg1"/>
                        </a:solidFill>
                        <a:effectLst/>
                        <a:latin typeface="Arial Narrow" panose="020B0606020202030204" pitchFamily="34" charset="0"/>
                        <a:ea typeface="Calibri"/>
                        <a:cs typeface="Arial" panose="020B0604020202020204" pitchFamily="34" charset="0"/>
                      </a:endParaRPr>
                    </a:p>
                  </a:txBody>
                  <a:tcPr marL="44864" marR="44864" marT="41541" marB="4154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85000"/>
                      </a:schemeClr>
                    </a:solidFill>
                  </a:tcPr>
                </a:tc>
                <a:tc>
                  <a:txBody>
                    <a:bodyPr/>
                    <a:lstStyle/>
                    <a:p>
                      <a:pPr marL="0" marR="0" algn="r">
                        <a:lnSpc>
                          <a:spcPct val="115000"/>
                        </a:lnSpc>
                        <a:spcBef>
                          <a:spcPts val="0"/>
                        </a:spcBef>
                        <a:spcAft>
                          <a:spcPts val="0"/>
                        </a:spcAft>
                      </a:pPr>
                      <a:r>
                        <a:rPr lang="en-US" sz="1300" dirty="0">
                          <a:solidFill>
                            <a:schemeClr val="bg1"/>
                          </a:solidFill>
                          <a:effectLst/>
                          <a:latin typeface="Arial Narrow" panose="020B0606020202030204" pitchFamily="34" charset="0"/>
                          <a:ea typeface="Andalus"/>
                          <a:cs typeface="Arial" panose="020B0604020202020204" pitchFamily="34" charset="0"/>
                        </a:rPr>
                        <a:t>12</a:t>
                      </a:r>
                      <a:endParaRPr lang="en-US" sz="1300" dirty="0">
                        <a:solidFill>
                          <a:schemeClr val="bg1"/>
                        </a:solidFill>
                        <a:effectLst/>
                        <a:latin typeface="Arial Narrow" panose="020B0606020202030204" pitchFamily="34" charset="0"/>
                        <a:ea typeface="Calibri"/>
                        <a:cs typeface="Arial" panose="020B0604020202020204" pitchFamily="34" charset="0"/>
                      </a:endParaRPr>
                    </a:p>
                  </a:txBody>
                  <a:tcPr marL="44864" marR="44864" marT="41541" marB="4154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85000"/>
                      </a:schemeClr>
                    </a:solidFill>
                  </a:tcPr>
                </a:tc>
                <a:tc>
                  <a:txBody>
                    <a:bodyPr/>
                    <a:lstStyle/>
                    <a:p>
                      <a:pPr marL="0" marR="0" algn="r">
                        <a:lnSpc>
                          <a:spcPct val="115000"/>
                        </a:lnSpc>
                        <a:spcBef>
                          <a:spcPts val="0"/>
                        </a:spcBef>
                        <a:spcAft>
                          <a:spcPts val="0"/>
                        </a:spcAft>
                      </a:pPr>
                      <a:r>
                        <a:rPr lang="en-US" sz="1300" dirty="0">
                          <a:solidFill>
                            <a:schemeClr val="bg1"/>
                          </a:solidFill>
                          <a:effectLst/>
                          <a:latin typeface="Arial Narrow" panose="020B0606020202030204" pitchFamily="34" charset="0"/>
                          <a:ea typeface="Andalus"/>
                          <a:cs typeface="Arial" panose="020B0604020202020204" pitchFamily="34" charset="0"/>
                        </a:rPr>
                        <a:t>54</a:t>
                      </a:r>
                      <a:endParaRPr lang="en-US" sz="1300" dirty="0">
                        <a:solidFill>
                          <a:schemeClr val="bg1"/>
                        </a:solidFill>
                        <a:effectLst/>
                        <a:latin typeface="Arial Narrow" panose="020B0606020202030204" pitchFamily="34" charset="0"/>
                        <a:ea typeface="Calibri"/>
                        <a:cs typeface="Arial" panose="020B0604020202020204" pitchFamily="34" charset="0"/>
                      </a:endParaRPr>
                    </a:p>
                  </a:txBody>
                  <a:tcPr marL="44864" marR="44864" marT="41541" marB="4154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85000"/>
                      </a:schemeClr>
                    </a:solidFill>
                  </a:tcPr>
                </a:tc>
                <a:tc>
                  <a:txBody>
                    <a:bodyPr/>
                    <a:lstStyle/>
                    <a:p>
                      <a:pPr marL="0" marR="0" algn="r">
                        <a:lnSpc>
                          <a:spcPct val="115000"/>
                        </a:lnSpc>
                        <a:spcBef>
                          <a:spcPts val="0"/>
                        </a:spcBef>
                        <a:spcAft>
                          <a:spcPts val="0"/>
                        </a:spcAft>
                      </a:pPr>
                      <a:r>
                        <a:rPr lang="en-US" sz="1300" dirty="0">
                          <a:solidFill>
                            <a:schemeClr val="bg1"/>
                          </a:solidFill>
                          <a:effectLst/>
                          <a:latin typeface="Arial Narrow" panose="020B0606020202030204" pitchFamily="34" charset="0"/>
                          <a:ea typeface="Andalus"/>
                          <a:cs typeface="Arial" panose="020B0604020202020204" pitchFamily="34" charset="0"/>
                        </a:rPr>
                        <a:t>381</a:t>
                      </a:r>
                      <a:endParaRPr lang="en-US" sz="1300" dirty="0">
                        <a:solidFill>
                          <a:schemeClr val="bg1"/>
                        </a:solidFill>
                        <a:effectLst/>
                        <a:latin typeface="Arial Narrow" panose="020B0606020202030204" pitchFamily="34" charset="0"/>
                        <a:ea typeface="Calibri"/>
                        <a:cs typeface="Arial" panose="020B0604020202020204" pitchFamily="34" charset="0"/>
                      </a:endParaRPr>
                    </a:p>
                  </a:txBody>
                  <a:tcPr marL="44864" marR="44864" marT="41541" marB="4154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85000"/>
                      </a:schemeClr>
                    </a:solidFill>
                  </a:tcPr>
                </a:tc>
                <a:tc>
                  <a:txBody>
                    <a:bodyPr/>
                    <a:lstStyle/>
                    <a:p>
                      <a:pPr marL="0" marR="0" algn="r">
                        <a:lnSpc>
                          <a:spcPct val="115000"/>
                        </a:lnSpc>
                        <a:spcBef>
                          <a:spcPts val="0"/>
                        </a:spcBef>
                        <a:spcAft>
                          <a:spcPts val="0"/>
                        </a:spcAft>
                      </a:pPr>
                      <a:r>
                        <a:rPr lang="en-US" sz="1300" dirty="0">
                          <a:solidFill>
                            <a:schemeClr val="bg1"/>
                          </a:solidFill>
                          <a:effectLst/>
                          <a:latin typeface="Arial Narrow" panose="020B0606020202030204" pitchFamily="34" charset="0"/>
                          <a:ea typeface="Andalus"/>
                          <a:cs typeface="Arial" panose="020B0604020202020204" pitchFamily="34" charset="0"/>
                        </a:rPr>
                        <a:t>319</a:t>
                      </a:r>
                      <a:endParaRPr lang="en-US" sz="1300" dirty="0">
                        <a:solidFill>
                          <a:schemeClr val="bg1"/>
                        </a:solidFill>
                        <a:effectLst/>
                        <a:latin typeface="Arial Narrow" panose="020B0606020202030204" pitchFamily="34" charset="0"/>
                        <a:ea typeface="Calibri"/>
                        <a:cs typeface="Arial" panose="020B0604020202020204" pitchFamily="34" charset="0"/>
                      </a:endParaRPr>
                    </a:p>
                  </a:txBody>
                  <a:tcPr marL="44864" marR="44864" marT="41541" marB="4154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85000"/>
                      </a:schemeClr>
                    </a:solidFill>
                  </a:tcPr>
                </a:tc>
                <a:tc>
                  <a:txBody>
                    <a:bodyPr/>
                    <a:lstStyle/>
                    <a:p>
                      <a:pPr marL="0" marR="0" algn="r">
                        <a:lnSpc>
                          <a:spcPct val="115000"/>
                        </a:lnSpc>
                        <a:spcBef>
                          <a:spcPts val="0"/>
                        </a:spcBef>
                        <a:spcAft>
                          <a:spcPts val="0"/>
                        </a:spcAft>
                      </a:pPr>
                      <a:r>
                        <a:rPr lang="en-US" sz="1300" dirty="0">
                          <a:solidFill>
                            <a:schemeClr val="bg1"/>
                          </a:solidFill>
                          <a:effectLst/>
                          <a:latin typeface="Arial Narrow" panose="020B0606020202030204" pitchFamily="34" charset="0"/>
                          <a:ea typeface="Andalus"/>
                          <a:cs typeface="Arial" panose="020B0604020202020204" pitchFamily="34" charset="0"/>
                        </a:rPr>
                        <a:t>63</a:t>
                      </a:r>
                      <a:endParaRPr lang="en-US" sz="1300" dirty="0">
                        <a:solidFill>
                          <a:schemeClr val="bg1"/>
                        </a:solidFill>
                        <a:effectLst/>
                        <a:latin typeface="Arial Narrow" panose="020B0606020202030204" pitchFamily="34" charset="0"/>
                        <a:ea typeface="Calibri"/>
                        <a:cs typeface="Arial" panose="020B0604020202020204" pitchFamily="34" charset="0"/>
                      </a:endParaRPr>
                    </a:p>
                  </a:txBody>
                  <a:tcPr marL="44864" marR="44864" marT="41541" marB="4154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85000"/>
                      </a:schemeClr>
                    </a:solidFill>
                  </a:tcPr>
                </a:tc>
              </a:tr>
              <a:tr h="321211">
                <a:tc>
                  <a:txBody>
                    <a:bodyPr/>
                    <a:lstStyle/>
                    <a:p>
                      <a:pPr marL="0" marR="0" algn="r">
                        <a:lnSpc>
                          <a:spcPct val="115000"/>
                        </a:lnSpc>
                        <a:spcBef>
                          <a:spcPts val="0"/>
                        </a:spcBef>
                        <a:spcAft>
                          <a:spcPts val="0"/>
                        </a:spcAft>
                      </a:pPr>
                      <a:r>
                        <a:rPr lang="en-US" sz="1350" b="1" dirty="0" smtClean="0">
                          <a:solidFill>
                            <a:schemeClr val="tx1"/>
                          </a:solidFill>
                          <a:effectLst/>
                          <a:latin typeface="Arial Narrow" panose="020B0606020202030204" pitchFamily="34" charset="0"/>
                          <a:ea typeface="Andalus"/>
                          <a:cs typeface="Calibri"/>
                        </a:rPr>
                        <a:t>% </a:t>
                      </a:r>
                      <a:r>
                        <a:rPr lang="en-US" sz="1350" b="1" dirty="0">
                          <a:solidFill>
                            <a:schemeClr val="tx1"/>
                          </a:solidFill>
                          <a:effectLst/>
                          <a:latin typeface="Arial Narrow" panose="020B0606020202030204" pitchFamily="34" charset="0"/>
                          <a:ea typeface="Andalus"/>
                          <a:cs typeface="Calibri"/>
                        </a:rPr>
                        <a:t>Difference</a:t>
                      </a:r>
                      <a:endParaRPr lang="en-US" sz="1350" b="1" dirty="0">
                        <a:solidFill>
                          <a:schemeClr val="tx1"/>
                        </a:solidFill>
                        <a:effectLst/>
                        <a:latin typeface="Arial Narrow" panose="020B0606020202030204" pitchFamily="34" charset="0"/>
                        <a:ea typeface="Calibri"/>
                        <a:cs typeface="Calibri"/>
                      </a:endParaRPr>
                    </a:p>
                  </a:txBody>
                  <a:tcPr marL="44864" marR="44864" marT="41541" marB="4154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marL="0" marR="0" algn="r">
                        <a:lnSpc>
                          <a:spcPct val="115000"/>
                        </a:lnSpc>
                        <a:spcBef>
                          <a:spcPts val="0"/>
                        </a:spcBef>
                        <a:spcAft>
                          <a:spcPts val="0"/>
                        </a:spcAft>
                      </a:pPr>
                      <a:r>
                        <a:rPr lang="en-US" sz="1300" dirty="0">
                          <a:solidFill>
                            <a:schemeClr val="bg1"/>
                          </a:solidFill>
                          <a:effectLst/>
                          <a:latin typeface="Arial Narrow" panose="020B0606020202030204" pitchFamily="34" charset="0"/>
                          <a:ea typeface="Andalus"/>
                          <a:cs typeface="Arial" panose="020B0604020202020204" pitchFamily="34" charset="0"/>
                        </a:rPr>
                        <a:t>+110%</a:t>
                      </a:r>
                      <a:endParaRPr lang="en-US" sz="1300" dirty="0">
                        <a:solidFill>
                          <a:schemeClr val="bg1"/>
                        </a:solidFill>
                        <a:effectLst/>
                        <a:latin typeface="Arial Narrow" panose="020B0606020202030204" pitchFamily="34" charset="0"/>
                        <a:ea typeface="Calibri"/>
                        <a:cs typeface="Arial" panose="020B0604020202020204" pitchFamily="34" charset="0"/>
                      </a:endParaRPr>
                    </a:p>
                  </a:txBody>
                  <a:tcPr marL="44864" marR="44864" marT="41541" marB="4154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marL="0" marR="0" algn="r">
                        <a:lnSpc>
                          <a:spcPct val="115000"/>
                        </a:lnSpc>
                        <a:spcBef>
                          <a:spcPts val="0"/>
                        </a:spcBef>
                        <a:spcAft>
                          <a:spcPts val="0"/>
                        </a:spcAft>
                      </a:pPr>
                      <a:r>
                        <a:rPr lang="en-US" sz="1300" dirty="0">
                          <a:solidFill>
                            <a:schemeClr val="bg1"/>
                          </a:solidFill>
                          <a:effectLst/>
                          <a:latin typeface="Arial Narrow" panose="020B0606020202030204" pitchFamily="34" charset="0"/>
                          <a:ea typeface="Calibri"/>
                          <a:cs typeface="Arial" panose="020B0604020202020204" pitchFamily="34" charset="0"/>
                        </a:rPr>
                        <a:t>+143%</a:t>
                      </a:r>
                    </a:p>
                  </a:txBody>
                  <a:tcPr marL="44864" marR="44864" marT="41541" marB="4154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marL="0" marR="0" algn="r">
                        <a:lnSpc>
                          <a:spcPct val="115000"/>
                        </a:lnSpc>
                        <a:spcBef>
                          <a:spcPts val="0"/>
                        </a:spcBef>
                        <a:spcAft>
                          <a:spcPts val="0"/>
                        </a:spcAft>
                      </a:pPr>
                      <a:r>
                        <a:rPr lang="en-US" sz="1300" dirty="0">
                          <a:solidFill>
                            <a:schemeClr val="bg1"/>
                          </a:solidFill>
                          <a:effectLst/>
                          <a:latin typeface="Arial Narrow" panose="020B0606020202030204" pitchFamily="34" charset="0"/>
                          <a:ea typeface="Andalus"/>
                          <a:cs typeface="Arial" panose="020B0604020202020204" pitchFamily="34" charset="0"/>
                        </a:rPr>
                        <a:t>+86%</a:t>
                      </a:r>
                      <a:endParaRPr lang="en-US" sz="1300" dirty="0">
                        <a:solidFill>
                          <a:schemeClr val="bg1"/>
                        </a:solidFill>
                        <a:effectLst/>
                        <a:latin typeface="Arial Narrow" panose="020B0606020202030204" pitchFamily="34" charset="0"/>
                        <a:ea typeface="Calibri"/>
                        <a:cs typeface="Arial" panose="020B0604020202020204" pitchFamily="34" charset="0"/>
                      </a:endParaRPr>
                    </a:p>
                  </a:txBody>
                  <a:tcPr marL="44864" marR="44864" marT="41541" marB="4154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marL="0" marR="0" algn="r">
                        <a:lnSpc>
                          <a:spcPct val="115000"/>
                        </a:lnSpc>
                        <a:spcBef>
                          <a:spcPts val="0"/>
                        </a:spcBef>
                        <a:spcAft>
                          <a:spcPts val="0"/>
                        </a:spcAft>
                      </a:pPr>
                      <a:r>
                        <a:rPr lang="en-US" sz="1300" dirty="0">
                          <a:solidFill>
                            <a:schemeClr val="bg1"/>
                          </a:solidFill>
                          <a:effectLst/>
                          <a:latin typeface="Arial Narrow" panose="020B0606020202030204" pitchFamily="34" charset="0"/>
                          <a:ea typeface="Andalus"/>
                          <a:cs typeface="Arial" panose="020B0604020202020204" pitchFamily="34" charset="0"/>
                        </a:rPr>
                        <a:t>+73%</a:t>
                      </a:r>
                      <a:endParaRPr lang="en-US" sz="1300" dirty="0">
                        <a:solidFill>
                          <a:schemeClr val="bg1"/>
                        </a:solidFill>
                        <a:effectLst/>
                        <a:latin typeface="Arial Narrow" panose="020B0606020202030204" pitchFamily="34" charset="0"/>
                        <a:ea typeface="Calibri"/>
                        <a:cs typeface="Arial" panose="020B0604020202020204" pitchFamily="34" charset="0"/>
                      </a:endParaRPr>
                    </a:p>
                  </a:txBody>
                  <a:tcPr marL="44864" marR="44864" marT="41541" marB="4154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marL="0" marR="0" algn="r">
                        <a:lnSpc>
                          <a:spcPct val="115000"/>
                        </a:lnSpc>
                        <a:spcBef>
                          <a:spcPts val="0"/>
                        </a:spcBef>
                        <a:spcAft>
                          <a:spcPts val="0"/>
                        </a:spcAft>
                      </a:pPr>
                      <a:r>
                        <a:rPr lang="en-US" sz="1300" dirty="0">
                          <a:solidFill>
                            <a:schemeClr val="bg1"/>
                          </a:solidFill>
                          <a:effectLst/>
                          <a:latin typeface="Arial Narrow" panose="020B0606020202030204" pitchFamily="34" charset="0"/>
                          <a:ea typeface="Calibri"/>
                          <a:cs typeface="Arial" panose="020B0604020202020204" pitchFamily="34" charset="0"/>
                        </a:rPr>
                        <a:t>+207%</a:t>
                      </a:r>
                    </a:p>
                  </a:txBody>
                  <a:tcPr marL="44864" marR="44864" marT="41541" marB="4154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marL="0" marR="0" algn="r">
                        <a:lnSpc>
                          <a:spcPct val="115000"/>
                        </a:lnSpc>
                        <a:spcBef>
                          <a:spcPts val="0"/>
                        </a:spcBef>
                        <a:spcAft>
                          <a:spcPts val="0"/>
                        </a:spcAft>
                      </a:pPr>
                      <a:r>
                        <a:rPr lang="en-US" sz="1300" dirty="0">
                          <a:solidFill>
                            <a:schemeClr val="bg1"/>
                          </a:solidFill>
                          <a:effectLst/>
                          <a:latin typeface="Arial Narrow" panose="020B0606020202030204" pitchFamily="34" charset="0"/>
                          <a:ea typeface="Andalus"/>
                          <a:cs typeface="Arial" panose="020B0604020202020204" pitchFamily="34" charset="0"/>
                        </a:rPr>
                        <a:t>+235%</a:t>
                      </a:r>
                      <a:endParaRPr lang="en-US" sz="1300" dirty="0">
                        <a:solidFill>
                          <a:schemeClr val="bg1"/>
                        </a:solidFill>
                        <a:effectLst/>
                        <a:latin typeface="Arial Narrow" panose="020B0606020202030204" pitchFamily="34" charset="0"/>
                        <a:ea typeface="Calibri"/>
                        <a:cs typeface="Arial" panose="020B0604020202020204" pitchFamily="34" charset="0"/>
                      </a:endParaRPr>
                    </a:p>
                  </a:txBody>
                  <a:tcPr marL="44864" marR="44864" marT="41541" marB="4154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marL="0" marR="0" algn="r">
                        <a:lnSpc>
                          <a:spcPct val="115000"/>
                        </a:lnSpc>
                        <a:spcBef>
                          <a:spcPts val="0"/>
                        </a:spcBef>
                        <a:spcAft>
                          <a:spcPts val="0"/>
                        </a:spcAft>
                      </a:pPr>
                      <a:r>
                        <a:rPr lang="en-US" sz="1300" dirty="0">
                          <a:solidFill>
                            <a:schemeClr val="bg1"/>
                          </a:solidFill>
                          <a:effectLst/>
                          <a:latin typeface="Arial Narrow" panose="020B0606020202030204" pitchFamily="34" charset="0"/>
                          <a:ea typeface="Andalus"/>
                          <a:cs typeface="Arial" panose="020B0604020202020204" pitchFamily="34" charset="0"/>
                        </a:rPr>
                        <a:t>+128%</a:t>
                      </a:r>
                      <a:endParaRPr lang="en-US" sz="1300" dirty="0">
                        <a:solidFill>
                          <a:schemeClr val="bg1"/>
                        </a:solidFill>
                        <a:effectLst/>
                        <a:latin typeface="Arial Narrow" panose="020B0606020202030204" pitchFamily="34" charset="0"/>
                        <a:ea typeface="Calibri"/>
                        <a:cs typeface="Arial" panose="020B0604020202020204" pitchFamily="34" charset="0"/>
                      </a:endParaRPr>
                    </a:p>
                  </a:txBody>
                  <a:tcPr marL="44864" marR="44864" marT="41541" marB="4154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marL="0" marR="0" algn="r">
                        <a:lnSpc>
                          <a:spcPct val="115000"/>
                        </a:lnSpc>
                        <a:spcBef>
                          <a:spcPts val="0"/>
                        </a:spcBef>
                        <a:spcAft>
                          <a:spcPts val="0"/>
                        </a:spcAft>
                      </a:pPr>
                      <a:r>
                        <a:rPr lang="en-US" sz="1300" dirty="0">
                          <a:solidFill>
                            <a:schemeClr val="bg1"/>
                          </a:solidFill>
                          <a:effectLst/>
                          <a:latin typeface="Arial Narrow" panose="020B0606020202030204" pitchFamily="34" charset="0"/>
                          <a:ea typeface="Andalus"/>
                          <a:cs typeface="Arial" panose="020B0604020202020204" pitchFamily="34" charset="0"/>
                        </a:rPr>
                        <a:t>+80%</a:t>
                      </a:r>
                      <a:endParaRPr lang="en-US" sz="1300" dirty="0">
                        <a:solidFill>
                          <a:schemeClr val="bg1"/>
                        </a:solidFill>
                        <a:effectLst/>
                        <a:latin typeface="Arial Narrow" panose="020B0606020202030204" pitchFamily="34" charset="0"/>
                        <a:ea typeface="Calibri"/>
                        <a:cs typeface="Arial" panose="020B0604020202020204" pitchFamily="34" charset="0"/>
                      </a:endParaRPr>
                    </a:p>
                  </a:txBody>
                  <a:tcPr marL="44864" marR="44864" marT="41541" marB="4154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marL="0" marR="0" algn="r">
                        <a:lnSpc>
                          <a:spcPct val="115000"/>
                        </a:lnSpc>
                        <a:spcBef>
                          <a:spcPts val="0"/>
                        </a:spcBef>
                        <a:spcAft>
                          <a:spcPts val="0"/>
                        </a:spcAft>
                      </a:pPr>
                      <a:r>
                        <a:rPr lang="en-US" sz="1300" dirty="0">
                          <a:solidFill>
                            <a:schemeClr val="bg1"/>
                          </a:solidFill>
                          <a:effectLst/>
                          <a:latin typeface="Arial Narrow" panose="020B0606020202030204" pitchFamily="34" charset="0"/>
                          <a:ea typeface="Andalus"/>
                          <a:cs typeface="Arial" panose="020B0604020202020204" pitchFamily="34" charset="0"/>
                        </a:rPr>
                        <a:t>+112%</a:t>
                      </a:r>
                      <a:endParaRPr lang="en-US" sz="1300" dirty="0">
                        <a:solidFill>
                          <a:schemeClr val="bg1"/>
                        </a:solidFill>
                        <a:effectLst/>
                        <a:latin typeface="Arial Narrow" panose="020B0606020202030204" pitchFamily="34" charset="0"/>
                        <a:ea typeface="Calibri"/>
                        <a:cs typeface="Arial" panose="020B0604020202020204" pitchFamily="34" charset="0"/>
                      </a:endParaRPr>
                    </a:p>
                  </a:txBody>
                  <a:tcPr marL="44864" marR="44864" marT="41541" marB="4154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marL="0" marR="0" algn="r">
                        <a:lnSpc>
                          <a:spcPct val="115000"/>
                        </a:lnSpc>
                        <a:spcBef>
                          <a:spcPts val="0"/>
                        </a:spcBef>
                        <a:spcAft>
                          <a:spcPts val="0"/>
                        </a:spcAft>
                      </a:pPr>
                      <a:r>
                        <a:rPr lang="en-US" sz="1300" dirty="0">
                          <a:solidFill>
                            <a:schemeClr val="bg1"/>
                          </a:solidFill>
                          <a:effectLst/>
                          <a:latin typeface="Arial Narrow" panose="020B0606020202030204" pitchFamily="34" charset="0"/>
                          <a:ea typeface="Andalus"/>
                          <a:cs typeface="Arial" panose="020B0604020202020204" pitchFamily="34" charset="0"/>
                        </a:rPr>
                        <a:t>+464%</a:t>
                      </a:r>
                      <a:endParaRPr lang="en-US" sz="1300" dirty="0">
                        <a:solidFill>
                          <a:schemeClr val="bg1"/>
                        </a:solidFill>
                        <a:effectLst/>
                        <a:latin typeface="Arial Narrow" panose="020B0606020202030204" pitchFamily="34" charset="0"/>
                        <a:ea typeface="Calibri"/>
                        <a:cs typeface="Arial" panose="020B0604020202020204" pitchFamily="34" charset="0"/>
                      </a:endParaRPr>
                    </a:p>
                  </a:txBody>
                  <a:tcPr marL="44864" marR="44864" marT="41541" marB="4154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marL="0" marR="0" algn="r">
                        <a:lnSpc>
                          <a:spcPct val="115000"/>
                        </a:lnSpc>
                        <a:spcBef>
                          <a:spcPts val="0"/>
                        </a:spcBef>
                        <a:spcAft>
                          <a:spcPts val="0"/>
                        </a:spcAft>
                      </a:pPr>
                      <a:r>
                        <a:rPr lang="en-US" sz="1300" dirty="0">
                          <a:solidFill>
                            <a:schemeClr val="bg1"/>
                          </a:solidFill>
                          <a:effectLst/>
                          <a:latin typeface="Arial Narrow" panose="020B0606020202030204" pitchFamily="34" charset="0"/>
                          <a:ea typeface="Andalus"/>
                          <a:cs typeface="Arial" panose="020B0604020202020204" pitchFamily="34" charset="0"/>
                        </a:rPr>
                        <a:t>+231%</a:t>
                      </a:r>
                      <a:endParaRPr lang="en-US" sz="1300" dirty="0">
                        <a:solidFill>
                          <a:schemeClr val="bg1"/>
                        </a:solidFill>
                        <a:effectLst/>
                        <a:latin typeface="Arial Narrow" panose="020B0606020202030204" pitchFamily="34" charset="0"/>
                        <a:ea typeface="Calibri"/>
                        <a:cs typeface="Arial" panose="020B0604020202020204" pitchFamily="34" charset="0"/>
                      </a:endParaRPr>
                    </a:p>
                  </a:txBody>
                  <a:tcPr marL="44864" marR="44864" marT="41541" marB="4154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marL="0" marR="0" indent="-75565" algn="r">
                        <a:lnSpc>
                          <a:spcPct val="115000"/>
                        </a:lnSpc>
                        <a:spcBef>
                          <a:spcPts val="0"/>
                        </a:spcBef>
                        <a:spcAft>
                          <a:spcPts val="0"/>
                        </a:spcAft>
                      </a:pPr>
                      <a:r>
                        <a:rPr lang="en-US" sz="1300" dirty="0">
                          <a:solidFill>
                            <a:schemeClr val="bg1"/>
                          </a:solidFill>
                          <a:effectLst/>
                          <a:latin typeface="Arial Narrow" panose="020B0606020202030204" pitchFamily="34" charset="0"/>
                          <a:ea typeface="Andalus"/>
                          <a:cs typeface="Arial" panose="020B0604020202020204" pitchFamily="34" charset="0"/>
                        </a:rPr>
                        <a:t>+332%</a:t>
                      </a:r>
                      <a:endParaRPr lang="en-US" sz="1300" dirty="0">
                        <a:solidFill>
                          <a:schemeClr val="bg1"/>
                        </a:solidFill>
                        <a:effectLst/>
                        <a:latin typeface="Arial Narrow" panose="020B0606020202030204" pitchFamily="34" charset="0"/>
                        <a:ea typeface="Calibri"/>
                        <a:cs typeface="Arial" panose="020B0604020202020204" pitchFamily="34" charset="0"/>
                      </a:endParaRPr>
                    </a:p>
                  </a:txBody>
                  <a:tcPr marL="44864" marR="44864" marT="41541" marB="4154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r>
              <a:tr h="1167420">
                <a:tc>
                  <a:txBody>
                    <a:bodyPr/>
                    <a:lstStyle/>
                    <a:p>
                      <a:pPr marL="0" marR="0" algn="r">
                        <a:lnSpc>
                          <a:spcPct val="115000"/>
                        </a:lnSpc>
                        <a:spcBef>
                          <a:spcPts val="0"/>
                        </a:spcBef>
                        <a:spcAft>
                          <a:spcPts val="0"/>
                        </a:spcAft>
                      </a:pPr>
                      <a:r>
                        <a:rPr lang="en-US" sz="1350" b="1" dirty="0" smtClean="0">
                          <a:solidFill>
                            <a:schemeClr val="tx1"/>
                          </a:solidFill>
                          <a:effectLst/>
                          <a:latin typeface="Arial Narrow" panose="020B0606020202030204" pitchFamily="34" charset="0"/>
                          <a:ea typeface="Andalus"/>
                          <a:cs typeface="Calibri"/>
                        </a:rPr>
                        <a:t>% </a:t>
                      </a:r>
                      <a:r>
                        <a:rPr lang="en-US" sz="1350" b="1" dirty="0">
                          <a:solidFill>
                            <a:schemeClr val="tx1"/>
                          </a:solidFill>
                          <a:effectLst/>
                          <a:latin typeface="Arial Narrow" panose="020B0606020202030204" pitchFamily="34" charset="0"/>
                          <a:ea typeface="Andalus"/>
                          <a:cs typeface="Calibri"/>
                        </a:rPr>
                        <a:t>relevant </a:t>
                      </a:r>
                      <a:endParaRPr lang="en-US" sz="1350" b="1" dirty="0">
                        <a:solidFill>
                          <a:schemeClr val="tx1"/>
                        </a:solidFill>
                        <a:effectLst/>
                        <a:latin typeface="Arial Narrow" panose="020B0606020202030204" pitchFamily="34" charset="0"/>
                        <a:ea typeface="Calibri"/>
                        <a:cs typeface="Calibri"/>
                      </a:endParaRPr>
                    </a:p>
                    <a:p>
                      <a:pPr marL="0" marR="0" algn="r">
                        <a:lnSpc>
                          <a:spcPct val="115000"/>
                        </a:lnSpc>
                        <a:spcBef>
                          <a:spcPts val="0"/>
                        </a:spcBef>
                        <a:spcAft>
                          <a:spcPts val="0"/>
                        </a:spcAft>
                      </a:pPr>
                      <a:r>
                        <a:rPr lang="en-US" sz="1350" b="1" dirty="0" smtClean="0">
                          <a:solidFill>
                            <a:schemeClr val="tx1"/>
                          </a:solidFill>
                          <a:effectLst/>
                          <a:latin typeface="Arial Narrow" panose="020B0606020202030204" pitchFamily="34" charset="0"/>
                          <a:ea typeface="Andalus"/>
                          <a:cs typeface="Calibri"/>
                        </a:rPr>
                        <a:t>publications </a:t>
                      </a:r>
                      <a:r>
                        <a:rPr lang="en-US" sz="1350" b="1" dirty="0">
                          <a:solidFill>
                            <a:schemeClr val="tx1"/>
                          </a:solidFill>
                          <a:effectLst/>
                          <a:latin typeface="Arial Narrow" panose="020B0606020202030204" pitchFamily="34" charset="0"/>
                          <a:ea typeface="Andalus"/>
                          <a:cs typeface="Calibri"/>
                        </a:rPr>
                        <a:t>retrieved from </a:t>
                      </a:r>
                      <a:endParaRPr lang="en-US" sz="1350" b="1" dirty="0">
                        <a:solidFill>
                          <a:schemeClr val="tx1"/>
                        </a:solidFill>
                        <a:effectLst/>
                        <a:latin typeface="Arial Narrow" panose="020B0606020202030204" pitchFamily="34" charset="0"/>
                        <a:ea typeface="Calibri"/>
                        <a:cs typeface="Calibri"/>
                      </a:endParaRPr>
                    </a:p>
                    <a:p>
                      <a:pPr marL="0" marR="0" algn="r">
                        <a:lnSpc>
                          <a:spcPct val="115000"/>
                        </a:lnSpc>
                        <a:spcBef>
                          <a:spcPts val="0"/>
                        </a:spcBef>
                        <a:spcAft>
                          <a:spcPts val="0"/>
                        </a:spcAft>
                      </a:pPr>
                      <a:r>
                        <a:rPr lang="en-US" sz="1350" b="1" dirty="0">
                          <a:solidFill>
                            <a:schemeClr val="tx1"/>
                          </a:solidFill>
                          <a:effectLst/>
                          <a:latin typeface="Arial Narrow" panose="020B0606020202030204" pitchFamily="34" charset="0"/>
                          <a:ea typeface="Andalus"/>
                          <a:cs typeface="Calibri"/>
                        </a:rPr>
                        <a:t>the filter </a:t>
                      </a:r>
                      <a:r>
                        <a:rPr lang="en-US" sz="1350" b="1" dirty="0" smtClean="0">
                          <a:solidFill>
                            <a:schemeClr val="tx1"/>
                          </a:solidFill>
                          <a:effectLst/>
                          <a:latin typeface="Arial Narrow" panose="020B0606020202030204" pitchFamily="34" charset="0"/>
                          <a:ea typeface="Andalus"/>
                          <a:cs typeface="Calibri"/>
                        </a:rPr>
                        <a:t>search</a:t>
                      </a:r>
                      <a:endParaRPr lang="en-US" sz="1350" b="1" dirty="0">
                        <a:solidFill>
                          <a:schemeClr val="tx1"/>
                        </a:solidFill>
                        <a:effectLst/>
                        <a:latin typeface="Arial Narrow" panose="020B0606020202030204" pitchFamily="34" charset="0"/>
                        <a:ea typeface="Calibri"/>
                        <a:cs typeface="Calibri"/>
                      </a:endParaRPr>
                    </a:p>
                  </a:txBody>
                  <a:tcPr marL="44864" marR="44864" marT="41541" marB="4154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marL="0" marR="0" algn="r">
                        <a:lnSpc>
                          <a:spcPct val="115000"/>
                        </a:lnSpc>
                        <a:spcBef>
                          <a:spcPts val="0"/>
                        </a:spcBef>
                        <a:spcAft>
                          <a:spcPts val="0"/>
                        </a:spcAft>
                      </a:pPr>
                      <a:r>
                        <a:rPr lang="en-US" sz="1300" dirty="0">
                          <a:solidFill>
                            <a:schemeClr val="bg1"/>
                          </a:solidFill>
                          <a:effectLst/>
                          <a:latin typeface="Arial Narrow" panose="020B0606020202030204" pitchFamily="34" charset="0"/>
                          <a:ea typeface="Calibri"/>
                          <a:cs typeface="Arial" panose="020B0604020202020204" pitchFamily="34" charset="0"/>
                        </a:rPr>
                        <a:t> </a:t>
                      </a:r>
                    </a:p>
                    <a:p>
                      <a:pPr marL="0" marR="0" algn="r">
                        <a:lnSpc>
                          <a:spcPct val="115000"/>
                        </a:lnSpc>
                        <a:spcBef>
                          <a:spcPts val="0"/>
                        </a:spcBef>
                        <a:spcAft>
                          <a:spcPts val="0"/>
                        </a:spcAft>
                      </a:pPr>
                      <a:r>
                        <a:rPr lang="en-US" sz="1300" dirty="0">
                          <a:solidFill>
                            <a:schemeClr val="bg1"/>
                          </a:solidFill>
                          <a:effectLst/>
                          <a:latin typeface="Arial Narrow" panose="020B0606020202030204" pitchFamily="34" charset="0"/>
                          <a:ea typeface="Andalus"/>
                          <a:cs typeface="Arial" panose="020B0604020202020204" pitchFamily="34" charset="0"/>
                        </a:rPr>
                        <a:t>69%</a:t>
                      </a:r>
                      <a:endParaRPr lang="en-US" sz="1300" dirty="0">
                        <a:solidFill>
                          <a:schemeClr val="bg1"/>
                        </a:solidFill>
                        <a:effectLst/>
                        <a:latin typeface="Arial Narrow" panose="020B0606020202030204" pitchFamily="34" charset="0"/>
                        <a:ea typeface="Calibri"/>
                        <a:cs typeface="Arial" panose="020B0604020202020204" pitchFamily="34" charset="0"/>
                      </a:endParaRPr>
                    </a:p>
                  </a:txBody>
                  <a:tcPr marL="44864" marR="44864" marT="41541" marB="4154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85000"/>
                      </a:schemeClr>
                    </a:solidFill>
                  </a:tcPr>
                </a:tc>
                <a:tc>
                  <a:txBody>
                    <a:bodyPr/>
                    <a:lstStyle/>
                    <a:p>
                      <a:pPr marL="0" marR="0" algn="r">
                        <a:lnSpc>
                          <a:spcPct val="115000"/>
                        </a:lnSpc>
                        <a:spcBef>
                          <a:spcPts val="0"/>
                        </a:spcBef>
                        <a:spcAft>
                          <a:spcPts val="0"/>
                        </a:spcAft>
                      </a:pPr>
                      <a:r>
                        <a:rPr lang="en-US" sz="1300" dirty="0">
                          <a:solidFill>
                            <a:schemeClr val="bg1"/>
                          </a:solidFill>
                          <a:effectLst/>
                          <a:latin typeface="Arial Narrow" panose="020B0606020202030204" pitchFamily="34" charset="0"/>
                          <a:ea typeface="Calibri"/>
                          <a:cs typeface="Arial" panose="020B0604020202020204" pitchFamily="34" charset="0"/>
                        </a:rPr>
                        <a:t> </a:t>
                      </a:r>
                    </a:p>
                    <a:p>
                      <a:pPr marL="0" marR="0" algn="r">
                        <a:lnSpc>
                          <a:spcPct val="115000"/>
                        </a:lnSpc>
                        <a:spcBef>
                          <a:spcPts val="0"/>
                        </a:spcBef>
                        <a:spcAft>
                          <a:spcPts val="0"/>
                        </a:spcAft>
                      </a:pPr>
                      <a:r>
                        <a:rPr lang="en-US" sz="1300" dirty="0">
                          <a:solidFill>
                            <a:schemeClr val="bg1"/>
                          </a:solidFill>
                          <a:effectLst/>
                          <a:latin typeface="Arial Narrow" panose="020B0606020202030204" pitchFamily="34" charset="0"/>
                          <a:ea typeface="Calibri"/>
                          <a:cs typeface="Arial" panose="020B0604020202020204" pitchFamily="34" charset="0"/>
                        </a:rPr>
                        <a:t>74%</a:t>
                      </a:r>
                    </a:p>
                  </a:txBody>
                  <a:tcPr marL="44864" marR="44864" marT="41541" marB="4154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85000"/>
                      </a:schemeClr>
                    </a:solidFill>
                  </a:tcPr>
                </a:tc>
                <a:tc>
                  <a:txBody>
                    <a:bodyPr/>
                    <a:lstStyle/>
                    <a:p>
                      <a:pPr marL="0" marR="0" algn="r">
                        <a:lnSpc>
                          <a:spcPct val="115000"/>
                        </a:lnSpc>
                        <a:spcBef>
                          <a:spcPts val="0"/>
                        </a:spcBef>
                        <a:spcAft>
                          <a:spcPts val="0"/>
                        </a:spcAft>
                      </a:pPr>
                      <a:r>
                        <a:rPr lang="en-US" sz="1300" dirty="0">
                          <a:solidFill>
                            <a:schemeClr val="bg1"/>
                          </a:solidFill>
                          <a:effectLst/>
                          <a:latin typeface="Arial Narrow" panose="020B0606020202030204" pitchFamily="34" charset="0"/>
                          <a:ea typeface="Calibri"/>
                          <a:cs typeface="Arial" panose="020B0604020202020204" pitchFamily="34" charset="0"/>
                        </a:rPr>
                        <a:t> </a:t>
                      </a:r>
                    </a:p>
                    <a:p>
                      <a:pPr marL="0" marR="0" algn="r">
                        <a:lnSpc>
                          <a:spcPct val="115000"/>
                        </a:lnSpc>
                        <a:spcBef>
                          <a:spcPts val="0"/>
                        </a:spcBef>
                        <a:spcAft>
                          <a:spcPts val="0"/>
                        </a:spcAft>
                      </a:pPr>
                      <a:r>
                        <a:rPr lang="en-US" sz="1300" dirty="0">
                          <a:solidFill>
                            <a:schemeClr val="bg1"/>
                          </a:solidFill>
                          <a:effectLst/>
                          <a:latin typeface="Arial Narrow" panose="020B0606020202030204" pitchFamily="34" charset="0"/>
                          <a:ea typeface="Andalus"/>
                          <a:cs typeface="Arial" panose="020B0604020202020204" pitchFamily="34" charset="0"/>
                        </a:rPr>
                        <a:t>77%</a:t>
                      </a:r>
                      <a:endParaRPr lang="en-US" sz="1300" dirty="0">
                        <a:solidFill>
                          <a:schemeClr val="bg1"/>
                        </a:solidFill>
                        <a:effectLst/>
                        <a:latin typeface="Arial Narrow" panose="020B0606020202030204" pitchFamily="34" charset="0"/>
                        <a:ea typeface="Calibri"/>
                        <a:cs typeface="Arial" panose="020B0604020202020204" pitchFamily="34" charset="0"/>
                      </a:endParaRPr>
                    </a:p>
                  </a:txBody>
                  <a:tcPr marL="44864" marR="44864" marT="41541" marB="4154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85000"/>
                      </a:schemeClr>
                    </a:solidFill>
                  </a:tcPr>
                </a:tc>
                <a:tc>
                  <a:txBody>
                    <a:bodyPr/>
                    <a:lstStyle/>
                    <a:p>
                      <a:pPr marL="0" marR="0" algn="r">
                        <a:lnSpc>
                          <a:spcPct val="115000"/>
                        </a:lnSpc>
                        <a:spcBef>
                          <a:spcPts val="0"/>
                        </a:spcBef>
                        <a:spcAft>
                          <a:spcPts val="0"/>
                        </a:spcAft>
                      </a:pPr>
                      <a:r>
                        <a:rPr lang="en-US" sz="1300" dirty="0">
                          <a:solidFill>
                            <a:schemeClr val="bg1"/>
                          </a:solidFill>
                          <a:effectLst/>
                          <a:latin typeface="Arial Narrow" panose="020B0606020202030204" pitchFamily="34" charset="0"/>
                          <a:ea typeface="Calibri"/>
                          <a:cs typeface="Arial" panose="020B0604020202020204" pitchFamily="34" charset="0"/>
                        </a:rPr>
                        <a:t> </a:t>
                      </a:r>
                    </a:p>
                    <a:p>
                      <a:pPr marL="0" marR="0" algn="r">
                        <a:lnSpc>
                          <a:spcPct val="115000"/>
                        </a:lnSpc>
                        <a:spcBef>
                          <a:spcPts val="0"/>
                        </a:spcBef>
                        <a:spcAft>
                          <a:spcPts val="0"/>
                        </a:spcAft>
                      </a:pPr>
                      <a:r>
                        <a:rPr lang="en-US" sz="1300" dirty="0">
                          <a:solidFill>
                            <a:schemeClr val="bg1"/>
                          </a:solidFill>
                          <a:effectLst/>
                          <a:latin typeface="Arial Narrow" panose="020B0606020202030204" pitchFamily="34" charset="0"/>
                          <a:ea typeface="Andalus"/>
                          <a:cs typeface="Arial" panose="020B0604020202020204" pitchFamily="34" charset="0"/>
                        </a:rPr>
                        <a:t>87%</a:t>
                      </a:r>
                      <a:endParaRPr lang="en-US" sz="1300" dirty="0">
                        <a:solidFill>
                          <a:schemeClr val="bg1"/>
                        </a:solidFill>
                        <a:effectLst/>
                        <a:latin typeface="Arial Narrow" panose="020B0606020202030204" pitchFamily="34" charset="0"/>
                        <a:ea typeface="Calibri"/>
                        <a:cs typeface="Arial" panose="020B0604020202020204" pitchFamily="34" charset="0"/>
                      </a:endParaRPr>
                    </a:p>
                  </a:txBody>
                  <a:tcPr marL="44864" marR="44864" marT="41541" marB="4154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85000"/>
                      </a:schemeClr>
                    </a:solidFill>
                  </a:tcPr>
                </a:tc>
                <a:tc>
                  <a:txBody>
                    <a:bodyPr/>
                    <a:lstStyle/>
                    <a:p>
                      <a:pPr marL="0" marR="0" algn="r">
                        <a:lnSpc>
                          <a:spcPct val="115000"/>
                        </a:lnSpc>
                        <a:spcBef>
                          <a:spcPts val="0"/>
                        </a:spcBef>
                        <a:spcAft>
                          <a:spcPts val="0"/>
                        </a:spcAft>
                      </a:pPr>
                      <a:r>
                        <a:rPr lang="en-US" sz="1300" dirty="0">
                          <a:solidFill>
                            <a:schemeClr val="bg1"/>
                          </a:solidFill>
                          <a:effectLst/>
                          <a:latin typeface="Arial Narrow" panose="020B0606020202030204" pitchFamily="34" charset="0"/>
                          <a:ea typeface="Calibri"/>
                          <a:cs typeface="Arial" panose="020B0604020202020204" pitchFamily="34" charset="0"/>
                        </a:rPr>
                        <a:t> </a:t>
                      </a:r>
                    </a:p>
                    <a:p>
                      <a:pPr marL="0" marR="0" algn="r">
                        <a:lnSpc>
                          <a:spcPct val="115000"/>
                        </a:lnSpc>
                        <a:spcBef>
                          <a:spcPts val="0"/>
                        </a:spcBef>
                        <a:spcAft>
                          <a:spcPts val="0"/>
                        </a:spcAft>
                      </a:pPr>
                      <a:r>
                        <a:rPr lang="en-US" sz="1300" dirty="0">
                          <a:solidFill>
                            <a:schemeClr val="bg1"/>
                          </a:solidFill>
                          <a:effectLst/>
                          <a:latin typeface="Arial Narrow" panose="020B0606020202030204" pitchFamily="34" charset="0"/>
                          <a:ea typeface="Calibri"/>
                          <a:cs typeface="Arial" panose="020B0604020202020204" pitchFamily="34" charset="0"/>
                        </a:rPr>
                        <a:t>28%</a:t>
                      </a:r>
                    </a:p>
                  </a:txBody>
                  <a:tcPr marL="44864" marR="44864" marT="41541" marB="4154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85000"/>
                      </a:schemeClr>
                    </a:solidFill>
                  </a:tcPr>
                </a:tc>
                <a:tc>
                  <a:txBody>
                    <a:bodyPr/>
                    <a:lstStyle/>
                    <a:p>
                      <a:pPr marL="0" marR="0" algn="r">
                        <a:lnSpc>
                          <a:spcPct val="115000"/>
                        </a:lnSpc>
                        <a:spcBef>
                          <a:spcPts val="0"/>
                        </a:spcBef>
                        <a:spcAft>
                          <a:spcPts val="1000"/>
                        </a:spcAft>
                      </a:pPr>
                      <a:r>
                        <a:rPr lang="en-US" sz="1300" dirty="0">
                          <a:solidFill>
                            <a:schemeClr val="bg1"/>
                          </a:solidFill>
                          <a:effectLst/>
                          <a:latin typeface="Arial Narrow" panose="020B0606020202030204" pitchFamily="34" charset="0"/>
                          <a:ea typeface="Calibri"/>
                          <a:cs typeface="Arial" panose="020B0604020202020204" pitchFamily="34" charset="0"/>
                        </a:rPr>
                        <a:t/>
                      </a:r>
                      <a:br>
                        <a:rPr lang="en-US" sz="1300" dirty="0">
                          <a:solidFill>
                            <a:schemeClr val="bg1"/>
                          </a:solidFill>
                          <a:effectLst/>
                          <a:latin typeface="Arial Narrow" panose="020B0606020202030204" pitchFamily="34" charset="0"/>
                          <a:ea typeface="Calibri"/>
                          <a:cs typeface="Arial" panose="020B0604020202020204" pitchFamily="34" charset="0"/>
                        </a:rPr>
                      </a:br>
                      <a:r>
                        <a:rPr lang="en-US" sz="1300" dirty="0">
                          <a:solidFill>
                            <a:schemeClr val="bg1"/>
                          </a:solidFill>
                          <a:effectLst/>
                          <a:latin typeface="Arial Narrow" panose="020B0606020202030204" pitchFamily="34" charset="0"/>
                          <a:ea typeface="Calibri"/>
                          <a:cs typeface="Arial" panose="020B0604020202020204" pitchFamily="34" charset="0"/>
                        </a:rPr>
                        <a:t>37%</a:t>
                      </a:r>
                    </a:p>
                  </a:txBody>
                  <a:tcPr marL="44864" marR="44864" marT="41541" marB="4154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85000"/>
                      </a:schemeClr>
                    </a:solidFill>
                  </a:tcPr>
                </a:tc>
                <a:tc>
                  <a:txBody>
                    <a:bodyPr/>
                    <a:lstStyle/>
                    <a:p>
                      <a:pPr marL="0" marR="0" algn="r">
                        <a:lnSpc>
                          <a:spcPct val="115000"/>
                        </a:lnSpc>
                        <a:spcBef>
                          <a:spcPts val="0"/>
                        </a:spcBef>
                        <a:spcAft>
                          <a:spcPts val="0"/>
                        </a:spcAft>
                      </a:pPr>
                      <a:r>
                        <a:rPr lang="en-US" sz="1300" dirty="0">
                          <a:solidFill>
                            <a:schemeClr val="bg1"/>
                          </a:solidFill>
                          <a:effectLst/>
                          <a:latin typeface="Arial Narrow" panose="020B0606020202030204" pitchFamily="34" charset="0"/>
                          <a:ea typeface="Calibri"/>
                          <a:cs typeface="Arial" panose="020B0604020202020204" pitchFamily="34" charset="0"/>
                        </a:rPr>
                        <a:t> </a:t>
                      </a:r>
                    </a:p>
                    <a:p>
                      <a:pPr marL="0" marR="0" algn="r">
                        <a:lnSpc>
                          <a:spcPct val="115000"/>
                        </a:lnSpc>
                        <a:spcBef>
                          <a:spcPts val="0"/>
                        </a:spcBef>
                        <a:spcAft>
                          <a:spcPts val="0"/>
                        </a:spcAft>
                      </a:pPr>
                      <a:r>
                        <a:rPr lang="en-US" sz="1300" dirty="0">
                          <a:solidFill>
                            <a:schemeClr val="bg1"/>
                          </a:solidFill>
                          <a:effectLst/>
                          <a:latin typeface="Arial Narrow" panose="020B0606020202030204" pitchFamily="34" charset="0"/>
                          <a:ea typeface="Andalus"/>
                          <a:cs typeface="Arial" panose="020B0604020202020204" pitchFamily="34" charset="0"/>
                        </a:rPr>
                        <a:t>67%</a:t>
                      </a:r>
                      <a:endParaRPr lang="en-US" sz="1300" dirty="0">
                        <a:solidFill>
                          <a:schemeClr val="bg1"/>
                        </a:solidFill>
                        <a:effectLst/>
                        <a:latin typeface="Arial Narrow" panose="020B0606020202030204" pitchFamily="34" charset="0"/>
                        <a:ea typeface="Calibri"/>
                        <a:cs typeface="Arial" panose="020B0604020202020204" pitchFamily="34" charset="0"/>
                      </a:endParaRPr>
                    </a:p>
                  </a:txBody>
                  <a:tcPr marL="44864" marR="44864" marT="41541" marB="4154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85000"/>
                      </a:schemeClr>
                    </a:solidFill>
                  </a:tcPr>
                </a:tc>
                <a:tc>
                  <a:txBody>
                    <a:bodyPr/>
                    <a:lstStyle/>
                    <a:p>
                      <a:pPr marL="0" marR="0" algn="r">
                        <a:lnSpc>
                          <a:spcPct val="115000"/>
                        </a:lnSpc>
                        <a:spcBef>
                          <a:spcPts val="0"/>
                        </a:spcBef>
                        <a:spcAft>
                          <a:spcPts val="0"/>
                        </a:spcAft>
                      </a:pPr>
                      <a:r>
                        <a:rPr lang="en-US" sz="1300" dirty="0">
                          <a:solidFill>
                            <a:schemeClr val="bg1"/>
                          </a:solidFill>
                          <a:effectLst/>
                          <a:latin typeface="Arial Narrow" panose="020B0606020202030204" pitchFamily="34" charset="0"/>
                          <a:ea typeface="Calibri"/>
                          <a:cs typeface="Arial" panose="020B0604020202020204" pitchFamily="34" charset="0"/>
                        </a:rPr>
                        <a:t> </a:t>
                      </a:r>
                    </a:p>
                    <a:p>
                      <a:pPr marL="0" marR="0" algn="r">
                        <a:lnSpc>
                          <a:spcPct val="115000"/>
                        </a:lnSpc>
                        <a:spcBef>
                          <a:spcPts val="0"/>
                        </a:spcBef>
                        <a:spcAft>
                          <a:spcPts val="0"/>
                        </a:spcAft>
                      </a:pPr>
                      <a:r>
                        <a:rPr lang="en-US" sz="1300" dirty="0">
                          <a:solidFill>
                            <a:schemeClr val="bg1"/>
                          </a:solidFill>
                          <a:effectLst/>
                          <a:latin typeface="Arial Narrow" panose="020B0606020202030204" pitchFamily="34" charset="0"/>
                          <a:ea typeface="Andalus"/>
                          <a:cs typeface="Arial" panose="020B0604020202020204" pitchFamily="34" charset="0"/>
                        </a:rPr>
                        <a:t>92%</a:t>
                      </a:r>
                      <a:endParaRPr lang="en-US" sz="1300" dirty="0">
                        <a:solidFill>
                          <a:schemeClr val="bg1"/>
                        </a:solidFill>
                        <a:effectLst/>
                        <a:latin typeface="Arial Narrow" panose="020B0606020202030204" pitchFamily="34" charset="0"/>
                        <a:ea typeface="Calibri"/>
                        <a:cs typeface="Arial" panose="020B0604020202020204" pitchFamily="34" charset="0"/>
                      </a:endParaRPr>
                    </a:p>
                  </a:txBody>
                  <a:tcPr marL="44864" marR="44864" marT="41541" marB="4154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85000"/>
                      </a:schemeClr>
                    </a:solidFill>
                  </a:tcPr>
                </a:tc>
                <a:tc>
                  <a:txBody>
                    <a:bodyPr/>
                    <a:lstStyle/>
                    <a:p>
                      <a:pPr marL="0" marR="0" algn="r">
                        <a:lnSpc>
                          <a:spcPct val="115000"/>
                        </a:lnSpc>
                        <a:spcBef>
                          <a:spcPts val="0"/>
                        </a:spcBef>
                        <a:spcAft>
                          <a:spcPts val="0"/>
                        </a:spcAft>
                      </a:pPr>
                      <a:r>
                        <a:rPr lang="en-US" sz="1300" dirty="0">
                          <a:solidFill>
                            <a:schemeClr val="bg1"/>
                          </a:solidFill>
                          <a:effectLst/>
                          <a:latin typeface="Arial Narrow" panose="020B0606020202030204" pitchFamily="34" charset="0"/>
                          <a:ea typeface="Calibri"/>
                          <a:cs typeface="Arial" panose="020B0604020202020204" pitchFamily="34" charset="0"/>
                        </a:rPr>
                        <a:t> </a:t>
                      </a:r>
                    </a:p>
                    <a:p>
                      <a:pPr marL="0" marR="0" algn="r">
                        <a:lnSpc>
                          <a:spcPct val="115000"/>
                        </a:lnSpc>
                        <a:spcBef>
                          <a:spcPts val="0"/>
                        </a:spcBef>
                        <a:spcAft>
                          <a:spcPts val="0"/>
                        </a:spcAft>
                      </a:pPr>
                      <a:r>
                        <a:rPr lang="en-US" sz="1300" dirty="0">
                          <a:solidFill>
                            <a:schemeClr val="bg1"/>
                          </a:solidFill>
                          <a:effectLst/>
                          <a:latin typeface="Arial Narrow" panose="020B0606020202030204" pitchFamily="34" charset="0"/>
                          <a:ea typeface="Andalus"/>
                          <a:cs typeface="Arial" panose="020B0604020202020204" pitchFamily="34" charset="0"/>
                        </a:rPr>
                        <a:t>100%</a:t>
                      </a:r>
                      <a:endParaRPr lang="en-US" sz="1300" dirty="0">
                        <a:solidFill>
                          <a:schemeClr val="bg1"/>
                        </a:solidFill>
                        <a:effectLst/>
                        <a:latin typeface="Arial Narrow" panose="020B0606020202030204" pitchFamily="34" charset="0"/>
                        <a:ea typeface="Calibri"/>
                        <a:cs typeface="Arial" panose="020B0604020202020204" pitchFamily="34" charset="0"/>
                      </a:endParaRPr>
                    </a:p>
                  </a:txBody>
                  <a:tcPr marL="44864" marR="44864" marT="41541" marB="4154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85000"/>
                      </a:schemeClr>
                    </a:solidFill>
                  </a:tcPr>
                </a:tc>
                <a:tc>
                  <a:txBody>
                    <a:bodyPr/>
                    <a:lstStyle/>
                    <a:p>
                      <a:pPr marL="0" marR="0" algn="r">
                        <a:lnSpc>
                          <a:spcPct val="115000"/>
                        </a:lnSpc>
                        <a:spcBef>
                          <a:spcPts val="0"/>
                        </a:spcBef>
                        <a:spcAft>
                          <a:spcPts val="0"/>
                        </a:spcAft>
                      </a:pPr>
                      <a:r>
                        <a:rPr lang="en-US" sz="1300" dirty="0">
                          <a:solidFill>
                            <a:schemeClr val="bg1"/>
                          </a:solidFill>
                          <a:effectLst/>
                          <a:latin typeface="Arial Narrow" panose="020B0606020202030204" pitchFamily="34" charset="0"/>
                          <a:ea typeface="Calibri"/>
                          <a:cs typeface="Arial" panose="020B0604020202020204" pitchFamily="34" charset="0"/>
                        </a:rPr>
                        <a:t> </a:t>
                      </a:r>
                    </a:p>
                    <a:p>
                      <a:pPr marL="0" marR="0" algn="r">
                        <a:lnSpc>
                          <a:spcPct val="115000"/>
                        </a:lnSpc>
                        <a:spcBef>
                          <a:spcPts val="0"/>
                        </a:spcBef>
                        <a:spcAft>
                          <a:spcPts val="0"/>
                        </a:spcAft>
                      </a:pPr>
                      <a:r>
                        <a:rPr lang="en-US" sz="1300" dirty="0">
                          <a:solidFill>
                            <a:schemeClr val="bg1"/>
                          </a:solidFill>
                          <a:effectLst/>
                          <a:latin typeface="Arial Narrow" panose="020B0606020202030204" pitchFamily="34" charset="0"/>
                          <a:ea typeface="Andalus"/>
                          <a:cs typeface="Arial" panose="020B0604020202020204" pitchFamily="34" charset="0"/>
                        </a:rPr>
                        <a:t>83%</a:t>
                      </a:r>
                      <a:endParaRPr lang="en-US" sz="1300" dirty="0">
                        <a:solidFill>
                          <a:schemeClr val="bg1"/>
                        </a:solidFill>
                        <a:effectLst/>
                        <a:latin typeface="Arial Narrow" panose="020B0606020202030204" pitchFamily="34" charset="0"/>
                        <a:ea typeface="Calibri"/>
                        <a:cs typeface="Arial" panose="020B0604020202020204" pitchFamily="34" charset="0"/>
                      </a:endParaRPr>
                    </a:p>
                  </a:txBody>
                  <a:tcPr marL="44864" marR="44864" marT="41541" marB="4154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85000"/>
                      </a:schemeClr>
                    </a:solidFill>
                  </a:tcPr>
                </a:tc>
                <a:tc>
                  <a:txBody>
                    <a:bodyPr/>
                    <a:lstStyle/>
                    <a:p>
                      <a:pPr marL="0" marR="0" algn="r">
                        <a:lnSpc>
                          <a:spcPct val="115000"/>
                        </a:lnSpc>
                        <a:spcBef>
                          <a:spcPts val="0"/>
                        </a:spcBef>
                        <a:spcAft>
                          <a:spcPts val="0"/>
                        </a:spcAft>
                      </a:pPr>
                      <a:r>
                        <a:rPr lang="en-US" sz="1300" dirty="0">
                          <a:solidFill>
                            <a:schemeClr val="bg1"/>
                          </a:solidFill>
                          <a:effectLst/>
                          <a:latin typeface="Arial Narrow" panose="020B0606020202030204" pitchFamily="34" charset="0"/>
                          <a:ea typeface="Calibri"/>
                          <a:cs typeface="Arial" panose="020B0604020202020204" pitchFamily="34" charset="0"/>
                        </a:rPr>
                        <a:t> </a:t>
                      </a:r>
                    </a:p>
                    <a:p>
                      <a:pPr marL="0" marR="0" algn="r">
                        <a:lnSpc>
                          <a:spcPct val="115000"/>
                        </a:lnSpc>
                        <a:spcBef>
                          <a:spcPts val="0"/>
                        </a:spcBef>
                        <a:spcAft>
                          <a:spcPts val="0"/>
                        </a:spcAft>
                      </a:pPr>
                      <a:r>
                        <a:rPr lang="en-US" sz="1300" dirty="0">
                          <a:solidFill>
                            <a:schemeClr val="bg1"/>
                          </a:solidFill>
                          <a:effectLst/>
                          <a:latin typeface="Arial Narrow" panose="020B0606020202030204" pitchFamily="34" charset="0"/>
                          <a:ea typeface="Andalus"/>
                          <a:cs typeface="Arial" panose="020B0604020202020204" pitchFamily="34" charset="0"/>
                        </a:rPr>
                        <a:t>64%</a:t>
                      </a:r>
                      <a:endParaRPr lang="en-US" sz="1300" dirty="0">
                        <a:solidFill>
                          <a:schemeClr val="bg1"/>
                        </a:solidFill>
                        <a:effectLst/>
                        <a:latin typeface="Arial Narrow" panose="020B0606020202030204" pitchFamily="34" charset="0"/>
                        <a:ea typeface="Calibri"/>
                        <a:cs typeface="Arial" panose="020B0604020202020204" pitchFamily="34" charset="0"/>
                      </a:endParaRPr>
                    </a:p>
                  </a:txBody>
                  <a:tcPr marL="44864" marR="44864" marT="41541" marB="4154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85000"/>
                      </a:schemeClr>
                    </a:solidFill>
                  </a:tcPr>
                </a:tc>
                <a:tc>
                  <a:txBody>
                    <a:bodyPr/>
                    <a:lstStyle/>
                    <a:p>
                      <a:pPr marL="0" marR="0" algn="r">
                        <a:lnSpc>
                          <a:spcPct val="115000"/>
                        </a:lnSpc>
                        <a:spcBef>
                          <a:spcPts val="0"/>
                        </a:spcBef>
                        <a:spcAft>
                          <a:spcPts val="0"/>
                        </a:spcAft>
                      </a:pPr>
                      <a:r>
                        <a:rPr lang="en-US" sz="1300" dirty="0">
                          <a:solidFill>
                            <a:schemeClr val="bg1"/>
                          </a:solidFill>
                          <a:effectLst/>
                          <a:latin typeface="Arial Narrow" panose="020B0606020202030204" pitchFamily="34" charset="0"/>
                          <a:ea typeface="Calibri"/>
                          <a:cs typeface="Arial" panose="020B0604020202020204" pitchFamily="34" charset="0"/>
                        </a:rPr>
                        <a:t> </a:t>
                      </a:r>
                    </a:p>
                    <a:p>
                      <a:pPr marL="0" marR="0" algn="r">
                        <a:lnSpc>
                          <a:spcPct val="115000"/>
                        </a:lnSpc>
                        <a:spcBef>
                          <a:spcPts val="0"/>
                        </a:spcBef>
                        <a:spcAft>
                          <a:spcPts val="0"/>
                        </a:spcAft>
                      </a:pPr>
                      <a:r>
                        <a:rPr lang="en-US" sz="1300" dirty="0">
                          <a:solidFill>
                            <a:schemeClr val="bg1"/>
                          </a:solidFill>
                          <a:effectLst/>
                          <a:latin typeface="Arial Narrow" panose="020B0606020202030204" pitchFamily="34" charset="0"/>
                          <a:ea typeface="Andalus"/>
                          <a:cs typeface="Arial" panose="020B0604020202020204" pitchFamily="34" charset="0"/>
                        </a:rPr>
                        <a:t>83%</a:t>
                      </a:r>
                      <a:endParaRPr lang="en-US" sz="1300" dirty="0">
                        <a:solidFill>
                          <a:schemeClr val="bg1"/>
                        </a:solidFill>
                        <a:effectLst/>
                        <a:latin typeface="Arial Narrow" panose="020B0606020202030204" pitchFamily="34" charset="0"/>
                        <a:ea typeface="Calibri"/>
                        <a:cs typeface="Arial" panose="020B0604020202020204" pitchFamily="34" charset="0"/>
                      </a:endParaRPr>
                    </a:p>
                  </a:txBody>
                  <a:tcPr marL="44864" marR="44864" marT="41541" marB="4154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85000"/>
                      </a:schemeClr>
                    </a:solidFill>
                  </a:tcPr>
                </a:tc>
              </a:tr>
              <a:tr h="598784">
                <a:tc>
                  <a:txBody>
                    <a:bodyPr/>
                    <a:lstStyle/>
                    <a:p>
                      <a:pPr marL="0" marR="0" algn="r">
                        <a:lnSpc>
                          <a:spcPct val="115000"/>
                        </a:lnSpc>
                        <a:spcBef>
                          <a:spcPts val="0"/>
                        </a:spcBef>
                        <a:spcAft>
                          <a:spcPts val="0"/>
                        </a:spcAft>
                      </a:pPr>
                      <a:r>
                        <a:rPr lang="en-US" sz="1350" b="1" dirty="0">
                          <a:solidFill>
                            <a:schemeClr val="tx1"/>
                          </a:solidFill>
                          <a:effectLst/>
                          <a:latin typeface="Arial Narrow" panose="020B0606020202030204" pitchFamily="34" charset="0"/>
                          <a:ea typeface="Calibri"/>
                          <a:cs typeface="Calibri"/>
                        </a:rPr>
                        <a:t> </a:t>
                      </a:r>
                    </a:p>
                    <a:p>
                      <a:pPr algn="r"/>
                      <a:r>
                        <a:rPr lang="en-US" sz="1350" b="1" dirty="0" smtClean="0">
                          <a:solidFill>
                            <a:schemeClr val="tx1"/>
                          </a:solidFill>
                          <a:effectLst/>
                          <a:latin typeface="Arial Narrow" panose="020B0606020202030204" pitchFamily="34" charset="0"/>
                          <a:ea typeface="Andalus"/>
                        </a:rPr>
                        <a:t>Date </a:t>
                      </a:r>
                      <a:r>
                        <a:rPr lang="en-US" sz="1350" b="1" dirty="0">
                          <a:solidFill>
                            <a:schemeClr val="tx1"/>
                          </a:solidFill>
                          <a:effectLst/>
                          <a:latin typeface="Arial Narrow" panose="020B0606020202030204" pitchFamily="34" charset="0"/>
                          <a:ea typeface="Andalus"/>
                        </a:rPr>
                        <a:t>Searched</a:t>
                      </a:r>
                      <a:r>
                        <a:rPr lang="en-US" sz="1350" b="1" dirty="0">
                          <a:solidFill>
                            <a:schemeClr val="tx1"/>
                          </a:solidFill>
                          <a:effectLst/>
                          <a:latin typeface="Arial Narrow" panose="020B0606020202030204" pitchFamily="34" charset="0"/>
                        </a:rPr>
                        <a:t> </a:t>
                      </a:r>
                    </a:p>
                  </a:txBody>
                  <a:tcPr marL="44864" marR="44864" marT="41541" marB="4154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marL="0" marR="0" algn="r">
                        <a:lnSpc>
                          <a:spcPct val="115000"/>
                        </a:lnSpc>
                        <a:spcBef>
                          <a:spcPts val="0"/>
                        </a:spcBef>
                        <a:spcAft>
                          <a:spcPts val="0"/>
                        </a:spcAft>
                      </a:pPr>
                      <a:r>
                        <a:rPr lang="en-US" sz="1300" dirty="0" smtClean="0">
                          <a:solidFill>
                            <a:schemeClr val="bg1"/>
                          </a:solidFill>
                          <a:effectLst/>
                          <a:latin typeface="Arial Narrow" panose="020B0606020202030204" pitchFamily="34" charset="0"/>
                          <a:ea typeface="Andalus"/>
                          <a:cs typeface="Arial" panose="020B0604020202020204" pitchFamily="34" charset="0"/>
                        </a:rPr>
                        <a:t>17-Dec</a:t>
                      </a:r>
                      <a:endParaRPr lang="en-US" sz="1300" dirty="0">
                        <a:solidFill>
                          <a:schemeClr val="bg1"/>
                        </a:solidFill>
                        <a:effectLst/>
                        <a:latin typeface="Arial Narrow" panose="020B0606020202030204" pitchFamily="34" charset="0"/>
                        <a:ea typeface="Calibri"/>
                        <a:cs typeface="Arial" panose="020B0604020202020204" pitchFamily="34" charset="0"/>
                      </a:endParaRPr>
                    </a:p>
                    <a:p>
                      <a:pPr marL="0" marR="0" algn="r">
                        <a:lnSpc>
                          <a:spcPct val="115000"/>
                        </a:lnSpc>
                        <a:spcBef>
                          <a:spcPts val="0"/>
                        </a:spcBef>
                        <a:spcAft>
                          <a:spcPts val="0"/>
                        </a:spcAft>
                      </a:pPr>
                      <a:r>
                        <a:rPr lang="en-US" sz="1300" dirty="0" smtClean="0">
                          <a:solidFill>
                            <a:schemeClr val="bg1"/>
                          </a:solidFill>
                          <a:effectLst/>
                          <a:latin typeface="Arial Narrow" panose="020B0606020202030204" pitchFamily="34" charset="0"/>
                          <a:ea typeface="Andalus"/>
                          <a:cs typeface="Arial" panose="020B0604020202020204" pitchFamily="34" charset="0"/>
                        </a:rPr>
                        <a:t>2013</a:t>
                      </a:r>
                      <a:endParaRPr lang="en-US" sz="1300" dirty="0">
                        <a:solidFill>
                          <a:schemeClr val="bg1"/>
                        </a:solidFill>
                        <a:effectLst/>
                        <a:latin typeface="Arial Narrow" panose="020B0606020202030204" pitchFamily="34" charset="0"/>
                        <a:ea typeface="Calibri"/>
                        <a:cs typeface="Arial" panose="020B0604020202020204" pitchFamily="34" charset="0"/>
                      </a:endParaRPr>
                    </a:p>
                  </a:txBody>
                  <a:tcPr marL="44864" marR="44864" marT="41541" marB="4154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marL="0" marR="0" algn="r">
                        <a:lnSpc>
                          <a:spcPct val="115000"/>
                        </a:lnSpc>
                        <a:spcBef>
                          <a:spcPts val="0"/>
                        </a:spcBef>
                        <a:spcAft>
                          <a:spcPts val="0"/>
                        </a:spcAft>
                      </a:pPr>
                      <a:r>
                        <a:rPr lang="en-US" sz="1300" dirty="0" smtClean="0">
                          <a:solidFill>
                            <a:schemeClr val="bg1"/>
                          </a:solidFill>
                          <a:effectLst/>
                          <a:latin typeface="Arial Narrow" panose="020B0606020202030204" pitchFamily="34" charset="0"/>
                          <a:ea typeface="Calibri"/>
                          <a:cs typeface="Arial" panose="020B0604020202020204" pitchFamily="34" charset="0"/>
                        </a:rPr>
                        <a:t>19-Dec</a:t>
                      </a:r>
                      <a:endParaRPr lang="en-US" sz="1300" dirty="0">
                        <a:solidFill>
                          <a:schemeClr val="bg1"/>
                        </a:solidFill>
                        <a:effectLst/>
                        <a:latin typeface="Arial Narrow" panose="020B0606020202030204" pitchFamily="34" charset="0"/>
                        <a:ea typeface="Calibri"/>
                        <a:cs typeface="Arial" panose="020B0604020202020204" pitchFamily="34" charset="0"/>
                      </a:endParaRPr>
                    </a:p>
                    <a:p>
                      <a:pPr marL="0" marR="0" algn="r">
                        <a:lnSpc>
                          <a:spcPct val="115000"/>
                        </a:lnSpc>
                        <a:spcBef>
                          <a:spcPts val="0"/>
                        </a:spcBef>
                        <a:spcAft>
                          <a:spcPts val="0"/>
                        </a:spcAft>
                      </a:pPr>
                      <a:r>
                        <a:rPr lang="en-US" sz="1300" dirty="0">
                          <a:solidFill>
                            <a:schemeClr val="bg1"/>
                          </a:solidFill>
                          <a:effectLst/>
                          <a:latin typeface="Arial Narrow" panose="020B0606020202030204" pitchFamily="34" charset="0"/>
                          <a:ea typeface="Calibri"/>
                          <a:cs typeface="Arial" panose="020B0604020202020204" pitchFamily="34" charset="0"/>
                        </a:rPr>
                        <a:t>2013</a:t>
                      </a:r>
                    </a:p>
                  </a:txBody>
                  <a:tcPr marL="44864" marR="44864" marT="41541" marB="4154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marL="0" marR="0" algn="r">
                        <a:lnSpc>
                          <a:spcPct val="115000"/>
                        </a:lnSpc>
                        <a:spcBef>
                          <a:spcPts val="0"/>
                        </a:spcBef>
                        <a:spcAft>
                          <a:spcPts val="0"/>
                        </a:spcAft>
                      </a:pPr>
                      <a:r>
                        <a:rPr lang="en-US" sz="1300" dirty="0" smtClean="0">
                          <a:solidFill>
                            <a:schemeClr val="bg1"/>
                          </a:solidFill>
                          <a:effectLst/>
                          <a:latin typeface="Arial Narrow" panose="020B0606020202030204" pitchFamily="34" charset="0"/>
                          <a:ea typeface="Andalus"/>
                          <a:cs typeface="Arial" panose="020B0604020202020204" pitchFamily="34" charset="0"/>
                        </a:rPr>
                        <a:t>17-Dec</a:t>
                      </a:r>
                      <a:br>
                        <a:rPr lang="en-US" sz="1300" dirty="0" smtClean="0">
                          <a:solidFill>
                            <a:schemeClr val="bg1"/>
                          </a:solidFill>
                          <a:effectLst/>
                          <a:latin typeface="Arial Narrow" panose="020B0606020202030204" pitchFamily="34" charset="0"/>
                          <a:ea typeface="Andalus"/>
                          <a:cs typeface="Arial" panose="020B0604020202020204" pitchFamily="34" charset="0"/>
                        </a:rPr>
                      </a:br>
                      <a:r>
                        <a:rPr lang="en-US" sz="1300" dirty="0" smtClean="0">
                          <a:solidFill>
                            <a:schemeClr val="bg1"/>
                          </a:solidFill>
                          <a:effectLst/>
                          <a:latin typeface="Arial Narrow" panose="020B0606020202030204" pitchFamily="34" charset="0"/>
                          <a:ea typeface="Andalus"/>
                          <a:cs typeface="Arial" panose="020B0604020202020204" pitchFamily="34" charset="0"/>
                        </a:rPr>
                        <a:t>2013</a:t>
                      </a:r>
                      <a:endParaRPr lang="en-US" sz="1300" dirty="0">
                        <a:solidFill>
                          <a:schemeClr val="bg1"/>
                        </a:solidFill>
                        <a:effectLst/>
                        <a:latin typeface="Arial Narrow" panose="020B0606020202030204" pitchFamily="34" charset="0"/>
                        <a:ea typeface="Calibri"/>
                        <a:cs typeface="Arial" panose="020B0604020202020204" pitchFamily="34" charset="0"/>
                      </a:endParaRPr>
                    </a:p>
                  </a:txBody>
                  <a:tcPr marL="44864" marR="44864" marT="41541" marB="4154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marL="0" marR="0" algn="r">
                        <a:lnSpc>
                          <a:spcPct val="115000"/>
                        </a:lnSpc>
                        <a:spcBef>
                          <a:spcPts val="0"/>
                        </a:spcBef>
                        <a:spcAft>
                          <a:spcPts val="0"/>
                        </a:spcAft>
                      </a:pPr>
                      <a:r>
                        <a:rPr lang="en-US" sz="1300" dirty="0" smtClean="0">
                          <a:solidFill>
                            <a:schemeClr val="bg1"/>
                          </a:solidFill>
                          <a:effectLst/>
                          <a:latin typeface="Arial Narrow" panose="020B0606020202030204" pitchFamily="34" charset="0"/>
                          <a:ea typeface="Andalus"/>
                          <a:cs typeface="Arial" panose="020B0604020202020204" pitchFamily="34" charset="0"/>
                        </a:rPr>
                        <a:t>12-Nov</a:t>
                      </a:r>
                      <a:br>
                        <a:rPr lang="en-US" sz="1300" dirty="0" smtClean="0">
                          <a:solidFill>
                            <a:schemeClr val="bg1"/>
                          </a:solidFill>
                          <a:effectLst/>
                          <a:latin typeface="Arial Narrow" panose="020B0606020202030204" pitchFamily="34" charset="0"/>
                          <a:ea typeface="Andalus"/>
                          <a:cs typeface="Arial" panose="020B0604020202020204" pitchFamily="34" charset="0"/>
                        </a:rPr>
                      </a:br>
                      <a:r>
                        <a:rPr lang="en-US" sz="1300" dirty="0" smtClean="0">
                          <a:solidFill>
                            <a:schemeClr val="bg1"/>
                          </a:solidFill>
                          <a:effectLst/>
                          <a:latin typeface="Arial Narrow" panose="020B0606020202030204" pitchFamily="34" charset="0"/>
                          <a:ea typeface="Andalus"/>
                          <a:cs typeface="Arial" panose="020B0604020202020204" pitchFamily="34" charset="0"/>
                        </a:rPr>
                        <a:t>2013</a:t>
                      </a:r>
                      <a:endParaRPr lang="en-US" sz="1300" dirty="0">
                        <a:solidFill>
                          <a:schemeClr val="bg1"/>
                        </a:solidFill>
                        <a:effectLst/>
                        <a:latin typeface="Arial Narrow" panose="020B0606020202030204" pitchFamily="34" charset="0"/>
                        <a:ea typeface="Calibri"/>
                        <a:cs typeface="Arial" panose="020B0604020202020204" pitchFamily="34" charset="0"/>
                      </a:endParaRPr>
                    </a:p>
                  </a:txBody>
                  <a:tcPr marL="44864" marR="44864" marT="41541" marB="4154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marL="0" marR="0" algn="r">
                        <a:lnSpc>
                          <a:spcPct val="115000"/>
                        </a:lnSpc>
                        <a:spcBef>
                          <a:spcPts val="0"/>
                        </a:spcBef>
                        <a:spcAft>
                          <a:spcPts val="0"/>
                        </a:spcAft>
                      </a:pPr>
                      <a:r>
                        <a:rPr lang="en-US" sz="1300" dirty="0" smtClean="0">
                          <a:solidFill>
                            <a:schemeClr val="bg1"/>
                          </a:solidFill>
                          <a:effectLst/>
                          <a:latin typeface="Arial Narrow" panose="020B0606020202030204" pitchFamily="34" charset="0"/>
                          <a:ea typeface="Calibri"/>
                          <a:cs typeface="Arial" panose="020B0604020202020204" pitchFamily="34" charset="0"/>
                        </a:rPr>
                        <a:t>19-Dec</a:t>
                      </a:r>
                      <a:br>
                        <a:rPr lang="en-US" sz="1300" dirty="0" smtClean="0">
                          <a:solidFill>
                            <a:schemeClr val="bg1"/>
                          </a:solidFill>
                          <a:effectLst/>
                          <a:latin typeface="Arial Narrow" panose="020B0606020202030204" pitchFamily="34" charset="0"/>
                          <a:ea typeface="Calibri"/>
                          <a:cs typeface="Arial" panose="020B0604020202020204" pitchFamily="34" charset="0"/>
                        </a:rPr>
                      </a:br>
                      <a:r>
                        <a:rPr lang="en-US" sz="1300" dirty="0" smtClean="0">
                          <a:solidFill>
                            <a:schemeClr val="bg1"/>
                          </a:solidFill>
                          <a:effectLst/>
                          <a:latin typeface="Arial Narrow" panose="020B0606020202030204" pitchFamily="34" charset="0"/>
                          <a:ea typeface="Calibri"/>
                          <a:cs typeface="Arial" panose="020B0604020202020204" pitchFamily="34" charset="0"/>
                        </a:rPr>
                        <a:t>2013</a:t>
                      </a:r>
                      <a:endParaRPr lang="en-US" sz="1300" dirty="0">
                        <a:solidFill>
                          <a:schemeClr val="bg1"/>
                        </a:solidFill>
                        <a:effectLst/>
                        <a:latin typeface="Arial Narrow" panose="020B0606020202030204" pitchFamily="34" charset="0"/>
                        <a:ea typeface="Calibri"/>
                        <a:cs typeface="Arial" panose="020B0604020202020204" pitchFamily="34" charset="0"/>
                      </a:endParaRPr>
                    </a:p>
                  </a:txBody>
                  <a:tcPr marL="44864" marR="44864" marT="41541" marB="4154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marL="0" marR="0" algn="r">
                        <a:lnSpc>
                          <a:spcPct val="115000"/>
                        </a:lnSpc>
                        <a:spcBef>
                          <a:spcPts val="0"/>
                        </a:spcBef>
                        <a:spcAft>
                          <a:spcPts val="0"/>
                        </a:spcAft>
                      </a:pPr>
                      <a:r>
                        <a:rPr lang="en-US" sz="1300" dirty="0" smtClean="0">
                          <a:solidFill>
                            <a:schemeClr val="bg1"/>
                          </a:solidFill>
                          <a:effectLst/>
                          <a:latin typeface="Arial Narrow" panose="020B0606020202030204" pitchFamily="34" charset="0"/>
                          <a:ea typeface="Andalus"/>
                          <a:cs typeface="Arial" panose="020B0604020202020204" pitchFamily="34" charset="0"/>
                        </a:rPr>
                        <a:t>12-Nov</a:t>
                      </a:r>
                      <a:br>
                        <a:rPr lang="en-US" sz="1300" dirty="0" smtClean="0">
                          <a:solidFill>
                            <a:schemeClr val="bg1"/>
                          </a:solidFill>
                          <a:effectLst/>
                          <a:latin typeface="Arial Narrow" panose="020B0606020202030204" pitchFamily="34" charset="0"/>
                          <a:ea typeface="Andalus"/>
                          <a:cs typeface="Arial" panose="020B0604020202020204" pitchFamily="34" charset="0"/>
                        </a:rPr>
                      </a:br>
                      <a:r>
                        <a:rPr lang="en-US" sz="1300" dirty="0" smtClean="0">
                          <a:solidFill>
                            <a:schemeClr val="bg1"/>
                          </a:solidFill>
                          <a:effectLst/>
                          <a:latin typeface="Arial Narrow" panose="020B0606020202030204" pitchFamily="34" charset="0"/>
                          <a:ea typeface="Andalus"/>
                          <a:cs typeface="Arial" panose="020B0604020202020204" pitchFamily="34" charset="0"/>
                        </a:rPr>
                        <a:t>2013</a:t>
                      </a:r>
                      <a:endParaRPr lang="en-US" sz="1300" dirty="0">
                        <a:solidFill>
                          <a:schemeClr val="bg1"/>
                        </a:solidFill>
                        <a:effectLst/>
                        <a:latin typeface="Arial Narrow" panose="020B0606020202030204" pitchFamily="34" charset="0"/>
                        <a:ea typeface="Calibri"/>
                        <a:cs typeface="Arial" panose="020B0604020202020204" pitchFamily="34" charset="0"/>
                      </a:endParaRPr>
                    </a:p>
                  </a:txBody>
                  <a:tcPr marL="44864" marR="44864" marT="41541" marB="4154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marL="0" marR="0" algn="r">
                        <a:lnSpc>
                          <a:spcPct val="115000"/>
                        </a:lnSpc>
                        <a:spcBef>
                          <a:spcPts val="0"/>
                        </a:spcBef>
                        <a:spcAft>
                          <a:spcPts val="0"/>
                        </a:spcAft>
                      </a:pPr>
                      <a:r>
                        <a:rPr lang="en-US" sz="1300" dirty="0" smtClean="0">
                          <a:solidFill>
                            <a:schemeClr val="bg1"/>
                          </a:solidFill>
                          <a:effectLst/>
                          <a:latin typeface="Arial Narrow" panose="020B0606020202030204" pitchFamily="34" charset="0"/>
                          <a:ea typeface="Andalus"/>
                          <a:cs typeface="Arial" panose="020B0604020202020204" pitchFamily="34" charset="0"/>
                        </a:rPr>
                        <a:t>20-Dec</a:t>
                      </a:r>
                      <a:br>
                        <a:rPr lang="en-US" sz="1300" dirty="0" smtClean="0">
                          <a:solidFill>
                            <a:schemeClr val="bg1"/>
                          </a:solidFill>
                          <a:effectLst/>
                          <a:latin typeface="Arial Narrow" panose="020B0606020202030204" pitchFamily="34" charset="0"/>
                          <a:ea typeface="Andalus"/>
                          <a:cs typeface="Arial" panose="020B0604020202020204" pitchFamily="34" charset="0"/>
                        </a:rPr>
                      </a:br>
                      <a:r>
                        <a:rPr lang="en-US" sz="1300" dirty="0" smtClean="0">
                          <a:solidFill>
                            <a:schemeClr val="bg1"/>
                          </a:solidFill>
                          <a:effectLst/>
                          <a:latin typeface="Arial Narrow" panose="020B0606020202030204" pitchFamily="34" charset="0"/>
                          <a:ea typeface="Andalus"/>
                          <a:cs typeface="Arial" panose="020B0604020202020204" pitchFamily="34" charset="0"/>
                        </a:rPr>
                        <a:t>2013</a:t>
                      </a:r>
                      <a:endParaRPr lang="en-US" sz="1300" dirty="0">
                        <a:solidFill>
                          <a:schemeClr val="bg1"/>
                        </a:solidFill>
                        <a:effectLst/>
                        <a:latin typeface="Arial Narrow" panose="020B0606020202030204" pitchFamily="34" charset="0"/>
                        <a:ea typeface="Calibri"/>
                        <a:cs typeface="Arial" panose="020B0604020202020204" pitchFamily="34" charset="0"/>
                      </a:endParaRPr>
                    </a:p>
                  </a:txBody>
                  <a:tcPr marL="44864" marR="44864" marT="41541" marB="4154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marL="0" marR="0" algn="r">
                        <a:lnSpc>
                          <a:spcPct val="115000"/>
                        </a:lnSpc>
                        <a:spcBef>
                          <a:spcPts val="0"/>
                        </a:spcBef>
                        <a:spcAft>
                          <a:spcPts val="0"/>
                        </a:spcAft>
                      </a:pPr>
                      <a:r>
                        <a:rPr lang="en-US" sz="1300" dirty="0" smtClean="0">
                          <a:solidFill>
                            <a:schemeClr val="bg1"/>
                          </a:solidFill>
                          <a:effectLst/>
                          <a:latin typeface="Arial Narrow" panose="020B0606020202030204" pitchFamily="34" charset="0"/>
                          <a:ea typeface="Andalus"/>
                          <a:cs typeface="Arial" panose="020B0604020202020204" pitchFamily="34" charset="0"/>
                        </a:rPr>
                        <a:t>12-Nov</a:t>
                      </a:r>
                      <a:br>
                        <a:rPr lang="en-US" sz="1300" dirty="0" smtClean="0">
                          <a:solidFill>
                            <a:schemeClr val="bg1"/>
                          </a:solidFill>
                          <a:effectLst/>
                          <a:latin typeface="Arial Narrow" panose="020B0606020202030204" pitchFamily="34" charset="0"/>
                          <a:ea typeface="Andalus"/>
                          <a:cs typeface="Arial" panose="020B0604020202020204" pitchFamily="34" charset="0"/>
                        </a:rPr>
                      </a:br>
                      <a:r>
                        <a:rPr lang="en-US" sz="1300" dirty="0" smtClean="0">
                          <a:solidFill>
                            <a:schemeClr val="bg1"/>
                          </a:solidFill>
                          <a:effectLst/>
                          <a:latin typeface="Arial Narrow" panose="020B0606020202030204" pitchFamily="34" charset="0"/>
                          <a:ea typeface="Andalus"/>
                          <a:cs typeface="Arial" panose="020B0604020202020204" pitchFamily="34" charset="0"/>
                        </a:rPr>
                        <a:t>2013</a:t>
                      </a:r>
                      <a:endParaRPr lang="en-US" sz="1300" dirty="0">
                        <a:solidFill>
                          <a:schemeClr val="bg1"/>
                        </a:solidFill>
                        <a:effectLst/>
                        <a:latin typeface="Arial Narrow" panose="020B0606020202030204" pitchFamily="34" charset="0"/>
                        <a:ea typeface="Calibri"/>
                        <a:cs typeface="Arial" panose="020B0604020202020204" pitchFamily="34" charset="0"/>
                      </a:endParaRPr>
                    </a:p>
                  </a:txBody>
                  <a:tcPr marL="44864" marR="44864" marT="41541" marB="4154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marL="0" marR="0" algn="r">
                        <a:lnSpc>
                          <a:spcPct val="115000"/>
                        </a:lnSpc>
                        <a:spcBef>
                          <a:spcPts val="0"/>
                        </a:spcBef>
                        <a:spcAft>
                          <a:spcPts val="0"/>
                        </a:spcAft>
                      </a:pPr>
                      <a:r>
                        <a:rPr lang="en-US" sz="1300" dirty="0" smtClean="0">
                          <a:solidFill>
                            <a:schemeClr val="bg1"/>
                          </a:solidFill>
                          <a:effectLst/>
                          <a:latin typeface="Arial Narrow" panose="020B0606020202030204" pitchFamily="34" charset="0"/>
                          <a:ea typeface="Andalus"/>
                          <a:cs typeface="Arial" panose="020B0604020202020204" pitchFamily="34" charset="0"/>
                        </a:rPr>
                        <a:t>12-Nov</a:t>
                      </a:r>
                      <a:br>
                        <a:rPr lang="en-US" sz="1300" dirty="0" smtClean="0">
                          <a:solidFill>
                            <a:schemeClr val="bg1"/>
                          </a:solidFill>
                          <a:effectLst/>
                          <a:latin typeface="Arial Narrow" panose="020B0606020202030204" pitchFamily="34" charset="0"/>
                          <a:ea typeface="Andalus"/>
                          <a:cs typeface="Arial" panose="020B0604020202020204" pitchFamily="34" charset="0"/>
                        </a:rPr>
                      </a:br>
                      <a:r>
                        <a:rPr lang="en-US" sz="1300" dirty="0" smtClean="0">
                          <a:solidFill>
                            <a:schemeClr val="bg1"/>
                          </a:solidFill>
                          <a:effectLst/>
                          <a:latin typeface="Arial Narrow" panose="020B0606020202030204" pitchFamily="34" charset="0"/>
                          <a:ea typeface="Andalus"/>
                          <a:cs typeface="Arial" panose="020B0604020202020204" pitchFamily="34" charset="0"/>
                        </a:rPr>
                        <a:t>2013</a:t>
                      </a:r>
                      <a:endParaRPr lang="en-US" sz="1300" dirty="0">
                        <a:solidFill>
                          <a:schemeClr val="bg1"/>
                        </a:solidFill>
                        <a:effectLst/>
                        <a:latin typeface="Arial Narrow" panose="020B0606020202030204" pitchFamily="34" charset="0"/>
                        <a:ea typeface="Calibri"/>
                        <a:cs typeface="Arial" panose="020B0604020202020204" pitchFamily="34" charset="0"/>
                      </a:endParaRPr>
                    </a:p>
                  </a:txBody>
                  <a:tcPr marL="44864" marR="44864" marT="41541" marB="4154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marL="0" marR="0" algn="r">
                        <a:lnSpc>
                          <a:spcPct val="115000"/>
                        </a:lnSpc>
                        <a:spcBef>
                          <a:spcPts val="0"/>
                        </a:spcBef>
                        <a:spcAft>
                          <a:spcPts val="0"/>
                        </a:spcAft>
                      </a:pPr>
                      <a:r>
                        <a:rPr lang="en-US" sz="1300" dirty="0" smtClean="0">
                          <a:solidFill>
                            <a:schemeClr val="bg1"/>
                          </a:solidFill>
                          <a:effectLst/>
                          <a:latin typeface="Arial Narrow" panose="020B0606020202030204" pitchFamily="34" charset="0"/>
                          <a:ea typeface="Andalus"/>
                          <a:cs typeface="Arial" panose="020B0604020202020204" pitchFamily="34" charset="0"/>
                        </a:rPr>
                        <a:t>11-Dec</a:t>
                      </a:r>
                      <a:br>
                        <a:rPr lang="en-US" sz="1300" dirty="0" smtClean="0">
                          <a:solidFill>
                            <a:schemeClr val="bg1"/>
                          </a:solidFill>
                          <a:effectLst/>
                          <a:latin typeface="Arial Narrow" panose="020B0606020202030204" pitchFamily="34" charset="0"/>
                          <a:ea typeface="Andalus"/>
                          <a:cs typeface="Arial" panose="020B0604020202020204" pitchFamily="34" charset="0"/>
                        </a:rPr>
                      </a:br>
                      <a:r>
                        <a:rPr lang="en-US" sz="1300" dirty="0" smtClean="0">
                          <a:solidFill>
                            <a:schemeClr val="bg1"/>
                          </a:solidFill>
                          <a:effectLst/>
                          <a:latin typeface="Arial Narrow" panose="020B0606020202030204" pitchFamily="34" charset="0"/>
                          <a:ea typeface="Andalus"/>
                          <a:cs typeface="Arial" panose="020B0604020202020204" pitchFamily="34" charset="0"/>
                        </a:rPr>
                        <a:t>2013</a:t>
                      </a:r>
                      <a:endParaRPr lang="en-US" sz="1300" dirty="0">
                        <a:solidFill>
                          <a:schemeClr val="bg1"/>
                        </a:solidFill>
                        <a:effectLst/>
                        <a:latin typeface="Arial Narrow" panose="020B0606020202030204" pitchFamily="34" charset="0"/>
                        <a:ea typeface="Calibri"/>
                        <a:cs typeface="Arial" panose="020B0604020202020204" pitchFamily="34" charset="0"/>
                      </a:endParaRPr>
                    </a:p>
                  </a:txBody>
                  <a:tcPr marL="44864" marR="44864" marT="41541" marB="4154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marL="0" marR="0" algn="r">
                        <a:lnSpc>
                          <a:spcPct val="115000"/>
                        </a:lnSpc>
                        <a:spcBef>
                          <a:spcPts val="0"/>
                        </a:spcBef>
                        <a:spcAft>
                          <a:spcPts val="0"/>
                        </a:spcAft>
                      </a:pPr>
                      <a:r>
                        <a:rPr lang="en-US" sz="1300" dirty="0" smtClean="0">
                          <a:solidFill>
                            <a:schemeClr val="bg1"/>
                          </a:solidFill>
                          <a:effectLst/>
                          <a:latin typeface="Arial Narrow" panose="020B0606020202030204" pitchFamily="34" charset="0"/>
                          <a:ea typeface="Andalus"/>
                          <a:cs typeface="Arial" panose="020B0604020202020204" pitchFamily="34" charset="0"/>
                        </a:rPr>
                        <a:t>20-Dec</a:t>
                      </a:r>
                      <a:br>
                        <a:rPr lang="en-US" sz="1300" dirty="0" smtClean="0">
                          <a:solidFill>
                            <a:schemeClr val="bg1"/>
                          </a:solidFill>
                          <a:effectLst/>
                          <a:latin typeface="Arial Narrow" panose="020B0606020202030204" pitchFamily="34" charset="0"/>
                          <a:ea typeface="Andalus"/>
                          <a:cs typeface="Arial" panose="020B0604020202020204" pitchFamily="34" charset="0"/>
                        </a:rPr>
                      </a:br>
                      <a:r>
                        <a:rPr lang="en-US" sz="1300" dirty="0" smtClean="0">
                          <a:solidFill>
                            <a:schemeClr val="bg1"/>
                          </a:solidFill>
                          <a:effectLst/>
                          <a:latin typeface="Arial Narrow" panose="020B0606020202030204" pitchFamily="34" charset="0"/>
                          <a:ea typeface="Andalus"/>
                          <a:cs typeface="Arial" panose="020B0604020202020204" pitchFamily="34" charset="0"/>
                        </a:rPr>
                        <a:t>2013</a:t>
                      </a:r>
                      <a:endParaRPr lang="en-US" sz="1300" dirty="0">
                        <a:solidFill>
                          <a:schemeClr val="bg1"/>
                        </a:solidFill>
                        <a:effectLst/>
                        <a:latin typeface="Arial Narrow" panose="020B0606020202030204" pitchFamily="34" charset="0"/>
                        <a:ea typeface="Calibri"/>
                        <a:cs typeface="Arial" panose="020B0604020202020204" pitchFamily="34" charset="0"/>
                      </a:endParaRPr>
                    </a:p>
                  </a:txBody>
                  <a:tcPr marL="44864" marR="44864" marT="41541" marB="4154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marL="0" marR="0" algn="r">
                        <a:lnSpc>
                          <a:spcPct val="115000"/>
                        </a:lnSpc>
                        <a:spcBef>
                          <a:spcPts val="0"/>
                        </a:spcBef>
                        <a:spcAft>
                          <a:spcPts val="0"/>
                        </a:spcAft>
                      </a:pPr>
                      <a:r>
                        <a:rPr lang="en-US" sz="1300" dirty="0" smtClean="0">
                          <a:solidFill>
                            <a:schemeClr val="bg1"/>
                          </a:solidFill>
                          <a:effectLst/>
                          <a:latin typeface="Arial Narrow" panose="020B0606020202030204" pitchFamily="34" charset="0"/>
                          <a:ea typeface="Andalus"/>
                          <a:cs typeface="Arial" panose="020B0604020202020204" pitchFamily="34" charset="0"/>
                        </a:rPr>
                        <a:t>20-Dec</a:t>
                      </a:r>
                      <a:br>
                        <a:rPr lang="en-US" sz="1300" dirty="0" smtClean="0">
                          <a:solidFill>
                            <a:schemeClr val="bg1"/>
                          </a:solidFill>
                          <a:effectLst/>
                          <a:latin typeface="Arial Narrow" panose="020B0606020202030204" pitchFamily="34" charset="0"/>
                          <a:ea typeface="Andalus"/>
                          <a:cs typeface="Arial" panose="020B0604020202020204" pitchFamily="34" charset="0"/>
                        </a:rPr>
                      </a:br>
                      <a:r>
                        <a:rPr lang="en-US" sz="1300" dirty="0" smtClean="0">
                          <a:solidFill>
                            <a:schemeClr val="bg1"/>
                          </a:solidFill>
                          <a:effectLst/>
                          <a:latin typeface="Arial Narrow" panose="020B0606020202030204" pitchFamily="34" charset="0"/>
                          <a:ea typeface="Andalus"/>
                          <a:cs typeface="Arial" panose="020B0604020202020204" pitchFamily="34" charset="0"/>
                        </a:rPr>
                        <a:t>2013</a:t>
                      </a:r>
                      <a:endParaRPr lang="en-US" sz="1300" dirty="0">
                        <a:solidFill>
                          <a:schemeClr val="bg1"/>
                        </a:solidFill>
                        <a:effectLst/>
                        <a:latin typeface="Arial Narrow" panose="020B0606020202030204" pitchFamily="34" charset="0"/>
                        <a:ea typeface="Calibri"/>
                        <a:cs typeface="Arial" panose="020B0604020202020204" pitchFamily="34" charset="0"/>
                      </a:endParaRPr>
                    </a:p>
                  </a:txBody>
                  <a:tcPr marL="44864" marR="44864" marT="41541" marB="4154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r>
            </a:tbl>
          </a:graphicData>
        </a:graphic>
      </p:graphicFrame>
      <p:sp>
        <p:nvSpPr>
          <p:cNvPr id="8" name="Title 7"/>
          <p:cNvSpPr>
            <a:spLocks noGrp="1"/>
          </p:cNvSpPr>
          <p:nvPr>
            <p:ph type="title"/>
          </p:nvPr>
        </p:nvSpPr>
        <p:spPr>
          <a:xfrm>
            <a:off x="900112" y="228600"/>
            <a:ext cx="7558088" cy="1143000"/>
          </a:xfrm>
        </p:spPr>
        <p:txBody>
          <a:bodyPr>
            <a:normAutofit/>
          </a:bodyPr>
          <a:lstStyle/>
          <a:p>
            <a:r>
              <a:rPr lang="en-US" sz="2000" b="1" dirty="0">
                <a:effectLst/>
              </a:rPr>
              <a:t>Comparison of </a:t>
            </a:r>
            <a:r>
              <a:rPr lang="en-US" sz="2000" b="1" dirty="0" err="1">
                <a:effectLst/>
              </a:rPr>
              <a:t>MeSH</a:t>
            </a:r>
            <a:r>
              <a:rPr lang="en-US" sz="2000" b="1" dirty="0">
                <a:effectLst/>
              </a:rPr>
              <a:t> and </a:t>
            </a:r>
            <a:r>
              <a:rPr lang="en-US" sz="2000" b="1" dirty="0" smtClean="0">
                <a:effectLst/>
              </a:rPr>
              <a:t>filtered </a:t>
            </a:r>
            <a:r>
              <a:rPr lang="en-US" sz="2000" b="1" dirty="0">
                <a:effectLst/>
              </a:rPr>
              <a:t>Ovid MEDLINE </a:t>
            </a:r>
            <a:r>
              <a:rPr lang="en-US" sz="2000" b="1" dirty="0" smtClean="0">
                <a:effectLst/>
              </a:rPr>
              <a:t>searches </a:t>
            </a:r>
            <a:r>
              <a:rPr lang="en-US" sz="2000" b="1" dirty="0">
                <a:effectLst/>
              </a:rPr>
              <a:t>for publications related to Canadian Indigenous </a:t>
            </a:r>
            <a:r>
              <a:rPr lang="en-US" sz="2000" b="1" dirty="0" smtClean="0">
                <a:effectLst/>
              </a:rPr>
              <a:t>peoples </a:t>
            </a:r>
            <a:r>
              <a:rPr lang="en-US" sz="2000" b="1" dirty="0">
                <a:effectLst/>
              </a:rPr>
              <a:t>by </a:t>
            </a:r>
            <a:r>
              <a:rPr lang="en-US" sz="2000" b="1" dirty="0" smtClean="0">
                <a:effectLst/>
              </a:rPr>
              <a:t>province </a:t>
            </a:r>
            <a:r>
              <a:rPr lang="en-US" sz="2000" b="1" dirty="0">
                <a:effectLst/>
              </a:rPr>
              <a:t>or </a:t>
            </a:r>
            <a:r>
              <a:rPr lang="en-US" sz="2000" b="1" dirty="0" smtClean="0">
                <a:effectLst/>
              </a:rPr>
              <a:t>territory</a:t>
            </a:r>
            <a:endParaRPr lang="en-US" sz="2000" dirty="0"/>
          </a:p>
        </p:txBody>
      </p:sp>
      <p:sp>
        <p:nvSpPr>
          <p:cNvPr id="10" name="Text Box 2"/>
          <p:cNvSpPr txBox="1">
            <a:spLocks noChangeArrowheads="1"/>
          </p:cNvSpPr>
          <p:nvPr/>
        </p:nvSpPr>
        <p:spPr bwMode="auto">
          <a:xfrm>
            <a:off x="900112" y="5486400"/>
            <a:ext cx="6796088" cy="8159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R="0" lvl="0" algn="l" defTabSz="914400" rtl="0" eaLnBrk="1" fontAlgn="base" latinLnBrk="0" hangingPunct="1">
              <a:lnSpc>
                <a:spcPct val="100000"/>
              </a:lnSpc>
              <a:spcBef>
                <a:spcPct val="0"/>
              </a:spcBef>
              <a:buClrTx/>
              <a:buSzTx/>
              <a:tabLst/>
            </a:pPr>
            <a:r>
              <a:rPr kumimoji="0" lang="en-US" altLang="en-US" sz="1200" b="0" i="0" u="none" strike="noStrike" cap="none" normalizeH="0" baseline="0" dirty="0" smtClean="0">
                <a:ln>
                  <a:noFill/>
                </a:ln>
                <a:effectLst/>
                <a:latin typeface="Arial" panose="020B0604020202020204" pitchFamily="34" charset="0"/>
                <a:cs typeface="Arial" panose="020B0604020202020204" pitchFamily="34" charset="0"/>
              </a:rPr>
              <a:t>Notes</a:t>
            </a:r>
            <a:r>
              <a:rPr lang="en-US" altLang="en-US" sz="1200" dirty="0" smtClean="0">
                <a:latin typeface="Arial" panose="020B0604020202020204" pitchFamily="34" charset="0"/>
                <a:cs typeface="Arial" panose="020B0604020202020204" pitchFamily="34" charset="0"/>
              </a:rPr>
              <a:t>:</a:t>
            </a:r>
          </a:p>
          <a:p>
            <a:pPr marL="228600" marR="0" lvl="0" indent="-228600" algn="l" defTabSz="914400" rtl="0" eaLnBrk="1" fontAlgn="base" latinLnBrk="0" hangingPunct="1">
              <a:lnSpc>
                <a:spcPct val="100000"/>
              </a:lnSpc>
              <a:spcBef>
                <a:spcPct val="0"/>
              </a:spcBef>
              <a:buClrTx/>
              <a:buSzTx/>
              <a:buFont typeface="+mj-lt"/>
              <a:buAutoNum type="arabicPeriod"/>
              <a:tabLst/>
            </a:pPr>
            <a:r>
              <a:rPr kumimoji="0" lang="en-US" altLang="en-US" sz="1200" b="0" i="0" u="none" strike="noStrike" cap="none" normalizeH="0" baseline="0" dirty="0" smtClean="0">
                <a:ln>
                  <a:noFill/>
                </a:ln>
                <a:effectLst/>
                <a:latin typeface="Arial" panose="020B0604020202020204" pitchFamily="34" charset="0"/>
                <a:cs typeface="Arial" panose="020B0604020202020204" pitchFamily="34" charset="0"/>
              </a:rPr>
              <a:t>Percentages have been rounded to the nearest whole number</a:t>
            </a:r>
            <a:endParaRPr lang="en-US" altLang="en-US" sz="1200" dirty="0">
              <a:latin typeface="Arial" panose="020B0604020202020204" pitchFamily="34" charset="0"/>
              <a:cs typeface="Arial" panose="020B0604020202020204" pitchFamily="34" charset="0"/>
            </a:endParaRPr>
          </a:p>
          <a:p>
            <a:pPr marL="228600" marR="0" lvl="0" indent="-228600" algn="l" defTabSz="914400" rtl="0" eaLnBrk="1" fontAlgn="base" latinLnBrk="0" hangingPunct="1">
              <a:lnSpc>
                <a:spcPct val="100000"/>
              </a:lnSpc>
              <a:spcBef>
                <a:spcPct val="0"/>
              </a:spcBef>
              <a:buClrTx/>
              <a:buSzTx/>
              <a:buFont typeface="+mj-lt"/>
              <a:buAutoNum type="arabicPeriod"/>
              <a:tabLst/>
            </a:pPr>
            <a:r>
              <a:rPr kumimoji="0" lang="en-US" altLang="en-US" sz="1200" b="0" i="0" u="none" strike="noStrike" cap="none" normalizeH="0" baseline="0" dirty="0" smtClean="0">
                <a:ln>
                  <a:noFill/>
                </a:ln>
                <a:effectLst/>
                <a:latin typeface="Arial" panose="020B0604020202020204" pitchFamily="34" charset="0"/>
                <a:cs typeface="Arial" panose="020B0604020202020204" pitchFamily="34" charset="0"/>
              </a:rPr>
              <a:t>Prince Edward Island is not included because all combinations of terms relating to PEI and Indigenous Peoples results in only two articles.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200" b="0" i="0" u="none" strike="noStrike" cap="none" normalizeH="0" baseline="0" dirty="0" smtClean="0">
              <a:ln>
                <a:noFill/>
              </a:ln>
              <a:solidFill>
                <a:schemeClr val="tx1"/>
              </a:solidFill>
              <a:effectLst/>
              <a:latin typeface="Arial Narrow" panose="020B0606020202030204" pitchFamily="34" charset="0"/>
              <a:cs typeface="Arial" pitchFamily="34" charset="0"/>
            </a:endParaRPr>
          </a:p>
        </p:txBody>
      </p:sp>
    </p:spTree>
    <p:extLst>
      <p:ext uri="{BB962C8B-B14F-4D97-AF65-F5344CB8AC3E}">
        <p14:creationId xmlns:p14="http://schemas.microsoft.com/office/powerpoint/2010/main" val="345775123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a:t>
            </a:r>
            <a:endParaRPr lang="en-US" dirty="0"/>
          </a:p>
        </p:txBody>
      </p:sp>
      <p:sp>
        <p:nvSpPr>
          <p:cNvPr id="3" name="Content Placeholder 2"/>
          <p:cNvSpPr>
            <a:spLocks noGrp="1"/>
          </p:cNvSpPr>
          <p:nvPr>
            <p:ph idx="1"/>
          </p:nvPr>
        </p:nvSpPr>
        <p:spPr/>
        <p:txBody>
          <a:bodyPr>
            <a:normAutofit/>
          </a:bodyPr>
          <a:lstStyle/>
          <a:p>
            <a:r>
              <a:rPr lang="en-US" dirty="0"/>
              <a:t>S</a:t>
            </a:r>
            <a:r>
              <a:rPr lang="en-US" dirty="0" smtClean="0"/>
              <a:t>earch filters </a:t>
            </a:r>
          </a:p>
          <a:p>
            <a:endParaRPr lang="en-US" dirty="0"/>
          </a:p>
          <a:p>
            <a:pPr lvl="1"/>
            <a:r>
              <a:rPr lang="en-US" sz="3200" dirty="0" smtClean="0"/>
              <a:t>Retrieve more relevant results than </a:t>
            </a:r>
            <a:r>
              <a:rPr lang="en-US" sz="3200" dirty="0" err="1" smtClean="0"/>
              <a:t>MeSH</a:t>
            </a:r>
            <a:r>
              <a:rPr lang="en-US" sz="3200" dirty="0" smtClean="0"/>
              <a:t> terms alone</a:t>
            </a:r>
            <a:endParaRPr lang="en-US" sz="3200" dirty="0"/>
          </a:p>
          <a:p>
            <a:endParaRPr lang="en-US" dirty="0" smtClean="0"/>
          </a:p>
          <a:p>
            <a:pPr lvl="1"/>
            <a:r>
              <a:rPr lang="en-US" sz="3200" dirty="0" smtClean="0"/>
              <a:t>improve efficiency for searching</a:t>
            </a:r>
          </a:p>
          <a:p>
            <a:endParaRPr lang="en-US" dirty="0"/>
          </a:p>
          <a:p>
            <a:pPr lvl="1"/>
            <a:r>
              <a:rPr lang="en-US" sz="3200" dirty="0"/>
              <a:t>h</a:t>
            </a:r>
            <a:r>
              <a:rPr lang="en-US" sz="3200" dirty="0" smtClean="0"/>
              <a:t>ave implications for practice</a:t>
            </a:r>
          </a:p>
          <a:p>
            <a:endParaRPr lang="en-US" dirty="0"/>
          </a:p>
        </p:txBody>
      </p:sp>
    </p:spTree>
    <p:extLst>
      <p:ext uri="{BB962C8B-B14F-4D97-AF65-F5344CB8AC3E}">
        <p14:creationId xmlns:p14="http://schemas.microsoft.com/office/powerpoint/2010/main" val="109589113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Implications for Practice</a:t>
            </a:r>
            <a:endParaRPr lang="en-US" dirty="0"/>
          </a:p>
        </p:txBody>
      </p:sp>
      <p:sp>
        <p:nvSpPr>
          <p:cNvPr id="3" name="Content Placeholder 2"/>
          <p:cNvSpPr>
            <a:spLocks noGrp="1"/>
          </p:cNvSpPr>
          <p:nvPr>
            <p:ph idx="1"/>
          </p:nvPr>
        </p:nvSpPr>
        <p:spPr/>
        <p:txBody>
          <a:bodyPr/>
          <a:lstStyle/>
          <a:p>
            <a:r>
              <a:rPr lang="en-US" dirty="0" smtClean="0"/>
              <a:t>Will have an impact on clinical decision making and policy decisions</a:t>
            </a:r>
          </a:p>
          <a:p>
            <a:endParaRPr lang="en-US" dirty="0" smtClean="0"/>
          </a:p>
          <a:p>
            <a:r>
              <a:rPr lang="en-US" dirty="0" smtClean="0"/>
              <a:t>Will capture studies province by province, and eventually Canada wide using a main Canada filter</a:t>
            </a:r>
          </a:p>
          <a:p>
            <a:endParaRPr lang="en-US" dirty="0"/>
          </a:p>
        </p:txBody>
      </p:sp>
    </p:spTree>
    <p:extLst>
      <p:ext uri="{BB962C8B-B14F-4D97-AF65-F5344CB8AC3E}">
        <p14:creationId xmlns:p14="http://schemas.microsoft.com/office/powerpoint/2010/main" val="163010889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Filter  Limitations</a:t>
            </a:r>
            <a:endParaRPr lang="en-US" dirty="0"/>
          </a:p>
        </p:txBody>
      </p:sp>
      <p:sp>
        <p:nvSpPr>
          <p:cNvPr id="3" name="Content Placeholder 2"/>
          <p:cNvSpPr>
            <a:spLocks noGrp="1"/>
          </p:cNvSpPr>
          <p:nvPr>
            <p:ph idx="1"/>
          </p:nvPr>
        </p:nvSpPr>
        <p:spPr/>
        <p:txBody>
          <a:bodyPr>
            <a:normAutofit/>
          </a:bodyPr>
          <a:lstStyle/>
          <a:p>
            <a:r>
              <a:rPr lang="en-US" dirty="0" smtClean="0"/>
              <a:t>Specific to provincial/territorial jurisdiction</a:t>
            </a:r>
          </a:p>
          <a:p>
            <a:r>
              <a:rPr lang="en-US" dirty="0" smtClean="0"/>
              <a:t>May not be complete</a:t>
            </a:r>
          </a:p>
          <a:p>
            <a:r>
              <a:rPr lang="en-US" dirty="0" smtClean="0"/>
              <a:t>Terms may change</a:t>
            </a:r>
          </a:p>
          <a:p>
            <a:r>
              <a:rPr lang="en-US" dirty="0" smtClean="0"/>
              <a:t>May have to be modified for specific search purposes</a:t>
            </a:r>
          </a:p>
          <a:p>
            <a:endParaRPr lang="en-US" dirty="0"/>
          </a:p>
          <a:p>
            <a:endParaRPr lang="en-US" dirty="0" smtClean="0"/>
          </a:p>
        </p:txBody>
      </p:sp>
    </p:spTree>
    <p:extLst>
      <p:ext uri="{BB962C8B-B14F-4D97-AF65-F5344CB8AC3E}">
        <p14:creationId xmlns:p14="http://schemas.microsoft.com/office/powerpoint/2010/main" val="207568245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Publication of the Filter</a:t>
            </a:r>
            <a:endParaRPr lang="en-US" dirty="0"/>
          </a:p>
        </p:txBody>
      </p:sp>
      <p:sp>
        <p:nvSpPr>
          <p:cNvPr id="3" name="Content Placeholder 2"/>
          <p:cNvSpPr>
            <a:spLocks noGrp="1"/>
          </p:cNvSpPr>
          <p:nvPr>
            <p:ph idx="1"/>
          </p:nvPr>
        </p:nvSpPr>
        <p:spPr/>
        <p:txBody>
          <a:bodyPr>
            <a:normAutofit/>
          </a:bodyPr>
          <a:lstStyle/>
          <a:p>
            <a:pPr marL="0" indent="0">
              <a:buNone/>
            </a:pPr>
            <a:endParaRPr lang="en-US" dirty="0" smtClean="0"/>
          </a:p>
          <a:p>
            <a:r>
              <a:rPr lang="en-US" dirty="0" smtClean="0"/>
              <a:t>Freely available on the web</a:t>
            </a:r>
          </a:p>
          <a:p>
            <a:pPr lvl="1"/>
            <a:r>
              <a:rPr lang="en-US" dirty="0" smtClean="0"/>
              <a:t>Most current versions on </a:t>
            </a:r>
            <a:r>
              <a:rPr lang="en-US" i="1" dirty="0" smtClean="0"/>
              <a:t>Health Sciences Search Filters</a:t>
            </a:r>
            <a:r>
              <a:rPr lang="en-US" dirty="0" smtClean="0"/>
              <a:t> </a:t>
            </a:r>
            <a:r>
              <a:rPr lang="en-US" dirty="0" err="1" smtClean="0"/>
              <a:t>LibGuide</a:t>
            </a:r>
            <a:r>
              <a:rPr lang="en-US" dirty="0"/>
              <a:t>  </a:t>
            </a:r>
            <a:r>
              <a:rPr lang="en-US" dirty="0">
                <a:hlinkClick r:id="rId3"/>
              </a:rPr>
              <a:t>http://guides.library.ualberta.ca/content.php?pid=448005&amp;sid=3671231</a:t>
            </a:r>
            <a:endParaRPr lang="en-US" dirty="0" smtClean="0"/>
          </a:p>
          <a:p>
            <a:endParaRPr lang="en-US" dirty="0" smtClean="0"/>
          </a:p>
          <a:p>
            <a:pPr marL="347980" lvl="1" indent="0">
              <a:buClr>
                <a:schemeClr val="tx1"/>
              </a:buClr>
              <a:buSzPct val="100000"/>
              <a:buNone/>
            </a:pPr>
            <a:r>
              <a:rPr lang="en-US" sz="1600" dirty="0" smtClean="0"/>
              <a:t>Campbell </a:t>
            </a:r>
            <a:r>
              <a:rPr lang="en-US" sz="1600" dirty="0"/>
              <a:t>S, Dorgan M, and </a:t>
            </a:r>
            <a:r>
              <a:rPr lang="en-US" sz="1600" dirty="0" err="1"/>
              <a:t>Tjosvold</a:t>
            </a:r>
            <a:r>
              <a:rPr lang="en-US" sz="1600" dirty="0"/>
              <a:t> L. Creating provincial and territorial search filters to retrieve studies related to Canadian Indigenous Peoples from Ovid MEDLINE. Journal of the Canadian Health Libraries Association, </a:t>
            </a:r>
            <a:r>
              <a:rPr lang="en-US" sz="1600" dirty="0" err="1"/>
              <a:t>Vol</a:t>
            </a:r>
            <a:r>
              <a:rPr lang="en-US" sz="1600" dirty="0"/>
              <a:t> 35, No 1,  2014 [cited 2015 February 19]. </a:t>
            </a:r>
            <a:endParaRPr lang="en-US" sz="1600" u="sng" dirty="0"/>
          </a:p>
          <a:p>
            <a:pPr marL="0" indent="0">
              <a:buNone/>
            </a:pPr>
            <a:endParaRPr lang="en-US" sz="2400" dirty="0" smtClean="0"/>
          </a:p>
        </p:txBody>
      </p:sp>
    </p:spTree>
    <p:extLst>
      <p:ext uri="{BB962C8B-B14F-4D97-AF65-F5344CB8AC3E}">
        <p14:creationId xmlns:p14="http://schemas.microsoft.com/office/powerpoint/2010/main" val="32488017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Challenge</a:t>
            </a:r>
            <a:endParaRPr lang="en-US" dirty="0"/>
          </a:p>
        </p:txBody>
      </p:sp>
      <p:sp>
        <p:nvSpPr>
          <p:cNvPr id="3" name="Content Placeholder 2"/>
          <p:cNvSpPr>
            <a:spLocks noGrp="1"/>
          </p:cNvSpPr>
          <p:nvPr>
            <p:ph idx="1"/>
          </p:nvPr>
        </p:nvSpPr>
        <p:spPr/>
        <p:txBody>
          <a:bodyPr/>
          <a:lstStyle/>
          <a:p>
            <a:r>
              <a:rPr lang="en-US" dirty="0" smtClean="0"/>
              <a:t>Researchers often want to find studies  related to health topics among Aboriginal People in a particular province or territory. </a:t>
            </a:r>
          </a:p>
        </p:txBody>
      </p:sp>
    </p:spTree>
    <p:extLst>
      <p:ext uri="{BB962C8B-B14F-4D97-AF65-F5344CB8AC3E}">
        <p14:creationId xmlns:p14="http://schemas.microsoft.com/office/powerpoint/2010/main" val="35798157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05936"/>
            <a:ext cx="8382000" cy="1041864"/>
          </a:xfrm>
        </p:spPr>
        <p:txBody>
          <a:bodyPr>
            <a:normAutofit/>
          </a:bodyPr>
          <a:lstStyle/>
          <a:p>
            <a:pPr algn="ctr"/>
            <a:r>
              <a:rPr lang="en-US" sz="2300" dirty="0">
                <a:solidFill>
                  <a:schemeClr val="tx2"/>
                </a:solidFill>
              </a:rPr>
              <a:t>http://guides.library.ualberta.ca/content.php?pid=448005&amp;sid=3671231</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00201" y="1524001"/>
            <a:ext cx="6019800" cy="52309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948628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normAutofit/>
          </a:bodyPr>
          <a:lstStyle/>
          <a:p>
            <a:pPr marL="514350" indent="-514350">
              <a:buClr>
                <a:schemeClr val="tx1"/>
              </a:buClr>
              <a:buSzPct val="100000"/>
              <a:buFont typeface="+mj-lt"/>
              <a:buAutoNum type="arabicPeriod"/>
            </a:pPr>
            <a:r>
              <a:rPr lang="en-US" sz="2000" dirty="0" smtClean="0"/>
              <a:t>Jenkins </a:t>
            </a:r>
            <a:r>
              <a:rPr lang="en-US" sz="2000" dirty="0"/>
              <a:t>M.  Evaluation of methodological search filters. Health Information and Libraries Journal,[Internet</a:t>
            </a:r>
            <a:r>
              <a:rPr lang="en-US" sz="2000" dirty="0" smtClean="0"/>
              <a:t>]. 2004 [cited 2014 February 7</a:t>
            </a:r>
            <a:r>
              <a:rPr lang="en-US" sz="2000" dirty="0"/>
              <a:t>] 21 </a:t>
            </a:r>
            <a:r>
              <a:rPr lang="en-US" sz="2000" dirty="0" smtClean="0"/>
              <a:t>148-163, </a:t>
            </a:r>
            <a:r>
              <a:rPr lang="en-US" sz="2000" dirty="0"/>
              <a:t>Available from:  </a:t>
            </a:r>
            <a:r>
              <a:rPr lang="en-US" sz="2000" u="sng" dirty="0">
                <a:hlinkClick r:id="rId3"/>
              </a:rPr>
              <a:t>http://</a:t>
            </a:r>
            <a:r>
              <a:rPr lang="en-US" sz="2000" u="sng" dirty="0" smtClean="0">
                <a:hlinkClick r:id="rId3"/>
              </a:rPr>
              <a:t>onlinelibrary.wiley.com/doi/10.1111/j.1471-1842.2004.00511.x/pdf</a:t>
            </a:r>
            <a:endParaRPr lang="en-US" sz="2000" u="sng" dirty="0" smtClean="0"/>
          </a:p>
          <a:p>
            <a:pPr marL="514350" indent="-514350">
              <a:buClr>
                <a:schemeClr val="tx1"/>
              </a:buClr>
              <a:buSzPct val="100000"/>
              <a:buFont typeface="+mj-lt"/>
              <a:buAutoNum type="arabicPeriod"/>
            </a:pPr>
            <a:endParaRPr lang="en-US" sz="2000" u="sng" dirty="0" smtClean="0"/>
          </a:p>
          <a:p>
            <a:pPr marL="514350" indent="-514350">
              <a:buClr>
                <a:schemeClr val="tx1"/>
              </a:buClr>
              <a:buSzPct val="100000"/>
              <a:buFont typeface="+mj-lt"/>
              <a:buAutoNum type="arabicPeriod"/>
            </a:pPr>
            <a:r>
              <a:rPr lang="en-US" sz="2000" dirty="0" smtClean="0"/>
              <a:t>Campbell S, Dorgan M, and Tjosvold L. Creating provincial and territorial search filters to retrieve studies related to Canadian Indigenous Peoples from Ovid MEDLINE. </a:t>
            </a:r>
            <a:r>
              <a:rPr lang="en-US" sz="2000" dirty="0"/>
              <a:t>Journal of the Canadian Health Libraries </a:t>
            </a:r>
            <a:r>
              <a:rPr lang="en-US" sz="2000" dirty="0" smtClean="0"/>
              <a:t>Association, </a:t>
            </a:r>
            <a:r>
              <a:rPr lang="en-US" sz="2000" dirty="0" err="1" smtClean="0"/>
              <a:t>Vol</a:t>
            </a:r>
            <a:r>
              <a:rPr lang="en-US" sz="2000" dirty="0" smtClean="0"/>
              <a:t> 35, No 1,  2014 [cited 2015 February 19]. </a:t>
            </a:r>
            <a:endParaRPr lang="en-US" sz="2000" u="sng" dirty="0"/>
          </a:p>
          <a:p>
            <a:pPr marL="0" indent="0">
              <a:buClr>
                <a:schemeClr val="tx1"/>
              </a:buClr>
              <a:buSzPct val="100000"/>
              <a:buNone/>
            </a:pPr>
            <a:endParaRPr lang="en-US" dirty="0"/>
          </a:p>
          <a:p>
            <a:endParaRPr lang="en-US" dirty="0"/>
          </a:p>
        </p:txBody>
      </p:sp>
    </p:spTree>
    <p:extLst>
      <p:ext uri="{BB962C8B-B14F-4D97-AF65-F5344CB8AC3E}">
        <p14:creationId xmlns:p14="http://schemas.microsoft.com/office/powerpoint/2010/main" val="160147919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a:p>
        </p:txBody>
      </p:sp>
      <p:sp>
        <p:nvSpPr>
          <p:cNvPr id="3" name="Content Placeholder 2"/>
          <p:cNvSpPr>
            <a:spLocks noGrp="1"/>
          </p:cNvSpPr>
          <p:nvPr>
            <p:ph idx="1"/>
          </p:nvPr>
        </p:nvSpPr>
        <p:spPr/>
        <p:txBody>
          <a:bodyPr>
            <a:normAutofit/>
          </a:bodyPr>
          <a:lstStyle/>
          <a:p>
            <a:pPr algn="ctr">
              <a:buNone/>
            </a:pPr>
            <a:endParaRPr lang="en-US" sz="6600" dirty="0" smtClean="0"/>
          </a:p>
          <a:p>
            <a:pPr algn="ctr">
              <a:buNone/>
            </a:pPr>
            <a:r>
              <a:rPr lang="en-US" sz="6600" dirty="0" smtClean="0"/>
              <a:t>Questions?</a:t>
            </a:r>
            <a:endParaRPr lang="en-CA" sz="6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t>
            </a:r>
            <a:r>
              <a:rPr lang="en-US" dirty="0" smtClean="0"/>
              <a:t>   </a:t>
            </a:r>
            <a:r>
              <a:rPr lang="en-US" dirty="0"/>
              <a:t/>
            </a:r>
            <a:br>
              <a:rPr lang="en-US" dirty="0"/>
            </a:br>
            <a:r>
              <a:rPr lang="en-US" dirty="0"/>
              <a:t>Examples</a:t>
            </a:r>
          </a:p>
        </p:txBody>
      </p:sp>
      <p:sp>
        <p:nvSpPr>
          <p:cNvPr id="3" name="Content Placeholder 2"/>
          <p:cNvSpPr>
            <a:spLocks noGrp="1"/>
          </p:cNvSpPr>
          <p:nvPr>
            <p:ph idx="1"/>
          </p:nvPr>
        </p:nvSpPr>
        <p:spPr/>
        <p:txBody>
          <a:bodyPr/>
          <a:lstStyle/>
          <a:p>
            <a:pPr lvl="1"/>
            <a:r>
              <a:rPr lang="en-US" dirty="0" smtClean="0"/>
              <a:t>I </a:t>
            </a:r>
            <a:r>
              <a:rPr lang="en-US" dirty="0"/>
              <a:t>want to find studies about the health benefits of country food among Aboriginal </a:t>
            </a:r>
            <a:r>
              <a:rPr lang="en-US" dirty="0" smtClean="0"/>
              <a:t>people </a:t>
            </a:r>
            <a:r>
              <a:rPr lang="en-US" dirty="0"/>
              <a:t>in Saskatchewan</a:t>
            </a:r>
          </a:p>
          <a:p>
            <a:pPr lvl="1"/>
            <a:r>
              <a:rPr lang="en-US" dirty="0" smtClean="0"/>
              <a:t>I want to find studies about the role of Aboriginal grandmothers in the health of newborn babies in the Northwest Territories</a:t>
            </a:r>
          </a:p>
          <a:p>
            <a:pPr lvl="1"/>
            <a:r>
              <a:rPr lang="en-US" dirty="0" smtClean="0"/>
              <a:t>I want to find traditional methods of treating depression among Aboriginal people in British Columbia</a:t>
            </a:r>
          </a:p>
          <a:p>
            <a:pPr lvl="1"/>
            <a:endParaRPr lang="en-US" dirty="0"/>
          </a:p>
        </p:txBody>
      </p:sp>
    </p:spTree>
    <p:extLst>
      <p:ext uri="{BB962C8B-B14F-4D97-AF65-F5344CB8AC3E}">
        <p14:creationId xmlns:p14="http://schemas.microsoft.com/office/powerpoint/2010/main" val="4086167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 in Searching</a:t>
            </a:r>
            <a:endParaRPr lang="en-US" dirty="0"/>
          </a:p>
        </p:txBody>
      </p:sp>
      <p:sp>
        <p:nvSpPr>
          <p:cNvPr id="3" name="Content Placeholder 2"/>
          <p:cNvSpPr>
            <a:spLocks noGrp="1"/>
          </p:cNvSpPr>
          <p:nvPr>
            <p:ph idx="1"/>
          </p:nvPr>
        </p:nvSpPr>
        <p:spPr/>
        <p:txBody>
          <a:bodyPr/>
          <a:lstStyle/>
          <a:p>
            <a:r>
              <a:rPr lang="en-US" dirty="0" smtClean="0"/>
              <a:t>Many words mean or imply the presence of Aboriginal people in a study</a:t>
            </a:r>
          </a:p>
          <a:p>
            <a:pPr lvl="1"/>
            <a:r>
              <a:rPr lang="en-US" dirty="0" smtClean="0"/>
              <a:t>Aboriginal, First Nations, Metis, Indigenous, tribal names, etc., on-reserve, off reserve, country food, residential school</a:t>
            </a:r>
            <a:endParaRPr lang="en-US" dirty="0"/>
          </a:p>
          <a:p>
            <a:r>
              <a:rPr lang="en-US" dirty="0" smtClean="0"/>
              <a:t>Many words mean or imply that a study was done in a particular jurisdiction</a:t>
            </a:r>
          </a:p>
          <a:p>
            <a:pPr lvl="1"/>
            <a:r>
              <a:rPr lang="en-US" dirty="0" smtClean="0"/>
              <a:t>Northwest Territories, NWT, </a:t>
            </a:r>
            <a:r>
              <a:rPr lang="en-US" dirty="0" err="1" smtClean="0"/>
              <a:t>MacKenzie</a:t>
            </a:r>
            <a:r>
              <a:rPr lang="en-US" dirty="0" smtClean="0"/>
              <a:t> Valley, Inuvialuit Settlement Area, Inuvik</a:t>
            </a:r>
          </a:p>
        </p:txBody>
      </p:sp>
    </p:spTree>
    <p:extLst>
      <p:ext uri="{BB962C8B-B14F-4D97-AF65-F5344CB8AC3E}">
        <p14:creationId xmlns:p14="http://schemas.microsoft.com/office/powerpoint/2010/main" val="29480326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Text-word Challenges</a:t>
            </a:r>
            <a:endParaRPr lang="en-CA" dirty="0"/>
          </a:p>
        </p:txBody>
      </p:sp>
      <p:sp>
        <p:nvSpPr>
          <p:cNvPr id="3" name="Content Placeholder 2"/>
          <p:cNvSpPr>
            <a:spLocks noGrp="1"/>
          </p:cNvSpPr>
          <p:nvPr>
            <p:ph idx="1"/>
          </p:nvPr>
        </p:nvSpPr>
        <p:spPr>
          <a:xfrm>
            <a:off x="762000" y="1752600"/>
            <a:ext cx="7848600" cy="4267200"/>
          </a:xfrm>
        </p:spPr>
        <p:txBody>
          <a:bodyPr>
            <a:normAutofit fontScale="85000" lnSpcReduction="20000"/>
          </a:bodyPr>
          <a:lstStyle/>
          <a:p>
            <a:r>
              <a:rPr lang="en-US" sz="2600" dirty="0" smtClean="0"/>
              <a:t>Broad linguistic groups</a:t>
            </a:r>
          </a:p>
          <a:p>
            <a:endParaRPr lang="en-US" sz="2600" dirty="0" smtClean="0"/>
          </a:p>
          <a:p>
            <a:r>
              <a:rPr lang="en-US" sz="2600" dirty="0" smtClean="0"/>
              <a:t>Regional names</a:t>
            </a:r>
          </a:p>
          <a:p>
            <a:endParaRPr lang="en-US" sz="2600" dirty="0" smtClean="0"/>
          </a:p>
          <a:p>
            <a:r>
              <a:rPr lang="en-US" sz="2600" dirty="0" smtClean="0"/>
              <a:t>Tribal/district/reserves</a:t>
            </a:r>
          </a:p>
          <a:p>
            <a:endParaRPr lang="en-US" sz="2600" dirty="0" smtClean="0"/>
          </a:p>
          <a:p>
            <a:r>
              <a:rPr lang="en-US" sz="2600" dirty="0" smtClean="0"/>
              <a:t>Former/current names</a:t>
            </a:r>
          </a:p>
          <a:p>
            <a:endParaRPr lang="en-US" sz="2600" dirty="0" smtClean="0"/>
          </a:p>
          <a:p>
            <a:r>
              <a:rPr lang="en-US" sz="2600" dirty="0" smtClean="0"/>
              <a:t>Names in different languages</a:t>
            </a:r>
          </a:p>
          <a:p>
            <a:endParaRPr lang="en-US" sz="2600" dirty="0" smtClean="0"/>
          </a:p>
          <a:p>
            <a:r>
              <a:rPr lang="en-US" sz="2600" dirty="0" smtClean="0"/>
              <a:t>Spelling variations</a:t>
            </a:r>
          </a:p>
          <a:p>
            <a:endParaRPr lang="en-US" sz="2600" dirty="0" smtClean="0"/>
          </a:p>
          <a:p>
            <a:r>
              <a:rPr lang="en-US" sz="2600" dirty="0" smtClean="0"/>
              <a:t>Groups that have been historically </a:t>
            </a:r>
            <a:r>
              <a:rPr lang="en-US" sz="2600" dirty="0" err="1" smtClean="0"/>
              <a:t>mis</a:t>
            </a:r>
            <a:r>
              <a:rPr lang="en-US" sz="2600" dirty="0" smtClean="0"/>
              <a:t>-named</a:t>
            </a:r>
          </a:p>
          <a:p>
            <a:endParaRPr lang="en-US" sz="2600" dirty="0" smtClean="0"/>
          </a:p>
          <a:p>
            <a:r>
              <a:rPr lang="en-US" sz="2600" dirty="0" smtClean="0"/>
              <a:t>Words that imply “Indigenous”</a:t>
            </a:r>
          </a:p>
          <a:p>
            <a:pPr lvl="1"/>
            <a:endParaRPr lang="en-US" sz="3400" dirty="0" smtClean="0"/>
          </a:p>
          <a:p>
            <a:pPr lvl="1"/>
            <a:endParaRPr lang="en-US" sz="3400" dirty="0" smtClean="0"/>
          </a:p>
          <a:p>
            <a:pPr lvl="1"/>
            <a:endParaRPr lang="en-US" sz="3400" dirty="0" smtClean="0"/>
          </a:p>
          <a:p>
            <a:endParaRPr lang="en-US" sz="40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Geographic Name Challenges</a:t>
            </a:r>
          </a:p>
        </p:txBody>
      </p:sp>
      <p:sp>
        <p:nvSpPr>
          <p:cNvPr id="3" name="Content Placeholder 2"/>
          <p:cNvSpPr>
            <a:spLocks noGrp="1"/>
          </p:cNvSpPr>
          <p:nvPr>
            <p:ph idx="1"/>
          </p:nvPr>
        </p:nvSpPr>
        <p:spPr>
          <a:xfrm>
            <a:off x="914400" y="1676400"/>
            <a:ext cx="7772400" cy="4449763"/>
          </a:xfrm>
        </p:spPr>
        <p:txBody>
          <a:bodyPr>
            <a:normAutofit fontScale="62500" lnSpcReduction="20000"/>
          </a:bodyPr>
          <a:lstStyle/>
          <a:p>
            <a:r>
              <a:rPr lang="en-CA" dirty="0"/>
              <a:t>MESH vocabulary for Canada restricted to ten provinces and three </a:t>
            </a:r>
            <a:r>
              <a:rPr lang="en-CA" dirty="0" smtClean="0"/>
              <a:t>territories</a:t>
            </a:r>
          </a:p>
          <a:p>
            <a:endParaRPr lang="en-US" dirty="0"/>
          </a:p>
          <a:p>
            <a:r>
              <a:rPr lang="en-US" dirty="0"/>
              <a:t>Regional </a:t>
            </a:r>
            <a:r>
              <a:rPr lang="en-US" dirty="0" smtClean="0"/>
              <a:t>descriptions</a:t>
            </a:r>
          </a:p>
          <a:p>
            <a:endParaRPr lang="en-US" dirty="0"/>
          </a:p>
          <a:p>
            <a:r>
              <a:rPr lang="en-US" dirty="0"/>
              <a:t>Many place names for the same </a:t>
            </a:r>
            <a:r>
              <a:rPr lang="en-US" dirty="0" smtClean="0"/>
              <a:t>area</a:t>
            </a:r>
          </a:p>
          <a:p>
            <a:endParaRPr lang="en-US" dirty="0"/>
          </a:p>
          <a:p>
            <a:r>
              <a:rPr lang="en-US" dirty="0"/>
              <a:t>Former and current place </a:t>
            </a:r>
            <a:r>
              <a:rPr lang="en-US" dirty="0" smtClean="0"/>
              <a:t>names</a:t>
            </a:r>
          </a:p>
          <a:p>
            <a:endParaRPr lang="en-US" dirty="0"/>
          </a:p>
          <a:p>
            <a:r>
              <a:rPr lang="en-CA" dirty="0"/>
              <a:t>Names in different languages </a:t>
            </a:r>
            <a:endParaRPr lang="en-CA" dirty="0" smtClean="0"/>
          </a:p>
          <a:p>
            <a:endParaRPr lang="en-CA" dirty="0"/>
          </a:p>
          <a:p>
            <a:r>
              <a:rPr lang="en-CA" dirty="0" smtClean="0"/>
              <a:t>Spelling </a:t>
            </a:r>
            <a:r>
              <a:rPr lang="en-CA" dirty="0"/>
              <a:t>variants and common errors in spelling </a:t>
            </a:r>
            <a:endParaRPr lang="en-CA" dirty="0" smtClean="0"/>
          </a:p>
          <a:p>
            <a:endParaRPr lang="en-CA" dirty="0"/>
          </a:p>
          <a:p>
            <a:r>
              <a:rPr lang="en-CA" dirty="0"/>
              <a:t>Names of cities, towns, villages, settlements, and </a:t>
            </a:r>
            <a:r>
              <a:rPr lang="en-CA" dirty="0" smtClean="0"/>
              <a:t>reserves</a:t>
            </a:r>
          </a:p>
          <a:p>
            <a:endParaRPr lang="en-CA" dirty="0"/>
          </a:p>
          <a:p>
            <a:r>
              <a:rPr lang="en-CA" dirty="0"/>
              <a:t>People who live on both sides of the </a:t>
            </a:r>
            <a:r>
              <a:rPr lang="en-CA" dirty="0" smtClean="0"/>
              <a:t>border</a:t>
            </a:r>
            <a:endParaRPr lang="en-CA" dirty="0"/>
          </a:p>
        </p:txBody>
      </p:sp>
    </p:spTree>
    <p:extLst>
      <p:ext uri="{BB962C8B-B14F-4D97-AF65-F5344CB8AC3E}">
        <p14:creationId xmlns:p14="http://schemas.microsoft.com/office/powerpoint/2010/main" val="8491572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p:txBody>
          <a:bodyPr/>
          <a:lstStyle/>
          <a:p>
            <a:pPr marL="514350" indent="-514350">
              <a:buClr>
                <a:schemeClr val="tx1"/>
              </a:buClr>
              <a:buSzPct val="100000"/>
              <a:buFont typeface="+mj-lt"/>
              <a:buAutoNum type="arabicPeriod"/>
            </a:pPr>
            <a:r>
              <a:rPr lang="en-US" sz="2600" dirty="0"/>
              <a:t>T</a:t>
            </a:r>
            <a:r>
              <a:rPr lang="en-US" sz="2600" dirty="0" smtClean="0"/>
              <a:t>o </a:t>
            </a:r>
            <a:r>
              <a:rPr lang="en-US" sz="2600" dirty="0"/>
              <a:t>create </a:t>
            </a:r>
            <a:r>
              <a:rPr lang="en-US" sz="2600" dirty="0" smtClean="0"/>
              <a:t>first-generation </a:t>
            </a:r>
            <a:r>
              <a:rPr lang="en-US" sz="2600" dirty="0"/>
              <a:t>search filters that retrieve studies from the Ovid MEDLINE database related to Canadian Indigenous Peoples </a:t>
            </a:r>
            <a:endParaRPr lang="en-US" sz="2600" dirty="0" smtClean="0"/>
          </a:p>
          <a:p>
            <a:pPr marL="514350" indent="-514350">
              <a:buClr>
                <a:schemeClr val="tx1"/>
              </a:buClr>
              <a:buSzPct val="100000"/>
              <a:buFont typeface="+mj-lt"/>
              <a:buAutoNum type="arabicPeriod"/>
            </a:pPr>
            <a:endParaRPr lang="en-US" sz="2600" dirty="0" smtClean="0"/>
          </a:p>
          <a:p>
            <a:pPr marL="514350" indent="-514350">
              <a:buClr>
                <a:schemeClr val="tx1"/>
              </a:buClr>
              <a:buSzPct val="100000"/>
              <a:buFont typeface="+mj-lt"/>
              <a:buAutoNum type="arabicPeriod"/>
            </a:pPr>
            <a:r>
              <a:rPr lang="en-US" sz="2600" dirty="0" smtClean="0"/>
              <a:t>To </a:t>
            </a:r>
            <a:r>
              <a:rPr lang="en-US" sz="2600" dirty="0"/>
              <a:t>determine whether or not the filters retrieve more records than do searches using the </a:t>
            </a:r>
            <a:r>
              <a:rPr lang="en-US" sz="2600" dirty="0" err="1"/>
              <a:t>MeSH</a:t>
            </a:r>
            <a:r>
              <a:rPr lang="en-US" sz="2600" dirty="0"/>
              <a:t> headings </a:t>
            </a:r>
            <a:r>
              <a:rPr lang="en-US" sz="2600" dirty="0" smtClean="0"/>
              <a:t>alone</a:t>
            </a:r>
          </a:p>
          <a:p>
            <a:pPr marL="514350" indent="-514350">
              <a:buClr>
                <a:schemeClr val="tx1"/>
              </a:buClr>
              <a:buSzPct val="100000"/>
              <a:buFont typeface="+mj-lt"/>
              <a:buAutoNum type="arabicPeriod"/>
            </a:pPr>
            <a:endParaRPr lang="en-US" sz="2600" dirty="0" smtClean="0"/>
          </a:p>
          <a:p>
            <a:pPr marL="514350" indent="-514350">
              <a:buClr>
                <a:schemeClr val="tx1"/>
              </a:buClr>
              <a:buSzPct val="100000"/>
              <a:buFont typeface="+mj-lt"/>
              <a:buAutoNum type="arabicPeriod"/>
            </a:pPr>
            <a:r>
              <a:rPr lang="en-US" sz="2600" dirty="0"/>
              <a:t>T</a:t>
            </a:r>
            <a:r>
              <a:rPr lang="en-US" sz="2600" dirty="0" smtClean="0"/>
              <a:t>o </a:t>
            </a:r>
            <a:r>
              <a:rPr lang="en-US" sz="2600" dirty="0"/>
              <a:t>determine how many of the additional records are </a:t>
            </a:r>
            <a:r>
              <a:rPr lang="en-US" sz="2600" dirty="0" smtClean="0"/>
              <a:t>relevant</a:t>
            </a:r>
            <a:endParaRPr lang="en-US" sz="2600" dirty="0"/>
          </a:p>
          <a:p>
            <a:pPr marL="0" indent="0">
              <a:buNone/>
            </a:pPr>
            <a:endParaRPr lang="en-US" dirty="0"/>
          </a:p>
        </p:txBody>
      </p:sp>
    </p:spTree>
    <p:extLst>
      <p:ext uri="{BB962C8B-B14F-4D97-AF65-F5344CB8AC3E}">
        <p14:creationId xmlns:p14="http://schemas.microsoft.com/office/powerpoint/2010/main" val="1453742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Methods – Creating the Filters</a:t>
            </a:r>
            <a:endParaRPr lang="en-US" dirty="0"/>
          </a:p>
        </p:txBody>
      </p:sp>
      <p:sp>
        <p:nvSpPr>
          <p:cNvPr id="3" name="Content Placeholder 2"/>
          <p:cNvSpPr>
            <a:spLocks noGrp="1"/>
          </p:cNvSpPr>
          <p:nvPr>
            <p:ph idx="1"/>
          </p:nvPr>
        </p:nvSpPr>
        <p:spPr/>
        <p:txBody>
          <a:bodyPr>
            <a:normAutofit/>
          </a:bodyPr>
          <a:lstStyle/>
          <a:p>
            <a:r>
              <a:rPr lang="en-US" dirty="0" smtClean="0"/>
              <a:t>Identifying key terms</a:t>
            </a:r>
          </a:p>
          <a:p>
            <a:pPr lvl="1"/>
            <a:r>
              <a:rPr lang="en-US" dirty="0" smtClean="0"/>
              <a:t>Canadian Indigenous peoples and Canadian Geography</a:t>
            </a:r>
          </a:p>
          <a:p>
            <a:pPr lvl="1"/>
            <a:r>
              <a:rPr lang="en-US" dirty="0" smtClean="0"/>
              <a:t>Appropriate </a:t>
            </a:r>
            <a:r>
              <a:rPr lang="en-US" dirty="0" err="1" smtClean="0"/>
              <a:t>MeSH</a:t>
            </a:r>
            <a:r>
              <a:rPr lang="en-US" dirty="0" smtClean="0"/>
              <a:t> terms, broad Indigenous groups, linguistic groups or names</a:t>
            </a:r>
          </a:p>
          <a:p>
            <a:pPr lvl="1"/>
            <a:r>
              <a:rPr lang="en-US" dirty="0" smtClean="0"/>
              <a:t>Indigenous groups or terms specific to the province or territory</a:t>
            </a:r>
          </a:p>
          <a:p>
            <a:pPr lvl="1"/>
            <a:r>
              <a:rPr lang="en-US" dirty="0" smtClean="0"/>
              <a:t>Indigenous place names that also occur out of Canada and qualified with Canadian geographic terminology</a:t>
            </a:r>
          </a:p>
        </p:txBody>
      </p:sp>
    </p:spTree>
    <p:extLst>
      <p:ext uri="{BB962C8B-B14F-4D97-AF65-F5344CB8AC3E}">
        <p14:creationId xmlns:p14="http://schemas.microsoft.com/office/powerpoint/2010/main" val="7759623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Methods – Creating the Filters</a:t>
            </a:r>
            <a:endParaRPr lang="en-US" dirty="0"/>
          </a:p>
        </p:txBody>
      </p:sp>
      <p:sp>
        <p:nvSpPr>
          <p:cNvPr id="3" name="Content Placeholder 2"/>
          <p:cNvSpPr>
            <a:spLocks noGrp="1"/>
          </p:cNvSpPr>
          <p:nvPr>
            <p:ph idx="1"/>
          </p:nvPr>
        </p:nvSpPr>
        <p:spPr/>
        <p:txBody>
          <a:bodyPr>
            <a:normAutofit/>
          </a:bodyPr>
          <a:lstStyle/>
          <a:p>
            <a:r>
              <a:rPr lang="en-US" dirty="0" smtClean="0"/>
              <a:t>Single line search that could be cut and paste into the Ovid Medline search box</a:t>
            </a:r>
          </a:p>
          <a:p>
            <a:pPr marL="411480" lvl="1" indent="0">
              <a:buNone/>
            </a:pPr>
            <a:endParaRPr lang="en-US" sz="3200" dirty="0" smtClean="0"/>
          </a:p>
          <a:p>
            <a:r>
              <a:rPr lang="en-US" dirty="0" smtClean="0"/>
              <a:t>Reviewed results and removed terms that retrieved high levels of irrelevant materials using “NOT”</a:t>
            </a:r>
          </a:p>
          <a:p>
            <a:pPr lvl="1"/>
            <a:endParaRPr lang="en-US" dirty="0" smtClean="0"/>
          </a:p>
        </p:txBody>
      </p:sp>
    </p:spTree>
    <p:extLst>
      <p:ext uri="{BB962C8B-B14F-4D97-AF65-F5344CB8AC3E}">
        <p14:creationId xmlns:p14="http://schemas.microsoft.com/office/powerpoint/2010/main" val="358302494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3176</TotalTime>
  <Words>1534</Words>
  <Application>Microsoft Office PowerPoint</Application>
  <PresentationFormat>On-screen Show (4:3)</PresentationFormat>
  <Paragraphs>344</Paragraphs>
  <Slides>22</Slides>
  <Notes>19</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Foundry</vt:lpstr>
      <vt:lpstr>Finding More Canadian Indigenous Health Articles Using Search Filters</vt:lpstr>
      <vt:lpstr>The Challenge</vt:lpstr>
      <vt:lpstr>          Examples</vt:lpstr>
      <vt:lpstr>Challenges in Searching</vt:lpstr>
      <vt:lpstr>Text-word Challenges</vt:lpstr>
      <vt:lpstr>Geographic Name Challenges</vt:lpstr>
      <vt:lpstr>Objectives</vt:lpstr>
      <vt:lpstr>Methods – Creating the Filters</vt:lpstr>
      <vt:lpstr>Methods – Creating the Filters</vt:lpstr>
      <vt:lpstr>Methods – Testing the Filters</vt:lpstr>
      <vt:lpstr>MeSH Search for Newfoundland &amp; Labrador</vt:lpstr>
      <vt:lpstr>Filter for Newfoundland &amp; Labrador</vt:lpstr>
      <vt:lpstr>Assessing Relevance</vt:lpstr>
      <vt:lpstr>Results </vt:lpstr>
      <vt:lpstr>Comparison of MeSH and filtered Ovid MEDLINE searches for publications related to Canadian Indigenous peoples by province or territory</vt:lpstr>
      <vt:lpstr>Discussion</vt:lpstr>
      <vt:lpstr>Implications for Practice</vt:lpstr>
      <vt:lpstr>Filter  Limitations</vt:lpstr>
      <vt:lpstr>Publication of the Filter</vt:lpstr>
      <vt:lpstr>http://guides.library.ualberta.ca/content.php?pid=448005&amp;sid=3671231</vt:lpstr>
      <vt:lpstr>References</vt:lpstr>
      <vt:lpstr>PowerPoint Presentation</vt:lpstr>
    </vt:vector>
  </TitlesOfParts>
  <Company>University of Alberta Libraries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Finding Canadian Polar Studies in Medline</dc:title>
  <dc:creator>Sandy Campbell</dc:creator>
  <cp:lastModifiedBy>Campbell, Sandy</cp:lastModifiedBy>
  <cp:revision>235</cp:revision>
  <cp:lastPrinted>2014-03-20T21:00:44Z</cp:lastPrinted>
  <dcterms:created xsi:type="dcterms:W3CDTF">2012-02-24T20:57:43Z</dcterms:created>
  <dcterms:modified xsi:type="dcterms:W3CDTF">2015-03-17T22:09:42Z</dcterms:modified>
</cp:coreProperties>
</file>