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7070" r:id="rId4"/>
    <p:sldMasterId id="2147487094" r:id="rId5"/>
    <p:sldMasterId id="2147487106" r:id="rId6"/>
    <p:sldMasterId id="2147487118" r:id="rId7"/>
  </p:sldMasterIdLst>
  <p:notesMasterIdLst>
    <p:notesMasterId r:id="rId41"/>
  </p:notesMasterIdLst>
  <p:handoutMasterIdLst>
    <p:handoutMasterId r:id="rId42"/>
  </p:handoutMasterIdLst>
  <p:sldIdLst>
    <p:sldId id="1386" r:id="rId8"/>
    <p:sldId id="1543" r:id="rId9"/>
    <p:sldId id="1428" r:id="rId10"/>
    <p:sldId id="1597" r:id="rId11"/>
    <p:sldId id="1509" r:id="rId12"/>
    <p:sldId id="1601" r:id="rId13"/>
    <p:sldId id="1555" r:id="rId14"/>
    <p:sldId id="289" r:id="rId15"/>
    <p:sldId id="1414" r:id="rId16"/>
    <p:sldId id="1420" r:id="rId17"/>
    <p:sldId id="1422" r:id="rId18"/>
    <p:sldId id="1535" r:id="rId19"/>
    <p:sldId id="1516" r:id="rId20"/>
    <p:sldId id="1533" r:id="rId21"/>
    <p:sldId id="1534" r:id="rId22"/>
    <p:sldId id="1520" r:id="rId23"/>
    <p:sldId id="1529" r:id="rId24"/>
    <p:sldId id="1522" r:id="rId25"/>
    <p:sldId id="1528" r:id="rId26"/>
    <p:sldId id="1531" r:id="rId27"/>
    <p:sldId id="1532" r:id="rId28"/>
    <p:sldId id="1523" r:id="rId29"/>
    <p:sldId id="1524" r:id="rId30"/>
    <p:sldId id="1525" r:id="rId31"/>
    <p:sldId id="1526" r:id="rId32"/>
    <p:sldId id="1521" r:id="rId33"/>
    <p:sldId id="1559" r:id="rId34"/>
    <p:sldId id="1355" r:id="rId35"/>
    <p:sldId id="1603" r:id="rId36"/>
    <p:sldId id="310" r:id="rId37"/>
    <p:sldId id="1598" r:id="rId38"/>
    <p:sldId id="1599" r:id="rId39"/>
    <p:sldId id="16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8" name="Author" initials="A" lastIdx="0" clrIdx="13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1B416F"/>
    <a:srgbClr val="990000"/>
    <a:srgbClr val="A50021"/>
    <a:srgbClr val="006600"/>
    <a:srgbClr val="2C950F"/>
    <a:srgbClr val="BF110D"/>
    <a:srgbClr val="99CC00"/>
    <a:srgbClr val="3FD41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E934E-FE1A-8E2C-822F-2BA8B93A626A}" v="2" dt="2019-07-29T21:51:39.481"/>
    <p1510:client id="{641A5D84-708A-308B-EC22-B6AF75D92D66}" v="16" dt="2019-07-29T21:50:02.429"/>
    <p1510:client id="{7DB91584-744E-D1E8-1A34-612B3404F4A4}" v="2" dt="2019-07-29T21:51:04.982"/>
    <p1510:client id="{8DDB22C2-B77D-58D4-8A9C-10CFBE825F40}" v="77" dt="2019-07-29T21:45:14.287"/>
    <p1510:client id="{B92E7DD7-38A4-4217-BA14-CEEFEACB4DAE}" v="10" dt="2019-07-29T21:52:12.387"/>
    <p1510:client id="{E378AA9B-132A-4FBA-AD2F-8FDA15370F61}" v="5" dt="2019-07-30T20:26:25.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AC8E6-4D54-4B5A-BE3F-734FE3529D1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8736818-5117-40EB-A834-6A24D7F0C1AC}"/>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E80D21A-6C0C-42C6-B61C-274054835FAF}" type="datetimeFigureOut">
              <a:rPr lang="en-US"/>
              <a:pPr>
                <a:defRPr/>
              </a:pPr>
              <a:t>8/7/2019</a:t>
            </a:fld>
            <a:endParaRPr lang="en-US"/>
          </a:p>
        </p:txBody>
      </p:sp>
      <p:sp>
        <p:nvSpPr>
          <p:cNvPr id="4" name="Footer Placeholder 3">
            <a:extLst>
              <a:ext uri="{FF2B5EF4-FFF2-40B4-BE49-F238E27FC236}">
                <a16:creationId xmlns:a16="http://schemas.microsoft.com/office/drawing/2014/main" id="{EF3C889E-3207-4DDF-92ED-8AC59C7DB086}"/>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CAD7BB5-92CC-447E-B7A6-70C23F68B96D}"/>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D68B94F-042F-4631-9282-82E1C791DAD0}" type="slidenum">
              <a:rPr lang="en-US" altLang="en-US"/>
              <a:pPr/>
              <a:t>‹#›</a:t>
            </a:fld>
            <a:endParaRPr lang="en-US" altLang="en-US"/>
          </a:p>
        </p:txBody>
      </p:sp>
    </p:spTree>
    <p:extLst>
      <p:ext uri="{BB962C8B-B14F-4D97-AF65-F5344CB8AC3E}">
        <p14:creationId xmlns:p14="http://schemas.microsoft.com/office/powerpoint/2010/main" val="143693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4BED65-D364-46C8-9A6C-8FE13891304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510B02F-89DA-4896-A053-920A8F5891B0}"/>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ABEB53D-30C0-4FF9-A74A-316DA1DE5555}" type="datetimeFigureOut">
              <a:rPr lang="en-US"/>
              <a:pPr>
                <a:defRPr/>
              </a:pPr>
              <a:t>8/7/2019</a:t>
            </a:fld>
            <a:endParaRPr lang="en-US"/>
          </a:p>
        </p:txBody>
      </p:sp>
      <p:sp>
        <p:nvSpPr>
          <p:cNvPr id="4" name="Slide Image Placeholder 3">
            <a:extLst>
              <a:ext uri="{FF2B5EF4-FFF2-40B4-BE49-F238E27FC236}">
                <a16:creationId xmlns:a16="http://schemas.microsoft.com/office/drawing/2014/main" id="{CCC58EA9-BB1F-4156-B75F-B345B2E94EAA}"/>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1F15FC9-93F3-4C88-92C3-7C0D1309461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2C359AD-A60A-4827-853F-5338F2B4663E}"/>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8B86C62-45E7-415B-B0B8-CF37F6A6D21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8E44B7D-8460-4878-81B0-F4B195FB029C}" type="slidenum">
              <a:rPr lang="en-US" altLang="en-US"/>
              <a:pPr/>
              <a:t>‹#›</a:t>
            </a:fld>
            <a:endParaRPr lang="en-US" altLang="en-US"/>
          </a:p>
        </p:txBody>
      </p:sp>
    </p:spTree>
    <p:extLst>
      <p:ext uri="{BB962C8B-B14F-4D97-AF65-F5344CB8AC3E}">
        <p14:creationId xmlns:p14="http://schemas.microsoft.com/office/powerpoint/2010/main" val="12945758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ho.int/medicines/news/glob_pharmvig_database_qa/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CECC5A-625D-4018-9AAA-A5C9D565729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aseline="0">
                <a:latin typeface="Calibri" panose="020F0502020204030204" pitchFamily="34" charset="0"/>
              </a:rPr>
              <a:t>Risk mitigation activities include: </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Continuing observation</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Labelling changes</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Risk communications</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Product recall</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Market withdrawal</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Educational activities </a:t>
            </a:r>
          </a:p>
          <a:p>
            <a:pPr marL="171450" indent="-171450" algn="just" fontAlgn="auto">
              <a:spcBef>
                <a:spcPts val="0"/>
              </a:spcBef>
              <a:spcAft>
                <a:spcPts val="0"/>
              </a:spcAft>
              <a:buFont typeface="Arial" panose="020B0604020202020204" pitchFamily="34" charset="0"/>
              <a:buChar char="•"/>
            </a:pPr>
            <a:r>
              <a:rPr lang="en-US" sz="1600">
                <a:latin typeface="Calibri" panose="020F0502020204030204" pitchFamily="34" charset="0"/>
                <a:cs typeface="Arial" panose="020B0604020202020204" pitchFamily="34" charset="0"/>
              </a:rPr>
              <a:t>Other:</a:t>
            </a:r>
          </a:p>
          <a:p>
            <a:pPr marL="360363" lvl="1" indent="-184150" fontAlgn="auto">
              <a:spcBef>
                <a:spcPts val="0"/>
              </a:spcBef>
              <a:spcAft>
                <a:spcPts val="0"/>
              </a:spcAft>
              <a:buSzPct val="50000"/>
              <a:buFont typeface="Courier New" panose="02070309020205020404" pitchFamily="49" charset="0"/>
              <a:buChar char="o"/>
            </a:pPr>
            <a:r>
              <a:rPr lang="en-US" sz="1600">
                <a:latin typeface="Calibri" panose="020F0502020204030204" pitchFamily="34" charset="0"/>
                <a:cs typeface="Arial" panose="020B0604020202020204" pitchFamily="34" charset="0"/>
              </a:rPr>
              <a:t>controlled distribution</a:t>
            </a:r>
          </a:p>
          <a:p>
            <a:pPr marL="360363" lvl="1" indent="-184150" fontAlgn="auto">
              <a:spcBef>
                <a:spcPts val="0"/>
              </a:spcBef>
              <a:spcAft>
                <a:spcPts val="0"/>
              </a:spcAft>
              <a:buSzPct val="50000"/>
              <a:buFont typeface="Courier New" panose="02070309020205020404" pitchFamily="49" charset="0"/>
              <a:buChar char="o"/>
            </a:pPr>
            <a:r>
              <a:rPr lang="en-US" sz="1600">
                <a:latin typeface="Calibri" panose="020F0502020204030204" pitchFamily="34" charset="0"/>
                <a:cs typeface="Arial" panose="020B0604020202020204" pitchFamily="34" charset="0"/>
              </a:rPr>
              <a:t>consent forms </a:t>
            </a:r>
          </a:p>
          <a:p>
            <a:pPr marL="360363" lvl="1" indent="-184150" fontAlgn="auto">
              <a:spcBef>
                <a:spcPts val="0"/>
              </a:spcBef>
              <a:spcAft>
                <a:spcPts val="0"/>
              </a:spcAft>
              <a:buSzPct val="50000"/>
              <a:buFont typeface="Courier New" panose="02070309020205020404" pitchFamily="49" charset="0"/>
              <a:buChar char="o"/>
            </a:pPr>
            <a:r>
              <a:rPr lang="en-US" sz="1600">
                <a:latin typeface="Calibri" panose="020F0502020204030204" pitchFamily="34" charset="0"/>
                <a:cs typeface="Arial" panose="020B0604020202020204" pitchFamily="34" charset="0"/>
              </a:rPr>
              <a:t>no addition of new patients </a:t>
            </a: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637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a:p>
        </p:txBody>
      </p:sp>
    </p:spTree>
    <p:extLst>
      <p:ext uri="{BB962C8B-B14F-4D97-AF65-F5344CB8AC3E}">
        <p14:creationId xmlns:p14="http://schemas.microsoft.com/office/powerpoint/2010/main" val="328317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14</a:t>
            </a:fld>
            <a:endParaRPr lang="en-US" altLang="en-US"/>
          </a:p>
        </p:txBody>
      </p:sp>
    </p:spTree>
    <p:extLst>
      <p:ext uri="{BB962C8B-B14F-4D97-AF65-F5344CB8AC3E}">
        <p14:creationId xmlns:p14="http://schemas.microsoft.com/office/powerpoint/2010/main" val="246896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15</a:t>
            </a:fld>
            <a:endParaRPr lang="en-US" altLang="en-US"/>
          </a:p>
        </p:txBody>
      </p:sp>
    </p:spTree>
    <p:extLst>
      <p:ext uri="{BB962C8B-B14F-4D97-AF65-F5344CB8AC3E}">
        <p14:creationId xmlns:p14="http://schemas.microsoft.com/office/powerpoint/2010/main" val="296656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17</a:t>
            </a:fld>
            <a:endParaRPr lang="en-US" altLang="en-US"/>
          </a:p>
        </p:txBody>
      </p:sp>
    </p:spTree>
    <p:extLst>
      <p:ext uri="{BB962C8B-B14F-4D97-AF65-F5344CB8AC3E}">
        <p14:creationId xmlns:p14="http://schemas.microsoft.com/office/powerpoint/2010/main" val="185491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18</a:t>
            </a:fld>
            <a:endParaRPr lang="en-US" altLang="en-US"/>
          </a:p>
        </p:txBody>
      </p:sp>
    </p:spTree>
    <p:extLst>
      <p:ext uri="{BB962C8B-B14F-4D97-AF65-F5344CB8AC3E}">
        <p14:creationId xmlns:p14="http://schemas.microsoft.com/office/powerpoint/2010/main" val="253828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19</a:t>
            </a:fld>
            <a:endParaRPr lang="en-US" altLang="en-US"/>
          </a:p>
        </p:txBody>
      </p:sp>
    </p:spTree>
    <p:extLst>
      <p:ext uri="{BB962C8B-B14F-4D97-AF65-F5344CB8AC3E}">
        <p14:creationId xmlns:p14="http://schemas.microsoft.com/office/powerpoint/2010/main" val="89589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20</a:t>
            </a:fld>
            <a:endParaRPr lang="en-US" altLang="en-US"/>
          </a:p>
        </p:txBody>
      </p:sp>
    </p:spTree>
    <p:extLst>
      <p:ext uri="{BB962C8B-B14F-4D97-AF65-F5344CB8AC3E}">
        <p14:creationId xmlns:p14="http://schemas.microsoft.com/office/powerpoint/2010/main" val="415798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21</a:t>
            </a:fld>
            <a:endParaRPr lang="en-US" altLang="en-US"/>
          </a:p>
        </p:txBody>
      </p:sp>
    </p:spTree>
    <p:extLst>
      <p:ext uri="{BB962C8B-B14F-4D97-AF65-F5344CB8AC3E}">
        <p14:creationId xmlns:p14="http://schemas.microsoft.com/office/powerpoint/2010/main" val="396498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22</a:t>
            </a:fld>
            <a:endParaRPr lang="en-US" altLang="en-US"/>
          </a:p>
        </p:txBody>
      </p:sp>
    </p:spTree>
    <p:extLst>
      <p:ext uri="{BB962C8B-B14F-4D97-AF65-F5344CB8AC3E}">
        <p14:creationId xmlns:p14="http://schemas.microsoft.com/office/powerpoint/2010/main" val="30142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a:t>
            </a:fld>
            <a:endParaRPr lang="en-US" altLang="en-US"/>
          </a:p>
        </p:txBody>
      </p:sp>
    </p:spTree>
    <p:extLst>
      <p:ext uri="{BB962C8B-B14F-4D97-AF65-F5344CB8AC3E}">
        <p14:creationId xmlns:p14="http://schemas.microsoft.com/office/powerpoint/2010/main" val="8825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23</a:t>
            </a:fld>
            <a:endParaRPr lang="en-US" altLang="en-US"/>
          </a:p>
        </p:txBody>
      </p:sp>
    </p:spTree>
    <p:extLst>
      <p:ext uri="{BB962C8B-B14F-4D97-AF65-F5344CB8AC3E}">
        <p14:creationId xmlns:p14="http://schemas.microsoft.com/office/powerpoint/2010/main" val="388622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24</a:t>
            </a:fld>
            <a:endParaRPr lang="en-US" altLang="en-US"/>
          </a:p>
        </p:txBody>
      </p:sp>
    </p:spTree>
    <p:extLst>
      <p:ext uri="{BB962C8B-B14F-4D97-AF65-F5344CB8AC3E}">
        <p14:creationId xmlns:p14="http://schemas.microsoft.com/office/powerpoint/2010/main" val="180065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25</a:t>
            </a:fld>
            <a:endParaRPr lang="en-US" altLang="en-US"/>
          </a:p>
        </p:txBody>
      </p:sp>
    </p:spTree>
    <p:extLst>
      <p:ext uri="{BB962C8B-B14F-4D97-AF65-F5344CB8AC3E}">
        <p14:creationId xmlns:p14="http://schemas.microsoft.com/office/powerpoint/2010/main" val="29593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26</a:t>
            </a:fld>
            <a:endParaRPr lang="en-US" altLang="en-US"/>
          </a:p>
        </p:txBody>
      </p:sp>
    </p:spTree>
    <p:extLst>
      <p:ext uri="{BB962C8B-B14F-4D97-AF65-F5344CB8AC3E}">
        <p14:creationId xmlns:p14="http://schemas.microsoft.com/office/powerpoint/2010/main" val="3552913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i="1">
                <a:solidFill>
                  <a:schemeClr val="tx1"/>
                </a:solidFill>
              </a:rPr>
              <a:t>World Health Organization (WHO) </a:t>
            </a:r>
            <a:r>
              <a:rPr lang="en-CA" sz="1200" i="1">
                <a:solidFill>
                  <a:srgbClr val="FF0000"/>
                </a:solidFill>
              </a:rPr>
              <a:t>Global Pharmacovigilance Database : </a:t>
            </a:r>
            <a:r>
              <a:rPr lang="en-CA" sz="1200">
                <a:solidFill>
                  <a:schemeClr val="tx1"/>
                </a:solidFill>
              </a:rPr>
              <a:t>An international database of AR reports allows for identification and analysis of new AR signals</a:t>
            </a:r>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263707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30</a:t>
            </a:fld>
            <a:endParaRPr lang="en-US" altLang="en-US"/>
          </a:p>
        </p:txBody>
      </p:sp>
    </p:spTree>
    <p:extLst>
      <p:ext uri="{BB962C8B-B14F-4D97-AF65-F5344CB8AC3E}">
        <p14:creationId xmlns:p14="http://schemas.microsoft.com/office/powerpoint/2010/main" val="101423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31</a:t>
            </a:fld>
            <a:endParaRPr lang="en-US" altLang="en-US"/>
          </a:p>
        </p:txBody>
      </p:sp>
    </p:spTree>
    <p:extLst>
      <p:ext uri="{BB962C8B-B14F-4D97-AF65-F5344CB8AC3E}">
        <p14:creationId xmlns:p14="http://schemas.microsoft.com/office/powerpoint/2010/main" val="1301328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a:hlinkClick r:id="rId3"/>
              </a:rPr>
              <a:t> </a:t>
            </a:r>
            <a:endParaRPr lang="en-CA"/>
          </a:p>
          <a:p>
            <a:endParaRPr lang="en-CA">
              <a:solidFill>
                <a:srgbClr val="FF0000"/>
              </a:solidFill>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32</a:t>
            </a:fld>
            <a:endParaRPr lang="en-CA"/>
          </a:p>
        </p:txBody>
      </p:sp>
    </p:spTree>
    <p:extLst>
      <p:ext uri="{BB962C8B-B14F-4D97-AF65-F5344CB8AC3E}">
        <p14:creationId xmlns:p14="http://schemas.microsoft.com/office/powerpoint/2010/main" val="142037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197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ＭＳ Ｐゴシック"/>
                <a:cs typeface="Calibri"/>
              </a:rPr>
              <a:t>This</a:t>
            </a:r>
            <a:r>
              <a:rPr lang="en-CA" baseline="0">
                <a:ea typeface="ＭＳ Ｐゴシック"/>
                <a:cs typeface="Calibri"/>
              </a:rPr>
              <a:t> conceptual model depicts the </a:t>
            </a:r>
            <a:r>
              <a:rPr lang="en-CA">
                <a:ea typeface="ＭＳ Ｐゴシック"/>
                <a:cs typeface="Calibri"/>
              </a:rPr>
              <a:t>mandatory</a:t>
            </a:r>
            <a:r>
              <a:rPr lang="en-CA" baseline="0">
                <a:ea typeface="ＭＳ Ｐゴシック"/>
                <a:cs typeface="Calibri"/>
              </a:rPr>
              <a:t> </a:t>
            </a:r>
            <a:r>
              <a:rPr lang="en-CA">
                <a:ea typeface="ＭＳ Ｐゴシック"/>
                <a:cs typeface="Calibri"/>
              </a:rPr>
              <a:t>reporting</a:t>
            </a:r>
            <a:r>
              <a:rPr lang="en-CA" baseline="0">
                <a:ea typeface="ＭＳ Ｐゴシック"/>
                <a:cs typeface="Calibri"/>
              </a:rPr>
              <a:t> cycle</a:t>
            </a:r>
            <a:r>
              <a:rPr lang="en-CA">
                <a:ea typeface="ＭＳ Ｐゴシック"/>
                <a:cs typeface="Calibri"/>
              </a:rPr>
              <a:t>;</a:t>
            </a:r>
            <a:r>
              <a:rPr lang="en-CA" baseline="0">
                <a:ea typeface="ＭＳ Ｐゴシック"/>
                <a:cs typeface="Calibri"/>
              </a:rPr>
              <a:t> Health </a:t>
            </a:r>
            <a:r>
              <a:rPr lang="en-CA">
                <a:ea typeface="ＭＳ Ｐゴシック"/>
                <a:cs typeface="Calibri"/>
              </a:rPr>
              <a:t>Canada</a:t>
            </a:r>
            <a:r>
              <a:rPr lang="en-CA" baseline="0">
                <a:ea typeface="ＭＳ Ｐゴシック"/>
                <a:cs typeface="Calibri"/>
              </a:rPr>
              <a:t> </a:t>
            </a:r>
            <a:r>
              <a:rPr lang="en-CA">
                <a:ea typeface="ＭＳ Ｐゴシック"/>
                <a:cs typeface="Calibri"/>
              </a:rPr>
              <a:t>reviews and assesses reports and other data sources, such as</a:t>
            </a:r>
            <a:r>
              <a:rPr lang="en-CA" baseline="0">
                <a:ea typeface="ＭＳ Ｐゴシック"/>
                <a:cs typeface="Calibri"/>
              </a:rPr>
              <a:t> voluntary reports, industry reports, international data, literature and other safety information.</a:t>
            </a:r>
            <a:endParaRPr lang="en-CA">
              <a:ea typeface="ＭＳ Ｐゴシック"/>
              <a:cs typeface="Calibri"/>
            </a:endParaRPr>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247966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6</a:t>
            </a:fld>
            <a:endParaRPr lang="en-US" altLang="en-US"/>
          </a:p>
        </p:txBody>
      </p:sp>
    </p:spTree>
    <p:extLst>
      <p:ext uri="{BB962C8B-B14F-4D97-AF65-F5344CB8AC3E}">
        <p14:creationId xmlns:p14="http://schemas.microsoft.com/office/powerpoint/2010/main" val="171507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7</a:t>
            </a:fld>
            <a:endParaRPr lang="en-US" altLang="en-US"/>
          </a:p>
        </p:txBody>
      </p:sp>
    </p:spTree>
    <p:extLst>
      <p:ext uri="{BB962C8B-B14F-4D97-AF65-F5344CB8AC3E}">
        <p14:creationId xmlns:p14="http://schemas.microsoft.com/office/powerpoint/2010/main" val="278968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11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145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1A4D5C5-117A-4304-8262-B6CAB7305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170553C8-CBAC-470E-A156-909B61D4A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5236" name="Slide Number Placeholder 3">
            <a:extLst>
              <a:ext uri="{FF2B5EF4-FFF2-40B4-BE49-F238E27FC236}">
                <a16:creationId xmlns:a16="http://schemas.microsoft.com/office/drawing/2014/main" id="{0FFB4928-BE39-47A7-954F-15AB52A77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6B998A-EC26-45C9-98A2-0F5C99F1881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1621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21126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062523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122199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106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2759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69947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55502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19695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83647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876526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6407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2554944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34303788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9875449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325351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28022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0644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56419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28950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9019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45338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27834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883638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4183529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105884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97268284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16753876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273777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3028566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2475883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58160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112532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75505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354995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1673348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318007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78266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16489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34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912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24152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625100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5002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525181662"/>
      </p:ext>
    </p:extLst>
  </p:cSld>
  <p:clrMap bg1="lt1" tx1="dk1" bg2="lt2" tx2="dk2" accent1="accent1" accent2="accent2" accent3="accent3" accent4="accent4" accent5="accent5" accent6="accent6" hlink="hlink" folHlink="folHlink"/>
  <p:sldLayoutIdLst>
    <p:sldLayoutId id="2147487071" r:id="rId1"/>
    <p:sldLayoutId id="2147487072" r:id="rId2"/>
    <p:sldLayoutId id="2147487073" r:id="rId3"/>
    <p:sldLayoutId id="2147487074" r:id="rId4"/>
    <p:sldLayoutId id="2147487075" r:id="rId5"/>
    <p:sldLayoutId id="2147487076" r:id="rId6"/>
    <p:sldLayoutId id="2147487077" r:id="rId7"/>
    <p:sldLayoutId id="2147487078" r:id="rId8"/>
    <p:sldLayoutId id="2147487079" r:id="rId9"/>
    <p:sldLayoutId id="2147487080" r:id="rId10"/>
    <p:sldLayoutId id="21474870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52549115"/>
      </p:ext>
    </p:extLst>
  </p:cSld>
  <p:clrMap bg1="lt1" tx1="dk1" bg2="lt2" tx2="dk2" accent1="accent1" accent2="accent2" accent3="accent3" accent4="accent4" accent5="accent5" accent6="accent6" hlink="hlink" folHlink="folHlink"/>
  <p:sldLayoutIdLst>
    <p:sldLayoutId id="2147487095" r:id="rId1"/>
    <p:sldLayoutId id="2147487096" r:id="rId2"/>
    <p:sldLayoutId id="2147487097" r:id="rId3"/>
    <p:sldLayoutId id="2147487098" r:id="rId4"/>
    <p:sldLayoutId id="2147487099" r:id="rId5"/>
    <p:sldLayoutId id="2147487100" r:id="rId6"/>
    <p:sldLayoutId id="2147487101" r:id="rId7"/>
    <p:sldLayoutId id="2147487102" r:id="rId8"/>
    <p:sldLayoutId id="2147487103" r:id="rId9"/>
    <p:sldLayoutId id="2147487104" r:id="rId10"/>
    <p:sldLayoutId id="21474871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148717583"/>
      </p:ext>
    </p:extLst>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27884727"/>
      </p:ext>
    </p:extLst>
  </p:cSld>
  <p:clrMap bg1="lt1" tx1="dk1" bg2="lt2" tx2="dk2" accent1="accent1" accent2="accent2" accent3="accent3" accent4="accent4" accent5="accent5" accent6="accent6" hlink="hlink" folHlink="folHlink"/>
  <p:sldLayoutIdLst>
    <p:sldLayoutId id="2147487119" r:id="rId1"/>
    <p:sldLayoutId id="2147487120" r:id="rId2"/>
    <p:sldLayoutId id="2147487121" r:id="rId3"/>
    <p:sldLayoutId id="2147487122" r:id="rId4"/>
    <p:sldLayoutId id="2147487123" r:id="rId5"/>
    <p:sldLayoutId id="2147487124" r:id="rId6"/>
    <p:sldLayoutId id="2147487125" r:id="rId7"/>
    <p:sldLayoutId id="2147487126" r:id="rId8"/>
    <p:sldLayoutId id="2147487127" r:id="rId9"/>
    <p:sldLayoutId id="2147487128" r:id="rId10"/>
    <p:sldLayoutId id="2147487129"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healthycanadians.gc.ca/recall-alert-rappel-avis/index-eng.php?cat=3" TargetMode="External"/><Relationship Id="rId3" Type="http://schemas.openxmlformats.org/officeDocument/2006/relationships/image" Target="../media/image3.png"/><Relationship Id="rId7" Type="http://schemas.openxmlformats.org/officeDocument/2006/relationships/hyperlink" Target="https://www.canada.ca/en/health-canada/services/drugs-health-products/medeffect-canada/safety-review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anada.ca/en/health-canada/services/publications/drugs-health-products/annual-trends-adverse-reaction-case-reports-health-products-medical-device-problem-incidents.html" TargetMode="External"/><Relationship Id="rId5" Type="http://schemas.openxmlformats.org/officeDocument/2006/relationships/hyperlink" Target="https://hpr-rps.hres.ca/mdi_landing.php" TargetMode="External"/><Relationship Id="rId10" Type="http://schemas.openxmlformats.org/officeDocument/2006/relationships/hyperlink" Target="https://hpr-rps.hres.ca/" TargetMode="External"/><Relationship Id="rId4" Type="http://schemas.openxmlformats.org/officeDocument/2006/relationships/hyperlink" Target="https://www.canada.ca/en/health-canada/services/drugs-health-products/medeffect-canada/adverse-reaction-database.html" TargetMode="External"/><Relationship Id="rId9" Type="http://schemas.openxmlformats.org/officeDocument/2006/relationships/hyperlink" Target="https://www.canada.ca/en/health-canada/services/drugs-health-products/medeffect-canada/health-product-infowatch.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vp-pcv.hc-sc.gc.ca/arq-rei/index-eng.j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anada.ca/en/health-canada/services/drugs-health-products/medeffect-canada/adverse-reaction-databas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pr-rps.hres.ca/mdi_landing.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anada.ca/en/health-canada/services/publications/drugs-health-products/annual-trends-adverse-reaction-case-reports-health-products-medical-device-problem-incident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safety-review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healthycanadians.gc.ca/recall-alert-rappel-avis/index-eng.php?cat=3"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medeffect-canada/health-product-infowatch.html"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hpr-rps.hres.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riv.gc.ca/en/privacy-topics/privacy-laws-in-canada/the-privacy-act/" TargetMode="External"/><Relationship Id="rId7" Type="http://schemas.openxmlformats.org/officeDocument/2006/relationships/hyperlink" Target="https://hpr-rps.hres.ca/static/content/disclaimers-avisdenonresponsabilite.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canada.ca/en/health-canada/services/drugs-health-products/reports-publications/medeffect-canada/procedure-release-public-information-obtained-adverse-reaction-medical-device-incident-reports-health-canada-2011.html" TargetMode="External"/><Relationship Id="rId4" Type="http://schemas.openxmlformats.org/officeDocument/2006/relationships/hyperlink" Target="https://www.who.int/medicines/news/glob_pharmvig_database_qa/e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anada.ca/en/health-canada/services/drugs-health-products/medeffect-canada/health-product-infowatch.html" TargetMode="External"/><Relationship Id="rId13" Type="http://schemas.openxmlformats.org/officeDocument/2006/relationships/hyperlink" Target="https://www.canada.ca/en/health-canada/services/drugs-health-products/legislation-guidelines/protecting-canadians-unsafe-drugs-act-vanessa-law-amendments-food-drugs-act.html" TargetMode="External"/><Relationship Id="rId18" Type="http://schemas.openxmlformats.org/officeDocument/2006/relationships/hyperlink" Target="mailto:hc.canada.vigilance.sc@canada.ca" TargetMode="External"/><Relationship Id="rId3" Type="http://schemas.openxmlformats.org/officeDocument/2006/relationships/hyperlink" Target="https://www.canada.ca/en/health-canada/services/drugs-health-products/medeffect-canada/adverse-reaction-database.html" TargetMode="External"/><Relationship Id="rId7" Type="http://schemas.openxmlformats.org/officeDocument/2006/relationships/hyperlink" Target="https://www.canada.ca/en/health-canada/services/drugs-health-products/medeffect-canada/safety-reviews.html" TargetMode="External"/><Relationship Id="rId12" Type="http://schemas.openxmlformats.org/officeDocument/2006/relationships/hyperlink" Target="https://www.canada.ca/en/health-canada/services/drugs-health-products/reports-publications/medeffect-canada/procedure-release-public-information-obtained-adverse-reaction-medical-device-incident-reports-health-canada-2011.html" TargetMode="External"/><Relationship Id="rId17" Type="http://schemas.openxmlformats.org/officeDocument/2006/relationships/hyperlink" Target="https://www.who.int/medicines/news/glob_pharmvig_database_qa/en/" TargetMode="External"/><Relationship Id="rId2" Type="http://schemas.openxmlformats.org/officeDocument/2006/relationships/notesSlide" Target="../notesSlides/notesSlide27.xml"/><Relationship Id="rId16" Type="http://schemas.openxmlformats.org/officeDocument/2006/relationships/hyperlink" Target="https://www.priv.gc.ca/en/privacy-topics/privacy-laws-in-canada/the-privacy-act/" TargetMode="External"/><Relationship Id="rId1" Type="http://schemas.openxmlformats.org/officeDocument/2006/relationships/slideLayout" Target="../slideLayouts/slideLayout2.xml"/><Relationship Id="rId6" Type="http://schemas.openxmlformats.org/officeDocument/2006/relationships/hyperlink" Target="http://www.healthycanadians.gc.ca/recall-alert-rappel-avis/index-eng.php?cat=3" TargetMode="External"/><Relationship Id="rId11" Type="http://schemas.openxmlformats.org/officeDocument/2006/relationships/hyperlink" Target="https://hpr-rps.hres.ca/mdi_landing.php" TargetMode="External"/><Relationship Id="rId5" Type="http://schemas.openxmlformats.org/officeDocument/2006/relationships/hyperlink" Target="https://hpr-rps.hres.ca/" TargetMode="External"/><Relationship Id="rId15" Type="http://schemas.openxmlformats.org/officeDocument/2006/relationships/hyperlink" Target="https://can01.safelinks.protection.outlook.com/?url=http%3A%2F%2Fwww.gazette.gc.ca%2Frp-pr%2Fp2%2F2019%2F2019-06-26%2Fhtml%2Fsor-dors191-eng.html&amp;data=02%7C01%7C%7Cd036544e8ff040f8795b08d70b84781c%7C4e1b261fb7fc4b3eb7107b9f26f3130a%7C0%7C1%7C636990535895619553&amp;sdata=d2TQP04%2FxGlX1tpsMON%2FYV6lp6GPFYuxVvm18zh9XME%3D&amp;reserved=0" TargetMode="External"/><Relationship Id="rId10" Type="http://schemas.openxmlformats.org/officeDocument/2006/relationships/hyperlink" Target="https://www.canada.ca/en/health-canada/services/drugs-health-products/medeffect-canada.html" TargetMode="External"/><Relationship Id="rId4" Type="http://schemas.openxmlformats.org/officeDocument/2006/relationships/hyperlink" Target="https://www.canada.ca/en/health-canada/services/publications/drugs-health-products/annual-trends-adverse-reaction-case-reports-health-products-medical-device-problem-incidents.html" TargetMode="External"/><Relationship Id="rId9" Type="http://schemas.openxmlformats.org/officeDocument/2006/relationships/hyperlink" Target="https://www.canada.ca/en/health-canada/services/drugs-health-products/medeffect-canada/adverse-reaction-reporting/mandatory-hospital-reporting/drugs-devices/guidance.html" TargetMode="External"/><Relationship Id="rId14" Type="http://schemas.openxmlformats.org/officeDocument/2006/relationships/hyperlink" Target="https://can01.safelinks.protection.outlook.com/?url=http%3A%2F%2Fwww.gazette.gc.ca%2Frp-pr%2Fp2%2F2019%2F2019-06-26%2Fhtml%2Fsor-dors190-eng.html&amp;data=02%7C01%7C%7Cd036544e8ff040f8795b08d70b84781c%7C4e1b261fb7fc4b3eb7107b9f26f3130a%7C0%7C1%7C636990535895619553&amp;sdata=C31sdw098oVjkQtJrYYk3lxpjPyPvlU1aRo4TYN5HeA%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708150" y="1246240"/>
            <a:ext cx="8496300" cy="42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t>Mandatory Reporting of Serious Adverse Drug Reactions and Medical Device Incidents by Hospitals</a:t>
            </a:r>
            <a:b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br>
            <a:b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br>
            <a:r>
              <a:rPr kumimoji="0" lang="en-CA" altLang="en-US"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t>Educational Support for Mandatory Reporting</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CA" altLang="en-US" sz="320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Module 4: </a:t>
            </a:r>
          </a:p>
          <a:p>
            <a:pPr lvl="0" algn="ctr">
              <a:defRPr/>
            </a:pPr>
            <a:r>
              <a:rPr lang="en-CA" altLang="en-US" sz="3200">
                <a:solidFill>
                  <a:schemeClr val="tx1"/>
                </a:solidFill>
                <a:latin typeface="Arial" panose="020B0604020202020204" pitchFamily="34" charset="0"/>
                <a:cs typeface="Arial" panose="020B0604020202020204" pitchFamily="34" charset="0"/>
              </a:rPr>
              <a:t>Health Canada’s Review and Communication of Safety Findings</a:t>
            </a: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endParaRPr kumimoji="0" lang="en-US"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C5567FE-28D2-4014-93EF-56F31E23A204}"/>
              </a:ext>
            </a:extLst>
          </p:cNvPr>
          <p:cNvSpPr>
            <a:spLocks noGrp="1"/>
          </p:cNvSpPr>
          <p:nvPr>
            <p:ph type="title"/>
          </p:nvPr>
        </p:nvSpPr>
        <p:spPr/>
        <p:txBody>
          <a:bodyPr anchor="t"/>
          <a:lstStyle/>
          <a:p>
            <a:r>
              <a:rPr lang="en-US" altLang="en-US" sz="2800">
                <a:latin typeface="Arial"/>
                <a:cs typeface="Arial"/>
              </a:rPr>
              <a:t>AR and MDP Reporting </a:t>
            </a:r>
            <a:r>
              <a:rPr lang="en-US" altLang="en-US">
                <a:latin typeface="Arial"/>
                <a:cs typeface="Arial"/>
              </a:rPr>
              <a:t>Is</a:t>
            </a:r>
            <a:r>
              <a:rPr lang="en-US" altLang="en-US" sz="2800">
                <a:latin typeface="Arial"/>
                <a:cs typeface="Arial"/>
              </a:rPr>
              <a:t> Essential to Post-market Surveillance</a:t>
            </a:r>
            <a:endParaRPr lang="en-CA" altLang="en-US" sz="2800">
              <a:latin typeface="Arial"/>
              <a:cs typeface="Arial"/>
            </a:endParaRPr>
          </a:p>
        </p:txBody>
      </p:sp>
      <p:graphicFrame>
        <p:nvGraphicFramePr>
          <p:cNvPr id="5" name="Content Placeholder 4">
            <a:extLst>
              <a:ext uri="{FF2B5EF4-FFF2-40B4-BE49-F238E27FC236}">
                <a16:creationId xmlns:a16="http://schemas.microsoft.com/office/drawing/2014/main" id="{5B51AB69-B006-48B6-AB38-42DC6F909A8E}"/>
              </a:ext>
            </a:extLst>
          </p:cNvPr>
          <p:cNvGraphicFramePr>
            <a:graphicFrameLocks noGrp="1"/>
          </p:cNvGraphicFramePr>
          <p:nvPr>
            <p:ph idx="1"/>
            <p:extLst>
              <p:ext uri="{D42A27DB-BD31-4B8C-83A1-F6EECF244321}">
                <p14:modId xmlns:p14="http://schemas.microsoft.com/office/powerpoint/2010/main" val="379004100"/>
              </p:ext>
            </p:extLst>
          </p:nvPr>
        </p:nvGraphicFramePr>
        <p:xfrm>
          <a:off x="838200" y="1458416"/>
          <a:ext cx="10515464" cy="4279653"/>
        </p:xfrm>
        <a:graphic>
          <a:graphicData uri="http://schemas.openxmlformats.org/drawingml/2006/table">
            <a:tbl>
              <a:tblPr firstRow="1" bandRow="1">
                <a:tableStyleId>{7DF18680-E054-41AD-8BC1-D1AEF772440D}</a:tableStyleId>
              </a:tblPr>
              <a:tblGrid>
                <a:gridCol w="5257732">
                  <a:extLst>
                    <a:ext uri="{9D8B030D-6E8A-4147-A177-3AD203B41FA5}">
                      <a16:colId xmlns:a16="http://schemas.microsoft.com/office/drawing/2014/main" val="20000"/>
                    </a:ext>
                  </a:extLst>
                </a:gridCol>
                <a:gridCol w="5257732">
                  <a:extLst>
                    <a:ext uri="{9D8B030D-6E8A-4147-A177-3AD203B41FA5}">
                      <a16:colId xmlns:a16="http://schemas.microsoft.com/office/drawing/2014/main" val="20001"/>
                    </a:ext>
                  </a:extLst>
                </a:gridCol>
              </a:tblGrid>
              <a:tr h="1288942">
                <a:tc>
                  <a:txBody>
                    <a:bodyPr/>
                    <a:lstStyle/>
                    <a:p>
                      <a:pPr marL="0" marR="0" lvl="0" indent="0" algn="l" rtl="0" eaLnBrk="1" fontAlgn="auto" latinLnBrk="0" hangingPunct="1">
                        <a:lnSpc>
                          <a:spcPct val="110000"/>
                        </a:lnSpc>
                        <a:spcBef>
                          <a:spcPts val="600"/>
                        </a:spcBef>
                        <a:spcAft>
                          <a:spcPts val="600"/>
                        </a:spcAft>
                        <a:buFontTx/>
                        <a:buNone/>
                      </a:pPr>
                      <a:r>
                        <a:rPr lang="en-CA" sz="2400">
                          <a:latin typeface="Arial"/>
                          <a:cs typeface="Arial"/>
                        </a:rPr>
                        <a:t>Clinical Trials / Investigational </a:t>
                      </a:r>
                      <a:br>
                        <a:rPr lang="en-CA" sz="2400">
                          <a:latin typeface="Arial"/>
                          <a:cs typeface="Arial"/>
                        </a:rPr>
                      </a:br>
                      <a:r>
                        <a:rPr lang="en-CA" sz="2400">
                          <a:latin typeface="Arial"/>
                          <a:cs typeface="Arial"/>
                        </a:rPr>
                        <a:t>Testing Have Limited Scope</a:t>
                      </a:r>
                    </a:p>
                  </a:txBody>
                  <a:tcPr marL="90511" marR="90511" marT="45732" marB="45732" anchor="ctr"/>
                </a:tc>
                <a:tc>
                  <a:txBody>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CA" sz="2400">
                          <a:latin typeface="Arial"/>
                          <a:cs typeface="Arial"/>
                        </a:rPr>
                        <a:t>Post-market</a:t>
                      </a:r>
                      <a:r>
                        <a:rPr lang="en-CA" sz="2400" baseline="0">
                          <a:latin typeface="Arial"/>
                          <a:cs typeface="Arial"/>
                        </a:rPr>
                        <a:t> Surveillance Identifies </a:t>
                      </a:r>
                      <a:br>
                        <a:rPr lang="en-CA" sz="2400" baseline="0">
                          <a:latin typeface="Arial"/>
                          <a:cs typeface="Arial"/>
                        </a:rPr>
                      </a:br>
                      <a:r>
                        <a:rPr lang="en-CA" sz="2400" baseline="0">
                          <a:latin typeface="Arial"/>
                          <a:cs typeface="Arial"/>
                        </a:rPr>
                        <a:t>Emerging Safety Issues </a:t>
                      </a:r>
                      <a:endParaRPr lang="en-CA" sz="2400">
                        <a:latin typeface="Arial" panose="020B0604020202020204" pitchFamily="34" charset="0"/>
                        <a:cs typeface="Arial" panose="020B0604020202020204" pitchFamily="34" charset="0"/>
                      </a:endParaRPr>
                    </a:p>
                  </a:txBody>
                  <a:tcPr marL="90511" marR="90511" marT="45732" marB="45732" anchor="ctr"/>
                </a:tc>
                <a:extLst>
                  <a:ext uri="{0D108BD9-81ED-4DB2-BD59-A6C34878D82A}">
                    <a16:rowId xmlns:a16="http://schemas.microsoft.com/office/drawing/2014/main" val="10000"/>
                  </a:ext>
                </a:extLst>
              </a:tr>
              <a:tr h="2990711">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000">
                          <a:latin typeface="Arial"/>
                          <a:cs typeface="Arial"/>
                        </a:rPr>
                        <a:t>Highly controlled</a:t>
                      </a:r>
                      <a:r>
                        <a:rPr lang="en-CA" sz="2000" baseline="0">
                          <a:latin typeface="Arial"/>
                          <a:cs typeface="Arial"/>
                        </a:rPr>
                        <a:t> environment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000" baseline="0">
                          <a:latin typeface="Arial"/>
                          <a:cs typeface="Arial"/>
                        </a:rPr>
                        <a:t>Limited number of patients</a:t>
                      </a:r>
                    </a:p>
                    <a:p>
                      <a:pPr marL="285750" indent="-285750">
                        <a:lnSpc>
                          <a:spcPct val="100000"/>
                        </a:lnSpc>
                        <a:spcBef>
                          <a:spcPts val="600"/>
                        </a:spcBef>
                        <a:spcAft>
                          <a:spcPts val="600"/>
                        </a:spcAft>
                        <a:buFont typeface="Arial" panose="020B0604020202020204" pitchFamily="34" charset="0"/>
                        <a:buChar char="•"/>
                      </a:pPr>
                      <a:r>
                        <a:rPr lang="en-CA" sz="2000" baseline="0">
                          <a:latin typeface="Arial"/>
                          <a:cs typeface="Arial"/>
                        </a:rPr>
                        <a:t>Short trial duration</a:t>
                      </a:r>
                    </a:p>
                    <a:p>
                      <a:pPr marL="285750" indent="-285750">
                        <a:lnSpc>
                          <a:spcPct val="100000"/>
                        </a:lnSpc>
                        <a:spcBef>
                          <a:spcPts val="600"/>
                        </a:spcBef>
                        <a:spcAft>
                          <a:spcPts val="600"/>
                        </a:spcAft>
                        <a:buFont typeface="Arial" panose="020B0604020202020204" pitchFamily="34" charset="0"/>
                        <a:buChar char="•"/>
                      </a:pPr>
                      <a:r>
                        <a:rPr lang="en-CA" sz="2000" baseline="0">
                          <a:latin typeface="Arial"/>
                          <a:cs typeface="Arial"/>
                        </a:rPr>
                        <a:t>Highly selected patients </a:t>
                      </a:r>
                    </a:p>
                    <a:p>
                      <a:pPr marL="285750" indent="-285750">
                        <a:lnSpc>
                          <a:spcPct val="100000"/>
                        </a:lnSpc>
                        <a:spcBef>
                          <a:spcPts val="600"/>
                        </a:spcBef>
                        <a:spcAft>
                          <a:spcPts val="600"/>
                        </a:spcAft>
                        <a:buFont typeface="Arial" panose="020B0604020202020204" pitchFamily="34" charset="0"/>
                        <a:buChar char="•"/>
                      </a:pPr>
                      <a:r>
                        <a:rPr lang="en-CA" sz="2000" baseline="0">
                          <a:latin typeface="Arial"/>
                          <a:cs typeface="Arial"/>
                        </a:rPr>
                        <a:t>Selected cases and diseases</a:t>
                      </a:r>
                    </a:p>
                    <a:p>
                      <a:pPr marL="285750" indent="-285750">
                        <a:lnSpc>
                          <a:spcPct val="100000"/>
                        </a:lnSpc>
                        <a:spcBef>
                          <a:spcPts val="600"/>
                        </a:spcBef>
                        <a:spcAft>
                          <a:spcPts val="600"/>
                        </a:spcAft>
                        <a:buFont typeface="Arial" panose="020B0604020202020204" pitchFamily="34" charset="0"/>
                        <a:buChar char="•"/>
                      </a:pPr>
                      <a:r>
                        <a:rPr lang="en-CA" sz="2000" baseline="0">
                          <a:latin typeface="Arial"/>
                          <a:cs typeface="Arial"/>
                        </a:rPr>
                        <a:t>May not identify rare events</a:t>
                      </a:r>
                    </a:p>
                  </a:txBody>
                  <a:tcPr marL="90511" marR="90511" marT="45732" marB="45732"/>
                </a:tc>
                <a:tc>
                  <a:txBody>
                    <a:bodyPr/>
                    <a:lstStyle/>
                    <a:p>
                      <a:pPr marL="285750" indent="-285750">
                        <a:spcBef>
                          <a:spcPts val="600"/>
                        </a:spcBef>
                        <a:spcAft>
                          <a:spcPts val="600"/>
                        </a:spcAft>
                        <a:buFont typeface="Arial" panose="020B0604020202020204" pitchFamily="34" charset="0"/>
                        <a:buChar char="•"/>
                      </a:pPr>
                      <a:r>
                        <a:rPr lang="en-CA" sz="2000" dirty="0">
                          <a:latin typeface="Arial"/>
                          <a:cs typeface="Arial"/>
                        </a:rPr>
                        <a:t>Real world use</a:t>
                      </a:r>
                    </a:p>
                    <a:p>
                      <a:pPr marL="285750" indent="-285750">
                        <a:spcBef>
                          <a:spcPts val="600"/>
                        </a:spcBef>
                        <a:spcAft>
                          <a:spcPts val="600"/>
                        </a:spcAft>
                        <a:buFont typeface="Arial" panose="020B0604020202020204" pitchFamily="34" charset="0"/>
                        <a:buChar char="•"/>
                      </a:pPr>
                      <a:r>
                        <a:rPr lang="en-CA" sz="2000" dirty="0">
                          <a:latin typeface="Arial"/>
                          <a:cs typeface="Arial"/>
                        </a:rPr>
                        <a:t>Varied and large population</a:t>
                      </a:r>
                    </a:p>
                    <a:p>
                      <a:pPr marL="285750" indent="-285750">
                        <a:spcBef>
                          <a:spcPts val="600"/>
                        </a:spcBef>
                        <a:spcAft>
                          <a:spcPts val="600"/>
                        </a:spcAft>
                        <a:buFont typeface="Arial" panose="020B0604020202020204" pitchFamily="34" charset="0"/>
                        <a:buChar char="•"/>
                      </a:pPr>
                      <a:r>
                        <a:rPr lang="en-CA" sz="2000" dirty="0">
                          <a:latin typeface="Arial"/>
                          <a:cs typeface="Arial"/>
                        </a:rPr>
                        <a:t>Long term use </a:t>
                      </a:r>
                      <a:endParaRPr lang="en-CA" sz="2000" baseline="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CA" sz="2000" baseline="0" dirty="0">
                          <a:latin typeface="Arial"/>
                          <a:cs typeface="Arial"/>
                        </a:rPr>
                        <a:t>Off-label use in different patient groups</a:t>
                      </a:r>
                    </a:p>
                    <a:p>
                      <a:pPr marL="285750" indent="-285750">
                        <a:spcBef>
                          <a:spcPts val="600"/>
                        </a:spcBef>
                        <a:spcAft>
                          <a:spcPts val="600"/>
                        </a:spcAft>
                        <a:buFont typeface="Arial" panose="020B0604020202020204" pitchFamily="34" charset="0"/>
                        <a:buChar char="•"/>
                      </a:pPr>
                      <a:r>
                        <a:rPr lang="en-CA" sz="2000" baseline="0" dirty="0">
                          <a:latin typeface="Arial"/>
                          <a:cs typeface="Arial"/>
                        </a:rPr>
                        <a:t>Patients with multiple co-morbidities </a:t>
                      </a:r>
                    </a:p>
                    <a:p>
                      <a:pPr marL="285750" indent="-285750">
                        <a:lnSpc>
                          <a:spcPct val="100000"/>
                        </a:lnSpc>
                        <a:spcBef>
                          <a:spcPts val="600"/>
                        </a:spcBef>
                        <a:spcAft>
                          <a:spcPts val="600"/>
                        </a:spcAft>
                        <a:buFont typeface="Arial" panose="020B0604020202020204" pitchFamily="34" charset="0"/>
                        <a:buChar char="•"/>
                      </a:pPr>
                      <a:r>
                        <a:rPr lang="en-CA" sz="2000" baseline="0" dirty="0">
                          <a:latin typeface="Arial"/>
                          <a:cs typeface="Arial"/>
                        </a:rPr>
                        <a:t>Rare events can be detected</a:t>
                      </a:r>
                    </a:p>
                  </a:txBody>
                  <a:tcPr marL="90511" marR="90511" marT="45732" marB="45732"/>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rPr>
              <a:t>Health Canada’s AR and MDP </a:t>
            </a:r>
          </a:p>
          <a:p>
            <a:pPr marL="0" indent="0" algn="ctr">
              <a:buNone/>
            </a:pPr>
            <a:r>
              <a:rPr lang="en-CA" sz="3200" b="1">
                <a:solidFill>
                  <a:srgbClr val="1B416F"/>
                </a:solidFill>
              </a:rPr>
              <a:t>Report Management</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813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CA29FD-2E7A-4EE5-8EA6-9CBF8709E230}"/>
              </a:ext>
            </a:extLst>
          </p:cNvPr>
          <p:cNvSpPr/>
          <p:nvPr/>
        </p:nvSpPr>
        <p:spPr>
          <a:xfrm>
            <a:off x="4260393" y="1866096"/>
            <a:ext cx="1550657"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Signal Detection</a:t>
            </a:r>
          </a:p>
        </p:txBody>
      </p:sp>
      <p:sp>
        <p:nvSpPr>
          <p:cNvPr id="52" name="Rectangle 51">
            <a:extLst>
              <a:ext uri="{FF2B5EF4-FFF2-40B4-BE49-F238E27FC236}">
                <a16:creationId xmlns:a16="http://schemas.microsoft.com/office/drawing/2014/main" id="{6629182A-3485-4D2C-AA3D-579A8C8DBAAC}"/>
              </a:ext>
            </a:extLst>
          </p:cNvPr>
          <p:cNvSpPr/>
          <p:nvPr/>
        </p:nvSpPr>
        <p:spPr>
          <a:xfrm>
            <a:off x="294486" y="1837560"/>
            <a:ext cx="3230072"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AR or MDP Report Received by Health Canada</a:t>
            </a:r>
          </a:p>
        </p:txBody>
      </p:sp>
      <p:sp>
        <p:nvSpPr>
          <p:cNvPr id="42" name="Freeform: Shape 41">
            <a:extLst>
              <a:ext uri="{FF2B5EF4-FFF2-40B4-BE49-F238E27FC236}">
                <a16:creationId xmlns:a16="http://schemas.microsoft.com/office/drawing/2014/main" id="{4B82DFCA-9877-4CF5-8FDA-A2416FE3F0D7}"/>
              </a:ext>
            </a:extLst>
          </p:cNvPr>
          <p:cNvSpPr/>
          <p:nvPr/>
        </p:nvSpPr>
        <p:spPr>
          <a:xfrm>
            <a:off x="10109671" y="1894744"/>
            <a:ext cx="2192635" cy="707886"/>
          </a:xfrm>
          <a:custGeom>
            <a:avLst/>
            <a:gdLst>
              <a:gd name="connsiteX0" fmla="*/ 0 w 2735394"/>
              <a:gd name="connsiteY0" fmla="*/ 0 h 565943"/>
              <a:gd name="connsiteX1" fmla="*/ 2735394 w 2735394"/>
              <a:gd name="connsiteY1" fmla="*/ 0 h 565943"/>
              <a:gd name="connsiteX2" fmla="*/ 2735394 w 2735394"/>
              <a:gd name="connsiteY2" fmla="*/ 565943 h 565943"/>
              <a:gd name="connsiteX3" fmla="*/ 0 w 2735394"/>
              <a:gd name="connsiteY3" fmla="*/ 565943 h 565943"/>
              <a:gd name="connsiteX4" fmla="*/ 0 w 2735394"/>
              <a:gd name="connsiteY4" fmla="*/ 0 h 56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394" h="565943">
                <a:moveTo>
                  <a:pt x="0" y="0"/>
                </a:moveTo>
                <a:lnTo>
                  <a:pt x="2735394" y="0"/>
                </a:lnTo>
                <a:lnTo>
                  <a:pt x="2735394" y="565943"/>
                </a:lnTo>
                <a:lnTo>
                  <a:pt x="0" y="565943"/>
                </a:lnTo>
                <a:lnTo>
                  <a:pt x="0" y="0"/>
                </a:lnTo>
                <a:close/>
              </a:path>
            </a:pathLst>
          </a:custGeom>
          <a:noFill/>
          <a:ln>
            <a:noFill/>
          </a:ln>
          <a:effectLst/>
        </p:spPr>
        <p:txBody>
          <a:bodyPr spcFirstLastPara="0" vert="horz" wrap="square" lIns="-1" tIns="-1" rIns="0" bIns="0" numCol="1" spcCol="1270" anchor="ctr" anchorCtr="0">
            <a:no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en-CA" sz="20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Possible Risk </a:t>
            </a:r>
            <a:br>
              <a:rPr kumimoji="0" lang="en-CA" sz="20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br>
            <a:r>
              <a:rPr kumimoji="0" lang="en-CA" sz="20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Communication  </a:t>
            </a:r>
            <a:endParaRPr kumimoji="0" lang="en-CA" sz="2000" b="0" i="0" u="none" strike="sng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5" name="Freeform: Shape 44">
            <a:extLst>
              <a:ext uri="{FF2B5EF4-FFF2-40B4-BE49-F238E27FC236}">
                <a16:creationId xmlns:a16="http://schemas.microsoft.com/office/drawing/2014/main" id="{D322FCE6-5D8F-4AB1-926B-6607B2F94A9B}"/>
              </a:ext>
            </a:extLst>
          </p:cNvPr>
          <p:cNvSpPr/>
          <p:nvPr/>
        </p:nvSpPr>
        <p:spPr>
          <a:xfrm>
            <a:off x="8371527" y="4811708"/>
            <a:ext cx="2679949" cy="584237"/>
          </a:xfrm>
          <a:custGeom>
            <a:avLst/>
            <a:gdLst>
              <a:gd name="connsiteX0" fmla="*/ 0 w 2735394"/>
              <a:gd name="connsiteY0" fmla="*/ 0 h 565943"/>
              <a:gd name="connsiteX1" fmla="*/ 2735394 w 2735394"/>
              <a:gd name="connsiteY1" fmla="*/ 0 h 565943"/>
              <a:gd name="connsiteX2" fmla="*/ 2735394 w 2735394"/>
              <a:gd name="connsiteY2" fmla="*/ 565943 h 565943"/>
              <a:gd name="connsiteX3" fmla="*/ 0 w 2735394"/>
              <a:gd name="connsiteY3" fmla="*/ 565943 h 565943"/>
              <a:gd name="connsiteX4" fmla="*/ 0 w 2735394"/>
              <a:gd name="connsiteY4" fmla="*/ 0 h 56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394" h="565943">
                <a:moveTo>
                  <a:pt x="0" y="0"/>
                </a:moveTo>
                <a:lnTo>
                  <a:pt x="2735394" y="0"/>
                </a:lnTo>
                <a:lnTo>
                  <a:pt x="2735394" y="565943"/>
                </a:lnTo>
                <a:lnTo>
                  <a:pt x="0" y="565943"/>
                </a:lnTo>
                <a:lnTo>
                  <a:pt x="0" y="0"/>
                </a:lnTo>
                <a:close/>
              </a:path>
            </a:pathLst>
          </a:custGeom>
          <a:noFill/>
          <a:ln>
            <a:noFill/>
          </a:ln>
          <a:effectLst/>
        </p:spPr>
        <p:txBody>
          <a:bodyPr spcFirstLastPara="0" vert="horz" wrap="square" lIns="-1" tIns="-1" rIns="0" bIns="0" numCol="1" spcCol="1270" anchor="ctr" anchorCtr="0">
            <a:no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en-CA" sz="2000" b="0"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Arial" panose="020B0604020202020204" pitchFamily="34" charset="0"/>
              </a:rPr>
              <a:t>Risk </a:t>
            </a:r>
            <a:br>
              <a:rPr kumimoji="0" lang="en-CA" sz="2000" b="0"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Arial" panose="020B0604020202020204" pitchFamily="34" charset="0"/>
              </a:rPr>
            </a:br>
            <a:r>
              <a:rPr kumimoji="0" lang="en-CA" sz="2000" b="0" i="0" u="none" strike="noStrike" kern="0" cap="none" spc="0" normalizeH="0" baseline="0" noProof="0">
                <a:ln>
                  <a:noFill/>
                </a:ln>
                <a:solidFill>
                  <a:srgbClr val="000000">
                    <a:hueOff val="0"/>
                    <a:satOff val="0"/>
                    <a:lumOff val="0"/>
                    <a:alphaOff val="0"/>
                  </a:srgbClr>
                </a:solidFill>
                <a:effectLst/>
                <a:uLnTx/>
                <a:uFillTx/>
                <a:latin typeface="Calibri" panose="020F0502020204030204"/>
                <a:ea typeface="+mn-ea"/>
                <a:cs typeface="Arial" panose="020B0604020202020204" pitchFamily="34" charset="0"/>
              </a:rPr>
              <a:t>Mitigation</a:t>
            </a:r>
          </a:p>
        </p:txBody>
      </p:sp>
      <p:sp>
        <p:nvSpPr>
          <p:cNvPr id="47" name="Rectangle 46">
            <a:extLst>
              <a:ext uri="{FF2B5EF4-FFF2-40B4-BE49-F238E27FC236}">
                <a16:creationId xmlns:a16="http://schemas.microsoft.com/office/drawing/2014/main" id="{8F651136-30CE-4C5A-BA05-DFEBC5FE6F47}"/>
              </a:ext>
            </a:extLst>
          </p:cNvPr>
          <p:cNvSpPr/>
          <p:nvPr/>
        </p:nvSpPr>
        <p:spPr>
          <a:xfrm>
            <a:off x="7131210" y="1664158"/>
            <a:ext cx="1995518"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Signal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Safety Review</a:t>
            </a:r>
          </a:p>
        </p:txBody>
      </p:sp>
      <p:sp>
        <p:nvSpPr>
          <p:cNvPr id="12" name="Freeform: Shape 11">
            <a:extLst>
              <a:ext uri="{FF2B5EF4-FFF2-40B4-BE49-F238E27FC236}">
                <a16:creationId xmlns:a16="http://schemas.microsoft.com/office/drawing/2014/main" id="{2E0F1218-926C-43E1-9CA3-30396CFD90EE}"/>
              </a:ext>
            </a:extLst>
          </p:cNvPr>
          <p:cNvSpPr/>
          <p:nvPr/>
        </p:nvSpPr>
        <p:spPr>
          <a:xfrm>
            <a:off x="10623248" y="3097525"/>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solidFill>
            <a:schemeClr val="accent2">
              <a:lumMod val="40000"/>
              <a:lumOff val="60000"/>
            </a:schemeClr>
          </a:solidFill>
          <a:ln>
            <a:solidFill>
              <a:srgbClr val="993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0" tIns="234622" rIns="234731"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50000"/>
                  </a:srgbClr>
                </a:solidFill>
                <a:effectLst/>
                <a:uLnTx/>
                <a:uFillTx/>
                <a:latin typeface="Calibri" panose="020F0502020204030204"/>
                <a:ea typeface="+mn-ea"/>
                <a:cs typeface="+mn-cs"/>
              </a:rPr>
              <a:t>7</a:t>
            </a:r>
          </a:p>
        </p:txBody>
      </p:sp>
      <p:grpSp>
        <p:nvGrpSpPr>
          <p:cNvPr id="44" name="Group 43">
            <a:extLst>
              <a:ext uri="{FF2B5EF4-FFF2-40B4-BE49-F238E27FC236}">
                <a16:creationId xmlns:a16="http://schemas.microsoft.com/office/drawing/2014/main" id="{B76D0D95-E1A8-4A0F-A7A0-700B856F34E1}"/>
              </a:ext>
            </a:extLst>
          </p:cNvPr>
          <p:cNvGrpSpPr/>
          <p:nvPr/>
        </p:nvGrpSpPr>
        <p:grpSpPr>
          <a:xfrm>
            <a:off x="7501591" y="3028055"/>
            <a:ext cx="1254681" cy="1254681"/>
            <a:chOff x="6903370" y="3064882"/>
            <a:chExt cx="1254681" cy="1254681"/>
          </a:xfrm>
        </p:grpSpPr>
        <p:sp>
          <p:nvSpPr>
            <p:cNvPr id="14" name="Teardrop 13">
              <a:extLst>
                <a:ext uri="{FF2B5EF4-FFF2-40B4-BE49-F238E27FC236}">
                  <a16:creationId xmlns:a16="http://schemas.microsoft.com/office/drawing/2014/main" id="{DCC436BD-5549-4668-AE2A-36A497C42DF8}"/>
                </a:ext>
              </a:extLst>
            </p:cNvPr>
            <p:cNvSpPr/>
            <p:nvPr/>
          </p:nvSpPr>
          <p:spPr>
            <a:xfrm rot="2700000">
              <a:off x="6903370" y="3064882"/>
              <a:ext cx="1254681" cy="1254681"/>
            </a:xfrm>
            <a:prstGeom prst="teardrop">
              <a:avLst>
                <a:gd name="adj" fmla="val 100000"/>
              </a:avLst>
            </a:prstGeom>
            <a:solidFill>
              <a:schemeClr val="accent2"/>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5" name="Freeform: Shape 14">
              <a:extLst>
                <a:ext uri="{FF2B5EF4-FFF2-40B4-BE49-F238E27FC236}">
                  <a16:creationId xmlns:a16="http://schemas.microsoft.com/office/drawing/2014/main" id="{8620510C-D3B8-49D8-BEB9-F7B9E1397907}"/>
                </a:ext>
              </a:extLst>
            </p:cNvPr>
            <p:cNvSpPr/>
            <p:nvPr/>
          </p:nvSpPr>
          <p:spPr>
            <a:xfrm>
              <a:off x="6945535"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accent2"/>
              </a:solidFill>
            </a:ln>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5</a:t>
              </a:r>
            </a:p>
          </p:txBody>
        </p:sp>
      </p:grpSp>
      <p:grpSp>
        <p:nvGrpSpPr>
          <p:cNvPr id="43" name="Group 42">
            <a:extLst>
              <a:ext uri="{FF2B5EF4-FFF2-40B4-BE49-F238E27FC236}">
                <a16:creationId xmlns:a16="http://schemas.microsoft.com/office/drawing/2014/main" id="{89559F3B-9C12-4FF6-B9B2-F7DEEB962231}"/>
              </a:ext>
            </a:extLst>
          </p:cNvPr>
          <p:cNvGrpSpPr/>
          <p:nvPr/>
        </p:nvGrpSpPr>
        <p:grpSpPr>
          <a:xfrm>
            <a:off x="5971464" y="3028055"/>
            <a:ext cx="1254681" cy="1254681"/>
            <a:chOff x="5607055" y="3064882"/>
            <a:chExt cx="1254681" cy="1254681"/>
          </a:xfrm>
        </p:grpSpPr>
        <p:sp>
          <p:nvSpPr>
            <p:cNvPr id="16" name="Teardrop 15">
              <a:extLst>
                <a:ext uri="{FF2B5EF4-FFF2-40B4-BE49-F238E27FC236}">
                  <a16:creationId xmlns:a16="http://schemas.microsoft.com/office/drawing/2014/main" id="{C07C330F-5881-4F0A-82BD-0F89326BD480}"/>
                </a:ext>
              </a:extLst>
            </p:cNvPr>
            <p:cNvSpPr/>
            <p:nvPr/>
          </p:nvSpPr>
          <p:spPr>
            <a:xfrm rot="2700000">
              <a:off x="5607055" y="3064882"/>
              <a:ext cx="1254681" cy="1254681"/>
            </a:xfrm>
            <a:prstGeom prst="teardrop">
              <a:avLst>
                <a:gd name="adj" fmla="val 100000"/>
              </a:avLst>
            </a:prstGeom>
            <a:solidFill>
              <a:schemeClr val="bg2">
                <a:lumMod val="50000"/>
              </a:schemeClr>
            </a:solidFill>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17" name="Freeform: Shape 16">
              <a:extLst>
                <a:ext uri="{FF2B5EF4-FFF2-40B4-BE49-F238E27FC236}">
                  <a16:creationId xmlns:a16="http://schemas.microsoft.com/office/drawing/2014/main" id="{D7000D84-78F0-40D9-8D96-78EC5D585906}"/>
                </a:ext>
              </a:extLst>
            </p:cNvPr>
            <p:cNvSpPr/>
            <p:nvPr/>
          </p:nvSpPr>
          <p:spPr>
            <a:xfrm>
              <a:off x="5649221"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bg2">
                  <a:lumMod val="50000"/>
                </a:schemeClr>
              </a:solidFill>
            </a:ln>
          </p:spPr>
          <p:style>
            <a:lnRef idx="2">
              <a:schemeClr val="accent5">
                <a:hueOff val="-3973551"/>
                <a:satOff val="15924"/>
                <a:lumOff val="34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4</a:t>
              </a:r>
            </a:p>
          </p:txBody>
        </p:sp>
      </p:grpSp>
      <p:grpSp>
        <p:nvGrpSpPr>
          <p:cNvPr id="41" name="Group 40">
            <a:extLst>
              <a:ext uri="{FF2B5EF4-FFF2-40B4-BE49-F238E27FC236}">
                <a16:creationId xmlns:a16="http://schemas.microsoft.com/office/drawing/2014/main" id="{D9D1942F-D04C-4726-AB43-B331AA9F5806}"/>
              </a:ext>
            </a:extLst>
          </p:cNvPr>
          <p:cNvGrpSpPr/>
          <p:nvPr/>
        </p:nvGrpSpPr>
        <p:grpSpPr>
          <a:xfrm>
            <a:off x="2879216" y="3028055"/>
            <a:ext cx="1254681" cy="1254681"/>
            <a:chOff x="4310741" y="3064882"/>
            <a:chExt cx="1254681" cy="1254681"/>
          </a:xfrm>
        </p:grpSpPr>
        <p:sp>
          <p:nvSpPr>
            <p:cNvPr id="18" name="Teardrop 17">
              <a:extLst>
                <a:ext uri="{FF2B5EF4-FFF2-40B4-BE49-F238E27FC236}">
                  <a16:creationId xmlns:a16="http://schemas.microsoft.com/office/drawing/2014/main" id="{73A7F91A-24B4-47FD-A2B1-94D5D2DD8C0F}"/>
                </a:ext>
              </a:extLst>
            </p:cNvPr>
            <p:cNvSpPr/>
            <p:nvPr/>
          </p:nvSpPr>
          <p:spPr>
            <a:xfrm rot="2700000">
              <a:off x="4310741" y="3064882"/>
              <a:ext cx="1254681" cy="1254681"/>
            </a:xfrm>
            <a:prstGeom prst="teardrop">
              <a:avLst>
                <a:gd name="adj" fmla="val 100000"/>
              </a:avLst>
            </a:prstGeom>
            <a:solidFill>
              <a:schemeClr val="accent6">
                <a:lumMod val="40000"/>
                <a:lumOff val="60000"/>
              </a:schemeClr>
            </a:solidFill>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19" name="Freeform: Shape 18">
              <a:extLst>
                <a:ext uri="{FF2B5EF4-FFF2-40B4-BE49-F238E27FC236}">
                  <a16:creationId xmlns:a16="http://schemas.microsoft.com/office/drawing/2014/main" id="{FC9C3408-01A8-472B-9E7D-52CB1D8E6AB3}"/>
                </a:ext>
              </a:extLst>
            </p:cNvPr>
            <p:cNvSpPr/>
            <p:nvPr/>
          </p:nvSpPr>
          <p:spPr>
            <a:xfrm>
              <a:off x="4352906"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accent6">
                  <a:lumMod val="40000"/>
                  <a:lumOff val="60000"/>
                </a:schemeClr>
              </a:solidFill>
            </a:ln>
          </p:spPr>
          <p:style>
            <a:lnRef idx="2">
              <a:schemeClr val="accent5">
                <a:hueOff val="-5960326"/>
                <a:satOff val="23887"/>
                <a:lumOff val="5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374" tIns="199062" rIns="199967" bIns="19906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2</a:t>
              </a:r>
            </a:p>
          </p:txBody>
        </p:sp>
      </p:grpSp>
      <p:grpSp>
        <p:nvGrpSpPr>
          <p:cNvPr id="31" name="Group 30">
            <a:extLst>
              <a:ext uri="{FF2B5EF4-FFF2-40B4-BE49-F238E27FC236}">
                <a16:creationId xmlns:a16="http://schemas.microsoft.com/office/drawing/2014/main" id="{4A767141-E2C6-4D9F-8132-A11F68BE5E45}"/>
              </a:ext>
            </a:extLst>
          </p:cNvPr>
          <p:cNvGrpSpPr/>
          <p:nvPr/>
        </p:nvGrpSpPr>
        <p:grpSpPr>
          <a:xfrm>
            <a:off x="1300705" y="3028055"/>
            <a:ext cx="1254681" cy="1254681"/>
            <a:chOff x="3014427" y="3064882"/>
            <a:chExt cx="1254681" cy="1254681"/>
          </a:xfrm>
        </p:grpSpPr>
        <p:sp>
          <p:nvSpPr>
            <p:cNvPr id="20" name="Teardrop 19">
              <a:extLst>
                <a:ext uri="{FF2B5EF4-FFF2-40B4-BE49-F238E27FC236}">
                  <a16:creationId xmlns:a16="http://schemas.microsoft.com/office/drawing/2014/main" id="{76403B7D-82BF-4477-8537-6B4326B2224E}"/>
                </a:ext>
              </a:extLst>
            </p:cNvPr>
            <p:cNvSpPr/>
            <p:nvPr/>
          </p:nvSpPr>
          <p:spPr>
            <a:xfrm rot="2700000">
              <a:off x="3014427" y="3064882"/>
              <a:ext cx="1254681" cy="1254681"/>
            </a:xfrm>
            <a:prstGeom prst="teardrop">
              <a:avLst>
                <a:gd name="adj" fmla="val 100000"/>
              </a:avLst>
            </a:prstGeom>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sp>
        <p:sp>
          <p:nvSpPr>
            <p:cNvPr id="21" name="Freeform: Shape 20">
              <a:extLst>
                <a:ext uri="{FF2B5EF4-FFF2-40B4-BE49-F238E27FC236}">
                  <a16:creationId xmlns:a16="http://schemas.microsoft.com/office/drawing/2014/main" id="{2D8C4EEC-1896-4CA7-83C4-A6E9A9715CF6}"/>
                </a:ext>
              </a:extLst>
            </p:cNvPr>
            <p:cNvSpPr/>
            <p:nvPr/>
          </p:nvSpPr>
          <p:spPr>
            <a:xfrm>
              <a:off x="3056592"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p:spPr>
          <p:style>
            <a:lnRef idx="2">
              <a:schemeClr val="accent5">
                <a:hueOff val="-7947101"/>
                <a:satOff val="31849"/>
                <a:lumOff val="6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374" tIns="199062" rIns="199967" bIns="19906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1</a:t>
              </a:r>
            </a:p>
          </p:txBody>
        </p:sp>
      </p:grpSp>
      <p:grpSp>
        <p:nvGrpSpPr>
          <p:cNvPr id="30" name="Group 29">
            <a:extLst>
              <a:ext uri="{FF2B5EF4-FFF2-40B4-BE49-F238E27FC236}">
                <a16:creationId xmlns:a16="http://schemas.microsoft.com/office/drawing/2014/main" id="{D30B0F1F-4F3A-493E-AE75-4E2815C03A82}"/>
              </a:ext>
            </a:extLst>
          </p:cNvPr>
          <p:cNvGrpSpPr/>
          <p:nvPr/>
        </p:nvGrpSpPr>
        <p:grpSpPr>
          <a:xfrm>
            <a:off x="4414877" y="3028055"/>
            <a:ext cx="1254681" cy="1254681"/>
            <a:chOff x="1718112" y="3064882"/>
            <a:chExt cx="1254681" cy="1254681"/>
          </a:xfrm>
        </p:grpSpPr>
        <p:sp>
          <p:nvSpPr>
            <p:cNvPr id="22" name="Teardrop 21">
              <a:extLst>
                <a:ext uri="{FF2B5EF4-FFF2-40B4-BE49-F238E27FC236}">
                  <a16:creationId xmlns:a16="http://schemas.microsoft.com/office/drawing/2014/main" id="{E49AEB6D-8543-4F73-B8F8-3EE891C225C0}"/>
                </a:ext>
              </a:extLst>
            </p:cNvPr>
            <p:cNvSpPr/>
            <p:nvPr/>
          </p:nvSpPr>
          <p:spPr>
            <a:xfrm rot="2700000">
              <a:off x="1718112" y="3064882"/>
              <a:ext cx="1254681" cy="1254681"/>
            </a:xfrm>
            <a:prstGeom prst="teardrop">
              <a:avLst>
                <a:gd name="adj" fmla="val 1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7" name="Freeform: Shape 26">
              <a:extLst>
                <a:ext uri="{FF2B5EF4-FFF2-40B4-BE49-F238E27FC236}">
                  <a16:creationId xmlns:a16="http://schemas.microsoft.com/office/drawing/2014/main" id="{AD3ADB8D-8020-4EF6-8940-06F5481CB943}"/>
                </a:ext>
              </a:extLst>
            </p:cNvPr>
            <p:cNvSpPr/>
            <p:nvPr/>
          </p:nvSpPr>
          <p:spPr>
            <a:xfrm>
              <a:off x="1759480"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171" tIns="199062" rIns="199170" bIns="199062"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3</a:t>
              </a:r>
            </a:p>
          </p:txBody>
        </p:sp>
      </p:grpSp>
      <p:cxnSp>
        <p:nvCxnSpPr>
          <p:cNvPr id="49" name="Straight Connector 48">
            <a:extLst>
              <a:ext uri="{FF2B5EF4-FFF2-40B4-BE49-F238E27FC236}">
                <a16:creationId xmlns:a16="http://schemas.microsoft.com/office/drawing/2014/main" id="{44D18D27-8A1B-48D1-9EDD-3A8731A42D46}"/>
              </a:ext>
            </a:extLst>
          </p:cNvPr>
          <p:cNvCxnSpPr>
            <a:cxnSpLocks/>
          </p:cNvCxnSpPr>
          <p:nvPr/>
        </p:nvCxnSpPr>
        <p:spPr>
          <a:xfrm flipH="1" flipV="1">
            <a:off x="1909522" y="2602713"/>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id="{12CE97B2-4F82-4817-B251-7938AB2BCC21}"/>
              </a:ext>
            </a:extLst>
          </p:cNvPr>
          <p:cNvCxnSpPr>
            <a:cxnSpLocks/>
          </p:cNvCxnSpPr>
          <p:nvPr/>
        </p:nvCxnSpPr>
        <p:spPr>
          <a:xfrm flipH="1" flipV="1">
            <a:off x="8112770" y="2647760"/>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Straight Connector 68">
            <a:extLst>
              <a:ext uri="{FF2B5EF4-FFF2-40B4-BE49-F238E27FC236}">
                <a16:creationId xmlns:a16="http://schemas.microsoft.com/office/drawing/2014/main" id="{967B9BA4-F6B1-41A1-ADE6-93C7CCA09218}"/>
              </a:ext>
            </a:extLst>
          </p:cNvPr>
          <p:cNvCxnSpPr>
            <a:cxnSpLocks/>
          </p:cNvCxnSpPr>
          <p:nvPr/>
        </p:nvCxnSpPr>
        <p:spPr>
          <a:xfrm flipH="1" flipV="1">
            <a:off x="3439708" y="4310670"/>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542BBE90-465E-484C-BB4C-EBE3C9E6A6DF}"/>
              </a:ext>
            </a:extLst>
          </p:cNvPr>
          <p:cNvCxnSpPr>
            <a:cxnSpLocks/>
          </p:cNvCxnSpPr>
          <p:nvPr/>
        </p:nvCxnSpPr>
        <p:spPr>
          <a:xfrm flipH="1" flipV="1">
            <a:off x="9711504" y="4388271"/>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7A3C8103-493F-4F02-95A6-97828261CF5C}"/>
              </a:ext>
            </a:extLst>
          </p:cNvPr>
          <p:cNvCxnSpPr>
            <a:cxnSpLocks/>
          </p:cNvCxnSpPr>
          <p:nvPr/>
        </p:nvCxnSpPr>
        <p:spPr>
          <a:xfrm flipH="1" flipV="1">
            <a:off x="5020522" y="2602630"/>
            <a:ext cx="400" cy="259853"/>
          </a:xfrm>
          <a:prstGeom prst="line">
            <a:avLst/>
          </a:prstGeom>
        </p:spPr>
        <p:style>
          <a:lnRef idx="3">
            <a:schemeClr val="accent2"/>
          </a:lnRef>
          <a:fillRef idx="0">
            <a:schemeClr val="accent2"/>
          </a:fillRef>
          <a:effectRef idx="2">
            <a:schemeClr val="accent2"/>
          </a:effectRef>
          <a:fontRef idx="minor">
            <a:schemeClr val="tx1"/>
          </a:fontRef>
        </p:style>
      </p:cxnSp>
      <p:grpSp>
        <p:nvGrpSpPr>
          <p:cNvPr id="32" name="Group 31">
            <a:extLst>
              <a:ext uri="{FF2B5EF4-FFF2-40B4-BE49-F238E27FC236}">
                <a16:creationId xmlns:a16="http://schemas.microsoft.com/office/drawing/2014/main" id="{B76D0D95-E1A8-4A0F-A7A0-700B856F34E1}"/>
              </a:ext>
            </a:extLst>
          </p:cNvPr>
          <p:cNvGrpSpPr/>
          <p:nvPr/>
        </p:nvGrpSpPr>
        <p:grpSpPr>
          <a:xfrm>
            <a:off x="9084563" y="3014027"/>
            <a:ext cx="1254681" cy="1254681"/>
            <a:chOff x="6903370" y="3064882"/>
            <a:chExt cx="1254681" cy="1254681"/>
          </a:xfrm>
        </p:grpSpPr>
        <p:sp>
          <p:nvSpPr>
            <p:cNvPr id="33" name="Teardrop 32">
              <a:extLst>
                <a:ext uri="{FF2B5EF4-FFF2-40B4-BE49-F238E27FC236}">
                  <a16:creationId xmlns:a16="http://schemas.microsoft.com/office/drawing/2014/main" id="{DCC436BD-5549-4668-AE2A-36A497C42DF8}"/>
                </a:ext>
              </a:extLst>
            </p:cNvPr>
            <p:cNvSpPr/>
            <p:nvPr/>
          </p:nvSpPr>
          <p:spPr>
            <a:xfrm rot="2700000">
              <a:off x="6903370" y="3064882"/>
              <a:ext cx="1254681" cy="1254681"/>
            </a:xfrm>
            <a:prstGeom prst="teardrop">
              <a:avLst>
                <a:gd name="adj" fmla="val 100000"/>
              </a:avLst>
            </a:prstGeom>
            <a:solidFill>
              <a:srgbClr val="00B0F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34" name="Freeform: Shape 14">
              <a:extLst>
                <a:ext uri="{FF2B5EF4-FFF2-40B4-BE49-F238E27FC236}">
                  <a16:creationId xmlns:a16="http://schemas.microsoft.com/office/drawing/2014/main" id="{8620510C-D3B8-49D8-BEB9-F7B9E1397907}"/>
                </a:ext>
              </a:extLst>
            </p:cNvPr>
            <p:cNvSpPr/>
            <p:nvPr/>
          </p:nvSpPr>
          <p:spPr>
            <a:xfrm>
              <a:off x="6945535"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rgbClr val="00B0F0"/>
              </a:solidFill>
            </a:ln>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en-CA" sz="28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6</a:t>
              </a:r>
            </a:p>
          </p:txBody>
        </p:sp>
      </p:grpSp>
      <p:sp>
        <p:nvSpPr>
          <p:cNvPr id="36" name="Rectangle 35">
            <a:extLst>
              <a:ext uri="{FF2B5EF4-FFF2-40B4-BE49-F238E27FC236}">
                <a16:creationId xmlns:a16="http://schemas.microsoft.com/office/drawing/2014/main" id="{CD3FB8B9-FB26-4EE0-940F-2F6BDDA3C1F8}"/>
              </a:ext>
            </a:extLst>
          </p:cNvPr>
          <p:cNvSpPr/>
          <p:nvPr/>
        </p:nvSpPr>
        <p:spPr>
          <a:xfrm>
            <a:off x="1909522" y="4612272"/>
            <a:ext cx="3126200"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AR or MDP Report Processing</a:t>
            </a:r>
          </a:p>
        </p:txBody>
      </p:sp>
      <p:sp>
        <p:nvSpPr>
          <p:cNvPr id="37" name="Left-Right Arrow 36"/>
          <p:cNvSpPr/>
          <p:nvPr/>
        </p:nvSpPr>
        <p:spPr>
          <a:xfrm>
            <a:off x="7782264" y="5460914"/>
            <a:ext cx="4079230" cy="635619"/>
          </a:xfrm>
          <a:prstGeom prst="lef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8571322" y="5620996"/>
            <a:ext cx="2640467" cy="341632"/>
          </a:xfrm>
          <a:prstGeom prst="rect">
            <a:avLst/>
          </a:prstGeom>
        </p:spPr>
        <p:txBody>
          <a:bodyPr wrap="none">
            <a:sp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en-CA" sz="1800" b="1" i="0" u="none" strike="noStrike" kern="0" cap="none" spc="0" normalizeH="0" baseline="0" noProof="0">
                <a:ln>
                  <a:noFill/>
                </a:ln>
                <a:solidFill>
                  <a:schemeClr val="bg1"/>
                </a:solidFill>
                <a:effectLst/>
                <a:uLnTx/>
                <a:uFillTx/>
                <a:latin typeface="Calibri" panose="020F0502020204030204"/>
                <a:ea typeface="+mn-ea"/>
                <a:cs typeface="Arial" panose="020B0604020202020204" pitchFamily="34" charset="0"/>
              </a:rPr>
              <a:t>Dissemination of Findings</a:t>
            </a:r>
            <a:endParaRPr kumimoji="0" lang="en-CA" sz="1800" b="1" i="0" u="none" strike="sngStrike" kern="0" cap="none" spc="0" normalizeH="0" baseline="0" noProof="0">
              <a:ln>
                <a:noFill/>
              </a:ln>
              <a:solidFill>
                <a:schemeClr val="bg1"/>
              </a:solidFill>
              <a:effectLst/>
              <a:uLnTx/>
              <a:uFillTx/>
              <a:latin typeface="Calibri" panose="020F0502020204030204"/>
              <a:ea typeface="+mn-ea"/>
              <a:cs typeface="Arial" panose="020B0604020202020204" pitchFamily="34" charset="0"/>
            </a:endParaRPr>
          </a:p>
        </p:txBody>
      </p:sp>
      <p:sp>
        <p:nvSpPr>
          <p:cNvPr id="38" name="Title 1">
            <a:extLst>
              <a:ext uri="{FF2B5EF4-FFF2-40B4-BE49-F238E27FC236}">
                <a16:creationId xmlns:a16="http://schemas.microsoft.com/office/drawing/2014/main" id="{6E8CCBBA-2AD4-4AFB-8478-3E0EFAE0BE70}"/>
              </a:ext>
            </a:extLst>
          </p:cNvPr>
          <p:cNvSpPr txBox="1">
            <a:spLocks/>
          </p:cNvSpPr>
          <p:nvPr/>
        </p:nvSpPr>
        <p:spPr>
          <a:xfrm>
            <a:off x="755830" y="538007"/>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1" i="0" u="none" strike="noStrike" kern="1200" cap="none" spc="0" normalizeH="0" baseline="0" noProof="0">
                <a:ln>
                  <a:noFill/>
                </a:ln>
                <a:solidFill>
                  <a:srgbClr val="1B416F"/>
                </a:solidFill>
                <a:effectLst/>
                <a:uLnTx/>
                <a:uFillTx/>
                <a:latin typeface="Arial" panose="020B0604020202020204" pitchFamily="34" charset="0"/>
                <a:ea typeface="+mj-ea"/>
                <a:cs typeface="Arial" panose="020B0604020202020204" pitchFamily="34" charset="0"/>
              </a:rPr>
              <a:t>Stages of AR and MDP Report Management</a:t>
            </a:r>
          </a:p>
        </p:txBody>
      </p:sp>
      <p:cxnSp>
        <p:nvCxnSpPr>
          <p:cNvPr id="40" name="Straight Connector 39">
            <a:extLst>
              <a:ext uri="{FF2B5EF4-FFF2-40B4-BE49-F238E27FC236}">
                <a16:creationId xmlns:a16="http://schemas.microsoft.com/office/drawing/2014/main" id="{EDFE9FD9-DABA-46C2-A61D-32CCACC59778}"/>
              </a:ext>
            </a:extLst>
          </p:cNvPr>
          <p:cNvCxnSpPr>
            <a:cxnSpLocks/>
          </p:cNvCxnSpPr>
          <p:nvPr/>
        </p:nvCxnSpPr>
        <p:spPr>
          <a:xfrm flipH="1" flipV="1">
            <a:off x="11257680" y="2602630"/>
            <a:ext cx="400" cy="259853"/>
          </a:xfrm>
          <a:prstGeom prst="line">
            <a:avLst/>
          </a:prstGeom>
        </p:spPr>
        <p:style>
          <a:lnRef idx="3">
            <a:schemeClr val="accent2"/>
          </a:lnRef>
          <a:fillRef idx="0">
            <a:schemeClr val="accent2"/>
          </a:fillRef>
          <a:effectRef idx="2">
            <a:schemeClr val="accent2"/>
          </a:effectRef>
          <a:fontRef idx="minor">
            <a:schemeClr val="tx1"/>
          </a:fontRef>
        </p:style>
      </p:cxnSp>
      <p:sp>
        <p:nvSpPr>
          <p:cNvPr id="46" name="Rectangle 45">
            <a:extLst>
              <a:ext uri="{FF2B5EF4-FFF2-40B4-BE49-F238E27FC236}">
                <a16:creationId xmlns:a16="http://schemas.microsoft.com/office/drawing/2014/main" id="{C9CA29FD-2E7A-4EE5-8EA6-9CBF8709E230}"/>
              </a:ext>
            </a:extLst>
          </p:cNvPr>
          <p:cNvSpPr/>
          <p:nvPr/>
        </p:nvSpPr>
        <p:spPr>
          <a:xfrm>
            <a:off x="5810590" y="4617742"/>
            <a:ext cx="1550657"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Signal </a:t>
            </a:r>
            <a:r>
              <a:rPr lang="en-CA" sz="2000" noProof="0">
                <a:solidFill>
                  <a:prstClr val="black"/>
                </a:solidFill>
                <a:latin typeface="Calibri" panose="020F0502020204030204"/>
              </a:rPr>
              <a:t>Prioritization </a:t>
            </a:r>
            <a:endParaRPr kumimoji="0" lang="en-CA"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7A3C8103-493F-4F02-95A6-97828261CF5C}"/>
              </a:ext>
            </a:extLst>
          </p:cNvPr>
          <p:cNvCxnSpPr>
            <a:cxnSpLocks/>
          </p:cNvCxnSpPr>
          <p:nvPr/>
        </p:nvCxnSpPr>
        <p:spPr>
          <a:xfrm flipH="1" flipV="1">
            <a:off x="6571782" y="4342983"/>
            <a:ext cx="400" cy="25985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035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095"/>
            <a:ext cx="10515600" cy="1325563"/>
          </a:xfrm>
        </p:spPr>
        <p:txBody>
          <a:bodyPr anchor="t"/>
          <a:lstStyle/>
          <a:p>
            <a:r>
              <a:rPr lang="en-CA" sz="2800"/>
              <a:t>Signal Detection and Assessment</a:t>
            </a:r>
          </a:p>
        </p:txBody>
      </p:sp>
      <p:sp>
        <p:nvSpPr>
          <p:cNvPr id="3" name="Content Placeholder 2"/>
          <p:cNvSpPr>
            <a:spLocks noGrp="1"/>
          </p:cNvSpPr>
          <p:nvPr>
            <p:ph idx="1"/>
          </p:nvPr>
        </p:nvSpPr>
        <p:spPr>
          <a:xfrm>
            <a:off x="838199" y="1072876"/>
            <a:ext cx="10515600" cy="5162453"/>
          </a:xfrm>
        </p:spPr>
        <p:txBody>
          <a:bodyPr vert="horz" lIns="91440" tIns="45720" rIns="91440" bIns="45720" rtlCol="0" anchor="t">
            <a:noAutofit/>
          </a:bodyPr>
          <a:lstStyle/>
          <a:p>
            <a:pPr marL="342900" indent="-342900">
              <a:lnSpc>
                <a:spcPct val="100000"/>
              </a:lnSpc>
              <a:spcBef>
                <a:spcPts val="600"/>
              </a:spcBef>
              <a:spcAft>
                <a:spcPts val="600"/>
              </a:spcAft>
            </a:pPr>
            <a:r>
              <a:rPr lang="en-CA">
                <a:latin typeface="Arial"/>
                <a:cs typeface="Arial"/>
              </a:rPr>
              <a:t>Safety signals (</a:t>
            </a:r>
            <a:r>
              <a:rPr lang="en-US">
                <a:latin typeface="Arial"/>
                <a:cs typeface="Arial"/>
              </a:rPr>
              <a:t>preliminary indications of product-related safety issues</a:t>
            </a:r>
            <a:r>
              <a:rPr lang="en-CA">
                <a:latin typeface="Arial"/>
                <a:cs typeface="Arial"/>
              </a:rPr>
              <a:t>) are identified through data scanning, including review of AR and MDP reports.</a:t>
            </a:r>
          </a:p>
          <a:p>
            <a:pPr marL="342900" indent="-342900">
              <a:lnSpc>
                <a:spcPct val="100000"/>
              </a:lnSpc>
              <a:spcBef>
                <a:spcPts val="600"/>
              </a:spcBef>
              <a:spcAft>
                <a:spcPts val="600"/>
              </a:spcAft>
              <a:buFont typeface="Arial" panose="020B0604020202020204" pitchFamily="34" charset="0"/>
              <a:buChar char="•"/>
            </a:pPr>
            <a:r>
              <a:rPr lang="en-CA">
                <a:latin typeface="Arial"/>
                <a:cs typeface="Arial"/>
              </a:rPr>
              <a:t>Potential signals are reviewed by an internal committee of scientists, pharmacists and physicians to determine if a signal assessment will be completed. </a:t>
            </a:r>
          </a:p>
          <a:p>
            <a:pPr marL="342900" indent="-342900">
              <a:lnSpc>
                <a:spcPct val="100000"/>
              </a:lnSpc>
              <a:spcBef>
                <a:spcPts val="600"/>
              </a:spcBef>
              <a:spcAft>
                <a:spcPts val="600"/>
              </a:spcAft>
            </a:pPr>
            <a:r>
              <a:rPr lang="en-CA">
                <a:latin typeface="Arial"/>
                <a:cs typeface="Arial"/>
              </a:rPr>
              <a:t>Assessment from all data sources is used to consider possible risk mitigation activities.</a:t>
            </a:r>
          </a:p>
          <a:p>
            <a:pPr marL="342900" indent="-342900">
              <a:lnSpc>
                <a:spcPct val="100000"/>
              </a:lnSpc>
              <a:spcBef>
                <a:spcPts val="600"/>
              </a:spcBef>
              <a:spcAft>
                <a:spcPts val="600"/>
              </a:spcAft>
            </a:pPr>
            <a:r>
              <a:rPr lang="en-CA">
                <a:latin typeface="Arial"/>
                <a:cs typeface="Arial"/>
              </a:rPr>
              <a:t>Risk considerations include strength of evidence, manageability of risk, dissemination of information, and communication targets.</a:t>
            </a:r>
          </a:p>
          <a:p>
            <a:pPr marL="342900" indent="-342900">
              <a:lnSpc>
                <a:spcPct val="100000"/>
              </a:lnSpc>
              <a:spcBef>
                <a:spcPts val="600"/>
              </a:spcBef>
              <a:spcAft>
                <a:spcPts val="600"/>
              </a:spcAft>
            </a:pPr>
            <a:r>
              <a:rPr lang="en-CA">
                <a:latin typeface="Arial"/>
                <a:cs typeface="Arial"/>
              </a:rPr>
              <a:t>Following the completion of a signal assessment, recommendations are made and can include changing labels, including indication, recalling or withdrawing a product from the market, and communicating risks to stakeholders.</a:t>
            </a:r>
            <a:r>
              <a:rPr lang="en-CA" sz="1800" b="1" i="1">
                <a:latin typeface="Arial"/>
                <a:cs typeface="Arial"/>
              </a:rPr>
              <a:t> </a:t>
            </a:r>
          </a:p>
          <a:p>
            <a:pPr marL="0" indent="0">
              <a:lnSpc>
                <a:spcPct val="100000"/>
              </a:lnSpc>
              <a:spcBef>
                <a:spcPts val="600"/>
              </a:spcBef>
              <a:spcAft>
                <a:spcPts val="600"/>
              </a:spcAft>
              <a:buNone/>
            </a:pPr>
            <a:r>
              <a:rPr lang="en-CA" sz="1800" b="1" i="1">
                <a:latin typeface="Arial"/>
                <a:cs typeface="Arial"/>
              </a:rPr>
              <a:t>Protecting Canadians from Unsafe Drugs Act</a:t>
            </a:r>
            <a:r>
              <a:rPr lang="en-CA" sz="1800" b="1">
                <a:latin typeface="Arial"/>
                <a:cs typeface="Arial"/>
              </a:rPr>
              <a:t> (Vanessa's Law) improves Health Canada’s ability to collect post-market safety information and take appropriate action when a serious risk to health is identified.</a:t>
            </a:r>
            <a:r>
              <a:rPr lang="en-CA" sz="1800" b="1" baseline="30000">
                <a:latin typeface="Arial"/>
                <a:cs typeface="Arial"/>
              </a:rPr>
              <a:t>1</a:t>
            </a:r>
          </a:p>
        </p:txBody>
      </p:sp>
      <p:sp>
        <p:nvSpPr>
          <p:cNvPr id="5" name="Rectangle 1"/>
          <p:cNvSpPr>
            <a:spLocks noChangeArrowheads="1"/>
          </p:cNvSpPr>
          <p:nvPr/>
        </p:nvSpPr>
        <p:spPr bwMode="auto">
          <a:xfrm>
            <a:off x="838199" y="5988472"/>
            <a:ext cx="10515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spcAft>
                <a:spcPct val="0"/>
              </a:spcAft>
            </a:pPr>
            <a:r>
              <a:rPr lang="en-CA" sz="1200" baseline="30000">
                <a:latin typeface="Arial"/>
                <a:ea typeface="+mn-lt"/>
                <a:cs typeface="Arial"/>
              </a:rPr>
              <a:t>1</a:t>
            </a:r>
            <a:r>
              <a:rPr lang="en-CA" sz="1200">
                <a:latin typeface="Arial"/>
                <a:ea typeface="+mn-lt"/>
                <a:cs typeface="+mn-lt"/>
                <a:hlinkClick r:id="rId3"/>
              </a:rPr>
              <a:t>https://www.canada.ca/en/health-canada/services/drugs-health-products/legislation-guidelines/protecting-canadians-unsafe-drugs-act-vanessa-law-amendments-food-drugs-act.html</a:t>
            </a:r>
            <a:endParaRPr lang="en-US" sz="1200">
              <a:latin typeface="Arial"/>
              <a:cs typeface="Calibri"/>
            </a:endParaRPr>
          </a:p>
        </p:txBody>
      </p:sp>
    </p:spTree>
    <p:extLst>
      <p:ext uri="{BB962C8B-B14F-4D97-AF65-F5344CB8AC3E}">
        <p14:creationId xmlns:p14="http://schemas.microsoft.com/office/powerpoint/2010/main" val="70212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latin typeface="Arial"/>
                <a:cs typeface="Arial"/>
              </a:rPr>
              <a:t>Risk Communications</a:t>
            </a:r>
            <a:endParaRPr lang="en-CA"/>
          </a:p>
        </p:txBody>
      </p:sp>
      <p:sp>
        <p:nvSpPr>
          <p:cNvPr id="3" name="Content Placeholder 2"/>
          <p:cNvSpPr>
            <a:spLocks noGrp="1"/>
          </p:cNvSpPr>
          <p:nvPr>
            <p:ph idx="1"/>
          </p:nvPr>
        </p:nvSpPr>
        <p:spPr>
          <a:xfrm>
            <a:off x="838199" y="1027906"/>
            <a:ext cx="10515601" cy="5251450"/>
          </a:xfrm>
        </p:spPr>
        <p:txBody>
          <a:bodyPr>
            <a:normAutofit/>
          </a:bodyPr>
          <a:lstStyle/>
          <a:p>
            <a:pPr marL="0" lvl="0" indent="0">
              <a:lnSpc>
                <a:spcPct val="100000"/>
              </a:lnSpc>
              <a:spcBef>
                <a:spcPts val="600"/>
              </a:spcBef>
              <a:spcAft>
                <a:spcPts val="600"/>
              </a:spcAft>
              <a:buNone/>
            </a:pPr>
            <a:r>
              <a:rPr lang="en-CA" u="sng"/>
              <a:t>Target A</a:t>
            </a:r>
            <a:r>
              <a:rPr lang="en-CA" u="sng">
                <a:solidFill>
                  <a:schemeClr val="tx1"/>
                </a:solidFill>
              </a:rPr>
              <a:t>udience: Health Care Professionals / Hospitals</a:t>
            </a:r>
          </a:p>
          <a:p>
            <a:pPr>
              <a:lnSpc>
                <a:spcPct val="100000"/>
              </a:lnSpc>
              <a:spcBef>
                <a:spcPts val="1200"/>
              </a:spcBef>
              <a:spcAft>
                <a:spcPts val="600"/>
              </a:spcAft>
              <a:buSzPct val="100000"/>
            </a:pPr>
            <a:r>
              <a:rPr lang="en-CA" b="1">
                <a:solidFill>
                  <a:schemeClr val="tx1"/>
                </a:solidFill>
              </a:rPr>
              <a:t>Health Product Risk Communication</a:t>
            </a:r>
          </a:p>
          <a:p>
            <a:pPr marL="638175" lvl="2" indent="-285750">
              <a:lnSpc>
                <a:spcPct val="100000"/>
              </a:lnSpc>
              <a:spcBef>
                <a:spcPts val="600"/>
              </a:spcBef>
              <a:spcAft>
                <a:spcPts val="600"/>
              </a:spcAft>
              <a:buSzPct val="100000"/>
              <a:buFont typeface="Arial" panose="020B0604020202020204" pitchFamily="34" charset="0"/>
              <a:buChar char="◦"/>
              <a:defRPr/>
            </a:pPr>
            <a:r>
              <a:rPr lang="en-CA" sz="2000"/>
              <a:t>Ad hoc communication about safety issues </a:t>
            </a:r>
          </a:p>
          <a:p>
            <a:pPr marL="638175" lvl="2" indent="-285750">
              <a:lnSpc>
                <a:spcPct val="100000"/>
              </a:lnSpc>
              <a:spcBef>
                <a:spcPts val="600"/>
              </a:spcBef>
              <a:spcAft>
                <a:spcPts val="600"/>
              </a:spcAft>
              <a:buSzPct val="100000"/>
              <a:buFont typeface="Arial" panose="020B0604020202020204" pitchFamily="34" charset="0"/>
              <a:buChar char="◦"/>
              <a:defRPr/>
            </a:pPr>
            <a:r>
              <a:rPr lang="en-CA" sz="2000"/>
              <a:t>Broad dissemination (web posting, RSS feed, MedEffect</a:t>
            </a:r>
            <a:r>
              <a:rPr lang="en-CA" sz="2000" baseline="30000"/>
              <a:t>™</a:t>
            </a:r>
            <a:r>
              <a:rPr lang="en-CA" sz="2000"/>
              <a:t> e-Notice)</a:t>
            </a:r>
            <a:endParaRPr lang="en-CA" sz="2000" b="1"/>
          </a:p>
          <a:p>
            <a:pPr marL="638175" lvl="2" indent="-285750">
              <a:lnSpc>
                <a:spcPct val="100000"/>
              </a:lnSpc>
              <a:spcBef>
                <a:spcPts val="600"/>
              </a:spcBef>
              <a:spcAft>
                <a:spcPts val="600"/>
              </a:spcAft>
              <a:buSzPct val="100000"/>
              <a:buFont typeface="Arial" panose="020B0604020202020204" pitchFamily="34" charset="0"/>
              <a:buChar char="◦"/>
              <a:defRPr/>
            </a:pPr>
            <a:r>
              <a:rPr lang="en-CA" sz="2000"/>
              <a:t>Targeted dissemination by the Market Authorization Holder or by Health Canada </a:t>
            </a:r>
            <a:br>
              <a:rPr lang="en-CA" sz="2000"/>
            </a:br>
            <a:r>
              <a:rPr lang="en-CA" sz="2000"/>
              <a:t>(fax, email, mail) </a:t>
            </a:r>
          </a:p>
          <a:p>
            <a:pPr>
              <a:lnSpc>
                <a:spcPct val="100000"/>
              </a:lnSpc>
              <a:spcBef>
                <a:spcPts val="1200"/>
              </a:spcBef>
              <a:spcAft>
                <a:spcPts val="600"/>
              </a:spcAft>
              <a:buSzPct val="100000"/>
            </a:pPr>
            <a:r>
              <a:rPr lang="en-CA" b="1">
                <a:solidFill>
                  <a:schemeClr val="tx1"/>
                </a:solidFill>
              </a:rPr>
              <a:t>Health Product InfoWatch</a:t>
            </a:r>
            <a:endParaRPr lang="en-CA">
              <a:solidFill>
                <a:schemeClr val="tx1"/>
              </a:solidFill>
            </a:endParaRPr>
          </a:p>
          <a:p>
            <a:pPr marL="638175" lvl="2" indent="-285750">
              <a:lnSpc>
                <a:spcPct val="100000"/>
              </a:lnSpc>
              <a:spcBef>
                <a:spcPts val="600"/>
              </a:spcBef>
              <a:spcAft>
                <a:spcPts val="600"/>
              </a:spcAft>
              <a:buSzPct val="100000"/>
              <a:buFont typeface="Arial" panose="020B0604020202020204" pitchFamily="34" charset="0"/>
              <a:buChar char="◦"/>
              <a:defRPr/>
            </a:pPr>
            <a:r>
              <a:rPr lang="en-CA" sz="2000"/>
              <a:t>Monthly publication to raise awareness of safety issues and stimulate reporting of the same </a:t>
            </a:r>
          </a:p>
          <a:p>
            <a:pPr marL="893763" lvl="3" indent="-268288">
              <a:lnSpc>
                <a:spcPct val="100000"/>
              </a:lnSpc>
              <a:spcBef>
                <a:spcPts val="600"/>
              </a:spcBef>
              <a:spcAft>
                <a:spcPts val="600"/>
              </a:spcAft>
              <a:buSzPct val="75000"/>
              <a:buFont typeface="Wingdings" panose="05000000000000000000" pitchFamily="2" charset="2"/>
              <a:buChar char="§"/>
              <a:defRPr/>
            </a:pPr>
            <a:r>
              <a:rPr lang="en-CA" sz="1800"/>
              <a:t>Each publication includes a monthly recap of health product advisories and summary safety reviews, as well as a growing selection of new health product safety information.</a:t>
            </a:r>
          </a:p>
          <a:p>
            <a:pPr marL="638175" lvl="2" indent="-285750">
              <a:lnSpc>
                <a:spcPct val="100000"/>
              </a:lnSpc>
              <a:spcBef>
                <a:spcPts val="600"/>
              </a:spcBef>
              <a:spcAft>
                <a:spcPts val="600"/>
              </a:spcAft>
              <a:buSzPct val="100000"/>
              <a:buFont typeface="Arial" panose="020B0604020202020204" pitchFamily="34" charset="0"/>
              <a:buChar char="◦"/>
              <a:defRPr/>
            </a:pPr>
            <a:r>
              <a:rPr lang="en-CA" sz="2000"/>
              <a:t>Broad dissemination (web posting, Twitter, RSS feed, MedEffect</a:t>
            </a:r>
            <a:r>
              <a:rPr lang="en-CA" sz="2000" baseline="30000"/>
              <a:t>™</a:t>
            </a:r>
            <a:r>
              <a:rPr lang="en-CA" sz="2000"/>
              <a:t> e-Notice) </a:t>
            </a:r>
          </a:p>
          <a:p>
            <a:pPr marL="0" indent="0">
              <a:buNone/>
            </a:pPr>
            <a:endParaRPr lang="en-CA"/>
          </a:p>
        </p:txBody>
      </p:sp>
    </p:spTree>
    <p:extLst>
      <p:ext uri="{BB962C8B-B14F-4D97-AF65-F5344CB8AC3E}">
        <p14:creationId xmlns:p14="http://schemas.microsoft.com/office/powerpoint/2010/main" val="298019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Risk Communications</a:t>
            </a:r>
          </a:p>
        </p:txBody>
      </p:sp>
      <p:sp>
        <p:nvSpPr>
          <p:cNvPr id="3" name="Content Placeholder 2"/>
          <p:cNvSpPr>
            <a:spLocks noGrp="1"/>
          </p:cNvSpPr>
          <p:nvPr>
            <p:ph idx="1"/>
          </p:nvPr>
        </p:nvSpPr>
        <p:spPr>
          <a:xfrm>
            <a:off x="838199" y="1027906"/>
            <a:ext cx="10515601" cy="5251450"/>
          </a:xfrm>
        </p:spPr>
        <p:txBody>
          <a:bodyPr>
            <a:noAutofit/>
          </a:bodyPr>
          <a:lstStyle/>
          <a:p>
            <a:pPr marL="0" indent="0">
              <a:lnSpc>
                <a:spcPct val="100000"/>
              </a:lnSpc>
              <a:spcBef>
                <a:spcPts val="0"/>
              </a:spcBef>
              <a:spcAft>
                <a:spcPts val="600"/>
              </a:spcAft>
              <a:buNone/>
              <a:defRPr/>
            </a:pPr>
            <a:r>
              <a:rPr lang="fr-CA" u="sng"/>
              <a:t>Target Audience: General Public</a:t>
            </a:r>
          </a:p>
          <a:p>
            <a:pPr marL="285750" lvl="1" eaLnBrk="1" hangingPunct="1">
              <a:lnSpc>
                <a:spcPct val="100000"/>
              </a:lnSpc>
              <a:spcBef>
                <a:spcPts val="600"/>
              </a:spcBef>
              <a:spcAft>
                <a:spcPts val="600"/>
              </a:spcAft>
              <a:buSzPct val="100000"/>
              <a:buFont typeface="Arial" panose="020B0604020202020204" pitchFamily="34" charset="0"/>
              <a:buChar char="•"/>
              <a:defRPr/>
            </a:pPr>
            <a:r>
              <a:rPr lang="en-CA" sz="2000" b="1">
                <a:solidFill>
                  <a:schemeClr val="tx1"/>
                </a:solidFill>
              </a:rPr>
              <a:t>Recall Notice</a:t>
            </a:r>
            <a:endParaRPr lang="en-CA" sz="2000">
              <a:solidFill>
                <a:schemeClr val="tx1"/>
              </a:solidFill>
            </a:endParaRP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Written and distributed by industry; an “extract” of the information </a:t>
            </a:r>
            <a:r>
              <a:rPr lang="en-CA" sz="1800"/>
              <a:t>posted by Health Canada</a:t>
            </a:r>
            <a:endParaRPr lang="en-CA" sz="1800">
              <a:solidFill>
                <a:schemeClr val="tx1"/>
              </a:solidFill>
            </a:endParaRP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Posted at regular intervals on Health Canada’s Recalls and Safety Alerts database</a:t>
            </a:r>
          </a:p>
          <a:p>
            <a:pPr marL="285750" lvl="1" eaLnBrk="1" hangingPunct="1">
              <a:lnSpc>
                <a:spcPct val="100000"/>
              </a:lnSpc>
              <a:spcBef>
                <a:spcPts val="600"/>
              </a:spcBef>
              <a:spcAft>
                <a:spcPts val="600"/>
              </a:spcAft>
              <a:buSzPct val="100000"/>
              <a:buFont typeface="Arial" panose="020B0604020202020204" pitchFamily="34" charset="0"/>
              <a:buChar char="•"/>
              <a:defRPr/>
            </a:pPr>
            <a:r>
              <a:rPr lang="en-CA" sz="2000" b="1">
                <a:solidFill>
                  <a:schemeClr val="tx1"/>
                </a:solidFill>
              </a:rPr>
              <a:t>Public Advisory</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Written by Health Canada for urgent, high risk issues</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Broad dissemination (Newswire, Twitter, RSS feed, MedEffect</a:t>
            </a:r>
            <a:r>
              <a:rPr lang="en-CA" sz="1800" baseline="30000">
                <a:solidFill>
                  <a:schemeClr val="tx1"/>
                </a:solidFill>
              </a:rPr>
              <a:t>™</a:t>
            </a:r>
            <a:r>
              <a:rPr lang="en-CA" sz="1800">
                <a:solidFill>
                  <a:schemeClr val="tx1"/>
                </a:solidFill>
              </a:rPr>
              <a:t> e-Notice)</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Targeted distribution to stakeholders as needed</a:t>
            </a:r>
          </a:p>
          <a:p>
            <a:pPr marL="285750" lvl="1" eaLnBrk="1" hangingPunct="1">
              <a:lnSpc>
                <a:spcPct val="100000"/>
              </a:lnSpc>
              <a:spcBef>
                <a:spcPts val="600"/>
              </a:spcBef>
              <a:spcAft>
                <a:spcPts val="600"/>
              </a:spcAft>
              <a:buSzPct val="100000"/>
              <a:buFont typeface="Arial" panose="020B0604020202020204" pitchFamily="34" charset="0"/>
              <a:buChar char="•"/>
              <a:defRPr/>
            </a:pPr>
            <a:r>
              <a:rPr lang="en-CA" sz="2000" b="1">
                <a:solidFill>
                  <a:schemeClr val="tx1"/>
                </a:solidFill>
              </a:rPr>
              <a:t>Information Update</a:t>
            </a:r>
            <a:r>
              <a:rPr lang="en-CA" sz="2000">
                <a:solidFill>
                  <a:schemeClr val="tx1"/>
                </a:solidFill>
              </a:rPr>
              <a:t> </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Written by Health Canada for less urgent, lower risk issues (e.g., labelling updates)</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solidFill>
                  <a:schemeClr val="tx1"/>
                </a:solidFill>
              </a:rPr>
              <a:t>Broad dissemination </a:t>
            </a:r>
            <a:r>
              <a:rPr lang="en-CA" sz="1800"/>
              <a:t>(Newswire, Twitter, RSS feed, MedEffect</a:t>
            </a:r>
            <a:r>
              <a:rPr lang="en-CA" sz="1800" baseline="30000"/>
              <a:t>™</a:t>
            </a:r>
            <a:r>
              <a:rPr lang="en-CA" sz="1800"/>
              <a:t> e-Notice)</a:t>
            </a:r>
          </a:p>
          <a:p>
            <a:pPr marL="285750" lvl="1" eaLnBrk="1" hangingPunct="1">
              <a:lnSpc>
                <a:spcPct val="100000"/>
              </a:lnSpc>
              <a:spcBef>
                <a:spcPts val="600"/>
              </a:spcBef>
              <a:spcAft>
                <a:spcPts val="600"/>
              </a:spcAft>
              <a:buSzPct val="100000"/>
              <a:buFont typeface="Arial" panose="020B0604020202020204" pitchFamily="34" charset="0"/>
              <a:buChar char="•"/>
              <a:defRPr/>
            </a:pPr>
            <a:r>
              <a:rPr lang="en-CA" sz="2000" b="1">
                <a:solidFill>
                  <a:schemeClr val="tx1"/>
                </a:solidFill>
              </a:rPr>
              <a:t>Foreign Product Alerts</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en-CA" sz="1800"/>
              <a:t>Health Canada communicates information as needed about unauthorized products from other countries which may have been brought into the country by travellers or purchased online</a:t>
            </a:r>
          </a:p>
        </p:txBody>
      </p:sp>
    </p:spTree>
    <p:extLst>
      <p:ext uri="{BB962C8B-B14F-4D97-AF65-F5344CB8AC3E}">
        <p14:creationId xmlns:p14="http://schemas.microsoft.com/office/powerpoint/2010/main" val="326786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a:xfrm>
            <a:off x="733269" y="1540812"/>
            <a:ext cx="10515600" cy="4351338"/>
          </a:xfrm>
        </p:spPr>
        <p:txBody>
          <a:bodyPr/>
          <a:lstStyle/>
          <a:p>
            <a:endParaRPr lang="en-CA" sz="3200" b="1">
              <a:solidFill>
                <a:prstClr val="black"/>
              </a:solidFill>
            </a:endParaRPr>
          </a:p>
          <a:p>
            <a:pPr marL="0" indent="0">
              <a:buNone/>
            </a:pPr>
            <a:endParaRPr lang="en-CA" sz="3200" b="1">
              <a:solidFill>
                <a:prstClr val="black"/>
              </a:solidFill>
            </a:endParaRPr>
          </a:p>
          <a:p>
            <a:pPr marL="0" indent="0" algn="ctr">
              <a:buNone/>
            </a:pPr>
            <a:r>
              <a:rPr lang="en-CA" sz="3200" b="1">
                <a:solidFill>
                  <a:srgbClr val="1B416F"/>
                </a:solidFill>
              </a:rPr>
              <a:t>Information Sharing from </a:t>
            </a:r>
          </a:p>
          <a:p>
            <a:pPr marL="0" indent="0" algn="ctr">
              <a:buNone/>
            </a:pPr>
            <a:r>
              <a:rPr lang="en-CA" sz="3200" b="1">
                <a:solidFill>
                  <a:srgbClr val="1B416F"/>
                </a:solidFill>
              </a:rPr>
              <a:t>AR and MDP Reporting</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7918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sz="2800"/>
              <a:t>Information Sharing with Health System Partners</a:t>
            </a:r>
          </a:p>
        </p:txBody>
      </p:sp>
      <p:sp>
        <p:nvSpPr>
          <p:cNvPr id="3" name="Content Placeholder 2"/>
          <p:cNvSpPr>
            <a:spLocks noGrp="1"/>
          </p:cNvSpPr>
          <p:nvPr>
            <p:ph idx="1"/>
          </p:nvPr>
        </p:nvSpPr>
        <p:spPr>
          <a:xfrm>
            <a:off x="838200" y="1104901"/>
            <a:ext cx="10515600" cy="5285960"/>
          </a:xfrm>
        </p:spPr>
        <p:txBody>
          <a:bodyPr vert="horz" lIns="91440" tIns="45720" rIns="91440" bIns="45720" rtlCol="0" anchor="t">
            <a:normAutofit/>
          </a:bodyPr>
          <a:lstStyle/>
          <a:p>
            <a:pPr marL="342900" indent="-229870">
              <a:lnSpc>
                <a:spcPct val="100000"/>
              </a:lnSpc>
              <a:spcBef>
                <a:spcPts val="600"/>
              </a:spcBef>
              <a:spcAft>
                <a:spcPts val="600"/>
              </a:spcAft>
              <a:defRPr/>
            </a:pPr>
            <a:r>
              <a:rPr lang="en-CA" altLang="en-US">
                <a:latin typeface="Arial"/>
                <a:cs typeface="Arial"/>
              </a:rPr>
              <a:t>Health Canada makes AR and MDP data available online, produces an annual trend report and publishes risk communications to health care stakeholders through a number of forums.</a:t>
            </a:r>
            <a:endParaRPr lang="en-US">
              <a:latin typeface="Arial"/>
              <a:cs typeface="Arial"/>
            </a:endParaRPr>
          </a:p>
          <a:p>
            <a:pPr marL="342900" indent="-229870">
              <a:lnSpc>
                <a:spcPct val="100000"/>
              </a:lnSpc>
              <a:spcBef>
                <a:spcPts val="600"/>
              </a:spcBef>
              <a:spcAft>
                <a:spcPts val="600"/>
              </a:spcAft>
              <a:defRPr/>
            </a:pPr>
            <a:r>
              <a:rPr lang="en-CA" altLang="en-US">
                <a:latin typeface="Arial"/>
                <a:cs typeface="Arial"/>
              </a:rPr>
              <a:t>Health Canada plans to continually improve its AR and MDP data analytics, ensuring health system partners have timely access to key information. </a:t>
            </a:r>
            <a:endParaRPr lang="en-CA" altLang="en-US"/>
          </a:p>
          <a:p>
            <a:pPr lvl="1">
              <a:lnSpc>
                <a:spcPct val="100000"/>
              </a:lnSpc>
              <a:spcBef>
                <a:spcPts val="600"/>
              </a:spcBef>
              <a:spcAft>
                <a:spcPts val="600"/>
              </a:spcAft>
              <a:buSzPct val="50000"/>
              <a:buFont typeface="Courier New" panose="02070309020205020404" pitchFamily="49" charset="0"/>
              <a:buChar char="o"/>
              <a:defRPr/>
            </a:pPr>
            <a:r>
              <a:rPr lang="en-CA" altLang="en-US">
                <a:latin typeface="Arial"/>
                <a:cs typeface="Arial"/>
              </a:rPr>
              <a:t>Data analytics:</a:t>
            </a:r>
            <a:endParaRPr lang="en-CA" altLang="en-US"/>
          </a:p>
          <a:p>
            <a:pPr lvl="2">
              <a:lnSpc>
                <a:spcPct val="100000"/>
              </a:lnSpc>
              <a:spcBef>
                <a:spcPts val="0"/>
              </a:spcBef>
              <a:spcAft>
                <a:spcPts val="600"/>
              </a:spcAft>
              <a:buSzPct val="75000"/>
              <a:buFont typeface="Wingdings" panose="05000000000000000000" pitchFamily="2" charset="2"/>
              <a:buChar char="§"/>
              <a:defRPr/>
            </a:pPr>
            <a:r>
              <a:rPr lang="en-CA" altLang="en-US" sz="1800">
                <a:latin typeface="Arial"/>
                <a:cs typeface="Arial"/>
              </a:rPr>
              <a:t>Invest in information technology to support the timely analysis of the AR and MDP data and streamline the identification of potential safety signals</a:t>
            </a:r>
          </a:p>
          <a:p>
            <a:pPr lvl="2">
              <a:lnSpc>
                <a:spcPct val="100000"/>
              </a:lnSpc>
              <a:spcBef>
                <a:spcPts val="0"/>
              </a:spcBef>
              <a:spcAft>
                <a:spcPts val="600"/>
              </a:spcAft>
              <a:buSzPct val="75000"/>
              <a:buFont typeface="Wingdings" panose="05000000000000000000" pitchFamily="2" charset="2"/>
              <a:buChar char="§"/>
              <a:defRPr/>
            </a:pPr>
            <a:r>
              <a:rPr lang="en-CA" altLang="en-US" sz="1800">
                <a:latin typeface="Arial"/>
                <a:cs typeface="Arial"/>
              </a:rPr>
              <a:t>Invest in the optimization of the existing AR/MDP searchable databases</a:t>
            </a:r>
          </a:p>
          <a:p>
            <a:pPr lvl="1">
              <a:lnSpc>
                <a:spcPct val="100000"/>
              </a:lnSpc>
              <a:spcBef>
                <a:spcPts val="600"/>
              </a:spcBef>
              <a:spcAft>
                <a:spcPts val="600"/>
              </a:spcAft>
              <a:buSzPct val="50000"/>
              <a:buFont typeface="Courier New" panose="02070309020205020404" pitchFamily="49" charset="0"/>
              <a:buChar char="o"/>
              <a:defRPr/>
            </a:pPr>
            <a:r>
              <a:rPr lang="en-CA" altLang="en-US">
                <a:latin typeface="Arial"/>
                <a:cs typeface="Arial"/>
              </a:rPr>
              <a:t>Sharing of information with partners, including:</a:t>
            </a:r>
            <a:endParaRPr lang="en-CA" altLang="en-US"/>
          </a:p>
          <a:p>
            <a:pPr lvl="2">
              <a:lnSpc>
                <a:spcPct val="100000"/>
              </a:lnSpc>
              <a:spcBef>
                <a:spcPts val="0"/>
              </a:spcBef>
              <a:spcAft>
                <a:spcPts val="600"/>
              </a:spcAft>
              <a:buSzPct val="75000"/>
              <a:buFont typeface="Wingdings" panose="05000000000000000000" pitchFamily="2" charset="2"/>
              <a:buChar char="§"/>
              <a:defRPr/>
            </a:pPr>
            <a:r>
              <a:rPr lang="en-CA" altLang="en-US" sz="1800">
                <a:latin typeface="Arial"/>
                <a:cs typeface="Arial"/>
              </a:rPr>
              <a:t>Health Canada’s annual AR and MDP report</a:t>
            </a:r>
          </a:p>
          <a:p>
            <a:pPr lvl="2">
              <a:lnSpc>
                <a:spcPct val="100000"/>
              </a:lnSpc>
              <a:spcBef>
                <a:spcPts val="0"/>
              </a:spcBef>
              <a:spcAft>
                <a:spcPts val="600"/>
              </a:spcAft>
              <a:buSzPct val="75000"/>
              <a:buFont typeface="Wingdings" panose="05000000000000000000" pitchFamily="2" charset="2"/>
              <a:buChar char="§"/>
              <a:defRPr/>
            </a:pPr>
            <a:r>
              <a:rPr lang="en-CA" altLang="en-US" sz="1800">
                <a:latin typeface="Arial"/>
                <a:cs typeface="Arial"/>
              </a:rPr>
              <a:t>Outreach and education activities on reporting and post-market surveillance </a:t>
            </a:r>
          </a:p>
        </p:txBody>
      </p:sp>
    </p:spTree>
    <p:extLst>
      <p:ext uri="{BB962C8B-B14F-4D97-AF65-F5344CB8AC3E}">
        <p14:creationId xmlns:p14="http://schemas.microsoft.com/office/powerpoint/2010/main" val="60484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Examples of AR and MDP Safety Information Sharing</a:t>
            </a:r>
          </a:p>
        </p:txBody>
      </p:sp>
      <p:sp>
        <p:nvSpPr>
          <p:cNvPr id="2" name="Content Placeholder 1">
            <a:extLst>
              <a:ext uri="{FF2B5EF4-FFF2-40B4-BE49-F238E27FC236}">
                <a16:creationId xmlns:a16="http://schemas.microsoft.com/office/drawing/2014/main" id="{D0B735F3-EE83-432B-AF61-DE44B8452AD1}"/>
              </a:ext>
            </a:extLst>
          </p:cNvPr>
          <p:cNvSpPr>
            <a:spLocks noGrp="1"/>
          </p:cNvSpPr>
          <p:nvPr>
            <p:ph idx="1"/>
          </p:nvPr>
        </p:nvSpPr>
        <p:spPr>
          <a:xfrm>
            <a:off x="838200" y="1085849"/>
            <a:ext cx="10515600" cy="1567899"/>
          </a:xfrm>
        </p:spPr>
        <p:txBody>
          <a:bodyPr vert="horz" lIns="91440" tIns="45720" rIns="91440" bIns="45720" rtlCol="0" anchor="t">
            <a:normAutofit/>
          </a:bodyPr>
          <a:lstStyle/>
          <a:p>
            <a:pPr marL="0" indent="0">
              <a:lnSpc>
                <a:spcPct val="100000"/>
              </a:lnSpc>
              <a:spcBef>
                <a:spcPts val="600"/>
              </a:spcBef>
              <a:spcAft>
                <a:spcPts val="600"/>
              </a:spcAft>
              <a:buNone/>
            </a:pPr>
            <a:r>
              <a:rPr lang="en-CA">
                <a:latin typeface="Arial"/>
                <a:cs typeface="Arial"/>
              </a:rPr>
              <a:t>Health Canada disseminates findings to health care providers and the public to</a:t>
            </a:r>
            <a:r>
              <a:rPr lang="en-CA" b="1">
                <a:latin typeface="Arial"/>
                <a:cs typeface="Arial"/>
              </a:rPr>
              <a:t> alert </a:t>
            </a:r>
            <a:r>
              <a:rPr lang="en-CA">
                <a:latin typeface="Arial"/>
                <a:cs typeface="Arial"/>
              </a:rPr>
              <a:t>and </a:t>
            </a:r>
            <a:r>
              <a:rPr lang="en-CA" b="1">
                <a:latin typeface="Arial"/>
                <a:cs typeface="Arial"/>
              </a:rPr>
              <a:t>educate </a:t>
            </a:r>
            <a:r>
              <a:rPr lang="en-CA">
                <a:latin typeface="Arial"/>
                <a:cs typeface="Arial"/>
              </a:rPr>
              <a:t>them about identified health risks related to health products. </a:t>
            </a:r>
            <a:r>
              <a:rPr lang="en-CA"/>
              <a:t> </a:t>
            </a:r>
          </a:p>
          <a:p>
            <a:pPr marL="0" indent="0">
              <a:lnSpc>
                <a:spcPct val="100000"/>
              </a:lnSpc>
              <a:spcBef>
                <a:spcPts val="600"/>
              </a:spcBef>
              <a:spcAft>
                <a:spcPts val="600"/>
              </a:spcAft>
              <a:buNone/>
            </a:pPr>
            <a:r>
              <a:rPr lang="en-CA" b="1">
                <a:latin typeface="Arial"/>
                <a:cs typeface="Arial"/>
              </a:rPr>
              <a:t>Multiple sources of safety information </a:t>
            </a:r>
            <a:r>
              <a:rPr lang="en-CA">
                <a:latin typeface="Arial"/>
                <a:cs typeface="Arial"/>
              </a:rPr>
              <a:t>are available to </a:t>
            </a:r>
            <a:br>
              <a:rPr lang="en-CA"/>
            </a:br>
            <a:r>
              <a:rPr lang="en-CA">
                <a:latin typeface="Arial"/>
                <a:cs typeface="Arial"/>
              </a:rPr>
              <a:t>provide up-to-date information on ARs and MDPs:</a:t>
            </a:r>
          </a:p>
        </p:txBody>
      </p:sp>
      <p:pic>
        <p:nvPicPr>
          <p:cNvPr id="7" name="Picture 6">
            <a:extLst>
              <a:ext uri="{FF2B5EF4-FFF2-40B4-BE49-F238E27FC236}">
                <a16:creationId xmlns:a16="http://schemas.microsoft.com/office/drawing/2014/main" id="{772C1427-6480-492C-9C36-524949A4F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660" y="2261802"/>
            <a:ext cx="3845033" cy="351400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F2DB4B57-F640-42C2-AA43-8F556D9C0FEB}"/>
              </a:ext>
            </a:extLst>
          </p:cNvPr>
          <p:cNvSpPr txBox="1"/>
          <p:nvPr/>
        </p:nvSpPr>
        <p:spPr>
          <a:xfrm>
            <a:off x="838200" y="2653748"/>
            <a:ext cx="7550426" cy="3570208"/>
          </a:xfrm>
          <a:prstGeom prst="rect">
            <a:avLst/>
          </a:prstGeom>
          <a:noFill/>
        </p:spPr>
        <p:txBody>
          <a:bodyPr wrap="square" rtlCol="0" anchor="t">
            <a:spAutoFit/>
          </a:bodyPr>
          <a:lstStyle/>
          <a:p>
            <a:pPr marL="229870" indent="-229870">
              <a:lnSpc>
                <a:spcPct val="100000"/>
              </a:lnSpc>
              <a:spcBef>
                <a:spcPts val="600"/>
              </a:spcBef>
              <a:buFont typeface="Arial" panose="020B0604020202020204" pitchFamily="34" charset="0"/>
              <a:buChar char="•"/>
            </a:pPr>
            <a:r>
              <a:rPr lang="en-CA" sz="1600">
                <a:latin typeface="Arial"/>
                <a:cs typeface="Arial"/>
                <a:hlinkClick r:id="rId4"/>
              </a:rPr>
              <a:t>Adverse Reaction Online Database</a:t>
            </a:r>
            <a:r>
              <a:rPr lang="en-CA" sz="1600">
                <a:latin typeface="Arial"/>
                <a:cs typeface="Arial"/>
              </a:rPr>
              <a:t> </a:t>
            </a:r>
            <a:r>
              <a:rPr lang="en-CA" sz="1400">
                <a:latin typeface="Arial"/>
                <a:cs typeface="Arial"/>
              </a:rPr>
              <a:t>(https://www.canada.ca/en/health-canada/services/drugs-health-products/medeffect-canada/adverse-reaction-database.html) </a:t>
            </a:r>
          </a:p>
          <a:p>
            <a:pPr marL="229870" indent="-229870">
              <a:spcBef>
                <a:spcPts val="600"/>
              </a:spcBef>
              <a:buFont typeface="Arial" panose="020B0604020202020204" pitchFamily="34" charset="0"/>
              <a:buChar char="•"/>
            </a:pPr>
            <a:r>
              <a:rPr lang="en-CA" sz="1600">
                <a:latin typeface="Arial"/>
                <a:cs typeface="Arial"/>
                <a:hlinkClick r:id="rId5"/>
              </a:rPr>
              <a:t>Medical Device Incidents Database</a:t>
            </a:r>
            <a:r>
              <a:rPr lang="en-CA" sz="1400">
                <a:latin typeface="Arial"/>
                <a:cs typeface="Arial"/>
              </a:rPr>
              <a:t> (https://hpr-rps.hres.ca/mdi_landing.php)</a:t>
            </a:r>
          </a:p>
          <a:p>
            <a:pPr marL="229870" indent="-229870">
              <a:spcBef>
                <a:spcPts val="600"/>
              </a:spcBef>
              <a:buFont typeface="Arial" panose="020B0604020202020204" pitchFamily="34" charset="0"/>
              <a:buChar char="•"/>
            </a:pPr>
            <a:r>
              <a:rPr lang="en-CA" sz="1600">
                <a:latin typeface="Arial"/>
                <a:cs typeface="Arial"/>
                <a:hlinkClick r:id="rId6"/>
              </a:rPr>
              <a:t>Annual AR/MDP Trends Report</a:t>
            </a:r>
            <a:r>
              <a:rPr lang="en-CA" sz="1400">
                <a:latin typeface="Arial"/>
                <a:cs typeface="Arial"/>
              </a:rPr>
              <a:t> (https://www.canada.ca/en/health-canada/services/publications/drugs-health-products/annual-trends-adverse-reaction-case-reports-health-products-medical-device-problem-incidents.html)</a:t>
            </a:r>
          </a:p>
          <a:p>
            <a:pPr marL="229870" indent="-229870">
              <a:spcBef>
                <a:spcPts val="600"/>
              </a:spcBef>
              <a:buFont typeface="Arial" panose="020B0604020202020204" pitchFamily="34" charset="0"/>
              <a:buChar char="•"/>
            </a:pPr>
            <a:r>
              <a:rPr lang="en-CA" sz="1600">
                <a:latin typeface="Arial"/>
                <a:cs typeface="Arial"/>
                <a:hlinkClick r:id="rId7"/>
              </a:rPr>
              <a:t>Health Canada Safety Reviews</a:t>
            </a:r>
            <a:r>
              <a:rPr lang="en-CA" sz="1400">
                <a:latin typeface="Arial"/>
                <a:cs typeface="Arial"/>
              </a:rPr>
              <a:t> (https://www.canada.ca/en/health-canada/services/drugs-health-products/medeffect-canada/safety-reviews.html) </a:t>
            </a:r>
          </a:p>
          <a:p>
            <a:pPr marL="229870" indent="-229870">
              <a:lnSpc>
                <a:spcPct val="100000"/>
              </a:lnSpc>
              <a:spcBef>
                <a:spcPts val="600"/>
              </a:spcBef>
              <a:buFont typeface="Arial" panose="020B0604020202020204" pitchFamily="34" charset="0"/>
              <a:buChar char="•"/>
            </a:pPr>
            <a:r>
              <a:rPr lang="en-CA" sz="1600">
                <a:latin typeface="Arial"/>
                <a:cs typeface="Arial"/>
                <a:hlinkClick r:id="rId8"/>
              </a:rPr>
              <a:t>Health Canada Recalls and Safety Alerts</a:t>
            </a:r>
            <a:r>
              <a:rPr lang="en-CA" sz="1400">
                <a:latin typeface="Arial"/>
                <a:cs typeface="Arial"/>
              </a:rPr>
              <a:t> (http://www.healthycanadians.gc.ca/recall-alert-rappel-avis/index-eng.php?cat=3)</a:t>
            </a:r>
          </a:p>
          <a:p>
            <a:pPr marL="229870" indent="-229870">
              <a:spcBef>
                <a:spcPts val="600"/>
              </a:spcBef>
              <a:buFont typeface="Arial" panose="020B0604020202020204" pitchFamily="34" charset="0"/>
              <a:buChar char="•"/>
            </a:pPr>
            <a:r>
              <a:rPr lang="en-CA" sz="1600">
                <a:latin typeface="Arial"/>
                <a:cs typeface="Arial"/>
                <a:hlinkClick r:id="rId9"/>
              </a:rPr>
              <a:t>Health Product InfoWatch</a:t>
            </a:r>
            <a:r>
              <a:rPr lang="en-CA" sz="1400">
                <a:latin typeface="Arial"/>
                <a:cs typeface="Arial"/>
              </a:rPr>
              <a:t> (https://www.canada.ca/en/health-canada/services/drugs-health-products/medeffect-canada/health-product-infowatch.html) </a:t>
            </a:r>
          </a:p>
          <a:p>
            <a:pPr marL="229870" indent="-229870">
              <a:spcBef>
                <a:spcPts val="600"/>
              </a:spcBef>
              <a:buFont typeface="Arial" panose="020B0604020202020204" pitchFamily="34" charset="0"/>
              <a:buChar char="•"/>
            </a:pPr>
            <a:r>
              <a:rPr lang="en-CA" sz="1600">
                <a:latin typeface="Arial"/>
                <a:cs typeface="Arial"/>
                <a:hlinkClick r:id="rId10"/>
              </a:rPr>
              <a:t>Drug and Health Product Register (DHPR)</a:t>
            </a:r>
            <a:r>
              <a:rPr lang="en-CA" sz="1400">
                <a:latin typeface="Arial"/>
                <a:cs typeface="Arial"/>
              </a:rPr>
              <a:t> (https://hpr-rps.hres.ca/)</a:t>
            </a:r>
          </a:p>
        </p:txBody>
      </p:sp>
    </p:spTree>
    <p:extLst>
      <p:ext uri="{BB962C8B-B14F-4D97-AF65-F5344CB8AC3E}">
        <p14:creationId xmlns:p14="http://schemas.microsoft.com/office/powerpoint/2010/main" val="266603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a:t>Adverse Reaction Online Database</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3801"/>
            <a:ext cx="10519549" cy="4873881"/>
          </a:xfrm>
        </p:spPr>
        <p:txBody>
          <a:bodyPr vert="horz" lIns="91440" tIns="45720" rIns="91440" bIns="45720" rtlCol="0" anchor="t">
            <a:normAutofit/>
          </a:bodyPr>
          <a:lstStyle/>
          <a:p>
            <a:pPr marL="0" indent="0">
              <a:lnSpc>
                <a:spcPct val="100000"/>
              </a:lnSpc>
              <a:spcBef>
                <a:spcPts val="600"/>
              </a:spcBef>
              <a:spcAft>
                <a:spcPts val="600"/>
              </a:spcAft>
              <a:buNone/>
            </a:pPr>
            <a:r>
              <a:rPr lang="en-CA" b="1">
                <a:latin typeface="Arial"/>
                <a:cs typeface="Arial"/>
              </a:rPr>
              <a:t>Canada Vigilance Adverse Reaction Online Database</a:t>
            </a:r>
          </a:p>
          <a:p>
            <a:pPr>
              <a:lnSpc>
                <a:spcPct val="100000"/>
              </a:lnSpc>
              <a:spcBef>
                <a:spcPts val="600"/>
              </a:spcBef>
              <a:spcAft>
                <a:spcPts val="600"/>
              </a:spcAft>
            </a:pPr>
            <a:r>
              <a:rPr lang="en-CA">
                <a:latin typeface="Arial"/>
                <a:cs typeface="Arial"/>
              </a:rPr>
              <a:t>Searchable database that contains information from post-market AR reports since 1965</a:t>
            </a:r>
          </a:p>
          <a:p>
            <a:pPr marL="229870" indent="-229870">
              <a:lnSpc>
                <a:spcPct val="100000"/>
              </a:lnSpc>
              <a:spcBef>
                <a:spcPts val="600"/>
              </a:spcBef>
              <a:spcAft>
                <a:spcPts val="600"/>
              </a:spcAft>
            </a:pPr>
            <a:r>
              <a:rPr lang="en-CA">
                <a:latin typeface="Arial"/>
                <a:cs typeface="Arial"/>
              </a:rPr>
              <a:t>Contains suspected adverse reactions to health products</a:t>
            </a:r>
          </a:p>
          <a:p>
            <a:pPr marL="229870" indent="-229870">
              <a:lnSpc>
                <a:spcPct val="100000"/>
              </a:lnSpc>
              <a:spcBef>
                <a:spcPts val="600"/>
              </a:spcBef>
              <a:spcAft>
                <a:spcPts val="600"/>
              </a:spcAft>
            </a:pPr>
            <a:r>
              <a:rPr lang="en-CA">
                <a:latin typeface="Arial"/>
                <a:cs typeface="Arial"/>
              </a:rPr>
              <a:t>Files can be exported and saved in various formats</a:t>
            </a:r>
          </a:p>
          <a:p>
            <a:pPr marL="0" indent="0">
              <a:lnSpc>
                <a:spcPct val="100000"/>
              </a:lnSpc>
              <a:spcBef>
                <a:spcPts val="3000"/>
              </a:spcBef>
              <a:spcAft>
                <a:spcPts val="600"/>
              </a:spcAft>
              <a:buNone/>
            </a:pPr>
            <a:r>
              <a:rPr lang="en-CA">
                <a:latin typeface="Arial"/>
                <a:cs typeface="Arial"/>
              </a:rPr>
              <a:t>AR reports can be </a:t>
            </a:r>
            <a:r>
              <a:rPr lang="en-CA">
                <a:latin typeface="Arial"/>
                <a:cs typeface="Arial"/>
                <a:hlinkClick r:id="rId3"/>
              </a:rPr>
              <a:t>searched</a:t>
            </a:r>
            <a:r>
              <a:rPr lang="en-CA">
                <a:latin typeface="Arial"/>
                <a:cs typeface="Arial"/>
              </a:rPr>
              <a:t> by:</a:t>
            </a:r>
          </a:p>
          <a:p>
            <a:pPr marL="229870" indent="-229870">
              <a:lnSpc>
                <a:spcPct val="100000"/>
              </a:lnSpc>
              <a:spcBef>
                <a:spcPts val="0"/>
              </a:spcBef>
              <a:spcAft>
                <a:spcPts val="600"/>
              </a:spcAft>
              <a:buSzPct val="100000"/>
            </a:pPr>
            <a:r>
              <a:rPr lang="en-CA" sz="1800">
                <a:latin typeface="Arial"/>
                <a:cs typeface="Arial"/>
              </a:rPr>
              <a:t>report date, seriousness and source </a:t>
            </a:r>
          </a:p>
          <a:p>
            <a:pPr marL="229870" indent="-229870">
              <a:lnSpc>
                <a:spcPct val="100000"/>
              </a:lnSpc>
              <a:spcBef>
                <a:spcPts val="0"/>
              </a:spcBef>
              <a:spcAft>
                <a:spcPts val="600"/>
              </a:spcAft>
              <a:buSzPct val="100000"/>
              <a:buFont typeface="Arial" panose="020B0604020202020204" pitchFamily="34" charset="0"/>
              <a:buChar char="•"/>
            </a:pPr>
            <a:r>
              <a:rPr lang="en-CA" sz="1800">
                <a:latin typeface="Arial"/>
                <a:cs typeface="Arial"/>
              </a:rPr>
              <a:t>patient information (gender, age and outcomes) </a:t>
            </a:r>
            <a:endParaRPr lang="en-CA" sz="1800"/>
          </a:p>
          <a:p>
            <a:pPr marL="229870" indent="-229870">
              <a:lnSpc>
                <a:spcPct val="100000"/>
              </a:lnSpc>
              <a:spcBef>
                <a:spcPts val="0"/>
              </a:spcBef>
              <a:spcAft>
                <a:spcPts val="600"/>
              </a:spcAft>
              <a:buSzPct val="100000"/>
            </a:pPr>
            <a:r>
              <a:rPr lang="en-CA" sz="1800">
                <a:latin typeface="Arial"/>
                <a:cs typeface="Arial"/>
              </a:rPr>
              <a:t>suspect health product by brand name and </a:t>
            </a:r>
            <a:br>
              <a:rPr lang="en-CA" sz="1800">
                <a:latin typeface="Arial"/>
                <a:cs typeface="Arial"/>
              </a:rPr>
            </a:br>
            <a:r>
              <a:rPr lang="en-CA" sz="1800">
                <a:latin typeface="Arial"/>
                <a:cs typeface="Arial"/>
              </a:rPr>
              <a:t>active ingredient</a:t>
            </a:r>
          </a:p>
          <a:p>
            <a:pPr marL="229870" indent="-229870">
              <a:lnSpc>
                <a:spcPct val="100000"/>
              </a:lnSpc>
              <a:spcBef>
                <a:spcPts val="0"/>
              </a:spcBef>
              <a:spcAft>
                <a:spcPts val="600"/>
              </a:spcAft>
              <a:buSzPct val="100000"/>
              <a:buFont typeface="Arial" panose="020B0604020202020204" pitchFamily="34" charset="0"/>
              <a:buChar char="•"/>
            </a:pPr>
            <a:r>
              <a:rPr lang="en-CA" sz="1800">
                <a:latin typeface="Arial"/>
                <a:cs typeface="Arial"/>
              </a:rPr>
              <a:t>adverse reaction term or by system organ class</a:t>
            </a:r>
          </a:p>
        </p:txBody>
      </p:sp>
      <p:sp>
        <p:nvSpPr>
          <p:cNvPr id="5" name="Rectangle 4">
            <a:extLst>
              <a:ext uri="{FF2B5EF4-FFF2-40B4-BE49-F238E27FC236}">
                <a16:creationId xmlns:a16="http://schemas.microsoft.com/office/drawing/2014/main" id="{63E75071-7F11-44D4-BD44-13E15ABD2FCC}"/>
              </a:ext>
            </a:extLst>
          </p:cNvPr>
          <p:cNvSpPr/>
          <p:nvPr/>
        </p:nvSpPr>
        <p:spPr>
          <a:xfrm>
            <a:off x="838199" y="6215876"/>
            <a:ext cx="10700851" cy="276999"/>
          </a:xfrm>
          <a:prstGeom prst="rect">
            <a:avLst/>
          </a:prstGeom>
        </p:spPr>
        <p:txBody>
          <a:bodyPr wrap="square" anchor="t">
            <a:spAutoFit/>
          </a:bodyPr>
          <a:lstStyle/>
          <a:p>
            <a:r>
              <a:rPr lang="en-CA" sz="1200">
                <a:latin typeface="Arial"/>
                <a:cs typeface="Arial"/>
              </a:rPr>
              <a:t>Source:</a:t>
            </a:r>
            <a:r>
              <a:rPr lang="en-CA" sz="1200" b="1">
                <a:latin typeface="Arial"/>
                <a:cs typeface="Arial"/>
              </a:rPr>
              <a:t> </a:t>
            </a:r>
            <a:r>
              <a:rPr lang="en-CA" sz="1200">
                <a:ea typeface="+mn-lt"/>
                <a:cs typeface="+mn-lt"/>
                <a:hlinkClick r:id="rId4"/>
              </a:rPr>
              <a:t>https://www.canada.ca/en/health-canada/services/drugs-health-products/medeffect-canada/adverse-reaction-database.html</a:t>
            </a:r>
            <a:endParaRPr lang="en-CA" sz="1200">
              <a:latin typeface="Arial" panose="020B0604020202020204" pitchFamily="34" charset="0"/>
              <a:cs typeface="Arial" panose="020B0604020202020204" pitchFamily="34" charset="0"/>
            </a:endParaRPr>
          </a:p>
        </p:txBody>
      </p:sp>
      <p:pic>
        <p:nvPicPr>
          <p:cNvPr id="2" name="Picture 9" descr="A screenshot of a social media post&#10;&#10;Description generated with very high confidence">
            <a:extLst>
              <a:ext uri="{FF2B5EF4-FFF2-40B4-BE49-F238E27FC236}">
                <a16:creationId xmlns:a16="http://schemas.microsoft.com/office/drawing/2014/main" id="{52758EC4-7E69-4734-BB89-F0BA00CC5989}"/>
              </a:ext>
            </a:extLst>
          </p:cNvPr>
          <p:cNvPicPr>
            <a:picLocks noChangeAspect="1"/>
          </p:cNvPicPr>
          <p:nvPr/>
        </p:nvPicPr>
        <p:blipFill rotWithShape="1">
          <a:blip r:embed="rId5"/>
          <a:srcRect l="-195" t="10592" b="1869"/>
          <a:stretch/>
        </p:blipFill>
        <p:spPr>
          <a:xfrm>
            <a:off x="6098499" y="3108898"/>
            <a:ext cx="5254090" cy="2870394"/>
          </a:xfrm>
          <a:prstGeom prst="rect">
            <a:avLst/>
          </a:prstGeom>
        </p:spPr>
      </p:pic>
    </p:spTree>
    <p:extLst>
      <p:ext uri="{BB962C8B-B14F-4D97-AF65-F5344CB8AC3E}">
        <p14:creationId xmlns:p14="http://schemas.microsoft.com/office/powerpoint/2010/main" val="283972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sz="2800"/>
              <a:t>Module 4 – Learning</a:t>
            </a:r>
            <a:r>
              <a:rPr lang="en-CA" sz="2800">
                <a:solidFill>
                  <a:srgbClr val="FF0000"/>
                </a:solidFill>
              </a:rPr>
              <a:t> </a:t>
            </a:r>
            <a:r>
              <a:rPr lang="en-CA" sz="2800"/>
              <a:t>Outcomes</a:t>
            </a:r>
            <a:br>
              <a:rPr lang="en-CA" sz="2800"/>
            </a:br>
            <a:endParaRPr lang="en-CA" sz="2800"/>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064525"/>
            <a:ext cx="10515600" cy="5112438"/>
          </a:xfrm>
        </p:spPr>
        <p:txBody>
          <a:bodyPr vert="horz" lIns="91440" tIns="45720" rIns="91440" bIns="45720" rtlCol="0" anchor="t">
            <a:normAutofit/>
          </a:bodyPr>
          <a:lstStyle/>
          <a:p>
            <a:pPr marL="0" indent="0">
              <a:lnSpc>
                <a:spcPct val="100000"/>
              </a:lnSpc>
              <a:spcBef>
                <a:spcPts val="600"/>
              </a:spcBef>
              <a:spcAft>
                <a:spcPts val="600"/>
              </a:spcAft>
              <a:buNone/>
            </a:pPr>
            <a:r>
              <a:rPr lang="en-CA" b="1">
                <a:latin typeface="Arial"/>
                <a:cs typeface="Arial"/>
              </a:rPr>
              <a:t>Completion of Module 4 will enable you to:</a:t>
            </a:r>
          </a:p>
          <a:p>
            <a:pPr marL="285750" indent="-285750">
              <a:lnSpc>
                <a:spcPct val="100000"/>
              </a:lnSpc>
              <a:spcBef>
                <a:spcPts val="600"/>
              </a:spcBef>
              <a:spcAft>
                <a:spcPts val="600"/>
              </a:spcAft>
            </a:pPr>
            <a:r>
              <a:rPr lang="en-CA">
                <a:latin typeface="Arial"/>
                <a:cs typeface="Arial"/>
              </a:rPr>
              <a:t>Provide an overview of health product vigilance in Canada</a:t>
            </a:r>
          </a:p>
          <a:p>
            <a:pPr marL="285750" indent="-285750">
              <a:lnSpc>
                <a:spcPct val="100000"/>
              </a:lnSpc>
              <a:spcBef>
                <a:spcPts val="600"/>
              </a:spcBef>
              <a:spcAft>
                <a:spcPts val="600"/>
              </a:spcAft>
            </a:pPr>
            <a:r>
              <a:rPr lang="en-CA">
                <a:latin typeface="Arial"/>
                <a:cs typeface="Arial"/>
              </a:rPr>
              <a:t>Identify the stages of adverse reaction (AR) and medical device problem (MDP) report management</a:t>
            </a:r>
          </a:p>
          <a:p>
            <a:pPr marL="285750" indent="-285750">
              <a:lnSpc>
                <a:spcPct val="100000"/>
              </a:lnSpc>
              <a:spcBef>
                <a:spcPts val="600"/>
              </a:spcBef>
              <a:spcAft>
                <a:spcPts val="600"/>
              </a:spcAft>
            </a:pPr>
            <a:r>
              <a:rPr lang="en-CA">
                <a:latin typeface="Arial"/>
                <a:cs typeface="Arial"/>
              </a:rPr>
              <a:t>Describe post-market surveillance activities, including signal detection, signal prioritization, signal assessment/safety review, and risk mitigation</a:t>
            </a:r>
          </a:p>
          <a:p>
            <a:pPr marL="285750" indent="-285750">
              <a:lnSpc>
                <a:spcPct val="100000"/>
              </a:lnSpc>
              <a:spcBef>
                <a:spcPts val="600"/>
              </a:spcBef>
              <a:spcAft>
                <a:spcPts val="600"/>
              </a:spcAft>
            </a:pPr>
            <a:r>
              <a:rPr lang="en-CA">
                <a:latin typeface="Arial"/>
                <a:cs typeface="Arial"/>
              </a:rPr>
              <a:t>Describe risk communications from Health Canada</a:t>
            </a:r>
          </a:p>
          <a:p>
            <a:pPr marL="285750" indent="-285750">
              <a:lnSpc>
                <a:spcPct val="100000"/>
              </a:lnSpc>
              <a:spcBef>
                <a:spcPts val="600"/>
              </a:spcBef>
              <a:spcAft>
                <a:spcPts val="600"/>
              </a:spcAft>
            </a:pPr>
            <a:r>
              <a:rPr lang="en-CA">
                <a:latin typeface="Arial"/>
                <a:cs typeface="Arial"/>
              </a:rPr>
              <a:t>Recognize the various resources provided by Health Canada to share AR and MDP data and findings </a:t>
            </a:r>
            <a:endParaRPr lang="en-CA"/>
          </a:p>
          <a:p>
            <a:pPr marL="285750" indent="-285750">
              <a:lnSpc>
                <a:spcPct val="100000"/>
              </a:lnSpc>
              <a:spcBef>
                <a:spcPts val="600"/>
              </a:spcBef>
              <a:spcAft>
                <a:spcPts val="600"/>
              </a:spcAft>
            </a:pPr>
            <a:r>
              <a:rPr lang="en-CA">
                <a:latin typeface="Arial"/>
                <a:cs typeface="Arial"/>
              </a:rPr>
              <a:t>Understand Health Canada’s principles for the security and sharing of AR and MDP report data</a:t>
            </a:r>
          </a:p>
        </p:txBody>
      </p:sp>
    </p:spTree>
    <p:extLst>
      <p:ext uri="{BB962C8B-B14F-4D97-AF65-F5344CB8AC3E}">
        <p14:creationId xmlns:p14="http://schemas.microsoft.com/office/powerpoint/2010/main" val="417194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339662"/>
            <a:ext cx="10515600" cy="1325563"/>
          </a:xfrm>
        </p:spPr>
        <p:txBody>
          <a:bodyPr anchor="t"/>
          <a:lstStyle/>
          <a:p>
            <a:r>
              <a:rPr lang="en-CA"/>
              <a:t>Medical Devices Online Database</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4899"/>
            <a:ext cx="6136973" cy="3521043"/>
          </a:xfrm>
        </p:spPr>
        <p:txBody>
          <a:bodyPr>
            <a:normAutofit/>
          </a:bodyPr>
          <a:lstStyle/>
          <a:p>
            <a:pPr marL="0" indent="0">
              <a:lnSpc>
                <a:spcPct val="100000"/>
              </a:lnSpc>
              <a:spcBef>
                <a:spcPts val="600"/>
              </a:spcBef>
              <a:spcAft>
                <a:spcPts val="600"/>
              </a:spcAft>
              <a:buNone/>
            </a:pPr>
            <a:r>
              <a:rPr lang="en-CA" b="1">
                <a:solidFill>
                  <a:schemeClr val="tx1"/>
                </a:solidFill>
              </a:rPr>
              <a:t>Medical Device Incident Database</a:t>
            </a:r>
          </a:p>
          <a:p>
            <a:pPr marL="230400" indent="-230400">
              <a:lnSpc>
                <a:spcPct val="100000"/>
              </a:lnSpc>
              <a:spcBef>
                <a:spcPts val="600"/>
              </a:spcBef>
              <a:spcAft>
                <a:spcPts val="600"/>
              </a:spcAft>
              <a:buFont typeface="Arial" panose="020B0604020202020204" pitchFamily="34" charset="0"/>
              <a:buChar char="•"/>
            </a:pPr>
            <a:r>
              <a:rPr lang="en-CA">
                <a:solidFill>
                  <a:schemeClr val="tx1"/>
                </a:solidFill>
              </a:rPr>
              <a:t>Searchable database that contains information </a:t>
            </a:r>
            <a:br>
              <a:rPr lang="en-CA">
                <a:solidFill>
                  <a:schemeClr val="tx1"/>
                </a:solidFill>
              </a:rPr>
            </a:br>
            <a:r>
              <a:rPr lang="en-CA">
                <a:solidFill>
                  <a:schemeClr val="tx1"/>
                </a:solidFill>
              </a:rPr>
              <a:t>from post-market MDP reports since 1980</a:t>
            </a:r>
          </a:p>
          <a:p>
            <a:pPr marL="230400" indent="-230400">
              <a:lnSpc>
                <a:spcPct val="100000"/>
              </a:lnSpc>
              <a:spcBef>
                <a:spcPts val="600"/>
              </a:spcBef>
              <a:spcAft>
                <a:spcPts val="600"/>
              </a:spcAft>
              <a:buFont typeface="Arial" panose="020B0604020202020204" pitchFamily="34" charset="0"/>
              <a:buChar char="•"/>
            </a:pPr>
            <a:r>
              <a:rPr lang="en-CA">
                <a:solidFill>
                  <a:schemeClr val="tx1"/>
                </a:solidFill>
              </a:rPr>
              <a:t>Includes devices approved for the </a:t>
            </a:r>
            <a:br>
              <a:rPr lang="en-CA">
                <a:solidFill>
                  <a:schemeClr val="tx1"/>
                </a:solidFill>
              </a:rPr>
            </a:br>
            <a:r>
              <a:rPr lang="en-CA">
                <a:solidFill>
                  <a:schemeClr val="tx1"/>
                </a:solidFill>
              </a:rPr>
              <a:t>Canadian market</a:t>
            </a:r>
            <a:endParaRPr lang="en-CA" strike="sngStrike">
              <a:solidFill>
                <a:srgbClr val="FF0000"/>
              </a:solidFill>
            </a:endParaRPr>
          </a:p>
          <a:p>
            <a:pPr marL="230400" indent="-230400">
              <a:lnSpc>
                <a:spcPct val="100000"/>
              </a:lnSpc>
              <a:spcBef>
                <a:spcPts val="600"/>
              </a:spcBef>
              <a:spcAft>
                <a:spcPts val="600"/>
              </a:spcAft>
              <a:buFont typeface="Arial" panose="020B0604020202020204" pitchFamily="34" charset="0"/>
              <a:buChar char="•"/>
            </a:pPr>
            <a:r>
              <a:rPr lang="en-CA">
                <a:solidFill>
                  <a:schemeClr val="tx1"/>
                </a:solidFill>
              </a:rPr>
              <a:t>Downloadable full extract available</a:t>
            </a:r>
          </a:p>
          <a:p>
            <a:pPr marL="0" indent="0">
              <a:lnSpc>
                <a:spcPct val="100000"/>
              </a:lnSpc>
              <a:spcBef>
                <a:spcPts val="3000"/>
              </a:spcBef>
              <a:spcAft>
                <a:spcPts val="600"/>
              </a:spcAft>
              <a:buNone/>
            </a:pPr>
            <a:r>
              <a:rPr lang="en-CA">
                <a:solidFill>
                  <a:schemeClr val="tx1"/>
                </a:solidFill>
              </a:rPr>
              <a:t>MDP reports are searched by free text and the following data is returned: </a:t>
            </a:r>
          </a:p>
        </p:txBody>
      </p:sp>
      <p:sp>
        <p:nvSpPr>
          <p:cNvPr id="14" name="Rectangle 13">
            <a:extLst>
              <a:ext uri="{FF2B5EF4-FFF2-40B4-BE49-F238E27FC236}">
                <a16:creationId xmlns:a16="http://schemas.microsoft.com/office/drawing/2014/main" id="{7B58BC95-B260-4357-8A43-08A9F2D3C847}"/>
              </a:ext>
            </a:extLst>
          </p:cNvPr>
          <p:cNvSpPr/>
          <p:nvPr/>
        </p:nvSpPr>
        <p:spPr>
          <a:xfrm>
            <a:off x="1615441" y="1396857"/>
            <a:ext cx="4911633" cy="400110"/>
          </a:xfrm>
          <a:prstGeom prst="rect">
            <a:avLst/>
          </a:prstGeom>
        </p:spPr>
        <p:txBody>
          <a:bodyPr wrap="square">
            <a:spAutoFit/>
          </a:bodyPr>
          <a:lstStyle/>
          <a:p>
            <a:pPr marL="342900" indent="-342900">
              <a:buFont typeface="Wingdings" pitchFamily="2" charset="2"/>
              <a:buChar char="q"/>
            </a:pPr>
            <a:endParaRPr lang="en-CA" sz="2000"/>
          </a:p>
        </p:txBody>
      </p:sp>
      <p:sp>
        <p:nvSpPr>
          <p:cNvPr id="5" name="Rectangle 4">
            <a:extLst>
              <a:ext uri="{FF2B5EF4-FFF2-40B4-BE49-F238E27FC236}">
                <a16:creationId xmlns:a16="http://schemas.microsoft.com/office/drawing/2014/main" id="{63E75071-7F11-44D4-BD44-13E15ABD2FCC}"/>
              </a:ext>
            </a:extLst>
          </p:cNvPr>
          <p:cNvSpPr/>
          <p:nvPr/>
        </p:nvSpPr>
        <p:spPr>
          <a:xfrm>
            <a:off x="838199" y="6241340"/>
            <a:ext cx="4072822" cy="276999"/>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 </a:t>
            </a:r>
            <a:r>
              <a:rPr lang="en-CA" sz="1200">
                <a:latin typeface="Arial" panose="020B0604020202020204" pitchFamily="34" charset="0"/>
                <a:cs typeface="Arial" panose="020B0604020202020204" pitchFamily="34" charset="0"/>
                <a:hlinkClick r:id="rId3"/>
              </a:rPr>
              <a:t>https://hpr-rps.hres.ca/mdi_landing.php</a:t>
            </a:r>
            <a:endParaRPr lang="en-CA" sz="120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F9ECFFF-1D3C-4428-84FE-E7FB9FE018DD}"/>
              </a:ext>
            </a:extLst>
          </p:cNvPr>
          <p:cNvGrpSpPr/>
          <p:nvPr/>
        </p:nvGrpSpPr>
        <p:grpSpPr>
          <a:xfrm>
            <a:off x="6714579" y="405282"/>
            <a:ext cx="5251890" cy="6047435"/>
            <a:chOff x="6940110" y="246019"/>
            <a:chExt cx="5251890" cy="6047435"/>
          </a:xfrm>
        </p:grpSpPr>
        <p:pic>
          <p:nvPicPr>
            <p:cNvPr id="8" name="Picture 7"/>
            <p:cNvPicPr>
              <a:picLocks noChangeAspect="1"/>
            </p:cNvPicPr>
            <p:nvPr/>
          </p:nvPicPr>
          <p:blipFill>
            <a:blip r:embed="rId4"/>
            <a:stretch>
              <a:fillRect/>
            </a:stretch>
          </p:blipFill>
          <p:spPr>
            <a:xfrm>
              <a:off x="7242629" y="246019"/>
              <a:ext cx="4681914" cy="2861170"/>
            </a:xfrm>
            <a:prstGeom prst="rect">
              <a:avLst/>
            </a:prstGeom>
            <a:ln>
              <a:solidFill>
                <a:schemeClr val="bg2">
                  <a:lumMod val="90000"/>
                </a:schemeClr>
              </a:solidFill>
            </a:ln>
          </p:spPr>
        </p:pic>
        <p:pic>
          <p:nvPicPr>
            <p:cNvPr id="9" name="Picture 8"/>
            <p:cNvPicPr>
              <a:picLocks noChangeAspect="1"/>
            </p:cNvPicPr>
            <p:nvPr/>
          </p:nvPicPr>
          <p:blipFill>
            <a:blip r:embed="rId5"/>
            <a:stretch>
              <a:fillRect/>
            </a:stretch>
          </p:blipFill>
          <p:spPr>
            <a:xfrm>
              <a:off x="6940110" y="2688538"/>
              <a:ext cx="5251890" cy="3604916"/>
            </a:xfrm>
            <a:prstGeom prst="rect">
              <a:avLst/>
            </a:prstGeom>
            <a:ln>
              <a:solidFill>
                <a:schemeClr val="bg2">
                  <a:lumMod val="90000"/>
                </a:schemeClr>
              </a:solidFill>
            </a:ln>
          </p:spPr>
        </p:pic>
        <p:sp>
          <p:nvSpPr>
            <p:cNvPr id="10" name="Rectangle 9"/>
            <p:cNvSpPr/>
            <p:nvPr/>
          </p:nvSpPr>
          <p:spPr>
            <a:xfrm>
              <a:off x="7242629" y="1796967"/>
              <a:ext cx="2002971" cy="4237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sp>
          <p:nvSpPr>
            <p:cNvPr id="17" name="Rectangle 16"/>
            <p:cNvSpPr/>
            <p:nvPr/>
          </p:nvSpPr>
          <p:spPr>
            <a:xfrm>
              <a:off x="6940110" y="3403392"/>
              <a:ext cx="5251890" cy="4237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grpSp>
      <p:sp>
        <p:nvSpPr>
          <p:cNvPr id="2" name="Rectangle 1"/>
          <p:cNvSpPr/>
          <p:nvPr/>
        </p:nvSpPr>
        <p:spPr>
          <a:xfrm>
            <a:off x="838199" y="4552772"/>
            <a:ext cx="4911633" cy="1200329"/>
          </a:xfrm>
          <a:prstGeom prst="rect">
            <a:avLst/>
          </a:prstGeom>
        </p:spPr>
        <p:txBody>
          <a:bodyPr wrap="square" numCol="2">
            <a:spAutoFit/>
          </a:bodyPr>
          <a:lstStyle/>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incident ID</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receipt date</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device name</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device type</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company name</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hazard severity</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description</a:t>
            </a:r>
          </a:p>
          <a:p>
            <a:pPr marL="230400" indent="-230400">
              <a:buFont typeface="Arial" panose="020B0604020202020204" pitchFamily="34" charset="0"/>
              <a:buChar char="•"/>
            </a:pPr>
            <a:r>
              <a:rPr lang="en-CA">
                <a:latin typeface="Arial" panose="020B0604020202020204" pitchFamily="34" charset="0"/>
                <a:cs typeface="Arial" panose="020B0604020202020204" pitchFamily="34" charset="0"/>
              </a:rPr>
              <a:t>code types assigned</a:t>
            </a:r>
          </a:p>
        </p:txBody>
      </p:sp>
    </p:spTree>
    <p:extLst>
      <p:ext uri="{BB962C8B-B14F-4D97-AF65-F5344CB8AC3E}">
        <p14:creationId xmlns:p14="http://schemas.microsoft.com/office/powerpoint/2010/main" val="21361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Annual Trends Report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6653" y="497680"/>
            <a:ext cx="3905793" cy="5053120"/>
          </a:xfrm>
          <a:ln>
            <a:solidFill>
              <a:schemeClr val="tx1"/>
            </a:solidFill>
          </a:ln>
        </p:spPr>
      </p:pic>
      <p:sp>
        <p:nvSpPr>
          <p:cNvPr id="6" name="Rectangle 5"/>
          <p:cNvSpPr/>
          <p:nvPr/>
        </p:nvSpPr>
        <p:spPr>
          <a:xfrm>
            <a:off x="838200" y="6031210"/>
            <a:ext cx="10061811" cy="461665"/>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 </a:t>
            </a:r>
            <a:r>
              <a:rPr lang="en-CA" sz="1200">
                <a:latin typeface="Arial" panose="020B0604020202020204" pitchFamily="34" charset="0"/>
                <a:cs typeface="Arial" panose="020B0604020202020204" pitchFamily="34" charset="0"/>
                <a:hlinkClick r:id="rId4"/>
              </a:rPr>
              <a:t>https://www.canada.ca/en/health-canada/services/publications/drugs-health-products/annual-trends-adverse-reaction-case-reports-health-products-medical-device-problem-incidents.html</a:t>
            </a:r>
            <a:r>
              <a:rPr lang="en-CA" sz="1200">
                <a:latin typeface="Arial" panose="020B0604020202020204" pitchFamily="34" charset="0"/>
                <a:cs typeface="Arial" panose="020B0604020202020204" pitchFamily="34" charset="0"/>
              </a:rPr>
              <a:t>   </a:t>
            </a:r>
          </a:p>
        </p:txBody>
      </p:sp>
      <p:sp>
        <p:nvSpPr>
          <p:cNvPr id="7" name="Rectangle 6"/>
          <p:cNvSpPr/>
          <p:nvPr/>
        </p:nvSpPr>
        <p:spPr>
          <a:xfrm>
            <a:off x="838201" y="1148921"/>
            <a:ext cx="5423452" cy="1631216"/>
          </a:xfrm>
          <a:prstGeom prst="rect">
            <a:avLst/>
          </a:prstGeom>
        </p:spPr>
        <p:txBody>
          <a:bodyPr wrap="square" anchor="t">
            <a:spAutoFit/>
          </a:bodyPr>
          <a:lstStyle/>
          <a:p>
            <a:r>
              <a:rPr lang="en-CA" sz="2000">
                <a:latin typeface="Arial"/>
                <a:cs typeface="Arial"/>
              </a:rPr>
              <a:t>The annual trends report provides a descriptive analysis of adverse reaction case reports of health products and medical device problem incidents that have been submitted to Health Canada between 2008 and 2017. </a:t>
            </a:r>
            <a:endParaRPr lang="en-CA"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09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latin typeface="Arial"/>
                <a:cs typeface="Arial"/>
              </a:rPr>
              <a:t>Health Canada Safety </a:t>
            </a:r>
            <a:r>
              <a:rPr lang="en-CA">
                <a:latin typeface="Arial"/>
                <a:cs typeface="Arial"/>
              </a:rPr>
              <a:t>Reviews</a:t>
            </a:r>
            <a:endParaRPr lang="en-CA" sz="2800" strike="sngStrike">
              <a:solidFill>
                <a:srgbClr val="FF0000"/>
              </a:solidFill>
            </a:endParaRPr>
          </a:p>
        </p:txBody>
      </p:sp>
      <p:sp>
        <p:nvSpPr>
          <p:cNvPr id="4" name="Content Placeholder 3">
            <a:extLst>
              <a:ext uri="{FF2B5EF4-FFF2-40B4-BE49-F238E27FC236}">
                <a16:creationId xmlns:a16="http://schemas.microsoft.com/office/drawing/2014/main" id="{2891EE7B-1A80-489A-BBC0-705F4FA6BE01}"/>
              </a:ext>
            </a:extLst>
          </p:cNvPr>
          <p:cNvSpPr>
            <a:spLocks noGrp="1"/>
          </p:cNvSpPr>
          <p:nvPr>
            <p:ph idx="1"/>
          </p:nvPr>
        </p:nvSpPr>
        <p:spPr>
          <a:xfrm>
            <a:off x="838200" y="1216248"/>
            <a:ext cx="5867400" cy="4651151"/>
          </a:xfrm>
        </p:spPr>
        <p:txBody>
          <a:bodyPr vert="horz" lIns="91440" tIns="45720" rIns="91440" bIns="45720" rtlCol="0" anchor="t">
            <a:normAutofit/>
          </a:bodyPr>
          <a:lstStyle/>
          <a:p>
            <a:pPr marL="0" indent="0">
              <a:lnSpc>
                <a:spcPct val="100000"/>
              </a:lnSpc>
              <a:spcBef>
                <a:spcPts val="600"/>
              </a:spcBef>
              <a:spcAft>
                <a:spcPts val="600"/>
              </a:spcAft>
              <a:buNone/>
            </a:pPr>
            <a:r>
              <a:rPr lang="en-CA">
                <a:latin typeface="Arial"/>
                <a:cs typeface="Arial"/>
              </a:rPr>
              <a:t>Health Canada regularly publishes summaries of post-market signal assessment. </a:t>
            </a:r>
            <a:endParaRPr lang="en-CA">
              <a:solidFill>
                <a:schemeClr val="tx1"/>
              </a:solidFill>
            </a:endParaRPr>
          </a:p>
          <a:p>
            <a:pPr marL="0" indent="0">
              <a:lnSpc>
                <a:spcPct val="100000"/>
              </a:lnSpc>
              <a:spcBef>
                <a:spcPts val="600"/>
              </a:spcBef>
              <a:spcAft>
                <a:spcPts val="600"/>
              </a:spcAft>
              <a:buNone/>
            </a:pPr>
            <a:r>
              <a:rPr lang="en-CA">
                <a:latin typeface="Arial"/>
                <a:cs typeface="Arial"/>
              </a:rPr>
              <a:t>Summary Safety Reviews (SSRs) provide a more complete understanding of:</a:t>
            </a:r>
          </a:p>
          <a:p>
            <a:pPr marL="457200" indent="-365125">
              <a:lnSpc>
                <a:spcPct val="100000"/>
              </a:lnSpc>
              <a:spcBef>
                <a:spcPts val="0"/>
              </a:spcBef>
              <a:spcAft>
                <a:spcPts val="600"/>
              </a:spcAft>
              <a:buSzPct val="100000"/>
            </a:pPr>
            <a:r>
              <a:rPr lang="en-CA">
                <a:latin typeface="Arial"/>
                <a:cs typeface="Arial"/>
              </a:rPr>
              <a:t>What was assessed </a:t>
            </a:r>
            <a:endParaRPr lang="en-CA"/>
          </a:p>
          <a:p>
            <a:pPr marL="457200" indent="-365125">
              <a:lnSpc>
                <a:spcPct val="100000"/>
              </a:lnSpc>
              <a:spcBef>
                <a:spcPts val="0"/>
              </a:spcBef>
              <a:spcAft>
                <a:spcPts val="600"/>
              </a:spcAft>
              <a:buSzPct val="100000"/>
            </a:pPr>
            <a:r>
              <a:rPr lang="en-CA">
                <a:latin typeface="Arial"/>
                <a:cs typeface="Arial"/>
              </a:rPr>
              <a:t>What was found </a:t>
            </a:r>
            <a:endParaRPr lang="en-CA"/>
          </a:p>
          <a:p>
            <a:pPr marL="457200" indent="-365125">
              <a:lnSpc>
                <a:spcPct val="100000"/>
              </a:lnSpc>
              <a:spcBef>
                <a:spcPts val="0"/>
              </a:spcBef>
              <a:spcAft>
                <a:spcPts val="600"/>
              </a:spcAft>
              <a:buSzPct val="100000"/>
            </a:pPr>
            <a:r>
              <a:rPr lang="en-CA">
                <a:latin typeface="Arial"/>
                <a:cs typeface="Arial"/>
              </a:rPr>
              <a:t>What action was taken</a:t>
            </a:r>
          </a:p>
          <a:p>
            <a:pPr marL="0" indent="0">
              <a:lnSpc>
                <a:spcPct val="100000"/>
              </a:lnSpc>
              <a:spcBef>
                <a:spcPts val="600"/>
              </a:spcBef>
              <a:spcAft>
                <a:spcPts val="600"/>
              </a:spcAft>
              <a:buNone/>
            </a:pPr>
            <a:r>
              <a:rPr lang="en-CA">
                <a:latin typeface="Arial"/>
                <a:cs typeface="Arial"/>
              </a:rPr>
              <a:t>These summaries can help Canadians make informed decisions about their medication choices and medical devices. </a:t>
            </a:r>
            <a:endParaRPr lang="en-CA"/>
          </a:p>
          <a:p>
            <a:pPr>
              <a:spcBef>
                <a:spcPts val="600"/>
              </a:spcBef>
              <a:spcAft>
                <a:spcPts val="600"/>
              </a:spcAft>
            </a:pPr>
            <a:endParaRPr lang="en-CA">
              <a:solidFill>
                <a:schemeClr val="tx1"/>
              </a:solidFill>
            </a:endParaRPr>
          </a:p>
        </p:txBody>
      </p:sp>
      <p:pic>
        <p:nvPicPr>
          <p:cNvPr id="7" name="Picture 6">
            <a:extLst>
              <a:ext uri="{FF2B5EF4-FFF2-40B4-BE49-F238E27FC236}">
                <a16:creationId xmlns:a16="http://schemas.microsoft.com/office/drawing/2014/main" id="{D114373C-547F-4577-A3E8-E42067922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8" y="1216249"/>
            <a:ext cx="4874941" cy="3298613"/>
          </a:xfrm>
          <a:prstGeom prst="rect">
            <a:avLst/>
          </a:prstGeom>
          <a:ln>
            <a:solidFill>
              <a:schemeClr val="bg2">
                <a:lumMod val="90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8251891A-6E6C-46C1-A0A5-A212E4C1A003}"/>
              </a:ext>
            </a:extLst>
          </p:cNvPr>
          <p:cNvSpPr/>
          <p:nvPr/>
        </p:nvSpPr>
        <p:spPr>
          <a:xfrm>
            <a:off x="838200" y="6215876"/>
            <a:ext cx="10137518" cy="276999"/>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a:t>
            </a:r>
            <a:r>
              <a:rPr lang="en-CA" sz="1200" b="1">
                <a:latin typeface="Arial" panose="020B0604020202020204" pitchFamily="34" charset="0"/>
                <a:cs typeface="Arial" panose="020B0604020202020204" pitchFamily="34" charset="0"/>
              </a:rPr>
              <a:t> </a:t>
            </a:r>
            <a:r>
              <a:rPr lang="en-CA" sz="1200">
                <a:latin typeface="Arial" panose="020B0604020202020204" pitchFamily="34" charset="0"/>
                <a:cs typeface="Arial" panose="020B0604020202020204" pitchFamily="34" charset="0"/>
                <a:hlinkClick r:id="rId4"/>
              </a:rPr>
              <a:t>https://www.canada.ca/en/health-canada/services/drugs-health-products/medeffect-canada/safety-reviews.html</a:t>
            </a:r>
            <a:r>
              <a:rPr lang="en-CA" sz="12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8855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2351" y="2907531"/>
            <a:ext cx="4721124" cy="3002412"/>
          </a:xfrm>
          <a:prstGeom prst="rect">
            <a:avLst/>
          </a:prstGeom>
          <a:ln>
            <a:solidFill>
              <a:schemeClr val="bg2">
                <a:lumMod val="90000"/>
              </a:schemeClr>
            </a:solidFill>
          </a:ln>
        </p:spPr>
      </p:pic>
      <p:sp>
        <p:nvSpPr>
          <p:cNvPr id="2" name="Content Placeholder 1">
            <a:extLst>
              <a:ext uri="{FF2B5EF4-FFF2-40B4-BE49-F238E27FC236}">
                <a16:creationId xmlns:a16="http://schemas.microsoft.com/office/drawing/2014/main" id="{E3817698-2B85-488B-95BD-7D933BD37B59}"/>
              </a:ext>
            </a:extLst>
          </p:cNvPr>
          <p:cNvSpPr>
            <a:spLocks noGrp="1"/>
          </p:cNvSpPr>
          <p:nvPr>
            <p:ph idx="1"/>
          </p:nvPr>
        </p:nvSpPr>
        <p:spPr>
          <a:xfrm>
            <a:off x="838200" y="1134264"/>
            <a:ext cx="6178581" cy="2193311"/>
          </a:xfrm>
        </p:spPr>
        <p:txBody>
          <a:bodyPr>
            <a:normAutofit/>
          </a:bodyPr>
          <a:lstStyle/>
          <a:p>
            <a:pPr marL="0" indent="0">
              <a:buNone/>
            </a:pPr>
            <a:r>
              <a:rPr lang="en-CA">
                <a:solidFill>
                  <a:schemeClr val="tx1"/>
                </a:solidFill>
              </a:rPr>
              <a:t>The recalls and safety alerts database provides centralized access to </a:t>
            </a:r>
            <a:r>
              <a:rPr lang="en-CA" b="1">
                <a:solidFill>
                  <a:schemeClr val="tx1"/>
                </a:solidFill>
              </a:rPr>
              <a:t>recalls </a:t>
            </a:r>
            <a:r>
              <a:rPr lang="en-CA">
                <a:solidFill>
                  <a:schemeClr val="tx1"/>
                </a:solidFill>
              </a:rPr>
              <a:t>and </a:t>
            </a:r>
            <a:r>
              <a:rPr lang="en-CA" b="1">
                <a:solidFill>
                  <a:schemeClr val="tx1"/>
                </a:solidFill>
              </a:rPr>
              <a:t>safety alerts</a:t>
            </a:r>
            <a:r>
              <a:rPr lang="en-CA">
                <a:solidFill>
                  <a:schemeClr val="tx1"/>
                </a:solidFill>
              </a:rPr>
              <a:t> from:</a:t>
            </a:r>
          </a:p>
          <a:p>
            <a:pPr marL="230400" indent="-230400">
              <a:spcBef>
                <a:spcPts val="600"/>
              </a:spcBef>
              <a:buFont typeface="Arial" panose="020B0604020202020204" pitchFamily="34" charset="0"/>
              <a:buChar char="•"/>
            </a:pPr>
            <a:r>
              <a:rPr lang="en-CA" sz="1800">
                <a:solidFill>
                  <a:schemeClr val="tx1"/>
                </a:solidFill>
              </a:rPr>
              <a:t>Health Canada</a:t>
            </a:r>
          </a:p>
          <a:p>
            <a:pPr marL="230400" indent="-230400">
              <a:spcBef>
                <a:spcPts val="600"/>
              </a:spcBef>
              <a:buFont typeface="Arial" panose="020B0604020202020204" pitchFamily="34" charset="0"/>
              <a:buChar char="•"/>
            </a:pPr>
            <a:r>
              <a:rPr lang="en-CA" sz="1800">
                <a:solidFill>
                  <a:schemeClr val="tx1"/>
                </a:solidFill>
              </a:rPr>
              <a:t>The Canadian Food Inspection Agency </a:t>
            </a:r>
          </a:p>
          <a:p>
            <a:pPr marL="230400" indent="-230400">
              <a:spcBef>
                <a:spcPts val="600"/>
              </a:spcBef>
              <a:buFont typeface="Arial" panose="020B0604020202020204" pitchFamily="34" charset="0"/>
              <a:buChar char="•"/>
            </a:pPr>
            <a:r>
              <a:rPr lang="en-CA" sz="1800">
                <a:solidFill>
                  <a:schemeClr val="tx1"/>
                </a:solidFill>
              </a:rPr>
              <a:t>Transport Canada</a:t>
            </a:r>
            <a:endParaRPr lang="en-CA">
              <a:solidFill>
                <a:schemeClr val="tx1"/>
              </a:solidFill>
            </a:endParaRPr>
          </a:p>
        </p:txBody>
      </p:sp>
      <p:pic>
        <p:nvPicPr>
          <p:cNvPr id="5" name="Picture 4">
            <a:extLst>
              <a:ext uri="{FF2B5EF4-FFF2-40B4-BE49-F238E27FC236}">
                <a16:creationId xmlns:a16="http://schemas.microsoft.com/office/drawing/2014/main" id="{762350E2-F138-4F4F-B7F6-37B6E04183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31276" y="944663"/>
            <a:ext cx="4824163" cy="5162651"/>
          </a:xfrm>
          <a:prstGeom prst="rect">
            <a:avLst/>
          </a:prstGeom>
          <a:ln>
            <a:solidFill>
              <a:schemeClr val="bg2">
                <a:lumMod val="90000"/>
              </a:schemeClr>
            </a:solid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CFBA9D9A-F2C2-4CE9-9B26-D5C5384E14F5}"/>
              </a:ext>
            </a:extLst>
          </p:cNvPr>
          <p:cNvSpPr/>
          <p:nvPr/>
        </p:nvSpPr>
        <p:spPr>
          <a:xfrm>
            <a:off x="838200" y="6263999"/>
            <a:ext cx="10555580" cy="276999"/>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a:t>
            </a:r>
            <a:r>
              <a:rPr lang="en-CA" sz="1200" b="1">
                <a:latin typeface="Arial" panose="020B0604020202020204" pitchFamily="34" charset="0"/>
                <a:cs typeface="Arial" panose="020B0604020202020204" pitchFamily="34" charset="0"/>
              </a:rPr>
              <a:t> </a:t>
            </a:r>
            <a:r>
              <a:rPr lang="en-CA" sz="1200">
                <a:latin typeface="Arial" panose="020B0604020202020204" pitchFamily="34" charset="0"/>
                <a:cs typeface="Arial" panose="020B0604020202020204" pitchFamily="34" charset="0"/>
                <a:hlinkClick r:id="rId5"/>
              </a:rPr>
              <a:t>https://www.healthycanadians.gc.ca/recall-alert-rappel-avis/index-eng.php?cat=3</a:t>
            </a:r>
            <a:r>
              <a:rPr lang="en-CA" sz="1200">
                <a:latin typeface="Arial" panose="020B0604020202020204" pitchFamily="34" charset="0"/>
                <a:cs typeface="Arial" panose="020B0604020202020204" pitchFamily="34" charset="0"/>
              </a:rPr>
              <a:t> </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31068" y="2878408"/>
            <a:ext cx="3379171" cy="3112852"/>
          </a:xfrm>
          <a:prstGeom prst="rect">
            <a:avLst/>
          </a:prstGeom>
          <a:ln>
            <a:solidFill>
              <a:schemeClr val="bg2">
                <a:lumMod val="90000"/>
              </a:schemeClr>
            </a:solidFill>
          </a:ln>
        </p:spPr>
      </p:pic>
      <p:sp>
        <p:nvSpPr>
          <p:cNvPr id="7" name="Rectangle 6">
            <a:extLst>
              <a:ext uri="{FF2B5EF4-FFF2-40B4-BE49-F238E27FC236}">
                <a16:creationId xmlns:a16="http://schemas.microsoft.com/office/drawing/2014/main" id="{E5CCEA9D-F8E4-4E6B-9ACD-471DFCE56D5C}"/>
              </a:ext>
            </a:extLst>
          </p:cNvPr>
          <p:cNvSpPr/>
          <p:nvPr/>
        </p:nvSpPr>
        <p:spPr>
          <a:xfrm>
            <a:off x="1574671" y="3853700"/>
            <a:ext cx="727277" cy="1122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1" name="Rectangle 10">
            <a:extLst>
              <a:ext uri="{FF2B5EF4-FFF2-40B4-BE49-F238E27FC236}">
                <a16:creationId xmlns:a16="http://schemas.microsoft.com/office/drawing/2014/main" id="{DE32CADD-961B-4A9F-B9A3-62314B0B7134}"/>
              </a:ext>
            </a:extLst>
          </p:cNvPr>
          <p:cNvSpPr/>
          <p:nvPr/>
        </p:nvSpPr>
        <p:spPr>
          <a:xfrm>
            <a:off x="5007886" y="3824238"/>
            <a:ext cx="494465" cy="1310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grpSp>
        <p:nvGrpSpPr>
          <p:cNvPr id="13" name="Group 12">
            <a:extLst>
              <a:ext uri="{FF2B5EF4-FFF2-40B4-BE49-F238E27FC236}">
                <a16:creationId xmlns:a16="http://schemas.microsoft.com/office/drawing/2014/main" id="{DF668E9D-6563-43DD-BC2B-272EEE26C150}"/>
              </a:ext>
            </a:extLst>
          </p:cNvPr>
          <p:cNvGrpSpPr/>
          <p:nvPr/>
        </p:nvGrpSpPr>
        <p:grpSpPr>
          <a:xfrm>
            <a:off x="10699844" y="3612204"/>
            <a:ext cx="1492157" cy="2127994"/>
            <a:chOff x="10699844" y="3307404"/>
            <a:chExt cx="1492157" cy="2127994"/>
          </a:xfrm>
        </p:grpSpPr>
        <p:sp>
          <p:nvSpPr>
            <p:cNvPr id="10" name="Rectangle 9">
              <a:extLst>
                <a:ext uri="{FF2B5EF4-FFF2-40B4-BE49-F238E27FC236}">
                  <a16:creationId xmlns:a16="http://schemas.microsoft.com/office/drawing/2014/main" id="{73BC3B4D-9C9F-4724-BD1B-26621460F38E}"/>
                </a:ext>
              </a:extLst>
            </p:cNvPr>
            <p:cNvSpPr/>
            <p:nvPr/>
          </p:nvSpPr>
          <p:spPr>
            <a:xfrm>
              <a:off x="10699844" y="3307404"/>
              <a:ext cx="1228299" cy="30925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2" name="TextBox 11">
              <a:extLst>
                <a:ext uri="{FF2B5EF4-FFF2-40B4-BE49-F238E27FC236}">
                  <a16:creationId xmlns:a16="http://schemas.microsoft.com/office/drawing/2014/main" id="{7F3B5196-3909-453D-B497-E629A210D618}"/>
                </a:ext>
              </a:extLst>
            </p:cNvPr>
            <p:cNvSpPr txBox="1"/>
            <p:nvPr/>
          </p:nvSpPr>
          <p:spPr>
            <a:xfrm>
              <a:off x="10699844" y="4604401"/>
              <a:ext cx="1492157" cy="830997"/>
            </a:xfrm>
            <a:prstGeom prst="rect">
              <a:avLst/>
            </a:prstGeom>
            <a:noFill/>
          </p:spPr>
          <p:txBody>
            <a:bodyPr wrap="square" rtlCol="0">
              <a:spAutoFit/>
            </a:bodyPr>
            <a:lstStyle/>
            <a:p>
              <a:r>
                <a:rPr lang="en-CA" sz="1600">
                  <a:solidFill>
                    <a:srgbClr val="FF0000"/>
                  </a:solidFill>
                </a:rPr>
                <a:t>Sign up for </a:t>
              </a:r>
              <a:br>
                <a:rPr lang="en-CA" sz="1600">
                  <a:solidFill>
                    <a:srgbClr val="FF0000"/>
                  </a:solidFill>
                </a:rPr>
              </a:br>
              <a:r>
                <a:rPr lang="en-CA" sz="1600">
                  <a:solidFill>
                    <a:srgbClr val="FF0000"/>
                  </a:solidFill>
                </a:rPr>
                <a:t>e-notifications here!</a:t>
              </a:r>
            </a:p>
          </p:txBody>
        </p:sp>
        <p:cxnSp>
          <p:nvCxnSpPr>
            <p:cNvPr id="14" name="Straight Arrow Connector 13">
              <a:extLst>
                <a:ext uri="{FF2B5EF4-FFF2-40B4-BE49-F238E27FC236}">
                  <a16:creationId xmlns:a16="http://schemas.microsoft.com/office/drawing/2014/main" id="{B0C32BCB-77D0-4EE7-9211-CBE26343A4DF}"/>
                </a:ext>
              </a:extLst>
            </p:cNvPr>
            <p:cNvCxnSpPr>
              <a:cxnSpLocks/>
            </p:cNvCxnSpPr>
            <p:nvPr/>
          </p:nvCxnSpPr>
          <p:spPr>
            <a:xfrm flipH="1">
              <a:off x="10894203" y="3612528"/>
              <a:ext cx="1038910" cy="98774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 name="Arrow: Left 7">
            <a:extLst>
              <a:ext uri="{FF2B5EF4-FFF2-40B4-BE49-F238E27FC236}">
                <a16:creationId xmlns:a16="http://schemas.microsoft.com/office/drawing/2014/main" id="{03445546-4670-4D96-944C-4D3AF8546EB7}"/>
              </a:ext>
            </a:extLst>
          </p:cNvPr>
          <p:cNvSpPr/>
          <p:nvPr/>
        </p:nvSpPr>
        <p:spPr>
          <a:xfrm>
            <a:off x="6577193" y="4485930"/>
            <a:ext cx="439588" cy="184751"/>
          </a:xfrm>
          <a:prstGeom prst="leftArrow">
            <a:avLst>
              <a:gd name="adj1" fmla="val 50000"/>
              <a:gd name="adj2" fmla="val 137808"/>
            </a:avLst>
          </a:prstGeom>
          <a:solidFill>
            <a:srgbClr val="FF7C8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5" name="Title 2">
            <a:extLst>
              <a:ext uri="{FF2B5EF4-FFF2-40B4-BE49-F238E27FC236}">
                <a16:creationId xmlns:a16="http://schemas.microsoft.com/office/drawing/2014/main" id="{6F122E0D-176F-4458-9A6F-E3A29B7A94D7}"/>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en-CA"/>
              <a:t>Recalls and Safety Alerts</a:t>
            </a:r>
            <a:endParaRPr lang="en-CA" strike="sngStrike">
              <a:solidFill>
                <a:srgbClr val="FF0000"/>
              </a:solidFill>
            </a:endParaRPr>
          </a:p>
        </p:txBody>
      </p:sp>
    </p:spTree>
    <p:extLst>
      <p:ext uri="{BB962C8B-B14F-4D97-AF65-F5344CB8AC3E}">
        <p14:creationId xmlns:p14="http://schemas.microsoft.com/office/powerpoint/2010/main" val="366833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1E8B67-7922-4456-8DB1-C9DC4F588184}"/>
              </a:ext>
            </a:extLst>
          </p:cNvPr>
          <p:cNvSpPr>
            <a:spLocks noGrp="1"/>
          </p:cNvSpPr>
          <p:nvPr>
            <p:ph idx="1"/>
          </p:nvPr>
        </p:nvSpPr>
        <p:spPr>
          <a:xfrm>
            <a:off x="838199" y="1104899"/>
            <a:ext cx="5915679" cy="5753101"/>
          </a:xfrm>
        </p:spPr>
        <p:txBody>
          <a:bodyPr>
            <a:normAutofit/>
          </a:bodyPr>
          <a:lstStyle/>
          <a:p>
            <a:pPr>
              <a:lnSpc>
                <a:spcPct val="100000"/>
              </a:lnSpc>
              <a:spcBef>
                <a:spcPts val="600"/>
              </a:spcBef>
              <a:spcAft>
                <a:spcPts val="600"/>
              </a:spcAft>
            </a:pPr>
            <a:r>
              <a:rPr lang="en-CA">
                <a:solidFill>
                  <a:schemeClr val="tx1"/>
                </a:solidFill>
              </a:rPr>
              <a:t>A </a:t>
            </a:r>
            <a:r>
              <a:rPr lang="en-CA" b="1">
                <a:solidFill>
                  <a:schemeClr val="tx1"/>
                </a:solidFill>
              </a:rPr>
              <a:t>monthly publication </a:t>
            </a:r>
            <a:r>
              <a:rPr lang="en-CA">
                <a:solidFill>
                  <a:schemeClr val="tx1"/>
                </a:solidFill>
              </a:rPr>
              <a:t>primarily intended </a:t>
            </a:r>
            <a:br>
              <a:rPr lang="en-CA">
                <a:solidFill>
                  <a:schemeClr val="tx1"/>
                </a:solidFill>
              </a:rPr>
            </a:br>
            <a:r>
              <a:rPr lang="en-CA">
                <a:solidFill>
                  <a:schemeClr val="tx1"/>
                </a:solidFill>
              </a:rPr>
              <a:t>for health care providers</a:t>
            </a:r>
          </a:p>
          <a:p>
            <a:pPr>
              <a:lnSpc>
                <a:spcPct val="100000"/>
              </a:lnSpc>
              <a:spcBef>
                <a:spcPts val="600"/>
              </a:spcBef>
              <a:spcAft>
                <a:spcPts val="600"/>
              </a:spcAft>
            </a:pPr>
            <a:r>
              <a:rPr lang="en-CA">
                <a:solidFill>
                  <a:schemeClr val="tx1"/>
                </a:solidFill>
              </a:rPr>
              <a:t>Provides clinically relevant safety information on </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pharmaceuticals, </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biologics, </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medical devices, and </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natural health products.</a:t>
            </a:r>
            <a:r>
              <a:rPr lang="en-CA" sz="1800"/>
              <a:t> </a:t>
            </a:r>
          </a:p>
          <a:p>
            <a:pPr marL="230400" lvl="1" indent="-230400">
              <a:lnSpc>
                <a:spcPct val="100000"/>
              </a:lnSpc>
              <a:spcBef>
                <a:spcPts val="600"/>
              </a:spcBef>
              <a:spcAft>
                <a:spcPts val="600"/>
              </a:spcAft>
              <a:buSzPct val="100000"/>
              <a:buFont typeface="Arial" charset="0"/>
              <a:buChar char="•"/>
            </a:pPr>
            <a:r>
              <a:rPr lang="en-CA" sz="2000">
                <a:solidFill>
                  <a:schemeClr val="tx1"/>
                </a:solidFill>
              </a:rPr>
              <a:t>Each publication includes:</a:t>
            </a:r>
          </a:p>
          <a:p>
            <a:pPr marL="742950" lvl="2" indent="-285750">
              <a:lnSpc>
                <a:spcPct val="100000"/>
              </a:lnSpc>
              <a:spcBef>
                <a:spcPts val="0"/>
              </a:spcBef>
              <a:spcAft>
                <a:spcPts val="600"/>
              </a:spcAft>
              <a:buSzPct val="100000"/>
              <a:buFont typeface="Arial" panose="020B0604020202020204" pitchFamily="34" charset="0"/>
              <a:buChar char="◦"/>
            </a:pPr>
            <a:r>
              <a:rPr lang="en-CA" sz="1800"/>
              <a:t>r</a:t>
            </a:r>
            <a:r>
              <a:rPr lang="en-CA" sz="1800">
                <a:solidFill>
                  <a:schemeClr val="tx1"/>
                </a:solidFill>
              </a:rPr>
              <a:t>ecap of health product advisories, </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recap of summary of safety reviews,</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new health product safety information, and</a:t>
            </a:r>
          </a:p>
          <a:p>
            <a:pPr marL="742950" lvl="2" indent="-285750">
              <a:lnSpc>
                <a:spcPct val="100000"/>
              </a:lnSpc>
              <a:spcBef>
                <a:spcPts val="0"/>
              </a:spcBef>
              <a:spcAft>
                <a:spcPts val="600"/>
              </a:spcAft>
              <a:buSzPct val="100000"/>
              <a:buFont typeface="Arial" panose="020B0604020202020204" pitchFamily="34" charset="0"/>
              <a:buChar char="◦"/>
            </a:pPr>
            <a:r>
              <a:rPr lang="en-CA" sz="1800">
                <a:solidFill>
                  <a:schemeClr val="tx1"/>
                </a:solidFill>
              </a:rPr>
              <a:t>product monograph updates.</a:t>
            </a:r>
          </a:p>
        </p:txBody>
      </p:sp>
      <p:pic>
        <p:nvPicPr>
          <p:cNvPr id="7" name="Picture 6">
            <a:extLst>
              <a:ext uri="{FF2B5EF4-FFF2-40B4-BE49-F238E27FC236}">
                <a16:creationId xmlns:a16="http://schemas.microsoft.com/office/drawing/2014/main" id="{12ACD008-DF38-4C9B-A1CC-3D9E83D03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7943" y="520786"/>
            <a:ext cx="4599921" cy="3460663"/>
          </a:xfrm>
          <a:prstGeom prst="rect">
            <a:avLst/>
          </a:prstGeom>
          <a:ln>
            <a:solidFill>
              <a:schemeClr val="bg2">
                <a:lumMod val="90000"/>
              </a:schemeClr>
            </a:solid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F5F039A-4F01-43AE-AD04-21950D5AA0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7904" y="2633314"/>
            <a:ext cx="2438537" cy="2696269"/>
          </a:xfrm>
          <a:prstGeom prst="rect">
            <a:avLst/>
          </a:prstGeom>
          <a:ln>
            <a:solidFill>
              <a:schemeClr val="bg2">
                <a:lumMod val="90000"/>
              </a:schemeClr>
            </a:solid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16A774C2-B1E8-4567-A8E3-180618D8DCE3}"/>
              </a:ext>
            </a:extLst>
          </p:cNvPr>
          <p:cNvSpPr/>
          <p:nvPr/>
        </p:nvSpPr>
        <p:spPr>
          <a:xfrm>
            <a:off x="7057943" y="5632312"/>
            <a:ext cx="5025468" cy="461665"/>
          </a:xfrm>
          <a:prstGeom prst="rect">
            <a:avLst/>
          </a:prstGeom>
        </p:spPr>
        <p:txBody>
          <a:bodyPr wrap="square">
            <a:spAutoFit/>
          </a:bodyPr>
          <a:lstStyle/>
          <a:p>
            <a:r>
              <a:rPr lang="en-CA" sz="1200">
                <a:latin typeface="Arial" panose="020B0604020202020204" pitchFamily="34" charset="0"/>
                <a:cs typeface="Arial" panose="020B0604020202020204" pitchFamily="34" charset="0"/>
                <a:hlinkClick r:id="rId5"/>
              </a:rPr>
              <a:t>https://www.canada.ca/en/health-canada/services/drugs-health-products/medeffect-canada/health-product-infowatch.html</a:t>
            </a:r>
            <a:r>
              <a:rPr lang="en-CA" sz="1200">
                <a:latin typeface="Arial" panose="020B0604020202020204" pitchFamily="34" charset="0"/>
                <a:cs typeface="Arial" panose="020B0604020202020204" pitchFamily="34" charset="0"/>
              </a:rPr>
              <a:t> </a:t>
            </a:r>
          </a:p>
        </p:txBody>
      </p:sp>
      <p:sp>
        <p:nvSpPr>
          <p:cNvPr id="4" name="TextBox 3"/>
          <p:cNvSpPr txBox="1"/>
          <p:nvPr/>
        </p:nvSpPr>
        <p:spPr>
          <a:xfrm>
            <a:off x="7057943" y="5262980"/>
            <a:ext cx="2245166"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SUBSCRIBE NOW:</a:t>
            </a:r>
          </a:p>
        </p:txBody>
      </p:sp>
      <p:sp>
        <p:nvSpPr>
          <p:cNvPr id="9" name="Title 2">
            <a:extLst>
              <a:ext uri="{FF2B5EF4-FFF2-40B4-BE49-F238E27FC236}">
                <a16:creationId xmlns:a16="http://schemas.microsoft.com/office/drawing/2014/main" id="{57357F20-CF89-42EC-9575-2527435181C9}"/>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en-CA"/>
              <a:t>Health Product InfoWatch </a:t>
            </a:r>
            <a:endParaRPr lang="en-CA" strike="sngStrike">
              <a:solidFill>
                <a:srgbClr val="FF0000"/>
              </a:solidFill>
            </a:endParaRPr>
          </a:p>
        </p:txBody>
      </p:sp>
    </p:spTree>
    <p:extLst>
      <p:ext uri="{BB962C8B-B14F-4D97-AF65-F5344CB8AC3E}">
        <p14:creationId xmlns:p14="http://schemas.microsoft.com/office/powerpoint/2010/main" val="294103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3409A9-7DFF-4758-93D3-D236CBB58031}"/>
              </a:ext>
            </a:extLst>
          </p:cNvPr>
          <p:cNvSpPr>
            <a:spLocks noGrp="1"/>
          </p:cNvSpPr>
          <p:nvPr>
            <p:ph idx="1"/>
          </p:nvPr>
        </p:nvSpPr>
        <p:spPr>
          <a:xfrm>
            <a:off x="838199" y="1104899"/>
            <a:ext cx="6352768" cy="4941745"/>
          </a:xfrm>
        </p:spPr>
        <p:txBody>
          <a:bodyPr vert="horz" lIns="91440" tIns="45720" rIns="91440" bIns="45720" rtlCol="0" anchor="t">
            <a:normAutofit/>
          </a:bodyPr>
          <a:lstStyle/>
          <a:p>
            <a:pPr marL="0" indent="0">
              <a:lnSpc>
                <a:spcPct val="100000"/>
              </a:lnSpc>
              <a:spcBef>
                <a:spcPts val="600"/>
              </a:spcBef>
              <a:spcAft>
                <a:spcPts val="600"/>
              </a:spcAft>
              <a:buNone/>
            </a:pPr>
            <a:r>
              <a:rPr lang="en-CA">
                <a:latin typeface="Arial"/>
                <a:cs typeface="Arial"/>
              </a:rPr>
              <a:t>The </a:t>
            </a:r>
            <a:r>
              <a:rPr lang="en-CA" b="1">
                <a:latin typeface="Arial"/>
                <a:cs typeface="Arial"/>
              </a:rPr>
              <a:t>DHPR</a:t>
            </a:r>
            <a:r>
              <a:rPr lang="en-CA">
                <a:latin typeface="Arial"/>
                <a:cs typeface="Arial"/>
              </a:rPr>
              <a:t> provides safety information on health products available to Canadians. </a:t>
            </a:r>
          </a:p>
          <a:p>
            <a:pPr marL="0" indent="0">
              <a:lnSpc>
                <a:spcPct val="100000"/>
              </a:lnSpc>
              <a:spcBef>
                <a:spcPts val="600"/>
              </a:spcBef>
              <a:spcAft>
                <a:spcPts val="600"/>
              </a:spcAft>
              <a:buNone/>
            </a:pPr>
            <a:r>
              <a:rPr lang="en-CA">
                <a:latin typeface="Arial"/>
                <a:cs typeface="Arial"/>
              </a:rPr>
              <a:t>The public is able to:</a:t>
            </a:r>
          </a:p>
          <a:p>
            <a:pPr>
              <a:lnSpc>
                <a:spcPct val="100000"/>
              </a:lnSpc>
              <a:spcBef>
                <a:spcPts val="600"/>
              </a:spcBef>
              <a:spcAft>
                <a:spcPts val="600"/>
              </a:spcAft>
            </a:pPr>
            <a:r>
              <a:rPr lang="en-CA">
                <a:latin typeface="Arial"/>
                <a:cs typeface="Arial"/>
              </a:rPr>
              <a:t>Access plain language overviews of regulatory decisions:</a:t>
            </a:r>
          </a:p>
          <a:p>
            <a:pPr marL="571500" indent="-285750">
              <a:lnSpc>
                <a:spcPct val="100000"/>
              </a:lnSpc>
              <a:spcBef>
                <a:spcPts val="0"/>
              </a:spcBef>
              <a:spcAft>
                <a:spcPts val="600"/>
              </a:spcAft>
              <a:buSzPct val="50000"/>
              <a:buFont typeface="Courier New" panose="02070309020205020404" pitchFamily="49" charset="0"/>
              <a:buChar char="o"/>
            </a:pPr>
            <a:r>
              <a:rPr lang="en-CA" sz="1800">
                <a:latin typeface="Arial"/>
                <a:cs typeface="Arial"/>
              </a:rPr>
              <a:t>Summary Safety Review </a:t>
            </a:r>
            <a:endParaRPr lang="en-CA" sz="1800" strike="sngStrike"/>
          </a:p>
          <a:p>
            <a:pPr marL="571500" indent="-285750">
              <a:lnSpc>
                <a:spcPct val="100000"/>
              </a:lnSpc>
              <a:spcBef>
                <a:spcPts val="0"/>
              </a:spcBef>
              <a:spcAft>
                <a:spcPts val="600"/>
              </a:spcAft>
              <a:buSzPct val="50000"/>
              <a:buFont typeface="Courier New" panose="02070309020205020404" pitchFamily="49" charset="0"/>
              <a:buChar char="o"/>
            </a:pPr>
            <a:r>
              <a:rPr lang="en-CA" sz="1800">
                <a:latin typeface="Arial"/>
                <a:cs typeface="Arial"/>
              </a:rPr>
              <a:t>Summary Basis of Decision</a:t>
            </a:r>
            <a:endParaRPr lang="en-CA" sz="1800" strike="sngStrike">
              <a:latin typeface="Arial"/>
              <a:cs typeface="Arial"/>
            </a:endParaRPr>
          </a:p>
          <a:p>
            <a:pPr marL="571500" indent="-285750">
              <a:lnSpc>
                <a:spcPct val="100000"/>
              </a:lnSpc>
              <a:spcBef>
                <a:spcPts val="0"/>
              </a:spcBef>
              <a:spcAft>
                <a:spcPts val="600"/>
              </a:spcAft>
              <a:buSzPct val="50000"/>
              <a:buFont typeface="Courier New" panose="02070309020205020404" pitchFamily="49" charset="0"/>
              <a:buChar char="o"/>
            </a:pPr>
            <a:r>
              <a:rPr lang="en-CA" sz="1800">
                <a:latin typeface="Arial"/>
                <a:cs typeface="Arial"/>
              </a:rPr>
              <a:t>Regulatory Decision Summary</a:t>
            </a:r>
            <a:endParaRPr lang="en-CA" sz="1800">
              <a:solidFill>
                <a:schemeClr val="tx1"/>
              </a:solidFill>
            </a:endParaRPr>
          </a:p>
          <a:p>
            <a:pPr>
              <a:lnSpc>
                <a:spcPct val="100000"/>
              </a:lnSpc>
              <a:spcBef>
                <a:spcPts val="600"/>
              </a:spcBef>
              <a:spcAft>
                <a:spcPts val="600"/>
              </a:spcAft>
            </a:pPr>
            <a:r>
              <a:rPr lang="en-CA">
                <a:latin typeface="Arial"/>
                <a:cs typeface="Arial"/>
              </a:rPr>
              <a:t>Search for AR and MDP information</a:t>
            </a:r>
          </a:p>
          <a:p>
            <a:pPr marL="628650" indent="-3429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Search reported adverse reactions, medical device problems and summary reports of safety information</a:t>
            </a:r>
          </a:p>
          <a:p>
            <a:pPr>
              <a:lnSpc>
                <a:spcPct val="100000"/>
              </a:lnSpc>
              <a:spcBef>
                <a:spcPts val="600"/>
              </a:spcBef>
              <a:spcAft>
                <a:spcPts val="600"/>
              </a:spcAft>
            </a:pPr>
            <a:r>
              <a:rPr lang="en-CA">
                <a:latin typeface="Arial"/>
                <a:cs typeface="Arial"/>
              </a:rPr>
              <a:t>Report adverse reactions about health products</a:t>
            </a:r>
          </a:p>
          <a:p>
            <a:pPr marL="288290" lvl="2" indent="0">
              <a:lnSpc>
                <a:spcPct val="100000"/>
              </a:lnSpc>
              <a:buNone/>
            </a:pPr>
            <a:endParaRPr lang="en-CA" sz="1800">
              <a:latin typeface="Arial"/>
              <a:cs typeface="Arial"/>
            </a:endParaRPr>
          </a:p>
        </p:txBody>
      </p:sp>
      <p:sp>
        <p:nvSpPr>
          <p:cNvPr id="23" name="Rectangle 22">
            <a:extLst>
              <a:ext uri="{FF2B5EF4-FFF2-40B4-BE49-F238E27FC236}">
                <a16:creationId xmlns:a16="http://schemas.microsoft.com/office/drawing/2014/main" id="{0F8F8089-1321-40B8-86D6-912AEC4169B8}"/>
              </a:ext>
            </a:extLst>
          </p:cNvPr>
          <p:cNvSpPr/>
          <p:nvPr/>
        </p:nvSpPr>
        <p:spPr>
          <a:xfrm>
            <a:off x="838199" y="6169739"/>
            <a:ext cx="6133141" cy="276999"/>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a:t>
            </a:r>
            <a:r>
              <a:rPr lang="en-CA" sz="1200">
                <a:latin typeface="Arial" panose="020B0604020202020204" pitchFamily="34" charset="0"/>
                <a:cs typeface="Arial" panose="020B0604020202020204" pitchFamily="34" charset="0"/>
                <a:hlinkClick r:id="rId3"/>
              </a:rPr>
              <a:t> https://hpr-rps.hres.ca/</a:t>
            </a:r>
            <a:r>
              <a:rPr lang="en-CA" sz="1200">
                <a:latin typeface="Arial" panose="020B0604020202020204" pitchFamily="34" charset="0"/>
                <a:cs typeface="Arial" panose="020B0604020202020204" pitchFamily="34" charset="0"/>
              </a:rPr>
              <a:t> </a:t>
            </a:r>
          </a:p>
        </p:txBody>
      </p:sp>
      <p:grpSp>
        <p:nvGrpSpPr>
          <p:cNvPr id="9" name="Group 8">
            <a:extLst>
              <a:ext uri="{FF2B5EF4-FFF2-40B4-BE49-F238E27FC236}">
                <a16:creationId xmlns:a16="http://schemas.microsoft.com/office/drawing/2014/main" id="{924E338A-78ED-4BDE-B102-E1E198FCE1DD}"/>
              </a:ext>
            </a:extLst>
          </p:cNvPr>
          <p:cNvGrpSpPr/>
          <p:nvPr/>
        </p:nvGrpSpPr>
        <p:grpSpPr>
          <a:xfrm>
            <a:off x="7346149" y="1387411"/>
            <a:ext cx="4717651" cy="4083177"/>
            <a:chOff x="6627733" y="1292142"/>
            <a:chExt cx="4780805" cy="3392307"/>
          </a:xfrm>
        </p:grpSpPr>
        <p:pic>
          <p:nvPicPr>
            <p:cNvPr id="6" name="Picture 5">
              <a:extLst>
                <a:ext uri="{FF2B5EF4-FFF2-40B4-BE49-F238E27FC236}">
                  <a16:creationId xmlns:a16="http://schemas.microsoft.com/office/drawing/2014/main" id="{32E98211-891D-44A6-A9DE-9DB21C6332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7733" y="1292142"/>
              <a:ext cx="4780805" cy="3392307"/>
            </a:xfrm>
            <a:prstGeom prst="rect">
              <a:avLst/>
            </a:prstGeom>
            <a:ln>
              <a:solidFill>
                <a:schemeClr val="bg2">
                  <a:lumMod val="90000"/>
                </a:schemeClr>
              </a:solidFill>
            </a:ln>
            <a:effectLst>
              <a:outerShdw blurRad="292100" dist="139700" dir="2700000" algn="tl" rotWithShape="0">
                <a:srgbClr val="333333">
                  <a:alpha val="65000"/>
                </a:srgbClr>
              </a:outerShdw>
            </a:effectLst>
          </p:spPr>
        </p:pic>
        <p:sp>
          <p:nvSpPr>
            <p:cNvPr id="7" name="Flowchart: Terminator 6">
              <a:extLst>
                <a:ext uri="{FF2B5EF4-FFF2-40B4-BE49-F238E27FC236}">
                  <a16:creationId xmlns:a16="http://schemas.microsoft.com/office/drawing/2014/main" id="{4A5C9EE8-A67E-4857-89E0-BB252E3CB4A2}"/>
                </a:ext>
              </a:extLst>
            </p:cNvPr>
            <p:cNvSpPr/>
            <p:nvPr/>
          </p:nvSpPr>
          <p:spPr>
            <a:xfrm>
              <a:off x="9299422" y="2459215"/>
              <a:ext cx="677329" cy="229677"/>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Terminator 7">
              <a:extLst>
                <a:ext uri="{FF2B5EF4-FFF2-40B4-BE49-F238E27FC236}">
                  <a16:creationId xmlns:a16="http://schemas.microsoft.com/office/drawing/2014/main" id="{B1647EAB-7B12-48A8-8560-02041AF28E51}"/>
                </a:ext>
              </a:extLst>
            </p:cNvPr>
            <p:cNvSpPr/>
            <p:nvPr/>
          </p:nvSpPr>
          <p:spPr>
            <a:xfrm>
              <a:off x="10015315" y="2459214"/>
              <a:ext cx="677329" cy="229677"/>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Terminator 16">
              <a:extLst>
                <a:ext uri="{FF2B5EF4-FFF2-40B4-BE49-F238E27FC236}">
                  <a16:creationId xmlns:a16="http://schemas.microsoft.com/office/drawing/2014/main" id="{6978770B-B660-4C05-819B-1F130AA624F6}"/>
                </a:ext>
              </a:extLst>
            </p:cNvPr>
            <p:cNvSpPr/>
            <p:nvPr/>
          </p:nvSpPr>
          <p:spPr>
            <a:xfrm>
              <a:off x="8487475" y="2462389"/>
              <a:ext cx="773383" cy="229677"/>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Terminator 17">
              <a:extLst>
                <a:ext uri="{FF2B5EF4-FFF2-40B4-BE49-F238E27FC236}">
                  <a16:creationId xmlns:a16="http://schemas.microsoft.com/office/drawing/2014/main" id="{BDFE996A-99A5-4EBF-AAC5-D652CFC568DD}"/>
                </a:ext>
              </a:extLst>
            </p:cNvPr>
            <p:cNvSpPr/>
            <p:nvPr/>
          </p:nvSpPr>
          <p:spPr>
            <a:xfrm>
              <a:off x="6676781" y="2459944"/>
              <a:ext cx="622236" cy="228947"/>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AA1E4F50-E110-478F-BC67-7D65097B7601}"/>
                </a:ext>
              </a:extLst>
            </p:cNvPr>
            <p:cNvSpPr/>
            <p:nvPr/>
          </p:nvSpPr>
          <p:spPr>
            <a:xfrm>
              <a:off x="6649206" y="3932990"/>
              <a:ext cx="4580600" cy="429744"/>
            </a:xfrm>
            <a:prstGeom prst="rect">
              <a:avLst/>
            </a:prstGeom>
            <a:noFill/>
            <a:ln w="285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12" name="Title 2">
            <a:extLst>
              <a:ext uri="{FF2B5EF4-FFF2-40B4-BE49-F238E27FC236}">
                <a16:creationId xmlns:a16="http://schemas.microsoft.com/office/drawing/2014/main" id="{40720F00-0996-4A22-943C-D25077B60A9B}"/>
              </a:ext>
            </a:extLst>
          </p:cNvPr>
          <p:cNvSpPr txBox="1">
            <a:spLocks/>
          </p:cNvSpPr>
          <p:nvPr/>
        </p:nvSpPr>
        <p:spPr>
          <a:xfrm>
            <a:off x="838199" y="41126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en-CA"/>
              <a:t>Drug and Health Product Register (DHPR)</a:t>
            </a:r>
            <a:endParaRPr lang="en-CA" strike="sngStrike">
              <a:solidFill>
                <a:srgbClr val="FF0000"/>
              </a:solidFill>
            </a:endParaRPr>
          </a:p>
        </p:txBody>
      </p:sp>
    </p:spTree>
    <p:extLst>
      <p:ext uri="{BB962C8B-B14F-4D97-AF65-F5344CB8AC3E}">
        <p14:creationId xmlns:p14="http://schemas.microsoft.com/office/powerpoint/2010/main" val="1185382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420926"/>
            <a:ext cx="10515600" cy="1325563"/>
          </a:xfrm>
        </p:spPr>
        <p:txBody>
          <a:bodyPr anchor="t"/>
          <a:lstStyle/>
          <a:p>
            <a:r>
              <a:rPr lang="en-CA"/>
              <a:t>Health Canada’s Post-market Publication Portal</a:t>
            </a:r>
            <a:endParaRPr lang="en-CA" sz="2800"/>
          </a:p>
        </p:txBody>
      </p:sp>
      <p:sp>
        <p:nvSpPr>
          <p:cNvPr id="6" name="Content Placeholder 5">
            <a:extLst>
              <a:ext uri="{FF2B5EF4-FFF2-40B4-BE49-F238E27FC236}">
                <a16:creationId xmlns:a16="http://schemas.microsoft.com/office/drawing/2014/main" id="{AC109C03-A04A-4D1F-86D7-49132CE96015}"/>
              </a:ext>
            </a:extLst>
          </p:cNvPr>
          <p:cNvSpPr>
            <a:spLocks noGrp="1"/>
          </p:cNvSpPr>
          <p:nvPr>
            <p:ph idx="1"/>
          </p:nvPr>
        </p:nvSpPr>
        <p:spPr>
          <a:xfrm>
            <a:off x="838199" y="1151465"/>
            <a:ext cx="3954138" cy="4705332"/>
          </a:xfrm>
        </p:spPr>
        <p:txBody>
          <a:bodyPr>
            <a:normAutofit/>
          </a:bodyPr>
          <a:lstStyle/>
          <a:p>
            <a:pPr marL="0" indent="0">
              <a:lnSpc>
                <a:spcPct val="100000"/>
              </a:lnSpc>
              <a:spcBef>
                <a:spcPts val="600"/>
              </a:spcBef>
              <a:spcAft>
                <a:spcPts val="600"/>
              </a:spcAft>
              <a:buNone/>
            </a:pPr>
            <a:r>
              <a:rPr lang="en-CA" b="1"/>
              <a:t>MedEffect Canada </a:t>
            </a:r>
            <a:r>
              <a:rPr lang="en-CA"/>
              <a:t>p</a:t>
            </a:r>
            <a:r>
              <a:rPr lang="en-CA">
                <a:solidFill>
                  <a:schemeClr val="tx1"/>
                </a:solidFill>
              </a:rPr>
              <a:t>rovides health care professionals and consumers with access to safety </a:t>
            </a:r>
            <a:br>
              <a:rPr lang="en-CA">
                <a:solidFill>
                  <a:schemeClr val="tx1"/>
                </a:solidFill>
              </a:rPr>
            </a:br>
            <a:r>
              <a:rPr lang="en-CA">
                <a:solidFill>
                  <a:schemeClr val="tx1"/>
                </a:solidFill>
              </a:rPr>
              <a:t>information (advisories, alerts, recalls, etc.) generated by Health Canada following post-market monitoring and assessment activities.</a:t>
            </a:r>
          </a:p>
          <a:p>
            <a:pPr marL="0" indent="0">
              <a:lnSpc>
                <a:spcPct val="100000"/>
              </a:lnSpc>
              <a:spcBef>
                <a:spcPts val="600"/>
              </a:spcBef>
              <a:spcAft>
                <a:spcPts val="600"/>
              </a:spcAft>
              <a:buNone/>
            </a:pPr>
            <a:r>
              <a:rPr lang="en-CA"/>
              <a:t>This portal can be used to access additional resources for health products. </a:t>
            </a:r>
          </a:p>
        </p:txBody>
      </p:sp>
      <p:sp>
        <p:nvSpPr>
          <p:cNvPr id="4" name="Rectangle 3">
            <a:extLst>
              <a:ext uri="{FF2B5EF4-FFF2-40B4-BE49-F238E27FC236}">
                <a16:creationId xmlns:a16="http://schemas.microsoft.com/office/drawing/2014/main" id="{322605B6-5A2C-447A-A3AC-E9F9A842562D}"/>
              </a:ext>
            </a:extLst>
          </p:cNvPr>
          <p:cNvSpPr/>
          <p:nvPr/>
        </p:nvSpPr>
        <p:spPr>
          <a:xfrm>
            <a:off x="838199" y="6160075"/>
            <a:ext cx="10137518" cy="276999"/>
          </a:xfrm>
          <a:prstGeom prst="rect">
            <a:avLst/>
          </a:prstGeom>
        </p:spPr>
        <p:txBody>
          <a:bodyPr wrap="square">
            <a:spAutoFit/>
          </a:bodyPr>
          <a:lstStyle/>
          <a:p>
            <a:r>
              <a:rPr lang="en-CA" sz="1200">
                <a:latin typeface="Arial" panose="020B0604020202020204" pitchFamily="34" charset="0"/>
                <a:cs typeface="Arial" panose="020B0604020202020204" pitchFamily="34" charset="0"/>
              </a:rPr>
              <a:t>Source:</a:t>
            </a:r>
            <a:r>
              <a:rPr lang="en-CA" sz="1200" b="1">
                <a:latin typeface="Arial" panose="020B0604020202020204" pitchFamily="34" charset="0"/>
                <a:cs typeface="Arial" panose="020B0604020202020204" pitchFamily="34" charset="0"/>
              </a:rPr>
              <a:t> </a:t>
            </a:r>
            <a:r>
              <a:rPr lang="en-CA" sz="1200">
                <a:latin typeface="Arial" panose="020B0604020202020204" pitchFamily="34" charset="0"/>
                <a:cs typeface="Arial" panose="020B0604020202020204" pitchFamily="34" charset="0"/>
                <a:hlinkClick r:id="rId3"/>
              </a:rPr>
              <a:t>https://www.canada.ca/en/health-canada/services/drugs-health-products/medeffect-canada.html</a:t>
            </a:r>
            <a:r>
              <a:rPr lang="en-CA" sz="120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88099" y="1268175"/>
            <a:ext cx="7023370" cy="3843337"/>
          </a:xfrm>
          <a:prstGeom prst="rect">
            <a:avLst/>
          </a:prstGeom>
          <a:ln>
            <a:solidFill>
              <a:schemeClr val="bg2">
                <a:lumMod val="90000"/>
              </a:schemeClr>
            </a:solidFill>
          </a:ln>
        </p:spPr>
      </p:pic>
    </p:spTree>
    <p:extLst>
      <p:ext uri="{BB962C8B-B14F-4D97-AF65-F5344CB8AC3E}">
        <p14:creationId xmlns:p14="http://schemas.microsoft.com/office/powerpoint/2010/main" val="73592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b="1">
              <a:solidFill>
                <a:prstClr val="black"/>
              </a:solidFill>
            </a:endParaRPr>
          </a:p>
          <a:p>
            <a:pPr marL="0" indent="0">
              <a:buNone/>
            </a:pPr>
            <a:endParaRPr lang="en-CA" sz="3200" b="1">
              <a:solidFill>
                <a:prstClr val="black"/>
              </a:solidFill>
            </a:endParaRPr>
          </a:p>
          <a:p>
            <a:pPr marL="0" indent="0" algn="ctr">
              <a:buNone/>
            </a:pPr>
            <a:r>
              <a:rPr lang="en-CA" sz="3200" b="1">
                <a:solidFill>
                  <a:srgbClr val="1B416F"/>
                </a:solidFill>
              </a:rPr>
              <a:t>Data Security and Data Sharing from</a:t>
            </a:r>
          </a:p>
          <a:p>
            <a:pPr marL="0" indent="0" algn="ctr">
              <a:buNone/>
            </a:pPr>
            <a:r>
              <a:rPr lang="en-CA" sz="3200" b="1">
                <a:solidFill>
                  <a:srgbClr val="1B416F"/>
                </a:solidFill>
              </a:rPr>
              <a:t>AR and MDP Reports</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519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02F9-44B1-4504-B2C1-76F02EB8DADE}"/>
              </a:ext>
            </a:extLst>
          </p:cNvPr>
          <p:cNvSpPr>
            <a:spLocks noGrp="1"/>
          </p:cNvSpPr>
          <p:nvPr>
            <p:ph type="title"/>
          </p:nvPr>
        </p:nvSpPr>
        <p:spPr>
          <a:xfrm>
            <a:off x="838200" y="442118"/>
            <a:ext cx="10515600" cy="1325563"/>
          </a:xfrm>
        </p:spPr>
        <p:txBody>
          <a:bodyPr anchor="t"/>
          <a:lstStyle/>
          <a:p>
            <a:r>
              <a:rPr lang="en-CA" sz="2800"/>
              <a:t>Use of Collected Data – Security and Privacy</a:t>
            </a:r>
          </a:p>
        </p:txBody>
      </p:sp>
      <p:sp>
        <p:nvSpPr>
          <p:cNvPr id="3" name="Content Placeholder 2">
            <a:extLst>
              <a:ext uri="{FF2B5EF4-FFF2-40B4-BE49-F238E27FC236}">
                <a16:creationId xmlns:a16="http://schemas.microsoft.com/office/drawing/2014/main" id="{5B37D01F-6BEF-4904-B0B7-EC93BA0B580D}"/>
              </a:ext>
            </a:extLst>
          </p:cNvPr>
          <p:cNvSpPr>
            <a:spLocks noGrp="1"/>
          </p:cNvSpPr>
          <p:nvPr>
            <p:ph idx="1"/>
          </p:nvPr>
        </p:nvSpPr>
        <p:spPr>
          <a:xfrm>
            <a:off x="838200" y="1106555"/>
            <a:ext cx="10772273" cy="4509837"/>
          </a:xfrm>
        </p:spPr>
        <p:txBody>
          <a:bodyPr vert="horz" lIns="91440" tIns="45720" rIns="91440" bIns="45720" rtlCol="0" anchor="t">
            <a:noAutofit/>
          </a:bodyPr>
          <a:lstStyle/>
          <a:p>
            <a:pPr marL="0" indent="0">
              <a:buNone/>
            </a:pPr>
            <a:r>
              <a:rPr lang="en-CA" b="1">
                <a:latin typeface="Arial"/>
                <a:cs typeface="Arial"/>
              </a:rPr>
              <a:t>Health Canada: </a:t>
            </a:r>
            <a:endParaRPr lang="en-CA" b="1">
              <a:solidFill>
                <a:schemeClr val="tx1"/>
              </a:solidFill>
            </a:endParaRPr>
          </a:p>
          <a:p>
            <a:pPr marL="229870" indent="-229870">
              <a:lnSpc>
                <a:spcPct val="100000"/>
              </a:lnSpc>
              <a:buFont typeface="Arial" panose="020B0604020202020204" pitchFamily="34" charset="0"/>
              <a:buChar char="•"/>
            </a:pPr>
            <a:r>
              <a:rPr lang="en-CA">
                <a:latin typeface="Arial"/>
                <a:cs typeface="Arial"/>
              </a:rPr>
              <a:t>Stores AR and MDP reports in a confidential database.</a:t>
            </a:r>
            <a:r>
              <a:rPr lang="en-CA" baseline="30000">
                <a:latin typeface="Arial"/>
                <a:cs typeface="Arial"/>
              </a:rPr>
              <a:t>1</a:t>
            </a:r>
            <a:endParaRPr lang="en-CA" baseline="30000"/>
          </a:p>
          <a:p>
            <a:pPr marL="229870" indent="-229870">
              <a:lnSpc>
                <a:spcPct val="100000"/>
              </a:lnSpc>
            </a:pPr>
            <a:r>
              <a:rPr lang="en-CA">
                <a:latin typeface="Arial"/>
                <a:cs typeface="Arial"/>
              </a:rPr>
              <a:t>Follows protocols to ensure that identifying patient and </a:t>
            </a:r>
            <a:br>
              <a:rPr lang="en-CA"/>
            </a:br>
            <a:r>
              <a:rPr lang="en-CA">
                <a:latin typeface="Arial"/>
                <a:cs typeface="Arial"/>
              </a:rPr>
              <a:t>reporter information is protected under the </a:t>
            </a:r>
            <a:br>
              <a:rPr lang="en-CA"/>
            </a:br>
            <a:r>
              <a:rPr lang="en-CA">
                <a:latin typeface="Arial"/>
                <a:cs typeface="Arial"/>
              </a:rPr>
              <a:t>federal </a:t>
            </a:r>
            <a:r>
              <a:rPr lang="en-CA" i="1">
                <a:latin typeface="Arial"/>
                <a:cs typeface="Arial"/>
                <a:hlinkClick r:id="rId3"/>
              </a:rPr>
              <a:t>Privacy Act</a:t>
            </a:r>
            <a:r>
              <a:rPr lang="en-CA">
                <a:latin typeface="Arial"/>
                <a:cs typeface="Arial"/>
              </a:rPr>
              <a:t>.</a:t>
            </a:r>
            <a:r>
              <a:rPr lang="en-CA" baseline="30000">
                <a:latin typeface="Arial"/>
                <a:cs typeface="Arial"/>
              </a:rPr>
              <a:t>1</a:t>
            </a:r>
          </a:p>
          <a:p>
            <a:pPr marL="229870" indent="-229870">
              <a:lnSpc>
                <a:spcPct val="100000"/>
              </a:lnSpc>
            </a:pPr>
            <a:r>
              <a:rPr lang="en-CA">
                <a:latin typeface="Arial"/>
                <a:cs typeface="Arial"/>
              </a:rPr>
              <a:t>Ensures AR and MDP reports are de-identified before </a:t>
            </a:r>
            <a:br>
              <a:rPr lang="en-CA"/>
            </a:br>
            <a:r>
              <a:rPr lang="en-CA">
                <a:latin typeface="Arial"/>
                <a:cs typeface="Arial"/>
              </a:rPr>
              <a:t>sharing. </a:t>
            </a:r>
            <a:endParaRPr lang="en-CA"/>
          </a:p>
          <a:p>
            <a:pPr lvl="1">
              <a:lnSpc>
                <a:spcPct val="100000"/>
              </a:lnSpc>
              <a:buSzPct val="50000"/>
              <a:buFont typeface="Courier New" panose="02070309020205020404" pitchFamily="49" charset="0"/>
              <a:buChar char="o"/>
            </a:pPr>
            <a:r>
              <a:rPr lang="en-CA">
                <a:latin typeface="Arial"/>
                <a:cs typeface="Arial"/>
              </a:rPr>
              <a:t>Sends AR data to the </a:t>
            </a:r>
            <a:r>
              <a:rPr lang="en-CA" i="1">
                <a:latin typeface="Arial"/>
                <a:cs typeface="Arial"/>
                <a:hlinkClick r:id="rId4"/>
              </a:rPr>
              <a:t>World Health Organization (WHO) </a:t>
            </a:r>
            <a:br>
              <a:rPr lang="en-CA" i="1">
                <a:hlinkClick r:id="rId4"/>
              </a:rPr>
            </a:br>
            <a:r>
              <a:rPr lang="en-CA" i="1">
                <a:latin typeface="Arial"/>
                <a:cs typeface="Arial"/>
                <a:hlinkClick r:id="rId4"/>
              </a:rPr>
              <a:t>Global Pharmacovigilance Database</a:t>
            </a:r>
            <a:r>
              <a:rPr lang="en-CA">
                <a:latin typeface="Arial"/>
                <a:cs typeface="Arial"/>
              </a:rPr>
              <a:t>.</a:t>
            </a:r>
            <a:endParaRPr lang="en-CA"/>
          </a:p>
          <a:p>
            <a:pPr marL="229870" indent="-229870">
              <a:lnSpc>
                <a:spcPct val="100000"/>
              </a:lnSpc>
            </a:pPr>
            <a:r>
              <a:rPr lang="en-CA">
                <a:latin typeface="Arial"/>
                <a:cs typeface="Arial"/>
              </a:rPr>
              <a:t>Commits to ensure that data are used and shared in a scientifically and socially responsible way. </a:t>
            </a:r>
            <a:endParaRPr lang="en-CA"/>
          </a:p>
          <a:p>
            <a:pPr marL="687070" lvl="1" indent="-229870">
              <a:lnSpc>
                <a:spcPct val="100000"/>
              </a:lnSpc>
              <a:buSzPct val="50000"/>
            </a:pPr>
            <a:r>
              <a:rPr lang="en-CA" i="1">
                <a:solidFill>
                  <a:schemeClr val="accent1">
                    <a:lumMod val="75000"/>
                  </a:schemeClr>
                </a:solidFill>
                <a:latin typeface="Arial"/>
                <a:cs typeface="Arial"/>
                <a:hlinkClick r:id="rId5"/>
              </a:rPr>
              <a:t>Procedure - The Release to the Public of Information Obtained from Adverse Reaction and Medical Device Incident Reports</a:t>
            </a:r>
            <a:endParaRPr lang="en-CA" i="1">
              <a:solidFill>
                <a:schemeClr val="accent1">
                  <a:lumMod val="75000"/>
                </a:schemeClr>
              </a:solidFill>
              <a:latin typeface="Arial"/>
              <a:cs typeface="Arial"/>
            </a:endParaRPr>
          </a:p>
          <a:p>
            <a:pPr marL="285750" indent="0">
              <a:lnSpc>
                <a:spcPct val="100000"/>
              </a:lnSpc>
              <a:buSzPct val="100000"/>
              <a:buNone/>
            </a:pPr>
            <a:endParaRPr lang="en-CA" sz="1800">
              <a:solidFill>
                <a:schemeClr val="accent1">
                  <a:lumMod val="75000"/>
                </a:schemeClr>
              </a:solidFill>
            </a:endParaRPr>
          </a:p>
        </p:txBody>
      </p:sp>
      <p:pic>
        <p:nvPicPr>
          <p:cNvPr id="4" name="Picture 3">
            <a:extLst>
              <a:ext uri="{FF2B5EF4-FFF2-40B4-BE49-F238E27FC236}">
                <a16:creationId xmlns:a16="http://schemas.microsoft.com/office/drawing/2014/main" id="{CEAD4E3F-C282-4A14-8847-3175A4A3FE87}"/>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928848" y="1104900"/>
            <a:ext cx="3681625" cy="280530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9F47B01-99EA-46FE-AF3C-7F5ADF80E41B}"/>
              </a:ext>
            </a:extLst>
          </p:cNvPr>
          <p:cNvSpPr/>
          <p:nvPr/>
        </p:nvSpPr>
        <p:spPr>
          <a:xfrm>
            <a:off x="838200" y="6272747"/>
            <a:ext cx="9685442" cy="276999"/>
          </a:xfrm>
          <a:prstGeom prst="rect">
            <a:avLst/>
          </a:prstGeom>
        </p:spPr>
        <p:txBody>
          <a:bodyPr wrap="square" anchor="t">
            <a:spAutoFit/>
          </a:bodyPr>
          <a:lstStyle/>
          <a:p>
            <a:r>
              <a:rPr lang="en-CA" sz="1200" baseline="30000">
                <a:latin typeface="Arial"/>
                <a:cs typeface="Arial"/>
              </a:rPr>
              <a:t>1</a:t>
            </a:r>
            <a:r>
              <a:rPr lang="en-CA" sz="1200">
                <a:solidFill>
                  <a:srgbClr val="000000"/>
                </a:solidFill>
                <a:latin typeface="Calibri"/>
                <a:cs typeface="Calibri"/>
                <a:hlinkClick r:id="rId7"/>
              </a:rPr>
              <a:t>https</a:t>
            </a:r>
            <a:r>
              <a:rPr lang="en-CA" sz="1200">
                <a:ea typeface="+mn-lt"/>
                <a:cs typeface="+mn-lt"/>
                <a:hlinkClick r:id="rId7"/>
              </a:rPr>
              <a:t>://hpr-rps.hres.ca/static/content/disclaimers-</a:t>
            </a:r>
            <a:r>
              <a:rPr lang="en-CA" sz="1200" err="1">
                <a:ea typeface="+mn-lt"/>
                <a:cs typeface="+mn-lt"/>
                <a:hlinkClick r:id="rId7"/>
              </a:rPr>
              <a:t>avisdenonresponsabilite.php</a:t>
            </a:r>
            <a:r>
              <a:rPr lang="en-CA" sz="1200">
                <a:ea typeface="+mn-lt"/>
                <a:cs typeface="+mn-lt"/>
              </a:rPr>
              <a:t> </a:t>
            </a:r>
            <a:endParaRPr lang="en-US">
              <a:cs typeface="Calibri"/>
            </a:endParaRPr>
          </a:p>
        </p:txBody>
      </p:sp>
    </p:spTree>
    <p:extLst>
      <p:ext uri="{BB962C8B-B14F-4D97-AF65-F5344CB8AC3E}">
        <p14:creationId xmlns:p14="http://schemas.microsoft.com/office/powerpoint/2010/main" val="93145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45"/>
            <a:ext cx="10515600" cy="1325563"/>
          </a:xfrm>
        </p:spPr>
        <p:txBody>
          <a:bodyPr/>
          <a:lstStyle/>
          <a:p>
            <a:r>
              <a:rPr lang="en-CA"/>
              <a:t>International Collaboration</a:t>
            </a:r>
          </a:p>
        </p:txBody>
      </p:sp>
      <p:sp>
        <p:nvSpPr>
          <p:cNvPr id="3" name="Content Placeholder 2"/>
          <p:cNvSpPr>
            <a:spLocks noGrp="1"/>
          </p:cNvSpPr>
          <p:nvPr>
            <p:ph idx="1"/>
          </p:nvPr>
        </p:nvSpPr>
        <p:spPr>
          <a:xfrm>
            <a:off x="838200" y="1090532"/>
            <a:ext cx="10515600" cy="4676936"/>
          </a:xfrm>
        </p:spPr>
        <p:txBody>
          <a:bodyPr/>
          <a:lstStyle/>
          <a:p>
            <a:pPr>
              <a:lnSpc>
                <a:spcPct val="100000"/>
              </a:lnSpc>
              <a:spcBef>
                <a:spcPts val="600"/>
              </a:spcBef>
              <a:spcAft>
                <a:spcPts val="600"/>
              </a:spcAft>
            </a:pPr>
            <a:r>
              <a:rPr lang="en-CA"/>
              <a:t>Supports the monitoring and identification of new safety issues caused by health products</a:t>
            </a:r>
          </a:p>
          <a:p>
            <a:pPr>
              <a:lnSpc>
                <a:spcPct val="100000"/>
              </a:lnSpc>
              <a:spcBef>
                <a:spcPts val="600"/>
              </a:spcBef>
              <a:spcAft>
                <a:spcPts val="600"/>
              </a:spcAft>
            </a:pPr>
            <a:r>
              <a:rPr lang="en-CA"/>
              <a:t>Facilitates identification of safety signals by providing a larger pool of data</a:t>
            </a:r>
          </a:p>
          <a:p>
            <a:pPr>
              <a:lnSpc>
                <a:spcPct val="100000"/>
              </a:lnSpc>
              <a:spcBef>
                <a:spcPts val="600"/>
              </a:spcBef>
              <a:spcAft>
                <a:spcPts val="600"/>
              </a:spcAft>
            </a:pPr>
            <a:r>
              <a:rPr lang="en-CA"/>
              <a:t>Enhances patient safety by allowing for consistent communication around health product risks</a:t>
            </a:r>
          </a:p>
          <a:p>
            <a:pPr>
              <a:lnSpc>
                <a:spcPct val="100000"/>
              </a:lnSpc>
              <a:spcBef>
                <a:spcPts val="600"/>
              </a:spcBef>
              <a:spcAft>
                <a:spcPts val="600"/>
              </a:spcAft>
            </a:pPr>
            <a:r>
              <a:rPr lang="en-CA"/>
              <a:t>Includes such regulatory agencies as: USA’s FDA, EU’s EMA, UK’s MHRA, Australia’s TGA, Japan’s PMDA</a:t>
            </a:r>
          </a:p>
          <a:p>
            <a:pPr>
              <a:lnSpc>
                <a:spcPct val="100000"/>
              </a:lnSpc>
              <a:spcBef>
                <a:spcPts val="600"/>
              </a:spcBef>
              <a:spcAft>
                <a:spcPts val="600"/>
              </a:spcAft>
            </a:pPr>
            <a:r>
              <a:rPr lang="en-CA"/>
              <a:t>Advances worldwide pharmacovigilance standards, systems and learning with organizations such as IMDRF, ICH, ISoP, ICMRA</a:t>
            </a:r>
          </a:p>
        </p:txBody>
      </p:sp>
      <p:pic>
        <p:nvPicPr>
          <p:cNvPr id="9" name="Picture 8"/>
          <p:cNvPicPr>
            <a:picLocks noChangeAspect="1"/>
          </p:cNvPicPr>
          <p:nvPr/>
        </p:nvPicPr>
        <p:blipFill>
          <a:blip r:embed="rId2"/>
          <a:stretch>
            <a:fillRect/>
          </a:stretch>
        </p:blipFill>
        <p:spPr>
          <a:xfrm>
            <a:off x="7427636" y="4427564"/>
            <a:ext cx="3926164" cy="1621677"/>
          </a:xfrm>
          <a:prstGeom prst="rect">
            <a:avLst/>
          </a:prstGeom>
        </p:spPr>
      </p:pic>
    </p:spTree>
    <p:extLst>
      <p:ext uri="{BB962C8B-B14F-4D97-AF65-F5344CB8AC3E}">
        <p14:creationId xmlns:p14="http://schemas.microsoft.com/office/powerpoint/2010/main" val="157522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en-CA" sz="2800"/>
              <a:t>Module 4 – Outline</a:t>
            </a:r>
          </a:p>
        </p:txBody>
      </p:sp>
      <p:sp>
        <p:nvSpPr>
          <p:cNvPr id="3" name="Content Placeholder 2">
            <a:extLst>
              <a:ext uri="{FF2B5EF4-FFF2-40B4-BE49-F238E27FC236}">
                <a16:creationId xmlns:a16="http://schemas.microsoft.com/office/drawing/2014/main" id="{DBA559EB-923B-462D-AF71-970BA9764F7D}"/>
              </a:ext>
            </a:extLst>
          </p:cNvPr>
          <p:cNvSpPr>
            <a:spLocks noGrp="1"/>
          </p:cNvSpPr>
          <p:nvPr>
            <p:ph idx="1"/>
          </p:nvPr>
        </p:nvSpPr>
        <p:spPr>
          <a:xfrm>
            <a:off x="838200" y="1089594"/>
            <a:ext cx="10515600" cy="5768405"/>
          </a:xfrm>
        </p:spPr>
        <p:txBody>
          <a:bodyPr vert="horz" lIns="91440" tIns="45720" rIns="91440" bIns="45720" rtlCol="0" anchor="t">
            <a:normAutofit/>
          </a:bodyPr>
          <a:lstStyle/>
          <a:p>
            <a:pPr fontAlgn="base">
              <a:lnSpc>
                <a:spcPct val="100000"/>
              </a:lnSpc>
              <a:spcBef>
                <a:spcPts val="600"/>
              </a:spcBef>
              <a:spcAft>
                <a:spcPts val="600"/>
              </a:spcAft>
              <a:buSzPct val="100000"/>
              <a:defRPr/>
            </a:pPr>
            <a:r>
              <a:rPr lang="en-CA">
                <a:latin typeface="Arial"/>
                <a:cs typeface="Arial"/>
              </a:rPr>
              <a:t>Health Product Vigilance</a:t>
            </a:r>
          </a:p>
          <a:p>
            <a:pPr fontAlgn="base">
              <a:lnSpc>
                <a:spcPct val="100000"/>
              </a:lnSpc>
              <a:spcBef>
                <a:spcPts val="600"/>
              </a:spcBef>
              <a:spcAft>
                <a:spcPts val="600"/>
              </a:spcAft>
              <a:buSzPct val="100000"/>
              <a:defRPr/>
            </a:pPr>
            <a:r>
              <a:rPr lang="en-CA">
                <a:latin typeface="Arial"/>
                <a:cs typeface="Arial"/>
              </a:rPr>
              <a:t>Health Canada’s AR and MDP Report Management</a:t>
            </a:r>
          </a:p>
          <a:p>
            <a:pPr fontAlgn="base">
              <a:lnSpc>
                <a:spcPct val="100000"/>
              </a:lnSpc>
              <a:spcBef>
                <a:spcPts val="600"/>
              </a:spcBef>
              <a:spcAft>
                <a:spcPts val="600"/>
              </a:spcAft>
              <a:buSzPct val="100000"/>
              <a:defRPr/>
            </a:pPr>
            <a:r>
              <a:rPr lang="en-CA">
                <a:latin typeface="Arial"/>
                <a:cs typeface="Arial"/>
              </a:rPr>
              <a:t>Information Sharing from AR and MDP Reporting</a:t>
            </a:r>
          </a:p>
          <a:p>
            <a:pPr lvl="1" fontAlgn="base">
              <a:lnSpc>
                <a:spcPct val="100000"/>
              </a:lnSpc>
              <a:spcBef>
                <a:spcPts val="0"/>
              </a:spcBef>
              <a:spcAft>
                <a:spcPts val="600"/>
              </a:spcAft>
              <a:buSzPct val="50000"/>
              <a:defRPr/>
            </a:pPr>
            <a:r>
              <a:rPr lang="en-CA">
                <a:latin typeface="Arial"/>
                <a:cs typeface="Arial"/>
              </a:rPr>
              <a:t>AR and MDP Online Databases</a:t>
            </a:r>
          </a:p>
          <a:p>
            <a:pPr lvl="1" fontAlgn="base">
              <a:lnSpc>
                <a:spcPct val="100000"/>
              </a:lnSpc>
              <a:spcBef>
                <a:spcPts val="0"/>
              </a:spcBef>
              <a:spcAft>
                <a:spcPts val="600"/>
              </a:spcAft>
              <a:buSzPct val="50000"/>
              <a:defRPr/>
            </a:pPr>
            <a:r>
              <a:rPr lang="en-CA">
                <a:latin typeface="Arial"/>
                <a:cs typeface="Arial"/>
              </a:rPr>
              <a:t>Health Canada Safety Reviews</a:t>
            </a:r>
          </a:p>
          <a:p>
            <a:pPr lvl="1" fontAlgn="base">
              <a:lnSpc>
                <a:spcPct val="100000"/>
              </a:lnSpc>
              <a:spcBef>
                <a:spcPts val="0"/>
              </a:spcBef>
              <a:spcAft>
                <a:spcPts val="600"/>
              </a:spcAft>
              <a:buSzPct val="50000"/>
              <a:defRPr/>
            </a:pPr>
            <a:r>
              <a:rPr lang="en-CA">
                <a:latin typeface="Arial"/>
                <a:cs typeface="Arial"/>
              </a:rPr>
              <a:t>Health Canada Recalls and Safety Alerts</a:t>
            </a:r>
          </a:p>
          <a:p>
            <a:pPr lvl="1" fontAlgn="base">
              <a:lnSpc>
                <a:spcPct val="100000"/>
              </a:lnSpc>
              <a:spcBef>
                <a:spcPts val="0"/>
              </a:spcBef>
              <a:spcAft>
                <a:spcPts val="600"/>
              </a:spcAft>
              <a:buSzPct val="50000"/>
              <a:defRPr/>
            </a:pPr>
            <a:r>
              <a:rPr lang="en-CA">
                <a:latin typeface="Arial"/>
                <a:cs typeface="Arial"/>
              </a:rPr>
              <a:t>Health Product InfoWatch</a:t>
            </a:r>
          </a:p>
          <a:p>
            <a:pPr lvl="1" fontAlgn="base">
              <a:lnSpc>
                <a:spcPct val="100000"/>
              </a:lnSpc>
              <a:spcBef>
                <a:spcPts val="0"/>
              </a:spcBef>
              <a:spcAft>
                <a:spcPts val="600"/>
              </a:spcAft>
              <a:buSzPct val="50000"/>
              <a:defRPr/>
            </a:pPr>
            <a:r>
              <a:rPr lang="en-CA">
                <a:latin typeface="Arial"/>
                <a:cs typeface="Arial"/>
              </a:rPr>
              <a:t>Drug and Health Product Register (DHPR) </a:t>
            </a:r>
          </a:p>
          <a:p>
            <a:pPr fontAlgn="base">
              <a:lnSpc>
                <a:spcPct val="100000"/>
              </a:lnSpc>
              <a:spcBef>
                <a:spcPts val="600"/>
              </a:spcBef>
              <a:spcAft>
                <a:spcPts val="600"/>
              </a:spcAft>
              <a:buSzPct val="100000"/>
              <a:defRPr/>
            </a:pPr>
            <a:r>
              <a:rPr lang="en-CA">
                <a:latin typeface="Arial"/>
                <a:cs typeface="Arial"/>
              </a:rPr>
              <a:t>Data Security and Data Sharing from AR and MDP Reports</a:t>
            </a:r>
          </a:p>
          <a:p>
            <a:pPr fontAlgn="base">
              <a:lnSpc>
                <a:spcPct val="100000"/>
              </a:lnSpc>
              <a:spcBef>
                <a:spcPts val="600"/>
              </a:spcBef>
              <a:spcAft>
                <a:spcPts val="600"/>
              </a:spcAft>
              <a:buSzPct val="100000"/>
              <a:defRPr/>
            </a:pPr>
            <a:r>
              <a:rPr lang="en-CA">
                <a:latin typeface="Arial"/>
                <a:cs typeface="Arial"/>
              </a:rPr>
              <a:t>Key Points to Remember</a:t>
            </a:r>
          </a:p>
          <a:p>
            <a:pPr fontAlgn="base">
              <a:lnSpc>
                <a:spcPct val="100000"/>
              </a:lnSpc>
              <a:spcBef>
                <a:spcPts val="600"/>
              </a:spcBef>
              <a:spcAft>
                <a:spcPts val="600"/>
              </a:spcAft>
              <a:buSzPct val="100000"/>
              <a:defRPr/>
            </a:pPr>
            <a:r>
              <a:rPr lang="en-CA">
                <a:latin typeface="Arial"/>
                <a:cs typeface="Arial"/>
              </a:rPr>
              <a:t>Abbreviations</a:t>
            </a:r>
          </a:p>
          <a:p>
            <a:pPr fontAlgn="base">
              <a:lnSpc>
                <a:spcPct val="100000"/>
              </a:lnSpc>
              <a:spcBef>
                <a:spcPts val="600"/>
              </a:spcBef>
              <a:spcAft>
                <a:spcPts val="600"/>
              </a:spcAft>
              <a:buSzPct val="100000"/>
              <a:defRPr/>
            </a:pPr>
            <a:r>
              <a:rPr lang="en-CA">
                <a:latin typeface="Arial"/>
                <a:cs typeface="Arial"/>
              </a:rPr>
              <a:t>Resources</a:t>
            </a:r>
          </a:p>
        </p:txBody>
      </p:sp>
    </p:spTree>
    <p:extLst>
      <p:ext uri="{BB962C8B-B14F-4D97-AF65-F5344CB8AC3E}">
        <p14:creationId xmlns:p14="http://schemas.microsoft.com/office/powerpoint/2010/main" val="110328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Key Points to Remember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086444"/>
            <a:ext cx="10476241" cy="5149794"/>
          </a:xfrm>
        </p:spPr>
        <p:txBody>
          <a:bodyPr>
            <a:normAutofit/>
          </a:bodyPr>
          <a:lstStyle/>
          <a:p>
            <a:pPr marL="230400" indent="-230400">
              <a:lnSpc>
                <a:spcPct val="100000"/>
              </a:lnSpc>
              <a:spcBef>
                <a:spcPts val="600"/>
              </a:spcBef>
              <a:spcAft>
                <a:spcPts val="600"/>
              </a:spcAft>
            </a:pPr>
            <a:r>
              <a:rPr lang="en-CA" b="1"/>
              <a:t>AR and MDP reporting is essential </a:t>
            </a:r>
            <a:r>
              <a:rPr lang="en-CA"/>
              <a:t>because many safety issues are detected after market approval.</a:t>
            </a:r>
          </a:p>
          <a:p>
            <a:pPr marL="230400" indent="-230400">
              <a:lnSpc>
                <a:spcPct val="100000"/>
              </a:lnSpc>
              <a:spcBef>
                <a:spcPts val="600"/>
              </a:spcBef>
              <a:spcAft>
                <a:spcPts val="600"/>
              </a:spcAft>
              <a:buFont typeface="Arial" panose="020B0604020202020204" pitchFamily="34" charset="0"/>
              <a:buChar char="•"/>
            </a:pPr>
            <a:r>
              <a:rPr lang="en-CA" b="1">
                <a:solidFill>
                  <a:schemeClr val="tx1"/>
                </a:solidFill>
              </a:rPr>
              <a:t>The stages for management of AR and MDP reports are:</a:t>
            </a:r>
            <a:endParaRPr lang="en-CA">
              <a:solidFill>
                <a:schemeClr val="tx1"/>
              </a:solidFill>
            </a:endParaRPr>
          </a:p>
          <a:p>
            <a:pPr marL="630238" lvl="2" indent="-277813">
              <a:lnSpc>
                <a:spcPct val="100000"/>
              </a:lnSpc>
              <a:spcBef>
                <a:spcPts val="0"/>
              </a:spcBef>
              <a:spcAft>
                <a:spcPts val="600"/>
              </a:spcAft>
              <a:buSzPct val="100000"/>
              <a:buFont typeface="Arial" panose="020B0604020202020204" pitchFamily="34" charset="0"/>
              <a:buChar char="◦"/>
            </a:pPr>
            <a:r>
              <a:rPr lang="en-CA" sz="2000">
                <a:solidFill>
                  <a:schemeClr val="tx1"/>
                </a:solidFill>
              </a:rPr>
              <a:t>AR or MDP report received by Health Canada;</a:t>
            </a:r>
          </a:p>
          <a:p>
            <a:pPr marL="630238" lvl="2" indent="-277813">
              <a:lnSpc>
                <a:spcPct val="100000"/>
              </a:lnSpc>
              <a:spcBef>
                <a:spcPts val="0"/>
              </a:spcBef>
              <a:spcAft>
                <a:spcPts val="600"/>
              </a:spcAft>
              <a:buSzPct val="100000"/>
              <a:buFont typeface="Arial" panose="020B0604020202020204" pitchFamily="34" charset="0"/>
              <a:buChar char="◦"/>
            </a:pPr>
            <a:r>
              <a:rPr lang="en-CA" sz="2000">
                <a:solidFill>
                  <a:schemeClr val="tx1"/>
                </a:solidFill>
              </a:rPr>
              <a:t>AR or MDP report processing; </a:t>
            </a:r>
          </a:p>
          <a:p>
            <a:pPr marL="630238" lvl="2" indent="-277813">
              <a:lnSpc>
                <a:spcPct val="100000"/>
              </a:lnSpc>
              <a:spcBef>
                <a:spcPts val="0"/>
              </a:spcBef>
              <a:spcAft>
                <a:spcPts val="600"/>
              </a:spcAft>
              <a:buSzPct val="100000"/>
              <a:buFont typeface="Arial" panose="020B0604020202020204" pitchFamily="34" charset="0"/>
              <a:buChar char="◦"/>
            </a:pPr>
            <a:r>
              <a:rPr lang="en-CA" sz="2000">
                <a:solidFill>
                  <a:schemeClr val="tx1"/>
                </a:solidFill>
              </a:rPr>
              <a:t>signal detection;</a:t>
            </a:r>
          </a:p>
          <a:p>
            <a:pPr marL="630238" lvl="2" indent="-277813">
              <a:lnSpc>
                <a:spcPct val="100000"/>
              </a:lnSpc>
              <a:spcBef>
                <a:spcPts val="0"/>
              </a:spcBef>
              <a:spcAft>
                <a:spcPts val="600"/>
              </a:spcAft>
              <a:buSzPct val="100000"/>
              <a:buFont typeface="Arial" panose="020B0604020202020204" pitchFamily="34" charset="0"/>
              <a:buChar char="◦"/>
            </a:pPr>
            <a:r>
              <a:rPr lang="en-CA" sz="2000"/>
              <a:t>signal prioritization;</a:t>
            </a:r>
            <a:r>
              <a:rPr lang="en-CA" sz="2000">
                <a:solidFill>
                  <a:schemeClr val="tx1"/>
                </a:solidFill>
              </a:rPr>
              <a:t> </a:t>
            </a:r>
          </a:p>
          <a:p>
            <a:pPr marL="630238" lvl="2" indent="-277813">
              <a:lnSpc>
                <a:spcPct val="100000"/>
              </a:lnSpc>
              <a:spcBef>
                <a:spcPts val="0"/>
              </a:spcBef>
              <a:spcAft>
                <a:spcPts val="600"/>
              </a:spcAft>
              <a:buSzPct val="100000"/>
              <a:buFont typeface="Arial" panose="020B0604020202020204" pitchFamily="34" charset="0"/>
              <a:buChar char="◦"/>
            </a:pPr>
            <a:r>
              <a:rPr lang="en-CA" sz="2000"/>
              <a:t>s</a:t>
            </a:r>
            <a:r>
              <a:rPr lang="en-CA" sz="2000">
                <a:solidFill>
                  <a:schemeClr val="tx1"/>
                </a:solidFill>
              </a:rPr>
              <a:t>ignal assessment/safety review;</a:t>
            </a:r>
          </a:p>
          <a:p>
            <a:pPr marL="630238" lvl="2" indent="-277813">
              <a:lnSpc>
                <a:spcPct val="100000"/>
              </a:lnSpc>
              <a:spcBef>
                <a:spcPts val="0"/>
              </a:spcBef>
              <a:spcAft>
                <a:spcPts val="600"/>
              </a:spcAft>
              <a:buSzPct val="100000"/>
              <a:buFont typeface="Arial" panose="020B0604020202020204" pitchFamily="34" charset="0"/>
              <a:buChar char="◦"/>
            </a:pPr>
            <a:r>
              <a:rPr lang="en-CA" sz="2000">
                <a:solidFill>
                  <a:schemeClr val="tx1"/>
                </a:solidFill>
              </a:rPr>
              <a:t>risk mitigation; and </a:t>
            </a:r>
          </a:p>
          <a:p>
            <a:pPr marL="630238" lvl="2" indent="-277813">
              <a:lnSpc>
                <a:spcPct val="100000"/>
              </a:lnSpc>
              <a:spcBef>
                <a:spcPts val="0"/>
              </a:spcBef>
              <a:spcAft>
                <a:spcPts val="600"/>
              </a:spcAft>
              <a:buSzPct val="100000"/>
              <a:buFont typeface="Arial" panose="020B0604020202020204" pitchFamily="34" charset="0"/>
              <a:buChar char="◦"/>
            </a:pPr>
            <a:r>
              <a:rPr lang="en-CA" sz="2000"/>
              <a:t>possible r</a:t>
            </a:r>
            <a:r>
              <a:rPr lang="en-CA" sz="2000">
                <a:solidFill>
                  <a:schemeClr val="tx1"/>
                </a:solidFill>
              </a:rPr>
              <a:t>isk communication.</a:t>
            </a:r>
          </a:p>
          <a:p>
            <a:pPr marL="230400" indent="-230400">
              <a:lnSpc>
                <a:spcPct val="100000"/>
              </a:lnSpc>
              <a:spcBef>
                <a:spcPts val="600"/>
              </a:spcBef>
              <a:spcAft>
                <a:spcPts val="600"/>
              </a:spcAft>
            </a:pPr>
            <a:r>
              <a:rPr lang="en-CA" b="1">
                <a:solidFill>
                  <a:schemeClr val="tx1"/>
                </a:solidFill>
              </a:rPr>
              <a:t>Health Canada has multiple mechanisms to share learning from reported ARs and MDPs </a:t>
            </a:r>
            <a:r>
              <a:rPr lang="en-CA"/>
              <a:t>such as the Drug and Health Product Register (online searchable databases, summary safety reviews and access to reporting) and </a:t>
            </a:r>
            <a:r>
              <a:rPr lang="en-CA">
                <a:solidFill>
                  <a:schemeClr val="tx1"/>
                </a:solidFill>
              </a:rPr>
              <a:t>MedEffect Canada. </a:t>
            </a:r>
          </a:p>
        </p:txBody>
      </p:sp>
      <p:cxnSp>
        <p:nvCxnSpPr>
          <p:cNvPr id="9" name="Straight Connector 8">
            <a:extLst>
              <a:ext uri="{FF2B5EF4-FFF2-40B4-BE49-F238E27FC236}">
                <a16:creationId xmlns:a16="http://schemas.microsoft.com/office/drawing/2014/main" id="{C9F9AD95-529F-4F15-A15B-8E9ABE42D0AA}"/>
              </a:ext>
            </a:extLst>
          </p:cNvPr>
          <p:cNvCxnSpPr>
            <a:cxnSpLocks/>
          </p:cNvCxnSpPr>
          <p:nvPr/>
        </p:nvCxnSpPr>
        <p:spPr>
          <a:xfrm>
            <a:off x="395000" y="965863"/>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BA692145-8265-426A-876C-AFA3FD2B9FDB}"/>
              </a:ext>
            </a:extLst>
          </p:cNvPr>
          <p:cNvCxnSpPr>
            <a:cxnSpLocks/>
          </p:cNvCxnSpPr>
          <p:nvPr/>
        </p:nvCxnSpPr>
        <p:spPr>
          <a:xfrm>
            <a:off x="11560144" y="965863"/>
            <a:ext cx="0" cy="4826127"/>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7" name="Picture 6" descr="A picture containing clipart&#10;&#10;Description generated with high confidence">
            <a:extLst>
              <a:ext uri="{FF2B5EF4-FFF2-40B4-BE49-F238E27FC236}">
                <a16:creationId xmlns:a16="http://schemas.microsoft.com/office/drawing/2014/main" id="{C18751F8-B8D3-4526-8433-06924E59F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1260" y="621763"/>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t>Abbreviations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73480"/>
            <a:ext cx="10515600" cy="5079683"/>
          </a:xfrm>
        </p:spPr>
        <p:txBody>
          <a:bodyPr numCol="2" spcCol="234000">
            <a:noAutofit/>
          </a:bodyPr>
          <a:lstStyle/>
          <a:p>
            <a:pPr marL="0" indent="0" defTabSz="431952">
              <a:lnSpc>
                <a:spcPct val="100000"/>
              </a:lnSpc>
              <a:spcBef>
                <a:spcPts val="300"/>
              </a:spcBef>
              <a:buNone/>
              <a:defRPr/>
            </a:pPr>
            <a:r>
              <a:rPr lang="en-GB" altLang="x-none" b="1">
                <a:solidFill>
                  <a:schemeClr val="tx1"/>
                </a:solidFill>
              </a:rPr>
              <a:t>ADR</a:t>
            </a:r>
            <a:r>
              <a:rPr lang="en-GB" altLang="x-none">
                <a:solidFill>
                  <a:schemeClr val="tx1"/>
                </a:solidFill>
              </a:rPr>
              <a:t>: Adverse Drug Reaction</a:t>
            </a:r>
          </a:p>
          <a:p>
            <a:pPr marL="0" indent="0" defTabSz="431952">
              <a:lnSpc>
                <a:spcPct val="100000"/>
              </a:lnSpc>
              <a:spcBef>
                <a:spcPts val="300"/>
              </a:spcBef>
              <a:buNone/>
              <a:defRPr/>
            </a:pPr>
            <a:r>
              <a:rPr lang="en-GB" altLang="x-none" b="1"/>
              <a:t>AR</a:t>
            </a:r>
            <a:r>
              <a:rPr lang="en-GB" altLang="x-none"/>
              <a:t>: Adverse Reaction</a:t>
            </a:r>
          </a:p>
          <a:p>
            <a:pPr marL="0" indent="0" defTabSz="431952">
              <a:lnSpc>
                <a:spcPct val="100000"/>
              </a:lnSpc>
              <a:spcBef>
                <a:spcPts val="300"/>
              </a:spcBef>
              <a:buNone/>
              <a:defRPr/>
            </a:pPr>
            <a:r>
              <a:rPr lang="en-US" b="1"/>
              <a:t>DHPR</a:t>
            </a:r>
            <a:r>
              <a:rPr lang="en-US"/>
              <a:t>:</a:t>
            </a:r>
            <a:r>
              <a:rPr lang="en-CA"/>
              <a:t> Drug and Health Product Register</a:t>
            </a:r>
            <a:endParaRPr lang="en-US" b="1"/>
          </a:p>
          <a:p>
            <a:pPr marL="0" indent="0" defTabSz="431952">
              <a:lnSpc>
                <a:spcPct val="100000"/>
              </a:lnSpc>
              <a:spcBef>
                <a:spcPts val="300"/>
              </a:spcBef>
              <a:buNone/>
              <a:defRPr/>
            </a:pPr>
            <a:r>
              <a:rPr lang="en-CA" b="1"/>
              <a:t>DSEN: </a:t>
            </a:r>
            <a:r>
              <a:rPr lang="en-CA"/>
              <a:t>Drug Safety and Effectiveness Network</a:t>
            </a:r>
          </a:p>
          <a:p>
            <a:pPr marL="0" indent="0" defTabSz="431952">
              <a:lnSpc>
                <a:spcPct val="100000"/>
              </a:lnSpc>
              <a:spcBef>
                <a:spcPts val="300"/>
              </a:spcBef>
              <a:buNone/>
              <a:defRPr/>
            </a:pPr>
            <a:r>
              <a:rPr lang="en-US" b="1"/>
              <a:t>EMA</a:t>
            </a:r>
            <a:r>
              <a:rPr lang="en-US"/>
              <a:t>:</a:t>
            </a:r>
            <a:r>
              <a:rPr lang="en-CA"/>
              <a:t> European Medicines Agency </a:t>
            </a:r>
          </a:p>
          <a:p>
            <a:pPr marL="0" indent="0" defTabSz="431952">
              <a:lnSpc>
                <a:spcPct val="100000"/>
              </a:lnSpc>
              <a:spcBef>
                <a:spcPts val="300"/>
              </a:spcBef>
              <a:buNone/>
              <a:defRPr/>
            </a:pPr>
            <a:r>
              <a:rPr lang="en-US" b="1"/>
              <a:t>EU: </a:t>
            </a:r>
            <a:r>
              <a:rPr lang="en-US"/>
              <a:t>European Union</a:t>
            </a:r>
          </a:p>
          <a:p>
            <a:pPr marL="0" indent="0" defTabSz="431952">
              <a:lnSpc>
                <a:spcPct val="100000"/>
              </a:lnSpc>
              <a:spcBef>
                <a:spcPts val="300"/>
              </a:spcBef>
              <a:buNone/>
              <a:defRPr/>
            </a:pPr>
            <a:r>
              <a:rPr lang="en-US" b="1"/>
              <a:t>FDA: </a:t>
            </a:r>
            <a:r>
              <a:rPr lang="en-US"/>
              <a:t>Food and Drug Administration </a:t>
            </a:r>
          </a:p>
          <a:p>
            <a:pPr marL="0" indent="0" defTabSz="431952">
              <a:lnSpc>
                <a:spcPct val="100000"/>
              </a:lnSpc>
              <a:spcBef>
                <a:spcPts val="300"/>
              </a:spcBef>
              <a:buNone/>
              <a:defRPr/>
            </a:pPr>
            <a:r>
              <a:rPr lang="en-US" b="1"/>
              <a:t>ICH: </a:t>
            </a:r>
            <a:r>
              <a:rPr lang="en-US"/>
              <a:t>International Conference on Harmonization of Technical Requirements for Pharmaceuticals for Human Use</a:t>
            </a:r>
          </a:p>
          <a:p>
            <a:pPr marL="0" indent="0" defTabSz="431952">
              <a:lnSpc>
                <a:spcPct val="100000"/>
              </a:lnSpc>
              <a:spcBef>
                <a:spcPts val="300"/>
              </a:spcBef>
              <a:buNone/>
              <a:defRPr/>
            </a:pPr>
            <a:r>
              <a:rPr lang="en-US" b="1"/>
              <a:t>ICMRA: </a:t>
            </a:r>
            <a:r>
              <a:rPr lang="en-US"/>
              <a:t>International Coalition of Medicines Regulatory Authorities </a:t>
            </a:r>
          </a:p>
          <a:p>
            <a:pPr marL="0" indent="0" defTabSz="431952">
              <a:lnSpc>
                <a:spcPct val="100000"/>
              </a:lnSpc>
              <a:spcBef>
                <a:spcPts val="300"/>
              </a:spcBef>
              <a:buNone/>
              <a:defRPr/>
            </a:pPr>
            <a:r>
              <a:rPr lang="en-US" b="1"/>
              <a:t>IMDRF: </a:t>
            </a:r>
            <a:r>
              <a:rPr lang="en-CA"/>
              <a:t>International Medical Device Regulators Forum</a:t>
            </a:r>
            <a:endParaRPr lang="en-US" b="1"/>
          </a:p>
          <a:p>
            <a:pPr marL="0" indent="0" defTabSz="431952">
              <a:lnSpc>
                <a:spcPct val="100000"/>
              </a:lnSpc>
              <a:spcBef>
                <a:spcPts val="300"/>
              </a:spcBef>
              <a:buNone/>
              <a:defRPr/>
            </a:pPr>
            <a:br>
              <a:rPr lang="en-US" b="1"/>
            </a:br>
            <a:r>
              <a:rPr lang="en-US" b="1" err="1"/>
              <a:t>ISoP</a:t>
            </a:r>
            <a:r>
              <a:rPr lang="en-US" b="1"/>
              <a:t>: </a:t>
            </a:r>
            <a:r>
              <a:rPr lang="en-US"/>
              <a:t>International Society of Pharmacovigilance</a:t>
            </a:r>
            <a:endParaRPr lang="en-GB"/>
          </a:p>
          <a:p>
            <a:pPr marL="0" indent="0" defTabSz="431952">
              <a:lnSpc>
                <a:spcPct val="100000"/>
              </a:lnSpc>
              <a:spcBef>
                <a:spcPts val="300"/>
              </a:spcBef>
              <a:buNone/>
              <a:defRPr/>
            </a:pPr>
            <a:r>
              <a:rPr lang="en-GB" b="1"/>
              <a:t>MAH: </a:t>
            </a:r>
            <a:r>
              <a:rPr lang="en-GB"/>
              <a:t>Market Authorization Holder</a:t>
            </a:r>
          </a:p>
          <a:p>
            <a:pPr marL="0" indent="0" defTabSz="431952">
              <a:lnSpc>
                <a:spcPct val="100000"/>
              </a:lnSpc>
              <a:spcBef>
                <a:spcPts val="300"/>
              </a:spcBef>
              <a:buNone/>
              <a:defRPr/>
            </a:pPr>
            <a:r>
              <a:rPr lang="en-GB" b="1"/>
              <a:t>MDI: </a:t>
            </a:r>
            <a:r>
              <a:rPr lang="en-GB"/>
              <a:t>Medical Device Incident</a:t>
            </a:r>
          </a:p>
          <a:p>
            <a:pPr marL="0" indent="0" defTabSz="431952">
              <a:lnSpc>
                <a:spcPct val="100000"/>
              </a:lnSpc>
              <a:spcBef>
                <a:spcPts val="300"/>
              </a:spcBef>
              <a:buNone/>
              <a:defRPr/>
            </a:pPr>
            <a:r>
              <a:rPr lang="en-GB" b="1"/>
              <a:t>MDP: </a:t>
            </a:r>
            <a:r>
              <a:rPr lang="en-GB"/>
              <a:t>Medical Device Problem (any type of medical device issue; not necessarily MDI) </a:t>
            </a:r>
          </a:p>
          <a:p>
            <a:pPr marL="0" indent="0" defTabSz="431952">
              <a:lnSpc>
                <a:spcPct val="100000"/>
              </a:lnSpc>
              <a:spcBef>
                <a:spcPts val="300"/>
              </a:spcBef>
              <a:buNone/>
              <a:defRPr/>
            </a:pPr>
            <a:r>
              <a:rPr lang="en-US" b="1"/>
              <a:t>MHRA: </a:t>
            </a:r>
            <a:r>
              <a:rPr lang="en-US"/>
              <a:t>Medicines &amp; Healthcare Products Regulatory Agency</a:t>
            </a:r>
          </a:p>
          <a:p>
            <a:pPr marL="0" indent="0" defTabSz="431952">
              <a:lnSpc>
                <a:spcPct val="100000"/>
              </a:lnSpc>
              <a:spcBef>
                <a:spcPts val="300"/>
              </a:spcBef>
              <a:buNone/>
              <a:defRPr/>
            </a:pPr>
            <a:r>
              <a:rPr lang="en-US" b="1"/>
              <a:t>PMDA: </a:t>
            </a:r>
            <a:r>
              <a:rPr lang="en-US"/>
              <a:t>Pharmaceuticals and Medical Devices Agency</a:t>
            </a:r>
          </a:p>
          <a:p>
            <a:pPr marL="0" indent="0" defTabSz="431952">
              <a:lnSpc>
                <a:spcPct val="100000"/>
              </a:lnSpc>
              <a:spcBef>
                <a:spcPts val="300"/>
              </a:spcBef>
              <a:buNone/>
              <a:defRPr/>
            </a:pPr>
            <a:r>
              <a:rPr lang="en-CA" b="1">
                <a:latin typeface="Arial"/>
                <a:cs typeface="Arial"/>
              </a:rPr>
              <a:t>SSRs: </a:t>
            </a:r>
            <a:r>
              <a:rPr lang="en-CA">
                <a:latin typeface="Arial"/>
                <a:cs typeface="Arial"/>
              </a:rPr>
              <a:t>Summary Safety Reviews </a:t>
            </a:r>
          </a:p>
          <a:p>
            <a:pPr marL="0" indent="0" defTabSz="431952">
              <a:lnSpc>
                <a:spcPct val="100000"/>
              </a:lnSpc>
              <a:spcBef>
                <a:spcPts val="300"/>
              </a:spcBef>
              <a:buNone/>
              <a:defRPr/>
            </a:pPr>
            <a:r>
              <a:rPr lang="en-US" b="1"/>
              <a:t>TGA: </a:t>
            </a:r>
            <a:r>
              <a:rPr lang="en-US"/>
              <a:t>Therapeutic Goods Administration</a:t>
            </a:r>
          </a:p>
          <a:p>
            <a:pPr marL="0" indent="0" defTabSz="431952">
              <a:lnSpc>
                <a:spcPct val="100000"/>
              </a:lnSpc>
              <a:spcBef>
                <a:spcPts val="300"/>
              </a:spcBef>
              <a:buNone/>
              <a:defRPr/>
            </a:pPr>
            <a:r>
              <a:rPr lang="en-US" b="1"/>
              <a:t>UK: </a:t>
            </a:r>
            <a:r>
              <a:rPr lang="en-US"/>
              <a:t>United Kingdom</a:t>
            </a:r>
          </a:p>
          <a:p>
            <a:pPr marL="0" indent="0" defTabSz="431952">
              <a:lnSpc>
                <a:spcPct val="100000"/>
              </a:lnSpc>
              <a:spcBef>
                <a:spcPts val="300"/>
              </a:spcBef>
              <a:buNone/>
              <a:defRPr/>
            </a:pPr>
            <a:r>
              <a:rPr lang="en-US" b="1"/>
              <a:t>USA: </a:t>
            </a:r>
            <a:r>
              <a:rPr lang="en-US"/>
              <a:t>United States of America</a:t>
            </a:r>
          </a:p>
          <a:p>
            <a:pPr marL="0" indent="0" defTabSz="431952">
              <a:lnSpc>
                <a:spcPct val="100000"/>
              </a:lnSpc>
              <a:spcBef>
                <a:spcPts val="300"/>
              </a:spcBef>
              <a:buNone/>
              <a:defRPr/>
            </a:pPr>
            <a:r>
              <a:rPr lang="en-GB" altLang="x-none" b="1"/>
              <a:t>WHO</a:t>
            </a:r>
            <a:r>
              <a:rPr lang="en-GB" altLang="x-none"/>
              <a:t>: World Health Organization</a:t>
            </a:r>
          </a:p>
        </p:txBody>
      </p:sp>
    </p:spTree>
    <p:extLst>
      <p:ext uri="{BB962C8B-B14F-4D97-AF65-F5344CB8AC3E}">
        <p14:creationId xmlns:p14="http://schemas.microsoft.com/office/powerpoint/2010/main" val="118068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1212849"/>
          </a:xfrm>
        </p:spPr>
        <p:txBody>
          <a:bodyPr/>
          <a:lstStyle/>
          <a:p>
            <a:r>
              <a:rPr lang="en-CA"/>
              <a:t>Resources</a:t>
            </a:r>
          </a:p>
        </p:txBody>
      </p:sp>
      <p:sp>
        <p:nvSpPr>
          <p:cNvPr id="3" name="Content Placeholder 2"/>
          <p:cNvSpPr>
            <a:spLocks noGrp="1"/>
          </p:cNvSpPr>
          <p:nvPr>
            <p:ph idx="1"/>
          </p:nvPr>
        </p:nvSpPr>
        <p:spPr>
          <a:xfrm>
            <a:off x="838200" y="1084881"/>
            <a:ext cx="11353800" cy="4561121"/>
          </a:xfrm>
        </p:spPr>
        <p:txBody>
          <a:bodyPr vert="horz" lIns="91440" tIns="45720" rIns="91440" bIns="45720" rtlCol="0" anchor="t">
            <a:noAutofit/>
          </a:bodyPr>
          <a:lstStyle/>
          <a:p>
            <a:pPr defTabSz="457200" eaLnBrk="0" fontAlgn="base" hangingPunct="0">
              <a:lnSpc>
                <a:spcPct val="100000"/>
              </a:lnSpc>
              <a:spcBef>
                <a:spcPts val="300"/>
              </a:spcBef>
              <a:defRPr/>
            </a:pPr>
            <a:r>
              <a:rPr lang="en-CA" sz="1500">
                <a:hlinkClick r:id="rId3"/>
              </a:rPr>
              <a:t>Adverse Reaction Database</a:t>
            </a:r>
            <a:r>
              <a:rPr lang="en-CA" sz="1500"/>
              <a:t> </a:t>
            </a:r>
          </a:p>
          <a:p>
            <a:pPr defTabSz="457200" eaLnBrk="0" fontAlgn="base" hangingPunct="0">
              <a:lnSpc>
                <a:spcPct val="100000"/>
              </a:lnSpc>
              <a:spcBef>
                <a:spcPts val="300"/>
              </a:spcBef>
              <a:defRPr/>
            </a:pPr>
            <a:r>
              <a:rPr lang="en-CA" sz="1500">
                <a:latin typeface="Arial"/>
                <a:cs typeface="Arial"/>
                <a:hlinkClick r:id="rId4"/>
              </a:rPr>
              <a:t>Annual ADR/MDP Trends Report</a:t>
            </a:r>
            <a:endParaRPr lang="en-CA" sz="1500">
              <a:latin typeface="Arial"/>
              <a:cs typeface="Arial"/>
            </a:endParaRPr>
          </a:p>
          <a:p>
            <a:pPr marL="229870" indent="-229870">
              <a:lnSpc>
                <a:spcPct val="100000"/>
              </a:lnSpc>
              <a:spcBef>
                <a:spcPts val="300"/>
              </a:spcBef>
            </a:pPr>
            <a:r>
              <a:rPr lang="en-CA" sz="1500">
                <a:latin typeface="Arial"/>
                <a:cs typeface="Arial"/>
                <a:hlinkClick r:id="rId5"/>
              </a:rPr>
              <a:t>Drug and Health Product Register (DHPR)</a:t>
            </a:r>
            <a:endParaRPr lang="en-CA" sz="1500">
              <a:latin typeface="Arial"/>
              <a:cs typeface="Arial"/>
            </a:endParaRPr>
          </a:p>
          <a:p>
            <a:pPr>
              <a:lnSpc>
                <a:spcPct val="100000"/>
              </a:lnSpc>
              <a:spcBef>
                <a:spcPts val="300"/>
              </a:spcBef>
            </a:pPr>
            <a:r>
              <a:rPr lang="en-CA" sz="1500">
                <a:hlinkClick r:id="rId6"/>
              </a:rPr>
              <a:t>Health Canada Recalls and Safety Alerts</a:t>
            </a:r>
            <a:r>
              <a:rPr lang="en-CA" sz="1500"/>
              <a:t> </a:t>
            </a:r>
          </a:p>
          <a:p>
            <a:pPr>
              <a:lnSpc>
                <a:spcPct val="100000"/>
              </a:lnSpc>
              <a:spcBef>
                <a:spcPts val="300"/>
              </a:spcBef>
            </a:pPr>
            <a:r>
              <a:rPr lang="en-CA" sz="1500">
                <a:latin typeface="Arial"/>
                <a:cs typeface="Arial"/>
                <a:hlinkClick r:id="rId7"/>
              </a:rPr>
              <a:t>Health Canada Safety Reviews</a:t>
            </a:r>
            <a:endParaRPr lang="en-CA" sz="1500">
              <a:latin typeface="Arial"/>
              <a:cs typeface="Arial"/>
            </a:endParaRPr>
          </a:p>
          <a:p>
            <a:pPr defTabSz="457200" eaLnBrk="0" fontAlgn="base" hangingPunct="0">
              <a:lnSpc>
                <a:spcPct val="100000"/>
              </a:lnSpc>
              <a:spcBef>
                <a:spcPts val="300"/>
              </a:spcBef>
              <a:defRPr/>
            </a:pPr>
            <a:r>
              <a:rPr lang="en-CA" sz="1500">
                <a:latin typeface="Arial"/>
                <a:cs typeface="Arial"/>
                <a:hlinkClick r:id="rId8"/>
              </a:rPr>
              <a:t>Health Product InfoWatch</a:t>
            </a:r>
          </a:p>
          <a:p>
            <a:pPr defTabSz="457200" eaLnBrk="0" fontAlgn="base" hangingPunct="0">
              <a:lnSpc>
                <a:spcPct val="100000"/>
              </a:lnSpc>
              <a:spcBef>
                <a:spcPts val="300"/>
              </a:spcBef>
              <a:defRPr/>
            </a:pPr>
            <a:r>
              <a:rPr lang="en-CA" sz="1500">
                <a:hlinkClick r:id="rId9"/>
              </a:rPr>
              <a:t>Mandatory reporting of serious adverse drug reactions and medical device incidents by hospitals - Guidance document</a:t>
            </a:r>
            <a:r>
              <a:rPr lang="en-CA" sz="1500"/>
              <a:t> </a:t>
            </a:r>
          </a:p>
          <a:p>
            <a:pPr defTabSz="457200" eaLnBrk="0" fontAlgn="base" hangingPunct="0">
              <a:lnSpc>
                <a:spcPct val="100000"/>
              </a:lnSpc>
              <a:spcBef>
                <a:spcPts val="300"/>
              </a:spcBef>
              <a:defRPr/>
            </a:pPr>
            <a:r>
              <a:rPr lang="en-CA" sz="1500">
                <a:hlinkClick r:id="rId10"/>
              </a:rPr>
              <a:t>MedEffect Canada</a:t>
            </a:r>
            <a:endParaRPr lang="en-CA" sz="1500"/>
          </a:p>
          <a:p>
            <a:pPr defTabSz="457200" eaLnBrk="0" fontAlgn="base" hangingPunct="0">
              <a:lnSpc>
                <a:spcPct val="100000"/>
              </a:lnSpc>
              <a:spcBef>
                <a:spcPts val="300"/>
              </a:spcBef>
              <a:defRPr/>
            </a:pPr>
            <a:r>
              <a:rPr lang="en-CA" sz="1500">
                <a:hlinkClick r:id="rId11"/>
              </a:rPr>
              <a:t>Medical Devices Incident Database</a:t>
            </a:r>
          </a:p>
          <a:p>
            <a:pPr defTabSz="457200" eaLnBrk="0" fontAlgn="base" hangingPunct="0">
              <a:lnSpc>
                <a:spcPct val="100000"/>
              </a:lnSpc>
              <a:spcBef>
                <a:spcPts val="300"/>
              </a:spcBef>
              <a:defRPr/>
            </a:pPr>
            <a:r>
              <a:rPr lang="en-CA" sz="1500">
                <a:latin typeface="Arial"/>
                <a:cs typeface="Arial"/>
                <a:hlinkClick r:id="rId12"/>
              </a:rPr>
              <a:t>Procedure - The Release to the Public of Information Obtained from Adverse Reaction and Medical Device Incident Reports</a:t>
            </a:r>
            <a:endParaRPr lang="en-CA" sz="1500">
              <a:latin typeface="Arial"/>
              <a:cs typeface="Arial"/>
            </a:endParaRPr>
          </a:p>
          <a:p>
            <a:pPr>
              <a:lnSpc>
                <a:spcPct val="100000"/>
              </a:lnSpc>
              <a:spcBef>
                <a:spcPts val="300"/>
              </a:spcBef>
            </a:pPr>
            <a:r>
              <a:rPr lang="en-CA" sz="1500">
                <a:latin typeface="Arial"/>
                <a:ea typeface="ＭＳ Ｐゴシック"/>
                <a:cs typeface="Arial"/>
                <a:hlinkClick r:id="rId13"/>
              </a:rPr>
              <a:t>Protecting Canadians from Unsafe Drugs Act (Vanessa’s Law) Amendments to the Food and Drugs Act (Bill C-17)</a:t>
            </a:r>
            <a:endParaRPr lang="en-CA" sz="1500">
              <a:latin typeface="Arial"/>
              <a:ea typeface="ＭＳ Ｐゴシック"/>
              <a:cs typeface="Arial"/>
            </a:endParaRPr>
          </a:p>
          <a:p>
            <a:pPr>
              <a:lnSpc>
                <a:spcPct val="100000"/>
              </a:lnSpc>
              <a:spcBef>
                <a:spcPts val="300"/>
              </a:spcBef>
            </a:pPr>
            <a:r>
              <a:rPr lang="en-CA" sz="1500" u="sng">
                <a:hlinkClick r:id="rId14"/>
              </a:rPr>
              <a:t>Regulations Amending the Food and Drug Regulations (Serious Adverse Drug Reaction Reporting — Hospitals): SOR/2019-190</a:t>
            </a:r>
            <a:endParaRPr lang="en-CA" sz="1500"/>
          </a:p>
          <a:p>
            <a:pPr>
              <a:lnSpc>
                <a:spcPct val="100000"/>
              </a:lnSpc>
              <a:spcBef>
                <a:spcPts val="300"/>
              </a:spcBef>
            </a:pPr>
            <a:r>
              <a:rPr lang="en-CA" sz="1500" u="sng">
                <a:hlinkClick r:id="rId15"/>
              </a:rPr>
              <a:t>Regulations Amending the Medical Devices Regulations (Medical Device Incident Reporting — Hospitals): SOR/2019-191</a:t>
            </a:r>
            <a:endParaRPr lang="en-CA" sz="1500"/>
          </a:p>
          <a:p>
            <a:pPr>
              <a:lnSpc>
                <a:spcPct val="100000"/>
              </a:lnSpc>
              <a:spcBef>
                <a:spcPts val="300"/>
              </a:spcBef>
            </a:pPr>
            <a:r>
              <a:rPr lang="en-CA" sz="1500">
                <a:latin typeface="Arial"/>
                <a:ea typeface="ＭＳ Ｐゴシック"/>
                <a:cs typeface="Arial"/>
                <a:hlinkClick r:id="rId16"/>
              </a:rPr>
              <a:t>The Privacy Act</a:t>
            </a:r>
            <a:endParaRPr lang="en-CA" sz="1500" i="1">
              <a:latin typeface="Arial"/>
              <a:ea typeface="ＭＳ Ｐゴシック"/>
              <a:cs typeface="Arial"/>
            </a:endParaRPr>
          </a:p>
          <a:p>
            <a:pPr defTabSz="457200" eaLnBrk="0" fontAlgn="base" hangingPunct="0">
              <a:lnSpc>
                <a:spcPct val="100000"/>
              </a:lnSpc>
              <a:spcBef>
                <a:spcPts val="300"/>
              </a:spcBef>
              <a:defRPr/>
            </a:pPr>
            <a:r>
              <a:rPr lang="en-CA" sz="1500">
                <a:latin typeface="Arial"/>
                <a:cs typeface="Arial"/>
                <a:hlinkClick r:id="rId17"/>
              </a:rPr>
              <a:t>World Health Organization (WHO) Global Pharmacovigilance Database</a:t>
            </a:r>
            <a:endParaRPr lang="en-CA" sz="1500">
              <a:solidFill>
                <a:prstClr val="black"/>
              </a:solidFill>
              <a:ea typeface="ＭＳ Ｐゴシック" panose="020B0600070205080204" pitchFamily="34" charset="-128"/>
            </a:endParaRPr>
          </a:p>
        </p:txBody>
      </p:sp>
      <p:sp>
        <p:nvSpPr>
          <p:cNvPr id="4" name="TextBox 3">
            <a:extLst>
              <a:ext uri="{FF2B5EF4-FFF2-40B4-BE49-F238E27FC236}">
                <a16:creationId xmlns:a16="http://schemas.microsoft.com/office/drawing/2014/main" id="{6E840A38-6E91-44DE-B920-30AD0B6DDCA5}"/>
              </a:ext>
            </a:extLst>
          </p:cNvPr>
          <p:cNvSpPr txBox="1"/>
          <p:nvPr/>
        </p:nvSpPr>
        <p:spPr>
          <a:xfrm>
            <a:off x="838200" y="5646003"/>
            <a:ext cx="7713458" cy="830997"/>
          </a:xfrm>
          <a:prstGeom prst="rect">
            <a:avLst/>
          </a:prstGeom>
          <a:noFill/>
        </p:spPr>
        <p:txBody>
          <a:bodyPr wrap="none" rtlCol="0">
            <a:spAutoFit/>
          </a:bodyPr>
          <a:lstStyle/>
          <a:p>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For additional information, please contact the Canada Vigilance Program at:  </a:t>
            </a:r>
          </a:p>
          <a:p>
            <a:pPr lvl="1"/>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Email: </a:t>
            </a:r>
            <a:r>
              <a:rPr lang="en-CA" sz="1600" b="1">
                <a:latin typeface="Arial" panose="020B0604020202020204" pitchFamily="34" charset="0"/>
                <a:cs typeface="Arial" panose="020B0604020202020204" pitchFamily="34" charset="0"/>
                <a:hlinkClick r:id="rId18"/>
              </a:rPr>
              <a:t>hc.canada.vigilance.sc@canada.ca</a:t>
            </a:r>
            <a:endParaRPr lang="en-CA" sz="1600" b="1">
              <a:latin typeface="Arial" panose="020B0604020202020204" pitchFamily="34" charset="0"/>
              <a:cs typeface="Arial" panose="020B0604020202020204" pitchFamily="34" charset="0"/>
            </a:endParaRPr>
          </a:p>
          <a:p>
            <a:pPr lvl="1"/>
            <a:r>
              <a:rPr lang="en-CA" sz="1600" b="1">
                <a:latin typeface="Arial" panose="020B0604020202020204" pitchFamily="34" charset="0"/>
                <a:cs typeface="Arial" panose="020B0604020202020204" pitchFamily="34" charset="0"/>
              </a:rPr>
              <a:t>Telephone: 1-866-234-2345 </a:t>
            </a:r>
          </a:p>
        </p:txBody>
      </p:sp>
    </p:spTree>
    <p:extLst>
      <p:ext uri="{BB962C8B-B14F-4D97-AF65-F5344CB8AC3E}">
        <p14:creationId xmlns:p14="http://schemas.microsoft.com/office/powerpoint/2010/main" val="25594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Acknowledgments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en-CA" dirty="0"/>
              <a:t>All materials were developed by the collaborating parties: Health Canada, Institute for Safe Medication Practices Canada (ISMP Canada), Health Standards Organization (HSO), and the Canadian Patient Safety Institute (CPSI).</a:t>
            </a:r>
          </a:p>
          <a:p>
            <a:pPr>
              <a:lnSpc>
                <a:spcPct val="110000"/>
              </a:lnSpc>
            </a:pPr>
            <a:endParaRPr lang="en-CA" dirty="0"/>
          </a:p>
          <a:p>
            <a:pPr>
              <a:lnSpc>
                <a:spcPct val="110000"/>
              </a:lnSpc>
            </a:pPr>
            <a:r>
              <a:rPr lang="en-CA"/>
              <a:t>Any stakeholder interested in using the materials should acknowledge Health Canada as the owner and source: </a:t>
            </a:r>
            <a:br>
              <a:rPr lang="en-CA"/>
            </a:br>
            <a:r>
              <a:rPr lang="en-CA">
                <a:latin typeface="Arial"/>
                <a:cs typeface="Arial"/>
              </a:rPr>
              <a:t>Educational Support for Mandatory Reporting. </a:t>
            </a:r>
            <a:r>
              <a:rPr lang="en-CA" dirty="0">
                <a:latin typeface="Arial"/>
                <a:cs typeface="Arial"/>
              </a:rPr>
              <a:t>Health Canada; 2019.</a:t>
            </a:r>
            <a:endParaRPr lang="en-CA" dirty="0"/>
          </a:p>
          <a:p>
            <a:pPr marL="0" indent="0">
              <a:buNone/>
            </a:pPr>
            <a:endParaRPr lang="en-CA" sz="2400" dirty="0">
              <a:latin typeface="Arial"/>
              <a:cs typeface="Arial"/>
            </a:endParaRPr>
          </a:p>
        </p:txBody>
      </p:sp>
      <p:pic>
        <p:nvPicPr>
          <p:cNvPr id="6" name="Picture 5" descr="A close up of a logo&#10;&#10;Description automatically generated">
            <a:extLst>
              <a:ext uri="{FF2B5EF4-FFF2-40B4-BE49-F238E27FC236}">
                <a16:creationId xmlns:a16="http://schemas.microsoft.com/office/drawing/2014/main" id="{4ED8B19F-F405-4E55-A84D-0894D78E6AB8}"/>
              </a:ext>
            </a:extLst>
          </p:cNvPr>
          <p:cNvPicPr>
            <a:picLocks noChangeAspect="1"/>
          </p:cNvPicPr>
          <p:nvPr/>
        </p:nvPicPr>
        <p:blipFill>
          <a:blip r:embed="rId3"/>
          <a:stretch>
            <a:fillRect/>
          </a:stretch>
        </p:blipFill>
        <p:spPr>
          <a:xfrm>
            <a:off x="0" y="4528654"/>
            <a:ext cx="12192000" cy="901700"/>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B1E7B5-CC2D-4E04-BDE5-117BF9F53D85}"/>
              </a:ext>
            </a:extLst>
          </p:cNvPr>
          <p:cNvPicPr>
            <a:picLocks noChangeAspect="1"/>
          </p:cNvPicPr>
          <p:nvPr/>
        </p:nvPicPr>
        <p:blipFill rotWithShape="1">
          <a:blip r:embed="rId3"/>
          <a:srcRect l="23821" t="9841" r="24010"/>
          <a:stretch/>
        </p:blipFill>
        <p:spPr>
          <a:xfrm>
            <a:off x="5837182" y="403418"/>
            <a:ext cx="5516618" cy="5760000"/>
          </a:xfrm>
          <a:prstGeom prst="rect">
            <a:avLst/>
          </a:prstGeom>
        </p:spPr>
      </p:pic>
      <p:sp>
        <p:nvSpPr>
          <p:cNvPr id="2" name="TextBox 1">
            <a:extLst>
              <a:ext uri="{FF2B5EF4-FFF2-40B4-BE49-F238E27FC236}">
                <a16:creationId xmlns:a16="http://schemas.microsoft.com/office/drawing/2014/main" id="{C8CFE1CD-77BF-4D71-A5D2-2E934EA2470B}"/>
              </a:ext>
            </a:extLst>
          </p:cNvPr>
          <p:cNvSpPr txBox="1"/>
          <p:nvPr/>
        </p:nvSpPr>
        <p:spPr>
          <a:xfrm>
            <a:off x="943897" y="2305615"/>
            <a:ext cx="18177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Module 4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describes Health Canada’s review and communication of safety findings.</a:t>
            </a:r>
            <a:endParaRPr kumimoji="0" lang="en-CA"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95F34A84-FA7C-429B-A613-591DC18458F9}"/>
              </a:ext>
            </a:extLst>
          </p:cNvPr>
          <p:cNvSpPr/>
          <p:nvPr/>
        </p:nvSpPr>
        <p:spPr>
          <a:xfrm>
            <a:off x="838200" y="2219644"/>
            <a:ext cx="1983657" cy="2716149"/>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en-CA"/>
              <a:t>Conceptual Model of </a:t>
            </a:r>
            <a:br>
              <a:rPr lang="en-CA"/>
            </a:br>
            <a:r>
              <a:rPr lang="en-CA"/>
              <a:t>Serious ADR and MDI </a:t>
            </a:r>
            <a:br>
              <a:rPr lang="en-CA"/>
            </a:br>
            <a:r>
              <a:rPr lang="en-CA"/>
              <a:t>Reporting by Hospitals</a:t>
            </a:r>
            <a:endParaRPr lang="en-CA" sz="2800"/>
          </a:p>
        </p:txBody>
      </p:sp>
      <p:sp>
        <p:nvSpPr>
          <p:cNvPr id="14" name="Rectangle: Rounded Corners 11">
            <a:extLst>
              <a:ext uri="{FF2B5EF4-FFF2-40B4-BE49-F238E27FC236}">
                <a16:creationId xmlns:a16="http://schemas.microsoft.com/office/drawing/2014/main" id="{19A3CA3D-D80D-4AB6-9B4D-B51DE8F33AD5}"/>
              </a:ext>
            </a:extLst>
          </p:cNvPr>
          <p:cNvSpPr/>
          <p:nvPr/>
        </p:nvSpPr>
        <p:spPr>
          <a:xfrm>
            <a:off x="5837181" y="501549"/>
            <a:ext cx="1385739" cy="5633116"/>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1">
            <a:extLst>
              <a:ext uri="{FF2B5EF4-FFF2-40B4-BE49-F238E27FC236}">
                <a16:creationId xmlns:a16="http://schemas.microsoft.com/office/drawing/2014/main" id="{DC613A43-2B79-4DF8-AD9B-896CFBA3DAF4}"/>
              </a:ext>
            </a:extLst>
          </p:cNvPr>
          <p:cNvSpPr/>
          <p:nvPr/>
        </p:nvSpPr>
        <p:spPr>
          <a:xfrm>
            <a:off x="7222921" y="4010603"/>
            <a:ext cx="2533475" cy="2124062"/>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01D55D5-AD2F-4563-9061-8CAF5916E0CA}"/>
              </a:ext>
            </a:extLst>
          </p:cNvPr>
          <p:cNvSpPr/>
          <p:nvPr/>
        </p:nvSpPr>
        <p:spPr>
          <a:xfrm>
            <a:off x="651539" y="6211430"/>
            <a:ext cx="8975489" cy="276999"/>
          </a:xfrm>
          <a:prstGeom prst="rect">
            <a:avLst/>
          </a:prstGeom>
        </p:spPr>
        <p:txBody>
          <a:bodyPr wrap="square"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effectLst/>
                <a:uLnTx/>
                <a:uFillTx/>
                <a:latin typeface="Arial"/>
                <a:ea typeface="ＭＳ Ｐゴシック"/>
                <a:cs typeface="Arial"/>
              </a:rPr>
              <a:t>Source: Serious </a:t>
            </a:r>
            <a:r>
              <a:rPr lang="en-CA" sz="1200">
                <a:latin typeface="Arial"/>
                <a:ea typeface="ＭＳ Ｐゴシック"/>
                <a:cs typeface="Arial"/>
              </a:rPr>
              <a:t>ADR</a:t>
            </a:r>
            <a:r>
              <a:rPr kumimoji="0" lang="en-CA" sz="1200" b="0" i="0" u="none" strike="noStrike" kern="1200" cap="none" spc="0" normalizeH="0" baseline="0" noProof="0">
                <a:ln>
                  <a:noFill/>
                </a:ln>
                <a:effectLst/>
                <a:uLnTx/>
                <a:uFillTx/>
                <a:latin typeface="Arial"/>
                <a:ea typeface="ＭＳ Ｐゴシック"/>
                <a:cs typeface="Arial"/>
              </a:rPr>
              <a:t> and </a:t>
            </a:r>
            <a:r>
              <a:rPr lang="en-CA" sz="1200">
                <a:latin typeface="Arial"/>
                <a:ea typeface="ＭＳ Ｐゴシック"/>
                <a:cs typeface="Arial"/>
              </a:rPr>
              <a:t>MDI</a:t>
            </a:r>
            <a:r>
              <a:rPr kumimoji="0" lang="en-CA" sz="1200" b="0" i="0" u="none" strike="noStrike" kern="1200" cap="none" spc="0" normalizeH="0" baseline="0" noProof="0">
                <a:ln>
                  <a:noFill/>
                </a:ln>
                <a:effectLst/>
                <a:uLnTx/>
                <a:uFillTx/>
                <a:latin typeface="Arial"/>
                <a:ea typeface="ＭＳ Ｐゴシック"/>
                <a:cs typeface="Arial"/>
              </a:rPr>
              <a:t> Action Cycle. ISMP Canada, HSO, CPSI; 2019.</a:t>
            </a:r>
          </a:p>
        </p:txBody>
      </p:sp>
    </p:spTree>
    <p:extLst>
      <p:ext uri="{BB962C8B-B14F-4D97-AF65-F5344CB8AC3E}">
        <p14:creationId xmlns:p14="http://schemas.microsoft.com/office/powerpoint/2010/main" val="42917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en-CA" sz="3200" b="1">
                <a:solidFill>
                  <a:srgbClr val="1B416F"/>
                </a:solidFill>
                <a:latin typeface="Arial"/>
                <a:cs typeface="Arial"/>
              </a:rPr>
              <a:t>Health Product Vigilance</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566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6956" y="-83890"/>
            <a:ext cx="10515600" cy="1325563"/>
          </a:xfrm>
        </p:spPr>
        <p:txBody>
          <a:bodyPr/>
          <a:lstStyle/>
          <a:p>
            <a:r>
              <a:rPr lang="en-CA"/>
              <a:t>Health Product Vigilance</a:t>
            </a:r>
          </a:p>
        </p:txBody>
      </p:sp>
      <p:sp useBgFill="1">
        <p:nvSpPr>
          <p:cNvPr id="3" name="Content Placeholder 2"/>
          <p:cNvSpPr>
            <a:spLocks noGrp="1"/>
          </p:cNvSpPr>
          <p:nvPr>
            <p:ph idx="1"/>
          </p:nvPr>
        </p:nvSpPr>
        <p:spPr>
          <a:xfrm>
            <a:off x="826956" y="1068361"/>
            <a:ext cx="10355705" cy="5047625"/>
          </a:xfrm>
        </p:spPr>
        <p:txBody>
          <a:bodyPr vert="horz" lIns="91440" tIns="45720" rIns="91440" bIns="45720" rtlCol="0" anchor="t">
            <a:normAutofit/>
          </a:bodyPr>
          <a:lstStyle/>
          <a:p>
            <a:pPr>
              <a:lnSpc>
                <a:spcPct val="100000"/>
              </a:lnSpc>
              <a:spcBef>
                <a:spcPts val="600"/>
              </a:spcBef>
              <a:spcAft>
                <a:spcPts val="600"/>
              </a:spcAft>
            </a:pPr>
            <a:r>
              <a:rPr lang="en-CA">
                <a:latin typeface="Arial"/>
                <a:cs typeface="Arial"/>
              </a:rPr>
              <a:t>Health Canada builds post-market safety knowledge, which is integral to effective clinical use, from several data sources, including serious adverse drug reaction (serious ADR) and medical device incident (MDI) reports.</a:t>
            </a:r>
          </a:p>
          <a:p>
            <a:pPr>
              <a:lnSpc>
                <a:spcPct val="100000"/>
              </a:lnSpc>
              <a:spcBef>
                <a:spcPts val="600"/>
              </a:spcBef>
              <a:spcAft>
                <a:spcPts val="600"/>
              </a:spcAft>
            </a:pPr>
            <a:r>
              <a:rPr lang="en-CA"/>
              <a:t>In addition to serious ADR and MDI reports, a variety of other data sources contribute to therapeutic product safety monitoring, including:</a:t>
            </a:r>
          </a:p>
          <a:p>
            <a:pPr lvl="1">
              <a:lnSpc>
                <a:spcPct val="100000"/>
              </a:lnSpc>
              <a:spcBef>
                <a:spcPts val="0"/>
              </a:spcBef>
              <a:spcAft>
                <a:spcPts val="600"/>
              </a:spcAft>
            </a:pPr>
            <a:r>
              <a:rPr lang="en-CA"/>
              <a:t>mandatory reports from regulated parties,</a:t>
            </a:r>
          </a:p>
          <a:p>
            <a:pPr lvl="1">
              <a:lnSpc>
                <a:spcPct val="100000"/>
              </a:lnSpc>
              <a:spcBef>
                <a:spcPts val="0"/>
              </a:spcBef>
              <a:spcAft>
                <a:spcPts val="600"/>
              </a:spcAft>
            </a:pPr>
            <a:r>
              <a:rPr lang="en-CA"/>
              <a:t>voluntary reports from health care professionals and consumers,</a:t>
            </a:r>
          </a:p>
          <a:p>
            <a:pPr lvl="1">
              <a:lnSpc>
                <a:spcPct val="100000"/>
              </a:lnSpc>
              <a:spcBef>
                <a:spcPts val="0"/>
              </a:spcBef>
              <a:spcAft>
                <a:spcPts val="600"/>
              </a:spcAft>
            </a:pPr>
            <a:r>
              <a:rPr lang="en-CA"/>
              <a:t>foreign data such as manufacturer assessment of worldwide safety data,</a:t>
            </a:r>
          </a:p>
          <a:p>
            <a:pPr lvl="1">
              <a:lnSpc>
                <a:spcPct val="100000"/>
              </a:lnSpc>
              <a:spcBef>
                <a:spcPts val="0"/>
              </a:spcBef>
              <a:spcAft>
                <a:spcPts val="600"/>
              </a:spcAft>
            </a:pPr>
            <a:r>
              <a:rPr lang="en-CA"/>
              <a:t>information sharing with foreign regulatory agencies,</a:t>
            </a:r>
          </a:p>
          <a:p>
            <a:pPr lvl="1">
              <a:lnSpc>
                <a:spcPct val="100000"/>
              </a:lnSpc>
              <a:spcBef>
                <a:spcPts val="0"/>
              </a:spcBef>
              <a:spcAft>
                <a:spcPts val="600"/>
              </a:spcAft>
            </a:pPr>
            <a:r>
              <a:rPr lang="en-CA"/>
              <a:t>medical literature, and</a:t>
            </a:r>
          </a:p>
          <a:p>
            <a:pPr lvl="1">
              <a:lnSpc>
                <a:spcPct val="100000"/>
              </a:lnSpc>
              <a:spcBef>
                <a:spcPts val="0"/>
              </a:spcBef>
              <a:spcAft>
                <a:spcPts val="600"/>
              </a:spcAft>
            </a:pPr>
            <a:r>
              <a:rPr lang="en-CA"/>
              <a:t>information generated from the Drug Safety and Effectiveness Network (DSEN).</a:t>
            </a:r>
          </a:p>
          <a:p>
            <a:pPr>
              <a:lnSpc>
                <a:spcPct val="100000"/>
              </a:lnSpc>
              <a:spcBef>
                <a:spcPts val="600"/>
              </a:spcBef>
              <a:spcAft>
                <a:spcPts val="600"/>
              </a:spcAft>
            </a:pPr>
            <a:r>
              <a:rPr lang="en-CA">
                <a:latin typeface="Arial"/>
                <a:cs typeface="Arial"/>
              </a:rPr>
              <a:t>This module reflects the broad scope of Health Canada’s product vigilance activities beyond mandatory reporting by hospitals (e.g., serious ADRs and MDIs); which is reflected in the use of the AR and MDP report terminology. </a:t>
            </a:r>
            <a:endParaRPr lang="en-CA"/>
          </a:p>
        </p:txBody>
      </p:sp>
      <p:sp>
        <p:nvSpPr>
          <p:cNvPr id="4" name="Slide Number Placeholder 3"/>
          <p:cNvSpPr>
            <a:spLocks noGrp="1"/>
          </p:cNvSpPr>
          <p:nvPr>
            <p:ph type="sldNum" sz="quarter" idx="12"/>
          </p:nvPr>
        </p:nvSpPr>
        <p:spPr/>
        <p:txBody>
          <a:bodyPr/>
          <a:lstStyle/>
          <a:p>
            <a:fld id="{7C6B2E34-D889-2543-8A57-C13169FFE288}" type="slidenum">
              <a:rPr lang="en-US" smtClean="0"/>
              <a:t>6</a:t>
            </a:fld>
            <a:endParaRPr lang="en-US"/>
          </a:p>
        </p:txBody>
      </p:sp>
    </p:spTree>
    <p:extLst>
      <p:ext uri="{BB962C8B-B14F-4D97-AF65-F5344CB8AC3E}">
        <p14:creationId xmlns:p14="http://schemas.microsoft.com/office/powerpoint/2010/main" val="29701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t"/>
          <a:lstStyle/>
          <a:p>
            <a:r>
              <a:rPr lang="en-CA" sz="2800"/>
              <a:t>Health Canada’s Health Product Vigilance Life Cycle</a:t>
            </a:r>
          </a:p>
        </p:txBody>
      </p:sp>
      <p:grpSp>
        <p:nvGrpSpPr>
          <p:cNvPr id="5" name="Group 4">
            <a:extLst>
              <a:ext uri="{FF2B5EF4-FFF2-40B4-BE49-F238E27FC236}">
                <a16:creationId xmlns:a16="http://schemas.microsoft.com/office/drawing/2014/main" id="{1A84416C-957B-41B4-BDB2-5E4C5E388304}"/>
              </a:ext>
            </a:extLst>
          </p:cNvPr>
          <p:cNvGrpSpPr/>
          <p:nvPr/>
        </p:nvGrpSpPr>
        <p:grpSpPr>
          <a:xfrm>
            <a:off x="7599815" y="2399739"/>
            <a:ext cx="4126579" cy="1893377"/>
            <a:chOff x="8300601" y="1283792"/>
            <a:chExt cx="2937088" cy="2084262"/>
          </a:xfrm>
        </p:grpSpPr>
        <p:sp>
          <p:nvSpPr>
            <p:cNvPr id="6" name="TextBox 5">
              <a:extLst>
                <a:ext uri="{FF2B5EF4-FFF2-40B4-BE49-F238E27FC236}">
                  <a16:creationId xmlns:a16="http://schemas.microsoft.com/office/drawing/2014/main" id="{90B27521-9DE5-439A-B9E7-70158DCF6427}"/>
                </a:ext>
              </a:extLst>
            </p:cNvPr>
            <p:cNvSpPr txBox="1"/>
            <p:nvPr/>
          </p:nvSpPr>
          <p:spPr>
            <a:xfrm>
              <a:off x="8300601" y="1283792"/>
              <a:ext cx="2937088" cy="372686"/>
            </a:xfrm>
            <a:prstGeom prst="rect">
              <a:avLst/>
            </a:prstGeom>
            <a:noFill/>
          </p:spPr>
          <p:txBody>
            <a:bodyPr wrap="square" lIns="0" rIns="0" rtlCol="0" anchor="b">
              <a:spAutoFit/>
            </a:bodyPr>
            <a:lstStyle/>
            <a:p>
              <a:pPr defTabSz="914400" eaLnBrk="1" fontAlgn="auto" hangingPunct="1">
                <a:spcBef>
                  <a:spcPts val="0"/>
                </a:spcBef>
                <a:spcAft>
                  <a:spcPts val="0"/>
                </a:spcAft>
              </a:pPr>
              <a:r>
                <a:rPr lang="en-US" sz="1600" b="1" cap="all">
                  <a:solidFill>
                    <a:srgbClr val="00A891"/>
                  </a:solidFill>
                  <a:latin typeface="Calibri" panose="020F0502020204030204"/>
                  <a:ea typeface="+mn-ea"/>
                </a:rPr>
                <a:t>2. Pre-market Review</a:t>
              </a:r>
            </a:p>
          </p:txBody>
        </p:sp>
        <p:sp>
          <p:nvSpPr>
            <p:cNvPr id="7" name="TextBox 6">
              <a:extLst>
                <a:ext uri="{FF2B5EF4-FFF2-40B4-BE49-F238E27FC236}">
                  <a16:creationId xmlns:a16="http://schemas.microsoft.com/office/drawing/2014/main" id="{BBE7C1A5-1992-44BF-A7CE-57AF044FFD2C}"/>
                </a:ext>
              </a:extLst>
            </p:cNvPr>
            <p:cNvSpPr txBox="1"/>
            <p:nvPr/>
          </p:nvSpPr>
          <p:spPr>
            <a:xfrm>
              <a:off x="8338370" y="1640146"/>
              <a:ext cx="2731753" cy="1727908"/>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Reviews product submissions to assess for safety, efficacy and quality</a:t>
              </a:r>
            </a:p>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Review risk management plans with MAH to mitigate potential risks (as ap</a:t>
              </a:r>
              <a:r>
                <a:rPr lang="en-US" sz="1600">
                  <a:latin typeface="Calibri" panose="020F0502020204030204"/>
                </a:rPr>
                <a:t>plicable)</a:t>
              </a:r>
              <a:endParaRPr lang="en-US" sz="1600">
                <a:latin typeface="Calibri" panose="020F0502020204030204"/>
                <a:ea typeface="+mn-ea"/>
              </a:endParaRPr>
            </a:p>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Assesses product name and label (depending on class for medical devices)</a:t>
              </a:r>
            </a:p>
          </p:txBody>
        </p:sp>
      </p:grpSp>
      <p:grpSp>
        <p:nvGrpSpPr>
          <p:cNvPr id="8" name="Group 7">
            <a:extLst>
              <a:ext uri="{FF2B5EF4-FFF2-40B4-BE49-F238E27FC236}">
                <a16:creationId xmlns:a16="http://schemas.microsoft.com/office/drawing/2014/main" id="{7567E461-7D35-4D0A-81D1-7D023509C85F}"/>
              </a:ext>
            </a:extLst>
          </p:cNvPr>
          <p:cNvGrpSpPr/>
          <p:nvPr/>
        </p:nvGrpSpPr>
        <p:grpSpPr>
          <a:xfrm>
            <a:off x="2594904" y="4376103"/>
            <a:ext cx="3057376" cy="2122512"/>
            <a:chOff x="1654557" y="2947758"/>
            <a:chExt cx="2942235" cy="2362408"/>
          </a:xfrm>
        </p:grpSpPr>
        <p:sp>
          <p:nvSpPr>
            <p:cNvPr id="9" name="TextBox 8">
              <a:extLst>
                <a:ext uri="{FF2B5EF4-FFF2-40B4-BE49-F238E27FC236}">
                  <a16:creationId xmlns:a16="http://schemas.microsoft.com/office/drawing/2014/main" id="{1BAF9F3E-5330-4CBE-BD26-F8D9BDA43DCF}"/>
                </a:ext>
              </a:extLst>
            </p:cNvPr>
            <p:cNvSpPr txBox="1"/>
            <p:nvPr/>
          </p:nvSpPr>
          <p:spPr>
            <a:xfrm>
              <a:off x="1654557" y="2947758"/>
              <a:ext cx="2937089" cy="376819"/>
            </a:xfrm>
            <a:prstGeom prst="rect">
              <a:avLst/>
            </a:prstGeom>
            <a:noFill/>
          </p:spPr>
          <p:txBody>
            <a:bodyPr wrap="square" lIns="0" rIns="0" rtlCol="0" anchor="b">
              <a:spAutoFit/>
            </a:bodyPr>
            <a:lstStyle/>
            <a:p>
              <a:pPr defTabSz="914400" eaLnBrk="1" fontAlgn="auto" hangingPunct="1">
                <a:spcBef>
                  <a:spcPts val="0"/>
                </a:spcBef>
                <a:spcAft>
                  <a:spcPts val="0"/>
                </a:spcAft>
              </a:pPr>
              <a:r>
                <a:rPr lang="en-US" sz="1600" b="1" cap="all">
                  <a:solidFill>
                    <a:srgbClr val="FE7600"/>
                  </a:solidFill>
                  <a:latin typeface="Calibri" panose="020F0502020204030204"/>
                  <a:ea typeface="+mn-ea"/>
                </a:rPr>
                <a:t>4. Risk mitigation</a:t>
              </a:r>
            </a:p>
          </p:txBody>
        </p:sp>
        <p:sp>
          <p:nvSpPr>
            <p:cNvPr id="10" name="TextBox 9">
              <a:extLst>
                <a:ext uri="{FF2B5EF4-FFF2-40B4-BE49-F238E27FC236}">
                  <a16:creationId xmlns:a16="http://schemas.microsoft.com/office/drawing/2014/main" id="{B78E4D74-2515-49E1-992B-A0522C449A47}"/>
                </a:ext>
              </a:extLst>
            </p:cNvPr>
            <p:cNvSpPr txBox="1"/>
            <p:nvPr/>
          </p:nvSpPr>
          <p:spPr>
            <a:xfrm>
              <a:off x="1667499" y="3289045"/>
              <a:ext cx="2929293" cy="2021121"/>
            </a:xfrm>
            <a:prstGeom prst="rect">
              <a:avLst/>
            </a:prstGeom>
            <a:noFill/>
          </p:spPr>
          <p:txBody>
            <a:bodyPr wrap="square" lIns="0" rIns="0" rtlCol="0" anchor="t">
              <a:spAutoFit/>
            </a:bodyPr>
            <a:lstStyle/>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Continuing observation</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Labelling changes</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Risk communications</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Product recall</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Educational activities</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Market withdrawal</a:t>
              </a:r>
            </a:p>
            <a:p>
              <a:pPr marL="285750" indent="-285750" algn="just"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Other</a:t>
              </a:r>
            </a:p>
          </p:txBody>
        </p:sp>
      </p:grpSp>
      <p:grpSp>
        <p:nvGrpSpPr>
          <p:cNvPr id="11" name="Group 10">
            <a:extLst>
              <a:ext uri="{FF2B5EF4-FFF2-40B4-BE49-F238E27FC236}">
                <a16:creationId xmlns:a16="http://schemas.microsoft.com/office/drawing/2014/main" id="{BD3382A5-860B-4391-BB00-86B510E5D854}"/>
              </a:ext>
            </a:extLst>
          </p:cNvPr>
          <p:cNvGrpSpPr/>
          <p:nvPr/>
        </p:nvGrpSpPr>
        <p:grpSpPr>
          <a:xfrm>
            <a:off x="2608352" y="1107777"/>
            <a:ext cx="5347176" cy="1413167"/>
            <a:chOff x="8921976" y="1602411"/>
            <a:chExt cx="3095268" cy="1360677"/>
          </a:xfrm>
        </p:grpSpPr>
        <p:sp>
          <p:nvSpPr>
            <p:cNvPr id="12" name="TextBox 11">
              <a:extLst>
                <a:ext uri="{FF2B5EF4-FFF2-40B4-BE49-F238E27FC236}">
                  <a16:creationId xmlns:a16="http://schemas.microsoft.com/office/drawing/2014/main" id="{31C649A2-189D-4ABB-9C40-FC54A48B627B}"/>
                </a:ext>
              </a:extLst>
            </p:cNvPr>
            <p:cNvSpPr txBox="1"/>
            <p:nvPr/>
          </p:nvSpPr>
          <p:spPr>
            <a:xfrm>
              <a:off x="8921976" y="1602411"/>
              <a:ext cx="3095268" cy="325979"/>
            </a:xfrm>
            <a:prstGeom prst="rect">
              <a:avLst/>
            </a:prstGeom>
            <a:noFill/>
          </p:spPr>
          <p:txBody>
            <a:bodyPr wrap="square" lIns="0" rIns="0" rtlCol="0" anchor="b">
              <a:spAutoFit/>
            </a:bodyPr>
            <a:lstStyle/>
            <a:p>
              <a:pPr defTabSz="914400" eaLnBrk="1" fontAlgn="auto" hangingPunct="1">
                <a:spcBef>
                  <a:spcPts val="0"/>
                </a:spcBef>
                <a:spcAft>
                  <a:spcPts val="0"/>
                </a:spcAft>
              </a:pPr>
              <a:r>
                <a:rPr lang="en-US" sz="1600" b="1" cap="all">
                  <a:solidFill>
                    <a:srgbClr val="013D4D"/>
                  </a:solidFill>
                  <a:latin typeface="Calibri" panose="020F0502020204030204"/>
                  <a:ea typeface="+mn-ea"/>
                </a:rPr>
                <a:t>1. market authorization SUBMISSION</a:t>
              </a:r>
            </a:p>
          </p:txBody>
        </p:sp>
        <p:sp>
          <p:nvSpPr>
            <p:cNvPr id="13" name="TextBox 12">
              <a:extLst>
                <a:ext uri="{FF2B5EF4-FFF2-40B4-BE49-F238E27FC236}">
                  <a16:creationId xmlns:a16="http://schemas.microsoft.com/office/drawing/2014/main" id="{3712FA87-4059-4E5A-BDA3-9FB4FFCD3B9A}"/>
                </a:ext>
              </a:extLst>
            </p:cNvPr>
            <p:cNvSpPr txBox="1"/>
            <p:nvPr/>
          </p:nvSpPr>
          <p:spPr>
            <a:xfrm>
              <a:off x="8929772" y="1925881"/>
              <a:ext cx="2929293" cy="1037207"/>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Product submission (pharmaceuticals, natural health products, biologics and biosimilars, </a:t>
              </a:r>
              <a:r>
                <a:rPr lang="en-CA" sz="1600">
                  <a:latin typeface="Calibri" panose="020F0502020204030204"/>
                  <a:ea typeface="+mn-ea"/>
                </a:rPr>
                <a:t>radiopharmaceuticals, disinfectants and sanitizers with disinfectant claims,</a:t>
              </a:r>
              <a:r>
                <a:rPr lang="en-US" sz="1600">
                  <a:latin typeface="Calibri" panose="020F0502020204030204"/>
                  <a:ea typeface="+mn-ea"/>
                </a:rPr>
                <a:t> and medical devices) by market authorization holder (MAH)</a:t>
              </a:r>
            </a:p>
          </p:txBody>
        </p:sp>
      </p:grpSp>
      <p:grpSp>
        <p:nvGrpSpPr>
          <p:cNvPr id="19" name="Group 18">
            <a:extLst>
              <a:ext uri="{FF2B5EF4-FFF2-40B4-BE49-F238E27FC236}">
                <a16:creationId xmlns:a16="http://schemas.microsoft.com/office/drawing/2014/main" id="{E0075C8F-1B56-4E28-9E66-F667A36C2027}"/>
              </a:ext>
            </a:extLst>
          </p:cNvPr>
          <p:cNvGrpSpPr/>
          <p:nvPr/>
        </p:nvGrpSpPr>
        <p:grpSpPr>
          <a:xfrm>
            <a:off x="713584" y="2714536"/>
            <a:ext cx="3797121" cy="1578580"/>
            <a:chOff x="327976" y="2568724"/>
            <a:chExt cx="2948123" cy="2428756"/>
          </a:xfrm>
        </p:grpSpPr>
        <p:sp>
          <p:nvSpPr>
            <p:cNvPr id="20" name="TextBox 19">
              <a:extLst>
                <a:ext uri="{FF2B5EF4-FFF2-40B4-BE49-F238E27FC236}">
                  <a16:creationId xmlns:a16="http://schemas.microsoft.com/office/drawing/2014/main" id="{525526F6-E52F-4700-A62F-8FC09F6CCCF4}"/>
                </a:ext>
              </a:extLst>
            </p:cNvPr>
            <p:cNvSpPr txBox="1"/>
            <p:nvPr/>
          </p:nvSpPr>
          <p:spPr>
            <a:xfrm>
              <a:off x="339011" y="2568724"/>
              <a:ext cx="2937088" cy="392554"/>
            </a:xfrm>
            <a:prstGeom prst="rect">
              <a:avLst/>
            </a:prstGeom>
            <a:noFill/>
          </p:spPr>
          <p:txBody>
            <a:bodyPr wrap="square" lIns="0" rIns="0" rtlCol="0" anchor="b">
              <a:spAutoFit/>
            </a:bodyPr>
            <a:lstStyle/>
            <a:p>
              <a:pPr defTabSz="914400" eaLnBrk="1" fontAlgn="auto" hangingPunct="1">
                <a:spcBef>
                  <a:spcPts val="0"/>
                </a:spcBef>
                <a:spcAft>
                  <a:spcPts val="0"/>
                </a:spcAft>
              </a:pPr>
              <a:r>
                <a:rPr lang="en-US" sz="1600" b="1" cap="all">
                  <a:solidFill>
                    <a:srgbClr val="D9126B"/>
                  </a:solidFill>
                  <a:latin typeface="Calibri" panose="020F0502020204030204"/>
                  <a:ea typeface="+mn-ea"/>
                </a:rPr>
                <a:t>5. Compliance and enforcement</a:t>
              </a:r>
            </a:p>
          </p:txBody>
        </p:sp>
        <p:sp>
          <p:nvSpPr>
            <p:cNvPr id="21" name="TextBox 20">
              <a:extLst>
                <a:ext uri="{FF2B5EF4-FFF2-40B4-BE49-F238E27FC236}">
                  <a16:creationId xmlns:a16="http://schemas.microsoft.com/office/drawing/2014/main" id="{AAE1D79F-594A-422B-8788-4097E5CC56CA}"/>
                </a:ext>
              </a:extLst>
            </p:cNvPr>
            <p:cNvSpPr txBox="1"/>
            <p:nvPr/>
          </p:nvSpPr>
          <p:spPr>
            <a:xfrm>
              <a:off x="327976" y="2961276"/>
              <a:ext cx="2929293" cy="2036204"/>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en-CA" sz="1600">
                  <a:latin typeface="Calibri" panose="020F0502020204030204" pitchFamily="34" charset="0"/>
                </a:rPr>
                <a:t>Monitors quality of </a:t>
              </a:r>
              <a:r>
                <a:rPr lang="en-US" sz="1600">
                  <a:latin typeface="Calibri" panose="020F0502020204030204" pitchFamily="34" charset="0"/>
                </a:rPr>
                <a:t>adverse reaction/ medical device problem reports </a:t>
              </a:r>
              <a:r>
                <a:rPr lang="en-CA" sz="1600">
                  <a:latin typeface="Calibri" panose="020F0502020204030204" pitchFamily="34" charset="0"/>
                </a:rPr>
                <a:t>through compliance promotion and enforcement (e.g., inspections)</a:t>
              </a:r>
              <a:endParaRPr lang="en-US" sz="1600">
                <a:latin typeface="Calibri" panose="020F0502020204030204" pitchFamily="34" charset="0"/>
              </a:endParaRPr>
            </a:p>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pitchFamily="34" charset="0"/>
                  <a:ea typeface="+mn-ea"/>
                </a:rPr>
                <a:t>Enforce regulations</a:t>
              </a:r>
            </a:p>
          </p:txBody>
        </p:sp>
      </p:grpSp>
      <p:grpSp>
        <p:nvGrpSpPr>
          <p:cNvPr id="22" name="Group 21">
            <a:extLst>
              <a:ext uri="{FF2B5EF4-FFF2-40B4-BE49-F238E27FC236}">
                <a16:creationId xmlns:a16="http://schemas.microsoft.com/office/drawing/2014/main" id="{074E188F-BEDE-4F33-9901-9D176357C536}"/>
              </a:ext>
            </a:extLst>
          </p:cNvPr>
          <p:cNvGrpSpPr/>
          <p:nvPr/>
        </p:nvGrpSpPr>
        <p:grpSpPr>
          <a:xfrm>
            <a:off x="7110980" y="4364880"/>
            <a:ext cx="4631717" cy="2127995"/>
            <a:chOff x="8869971" y="1412413"/>
            <a:chExt cx="2937088" cy="2532242"/>
          </a:xfrm>
        </p:grpSpPr>
        <p:sp>
          <p:nvSpPr>
            <p:cNvPr id="23" name="TextBox 22">
              <a:extLst>
                <a:ext uri="{FF2B5EF4-FFF2-40B4-BE49-F238E27FC236}">
                  <a16:creationId xmlns:a16="http://schemas.microsoft.com/office/drawing/2014/main" id="{3E898F31-BE8F-4D67-9250-939948B15599}"/>
                </a:ext>
              </a:extLst>
            </p:cNvPr>
            <p:cNvSpPr txBox="1"/>
            <p:nvPr/>
          </p:nvSpPr>
          <p:spPr>
            <a:xfrm>
              <a:off x="8869971" y="1412413"/>
              <a:ext cx="2937088" cy="402868"/>
            </a:xfrm>
            <a:prstGeom prst="rect">
              <a:avLst/>
            </a:prstGeom>
            <a:noFill/>
          </p:spPr>
          <p:txBody>
            <a:bodyPr wrap="square" lIns="0" rIns="0" rtlCol="0" anchor="b">
              <a:spAutoFit/>
            </a:bodyPr>
            <a:lstStyle/>
            <a:p>
              <a:pPr defTabSz="914400" eaLnBrk="1" fontAlgn="auto" hangingPunct="1">
                <a:spcBef>
                  <a:spcPts val="0"/>
                </a:spcBef>
                <a:spcAft>
                  <a:spcPts val="0"/>
                </a:spcAft>
              </a:pPr>
              <a:r>
                <a:rPr lang="en-US" sz="1600" b="1" cap="all">
                  <a:solidFill>
                    <a:srgbClr val="B1DB15">
                      <a:lumMod val="75000"/>
                    </a:srgbClr>
                  </a:solidFill>
                  <a:latin typeface="Calibri" panose="020F0502020204030204"/>
                  <a:ea typeface="+mn-ea"/>
                </a:rPr>
                <a:t>3. Post-market surveillance</a:t>
              </a:r>
            </a:p>
          </p:txBody>
        </p:sp>
        <p:sp>
          <p:nvSpPr>
            <p:cNvPr id="24" name="TextBox 23">
              <a:extLst>
                <a:ext uri="{FF2B5EF4-FFF2-40B4-BE49-F238E27FC236}">
                  <a16:creationId xmlns:a16="http://schemas.microsoft.com/office/drawing/2014/main" id="{24BC06A4-9D27-437E-9EB5-03E69705CAB2}"/>
                </a:ext>
              </a:extLst>
            </p:cNvPr>
            <p:cNvSpPr txBox="1"/>
            <p:nvPr/>
          </p:nvSpPr>
          <p:spPr>
            <a:xfrm>
              <a:off x="8897583" y="1783817"/>
              <a:ext cx="2881864" cy="2160838"/>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en-US" sz="1600">
                  <a:latin typeface="Calibri" panose="020F0502020204030204"/>
                  <a:ea typeface="+mn-ea"/>
                </a:rPr>
                <a:t>Monitors safety and effectiveness of health products by identifying and assessing potential safety signals through multiple sources including spontaneous reporting of adverse reactions to health products and medical device problems reports, literature review, annual safety summaries, DSEN, liaising with other regulators, etc.</a:t>
              </a:r>
            </a:p>
          </p:txBody>
        </p:sp>
      </p:grpSp>
      <p:grpSp>
        <p:nvGrpSpPr>
          <p:cNvPr id="4" name="Group 3">
            <a:extLst>
              <a:ext uri="{FF2B5EF4-FFF2-40B4-BE49-F238E27FC236}">
                <a16:creationId xmlns:a16="http://schemas.microsoft.com/office/drawing/2014/main" id="{A63E6493-A7DE-4D5B-9118-2C90C2F935CC}"/>
              </a:ext>
            </a:extLst>
          </p:cNvPr>
          <p:cNvGrpSpPr/>
          <p:nvPr/>
        </p:nvGrpSpPr>
        <p:grpSpPr>
          <a:xfrm>
            <a:off x="4406817" y="2651175"/>
            <a:ext cx="2957569" cy="2340188"/>
            <a:chOff x="3597147" y="1139727"/>
            <a:chExt cx="4980663" cy="4752933"/>
          </a:xfrm>
        </p:grpSpPr>
        <p:sp>
          <p:nvSpPr>
            <p:cNvPr id="15" name="Freeform 40">
              <a:extLst>
                <a:ext uri="{FF2B5EF4-FFF2-40B4-BE49-F238E27FC236}">
                  <a16:creationId xmlns:a16="http://schemas.microsoft.com/office/drawing/2014/main" id="{CE0F1D1D-C0E6-4A86-A5C4-AF5EFCC7DEA3}"/>
                </a:ext>
              </a:extLst>
            </p:cNvPr>
            <p:cNvSpPr>
              <a:spLocks/>
            </p:cNvSpPr>
            <p:nvPr/>
          </p:nvSpPr>
          <p:spPr bwMode="auto">
            <a:xfrm>
              <a:off x="3597147" y="2326930"/>
              <a:ext cx="1494607" cy="2385009"/>
            </a:xfrm>
            <a:custGeom>
              <a:avLst/>
              <a:gdLst>
                <a:gd name="T0" fmla="*/ 81 w 219"/>
                <a:gd name="T1" fmla="*/ 350 h 350"/>
                <a:gd name="T2" fmla="*/ 67 w 219"/>
                <a:gd name="T3" fmla="*/ 305 h 350"/>
                <a:gd name="T4" fmla="*/ 4 w 219"/>
                <a:gd name="T5" fmla="*/ 110 h 350"/>
                <a:gd name="T6" fmla="*/ 15 w 219"/>
                <a:gd name="T7" fmla="*/ 76 h 350"/>
                <a:gd name="T8" fmla="*/ 119 w 219"/>
                <a:gd name="T9" fmla="*/ 0 h 350"/>
                <a:gd name="T10" fmla="*/ 213 w 219"/>
                <a:gd name="T11" fmla="*/ 16 h 350"/>
                <a:gd name="T12" fmla="*/ 216 w 219"/>
                <a:gd name="T13" fmla="*/ 107 h 350"/>
                <a:gd name="T14" fmla="*/ 166 w 219"/>
                <a:gd name="T15" fmla="*/ 144 h 350"/>
                <a:gd name="T16" fmla="*/ 219 w 219"/>
                <a:gd name="T17" fmla="*/ 306 h 350"/>
                <a:gd name="T18" fmla="*/ 219 w 219"/>
                <a:gd name="T19" fmla="*/ 306 h 350"/>
                <a:gd name="T20" fmla="*/ 138 w 219"/>
                <a:gd name="T21" fmla="*/ 275 h 350"/>
                <a:gd name="T22" fmla="*/ 132 w 219"/>
                <a:gd name="T23" fmla="*/ 272 h 350"/>
                <a:gd name="T24" fmla="*/ 129 w 219"/>
                <a:gd name="T25" fmla="*/ 277 h 350"/>
                <a:gd name="T26" fmla="*/ 81 w 219"/>
                <a:gd name="T2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350">
                  <a:moveTo>
                    <a:pt x="81" y="350"/>
                  </a:moveTo>
                  <a:lnTo>
                    <a:pt x="67" y="305"/>
                  </a:lnTo>
                  <a:lnTo>
                    <a:pt x="4" y="110"/>
                  </a:lnTo>
                  <a:cubicBezTo>
                    <a:pt x="0" y="97"/>
                    <a:pt x="4" y="84"/>
                    <a:pt x="15" y="76"/>
                  </a:cubicBezTo>
                  <a:lnTo>
                    <a:pt x="119" y="0"/>
                  </a:lnTo>
                  <a:lnTo>
                    <a:pt x="213" y="16"/>
                  </a:lnTo>
                  <a:lnTo>
                    <a:pt x="216" y="107"/>
                  </a:lnTo>
                  <a:lnTo>
                    <a:pt x="166" y="144"/>
                  </a:lnTo>
                  <a:lnTo>
                    <a:pt x="219" y="306"/>
                  </a:lnTo>
                  <a:lnTo>
                    <a:pt x="219" y="306"/>
                  </a:lnTo>
                  <a:lnTo>
                    <a:pt x="138" y="275"/>
                  </a:lnTo>
                  <a:lnTo>
                    <a:pt x="132" y="272"/>
                  </a:lnTo>
                  <a:lnTo>
                    <a:pt x="129" y="277"/>
                  </a:lnTo>
                  <a:lnTo>
                    <a:pt x="81" y="350"/>
                  </a:lnTo>
                </a:path>
              </a:pathLst>
            </a:custGeom>
            <a:solidFill>
              <a:srgbClr val="D9126B"/>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nvGrpSpPr>
            <p:cNvPr id="3" name="Group 2">
              <a:extLst>
                <a:ext uri="{FF2B5EF4-FFF2-40B4-BE49-F238E27FC236}">
                  <a16:creationId xmlns:a16="http://schemas.microsoft.com/office/drawing/2014/main" id="{602C3276-57C0-4AB1-BF3F-AB244FBC0B1F}"/>
                </a:ext>
              </a:extLst>
            </p:cNvPr>
            <p:cNvGrpSpPr/>
            <p:nvPr/>
          </p:nvGrpSpPr>
          <p:grpSpPr>
            <a:xfrm>
              <a:off x="3866311" y="1139727"/>
              <a:ext cx="4711499" cy="4752933"/>
              <a:chOff x="3866311" y="1139727"/>
              <a:chExt cx="4711499" cy="4752933"/>
            </a:xfrm>
          </p:grpSpPr>
          <p:sp>
            <p:nvSpPr>
              <p:cNvPr id="17" name="Freeform 42">
                <a:extLst>
                  <a:ext uri="{FF2B5EF4-FFF2-40B4-BE49-F238E27FC236}">
                    <a16:creationId xmlns:a16="http://schemas.microsoft.com/office/drawing/2014/main" id="{6EC3D9D2-7624-4BF0-8234-191F01CA884D}"/>
                  </a:ext>
                </a:extLst>
              </p:cNvPr>
              <p:cNvSpPr>
                <a:spLocks/>
              </p:cNvSpPr>
              <p:nvPr/>
            </p:nvSpPr>
            <p:spPr bwMode="auto">
              <a:xfrm>
                <a:off x="6118598" y="3885198"/>
                <a:ext cx="2067008" cy="1992804"/>
              </a:xfrm>
              <a:custGeom>
                <a:avLst/>
                <a:gdLst>
                  <a:gd name="T0" fmla="*/ 303 w 303"/>
                  <a:gd name="T1" fmla="*/ 43 h 292"/>
                  <a:gd name="T2" fmla="*/ 303 w 303"/>
                  <a:gd name="T3" fmla="*/ 43 h 292"/>
                  <a:gd name="T4" fmla="*/ 293 w 303"/>
                  <a:gd name="T5" fmla="*/ 76 h 292"/>
                  <a:gd name="T6" fmla="*/ 230 w 303"/>
                  <a:gd name="T7" fmla="*/ 270 h 292"/>
                  <a:gd name="T8" fmla="*/ 201 w 303"/>
                  <a:gd name="T9" fmla="*/ 292 h 292"/>
                  <a:gd name="T10" fmla="*/ 58 w 303"/>
                  <a:gd name="T11" fmla="*/ 292 h 292"/>
                  <a:gd name="T12" fmla="*/ 0 w 303"/>
                  <a:gd name="T13" fmla="*/ 217 h 292"/>
                  <a:gd name="T14" fmla="*/ 58 w 303"/>
                  <a:gd name="T15" fmla="*/ 147 h 292"/>
                  <a:gd name="T16" fmla="*/ 118 w 303"/>
                  <a:gd name="T17" fmla="*/ 147 h 292"/>
                  <a:gd name="T18" fmla="*/ 166 w 303"/>
                  <a:gd name="T19" fmla="*/ 0 h 292"/>
                  <a:gd name="T20" fmla="*/ 213 w 303"/>
                  <a:gd name="T21" fmla="*/ 72 h 292"/>
                  <a:gd name="T22" fmla="*/ 217 w 303"/>
                  <a:gd name="T23" fmla="*/ 77 h 292"/>
                  <a:gd name="T24" fmla="*/ 222 w 303"/>
                  <a:gd name="T25" fmla="*/ 75 h 292"/>
                  <a:gd name="T26" fmla="*/ 303 w 303"/>
                  <a:gd name="T2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92">
                    <a:moveTo>
                      <a:pt x="303" y="43"/>
                    </a:moveTo>
                    <a:lnTo>
                      <a:pt x="303" y="43"/>
                    </a:lnTo>
                    <a:lnTo>
                      <a:pt x="293" y="76"/>
                    </a:lnTo>
                    <a:lnTo>
                      <a:pt x="230" y="270"/>
                    </a:lnTo>
                    <a:cubicBezTo>
                      <a:pt x="226" y="283"/>
                      <a:pt x="214" y="292"/>
                      <a:pt x="201" y="292"/>
                    </a:cubicBezTo>
                    <a:lnTo>
                      <a:pt x="58" y="292"/>
                    </a:lnTo>
                    <a:lnTo>
                      <a:pt x="0" y="217"/>
                    </a:lnTo>
                    <a:lnTo>
                      <a:pt x="58" y="147"/>
                    </a:lnTo>
                    <a:lnTo>
                      <a:pt x="118" y="147"/>
                    </a:lnTo>
                    <a:lnTo>
                      <a:pt x="166" y="0"/>
                    </a:lnTo>
                    <a:lnTo>
                      <a:pt x="213" y="72"/>
                    </a:lnTo>
                    <a:lnTo>
                      <a:pt x="217" y="77"/>
                    </a:lnTo>
                    <a:lnTo>
                      <a:pt x="222" y="75"/>
                    </a:lnTo>
                    <a:lnTo>
                      <a:pt x="303" y="43"/>
                    </a:lnTo>
                  </a:path>
                </a:pathLst>
              </a:custGeom>
              <a:solidFill>
                <a:srgbClr val="B1DB15"/>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Freeform 39">
                <a:extLst>
                  <a:ext uri="{FF2B5EF4-FFF2-40B4-BE49-F238E27FC236}">
                    <a16:creationId xmlns:a16="http://schemas.microsoft.com/office/drawing/2014/main" id="{9BD5BFE6-4057-4228-B683-A640ACEF20D8}"/>
                  </a:ext>
                </a:extLst>
              </p:cNvPr>
              <p:cNvSpPr>
                <a:spLocks/>
              </p:cNvSpPr>
              <p:nvPr/>
            </p:nvSpPr>
            <p:spPr bwMode="auto">
              <a:xfrm>
                <a:off x="4497937" y="1139727"/>
                <a:ext cx="2522805" cy="1844404"/>
              </a:xfrm>
              <a:custGeom>
                <a:avLst/>
                <a:gdLst>
                  <a:gd name="T0" fmla="*/ 285 w 369"/>
                  <a:gd name="T1" fmla="*/ 215 h 270"/>
                  <a:gd name="T2" fmla="*/ 228 w 369"/>
                  <a:gd name="T3" fmla="*/ 173 h 270"/>
                  <a:gd name="T4" fmla="*/ 95 w 369"/>
                  <a:gd name="T5" fmla="*/ 270 h 270"/>
                  <a:gd name="T6" fmla="*/ 95 w 369"/>
                  <a:gd name="T7" fmla="*/ 270 h 270"/>
                  <a:gd name="T8" fmla="*/ 92 w 369"/>
                  <a:gd name="T9" fmla="*/ 182 h 270"/>
                  <a:gd name="T10" fmla="*/ 92 w 369"/>
                  <a:gd name="T11" fmla="*/ 176 h 270"/>
                  <a:gd name="T12" fmla="*/ 86 w 369"/>
                  <a:gd name="T13" fmla="*/ 175 h 270"/>
                  <a:gd name="T14" fmla="*/ 0 w 369"/>
                  <a:gd name="T15" fmla="*/ 160 h 270"/>
                  <a:gd name="T16" fmla="*/ 0 w 369"/>
                  <a:gd name="T17" fmla="*/ 160 h 270"/>
                  <a:gd name="T18" fmla="*/ 44 w 369"/>
                  <a:gd name="T19" fmla="*/ 128 h 270"/>
                  <a:gd name="T20" fmla="*/ 210 w 369"/>
                  <a:gd name="T21" fmla="*/ 8 h 270"/>
                  <a:gd name="T22" fmla="*/ 246 w 369"/>
                  <a:gd name="T23" fmla="*/ 8 h 270"/>
                  <a:gd name="T24" fmla="*/ 353 w 369"/>
                  <a:gd name="T25" fmla="*/ 86 h 270"/>
                  <a:gd name="T26" fmla="*/ 369 w 369"/>
                  <a:gd name="T27" fmla="*/ 182 h 270"/>
                  <a:gd name="T28" fmla="*/ 285 w 369"/>
                  <a:gd name="T29" fmla="*/ 2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270">
                    <a:moveTo>
                      <a:pt x="285" y="215"/>
                    </a:moveTo>
                    <a:lnTo>
                      <a:pt x="228" y="173"/>
                    </a:lnTo>
                    <a:lnTo>
                      <a:pt x="95" y="270"/>
                    </a:lnTo>
                    <a:lnTo>
                      <a:pt x="95" y="270"/>
                    </a:lnTo>
                    <a:lnTo>
                      <a:pt x="92" y="182"/>
                    </a:lnTo>
                    <a:lnTo>
                      <a:pt x="92" y="176"/>
                    </a:lnTo>
                    <a:lnTo>
                      <a:pt x="86" y="175"/>
                    </a:lnTo>
                    <a:lnTo>
                      <a:pt x="0" y="160"/>
                    </a:lnTo>
                    <a:lnTo>
                      <a:pt x="0" y="160"/>
                    </a:lnTo>
                    <a:lnTo>
                      <a:pt x="44" y="128"/>
                    </a:lnTo>
                    <a:lnTo>
                      <a:pt x="210" y="8"/>
                    </a:lnTo>
                    <a:cubicBezTo>
                      <a:pt x="221" y="0"/>
                      <a:pt x="235" y="0"/>
                      <a:pt x="246" y="8"/>
                    </a:cubicBezTo>
                    <a:lnTo>
                      <a:pt x="353" y="86"/>
                    </a:lnTo>
                    <a:lnTo>
                      <a:pt x="369" y="182"/>
                    </a:lnTo>
                    <a:lnTo>
                      <a:pt x="285" y="215"/>
                    </a:lnTo>
                  </a:path>
                </a:pathLst>
              </a:custGeom>
              <a:solidFill>
                <a:srgbClr val="013D4D"/>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6" name="Freeform 41">
                <a:extLst>
                  <a:ext uri="{FF2B5EF4-FFF2-40B4-BE49-F238E27FC236}">
                    <a16:creationId xmlns:a16="http://schemas.microsoft.com/office/drawing/2014/main" id="{5CD00854-7599-4A80-9C8F-7D3DD83539E1}"/>
                  </a:ext>
                </a:extLst>
              </p:cNvPr>
              <p:cNvSpPr>
                <a:spLocks/>
              </p:cNvSpPr>
              <p:nvPr/>
            </p:nvSpPr>
            <p:spPr bwMode="auto">
              <a:xfrm>
                <a:off x="4199997" y="4323857"/>
                <a:ext cx="2183605" cy="1568803"/>
              </a:xfrm>
              <a:custGeom>
                <a:avLst/>
                <a:gdLst>
                  <a:gd name="T0" fmla="*/ 320 w 320"/>
                  <a:gd name="T1" fmla="*/ 230 h 230"/>
                  <a:gd name="T2" fmla="*/ 72 w 320"/>
                  <a:gd name="T3" fmla="*/ 230 h 230"/>
                  <a:gd name="T4" fmla="*/ 43 w 320"/>
                  <a:gd name="T5" fmla="*/ 208 h 230"/>
                  <a:gd name="T6" fmla="*/ 0 w 320"/>
                  <a:gd name="T7" fmla="*/ 77 h 230"/>
                  <a:gd name="T8" fmla="*/ 51 w 320"/>
                  <a:gd name="T9" fmla="*/ 0 h 230"/>
                  <a:gd name="T10" fmla="*/ 138 w 320"/>
                  <a:gd name="T11" fmla="*/ 34 h 230"/>
                  <a:gd name="T12" fmla="*/ 155 w 320"/>
                  <a:gd name="T13" fmla="*/ 85 h 230"/>
                  <a:gd name="T14" fmla="*/ 320 w 320"/>
                  <a:gd name="T15" fmla="*/ 85 h 230"/>
                  <a:gd name="T16" fmla="*/ 320 w 320"/>
                  <a:gd name="T17" fmla="*/ 85 h 230"/>
                  <a:gd name="T18" fmla="*/ 265 w 320"/>
                  <a:gd name="T19" fmla="*/ 150 h 230"/>
                  <a:gd name="T20" fmla="*/ 261 w 320"/>
                  <a:gd name="T21" fmla="*/ 154 h 230"/>
                  <a:gd name="T22" fmla="*/ 265 w 320"/>
                  <a:gd name="T23" fmla="*/ 159 h 230"/>
                  <a:gd name="T24" fmla="*/ 320 w 320"/>
                  <a:gd name="T2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230">
                    <a:moveTo>
                      <a:pt x="320" y="230"/>
                    </a:moveTo>
                    <a:lnTo>
                      <a:pt x="72" y="230"/>
                    </a:lnTo>
                    <a:cubicBezTo>
                      <a:pt x="59" y="230"/>
                      <a:pt x="47" y="221"/>
                      <a:pt x="43" y="208"/>
                    </a:cubicBezTo>
                    <a:lnTo>
                      <a:pt x="0" y="77"/>
                    </a:lnTo>
                    <a:lnTo>
                      <a:pt x="51" y="0"/>
                    </a:lnTo>
                    <a:lnTo>
                      <a:pt x="138" y="34"/>
                    </a:lnTo>
                    <a:lnTo>
                      <a:pt x="155" y="85"/>
                    </a:lnTo>
                    <a:lnTo>
                      <a:pt x="320" y="85"/>
                    </a:lnTo>
                    <a:lnTo>
                      <a:pt x="320" y="85"/>
                    </a:lnTo>
                    <a:lnTo>
                      <a:pt x="265" y="150"/>
                    </a:lnTo>
                    <a:lnTo>
                      <a:pt x="261" y="154"/>
                    </a:lnTo>
                    <a:lnTo>
                      <a:pt x="265" y="159"/>
                    </a:lnTo>
                    <a:lnTo>
                      <a:pt x="320" y="230"/>
                    </a:lnTo>
                  </a:path>
                </a:pathLst>
              </a:custGeom>
              <a:solidFill>
                <a:srgbClr val="FE7600"/>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8" name="Freeform 43">
                <a:extLst>
                  <a:ext uri="{FF2B5EF4-FFF2-40B4-BE49-F238E27FC236}">
                    <a16:creationId xmlns:a16="http://schemas.microsoft.com/office/drawing/2014/main" id="{1D574846-3C68-4EAB-8EA2-6B0F457638EF}"/>
                  </a:ext>
                </a:extLst>
              </p:cNvPr>
              <p:cNvSpPr>
                <a:spLocks/>
              </p:cNvSpPr>
              <p:nvPr/>
            </p:nvSpPr>
            <p:spPr bwMode="auto">
              <a:xfrm>
                <a:off x="6574402" y="1818196"/>
                <a:ext cx="2003408" cy="2469809"/>
              </a:xfrm>
              <a:custGeom>
                <a:avLst/>
                <a:gdLst>
                  <a:gd name="T0" fmla="*/ 71 w 292"/>
                  <a:gd name="T1" fmla="*/ 0 h 362"/>
                  <a:gd name="T2" fmla="*/ 111 w 292"/>
                  <a:gd name="T3" fmla="*/ 29 h 362"/>
                  <a:gd name="T4" fmla="*/ 277 w 292"/>
                  <a:gd name="T5" fmla="*/ 150 h 362"/>
                  <a:gd name="T6" fmla="*/ 288 w 292"/>
                  <a:gd name="T7" fmla="*/ 184 h 362"/>
                  <a:gd name="T8" fmla="*/ 241 w 292"/>
                  <a:gd name="T9" fmla="*/ 328 h 362"/>
                  <a:gd name="T10" fmla="*/ 155 w 292"/>
                  <a:gd name="T11" fmla="*/ 362 h 362"/>
                  <a:gd name="T12" fmla="*/ 104 w 292"/>
                  <a:gd name="T13" fmla="*/ 285 h 362"/>
                  <a:gd name="T14" fmla="*/ 125 w 292"/>
                  <a:gd name="T15" fmla="*/ 218 h 362"/>
                  <a:gd name="T16" fmla="*/ 0 w 292"/>
                  <a:gd name="T17" fmla="*/ 126 h 362"/>
                  <a:gd name="T18" fmla="*/ 0 w 292"/>
                  <a:gd name="T19" fmla="*/ 126 h 362"/>
                  <a:gd name="T20" fmla="*/ 80 w 292"/>
                  <a:gd name="T21" fmla="*/ 95 h 362"/>
                  <a:gd name="T22" fmla="*/ 86 w 292"/>
                  <a:gd name="T23" fmla="*/ 93 h 362"/>
                  <a:gd name="T24" fmla="*/ 85 w 292"/>
                  <a:gd name="T25" fmla="*/ 87 h 362"/>
                  <a:gd name="T26" fmla="*/ 71 w 292"/>
                  <a:gd name="T27" fmla="*/ 0 h 362"/>
                  <a:gd name="T28" fmla="*/ 71 w 292"/>
                  <a:gd name="T2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362">
                    <a:moveTo>
                      <a:pt x="71" y="0"/>
                    </a:moveTo>
                    <a:lnTo>
                      <a:pt x="111" y="29"/>
                    </a:lnTo>
                    <a:lnTo>
                      <a:pt x="277" y="150"/>
                    </a:lnTo>
                    <a:cubicBezTo>
                      <a:pt x="288" y="158"/>
                      <a:pt x="292" y="171"/>
                      <a:pt x="288" y="184"/>
                    </a:cubicBezTo>
                    <a:lnTo>
                      <a:pt x="241" y="328"/>
                    </a:lnTo>
                    <a:lnTo>
                      <a:pt x="155" y="362"/>
                    </a:lnTo>
                    <a:lnTo>
                      <a:pt x="104" y="285"/>
                    </a:lnTo>
                    <a:lnTo>
                      <a:pt x="125" y="218"/>
                    </a:lnTo>
                    <a:lnTo>
                      <a:pt x="0" y="126"/>
                    </a:lnTo>
                    <a:lnTo>
                      <a:pt x="0" y="126"/>
                    </a:lnTo>
                    <a:lnTo>
                      <a:pt x="80" y="95"/>
                    </a:lnTo>
                    <a:lnTo>
                      <a:pt x="86" y="93"/>
                    </a:lnTo>
                    <a:lnTo>
                      <a:pt x="85" y="87"/>
                    </a:lnTo>
                    <a:lnTo>
                      <a:pt x="71" y="0"/>
                    </a:lnTo>
                    <a:lnTo>
                      <a:pt x="71" y="0"/>
                    </a:lnTo>
                  </a:path>
                </a:pathLst>
              </a:custGeom>
              <a:solidFill>
                <a:srgbClr val="00A891"/>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25" name="Rectangle 24">
                <a:extLst>
                  <a:ext uri="{FF2B5EF4-FFF2-40B4-BE49-F238E27FC236}">
                    <a16:creationId xmlns:a16="http://schemas.microsoft.com/office/drawing/2014/main" id="{3284414D-8E1C-4124-BF56-B88E762CABBC}"/>
                  </a:ext>
                </a:extLst>
              </p:cNvPr>
              <p:cNvSpPr/>
              <p:nvPr/>
            </p:nvSpPr>
            <p:spPr>
              <a:xfrm>
                <a:off x="5683021" y="134649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en-US" sz="4000" b="1">
                    <a:solidFill>
                      <a:prstClr val="white"/>
                    </a:solidFill>
                    <a:latin typeface="Calibri" panose="020F0502020204030204"/>
                    <a:ea typeface="+mn-ea"/>
                  </a:rPr>
                  <a:t>1</a:t>
                </a:r>
                <a:endParaRPr lang="en-US" sz="4000">
                  <a:solidFill>
                    <a:prstClr val="black"/>
                  </a:solidFill>
                  <a:latin typeface="Calibri" panose="020F0502020204030204"/>
                  <a:ea typeface="+mn-ea"/>
                </a:endParaRPr>
              </a:p>
            </p:txBody>
          </p:sp>
          <p:sp>
            <p:nvSpPr>
              <p:cNvPr id="26" name="Rectangle 25">
                <a:extLst>
                  <a:ext uri="{FF2B5EF4-FFF2-40B4-BE49-F238E27FC236}">
                    <a16:creationId xmlns:a16="http://schemas.microsoft.com/office/drawing/2014/main" id="{E88502C3-EE31-4722-AACB-7689D0123197}"/>
                  </a:ext>
                </a:extLst>
              </p:cNvPr>
              <p:cNvSpPr/>
              <p:nvPr/>
            </p:nvSpPr>
            <p:spPr>
              <a:xfrm>
                <a:off x="7507203" y="2702202"/>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en-US" sz="4000" b="1">
                    <a:solidFill>
                      <a:prstClr val="white"/>
                    </a:solidFill>
                    <a:latin typeface="Calibri" panose="020F0502020204030204"/>
                    <a:ea typeface="+mn-ea"/>
                  </a:rPr>
                  <a:t>2</a:t>
                </a:r>
                <a:endParaRPr lang="en-US" sz="4000">
                  <a:solidFill>
                    <a:prstClr val="black"/>
                  </a:solidFill>
                  <a:latin typeface="Calibri" panose="020F0502020204030204"/>
                  <a:ea typeface="+mn-ea"/>
                </a:endParaRPr>
              </a:p>
            </p:txBody>
          </p:sp>
          <p:sp>
            <p:nvSpPr>
              <p:cNvPr id="27" name="Rectangle 26">
                <a:extLst>
                  <a:ext uri="{FF2B5EF4-FFF2-40B4-BE49-F238E27FC236}">
                    <a16:creationId xmlns:a16="http://schemas.microsoft.com/office/drawing/2014/main" id="{679506E8-DC1D-48A0-8CE7-04A6B6CD950C}"/>
                  </a:ext>
                </a:extLst>
              </p:cNvPr>
              <p:cNvSpPr/>
              <p:nvPr/>
            </p:nvSpPr>
            <p:spPr>
              <a:xfrm>
                <a:off x="6762918" y="4927684"/>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en-US" sz="4000" b="1">
                    <a:solidFill>
                      <a:prstClr val="white"/>
                    </a:solidFill>
                    <a:latin typeface="Calibri" panose="020F0502020204030204"/>
                    <a:ea typeface="+mn-ea"/>
                  </a:rPr>
                  <a:t>3</a:t>
                </a:r>
                <a:endParaRPr lang="en-US" sz="4000">
                  <a:solidFill>
                    <a:prstClr val="black"/>
                  </a:solidFill>
                  <a:latin typeface="Calibri" panose="020F0502020204030204"/>
                  <a:ea typeface="+mn-ea"/>
                </a:endParaRPr>
              </a:p>
            </p:txBody>
          </p:sp>
          <p:sp>
            <p:nvSpPr>
              <p:cNvPr id="28" name="Rectangle 27">
                <a:extLst>
                  <a:ext uri="{FF2B5EF4-FFF2-40B4-BE49-F238E27FC236}">
                    <a16:creationId xmlns:a16="http://schemas.microsoft.com/office/drawing/2014/main" id="{679892ED-7AB2-4E42-83F9-568D76843472}"/>
                  </a:ext>
                </a:extLst>
              </p:cNvPr>
              <p:cNvSpPr/>
              <p:nvPr/>
            </p:nvSpPr>
            <p:spPr>
              <a:xfrm>
                <a:off x="4572390" y="491908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en-US" sz="4000" b="1">
                    <a:solidFill>
                      <a:prstClr val="white"/>
                    </a:solidFill>
                    <a:latin typeface="Calibri" panose="020F0502020204030204"/>
                    <a:ea typeface="+mn-ea"/>
                  </a:rPr>
                  <a:t>4</a:t>
                </a:r>
                <a:endParaRPr lang="en-US" sz="4000">
                  <a:solidFill>
                    <a:prstClr val="black"/>
                  </a:solidFill>
                  <a:latin typeface="Calibri" panose="020F0502020204030204"/>
                  <a:ea typeface="+mn-ea"/>
                </a:endParaRPr>
              </a:p>
            </p:txBody>
          </p:sp>
          <p:sp>
            <p:nvSpPr>
              <p:cNvPr id="29" name="Rectangle 28">
                <a:extLst>
                  <a:ext uri="{FF2B5EF4-FFF2-40B4-BE49-F238E27FC236}">
                    <a16:creationId xmlns:a16="http://schemas.microsoft.com/office/drawing/2014/main" id="{C9F37397-311E-4285-9365-BC362CDD66A6}"/>
                  </a:ext>
                </a:extLst>
              </p:cNvPr>
              <p:cNvSpPr/>
              <p:nvPr/>
            </p:nvSpPr>
            <p:spPr>
              <a:xfrm>
                <a:off x="3866311" y="279931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en-US" sz="4000" b="1">
                    <a:solidFill>
                      <a:prstClr val="white"/>
                    </a:solidFill>
                    <a:latin typeface="Calibri" panose="020F0502020204030204"/>
                    <a:ea typeface="+mn-ea"/>
                  </a:rPr>
                  <a:t>5</a:t>
                </a:r>
                <a:endParaRPr lang="en-US" sz="4000">
                  <a:solidFill>
                    <a:prstClr val="black"/>
                  </a:solidFill>
                  <a:latin typeface="Calibri" panose="020F0502020204030204"/>
                  <a:ea typeface="+mn-ea"/>
                </a:endParaRPr>
              </a:p>
            </p:txBody>
          </p:sp>
        </p:grpSp>
      </p:grpSp>
    </p:spTree>
    <p:extLst>
      <p:ext uri="{BB962C8B-B14F-4D97-AF65-F5344CB8AC3E}">
        <p14:creationId xmlns:p14="http://schemas.microsoft.com/office/powerpoint/2010/main" val="557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354C779-1051-4EA9-9619-FC0A6E7CB965}"/>
              </a:ext>
            </a:extLst>
          </p:cNvPr>
          <p:cNvSpPr/>
          <p:nvPr/>
        </p:nvSpPr>
        <p:spPr>
          <a:xfrm>
            <a:off x="695999" y="2557099"/>
            <a:ext cx="10800000" cy="3600000"/>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6E3B82-133E-4434-A0BB-B9C2034E270D}"/>
              </a:ext>
            </a:extLst>
          </p:cNvPr>
          <p:cNvSpPr>
            <a:spLocks noGrp="1"/>
          </p:cNvSpPr>
          <p:nvPr>
            <p:ph type="title"/>
          </p:nvPr>
        </p:nvSpPr>
        <p:spPr/>
        <p:txBody>
          <a:bodyPr anchor="t">
            <a:normAutofit/>
          </a:bodyPr>
          <a:lstStyle/>
          <a:p>
            <a:pPr>
              <a:lnSpc>
                <a:spcPct val="100000"/>
              </a:lnSpc>
            </a:pPr>
            <a:r>
              <a:rPr lang="en-CA"/>
              <a:t>AR Reporting Is Essential to Post-market Surveillance</a:t>
            </a:r>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99796" y="1130594"/>
            <a:ext cx="10515600" cy="1238170"/>
          </a:xfrm>
        </p:spPr>
        <p:txBody>
          <a:bodyPr/>
          <a:lstStyle/>
          <a:p>
            <a:pPr marL="268288" indent="-268288">
              <a:lnSpc>
                <a:spcPct val="100000"/>
              </a:lnSpc>
              <a:spcBef>
                <a:spcPts val="600"/>
              </a:spcBef>
            </a:pPr>
            <a:r>
              <a:rPr lang="en-CA">
                <a:solidFill>
                  <a:schemeClr val="tx1"/>
                </a:solidFill>
              </a:rPr>
              <a:t>Many safety issues are </a:t>
            </a:r>
            <a:r>
              <a:rPr lang="en-CA" b="1">
                <a:solidFill>
                  <a:schemeClr val="tx1"/>
                </a:solidFill>
              </a:rPr>
              <a:t>ONLY</a:t>
            </a:r>
            <a:r>
              <a:rPr lang="en-CA">
                <a:solidFill>
                  <a:schemeClr val="tx1"/>
                </a:solidFill>
              </a:rPr>
              <a:t> detected after market approval due to use of the </a:t>
            </a:r>
            <a:r>
              <a:rPr lang="en-CA"/>
              <a:t>health product </a:t>
            </a:r>
            <a:r>
              <a:rPr lang="en-CA">
                <a:solidFill>
                  <a:schemeClr val="tx1"/>
                </a:solidFill>
              </a:rPr>
              <a:t>in larger populations. </a:t>
            </a:r>
            <a:endParaRPr lang="en-CA"/>
          </a:p>
        </p:txBody>
      </p:sp>
      <p:grpSp>
        <p:nvGrpSpPr>
          <p:cNvPr id="24" name="Group 23">
            <a:extLst>
              <a:ext uri="{FF2B5EF4-FFF2-40B4-BE49-F238E27FC236}">
                <a16:creationId xmlns:a16="http://schemas.microsoft.com/office/drawing/2014/main" id="{412A8048-10EA-424F-A659-352E4AF01844}"/>
              </a:ext>
            </a:extLst>
          </p:cNvPr>
          <p:cNvGrpSpPr/>
          <p:nvPr/>
        </p:nvGrpSpPr>
        <p:grpSpPr>
          <a:xfrm>
            <a:off x="899796" y="2781827"/>
            <a:ext cx="10234167" cy="3120952"/>
            <a:chOff x="-50598" y="2907017"/>
            <a:chExt cx="10135343" cy="3120952"/>
          </a:xfrm>
        </p:grpSpPr>
        <p:sp>
          <p:nvSpPr>
            <p:cNvPr id="7" name="TextBox 6">
              <a:extLst>
                <a:ext uri="{FF2B5EF4-FFF2-40B4-BE49-F238E27FC236}">
                  <a16:creationId xmlns:a16="http://schemas.microsoft.com/office/drawing/2014/main" id="{275B38D7-7AB9-425F-A80D-BF5F408EFEF4}"/>
                </a:ext>
              </a:extLst>
            </p:cNvPr>
            <p:cNvSpPr txBox="1"/>
            <p:nvPr/>
          </p:nvSpPr>
          <p:spPr>
            <a:xfrm>
              <a:off x="202099" y="3891599"/>
              <a:ext cx="1176528" cy="720000"/>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Animal Testing</a:t>
              </a:r>
            </a:p>
          </p:txBody>
        </p:sp>
        <p:sp>
          <p:nvSpPr>
            <p:cNvPr id="8" name="Rectangle: Rounded Corners 7">
              <a:extLst>
                <a:ext uri="{FF2B5EF4-FFF2-40B4-BE49-F238E27FC236}">
                  <a16:creationId xmlns:a16="http://schemas.microsoft.com/office/drawing/2014/main" id="{2C4FD100-997B-445D-A519-261B59835B3E}"/>
                </a:ext>
              </a:extLst>
            </p:cNvPr>
            <p:cNvSpPr/>
            <p:nvPr/>
          </p:nvSpPr>
          <p:spPr>
            <a:xfrm>
              <a:off x="1909774" y="3130198"/>
              <a:ext cx="1247833" cy="54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I</a:t>
              </a:r>
            </a:p>
          </p:txBody>
        </p:sp>
        <p:sp>
          <p:nvSpPr>
            <p:cNvPr id="9" name="Rectangle: Rounded Corners 8">
              <a:extLst>
                <a:ext uri="{FF2B5EF4-FFF2-40B4-BE49-F238E27FC236}">
                  <a16:creationId xmlns:a16="http://schemas.microsoft.com/office/drawing/2014/main" id="{924FC969-7ACB-43FF-89D1-1CCFEA7EFEEC}"/>
                </a:ext>
              </a:extLst>
            </p:cNvPr>
            <p:cNvSpPr/>
            <p:nvPr/>
          </p:nvSpPr>
          <p:spPr>
            <a:xfrm>
              <a:off x="2348890" y="3817010"/>
              <a:ext cx="1247833" cy="540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II</a:t>
              </a:r>
            </a:p>
          </p:txBody>
        </p:sp>
        <p:sp>
          <p:nvSpPr>
            <p:cNvPr id="10" name="Rectangle: Rounded Corners 9">
              <a:extLst>
                <a:ext uri="{FF2B5EF4-FFF2-40B4-BE49-F238E27FC236}">
                  <a16:creationId xmlns:a16="http://schemas.microsoft.com/office/drawing/2014/main" id="{66FF7514-A09F-47D5-8159-882DFF1B924A}"/>
                </a:ext>
              </a:extLst>
            </p:cNvPr>
            <p:cNvSpPr/>
            <p:nvPr/>
          </p:nvSpPr>
          <p:spPr>
            <a:xfrm>
              <a:off x="2761124" y="4482289"/>
              <a:ext cx="1247833" cy="540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III</a:t>
              </a:r>
            </a:p>
          </p:txBody>
        </p:sp>
        <p:sp>
          <p:nvSpPr>
            <p:cNvPr id="12" name="TextBox 11">
              <a:extLst>
                <a:ext uri="{FF2B5EF4-FFF2-40B4-BE49-F238E27FC236}">
                  <a16:creationId xmlns:a16="http://schemas.microsoft.com/office/drawing/2014/main" id="{EE753D6A-8E14-4B22-9F74-4BE45B552D81}"/>
                </a:ext>
              </a:extLst>
            </p:cNvPr>
            <p:cNvSpPr txBox="1"/>
            <p:nvPr/>
          </p:nvSpPr>
          <p:spPr>
            <a:xfrm>
              <a:off x="-50598" y="5285123"/>
              <a:ext cx="18065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Pre-clinical Research</a:t>
              </a:r>
            </a:p>
          </p:txBody>
        </p:sp>
        <p:sp>
          <p:nvSpPr>
            <p:cNvPr id="14" name="TextBox 13">
              <a:extLst>
                <a:ext uri="{FF2B5EF4-FFF2-40B4-BE49-F238E27FC236}">
                  <a16:creationId xmlns:a16="http://schemas.microsoft.com/office/drawing/2014/main" id="{FDCB8D6F-4538-4B25-B521-ECE24BDC6D73}"/>
                </a:ext>
              </a:extLst>
            </p:cNvPr>
            <p:cNvSpPr txBox="1"/>
            <p:nvPr/>
          </p:nvSpPr>
          <p:spPr>
            <a:xfrm>
              <a:off x="1755925" y="5272816"/>
              <a:ext cx="24258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Trial Studies in Humans</a:t>
              </a:r>
            </a:p>
          </p:txBody>
        </p:sp>
        <p:sp>
          <p:nvSpPr>
            <p:cNvPr id="15" name="TextBox 14">
              <a:extLst>
                <a:ext uri="{FF2B5EF4-FFF2-40B4-BE49-F238E27FC236}">
                  <a16:creationId xmlns:a16="http://schemas.microsoft.com/office/drawing/2014/main" id="{A63CFDF6-1CB7-4015-90E2-15620EFC5A97}"/>
                </a:ext>
              </a:extLst>
            </p:cNvPr>
            <p:cNvSpPr txBox="1"/>
            <p:nvPr/>
          </p:nvSpPr>
          <p:spPr>
            <a:xfrm>
              <a:off x="5732645" y="5262168"/>
              <a:ext cx="1897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Post-market Studies</a:t>
              </a:r>
            </a:p>
          </p:txBody>
        </p:sp>
        <p:sp>
          <p:nvSpPr>
            <p:cNvPr id="16" name="TextBox 15">
              <a:extLst>
                <a:ext uri="{FF2B5EF4-FFF2-40B4-BE49-F238E27FC236}">
                  <a16:creationId xmlns:a16="http://schemas.microsoft.com/office/drawing/2014/main" id="{FCDF3644-0047-4335-BB83-6730F31C34D6}"/>
                </a:ext>
              </a:extLst>
            </p:cNvPr>
            <p:cNvSpPr txBox="1"/>
            <p:nvPr/>
          </p:nvSpPr>
          <p:spPr>
            <a:xfrm>
              <a:off x="7782845" y="3278601"/>
              <a:ext cx="1996533" cy="783193"/>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AR REPORTING</a:t>
              </a:r>
            </a:p>
          </p:txBody>
        </p:sp>
        <p:sp>
          <p:nvSpPr>
            <p:cNvPr id="18" name="Rectangle 17">
              <a:extLst>
                <a:ext uri="{FF2B5EF4-FFF2-40B4-BE49-F238E27FC236}">
                  <a16:creationId xmlns:a16="http://schemas.microsoft.com/office/drawing/2014/main" id="{83FBF8CB-D040-4BD0-B266-451961858F88}"/>
                </a:ext>
              </a:extLst>
            </p:cNvPr>
            <p:cNvSpPr/>
            <p:nvPr/>
          </p:nvSpPr>
          <p:spPr>
            <a:xfrm>
              <a:off x="4189690" y="3056508"/>
              <a:ext cx="57800"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563643F4-7E30-4CB2-9AD0-4669C481C002}"/>
                </a:ext>
              </a:extLst>
            </p:cNvPr>
            <p:cNvSpPr txBox="1"/>
            <p:nvPr/>
          </p:nvSpPr>
          <p:spPr>
            <a:xfrm>
              <a:off x="7844118" y="5272815"/>
              <a:ext cx="20263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Post-market Monitoring</a:t>
              </a:r>
            </a:p>
          </p:txBody>
        </p:sp>
        <p:sp>
          <p:nvSpPr>
            <p:cNvPr id="23" name="Rectangle 22">
              <a:extLst>
                <a:ext uri="{FF2B5EF4-FFF2-40B4-BE49-F238E27FC236}">
                  <a16:creationId xmlns:a16="http://schemas.microsoft.com/office/drawing/2014/main" id="{F4FA4467-D82B-4A07-A889-9D9D4A4CF4F9}"/>
                </a:ext>
              </a:extLst>
            </p:cNvPr>
            <p:cNvSpPr/>
            <p:nvPr/>
          </p:nvSpPr>
          <p:spPr>
            <a:xfrm>
              <a:off x="7465498" y="2907017"/>
              <a:ext cx="2619247" cy="3120952"/>
            </a:xfrm>
            <a:prstGeom prst="rect">
              <a:avLst/>
            </a:prstGeom>
            <a:noFill/>
            <a:ln>
              <a:solidFill>
                <a:schemeClr val="accent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4E2013F0-AEF8-4343-BFD5-B8A910E96B3A}"/>
                </a:ext>
              </a:extLst>
            </p:cNvPr>
            <p:cNvSpPr txBox="1"/>
            <p:nvPr/>
          </p:nvSpPr>
          <p:spPr>
            <a:xfrm>
              <a:off x="4201288" y="5262704"/>
              <a:ext cx="17133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Approval</a:t>
              </a:r>
            </a:p>
          </p:txBody>
        </p:sp>
        <p:sp>
          <p:nvSpPr>
            <p:cNvPr id="11" name="Rectangle: Rounded Corners 10">
              <a:extLst>
                <a:ext uri="{FF2B5EF4-FFF2-40B4-BE49-F238E27FC236}">
                  <a16:creationId xmlns:a16="http://schemas.microsoft.com/office/drawing/2014/main" id="{BC88711C-2075-4255-9129-BA73AA0D339C}"/>
                </a:ext>
              </a:extLst>
            </p:cNvPr>
            <p:cNvSpPr/>
            <p:nvPr/>
          </p:nvSpPr>
          <p:spPr>
            <a:xfrm>
              <a:off x="6518999" y="4455821"/>
              <a:ext cx="1247833" cy="540000"/>
            </a:xfrm>
            <a:prstGeom prst="roundRect">
              <a:avLst/>
            </a:prstGeom>
            <a:solidFill>
              <a:srgbClr val="CC66FF"/>
            </a:solidFill>
            <a:ln>
              <a:solidFill>
                <a:srgbClr val="CC66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Phase IV</a:t>
              </a:r>
            </a:p>
          </p:txBody>
        </p:sp>
      </p:grpSp>
      <p:sp>
        <p:nvSpPr>
          <p:cNvPr id="22" name="Rectangle: Rounded Corners 21">
            <a:extLst>
              <a:ext uri="{FF2B5EF4-FFF2-40B4-BE49-F238E27FC236}">
                <a16:creationId xmlns:a16="http://schemas.microsoft.com/office/drawing/2014/main" id="{8696CDB9-BD1A-4A9A-8C76-C98282232B3B}"/>
              </a:ext>
            </a:extLst>
          </p:cNvPr>
          <p:cNvSpPr/>
          <p:nvPr/>
        </p:nvSpPr>
        <p:spPr>
          <a:xfrm>
            <a:off x="5338144" y="3175073"/>
            <a:ext cx="1440000" cy="900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Regulatory Approval</a:t>
            </a:r>
          </a:p>
        </p:txBody>
      </p:sp>
      <p:sp>
        <p:nvSpPr>
          <p:cNvPr id="28" name="Rectangle 27">
            <a:extLst>
              <a:ext uri="{FF2B5EF4-FFF2-40B4-BE49-F238E27FC236}">
                <a16:creationId xmlns:a16="http://schemas.microsoft.com/office/drawing/2014/main" id="{65B23430-6F29-43A5-BE56-466021D99A16}"/>
              </a:ext>
            </a:extLst>
          </p:cNvPr>
          <p:cNvSpPr/>
          <p:nvPr/>
        </p:nvSpPr>
        <p:spPr>
          <a:xfrm>
            <a:off x="6893966" y="2929630"/>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3B049EE-5D0E-4B6C-9B6F-59284AEA3B46}"/>
              </a:ext>
            </a:extLst>
          </p:cNvPr>
          <p:cNvSpPr/>
          <p:nvPr/>
        </p:nvSpPr>
        <p:spPr>
          <a:xfrm>
            <a:off x="2659714" y="2923196"/>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7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B89C49-66B0-443F-B3E0-78979D3128D5}"/>
              </a:ext>
            </a:extLst>
          </p:cNvPr>
          <p:cNvSpPr/>
          <p:nvPr/>
        </p:nvSpPr>
        <p:spPr>
          <a:xfrm>
            <a:off x="888434" y="1112917"/>
            <a:ext cx="10607566" cy="707886"/>
          </a:xfrm>
          <a:prstGeom prst="rect">
            <a:avLst/>
          </a:prstGeom>
        </p:spPr>
        <p:txBody>
          <a:bodyPr wrap="square">
            <a:spAutoFit/>
          </a:bodyPr>
          <a:lstStyle/>
          <a:p>
            <a:pPr marL="268288" marR="0" lvl="0" indent="-268288" algn="l" defTabSz="914400" rtl="0" eaLnBrk="1" fontAlgn="auto" latinLnBrk="0" hangingPunct="1">
              <a:lnSpc>
                <a:spcPct val="100000"/>
              </a:lnSpc>
              <a:spcBef>
                <a:spcPts val="600"/>
              </a:spcBef>
              <a:spcAft>
                <a:spcPts val="0"/>
              </a:spcAft>
              <a:buClrTx/>
              <a:buSzPct val="115000"/>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Many harms from medical devices are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ONLY</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detected after market approval due to use of the device in larger populations.</a:t>
            </a:r>
          </a:p>
        </p:txBody>
      </p:sp>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pPr>
              <a:lnSpc>
                <a:spcPct val="100000"/>
              </a:lnSpc>
            </a:pPr>
            <a:r>
              <a:rPr lang="en-CA"/>
              <a:t>MDP Reporting Is Essential to Post-market Surveillance</a:t>
            </a:r>
            <a:br>
              <a:rPr lang="en-CA" sz="2400">
                <a:solidFill>
                  <a:schemeClr val="tx1"/>
                </a:solidFill>
              </a:rPr>
            </a:br>
            <a:endParaRPr lang="en-CA" sz="2400">
              <a:solidFill>
                <a:schemeClr val="tx1"/>
              </a:solidFill>
            </a:endParaRPr>
          </a:p>
        </p:txBody>
      </p:sp>
      <p:grpSp>
        <p:nvGrpSpPr>
          <p:cNvPr id="4" name="Group 3">
            <a:extLst>
              <a:ext uri="{FF2B5EF4-FFF2-40B4-BE49-F238E27FC236}">
                <a16:creationId xmlns:a16="http://schemas.microsoft.com/office/drawing/2014/main" id="{E4D5F05F-572F-4843-8AF4-0B968EB057A6}"/>
              </a:ext>
            </a:extLst>
          </p:cNvPr>
          <p:cNvGrpSpPr/>
          <p:nvPr/>
        </p:nvGrpSpPr>
        <p:grpSpPr>
          <a:xfrm>
            <a:off x="696000" y="2593842"/>
            <a:ext cx="10800000" cy="3600000"/>
            <a:chOff x="570457" y="2146691"/>
            <a:chExt cx="11051086" cy="3468575"/>
          </a:xfrm>
        </p:grpSpPr>
        <p:sp>
          <p:nvSpPr>
            <p:cNvPr id="22" name="Rectangle 21">
              <a:extLst>
                <a:ext uri="{FF2B5EF4-FFF2-40B4-BE49-F238E27FC236}">
                  <a16:creationId xmlns:a16="http://schemas.microsoft.com/office/drawing/2014/main" id="{72314AAC-3CA0-4709-A688-634D175C4041}"/>
                </a:ext>
              </a:extLst>
            </p:cNvPr>
            <p:cNvSpPr/>
            <p:nvPr/>
          </p:nvSpPr>
          <p:spPr>
            <a:xfrm>
              <a:off x="570457" y="2146691"/>
              <a:ext cx="11051086" cy="346857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C6180EA-4382-4FF2-ACDB-1F291D440113}"/>
                </a:ext>
              </a:extLst>
            </p:cNvPr>
            <p:cNvSpPr txBox="1"/>
            <p:nvPr/>
          </p:nvSpPr>
          <p:spPr>
            <a:xfrm>
              <a:off x="667699" y="2543036"/>
              <a:ext cx="2076684" cy="1935716"/>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Device Invention and Prototyping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Bench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Redesign</a:t>
              </a:r>
            </a:p>
          </p:txBody>
        </p:sp>
        <p:sp>
          <p:nvSpPr>
            <p:cNvPr id="27" name="Rectangle: Rounded Corners 26">
              <a:extLst>
                <a:ext uri="{FF2B5EF4-FFF2-40B4-BE49-F238E27FC236}">
                  <a16:creationId xmlns:a16="http://schemas.microsoft.com/office/drawing/2014/main" id="{63E655F9-FB63-4B18-8CF7-8DB3C2C8440F}"/>
                </a:ext>
              </a:extLst>
            </p:cNvPr>
            <p:cNvSpPr/>
            <p:nvPr/>
          </p:nvSpPr>
          <p:spPr>
            <a:xfrm>
              <a:off x="2923195" y="2484736"/>
              <a:ext cx="1875261" cy="72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Study + Data Collections</a:t>
              </a:r>
            </a:p>
          </p:txBody>
        </p:sp>
        <p:sp>
          <p:nvSpPr>
            <p:cNvPr id="28" name="Rectangle: Rounded Corners 27">
              <a:extLst>
                <a:ext uri="{FF2B5EF4-FFF2-40B4-BE49-F238E27FC236}">
                  <a16:creationId xmlns:a16="http://schemas.microsoft.com/office/drawing/2014/main" id="{25F7D8FC-7C3E-4627-99AB-11BA7216C4A3}"/>
                </a:ext>
              </a:extLst>
            </p:cNvPr>
            <p:cNvSpPr/>
            <p:nvPr/>
          </p:nvSpPr>
          <p:spPr>
            <a:xfrm>
              <a:off x="3362127" y="3330726"/>
              <a:ext cx="1875261" cy="720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Data Analysis</a:t>
              </a:r>
            </a:p>
          </p:txBody>
        </p:sp>
        <p:sp>
          <p:nvSpPr>
            <p:cNvPr id="29" name="Rectangle: Rounded Corners 28">
              <a:extLst>
                <a:ext uri="{FF2B5EF4-FFF2-40B4-BE49-F238E27FC236}">
                  <a16:creationId xmlns:a16="http://schemas.microsoft.com/office/drawing/2014/main" id="{E1999F39-E2E2-447F-90FF-B4E40D6E5305}"/>
                </a:ext>
              </a:extLst>
            </p:cNvPr>
            <p:cNvSpPr/>
            <p:nvPr/>
          </p:nvSpPr>
          <p:spPr>
            <a:xfrm>
              <a:off x="3801059" y="4155744"/>
              <a:ext cx="1875261" cy="720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Redesign</a:t>
              </a:r>
            </a:p>
          </p:txBody>
        </p:sp>
        <p:sp>
          <p:nvSpPr>
            <p:cNvPr id="30" name="Rectangle: Rounded Corners 29">
              <a:extLst>
                <a:ext uri="{FF2B5EF4-FFF2-40B4-BE49-F238E27FC236}">
                  <a16:creationId xmlns:a16="http://schemas.microsoft.com/office/drawing/2014/main" id="{4CA5A63E-0800-4644-AC02-6FB50D016656}"/>
                </a:ext>
              </a:extLst>
            </p:cNvPr>
            <p:cNvSpPr/>
            <p:nvPr/>
          </p:nvSpPr>
          <p:spPr>
            <a:xfrm>
              <a:off x="5909426" y="2616330"/>
              <a:ext cx="1500209" cy="900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Regulatory Approval</a:t>
              </a:r>
            </a:p>
          </p:txBody>
        </p:sp>
        <p:sp>
          <p:nvSpPr>
            <p:cNvPr id="31" name="TextBox 30">
              <a:extLst>
                <a:ext uri="{FF2B5EF4-FFF2-40B4-BE49-F238E27FC236}">
                  <a16:creationId xmlns:a16="http://schemas.microsoft.com/office/drawing/2014/main" id="{F22D08DA-416A-44E8-8076-BDB9704D7062}"/>
                </a:ext>
              </a:extLst>
            </p:cNvPr>
            <p:cNvSpPr txBox="1"/>
            <p:nvPr/>
          </p:nvSpPr>
          <p:spPr>
            <a:xfrm>
              <a:off x="720538" y="4939676"/>
              <a:ext cx="1915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Research</a:t>
              </a:r>
            </a:p>
          </p:txBody>
        </p:sp>
        <p:sp>
          <p:nvSpPr>
            <p:cNvPr id="32" name="TextBox 31">
              <a:extLst>
                <a:ext uri="{FF2B5EF4-FFF2-40B4-BE49-F238E27FC236}">
                  <a16:creationId xmlns:a16="http://schemas.microsoft.com/office/drawing/2014/main" id="{1084657F-2CC1-4DEB-AE72-E5D7C63D546F}"/>
                </a:ext>
              </a:extLst>
            </p:cNvPr>
            <p:cNvSpPr txBox="1"/>
            <p:nvPr/>
          </p:nvSpPr>
          <p:spPr>
            <a:xfrm>
              <a:off x="3018023" y="4943524"/>
              <a:ext cx="25748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Investigational Testing</a:t>
              </a:r>
            </a:p>
          </p:txBody>
        </p:sp>
        <p:sp>
          <p:nvSpPr>
            <p:cNvPr id="33" name="TextBox 32">
              <a:extLst>
                <a:ext uri="{FF2B5EF4-FFF2-40B4-BE49-F238E27FC236}">
                  <a16:creationId xmlns:a16="http://schemas.microsoft.com/office/drawing/2014/main" id="{47F1975E-B362-482B-913A-AA000E439833}"/>
                </a:ext>
              </a:extLst>
            </p:cNvPr>
            <p:cNvSpPr txBox="1"/>
            <p:nvPr/>
          </p:nvSpPr>
          <p:spPr>
            <a:xfrm>
              <a:off x="5701669" y="4662677"/>
              <a:ext cx="19157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Approval </a:t>
              </a:r>
            </a:p>
          </p:txBody>
        </p:sp>
        <p:sp>
          <p:nvSpPr>
            <p:cNvPr id="36" name="Rectangle 35">
              <a:extLst>
                <a:ext uri="{FF2B5EF4-FFF2-40B4-BE49-F238E27FC236}">
                  <a16:creationId xmlns:a16="http://schemas.microsoft.com/office/drawing/2014/main" id="{3FC37867-C1FA-4B7F-9D3E-344C027886EB}"/>
                </a:ext>
              </a:extLst>
            </p:cNvPr>
            <p:cNvSpPr/>
            <p:nvPr/>
          </p:nvSpPr>
          <p:spPr>
            <a:xfrm>
              <a:off x="5736544" y="2484736"/>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A8579A1D-3C61-414E-B99B-78DE041C154A}"/>
                </a:ext>
              </a:extLst>
            </p:cNvPr>
            <p:cNvSpPr txBox="1"/>
            <p:nvPr/>
          </p:nvSpPr>
          <p:spPr>
            <a:xfrm>
              <a:off x="9264046" y="4659960"/>
              <a:ext cx="20461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Post-market Monitoring</a:t>
              </a:r>
            </a:p>
          </p:txBody>
        </p:sp>
        <p:sp>
          <p:nvSpPr>
            <p:cNvPr id="38" name="Rectangle 37">
              <a:extLst>
                <a:ext uri="{FF2B5EF4-FFF2-40B4-BE49-F238E27FC236}">
                  <a16:creationId xmlns:a16="http://schemas.microsoft.com/office/drawing/2014/main" id="{C8B4EC00-8B0F-4187-9C76-878CB36ADB1D}"/>
                </a:ext>
              </a:extLst>
            </p:cNvPr>
            <p:cNvSpPr/>
            <p:nvPr/>
          </p:nvSpPr>
          <p:spPr>
            <a:xfrm>
              <a:off x="9027906" y="2272056"/>
              <a:ext cx="2449937" cy="3189051"/>
            </a:xfrm>
            <a:prstGeom prst="rect">
              <a:avLst/>
            </a:prstGeom>
            <a:noFill/>
            <a:ln>
              <a:solidFill>
                <a:schemeClr val="accent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Rounded Corners 39">
              <a:extLst>
                <a:ext uri="{FF2B5EF4-FFF2-40B4-BE49-F238E27FC236}">
                  <a16:creationId xmlns:a16="http://schemas.microsoft.com/office/drawing/2014/main" id="{CA85EAB6-AC91-4F57-9043-FAE4679286A2}"/>
                </a:ext>
              </a:extLst>
            </p:cNvPr>
            <p:cNvSpPr/>
            <p:nvPr/>
          </p:nvSpPr>
          <p:spPr>
            <a:xfrm>
              <a:off x="7724021" y="4014442"/>
              <a:ext cx="1500209" cy="900000"/>
            </a:xfrm>
            <a:prstGeom prst="roundRect">
              <a:avLst/>
            </a:prstGeom>
            <a:solidFill>
              <a:srgbClr val="CC66FF"/>
            </a:solidFill>
            <a:ln>
              <a:solidFill>
                <a:srgbClr val="CC66FF"/>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Device Launch</a:t>
              </a:r>
            </a:p>
          </p:txBody>
        </p:sp>
        <p:sp>
          <p:nvSpPr>
            <p:cNvPr id="20" name="Rectangle 19">
              <a:extLst>
                <a:ext uri="{FF2B5EF4-FFF2-40B4-BE49-F238E27FC236}">
                  <a16:creationId xmlns:a16="http://schemas.microsoft.com/office/drawing/2014/main" id="{589C86A3-2C94-4EB8-A307-3FFDC4D2813E}"/>
                </a:ext>
              </a:extLst>
            </p:cNvPr>
            <p:cNvSpPr/>
            <p:nvPr/>
          </p:nvSpPr>
          <p:spPr>
            <a:xfrm>
              <a:off x="7534516" y="2478714"/>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Rectangle 22">
            <a:extLst>
              <a:ext uri="{FF2B5EF4-FFF2-40B4-BE49-F238E27FC236}">
                <a16:creationId xmlns:a16="http://schemas.microsoft.com/office/drawing/2014/main" id="{FE6C7C35-ACA3-409E-B036-5301BA1596DF}"/>
              </a:ext>
            </a:extLst>
          </p:cNvPr>
          <p:cNvSpPr/>
          <p:nvPr/>
        </p:nvSpPr>
        <p:spPr>
          <a:xfrm>
            <a:off x="2878308" y="3013520"/>
            <a:ext cx="56022"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EC65ACD-6B5B-4BC5-AA14-75C5BC4C5609}"/>
              </a:ext>
            </a:extLst>
          </p:cNvPr>
          <p:cNvSpPr txBox="1"/>
          <p:nvPr/>
        </p:nvSpPr>
        <p:spPr>
          <a:xfrm>
            <a:off x="9173211" y="3156729"/>
            <a:ext cx="2016000" cy="783193"/>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MDP REPORTING</a:t>
            </a:r>
          </a:p>
        </p:txBody>
      </p:sp>
    </p:spTree>
    <p:extLst>
      <p:ext uri="{BB962C8B-B14F-4D97-AF65-F5344CB8AC3E}">
        <p14:creationId xmlns:p14="http://schemas.microsoft.com/office/powerpoint/2010/main" val="1255708339"/>
      </p:ext>
    </p:extLst>
  </p:cSld>
  <p:clrMapOvr>
    <a:masterClrMapping/>
  </p:clrMapOvr>
</p:sld>
</file>

<file path=ppt/theme/theme1.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2.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3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76F65-3CA9-408D-91C2-5D24BC1547F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903732-CAAB-4CD5-8831-D61A5069E055}"/>
</file>

<file path=customXml/itemProps3.xml><?xml version="1.0" encoding="utf-8"?>
<ds:datastoreItem xmlns:ds="http://schemas.openxmlformats.org/officeDocument/2006/customXml" ds:itemID="{11E464EC-E83A-4873-B4B1-158E0EFC4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JVP_Template</Template>
  <TotalTime>0</TotalTime>
  <Words>2161</Words>
  <Application>Microsoft Office PowerPoint</Application>
  <PresentationFormat>Widescreen</PresentationFormat>
  <Paragraphs>386</Paragraphs>
  <Slides>33</Slides>
  <Notes>28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Calibri Light</vt:lpstr>
      <vt:lpstr>Courier New</vt:lpstr>
      <vt:lpstr>Wingdings</vt:lpstr>
      <vt:lpstr>ISMPCanada_VanessaLaw</vt:lpstr>
      <vt:lpstr>1_ISMPCanada_VanessaLaw</vt:lpstr>
      <vt:lpstr>3_ISMPCanada_VanessaLaw</vt:lpstr>
      <vt:lpstr>JVP_Theme</vt:lpstr>
      <vt:lpstr>PowerPoint Presentation</vt:lpstr>
      <vt:lpstr>Module 4 – Learning Outcomes </vt:lpstr>
      <vt:lpstr>Module 4 – Outline</vt:lpstr>
      <vt:lpstr>Conceptual Model of  Serious ADR and MDI  Reporting by Hospitals</vt:lpstr>
      <vt:lpstr>PowerPoint Presentation</vt:lpstr>
      <vt:lpstr>Health Product Vigilance</vt:lpstr>
      <vt:lpstr>Health Canada’s Health Product Vigilance Life Cycle</vt:lpstr>
      <vt:lpstr>AR Reporting Is Essential to Post-market Surveillance</vt:lpstr>
      <vt:lpstr>MDP Reporting Is Essential to Post-market Surveillance </vt:lpstr>
      <vt:lpstr>AR and MDP Reporting Is Essential to Post-market Surveillance</vt:lpstr>
      <vt:lpstr>PowerPoint Presentation</vt:lpstr>
      <vt:lpstr>PowerPoint Presentation</vt:lpstr>
      <vt:lpstr>Signal Detection and Assessment</vt:lpstr>
      <vt:lpstr>Risk Communications</vt:lpstr>
      <vt:lpstr>Risk Communications</vt:lpstr>
      <vt:lpstr>PowerPoint Presentation</vt:lpstr>
      <vt:lpstr>Information Sharing with Health System Partners</vt:lpstr>
      <vt:lpstr>Examples of AR and MDP Safety Information Sharing</vt:lpstr>
      <vt:lpstr>Adverse Reaction Online Database</vt:lpstr>
      <vt:lpstr>Medical Devices Online Database</vt:lpstr>
      <vt:lpstr>Annual Trends Report</vt:lpstr>
      <vt:lpstr>Health Canada Safety Reviews</vt:lpstr>
      <vt:lpstr>PowerPoint Presentation</vt:lpstr>
      <vt:lpstr>PowerPoint Presentation</vt:lpstr>
      <vt:lpstr>PowerPoint Presentation</vt:lpstr>
      <vt:lpstr>Health Canada’s Post-market Publication Portal</vt:lpstr>
      <vt:lpstr>PowerPoint Presentation</vt:lpstr>
      <vt:lpstr>Use of Collected Data – Security and Privacy</vt:lpstr>
      <vt:lpstr>International Collaboration</vt:lpstr>
      <vt:lpstr>Key Points to Remember</vt:lpstr>
      <vt:lpstr>Abbreviations</vt:lpstr>
      <vt:lpstr>Resources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2019-08-07T16:02:04Z</dcterms:created>
  <dcterms:modified xsi:type="dcterms:W3CDTF">2019-08-07T17:55:04Z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14425000</vt:r8>
  </property>
  <property fmtid="{D5CDD505-2E9C-101B-9397-08002B2CF9AE}" pid="4" name="ComplianceAssetId">
    <vt:lpwstr/>
  </property>
</Properties>
</file>