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7070" r:id="rId4"/>
    <p:sldMasterId id="2147487094" r:id="rId5"/>
    <p:sldMasterId id="2147487106" r:id="rId6"/>
  </p:sldMasterIdLst>
  <p:notesMasterIdLst>
    <p:notesMasterId r:id="rId48"/>
  </p:notesMasterIdLst>
  <p:handoutMasterIdLst>
    <p:handoutMasterId r:id="rId49"/>
  </p:handoutMasterIdLst>
  <p:sldIdLst>
    <p:sldId id="1386" r:id="rId7"/>
    <p:sldId id="1544" r:id="rId8"/>
    <p:sldId id="1586" r:id="rId9"/>
    <p:sldId id="1597" r:id="rId10"/>
    <p:sldId id="1621" r:id="rId11"/>
    <p:sldId id="1548" r:id="rId12"/>
    <p:sldId id="1587" r:id="rId13"/>
    <p:sldId id="1605" r:id="rId14"/>
    <p:sldId id="1618" r:id="rId15"/>
    <p:sldId id="1591" r:id="rId16"/>
    <p:sldId id="1555" r:id="rId17"/>
    <p:sldId id="1542" r:id="rId18"/>
    <p:sldId id="1557" r:id="rId19"/>
    <p:sldId id="1543" r:id="rId20"/>
    <p:sldId id="1633" r:id="rId21"/>
    <p:sldId id="1569" r:id="rId22"/>
    <p:sldId id="1570" r:id="rId23"/>
    <p:sldId id="1628" r:id="rId24"/>
    <p:sldId id="1571" r:id="rId25"/>
    <p:sldId id="1631" r:id="rId26"/>
    <p:sldId id="1632" r:id="rId27"/>
    <p:sldId id="1572" r:id="rId28"/>
    <p:sldId id="1573" r:id="rId29"/>
    <p:sldId id="1623" r:id="rId30"/>
    <p:sldId id="1593" r:id="rId31"/>
    <p:sldId id="1624" r:id="rId32"/>
    <p:sldId id="1574" r:id="rId33"/>
    <p:sldId id="1613" r:id="rId34"/>
    <p:sldId id="1614" r:id="rId35"/>
    <p:sldId id="1630" r:id="rId36"/>
    <p:sldId id="1627" r:id="rId37"/>
    <p:sldId id="1617" r:id="rId38"/>
    <p:sldId id="322" r:id="rId39"/>
    <p:sldId id="1615" r:id="rId40"/>
    <p:sldId id="1577" r:id="rId41"/>
    <p:sldId id="1619" r:id="rId42"/>
    <p:sldId id="1575" r:id="rId43"/>
    <p:sldId id="1578" r:id="rId44"/>
    <p:sldId id="1600" r:id="rId45"/>
    <p:sldId id="1601" r:id="rId46"/>
    <p:sldId id="160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7" name="Leela Sharma" initials="LS [95]" lastIdx="1" clrIdx="106"/>
  <p:cmAuthor id="1" name="Mike Cass" initials="MC" lastIdx="22" clrIdx="0"/>
  <p:cmAuthor id="108" name="Leela Sharma" initials="LS [96]" lastIdx="1" clrIdx="107"/>
  <p:cmAuthor id="2" name="Katrin Kraizgur" initials="KK" lastIdx="2" clrIdx="1"/>
  <p:cmAuthor id="109" name="Leela Sharma" initials="LS [97]" lastIdx="1" clrIdx="108"/>
  <p:cmAuthor id="3" name="Ambika Sharma" initials="AS" lastIdx="137" clrIdx="2"/>
  <p:cmAuthor id="110" name="Leela Sharma" initials="LS [98]" lastIdx="1" clrIdx="109"/>
  <p:cmAuthor id="4" name="Leela Sharma" initials="LS [13]" lastIdx="1" clrIdx="3"/>
  <p:cmAuthor id="111" name="Leela Sharma" initials="LS [99]" lastIdx="0" clrIdx="110"/>
  <p:cmAuthor id="5" name="Leela Sharma" initials="LS [18]" lastIdx="1" clrIdx="4"/>
  <p:cmAuthor id="112" name="Leela Sharma" initials="LS [100]" lastIdx="1" clrIdx="111"/>
  <p:cmAuthor id="6" name="Leela Sharma" initials="LS [14]" lastIdx="1" clrIdx="5"/>
  <p:cmAuthor id="113" name="Leela Sharma" initials="LS [101]" lastIdx="1" clrIdx="112"/>
  <p:cmAuthor id="7" name="Leela Sharma" initials="LS [15]" lastIdx="1" clrIdx="6"/>
  <p:cmAuthor id="114" name="Leela Sharma" initials="LS [102]" lastIdx="1" clrIdx="113"/>
  <p:cmAuthor id="8" name="Leela Sharma" initials="LS [19]" lastIdx="1" clrIdx="7"/>
  <p:cmAuthor id="115" name="Leela Sharma" initials="LS [103]" lastIdx="1" clrIdx="114"/>
  <p:cmAuthor id="9" name="Leela Sharma" initials="LS [29]" lastIdx="1" clrIdx="8"/>
  <p:cmAuthor id="116" name="Leela Sharma" initials="LS [104]" lastIdx="1" clrIdx="115"/>
  <p:cmAuthor id="10" name="Leela Sharma" initials="LS [30]" lastIdx="1" clrIdx="9"/>
  <p:cmAuthor id="117" name="Leela Sharma" initials="LS [104] [2]" lastIdx="1" clrIdx="116"/>
  <p:cmAuthor id="11" name="Leela Sharma" initials="LS [32]" lastIdx="1" clrIdx="10"/>
  <p:cmAuthor id="118" name="Leela Sharma" initials="LS [105]" lastIdx="1" clrIdx="117"/>
  <p:cmAuthor id="12" name="Leela Sharma" initials="LS [35]" lastIdx="1" clrIdx="11"/>
  <p:cmAuthor id="119" name="Leela Sharma" initials="LS [106]" lastIdx="1" clrIdx="118"/>
  <p:cmAuthor id="13" name="Leela Sharma" initials="LS" lastIdx="1" clrIdx="12"/>
  <p:cmAuthor id="120" name="Leela Sharma" initials="LS [107]" lastIdx="1" clrIdx="119"/>
  <p:cmAuthor id="14" name="Leela Sharma" initials="LS [2]" lastIdx="1" clrIdx="13"/>
  <p:cmAuthor id="121" name="Leela Sharma" initials="LS [108]" lastIdx="1" clrIdx="120"/>
  <p:cmAuthor id="15" name="Leela Sharma" initials="LS [3]" lastIdx="1" clrIdx="14"/>
  <p:cmAuthor id="122" name="Leela Sharma" initials="LS [109]" lastIdx="1" clrIdx="121"/>
  <p:cmAuthor id="16" name="Leela Sharma" initials="LS [4]" lastIdx="1" clrIdx="15"/>
  <p:cmAuthor id="123" name="Leela Sharma" initials="LS [110]" lastIdx="1" clrIdx="122"/>
  <p:cmAuthor id="17" name="Leela Sharma" initials="LS [5]" lastIdx="1" clrIdx="16"/>
  <p:cmAuthor id="124" name="Leela Sharma" initials="LS [111]" lastIdx="1" clrIdx="123"/>
  <p:cmAuthor id="18" name="Leela Sharma" initials="LS [6]" lastIdx="1" clrIdx="17"/>
  <p:cmAuthor id="125" name="Leela Sharma" initials="LS [112]" lastIdx="1" clrIdx="124"/>
  <p:cmAuthor id="19" name="Leela Sharma" initials="LS [7]" lastIdx="1" clrIdx="18"/>
  <p:cmAuthor id="126" name="Leela Sharma" initials="LS [113]" lastIdx="1" clrIdx="125"/>
  <p:cmAuthor id="20" name="Leela Sharma" initials="LS [8]" lastIdx="1" clrIdx="19"/>
  <p:cmAuthor id="127" name="Leela Sharma" initials="LS [114]" lastIdx="1" clrIdx="126"/>
  <p:cmAuthor id="21" name="Leela Sharma" initials="LS [9]" lastIdx="1" clrIdx="20"/>
  <p:cmAuthor id="128" name="Leela Sharma" initials="LS [115]" lastIdx="1" clrIdx="127"/>
  <p:cmAuthor id="22" name="Leela Sharma" initials="LS [10]" lastIdx="1" clrIdx="21"/>
  <p:cmAuthor id="129" name="Leela Sharma" initials="LS [116]" lastIdx="1" clrIdx="128"/>
  <p:cmAuthor id="23" name="Leela Sharma" initials="LS [11]" lastIdx="1" clrIdx="22"/>
  <p:cmAuthor id="130" name="Leela Sharma" initials="LS [117]" lastIdx="1" clrIdx="129"/>
  <p:cmAuthor id="24" name="Leela Sharma" initials="LS [12]" lastIdx="1" clrIdx="23"/>
  <p:cmAuthor id="131" name="Leela Sharma" initials="LS [118]" lastIdx="1" clrIdx="130"/>
  <p:cmAuthor id="25" name="Leela Sharma" initials="LS [16]" lastIdx="1" clrIdx="24"/>
  <p:cmAuthor id="132" name="Leela Sharma" initials="LS [119]" lastIdx="1" clrIdx="131"/>
  <p:cmAuthor id="26" name="Leela Sharma" initials="LS [17]" lastIdx="1" clrIdx="25"/>
  <p:cmAuthor id="133" name="Monica Lovas" initials="ML" lastIdx="2" clrIdx="132"/>
  <p:cmAuthor id="27" name="Leela Sharma" initials="LS [20]" lastIdx="1" clrIdx="26"/>
  <p:cmAuthor id="134" name="Colleen Turpin" initials="CT" lastIdx="74" clrIdx="133"/>
  <p:cmAuthor id="28" name="Leela Sharma" initials="LS [21]" lastIdx="1" clrIdx="27"/>
  <p:cmAuthor id="135" name="Leoma Kwong" initials="LK" lastIdx="11" clrIdx="134"/>
  <p:cmAuthor id="29" name="Leela Sharma" initials="LS [22]" lastIdx="1" clrIdx="28"/>
  <p:cmAuthor id="136" name="Thanh Vu" initials="TV" lastIdx="21" clrIdx="135"/>
  <p:cmAuthor id="30" name="Leela Sharma" initials="LS [23]" lastIdx="1" clrIdx="29"/>
  <p:cmAuthor id="137" name="Jacinthe Contant" initials="JC" lastIdx="16" clrIdx="136"/>
  <p:cmAuthor id="31" name="Leela Sharma" initials="LS [24]" lastIdx="1" clrIdx="30"/>
  <p:cmAuthor id="138" name="Laura Lada-Moldovan" initials="LL" lastIdx="2" clrIdx="137"/>
  <p:cmAuthor id="32" name="Leela Sharma" initials="LS [25]" lastIdx="1" clrIdx="31"/>
  <p:cmAuthor id="139" name="Lynn Stienburg" initials="LS" lastIdx="24" clrIdx="138"/>
  <p:cmAuthor id="33" name="Leela Sharma" initials="LS [26]" lastIdx="1" clrIdx="32"/>
  <p:cmAuthor id="140" name="Utilisateur Windows" initials="UW" lastIdx="10" clrIdx="139"/>
  <p:cmAuthor id="34" name="Leela Sharma" initials="LS [27]" lastIdx="1" clrIdx="33"/>
  <p:cmAuthor id="35" name="Leela Sharma" initials="LS [28]" lastIdx="1" clrIdx="34"/>
  <p:cmAuthor id="36" name="Leela Sharma" initials="LS [31]" lastIdx="1" clrIdx="35"/>
  <p:cmAuthor id="37" name="Leela Sharma" initials="LS [33]" lastIdx="1" clrIdx="36"/>
  <p:cmAuthor id="38" name="Leela Sharma" initials="LS [34]" lastIdx="1" clrIdx="37"/>
  <p:cmAuthor id="39" name="Leela Sharma" initials="LS [36]" lastIdx="1" clrIdx="38"/>
  <p:cmAuthor id="40" name="Leela Sharma" initials="LS [37]" lastIdx="1" clrIdx="39"/>
  <p:cmAuthor id="41" name="Leela Sharma" initials="LS [38]" lastIdx="1" clrIdx="40"/>
  <p:cmAuthor id="42" name="Leela Sharma" initials="LS [39]" lastIdx="1" clrIdx="41"/>
  <p:cmAuthor id="43" name="Leela Sharma" initials="LS [40]" lastIdx="1" clrIdx="42"/>
  <p:cmAuthor id="44" name="Leela Sharma" initials="LS [41]" lastIdx="1" clrIdx="43"/>
  <p:cmAuthor id="45" name="Leela Sharma" initials="LS [42]" lastIdx="1" clrIdx="44"/>
  <p:cmAuthor id="46" name="Leela Sharma" initials="LS [43]" lastIdx="1" clrIdx="45"/>
  <p:cmAuthor id="47" name="Leela Sharma" initials="LS [44]" lastIdx="1" clrIdx="46"/>
  <p:cmAuthor id="48" name="Leela Sharma" initials="LS [45]" lastIdx="1" clrIdx="47"/>
  <p:cmAuthor id="49" name="Leela Sharma" initials="LS [46]" lastIdx="1" clrIdx="48"/>
  <p:cmAuthor id="50" name="Leela Sharma" initials="LS [47]" lastIdx="1" clrIdx="49"/>
  <p:cmAuthor id="51" name="Leela Sharma" initials="LS [48]" lastIdx="1" clrIdx="50"/>
  <p:cmAuthor id="52" name="Leela Sharma" initials="LS [49]" lastIdx="1" clrIdx="51"/>
  <p:cmAuthor id="53" name="Leela Sharma" initials="LS [50]" lastIdx="1" clrIdx="52"/>
  <p:cmAuthor id="54" name="Leela Sharma" initials="LS [51]" lastIdx="1" clrIdx="53"/>
  <p:cmAuthor id="55" name="Leela Sharma" initials="LS [52]" lastIdx="1" clrIdx="54"/>
  <p:cmAuthor id="56" name="Leela Sharma" initials="LS [53]" lastIdx="1" clrIdx="55"/>
  <p:cmAuthor id="57" name="Leela Sharma" initials="LS [54]" lastIdx="1" clrIdx="56"/>
  <p:cmAuthor id="58" name="Leela Sharma" initials="LS [55]" lastIdx="1" clrIdx="57"/>
  <p:cmAuthor id="59" name="Leela Sharma" initials="LS [56]" lastIdx="1" clrIdx="58"/>
  <p:cmAuthor id="60" name="Leela Sharma" initials="LS [57]" lastIdx="1" clrIdx="59"/>
  <p:cmAuthor id="61" name="Leela Sharma" initials="LS [58]" lastIdx="1" clrIdx="60"/>
  <p:cmAuthor id="62" name="Leela Sharma" initials="LS [59]" lastIdx="1" clrIdx="61"/>
  <p:cmAuthor id="63" name="Leela Sharma" initials="LS [60]" lastIdx="1" clrIdx="62"/>
  <p:cmAuthor id="64" name="Leela Sharma" initials="LS [61]" lastIdx="1" clrIdx="63"/>
  <p:cmAuthor id="65" name="Leela Sharma" initials="LS [62]" lastIdx="1" clrIdx="64"/>
  <p:cmAuthor id="66" name="Leela Sharma" initials="LS [63]" lastIdx="1" clrIdx="65"/>
  <p:cmAuthor id="67" name="Leela Sharma" initials="LS [64]" lastIdx="1" clrIdx="66"/>
  <p:cmAuthor id="68" name="Leela Sharma" initials="LS [65]" lastIdx="1" clrIdx="67"/>
  <p:cmAuthor id="69" name="Leela Sharma" initials="LS [66]" lastIdx="1" clrIdx="68"/>
  <p:cmAuthor id="70" name="Leela Sharma" initials="LS [67]" lastIdx="1" clrIdx="69"/>
  <p:cmAuthor id="71" name="Leela Sharma" initials="LS [68]" lastIdx="1" clrIdx="70"/>
  <p:cmAuthor id="72" name="Leela Sharma" initials="LS [69]" lastIdx="1" clrIdx="71"/>
  <p:cmAuthor id="73" name="Leela Sharma" initials="LS [70]" lastIdx="1" clrIdx="72"/>
  <p:cmAuthor id="74" name="Leela Sharma" initials="LS [71]" lastIdx="1" clrIdx="73"/>
  <p:cmAuthor id="75" name="Leela Sharma" initials="LS [72]" lastIdx="1" clrIdx="74"/>
  <p:cmAuthor id="76" name="Leela Sharma" initials="LS [73]" lastIdx="1" clrIdx="75"/>
  <p:cmAuthor id="77" name="Leela Sharma" initials="LS [74]" lastIdx="1" clrIdx="76"/>
  <p:cmAuthor id="78" name="Leela Sharma" initials="LS [75]" lastIdx="1" clrIdx="77"/>
  <p:cmAuthor id="79" name="Leela Sharma" initials="LS [76]" lastIdx="1" clrIdx="78"/>
  <p:cmAuthor id="80" name="Leela Sharma" initials="LS [77]" lastIdx="1" clrIdx="79"/>
  <p:cmAuthor id="81" name="Leela Sharma" initials="LS [78]" lastIdx="1" clrIdx="80"/>
  <p:cmAuthor id="82" name="Leela Sharma" initials="LS [79]" lastIdx="1" clrIdx="81"/>
  <p:cmAuthor id="83" name="Leela Sharma" initials="LS [80]" lastIdx="1" clrIdx="82"/>
  <p:cmAuthor id="84" name="Leela Sharma" initials="LS [81]" lastIdx="1" clrIdx="83"/>
  <p:cmAuthor id="85" name="Leela Sharma" initials="LS [82]" lastIdx="1" clrIdx="84"/>
  <p:cmAuthor id="86" name="Leela Sharma" initials="LS [83]" lastIdx="1" clrIdx="85"/>
  <p:cmAuthor id="87" name="Leela Sharma" initials="LS [84]" lastIdx="1" clrIdx="86"/>
  <p:cmAuthor id="88" name="Leela Sharma" initials="LS [85]" lastIdx="1" clrIdx="87"/>
  <p:cmAuthor id="89" name="Leela Sharma" initials="LS [86]" lastIdx="1" clrIdx="88"/>
  <p:cmAuthor id="90" name="Leela Sharma" initials="LS [45] [2]" lastIdx="1" clrIdx="89"/>
  <p:cmAuthor id="91" name="Leela Sharma" initials="LS [47] [2]" lastIdx="1" clrIdx="90"/>
  <p:cmAuthor id="92" name="Leela Sharma" initials="LS [49] [2]" lastIdx="1" clrIdx="91"/>
  <p:cmAuthor id="93" name="Leela Sharma" initials="LS [44] [2]" lastIdx="1" clrIdx="92"/>
  <p:cmAuthor id="94" name="Leela Sharma" initials="LS [48] [2]" lastIdx="1" clrIdx="93"/>
  <p:cmAuthor id="95" name="Leela Sharma" initials="LS [50] [2]" lastIdx="1" clrIdx="94"/>
  <p:cmAuthor id="96" name="Leela Sharma" initials="LS [51] [2]" lastIdx="1" clrIdx="95"/>
  <p:cmAuthor id="97" name="Leela Sharma" initials="LS [52] [2]" lastIdx="1" clrIdx="96"/>
  <p:cmAuthor id="98" name="Leela Sharma" initials="LS [53] [2]" lastIdx="1" clrIdx="97"/>
  <p:cmAuthor id="99" name="Leela Sharma" initials="LS [87]" lastIdx="1" clrIdx="98"/>
  <p:cmAuthor id="100" name="Leela Sharma" initials="LS [88]" lastIdx="1" clrIdx="99"/>
  <p:cmAuthor id="101" name="Leela Sharma" initials="LS [89]" lastIdx="1" clrIdx="100"/>
  <p:cmAuthor id="102" name="Leela Sharma" initials="LS [90]" lastIdx="1" clrIdx="101"/>
  <p:cmAuthor id="103" name="Leela Sharma" initials="LS [91]" lastIdx="1" clrIdx="102"/>
  <p:cmAuthor id="104" name="Leela Sharma" initials="LS [92]" lastIdx="1" clrIdx="103"/>
  <p:cmAuthor id="105" name="Leela Sharma" initials="LS [93]" lastIdx="1" clrIdx="104"/>
  <p:cmAuthor id="106" name="Leela Sharma" initials="LS [94]" lastIdx="1" clrIdx="10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3300"/>
    <a:srgbClr val="990000"/>
    <a:srgbClr val="1B416F"/>
    <a:srgbClr val="006600"/>
    <a:srgbClr val="A50021"/>
    <a:srgbClr val="2C950F"/>
    <a:srgbClr val="BF110D"/>
    <a:srgbClr val="99CC00"/>
    <a:srgbClr val="3FD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BD26A-0650-4F2B-87E7-A937588A43EF}" v="85" dt="2019-08-12T22:40:34.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78064" autoAdjust="0"/>
  </p:normalViewPr>
  <p:slideViewPr>
    <p:cSldViewPr snapToGrid="0">
      <p:cViewPr varScale="1">
        <p:scale>
          <a:sx n="91" d="100"/>
          <a:sy n="91" d="100"/>
        </p:scale>
        <p:origin x="1314"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ika Sharma" userId="57ee3b62-4182-4af9-a3fa-708b64c8c3a4" providerId="ADAL" clId="{0ECBD26A-0650-4F2B-87E7-A937588A43EF}"/>
    <pc:docChg chg="undo custSel delSld modSld modMainMaster">
      <pc:chgData name="Ambika Sharma" userId="57ee3b62-4182-4af9-a3fa-708b64c8c3a4" providerId="ADAL" clId="{0ECBD26A-0650-4F2B-87E7-A937588A43EF}" dt="2019-08-12T22:40:34.469" v="219" actId="1076"/>
      <pc:docMkLst>
        <pc:docMk/>
      </pc:docMkLst>
      <pc:sldChg chg="modSp">
        <pc:chgData name="Ambika Sharma" userId="57ee3b62-4182-4af9-a3fa-708b64c8c3a4" providerId="ADAL" clId="{0ECBD26A-0650-4F2B-87E7-A937588A43EF}" dt="2019-08-12T22:40:34.469" v="219" actId="1076"/>
        <pc:sldMkLst>
          <pc:docMk/>
          <pc:sldMk cId="0" sldId="1386"/>
        </pc:sldMkLst>
        <pc:spChg chg="mod">
          <ac:chgData name="Ambika Sharma" userId="57ee3b62-4182-4af9-a3fa-708b64c8c3a4" providerId="ADAL" clId="{0ECBD26A-0650-4F2B-87E7-A937588A43EF}" dt="2019-08-12T22:40:34.469" v="219" actId="1076"/>
          <ac:spMkLst>
            <pc:docMk/>
            <pc:sldMk cId="0" sldId="1386"/>
            <ac:spMk id="3" creationId="{AB2938F7-7AC0-45C2-B426-7A53FA306849}"/>
          </ac:spMkLst>
        </pc:spChg>
      </pc:sldChg>
      <pc:sldChg chg="modSp modNotesTx">
        <pc:chgData name="Ambika Sharma" userId="57ee3b62-4182-4af9-a3fa-708b64c8c3a4" providerId="ADAL" clId="{0ECBD26A-0650-4F2B-87E7-A937588A43EF}" dt="2019-08-12T21:04:42.783" v="88" actId="6549"/>
        <pc:sldMkLst>
          <pc:docMk/>
          <pc:sldMk cId="724510758" sldId="1542"/>
        </pc:sldMkLst>
        <pc:spChg chg="mod">
          <ac:chgData name="Ambika Sharma" userId="57ee3b62-4182-4af9-a3fa-708b64c8c3a4" providerId="ADAL" clId="{0ECBD26A-0650-4F2B-87E7-A937588A43EF}" dt="2019-08-12T20:59:06.751" v="86" actId="27636"/>
          <ac:spMkLst>
            <pc:docMk/>
            <pc:sldMk cId="724510758" sldId="1542"/>
            <ac:spMk id="41987" creationId="{85B2F7F1-C453-4329-8AEC-7AD15ECC10D7}"/>
          </ac:spMkLst>
        </pc:spChg>
        <pc:grpChg chg="mod">
          <ac:chgData name="Ambika Sharma" userId="57ee3b62-4182-4af9-a3fa-708b64c8c3a4" providerId="ADAL" clId="{0ECBD26A-0650-4F2B-87E7-A937588A43EF}" dt="2019-08-12T21:00:05.937" v="87" actId="1076"/>
          <ac:grpSpMkLst>
            <pc:docMk/>
            <pc:sldMk cId="724510758" sldId="1542"/>
            <ac:grpSpMk id="5" creationId="{96ABC0E3-E2F4-4272-AD9E-2533780C2836}"/>
          </ac:grpSpMkLst>
        </pc:grpChg>
      </pc:sldChg>
      <pc:sldChg chg="modSp modNotesTx">
        <pc:chgData name="Ambika Sharma" userId="57ee3b62-4182-4af9-a3fa-708b64c8c3a4" providerId="ADAL" clId="{0ECBD26A-0650-4F2B-87E7-A937588A43EF}" dt="2019-08-12T22:33:31.903" v="175" actId="20577"/>
        <pc:sldMkLst>
          <pc:docMk/>
          <pc:sldMk cId="190852643" sldId="1543"/>
        </pc:sldMkLst>
        <pc:spChg chg="mod">
          <ac:chgData name="Ambika Sharma" userId="57ee3b62-4182-4af9-a3fa-708b64c8c3a4" providerId="ADAL" clId="{0ECBD26A-0650-4F2B-87E7-A937588A43EF}" dt="2019-08-12T22:29:38.158" v="174" actId="20577"/>
          <ac:spMkLst>
            <pc:docMk/>
            <pc:sldMk cId="190852643" sldId="1543"/>
            <ac:spMk id="3" creationId="{EB30A893-6011-45C1-8BAA-170048DC9D62}"/>
          </ac:spMkLst>
        </pc:spChg>
        <pc:spChg chg="mod">
          <ac:chgData name="Ambika Sharma" userId="57ee3b62-4182-4af9-a3fa-708b64c8c3a4" providerId="ADAL" clId="{0ECBD26A-0650-4F2B-87E7-A937588A43EF}" dt="2019-08-12T21:11:04.110" v="102" actId="20577"/>
          <ac:spMkLst>
            <pc:docMk/>
            <pc:sldMk cId="190852643" sldId="1543"/>
            <ac:spMk id="7" creationId="{889A37D5-E7FF-4D55-83ED-6965F020D529}"/>
          </ac:spMkLst>
        </pc:spChg>
        <pc:spChg chg="mod">
          <ac:chgData name="Ambika Sharma" userId="57ee3b62-4182-4af9-a3fa-708b64c8c3a4" providerId="ADAL" clId="{0ECBD26A-0650-4F2B-87E7-A937588A43EF}" dt="2019-08-12T21:10:46.973" v="89" actId="179"/>
          <ac:spMkLst>
            <pc:docMk/>
            <pc:sldMk cId="190852643" sldId="1543"/>
            <ac:spMk id="10" creationId="{6B5DD5DC-5538-4ED1-9639-2572AD395136}"/>
          </ac:spMkLst>
        </pc:spChg>
      </pc:sldChg>
      <pc:sldChg chg="modSp">
        <pc:chgData name="Ambika Sharma" userId="57ee3b62-4182-4af9-a3fa-708b64c8c3a4" providerId="ADAL" clId="{0ECBD26A-0650-4F2B-87E7-A937588A43EF}" dt="2019-08-12T20:34:26.928" v="28"/>
        <pc:sldMkLst>
          <pc:docMk/>
          <pc:sldMk cId="2225122548" sldId="1548"/>
        </pc:sldMkLst>
        <pc:spChg chg="mod">
          <ac:chgData name="Ambika Sharma" userId="57ee3b62-4182-4af9-a3fa-708b64c8c3a4" providerId="ADAL" clId="{0ECBD26A-0650-4F2B-87E7-A937588A43EF}" dt="2019-08-12T20:34:26.928" v="28"/>
          <ac:spMkLst>
            <pc:docMk/>
            <pc:sldMk cId="2225122548" sldId="1548"/>
            <ac:spMk id="6" creationId="{BD7D32C2-2295-4BC0-B025-7089CA0553BA}"/>
          </ac:spMkLst>
        </pc:spChg>
      </pc:sldChg>
      <pc:sldChg chg="modSp">
        <pc:chgData name="Ambika Sharma" userId="57ee3b62-4182-4af9-a3fa-708b64c8c3a4" providerId="ADAL" clId="{0ECBD26A-0650-4F2B-87E7-A937588A43EF}" dt="2019-08-12T20:35:20.260" v="32" actId="1076"/>
        <pc:sldMkLst>
          <pc:docMk/>
          <pc:sldMk cId="4269612711" sldId="1555"/>
        </pc:sldMkLst>
        <pc:spChg chg="mod">
          <ac:chgData name="Ambika Sharma" userId="57ee3b62-4182-4af9-a3fa-708b64c8c3a4" providerId="ADAL" clId="{0ECBD26A-0650-4F2B-87E7-A937588A43EF}" dt="2019-08-12T20:35:20.260" v="32" actId="1076"/>
          <ac:spMkLst>
            <pc:docMk/>
            <pc:sldMk cId="4269612711" sldId="1555"/>
            <ac:spMk id="3" creationId="{39F466F5-EDCF-40BC-9C8E-786672DE2ECA}"/>
          </ac:spMkLst>
        </pc:spChg>
      </pc:sldChg>
      <pc:sldChg chg="delSp">
        <pc:chgData name="Ambika Sharma" userId="57ee3b62-4182-4af9-a3fa-708b64c8c3a4" providerId="ADAL" clId="{0ECBD26A-0650-4F2B-87E7-A937588A43EF}" dt="2019-08-12T21:25:17.151" v="119" actId="478"/>
        <pc:sldMkLst>
          <pc:docMk/>
          <pc:sldMk cId="3276088305" sldId="1575"/>
        </pc:sldMkLst>
        <pc:spChg chg="del">
          <ac:chgData name="Ambika Sharma" userId="57ee3b62-4182-4af9-a3fa-708b64c8c3a4" providerId="ADAL" clId="{0ECBD26A-0650-4F2B-87E7-A937588A43EF}" dt="2019-08-12T21:25:17.151" v="119" actId="478"/>
          <ac:spMkLst>
            <pc:docMk/>
            <pc:sldMk cId="3276088305" sldId="1575"/>
            <ac:spMk id="7" creationId="{BB50BE55-71CB-4509-BC4D-F88039014BFF}"/>
          </ac:spMkLst>
        </pc:spChg>
      </pc:sldChg>
      <pc:sldChg chg="modSp del delCm modCm">
        <pc:chgData name="Ambika Sharma" userId="57ee3b62-4182-4af9-a3fa-708b64c8c3a4" providerId="ADAL" clId="{0ECBD26A-0650-4F2B-87E7-A937588A43EF}" dt="2019-08-12T22:15:43.388" v="170" actId="2696"/>
        <pc:sldMkLst>
          <pc:docMk/>
          <pc:sldMk cId="4291740897" sldId="1596"/>
        </pc:sldMkLst>
        <pc:spChg chg="mod">
          <ac:chgData name="Ambika Sharma" userId="57ee3b62-4182-4af9-a3fa-708b64c8c3a4" providerId="ADAL" clId="{0ECBD26A-0650-4F2B-87E7-A937588A43EF}" dt="2019-08-12T20:15:36.579" v="27" actId="14100"/>
          <ac:spMkLst>
            <pc:docMk/>
            <pc:sldMk cId="4291740897" sldId="1596"/>
            <ac:spMk id="3" creationId="{DF2A53AD-AECE-4AAE-8531-BCBC54CB2B88}"/>
          </ac:spMkLst>
        </pc:spChg>
        <pc:picChg chg="mod">
          <ac:chgData name="Ambika Sharma" userId="57ee3b62-4182-4af9-a3fa-708b64c8c3a4" providerId="ADAL" clId="{0ECBD26A-0650-4F2B-87E7-A937588A43EF}" dt="2019-08-12T20:14:37.891" v="18" actId="1076"/>
          <ac:picMkLst>
            <pc:docMk/>
            <pc:sldMk cId="4291740897" sldId="1596"/>
            <ac:picMk id="5" creationId="{BD717C8B-5D5D-45D4-B7E3-F2F0E40491D3}"/>
          </ac:picMkLst>
        </pc:picChg>
      </pc:sldChg>
      <pc:sldChg chg="addSp modSp">
        <pc:chgData name="Ambika Sharma" userId="57ee3b62-4182-4af9-a3fa-708b64c8c3a4" providerId="ADAL" clId="{0ECBD26A-0650-4F2B-87E7-A937588A43EF}" dt="2019-08-12T22:14:58.170" v="169" actId="14100"/>
        <pc:sldMkLst>
          <pc:docMk/>
          <pc:sldMk cId="2397578630" sldId="1597"/>
        </pc:sldMkLst>
        <pc:spChg chg="add mod">
          <ac:chgData name="Ambika Sharma" userId="57ee3b62-4182-4af9-a3fa-708b64c8c3a4" providerId="ADAL" clId="{0ECBD26A-0650-4F2B-87E7-A937588A43EF}" dt="2019-08-12T22:14:58.170" v="169" actId="14100"/>
          <ac:spMkLst>
            <pc:docMk/>
            <pc:sldMk cId="2397578630" sldId="1597"/>
            <ac:spMk id="8" creationId="{32A119B3-257A-4B1B-BAD0-DD270A257821}"/>
          </ac:spMkLst>
        </pc:spChg>
        <pc:grpChg chg="add">
          <ac:chgData name="Ambika Sharma" userId="57ee3b62-4182-4af9-a3fa-708b64c8c3a4" providerId="ADAL" clId="{0ECBD26A-0650-4F2B-87E7-A937588A43EF}" dt="2019-08-12T22:14:32.525" v="165"/>
          <ac:grpSpMkLst>
            <pc:docMk/>
            <pc:sldMk cId="2397578630" sldId="1597"/>
            <ac:grpSpMk id="5" creationId="{167C8205-8BC0-4256-8DF8-EF7A907EA70C}"/>
          </ac:grpSpMkLst>
        </pc:grpChg>
      </pc:sldChg>
      <pc:sldChg chg="modSp">
        <pc:chgData name="Ambika Sharma" userId="57ee3b62-4182-4af9-a3fa-708b64c8c3a4" providerId="ADAL" clId="{0ECBD26A-0650-4F2B-87E7-A937588A43EF}" dt="2019-08-12T21:45:38.050" v="164" actId="255"/>
        <pc:sldMkLst>
          <pc:docMk/>
          <pc:sldMk cId="1104133016" sldId="1601"/>
        </pc:sldMkLst>
        <pc:spChg chg="mod">
          <ac:chgData name="Ambika Sharma" userId="57ee3b62-4182-4af9-a3fa-708b64c8c3a4" providerId="ADAL" clId="{0ECBD26A-0650-4F2B-87E7-A937588A43EF}" dt="2019-08-12T21:45:38.050" v="164" actId="255"/>
          <ac:spMkLst>
            <pc:docMk/>
            <pc:sldMk cId="1104133016" sldId="1601"/>
            <ac:spMk id="3" creationId="{00000000-0000-0000-0000-000000000000}"/>
          </ac:spMkLst>
        </pc:spChg>
      </pc:sldChg>
      <pc:sldChg chg="modSp">
        <pc:chgData name="Ambika Sharma" userId="57ee3b62-4182-4af9-a3fa-708b64c8c3a4" providerId="ADAL" clId="{0ECBD26A-0650-4F2B-87E7-A937588A43EF}" dt="2019-08-12T21:21:03.456" v="114" actId="20577"/>
        <pc:sldMkLst>
          <pc:docMk/>
          <pc:sldMk cId="2862595146" sldId="1613"/>
        </pc:sldMkLst>
        <pc:spChg chg="mod">
          <ac:chgData name="Ambika Sharma" userId="57ee3b62-4182-4af9-a3fa-708b64c8c3a4" providerId="ADAL" clId="{0ECBD26A-0650-4F2B-87E7-A937588A43EF}" dt="2019-08-12T21:21:03.456" v="114" actId="20577"/>
          <ac:spMkLst>
            <pc:docMk/>
            <pc:sldMk cId="2862595146" sldId="1613"/>
            <ac:spMk id="5" creationId="{00000000-0000-0000-0000-000000000000}"/>
          </ac:spMkLst>
        </pc:spChg>
      </pc:sldChg>
      <pc:sldChg chg="modSp">
        <pc:chgData name="Ambika Sharma" userId="57ee3b62-4182-4af9-a3fa-708b64c8c3a4" providerId="ADAL" clId="{0ECBD26A-0650-4F2B-87E7-A937588A43EF}" dt="2019-08-12T21:21:08.608" v="116" actId="20577"/>
        <pc:sldMkLst>
          <pc:docMk/>
          <pc:sldMk cId="184780860" sldId="1614"/>
        </pc:sldMkLst>
        <pc:spChg chg="mod">
          <ac:chgData name="Ambika Sharma" userId="57ee3b62-4182-4af9-a3fa-708b64c8c3a4" providerId="ADAL" clId="{0ECBD26A-0650-4F2B-87E7-A937588A43EF}" dt="2019-08-12T21:21:08.608" v="116" actId="20577"/>
          <ac:spMkLst>
            <pc:docMk/>
            <pc:sldMk cId="184780860" sldId="1614"/>
            <ac:spMk id="7" creationId="{00000000-0000-0000-0000-000000000000}"/>
          </ac:spMkLst>
        </pc:spChg>
      </pc:sldChg>
      <pc:sldChg chg="modSp">
        <pc:chgData name="Ambika Sharma" userId="57ee3b62-4182-4af9-a3fa-708b64c8c3a4" providerId="ADAL" clId="{0ECBD26A-0650-4F2B-87E7-A937588A43EF}" dt="2019-08-12T20:34:58.292" v="30" actId="1076"/>
        <pc:sldMkLst>
          <pc:docMk/>
          <pc:sldMk cId="3100825739" sldId="1618"/>
        </pc:sldMkLst>
        <pc:spChg chg="mod">
          <ac:chgData name="Ambika Sharma" userId="57ee3b62-4182-4af9-a3fa-708b64c8c3a4" providerId="ADAL" clId="{0ECBD26A-0650-4F2B-87E7-A937588A43EF}" dt="2019-08-12T20:34:58.292" v="30" actId="1076"/>
          <ac:spMkLst>
            <pc:docMk/>
            <pc:sldMk cId="3100825739" sldId="1618"/>
            <ac:spMk id="5" creationId="{762ED59E-76E9-42F2-B40D-53F0933375F1}"/>
          </ac:spMkLst>
        </pc:spChg>
      </pc:sldChg>
      <pc:sldChg chg="modSp">
        <pc:chgData name="Ambika Sharma" userId="57ee3b62-4182-4af9-a3fa-708b64c8c3a4" providerId="ADAL" clId="{0ECBD26A-0650-4F2B-87E7-A937588A43EF}" dt="2019-08-12T21:21:14.736" v="118" actId="20577"/>
        <pc:sldMkLst>
          <pc:docMk/>
          <pc:sldMk cId="122801157" sldId="1630"/>
        </pc:sldMkLst>
        <pc:spChg chg="mod">
          <ac:chgData name="Ambika Sharma" userId="57ee3b62-4182-4af9-a3fa-708b64c8c3a4" providerId="ADAL" clId="{0ECBD26A-0650-4F2B-87E7-A937588A43EF}" dt="2019-08-12T21:21:14.736" v="118" actId="20577"/>
          <ac:spMkLst>
            <pc:docMk/>
            <pc:sldMk cId="122801157" sldId="1630"/>
            <ac:spMk id="7" creationId="{00000000-0000-0000-0000-000000000000}"/>
          </ac:spMkLst>
        </pc:spChg>
      </pc:sldChg>
      <pc:sldChg chg="modSp">
        <pc:chgData name="Ambika Sharma" userId="57ee3b62-4182-4af9-a3fa-708b64c8c3a4" providerId="ADAL" clId="{0ECBD26A-0650-4F2B-87E7-A937588A43EF}" dt="2019-08-12T21:17:54.953" v="112" actId="14100"/>
        <pc:sldMkLst>
          <pc:docMk/>
          <pc:sldMk cId="2789755231" sldId="1632"/>
        </pc:sldMkLst>
        <pc:spChg chg="mod">
          <ac:chgData name="Ambika Sharma" userId="57ee3b62-4182-4af9-a3fa-708b64c8c3a4" providerId="ADAL" clId="{0ECBD26A-0650-4F2B-87E7-A937588A43EF}" dt="2019-08-12T21:17:28.335" v="111" actId="1076"/>
          <ac:spMkLst>
            <pc:docMk/>
            <pc:sldMk cId="2789755231" sldId="1632"/>
            <ac:spMk id="2" creationId="{00000000-0000-0000-0000-000000000000}"/>
          </ac:spMkLst>
        </pc:spChg>
        <pc:spChg chg="mod">
          <ac:chgData name="Ambika Sharma" userId="57ee3b62-4182-4af9-a3fa-708b64c8c3a4" providerId="ADAL" clId="{0ECBD26A-0650-4F2B-87E7-A937588A43EF}" dt="2019-08-12T21:17:54.953" v="112" actId="14100"/>
          <ac:spMkLst>
            <pc:docMk/>
            <pc:sldMk cId="2789755231" sldId="1632"/>
            <ac:spMk id="12" creationId="{84CDDF2B-D136-407F-964B-97B178375A58}"/>
          </ac:spMkLst>
        </pc:spChg>
      </pc:sldChg>
      <pc:sldChg chg="modSp delCm">
        <pc:chgData name="Ambika Sharma" userId="57ee3b62-4182-4af9-a3fa-708b64c8c3a4" providerId="ADAL" clId="{0ECBD26A-0650-4F2B-87E7-A937588A43EF}" dt="2019-08-12T21:15:45.664" v="109" actId="207"/>
        <pc:sldMkLst>
          <pc:docMk/>
          <pc:sldMk cId="3144303576" sldId="1633"/>
        </pc:sldMkLst>
        <pc:spChg chg="mod">
          <ac:chgData name="Ambika Sharma" userId="57ee3b62-4182-4af9-a3fa-708b64c8c3a4" providerId="ADAL" clId="{0ECBD26A-0650-4F2B-87E7-A937588A43EF}" dt="2019-08-12T21:15:45.664" v="109" actId="207"/>
          <ac:spMkLst>
            <pc:docMk/>
            <pc:sldMk cId="3144303576" sldId="1633"/>
            <ac:spMk id="8" creationId="{9C597ABB-001F-4128-9AFB-4107D19D9163}"/>
          </ac:spMkLst>
        </pc:spChg>
      </pc:sldChg>
      <pc:sldMasterChg chg="modSldLayout">
        <pc:chgData name="Ambika Sharma" userId="57ee3b62-4182-4af9-a3fa-708b64c8c3a4" providerId="ADAL" clId="{0ECBD26A-0650-4F2B-87E7-A937588A43EF}" dt="2019-08-12T22:23:03.835" v="171" actId="478"/>
        <pc:sldMasterMkLst>
          <pc:docMk/>
          <pc:sldMasterMk cId="2032995651" sldId="2147487094"/>
        </pc:sldMasterMkLst>
        <pc:sldLayoutChg chg="delSp">
          <pc:chgData name="Ambika Sharma" userId="57ee3b62-4182-4af9-a3fa-708b64c8c3a4" providerId="ADAL" clId="{0ECBD26A-0650-4F2B-87E7-A937588A43EF}" dt="2019-08-12T22:23:03.835" v="171" actId="478"/>
          <pc:sldLayoutMkLst>
            <pc:docMk/>
            <pc:sldMasterMk cId="2032995651" sldId="2147487094"/>
            <pc:sldLayoutMk cId="1164806943" sldId="2147487096"/>
          </pc:sldLayoutMkLst>
          <pc:spChg chg="del">
            <ac:chgData name="Ambika Sharma" userId="57ee3b62-4182-4af9-a3fa-708b64c8c3a4" providerId="ADAL" clId="{0ECBD26A-0650-4F2B-87E7-A937588A43EF}" dt="2019-08-12T22:23:03.835" v="171" actId="478"/>
            <ac:spMkLst>
              <pc:docMk/>
              <pc:sldMasterMk cId="2032995651" sldId="2147487094"/>
              <pc:sldLayoutMk cId="1164806943" sldId="2147487096"/>
              <ac:spMk id="7" creationId="{F7327EF1-6806-BB4F-99E0-2FC828AA489E}"/>
            </ac:spMkLst>
          </pc:spChg>
        </pc:sldLayoutChg>
      </pc:sldMasterChg>
      <pc:sldMasterChg chg="modSldLayout">
        <pc:chgData name="Ambika Sharma" userId="57ee3b62-4182-4af9-a3fa-708b64c8c3a4" providerId="ADAL" clId="{0ECBD26A-0650-4F2B-87E7-A937588A43EF}" dt="2019-08-12T22:23:08.092" v="173" actId="478"/>
        <pc:sldMasterMkLst>
          <pc:docMk/>
          <pc:sldMasterMk cId="3940760310" sldId="2147487106"/>
        </pc:sldMasterMkLst>
        <pc:sldLayoutChg chg="delSp">
          <pc:chgData name="Ambika Sharma" userId="57ee3b62-4182-4af9-a3fa-708b64c8c3a4" providerId="ADAL" clId="{0ECBD26A-0650-4F2B-87E7-A937588A43EF}" dt="2019-08-12T22:23:06.747" v="172" actId="478"/>
          <pc:sldLayoutMkLst>
            <pc:docMk/>
            <pc:sldMasterMk cId="3940760310" sldId="2147487106"/>
            <pc:sldLayoutMk cId="3765052963" sldId="2147487107"/>
          </pc:sldLayoutMkLst>
          <pc:picChg chg="del">
            <ac:chgData name="Ambika Sharma" userId="57ee3b62-4182-4af9-a3fa-708b64c8c3a4" providerId="ADAL" clId="{0ECBD26A-0650-4F2B-87E7-A937588A43EF}" dt="2019-08-12T22:23:06.747" v="172" actId="478"/>
            <ac:picMkLst>
              <pc:docMk/>
              <pc:sldMasterMk cId="3940760310" sldId="2147487106"/>
              <pc:sldLayoutMk cId="3765052963" sldId="2147487107"/>
              <ac:picMk id="3" creationId="{0F60DCBB-7E53-4A92-9BEB-F452E0F5C6EE}"/>
            </ac:picMkLst>
          </pc:picChg>
        </pc:sldLayoutChg>
        <pc:sldLayoutChg chg="delSp">
          <pc:chgData name="Ambika Sharma" userId="57ee3b62-4182-4af9-a3fa-708b64c8c3a4" providerId="ADAL" clId="{0ECBD26A-0650-4F2B-87E7-A937588A43EF}" dt="2019-08-12T22:23:08.092" v="173" actId="478"/>
          <pc:sldLayoutMkLst>
            <pc:docMk/>
            <pc:sldMasterMk cId="3940760310" sldId="2147487106"/>
            <pc:sldLayoutMk cId="597909030" sldId="2147487108"/>
          </pc:sldLayoutMkLst>
          <pc:spChg chg="del">
            <ac:chgData name="Ambika Sharma" userId="57ee3b62-4182-4af9-a3fa-708b64c8c3a4" providerId="ADAL" clId="{0ECBD26A-0650-4F2B-87E7-A937588A43EF}" dt="2019-08-12T22:23:08.092" v="173" actId="478"/>
            <ac:spMkLst>
              <pc:docMk/>
              <pc:sldMasterMk cId="3940760310" sldId="2147487106"/>
              <pc:sldLayoutMk cId="597909030" sldId="2147487108"/>
              <ac:spMk id="7" creationId="{F7327EF1-6806-BB4F-99E0-2FC828AA489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2AC8E6-4D54-4B5A-BE3F-734FE3529D1F}"/>
              </a:ext>
            </a:extLst>
          </p:cNvPr>
          <p:cNvSpPr>
            <a:spLocks noGrp="1"/>
          </p:cNvSpPr>
          <p:nvPr>
            <p:ph type="hdr" sz="quarter"/>
          </p:nvPr>
        </p:nvSpPr>
        <p:spPr>
          <a:xfrm>
            <a:off x="1"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8736818-5117-40EB-A834-6A24D7F0C1AC}"/>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E80D21A-6C0C-42C6-B61C-274054835FAF}" type="datetimeFigureOut">
              <a:rPr lang="en-US"/>
              <a:pPr>
                <a:defRPr/>
              </a:pPr>
              <a:t>12/11/2019</a:t>
            </a:fld>
            <a:endParaRPr lang="en-US"/>
          </a:p>
        </p:txBody>
      </p:sp>
      <p:sp>
        <p:nvSpPr>
          <p:cNvPr id="4" name="Footer Placeholder 3">
            <a:extLst>
              <a:ext uri="{FF2B5EF4-FFF2-40B4-BE49-F238E27FC236}">
                <a16:creationId xmlns:a16="http://schemas.microsoft.com/office/drawing/2014/main" id="{EF3C889E-3207-4DDF-92ED-8AC59C7DB086}"/>
              </a:ext>
            </a:extLst>
          </p:cNvPr>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CAD7BB5-92CC-447E-B7A6-70C23F68B96D}"/>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7D68B94F-042F-4631-9282-82E1C791DAD0}" type="slidenum">
              <a:rPr lang="en-US" altLang="en-US"/>
              <a:pPr/>
              <a:t>‹#›</a:t>
            </a:fld>
            <a:endParaRPr lang="en-US" altLang="en-US"/>
          </a:p>
        </p:txBody>
      </p:sp>
    </p:spTree>
    <p:extLst>
      <p:ext uri="{BB962C8B-B14F-4D97-AF65-F5344CB8AC3E}">
        <p14:creationId xmlns:p14="http://schemas.microsoft.com/office/powerpoint/2010/main" val="1436933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4BED65-D364-46C8-9A6C-8FE138913047}"/>
              </a:ext>
            </a:extLst>
          </p:cNvPr>
          <p:cNvSpPr>
            <a:spLocks noGrp="1"/>
          </p:cNvSpPr>
          <p:nvPr>
            <p:ph type="hdr" sz="quarter"/>
          </p:nvPr>
        </p:nvSpPr>
        <p:spPr>
          <a:xfrm>
            <a:off x="1"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510B02F-89DA-4896-A053-920A8F5891B0}"/>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ea typeface="+mn-ea"/>
                <a:cs typeface="+mn-cs"/>
              </a:defRPr>
            </a:lvl1pPr>
          </a:lstStyle>
          <a:p>
            <a:pPr>
              <a:defRPr/>
            </a:pPr>
            <a:fld id="{8ABEB53D-30C0-4FF9-A74A-316DA1DE5555}" type="datetimeFigureOut">
              <a:rPr lang="en-US"/>
              <a:pPr>
                <a:defRPr/>
              </a:pPr>
              <a:t>12/11/2019</a:t>
            </a:fld>
            <a:endParaRPr lang="en-US"/>
          </a:p>
        </p:txBody>
      </p:sp>
      <p:sp>
        <p:nvSpPr>
          <p:cNvPr id="4" name="Slide Image Placeholder 3">
            <a:extLst>
              <a:ext uri="{FF2B5EF4-FFF2-40B4-BE49-F238E27FC236}">
                <a16:creationId xmlns:a16="http://schemas.microsoft.com/office/drawing/2014/main" id="{CCC58EA9-BB1F-4156-B75F-B345B2E94EAA}"/>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31F15FC9-93F3-4C88-92C3-7C0D1309461A}"/>
              </a:ext>
            </a:extLst>
          </p:cNvPr>
          <p:cNvSpPr>
            <a:spLocks noGrp="1"/>
          </p:cNvSpPr>
          <p:nvPr>
            <p:ph type="body" sz="quarter" idx="3"/>
          </p:nvPr>
        </p:nvSpPr>
        <p:spPr>
          <a:xfrm>
            <a:off x="701676" y="4416427"/>
            <a:ext cx="5607050" cy="4183063"/>
          </a:xfrm>
          <a:prstGeom prst="rect">
            <a:avLst/>
          </a:prstGeom>
        </p:spPr>
        <p:txBody>
          <a:bodyPr vert="horz" lIns="93177" tIns="46589" rIns="93177" bIns="46589"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42C359AD-A60A-4827-853F-5338F2B4663E}"/>
              </a:ext>
            </a:extLst>
          </p:cNvPr>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8B86C62-45E7-415B-B0B8-CF37F6A6D212}"/>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18E44B7D-8460-4878-81B0-F4B195FB029C}" type="slidenum">
              <a:rPr lang="en-US" altLang="en-US"/>
              <a:pPr/>
              <a:t>‹#›</a:t>
            </a:fld>
            <a:endParaRPr lang="en-US" altLang="en-US"/>
          </a:p>
        </p:txBody>
      </p:sp>
    </p:spTree>
    <p:extLst>
      <p:ext uri="{BB962C8B-B14F-4D97-AF65-F5344CB8AC3E}">
        <p14:creationId xmlns:p14="http://schemas.microsoft.com/office/powerpoint/2010/main" val="12945758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9CECC5A-625D-4018-9AAA-A5C9D565729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11</a:t>
            </a:fld>
            <a:endParaRPr lang="en-US" altLang="en-US"/>
          </a:p>
        </p:txBody>
      </p:sp>
    </p:spTree>
    <p:extLst>
      <p:ext uri="{BB962C8B-B14F-4D97-AF65-F5344CB8AC3E}">
        <p14:creationId xmlns:p14="http://schemas.microsoft.com/office/powerpoint/2010/main" val="101447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336BB9B6-4A9E-4F9D-AD6B-F2EFC19C0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584C92D8-EABC-4BEB-B50A-FE1979022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106500" name="Slide Number Placeholder 3">
            <a:extLst>
              <a:ext uri="{FF2B5EF4-FFF2-40B4-BE49-F238E27FC236}">
                <a16:creationId xmlns:a16="http://schemas.microsoft.com/office/drawing/2014/main" id="{6642BBEC-E97E-4ABC-AD3C-2C05F0761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D44C1E9-E70D-4E09-B0EE-506D21E4215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4948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13</a:t>
            </a:fld>
            <a:endParaRPr lang="en-US" altLang="en-US"/>
          </a:p>
        </p:txBody>
      </p:sp>
    </p:spTree>
    <p:extLst>
      <p:ext uri="{BB962C8B-B14F-4D97-AF65-F5344CB8AC3E}">
        <p14:creationId xmlns:p14="http://schemas.microsoft.com/office/powerpoint/2010/main" val="2790012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972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15</a:t>
            </a:fld>
            <a:endParaRPr lang="en-US" altLang="en-US"/>
          </a:p>
        </p:txBody>
      </p:sp>
    </p:spTree>
    <p:extLst>
      <p:ext uri="{BB962C8B-B14F-4D97-AF65-F5344CB8AC3E}">
        <p14:creationId xmlns:p14="http://schemas.microsoft.com/office/powerpoint/2010/main" val="215893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71641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837702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73155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15309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85242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2</a:t>
            </a:fld>
            <a:endParaRPr lang="en-US" altLang="en-US"/>
          </a:p>
        </p:txBody>
      </p:sp>
    </p:spTree>
    <p:extLst>
      <p:ext uri="{BB962C8B-B14F-4D97-AF65-F5344CB8AC3E}">
        <p14:creationId xmlns:p14="http://schemas.microsoft.com/office/powerpoint/2010/main" val="608392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67640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099431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161926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3434598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03170CB-8B5C-4AF9-A3E3-DF59A5533B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824449-1D55-4D70-99AA-4359763BF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CA" altLang="en-US" sz="1600"/>
          </a:p>
        </p:txBody>
      </p:sp>
      <p:sp>
        <p:nvSpPr>
          <p:cNvPr id="107524" name="Slide Number Placeholder 3">
            <a:extLst>
              <a:ext uri="{FF2B5EF4-FFF2-40B4-BE49-F238E27FC236}">
                <a16:creationId xmlns:a16="http://schemas.microsoft.com/office/drawing/2014/main" id="{C368D320-3D43-4EA2-9FD8-076558C71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CDB38B-8852-4412-A1FA-B0CE2C02CAB2}"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379045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27</a:t>
            </a:fld>
            <a:endParaRPr lang="en-US" altLang="en-US"/>
          </a:p>
        </p:txBody>
      </p:sp>
    </p:spTree>
    <p:extLst>
      <p:ext uri="{BB962C8B-B14F-4D97-AF65-F5344CB8AC3E}">
        <p14:creationId xmlns:p14="http://schemas.microsoft.com/office/powerpoint/2010/main" val="288820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5E4D35-1B28-4B28-8E1C-2D4AF13E49C4}"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314190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0EA25C5-B91D-4989-AA88-D0C3DEB44BCF}"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3799168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0EA25C5-B91D-4989-AA88-D0C3DEB44BCF}"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187260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31</a:t>
            </a:fld>
            <a:endParaRPr lang="en-US" altLang="en-US"/>
          </a:p>
        </p:txBody>
      </p:sp>
    </p:spTree>
    <p:extLst>
      <p:ext uri="{BB962C8B-B14F-4D97-AF65-F5344CB8AC3E}">
        <p14:creationId xmlns:p14="http://schemas.microsoft.com/office/powerpoint/2010/main" val="118074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a:t>
            </a:fld>
            <a:endParaRPr lang="en-US" altLang="en-US"/>
          </a:p>
        </p:txBody>
      </p:sp>
    </p:spTree>
    <p:extLst>
      <p:ext uri="{BB962C8B-B14F-4D97-AF65-F5344CB8AC3E}">
        <p14:creationId xmlns:p14="http://schemas.microsoft.com/office/powerpoint/2010/main" val="711975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32</a:t>
            </a:fld>
            <a:endParaRPr lang="en-US" altLang="en-US"/>
          </a:p>
        </p:txBody>
      </p:sp>
    </p:spTree>
    <p:extLst>
      <p:ext uri="{BB962C8B-B14F-4D97-AF65-F5344CB8AC3E}">
        <p14:creationId xmlns:p14="http://schemas.microsoft.com/office/powerpoint/2010/main" val="1014987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ＭＳ Ｐゴシック" pitchFamily="34" charset="-128"/>
                <a:cs typeface="ＭＳ Ｐゴシック" charset="0"/>
              </a:rPr>
              <a:t>    </a:t>
            </a: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75314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34</a:t>
            </a:fld>
            <a:endParaRPr lang="en-US" altLang="en-US"/>
          </a:p>
        </p:txBody>
      </p:sp>
    </p:spTree>
    <p:extLst>
      <p:ext uri="{BB962C8B-B14F-4D97-AF65-F5344CB8AC3E}">
        <p14:creationId xmlns:p14="http://schemas.microsoft.com/office/powerpoint/2010/main" val="162902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a:solidFill>
                <a:schemeClr val="tx1"/>
              </a:solidFill>
              <a:effectLst/>
              <a:latin typeface="+mn-lt"/>
              <a:ea typeface="ＭＳ Ｐゴシック" pitchFamily="34" charset="-128"/>
              <a:cs typeface="ＭＳ Ｐゴシック" charset="0"/>
            </a:endParaRPr>
          </a:p>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35</a:t>
            </a:fld>
            <a:endParaRPr lang="en-US" altLang="en-US"/>
          </a:p>
        </p:txBody>
      </p:sp>
    </p:spTree>
    <p:extLst>
      <p:ext uri="{BB962C8B-B14F-4D97-AF65-F5344CB8AC3E}">
        <p14:creationId xmlns:p14="http://schemas.microsoft.com/office/powerpoint/2010/main" val="4274129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36</a:t>
            </a:fld>
            <a:endParaRPr lang="en-US" altLang="en-US"/>
          </a:p>
        </p:txBody>
      </p:sp>
    </p:spTree>
    <p:extLst>
      <p:ext uri="{BB962C8B-B14F-4D97-AF65-F5344CB8AC3E}">
        <p14:creationId xmlns:p14="http://schemas.microsoft.com/office/powerpoint/2010/main" val="1859874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37</a:t>
            </a:fld>
            <a:endParaRPr lang="en-US" altLang="en-US"/>
          </a:p>
        </p:txBody>
      </p:sp>
    </p:spTree>
    <p:extLst>
      <p:ext uri="{BB962C8B-B14F-4D97-AF65-F5344CB8AC3E}">
        <p14:creationId xmlns:p14="http://schemas.microsoft.com/office/powerpoint/2010/main" val="997389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38</a:t>
            </a:fld>
            <a:endParaRPr lang="en-US" altLang="en-US"/>
          </a:p>
        </p:txBody>
      </p:sp>
    </p:spTree>
    <p:extLst>
      <p:ext uri="{BB962C8B-B14F-4D97-AF65-F5344CB8AC3E}">
        <p14:creationId xmlns:p14="http://schemas.microsoft.com/office/powerpoint/2010/main" val="792011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2425" lvl="2" indent="0">
              <a:lnSpc>
                <a:spcPct val="110000"/>
              </a:lnSpc>
              <a:spcBef>
                <a:spcPts val="600"/>
              </a:spcBef>
              <a:buSzPct val="100000"/>
              <a:buFont typeface="Arial" panose="020B0604020202020204" pitchFamily="34" charset="0"/>
              <a:buNone/>
            </a:pPr>
            <a:endParaRPr lang="en-CA" sz="1800">
              <a:ea typeface="ＭＳ Ｐゴシック"/>
              <a:cs typeface="Arial"/>
            </a:endParaRPr>
          </a:p>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39</a:t>
            </a:fld>
            <a:endParaRPr lang="en-US" altLang="en-US"/>
          </a:p>
        </p:txBody>
      </p:sp>
    </p:spTree>
    <p:extLst>
      <p:ext uri="{BB962C8B-B14F-4D97-AF65-F5344CB8AC3E}">
        <p14:creationId xmlns:p14="http://schemas.microsoft.com/office/powerpoint/2010/main" val="4036615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FF0000"/>
              </a:solidFill>
            </a:endParaRPr>
          </a:p>
        </p:txBody>
      </p:sp>
      <p:sp>
        <p:nvSpPr>
          <p:cNvPr id="4" name="Slide Number Placeholder 3"/>
          <p:cNvSpPr>
            <a:spLocks noGrp="1"/>
          </p:cNvSpPr>
          <p:nvPr>
            <p:ph type="sldNum" sz="quarter" idx="10"/>
          </p:nvPr>
        </p:nvSpPr>
        <p:spPr/>
        <p:txBody>
          <a:bodyPr/>
          <a:lstStyle/>
          <a:p>
            <a:fld id="{72DC16EA-CE68-4F08-8EB4-5232BC0BB0A7}" type="slidenum">
              <a:rPr lang="en-CA" smtClean="0"/>
              <a:t>40</a:t>
            </a:fld>
            <a:endParaRPr lang="en-CA"/>
          </a:p>
        </p:txBody>
      </p:sp>
    </p:spTree>
    <p:extLst>
      <p:ext uri="{BB962C8B-B14F-4D97-AF65-F5344CB8AC3E}">
        <p14:creationId xmlns:p14="http://schemas.microsoft.com/office/powerpoint/2010/main" val="1580024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16EA-CE68-4F08-8EB4-5232BC0B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1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16EA-CE68-4F08-8EB4-5232BC0B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67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5</a:t>
            </a:fld>
            <a:endParaRPr lang="en-US" altLang="en-US"/>
          </a:p>
        </p:txBody>
      </p:sp>
    </p:spTree>
    <p:extLst>
      <p:ext uri="{BB962C8B-B14F-4D97-AF65-F5344CB8AC3E}">
        <p14:creationId xmlns:p14="http://schemas.microsoft.com/office/powerpoint/2010/main" val="71283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6</a:t>
            </a:fld>
            <a:endParaRPr lang="en-US" altLang="en-US"/>
          </a:p>
        </p:txBody>
      </p:sp>
    </p:spTree>
    <p:extLst>
      <p:ext uri="{BB962C8B-B14F-4D97-AF65-F5344CB8AC3E}">
        <p14:creationId xmlns:p14="http://schemas.microsoft.com/office/powerpoint/2010/main" val="70055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7</a:t>
            </a:fld>
            <a:endParaRPr lang="en-US" altLang="en-US"/>
          </a:p>
        </p:txBody>
      </p:sp>
    </p:spTree>
    <p:extLst>
      <p:ext uri="{BB962C8B-B14F-4D97-AF65-F5344CB8AC3E}">
        <p14:creationId xmlns:p14="http://schemas.microsoft.com/office/powerpoint/2010/main" val="4921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8</a:t>
            </a:fld>
            <a:endParaRPr lang="en-US" altLang="en-US"/>
          </a:p>
        </p:txBody>
      </p:sp>
    </p:spTree>
    <p:extLst>
      <p:ext uri="{BB962C8B-B14F-4D97-AF65-F5344CB8AC3E}">
        <p14:creationId xmlns:p14="http://schemas.microsoft.com/office/powerpoint/2010/main" val="240909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9</a:t>
            </a:fld>
            <a:endParaRPr lang="en-US" altLang="en-US"/>
          </a:p>
        </p:txBody>
      </p:sp>
    </p:spTree>
    <p:extLst>
      <p:ext uri="{BB962C8B-B14F-4D97-AF65-F5344CB8AC3E}">
        <p14:creationId xmlns:p14="http://schemas.microsoft.com/office/powerpoint/2010/main" val="202722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pic>
        <p:nvPicPr>
          <p:cNvPr id="3" name="Picture 2">
            <a:extLst>
              <a:ext uri="{FF2B5EF4-FFF2-40B4-BE49-F238E27FC236}">
                <a16:creationId xmlns:a16="http://schemas.microsoft.com/office/drawing/2014/main" id="{DD60A477-2BDA-4A71-9064-6C9E94202C1E}"/>
              </a:ext>
            </a:extLst>
          </p:cNvPr>
          <p:cNvPicPr>
            <a:picLocks noChangeAspect="1"/>
          </p:cNvPicPr>
          <p:nvPr userDrawn="1"/>
        </p:nvPicPr>
        <p:blipFill>
          <a:blip r:embed="rId2"/>
          <a:stretch>
            <a:fillRect/>
          </a:stretch>
        </p:blipFill>
        <p:spPr>
          <a:xfrm>
            <a:off x="0" y="5894833"/>
            <a:ext cx="12192000" cy="963167"/>
          </a:xfrm>
          <a:prstGeom prst="rect">
            <a:avLst/>
          </a:prstGeom>
        </p:spPr>
      </p:pic>
    </p:spTree>
    <p:extLst>
      <p:ext uri="{BB962C8B-B14F-4D97-AF65-F5344CB8AC3E}">
        <p14:creationId xmlns:p14="http://schemas.microsoft.com/office/powerpoint/2010/main" val="2821621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211262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70625238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pic>
        <p:nvPicPr>
          <p:cNvPr id="3" name="Picture 2">
            <a:extLst>
              <a:ext uri="{FF2B5EF4-FFF2-40B4-BE49-F238E27FC236}">
                <a16:creationId xmlns:a16="http://schemas.microsoft.com/office/drawing/2014/main" id="{44B901D3-86C1-4A13-B76A-3FE86BABA00F}"/>
              </a:ext>
            </a:extLst>
          </p:cNvPr>
          <p:cNvPicPr>
            <a:picLocks noChangeAspect="1"/>
          </p:cNvPicPr>
          <p:nvPr userDrawn="1"/>
        </p:nvPicPr>
        <p:blipFill>
          <a:blip r:embed="rId2"/>
          <a:stretch>
            <a:fillRect/>
          </a:stretch>
        </p:blipFill>
        <p:spPr>
          <a:xfrm>
            <a:off x="0" y="5894833"/>
            <a:ext cx="12192000" cy="963167"/>
          </a:xfrm>
          <a:prstGeom prst="rect">
            <a:avLst/>
          </a:prstGeom>
        </p:spPr>
      </p:pic>
    </p:spTree>
    <p:extLst>
      <p:ext uri="{BB962C8B-B14F-4D97-AF65-F5344CB8AC3E}">
        <p14:creationId xmlns:p14="http://schemas.microsoft.com/office/powerpoint/2010/main" val="32047021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16480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885880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4305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3091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65609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290426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5334876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Rectangle 6">
            <a:extLst>
              <a:ext uri="{FF2B5EF4-FFF2-40B4-BE49-F238E27FC236}">
                <a16:creationId xmlns:a16="http://schemas.microsoft.com/office/drawing/2014/main" id="{F7327EF1-6806-BB4F-99E0-2FC828AA489E}"/>
              </a:ext>
            </a:extLst>
          </p:cNvPr>
          <p:cNvSpPr/>
          <p:nvPr/>
        </p:nvSpPr>
        <p:spPr>
          <a:xfrm>
            <a:off x="0" y="6311899"/>
            <a:ext cx="12192000" cy="5470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lumMod val="75000"/>
                    <a:lumOff val="25000"/>
                  </a:schemeClr>
                </a:solidFill>
                <a:latin typeface="Arial" panose="020B0604020202020204" pitchFamily="34" charset="0"/>
                <a:cs typeface="Arial" panose="020B0604020202020204" pitchFamily="34" charset="0"/>
              </a:rPr>
              <a:t>Education to Support Vanessa’s Law. ISMP Canada, HSO, CPSI; 2019.</a:t>
            </a:r>
          </a:p>
        </p:txBody>
      </p:sp>
    </p:spTree>
    <p:extLst>
      <p:ext uri="{BB962C8B-B14F-4D97-AF65-F5344CB8AC3E}">
        <p14:creationId xmlns:p14="http://schemas.microsoft.com/office/powerpoint/2010/main" val="356407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75298861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8796237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749318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376505296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Tree>
    <p:extLst>
      <p:ext uri="{BB962C8B-B14F-4D97-AF65-F5344CB8AC3E}">
        <p14:creationId xmlns:p14="http://schemas.microsoft.com/office/powerpoint/2010/main" val="597909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4144921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3884555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3606934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250327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140184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3278346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2367966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1360279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978859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246757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57550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97341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912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241520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625100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12/11/2019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8250026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525181662"/>
      </p:ext>
    </p:extLst>
  </p:cSld>
  <p:clrMap bg1="lt1" tx1="dk1" bg2="lt2" tx2="dk2" accent1="accent1" accent2="accent2" accent3="accent3" accent4="accent4" accent5="accent5" accent6="accent6" hlink="hlink" folHlink="folHlink"/>
  <p:sldLayoutIdLst>
    <p:sldLayoutId id="2147487071" r:id="rId1"/>
    <p:sldLayoutId id="2147487072" r:id="rId2"/>
    <p:sldLayoutId id="2147487073" r:id="rId3"/>
    <p:sldLayoutId id="2147487074" r:id="rId4"/>
    <p:sldLayoutId id="2147487075" r:id="rId5"/>
    <p:sldLayoutId id="2147487076" r:id="rId6"/>
    <p:sldLayoutId id="2147487077" r:id="rId7"/>
    <p:sldLayoutId id="2147487078" r:id="rId8"/>
    <p:sldLayoutId id="2147487079" r:id="rId9"/>
    <p:sldLayoutId id="2147487080" r:id="rId10"/>
    <p:sldLayoutId id="21474870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pic>
        <p:nvPicPr>
          <p:cNvPr id="8" name="Picture 7">
            <a:extLst>
              <a:ext uri="{FF2B5EF4-FFF2-40B4-BE49-F238E27FC236}">
                <a16:creationId xmlns:a16="http://schemas.microsoft.com/office/drawing/2014/main" id="{C6D18D7B-035D-4906-A375-18DA066080FA}"/>
              </a:ext>
            </a:extLst>
          </p:cNvPr>
          <p:cNvPicPr>
            <a:picLocks noChangeAspect="1"/>
          </p:cNvPicPr>
          <p:nvPr userDrawn="1"/>
        </p:nvPicPr>
        <p:blipFill>
          <a:blip r:embed="rId13"/>
          <a:stretch>
            <a:fillRect/>
          </a:stretch>
        </p:blipFill>
        <p:spPr>
          <a:xfrm>
            <a:off x="4395068" y="2096908"/>
            <a:ext cx="3401863" cy="2664183"/>
          </a:xfrm>
          <a:prstGeom prst="rect">
            <a:avLst/>
          </a:prstGeom>
        </p:spPr>
      </p:pic>
    </p:spTree>
    <p:extLst>
      <p:ext uri="{BB962C8B-B14F-4D97-AF65-F5344CB8AC3E}">
        <p14:creationId xmlns:p14="http://schemas.microsoft.com/office/powerpoint/2010/main" val="2032995651"/>
      </p:ext>
    </p:extLst>
  </p:cSld>
  <p:clrMap bg1="lt1" tx1="dk1" bg2="lt2" tx2="dk2" accent1="accent1" accent2="accent2" accent3="accent3" accent4="accent4" accent5="accent5" accent6="accent6" hlink="hlink" folHlink="folHlink"/>
  <p:sldLayoutIdLst>
    <p:sldLayoutId id="2147487095" r:id="rId1"/>
    <p:sldLayoutId id="2147487096" r:id="rId2"/>
    <p:sldLayoutId id="2147487097" r:id="rId3"/>
    <p:sldLayoutId id="2147487098" r:id="rId4"/>
    <p:sldLayoutId id="2147487099" r:id="rId5"/>
    <p:sldLayoutId id="2147487100" r:id="rId6"/>
    <p:sldLayoutId id="2147487101" r:id="rId7"/>
    <p:sldLayoutId id="2147487102" r:id="rId8"/>
    <p:sldLayoutId id="2147487103" r:id="rId9"/>
    <p:sldLayoutId id="2147487104" r:id="rId10"/>
    <p:sldLayoutId id="21474871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12/11/2019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3940760310"/>
      </p:ext>
    </p:extLst>
  </p:cSld>
  <p:clrMap bg1="lt1" tx1="dk1" bg2="lt2" tx2="dk2" accent1="accent1" accent2="accent2" accent3="accent3" accent4="accent4" accent5="accent5" accent6="accent6" hlink="hlink" folHlink="folHlink"/>
  <p:sldLayoutIdLst>
    <p:sldLayoutId id="2147487107" r:id="rId1"/>
    <p:sldLayoutId id="2147487108" r:id="rId2"/>
    <p:sldLayoutId id="2147487109" r:id="rId3"/>
    <p:sldLayoutId id="2147487110" r:id="rId4"/>
    <p:sldLayoutId id="2147487111" r:id="rId5"/>
    <p:sldLayoutId id="2147487112" r:id="rId6"/>
    <p:sldLayoutId id="2147487113" r:id="rId7"/>
    <p:sldLayoutId id="2147487114" r:id="rId8"/>
    <p:sldLayoutId id="2147487115" r:id="rId9"/>
    <p:sldLayoutId id="2147487116" r:id="rId10"/>
    <p:sldLayoutId id="2147487117"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c.canada.vigilance.sc@canada.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anada.ca/content/dam/hc-sc/documents/services/drugs-health-products/medeffect-canada/adverse-reaction-reporting/mandatory-reporting-hospital-device-fra.pdf" TargetMode="External"/><Relationship Id="rId4" Type="http://schemas.openxmlformats.org/officeDocument/2006/relationships/hyperlink" Target="https://www.canada.ca/content/dam/hc-sc/documents/services/drugs-health-products/medeffect-canada/adverse-reaction-reporting/mandatory-reporting-hospital-drug-fra.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fr/sante-canada/services/medicaments-produits-sante/medeffet-canada/declaration-effets-indesirables/declaration-obligatoire-hopitaux/medicaments-instruments/orientation.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content/dam/hc-sc/documents/services/drugs-health-products/medeffect-canada/adverse-reaction-reporting/mandatory-reporting-hospital-drug-fra.pdf" TargetMode="External"/><Relationship Id="rId7"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declaration-obligatoire-hopitaux/medicaments-instruments/orientati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hyperlink" Target="https://www.canada.ca/en/health-canada/services/drugs-health-products/special-access/medical-devices.html" TargetMode="External"/><Relationship Id="rId7"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anada.ca/content/dam/hc-sc/documents/services/drugs-health-products/medeffect-canada/adverse-reaction-reporting/mandatory-reporting-hospital-device-fra.pdf" TargetMode="External"/><Relationship Id="rId11" Type="http://schemas.openxmlformats.org/officeDocument/2006/relationships/image" Target="../media/image18.emf"/><Relationship Id="rId5" Type="http://schemas.openxmlformats.org/officeDocument/2006/relationships/hyperlink" Target="https://www.canada.ca/en/health-canada/services/drugs-health-products/medeffect-canada/medeffect-canada-canadian-medical-devices-sentinel-network-pilot-project.html" TargetMode="External"/><Relationship Id="rId10" Type="http://schemas.openxmlformats.org/officeDocument/2006/relationships/image" Target="../media/image17.emf"/><Relationship Id="rId4" Type="http://schemas.openxmlformats.org/officeDocument/2006/relationships/hyperlink" Target="https://www.canada.ca/en/health-canada/services/drugs-health-products/medical-devices/application-information/guidance-documents/investigational-testing-authorizations-guidance.html" TargetMode="External"/><Relationship Id="rId9"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irps-scdpim.ca/?p=14&amp;lang=f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canada.ca/fr/sante-canada/services/medicaments-produits-sante/medeffet-canada/medeffet-canada-role-gestion-prevention-incidents-medicamenteux-nefaste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declaration-obligatoire-hopitaux/medicaments-instruments/orientation.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declaration-obligatoire-hopitaux/medicaments-instruments/orientatio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declaration-obligatoire-hopitaux/medicaments-instruments/orientation.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anada.ca/fr/sante-canada/services/medicaments-produits-sante/medeffet-canada/declaration-effets-indesirables.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programme-canada-vigilance.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hpr-rps.hres.ca/static/content/form-formule.ph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medeffect-canada-canadian-medical-devices-sentinel-network-pilot-project.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ante.canada.ca/fr/sante-canada/services/medicaments-produits-sante/conformite-application-loi/rapport-incident/formulaire-plainte-produit-sante-0317.html" TargetMode="External"/><Relationship Id="rId4" Type="http://schemas.openxmlformats.org/officeDocument/2006/relationships/hyperlink" Target="https://www.canada.ca/fr/sante-canada/services/medicaments-produits-sante/medeffet-canada/medeffet-canada-projet-pilote-reseau-sentinelle-canadien-materiels-medicaux.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hyperlink" Target="https://www.canada.ca/fr/sante-canada/services/medicaments-produits-sante/medeffet-canada/programme-canada-vigilance.html" TargetMode="External"/><Relationship Id="rId13" Type="http://schemas.openxmlformats.org/officeDocument/2006/relationships/hyperlink" Target="https://laws-lois.justice.gc.ca/fra/reglements/DORS-98-282/TexteComplet.html" TargetMode="External"/><Relationship Id="rId18" Type="http://schemas.openxmlformats.org/officeDocument/2006/relationships/hyperlink" Target="http://www.gazette.gc.ca/rp-pr/p2/2019/2019-06-26/html/sor-dors190-fra.html" TargetMode="External"/><Relationship Id="rId3" Type="http://schemas.openxmlformats.org/officeDocument/2006/relationships/hyperlink" Target="https://www.canada.ca/fr/sante-canada/services/medicaments-produits-sante/instruments-medicaux/information-demandes/lignes-directrices/autorisation-essai-experimental-ligne-directrice.html" TargetMode="External"/><Relationship Id="rId21" Type="http://schemas.openxmlformats.org/officeDocument/2006/relationships/hyperlink" Target="mailto:hc.canada.vigilance.sc@canada.ca" TargetMode="External"/><Relationship Id="rId7" Type="http://schemas.openxmlformats.org/officeDocument/2006/relationships/hyperlink" Target="https://www.cmirps-scdpim.ca/?p=14&amp;lang=fr" TargetMode="External"/><Relationship Id="rId12" Type="http://schemas.openxmlformats.org/officeDocument/2006/relationships/hyperlink" Target="https://www.canada.ca/en/health-canada/services/drugs-health-products/compliance-enforcement/information-health-product/medical-devices.html#s3" TargetMode="External"/><Relationship Id="rId17"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2" Type="http://schemas.openxmlformats.org/officeDocument/2006/relationships/notesSlide" Target="../notesSlides/notesSlide38.xml"/><Relationship Id="rId16" Type="http://schemas.openxmlformats.org/officeDocument/2006/relationships/hyperlink" Target="https://www.canada.ca/en/health-canada/services/drugs-health-products/medeffect-canada/canada-vigilance-program.html" TargetMode="External"/><Relationship Id="rId20" Type="http://schemas.openxmlformats.org/officeDocument/2006/relationships/hyperlink" Target="https://www.canada.ca/fr/sante-canada/services/medicaments-produits-sante/medeffet-canada/declaration-effets-indesirables.html" TargetMode="External"/><Relationship Id="rId1" Type="http://schemas.openxmlformats.org/officeDocument/2006/relationships/slideLayout" Target="../slideLayouts/slideLayout2.xml"/><Relationship Id="rId6" Type="http://schemas.openxmlformats.org/officeDocument/2006/relationships/hyperlink" Target="https://www.canada.ca/fr/sante-canada/services/medicaments-produits-sante/medeffet-canada/medeffet-canada-projet-pilote-reseau-sentinelle-canadien-materiels-medicaux.html" TargetMode="External"/><Relationship Id="rId11" Type="http://schemas.openxmlformats.org/officeDocument/2006/relationships/hyperlink" Target="https://www.canada.ca/en/health-canada/services/drugs-health-products/medeffect-canada/medeffect-canada-role-management-prevention-harmful-medication-incidents.html" TargetMode="External"/><Relationship Id="rId5" Type="http://schemas.openxmlformats.org/officeDocument/2006/relationships/hyperlink" Target="https://www.canada.ca/en/health-canada/services/drugs-health-products/medical-devices/application-information/guidance-documents/investigational-testing-authorizations-guidance.html" TargetMode="External"/><Relationship Id="rId15" Type="http://schemas.openxmlformats.org/officeDocument/2006/relationships/hyperlink" Target="https://www.canada.ca/fr/sante-canada/services/medicaments-produits-sante/acces-special/instruments-medicaux.html" TargetMode="External"/><Relationship Id="rId10" Type="http://schemas.openxmlformats.org/officeDocument/2006/relationships/hyperlink" Target="https://www.canada.ca/content/dam/hc-sc/documents/services/drugs-health-products/medeffect-canada/adverse-reaction-reporting/drugs-devices/guidance/Mandatory-reporting-hospitals-fra.pdf" TargetMode="External"/><Relationship Id="rId19" Type="http://schemas.openxmlformats.org/officeDocument/2006/relationships/hyperlink" Target="http://www.gazette.gc.ca/rp-pr/p2/2019/2019-06-26/html/sor-dors191-fra.html" TargetMode="External"/><Relationship Id="rId4" Type="http://schemas.openxmlformats.org/officeDocument/2006/relationships/hyperlink" Target="https://www.canada.ca/en/health-canada/services/drugs-health-products/medeffect-canada/medeffect-canada-canadian-medical-devices-sentinel-network-pilot-project.html" TargetMode="External"/><Relationship Id="rId9" Type="http://schemas.openxmlformats.org/officeDocument/2006/relationships/hyperlink" Target="https://www.canada.ca/fr/sante-canada/services/medicaments-produits-sante/medeffet-canada.html" TargetMode="External"/><Relationship Id="rId14" Type="http://schemas.openxmlformats.org/officeDocument/2006/relationships/hyperlink" Target="https://www.canada.ca/en/health-canada/services/drugs-health-products/special-access/medical-devices.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385400" y="1246239"/>
            <a:ext cx="9421200" cy="492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algn="ctr">
              <a:defRPr/>
            </a:pPr>
            <a:r>
              <a:rPr lang="fr-CA" sz="3200" dirty="0">
                <a:solidFill>
                  <a:srgbClr val="1B416F"/>
                </a:solidFill>
                <a:latin typeface="Arial"/>
                <a:ea typeface="ＭＳ Ｐゴシック"/>
                <a:cs typeface="Arial"/>
              </a:rPr>
              <a:t>Obligation de déclaration des hôpitaux des réactions indésirables graves à un médicament et des incidents liés aux instruments médicaux</a:t>
            </a:r>
            <a:r>
              <a:rPr kumimoji="0" lang="en-CA" altLang="en-US" sz="3200" b="1" i="0" u="none" strike="noStrike" kern="1200" cap="none" spc="0" normalizeH="0" baseline="0" noProof="0" dirty="0">
                <a:ln>
                  <a:noFill/>
                </a:ln>
                <a:solidFill>
                  <a:srgbClr val="1B416F"/>
                </a:solidFill>
                <a:effectLst/>
                <a:uLnTx/>
                <a:uFillTx/>
                <a:latin typeface="Arial" panose="020B0604020202020204" pitchFamily="34" charset="0"/>
                <a:cs typeface="Arial" panose="020B0604020202020204" pitchFamily="34" charset="0"/>
              </a:rPr>
              <a:t/>
            </a:r>
            <a:br>
              <a:rPr kumimoji="0" lang="en-CA" altLang="en-US" sz="3200" b="1" i="0" u="none" strike="noStrike" kern="1200" cap="none" spc="0" normalizeH="0" baseline="0" noProof="0" dirty="0">
                <a:ln>
                  <a:noFill/>
                </a:ln>
                <a:solidFill>
                  <a:srgbClr val="1B416F"/>
                </a:solidFill>
                <a:effectLst/>
                <a:uLnTx/>
                <a:uFillTx/>
                <a:latin typeface="Arial" panose="020B0604020202020204" pitchFamily="34" charset="0"/>
                <a:cs typeface="Arial" panose="020B0604020202020204" pitchFamily="34" charset="0"/>
              </a:rPr>
            </a:br>
            <a:r>
              <a:rPr kumimoji="0" lang="en-CA" altLang="en-US" sz="3200" b="1" i="0" u="none" strike="noStrike" kern="1200" cap="none" spc="0" normalizeH="0" baseline="0" noProof="0" dirty="0">
                <a:ln>
                  <a:noFill/>
                </a:ln>
                <a:solidFill>
                  <a:srgbClr val="1B416F"/>
                </a:solidFill>
                <a:effectLst/>
                <a:uLnTx/>
                <a:uFillTx/>
                <a:latin typeface="Arial" panose="020B0604020202020204" pitchFamily="34" charset="0"/>
                <a:cs typeface="Arial" panose="020B0604020202020204" pitchFamily="34" charset="0"/>
              </a:rPr>
              <a:t/>
            </a:r>
            <a:br>
              <a:rPr kumimoji="0" lang="en-CA" altLang="en-US" sz="3200" b="1" i="0" u="none" strike="noStrike" kern="1200" cap="none" spc="0" normalizeH="0" baseline="0" noProof="0" dirty="0">
                <a:ln>
                  <a:noFill/>
                </a:ln>
                <a:solidFill>
                  <a:srgbClr val="1B416F"/>
                </a:solidFill>
                <a:effectLst/>
                <a:uLnTx/>
                <a:uFillTx/>
                <a:latin typeface="Arial" panose="020B0604020202020204" pitchFamily="34" charset="0"/>
                <a:cs typeface="Arial" panose="020B0604020202020204" pitchFamily="34" charset="0"/>
              </a:rPr>
            </a:br>
            <a:r>
              <a:rPr lang="fr-CA" dirty="0">
                <a:solidFill>
                  <a:srgbClr val="1B416F"/>
                </a:solidFill>
                <a:latin typeface="Arial"/>
                <a:ea typeface="ＭＳ Ｐゴシック"/>
                <a:cs typeface="Arial"/>
              </a:rPr>
              <a:t>Formation à l’appui de la déclaration obligatoire</a:t>
            </a:r>
            <a:endParaRPr kumimoji="0" lang="fr-CA" altLang="en-US" b="1" i="0" u="none" strike="noStrike" kern="1200" cap="none" spc="0" normalizeH="0" baseline="0" dirty="0">
              <a:ln>
                <a:noFill/>
              </a:ln>
              <a:solidFill>
                <a:srgbClr val="1B416F"/>
              </a:solidFill>
              <a:effectLst/>
              <a:uLnTx/>
              <a:uFillTx/>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CA" altLang="en-US" sz="3200" dirty="0">
              <a:solidFill>
                <a:schemeClr val="tx1"/>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alt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Module 2 :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alt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Processus de déclaration </a:t>
            </a:r>
            <a:r>
              <a:rPr lang="fr-CA" altLang="en-US" sz="3200" dirty="0">
                <a:solidFill>
                  <a:schemeClr val="tx1"/>
                </a:solidFill>
                <a:latin typeface="Arial" panose="020B0604020202020204" pitchFamily="34" charset="0"/>
                <a:cs typeface="Arial" panose="020B0604020202020204" pitchFamily="34" charset="0"/>
              </a:rPr>
              <a:t>à</a:t>
            </a:r>
            <a:r>
              <a:rPr kumimoji="0" lang="fr-CA" alt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Santé</a:t>
            </a:r>
            <a:r>
              <a:rPr kumimoji="0" lang="fr-CA" altLang="en-US" sz="3200" b="1"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Canada</a:t>
            </a:r>
            <a:r>
              <a:rPr kumimoji="0" lang="en-CA" alt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r>
            <a:br>
              <a:rPr kumimoji="0" lang="en-CA" alt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CA" alt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r>
            <a:br>
              <a:rPr kumimoji="0" lang="en-CA" alt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endParaRPr kumimoji="0" lang="en-US" altLang="en-US" sz="3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fr-CA" sz="3200" b="1">
                <a:solidFill>
                  <a:srgbClr val="1B416F"/>
                </a:solidFill>
              </a:rPr>
              <a:t>Présentation de déclarations </a:t>
            </a:r>
          </a:p>
          <a:p>
            <a:pPr marL="0" indent="0" algn="ctr">
              <a:buNone/>
            </a:pPr>
            <a:r>
              <a:rPr lang="fr-CA" sz="3200" b="1">
                <a:solidFill>
                  <a:srgbClr val="1B416F"/>
                </a:solidFill>
              </a:rPr>
              <a:t>à Santé Canada</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9083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0B85-A89B-4CA6-876E-2DEA3B3A2E55}"/>
              </a:ext>
            </a:extLst>
          </p:cNvPr>
          <p:cNvSpPr>
            <a:spLocks noGrp="1"/>
          </p:cNvSpPr>
          <p:nvPr>
            <p:ph type="title"/>
          </p:nvPr>
        </p:nvSpPr>
        <p:spPr/>
        <p:txBody>
          <a:bodyPr anchor="t"/>
          <a:lstStyle/>
          <a:p>
            <a:r>
              <a:rPr lang="fr-CA"/>
              <a:t>Présentation de déclarations de RIM graves et d’IIM à Santé Canada</a:t>
            </a:r>
          </a:p>
        </p:txBody>
      </p:sp>
      <p:sp>
        <p:nvSpPr>
          <p:cNvPr id="3" name="Content Placeholder 2">
            <a:extLst>
              <a:ext uri="{FF2B5EF4-FFF2-40B4-BE49-F238E27FC236}">
                <a16:creationId xmlns:a16="http://schemas.microsoft.com/office/drawing/2014/main" id="{39F466F5-EDCF-40BC-9C8E-786672DE2ECA}"/>
              </a:ext>
            </a:extLst>
          </p:cNvPr>
          <p:cNvSpPr>
            <a:spLocks noGrp="1"/>
          </p:cNvSpPr>
          <p:nvPr>
            <p:ph idx="1"/>
          </p:nvPr>
        </p:nvSpPr>
        <p:spPr>
          <a:xfrm>
            <a:off x="838200" y="1411778"/>
            <a:ext cx="10515600" cy="5197211"/>
          </a:xfrm>
        </p:spPr>
        <p:txBody>
          <a:bodyPr>
            <a:normAutofit fontScale="92500" lnSpcReduction="10000"/>
          </a:bodyPr>
          <a:lstStyle/>
          <a:p>
            <a:pPr>
              <a:lnSpc>
                <a:spcPct val="100000"/>
              </a:lnSpc>
              <a:spcBef>
                <a:spcPts val="600"/>
              </a:spcBef>
              <a:spcAft>
                <a:spcPts val="600"/>
              </a:spcAft>
            </a:pPr>
            <a:r>
              <a:rPr lang="fr-CA" dirty="0"/>
              <a:t>Les systèmes variant d'un hôpital à l'autre, Santé Canada demeure souple et peut recevoir des déclarations dans divers </a:t>
            </a:r>
            <a:r>
              <a:rPr lang="fr-CA" dirty="0">
                <a:solidFill>
                  <a:srgbClr val="000000"/>
                </a:solidFill>
              </a:rPr>
              <a:t>formats au moyen de </a:t>
            </a:r>
            <a:r>
              <a:rPr lang="fr-CA" dirty="0"/>
              <a:t>multiples méthodes de présentation sécurisées</a:t>
            </a:r>
            <a:r>
              <a:rPr lang="en-CA" dirty="0"/>
              <a:t>. </a:t>
            </a:r>
          </a:p>
          <a:p>
            <a:pPr lvl="1">
              <a:lnSpc>
                <a:spcPct val="100000"/>
              </a:lnSpc>
              <a:spcBef>
                <a:spcPts val="600"/>
              </a:spcBef>
              <a:spcAft>
                <a:spcPts val="600"/>
              </a:spcAft>
            </a:pPr>
            <a:r>
              <a:rPr lang="fr-CA" sz="2000" dirty="0">
                <a:latin typeface="Arial"/>
                <a:cs typeface="Arial"/>
              </a:rPr>
              <a:t>Si vous souhaitez transmettre vos déclarations à Santé Canada par voie électronique, veuillez envoyer un courriel au Programme Canada Vigilance à l'adresse </a:t>
            </a:r>
            <a:r>
              <a:rPr lang="fr-CA" sz="2000" u="sng" dirty="0">
                <a:latin typeface="Arial"/>
                <a:cs typeface="Arial"/>
                <a:hlinkClick r:id="rId3"/>
              </a:rPr>
              <a:t>hc.canada.vigilance.sc@canada.ca</a:t>
            </a:r>
            <a:r>
              <a:rPr lang="fr-CA" sz="2000" dirty="0">
                <a:latin typeface="Arial"/>
                <a:cs typeface="Arial"/>
              </a:rPr>
              <a:t>.</a:t>
            </a:r>
            <a:r>
              <a:rPr lang="fr-CA" sz="2000" dirty="0"/>
              <a:t> </a:t>
            </a:r>
          </a:p>
          <a:p>
            <a:pPr lvl="1">
              <a:lnSpc>
                <a:spcPct val="100000"/>
              </a:lnSpc>
              <a:spcBef>
                <a:spcPts val="600"/>
              </a:spcBef>
              <a:spcAft>
                <a:spcPts val="600"/>
              </a:spcAft>
            </a:pPr>
            <a:r>
              <a:rPr lang="fr-CA" sz="2000" dirty="0"/>
              <a:t>Santé Canada appuie les présentations de déclaration au moyen d'un protocole de transfert de fichier sécurisé (</a:t>
            </a:r>
            <a:r>
              <a:rPr lang="fr-CA" sz="2000" dirty="0" err="1"/>
              <a:t>sFTP</a:t>
            </a:r>
            <a:r>
              <a:rPr lang="fr-CA" sz="2000" dirty="0"/>
              <a:t>) et continue d'explorer les options de système à système.</a:t>
            </a:r>
          </a:p>
          <a:p>
            <a:pPr>
              <a:lnSpc>
                <a:spcPct val="100000"/>
              </a:lnSpc>
              <a:spcBef>
                <a:spcPts val="600"/>
              </a:spcBef>
              <a:spcAft>
                <a:spcPts val="600"/>
              </a:spcAft>
            </a:pPr>
            <a:r>
              <a:rPr lang="fr-CA" dirty="0"/>
              <a:t>Les formulaires de déclaration des RIM graves et des IIM, accompagnés d'instructions, sont disponibles sur le site Web de Santé Canada </a:t>
            </a:r>
            <a:r>
              <a:rPr lang="en-CA" dirty="0"/>
              <a:t>:</a:t>
            </a:r>
          </a:p>
          <a:p>
            <a:pPr lvl="1">
              <a:lnSpc>
                <a:spcPct val="100000"/>
              </a:lnSpc>
              <a:spcBef>
                <a:spcPts val="600"/>
              </a:spcBef>
              <a:spcAft>
                <a:spcPts val="600"/>
              </a:spcAft>
            </a:pPr>
            <a:r>
              <a:rPr lang="fr-CA" dirty="0"/>
              <a:t>Formulaire de déclaration des RIM graves : </a:t>
            </a:r>
            <a:r>
              <a:rPr lang="fr-CA" sz="1600" dirty="0">
                <a:hlinkClick r:id="rId4"/>
              </a:rPr>
              <a:t>https://www.canada.ca/content/dam/hc-sc/documents/services/drugs-health-products/medeffect-canada/adverse-reaction-reporting/mandatory-reporting-hospital-drug-fra.pdf</a:t>
            </a:r>
            <a:r>
              <a:rPr lang="fr-CA" sz="1600" dirty="0"/>
              <a:t> </a:t>
            </a:r>
          </a:p>
          <a:p>
            <a:pPr lvl="1">
              <a:lnSpc>
                <a:spcPct val="100000"/>
              </a:lnSpc>
              <a:spcBef>
                <a:spcPts val="600"/>
              </a:spcBef>
              <a:spcAft>
                <a:spcPts val="600"/>
              </a:spcAft>
            </a:pPr>
            <a:r>
              <a:rPr lang="fr-CA" dirty="0"/>
              <a:t>Formulaire de déclaration des IIM : </a:t>
            </a:r>
            <a:r>
              <a:rPr lang="fr-CA" sz="1600" dirty="0">
                <a:hlinkClick r:id="rId5"/>
              </a:rPr>
              <a:t>https://www.canada.ca/content/dam/hc-sc/documents/services/drugs-health-products/medeffect-canada/adverse-reaction-reporting/mandatory-reporting-hospital-device-fra.pdf</a:t>
            </a:r>
            <a:endParaRPr lang="fr-CA" sz="1600" dirty="0"/>
          </a:p>
          <a:p>
            <a:pPr marL="0" indent="0">
              <a:spcBef>
                <a:spcPts val="600"/>
              </a:spcBef>
              <a:buNone/>
            </a:pPr>
            <a:endParaRPr lang="en-CA" dirty="0"/>
          </a:p>
        </p:txBody>
      </p:sp>
    </p:spTree>
    <p:extLst>
      <p:ext uri="{BB962C8B-B14F-4D97-AF65-F5344CB8AC3E}">
        <p14:creationId xmlns:p14="http://schemas.microsoft.com/office/powerpoint/2010/main" val="426961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Content Placeholder 2">
            <a:extLst>
              <a:ext uri="{FF2B5EF4-FFF2-40B4-BE49-F238E27FC236}">
                <a16:creationId xmlns:a16="http://schemas.microsoft.com/office/drawing/2014/main" id="{85B2F7F1-C453-4329-8AEC-7AD15ECC10D7}"/>
              </a:ext>
            </a:extLst>
          </p:cNvPr>
          <p:cNvSpPr>
            <a:spLocks noGrp="1"/>
          </p:cNvSpPr>
          <p:nvPr>
            <p:ph idx="1"/>
          </p:nvPr>
        </p:nvSpPr>
        <p:spPr>
          <a:xfrm>
            <a:off x="838200" y="1082566"/>
            <a:ext cx="10515600" cy="2555873"/>
          </a:xfrm>
        </p:spPr>
        <p:txBody>
          <a:bodyPr>
            <a:normAutofit/>
          </a:bodyPr>
          <a:lstStyle/>
          <a:p>
            <a:pPr>
              <a:lnSpc>
                <a:spcPct val="100000"/>
              </a:lnSpc>
              <a:spcBef>
                <a:spcPts val="600"/>
              </a:spcBef>
              <a:defRPr/>
            </a:pPr>
            <a:r>
              <a:rPr lang="fr-CA" altLang="en-US" dirty="0">
                <a:solidFill>
                  <a:prstClr val="black"/>
                </a:solidFill>
                <a:ea typeface="Times New Roman" pitchFamily="18" charset="0"/>
                <a:cs typeface="Times" pitchFamily="18" charset="0"/>
              </a:rPr>
              <a:t>Une réaction nocive et non intentionnelle à une drogue qui est provoquée par toute dose de celle-ci et qui </a:t>
            </a:r>
          </a:p>
          <a:p>
            <a:pPr marL="540000" lvl="1" indent="-342000">
              <a:lnSpc>
                <a:spcPct val="100000"/>
              </a:lnSpc>
              <a:spcBef>
                <a:spcPts val="600"/>
              </a:spcBef>
              <a:buSzPct val="50000"/>
              <a:buFont typeface="Courier New" panose="02070309020205020404" pitchFamily="49" charset="0"/>
              <a:buChar char="o"/>
              <a:defRPr/>
            </a:pPr>
            <a:r>
              <a:rPr lang="fr-CA" altLang="en-US" sz="2000" dirty="0">
                <a:solidFill>
                  <a:srgbClr val="000000"/>
                </a:solidFill>
                <a:ea typeface="Times New Roman" pitchFamily="18" charset="0"/>
                <a:cs typeface="Times" pitchFamily="18" charset="0"/>
              </a:rPr>
              <a:t>nécessite ou prolonge l’hospitalisation,</a:t>
            </a:r>
          </a:p>
          <a:p>
            <a:pPr marL="540000" lvl="1" indent="-342000">
              <a:lnSpc>
                <a:spcPct val="100000"/>
              </a:lnSpc>
              <a:spcBef>
                <a:spcPts val="600"/>
              </a:spcBef>
              <a:buSzPct val="50000"/>
              <a:buFont typeface="Courier New" panose="02070309020205020404" pitchFamily="49" charset="0"/>
              <a:buChar char="o"/>
              <a:defRPr/>
            </a:pPr>
            <a:r>
              <a:rPr lang="fr-CA" altLang="en-US" sz="2000" dirty="0">
                <a:solidFill>
                  <a:srgbClr val="000000"/>
                </a:solidFill>
                <a:ea typeface="Times New Roman" pitchFamily="18" charset="0"/>
                <a:cs typeface="Times" pitchFamily="18" charset="0"/>
              </a:rPr>
              <a:t>entraîne une malformation </a:t>
            </a:r>
            <a:r>
              <a:rPr lang="fr-CA" altLang="en-US" sz="2000" dirty="0">
                <a:solidFill>
                  <a:prstClr val="black"/>
                </a:solidFill>
                <a:ea typeface="Times New Roman" pitchFamily="18" charset="0"/>
                <a:cs typeface="Times" pitchFamily="18" charset="0"/>
              </a:rPr>
              <a:t>congénitale ou une invalidité ou incapacité persistante ou importante,</a:t>
            </a:r>
          </a:p>
          <a:p>
            <a:pPr marL="540000" lvl="1" indent="-342000">
              <a:lnSpc>
                <a:spcPct val="100000"/>
              </a:lnSpc>
              <a:spcBef>
                <a:spcPts val="600"/>
              </a:spcBef>
              <a:buSzPct val="50000"/>
              <a:buFont typeface="Courier New" panose="02070309020205020404" pitchFamily="49" charset="0"/>
              <a:buChar char="o"/>
              <a:defRPr/>
            </a:pPr>
            <a:r>
              <a:rPr lang="fr-CA" altLang="en-US" sz="2000" dirty="0">
                <a:solidFill>
                  <a:prstClr val="black"/>
                </a:solidFill>
                <a:ea typeface="Times New Roman" pitchFamily="18" charset="0"/>
                <a:cs typeface="Times" pitchFamily="18" charset="0"/>
              </a:rPr>
              <a:t>met la vie en danger ou </a:t>
            </a:r>
          </a:p>
          <a:p>
            <a:pPr marL="540000" lvl="1" indent="-342000">
              <a:lnSpc>
                <a:spcPct val="100000"/>
              </a:lnSpc>
              <a:spcBef>
                <a:spcPts val="600"/>
              </a:spcBef>
              <a:buSzPct val="50000"/>
              <a:buFont typeface="Courier New" panose="02070309020205020404" pitchFamily="49" charset="0"/>
              <a:buChar char="o"/>
              <a:defRPr/>
            </a:pPr>
            <a:r>
              <a:rPr lang="fr-CA" altLang="en-US" sz="2000" dirty="0">
                <a:solidFill>
                  <a:prstClr val="black"/>
                </a:solidFill>
                <a:ea typeface="Times New Roman" pitchFamily="18" charset="0"/>
                <a:cs typeface="Times" pitchFamily="18" charset="0"/>
              </a:rPr>
              <a:t>entraîne la mort</a:t>
            </a:r>
            <a:r>
              <a:rPr lang="en-US" altLang="en-US" sz="2000" dirty="0">
                <a:solidFill>
                  <a:prstClr val="black"/>
                </a:solidFill>
                <a:ea typeface="Times New Roman" pitchFamily="18" charset="0"/>
                <a:cs typeface="Times" pitchFamily="18" charset="0"/>
              </a:rPr>
              <a:t>.</a:t>
            </a:r>
            <a:r>
              <a:rPr lang="en-US" altLang="en-US" sz="2000" baseline="30000" dirty="0">
                <a:solidFill>
                  <a:prstClr val="black"/>
                </a:solidFill>
                <a:ea typeface="Times New Roman" pitchFamily="18" charset="0"/>
                <a:cs typeface="Times" pitchFamily="18" charset="0"/>
              </a:rPr>
              <a:t>1</a:t>
            </a:r>
            <a:endParaRPr lang="en-CA" altLang="en-US" sz="2000" baseline="30000" dirty="0">
              <a:solidFill>
                <a:prstClr val="black"/>
              </a:solidFill>
              <a:ea typeface="Times New Roman" pitchFamily="18" charset="0"/>
              <a:cs typeface="Times" pitchFamily="18" charset="0"/>
            </a:endParaRPr>
          </a:p>
          <a:p>
            <a:pPr>
              <a:lnSpc>
                <a:spcPct val="100000"/>
              </a:lnSpc>
              <a:spcBef>
                <a:spcPts val="600"/>
              </a:spcBef>
              <a:buFont typeface="Arial" charset="0"/>
              <a:buChar char="•"/>
              <a:defRPr/>
            </a:pPr>
            <a:endParaRPr lang="en-CA" altLang="en-US" b="1" dirty="0">
              <a:solidFill>
                <a:schemeClr val="tx1"/>
              </a:solidFill>
            </a:endParaRPr>
          </a:p>
          <a:p>
            <a:pPr marL="0" indent="0">
              <a:spcBef>
                <a:spcPts val="600"/>
              </a:spcBef>
              <a:buNone/>
              <a:defRPr/>
            </a:pPr>
            <a:endParaRPr lang="en-CA" altLang="en-US" sz="2000" b="1" dirty="0">
              <a:solidFill>
                <a:srgbClr val="C00000"/>
              </a:solidFill>
            </a:endParaRPr>
          </a:p>
        </p:txBody>
      </p:sp>
      <p:sp>
        <p:nvSpPr>
          <p:cNvPr id="70658" name="Title 1">
            <a:extLst>
              <a:ext uri="{FF2B5EF4-FFF2-40B4-BE49-F238E27FC236}">
                <a16:creationId xmlns:a16="http://schemas.microsoft.com/office/drawing/2014/main" id="{36EA6693-21EB-4739-8F97-B6910BCAA270}"/>
              </a:ext>
            </a:extLst>
          </p:cNvPr>
          <p:cNvSpPr>
            <a:spLocks noGrp="1"/>
          </p:cNvSpPr>
          <p:nvPr>
            <p:ph type="title"/>
          </p:nvPr>
        </p:nvSpPr>
        <p:spPr>
          <a:xfrm>
            <a:off x="838200" y="344342"/>
            <a:ext cx="10515600" cy="1325563"/>
          </a:xfrm>
        </p:spPr>
        <p:txBody>
          <a:bodyPr anchor="t"/>
          <a:lstStyle/>
          <a:p>
            <a:r>
              <a:rPr lang="fr-CA" dirty="0"/>
              <a:t>Réaction indésirable grave à un médicament (RIM grave)</a:t>
            </a:r>
            <a:endParaRPr lang="fr-CA" altLang="en-US" dirty="0"/>
          </a:p>
        </p:txBody>
      </p:sp>
      <p:grpSp>
        <p:nvGrpSpPr>
          <p:cNvPr id="5" name="Group 4">
            <a:extLst>
              <a:ext uri="{FF2B5EF4-FFF2-40B4-BE49-F238E27FC236}">
                <a16:creationId xmlns:a16="http://schemas.microsoft.com/office/drawing/2014/main" id="{96ABC0E3-E2F4-4272-AD9E-2533780C2836}"/>
              </a:ext>
            </a:extLst>
          </p:cNvPr>
          <p:cNvGrpSpPr/>
          <p:nvPr/>
        </p:nvGrpSpPr>
        <p:grpSpPr>
          <a:xfrm>
            <a:off x="838200" y="3856887"/>
            <a:ext cx="10515600" cy="2101627"/>
            <a:chOff x="1494918" y="3107290"/>
            <a:chExt cx="8664735" cy="2101627"/>
          </a:xfrm>
        </p:grpSpPr>
        <p:sp>
          <p:nvSpPr>
            <p:cNvPr id="6" name="Rectangle: Rounded Corners 5">
              <a:extLst>
                <a:ext uri="{FF2B5EF4-FFF2-40B4-BE49-F238E27FC236}">
                  <a16:creationId xmlns:a16="http://schemas.microsoft.com/office/drawing/2014/main" id="{5C01FB92-4F0D-43C6-B304-8549CA857113}"/>
                </a:ext>
              </a:extLst>
            </p:cNvPr>
            <p:cNvSpPr/>
            <p:nvPr/>
          </p:nvSpPr>
          <p:spPr>
            <a:xfrm>
              <a:off x="1494918" y="3107290"/>
              <a:ext cx="8664735" cy="2092975"/>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7B9C2BD-71D7-4DBC-88C8-354E7FA53356}"/>
                </a:ext>
              </a:extLst>
            </p:cNvPr>
            <p:cNvSpPr/>
            <p:nvPr/>
          </p:nvSpPr>
          <p:spPr>
            <a:xfrm>
              <a:off x="3170100" y="3146814"/>
              <a:ext cx="6799067" cy="2062103"/>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r-CA" b="1" i="0" u="none" strike="noStrike" kern="1200" cap="none" spc="0" normalizeH="0" baseline="0" dirty="0">
                  <a:ln>
                    <a:noFill/>
                  </a:ln>
                  <a:solidFill>
                    <a:prstClr val="black"/>
                  </a:solidFill>
                  <a:effectLst/>
                  <a:uLnTx/>
                  <a:uFillTx/>
                  <a:latin typeface="Arial" charset="0"/>
                  <a:ea typeface="Arial" charset="0"/>
                  <a:cs typeface="Arial" charset="0"/>
                </a:rPr>
                <a:t>Exemples de RIM graves</a:t>
              </a:r>
              <a:endParaRPr kumimoji="0" lang="fr-CA" b="0" i="0" u="none" strike="sngStrike" kern="1200" cap="none" spc="0" normalizeH="0" baseline="0" dirty="0">
                <a:ln>
                  <a:noFill/>
                </a:ln>
                <a:solidFill>
                  <a:srgbClr val="FF0000"/>
                </a:solidFill>
                <a:effectLst/>
                <a:uLnTx/>
                <a:uFillTx/>
                <a:latin typeface="Arial" charset="0"/>
                <a:ea typeface="Arial" charset="0"/>
                <a:cs typeface="Arial" charset="0"/>
              </a:endParaRPr>
            </a:p>
            <a:p>
              <a:pPr marL="428625" lvl="1" indent="-342900">
                <a:spcBef>
                  <a:spcPts val="600"/>
                </a:spcBef>
                <a:buFont typeface="Wingdings" panose="05000000000000000000" pitchFamily="2" charset="2"/>
                <a:buChar char="§"/>
                <a:defRPr/>
              </a:pPr>
              <a:r>
                <a:rPr lang="fr-CA" dirty="0">
                  <a:solidFill>
                    <a:prstClr val="black"/>
                  </a:solidFill>
                  <a:latin typeface="Arial" charset="0"/>
                  <a:ea typeface="Arial" charset="0"/>
                  <a:cs typeface="Arial" charset="0"/>
                </a:rPr>
                <a:t>Lésions rénales causées par un diurétique (« pilule d'eau ») qui nécessitent une dialyse</a:t>
              </a:r>
              <a:endParaRPr kumimoji="0" lang="en-CA"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428625" lvl="1" indent="-342900">
                <a:spcBef>
                  <a:spcPts val="600"/>
                </a:spcBef>
                <a:buFont typeface="Wingdings" panose="05000000000000000000" pitchFamily="2" charset="2"/>
                <a:buChar char="§"/>
                <a:defRPr/>
              </a:pPr>
              <a:r>
                <a:rPr lang="fr-CA" dirty="0">
                  <a:solidFill>
                    <a:prstClr val="black"/>
                  </a:solidFill>
                  <a:latin typeface="Arial" charset="0"/>
                  <a:ea typeface="Arial" charset="0"/>
                  <a:cs typeface="Arial" charset="0"/>
                </a:rPr>
                <a:t>Lésions pulmonaires causées par un médicament de chimiothérapie qui nécessitent une oxygénothérapie à long terme</a:t>
              </a:r>
              <a:endParaRPr kumimoji="0" lang="en-CA"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428625" lvl="1" indent="-342900">
                <a:spcBef>
                  <a:spcPts val="600"/>
                </a:spcBef>
                <a:buFont typeface="Wingdings" panose="05000000000000000000" pitchFamily="2" charset="2"/>
                <a:buChar char="§"/>
                <a:defRPr/>
              </a:pPr>
              <a:r>
                <a:rPr lang="fr-CA" dirty="0">
                  <a:solidFill>
                    <a:prstClr val="black"/>
                  </a:solidFill>
                  <a:latin typeface="Arial" charset="0"/>
                  <a:ea typeface="Arial" charset="0"/>
                  <a:cs typeface="Arial" charset="0"/>
                </a:rPr>
                <a:t>Réaction allergique à un antibiotique qui met la vie en danger</a:t>
              </a:r>
              <a:endParaRPr kumimoji="0" lang="en-CA" b="0" i="0" u="none" strike="sngStrike" kern="1200" cap="none" spc="0" normalizeH="0" baseline="0" noProof="0" dirty="0">
                <a:ln>
                  <a:noFill/>
                </a:ln>
                <a:solidFill>
                  <a:prstClr val="black"/>
                </a:solidFill>
                <a:effectLst/>
                <a:uLnTx/>
                <a:uFillTx/>
                <a:latin typeface="Arial" charset="0"/>
                <a:ea typeface="Arial" charset="0"/>
                <a:cs typeface="Arial" charset="0"/>
              </a:endParaRPr>
            </a:p>
          </p:txBody>
        </p:sp>
      </p:grpSp>
      <p:pic>
        <p:nvPicPr>
          <p:cNvPr id="10" name="Picture 9" descr="A close up of a sign&#10;&#10;Description generated with very high confidence">
            <a:extLst>
              <a:ext uri="{FF2B5EF4-FFF2-40B4-BE49-F238E27FC236}">
                <a16:creationId xmlns:a16="http://schemas.microsoft.com/office/drawing/2014/main" id="{E4454FF8-65A7-4564-975A-A1F6B19D9A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661" y="3897146"/>
            <a:ext cx="1652094" cy="1575565"/>
          </a:xfrm>
          <a:prstGeom prst="rect">
            <a:avLst/>
          </a:prstGeom>
        </p:spPr>
      </p:pic>
      <p:sp>
        <p:nvSpPr>
          <p:cNvPr id="3" name="Rectangle 2"/>
          <p:cNvSpPr/>
          <p:nvPr/>
        </p:nvSpPr>
        <p:spPr>
          <a:xfrm>
            <a:off x="838200" y="6176963"/>
            <a:ext cx="11141597" cy="461665"/>
          </a:xfrm>
          <a:prstGeom prst="rect">
            <a:avLst/>
          </a:prstGeom>
        </p:spPr>
        <p:txBody>
          <a:bodyPr wrap="square">
            <a:spAutoFit/>
          </a:bodyPr>
          <a:lstStyle/>
          <a:p>
            <a:r>
              <a:rPr lang="en-CA" sz="1200" baseline="300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1 </a:t>
            </a:r>
            <a:r>
              <a:rPr lang="fr-CA" sz="1200" dirty="0">
                <a:latin typeface="Arial" panose="020B0604020202020204" pitchFamily="34" charset="0"/>
                <a:cs typeface="Arial" panose="020B0604020202020204" pitchFamily="34" charset="0"/>
                <a:hlinkClick r:id="rId4"/>
              </a:rPr>
              <a:t>https://www.canada.ca/fr/sante-canada/services/medicaments-produits-sante/medeffet-canada/declaration-effets-indesirables/declaration-obligatoire-hopitaux/medicaments-instruments/orientation.html</a:t>
            </a:r>
            <a:r>
              <a:rPr lang="fr-CA" sz="1200" dirty="0">
                <a:latin typeface="Arial" panose="020B0604020202020204" pitchFamily="34" charset="0"/>
                <a:cs typeface="Arial" panose="020B0604020202020204" pitchFamily="34" charset="0"/>
              </a:rPr>
              <a:t> </a:t>
            </a:r>
            <a:endParaRPr lang="fr-CA" sz="12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72451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F348-844E-430B-95CA-ACB69D90BC78}"/>
              </a:ext>
            </a:extLst>
          </p:cNvPr>
          <p:cNvSpPr>
            <a:spLocks noGrp="1"/>
          </p:cNvSpPr>
          <p:nvPr>
            <p:ph type="title"/>
          </p:nvPr>
        </p:nvSpPr>
        <p:spPr>
          <a:xfrm>
            <a:off x="838199" y="365125"/>
            <a:ext cx="10674927" cy="1325563"/>
          </a:xfrm>
        </p:spPr>
        <p:txBody>
          <a:bodyPr anchor="t"/>
          <a:lstStyle/>
          <a:p>
            <a:r>
              <a:rPr lang="fr-CA"/>
              <a:t>Nouveau formulaire de déclaration obligatoire des RIM graves  </a:t>
            </a:r>
          </a:p>
        </p:txBody>
      </p:sp>
      <p:sp>
        <p:nvSpPr>
          <p:cNvPr id="3" name="TextBox 2">
            <a:extLst>
              <a:ext uri="{FF2B5EF4-FFF2-40B4-BE49-F238E27FC236}">
                <a16:creationId xmlns:a16="http://schemas.microsoft.com/office/drawing/2014/main" id="{C9D775DB-61CF-4677-B39D-FE449BDA953C}"/>
              </a:ext>
            </a:extLst>
          </p:cNvPr>
          <p:cNvSpPr txBox="1"/>
          <p:nvPr/>
        </p:nvSpPr>
        <p:spPr>
          <a:xfrm>
            <a:off x="838199" y="5854275"/>
            <a:ext cx="10515601" cy="830997"/>
          </a:xfrm>
          <a:prstGeom prst="rect">
            <a:avLst/>
          </a:prstGeom>
          <a:noFill/>
        </p:spPr>
        <p:txBody>
          <a:bodyPr wrap="square" rtlCol="0">
            <a:spAutoFit/>
          </a:bodyPr>
          <a:lstStyle/>
          <a:p>
            <a:pPr>
              <a:spcBef>
                <a:spcPts val="600"/>
              </a:spcBef>
            </a:pPr>
            <a:r>
              <a:rPr lang="fr-CA" sz="1600" dirty="0">
                <a:latin typeface="Arial" panose="020B0604020202020204" pitchFamily="34" charset="0"/>
                <a:cs typeface="Arial" panose="020B0604020202020204" pitchFamily="34" charset="0"/>
              </a:rPr>
              <a:t>Le nouveau formulaire de déclaration des RIM graves, accompagnés </a:t>
            </a:r>
            <a:r>
              <a:rPr lang="fr-CA" sz="1600" dirty="0">
                <a:solidFill>
                  <a:srgbClr val="000000"/>
                </a:solidFill>
                <a:latin typeface="Arial" panose="020B0604020202020204" pitchFamily="34" charset="0"/>
                <a:cs typeface="Arial" panose="020B0604020202020204" pitchFamily="34" charset="0"/>
              </a:rPr>
              <a:t>d'instructions, est disponible </a:t>
            </a:r>
            <a:r>
              <a:rPr lang="fr-CA" sz="1600" dirty="0">
                <a:latin typeface="Arial" panose="020B0604020202020204" pitchFamily="34" charset="0"/>
                <a:cs typeface="Arial" panose="020B0604020202020204" pitchFamily="34" charset="0"/>
              </a:rPr>
              <a:t>sur le site Web de Santé Canada : </a:t>
            </a:r>
            <a:r>
              <a:rPr lang="fr-CA" sz="1600" dirty="0">
                <a:latin typeface="Arial" panose="020B0604020202020204" pitchFamily="34" charset="0"/>
                <a:cs typeface="Arial" panose="020B0604020202020204" pitchFamily="34" charset="0"/>
                <a:hlinkClick r:id="rId3"/>
              </a:rPr>
              <a:t>https://www.canada.ca/content/dam/hc-sc/documents/services/drugs-health-products/medeffect-canada/adverse-reaction-reporting/mandatory-reporting-hospital-drug-fra.pdf</a:t>
            </a:r>
            <a:endParaRPr lang="fr-CA" sz="16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03890DB-2657-45A7-8059-69EB4CD2B5FA}"/>
              </a:ext>
            </a:extLst>
          </p:cNvPr>
          <p:cNvGrpSpPr/>
          <p:nvPr/>
        </p:nvGrpSpPr>
        <p:grpSpPr>
          <a:xfrm>
            <a:off x="535085" y="1022041"/>
            <a:ext cx="11294610" cy="4750642"/>
            <a:chOff x="535085" y="1022041"/>
            <a:chExt cx="11294610" cy="4750642"/>
          </a:xfrm>
        </p:grpSpPr>
        <p:pic>
          <p:nvPicPr>
            <p:cNvPr id="13" name="Picture 12">
              <a:extLst>
                <a:ext uri="{FF2B5EF4-FFF2-40B4-BE49-F238E27FC236}">
                  <a16:creationId xmlns:a16="http://schemas.microsoft.com/office/drawing/2014/main" id="{E351023C-9F8E-4E0B-8162-F4CECE120646}"/>
                </a:ext>
              </a:extLst>
            </p:cNvPr>
            <p:cNvPicPr>
              <a:picLocks noChangeAspect="1"/>
            </p:cNvPicPr>
            <p:nvPr/>
          </p:nvPicPr>
          <p:blipFill>
            <a:blip r:embed="rId4"/>
            <a:stretch>
              <a:fillRect/>
            </a:stretch>
          </p:blipFill>
          <p:spPr>
            <a:xfrm>
              <a:off x="8231880" y="1022041"/>
              <a:ext cx="3597815" cy="4749169"/>
            </a:xfrm>
            <a:prstGeom prst="rect">
              <a:avLst/>
            </a:prstGeom>
            <a:ln>
              <a:solidFill>
                <a:schemeClr val="bg1">
                  <a:lumMod val="75000"/>
                </a:schemeClr>
              </a:solidFill>
            </a:ln>
          </p:spPr>
        </p:pic>
        <p:pic>
          <p:nvPicPr>
            <p:cNvPr id="12" name="Picture 11">
              <a:extLst>
                <a:ext uri="{FF2B5EF4-FFF2-40B4-BE49-F238E27FC236}">
                  <a16:creationId xmlns:a16="http://schemas.microsoft.com/office/drawing/2014/main" id="{9B89A336-B5E0-43FA-807F-2088493DF236}"/>
                </a:ext>
              </a:extLst>
            </p:cNvPr>
            <p:cNvPicPr>
              <a:picLocks noChangeAspect="1"/>
            </p:cNvPicPr>
            <p:nvPr/>
          </p:nvPicPr>
          <p:blipFill>
            <a:blip r:embed="rId5"/>
            <a:stretch>
              <a:fillRect/>
            </a:stretch>
          </p:blipFill>
          <p:spPr>
            <a:xfrm>
              <a:off x="5493717" y="1027905"/>
              <a:ext cx="3568190" cy="4743305"/>
            </a:xfrm>
            <a:prstGeom prst="rect">
              <a:avLst/>
            </a:prstGeom>
            <a:ln>
              <a:solidFill>
                <a:schemeClr val="bg1">
                  <a:lumMod val="75000"/>
                </a:schemeClr>
              </a:solidFill>
            </a:ln>
          </p:spPr>
        </p:pic>
        <p:pic>
          <p:nvPicPr>
            <p:cNvPr id="11" name="Picture 10">
              <a:extLst>
                <a:ext uri="{FF2B5EF4-FFF2-40B4-BE49-F238E27FC236}">
                  <a16:creationId xmlns:a16="http://schemas.microsoft.com/office/drawing/2014/main" id="{DB8F59EB-586A-45E5-B788-5DC19285CE11}"/>
                </a:ext>
              </a:extLst>
            </p:cNvPr>
            <p:cNvPicPr>
              <a:picLocks noChangeAspect="1"/>
            </p:cNvPicPr>
            <p:nvPr/>
          </p:nvPicPr>
          <p:blipFill>
            <a:blip r:embed="rId6"/>
            <a:stretch>
              <a:fillRect/>
            </a:stretch>
          </p:blipFill>
          <p:spPr>
            <a:xfrm>
              <a:off x="3521712" y="1027905"/>
              <a:ext cx="3597815" cy="4743305"/>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74434330-45D9-49C7-BA03-33AFAB308B58}"/>
                </a:ext>
              </a:extLst>
            </p:cNvPr>
            <p:cNvPicPr>
              <a:picLocks noChangeAspect="1"/>
            </p:cNvPicPr>
            <p:nvPr/>
          </p:nvPicPr>
          <p:blipFill>
            <a:blip r:embed="rId7"/>
            <a:stretch>
              <a:fillRect/>
            </a:stretch>
          </p:blipFill>
          <p:spPr>
            <a:xfrm>
              <a:off x="535085" y="1027906"/>
              <a:ext cx="3641991" cy="4744777"/>
            </a:xfrm>
            <a:prstGeom prst="rect">
              <a:avLst/>
            </a:prstGeom>
            <a:ln>
              <a:solidFill>
                <a:schemeClr val="bg1">
                  <a:lumMod val="75000"/>
                </a:schemeClr>
              </a:solidFill>
            </a:ln>
          </p:spPr>
        </p:pic>
      </p:grpSp>
    </p:spTree>
    <p:extLst>
      <p:ext uri="{BB962C8B-B14F-4D97-AF65-F5344CB8AC3E}">
        <p14:creationId xmlns:p14="http://schemas.microsoft.com/office/powerpoint/2010/main" val="288302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0BFF-4EF1-45B1-93C8-F29DEE2DFF4D}"/>
              </a:ext>
            </a:extLst>
          </p:cNvPr>
          <p:cNvSpPr>
            <a:spLocks noGrp="1"/>
          </p:cNvSpPr>
          <p:nvPr>
            <p:ph type="title"/>
          </p:nvPr>
        </p:nvSpPr>
        <p:spPr/>
        <p:txBody>
          <a:bodyPr anchor="t"/>
          <a:lstStyle/>
          <a:p>
            <a:r>
              <a:rPr lang="fr-CA" sz="2800" dirty="0"/>
              <a:t>Incident relatif aux instruments médicaux (IIM)</a:t>
            </a:r>
            <a:endParaRPr lang="fr-CA" dirty="0"/>
          </a:p>
        </p:txBody>
      </p:sp>
      <p:sp>
        <p:nvSpPr>
          <p:cNvPr id="3" name="Content Placeholder 2">
            <a:extLst>
              <a:ext uri="{FF2B5EF4-FFF2-40B4-BE49-F238E27FC236}">
                <a16:creationId xmlns:a16="http://schemas.microsoft.com/office/drawing/2014/main" id="{EB30A893-6011-45C1-8BAA-170048DC9D62}"/>
              </a:ext>
            </a:extLst>
          </p:cNvPr>
          <p:cNvSpPr>
            <a:spLocks noGrp="1"/>
          </p:cNvSpPr>
          <p:nvPr>
            <p:ph idx="1"/>
          </p:nvPr>
        </p:nvSpPr>
        <p:spPr>
          <a:xfrm>
            <a:off x="838200" y="1082567"/>
            <a:ext cx="10515600" cy="1564100"/>
          </a:xfrm>
        </p:spPr>
        <p:txBody>
          <a:bodyPr>
            <a:normAutofit/>
          </a:bodyPr>
          <a:lstStyle/>
          <a:p>
            <a:pPr>
              <a:lnSpc>
                <a:spcPct val="100000"/>
              </a:lnSpc>
              <a:spcBef>
                <a:spcPts val="600"/>
              </a:spcBef>
            </a:pPr>
            <a:r>
              <a:rPr lang="fr-CA" dirty="0"/>
              <a:t>Un incident lié à une défaillance d’un instrument médical, à une dégradation de l’efficacité d’un tel instrument, ou à un étiquetage ou un mode d’emploi défectueux, qui a entraîné le décès ou une détérioration grave de l’état de santé d’un patient, d’un utilisateur ou de toute autre personne, ou qui serait susceptible de le faire s’il se reproduisait.</a:t>
            </a:r>
            <a:r>
              <a:rPr lang="fr-CA" sz="2000" baseline="30000" dirty="0">
                <a:solidFill>
                  <a:schemeClr val="tx1"/>
                </a:solidFill>
              </a:rPr>
              <a:t>1</a:t>
            </a:r>
            <a:endParaRPr lang="fr-CA" sz="2000" i="1" baseline="30000" dirty="0">
              <a:solidFill>
                <a:schemeClr val="tx1"/>
              </a:solidFill>
            </a:endParaRPr>
          </a:p>
          <a:p>
            <a:pPr marL="342900" indent="-342900">
              <a:spcBef>
                <a:spcPts val="600"/>
              </a:spcBef>
              <a:buFont typeface="Arial" panose="020B0604020202020204" pitchFamily="34" charset="0"/>
              <a:buChar char="•"/>
            </a:pPr>
            <a:endParaRPr lang="en-CA" dirty="0">
              <a:solidFill>
                <a:schemeClr val="tx1"/>
              </a:solidFill>
            </a:endParaRPr>
          </a:p>
          <a:p>
            <a:pPr>
              <a:spcBef>
                <a:spcPts val="600"/>
              </a:spcBef>
            </a:pPr>
            <a:endParaRPr lang="en-CA" dirty="0"/>
          </a:p>
        </p:txBody>
      </p:sp>
      <p:grpSp>
        <p:nvGrpSpPr>
          <p:cNvPr id="4" name="Group 3">
            <a:extLst>
              <a:ext uri="{FF2B5EF4-FFF2-40B4-BE49-F238E27FC236}">
                <a16:creationId xmlns:a16="http://schemas.microsoft.com/office/drawing/2014/main" id="{D4C13C99-25C1-474A-A64A-CB5301101350}"/>
              </a:ext>
            </a:extLst>
          </p:cNvPr>
          <p:cNvGrpSpPr/>
          <p:nvPr/>
        </p:nvGrpSpPr>
        <p:grpSpPr>
          <a:xfrm>
            <a:off x="838200" y="2646666"/>
            <a:ext cx="10515600" cy="3287409"/>
            <a:chOff x="1013806" y="4174300"/>
            <a:chExt cx="9705789" cy="2093999"/>
          </a:xfrm>
        </p:grpSpPr>
        <p:sp>
          <p:nvSpPr>
            <p:cNvPr id="6" name="Rectangle: Rounded Corners 5">
              <a:extLst>
                <a:ext uri="{FF2B5EF4-FFF2-40B4-BE49-F238E27FC236}">
                  <a16:creationId xmlns:a16="http://schemas.microsoft.com/office/drawing/2014/main" id="{23EF334A-8A92-4D88-AFA8-2031D371C43B}"/>
                </a:ext>
              </a:extLst>
            </p:cNvPr>
            <p:cNvSpPr/>
            <p:nvPr/>
          </p:nvSpPr>
          <p:spPr>
            <a:xfrm>
              <a:off x="1013806" y="4174300"/>
              <a:ext cx="9705789" cy="2093998"/>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89A37D5-E7FF-4D55-83ED-6965F020D529}"/>
                </a:ext>
              </a:extLst>
            </p:cNvPr>
            <p:cNvSpPr/>
            <p:nvPr/>
          </p:nvSpPr>
          <p:spPr>
            <a:xfrm>
              <a:off x="2791025" y="4234320"/>
              <a:ext cx="7928570" cy="203397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r-CA" b="1" i="0" u="none" strike="noStrike" kern="1200" cap="none" spc="0" normalizeH="0" baseline="0" noProof="0" dirty="0">
                  <a:ln>
                    <a:noFill/>
                  </a:ln>
                  <a:solidFill>
                    <a:prstClr val="black"/>
                  </a:solidFill>
                  <a:effectLst/>
                  <a:uLnTx/>
                  <a:uFillTx/>
                  <a:latin typeface="Arial" charset="0"/>
                  <a:ea typeface="Arial" charset="0"/>
                  <a:cs typeface="Arial" charset="0"/>
                </a:rPr>
                <a:t>Exemples </a:t>
              </a:r>
              <a:r>
                <a:rPr lang="fr-CA" b="1" dirty="0">
                  <a:solidFill>
                    <a:prstClr val="black"/>
                  </a:solidFill>
                  <a:latin typeface="Arial" charset="0"/>
                  <a:ea typeface="Arial" charset="0"/>
                  <a:cs typeface="Arial" charset="0"/>
                </a:rPr>
                <a:t>d’II</a:t>
              </a:r>
              <a:r>
                <a:rPr kumimoji="0" lang="fr-CA" b="1" i="0" u="none" strike="noStrike" kern="1200" cap="none" spc="0" normalizeH="0" baseline="0" noProof="0" dirty="0">
                  <a:ln>
                    <a:noFill/>
                  </a:ln>
                  <a:solidFill>
                    <a:prstClr val="black"/>
                  </a:solidFill>
                  <a:effectLst/>
                  <a:uLnTx/>
                  <a:uFillTx/>
                  <a:latin typeface="Arial" charset="0"/>
                  <a:ea typeface="Arial" charset="0"/>
                  <a:cs typeface="Arial" charset="0"/>
                </a:rPr>
                <a:t>M</a:t>
              </a:r>
              <a:endParaRPr kumimoji="0" lang="fr-CA"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428625" lvl="1" indent="-342900">
                <a:spcBef>
                  <a:spcPts val="600"/>
                </a:spcBef>
                <a:spcAft>
                  <a:spcPts val="600"/>
                </a:spcAft>
                <a:buFont typeface="Wingdings" panose="05000000000000000000" pitchFamily="2" charset="2"/>
                <a:buChar char="§"/>
                <a:defRPr/>
              </a:pPr>
              <a:r>
                <a:rPr lang="fr-CA" dirty="0">
                  <a:latin typeface="Arial" charset="0"/>
                  <a:ea typeface="Arial" charset="0"/>
                  <a:cs typeface="Arial" charset="0"/>
                </a:rPr>
                <a:t>Une pompe à perfusion s'est arrêtée en raison d'un mauvais fonctionnement, mais sans déclencher d’alarme. Le patient a reçu une sous-perfusion d'antibiotiques; un choc septique s‘en est suivi et a prolongé le séjour du patient aux soins intensifs de l'hôpital. </a:t>
              </a:r>
            </a:p>
            <a:p>
              <a:pPr marL="428625" lvl="1" indent="-342900">
                <a:spcBef>
                  <a:spcPts val="600"/>
                </a:spcBef>
                <a:spcAft>
                  <a:spcPts val="300"/>
                </a:spcAft>
                <a:buFont typeface="Wingdings" panose="05000000000000000000" pitchFamily="2" charset="2"/>
                <a:buChar char="§"/>
                <a:defRPr/>
              </a:pPr>
              <a:r>
                <a:rPr lang="fr-CA" dirty="0">
                  <a:latin typeface="Arial" charset="0"/>
                  <a:ea typeface="Arial" charset="0"/>
                  <a:cs typeface="Arial" charset="0"/>
                </a:rPr>
                <a:t>Un défibrillateur externe n'a pas fourni le niveau d'énergie programmé à un patient en raison d'un dysfonctionnement. Le patient n'a pas été réanimé. </a:t>
              </a:r>
              <a:r>
                <a:rPr lang="en-CA" dirty="0">
                  <a:latin typeface="Arial" charset="0"/>
                  <a:ea typeface="Arial" charset="0"/>
                  <a:cs typeface="Arial" charset="0"/>
                </a:rPr>
                <a:t>  </a:t>
              </a:r>
            </a:p>
            <a:p>
              <a:pPr>
                <a:spcBef>
                  <a:spcPts val="600"/>
                </a:spcBef>
                <a:spcAft>
                  <a:spcPts val="600"/>
                </a:spcAft>
                <a:defRPr/>
              </a:pPr>
              <a:r>
                <a:rPr lang="en-CA" sz="1600" dirty="0">
                  <a:latin typeface="Arial" charset="0"/>
                  <a:ea typeface="Arial" charset="0"/>
                  <a:cs typeface="Arial" charset="0"/>
                </a:rPr>
                <a:t>       </a:t>
              </a:r>
              <a:r>
                <a:rPr lang="fr-CA" sz="1600" u="sng" dirty="0">
                  <a:latin typeface="Arial" charset="0"/>
                  <a:ea typeface="Arial" charset="0"/>
                  <a:cs typeface="Arial" charset="0"/>
                </a:rPr>
                <a:t>Remarque</a:t>
              </a:r>
              <a:r>
                <a:rPr lang="fr-CA" sz="1600" dirty="0">
                  <a:latin typeface="Arial" charset="0"/>
                  <a:ea typeface="Arial" charset="0"/>
                  <a:cs typeface="Arial" charset="0"/>
                </a:rPr>
                <a:t> :</a:t>
              </a:r>
              <a:r>
                <a:rPr lang="en-CA" sz="1600" dirty="0">
                  <a:latin typeface="Arial" charset="0"/>
                  <a:ea typeface="Arial" charset="0"/>
                  <a:cs typeface="Arial" charset="0"/>
                </a:rPr>
                <a:t> </a:t>
              </a:r>
              <a:r>
                <a:rPr lang="fr-CA" sz="1600" dirty="0">
                  <a:latin typeface="Arial" charset="0"/>
                  <a:ea typeface="Arial" charset="0"/>
                  <a:cs typeface="Arial" charset="0"/>
                </a:rPr>
                <a:t>Si le patient était réanimé, on considérerait que cela pourrait </a:t>
              </a:r>
              <a:r>
                <a:rPr lang="fr-CA" sz="1600" dirty="0">
                  <a:solidFill>
                    <a:srgbClr val="000000"/>
                  </a:solidFill>
                  <a:latin typeface="Arial" charset="0"/>
                  <a:ea typeface="Arial" charset="0"/>
                  <a:cs typeface="Arial" charset="0"/>
                </a:rPr>
                <a:t>lui causer une</a:t>
              </a:r>
              <a:r>
                <a:rPr lang="en-CA" sz="1600" dirty="0">
                  <a:solidFill>
                    <a:srgbClr val="000000"/>
                  </a:solidFill>
                  <a:latin typeface="Arial" charset="0"/>
                  <a:ea typeface="Arial" charset="0"/>
                  <a:cs typeface="Arial" charset="0"/>
                </a:rPr>
                <a:t/>
              </a:r>
              <a:br>
                <a:rPr lang="en-CA" sz="1600" dirty="0">
                  <a:solidFill>
                    <a:srgbClr val="000000"/>
                  </a:solidFill>
                  <a:latin typeface="Arial" charset="0"/>
                  <a:ea typeface="Arial" charset="0"/>
                  <a:cs typeface="Arial" charset="0"/>
                </a:rPr>
              </a:br>
              <a:r>
                <a:rPr lang="en-CA" sz="1600" dirty="0">
                  <a:solidFill>
                    <a:srgbClr val="000000"/>
                  </a:solidFill>
                  <a:latin typeface="Arial" charset="0"/>
                  <a:ea typeface="Arial" charset="0"/>
                  <a:cs typeface="Arial" charset="0"/>
                </a:rPr>
                <a:t>       </a:t>
              </a:r>
              <a:r>
                <a:rPr lang="en-CA" sz="1600" dirty="0" err="1">
                  <a:solidFill>
                    <a:srgbClr val="000000"/>
                  </a:solidFill>
                  <a:latin typeface="Arial" charset="0"/>
                  <a:ea typeface="Arial" charset="0"/>
                  <a:cs typeface="Arial" charset="0"/>
                </a:rPr>
                <a:t>blessure</a:t>
              </a:r>
              <a:r>
                <a:rPr lang="en-CA" sz="1600" dirty="0">
                  <a:solidFill>
                    <a:srgbClr val="000000"/>
                  </a:solidFill>
                  <a:latin typeface="Arial" charset="0"/>
                  <a:ea typeface="Arial" charset="0"/>
                  <a:cs typeface="Arial" charset="0"/>
                </a:rPr>
                <a:t> </a:t>
              </a:r>
              <a:r>
                <a:rPr lang="fr-CA" sz="1600" dirty="0">
                  <a:solidFill>
                    <a:srgbClr val="000000"/>
                  </a:solidFill>
                  <a:latin typeface="Arial" charset="0"/>
                  <a:ea typeface="Arial" charset="0"/>
                  <a:cs typeface="Arial" charset="0"/>
                </a:rPr>
                <a:t>grave (s’il n’y avait pas eu l’intervention opportune d’un fournisseur </a:t>
              </a:r>
              <a:r>
                <a:rPr lang="fr-CA" sz="1600" dirty="0">
                  <a:latin typeface="Arial" charset="0"/>
                  <a:ea typeface="Arial" charset="0"/>
                  <a:cs typeface="Arial" charset="0"/>
                </a:rPr>
                <a:t>de soins de    </a:t>
              </a:r>
              <a:br>
                <a:rPr lang="fr-CA" sz="1600" dirty="0">
                  <a:latin typeface="Arial" charset="0"/>
                  <a:ea typeface="Arial" charset="0"/>
                  <a:cs typeface="Arial" charset="0"/>
                </a:rPr>
              </a:br>
              <a:r>
                <a:rPr lang="fr-CA" sz="1600" dirty="0">
                  <a:latin typeface="Arial" charset="0"/>
                  <a:ea typeface="Arial" charset="0"/>
                  <a:cs typeface="Arial" charset="0"/>
                </a:rPr>
                <a:t>       santé) et devrait également faire l'objet d'une déclaration.</a:t>
              </a:r>
            </a:p>
          </p:txBody>
        </p:sp>
      </p:grpSp>
      <p:sp>
        <p:nvSpPr>
          <p:cNvPr id="10" name="Rectangle 9">
            <a:extLst>
              <a:ext uri="{FF2B5EF4-FFF2-40B4-BE49-F238E27FC236}">
                <a16:creationId xmlns:a16="http://schemas.microsoft.com/office/drawing/2014/main" id="{6B5DD5DC-5538-4ED1-9639-2572AD395136}"/>
              </a:ext>
            </a:extLst>
          </p:cNvPr>
          <p:cNvSpPr/>
          <p:nvPr/>
        </p:nvSpPr>
        <p:spPr>
          <a:xfrm>
            <a:off x="838200" y="6234935"/>
            <a:ext cx="9849177" cy="461665"/>
          </a:xfrm>
          <a:prstGeom prst="rect">
            <a:avLst/>
          </a:prstGeom>
        </p:spPr>
        <p:txBody>
          <a:bodyPr wrap="square">
            <a:spAutoFit/>
          </a:bodyPr>
          <a:lstStyle/>
          <a:p>
            <a:pPr lvl="0">
              <a:defRPr/>
            </a:pPr>
            <a:r>
              <a:rPr kumimoji="0" lang="fr-CA" sz="1200" b="0" i="0" u="none" strike="noStrike" kern="1200" cap="none" spc="0" normalizeH="0" baseline="3000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fr-C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lang="fr-CA" sz="1200" dirty="0">
                <a:solidFill>
                  <a:prstClr val="black"/>
                </a:solidFill>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https://www.canada.ca/fr/sante-canada/services/medicaments-produits-sante/medeffet-canada/declaration-effets-indesirables/declaration-obligatoire-hopitaux/medicaments-instruments/orientation.html</a:t>
            </a:r>
            <a:r>
              <a:rPr lang="fr-CA" sz="1200" dirty="0">
                <a:solidFill>
                  <a:prstClr val="black"/>
                </a:solidFill>
                <a:latin typeface="Arial" panose="020B0604020202020204" pitchFamily="34" charset="0"/>
                <a:cs typeface="Arial" panose="020B0604020202020204" pitchFamily="34" charset="0"/>
              </a:rPr>
              <a:t> </a:t>
            </a:r>
            <a:endParaRPr kumimoji="0" lang="fr-C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descr="A close up of a sign&#10;&#10;Description generated with very high confidence">
            <a:extLst>
              <a:ext uri="{FF2B5EF4-FFF2-40B4-BE49-F238E27FC236}">
                <a16:creationId xmlns:a16="http://schemas.microsoft.com/office/drawing/2014/main" id="{34DB904A-94CF-46FA-BA38-47C1FF0A8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609" y="3409563"/>
            <a:ext cx="1652094" cy="1575565"/>
          </a:xfrm>
          <a:prstGeom prst="rect">
            <a:avLst/>
          </a:prstGeom>
        </p:spPr>
      </p:pic>
    </p:spTree>
    <p:extLst>
      <p:ext uri="{BB962C8B-B14F-4D97-AF65-F5344CB8AC3E}">
        <p14:creationId xmlns:p14="http://schemas.microsoft.com/office/powerpoint/2010/main" val="19085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E719-0EB9-4DFB-9458-F32F81CC90E4}"/>
              </a:ext>
            </a:extLst>
          </p:cNvPr>
          <p:cNvSpPr>
            <a:spLocks noGrp="1"/>
          </p:cNvSpPr>
          <p:nvPr>
            <p:ph type="title"/>
          </p:nvPr>
        </p:nvSpPr>
        <p:spPr/>
        <p:txBody>
          <a:bodyPr anchor="t"/>
          <a:lstStyle/>
          <a:p>
            <a:r>
              <a:rPr lang="fr-CA"/>
              <a:t>Nouveau formulaire de déclaration obligatoire des IIM</a:t>
            </a:r>
            <a:endParaRPr lang="fr-CA">
              <a:latin typeface="Arial"/>
              <a:cs typeface="Arial"/>
            </a:endParaRPr>
          </a:p>
        </p:txBody>
      </p:sp>
      <p:sp>
        <p:nvSpPr>
          <p:cNvPr id="8" name="TextBox 7">
            <a:extLst>
              <a:ext uri="{FF2B5EF4-FFF2-40B4-BE49-F238E27FC236}">
                <a16:creationId xmlns:a16="http://schemas.microsoft.com/office/drawing/2014/main" id="{9C597ABB-001F-4128-9AFB-4107D19D9163}"/>
              </a:ext>
            </a:extLst>
          </p:cNvPr>
          <p:cNvSpPr txBox="1"/>
          <p:nvPr/>
        </p:nvSpPr>
        <p:spPr>
          <a:xfrm>
            <a:off x="8812404" y="1027906"/>
            <a:ext cx="2541396" cy="4909036"/>
          </a:xfrm>
          <a:prstGeom prst="rect">
            <a:avLst/>
          </a:prstGeom>
          <a:noFill/>
        </p:spPr>
        <p:txBody>
          <a:bodyPr wrap="square" rtlCol="0">
            <a:spAutoFit/>
          </a:bodyPr>
          <a:lstStyle/>
          <a:p>
            <a:pPr>
              <a:spcBef>
                <a:spcPts val="600"/>
              </a:spcBef>
              <a:spcAft>
                <a:spcPts val="600"/>
              </a:spcAft>
            </a:pPr>
            <a:r>
              <a:rPr lang="fr-CA" sz="1600" dirty="0">
                <a:latin typeface="Arial" panose="020B0604020202020204" pitchFamily="34" charset="0"/>
                <a:cs typeface="Arial" panose="020B0604020202020204" pitchFamily="34" charset="0"/>
              </a:rPr>
              <a:t>Le formulaire de déclaration des PIM a été créé aux fins de multiples déclarations : </a:t>
            </a:r>
          </a:p>
          <a:p>
            <a:pPr marL="180975" indent="-180975">
              <a:spcAft>
                <a:spcPts val="600"/>
              </a:spcAft>
              <a:buFont typeface="Arial" panose="020B0604020202020204" pitchFamily="34" charset="0"/>
              <a:buChar char="•"/>
            </a:pPr>
            <a:r>
              <a:rPr lang="fr-CA" sz="1600" dirty="0">
                <a:latin typeface="Arial" panose="020B0604020202020204" pitchFamily="34" charset="0"/>
                <a:cs typeface="Arial" panose="020B0604020202020204" pitchFamily="34" charset="0"/>
              </a:rPr>
              <a:t>Déclaration obligatoire pour : </a:t>
            </a:r>
          </a:p>
          <a:p>
            <a:pPr marL="452438" lvl="1" indent="-180975">
              <a:spcAft>
                <a:spcPts val="600"/>
              </a:spcAft>
              <a:buSzPct val="75000"/>
              <a:buFont typeface="Courier New" panose="02070309020205020404" pitchFamily="49" charset="0"/>
              <a:buChar char="o"/>
            </a:pPr>
            <a:r>
              <a:rPr lang="fr-CA" sz="1600" dirty="0">
                <a:latin typeface="Arial" panose="020B0604020202020204" pitchFamily="34" charset="0"/>
                <a:cs typeface="Arial" panose="020B0604020202020204" pitchFamily="34" charset="0"/>
              </a:rPr>
              <a:t>les hôpitaux, </a:t>
            </a:r>
          </a:p>
          <a:p>
            <a:pPr marL="452438" lvl="1" indent="-180975">
              <a:spcAft>
                <a:spcPts val="600"/>
              </a:spcAft>
              <a:buSzPct val="75000"/>
              <a:buFont typeface="Courier New" panose="02070309020205020404" pitchFamily="49" charset="0"/>
              <a:buChar char="o"/>
            </a:pPr>
            <a:r>
              <a:rPr lang="fr-CA" sz="1600" dirty="0">
                <a:latin typeface="Arial" panose="020B0604020202020204" pitchFamily="34" charset="0"/>
                <a:cs typeface="Arial" panose="020B0604020202020204" pitchFamily="34" charset="0"/>
              </a:rPr>
              <a:t>le </a:t>
            </a:r>
            <a:r>
              <a:rPr lang="fr-CA" sz="1600" dirty="0">
                <a:latin typeface="Arial" panose="020B0604020202020204" pitchFamily="34" charset="0"/>
                <a:cs typeface="Arial" panose="020B0604020202020204" pitchFamily="34" charset="0"/>
                <a:hlinkClick r:id="rId3"/>
              </a:rPr>
              <a:t>Programme d’accès spécial </a:t>
            </a:r>
            <a:r>
              <a:rPr lang="fr-CA" sz="1600" dirty="0">
                <a:latin typeface="Arial" panose="020B0604020202020204" pitchFamily="34" charset="0"/>
                <a:cs typeface="Arial" panose="020B0604020202020204" pitchFamily="34" charset="0"/>
              </a:rPr>
              <a:t>(PAS), </a:t>
            </a:r>
          </a:p>
          <a:p>
            <a:pPr marL="452438" lvl="1" indent="-180975">
              <a:spcAft>
                <a:spcPts val="600"/>
              </a:spcAft>
              <a:buSzPct val="75000"/>
              <a:buFont typeface="Courier New" panose="02070309020205020404" pitchFamily="49" charset="0"/>
              <a:buChar char="o"/>
            </a:pPr>
            <a:r>
              <a:rPr lang="fr-CA" sz="1600" dirty="0">
                <a:latin typeface="Arial" panose="020B0604020202020204" pitchFamily="34" charset="0"/>
                <a:cs typeface="Arial" panose="020B0604020202020204" pitchFamily="34" charset="0"/>
                <a:hlinkClick r:id="rId4"/>
              </a:rPr>
              <a:t>l’autorisation d’essai expérimental </a:t>
            </a:r>
            <a:r>
              <a:rPr lang="fr-CA" sz="1600" dirty="0">
                <a:latin typeface="Arial" panose="020B0604020202020204" pitchFamily="34" charset="0"/>
                <a:cs typeface="Arial" panose="020B0604020202020204" pitchFamily="34" charset="0"/>
              </a:rPr>
              <a:t>(AEE)</a:t>
            </a:r>
          </a:p>
          <a:p>
            <a:pPr marL="180975" indent="-180975">
              <a:spcAft>
                <a:spcPts val="1800"/>
              </a:spcAft>
              <a:buFont typeface="Arial" panose="020B0604020202020204" pitchFamily="34" charset="0"/>
              <a:buChar char="•"/>
            </a:pPr>
            <a:r>
              <a:rPr lang="fr-CA" sz="1600" dirty="0">
                <a:latin typeface="Arial" panose="020B0604020202020204" pitchFamily="34" charset="0"/>
                <a:cs typeface="Arial" panose="020B0604020202020204" pitchFamily="34" charset="0"/>
              </a:rPr>
              <a:t>Déclaration volontaire au </a:t>
            </a:r>
            <a:r>
              <a:rPr lang="fr-CA" sz="1600" dirty="0">
                <a:latin typeface="Arial" panose="020B0604020202020204" pitchFamily="34" charset="0"/>
                <a:cs typeface="Arial" panose="020B0604020202020204" pitchFamily="34" charset="0"/>
                <a:hlinkClick r:id="rId5"/>
              </a:rPr>
              <a:t>Réseau sentinelle canadien pour les matériels médicaux </a:t>
            </a:r>
            <a:r>
              <a:rPr lang="fr-CA" sz="1600" dirty="0">
                <a:latin typeface="Arial" panose="020B0604020202020204" pitchFamily="34" charset="0"/>
                <a:cs typeface="Arial" panose="020B0604020202020204" pitchFamily="34" charset="0"/>
              </a:rPr>
              <a:t>(</a:t>
            </a:r>
            <a:r>
              <a:rPr lang="fr-CA" sz="1600" dirty="0" err="1">
                <a:latin typeface="Arial" panose="020B0604020202020204" pitchFamily="34" charset="0"/>
                <a:cs typeface="Arial" panose="020B0604020202020204" pitchFamily="34" charset="0"/>
              </a:rPr>
              <a:t>ResSCMM</a:t>
            </a:r>
            <a:r>
              <a:rPr lang="fr-CA" sz="1600" dirty="0">
                <a:latin typeface="Arial" panose="020B0604020202020204" pitchFamily="34" charset="0"/>
                <a:cs typeface="Arial" panose="020B0604020202020204" pitchFamily="34" charset="0"/>
              </a:rPr>
              <a:t>) par les</a:t>
            </a:r>
            <a:br>
              <a:rPr lang="fr-CA" sz="1600" dirty="0">
                <a:latin typeface="Arial" panose="020B0604020202020204" pitchFamily="34" charset="0"/>
                <a:cs typeface="Arial" panose="020B0604020202020204" pitchFamily="34" charset="0"/>
              </a:rPr>
            </a:br>
            <a:r>
              <a:rPr lang="fr-CA" sz="1600" dirty="0">
                <a:latin typeface="Arial" panose="020B0604020202020204" pitchFamily="34" charset="0"/>
                <a:cs typeface="Arial" panose="020B0604020202020204" pitchFamily="34" charset="0"/>
              </a:rPr>
              <a:t>institutions participantes</a:t>
            </a:r>
          </a:p>
        </p:txBody>
      </p:sp>
      <p:sp>
        <p:nvSpPr>
          <p:cNvPr id="6" name="TextBox 5">
            <a:extLst>
              <a:ext uri="{FF2B5EF4-FFF2-40B4-BE49-F238E27FC236}">
                <a16:creationId xmlns:a16="http://schemas.microsoft.com/office/drawing/2014/main" id="{8DABE8FF-24D0-4202-92CA-AC0E355CF2A1}"/>
              </a:ext>
            </a:extLst>
          </p:cNvPr>
          <p:cNvSpPr txBox="1"/>
          <p:nvPr/>
        </p:nvSpPr>
        <p:spPr>
          <a:xfrm>
            <a:off x="838199" y="5891853"/>
            <a:ext cx="10515601" cy="830997"/>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Le nouveau formulaire</a:t>
            </a:r>
            <a:r>
              <a:rPr lang="fr-CA" sz="1600" dirty="0">
                <a:solidFill>
                  <a:srgbClr val="FF0000"/>
                </a:solidFill>
                <a:latin typeface="Arial" panose="020B0604020202020204" pitchFamily="34" charset="0"/>
                <a:cs typeface="Arial" panose="020B0604020202020204" pitchFamily="34" charset="0"/>
              </a:rPr>
              <a:t> </a:t>
            </a:r>
            <a:r>
              <a:rPr lang="fr-CA" sz="1600" dirty="0">
                <a:latin typeface="Arial" panose="020B0604020202020204" pitchFamily="34" charset="0"/>
                <a:cs typeface="Arial" panose="020B0604020202020204" pitchFamily="34" charset="0"/>
              </a:rPr>
              <a:t>de déclaration des IIM, accompagnés </a:t>
            </a:r>
            <a:r>
              <a:rPr lang="fr-CA" sz="1600" dirty="0">
                <a:solidFill>
                  <a:srgbClr val="000000"/>
                </a:solidFill>
                <a:latin typeface="Arial" panose="020B0604020202020204" pitchFamily="34" charset="0"/>
                <a:cs typeface="Arial" panose="020B0604020202020204" pitchFamily="34" charset="0"/>
              </a:rPr>
              <a:t>d'instructions, est disponible </a:t>
            </a:r>
            <a:r>
              <a:rPr lang="fr-CA" sz="1600" dirty="0">
                <a:latin typeface="Arial" panose="020B0604020202020204" pitchFamily="34" charset="0"/>
                <a:cs typeface="Arial" panose="020B0604020202020204" pitchFamily="34" charset="0"/>
              </a:rPr>
              <a:t>sur le site Web de Santé Canada : </a:t>
            </a:r>
            <a:r>
              <a:rPr lang="fr-CA" sz="1600" dirty="0">
                <a:latin typeface="Arial" panose="020B0604020202020204" pitchFamily="34" charset="0"/>
                <a:cs typeface="Arial" panose="020B0604020202020204" pitchFamily="34" charset="0"/>
                <a:hlinkClick r:id="rId6"/>
              </a:rPr>
              <a:t>https://www.canada.ca/content/dam/hc-sc/documents/services/drugs-health-products/medeffect-canada/adverse-reaction-reporting/mandatory-reporting-hospital-device-fra.pdf</a:t>
            </a:r>
            <a:endParaRPr lang="fr-CA" sz="16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4551901B-2CDB-4B9B-B279-0D49F7F95386}"/>
              </a:ext>
            </a:extLst>
          </p:cNvPr>
          <p:cNvGrpSpPr/>
          <p:nvPr/>
        </p:nvGrpSpPr>
        <p:grpSpPr>
          <a:xfrm>
            <a:off x="404091" y="983801"/>
            <a:ext cx="8452679" cy="4727077"/>
            <a:chOff x="404091" y="983801"/>
            <a:chExt cx="8452679" cy="4727077"/>
          </a:xfrm>
        </p:grpSpPr>
        <p:pic>
          <p:nvPicPr>
            <p:cNvPr id="13" name="Picture 12">
              <a:extLst>
                <a:ext uri="{FF2B5EF4-FFF2-40B4-BE49-F238E27FC236}">
                  <a16:creationId xmlns:a16="http://schemas.microsoft.com/office/drawing/2014/main" id="{E006E474-030B-43EA-BC2A-0CC42C3C4C6C}"/>
                </a:ext>
              </a:extLst>
            </p:cNvPr>
            <p:cNvPicPr>
              <a:picLocks noChangeAspect="1"/>
            </p:cNvPicPr>
            <p:nvPr/>
          </p:nvPicPr>
          <p:blipFill>
            <a:blip r:embed="rId7"/>
            <a:stretch>
              <a:fillRect/>
            </a:stretch>
          </p:blipFill>
          <p:spPr>
            <a:xfrm>
              <a:off x="5342519" y="983801"/>
              <a:ext cx="3514251" cy="4711081"/>
            </a:xfrm>
            <a:prstGeom prst="rect">
              <a:avLst/>
            </a:prstGeom>
            <a:ln>
              <a:solidFill>
                <a:schemeClr val="bg1">
                  <a:lumMod val="75000"/>
                </a:schemeClr>
              </a:solidFill>
            </a:ln>
          </p:spPr>
        </p:pic>
        <p:pic>
          <p:nvPicPr>
            <p:cNvPr id="12" name="Picture 11">
              <a:extLst>
                <a:ext uri="{FF2B5EF4-FFF2-40B4-BE49-F238E27FC236}">
                  <a16:creationId xmlns:a16="http://schemas.microsoft.com/office/drawing/2014/main" id="{4C2E68AD-E8C6-4068-9A6F-0706961744B5}"/>
                </a:ext>
              </a:extLst>
            </p:cNvPr>
            <p:cNvPicPr>
              <a:picLocks noChangeAspect="1"/>
            </p:cNvPicPr>
            <p:nvPr/>
          </p:nvPicPr>
          <p:blipFill>
            <a:blip r:embed="rId8"/>
            <a:stretch>
              <a:fillRect/>
            </a:stretch>
          </p:blipFill>
          <p:spPr>
            <a:xfrm>
              <a:off x="4277590" y="988047"/>
              <a:ext cx="3636817" cy="4706836"/>
            </a:xfrm>
            <a:prstGeom prst="rect">
              <a:avLst/>
            </a:prstGeom>
            <a:ln>
              <a:solidFill>
                <a:schemeClr val="bg1">
                  <a:lumMod val="75000"/>
                </a:schemeClr>
              </a:solidFill>
            </a:ln>
          </p:spPr>
        </p:pic>
        <p:pic>
          <p:nvPicPr>
            <p:cNvPr id="11" name="Picture 10">
              <a:extLst>
                <a:ext uri="{FF2B5EF4-FFF2-40B4-BE49-F238E27FC236}">
                  <a16:creationId xmlns:a16="http://schemas.microsoft.com/office/drawing/2014/main" id="{EF74BD43-7F97-4DE6-B97A-7BF1DD159758}"/>
                </a:ext>
              </a:extLst>
            </p:cNvPr>
            <p:cNvPicPr>
              <a:picLocks noChangeAspect="1"/>
            </p:cNvPicPr>
            <p:nvPr/>
          </p:nvPicPr>
          <p:blipFill>
            <a:blip r:embed="rId9"/>
            <a:stretch>
              <a:fillRect/>
            </a:stretch>
          </p:blipFill>
          <p:spPr>
            <a:xfrm>
              <a:off x="3335227" y="988047"/>
              <a:ext cx="3483980" cy="4708447"/>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7F5AE08F-DD0A-4391-B763-CC7DEBF8F9F4}"/>
                </a:ext>
              </a:extLst>
            </p:cNvPr>
            <p:cNvPicPr>
              <a:picLocks noChangeAspect="1"/>
            </p:cNvPicPr>
            <p:nvPr/>
          </p:nvPicPr>
          <p:blipFill>
            <a:blip r:embed="rId10"/>
            <a:stretch>
              <a:fillRect/>
            </a:stretch>
          </p:blipFill>
          <p:spPr>
            <a:xfrm>
              <a:off x="2111783" y="988517"/>
              <a:ext cx="3576893" cy="4711081"/>
            </a:xfrm>
            <a:prstGeom prst="rect">
              <a:avLst/>
            </a:prstGeom>
            <a:ln>
              <a:solidFill>
                <a:schemeClr val="bg1">
                  <a:lumMod val="75000"/>
                </a:schemeClr>
              </a:solidFill>
            </a:ln>
          </p:spPr>
        </p:pic>
        <p:pic>
          <p:nvPicPr>
            <p:cNvPr id="3" name="Picture 2">
              <a:extLst>
                <a:ext uri="{FF2B5EF4-FFF2-40B4-BE49-F238E27FC236}">
                  <a16:creationId xmlns:a16="http://schemas.microsoft.com/office/drawing/2014/main" id="{5674CF64-85CE-4FAD-A216-3CDC095C3DC3}"/>
                </a:ext>
              </a:extLst>
            </p:cNvPr>
            <p:cNvPicPr>
              <a:picLocks noChangeAspect="1"/>
            </p:cNvPicPr>
            <p:nvPr/>
          </p:nvPicPr>
          <p:blipFill>
            <a:blip r:embed="rId11"/>
            <a:stretch>
              <a:fillRect/>
            </a:stretch>
          </p:blipFill>
          <p:spPr>
            <a:xfrm>
              <a:off x="404091" y="991355"/>
              <a:ext cx="3663604" cy="4719523"/>
            </a:xfrm>
            <a:prstGeom prst="rect">
              <a:avLst/>
            </a:prstGeom>
            <a:ln>
              <a:solidFill>
                <a:schemeClr val="bg1">
                  <a:lumMod val="75000"/>
                </a:schemeClr>
              </a:solidFill>
            </a:ln>
          </p:spPr>
        </p:pic>
      </p:grpSp>
    </p:spTree>
    <p:extLst>
      <p:ext uri="{BB962C8B-B14F-4D97-AF65-F5344CB8AC3E}">
        <p14:creationId xmlns:p14="http://schemas.microsoft.com/office/powerpoint/2010/main" val="314430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fr-CA" sz="3200" b="1">
                <a:solidFill>
                  <a:srgbClr val="1B416F"/>
                </a:solidFill>
              </a:rPr>
              <a:t>Exemples de cas</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xfrm>
            <a:off x="11229806" y="6400800"/>
            <a:ext cx="7577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0442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820400" cy="1325563"/>
          </a:xfrm>
        </p:spPr>
        <p:txBody>
          <a:bodyPr anchor="t">
            <a:normAutofit/>
          </a:bodyPr>
          <a:lstStyle/>
          <a:p>
            <a:r>
              <a:rPr lang="fr-CA" altLang="en-US" dirty="0"/>
              <a:t>Exemple de cas </a:t>
            </a:r>
            <a:r>
              <a:rPr lang="fr-CA" altLang="en-US" dirty="0" smtClean="0"/>
              <a:t>1 : </a:t>
            </a:r>
            <a:r>
              <a:rPr lang="fr-CA" altLang="en-US" dirty="0"/>
              <a:t>L’hôpital est-il tenu de déclarer l’événement? </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17</a:t>
            </a:fld>
            <a:endParaRPr lang="en-US" altLang="en-US" sz="1100">
              <a:solidFill>
                <a:schemeClr val="bg1"/>
              </a:solidFill>
            </a:endParaRPr>
          </a:p>
        </p:txBody>
      </p:sp>
      <p:sp>
        <p:nvSpPr>
          <p:cNvPr id="10" name="Content Placeholder 2">
            <a:extLst>
              <a:ext uri="{FF2B5EF4-FFF2-40B4-BE49-F238E27FC236}">
                <a16:creationId xmlns:a16="http://schemas.microsoft.com/office/drawing/2014/main" id="{5DE179B6-8E69-41C9-9A1E-E9B1CE38F693}"/>
              </a:ext>
            </a:extLst>
          </p:cNvPr>
          <p:cNvSpPr txBox="1">
            <a:spLocks/>
          </p:cNvSpPr>
          <p:nvPr/>
        </p:nvSpPr>
        <p:spPr bwMode="auto">
          <a:xfrm>
            <a:off x="977099" y="3913987"/>
            <a:ext cx="2441149"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fr-CA" altLang="en-US" sz="1800">
              <a:solidFill>
                <a:schemeClr val="tx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59F9BE4F-60D1-4ABA-8122-254046CFE266}"/>
              </a:ext>
            </a:extLst>
          </p:cNvPr>
          <p:cNvSpPr txBox="1">
            <a:spLocks/>
          </p:cNvSpPr>
          <p:nvPr/>
        </p:nvSpPr>
        <p:spPr bwMode="auto">
          <a:xfrm>
            <a:off x="3787362" y="4488234"/>
            <a:ext cx="2001782" cy="8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fr-CA" altLang="en-US" sz="1800">
                <a:solidFill>
                  <a:schemeClr val="tx1"/>
                </a:solidFill>
                <a:latin typeface="Arial" panose="020B0604020202020204" pitchFamily="34" charset="0"/>
                <a:cs typeface="Arial" panose="020B0604020202020204" pitchFamily="34" charset="0"/>
              </a:rPr>
              <a:t>Affection ayant entraîné</a:t>
            </a:r>
            <a:br>
              <a:rPr lang="fr-CA" altLang="en-US" sz="1800">
                <a:solidFill>
                  <a:schemeClr val="tx1"/>
                </a:solidFill>
                <a:latin typeface="Arial" panose="020B0604020202020204" pitchFamily="34" charset="0"/>
                <a:cs typeface="Arial" panose="020B0604020202020204" pitchFamily="34" charset="0"/>
              </a:rPr>
            </a:br>
            <a:r>
              <a:rPr lang="fr-CA" altLang="en-US" sz="1800">
                <a:solidFill>
                  <a:schemeClr val="tx1"/>
                </a:solidFill>
                <a:latin typeface="Arial" panose="020B0604020202020204" pitchFamily="34" charset="0"/>
                <a:cs typeface="Arial" panose="020B0604020202020204" pitchFamily="34" charset="0"/>
              </a:rPr>
              <a:t>une hospitalisation</a:t>
            </a:r>
            <a:endParaRPr lang="fr-CA" sz="1800">
              <a:solidFill>
                <a:schemeClr val="tx1"/>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6841582" y="4272692"/>
            <a:ext cx="1361945" cy="82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defRPr/>
            </a:pPr>
            <a:r>
              <a:rPr lang="fr-CA" altLang="en-US" sz="1800">
                <a:solidFill>
                  <a:schemeClr val="tx1"/>
                </a:solidFill>
                <a:latin typeface="Arial" panose="020B0604020202020204" pitchFamily="34" charset="0"/>
                <a:cs typeface="Arial" panose="020B0604020202020204" pitchFamily="34" charset="0"/>
              </a:rPr>
              <a:t>La RIM satisfait aux critères de « </a:t>
            </a:r>
            <a:r>
              <a:rPr lang="fr-CA" altLang="en-US" sz="1800">
                <a:solidFill>
                  <a:srgbClr val="993300"/>
                </a:solidFill>
                <a:latin typeface="Arial" panose="020B0604020202020204" pitchFamily="34" charset="0"/>
                <a:cs typeface="Arial" panose="020B0604020202020204" pitchFamily="34" charset="0"/>
              </a:rPr>
              <a:t>gravité </a:t>
            </a:r>
            <a:r>
              <a:rPr lang="fr-CA" altLang="en-US" sz="1800">
                <a:solidFill>
                  <a:schemeClr val="tx1"/>
                </a:solidFill>
                <a:latin typeface="Arial" panose="020B0604020202020204" pitchFamily="34" charset="0"/>
                <a:cs typeface="Arial" panose="020B0604020202020204" pitchFamily="34" charset="0"/>
              </a:rPr>
              <a:t>»</a:t>
            </a:r>
            <a:endParaRPr lang="fr-CA" sz="1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77100" y="1307177"/>
            <a:ext cx="6146537" cy="1899474"/>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977100" y="4393850"/>
            <a:ext cx="1790220" cy="5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fr-CA" altLang="en-US" sz="1800">
                <a:solidFill>
                  <a:schemeClr val="tx1"/>
                </a:solidFill>
                <a:latin typeface="Arial" panose="020B0604020202020204" pitchFamily="34" charset="0"/>
                <a:cs typeface="Arial" panose="020B0604020202020204" pitchFamily="34" charset="0"/>
              </a:rPr>
              <a:t>Affection mettant en danger la vie du patient</a:t>
            </a:r>
            <a:endParaRPr lang="fr-CA" altLang="en-US" sz="1600">
              <a:solidFill>
                <a:schemeClr val="tx1"/>
              </a:solidFill>
              <a:latin typeface="Arial" panose="020B0604020202020204" pitchFamily="34" charset="0"/>
              <a:cs typeface="Arial" panose="020B0604020202020204" pitchFamily="34" charset="0"/>
            </a:endParaRPr>
          </a:p>
        </p:txBody>
      </p:sp>
      <p:pic>
        <p:nvPicPr>
          <p:cNvPr id="16" name="Picture 15" descr="A close up of a logo&#10;&#10;Description generated with high confidence">
            <a:extLst>
              <a:ext uri="{FF2B5EF4-FFF2-40B4-BE49-F238E27FC236}">
                <a16:creationId xmlns:a16="http://schemas.microsoft.com/office/drawing/2014/main" id="{70C849CD-4DCC-4DA4-9C1E-C1EADB4A0B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3555" y="3206651"/>
            <a:ext cx="638264" cy="614448"/>
          </a:xfrm>
          <a:prstGeom prst="rect">
            <a:avLst/>
          </a:prstGeom>
        </p:spPr>
      </p:pic>
      <p:sp>
        <p:nvSpPr>
          <p:cNvPr id="23" name="Content Placeholder 2">
            <a:extLst>
              <a:ext uri="{FF2B5EF4-FFF2-40B4-BE49-F238E27FC236}">
                <a16:creationId xmlns:a16="http://schemas.microsoft.com/office/drawing/2014/main" id="{B967AAC4-1131-49E0-9E4E-373F06BDDF18}"/>
              </a:ext>
            </a:extLst>
          </p:cNvPr>
          <p:cNvSpPr txBox="1">
            <a:spLocks/>
          </p:cNvSpPr>
          <p:nvPr/>
        </p:nvSpPr>
        <p:spPr bwMode="auto">
          <a:xfrm>
            <a:off x="1090570" y="1392572"/>
            <a:ext cx="5859114" cy="173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fr-CA" dirty="0">
                <a:solidFill>
                  <a:schemeClr val="tx1"/>
                </a:solidFill>
                <a:latin typeface="Arial"/>
                <a:ea typeface="ＭＳ Ｐゴシック"/>
                <a:cs typeface="Arial"/>
              </a:rPr>
              <a:t>Un patient traité par </a:t>
            </a:r>
            <a:r>
              <a:rPr lang="fr-CA" dirty="0" err="1">
                <a:solidFill>
                  <a:schemeClr val="tx1"/>
                </a:solidFill>
                <a:latin typeface="Arial"/>
                <a:ea typeface="ＭＳ Ｐゴシック"/>
                <a:cs typeface="Arial"/>
              </a:rPr>
              <a:t>warfarine</a:t>
            </a:r>
            <a:r>
              <a:rPr lang="fr-CA" dirty="0">
                <a:solidFill>
                  <a:schemeClr val="tx1"/>
                </a:solidFill>
                <a:latin typeface="Arial"/>
                <a:ea typeface="ＭＳ Ｐゴシック"/>
                <a:cs typeface="Arial"/>
              </a:rPr>
              <a:t>, entre autres médicaments, s’est présenté à l’urgence en raison d’une hémorragie digestive potentiellement mortelle. Le patient a dû être hospitalisé pour que l’on puisse stabiliser son état.</a:t>
            </a:r>
          </a:p>
        </p:txBody>
      </p:sp>
      <p:sp>
        <p:nvSpPr>
          <p:cNvPr id="3" name="Plus Sign 2">
            <a:extLst>
              <a:ext uri="{FF2B5EF4-FFF2-40B4-BE49-F238E27FC236}">
                <a16:creationId xmlns:a16="http://schemas.microsoft.com/office/drawing/2014/main" id="{B1341DB8-CA9C-4215-A213-7553D23AD787}"/>
              </a:ext>
            </a:extLst>
          </p:cNvPr>
          <p:cNvSpPr/>
          <p:nvPr/>
        </p:nvSpPr>
        <p:spPr>
          <a:xfrm>
            <a:off x="3049136" y="4573739"/>
            <a:ext cx="738226" cy="688727"/>
          </a:xfrm>
          <a:prstGeom prst="mathPlus">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000">
                <a:latin typeface="Arial" panose="020B0604020202020204" pitchFamily="34" charset="0"/>
                <a:cs typeface="Arial" panose="020B0604020202020204" pitchFamily="34" charset="0"/>
              </a:rPr>
              <a:t>et/</a:t>
            </a:r>
            <a:r>
              <a:rPr lang="en-CA" sz="1000" err="1">
                <a:latin typeface="Arial" panose="020B0604020202020204" pitchFamily="34" charset="0"/>
                <a:cs typeface="Arial" panose="020B0604020202020204" pitchFamily="34" charset="0"/>
              </a:rPr>
              <a:t>ou</a:t>
            </a:r>
            <a:endParaRPr lang="en-CA" sz="1000">
              <a:latin typeface="Arial" panose="020B060402020202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301C8002-C940-49AD-916A-039F7DDB79EE}"/>
              </a:ext>
            </a:extLst>
          </p:cNvPr>
          <p:cNvSpPr/>
          <p:nvPr/>
        </p:nvSpPr>
        <p:spPr>
          <a:xfrm rot="16200000">
            <a:off x="8814529" y="4639348"/>
            <a:ext cx="477031"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4" name="Arrow: Down 23">
            <a:extLst>
              <a:ext uri="{FF2B5EF4-FFF2-40B4-BE49-F238E27FC236}">
                <a16:creationId xmlns:a16="http://schemas.microsoft.com/office/drawing/2014/main" id="{FA3A9CE3-DFE9-4E42-8699-DA80BB116708}"/>
              </a:ext>
            </a:extLst>
          </p:cNvPr>
          <p:cNvSpPr/>
          <p:nvPr/>
        </p:nvSpPr>
        <p:spPr>
          <a:xfrm rot="16200000">
            <a:off x="6034893" y="4635548"/>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pic>
        <p:nvPicPr>
          <p:cNvPr id="18" name="Picture 17">
            <a:extLst>
              <a:ext uri="{FF2B5EF4-FFF2-40B4-BE49-F238E27FC236}">
                <a16:creationId xmlns:a16="http://schemas.microsoft.com/office/drawing/2014/main" id="{607CF295-80A7-4916-A217-6C5006EAB5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71574" y="3957789"/>
            <a:ext cx="1482226" cy="1920630"/>
          </a:xfrm>
          <a:prstGeom prst="rect">
            <a:avLst/>
          </a:prstGeom>
          <a:ln>
            <a:solidFill>
              <a:schemeClr val="bg1">
                <a:lumMod val="75000"/>
              </a:schemeClr>
            </a:solidFill>
          </a:ln>
        </p:spPr>
      </p:pic>
      <p:pic>
        <p:nvPicPr>
          <p:cNvPr id="13" name="Picture 12">
            <a:extLst>
              <a:ext uri="{FF2B5EF4-FFF2-40B4-BE49-F238E27FC236}">
                <a16:creationId xmlns:a16="http://schemas.microsoft.com/office/drawing/2014/main" id="{A7950FF9-C8E5-4C0C-8597-A65B8AE3C3AE}"/>
              </a:ext>
            </a:extLst>
          </p:cNvPr>
          <p:cNvPicPr>
            <a:picLocks noChangeAspect="1"/>
          </p:cNvPicPr>
          <p:nvPr/>
        </p:nvPicPr>
        <p:blipFill>
          <a:blip r:embed="rId5"/>
          <a:stretch>
            <a:fillRect/>
          </a:stretch>
        </p:blipFill>
        <p:spPr>
          <a:xfrm>
            <a:off x="7644346" y="1590663"/>
            <a:ext cx="1064250" cy="1064250"/>
          </a:xfrm>
          <a:prstGeom prst="rect">
            <a:avLst/>
          </a:prstGeom>
        </p:spPr>
      </p:pic>
    </p:spTree>
    <p:extLst>
      <p:ext uri="{BB962C8B-B14F-4D97-AF65-F5344CB8AC3E}">
        <p14:creationId xmlns:p14="http://schemas.microsoft.com/office/powerpoint/2010/main" val="146848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1010900" cy="1325563"/>
          </a:xfrm>
        </p:spPr>
        <p:txBody>
          <a:bodyPr anchor="t">
            <a:normAutofit/>
          </a:bodyPr>
          <a:lstStyle/>
          <a:p>
            <a:r>
              <a:rPr lang="fr-CA" altLang="en-US" dirty="0"/>
              <a:t>Exemple de cas </a:t>
            </a:r>
            <a:r>
              <a:rPr lang="fr-CA" altLang="en-US" dirty="0" smtClean="0"/>
              <a:t>2 : </a:t>
            </a:r>
            <a:r>
              <a:rPr lang="fr-CA" altLang="en-US" dirty="0"/>
              <a:t>L’hôpital est-il tenu de déclarer l’événement? </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18</a:t>
            </a:fld>
            <a:endParaRPr lang="en-US" altLang="en-US" sz="1100">
              <a:solidFill>
                <a:schemeClr val="bg1"/>
              </a:solidFill>
            </a:endParaRPr>
          </a:p>
        </p:txBody>
      </p:sp>
      <p:sp>
        <p:nvSpPr>
          <p:cNvPr id="10" name="Content Placeholder 2">
            <a:extLst>
              <a:ext uri="{FF2B5EF4-FFF2-40B4-BE49-F238E27FC236}">
                <a16:creationId xmlns:a16="http://schemas.microsoft.com/office/drawing/2014/main" id="{5DE179B6-8E69-41C9-9A1E-E9B1CE38F693}"/>
              </a:ext>
            </a:extLst>
          </p:cNvPr>
          <p:cNvSpPr txBox="1">
            <a:spLocks/>
          </p:cNvSpPr>
          <p:nvPr/>
        </p:nvSpPr>
        <p:spPr bwMode="auto">
          <a:xfrm>
            <a:off x="977100" y="4018804"/>
            <a:ext cx="2261400"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fr-CA" altLang="en-US" sz="1800">
              <a:solidFill>
                <a:schemeClr val="tx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59F9BE4F-60D1-4ABA-8122-254046CFE266}"/>
              </a:ext>
            </a:extLst>
          </p:cNvPr>
          <p:cNvSpPr txBox="1">
            <a:spLocks/>
          </p:cNvSpPr>
          <p:nvPr/>
        </p:nvSpPr>
        <p:spPr bwMode="auto">
          <a:xfrm>
            <a:off x="3787362" y="4488236"/>
            <a:ext cx="2001782" cy="8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fr-CA" altLang="en-US" sz="1800">
                <a:solidFill>
                  <a:schemeClr val="tx1"/>
                </a:solidFill>
                <a:latin typeface="Arial" panose="020B0604020202020204" pitchFamily="34" charset="0"/>
                <a:cs typeface="Arial" panose="020B0604020202020204" pitchFamily="34" charset="0"/>
              </a:rPr>
              <a:t>Affection ayant entraîné</a:t>
            </a:r>
            <a:br>
              <a:rPr lang="fr-CA" altLang="en-US" sz="1800">
                <a:solidFill>
                  <a:schemeClr val="tx1"/>
                </a:solidFill>
                <a:latin typeface="Arial" panose="020B0604020202020204" pitchFamily="34" charset="0"/>
                <a:cs typeface="Arial" panose="020B0604020202020204" pitchFamily="34" charset="0"/>
              </a:rPr>
            </a:br>
            <a:r>
              <a:rPr lang="fr-CA" altLang="en-US" sz="1800">
                <a:solidFill>
                  <a:schemeClr val="tx1"/>
                </a:solidFill>
                <a:latin typeface="Arial" panose="020B0604020202020204" pitchFamily="34" charset="0"/>
                <a:cs typeface="Arial" panose="020B0604020202020204" pitchFamily="34" charset="0"/>
              </a:rPr>
              <a:t>une hospitalisation</a:t>
            </a:r>
            <a:endParaRPr lang="fr-CA" sz="1800">
              <a:solidFill>
                <a:schemeClr val="tx1"/>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6841582" y="4272692"/>
            <a:ext cx="1361945" cy="82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defRPr/>
            </a:pPr>
            <a:r>
              <a:rPr lang="fr-CA" altLang="en-US" sz="1800">
                <a:solidFill>
                  <a:schemeClr val="tx1"/>
                </a:solidFill>
                <a:latin typeface="Arial" panose="020B0604020202020204" pitchFamily="34" charset="0"/>
                <a:cs typeface="Arial" panose="020B0604020202020204" pitchFamily="34" charset="0"/>
              </a:rPr>
              <a:t>La RIM satisfait aux critères de « </a:t>
            </a:r>
            <a:r>
              <a:rPr lang="fr-CA" altLang="en-US" sz="1800">
                <a:solidFill>
                  <a:srgbClr val="993300"/>
                </a:solidFill>
                <a:latin typeface="Arial" panose="020B0604020202020204" pitchFamily="34" charset="0"/>
                <a:cs typeface="Arial" panose="020B0604020202020204" pitchFamily="34" charset="0"/>
              </a:rPr>
              <a:t>gravité </a:t>
            </a:r>
            <a:r>
              <a:rPr lang="fr-CA" altLang="en-US" sz="1800">
                <a:solidFill>
                  <a:schemeClr val="tx1"/>
                </a:solidFill>
                <a:latin typeface="Arial" panose="020B0604020202020204" pitchFamily="34" charset="0"/>
                <a:cs typeface="Arial" panose="020B0604020202020204" pitchFamily="34" charset="0"/>
              </a:rPr>
              <a:t>»</a:t>
            </a:r>
            <a:endParaRPr lang="fr-CA" sz="180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77100" y="1307176"/>
            <a:ext cx="6146537" cy="2344173"/>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977100" y="4478707"/>
            <a:ext cx="1790220" cy="5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fr-CA" altLang="en-US" sz="1800">
                <a:solidFill>
                  <a:schemeClr val="tx1"/>
                </a:solidFill>
                <a:latin typeface="Arial" panose="020B0604020202020204" pitchFamily="34" charset="0"/>
                <a:cs typeface="Arial" panose="020B0604020202020204" pitchFamily="34" charset="0"/>
              </a:rPr>
              <a:t>Affection mettant en danger la vie du patient</a:t>
            </a:r>
            <a:endParaRPr lang="fr-CA" altLang="en-US" sz="1600">
              <a:solidFill>
                <a:schemeClr val="tx1"/>
              </a:solidFill>
              <a:latin typeface="Arial" panose="020B0604020202020204" pitchFamily="34" charset="0"/>
              <a:cs typeface="Arial" panose="020B0604020202020204" pitchFamily="34" charset="0"/>
            </a:endParaRPr>
          </a:p>
        </p:txBody>
      </p:sp>
      <p:pic>
        <p:nvPicPr>
          <p:cNvPr id="16" name="Picture 15" descr="A close up of a logo&#10;&#10;Description generated with high confidence">
            <a:extLst>
              <a:ext uri="{FF2B5EF4-FFF2-40B4-BE49-F238E27FC236}">
                <a16:creationId xmlns:a16="http://schemas.microsoft.com/office/drawing/2014/main" id="{70C849CD-4DCC-4DA4-9C1E-C1EADB4A0B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3555" y="2972764"/>
            <a:ext cx="638264" cy="614448"/>
          </a:xfrm>
          <a:prstGeom prst="rect">
            <a:avLst/>
          </a:prstGeom>
        </p:spPr>
      </p:pic>
      <p:sp>
        <p:nvSpPr>
          <p:cNvPr id="23" name="Content Placeholder 2">
            <a:extLst>
              <a:ext uri="{FF2B5EF4-FFF2-40B4-BE49-F238E27FC236}">
                <a16:creationId xmlns:a16="http://schemas.microsoft.com/office/drawing/2014/main" id="{B967AAC4-1131-49E0-9E4E-373F06BDDF18}"/>
              </a:ext>
            </a:extLst>
          </p:cNvPr>
          <p:cNvSpPr txBox="1">
            <a:spLocks/>
          </p:cNvSpPr>
          <p:nvPr/>
        </p:nvSpPr>
        <p:spPr bwMode="auto">
          <a:xfrm>
            <a:off x="1090570" y="1362428"/>
            <a:ext cx="5933228" cy="225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fr-CA">
                <a:solidFill>
                  <a:schemeClr val="tx1"/>
                </a:solidFill>
                <a:latin typeface="Arial" panose="020B0604020202020204" pitchFamily="34" charset="0"/>
                <a:cs typeface="Arial" panose="020B0604020202020204" pitchFamily="34" charset="0"/>
              </a:rPr>
              <a:t>Un patient ayant reçu un diagnostic de lymphome de Hodgkin était traité par </a:t>
            </a:r>
            <a:r>
              <a:rPr lang="fr-CA" err="1">
                <a:solidFill>
                  <a:schemeClr val="tx1"/>
                </a:solidFill>
                <a:latin typeface="Arial" panose="020B0604020202020204" pitchFamily="34" charset="0"/>
                <a:cs typeface="Arial" panose="020B0604020202020204" pitchFamily="34" charset="0"/>
              </a:rPr>
              <a:t>doxorubicine</a:t>
            </a:r>
            <a:r>
              <a:rPr lang="fr-CA">
                <a:solidFill>
                  <a:schemeClr val="tx1"/>
                </a:solidFill>
                <a:latin typeface="Arial" panose="020B0604020202020204" pitchFamily="34" charset="0"/>
                <a:cs typeface="Arial" panose="020B0604020202020204" pitchFamily="34" charset="0"/>
              </a:rPr>
              <a:t>, par </a:t>
            </a:r>
            <a:r>
              <a:rPr lang="fr-CA" err="1">
                <a:solidFill>
                  <a:schemeClr val="tx1"/>
                </a:solidFill>
                <a:latin typeface="Arial" panose="020B0604020202020204" pitchFamily="34" charset="0"/>
                <a:cs typeface="Arial" panose="020B0604020202020204" pitchFamily="34" charset="0"/>
              </a:rPr>
              <a:t>bléomycine</a:t>
            </a:r>
            <a:r>
              <a:rPr lang="fr-CA">
                <a:solidFill>
                  <a:schemeClr val="tx1"/>
                </a:solidFill>
                <a:latin typeface="Arial" panose="020B0604020202020204" pitchFamily="34" charset="0"/>
                <a:cs typeface="Arial" panose="020B0604020202020204" pitchFamily="34" charset="0"/>
              </a:rPr>
              <a:t>, par vincristine et par </a:t>
            </a:r>
            <a:r>
              <a:rPr lang="fr-CA" err="1">
                <a:solidFill>
                  <a:schemeClr val="tx1"/>
                </a:solidFill>
                <a:latin typeface="Arial" panose="020B0604020202020204" pitchFamily="34" charset="0"/>
                <a:cs typeface="Arial" panose="020B0604020202020204" pitchFamily="34" charset="0"/>
              </a:rPr>
              <a:t>dacarbazine</a:t>
            </a:r>
            <a:r>
              <a:rPr lang="fr-CA">
                <a:solidFill>
                  <a:schemeClr val="tx1"/>
                </a:solidFill>
                <a:latin typeface="Arial" panose="020B0604020202020204" pitchFamily="34" charset="0"/>
                <a:cs typeface="Arial" panose="020B0604020202020204" pitchFamily="34" charset="0"/>
              </a:rPr>
              <a:t>. Après le cycle 3, le patient a été hospitalisé en raison d’une toux sèche et d’un essoufflement à l’effort. Une fibrose pulmonaire provoquée par la </a:t>
            </a:r>
            <a:r>
              <a:rPr lang="fr-CA" err="1">
                <a:solidFill>
                  <a:schemeClr val="tx1"/>
                </a:solidFill>
                <a:latin typeface="Arial" panose="020B0604020202020204" pitchFamily="34" charset="0"/>
                <a:cs typeface="Arial" panose="020B0604020202020204" pitchFamily="34" charset="0"/>
              </a:rPr>
              <a:t>bléomycine</a:t>
            </a:r>
            <a:r>
              <a:rPr lang="fr-CA">
                <a:solidFill>
                  <a:schemeClr val="tx1"/>
                </a:solidFill>
                <a:latin typeface="Arial" panose="020B0604020202020204" pitchFamily="34" charset="0"/>
                <a:cs typeface="Arial" panose="020B0604020202020204" pitchFamily="34" charset="0"/>
              </a:rPr>
              <a:t> était soupçonnée.</a:t>
            </a:r>
            <a:endParaRPr lang="fr-CA">
              <a:solidFill>
                <a:schemeClr val="tx1"/>
              </a:solidFill>
              <a:latin typeface="Arial" panose="020B0604020202020204" pitchFamily="34" charset="0"/>
              <a:ea typeface="ＭＳ Ｐゴシック"/>
              <a:cs typeface="Arial" panose="020B0604020202020204" pitchFamily="34" charset="0"/>
            </a:endParaRPr>
          </a:p>
        </p:txBody>
      </p:sp>
      <p:sp>
        <p:nvSpPr>
          <p:cNvPr id="3" name="Plus Sign 2">
            <a:extLst>
              <a:ext uri="{FF2B5EF4-FFF2-40B4-BE49-F238E27FC236}">
                <a16:creationId xmlns:a16="http://schemas.microsoft.com/office/drawing/2014/main" id="{B1341DB8-CA9C-4215-A213-7553D23AD787}"/>
              </a:ext>
            </a:extLst>
          </p:cNvPr>
          <p:cNvSpPr/>
          <p:nvPr/>
        </p:nvSpPr>
        <p:spPr>
          <a:xfrm>
            <a:off x="3049136" y="4573739"/>
            <a:ext cx="738226" cy="688727"/>
          </a:xfrm>
          <a:prstGeom prst="mathPlus">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CA" sz="1000">
                <a:latin typeface="Arial" panose="020B0604020202020204" pitchFamily="34" charset="0"/>
                <a:cs typeface="Arial" panose="020B0604020202020204" pitchFamily="34" charset="0"/>
              </a:rPr>
              <a:t>et/</a:t>
            </a:r>
            <a:r>
              <a:rPr lang="en-CA" sz="1000" err="1">
                <a:latin typeface="Arial" panose="020B0604020202020204" pitchFamily="34" charset="0"/>
                <a:cs typeface="Arial" panose="020B0604020202020204" pitchFamily="34" charset="0"/>
              </a:rPr>
              <a:t>ou</a:t>
            </a:r>
            <a:endParaRPr lang="en-CA" sz="1000">
              <a:latin typeface="Arial" panose="020B060402020202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301C8002-C940-49AD-916A-039F7DDB79EE}"/>
              </a:ext>
            </a:extLst>
          </p:cNvPr>
          <p:cNvSpPr/>
          <p:nvPr/>
        </p:nvSpPr>
        <p:spPr>
          <a:xfrm rot="16200000">
            <a:off x="8814529" y="4639348"/>
            <a:ext cx="477031"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4" name="Arrow: Down 23">
            <a:extLst>
              <a:ext uri="{FF2B5EF4-FFF2-40B4-BE49-F238E27FC236}">
                <a16:creationId xmlns:a16="http://schemas.microsoft.com/office/drawing/2014/main" id="{FA3A9CE3-DFE9-4E42-8699-DA80BB116708}"/>
              </a:ext>
            </a:extLst>
          </p:cNvPr>
          <p:cNvSpPr/>
          <p:nvPr/>
        </p:nvSpPr>
        <p:spPr>
          <a:xfrm rot="16200000">
            <a:off x="6034893" y="4635548"/>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pic>
        <p:nvPicPr>
          <p:cNvPr id="18" name="Picture 17">
            <a:extLst>
              <a:ext uri="{FF2B5EF4-FFF2-40B4-BE49-F238E27FC236}">
                <a16:creationId xmlns:a16="http://schemas.microsoft.com/office/drawing/2014/main" id="{607CF295-80A7-4916-A217-6C5006EAB5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71574" y="3621206"/>
            <a:ext cx="1482226" cy="1920630"/>
          </a:xfrm>
          <a:prstGeom prst="rect">
            <a:avLst/>
          </a:prstGeom>
          <a:ln>
            <a:solidFill>
              <a:schemeClr val="bg1">
                <a:lumMod val="75000"/>
              </a:schemeClr>
            </a:solidFill>
          </a:ln>
        </p:spPr>
      </p:pic>
      <p:sp>
        <p:nvSpPr>
          <p:cNvPr id="17" name="Content Placeholder 2">
            <a:extLst>
              <a:ext uri="{FF2B5EF4-FFF2-40B4-BE49-F238E27FC236}">
                <a16:creationId xmlns:a16="http://schemas.microsoft.com/office/drawing/2014/main" id="{D094BADA-0353-4A3D-9846-BDE7F85B3A0C}"/>
              </a:ext>
            </a:extLst>
          </p:cNvPr>
          <p:cNvSpPr txBox="1">
            <a:spLocks/>
          </p:cNvSpPr>
          <p:nvPr/>
        </p:nvSpPr>
        <p:spPr bwMode="auto">
          <a:xfrm>
            <a:off x="977100" y="5762560"/>
            <a:ext cx="10910100" cy="77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en-US" sz="1600">
                <a:solidFill>
                  <a:schemeClr val="tx1"/>
                </a:solidFill>
                <a:latin typeface="Arial" panose="020B0604020202020204" pitchFamily="34" charset="0"/>
                <a:cs typeface="Arial" panose="020B0604020202020204" pitchFamily="34" charset="0"/>
              </a:rPr>
              <a:t>Remarque : Cette RIM </a:t>
            </a:r>
            <a:r>
              <a:rPr lang="fr-CA" sz="1600">
                <a:solidFill>
                  <a:schemeClr val="tx1"/>
                </a:solidFill>
                <a:latin typeface="Arial" panose="020B0604020202020204" pitchFamily="34" charset="0"/>
                <a:cs typeface="Arial" panose="020B0604020202020204" pitchFamily="34" charset="0"/>
              </a:rPr>
              <a:t>satisfait aussi aux critères de « gravité » puisque la fibrose pulmonaire provoquée par la </a:t>
            </a:r>
            <a:r>
              <a:rPr lang="fr-CA" sz="1600" err="1">
                <a:solidFill>
                  <a:schemeClr val="tx1"/>
                </a:solidFill>
                <a:latin typeface="Arial" panose="020B0604020202020204" pitchFamily="34" charset="0"/>
                <a:cs typeface="Arial" panose="020B0604020202020204" pitchFamily="34" charset="0"/>
              </a:rPr>
              <a:t>bléomycine</a:t>
            </a:r>
            <a:r>
              <a:rPr lang="fr-CA" sz="1600">
                <a:solidFill>
                  <a:schemeClr val="tx1"/>
                </a:solidFill>
                <a:latin typeface="Arial" panose="020B0604020202020204" pitchFamily="34" charset="0"/>
                <a:cs typeface="Arial" panose="020B0604020202020204" pitchFamily="34" charset="0"/>
              </a:rPr>
              <a:t> peut être considérée comme une invalidité persistante ou importante, car elle peut avoir des répercussions sur la qualité de vie du patient (il peut s’écouler beaucoup de temps avant que la fonction pulmonaire s’améliore).</a:t>
            </a:r>
            <a:endParaRPr lang="fr-CA" altLang="en-US" sz="160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3792AB9-2DB6-4992-9683-201E9E2E02A1}"/>
              </a:ext>
            </a:extLst>
          </p:cNvPr>
          <p:cNvPicPr>
            <a:picLocks noChangeAspect="1"/>
          </p:cNvPicPr>
          <p:nvPr/>
        </p:nvPicPr>
        <p:blipFill>
          <a:blip r:embed="rId5"/>
          <a:stretch>
            <a:fillRect/>
          </a:stretch>
        </p:blipFill>
        <p:spPr>
          <a:xfrm>
            <a:off x="7430713" y="1898120"/>
            <a:ext cx="1066892" cy="1066892"/>
          </a:xfrm>
          <a:prstGeom prst="rect">
            <a:avLst/>
          </a:prstGeom>
        </p:spPr>
      </p:pic>
    </p:spTree>
    <p:extLst>
      <p:ext uri="{BB962C8B-B14F-4D97-AF65-F5344CB8AC3E}">
        <p14:creationId xmlns:p14="http://schemas.microsoft.com/office/powerpoint/2010/main" val="205553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801350" cy="1325563"/>
          </a:xfrm>
        </p:spPr>
        <p:txBody>
          <a:bodyPr anchor="t">
            <a:normAutofit/>
          </a:bodyPr>
          <a:lstStyle/>
          <a:p>
            <a:r>
              <a:rPr lang="fr-CA" altLang="en-US" dirty="0"/>
              <a:t>Exemple de cas </a:t>
            </a:r>
            <a:r>
              <a:rPr lang="fr-CA" altLang="en-US" dirty="0" smtClean="0"/>
              <a:t>3 : </a:t>
            </a:r>
            <a:r>
              <a:rPr lang="fr-CA" altLang="en-US" dirty="0"/>
              <a:t>L’hôpital est-il tenu de déclarer l’événement? </a:t>
            </a: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20839" y="1157736"/>
            <a:ext cx="7459037" cy="2850278"/>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3068062" y="4775035"/>
            <a:ext cx="5362600" cy="118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en-US" sz="1800">
                <a:solidFill>
                  <a:schemeClr val="tx1"/>
                </a:solidFill>
                <a:latin typeface="Arial" panose="020B0604020202020204" pitchFamily="34" charset="0"/>
                <a:cs typeface="Arial" panose="020B0604020202020204" pitchFamily="34" charset="0"/>
              </a:rPr>
              <a:t>Bien que le patient puisse être exposé à un risque accru d'un autre saignement (avec un RIN élevé et une hémorragie nasale récente), la RIM </a:t>
            </a:r>
            <a:r>
              <a:rPr lang="fr-CA" altLang="en-US" sz="1800" i="1">
                <a:solidFill>
                  <a:schemeClr val="tx1"/>
                </a:solidFill>
                <a:latin typeface="Arial" panose="020B0604020202020204" pitchFamily="34" charset="0"/>
                <a:cs typeface="Arial" panose="020B0604020202020204" pitchFamily="34" charset="0"/>
              </a:rPr>
              <a:t>ne satisfaisait pas</a:t>
            </a:r>
            <a:r>
              <a:rPr lang="fr-CA" altLang="en-US" sz="1800">
                <a:solidFill>
                  <a:schemeClr val="tx1"/>
                </a:solidFill>
                <a:latin typeface="Arial" panose="020B0604020202020204" pitchFamily="34" charset="0"/>
                <a:cs typeface="Arial" panose="020B0604020202020204" pitchFamily="34" charset="0"/>
              </a:rPr>
              <a:t> aux critères de « gravité ».</a:t>
            </a:r>
            <a:endParaRPr lang="en-CA" altLang="en-US" sz="1800">
              <a:solidFill>
                <a:schemeClr val="tx1"/>
              </a:solidFill>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093694" y="1400176"/>
            <a:ext cx="7113328" cy="28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fr-CA" dirty="0">
                <a:solidFill>
                  <a:schemeClr val="tx1"/>
                </a:solidFill>
                <a:latin typeface="Arial" panose="020B0604020202020204" pitchFamily="34" charset="0"/>
                <a:cs typeface="Arial" panose="020B0604020202020204" pitchFamily="34" charset="0"/>
              </a:rPr>
              <a:t>Un patient a récemment commencé à prendre de la warfarine anticoagulante par voie orale, et son rapport international normalisé (RIN) fait l’objet d’une surveillance à la clinique d’anticoagulation externe d’un hôpital. Le patient a dit avoir saigné du nez entre les rendez-vous à la clinique. Compte tenu du RIN du patient, la dose de warfarine a été modifiée. Le RIN du patient continuera d’être vérifié à l’hôpital.</a:t>
            </a: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971626" y="4775035"/>
            <a:ext cx="2096436"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en-CA" altLang="en-US" sz="180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568CE03-EF75-48F6-8174-7D8DB83369E9}"/>
              </a:ext>
            </a:extLst>
          </p:cNvPr>
          <p:cNvPicPr>
            <a:picLocks noChangeAspect="1"/>
          </p:cNvPicPr>
          <p:nvPr/>
        </p:nvPicPr>
        <p:blipFill>
          <a:blip r:embed="rId3"/>
          <a:stretch>
            <a:fillRect/>
          </a:stretch>
        </p:blipFill>
        <p:spPr>
          <a:xfrm>
            <a:off x="8744642" y="1962092"/>
            <a:ext cx="978301" cy="9772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sz="2800"/>
              <a:t>Module 2 – Résultats d’apprentissage</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088020"/>
            <a:ext cx="10515600" cy="5088943"/>
          </a:xfrm>
        </p:spPr>
        <p:txBody>
          <a:bodyPr>
            <a:normAutofit/>
          </a:bodyPr>
          <a:lstStyle/>
          <a:p>
            <a:pPr marL="0" lvl="0" indent="0">
              <a:lnSpc>
                <a:spcPct val="100000"/>
              </a:lnSpc>
              <a:spcBef>
                <a:spcPts val="600"/>
              </a:spcBef>
              <a:spcAft>
                <a:spcPts val="1200"/>
              </a:spcAft>
              <a:buNone/>
            </a:pPr>
            <a:r>
              <a:rPr lang="fr-CA" b="1">
                <a:solidFill>
                  <a:schemeClr val="tx1"/>
                </a:solidFill>
              </a:rPr>
              <a:t>La fin du module 2 vous permettra de </a:t>
            </a:r>
            <a:r>
              <a:rPr lang="fr-CA">
                <a:solidFill>
                  <a:schemeClr val="tx1"/>
                </a:solidFill>
              </a:rPr>
              <a:t>:</a:t>
            </a:r>
          </a:p>
          <a:p>
            <a:pPr>
              <a:lnSpc>
                <a:spcPct val="100000"/>
              </a:lnSpc>
              <a:spcBef>
                <a:spcPts val="600"/>
              </a:spcBef>
              <a:spcAft>
                <a:spcPts val="600"/>
              </a:spcAft>
              <a:buSzPct val="100000"/>
            </a:pPr>
            <a:r>
              <a:rPr lang="fr-CA"/>
              <a:t>décrire les considérations relatives à la déclaration obligatoire</a:t>
            </a:r>
            <a:r>
              <a:rPr lang="en-CA"/>
              <a:t> </a:t>
            </a:r>
          </a:p>
          <a:p>
            <a:pPr>
              <a:lnSpc>
                <a:spcPct val="100000"/>
              </a:lnSpc>
              <a:spcBef>
                <a:spcPts val="600"/>
              </a:spcBef>
              <a:spcAft>
                <a:spcPts val="600"/>
              </a:spcAft>
              <a:buSzPct val="100000"/>
            </a:pPr>
            <a:r>
              <a:rPr lang="fr-CA"/>
              <a:t>décrire les options de déclaration à Santé Canada</a:t>
            </a:r>
            <a:endParaRPr lang="en-CA"/>
          </a:p>
          <a:p>
            <a:pPr>
              <a:lnSpc>
                <a:spcPct val="100000"/>
              </a:lnSpc>
              <a:spcBef>
                <a:spcPts val="600"/>
              </a:spcBef>
              <a:spcAft>
                <a:spcPts val="600"/>
              </a:spcAft>
              <a:buSzPct val="100000"/>
            </a:pPr>
            <a:r>
              <a:rPr lang="fr-CA"/>
              <a:t>faire la distinction entre les notions suivantes  :</a:t>
            </a:r>
          </a:p>
          <a:p>
            <a:pPr marL="546100" lvl="2" indent="-193675">
              <a:lnSpc>
                <a:spcPct val="100000"/>
              </a:lnSpc>
              <a:spcBef>
                <a:spcPts val="0"/>
              </a:spcBef>
              <a:spcAft>
                <a:spcPts val="600"/>
              </a:spcAft>
              <a:buSzPct val="100000"/>
              <a:buFont typeface="Arial" panose="020B0604020202020204" pitchFamily="34" charset="0"/>
              <a:buChar char="◦"/>
            </a:pPr>
            <a:r>
              <a:rPr lang="fr-CA" sz="1800">
                <a:ea typeface="ＭＳ Ｐゴシック"/>
                <a:cs typeface="Arial"/>
              </a:rPr>
              <a:t>Réaction indésirable grave à un médicament (RIM grave)</a:t>
            </a:r>
            <a:endParaRPr lang="fr-CA" sz="1800">
              <a:cs typeface="Arial"/>
            </a:endParaRPr>
          </a:p>
          <a:p>
            <a:pPr marL="546100" lvl="2" indent="-193675">
              <a:lnSpc>
                <a:spcPct val="100000"/>
              </a:lnSpc>
              <a:spcBef>
                <a:spcPts val="0"/>
              </a:spcBef>
              <a:spcAft>
                <a:spcPts val="600"/>
              </a:spcAft>
              <a:buSzPct val="100000"/>
              <a:buFont typeface="Arial" panose="020B0604020202020204" pitchFamily="34" charset="0"/>
              <a:buChar char="◦"/>
            </a:pPr>
            <a:r>
              <a:rPr lang="fr-CA" sz="1800">
                <a:ea typeface="ＭＳ Ｐゴシック"/>
              </a:rPr>
              <a:t>Incident relatif aux instruments médicaux (IIM)</a:t>
            </a:r>
            <a:r>
              <a:rPr lang="en-CA" sz="1800">
                <a:ea typeface="ＭＳ Ｐゴシック"/>
              </a:rPr>
              <a:t> </a:t>
            </a:r>
          </a:p>
          <a:p>
            <a:pPr marL="546100" lvl="2" indent="-193675">
              <a:lnSpc>
                <a:spcPct val="100000"/>
              </a:lnSpc>
              <a:spcBef>
                <a:spcPts val="0"/>
              </a:spcBef>
              <a:spcAft>
                <a:spcPts val="600"/>
              </a:spcAft>
              <a:buSzPct val="100000"/>
              <a:buFont typeface="Arial" panose="020B0604020202020204" pitchFamily="34" charset="0"/>
              <a:buChar char="◦"/>
            </a:pPr>
            <a:r>
              <a:rPr lang="fr-CA" sz="1800">
                <a:ea typeface="ＭＳ Ｐゴシック"/>
              </a:rPr>
              <a:t>Incident médicamenteux</a:t>
            </a:r>
            <a:endParaRPr lang="fr-CA" sz="1800"/>
          </a:p>
          <a:p>
            <a:pPr marL="546100" lvl="2" indent="-193675">
              <a:lnSpc>
                <a:spcPct val="100000"/>
              </a:lnSpc>
              <a:spcBef>
                <a:spcPts val="0"/>
              </a:spcBef>
              <a:spcAft>
                <a:spcPts val="600"/>
              </a:spcAft>
              <a:buSzPct val="100000"/>
              <a:buFont typeface="Arial" panose="020B0604020202020204" pitchFamily="34" charset="0"/>
              <a:buChar char="◦"/>
            </a:pPr>
            <a:r>
              <a:rPr lang="fr-CA" sz="1800">
                <a:ea typeface="ＭＳ Ｐゴシック"/>
                <a:cs typeface="Arial"/>
              </a:rPr>
              <a:t>Réaction indésirable (RI) ou effet indésirable (EI)</a:t>
            </a:r>
          </a:p>
          <a:p>
            <a:pPr marL="546100" lvl="2" indent="-193675">
              <a:lnSpc>
                <a:spcPct val="100000"/>
              </a:lnSpc>
              <a:spcBef>
                <a:spcPts val="0"/>
              </a:spcBef>
              <a:spcAft>
                <a:spcPts val="600"/>
              </a:spcAft>
              <a:buSzPct val="100000"/>
              <a:buFont typeface="Arial" panose="020B0604020202020204" pitchFamily="34" charset="0"/>
              <a:buChar char="◦"/>
            </a:pPr>
            <a:r>
              <a:rPr lang="fr-CA" sz="1800">
                <a:ea typeface="ＭＳ Ｐゴシック"/>
                <a:cs typeface="Arial"/>
              </a:rPr>
              <a:t>Problème relatif aux instruments médicaux (PIM)</a:t>
            </a:r>
          </a:p>
          <a:p>
            <a:pPr>
              <a:lnSpc>
                <a:spcPct val="100000"/>
              </a:lnSpc>
              <a:spcBef>
                <a:spcPts val="600"/>
              </a:spcBef>
              <a:spcAft>
                <a:spcPts val="600"/>
              </a:spcAft>
              <a:buSzPct val="100000"/>
            </a:pPr>
            <a:r>
              <a:rPr lang="fr-CA">
                <a:ea typeface="ＭＳ Ｐゴシック"/>
                <a:cs typeface="Arial"/>
              </a:rPr>
              <a:t>décrire l'information contenue dans le document d'orientation</a:t>
            </a:r>
            <a:r>
              <a:rPr lang="en-CA">
                <a:ea typeface="ＭＳ Ｐゴシック"/>
                <a:cs typeface="Arial"/>
              </a:rPr>
              <a:t> </a:t>
            </a:r>
          </a:p>
          <a:p>
            <a:pPr>
              <a:lnSpc>
                <a:spcPct val="100000"/>
              </a:lnSpc>
              <a:spcBef>
                <a:spcPts val="600"/>
              </a:spcBef>
              <a:spcAft>
                <a:spcPts val="600"/>
              </a:spcAft>
              <a:buSzPct val="100000"/>
            </a:pPr>
            <a:r>
              <a:rPr lang="fr-CA"/>
              <a:t>décrire la déclaration volontaire des EI et des PIM à Santé Canada</a:t>
            </a:r>
            <a:endParaRPr lang="en-CA">
              <a:solidFill>
                <a:schemeClr val="tx1"/>
              </a:solidFill>
            </a:endParaRPr>
          </a:p>
        </p:txBody>
      </p:sp>
    </p:spTree>
    <p:extLst>
      <p:ext uri="{BB962C8B-B14F-4D97-AF65-F5344CB8AC3E}">
        <p14:creationId xmlns:p14="http://schemas.microsoft.com/office/powerpoint/2010/main" val="397562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839450" cy="1325563"/>
          </a:xfrm>
        </p:spPr>
        <p:txBody>
          <a:bodyPr anchor="t">
            <a:normAutofit/>
          </a:bodyPr>
          <a:lstStyle/>
          <a:p>
            <a:r>
              <a:rPr lang="fr-CA" altLang="en-US" dirty="0"/>
              <a:t>Exemple de cas </a:t>
            </a:r>
            <a:r>
              <a:rPr lang="fr-CA" altLang="en-US" dirty="0" smtClean="0"/>
              <a:t>4 : </a:t>
            </a:r>
            <a:r>
              <a:rPr lang="fr-CA" altLang="en-US" dirty="0"/>
              <a:t>L’hôpital est-il tenu de déclarer l’événement? </a:t>
            </a:r>
          </a:p>
        </p:txBody>
      </p:sp>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971626" y="5070628"/>
            <a:ext cx="10412393" cy="77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en-US" sz="1600" dirty="0">
                <a:solidFill>
                  <a:srgbClr val="990000"/>
                </a:solidFill>
                <a:latin typeface="Arial" panose="020B0604020202020204" pitchFamily="34" charset="0"/>
                <a:cs typeface="Arial" panose="020B0604020202020204" pitchFamily="34" charset="0"/>
              </a:rPr>
              <a:t>Remarque : Cette RIM devrait être déclarée si le patient développait une neutropénie fébrile qui nécessit</a:t>
            </a:r>
            <a:r>
              <a:rPr lang="fr-CA" altLang="en-US" sz="1600" u="dbl" dirty="0">
                <a:solidFill>
                  <a:srgbClr val="FF0000"/>
                </a:solidFill>
                <a:latin typeface="Arial" panose="020B0604020202020204" pitchFamily="34" charset="0"/>
                <a:cs typeface="Arial" panose="020B0604020202020204" pitchFamily="34" charset="0"/>
              </a:rPr>
              <a:t>er</a:t>
            </a:r>
            <a:r>
              <a:rPr lang="fr-CA" altLang="en-US" sz="1600" dirty="0">
                <a:solidFill>
                  <a:srgbClr val="990000"/>
                </a:solidFill>
                <a:latin typeface="Arial" panose="020B0604020202020204" pitchFamily="34" charset="0"/>
                <a:cs typeface="Arial" panose="020B0604020202020204" pitchFamily="34" charset="0"/>
              </a:rPr>
              <a:t>ait une hospitalisation pour subir un traitement (p.ex., un traitement antimicrobien afin de prévenir les complications infectieuses provoquées par la neutropénie fébrile).</a:t>
            </a: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838200" y="1289448"/>
            <a:ext cx="6479041" cy="1900800"/>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3193776" y="3708266"/>
            <a:ext cx="6095697" cy="95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en-US" sz="1800">
                <a:solidFill>
                  <a:schemeClr val="tx1"/>
                </a:solidFill>
                <a:latin typeface="Arial" panose="020B0604020202020204" pitchFamily="34" charset="0"/>
                <a:cs typeface="Arial" panose="020B0604020202020204" pitchFamily="34" charset="0"/>
              </a:rPr>
              <a:t>Même si le patient peut présenter un risque accru de contracter une infection potentiellement mortelle, la RIM </a:t>
            </a:r>
            <a:r>
              <a:rPr lang="fr-CA" altLang="en-US" sz="1800" i="1">
                <a:solidFill>
                  <a:schemeClr val="tx1"/>
                </a:solidFill>
                <a:latin typeface="Arial" panose="020B0604020202020204" pitchFamily="34" charset="0"/>
                <a:cs typeface="Arial" panose="020B0604020202020204" pitchFamily="34" charset="0"/>
              </a:rPr>
              <a:t>ne met pas </a:t>
            </a:r>
            <a:r>
              <a:rPr lang="fr-CA" altLang="en-US" sz="1800">
                <a:solidFill>
                  <a:schemeClr val="tx1"/>
                </a:solidFill>
                <a:latin typeface="Arial" panose="020B0604020202020204" pitchFamily="34" charset="0"/>
                <a:cs typeface="Arial" panose="020B0604020202020204" pitchFamily="34" charset="0"/>
              </a:rPr>
              <a:t>la vie en danger de manière immédiate</a:t>
            </a:r>
            <a:r>
              <a:rPr lang="en-CA" altLang="en-US" sz="1800">
                <a:solidFill>
                  <a:schemeClr val="tx1"/>
                </a:solidFill>
                <a:latin typeface="Arial" panose="020B0604020202020204" pitchFamily="34" charset="0"/>
                <a:cs typeface="Arial" panose="020B0604020202020204" pitchFamily="34" charset="0"/>
              </a:rPr>
              <a:t>.  </a:t>
            </a: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971625" y="1410224"/>
            <a:ext cx="6682241" cy="16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fr-CA" dirty="0">
                <a:solidFill>
                  <a:schemeClr val="tx1"/>
                </a:solidFill>
                <a:latin typeface="Arial" panose="020B0604020202020204" pitchFamily="34" charset="0"/>
                <a:cs typeface="Arial" panose="020B0604020202020204" pitchFamily="34" charset="0"/>
              </a:rPr>
              <a:t>Un patient était traité par </a:t>
            </a:r>
            <a:r>
              <a:rPr lang="fr-CA" dirty="0" err="1">
                <a:solidFill>
                  <a:schemeClr val="tx1"/>
                </a:solidFill>
                <a:latin typeface="Arial" panose="020B0604020202020204" pitchFamily="34" charset="0"/>
                <a:cs typeface="Arial" panose="020B0604020202020204" pitchFamily="34" charset="0"/>
              </a:rPr>
              <a:t>doxorubicine</a:t>
            </a:r>
            <a:r>
              <a:rPr lang="fr-CA" dirty="0">
                <a:solidFill>
                  <a:schemeClr val="tx1"/>
                </a:solidFill>
                <a:latin typeface="Arial" panose="020B0604020202020204" pitchFamily="34" charset="0"/>
                <a:cs typeface="Arial" panose="020B0604020202020204" pitchFamily="34" charset="0"/>
              </a:rPr>
              <a:t> et par cyclophosphamide, et il a développé une neutropénie. Après avoir évalué la gravité de la neutropénie, il a été décidé de poursuivre la chimiothérapie à une dose réduite avec le soutien d’un facteur de croissance.</a:t>
            </a: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971625" y="3716007"/>
            <a:ext cx="2222151"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en-CA" altLang="en-US" sz="180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35ACB00-A06A-4D24-AE3C-90E64EE5F2B8}"/>
              </a:ext>
            </a:extLst>
          </p:cNvPr>
          <p:cNvPicPr>
            <a:picLocks noChangeAspect="1"/>
          </p:cNvPicPr>
          <p:nvPr/>
        </p:nvPicPr>
        <p:blipFill>
          <a:blip r:embed="rId3"/>
          <a:stretch>
            <a:fillRect/>
          </a:stretch>
        </p:blipFill>
        <p:spPr>
          <a:xfrm>
            <a:off x="7653866" y="1717935"/>
            <a:ext cx="975445" cy="981541"/>
          </a:xfrm>
          <a:prstGeom prst="rect">
            <a:avLst/>
          </a:prstGeom>
        </p:spPr>
      </p:pic>
    </p:spTree>
    <p:extLst>
      <p:ext uri="{BB962C8B-B14F-4D97-AF65-F5344CB8AC3E}">
        <p14:creationId xmlns:p14="http://schemas.microsoft.com/office/powerpoint/2010/main" val="378026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896600" cy="1325563"/>
          </a:xfrm>
        </p:spPr>
        <p:txBody>
          <a:bodyPr anchor="t">
            <a:normAutofit/>
          </a:bodyPr>
          <a:lstStyle/>
          <a:p>
            <a:r>
              <a:rPr lang="fr-CA" altLang="en-US" dirty="0"/>
              <a:t>Exemple de cas </a:t>
            </a:r>
            <a:r>
              <a:rPr lang="fr-CA" altLang="en-US" dirty="0" smtClean="0"/>
              <a:t>5 : </a:t>
            </a:r>
            <a:r>
              <a:rPr lang="fr-CA" altLang="en-US" dirty="0"/>
              <a:t>L’hôpital est-il tenu de déclarer l’événement? </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21</a:t>
            </a:fld>
            <a:endParaRPr lang="en-US" altLang="en-US" sz="1100">
              <a:solidFill>
                <a:schemeClr val="bg1"/>
              </a:solidFill>
            </a:endParaRPr>
          </a:p>
        </p:txBody>
      </p:sp>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838200" y="5359335"/>
            <a:ext cx="10412393" cy="81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ltLang="en-US" sz="1600" dirty="0">
                <a:solidFill>
                  <a:schemeClr val="tx1"/>
                </a:solidFill>
                <a:latin typeface="Arial" panose="020B0604020202020204" pitchFamily="34" charset="0"/>
                <a:cs typeface="Arial" panose="020B0604020202020204" pitchFamily="34" charset="0"/>
              </a:rPr>
              <a:t>Remarque : La déclaration des incidents liés aux médicaments et son apprentissage se font dans le cadre d'un programme distinct et complémentaire </a:t>
            </a:r>
            <a:r>
              <a:rPr lang="en-CA" altLang="en-US" sz="1600" dirty="0">
                <a:solidFill>
                  <a:schemeClr val="tx1"/>
                </a:solidFill>
                <a:latin typeface="Arial" panose="020B0604020202020204" pitchFamily="34" charset="0"/>
                <a:cs typeface="Arial" panose="020B0604020202020204" pitchFamily="34" charset="0"/>
              </a:rPr>
              <a:t>: </a:t>
            </a:r>
            <a:r>
              <a:rPr lang="fr-CA" altLang="en-US" sz="1600" dirty="0">
                <a:solidFill>
                  <a:schemeClr val="tx1"/>
                </a:solidFill>
                <a:latin typeface="Arial" panose="020B0604020202020204" pitchFamily="34" charset="0"/>
                <a:cs typeface="Arial" panose="020B0604020202020204" pitchFamily="34" charset="0"/>
              </a:rPr>
              <a:t>le Système canadien de déclaration et de prévention des incidents médicamenteux </a:t>
            </a:r>
            <a:r>
              <a:rPr lang="fr-CA" sz="1600" dirty="0">
                <a:solidFill>
                  <a:schemeClr val="tx1"/>
                </a:solidFill>
                <a:latin typeface="Arial" panose="020B0604020202020204" pitchFamily="34" charset="0"/>
                <a:ea typeface="+mn-ea"/>
                <a:cs typeface="Arial" panose="020B0604020202020204" pitchFamily="34" charset="0"/>
              </a:rPr>
              <a:t>(</a:t>
            </a:r>
            <a:r>
              <a:rPr lang="fr-CA" sz="1600" dirty="0">
                <a:solidFill>
                  <a:schemeClr val="tx1"/>
                </a:solidFill>
                <a:latin typeface="Arial" panose="020B0604020202020204" pitchFamily="34" charset="0"/>
                <a:ea typeface="+mn-ea"/>
                <a:cs typeface="Arial" panose="020B0604020202020204" pitchFamily="34" charset="0"/>
                <a:hlinkClick r:id="rId3"/>
              </a:rPr>
              <a:t>S</a:t>
            </a:r>
            <a:r>
              <a:rPr lang="fr-CA" sz="1600" u="sng" dirty="0">
                <a:solidFill>
                  <a:srgbClr val="0070C0"/>
                </a:solidFill>
                <a:latin typeface="Arial" panose="020B0604020202020204" pitchFamily="34" charset="0"/>
                <a:ea typeface="+mn-ea"/>
                <a:cs typeface="Arial" panose="020B0604020202020204" pitchFamily="34" charset="0"/>
                <a:hlinkClick r:id="rId3"/>
              </a:rPr>
              <a:t>CDPIM</a:t>
            </a:r>
            <a:r>
              <a:rPr lang="fr-CA" sz="1600" dirty="0">
                <a:solidFill>
                  <a:schemeClr val="tx1"/>
                </a:solidFill>
                <a:latin typeface="Arial" panose="020B0604020202020204" pitchFamily="34" charset="0"/>
                <a:ea typeface="+mn-ea"/>
                <a:cs typeface="Arial" panose="020B0604020202020204" pitchFamily="34" charset="0"/>
              </a:rPr>
              <a:t>).</a:t>
            </a:r>
            <a:r>
              <a:rPr lang="fr-CA" altLang="en-US" sz="1600" dirty="0">
                <a:solidFill>
                  <a:srgbClr val="FF0000"/>
                </a:solidFill>
                <a:latin typeface="Arial" panose="020B0604020202020204" pitchFamily="34" charset="0"/>
                <a:cs typeface="Arial" panose="020B0604020202020204" pitchFamily="34" charset="0"/>
              </a:rPr>
              <a:t>	</a:t>
            </a: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04988" y="1150810"/>
            <a:ext cx="7028550" cy="1928667"/>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3138009" y="3497406"/>
            <a:ext cx="8607301" cy="167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pPr>
            <a:r>
              <a:rPr lang="fr-CA" altLang="en-US" sz="1800">
                <a:solidFill>
                  <a:schemeClr val="tx1"/>
                </a:solidFill>
                <a:latin typeface="Arial" panose="020B0604020202020204" pitchFamily="34" charset="0"/>
                <a:cs typeface="Arial" panose="020B0604020202020204" pitchFamily="34" charset="0"/>
              </a:rPr>
              <a:t>Un incident médicamenteux, aussi appelé erreur médicamenteuse, est une erreur liée aux médicaments ou un problème qui pourrait causer une erreur de médicament. </a:t>
            </a:r>
          </a:p>
          <a:p>
            <a:pPr marL="285750" indent="-285750">
              <a:spcBef>
                <a:spcPts val="600"/>
              </a:spcBef>
              <a:spcAft>
                <a:spcPts val="600"/>
              </a:spcAft>
              <a:buFont typeface="Arial" panose="020B0604020202020204" pitchFamily="34" charset="0"/>
              <a:buChar char="•"/>
            </a:pPr>
            <a:r>
              <a:rPr lang="fr-CA" altLang="en-US" sz="1800">
                <a:solidFill>
                  <a:schemeClr val="tx1"/>
                </a:solidFill>
                <a:latin typeface="Arial" panose="020B0604020202020204" pitchFamily="34" charset="0"/>
                <a:cs typeface="Arial" panose="020B0604020202020204" pitchFamily="34" charset="0"/>
              </a:rPr>
              <a:t>Les incidents médicamenteux sont généralement évitables et comprennent des erreurs telles que l'administration du mauvais médicament ou de la mauvaise dose ou l'utilisation de la mauvaise voie d'administration.</a:t>
            </a:r>
            <a:r>
              <a:rPr lang="en-CA" altLang="en-US" sz="1800">
                <a:solidFill>
                  <a:schemeClr val="tx1"/>
                </a:solidFill>
                <a:latin typeface="Arial" panose="020B0604020202020204" pitchFamily="34" charset="0"/>
                <a:cs typeface="Arial" panose="020B0604020202020204" pitchFamily="34" charset="0"/>
              </a:rPr>
              <a:t> </a:t>
            </a: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015326" y="1271733"/>
            <a:ext cx="6807874" cy="160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defRPr/>
            </a:pPr>
            <a:r>
              <a:rPr lang="fr-CA">
                <a:solidFill>
                  <a:schemeClr val="tx1"/>
                </a:solidFill>
                <a:latin typeface="Arial" panose="020B0604020202020204" pitchFamily="34" charset="0"/>
                <a:cs typeface="Arial" panose="020B0604020202020204" pitchFamily="34" charset="0"/>
              </a:rPr>
              <a:t>Un patient a eu des étourdissements et des sueurs après une dose d'insuline. Le patient avait besoin de comprimés de glucose pour récupérer. On a découvert qu'une insuline à action rapide avait été administrée au lieu de l'insuline à action prolongée habituelle du patient.</a:t>
            </a: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941407" y="3501114"/>
            <a:ext cx="2196602"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en-CA" altLang="en-US" sz="180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838200" y="6308079"/>
            <a:ext cx="10515600" cy="461665"/>
          </a:xfrm>
          <a:prstGeom prst="rect">
            <a:avLst/>
          </a:prstGeom>
          <a:noFill/>
        </p:spPr>
        <p:txBody>
          <a:bodyPr wrap="square" rtlCol="0">
            <a:spAutoFit/>
          </a:bodyPr>
          <a:lstStyle/>
          <a:p>
            <a:r>
              <a:rPr lang="fr-CA" sz="1200" dirty="0">
                <a:solidFill>
                  <a:prstClr val="black"/>
                </a:solidFill>
                <a:latin typeface="Arial" panose="020B0604020202020204" pitchFamily="34" charset="0"/>
                <a:cs typeface="Arial" panose="020B0604020202020204" pitchFamily="34" charset="0"/>
              </a:rPr>
              <a:t>Source </a:t>
            </a:r>
            <a:r>
              <a:rPr lang="en-CA" sz="1200" dirty="0">
                <a:solidFill>
                  <a:prstClr val="black"/>
                </a:solidFill>
                <a:latin typeface="Arial" panose="020B0604020202020204" pitchFamily="34" charset="0"/>
                <a:cs typeface="Arial" panose="020B0604020202020204" pitchFamily="34" charset="0"/>
              </a:rPr>
              <a:t>: </a:t>
            </a:r>
            <a:r>
              <a:rPr lang="fr-CA" sz="1200" dirty="0">
                <a:latin typeface="Arial" panose="020B0604020202020204" pitchFamily="34" charset="0"/>
                <a:cs typeface="Arial" panose="020B0604020202020204" pitchFamily="34" charset="0"/>
                <a:hlinkClick r:id="rId4"/>
              </a:rPr>
              <a:t>https://www.canada.ca/fr/sante-canada/services/medicaments-produits-sante/medeffet-canada/medeffet-canada-role-gestion-prevention-incidents-medicamenteux-nefastes.html</a:t>
            </a:r>
            <a:endParaRPr lang="en-CA" sz="1200"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C95FF7C-FAF5-4593-886D-9676DF6610F1}"/>
              </a:ext>
            </a:extLst>
          </p:cNvPr>
          <p:cNvPicPr>
            <a:picLocks noChangeAspect="1"/>
          </p:cNvPicPr>
          <p:nvPr/>
        </p:nvPicPr>
        <p:blipFill>
          <a:blip r:embed="rId5"/>
          <a:stretch>
            <a:fillRect/>
          </a:stretch>
        </p:blipFill>
        <p:spPr>
          <a:xfrm>
            <a:off x="8371001" y="1511161"/>
            <a:ext cx="975445" cy="981541"/>
          </a:xfrm>
          <a:prstGeom prst="rect">
            <a:avLst/>
          </a:prstGeom>
        </p:spPr>
      </p:pic>
    </p:spTree>
    <p:extLst>
      <p:ext uri="{BB962C8B-B14F-4D97-AF65-F5344CB8AC3E}">
        <p14:creationId xmlns:p14="http://schemas.microsoft.com/office/powerpoint/2010/main" val="278975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934700" cy="1325563"/>
          </a:xfrm>
        </p:spPr>
        <p:txBody>
          <a:bodyPr anchor="t">
            <a:normAutofit/>
          </a:bodyPr>
          <a:lstStyle/>
          <a:p>
            <a:r>
              <a:rPr lang="fr-CA" altLang="en-US" dirty="0"/>
              <a:t>Exemple de cas </a:t>
            </a:r>
            <a:r>
              <a:rPr lang="fr-CA" altLang="en-US" dirty="0" smtClean="0"/>
              <a:t>6 : </a:t>
            </a:r>
            <a:r>
              <a:rPr lang="fr-CA" altLang="en-US" dirty="0"/>
              <a:t>L’hôpital est-il tenu de déclarer l’événement? </a:t>
            </a:r>
          </a:p>
        </p:txBody>
      </p:sp>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5376041" y="5078377"/>
            <a:ext cx="2680138" cy="48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defRPr/>
            </a:pPr>
            <a:r>
              <a:rPr lang="fr-CA" altLang="en-US">
                <a:solidFill>
                  <a:schemeClr val="tx1"/>
                </a:solidFill>
              </a:rPr>
              <a:t>IIM devant être déclaré</a:t>
            </a:r>
            <a:endParaRPr lang="fr-CA">
              <a:solidFill>
                <a:schemeClr val="tx1"/>
              </a:solidFill>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885005" y="1292130"/>
            <a:ext cx="7717127" cy="2656872"/>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891118" y="4967793"/>
            <a:ext cx="3030503" cy="6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fr-CA" altLang="en-US" sz="1800">
                <a:solidFill>
                  <a:schemeClr val="tx1"/>
                </a:solidFill>
                <a:latin typeface="Arial" panose="020B0604020202020204" pitchFamily="34" charset="0"/>
                <a:cs typeface="Arial" panose="020B0604020202020204" pitchFamily="34" charset="0"/>
              </a:rPr>
              <a:t>Détérioration grave de l’état de santé d’un patient</a:t>
            </a:r>
          </a:p>
        </p:txBody>
      </p:sp>
      <p:pic>
        <p:nvPicPr>
          <p:cNvPr id="16" name="Picture 15" descr="A close up of a logo&#10;&#10;Description generated with high confidence">
            <a:extLst>
              <a:ext uri="{FF2B5EF4-FFF2-40B4-BE49-F238E27FC236}">
                <a16:creationId xmlns:a16="http://schemas.microsoft.com/office/drawing/2014/main" id="{70C849CD-4DCC-4DA4-9C1E-C1EADB4A0B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3555" y="3589654"/>
            <a:ext cx="638264" cy="614448"/>
          </a:xfrm>
          <a:prstGeom prst="rect">
            <a:avLst/>
          </a:prstGeom>
        </p:spPr>
      </p:pic>
      <p:sp>
        <p:nvSpPr>
          <p:cNvPr id="23" name="Content Placeholder 2">
            <a:extLst>
              <a:ext uri="{FF2B5EF4-FFF2-40B4-BE49-F238E27FC236}">
                <a16:creationId xmlns:a16="http://schemas.microsoft.com/office/drawing/2014/main" id="{B967AAC4-1131-49E0-9E4E-373F06BDDF18}"/>
              </a:ext>
            </a:extLst>
          </p:cNvPr>
          <p:cNvSpPr txBox="1">
            <a:spLocks/>
          </p:cNvSpPr>
          <p:nvPr/>
        </p:nvSpPr>
        <p:spPr bwMode="auto">
          <a:xfrm>
            <a:off x="1018821" y="1520405"/>
            <a:ext cx="7484432" cy="256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CA" dirty="0">
                <a:solidFill>
                  <a:schemeClr val="tx1"/>
                </a:solidFill>
                <a:latin typeface="Arial" panose="020B0604020202020204" pitchFamily="34" charset="0"/>
                <a:cs typeface="Arial" panose="020B0604020202020204" pitchFamily="34" charset="0"/>
              </a:rPr>
              <a:t>Des patientes qui ont subi une ablation endométriale de l’utérus ont souffert de brûlures aux organes adjacents; ce type de brûlures attribuable à une paroi utérine mince constitue un effet secondaire non prévu de l’ablation. Le fabricant n’a pas modifié l’étiquette de l’instrument d’ablation pour avertir les utilisateurs de cet effet secondaire (qui peut se produire lorsque l’instrument fonctionne conformément aux spécifications).</a:t>
            </a:r>
          </a:p>
        </p:txBody>
      </p:sp>
      <p:sp>
        <p:nvSpPr>
          <p:cNvPr id="5" name="Arrow: Down 4">
            <a:extLst>
              <a:ext uri="{FF2B5EF4-FFF2-40B4-BE49-F238E27FC236}">
                <a16:creationId xmlns:a16="http://schemas.microsoft.com/office/drawing/2014/main" id="{301C8002-C940-49AD-916A-039F7DDB79EE}"/>
              </a:ext>
            </a:extLst>
          </p:cNvPr>
          <p:cNvSpPr/>
          <p:nvPr/>
        </p:nvSpPr>
        <p:spPr>
          <a:xfrm rot="16200000">
            <a:off x="8374704" y="5015060"/>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4" name="Arrow: Down 23">
            <a:extLst>
              <a:ext uri="{FF2B5EF4-FFF2-40B4-BE49-F238E27FC236}">
                <a16:creationId xmlns:a16="http://schemas.microsoft.com/office/drawing/2014/main" id="{FA3A9CE3-DFE9-4E42-8699-DA80BB116708}"/>
              </a:ext>
            </a:extLst>
          </p:cNvPr>
          <p:cNvSpPr/>
          <p:nvPr/>
        </p:nvSpPr>
        <p:spPr>
          <a:xfrm rot="16200000">
            <a:off x="4518721" y="5020748"/>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14" name="Content Placeholder 2">
            <a:extLst>
              <a:ext uri="{FF2B5EF4-FFF2-40B4-BE49-F238E27FC236}">
                <a16:creationId xmlns:a16="http://schemas.microsoft.com/office/drawing/2014/main" id="{1338B356-E682-4704-AB58-DC4E3A051224}"/>
              </a:ext>
            </a:extLst>
          </p:cNvPr>
          <p:cNvSpPr txBox="1">
            <a:spLocks/>
          </p:cNvSpPr>
          <p:nvPr/>
        </p:nvSpPr>
        <p:spPr bwMode="auto">
          <a:xfrm>
            <a:off x="838200" y="4354451"/>
            <a:ext cx="2228850"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en-CA" altLang="en-US" sz="180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F05A5F8-B69A-4461-9386-31500A9958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71574" y="4337302"/>
            <a:ext cx="1482226" cy="1920630"/>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FB7E0726-DD52-407B-B644-92B015E807BE}"/>
              </a:ext>
            </a:extLst>
          </p:cNvPr>
          <p:cNvPicPr>
            <a:picLocks noChangeAspect="1"/>
          </p:cNvPicPr>
          <p:nvPr/>
        </p:nvPicPr>
        <p:blipFill>
          <a:blip r:embed="rId5"/>
          <a:stretch>
            <a:fillRect/>
          </a:stretch>
        </p:blipFill>
        <p:spPr>
          <a:xfrm>
            <a:off x="8963837" y="1947103"/>
            <a:ext cx="1066892" cy="1066892"/>
          </a:xfrm>
          <a:prstGeom prst="rect">
            <a:avLst/>
          </a:prstGeom>
        </p:spPr>
      </p:pic>
    </p:spTree>
    <p:extLst>
      <p:ext uri="{BB962C8B-B14F-4D97-AF65-F5344CB8AC3E}">
        <p14:creationId xmlns:p14="http://schemas.microsoft.com/office/powerpoint/2010/main" val="237401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839450" cy="1325563"/>
          </a:xfrm>
        </p:spPr>
        <p:txBody>
          <a:bodyPr anchor="t">
            <a:normAutofit/>
          </a:bodyPr>
          <a:lstStyle/>
          <a:p>
            <a:r>
              <a:rPr lang="fr-CA" altLang="en-US" dirty="0"/>
              <a:t>Exemple de cas </a:t>
            </a:r>
            <a:r>
              <a:rPr lang="fr-CA" altLang="en-US" dirty="0" smtClean="0"/>
              <a:t>7 : </a:t>
            </a:r>
            <a:r>
              <a:rPr lang="fr-CA" altLang="en-US" dirty="0"/>
              <a:t>L’hôpital est-il tenu de déclarer l’événement? </a:t>
            </a: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896574" y="1277047"/>
            <a:ext cx="6418626" cy="2183351"/>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025774" y="1375794"/>
            <a:ext cx="6289426" cy="196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CA" dirty="0">
                <a:solidFill>
                  <a:schemeClr val="tx1"/>
                </a:solidFill>
                <a:latin typeface="Arial" panose="020B0604020202020204" pitchFamily="34" charset="0"/>
                <a:cs typeface="Arial" panose="020B0604020202020204" pitchFamily="34" charset="0"/>
              </a:rPr>
              <a:t>Un professionnel de la santé a signalé que, pendant l’implantation d’une valve cardiaque, le manchon de suture s’est révélé défectueux. La valve a été mise de côté, une autre valve a été implantée et le temps de pompage pendant l’intervention a été prolongé</a:t>
            </a:r>
            <a:r>
              <a:rPr lang="en-CA" dirty="0">
                <a:solidFill>
                  <a:schemeClr val="tx1"/>
                </a:solidFill>
                <a:latin typeface="Arial" panose="020B0604020202020204" pitchFamily="34" charset="0"/>
                <a:cs typeface="Arial" panose="020B0604020202020204" pitchFamily="34" charset="0"/>
              </a:rPr>
              <a:t>.</a:t>
            </a:r>
            <a:r>
              <a:rPr lang="fr-CA" dirty="0">
                <a:solidFill>
                  <a:schemeClr val="tx1"/>
                </a:solidFill>
                <a:latin typeface="Arial" panose="020B0604020202020204" pitchFamily="34" charset="0"/>
                <a:cs typeface="Arial" panose="020B0604020202020204" pitchFamily="34" charset="0"/>
              </a:rPr>
              <a:t> Cette défectuosité aurait pu causer </a:t>
            </a:r>
            <a:r>
              <a:rPr lang="fr-CA" dirty="0">
                <a:solidFill>
                  <a:srgbClr val="000000"/>
                </a:solidFill>
                <a:latin typeface="Arial" panose="020B0604020202020204" pitchFamily="34" charset="0"/>
                <a:cs typeface="Arial" panose="020B0604020202020204" pitchFamily="34" charset="0"/>
              </a:rPr>
              <a:t>une blessure grave</a:t>
            </a:r>
            <a:r>
              <a:rPr lang="fr-CA" dirty="0">
                <a:solidFill>
                  <a:schemeClr val="tx1"/>
                </a:solidFill>
                <a:latin typeface="Arial" panose="020B0604020202020204" pitchFamily="34" charset="0"/>
                <a:cs typeface="Arial" panose="020B0604020202020204" pitchFamily="34" charset="0"/>
              </a:rPr>
              <a:t>. </a:t>
            </a:r>
            <a:r>
              <a:rPr lang="en-CA" dirty="0">
                <a:solidFill>
                  <a:schemeClr val="tx1"/>
                </a:solidFill>
                <a:latin typeface="Arial" panose="020B0604020202020204" pitchFamily="34" charset="0"/>
                <a:cs typeface="Arial" panose="020B0604020202020204" pitchFamily="34" charset="0"/>
              </a:rPr>
              <a:t> </a:t>
            </a:r>
          </a:p>
        </p:txBody>
      </p:sp>
      <p:sp>
        <p:nvSpPr>
          <p:cNvPr id="24" name="Content Placeholder 2">
            <a:extLst>
              <a:ext uri="{FF2B5EF4-FFF2-40B4-BE49-F238E27FC236}">
                <a16:creationId xmlns:a16="http://schemas.microsoft.com/office/drawing/2014/main" id="{F0F860F8-438F-495E-AE77-1248069F11DC}"/>
              </a:ext>
            </a:extLst>
          </p:cNvPr>
          <p:cNvSpPr txBox="1">
            <a:spLocks/>
          </p:cNvSpPr>
          <p:nvPr/>
        </p:nvSpPr>
        <p:spPr bwMode="auto">
          <a:xfrm>
            <a:off x="6651388" y="4938383"/>
            <a:ext cx="2156694" cy="48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defRPr/>
            </a:pPr>
            <a:r>
              <a:rPr lang="fr-CA" altLang="en-US">
                <a:solidFill>
                  <a:schemeClr val="tx1"/>
                </a:solidFill>
              </a:rPr>
              <a:t>IIM devant être déclaré</a:t>
            </a:r>
            <a:endParaRPr lang="fr-CA">
              <a:solidFill>
                <a:schemeClr val="tx1"/>
              </a:solidFill>
            </a:endParaRPr>
          </a:p>
        </p:txBody>
      </p:sp>
      <p:sp>
        <p:nvSpPr>
          <p:cNvPr id="25" name="Content Placeholder 2">
            <a:extLst>
              <a:ext uri="{FF2B5EF4-FFF2-40B4-BE49-F238E27FC236}">
                <a16:creationId xmlns:a16="http://schemas.microsoft.com/office/drawing/2014/main" id="{B1C456DA-703A-408B-9DB4-11009E2A4C0E}"/>
              </a:ext>
            </a:extLst>
          </p:cNvPr>
          <p:cNvSpPr txBox="1">
            <a:spLocks/>
          </p:cNvSpPr>
          <p:nvPr/>
        </p:nvSpPr>
        <p:spPr bwMode="auto">
          <a:xfrm>
            <a:off x="896574" y="4403995"/>
            <a:ext cx="4883621" cy="151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fr-CA" altLang="en-US" sz="1800">
                <a:solidFill>
                  <a:schemeClr val="tx1"/>
                </a:solidFill>
                <a:latin typeface="Arial" panose="020B0604020202020204" pitchFamily="34" charset="0"/>
                <a:cs typeface="Arial" panose="020B0604020202020204" pitchFamily="34" charset="0"/>
              </a:rPr>
              <a:t>Risque de décès ou de détérioration grave de l'état de santé de ce patient en raison du temps prolongé de l'intervention chirurgicale et du fait que ce défaut aurait pu être omis avant la fermeture chirurgicale d'autres patients entraînant un échec en urgence</a:t>
            </a:r>
            <a:endParaRPr lang="en-CA" altLang="en-US" sz="1800">
              <a:solidFill>
                <a:schemeClr val="tx1"/>
              </a:solidFill>
              <a:latin typeface="Arial" panose="020B0604020202020204" pitchFamily="34" charset="0"/>
              <a:cs typeface="Arial" panose="020B0604020202020204" pitchFamily="34" charset="0"/>
            </a:endParaRPr>
          </a:p>
        </p:txBody>
      </p:sp>
      <p:pic>
        <p:nvPicPr>
          <p:cNvPr id="27" name="Picture 26" descr="A close up of a logo&#10;&#10;Description generated with high confidence">
            <a:extLst>
              <a:ext uri="{FF2B5EF4-FFF2-40B4-BE49-F238E27FC236}">
                <a16:creationId xmlns:a16="http://schemas.microsoft.com/office/drawing/2014/main" id="{747E9BD5-A3CE-4AFB-B2A4-25798A4FC1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9097" y="2622880"/>
            <a:ext cx="638264" cy="614448"/>
          </a:xfrm>
          <a:prstGeom prst="rect">
            <a:avLst/>
          </a:prstGeom>
        </p:spPr>
      </p:pic>
      <p:sp>
        <p:nvSpPr>
          <p:cNvPr id="28" name="Arrow: Down 27">
            <a:extLst>
              <a:ext uri="{FF2B5EF4-FFF2-40B4-BE49-F238E27FC236}">
                <a16:creationId xmlns:a16="http://schemas.microsoft.com/office/drawing/2014/main" id="{6738AD00-202D-4893-A8E9-7342D77121CD}"/>
              </a:ext>
            </a:extLst>
          </p:cNvPr>
          <p:cNvSpPr/>
          <p:nvPr/>
        </p:nvSpPr>
        <p:spPr>
          <a:xfrm rot="16200000">
            <a:off x="8897376" y="4879646"/>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9" name="Arrow: Down 28">
            <a:extLst>
              <a:ext uri="{FF2B5EF4-FFF2-40B4-BE49-F238E27FC236}">
                <a16:creationId xmlns:a16="http://schemas.microsoft.com/office/drawing/2014/main" id="{E1F8BCA6-CFF8-4604-88C9-9E9169523862}"/>
              </a:ext>
            </a:extLst>
          </p:cNvPr>
          <p:cNvSpPr/>
          <p:nvPr/>
        </p:nvSpPr>
        <p:spPr>
          <a:xfrm rot="16200000">
            <a:off x="6126515" y="4879646"/>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15" name="Content Placeholder 2">
            <a:extLst>
              <a:ext uri="{FF2B5EF4-FFF2-40B4-BE49-F238E27FC236}">
                <a16:creationId xmlns:a16="http://schemas.microsoft.com/office/drawing/2014/main" id="{DD78DD6D-3FBC-4B08-9B23-A27DEB22EC0D}"/>
              </a:ext>
            </a:extLst>
          </p:cNvPr>
          <p:cNvSpPr txBox="1">
            <a:spLocks/>
          </p:cNvSpPr>
          <p:nvPr/>
        </p:nvSpPr>
        <p:spPr bwMode="auto">
          <a:xfrm>
            <a:off x="896574" y="3796504"/>
            <a:ext cx="2441810"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en-CA" altLang="en-US" sz="1800">
              <a:solidFill>
                <a:schemeClr val="tx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CA675D9-AA4F-4F5E-9CB6-4EF0AD796B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64440" y="4169520"/>
            <a:ext cx="1489360" cy="1926000"/>
          </a:xfrm>
          <a:prstGeom prst="rect">
            <a:avLst/>
          </a:prstGeom>
          <a:ln>
            <a:solidFill>
              <a:schemeClr val="bg2">
                <a:lumMod val="90000"/>
              </a:schemeClr>
            </a:solidFill>
          </a:ln>
        </p:spPr>
      </p:pic>
      <p:pic>
        <p:nvPicPr>
          <p:cNvPr id="2" name="Picture 1">
            <a:extLst>
              <a:ext uri="{FF2B5EF4-FFF2-40B4-BE49-F238E27FC236}">
                <a16:creationId xmlns:a16="http://schemas.microsoft.com/office/drawing/2014/main" id="{9DB87D18-AFFD-4D85-BAFD-F20AB9F0CB2C}"/>
              </a:ext>
            </a:extLst>
          </p:cNvPr>
          <p:cNvPicPr>
            <a:picLocks noChangeAspect="1"/>
          </p:cNvPicPr>
          <p:nvPr/>
        </p:nvPicPr>
        <p:blipFill>
          <a:blip r:embed="rId5"/>
          <a:stretch>
            <a:fillRect/>
          </a:stretch>
        </p:blipFill>
        <p:spPr>
          <a:xfrm>
            <a:off x="7555256" y="1825634"/>
            <a:ext cx="1066892" cy="1066892"/>
          </a:xfrm>
          <a:prstGeom prst="rect">
            <a:avLst/>
          </a:prstGeom>
        </p:spPr>
      </p:pic>
    </p:spTree>
    <p:extLst>
      <p:ext uri="{BB962C8B-B14F-4D97-AF65-F5344CB8AC3E}">
        <p14:creationId xmlns:p14="http://schemas.microsoft.com/office/powerpoint/2010/main" val="3580326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915650" cy="1325563"/>
          </a:xfrm>
        </p:spPr>
        <p:txBody>
          <a:bodyPr anchor="t">
            <a:normAutofit/>
          </a:bodyPr>
          <a:lstStyle/>
          <a:p>
            <a:r>
              <a:rPr lang="fr-CA" altLang="en-US" dirty="0"/>
              <a:t>Exemple de cas </a:t>
            </a:r>
            <a:r>
              <a:rPr lang="fr-CA" altLang="en-US" dirty="0" smtClean="0"/>
              <a:t>8 : </a:t>
            </a:r>
            <a:r>
              <a:rPr lang="fr-CA" altLang="en-US" dirty="0"/>
              <a:t>L’hôpital est-il tenu de déclarer l’événement? </a:t>
            </a:r>
          </a:p>
        </p:txBody>
      </p:sp>
      <p:sp>
        <p:nvSpPr>
          <p:cNvPr id="12" name="Content Placeholder 2">
            <a:extLst>
              <a:ext uri="{FF2B5EF4-FFF2-40B4-BE49-F238E27FC236}">
                <a16:creationId xmlns:a16="http://schemas.microsoft.com/office/drawing/2014/main" id="{84CDDF2B-D136-407F-964B-97B178375A58}"/>
              </a:ext>
            </a:extLst>
          </p:cNvPr>
          <p:cNvSpPr txBox="1">
            <a:spLocks/>
          </p:cNvSpPr>
          <p:nvPr/>
        </p:nvSpPr>
        <p:spPr bwMode="auto">
          <a:xfrm>
            <a:off x="5391807" y="4772950"/>
            <a:ext cx="2711669" cy="48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defRPr/>
            </a:pPr>
            <a:r>
              <a:rPr lang="fr-CA" altLang="en-US">
                <a:solidFill>
                  <a:schemeClr val="tx1"/>
                </a:solidFill>
              </a:rPr>
              <a:t>IIM devant être déclaré</a:t>
            </a:r>
            <a:endParaRPr lang="fr-CA">
              <a:solidFill>
                <a:schemeClr val="tx1"/>
              </a:solidFill>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885006" y="1292129"/>
            <a:ext cx="6572084" cy="2283441"/>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885006" y="4675291"/>
            <a:ext cx="3102753" cy="6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fr-CA" altLang="en-US" sz="1800">
                <a:solidFill>
                  <a:schemeClr val="tx1"/>
                </a:solidFill>
                <a:latin typeface="Arial" panose="020B0604020202020204" pitchFamily="34" charset="0"/>
                <a:cs typeface="Arial" panose="020B0604020202020204" pitchFamily="34" charset="0"/>
              </a:rPr>
              <a:t>Détérioration grave de l’état de santé d’un patient</a:t>
            </a:r>
          </a:p>
        </p:txBody>
      </p:sp>
      <p:pic>
        <p:nvPicPr>
          <p:cNvPr id="16" name="Picture 15" descr="A close up of a logo&#10;&#10;Description generated with high confidence">
            <a:extLst>
              <a:ext uri="{FF2B5EF4-FFF2-40B4-BE49-F238E27FC236}">
                <a16:creationId xmlns:a16="http://schemas.microsoft.com/office/drawing/2014/main" id="{70C849CD-4DCC-4DA4-9C1E-C1EADB4A0B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3555" y="3282430"/>
            <a:ext cx="638264" cy="614448"/>
          </a:xfrm>
          <a:prstGeom prst="rect">
            <a:avLst/>
          </a:prstGeom>
        </p:spPr>
      </p:pic>
      <p:sp>
        <p:nvSpPr>
          <p:cNvPr id="23" name="Content Placeholder 2">
            <a:extLst>
              <a:ext uri="{FF2B5EF4-FFF2-40B4-BE49-F238E27FC236}">
                <a16:creationId xmlns:a16="http://schemas.microsoft.com/office/drawing/2014/main" id="{B967AAC4-1131-49E0-9E4E-373F06BDDF18}"/>
              </a:ext>
            </a:extLst>
          </p:cNvPr>
          <p:cNvSpPr txBox="1">
            <a:spLocks/>
          </p:cNvSpPr>
          <p:nvPr/>
        </p:nvSpPr>
        <p:spPr bwMode="auto">
          <a:xfrm>
            <a:off x="1016578" y="1435249"/>
            <a:ext cx="6440512" cy="184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solidFill>
                  <a:schemeClr val="tx1"/>
                </a:solidFill>
                <a:latin typeface="Arial" panose="020B0604020202020204" pitchFamily="34" charset="0"/>
                <a:cs typeface="Arial" panose="020B0604020202020204" pitchFamily="34" charset="0"/>
              </a:rPr>
              <a:t>Un fabricant met sur le marché un lot de bandes réactives pour glycémie hors spécifications. Le patient utilise les bandes conformément aux directives; cependant, les relevés fournissent des valeurs inexactes qui entraînent un dosage d’insuline erroné, et donc un choc hypoglycémique et l’hospitalisation.</a:t>
            </a:r>
          </a:p>
        </p:txBody>
      </p:sp>
      <p:sp>
        <p:nvSpPr>
          <p:cNvPr id="5" name="Arrow: Down 4">
            <a:extLst>
              <a:ext uri="{FF2B5EF4-FFF2-40B4-BE49-F238E27FC236}">
                <a16:creationId xmlns:a16="http://schemas.microsoft.com/office/drawing/2014/main" id="{301C8002-C940-49AD-916A-039F7DDB79EE}"/>
              </a:ext>
            </a:extLst>
          </p:cNvPr>
          <p:cNvSpPr/>
          <p:nvPr/>
        </p:nvSpPr>
        <p:spPr>
          <a:xfrm rot="16200000">
            <a:off x="8392559" y="4728246"/>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24" name="Arrow: Down 23">
            <a:extLst>
              <a:ext uri="{FF2B5EF4-FFF2-40B4-BE49-F238E27FC236}">
                <a16:creationId xmlns:a16="http://schemas.microsoft.com/office/drawing/2014/main" id="{FA3A9CE3-DFE9-4E42-8699-DA80BB116708}"/>
              </a:ext>
            </a:extLst>
          </p:cNvPr>
          <p:cNvSpPr/>
          <p:nvPr/>
        </p:nvSpPr>
        <p:spPr>
          <a:xfrm rot="16200000">
            <a:off x="4591923" y="4728246"/>
            <a:ext cx="484632" cy="565114"/>
          </a:xfrm>
          <a:prstGeom prst="downArrow">
            <a:avLst/>
          </a:prstGeom>
          <a:ln>
            <a:solidFill>
              <a:srgbClr val="00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14" name="Content Placeholder 2">
            <a:extLst>
              <a:ext uri="{FF2B5EF4-FFF2-40B4-BE49-F238E27FC236}">
                <a16:creationId xmlns:a16="http://schemas.microsoft.com/office/drawing/2014/main" id="{1338B356-E682-4704-AB58-DC4E3A051224}"/>
              </a:ext>
            </a:extLst>
          </p:cNvPr>
          <p:cNvSpPr txBox="1">
            <a:spLocks/>
          </p:cNvSpPr>
          <p:nvPr/>
        </p:nvSpPr>
        <p:spPr bwMode="auto">
          <a:xfrm>
            <a:off x="885006" y="3896878"/>
            <a:ext cx="2296344"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en-CA" altLang="en-US" sz="180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F05A5F8-B69A-4461-9386-31500A9958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71574" y="4050487"/>
            <a:ext cx="1482226" cy="1920630"/>
          </a:xfrm>
          <a:prstGeom prst="rect">
            <a:avLst/>
          </a:prstGeom>
          <a:ln>
            <a:solidFill>
              <a:schemeClr val="bg1">
                <a:lumMod val="75000"/>
              </a:schemeClr>
            </a:solidFill>
          </a:ln>
        </p:spPr>
      </p:pic>
      <p:pic>
        <p:nvPicPr>
          <p:cNvPr id="2" name="Picture 1">
            <a:extLst>
              <a:ext uri="{FF2B5EF4-FFF2-40B4-BE49-F238E27FC236}">
                <a16:creationId xmlns:a16="http://schemas.microsoft.com/office/drawing/2014/main" id="{198E7993-E0D4-41AB-872E-BAC42B78FE61}"/>
              </a:ext>
            </a:extLst>
          </p:cNvPr>
          <p:cNvPicPr>
            <a:picLocks noChangeAspect="1"/>
          </p:cNvPicPr>
          <p:nvPr/>
        </p:nvPicPr>
        <p:blipFill>
          <a:blip r:embed="rId5"/>
          <a:stretch>
            <a:fillRect/>
          </a:stretch>
        </p:blipFill>
        <p:spPr>
          <a:xfrm>
            <a:off x="7808430" y="1726891"/>
            <a:ext cx="1066892" cy="1066892"/>
          </a:xfrm>
          <a:prstGeom prst="rect">
            <a:avLst/>
          </a:prstGeom>
        </p:spPr>
      </p:pic>
    </p:spTree>
    <p:extLst>
      <p:ext uri="{BB962C8B-B14F-4D97-AF65-F5344CB8AC3E}">
        <p14:creationId xmlns:p14="http://schemas.microsoft.com/office/powerpoint/2010/main" val="176356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896600" cy="1325563"/>
          </a:xfrm>
        </p:spPr>
        <p:txBody>
          <a:bodyPr anchor="t">
            <a:normAutofit/>
          </a:bodyPr>
          <a:lstStyle/>
          <a:p>
            <a:r>
              <a:rPr lang="fr-CA" altLang="en-US" dirty="0"/>
              <a:t>Exemple de cas </a:t>
            </a:r>
            <a:r>
              <a:rPr lang="fr-CA" altLang="en-US" dirty="0" smtClean="0"/>
              <a:t>9 : </a:t>
            </a:r>
            <a:r>
              <a:rPr lang="fr-CA" altLang="en-US" dirty="0"/>
              <a:t>L’hôpital est-il tenu de déclarer l’événement? </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25</a:t>
            </a:fld>
            <a:endParaRPr lang="en-US" altLang="en-US" sz="1100">
              <a:solidFill>
                <a:schemeClr val="bg1"/>
              </a:solidFill>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971626" y="1280160"/>
            <a:ext cx="6860060" cy="1939885"/>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3076984" y="3937645"/>
            <a:ext cx="7280120" cy="164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fr-CA" altLang="en-US" sz="1800" dirty="0">
                <a:solidFill>
                  <a:schemeClr val="tx1"/>
                </a:solidFill>
                <a:latin typeface="Arial" panose="020B0604020202020204" pitchFamily="34" charset="0"/>
                <a:cs typeface="Arial" panose="020B0604020202020204" pitchFamily="34" charset="0"/>
              </a:rPr>
              <a:t>Cette défectuosité de l'instrument sera toujours décelée par l'utilisateur avant son installation chez un patient et constitue une défectuosité potentielle prévue dans les directives d'utilisation de l'instrument</a:t>
            </a:r>
            <a:r>
              <a:rPr lang="en-CA" altLang="en-US" sz="1800" dirty="0">
                <a:solidFill>
                  <a:schemeClr val="tx1"/>
                </a:solidFill>
                <a:latin typeface="Arial" panose="020B0604020202020204" pitchFamily="34" charset="0"/>
                <a:cs typeface="Arial" panose="020B0604020202020204" pitchFamily="34" charset="0"/>
              </a:rPr>
              <a:t>.</a:t>
            </a:r>
          </a:p>
          <a:p>
            <a:pPr>
              <a:spcBef>
                <a:spcPts val="600"/>
              </a:spcBef>
              <a:spcAft>
                <a:spcPts val="600"/>
              </a:spcAft>
            </a:pPr>
            <a:r>
              <a:rPr lang="fr-CA" altLang="en-US" sz="1800" dirty="0">
                <a:solidFill>
                  <a:schemeClr val="tx1"/>
                </a:solidFill>
                <a:latin typeface="Arial" panose="020B0604020202020204" pitchFamily="34" charset="0"/>
                <a:cs typeface="Arial" panose="020B0604020202020204" pitchFamily="34" charset="0"/>
              </a:rPr>
              <a:t>Si l'utilisateur effectue le test avant l'utilisation, conformément aux directives, le patient ne risque pas de subir </a:t>
            </a:r>
            <a:r>
              <a:rPr lang="fr-CA" altLang="en-US" sz="1800" dirty="0">
                <a:solidFill>
                  <a:srgbClr val="000000"/>
                </a:solidFill>
                <a:latin typeface="Arial" panose="020B0604020202020204" pitchFamily="34" charset="0"/>
                <a:cs typeface="Arial" panose="020B0604020202020204" pitchFamily="34" charset="0"/>
              </a:rPr>
              <a:t>de blessure</a:t>
            </a:r>
            <a:r>
              <a:rPr lang="fr-CA" altLang="en-US" sz="1800" dirty="0">
                <a:solidFill>
                  <a:schemeClr val="tx1"/>
                </a:solidFill>
                <a:latin typeface="Arial" panose="020B0604020202020204" pitchFamily="34" charset="0"/>
                <a:cs typeface="Arial" panose="020B0604020202020204" pitchFamily="34" charset="0"/>
              </a:rPr>
              <a:t>.</a:t>
            </a: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1131396" y="1401793"/>
            <a:ext cx="6700290" cy="166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3" lvl="1" indent="0">
              <a:buNone/>
              <a:defRPr/>
            </a:pPr>
            <a:r>
              <a:rPr lang="fr-CA">
                <a:solidFill>
                  <a:schemeClr val="tx1"/>
                </a:solidFill>
                <a:latin typeface="Arial" panose="020B0604020202020204" pitchFamily="34" charset="0"/>
                <a:cs typeface="Arial" panose="020B0604020202020204" pitchFamily="34" charset="0"/>
              </a:rPr>
              <a:t>L’utilisateur a effectué un essai d’insufflation avant d’installer un cathéter à ballonnet chez un patient, conformément aux directives qui accompagnent l’instrument. L’utilisateur a décelé une anomalie lors de l’insufflation, et un autre cathéter à ballonnet a été utilisé.</a:t>
            </a: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971626" y="3937645"/>
            <a:ext cx="2105358"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en-CA" altLang="en-US" sz="180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19FAFA8-2EF5-4035-B5EC-D3DE17B03C5B}"/>
              </a:ext>
            </a:extLst>
          </p:cNvPr>
          <p:cNvPicPr>
            <a:picLocks noChangeAspect="1"/>
          </p:cNvPicPr>
          <p:nvPr/>
        </p:nvPicPr>
        <p:blipFill>
          <a:blip r:embed="rId3"/>
          <a:stretch>
            <a:fillRect/>
          </a:stretch>
        </p:blipFill>
        <p:spPr>
          <a:xfrm>
            <a:off x="8122877" y="1738809"/>
            <a:ext cx="975445" cy="981541"/>
          </a:xfrm>
          <a:prstGeom prst="rect">
            <a:avLst/>
          </a:prstGeom>
        </p:spPr>
      </p:pic>
    </p:spTree>
    <p:extLst>
      <p:ext uri="{BB962C8B-B14F-4D97-AF65-F5344CB8AC3E}">
        <p14:creationId xmlns:p14="http://schemas.microsoft.com/office/powerpoint/2010/main" val="2432828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5A81974-0595-4537-BEA1-5A640FB4C29B}"/>
              </a:ext>
            </a:extLst>
          </p:cNvPr>
          <p:cNvSpPr>
            <a:spLocks noGrp="1"/>
          </p:cNvSpPr>
          <p:nvPr>
            <p:ph type="title"/>
          </p:nvPr>
        </p:nvSpPr>
        <p:spPr>
          <a:xfrm>
            <a:off x="838200" y="365125"/>
            <a:ext cx="10801350" cy="1325563"/>
          </a:xfrm>
        </p:spPr>
        <p:txBody>
          <a:bodyPr anchor="t">
            <a:normAutofit/>
          </a:bodyPr>
          <a:lstStyle/>
          <a:p>
            <a:r>
              <a:rPr lang="fr-CA" altLang="en-US"/>
              <a:t>Exemple de cas </a:t>
            </a:r>
            <a:r>
              <a:rPr lang="fr-CA" altLang="en-US" smtClean="0"/>
              <a:t>10 : </a:t>
            </a:r>
            <a:r>
              <a:rPr lang="fr-CA" altLang="en-US"/>
              <a:t>L’hôpital est-il tenu de déclarer l’événement? </a:t>
            </a:r>
          </a:p>
        </p:txBody>
      </p:sp>
      <p:sp>
        <p:nvSpPr>
          <p:cNvPr id="71684" name="Slide Number Placeholder 3">
            <a:extLst>
              <a:ext uri="{FF2B5EF4-FFF2-40B4-BE49-F238E27FC236}">
                <a16:creationId xmlns:a16="http://schemas.microsoft.com/office/drawing/2014/main" id="{763B50A4-9C5C-4406-9EC5-AE4B88CD5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A830D4F8-EAE7-4417-BACF-36A92ABDB042}" type="slidenum">
              <a:rPr lang="en-US" altLang="en-US" sz="1100">
                <a:solidFill>
                  <a:schemeClr val="bg1"/>
                </a:solidFill>
              </a:rPr>
              <a:pPr>
                <a:spcBef>
                  <a:spcPct val="0"/>
                </a:spcBef>
                <a:buFontTx/>
                <a:buNone/>
              </a:pPr>
              <a:t>26</a:t>
            </a:fld>
            <a:endParaRPr lang="en-US" altLang="en-US" sz="1100">
              <a:solidFill>
                <a:schemeClr val="bg1"/>
              </a:solidFill>
            </a:endParaRPr>
          </a:p>
        </p:txBody>
      </p:sp>
      <p:sp>
        <p:nvSpPr>
          <p:cNvPr id="9" name="Rectangle: Rounded Corners 8">
            <a:extLst>
              <a:ext uri="{FF2B5EF4-FFF2-40B4-BE49-F238E27FC236}">
                <a16:creationId xmlns:a16="http://schemas.microsoft.com/office/drawing/2014/main" id="{6E6A76DF-82BC-4EE3-9BF5-5B96AD974D88}"/>
              </a:ext>
            </a:extLst>
          </p:cNvPr>
          <p:cNvSpPr/>
          <p:nvPr/>
        </p:nvSpPr>
        <p:spPr>
          <a:xfrm>
            <a:off x="838200" y="1325768"/>
            <a:ext cx="6145200" cy="1193268"/>
          </a:xfrm>
          <a:prstGeom prst="roundRect">
            <a:avLst/>
          </a:prstGeom>
          <a:noFill/>
          <a:ln w="28575">
            <a:solidFill>
              <a:srgbClr val="BF11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Content Placeholder 2">
            <a:extLst>
              <a:ext uri="{FF2B5EF4-FFF2-40B4-BE49-F238E27FC236}">
                <a16:creationId xmlns:a16="http://schemas.microsoft.com/office/drawing/2014/main" id="{3688893F-F04C-42B2-884B-37797108C579}"/>
              </a:ext>
            </a:extLst>
          </p:cNvPr>
          <p:cNvSpPr txBox="1">
            <a:spLocks/>
          </p:cNvSpPr>
          <p:nvPr/>
        </p:nvSpPr>
        <p:spPr bwMode="auto">
          <a:xfrm>
            <a:off x="2854625" y="3332307"/>
            <a:ext cx="7057471" cy="15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fr-CA" sz="1800">
                <a:solidFill>
                  <a:schemeClr val="tx1"/>
                </a:solidFill>
                <a:latin typeface="Arial" panose="020B0604020202020204" pitchFamily="34" charset="0"/>
                <a:cs typeface="Arial" panose="020B0604020202020204" pitchFamily="34" charset="0"/>
              </a:rPr>
              <a:t>Lorsque l’hôpital apprend que la cause d’un incident est certainement due à l’état d’un patient, l’incident n’a pas à être déclaré. L’état du patient peut exister avant l’utilisation de l’instrument ou se produire durant l’utilisation de l’instrument. Un incident causé par l’état d’un patient ne répond pas aux exigences de la définition d’IIM. </a:t>
            </a:r>
            <a:endParaRPr lang="fr-CA" altLang="en-US" sz="1600">
              <a:solidFill>
                <a:schemeClr val="tx1"/>
              </a:solidFill>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49900892-C109-4EFE-8444-16CDA91C1D4B}"/>
              </a:ext>
            </a:extLst>
          </p:cNvPr>
          <p:cNvSpPr txBox="1">
            <a:spLocks/>
          </p:cNvSpPr>
          <p:nvPr/>
        </p:nvSpPr>
        <p:spPr bwMode="auto">
          <a:xfrm>
            <a:off x="950219" y="1414595"/>
            <a:ext cx="5921161" cy="98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solidFill>
                  <a:schemeClr val="tx1"/>
                </a:solidFill>
                <a:latin typeface="Arial" panose="020B0604020202020204" pitchFamily="34" charset="0"/>
                <a:cs typeface="Arial" panose="020B0604020202020204" pitchFamily="34" charset="0"/>
              </a:rPr>
              <a:t>Un patient meurt après un traitement de dialyse. Le patient avait une insuffisance rénale chronique au stade ultime et en est décédé.</a:t>
            </a:r>
          </a:p>
        </p:txBody>
      </p:sp>
      <p:sp>
        <p:nvSpPr>
          <p:cNvPr id="13" name="Content Placeholder 2">
            <a:extLst>
              <a:ext uri="{FF2B5EF4-FFF2-40B4-BE49-F238E27FC236}">
                <a16:creationId xmlns:a16="http://schemas.microsoft.com/office/drawing/2014/main" id="{EDA49466-680E-48F7-847D-CF3A10C5942D}"/>
              </a:ext>
            </a:extLst>
          </p:cNvPr>
          <p:cNvSpPr txBox="1">
            <a:spLocks/>
          </p:cNvSpPr>
          <p:nvPr/>
        </p:nvSpPr>
        <p:spPr bwMode="auto">
          <a:xfrm>
            <a:off x="838199" y="3319371"/>
            <a:ext cx="2209801" cy="4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Tx/>
              <a:buFont typeface="Arial" panose="020B0604020202020204" pitchFamily="34" charset="0"/>
              <a:buNone/>
              <a:defRPr sz="2000" kern="1200">
                <a:solidFill>
                  <a:srgbClr val="404040"/>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CA" altLang="en-US" b="1">
                <a:solidFill>
                  <a:schemeClr val="tx1"/>
                </a:solidFill>
                <a:latin typeface="Arial" panose="020B0604020202020204" pitchFamily="34" charset="0"/>
                <a:cs typeface="Arial" panose="020B0604020202020204" pitchFamily="34" charset="0"/>
              </a:rPr>
              <a:t>JUSTIFICATION</a:t>
            </a:r>
            <a:endParaRPr lang="en-CA" altLang="en-US" sz="180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CABB8B9-456F-40BD-A961-1083946B90B5}"/>
              </a:ext>
            </a:extLst>
          </p:cNvPr>
          <p:cNvPicPr>
            <a:picLocks noChangeAspect="1"/>
          </p:cNvPicPr>
          <p:nvPr/>
        </p:nvPicPr>
        <p:blipFill>
          <a:blip r:embed="rId3"/>
          <a:stretch>
            <a:fillRect/>
          </a:stretch>
        </p:blipFill>
        <p:spPr>
          <a:xfrm>
            <a:off x="7403210" y="1482963"/>
            <a:ext cx="975445" cy="981541"/>
          </a:xfrm>
          <a:prstGeom prst="rect">
            <a:avLst/>
          </a:prstGeom>
        </p:spPr>
      </p:pic>
    </p:spTree>
    <p:extLst>
      <p:ext uri="{BB962C8B-B14F-4D97-AF65-F5344CB8AC3E}">
        <p14:creationId xmlns:p14="http://schemas.microsoft.com/office/powerpoint/2010/main" val="93293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pPr marL="0" indent="0">
              <a:buNone/>
            </a:pPr>
            <a:r>
              <a:rPr lang="en-CA" sz="3200">
                <a:solidFill>
                  <a:prstClr val="black"/>
                </a:solidFill>
                <a:cs typeface="+mn-cs"/>
              </a:rPr>
              <a:t/>
            </a:r>
            <a:br>
              <a:rPr lang="en-CA" sz="3200">
                <a:solidFill>
                  <a:prstClr val="black"/>
                </a:solidFill>
                <a:cs typeface="+mn-cs"/>
              </a:rPr>
            </a:br>
            <a:endParaRPr lang="en-CA" sz="3200">
              <a:solidFill>
                <a:prstClr val="black"/>
              </a:solidFill>
              <a:latin typeface="Arial" panose="020B0604020202020204" pitchFamily="34" charset="0"/>
              <a:cs typeface="+mn-cs"/>
            </a:endParaRPr>
          </a:p>
          <a:p>
            <a:pPr marL="0" indent="0" algn="ctr">
              <a:spcAft>
                <a:spcPts val="1200"/>
              </a:spcAft>
              <a:buNone/>
            </a:pPr>
            <a:r>
              <a:rPr lang="fr-CA" sz="3200" b="1">
                <a:solidFill>
                  <a:srgbClr val="1B416F"/>
                </a:solidFill>
                <a:latin typeface="Arial"/>
                <a:cs typeface="Arial"/>
              </a:rPr>
              <a:t>Obligation de déclaration des hôpitaux</a:t>
            </a:r>
            <a:br>
              <a:rPr lang="fr-CA" sz="3200" b="1">
                <a:solidFill>
                  <a:srgbClr val="1B416F"/>
                </a:solidFill>
                <a:latin typeface="Arial"/>
                <a:cs typeface="Arial"/>
              </a:rPr>
            </a:br>
            <a:r>
              <a:rPr lang="fr-CA" sz="3200" b="1">
                <a:solidFill>
                  <a:srgbClr val="1B416F"/>
                </a:solidFill>
                <a:latin typeface="Arial"/>
                <a:cs typeface="Arial"/>
              </a:rPr>
              <a:t>des RIM graves et des IIM : </a:t>
            </a:r>
          </a:p>
          <a:p>
            <a:pPr marL="0" indent="0" algn="ctr">
              <a:buNone/>
            </a:pPr>
            <a:r>
              <a:rPr lang="fr-CA" sz="3200" b="1">
                <a:solidFill>
                  <a:srgbClr val="1B416F"/>
                </a:solidFill>
                <a:latin typeface="Arial"/>
                <a:cs typeface="Arial"/>
              </a:rPr>
              <a:t>Document d’orientation</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xfrm>
            <a:off x="11229806" y="6400800"/>
            <a:ext cx="7577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27</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52235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838200" y="390800"/>
            <a:ext cx="10352933" cy="754601"/>
          </a:xfrm>
        </p:spPr>
        <p:txBody>
          <a:bodyPr anchor="t">
            <a:normAutofit/>
          </a:bodyPr>
          <a:lstStyle/>
          <a:p>
            <a:r>
              <a:rPr lang="fr-CA" altLang="en-US"/>
              <a:t>Document d’orientation</a:t>
            </a:r>
          </a:p>
        </p:txBody>
      </p:sp>
      <p:sp>
        <p:nvSpPr>
          <p:cNvPr id="31747" name="Content Placeholder 2"/>
          <p:cNvSpPr>
            <a:spLocks noGrp="1"/>
          </p:cNvSpPr>
          <p:nvPr>
            <p:ph idx="1"/>
          </p:nvPr>
        </p:nvSpPr>
        <p:spPr>
          <a:xfrm>
            <a:off x="838200" y="1145401"/>
            <a:ext cx="10515600" cy="4914709"/>
          </a:xfrm>
        </p:spPr>
        <p:txBody>
          <a:bodyPr>
            <a:noAutofit/>
          </a:bodyPr>
          <a:lstStyle/>
          <a:p>
            <a:pPr>
              <a:spcBef>
                <a:spcPts val="600"/>
              </a:spcBef>
              <a:spcAft>
                <a:spcPts val="300"/>
              </a:spcAft>
              <a:buSzPct val="100000"/>
              <a:buFont typeface="+mj-lt"/>
              <a:buAutoNum type="arabicPeriod"/>
              <a:defRPr/>
            </a:pPr>
            <a:r>
              <a:rPr lang="fr-CA" b="1"/>
              <a:t> Introduction </a:t>
            </a:r>
          </a:p>
          <a:p>
            <a:pPr>
              <a:spcBef>
                <a:spcPts val="600"/>
              </a:spcBef>
              <a:spcAft>
                <a:spcPts val="300"/>
              </a:spcAft>
              <a:buSzPct val="100000"/>
              <a:buFont typeface="+mj-lt"/>
              <a:buAutoNum type="arabicPeriod"/>
              <a:defRPr/>
            </a:pPr>
            <a:r>
              <a:rPr lang="en-CA" b="1"/>
              <a:t> </a:t>
            </a:r>
            <a:r>
              <a:rPr lang="fr-CA" b="1"/>
              <a:t>Les règlements et leur objet</a:t>
            </a:r>
          </a:p>
          <a:p>
            <a:pPr marL="815975" lvl="1" indent="-236538">
              <a:lnSpc>
                <a:spcPts val="1680"/>
              </a:lnSpc>
              <a:spcBef>
                <a:spcPts val="300"/>
              </a:spcBef>
              <a:spcAft>
                <a:spcPts val="300"/>
              </a:spcAft>
              <a:defRPr/>
            </a:pPr>
            <a:r>
              <a:rPr lang="fr-CA"/>
              <a:t>Objet</a:t>
            </a:r>
          </a:p>
          <a:p>
            <a:pPr marL="815975" lvl="1" indent="-236538">
              <a:lnSpc>
                <a:spcPts val="1680"/>
              </a:lnSpc>
              <a:spcBef>
                <a:spcPts val="300"/>
              </a:spcBef>
              <a:spcAft>
                <a:spcPts val="300"/>
              </a:spcAft>
              <a:defRPr/>
            </a:pPr>
            <a:r>
              <a:rPr lang="fr-CA"/>
              <a:t>Définitions d’une RIM grave et d’un IIM</a:t>
            </a:r>
          </a:p>
          <a:p>
            <a:pPr>
              <a:spcBef>
                <a:spcPts val="600"/>
              </a:spcBef>
              <a:spcAft>
                <a:spcPts val="300"/>
              </a:spcAft>
              <a:buSzPct val="100000"/>
              <a:buFont typeface="+mj-lt"/>
              <a:buAutoNum type="arabicPeriod"/>
              <a:defRPr/>
            </a:pPr>
            <a:r>
              <a:rPr lang="en-CA" b="1"/>
              <a:t> </a:t>
            </a:r>
            <a:r>
              <a:rPr lang="fr-CA" b="1"/>
              <a:t>Rôles et responsabilités</a:t>
            </a:r>
          </a:p>
          <a:p>
            <a:pPr marL="800100" lvl="1">
              <a:lnSpc>
                <a:spcPct val="100000"/>
              </a:lnSpc>
              <a:spcBef>
                <a:spcPts val="300"/>
              </a:spcBef>
              <a:spcAft>
                <a:spcPts val="300"/>
              </a:spcAft>
              <a:defRPr/>
            </a:pPr>
            <a:r>
              <a:rPr lang="fr-CA"/>
              <a:t>Rôle des hôpitaux et des professionnels de la santé</a:t>
            </a:r>
          </a:p>
          <a:p>
            <a:pPr marL="800100" lvl="1">
              <a:lnSpc>
                <a:spcPct val="100000"/>
              </a:lnSpc>
              <a:spcBef>
                <a:spcPts val="300"/>
              </a:spcBef>
              <a:spcAft>
                <a:spcPts val="300"/>
              </a:spcAft>
              <a:defRPr/>
            </a:pPr>
            <a:r>
              <a:rPr lang="fr-CA"/>
              <a:t>Autres types d’établissements (p.ex., cliniques privées, foyers de soins infirmiers, cliniques externes)</a:t>
            </a:r>
          </a:p>
          <a:p>
            <a:pPr marL="800100" lvl="1">
              <a:spcBef>
                <a:spcPts val="600"/>
              </a:spcBef>
              <a:spcAft>
                <a:spcPts val="300"/>
              </a:spcAft>
              <a:defRPr/>
            </a:pPr>
            <a:r>
              <a:rPr lang="fr-CA"/>
              <a:t>Obligation de déclaration de l’hôpital dans d’autres situations (exemples)</a:t>
            </a:r>
          </a:p>
          <a:p>
            <a:pPr>
              <a:spcBef>
                <a:spcPts val="600"/>
              </a:spcBef>
              <a:spcAft>
                <a:spcPts val="300"/>
              </a:spcAft>
              <a:buSzPct val="100000"/>
              <a:buFont typeface="+mj-lt"/>
              <a:buAutoNum type="arabicPeriod"/>
              <a:defRPr/>
            </a:pPr>
            <a:r>
              <a:rPr lang="fr-CA" b="1"/>
              <a:t> Applicabilité des dispositions réglementaires en fonction du type de produit</a:t>
            </a:r>
          </a:p>
          <a:p>
            <a:pPr marL="800100" lvl="1">
              <a:lnSpc>
                <a:spcPct val="100000"/>
              </a:lnSpc>
              <a:spcBef>
                <a:spcPts val="300"/>
              </a:spcBef>
              <a:spcAft>
                <a:spcPts val="300"/>
              </a:spcAft>
              <a:defRPr/>
            </a:pPr>
            <a:r>
              <a:rPr lang="fr-CA"/>
              <a:t>Produits thérapeutiques et instruments médicaux visés</a:t>
            </a:r>
          </a:p>
          <a:p>
            <a:pPr marL="800100" lvl="1">
              <a:lnSpc>
                <a:spcPct val="100000"/>
              </a:lnSpc>
              <a:spcBef>
                <a:spcPts val="300"/>
              </a:spcBef>
              <a:spcAft>
                <a:spcPts val="300"/>
              </a:spcAft>
              <a:defRPr/>
            </a:pPr>
            <a:r>
              <a:rPr lang="fr-CA"/>
              <a:t>Produits thérapeutiques et instruments médicaux non visés</a:t>
            </a:r>
          </a:p>
          <a:p>
            <a:pPr marL="800100" lvl="1">
              <a:lnSpc>
                <a:spcPct val="100000"/>
              </a:lnSpc>
              <a:spcBef>
                <a:spcPts val="300"/>
              </a:spcBef>
              <a:spcAft>
                <a:spcPts val="300"/>
              </a:spcAft>
              <a:defRPr/>
            </a:pPr>
            <a:r>
              <a:rPr lang="fr-CA"/>
              <a:t>Détermination de l’applicabilité pour les produits mixtes</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01A59620-163C-4989-803C-CD9490ABA66A}" type="slidenum">
              <a:rPr lang="en-US" altLang="en-US" sz="1100">
                <a:solidFill>
                  <a:schemeClr val="bg1"/>
                </a:solidFill>
              </a:rPr>
              <a:pPr>
                <a:spcBef>
                  <a:spcPct val="0"/>
                </a:spcBef>
                <a:buFontTx/>
                <a:buNone/>
              </a:pPr>
              <a:t>28</a:t>
            </a:fld>
            <a:endParaRPr lang="en-US" altLang="en-US" sz="1100">
              <a:solidFill>
                <a:schemeClr val="bg1"/>
              </a:solidFill>
            </a:endParaRPr>
          </a:p>
        </p:txBody>
      </p:sp>
      <p:sp>
        <p:nvSpPr>
          <p:cNvPr id="5" name="TextBox 4"/>
          <p:cNvSpPr txBox="1"/>
          <p:nvPr/>
        </p:nvSpPr>
        <p:spPr>
          <a:xfrm>
            <a:off x="838200" y="6190201"/>
            <a:ext cx="10515600" cy="461665"/>
          </a:xfrm>
          <a:prstGeom prst="rect">
            <a:avLst/>
          </a:prstGeom>
          <a:noFill/>
        </p:spPr>
        <p:txBody>
          <a:bodyPr wrap="square" rtlCol="0">
            <a:spAutoFit/>
          </a:bodyPr>
          <a:lstStyle/>
          <a:p>
            <a:r>
              <a:rPr lang="en-CA" sz="1200" dirty="0">
                <a:solidFill>
                  <a:prstClr val="black"/>
                </a:solidFill>
                <a:latin typeface="Arial" panose="020B0604020202020204" pitchFamily="34" charset="0"/>
                <a:cs typeface="Arial" panose="020B0604020202020204" pitchFamily="34" charset="0"/>
              </a:rPr>
              <a:t>Source : </a:t>
            </a:r>
            <a:r>
              <a:rPr lang="fr-CA" sz="1200"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https://www.canada.ca/fr/sante-canada/services/medicaments-produits-sante/medeffet-canada/declaration-effets-indesirables/declaration-obligatoire-hopitaux/medicaments-instruments/orientation.html</a:t>
            </a:r>
            <a:r>
              <a:rPr lang="fr-CA" sz="1200" dirty="0">
                <a:latin typeface="Arial" panose="020B0604020202020204" pitchFamily="34" charset="0"/>
                <a:cs typeface="Arial" panose="020B0604020202020204" pitchFamily="34" charset="0"/>
              </a:rPr>
              <a:t> </a:t>
            </a:r>
            <a:endParaRPr lang="en-CA"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9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a:spcBef>
                <a:spcPct val="0"/>
              </a:spcBef>
              <a:buFontTx/>
              <a:buNone/>
            </a:pPr>
            <a:fld id="{4D135306-CB67-4714-AD2D-20005CD4AEBC}" type="slidenum">
              <a:rPr lang="en-US" altLang="en-US" sz="1100">
                <a:solidFill>
                  <a:schemeClr val="bg1"/>
                </a:solidFill>
              </a:rPr>
              <a:pPr>
                <a:spcBef>
                  <a:spcPct val="0"/>
                </a:spcBef>
                <a:buFontTx/>
                <a:buNone/>
              </a:pPr>
              <a:t>29</a:t>
            </a:fld>
            <a:endParaRPr lang="en-US" altLang="en-US" sz="1100">
              <a:solidFill>
                <a:schemeClr val="bg1"/>
              </a:solidFill>
            </a:endParaRPr>
          </a:p>
        </p:txBody>
      </p:sp>
      <p:sp>
        <p:nvSpPr>
          <p:cNvPr id="8" name="Content Placeholder 2"/>
          <p:cNvSpPr>
            <a:spLocks noGrp="1"/>
          </p:cNvSpPr>
          <p:nvPr>
            <p:ph idx="1"/>
          </p:nvPr>
        </p:nvSpPr>
        <p:spPr>
          <a:xfrm>
            <a:off x="853440" y="931201"/>
            <a:ext cx="10820400" cy="5397499"/>
          </a:xfrm>
        </p:spPr>
        <p:txBody>
          <a:bodyPr>
            <a:noAutofit/>
          </a:bodyPr>
          <a:lstStyle/>
          <a:p>
            <a:pPr marL="0" indent="0">
              <a:lnSpc>
                <a:spcPct val="100000"/>
              </a:lnSpc>
              <a:spcBef>
                <a:spcPts val="300"/>
              </a:spcBef>
              <a:spcAft>
                <a:spcPts val="300"/>
              </a:spcAft>
              <a:buSzPct val="100000"/>
              <a:buNone/>
              <a:defRPr/>
            </a:pPr>
            <a:r>
              <a:rPr lang="en-CA" b="1"/>
              <a:t>5. </a:t>
            </a:r>
            <a:r>
              <a:rPr lang="fr-CA" b="1"/>
              <a:t>RIM graves et IIM à déclarer par les hôpitaux </a:t>
            </a:r>
          </a:p>
          <a:p>
            <a:pPr marL="800100" lvl="1">
              <a:lnSpc>
                <a:spcPct val="100000"/>
              </a:lnSpc>
              <a:spcBef>
                <a:spcPts val="0"/>
              </a:spcBef>
              <a:spcAft>
                <a:spcPts val="300"/>
              </a:spcAft>
              <a:defRPr/>
            </a:pPr>
            <a:r>
              <a:rPr lang="fr-CA"/>
              <a:t>Facteurs relatifs à la déclaration de RIM graves / IIM </a:t>
            </a:r>
          </a:p>
          <a:p>
            <a:pPr marL="800100" lvl="1">
              <a:lnSpc>
                <a:spcPct val="100000"/>
              </a:lnSpc>
              <a:spcBef>
                <a:spcPts val="0"/>
              </a:spcBef>
              <a:spcAft>
                <a:spcPts val="300"/>
              </a:spcAft>
              <a:defRPr/>
            </a:pPr>
            <a:r>
              <a:rPr lang="fr-CA"/>
              <a:t>Exemples de RIM graves / IIM</a:t>
            </a:r>
          </a:p>
          <a:p>
            <a:pPr marL="800100" lvl="1">
              <a:lnSpc>
                <a:spcPct val="100000"/>
              </a:lnSpc>
              <a:spcBef>
                <a:spcPts val="0"/>
              </a:spcBef>
              <a:spcAft>
                <a:spcPts val="300"/>
              </a:spcAft>
              <a:defRPr/>
            </a:pPr>
            <a:r>
              <a:rPr lang="fr-CA"/>
              <a:t>Résultats associés aux IIM</a:t>
            </a:r>
          </a:p>
          <a:p>
            <a:pPr marL="800100" lvl="1">
              <a:lnSpc>
                <a:spcPct val="100000"/>
              </a:lnSpc>
              <a:spcBef>
                <a:spcPts val="0"/>
              </a:spcBef>
              <a:spcAft>
                <a:spcPts val="300"/>
              </a:spcAft>
              <a:defRPr/>
            </a:pPr>
            <a:r>
              <a:rPr lang="fr-CA"/>
              <a:t>Évaluation de la causalité / enquêtes effectuées par les hôpitaux</a:t>
            </a:r>
          </a:p>
          <a:p>
            <a:pPr marL="800100" lvl="1">
              <a:lnSpc>
                <a:spcPct val="100000"/>
              </a:lnSpc>
              <a:spcBef>
                <a:spcPts val="0"/>
              </a:spcBef>
              <a:spcAft>
                <a:spcPts val="300"/>
              </a:spcAft>
              <a:defRPr/>
            </a:pPr>
            <a:r>
              <a:rPr lang="fr-CA"/>
              <a:t>Exemples de documents</a:t>
            </a:r>
            <a:endParaRPr lang="fr-CA" b="1"/>
          </a:p>
          <a:p>
            <a:pPr marL="0" indent="0">
              <a:lnSpc>
                <a:spcPct val="100000"/>
              </a:lnSpc>
              <a:spcBef>
                <a:spcPts val="300"/>
              </a:spcBef>
              <a:spcAft>
                <a:spcPts val="300"/>
              </a:spcAft>
              <a:buNone/>
              <a:defRPr/>
            </a:pPr>
            <a:r>
              <a:rPr lang="en-CA" b="1"/>
              <a:t>6. </a:t>
            </a:r>
            <a:r>
              <a:rPr lang="fr-CA" b="1"/>
              <a:t>Exigences en matière de renseignements pour les déclarations de RIM graves et les déclarations d’IIM</a:t>
            </a:r>
          </a:p>
          <a:p>
            <a:pPr marL="800100" lvl="1">
              <a:lnSpc>
                <a:spcPct val="100000"/>
              </a:lnSpc>
              <a:spcBef>
                <a:spcPts val="0"/>
              </a:spcBef>
              <a:spcAft>
                <a:spcPts val="300"/>
              </a:spcAft>
              <a:defRPr/>
            </a:pPr>
            <a:r>
              <a:rPr lang="fr-CA"/>
              <a:t>Éléments de données sur les RIM graves / IIM</a:t>
            </a:r>
          </a:p>
          <a:p>
            <a:pPr>
              <a:lnSpc>
                <a:spcPct val="100000"/>
              </a:lnSpc>
              <a:spcBef>
                <a:spcPts val="300"/>
              </a:spcBef>
              <a:spcAft>
                <a:spcPts val="300"/>
              </a:spcAft>
              <a:buSzPct val="100000"/>
              <a:buFont typeface="+mj-lt"/>
              <a:buAutoNum type="arabicPeriod" startAt="7"/>
              <a:defRPr/>
            </a:pPr>
            <a:r>
              <a:rPr lang="en-CA" b="1"/>
              <a:t> </a:t>
            </a:r>
            <a:r>
              <a:rPr lang="fr-CA" b="1"/>
              <a:t>Quand et comment présenter une déclaration de RIM grave ou une déclaration d’IIM </a:t>
            </a:r>
          </a:p>
          <a:p>
            <a:pPr marL="800100" lvl="1">
              <a:lnSpc>
                <a:spcPct val="100000"/>
              </a:lnSpc>
              <a:spcBef>
                <a:spcPts val="0"/>
              </a:spcBef>
              <a:spcAft>
                <a:spcPts val="300"/>
              </a:spcAft>
              <a:defRPr/>
            </a:pPr>
            <a:r>
              <a:rPr lang="fr-CA"/>
              <a:t>Délai pour la présentation d’une déclaration</a:t>
            </a:r>
          </a:p>
          <a:p>
            <a:pPr marL="800100" lvl="1">
              <a:lnSpc>
                <a:spcPct val="100000"/>
              </a:lnSpc>
              <a:spcBef>
                <a:spcPts val="0"/>
              </a:spcBef>
              <a:spcAft>
                <a:spcPts val="300"/>
              </a:spcAft>
              <a:defRPr/>
            </a:pPr>
            <a:r>
              <a:rPr lang="fr-CA"/>
              <a:t>Demandes de suivi de Santé Canada</a:t>
            </a:r>
          </a:p>
          <a:p>
            <a:pPr marL="800100" lvl="1">
              <a:lnSpc>
                <a:spcPct val="100000"/>
              </a:lnSpc>
              <a:spcBef>
                <a:spcPts val="0"/>
              </a:spcBef>
              <a:spcAft>
                <a:spcPts val="300"/>
              </a:spcAft>
              <a:defRPr/>
            </a:pPr>
            <a:r>
              <a:rPr lang="fr-CA"/>
              <a:t>Comment présenter une déclaration (méthodes et formats de présentation)</a:t>
            </a:r>
          </a:p>
          <a:p>
            <a:pPr marL="800100" lvl="1">
              <a:lnSpc>
                <a:spcPct val="100000"/>
              </a:lnSpc>
              <a:spcBef>
                <a:spcPts val="0"/>
              </a:spcBef>
              <a:spcAft>
                <a:spcPts val="300"/>
              </a:spcAft>
              <a:defRPr/>
            </a:pPr>
            <a:r>
              <a:rPr lang="fr-CA"/>
              <a:t>Liens vers les formulaires de déclaration de RIM/IIM</a:t>
            </a:r>
          </a:p>
          <a:p>
            <a:pPr marL="800100" lvl="1">
              <a:lnSpc>
                <a:spcPct val="100000"/>
              </a:lnSpc>
              <a:spcBef>
                <a:spcPts val="0"/>
              </a:spcBef>
              <a:spcAft>
                <a:spcPts val="300"/>
              </a:spcAft>
              <a:defRPr/>
            </a:pPr>
            <a:r>
              <a:rPr lang="fr-CA"/>
              <a:t>Faire appel à un tiers pour présenter une déclaration</a:t>
            </a:r>
          </a:p>
          <a:p>
            <a:pPr marL="800100" lvl="1">
              <a:lnSpc>
                <a:spcPct val="100000"/>
              </a:lnSpc>
              <a:spcBef>
                <a:spcPts val="0"/>
              </a:spcBef>
              <a:spcAft>
                <a:spcPts val="300"/>
              </a:spcAft>
              <a:defRPr/>
            </a:pPr>
            <a:r>
              <a:rPr lang="fr-CA" altLang="en-US"/>
              <a:t>Rétroaction</a:t>
            </a:r>
            <a:endParaRPr lang="fr-CA" altLang="en-US" sz="1600" b="1">
              <a:solidFill>
                <a:srgbClr val="FF0000"/>
              </a:solidFill>
            </a:endParaRPr>
          </a:p>
        </p:txBody>
      </p:sp>
      <p:sp>
        <p:nvSpPr>
          <p:cNvPr id="7" name="TextBox 6"/>
          <p:cNvSpPr txBox="1"/>
          <p:nvPr/>
        </p:nvSpPr>
        <p:spPr>
          <a:xfrm>
            <a:off x="853440" y="6190201"/>
            <a:ext cx="10515600" cy="461665"/>
          </a:xfrm>
          <a:prstGeom prst="rect">
            <a:avLst/>
          </a:prstGeom>
          <a:noFill/>
        </p:spPr>
        <p:txBody>
          <a:bodyPr wrap="square" rtlCol="0">
            <a:spAutoFit/>
          </a:bodyPr>
          <a:lstStyle/>
          <a:p>
            <a:r>
              <a:rPr lang="fr-CA" sz="1200" dirty="0">
                <a:solidFill>
                  <a:prstClr val="black"/>
                </a:solidFill>
                <a:latin typeface="Arial" panose="020B0604020202020204" pitchFamily="34" charset="0"/>
                <a:cs typeface="Arial" panose="020B0604020202020204" pitchFamily="34" charset="0"/>
              </a:rPr>
              <a:t>Source : </a:t>
            </a:r>
            <a:r>
              <a:rPr lang="fr-CA" sz="1200"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https://www.canada.ca/fr/sante-canada/services/medicaments-produits-sante/medeffet-canada/declaration-effets-indesirables/declaration-obligatoire-hopitaux/medicaments-instruments/orientation.html</a:t>
            </a:r>
            <a:r>
              <a:rPr lang="fr-CA" sz="1200" dirty="0">
                <a:latin typeface="Arial" panose="020B0604020202020204" pitchFamily="34" charset="0"/>
                <a:cs typeface="Arial" panose="020B0604020202020204" pitchFamily="34" charset="0"/>
              </a:rPr>
              <a:t> </a:t>
            </a:r>
            <a:endParaRPr lang="en-CA" sz="1200" dirty="0">
              <a:solidFill>
                <a:prstClr val="black"/>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655CA9C-A941-4B34-90C0-82C6FFE2D840}"/>
              </a:ext>
            </a:extLst>
          </p:cNvPr>
          <p:cNvSpPr>
            <a:spLocks noGrp="1"/>
          </p:cNvSpPr>
          <p:nvPr>
            <p:ph type="title"/>
          </p:nvPr>
        </p:nvSpPr>
        <p:spPr>
          <a:xfrm>
            <a:off x="838200" y="390800"/>
            <a:ext cx="10352933" cy="754601"/>
          </a:xfrm>
        </p:spPr>
        <p:txBody>
          <a:bodyPr anchor="t">
            <a:normAutofit/>
          </a:bodyPr>
          <a:lstStyle/>
          <a:p>
            <a:r>
              <a:rPr lang="fr-CA" altLang="en-US"/>
              <a:t>Document d’orientation</a:t>
            </a:r>
          </a:p>
        </p:txBody>
      </p:sp>
    </p:spTree>
    <p:extLst>
      <p:ext uri="{BB962C8B-B14F-4D97-AF65-F5344CB8AC3E}">
        <p14:creationId xmlns:p14="http://schemas.microsoft.com/office/powerpoint/2010/main" val="18478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45531"/>
            <a:ext cx="10814108" cy="1325563"/>
          </a:xfrm>
        </p:spPr>
        <p:txBody>
          <a:bodyPr anchor="t"/>
          <a:lstStyle/>
          <a:p>
            <a:r>
              <a:rPr lang="fr-CA" sz="2800"/>
              <a:t>Module 2 – Sujets abordés</a:t>
            </a:r>
          </a:p>
        </p:txBody>
      </p:sp>
      <p:sp>
        <p:nvSpPr>
          <p:cNvPr id="5" name="Rectangle 4">
            <a:extLst>
              <a:ext uri="{FF2B5EF4-FFF2-40B4-BE49-F238E27FC236}">
                <a16:creationId xmlns:a16="http://schemas.microsoft.com/office/drawing/2014/main" id="{DC9D38C2-B016-4394-972F-DDA7F3052B84}"/>
              </a:ext>
            </a:extLst>
          </p:cNvPr>
          <p:cNvSpPr/>
          <p:nvPr/>
        </p:nvSpPr>
        <p:spPr>
          <a:xfrm>
            <a:off x="838200" y="1120154"/>
            <a:ext cx="10360379" cy="3631763"/>
          </a:xfrm>
          <a:prstGeom prst="rect">
            <a:avLst/>
          </a:prstGeom>
        </p:spPr>
        <p:txBody>
          <a:bodyPr wrap="square" anchor="t">
            <a:spAutoFit/>
          </a:bodyPr>
          <a:lstStyle/>
          <a:p>
            <a:pPr marL="342900" indent="-342900">
              <a:spcBef>
                <a:spcPts val="600"/>
              </a:spcBef>
              <a:spcAft>
                <a:spcPts val="600"/>
              </a:spcAft>
              <a:buFont typeface="Arial" panose="020B0604020202020204" pitchFamily="34" charset="0"/>
              <a:buChar char="•"/>
            </a:pPr>
            <a:r>
              <a:rPr lang="fr-CA" sz="2000">
                <a:latin typeface="Arial"/>
                <a:ea typeface="Calibri" panose="020F0502020204030204" pitchFamily="34" charset="0"/>
                <a:cs typeface="Arial"/>
              </a:rPr>
              <a:t>Considérations relatives à la déclaration obligatoire</a:t>
            </a:r>
            <a:endParaRPr lang="en-CA" sz="200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fr-CA" sz="2000">
                <a:latin typeface="Arial"/>
                <a:cs typeface="Arial"/>
              </a:rPr>
              <a:t>Présentation de déclarations à Santé Canada</a:t>
            </a:r>
            <a:r>
              <a:rPr lang="en-CA" sz="2000">
                <a:latin typeface="Arial"/>
                <a:cs typeface="Arial"/>
              </a:rPr>
              <a:t> </a:t>
            </a:r>
          </a:p>
          <a:p>
            <a:pPr marL="342900" indent="-342900">
              <a:spcBef>
                <a:spcPts val="600"/>
              </a:spcBef>
              <a:spcAft>
                <a:spcPts val="600"/>
              </a:spcAft>
              <a:buFont typeface="Arial" panose="020B0604020202020204" pitchFamily="34" charset="0"/>
              <a:buChar char="•"/>
            </a:pPr>
            <a:r>
              <a:rPr lang="fr-CA" sz="2000">
                <a:latin typeface="Arial"/>
                <a:cs typeface="Arial"/>
              </a:rPr>
              <a:t>Exemples de cas</a:t>
            </a:r>
          </a:p>
          <a:p>
            <a:pPr marL="342900" indent="-342900">
              <a:spcBef>
                <a:spcPts val="600"/>
              </a:spcBef>
              <a:spcAft>
                <a:spcPts val="600"/>
              </a:spcAft>
              <a:buFont typeface="Arial" panose="020B0604020202020204" pitchFamily="34" charset="0"/>
              <a:buChar char="•"/>
            </a:pPr>
            <a:r>
              <a:rPr lang="fr-CA" sz="2000">
                <a:latin typeface="Arial"/>
                <a:cs typeface="Arial"/>
              </a:rPr>
              <a:t>Document d’orientation</a:t>
            </a:r>
          </a:p>
          <a:p>
            <a:pPr marL="342900" indent="-342900">
              <a:spcBef>
                <a:spcPts val="600"/>
              </a:spcBef>
              <a:spcAft>
                <a:spcPts val="600"/>
              </a:spcAft>
              <a:buFont typeface="Arial" panose="020B0604020202020204" pitchFamily="34" charset="0"/>
              <a:buChar char="•"/>
            </a:pPr>
            <a:r>
              <a:rPr lang="fr-CA" sz="2000">
                <a:latin typeface="Arial"/>
                <a:cs typeface="Arial"/>
              </a:rPr>
              <a:t>Déclaration volontaire à Santé Canada</a:t>
            </a:r>
          </a:p>
          <a:p>
            <a:pPr marL="342900" indent="-342900">
              <a:spcBef>
                <a:spcPts val="600"/>
              </a:spcBef>
              <a:spcAft>
                <a:spcPts val="600"/>
              </a:spcAft>
              <a:buFont typeface="Arial" panose="020B0604020202020204" pitchFamily="34" charset="0"/>
              <a:buChar char="•"/>
            </a:pPr>
            <a:r>
              <a:rPr lang="fr-CA" sz="2000">
                <a:latin typeface="Arial"/>
                <a:cs typeface="Arial"/>
              </a:rPr>
              <a:t>Éléments essentiels à retenir</a:t>
            </a:r>
            <a:endParaRPr lang="en-US" sz="2000">
              <a:latin typeface="Arial"/>
              <a:cs typeface="Arial"/>
            </a:endParaRPr>
          </a:p>
          <a:p>
            <a:pPr marL="342900" indent="-342900">
              <a:spcBef>
                <a:spcPts val="600"/>
              </a:spcBef>
              <a:spcAft>
                <a:spcPts val="600"/>
              </a:spcAft>
              <a:buFont typeface="Arial" panose="020B0604020202020204" pitchFamily="34" charset="0"/>
              <a:buChar char="•"/>
            </a:pPr>
            <a:r>
              <a:rPr lang="fr-CA" sz="2000">
                <a:latin typeface="Arial"/>
                <a:cs typeface="Arial"/>
              </a:rPr>
              <a:t>Abréviations</a:t>
            </a:r>
          </a:p>
          <a:p>
            <a:pPr marL="342900" indent="-342900">
              <a:spcBef>
                <a:spcPts val="600"/>
              </a:spcBef>
              <a:spcAft>
                <a:spcPts val="600"/>
              </a:spcAft>
              <a:buFont typeface="Arial" panose="020B0604020202020204" pitchFamily="34" charset="0"/>
              <a:buChar char="•"/>
            </a:pPr>
            <a:r>
              <a:rPr lang="fr-CA" sz="2000">
                <a:latin typeface="Arial"/>
                <a:cs typeface="Arial"/>
              </a:rPr>
              <a:t>Ressources</a:t>
            </a:r>
          </a:p>
        </p:txBody>
      </p:sp>
    </p:spTree>
    <p:extLst>
      <p:ext uri="{BB962C8B-B14F-4D97-AF65-F5344CB8AC3E}">
        <p14:creationId xmlns:p14="http://schemas.microsoft.com/office/powerpoint/2010/main" val="751010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145401"/>
            <a:ext cx="10352933" cy="4941189"/>
          </a:xfrm>
        </p:spPr>
        <p:txBody>
          <a:bodyPr>
            <a:normAutofit/>
          </a:bodyPr>
          <a:lstStyle/>
          <a:p>
            <a:pPr marL="271463" indent="-271463">
              <a:lnSpc>
                <a:spcPct val="100000"/>
              </a:lnSpc>
              <a:spcBef>
                <a:spcPts val="0"/>
              </a:spcBef>
              <a:spcAft>
                <a:spcPts val="300"/>
              </a:spcAft>
              <a:buSzPct val="100000"/>
              <a:buFont typeface="+mj-lt"/>
              <a:buAutoNum type="arabicPeriod" startAt="8"/>
              <a:defRPr/>
            </a:pPr>
            <a:r>
              <a:rPr lang="en-CA" b="1"/>
              <a:t> </a:t>
            </a:r>
            <a:r>
              <a:rPr lang="fr-CA" b="1"/>
              <a:t>Confidentialité des renseignements personnels </a:t>
            </a:r>
          </a:p>
          <a:p>
            <a:pPr marL="815975" indent="-254000">
              <a:lnSpc>
                <a:spcPct val="100000"/>
              </a:lnSpc>
              <a:spcBef>
                <a:spcPts val="0"/>
              </a:spcBef>
              <a:spcAft>
                <a:spcPts val="300"/>
              </a:spcAft>
              <a:buSzPct val="75000"/>
              <a:buFont typeface="Courier New" charset="0"/>
              <a:buChar char="o"/>
              <a:defRPr/>
            </a:pPr>
            <a:r>
              <a:rPr lang="fr-CA" sz="1800"/>
              <a:t>Considérations relatives à la protection de la vie privée lors de la présentation de déclarations</a:t>
            </a:r>
          </a:p>
          <a:p>
            <a:pPr marL="361950" indent="-344488">
              <a:lnSpc>
                <a:spcPct val="100000"/>
              </a:lnSpc>
              <a:spcBef>
                <a:spcPts val="0"/>
              </a:spcBef>
              <a:spcAft>
                <a:spcPts val="300"/>
              </a:spcAft>
              <a:buSzPct val="100000"/>
              <a:buFont typeface="+mj-lt"/>
              <a:buAutoNum type="arabicPeriod" startAt="9"/>
              <a:defRPr/>
            </a:pPr>
            <a:r>
              <a:rPr lang="fr-CA" b="1"/>
              <a:t>Autres considérations relatives aux déclarations</a:t>
            </a:r>
            <a:endParaRPr lang="fr-CA" b="1">
              <a:solidFill>
                <a:srgbClr val="FF0000"/>
              </a:solidFill>
            </a:endParaRPr>
          </a:p>
          <a:p>
            <a:pPr marL="800100" lvl="1">
              <a:lnSpc>
                <a:spcPct val="100000"/>
              </a:lnSpc>
              <a:spcBef>
                <a:spcPts val="0"/>
              </a:spcBef>
              <a:spcAft>
                <a:spcPts val="300"/>
              </a:spcAft>
              <a:defRPr/>
            </a:pPr>
            <a:r>
              <a:rPr lang="fr-CA"/>
              <a:t>Présentation des déclarations aux fabricants</a:t>
            </a:r>
          </a:p>
          <a:p>
            <a:pPr marL="800100" lvl="1">
              <a:lnSpc>
                <a:spcPct val="100000"/>
              </a:lnSpc>
              <a:spcBef>
                <a:spcPts val="0"/>
              </a:spcBef>
              <a:spcAft>
                <a:spcPts val="300"/>
              </a:spcAft>
              <a:defRPr/>
            </a:pPr>
            <a:r>
              <a:rPr lang="fr-CA"/>
              <a:t>Présentation des déclarations au </a:t>
            </a:r>
            <a:r>
              <a:rPr lang="fr-CA" err="1"/>
              <a:t>ResSCMM</a:t>
            </a:r>
            <a:endParaRPr lang="fr-CA"/>
          </a:p>
          <a:p>
            <a:pPr marL="474663" indent="-457200">
              <a:lnSpc>
                <a:spcPct val="100000"/>
              </a:lnSpc>
              <a:spcBef>
                <a:spcPts val="0"/>
              </a:spcBef>
              <a:spcAft>
                <a:spcPts val="300"/>
              </a:spcAft>
              <a:buSzPct val="100000"/>
              <a:buFont typeface="+mj-lt"/>
              <a:buAutoNum type="arabicPeriod" startAt="10"/>
              <a:defRPr/>
            </a:pPr>
            <a:r>
              <a:rPr lang="fr-CA" b="1"/>
              <a:t>Conformité et application de la loi</a:t>
            </a:r>
            <a:r>
              <a:rPr lang="fr-CA" b="1">
                <a:solidFill>
                  <a:srgbClr val="FF0000"/>
                </a:solidFill>
              </a:rPr>
              <a:t> </a:t>
            </a:r>
          </a:p>
          <a:p>
            <a:pPr marL="815975" indent="-254000">
              <a:lnSpc>
                <a:spcPct val="100000"/>
              </a:lnSpc>
              <a:spcBef>
                <a:spcPts val="0"/>
              </a:spcBef>
              <a:spcAft>
                <a:spcPts val="300"/>
              </a:spcAft>
              <a:buSzPct val="75000"/>
              <a:buFont typeface="Courier New" charset="0"/>
              <a:buChar char="o"/>
              <a:defRPr/>
            </a:pPr>
            <a:r>
              <a:rPr lang="fr-CA" sz="1800"/>
              <a:t>Mesures de conformité et d’application de la loi de Santé Canada pour les hôpitaux</a:t>
            </a:r>
          </a:p>
          <a:p>
            <a:pPr marL="0" indent="0">
              <a:lnSpc>
                <a:spcPct val="100000"/>
              </a:lnSpc>
              <a:spcBef>
                <a:spcPts val="0"/>
              </a:spcBef>
              <a:spcAft>
                <a:spcPts val="300"/>
              </a:spcAft>
              <a:buNone/>
              <a:defRPr/>
            </a:pPr>
            <a:r>
              <a:rPr lang="en-CA" b="1"/>
              <a:t>Annexes </a:t>
            </a:r>
          </a:p>
          <a:p>
            <a:pPr marL="815975" indent="-273050">
              <a:lnSpc>
                <a:spcPct val="100000"/>
              </a:lnSpc>
              <a:spcBef>
                <a:spcPts val="0"/>
              </a:spcBef>
              <a:spcAft>
                <a:spcPts val="300"/>
              </a:spcAft>
              <a:buSzPct val="75000"/>
              <a:buFont typeface="Courier New" charset="0"/>
              <a:buChar char="o"/>
              <a:defRPr/>
            </a:pPr>
            <a:r>
              <a:rPr lang="fr-CA" sz="1800" b="1"/>
              <a:t>Annexe 1 </a:t>
            </a:r>
            <a:r>
              <a:rPr lang="fr-CA" sz="1800"/>
              <a:t>: Abréviations, définitions et terminologie</a:t>
            </a:r>
          </a:p>
          <a:p>
            <a:pPr marL="815975" indent="-273050">
              <a:lnSpc>
                <a:spcPct val="100000"/>
              </a:lnSpc>
              <a:spcBef>
                <a:spcPts val="0"/>
              </a:spcBef>
              <a:spcAft>
                <a:spcPts val="300"/>
              </a:spcAft>
              <a:buSzPct val="75000"/>
              <a:buFont typeface="Courier New" charset="0"/>
              <a:buChar char="o"/>
              <a:defRPr/>
            </a:pPr>
            <a:r>
              <a:rPr lang="fr-CA" sz="1800" b="1"/>
              <a:t>Annexe 2 </a:t>
            </a:r>
            <a:r>
              <a:rPr lang="fr-CA" sz="1800"/>
              <a:t>: Autorisation relative à la présentation de déclarations par un tiers</a:t>
            </a:r>
          </a:p>
          <a:p>
            <a:pPr marL="815975" indent="-273050">
              <a:lnSpc>
                <a:spcPct val="100000"/>
              </a:lnSpc>
              <a:spcBef>
                <a:spcPts val="0"/>
              </a:spcBef>
              <a:spcAft>
                <a:spcPts val="300"/>
              </a:spcAft>
              <a:buSzPct val="75000"/>
              <a:buFont typeface="Courier New" charset="0"/>
              <a:buChar char="o"/>
              <a:defRPr/>
            </a:pPr>
            <a:r>
              <a:rPr lang="fr-CA" sz="1800" b="1"/>
              <a:t>Annexe 3 </a:t>
            </a:r>
            <a:r>
              <a:rPr lang="fr-CA" sz="1800"/>
              <a:t>: Exigences de déclaration applicables aux produits thérapeutiques qui ne sont pas assujettis aux nouveaux règlements pour les hôpitaux</a:t>
            </a:r>
          </a:p>
          <a:p>
            <a:pPr marL="815975" indent="-273050">
              <a:lnSpc>
                <a:spcPct val="100000"/>
              </a:lnSpc>
              <a:spcBef>
                <a:spcPts val="0"/>
              </a:spcBef>
              <a:spcAft>
                <a:spcPts val="300"/>
              </a:spcAft>
              <a:buSzPct val="75000"/>
              <a:buFont typeface="Courier New" charset="0"/>
              <a:buChar char="o"/>
              <a:defRPr/>
            </a:pPr>
            <a:r>
              <a:rPr lang="fr-CA" sz="1800" b="1"/>
              <a:t>Annexe 4 </a:t>
            </a:r>
            <a:r>
              <a:rPr lang="fr-CA" sz="1800"/>
              <a:t>: Guide de référence rapide</a:t>
            </a:r>
          </a:p>
        </p:txBody>
      </p:sp>
      <p:sp>
        <p:nvSpPr>
          <p:cNvPr id="7" name="TextBox 6"/>
          <p:cNvSpPr txBox="1"/>
          <p:nvPr/>
        </p:nvSpPr>
        <p:spPr>
          <a:xfrm>
            <a:off x="838200" y="6190201"/>
            <a:ext cx="10515600" cy="646331"/>
          </a:xfrm>
          <a:prstGeom prst="rect">
            <a:avLst/>
          </a:prstGeom>
          <a:noFill/>
        </p:spPr>
        <p:txBody>
          <a:bodyPr wrap="square" rtlCol="0">
            <a:spAutoFit/>
          </a:bodyPr>
          <a:lstStyle/>
          <a:p>
            <a:r>
              <a:rPr lang="en-CA" sz="1200" dirty="0">
                <a:solidFill>
                  <a:prstClr val="black"/>
                </a:solidFill>
                <a:latin typeface="Arial" panose="020B0604020202020204" pitchFamily="34" charset="0"/>
                <a:cs typeface="Arial" panose="020B0604020202020204" pitchFamily="34" charset="0"/>
              </a:rPr>
              <a:t>Source : </a:t>
            </a:r>
            <a:r>
              <a:rPr lang="fr-CA" sz="1200"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https://www.canada.ca/fr/sante-canada/services/medicaments-produits-sante/medeffet-canada/declaration-effets-indesirables/declaration-obligatoire-hopitaux/medicaments-instruments/orientation.html</a:t>
            </a:r>
            <a:r>
              <a:rPr lang="fr-CA" sz="1200" dirty="0">
                <a:latin typeface="Arial" panose="020B0604020202020204" pitchFamily="34" charset="0"/>
                <a:cs typeface="Arial" panose="020B0604020202020204" pitchFamily="34" charset="0"/>
              </a:rPr>
              <a:t> </a:t>
            </a:r>
            <a:endParaRPr lang="en-CA" sz="1200" dirty="0">
              <a:solidFill>
                <a:prstClr val="black"/>
              </a:solidFill>
              <a:latin typeface="Arial" panose="020B0604020202020204" pitchFamily="34" charset="0"/>
              <a:cs typeface="Arial" panose="020B0604020202020204" pitchFamily="34" charset="0"/>
            </a:endParaRPr>
          </a:p>
          <a:p>
            <a:endParaRPr lang="en-CA" sz="1200" dirty="0">
              <a:solidFill>
                <a:prstClr val="black"/>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C75FE1B-4FEB-494B-BE90-06ACC71C0CFB}"/>
              </a:ext>
            </a:extLst>
          </p:cNvPr>
          <p:cNvSpPr>
            <a:spLocks noGrp="1"/>
          </p:cNvSpPr>
          <p:nvPr>
            <p:ph type="title"/>
          </p:nvPr>
        </p:nvSpPr>
        <p:spPr>
          <a:xfrm>
            <a:off x="838200" y="390800"/>
            <a:ext cx="10352933" cy="754601"/>
          </a:xfrm>
        </p:spPr>
        <p:txBody>
          <a:bodyPr anchor="t">
            <a:normAutofit/>
          </a:bodyPr>
          <a:lstStyle/>
          <a:p>
            <a:r>
              <a:rPr lang="fr-CA" altLang="en-US"/>
              <a:t>Document d’orientation</a:t>
            </a:r>
          </a:p>
        </p:txBody>
      </p:sp>
    </p:spTree>
    <p:extLst>
      <p:ext uri="{BB962C8B-B14F-4D97-AF65-F5344CB8AC3E}">
        <p14:creationId xmlns:p14="http://schemas.microsoft.com/office/powerpoint/2010/main" val="12280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fr-CA" sz="3200" b="1">
                <a:solidFill>
                  <a:srgbClr val="1B416F"/>
                </a:solidFill>
                <a:latin typeface="Arial"/>
                <a:cs typeface="Arial"/>
              </a:rPr>
              <a:t>Déclaration volontaire</a:t>
            </a:r>
          </a:p>
          <a:p>
            <a:pPr marL="0" indent="0" algn="ctr">
              <a:buNone/>
            </a:pPr>
            <a:r>
              <a:rPr lang="fr-CA" sz="3200" b="1">
                <a:solidFill>
                  <a:srgbClr val="1B416F"/>
                </a:solidFill>
                <a:latin typeface="Arial"/>
                <a:cs typeface="Arial"/>
              </a:rPr>
              <a:t>à Santé Canada</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xfrm>
            <a:off x="11229806" y="6400800"/>
            <a:ext cx="7577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31</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96429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948"/>
            <a:ext cx="10515600" cy="1325563"/>
          </a:xfrm>
        </p:spPr>
        <p:txBody>
          <a:bodyPr/>
          <a:lstStyle/>
          <a:p>
            <a:r>
              <a:rPr lang="fr-CA"/>
              <a:t>Déclaration volontaire des effets indésirables (EI) et des problèmes liés à un instrument médical (PIM)</a:t>
            </a:r>
          </a:p>
        </p:txBody>
      </p:sp>
      <p:sp>
        <p:nvSpPr>
          <p:cNvPr id="3" name="Content Placeholder 2"/>
          <p:cNvSpPr>
            <a:spLocks noGrp="1"/>
          </p:cNvSpPr>
          <p:nvPr>
            <p:ph idx="1"/>
          </p:nvPr>
        </p:nvSpPr>
        <p:spPr>
          <a:xfrm>
            <a:off x="838200" y="1455510"/>
            <a:ext cx="10515600" cy="4869089"/>
          </a:xfrm>
        </p:spPr>
        <p:txBody>
          <a:bodyPr>
            <a:normAutofit/>
          </a:bodyPr>
          <a:lstStyle/>
          <a:p>
            <a:pPr>
              <a:lnSpc>
                <a:spcPct val="100000"/>
              </a:lnSpc>
              <a:spcBef>
                <a:spcPts val="600"/>
              </a:spcBef>
              <a:spcAft>
                <a:spcPts val="600"/>
              </a:spcAft>
            </a:pPr>
            <a:r>
              <a:rPr lang="fr-CA"/>
              <a:t>Santé Canada acquiert des connaissances sur l'innocuité des produits de santé après leur commercialisation. Ces données, indispensables à l‘efficacité de leur utilisation clinique, proviennent de diverses sources, notamment des déclarations de RIM graves et d’IIM.</a:t>
            </a:r>
          </a:p>
          <a:p>
            <a:pPr>
              <a:lnSpc>
                <a:spcPct val="100000"/>
              </a:lnSpc>
              <a:spcBef>
                <a:spcPts val="600"/>
              </a:spcBef>
              <a:spcAft>
                <a:spcPts val="600"/>
              </a:spcAft>
            </a:pPr>
            <a:r>
              <a:rPr lang="fr-CA"/>
              <a:t>La déclaration volontaire d’EI et de PIM soupçonnés par des professionnels de la santé et des consommateurs constitue une autre méthode pour surveiller l'innocuité et l'efficacité des produits de santé commercialisés.</a:t>
            </a:r>
            <a:r>
              <a:rPr lang="en-CA"/>
              <a:t> </a:t>
            </a:r>
          </a:p>
          <a:p>
            <a:pPr marL="0" indent="0">
              <a:lnSpc>
                <a:spcPct val="100000"/>
              </a:lnSpc>
              <a:spcBef>
                <a:spcPts val="600"/>
              </a:spcBef>
              <a:spcAft>
                <a:spcPts val="600"/>
              </a:spcAft>
              <a:buNone/>
            </a:pPr>
            <a:endParaRPr lang="en-CA"/>
          </a:p>
          <a:p>
            <a:pPr marL="457200" lvl="1" indent="0">
              <a:lnSpc>
                <a:spcPct val="100000"/>
              </a:lnSpc>
              <a:spcBef>
                <a:spcPts val="600"/>
              </a:spcBef>
              <a:spcAft>
                <a:spcPts val="600"/>
              </a:spcAft>
              <a:buNone/>
            </a:pPr>
            <a:endParaRPr lang="en-CA" sz="2000"/>
          </a:p>
          <a:p>
            <a:pPr marL="457200" lvl="1" indent="0">
              <a:lnSpc>
                <a:spcPct val="100000"/>
              </a:lnSpc>
              <a:spcBef>
                <a:spcPts val="600"/>
              </a:spcBef>
              <a:spcAft>
                <a:spcPts val="600"/>
              </a:spcAft>
              <a:buNone/>
            </a:pPr>
            <a:endParaRPr lang="en-CA" sz="2000"/>
          </a:p>
          <a:p>
            <a:pPr>
              <a:lnSpc>
                <a:spcPct val="100000"/>
              </a:lnSpc>
              <a:spcBef>
                <a:spcPts val="600"/>
              </a:spcBef>
              <a:spcAft>
                <a:spcPts val="600"/>
              </a:spcAft>
            </a:pPr>
            <a:endParaRPr lang="en-CA"/>
          </a:p>
        </p:txBody>
      </p:sp>
    </p:spTree>
    <p:extLst>
      <p:ext uri="{BB962C8B-B14F-4D97-AF65-F5344CB8AC3E}">
        <p14:creationId xmlns:p14="http://schemas.microsoft.com/office/powerpoint/2010/main" val="78475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0BFF-4EF1-45B1-93C8-F29DEE2DFF4D}"/>
              </a:ext>
            </a:extLst>
          </p:cNvPr>
          <p:cNvSpPr>
            <a:spLocks noGrp="1"/>
          </p:cNvSpPr>
          <p:nvPr>
            <p:ph type="title"/>
          </p:nvPr>
        </p:nvSpPr>
        <p:spPr/>
        <p:txBody>
          <a:bodyPr anchor="t"/>
          <a:lstStyle/>
          <a:p>
            <a:r>
              <a:rPr lang="fr-CA" sz="2800"/>
              <a:t>Effet indésirable (EI)</a:t>
            </a:r>
            <a:endParaRPr lang="fr-CA" strike="sngStrike">
              <a:solidFill>
                <a:srgbClr val="FF0000"/>
              </a:solidFill>
            </a:endParaRPr>
          </a:p>
        </p:txBody>
      </p:sp>
      <p:sp>
        <p:nvSpPr>
          <p:cNvPr id="3" name="Content Placeholder 2">
            <a:extLst>
              <a:ext uri="{FF2B5EF4-FFF2-40B4-BE49-F238E27FC236}">
                <a16:creationId xmlns:a16="http://schemas.microsoft.com/office/drawing/2014/main" id="{EB30A893-6011-45C1-8BAA-170048DC9D62}"/>
              </a:ext>
            </a:extLst>
          </p:cNvPr>
          <p:cNvSpPr>
            <a:spLocks noGrp="1"/>
          </p:cNvSpPr>
          <p:nvPr>
            <p:ph idx="1"/>
          </p:nvPr>
        </p:nvSpPr>
        <p:spPr>
          <a:xfrm>
            <a:off x="838200" y="1082567"/>
            <a:ext cx="10515600" cy="608121"/>
          </a:xfrm>
        </p:spPr>
        <p:txBody>
          <a:bodyPr>
            <a:normAutofit/>
          </a:bodyPr>
          <a:lstStyle/>
          <a:p>
            <a:pPr>
              <a:lnSpc>
                <a:spcPct val="100000"/>
              </a:lnSpc>
              <a:spcBef>
                <a:spcPts val="600"/>
              </a:spcBef>
              <a:spcAft>
                <a:spcPts val="600"/>
              </a:spcAft>
            </a:pPr>
            <a:r>
              <a:rPr lang="fr-CA"/>
              <a:t>Une réaction nocive et inattendue à un produit de santé.</a:t>
            </a:r>
            <a:r>
              <a:rPr lang="fr-CA" baseline="30000"/>
              <a:t>1</a:t>
            </a:r>
            <a:endParaRPr lang="fr-CA" sz="2000" b="1" baseline="30000">
              <a:solidFill>
                <a:schemeClr val="tx1"/>
              </a:solidFill>
            </a:endParaRPr>
          </a:p>
          <a:p>
            <a:pPr>
              <a:spcBef>
                <a:spcPts val="600"/>
              </a:spcBef>
            </a:pPr>
            <a:endParaRPr lang="en-CA"/>
          </a:p>
          <a:p>
            <a:pPr marL="342900" indent="-342900">
              <a:spcBef>
                <a:spcPts val="600"/>
              </a:spcBef>
              <a:buFont typeface="Arial" panose="020B0604020202020204" pitchFamily="34" charset="0"/>
              <a:buChar char="•"/>
            </a:pPr>
            <a:endParaRPr lang="en-CA"/>
          </a:p>
          <a:p>
            <a:pPr>
              <a:spcBef>
                <a:spcPts val="600"/>
              </a:spcBef>
            </a:pPr>
            <a:endParaRPr lang="en-CA"/>
          </a:p>
          <a:p>
            <a:pPr>
              <a:spcBef>
                <a:spcPts val="600"/>
              </a:spcBef>
            </a:pPr>
            <a:endParaRPr lang="en-CA"/>
          </a:p>
          <a:p>
            <a:pPr>
              <a:spcBef>
                <a:spcPts val="600"/>
              </a:spcBef>
            </a:pPr>
            <a:endParaRPr lang="en-CA"/>
          </a:p>
        </p:txBody>
      </p:sp>
      <p:grpSp>
        <p:nvGrpSpPr>
          <p:cNvPr id="12" name="Group 11">
            <a:extLst>
              <a:ext uri="{FF2B5EF4-FFF2-40B4-BE49-F238E27FC236}">
                <a16:creationId xmlns:a16="http://schemas.microsoft.com/office/drawing/2014/main" id="{C01EB43F-0F6E-4862-B041-E8D92A21912B}"/>
              </a:ext>
            </a:extLst>
          </p:cNvPr>
          <p:cNvGrpSpPr/>
          <p:nvPr/>
        </p:nvGrpSpPr>
        <p:grpSpPr>
          <a:xfrm>
            <a:off x="838200" y="1932290"/>
            <a:ext cx="10515600" cy="2092975"/>
            <a:chOff x="1494918" y="3107290"/>
            <a:chExt cx="8664735" cy="2092975"/>
          </a:xfrm>
        </p:grpSpPr>
        <p:sp>
          <p:nvSpPr>
            <p:cNvPr id="5" name="Rectangle: Rounded Corners 4">
              <a:extLst>
                <a:ext uri="{FF2B5EF4-FFF2-40B4-BE49-F238E27FC236}">
                  <a16:creationId xmlns:a16="http://schemas.microsoft.com/office/drawing/2014/main" id="{9E8D58FB-34C2-4944-89D7-9072B8439B04}"/>
                </a:ext>
              </a:extLst>
            </p:cNvPr>
            <p:cNvSpPr/>
            <p:nvPr/>
          </p:nvSpPr>
          <p:spPr>
            <a:xfrm>
              <a:off x="1494918" y="3107290"/>
              <a:ext cx="8664735" cy="2092975"/>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FC0B26E-13FA-40E2-9BCF-4C9075204954}"/>
                </a:ext>
              </a:extLst>
            </p:cNvPr>
            <p:cNvSpPr/>
            <p:nvPr/>
          </p:nvSpPr>
          <p:spPr>
            <a:xfrm>
              <a:off x="3277624" y="3399723"/>
              <a:ext cx="6882029" cy="1785104"/>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r-CA" b="1" i="0" u="none" strike="noStrike" kern="1200" cap="none" spc="0" normalizeH="0" baseline="0">
                  <a:ln>
                    <a:noFill/>
                  </a:ln>
                  <a:solidFill>
                    <a:prstClr val="black"/>
                  </a:solidFill>
                  <a:effectLst/>
                  <a:uLnTx/>
                  <a:uFillTx/>
                  <a:latin typeface="Arial" charset="0"/>
                  <a:ea typeface="Arial" charset="0"/>
                  <a:cs typeface="Arial" charset="0"/>
                </a:rPr>
                <a:t>Exemples d’EI</a:t>
              </a:r>
              <a:endParaRPr kumimoji="0" lang="fr-CA" b="0" i="0" u="none" strike="sngStrike" kern="1200" cap="none" spc="0" normalizeH="0" baseline="0">
                <a:ln>
                  <a:noFill/>
                </a:ln>
                <a:solidFill>
                  <a:srgbClr val="FF0000"/>
                </a:solidFill>
                <a:effectLst/>
                <a:uLnTx/>
                <a:uFillTx/>
                <a:latin typeface="Arial" charset="0"/>
                <a:ea typeface="Arial" charset="0"/>
                <a:cs typeface="Arial" charset="0"/>
              </a:endParaRP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CA" b="0" i="0" u="none" strike="noStrike" kern="1200" cap="none" spc="0" normalizeH="0" baseline="0">
                  <a:ln>
                    <a:noFill/>
                  </a:ln>
                  <a:solidFill>
                    <a:prstClr val="black"/>
                  </a:solidFill>
                  <a:effectLst/>
                  <a:uLnTx/>
                  <a:uFillTx/>
                  <a:latin typeface="Arial" charset="0"/>
                  <a:ea typeface="Arial" charset="0"/>
                  <a:cs typeface="Arial" charset="0"/>
                </a:rPr>
                <a:t>Diminution de la fonction rénale causée par un diurétique (« pilule d’eau »)</a:t>
              </a: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fr-CA" b="0" i="0" u="none" strike="noStrike" kern="1200" cap="none" spc="0" normalizeH="0" baseline="0">
                  <a:ln>
                    <a:noFill/>
                  </a:ln>
                  <a:solidFill>
                    <a:prstClr val="black"/>
                  </a:solidFill>
                  <a:effectLst/>
                  <a:uLnTx/>
                  <a:uFillTx/>
                  <a:latin typeface="Arial" charset="0"/>
                  <a:ea typeface="Arial" charset="0"/>
                  <a:cs typeface="Arial" charset="0"/>
                </a:rPr>
                <a:t>Diminution de la capacité pulmonaire causée par un médicament de chimiothérapie</a:t>
              </a:r>
            </a:p>
            <a:p>
              <a:pPr marL="428625" lvl="1" indent="-342900">
                <a:spcBef>
                  <a:spcPts val="600"/>
                </a:spcBef>
                <a:buFont typeface="Wingdings" panose="05000000000000000000" pitchFamily="2" charset="2"/>
                <a:buChar char="§"/>
                <a:defRPr/>
              </a:pPr>
              <a:r>
                <a:rPr lang="fr-CA">
                  <a:solidFill>
                    <a:prstClr val="black"/>
                  </a:solidFill>
                  <a:latin typeface="Arial" charset="0"/>
                  <a:ea typeface="Arial" charset="0"/>
                  <a:cs typeface="Arial" charset="0"/>
                </a:rPr>
                <a:t>Réaction allergique à un antibiotique</a:t>
              </a:r>
              <a:endParaRPr kumimoji="0" lang="en-CA" b="0" i="0" u="none" strike="sngStrike" kern="1200" cap="none" spc="0" normalizeH="0" baseline="0" noProof="0">
                <a:ln>
                  <a:noFill/>
                </a:ln>
                <a:solidFill>
                  <a:prstClr val="black"/>
                </a:solidFill>
                <a:effectLst/>
                <a:uLnTx/>
                <a:uFillTx/>
                <a:latin typeface="Arial" charset="0"/>
                <a:ea typeface="Arial" charset="0"/>
                <a:cs typeface="Arial" charset="0"/>
              </a:endParaRPr>
            </a:p>
          </p:txBody>
        </p:sp>
        <p:pic>
          <p:nvPicPr>
            <p:cNvPr id="10" name="Picture 9" descr="A close up of a sign&#10;&#10;Description generated with very high confidence">
              <a:extLst>
                <a:ext uri="{FF2B5EF4-FFF2-40B4-BE49-F238E27FC236}">
                  <a16:creationId xmlns:a16="http://schemas.microsoft.com/office/drawing/2014/main" id="{3878B7C8-98A8-4F0F-B6A8-96CBA08C1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5618" y="3365994"/>
              <a:ext cx="1361307" cy="1575565"/>
            </a:xfrm>
            <a:prstGeom prst="rect">
              <a:avLst/>
            </a:prstGeom>
          </p:spPr>
        </p:pic>
      </p:grpSp>
      <p:sp>
        <p:nvSpPr>
          <p:cNvPr id="8" name="Rectangle 7"/>
          <p:cNvSpPr/>
          <p:nvPr/>
        </p:nvSpPr>
        <p:spPr>
          <a:xfrm>
            <a:off x="806524" y="6359843"/>
            <a:ext cx="8641661" cy="276999"/>
          </a:xfrm>
          <a:prstGeom prst="rect">
            <a:avLst/>
          </a:prstGeom>
        </p:spPr>
        <p:txBody>
          <a:bodyPr wrap="none">
            <a:spAutoFit/>
          </a:bodyPr>
          <a:lstStyle/>
          <a:p>
            <a:r>
              <a:rPr lang="sk-SK" sz="1200">
                <a:solidFill>
                  <a:srgbClr val="000000"/>
                </a:solidFill>
                <a:latin typeface="Arial" charset="0"/>
                <a:ea typeface="Arial" charset="0"/>
                <a:cs typeface="Arial" charset="0"/>
              </a:rPr>
              <a:t> </a:t>
            </a:r>
            <a:r>
              <a:rPr lang="fr-CA" sz="1200" baseline="30000">
                <a:latin typeface="Arial" charset="0"/>
                <a:ea typeface="Arial" charset="0"/>
                <a:cs typeface="Arial" charset="0"/>
              </a:rPr>
              <a:t>1</a:t>
            </a:r>
            <a:r>
              <a:rPr lang="en-CA" sz="1200" baseline="30000">
                <a:latin typeface="Arial" charset="0"/>
                <a:ea typeface="Arial" charset="0"/>
                <a:cs typeface="Arial" charset="0"/>
              </a:rPr>
              <a:t> </a:t>
            </a:r>
            <a:r>
              <a:rPr lang="fr-CA" sz="1200">
                <a:hlinkClick r:id="rId4"/>
              </a:rPr>
              <a:t>https://www.canada.ca/fr/sante-canada/services/medicaments-produits-sante/medeffet-canada/declaration-effets-indesirables.html</a:t>
            </a:r>
            <a:endParaRPr lang="en-US" sz="1200">
              <a:latin typeface="Arial" charset="0"/>
              <a:ea typeface="Arial" charset="0"/>
              <a:cs typeface="Arial" charset="0"/>
            </a:endParaRPr>
          </a:p>
        </p:txBody>
      </p:sp>
    </p:spTree>
    <p:extLst>
      <p:ext uri="{BB962C8B-B14F-4D97-AF65-F5344CB8AC3E}">
        <p14:creationId xmlns:p14="http://schemas.microsoft.com/office/powerpoint/2010/main" val="3874900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3725"/>
            <a:ext cx="10515600" cy="1075192"/>
          </a:xfrm>
        </p:spPr>
        <p:txBody>
          <a:bodyPr anchor="t"/>
          <a:lstStyle/>
          <a:p>
            <a:r>
              <a:rPr lang="fr-CA"/>
              <a:t>Problème lié à un instrument médical (PIM)</a:t>
            </a:r>
          </a:p>
        </p:txBody>
      </p:sp>
      <p:sp>
        <p:nvSpPr>
          <p:cNvPr id="3" name="Content Placeholder 2"/>
          <p:cNvSpPr>
            <a:spLocks noGrp="1"/>
          </p:cNvSpPr>
          <p:nvPr>
            <p:ph idx="1"/>
          </p:nvPr>
        </p:nvSpPr>
        <p:spPr>
          <a:xfrm>
            <a:off x="838200" y="1090990"/>
            <a:ext cx="10515600" cy="2644799"/>
          </a:xfrm>
        </p:spPr>
        <p:txBody>
          <a:bodyPr>
            <a:normAutofit lnSpcReduction="10000"/>
          </a:bodyPr>
          <a:lstStyle/>
          <a:p>
            <a:pPr>
              <a:lnSpc>
                <a:spcPct val="100000"/>
              </a:lnSpc>
              <a:spcBef>
                <a:spcPts val="600"/>
              </a:spcBef>
            </a:pPr>
            <a:r>
              <a:rPr lang="fr-CA"/>
              <a:t>Un problème lié à un instrument médical peut relever de causes diverses :</a:t>
            </a:r>
          </a:p>
          <a:p>
            <a:pPr lvl="1">
              <a:lnSpc>
                <a:spcPct val="100000"/>
              </a:lnSpc>
              <a:spcBef>
                <a:spcPts val="600"/>
              </a:spcBef>
            </a:pPr>
            <a:r>
              <a:rPr lang="fr-CA" sz="2000"/>
              <a:t>un étiquetage ou un mode d’emploi inadéquat</a:t>
            </a:r>
          </a:p>
          <a:p>
            <a:pPr lvl="1">
              <a:lnSpc>
                <a:spcPct val="100000"/>
              </a:lnSpc>
              <a:spcBef>
                <a:spcPts val="600"/>
              </a:spcBef>
            </a:pPr>
            <a:r>
              <a:rPr lang="fr-CA" sz="2000"/>
              <a:t>une défaillance de l’instrument ou une dégradation de son efficacité</a:t>
            </a:r>
          </a:p>
          <a:p>
            <a:pPr lvl="1">
              <a:lnSpc>
                <a:spcPct val="100000"/>
              </a:lnSpc>
              <a:spcBef>
                <a:spcPts val="600"/>
              </a:spcBef>
              <a:spcAft>
                <a:spcPts val="1800"/>
              </a:spcAft>
            </a:pPr>
            <a:r>
              <a:rPr lang="fr-CA" sz="2000"/>
              <a:t>un défaut, réel ou potentiel, susceptible de compromettre la performance ou la sûreté du produit</a:t>
            </a:r>
            <a:r>
              <a:rPr lang="fr-CA" sz="2000" baseline="30000"/>
              <a:t>1</a:t>
            </a:r>
          </a:p>
          <a:p>
            <a:pPr marL="0" indent="0">
              <a:lnSpc>
                <a:spcPct val="100000"/>
              </a:lnSpc>
              <a:spcBef>
                <a:spcPts val="600"/>
              </a:spcBef>
              <a:buNone/>
            </a:pPr>
            <a:r>
              <a:rPr lang="fr-CA" sz="1800"/>
              <a:t>Remarque :</a:t>
            </a:r>
            <a:r>
              <a:rPr lang="en-CA" sz="1800"/>
              <a:t> </a:t>
            </a:r>
            <a:r>
              <a:rPr lang="fr-CA" sz="1800"/>
              <a:t>La déclaration des PIM comprend tout type de problème lié aux instruments médicaux; elle ne correspond pas nécessairement à la définition d'un IIM.</a:t>
            </a:r>
            <a:r>
              <a:rPr lang="en-GB" sz="1800"/>
              <a:t> </a:t>
            </a:r>
          </a:p>
          <a:p>
            <a:endParaRPr lang="en-CA"/>
          </a:p>
          <a:p>
            <a:endParaRPr lang="en-CA"/>
          </a:p>
          <a:p>
            <a:endParaRPr lang="en-CA"/>
          </a:p>
        </p:txBody>
      </p:sp>
      <p:grpSp>
        <p:nvGrpSpPr>
          <p:cNvPr id="5" name="Group 4">
            <a:extLst>
              <a:ext uri="{FF2B5EF4-FFF2-40B4-BE49-F238E27FC236}">
                <a16:creationId xmlns:a16="http://schemas.microsoft.com/office/drawing/2014/main" id="{C01EB43F-0F6E-4862-B041-E8D92A21912B}"/>
              </a:ext>
            </a:extLst>
          </p:cNvPr>
          <p:cNvGrpSpPr/>
          <p:nvPr/>
        </p:nvGrpSpPr>
        <p:grpSpPr>
          <a:xfrm>
            <a:off x="838200" y="3854998"/>
            <a:ext cx="10515600" cy="1974901"/>
            <a:chOff x="1494918" y="3188910"/>
            <a:chExt cx="8664735" cy="1736493"/>
          </a:xfrm>
        </p:grpSpPr>
        <p:sp>
          <p:nvSpPr>
            <p:cNvPr id="6" name="Rectangle: Rounded Corners 4">
              <a:extLst>
                <a:ext uri="{FF2B5EF4-FFF2-40B4-BE49-F238E27FC236}">
                  <a16:creationId xmlns:a16="http://schemas.microsoft.com/office/drawing/2014/main" id="{9E8D58FB-34C2-4944-89D7-9072B8439B04}"/>
                </a:ext>
              </a:extLst>
            </p:cNvPr>
            <p:cNvSpPr/>
            <p:nvPr/>
          </p:nvSpPr>
          <p:spPr>
            <a:xfrm>
              <a:off x="1494918" y="3188910"/>
              <a:ext cx="8664735" cy="1736493"/>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FC0B26E-13FA-40E2-9BCF-4C9075204954}"/>
                </a:ext>
              </a:extLst>
            </p:cNvPr>
            <p:cNvSpPr/>
            <p:nvPr/>
          </p:nvSpPr>
          <p:spPr>
            <a:xfrm>
              <a:off x="3149708" y="3306180"/>
              <a:ext cx="6696005" cy="1501953"/>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r-CA" b="1" i="0" u="none" strike="noStrike" kern="1200" cap="none" spc="0" normalizeH="0" baseline="0" noProof="0" dirty="0">
                  <a:ln>
                    <a:noFill/>
                  </a:ln>
                  <a:solidFill>
                    <a:prstClr val="black"/>
                  </a:solidFill>
                  <a:effectLst/>
                  <a:uLnTx/>
                  <a:uFillTx/>
                  <a:latin typeface="Arial" charset="0"/>
                  <a:ea typeface="Arial" charset="0"/>
                  <a:cs typeface="Arial" charset="0"/>
                </a:rPr>
                <a:t>Exemples de </a:t>
              </a:r>
              <a:r>
                <a:rPr lang="fr-CA" b="1" dirty="0">
                  <a:solidFill>
                    <a:prstClr val="black"/>
                  </a:solidFill>
                  <a:latin typeface="Arial" charset="0"/>
                  <a:ea typeface="Arial" charset="0"/>
                  <a:cs typeface="Arial" charset="0"/>
                </a:rPr>
                <a:t>PIM</a:t>
              </a:r>
              <a:endParaRPr kumimoji="0" lang="fr-CA" b="0" i="0" u="none" strike="sngStrike" kern="1200" cap="none" spc="0" normalizeH="0" baseline="0" noProof="0" dirty="0">
                <a:ln>
                  <a:noFill/>
                </a:ln>
                <a:solidFill>
                  <a:srgbClr val="FF0000"/>
                </a:solidFill>
                <a:effectLst/>
                <a:uLnTx/>
                <a:uFillTx/>
                <a:latin typeface="Arial" charset="0"/>
                <a:ea typeface="Arial" charset="0"/>
                <a:cs typeface="Arial" charset="0"/>
              </a:endParaRPr>
            </a:p>
            <a:p>
              <a:pPr marL="428625" lvl="1" indent="-342900">
                <a:spcBef>
                  <a:spcPts val="600"/>
                </a:spcBef>
                <a:buFont typeface="Wingdings" charset="2"/>
                <a:buChar char="§"/>
                <a:defRPr/>
              </a:pPr>
              <a:r>
                <a:rPr lang="fr-CA" dirty="0">
                  <a:solidFill>
                    <a:prstClr val="black"/>
                  </a:solidFill>
                  <a:latin typeface="Arial" charset="0"/>
                  <a:ea typeface="Arial" charset="0"/>
                  <a:cs typeface="Arial" charset="0"/>
                </a:rPr>
                <a:t>Les tubulures ont fui, ce qui a retardé le traitement, mais le patient n'a subi </a:t>
              </a:r>
              <a:r>
                <a:rPr lang="fr-CA" dirty="0">
                  <a:solidFill>
                    <a:srgbClr val="000000"/>
                  </a:solidFill>
                  <a:latin typeface="Arial" charset="0"/>
                  <a:ea typeface="Arial" charset="0"/>
                  <a:cs typeface="Arial" charset="0"/>
                </a:rPr>
                <a:t>aucune blessure grave</a:t>
              </a:r>
              <a:endParaRPr lang="en-CA" dirty="0">
                <a:solidFill>
                  <a:srgbClr val="000000"/>
                </a:solidFill>
                <a:latin typeface="Arial" charset="0"/>
                <a:ea typeface="Arial" charset="0"/>
                <a:cs typeface="Arial" charset="0"/>
              </a:endParaRPr>
            </a:p>
            <a:p>
              <a:pPr marL="428625" lvl="1" indent="-342900">
                <a:spcBef>
                  <a:spcPts val="600"/>
                </a:spcBef>
                <a:buFont typeface="Wingdings" charset="2"/>
                <a:buChar char="§"/>
                <a:defRPr/>
              </a:pPr>
              <a:r>
                <a:rPr lang="fr-CA" dirty="0">
                  <a:solidFill>
                    <a:prstClr val="black"/>
                  </a:solidFill>
                  <a:latin typeface="Arial" charset="0"/>
                  <a:ea typeface="Arial" charset="0"/>
                  <a:cs typeface="Arial" charset="0"/>
                </a:rPr>
                <a:t>L'aiguille s'est cassée lors d'une prise de sang, mais elle a été retirée en ne laissant qu’une blessure mineure au patient </a:t>
              </a:r>
            </a:p>
          </p:txBody>
        </p:sp>
      </p:grpSp>
      <p:sp>
        <p:nvSpPr>
          <p:cNvPr id="9" name="Rectangle 8"/>
          <p:cNvSpPr/>
          <p:nvPr/>
        </p:nvSpPr>
        <p:spPr>
          <a:xfrm>
            <a:off x="838200" y="6348447"/>
            <a:ext cx="8612807" cy="276999"/>
          </a:xfrm>
          <a:prstGeom prst="rect">
            <a:avLst/>
          </a:prstGeom>
        </p:spPr>
        <p:txBody>
          <a:bodyPr wrap="none">
            <a:spAutoFit/>
          </a:bodyPr>
          <a:lstStyle/>
          <a:p>
            <a:r>
              <a:rPr lang="sk-SK" sz="1200">
                <a:solidFill>
                  <a:srgbClr val="000000"/>
                </a:solidFill>
                <a:latin typeface="Arial" charset="0"/>
                <a:ea typeface="Arial" charset="0"/>
                <a:cs typeface="Arial" charset="0"/>
              </a:rPr>
              <a:t> </a:t>
            </a:r>
            <a:r>
              <a:rPr lang="fr-CA" sz="1200" baseline="30000">
                <a:latin typeface="Arial" charset="0"/>
                <a:ea typeface="Arial" charset="0"/>
                <a:cs typeface="Arial" charset="0"/>
              </a:rPr>
              <a:t>1</a:t>
            </a:r>
            <a:r>
              <a:rPr lang="fr-CA" sz="1200">
                <a:hlinkClick r:id="rId3"/>
              </a:rPr>
              <a:t>https://www.canada.ca/fr/sante-canada/services/medicaments-produits-sante/medeffet-canada/declaration-effets-indesirables.html</a:t>
            </a:r>
            <a:endParaRPr lang="en-US" sz="1200">
              <a:latin typeface="Arial" charset="0"/>
              <a:ea typeface="Arial" charset="0"/>
              <a:cs typeface="Arial" charset="0"/>
            </a:endParaRPr>
          </a:p>
        </p:txBody>
      </p:sp>
      <p:pic>
        <p:nvPicPr>
          <p:cNvPr id="10" name="Picture 9" descr="A close up of a sign&#10;&#10;Description generated with very high confidence">
            <a:extLst>
              <a:ext uri="{FF2B5EF4-FFF2-40B4-BE49-F238E27FC236}">
                <a16:creationId xmlns:a16="http://schemas.microsoft.com/office/drawing/2014/main" id="{3878B7C8-98A8-4F0F-B6A8-96CBA08C16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287" y="4054665"/>
            <a:ext cx="1652094" cy="1575565"/>
          </a:xfrm>
          <a:prstGeom prst="rect">
            <a:avLst/>
          </a:prstGeom>
        </p:spPr>
      </p:pic>
    </p:spTree>
    <p:extLst>
      <p:ext uri="{BB962C8B-B14F-4D97-AF65-F5344CB8AC3E}">
        <p14:creationId xmlns:p14="http://schemas.microsoft.com/office/powerpoint/2010/main" val="577035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1C92-FDB4-41CD-8E2E-D8B4D1F2F753}"/>
              </a:ext>
            </a:extLst>
          </p:cNvPr>
          <p:cNvSpPr>
            <a:spLocks noGrp="1"/>
          </p:cNvSpPr>
          <p:nvPr>
            <p:ph type="title"/>
          </p:nvPr>
        </p:nvSpPr>
        <p:spPr>
          <a:xfrm>
            <a:off x="838200" y="392297"/>
            <a:ext cx="10515600" cy="1325563"/>
          </a:xfrm>
        </p:spPr>
        <p:txBody>
          <a:bodyPr anchor="t"/>
          <a:lstStyle/>
          <a:p>
            <a:r>
              <a:rPr lang="fr-CA"/>
              <a:t>Programme Canada Vigilance </a:t>
            </a:r>
            <a:endParaRPr lang="fr-CA" sz="2800"/>
          </a:p>
        </p:txBody>
      </p:sp>
      <p:sp>
        <p:nvSpPr>
          <p:cNvPr id="5" name="Content Placeholder 4">
            <a:extLst>
              <a:ext uri="{FF2B5EF4-FFF2-40B4-BE49-F238E27FC236}">
                <a16:creationId xmlns:a16="http://schemas.microsoft.com/office/drawing/2014/main" id="{9C875F46-0154-4B5F-A575-1D618CF48D8B}"/>
              </a:ext>
            </a:extLst>
          </p:cNvPr>
          <p:cNvSpPr>
            <a:spLocks noGrp="1"/>
          </p:cNvSpPr>
          <p:nvPr>
            <p:ph idx="1"/>
          </p:nvPr>
        </p:nvSpPr>
        <p:spPr>
          <a:xfrm>
            <a:off x="838200" y="1072793"/>
            <a:ext cx="10515600" cy="4730128"/>
          </a:xfrm>
        </p:spPr>
        <p:txBody>
          <a:bodyPr vert="horz" lIns="91440" tIns="45720" rIns="91440" bIns="45720" rtlCol="0" anchor="t">
            <a:normAutofit/>
          </a:bodyPr>
          <a:lstStyle/>
          <a:p>
            <a:pPr marL="0" indent="0">
              <a:lnSpc>
                <a:spcPct val="100000"/>
              </a:lnSpc>
              <a:spcBef>
                <a:spcPts val="600"/>
              </a:spcBef>
              <a:spcAft>
                <a:spcPts val="1800"/>
              </a:spcAft>
              <a:buNone/>
            </a:pPr>
            <a:r>
              <a:rPr lang="fr-CA" dirty="0"/>
              <a:t>Le</a:t>
            </a:r>
            <a:r>
              <a:rPr lang="fr-CA" b="1" dirty="0"/>
              <a:t> </a:t>
            </a:r>
            <a:r>
              <a:rPr lang="fr-CA" b="1" dirty="0">
                <a:hlinkClick r:id="rId3"/>
              </a:rPr>
              <a:t>Programme Canada Vigilance </a:t>
            </a:r>
            <a:r>
              <a:rPr lang="fr-CA" dirty="0">
                <a:solidFill>
                  <a:schemeClr val="tx1"/>
                </a:solidFill>
              </a:rPr>
              <a:t>est un programme national de surveillance après la mise en marché qui recueille et évalue les déclarations d’EI et de PIM présumés associés aux produits commercialisés au Canada. </a:t>
            </a:r>
            <a:endParaRPr lang="fr-CA" dirty="0">
              <a:solidFill>
                <a:srgbClr val="FF0000"/>
              </a:solidFill>
            </a:endParaRPr>
          </a:p>
          <a:p>
            <a:pPr marL="0" indent="0">
              <a:lnSpc>
                <a:spcPct val="100000"/>
              </a:lnSpc>
              <a:spcBef>
                <a:spcPts val="600"/>
              </a:spcBef>
              <a:spcAft>
                <a:spcPts val="600"/>
              </a:spcAft>
              <a:buNone/>
            </a:pPr>
            <a:r>
              <a:rPr lang="fr-CA" b="1" dirty="0">
                <a:latin typeface="Arial"/>
                <a:cs typeface="Arial"/>
              </a:rPr>
              <a:t>Déclaration volontaire d’EI liés aux produits de santé </a:t>
            </a:r>
          </a:p>
          <a:p>
            <a:pPr>
              <a:lnSpc>
                <a:spcPct val="100000"/>
              </a:lnSpc>
              <a:spcBef>
                <a:spcPts val="600"/>
              </a:spcBef>
              <a:spcAft>
                <a:spcPts val="600"/>
              </a:spcAft>
            </a:pPr>
            <a:r>
              <a:rPr lang="fr-CA" dirty="0">
                <a:latin typeface="Arial"/>
                <a:cs typeface="Arial"/>
              </a:rPr>
              <a:t>Formulaire de déclaration en ligne : </a:t>
            </a:r>
            <a:r>
              <a:rPr lang="fr-CA" dirty="0">
                <a:latin typeface="Arial"/>
                <a:cs typeface="Arial"/>
                <a:hlinkClick r:id="rId4"/>
              </a:rPr>
              <a:t>https://hpr-rps.hres.ca/static/content/form-formule.php</a:t>
            </a:r>
            <a:endParaRPr lang="fr-CA" dirty="0">
              <a:latin typeface="Arial"/>
              <a:cs typeface="Arial"/>
            </a:endParaRPr>
          </a:p>
          <a:p>
            <a:pPr>
              <a:lnSpc>
                <a:spcPct val="100000"/>
              </a:lnSpc>
              <a:spcBef>
                <a:spcPts val="600"/>
              </a:spcBef>
              <a:spcAft>
                <a:spcPts val="600"/>
              </a:spcAft>
            </a:pPr>
            <a:r>
              <a:rPr lang="fr-CA" dirty="0"/>
              <a:t>Par téléphone : 1 866 234-2345 (sans frais)</a:t>
            </a:r>
          </a:p>
          <a:p>
            <a:pPr>
              <a:lnSpc>
                <a:spcPct val="100000"/>
              </a:lnSpc>
              <a:spcBef>
                <a:spcPts val="600"/>
              </a:spcBef>
              <a:spcAft>
                <a:spcPts val="600"/>
              </a:spcAft>
            </a:pPr>
            <a:r>
              <a:rPr lang="fr-CA" dirty="0"/>
              <a:t>Par télécopieur ou par la poste : télécharger, imprimer et remplir le </a:t>
            </a:r>
            <a:r>
              <a:rPr lang="fr-CA" dirty="0">
                <a:hlinkClick r:id="rId3"/>
              </a:rPr>
              <a:t>Formulaire de déclaration des effets secondaires </a:t>
            </a:r>
            <a:r>
              <a:rPr lang="fr-CA" dirty="0"/>
              <a:t/>
            </a:r>
            <a:br>
              <a:rPr lang="fr-CA" dirty="0"/>
            </a:br>
            <a:r>
              <a:rPr lang="fr-CA" dirty="0"/>
              <a:t>(veuillez lire les instructions avant de remplir le formulaire)</a:t>
            </a:r>
          </a:p>
          <a:p>
            <a:pPr lvl="1">
              <a:lnSpc>
                <a:spcPct val="100000"/>
              </a:lnSpc>
              <a:spcBef>
                <a:spcPts val="600"/>
              </a:spcBef>
            </a:pPr>
            <a:r>
              <a:rPr lang="fr-CA" sz="2000" dirty="0"/>
              <a:t>Par télécopieur : 1 866 678-6789 (sans frais)</a:t>
            </a:r>
          </a:p>
          <a:p>
            <a:pPr lvl="1">
              <a:lnSpc>
                <a:spcPct val="100000"/>
              </a:lnSpc>
              <a:spcBef>
                <a:spcPts val="600"/>
              </a:spcBef>
              <a:spcAft>
                <a:spcPts val="600"/>
              </a:spcAft>
            </a:pPr>
            <a:r>
              <a:rPr lang="fr-CA" sz="2000" dirty="0"/>
              <a:t>Par la poste : bureau de Canada Vigilance (en utilisant l’étiquette préaffranchie)</a:t>
            </a:r>
          </a:p>
        </p:txBody>
      </p:sp>
    </p:spTree>
    <p:extLst>
      <p:ext uri="{BB962C8B-B14F-4D97-AF65-F5344CB8AC3E}">
        <p14:creationId xmlns:p14="http://schemas.microsoft.com/office/powerpoint/2010/main" val="1349305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56488" y="383494"/>
            <a:ext cx="10515600" cy="1325563"/>
          </a:xfrm>
        </p:spPr>
        <p:txBody>
          <a:bodyPr anchor="t"/>
          <a:lstStyle/>
          <a:p>
            <a:pPr>
              <a:spcBef>
                <a:spcPts val="600"/>
              </a:spcBef>
            </a:pPr>
            <a:r>
              <a:rPr lang="fr-CA">
                <a:latin typeface="Arial"/>
                <a:cs typeface="Arial"/>
              </a:rPr>
              <a:t>Déclaration volontaire de PIM</a:t>
            </a:r>
          </a:p>
        </p:txBody>
      </p:sp>
      <p:sp>
        <p:nvSpPr>
          <p:cNvPr id="3" name="Content Placeholder 2"/>
          <p:cNvSpPr>
            <a:spLocks noGrp="1"/>
          </p:cNvSpPr>
          <p:nvPr>
            <p:ph idx="1"/>
          </p:nvPr>
        </p:nvSpPr>
        <p:spPr>
          <a:xfrm>
            <a:off x="856488" y="1064418"/>
            <a:ext cx="10515600" cy="4729163"/>
          </a:xfrm>
        </p:spPr>
        <p:txBody>
          <a:bodyPr>
            <a:normAutofit/>
          </a:bodyPr>
          <a:lstStyle/>
          <a:p>
            <a:pPr defTabSz="457200" eaLnBrk="0" fontAlgn="base" hangingPunct="0">
              <a:lnSpc>
                <a:spcPct val="100000"/>
              </a:lnSpc>
              <a:spcBef>
                <a:spcPts val="600"/>
              </a:spcBef>
              <a:spcAft>
                <a:spcPts val="600"/>
              </a:spcAft>
              <a:buSzTx/>
            </a:pPr>
            <a:r>
              <a:rPr lang="fr-CA" dirty="0">
                <a:solidFill>
                  <a:prstClr val="black"/>
                </a:solidFill>
                <a:ea typeface="ＭＳ Ｐゴシック" pitchFamily="34" charset="-128"/>
              </a:rPr>
              <a:t>Le </a:t>
            </a:r>
            <a:r>
              <a:rPr lang="fr-CA" dirty="0">
                <a:solidFill>
                  <a:prstClr val="black"/>
                </a:solidFill>
                <a:ea typeface="ＭＳ Ｐゴシック" pitchFamily="34" charset="-128"/>
                <a:hlinkClick r:id="rId3"/>
              </a:rPr>
              <a:t>Réseau sentinelle </a:t>
            </a:r>
            <a:r>
              <a:rPr lang="fr-CA" dirty="0">
                <a:solidFill>
                  <a:prstClr val="black"/>
                </a:solidFill>
                <a:ea typeface="ＭＳ Ｐゴシック" pitchFamily="34" charset="-128"/>
                <a:hlinkClick r:id="rId4"/>
              </a:rPr>
              <a:t>canadien pour les matériels </a:t>
            </a:r>
            <a:r>
              <a:rPr lang="fr-CA" dirty="0">
                <a:solidFill>
                  <a:prstClr val="black"/>
                </a:solidFill>
                <a:ea typeface="ＭＳ Ｐゴシック" pitchFamily="34" charset="-128"/>
                <a:hlinkClick r:id="rId3"/>
              </a:rPr>
              <a:t>médicaux</a:t>
            </a:r>
            <a:r>
              <a:rPr lang="fr-CA" u="sng" dirty="0">
                <a:solidFill>
                  <a:prstClr val="black"/>
                </a:solidFill>
                <a:ea typeface="ＭＳ Ｐゴシック" pitchFamily="34" charset="-128"/>
                <a:hlinkClick r:id="rId3"/>
              </a:rPr>
              <a:t> </a:t>
            </a:r>
            <a:r>
              <a:rPr lang="fr-CA" dirty="0">
                <a:solidFill>
                  <a:prstClr val="black"/>
                </a:solidFill>
                <a:ea typeface="ＭＳ Ｐゴシック" pitchFamily="34" charset="-128"/>
              </a:rPr>
              <a:t>(</a:t>
            </a:r>
            <a:r>
              <a:rPr lang="fr-CA" dirty="0" err="1">
                <a:solidFill>
                  <a:prstClr val="black"/>
                </a:solidFill>
                <a:ea typeface="ＭＳ Ｐゴシック" pitchFamily="34" charset="-128"/>
              </a:rPr>
              <a:t>ResSCMM</a:t>
            </a:r>
            <a:r>
              <a:rPr lang="fr-CA" dirty="0">
                <a:solidFill>
                  <a:prstClr val="black"/>
                </a:solidFill>
                <a:ea typeface="ＭＳ Ｐゴシック" pitchFamily="34" charset="-128"/>
              </a:rPr>
              <a:t>) est un programme proactif de surveillance qui encourage la présentation de déclarations sur les PIM par tous les types d’établissements. </a:t>
            </a:r>
          </a:p>
          <a:p>
            <a:pPr lvl="1" defTabSz="457200" eaLnBrk="0" fontAlgn="base" hangingPunct="0">
              <a:lnSpc>
                <a:spcPct val="100000"/>
              </a:lnSpc>
              <a:spcBef>
                <a:spcPts val="600"/>
              </a:spcBef>
              <a:spcAft>
                <a:spcPts val="600"/>
              </a:spcAft>
              <a:defRPr/>
            </a:pPr>
            <a:r>
              <a:rPr lang="fr-CA" sz="2000" dirty="0">
                <a:ea typeface="ＭＳ Ｐゴシック" pitchFamily="34" charset="-128"/>
              </a:rPr>
              <a:t>Seules les institutions participantes du </a:t>
            </a:r>
            <a:r>
              <a:rPr lang="fr-CA" sz="2000" dirty="0" err="1">
                <a:ea typeface="ＭＳ Ｐゴシック" pitchFamily="34" charset="-128"/>
              </a:rPr>
              <a:t>ResSCMM</a:t>
            </a:r>
            <a:r>
              <a:rPr lang="fr-CA" sz="2000" dirty="0">
                <a:ea typeface="ＭＳ Ｐゴシック" pitchFamily="34" charset="-128"/>
              </a:rPr>
              <a:t> déclarent volontairement les PIM qui surviennent dans leur organisation directement par le biais du Programme Canada Vigilance.  </a:t>
            </a:r>
          </a:p>
          <a:p>
            <a:pPr defTabSz="457200" eaLnBrk="0" fontAlgn="base" hangingPunct="0">
              <a:lnSpc>
                <a:spcPct val="100000"/>
              </a:lnSpc>
              <a:spcBef>
                <a:spcPts val="600"/>
              </a:spcBef>
              <a:spcAft>
                <a:spcPts val="600"/>
              </a:spcAft>
              <a:buSzTx/>
              <a:defRPr/>
            </a:pPr>
            <a:r>
              <a:rPr lang="fr-CA" dirty="0">
                <a:ea typeface="ＭＳ Ｐゴシック" pitchFamily="34" charset="-128"/>
              </a:rPr>
              <a:t>Les consommateurs, les professionnels de la santé et les institutions qui ne participent pas au </a:t>
            </a:r>
            <a:r>
              <a:rPr lang="fr-CA" dirty="0" err="1">
                <a:ea typeface="ＭＳ Ｐゴシック" pitchFamily="34" charset="-128"/>
              </a:rPr>
              <a:t>ResSCMM</a:t>
            </a:r>
            <a:r>
              <a:rPr lang="fr-CA" dirty="0">
                <a:ea typeface="ＭＳ Ｐゴシック" pitchFamily="34" charset="-128"/>
              </a:rPr>
              <a:t> sont encouragés à déclarer volontairement les incidents liés aux instruments médicaux directement à Santé Canada en remplissant le </a:t>
            </a:r>
            <a:r>
              <a:rPr lang="fr-CA" u="sng" dirty="0">
                <a:ea typeface="ＭＳ Ｐゴシック" pitchFamily="34" charset="-128"/>
                <a:hlinkClick r:id="rId5"/>
              </a:rPr>
              <a:t>Formulaire de plainte d’un produit de santé</a:t>
            </a:r>
            <a:r>
              <a:rPr lang="fr-CA" dirty="0">
                <a:ea typeface="ＭＳ Ｐゴシック" pitchFamily="34" charset="-128"/>
              </a:rPr>
              <a:t> par l’entremise de la Direction générale des opérations réglementaires et de l’application de la loi. </a:t>
            </a:r>
          </a:p>
        </p:txBody>
      </p:sp>
    </p:spTree>
    <p:extLst>
      <p:ext uri="{BB962C8B-B14F-4D97-AF65-F5344CB8AC3E}">
        <p14:creationId xmlns:p14="http://schemas.microsoft.com/office/powerpoint/2010/main" val="42424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2322-EA4F-4BC4-B56D-A70217933863}"/>
              </a:ext>
            </a:extLst>
          </p:cNvPr>
          <p:cNvSpPr>
            <a:spLocks noGrp="1"/>
          </p:cNvSpPr>
          <p:nvPr>
            <p:ph type="title"/>
          </p:nvPr>
        </p:nvSpPr>
        <p:spPr>
          <a:xfrm>
            <a:off x="838199" y="382119"/>
            <a:ext cx="10515600" cy="1325563"/>
          </a:xfrm>
        </p:spPr>
        <p:txBody>
          <a:bodyPr anchor="t"/>
          <a:lstStyle/>
          <a:p>
            <a:r>
              <a:rPr lang="fr-CA" sz="2800"/>
              <a:t>Déclaration des EI et des PIM à Santé Canada</a:t>
            </a:r>
            <a:br>
              <a:rPr lang="fr-CA" sz="2800"/>
            </a:br>
            <a:endParaRPr lang="fr-CA" sz="2800"/>
          </a:p>
        </p:txBody>
      </p:sp>
      <p:sp>
        <p:nvSpPr>
          <p:cNvPr id="3" name="Content Placeholder 2">
            <a:extLst>
              <a:ext uri="{FF2B5EF4-FFF2-40B4-BE49-F238E27FC236}">
                <a16:creationId xmlns:a16="http://schemas.microsoft.com/office/drawing/2014/main" id="{A565836A-B2CC-4995-A053-419971D82CAF}"/>
              </a:ext>
            </a:extLst>
          </p:cNvPr>
          <p:cNvSpPr>
            <a:spLocks noGrp="1"/>
          </p:cNvSpPr>
          <p:nvPr>
            <p:ph idx="1"/>
          </p:nvPr>
        </p:nvSpPr>
        <p:spPr>
          <a:xfrm>
            <a:off x="838199" y="1103432"/>
            <a:ext cx="10515600" cy="3784110"/>
          </a:xfrm>
        </p:spPr>
        <p:txBody>
          <a:bodyPr vert="horz" lIns="91440" tIns="45720" rIns="91440" bIns="45720" rtlCol="0" anchor="t">
            <a:normAutofit/>
          </a:bodyPr>
          <a:lstStyle/>
          <a:p>
            <a:pPr marL="0" indent="0">
              <a:lnSpc>
                <a:spcPct val="100000"/>
              </a:lnSpc>
              <a:spcBef>
                <a:spcPts val="600"/>
              </a:spcBef>
              <a:buNone/>
            </a:pPr>
            <a:r>
              <a:rPr lang="fr-CA" dirty="0"/>
              <a:t>La page Web intitulée </a:t>
            </a:r>
            <a:r>
              <a:rPr lang="fr-CA" dirty="0">
                <a:hlinkClick r:id="rId3"/>
              </a:rPr>
              <a:t>Déclarer un effet indésirable ou un incident lié à un instrument médical </a:t>
            </a:r>
            <a:r>
              <a:rPr lang="fr-CA" dirty="0"/>
              <a:t>donne accès à plus de renseignements et de formulaires. </a:t>
            </a:r>
          </a:p>
        </p:txBody>
      </p:sp>
      <p:pic>
        <p:nvPicPr>
          <p:cNvPr id="5" name="Picture 4">
            <a:extLst>
              <a:ext uri="{FF2B5EF4-FFF2-40B4-BE49-F238E27FC236}">
                <a16:creationId xmlns:a16="http://schemas.microsoft.com/office/drawing/2014/main" id="{5D4C0455-4D81-4637-8792-0E687CE62D53}"/>
              </a:ext>
            </a:extLst>
          </p:cNvPr>
          <p:cNvPicPr>
            <a:picLocks noChangeAspect="1"/>
          </p:cNvPicPr>
          <p:nvPr/>
        </p:nvPicPr>
        <p:blipFill rotWithShape="1">
          <a:blip r:embed="rId4"/>
          <a:srcRect b="19048"/>
          <a:stretch/>
        </p:blipFill>
        <p:spPr>
          <a:xfrm>
            <a:off x="2441997" y="1987540"/>
            <a:ext cx="6622981" cy="38799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6088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a:t>É</a:t>
            </a:r>
            <a:r>
              <a:rPr lang="fr-CA" sz="2800"/>
              <a:t>léments essentiels à retenir</a:t>
            </a:r>
          </a:p>
        </p:txBody>
      </p:sp>
      <p:sp>
        <p:nvSpPr>
          <p:cNvPr id="6" name="Content Placeholder 5">
            <a:extLst>
              <a:ext uri="{FF2B5EF4-FFF2-40B4-BE49-F238E27FC236}">
                <a16:creationId xmlns:a16="http://schemas.microsoft.com/office/drawing/2014/main" id="{E7A8173D-A3B8-4DD5-9342-47DBECBC997E}"/>
              </a:ext>
            </a:extLst>
          </p:cNvPr>
          <p:cNvSpPr>
            <a:spLocks noGrp="1"/>
          </p:cNvSpPr>
          <p:nvPr>
            <p:ph idx="1"/>
          </p:nvPr>
        </p:nvSpPr>
        <p:spPr>
          <a:xfrm>
            <a:off x="838199" y="1261396"/>
            <a:ext cx="10721941" cy="5074958"/>
          </a:xfrm>
        </p:spPr>
        <p:txBody>
          <a:bodyPr vert="horz" lIns="91440" tIns="45720" rIns="91440" bIns="45720" rtlCol="0" anchor="t">
            <a:normAutofit lnSpcReduction="10000"/>
          </a:bodyPr>
          <a:lstStyle/>
          <a:p>
            <a:pPr marL="354013" lvl="1" indent="-354013">
              <a:lnSpc>
                <a:spcPct val="100000"/>
              </a:lnSpc>
              <a:spcBef>
                <a:spcPts val="600"/>
              </a:spcBef>
              <a:spcAft>
                <a:spcPts val="600"/>
              </a:spcAft>
              <a:buSzPct val="100000"/>
              <a:buFont typeface="Arial" charset="0"/>
              <a:buChar char="•"/>
            </a:pPr>
            <a:r>
              <a:rPr lang="fr-CA" sz="2000" b="1" dirty="0">
                <a:solidFill>
                  <a:prstClr val="black"/>
                </a:solidFill>
              </a:rPr>
              <a:t>Les systèmes, processus, politiques, procédures et formulaires des hôpitaux </a:t>
            </a:r>
            <a:r>
              <a:rPr lang="fr-CA" sz="2000" dirty="0">
                <a:solidFill>
                  <a:prstClr val="black"/>
                </a:solidFill>
              </a:rPr>
              <a:t>pourraient devoir être mis à jour pour refléter les exigences relatives à la déclaration obligatoire des RIM graves et des IIM à Santé Canada</a:t>
            </a:r>
            <a:r>
              <a:rPr lang="en-CA" sz="2000" dirty="0">
                <a:latin typeface="Arial"/>
                <a:cs typeface="Arial"/>
              </a:rPr>
              <a:t>. </a:t>
            </a:r>
          </a:p>
          <a:p>
            <a:pPr marL="354013" lvl="1" indent="-354013">
              <a:lnSpc>
                <a:spcPct val="100000"/>
              </a:lnSpc>
              <a:spcBef>
                <a:spcPts val="600"/>
              </a:spcBef>
              <a:spcAft>
                <a:spcPts val="600"/>
              </a:spcAft>
              <a:buSzPct val="100000"/>
              <a:buFont typeface="Arial" charset="0"/>
              <a:buChar char="•"/>
            </a:pPr>
            <a:r>
              <a:rPr lang="fr-CA" sz="2000" dirty="0">
                <a:latin typeface="Arial"/>
                <a:cs typeface="Arial"/>
              </a:rPr>
              <a:t>Les professionnels de la santé ont un </a:t>
            </a:r>
            <a:r>
              <a:rPr lang="fr-CA" sz="2000" b="1" dirty="0">
                <a:latin typeface="Arial"/>
                <a:cs typeface="Arial"/>
              </a:rPr>
              <a:t>rôle</a:t>
            </a:r>
            <a:r>
              <a:rPr lang="fr-CA" sz="2000" dirty="0">
                <a:latin typeface="Arial"/>
                <a:cs typeface="Arial"/>
              </a:rPr>
              <a:t> </a:t>
            </a:r>
            <a:r>
              <a:rPr lang="fr-CA" sz="2000" b="1" dirty="0">
                <a:latin typeface="Arial"/>
                <a:cs typeface="Arial"/>
              </a:rPr>
              <a:t>important </a:t>
            </a:r>
            <a:r>
              <a:rPr lang="fr-CA" sz="2000" dirty="0">
                <a:latin typeface="Arial"/>
                <a:cs typeface="Arial"/>
              </a:rPr>
              <a:t>à jouer dans la déclaration des RIM graves et des IIM</a:t>
            </a:r>
            <a:r>
              <a:rPr lang="en-CA" sz="2000" dirty="0">
                <a:latin typeface="Arial"/>
                <a:cs typeface="Arial"/>
              </a:rPr>
              <a:t>. </a:t>
            </a:r>
            <a:endParaRPr lang="en-US" sz="2000" dirty="0"/>
          </a:p>
          <a:p>
            <a:pPr marL="354013" lvl="1" indent="-354013">
              <a:lnSpc>
                <a:spcPct val="100000"/>
              </a:lnSpc>
              <a:spcBef>
                <a:spcPts val="600"/>
              </a:spcBef>
              <a:spcAft>
                <a:spcPts val="600"/>
              </a:spcAft>
              <a:buSzPct val="100000"/>
              <a:buFont typeface="Arial" charset="0"/>
              <a:buChar char="•"/>
            </a:pPr>
            <a:r>
              <a:rPr lang="fr-CA" sz="2000" dirty="0"/>
              <a:t>Santé Canada est disposé à accepter </a:t>
            </a:r>
            <a:r>
              <a:rPr lang="fr-CA" sz="2000" b="1" dirty="0"/>
              <a:t>différents formats pour les déclarations </a:t>
            </a:r>
            <a:r>
              <a:rPr lang="fr-CA" sz="2000" dirty="0"/>
              <a:t>de RIM graves et d'IIM, sachant que les systèmes hospitaliers varient.</a:t>
            </a:r>
            <a:r>
              <a:rPr lang="en-CA" sz="2000" dirty="0"/>
              <a:t>  </a:t>
            </a:r>
          </a:p>
          <a:p>
            <a:pPr marL="354013" lvl="1" indent="-354013">
              <a:lnSpc>
                <a:spcPct val="100000"/>
              </a:lnSpc>
              <a:spcBef>
                <a:spcPts val="600"/>
              </a:spcBef>
              <a:spcAft>
                <a:spcPts val="600"/>
              </a:spcAft>
              <a:buSzPct val="100000"/>
              <a:buFont typeface="Arial" charset="0"/>
              <a:buChar char="•"/>
            </a:pPr>
            <a:r>
              <a:rPr lang="fr-CA" sz="2000" dirty="0">
                <a:latin typeface="Arial"/>
                <a:cs typeface="Arial"/>
              </a:rPr>
              <a:t>Il est important de comprendre </a:t>
            </a:r>
            <a:r>
              <a:rPr lang="fr-CA" sz="2000" b="1" dirty="0">
                <a:latin typeface="Arial"/>
                <a:cs typeface="Arial"/>
              </a:rPr>
              <a:t>les différences </a:t>
            </a:r>
            <a:r>
              <a:rPr lang="fr-CA" sz="2000" dirty="0">
                <a:latin typeface="Arial"/>
                <a:cs typeface="Arial"/>
              </a:rPr>
              <a:t>entre les RIM graves, les IIM, les incidents médicamenteux, les EI et les PIM et la façon de les déclarer. </a:t>
            </a:r>
            <a:r>
              <a:rPr lang="fr-CA" sz="2000" dirty="0"/>
              <a:t> </a:t>
            </a:r>
          </a:p>
          <a:p>
            <a:pPr marL="354013" lvl="1" indent="-354013">
              <a:lnSpc>
                <a:spcPct val="100000"/>
              </a:lnSpc>
              <a:spcBef>
                <a:spcPts val="600"/>
              </a:spcBef>
              <a:spcAft>
                <a:spcPts val="600"/>
              </a:spcAft>
              <a:buSzPct val="100000"/>
              <a:buFont typeface="Arial" charset="0"/>
              <a:buChar char="•"/>
            </a:pPr>
            <a:r>
              <a:rPr lang="fr-CA" sz="2000" dirty="0">
                <a:latin typeface="Arial"/>
                <a:cs typeface="Arial"/>
              </a:rPr>
              <a:t>Le </a:t>
            </a:r>
            <a:r>
              <a:rPr lang="fr-CA" sz="2000" b="1" dirty="0">
                <a:latin typeface="Arial"/>
                <a:cs typeface="Arial"/>
              </a:rPr>
              <a:t>document d'orientation </a:t>
            </a:r>
            <a:r>
              <a:rPr lang="fr-CA" sz="2000" dirty="0">
                <a:latin typeface="Arial"/>
                <a:cs typeface="Arial"/>
              </a:rPr>
              <a:t>offre de l'information pour aider les hôpitaux à respecter les exigences réglementaires relatives à la déclaration des RIM graves et des IIM à Santé Canada. </a:t>
            </a:r>
          </a:p>
          <a:p>
            <a:pPr marL="354013" lvl="1" indent="-354013">
              <a:lnSpc>
                <a:spcPct val="100000"/>
              </a:lnSpc>
              <a:spcBef>
                <a:spcPts val="600"/>
              </a:spcBef>
              <a:spcAft>
                <a:spcPts val="600"/>
              </a:spcAft>
              <a:buSzPct val="100000"/>
              <a:buFont typeface="Arial" charset="0"/>
              <a:buChar char="•"/>
            </a:pPr>
            <a:r>
              <a:rPr lang="fr-CA" sz="2000" dirty="0">
                <a:latin typeface="Arial"/>
                <a:cs typeface="Arial"/>
              </a:rPr>
              <a:t>Santé Canada valorise la </a:t>
            </a:r>
            <a:r>
              <a:rPr lang="fr-CA" sz="2000" b="1" dirty="0">
                <a:latin typeface="Arial"/>
                <a:cs typeface="Arial"/>
              </a:rPr>
              <a:t>déclaration volontaire </a:t>
            </a:r>
            <a:r>
              <a:rPr lang="fr-CA" sz="2000" dirty="0">
                <a:latin typeface="Arial"/>
                <a:cs typeface="Arial"/>
              </a:rPr>
              <a:t>et dispose de programmes pour l'appuyer.</a:t>
            </a:r>
            <a:r>
              <a:rPr lang="en-CA" sz="2000" dirty="0">
                <a:latin typeface="Arial"/>
                <a:cs typeface="Arial"/>
              </a:rPr>
              <a:t> </a:t>
            </a:r>
            <a:endParaRPr lang="en-CA" sz="2000" dirty="0">
              <a:solidFill>
                <a:schemeClr val="tx1"/>
              </a:solidFill>
            </a:endParaRPr>
          </a:p>
        </p:txBody>
      </p:sp>
      <p:cxnSp>
        <p:nvCxnSpPr>
          <p:cNvPr id="8" name="Straight Connector 7">
            <a:extLst>
              <a:ext uri="{FF2B5EF4-FFF2-40B4-BE49-F238E27FC236}">
                <a16:creationId xmlns:a16="http://schemas.microsoft.com/office/drawing/2014/main" id="{0C6CF348-5055-4E9A-85E5-7DF6A65EB45A}"/>
              </a:ext>
            </a:extLst>
          </p:cNvPr>
          <p:cNvCxnSpPr>
            <a:cxnSpLocks/>
          </p:cNvCxnSpPr>
          <p:nvPr/>
        </p:nvCxnSpPr>
        <p:spPr>
          <a:xfrm>
            <a:off x="395000" y="1011184"/>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9" name="Straight Connector 8">
            <a:extLst>
              <a:ext uri="{FF2B5EF4-FFF2-40B4-BE49-F238E27FC236}">
                <a16:creationId xmlns:a16="http://schemas.microsoft.com/office/drawing/2014/main" id="{305B4E83-6BF8-478C-8089-ADF49BD3CE99}"/>
              </a:ext>
            </a:extLst>
          </p:cNvPr>
          <p:cNvCxnSpPr>
            <a:cxnSpLocks/>
          </p:cNvCxnSpPr>
          <p:nvPr/>
        </p:nvCxnSpPr>
        <p:spPr>
          <a:xfrm>
            <a:off x="11671479" y="1102005"/>
            <a:ext cx="0" cy="4826127"/>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10" name="Picture 9" descr="A picture containing clipart&#10;&#10;Description generated with high confidence">
            <a:extLst>
              <a:ext uri="{FF2B5EF4-FFF2-40B4-BE49-F238E27FC236}">
                <a16:creationId xmlns:a16="http://schemas.microsoft.com/office/drawing/2014/main" id="{FA3FE160-FE54-4A2C-8A46-3B85FC3518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2595" y="632300"/>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965807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a:t>Abréviations</a:t>
            </a:r>
          </a:p>
        </p:txBody>
      </p:sp>
      <p:sp>
        <p:nvSpPr>
          <p:cNvPr id="6" name="Content Placeholder 2">
            <a:extLst>
              <a:ext uri="{FF2B5EF4-FFF2-40B4-BE49-F238E27FC236}">
                <a16:creationId xmlns:a16="http://schemas.microsoft.com/office/drawing/2014/main" id="{2C0E3D46-E9C2-9C49-BE17-B08FE61D10EF}"/>
              </a:ext>
            </a:extLst>
          </p:cNvPr>
          <p:cNvSpPr>
            <a:spLocks noGrp="1"/>
          </p:cNvSpPr>
          <p:nvPr>
            <p:ph idx="1"/>
          </p:nvPr>
        </p:nvSpPr>
        <p:spPr>
          <a:xfrm>
            <a:off x="838200" y="1103141"/>
            <a:ext cx="10515600" cy="5079683"/>
          </a:xfrm>
        </p:spPr>
        <p:txBody>
          <a:bodyPr numCol="1" spcCol="234000"/>
          <a:lstStyle/>
          <a:p>
            <a:pPr marL="0" indent="0" defTabSz="431952">
              <a:spcBef>
                <a:spcPts val="600"/>
              </a:spcBef>
              <a:buNone/>
              <a:defRPr/>
            </a:pPr>
            <a:r>
              <a:rPr lang="fr-CA" b="1"/>
              <a:t>AEE : </a:t>
            </a:r>
            <a:r>
              <a:rPr lang="fr-CA"/>
              <a:t>Autorisation d’essai expérimental</a:t>
            </a:r>
          </a:p>
          <a:p>
            <a:pPr marL="0" indent="0" defTabSz="431952">
              <a:spcBef>
                <a:spcPts val="600"/>
              </a:spcBef>
              <a:buNone/>
              <a:defRPr/>
            </a:pPr>
            <a:r>
              <a:rPr lang="en-GB" altLang="x-none" b="1"/>
              <a:t>EI </a:t>
            </a:r>
            <a:r>
              <a:rPr lang="en-GB" altLang="x-none"/>
              <a:t>: </a:t>
            </a:r>
            <a:r>
              <a:rPr lang="en-GB" altLang="x-none" err="1"/>
              <a:t>Effet</a:t>
            </a:r>
            <a:r>
              <a:rPr lang="en-GB" altLang="x-none"/>
              <a:t> </a:t>
            </a:r>
            <a:r>
              <a:rPr lang="en-GB" altLang="x-none" err="1"/>
              <a:t>indésirable</a:t>
            </a:r>
            <a:endParaRPr lang="en-GB" altLang="x-none"/>
          </a:p>
          <a:p>
            <a:pPr marL="0" indent="0" defTabSz="431952">
              <a:lnSpc>
                <a:spcPct val="100000"/>
              </a:lnSpc>
              <a:spcBef>
                <a:spcPts val="600"/>
              </a:spcBef>
              <a:buNone/>
              <a:defRPr/>
            </a:pPr>
            <a:r>
              <a:rPr lang="fr-CA" b="1"/>
              <a:t>IIM : </a:t>
            </a:r>
            <a:r>
              <a:rPr lang="fr-CA"/>
              <a:t>Incident lié aux instruments médicaux</a:t>
            </a:r>
          </a:p>
          <a:p>
            <a:pPr marL="0" indent="0" defTabSz="431952">
              <a:lnSpc>
                <a:spcPct val="100000"/>
              </a:lnSpc>
              <a:spcBef>
                <a:spcPts val="600"/>
              </a:spcBef>
              <a:buNone/>
              <a:defRPr/>
            </a:pPr>
            <a:r>
              <a:rPr lang="fr-CA" b="1"/>
              <a:t>PAS : </a:t>
            </a:r>
            <a:r>
              <a:rPr lang="fr-CA"/>
              <a:t>Programme d’accès spécial</a:t>
            </a:r>
          </a:p>
          <a:p>
            <a:pPr marL="0" indent="0" defTabSz="431952">
              <a:lnSpc>
                <a:spcPct val="100000"/>
              </a:lnSpc>
              <a:spcBef>
                <a:spcPts val="600"/>
              </a:spcBef>
              <a:buNone/>
              <a:defRPr/>
            </a:pPr>
            <a:r>
              <a:rPr lang="fr-CA" b="1"/>
              <a:t>PIM : </a:t>
            </a:r>
            <a:r>
              <a:rPr lang="fr-CA"/>
              <a:t>Problème relatif aux instruments médicaux</a:t>
            </a:r>
          </a:p>
          <a:p>
            <a:pPr marL="0" indent="0" defTabSz="431952">
              <a:lnSpc>
                <a:spcPct val="100000"/>
              </a:lnSpc>
              <a:spcBef>
                <a:spcPts val="600"/>
              </a:spcBef>
              <a:buNone/>
              <a:defRPr/>
            </a:pPr>
            <a:r>
              <a:rPr lang="fr-CA" b="1" err="1"/>
              <a:t>ResSCMM</a:t>
            </a:r>
            <a:r>
              <a:rPr lang="fr-CA" b="1"/>
              <a:t> : </a:t>
            </a:r>
            <a:r>
              <a:rPr lang="fr-CA"/>
              <a:t>Réseau sentinelle canadien pour les matériels médicaux </a:t>
            </a:r>
          </a:p>
          <a:p>
            <a:pPr marL="0" indent="0" defTabSz="431952">
              <a:lnSpc>
                <a:spcPct val="100000"/>
              </a:lnSpc>
              <a:spcBef>
                <a:spcPts val="600"/>
              </a:spcBef>
              <a:buNone/>
              <a:defRPr/>
            </a:pPr>
            <a:r>
              <a:rPr lang="fr-CA" altLang="x-none" b="1"/>
              <a:t>RIM </a:t>
            </a:r>
            <a:r>
              <a:rPr lang="fr-CA" altLang="x-none"/>
              <a:t>: Réaction indésirable à un médicament</a:t>
            </a:r>
          </a:p>
          <a:p>
            <a:pPr marL="0" indent="0" defTabSz="431952">
              <a:lnSpc>
                <a:spcPct val="100000"/>
              </a:lnSpc>
              <a:spcBef>
                <a:spcPts val="600"/>
              </a:spcBef>
              <a:buNone/>
              <a:defRPr/>
            </a:pPr>
            <a:r>
              <a:rPr lang="fr-CA" b="1"/>
              <a:t>SCDPIM : </a:t>
            </a:r>
            <a:r>
              <a:rPr lang="fr-CA"/>
              <a:t>Système canadien de déclaration et de prévention des incidents médicamenteux</a:t>
            </a:r>
            <a:endParaRPr lang="fr-CA" b="1"/>
          </a:p>
          <a:p>
            <a:pPr marL="0" indent="0" defTabSz="431952">
              <a:lnSpc>
                <a:spcPct val="100000"/>
              </a:lnSpc>
              <a:spcBef>
                <a:spcPts val="600"/>
              </a:spcBef>
              <a:buNone/>
              <a:defRPr/>
            </a:pPr>
            <a:r>
              <a:rPr lang="fr-CA" b="1" err="1"/>
              <a:t>sFTP</a:t>
            </a:r>
            <a:r>
              <a:rPr lang="fr-CA" b="1"/>
              <a:t> </a:t>
            </a:r>
            <a:r>
              <a:rPr lang="fr-CA"/>
              <a:t>: Protocole de transfert de fichier sécurisé </a:t>
            </a:r>
          </a:p>
          <a:p>
            <a:pPr marL="0" indent="0" defTabSz="431952">
              <a:lnSpc>
                <a:spcPct val="100000"/>
              </a:lnSpc>
              <a:spcBef>
                <a:spcPts val="600"/>
              </a:spcBef>
              <a:buNone/>
              <a:defRPr/>
            </a:pPr>
            <a:endParaRPr lang="en-GB"/>
          </a:p>
        </p:txBody>
      </p:sp>
    </p:spTree>
    <p:extLst>
      <p:ext uri="{BB962C8B-B14F-4D97-AF65-F5344CB8AC3E}">
        <p14:creationId xmlns:p14="http://schemas.microsoft.com/office/powerpoint/2010/main" val="370615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59B24B-B613-4667-86F9-992E53B8888F}"/>
              </a:ext>
            </a:extLst>
          </p:cNvPr>
          <p:cNvSpPr>
            <a:spLocks noGrp="1"/>
          </p:cNvSpPr>
          <p:nvPr>
            <p:ph type="title"/>
          </p:nvPr>
        </p:nvSpPr>
        <p:spPr>
          <a:xfrm>
            <a:off x="838200" y="365125"/>
            <a:ext cx="10515600" cy="1325563"/>
          </a:xfrm>
        </p:spPr>
        <p:txBody>
          <a:bodyPr anchor="t"/>
          <a:lstStyle/>
          <a:p>
            <a:r>
              <a:rPr lang="fr-CA" dirty="0"/>
              <a:t>Modèle théorique de la</a:t>
            </a:r>
            <a:br>
              <a:rPr lang="fr-CA" dirty="0"/>
            </a:br>
            <a:r>
              <a:rPr lang="fr-CA" dirty="0"/>
              <a:t>déclaration par les hôpitaux</a:t>
            </a:r>
            <a:br>
              <a:rPr lang="fr-CA" dirty="0"/>
            </a:br>
            <a:r>
              <a:rPr lang="fr-CA" dirty="0"/>
              <a:t>des RIM graves et des IIM</a:t>
            </a:r>
            <a:endParaRPr lang="fr-CA" strike="sngStrike" dirty="0">
              <a:solidFill>
                <a:srgbClr val="FF0000"/>
              </a:solidFill>
            </a:endParaRPr>
          </a:p>
        </p:txBody>
      </p:sp>
      <p:sp>
        <p:nvSpPr>
          <p:cNvPr id="11" name="Rectangle 10">
            <a:extLst>
              <a:ext uri="{FF2B5EF4-FFF2-40B4-BE49-F238E27FC236}">
                <a16:creationId xmlns:a16="http://schemas.microsoft.com/office/drawing/2014/main" id="{A01D55D5-AD2F-4563-9061-8CAF5916E0CA}"/>
              </a:ext>
            </a:extLst>
          </p:cNvPr>
          <p:cNvSpPr/>
          <p:nvPr/>
        </p:nvSpPr>
        <p:spPr>
          <a:xfrm>
            <a:off x="838200" y="6215876"/>
            <a:ext cx="9301843" cy="27699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Source : Le cycle décision-action lié aux </a:t>
            </a:r>
            <a:r>
              <a:rPr kumimoji="0" lang="fr-C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RIM graves et </a:t>
            </a: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aux IIM. ISMP Canada, Organisation des normes en santé (HSO), ICSP; 2019</a:t>
            </a:r>
          </a:p>
        </p:txBody>
      </p:sp>
      <p:pic>
        <p:nvPicPr>
          <p:cNvPr id="4" name="Picture 3" descr="A close up of a logo&#10;&#10;Description automatically generated">
            <a:extLst>
              <a:ext uri="{FF2B5EF4-FFF2-40B4-BE49-F238E27FC236}">
                <a16:creationId xmlns:a16="http://schemas.microsoft.com/office/drawing/2014/main" id="{F1559E6D-2455-4661-A1EF-DCBE481F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805" y="646387"/>
            <a:ext cx="6208789" cy="5282195"/>
          </a:xfrm>
          <a:prstGeom prst="rect">
            <a:avLst/>
          </a:prstGeom>
        </p:spPr>
      </p:pic>
      <p:grpSp>
        <p:nvGrpSpPr>
          <p:cNvPr id="5" name="Group 4">
            <a:extLst>
              <a:ext uri="{FF2B5EF4-FFF2-40B4-BE49-F238E27FC236}">
                <a16:creationId xmlns:a16="http://schemas.microsoft.com/office/drawing/2014/main" id="{167C8205-8BC0-4256-8DF8-EF7A907EA70C}"/>
              </a:ext>
            </a:extLst>
          </p:cNvPr>
          <p:cNvGrpSpPr/>
          <p:nvPr/>
        </p:nvGrpSpPr>
        <p:grpSpPr>
          <a:xfrm>
            <a:off x="838200" y="2219632"/>
            <a:ext cx="1737335" cy="2151401"/>
            <a:chOff x="995466" y="1025223"/>
            <a:chExt cx="1730891" cy="2184109"/>
          </a:xfrm>
        </p:grpSpPr>
        <p:sp>
          <p:nvSpPr>
            <p:cNvPr id="6" name="TextBox 5">
              <a:extLst>
                <a:ext uri="{FF2B5EF4-FFF2-40B4-BE49-F238E27FC236}">
                  <a16:creationId xmlns:a16="http://schemas.microsoft.com/office/drawing/2014/main" id="{CA153320-3B9D-4CFC-AD82-7C6AA772742D}"/>
                </a:ext>
              </a:extLst>
            </p:cNvPr>
            <p:cNvSpPr txBox="1"/>
            <p:nvPr/>
          </p:nvSpPr>
          <p:spPr>
            <a:xfrm>
              <a:off x="1142924" y="1135697"/>
              <a:ext cx="1583432" cy="1968471"/>
            </a:xfrm>
            <a:prstGeom prst="rect">
              <a:avLst/>
            </a:prstGeom>
            <a:noFill/>
          </p:spPr>
          <p:txBody>
            <a:bodyPr wrap="square" rtlCol="0">
              <a:spAutoFit/>
            </a:bodyPr>
            <a:lstStyle/>
            <a:p>
              <a:r>
                <a:rPr lang="fr-CA" sz="2000" b="1" dirty="0"/>
                <a:t>Le module 2 </a:t>
              </a:r>
              <a:r>
                <a:rPr lang="fr-CA" sz="2000" dirty="0"/>
                <a:t>décrit les processus de déclaration à Santé Canada</a:t>
              </a:r>
              <a:r>
                <a:rPr lang="en-US" sz="2000" dirty="0"/>
                <a:t>.</a:t>
              </a:r>
              <a:endParaRPr lang="en-CA" sz="2000" dirty="0"/>
            </a:p>
          </p:txBody>
        </p:sp>
        <p:sp>
          <p:nvSpPr>
            <p:cNvPr id="7" name="Rectangle: Rounded Corners 6">
              <a:extLst>
                <a:ext uri="{FF2B5EF4-FFF2-40B4-BE49-F238E27FC236}">
                  <a16:creationId xmlns:a16="http://schemas.microsoft.com/office/drawing/2014/main" id="{4A420429-F20C-4248-B5CE-B66F129D5571}"/>
                </a:ext>
              </a:extLst>
            </p:cNvPr>
            <p:cNvSpPr/>
            <p:nvPr/>
          </p:nvSpPr>
          <p:spPr>
            <a:xfrm>
              <a:off x="995466" y="1025223"/>
              <a:ext cx="1730891" cy="2184109"/>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Rounded Corners 11">
            <a:extLst>
              <a:ext uri="{FF2B5EF4-FFF2-40B4-BE49-F238E27FC236}">
                <a16:creationId xmlns:a16="http://schemas.microsoft.com/office/drawing/2014/main" id="{32A119B3-257A-4B1B-BAD0-DD270A257821}"/>
              </a:ext>
            </a:extLst>
          </p:cNvPr>
          <p:cNvSpPr/>
          <p:nvPr/>
        </p:nvSpPr>
        <p:spPr>
          <a:xfrm>
            <a:off x="9936480" y="1024128"/>
            <a:ext cx="2170176" cy="4041358"/>
          </a:xfrm>
          <a:prstGeom prst="roundRect">
            <a:avLst/>
          </a:prstGeom>
          <a:noFill/>
          <a:ln w="1143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578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10515600" cy="1212849"/>
          </a:xfrm>
        </p:spPr>
        <p:txBody>
          <a:bodyPr anchor="t"/>
          <a:lstStyle/>
          <a:p>
            <a:r>
              <a:rPr lang="fr-CA" dirty="0"/>
              <a:t>Ressources</a:t>
            </a:r>
          </a:p>
        </p:txBody>
      </p:sp>
      <p:sp>
        <p:nvSpPr>
          <p:cNvPr id="3" name="Content Placeholder 2"/>
          <p:cNvSpPr>
            <a:spLocks noGrp="1"/>
          </p:cNvSpPr>
          <p:nvPr>
            <p:ph idx="1"/>
          </p:nvPr>
        </p:nvSpPr>
        <p:spPr>
          <a:xfrm>
            <a:off x="838200" y="1181101"/>
            <a:ext cx="10736484" cy="5499100"/>
          </a:xfrm>
        </p:spPr>
        <p:txBody>
          <a:bodyPr>
            <a:normAutofit fontScale="62500" lnSpcReduction="20000"/>
          </a:bodyPr>
          <a:lstStyle/>
          <a:p>
            <a:r>
              <a:rPr lang="fr-CA" sz="2400" dirty="0">
                <a:ea typeface="ＭＳ Ｐゴシック" pitchFamily="34" charset="-128"/>
                <a:cs typeface="ＭＳ Ｐゴシック" charset="0"/>
                <a:hlinkClick r:id="rId3"/>
              </a:rPr>
              <a:t>Demandes d’autorisation d’essai expérimental </a:t>
            </a:r>
            <a:r>
              <a:rPr lang="en-CA" sz="2400" dirty="0">
                <a:ea typeface="ＭＳ Ｐゴシック" pitchFamily="34" charset="-128"/>
                <a:cs typeface="ＭＳ Ｐゴシック" charset="0"/>
                <a:hlinkClick r:id="rId3"/>
              </a:rPr>
              <a:t>pour les </a:t>
            </a:r>
            <a:r>
              <a:rPr lang="en-CA" sz="2400" dirty="0" err="1">
                <a:ea typeface="ＭＳ Ｐゴシック" pitchFamily="34" charset="-128"/>
                <a:cs typeface="ＭＳ Ｐゴシック" charset="0"/>
                <a:hlinkClick r:id="rId3"/>
              </a:rPr>
              <a:t>i</a:t>
            </a:r>
            <a:r>
              <a:rPr lang="fr-CA" sz="2400" dirty="0" err="1">
                <a:ea typeface="ＭＳ Ｐゴシック" pitchFamily="34" charset="-128"/>
                <a:cs typeface="ＭＳ Ｐゴシック" charset="0"/>
                <a:hlinkClick r:id="rId3"/>
              </a:rPr>
              <a:t>nstruments</a:t>
            </a:r>
            <a:r>
              <a:rPr lang="en-CA" sz="2400" dirty="0">
                <a:ea typeface="ＭＳ Ｐゴシック" pitchFamily="34" charset="-128"/>
                <a:cs typeface="ＭＳ Ｐゴシック" charset="0"/>
                <a:hlinkClick r:id="rId3"/>
              </a:rPr>
              <a:t> </a:t>
            </a:r>
            <a:r>
              <a:rPr lang="en-CA" sz="2400" dirty="0" err="1">
                <a:ea typeface="ＭＳ Ｐゴシック" pitchFamily="34" charset="-128"/>
                <a:cs typeface="ＭＳ Ｐゴシック" charset="0"/>
                <a:hlinkClick r:id="rId3"/>
              </a:rPr>
              <a:t>médicaux</a:t>
            </a:r>
            <a:r>
              <a:rPr lang="en-CA" sz="2400" dirty="0">
                <a:ea typeface="ＭＳ Ｐゴシック" pitchFamily="34" charset="-128"/>
                <a:cs typeface="ＭＳ Ｐゴシック" charset="0"/>
                <a:hlinkClick r:id="rId3"/>
              </a:rPr>
              <a:t> </a:t>
            </a:r>
            <a:r>
              <a:rPr lang="fr-CA" sz="2400" dirty="0">
                <a:ea typeface="ＭＳ Ｐゴシック" pitchFamily="34" charset="-128"/>
                <a:cs typeface="ＭＳ Ｐゴシック" charset="0"/>
                <a:hlinkClick r:id="rId3"/>
              </a:rPr>
              <a:t>ligne</a:t>
            </a:r>
            <a:r>
              <a:rPr lang="en-CA" sz="2400" dirty="0">
                <a:ea typeface="ＭＳ Ｐゴシック" pitchFamily="34" charset="-128"/>
                <a:cs typeface="ＭＳ Ｐゴシック" charset="0"/>
                <a:hlinkClick r:id="rId3"/>
              </a:rPr>
              <a:t> </a:t>
            </a:r>
            <a:r>
              <a:rPr lang="fr-CA" sz="2400" dirty="0">
                <a:ea typeface="ＭＳ Ｐゴシック" pitchFamily="34" charset="-128"/>
                <a:cs typeface="ＭＳ Ｐゴシック" charset="0"/>
                <a:hlinkClick r:id="rId3"/>
              </a:rPr>
              <a:t>directrice</a:t>
            </a:r>
            <a:r>
              <a:rPr lang="en-CA" sz="2400" dirty="0">
                <a:ea typeface="ＭＳ Ｐゴシック" pitchFamily="34" charset="-128"/>
                <a:cs typeface="ＭＳ Ｐゴシック" charset="0"/>
                <a:hlinkClick r:id="rId3"/>
              </a:rPr>
              <a:t> </a:t>
            </a:r>
            <a:r>
              <a:rPr lang="en-CA" sz="2400" dirty="0">
                <a:ea typeface="ＭＳ Ｐゴシック" pitchFamily="34" charset="-128"/>
                <a:cs typeface="ＭＳ Ｐゴシック" charset="0"/>
                <a:hlinkClick r:id="rId4"/>
              </a:rPr>
              <a:t>–</a:t>
            </a:r>
            <a:r>
              <a:rPr lang="en-CA" sz="2400" dirty="0">
                <a:ea typeface="ＭＳ Ｐゴシック" pitchFamily="34" charset="-128"/>
                <a:cs typeface="ＭＳ Ｐゴシック" charset="0"/>
                <a:hlinkClick r:id="rId5"/>
              </a:rPr>
              <a:t> </a:t>
            </a:r>
            <a:r>
              <a:rPr lang="en-CA" sz="2400" dirty="0" err="1">
                <a:ea typeface="ＭＳ Ｐゴシック" pitchFamily="34" charset="-128"/>
                <a:cs typeface="ＭＳ Ｐゴシック" charset="0"/>
                <a:hlinkClick r:id="rId5"/>
              </a:rPr>
              <a:t>Sommaire</a:t>
            </a:r>
            <a:endParaRPr lang="en-CA" sz="2400" dirty="0">
              <a:ea typeface="ＭＳ Ｐゴシック" pitchFamily="34" charset="-128"/>
              <a:cs typeface="ＭＳ Ｐゴシック" charset="0"/>
            </a:endParaRPr>
          </a:p>
          <a:p>
            <a:r>
              <a:rPr lang="fr-CA" sz="2400" dirty="0">
                <a:hlinkClick r:id="rId6"/>
              </a:rPr>
              <a:t>Réseau sentinelle canadien pour les matériels médicaux</a:t>
            </a:r>
            <a:endParaRPr lang="fr-CA" sz="2400" dirty="0"/>
          </a:p>
          <a:p>
            <a:r>
              <a:rPr lang="fr-CA" altLang="en-US" sz="2400" dirty="0">
                <a:hlinkClick r:id="rId7"/>
              </a:rPr>
              <a:t>Système canadien de déclaration et de prévention des incidents médicamenteux  </a:t>
            </a:r>
            <a:endParaRPr lang="fr-CA" sz="2400" dirty="0">
              <a:ea typeface="ＭＳ Ｐゴシック" pitchFamily="34" charset="-128"/>
            </a:endParaRPr>
          </a:p>
          <a:p>
            <a:r>
              <a:rPr lang="en-CA" sz="2400" dirty="0">
                <a:hlinkClick r:id="rId8"/>
              </a:rPr>
              <a:t>Programme Canada Vigilance</a:t>
            </a:r>
            <a:endParaRPr lang="en-CA" sz="2400" dirty="0"/>
          </a:p>
          <a:p>
            <a:r>
              <a:rPr lang="fr-CA" sz="2400" dirty="0" err="1">
                <a:solidFill>
                  <a:prstClr val="black"/>
                </a:solidFill>
                <a:ea typeface="ＭＳ Ｐゴシック" panose="020B0600070205080204" pitchFamily="34" charset="-128"/>
                <a:hlinkClick r:id="rId9"/>
              </a:rPr>
              <a:t>MedEffet</a:t>
            </a:r>
            <a:r>
              <a:rPr lang="fr-CA" sz="2400" dirty="0">
                <a:solidFill>
                  <a:prstClr val="black"/>
                </a:solidFill>
                <a:ea typeface="ＭＳ Ｐゴシック" panose="020B0600070205080204" pitchFamily="34" charset="-128"/>
                <a:hlinkClick r:id="rId9"/>
              </a:rPr>
              <a:t> de Santé Canada  </a:t>
            </a:r>
            <a:endParaRPr lang="en-CA" sz="2400" dirty="0">
              <a:solidFill>
                <a:prstClr val="black"/>
              </a:solidFill>
              <a:ea typeface="ＭＳ Ｐゴシック" panose="020B0600070205080204" pitchFamily="34" charset="-128"/>
            </a:endParaRPr>
          </a:p>
          <a:p>
            <a:r>
              <a:rPr lang="fr-CA" sz="2400" dirty="0">
                <a:hlinkClick r:id="rId10"/>
              </a:rPr>
              <a:t>Déclaration obligatoire des réactions indésirables graves à un médicament et des incidents liés aux instruments médicaux par les hôpitaux : document d’orientation</a:t>
            </a:r>
            <a:r>
              <a:rPr lang="fr-CA" sz="2400" dirty="0"/>
              <a:t> </a:t>
            </a:r>
          </a:p>
          <a:p>
            <a:r>
              <a:rPr lang="fr-CA" sz="2400" dirty="0">
                <a:hlinkClick r:id="rId11"/>
              </a:rPr>
              <a:t>Le rôle de Santé Canada dans la gestion et la prévention des incidents médicamenteux néfastes</a:t>
            </a:r>
            <a:r>
              <a:rPr lang="fr-CA" sz="2400" dirty="0"/>
              <a:t> </a:t>
            </a:r>
          </a:p>
          <a:p>
            <a:r>
              <a:rPr lang="fr-CA" sz="2400" u="sng" dirty="0">
                <a:ea typeface="ＭＳ Ｐゴシック" pitchFamily="34" charset="-128"/>
                <a:hlinkClick r:id="rId12"/>
              </a:rPr>
              <a:t>Formulaire de plainte d’un produit de santé</a:t>
            </a:r>
            <a:endParaRPr lang="fr-CA" sz="2400" dirty="0">
              <a:ea typeface="ＭＳ Ｐゴシック" pitchFamily="34" charset="-128"/>
            </a:endParaRPr>
          </a:p>
          <a:p>
            <a:r>
              <a:rPr lang="fr-CA" sz="2400" dirty="0">
                <a:hlinkClick r:id="rId13"/>
              </a:rPr>
              <a:t>Règlement sur les instruments médicaux</a:t>
            </a:r>
            <a:endParaRPr lang="fr-CA" sz="2400" dirty="0"/>
          </a:p>
          <a:p>
            <a:r>
              <a:rPr lang="fr-CA" sz="2400" dirty="0">
                <a:ea typeface="ＭＳ Ｐゴシック" pitchFamily="34" charset="-128"/>
                <a:cs typeface="ＭＳ Ｐゴシック" charset="0"/>
                <a:hlinkClick r:id="rId14"/>
              </a:rPr>
              <a:t>Instruments </a:t>
            </a:r>
            <a:r>
              <a:rPr lang="fr-CA" sz="2400" dirty="0">
                <a:ea typeface="ＭＳ Ｐゴシック" pitchFamily="34" charset="-128"/>
                <a:cs typeface="ＭＳ Ｐゴシック" charset="0"/>
                <a:hlinkClick r:id="rId15"/>
              </a:rPr>
              <a:t>médicaux</a:t>
            </a:r>
            <a:r>
              <a:rPr lang="fr-CA" sz="2400" dirty="0">
                <a:ea typeface="ＭＳ Ｐゴシック" pitchFamily="34" charset="-128"/>
                <a:cs typeface="ＭＳ Ｐゴシック" charset="0"/>
                <a:hlinkClick r:id="rId14"/>
              </a:rPr>
              <a:t> – Programme d’accès spécial</a:t>
            </a:r>
            <a:endParaRPr lang="fr-CA" sz="2400" dirty="0">
              <a:ea typeface="ＭＳ Ｐゴシック" pitchFamily="34" charset="-128"/>
              <a:cs typeface="ＭＳ Ｐゴシック" charset="0"/>
            </a:endParaRPr>
          </a:p>
          <a:p>
            <a:r>
              <a:rPr lang="fr-CA" sz="2400" dirty="0">
                <a:hlinkClick r:id="rId16"/>
              </a:rPr>
              <a:t>Formulaire de déclaration des </a:t>
            </a:r>
            <a:r>
              <a:rPr lang="fr-CA" sz="2400" dirty="0">
                <a:hlinkClick r:id="rId8"/>
              </a:rPr>
              <a:t>effets</a:t>
            </a:r>
            <a:r>
              <a:rPr lang="fr-CA" sz="2400" dirty="0">
                <a:hlinkClick r:id="rId16"/>
              </a:rPr>
              <a:t> secondaires</a:t>
            </a:r>
            <a:endParaRPr lang="fr-CA" sz="2400" dirty="0"/>
          </a:p>
          <a:p>
            <a:r>
              <a:rPr lang="fr-CA" sz="2400" dirty="0">
                <a:solidFill>
                  <a:prstClr val="black"/>
                </a:solidFill>
                <a:ea typeface="ＭＳ Ｐゴシック" panose="020B0600070205080204" pitchFamily="34" charset="-128"/>
                <a:hlinkClick r:id="rId17"/>
              </a:rPr>
              <a:t>Loi visant à protéger les Canadiens contre les drogues dangereuses (Loi de Vanessa) </a:t>
            </a:r>
            <a:endParaRPr lang="fr-CA" sz="2400" dirty="0">
              <a:solidFill>
                <a:prstClr val="black"/>
              </a:solidFill>
              <a:ea typeface="ＭＳ Ｐゴシック" panose="020B0600070205080204" pitchFamily="34" charset="-128"/>
            </a:endParaRPr>
          </a:p>
          <a:p>
            <a:r>
              <a:rPr lang="fr-FR" sz="2400" dirty="0">
                <a:hlinkClick r:id="rId18"/>
              </a:rPr>
              <a:t>Règlement modifiant le Règlement sur les aliments et drogues</a:t>
            </a:r>
          </a:p>
          <a:p>
            <a:r>
              <a:rPr lang="fr-FR" sz="2400" dirty="0">
                <a:hlinkClick r:id="rId19"/>
              </a:rPr>
              <a:t>Règlement modifiant le Règlement sur les instruments médicaux</a:t>
            </a:r>
            <a:endParaRPr lang="fr-CA" sz="2400" strike="sngStrike" dirty="0">
              <a:solidFill>
                <a:prstClr val="black"/>
              </a:solidFill>
              <a:ea typeface="ＭＳ Ｐゴシック" panose="020B0600070205080204" pitchFamily="34" charset="-128"/>
            </a:endParaRPr>
          </a:p>
          <a:p>
            <a:r>
              <a:rPr lang="fr-CA" sz="2400" dirty="0">
                <a:hlinkClick r:id="rId20"/>
              </a:rPr>
              <a:t>Déclarer un effet indésirable ou un incident lié à un instrument médical</a:t>
            </a:r>
            <a:endParaRPr lang="fr-CA" sz="2400" dirty="0"/>
          </a:p>
          <a:p>
            <a:pPr marL="0" indent="0">
              <a:buNone/>
            </a:pPr>
            <a:endParaRPr lang="en-CA" sz="2400" b="1" dirty="0">
              <a:solidFill>
                <a:prstClr val="black"/>
              </a:solidFill>
              <a:ea typeface="ＭＳ Ｐゴシック" panose="020B0600070205080204" pitchFamily="34" charset="-128"/>
            </a:endParaRPr>
          </a:p>
          <a:p>
            <a:pPr marL="0" indent="0">
              <a:buNone/>
            </a:pPr>
            <a:r>
              <a:rPr lang="fr-CA" sz="2300" b="1" dirty="0">
                <a:solidFill>
                  <a:prstClr val="black"/>
                </a:solidFill>
                <a:ea typeface="ＭＳ Ｐゴシック" panose="020B0600070205080204" pitchFamily="34" charset="-128"/>
              </a:rPr>
              <a:t>Pour de plus amples renseignements, veuillez communiquer avec le Programme Canada Vigilance :  </a:t>
            </a:r>
          </a:p>
          <a:p>
            <a:pPr marL="457200" lvl="1" indent="0">
              <a:buNone/>
            </a:pPr>
            <a:r>
              <a:rPr lang="fr-CA" sz="2300" b="1" dirty="0">
                <a:solidFill>
                  <a:prstClr val="black"/>
                </a:solidFill>
                <a:ea typeface="ＭＳ Ｐゴシック" panose="020B0600070205080204" pitchFamily="34" charset="-128"/>
              </a:rPr>
              <a:t>Courriel : </a:t>
            </a:r>
            <a:r>
              <a:rPr lang="fr-CA" sz="2300" b="1" dirty="0">
                <a:latin typeface="Arial"/>
                <a:cs typeface="Arial"/>
                <a:hlinkClick r:id="rId21"/>
              </a:rPr>
              <a:t>hc.canada.vigilance.sc@canada.ca</a:t>
            </a:r>
            <a:endParaRPr lang="fr-CA" sz="2300" b="1" dirty="0">
              <a:latin typeface="Arial"/>
              <a:cs typeface="Arial"/>
            </a:endParaRPr>
          </a:p>
          <a:p>
            <a:pPr marL="457200" lvl="1" indent="0">
              <a:buNone/>
            </a:pPr>
            <a:r>
              <a:rPr lang="fr-CA" sz="2300" b="1" dirty="0">
                <a:latin typeface="Arial"/>
                <a:cs typeface="Arial"/>
              </a:rPr>
              <a:t>Téléphone : 1 866 234-2345 </a:t>
            </a:r>
            <a:endParaRPr lang="fr-CA" sz="2300"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104133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fr-CA"/>
              <a:t>Remerciements</a:t>
            </a:r>
          </a:p>
        </p:txBody>
      </p:sp>
      <p:sp>
        <p:nvSpPr>
          <p:cNvPr id="3" name="Content Placeholder 2"/>
          <p:cNvSpPr>
            <a:spLocks noGrp="1"/>
          </p:cNvSpPr>
          <p:nvPr>
            <p:ph idx="1"/>
          </p:nvPr>
        </p:nvSpPr>
        <p:spPr>
          <a:xfrm>
            <a:off x="832670" y="1119614"/>
            <a:ext cx="10515600" cy="3746300"/>
          </a:xfrm>
        </p:spPr>
        <p:txBody>
          <a:bodyPr>
            <a:normAutofit/>
          </a:bodyPr>
          <a:lstStyle/>
          <a:p>
            <a:pPr>
              <a:lnSpc>
                <a:spcPct val="110000"/>
              </a:lnSpc>
            </a:pPr>
            <a:r>
              <a:rPr lang="fr-CA"/>
              <a:t>Tous les documents ont été élaborés par les parties collaboratrices suivantes : Santé Canada, l’Institut pour l’utilisation sécuritaire des médicaments du Canada (ISMP Canada), l’Organisation de normes en santé (HSO) et l’Institut canadien pour la sécurité des patients (ICSP)</a:t>
            </a:r>
            <a:r>
              <a:rPr lang="en-CA"/>
              <a:t>.</a:t>
            </a:r>
          </a:p>
          <a:p>
            <a:pPr>
              <a:lnSpc>
                <a:spcPct val="110000"/>
              </a:lnSpc>
            </a:pPr>
            <a:endParaRPr lang="en-CA"/>
          </a:p>
          <a:p>
            <a:pPr>
              <a:lnSpc>
                <a:spcPct val="110000"/>
              </a:lnSpc>
            </a:pPr>
            <a:r>
              <a:rPr lang="fr-CA"/>
              <a:t>Toute personne souhaitant les utiliser doit citer Santé Canada comme le propriétaire et la source des documents : </a:t>
            </a:r>
            <a:br>
              <a:rPr lang="fr-CA"/>
            </a:br>
            <a:r>
              <a:rPr lang="fr-CA">
                <a:latin typeface="Arial"/>
                <a:cs typeface="Arial"/>
              </a:rPr>
              <a:t>Formation à l’appui de la déclaration obligatoire, Santé Canada, 2019.</a:t>
            </a:r>
            <a:endParaRPr lang="fr-CA"/>
          </a:p>
          <a:p>
            <a:pPr marL="0" indent="0">
              <a:buNone/>
            </a:pPr>
            <a:endParaRPr lang="en-CA" sz="2400">
              <a:latin typeface="Arial"/>
              <a:cs typeface="Arial"/>
            </a:endParaRPr>
          </a:p>
        </p:txBody>
      </p:sp>
      <p:pic>
        <p:nvPicPr>
          <p:cNvPr id="4" name="Picture 4">
            <a:extLst>
              <a:ext uri="{FF2B5EF4-FFF2-40B4-BE49-F238E27FC236}">
                <a16:creationId xmlns:a16="http://schemas.microsoft.com/office/drawing/2014/main" id="{8D79E90F-54F7-438E-ABC5-A0EB04A084FC}"/>
              </a:ext>
            </a:extLst>
          </p:cNvPr>
          <p:cNvPicPr>
            <a:picLocks noChangeAspect="1"/>
          </p:cNvPicPr>
          <p:nvPr/>
        </p:nvPicPr>
        <p:blipFill>
          <a:blip r:embed="rId3"/>
          <a:stretch>
            <a:fillRect/>
          </a:stretch>
        </p:blipFill>
        <p:spPr>
          <a:xfrm>
            <a:off x="88899" y="4869702"/>
            <a:ext cx="12104914" cy="892311"/>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endParaRPr lang="en-CA" sz="3200">
              <a:solidFill>
                <a:prstClr val="black"/>
              </a:solidFill>
              <a:latin typeface="Arial" panose="020B0604020202020204" pitchFamily="34" charset="0"/>
              <a:cs typeface="+mn-cs"/>
            </a:endParaRPr>
          </a:p>
          <a:p>
            <a:pPr marL="0" indent="0" algn="ctr">
              <a:buNone/>
            </a:pPr>
            <a:r>
              <a:rPr lang="fr-CA" sz="3200" b="1">
                <a:solidFill>
                  <a:srgbClr val="1B416F"/>
                </a:solidFill>
              </a:rPr>
              <a:t>Considérations relatives</a:t>
            </a:r>
          </a:p>
          <a:p>
            <a:pPr marL="0" indent="0" algn="ctr">
              <a:buNone/>
            </a:pPr>
            <a:r>
              <a:rPr lang="fr-CA" sz="3200" b="1">
                <a:solidFill>
                  <a:srgbClr val="1B416F"/>
                </a:solidFill>
              </a:rPr>
              <a:t>à la déclaration obligatoire</a:t>
            </a:r>
          </a:p>
        </p:txBody>
      </p:sp>
      <p:sp>
        <p:nvSpPr>
          <p:cNvPr id="4" name="Slide Number Placeholder 3">
            <a:extLst>
              <a:ext uri="{FF2B5EF4-FFF2-40B4-BE49-F238E27FC236}">
                <a16:creationId xmlns:a16="http://schemas.microsoft.com/office/drawing/2014/main" id="{DF2BFA3B-8A08-4F68-A6C3-55E0B813E49D}"/>
              </a:ext>
            </a:extLst>
          </p:cNvPr>
          <p:cNvSpPr>
            <a:spLocks noGrp="1"/>
          </p:cNvSpPr>
          <p:nvPr>
            <p:ph type="sldNum" sz="quarter" idx="12"/>
          </p:nvPr>
        </p:nvSpPr>
        <p:spPr>
          <a:xfrm>
            <a:off x="11229806" y="6400800"/>
            <a:ext cx="7577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100" kern="1200">
                <a:solidFill>
                  <a:schemeClr val="bg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CACD7C3C-9F41-4EB4-9FCC-8B846A13ECB4}" type="slidenum">
              <a:rPr lang="en-US" altLang="en-US" smtClean="0"/>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1315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02FF-79A5-405D-A305-C829565AA87F}"/>
              </a:ext>
            </a:extLst>
          </p:cNvPr>
          <p:cNvSpPr>
            <a:spLocks noGrp="1"/>
          </p:cNvSpPr>
          <p:nvPr>
            <p:ph type="title"/>
          </p:nvPr>
        </p:nvSpPr>
        <p:spPr>
          <a:xfrm>
            <a:off x="838199" y="382532"/>
            <a:ext cx="10515600" cy="1325563"/>
          </a:xfrm>
        </p:spPr>
        <p:txBody>
          <a:bodyPr anchor="t">
            <a:normAutofit/>
          </a:bodyPr>
          <a:lstStyle/>
          <a:p>
            <a:pPr>
              <a:lnSpc>
                <a:spcPct val="100000"/>
              </a:lnSpc>
            </a:pPr>
            <a:r>
              <a:rPr lang="fr-CA" sz="2800"/>
              <a:t>Considérations relatives aux hôpitaux</a:t>
            </a:r>
            <a:endParaRPr lang="fr-CA" sz="2800">
              <a:solidFill>
                <a:schemeClr val="accent2">
                  <a:lumMod val="50000"/>
                </a:schemeClr>
              </a:solidFill>
            </a:endParaRPr>
          </a:p>
        </p:txBody>
      </p:sp>
      <p:sp>
        <p:nvSpPr>
          <p:cNvPr id="16" name="Content Placeholder 15">
            <a:extLst>
              <a:ext uri="{FF2B5EF4-FFF2-40B4-BE49-F238E27FC236}">
                <a16:creationId xmlns:a16="http://schemas.microsoft.com/office/drawing/2014/main" id="{17EC188B-75B5-4ECC-AF36-6F92EFD6D8DB}"/>
              </a:ext>
            </a:extLst>
          </p:cNvPr>
          <p:cNvSpPr>
            <a:spLocks noGrp="1"/>
          </p:cNvSpPr>
          <p:nvPr>
            <p:ph idx="1"/>
          </p:nvPr>
        </p:nvSpPr>
        <p:spPr>
          <a:xfrm>
            <a:off x="838199" y="1045313"/>
            <a:ext cx="10579217" cy="4915322"/>
          </a:xfrm>
        </p:spPr>
        <p:txBody>
          <a:bodyPr vert="horz" lIns="91440" tIns="45720" rIns="91440" bIns="45720" rtlCol="0" anchor="t">
            <a:normAutofit/>
          </a:bodyPr>
          <a:lstStyle/>
          <a:p>
            <a:pPr marL="342900" indent="-342900">
              <a:lnSpc>
                <a:spcPct val="100000"/>
              </a:lnSpc>
              <a:spcBef>
                <a:spcPts val="600"/>
              </a:spcBef>
              <a:spcAft>
                <a:spcPts val="600"/>
              </a:spcAft>
            </a:pPr>
            <a:r>
              <a:rPr lang="fr-CA">
                <a:solidFill>
                  <a:prstClr val="black"/>
                </a:solidFill>
              </a:rPr>
              <a:t>Les systèmes, processus, politiques, procédures et formulaires des hôpitaux pourraient devoir être mis à jour pour refléter les exigences relatives à la déclaration obligatoire des RIM graves et des IIM à Santé Canada. </a:t>
            </a:r>
          </a:p>
          <a:p>
            <a:pPr marL="342900" indent="-342900">
              <a:lnSpc>
                <a:spcPct val="100000"/>
              </a:lnSpc>
              <a:spcBef>
                <a:spcPts val="600"/>
              </a:spcBef>
              <a:spcAft>
                <a:spcPts val="300"/>
              </a:spcAft>
            </a:pPr>
            <a:r>
              <a:rPr lang="fr-CA">
                <a:latin typeface="Arial"/>
                <a:cs typeface="Arial"/>
              </a:rPr>
              <a:t>Les hôpitaux doivent : </a:t>
            </a:r>
          </a:p>
          <a:p>
            <a:pPr marL="800100" lvl="1" indent="-342900">
              <a:lnSpc>
                <a:spcPct val="100000"/>
              </a:lnSpc>
              <a:spcBef>
                <a:spcPts val="600"/>
              </a:spcBef>
              <a:spcAft>
                <a:spcPts val="300"/>
              </a:spcAft>
            </a:pPr>
            <a:r>
              <a:rPr lang="fr-CA" sz="2000">
                <a:latin typeface="Arial"/>
                <a:cs typeface="Arial"/>
              </a:rPr>
              <a:t>élaborer et tenir à jour des politiques et des procédures internes </a:t>
            </a:r>
            <a:br>
              <a:rPr lang="fr-CA" sz="2000">
                <a:latin typeface="Arial"/>
                <a:cs typeface="Arial"/>
              </a:rPr>
            </a:br>
            <a:r>
              <a:rPr lang="fr-CA" sz="2000">
                <a:latin typeface="Arial"/>
                <a:cs typeface="Arial"/>
              </a:rPr>
              <a:t>afin de se conformer aux exigences de déclaration obligatoire</a:t>
            </a:r>
            <a:br>
              <a:rPr lang="fr-CA" sz="2000">
                <a:latin typeface="Arial"/>
                <a:cs typeface="Arial"/>
              </a:rPr>
            </a:br>
            <a:r>
              <a:rPr lang="fr-CA" sz="2000">
                <a:latin typeface="Arial"/>
                <a:cs typeface="Arial"/>
              </a:rPr>
              <a:t>des RIM graves et des IIM à Santé Canada</a:t>
            </a:r>
            <a:r>
              <a:rPr lang="en-CA" sz="2000">
                <a:latin typeface="Arial"/>
                <a:cs typeface="Arial"/>
              </a:rPr>
              <a:t> </a:t>
            </a:r>
            <a:endParaRPr lang="en-CA" sz="2000"/>
          </a:p>
          <a:p>
            <a:pPr marL="800100" lvl="1" indent="-342900">
              <a:lnSpc>
                <a:spcPct val="100000"/>
              </a:lnSpc>
              <a:spcBef>
                <a:spcPts val="600"/>
              </a:spcBef>
              <a:spcAft>
                <a:spcPts val="600"/>
              </a:spcAft>
            </a:pPr>
            <a:r>
              <a:rPr lang="fr-CA" sz="2000">
                <a:latin typeface="Arial"/>
                <a:cs typeface="Arial"/>
              </a:rPr>
              <a:t>déterminer et communiquer les rôles et responsabilités internes du</a:t>
            </a:r>
            <a:r>
              <a:rPr lang="fr-CA" sz="2000"/>
              <a:t/>
            </a:r>
            <a:br>
              <a:rPr lang="fr-CA" sz="2000"/>
            </a:br>
            <a:r>
              <a:rPr lang="fr-CA" sz="2000"/>
              <a:t>personnel afin de satisfaire </a:t>
            </a:r>
            <a:r>
              <a:rPr lang="fr-CA" sz="2000">
                <a:latin typeface="Arial"/>
                <a:cs typeface="Arial"/>
              </a:rPr>
              <a:t>aux exigences de déclaration obligatoire</a:t>
            </a:r>
          </a:p>
          <a:p>
            <a:pPr marL="342900" indent="-342900">
              <a:lnSpc>
                <a:spcPct val="100000"/>
              </a:lnSpc>
              <a:spcBef>
                <a:spcPts val="600"/>
              </a:spcBef>
              <a:spcAft>
                <a:spcPts val="600"/>
              </a:spcAft>
            </a:pPr>
            <a:r>
              <a:rPr lang="fr-CA">
                <a:latin typeface="Arial"/>
                <a:cs typeface="Arial"/>
              </a:rPr>
              <a:t>Les exigences de déclaration obligatoire s'appliquent à l'hôpital et non aux fournisseurs de soins de santé qui y travaillent. Toutefois, les fournisseurs de soins de santé auront un rôle important à jouer dans la détection et la consignation des RIM graves et des IIM. </a:t>
            </a:r>
          </a:p>
        </p:txBody>
      </p:sp>
      <p:sp>
        <p:nvSpPr>
          <p:cNvPr id="5" name="Hexagon 4">
            <a:extLst>
              <a:ext uri="{FF2B5EF4-FFF2-40B4-BE49-F238E27FC236}">
                <a16:creationId xmlns:a16="http://schemas.microsoft.com/office/drawing/2014/main" id="{0547FA91-17B1-4850-B487-544562B97127}"/>
              </a:ext>
            </a:extLst>
          </p:cNvPr>
          <p:cNvSpPr/>
          <p:nvPr/>
        </p:nvSpPr>
        <p:spPr>
          <a:xfrm>
            <a:off x="9271300" y="2210094"/>
            <a:ext cx="2082499" cy="1720821"/>
          </a:xfrm>
          <a:prstGeom prst="hexagon">
            <a:avLst>
              <a:gd name="adj" fmla="val 25000"/>
              <a:gd name="vf" fmla="val 115470"/>
            </a:avLst>
          </a:prstGeom>
          <a:blipFill>
            <a:blip r:embed="rId3" cstate="email">
              <a:extLst>
                <a:ext uri="{28A0092B-C50C-407E-A947-70E740481C1C}">
                  <a14:useLocalDpi xmlns:a14="http://schemas.microsoft.com/office/drawing/2010/main"/>
                </a:ext>
              </a:extLst>
            </a:blip>
            <a:srcRect/>
            <a:stretch>
              <a:fillRect/>
            </a:stretch>
          </a:blipFill>
          <a:ln>
            <a:solidFill>
              <a:schemeClr val="bg1">
                <a:lumMod val="50000"/>
              </a:schemeClr>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5">
            <a:extLst>
              <a:ext uri="{FF2B5EF4-FFF2-40B4-BE49-F238E27FC236}">
                <a16:creationId xmlns:a16="http://schemas.microsoft.com/office/drawing/2014/main" id="{BD7D32C2-2295-4BC0-B025-7089CA0553BA}"/>
              </a:ext>
            </a:extLst>
          </p:cNvPr>
          <p:cNvSpPr/>
          <p:nvPr/>
        </p:nvSpPr>
        <p:spPr>
          <a:xfrm>
            <a:off x="838199" y="6215876"/>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4"/>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12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02FF-79A5-405D-A305-C829565AA87F}"/>
              </a:ext>
            </a:extLst>
          </p:cNvPr>
          <p:cNvSpPr>
            <a:spLocks noGrp="1"/>
          </p:cNvSpPr>
          <p:nvPr>
            <p:ph type="title"/>
          </p:nvPr>
        </p:nvSpPr>
        <p:spPr>
          <a:xfrm>
            <a:off x="838200" y="415848"/>
            <a:ext cx="10515600" cy="1325563"/>
          </a:xfrm>
        </p:spPr>
        <p:txBody>
          <a:bodyPr anchor="t"/>
          <a:lstStyle/>
          <a:p>
            <a:pPr>
              <a:lnSpc>
                <a:spcPct val="100000"/>
              </a:lnSpc>
            </a:pPr>
            <a:r>
              <a:rPr lang="fr-CA" sz="2800"/>
              <a:t>Considérations relatives aux fournisseurs de soins de santé</a:t>
            </a:r>
            <a:r>
              <a:rPr lang="en-CA" sz="2800"/>
              <a:t/>
            </a:r>
            <a:br>
              <a:rPr lang="en-CA" sz="2800"/>
            </a:br>
            <a:endParaRPr lang="en-CA" sz="2800"/>
          </a:p>
        </p:txBody>
      </p:sp>
      <p:sp>
        <p:nvSpPr>
          <p:cNvPr id="16" name="Content Placeholder 15">
            <a:extLst>
              <a:ext uri="{FF2B5EF4-FFF2-40B4-BE49-F238E27FC236}">
                <a16:creationId xmlns:a16="http://schemas.microsoft.com/office/drawing/2014/main" id="{17EC188B-75B5-4ECC-AF36-6F92EFD6D8DB}"/>
              </a:ext>
            </a:extLst>
          </p:cNvPr>
          <p:cNvSpPr>
            <a:spLocks noGrp="1"/>
          </p:cNvSpPr>
          <p:nvPr>
            <p:ph idx="1"/>
          </p:nvPr>
        </p:nvSpPr>
        <p:spPr>
          <a:xfrm>
            <a:off x="838200" y="1102019"/>
            <a:ext cx="6623304" cy="4592688"/>
          </a:xfrm>
        </p:spPr>
        <p:txBody>
          <a:bodyPr>
            <a:normAutofit lnSpcReduction="10000"/>
          </a:bodyPr>
          <a:lstStyle/>
          <a:p>
            <a:pPr marL="342900" indent="-342900">
              <a:lnSpc>
                <a:spcPct val="100000"/>
              </a:lnSpc>
              <a:spcBef>
                <a:spcPts val="600"/>
              </a:spcBef>
              <a:spcAft>
                <a:spcPts val="600"/>
              </a:spcAft>
            </a:pPr>
            <a:r>
              <a:rPr lang="fr-CA" dirty="0"/>
              <a:t>Les fournisseurs de soins de santé ont un rôle à jouer dans la détection et la consignation des RIM graves et des IIM, conformément aux processus définis par l'hôpital</a:t>
            </a:r>
            <a:r>
              <a:rPr lang="fr-CA" dirty="0">
                <a:solidFill>
                  <a:schemeClr val="tx1"/>
                </a:solidFill>
              </a:rPr>
              <a:t>.</a:t>
            </a:r>
            <a:r>
              <a:rPr lang="en-CA" dirty="0">
                <a:solidFill>
                  <a:schemeClr val="tx1"/>
                </a:solidFill>
              </a:rPr>
              <a:t> </a:t>
            </a:r>
            <a:r>
              <a:rPr lang="fr-CA" dirty="0">
                <a:solidFill>
                  <a:schemeClr val="tx1"/>
                </a:solidFill>
              </a:rPr>
              <a:t> </a:t>
            </a:r>
          </a:p>
          <a:p>
            <a:pPr marL="342900" indent="-342900">
              <a:lnSpc>
                <a:spcPct val="100000"/>
              </a:lnSpc>
              <a:spcBef>
                <a:spcPts val="600"/>
              </a:spcBef>
              <a:spcAft>
                <a:spcPts val="300"/>
              </a:spcAft>
            </a:pPr>
            <a:r>
              <a:rPr lang="fr-CA" dirty="0"/>
              <a:t>Santé Canada s'intéresse aux déclarations d'une RIM grave ou d'un IIM, même si :</a:t>
            </a:r>
            <a:r>
              <a:rPr lang="en-CA" dirty="0"/>
              <a:t> </a:t>
            </a:r>
          </a:p>
          <a:p>
            <a:pPr marL="628650" indent="-342900">
              <a:lnSpc>
                <a:spcPct val="100000"/>
              </a:lnSpc>
              <a:spcBef>
                <a:spcPts val="600"/>
              </a:spcBef>
              <a:spcAft>
                <a:spcPts val="300"/>
              </a:spcAft>
              <a:buSzPct val="100000"/>
              <a:buFont typeface="Arial" panose="020B0604020202020204" pitchFamily="34" charset="0"/>
              <a:buChar char="◦"/>
            </a:pPr>
            <a:r>
              <a:rPr lang="fr-CA" dirty="0"/>
              <a:t>son association avec le médicament ou l'instrument médical n'est que présumée;</a:t>
            </a:r>
            <a:r>
              <a:rPr lang="en-CA" dirty="0"/>
              <a:t> </a:t>
            </a:r>
          </a:p>
          <a:p>
            <a:pPr marL="628650" indent="-342900">
              <a:lnSpc>
                <a:spcPct val="100000"/>
              </a:lnSpc>
              <a:spcBef>
                <a:spcPts val="600"/>
              </a:spcBef>
              <a:spcAft>
                <a:spcPts val="300"/>
              </a:spcAft>
              <a:buSzPct val="100000"/>
              <a:buFont typeface="Arial" panose="020B0604020202020204" pitchFamily="34" charset="0"/>
              <a:buChar char="◦"/>
            </a:pPr>
            <a:r>
              <a:rPr lang="fr-CA" dirty="0"/>
              <a:t>la causalité n'est pas confirmée;</a:t>
            </a:r>
            <a:r>
              <a:rPr lang="en-CA" dirty="0"/>
              <a:t> </a:t>
            </a:r>
          </a:p>
          <a:p>
            <a:pPr marL="628650" indent="-342900">
              <a:lnSpc>
                <a:spcPct val="100000"/>
              </a:lnSpc>
              <a:spcBef>
                <a:spcPts val="600"/>
              </a:spcBef>
              <a:spcAft>
                <a:spcPts val="300"/>
              </a:spcAft>
              <a:buSzPct val="100000"/>
              <a:buFont typeface="Arial" panose="020B0604020202020204" pitchFamily="34" charset="0"/>
              <a:buChar char="◦"/>
            </a:pPr>
            <a:r>
              <a:rPr lang="fr-CA" dirty="0"/>
              <a:t>la RIM ou l'IIM n’a </a:t>
            </a:r>
            <a:r>
              <a:rPr lang="fr-CA" dirty="0">
                <a:solidFill>
                  <a:srgbClr val="000000"/>
                </a:solidFill>
              </a:rPr>
              <a:t>pas causé de blessure grave, mais a le potentiel d’en causer une s’il devait se reproduire (seulement dans le cas des IIM); et/ou</a:t>
            </a:r>
          </a:p>
          <a:p>
            <a:pPr marL="628650" indent="-342900">
              <a:lnSpc>
                <a:spcPct val="100000"/>
              </a:lnSpc>
              <a:spcBef>
                <a:spcPts val="600"/>
              </a:spcBef>
              <a:spcAft>
                <a:spcPts val="300"/>
              </a:spcAft>
              <a:buSzPct val="100000"/>
              <a:buFont typeface="Arial" panose="020B0604020202020204" pitchFamily="34" charset="0"/>
              <a:buChar char="◦"/>
            </a:pPr>
            <a:r>
              <a:rPr lang="fr-CA" dirty="0"/>
              <a:t>tous les détails ne sont pas connus.</a:t>
            </a:r>
          </a:p>
        </p:txBody>
      </p:sp>
      <p:grpSp>
        <p:nvGrpSpPr>
          <p:cNvPr id="11" name="Group 10">
            <a:extLst>
              <a:ext uri="{FF2B5EF4-FFF2-40B4-BE49-F238E27FC236}">
                <a16:creationId xmlns:a16="http://schemas.microsoft.com/office/drawing/2014/main" id="{70E80349-BBD4-48CF-B6F6-7AB3B99499C5}"/>
              </a:ext>
            </a:extLst>
          </p:cNvPr>
          <p:cNvGrpSpPr/>
          <p:nvPr/>
        </p:nvGrpSpPr>
        <p:grpSpPr>
          <a:xfrm>
            <a:off x="8151870" y="2183226"/>
            <a:ext cx="3201930" cy="2430274"/>
            <a:chOff x="8183430" y="1603503"/>
            <a:chExt cx="2980656" cy="2206308"/>
          </a:xfrm>
        </p:grpSpPr>
        <p:pic>
          <p:nvPicPr>
            <p:cNvPr id="10" name="Picture 9" descr="A person standing in a room&#10;&#10;Description generated with very high confidence">
              <a:extLst>
                <a:ext uri="{FF2B5EF4-FFF2-40B4-BE49-F238E27FC236}">
                  <a16:creationId xmlns:a16="http://schemas.microsoft.com/office/drawing/2014/main" id="{53134A3F-4B7F-45BB-9A7E-0628A18C2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838" y="1603504"/>
              <a:ext cx="1429248" cy="1112024"/>
            </a:xfrm>
            <a:prstGeom prst="rect">
              <a:avLst/>
            </a:prstGeom>
          </p:spPr>
        </p:pic>
        <p:pic>
          <p:nvPicPr>
            <p:cNvPr id="5" name="Picture 4" descr="A person holding a wine glass&#10;&#10;Description generated with high confidence">
              <a:extLst>
                <a:ext uri="{FF2B5EF4-FFF2-40B4-BE49-F238E27FC236}">
                  <a16:creationId xmlns:a16="http://schemas.microsoft.com/office/drawing/2014/main" id="{0A5CD47D-22D6-44B2-9D77-C95E384425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83430" y="2705344"/>
              <a:ext cx="1551408" cy="110446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F6CAB45-FD0F-4455-A829-0690101CB6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3430" y="1603503"/>
              <a:ext cx="1551408" cy="1107324"/>
            </a:xfrm>
            <a:prstGeom prst="rect">
              <a:avLst/>
            </a:prstGeom>
            <a:ln>
              <a:noFill/>
            </a:ln>
            <a:effectLst>
              <a:outerShdw blurRad="292100" dist="139700" dir="2700000" algn="tl" rotWithShape="0">
                <a:srgbClr val="333333">
                  <a:alpha val="65000"/>
                </a:srgbClr>
              </a:outerShdw>
            </a:effectLst>
          </p:spPr>
        </p:pic>
        <p:pic>
          <p:nvPicPr>
            <p:cNvPr id="8" name="Picture 7" descr="A person sitting at a table&#10;&#10;Description generated with very high confidence">
              <a:extLst>
                <a:ext uri="{FF2B5EF4-FFF2-40B4-BE49-F238E27FC236}">
                  <a16:creationId xmlns:a16="http://schemas.microsoft.com/office/drawing/2014/main" id="{33804E8B-C928-4C2F-B49C-6A55E1FE85D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34838" y="2702487"/>
              <a:ext cx="1429248" cy="110446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3799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E2E47-2979-485C-9A14-42EE2373C910}"/>
              </a:ext>
            </a:extLst>
          </p:cNvPr>
          <p:cNvSpPr>
            <a:spLocks noGrp="1"/>
          </p:cNvSpPr>
          <p:nvPr>
            <p:ph type="title"/>
          </p:nvPr>
        </p:nvSpPr>
        <p:spPr>
          <a:xfrm>
            <a:off x="838200" y="412481"/>
            <a:ext cx="10515600" cy="1325563"/>
          </a:xfrm>
        </p:spPr>
        <p:txBody>
          <a:bodyPr anchor="t">
            <a:normAutofit/>
          </a:bodyPr>
          <a:lstStyle/>
          <a:p>
            <a:r>
              <a:rPr lang="fr-CA"/>
              <a:t>Conseils pour détecter une RIM grave ou un IIM</a:t>
            </a:r>
          </a:p>
        </p:txBody>
      </p:sp>
      <p:sp>
        <p:nvSpPr>
          <p:cNvPr id="5" name="Content Placeholder 4">
            <a:extLst>
              <a:ext uri="{FF2B5EF4-FFF2-40B4-BE49-F238E27FC236}">
                <a16:creationId xmlns:a16="http://schemas.microsoft.com/office/drawing/2014/main" id="{AA48FBB6-00CD-4CED-817E-66D8B8F61F7A}"/>
              </a:ext>
            </a:extLst>
          </p:cNvPr>
          <p:cNvSpPr>
            <a:spLocks noGrp="1"/>
          </p:cNvSpPr>
          <p:nvPr>
            <p:ph idx="1"/>
          </p:nvPr>
        </p:nvSpPr>
        <p:spPr>
          <a:xfrm>
            <a:off x="838200" y="1105407"/>
            <a:ext cx="10515600" cy="5450158"/>
          </a:xfrm>
        </p:spPr>
        <p:txBody>
          <a:bodyPr>
            <a:normAutofit lnSpcReduction="10000"/>
          </a:bodyPr>
          <a:lstStyle/>
          <a:p>
            <a:pPr marL="352425" indent="-352425">
              <a:lnSpc>
                <a:spcPct val="100000"/>
              </a:lnSpc>
              <a:spcBef>
                <a:spcPts val="600"/>
              </a:spcBef>
              <a:spcAft>
                <a:spcPts val="600"/>
              </a:spcAft>
            </a:pPr>
            <a:r>
              <a:rPr lang="fr-CA" dirty="0">
                <a:solidFill>
                  <a:srgbClr val="000000"/>
                </a:solidFill>
              </a:rPr>
              <a:t>Une blessure grave causée par un médicament ou un instrument médical peut être confondue avec </a:t>
            </a:r>
            <a:r>
              <a:rPr lang="fr-CA" dirty="0"/>
              <a:t>le symptôme d'une maladie</a:t>
            </a:r>
            <a:r>
              <a:rPr lang="fr-CA" dirty="0">
                <a:solidFill>
                  <a:schemeClr val="tx1"/>
                </a:solidFill>
              </a:rPr>
              <a:t>.</a:t>
            </a:r>
          </a:p>
          <a:p>
            <a:pPr marL="352425" indent="-352425">
              <a:lnSpc>
                <a:spcPct val="100000"/>
              </a:lnSpc>
              <a:spcBef>
                <a:spcPts val="600"/>
              </a:spcBef>
              <a:spcAft>
                <a:spcPts val="600"/>
              </a:spcAft>
            </a:pPr>
            <a:r>
              <a:rPr lang="fr-CA" dirty="0">
                <a:solidFill>
                  <a:schemeClr val="tx1"/>
                </a:solidFill>
              </a:rPr>
              <a:t>Un niveau élevé de suspicion, </a:t>
            </a:r>
            <a:r>
              <a:rPr lang="fr-CA" dirty="0"/>
              <a:t>la sensibilisation clinique et le dialogue avec le patient sont des éléments clés dans la détection d'une RIM grave ou d'un IIM. Les conseils suivants peuvent vous aider </a:t>
            </a:r>
            <a:r>
              <a:rPr lang="fr-CA" dirty="0">
                <a:solidFill>
                  <a:schemeClr val="tx1"/>
                </a:solidFill>
              </a:rPr>
              <a:t>:</a:t>
            </a:r>
          </a:p>
          <a:p>
            <a:pPr lvl="1">
              <a:lnSpc>
                <a:spcPct val="100000"/>
              </a:lnSpc>
              <a:spcBef>
                <a:spcPts val="300"/>
              </a:spcBef>
              <a:spcAft>
                <a:spcPts val="600"/>
              </a:spcAft>
              <a:buSzPct val="100000"/>
              <a:buFont typeface="Arial" panose="020B0604020202020204" pitchFamily="34" charset="0"/>
              <a:buChar char="◦"/>
            </a:pPr>
            <a:r>
              <a:rPr lang="fr-CA" sz="2000" dirty="0"/>
              <a:t>Renseignez-vous sur les antécédents médicaux du patient</a:t>
            </a:r>
            <a:endParaRPr lang="en-CA" sz="2000" dirty="0">
              <a:solidFill>
                <a:schemeClr val="tx1"/>
              </a:solidFill>
            </a:endParaRPr>
          </a:p>
          <a:p>
            <a:pPr lvl="1">
              <a:lnSpc>
                <a:spcPct val="100000"/>
              </a:lnSpc>
              <a:spcBef>
                <a:spcPts val="300"/>
              </a:spcBef>
              <a:spcAft>
                <a:spcPts val="600"/>
              </a:spcAft>
              <a:buSzPct val="100000"/>
              <a:buFont typeface="Arial" panose="020B0604020202020204" pitchFamily="34" charset="0"/>
              <a:buChar char="◦"/>
            </a:pPr>
            <a:r>
              <a:rPr lang="fr-CA" sz="2000" dirty="0"/>
              <a:t>Envisagez une RIM grave ou un IIM, si l’une des situations suivantes survient </a:t>
            </a:r>
            <a:r>
              <a:rPr lang="fr-CA" sz="2000" dirty="0">
                <a:solidFill>
                  <a:schemeClr val="tx1"/>
                </a:solidFill>
              </a:rPr>
              <a:t>:</a:t>
            </a:r>
            <a:r>
              <a:rPr lang="en-CA" sz="2000" dirty="0">
                <a:solidFill>
                  <a:schemeClr val="tx1"/>
                </a:solidFill>
              </a:rPr>
              <a:t> </a:t>
            </a:r>
          </a:p>
          <a:p>
            <a:pPr marL="1123950" lvl="2" indent="-271463">
              <a:lnSpc>
                <a:spcPct val="100000"/>
              </a:lnSpc>
              <a:spcBef>
                <a:spcPts val="300"/>
              </a:spcBef>
              <a:spcAft>
                <a:spcPts val="600"/>
              </a:spcAft>
              <a:buSzPct val="75000"/>
              <a:buFont typeface="Wingdings" charset="2"/>
              <a:buChar char="§"/>
            </a:pPr>
            <a:r>
              <a:rPr lang="fr-CA" sz="1800" dirty="0"/>
              <a:t>un changement inattendu dans l'état clinique du patient</a:t>
            </a:r>
            <a:endParaRPr lang="en-CA" sz="1800" dirty="0">
              <a:solidFill>
                <a:schemeClr val="tx1"/>
              </a:solidFill>
            </a:endParaRPr>
          </a:p>
          <a:p>
            <a:pPr marL="1123950" lvl="2" indent="-271463">
              <a:lnSpc>
                <a:spcPct val="100000"/>
              </a:lnSpc>
              <a:spcBef>
                <a:spcPts val="300"/>
              </a:spcBef>
              <a:spcAft>
                <a:spcPts val="600"/>
              </a:spcAft>
              <a:buSzPct val="75000"/>
              <a:buFont typeface="Wingdings" charset="2"/>
              <a:buChar char="§"/>
            </a:pPr>
            <a:r>
              <a:rPr lang="fr-CA" sz="1800" dirty="0"/>
              <a:t>l</a:t>
            </a:r>
            <a:r>
              <a:rPr lang="fr-CA" sz="1800" dirty="0">
                <a:solidFill>
                  <a:schemeClr val="tx1"/>
                </a:solidFill>
              </a:rPr>
              <a:t>e patient présente un nouveau problème de santé</a:t>
            </a:r>
          </a:p>
          <a:p>
            <a:pPr marL="1123950" lvl="2" indent="-271463">
              <a:lnSpc>
                <a:spcPct val="100000"/>
              </a:lnSpc>
              <a:spcBef>
                <a:spcPts val="300"/>
              </a:spcBef>
              <a:spcAft>
                <a:spcPts val="600"/>
              </a:spcAft>
              <a:buSzPct val="75000"/>
              <a:buFont typeface="Wingdings" charset="2"/>
              <a:buChar char="§"/>
            </a:pPr>
            <a:r>
              <a:rPr lang="fr-CA" sz="1800" dirty="0"/>
              <a:t>un besoin urgent de traitements, d'interventions ou de chirurgies supplémentaires</a:t>
            </a:r>
            <a:endParaRPr lang="en-CA" sz="1800" dirty="0"/>
          </a:p>
          <a:p>
            <a:pPr marL="1123950" lvl="2" indent="-271463">
              <a:lnSpc>
                <a:spcPct val="100000"/>
              </a:lnSpc>
              <a:spcBef>
                <a:spcPts val="300"/>
              </a:spcBef>
              <a:spcAft>
                <a:spcPts val="600"/>
              </a:spcAft>
              <a:buSzPct val="75000"/>
              <a:buFont typeface="Wingdings" charset="2"/>
              <a:buChar char="§"/>
            </a:pPr>
            <a:r>
              <a:rPr lang="fr-CA" sz="1800" dirty="0"/>
              <a:t>le besoin soudain d'un antidote électif (p. ex., </a:t>
            </a:r>
            <a:r>
              <a:rPr lang="fr-CA" sz="1800" dirty="0" err="1"/>
              <a:t>naloxone</a:t>
            </a:r>
            <a:r>
              <a:rPr lang="fr-CA" sz="1800" dirty="0"/>
              <a:t>, </a:t>
            </a:r>
            <a:r>
              <a:rPr lang="fr-CA" sz="1800" dirty="0" err="1"/>
              <a:t>épinéphrine</a:t>
            </a:r>
            <a:r>
              <a:rPr lang="fr-CA" sz="1800" dirty="0"/>
              <a:t>, glucagon</a:t>
            </a:r>
            <a:r>
              <a:rPr lang="fr-CA" sz="1800" dirty="0">
                <a:solidFill>
                  <a:schemeClr val="tx1"/>
                </a:solidFill>
              </a:rPr>
              <a:t>) </a:t>
            </a:r>
            <a:r>
              <a:rPr lang="en-CA" sz="1800" dirty="0">
                <a:solidFill>
                  <a:schemeClr val="tx1"/>
                </a:solidFill>
              </a:rPr>
              <a:t> </a:t>
            </a:r>
          </a:p>
          <a:p>
            <a:pPr marL="1123950" lvl="2" indent="-271463">
              <a:lnSpc>
                <a:spcPct val="100000"/>
              </a:lnSpc>
              <a:spcBef>
                <a:spcPts val="300"/>
              </a:spcBef>
              <a:spcAft>
                <a:spcPts val="600"/>
              </a:spcAft>
              <a:buSzPct val="75000"/>
              <a:buFont typeface="Wingdings" charset="2"/>
              <a:buChar char="§"/>
            </a:pPr>
            <a:r>
              <a:rPr lang="fr-CA" sz="1800" dirty="0">
                <a:ea typeface="ＭＳ Ｐゴシック" pitchFamily="34" charset="-128"/>
              </a:rPr>
              <a:t>une ordonnance médicale pour un changement radical de traitement (p. ex., arrêt brusque du traitement)</a:t>
            </a:r>
          </a:p>
          <a:p>
            <a:pPr marL="361950" indent="-361950">
              <a:lnSpc>
                <a:spcPct val="100000"/>
              </a:lnSpc>
              <a:spcBef>
                <a:spcPts val="600"/>
              </a:spcBef>
              <a:spcAft>
                <a:spcPts val="600"/>
              </a:spcAft>
              <a:buFont typeface="Arial" charset="0"/>
              <a:buChar char="•"/>
            </a:pPr>
            <a:r>
              <a:rPr lang="fr-CA" dirty="0"/>
              <a:t>Une RIM grave ou un IIM peut survenir peu de temps après le début du traitement ou beaucoup plus tard</a:t>
            </a:r>
            <a:endParaRPr lang="en-CA" dirty="0">
              <a:solidFill>
                <a:schemeClr val="tx1"/>
              </a:solidFill>
            </a:endParaRPr>
          </a:p>
        </p:txBody>
      </p:sp>
    </p:spTree>
    <p:extLst>
      <p:ext uri="{BB962C8B-B14F-4D97-AF65-F5344CB8AC3E}">
        <p14:creationId xmlns:p14="http://schemas.microsoft.com/office/powerpoint/2010/main" val="7058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2322-EA4F-4BC4-B56D-A70217933863}"/>
              </a:ext>
            </a:extLst>
          </p:cNvPr>
          <p:cNvSpPr>
            <a:spLocks noGrp="1"/>
          </p:cNvSpPr>
          <p:nvPr>
            <p:ph type="title"/>
          </p:nvPr>
        </p:nvSpPr>
        <p:spPr>
          <a:xfrm>
            <a:off x="838198" y="425051"/>
            <a:ext cx="11353802" cy="1325563"/>
          </a:xfrm>
        </p:spPr>
        <p:txBody>
          <a:bodyPr anchor="t"/>
          <a:lstStyle/>
          <a:p>
            <a:r>
              <a:rPr lang="fr-CA"/>
              <a:t>Considérations relatives à la déclaration à l'industrie ou aux fournisseurs</a:t>
            </a:r>
            <a:r>
              <a:rPr lang="en-CA" sz="2800"/>
              <a:t/>
            </a:r>
            <a:br>
              <a:rPr lang="en-CA" sz="2800"/>
            </a:br>
            <a:endParaRPr lang="en-CA" sz="2800"/>
          </a:p>
        </p:txBody>
      </p:sp>
      <p:sp>
        <p:nvSpPr>
          <p:cNvPr id="3" name="Content Placeholder 2">
            <a:extLst>
              <a:ext uri="{FF2B5EF4-FFF2-40B4-BE49-F238E27FC236}">
                <a16:creationId xmlns:a16="http://schemas.microsoft.com/office/drawing/2014/main" id="{A565836A-B2CC-4995-A053-419971D82CAF}"/>
              </a:ext>
            </a:extLst>
          </p:cNvPr>
          <p:cNvSpPr>
            <a:spLocks noGrp="1"/>
          </p:cNvSpPr>
          <p:nvPr>
            <p:ph idx="1"/>
          </p:nvPr>
        </p:nvSpPr>
        <p:spPr>
          <a:xfrm>
            <a:off x="838199" y="1489217"/>
            <a:ext cx="10716492" cy="4897565"/>
          </a:xfrm>
        </p:spPr>
        <p:txBody>
          <a:bodyPr>
            <a:normAutofit/>
          </a:bodyPr>
          <a:lstStyle/>
          <a:p>
            <a:pPr marL="342900" indent="-342900">
              <a:lnSpc>
                <a:spcPct val="100000"/>
              </a:lnSpc>
              <a:spcBef>
                <a:spcPts val="600"/>
              </a:spcBef>
              <a:spcAft>
                <a:spcPts val="600"/>
              </a:spcAft>
            </a:pPr>
            <a:r>
              <a:rPr lang="fr-CA" dirty="0"/>
              <a:t>La réglementation sur la déclaration obligatoire n'oblige pas les hôpitaux à faire des déclarations à l'industrie ou aux fournisseurs, toutefois, elles sont fortement encouragées.</a:t>
            </a:r>
          </a:p>
          <a:p>
            <a:pPr marL="342900" indent="-342900">
              <a:lnSpc>
                <a:spcPct val="100000"/>
              </a:lnSpc>
              <a:spcBef>
                <a:spcPts val="600"/>
              </a:spcBef>
              <a:spcAft>
                <a:spcPts val="600"/>
              </a:spcAft>
            </a:pPr>
            <a:r>
              <a:rPr lang="fr-CA" dirty="0"/>
              <a:t>La déclaration rapide et volontaire à l'industrie ou aux fournisseurs par les hôpitaux permet à l'industrie ou aux fournisseurs de mener des enquêtes pour déterminer les causes et les mesures correctives en temps opportun.</a:t>
            </a:r>
          </a:p>
          <a:p>
            <a:pPr marL="800100" lvl="1" indent="-342900">
              <a:lnSpc>
                <a:spcPct val="100000"/>
              </a:lnSpc>
              <a:spcBef>
                <a:spcPts val="300"/>
              </a:spcBef>
              <a:spcAft>
                <a:spcPts val="600"/>
              </a:spcAft>
            </a:pPr>
            <a:r>
              <a:rPr lang="fr-CA" b="1" dirty="0"/>
              <a:t>IIM </a:t>
            </a:r>
            <a:r>
              <a:rPr lang="fr-CA" dirty="0"/>
              <a:t>:</a:t>
            </a:r>
            <a:r>
              <a:rPr lang="en-CA" dirty="0"/>
              <a:t> </a:t>
            </a:r>
            <a:r>
              <a:rPr lang="fr-CA" dirty="0"/>
              <a:t>L'hôpital doit informer l'industrie ou les fournisseurs d'un IIM dès que possible. </a:t>
            </a:r>
            <a:r>
              <a:rPr lang="en-CA" dirty="0"/>
              <a:t/>
            </a:r>
            <a:br>
              <a:rPr lang="en-CA" dirty="0"/>
            </a:br>
            <a:r>
              <a:rPr lang="fr-CA" dirty="0"/>
              <a:t>Les fabricants ou importateurs sont tenus de déterminer les causes et les mesures correctives</a:t>
            </a:r>
            <a:r>
              <a:rPr lang="en-CA" dirty="0"/>
              <a:t>. </a:t>
            </a:r>
          </a:p>
          <a:p>
            <a:pPr lvl="2">
              <a:lnSpc>
                <a:spcPct val="100000"/>
              </a:lnSpc>
              <a:spcBef>
                <a:spcPts val="300"/>
              </a:spcBef>
              <a:spcAft>
                <a:spcPts val="600"/>
              </a:spcAft>
              <a:buFont typeface="Wingdings" charset="2"/>
              <a:buChar char="§"/>
            </a:pPr>
            <a:r>
              <a:rPr lang="fr-CA" sz="1800" dirty="0"/>
              <a:t>Les hôpitaux devraient envisager d'inclure la déclaration à l'industrie/aux fournisseurs dans leurs politiques et procédures de déclaration internes. </a:t>
            </a:r>
          </a:p>
          <a:p>
            <a:pPr lvl="2">
              <a:lnSpc>
                <a:spcPct val="100000"/>
              </a:lnSpc>
              <a:spcBef>
                <a:spcPts val="300"/>
              </a:spcBef>
              <a:spcAft>
                <a:spcPts val="600"/>
              </a:spcAft>
              <a:buFont typeface="Wingdings" charset="2"/>
              <a:buChar char="§"/>
            </a:pPr>
            <a:r>
              <a:rPr lang="fr-CA" sz="1800" dirty="0"/>
              <a:t>Les hôpitaux devraient envisager de saisir l'instrument médical en cause dans un IIM; il est important que l'industrie/les fournisseurs disposent de l'instrument pour effectuer des recherches et des analyses </a:t>
            </a:r>
            <a:r>
              <a:rPr lang="fr-CA" sz="1800" dirty="0">
                <a:solidFill>
                  <a:srgbClr val="000000"/>
                </a:solidFill>
              </a:rPr>
              <a:t>plus approfondies. </a:t>
            </a:r>
            <a:r>
              <a:rPr lang="fr-CA" sz="1800" strike="sngStrike" dirty="0">
                <a:solidFill>
                  <a:srgbClr val="000000"/>
                </a:solidFill>
              </a:rPr>
              <a:t> </a:t>
            </a:r>
          </a:p>
          <a:p>
            <a:pPr marL="342900" indent="-342900">
              <a:lnSpc>
                <a:spcPct val="100000"/>
              </a:lnSpc>
              <a:spcBef>
                <a:spcPts val="600"/>
              </a:spcBef>
              <a:spcAft>
                <a:spcPts val="600"/>
              </a:spcAft>
            </a:pPr>
            <a:r>
              <a:rPr lang="fr-CA" dirty="0"/>
              <a:t>La communication entre toutes les parties est un mécanisme efficace pour s'assurer d'améliorer les produits et la sécurité des patients.</a:t>
            </a:r>
          </a:p>
        </p:txBody>
      </p:sp>
      <p:sp>
        <p:nvSpPr>
          <p:cNvPr id="5" name="Rectangle 4">
            <a:extLst>
              <a:ext uri="{FF2B5EF4-FFF2-40B4-BE49-F238E27FC236}">
                <a16:creationId xmlns:a16="http://schemas.microsoft.com/office/drawing/2014/main" id="{762ED59E-76E9-42F2-B40D-53F0933375F1}"/>
              </a:ext>
            </a:extLst>
          </p:cNvPr>
          <p:cNvSpPr/>
          <p:nvPr/>
        </p:nvSpPr>
        <p:spPr>
          <a:xfrm>
            <a:off x="838198" y="6386782"/>
            <a:ext cx="10515600" cy="461665"/>
          </a:xfrm>
          <a:prstGeom prst="rect">
            <a:avLst/>
          </a:prstGeom>
        </p:spPr>
        <p:txBody>
          <a:bodyPr wrap="square">
            <a:spAutoFit/>
          </a:bodyPr>
          <a:lstStyle/>
          <a:p>
            <a:pPr defTabSz="457200" eaLnBrk="0" fontAlgn="base" hangingPunct="0">
              <a:spcBef>
                <a:spcPct val="0"/>
              </a:spcBef>
              <a:spcAft>
                <a:spcPct val="0"/>
              </a:spcAft>
              <a:defRPr/>
            </a:pPr>
            <a:r>
              <a:rPr lang="fr-CA"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825739"/>
      </p:ext>
    </p:extLst>
  </p:cSld>
  <p:clrMapOvr>
    <a:masterClrMapping/>
  </p:clrMapOvr>
</p:sld>
</file>

<file path=ppt/theme/theme1.xml><?xml version="1.0" encoding="utf-8"?>
<a:theme xmlns:a="http://schemas.openxmlformats.org/drawingml/2006/main" name="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2.xml><?xml version="1.0" encoding="utf-8"?>
<a:theme xmlns:a="http://schemas.openxmlformats.org/drawingml/2006/main" name="3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3DF68D-6003-4835-89CD-A4F9F9B69AD7}">
  <ds:schemaRefs>
    <ds:schemaRef ds:uri="http://schemas.microsoft.com/sharepoint/v3/contenttype/forms"/>
  </ds:schemaRefs>
</ds:datastoreItem>
</file>

<file path=customXml/itemProps2.xml><?xml version="1.0" encoding="utf-8"?>
<ds:datastoreItem xmlns:ds="http://schemas.openxmlformats.org/officeDocument/2006/customXml" ds:itemID="{91FDA8A5-7780-4DFC-8AF2-59B3017F0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56A62A-ACE9-4DF6-9191-3546B89F45A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564156a-de73-43f9-88e6-7b01c63aafa9"/>
    <ds:schemaRef ds:uri="2c54b36c-b406-48dd-a01a-d9fdec0713ee"/>
    <ds:schemaRef ds:uri="http://www.w3.org/XML/1998/namespace"/>
    <ds:schemaRef ds:uri="http://purl.org/dc/dcmityp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JVP_Template</Template>
  <TotalTime>539</TotalTime>
  <Words>3125</Words>
  <Application>Microsoft Office PowerPoint</Application>
  <PresentationFormat>Widescreen</PresentationFormat>
  <Paragraphs>347</Paragraphs>
  <Slides>41</Slides>
  <Notes>39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ＭＳ Ｐゴシック</vt:lpstr>
      <vt:lpstr>Arial</vt:lpstr>
      <vt:lpstr>Calibri</vt:lpstr>
      <vt:lpstr>Calibri Light</vt:lpstr>
      <vt:lpstr>Courier New</vt:lpstr>
      <vt:lpstr>Times</vt:lpstr>
      <vt:lpstr>Times New Roman</vt:lpstr>
      <vt:lpstr>Wingdings</vt:lpstr>
      <vt:lpstr>ISMPCanada_VanessaLaw</vt:lpstr>
      <vt:lpstr>3_ISMPCanada_VanessaLaw</vt:lpstr>
      <vt:lpstr>JVP_Theme</vt:lpstr>
      <vt:lpstr>PowerPoint Presentation</vt:lpstr>
      <vt:lpstr>Module 2 – Résultats d’apprentissage</vt:lpstr>
      <vt:lpstr>Module 2 – Sujets abordés</vt:lpstr>
      <vt:lpstr>Modèle théorique de la déclaration par les hôpitaux des RIM graves et des IIM</vt:lpstr>
      <vt:lpstr>PowerPoint Presentation</vt:lpstr>
      <vt:lpstr>Considérations relatives aux hôpitaux</vt:lpstr>
      <vt:lpstr>Considérations relatives aux fournisseurs de soins de santé </vt:lpstr>
      <vt:lpstr>Conseils pour détecter une RIM grave ou un IIM</vt:lpstr>
      <vt:lpstr>Considérations relatives à la déclaration à l'industrie ou aux fournisseurs </vt:lpstr>
      <vt:lpstr>PowerPoint Presentation</vt:lpstr>
      <vt:lpstr>Présentation de déclarations de RIM graves et d’IIM à Santé Canada</vt:lpstr>
      <vt:lpstr>Réaction indésirable grave à un médicament (RIM grave)</vt:lpstr>
      <vt:lpstr>Nouveau formulaire de déclaration obligatoire des RIM graves  </vt:lpstr>
      <vt:lpstr>Incident relatif aux instruments médicaux (IIM)</vt:lpstr>
      <vt:lpstr>Nouveau formulaire de déclaration obligatoire des IIM</vt:lpstr>
      <vt:lpstr>PowerPoint Presentation</vt:lpstr>
      <vt:lpstr>Exemple de cas 1 : L’hôpital est-il tenu de déclarer l’événement? </vt:lpstr>
      <vt:lpstr>Exemple de cas 2 : L’hôpital est-il tenu de déclarer l’événement? </vt:lpstr>
      <vt:lpstr>Exemple de cas 3 : L’hôpital est-il tenu de déclarer l’événement? </vt:lpstr>
      <vt:lpstr>Exemple de cas 4 : L’hôpital est-il tenu de déclarer l’événement? </vt:lpstr>
      <vt:lpstr>Exemple de cas 5 : L’hôpital est-il tenu de déclarer l’événement? </vt:lpstr>
      <vt:lpstr>Exemple de cas 6 : L’hôpital est-il tenu de déclarer l’événement? </vt:lpstr>
      <vt:lpstr>Exemple de cas 7 : L’hôpital est-il tenu de déclarer l’événement? </vt:lpstr>
      <vt:lpstr>Exemple de cas 8 : L’hôpital est-il tenu de déclarer l’événement? </vt:lpstr>
      <vt:lpstr>Exemple de cas 9 : L’hôpital est-il tenu de déclarer l’événement? </vt:lpstr>
      <vt:lpstr>Exemple de cas 10 : L’hôpital est-il tenu de déclarer l’événement? </vt:lpstr>
      <vt:lpstr>PowerPoint Presentation</vt:lpstr>
      <vt:lpstr>Document d’orientation</vt:lpstr>
      <vt:lpstr>Document d’orientation</vt:lpstr>
      <vt:lpstr>Document d’orientation</vt:lpstr>
      <vt:lpstr>PowerPoint Presentation</vt:lpstr>
      <vt:lpstr>Déclaration volontaire des effets indésirables (EI) et des problèmes liés à un instrument médical (PIM)</vt:lpstr>
      <vt:lpstr>Effet indésirable (EI)</vt:lpstr>
      <vt:lpstr>Problème lié à un instrument médical (PIM)</vt:lpstr>
      <vt:lpstr>Programme Canada Vigilance </vt:lpstr>
      <vt:lpstr>Déclaration volontaire de PIM</vt:lpstr>
      <vt:lpstr>Déclaration des EI et des PIM à Santé Canada </vt:lpstr>
      <vt:lpstr>Éléments essentiels à retenir</vt:lpstr>
      <vt:lpstr>Abréviations</vt:lpstr>
      <vt:lpstr>Ressources</vt:lpstr>
      <vt:lpstr>Remerciements</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Jelincic</dc:creator>
  <cp:lastModifiedBy>Joanne Hyslop</cp:lastModifiedBy>
  <cp:revision>35</cp:revision>
  <cp:lastPrinted>2019-07-03T15:34:41Z</cp:lastPrinted>
  <dcterms:created xsi:type="dcterms:W3CDTF">2019-03-19T02:00:10Z</dcterms:created>
  <dcterms:modified xsi:type="dcterms:W3CDTF">2019-12-11T14:23:17Z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13985700</vt:r8>
  </property>
  <property fmtid="{D5CDD505-2E9C-101B-9397-08002B2CF9AE}" pid="4" name="ComplianceAssetId">
    <vt:lpwstr/>
  </property>
  <property fmtid="{D5CDD505-2E9C-101B-9397-08002B2CF9AE}" pid="5" name="AuthorIds_UIVersion_512">
    <vt:lpwstr>34</vt:lpwstr>
  </property>
</Properties>
</file>