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7070" r:id="rId4"/>
    <p:sldMasterId id="2147487084" r:id="rId5"/>
    <p:sldMasterId id="2147487096" r:id="rId6"/>
    <p:sldMasterId id="2147487120" r:id="rId7"/>
    <p:sldMasterId id="2147487132" r:id="rId8"/>
  </p:sldMasterIdLst>
  <p:notesMasterIdLst>
    <p:notesMasterId r:id="rId38"/>
  </p:notesMasterIdLst>
  <p:handoutMasterIdLst>
    <p:handoutMasterId r:id="rId39"/>
  </p:handoutMasterIdLst>
  <p:sldIdLst>
    <p:sldId id="1386" r:id="rId9"/>
    <p:sldId id="1544" r:id="rId10"/>
    <p:sldId id="1389" r:id="rId11"/>
    <p:sldId id="1597" r:id="rId12"/>
    <p:sldId id="1546" r:id="rId13"/>
    <p:sldId id="1359" r:id="rId14"/>
    <p:sldId id="1357" r:id="rId15"/>
    <p:sldId id="1505" r:id="rId16"/>
    <p:sldId id="1506" r:id="rId17"/>
    <p:sldId id="1590" r:id="rId18"/>
    <p:sldId id="1612" r:id="rId19"/>
    <p:sldId id="1548" r:id="rId20"/>
    <p:sldId id="1547" r:id="rId21"/>
    <p:sldId id="1508" r:id="rId22"/>
    <p:sldId id="1620" r:id="rId23"/>
    <p:sldId id="1616" r:id="rId24"/>
    <p:sldId id="1617" r:id="rId25"/>
    <p:sldId id="1589" r:id="rId26"/>
    <p:sldId id="261" r:id="rId27"/>
    <p:sldId id="266" r:id="rId28"/>
    <p:sldId id="1507" r:id="rId29"/>
    <p:sldId id="1598" r:id="rId30"/>
    <p:sldId id="1606" r:id="rId31"/>
    <p:sldId id="1352" r:id="rId32"/>
    <p:sldId id="1344" r:id="rId33"/>
    <p:sldId id="1549" r:id="rId34"/>
    <p:sldId id="1609" r:id="rId35"/>
    <p:sldId id="1610" r:id="rId36"/>
    <p:sldId id="1602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40" name="Author" initials="A" lastIdx="0" clrIdx="139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416F"/>
    <a:srgbClr val="990000"/>
    <a:srgbClr val="A50021"/>
    <a:srgbClr val="006600"/>
    <a:srgbClr val="2C950F"/>
    <a:srgbClr val="BF110D"/>
    <a:srgbClr val="99CC00"/>
    <a:srgbClr val="3FD416"/>
    <a:srgbClr val="993300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3AEF91-5A98-4737-A659-B6D432DCEFA2}" v="4" dt="2019-07-30T20:25:30.076"/>
    <p1510:client id="{224060D5-AFD1-7302-1ECD-76A228D14F1E}" v="83" dt="2019-07-29T21:13:17.223"/>
    <p1510:client id="{3ECC396D-0512-4834-7C60-785924CA553E}" v="64" dt="2019-07-29T21:14:24.9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83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commentAuthors" Target="commentAuthor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22AC8E6-4D54-4B5A-BE3F-734FE3529D1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1872" cy="450372"/>
          </a:xfrm>
          <a:prstGeom prst="rect">
            <a:avLst/>
          </a:prstGeom>
        </p:spPr>
        <p:txBody>
          <a:bodyPr vert="horz" lIns="89813" tIns="44907" rIns="89813" bIns="4490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736818-5117-40EB-A834-6A24D7F0C1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04909" y="1"/>
            <a:ext cx="2911872" cy="450372"/>
          </a:xfrm>
          <a:prstGeom prst="rect">
            <a:avLst/>
          </a:prstGeom>
        </p:spPr>
        <p:txBody>
          <a:bodyPr vert="horz" lIns="89813" tIns="44907" rIns="89813" bIns="4490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E80D21A-6C0C-42C6-B61C-274054835FAF}" type="datetimeFigureOut">
              <a:rPr lang="en-US"/>
              <a:pPr>
                <a:defRPr/>
              </a:pPr>
              <a:t>8/7/2019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3C889E-3207-4DDF-92ED-8AC59C7DB0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549368"/>
            <a:ext cx="2911872" cy="450372"/>
          </a:xfrm>
          <a:prstGeom prst="rect">
            <a:avLst/>
          </a:prstGeom>
        </p:spPr>
        <p:txBody>
          <a:bodyPr vert="horz" lIns="89813" tIns="44907" rIns="89813" bIns="4490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AD7BB5-92CC-447E-B7A6-70C23F68B96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04909" y="8549368"/>
            <a:ext cx="2911872" cy="450372"/>
          </a:xfrm>
          <a:prstGeom prst="rect">
            <a:avLst/>
          </a:prstGeom>
        </p:spPr>
        <p:txBody>
          <a:bodyPr vert="horz" wrap="square" lIns="89813" tIns="44907" rIns="89813" bIns="4490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7D68B94F-042F-4631-9282-82E1C791DA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69338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94BED65-D364-46C8-9A6C-8FE1389130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1872" cy="450372"/>
          </a:xfrm>
          <a:prstGeom prst="rect">
            <a:avLst/>
          </a:prstGeom>
        </p:spPr>
        <p:txBody>
          <a:bodyPr vert="horz" lIns="89813" tIns="44907" rIns="89813" bIns="4490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10B02F-89DA-4896-A053-920A8F5891B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04909" y="1"/>
            <a:ext cx="2911872" cy="450372"/>
          </a:xfrm>
          <a:prstGeom prst="rect">
            <a:avLst/>
          </a:prstGeom>
        </p:spPr>
        <p:txBody>
          <a:bodyPr vert="horz" lIns="89813" tIns="44907" rIns="89813" bIns="4490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ABEB53D-30C0-4FF9-A74A-316DA1DE5555}" type="datetimeFigureOut">
              <a:rPr lang="en-US"/>
              <a:pPr>
                <a:defRPr/>
              </a:pPr>
              <a:t>8/7/2019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CC58EA9-BB1F-4156-B75F-B345B2E94EA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673100"/>
            <a:ext cx="6003925" cy="3378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813" tIns="44907" rIns="89813" bIns="4490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1F15FC9-93F3-4C88-92C3-7C0D130946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2439" y="4276220"/>
            <a:ext cx="5373423" cy="4050268"/>
          </a:xfrm>
          <a:prstGeom prst="rect">
            <a:avLst/>
          </a:prstGeom>
        </p:spPr>
        <p:txBody>
          <a:bodyPr vert="horz" lIns="89813" tIns="44907" rIns="89813" bIns="44907" rtlCol="0"/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C359AD-A60A-4827-853F-5338F2B4663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8549368"/>
            <a:ext cx="2911872" cy="450372"/>
          </a:xfrm>
          <a:prstGeom prst="rect">
            <a:avLst/>
          </a:prstGeom>
        </p:spPr>
        <p:txBody>
          <a:bodyPr vert="horz" lIns="89813" tIns="44907" rIns="89813" bIns="4490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B86C62-45E7-415B-B0B8-CF37F6A6D2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04909" y="8549368"/>
            <a:ext cx="2911872" cy="450372"/>
          </a:xfrm>
          <a:prstGeom prst="rect">
            <a:avLst/>
          </a:prstGeom>
        </p:spPr>
        <p:txBody>
          <a:bodyPr vert="horz" wrap="square" lIns="89813" tIns="44907" rIns="89813" bIns="4490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18E44B7D-8460-4878-81B0-F4B195FB02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45758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CDB5542A-2179-45AF-8E34-F59F4BE53F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E4138B7F-32CD-434E-8323-69473D322C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AA90FC2E-6CEA-4B69-B615-7378763758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841" indent="-28570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2833" indent="-228567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9965" indent="-228567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099" indent="-228567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232" indent="-228567" defTabSz="4571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364" indent="-228567" defTabSz="4571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8498" indent="-228567" defTabSz="4571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5630" indent="-228567" defTabSz="4571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457133" fontAlgn="base">
              <a:spcBef>
                <a:spcPct val="0"/>
              </a:spcBef>
              <a:spcAft>
                <a:spcPct val="0"/>
              </a:spcAft>
              <a:defRPr/>
            </a:pPr>
            <a:fld id="{69CECC5A-625D-4018-9AAA-A5C9D5657291}" type="slidenum">
              <a:rPr lang="en-US" altLang="en-US">
                <a:solidFill>
                  <a:prstClr val="black"/>
                </a:solidFill>
              </a:rPr>
              <a:pPr defTabSz="457133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5837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44B7D-8460-4878-81B0-F4B195FB029C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816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57133" fontAlgn="base">
              <a:spcBef>
                <a:spcPct val="0"/>
              </a:spcBef>
              <a:spcAft>
                <a:spcPct val="0"/>
              </a:spcAft>
              <a:defRPr/>
            </a:pPr>
            <a:fld id="{18E44B7D-8460-4878-81B0-F4B195FB029C}" type="slidenum">
              <a:rPr lang="en-US" altLang="en-US">
                <a:solidFill>
                  <a:prstClr val="black"/>
                </a:solidFill>
                <a:ea typeface="ＭＳ Ｐゴシック" panose="020B0600070205080204" pitchFamily="34" charset="-128"/>
              </a:rPr>
              <a:pPr defTabSz="457133"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altLang="en-US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91798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>
                <a:ea typeface="ＭＳ Ｐゴシック"/>
                <a:cs typeface="Calibri"/>
              </a:rPr>
              <a:t>If a serious ADR was not well-documented and then later identified by the medical archivist, it should still be reported to Health Canada.</a:t>
            </a:r>
          </a:p>
          <a:p>
            <a:r>
              <a:rPr lang="en-CA">
                <a:ea typeface="ＭＳ Ｐゴシック"/>
                <a:cs typeface="Calibri"/>
              </a:rPr>
              <a:t>Ideally, a serious ADR is identified and well-documented while the patient is in hospital; strategies to support this are encouraged.</a:t>
            </a:r>
            <a:endParaRPr lang="en-CA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57133" fontAlgn="base">
              <a:spcBef>
                <a:spcPct val="0"/>
              </a:spcBef>
              <a:spcAft>
                <a:spcPct val="0"/>
              </a:spcAft>
              <a:defRPr/>
            </a:pPr>
            <a:fld id="{18E44B7D-8460-4878-81B0-F4B195FB029C}" type="slidenum">
              <a:rPr lang="en-US" altLang="en-US">
                <a:solidFill>
                  <a:prstClr val="black"/>
                </a:solidFill>
                <a:ea typeface="ＭＳ Ｐゴシック" panose="020B0600070205080204" pitchFamily="34" charset="-128"/>
              </a:rPr>
              <a:pPr defTabSz="457133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altLang="en-US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96063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57133" fontAlgn="base">
              <a:spcBef>
                <a:spcPct val="0"/>
              </a:spcBef>
              <a:spcAft>
                <a:spcPct val="0"/>
              </a:spcAft>
              <a:defRPr/>
            </a:pPr>
            <a:fld id="{18E44B7D-8460-4878-81B0-F4B195FB029C}" type="slidenum">
              <a:rPr lang="en-US" altLang="en-US">
                <a:solidFill>
                  <a:prstClr val="black"/>
                </a:solidFill>
                <a:ea typeface="ＭＳ Ｐゴシック" panose="020B0600070205080204" pitchFamily="34" charset="-128"/>
              </a:rPr>
              <a:pPr defTabSz="457133"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altLang="en-US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66423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57133" fontAlgn="base">
              <a:spcBef>
                <a:spcPct val="0"/>
              </a:spcBef>
              <a:spcAft>
                <a:spcPct val="0"/>
              </a:spcAft>
              <a:defRPr/>
            </a:pPr>
            <a:fld id="{18E44B7D-8460-4878-81B0-F4B195FB029C}" type="slidenum">
              <a:rPr lang="en-US" altLang="en-US">
                <a:solidFill>
                  <a:prstClr val="black"/>
                </a:solidFill>
                <a:ea typeface="ＭＳ Ｐゴシック" panose="020B0600070205080204" pitchFamily="34" charset="-128"/>
              </a:rPr>
              <a:pPr defTabSz="457133"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altLang="en-US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47773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44B7D-8460-4878-81B0-F4B195FB029C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24391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44B7D-8460-4878-81B0-F4B195FB029C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89128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44B7D-8460-4878-81B0-F4B195FB029C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35009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40695">
              <a:defRPr/>
            </a:pPr>
            <a:endParaRPr lang="en-CA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42EB4-E22D-4F7F-A96F-AD49147CCE8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337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42EB4-E22D-4F7F-A96F-AD49147CCE8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69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44B7D-8460-4878-81B0-F4B195FB029C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46694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1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E44B7D-8460-4878-81B0-F4B195FB029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1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41126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44B7D-8460-4878-81B0-F4B195FB029C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08644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44B7D-8460-4878-81B0-F4B195FB029C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23507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74254">
              <a:defRPr/>
            </a:pPr>
            <a:endParaRPr lang="en-CA"/>
          </a:p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48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E44B7D-8460-4878-81B0-F4B195FB029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485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51995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266">
              <a:defRPr/>
            </a:pPr>
            <a:fld id="{18E44B7D-8460-4878-81B0-F4B195FB029C}" type="slidenum">
              <a:rPr lang="en-US" altLang="en-US">
                <a:solidFill>
                  <a:prstClr val="black"/>
                </a:solidFill>
              </a:rPr>
              <a:pPr defTabSz="914266">
                <a:defRPr/>
              </a:pPr>
              <a:t>25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5120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44B7D-8460-4878-81B0-F4B195FB029C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78955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44B7D-8460-4878-81B0-F4B195FB029C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01976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16EA-CE68-4F08-8EB4-5232BC0BB0A7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19454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C16EA-CE68-4F08-8EB4-5232BC0BB0A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0112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133" fontAlgn="base">
              <a:spcBef>
                <a:spcPct val="0"/>
              </a:spcBef>
              <a:spcAft>
                <a:spcPct val="0"/>
              </a:spcAft>
              <a:defRPr/>
            </a:pPr>
            <a:fld id="{18E44B7D-8460-4878-81B0-F4B195FB029C}" type="slidenum">
              <a:rPr lang="en-US" altLang="en-US">
                <a:solidFill>
                  <a:prstClr val="black"/>
                </a:solidFill>
                <a:ea typeface="ＭＳ Ｐゴシック" panose="020B0600070205080204" pitchFamily="34" charset="-128"/>
              </a:rPr>
              <a:pPr defTabSz="457133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altLang="en-US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6173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44B7D-8460-4878-81B0-F4B195FB029C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8962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44B7D-8460-4878-81B0-F4B195FB029C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4121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44B7D-8460-4878-81B0-F4B195FB029C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9930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44B7D-8460-4878-81B0-F4B195FB029C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9179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44B7D-8460-4878-81B0-F4B195FB029C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0007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57133" fontAlgn="base">
              <a:spcBef>
                <a:spcPct val="0"/>
              </a:spcBef>
              <a:spcAft>
                <a:spcPct val="0"/>
              </a:spcAft>
              <a:defRPr/>
            </a:pPr>
            <a:fld id="{18E44B7D-8460-4878-81B0-F4B195FB029C}" type="slidenum">
              <a:rPr lang="en-US" altLang="en-US">
                <a:solidFill>
                  <a:prstClr val="black"/>
                </a:solidFill>
                <a:ea typeface="ＭＳ Ｐゴシック" panose="020B0600070205080204" pitchFamily="34" charset="-128"/>
              </a:rPr>
              <a:pPr defTabSz="457133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altLang="en-US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096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AF629D3-9C27-45E8-82C7-FE3EB23CA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27CD569-E98E-41F5-AAD9-D9FADE677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E49F2-6D7D-D149-AD82-A409606B47EB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3C7BDE3-F6A1-4354-BDC1-9394B4C71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4D64DB1-B2A3-4E64-BA86-59FA80A8B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2E34-D889-2543-8A57-C13169FFE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212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4E3C7-BAC4-1D45-994E-92D6031E5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66CFD9-A33B-DA4C-957A-0F4F9B71CC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A6744-AE99-D64A-BF50-5E826859F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E49F2-6D7D-D149-AD82-A409606B47EB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DDABA-2106-9F47-9E99-67C952D06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EBE00-AF7A-B94A-BCEC-10A341A18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2E34-D889-2543-8A57-C13169FFE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2620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4D5D89-EF51-0A44-9F94-FC7EC2169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E53384-FBA7-3E4A-A499-678FFEC23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BB855-46CB-9845-A3F3-D39F2C31A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E49F2-6D7D-D149-AD82-A409606B47EB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DBC79-668E-DE44-86DD-ED946DB2C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5D24F-3717-6340-8835-D15A844F2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2E34-D889-2543-8A57-C13169FFE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25238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580499"/>
            <a:ext cx="10972800" cy="572123"/>
          </a:xfrm>
        </p:spPr>
        <p:txBody>
          <a:bodyPr lIns="0" tIns="0" rIns="0" bIns="0" anchor="t" anchorCtr="0">
            <a:spAutoFit/>
          </a:bodyPr>
          <a:lstStyle>
            <a:lvl1pPr algn="l">
              <a:lnSpc>
                <a:spcPts val="4400"/>
              </a:lnSpc>
              <a:defRPr sz="4400" baseline="0">
                <a:solidFill>
                  <a:srgbClr val="365254"/>
                </a:solidFill>
              </a:defRPr>
            </a:lvl1pPr>
          </a:lstStyle>
          <a:p>
            <a:r>
              <a:rPr lang="en-US"/>
              <a:t>1-column content — Slide title</a:t>
            </a:r>
            <a:endParaRPr lang="en-CA"/>
          </a:p>
        </p:txBody>
      </p: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5711958" y="6404030"/>
            <a:ext cx="768085" cy="20512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5F73F9-4D7E-43C6-BDE2-3203AA5B26A5}" type="slidenum">
              <a:rPr lang="en-CA" sz="1333" smtClean="0"/>
              <a:pPr/>
              <a:t>‹#›</a:t>
            </a:fld>
            <a:endParaRPr lang="en-CA" sz="1333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944880" y="1827300"/>
            <a:ext cx="9600000" cy="9233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43411" indent="-243411">
              <a:lnSpc>
                <a:spcPts val="2800"/>
              </a:lnSpc>
              <a:spcBef>
                <a:spcPts val="800"/>
              </a:spcBef>
              <a:spcAft>
                <a:spcPts val="800"/>
              </a:spcAft>
              <a:buFont typeface="Calibri" panose="020F0502020204030204" pitchFamily="34" charset="0"/>
              <a:buChar char="•"/>
              <a:defRPr sz="2267" b="1" baseline="0">
                <a:solidFill>
                  <a:srgbClr val="365254"/>
                </a:solidFill>
              </a:defRPr>
            </a:lvl1pPr>
            <a:lvl2pPr marL="599002" indent="-243411">
              <a:lnSpc>
                <a:spcPts val="2800"/>
              </a:lnSpc>
              <a:spcBef>
                <a:spcPts val="800"/>
              </a:spcBef>
              <a:spcAft>
                <a:spcPts val="800"/>
              </a:spcAft>
              <a:buFont typeface="Calibri" panose="020F0502020204030204" pitchFamily="34" charset="0"/>
              <a:buChar char="‒"/>
              <a:defRPr sz="2133"/>
            </a:lvl2pPr>
            <a:lvl3pPr marL="599002" indent="-243411">
              <a:lnSpc>
                <a:spcPts val="2800"/>
              </a:lnSpc>
              <a:spcBef>
                <a:spcPts val="800"/>
              </a:spcBef>
              <a:spcAft>
                <a:spcPts val="800"/>
              </a:spcAft>
              <a:buFont typeface="Calibri" panose="020F0502020204030204" pitchFamily="34" charset="0"/>
              <a:buChar char="‒"/>
              <a:defRPr sz="2133" baseline="0"/>
            </a:lvl3pPr>
            <a:lvl4pPr marL="599002" indent="-243411">
              <a:lnSpc>
                <a:spcPts val="2800"/>
              </a:lnSpc>
              <a:spcBef>
                <a:spcPts val="800"/>
              </a:spcBef>
              <a:spcAft>
                <a:spcPts val="800"/>
              </a:spcAft>
              <a:buFont typeface="Calibri" panose="020F0502020204030204" pitchFamily="34" charset="0"/>
              <a:buChar char="‒"/>
              <a:defRPr sz="2133" baseline="0"/>
            </a:lvl4pPr>
            <a:lvl5pPr marL="599002" indent="-243411">
              <a:lnSpc>
                <a:spcPts val="2800"/>
              </a:lnSpc>
              <a:spcBef>
                <a:spcPts val="800"/>
              </a:spcBef>
              <a:spcAft>
                <a:spcPts val="800"/>
              </a:spcAft>
              <a:buFont typeface="Calibri" panose="020F0502020204030204" pitchFamily="34" charset="0"/>
              <a:buChar char="‒"/>
              <a:defRPr sz="2133" baseline="0"/>
            </a:lvl5pPr>
            <a:lvl6pPr marL="599002" indent="-243411">
              <a:lnSpc>
                <a:spcPts val="2800"/>
              </a:lnSpc>
              <a:spcBef>
                <a:spcPts val="800"/>
              </a:spcBef>
              <a:spcAft>
                <a:spcPts val="800"/>
              </a:spcAft>
              <a:buFont typeface="Calibri" panose="020F0502020204030204" pitchFamily="34" charset="0"/>
              <a:buChar char="‒"/>
              <a:defRPr sz="2133" baseline="0"/>
            </a:lvl6pPr>
            <a:lvl7pPr marL="599002" indent="-243411">
              <a:lnSpc>
                <a:spcPts val="2800"/>
              </a:lnSpc>
              <a:spcBef>
                <a:spcPts val="800"/>
              </a:spcBef>
              <a:spcAft>
                <a:spcPts val="800"/>
              </a:spcAft>
              <a:buFont typeface="Calibri" panose="020F0502020204030204" pitchFamily="34" charset="0"/>
              <a:buChar char="‒"/>
              <a:defRPr sz="2133"/>
            </a:lvl7pPr>
            <a:lvl8pPr marL="599002" indent="-243411">
              <a:lnSpc>
                <a:spcPts val="2800"/>
              </a:lnSpc>
              <a:spcBef>
                <a:spcPts val="800"/>
              </a:spcBef>
              <a:spcAft>
                <a:spcPts val="800"/>
              </a:spcAft>
              <a:buFont typeface="Calibri" panose="020F0502020204030204" pitchFamily="34" charset="0"/>
              <a:buChar char="‒"/>
              <a:defRPr sz="2133"/>
            </a:lvl8pPr>
          </a:lstStyle>
          <a:p>
            <a:pPr lvl="0"/>
            <a:r>
              <a:rPr lang="en-US"/>
              <a:t>Bullet 1</a:t>
            </a:r>
          </a:p>
          <a:p>
            <a:pPr lvl="1"/>
            <a:r>
              <a:rPr lang="en-US"/>
              <a:t>Bullet 2</a:t>
            </a:r>
          </a:p>
        </p:txBody>
      </p:sp>
    </p:spTree>
    <p:extLst>
      <p:ext uri="{BB962C8B-B14F-4D97-AF65-F5344CB8AC3E}">
        <p14:creationId xmlns:p14="http://schemas.microsoft.com/office/powerpoint/2010/main" val="779855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69164-85A3-304E-B632-19DD066C5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423031"/>
          </a:xfrm>
        </p:spPr>
        <p:txBody>
          <a:bodyPr anchor="b">
            <a:normAutofit/>
          </a:bodyPr>
          <a:lstStyle>
            <a:lvl1pPr algn="ctr">
              <a:defRPr sz="3600" b="1" i="0" baseline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38A28C-83DB-3647-B5ED-AF9B4A97B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E49F2-6D7D-D149-AD82-A409606B47EB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134BA-F131-DF41-BBFD-687A9BC61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26535-C26B-DE45-A7EB-57B500527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2A34-C69F-48D2-B120-F15CB8ACBA7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299235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F782A-D9B1-0041-A5DC-2E8A3D5ED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2800" b="1">
                <a:solidFill>
                  <a:srgbClr val="1B41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67DCD-971C-4048-A1AE-5F5B19AB87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SzPct val="115000"/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SzPct val="75000"/>
              <a:buFont typeface="Calibri" panose="020F0502020204030204" pitchFamily="34" charset="0"/>
              <a:buChar char="○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Calibri" panose="020F050202020403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CD886B-C003-C74D-A63D-9AF50EFE5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E49F2-6D7D-D149-AD82-A409606B47EB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CCEAD-DCD2-FD42-964E-5182A30D6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F0C6FC-57C8-AB4F-86F6-3B185CAF0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7C3C-9F41-4EB4-9FCC-8B846A13ECB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2806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B5D47-FF53-A642-861D-A31662658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rgbClr val="1B41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BF780-80CC-C94D-A2AD-2583B9EFF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4CB19E-F2F7-0441-B8D7-3050E7274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536A8-8661-E347-AEEE-CAFCAB176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9F9DC-B07F-AC40-8155-D04F30690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FEEB-7A32-45E1-88B4-351F03C9CCF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9788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956E8-DA5C-794A-9D50-D7CD08A6B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>
                <a:solidFill>
                  <a:srgbClr val="1B41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14C28-97D0-A24D-B1D7-BB071D0707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1F341A-B28C-A647-8485-E323F7CB39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20C647-0DC2-8045-A448-CE6E8BECC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65A62A-0289-BA41-9672-BFD360509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9DFA3F-09CB-C948-81B2-945151D55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7758-6313-420E-B771-C9CC8C3DA4E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5417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ED87B-8D08-8A49-A511-1A09ADBFC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1B41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3DF374-7953-DF4E-9BE6-1F31A3224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610168-C4D5-8246-81C9-F4CD2E31E7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A258EE-1E1D-0D47-A526-C75BCFD912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BB6A1-C5A4-D142-82CF-9FEEDF74FD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FCB7E6-2ABE-2946-B14F-AEF8745CA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25461E-D13E-A548-BF8E-A8CE6D986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C85C15-C7FC-5C4F-A7B2-160F7892F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786C3-B6FB-4E63-BEA0-EB9E098A3A5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342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A03A1-7730-6E45-8B88-BE956D14C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>
                <a:solidFill>
                  <a:srgbClr val="1B416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A85554-297A-0841-83C3-34DCC05DE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F62431-1D53-C14D-A151-36CCE8CB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DD8125-9DB0-674E-BABD-519BA2CDA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79B72-C9EF-4793-BC5A-86E2920BCE5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19576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96BF24-C72D-1D48-B754-AC24201F9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508E7A-599C-6141-ABF6-953B8776F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0395F9-3AA1-D64C-86EB-00AE1AAB5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C5A01-9800-485C-AEC0-EC0E3DD7843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6739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67DCD-971C-4048-A1AE-5F5B19AB87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SzPct val="115000"/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SzPct val="75000"/>
              <a:buFont typeface="Calibri" panose="020F0502020204030204" pitchFamily="34" charset="0"/>
              <a:buChar char="○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Calibri" panose="020F050202020403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0F782A-D9B1-0041-A5DC-2E8A3D5ED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2800" b="1">
                <a:solidFill>
                  <a:srgbClr val="1B41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CD886B-C003-C74D-A63D-9AF50EFE5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E49F2-6D7D-D149-AD82-A409606B47EB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CCEAD-DCD2-FD42-964E-5182A30D6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F0C6FC-57C8-AB4F-86F6-3B185CAF0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2E34-D889-2543-8A57-C13169FFE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0710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87E84-1703-D743-A345-381A08566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rgbClr val="1B41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0CC29-71A2-CF45-87F8-8511387EE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1B82F1-106A-C040-8392-490F596A47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E0D38A-35D3-BE42-B9CA-1E36CA289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2A0B9-112F-C74F-88D5-68EAC501A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DCA155-DAC6-D948-AE9A-F2CBED194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D1C3B-5B10-461B-9DA4-6D58C1BD56F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95775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9B4B2-1CB9-E848-81B9-DB07C4702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rgbClr val="1B41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06B37B-A8F0-D84A-A6E6-B7F796A32F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2E3C1E-5619-814E-96AF-510B41C1D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161556-1CD1-1540-AA6C-25A5488DF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C72F8D-F098-804A-ABCA-7F3C46B81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95BE01-C1C1-1146-8A8A-C453F0438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B7B73-4058-400E-B069-7B17AE4AABE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09038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4E3C7-BAC4-1D45-994E-92D6031E5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>
                <a:solidFill>
                  <a:srgbClr val="1B41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66CFD9-A33B-DA4C-957A-0F4F9B71CC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A6744-AE99-D64A-BF50-5E826859F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DDABA-2106-9F47-9E99-67C952D06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EBE00-AF7A-B94A-BCEC-10A341A18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E25F-AB24-4206-8BC6-349DDBE3BD8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3240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4D5D89-EF51-0A44-9F94-FC7EC2169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>
            <a:normAutofit/>
          </a:bodyPr>
          <a:lstStyle>
            <a:lvl1pPr>
              <a:defRPr sz="2800">
                <a:solidFill>
                  <a:srgbClr val="1B41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E53384-FBA7-3E4A-A499-678FFEC23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BB855-46CB-9845-A3F3-D39F2C31A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DBC79-668E-DE44-86DD-ED946DB2C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5D24F-3717-6340-8835-D15A844F2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C8AF4-1995-4437-A875-AF165577662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04415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69164-85A3-304E-B632-19DD066C5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423031"/>
          </a:xfrm>
        </p:spPr>
        <p:txBody>
          <a:bodyPr anchor="b">
            <a:normAutofit/>
          </a:bodyPr>
          <a:lstStyle>
            <a:lvl1pPr algn="ctr">
              <a:defRPr sz="3600" b="1" i="0" baseline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38A28C-83DB-3647-B5ED-AF9B4A97B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E49F2-6D7D-D149-AD82-A409606B47EB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134BA-F131-DF41-BBFD-687A9BC61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26535-C26B-DE45-A7EB-57B500527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2E34-D889-2543-8A57-C13169FFE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74731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F782A-D9B1-0041-A5DC-2E8A3D5ED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2800" b="1">
                <a:solidFill>
                  <a:srgbClr val="1B41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67DCD-971C-4048-A1AE-5F5B19AB87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SzPct val="115000"/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SzPct val="75000"/>
              <a:buFont typeface="Calibri" panose="020F0502020204030204" pitchFamily="34" charset="0"/>
              <a:buChar char="○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Calibri" panose="020F050202020403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CD886B-C003-C74D-A63D-9AF50EFE5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E49F2-6D7D-D149-AD82-A409606B47EB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CCEAD-DCD2-FD42-964E-5182A30D6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F0C6FC-57C8-AB4F-86F6-3B185CAF0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2E34-D889-2543-8A57-C13169FFE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15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B5D47-FF53-A642-861D-A31662658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BF780-80CC-C94D-A2AD-2583B9EFF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4CB19E-F2F7-0441-B8D7-3050E7274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536A8-8661-E347-AEEE-CAFCAB176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9F9DC-B07F-AC40-8155-D04F30690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2E34-D889-2543-8A57-C13169FFE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2253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956E8-DA5C-794A-9D50-D7CD08A6B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14C28-97D0-A24D-B1D7-BB071D0707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1F341A-B28C-A647-8485-E323F7CB39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20C647-0DC2-8045-A448-CE6E8BECC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65A62A-0289-BA41-9672-BFD360509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9DFA3F-09CB-C948-81B2-945151D55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2E34-D889-2543-8A57-C13169FFE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391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ED87B-8D08-8A49-A511-1A09ADBFC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3DF374-7953-DF4E-9BE6-1F31A3224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610168-C4D5-8246-81C9-F4CD2E31E7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A258EE-1E1D-0D47-A526-C75BCFD912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BB6A1-C5A4-D142-82CF-9FEEDF74FD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FCB7E6-2ABE-2946-B14F-AEF8745CA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25461E-D13E-A548-BF8E-A8CE6D986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C85C15-C7FC-5C4F-A7B2-160F7892F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2E34-D889-2543-8A57-C13169FFE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4488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A03A1-7730-6E45-8B88-BE956D14C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A85554-297A-0841-83C3-34DCC05DE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E49F2-6D7D-D149-AD82-A409606B47EB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F62431-1D53-C14D-A151-36CCE8CB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DD8125-9DB0-674E-BABD-519BA2CDA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2E34-D889-2543-8A57-C13169FFE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772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B5D47-FF53-A642-861D-A31662658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BF780-80CC-C94D-A2AD-2583B9EFF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4CB19E-F2F7-0441-B8D7-3050E7274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536A8-8661-E347-AEEE-CAFCAB176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9F9DC-B07F-AC40-8155-D04F30690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2E34-D889-2543-8A57-C13169FFE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3464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96BF24-C72D-1D48-B754-AC24201F9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E49F2-6D7D-D149-AD82-A409606B47EB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508E7A-599C-6141-ABF6-953B8776F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0395F9-3AA1-D64C-86EB-00AE1AAB5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2E34-D889-2543-8A57-C13169FFE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2750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87E84-1703-D743-A345-381A08566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0CC29-71A2-CF45-87F8-8511387EE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1B82F1-106A-C040-8392-490F596A47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E0D38A-35D3-BE42-B9CA-1E36CA289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E49F2-6D7D-D149-AD82-A409606B47EB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2A0B9-112F-C74F-88D5-68EAC501A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DCA155-DAC6-D948-AE9A-F2CBED194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2E34-D889-2543-8A57-C13169FFE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15695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9B4B2-1CB9-E848-81B9-DB07C4702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06B37B-A8F0-D84A-A6E6-B7F796A32F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2E3C1E-5619-814E-96AF-510B41C1D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161556-1CD1-1540-AA6C-25A5488DF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E49F2-6D7D-D149-AD82-A409606B47EB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C72F8D-F098-804A-ABCA-7F3C46B81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95BE01-C1C1-1146-8A8A-C453F0438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2E34-D889-2543-8A57-C13169FFE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656071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4E3C7-BAC4-1D45-994E-92D6031E5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66CFD9-A33B-DA4C-957A-0F4F9B71CC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A6744-AE99-D64A-BF50-5E826859F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E49F2-6D7D-D149-AD82-A409606B47EB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DDABA-2106-9F47-9E99-67C952D06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EBE00-AF7A-B94A-BCEC-10A341A18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2E34-D889-2543-8A57-C13169FFE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17049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4D5D89-EF51-0A44-9F94-FC7EC2169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E53384-FBA7-3E4A-A499-678FFEC23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BB855-46CB-9845-A3F3-D39F2C31A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E49F2-6D7D-D149-AD82-A409606B47EB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DBC79-668E-DE44-86DD-ED946DB2C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5D24F-3717-6340-8835-D15A844F2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2E34-D889-2543-8A57-C13169FFE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273665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69164-85A3-304E-B632-19DD066C5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423031"/>
          </a:xfrm>
        </p:spPr>
        <p:txBody>
          <a:bodyPr anchor="b">
            <a:normAutofit/>
          </a:bodyPr>
          <a:lstStyle>
            <a:lvl1pPr algn="ctr">
              <a:defRPr sz="3600" b="1" i="0" baseline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38A28C-83DB-3647-B5ED-AF9B4A97B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E49F2-6D7D-D149-AD82-A409606B47EB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134BA-F131-DF41-BBFD-687A9BC61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26535-C26B-DE45-A7EB-57B500527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2E34-D889-2543-8A57-C13169FFE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62659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F782A-D9B1-0041-A5DC-2E8A3D5ED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2800" b="1">
                <a:solidFill>
                  <a:srgbClr val="1B41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67DCD-971C-4048-A1AE-5F5B19AB87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SzPct val="115000"/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SzPct val="75000"/>
              <a:buFont typeface="Calibri" panose="020F0502020204030204" pitchFamily="34" charset="0"/>
              <a:buChar char="○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Calibri" panose="020F050202020403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CD886B-C003-C74D-A63D-9AF50EFE5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E49F2-6D7D-D149-AD82-A409606B47EB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CCEAD-DCD2-FD42-964E-5182A30D6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F0C6FC-57C8-AB4F-86F6-3B185CAF0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2E34-D889-2543-8A57-C13169FFE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972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B5D47-FF53-A642-861D-A31662658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BF780-80CC-C94D-A2AD-2583B9EFF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4CB19E-F2F7-0441-B8D7-3050E7274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536A8-8661-E347-AEEE-CAFCAB176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9F9DC-B07F-AC40-8155-D04F30690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2E34-D889-2543-8A57-C13169FFE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6497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956E8-DA5C-794A-9D50-D7CD08A6B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14C28-97D0-A24D-B1D7-BB071D0707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1F341A-B28C-A647-8485-E323F7CB39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20C647-0DC2-8045-A448-CE6E8BECC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65A62A-0289-BA41-9672-BFD360509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9DFA3F-09CB-C948-81B2-945151D55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2E34-D889-2543-8A57-C13169FFE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160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ED87B-8D08-8A49-A511-1A09ADBFC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3DF374-7953-DF4E-9BE6-1F31A3224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610168-C4D5-8246-81C9-F4CD2E31E7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A258EE-1E1D-0D47-A526-C75BCFD912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BB6A1-C5A4-D142-82CF-9FEEDF74FD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FCB7E6-2ABE-2946-B14F-AEF8745CA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25461E-D13E-A548-BF8E-A8CE6D986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C85C15-C7FC-5C4F-A7B2-160F7892F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2E34-D889-2543-8A57-C13169FFE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41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956E8-DA5C-794A-9D50-D7CD08A6B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14C28-97D0-A24D-B1D7-BB071D0707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1F341A-B28C-A647-8485-E323F7CB39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20C647-0DC2-8045-A448-CE6E8BECC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65A62A-0289-BA41-9672-BFD360509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9DFA3F-09CB-C948-81B2-945151D55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2E34-D889-2543-8A57-C13169FFE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5059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A03A1-7730-6E45-8B88-BE956D14C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A85554-297A-0841-83C3-34DCC05DE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E49F2-6D7D-D149-AD82-A409606B47EB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F62431-1D53-C14D-A151-36CCE8CB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DD8125-9DB0-674E-BABD-519BA2CDA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2E34-D889-2543-8A57-C13169FFE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9173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96BF24-C72D-1D48-B754-AC24201F9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E49F2-6D7D-D149-AD82-A409606B47EB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508E7A-599C-6141-ABF6-953B8776F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0395F9-3AA1-D64C-86EB-00AE1AAB5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2E34-D889-2543-8A57-C13169FFE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5216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87E84-1703-D743-A345-381A08566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0CC29-71A2-CF45-87F8-8511387EE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1B82F1-106A-C040-8392-490F596A47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E0D38A-35D3-BE42-B9CA-1E36CA289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E49F2-6D7D-D149-AD82-A409606B47EB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2A0B9-112F-C74F-88D5-68EAC501A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DCA155-DAC6-D948-AE9A-F2CBED194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2E34-D889-2543-8A57-C13169FFE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50722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9B4B2-1CB9-E848-81B9-DB07C4702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06B37B-A8F0-D84A-A6E6-B7F796A32F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2E3C1E-5619-814E-96AF-510B41C1D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161556-1CD1-1540-AA6C-25A5488DF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E49F2-6D7D-D149-AD82-A409606B47EB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C72F8D-F098-804A-ABCA-7F3C46B81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95BE01-C1C1-1146-8A8A-C453F0438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2E34-D889-2543-8A57-C13169FFE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546754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4E3C7-BAC4-1D45-994E-92D6031E5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66CFD9-A33B-DA4C-957A-0F4F9B71CC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A6744-AE99-D64A-BF50-5E826859F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E49F2-6D7D-D149-AD82-A409606B47EB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DDABA-2106-9F47-9E99-67C952D06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EBE00-AF7A-B94A-BCEC-10A341A18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2E34-D889-2543-8A57-C13169FFE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1814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4D5D89-EF51-0A44-9F94-FC7EC2169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E53384-FBA7-3E4A-A499-678FFEC23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BB855-46CB-9845-A3F3-D39F2C31A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E49F2-6D7D-D149-AD82-A409606B47EB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DBC79-668E-DE44-86DD-ED946DB2C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5D24F-3717-6340-8835-D15A844F2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2E34-D889-2543-8A57-C13169FFE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43162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69164-85A3-304E-B632-19DD066C5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423031"/>
          </a:xfrm>
        </p:spPr>
        <p:txBody>
          <a:bodyPr anchor="b">
            <a:normAutofit/>
          </a:bodyPr>
          <a:lstStyle>
            <a:lvl1pPr algn="ctr">
              <a:defRPr sz="3600" b="1" i="0" baseline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38A28C-83DB-3647-B5ED-AF9B4A97B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E49F2-6D7D-D149-AD82-A409606B47EB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134BA-F131-DF41-BBFD-687A9BC61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26535-C26B-DE45-A7EB-57B500527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2A34-C69F-48D2-B120-F15CB8ACBA7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3560357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F782A-D9B1-0041-A5DC-2E8A3D5ED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2800" b="1">
                <a:solidFill>
                  <a:srgbClr val="1B41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67DCD-971C-4048-A1AE-5F5B19AB8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351338"/>
          </a:xfrm>
        </p:spPr>
        <p:txBody>
          <a:bodyPr/>
          <a:lstStyle>
            <a:lvl1pPr marL="228600" indent="-228600">
              <a:buSzPct val="115000"/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SzPct val="75000"/>
              <a:buFont typeface="Calibri" panose="020F0502020204030204" pitchFamily="34" charset="0"/>
              <a:buChar char="○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Calibri" panose="020F050202020403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CD886B-C003-C74D-A63D-9AF50EFE5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E49F2-6D7D-D149-AD82-A409606B47EB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CCEAD-DCD2-FD42-964E-5182A30D6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F0C6FC-57C8-AB4F-86F6-3B185CAF0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7C3C-9F41-4EB4-9FCC-8B846A13ECB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43956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B5D47-FF53-A642-861D-A31662658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rgbClr val="1B41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BF780-80CC-C94D-A2AD-2583B9EFF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4CB19E-F2F7-0441-B8D7-3050E7274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536A8-8661-E347-AEEE-CAFCAB176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9F9DC-B07F-AC40-8155-D04F30690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FEEB-7A32-45E1-88B4-351F03C9CCF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58468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956E8-DA5C-794A-9D50-D7CD08A6B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>
                <a:solidFill>
                  <a:srgbClr val="1B41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14C28-97D0-A24D-B1D7-BB071D0707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1F341A-B28C-A647-8485-E323F7CB39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20C647-0DC2-8045-A448-CE6E8BECC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65A62A-0289-BA41-9672-BFD360509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9DFA3F-09CB-C948-81B2-945151D55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7758-6313-420E-B771-C9CC8C3DA4E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57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ED87B-8D08-8A49-A511-1A09ADBFC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3DF374-7953-DF4E-9BE6-1F31A3224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610168-C4D5-8246-81C9-F4CD2E31E7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A258EE-1E1D-0D47-A526-C75BCFD912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BB6A1-C5A4-D142-82CF-9FEEDF74FD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FCB7E6-2ABE-2946-B14F-AEF8745CA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25461E-D13E-A548-BF8E-A8CE6D986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C85C15-C7FC-5C4F-A7B2-160F7892F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2E34-D889-2543-8A57-C13169FFE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131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ED87B-8D08-8A49-A511-1A09ADBFC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1B41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3DF374-7953-DF4E-9BE6-1F31A3224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610168-C4D5-8246-81C9-F4CD2E31E7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A258EE-1E1D-0D47-A526-C75BCFD912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BB6A1-C5A4-D142-82CF-9FEEDF74FD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FCB7E6-2ABE-2946-B14F-AEF8745CA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25461E-D13E-A548-BF8E-A8CE6D986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C85C15-C7FC-5C4F-A7B2-160F7892F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786C3-B6FB-4E63-BEA0-EB9E098A3A5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7651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A03A1-7730-6E45-8B88-BE956D14C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>
                <a:solidFill>
                  <a:srgbClr val="1B416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A85554-297A-0841-83C3-34DCC05DE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F62431-1D53-C14D-A151-36CCE8CB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DD8125-9DB0-674E-BABD-519BA2CDA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79B72-C9EF-4793-BC5A-86E2920BCE5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07626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96BF24-C72D-1D48-B754-AC24201F9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508E7A-599C-6141-ABF6-953B8776F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0395F9-3AA1-D64C-86EB-00AE1AAB5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C5A01-9800-485C-AEC0-EC0E3DD7843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08922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87E84-1703-D743-A345-381A08566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rgbClr val="1B41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0CC29-71A2-CF45-87F8-8511387EE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1B82F1-106A-C040-8392-490F596A47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E0D38A-35D3-BE42-B9CA-1E36CA289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2A0B9-112F-C74F-88D5-68EAC501A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DCA155-DAC6-D948-AE9A-F2CBED194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D1C3B-5B10-461B-9DA4-6D58C1BD56F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77782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9B4B2-1CB9-E848-81B9-DB07C4702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rgbClr val="1B41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06B37B-A8F0-D84A-A6E6-B7F796A32F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2E3C1E-5619-814E-96AF-510B41C1D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161556-1CD1-1540-AA6C-25A5488DF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C72F8D-F098-804A-ABCA-7F3C46B81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95BE01-C1C1-1146-8A8A-C453F0438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B7B73-4058-400E-B069-7B17AE4AABE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12390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4E3C7-BAC4-1D45-994E-92D6031E5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>
                <a:solidFill>
                  <a:srgbClr val="1B41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66CFD9-A33B-DA4C-957A-0F4F9B71CC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A6744-AE99-D64A-BF50-5E826859F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DDABA-2106-9F47-9E99-67C952D06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EBE00-AF7A-B94A-BCEC-10A341A18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E25F-AB24-4206-8BC6-349DDBE3BD8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20322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4D5D89-EF51-0A44-9F94-FC7EC2169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>
            <a:normAutofit/>
          </a:bodyPr>
          <a:lstStyle>
            <a:lvl1pPr>
              <a:defRPr sz="2800">
                <a:solidFill>
                  <a:srgbClr val="1B41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E53384-FBA7-3E4A-A499-678FFEC23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BB855-46CB-9845-A3F3-D39F2C31A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DBC79-668E-DE44-86DD-ED946DB2C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5D24F-3717-6340-8835-D15A844F2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C8AF4-1995-4437-A875-AF165577662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748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A03A1-7730-6E45-8B88-BE956D14C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A85554-297A-0841-83C3-34DCC05DE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E49F2-6D7D-D149-AD82-A409606B47EB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F62431-1D53-C14D-A151-36CCE8CB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DD8125-9DB0-674E-BABD-519BA2CDA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2E34-D889-2543-8A57-C13169FFE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59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96BF24-C72D-1D48-B754-AC24201F9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E49F2-6D7D-D149-AD82-A409606B47EB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508E7A-599C-6141-ABF6-953B8776F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0395F9-3AA1-D64C-86EB-00AE1AAB5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2E34-D889-2543-8A57-C13169FFE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204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87E84-1703-D743-A345-381A08566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0CC29-71A2-CF45-87F8-8511387EE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1B82F1-106A-C040-8392-490F596A47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E0D38A-35D3-BE42-B9CA-1E36CA289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E49F2-6D7D-D149-AD82-A409606B47EB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2A0B9-112F-C74F-88D5-68EAC501A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DCA155-DAC6-D948-AE9A-F2CBED194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2E34-D889-2543-8A57-C13169FFE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1007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9B4B2-1CB9-E848-81B9-DB07C4702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06B37B-A8F0-D84A-A6E6-B7F796A32F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2E3C1E-5619-814E-96AF-510B41C1D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161556-1CD1-1540-AA6C-25A5488DF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E49F2-6D7D-D149-AD82-A409606B47EB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C72F8D-F098-804A-ABCA-7F3C46B81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95BE01-C1C1-1146-8A8A-C453F0438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2E34-D889-2543-8A57-C13169FFE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00263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FAD603-2887-4744-9E01-FBC5E1765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A9FB23-D82E-E945-9CBC-8320579CA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F6A20-48B5-5445-B588-0D827C76F4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E49F2-6D7D-D149-AD82-A409606B47EB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AAC232-E17E-7C4F-A814-C306152C97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6C2FA2-6207-CE41-99BC-1A062F89BF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B2E34-D889-2543-8A57-C13169FFE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81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071" r:id="rId1"/>
    <p:sldLayoutId id="2147487072" r:id="rId2"/>
    <p:sldLayoutId id="2147487073" r:id="rId3"/>
    <p:sldLayoutId id="2147487074" r:id="rId4"/>
    <p:sldLayoutId id="2147487075" r:id="rId5"/>
    <p:sldLayoutId id="2147487076" r:id="rId6"/>
    <p:sldLayoutId id="2147487077" r:id="rId7"/>
    <p:sldLayoutId id="2147487078" r:id="rId8"/>
    <p:sldLayoutId id="2147487079" r:id="rId9"/>
    <p:sldLayoutId id="2147487080" r:id="rId10"/>
    <p:sldLayoutId id="2147487081" r:id="rId11"/>
    <p:sldLayoutId id="214748708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FAD603-2887-4744-9E01-FBC5E1765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A9FB23-D82E-E945-9CBC-8320579CA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F6A20-48B5-5445-B588-0D827C76F4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E49F2-6D7D-D149-AD82-A409606B47EB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AAC232-E17E-7C4F-A814-C306152C97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6C2FA2-6207-CE41-99BC-1A062F89BF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C2A34-C69F-48D2-B120-F15CB8ACBA7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8188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085" r:id="rId1"/>
    <p:sldLayoutId id="2147487086" r:id="rId2"/>
    <p:sldLayoutId id="2147487087" r:id="rId3"/>
    <p:sldLayoutId id="2147487088" r:id="rId4"/>
    <p:sldLayoutId id="2147487089" r:id="rId5"/>
    <p:sldLayoutId id="2147487090" r:id="rId6"/>
    <p:sldLayoutId id="2147487091" r:id="rId7"/>
    <p:sldLayoutId id="2147487092" r:id="rId8"/>
    <p:sldLayoutId id="2147487093" r:id="rId9"/>
    <p:sldLayoutId id="2147487094" r:id="rId10"/>
    <p:sldLayoutId id="21474870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1B416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FAD603-2887-4744-9E01-FBC5E1765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A9FB23-D82E-E945-9CBC-8320579CA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F6A20-48B5-5445-B588-0D827C76F4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E49F2-6D7D-D149-AD82-A409606B47EB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AAC232-E17E-7C4F-A814-C306152C97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6C2FA2-6207-CE41-99BC-1A062F89BF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B2E34-D889-2543-8A57-C13169FFE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52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097" r:id="rId1"/>
    <p:sldLayoutId id="2147487098" r:id="rId2"/>
    <p:sldLayoutId id="2147487099" r:id="rId3"/>
    <p:sldLayoutId id="2147487100" r:id="rId4"/>
    <p:sldLayoutId id="2147487101" r:id="rId5"/>
    <p:sldLayoutId id="2147487102" r:id="rId6"/>
    <p:sldLayoutId id="2147487103" r:id="rId7"/>
    <p:sldLayoutId id="2147487104" r:id="rId8"/>
    <p:sldLayoutId id="2147487105" r:id="rId9"/>
    <p:sldLayoutId id="2147487106" r:id="rId10"/>
    <p:sldLayoutId id="21474871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FAD603-2887-4744-9E01-FBC5E1765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A9FB23-D82E-E945-9CBC-8320579CA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F6A20-48B5-5445-B588-0D827C76F4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E49F2-6D7D-D149-AD82-A409606B47EB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AAC232-E17E-7C4F-A814-C306152C97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6C2FA2-6207-CE41-99BC-1A062F89BF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B2E34-D889-2543-8A57-C13169FFE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399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21" r:id="rId1"/>
    <p:sldLayoutId id="2147487122" r:id="rId2"/>
    <p:sldLayoutId id="2147487123" r:id="rId3"/>
    <p:sldLayoutId id="2147487124" r:id="rId4"/>
    <p:sldLayoutId id="2147487125" r:id="rId5"/>
    <p:sldLayoutId id="2147487126" r:id="rId6"/>
    <p:sldLayoutId id="2147487127" r:id="rId7"/>
    <p:sldLayoutId id="2147487128" r:id="rId8"/>
    <p:sldLayoutId id="2147487129" r:id="rId9"/>
    <p:sldLayoutId id="2147487130" r:id="rId10"/>
    <p:sldLayoutId id="214748713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FAD603-2887-4744-9E01-FBC5E1765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A9FB23-D82E-E945-9CBC-8320579CA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F6A20-48B5-5445-B588-0D827C76F4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E49F2-6D7D-D149-AD82-A409606B47EB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AAC232-E17E-7C4F-A814-C306152C97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6C2FA2-6207-CE41-99BC-1A062F89BF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C2A34-C69F-48D2-B120-F15CB8ACBA7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473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33" r:id="rId1"/>
    <p:sldLayoutId id="2147487134" r:id="rId2"/>
    <p:sldLayoutId id="2147487135" r:id="rId3"/>
    <p:sldLayoutId id="2147487136" r:id="rId4"/>
    <p:sldLayoutId id="2147487137" r:id="rId5"/>
    <p:sldLayoutId id="2147487138" r:id="rId6"/>
    <p:sldLayoutId id="2147487139" r:id="rId7"/>
    <p:sldLayoutId id="2147487140" r:id="rId8"/>
    <p:sldLayoutId id="2147487141" r:id="rId9"/>
    <p:sldLayoutId id="2147487142" r:id="rId10"/>
    <p:sldLayoutId id="214748714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1B416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actionade.org/about/overview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tientsafetyinstitute.ca/en/toolsResources/Vanessas-Law/Pages/default.aspx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anada.ca/en/health-canada/services/publications/drugs-health-products/hospital-reporting-poster.html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ada.ca/en/health-canada/services/drugs-health-products/medeffect-canada/adverse-reaction-reporting/mandatory-hospital-reporting/drugs-devices/guidance.html" TargetMode="External"/><Relationship Id="rId7" Type="http://schemas.openxmlformats.org/officeDocument/2006/relationships/hyperlink" Target="mailto:hc.canada.vigilance.sc@canada.ca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can01.safelinks.protection.outlook.com/?url=http%3A%2F%2Fwww.gazette.gc.ca%2Frp-pr%2Fp2%2F2019%2F2019-06-26%2Fhtml%2Fsor-dors191-eng.html&amp;data=02%7C01%7C%7Cd036544e8ff040f8795b08d70b84781c%7C4e1b261fb7fc4b3eb7107b9f26f3130a%7C0%7C1%7C636990535895619553&amp;sdata=d2TQP04%2FxGlX1tpsMON%2FYV6lp6GPFYuxVvm18zh9XME%3D&amp;reserved=0" TargetMode="External"/><Relationship Id="rId5" Type="http://schemas.openxmlformats.org/officeDocument/2006/relationships/hyperlink" Target="https://can01.safelinks.protection.outlook.com/?url=http%3A%2F%2Fwww.gazette.gc.ca%2Frp-pr%2Fp2%2F2019%2F2019-06-26%2Fhtml%2Fsor-dors190-eng.html&amp;data=02%7C01%7C%7Cd036544e8ff040f8795b08d70b84781c%7C4e1b261fb7fc4b3eb7107b9f26f3130a%7C0%7C1%7C636990535895619553&amp;sdata=C31sdw098oVjkQtJrYYk3lxpjPyPvlU1aRo4TYN5HeA%3D&amp;reserved=0" TargetMode="External"/><Relationship Id="rId4" Type="http://schemas.openxmlformats.org/officeDocument/2006/relationships/hyperlink" Target="https://www.canada.ca/en/health-canada/services/drugs-health-products/legislation-guidelines/protecting-canadians-unsafe-drugs-act-vanessa-law-amendments-food-drugs-act.html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B2938F7-7AC0-45C2-B426-7A53FA306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8149" y="1246240"/>
            <a:ext cx="8768891" cy="447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4F0D1E"/>
                </a:solidFill>
                <a:latin typeface="+mj-lt"/>
                <a:ea typeface="ＭＳ Ｐゴシック" pitchFamily="34" charset="-128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0D1E"/>
                </a:solidFill>
                <a:latin typeface="Arial" charset="0"/>
                <a:ea typeface="ＭＳ Ｐゴシック" pitchFamily="34" charset="-128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0D1E"/>
                </a:solidFill>
                <a:latin typeface="Arial" charset="0"/>
                <a:ea typeface="ＭＳ Ｐゴシック" pitchFamily="34" charset="-128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0D1E"/>
                </a:solidFill>
                <a:latin typeface="Arial" charset="0"/>
                <a:ea typeface="ＭＳ Ｐゴシック" pitchFamily="34" charset="-128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0D1E"/>
                </a:solidFill>
                <a:latin typeface="Arial" charset="0"/>
                <a:ea typeface="ＭＳ Ｐゴシック" pitchFamily="34" charset="-128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0D1E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0D1E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0D1E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0D1E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1B416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Mandatory Reporting of Serious Adverse Drug Reactions and Medical Device Incidents by Hospitals</a:t>
            </a:r>
            <a:br>
              <a:rPr kumimoji="0" lang="en-CA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1B416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kumimoji="0" lang="en-CA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1B416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CA" altLang="en-US" b="1" i="0" u="none" strike="noStrike" kern="1200" cap="none" spc="0" normalizeH="0" baseline="0" noProof="0">
                <a:ln>
                  <a:noFill/>
                </a:ln>
                <a:solidFill>
                  <a:srgbClr val="1B416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Educational Support for Mandatory Reporting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altLang="en-US" sz="3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Module 3: 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Strategies </a:t>
            </a:r>
            <a:r>
              <a:rPr kumimoji="0" lang="en-CA" altLang="en-US" sz="3200" b="1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 Promote and Support Mandatory Reporting</a:t>
            </a:r>
            <a:br>
              <a:rPr kumimoji="0" lang="en-CA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kumimoji="0" lang="en-CA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72832" cy="1325563"/>
          </a:xfrm>
        </p:spPr>
        <p:txBody>
          <a:bodyPr anchor="t">
            <a:normAutofit/>
          </a:bodyPr>
          <a:lstStyle/>
          <a:p>
            <a:r>
              <a:rPr lang="en-CA" sz="2600"/>
              <a:t>EXAMPLE: Province-Wide Collaboration </a:t>
            </a:r>
            <a:br>
              <a:rPr lang="en-CA" sz="2600"/>
            </a:br>
            <a:r>
              <a:rPr lang="en-CA" sz="2600"/>
              <a:t>– Alberta Health Services</a:t>
            </a:r>
            <a:endParaRPr lang="en-US" sz="2600" b="1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48120"/>
            <a:ext cx="10515600" cy="4298339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CA"/>
              <a:t>A </a:t>
            </a:r>
            <a:r>
              <a:rPr lang="en-CA" b="1"/>
              <a:t>centralized provincial approach </a:t>
            </a:r>
            <a:r>
              <a:rPr lang="en-CA"/>
              <a:t>has been developed for serious ADR reporting and for improved MDI reporting.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◦"/>
            </a:pPr>
            <a:r>
              <a:rPr lang="en-CA"/>
              <a:t>Provincial Task Force is in place to coordinate the initiative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◦"/>
            </a:pPr>
            <a:r>
              <a:rPr lang="en-CA"/>
              <a:t>Includes centralized process to receive, review and further report</a:t>
            </a:r>
            <a:endParaRPr lang="en-CA" sz="200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CA"/>
              <a:t>Alberta is implementing a province-wide clinical information system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◦"/>
            </a:pPr>
            <a:r>
              <a:rPr lang="en-CA"/>
              <a:t>All sites will use a single </a:t>
            </a:r>
            <a:r>
              <a:rPr lang="en-CA" b="1"/>
              <a:t>electronic health record 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◦"/>
            </a:pPr>
            <a:r>
              <a:rPr lang="en-CA"/>
              <a:t>There is a phased roll out across the province over five years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◦"/>
            </a:pPr>
            <a:r>
              <a:rPr lang="en-CA"/>
              <a:t>Serious ADR reporting will be integrated into the electronic health record 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◦"/>
            </a:pPr>
            <a:r>
              <a:rPr lang="en-CA"/>
              <a:t>MDI reporting will be linked from the electronic health record, as well as from the Alberta Health Services intranet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8D1945-FEFD-4DF7-93D5-0504D05F8AF0}"/>
              </a:ext>
            </a:extLst>
          </p:cNvPr>
          <p:cNvSpPr txBox="1"/>
          <p:nvPr/>
        </p:nvSpPr>
        <p:spPr>
          <a:xfrm>
            <a:off x="838199" y="6215876"/>
            <a:ext cx="2923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Alberta Health Services; 2019.</a:t>
            </a:r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609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72832" cy="1325563"/>
          </a:xfrm>
        </p:spPr>
        <p:txBody>
          <a:bodyPr anchor="t">
            <a:normAutofit/>
          </a:bodyPr>
          <a:lstStyle/>
          <a:p>
            <a:r>
              <a:rPr lang="en-CA" sz="2600"/>
              <a:t>EXAMPLE: Province-Wide Collaboration </a:t>
            </a:r>
            <a:br>
              <a:rPr lang="en-CA" sz="2600"/>
            </a:br>
            <a:r>
              <a:rPr lang="en-CA" sz="2600"/>
              <a:t>– British Columbia</a:t>
            </a:r>
            <a:endParaRPr lang="en-US" sz="2600" b="1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48120"/>
            <a:ext cx="10515600" cy="4298339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>
                <a:ea typeface="Calibri" panose="020F0502020204030204" pitchFamily="34" charset="0"/>
                <a:cs typeface="Calibri" panose="020F0502020204030204" pitchFamily="34" charset="0"/>
              </a:rPr>
              <a:t>The BC Patient Safety &amp; Learning System (BCPSLS) has </a:t>
            </a:r>
            <a:r>
              <a:rPr lang="en-CA" b="1">
                <a:ea typeface="Calibri" panose="020F0502020204030204" pitchFamily="34" charset="0"/>
                <a:cs typeface="Calibri" panose="020F0502020204030204" pitchFamily="34" charset="0"/>
              </a:rPr>
              <a:t>partnered</a:t>
            </a:r>
            <a:r>
              <a:rPr lang="en-CA">
                <a:ea typeface="Calibri" panose="020F0502020204030204" pitchFamily="34" charset="0"/>
                <a:cs typeface="Calibri" panose="020F0502020204030204" pitchFamily="34" charset="0"/>
              </a:rPr>
              <a:t> with the BC Ministry of Health, health authorities, and Health Canada to create a provincial strategy for implementing the mandatory reporting requirements.  </a:t>
            </a:r>
            <a:endParaRPr lang="en-CA" sz="1000" b="1" i="1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CA" b="1">
                <a:ea typeface="Calibri" panose="020F0502020204030204" pitchFamily="34" charset="0"/>
                <a:cs typeface="Calibri" panose="020F0502020204030204" pitchFamily="34" charset="0"/>
              </a:rPr>
              <a:t>provincial strategy</a:t>
            </a:r>
            <a:r>
              <a:rPr lang="en-CA">
                <a:ea typeface="Calibri" panose="020F0502020204030204" pitchFamily="34" charset="0"/>
                <a:cs typeface="Calibri" panose="020F0502020204030204" pitchFamily="34" charset="0"/>
              </a:rPr>
              <a:t> includes:</a:t>
            </a:r>
          </a:p>
          <a:p>
            <a:pPr marL="901700" lvl="1" indent="-2714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◦"/>
            </a:pPr>
            <a:r>
              <a:rPr lang="en-CA">
                <a:ea typeface="Calibri" panose="020F0502020204030204" pitchFamily="34" charset="0"/>
                <a:cs typeface="Calibri" panose="020F0502020204030204" pitchFamily="34" charset="0"/>
              </a:rPr>
              <a:t>the use of an established, province-wide incident reporting system (BCPSLS) to report ADRs and MDIs;</a:t>
            </a:r>
          </a:p>
          <a:p>
            <a:pPr marL="901700" lvl="1" indent="-2714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◦"/>
            </a:pPr>
            <a:r>
              <a:rPr lang="en-CA">
                <a:ea typeface="Calibri" panose="020F0502020204030204" pitchFamily="34" charset="0"/>
                <a:cs typeface="Calibri" panose="020F0502020204030204" pitchFamily="34" charset="0"/>
              </a:rPr>
              <a:t>a steering committee and working groups to guide and implement the approach; and</a:t>
            </a:r>
          </a:p>
          <a:p>
            <a:pPr marL="901700" lvl="1" indent="-2714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◦"/>
            </a:pPr>
            <a:r>
              <a:rPr lang="en-CA">
                <a:ea typeface="Calibri" panose="020F0502020204030204" pitchFamily="34" charset="0"/>
                <a:cs typeface="Calibri" panose="020F0502020204030204" pitchFamily="34" charset="0"/>
              </a:rPr>
              <a:t>a communication and education campaign to promote reporting.</a:t>
            </a:r>
            <a:endParaRPr lang="en-CA" sz="100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>
                <a:ea typeface="Calibri" panose="020F0502020204030204" pitchFamily="34" charset="0"/>
                <a:cs typeface="Calibri" panose="020F0502020204030204" pitchFamily="34" charset="0"/>
              </a:rPr>
              <a:t>Members of the steering committee and working groups include representatives from BCPSLS, BC Ministry of Health, Health Canada, pharmacy, biomedical engineering, supply chain, and quality, safety and risk.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8D1945-FEFD-4DF7-93D5-0504D05F8AF0}"/>
              </a:ext>
            </a:extLst>
          </p:cNvPr>
          <p:cNvSpPr txBox="1"/>
          <p:nvPr/>
        </p:nvSpPr>
        <p:spPr>
          <a:xfrm>
            <a:off x="838199" y="6215876"/>
            <a:ext cx="5814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British Columbia Patient Safety and Learning System Central Office; 2019.</a:t>
            </a:r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7902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688D3-FC03-4736-9E12-FE0D59ECF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981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CA" sz="2600"/>
              <a:t>EXAMPLE: Province-Wide Collaboration </a:t>
            </a:r>
            <a:br>
              <a:rPr lang="en-CA" sz="2600"/>
            </a:br>
            <a:r>
              <a:rPr lang="en-CA" sz="2600"/>
              <a:t>– Newfoundland and Labrador Health Authorities</a:t>
            </a:r>
            <a:br>
              <a:rPr lang="en-CA" sz="2800"/>
            </a:br>
            <a:endParaRPr lang="en-CA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67F15-8D64-417F-B265-2263AC535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2644"/>
            <a:ext cx="8707908" cy="4990231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Newfoundland and Labrador, the Department of Health and Community Services has partnered with the four regional health authorities </a:t>
            </a:r>
            <a:r>
              <a:rPr lang="en-CA">
                <a:ea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CA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steering committee to create a provincial strategy for implementing the mandatory reporting requirements.  </a:t>
            </a: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CA" sz="1000" b="1" i="1"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CA" b="1">
                <a:ea typeface="Calibri" panose="020F0502020204030204" pitchFamily="34" charset="0"/>
                <a:cs typeface="Calibri" panose="020F0502020204030204" pitchFamily="34" charset="0"/>
              </a:rPr>
              <a:t>Provincial Steering Committee’s </a:t>
            </a:r>
            <a:r>
              <a:rPr lang="en-CA">
                <a:ea typeface="Calibri" panose="020F0502020204030204" pitchFamily="34" charset="0"/>
                <a:cs typeface="Calibri" panose="020F0502020204030204" pitchFamily="34" charset="0"/>
              </a:rPr>
              <a:t>mandate includes:</a:t>
            </a:r>
          </a:p>
          <a:p>
            <a:pPr marL="901700" lvl="1" indent="-271463">
              <a:spcBef>
                <a:spcPts val="6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◦"/>
            </a:pPr>
            <a:r>
              <a:rPr lang="en-CA">
                <a:ea typeface="Calibri" panose="020F0502020204030204" pitchFamily="34" charset="0"/>
                <a:cs typeface="Calibri" panose="020F0502020204030204" pitchFamily="34" charset="0"/>
              </a:rPr>
              <a:t>establishing the most effective and efficient method for mandatory reporting,</a:t>
            </a:r>
          </a:p>
          <a:p>
            <a:pPr marL="901700" lvl="1" indent="-271463">
              <a:spcBef>
                <a:spcPts val="6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◦"/>
            </a:pPr>
            <a:r>
              <a:rPr lang="en-CA">
                <a:ea typeface="Calibri" panose="020F0502020204030204" pitchFamily="34" charset="0"/>
                <a:cs typeface="Calibri" panose="020F0502020204030204" pitchFamily="34" charset="0"/>
              </a:rPr>
              <a:t>promoting interdisciplinary collaboration in mandatory reporting, and</a:t>
            </a:r>
          </a:p>
          <a:p>
            <a:pPr marL="901700" lvl="1" indent="-271463">
              <a:spcBef>
                <a:spcPts val="6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◦"/>
            </a:pPr>
            <a:r>
              <a:rPr lang="en-CA">
                <a:ea typeface="Calibri" panose="020F0502020204030204" pitchFamily="34" charset="0"/>
                <a:cs typeface="Calibri" panose="020F0502020204030204" pitchFamily="34" charset="0"/>
              </a:rPr>
              <a:t>implementing an educational approach.</a:t>
            </a:r>
          </a:p>
          <a:p>
            <a:pPr marL="1085850" lvl="1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CA" sz="100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>
                <a:ea typeface="Calibri" panose="020F0502020204030204" pitchFamily="34" charset="0"/>
                <a:cs typeface="Calibri" panose="020F0502020204030204" pitchFamily="34" charset="0"/>
              </a:rPr>
              <a:t>Team members of the steering committee include representatives from quality, patient safety and risk management, pharmacy services, nursing, physicians, biomedical services, and information technology.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7140" y="61968"/>
            <a:ext cx="2048935" cy="11064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0011F4-9E30-492D-B82D-69B29B3564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448" y="3976496"/>
            <a:ext cx="1960321" cy="11064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4076" y="1369607"/>
            <a:ext cx="1655064" cy="10998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3BDF6D-8877-452B-8F05-E338C05E16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54076" y="2670637"/>
            <a:ext cx="1655442" cy="11046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E0C89F-BD22-4C1B-BA05-FB99932A33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54075" y="5284135"/>
            <a:ext cx="1655064" cy="108686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04E2D0B-B6FA-4A79-A6FD-5E0F3BF275EC}"/>
              </a:ext>
            </a:extLst>
          </p:cNvPr>
          <p:cNvSpPr/>
          <p:nvPr/>
        </p:nvSpPr>
        <p:spPr>
          <a:xfrm>
            <a:off x="838200" y="6232502"/>
            <a:ext cx="73297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Source:</a:t>
            </a:r>
            <a:r>
              <a:rPr lang="en-CA" sz="12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CA" sz="1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Department of Health and Community Services, Newfoundland and Labrador; 2019.</a:t>
            </a:r>
          </a:p>
        </p:txBody>
      </p:sp>
    </p:spTree>
    <p:extLst>
      <p:ext uri="{BB962C8B-B14F-4D97-AF65-F5344CB8AC3E}">
        <p14:creationId xmlns:p14="http://schemas.microsoft.com/office/powerpoint/2010/main" val="2591531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688D3-FC03-4736-9E12-FE0D59ECF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CA" sz="2600"/>
              <a:t>EXAMPLE: An Individual Hospital’s Approach </a:t>
            </a:r>
            <a:br>
              <a:rPr lang="en-CA" sz="2600"/>
            </a:br>
            <a:r>
              <a:rPr lang="en-CA" sz="2600"/>
              <a:t>– Quebec (</a:t>
            </a:r>
            <a:r>
              <a:rPr lang="en-CA" sz="2600">
                <a:ea typeface="Calibri" panose="020F0502020204030204" pitchFamily="34" charset="0"/>
              </a:rPr>
              <a:t>CHU Sainte-Justine)</a:t>
            </a:r>
            <a:r>
              <a:rPr lang="en-CA" sz="260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67F15-8D64-417F-B265-2263AC535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3307"/>
            <a:ext cx="10515599" cy="480808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CA"/>
              <a:t>Goal: Collaboration between the pharmacist and medical archivist to lead implementation of mandatory serious ADR reporting.</a:t>
            </a:r>
            <a:endParaRPr lang="en-CA" sz="120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CA"/>
              <a:t>A </a:t>
            </a:r>
            <a:r>
              <a:rPr lang="en-CA" b="1"/>
              <a:t>pharmacovigilance coordinator (pharmacist)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◦"/>
            </a:pPr>
            <a:r>
              <a:rPr lang="en-CA" sz="2000"/>
              <a:t>manages the reporting of serious ADRs to Health Canada, and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◦"/>
            </a:pPr>
            <a:r>
              <a:rPr lang="en-CA" sz="2000"/>
              <a:t>reviews and disseminates risk communications from Health Canada.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/>
              <a:t>A </a:t>
            </a:r>
            <a:r>
              <a:rPr lang="en-CA" b="1"/>
              <a:t>medical archivist </a:t>
            </a:r>
            <a:r>
              <a:rPr lang="en-CA"/>
              <a:t>(i.e., medical records staff) codes serious ADRs from notes in the patient’s medical record and sends the information to the Pharmacovigilance Coordinator.</a:t>
            </a:r>
            <a:endParaRPr lang="en-CA" sz="120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SzPct val="50000"/>
              <a:buNone/>
            </a:pPr>
            <a:endParaRPr lang="en-CA"/>
          </a:p>
          <a:p>
            <a:pPr marL="0" indent="0">
              <a:lnSpc>
                <a:spcPct val="100000"/>
              </a:lnSpc>
              <a:spcBef>
                <a:spcPts val="600"/>
              </a:spcBef>
              <a:buSzPct val="50000"/>
              <a:buNone/>
            </a:pPr>
            <a:r>
              <a:rPr lang="en-CA" sz="1600"/>
              <a:t>Notes:</a:t>
            </a:r>
          </a:p>
          <a:p>
            <a:pPr>
              <a:lnSpc>
                <a:spcPct val="100000"/>
              </a:lnSpc>
              <a:spcBef>
                <a:spcPts val="600"/>
              </a:spcBef>
              <a:buSzPct val="100000"/>
            </a:pPr>
            <a:r>
              <a:rPr lang="en-CA" sz="1600"/>
              <a:t>A serious ADR may be missed if it is not well documented in the medical record. Providing training to health care providers about documenting ADRs is useful.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CA" sz="1600">
                <a:latin typeface="Arial"/>
                <a:cs typeface="Arial"/>
              </a:rPr>
              <a:t>A process to document a serious ADR identified by the medical archivist after discharge is also helpful. </a:t>
            </a:r>
            <a:endParaRPr lang="en-CA" sz="160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</a:pPr>
            <a:endParaRPr lang="en-CA" sz="160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CA" sz="1000">
              <a:solidFill>
                <a:schemeClr val="tx1"/>
              </a:solidFill>
            </a:endParaRPr>
          </a:p>
          <a:p>
            <a:endParaRPr lang="en-CA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956BF3-2B20-4948-A0EE-C5BFF7D63770}"/>
              </a:ext>
            </a:extLst>
          </p:cNvPr>
          <p:cNvSpPr/>
          <p:nvPr/>
        </p:nvSpPr>
        <p:spPr>
          <a:xfrm>
            <a:off x="838200" y="6215876"/>
            <a:ext cx="73297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Source:</a:t>
            </a:r>
            <a:r>
              <a:rPr lang="en-CA" sz="12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CA" sz="1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 Sainte-Justine, Quebec; 2019.</a:t>
            </a:r>
          </a:p>
        </p:txBody>
      </p:sp>
    </p:spTree>
    <p:extLst>
      <p:ext uri="{BB962C8B-B14F-4D97-AF65-F5344CB8AC3E}">
        <p14:creationId xmlns:p14="http://schemas.microsoft.com/office/powerpoint/2010/main" val="2751968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688D3-FC03-4736-9E12-FE0D59ECF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CA" sz="2800"/>
              <a:t>Strategic and Operational Considerations for Technology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67F15-8D64-417F-B265-2263AC535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6375"/>
            <a:ext cx="10740528" cy="37574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b="1">
                <a:solidFill>
                  <a:prstClr val="black"/>
                </a:solidFill>
              </a:rPr>
              <a:t>Integrate the reporting process into workflow and technology systems </a:t>
            </a:r>
            <a:r>
              <a:rPr lang="en-CA">
                <a:solidFill>
                  <a:prstClr val="black"/>
                </a:solidFill>
              </a:rPr>
              <a:t>to make reporting as effective and efficient as possible. </a:t>
            </a:r>
          </a:p>
          <a:p>
            <a:pPr marL="62865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◦"/>
            </a:pPr>
            <a:r>
              <a:rPr lang="en-CA">
                <a:solidFill>
                  <a:prstClr val="black"/>
                </a:solidFill>
              </a:rPr>
              <a:t>Explore opportunities to incorporate serious ADR and MDI reporting in </a:t>
            </a:r>
            <a:r>
              <a:rPr lang="en-CA" b="1">
                <a:solidFill>
                  <a:prstClr val="black"/>
                </a:solidFill>
              </a:rPr>
              <a:t>electronic health record </a:t>
            </a:r>
            <a:r>
              <a:rPr lang="en-CA">
                <a:solidFill>
                  <a:prstClr val="black"/>
                </a:solidFill>
              </a:rPr>
              <a:t>(or electronic medical record) systems </a:t>
            </a:r>
          </a:p>
          <a:p>
            <a:pPr marL="62865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50000"/>
              <a:buFont typeface="Courier New" panose="02070309020205020404" pitchFamily="49" charset="0"/>
              <a:buChar char="o"/>
            </a:pPr>
            <a:r>
              <a:rPr lang="en-CA">
                <a:solidFill>
                  <a:prstClr val="black"/>
                </a:solidFill>
              </a:rPr>
              <a:t>Explore opportunities to incorporate serious ADR and/or MDI reporting in </a:t>
            </a:r>
            <a:r>
              <a:rPr lang="en-CA" b="1">
                <a:solidFill>
                  <a:prstClr val="black"/>
                </a:solidFill>
              </a:rPr>
              <a:t>electronic incident reporting </a:t>
            </a:r>
            <a:r>
              <a:rPr lang="en-CA">
                <a:solidFill>
                  <a:prstClr val="black"/>
                </a:solidFill>
              </a:rPr>
              <a:t>systems </a:t>
            </a:r>
          </a:p>
          <a:p>
            <a:pPr marL="62865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50000"/>
              <a:buFont typeface="Courier New" panose="02070309020205020404" pitchFamily="49" charset="0"/>
              <a:buChar char="o"/>
            </a:pPr>
            <a:r>
              <a:rPr lang="en-CA">
                <a:solidFill>
                  <a:prstClr val="black"/>
                </a:solidFill>
              </a:rPr>
              <a:t>Explore opportunities to use the </a:t>
            </a:r>
            <a:r>
              <a:rPr lang="en-CA" b="1">
                <a:solidFill>
                  <a:prstClr val="black"/>
                </a:solidFill>
              </a:rPr>
              <a:t>pharmacy information system </a:t>
            </a:r>
            <a:r>
              <a:rPr lang="en-CA">
                <a:solidFill>
                  <a:prstClr val="black"/>
                </a:solidFill>
              </a:rPr>
              <a:t>to record serious ADRs and facilitate reporting to Health Canada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163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688D3-FC03-4736-9E12-FE0D59ECF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CA" sz="2800"/>
              <a:t>Strategic and Operational Considerations for Technology </a:t>
            </a:r>
            <a:r>
              <a:rPr lang="en-CA" sz="2800" baseline="-25000"/>
              <a:t>(continued)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67F15-8D64-417F-B265-2263AC535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6570"/>
            <a:ext cx="10740528" cy="416601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/>
              <a:t>To facilitate serious ADR and MDI </a:t>
            </a:r>
            <a:r>
              <a:rPr lang="en-CA" b="1"/>
              <a:t>traceability to a specific product</a:t>
            </a:r>
            <a:r>
              <a:rPr lang="en-CA"/>
              <a:t>, technology systems and documentation practices may need to accommodate product-specific identifiers: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CA"/>
              <a:t>Drug identification number (DIN) for drugs, disinfectants and biologics / biosimilars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CA"/>
              <a:t>Device identifier, catalogue number or model name for medical devices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CA"/>
              <a:t>Brand name for all health products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CA"/>
              <a:t>Manufacturer’s name for all health products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>
                <a:latin typeface="Arial"/>
                <a:cs typeface="Arial"/>
              </a:rPr>
              <a:t>Explore the feasibility of support from a designated team (e.g., health record team, patient safety team, or risk management team) to </a:t>
            </a:r>
            <a:r>
              <a:rPr lang="en-CA" b="1">
                <a:latin typeface="Arial"/>
                <a:cs typeface="Arial"/>
              </a:rPr>
              <a:t>track serious ADRs and MDIs </a:t>
            </a:r>
            <a:r>
              <a:rPr lang="en-CA">
                <a:latin typeface="Arial"/>
                <a:cs typeface="Arial"/>
              </a:rPr>
              <a:t>from the hospital’s documentation/coding system(s).</a:t>
            </a:r>
          </a:p>
        </p:txBody>
      </p:sp>
    </p:spTree>
    <p:extLst>
      <p:ext uri="{BB962C8B-B14F-4D97-AF65-F5344CB8AC3E}">
        <p14:creationId xmlns:p14="http://schemas.microsoft.com/office/powerpoint/2010/main" val="4041738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365125"/>
            <a:ext cx="10815533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CA" sz="2600"/>
              <a:t>EXAMPLE: Hospital Reporting System for Serious ADRs and MDIs – Alberta Health Services</a:t>
            </a:r>
            <a:br>
              <a:rPr lang="en-CA" sz="2400"/>
            </a:br>
            <a:r>
              <a:rPr lang="en-CA" b="1"/>
              <a:t> 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4163" y="1482389"/>
            <a:ext cx="5171836" cy="4680000"/>
          </a:xfrm>
        </p:spPr>
        <p:txBody>
          <a:bodyPr rIns="216000" numCol="1">
            <a:noAutofit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b="1" u="sng"/>
              <a:t>ADR Reporting</a:t>
            </a:r>
          </a:p>
          <a:p>
            <a:pPr>
              <a:lnSpc>
                <a:spcPct val="100000"/>
              </a:lnSpc>
            </a:pPr>
            <a:r>
              <a:rPr lang="en-US"/>
              <a:t>ADR reporting functionality will be fully integrated into the electronic health record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◦"/>
              <a:tabLst>
                <a:tab pos="4932363" algn="l"/>
              </a:tabLst>
            </a:pPr>
            <a:r>
              <a:rPr lang="en-US"/>
              <a:t>Applies to sites that have implemented the new electronic medical record software</a:t>
            </a:r>
          </a:p>
          <a:p>
            <a:pPr>
              <a:lnSpc>
                <a:spcPct val="100000"/>
              </a:lnSpc>
            </a:pPr>
            <a:r>
              <a:rPr lang="en-US"/>
              <a:t>The existing online provincial reporting and learning system will be used as an interim approach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◦"/>
            </a:pPr>
            <a:r>
              <a:rPr lang="en-US"/>
              <a:t>Applies to sites that have not yet implemented the new electronic medical record software </a:t>
            </a: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5026BC-3CC6-46E7-807A-BA8AA792E62C}"/>
              </a:ext>
            </a:extLst>
          </p:cNvPr>
          <p:cNvSpPr txBox="1"/>
          <p:nvPr/>
        </p:nvSpPr>
        <p:spPr>
          <a:xfrm>
            <a:off x="838200" y="6215876"/>
            <a:ext cx="57547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Source:</a:t>
            </a: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Alberta Health Services; 2019.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949454A-15D0-4399-9B2D-64DE024B68FA}"/>
              </a:ext>
            </a:extLst>
          </p:cNvPr>
          <p:cNvSpPr txBox="1">
            <a:spLocks/>
          </p:cNvSpPr>
          <p:nvPr/>
        </p:nvSpPr>
        <p:spPr>
          <a:xfrm>
            <a:off x="6128084" y="1456655"/>
            <a:ext cx="5040000" cy="4680000"/>
          </a:xfrm>
          <a:prstGeom prst="rect">
            <a:avLst/>
          </a:prstGeom>
        </p:spPr>
        <p:txBody>
          <a:bodyPr vert="horz" lIns="21600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1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alibri" panose="020F0502020204030204" pitchFamily="34" charset="0"/>
              <a:buChar char="○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b="1" u="sng"/>
              <a:t>MDI Reporting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/>
              <a:t>There are centralized Medical Device Safety support teams to: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◦"/>
            </a:pPr>
            <a:r>
              <a:rPr lang="en-US"/>
              <a:t>receive incident report forms;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◦"/>
            </a:pPr>
            <a:r>
              <a:rPr lang="en-US"/>
              <a:t>assess, investigate, and act on reports; and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◦"/>
            </a:pPr>
            <a:r>
              <a:rPr lang="en-US"/>
              <a:t>track and trend for early detection of larger-scale issues.</a:t>
            </a:r>
          </a:p>
          <a:p>
            <a:pPr>
              <a:lnSpc>
                <a:spcPct val="100000"/>
              </a:lnSpc>
            </a:pPr>
            <a:r>
              <a:rPr lang="en-US"/>
              <a:t>There will be a link to the Medical Device Incident or Problem report form in the electronic health record and the Alberta Health Services intranet.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24A0E20-47A8-473E-AFE9-58F9DD4F6B28}"/>
              </a:ext>
            </a:extLst>
          </p:cNvPr>
          <p:cNvCxnSpPr/>
          <p:nvPr/>
        </p:nvCxnSpPr>
        <p:spPr>
          <a:xfrm>
            <a:off x="6095999" y="1482389"/>
            <a:ext cx="0" cy="4337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775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245C0-36CD-4C52-A18A-038857D78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29550" cy="1325563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CA" sz="2600"/>
              <a:t>EXAMPLE: Hospital Reporting System for ADRs and MDIs </a:t>
            </a:r>
            <a:br>
              <a:rPr lang="en-CA" sz="2600"/>
            </a:br>
            <a:r>
              <a:rPr lang="en-CA" sz="2600"/>
              <a:t>– British Columbia Patient Safety &amp; Learning System (BCPSLS)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3814C68-ECE2-411D-8795-C9A3EC8B6E23}"/>
              </a:ext>
            </a:extLst>
          </p:cNvPr>
          <p:cNvGrpSpPr/>
          <p:nvPr/>
        </p:nvGrpSpPr>
        <p:grpSpPr>
          <a:xfrm>
            <a:off x="838200" y="1550039"/>
            <a:ext cx="4229546" cy="2146824"/>
            <a:chOff x="3485378" y="1803054"/>
            <a:chExt cx="4229546" cy="234176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3FECABC-CBD4-484E-AF00-B2E500487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5378" y="1803054"/>
              <a:ext cx="3677653" cy="2341766"/>
            </a:xfrm>
            <a:prstGeom prst="rect">
              <a:avLst/>
            </a:prstGeom>
            <a:ln>
              <a:solidFill>
                <a:schemeClr val="bg2">
                  <a:lumMod val="90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0E9AE98-213F-4A6F-8742-FB08EFEF59D7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70" y="3255772"/>
              <a:ext cx="533154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BC8DF7B-5290-43A4-82B5-BB353246F3CD}"/>
              </a:ext>
            </a:extLst>
          </p:cNvPr>
          <p:cNvSpPr txBox="1"/>
          <p:nvPr/>
        </p:nvSpPr>
        <p:spPr>
          <a:xfrm>
            <a:off x="838200" y="6215876"/>
            <a:ext cx="56952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Source: British Columbia Patient Safety and Learning System; 2019.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CE405E-9EE2-45BE-8410-30B2E70C66F7}"/>
              </a:ext>
            </a:extLst>
          </p:cNvPr>
          <p:cNvSpPr txBox="1"/>
          <p:nvPr/>
        </p:nvSpPr>
        <p:spPr>
          <a:xfrm>
            <a:off x="838200" y="4290476"/>
            <a:ext cx="3958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>
                <a:latin typeface="Arial"/>
              </a:rPr>
              <a:t>The BCPSLS is a provincial </a:t>
            </a:r>
            <a:br>
              <a:rPr lang="en-CA" sz="2000">
                <a:latin typeface="Arial"/>
              </a:rPr>
            </a:br>
            <a:r>
              <a:rPr lang="en-CA" sz="2000">
                <a:latin typeface="Arial"/>
              </a:rPr>
              <a:t>online reporting system that</a:t>
            </a:r>
            <a:br>
              <a:rPr lang="en-CA" sz="2000">
                <a:latin typeface="Arial"/>
              </a:rPr>
            </a:br>
            <a:r>
              <a:rPr lang="en-CA" sz="2000">
                <a:latin typeface="Arial"/>
              </a:rPr>
              <a:t>includes ADR and MDI reporting</a:t>
            </a:r>
            <a:endParaRPr lang="en-CA" sz="2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C68307-029A-4680-B458-052B878928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7029" y="2623451"/>
            <a:ext cx="6525536" cy="298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385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C93D5-839E-49B3-B0D2-9FA5599E2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600"/>
              <a:t>EXAMPLE: Hospital Reporting System for ADRs </a:t>
            </a:r>
            <a:br>
              <a:rPr lang="en-CA" sz="2600"/>
            </a:br>
            <a:r>
              <a:rPr lang="en-CA" sz="2600"/>
              <a:t>– British Columbia Research Project</a:t>
            </a:r>
            <a:br>
              <a:rPr lang="en-CA" sz="2600"/>
            </a:br>
            <a:r>
              <a:rPr lang="en-CA" sz="2600"/>
              <a:t>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2843C-CEF8-4092-9ABF-D5E8B3571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9786"/>
            <a:ext cx="10515600" cy="444532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CA" b="1"/>
              <a:t>ActionADE </a:t>
            </a:r>
            <a:r>
              <a:rPr lang="en-CA"/>
              <a:t>is a software application designed to facilitate ADR reporting and integrate with electronic medical records. </a:t>
            </a:r>
            <a:endParaRPr lang="en-CA" sz="100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CA"/>
              <a:t>ActionADE project goals are: </a:t>
            </a:r>
            <a:endParaRPr lang="en-CA" b="1"/>
          </a:p>
          <a:p>
            <a:pPr lvl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◦"/>
            </a:pPr>
            <a:r>
              <a:rPr lang="en-CA" b="1"/>
              <a:t>Improve data </a:t>
            </a:r>
            <a:r>
              <a:rPr lang="en-CA"/>
              <a:t>to meet the needs of researchers, drug regulators, and decision-makers, and assist health institutions in complying with new federal serious ADR reporting requirements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◦"/>
            </a:pPr>
            <a:r>
              <a:rPr lang="en-CA" b="1"/>
              <a:t>Integrate documentation and reporting </a:t>
            </a:r>
            <a:r>
              <a:rPr lang="en-CA"/>
              <a:t>with existing healthcare practices, electronic medical records, and a provincial database (planned for 2020 with </a:t>
            </a:r>
            <a:r>
              <a:rPr lang="en-CA" err="1"/>
              <a:t>PharmaNet</a:t>
            </a:r>
            <a:r>
              <a:rPr lang="en-CA"/>
              <a:t>)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◦"/>
            </a:pPr>
            <a:r>
              <a:rPr lang="en-CA" b="1"/>
              <a:t>Improve information sharing </a:t>
            </a:r>
            <a:r>
              <a:rPr lang="en-CA"/>
              <a:t>across healthcare providers (e.g., pharmacists, emergency physicians and general practitioners), and locations (e.g., hospitals and community based pharmacies)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◦"/>
            </a:pPr>
            <a:r>
              <a:rPr lang="en-CA" b="1">
                <a:latin typeface="Arial"/>
                <a:cs typeface="Arial"/>
              </a:rPr>
              <a:t>Provide timely alerts </a:t>
            </a:r>
            <a:r>
              <a:rPr lang="en-CA">
                <a:latin typeface="Arial"/>
                <a:cs typeface="Arial"/>
              </a:rPr>
              <a:t>to warn and inform clinicians about a previous ADR (e.g., when clinicians try to prescribe or dispense a medication that previously caused harm)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D91F16-4EC2-48AE-B3F5-0B7CFA9A90D8}"/>
              </a:ext>
            </a:extLst>
          </p:cNvPr>
          <p:cNvSpPr txBox="1"/>
          <p:nvPr/>
        </p:nvSpPr>
        <p:spPr>
          <a:xfrm>
            <a:off x="838200" y="6215876"/>
            <a:ext cx="57547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http://actionade.org/about/overview/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0617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0327"/>
            <a:ext cx="10515600" cy="1325563"/>
          </a:xfrm>
        </p:spPr>
        <p:txBody>
          <a:bodyPr anchor="t">
            <a:normAutofit/>
          </a:bodyPr>
          <a:lstStyle/>
          <a:p>
            <a:r>
              <a:rPr lang="en-US" sz="2600"/>
              <a:t>EXAMPLE: Using ICD-10-CA Diagnostic Coding to Support Serious ADR and MDI Tracking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838200" y="1450266"/>
            <a:ext cx="10515600" cy="416259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b="0">
                <a:solidFill>
                  <a:schemeClr val="tx1"/>
                </a:solidFill>
              </a:rPr>
              <a:t>Facilities across Canada capture administrative, clinical, and demographic information on all hospital stays for reporting to the Canadian Institute for Health Information’s (CIHI) Discharge Abstract Database (DAD).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>
                <a:solidFill>
                  <a:schemeClr val="tx1"/>
                </a:solidFill>
              </a:rPr>
              <a:t>Upon a patient’s discharge, the health record is reviewed and coded, according to national standards, using ICD-10-CA .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◦"/>
            </a:pPr>
            <a:r>
              <a:rPr lang="en-US" sz="2000" b="0">
                <a:solidFill>
                  <a:schemeClr val="tx1"/>
                </a:solidFill>
              </a:rPr>
              <a:t>ICD-10-CA is the enhanced Canadian version of the 10</a:t>
            </a:r>
            <a:r>
              <a:rPr lang="en-US" sz="2000" b="0" baseline="30000">
                <a:solidFill>
                  <a:schemeClr val="tx1"/>
                </a:solidFill>
              </a:rPr>
              <a:t>th</a:t>
            </a:r>
            <a:r>
              <a:rPr lang="en-US" sz="2000" b="0">
                <a:solidFill>
                  <a:schemeClr val="tx1"/>
                </a:solidFill>
              </a:rPr>
              <a:t> revision of the </a:t>
            </a:r>
            <a:r>
              <a:rPr lang="en-US" sz="2000" b="0" i="1">
                <a:solidFill>
                  <a:schemeClr val="tx1"/>
                </a:solidFill>
              </a:rPr>
              <a:t>International Statistical Classification of Diseases and Related Health Problems</a:t>
            </a:r>
            <a:r>
              <a:rPr lang="en-US" sz="2000" b="0">
                <a:solidFill>
                  <a:schemeClr val="tx1"/>
                </a:solidFill>
              </a:rPr>
              <a:t>. </a:t>
            </a:r>
            <a:endParaRPr lang="en-US" sz="2000"/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◦"/>
            </a:pPr>
            <a:r>
              <a:rPr lang="en-US" sz="2000" b="0">
                <a:solidFill>
                  <a:schemeClr val="tx1"/>
                </a:solidFill>
              </a:rPr>
              <a:t>ICD-10-CA contains codes for diseases, signs and symptoms, abnormal findings, complaints, social circumstances, and external causes of injury or diseases.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◦"/>
            </a:pPr>
            <a:r>
              <a:rPr lang="en-US" sz="2000">
                <a:solidFill>
                  <a:schemeClr val="tx1"/>
                </a:solidFill>
              </a:rPr>
              <a:t>ICD-10-CA coding can be leveraged to support serious ADR and MDI tracking.</a:t>
            </a: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8200" y="6215876"/>
            <a:ext cx="57547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Source:</a:t>
            </a: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Canadian Institute for Health Information; 2019.</a:t>
            </a:r>
          </a:p>
        </p:txBody>
      </p:sp>
    </p:spTree>
    <p:extLst>
      <p:ext uri="{BB962C8B-B14F-4D97-AF65-F5344CB8AC3E}">
        <p14:creationId xmlns:p14="http://schemas.microsoft.com/office/powerpoint/2010/main" val="3267277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688D3-FC03-4736-9E12-FE0D59ECF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CA" sz="2800"/>
              <a:t>Module 3 – Learning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67F15-8D64-417F-B265-2263AC535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7395"/>
            <a:ext cx="10515600" cy="5089568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CA" b="1">
                <a:solidFill>
                  <a:schemeClr val="tx1"/>
                </a:solidFill>
              </a:rPr>
              <a:t>Completion of Module 3 will enable you to: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CA"/>
              <a:t>Identify potential barriers to serious ADR and MDI reporting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CA"/>
              <a:t>Recognize opportunities to facilitate serious ADR and MDI documentation and reporting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CA">
                <a:ea typeface="ＭＳ Ｐゴシック"/>
              </a:rPr>
              <a:t>Describe strategies and systems to support implementation of </a:t>
            </a:r>
            <a:r>
              <a:rPr lang="en-CA"/>
              <a:t>serious ADR and MDI documentation and reporting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CA">
                <a:ea typeface="ＭＳ Ｐゴシック"/>
              </a:rPr>
              <a:t>Describe the</a:t>
            </a:r>
            <a:r>
              <a:rPr lang="en-CA">
                <a:solidFill>
                  <a:srgbClr val="FF0000"/>
                </a:solidFill>
                <a:ea typeface="ＭＳ Ｐゴシック"/>
              </a:rPr>
              <a:t> </a:t>
            </a:r>
            <a:r>
              <a:rPr lang="en-CA">
                <a:ea typeface="ＭＳ Ｐゴシック"/>
              </a:rPr>
              <a:t>shared commitment to health product safety and recognize the key partners involved</a:t>
            </a:r>
            <a:endParaRPr lang="en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9203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AB9AB42-D87E-401C-A628-D48B9570AABB}"/>
              </a:ext>
            </a:extLst>
          </p:cNvPr>
          <p:cNvSpPr txBox="1"/>
          <p:nvPr/>
        </p:nvSpPr>
        <p:spPr>
          <a:xfrm>
            <a:off x="838200" y="6215876"/>
            <a:ext cx="57547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Source: Canadian Institute for Health Information; 2019.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2600"/>
              <a:t>EXAMPLE: Using ICD-10-CA Diagnostic Coding to Support Serious ADR and MDI Tracking </a:t>
            </a:r>
            <a:r>
              <a:rPr lang="en-US" sz="2600" baseline="-25000"/>
              <a:t>(continued)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838200" y="1463828"/>
            <a:ext cx="10515600" cy="51898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>
                <a:solidFill>
                  <a:schemeClr val="tx1"/>
                </a:solidFill>
              </a:rPr>
              <a:t>Adverse effect categories in </a:t>
            </a:r>
            <a:r>
              <a:rPr lang="en-US"/>
              <a:t>ICD-10-CA</a:t>
            </a:r>
            <a:r>
              <a:rPr lang="en-US" b="0">
                <a:solidFill>
                  <a:schemeClr val="tx1"/>
                </a:solidFill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b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b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>
                <a:solidFill>
                  <a:schemeClr val="tx1"/>
                </a:solidFill>
              </a:rPr>
              <a:t>There are some gaps in what is captured to meet </a:t>
            </a:r>
            <a:r>
              <a:rPr lang="en-US">
                <a:solidFill>
                  <a:schemeClr val="tx1"/>
                </a:solidFill>
              </a:rPr>
              <a:t>D</a:t>
            </a:r>
            <a:r>
              <a:rPr lang="en-US" b="0">
                <a:solidFill>
                  <a:schemeClr val="tx1"/>
                </a:solidFill>
              </a:rPr>
              <a:t>AD reporting requirements and what is needed to comply with mandatory reporting requirements:</a:t>
            </a:r>
          </a:p>
          <a:p>
            <a:pPr marL="550863" lvl="1" indent="-28575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◦"/>
            </a:pPr>
            <a:r>
              <a:rPr lang="en-US" sz="1600"/>
              <a:t>CIHI’s DAD ICD-10-CA coding does not capture specific </a:t>
            </a:r>
            <a:r>
              <a:rPr lang="en-US" sz="1600">
                <a:solidFill>
                  <a:schemeClr val="tx1"/>
                </a:solidFill>
              </a:rPr>
              <a:t>drug/device names, therefore this information would need to be obtained from the patient’s health record for mandatory reporting.</a:t>
            </a:r>
          </a:p>
          <a:p>
            <a:pPr marL="550863" lvl="1" indent="-28575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◦"/>
            </a:pPr>
            <a:r>
              <a:rPr lang="en-US" sz="1600">
                <a:solidFill>
                  <a:schemeClr val="tx1"/>
                </a:solidFill>
              </a:rPr>
              <a:t>CIHI’s DAD ICD-10-CA coding is based on </a:t>
            </a:r>
            <a:r>
              <a:rPr lang="en-US" sz="1600" u="sng">
                <a:solidFill>
                  <a:schemeClr val="tx1"/>
                </a:solidFill>
              </a:rPr>
              <a:t>physician</a:t>
            </a:r>
            <a:r>
              <a:rPr lang="en-US" sz="1600">
                <a:solidFill>
                  <a:schemeClr val="tx1"/>
                </a:solidFill>
              </a:rPr>
              <a:t>*-documented adverse effects that cause harm. </a:t>
            </a:r>
          </a:p>
          <a:p>
            <a:pPr marL="550863" lvl="1" indent="-28575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◦"/>
            </a:pPr>
            <a:r>
              <a:rPr lang="en-CA" sz="1600"/>
              <a:t>CIHI’s DAD ICD-10-CA coding is based on actual events and would not identify potential for serious harm in the case of medical device incidents.</a:t>
            </a:r>
            <a:endParaRPr lang="en-US">
              <a:solidFill>
                <a:schemeClr val="tx1"/>
              </a:solidFill>
            </a:endParaRPr>
          </a:p>
          <a:p>
            <a:pPr marL="265113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50000"/>
              <a:buNone/>
            </a:pPr>
            <a:r>
              <a:rPr lang="en-US" sz="1000"/>
              <a:t>     </a:t>
            </a:r>
            <a:br>
              <a:rPr lang="en-US" sz="1400"/>
            </a:br>
            <a:r>
              <a:rPr lang="en-US" sz="1400"/>
              <a:t>*</a:t>
            </a:r>
            <a:r>
              <a:rPr lang="en-CA" sz="1400"/>
              <a:t>Mandatory reporting regulations do not require physician confirmation of a serious ADR or MDI. </a:t>
            </a:r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D203D6-322A-4A2F-8FA5-6C75ABC1B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53265"/>
            <a:ext cx="10440857" cy="135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0946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688D3-FC03-4736-9E12-FE0D59ECF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CA"/>
              <a:t>Strategic and Operational Considerations </a:t>
            </a:r>
            <a:r>
              <a:rPr lang="en-CA" sz="2800"/>
              <a:t>for Education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67F15-8D64-417F-B265-2263AC535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7296"/>
            <a:ext cx="10515600" cy="541557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b="1" kern="300">
                <a:latin typeface="Arial"/>
                <a:cs typeface="Arial"/>
              </a:rPr>
              <a:t>Refer to Health Canada’s resources</a:t>
            </a:r>
            <a:r>
              <a:rPr lang="en-CA" kern="300">
                <a:latin typeface="Arial"/>
                <a:cs typeface="Arial"/>
              </a:rPr>
              <a:t>:  </a:t>
            </a:r>
            <a:endParaRPr lang="en-CA" kern="300"/>
          </a:p>
          <a:p>
            <a:pPr marL="1079500" lvl="1" indent="-360363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CA" kern="300">
                <a:latin typeface="Arial"/>
                <a:cs typeface="Arial"/>
                <a:hlinkClick r:id="rId3"/>
              </a:rPr>
              <a:t>Modules</a:t>
            </a:r>
            <a:r>
              <a:rPr lang="en-CA" kern="300">
                <a:latin typeface="Arial"/>
                <a:cs typeface="Arial"/>
              </a:rPr>
              <a:t> – Educational support for mandatory reporting</a:t>
            </a:r>
          </a:p>
          <a:p>
            <a:pPr marL="1079500" lvl="1" indent="-360363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CA" kern="300">
                <a:latin typeface="Arial"/>
                <a:cs typeface="Arial"/>
                <a:hlinkClick r:id="rId4"/>
              </a:rPr>
              <a:t>Posters</a:t>
            </a:r>
            <a:r>
              <a:rPr lang="en-CA" kern="300">
                <a:latin typeface="Arial"/>
                <a:cs typeface="Arial"/>
              </a:rPr>
              <a:t> to promote reporting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b="1" kern="300">
                <a:latin typeface="Arial"/>
                <a:cs typeface="Arial"/>
              </a:rPr>
              <a:t>Include education about serious ADR and MDI reporting in:</a:t>
            </a:r>
          </a:p>
          <a:p>
            <a:pPr marL="1079500" lvl="1" indent="-336550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CA" kern="300">
                <a:latin typeface="Arial"/>
                <a:cs typeface="Arial"/>
              </a:rPr>
              <a:t>orientation programs, </a:t>
            </a:r>
            <a:endParaRPr lang="en-CA" kern="300"/>
          </a:p>
          <a:p>
            <a:pPr marL="1079500" lvl="1" indent="-336550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CA" kern="300">
                <a:latin typeface="Arial"/>
                <a:cs typeface="Arial"/>
              </a:rPr>
              <a:t>student teaching programs and curricula, and</a:t>
            </a:r>
          </a:p>
          <a:p>
            <a:pPr marL="1079500" lvl="1" indent="-336550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CA" kern="300">
                <a:latin typeface="Arial"/>
                <a:cs typeface="Arial"/>
              </a:rPr>
              <a:t>continuing education programs.</a:t>
            </a:r>
            <a:endParaRPr lang="en-CA" b="1" kern="300">
              <a:latin typeface="Arial"/>
              <a:cs typeface="Arial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b="1" kern="300">
                <a:solidFill>
                  <a:prstClr val="black"/>
                </a:solidFill>
              </a:rPr>
              <a:t>Empower patients and families </a:t>
            </a:r>
            <a:r>
              <a:rPr lang="en-CA" kern="300">
                <a:solidFill>
                  <a:prstClr val="black"/>
                </a:solidFill>
              </a:rPr>
              <a:t>to </a:t>
            </a:r>
            <a:r>
              <a:rPr lang="en-CA" kern="300"/>
              <a:t>ask questions and be engaged in monitoring their treatments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b="1" kern="300">
                <a:latin typeface="Arial"/>
                <a:cs typeface="Arial"/>
              </a:rPr>
              <a:t>Share tips for recognizing a serious ADR or MDI </a:t>
            </a:r>
            <a:r>
              <a:rPr lang="en-CA" kern="300">
                <a:latin typeface="Arial"/>
                <a:cs typeface="Arial"/>
              </a:rPr>
              <a:t>with health care providers</a:t>
            </a:r>
          </a:p>
          <a:p>
            <a:pPr marL="1079500" lvl="2" indent="-360363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</a:pPr>
            <a:r>
              <a:rPr lang="en-CA" sz="1800" kern="300">
                <a:solidFill>
                  <a:prstClr val="black"/>
                </a:solidFill>
                <a:latin typeface="Arial"/>
              </a:rPr>
              <a:t>Consider if symptoms experienced by the patient might be due to a serious ADR or MDI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b="1" kern="300">
                <a:latin typeface="Arial"/>
                <a:cs typeface="Arial"/>
              </a:rPr>
              <a:t>Develop a process </a:t>
            </a:r>
            <a:r>
              <a:rPr lang="en-CA" kern="300">
                <a:latin typeface="Arial"/>
                <a:cs typeface="Arial"/>
              </a:rPr>
              <a:t>to regularly share within the hospital (e.g., newsletters, intranet) Health Canada’s safety findings related to serious ADRs and MDIs</a:t>
            </a:r>
            <a:endParaRPr lang="en-CA" b="1" kern="3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49099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FBB9F-A1E5-43D0-895C-BADFE6F28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1006" y="883993"/>
            <a:ext cx="10069417" cy="5162652"/>
          </a:xfrm>
        </p:spPr>
        <p:txBody>
          <a:bodyPr/>
          <a:lstStyle/>
          <a:p>
            <a:endParaRPr lang="en-CA" sz="320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  <a:p>
            <a:endParaRPr lang="en-CA" sz="320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  <a:p>
            <a:pPr algn="ctr"/>
            <a:endParaRPr lang="en-CA" sz="320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  <a:p>
            <a:pPr marL="0" indent="0" algn="ctr">
              <a:buNone/>
            </a:pPr>
            <a:r>
              <a:rPr lang="en-CA" sz="3200" b="1">
                <a:solidFill>
                  <a:srgbClr val="1B416F"/>
                </a:solidFill>
              </a:rPr>
              <a:t>Shared Commitment </a:t>
            </a:r>
          </a:p>
          <a:p>
            <a:pPr marL="0" indent="0" algn="ctr">
              <a:buNone/>
            </a:pPr>
            <a:r>
              <a:rPr lang="en-CA" sz="3200" b="1">
                <a:solidFill>
                  <a:srgbClr val="1B416F"/>
                </a:solidFill>
              </a:rPr>
              <a:t>to Health Product Safety</a:t>
            </a:r>
          </a:p>
        </p:txBody>
      </p:sp>
    </p:spTree>
    <p:extLst>
      <p:ext uri="{BB962C8B-B14F-4D97-AF65-F5344CB8AC3E}">
        <p14:creationId xmlns:p14="http://schemas.microsoft.com/office/powerpoint/2010/main" val="35566066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688D3-FC03-4736-9E12-FE0D59ECF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3954"/>
            <a:ext cx="10515600" cy="567289"/>
          </a:xfrm>
        </p:spPr>
        <p:txBody>
          <a:bodyPr anchor="t"/>
          <a:lstStyle/>
          <a:p>
            <a:r>
              <a:rPr lang="en-CA"/>
              <a:t>Shared Commitment to Health Product Safety</a:t>
            </a:r>
            <a:endParaRPr lang="en-CA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67F15-8D64-417F-B265-2263AC535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2951"/>
            <a:ext cx="8976489" cy="5610766"/>
          </a:xfrm>
        </p:spPr>
        <p:txBody>
          <a:bodyPr>
            <a:noAutofit/>
          </a:bodyPr>
          <a:lstStyle/>
          <a:p>
            <a:pPr lvl="0" defTabSz="1244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Tx/>
              <a:buNone/>
              <a:defRPr/>
            </a:pPr>
            <a:r>
              <a:rPr lang="en-US" b="1"/>
              <a:t>Hospital Leadership</a:t>
            </a:r>
          </a:p>
          <a:p>
            <a:pPr marL="174625" lvl="0" indent="-174625" defTabSz="1244600">
              <a:lnSpc>
                <a:spcPct val="100000"/>
              </a:lnSpc>
              <a:spcBef>
                <a:spcPts val="0"/>
              </a:spcBef>
              <a:buSzTx/>
              <a:buFontTx/>
              <a:buChar char="•"/>
              <a:defRPr/>
            </a:pPr>
            <a:r>
              <a:rPr lang="en-US" sz="1800"/>
              <a:t>Ensure processes are implemented to support the requirement for mandatory reporting of serious ADRs and MDIs</a:t>
            </a:r>
          </a:p>
          <a:p>
            <a:pPr marL="174625" lvl="0" indent="-174625" defTabSz="1244600">
              <a:lnSpc>
                <a:spcPct val="100000"/>
              </a:lnSpc>
              <a:spcBef>
                <a:spcPts val="0"/>
              </a:spcBef>
              <a:buSzTx/>
              <a:buFontTx/>
              <a:buChar char="•"/>
              <a:defRPr/>
            </a:pPr>
            <a:r>
              <a:rPr lang="en-US" sz="1800"/>
              <a:t>Encourage a culture of safety</a:t>
            </a:r>
            <a:r>
              <a:rPr lang="en-CA" sz="1800"/>
              <a:t> </a:t>
            </a:r>
          </a:p>
          <a:p>
            <a:pPr marL="0" lvl="0" indent="0" defTabSz="1200150">
              <a:lnSpc>
                <a:spcPct val="100000"/>
              </a:lnSpc>
              <a:spcBef>
                <a:spcPts val="900"/>
              </a:spcBef>
              <a:spcAft>
                <a:spcPts val="600"/>
              </a:spcAft>
              <a:buSzTx/>
              <a:buNone/>
              <a:defRPr/>
            </a:pPr>
            <a:r>
              <a:rPr lang="en-US" b="1"/>
              <a:t>Health Care Providers</a:t>
            </a:r>
          </a:p>
          <a:p>
            <a:pPr marL="174625" lvl="0" indent="-174625" defTabSz="1200150">
              <a:lnSpc>
                <a:spcPct val="100000"/>
              </a:lnSpc>
              <a:spcBef>
                <a:spcPts val="0"/>
              </a:spcBef>
              <a:buSzTx/>
              <a:buFontTx/>
              <a:buChar char="•"/>
              <a:defRPr/>
            </a:pPr>
            <a:r>
              <a:rPr lang="en-US" sz="1800"/>
              <a:t>Discuss potential harms with patients; identify and document serious ADRs and MDIs; report according to hospital policies and procedures</a:t>
            </a:r>
          </a:p>
          <a:p>
            <a:pPr marL="174625" lvl="0" indent="-174625" defTabSz="1200150">
              <a:lnSpc>
                <a:spcPct val="100000"/>
              </a:lnSpc>
              <a:spcBef>
                <a:spcPts val="0"/>
              </a:spcBef>
              <a:buSzTx/>
              <a:buFontTx/>
              <a:buChar char="•"/>
              <a:defRPr/>
            </a:pPr>
            <a:r>
              <a:rPr lang="en-US" sz="1800"/>
              <a:t>Contribute to the planning and implementing of safety initiatives, including education</a:t>
            </a:r>
          </a:p>
          <a:p>
            <a:pPr marL="0" lvl="0" indent="0" defTabSz="1200150">
              <a:lnSpc>
                <a:spcPct val="100000"/>
              </a:lnSpc>
              <a:spcBef>
                <a:spcPts val="900"/>
              </a:spcBef>
              <a:spcAft>
                <a:spcPts val="600"/>
              </a:spcAft>
              <a:buSzTx/>
              <a:buNone/>
              <a:defRPr/>
            </a:pPr>
            <a:r>
              <a:rPr lang="en-US" b="1"/>
              <a:t>Patients and Consumers</a:t>
            </a:r>
          </a:p>
          <a:p>
            <a:pPr marL="174625" lvl="1" indent="-174625" defTabSz="889000">
              <a:lnSpc>
                <a:spcPct val="100000"/>
              </a:lnSpc>
              <a:spcBef>
                <a:spcPts val="0"/>
              </a:spcBef>
              <a:buSzTx/>
              <a:buFontTx/>
              <a:buChar char="•"/>
              <a:defRPr/>
            </a:pPr>
            <a:r>
              <a:rPr lang="en-US"/>
              <a:t>Report a serious ADR or MDI to a health care provider, manufacturer and/or Health Canada with as much detail as possible</a:t>
            </a:r>
            <a:endParaRPr lang="en-US" b="1"/>
          </a:p>
          <a:p>
            <a:pPr marL="0" lvl="1" indent="0" defTabSz="889000">
              <a:lnSpc>
                <a:spcPct val="100000"/>
              </a:lnSpc>
              <a:spcBef>
                <a:spcPts val="900"/>
              </a:spcBef>
              <a:spcAft>
                <a:spcPts val="600"/>
              </a:spcAft>
              <a:buSzTx/>
              <a:buNone/>
              <a:defRPr/>
            </a:pPr>
            <a:r>
              <a:rPr lang="en-US" sz="2000" b="1"/>
              <a:t>Health Canada</a:t>
            </a:r>
          </a:p>
          <a:p>
            <a:pPr marL="174625" lvl="1" indent="-174625" defTabSz="889000">
              <a:lnSpc>
                <a:spcPct val="100000"/>
              </a:lnSpc>
              <a:spcBef>
                <a:spcPts val="0"/>
              </a:spcBef>
              <a:spcAft>
                <a:spcPct val="15000"/>
              </a:spcAft>
              <a:buSzTx/>
              <a:buFont typeface="Arial" panose="020B0604020202020204" pitchFamily="34" charset="0"/>
              <a:buChar char="•"/>
              <a:defRPr/>
            </a:pPr>
            <a:r>
              <a:rPr lang="en-CA">
                <a:ea typeface="Calibri" panose="020F0502020204030204" pitchFamily="34" charset="0"/>
              </a:rPr>
              <a:t>Operate Canada's product vigilance system and ensure that methods are in place to collect and evaluate serious ADR and MDI data </a:t>
            </a:r>
          </a:p>
          <a:p>
            <a:pPr marL="174625" lvl="1" indent="-174625" defTabSz="889000">
              <a:lnSpc>
                <a:spcPct val="100000"/>
              </a:lnSpc>
              <a:spcBef>
                <a:spcPts val="0"/>
              </a:spcBef>
              <a:spcAft>
                <a:spcPct val="15000"/>
              </a:spcAft>
              <a:buSzTx/>
              <a:buFont typeface="Arial" panose="020B0604020202020204" pitchFamily="34" charset="0"/>
              <a:buChar char="•"/>
              <a:defRPr/>
            </a:pPr>
            <a:r>
              <a:rPr lang="en-CA">
                <a:ea typeface="Calibri" panose="020F0502020204030204" pitchFamily="34" charset="0"/>
              </a:rPr>
              <a:t>Manage the risks and communicate </a:t>
            </a:r>
            <a:r>
              <a:rPr lang="en-US"/>
              <a:t>new health product information to stakeholders to enable informed decisions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1E0F09-DCA0-47ED-84E5-EDFAC9D0A1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10" r="8522" b="3553"/>
          <a:stretch/>
        </p:blipFill>
        <p:spPr>
          <a:xfrm>
            <a:off x="9984525" y="2429837"/>
            <a:ext cx="1933074" cy="12622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697704-5F4A-4A82-A15B-CB0F919CD7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30" r="11301" b="5352"/>
          <a:stretch/>
        </p:blipFill>
        <p:spPr>
          <a:xfrm>
            <a:off x="9984525" y="4100125"/>
            <a:ext cx="1909949" cy="1262239"/>
          </a:xfrm>
          <a:prstGeom prst="rect">
            <a:avLst/>
          </a:prstGeom>
        </p:spPr>
      </p:pic>
      <p:pic>
        <p:nvPicPr>
          <p:cNvPr id="6" name="Content Placeholder 15">
            <a:extLst>
              <a:ext uri="{FF2B5EF4-FFF2-40B4-BE49-F238E27FC236}">
                <a16:creationId xmlns:a16="http://schemas.microsoft.com/office/drawing/2014/main" id="{3733C25F-0AD4-4C52-AD2C-3BA25FB0C11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85" r="18156"/>
          <a:stretch/>
        </p:blipFill>
        <p:spPr>
          <a:xfrm>
            <a:off x="10317398" y="383954"/>
            <a:ext cx="1267327" cy="16378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14689" y="5770413"/>
            <a:ext cx="2249619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902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259D3B2-9159-40D0-B8EA-D357F3A00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CA" sz="2800"/>
              <a:t>Culture of Safety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E9ADB1-C71F-4263-9DEA-58E66ABE5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8712"/>
            <a:ext cx="10515600" cy="46189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None/>
            </a:pPr>
            <a:r>
              <a:rPr lang="en-CA"/>
              <a:t>A</a:t>
            </a:r>
            <a:r>
              <a:rPr lang="en-CA" b="1"/>
              <a:t> culture of safety is defined as</a:t>
            </a:r>
            <a:r>
              <a:rPr lang="en-CA">
                <a:solidFill>
                  <a:schemeClr val="tx1"/>
                </a:solidFill>
              </a:rPr>
              <a:t> </a:t>
            </a:r>
            <a:r>
              <a:rPr lang="en-CA">
                <a:latin typeface="Arial"/>
                <a:cs typeface="Arial"/>
              </a:rPr>
              <a:t>the underlying beliefs and values of an organization as they relate to safety as a priority.</a:t>
            </a:r>
            <a:r>
              <a:rPr lang="en-CA" baseline="30000">
                <a:latin typeface="Arial"/>
                <a:cs typeface="Arial"/>
              </a:rPr>
              <a:t>1</a:t>
            </a:r>
            <a:r>
              <a:rPr lang="en-CA">
                <a:latin typeface="Arial"/>
                <a:cs typeface="Arial"/>
              </a:rPr>
              <a:t> </a:t>
            </a:r>
            <a:endParaRPr lang="en-CA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CA">
                <a:latin typeface="Arial"/>
                <a:cs typeface="Arial"/>
              </a:rPr>
              <a:t>A culture of safety facilitates reporting: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>
                <a:latin typeface="Arial"/>
                <a:cs typeface="Arial"/>
              </a:rPr>
              <a:t>A positive, supportive work environment that recognizes the value of, and acknowledges, reporting efforts can increase the likelihood of reporting. </a:t>
            </a:r>
            <a:endParaRPr lang="en-CA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>
                <a:latin typeface="Arial"/>
                <a:cs typeface="Arial"/>
              </a:rPr>
              <a:t>Trust, transparency, and open communication, when harm from drugs or medical devices is identified, can shape a health care provider’s approach to reporting.</a:t>
            </a:r>
            <a:endParaRPr lang="en-CA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>
                <a:latin typeface="Arial"/>
                <a:cs typeface="Arial"/>
              </a:rPr>
              <a:t>Partnering with patients and families is an important component of a culture of safety. </a:t>
            </a:r>
            <a:br>
              <a:rPr lang="en-CA"/>
            </a:br>
            <a:endParaRPr lang="en-CA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353435-CD4D-4E35-BC59-1E1C0F31041D}"/>
              </a:ext>
            </a:extLst>
          </p:cNvPr>
          <p:cNvSpPr/>
          <p:nvPr/>
        </p:nvSpPr>
        <p:spPr>
          <a:xfrm>
            <a:off x="838200" y="6215876"/>
            <a:ext cx="8975489" cy="27699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1</a:t>
            </a:r>
            <a:r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Culture of Safety Defined. ISMP Canada, HSO, CPSI; 2019.</a:t>
            </a:r>
          </a:p>
        </p:txBody>
      </p:sp>
    </p:spTree>
    <p:extLst>
      <p:ext uri="{BB962C8B-B14F-4D97-AF65-F5344CB8AC3E}">
        <p14:creationId xmlns:p14="http://schemas.microsoft.com/office/powerpoint/2010/main" val="5769639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DCF6964-262A-463A-AF0D-B2B73BA085D1}"/>
              </a:ext>
            </a:extLst>
          </p:cNvPr>
          <p:cNvCxnSpPr>
            <a:cxnSpLocks/>
          </p:cNvCxnSpPr>
          <p:nvPr/>
        </p:nvCxnSpPr>
        <p:spPr>
          <a:xfrm flipV="1">
            <a:off x="838200" y="3650436"/>
            <a:ext cx="9836634" cy="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6F122E0D-176F-4458-9A6F-E3A29B7A9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CA" sz="2800"/>
              <a:t>Key Partners in Health Product Safety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6D4BA8E-5E3A-4449-96B3-D35BE786DB7E}"/>
              </a:ext>
            </a:extLst>
          </p:cNvPr>
          <p:cNvGrpSpPr/>
          <p:nvPr/>
        </p:nvGrpSpPr>
        <p:grpSpPr>
          <a:xfrm>
            <a:off x="916724" y="1032112"/>
            <a:ext cx="9908918" cy="5251287"/>
            <a:chOff x="734913" y="1019414"/>
            <a:chExt cx="9908918" cy="525128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BF0FAFB-6E46-4072-8290-AD38D7C88074}"/>
                </a:ext>
              </a:extLst>
            </p:cNvPr>
            <p:cNvSpPr txBox="1"/>
            <p:nvPr/>
          </p:nvSpPr>
          <p:spPr>
            <a:xfrm>
              <a:off x="734913" y="3209820"/>
              <a:ext cx="17844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400" b="1" i="0" u="none" strike="noStrike" kern="1200" cap="none" spc="0" normalizeH="0" baseline="0" noProof="0">
                  <a:ln>
                    <a:noFill/>
                  </a:ln>
                  <a:solidFill>
                    <a:srgbClr val="BF110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Key Partners Include…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5B682B4-00F4-45B8-BDB5-1FF712488F27}"/>
                </a:ext>
              </a:extLst>
            </p:cNvPr>
            <p:cNvSpPr/>
            <p:nvPr/>
          </p:nvSpPr>
          <p:spPr>
            <a:xfrm rot="16200000">
              <a:off x="2618578" y="2665738"/>
              <a:ext cx="1728000" cy="1944000"/>
            </a:xfrm>
            <a:custGeom>
              <a:avLst/>
              <a:gdLst>
                <a:gd name="connsiteX0" fmla="*/ 0 w 1298338"/>
                <a:gd name="connsiteY0" fmla="*/ 564777 h 1129554"/>
                <a:gd name="connsiteX1" fmla="*/ 282389 w 1298338"/>
                <a:gd name="connsiteY1" fmla="*/ 0 h 1129554"/>
                <a:gd name="connsiteX2" fmla="*/ 1015950 w 1298338"/>
                <a:gd name="connsiteY2" fmla="*/ 0 h 1129554"/>
                <a:gd name="connsiteX3" fmla="*/ 1298338 w 1298338"/>
                <a:gd name="connsiteY3" fmla="*/ 564777 h 1129554"/>
                <a:gd name="connsiteX4" fmla="*/ 1015950 w 1298338"/>
                <a:gd name="connsiteY4" fmla="*/ 1129554 h 1129554"/>
                <a:gd name="connsiteX5" fmla="*/ 282389 w 1298338"/>
                <a:gd name="connsiteY5" fmla="*/ 1129554 h 1129554"/>
                <a:gd name="connsiteX6" fmla="*/ 0 w 1298338"/>
                <a:gd name="connsiteY6" fmla="*/ 564777 h 1129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8338" h="1129554">
                  <a:moveTo>
                    <a:pt x="649169" y="0"/>
                  </a:moveTo>
                  <a:lnTo>
                    <a:pt x="1298338" y="245678"/>
                  </a:lnTo>
                  <a:lnTo>
                    <a:pt x="1298338" y="883876"/>
                  </a:lnTo>
                  <a:lnTo>
                    <a:pt x="649169" y="1129554"/>
                  </a:lnTo>
                  <a:lnTo>
                    <a:pt x="0" y="883876"/>
                  </a:lnTo>
                  <a:lnTo>
                    <a:pt x="0" y="245678"/>
                  </a:lnTo>
                  <a:lnTo>
                    <a:pt x="649169" y="0"/>
                  </a:lnTo>
                  <a:close/>
                </a:path>
              </a:pathLst>
            </a:cu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vert" wrap="square" lIns="36000" tIns="36000" rIns="36000" bIns="36000" numCol="1" spcCol="1270" anchor="ctr" anchorCtr="0">
              <a:noAutofit/>
            </a:bodyPr>
            <a:lstStyle/>
            <a:p>
              <a:pPr marL="0" marR="0" lvl="0" indent="0" algn="ctr" defTabSz="40005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Federal and Provincial Governments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B91660E-4B81-417B-9DDF-E33186FA9715}"/>
                </a:ext>
              </a:extLst>
            </p:cNvPr>
            <p:cNvSpPr/>
            <p:nvPr/>
          </p:nvSpPr>
          <p:spPr>
            <a:xfrm rot="16200000">
              <a:off x="7273755" y="3567198"/>
              <a:ext cx="1728000" cy="1944000"/>
            </a:xfrm>
            <a:custGeom>
              <a:avLst/>
              <a:gdLst>
                <a:gd name="connsiteX0" fmla="*/ 0 w 1298338"/>
                <a:gd name="connsiteY0" fmla="*/ 564777 h 1129554"/>
                <a:gd name="connsiteX1" fmla="*/ 282389 w 1298338"/>
                <a:gd name="connsiteY1" fmla="*/ 0 h 1129554"/>
                <a:gd name="connsiteX2" fmla="*/ 1015950 w 1298338"/>
                <a:gd name="connsiteY2" fmla="*/ 0 h 1129554"/>
                <a:gd name="connsiteX3" fmla="*/ 1298338 w 1298338"/>
                <a:gd name="connsiteY3" fmla="*/ 564777 h 1129554"/>
                <a:gd name="connsiteX4" fmla="*/ 1015950 w 1298338"/>
                <a:gd name="connsiteY4" fmla="*/ 1129554 h 1129554"/>
                <a:gd name="connsiteX5" fmla="*/ 282389 w 1298338"/>
                <a:gd name="connsiteY5" fmla="*/ 1129554 h 1129554"/>
                <a:gd name="connsiteX6" fmla="*/ 0 w 1298338"/>
                <a:gd name="connsiteY6" fmla="*/ 564777 h 1129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8338" h="1129554">
                  <a:moveTo>
                    <a:pt x="649169" y="0"/>
                  </a:moveTo>
                  <a:lnTo>
                    <a:pt x="1298338" y="245678"/>
                  </a:lnTo>
                  <a:lnTo>
                    <a:pt x="1298338" y="883876"/>
                  </a:lnTo>
                  <a:lnTo>
                    <a:pt x="649169" y="1129554"/>
                  </a:lnTo>
                  <a:lnTo>
                    <a:pt x="0" y="883876"/>
                  </a:lnTo>
                  <a:lnTo>
                    <a:pt x="0" y="245678"/>
                  </a:lnTo>
                  <a:lnTo>
                    <a:pt x="64916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36000" tIns="36000" rIns="36000" bIns="36000" numCol="1" spcCol="1270" anchor="ctr" anchorCtr="0">
              <a:noAutofit/>
            </a:bodyPr>
            <a:lstStyle/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Media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7F58F33-9468-4B77-A811-5AB0B761BD91}"/>
                </a:ext>
              </a:extLst>
            </p:cNvPr>
            <p:cNvSpPr/>
            <p:nvPr/>
          </p:nvSpPr>
          <p:spPr>
            <a:xfrm rot="16200000">
              <a:off x="4177920" y="3567351"/>
              <a:ext cx="1727400" cy="1944000"/>
            </a:xfrm>
            <a:custGeom>
              <a:avLst/>
              <a:gdLst>
                <a:gd name="connsiteX0" fmla="*/ 0 w 1298338"/>
                <a:gd name="connsiteY0" fmla="*/ 564777 h 1129554"/>
                <a:gd name="connsiteX1" fmla="*/ 282389 w 1298338"/>
                <a:gd name="connsiteY1" fmla="*/ 0 h 1129554"/>
                <a:gd name="connsiteX2" fmla="*/ 1015950 w 1298338"/>
                <a:gd name="connsiteY2" fmla="*/ 0 h 1129554"/>
                <a:gd name="connsiteX3" fmla="*/ 1298338 w 1298338"/>
                <a:gd name="connsiteY3" fmla="*/ 564777 h 1129554"/>
                <a:gd name="connsiteX4" fmla="*/ 1015950 w 1298338"/>
                <a:gd name="connsiteY4" fmla="*/ 1129554 h 1129554"/>
                <a:gd name="connsiteX5" fmla="*/ 282389 w 1298338"/>
                <a:gd name="connsiteY5" fmla="*/ 1129554 h 1129554"/>
                <a:gd name="connsiteX6" fmla="*/ 0 w 1298338"/>
                <a:gd name="connsiteY6" fmla="*/ 564777 h 1129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8338" h="1129554">
                  <a:moveTo>
                    <a:pt x="649169" y="0"/>
                  </a:moveTo>
                  <a:lnTo>
                    <a:pt x="1298338" y="245678"/>
                  </a:lnTo>
                  <a:lnTo>
                    <a:pt x="1298338" y="883876"/>
                  </a:lnTo>
                  <a:lnTo>
                    <a:pt x="649169" y="1129554"/>
                  </a:lnTo>
                  <a:lnTo>
                    <a:pt x="0" y="883876"/>
                  </a:lnTo>
                  <a:lnTo>
                    <a:pt x="0" y="245678"/>
                  </a:lnTo>
                  <a:lnTo>
                    <a:pt x="649169" y="0"/>
                  </a:lnTo>
                  <a:close/>
                </a:path>
              </a:pathLst>
            </a:custGeom>
            <a:solidFill>
              <a:srgbClr val="2C950F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36000" tIns="36000" rIns="36000" bIns="36000" numCol="1" spcCol="1270" anchor="ctr" anchorCtr="0">
              <a:noAutofit/>
            </a:bodyPr>
            <a:lstStyle/>
            <a:p>
              <a:pPr marL="0" marR="0" lvl="0" indent="0" algn="ctr" defTabSz="40005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Health Care </a:t>
              </a:r>
              <a:br>
                <a:rPr kumimoji="0" lang="en-CA" sz="1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CA" sz="1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Providers</a:t>
              </a:r>
              <a:endParaRPr kumimoji="0" lang="en-CA" sz="1700" b="0" i="0" u="none" strike="sng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9BFCB4F-17FF-4F54-957C-290ED494583A}"/>
                </a:ext>
              </a:extLst>
            </p:cNvPr>
            <p:cNvSpPr/>
            <p:nvPr/>
          </p:nvSpPr>
          <p:spPr>
            <a:xfrm rot="16200000">
              <a:off x="7264028" y="1769936"/>
              <a:ext cx="1728000" cy="1944000"/>
            </a:xfrm>
            <a:custGeom>
              <a:avLst/>
              <a:gdLst>
                <a:gd name="connsiteX0" fmla="*/ 0 w 1298338"/>
                <a:gd name="connsiteY0" fmla="*/ 564777 h 1129554"/>
                <a:gd name="connsiteX1" fmla="*/ 282389 w 1298338"/>
                <a:gd name="connsiteY1" fmla="*/ 0 h 1129554"/>
                <a:gd name="connsiteX2" fmla="*/ 1015950 w 1298338"/>
                <a:gd name="connsiteY2" fmla="*/ 0 h 1129554"/>
                <a:gd name="connsiteX3" fmla="*/ 1298338 w 1298338"/>
                <a:gd name="connsiteY3" fmla="*/ 564777 h 1129554"/>
                <a:gd name="connsiteX4" fmla="*/ 1015950 w 1298338"/>
                <a:gd name="connsiteY4" fmla="*/ 1129554 h 1129554"/>
                <a:gd name="connsiteX5" fmla="*/ 282389 w 1298338"/>
                <a:gd name="connsiteY5" fmla="*/ 1129554 h 1129554"/>
                <a:gd name="connsiteX6" fmla="*/ 0 w 1298338"/>
                <a:gd name="connsiteY6" fmla="*/ 564777 h 1129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8338" h="1129554">
                  <a:moveTo>
                    <a:pt x="649169" y="0"/>
                  </a:moveTo>
                  <a:lnTo>
                    <a:pt x="1298338" y="245678"/>
                  </a:lnTo>
                  <a:lnTo>
                    <a:pt x="1298338" y="883876"/>
                  </a:lnTo>
                  <a:lnTo>
                    <a:pt x="649169" y="1129554"/>
                  </a:lnTo>
                  <a:lnTo>
                    <a:pt x="0" y="883876"/>
                  </a:lnTo>
                  <a:lnTo>
                    <a:pt x="0" y="245678"/>
                  </a:lnTo>
                  <a:lnTo>
                    <a:pt x="649169" y="0"/>
                  </a:lnTo>
                  <a:close/>
                </a:path>
              </a:pathLst>
            </a:custGeom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vert" wrap="square" lIns="36000" tIns="36000" rIns="36000" bIns="36000" numCol="1" spcCol="1270" anchor="ctr" anchorCtr="0">
              <a:noAutofit/>
            </a:bodyPr>
            <a:lstStyle/>
            <a:p>
              <a:pPr marL="0" marR="0" lvl="0" indent="0" algn="ctr" defTabSz="4445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Health Care </a:t>
              </a:r>
              <a:br>
                <a:rPr kumimoji="0" lang="en-CA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CA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Product Manufacturers</a:t>
              </a: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B2FA2BE-8DA8-449D-B2B2-BA613314CB89}"/>
                </a:ext>
              </a:extLst>
            </p:cNvPr>
            <p:cNvSpPr/>
            <p:nvPr/>
          </p:nvSpPr>
          <p:spPr>
            <a:xfrm rot="16200000">
              <a:off x="4178470" y="1771352"/>
              <a:ext cx="1726300" cy="1944000"/>
            </a:xfrm>
            <a:custGeom>
              <a:avLst/>
              <a:gdLst>
                <a:gd name="connsiteX0" fmla="*/ 0 w 1298338"/>
                <a:gd name="connsiteY0" fmla="*/ 564777 h 1129554"/>
                <a:gd name="connsiteX1" fmla="*/ 282389 w 1298338"/>
                <a:gd name="connsiteY1" fmla="*/ 0 h 1129554"/>
                <a:gd name="connsiteX2" fmla="*/ 1015950 w 1298338"/>
                <a:gd name="connsiteY2" fmla="*/ 0 h 1129554"/>
                <a:gd name="connsiteX3" fmla="*/ 1298338 w 1298338"/>
                <a:gd name="connsiteY3" fmla="*/ 564777 h 1129554"/>
                <a:gd name="connsiteX4" fmla="*/ 1015950 w 1298338"/>
                <a:gd name="connsiteY4" fmla="*/ 1129554 h 1129554"/>
                <a:gd name="connsiteX5" fmla="*/ 282389 w 1298338"/>
                <a:gd name="connsiteY5" fmla="*/ 1129554 h 1129554"/>
                <a:gd name="connsiteX6" fmla="*/ 0 w 1298338"/>
                <a:gd name="connsiteY6" fmla="*/ 564777 h 1129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8338" h="1129554">
                  <a:moveTo>
                    <a:pt x="649169" y="0"/>
                  </a:moveTo>
                  <a:lnTo>
                    <a:pt x="1298338" y="245678"/>
                  </a:lnTo>
                  <a:lnTo>
                    <a:pt x="1298338" y="883876"/>
                  </a:lnTo>
                  <a:lnTo>
                    <a:pt x="649169" y="1129554"/>
                  </a:lnTo>
                  <a:lnTo>
                    <a:pt x="0" y="883876"/>
                  </a:lnTo>
                  <a:lnTo>
                    <a:pt x="0" y="245678"/>
                  </a:lnTo>
                  <a:lnTo>
                    <a:pt x="649169" y="0"/>
                  </a:lnTo>
                  <a:close/>
                </a:path>
              </a:pathLst>
            </a:custGeom>
            <a:solidFill>
              <a:srgbClr val="EF661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36000" tIns="36000" rIns="36000" bIns="36000" numCol="1" spcCol="1270" anchor="ctr" anchorCtr="0">
              <a:noAutofit/>
            </a:bodyPr>
            <a:lstStyle/>
            <a:p>
              <a:pPr marL="0" marR="0" lvl="0" indent="0" algn="ctr" defTabSz="40005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Patients and </a:t>
              </a:r>
              <a:br>
                <a:rPr kumimoji="0" lang="en-CA" sz="1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CA" sz="1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Consumers</a:t>
              </a: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D305713-66F8-44CA-A0D0-7C4BEED6B635}"/>
                </a:ext>
              </a:extLst>
            </p:cNvPr>
            <p:cNvSpPr/>
            <p:nvPr/>
          </p:nvSpPr>
          <p:spPr>
            <a:xfrm rot="16200000">
              <a:off x="5713991" y="911414"/>
              <a:ext cx="1728000" cy="1944000"/>
            </a:xfrm>
            <a:custGeom>
              <a:avLst/>
              <a:gdLst>
                <a:gd name="connsiteX0" fmla="*/ 0 w 1298338"/>
                <a:gd name="connsiteY0" fmla="*/ 564777 h 1129554"/>
                <a:gd name="connsiteX1" fmla="*/ 282389 w 1298338"/>
                <a:gd name="connsiteY1" fmla="*/ 0 h 1129554"/>
                <a:gd name="connsiteX2" fmla="*/ 1015950 w 1298338"/>
                <a:gd name="connsiteY2" fmla="*/ 0 h 1129554"/>
                <a:gd name="connsiteX3" fmla="*/ 1298338 w 1298338"/>
                <a:gd name="connsiteY3" fmla="*/ 564777 h 1129554"/>
                <a:gd name="connsiteX4" fmla="*/ 1015950 w 1298338"/>
                <a:gd name="connsiteY4" fmla="*/ 1129554 h 1129554"/>
                <a:gd name="connsiteX5" fmla="*/ 282389 w 1298338"/>
                <a:gd name="connsiteY5" fmla="*/ 1129554 h 1129554"/>
                <a:gd name="connsiteX6" fmla="*/ 0 w 1298338"/>
                <a:gd name="connsiteY6" fmla="*/ 564777 h 1129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8338" h="1129554">
                  <a:moveTo>
                    <a:pt x="649169" y="0"/>
                  </a:moveTo>
                  <a:lnTo>
                    <a:pt x="1298338" y="245678"/>
                  </a:lnTo>
                  <a:lnTo>
                    <a:pt x="1298338" y="883876"/>
                  </a:lnTo>
                  <a:lnTo>
                    <a:pt x="649169" y="1129554"/>
                  </a:lnTo>
                  <a:lnTo>
                    <a:pt x="0" y="883876"/>
                  </a:lnTo>
                  <a:lnTo>
                    <a:pt x="0" y="245678"/>
                  </a:lnTo>
                  <a:lnTo>
                    <a:pt x="649169" y="0"/>
                  </a:lnTo>
                  <a:close/>
                </a:path>
              </a:pathLst>
            </a:custGeom>
            <a:solidFill>
              <a:srgbClr val="DAE45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36000" tIns="36000" rIns="36000" bIns="36000" numCol="1" spcCol="1270" anchor="ctr" anchorCtr="0">
              <a:noAutofit/>
            </a:bodyPr>
            <a:lstStyle/>
            <a:p>
              <a:pPr marL="0" marR="0" lvl="0" indent="0" algn="ctr" defTabSz="3556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Health Care Organizations</a:t>
              </a: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0B3921F-E545-44F8-8876-AF1D432D8729}"/>
                </a:ext>
              </a:extLst>
            </p:cNvPr>
            <p:cNvSpPr/>
            <p:nvPr/>
          </p:nvSpPr>
          <p:spPr>
            <a:xfrm rot="16200000">
              <a:off x="5720824" y="4434701"/>
              <a:ext cx="1728000" cy="1944000"/>
            </a:xfrm>
            <a:custGeom>
              <a:avLst/>
              <a:gdLst>
                <a:gd name="connsiteX0" fmla="*/ 0 w 1298338"/>
                <a:gd name="connsiteY0" fmla="*/ 564777 h 1129554"/>
                <a:gd name="connsiteX1" fmla="*/ 282389 w 1298338"/>
                <a:gd name="connsiteY1" fmla="*/ 0 h 1129554"/>
                <a:gd name="connsiteX2" fmla="*/ 1015950 w 1298338"/>
                <a:gd name="connsiteY2" fmla="*/ 0 h 1129554"/>
                <a:gd name="connsiteX3" fmla="*/ 1298338 w 1298338"/>
                <a:gd name="connsiteY3" fmla="*/ 564777 h 1129554"/>
                <a:gd name="connsiteX4" fmla="*/ 1015950 w 1298338"/>
                <a:gd name="connsiteY4" fmla="*/ 1129554 h 1129554"/>
                <a:gd name="connsiteX5" fmla="*/ 282389 w 1298338"/>
                <a:gd name="connsiteY5" fmla="*/ 1129554 h 1129554"/>
                <a:gd name="connsiteX6" fmla="*/ 0 w 1298338"/>
                <a:gd name="connsiteY6" fmla="*/ 564777 h 1129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8338" h="1129554">
                  <a:moveTo>
                    <a:pt x="649169" y="0"/>
                  </a:moveTo>
                  <a:lnTo>
                    <a:pt x="1298338" y="245678"/>
                  </a:lnTo>
                  <a:lnTo>
                    <a:pt x="1298338" y="883876"/>
                  </a:lnTo>
                  <a:lnTo>
                    <a:pt x="649169" y="1129554"/>
                  </a:lnTo>
                  <a:lnTo>
                    <a:pt x="0" y="883876"/>
                  </a:lnTo>
                  <a:lnTo>
                    <a:pt x="0" y="245678"/>
                  </a:lnTo>
                  <a:lnTo>
                    <a:pt x="649169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40005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International Monitoring Organizations</a:t>
              </a: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87583D9-306F-4562-9606-B98C056A4342}"/>
                </a:ext>
              </a:extLst>
            </p:cNvPr>
            <p:cNvSpPr/>
            <p:nvPr/>
          </p:nvSpPr>
          <p:spPr>
            <a:xfrm rot="16200000">
              <a:off x="8807831" y="2665738"/>
              <a:ext cx="1728000" cy="1944000"/>
            </a:xfrm>
            <a:custGeom>
              <a:avLst/>
              <a:gdLst>
                <a:gd name="connsiteX0" fmla="*/ 0 w 1298338"/>
                <a:gd name="connsiteY0" fmla="*/ 564777 h 1129554"/>
                <a:gd name="connsiteX1" fmla="*/ 282389 w 1298338"/>
                <a:gd name="connsiteY1" fmla="*/ 0 h 1129554"/>
                <a:gd name="connsiteX2" fmla="*/ 1015950 w 1298338"/>
                <a:gd name="connsiteY2" fmla="*/ 0 h 1129554"/>
                <a:gd name="connsiteX3" fmla="*/ 1298338 w 1298338"/>
                <a:gd name="connsiteY3" fmla="*/ 564777 h 1129554"/>
                <a:gd name="connsiteX4" fmla="*/ 1015950 w 1298338"/>
                <a:gd name="connsiteY4" fmla="*/ 1129554 h 1129554"/>
                <a:gd name="connsiteX5" fmla="*/ 282389 w 1298338"/>
                <a:gd name="connsiteY5" fmla="*/ 1129554 h 1129554"/>
                <a:gd name="connsiteX6" fmla="*/ 0 w 1298338"/>
                <a:gd name="connsiteY6" fmla="*/ 564777 h 1129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8338" h="1129554">
                  <a:moveTo>
                    <a:pt x="649169" y="0"/>
                  </a:moveTo>
                  <a:lnTo>
                    <a:pt x="1298338" y="245678"/>
                  </a:lnTo>
                  <a:lnTo>
                    <a:pt x="1298338" y="883876"/>
                  </a:lnTo>
                  <a:lnTo>
                    <a:pt x="649169" y="1129554"/>
                  </a:lnTo>
                  <a:lnTo>
                    <a:pt x="0" y="883876"/>
                  </a:lnTo>
                  <a:lnTo>
                    <a:pt x="0" y="245678"/>
                  </a:lnTo>
                  <a:lnTo>
                    <a:pt x="649169" y="0"/>
                  </a:lnTo>
                  <a:close/>
                </a:path>
              </a:pathLst>
            </a:cu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vert" wrap="square" lIns="36000" tIns="36000" rIns="36000" bIns="36000" numCol="1" spcCol="1270" anchor="ctr" anchorCtr="0">
              <a:noAutofit/>
            </a:bodyPr>
            <a:lstStyle/>
            <a:p>
              <a:pPr marL="0" marR="0" lvl="0" indent="0" algn="ctr" defTabSz="40005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Health</a:t>
              </a:r>
              <a:r>
                <a:rPr kumimoji="0" lang="en-CA" sz="1700" b="0" i="0" u="none" strike="noStrike" kern="1200" cap="none" spc="0" normalizeH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en-CA" sz="1700">
                  <a:solidFill>
                    <a:prstClr val="black"/>
                  </a:solidFill>
                  <a:latin typeface="Calibri" panose="020F0502020204030204"/>
                </a:rPr>
                <a:t>C</a:t>
              </a:r>
              <a:r>
                <a:rPr kumimoji="0" lang="en-CA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are </a:t>
              </a:r>
              <a:br>
                <a:rPr kumimoji="0" lang="en-CA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CA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Provider </a:t>
              </a:r>
              <a:br>
                <a:rPr kumimoji="0" lang="en-CA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CA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Educators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6A218B1-18B9-4781-8D90-2962B0171D18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795234" y="2796164"/>
            <a:ext cx="1944000" cy="17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0420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122E0D-176F-4458-9A6F-E3A29B7A9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CA" sz="2800"/>
              <a:t>Key Points to Remember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A8173D-A3B8-4DD5-9342-47DBECBC9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4326"/>
            <a:ext cx="10515600" cy="50909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b="1">
                <a:latin typeface="Arial"/>
                <a:cs typeface="Arial"/>
              </a:rPr>
              <a:t>Potential barriers to serious ADR and MDI reporting </a:t>
            </a:r>
            <a:r>
              <a:rPr lang="en-CA">
                <a:latin typeface="Arial"/>
                <a:cs typeface="Arial"/>
              </a:rPr>
              <a:t>include resource and time limitations, unfamiliarity, uncertainty, unawareness, lack of technology supports, complacency, fear of consequences and limited feedback.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b="1">
                <a:latin typeface="Arial"/>
                <a:cs typeface="Arial"/>
              </a:rPr>
              <a:t>Strategic and operational considerations </a:t>
            </a:r>
            <a:r>
              <a:rPr lang="en-CA">
                <a:latin typeface="Arial"/>
                <a:cs typeface="Arial"/>
              </a:rPr>
              <a:t>(for teams, technology, and education) include strategies and systems to support implementation of serious ADR and MDI documentation and reporting.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>
                <a:latin typeface="Arial"/>
                <a:cs typeface="Arial"/>
              </a:rPr>
              <a:t>A </a:t>
            </a:r>
            <a:r>
              <a:rPr lang="en-CA" b="1">
                <a:latin typeface="Arial"/>
                <a:cs typeface="Arial"/>
              </a:rPr>
              <a:t>shared commitment to health product safety </a:t>
            </a:r>
            <a:r>
              <a:rPr lang="en-CA">
                <a:latin typeface="Arial"/>
                <a:cs typeface="Arial"/>
              </a:rPr>
              <a:t>includes many key partners with important and complementary roles.</a:t>
            </a:r>
            <a:endParaRPr lang="en-CA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6CF348-5055-4E9A-85E5-7DF6A65EB45A}"/>
              </a:ext>
            </a:extLst>
          </p:cNvPr>
          <p:cNvCxnSpPr>
            <a:cxnSpLocks/>
          </p:cNvCxnSpPr>
          <p:nvPr/>
        </p:nvCxnSpPr>
        <p:spPr>
          <a:xfrm>
            <a:off x="395000" y="1009048"/>
            <a:ext cx="1116514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05B4E83-6BF8-478C-8089-ADF49BD3CE99}"/>
              </a:ext>
            </a:extLst>
          </p:cNvPr>
          <p:cNvCxnSpPr>
            <a:cxnSpLocks/>
          </p:cNvCxnSpPr>
          <p:nvPr/>
        </p:nvCxnSpPr>
        <p:spPr>
          <a:xfrm>
            <a:off x="11671479" y="1102005"/>
            <a:ext cx="0" cy="482612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0" name="Picture 9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FA3FE160-FE54-4A2C-8A46-3B85FC3518C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2595" y="649022"/>
            <a:ext cx="757767" cy="757767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1855634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688D3-FC03-4736-9E12-FE0D59ECF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CA"/>
              <a:t>Abbreviations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C0E3D46-E9C2-9C49-BE17-B08FE61D1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3480"/>
            <a:ext cx="10515600" cy="5381556"/>
          </a:xfrm>
        </p:spPr>
        <p:txBody>
          <a:bodyPr vert="horz" lIns="91440" tIns="45720" rIns="91440" bIns="45720" numCol="1" spcCol="234000" rtlCol="0" anchor="t">
            <a:normAutofit/>
          </a:bodyPr>
          <a:lstStyle/>
          <a:p>
            <a:pPr marL="0" indent="0" defTabSz="431952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en-GB" altLang="x-none" b="1">
                <a:solidFill>
                  <a:schemeClr val="tx1"/>
                </a:solidFill>
              </a:rPr>
              <a:t>ADR</a:t>
            </a:r>
            <a:r>
              <a:rPr lang="en-GB" altLang="x-none">
                <a:solidFill>
                  <a:schemeClr val="tx1"/>
                </a:solidFill>
              </a:rPr>
              <a:t>: Adverse Drug Reaction</a:t>
            </a:r>
          </a:p>
          <a:p>
            <a:pPr marL="0" indent="0" defTabSz="431952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en-GB" altLang="x-none" b="1"/>
              <a:t>BC: </a:t>
            </a:r>
            <a:r>
              <a:rPr lang="en-GB" altLang="x-none"/>
              <a:t>British Columbia</a:t>
            </a:r>
            <a:endParaRPr lang="en-GB" altLang="x-none">
              <a:solidFill>
                <a:schemeClr val="tx1"/>
              </a:solidFill>
            </a:endParaRPr>
          </a:p>
          <a:p>
            <a:pPr marL="0" indent="0" defTabSz="431952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en-GB" b="1">
                <a:latin typeface="Arial"/>
                <a:cs typeface="Arial"/>
              </a:rPr>
              <a:t>BCPSLS: </a:t>
            </a:r>
            <a:r>
              <a:rPr lang="en-GB">
                <a:latin typeface="Arial"/>
                <a:cs typeface="Arial"/>
              </a:rPr>
              <a:t>British Columbia Patient Safety &amp; Learning System</a:t>
            </a:r>
          </a:p>
          <a:p>
            <a:pPr marL="0" indent="0" defTabSz="431952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en-GB" altLang="x-none" b="1">
                <a:latin typeface="Arial"/>
                <a:cs typeface="Arial"/>
              </a:rPr>
              <a:t>CIHI:</a:t>
            </a:r>
            <a:r>
              <a:rPr lang="en-GB" altLang="x-none">
                <a:latin typeface="Arial"/>
                <a:cs typeface="Arial"/>
              </a:rPr>
              <a:t> Canadian Institute for Health Information</a:t>
            </a:r>
          </a:p>
          <a:p>
            <a:pPr marL="0" indent="0" defTabSz="431952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en-CA" b="1">
                <a:ea typeface="Calibri" panose="020F0502020204030204" pitchFamily="34" charset="0"/>
              </a:rPr>
              <a:t>CHU: </a:t>
            </a:r>
            <a:r>
              <a:rPr lang="en-CA"/>
              <a:t>Centre </a:t>
            </a:r>
            <a:r>
              <a:rPr lang="en-CA" err="1"/>
              <a:t>hospitalier</a:t>
            </a:r>
            <a:r>
              <a:rPr lang="en-CA"/>
              <a:t> </a:t>
            </a:r>
            <a:r>
              <a:rPr lang="en-CA" err="1"/>
              <a:t>universitaire</a:t>
            </a:r>
            <a:endParaRPr lang="en-GB" altLang="x-none" b="1">
              <a:latin typeface="Arial"/>
              <a:cs typeface="Arial"/>
            </a:endParaRPr>
          </a:p>
          <a:p>
            <a:pPr marL="0" indent="0" defTabSz="431952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en-GB" b="1">
                <a:latin typeface="Arial"/>
                <a:cs typeface="Arial"/>
              </a:rPr>
              <a:t>DAD: </a:t>
            </a:r>
            <a:r>
              <a:rPr lang="en-GB">
                <a:latin typeface="Arial"/>
                <a:cs typeface="Arial"/>
              </a:rPr>
              <a:t>Discharge Abstract Database</a:t>
            </a:r>
            <a:endParaRPr lang="en-US" b="1">
              <a:latin typeface="Arial"/>
              <a:cs typeface="Arial"/>
            </a:endParaRPr>
          </a:p>
          <a:p>
            <a:pPr marL="0" indent="0" defTabSz="431952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en-GB" altLang="x-none" b="1"/>
              <a:t>DIN: </a:t>
            </a:r>
            <a:r>
              <a:rPr lang="en-GB" altLang="x-none"/>
              <a:t>Drug Identification Number</a:t>
            </a:r>
            <a:endParaRPr lang="en-GB" altLang="x-none">
              <a:solidFill>
                <a:schemeClr val="tx1"/>
              </a:solidFill>
            </a:endParaRPr>
          </a:p>
          <a:p>
            <a:pPr marL="0" indent="0" defTabSz="431952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en-GB" b="1">
                <a:latin typeface="Arial"/>
                <a:cs typeface="Arial"/>
              </a:rPr>
              <a:t>ICD-10-CA: </a:t>
            </a:r>
            <a:r>
              <a:rPr lang="en-CA">
                <a:latin typeface="Arial"/>
                <a:cs typeface="Arial"/>
              </a:rPr>
              <a:t>International Statistical Classification of Diseases and Related Health Problems, Tenth Revision, Canada</a:t>
            </a:r>
          </a:p>
          <a:p>
            <a:pPr marL="0" indent="0" defTabSz="431952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en-GB" b="1">
                <a:solidFill>
                  <a:schemeClr val="tx1"/>
                </a:solidFill>
              </a:rPr>
              <a:t>MDI: </a:t>
            </a:r>
            <a:r>
              <a:rPr lang="en-GB">
                <a:solidFill>
                  <a:schemeClr val="tx1"/>
                </a:solidFill>
              </a:rPr>
              <a:t>Medical Device Incident</a:t>
            </a:r>
          </a:p>
          <a:p>
            <a:pPr marL="0" indent="0" defTabSz="431952">
              <a:lnSpc>
                <a:spcPct val="100000"/>
              </a:lnSpc>
              <a:spcBef>
                <a:spcPts val="600"/>
              </a:spcBef>
              <a:buNone/>
              <a:defRPr/>
            </a:pPr>
            <a:endParaRPr lang="en-GB" b="1"/>
          </a:p>
          <a:p>
            <a:pPr marL="0" indent="0" defTabSz="431952">
              <a:spcBef>
                <a:spcPts val="600"/>
              </a:spcBef>
              <a:buNone/>
              <a:defRPr/>
            </a:pP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3611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5939"/>
            <a:ext cx="10515600" cy="1212849"/>
          </a:xfrm>
        </p:spPr>
        <p:txBody>
          <a:bodyPr anchor="t"/>
          <a:lstStyle/>
          <a:p>
            <a:r>
              <a:rPr lang="en-CA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1101"/>
            <a:ext cx="10515600" cy="325373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CA" sz="1800">
                <a:hlinkClick r:id="rId3"/>
              </a:rPr>
              <a:t>Mandatory reporting of serious adverse drug reactions and medical device incidents by hospitals - Guidance document</a:t>
            </a:r>
            <a:r>
              <a:rPr lang="en-CA" sz="1800"/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CA" sz="1800">
                <a:latin typeface="Arial"/>
                <a:ea typeface="ＭＳ Ｐゴシック"/>
                <a:cs typeface="Arial"/>
                <a:hlinkClick r:id="rId4"/>
              </a:rPr>
              <a:t>Protecting Canadians from Unsafe Drugs Act (Vanessa’s Law) Amendments to the Food and Drugs Act (Bill C-17)</a:t>
            </a:r>
            <a:endParaRPr lang="en-CA" sz="1800">
              <a:latin typeface="Arial"/>
              <a:ea typeface="ＭＳ Ｐゴシック"/>
              <a:cs typeface="Arial"/>
            </a:endParaRPr>
          </a:p>
          <a:p>
            <a:pPr>
              <a:spcBef>
                <a:spcPts val="600"/>
              </a:spcBef>
            </a:pPr>
            <a:r>
              <a:rPr lang="en-CA" sz="1800" u="sng">
                <a:hlinkClick r:id="rId5"/>
              </a:rPr>
              <a:t>Regulations Amending the Food and Drug Regulations (Serious Adverse Drug Reaction Reporting — Hospitals): SOR/2019-190</a:t>
            </a:r>
            <a:endParaRPr lang="en-CA" sz="1800"/>
          </a:p>
          <a:p>
            <a:pPr>
              <a:spcBef>
                <a:spcPts val="600"/>
              </a:spcBef>
            </a:pPr>
            <a:r>
              <a:rPr lang="en-CA" sz="1800" u="sng">
                <a:hlinkClick r:id="rId6"/>
              </a:rPr>
              <a:t>Regulations Amending the Medical Devices Regulations (Medical Device Incident Reporting — Hospitals): SOR/2019-191</a:t>
            </a:r>
            <a:endParaRPr lang="en-CA" sz="1800"/>
          </a:p>
          <a:p>
            <a:pPr marL="0" indent="0" algn="ctr">
              <a:buNone/>
            </a:pPr>
            <a:endParaRPr lang="en-CA" sz="2200" b="1">
              <a:solidFill>
                <a:prstClr val="black"/>
              </a:solidFill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CA" sz="2200" b="1">
              <a:solidFill>
                <a:prstClr val="black"/>
              </a:solidFill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CA" sz="2200" b="1">
              <a:solidFill>
                <a:prstClr val="black"/>
              </a:solidFill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CA" b="1">
              <a:solidFill>
                <a:prstClr val="black"/>
              </a:solidFill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CA">
              <a:solidFill>
                <a:prstClr val="black"/>
              </a:solidFill>
              <a:ea typeface="ＭＳ Ｐゴシック" panose="020B0600070205080204" pitchFamily="34" charset="-128"/>
            </a:endParaRPr>
          </a:p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7C3C-9F41-4EB4-9FCC-8B846A13ECB4}" type="slidenum">
              <a:rPr lang="en-US" altLang="en-US" smtClean="0"/>
              <a:pPr/>
              <a:t>28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17C22E-DBC8-4FF2-882B-079260C0774D}"/>
              </a:ext>
            </a:extLst>
          </p:cNvPr>
          <p:cNvSpPr txBox="1"/>
          <p:nvPr/>
        </p:nvSpPr>
        <p:spPr>
          <a:xfrm>
            <a:off x="838200" y="5646003"/>
            <a:ext cx="77134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For additional information, please contact the Canada Vigilance Program at:  </a:t>
            </a:r>
          </a:p>
          <a:p>
            <a:pPr lvl="1"/>
            <a:r>
              <a:rPr lang="en-CA" sz="1600" b="1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Email: </a:t>
            </a:r>
            <a:r>
              <a:rPr lang="en-CA" sz="1600" b="1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hc.canada.vigilance.sc@canada.ca</a:t>
            </a:r>
            <a:endParaRPr lang="en-CA" sz="16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sz="1600" b="1">
                <a:latin typeface="Arial" panose="020B0604020202020204" pitchFamily="34" charset="0"/>
                <a:cs typeface="Arial" panose="020B0604020202020204" pitchFamily="34" charset="0"/>
              </a:rPr>
              <a:t>Telephone: 1-866-234-2345 </a:t>
            </a:r>
          </a:p>
        </p:txBody>
      </p:sp>
    </p:spTree>
    <p:extLst>
      <p:ext uri="{BB962C8B-B14F-4D97-AF65-F5344CB8AC3E}">
        <p14:creationId xmlns:p14="http://schemas.microsoft.com/office/powerpoint/2010/main" val="17074040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CA"/>
              <a:t>Acknowledgments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2670" y="1119614"/>
            <a:ext cx="10515600" cy="37463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CA" dirty="0"/>
              <a:t>All materials were developed by the collaborating parties: Health Canada, Institute for Safe Medication Practices Canada (ISMP Canada), Health Standards Organization (HSO), and the Canadian Patient Safety Institute (CPSI).</a:t>
            </a:r>
          </a:p>
          <a:p>
            <a:pPr>
              <a:lnSpc>
                <a:spcPct val="110000"/>
              </a:lnSpc>
            </a:pPr>
            <a:endParaRPr lang="en-CA" dirty="0"/>
          </a:p>
          <a:p>
            <a:pPr>
              <a:lnSpc>
                <a:spcPct val="110000"/>
              </a:lnSpc>
            </a:pPr>
            <a:r>
              <a:rPr lang="en-CA" dirty="0"/>
              <a:t>Any stakeholder interested in using the materials should acknowledge Health Canada as the owner and source: </a:t>
            </a:r>
            <a:br>
              <a:rPr lang="en-CA" dirty="0"/>
            </a:br>
            <a:r>
              <a:rPr lang="en-CA" dirty="0">
                <a:latin typeface="Arial"/>
                <a:cs typeface="Arial"/>
              </a:rPr>
              <a:t>Educational Support for Mandatory Reporting. Health Canada; 2019.</a:t>
            </a:r>
            <a:endParaRPr lang="en-CA" dirty="0"/>
          </a:p>
          <a:p>
            <a:pPr marL="0" indent="0">
              <a:buNone/>
            </a:pPr>
            <a:endParaRPr lang="en-CA" sz="2400" dirty="0">
              <a:latin typeface="Arial"/>
              <a:cs typeface="Arial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C17D82F2-9800-46C0-8C67-A68F0EFA8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88898"/>
            <a:ext cx="121920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460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688D3-FC03-4736-9E12-FE0D59ECF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CA" sz="2800"/>
              <a:t>Module 3 – Outline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B9A7B6-2FBA-4343-ADF1-C090D9A2430D}"/>
              </a:ext>
            </a:extLst>
          </p:cNvPr>
          <p:cNvSpPr txBox="1">
            <a:spLocks/>
          </p:cNvSpPr>
          <p:nvPr/>
        </p:nvSpPr>
        <p:spPr bwMode="auto">
          <a:xfrm>
            <a:off x="838200" y="1214768"/>
            <a:ext cx="10515601" cy="5160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rgbClr val="404040"/>
                </a:solidFill>
                <a:latin typeface="+mn-lt"/>
                <a:ea typeface="ＭＳ Ｐゴシック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404040"/>
                </a:solidFill>
                <a:latin typeface="+mn-lt"/>
                <a:ea typeface="ＭＳ Ｐゴシック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+mn-lt"/>
                <a:ea typeface="ＭＳ Ｐゴシック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404040"/>
                </a:solidFill>
                <a:latin typeface="+mn-lt"/>
                <a:ea typeface="ＭＳ Ｐゴシック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404040"/>
                </a:solidFill>
                <a:latin typeface="+mn-lt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>
                <a:solidFill>
                  <a:srgbClr val="000000"/>
                </a:solidFill>
                <a:latin typeface="Arial" panose="020B0604020202020204" pitchFamily="34" charset="0"/>
              </a:rPr>
              <a:t>Barriers and Opportunities to Facilitate Reporting</a:t>
            </a: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>
                <a:solidFill>
                  <a:srgbClr val="000000"/>
                </a:solidFill>
                <a:latin typeface="Arial" panose="020B0604020202020204" pitchFamily="34" charset="0"/>
              </a:rPr>
              <a:t>Strategies and Systems to Support Implementation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>
                <a:solidFill>
                  <a:srgbClr val="000000"/>
                </a:solidFill>
                <a:latin typeface="Arial" panose="020B0604020202020204" pitchFamily="34" charset="0"/>
              </a:rPr>
              <a:t>Shared Commitment to Health Product Safety</a:t>
            </a:r>
          </a:p>
          <a:p>
            <a:pPr marL="342900" marR="0" lvl="0" indent="-342900" algn="l" defTabSz="457200" rtl="0" eaLnBrk="0" fontAlgn="base" latinLnBrk="0" hangingPunct="0"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Key Points to Remember</a:t>
            </a:r>
          </a:p>
          <a:p>
            <a:pPr marL="342900" marR="0" lvl="0" indent="-342900" algn="l" defTabSz="457200" rtl="0" eaLnBrk="0" fontAlgn="base" latinLnBrk="0" hangingPunct="0"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Abbreviations</a:t>
            </a:r>
          </a:p>
          <a:p>
            <a:pPr marL="342900" marR="0" lvl="0" indent="-342900" algn="l" defTabSz="457200" rtl="0" eaLnBrk="0" fontAlgn="base" latinLnBrk="0" hangingPunct="0"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endParaRPr kumimoji="0" lang="en-CA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444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489B440-8DDB-4BD2-91C9-60829938F2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21" t="9841" r="24010"/>
          <a:stretch/>
        </p:blipFill>
        <p:spPr>
          <a:xfrm>
            <a:off x="5837182" y="403418"/>
            <a:ext cx="5516618" cy="5760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01D55D5-AD2F-4563-9061-8CAF5916E0CA}"/>
              </a:ext>
            </a:extLst>
          </p:cNvPr>
          <p:cNvSpPr/>
          <p:nvPr/>
        </p:nvSpPr>
        <p:spPr>
          <a:xfrm>
            <a:off x="811960" y="6085290"/>
            <a:ext cx="89754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Source: Serious ADR and MDI Action Cycle. ISMP Canada, HSO, CPSI; 2019.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1D14089-805C-4958-8B95-C112CC69C3FD}"/>
              </a:ext>
            </a:extLst>
          </p:cNvPr>
          <p:cNvGrpSpPr/>
          <p:nvPr/>
        </p:nvGrpSpPr>
        <p:grpSpPr>
          <a:xfrm>
            <a:off x="838200" y="2204885"/>
            <a:ext cx="1738800" cy="2493576"/>
            <a:chOff x="838200" y="2507226"/>
            <a:chExt cx="1738800" cy="305783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8CFE1CD-77BF-4D71-A5D2-2E934EA2470B}"/>
                </a:ext>
              </a:extLst>
            </p:cNvPr>
            <p:cNvSpPr txBox="1"/>
            <p:nvPr/>
          </p:nvSpPr>
          <p:spPr>
            <a:xfrm>
              <a:off x="928539" y="2613391"/>
              <a:ext cx="1644491" cy="2246770"/>
            </a:xfrm>
            <a:prstGeom prst="rect">
              <a:avLst/>
            </a:prstGeom>
            <a:noFill/>
            <a:ln w="101600" cap="rnd">
              <a:solidFill>
                <a:srgbClr val="FFC000"/>
              </a:solidFill>
            </a:ln>
            <a:effectLst>
              <a:softEdge rad="101600"/>
            </a:effectLst>
          </p:spPr>
          <p:txBody>
            <a:bodyPr wrap="square" rtlCol="0">
              <a:spAutoFit/>
            </a:bodyPr>
            <a:lstStyle/>
            <a:p>
              <a:r>
                <a:rPr lang="en-US" sz="2000" b="1"/>
                <a:t>Module 3 </a:t>
              </a:r>
              <a:r>
                <a:rPr lang="en-US" sz="2000"/>
                <a:t>describes strategies to promote and support mandatory reporting.</a:t>
              </a:r>
              <a:endParaRPr lang="en-CA" sz="2000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95F34A84-FA7C-429B-A613-591DC18458F9}"/>
                </a:ext>
              </a:extLst>
            </p:cNvPr>
            <p:cNvSpPr/>
            <p:nvPr/>
          </p:nvSpPr>
          <p:spPr>
            <a:xfrm>
              <a:off x="838200" y="2507226"/>
              <a:ext cx="1738800" cy="3057831"/>
            </a:xfrm>
            <a:prstGeom prst="roundRect">
              <a:avLst/>
            </a:prstGeom>
            <a:noFill/>
            <a:ln w="114300"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0BE9917B-7D76-4673-9629-44B88D2AD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t"/>
          <a:lstStyle/>
          <a:p>
            <a:r>
              <a:rPr lang="en-CA"/>
              <a:t>Conceptual Model of </a:t>
            </a:r>
            <a:br>
              <a:rPr lang="en-CA"/>
            </a:br>
            <a:r>
              <a:rPr lang="en-CA"/>
              <a:t>Serious ADR and MDI </a:t>
            </a:r>
            <a:br>
              <a:rPr lang="en-CA"/>
            </a:br>
            <a:r>
              <a:rPr lang="en-CA"/>
              <a:t>Reporting by Hospitals</a:t>
            </a:r>
            <a:endParaRPr lang="en-CA" sz="2800"/>
          </a:p>
        </p:txBody>
      </p:sp>
      <p:sp>
        <p:nvSpPr>
          <p:cNvPr id="14" name="Rectangle: Rounded Corners 11">
            <a:extLst>
              <a:ext uri="{FF2B5EF4-FFF2-40B4-BE49-F238E27FC236}">
                <a16:creationId xmlns:a16="http://schemas.microsoft.com/office/drawing/2014/main" id="{F708FB59-DB66-4837-B024-65BC916DE7EB}"/>
              </a:ext>
            </a:extLst>
          </p:cNvPr>
          <p:cNvSpPr/>
          <p:nvPr/>
        </p:nvSpPr>
        <p:spPr>
          <a:xfrm>
            <a:off x="9451022" y="1984443"/>
            <a:ext cx="2121546" cy="3442962"/>
          </a:xfrm>
          <a:prstGeom prst="roundRect">
            <a:avLst/>
          </a:prstGeom>
          <a:noFill/>
          <a:ln w="114300"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: Rounded Corners 11">
            <a:extLst>
              <a:ext uri="{FF2B5EF4-FFF2-40B4-BE49-F238E27FC236}">
                <a16:creationId xmlns:a16="http://schemas.microsoft.com/office/drawing/2014/main" id="{7F22C1D0-300E-44B7-88C4-F0853484A984}"/>
              </a:ext>
            </a:extLst>
          </p:cNvPr>
          <p:cNvSpPr/>
          <p:nvPr/>
        </p:nvSpPr>
        <p:spPr>
          <a:xfrm>
            <a:off x="7529208" y="365125"/>
            <a:ext cx="4043359" cy="1619318"/>
          </a:xfrm>
          <a:prstGeom prst="roundRect">
            <a:avLst/>
          </a:prstGeom>
          <a:noFill/>
          <a:ln w="114300"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740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FBB9F-A1E5-43D0-895C-BADFE6F28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sz="320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  <a:p>
            <a:endParaRPr lang="en-CA" sz="320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  <a:p>
            <a:pPr marL="0" indent="0" algn="ctr">
              <a:buNone/>
            </a:pPr>
            <a:r>
              <a:rPr lang="en-CA" sz="3200" b="1">
                <a:solidFill>
                  <a:srgbClr val="1B416F"/>
                </a:solidFill>
              </a:rPr>
              <a:t>Barriers and Opportunities </a:t>
            </a:r>
          </a:p>
          <a:p>
            <a:pPr marL="0" indent="0" algn="ctr">
              <a:buNone/>
            </a:pPr>
            <a:r>
              <a:rPr lang="en-CA" sz="3200" b="1">
                <a:solidFill>
                  <a:srgbClr val="1B416F"/>
                </a:solidFill>
              </a:rPr>
              <a:t>to Facilitate Reporting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2BFA3B-8A08-4F68-A6C3-55E0B813E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CD7C3C-9F41-4EB4-9FCC-8B846A13ECB4}" type="slidenum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2382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688D3-FC03-4736-9E12-FE0D59ECF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CA" sz="2800"/>
              <a:t>Potential Barriers to Reporting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80D6638-2422-4D11-A21E-71D02BC2B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3885"/>
            <a:ext cx="10515600" cy="5120774"/>
          </a:xfrm>
        </p:spPr>
        <p:txBody>
          <a:bodyPr>
            <a:noAutofit/>
          </a:bodyPr>
          <a:lstStyle/>
          <a:p>
            <a:pPr marL="354013" indent="-354013">
              <a:lnSpc>
                <a:spcPct val="100000"/>
              </a:lnSpc>
              <a:spcBef>
                <a:spcPts val="600"/>
              </a:spcBef>
              <a:spcAft>
                <a:spcPts val="500"/>
              </a:spcAft>
              <a:buClr>
                <a:schemeClr val="tx1"/>
              </a:buClr>
            </a:pPr>
            <a:r>
              <a:rPr lang="en-CA" b="1">
                <a:solidFill>
                  <a:schemeClr val="tx1"/>
                </a:solidFill>
              </a:rPr>
              <a:t>Resource and time limitations, </a:t>
            </a:r>
            <a:r>
              <a:rPr lang="en-CA"/>
              <a:t>such as </a:t>
            </a:r>
            <a:r>
              <a:rPr lang="en-CA">
                <a:solidFill>
                  <a:schemeClr val="tx1"/>
                </a:solidFill>
              </a:rPr>
              <a:t>work schedule and staff complement in healthcare settings</a:t>
            </a:r>
          </a:p>
          <a:p>
            <a:pPr marL="354013" indent="-354013">
              <a:lnSpc>
                <a:spcPct val="100000"/>
              </a:lnSpc>
              <a:spcBef>
                <a:spcPts val="600"/>
              </a:spcBef>
              <a:spcAft>
                <a:spcPts val="500"/>
              </a:spcAft>
              <a:buClr>
                <a:schemeClr val="tx1"/>
              </a:buClr>
            </a:pPr>
            <a:r>
              <a:rPr lang="en-CA" b="1">
                <a:solidFill>
                  <a:schemeClr val="tx1"/>
                </a:solidFill>
              </a:rPr>
              <a:t>Lack of familiarity</a:t>
            </a:r>
            <a:r>
              <a:rPr lang="en-CA">
                <a:solidFill>
                  <a:schemeClr val="tx1"/>
                </a:solidFill>
              </a:rPr>
              <a:t> with the reporting process and the what, when, and how to report</a:t>
            </a:r>
            <a:endParaRPr lang="en-CA" strike="sngStrike">
              <a:solidFill>
                <a:schemeClr val="tx1"/>
              </a:solidFill>
            </a:endParaRPr>
          </a:p>
          <a:p>
            <a:pPr marL="354013" indent="-354013">
              <a:lnSpc>
                <a:spcPct val="100000"/>
              </a:lnSpc>
              <a:spcBef>
                <a:spcPts val="600"/>
              </a:spcBef>
              <a:spcAft>
                <a:spcPts val="500"/>
              </a:spcAft>
              <a:buClr>
                <a:schemeClr val="tx1"/>
              </a:buClr>
            </a:pPr>
            <a:r>
              <a:rPr lang="en-CA" b="1">
                <a:solidFill>
                  <a:schemeClr val="tx1"/>
                </a:solidFill>
              </a:rPr>
              <a:t>Lack of awareness</a:t>
            </a:r>
            <a:r>
              <a:rPr lang="en-CA">
                <a:solidFill>
                  <a:schemeClr val="tx1"/>
                </a:solidFill>
              </a:rPr>
              <a:t> of the value of reporting</a:t>
            </a:r>
            <a:endParaRPr lang="en-CA" strike="sngStrike">
              <a:solidFill>
                <a:schemeClr val="tx1"/>
              </a:solidFill>
            </a:endParaRPr>
          </a:p>
          <a:p>
            <a:pPr marL="354013" indent="-354013">
              <a:lnSpc>
                <a:spcPct val="100000"/>
              </a:lnSpc>
              <a:spcBef>
                <a:spcPts val="600"/>
              </a:spcBef>
              <a:spcAft>
                <a:spcPts val="500"/>
              </a:spcAft>
              <a:buClr>
                <a:schemeClr val="tx1"/>
              </a:buClr>
            </a:pPr>
            <a:r>
              <a:rPr lang="en-CA" b="1">
                <a:solidFill>
                  <a:schemeClr val="tx1"/>
                </a:solidFill>
              </a:rPr>
              <a:t>Lack of technology supports</a:t>
            </a:r>
            <a:r>
              <a:rPr lang="en-CA">
                <a:solidFill>
                  <a:schemeClr val="tx1"/>
                </a:solidFill>
              </a:rPr>
              <a:t> to simplify the process of reporting </a:t>
            </a:r>
          </a:p>
          <a:p>
            <a:pPr marL="354013" indent="-354013">
              <a:lnSpc>
                <a:spcPct val="100000"/>
              </a:lnSpc>
              <a:spcBef>
                <a:spcPts val="600"/>
              </a:spcBef>
              <a:spcAft>
                <a:spcPts val="500"/>
              </a:spcAft>
              <a:buClr>
                <a:schemeClr val="tx1"/>
              </a:buClr>
            </a:pPr>
            <a:r>
              <a:rPr lang="en-CA" b="1">
                <a:solidFill>
                  <a:schemeClr val="tx1"/>
                </a:solidFill>
              </a:rPr>
              <a:t>Complacency</a:t>
            </a:r>
            <a:r>
              <a:rPr lang="en-CA">
                <a:solidFill>
                  <a:schemeClr val="tx1"/>
                </a:solidFill>
              </a:rPr>
              <a:t> and the assumption that serious ADRs and MDIs have previously been reported</a:t>
            </a:r>
            <a:endParaRPr lang="en-CA" strike="sngStrike">
              <a:solidFill>
                <a:schemeClr val="tx1"/>
              </a:solidFill>
            </a:endParaRPr>
          </a:p>
          <a:p>
            <a:pPr marL="354013" indent="-354013">
              <a:lnSpc>
                <a:spcPct val="100000"/>
              </a:lnSpc>
              <a:spcBef>
                <a:spcPts val="600"/>
              </a:spcBef>
              <a:spcAft>
                <a:spcPts val="500"/>
              </a:spcAft>
              <a:buClr>
                <a:schemeClr val="tx1"/>
              </a:buClr>
            </a:pPr>
            <a:r>
              <a:rPr lang="en-CA" b="1"/>
              <a:t>Uncertainty</a:t>
            </a:r>
            <a:r>
              <a:rPr lang="en-CA"/>
              <a:t> about the association of a drug or medical device with patient harm </a:t>
            </a:r>
            <a:endParaRPr lang="en-CA" strike="sngStrike"/>
          </a:p>
          <a:p>
            <a:pPr marL="354013" indent="-354013">
              <a:lnSpc>
                <a:spcPct val="100000"/>
              </a:lnSpc>
              <a:spcBef>
                <a:spcPts val="600"/>
              </a:spcBef>
              <a:spcAft>
                <a:spcPts val="500"/>
              </a:spcAft>
              <a:buClr>
                <a:schemeClr val="tx1"/>
              </a:buClr>
            </a:pPr>
            <a:r>
              <a:rPr lang="en-CA" b="1">
                <a:solidFill>
                  <a:schemeClr val="tx1"/>
                </a:solidFill>
              </a:rPr>
              <a:t>Fear of consequences </a:t>
            </a:r>
            <a:r>
              <a:rPr lang="en-CA">
                <a:solidFill>
                  <a:schemeClr val="tx1"/>
                </a:solidFill>
              </a:rPr>
              <a:t>and the perception that reporting might have negative repercussions </a:t>
            </a:r>
          </a:p>
          <a:p>
            <a:pPr marL="354013" indent="-354013">
              <a:lnSpc>
                <a:spcPct val="100000"/>
              </a:lnSpc>
              <a:spcBef>
                <a:spcPts val="600"/>
              </a:spcBef>
              <a:spcAft>
                <a:spcPts val="500"/>
              </a:spcAft>
              <a:buClr>
                <a:prstClr val="black"/>
              </a:buClr>
            </a:pPr>
            <a:r>
              <a:rPr lang="en-CA" b="1">
                <a:solidFill>
                  <a:prstClr val="black"/>
                </a:solidFill>
              </a:rPr>
              <a:t>Limited feedback</a:t>
            </a:r>
            <a:r>
              <a:rPr lang="en-CA">
                <a:solidFill>
                  <a:prstClr val="black"/>
                </a:solidFill>
              </a:rPr>
              <a:t> since follow-up information may not be available or accessible to those who report</a:t>
            </a:r>
            <a:endParaRPr lang="en-CA" strike="sngStrik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532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688D3-FC03-4736-9E12-FE0D59ECF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CA" sz="2800"/>
              <a:t>Self-Assessment Questions for Hospitals </a:t>
            </a:r>
            <a:br>
              <a:rPr lang="en-CA" sz="2800"/>
            </a:br>
            <a:endParaRPr lang="en-CA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67F15-8D64-417F-B265-2263AC535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87395"/>
            <a:ext cx="10515600" cy="541376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CA" kern="0">
                <a:solidFill>
                  <a:schemeClr val="tx1"/>
                </a:solidFill>
              </a:rPr>
              <a:t>The following self-assessment questions may be helpful to identify opportunities to prepare for the </a:t>
            </a:r>
            <a:r>
              <a:rPr lang="en-CA" kern="0"/>
              <a:t>implementation of </a:t>
            </a:r>
            <a:r>
              <a:rPr lang="en-CA" kern="0">
                <a:solidFill>
                  <a:schemeClr val="tx1"/>
                </a:solidFill>
              </a:rPr>
              <a:t>mandatory reporting within your hospital: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1800">
                <a:solidFill>
                  <a:schemeClr val="tx1"/>
                </a:solidFill>
              </a:rPr>
              <a:t>In what way is </a:t>
            </a:r>
            <a:r>
              <a:rPr lang="en-CA" sz="1800"/>
              <a:t>serious ADR and </a:t>
            </a:r>
            <a:r>
              <a:rPr lang="en-CA" sz="1800">
                <a:solidFill>
                  <a:schemeClr val="tx1"/>
                </a:solidFill>
              </a:rPr>
              <a:t>MDI documentation and reporting promoted? </a:t>
            </a:r>
            <a:endParaRPr lang="en-CA" sz="180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</a:pPr>
            <a:r>
              <a:rPr lang="en-CA" sz="1800">
                <a:solidFill>
                  <a:schemeClr val="tx1"/>
                </a:solidFill>
              </a:rPr>
              <a:t>Are our hospital policies and procedures aligned with the </a:t>
            </a:r>
            <a:r>
              <a:rPr lang="en-CA" sz="1800"/>
              <a:t>mandatory reporting requirements?</a:t>
            </a:r>
            <a:endParaRPr lang="en-CA" sz="180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</a:pPr>
            <a:r>
              <a:rPr lang="en-CA" sz="1800"/>
              <a:t>Can our hospital systems be leveraged to facilitate documentation and reporting?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</a:pPr>
            <a:r>
              <a:rPr lang="en-CA" sz="1800"/>
              <a:t>How can awareness and knowledge of serious ADR and MDI documentation and reporting be improved?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1800"/>
              <a:t>Has our hospital leadership created an environment that supports serious ADR and MDI documentation and reporting?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1800"/>
              <a:t>Are patients and families empowered to ask questions and be engaged in monitoring their treatments?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1800">
                <a:solidFill>
                  <a:schemeClr val="tx1"/>
                </a:solidFill>
              </a:rPr>
              <a:t>Is serious ADR and MDI documentation and reporting included in orientation or education programs?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1800">
                <a:solidFill>
                  <a:schemeClr val="tx1"/>
                </a:solidFill>
              </a:rPr>
              <a:t>Is the learning or feedback derived from serious ADR and MDI reports shared with health care providers? </a:t>
            </a:r>
          </a:p>
        </p:txBody>
      </p:sp>
    </p:spTree>
    <p:extLst>
      <p:ext uri="{BB962C8B-B14F-4D97-AF65-F5344CB8AC3E}">
        <p14:creationId xmlns:p14="http://schemas.microsoft.com/office/powerpoint/2010/main" val="2054269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FBB9F-A1E5-43D0-895C-BADFE6F28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CA" sz="320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  <a:p>
            <a:endParaRPr lang="en-CA" sz="320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  <a:p>
            <a:pPr marL="0" indent="0" algn="ctr">
              <a:buNone/>
            </a:pPr>
            <a:r>
              <a:rPr lang="en-CA" sz="3500" b="1">
                <a:solidFill>
                  <a:srgbClr val="1B416F"/>
                </a:solidFill>
              </a:rPr>
              <a:t>Strategies and Systems </a:t>
            </a:r>
          </a:p>
          <a:p>
            <a:pPr marL="0" indent="0" algn="ctr">
              <a:buNone/>
            </a:pPr>
            <a:r>
              <a:rPr lang="en-CA" sz="3500" b="1">
                <a:solidFill>
                  <a:srgbClr val="1B416F"/>
                </a:solidFill>
              </a:rPr>
              <a:t>to Support Implementation</a:t>
            </a:r>
          </a:p>
          <a:p>
            <a:pPr marL="0" indent="0" algn="ctr">
              <a:buNone/>
            </a:pPr>
            <a:endParaRPr lang="en-CA" sz="3200" b="1">
              <a:solidFill>
                <a:srgbClr val="1B416F"/>
              </a:solidFill>
            </a:endParaRPr>
          </a:p>
          <a:p>
            <a:pPr marL="0" indent="0" algn="ctr">
              <a:buNone/>
            </a:pPr>
            <a:endParaRPr lang="en-CA" sz="3200" b="1">
              <a:solidFill>
                <a:srgbClr val="1B416F"/>
              </a:solidFill>
            </a:endParaRPr>
          </a:p>
          <a:p>
            <a:pPr marL="0" indent="0" algn="ctr">
              <a:buNone/>
            </a:pPr>
            <a:endParaRPr lang="en-CA" sz="3200" b="1">
              <a:solidFill>
                <a:srgbClr val="1B416F"/>
              </a:solidFill>
            </a:endParaRPr>
          </a:p>
          <a:p>
            <a:pPr marL="0" indent="0" algn="ctr">
              <a:buNone/>
            </a:pPr>
            <a:endParaRPr lang="en-CA" sz="1600" b="1">
              <a:solidFill>
                <a:srgbClr val="1B416F"/>
              </a:solidFill>
            </a:endParaRPr>
          </a:p>
          <a:p>
            <a:pPr marL="0" indent="0" algn="ctr">
              <a:buNone/>
            </a:pPr>
            <a:endParaRPr lang="en-CA" sz="1600" b="1">
              <a:solidFill>
                <a:srgbClr val="1B416F"/>
              </a:solidFill>
            </a:endParaRPr>
          </a:p>
          <a:p>
            <a:pPr marL="0" indent="0" algn="ctr">
              <a:buNone/>
            </a:pPr>
            <a:r>
              <a:rPr lang="en-CA" sz="1700" b="1">
                <a:solidFill>
                  <a:srgbClr val="1B416F"/>
                </a:solidFill>
              </a:rPr>
              <a:t>Note: Health Canada does not endorse any particular strategy or system. </a:t>
            </a:r>
          </a:p>
          <a:p>
            <a:pPr marL="0" indent="0" algn="ctr">
              <a:buNone/>
            </a:pPr>
            <a:r>
              <a:rPr lang="en-CA" sz="1700" b="1">
                <a:solidFill>
                  <a:srgbClr val="1B416F"/>
                </a:solidFill>
              </a:rPr>
              <a:t>The following examples, in alphabetical order, are provided for information sharing only.</a:t>
            </a:r>
          </a:p>
        </p:txBody>
      </p:sp>
    </p:spTree>
    <p:extLst>
      <p:ext uri="{BB962C8B-B14F-4D97-AF65-F5344CB8AC3E}">
        <p14:creationId xmlns:p14="http://schemas.microsoft.com/office/powerpoint/2010/main" val="1433571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688D3-FC03-4736-9E12-FE0D59ECF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CA" sz="2800"/>
              <a:t>Strategic and Operational Considerations for Teams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67F15-8D64-417F-B265-2263AC535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2042"/>
            <a:ext cx="10515600" cy="5045294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b="1">
                <a:solidFill>
                  <a:schemeClr val="tx1"/>
                </a:solidFill>
              </a:rPr>
              <a:t>Create a</a:t>
            </a:r>
            <a:r>
              <a:rPr lang="en-CA">
                <a:solidFill>
                  <a:schemeClr val="tx1"/>
                </a:solidFill>
              </a:rPr>
              <a:t> </a:t>
            </a:r>
            <a:r>
              <a:rPr lang="en-CA" b="1">
                <a:solidFill>
                  <a:schemeClr val="tx1"/>
                </a:solidFill>
              </a:rPr>
              <a:t>multidisciplinary team (e.g., ‘Safety Team’) </a:t>
            </a:r>
            <a:r>
              <a:rPr lang="en-CA">
                <a:solidFill>
                  <a:schemeClr val="tx1"/>
                </a:solidFill>
              </a:rPr>
              <a:t>to support serious ADR and MDI documentation and reporting, and assist with: </a:t>
            </a:r>
          </a:p>
          <a:p>
            <a:pPr marL="900112" lvl="1" indent="-34290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SzPct val="50000"/>
              <a:buFont typeface="Courier New" panose="02070309020205020404" pitchFamily="49" charset="0"/>
              <a:buChar char="o"/>
            </a:pPr>
            <a:r>
              <a:rPr lang="en-CA">
                <a:solidFill>
                  <a:schemeClr val="tx1"/>
                </a:solidFill>
              </a:rPr>
              <a:t>identifying serious ADRs and MDIs through proactive monitoring;</a:t>
            </a:r>
          </a:p>
          <a:p>
            <a:pPr marL="900112" lvl="1" indent="-34290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SzPct val="50000"/>
              <a:buFont typeface="Courier New" panose="02070309020205020404" pitchFamily="49" charset="0"/>
              <a:buChar char="o"/>
            </a:pPr>
            <a:r>
              <a:rPr lang="en-CA">
                <a:solidFill>
                  <a:schemeClr val="tx1"/>
                </a:solidFill>
              </a:rPr>
              <a:t>completing and submitting serious ADR and MDI reports;</a:t>
            </a:r>
          </a:p>
          <a:p>
            <a:pPr marL="900112" lvl="1" indent="-34290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SzPct val="50000"/>
              <a:buFont typeface="Courier New" panose="02070309020205020404" pitchFamily="49" charset="0"/>
              <a:buChar char="o"/>
            </a:pPr>
            <a:r>
              <a:rPr lang="en-CA">
                <a:solidFill>
                  <a:schemeClr val="tx1"/>
                </a:solidFill>
              </a:rPr>
              <a:t>disseminating learning from serious ADR and MDI reporting;</a:t>
            </a:r>
          </a:p>
          <a:p>
            <a:pPr marL="900112" lvl="1" indent="-34290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SzPct val="50000"/>
              <a:buFont typeface="Courier New" panose="02070309020205020404" pitchFamily="49" charset="0"/>
              <a:buChar char="o"/>
            </a:pPr>
            <a:r>
              <a:rPr lang="en-CA">
                <a:solidFill>
                  <a:schemeClr val="tx1"/>
                </a:solidFill>
              </a:rPr>
              <a:t>providing coaching and education;</a:t>
            </a:r>
          </a:p>
          <a:p>
            <a:pPr marL="900112" lvl="1" indent="-34290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SzPct val="50000"/>
              <a:buFont typeface="Courier New" panose="02070309020205020404" pitchFamily="49" charset="0"/>
              <a:buChar char="o"/>
            </a:pPr>
            <a:r>
              <a:rPr lang="en-CA"/>
              <a:t>enabling continuous quality improvement for serious ADR and MDI reporting processes; and </a:t>
            </a:r>
          </a:p>
          <a:p>
            <a:pPr marL="900112" lvl="1" indent="-34290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SzPct val="50000"/>
              <a:buFont typeface="Courier New" panose="02070309020205020404" pitchFamily="49" charset="0"/>
              <a:buChar char="o"/>
            </a:pPr>
            <a:r>
              <a:rPr lang="en-CA"/>
              <a:t>providing regular updates to senior leadership.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b="1">
                <a:solidFill>
                  <a:schemeClr val="tx1"/>
                </a:solidFill>
              </a:rPr>
              <a:t>Identify individual ‘Champions’ </a:t>
            </a:r>
            <a:r>
              <a:rPr lang="en-CA">
                <a:solidFill>
                  <a:schemeClr val="tx1"/>
                </a:solidFill>
              </a:rPr>
              <a:t>to help lead serious ADR and MDI reporting efforts and/or provide support for identifying and submitting serious ADR or MDI reports to Health Canada.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b="1">
                <a:solidFill>
                  <a:schemeClr val="tx1"/>
                </a:solidFill>
              </a:rPr>
              <a:t>Identify networking opportunities </a:t>
            </a:r>
            <a:r>
              <a:rPr lang="en-CA">
                <a:solidFill>
                  <a:schemeClr val="tx1"/>
                </a:solidFill>
              </a:rPr>
              <a:t>to support collaboration and shared commitment to serious </a:t>
            </a:r>
            <a:r>
              <a:rPr lang="en-CA"/>
              <a:t>ADR and MDI </a:t>
            </a:r>
            <a:r>
              <a:rPr lang="en-CA">
                <a:solidFill>
                  <a:schemeClr val="tx1"/>
                </a:solidFill>
              </a:rPr>
              <a:t>documentation and reporting.</a:t>
            </a:r>
          </a:p>
        </p:txBody>
      </p:sp>
    </p:spTree>
    <p:extLst>
      <p:ext uri="{BB962C8B-B14F-4D97-AF65-F5344CB8AC3E}">
        <p14:creationId xmlns:p14="http://schemas.microsoft.com/office/powerpoint/2010/main" val="34159942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ISMPCanada_VanessaLa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ule3.pptx" id="{0DD7DDDE-B110-4A1B-B904-B9A2325ED311}" vid="{939277F9-E7D5-45B5-8330-A744156CC34C}"/>
    </a:ext>
  </a:extLst>
</a:theme>
</file>

<file path=ppt/theme/theme2.xml><?xml version="1.0" encoding="utf-8"?>
<a:theme xmlns:a="http://schemas.openxmlformats.org/drawingml/2006/main" name="JVP_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VP_Theme" id="{AF76ECDD-E52C-4A51-8726-1CA8E7A390DA}" vid="{8F434137-F377-4081-A8AA-879430E3F8D1}"/>
    </a:ext>
  </a:extLst>
</a:theme>
</file>

<file path=ppt/theme/theme3.xml><?xml version="1.0" encoding="utf-8"?>
<a:theme xmlns:a="http://schemas.openxmlformats.org/drawingml/2006/main" name="1_ISMPCanada_VanessaLa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ule3.pptx" id="{0DD7DDDE-B110-4A1B-B904-B9A2325ED311}" vid="{939277F9-E7D5-45B5-8330-A744156CC34C}"/>
    </a:ext>
  </a:extLst>
</a:theme>
</file>

<file path=ppt/theme/theme4.xml><?xml version="1.0" encoding="utf-8"?>
<a:theme xmlns:a="http://schemas.openxmlformats.org/drawingml/2006/main" name="3_ISMPCanada_VanessaLa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ule3.pptx" id="{0DD7DDDE-B110-4A1B-B904-B9A2325ED311}" vid="{939277F9-E7D5-45B5-8330-A744156CC34C}"/>
    </a:ext>
  </a:extLst>
</a:theme>
</file>

<file path=ppt/theme/theme5.xml><?xml version="1.0" encoding="utf-8"?>
<a:theme xmlns:a="http://schemas.openxmlformats.org/drawingml/2006/main" name="1_JVP_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VP_Theme" id="{AF76ECDD-E52C-4A51-8726-1CA8E7A390DA}" vid="{8F434137-F377-4081-A8AA-879430E3F8D1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FF882265F12043AA85AE987A2B956A" ma:contentTypeVersion="1" ma:contentTypeDescription="Create a new document." ma:contentTypeScope="" ma:versionID="17300b3546bcec4aec56b7259022ad0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C04EE2-728B-488E-A7DA-79BB3442B9C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7A7C5F-4C28-41A9-8258-3F08B9B688B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3A819B4-AEAF-4A16-9259-3D315CD557BD}"/>
</file>

<file path=docProps/app.xml><?xml version="1.0" encoding="utf-8"?>
<Properties xmlns="http://schemas.openxmlformats.org/officeDocument/2006/extended-properties" xmlns:vt="http://schemas.openxmlformats.org/officeDocument/2006/docPropsVTypes">
  <Template>JVP_Template</Template>
  <TotalTime>0</TotalTime>
  <Words>2399</Words>
  <Application>Microsoft Office PowerPoint</Application>
  <PresentationFormat>Widescreen</PresentationFormat>
  <Paragraphs>266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Arial</vt:lpstr>
      <vt:lpstr>Calibri</vt:lpstr>
      <vt:lpstr>Calibri Light</vt:lpstr>
      <vt:lpstr>Courier New</vt:lpstr>
      <vt:lpstr>Symbol</vt:lpstr>
      <vt:lpstr>Wingdings</vt:lpstr>
      <vt:lpstr>ISMPCanada_VanessaLaw</vt:lpstr>
      <vt:lpstr>JVP_Theme</vt:lpstr>
      <vt:lpstr>1_ISMPCanada_VanessaLaw</vt:lpstr>
      <vt:lpstr>3_ISMPCanada_VanessaLaw</vt:lpstr>
      <vt:lpstr>1_JVP_Theme</vt:lpstr>
      <vt:lpstr>PowerPoint Presentation</vt:lpstr>
      <vt:lpstr>Module 3 – Learning Outcomes</vt:lpstr>
      <vt:lpstr>Module 3 – Outline</vt:lpstr>
      <vt:lpstr>Conceptual Model of  Serious ADR and MDI  Reporting by Hospitals</vt:lpstr>
      <vt:lpstr>PowerPoint Presentation</vt:lpstr>
      <vt:lpstr>Potential Barriers to Reporting</vt:lpstr>
      <vt:lpstr>Self-Assessment Questions for Hospitals  </vt:lpstr>
      <vt:lpstr>PowerPoint Presentation</vt:lpstr>
      <vt:lpstr>Strategic and Operational Considerations for Teams</vt:lpstr>
      <vt:lpstr>EXAMPLE: Province-Wide Collaboration  – Alberta Health Services</vt:lpstr>
      <vt:lpstr>EXAMPLE: Province-Wide Collaboration  – British Columbia</vt:lpstr>
      <vt:lpstr>EXAMPLE: Province-Wide Collaboration  – Newfoundland and Labrador Health Authorities </vt:lpstr>
      <vt:lpstr>EXAMPLE: An Individual Hospital’s Approach  – Quebec (CHU Sainte-Justine) </vt:lpstr>
      <vt:lpstr>Strategic and Operational Considerations for Technology </vt:lpstr>
      <vt:lpstr>Strategic and Operational Considerations for Technology (continued) </vt:lpstr>
      <vt:lpstr>EXAMPLE: Hospital Reporting System for Serious ADRs and MDIs – Alberta Health Services  </vt:lpstr>
      <vt:lpstr>EXAMPLE: Hospital Reporting System for ADRs and MDIs  – British Columbia Patient Safety &amp; Learning System (BCPSLS)</vt:lpstr>
      <vt:lpstr>EXAMPLE: Hospital Reporting System for ADRs  – British Columbia Research Project   </vt:lpstr>
      <vt:lpstr>EXAMPLE: Using ICD-10-CA Diagnostic Coding to Support Serious ADR and MDI Tracking</vt:lpstr>
      <vt:lpstr>EXAMPLE: Using ICD-10-CA Diagnostic Coding to Support Serious ADR and MDI Tracking (continued)</vt:lpstr>
      <vt:lpstr>Strategic and Operational Considerations for Education </vt:lpstr>
      <vt:lpstr>PowerPoint Presentation</vt:lpstr>
      <vt:lpstr>Shared Commitment to Health Product Safety</vt:lpstr>
      <vt:lpstr>Culture of Safety</vt:lpstr>
      <vt:lpstr>Key Partners in Health Product Safety</vt:lpstr>
      <vt:lpstr>Key Points to Remember</vt:lpstr>
      <vt:lpstr>Abbreviations</vt:lpstr>
      <vt:lpstr>Resources</vt:lpstr>
      <vt:lpstr>Acknowledgments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2019-08-07T16:02:37Z</dcterms:created>
  <dcterms:modified xsi:type="dcterms:W3CDTF">2019-08-07T17:54:43Z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0x01010050FF882265F12043AA85AE987A2B956A</vt:lpwstr>
  </property>
  <property fmtid="{D5CDD505-2E9C-101B-9397-08002B2CF9AE}" pid="3" name="Order">
    <vt:r8>13985700</vt:r8>
  </property>
  <property fmtid="{D5CDD505-2E9C-101B-9397-08002B2CF9AE}" pid="4" name="AuthorIds_UIVersion_512">
    <vt:lpwstr>34</vt:lpwstr>
  </property>
  <property fmtid="{D5CDD505-2E9C-101B-9397-08002B2CF9AE}" pid="5" name="ComplianceAssetId">
    <vt:lpwstr/>
  </property>
</Properties>
</file>