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7070" r:id="rId4"/>
    <p:sldMasterId id="2147487094" r:id="rId5"/>
    <p:sldMasterId id="2147487106" r:id="rId6"/>
    <p:sldMasterId id="2147487118" r:id="rId7"/>
  </p:sldMasterIdLst>
  <p:notesMasterIdLst>
    <p:notesMasterId r:id="rId41"/>
  </p:notesMasterIdLst>
  <p:handoutMasterIdLst>
    <p:handoutMasterId r:id="rId42"/>
  </p:handoutMasterIdLst>
  <p:sldIdLst>
    <p:sldId id="1386" r:id="rId8"/>
    <p:sldId id="1543" r:id="rId9"/>
    <p:sldId id="1428" r:id="rId10"/>
    <p:sldId id="1597" r:id="rId11"/>
    <p:sldId id="1509" r:id="rId12"/>
    <p:sldId id="1601" r:id="rId13"/>
    <p:sldId id="1555" r:id="rId14"/>
    <p:sldId id="289" r:id="rId15"/>
    <p:sldId id="1414" r:id="rId16"/>
    <p:sldId id="1420" r:id="rId17"/>
    <p:sldId id="1422" r:id="rId18"/>
    <p:sldId id="1535" r:id="rId19"/>
    <p:sldId id="1516" r:id="rId20"/>
    <p:sldId id="1533" r:id="rId21"/>
    <p:sldId id="1534" r:id="rId22"/>
    <p:sldId id="1520" r:id="rId23"/>
    <p:sldId id="1529" r:id="rId24"/>
    <p:sldId id="1605" r:id="rId25"/>
    <p:sldId id="1606" r:id="rId26"/>
    <p:sldId id="1607" r:id="rId27"/>
    <p:sldId id="1532" r:id="rId28"/>
    <p:sldId id="1523" r:id="rId29"/>
    <p:sldId id="1608" r:id="rId30"/>
    <p:sldId id="1525" r:id="rId31"/>
    <p:sldId id="1609" r:id="rId32"/>
    <p:sldId id="1521" r:id="rId33"/>
    <p:sldId id="1559" r:id="rId34"/>
    <p:sldId id="1355" r:id="rId35"/>
    <p:sldId id="1603" r:id="rId36"/>
    <p:sldId id="310" r:id="rId37"/>
    <p:sldId id="1598" r:id="rId38"/>
    <p:sldId id="1599" r:id="rId39"/>
    <p:sldId id="1602" r:id="rId40"/>
  </p:sldIdLst>
  <p:sldSz cx="12192000" cy="6858000"/>
  <p:notesSz cx="6858000" cy="12858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7" name="Utilisateur inconnu1" initials="Utilisateur inconnu1" lastIdx="21" clrIdx="106"/>
  <p:cmAuthor id="1" name="Mike Cass" initials="MC" lastIdx="22" clrIdx="0"/>
  <p:cmAuthor id="108" name="Leela Sharma" initials="LS [96]" lastIdx="1" clrIdx="107"/>
  <p:cmAuthor id="2" name="Katrin Kraizgur" initials="KK" lastIdx="2" clrIdx="1"/>
  <p:cmAuthor id="109" name="Leela Sharma" initials="LS [97]" lastIdx="1" clrIdx="108"/>
  <p:cmAuthor id="3" name="Ambika Sharma" initials="AS" lastIdx="138" clrIdx="2"/>
  <p:cmAuthor id="110" name="Leela Sharma" initials="LS [98]" lastIdx="1" clrIdx="109"/>
  <p:cmAuthor id="4" name="Leela Sharma" initials="LS [13]" lastIdx="1" clrIdx="3"/>
  <p:cmAuthor id="111" name="Leela Sharma" initials="LS [99]" lastIdx="0" clrIdx="110"/>
  <p:cmAuthor id="5" name="Leela Sharma" initials="LS [18]" lastIdx="1" clrIdx="4"/>
  <p:cmAuthor id="112" name="Leela Sharma" initials="LS [100]" lastIdx="1" clrIdx="111"/>
  <p:cmAuthor id="6" name="Leela Sharma" initials="LS [14]" lastIdx="1" clrIdx="5"/>
  <p:cmAuthor id="113" name="Leela Sharma" initials="LS [101]" lastIdx="1" clrIdx="112"/>
  <p:cmAuthor id="7" name="Leela Sharma" initials="LS [15]" lastIdx="1" clrIdx="6"/>
  <p:cmAuthor id="114" name="Leela Sharma" initials="LS [102]" lastIdx="1" clrIdx="113"/>
  <p:cmAuthor id="8" name="Leela Sharma" initials="LS [19]" lastIdx="1" clrIdx="7"/>
  <p:cmAuthor id="115" name="Leela Sharma" initials="LS [103]" lastIdx="1" clrIdx="114"/>
  <p:cmAuthor id="9" name="Leela Sharma" initials="LS [29]" lastIdx="1" clrIdx="8"/>
  <p:cmAuthor id="116" name="Leela Sharma" initials="LS [104]" lastIdx="1" clrIdx="115"/>
  <p:cmAuthor id="10" name="Leela Sharma" initials="LS [30]" lastIdx="1" clrIdx="9"/>
  <p:cmAuthor id="117" name="Leela Sharma" initials="LS [104] [2]" lastIdx="1" clrIdx="116"/>
  <p:cmAuthor id="11" name="Leela Sharma" initials="LS [32]" lastIdx="1" clrIdx="10"/>
  <p:cmAuthor id="118" name="Leela Sharma" initials="LS [105]" lastIdx="1" clrIdx="117"/>
  <p:cmAuthor id="12" name="Leela Sharma" initials="LS [35]" lastIdx="1" clrIdx="11"/>
  <p:cmAuthor id="119" name="Leela Sharma" initials="LS [106]" lastIdx="1" clrIdx="118"/>
  <p:cmAuthor id="13" name="Leela Sharma" initials="LS" lastIdx="1" clrIdx="12"/>
  <p:cmAuthor id="120" name="Leela Sharma" initials="LS [107]" lastIdx="1" clrIdx="119"/>
  <p:cmAuthor id="14" name="Leela Sharma" initials="LS [2]" lastIdx="1" clrIdx="13"/>
  <p:cmAuthor id="121" name="Leela Sharma" initials="LS [108]" lastIdx="1" clrIdx="120"/>
  <p:cmAuthor id="15" name="Leela Sharma" initials="LS [3]" lastIdx="1" clrIdx="14"/>
  <p:cmAuthor id="122" name="Leela Sharma" initials="LS [109]" lastIdx="1" clrIdx="121"/>
  <p:cmAuthor id="16" name="Leela Sharma" initials="LS [4]" lastIdx="1" clrIdx="15"/>
  <p:cmAuthor id="123" name="Leela Sharma" initials="LS [110]" lastIdx="1" clrIdx="122"/>
  <p:cmAuthor id="17" name="Leela Sharma" initials="LS [5]" lastIdx="1" clrIdx="16"/>
  <p:cmAuthor id="124" name="Leela Sharma" initials="LS [111]" lastIdx="1" clrIdx="123"/>
  <p:cmAuthor id="18" name="Leela Sharma" initials="LS [6]" lastIdx="1" clrIdx="17"/>
  <p:cmAuthor id="125" name="Leela Sharma" initials="LS [112]" lastIdx="1" clrIdx="124"/>
  <p:cmAuthor id="19" name="Leela Sharma" initials="LS [7]" lastIdx="1" clrIdx="18"/>
  <p:cmAuthor id="126" name="Leela Sharma" initials="LS [113]" lastIdx="1" clrIdx="125"/>
  <p:cmAuthor id="20" name="Leela Sharma" initials="LS [8]" lastIdx="1" clrIdx="19"/>
  <p:cmAuthor id="127" name="Leela Sharma" initials="LS [114]" lastIdx="1" clrIdx="126"/>
  <p:cmAuthor id="21" name="Leela Sharma" initials="LS [9]" lastIdx="1" clrIdx="20"/>
  <p:cmAuthor id="128" name="Leela Sharma" initials="LS [115]" lastIdx="1" clrIdx="127"/>
  <p:cmAuthor id="22" name="Leela Sharma" initials="LS [10]" lastIdx="1" clrIdx="21"/>
  <p:cmAuthor id="129" name="Leela Sharma" initials="LS [116]" lastIdx="1" clrIdx="128"/>
  <p:cmAuthor id="23" name="Leela Sharma" initials="LS [11]" lastIdx="1" clrIdx="22"/>
  <p:cmAuthor id="130" name="Leela Sharma" initials="LS [117]" lastIdx="1" clrIdx="129"/>
  <p:cmAuthor id="24" name="Leela Sharma" initials="LS [12]" lastIdx="1" clrIdx="23"/>
  <p:cmAuthor id="131" name="Leela Sharma" initials="LS [118]" lastIdx="1" clrIdx="130"/>
  <p:cmAuthor id="25" name="Leela Sharma" initials="LS [16]" lastIdx="1" clrIdx="24"/>
  <p:cmAuthor id="132" name="Leela Sharma" initials="LS [119]" lastIdx="1" clrIdx="131"/>
  <p:cmAuthor id="26" name="Leela Sharma" initials="LS [17]" lastIdx="1" clrIdx="25"/>
  <p:cmAuthor id="133" name="Monica Lovas" initials="ML" lastIdx="2" clrIdx="132">
    <p:extLst>
      <p:ext uri="{19B8F6BF-5375-455C-9EA6-DF929625EA0E}">
        <p15:presenceInfo xmlns:p15="http://schemas.microsoft.com/office/powerpoint/2012/main" userId="S-1-5-21-995697994-1429613082-1031210941-8320" providerId="AD"/>
      </p:ext>
    </p:extLst>
  </p:cmAuthor>
  <p:cmAuthor id="27" name="Leela Sharma" initials="LS [20]" lastIdx="1" clrIdx="26"/>
  <p:cmAuthor id="134" name="Lucie Olson" initials="LO" lastIdx="29" clrIdx="133">
    <p:extLst>
      <p:ext uri="{19B8F6BF-5375-455C-9EA6-DF929625EA0E}">
        <p15:presenceInfo xmlns:p15="http://schemas.microsoft.com/office/powerpoint/2012/main" userId="Lucie Olson" providerId="None"/>
      </p:ext>
    </p:extLst>
  </p:cmAuthor>
  <p:cmAuthor id="28" name="Leela Sharma" initials="LS [21]" lastIdx="1" clrIdx="27"/>
  <p:cmAuthor id="135" name="Thanh Vu" initials="TV" lastIdx="9" clrIdx="134">
    <p:extLst>
      <p:ext uri="{19B8F6BF-5375-455C-9EA6-DF929625EA0E}">
        <p15:presenceInfo xmlns:p15="http://schemas.microsoft.com/office/powerpoint/2012/main" userId="Thanh Vu" providerId="None"/>
      </p:ext>
    </p:extLst>
  </p:cmAuthor>
  <p:cmAuthor id="29" name="Leela Sharma" initials="LS [22]" lastIdx="1" clrIdx="28"/>
  <p:cmAuthor id="136" name="Laura Lada-Moldovan" initials="LL" lastIdx="11" clrIdx="135">
    <p:extLst>
      <p:ext uri="{19B8F6BF-5375-455C-9EA6-DF929625EA0E}">
        <p15:presenceInfo xmlns:p15="http://schemas.microsoft.com/office/powerpoint/2012/main" userId="Laura Lada-Moldovan" providerId="None"/>
      </p:ext>
    </p:extLst>
  </p:cmAuthor>
  <p:cmAuthor id="30" name="Leela Sharma" initials="LS [23]" lastIdx="1" clrIdx="29"/>
  <p:cmAuthor id="137" name="Colleen Turpin" initials="CT" lastIdx="26" clrIdx="136">
    <p:extLst>
      <p:ext uri="{19B8F6BF-5375-455C-9EA6-DF929625EA0E}">
        <p15:presenceInfo xmlns:p15="http://schemas.microsoft.com/office/powerpoint/2012/main" userId="Colleen Turpin" providerId="None"/>
      </p:ext>
    </p:extLst>
  </p:cmAuthor>
  <p:cmAuthor id="31" name="Leela Sharma" initials="LS [24]" lastIdx="1" clrIdx="30"/>
  <p:cmAuthor id="138" name="Lina Scarpellini" initials="LS" lastIdx="8" clrIdx="137">
    <p:extLst>
      <p:ext uri="{19B8F6BF-5375-455C-9EA6-DF929625EA0E}">
        <p15:presenceInfo xmlns:p15="http://schemas.microsoft.com/office/powerpoint/2012/main" userId="f88cd7f92c649f46" providerId="Windows Live"/>
      </p:ext>
    </p:extLst>
  </p:cmAuthor>
  <p:cmAuthor id="32" name="Leela Sharma" initials="LS [25]" lastIdx="1" clrIdx="31"/>
  <p:cmAuthor id="33" name="Leela Sharma" initials="LS [26]" lastIdx="1" clrIdx="32"/>
  <p:cmAuthor id="34" name="Leela Sharma" initials="LS [27]" lastIdx="1" clrIdx="33"/>
  <p:cmAuthor id="35" name="Leela Sharma" initials="LS [28]" lastIdx="1" clrIdx="34"/>
  <p:cmAuthor id="36" name="Leela Sharma" initials="LS [31]" lastIdx="1" clrIdx="35"/>
  <p:cmAuthor id="37" name="Leela Sharma" initials="LS [33]" lastIdx="1" clrIdx="36"/>
  <p:cmAuthor id="38" name="Leela Sharma" initials="LS [34]" lastIdx="1" clrIdx="37"/>
  <p:cmAuthor id="39" name="Leela Sharma" initials="LS [36]" lastIdx="1" clrIdx="38"/>
  <p:cmAuthor id="40" name="Leela Sharma" initials="LS [37]" lastIdx="1" clrIdx="39"/>
  <p:cmAuthor id="41" name="Leela Sharma" initials="LS [38]" lastIdx="1" clrIdx="40"/>
  <p:cmAuthor id="42" name="Leela Sharma" initials="LS [39]" lastIdx="1" clrIdx="41"/>
  <p:cmAuthor id="43" name="Leela Sharma" initials="LS [40]" lastIdx="1" clrIdx="42"/>
  <p:cmAuthor id="44" name="Leela Sharma" initials="LS [41]" lastIdx="1" clrIdx="43"/>
  <p:cmAuthor id="45" name="Leela Sharma" initials="LS [42]" lastIdx="1" clrIdx="44"/>
  <p:cmAuthor id="46" name="Leela Sharma" initials="LS [43]" lastIdx="1" clrIdx="45"/>
  <p:cmAuthor id="47" name="Leela Sharma" initials="LS [44]" lastIdx="1" clrIdx="46"/>
  <p:cmAuthor id="48" name="Leela Sharma" initials="LS [45]" lastIdx="1" clrIdx="47"/>
  <p:cmAuthor id="49" name="Leela Sharma" initials="LS [46]" lastIdx="1" clrIdx="48"/>
  <p:cmAuthor id="50" name="Leela Sharma" initials="LS [47]" lastIdx="1" clrIdx="49"/>
  <p:cmAuthor id="51" name="Leela Sharma" initials="LS [48]" lastIdx="1" clrIdx="50"/>
  <p:cmAuthor id="52" name="Leela Sharma" initials="LS [49]" lastIdx="1" clrIdx="51"/>
  <p:cmAuthor id="53" name="Leela Sharma" initials="LS [50]" lastIdx="1" clrIdx="52"/>
  <p:cmAuthor id="54" name="Leela Sharma" initials="LS [51]" lastIdx="1" clrIdx="53"/>
  <p:cmAuthor id="55" name="Leela Sharma" initials="LS [52]" lastIdx="1" clrIdx="54"/>
  <p:cmAuthor id="56" name="Leela Sharma" initials="LS [53]" lastIdx="1" clrIdx="55"/>
  <p:cmAuthor id="57" name="Leela Sharma" initials="LS [54]" lastIdx="1" clrIdx="56"/>
  <p:cmAuthor id="58" name="Leela Sharma" initials="LS [55]" lastIdx="1" clrIdx="57"/>
  <p:cmAuthor id="59" name="Leela Sharma" initials="LS [56]" lastIdx="1" clrIdx="58"/>
  <p:cmAuthor id="60" name="Leela Sharma" initials="LS [57]" lastIdx="1" clrIdx="59"/>
  <p:cmAuthor id="61" name="Leela Sharma" initials="LS [58]" lastIdx="1" clrIdx="60"/>
  <p:cmAuthor id="62" name="Leela Sharma" initials="LS [59]" lastIdx="1" clrIdx="61"/>
  <p:cmAuthor id="63" name="Leela Sharma" initials="LS [60]" lastIdx="1" clrIdx="62"/>
  <p:cmAuthor id="64" name="Leela Sharma" initials="LS [61]" lastIdx="1" clrIdx="63"/>
  <p:cmAuthor id="65" name="Leela Sharma" initials="LS [62]" lastIdx="1" clrIdx="64"/>
  <p:cmAuthor id="66" name="Leela Sharma" initials="LS [63]" lastIdx="1" clrIdx="65"/>
  <p:cmAuthor id="67" name="Leela Sharma" initials="LS [64]" lastIdx="1" clrIdx="66"/>
  <p:cmAuthor id="68" name="Leela Sharma" initials="LS [65]" lastIdx="1" clrIdx="67"/>
  <p:cmAuthor id="69" name="Leela Sharma" initials="LS [66]" lastIdx="1" clrIdx="68"/>
  <p:cmAuthor id="70" name="Leela Sharma" initials="LS [67]" lastIdx="1" clrIdx="69"/>
  <p:cmAuthor id="71" name="Leela Sharma" initials="LS [68]" lastIdx="1" clrIdx="70"/>
  <p:cmAuthor id="72" name="Leela Sharma" initials="LS [69]" lastIdx="1" clrIdx="71"/>
  <p:cmAuthor id="73" name="Leela Sharma" initials="LS [70]" lastIdx="1" clrIdx="72"/>
  <p:cmAuthor id="74" name="Leela Sharma" initials="LS [71]" lastIdx="1" clrIdx="73"/>
  <p:cmAuthor id="75" name="Leela Sharma" initials="LS [72]" lastIdx="1" clrIdx="74"/>
  <p:cmAuthor id="76" name="Leela Sharma" initials="LS [73]" lastIdx="1" clrIdx="75"/>
  <p:cmAuthor id="77" name="Leela Sharma" initials="LS [74]" lastIdx="1" clrIdx="76"/>
  <p:cmAuthor id="78" name="Leela Sharma" initials="LS [75]" lastIdx="1" clrIdx="77"/>
  <p:cmAuthor id="79" name="Leela Sharma" initials="LS [76]" lastIdx="1" clrIdx="78"/>
  <p:cmAuthor id="80" name="Leela Sharma" initials="LS [77]" lastIdx="1" clrIdx="79"/>
  <p:cmAuthor id="81" name="Leela Sharma" initials="LS [78]" lastIdx="1" clrIdx="80"/>
  <p:cmAuthor id="82" name="Leela Sharma" initials="LS [79]" lastIdx="1" clrIdx="81"/>
  <p:cmAuthor id="83" name="Leela Sharma" initials="LS [80]" lastIdx="1" clrIdx="82"/>
  <p:cmAuthor id="84" name="Leela Sharma" initials="LS [81]" lastIdx="1" clrIdx="83"/>
  <p:cmAuthor id="85" name="Leela Sharma" initials="LS [82]" lastIdx="1" clrIdx="84"/>
  <p:cmAuthor id="86" name="Leela Sharma" initials="LS [83]" lastIdx="1" clrIdx="85"/>
  <p:cmAuthor id="87" name="Leela Sharma" initials="LS [84]" lastIdx="1" clrIdx="86"/>
  <p:cmAuthor id="88" name="Leela Sharma" initials="LS [85]" lastIdx="1" clrIdx="87"/>
  <p:cmAuthor id="89" name="Leela Sharma" initials="LS [86]" lastIdx="1" clrIdx="88"/>
  <p:cmAuthor id="90" name="Leela Sharma" initials="LS [45] [2]" lastIdx="1" clrIdx="89"/>
  <p:cmAuthor id="91" name="Leela Sharma" initials="LS [47] [2]" lastIdx="1" clrIdx="90"/>
  <p:cmAuthor id="92" name="Leela Sharma" initials="LS [49] [2]" lastIdx="1" clrIdx="91"/>
  <p:cmAuthor id="93" name="Leela Sharma" initials="LS [44] [2]" lastIdx="1" clrIdx="92"/>
  <p:cmAuthor id="94" name="Leela Sharma" initials="LS [48] [2]" lastIdx="1" clrIdx="93"/>
  <p:cmAuthor id="95" name="Leela Sharma" initials="LS [50] [2]" lastIdx="1" clrIdx="94"/>
  <p:cmAuthor id="96" name="Leela Sharma" initials="LS [51] [2]" lastIdx="1" clrIdx="95"/>
  <p:cmAuthor id="97" name="Leela Sharma" initials="LS [52] [2]" lastIdx="1" clrIdx="96"/>
  <p:cmAuthor id="98" name="Leela Sharma" initials="LS [53] [2]" lastIdx="1" clrIdx="97"/>
  <p:cmAuthor id="99" name="Leela Sharma" initials="LS [87]" lastIdx="1" clrIdx="98"/>
  <p:cmAuthor id="100" name="Leela Sharma" initials="LS [88]" lastIdx="1" clrIdx="99"/>
  <p:cmAuthor id="101" name="Leela Sharma" initials="LS [89]" lastIdx="1" clrIdx="100"/>
  <p:cmAuthor id="102" name="Leela Sharma" initials="LS [90]" lastIdx="1" clrIdx="101"/>
  <p:cmAuthor id="103" name="Leela Sharma" initials="LS [91]" lastIdx="1" clrIdx="102"/>
  <p:cmAuthor id="104" name="Leela Sharma" initials="LS [92]" lastIdx="1" clrIdx="103"/>
  <p:cmAuthor id="105" name="Leela Sharma" initials="LS [93]" lastIdx="1" clrIdx="104"/>
  <p:cmAuthor id="106" name="Leela Sharma" initials="LS [94]" lastIdx="1" clrIdx="10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16F"/>
    <a:srgbClr val="FF7C80"/>
    <a:srgbClr val="990000"/>
    <a:srgbClr val="A50021"/>
    <a:srgbClr val="006600"/>
    <a:srgbClr val="2C950F"/>
    <a:srgbClr val="BF110D"/>
    <a:srgbClr val="99CC00"/>
    <a:srgbClr val="3FD416"/>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0044C0-C816-4909-B673-D050D05C284A}" v="29" dt="2019-08-12T22:41:36.3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00" autoAdjust="0"/>
  </p:normalViewPr>
  <p:slideViewPr>
    <p:cSldViewPr snapToGrid="0">
      <p:cViewPr varScale="1">
        <p:scale>
          <a:sx n="100" d="100"/>
          <a:sy n="100" d="100"/>
        </p:scale>
        <p:origin x="372" y="9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ika Sharma" userId="57ee3b62-4182-4af9-a3fa-708b64c8c3a4" providerId="ADAL" clId="{4C0044C0-C816-4909-B673-D050D05C284A}"/>
    <pc:docChg chg="undo custSel addSld delSld modSld modMainMaster">
      <pc:chgData name="Ambika Sharma" userId="57ee3b62-4182-4af9-a3fa-708b64c8c3a4" providerId="ADAL" clId="{4C0044C0-C816-4909-B673-D050D05C284A}" dt="2019-08-12T22:41:36.318" v="131" actId="1076"/>
      <pc:docMkLst>
        <pc:docMk/>
      </pc:docMkLst>
      <pc:sldChg chg="modSp">
        <pc:chgData name="Ambika Sharma" userId="57ee3b62-4182-4af9-a3fa-708b64c8c3a4" providerId="ADAL" clId="{4C0044C0-C816-4909-B673-D050D05C284A}" dt="2019-08-12T21:50:07.179" v="3" actId="1076"/>
        <pc:sldMkLst>
          <pc:docMk/>
          <pc:sldMk cId="2342782510" sldId="289"/>
        </pc:sldMkLst>
        <pc:spChg chg="mod">
          <ac:chgData name="Ambika Sharma" userId="57ee3b62-4182-4af9-a3fa-708b64c8c3a4" providerId="ADAL" clId="{4C0044C0-C816-4909-B673-D050D05C284A}" dt="2019-08-12T21:50:07.179" v="3" actId="1076"/>
          <ac:spMkLst>
            <pc:docMk/>
            <pc:sldMk cId="2342782510" sldId="289"/>
            <ac:spMk id="11" creationId="{BC88711C-2075-4255-9129-BA73AA0D339C}"/>
          </ac:spMkLst>
        </pc:spChg>
      </pc:sldChg>
      <pc:sldChg chg="modSp">
        <pc:chgData name="Ambika Sharma" userId="57ee3b62-4182-4af9-a3fa-708b64c8c3a4" providerId="ADAL" clId="{4C0044C0-C816-4909-B673-D050D05C284A}" dt="2019-08-12T22:10:23.748" v="93" actId="20577"/>
        <pc:sldMkLst>
          <pc:docMk/>
          <pc:sldMk cId="931452988" sldId="1355"/>
        </pc:sldMkLst>
        <pc:spChg chg="mod">
          <ac:chgData name="Ambika Sharma" userId="57ee3b62-4182-4af9-a3fa-708b64c8c3a4" providerId="ADAL" clId="{4C0044C0-C816-4909-B673-D050D05C284A}" dt="2019-08-12T22:10:23.748" v="93" actId="20577"/>
          <ac:spMkLst>
            <pc:docMk/>
            <pc:sldMk cId="931452988" sldId="1355"/>
            <ac:spMk id="3" creationId="{5B37D01F-6BEF-4904-B0B7-EC93BA0B580D}"/>
          </ac:spMkLst>
        </pc:spChg>
      </pc:sldChg>
      <pc:sldChg chg="modSp">
        <pc:chgData name="Ambika Sharma" userId="57ee3b62-4182-4af9-a3fa-708b64c8c3a4" providerId="ADAL" clId="{4C0044C0-C816-4909-B673-D050D05C284A}" dt="2019-08-12T22:41:36.318" v="131" actId="1076"/>
        <pc:sldMkLst>
          <pc:docMk/>
          <pc:sldMk cId="0" sldId="1386"/>
        </pc:sldMkLst>
        <pc:spChg chg="mod">
          <ac:chgData name="Ambika Sharma" userId="57ee3b62-4182-4af9-a3fa-708b64c8c3a4" providerId="ADAL" clId="{4C0044C0-C816-4909-B673-D050D05C284A}" dt="2019-08-12T22:41:36.318" v="131" actId="1076"/>
          <ac:spMkLst>
            <pc:docMk/>
            <pc:sldMk cId="0" sldId="1386"/>
            <ac:spMk id="3" creationId="{AB2938F7-7AC0-45C2-B426-7A53FA306849}"/>
          </ac:spMkLst>
        </pc:spChg>
      </pc:sldChg>
      <pc:sldChg chg="modSp">
        <pc:chgData name="Ambika Sharma" userId="57ee3b62-4182-4af9-a3fa-708b64c8c3a4" providerId="ADAL" clId="{4C0044C0-C816-4909-B673-D050D05C284A}" dt="2019-08-12T21:50:51.736" v="20" actId="14100"/>
        <pc:sldMkLst>
          <pc:docMk/>
          <pc:sldMk cId="1255708339" sldId="1414"/>
        </pc:sldMkLst>
        <pc:spChg chg="mod">
          <ac:chgData name="Ambika Sharma" userId="57ee3b62-4182-4af9-a3fa-708b64c8c3a4" providerId="ADAL" clId="{4C0044C0-C816-4909-B673-D050D05C284A}" dt="2019-08-12T21:50:51.736" v="20" actId="14100"/>
          <ac:spMkLst>
            <pc:docMk/>
            <pc:sldMk cId="1255708339" sldId="1414"/>
            <ac:spMk id="40" creationId="{CA85EAB6-AC91-4F57-9043-FAE4679286A2}"/>
          </ac:spMkLst>
        </pc:spChg>
      </pc:sldChg>
      <pc:sldChg chg="modSp">
        <pc:chgData name="Ambika Sharma" userId="57ee3b62-4182-4af9-a3fa-708b64c8c3a4" providerId="ADAL" clId="{4C0044C0-C816-4909-B673-D050D05C284A}" dt="2019-08-12T21:47:34.313" v="1" actId="207"/>
        <pc:sldMkLst>
          <pc:docMk/>
          <pc:sldMk cId="1103289019" sldId="1428"/>
        </pc:sldMkLst>
        <pc:spChg chg="mod">
          <ac:chgData name="Ambika Sharma" userId="57ee3b62-4182-4af9-a3fa-708b64c8c3a4" providerId="ADAL" clId="{4C0044C0-C816-4909-B673-D050D05C284A}" dt="2019-08-12T21:47:34.313" v="1" actId="207"/>
          <ac:spMkLst>
            <pc:docMk/>
            <pc:sldMk cId="1103289019" sldId="1428"/>
            <ac:spMk id="3" creationId="{DBA559EB-923B-462D-AF71-970BA9764F7D}"/>
          </ac:spMkLst>
        </pc:spChg>
      </pc:sldChg>
      <pc:sldChg chg="modSp">
        <pc:chgData name="Ambika Sharma" userId="57ee3b62-4182-4af9-a3fa-708b64c8c3a4" providerId="ADAL" clId="{4C0044C0-C816-4909-B673-D050D05C284A}" dt="2019-08-12T21:52:04.792" v="32" actId="947"/>
        <pc:sldMkLst>
          <pc:docMk/>
          <pc:sldMk cId="702125124" sldId="1516"/>
        </pc:sldMkLst>
        <pc:spChg chg="mod">
          <ac:chgData name="Ambika Sharma" userId="57ee3b62-4182-4af9-a3fa-708b64c8c3a4" providerId="ADAL" clId="{4C0044C0-C816-4909-B673-D050D05C284A}" dt="2019-08-12T21:52:04.792" v="32" actId="947"/>
          <ac:spMkLst>
            <pc:docMk/>
            <pc:sldMk cId="702125124" sldId="1516"/>
            <ac:spMk id="3" creationId="{00000000-0000-0000-0000-000000000000}"/>
          </ac:spMkLst>
        </pc:spChg>
        <pc:spChg chg="mod">
          <ac:chgData name="Ambika Sharma" userId="57ee3b62-4182-4af9-a3fa-708b64c8c3a4" providerId="ADAL" clId="{4C0044C0-C816-4909-B673-D050D05C284A}" dt="2019-08-12T21:51:58.185" v="31" actId="947"/>
          <ac:spMkLst>
            <pc:docMk/>
            <pc:sldMk cId="702125124" sldId="1516"/>
            <ac:spMk id="5" creationId="{00000000-0000-0000-0000-000000000000}"/>
          </ac:spMkLst>
        </pc:spChg>
      </pc:sldChg>
      <pc:sldChg chg="delCm">
        <pc:chgData name="Ambika Sharma" userId="57ee3b62-4182-4af9-a3fa-708b64c8c3a4" providerId="ADAL" clId="{4C0044C0-C816-4909-B673-D050D05C284A}" dt="2019-08-12T21:57:51.214" v="40" actId="1592"/>
        <pc:sldMkLst>
          <pc:docMk/>
          <pc:sldMk cId="4076092210" sldId="1532"/>
        </pc:sldMkLst>
      </pc:sldChg>
      <pc:sldChg chg="modSp">
        <pc:chgData name="Ambika Sharma" userId="57ee3b62-4182-4af9-a3fa-708b64c8c3a4" providerId="ADAL" clId="{4C0044C0-C816-4909-B673-D050D05C284A}" dt="2019-08-12T21:53:34.012" v="35" actId="255"/>
        <pc:sldMkLst>
          <pc:docMk/>
          <pc:sldMk cId="3267864570" sldId="1534"/>
        </pc:sldMkLst>
        <pc:spChg chg="mod">
          <ac:chgData name="Ambika Sharma" userId="57ee3b62-4182-4af9-a3fa-708b64c8c3a4" providerId="ADAL" clId="{4C0044C0-C816-4909-B673-D050D05C284A}" dt="2019-08-12T21:53:34.012" v="35" actId="255"/>
          <ac:spMkLst>
            <pc:docMk/>
            <pc:sldMk cId="3267864570" sldId="1534"/>
            <ac:spMk id="2" creationId="{00000000-0000-0000-0000-000000000000}"/>
          </ac:spMkLst>
        </pc:spChg>
      </pc:sldChg>
      <pc:sldChg chg="modSp">
        <pc:chgData name="Ambika Sharma" userId="57ee3b62-4182-4af9-a3fa-708b64c8c3a4" providerId="ADAL" clId="{4C0044C0-C816-4909-B673-D050D05C284A}" dt="2019-08-12T21:47:13.944" v="0" actId="20577"/>
        <pc:sldMkLst>
          <pc:docMk/>
          <pc:sldMk cId="4171947483" sldId="1543"/>
        </pc:sldMkLst>
        <pc:spChg chg="mod">
          <ac:chgData name="Ambika Sharma" userId="57ee3b62-4182-4af9-a3fa-708b64c8c3a4" providerId="ADAL" clId="{4C0044C0-C816-4909-B673-D050D05C284A}" dt="2019-08-12T21:47:13.944" v="0" actId="20577"/>
          <ac:spMkLst>
            <pc:docMk/>
            <pc:sldMk cId="4171947483" sldId="1543"/>
            <ac:spMk id="3" creationId="{26367F15-8D64-417F-B265-2263AC535DAB}"/>
          </ac:spMkLst>
        </pc:spChg>
      </pc:sldChg>
      <pc:sldChg chg="addSp modSp modNotesTx">
        <pc:chgData name="Ambika Sharma" userId="57ee3b62-4182-4af9-a3fa-708b64c8c3a4" providerId="ADAL" clId="{4C0044C0-C816-4909-B673-D050D05C284A}" dt="2019-08-12T22:22:13.758" v="111" actId="20577"/>
        <pc:sldMkLst>
          <pc:docMk/>
          <pc:sldMk cId="4291740897" sldId="1597"/>
        </pc:sldMkLst>
        <pc:spChg chg="add mod">
          <ac:chgData name="Ambika Sharma" userId="57ee3b62-4182-4af9-a3fa-708b64c8c3a4" providerId="ADAL" clId="{4C0044C0-C816-4909-B673-D050D05C284A}" dt="2019-08-12T22:20:02.168" v="98" actId="14100"/>
          <ac:spMkLst>
            <pc:docMk/>
            <pc:sldMk cId="4291740897" sldId="1597"/>
            <ac:spMk id="5" creationId="{B46DA34D-0400-4035-B68F-B7D25ED510B1}"/>
          </ac:spMkLst>
        </pc:spChg>
        <pc:spChg chg="add mod">
          <ac:chgData name="Ambika Sharma" userId="57ee3b62-4182-4af9-a3fa-708b64c8c3a4" providerId="ADAL" clId="{4C0044C0-C816-4909-B673-D050D05C284A}" dt="2019-08-12T22:19:58.521" v="97" actId="14100"/>
          <ac:spMkLst>
            <pc:docMk/>
            <pc:sldMk cId="4291740897" sldId="1597"/>
            <ac:spMk id="6" creationId="{1D0B2D10-5F0F-4BAD-98EA-3D883ED0C341}"/>
          </ac:spMkLst>
        </pc:spChg>
        <pc:spChg chg="add mod ord">
          <ac:chgData name="Ambika Sharma" userId="57ee3b62-4182-4af9-a3fa-708b64c8c3a4" providerId="ADAL" clId="{4C0044C0-C816-4909-B673-D050D05C284A}" dt="2019-08-12T22:21:15.581" v="108" actId="166"/>
          <ac:spMkLst>
            <pc:docMk/>
            <pc:sldMk cId="4291740897" sldId="1597"/>
            <ac:spMk id="7" creationId="{DAAA8494-6969-4BFF-8563-ECD11A8E8D48}"/>
          </ac:spMkLst>
        </pc:spChg>
        <pc:spChg chg="add mod">
          <ac:chgData name="Ambika Sharma" userId="57ee3b62-4182-4af9-a3fa-708b64c8c3a4" providerId="ADAL" clId="{4C0044C0-C816-4909-B673-D050D05C284A}" dt="2019-08-12T22:20:37.529" v="103" actId="14100"/>
          <ac:spMkLst>
            <pc:docMk/>
            <pc:sldMk cId="4291740897" sldId="1597"/>
            <ac:spMk id="8" creationId="{FC4E3989-A151-4DC9-9B06-B8FCFB161D5D}"/>
          </ac:spMkLst>
        </pc:spChg>
      </pc:sldChg>
      <pc:sldChg chg="addSp modSp">
        <pc:chgData name="Ambika Sharma" userId="57ee3b62-4182-4af9-a3fa-708b64c8c3a4" providerId="ADAL" clId="{4C0044C0-C816-4909-B673-D050D05C284A}" dt="2019-08-12T22:08:09.127" v="66" actId="14100"/>
        <pc:sldMkLst>
          <pc:docMk/>
          <pc:sldMk cId="2559484490" sldId="1599"/>
        </pc:sldMkLst>
        <pc:spChg chg="mod">
          <ac:chgData name="Ambika Sharma" userId="57ee3b62-4182-4af9-a3fa-708b64c8c3a4" providerId="ADAL" clId="{4C0044C0-C816-4909-B673-D050D05C284A}" dt="2019-08-12T22:08:09.127" v="66" actId="14100"/>
          <ac:spMkLst>
            <pc:docMk/>
            <pc:sldMk cId="2559484490" sldId="1599"/>
            <ac:spMk id="3" creationId="{00000000-0000-0000-0000-000000000000}"/>
          </ac:spMkLst>
        </pc:spChg>
        <pc:spChg chg="add mod">
          <ac:chgData name="Ambika Sharma" userId="57ee3b62-4182-4af9-a3fa-708b64c8c3a4" providerId="ADAL" clId="{4C0044C0-C816-4909-B673-D050D05C284A}" dt="2019-08-12T22:08:06.082" v="65" actId="1076"/>
          <ac:spMkLst>
            <pc:docMk/>
            <pc:sldMk cId="2559484490" sldId="1599"/>
            <ac:spMk id="4" creationId="{2AD0CA76-F19B-4A35-9E0A-4EDC81683BBC}"/>
          </ac:spMkLst>
        </pc:spChg>
      </pc:sldChg>
      <pc:sldChg chg="del">
        <pc:chgData name="Ambika Sharma" userId="57ee3b62-4182-4af9-a3fa-708b64c8c3a4" providerId="ADAL" clId="{4C0044C0-C816-4909-B673-D050D05C284A}" dt="2019-08-12T22:11:37.226" v="94" actId="2696"/>
        <pc:sldMkLst>
          <pc:docMk/>
          <pc:sldMk cId="3306460403" sldId="1604"/>
        </pc:sldMkLst>
      </pc:sldChg>
      <pc:sldChg chg="modSp">
        <pc:chgData name="Ambika Sharma" userId="57ee3b62-4182-4af9-a3fa-708b64c8c3a4" providerId="ADAL" clId="{4C0044C0-C816-4909-B673-D050D05C284A}" dt="2019-08-12T21:56:27.042" v="37" actId="20577"/>
        <pc:sldMkLst>
          <pc:docMk/>
          <pc:sldMk cId="636486522" sldId="1606"/>
        </pc:sldMkLst>
        <pc:spChg chg="mod">
          <ac:chgData name="Ambika Sharma" userId="57ee3b62-4182-4af9-a3fa-708b64c8c3a4" providerId="ADAL" clId="{4C0044C0-C816-4909-B673-D050D05C284A}" dt="2019-08-12T21:56:27.042" v="37" actId="20577"/>
          <ac:spMkLst>
            <pc:docMk/>
            <pc:sldMk cId="636486522" sldId="1606"/>
            <ac:spMk id="5" creationId="{63E75071-7F11-44D4-BD44-13E15ABD2FCC}"/>
          </ac:spMkLst>
        </pc:spChg>
      </pc:sldChg>
      <pc:sldChg chg="modSp">
        <pc:chgData name="Ambika Sharma" userId="57ee3b62-4182-4af9-a3fa-708b64c8c3a4" providerId="ADAL" clId="{4C0044C0-C816-4909-B673-D050D05C284A}" dt="2019-08-12T21:57:12.577" v="39" actId="13926"/>
        <pc:sldMkLst>
          <pc:docMk/>
          <pc:sldMk cId="1215943472" sldId="1607"/>
        </pc:sldMkLst>
        <pc:spChg chg="mod">
          <ac:chgData name="Ambika Sharma" userId="57ee3b62-4182-4af9-a3fa-708b64c8c3a4" providerId="ADAL" clId="{4C0044C0-C816-4909-B673-D050D05C284A}" dt="2019-08-12T21:57:12.577" v="39" actId="13926"/>
          <ac:spMkLst>
            <pc:docMk/>
            <pc:sldMk cId="1215943472" sldId="1607"/>
            <ac:spMk id="5" creationId="{63E75071-7F11-44D4-BD44-13E15ABD2FCC}"/>
          </ac:spMkLst>
        </pc:spChg>
      </pc:sldChg>
      <pc:sldChg chg="modSp">
        <pc:chgData name="Ambika Sharma" userId="57ee3b62-4182-4af9-a3fa-708b64c8c3a4" providerId="ADAL" clId="{4C0044C0-C816-4909-B673-D050D05C284A}" dt="2019-08-12T21:58:17.192" v="41" actId="14100"/>
        <pc:sldMkLst>
          <pc:docMk/>
          <pc:sldMk cId="4062603579" sldId="1608"/>
        </pc:sldMkLst>
        <pc:spChg chg="mod">
          <ac:chgData name="Ambika Sharma" userId="57ee3b62-4182-4af9-a3fa-708b64c8c3a4" providerId="ADAL" clId="{4C0044C0-C816-4909-B673-D050D05C284A}" dt="2019-08-12T21:58:17.192" v="41" actId="14100"/>
          <ac:spMkLst>
            <pc:docMk/>
            <pc:sldMk cId="4062603579" sldId="1608"/>
            <ac:spMk id="12" creationId="{7F3B5196-3909-453D-B497-E629A210D618}"/>
          </ac:spMkLst>
        </pc:spChg>
      </pc:sldChg>
      <pc:sldChg chg="add del delCm">
        <pc:chgData name="Ambika Sharma" userId="57ee3b62-4182-4af9-a3fa-708b64c8c3a4" providerId="ADAL" clId="{4C0044C0-C816-4909-B673-D050D05C284A}" dt="2019-08-12T22:22:15.360" v="112" actId="2696"/>
        <pc:sldMkLst>
          <pc:docMk/>
          <pc:sldMk cId="2425340982" sldId="1610"/>
        </pc:sldMkLst>
      </pc:sldChg>
      <pc:sldMasterChg chg="modSldLayout">
        <pc:chgData name="Ambika Sharma" userId="57ee3b62-4182-4af9-a3fa-708b64c8c3a4" providerId="ADAL" clId="{4C0044C0-C816-4909-B673-D050D05C284A}" dt="2019-08-12T22:24:05.579" v="113" actId="478"/>
        <pc:sldMasterMkLst>
          <pc:docMk/>
          <pc:sldMasterMk cId="525181662" sldId="2147487070"/>
        </pc:sldMasterMkLst>
        <pc:sldLayoutChg chg="delSp">
          <pc:chgData name="Ambika Sharma" userId="57ee3b62-4182-4af9-a3fa-708b64c8c3a4" providerId="ADAL" clId="{4C0044C0-C816-4909-B673-D050D05C284A}" dt="2019-08-12T22:24:05.579" v="113" actId="478"/>
          <pc:sldLayoutMkLst>
            <pc:docMk/>
            <pc:sldMasterMk cId="525181662" sldId="2147487070"/>
            <pc:sldLayoutMk cId="3564071012" sldId="2147487072"/>
          </pc:sldLayoutMkLst>
          <pc:spChg chg="del">
            <ac:chgData name="Ambika Sharma" userId="57ee3b62-4182-4af9-a3fa-708b64c8c3a4" providerId="ADAL" clId="{4C0044C0-C816-4909-B673-D050D05C284A}" dt="2019-08-12T22:24:05.579" v="113" actId="478"/>
            <ac:spMkLst>
              <pc:docMk/>
              <pc:sldMasterMk cId="525181662" sldId="2147487070"/>
              <pc:sldLayoutMk cId="3564071012" sldId="2147487072"/>
              <ac:spMk id="7" creationId="{F7327EF1-6806-BB4F-99E0-2FC828AA489E}"/>
            </ac:spMkLst>
          </pc:spChg>
        </pc:sldLayoutChg>
      </pc:sldMasterChg>
      <pc:sldMasterChg chg="modSldLayout">
        <pc:chgData name="Ambika Sharma" userId="57ee3b62-4182-4af9-a3fa-708b64c8c3a4" providerId="ADAL" clId="{4C0044C0-C816-4909-B673-D050D05C284A}" dt="2019-08-12T22:24:10.380" v="115" actId="478"/>
        <pc:sldMasterMkLst>
          <pc:docMk/>
          <pc:sldMasterMk cId="1052549115" sldId="2147487094"/>
        </pc:sldMasterMkLst>
        <pc:sldLayoutChg chg="delSp">
          <pc:chgData name="Ambika Sharma" userId="57ee3b62-4182-4af9-a3fa-708b64c8c3a4" providerId="ADAL" clId="{4C0044C0-C816-4909-B673-D050D05C284A}" dt="2019-08-12T22:24:08.763" v="114" actId="478"/>
          <pc:sldLayoutMkLst>
            <pc:docMk/>
            <pc:sldMasterMk cId="1052549115" sldId="2147487094"/>
            <pc:sldLayoutMk cId="2812219972" sldId="2147487095"/>
          </pc:sldLayoutMkLst>
          <pc:picChg chg="del">
            <ac:chgData name="Ambika Sharma" userId="57ee3b62-4182-4af9-a3fa-708b64c8c3a4" providerId="ADAL" clId="{4C0044C0-C816-4909-B673-D050D05C284A}" dt="2019-08-12T22:24:08.763" v="114" actId="478"/>
            <ac:picMkLst>
              <pc:docMk/>
              <pc:sldMasterMk cId="1052549115" sldId="2147487094"/>
              <pc:sldLayoutMk cId="2812219972" sldId="2147487095"/>
              <ac:picMk id="3" creationId="{4F9E8183-380A-4814-A8C2-C49FDE230E85}"/>
            </ac:picMkLst>
          </pc:picChg>
        </pc:sldLayoutChg>
        <pc:sldLayoutChg chg="delSp">
          <pc:chgData name="Ambika Sharma" userId="57ee3b62-4182-4af9-a3fa-708b64c8c3a4" providerId="ADAL" clId="{4C0044C0-C816-4909-B673-D050D05C284A}" dt="2019-08-12T22:24:10.380" v="115" actId="478"/>
          <pc:sldLayoutMkLst>
            <pc:docMk/>
            <pc:sldMasterMk cId="1052549115" sldId="2147487094"/>
            <pc:sldLayoutMk cId="261069031" sldId="2147487096"/>
          </pc:sldLayoutMkLst>
          <pc:spChg chg="del">
            <ac:chgData name="Ambika Sharma" userId="57ee3b62-4182-4af9-a3fa-708b64c8c3a4" providerId="ADAL" clId="{4C0044C0-C816-4909-B673-D050D05C284A}" dt="2019-08-12T22:24:10.380" v="115" actId="478"/>
            <ac:spMkLst>
              <pc:docMk/>
              <pc:sldMasterMk cId="1052549115" sldId="2147487094"/>
              <pc:sldLayoutMk cId="261069031" sldId="2147487096"/>
              <ac:spMk id="7" creationId="{F7327EF1-6806-BB4F-99E0-2FC828AA489E}"/>
            </ac:spMkLst>
          </pc:spChg>
        </pc:sldLayoutChg>
      </pc:sldMasterChg>
      <pc:sldMasterChg chg="modSldLayout">
        <pc:chgData name="Ambika Sharma" userId="57ee3b62-4182-4af9-a3fa-708b64c8c3a4" providerId="ADAL" clId="{4C0044C0-C816-4909-B673-D050D05C284A}" dt="2019-08-12T22:24:14.668" v="117" actId="478"/>
        <pc:sldMasterMkLst>
          <pc:docMk/>
          <pc:sldMasterMk cId="148717583" sldId="2147487106"/>
        </pc:sldMasterMkLst>
        <pc:sldLayoutChg chg="delSp">
          <pc:chgData name="Ambika Sharma" userId="57ee3b62-4182-4af9-a3fa-708b64c8c3a4" providerId="ADAL" clId="{4C0044C0-C816-4909-B673-D050D05C284A}" dt="2019-08-12T22:24:13.035" v="116" actId="478"/>
          <pc:sldLayoutMkLst>
            <pc:docMk/>
            <pc:sldMasterMk cId="148717583" sldId="2147487106"/>
            <pc:sldLayoutMk cId="1363253515" sldId="2147487107"/>
          </pc:sldLayoutMkLst>
          <pc:picChg chg="del">
            <ac:chgData name="Ambika Sharma" userId="57ee3b62-4182-4af9-a3fa-708b64c8c3a4" providerId="ADAL" clId="{4C0044C0-C816-4909-B673-D050D05C284A}" dt="2019-08-12T22:24:13.035" v="116" actId="478"/>
            <ac:picMkLst>
              <pc:docMk/>
              <pc:sldMasterMk cId="148717583" sldId="2147487106"/>
              <pc:sldLayoutMk cId="1363253515" sldId="2147487107"/>
              <ac:picMk id="3" creationId="{44B901D3-86C1-4A13-B76A-3FE86BABA00F}"/>
            </ac:picMkLst>
          </pc:picChg>
        </pc:sldLayoutChg>
        <pc:sldLayoutChg chg="delSp">
          <pc:chgData name="Ambika Sharma" userId="57ee3b62-4182-4af9-a3fa-708b64c8c3a4" providerId="ADAL" clId="{4C0044C0-C816-4909-B673-D050D05C284A}" dt="2019-08-12T22:24:14.668" v="117" actId="478"/>
          <pc:sldLayoutMkLst>
            <pc:docMk/>
            <pc:sldMasterMk cId="148717583" sldId="2147487106"/>
            <pc:sldLayoutMk cId="4280229836" sldId="2147487108"/>
          </pc:sldLayoutMkLst>
          <pc:spChg chg="del">
            <ac:chgData name="Ambika Sharma" userId="57ee3b62-4182-4af9-a3fa-708b64c8c3a4" providerId="ADAL" clId="{4C0044C0-C816-4909-B673-D050D05C284A}" dt="2019-08-12T22:24:14.668" v="117" actId="478"/>
            <ac:spMkLst>
              <pc:docMk/>
              <pc:sldMasterMk cId="148717583" sldId="2147487106"/>
              <pc:sldLayoutMk cId="4280229836" sldId="2147487108"/>
              <ac:spMk id="7" creationId="{F7327EF1-6806-BB4F-99E0-2FC828AA489E}"/>
            </ac:spMkLst>
          </pc:spChg>
        </pc:sldLayoutChg>
      </pc:sldMasterChg>
      <pc:sldMasterChg chg="modSldLayout">
        <pc:chgData name="Ambika Sharma" userId="57ee3b62-4182-4af9-a3fa-708b64c8c3a4" providerId="ADAL" clId="{4C0044C0-C816-4909-B673-D050D05C284A}" dt="2019-08-12T22:24:20.315" v="119" actId="478"/>
        <pc:sldMasterMkLst>
          <pc:docMk/>
          <pc:sldMasterMk cId="2027884727" sldId="2147487118"/>
        </pc:sldMasterMkLst>
        <pc:sldLayoutChg chg="delSp">
          <pc:chgData name="Ambika Sharma" userId="57ee3b62-4182-4af9-a3fa-708b64c8c3a4" providerId="ADAL" clId="{4C0044C0-C816-4909-B673-D050D05C284A}" dt="2019-08-12T22:24:18.219" v="118" actId="478"/>
          <pc:sldLayoutMkLst>
            <pc:docMk/>
            <pc:sldMasterMk cId="2027884727" sldId="2147487118"/>
            <pc:sldLayoutMk cId="1167538767" sldId="2147487119"/>
          </pc:sldLayoutMkLst>
          <pc:picChg chg="del">
            <ac:chgData name="Ambika Sharma" userId="57ee3b62-4182-4af9-a3fa-708b64c8c3a4" providerId="ADAL" clId="{4C0044C0-C816-4909-B673-D050D05C284A}" dt="2019-08-12T22:24:18.219" v="118" actId="478"/>
            <ac:picMkLst>
              <pc:docMk/>
              <pc:sldMasterMk cId="2027884727" sldId="2147487118"/>
              <pc:sldLayoutMk cId="1167538767" sldId="2147487119"/>
              <ac:picMk id="3" creationId="{0F60DCBB-7E53-4A92-9BEB-F452E0F5C6EE}"/>
            </ac:picMkLst>
          </pc:picChg>
        </pc:sldLayoutChg>
        <pc:sldLayoutChg chg="delSp">
          <pc:chgData name="Ambika Sharma" userId="57ee3b62-4182-4af9-a3fa-708b64c8c3a4" providerId="ADAL" clId="{4C0044C0-C816-4909-B673-D050D05C284A}" dt="2019-08-12T22:24:20.315" v="119" actId="478"/>
          <pc:sldLayoutMkLst>
            <pc:docMk/>
            <pc:sldMasterMk cId="2027884727" sldId="2147487118"/>
            <pc:sldLayoutMk cId="2737776433" sldId="2147487120"/>
          </pc:sldLayoutMkLst>
          <pc:spChg chg="del">
            <ac:chgData name="Ambika Sharma" userId="57ee3b62-4182-4af9-a3fa-708b64c8c3a4" providerId="ADAL" clId="{4C0044C0-C816-4909-B673-D050D05C284A}" dt="2019-08-12T22:24:20.315" v="119" actId="478"/>
            <ac:spMkLst>
              <pc:docMk/>
              <pc:sldMasterMk cId="2027884727" sldId="2147487118"/>
              <pc:sldLayoutMk cId="2737776433" sldId="2147487120"/>
              <ac:spMk id="7" creationId="{F7327EF1-6806-BB4F-99E0-2FC828AA489E}"/>
            </ac:spMkLst>
          </pc:spChg>
        </pc:sldLayoutChg>
      </pc:sldMasterChg>
    </pc:docChg>
  </pc:docChgLst>
  <pc:docChgLst>
    <pc:chgData name="Ambika Sharma" userId="57ee3b62-4182-4af9-a3fa-708b64c8c3a4" providerId="ADAL" clId="{9F9099BC-BE74-4ED0-A9F4-683632BE95CA}"/>
    <pc:docChg chg="undo modSld">
      <pc:chgData name="Ambika Sharma" userId="57ee3b62-4182-4af9-a3fa-708b64c8c3a4" providerId="ADAL" clId="{9F9099BC-BE74-4ED0-A9F4-683632BE95CA}" dt="2019-08-12T19:33:49.576" v="1" actId="6549"/>
      <pc:docMkLst>
        <pc:docMk/>
      </pc:docMkLst>
      <pc:sldChg chg="modSp">
        <pc:chgData name="Ambika Sharma" userId="57ee3b62-4182-4af9-a3fa-708b64c8c3a4" providerId="ADAL" clId="{9F9099BC-BE74-4ED0-A9F4-683632BE95CA}" dt="2019-08-12T19:33:49.576" v="1" actId="6549"/>
        <pc:sldMkLst>
          <pc:docMk/>
          <pc:sldMk cId="0" sldId="1386"/>
        </pc:sldMkLst>
        <pc:spChg chg="mod">
          <ac:chgData name="Ambika Sharma" userId="57ee3b62-4182-4af9-a3fa-708b64c8c3a4" providerId="ADAL" clId="{9F9099BC-BE74-4ED0-A9F4-683632BE95CA}" dt="2019-08-12T19:33:49.576" v="1" actId="6549"/>
          <ac:spMkLst>
            <pc:docMk/>
            <pc:sldMk cId="0" sldId="1386"/>
            <ac:spMk id="3" creationId="{AB2938F7-7AC0-45C2-B426-7A53FA30684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2AC8E6-4D54-4B5A-BE3F-734FE3529D1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8736818-5117-40EB-A834-6A24D7F0C1AC}"/>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ea typeface="+mn-ea"/>
                <a:cs typeface="+mn-cs"/>
              </a:defRPr>
            </a:lvl1pPr>
          </a:lstStyle>
          <a:p>
            <a:pPr>
              <a:defRPr/>
            </a:pPr>
            <a:fld id="{8E80D21A-6C0C-42C6-B61C-274054835FAF}" type="datetimeFigureOut">
              <a:rPr lang="en-US"/>
              <a:pPr>
                <a:defRPr/>
              </a:pPr>
              <a:t>8/12/2019</a:t>
            </a:fld>
            <a:endParaRPr lang="en-US"/>
          </a:p>
        </p:txBody>
      </p:sp>
      <p:sp>
        <p:nvSpPr>
          <p:cNvPr id="4" name="Footer Placeholder 3">
            <a:extLst>
              <a:ext uri="{FF2B5EF4-FFF2-40B4-BE49-F238E27FC236}">
                <a16:creationId xmlns:a16="http://schemas.microsoft.com/office/drawing/2014/main" id="{EF3C889E-3207-4DDF-92ED-8AC59C7DB086}"/>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3CAD7BB5-92CC-447E-B7A6-70C23F68B96D}"/>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7D68B94F-042F-4631-9282-82E1C791DAD0}" type="slidenum">
              <a:rPr lang="en-US" altLang="en-US"/>
              <a:pPr/>
              <a:t>‹#›</a:t>
            </a:fld>
            <a:endParaRPr lang="en-US" altLang="en-US"/>
          </a:p>
        </p:txBody>
      </p:sp>
    </p:spTree>
    <p:extLst>
      <p:ext uri="{BB962C8B-B14F-4D97-AF65-F5344CB8AC3E}">
        <p14:creationId xmlns:p14="http://schemas.microsoft.com/office/powerpoint/2010/main" val="14369338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4BED65-D364-46C8-9A6C-8FE138913047}"/>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1510B02F-89DA-4896-A053-920A8F5891B0}"/>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ea typeface="+mn-ea"/>
                <a:cs typeface="+mn-cs"/>
              </a:defRPr>
            </a:lvl1pPr>
          </a:lstStyle>
          <a:p>
            <a:pPr>
              <a:defRPr/>
            </a:pPr>
            <a:fld id="{8ABEB53D-30C0-4FF9-A74A-316DA1DE5555}" type="datetimeFigureOut">
              <a:rPr lang="en-US"/>
              <a:pPr>
                <a:defRPr/>
              </a:pPr>
              <a:t>8/12/2019</a:t>
            </a:fld>
            <a:endParaRPr lang="en-US"/>
          </a:p>
        </p:txBody>
      </p:sp>
      <p:sp>
        <p:nvSpPr>
          <p:cNvPr id="4" name="Slide Image Placeholder 3">
            <a:extLst>
              <a:ext uri="{FF2B5EF4-FFF2-40B4-BE49-F238E27FC236}">
                <a16:creationId xmlns:a16="http://schemas.microsoft.com/office/drawing/2014/main" id="{CCC58EA9-BB1F-4156-B75F-B345B2E94EAA}"/>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31F15FC9-93F3-4C88-92C3-7C0D1309461A}"/>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42C359AD-A60A-4827-853F-5338F2B4663E}"/>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78B86C62-45E7-415B-B0B8-CF37F6A6D212}"/>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18E44B7D-8460-4878-81B0-F4B195FB029C}" type="slidenum">
              <a:rPr lang="en-US" altLang="en-US"/>
              <a:pPr/>
              <a:t>‹#›</a:t>
            </a:fld>
            <a:endParaRPr lang="en-US" altLang="en-US"/>
          </a:p>
        </p:txBody>
      </p:sp>
    </p:spTree>
    <p:extLst>
      <p:ext uri="{BB962C8B-B14F-4D97-AF65-F5344CB8AC3E}">
        <p14:creationId xmlns:p14="http://schemas.microsoft.com/office/powerpoint/2010/main" val="129457587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who.int/medicines/news/glob_pharmvig_database_qa/en/"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DB5542A-2179-45AF-8E34-F59F4BE53F1C}"/>
              </a:ext>
            </a:extLst>
          </p:cNvPr>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4138B7F-32CD-434E-8323-69473D322C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7892" name="Slide Number Placeholder 3">
            <a:extLst>
              <a:ext uri="{FF2B5EF4-FFF2-40B4-BE49-F238E27FC236}">
                <a16:creationId xmlns:a16="http://schemas.microsoft.com/office/drawing/2014/main" id="{AA90FC2E-6CEA-4B69-B615-7378763758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9CECC5A-625D-4018-9AAA-A5C9D5657291}"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08583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fr-CA" dirty="0">
                <a:ea typeface="ＭＳ Ｐゴシック"/>
                <a:cs typeface="Calibri"/>
              </a:rPr>
              <a:t>Les activités d’atténuation des risques comprennent : </a:t>
            </a:r>
            <a:endParaRPr lang="en-US"/>
          </a:p>
          <a:p>
            <a:endParaRPr lang="fr-CA" dirty="0">
              <a:cs typeface="Calibri"/>
            </a:endParaRPr>
          </a:p>
          <a:p>
            <a:pPr marL="171450" indent="-171450">
              <a:buFont typeface="Arial"/>
              <a:buChar char="•"/>
            </a:pPr>
            <a:r>
              <a:rPr lang="fr-CA" dirty="0">
                <a:ea typeface="ＭＳ Ｐゴシック"/>
                <a:cs typeface="Calibri"/>
              </a:rPr>
              <a:t>Observation continue</a:t>
            </a:r>
            <a:endParaRPr lang="en-CA" dirty="0">
              <a:ea typeface="ＭＳ Ｐゴシック"/>
              <a:cs typeface="Calibri"/>
            </a:endParaRPr>
          </a:p>
          <a:p>
            <a:pPr marL="171450" indent="-171450">
              <a:buFont typeface="Arial"/>
              <a:buChar char="•"/>
            </a:pPr>
            <a:r>
              <a:rPr lang="fr-CA" dirty="0">
                <a:ea typeface="ＭＳ Ｐゴシック"/>
                <a:cs typeface="Calibri"/>
              </a:rPr>
              <a:t>Modifications de l’étiquetage</a:t>
            </a:r>
            <a:endParaRPr lang="en-CA" dirty="0">
              <a:ea typeface="ＭＳ Ｐゴシック"/>
              <a:cs typeface="Calibri"/>
            </a:endParaRPr>
          </a:p>
          <a:p>
            <a:pPr marL="171450" indent="-171450">
              <a:buFont typeface="Arial"/>
              <a:buChar char="•"/>
            </a:pPr>
            <a:r>
              <a:rPr lang="fr-CA" dirty="0">
                <a:ea typeface="ＭＳ Ｐゴシック"/>
                <a:cs typeface="Calibri"/>
              </a:rPr>
              <a:t>Communications des risques</a:t>
            </a:r>
            <a:endParaRPr lang="en-CA" dirty="0">
              <a:ea typeface="ＭＳ Ｐゴシック"/>
              <a:cs typeface="Calibri"/>
            </a:endParaRPr>
          </a:p>
          <a:p>
            <a:pPr marL="171450" indent="-171450">
              <a:buFont typeface="Arial"/>
              <a:buChar char="•"/>
            </a:pPr>
            <a:r>
              <a:rPr lang="fr-CA" dirty="0">
                <a:ea typeface="ＭＳ Ｐゴシック"/>
                <a:cs typeface="Calibri"/>
              </a:rPr>
              <a:t>Rappel de produits</a:t>
            </a:r>
            <a:endParaRPr lang="en-CA" dirty="0">
              <a:ea typeface="ＭＳ Ｐゴシック"/>
              <a:cs typeface="Calibri"/>
            </a:endParaRPr>
          </a:p>
          <a:p>
            <a:pPr marL="171450" indent="-171450">
              <a:buFont typeface="Arial"/>
              <a:buChar char="•"/>
            </a:pPr>
            <a:r>
              <a:rPr lang="fr-CA" dirty="0">
                <a:ea typeface="ＭＳ Ｐゴシック"/>
                <a:cs typeface="Calibri"/>
              </a:rPr>
              <a:t>Retrait du marché</a:t>
            </a:r>
            <a:endParaRPr lang="en-CA" dirty="0">
              <a:ea typeface="ＭＳ Ｐゴシック"/>
              <a:cs typeface="Calibri"/>
            </a:endParaRPr>
          </a:p>
          <a:p>
            <a:pPr marL="171450" indent="-171450">
              <a:buFont typeface="Arial"/>
              <a:buChar char="•"/>
            </a:pPr>
            <a:r>
              <a:rPr lang="fr-CA" dirty="0">
                <a:ea typeface="ＭＳ Ｐゴシック"/>
                <a:cs typeface="Calibri"/>
              </a:rPr>
              <a:t>Activités éducatives </a:t>
            </a:r>
            <a:endParaRPr lang="en-CA"/>
          </a:p>
          <a:p>
            <a:pPr marL="171450" indent="-171450">
              <a:buFont typeface="Arial"/>
              <a:buChar char="•"/>
            </a:pPr>
            <a:r>
              <a:rPr lang="fr-CA" dirty="0">
                <a:ea typeface="ＭＳ Ｐゴシック"/>
                <a:cs typeface="Calibri"/>
              </a:rPr>
              <a:t>Autres :</a:t>
            </a:r>
            <a:endParaRPr lang="en-CA" dirty="0">
              <a:ea typeface="ＭＳ Ｐゴシック"/>
              <a:cs typeface="Calibri"/>
            </a:endParaRPr>
          </a:p>
          <a:p>
            <a:pPr marL="628650" lvl="1" indent="-171450">
              <a:buFont typeface="Arial"/>
              <a:buChar char="•"/>
            </a:pPr>
            <a:r>
              <a:rPr lang="fr-CA" dirty="0">
                <a:ea typeface="ＭＳ Ｐゴシック"/>
              </a:rPr>
              <a:t>distribution contrôlée</a:t>
            </a:r>
            <a:endParaRPr lang="en-CA" dirty="0">
              <a:ea typeface="ＭＳ Ｐゴシック"/>
            </a:endParaRPr>
          </a:p>
          <a:p>
            <a:pPr marL="628650" lvl="1" indent="-171450">
              <a:buFont typeface="Arial"/>
              <a:buChar char="•"/>
            </a:pPr>
            <a:r>
              <a:rPr lang="fr-CA" dirty="0">
                <a:ea typeface="ＭＳ Ｐゴシック"/>
              </a:rPr>
              <a:t>formulaires de consentement </a:t>
            </a:r>
            <a:endParaRPr lang="en-CA"/>
          </a:p>
          <a:p>
            <a:pPr marL="628650" lvl="1" indent="-171450">
              <a:buFont typeface="Arial"/>
              <a:buChar char="•"/>
            </a:pPr>
            <a:r>
              <a:rPr lang="fr-CA" dirty="0">
                <a:ea typeface="ＭＳ Ｐゴシック"/>
              </a:rPr>
              <a:t>aucun ajout de nouveaux patients</a:t>
            </a:r>
            <a:endParaRPr lang="en-CA" dirty="0">
              <a:ea typeface="ＭＳ Ｐゴシック"/>
            </a:endParaRPr>
          </a:p>
          <a:p>
            <a:endParaRPr lang="en-CA"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E44B7D-8460-4878-81B0-F4B195FB029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86371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13</a:t>
            </a:fld>
            <a:endParaRPr lang="en-US" altLang="en-US"/>
          </a:p>
        </p:txBody>
      </p:sp>
    </p:spTree>
    <p:extLst>
      <p:ext uri="{BB962C8B-B14F-4D97-AF65-F5344CB8AC3E}">
        <p14:creationId xmlns:p14="http://schemas.microsoft.com/office/powerpoint/2010/main" val="3283173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14</a:t>
            </a:fld>
            <a:endParaRPr lang="en-US" altLang="en-US"/>
          </a:p>
        </p:txBody>
      </p:sp>
    </p:spTree>
    <p:extLst>
      <p:ext uri="{BB962C8B-B14F-4D97-AF65-F5344CB8AC3E}">
        <p14:creationId xmlns:p14="http://schemas.microsoft.com/office/powerpoint/2010/main" val="2468961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15</a:t>
            </a:fld>
            <a:endParaRPr lang="en-US" altLang="en-US"/>
          </a:p>
        </p:txBody>
      </p:sp>
    </p:spTree>
    <p:extLst>
      <p:ext uri="{BB962C8B-B14F-4D97-AF65-F5344CB8AC3E}">
        <p14:creationId xmlns:p14="http://schemas.microsoft.com/office/powerpoint/2010/main" val="2966569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17</a:t>
            </a:fld>
            <a:endParaRPr lang="en-US" altLang="en-US"/>
          </a:p>
        </p:txBody>
      </p:sp>
    </p:spTree>
    <p:extLst>
      <p:ext uri="{BB962C8B-B14F-4D97-AF65-F5344CB8AC3E}">
        <p14:creationId xmlns:p14="http://schemas.microsoft.com/office/powerpoint/2010/main" val="1854914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18</a:t>
            </a:fld>
            <a:endParaRPr lang="en-US" altLang="en-US"/>
          </a:p>
        </p:txBody>
      </p:sp>
    </p:spTree>
    <p:extLst>
      <p:ext uri="{BB962C8B-B14F-4D97-AF65-F5344CB8AC3E}">
        <p14:creationId xmlns:p14="http://schemas.microsoft.com/office/powerpoint/2010/main" val="4066246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19</a:t>
            </a:fld>
            <a:endParaRPr lang="en-US" altLang="en-US"/>
          </a:p>
        </p:txBody>
      </p:sp>
    </p:spTree>
    <p:extLst>
      <p:ext uri="{BB962C8B-B14F-4D97-AF65-F5344CB8AC3E}">
        <p14:creationId xmlns:p14="http://schemas.microsoft.com/office/powerpoint/2010/main" val="2013851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20</a:t>
            </a:fld>
            <a:endParaRPr lang="en-US" altLang="en-US"/>
          </a:p>
        </p:txBody>
      </p:sp>
    </p:spTree>
    <p:extLst>
      <p:ext uri="{BB962C8B-B14F-4D97-AF65-F5344CB8AC3E}">
        <p14:creationId xmlns:p14="http://schemas.microsoft.com/office/powerpoint/2010/main" val="2400134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21</a:t>
            </a:fld>
            <a:endParaRPr lang="en-US" altLang="en-US"/>
          </a:p>
        </p:txBody>
      </p:sp>
    </p:spTree>
    <p:extLst>
      <p:ext uri="{BB962C8B-B14F-4D97-AF65-F5344CB8AC3E}">
        <p14:creationId xmlns:p14="http://schemas.microsoft.com/office/powerpoint/2010/main" val="3964988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22</a:t>
            </a:fld>
            <a:endParaRPr lang="en-US" altLang="en-US"/>
          </a:p>
        </p:txBody>
      </p:sp>
    </p:spTree>
    <p:extLst>
      <p:ext uri="{BB962C8B-B14F-4D97-AF65-F5344CB8AC3E}">
        <p14:creationId xmlns:p14="http://schemas.microsoft.com/office/powerpoint/2010/main" val="3014269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18E44B7D-8460-4878-81B0-F4B195FB029C}" type="slidenum">
              <a:rPr lang="en-US" altLang="en-US" smtClean="0"/>
              <a:pPr/>
              <a:t>2</a:t>
            </a:fld>
            <a:endParaRPr lang="en-US" altLang="en-US"/>
          </a:p>
        </p:txBody>
      </p:sp>
    </p:spTree>
    <p:extLst>
      <p:ext uri="{BB962C8B-B14F-4D97-AF65-F5344CB8AC3E}">
        <p14:creationId xmlns:p14="http://schemas.microsoft.com/office/powerpoint/2010/main" val="88251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23</a:t>
            </a:fld>
            <a:endParaRPr lang="en-US" altLang="en-US"/>
          </a:p>
        </p:txBody>
      </p:sp>
    </p:spTree>
    <p:extLst>
      <p:ext uri="{BB962C8B-B14F-4D97-AF65-F5344CB8AC3E}">
        <p14:creationId xmlns:p14="http://schemas.microsoft.com/office/powerpoint/2010/main" val="3255778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24</a:t>
            </a:fld>
            <a:endParaRPr lang="en-US" altLang="en-US"/>
          </a:p>
        </p:txBody>
      </p:sp>
    </p:spTree>
    <p:extLst>
      <p:ext uri="{BB962C8B-B14F-4D97-AF65-F5344CB8AC3E}">
        <p14:creationId xmlns:p14="http://schemas.microsoft.com/office/powerpoint/2010/main" val="1800652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25</a:t>
            </a:fld>
            <a:endParaRPr lang="en-US" altLang="en-US"/>
          </a:p>
        </p:txBody>
      </p:sp>
    </p:spTree>
    <p:extLst>
      <p:ext uri="{BB962C8B-B14F-4D97-AF65-F5344CB8AC3E}">
        <p14:creationId xmlns:p14="http://schemas.microsoft.com/office/powerpoint/2010/main" val="4024266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sz="1200"/>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26</a:t>
            </a:fld>
            <a:endParaRPr lang="en-US" altLang="en-US"/>
          </a:p>
        </p:txBody>
      </p:sp>
    </p:spTree>
    <p:extLst>
      <p:ext uri="{BB962C8B-B14F-4D97-AF65-F5344CB8AC3E}">
        <p14:creationId xmlns:p14="http://schemas.microsoft.com/office/powerpoint/2010/main" val="3552913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fr-CA" i="1" dirty="0">
                <a:ea typeface="ＭＳ Ｐゴシック"/>
                <a:cs typeface="Calibri"/>
              </a:rPr>
              <a:t>Base de données mondiales de pharmacovigilance de l’Organisation mondiale de la Santé (OMS) : </a:t>
            </a:r>
            <a:r>
              <a:rPr lang="fr-CA" dirty="0">
                <a:ea typeface="ＭＳ Ｐゴシック"/>
                <a:cs typeface="Calibri"/>
              </a:rPr>
              <a:t>Base de données internationale des notifications de réactions indésirables (RI) permettant l'identification et l'analyse de nouveaux signaux de RI.</a:t>
            </a:r>
            <a:endParaRPr lang="en-US" dirty="0">
              <a:ea typeface="ＭＳ Ｐゴシック"/>
              <a:cs typeface="Calibri"/>
            </a:endParaRPr>
          </a:p>
          <a:p>
            <a:r>
              <a:rPr lang="fr-CA" dirty="0">
                <a:ea typeface="ＭＳ Ｐゴシック"/>
                <a:cs typeface="Calibri"/>
              </a:rPr>
              <a:t> </a:t>
            </a:r>
            <a:endParaRPr lang="en-CA" dirty="0">
              <a:ea typeface="ＭＳ Ｐゴシック"/>
              <a:cs typeface="Calibri"/>
            </a:endParaRPr>
          </a:p>
          <a:p>
            <a:endParaRPr lang="en-CA" dirty="0">
              <a:cs typeface="Calibri"/>
            </a:endParaRPr>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28</a:t>
            </a:fld>
            <a:endParaRPr lang="en-US" altLang="en-US"/>
          </a:p>
        </p:txBody>
      </p:sp>
    </p:spTree>
    <p:extLst>
      <p:ext uri="{BB962C8B-B14F-4D97-AF65-F5344CB8AC3E}">
        <p14:creationId xmlns:p14="http://schemas.microsoft.com/office/powerpoint/2010/main" val="2637075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30</a:t>
            </a:fld>
            <a:endParaRPr lang="en-US" altLang="en-US"/>
          </a:p>
        </p:txBody>
      </p:sp>
    </p:spTree>
    <p:extLst>
      <p:ext uri="{BB962C8B-B14F-4D97-AF65-F5344CB8AC3E}">
        <p14:creationId xmlns:p14="http://schemas.microsoft.com/office/powerpoint/2010/main" val="1014236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8E44B7D-8460-4878-81B0-F4B195FB029C}" type="slidenum">
              <a:rPr lang="en-US" altLang="en-US" smtClean="0"/>
              <a:pPr/>
              <a:t>31</a:t>
            </a:fld>
            <a:endParaRPr lang="en-US" altLang="en-US"/>
          </a:p>
        </p:txBody>
      </p:sp>
    </p:spTree>
    <p:extLst>
      <p:ext uri="{BB962C8B-B14F-4D97-AF65-F5344CB8AC3E}">
        <p14:creationId xmlns:p14="http://schemas.microsoft.com/office/powerpoint/2010/main" val="1301328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a:hlinkClick r:id="rId3"/>
              </a:rPr>
              <a:t> </a:t>
            </a:r>
            <a:endParaRPr lang="en-CA"/>
          </a:p>
          <a:p>
            <a:endParaRPr lang="en-CA">
              <a:solidFill>
                <a:srgbClr val="FF0000"/>
              </a:solidFill>
            </a:endParaRPr>
          </a:p>
        </p:txBody>
      </p:sp>
      <p:sp>
        <p:nvSpPr>
          <p:cNvPr id="4" name="Slide Number Placeholder 3"/>
          <p:cNvSpPr>
            <a:spLocks noGrp="1"/>
          </p:cNvSpPr>
          <p:nvPr>
            <p:ph type="sldNum" sz="quarter" idx="10"/>
          </p:nvPr>
        </p:nvSpPr>
        <p:spPr/>
        <p:txBody>
          <a:bodyPr/>
          <a:lstStyle/>
          <a:p>
            <a:fld id="{72DC16EA-CE68-4F08-8EB4-5232BC0BB0A7}" type="slidenum">
              <a:rPr lang="en-CA" smtClean="0"/>
              <a:t>32</a:t>
            </a:fld>
            <a:endParaRPr lang="en-CA"/>
          </a:p>
        </p:txBody>
      </p:sp>
    </p:spTree>
    <p:extLst>
      <p:ext uri="{BB962C8B-B14F-4D97-AF65-F5344CB8AC3E}">
        <p14:creationId xmlns:p14="http://schemas.microsoft.com/office/powerpoint/2010/main" val="1420378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16EA-CE68-4F08-8EB4-5232BC0BB0A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11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8E44B7D-8460-4878-81B0-F4B195FB029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11975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dirty="0">
                <a:ea typeface="ＭＳ Ｐゴシック"/>
                <a:cs typeface="Calibri"/>
              </a:rPr>
              <a:t>Ce modèle théorique décrit le cycle de déclaration obligatoire; Santé Canada examine et évalue les déclarations et d'autres sources de données, comme les déclarations volontaires, les déclarations de l'industrie, les données internationales, la documentation et autres renseignements sur l'innocuité.</a:t>
            </a:r>
            <a:endParaRPr lang="en-US" dirty="0">
              <a:ea typeface="ＭＳ Ｐゴシック"/>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16EA-CE68-4F08-8EB4-5232BC0BB0A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673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6</a:t>
            </a:fld>
            <a:endParaRPr lang="en-US" altLang="en-US"/>
          </a:p>
        </p:txBody>
      </p:sp>
    </p:spTree>
    <p:extLst>
      <p:ext uri="{BB962C8B-B14F-4D97-AF65-F5344CB8AC3E}">
        <p14:creationId xmlns:p14="http://schemas.microsoft.com/office/powerpoint/2010/main" val="1715072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7</a:t>
            </a:fld>
            <a:endParaRPr lang="en-US" altLang="en-US"/>
          </a:p>
        </p:txBody>
      </p:sp>
    </p:spTree>
    <p:extLst>
      <p:ext uri="{BB962C8B-B14F-4D97-AF65-F5344CB8AC3E}">
        <p14:creationId xmlns:p14="http://schemas.microsoft.com/office/powerpoint/2010/main" val="2789685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 typeface="+mj-lt"/>
              <a:buNone/>
            </a:pPr>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E44B7D-8460-4878-81B0-F4B195FB029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85110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 typeface="+mj-lt"/>
              <a:buNone/>
            </a:pPr>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E44B7D-8460-4878-81B0-F4B195FB029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91453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E1A4D5C5-117A-4304-8262-B6CAB73054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170553C8-CBAC-470E-A156-909B61D4AD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95236" name="Slide Number Placeholder 3">
            <a:extLst>
              <a:ext uri="{FF2B5EF4-FFF2-40B4-BE49-F238E27FC236}">
                <a16:creationId xmlns:a16="http://schemas.microsoft.com/office/drawing/2014/main" id="{0FFB4928-BE39-47A7-954F-15AB52A773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06B998A-EC26-45C9-98A2-0F5C99F1881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164-85A3-304E-B632-19DD066C588A}"/>
              </a:ext>
            </a:extLst>
          </p:cNvPr>
          <p:cNvSpPr>
            <a:spLocks noGrp="1"/>
          </p:cNvSpPr>
          <p:nvPr>
            <p:ph type="ctrTitle"/>
          </p:nvPr>
        </p:nvSpPr>
        <p:spPr>
          <a:xfrm>
            <a:off x="1524000" y="1122362"/>
            <a:ext cx="9144000" cy="4423031"/>
          </a:xfrm>
        </p:spPr>
        <p:txBody>
          <a:bodyPr anchor="b">
            <a:normAutofit/>
          </a:bodyPr>
          <a:lstStyle>
            <a:lvl1pPr algn="ctr">
              <a:defRPr sz="3600" b="1" i="0" baseline="0">
                <a:latin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4C38A28C-83DB-3647-B5ED-AF9B4A97B4A1}"/>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5AC134BA-F131-DF41-BBFD-687A9BC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26535-C26B-DE45-A7EB-57B500527748}"/>
              </a:ext>
            </a:extLst>
          </p:cNvPr>
          <p:cNvSpPr>
            <a:spLocks noGrp="1"/>
          </p:cNvSpPr>
          <p:nvPr>
            <p:ph type="sldNum" sz="quarter" idx="12"/>
          </p:nvPr>
        </p:nvSpPr>
        <p:spPr/>
        <p:txBody>
          <a:bodyPr/>
          <a:lstStyle/>
          <a:p>
            <a:fld id="{7C6B2E34-D889-2543-8A57-C13169FFE288}" type="slidenum">
              <a:rPr lang="en-US" smtClean="0"/>
              <a:t>‹#›</a:t>
            </a:fld>
            <a:endParaRPr lang="en-US"/>
          </a:p>
        </p:txBody>
      </p:sp>
      <p:pic>
        <p:nvPicPr>
          <p:cNvPr id="3" name="Picture 2">
            <a:extLst>
              <a:ext uri="{FF2B5EF4-FFF2-40B4-BE49-F238E27FC236}">
                <a16:creationId xmlns:a16="http://schemas.microsoft.com/office/drawing/2014/main" id="{43EF2C86-D803-4E9D-9733-EB90103DC8C1}"/>
              </a:ext>
            </a:extLst>
          </p:cNvPr>
          <p:cNvPicPr>
            <a:picLocks noChangeAspect="1"/>
          </p:cNvPicPr>
          <p:nvPr userDrawn="1"/>
        </p:nvPicPr>
        <p:blipFill>
          <a:blip r:embed="rId2"/>
          <a:stretch>
            <a:fillRect/>
          </a:stretch>
        </p:blipFill>
        <p:spPr>
          <a:xfrm>
            <a:off x="0" y="5894833"/>
            <a:ext cx="12192000" cy="963167"/>
          </a:xfrm>
          <a:prstGeom prst="rect">
            <a:avLst/>
          </a:prstGeom>
        </p:spPr>
      </p:pic>
    </p:spTree>
    <p:extLst>
      <p:ext uri="{BB962C8B-B14F-4D97-AF65-F5344CB8AC3E}">
        <p14:creationId xmlns:p14="http://schemas.microsoft.com/office/powerpoint/2010/main" val="28216212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3C7-BAC4-1D45-994E-92D6031E5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6CFD9-A33B-DA4C-957A-0F4F9B71C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6744-AE99-D64A-BF50-5E826859FB63}"/>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574DDABA-2106-9F47-9E99-67C952D06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EBE00-AF7A-B94A-BCEC-10A341A1813C}"/>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12112620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D5D89-EF51-0A44-9F94-FC7EC21692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E53384-FBA7-3E4A-A499-678FFEC23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BB855-46CB-9845-A3F3-D39F2C31A652}"/>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6F1DBC79-668E-DE44-86DD-ED946DB2C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5D24F-3717-6340-8835-D15A844F25C0}"/>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70625238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164-85A3-304E-B632-19DD066C588A}"/>
              </a:ext>
            </a:extLst>
          </p:cNvPr>
          <p:cNvSpPr>
            <a:spLocks noGrp="1"/>
          </p:cNvSpPr>
          <p:nvPr>
            <p:ph type="ctrTitle"/>
          </p:nvPr>
        </p:nvSpPr>
        <p:spPr>
          <a:xfrm>
            <a:off x="1524000" y="1122362"/>
            <a:ext cx="9144000" cy="4423031"/>
          </a:xfrm>
        </p:spPr>
        <p:txBody>
          <a:bodyPr anchor="b">
            <a:normAutofit/>
          </a:bodyPr>
          <a:lstStyle>
            <a:lvl1pPr algn="ctr">
              <a:defRPr sz="3600" b="1" i="0" baseline="0">
                <a:latin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4C38A28C-83DB-3647-B5ED-AF9B4A97B4A1}"/>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5AC134BA-F131-DF41-BBFD-687A9BC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26535-C26B-DE45-A7EB-57B500527748}"/>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81221997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82A-D9B1-0041-A5DC-2E8A3D5ED87F}"/>
              </a:ext>
            </a:extLst>
          </p:cNvPr>
          <p:cNvSpPr>
            <a:spLocks noGrp="1"/>
          </p:cNvSpPr>
          <p:nvPr>
            <p:ph type="title"/>
          </p:nvPr>
        </p:nvSpPr>
        <p:spPr/>
        <p:txBody>
          <a:bodyPr/>
          <a:lstStyle>
            <a:lvl1pPr algn="l">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67DCD-971C-4048-A1AE-5F5B19AB875B}"/>
              </a:ext>
            </a:extLst>
          </p:cNvPr>
          <p:cNvSpPr>
            <a:spLocks noGrp="1"/>
          </p:cNvSpPr>
          <p:nvPr>
            <p:ph idx="1"/>
          </p:nvPr>
        </p:nvSpPr>
        <p:spPr/>
        <p:txBody>
          <a:bodyPr/>
          <a:lstStyle>
            <a:lvl1pPr marL="228600" indent="-228600">
              <a:buSzPct val="115000"/>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SzPct val="75000"/>
              <a:buFont typeface="Calibri" panose="020F0502020204030204" pitchFamily="34" charset="0"/>
              <a:buChar char="○"/>
              <a:defRPr sz="1800">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886B-C003-C74D-A63D-9AF50EFE5CF2}"/>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F41CCEAD-DCD2-FD42-964E-5182A30D6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C6FC-57C8-AB4F-86F6-3B185CAF08E9}"/>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61069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5D47-FF53-A642-861D-A31662658A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BBF780-80CC-C94D-A2AD-2583B9EFF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CB19E-F2F7-0441-B8D7-3050E7274F7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C536A8-8661-E347-AEEE-CAFCAB176F8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09F9DC-B07F-AC40-8155-D04F30690371}"/>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7" name="TextBox 6">
            <a:extLst>
              <a:ext uri="{FF2B5EF4-FFF2-40B4-BE49-F238E27FC236}">
                <a16:creationId xmlns:a16="http://schemas.microsoft.com/office/drawing/2014/main" id="{CB29B6B8-E66C-4F60-922A-8AD85E4DBE9B}"/>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Tree>
    <p:extLst>
      <p:ext uri="{BB962C8B-B14F-4D97-AF65-F5344CB8AC3E}">
        <p14:creationId xmlns:p14="http://schemas.microsoft.com/office/powerpoint/2010/main" val="327592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56E8-DA5C-794A-9D50-D7CD08A6B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14C28-97D0-A24D-B1D7-BB071D070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1A-B28C-A647-8485-E323F7CB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0C647-0DC2-8045-A448-CE6E8BECC2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C65A62A-0289-BA41-9672-BFD360509FC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A9DFA3F-09CB-C948-81B2-945151D55EE6}"/>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699473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87B-8D08-8A49-A511-1A09ADBFC4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3DF374-7953-DF4E-9BE6-1F31A322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10168-C4D5-8246-81C9-F4CD2E31E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258EE-1E1D-0D47-A526-C75BCFD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BB6A1-C5A4-D142-82CF-9FEEDF74F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CB7E6-2ABE-2946-B14F-AEF8745CAA5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425461E-D13E-A548-BF8E-A8CE6D986D2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8C85C15-C7FC-5C4F-A7B2-160F7892F357}"/>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555023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3A1-7730-6E45-8B88-BE956D14CE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A85554-297A-0841-83C3-34DCC05DEC0D}"/>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4" name="Footer Placeholder 3">
            <a:extLst>
              <a:ext uri="{FF2B5EF4-FFF2-40B4-BE49-F238E27FC236}">
                <a16:creationId xmlns:a16="http://schemas.microsoft.com/office/drawing/2014/main" id="{24F62431-1D53-C14D-A151-36CCE8CB9B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D8125-9DB0-674E-BABD-519BA2CDAD62}"/>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6" name="TextBox 5">
            <a:extLst>
              <a:ext uri="{FF2B5EF4-FFF2-40B4-BE49-F238E27FC236}">
                <a16:creationId xmlns:a16="http://schemas.microsoft.com/office/drawing/2014/main" id="{D1599F27-CF8E-4E51-BE29-4066C01F4FC1}"/>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Tree>
    <p:extLst>
      <p:ext uri="{BB962C8B-B14F-4D97-AF65-F5344CB8AC3E}">
        <p14:creationId xmlns:p14="http://schemas.microsoft.com/office/powerpoint/2010/main" val="1196951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6BF24-C72D-1D48-B754-AC24201F96E3}"/>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3" name="Footer Placeholder 2">
            <a:extLst>
              <a:ext uri="{FF2B5EF4-FFF2-40B4-BE49-F238E27FC236}">
                <a16:creationId xmlns:a16="http://schemas.microsoft.com/office/drawing/2014/main" id="{34508E7A-599C-6141-ABF6-953B8776FD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0395F9-3AA1-D64C-86EB-00AE1AAB528A}"/>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5" name="TextBox 4">
            <a:extLst>
              <a:ext uri="{FF2B5EF4-FFF2-40B4-BE49-F238E27FC236}">
                <a16:creationId xmlns:a16="http://schemas.microsoft.com/office/drawing/2014/main" id="{554594D5-FF29-4D71-AFBC-785C63B2F193}"/>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Tree>
    <p:extLst>
      <p:ext uri="{BB962C8B-B14F-4D97-AF65-F5344CB8AC3E}">
        <p14:creationId xmlns:p14="http://schemas.microsoft.com/office/powerpoint/2010/main" val="3836477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7E84-1703-D743-A345-381A08566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40CC29-71A2-CF45-87F8-8511387E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B82F1-106A-C040-8392-490F596A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0D38A-35D3-BE42-B9CA-1E36CA28986D}"/>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6" name="Footer Placeholder 5">
            <a:extLst>
              <a:ext uri="{FF2B5EF4-FFF2-40B4-BE49-F238E27FC236}">
                <a16:creationId xmlns:a16="http://schemas.microsoft.com/office/drawing/2014/main" id="{5762A0B9-112F-C74F-88D5-68EAC501A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CA155-DAC6-D948-AE9A-F2CBED19422D}"/>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38765267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82A-D9B1-0041-A5DC-2E8A3D5ED87F}"/>
              </a:ext>
            </a:extLst>
          </p:cNvPr>
          <p:cNvSpPr>
            <a:spLocks noGrp="1"/>
          </p:cNvSpPr>
          <p:nvPr>
            <p:ph type="title"/>
          </p:nvPr>
        </p:nvSpPr>
        <p:spPr/>
        <p:txBody>
          <a:bodyPr/>
          <a:lstStyle>
            <a:lvl1pPr algn="l">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67DCD-971C-4048-A1AE-5F5B19AB875B}"/>
              </a:ext>
            </a:extLst>
          </p:cNvPr>
          <p:cNvSpPr>
            <a:spLocks noGrp="1"/>
          </p:cNvSpPr>
          <p:nvPr>
            <p:ph idx="1"/>
          </p:nvPr>
        </p:nvSpPr>
        <p:spPr/>
        <p:txBody>
          <a:bodyPr/>
          <a:lstStyle>
            <a:lvl1pPr marL="228600" indent="-228600">
              <a:buSzPct val="115000"/>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SzPct val="75000"/>
              <a:buFont typeface="Calibri" panose="020F0502020204030204" pitchFamily="34" charset="0"/>
              <a:buChar char="○"/>
              <a:defRPr sz="1800">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886B-C003-C74D-A63D-9AF50EFE5CF2}"/>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F41CCEAD-DCD2-FD42-964E-5182A30D6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C6FC-57C8-AB4F-86F6-3B185CAF08E9}"/>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564071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4B2-1CB9-E848-81B9-DB07C4702C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06B37B-A8F0-D84A-A6E6-B7F796A32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2E3C1E-5619-814E-96AF-510B41C1D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61556-1CD1-1540-AA6C-25A5488DFE10}"/>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6" name="Footer Placeholder 5">
            <a:extLst>
              <a:ext uri="{FF2B5EF4-FFF2-40B4-BE49-F238E27FC236}">
                <a16:creationId xmlns:a16="http://schemas.microsoft.com/office/drawing/2014/main" id="{34C72F8D-F098-804A-ABCA-7F3C46B813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5BE01-C1C1-1146-8A8A-C453F0438744}"/>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25549445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3C7-BAC4-1D45-994E-92D6031E5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6CFD9-A33B-DA4C-957A-0F4F9B71C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6744-AE99-D64A-BF50-5E826859FB63}"/>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574DDABA-2106-9F47-9E99-67C952D06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EBE00-AF7A-B94A-BCEC-10A341A1813C}"/>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34303788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D5D89-EF51-0A44-9F94-FC7EC21692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E53384-FBA7-3E4A-A499-678FFEC23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BB855-46CB-9845-A3F3-D39F2C31A652}"/>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6F1DBC79-668E-DE44-86DD-ED946DB2C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5D24F-3717-6340-8835-D15A844F25C0}"/>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99875449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164-85A3-304E-B632-19DD066C588A}"/>
              </a:ext>
            </a:extLst>
          </p:cNvPr>
          <p:cNvSpPr>
            <a:spLocks noGrp="1"/>
          </p:cNvSpPr>
          <p:nvPr>
            <p:ph type="ctrTitle"/>
          </p:nvPr>
        </p:nvSpPr>
        <p:spPr>
          <a:xfrm>
            <a:off x="1524000" y="1122362"/>
            <a:ext cx="9144000" cy="4423031"/>
          </a:xfrm>
        </p:spPr>
        <p:txBody>
          <a:bodyPr anchor="b">
            <a:normAutofit/>
          </a:bodyPr>
          <a:lstStyle>
            <a:lvl1pPr algn="ctr">
              <a:defRPr sz="3600" b="1" i="0" baseline="0">
                <a:latin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4C38A28C-83DB-3647-B5ED-AF9B4A97B4A1}"/>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5AC134BA-F131-DF41-BBFD-687A9BC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26535-C26B-DE45-A7EB-57B500527748}"/>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36325351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82A-D9B1-0041-A5DC-2E8A3D5ED87F}"/>
              </a:ext>
            </a:extLst>
          </p:cNvPr>
          <p:cNvSpPr>
            <a:spLocks noGrp="1"/>
          </p:cNvSpPr>
          <p:nvPr>
            <p:ph type="title"/>
          </p:nvPr>
        </p:nvSpPr>
        <p:spPr/>
        <p:txBody>
          <a:bodyPr/>
          <a:lstStyle>
            <a:lvl1pPr algn="l">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67DCD-971C-4048-A1AE-5F5B19AB875B}"/>
              </a:ext>
            </a:extLst>
          </p:cNvPr>
          <p:cNvSpPr>
            <a:spLocks noGrp="1"/>
          </p:cNvSpPr>
          <p:nvPr>
            <p:ph idx="1"/>
          </p:nvPr>
        </p:nvSpPr>
        <p:spPr/>
        <p:txBody>
          <a:bodyPr/>
          <a:lstStyle>
            <a:lvl1pPr marL="228600" indent="-228600">
              <a:buSzPct val="115000"/>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SzPct val="75000"/>
              <a:buFont typeface="Calibri" panose="020F0502020204030204" pitchFamily="34" charset="0"/>
              <a:buChar char="○"/>
              <a:defRPr sz="1800">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886B-C003-C74D-A63D-9AF50EFE5CF2}"/>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F41CCEAD-DCD2-FD42-964E-5182A30D6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C6FC-57C8-AB4F-86F6-3B185CAF08E9}"/>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4280229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5D47-FF53-A642-861D-A31662658A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BBF780-80CC-C94D-A2AD-2583B9EFF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CB19E-F2F7-0441-B8D7-3050E7274F7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C536A8-8661-E347-AEEE-CAFCAB176F8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09F9DC-B07F-AC40-8155-D04F30690371}"/>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206442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56E8-DA5C-794A-9D50-D7CD08A6B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14C28-97D0-A24D-B1D7-BB071D070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1A-B28C-A647-8485-E323F7CB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0C647-0DC2-8045-A448-CE6E8BECC2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C65A62A-0289-BA41-9672-BFD360509FC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A9DFA3F-09CB-C948-81B2-945151D55EE6}"/>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856419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87B-8D08-8A49-A511-1A09ADBFC4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3DF374-7953-DF4E-9BE6-1F31A322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10168-C4D5-8246-81C9-F4CD2E31E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258EE-1E1D-0D47-A526-C75BCFD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BB6A1-C5A4-D142-82CF-9FEEDF74F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CB7E6-2ABE-2946-B14F-AEF8745CAA5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425461E-D13E-A548-BF8E-A8CE6D986D2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8C85C15-C7FC-5C4F-A7B2-160F7892F357}"/>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2895031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3A1-7730-6E45-8B88-BE956D14CE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A85554-297A-0841-83C3-34DCC05DEC0D}"/>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4" name="Footer Placeholder 3">
            <a:extLst>
              <a:ext uri="{FF2B5EF4-FFF2-40B4-BE49-F238E27FC236}">
                <a16:creationId xmlns:a16="http://schemas.microsoft.com/office/drawing/2014/main" id="{24F62431-1D53-C14D-A151-36CCE8CB9B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D8125-9DB0-674E-BABD-519BA2CDAD62}"/>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4090196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6BF24-C72D-1D48-B754-AC24201F96E3}"/>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3" name="Footer Placeholder 2">
            <a:extLst>
              <a:ext uri="{FF2B5EF4-FFF2-40B4-BE49-F238E27FC236}">
                <a16:creationId xmlns:a16="http://schemas.microsoft.com/office/drawing/2014/main" id="{34508E7A-599C-6141-ABF6-953B8776FD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0395F9-3AA1-D64C-86EB-00AE1AAB528A}"/>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453381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5D47-FF53-A642-861D-A31662658A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BBF780-80CC-C94D-A2AD-2583B9EFF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CB19E-F2F7-0441-B8D7-3050E7274F7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C536A8-8661-E347-AEEE-CAFCAB176F8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09F9DC-B07F-AC40-8155-D04F30690371}"/>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7" name="TextBox 6">
            <a:extLst>
              <a:ext uri="{FF2B5EF4-FFF2-40B4-BE49-F238E27FC236}">
                <a16:creationId xmlns:a16="http://schemas.microsoft.com/office/drawing/2014/main" id="{CB29B6B8-E66C-4F60-922A-8AD85E4DBE9B}"/>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Tree>
    <p:extLst>
      <p:ext uri="{BB962C8B-B14F-4D97-AF65-F5344CB8AC3E}">
        <p14:creationId xmlns:p14="http://schemas.microsoft.com/office/powerpoint/2010/main" val="3278346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7E84-1703-D743-A345-381A08566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40CC29-71A2-CF45-87F8-8511387E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B82F1-106A-C040-8392-490F596A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0D38A-35D3-BE42-B9CA-1E36CA28986D}"/>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6" name="Footer Placeholder 5">
            <a:extLst>
              <a:ext uri="{FF2B5EF4-FFF2-40B4-BE49-F238E27FC236}">
                <a16:creationId xmlns:a16="http://schemas.microsoft.com/office/drawing/2014/main" id="{5762A0B9-112F-C74F-88D5-68EAC501A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CA155-DAC6-D948-AE9A-F2CBED19422D}"/>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388363838"/>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4B2-1CB9-E848-81B9-DB07C4702C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06B37B-A8F0-D84A-A6E6-B7F796A32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2E3C1E-5619-814E-96AF-510B41C1D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61556-1CD1-1540-AA6C-25A5488DFE10}"/>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6" name="Footer Placeholder 5">
            <a:extLst>
              <a:ext uri="{FF2B5EF4-FFF2-40B4-BE49-F238E27FC236}">
                <a16:creationId xmlns:a16="http://schemas.microsoft.com/office/drawing/2014/main" id="{34C72F8D-F098-804A-ABCA-7F3C46B813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5BE01-C1C1-1146-8A8A-C453F0438744}"/>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41835297"/>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3C7-BAC4-1D45-994E-92D6031E5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6CFD9-A33B-DA4C-957A-0F4F9B71C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6744-AE99-D64A-BF50-5E826859FB63}"/>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574DDABA-2106-9F47-9E99-67C952D06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EBE00-AF7A-B94A-BCEC-10A341A1813C}"/>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1058842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D5D89-EF51-0A44-9F94-FC7EC21692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E53384-FBA7-3E4A-A499-678FFEC23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BB855-46CB-9845-A3F3-D39F2C31A652}"/>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6F1DBC79-668E-DE44-86DD-ED946DB2C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5D24F-3717-6340-8835-D15A844F25C0}"/>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972682849"/>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164-85A3-304E-B632-19DD066C588A}"/>
              </a:ext>
            </a:extLst>
          </p:cNvPr>
          <p:cNvSpPr>
            <a:spLocks noGrp="1"/>
          </p:cNvSpPr>
          <p:nvPr>
            <p:ph type="ctrTitle"/>
          </p:nvPr>
        </p:nvSpPr>
        <p:spPr>
          <a:xfrm>
            <a:off x="1524000" y="1122362"/>
            <a:ext cx="9144000" cy="4423031"/>
          </a:xfrm>
        </p:spPr>
        <p:txBody>
          <a:bodyPr anchor="b">
            <a:normAutofit/>
          </a:bodyPr>
          <a:lstStyle>
            <a:lvl1pPr algn="ctr">
              <a:defRPr sz="3600" b="1" i="0" baseline="0">
                <a:latin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4C38A28C-83DB-3647-B5ED-AF9B4A97B4A1}"/>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5AC134BA-F131-DF41-BBFD-687A9BC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26535-C26B-DE45-A7EB-57B500527748}"/>
              </a:ext>
            </a:extLst>
          </p:cNvPr>
          <p:cNvSpPr>
            <a:spLocks noGrp="1"/>
          </p:cNvSpPr>
          <p:nvPr>
            <p:ph type="sldNum" sz="quarter" idx="12"/>
          </p:nvPr>
        </p:nvSpPr>
        <p:spPr/>
        <p:txBody>
          <a:bodyPr/>
          <a:lstStyle/>
          <a:p>
            <a:fld id="{25FC2A34-C69F-48D2-B120-F15CB8ACBA74}" type="slidenum">
              <a:rPr lang="en-US" altLang="en-US" smtClean="0"/>
              <a:pPr/>
              <a:t>‹#›</a:t>
            </a:fld>
            <a:endParaRPr lang="en-US" altLang="en-US"/>
          </a:p>
        </p:txBody>
      </p:sp>
    </p:spTree>
    <p:extLst>
      <p:ext uri="{BB962C8B-B14F-4D97-AF65-F5344CB8AC3E}">
        <p14:creationId xmlns:p14="http://schemas.microsoft.com/office/powerpoint/2010/main" val="116753876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82A-D9B1-0041-A5DC-2E8A3D5ED87F}"/>
              </a:ext>
            </a:extLst>
          </p:cNvPr>
          <p:cNvSpPr>
            <a:spLocks noGrp="1"/>
          </p:cNvSpPr>
          <p:nvPr>
            <p:ph type="title"/>
          </p:nvPr>
        </p:nvSpPr>
        <p:spPr/>
        <p:txBody>
          <a:bodyPr/>
          <a:lstStyle>
            <a:lvl1pPr algn="l">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67DCD-971C-4048-A1AE-5F5B19AB875B}"/>
              </a:ext>
            </a:extLst>
          </p:cNvPr>
          <p:cNvSpPr>
            <a:spLocks noGrp="1"/>
          </p:cNvSpPr>
          <p:nvPr>
            <p:ph idx="1"/>
          </p:nvPr>
        </p:nvSpPr>
        <p:spPr>
          <a:xfrm>
            <a:off x="838200" y="1825624"/>
            <a:ext cx="10515600" cy="4351338"/>
          </a:xfrm>
        </p:spPr>
        <p:txBody>
          <a:bodyPr/>
          <a:lstStyle>
            <a:lvl1pPr marL="228600" indent="-228600">
              <a:buSzPct val="115000"/>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SzPct val="75000"/>
              <a:buFont typeface="Calibri" panose="020F0502020204030204" pitchFamily="34" charset="0"/>
              <a:buChar char="○"/>
              <a:defRPr sz="1800">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886B-C003-C74D-A63D-9AF50EFE5CF2}"/>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F41CCEAD-DCD2-FD42-964E-5182A30D6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C6FC-57C8-AB4F-86F6-3B185CAF08E9}"/>
              </a:ext>
            </a:extLst>
          </p:cNvPr>
          <p:cNvSpPr>
            <a:spLocks noGrp="1"/>
          </p:cNvSpPr>
          <p:nvPr>
            <p:ph type="sldNum" sz="quarter" idx="12"/>
          </p:nvPr>
        </p:nvSpPr>
        <p:spPr/>
        <p:txBody>
          <a:bodyPr/>
          <a:lstStyle/>
          <a:p>
            <a:fld id="{CACD7C3C-9F41-4EB4-9FCC-8B846A13ECB4}" type="slidenum">
              <a:rPr lang="en-US" altLang="en-US" smtClean="0"/>
              <a:pPr/>
              <a:t>‹#›</a:t>
            </a:fld>
            <a:endParaRPr lang="en-US" altLang="en-US"/>
          </a:p>
        </p:txBody>
      </p:sp>
    </p:spTree>
    <p:extLst>
      <p:ext uri="{BB962C8B-B14F-4D97-AF65-F5344CB8AC3E}">
        <p14:creationId xmlns:p14="http://schemas.microsoft.com/office/powerpoint/2010/main" val="27377764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5D47-FF53-A642-861D-A31662658A06}"/>
              </a:ext>
            </a:extLst>
          </p:cNvPr>
          <p:cNvSpPr>
            <a:spLocks noGrp="1"/>
          </p:cNvSpPr>
          <p:nvPr>
            <p:ph type="title"/>
          </p:nvPr>
        </p:nvSpPr>
        <p:spPr>
          <a:xfrm>
            <a:off x="831850" y="1709738"/>
            <a:ext cx="10515600" cy="2852737"/>
          </a:xfrm>
        </p:spPr>
        <p:txBody>
          <a:bodyPr anchor="b">
            <a:normAutofit/>
          </a:bodyPr>
          <a:lstStyle>
            <a:lvl1pPr algn="ctr">
              <a:defRPr sz="4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CBBF780-80CC-C94D-A2AD-2583B9EFF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CB19E-F2F7-0441-B8D7-3050E7274F7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C536A8-8661-E347-AEEE-CAFCAB176F8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09F9DC-B07F-AC40-8155-D04F30690371}"/>
              </a:ext>
            </a:extLst>
          </p:cNvPr>
          <p:cNvSpPr>
            <a:spLocks noGrp="1"/>
          </p:cNvSpPr>
          <p:nvPr>
            <p:ph type="sldNum" sz="quarter" idx="12"/>
          </p:nvPr>
        </p:nvSpPr>
        <p:spPr/>
        <p:txBody>
          <a:bodyPr/>
          <a:lstStyle/>
          <a:p>
            <a:fld id="{010CFEEB-7A32-45E1-88B4-351F03C9CCF0}" type="slidenum">
              <a:rPr lang="en-US" altLang="en-US" smtClean="0"/>
              <a:pPr/>
              <a:t>‹#›</a:t>
            </a:fld>
            <a:endParaRPr lang="en-US" altLang="en-US"/>
          </a:p>
        </p:txBody>
      </p:sp>
    </p:spTree>
    <p:extLst>
      <p:ext uri="{BB962C8B-B14F-4D97-AF65-F5344CB8AC3E}">
        <p14:creationId xmlns:p14="http://schemas.microsoft.com/office/powerpoint/2010/main" val="30285661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56E8-DA5C-794A-9D50-D7CD08A6B0E1}"/>
              </a:ext>
            </a:extLst>
          </p:cNvPr>
          <p:cNvSpPr>
            <a:spLocks noGrp="1"/>
          </p:cNvSpPr>
          <p:nvPr>
            <p:ph type="title"/>
          </p:nvPr>
        </p:nvSpPr>
        <p:spPr/>
        <p:txBody>
          <a:bodyPr>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6614C28-97D0-A24D-B1D7-BB071D070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1A-B28C-A647-8485-E323F7CB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0C647-0DC2-8045-A448-CE6E8BECC2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C65A62A-0289-BA41-9672-BFD360509FC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A9DFA3F-09CB-C948-81B2-945151D55EE6}"/>
              </a:ext>
            </a:extLst>
          </p:cNvPr>
          <p:cNvSpPr>
            <a:spLocks noGrp="1"/>
          </p:cNvSpPr>
          <p:nvPr>
            <p:ph type="sldNum" sz="quarter" idx="12"/>
          </p:nvPr>
        </p:nvSpPr>
        <p:spPr/>
        <p:txBody>
          <a:bodyPr/>
          <a:lstStyle/>
          <a:p>
            <a:fld id="{EA017758-6313-420E-B771-C9CC8C3DA4E7}" type="slidenum">
              <a:rPr lang="en-US" altLang="en-US" smtClean="0"/>
              <a:pPr/>
              <a:t>‹#›</a:t>
            </a:fld>
            <a:endParaRPr lang="en-US" altLang="en-US"/>
          </a:p>
        </p:txBody>
      </p:sp>
    </p:spTree>
    <p:extLst>
      <p:ext uri="{BB962C8B-B14F-4D97-AF65-F5344CB8AC3E}">
        <p14:creationId xmlns:p14="http://schemas.microsoft.com/office/powerpoint/2010/main" val="2475883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87B-8D08-8A49-A511-1A09ADBFC49E}"/>
              </a:ext>
            </a:extLst>
          </p:cNvPr>
          <p:cNvSpPr>
            <a:spLocks noGrp="1"/>
          </p:cNvSpPr>
          <p:nvPr>
            <p:ph type="title"/>
          </p:nvPr>
        </p:nvSpPr>
        <p:spPr>
          <a:xfrm>
            <a:off x="839788" y="365125"/>
            <a:ext cx="10515600" cy="1325563"/>
          </a:xfrm>
        </p:spPr>
        <p:txBody>
          <a:bodyPr>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B23DF374-7953-DF4E-9BE6-1F31A322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10168-C4D5-8246-81C9-F4CD2E31E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258EE-1E1D-0D47-A526-C75BCFD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BB6A1-C5A4-D142-82CF-9FEEDF74F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CB7E6-2ABE-2946-B14F-AEF8745CAA5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425461E-D13E-A548-BF8E-A8CE6D986D2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8C85C15-C7FC-5C4F-A7B2-160F7892F357}"/>
              </a:ext>
            </a:extLst>
          </p:cNvPr>
          <p:cNvSpPr>
            <a:spLocks noGrp="1"/>
          </p:cNvSpPr>
          <p:nvPr>
            <p:ph type="sldNum" sz="quarter" idx="12"/>
          </p:nvPr>
        </p:nvSpPr>
        <p:spPr/>
        <p:txBody>
          <a:bodyPr/>
          <a:lstStyle/>
          <a:p>
            <a:fld id="{742786C3-B6FB-4E63-BEA0-EB9E098A3A5D}" type="slidenum">
              <a:rPr lang="en-US" altLang="en-US" smtClean="0"/>
              <a:pPr/>
              <a:t>‹#›</a:t>
            </a:fld>
            <a:endParaRPr lang="en-US" altLang="en-US"/>
          </a:p>
        </p:txBody>
      </p:sp>
    </p:spTree>
    <p:extLst>
      <p:ext uri="{BB962C8B-B14F-4D97-AF65-F5344CB8AC3E}">
        <p14:creationId xmlns:p14="http://schemas.microsoft.com/office/powerpoint/2010/main" val="5816017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3A1-7730-6E45-8B88-BE956D14CEC2}"/>
              </a:ext>
            </a:extLst>
          </p:cNvPr>
          <p:cNvSpPr>
            <a:spLocks noGrp="1"/>
          </p:cNvSpPr>
          <p:nvPr>
            <p:ph type="title"/>
          </p:nvPr>
        </p:nvSpPr>
        <p:spPr/>
        <p:txBody>
          <a:bodyPr>
            <a:normAutofit/>
          </a:bodyPr>
          <a:lstStyle>
            <a:lvl1pPr>
              <a:defRPr sz="2800" b="1">
                <a:solidFill>
                  <a:srgbClr val="1B416F"/>
                </a:solidFill>
              </a:defRPr>
            </a:lvl1pPr>
          </a:lstStyle>
          <a:p>
            <a:r>
              <a:rPr lang="en-US"/>
              <a:t>Click to edit Master title style</a:t>
            </a:r>
          </a:p>
        </p:txBody>
      </p:sp>
      <p:sp>
        <p:nvSpPr>
          <p:cNvPr id="3" name="Date Placeholder 2">
            <a:extLst>
              <a:ext uri="{FF2B5EF4-FFF2-40B4-BE49-F238E27FC236}">
                <a16:creationId xmlns:a16="http://schemas.microsoft.com/office/drawing/2014/main" id="{D1A85554-297A-0841-83C3-34DCC05DEC0D}"/>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24F62431-1D53-C14D-A151-36CCE8CB9B9D}"/>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FDD8125-9DB0-674E-BABD-519BA2CDAD62}"/>
              </a:ext>
            </a:extLst>
          </p:cNvPr>
          <p:cNvSpPr>
            <a:spLocks noGrp="1"/>
          </p:cNvSpPr>
          <p:nvPr>
            <p:ph type="sldNum" sz="quarter" idx="12"/>
          </p:nvPr>
        </p:nvSpPr>
        <p:spPr/>
        <p:txBody>
          <a:bodyPr/>
          <a:lstStyle/>
          <a:p>
            <a:fld id="{62079B72-C9EF-4793-BC5A-86E2920BCE51}" type="slidenum">
              <a:rPr lang="en-US" altLang="en-US" smtClean="0"/>
              <a:pPr/>
              <a:t>‹#›</a:t>
            </a:fld>
            <a:endParaRPr lang="en-US" altLang="en-US"/>
          </a:p>
        </p:txBody>
      </p:sp>
    </p:spTree>
    <p:extLst>
      <p:ext uri="{BB962C8B-B14F-4D97-AF65-F5344CB8AC3E}">
        <p14:creationId xmlns:p14="http://schemas.microsoft.com/office/powerpoint/2010/main" val="1125323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56E8-DA5C-794A-9D50-D7CD08A6B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14C28-97D0-A24D-B1D7-BB071D070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1A-B28C-A647-8485-E323F7CB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0C647-0DC2-8045-A448-CE6E8BECC2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C65A62A-0289-BA41-9672-BFD360509FC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A9DFA3F-09CB-C948-81B2-945151D55EE6}"/>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5755059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6BF24-C72D-1D48-B754-AC24201F96E3}"/>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34508E7A-599C-6141-ABF6-953B8776FD19}"/>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7D0395F9-3AA1-D64C-86EB-00AE1AAB528A}"/>
              </a:ext>
            </a:extLst>
          </p:cNvPr>
          <p:cNvSpPr>
            <a:spLocks noGrp="1"/>
          </p:cNvSpPr>
          <p:nvPr>
            <p:ph type="sldNum" sz="quarter" idx="12"/>
          </p:nvPr>
        </p:nvSpPr>
        <p:spPr/>
        <p:txBody>
          <a:bodyPr/>
          <a:lstStyle/>
          <a:p>
            <a:fld id="{E93C5A01-9800-485C-AEC0-EC0E3DD78434}" type="slidenum">
              <a:rPr lang="en-US" altLang="en-US" smtClean="0"/>
              <a:pPr/>
              <a:t>‹#›</a:t>
            </a:fld>
            <a:endParaRPr lang="en-US" altLang="en-US"/>
          </a:p>
        </p:txBody>
      </p:sp>
    </p:spTree>
    <p:extLst>
      <p:ext uri="{BB962C8B-B14F-4D97-AF65-F5344CB8AC3E}">
        <p14:creationId xmlns:p14="http://schemas.microsoft.com/office/powerpoint/2010/main" val="3549954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7E84-1703-D743-A345-381A0856689C}"/>
              </a:ext>
            </a:extLst>
          </p:cNvPr>
          <p:cNvSpPr>
            <a:spLocks noGrp="1"/>
          </p:cNvSpPr>
          <p:nvPr>
            <p:ph type="title"/>
          </p:nvPr>
        </p:nvSpPr>
        <p:spPr>
          <a:xfrm>
            <a:off x="839788" y="457200"/>
            <a:ext cx="3932237" cy="1600200"/>
          </a:xfrm>
        </p:spPr>
        <p:txBody>
          <a:bodyPr anchor="b">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C40CC29-71A2-CF45-87F8-8511387E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B82F1-106A-C040-8392-490F596A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0D38A-35D3-BE42-B9CA-1E36CA28986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762A0B9-112F-C74F-88D5-68EAC501A983}"/>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B0DCA155-DAC6-D948-AE9A-F2CBED19422D}"/>
              </a:ext>
            </a:extLst>
          </p:cNvPr>
          <p:cNvSpPr>
            <a:spLocks noGrp="1"/>
          </p:cNvSpPr>
          <p:nvPr>
            <p:ph type="sldNum" sz="quarter" idx="12"/>
          </p:nvPr>
        </p:nvSpPr>
        <p:spPr/>
        <p:txBody>
          <a:bodyPr/>
          <a:lstStyle/>
          <a:p>
            <a:fld id="{8D2D1C3B-5B10-461B-9DA4-6D58C1BD56FD}" type="slidenum">
              <a:rPr lang="en-US" altLang="en-US" smtClean="0"/>
              <a:pPr/>
              <a:t>‹#›</a:t>
            </a:fld>
            <a:endParaRPr lang="en-US" altLang="en-US"/>
          </a:p>
        </p:txBody>
      </p:sp>
    </p:spTree>
    <p:extLst>
      <p:ext uri="{BB962C8B-B14F-4D97-AF65-F5344CB8AC3E}">
        <p14:creationId xmlns:p14="http://schemas.microsoft.com/office/powerpoint/2010/main" val="16733480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4B2-1CB9-E848-81B9-DB07C4702CA5}"/>
              </a:ext>
            </a:extLst>
          </p:cNvPr>
          <p:cNvSpPr>
            <a:spLocks noGrp="1"/>
          </p:cNvSpPr>
          <p:nvPr>
            <p:ph type="title"/>
          </p:nvPr>
        </p:nvSpPr>
        <p:spPr>
          <a:xfrm>
            <a:off x="839788" y="457200"/>
            <a:ext cx="3932237" cy="1600200"/>
          </a:xfrm>
        </p:spPr>
        <p:txBody>
          <a:bodyPr anchor="b">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2006B37B-A8F0-D84A-A6E6-B7F796A32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2E3C1E-5619-814E-96AF-510B41C1D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61556-1CD1-1540-AA6C-25A5488DFE1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34C72F8D-F098-804A-ABCA-7F3C46B813F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195BE01-C1C1-1146-8A8A-C453F0438744}"/>
              </a:ext>
            </a:extLst>
          </p:cNvPr>
          <p:cNvSpPr>
            <a:spLocks noGrp="1"/>
          </p:cNvSpPr>
          <p:nvPr>
            <p:ph type="sldNum" sz="quarter" idx="12"/>
          </p:nvPr>
        </p:nvSpPr>
        <p:spPr/>
        <p:txBody>
          <a:bodyPr/>
          <a:lstStyle/>
          <a:p>
            <a:fld id="{F04B7B73-4058-400E-B069-7B17AE4AABE4}" type="slidenum">
              <a:rPr lang="en-US" altLang="en-US" smtClean="0"/>
              <a:pPr/>
              <a:t>‹#›</a:t>
            </a:fld>
            <a:endParaRPr lang="en-US" altLang="en-US"/>
          </a:p>
        </p:txBody>
      </p:sp>
    </p:spTree>
    <p:extLst>
      <p:ext uri="{BB962C8B-B14F-4D97-AF65-F5344CB8AC3E}">
        <p14:creationId xmlns:p14="http://schemas.microsoft.com/office/powerpoint/2010/main" val="3180074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3C7-BAC4-1D45-994E-92D6031E5C14}"/>
              </a:ext>
            </a:extLst>
          </p:cNvPr>
          <p:cNvSpPr>
            <a:spLocks noGrp="1"/>
          </p:cNvSpPr>
          <p:nvPr>
            <p:ph type="title"/>
          </p:nvPr>
        </p:nvSpPr>
        <p:spPr/>
        <p:txBody>
          <a:bodyPr>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FE66CFD9-A33B-DA4C-957A-0F4F9B71C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6744-AE99-D64A-BF50-5E826859FB6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74DDABA-2106-9F47-9E99-67C952D0655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58EBE00-AF7A-B94A-BCEC-10A341A1813C}"/>
              </a:ext>
            </a:extLst>
          </p:cNvPr>
          <p:cNvSpPr>
            <a:spLocks noGrp="1"/>
          </p:cNvSpPr>
          <p:nvPr>
            <p:ph type="sldNum" sz="quarter" idx="12"/>
          </p:nvPr>
        </p:nvSpPr>
        <p:spPr/>
        <p:txBody>
          <a:bodyPr/>
          <a:lstStyle/>
          <a:p>
            <a:fld id="{2595E25F-AB24-4206-8BC6-349DDBE3BD84}" type="slidenum">
              <a:rPr lang="en-US" altLang="en-US" smtClean="0"/>
              <a:pPr/>
              <a:t>‹#›</a:t>
            </a:fld>
            <a:endParaRPr lang="en-US" altLang="en-US"/>
          </a:p>
        </p:txBody>
      </p:sp>
    </p:spTree>
    <p:extLst>
      <p:ext uri="{BB962C8B-B14F-4D97-AF65-F5344CB8AC3E}">
        <p14:creationId xmlns:p14="http://schemas.microsoft.com/office/powerpoint/2010/main" val="13782669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D5D89-EF51-0A44-9F94-FC7EC2169259}"/>
              </a:ext>
            </a:extLst>
          </p:cNvPr>
          <p:cNvSpPr>
            <a:spLocks noGrp="1"/>
          </p:cNvSpPr>
          <p:nvPr>
            <p:ph type="title" orient="vert"/>
          </p:nvPr>
        </p:nvSpPr>
        <p:spPr>
          <a:xfrm>
            <a:off x="8724900" y="365125"/>
            <a:ext cx="2628900" cy="5811838"/>
          </a:xfrm>
        </p:spPr>
        <p:txBody>
          <a:bodyPr vert="eaVert">
            <a:normAutofit/>
          </a:bodyPr>
          <a:lstStyle>
            <a:lvl1pPr>
              <a:defRPr sz="2800">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BCE53384-FBA7-3E4A-A499-678FFEC23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BB855-46CB-9845-A3F3-D39F2C31A65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6F1DBC79-668E-DE44-86DD-ED946DB2C4E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E5D24F-3717-6340-8835-D15A844F25C0}"/>
              </a:ext>
            </a:extLst>
          </p:cNvPr>
          <p:cNvSpPr>
            <a:spLocks noGrp="1"/>
          </p:cNvSpPr>
          <p:nvPr>
            <p:ph type="sldNum" sz="quarter" idx="12"/>
          </p:nvPr>
        </p:nvSpPr>
        <p:spPr/>
        <p:txBody>
          <a:bodyPr/>
          <a:lstStyle/>
          <a:p>
            <a:fld id="{235C8AF4-1995-4437-A875-AF165577662D}" type="slidenum">
              <a:rPr lang="en-US" altLang="en-US" smtClean="0"/>
              <a:pPr/>
              <a:t>‹#›</a:t>
            </a:fld>
            <a:endParaRPr lang="en-US" altLang="en-US"/>
          </a:p>
        </p:txBody>
      </p:sp>
    </p:spTree>
    <p:extLst>
      <p:ext uri="{BB962C8B-B14F-4D97-AF65-F5344CB8AC3E}">
        <p14:creationId xmlns:p14="http://schemas.microsoft.com/office/powerpoint/2010/main" val="1648937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87B-8D08-8A49-A511-1A09ADBFC4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3DF374-7953-DF4E-9BE6-1F31A322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10168-C4D5-8246-81C9-F4CD2E31E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258EE-1E1D-0D47-A526-C75BCFD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BB6A1-C5A4-D142-82CF-9FEEDF74F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CB7E6-2ABE-2946-B14F-AEF8745CAA5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425461E-D13E-A548-BF8E-A8CE6D986D2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8C85C15-C7FC-5C4F-A7B2-160F7892F357}"/>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973413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3A1-7730-6E45-8B88-BE956D14CE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A85554-297A-0841-83C3-34DCC05DEC0D}"/>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4" name="Footer Placeholder 3">
            <a:extLst>
              <a:ext uri="{FF2B5EF4-FFF2-40B4-BE49-F238E27FC236}">
                <a16:creationId xmlns:a16="http://schemas.microsoft.com/office/drawing/2014/main" id="{24F62431-1D53-C14D-A151-36CCE8CB9B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D8125-9DB0-674E-BABD-519BA2CDAD62}"/>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6" name="TextBox 5">
            <a:extLst>
              <a:ext uri="{FF2B5EF4-FFF2-40B4-BE49-F238E27FC236}">
                <a16:creationId xmlns:a16="http://schemas.microsoft.com/office/drawing/2014/main" id="{D1599F27-CF8E-4E51-BE29-4066C01F4FC1}"/>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Tree>
    <p:extLst>
      <p:ext uri="{BB962C8B-B14F-4D97-AF65-F5344CB8AC3E}">
        <p14:creationId xmlns:p14="http://schemas.microsoft.com/office/powerpoint/2010/main" val="19125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6BF24-C72D-1D48-B754-AC24201F96E3}"/>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3" name="Footer Placeholder 2">
            <a:extLst>
              <a:ext uri="{FF2B5EF4-FFF2-40B4-BE49-F238E27FC236}">
                <a16:creationId xmlns:a16="http://schemas.microsoft.com/office/drawing/2014/main" id="{34508E7A-599C-6141-ABF6-953B8776FD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0395F9-3AA1-D64C-86EB-00AE1AAB528A}"/>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5" name="TextBox 4">
            <a:extLst>
              <a:ext uri="{FF2B5EF4-FFF2-40B4-BE49-F238E27FC236}">
                <a16:creationId xmlns:a16="http://schemas.microsoft.com/office/drawing/2014/main" id="{554594D5-FF29-4D71-AFBC-785C63B2F193}"/>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Tree>
    <p:extLst>
      <p:ext uri="{BB962C8B-B14F-4D97-AF65-F5344CB8AC3E}">
        <p14:creationId xmlns:p14="http://schemas.microsoft.com/office/powerpoint/2010/main" val="2415204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7E84-1703-D743-A345-381A08566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40CC29-71A2-CF45-87F8-8511387E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B82F1-106A-C040-8392-490F596A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0D38A-35D3-BE42-B9CA-1E36CA28986D}"/>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6" name="Footer Placeholder 5">
            <a:extLst>
              <a:ext uri="{FF2B5EF4-FFF2-40B4-BE49-F238E27FC236}">
                <a16:creationId xmlns:a16="http://schemas.microsoft.com/office/drawing/2014/main" id="{5762A0B9-112F-C74F-88D5-68EAC501A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CA155-DAC6-D948-AE9A-F2CBED19422D}"/>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36251007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4B2-1CB9-E848-81B9-DB07C4702C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06B37B-A8F0-D84A-A6E6-B7F796A32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2E3C1E-5619-814E-96AF-510B41C1D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61556-1CD1-1540-AA6C-25A5488DFE10}"/>
              </a:ext>
            </a:extLst>
          </p:cNvPr>
          <p:cNvSpPr>
            <a:spLocks noGrp="1"/>
          </p:cNvSpPr>
          <p:nvPr>
            <p:ph type="dt" sz="half" idx="10"/>
          </p:nvPr>
        </p:nvSpPr>
        <p:spPr/>
        <p:txBody>
          <a:bodyPr/>
          <a:lstStyle/>
          <a:p>
            <a:fld id="{8DEE49F2-6D7D-D149-AD82-A409606B47EB}" type="datetimeFigureOut">
              <a:rPr lang="en-US" smtClean="0"/>
              <a:t>8/12/2019</a:t>
            </a:fld>
            <a:endParaRPr lang="en-US"/>
          </a:p>
        </p:txBody>
      </p:sp>
      <p:sp>
        <p:nvSpPr>
          <p:cNvPr id="6" name="Footer Placeholder 5">
            <a:extLst>
              <a:ext uri="{FF2B5EF4-FFF2-40B4-BE49-F238E27FC236}">
                <a16:creationId xmlns:a16="http://schemas.microsoft.com/office/drawing/2014/main" id="{34C72F8D-F098-804A-ABCA-7F3C46B813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5BE01-C1C1-1146-8A8A-C453F0438744}"/>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82500263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D603-2887-4744-9E01-FBC5E176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9FB23-D82E-E945-9CBC-8320579C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6A20-48B5-5445-B588-0D827C76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D4AAC232-E17E-7C4F-A814-C306152C9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C2FA2-6207-CE41-99BC-1A062F89B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B2E34-D889-2543-8A57-C13169FFE288}" type="slidenum">
              <a:rPr lang="en-US" smtClean="0"/>
              <a:t>‹#›</a:t>
            </a:fld>
            <a:endParaRPr lang="en-US"/>
          </a:p>
        </p:txBody>
      </p:sp>
    </p:spTree>
    <p:extLst>
      <p:ext uri="{BB962C8B-B14F-4D97-AF65-F5344CB8AC3E}">
        <p14:creationId xmlns:p14="http://schemas.microsoft.com/office/powerpoint/2010/main" val="525181662"/>
      </p:ext>
    </p:extLst>
  </p:cSld>
  <p:clrMap bg1="lt1" tx1="dk1" bg2="lt2" tx2="dk2" accent1="accent1" accent2="accent2" accent3="accent3" accent4="accent4" accent5="accent5" accent6="accent6" hlink="hlink" folHlink="folHlink"/>
  <p:sldLayoutIdLst>
    <p:sldLayoutId id="2147487071" r:id="rId1"/>
    <p:sldLayoutId id="2147487072" r:id="rId2"/>
    <p:sldLayoutId id="2147487073" r:id="rId3"/>
    <p:sldLayoutId id="2147487074" r:id="rId4"/>
    <p:sldLayoutId id="2147487075" r:id="rId5"/>
    <p:sldLayoutId id="2147487076" r:id="rId6"/>
    <p:sldLayoutId id="2147487077" r:id="rId7"/>
    <p:sldLayoutId id="2147487078" r:id="rId8"/>
    <p:sldLayoutId id="2147487079" r:id="rId9"/>
    <p:sldLayoutId id="2147487080" r:id="rId10"/>
    <p:sldLayoutId id="214748708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D603-2887-4744-9E01-FBC5E176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9FB23-D82E-E945-9CBC-8320579C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6A20-48B5-5445-B588-0D827C76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D4AAC232-E17E-7C4F-A814-C306152C9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C2FA2-6207-CE41-99BC-1A062F89B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B2E34-D889-2543-8A57-C13169FFE288}" type="slidenum">
              <a:rPr lang="en-US" smtClean="0"/>
              <a:t>‹#›</a:t>
            </a:fld>
            <a:endParaRPr lang="en-US"/>
          </a:p>
        </p:txBody>
      </p:sp>
    </p:spTree>
    <p:extLst>
      <p:ext uri="{BB962C8B-B14F-4D97-AF65-F5344CB8AC3E}">
        <p14:creationId xmlns:p14="http://schemas.microsoft.com/office/powerpoint/2010/main" val="1052549115"/>
      </p:ext>
    </p:extLst>
  </p:cSld>
  <p:clrMap bg1="lt1" tx1="dk1" bg2="lt2" tx2="dk2" accent1="accent1" accent2="accent2" accent3="accent3" accent4="accent4" accent5="accent5" accent6="accent6" hlink="hlink" folHlink="folHlink"/>
  <p:sldLayoutIdLst>
    <p:sldLayoutId id="2147487095" r:id="rId1"/>
    <p:sldLayoutId id="2147487096" r:id="rId2"/>
    <p:sldLayoutId id="2147487097" r:id="rId3"/>
    <p:sldLayoutId id="2147487098" r:id="rId4"/>
    <p:sldLayoutId id="2147487099" r:id="rId5"/>
    <p:sldLayoutId id="2147487100" r:id="rId6"/>
    <p:sldLayoutId id="2147487101" r:id="rId7"/>
    <p:sldLayoutId id="2147487102" r:id="rId8"/>
    <p:sldLayoutId id="2147487103" r:id="rId9"/>
    <p:sldLayoutId id="2147487104" r:id="rId10"/>
    <p:sldLayoutId id="214748710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D603-2887-4744-9E01-FBC5E176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9FB23-D82E-E945-9CBC-8320579C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6A20-48B5-5445-B588-0D827C76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D4AAC232-E17E-7C4F-A814-C306152C9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C2FA2-6207-CE41-99BC-1A062F89B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B2E34-D889-2543-8A57-C13169FFE288}" type="slidenum">
              <a:rPr lang="en-US" smtClean="0"/>
              <a:t>‹#›</a:t>
            </a:fld>
            <a:endParaRPr lang="en-US"/>
          </a:p>
        </p:txBody>
      </p:sp>
      <p:pic>
        <p:nvPicPr>
          <p:cNvPr id="8" name="Picture 7">
            <a:extLst>
              <a:ext uri="{FF2B5EF4-FFF2-40B4-BE49-F238E27FC236}">
                <a16:creationId xmlns:a16="http://schemas.microsoft.com/office/drawing/2014/main" id="{C6D18D7B-035D-4906-A375-18DA066080FA}"/>
              </a:ext>
            </a:extLst>
          </p:cNvPr>
          <p:cNvPicPr>
            <a:picLocks noChangeAspect="1"/>
          </p:cNvPicPr>
          <p:nvPr userDrawn="1"/>
        </p:nvPicPr>
        <p:blipFill>
          <a:blip r:embed="rId13"/>
          <a:stretch>
            <a:fillRect/>
          </a:stretch>
        </p:blipFill>
        <p:spPr>
          <a:xfrm>
            <a:off x="4395068" y="2096908"/>
            <a:ext cx="3401863" cy="2664183"/>
          </a:xfrm>
          <a:prstGeom prst="rect">
            <a:avLst/>
          </a:prstGeom>
        </p:spPr>
      </p:pic>
    </p:spTree>
    <p:extLst>
      <p:ext uri="{BB962C8B-B14F-4D97-AF65-F5344CB8AC3E}">
        <p14:creationId xmlns:p14="http://schemas.microsoft.com/office/powerpoint/2010/main" val="148717583"/>
      </p:ext>
    </p:extLst>
  </p:cSld>
  <p:clrMap bg1="lt1" tx1="dk1" bg2="lt2" tx2="dk2" accent1="accent1" accent2="accent2" accent3="accent3" accent4="accent4" accent5="accent5" accent6="accent6" hlink="hlink" folHlink="folHlink"/>
  <p:sldLayoutIdLst>
    <p:sldLayoutId id="2147487107" r:id="rId1"/>
    <p:sldLayoutId id="2147487108" r:id="rId2"/>
    <p:sldLayoutId id="2147487109" r:id="rId3"/>
    <p:sldLayoutId id="2147487110" r:id="rId4"/>
    <p:sldLayoutId id="2147487111" r:id="rId5"/>
    <p:sldLayoutId id="2147487112" r:id="rId6"/>
    <p:sldLayoutId id="2147487113" r:id="rId7"/>
    <p:sldLayoutId id="2147487114" r:id="rId8"/>
    <p:sldLayoutId id="2147487115" r:id="rId9"/>
    <p:sldLayoutId id="2147487116" r:id="rId10"/>
    <p:sldLayoutId id="214748711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D603-2887-4744-9E01-FBC5E176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9FB23-D82E-E945-9CBC-8320579C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6A20-48B5-5445-B588-0D827C76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49F2-6D7D-D149-AD82-A409606B47EB}" type="datetimeFigureOut">
              <a:rPr lang="en-US" smtClean="0"/>
              <a:t>8/12/2019</a:t>
            </a:fld>
            <a:endParaRPr lang="en-US"/>
          </a:p>
        </p:txBody>
      </p:sp>
      <p:sp>
        <p:nvSpPr>
          <p:cNvPr id="5" name="Footer Placeholder 4">
            <a:extLst>
              <a:ext uri="{FF2B5EF4-FFF2-40B4-BE49-F238E27FC236}">
                <a16:creationId xmlns:a16="http://schemas.microsoft.com/office/drawing/2014/main" id="{D4AAC232-E17E-7C4F-A814-C306152C9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C2FA2-6207-CE41-99BC-1A062F89B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C2A34-C69F-48D2-B120-F15CB8ACBA74}" type="slidenum">
              <a:rPr lang="en-US" altLang="en-US" smtClean="0"/>
              <a:pPr/>
              <a:t>‹#›</a:t>
            </a:fld>
            <a:endParaRPr lang="en-US" altLang="en-US"/>
          </a:p>
        </p:txBody>
      </p:sp>
      <p:sp>
        <p:nvSpPr>
          <p:cNvPr id="7" name="TextBox 6">
            <a:extLst>
              <a:ext uri="{FF2B5EF4-FFF2-40B4-BE49-F238E27FC236}">
                <a16:creationId xmlns:a16="http://schemas.microsoft.com/office/drawing/2014/main" id="{726A8933-4E15-4D10-944A-F9AEABD0C568}"/>
              </a:ext>
            </a:extLst>
          </p:cNvPr>
          <p:cNvSpPr txBox="1"/>
          <p:nvPr userDrawn="1"/>
        </p:nvSpPr>
        <p:spPr>
          <a:xfrm rot="20214901">
            <a:off x="5070688" y="2236622"/>
            <a:ext cx="2303836" cy="1015663"/>
          </a:xfrm>
          <a:prstGeom prst="rect">
            <a:avLst/>
          </a:prstGeom>
          <a:noFill/>
        </p:spPr>
        <p:txBody>
          <a:bodyPr wrap="none" rtlCol="0">
            <a:spAutoFit/>
          </a:bodyPr>
          <a:lstStyle/>
          <a:p>
            <a:r>
              <a:rPr lang="en-CA" sz="6000" b="1">
                <a:solidFill>
                  <a:schemeClr val="bg1">
                    <a:lumMod val="85000"/>
                  </a:schemeClr>
                </a:solidFill>
              </a:rPr>
              <a:t>DRAFT</a:t>
            </a:r>
          </a:p>
        </p:txBody>
      </p:sp>
    </p:spTree>
    <p:extLst>
      <p:ext uri="{BB962C8B-B14F-4D97-AF65-F5344CB8AC3E}">
        <p14:creationId xmlns:p14="http://schemas.microsoft.com/office/powerpoint/2010/main" val="2027884727"/>
      </p:ext>
    </p:extLst>
  </p:cSld>
  <p:clrMap bg1="lt1" tx1="dk1" bg2="lt2" tx2="dk2" accent1="accent1" accent2="accent2" accent3="accent3" accent4="accent4" accent5="accent5" accent6="accent6" hlink="hlink" folHlink="folHlink"/>
  <p:sldLayoutIdLst>
    <p:sldLayoutId id="2147487119" r:id="rId1"/>
    <p:sldLayoutId id="2147487120" r:id="rId2"/>
    <p:sldLayoutId id="2147487121" r:id="rId3"/>
    <p:sldLayoutId id="2147487122" r:id="rId4"/>
    <p:sldLayoutId id="2147487123" r:id="rId5"/>
    <p:sldLayoutId id="2147487124" r:id="rId6"/>
    <p:sldLayoutId id="2147487125" r:id="rId7"/>
    <p:sldLayoutId id="2147487126" r:id="rId8"/>
    <p:sldLayoutId id="2147487127" r:id="rId9"/>
    <p:sldLayoutId id="2147487128" r:id="rId10"/>
    <p:sldLayoutId id="2147487129" r:id="rId11"/>
  </p:sldLayoutIdLst>
  <p:hf hdr="0" ftr="0" dt="0"/>
  <p:txStyles>
    <p:titleStyle>
      <a:lvl1pPr algn="l" defTabSz="914400" rtl="0" eaLnBrk="1" latinLnBrk="0" hangingPunct="1">
        <a:lnSpc>
          <a:spcPct val="90000"/>
        </a:lnSpc>
        <a:spcBef>
          <a:spcPct val="0"/>
        </a:spcBef>
        <a:buNone/>
        <a:defRPr sz="2800" b="1" kern="1200">
          <a:solidFill>
            <a:srgbClr val="1B416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nada.ca/fr/sante-canada/services/medicaments-produits-sante/legislation-lignes-directrices/loi-visant-proteger-canadiens-contre-drogues-dangereuses-loi-vanessa-modifications-loi-aliments-drogues-propo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canadiensensante.gc.ca/recall-alert-rappel-avis/index-fra.php?cat=3" TargetMode="External"/><Relationship Id="rId13" Type="http://schemas.openxmlformats.org/officeDocument/2006/relationships/image" Target="../media/image6.png"/><Relationship Id="rId3" Type="http://schemas.openxmlformats.org/officeDocument/2006/relationships/hyperlink" Target="https://www.canada.ca/fr/sante-canada/services/medicaments-produits-sante/medeffet-canada/base-donnees-effets-indesirables.html" TargetMode="External"/><Relationship Id="rId7" Type="http://schemas.openxmlformats.org/officeDocument/2006/relationships/hyperlink" Target="https://www.canada.ca/fr/sante-canada/services/medicaments-produits-sante/medeffet-canada/examens-innocuite.html" TargetMode="External"/><Relationship Id="rId12" Type="http://schemas.openxmlformats.org/officeDocument/2006/relationships/image" Target="../media/image5.png"/><Relationship Id="rId17" Type="http://schemas.openxmlformats.org/officeDocument/2006/relationships/image" Target="../media/image10.png"/><Relationship Id="rId2" Type="http://schemas.openxmlformats.org/officeDocument/2006/relationships/notesSlide" Target="../notesSlides/notesSlide15.xml"/><Relationship Id="rId16"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www.canada.ca/fr/sante-canada/services/publications/medicaments-et-produits-sante/tendances-annuelles-declarations-cas-effets-indesirables-produits-sante-incidents-lies-materiels-medicaux.html" TargetMode="External"/><Relationship Id="rId11" Type="http://schemas.openxmlformats.org/officeDocument/2006/relationships/image" Target="../media/image4.png"/><Relationship Id="rId5" Type="http://schemas.openxmlformats.org/officeDocument/2006/relationships/hyperlink" Target="https://hpr-rps.hres.ca/mdi_landing.php?lang=fr" TargetMode="External"/><Relationship Id="rId15" Type="http://schemas.openxmlformats.org/officeDocument/2006/relationships/image" Target="../media/image8.png"/><Relationship Id="rId10" Type="http://schemas.openxmlformats.org/officeDocument/2006/relationships/hyperlink" Target="https://hpr-rps.hres.ca/" TargetMode="External"/><Relationship Id="rId4" Type="http://schemas.openxmlformats.org/officeDocument/2006/relationships/hyperlink" Target="https://hpr-rps.hres.ca/mdi_landing.php" TargetMode="External"/><Relationship Id="rId9" Type="http://schemas.openxmlformats.org/officeDocument/2006/relationships/hyperlink" Target="https://www.canada.ca/fr/sante-canada/services/medicaments-produits-sante/medeffet-canada/infovigilance-produits-sante.html" TargetMode="External"/><Relationship Id="rId1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https://cvp-pcv.hc-sc.gc.ca/arq-rei/switchlocale.do?lang=fr&amp;url=t.search.recherch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www.canada.ca/fr/sante-canada/services/medicaments-produits-sante/medeffet-canada/base-donnees-effets-indesirables.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hpr-rps.hres.ca/mdi_landing.php?lang=fr"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hyperlink" Target="https://www.canada.ca/fr/sante-canada/services/publications/medicaments-et-produits-sante/tendances-annuelles-declarations-cas-effets-indesirables-produits-sante-incidents-lies-materiels-medicaux.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hyperlink" Target="https://www.canada.ca/fr/sante-canada/services/medicaments-produits-sante/medeffet-canada/examens-innocuite.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0.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canadiensensante.gc.ca/recall-alert-rappel-avis/index-fra.php?cat=3"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canada.ca/fr/sante-canada/services/medicaments-produits-sante/medeffet-canada/infovigilance-produits-sante.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hyperlink" Target="https://hpr-rps.hres.c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hyperlink" Target="https://www.canada.ca/fr/sante-canada/services/medicaments-produits-sante/medeffet-canada.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www.priv.gc.ca/fr/sujets-lies-a-la-protection-de-la-vie-privee/lois-sur-la-protection-des-renseignements-personnels-au-canada/la-loi-sur-la-protection-des-renseignements-personnels/" TargetMode="External"/><Relationship Id="rId7"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hpr-rps.hres.ca/static/content/disclaimers-avisdenonresponsabilite.php?lang=fr" TargetMode="External"/><Relationship Id="rId5" Type="http://schemas.openxmlformats.org/officeDocument/2006/relationships/hyperlink" Target="https://www.canada.ca/fr/sante-canada/services/medicaments-produits-sante/rapports-publications/medeffet-canada/procedure-divulgation-public-renseignements-tires-declarations-effets-indesirables-incidents-concernant-materiels-medicaux-sante-canada-2011.html" TargetMode="External"/><Relationship Id="rId4" Type="http://schemas.openxmlformats.org/officeDocument/2006/relationships/hyperlink" Target="https://www.who.int/medicines/news/glob_pharmvig_database_qa/en/"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canadiensensante.gc.ca/recall-alert-rappel-avis/index-fra.php?cat=3" TargetMode="External"/><Relationship Id="rId13" Type="http://schemas.openxmlformats.org/officeDocument/2006/relationships/hyperlink" Target="https://www.canada.ca/fr/sante-canada/services/medicaments-produits-sante/legislation-lignes-directrices/loi-visant-proteger-canadiens-contre-drogues-dangereuses-loi-vanessa-modifications-loi-aliments-drogues-propos.html" TargetMode="External"/><Relationship Id="rId18" Type="http://schemas.openxmlformats.org/officeDocument/2006/relationships/hyperlink" Target="mailto:hc.canada.vigilance.sc@canada.ca" TargetMode="External"/><Relationship Id="rId3" Type="http://schemas.openxmlformats.org/officeDocument/2006/relationships/hyperlink" Target="https://www.canada.ca/fr/sante-canada/services/publications/medicaments-et-produits-sante/tendances-annuelles-declarations-cas-effets-indesirables-produits-sante-incidents-lies-materiels-medicaux.html" TargetMode="External"/><Relationship Id="rId7" Type="http://schemas.openxmlformats.org/officeDocument/2006/relationships/hyperlink" Target="https://www.canada.ca/fr/sante-canada/services/medicaments-produits-sante/medeffet-canada/examens-innocuite.html" TargetMode="External"/><Relationship Id="rId12" Type="http://schemas.openxmlformats.org/officeDocument/2006/relationships/hyperlink" Target="https://www.canada.ca/fr/sante-canada/services/medicaments-produits-sante/rapports-publications/medeffet-canada/procedure-divulgation-public-renseignements-tires-declarations-effets-indesirables-incidents-concernant-materiels-medicaux-sante-canada-2011.html" TargetMode="External"/><Relationship Id="rId17" Type="http://schemas.openxmlformats.org/officeDocument/2006/relationships/hyperlink" Target="https://www.priv.gc.ca/fr/sujets-lies-a-la-protection-de-la-vie-privee/lois-sur-la-protection-des-renseignements-personnels-au-canada/la-loi-sur-la-protection-des-renseignements-personnels/" TargetMode="External"/><Relationship Id="rId2" Type="http://schemas.openxmlformats.org/officeDocument/2006/relationships/notesSlide" Target="../notesSlides/notesSlide27.xml"/><Relationship Id="rId16" Type="http://schemas.openxmlformats.org/officeDocument/2006/relationships/hyperlink" Target="http://www.gazette.gc.ca/rp-pr/p2/2019/2019-06-26/html/sor-dors191-fra.html" TargetMode="External"/><Relationship Id="rId1" Type="http://schemas.openxmlformats.org/officeDocument/2006/relationships/slideLayout" Target="../slideLayouts/slideLayout2.xml"/><Relationship Id="rId6" Type="http://schemas.openxmlformats.org/officeDocument/2006/relationships/hyperlink" Target="https://www.canada.ca/content/dam/hc-sc/documents/services/drugs-health-products/medeffect-canada/adverse-reaction-reporting/drugs-devices/guidance/Mandatory-reporting-hospitals-fra.pdf" TargetMode="External"/><Relationship Id="rId11" Type="http://schemas.openxmlformats.org/officeDocument/2006/relationships/hyperlink" Target="https://hpr-rps.hres.ca/mdi_landing.php?lang=fr" TargetMode="External"/><Relationship Id="rId5" Type="http://schemas.openxmlformats.org/officeDocument/2006/relationships/hyperlink" Target="https://hpr-rps.hres.ca/" TargetMode="External"/><Relationship Id="rId15" Type="http://schemas.openxmlformats.org/officeDocument/2006/relationships/hyperlink" Target="http://www.gazette.gc.ca/rp-pr/p2/2019/2019-06-26/html/sor-dors190-fra.html" TargetMode="External"/><Relationship Id="rId10" Type="http://schemas.openxmlformats.org/officeDocument/2006/relationships/hyperlink" Target="https://www.canada.ca/fr/sante-canada/services/medicaments-produits-sante/medeffet-canada.html" TargetMode="External"/><Relationship Id="rId4" Type="http://schemas.openxmlformats.org/officeDocument/2006/relationships/hyperlink" Target="https://www.canada.ca/fr/sante-canada/services/medicaments-produits-sante/medeffet-canada/base-donnees-effets-indesirables.html" TargetMode="External"/><Relationship Id="rId9" Type="http://schemas.openxmlformats.org/officeDocument/2006/relationships/hyperlink" Target="https://www.canada.ca/fr/sante-canada/services/medicaments-produits-sante/medeffet-canada/infovigilance-produits-sante.html" TargetMode="External"/><Relationship Id="rId14" Type="http://schemas.openxmlformats.org/officeDocument/2006/relationships/hyperlink" Target="https://www.who.int/medicines/news/glob_pharmvig_database_qa/e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2938F7-7AC0-45C2-B426-7A53FA306849}"/>
              </a:ext>
            </a:extLst>
          </p:cNvPr>
          <p:cNvSpPr txBox="1">
            <a:spLocks noChangeArrowheads="1"/>
          </p:cNvSpPr>
          <p:nvPr/>
        </p:nvSpPr>
        <p:spPr bwMode="auto">
          <a:xfrm>
            <a:off x="1385400" y="1264665"/>
            <a:ext cx="9421200" cy="492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800" b="1" kern="1200">
                <a:solidFill>
                  <a:srgbClr val="4F0D1E"/>
                </a:solidFill>
                <a:latin typeface="+mj-lt"/>
                <a:ea typeface="ＭＳ Ｐゴシック" pitchFamily="34" charset="-128"/>
                <a:cs typeface="ＭＳ Ｐゴシック" charset="0"/>
              </a:defRPr>
            </a:lvl1pPr>
            <a:lvl2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2pPr>
            <a:lvl3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3pPr>
            <a:lvl4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4pPr>
            <a:lvl5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5pPr>
            <a:lvl6pPr marL="4572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9pPr>
          </a:lstStyle>
          <a:p>
            <a:pPr lvl="0" algn="ctr">
              <a:defRPr/>
            </a:pPr>
            <a:r>
              <a:rPr lang="fr-CA" sz="3200" dirty="0">
                <a:solidFill>
                  <a:srgbClr val="1B416F"/>
                </a:solidFill>
                <a:latin typeface="Arial"/>
                <a:ea typeface="ＭＳ Ｐゴシック"/>
                <a:cs typeface="Arial"/>
              </a:rPr>
              <a:t>Obligation de déclaration des hôpitaux des réactions indésirables graves à un médicament et des incidents liés aux instruments médicaux</a:t>
            </a:r>
            <a:br>
              <a:rPr kumimoji="0" lang="fr-CA" sz="3200" b="1" i="0" u="none" strike="noStrike" cap="none" normalizeH="0" baseline="0" noProof="0" dirty="0">
                <a:ln>
                  <a:noFill/>
                </a:ln>
                <a:solidFill>
                  <a:srgbClr val="1B416F"/>
                </a:solidFill>
                <a:uLnTx/>
                <a:uFillTx/>
                <a:latin typeface="Arial" panose="020B0604020202020204" pitchFamily="34" charset="0"/>
                <a:cs typeface="Arial" panose="020B0604020202020204" pitchFamily="34" charset="0"/>
              </a:rPr>
            </a:br>
            <a:br>
              <a:rPr kumimoji="0" lang="fr-CA" sz="3200" b="1" i="0" u="none" strike="noStrike" cap="none" normalizeH="0" baseline="0" noProof="0" dirty="0">
                <a:ln>
                  <a:noFill/>
                </a:ln>
                <a:solidFill>
                  <a:srgbClr val="1B416F"/>
                </a:solidFill>
                <a:uLnTx/>
                <a:uFillTx/>
                <a:latin typeface="Arial" panose="020B0604020202020204" pitchFamily="34" charset="0"/>
                <a:cs typeface="Arial" panose="020B0604020202020204" pitchFamily="34" charset="0"/>
              </a:rPr>
            </a:br>
            <a:r>
              <a:rPr kumimoji="0" lang="fr-CA" b="1" i="0" u="none" strike="noStrike" cap="none" normalizeH="0" baseline="0" noProof="0" dirty="0">
                <a:ln>
                  <a:noFill/>
                </a:ln>
                <a:solidFill>
                  <a:srgbClr val="1B416F"/>
                </a:solidFill>
                <a:uLnTx/>
                <a:uFillTx/>
                <a:latin typeface="Arial" panose="020B0604020202020204" pitchFamily="34" charset="0"/>
                <a:cs typeface="Arial" panose="020B0604020202020204" pitchFamily="34" charset="0"/>
              </a:rPr>
              <a:t>Formation à l’appui de la déclaration obligatoire</a:t>
            </a:r>
          </a:p>
          <a:p>
            <a:pPr marL="0" marR="0" lvl="0" indent="0" algn="ctr" defTabSz="457200" rtl="0" eaLnBrk="0" fontAlgn="base" latinLnBrk="0" hangingPunct="0">
              <a:lnSpc>
                <a:spcPct val="100000"/>
              </a:lnSpc>
              <a:spcBef>
                <a:spcPct val="0"/>
              </a:spcBef>
              <a:spcAft>
                <a:spcPct val="0"/>
              </a:spcAft>
              <a:buClrTx/>
              <a:buSzTx/>
              <a:buFontTx/>
              <a:buNone/>
              <a:tabLst/>
              <a:defRPr/>
            </a:pPr>
            <a:endParaRPr lang="en-CA" altLang="en-US" sz="3200" dirty="0">
              <a:solidFill>
                <a:schemeClr val="tx1"/>
              </a:solidFill>
              <a:latin typeface="Arial" panose="020B0604020202020204" pitchFamily="34" charset="0"/>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A" sz="3200" b="1" i="0" u="none" strike="noStrike" cap="none" normalizeH="0" baseline="0" noProof="0" dirty="0">
                <a:ln>
                  <a:noFill/>
                </a:ln>
                <a:solidFill>
                  <a:schemeClr val="tx1"/>
                </a:solidFill>
                <a:uLnTx/>
                <a:uFillTx/>
                <a:latin typeface="Arial" panose="020B0604020202020204" pitchFamily="34" charset="0"/>
                <a:cs typeface="Arial" panose="020B0604020202020204" pitchFamily="34" charset="0"/>
              </a:rPr>
              <a:t>Module 4 : </a:t>
            </a:r>
          </a:p>
          <a:p>
            <a:pPr lvl="0" algn="ctr">
              <a:defRPr/>
            </a:pPr>
            <a:r>
              <a:rPr lang="fr-CA" sz="3200" dirty="0">
                <a:solidFill>
                  <a:schemeClr val="tx1"/>
                </a:solidFill>
                <a:latin typeface="Arial" panose="020B0604020202020204" pitchFamily="34" charset="0"/>
                <a:cs typeface="Arial" panose="020B0604020202020204" pitchFamily="34" charset="0"/>
              </a:rPr>
              <a:t>Examen et communication par Santé Canada des résultats sur l’innocuité</a:t>
            </a:r>
            <a:br>
              <a:rPr kumimoji="0" lang="fr-CA" sz="3200" b="1" i="0" u="none" strike="noStrike" cap="none" normalizeH="0" baseline="0" noProof="0" dirty="0">
                <a:ln>
                  <a:noFill/>
                </a:ln>
                <a:solidFill>
                  <a:schemeClr val="tx1"/>
                </a:solidFill>
                <a:uLnTx/>
                <a:uFillTx/>
                <a:latin typeface="Arial" panose="020B0604020202020204" pitchFamily="34" charset="0"/>
                <a:cs typeface="Arial" panose="020B0604020202020204" pitchFamily="34" charset="0"/>
              </a:rPr>
            </a:br>
            <a:endParaRPr kumimoji="0" lang="fr-CA" sz="3200" b="1" i="0" u="none" strike="noStrike" cap="none" normalizeH="0" baseline="0" noProof="0" dirty="0">
              <a:ln>
                <a:noFill/>
              </a:ln>
              <a:solidFill>
                <a:schemeClr val="tx1"/>
              </a:solidFill>
              <a:uLnTx/>
              <a:uFillTx/>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1C5567FE-28D2-4014-93EF-56F31E23A204}"/>
              </a:ext>
            </a:extLst>
          </p:cNvPr>
          <p:cNvSpPr>
            <a:spLocks noGrp="1"/>
          </p:cNvSpPr>
          <p:nvPr>
            <p:ph type="title"/>
          </p:nvPr>
        </p:nvSpPr>
        <p:spPr>
          <a:xfrm>
            <a:off x="599048" y="365126"/>
            <a:ext cx="11226159" cy="929102"/>
          </a:xfrm>
        </p:spPr>
        <p:txBody>
          <a:bodyPr anchor="t">
            <a:normAutofit/>
          </a:bodyPr>
          <a:lstStyle/>
          <a:p>
            <a:r>
              <a:rPr lang="fr-CA">
                <a:latin typeface="Arial"/>
                <a:cs typeface="Arial"/>
              </a:rPr>
              <a:t>La déclaration des EI et des PIM est essentielle à la surveillance après la mise en marché</a:t>
            </a:r>
          </a:p>
        </p:txBody>
      </p:sp>
      <p:graphicFrame>
        <p:nvGraphicFramePr>
          <p:cNvPr id="5" name="Content Placeholder 4">
            <a:extLst>
              <a:ext uri="{FF2B5EF4-FFF2-40B4-BE49-F238E27FC236}">
                <a16:creationId xmlns:a16="http://schemas.microsoft.com/office/drawing/2014/main" id="{5B51AB69-B006-48B6-AB38-42DC6F909A8E}"/>
              </a:ext>
            </a:extLst>
          </p:cNvPr>
          <p:cNvGraphicFramePr>
            <a:graphicFrameLocks noGrp="1"/>
          </p:cNvGraphicFramePr>
          <p:nvPr>
            <p:ph idx="1"/>
            <p:extLst>
              <p:ext uri="{D42A27DB-BD31-4B8C-83A1-F6EECF244321}">
                <p14:modId xmlns:p14="http://schemas.microsoft.com/office/powerpoint/2010/main" val="3249574329"/>
              </p:ext>
            </p:extLst>
          </p:nvPr>
        </p:nvGraphicFramePr>
        <p:xfrm>
          <a:off x="619932" y="1458416"/>
          <a:ext cx="11205276" cy="4279653"/>
        </p:xfrm>
        <a:graphic>
          <a:graphicData uri="http://schemas.openxmlformats.org/drawingml/2006/table">
            <a:tbl>
              <a:tblPr firstRow="1" bandRow="1">
                <a:tableStyleId>{7DF18680-E054-41AD-8BC1-D1AEF772440D}</a:tableStyleId>
              </a:tblPr>
              <a:tblGrid>
                <a:gridCol w="5602638">
                  <a:extLst>
                    <a:ext uri="{9D8B030D-6E8A-4147-A177-3AD203B41FA5}">
                      <a16:colId xmlns:a16="http://schemas.microsoft.com/office/drawing/2014/main" val="20000"/>
                    </a:ext>
                  </a:extLst>
                </a:gridCol>
                <a:gridCol w="5602638">
                  <a:extLst>
                    <a:ext uri="{9D8B030D-6E8A-4147-A177-3AD203B41FA5}">
                      <a16:colId xmlns:a16="http://schemas.microsoft.com/office/drawing/2014/main" val="20001"/>
                    </a:ext>
                  </a:extLst>
                </a:gridCol>
              </a:tblGrid>
              <a:tr h="1288942">
                <a:tc>
                  <a:txBody>
                    <a:bodyPr/>
                    <a:lstStyle/>
                    <a:p>
                      <a:pPr marL="0" marR="0" lvl="0" indent="0" algn="l" rtl="0" eaLnBrk="1" fontAlgn="auto" latinLnBrk="0" hangingPunct="1">
                        <a:lnSpc>
                          <a:spcPct val="110000"/>
                        </a:lnSpc>
                        <a:spcBef>
                          <a:spcPts val="600"/>
                        </a:spcBef>
                        <a:spcAft>
                          <a:spcPts val="600"/>
                        </a:spcAft>
                        <a:buFontTx/>
                        <a:buNone/>
                      </a:pPr>
                      <a:r>
                        <a:rPr lang="fr-CA" sz="2400">
                          <a:latin typeface="Arial"/>
                          <a:cs typeface="Arial"/>
                        </a:rPr>
                        <a:t>Portée limitée des essais cliniques/essais expérimentaux</a:t>
                      </a:r>
                    </a:p>
                  </a:txBody>
                  <a:tcPr marL="90511" marR="90511" marT="45732" marB="45732"/>
                </a:tc>
                <a:tc>
                  <a:txBody>
                    <a:bodyPr/>
                    <a:lstStyle/>
                    <a:p>
                      <a:pPr marL="0" marR="0" lvl="0" indent="0" algn="l" defTabSz="914400" rtl="0" eaLnBrk="1" fontAlgn="auto" latinLnBrk="0" hangingPunct="1">
                        <a:lnSpc>
                          <a:spcPct val="110000"/>
                        </a:lnSpc>
                        <a:spcBef>
                          <a:spcPts val="600"/>
                        </a:spcBef>
                        <a:spcAft>
                          <a:spcPts val="600"/>
                        </a:spcAft>
                        <a:buClrTx/>
                        <a:buSzTx/>
                        <a:buFontTx/>
                        <a:buNone/>
                        <a:tabLst/>
                        <a:defRPr/>
                      </a:pPr>
                      <a:r>
                        <a:rPr lang="fr-CA" sz="2400">
                          <a:latin typeface="Arial"/>
                          <a:cs typeface="Arial"/>
                        </a:rPr>
                        <a:t>La surveillance </a:t>
                      </a:r>
                      <a:r>
                        <a:rPr lang="fr-CA" sz="2400" baseline="0">
                          <a:latin typeface="Arial"/>
                          <a:cs typeface="Arial"/>
                        </a:rPr>
                        <a:t>après la mise en marché détecte les problèmes émergents d’innocuité </a:t>
                      </a:r>
                    </a:p>
                  </a:txBody>
                  <a:tcPr marL="90511" marR="90511" marT="45732" marB="45732"/>
                </a:tc>
                <a:extLst>
                  <a:ext uri="{0D108BD9-81ED-4DB2-BD59-A6C34878D82A}">
                    <a16:rowId xmlns:a16="http://schemas.microsoft.com/office/drawing/2014/main" val="10000"/>
                  </a:ext>
                </a:extLst>
              </a:tr>
              <a:tr h="2990711">
                <a:tc>
                  <a:txBody>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CA" sz="2000">
                          <a:latin typeface="Arial"/>
                          <a:cs typeface="Arial"/>
                        </a:rPr>
                        <a:t>Environnement</a:t>
                      </a:r>
                      <a:r>
                        <a:rPr lang="fr-CA" sz="2000" baseline="0">
                          <a:latin typeface="Arial"/>
                          <a:cs typeface="Arial"/>
                        </a:rPr>
                        <a:t> hautement contrôlé</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CA" sz="2000" baseline="0">
                          <a:latin typeface="Arial"/>
                          <a:cs typeface="Arial"/>
                        </a:rPr>
                        <a:t>Nombre restreint de patients</a:t>
                      </a:r>
                    </a:p>
                    <a:p>
                      <a:pPr marL="285750" indent="-285750">
                        <a:lnSpc>
                          <a:spcPct val="100000"/>
                        </a:lnSpc>
                        <a:spcBef>
                          <a:spcPts val="600"/>
                        </a:spcBef>
                        <a:spcAft>
                          <a:spcPts val="600"/>
                        </a:spcAft>
                        <a:buFont typeface="Arial" panose="020B0604020202020204" pitchFamily="34" charset="0"/>
                        <a:buChar char="•"/>
                      </a:pPr>
                      <a:r>
                        <a:rPr lang="fr-CA" sz="2000" baseline="0">
                          <a:latin typeface="Arial"/>
                          <a:cs typeface="Arial"/>
                        </a:rPr>
                        <a:t>Essai clinique de courte durée</a:t>
                      </a:r>
                    </a:p>
                    <a:p>
                      <a:pPr marL="285750" indent="-285750">
                        <a:lnSpc>
                          <a:spcPct val="100000"/>
                        </a:lnSpc>
                        <a:spcBef>
                          <a:spcPts val="600"/>
                        </a:spcBef>
                        <a:spcAft>
                          <a:spcPts val="600"/>
                        </a:spcAft>
                        <a:buFont typeface="Arial" panose="020B0604020202020204" pitchFamily="34" charset="0"/>
                        <a:buChar char="•"/>
                      </a:pPr>
                      <a:r>
                        <a:rPr lang="fr-CA" sz="2000" baseline="0">
                          <a:latin typeface="Arial"/>
                          <a:cs typeface="Arial"/>
                        </a:rPr>
                        <a:t>Patients triés sur le volet </a:t>
                      </a:r>
                    </a:p>
                    <a:p>
                      <a:pPr marL="285750" indent="-285750">
                        <a:lnSpc>
                          <a:spcPct val="100000"/>
                        </a:lnSpc>
                        <a:spcBef>
                          <a:spcPts val="600"/>
                        </a:spcBef>
                        <a:spcAft>
                          <a:spcPts val="600"/>
                        </a:spcAft>
                        <a:buFont typeface="Arial" panose="020B0604020202020204" pitchFamily="34" charset="0"/>
                        <a:buChar char="•"/>
                      </a:pPr>
                      <a:r>
                        <a:rPr lang="fr-CA" sz="2000" baseline="0">
                          <a:latin typeface="Arial"/>
                          <a:cs typeface="Arial"/>
                        </a:rPr>
                        <a:t>Sélection des cas et des maladies</a:t>
                      </a:r>
                    </a:p>
                    <a:p>
                      <a:pPr marL="285750" indent="-285750">
                        <a:lnSpc>
                          <a:spcPct val="100000"/>
                        </a:lnSpc>
                        <a:spcBef>
                          <a:spcPts val="600"/>
                        </a:spcBef>
                        <a:spcAft>
                          <a:spcPts val="600"/>
                        </a:spcAft>
                        <a:buFont typeface="Arial" panose="020B0604020202020204" pitchFamily="34" charset="0"/>
                        <a:buChar char="•"/>
                      </a:pPr>
                      <a:r>
                        <a:rPr lang="fr-CA" sz="2000" baseline="0">
                          <a:latin typeface="Arial"/>
                          <a:cs typeface="Arial"/>
                        </a:rPr>
                        <a:t>Non-détection possible des incidents rares</a:t>
                      </a:r>
                    </a:p>
                  </a:txBody>
                  <a:tcPr marL="90511" marR="90511" marT="45732" marB="45732"/>
                </a:tc>
                <a:tc>
                  <a:txBody>
                    <a:bodyPr/>
                    <a:lstStyle/>
                    <a:p>
                      <a:pPr marL="285750" indent="-285750">
                        <a:spcBef>
                          <a:spcPts val="600"/>
                        </a:spcBef>
                        <a:spcAft>
                          <a:spcPts val="600"/>
                        </a:spcAft>
                        <a:buFont typeface="Arial" panose="020B0604020202020204" pitchFamily="34" charset="0"/>
                        <a:buChar char="•"/>
                      </a:pPr>
                      <a:r>
                        <a:rPr lang="fr-CA" sz="2000">
                          <a:latin typeface="Arial"/>
                          <a:cs typeface="Arial"/>
                        </a:rPr>
                        <a:t>Utilisation en situation réelle</a:t>
                      </a:r>
                    </a:p>
                    <a:p>
                      <a:pPr marL="285750" indent="-285750">
                        <a:spcBef>
                          <a:spcPts val="600"/>
                        </a:spcBef>
                        <a:spcAft>
                          <a:spcPts val="600"/>
                        </a:spcAft>
                        <a:buFont typeface="Arial" panose="020B0604020202020204" pitchFamily="34" charset="0"/>
                        <a:buChar char="•"/>
                      </a:pPr>
                      <a:r>
                        <a:rPr lang="fr-CA" sz="2000">
                          <a:latin typeface="Arial"/>
                          <a:cs typeface="Arial"/>
                        </a:rPr>
                        <a:t>Population variée et nombreuse</a:t>
                      </a:r>
                    </a:p>
                    <a:p>
                      <a:pPr marL="285750" indent="-285750">
                        <a:spcBef>
                          <a:spcPts val="600"/>
                        </a:spcBef>
                        <a:spcAft>
                          <a:spcPts val="600"/>
                        </a:spcAft>
                        <a:buFont typeface="Arial" panose="020B0604020202020204" pitchFamily="34" charset="0"/>
                        <a:buChar char="•"/>
                      </a:pPr>
                      <a:r>
                        <a:rPr lang="fr-CA" sz="2000">
                          <a:latin typeface="Arial"/>
                          <a:cs typeface="Arial"/>
                        </a:rPr>
                        <a:t>Utilisation à long terme </a:t>
                      </a:r>
                    </a:p>
                    <a:p>
                      <a:pPr marL="285750" indent="-285750">
                        <a:spcBef>
                          <a:spcPts val="600"/>
                        </a:spcBef>
                        <a:spcAft>
                          <a:spcPts val="600"/>
                        </a:spcAft>
                        <a:buFont typeface="Arial" panose="020B0604020202020204" pitchFamily="34" charset="0"/>
                        <a:buChar char="•"/>
                      </a:pPr>
                      <a:r>
                        <a:rPr lang="fr-CA" sz="2000" baseline="0">
                          <a:latin typeface="Arial"/>
                          <a:cs typeface="Arial"/>
                        </a:rPr>
                        <a:t>Utilisation non indiquée sur l’étiquette par différents groupes de patients</a:t>
                      </a:r>
                    </a:p>
                    <a:p>
                      <a:pPr marL="285750" indent="-285750">
                        <a:spcBef>
                          <a:spcPts val="600"/>
                        </a:spcBef>
                        <a:spcAft>
                          <a:spcPts val="600"/>
                        </a:spcAft>
                        <a:buFont typeface="Arial" panose="020B0604020202020204" pitchFamily="34" charset="0"/>
                        <a:buChar char="•"/>
                      </a:pPr>
                      <a:r>
                        <a:rPr lang="fr-CA" sz="2000" baseline="0">
                          <a:latin typeface="Arial"/>
                          <a:cs typeface="Arial"/>
                        </a:rPr>
                        <a:t>Patients avec de multiples comorbidités </a:t>
                      </a:r>
                    </a:p>
                    <a:p>
                      <a:pPr marL="285750" indent="-285750">
                        <a:lnSpc>
                          <a:spcPct val="100000"/>
                        </a:lnSpc>
                        <a:spcBef>
                          <a:spcPts val="600"/>
                        </a:spcBef>
                        <a:spcAft>
                          <a:spcPts val="600"/>
                        </a:spcAft>
                        <a:buFont typeface="Arial" panose="020B0604020202020204" pitchFamily="34" charset="0"/>
                        <a:buChar char="•"/>
                      </a:pPr>
                      <a:r>
                        <a:rPr lang="fr-CA" sz="2000" baseline="0">
                          <a:latin typeface="Arial"/>
                          <a:cs typeface="Arial"/>
                        </a:rPr>
                        <a:t>Possibilité de détection d’incidents rares</a:t>
                      </a:r>
                    </a:p>
                  </a:txBody>
                  <a:tcPr marL="90511" marR="90511" marT="45732" marB="45732"/>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BB9F-A1E5-43D0-895C-BADFE6F28C5D}"/>
              </a:ext>
            </a:extLst>
          </p:cNvPr>
          <p:cNvSpPr>
            <a:spLocks noGrp="1"/>
          </p:cNvSpPr>
          <p:nvPr>
            <p:ph idx="1"/>
          </p:nvPr>
        </p:nvSpPr>
        <p:spPr/>
        <p:txBody>
          <a:bodyPr/>
          <a:lstStyle/>
          <a:p>
            <a:endParaRPr lang="en-CA" sz="3200">
              <a:solidFill>
                <a:prstClr val="black"/>
              </a:solidFill>
              <a:latin typeface="Arial" panose="020B0604020202020204" pitchFamily="34" charset="0"/>
              <a:cs typeface="+mn-cs"/>
            </a:endParaRPr>
          </a:p>
          <a:p>
            <a:pPr marL="0" indent="0" algn="ctr">
              <a:buNone/>
            </a:pPr>
            <a:endParaRPr lang="en-CA" sz="3200">
              <a:solidFill>
                <a:prstClr val="black"/>
              </a:solidFill>
              <a:cs typeface="+mn-cs"/>
            </a:endParaRPr>
          </a:p>
          <a:p>
            <a:pPr marL="0" indent="0" algn="ctr">
              <a:buNone/>
            </a:pPr>
            <a:r>
              <a:rPr lang="fr-CA" sz="3200" b="1">
                <a:solidFill>
                  <a:srgbClr val="1B416F"/>
                </a:solidFill>
              </a:rPr>
              <a:t>Gestion des déclarations d’EI et de PIM par Santé Canada </a:t>
            </a:r>
          </a:p>
          <a:p>
            <a:pPr marL="0" indent="0" algn="ctr">
              <a:buNone/>
            </a:pPr>
            <a:endParaRPr lang="fr-CA" sz="3200" b="1">
              <a:solidFill>
                <a:srgbClr val="1B416F"/>
              </a:solidFill>
            </a:endParaRPr>
          </a:p>
        </p:txBody>
      </p:sp>
      <p:sp>
        <p:nvSpPr>
          <p:cNvPr id="4" name="Slide Number Placeholder 3">
            <a:extLst>
              <a:ext uri="{FF2B5EF4-FFF2-40B4-BE49-F238E27FC236}">
                <a16:creationId xmlns:a16="http://schemas.microsoft.com/office/drawing/2014/main" id="{DF2BFA3B-8A08-4F68-A6C3-55E0B813E49D}"/>
              </a:ext>
            </a:extLst>
          </p:cNvPr>
          <p:cNvSpPr>
            <a:spLocks noGrp="1"/>
          </p:cNvSpPr>
          <p:nvPr>
            <p:ph type="sldNum"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CACD7C3C-9F41-4EB4-9FCC-8B846A13ECB4}" type="slidenum">
              <a:rPr kumimoji="0" lang="en-US" altLang="en-US" sz="1100" b="0" i="0" u="none" strike="noStrike" kern="1200" cap="none" spc="0" normalizeH="0" baseline="0" noProof="0" smtClean="0">
                <a:ln>
                  <a:noFill/>
                </a:ln>
                <a:solidFill>
                  <a:prstClr val="white"/>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a:t>
            </a:fld>
            <a:endPar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28131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9CA29FD-2E7A-4EE5-8EA6-9CBF8709E230}"/>
              </a:ext>
            </a:extLst>
          </p:cNvPr>
          <p:cNvSpPr/>
          <p:nvPr/>
        </p:nvSpPr>
        <p:spPr>
          <a:xfrm>
            <a:off x="4260393" y="1866096"/>
            <a:ext cx="1550657" cy="707886"/>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0" i="0" u="none" strike="noStrike" cap="none" normalizeH="0" baseline="0" noProof="0">
                <a:ln>
                  <a:noFill/>
                </a:ln>
                <a:solidFill>
                  <a:prstClr val="black"/>
                </a:solidFill>
                <a:uLnTx/>
                <a:uFillTx/>
                <a:latin typeface="Calibri" panose="020F0502020204030204"/>
                <a:ea typeface="+mn-ea"/>
                <a:cs typeface="+mn-cs"/>
              </a:rPr>
              <a:t>Détection des signaux</a:t>
            </a:r>
          </a:p>
        </p:txBody>
      </p:sp>
      <p:sp>
        <p:nvSpPr>
          <p:cNvPr id="52" name="Rectangle 51">
            <a:extLst>
              <a:ext uri="{FF2B5EF4-FFF2-40B4-BE49-F238E27FC236}">
                <a16:creationId xmlns:a16="http://schemas.microsoft.com/office/drawing/2014/main" id="{6629182A-3485-4D2C-AA3D-579A8C8DBAAC}"/>
              </a:ext>
            </a:extLst>
          </p:cNvPr>
          <p:cNvSpPr/>
          <p:nvPr/>
        </p:nvSpPr>
        <p:spPr>
          <a:xfrm>
            <a:off x="294486" y="1683672"/>
            <a:ext cx="3230072" cy="1015663"/>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0" i="0" u="none" strike="noStrike" cap="none" normalizeH="0" baseline="0" noProof="0">
                <a:ln>
                  <a:noFill/>
                </a:ln>
                <a:solidFill>
                  <a:prstClr val="black"/>
                </a:solidFill>
                <a:uLnTx/>
                <a:uFillTx/>
                <a:latin typeface="Calibri" panose="020F0502020204030204"/>
                <a:ea typeface="+mn-ea"/>
                <a:cs typeface="+mn-cs"/>
              </a:rPr>
              <a:t>Réception d’une déclaration d’un EI ou </a:t>
            </a:r>
            <a:r>
              <a:rPr kumimoji="0" lang="fr-CA" sz="2000" b="0" i="0" u="none" strike="noStrike" cap="none" normalizeH="0" baseline="0" noProof="0">
                <a:ln>
                  <a:noFill/>
                </a:ln>
                <a:uLnTx/>
                <a:uFillTx/>
                <a:latin typeface="Calibri" panose="020F0502020204030204"/>
                <a:ea typeface="+mn-ea"/>
                <a:cs typeface="+mn-cs"/>
              </a:rPr>
              <a:t>d’un PIM par </a:t>
            </a:r>
            <a:r>
              <a:rPr kumimoji="0" lang="fr-CA" sz="2000" b="0" i="0" u="none" strike="noStrike" cap="none" normalizeH="0" baseline="0" noProof="0">
                <a:ln>
                  <a:noFill/>
                </a:ln>
                <a:solidFill>
                  <a:prstClr val="black"/>
                </a:solidFill>
                <a:uLnTx/>
                <a:uFillTx/>
                <a:latin typeface="Calibri" panose="020F0502020204030204"/>
                <a:ea typeface="+mn-ea"/>
                <a:cs typeface="+mn-cs"/>
              </a:rPr>
              <a:t>Santé Canada</a:t>
            </a:r>
          </a:p>
        </p:txBody>
      </p:sp>
      <p:sp>
        <p:nvSpPr>
          <p:cNvPr id="42" name="Freeform: Shape 41">
            <a:extLst>
              <a:ext uri="{FF2B5EF4-FFF2-40B4-BE49-F238E27FC236}">
                <a16:creationId xmlns:a16="http://schemas.microsoft.com/office/drawing/2014/main" id="{4B82DFCA-9877-4CF5-8FDA-A2416FE3F0D7}"/>
              </a:ext>
            </a:extLst>
          </p:cNvPr>
          <p:cNvSpPr/>
          <p:nvPr/>
        </p:nvSpPr>
        <p:spPr>
          <a:xfrm>
            <a:off x="9847785" y="1894744"/>
            <a:ext cx="2454522" cy="707886"/>
          </a:xfrm>
          <a:custGeom>
            <a:avLst/>
            <a:gdLst>
              <a:gd name="connsiteX0" fmla="*/ 0 w 2735394"/>
              <a:gd name="connsiteY0" fmla="*/ 0 h 565943"/>
              <a:gd name="connsiteX1" fmla="*/ 2735394 w 2735394"/>
              <a:gd name="connsiteY1" fmla="*/ 0 h 565943"/>
              <a:gd name="connsiteX2" fmla="*/ 2735394 w 2735394"/>
              <a:gd name="connsiteY2" fmla="*/ 565943 h 565943"/>
              <a:gd name="connsiteX3" fmla="*/ 0 w 2735394"/>
              <a:gd name="connsiteY3" fmla="*/ 565943 h 565943"/>
              <a:gd name="connsiteX4" fmla="*/ 0 w 2735394"/>
              <a:gd name="connsiteY4" fmla="*/ 0 h 56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394" h="565943">
                <a:moveTo>
                  <a:pt x="0" y="0"/>
                </a:moveTo>
                <a:lnTo>
                  <a:pt x="2735394" y="0"/>
                </a:lnTo>
                <a:lnTo>
                  <a:pt x="2735394" y="565943"/>
                </a:lnTo>
                <a:lnTo>
                  <a:pt x="0" y="565943"/>
                </a:lnTo>
                <a:lnTo>
                  <a:pt x="0" y="0"/>
                </a:lnTo>
                <a:close/>
              </a:path>
            </a:pathLst>
          </a:custGeom>
          <a:noFill/>
          <a:ln>
            <a:noFill/>
          </a:ln>
          <a:effectLst/>
        </p:spPr>
        <p:txBody>
          <a:bodyPr spcFirstLastPara="0" vert="horz" wrap="square" lIns="-1" tIns="-1" rIns="0" bIns="0" numCol="1" spcCol="1270" anchor="ctr" anchorCtr="0">
            <a:noAutofit/>
          </a:bodyPr>
          <a:lstStyle/>
          <a:p>
            <a:pPr marL="0" marR="0" lvl="0" indent="0" algn="ctr" defTabSz="1778000" rtl="0" eaLnBrk="1" fontAlgn="auto" latinLnBrk="0" hangingPunct="1">
              <a:lnSpc>
                <a:spcPct val="90000"/>
              </a:lnSpc>
              <a:spcBef>
                <a:spcPts val="0"/>
              </a:spcBef>
              <a:spcAft>
                <a:spcPct val="35000"/>
              </a:spcAft>
              <a:buClrTx/>
              <a:buSzTx/>
              <a:buFontTx/>
              <a:buNone/>
              <a:tabLst/>
              <a:defRPr/>
            </a:pPr>
            <a:r>
              <a:rPr kumimoji="0" lang="fr-CA" sz="2000" b="0" i="0" u="none" strike="noStrike" cap="none" normalizeH="0" baseline="0" noProof="0">
                <a:ln>
                  <a:noFill/>
                </a:ln>
                <a:solidFill>
                  <a:prstClr val="black"/>
                </a:solidFill>
                <a:uLnTx/>
                <a:uFillTx/>
                <a:latin typeface="Calibri" panose="020F0502020204030204"/>
                <a:ea typeface="+mn-ea"/>
                <a:cs typeface="Arial" panose="020B0604020202020204" pitchFamily="34" charset="0"/>
              </a:rPr>
              <a:t>Communication</a:t>
            </a:r>
            <a:br>
              <a:rPr kumimoji="0" lang="fr-CA" sz="2000" b="0" i="0" u="none" strike="noStrike" cap="none" normalizeH="0" baseline="0" noProof="0">
                <a:ln>
                  <a:noFill/>
                </a:ln>
                <a:solidFill>
                  <a:prstClr val="black"/>
                </a:solidFill>
                <a:uLnTx/>
                <a:uFillTx/>
                <a:latin typeface="Calibri" panose="020F0502020204030204"/>
                <a:ea typeface="+mn-ea"/>
                <a:cs typeface="Arial" panose="020B0604020202020204" pitchFamily="34" charset="0"/>
              </a:rPr>
            </a:br>
            <a:r>
              <a:rPr kumimoji="0" lang="fr-CA" sz="2000" b="0" i="0" u="none" strike="noStrike" cap="none" normalizeH="0" baseline="0" noProof="0">
                <a:ln>
                  <a:noFill/>
                </a:ln>
                <a:solidFill>
                  <a:prstClr val="black"/>
                </a:solidFill>
                <a:uLnTx/>
                <a:uFillTx/>
                <a:latin typeface="Calibri" panose="020F0502020204030204"/>
                <a:ea typeface="+mn-ea"/>
                <a:cs typeface="Arial" panose="020B0604020202020204" pitchFamily="34" charset="0"/>
              </a:rPr>
              <a:t>des risques possibles  </a:t>
            </a:r>
          </a:p>
        </p:txBody>
      </p:sp>
      <p:sp>
        <p:nvSpPr>
          <p:cNvPr id="45" name="Freeform: Shape 44">
            <a:extLst>
              <a:ext uri="{FF2B5EF4-FFF2-40B4-BE49-F238E27FC236}">
                <a16:creationId xmlns:a16="http://schemas.microsoft.com/office/drawing/2014/main" id="{D322FCE6-5D8F-4AB1-926B-6607B2F94A9B}"/>
              </a:ext>
            </a:extLst>
          </p:cNvPr>
          <p:cNvSpPr/>
          <p:nvPr/>
        </p:nvSpPr>
        <p:spPr>
          <a:xfrm>
            <a:off x="8371527" y="4811708"/>
            <a:ext cx="2679949" cy="584237"/>
          </a:xfrm>
          <a:custGeom>
            <a:avLst/>
            <a:gdLst>
              <a:gd name="connsiteX0" fmla="*/ 0 w 2735394"/>
              <a:gd name="connsiteY0" fmla="*/ 0 h 565943"/>
              <a:gd name="connsiteX1" fmla="*/ 2735394 w 2735394"/>
              <a:gd name="connsiteY1" fmla="*/ 0 h 565943"/>
              <a:gd name="connsiteX2" fmla="*/ 2735394 w 2735394"/>
              <a:gd name="connsiteY2" fmla="*/ 565943 h 565943"/>
              <a:gd name="connsiteX3" fmla="*/ 0 w 2735394"/>
              <a:gd name="connsiteY3" fmla="*/ 565943 h 565943"/>
              <a:gd name="connsiteX4" fmla="*/ 0 w 2735394"/>
              <a:gd name="connsiteY4" fmla="*/ 0 h 56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5394" h="565943">
                <a:moveTo>
                  <a:pt x="0" y="0"/>
                </a:moveTo>
                <a:lnTo>
                  <a:pt x="2735394" y="0"/>
                </a:lnTo>
                <a:lnTo>
                  <a:pt x="2735394" y="565943"/>
                </a:lnTo>
                <a:lnTo>
                  <a:pt x="0" y="565943"/>
                </a:lnTo>
                <a:lnTo>
                  <a:pt x="0" y="0"/>
                </a:lnTo>
                <a:close/>
              </a:path>
            </a:pathLst>
          </a:custGeom>
          <a:noFill/>
          <a:ln>
            <a:noFill/>
          </a:ln>
          <a:effectLst/>
        </p:spPr>
        <p:txBody>
          <a:bodyPr spcFirstLastPara="0" vert="horz" wrap="square" lIns="-1" tIns="-1" rIns="0" bIns="0" numCol="1" spcCol="1270" anchor="ctr" anchorCtr="0">
            <a:noAutofit/>
          </a:bodyPr>
          <a:lstStyle/>
          <a:p>
            <a:pPr marL="0" marR="0" lvl="0" indent="0" algn="ctr" defTabSz="1778000" rtl="0" eaLnBrk="1" fontAlgn="auto" latinLnBrk="0" hangingPunct="1">
              <a:lnSpc>
                <a:spcPct val="90000"/>
              </a:lnSpc>
              <a:spcBef>
                <a:spcPts val="0"/>
              </a:spcBef>
              <a:spcAft>
                <a:spcPct val="35000"/>
              </a:spcAft>
              <a:buClrTx/>
              <a:buSzTx/>
              <a:buFontTx/>
              <a:buNone/>
              <a:tabLst/>
              <a:defRPr/>
            </a:pPr>
            <a:r>
              <a:rPr kumimoji="0" lang="fr-CA" sz="2000" b="0" i="0" u="none" strike="noStrike" cap="none" normalizeH="0" baseline="0" noProof="0">
                <a:ln>
                  <a:noFill/>
                </a:ln>
                <a:solidFill>
                  <a:srgbClr val="000000">
                    <a:hueOff val="0"/>
                    <a:satOff val="0"/>
                    <a:lumOff val="0"/>
                    <a:alphaOff val="0"/>
                  </a:srgbClr>
                </a:solidFill>
                <a:uLnTx/>
                <a:uFillTx/>
                <a:latin typeface="Calibri" panose="020F0502020204030204"/>
                <a:ea typeface="+mn-ea"/>
                <a:cs typeface="Arial" panose="020B0604020202020204" pitchFamily="34" charset="0"/>
              </a:rPr>
              <a:t>Atténuation</a:t>
            </a:r>
            <a:br>
              <a:rPr kumimoji="0" lang="fr-CA" sz="2000" b="0" i="0" u="none" strike="noStrike" cap="none" normalizeH="0" baseline="0" noProof="0">
                <a:ln>
                  <a:noFill/>
                </a:ln>
                <a:solidFill>
                  <a:srgbClr val="000000">
                    <a:hueOff val="0"/>
                    <a:satOff val="0"/>
                    <a:lumOff val="0"/>
                    <a:alphaOff val="0"/>
                  </a:srgbClr>
                </a:solidFill>
                <a:uLnTx/>
                <a:uFillTx/>
                <a:latin typeface="Calibri" panose="020F0502020204030204"/>
                <a:ea typeface="+mn-ea"/>
                <a:cs typeface="Arial" panose="020B0604020202020204" pitchFamily="34" charset="0"/>
              </a:rPr>
            </a:br>
            <a:r>
              <a:rPr kumimoji="0" lang="fr-CA" sz="2000" b="0" i="0" u="none" strike="noStrike" cap="none" normalizeH="0" baseline="0" noProof="0">
                <a:ln>
                  <a:noFill/>
                </a:ln>
                <a:solidFill>
                  <a:srgbClr val="000000">
                    <a:hueOff val="0"/>
                    <a:satOff val="0"/>
                    <a:lumOff val="0"/>
                    <a:alphaOff val="0"/>
                  </a:srgbClr>
                </a:solidFill>
                <a:uLnTx/>
                <a:uFillTx/>
                <a:latin typeface="Calibri" panose="020F0502020204030204"/>
                <a:ea typeface="+mn-ea"/>
                <a:cs typeface="Arial" panose="020B0604020202020204" pitchFamily="34" charset="0"/>
              </a:rPr>
              <a:t>des risques</a:t>
            </a:r>
          </a:p>
        </p:txBody>
      </p:sp>
      <p:sp>
        <p:nvSpPr>
          <p:cNvPr id="47" name="Rectangle 46">
            <a:extLst>
              <a:ext uri="{FF2B5EF4-FFF2-40B4-BE49-F238E27FC236}">
                <a16:creationId xmlns:a16="http://schemas.microsoft.com/office/drawing/2014/main" id="{8F651136-30CE-4C5A-BA05-DFEBC5FE6F47}"/>
              </a:ext>
            </a:extLst>
          </p:cNvPr>
          <p:cNvSpPr/>
          <p:nvPr/>
        </p:nvSpPr>
        <p:spPr>
          <a:xfrm>
            <a:off x="6481032" y="1773432"/>
            <a:ext cx="3230072" cy="707886"/>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0" i="0" u="none" strike="noStrike" cap="none" normalizeH="0" baseline="0" noProof="0">
                <a:ln>
                  <a:noFill/>
                </a:ln>
                <a:solidFill>
                  <a:prstClr val="black"/>
                </a:solidFill>
                <a:uLnTx/>
                <a:uFillTx/>
                <a:latin typeface="Calibri" panose="020F0502020204030204"/>
                <a:ea typeface="+mn-ea"/>
                <a:cs typeface="+mn-cs"/>
              </a:rPr>
              <a:t>Évaluation des signaux/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0" i="0" u="none" strike="noStrike" cap="none" normalizeH="0" baseline="0" noProof="0">
                <a:ln>
                  <a:noFill/>
                </a:ln>
                <a:solidFill>
                  <a:prstClr val="black"/>
                </a:solidFill>
                <a:uLnTx/>
                <a:uFillTx/>
                <a:latin typeface="Calibri" panose="020F0502020204030204"/>
                <a:ea typeface="+mn-ea"/>
                <a:cs typeface="+mn-cs"/>
              </a:rPr>
              <a:t>Examen de l’innocuité</a:t>
            </a:r>
          </a:p>
        </p:txBody>
      </p:sp>
      <p:sp>
        <p:nvSpPr>
          <p:cNvPr id="12" name="Freeform: Shape 11">
            <a:extLst>
              <a:ext uri="{FF2B5EF4-FFF2-40B4-BE49-F238E27FC236}">
                <a16:creationId xmlns:a16="http://schemas.microsoft.com/office/drawing/2014/main" id="{2E0F1218-926C-43E1-9CA3-30396CFD90EE}"/>
              </a:ext>
            </a:extLst>
          </p:cNvPr>
          <p:cNvSpPr/>
          <p:nvPr/>
        </p:nvSpPr>
        <p:spPr>
          <a:xfrm>
            <a:off x="10623248" y="3097525"/>
            <a:ext cx="1171147" cy="1170963"/>
          </a:xfrm>
          <a:custGeom>
            <a:avLst/>
            <a:gdLst>
              <a:gd name="connsiteX0" fmla="*/ 0 w 1171147"/>
              <a:gd name="connsiteY0" fmla="*/ 585482 h 1170963"/>
              <a:gd name="connsiteX1" fmla="*/ 585574 w 1171147"/>
              <a:gd name="connsiteY1" fmla="*/ 0 h 1170963"/>
              <a:gd name="connsiteX2" fmla="*/ 1171148 w 1171147"/>
              <a:gd name="connsiteY2" fmla="*/ 585482 h 1170963"/>
              <a:gd name="connsiteX3" fmla="*/ 585574 w 1171147"/>
              <a:gd name="connsiteY3" fmla="*/ 1170964 h 1170963"/>
              <a:gd name="connsiteX4" fmla="*/ 0 w 1171147"/>
              <a:gd name="connsiteY4" fmla="*/ 585482 h 117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147" h="1170963">
                <a:moveTo>
                  <a:pt x="0" y="585482"/>
                </a:moveTo>
                <a:cubicBezTo>
                  <a:pt x="0" y="262129"/>
                  <a:pt x="262170" y="0"/>
                  <a:pt x="585574" y="0"/>
                </a:cubicBezTo>
                <a:cubicBezTo>
                  <a:pt x="908978" y="0"/>
                  <a:pt x="1171148" y="262129"/>
                  <a:pt x="1171148" y="585482"/>
                </a:cubicBezTo>
                <a:cubicBezTo>
                  <a:pt x="1171148" y="908835"/>
                  <a:pt x="908978" y="1170964"/>
                  <a:pt x="585574" y="1170964"/>
                </a:cubicBezTo>
                <a:cubicBezTo>
                  <a:pt x="262170" y="1170964"/>
                  <a:pt x="0" y="908835"/>
                  <a:pt x="0" y="585482"/>
                </a:cubicBezTo>
                <a:close/>
              </a:path>
            </a:pathLst>
          </a:custGeom>
          <a:solidFill>
            <a:schemeClr val="accent2">
              <a:lumMod val="40000"/>
              <a:lumOff val="60000"/>
            </a:schemeClr>
          </a:solidFill>
          <a:ln>
            <a:solidFill>
              <a:srgbClr val="99330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4730" tIns="234622" rIns="234731" bIns="234622" numCol="1" spcCol="1270" anchor="ctr" anchorCtr="0">
            <a:noAutofit/>
          </a:bodyPr>
          <a:lstStyle/>
          <a:p>
            <a:pPr marL="0" marR="0" lvl="0" indent="0" algn="ctr" defTabSz="1111250" rtl="0" eaLnBrk="1" fontAlgn="auto" latinLnBrk="0" hangingPunct="1">
              <a:lnSpc>
                <a:spcPct val="90000"/>
              </a:lnSpc>
              <a:spcBef>
                <a:spcPts val="0"/>
              </a:spcBef>
              <a:spcAft>
                <a:spcPct val="35000"/>
              </a:spcAft>
              <a:buClrTx/>
              <a:buSzTx/>
              <a:buFontTx/>
              <a:buNone/>
              <a:tabLst/>
              <a:defRPr/>
            </a:pPr>
            <a:r>
              <a:rPr kumimoji="0" lang="fr-CA" sz="2800" b="1" i="0" u="none" strike="noStrike" cap="none" normalizeH="0" baseline="0" noProof="0">
                <a:ln>
                  <a:noFill/>
                </a:ln>
                <a:solidFill>
                  <a:srgbClr val="ED7D31">
                    <a:lumMod val="50000"/>
                  </a:srgbClr>
                </a:solidFill>
                <a:uLnTx/>
                <a:uFillTx/>
                <a:latin typeface="Calibri" panose="020F0502020204030204"/>
                <a:ea typeface="+mn-ea"/>
                <a:cs typeface="+mn-cs"/>
              </a:rPr>
              <a:t>7</a:t>
            </a:r>
          </a:p>
        </p:txBody>
      </p:sp>
      <p:grpSp>
        <p:nvGrpSpPr>
          <p:cNvPr id="44" name="Group 43">
            <a:extLst>
              <a:ext uri="{FF2B5EF4-FFF2-40B4-BE49-F238E27FC236}">
                <a16:creationId xmlns:a16="http://schemas.microsoft.com/office/drawing/2014/main" id="{B76D0D95-E1A8-4A0F-A7A0-700B856F34E1}"/>
              </a:ext>
            </a:extLst>
          </p:cNvPr>
          <p:cNvGrpSpPr/>
          <p:nvPr/>
        </p:nvGrpSpPr>
        <p:grpSpPr>
          <a:xfrm>
            <a:off x="7501591" y="3028055"/>
            <a:ext cx="1254681" cy="1254681"/>
            <a:chOff x="6903370" y="3064882"/>
            <a:chExt cx="1254681" cy="1254681"/>
          </a:xfrm>
        </p:grpSpPr>
        <p:sp>
          <p:nvSpPr>
            <p:cNvPr id="14" name="Teardrop 13">
              <a:extLst>
                <a:ext uri="{FF2B5EF4-FFF2-40B4-BE49-F238E27FC236}">
                  <a16:creationId xmlns:a16="http://schemas.microsoft.com/office/drawing/2014/main" id="{DCC436BD-5549-4668-AE2A-36A497C42DF8}"/>
                </a:ext>
              </a:extLst>
            </p:cNvPr>
            <p:cNvSpPr/>
            <p:nvPr/>
          </p:nvSpPr>
          <p:spPr>
            <a:xfrm rot="2700000">
              <a:off x="6903370" y="3064882"/>
              <a:ext cx="1254681" cy="1254681"/>
            </a:xfrm>
            <a:prstGeom prst="teardrop">
              <a:avLst>
                <a:gd name="adj" fmla="val 100000"/>
              </a:avLst>
            </a:prstGeom>
            <a:solidFill>
              <a:schemeClr val="accent2"/>
            </a:solidFill>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sp>
        <p:sp>
          <p:nvSpPr>
            <p:cNvPr id="15" name="Freeform: Shape 14">
              <a:extLst>
                <a:ext uri="{FF2B5EF4-FFF2-40B4-BE49-F238E27FC236}">
                  <a16:creationId xmlns:a16="http://schemas.microsoft.com/office/drawing/2014/main" id="{8620510C-D3B8-49D8-BEB9-F7B9E1397907}"/>
                </a:ext>
              </a:extLst>
            </p:cNvPr>
            <p:cNvSpPr/>
            <p:nvPr/>
          </p:nvSpPr>
          <p:spPr>
            <a:xfrm>
              <a:off x="6945535" y="3106851"/>
              <a:ext cx="1171147" cy="1170963"/>
            </a:xfrm>
            <a:custGeom>
              <a:avLst/>
              <a:gdLst>
                <a:gd name="connsiteX0" fmla="*/ 0 w 1171147"/>
                <a:gd name="connsiteY0" fmla="*/ 585482 h 1170963"/>
                <a:gd name="connsiteX1" fmla="*/ 585574 w 1171147"/>
                <a:gd name="connsiteY1" fmla="*/ 0 h 1170963"/>
                <a:gd name="connsiteX2" fmla="*/ 1171148 w 1171147"/>
                <a:gd name="connsiteY2" fmla="*/ 585482 h 1170963"/>
                <a:gd name="connsiteX3" fmla="*/ 585574 w 1171147"/>
                <a:gd name="connsiteY3" fmla="*/ 1170964 h 1170963"/>
                <a:gd name="connsiteX4" fmla="*/ 0 w 1171147"/>
                <a:gd name="connsiteY4" fmla="*/ 585482 h 117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147" h="1170963">
                  <a:moveTo>
                    <a:pt x="0" y="585482"/>
                  </a:moveTo>
                  <a:cubicBezTo>
                    <a:pt x="0" y="262129"/>
                    <a:pt x="262170" y="0"/>
                    <a:pt x="585574" y="0"/>
                  </a:cubicBezTo>
                  <a:cubicBezTo>
                    <a:pt x="908978" y="0"/>
                    <a:pt x="1171148" y="262129"/>
                    <a:pt x="1171148" y="585482"/>
                  </a:cubicBezTo>
                  <a:cubicBezTo>
                    <a:pt x="1171148" y="908835"/>
                    <a:pt x="908978" y="1170964"/>
                    <a:pt x="585574" y="1170964"/>
                  </a:cubicBezTo>
                  <a:cubicBezTo>
                    <a:pt x="262170" y="1170964"/>
                    <a:pt x="0" y="908835"/>
                    <a:pt x="0" y="585482"/>
                  </a:cubicBezTo>
                  <a:close/>
                </a:path>
              </a:pathLst>
            </a:custGeom>
            <a:ln>
              <a:solidFill>
                <a:schemeClr val="accent2"/>
              </a:solidFill>
            </a:ln>
          </p:spPr>
          <p:style>
            <a:lnRef idx="2">
              <a:schemeClr val="accent5">
                <a:hueOff val="-1986775"/>
                <a:satOff val="7962"/>
                <a:lumOff val="172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4731" tIns="234622" rIns="234730" bIns="234622" numCol="1" spcCol="1270" anchor="ctr" anchorCtr="0">
              <a:noAutofit/>
            </a:bodyPr>
            <a:lstStyle/>
            <a:p>
              <a:pPr marL="0" marR="0" lvl="0" indent="0" algn="ctr" defTabSz="1111250" rtl="0" eaLnBrk="1" fontAlgn="auto" latinLnBrk="0" hangingPunct="1">
                <a:lnSpc>
                  <a:spcPct val="90000"/>
                </a:lnSpc>
                <a:spcBef>
                  <a:spcPts val="0"/>
                </a:spcBef>
                <a:spcAft>
                  <a:spcPct val="35000"/>
                </a:spcAft>
                <a:buClrTx/>
                <a:buSzTx/>
                <a:buFontTx/>
                <a:buNone/>
                <a:tabLst/>
                <a:defRPr/>
              </a:pPr>
              <a:r>
                <a:rPr kumimoji="0" lang="fr-CA" sz="2800" b="1" i="0" u="none" strike="noStrike" cap="none" normalizeH="0" baseline="0" noProof="0">
                  <a:ln>
                    <a:noFill/>
                  </a:ln>
                  <a:solidFill>
                    <a:srgbClr val="ED7D31">
                      <a:lumMod val="75000"/>
                    </a:srgbClr>
                  </a:solidFill>
                  <a:uLnTx/>
                  <a:uFillTx/>
                  <a:latin typeface="Calibri" panose="020F0502020204030204"/>
                  <a:ea typeface="+mn-ea"/>
                  <a:cs typeface="+mn-cs"/>
                </a:rPr>
                <a:t>5</a:t>
              </a:r>
            </a:p>
          </p:txBody>
        </p:sp>
      </p:grpSp>
      <p:grpSp>
        <p:nvGrpSpPr>
          <p:cNvPr id="43" name="Group 42">
            <a:extLst>
              <a:ext uri="{FF2B5EF4-FFF2-40B4-BE49-F238E27FC236}">
                <a16:creationId xmlns:a16="http://schemas.microsoft.com/office/drawing/2014/main" id="{89559F3B-9C12-4FF6-B9B2-F7DEEB962231}"/>
              </a:ext>
            </a:extLst>
          </p:cNvPr>
          <p:cNvGrpSpPr/>
          <p:nvPr/>
        </p:nvGrpSpPr>
        <p:grpSpPr>
          <a:xfrm>
            <a:off x="5971464" y="3028055"/>
            <a:ext cx="1254681" cy="1254681"/>
            <a:chOff x="5607055" y="3064882"/>
            <a:chExt cx="1254681" cy="1254681"/>
          </a:xfrm>
        </p:grpSpPr>
        <p:sp>
          <p:nvSpPr>
            <p:cNvPr id="16" name="Teardrop 15">
              <a:extLst>
                <a:ext uri="{FF2B5EF4-FFF2-40B4-BE49-F238E27FC236}">
                  <a16:creationId xmlns:a16="http://schemas.microsoft.com/office/drawing/2014/main" id="{C07C330F-5881-4F0A-82BD-0F89326BD480}"/>
                </a:ext>
              </a:extLst>
            </p:cNvPr>
            <p:cNvSpPr/>
            <p:nvPr/>
          </p:nvSpPr>
          <p:spPr>
            <a:xfrm rot="2700000">
              <a:off x="5607055" y="3064882"/>
              <a:ext cx="1254681" cy="1254681"/>
            </a:xfrm>
            <a:prstGeom prst="teardrop">
              <a:avLst>
                <a:gd name="adj" fmla="val 100000"/>
              </a:avLst>
            </a:prstGeom>
            <a:solidFill>
              <a:schemeClr val="bg2">
                <a:lumMod val="50000"/>
              </a:schemeClr>
            </a:solidFill>
          </p:spPr>
          <p:style>
            <a:lnRef idx="2">
              <a:schemeClr val="lt1">
                <a:hueOff val="0"/>
                <a:satOff val="0"/>
                <a:lumOff val="0"/>
                <a:alphaOff val="0"/>
              </a:schemeClr>
            </a:lnRef>
            <a:fillRef idx="1">
              <a:schemeClr val="accent5">
                <a:hueOff val="-3973551"/>
                <a:satOff val="15924"/>
                <a:lumOff val="3451"/>
                <a:alphaOff val="0"/>
              </a:schemeClr>
            </a:fillRef>
            <a:effectRef idx="0">
              <a:schemeClr val="accent5">
                <a:hueOff val="-3973551"/>
                <a:satOff val="15924"/>
                <a:lumOff val="3451"/>
                <a:alphaOff val="0"/>
              </a:schemeClr>
            </a:effectRef>
            <a:fontRef idx="minor">
              <a:schemeClr val="lt1"/>
            </a:fontRef>
          </p:style>
        </p:sp>
        <p:sp>
          <p:nvSpPr>
            <p:cNvPr id="17" name="Freeform: Shape 16">
              <a:extLst>
                <a:ext uri="{FF2B5EF4-FFF2-40B4-BE49-F238E27FC236}">
                  <a16:creationId xmlns:a16="http://schemas.microsoft.com/office/drawing/2014/main" id="{D7000D84-78F0-40D9-8D96-78EC5D585906}"/>
                </a:ext>
              </a:extLst>
            </p:cNvPr>
            <p:cNvSpPr/>
            <p:nvPr/>
          </p:nvSpPr>
          <p:spPr>
            <a:xfrm>
              <a:off x="5649221" y="3106851"/>
              <a:ext cx="1171147" cy="1170963"/>
            </a:xfrm>
            <a:custGeom>
              <a:avLst/>
              <a:gdLst>
                <a:gd name="connsiteX0" fmla="*/ 0 w 1171147"/>
                <a:gd name="connsiteY0" fmla="*/ 585482 h 1170963"/>
                <a:gd name="connsiteX1" fmla="*/ 585574 w 1171147"/>
                <a:gd name="connsiteY1" fmla="*/ 0 h 1170963"/>
                <a:gd name="connsiteX2" fmla="*/ 1171148 w 1171147"/>
                <a:gd name="connsiteY2" fmla="*/ 585482 h 1170963"/>
                <a:gd name="connsiteX3" fmla="*/ 585574 w 1171147"/>
                <a:gd name="connsiteY3" fmla="*/ 1170964 h 1170963"/>
                <a:gd name="connsiteX4" fmla="*/ 0 w 1171147"/>
                <a:gd name="connsiteY4" fmla="*/ 585482 h 117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147" h="1170963">
                  <a:moveTo>
                    <a:pt x="0" y="585482"/>
                  </a:moveTo>
                  <a:cubicBezTo>
                    <a:pt x="0" y="262129"/>
                    <a:pt x="262170" y="0"/>
                    <a:pt x="585574" y="0"/>
                  </a:cubicBezTo>
                  <a:cubicBezTo>
                    <a:pt x="908978" y="0"/>
                    <a:pt x="1171148" y="262129"/>
                    <a:pt x="1171148" y="585482"/>
                  </a:cubicBezTo>
                  <a:cubicBezTo>
                    <a:pt x="1171148" y="908835"/>
                    <a:pt x="908978" y="1170964"/>
                    <a:pt x="585574" y="1170964"/>
                  </a:cubicBezTo>
                  <a:cubicBezTo>
                    <a:pt x="262170" y="1170964"/>
                    <a:pt x="0" y="908835"/>
                    <a:pt x="0" y="585482"/>
                  </a:cubicBezTo>
                  <a:close/>
                </a:path>
              </a:pathLst>
            </a:custGeom>
            <a:ln>
              <a:solidFill>
                <a:schemeClr val="bg2">
                  <a:lumMod val="50000"/>
                </a:schemeClr>
              </a:solidFill>
            </a:ln>
          </p:spPr>
          <p:style>
            <a:lnRef idx="2">
              <a:schemeClr val="accent5">
                <a:hueOff val="-3973551"/>
                <a:satOff val="15924"/>
                <a:lumOff val="345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4731" tIns="234622" rIns="234730" bIns="234622" numCol="1" spcCol="1270" anchor="ctr" anchorCtr="0">
              <a:noAutofit/>
            </a:bodyPr>
            <a:lstStyle/>
            <a:p>
              <a:pPr marL="0" marR="0" lvl="0" indent="0" algn="ctr" defTabSz="1111250" rtl="0" eaLnBrk="1" fontAlgn="auto" latinLnBrk="0" hangingPunct="1">
                <a:lnSpc>
                  <a:spcPct val="90000"/>
                </a:lnSpc>
                <a:spcBef>
                  <a:spcPts val="0"/>
                </a:spcBef>
                <a:spcAft>
                  <a:spcPct val="35000"/>
                </a:spcAft>
                <a:buClrTx/>
                <a:buSzTx/>
                <a:buFontTx/>
                <a:buNone/>
                <a:tabLst/>
                <a:defRPr/>
              </a:pPr>
              <a:r>
                <a:rPr kumimoji="0" lang="fr-CA" sz="2800" b="1" i="0" u="none" strike="noStrike" cap="none" normalizeH="0" baseline="0" noProof="0">
                  <a:ln>
                    <a:noFill/>
                  </a:ln>
                  <a:solidFill>
                    <a:srgbClr val="ED7D31">
                      <a:lumMod val="75000"/>
                    </a:srgbClr>
                  </a:solidFill>
                  <a:uLnTx/>
                  <a:uFillTx/>
                  <a:latin typeface="Calibri" panose="020F0502020204030204"/>
                  <a:ea typeface="+mn-ea"/>
                  <a:cs typeface="+mn-cs"/>
                </a:rPr>
                <a:t>4</a:t>
              </a:r>
            </a:p>
          </p:txBody>
        </p:sp>
      </p:grpSp>
      <p:grpSp>
        <p:nvGrpSpPr>
          <p:cNvPr id="41" name="Group 40">
            <a:extLst>
              <a:ext uri="{FF2B5EF4-FFF2-40B4-BE49-F238E27FC236}">
                <a16:creationId xmlns:a16="http://schemas.microsoft.com/office/drawing/2014/main" id="{D9D1942F-D04C-4726-AB43-B331AA9F5806}"/>
              </a:ext>
            </a:extLst>
          </p:cNvPr>
          <p:cNvGrpSpPr/>
          <p:nvPr/>
        </p:nvGrpSpPr>
        <p:grpSpPr>
          <a:xfrm>
            <a:off x="2879216" y="3028055"/>
            <a:ext cx="1254681" cy="1254681"/>
            <a:chOff x="4310741" y="3064882"/>
            <a:chExt cx="1254681" cy="1254681"/>
          </a:xfrm>
        </p:grpSpPr>
        <p:sp>
          <p:nvSpPr>
            <p:cNvPr id="18" name="Teardrop 17">
              <a:extLst>
                <a:ext uri="{FF2B5EF4-FFF2-40B4-BE49-F238E27FC236}">
                  <a16:creationId xmlns:a16="http://schemas.microsoft.com/office/drawing/2014/main" id="{73A7F91A-24B4-47FD-A2B1-94D5D2DD8C0F}"/>
                </a:ext>
              </a:extLst>
            </p:cNvPr>
            <p:cNvSpPr/>
            <p:nvPr/>
          </p:nvSpPr>
          <p:spPr>
            <a:xfrm rot="2700000">
              <a:off x="4310741" y="3064882"/>
              <a:ext cx="1254681" cy="1254681"/>
            </a:xfrm>
            <a:prstGeom prst="teardrop">
              <a:avLst>
                <a:gd name="adj" fmla="val 100000"/>
              </a:avLst>
            </a:prstGeom>
            <a:solidFill>
              <a:schemeClr val="accent6">
                <a:lumMod val="40000"/>
                <a:lumOff val="60000"/>
              </a:schemeClr>
            </a:solidFill>
          </p:spPr>
          <p:style>
            <a:lnRef idx="2">
              <a:schemeClr val="lt1">
                <a:hueOff val="0"/>
                <a:satOff val="0"/>
                <a:lumOff val="0"/>
                <a:alphaOff val="0"/>
              </a:schemeClr>
            </a:lnRef>
            <a:fillRef idx="1">
              <a:schemeClr val="accent5">
                <a:hueOff val="-5960326"/>
                <a:satOff val="23887"/>
                <a:lumOff val="5177"/>
                <a:alphaOff val="0"/>
              </a:schemeClr>
            </a:fillRef>
            <a:effectRef idx="0">
              <a:schemeClr val="accent5">
                <a:hueOff val="-5960326"/>
                <a:satOff val="23887"/>
                <a:lumOff val="5177"/>
                <a:alphaOff val="0"/>
              </a:schemeClr>
            </a:effectRef>
            <a:fontRef idx="minor">
              <a:schemeClr val="lt1"/>
            </a:fontRef>
          </p:style>
        </p:sp>
        <p:sp>
          <p:nvSpPr>
            <p:cNvPr id="19" name="Freeform: Shape 18">
              <a:extLst>
                <a:ext uri="{FF2B5EF4-FFF2-40B4-BE49-F238E27FC236}">
                  <a16:creationId xmlns:a16="http://schemas.microsoft.com/office/drawing/2014/main" id="{FC9C3408-01A8-472B-9E7D-52CB1D8E6AB3}"/>
                </a:ext>
              </a:extLst>
            </p:cNvPr>
            <p:cNvSpPr/>
            <p:nvPr/>
          </p:nvSpPr>
          <p:spPr>
            <a:xfrm>
              <a:off x="4352906" y="3106851"/>
              <a:ext cx="1171147" cy="1170963"/>
            </a:xfrm>
            <a:custGeom>
              <a:avLst/>
              <a:gdLst>
                <a:gd name="connsiteX0" fmla="*/ 0 w 1171147"/>
                <a:gd name="connsiteY0" fmla="*/ 585482 h 1170963"/>
                <a:gd name="connsiteX1" fmla="*/ 585574 w 1171147"/>
                <a:gd name="connsiteY1" fmla="*/ 0 h 1170963"/>
                <a:gd name="connsiteX2" fmla="*/ 1171148 w 1171147"/>
                <a:gd name="connsiteY2" fmla="*/ 585482 h 1170963"/>
                <a:gd name="connsiteX3" fmla="*/ 585574 w 1171147"/>
                <a:gd name="connsiteY3" fmla="*/ 1170964 h 1170963"/>
                <a:gd name="connsiteX4" fmla="*/ 0 w 1171147"/>
                <a:gd name="connsiteY4" fmla="*/ 585482 h 117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147" h="1170963">
                  <a:moveTo>
                    <a:pt x="0" y="585482"/>
                  </a:moveTo>
                  <a:cubicBezTo>
                    <a:pt x="0" y="262129"/>
                    <a:pt x="262170" y="0"/>
                    <a:pt x="585574" y="0"/>
                  </a:cubicBezTo>
                  <a:cubicBezTo>
                    <a:pt x="908978" y="0"/>
                    <a:pt x="1171148" y="262129"/>
                    <a:pt x="1171148" y="585482"/>
                  </a:cubicBezTo>
                  <a:cubicBezTo>
                    <a:pt x="1171148" y="908835"/>
                    <a:pt x="908978" y="1170964"/>
                    <a:pt x="585574" y="1170964"/>
                  </a:cubicBezTo>
                  <a:cubicBezTo>
                    <a:pt x="262170" y="1170964"/>
                    <a:pt x="0" y="908835"/>
                    <a:pt x="0" y="585482"/>
                  </a:cubicBezTo>
                  <a:close/>
                </a:path>
              </a:pathLst>
            </a:custGeom>
            <a:ln>
              <a:solidFill>
                <a:schemeClr val="accent6">
                  <a:lumMod val="40000"/>
                  <a:lumOff val="60000"/>
                </a:schemeClr>
              </a:solidFill>
            </a:ln>
          </p:spPr>
          <p:style>
            <a:lnRef idx="2">
              <a:schemeClr val="accent5">
                <a:hueOff val="-5960326"/>
                <a:satOff val="23887"/>
                <a:lumOff val="517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8374" tIns="199062" rIns="199967" bIns="199062" numCol="1" spcCol="1270" anchor="ctr" anchorCtr="0">
              <a:noAutofit/>
            </a:bodyPr>
            <a:lstStyle/>
            <a:p>
              <a:pPr marL="0" marR="0" lvl="0" indent="0" algn="ctr" defTabSz="1111250" rtl="0" eaLnBrk="1" fontAlgn="auto" latinLnBrk="0" hangingPunct="1">
                <a:lnSpc>
                  <a:spcPct val="90000"/>
                </a:lnSpc>
                <a:spcBef>
                  <a:spcPts val="0"/>
                </a:spcBef>
                <a:spcAft>
                  <a:spcPct val="35000"/>
                </a:spcAft>
                <a:buClrTx/>
                <a:buSzTx/>
                <a:buFontTx/>
                <a:buNone/>
                <a:tabLst/>
                <a:defRPr/>
              </a:pPr>
              <a:r>
                <a:rPr kumimoji="0" lang="fr-CA" sz="2800" b="1" i="0" u="none" strike="noStrike" cap="none" normalizeH="0" baseline="0" noProof="0">
                  <a:ln>
                    <a:noFill/>
                  </a:ln>
                  <a:solidFill>
                    <a:srgbClr val="ED7D31">
                      <a:lumMod val="75000"/>
                    </a:srgbClr>
                  </a:solidFill>
                  <a:uLnTx/>
                  <a:uFillTx/>
                  <a:latin typeface="Calibri" panose="020F0502020204030204"/>
                  <a:ea typeface="+mn-ea"/>
                  <a:cs typeface="+mn-cs"/>
                </a:rPr>
                <a:t>2</a:t>
              </a:r>
            </a:p>
          </p:txBody>
        </p:sp>
      </p:grpSp>
      <p:grpSp>
        <p:nvGrpSpPr>
          <p:cNvPr id="31" name="Group 30">
            <a:extLst>
              <a:ext uri="{FF2B5EF4-FFF2-40B4-BE49-F238E27FC236}">
                <a16:creationId xmlns:a16="http://schemas.microsoft.com/office/drawing/2014/main" id="{4A767141-E2C6-4D9F-8132-A11F68BE5E45}"/>
              </a:ext>
            </a:extLst>
          </p:cNvPr>
          <p:cNvGrpSpPr/>
          <p:nvPr/>
        </p:nvGrpSpPr>
        <p:grpSpPr>
          <a:xfrm>
            <a:off x="1300705" y="3028055"/>
            <a:ext cx="1254681" cy="1254681"/>
            <a:chOff x="3014427" y="3064882"/>
            <a:chExt cx="1254681" cy="1254681"/>
          </a:xfrm>
        </p:grpSpPr>
        <p:sp>
          <p:nvSpPr>
            <p:cNvPr id="20" name="Teardrop 19">
              <a:extLst>
                <a:ext uri="{FF2B5EF4-FFF2-40B4-BE49-F238E27FC236}">
                  <a16:creationId xmlns:a16="http://schemas.microsoft.com/office/drawing/2014/main" id="{76403B7D-82BF-4477-8537-6B4326B2224E}"/>
                </a:ext>
              </a:extLst>
            </p:cNvPr>
            <p:cNvSpPr/>
            <p:nvPr/>
          </p:nvSpPr>
          <p:spPr>
            <a:xfrm rot="2700000">
              <a:off x="3014427" y="3064882"/>
              <a:ext cx="1254681" cy="1254681"/>
            </a:xfrm>
            <a:prstGeom prst="teardrop">
              <a:avLst>
                <a:gd name="adj" fmla="val 100000"/>
              </a:avLst>
            </a:prstGeom>
          </p:spPr>
          <p:style>
            <a:lnRef idx="2">
              <a:schemeClr val="lt1">
                <a:hueOff val="0"/>
                <a:satOff val="0"/>
                <a:lumOff val="0"/>
                <a:alphaOff val="0"/>
              </a:schemeClr>
            </a:lnRef>
            <a:fillRef idx="1">
              <a:schemeClr val="accent5">
                <a:hueOff val="-7947101"/>
                <a:satOff val="31849"/>
                <a:lumOff val="6902"/>
                <a:alphaOff val="0"/>
              </a:schemeClr>
            </a:fillRef>
            <a:effectRef idx="0">
              <a:schemeClr val="accent5">
                <a:hueOff val="-7947101"/>
                <a:satOff val="31849"/>
                <a:lumOff val="6902"/>
                <a:alphaOff val="0"/>
              </a:schemeClr>
            </a:effectRef>
            <a:fontRef idx="minor">
              <a:schemeClr val="lt1"/>
            </a:fontRef>
          </p:style>
        </p:sp>
        <p:sp>
          <p:nvSpPr>
            <p:cNvPr id="21" name="Freeform: Shape 20">
              <a:extLst>
                <a:ext uri="{FF2B5EF4-FFF2-40B4-BE49-F238E27FC236}">
                  <a16:creationId xmlns:a16="http://schemas.microsoft.com/office/drawing/2014/main" id="{2D8C4EEC-1896-4CA7-83C4-A6E9A9715CF6}"/>
                </a:ext>
              </a:extLst>
            </p:cNvPr>
            <p:cNvSpPr/>
            <p:nvPr/>
          </p:nvSpPr>
          <p:spPr>
            <a:xfrm>
              <a:off x="3056592" y="3106851"/>
              <a:ext cx="1171147" cy="1170963"/>
            </a:xfrm>
            <a:custGeom>
              <a:avLst/>
              <a:gdLst>
                <a:gd name="connsiteX0" fmla="*/ 0 w 1171147"/>
                <a:gd name="connsiteY0" fmla="*/ 585482 h 1170963"/>
                <a:gd name="connsiteX1" fmla="*/ 585574 w 1171147"/>
                <a:gd name="connsiteY1" fmla="*/ 0 h 1170963"/>
                <a:gd name="connsiteX2" fmla="*/ 1171148 w 1171147"/>
                <a:gd name="connsiteY2" fmla="*/ 585482 h 1170963"/>
                <a:gd name="connsiteX3" fmla="*/ 585574 w 1171147"/>
                <a:gd name="connsiteY3" fmla="*/ 1170964 h 1170963"/>
                <a:gd name="connsiteX4" fmla="*/ 0 w 1171147"/>
                <a:gd name="connsiteY4" fmla="*/ 585482 h 117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147" h="1170963">
                  <a:moveTo>
                    <a:pt x="0" y="585482"/>
                  </a:moveTo>
                  <a:cubicBezTo>
                    <a:pt x="0" y="262129"/>
                    <a:pt x="262170" y="0"/>
                    <a:pt x="585574" y="0"/>
                  </a:cubicBezTo>
                  <a:cubicBezTo>
                    <a:pt x="908978" y="0"/>
                    <a:pt x="1171148" y="262129"/>
                    <a:pt x="1171148" y="585482"/>
                  </a:cubicBezTo>
                  <a:cubicBezTo>
                    <a:pt x="1171148" y="908835"/>
                    <a:pt x="908978" y="1170964"/>
                    <a:pt x="585574" y="1170964"/>
                  </a:cubicBezTo>
                  <a:cubicBezTo>
                    <a:pt x="262170" y="1170964"/>
                    <a:pt x="0" y="908835"/>
                    <a:pt x="0" y="585482"/>
                  </a:cubicBezTo>
                  <a:close/>
                </a:path>
              </a:pathLst>
            </a:custGeom>
          </p:spPr>
          <p:style>
            <a:lnRef idx="2">
              <a:schemeClr val="accent5">
                <a:hueOff val="-7947101"/>
                <a:satOff val="31849"/>
                <a:lumOff val="690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8374" tIns="199062" rIns="199967" bIns="199062" numCol="1" spcCol="1270" anchor="ctr" anchorCtr="0">
              <a:noAutofit/>
            </a:bodyPr>
            <a:lstStyle/>
            <a:p>
              <a:pPr marL="0" marR="0" lvl="0" indent="0" algn="ctr" defTabSz="1111250" rtl="0" eaLnBrk="1" fontAlgn="auto" latinLnBrk="0" hangingPunct="1">
                <a:lnSpc>
                  <a:spcPct val="90000"/>
                </a:lnSpc>
                <a:spcBef>
                  <a:spcPts val="0"/>
                </a:spcBef>
                <a:spcAft>
                  <a:spcPct val="35000"/>
                </a:spcAft>
                <a:buClrTx/>
                <a:buSzTx/>
                <a:buFontTx/>
                <a:buNone/>
                <a:tabLst/>
                <a:defRPr/>
              </a:pPr>
              <a:r>
                <a:rPr kumimoji="0" lang="fr-CA" sz="2800" b="1" i="0" u="none" strike="noStrike" cap="none" normalizeH="0" baseline="0" noProof="0">
                  <a:ln>
                    <a:noFill/>
                  </a:ln>
                  <a:solidFill>
                    <a:srgbClr val="ED7D31">
                      <a:lumMod val="75000"/>
                    </a:srgbClr>
                  </a:solidFill>
                  <a:uLnTx/>
                  <a:uFillTx/>
                  <a:latin typeface="Calibri" panose="020F0502020204030204"/>
                  <a:ea typeface="+mn-ea"/>
                  <a:cs typeface="+mn-cs"/>
                </a:rPr>
                <a:t>1</a:t>
              </a:r>
            </a:p>
          </p:txBody>
        </p:sp>
      </p:grpSp>
      <p:grpSp>
        <p:nvGrpSpPr>
          <p:cNvPr id="30" name="Group 29">
            <a:extLst>
              <a:ext uri="{FF2B5EF4-FFF2-40B4-BE49-F238E27FC236}">
                <a16:creationId xmlns:a16="http://schemas.microsoft.com/office/drawing/2014/main" id="{D30B0F1F-4F3A-493E-AE75-4E2815C03A82}"/>
              </a:ext>
            </a:extLst>
          </p:cNvPr>
          <p:cNvGrpSpPr/>
          <p:nvPr/>
        </p:nvGrpSpPr>
        <p:grpSpPr>
          <a:xfrm>
            <a:off x="4414877" y="3028055"/>
            <a:ext cx="1254681" cy="1254681"/>
            <a:chOff x="1718112" y="3064882"/>
            <a:chExt cx="1254681" cy="1254681"/>
          </a:xfrm>
        </p:grpSpPr>
        <p:sp>
          <p:nvSpPr>
            <p:cNvPr id="22" name="Teardrop 21">
              <a:extLst>
                <a:ext uri="{FF2B5EF4-FFF2-40B4-BE49-F238E27FC236}">
                  <a16:creationId xmlns:a16="http://schemas.microsoft.com/office/drawing/2014/main" id="{E49AEB6D-8543-4F73-B8F8-3EE891C225C0}"/>
                </a:ext>
              </a:extLst>
            </p:cNvPr>
            <p:cNvSpPr/>
            <p:nvPr/>
          </p:nvSpPr>
          <p:spPr>
            <a:xfrm rot="2700000">
              <a:off x="1718112" y="3064882"/>
              <a:ext cx="1254681" cy="1254681"/>
            </a:xfrm>
            <a:prstGeom prst="teardrop">
              <a:avLst>
                <a:gd name="adj" fmla="val 100000"/>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27" name="Freeform: Shape 26">
              <a:extLst>
                <a:ext uri="{FF2B5EF4-FFF2-40B4-BE49-F238E27FC236}">
                  <a16:creationId xmlns:a16="http://schemas.microsoft.com/office/drawing/2014/main" id="{AD3ADB8D-8020-4EF6-8940-06F5481CB943}"/>
                </a:ext>
              </a:extLst>
            </p:cNvPr>
            <p:cNvSpPr/>
            <p:nvPr/>
          </p:nvSpPr>
          <p:spPr>
            <a:xfrm>
              <a:off x="1759480" y="3106851"/>
              <a:ext cx="1171147" cy="1170963"/>
            </a:xfrm>
            <a:custGeom>
              <a:avLst/>
              <a:gdLst>
                <a:gd name="connsiteX0" fmla="*/ 0 w 1171147"/>
                <a:gd name="connsiteY0" fmla="*/ 585482 h 1170963"/>
                <a:gd name="connsiteX1" fmla="*/ 585574 w 1171147"/>
                <a:gd name="connsiteY1" fmla="*/ 0 h 1170963"/>
                <a:gd name="connsiteX2" fmla="*/ 1171148 w 1171147"/>
                <a:gd name="connsiteY2" fmla="*/ 585482 h 1170963"/>
                <a:gd name="connsiteX3" fmla="*/ 585574 w 1171147"/>
                <a:gd name="connsiteY3" fmla="*/ 1170964 h 1170963"/>
                <a:gd name="connsiteX4" fmla="*/ 0 w 1171147"/>
                <a:gd name="connsiteY4" fmla="*/ 585482 h 117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147" h="1170963">
                  <a:moveTo>
                    <a:pt x="0" y="585482"/>
                  </a:moveTo>
                  <a:cubicBezTo>
                    <a:pt x="0" y="262129"/>
                    <a:pt x="262170" y="0"/>
                    <a:pt x="585574" y="0"/>
                  </a:cubicBezTo>
                  <a:cubicBezTo>
                    <a:pt x="908978" y="0"/>
                    <a:pt x="1171148" y="262129"/>
                    <a:pt x="1171148" y="585482"/>
                  </a:cubicBezTo>
                  <a:cubicBezTo>
                    <a:pt x="1171148" y="908835"/>
                    <a:pt x="908978" y="1170964"/>
                    <a:pt x="585574" y="1170964"/>
                  </a:cubicBezTo>
                  <a:cubicBezTo>
                    <a:pt x="262170" y="1170964"/>
                    <a:pt x="0" y="908835"/>
                    <a:pt x="0" y="585482"/>
                  </a:cubicBezTo>
                  <a:close/>
                </a:path>
              </a:pathLst>
            </a:custGeom>
          </p:spPr>
          <p:style>
            <a:lnRef idx="2">
              <a:schemeClr val="accent5">
                <a:hueOff val="-9933876"/>
                <a:satOff val="39811"/>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9171" tIns="199062" rIns="199170" bIns="199062" numCol="1" spcCol="1270" anchor="ctr" anchorCtr="0">
              <a:noAutofit/>
            </a:bodyPr>
            <a:lstStyle/>
            <a:p>
              <a:pPr marL="0" marR="0" lvl="0" indent="0" algn="ctr" defTabSz="1111250" rtl="0" eaLnBrk="1" fontAlgn="auto" latinLnBrk="0" hangingPunct="1">
                <a:lnSpc>
                  <a:spcPct val="90000"/>
                </a:lnSpc>
                <a:spcBef>
                  <a:spcPct val="0"/>
                </a:spcBef>
                <a:spcAft>
                  <a:spcPct val="35000"/>
                </a:spcAft>
                <a:buClrTx/>
                <a:buSzTx/>
                <a:buFontTx/>
                <a:buNone/>
                <a:tabLst/>
                <a:defRPr/>
              </a:pPr>
              <a:r>
                <a:rPr kumimoji="0" lang="fr-CA" sz="2800" b="1" i="0" u="none" strike="noStrike" cap="none" normalizeH="0" baseline="0" noProof="0">
                  <a:ln>
                    <a:noFill/>
                  </a:ln>
                  <a:solidFill>
                    <a:srgbClr val="ED7D31">
                      <a:lumMod val="75000"/>
                    </a:srgbClr>
                  </a:solidFill>
                  <a:uLnTx/>
                  <a:uFillTx/>
                  <a:latin typeface="Calibri" panose="020F0502020204030204"/>
                  <a:ea typeface="+mn-ea"/>
                  <a:cs typeface="+mn-cs"/>
                </a:rPr>
                <a:t>3</a:t>
              </a:r>
            </a:p>
          </p:txBody>
        </p:sp>
      </p:grpSp>
      <p:cxnSp>
        <p:nvCxnSpPr>
          <p:cNvPr id="49" name="Straight Connector 48">
            <a:extLst>
              <a:ext uri="{FF2B5EF4-FFF2-40B4-BE49-F238E27FC236}">
                <a16:creationId xmlns:a16="http://schemas.microsoft.com/office/drawing/2014/main" id="{44D18D27-8A1B-48D1-9EDD-3A8731A42D46}"/>
              </a:ext>
            </a:extLst>
          </p:cNvPr>
          <p:cNvCxnSpPr>
            <a:cxnSpLocks/>
          </p:cNvCxnSpPr>
          <p:nvPr/>
        </p:nvCxnSpPr>
        <p:spPr>
          <a:xfrm flipH="1" flipV="1">
            <a:off x="1909522" y="2602713"/>
            <a:ext cx="400" cy="259853"/>
          </a:xfrm>
          <a:prstGeom prst="line">
            <a:avLst/>
          </a:prstGeom>
        </p:spPr>
        <p:style>
          <a:lnRef idx="3">
            <a:schemeClr val="accent2"/>
          </a:lnRef>
          <a:fillRef idx="0">
            <a:schemeClr val="accent2"/>
          </a:fillRef>
          <a:effectRef idx="2">
            <a:schemeClr val="accent2"/>
          </a:effectRef>
          <a:fontRef idx="minor">
            <a:schemeClr val="tx1"/>
          </a:fontRef>
        </p:style>
      </p:cxnSp>
      <p:cxnSp>
        <p:nvCxnSpPr>
          <p:cNvPr id="68" name="Straight Connector 67">
            <a:extLst>
              <a:ext uri="{FF2B5EF4-FFF2-40B4-BE49-F238E27FC236}">
                <a16:creationId xmlns:a16="http://schemas.microsoft.com/office/drawing/2014/main" id="{12CE97B2-4F82-4817-B251-7938AB2BCC21}"/>
              </a:ext>
            </a:extLst>
          </p:cNvPr>
          <p:cNvCxnSpPr>
            <a:cxnSpLocks/>
          </p:cNvCxnSpPr>
          <p:nvPr/>
        </p:nvCxnSpPr>
        <p:spPr>
          <a:xfrm flipH="1" flipV="1">
            <a:off x="8112770" y="2647760"/>
            <a:ext cx="400" cy="259853"/>
          </a:xfrm>
          <a:prstGeom prst="line">
            <a:avLst/>
          </a:prstGeom>
        </p:spPr>
        <p:style>
          <a:lnRef idx="3">
            <a:schemeClr val="accent2"/>
          </a:lnRef>
          <a:fillRef idx="0">
            <a:schemeClr val="accent2"/>
          </a:fillRef>
          <a:effectRef idx="2">
            <a:schemeClr val="accent2"/>
          </a:effectRef>
          <a:fontRef idx="minor">
            <a:schemeClr val="tx1"/>
          </a:fontRef>
        </p:style>
      </p:cxnSp>
      <p:cxnSp>
        <p:nvCxnSpPr>
          <p:cNvPr id="69" name="Straight Connector 68">
            <a:extLst>
              <a:ext uri="{FF2B5EF4-FFF2-40B4-BE49-F238E27FC236}">
                <a16:creationId xmlns:a16="http://schemas.microsoft.com/office/drawing/2014/main" id="{967B9BA4-F6B1-41A1-ADE6-93C7CCA09218}"/>
              </a:ext>
            </a:extLst>
          </p:cNvPr>
          <p:cNvCxnSpPr>
            <a:cxnSpLocks/>
          </p:cNvCxnSpPr>
          <p:nvPr/>
        </p:nvCxnSpPr>
        <p:spPr>
          <a:xfrm flipH="1" flipV="1">
            <a:off x="3439708" y="4310670"/>
            <a:ext cx="400" cy="259853"/>
          </a:xfrm>
          <a:prstGeom prst="line">
            <a:avLst/>
          </a:prstGeom>
        </p:spPr>
        <p:style>
          <a:lnRef idx="3">
            <a:schemeClr val="accent2"/>
          </a:lnRef>
          <a:fillRef idx="0">
            <a:schemeClr val="accent2"/>
          </a:fillRef>
          <a:effectRef idx="2">
            <a:schemeClr val="accent2"/>
          </a:effectRef>
          <a:fontRef idx="minor">
            <a:schemeClr val="tx1"/>
          </a:fontRef>
        </p:style>
      </p:cxnSp>
      <p:cxnSp>
        <p:nvCxnSpPr>
          <p:cNvPr id="70" name="Straight Connector 69">
            <a:extLst>
              <a:ext uri="{FF2B5EF4-FFF2-40B4-BE49-F238E27FC236}">
                <a16:creationId xmlns:a16="http://schemas.microsoft.com/office/drawing/2014/main" id="{542BBE90-465E-484C-BB4C-EBE3C9E6A6DF}"/>
              </a:ext>
            </a:extLst>
          </p:cNvPr>
          <p:cNvCxnSpPr>
            <a:cxnSpLocks/>
          </p:cNvCxnSpPr>
          <p:nvPr/>
        </p:nvCxnSpPr>
        <p:spPr>
          <a:xfrm flipH="1" flipV="1">
            <a:off x="9711504" y="4388271"/>
            <a:ext cx="400" cy="259853"/>
          </a:xfrm>
          <a:prstGeom prst="line">
            <a:avLst/>
          </a:prstGeom>
        </p:spPr>
        <p:style>
          <a:lnRef idx="3">
            <a:schemeClr val="accent2"/>
          </a:lnRef>
          <a:fillRef idx="0">
            <a:schemeClr val="accent2"/>
          </a:fillRef>
          <a:effectRef idx="2">
            <a:schemeClr val="accent2"/>
          </a:effectRef>
          <a:fontRef idx="minor">
            <a:schemeClr val="tx1"/>
          </a:fontRef>
        </p:style>
      </p:cxnSp>
      <p:cxnSp>
        <p:nvCxnSpPr>
          <p:cNvPr id="72" name="Straight Connector 71">
            <a:extLst>
              <a:ext uri="{FF2B5EF4-FFF2-40B4-BE49-F238E27FC236}">
                <a16:creationId xmlns:a16="http://schemas.microsoft.com/office/drawing/2014/main" id="{7A3C8103-493F-4F02-95A6-97828261CF5C}"/>
              </a:ext>
            </a:extLst>
          </p:cNvPr>
          <p:cNvCxnSpPr>
            <a:cxnSpLocks/>
          </p:cNvCxnSpPr>
          <p:nvPr/>
        </p:nvCxnSpPr>
        <p:spPr>
          <a:xfrm flipH="1" flipV="1">
            <a:off x="5020522" y="2602630"/>
            <a:ext cx="400" cy="259853"/>
          </a:xfrm>
          <a:prstGeom prst="line">
            <a:avLst/>
          </a:prstGeom>
        </p:spPr>
        <p:style>
          <a:lnRef idx="3">
            <a:schemeClr val="accent2"/>
          </a:lnRef>
          <a:fillRef idx="0">
            <a:schemeClr val="accent2"/>
          </a:fillRef>
          <a:effectRef idx="2">
            <a:schemeClr val="accent2"/>
          </a:effectRef>
          <a:fontRef idx="minor">
            <a:schemeClr val="tx1"/>
          </a:fontRef>
        </p:style>
      </p:cxnSp>
      <p:grpSp>
        <p:nvGrpSpPr>
          <p:cNvPr id="32" name="Group 31">
            <a:extLst>
              <a:ext uri="{FF2B5EF4-FFF2-40B4-BE49-F238E27FC236}">
                <a16:creationId xmlns:a16="http://schemas.microsoft.com/office/drawing/2014/main" id="{B76D0D95-E1A8-4A0F-A7A0-700B856F34E1}"/>
              </a:ext>
            </a:extLst>
          </p:cNvPr>
          <p:cNvGrpSpPr/>
          <p:nvPr/>
        </p:nvGrpSpPr>
        <p:grpSpPr>
          <a:xfrm>
            <a:off x="9084563" y="3014027"/>
            <a:ext cx="1254681" cy="1254681"/>
            <a:chOff x="6903370" y="3064882"/>
            <a:chExt cx="1254681" cy="1254681"/>
          </a:xfrm>
        </p:grpSpPr>
        <p:sp>
          <p:nvSpPr>
            <p:cNvPr id="33" name="Teardrop 32">
              <a:extLst>
                <a:ext uri="{FF2B5EF4-FFF2-40B4-BE49-F238E27FC236}">
                  <a16:creationId xmlns:a16="http://schemas.microsoft.com/office/drawing/2014/main" id="{DCC436BD-5549-4668-AE2A-36A497C42DF8}"/>
                </a:ext>
              </a:extLst>
            </p:cNvPr>
            <p:cNvSpPr/>
            <p:nvPr/>
          </p:nvSpPr>
          <p:spPr>
            <a:xfrm rot="2700000">
              <a:off x="6903370" y="3064882"/>
              <a:ext cx="1254681" cy="1254681"/>
            </a:xfrm>
            <a:prstGeom prst="teardrop">
              <a:avLst>
                <a:gd name="adj" fmla="val 100000"/>
              </a:avLst>
            </a:prstGeom>
            <a:solidFill>
              <a:srgbClr val="00B0F0"/>
            </a:solidFill>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sp>
        <p:sp>
          <p:nvSpPr>
            <p:cNvPr id="34" name="Freeform: Shape 14">
              <a:extLst>
                <a:ext uri="{FF2B5EF4-FFF2-40B4-BE49-F238E27FC236}">
                  <a16:creationId xmlns:a16="http://schemas.microsoft.com/office/drawing/2014/main" id="{8620510C-D3B8-49D8-BEB9-F7B9E1397907}"/>
                </a:ext>
              </a:extLst>
            </p:cNvPr>
            <p:cNvSpPr/>
            <p:nvPr/>
          </p:nvSpPr>
          <p:spPr>
            <a:xfrm>
              <a:off x="6945535" y="3106851"/>
              <a:ext cx="1171147" cy="1170963"/>
            </a:xfrm>
            <a:custGeom>
              <a:avLst/>
              <a:gdLst>
                <a:gd name="connsiteX0" fmla="*/ 0 w 1171147"/>
                <a:gd name="connsiteY0" fmla="*/ 585482 h 1170963"/>
                <a:gd name="connsiteX1" fmla="*/ 585574 w 1171147"/>
                <a:gd name="connsiteY1" fmla="*/ 0 h 1170963"/>
                <a:gd name="connsiteX2" fmla="*/ 1171148 w 1171147"/>
                <a:gd name="connsiteY2" fmla="*/ 585482 h 1170963"/>
                <a:gd name="connsiteX3" fmla="*/ 585574 w 1171147"/>
                <a:gd name="connsiteY3" fmla="*/ 1170964 h 1170963"/>
                <a:gd name="connsiteX4" fmla="*/ 0 w 1171147"/>
                <a:gd name="connsiteY4" fmla="*/ 585482 h 117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147" h="1170963">
                  <a:moveTo>
                    <a:pt x="0" y="585482"/>
                  </a:moveTo>
                  <a:cubicBezTo>
                    <a:pt x="0" y="262129"/>
                    <a:pt x="262170" y="0"/>
                    <a:pt x="585574" y="0"/>
                  </a:cubicBezTo>
                  <a:cubicBezTo>
                    <a:pt x="908978" y="0"/>
                    <a:pt x="1171148" y="262129"/>
                    <a:pt x="1171148" y="585482"/>
                  </a:cubicBezTo>
                  <a:cubicBezTo>
                    <a:pt x="1171148" y="908835"/>
                    <a:pt x="908978" y="1170964"/>
                    <a:pt x="585574" y="1170964"/>
                  </a:cubicBezTo>
                  <a:cubicBezTo>
                    <a:pt x="262170" y="1170964"/>
                    <a:pt x="0" y="908835"/>
                    <a:pt x="0" y="585482"/>
                  </a:cubicBezTo>
                  <a:close/>
                </a:path>
              </a:pathLst>
            </a:custGeom>
            <a:ln>
              <a:solidFill>
                <a:srgbClr val="00B0F0"/>
              </a:solidFill>
            </a:ln>
          </p:spPr>
          <p:style>
            <a:lnRef idx="2">
              <a:schemeClr val="accent5">
                <a:hueOff val="-1986775"/>
                <a:satOff val="7962"/>
                <a:lumOff val="172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4731" tIns="234622" rIns="234730" bIns="234622" numCol="1" spcCol="1270" anchor="ctr" anchorCtr="0">
              <a:noAutofit/>
            </a:bodyPr>
            <a:lstStyle/>
            <a:p>
              <a:pPr marL="0" marR="0" lvl="0" indent="0" algn="ctr" defTabSz="1111250" rtl="0" eaLnBrk="1" fontAlgn="auto" latinLnBrk="0" hangingPunct="1">
                <a:lnSpc>
                  <a:spcPct val="90000"/>
                </a:lnSpc>
                <a:spcBef>
                  <a:spcPts val="0"/>
                </a:spcBef>
                <a:spcAft>
                  <a:spcPct val="35000"/>
                </a:spcAft>
                <a:buClrTx/>
                <a:buSzTx/>
                <a:buFontTx/>
                <a:buNone/>
                <a:tabLst/>
                <a:defRPr/>
              </a:pPr>
              <a:r>
                <a:rPr kumimoji="0" lang="fr-CA" sz="2800" b="1" i="0" u="none" strike="noStrike" cap="none" normalizeH="0" baseline="0" noProof="0">
                  <a:ln>
                    <a:noFill/>
                  </a:ln>
                  <a:solidFill>
                    <a:srgbClr val="ED7D31">
                      <a:lumMod val="75000"/>
                    </a:srgbClr>
                  </a:solidFill>
                  <a:uLnTx/>
                  <a:uFillTx/>
                  <a:latin typeface="Calibri" panose="020F0502020204030204"/>
                  <a:ea typeface="+mn-ea"/>
                  <a:cs typeface="+mn-cs"/>
                </a:rPr>
                <a:t>6</a:t>
              </a:r>
            </a:p>
          </p:txBody>
        </p:sp>
      </p:grpSp>
      <p:sp>
        <p:nvSpPr>
          <p:cNvPr id="36" name="Rectangle 35">
            <a:extLst>
              <a:ext uri="{FF2B5EF4-FFF2-40B4-BE49-F238E27FC236}">
                <a16:creationId xmlns:a16="http://schemas.microsoft.com/office/drawing/2014/main" id="{CD3FB8B9-FB26-4EE0-940F-2F6BDDA3C1F8}"/>
              </a:ext>
            </a:extLst>
          </p:cNvPr>
          <p:cNvSpPr/>
          <p:nvPr/>
        </p:nvSpPr>
        <p:spPr>
          <a:xfrm>
            <a:off x="1909522" y="4612272"/>
            <a:ext cx="3126200" cy="707886"/>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0" i="0" u="none" strike="noStrike" cap="none" normalizeH="0" baseline="0" noProof="0">
                <a:ln>
                  <a:noFill/>
                </a:ln>
                <a:solidFill>
                  <a:prstClr val="black"/>
                </a:solidFill>
                <a:uLnTx/>
                <a:uFillTx/>
                <a:latin typeface="Calibri" panose="020F0502020204030204"/>
                <a:ea typeface="+mn-ea"/>
                <a:cs typeface="+mn-cs"/>
              </a:rPr>
              <a:t>Traitement des déclarations d’EI </a:t>
            </a:r>
            <a:r>
              <a:rPr kumimoji="0" lang="fr-CA" sz="2000" b="0" i="0" u="none" strike="noStrike" cap="none" normalizeH="0" baseline="0" noProof="0">
                <a:ln>
                  <a:noFill/>
                </a:ln>
                <a:uLnTx/>
                <a:uFillTx/>
                <a:latin typeface="Calibri" panose="020F0502020204030204"/>
                <a:ea typeface="+mn-ea"/>
                <a:cs typeface="+mn-cs"/>
              </a:rPr>
              <a:t>ou </a:t>
            </a:r>
            <a:r>
              <a:rPr lang="fr-CA" sz="2000">
                <a:latin typeface="Calibri" panose="020F0502020204030204"/>
              </a:rPr>
              <a:t>de PIM</a:t>
            </a:r>
            <a:endParaRPr kumimoji="0" lang="fr-CA" sz="2000" b="0" i="0" u="none" strike="sngStrike" cap="none" normalizeH="0" baseline="0" noProof="0">
              <a:ln>
                <a:noFill/>
              </a:ln>
              <a:uLnTx/>
              <a:uFillTx/>
              <a:latin typeface="Calibri" panose="020F0502020204030204"/>
            </a:endParaRPr>
          </a:p>
        </p:txBody>
      </p:sp>
      <p:sp>
        <p:nvSpPr>
          <p:cNvPr id="37" name="Left-Right Arrow 36"/>
          <p:cNvSpPr/>
          <p:nvPr/>
        </p:nvSpPr>
        <p:spPr>
          <a:xfrm>
            <a:off x="7782264" y="5460914"/>
            <a:ext cx="4079230" cy="635619"/>
          </a:xfrm>
          <a:prstGeom prst="lef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a:off x="8571322" y="5620996"/>
            <a:ext cx="2640467" cy="341632"/>
          </a:xfrm>
          <a:prstGeom prst="rect">
            <a:avLst/>
          </a:prstGeom>
        </p:spPr>
        <p:txBody>
          <a:bodyPr wrap="none">
            <a:spAutoFit/>
          </a:bodyPr>
          <a:lstStyle/>
          <a:p>
            <a:pPr marL="0" marR="0" lvl="0" indent="0" algn="ctr" defTabSz="1778000" rtl="0" eaLnBrk="1" fontAlgn="auto" latinLnBrk="0" hangingPunct="1">
              <a:lnSpc>
                <a:spcPct val="90000"/>
              </a:lnSpc>
              <a:spcBef>
                <a:spcPts val="0"/>
              </a:spcBef>
              <a:spcAft>
                <a:spcPct val="35000"/>
              </a:spcAft>
              <a:buClrTx/>
              <a:buSzTx/>
              <a:buFontTx/>
              <a:buNone/>
              <a:tabLst/>
              <a:defRPr/>
            </a:pPr>
            <a:r>
              <a:rPr kumimoji="0" lang="fr-CA" sz="1800" b="1" i="0" u="none" strike="noStrike" cap="none" normalizeH="0" baseline="0" noProof="0">
                <a:ln>
                  <a:noFill/>
                </a:ln>
                <a:solidFill>
                  <a:schemeClr val="bg1"/>
                </a:solidFill>
                <a:uLnTx/>
                <a:uFillTx/>
                <a:latin typeface="Calibri" panose="020F0502020204030204"/>
                <a:ea typeface="+mn-ea"/>
                <a:cs typeface="Arial" panose="020B0604020202020204" pitchFamily="34" charset="0"/>
              </a:rPr>
              <a:t>Diffusion des résultats</a:t>
            </a:r>
          </a:p>
        </p:txBody>
      </p:sp>
      <p:sp>
        <p:nvSpPr>
          <p:cNvPr id="38" name="Title 1">
            <a:extLst>
              <a:ext uri="{FF2B5EF4-FFF2-40B4-BE49-F238E27FC236}">
                <a16:creationId xmlns:a16="http://schemas.microsoft.com/office/drawing/2014/main" id="{6E8CCBBA-2AD4-4AFB-8478-3E0EFAE0BE70}"/>
              </a:ext>
            </a:extLst>
          </p:cNvPr>
          <p:cNvSpPr txBox="1">
            <a:spLocks/>
          </p:cNvSpPr>
          <p:nvPr/>
        </p:nvSpPr>
        <p:spPr>
          <a:xfrm>
            <a:off x="755830" y="538007"/>
            <a:ext cx="10515600" cy="962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rgbClr val="1B416F"/>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2800" b="1" i="0" u="none" strike="noStrike" cap="none" normalizeH="0" baseline="0" noProof="0">
                <a:ln>
                  <a:noFill/>
                </a:ln>
                <a:solidFill>
                  <a:srgbClr val="1B416F"/>
                </a:solidFill>
                <a:uLnTx/>
                <a:uFillTx/>
                <a:latin typeface="Arial" panose="020B0604020202020204" pitchFamily="34" charset="0"/>
                <a:ea typeface="+mj-ea"/>
                <a:cs typeface="Arial" panose="020B0604020202020204" pitchFamily="34" charset="0"/>
              </a:rPr>
              <a:t>Étapes de la gestion des déclarations d’EI </a:t>
            </a:r>
            <a:r>
              <a:rPr kumimoji="0" lang="fr-CA" sz="2800" b="1" i="0" u="none" strike="noStrike" cap="none" normalizeH="0" baseline="0" noProof="0">
                <a:ln>
                  <a:noFill/>
                </a:ln>
                <a:uLnTx/>
                <a:uFillTx/>
                <a:latin typeface="Arial" panose="020B0604020202020204" pitchFamily="34" charset="0"/>
                <a:ea typeface="+mj-ea"/>
                <a:cs typeface="Arial" panose="020B0604020202020204" pitchFamily="34" charset="0"/>
              </a:rPr>
              <a:t>et de</a:t>
            </a:r>
            <a:r>
              <a:rPr kumimoji="0" lang="fr-CA" sz="2800" b="1" i="0" u="none" strike="noStrike" cap="none" normalizeH="0" noProof="0">
                <a:ln>
                  <a:noFill/>
                </a:ln>
                <a:uLnTx/>
                <a:uFillTx/>
                <a:latin typeface="Arial" panose="020B0604020202020204" pitchFamily="34" charset="0"/>
                <a:ea typeface="+mj-ea"/>
                <a:cs typeface="Arial" panose="020B0604020202020204" pitchFamily="34" charset="0"/>
              </a:rPr>
              <a:t> PIM</a:t>
            </a:r>
            <a:endParaRPr kumimoji="0" lang="fr-CA" sz="2800" b="1" i="0" u="none" strike="sngStrike" cap="none" normalizeH="0" baseline="0" noProof="0">
              <a:ln>
                <a:noFill/>
              </a:ln>
              <a:uLnTx/>
              <a:uFillTx/>
              <a:latin typeface="Arial" panose="020B0604020202020204" pitchFamily="34" charset="0"/>
              <a:ea typeface="+mj-ea"/>
              <a:cs typeface="Arial" panose="020B0604020202020204" pitchFamily="34" charset="0"/>
            </a:endParaRPr>
          </a:p>
        </p:txBody>
      </p:sp>
      <p:cxnSp>
        <p:nvCxnSpPr>
          <p:cNvPr id="40" name="Straight Connector 39">
            <a:extLst>
              <a:ext uri="{FF2B5EF4-FFF2-40B4-BE49-F238E27FC236}">
                <a16:creationId xmlns:a16="http://schemas.microsoft.com/office/drawing/2014/main" id="{EDFE9FD9-DABA-46C2-A61D-32CCACC59778}"/>
              </a:ext>
            </a:extLst>
          </p:cNvPr>
          <p:cNvCxnSpPr>
            <a:cxnSpLocks/>
          </p:cNvCxnSpPr>
          <p:nvPr/>
        </p:nvCxnSpPr>
        <p:spPr>
          <a:xfrm flipH="1" flipV="1">
            <a:off x="11257680" y="2602630"/>
            <a:ext cx="400" cy="259853"/>
          </a:xfrm>
          <a:prstGeom prst="line">
            <a:avLst/>
          </a:prstGeom>
        </p:spPr>
        <p:style>
          <a:lnRef idx="3">
            <a:schemeClr val="accent2"/>
          </a:lnRef>
          <a:fillRef idx="0">
            <a:schemeClr val="accent2"/>
          </a:fillRef>
          <a:effectRef idx="2">
            <a:schemeClr val="accent2"/>
          </a:effectRef>
          <a:fontRef idx="minor">
            <a:schemeClr val="tx1"/>
          </a:fontRef>
        </p:style>
      </p:cxnSp>
      <p:sp>
        <p:nvSpPr>
          <p:cNvPr id="46" name="Rectangle 45">
            <a:extLst>
              <a:ext uri="{FF2B5EF4-FFF2-40B4-BE49-F238E27FC236}">
                <a16:creationId xmlns:a16="http://schemas.microsoft.com/office/drawing/2014/main" id="{C9CA29FD-2E7A-4EE5-8EA6-9CBF8709E230}"/>
              </a:ext>
            </a:extLst>
          </p:cNvPr>
          <p:cNvSpPr/>
          <p:nvPr/>
        </p:nvSpPr>
        <p:spPr>
          <a:xfrm>
            <a:off x="5810590" y="4617742"/>
            <a:ext cx="1550657" cy="707886"/>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0" i="0" u="none" strike="noStrike" cap="none" normalizeH="0" baseline="0" noProof="0">
                <a:ln>
                  <a:noFill/>
                </a:ln>
                <a:solidFill>
                  <a:prstClr val="black"/>
                </a:solidFill>
                <a:uLnTx/>
                <a:uFillTx/>
                <a:latin typeface="Calibri" panose="020F0502020204030204"/>
                <a:ea typeface="+mn-ea"/>
                <a:cs typeface="+mn-cs"/>
              </a:rPr>
              <a:t>Priorisation des </a:t>
            </a:r>
            <a:r>
              <a:rPr lang="fr-CA" sz="2000" noProof="0">
                <a:solidFill>
                  <a:prstClr val="black"/>
                </a:solidFill>
                <a:latin typeface="Calibri" panose="020F0502020204030204"/>
                <a:ea typeface="+mn-ea"/>
                <a:cs typeface="+mn-cs"/>
              </a:rPr>
              <a:t>signaux </a:t>
            </a:r>
          </a:p>
        </p:txBody>
      </p:sp>
      <p:cxnSp>
        <p:nvCxnSpPr>
          <p:cNvPr id="48" name="Straight Connector 47">
            <a:extLst>
              <a:ext uri="{FF2B5EF4-FFF2-40B4-BE49-F238E27FC236}">
                <a16:creationId xmlns:a16="http://schemas.microsoft.com/office/drawing/2014/main" id="{7A3C8103-493F-4F02-95A6-97828261CF5C}"/>
              </a:ext>
            </a:extLst>
          </p:cNvPr>
          <p:cNvCxnSpPr>
            <a:cxnSpLocks/>
          </p:cNvCxnSpPr>
          <p:nvPr/>
        </p:nvCxnSpPr>
        <p:spPr>
          <a:xfrm flipH="1" flipV="1">
            <a:off x="6571782" y="4342983"/>
            <a:ext cx="400" cy="259853"/>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50355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1620"/>
            <a:ext cx="10515599" cy="548682"/>
          </a:xfrm>
        </p:spPr>
        <p:txBody>
          <a:bodyPr anchor="t"/>
          <a:lstStyle/>
          <a:p>
            <a:r>
              <a:rPr lang="fr-CA" sz="2800" dirty="0"/>
              <a:t>Détection et évaluation des signaux</a:t>
            </a:r>
          </a:p>
        </p:txBody>
      </p:sp>
      <p:sp>
        <p:nvSpPr>
          <p:cNvPr id="3" name="Content Placeholder 2"/>
          <p:cNvSpPr>
            <a:spLocks noGrp="1"/>
          </p:cNvSpPr>
          <p:nvPr>
            <p:ph idx="1"/>
          </p:nvPr>
        </p:nvSpPr>
        <p:spPr>
          <a:xfrm>
            <a:off x="886263" y="847779"/>
            <a:ext cx="10515599" cy="6383008"/>
          </a:xfrm>
        </p:spPr>
        <p:txBody>
          <a:bodyPr vert="horz" lIns="91440" tIns="45720" rIns="91440" bIns="45720" rtlCol="0" anchor="t">
            <a:noAutofit/>
          </a:bodyPr>
          <a:lstStyle/>
          <a:p>
            <a:pPr marL="342900" indent="-342900">
              <a:lnSpc>
                <a:spcPct val="100000"/>
              </a:lnSpc>
              <a:spcBef>
                <a:spcPts val="600"/>
              </a:spcBef>
              <a:spcAft>
                <a:spcPts val="600"/>
              </a:spcAft>
            </a:pPr>
            <a:r>
              <a:rPr lang="fr-CA" sz="1800" dirty="0">
                <a:latin typeface="Arial"/>
                <a:cs typeface="Arial"/>
              </a:rPr>
              <a:t>Les signaux relatifs à l’innocuité (indications préliminaires de problèmes d’innocuité liés aux produits) sont détectés par l’analyse des données, y compris l’examen des déclarations d’EI et de PIM.</a:t>
            </a:r>
          </a:p>
          <a:p>
            <a:pPr marL="342900" indent="-342900">
              <a:lnSpc>
                <a:spcPct val="100000"/>
              </a:lnSpc>
              <a:spcBef>
                <a:spcPts val="1200"/>
              </a:spcBef>
              <a:spcAft>
                <a:spcPts val="600"/>
              </a:spcAft>
              <a:buFont typeface="Arial" panose="020B0604020202020204" pitchFamily="34" charset="0"/>
              <a:buChar char="•"/>
            </a:pPr>
            <a:r>
              <a:rPr lang="fr-CA" sz="1800" dirty="0">
                <a:latin typeface="Arial"/>
                <a:cs typeface="Arial"/>
              </a:rPr>
              <a:t>Les signaux potentiels sont examinés par un comité interne composé de scientifiques, de pharmaciens et de médecins pour déterminer si une évaluation des signaux sera effectuée. </a:t>
            </a:r>
          </a:p>
          <a:p>
            <a:pPr marL="342900" indent="-342900">
              <a:lnSpc>
                <a:spcPct val="100000"/>
              </a:lnSpc>
              <a:spcBef>
                <a:spcPts val="1200"/>
              </a:spcBef>
              <a:spcAft>
                <a:spcPts val="600"/>
              </a:spcAft>
            </a:pPr>
            <a:r>
              <a:rPr lang="fr-CA" sz="1800" dirty="0">
                <a:latin typeface="Arial"/>
                <a:cs typeface="Arial"/>
              </a:rPr>
              <a:t>L’évaluation de toutes les sources de données s’avère nécessaire pour examiner les possibles mesures d’atténuation des risques.</a:t>
            </a:r>
          </a:p>
          <a:p>
            <a:pPr marL="342900" indent="-342900">
              <a:lnSpc>
                <a:spcPct val="100000"/>
              </a:lnSpc>
              <a:spcBef>
                <a:spcPts val="1200"/>
              </a:spcBef>
              <a:spcAft>
                <a:spcPts val="600"/>
              </a:spcAft>
            </a:pPr>
            <a:r>
              <a:rPr lang="fr-CA" sz="1800" dirty="0">
                <a:latin typeface="Arial"/>
                <a:cs typeface="Arial"/>
              </a:rPr>
              <a:t>Les considérations relatives au risque tiennent compte de la validité des preuves, du caractère gérable du risque, de la diffusion de l’information et des objectifs de communication.</a:t>
            </a:r>
          </a:p>
          <a:p>
            <a:pPr marL="342900" indent="-342900">
              <a:lnSpc>
                <a:spcPct val="100000"/>
              </a:lnSpc>
              <a:spcBef>
                <a:spcPts val="1200"/>
              </a:spcBef>
              <a:spcAft>
                <a:spcPts val="600"/>
              </a:spcAft>
            </a:pPr>
            <a:r>
              <a:rPr lang="fr-CA" sz="1800" dirty="0">
                <a:latin typeface="Arial"/>
                <a:cs typeface="Arial"/>
              </a:rPr>
              <a:t>Une fois l’évaluation des signaux terminée, des recommandations sont formulées. Elles peuvent comprendre la modification des étiquettes (notamment l’indication), le rappel ou le retrait d’un produit du marché et la communication des risques aux intervenants.</a:t>
            </a:r>
            <a:r>
              <a:rPr lang="fr-CA" sz="1600" b="1" i="1" dirty="0">
                <a:latin typeface="Arial"/>
                <a:cs typeface="Arial"/>
              </a:rPr>
              <a:t> </a:t>
            </a:r>
          </a:p>
          <a:p>
            <a:pPr marL="0" indent="0">
              <a:lnSpc>
                <a:spcPct val="100000"/>
              </a:lnSpc>
              <a:spcBef>
                <a:spcPts val="1200"/>
              </a:spcBef>
              <a:spcAft>
                <a:spcPts val="600"/>
              </a:spcAft>
              <a:buNone/>
            </a:pPr>
            <a:r>
              <a:rPr lang="fr-CA" sz="1600" b="1" dirty="0">
                <a:latin typeface="Arial"/>
                <a:cs typeface="Arial"/>
              </a:rPr>
              <a:t>La </a:t>
            </a:r>
            <a:r>
              <a:rPr lang="fr-CA" sz="1600" b="1" i="1" dirty="0">
                <a:latin typeface="Arial"/>
                <a:cs typeface="Arial"/>
              </a:rPr>
              <a:t>Loi visant à protéger les Canadiens contre les drogues dangereuses</a:t>
            </a:r>
            <a:r>
              <a:rPr lang="fr-CA" sz="1600" b="1" dirty="0">
                <a:latin typeface="Arial"/>
                <a:cs typeface="Arial"/>
              </a:rPr>
              <a:t> (Loi de Vanessa) améliore la capacité de Santé Canada à recueillir des renseignements sur l’innocuité des produits après leur mise en marché et à intervenir rapidement au moyen de mesures appropriées lorsqu’un risque grave pour la santé est mis en évidence.</a:t>
            </a:r>
            <a:r>
              <a:rPr lang="fr-CA" sz="1600" b="1" baseline="30000" dirty="0">
                <a:latin typeface="Arial"/>
                <a:cs typeface="Arial"/>
              </a:rPr>
              <a:t>1</a:t>
            </a:r>
          </a:p>
        </p:txBody>
      </p:sp>
      <p:sp>
        <p:nvSpPr>
          <p:cNvPr id="5" name="Rectangle 1"/>
          <p:cNvSpPr>
            <a:spLocks noChangeArrowheads="1"/>
          </p:cNvSpPr>
          <p:nvPr/>
        </p:nvSpPr>
        <p:spPr bwMode="auto">
          <a:xfrm>
            <a:off x="838199" y="6342398"/>
            <a:ext cx="105156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30000" dirty="0">
                <a:ln>
                  <a:noFill/>
                </a:ln>
                <a:solidFill>
                  <a:srgbClr val="000000"/>
                </a:solidFill>
                <a:latin typeface="Arial" panose="020B0604020202020204" pitchFamily="34" charset="0"/>
                <a:ea typeface="MS PGothic" panose="020B0600070205080204" pitchFamily="34" charset="-128"/>
                <a:cs typeface="MS PGothic" panose="020B0600070205080204" pitchFamily="34" charset="-128"/>
              </a:rPr>
              <a:t>1</a:t>
            </a:r>
            <a:r>
              <a:rPr kumimoji="0" lang="fr-CA" sz="1200" b="0" i="0" u="none" strike="noStrike" cap="none" normalizeH="0" baseline="0" dirty="0">
                <a:ln>
                  <a:noFill/>
                </a:ln>
                <a:solidFill>
                  <a:srgbClr val="000000"/>
                </a:solidFill>
                <a:latin typeface="Arial" panose="020B0604020202020204" pitchFamily="34" charset="0"/>
                <a:ea typeface="MS PGothic" panose="020B0600070205080204" pitchFamily="34" charset="-128"/>
                <a:cs typeface="MS PGothic" panose="020B0600070205080204" pitchFamily="34" charset="-128"/>
              </a:rPr>
              <a:t> </a:t>
            </a:r>
            <a:r>
              <a:rPr kumimoji="0" lang="fr-CA" sz="1200" b="0" i="0" u="none" strike="noStrike" cap="none" normalizeH="0" baseline="0" dirty="0">
                <a:ln>
                  <a:noFill/>
                </a:ln>
                <a:solidFill>
                  <a:srgbClr val="000000"/>
                </a:solidFill>
                <a:latin typeface="Arial" panose="020B0604020202020204" pitchFamily="34" charset="0"/>
                <a:ea typeface="MS PGothic" panose="020B0600070205080204" pitchFamily="34" charset="-128"/>
                <a:cs typeface="MS PGothic" panose="020B0600070205080204" pitchFamily="34" charset="-128"/>
                <a:hlinkClick r:id="rId3"/>
              </a:rPr>
              <a:t>https://www.canada.ca/fr/sante-canada/services/medicaments-produits-sante/legislation-lignes-directrices/loi-visant-proteger-canadiens-contre-drogues-dangereuses-loi-vanessa-modifications-loi-aliments-drogues-propos.html</a:t>
            </a:r>
            <a:r>
              <a:rPr kumimoji="0" lang="fr-CA" sz="1200" b="0" i="0" u="none" strike="noStrike" cap="none" normalizeH="0" baseline="0" dirty="0">
                <a:ln>
                  <a:noFill/>
                </a:ln>
                <a:solidFill>
                  <a:srgbClr val="000000"/>
                </a:solidFill>
                <a:latin typeface="Arial" panose="020B0604020202020204" pitchFamily="34" charset="0"/>
                <a:ea typeface="MS PGothic" panose="020B0600070205080204" pitchFamily="34" charset="-128"/>
                <a:cs typeface="MS PGothic" panose="020B0600070205080204" pitchFamily="34" charset="-128"/>
              </a:rPr>
              <a:t>. </a:t>
            </a:r>
          </a:p>
        </p:txBody>
      </p:sp>
    </p:spTree>
    <p:extLst>
      <p:ext uri="{BB962C8B-B14F-4D97-AF65-F5344CB8AC3E}">
        <p14:creationId xmlns:p14="http://schemas.microsoft.com/office/powerpoint/2010/main" val="702125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fr-CA" dirty="0">
                <a:latin typeface="Arial"/>
                <a:cs typeface="Arial"/>
              </a:rPr>
              <a:t>Communication des risques</a:t>
            </a:r>
          </a:p>
        </p:txBody>
      </p:sp>
      <p:sp>
        <p:nvSpPr>
          <p:cNvPr id="3" name="Content Placeholder 2"/>
          <p:cNvSpPr>
            <a:spLocks noGrp="1"/>
          </p:cNvSpPr>
          <p:nvPr>
            <p:ph idx="1"/>
          </p:nvPr>
        </p:nvSpPr>
        <p:spPr>
          <a:xfrm>
            <a:off x="838199" y="1027906"/>
            <a:ext cx="10515601" cy="5251450"/>
          </a:xfrm>
        </p:spPr>
        <p:txBody>
          <a:bodyPr>
            <a:normAutofit lnSpcReduction="10000"/>
          </a:bodyPr>
          <a:lstStyle/>
          <a:p>
            <a:pPr marL="0" lvl="0" indent="0">
              <a:lnSpc>
                <a:spcPct val="100000"/>
              </a:lnSpc>
              <a:spcBef>
                <a:spcPts val="600"/>
              </a:spcBef>
              <a:spcAft>
                <a:spcPts val="600"/>
              </a:spcAft>
              <a:buNone/>
            </a:pPr>
            <a:r>
              <a:rPr lang="fr-CA" u="sng" dirty="0"/>
              <a:t>Public visé :</a:t>
            </a:r>
            <a:r>
              <a:rPr lang="fr-CA" u="sng" dirty="0">
                <a:solidFill>
                  <a:schemeClr val="tx1"/>
                </a:solidFill>
              </a:rPr>
              <a:t> les professionnels de la santé et les hôpitaux</a:t>
            </a:r>
          </a:p>
          <a:p>
            <a:pPr>
              <a:lnSpc>
                <a:spcPct val="100000"/>
              </a:lnSpc>
              <a:spcBef>
                <a:spcPts val="1200"/>
              </a:spcBef>
              <a:spcAft>
                <a:spcPts val="600"/>
              </a:spcAft>
              <a:buSzPct val="100000"/>
            </a:pPr>
            <a:r>
              <a:rPr lang="fr-CA" b="1" dirty="0">
                <a:solidFill>
                  <a:schemeClr val="tx1"/>
                </a:solidFill>
              </a:rPr>
              <a:t>Communication des risques liés aux produits de santé</a:t>
            </a:r>
          </a:p>
          <a:p>
            <a:pPr marL="638175" lvl="2" indent="-285750">
              <a:lnSpc>
                <a:spcPct val="100000"/>
              </a:lnSpc>
              <a:spcBef>
                <a:spcPts val="600"/>
              </a:spcBef>
              <a:spcAft>
                <a:spcPts val="600"/>
              </a:spcAft>
              <a:buSzPct val="100000"/>
              <a:buFont typeface="Arial" panose="020B0604020202020204" pitchFamily="34" charset="0"/>
              <a:buChar char="◦"/>
              <a:defRPr/>
            </a:pPr>
            <a:r>
              <a:rPr lang="fr-CA" sz="2000" dirty="0"/>
              <a:t>Communication ad hoc relative aux enjeux d’innocuité </a:t>
            </a:r>
          </a:p>
          <a:p>
            <a:pPr marL="638175" lvl="2" indent="-285750">
              <a:lnSpc>
                <a:spcPct val="100000"/>
              </a:lnSpc>
              <a:spcBef>
                <a:spcPts val="600"/>
              </a:spcBef>
              <a:spcAft>
                <a:spcPts val="600"/>
              </a:spcAft>
              <a:buSzPct val="100000"/>
              <a:buFont typeface="Arial" panose="020B0604020202020204" pitchFamily="34" charset="0"/>
              <a:buChar char="◦"/>
              <a:defRPr/>
            </a:pPr>
            <a:r>
              <a:rPr lang="fr-CA" sz="2000" dirty="0"/>
              <a:t>Large diffusion (affichage sur le Web, fil RSS, avis électronique </a:t>
            </a:r>
            <a:r>
              <a:rPr lang="fr-CA" sz="2000" dirty="0" err="1"/>
              <a:t>MedEffet</a:t>
            </a:r>
            <a:r>
              <a:rPr lang="fr-CA" sz="2000" baseline="30000" dirty="0" err="1"/>
              <a:t>MD</a:t>
            </a:r>
            <a:r>
              <a:rPr lang="fr-CA" sz="2000" dirty="0"/>
              <a:t>)</a:t>
            </a:r>
          </a:p>
          <a:p>
            <a:pPr marL="638175" lvl="2" indent="-285750">
              <a:lnSpc>
                <a:spcPct val="100000"/>
              </a:lnSpc>
              <a:spcBef>
                <a:spcPts val="600"/>
              </a:spcBef>
              <a:spcAft>
                <a:spcPts val="600"/>
              </a:spcAft>
              <a:buSzPct val="100000"/>
              <a:buFont typeface="Arial" panose="020B0604020202020204" pitchFamily="34" charset="0"/>
              <a:buChar char="◦"/>
              <a:defRPr/>
            </a:pPr>
            <a:r>
              <a:rPr lang="fr-CA" sz="2000" dirty="0"/>
              <a:t>Diffusion ciblée par le détenteur d’une autorisation de mise en marché ou par Santé Canada (télécopieur, courriel, poste) </a:t>
            </a:r>
          </a:p>
          <a:p>
            <a:pPr>
              <a:lnSpc>
                <a:spcPct val="100000"/>
              </a:lnSpc>
              <a:spcBef>
                <a:spcPts val="1200"/>
              </a:spcBef>
              <a:spcAft>
                <a:spcPts val="600"/>
              </a:spcAft>
              <a:buSzPct val="100000"/>
            </a:pPr>
            <a:r>
              <a:rPr lang="fr-CA" b="1" dirty="0" err="1">
                <a:solidFill>
                  <a:schemeClr val="tx1"/>
                </a:solidFill>
              </a:rPr>
              <a:t>InfoVigilance</a:t>
            </a:r>
            <a:r>
              <a:rPr lang="fr-CA" b="1" dirty="0">
                <a:solidFill>
                  <a:schemeClr val="tx1"/>
                </a:solidFill>
              </a:rPr>
              <a:t> sur les produits de santé</a:t>
            </a:r>
          </a:p>
          <a:p>
            <a:pPr marL="638175" lvl="2" indent="-285750">
              <a:lnSpc>
                <a:spcPct val="100000"/>
              </a:lnSpc>
              <a:spcBef>
                <a:spcPts val="600"/>
              </a:spcBef>
              <a:spcAft>
                <a:spcPts val="600"/>
              </a:spcAft>
              <a:buSzPct val="100000"/>
              <a:buFont typeface="Arial" panose="020B0604020202020204" pitchFamily="34" charset="0"/>
              <a:buChar char="◦"/>
              <a:defRPr/>
            </a:pPr>
            <a:r>
              <a:rPr lang="fr-CA" sz="2000" dirty="0"/>
              <a:t>Publication mensuelle de sensibilisation aux problèmes d’innocuité et de promotion de leur déclaration </a:t>
            </a:r>
          </a:p>
          <a:p>
            <a:pPr marL="893763" lvl="3" indent="-268288">
              <a:lnSpc>
                <a:spcPct val="100000"/>
              </a:lnSpc>
              <a:spcBef>
                <a:spcPts val="600"/>
              </a:spcBef>
              <a:spcAft>
                <a:spcPts val="600"/>
              </a:spcAft>
              <a:buSzPct val="75000"/>
              <a:buFont typeface="Wingdings" panose="05000000000000000000" pitchFamily="2" charset="2"/>
              <a:buChar char="§"/>
              <a:defRPr/>
            </a:pPr>
            <a:r>
              <a:rPr lang="fr-CA" sz="1800" dirty="0"/>
              <a:t>Chaque numéro propose un récapitulatif mensuel des avis sur les produits de santé, des résumés des examens d’innocuité et une sélection croissante de nouveaux renseignements sur l’innocuité des produits de santé.</a:t>
            </a:r>
          </a:p>
          <a:p>
            <a:pPr marL="638175" lvl="2" indent="-285750">
              <a:lnSpc>
                <a:spcPct val="100000"/>
              </a:lnSpc>
              <a:spcBef>
                <a:spcPts val="600"/>
              </a:spcBef>
              <a:spcAft>
                <a:spcPts val="600"/>
              </a:spcAft>
              <a:buSzPct val="100000"/>
              <a:buFont typeface="Arial" panose="020B0604020202020204" pitchFamily="34" charset="0"/>
              <a:buChar char="◦"/>
              <a:defRPr/>
            </a:pPr>
            <a:r>
              <a:rPr lang="fr-CA" sz="2000" dirty="0"/>
              <a:t>Large diffusion (affichage sur le Web, Twitter, fil RSS, avis électronique </a:t>
            </a:r>
            <a:r>
              <a:rPr lang="fr-CA" sz="2000" dirty="0" err="1"/>
              <a:t>MedEffet</a:t>
            </a:r>
            <a:r>
              <a:rPr lang="fr-CA" sz="2000" baseline="30000" dirty="0" err="1"/>
              <a:t>MD</a:t>
            </a:r>
            <a:r>
              <a:rPr lang="fr-CA" sz="2000" dirty="0"/>
              <a:t>) </a:t>
            </a:r>
          </a:p>
          <a:p>
            <a:pPr marL="0" indent="0">
              <a:buNone/>
            </a:pPr>
            <a:endParaRPr lang="en-CA" dirty="0"/>
          </a:p>
        </p:txBody>
      </p:sp>
    </p:spTree>
    <p:extLst>
      <p:ext uri="{BB962C8B-B14F-4D97-AF65-F5344CB8AC3E}">
        <p14:creationId xmlns:p14="http://schemas.microsoft.com/office/powerpoint/2010/main" val="2980199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4445"/>
            <a:ext cx="10515600" cy="466743"/>
          </a:xfrm>
        </p:spPr>
        <p:txBody>
          <a:bodyPr anchor="t">
            <a:noAutofit/>
          </a:bodyPr>
          <a:lstStyle/>
          <a:p>
            <a:r>
              <a:rPr lang="fr-CA" dirty="0"/>
              <a:t>Communication des risques</a:t>
            </a:r>
          </a:p>
        </p:txBody>
      </p:sp>
      <p:sp>
        <p:nvSpPr>
          <p:cNvPr id="3" name="Content Placeholder 2"/>
          <p:cNvSpPr>
            <a:spLocks noGrp="1"/>
          </p:cNvSpPr>
          <p:nvPr>
            <p:ph idx="1"/>
          </p:nvPr>
        </p:nvSpPr>
        <p:spPr>
          <a:xfrm>
            <a:off x="838199" y="704341"/>
            <a:ext cx="10515601" cy="6216961"/>
          </a:xfrm>
        </p:spPr>
        <p:txBody>
          <a:bodyPr>
            <a:noAutofit/>
          </a:bodyPr>
          <a:lstStyle/>
          <a:p>
            <a:pPr marL="0" indent="0">
              <a:lnSpc>
                <a:spcPct val="100000"/>
              </a:lnSpc>
              <a:spcBef>
                <a:spcPts val="0"/>
              </a:spcBef>
              <a:spcAft>
                <a:spcPts val="600"/>
              </a:spcAft>
              <a:buNone/>
              <a:defRPr/>
            </a:pPr>
            <a:r>
              <a:rPr lang="fr-CA" u="sng" dirty="0"/>
              <a:t>Public cible : grand public</a:t>
            </a:r>
          </a:p>
          <a:p>
            <a:pPr marL="285750" lvl="1" eaLnBrk="1" hangingPunct="1">
              <a:lnSpc>
                <a:spcPct val="100000"/>
              </a:lnSpc>
              <a:spcBef>
                <a:spcPts val="600"/>
              </a:spcBef>
              <a:spcAft>
                <a:spcPts val="600"/>
              </a:spcAft>
              <a:buSzPct val="100000"/>
              <a:buFont typeface="Arial" panose="020B0604020202020204" pitchFamily="34" charset="0"/>
              <a:buChar char="•"/>
              <a:defRPr/>
            </a:pPr>
            <a:r>
              <a:rPr lang="fr-CA" sz="2000" b="1" dirty="0">
                <a:solidFill>
                  <a:schemeClr val="tx1"/>
                </a:solidFill>
              </a:rPr>
              <a:t>Avis de rappel</a:t>
            </a:r>
          </a:p>
          <a:p>
            <a:pPr marL="639763" lvl="2" indent="-285750" eaLnBrk="1" hangingPunct="1">
              <a:lnSpc>
                <a:spcPct val="100000"/>
              </a:lnSpc>
              <a:spcBef>
                <a:spcPts val="0"/>
              </a:spcBef>
              <a:spcAft>
                <a:spcPts val="600"/>
              </a:spcAft>
              <a:buSzPct val="100000"/>
              <a:buFont typeface="Arial" panose="020B0604020202020204" pitchFamily="34" charset="0"/>
              <a:buChar char="◦"/>
              <a:defRPr/>
            </a:pPr>
            <a:r>
              <a:rPr lang="fr-CA" sz="1800" dirty="0">
                <a:solidFill>
                  <a:schemeClr val="tx1"/>
                </a:solidFill>
              </a:rPr>
              <a:t>Rédigé et distribué par l’industrie; un « extrait » de l’information est </a:t>
            </a:r>
            <a:r>
              <a:rPr lang="fr-CA" sz="1800" dirty="0"/>
              <a:t>publié par Santé Canada</a:t>
            </a:r>
          </a:p>
          <a:p>
            <a:pPr marL="639763" lvl="2" indent="-285750" eaLnBrk="1" hangingPunct="1">
              <a:lnSpc>
                <a:spcPct val="100000"/>
              </a:lnSpc>
              <a:spcBef>
                <a:spcPts val="0"/>
              </a:spcBef>
              <a:spcAft>
                <a:spcPts val="600"/>
              </a:spcAft>
              <a:buSzPct val="100000"/>
              <a:buFont typeface="Arial" panose="020B0604020202020204" pitchFamily="34" charset="0"/>
              <a:buChar char="◦"/>
              <a:defRPr/>
            </a:pPr>
            <a:r>
              <a:rPr lang="fr-CA" sz="1800" dirty="0">
                <a:solidFill>
                  <a:schemeClr val="tx1"/>
                </a:solidFill>
              </a:rPr>
              <a:t>Publication à intervalles réguliers dans la base de données des rappels et des avis de sécurité de Santé Canada</a:t>
            </a:r>
          </a:p>
          <a:p>
            <a:pPr marL="285750" lvl="1" eaLnBrk="1" hangingPunct="1">
              <a:lnSpc>
                <a:spcPct val="100000"/>
              </a:lnSpc>
              <a:spcBef>
                <a:spcPts val="600"/>
              </a:spcBef>
              <a:spcAft>
                <a:spcPts val="600"/>
              </a:spcAft>
              <a:buSzPct val="100000"/>
              <a:buFont typeface="Arial" panose="020B0604020202020204" pitchFamily="34" charset="0"/>
              <a:buChar char="•"/>
              <a:defRPr/>
            </a:pPr>
            <a:r>
              <a:rPr lang="fr-CA" sz="2000" b="1" dirty="0">
                <a:solidFill>
                  <a:schemeClr val="tx1"/>
                </a:solidFill>
              </a:rPr>
              <a:t>Avis public</a:t>
            </a:r>
          </a:p>
          <a:p>
            <a:pPr marL="639763" lvl="2" indent="-285750" eaLnBrk="1" hangingPunct="1">
              <a:lnSpc>
                <a:spcPct val="100000"/>
              </a:lnSpc>
              <a:spcBef>
                <a:spcPts val="0"/>
              </a:spcBef>
              <a:spcAft>
                <a:spcPts val="600"/>
              </a:spcAft>
              <a:buSzPct val="100000"/>
              <a:buFont typeface="Arial" panose="020B0604020202020204" pitchFamily="34" charset="0"/>
              <a:buChar char="◦"/>
              <a:defRPr/>
            </a:pPr>
            <a:r>
              <a:rPr lang="fr-CA" sz="1800" dirty="0">
                <a:solidFill>
                  <a:schemeClr val="tx1"/>
                </a:solidFill>
              </a:rPr>
              <a:t>Rédigé par Santé Canada en cas de problèmes urgents à risque élevé</a:t>
            </a:r>
          </a:p>
          <a:p>
            <a:pPr marL="639763" lvl="2" indent="-285750" eaLnBrk="1" hangingPunct="1">
              <a:lnSpc>
                <a:spcPct val="100000"/>
              </a:lnSpc>
              <a:spcBef>
                <a:spcPts val="0"/>
              </a:spcBef>
              <a:spcAft>
                <a:spcPts val="600"/>
              </a:spcAft>
              <a:buSzPct val="100000"/>
              <a:buFont typeface="Arial" panose="020B0604020202020204" pitchFamily="34" charset="0"/>
              <a:buChar char="◦"/>
              <a:defRPr/>
            </a:pPr>
            <a:r>
              <a:rPr lang="fr-CA" sz="1800" dirty="0">
                <a:solidFill>
                  <a:schemeClr val="tx1"/>
                </a:solidFill>
              </a:rPr>
              <a:t>Large diffusion (</a:t>
            </a:r>
            <a:r>
              <a:rPr lang="fr-CA" sz="1800" dirty="0" err="1">
                <a:solidFill>
                  <a:schemeClr val="tx1"/>
                </a:solidFill>
              </a:rPr>
              <a:t>Newswire</a:t>
            </a:r>
            <a:r>
              <a:rPr lang="fr-CA" sz="1800" dirty="0">
                <a:solidFill>
                  <a:schemeClr val="tx1"/>
                </a:solidFill>
              </a:rPr>
              <a:t>, Twitter, fil RSS, avis électronique </a:t>
            </a:r>
            <a:r>
              <a:rPr lang="fr-CA" sz="1800" dirty="0" err="1">
                <a:solidFill>
                  <a:schemeClr val="tx1"/>
                </a:solidFill>
              </a:rPr>
              <a:t>MedEffet</a:t>
            </a:r>
            <a:r>
              <a:rPr lang="fr-CA" sz="1800" baseline="30000" dirty="0" err="1">
                <a:solidFill>
                  <a:schemeClr val="tx1"/>
                </a:solidFill>
              </a:rPr>
              <a:t>MD</a:t>
            </a:r>
            <a:r>
              <a:rPr lang="fr-CA" sz="1800" dirty="0">
                <a:solidFill>
                  <a:schemeClr val="tx1"/>
                </a:solidFill>
              </a:rPr>
              <a:t>)</a:t>
            </a:r>
          </a:p>
          <a:p>
            <a:pPr marL="639763" lvl="2" indent="-285750" eaLnBrk="1" hangingPunct="1">
              <a:lnSpc>
                <a:spcPct val="100000"/>
              </a:lnSpc>
              <a:spcBef>
                <a:spcPts val="0"/>
              </a:spcBef>
              <a:spcAft>
                <a:spcPts val="600"/>
              </a:spcAft>
              <a:buSzPct val="100000"/>
              <a:buFont typeface="Arial" panose="020B0604020202020204" pitchFamily="34" charset="0"/>
              <a:buChar char="◦"/>
              <a:defRPr/>
            </a:pPr>
            <a:r>
              <a:rPr lang="fr-CA" sz="1800" dirty="0">
                <a:solidFill>
                  <a:schemeClr val="tx1"/>
                </a:solidFill>
              </a:rPr>
              <a:t>Diffusion ciblée aux intervenants au besoin</a:t>
            </a:r>
          </a:p>
          <a:p>
            <a:pPr marL="285750" lvl="1" eaLnBrk="1" hangingPunct="1">
              <a:lnSpc>
                <a:spcPct val="100000"/>
              </a:lnSpc>
              <a:spcBef>
                <a:spcPts val="600"/>
              </a:spcBef>
              <a:spcAft>
                <a:spcPts val="600"/>
              </a:spcAft>
              <a:buSzPct val="100000"/>
              <a:buFont typeface="Arial" panose="020B0604020202020204" pitchFamily="34" charset="0"/>
              <a:buChar char="•"/>
              <a:defRPr/>
            </a:pPr>
            <a:r>
              <a:rPr lang="fr-CA" sz="2000" b="1" dirty="0">
                <a:solidFill>
                  <a:schemeClr val="tx1"/>
                </a:solidFill>
              </a:rPr>
              <a:t>Mise à jour</a:t>
            </a:r>
            <a:r>
              <a:rPr lang="fr-CA" sz="2000" dirty="0">
                <a:solidFill>
                  <a:schemeClr val="tx1"/>
                </a:solidFill>
              </a:rPr>
              <a:t> </a:t>
            </a:r>
          </a:p>
          <a:p>
            <a:pPr marL="639763" lvl="2" indent="-285750" eaLnBrk="1" hangingPunct="1">
              <a:lnSpc>
                <a:spcPct val="100000"/>
              </a:lnSpc>
              <a:spcBef>
                <a:spcPts val="0"/>
              </a:spcBef>
              <a:spcAft>
                <a:spcPts val="600"/>
              </a:spcAft>
              <a:buSzPct val="100000"/>
              <a:buFont typeface="Arial" panose="020B0604020202020204" pitchFamily="34" charset="0"/>
              <a:buChar char="◦"/>
              <a:defRPr/>
            </a:pPr>
            <a:r>
              <a:rPr lang="fr-CA" sz="1800" dirty="0">
                <a:solidFill>
                  <a:schemeClr val="tx1"/>
                </a:solidFill>
              </a:rPr>
              <a:t>Rédigée par Santé Canada en cas de problèmes moins urgents ne comportant pas de risques élevés (p. ex. mise à jour de l’étiquetage)</a:t>
            </a:r>
          </a:p>
          <a:p>
            <a:pPr marL="639763" lvl="2" indent="-285750" eaLnBrk="1" hangingPunct="1">
              <a:lnSpc>
                <a:spcPct val="100000"/>
              </a:lnSpc>
              <a:spcBef>
                <a:spcPts val="0"/>
              </a:spcBef>
              <a:spcAft>
                <a:spcPts val="600"/>
              </a:spcAft>
              <a:buSzPct val="100000"/>
              <a:buFont typeface="Arial" panose="020B0604020202020204" pitchFamily="34" charset="0"/>
              <a:buChar char="◦"/>
              <a:defRPr/>
            </a:pPr>
            <a:r>
              <a:rPr lang="fr-CA" sz="1800" dirty="0"/>
              <a:t>Large diffusion (</a:t>
            </a:r>
            <a:r>
              <a:rPr lang="fr-CA" sz="1800" dirty="0" err="1"/>
              <a:t>Newswire</a:t>
            </a:r>
            <a:r>
              <a:rPr lang="fr-CA" sz="1800" dirty="0"/>
              <a:t>, Twitter, fil RSS, avis électronique </a:t>
            </a:r>
            <a:r>
              <a:rPr lang="fr-CA" sz="1800" dirty="0" err="1"/>
              <a:t>MedEffet</a:t>
            </a:r>
            <a:r>
              <a:rPr lang="fr-CA" sz="1800" baseline="30000" dirty="0" err="1"/>
              <a:t>MD</a:t>
            </a:r>
            <a:r>
              <a:rPr lang="fr-CA" sz="1800" dirty="0"/>
              <a:t>)</a:t>
            </a:r>
          </a:p>
          <a:p>
            <a:pPr marL="285750" lvl="1" eaLnBrk="1" hangingPunct="1">
              <a:lnSpc>
                <a:spcPct val="100000"/>
              </a:lnSpc>
              <a:spcBef>
                <a:spcPts val="600"/>
              </a:spcBef>
              <a:spcAft>
                <a:spcPts val="600"/>
              </a:spcAft>
              <a:buSzPct val="100000"/>
              <a:buFont typeface="Arial" panose="020B0604020202020204" pitchFamily="34" charset="0"/>
              <a:buChar char="•"/>
              <a:defRPr/>
            </a:pPr>
            <a:r>
              <a:rPr lang="fr-CA" sz="2000" b="1" dirty="0">
                <a:solidFill>
                  <a:schemeClr val="tx1"/>
                </a:solidFill>
              </a:rPr>
              <a:t>Alerte de produit étranger (APE)</a:t>
            </a:r>
          </a:p>
          <a:p>
            <a:pPr marL="639763" lvl="2" indent="-285750" eaLnBrk="1" hangingPunct="1">
              <a:lnSpc>
                <a:spcPct val="100000"/>
              </a:lnSpc>
              <a:spcBef>
                <a:spcPts val="0"/>
              </a:spcBef>
              <a:spcAft>
                <a:spcPts val="600"/>
              </a:spcAft>
              <a:buSzPct val="100000"/>
              <a:buFont typeface="Arial" panose="020B0604020202020204" pitchFamily="34" charset="0"/>
              <a:buChar char="◦"/>
              <a:defRPr/>
            </a:pPr>
            <a:r>
              <a:rPr lang="fr-CA" sz="1800" dirty="0"/>
              <a:t>Santé Canada communique au besoin des renseignements sur les produits non autorisés en provenance d’autres pays qui peuvent avoir été introduits au pays par des voyageurs ou achetés en ligne.</a:t>
            </a:r>
          </a:p>
        </p:txBody>
      </p:sp>
    </p:spTree>
    <p:extLst>
      <p:ext uri="{BB962C8B-B14F-4D97-AF65-F5344CB8AC3E}">
        <p14:creationId xmlns:p14="http://schemas.microsoft.com/office/powerpoint/2010/main" val="326786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BB9F-A1E5-43D0-895C-BADFE6F28C5D}"/>
              </a:ext>
            </a:extLst>
          </p:cNvPr>
          <p:cNvSpPr>
            <a:spLocks noGrp="1"/>
          </p:cNvSpPr>
          <p:nvPr>
            <p:ph idx="1"/>
          </p:nvPr>
        </p:nvSpPr>
        <p:spPr>
          <a:xfrm>
            <a:off x="733269" y="1540812"/>
            <a:ext cx="10515600" cy="4351338"/>
          </a:xfrm>
        </p:spPr>
        <p:txBody>
          <a:bodyPr/>
          <a:lstStyle/>
          <a:p>
            <a:endParaRPr lang="en-CA" sz="3200" b="1">
              <a:solidFill>
                <a:prstClr val="black"/>
              </a:solidFill>
            </a:endParaRPr>
          </a:p>
          <a:p>
            <a:pPr marL="0" indent="0">
              <a:buNone/>
            </a:pPr>
            <a:endParaRPr lang="en-CA" sz="3200" b="1">
              <a:solidFill>
                <a:prstClr val="black"/>
              </a:solidFill>
            </a:endParaRPr>
          </a:p>
          <a:p>
            <a:pPr marL="0" indent="0" algn="ctr">
              <a:buNone/>
            </a:pPr>
            <a:r>
              <a:rPr lang="fr-CA" sz="3200" b="1">
                <a:solidFill>
                  <a:srgbClr val="1B416F"/>
                </a:solidFill>
              </a:rPr>
              <a:t>Mise en commun de l’information provenant des déclarations d’EI et de PIM </a:t>
            </a:r>
          </a:p>
          <a:p>
            <a:pPr marL="0" indent="0" algn="ctr">
              <a:buNone/>
            </a:pPr>
            <a:endParaRPr lang="fr-CA" sz="3200" b="1">
              <a:solidFill>
                <a:srgbClr val="1B416F"/>
              </a:solidFill>
            </a:endParaRPr>
          </a:p>
        </p:txBody>
      </p:sp>
      <p:sp>
        <p:nvSpPr>
          <p:cNvPr id="4" name="Slide Number Placeholder 3">
            <a:extLst>
              <a:ext uri="{FF2B5EF4-FFF2-40B4-BE49-F238E27FC236}">
                <a16:creationId xmlns:a16="http://schemas.microsoft.com/office/drawing/2014/main" id="{DF2BFA3B-8A08-4F68-A6C3-55E0B813E49D}"/>
              </a:ext>
            </a:extLst>
          </p:cNvPr>
          <p:cNvSpPr>
            <a:spLocks noGrp="1"/>
          </p:cNvSpPr>
          <p:nvPr>
            <p:ph type="sldNum"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CACD7C3C-9F41-4EB4-9FCC-8B846A13ECB4}" type="slidenum">
              <a:rPr kumimoji="0" lang="en-US" altLang="en-US" sz="1100" b="0" i="0" u="none" strike="noStrike" kern="1200" cap="none" spc="0" normalizeH="0" baseline="0" noProof="0" smtClean="0">
                <a:ln>
                  <a:noFill/>
                </a:ln>
                <a:solidFill>
                  <a:prstClr val="white"/>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16</a:t>
            </a:fld>
            <a:endPar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379183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fr-CA" sz="2800"/>
              <a:t>Mise en commun de l’information avec les partenaires du système de santé</a:t>
            </a:r>
          </a:p>
        </p:txBody>
      </p:sp>
      <p:sp>
        <p:nvSpPr>
          <p:cNvPr id="3" name="Content Placeholder 2"/>
          <p:cNvSpPr>
            <a:spLocks noGrp="1"/>
          </p:cNvSpPr>
          <p:nvPr>
            <p:ph idx="1"/>
          </p:nvPr>
        </p:nvSpPr>
        <p:spPr>
          <a:xfrm>
            <a:off x="838200" y="1231513"/>
            <a:ext cx="10515600" cy="5285960"/>
          </a:xfrm>
        </p:spPr>
        <p:txBody>
          <a:bodyPr vert="horz" lIns="91440" tIns="45720" rIns="91440" bIns="45720" rtlCol="0" anchor="t">
            <a:normAutofit/>
          </a:bodyPr>
          <a:lstStyle/>
          <a:p>
            <a:pPr marL="342900" indent="-229870">
              <a:lnSpc>
                <a:spcPct val="100000"/>
              </a:lnSpc>
              <a:spcBef>
                <a:spcPts val="600"/>
              </a:spcBef>
              <a:spcAft>
                <a:spcPts val="600"/>
              </a:spcAft>
              <a:defRPr/>
            </a:pPr>
            <a:r>
              <a:rPr lang="fr-CA">
                <a:latin typeface="Arial"/>
                <a:cs typeface="Arial"/>
              </a:rPr>
              <a:t>Outre la diffusion en ligne des données sur les EI et les PIM et la publication d’un rapport annuel sur les tendances, Santé Canada fait aussi paraître des communications sur les risques à l’intention des prestataires de soins de santé dans le cadre de divers forums.</a:t>
            </a:r>
          </a:p>
          <a:p>
            <a:pPr marL="342900" indent="-229870">
              <a:lnSpc>
                <a:spcPct val="100000"/>
              </a:lnSpc>
              <a:spcBef>
                <a:spcPts val="600"/>
              </a:spcBef>
              <a:spcAft>
                <a:spcPts val="600"/>
              </a:spcAft>
              <a:defRPr/>
            </a:pPr>
            <a:r>
              <a:rPr lang="fr-CA">
                <a:latin typeface="Arial"/>
                <a:cs typeface="Arial"/>
              </a:rPr>
              <a:t>Santé Canada s’efforce d’améliorer continuellement ses analyses de données sur les EI et les PIM pour que les partenaires du système de santé aient accès en temps opportun aux informations indispensables. </a:t>
            </a:r>
          </a:p>
          <a:p>
            <a:pPr lvl="1">
              <a:lnSpc>
                <a:spcPct val="100000"/>
              </a:lnSpc>
              <a:spcBef>
                <a:spcPts val="600"/>
              </a:spcBef>
              <a:spcAft>
                <a:spcPts val="600"/>
              </a:spcAft>
              <a:buSzPct val="50000"/>
              <a:buFont typeface="Courier New" panose="02070309020205020404" pitchFamily="49" charset="0"/>
              <a:buChar char="o"/>
              <a:defRPr/>
            </a:pPr>
            <a:r>
              <a:rPr lang="fr-CA">
                <a:latin typeface="Arial"/>
                <a:cs typeface="Arial"/>
              </a:rPr>
              <a:t>Analyse des données :</a:t>
            </a:r>
          </a:p>
          <a:p>
            <a:pPr lvl="2">
              <a:lnSpc>
                <a:spcPct val="100000"/>
              </a:lnSpc>
              <a:spcBef>
                <a:spcPts val="0"/>
              </a:spcBef>
              <a:spcAft>
                <a:spcPts val="600"/>
              </a:spcAft>
              <a:buSzPct val="75000"/>
              <a:buFont typeface="Wingdings" panose="05000000000000000000" pitchFamily="2" charset="2"/>
              <a:buChar char="§"/>
              <a:defRPr/>
            </a:pPr>
            <a:r>
              <a:rPr lang="fr-CA" sz="1800">
                <a:latin typeface="Arial"/>
                <a:cs typeface="Arial"/>
              </a:rPr>
              <a:t>investir dans la technologie de l’information pour favoriser l’analyse ponctuelle des données sur les EI et les PIM et simplifier la détection de nouveaux signaux d’innocuité</a:t>
            </a:r>
          </a:p>
          <a:p>
            <a:pPr lvl="2">
              <a:lnSpc>
                <a:spcPct val="100000"/>
              </a:lnSpc>
              <a:spcBef>
                <a:spcPts val="0"/>
              </a:spcBef>
              <a:spcAft>
                <a:spcPts val="600"/>
              </a:spcAft>
              <a:buSzPct val="75000"/>
              <a:buFont typeface="Wingdings" panose="05000000000000000000" pitchFamily="2" charset="2"/>
              <a:buChar char="§"/>
              <a:defRPr/>
            </a:pPr>
            <a:r>
              <a:rPr lang="fr-CA" sz="1800">
                <a:latin typeface="Arial"/>
                <a:cs typeface="Arial"/>
              </a:rPr>
              <a:t>investir dans l’optimisation des bases de données existantes consultables sur les EI/PIM</a:t>
            </a:r>
            <a:endParaRPr lang="fr-CA" sz="1800" strike="sngStrike">
              <a:latin typeface="Arial"/>
              <a:cs typeface="Arial"/>
            </a:endParaRPr>
          </a:p>
          <a:p>
            <a:pPr lvl="1">
              <a:lnSpc>
                <a:spcPct val="100000"/>
              </a:lnSpc>
              <a:spcBef>
                <a:spcPts val="600"/>
              </a:spcBef>
              <a:spcAft>
                <a:spcPts val="600"/>
              </a:spcAft>
              <a:buSzPct val="50000"/>
              <a:buFont typeface="Courier New" panose="02070309020205020404" pitchFamily="49" charset="0"/>
              <a:buChar char="o"/>
              <a:defRPr/>
            </a:pPr>
            <a:r>
              <a:rPr lang="fr-CA">
                <a:latin typeface="Arial"/>
                <a:cs typeface="Arial"/>
              </a:rPr>
              <a:t>Mise en commun de l’information avec les partenaires par l’entremise :</a:t>
            </a:r>
          </a:p>
          <a:p>
            <a:pPr lvl="2">
              <a:lnSpc>
                <a:spcPct val="100000"/>
              </a:lnSpc>
              <a:spcBef>
                <a:spcPts val="0"/>
              </a:spcBef>
              <a:spcAft>
                <a:spcPts val="600"/>
              </a:spcAft>
              <a:buSzPct val="75000"/>
              <a:buFont typeface="Wingdings" panose="05000000000000000000" pitchFamily="2" charset="2"/>
              <a:buChar char="§"/>
              <a:defRPr/>
            </a:pPr>
            <a:r>
              <a:rPr lang="fr-CA" sz="1800">
                <a:latin typeface="Arial"/>
                <a:cs typeface="Arial"/>
              </a:rPr>
              <a:t>du rapport annuel de Santé Canada sur les EI et les PIM </a:t>
            </a:r>
          </a:p>
          <a:p>
            <a:pPr lvl="2">
              <a:lnSpc>
                <a:spcPct val="100000"/>
              </a:lnSpc>
              <a:spcBef>
                <a:spcPts val="0"/>
              </a:spcBef>
              <a:spcAft>
                <a:spcPts val="600"/>
              </a:spcAft>
              <a:buSzPct val="75000"/>
              <a:buFont typeface="Wingdings" panose="05000000000000000000" pitchFamily="2" charset="2"/>
              <a:buChar char="§"/>
              <a:defRPr/>
            </a:pPr>
            <a:r>
              <a:rPr lang="fr-CA" sz="1800">
                <a:latin typeface="Arial"/>
                <a:cs typeface="Arial"/>
              </a:rPr>
              <a:t>des activités de sensibilisation et d’éducation à la déclaration et à la surveillance après la mise en marché </a:t>
            </a:r>
          </a:p>
        </p:txBody>
      </p:sp>
    </p:spTree>
    <p:extLst>
      <p:ext uri="{BB962C8B-B14F-4D97-AF65-F5344CB8AC3E}">
        <p14:creationId xmlns:p14="http://schemas.microsoft.com/office/powerpoint/2010/main" val="604849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122E0D-176F-4458-9A6F-E3A29B7A94D7}"/>
              </a:ext>
            </a:extLst>
          </p:cNvPr>
          <p:cNvSpPr>
            <a:spLocks noGrp="1"/>
          </p:cNvSpPr>
          <p:nvPr>
            <p:ph type="title"/>
          </p:nvPr>
        </p:nvSpPr>
        <p:spPr>
          <a:xfrm>
            <a:off x="613116" y="352819"/>
            <a:ext cx="8319869" cy="1325563"/>
          </a:xfrm>
        </p:spPr>
        <p:txBody>
          <a:bodyPr anchor="t"/>
          <a:lstStyle/>
          <a:p>
            <a:r>
              <a:rPr lang="fr-CA" sz="2800" dirty="0"/>
              <a:t>Exemples de mise en commun de l’information sur l’innocuité liée aux EI et aux </a:t>
            </a:r>
            <a:r>
              <a:rPr lang="fr-CA" dirty="0"/>
              <a:t>PIM</a:t>
            </a:r>
            <a:endParaRPr lang="fr-CA" sz="2800" strike="sngStrike" dirty="0"/>
          </a:p>
        </p:txBody>
      </p:sp>
      <p:sp>
        <p:nvSpPr>
          <p:cNvPr id="2" name="Content Placeholder 1">
            <a:extLst>
              <a:ext uri="{FF2B5EF4-FFF2-40B4-BE49-F238E27FC236}">
                <a16:creationId xmlns:a16="http://schemas.microsoft.com/office/drawing/2014/main" id="{D0B735F3-EE83-432B-AF61-DE44B8452AD1}"/>
              </a:ext>
            </a:extLst>
          </p:cNvPr>
          <p:cNvSpPr>
            <a:spLocks noGrp="1"/>
          </p:cNvSpPr>
          <p:nvPr>
            <p:ph idx="1"/>
          </p:nvPr>
        </p:nvSpPr>
        <p:spPr>
          <a:xfrm>
            <a:off x="613116" y="2287420"/>
            <a:ext cx="10515600" cy="5407025"/>
          </a:xfrm>
        </p:spPr>
        <p:txBody>
          <a:bodyPr vert="horz" lIns="91440" tIns="45720" rIns="91440" bIns="45720" rtlCol="0" anchor="t">
            <a:normAutofit/>
          </a:bodyPr>
          <a:lstStyle/>
          <a:p>
            <a:pPr marL="0" indent="0">
              <a:lnSpc>
                <a:spcPct val="100000"/>
              </a:lnSpc>
              <a:spcBef>
                <a:spcPts val="600"/>
              </a:spcBef>
              <a:spcAft>
                <a:spcPts val="600"/>
              </a:spcAft>
              <a:buNone/>
            </a:pPr>
            <a:r>
              <a:rPr lang="fr-CA" dirty="0">
                <a:latin typeface="Arial"/>
                <a:cs typeface="Arial"/>
              </a:rPr>
              <a:t>De </a:t>
            </a:r>
            <a:r>
              <a:rPr lang="fr-CA" b="1" dirty="0">
                <a:latin typeface="Arial"/>
                <a:cs typeface="Arial"/>
              </a:rPr>
              <a:t>multiples sources d’information sur l’innocuité</a:t>
            </a:r>
            <a:r>
              <a:rPr lang="fr-CA" dirty="0">
                <a:latin typeface="Arial"/>
                <a:cs typeface="Arial"/>
              </a:rPr>
              <a:t> fournissent</a:t>
            </a:r>
            <a:br>
              <a:rPr lang="fr-CA" dirty="0"/>
            </a:br>
            <a:r>
              <a:rPr lang="fr-CA" dirty="0">
                <a:latin typeface="Arial"/>
                <a:cs typeface="Arial"/>
              </a:rPr>
              <a:t>des renseignements à jour sur les EI et les PIM  :</a:t>
            </a:r>
          </a:p>
          <a:p>
            <a:pPr marL="229870" indent="-229870">
              <a:lnSpc>
                <a:spcPct val="100000"/>
              </a:lnSpc>
              <a:spcBef>
                <a:spcPts val="600"/>
              </a:spcBef>
              <a:buFont typeface="Arial" panose="020B0604020202020204" pitchFamily="34" charset="0"/>
              <a:buChar char="•"/>
            </a:pPr>
            <a:r>
              <a:rPr lang="fr-CA" sz="1600" dirty="0">
                <a:latin typeface="Arial"/>
                <a:cs typeface="Arial"/>
                <a:hlinkClick r:id="rId3"/>
              </a:rPr>
              <a:t>Base de données en ligne des effets indésirables</a:t>
            </a:r>
            <a:r>
              <a:rPr lang="fr-CA" sz="1600" dirty="0">
                <a:latin typeface="Arial"/>
                <a:cs typeface="Arial"/>
              </a:rPr>
              <a:t> (https://www.canada.ca/fr/sante-canada/services/medicaments-produits-sante/medeffet-canada/base-donnees-effets-indesirables.html)</a:t>
            </a:r>
          </a:p>
          <a:p>
            <a:pPr marL="229870" indent="-229870">
              <a:lnSpc>
                <a:spcPct val="100000"/>
              </a:lnSpc>
              <a:spcBef>
                <a:spcPts val="600"/>
              </a:spcBef>
              <a:buFont typeface="Arial" panose="020B0604020202020204" pitchFamily="34" charset="0"/>
              <a:buChar char="•"/>
            </a:pPr>
            <a:r>
              <a:rPr lang="fr-CA" sz="1600" dirty="0">
                <a:latin typeface="Arial"/>
                <a:cs typeface="Arial"/>
                <a:hlinkClick r:id="rId4"/>
              </a:rPr>
              <a:t>Base de données </a:t>
            </a:r>
            <a:r>
              <a:rPr lang="fr-CA" sz="1600" dirty="0">
                <a:latin typeface="Arial"/>
                <a:cs typeface="Arial"/>
                <a:hlinkClick r:id="rId5"/>
              </a:rPr>
              <a:t>sur</a:t>
            </a:r>
            <a:r>
              <a:rPr lang="fr-CA" sz="1600" dirty="0">
                <a:latin typeface="Arial"/>
                <a:cs typeface="Arial"/>
                <a:hlinkClick r:id="rId4"/>
              </a:rPr>
              <a:t> les incidents liés aux matériels médicaux</a:t>
            </a:r>
            <a:r>
              <a:rPr lang="fr-CA" sz="1600" dirty="0">
                <a:latin typeface="Arial"/>
                <a:cs typeface="Arial"/>
              </a:rPr>
              <a:t> (https://hpr-rps.hres.ca/mdi_landing.php)</a:t>
            </a:r>
          </a:p>
          <a:p>
            <a:pPr marL="229870" indent="-229870">
              <a:lnSpc>
                <a:spcPct val="100000"/>
              </a:lnSpc>
              <a:spcBef>
                <a:spcPts val="600"/>
              </a:spcBef>
              <a:buFont typeface="Arial" panose="020B0604020202020204" pitchFamily="34" charset="0"/>
              <a:buChar char="•"/>
            </a:pPr>
            <a:r>
              <a:rPr lang="fr-FR" sz="1600" dirty="0">
                <a:latin typeface="Arial"/>
                <a:cs typeface="Arial"/>
                <a:hlinkClick r:id="rId6"/>
              </a:rPr>
              <a:t>Rapport des tendances annuelles dans les déclarations de cas d’EI et de PIM </a:t>
            </a:r>
            <a:r>
              <a:rPr lang="fr-CA" sz="1600" dirty="0">
                <a:latin typeface="Arial"/>
                <a:cs typeface="Arial"/>
              </a:rPr>
              <a:t>(https://www.canada.ca/fr/sante-canada/services/publications/medicaments-et-produits-sante/tendances-annuelles-declarations-cas-effets-indesirables-produits-sante-incidents-lies-materiels-medicaux.html)</a:t>
            </a:r>
          </a:p>
          <a:p>
            <a:pPr marL="229870" indent="-229870">
              <a:lnSpc>
                <a:spcPct val="100000"/>
              </a:lnSpc>
              <a:spcBef>
                <a:spcPts val="600"/>
              </a:spcBef>
              <a:buFont typeface="Arial" panose="020B0604020202020204" pitchFamily="34" charset="0"/>
              <a:buChar char="•"/>
            </a:pPr>
            <a:r>
              <a:rPr lang="fr-CA" sz="1600" dirty="0">
                <a:latin typeface="Arial"/>
                <a:cs typeface="Arial"/>
                <a:hlinkClick r:id="rId7"/>
              </a:rPr>
              <a:t>Examens de l’innocuité de Santé Canada </a:t>
            </a:r>
            <a:r>
              <a:rPr lang="fr-CA" sz="1600" dirty="0">
                <a:latin typeface="Arial"/>
                <a:cs typeface="Arial"/>
              </a:rPr>
              <a:t>(https://www.canada.ca/fr/sante-canada/services/medicaments-produits-sante/medeffet-canada/examens-innocuite.html)</a:t>
            </a:r>
          </a:p>
          <a:p>
            <a:pPr marL="229870" indent="-229870">
              <a:lnSpc>
                <a:spcPct val="100000"/>
              </a:lnSpc>
              <a:spcBef>
                <a:spcPts val="600"/>
              </a:spcBef>
            </a:pPr>
            <a:r>
              <a:rPr lang="fr-CA" sz="1600" dirty="0">
                <a:latin typeface="Arial"/>
                <a:cs typeface="Arial"/>
                <a:hlinkClick r:id="rId8"/>
              </a:rPr>
              <a:t>Rappels et avis de sécurité de Santé Canada </a:t>
            </a:r>
            <a:r>
              <a:rPr lang="fr-CA" sz="1600" dirty="0">
                <a:latin typeface="Arial"/>
                <a:cs typeface="Arial"/>
              </a:rPr>
              <a:t>(http://canadiensensante.gc.ca/recall-alert-rappel-avis/index-fra.php?cat=3)</a:t>
            </a:r>
          </a:p>
          <a:p>
            <a:pPr marL="229870" indent="-229870">
              <a:lnSpc>
                <a:spcPct val="100000"/>
              </a:lnSpc>
              <a:spcBef>
                <a:spcPts val="600"/>
              </a:spcBef>
              <a:buFont typeface="Arial" panose="020B0604020202020204" pitchFamily="34" charset="0"/>
              <a:buChar char="•"/>
            </a:pPr>
            <a:r>
              <a:rPr lang="fr-CA" sz="1600" dirty="0" err="1">
                <a:latin typeface="Arial"/>
                <a:cs typeface="Arial"/>
                <a:hlinkClick r:id="rId9"/>
              </a:rPr>
              <a:t>InfoVigilance</a:t>
            </a:r>
            <a:r>
              <a:rPr lang="fr-CA" sz="1600" dirty="0">
                <a:latin typeface="Arial"/>
                <a:cs typeface="Arial"/>
                <a:hlinkClick r:id="rId9"/>
              </a:rPr>
              <a:t> sur les produits de santé</a:t>
            </a:r>
            <a:r>
              <a:rPr lang="fr-CA" sz="1600" dirty="0">
                <a:latin typeface="Arial"/>
                <a:cs typeface="Arial"/>
              </a:rPr>
              <a:t> (https://www.canada.ca/fr/sante-canada/services/medicaments-produits-sante/medeffet-canada/infovigilance-produits-sante.html)</a:t>
            </a:r>
          </a:p>
          <a:p>
            <a:pPr marL="229870" indent="-229870">
              <a:lnSpc>
                <a:spcPct val="100000"/>
              </a:lnSpc>
              <a:spcBef>
                <a:spcPts val="600"/>
              </a:spcBef>
            </a:pPr>
            <a:r>
              <a:rPr lang="fr-CA" sz="1600" dirty="0">
                <a:latin typeface="Arial"/>
                <a:cs typeface="Arial"/>
                <a:hlinkClick r:id="rId10"/>
              </a:rPr>
              <a:t>Registre des médicaments et des produits de santé (RMPS)</a:t>
            </a:r>
            <a:r>
              <a:rPr lang="fr-CA" sz="1600" dirty="0">
                <a:latin typeface="Arial"/>
                <a:cs typeface="Arial"/>
              </a:rPr>
              <a:t> (https://hpr-rps.hres.ca/)</a:t>
            </a:r>
          </a:p>
        </p:txBody>
      </p:sp>
      <p:sp>
        <p:nvSpPr>
          <p:cNvPr id="4" name="Rectangle 3">
            <a:extLst>
              <a:ext uri="{FF2B5EF4-FFF2-40B4-BE49-F238E27FC236}">
                <a16:creationId xmlns:a16="http://schemas.microsoft.com/office/drawing/2014/main" id="{F3D8116F-C7B0-4005-AFFD-4D5A56AA8416}"/>
              </a:ext>
            </a:extLst>
          </p:cNvPr>
          <p:cNvSpPr/>
          <p:nvPr/>
        </p:nvSpPr>
        <p:spPr>
          <a:xfrm>
            <a:off x="613116" y="1267318"/>
            <a:ext cx="8023272" cy="923330"/>
          </a:xfrm>
          <a:prstGeom prst="rect">
            <a:avLst/>
          </a:prstGeom>
        </p:spPr>
        <p:txBody>
          <a:bodyPr wrap="square">
            <a:spAutoFit/>
          </a:bodyPr>
          <a:lstStyle/>
          <a:p>
            <a:pPr>
              <a:spcBef>
                <a:spcPts val="600"/>
              </a:spcBef>
              <a:spcAft>
                <a:spcPts val="600"/>
              </a:spcAft>
            </a:pPr>
            <a:r>
              <a:rPr lang="fr-CA">
                <a:latin typeface="Arial"/>
                <a:cs typeface="Arial"/>
              </a:rPr>
              <a:t>Santé Canada diffuse les résultats aux prestataires de soins de santé et au public pour les </a:t>
            </a:r>
            <a:r>
              <a:rPr lang="fr-CA" b="1">
                <a:latin typeface="Arial"/>
                <a:cs typeface="Arial"/>
              </a:rPr>
              <a:t>alerter</a:t>
            </a:r>
            <a:r>
              <a:rPr lang="fr-CA">
                <a:latin typeface="Arial"/>
                <a:cs typeface="Arial"/>
              </a:rPr>
              <a:t> et les </a:t>
            </a:r>
            <a:r>
              <a:rPr lang="fr-CA" b="1">
                <a:latin typeface="Arial"/>
                <a:cs typeface="Arial"/>
              </a:rPr>
              <a:t>éduquer</a:t>
            </a:r>
            <a:r>
              <a:rPr lang="fr-CA">
                <a:latin typeface="Arial"/>
                <a:cs typeface="Arial"/>
              </a:rPr>
              <a:t> sur les risques pour la santé associés aux produits de santé. </a:t>
            </a:r>
            <a:r>
              <a:rPr lang="fr-CA"/>
              <a:t> </a:t>
            </a:r>
          </a:p>
        </p:txBody>
      </p:sp>
      <p:grpSp>
        <p:nvGrpSpPr>
          <p:cNvPr id="13" name="Group 12">
            <a:extLst>
              <a:ext uri="{FF2B5EF4-FFF2-40B4-BE49-F238E27FC236}">
                <a16:creationId xmlns:a16="http://schemas.microsoft.com/office/drawing/2014/main" id="{8FAC7921-B997-4072-8461-524DF7B6645C}"/>
              </a:ext>
            </a:extLst>
          </p:cNvPr>
          <p:cNvGrpSpPr/>
          <p:nvPr/>
        </p:nvGrpSpPr>
        <p:grpSpPr>
          <a:xfrm>
            <a:off x="8830348" y="120502"/>
            <a:ext cx="3182898" cy="3115760"/>
            <a:chOff x="8079051" y="19326"/>
            <a:chExt cx="4036832" cy="4195381"/>
          </a:xfrm>
        </p:grpSpPr>
        <p:pic>
          <p:nvPicPr>
            <p:cNvPr id="9" name="Picture 8">
              <a:extLst>
                <a:ext uri="{FF2B5EF4-FFF2-40B4-BE49-F238E27FC236}">
                  <a16:creationId xmlns:a16="http://schemas.microsoft.com/office/drawing/2014/main" id="{7C43D189-C2DE-4708-A2CE-4C77A11CAAEF}"/>
                </a:ext>
              </a:extLst>
            </p:cNvPr>
            <p:cNvPicPr>
              <a:picLocks noChangeAspect="1"/>
            </p:cNvPicPr>
            <p:nvPr/>
          </p:nvPicPr>
          <p:blipFill>
            <a:blip r:embed="rId11"/>
            <a:stretch>
              <a:fillRect/>
            </a:stretch>
          </p:blipFill>
          <p:spPr>
            <a:xfrm>
              <a:off x="8464788" y="19326"/>
              <a:ext cx="2350116" cy="183782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167A10AC-AAF5-4671-AC8B-BD315D08E495}"/>
                </a:ext>
              </a:extLst>
            </p:cNvPr>
            <p:cNvPicPr>
              <a:picLocks noChangeAspect="1"/>
            </p:cNvPicPr>
            <p:nvPr/>
          </p:nvPicPr>
          <p:blipFill>
            <a:blip r:embed="rId12"/>
            <a:stretch>
              <a:fillRect/>
            </a:stretch>
          </p:blipFill>
          <p:spPr>
            <a:xfrm>
              <a:off x="8201118" y="814876"/>
              <a:ext cx="3245202" cy="1774122"/>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56DBF636-BEE2-46E5-AD5C-C49B4F657471}"/>
                </a:ext>
              </a:extLst>
            </p:cNvPr>
            <p:cNvPicPr>
              <a:picLocks noChangeAspect="1"/>
            </p:cNvPicPr>
            <p:nvPr/>
          </p:nvPicPr>
          <p:blipFill>
            <a:blip r:embed="rId13"/>
            <a:stretch>
              <a:fillRect/>
            </a:stretch>
          </p:blipFill>
          <p:spPr>
            <a:xfrm>
              <a:off x="8079051" y="1932089"/>
              <a:ext cx="2173995" cy="1450637"/>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45604728-2F91-4F20-9FF5-68771EAFDFC4}"/>
                </a:ext>
              </a:extLst>
            </p:cNvPr>
            <p:cNvPicPr>
              <a:picLocks noChangeAspect="1"/>
            </p:cNvPicPr>
            <p:nvPr/>
          </p:nvPicPr>
          <p:blipFill>
            <a:blip r:embed="rId14"/>
            <a:stretch>
              <a:fillRect/>
            </a:stretch>
          </p:blipFill>
          <p:spPr>
            <a:xfrm>
              <a:off x="9823719" y="116098"/>
              <a:ext cx="2292164" cy="205700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55B2A20D-FBA5-4A22-A77B-9BB0A7E77B79}"/>
                </a:ext>
              </a:extLst>
            </p:cNvPr>
            <p:cNvPicPr>
              <a:picLocks noChangeAspect="1"/>
            </p:cNvPicPr>
            <p:nvPr/>
          </p:nvPicPr>
          <p:blipFill>
            <a:blip r:embed="rId15"/>
            <a:stretch>
              <a:fillRect/>
            </a:stretch>
          </p:blipFill>
          <p:spPr>
            <a:xfrm>
              <a:off x="8544673" y="2488970"/>
              <a:ext cx="2185705" cy="1641288"/>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C4892E85-676C-4175-A2D4-9E06F6F761DE}"/>
                </a:ext>
              </a:extLst>
            </p:cNvPr>
            <p:cNvPicPr>
              <a:picLocks noChangeAspect="1"/>
            </p:cNvPicPr>
            <p:nvPr/>
          </p:nvPicPr>
          <p:blipFill>
            <a:blip r:embed="rId16"/>
            <a:stretch>
              <a:fillRect/>
            </a:stretch>
          </p:blipFill>
          <p:spPr>
            <a:xfrm>
              <a:off x="9395712" y="1649372"/>
              <a:ext cx="2617455" cy="1582425"/>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2B21B617-4481-4D82-A837-2C1576193511}"/>
                </a:ext>
              </a:extLst>
            </p:cNvPr>
            <p:cNvPicPr>
              <a:picLocks noChangeAspect="1"/>
            </p:cNvPicPr>
            <p:nvPr/>
          </p:nvPicPr>
          <p:blipFill>
            <a:blip r:embed="rId17"/>
            <a:stretch>
              <a:fillRect/>
            </a:stretch>
          </p:blipFill>
          <p:spPr>
            <a:xfrm>
              <a:off x="9264483" y="2632281"/>
              <a:ext cx="2453875" cy="1582426"/>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572174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122E0D-176F-4458-9A6F-E3A29B7A94D7}"/>
              </a:ext>
            </a:extLst>
          </p:cNvPr>
          <p:cNvSpPr>
            <a:spLocks noGrp="1"/>
          </p:cNvSpPr>
          <p:nvPr>
            <p:ph type="title"/>
          </p:nvPr>
        </p:nvSpPr>
        <p:spPr/>
        <p:txBody>
          <a:bodyPr anchor="t"/>
          <a:lstStyle/>
          <a:p>
            <a:r>
              <a:rPr lang="fr-CA"/>
              <a:t>Base de données en ligne des effets indésirables</a:t>
            </a:r>
          </a:p>
        </p:txBody>
      </p:sp>
      <p:sp>
        <p:nvSpPr>
          <p:cNvPr id="4" name="Content Placeholder 3">
            <a:extLst>
              <a:ext uri="{FF2B5EF4-FFF2-40B4-BE49-F238E27FC236}">
                <a16:creationId xmlns:a16="http://schemas.microsoft.com/office/drawing/2014/main" id="{5225AD61-99A1-4D63-A661-F6CD653593A1}"/>
              </a:ext>
            </a:extLst>
          </p:cNvPr>
          <p:cNvSpPr>
            <a:spLocks noGrp="1"/>
          </p:cNvSpPr>
          <p:nvPr>
            <p:ph idx="1"/>
          </p:nvPr>
        </p:nvSpPr>
        <p:spPr>
          <a:xfrm>
            <a:off x="838199" y="1103801"/>
            <a:ext cx="6609615" cy="4873881"/>
          </a:xfrm>
        </p:spPr>
        <p:txBody>
          <a:bodyPr vert="horz" lIns="91440" tIns="45720" rIns="91440" bIns="45720" rtlCol="0" anchor="t">
            <a:normAutofit fontScale="85000" lnSpcReduction="10000"/>
          </a:bodyPr>
          <a:lstStyle/>
          <a:p>
            <a:pPr marL="0" indent="0">
              <a:lnSpc>
                <a:spcPct val="100000"/>
              </a:lnSpc>
              <a:spcBef>
                <a:spcPts val="600"/>
              </a:spcBef>
              <a:spcAft>
                <a:spcPts val="600"/>
              </a:spcAft>
              <a:buNone/>
            </a:pPr>
            <a:r>
              <a:rPr lang="fr-CA" b="1" dirty="0">
                <a:latin typeface="Arial"/>
                <a:cs typeface="Arial"/>
              </a:rPr>
              <a:t>Base de données en ligne des effets indésirables de Canada Vigilance</a:t>
            </a:r>
          </a:p>
          <a:p>
            <a:pPr>
              <a:lnSpc>
                <a:spcPct val="100000"/>
              </a:lnSpc>
              <a:spcBef>
                <a:spcPts val="600"/>
              </a:spcBef>
              <a:spcAft>
                <a:spcPts val="600"/>
              </a:spcAft>
            </a:pPr>
            <a:r>
              <a:rPr lang="fr-CA" dirty="0">
                <a:latin typeface="Arial"/>
                <a:cs typeface="Arial"/>
              </a:rPr>
              <a:t>Base de données consultable fondée sur les déclarations d’EI après la mise en marché de produits depuis 1965</a:t>
            </a:r>
          </a:p>
          <a:p>
            <a:pPr marL="229870" indent="-229870">
              <a:lnSpc>
                <a:spcPct val="100000"/>
              </a:lnSpc>
              <a:spcBef>
                <a:spcPts val="600"/>
              </a:spcBef>
              <a:spcAft>
                <a:spcPts val="600"/>
              </a:spcAft>
            </a:pPr>
            <a:r>
              <a:rPr lang="fr-CA" dirty="0">
                <a:latin typeface="Arial"/>
                <a:cs typeface="Arial"/>
              </a:rPr>
              <a:t>Les effets indésirables soupçonnés à des produits de santé y sont consignés</a:t>
            </a:r>
          </a:p>
          <a:p>
            <a:pPr marL="229870" indent="-229870">
              <a:lnSpc>
                <a:spcPct val="100000"/>
              </a:lnSpc>
              <a:spcBef>
                <a:spcPts val="600"/>
              </a:spcBef>
              <a:spcAft>
                <a:spcPts val="600"/>
              </a:spcAft>
            </a:pPr>
            <a:r>
              <a:rPr lang="fr-CA" dirty="0">
                <a:latin typeface="Arial"/>
                <a:cs typeface="Arial"/>
              </a:rPr>
              <a:t>Les fichiers peuvent être exportés et sauvegardés dans différents formats</a:t>
            </a:r>
          </a:p>
          <a:p>
            <a:pPr marL="0" indent="0">
              <a:lnSpc>
                <a:spcPct val="100000"/>
              </a:lnSpc>
              <a:spcBef>
                <a:spcPts val="3000"/>
              </a:spcBef>
              <a:spcAft>
                <a:spcPts val="600"/>
              </a:spcAft>
              <a:buNone/>
            </a:pPr>
            <a:r>
              <a:rPr lang="fr-CA" dirty="0">
                <a:latin typeface="Arial"/>
                <a:cs typeface="Arial"/>
              </a:rPr>
              <a:t>Il est possible de consulter et d’effectuer une </a:t>
            </a:r>
            <a:r>
              <a:rPr lang="fr-CA" dirty="0">
                <a:latin typeface="Arial"/>
                <a:cs typeface="Arial"/>
                <a:hlinkClick r:id="rId3"/>
              </a:rPr>
              <a:t>recherche</a:t>
            </a:r>
            <a:r>
              <a:rPr lang="fr-CA" dirty="0">
                <a:latin typeface="Arial"/>
                <a:cs typeface="Arial"/>
              </a:rPr>
              <a:t> à partir de plusieurs champs de la base de données des déclarations d’EI :</a:t>
            </a:r>
          </a:p>
          <a:p>
            <a:pPr marL="229870" indent="-229870">
              <a:lnSpc>
                <a:spcPct val="100000"/>
              </a:lnSpc>
              <a:spcBef>
                <a:spcPts val="0"/>
              </a:spcBef>
              <a:spcAft>
                <a:spcPts val="600"/>
              </a:spcAft>
              <a:buSzPct val="100000"/>
            </a:pPr>
            <a:r>
              <a:rPr lang="fr-CA" sz="1800" dirty="0">
                <a:latin typeface="Arial"/>
                <a:cs typeface="Arial"/>
              </a:rPr>
              <a:t>date de réception de la déclaration, gravité et source </a:t>
            </a:r>
          </a:p>
          <a:p>
            <a:pPr marL="229870" indent="-229870">
              <a:lnSpc>
                <a:spcPct val="100000"/>
              </a:lnSpc>
              <a:spcBef>
                <a:spcPts val="0"/>
              </a:spcBef>
              <a:spcAft>
                <a:spcPts val="600"/>
              </a:spcAft>
              <a:buSzPct val="100000"/>
              <a:buFont typeface="Arial" panose="020B0604020202020204" pitchFamily="34" charset="0"/>
              <a:buChar char="•"/>
            </a:pPr>
            <a:r>
              <a:rPr lang="fr-CA" sz="1800" dirty="0">
                <a:latin typeface="Arial"/>
                <a:cs typeface="Arial"/>
              </a:rPr>
              <a:t>information du patient (sexe, âge, résultats) </a:t>
            </a:r>
          </a:p>
          <a:p>
            <a:pPr marL="229870" indent="-229870">
              <a:lnSpc>
                <a:spcPct val="100000"/>
              </a:lnSpc>
              <a:spcBef>
                <a:spcPts val="0"/>
              </a:spcBef>
              <a:spcAft>
                <a:spcPts val="600"/>
              </a:spcAft>
              <a:buSzPct val="100000"/>
              <a:buFont typeface="Arial" panose="020B0604020202020204" pitchFamily="34" charset="0"/>
              <a:buChar char="•"/>
            </a:pPr>
            <a:r>
              <a:rPr lang="fr-CA" sz="1800" dirty="0">
                <a:latin typeface="Arial"/>
                <a:cs typeface="Arial"/>
              </a:rPr>
              <a:t>produit de santé suspect soit par marque de commerce ou par ingrédient actif</a:t>
            </a:r>
          </a:p>
          <a:p>
            <a:pPr marL="229870" indent="-229870">
              <a:lnSpc>
                <a:spcPct val="100000"/>
              </a:lnSpc>
              <a:spcBef>
                <a:spcPts val="0"/>
              </a:spcBef>
              <a:spcAft>
                <a:spcPts val="600"/>
              </a:spcAft>
              <a:buSzPct val="100000"/>
              <a:buFont typeface="Arial" panose="020B0604020202020204" pitchFamily="34" charset="0"/>
              <a:buChar char="•"/>
            </a:pPr>
            <a:r>
              <a:rPr lang="fr-CA" sz="1800" dirty="0">
                <a:latin typeface="Arial"/>
                <a:cs typeface="Arial"/>
              </a:rPr>
              <a:t>effet indésirable soit par terme ou par système et organe</a:t>
            </a:r>
          </a:p>
          <a:p>
            <a:pPr marL="229870" indent="-229870">
              <a:lnSpc>
                <a:spcPct val="100000"/>
              </a:lnSpc>
              <a:spcBef>
                <a:spcPts val="0"/>
              </a:spcBef>
              <a:spcAft>
                <a:spcPts val="600"/>
              </a:spcAft>
              <a:buSzPct val="100000"/>
              <a:buFont typeface="Arial" panose="020B0604020202020204" pitchFamily="34" charset="0"/>
              <a:buChar char="•"/>
            </a:pPr>
            <a:endParaRPr lang="fr-CA" sz="1800" dirty="0">
              <a:latin typeface="Arial"/>
              <a:cs typeface="Arial"/>
            </a:endParaRPr>
          </a:p>
        </p:txBody>
      </p:sp>
      <p:sp>
        <p:nvSpPr>
          <p:cNvPr id="5" name="Rectangle 4">
            <a:extLst>
              <a:ext uri="{FF2B5EF4-FFF2-40B4-BE49-F238E27FC236}">
                <a16:creationId xmlns:a16="http://schemas.microsoft.com/office/drawing/2014/main" id="{63E75071-7F11-44D4-BD44-13E15ABD2FCC}"/>
              </a:ext>
            </a:extLst>
          </p:cNvPr>
          <p:cNvSpPr/>
          <p:nvPr/>
        </p:nvSpPr>
        <p:spPr>
          <a:xfrm>
            <a:off x="838199" y="6215876"/>
            <a:ext cx="6378527" cy="461665"/>
          </a:xfrm>
          <a:prstGeom prst="rect">
            <a:avLst/>
          </a:prstGeom>
        </p:spPr>
        <p:txBody>
          <a:bodyPr wrap="square">
            <a:spAutoFit/>
          </a:bodyPr>
          <a:lstStyle/>
          <a:p>
            <a:r>
              <a:rPr lang="fr-CA" sz="1200" dirty="0">
                <a:latin typeface="Arial" panose="020B0604020202020204" pitchFamily="34" charset="0"/>
                <a:cs typeface="Arial" panose="020B0604020202020204" pitchFamily="34" charset="0"/>
              </a:rPr>
              <a:t>Source :</a:t>
            </a:r>
            <a:r>
              <a:rPr lang="fr-CA" sz="1200" b="1" dirty="0">
                <a:latin typeface="Arial" panose="020B0604020202020204" pitchFamily="34" charset="0"/>
                <a:cs typeface="Arial" panose="020B0604020202020204" pitchFamily="34" charset="0"/>
              </a:rPr>
              <a:t> </a:t>
            </a:r>
            <a:r>
              <a:rPr lang="fr-CA" sz="1200" dirty="0">
                <a:latin typeface="Arial" panose="020B0604020202020204" pitchFamily="34" charset="0"/>
                <a:cs typeface="Arial" panose="020B0604020202020204" pitchFamily="34" charset="0"/>
                <a:hlinkClick r:id="rId4"/>
              </a:rPr>
              <a:t>https://www.canada.ca/fr/sante-canada/services/medicaments-produits-sante/medeffet-canada/base-donnees-effets-indesirables.html</a:t>
            </a:r>
            <a:r>
              <a:rPr lang="fr-CA" sz="1200" dirty="0">
                <a:latin typeface="Arial" panose="020B0604020202020204" pitchFamily="34" charset="0"/>
                <a:cs typeface="Arial" panose="020B0604020202020204" pitchFamily="34" charset="0"/>
              </a:rPr>
              <a:t> </a:t>
            </a:r>
          </a:p>
        </p:txBody>
      </p:sp>
      <p:grpSp>
        <p:nvGrpSpPr>
          <p:cNvPr id="12" name="Group 11">
            <a:extLst>
              <a:ext uri="{FF2B5EF4-FFF2-40B4-BE49-F238E27FC236}">
                <a16:creationId xmlns:a16="http://schemas.microsoft.com/office/drawing/2014/main" id="{3114ABC4-BF31-4F33-B19C-0BA4D2CE604C}"/>
              </a:ext>
            </a:extLst>
          </p:cNvPr>
          <p:cNvGrpSpPr/>
          <p:nvPr/>
        </p:nvGrpSpPr>
        <p:grpSpPr>
          <a:xfrm>
            <a:off x="7456064" y="976430"/>
            <a:ext cx="4461274" cy="5629025"/>
            <a:chOff x="7456064" y="976430"/>
            <a:chExt cx="4461274" cy="5629025"/>
          </a:xfrm>
        </p:grpSpPr>
        <p:pic>
          <p:nvPicPr>
            <p:cNvPr id="10" name="Picture 9">
              <a:extLst>
                <a:ext uri="{FF2B5EF4-FFF2-40B4-BE49-F238E27FC236}">
                  <a16:creationId xmlns:a16="http://schemas.microsoft.com/office/drawing/2014/main" id="{3F51EF6E-183D-4C80-A062-9367C6E84567}"/>
                </a:ext>
              </a:extLst>
            </p:cNvPr>
            <p:cNvPicPr>
              <a:picLocks noChangeAspect="1"/>
            </p:cNvPicPr>
            <p:nvPr/>
          </p:nvPicPr>
          <p:blipFill>
            <a:blip r:embed="rId5"/>
            <a:stretch>
              <a:fillRect/>
            </a:stretch>
          </p:blipFill>
          <p:spPr>
            <a:xfrm>
              <a:off x="7456064" y="976430"/>
              <a:ext cx="4204349" cy="3462405"/>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CC67130E-225D-455C-837D-BBBC0FA4DDA8}"/>
                </a:ext>
              </a:extLst>
            </p:cNvPr>
            <p:cNvPicPr>
              <a:picLocks noChangeAspect="1"/>
            </p:cNvPicPr>
            <p:nvPr/>
          </p:nvPicPr>
          <p:blipFill>
            <a:blip r:embed="rId6"/>
            <a:stretch>
              <a:fillRect/>
            </a:stretch>
          </p:blipFill>
          <p:spPr>
            <a:xfrm>
              <a:off x="8487051" y="2272215"/>
              <a:ext cx="3430287" cy="433324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636486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p:txBody>
          <a:bodyPr anchor="t"/>
          <a:lstStyle/>
          <a:p>
            <a:r>
              <a:rPr lang="fr-CA" sz="2800"/>
              <a:t>Module 4 — Résultats d’apprentissage</a:t>
            </a:r>
            <a:br>
              <a:rPr lang="fr-CA" sz="2800"/>
            </a:br>
            <a:endParaRPr lang="fr-CA" sz="2800"/>
          </a:p>
        </p:txBody>
      </p:sp>
      <p:sp>
        <p:nvSpPr>
          <p:cNvPr id="3" name="Content Placeholder 2">
            <a:extLst>
              <a:ext uri="{FF2B5EF4-FFF2-40B4-BE49-F238E27FC236}">
                <a16:creationId xmlns:a16="http://schemas.microsoft.com/office/drawing/2014/main" id="{26367F15-8D64-417F-B265-2263AC535DAB}"/>
              </a:ext>
            </a:extLst>
          </p:cNvPr>
          <p:cNvSpPr>
            <a:spLocks noGrp="1"/>
          </p:cNvSpPr>
          <p:nvPr>
            <p:ph idx="1"/>
          </p:nvPr>
        </p:nvSpPr>
        <p:spPr>
          <a:xfrm>
            <a:off x="838200" y="1064525"/>
            <a:ext cx="10515600" cy="5112438"/>
          </a:xfrm>
        </p:spPr>
        <p:txBody>
          <a:bodyPr vert="horz" lIns="91440" tIns="45720" rIns="91440" bIns="45720" rtlCol="0" anchor="t">
            <a:normAutofit/>
          </a:bodyPr>
          <a:lstStyle/>
          <a:p>
            <a:pPr marL="0" indent="0">
              <a:lnSpc>
                <a:spcPct val="100000"/>
              </a:lnSpc>
              <a:spcBef>
                <a:spcPts val="600"/>
              </a:spcBef>
              <a:spcAft>
                <a:spcPts val="600"/>
              </a:spcAft>
              <a:buNone/>
            </a:pPr>
            <a:r>
              <a:rPr lang="fr-CA" b="1" dirty="0">
                <a:latin typeface="Arial"/>
                <a:cs typeface="Arial"/>
              </a:rPr>
              <a:t>La fin du module 4 vous permettra de :</a:t>
            </a:r>
          </a:p>
          <a:p>
            <a:pPr marL="285750" indent="-285750">
              <a:lnSpc>
                <a:spcPct val="100000"/>
              </a:lnSpc>
              <a:spcBef>
                <a:spcPts val="600"/>
              </a:spcBef>
              <a:spcAft>
                <a:spcPts val="600"/>
              </a:spcAft>
            </a:pPr>
            <a:r>
              <a:rPr lang="fr-CA" dirty="0">
                <a:latin typeface="Arial"/>
                <a:cs typeface="Arial"/>
              </a:rPr>
              <a:t>présenter une vue d’ensemble de la vigilance des produits de santé au Canada</a:t>
            </a:r>
          </a:p>
          <a:p>
            <a:pPr marL="285750" indent="-285750">
              <a:lnSpc>
                <a:spcPct val="100000"/>
              </a:lnSpc>
              <a:spcBef>
                <a:spcPts val="600"/>
              </a:spcBef>
              <a:spcAft>
                <a:spcPts val="600"/>
              </a:spcAft>
            </a:pPr>
            <a:r>
              <a:rPr lang="fr-CA" dirty="0">
                <a:latin typeface="Arial"/>
                <a:cs typeface="Arial"/>
              </a:rPr>
              <a:t>déterminer les étapes de la déclaration des effets indésirables (EI) et des problèmes relatifs aux instruments médicaux (PIM)</a:t>
            </a:r>
          </a:p>
          <a:p>
            <a:pPr marL="285750" indent="-285750">
              <a:lnSpc>
                <a:spcPct val="100000"/>
              </a:lnSpc>
              <a:spcBef>
                <a:spcPts val="600"/>
              </a:spcBef>
              <a:spcAft>
                <a:spcPts val="600"/>
              </a:spcAft>
            </a:pPr>
            <a:r>
              <a:rPr lang="fr-CA" dirty="0">
                <a:latin typeface="Arial"/>
                <a:cs typeface="Arial"/>
              </a:rPr>
              <a:t>décrire les activités de surveillance des produits après leur mise en marché; elles comprennent, entre autres, la détection des signaux d’innocuité, leur priorisation et leur évaluation, l’examen de l’innocuité et l’atténuation des risques.</a:t>
            </a:r>
          </a:p>
          <a:p>
            <a:pPr marL="285750" indent="-285750">
              <a:lnSpc>
                <a:spcPct val="100000"/>
              </a:lnSpc>
              <a:spcBef>
                <a:spcPts val="600"/>
              </a:spcBef>
              <a:spcAft>
                <a:spcPts val="600"/>
              </a:spcAft>
            </a:pPr>
            <a:r>
              <a:rPr lang="fr-CA" dirty="0">
                <a:latin typeface="Arial"/>
                <a:cs typeface="Arial"/>
              </a:rPr>
              <a:t>décrire la communication des risques par Santé Canada</a:t>
            </a:r>
          </a:p>
          <a:p>
            <a:pPr marL="285750" indent="-285750">
              <a:lnSpc>
                <a:spcPct val="100000"/>
              </a:lnSpc>
              <a:spcBef>
                <a:spcPts val="600"/>
              </a:spcBef>
              <a:spcAft>
                <a:spcPts val="600"/>
              </a:spcAft>
            </a:pPr>
            <a:r>
              <a:rPr lang="fr-CA" dirty="0">
                <a:latin typeface="Arial"/>
                <a:cs typeface="Arial"/>
              </a:rPr>
              <a:t>prendre acte des diverses ressources fournies par Santé Canada pour diffuser les données et les résultats relatifs aux EI et aux PIM </a:t>
            </a:r>
          </a:p>
          <a:p>
            <a:pPr marL="285750" indent="-285750">
              <a:lnSpc>
                <a:spcPct val="100000"/>
              </a:lnSpc>
              <a:spcBef>
                <a:spcPts val="600"/>
              </a:spcBef>
              <a:spcAft>
                <a:spcPts val="600"/>
              </a:spcAft>
            </a:pPr>
            <a:r>
              <a:rPr lang="fr-CA" dirty="0">
                <a:latin typeface="Arial"/>
                <a:cs typeface="Arial"/>
              </a:rPr>
              <a:t>comprendre les principes de Santé Canada en matière de sécurité et de mise en commun des données de déclaration des EI et des PIM</a:t>
            </a:r>
          </a:p>
        </p:txBody>
      </p:sp>
    </p:spTree>
    <p:extLst>
      <p:ext uri="{BB962C8B-B14F-4D97-AF65-F5344CB8AC3E}">
        <p14:creationId xmlns:p14="http://schemas.microsoft.com/office/powerpoint/2010/main" val="4171947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122E0D-176F-4458-9A6F-E3A29B7A94D7}"/>
              </a:ext>
            </a:extLst>
          </p:cNvPr>
          <p:cNvSpPr>
            <a:spLocks noGrp="1"/>
          </p:cNvSpPr>
          <p:nvPr>
            <p:ph type="title"/>
          </p:nvPr>
        </p:nvSpPr>
        <p:spPr>
          <a:xfrm>
            <a:off x="838199" y="339662"/>
            <a:ext cx="10515600" cy="1325563"/>
          </a:xfrm>
        </p:spPr>
        <p:txBody>
          <a:bodyPr anchor="t"/>
          <a:lstStyle/>
          <a:p>
            <a:r>
              <a:rPr lang="fr-CA"/>
              <a:t>Base de données en ligne sur les instruments médicaux</a:t>
            </a:r>
          </a:p>
        </p:txBody>
      </p:sp>
      <p:sp>
        <p:nvSpPr>
          <p:cNvPr id="4" name="Content Placeholder 3">
            <a:extLst>
              <a:ext uri="{FF2B5EF4-FFF2-40B4-BE49-F238E27FC236}">
                <a16:creationId xmlns:a16="http://schemas.microsoft.com/office/drawing/2014/main" id="{5225AD61-99A1-4D63-A661-F6CD653593A1}"/>
              </a:ext>
            </a:extLst>
          </p:cNvPr>
          <p:cNvSpPr>
            <a:spLocks noGrp="1"/>
          </p:cNvSpPr>
          <p:nvPr>
            <p:ph idx="1"/>
          </p:nvPr>
        </p:nvSpPr>
        <p:spPr>
          <a:xfrm>
            <a:off x="838199" y="1104899"/>
            <a:ext cx="6136973" cy="3316131"/>
          </a:xfrm>
        </p:spPr>
        <p:txBody>
          <a:bodyPr>
            <a:normAutofit fontScale="85000" lnSpcReduction="20000"/>
          </a:bodyPr>
          <a:lstStyle/>
          <a:p>
            <a:pPr marL="0" indent="0">
              <a:lnSpc>
                <a:spcPct val="100000"/>
              </a:lnSpc>
              <a:spcBef>
                <a:spcPts val="600"/>
              </a:spcBef>
              <a:spcAft>
                <a:spcPts val="600"/>
              </a:spcAft>
              <a:buNone/>
            </a:pPr>
            <a:r>
              <a:rPr lang="fr-CA" b="1">
                <a:solidFill>
                  <a:schemeClr val="tx1"/>
                </a:solidFill>
              </a:rPr>
              <a:t>Base de données sur les incidents liés aux instruments médicaux</a:t>
            </a:r>
          </a:p>
          <a:p>
            <a:pPr marL="230400" indent="-230400">
              <a:lnSpc>
                <a:spcPct val="100000"/>
              </a:lnSpc>
              <a:spcBef>
                <a:spcPts val="600"/>
              </a:spcBef>
              <a:spcAft>
                <a:spcPts val="600"/>
              </a:spcAft>
            </a:pPr>
            <a:r>
              <a:rPr lang="fr-CA">
                <a:solidFill>
                  <a:schemeClr val="tx1"/>
                </a:solidFill>
              </a:rPr>
              <a:t>Base de </a:t>
            </a:r>
            <a:r>
              <a:rPr lang="fr-CA"/>
              <a:t>données </a:t>
            </a:r>
            <a:r>
              <a:rPr lang="fr-CA">
                <a:latin typeface="Arial"/>
                <a:cs typeface="Arial"/>
              </a:rPr>
              <a:t>consultable</a:t>
            </a:r>
            <a:r>
              <a:rPr lang="fr-CA"/>
              <a:t> fondée sur les déclarations de PIM après la mise en marché de produits depuis 1980</a:t>
            </a:r>
          </a:p>
          <a:p>
            <a:pPr marL="230400" indent="-230400">
              <a:lnSpc>
                <a:spcPct val="100000"/>
              </a:lnSpc>
              <a:spcBef>
                <a:spcPts val="600"/>
              </a:spcBef>
              <a:spcAft>
                <a:spcPts val="600"/>
              </a:spcAft>
              <a:buFont typeface="Arial" panose="020B0604020202020204" pitchFamily="34" charset="0"/>
              <a:buChar char="•"/>
            </a:pPr>
            <a:r>
              <a:rPr lang="fr-CA"/>
              <a:t>Elle comprend les instruments approuvés pour le marché canadien</a:t>
            </a:r>
          </a:p>
          <a:p>
            <a:pPr marL="230400" indent="-230400">
              <a:lnSpc>
                <a:spcPct val="100000"/>
              </a:lnSpc>
              <a:spcBef>
                <a:spcPts val="600"/>
              </a:spcBef>
              <a:spcAft>
                <a:spcPts val="600"/>
              </a:spcAft>
              <a:buFont typeface="Arial" panose="020B0604020202020204" pitchFamily="34" charset="0"/>
              <a:buChar char="•"/>
            </a:pPr>
            <a:r>
              <a:rPr lang="fr-CA"/>
              <a:t>Extrait complet téléchargeable</a:t>
            </a:r>
          </a:p>
          <a:p>
            <a:pPr marL="0" indent="0">
              <a:lnSpc>
                <a:spcPct val="100000"/>
              </a:lnSpc>
              <a:spcBef>
                <a:spcPts val="3000"/>
              </a:spcBef>
              <a:spcAft>
                <a:spcPts val="600"/>
              </a:spcAft>
              <a:buNone/>
            </a:pPr>
            <a:r>
              <a:rPr lang="fr-CA"/>
              <a:t>On peut consulter et effectuer des recherches parmi les déclarations de PIM en saisissant du texte de forme libre. Voici les données retournées</a:t>
            </a:r>
            <a:r>
              <a:rPr lang="fr-CA">
                <a:solidFill>
                  <a:schemeClr val="tx1"/>
                </a:solidFill>
              </a:rPr>
              <a:t> : </a:t>
            </a:r>
          </a:p>
        </p:txBody>
      </p:sp>
      <p:sp>
        <p:nvSpPr>
          <p:cNvPr id="14" name="Rectangle 13">
            <a:extLst>
              <a:ext uri="{FF2B5EF4-FFF2-40B4-BE49-F238E27FC236}">
                <a16:creationId xmlns:a16="http://schemas.microsoft.com/office/drawing/2014/main" id="{7B58BC95-B260-4357-8A43-08A9F2D3C847}"/>
              </a:ext>
            </a:extLst>
          </p:cNvPr>
          <p:cNvSpPr/>
          <p:nvPr/>
        </p:nvSpPr>
        <p:spPr>
          <a:xfrm>
            <a:off x="1615441" y="1396857"/>
            <a:ext cx="4911633" cy="400110"/>
          </a:xfrm>
          <a:prstGeom prst="rect">
            <a:avLst/>
          </a:prstGeom>
        </p:spPr>
        <p:txBody>
          <a:bodyPr wrap="square">
            <a:spAutoFit/>
          </a:bodyPr>
          <a:lstStyle/>
          <a:p>
            <a:pPr marL="342900" indent="-342900">
              <a:buFont typeface="Wingdings" pitchFamily="2" charset="2"/>
              <a:buChar char="q"/>
            </a:pPr>
            <a:endParaRPr lang="en-CA" sz="2000"/>
          </a:p>
        </p:txBody>
      </p:sp>
      <p:sp>
        <p:nvSpPr>
          <p:cNvPr id="5" name="Rectangle 4">
            <a:extLst>
              <a:ext uri="{FF2B5EF4-FFF2-40B4-BE49-F238E27FC236}">
                <a16:creationId xmlns:a16="http://schemas.microsoft.com/office/drawing/2014/main" id="{63E75071-7F11-44D4-BD44-13E15ABD2FCC}"/>
              </a:ext>
            </a:extLst>
          </p:cNvPr>
          <p:cNvSpPr/>
          <p:nvPr/>
        </p:nvSpPr>
        <p:spPr>
          <a:xfrm>
            <a:off x="838198" y="6241340"/>
            <a:ext cx="6136973" cy="276999"/>
          </a:xfrm>
          <a:prstGeom prst="rect">
            <a:avLst/>
          </a:prstGeom>
        </p:spPr>
        <p:txBody>
          <a:bodyPr wrap="square">
            <a:spAutoFit/>
          </a:bodyPr>
          <a:lstStyle/>
          <a:p>
            <a:r>
              <a:rPr lang="fr-CA" sz="1200" dirty="0">
                <a:latin typeface="Arial" panose="020B0604020202020204" pitchFamily="34" charset="0"/>
                <a:cs typeface="Arial" panose="020B0604020202020204" pitchFamily="34" charset="0"/>
              </a:rPr>
              <a:t>Source : </a:t>
            </a:r>
            <a:r>
              <a:rPr lang="fr-CA" sz="1200" dirty="0">
                <a:hlinkClick r:id="rId3"/>
              </a:rPr>
              <a:t>https://hpr-rps.hres.ca/mdi_landing.php?lang=fr</a:t>
            </a:r>
          </a:p>
        </p:txBody>
      </p:sp>
      <p:sp>
        <p:nvSpPr>
          <p:cNvPr id="2" name="Rectangle 1"/>
          <p:cNvSpPr/>
          <p:nvPr/>
        </p:nvSpPr>
        <p:spPr>
          <a:xfrm>
            <a:off x="838198" y="4380181"/>
            <a:ext cx="5876381" cy="1400383"/>
          </a:xfrm>
          <a:prstGeom prst="rect">
            <a:avLst/>
          </a:prstGeom>
        </p:spPr>
        <p:txBody>
          <a:bodyPr wrap="square" numCol="2">
            <a:spAutoFit/>
          </a:bodyPr>
          <a:lstStyle/>
          <a:p>
            <a:pPr marL="230400" indent="-230400">
              <a:buFont typeface="Arial" panose="020B0604020202020204" pitchFamily="34" charset="0"/>
              <a:buChar char="•"/>
            </a:pPr>
            <a:r>
              <a:rPr lang="fr-CA" sz="1700">
                <a:latin typeface="Arial" panose="020B0604020202020204" pitchFamily="34" charset="0"/>
                <a:cs typeface="Arial" panose="020B0604020202020204" pitchFamily="34" charset="0"/>
              </a:rPr>
              <a:t>Identifiant de l’incident</a:t>
            </a:r>
          </a:p>
          <a:p>
            <a:pPr marL="230400" indent="-230400">
              <a:buFont typeface="Arial" panose="020B0604020202020204" pitchFamily="34" charset="0"/>
              <a:buChar char="•"/>
            </a:pPr>
            <a:r>
              <a:rPr lang="fr-CA" sz="1700">
                <a:latin typeface="Arial" panose="020B0604020202020204" pitchFamily="34" charset="0"/>
                <a:cs typeface="Arial" panose="020B0604020202020204" pitchFamily="34" charset="0"/>
              </a:rPr>
              <a:t>Date de réception</a:t>
            </a:r>
          </a:p>
          <a:p>
            <a:pPr marL="230400" indent="-230400">
              <a:buFont typeface="Arial" panose="020B0604020202020204" pitchFamily="34" charset="0"/>
              <a:buChar char="•"/>
            </a:pPr>
            <a:r>
              <a:rPr lang="fr-CA" sz="1700">
                <a:latin typeface="Arial" panose="020B0604020202020204" pitchFamily="34" charset="0"/>
                <a:cs typeface="Arial" panose="020B0604020202020204" pitchFamily="34" charset="0"/>
              </a:rPr>
              <a:t>Nom de l’instrument</a:t>
            </a:r>
          </a:p>
          <a:p>
            <a:pPr marL="230400" indent="-230400">
              <a:buFont typeface="Arial" panose="020B0604020202020204" pitchFamily="34" charset="0"/>
              <a:buChar char="•"/>
            </a:pPr>
            <a:r>
              <a:rPr lang="fr-CA" sz="1700">
                <a:latin typeface="Arial" panose="020B0604020202020204" pitchFamily="34" charset="0"/>
                <a:cs typeface="Arial" panose="020B0604020202020204" pitchFamily="34" charset="0"/>
              </a:rPr>
              <a:t>Type d’instrument</a:t>
            </a:r>
          </a:p>
          <a:p>
            <a:pPr marL="230400" indent="-230400">
              <a:buFont typeface="Arial" panose="020B0604020202020204" pitchFamily="34" charset="0"/>
              <a:buChar char="•"/>
            </a:pPr>
            <a:r>
              <a:rPr lang="fr-CA" sz="1700">
                <a:latin typeface="Arial" panose="020B0604020202020204" pitchFamily="34" charset="0"/>
                <a:cs typeface="Arial" panose="020B0604020202020204" pitchFamily="34" charset="0"/>
              </a:rPr>
              <a:t>Nom de l’entreprise</a:t>
            </a:r>
          </a:p>
          <a:p>
            <a:pPr marL="230400" indent="-230400">
              <a:buFont typeface="Arial" panose="020B0604020202020204" pitchFamily="34" charset="0"/>
              <a:buChar char="•"/>
            </a:pPr>
            <a:r>
              <a:rPr lang="fr-CA" sz="1700">
                <a:latin typeface="Arial" panose="020B0604020202020204" pitchFamily="34" charset="0"/>
                <a:cs typeface="Arial" panose="020B0604020202020204" pitchFamily="34" charset="0"/>
              </a:rPr>
              <a:t>Gravité du danger</a:t>
            </a:r>
          </a:p>
          <a:p>
            <a:pPr marL="230400" indent="-230400">
              <a:buFont typeface="Arial" panose="020B0604020202020204" pitchFamily="34" charset="0"/>
              <a:buChar char="•"/>
            </a:pPr>
            <a:r>
              <a:rPr lang="fr-CA" sz="1700">
                <a:latin typeface="Arial" panose="020B0604020202020204" pitchFamily="34" charset="0"/>
                <a:cs typeface="Arial" panose="020B0604020202020204" pitchFamily="34" charset="0"/>
              </a:rPr>
              <a:t>Description</a:t>
            </a:r>
          </a:p>
          <a:p>
            <a:pPr marL="230400" indent="-230400">
              <a:buFont typeface="Arial" panose="020B0604020202020204" pitchFamily="34" charset="0"/>
              <a:buChar char="•"/>
            </a:pPr>
            <a:r>
              <a:rPr lang="fr-CA" sz="1700">
                <a:latin typeface="Arial" panose="020B0604020202020204" pitchFamily="34" charset="0"/>
                <a:cs typeface="Arial" panose="020B0604020202020204" pitchFamily="34" charset="0"/>
              </a:rPr>
              <a:t>Types de codes attribués</a:t>
            </a:r>
          </a:p>
        </p:txBody>
      </p:sp>
      <p:grpSp>
        <p:nvGrpSpPr>
          <p:cNvPr id="13" name="Group 12">
            <a:extLst>
              <a:ext uri="{FF2B5EF4-FFF2-40B4-BE49-F238E27FC236}">
                <a16:creationId xmlns:a16="http://schemas.microsoft.com/office/drawing/2014/main" id="{7E601B87-B9A3-451C-89C6-B0118A7861B1}"/>
              </a:ext>
            </a:extLst>
          </p:cNvPr>
          <p:cNvGrpSpPr/>
          <p:nvPr/>
        </p:nvGrpSpPr>
        <p:grpSpPr>
          <a:xfrm>
            <a:off x="6910962" y="978484"/>
            <a:ext cx="5097594" cy="5258471"/>
            <a:chOff x="6910962" y="978484"/>
            <a:chExt cx="5097594" cy="5258471"/>
          </a:xfrm>
        </p:grpSpPr>
        <p:pic>
          <p:nvPicPr>
            <p:cNvPr id="12" name="Picture 11">
              <a:extLst>
                <a:ext uri="{FF2B5EF4-FFF2-40B4-BE49-F238E27FC236}">
                  <a16:creationId xmlns:a16="http://schemas.microsoft.com/office/drawing/2014/main" id="{736DE564-671D-4524-8AE3-C87490EBBB1D}"/>
                </a:ext>
              </a:extLst>
            </p:cNvPr>
            <p:cNvPicPr>
              <a:picLocks noChangeAspect="1"/>
            </p:cNvPicPr>
            <p:nvPr/>
          </p:nvPicPr>
          <p:blipFill>
            <a:blip r:embed="rId4"/>
            <a:stretch>
              <a:fillRect/>
            </a:stretch>
          </p:blipFill>
          <p:spPr>
            <a:xfrm>
              <a:off x="7152487" y="978484"/>
              <a:ext cx="4778921" cy="2344295"/>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7238962" y="2595694"/>
              <a:ext cx="1438313" cy="38087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n w="28575">
                  <a:solidFill>
                    <a:schemeClr val="tx1"/>
                  </a:solidFill>
                </a:ln>
              </a:endParaRPr>
            </a:p>
          </p:txBody>
        </p:sp>
        <p:pic>
          <p:nvPicPr>
            <p:cNvPr id="11" name="Picture 10">
              <a:extLst>
                <a:ext uri="{FF2B5EF4-FFF2-40B4-BE49-F238E27FC236}">
                  <a16:creationId xmlns:a16="http://schemas.microsoft.com/office/drawing/2014/main" id="{AC76D584-E721-4453-9199-264B19576B64}"/>
                </a:ext>
              </a:extLst>
            </p:cNvPr>
            <p:cNvPicPr>
              <a:picLocks noChangeAspect="1"/>
            </p:cNvPicPr>
            <p:nvPr/>
          </p:nvPicPr>
          <p:blipFill>
            <a:blip r:embed="rId5"/>
            <a:stretch>
              <a:fillRect/>
            </a:stretch>
          </p:blipFill>
          <p:spPr>
            <a:xfrm>
              <a:off x="6910962" y="3322779"/>
              <a:ext cx="5097594" cy="2914176"/>
            </a:xfrm>
            <a:prstGeom prst="rect">
              <a:avLst/>
            </a:prstGeom>
            <a:ln>
              <a:noFill/>
            </a:ln>
            <a:effectLst>
              <a:outerShdw blurRad="292100" dist="139700" dir="2700000" algn="tl" rotWithShape="0">
                <a:srgbClr val="333333">
                  <a:alpha val="65000"/>
                </a:srgbClr>
              </a:outerShdw>
            </a:effectLst>
          </p:spPr>
        </p:pic>
        <p:sp>
          <p:nvSpPr>
            <p:cNvPr id="17" name="Rectangle 16"/>
            <p:cNvSpPr/>
            <p:nvPr/>
          </p:nvSpPr>
          <p:spPr>
            <a:xfrm>
              <a:off x="6916002" y="4296444"/>
              <a:ext cx="5092554" cy="33455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n w="28575">
                  <a:solidFill>
                    <a:schemeClr val="tx1"/>
                  </a:solidFill>
                </a:ln>
              </a:endParaRPr>
            </a:p>
          </p:txBody>
        </p:sp>
      </p:grpSp>
    </p:spTree>
    <p:extLst>
      <p:ext uri="{BB962C8B-B14F-4D97-AF65-F5344CB8AC3E}">
        <p14:creationId xmlns:p14="http://schemas.microsoft.com/office/powerpoint/2010/main" val="1215943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fr-CA"/>
              <a:t>Rapport annuel des tendances</a:t>
            </a:r>
          </a:p>
        </p:txBody>
      </p:sp>
      <p:sp>
        <p:nvSpPr>
          <p:cNvPr id="6" name="Rectangle 5"/>
          <p:cNvSpPr/>
          <p:nvPr/>
        </p:nvSpPr>
        <p:spPr>
          <a:xfrm>
            <a:off x="838200" y="6031210"/>
            <a:ext cx="10061811" cy="461665"/>
          </a:xfrm>
          <a:prstGeom prst="rect">
            <a:avLst/>
          </a:prstGeom>
        </p:spPr>
        <p:txBody>
          <a:bodyPr wrap="square">
            <a:spAutoFit/>
          </a:bodyPr>
          <a:lstStyle/>
          <a:p>
            <a:r>
              <a:rPr lang="fr-CA" sz="1200">
                <a:latin typeface="Arial" panose="020B0604020202020204" pitchFamily="34" charset="0"/>
                <a:cs typeface="Arial" panose="020B0604020202020204" pitchFamily="34" charset="0"/>
              </a:rPr>
              <a:t>Source : </a:t>
            </a:r>
            <a:r>
              <a:rPr lang="fr-CA" sz="1200">
                <a:latin typeface="Arial" panose="020B0604020202020204" pitchFamily="34" charset="0"/>
                <a:cs typeface="Arial" panose="020B0604020202020204" pitchFamily="34" charset="0"/>
                <a:hlinkClick r:id="rId3"/>
              </a:rPr>
              <a:t>https://www.canada.ca/fr/sante-canada/services/publications/medicaments-et-produits-sante/tendances-annuelles-declarations-cas-effets-indesirables-produits-sante-incidents-lies-materiels-medicaux.html</a:t>
            </a:r>
            <a:r>
              <a:rPr lang="fr-CA" sz="1200">
                <a:latin typeface="Arial" panose="020B0604020202020204" pitchFamily="34" charset="0"/>
                <a:cs typeface="Arial" panose="020B0604020202020204" pitchFamily="34" charset="0"/>
              </a:rPr>
              <a:t>   </a:t>
            </a:r>
          </a:p>
        </p:txBody>
      </p:sp>
      <p:sp>
        <p:nvSpPr>
          <p:cNvPr id="7" name="Rectangle 6"/>
          <p:cNvSpPr/>
          <p:nvPr/>
        </p:nvSpPr>
        <p:spPr>
          <a:xfrm>
            <a:off x="838201" y="1148920"/>
            <a:ext cx="5257799" cy="1938992"/>
          </a:xfrm>
          <a:prstGeom prst="rect">
            <a:avLst/>
          </a:prstGeom>
        </p:spPr>
        <p:txBody>
          <a:bodyPr wrap="square" anchor="t">
            <a:spAutoFit/>
          </a:bodyPr>
          <a:lstStyle/>
          <a:p>
            <a:r>
              <a:rPr lang="fr-CA" sz="2000">
                <a:latin typeface="Arial"/>
                <a:cs typeface="Arial"/>
              </a:rPr>
              <a:t>Le rapport annuel sur les tendances fournit une analyse descriptive des déclarations de cas d’effets indésirables à des produits de santé et de problèmes relatifs aux instruments médicaux à Santé Canada entre 2008 et 2017. </a:t>
            </a:r>
          </a:p>
        </p:txBody>
      </p:sp>
      <p:pic>
        <p:nvPicPr>
          <p:cNvPr id="4" name="Picture 3">
            <a:extLst>
              <a:ext uri="{FF2B5EF4-FFF2-40B4-BE49-F238E27FC236}">
                <a16:creationId xmlns:a16="http://schemas.microsoft.com/office/drawing/2014/main" id="{7A53CA54-4E85-4970-A5FC-385FE85F8A6C}"/>
              </a:ext>
            </a:extLst>
          </p:cNvPr>
          <p:cNvPicPr>
            <a:picLocks noChangeAspect="1"/>
          </p:cNvPicPr>
          <p:nvPr/>
        </p:nvPicPr>
        <p:blipFill>
          <a:blip r:embed="rId4"/>
          <a:stretch>
            <a:fillRect/>
          </a:stretch>
        </p:blipFill>
        <p:spPr>
          <a:xfrm>
            <a:off x="7637962" y="551054"/>
            <a:ext cx="4053485" cy="5272416"/>
          </a:xfrm>
          <a:prstGeom prst="rect">
            <a:avLst/>
          </a:prstGeom>
          <a:ln>
            <a:solidFill>
              <a:schemeClr val="tx1"/>
            </a:solidFill>
          </a:ln>
        </p:spPr>
      </p:pic>
    </p:spTree>
    <p:extLst>
      <p:ext uri="{BB962C8B-B14F-4D97-AF65-F5344CB8AC3E}">
        <p14:creationId xmlns:p14="http://schemas.microsoft.com/office/powerpoint/2010/main" val="4076092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122E0D-176F-4458-9A6F-E3A29B7A94D7}"/>
              </a:ext>
            </a:extLst>
          </p:cNvPr>
          <p:cNvSpPr>
            <a:spLocks noGrp="1"/>
          </p:cNvSpPr>
          <p:nvPr>
            <p:ph type="title"/>
          </p:nvPr>
        </p:nvSpPr>
        <p:spPr/>
        <p:txBody>
          <a:bodyPr anchor="t"/>
          <a:lstStyle/>
          <a:p>
            <a:r>
              <a:rPr lang="fr-CA">
                <a:latin typeface="Arial"/>
                <a:cs typeface="Arial"/>
              </a:rPr>
              <a:t>Examens de l’innocuité de Santé Canada</a:t>
            </a:r>
          </a:p>
        </p:txBody>
      </p:sp>
      <p:sp>
        <p:nvSpPr>
          <p:cNvPr id="4" name="Content Placeholder 3">
            <a:extLst>
              <a:ext uri="{FF2B5EF4-FFF2-40B4-BE49-F238E27FC236}">
                <a16:creationId xmlns:a16="http://schemas.microsoft.com/office/drawing/2014/main" id="{2891EE7B-1A80-489A-BBC0-705F4FA6BE01}"/>
              </a:ext>
            </a:extLst>
          </p:cNvPr>
          <p:cNvSpPr>
            <a:spLocks noGrp="1"/>
          </p:cNvSpPr>
          <p:nvPr>
            <p:ph idx="1"/>
          </p:nvPr>
        </p:nvSpPr>
        <p:spPr>
          <a:xfrm>
            <a:off x="838200" y="1216249"/>
            <a:ext cx="6308188" cy="4565574"/>
          </a:xfrm>
        </p:spPr>
        <p:txBody>
          <a:bodyPr vert="horz" lIns="91440" tIns="45720" rIns="91440" bIns="45720" rtlCol="0" anchor="t">
            <a:normAutofit/>
          </a:bodyPr>
          <a:lstStyle/>
          <a:p>
            <a:pPr marL="0" indent="0">
              <a:lnSpc>
                <a:spcPct val="100000"/>
              </a:lnSpc>
              <a:spcBef>
                <a:spcPts val="600"/>
              </a:spcBef>
              <a:spcAft>
                <a:spcPts val="600"/>
              </a:spcAft>
              <a:buNone/>
            </a:pPr>
            <a:r>
              <a:rPr lang="fr-CA">
                <a:latin typeface="Arial"/>
                <a:cs typeface="Arial"/>
              </a:rPr>
              <a:t>Santé Canada publie régulièrement des résumés de l’examen des signaux après la mise en marché des produits. </a:t>
            </a:r>
          </a:p>
          <a:p>
            <a:pPr marL="0" indent="0">
              <a:lnSpc>
                <a:spcPct val="100000"/>
              </a:lnSpc>
              <a:spcBef>
                <a:spcPts val="600"/>
              </a:spcBef>
              <a:spcAft>
                <a:spcPts val="600"/>
              </a:spcAft>
              <a:buNone/>
            </a:pPr>
            <a:r>
              <a:rPr lang="fr-CA">
                <a:latin typeface="Arial"/>
                <a:cs typeface="Arial"/>
              </a:rPr>
              <a:t>Chaque résumé de l’examen de l’innocuité présente :</a:t>
            </a:r>
          </a:p>
          <a:p>
            <a:pPr marL="457200" indent="-365125">
              <a:lnSpc>
                <a:spcPct val="100000"/>
              </a:lnSpc>
              <a:spcBef>
                <a:spcPts val="0"/>
              </a:spcBef>
              <a:spcAft>
                <a:spcPts val="600"/>
              </a:spcAft>
              <a:buSzPct val="100000"/>
            </a:pPr>
            <a:r>
              <a:rPr lang="fr-CA">
                <a:latin typeface="Arial"/>
                <a:cs typeface="Arial"/>
              </a:rPr>
              <a:t>ce qui a été évalué </a:t>
            </a:r>
          </a:p>
          <a:p>
            <a:pPr marL="457200" indent="-365125">
              <a:lnSpc>
                <a:spcPct val="100000"/>
              </a:lnSpc>
              <a:spcBef>
                <a:spcPts val="0"/>
              </a:spcBef>
              <a:spcAft>
                <a:spcPts val="600"/>
              </a:spcAft>
              <a:buSzPct val="100000"/>
            </a:pPr>
            <a:r>
              <a:rPr lang="fr-CA">
                <a:latin typeface="Arial"/>
                <a:cs typeface="Arial"/>
              </a:rPr>
              <a:t>ce qui a été trouvé </a:t>
            </a:r>
          </a:p>
          <a:p>
            <a:pPr marL="457200" indent="-365125">
              <a:lnSpc>
                <a:spcPct val="100000"/>
              </a:lnSpc>
              <a:spcBef>
                <a:spcPts val="0"/>
              </a:spcBef>
              <a:spcAft>
                <a:spcPts val="600"/>
              </a:spcAft>
              <a:buSzPct val="100000"/>
            </a:pPr>
            <a:r>
              <a:rPr lang="fr-CA">
                <a:latin typeface="Arial"/>
                <a:cs typeface="Arial"/>
              </a:rPr>
              <a:t>quelles mesures ont été prises par Santé Canada</a:t>
            </a:r>
          </a:p>
          <a:p>
            <a:pPr marL="0" indent="0">
              <a:lnSpc>
                <a:spcPct val="100000"/>
              </a:lnSpc>
              <a:spcBef>
                <a:spcPts val="600"/>
              </a:spcBef>
              <a:spcAft>
                <a:spcPts val="600"/>
              </a:spcAft>
              <a:buNone/>
            </a:pPr>
            <a:r>
              <a:rPr lang="fr-CA">
                <a:latin typeface="Arial"/>
                <a:cs typeface="Arial"/>
              </a:rPr>
              <a:t>Ces résumés facilitent la prise de décision des Canadiens et des Canadiennes à l’égard de leur médication et du choix des instruments médicaux. </a:t>
            </a:r>
          </a:p>
          <a:p>
            <a:pPr>
              <a:spcBef>
                <a:spcPts val="600"/>
              </a:spcBef>
              <a:spcAft>
                <a:spcPts val="600"/>
              </a:spcAft>
            </a:pPr>
            <a:endParaRPr lang="en-CA">
              <a:solidFill>
                <a:schemeClr val="tx1"/>
              </a:solidFill>
            </a:endParaRPr>
          </a:p>
        </p:txBody>
      </p:sp>
      <p:sp>
        <p:nvSpPr>
          <p:cNvPr id="6" name="Rectangle 5">
            <a:extLst>
              <a:ext uri="{FF2B5EF4-FFF2-40B4-BE49-F238E27FC236}">
                <a16:creationId xmlns:a16="http://schemas.microsoft.com/office/drawing/2014/main" id="{8251891A-6E6C-46C1-A0A5-A212E4C1A003}"/>
              </a:ext>
            </a:extLst>
          </p:cNvPr>
          <p:cNvSpPr/>
          <p:nvPr/>
        </p:nvSpPr>
        <p:spPr>
          <a:xfrm>
            <a:off x="838200" y="6215876"/>
            <a:ext cx="10137518" cy="276999"/>
          </a:xfrm>
          <a:prstGeom prst="rect">
            <a:avLst/>
          </a:prstGeom>
        </p:spPr>
        <p:txBody>
          <a:bodyPr wrap="square">
            <a:spAutoFit/>
          </a:bodyPr>
          <a:lstStyle/>
          <a:p>
            <a:r>
              <a:rPr lang="fr-CA" sz="1200">
                <a:latin typeface="Arial" panose="020B0604020202020204" pitchFamily="34" charset="0"/>
                <a:cs typeface="Arial" panose="020B0604020202020204" pitchFamily="34" charset="0"/>
              </a:rPr>
              <a:t>Source :</a:t>
            </a:r>
            <a:r>
              <a:rPr lang="fr-CA" sz="1200" b="1">
                <a:latin typeface="Arial" panose="020B0604020202020204" pitchFamily="34" charset="0"/>
                <a:cs typeface="Arial" panose="020B0604020202020204" pitchFamily="34" charset="0"/>
              </a:rPr>
              <a:t> </a:t>
            </a:r>
            <a:r>
              <a:rPr lang="fr-CA" sz="1200">
                <a:latin typeface="Arial" panose="020B0604020202020204" pitchFamily="34" charset="0"/>
                <a:cs typeface="Arial" panose="020B0604020202020204" pitchFamily="34" charset="0"/>
                <a:hlinkClick r:id="rId3"/>
              </a:rPr>
              <a:t>https://www.canada.ca/fr/sante-canada/services/medicaments-produits-sante/medeffet-canada/examens-innocuite.html</a:t>
            </a:r>
            <a:r>
              <a:rPr lang="fr-CA" sz="1200">
                <a:latin typeface="Arial" panose="020B0604020202020204" pitchFamily="34" charset="0"/>
                <a:cs typeface="Arial" panose="020B0604020202020204" pitchFamily="34" charset="0"/>
              </a:rPr>
              <a:t>  </a:t>
            </a:r>
          </a:p>
        </p:txBody>
      </p:sp>
      <p:pic>
        <p:nvPicPr>
          <p:cNvPr id="2" name="Picture 1">
            <a:extLst>
              <a:ext uri="{FF2B5EF4-FFF2-40B4-BE49-F238E27FC236}">
                <a16:creationId xmlns:a16="http://schemas.microsoft.com/office/drawing/2014/main" id="{EAC361D7-0E20-4554-B108-A324FE105F8F}"/>
              </a:ext>
            </a:extLst>
          </p:cNvPr>
          <p:cNvPicPr>
            <a:picLocks noChangeAspect="1"/>
          </p:cNvPicPr>
          <p:nvPr/>
        </p:nvPicPr>
        <p:blipFill>
          <a:blip r:embed="rId4"/>
          <a:stretch>
            <a:fillRect/>
          </a:stretch>
        </p:blipFill>
        <p:spPr>
          <a:xfrm>
            <a:off x="7057439" y="1076177"/>
            <a:ext cx="4842448" cy="37687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8552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817698-2B85-488B-95BD-7D933BD37B59}"/>
              </a:ext>
            </a:extLst>
          </p:cNvPr>
          <p:cNvSpPr>
            <a:spLocks noGrp="1"/>
          </p:cNvSpPr>
          <p:nvPr>
            <p:ph idx="1"/>
          </p:nvPr>
        </p:nvSpPr>
        <p:spPr>
          <a:xfrm>
            <a:off x="838200" y="937312"/>
            <a:ext cx="6178581" cy="2193311"/>
          </a:xfrm>
        </p:spPr>
        <p:txBody>
          <a:bodyPr>
            <a:normAutofit/>
          </a:bodyPr>
          <a:lstStyle/>
          <a:p>
            <a:pPr marL="0" indent="0">
              <a:buNone/>
            </a:pPr>
            <a:r>
              <a:rPr lang="fr-CA">
                <a:solidFill>
                  <a:schemeClr val="tx1"/>
                </a:solidFill>
              </a:rPr>
              <a:t>La base de données des rappels et des avis de sécurité centralise l’accès aux </a:t>
            </a:r>
            <a:r>
              <a:rPr lang="fr-CA" b="1">
                <a:solidFill>
                  <a:schemeClr val="tx1"/>
                </a:solidFill>
              </a:rPr>
              <a:t>rappels</a:t>
            </a:r>
            <a:r>
              <a:rPr lang="fr-CA">
                <a:solidFill>
                  <a:schemeClr val="tx1"/>
                </a:solidFill>
              </a:rPr>
              <a:t> et aux </a:t>
            </a:r>
            <a:r>
              <a:rPr lang="fr-CA" b="1">
                <a:solidFill>
                  <a:schemeClr val="tx1"/>
                </a:solidFill>
              </a:rPr>
              <a:t>avis de sécurité</a:t>
            </a:r>
            <a:r>
              <a:rPr lang="fr-CA">
                <a:solidFill>
                  <a:schemeClr val="tx1"/>
                </a:solidFill>
              </a:rPr>
              <a:t> des organismes suivants :</a:t>
            </a:r>
          </a:p>
          <a:p>
            <a:pPr marL="230400" indent="-230400">
              <a:spcBef>
                <a:spcPts val="600"/>
              </a:spcBef>
              <a:buFont typeface="Arial" panose="020B0604020202020204" pitchFamily="34" charset="0"/>
              <a:buChar char="•"/>
            </a:pPr>
            <a:r>
              <a:rPr lang="fr-CA" sz="1800">
                <a:solidFill>
                  <a:schemeClr val="tx1"/>
                </a:solidFill>
              </a:rPr>
              <a:t>Santé Canada</a:t>
            </a:r>
          </a:p>
          <a:p>
            <a:pPr marL="230400" indent="-230400">
              <a:spcBef>
                <a:spcPts val="600"/>
              </a:spcBef>
              <a:buFont typeface="Arial" panose="020B0604020202020204" pitchFamily="34" charset="0"/>
              <a:buChar char="•"/>
            </a:pPr>
            <a:r>
              <a:rPr lang="fr-CA" sz="1800">
                <a:solidFill>
                  <a:schemeClr val="tx1"/>
                </a:solidFill>
              </a:rPr>
              <a:t>Agence canadienne d’inspection des aliments </a:t>
            </a:r>
          </a:p>
          <a:p>
            <a:pPr marL="230400" indent="-230400">
              <a:spcBef>
                <a:spcPts val="600"/>
              </a:spcBef>
              <a:buFont typeface="Arial" panose="020B0604020202020204" pitchFamily="34" charset="0"/>
              <a:buChar char="•"/>
            </a:pPr>
            <a:r>
              <a:rPr lang="fr-CA" sz="1800">
                <a:solidFill>
                  <a:schemeClr val="tx1"/>
                </a:solidFill>
              </a:rPr>
              <a:t>Transport Canada</a:t>
            </a:r>
          </a:p>
        </p:txBody>
      </p:sp>
      <p:sp>
        <p:nvSpPr>
          <p:cNvPr id="6" name="Rectangle 5">
            <a:extLst>
              <a:ext uri="{FF2B5EF4-FFF2-40B4-BE49-F238E27FC236}">
                <a16:creationId xmlns:a16="http://schemas.microsoft.com/office/drawing/2014/main" id="{CFBA9D9A-F2C2-4CE9-9B26-D5C5384E14F5}"/>
              </a:ext>
            </a:extLst>
          </p:cNvPr>
          <p:cNvSpPr/>
          <p:nvPr/>
        </p:nvSpPr>
        <p:spPr>
          <a:xfrm>
            <a:off x="838200" y="6263999"/>
            <a:ext cx="10555580" cy="276999"/>
          </a:xfrm>
          <a:prstGeom prst="rect">
            <a:avLst/>
          </a:prstGeom>
        </p:spPr>
        <p:txBody>
          <a:bodyPr wrap="square">
            <a:spAutoFit/>
          </a:bodyPr>
          <a:lstStyle/>
          <a:p>
            <a:r>
              <a:rPr lang="fr-CA" sz="1200">
                <a:latin typeface="Arial" panose="020B0604020202020204" pitchFamily="34" charset="0"/>
                <a:cs typeface="Arial" panose="020B0604020202020204" pitchFamily="34" charset="0"/>
              </a:rPr>
              <a:t>Source :</a:t>
            </a:r>
            <a:r>
              <a:rPr lang="fr-CA" sz="1200" b="1">
                <a:latin typeface="Arial" panose="020B0604020202020204" pitchFamily="34" charset="0"/>
                <a:cs typeface="Arial" panose="020B0604020202020204" pitchFamily="34" charset="0"/>
              </a:rPr>
              <a:t> </a:t>
            </a:r>
            <a:r>
              <a:rPr lang="fr-CA" sz="1200">
                <a:latin typeface="Arial" panose="020B0604020202020204" pitchFamily="34" charset="0"/>
                <a:cs typeface="Arial" panose="020B0604020202020204" pitchFamily="34" charset="0"/>
                <a:hlinkClick r:id="rId4"/>
              </a:rPr>
              <a:t>http://canadiensensante.gc.ca/recall-alert-rappel-avis/index-fra.php?cat=3</a:t>
            </a:r>
            <a:r>
              <a:rPr lang="fr-CA" sz="1200">
                <a:latin typeface="Arial" panose="020B0604020202020204" pitchFamily="34" charset="0"/>
                <a:cs typeface="Arial" panose="020B0604020202020204" pitchFamily="34" charset="0"/>
              </a:rPr>
              <a:t> </a:t>
            </a:r>
          </a:p>
        </p:txBody>
      </p:sp>
      <p:sp>
        <p:nvSpPr>
          <p:cNvPr id="15" name="Title 2">
            <a:extLst>
              <a:ext uri="{FF2B5EF4-FFF2-40B4-BE49-F238E27FC236}">
                <a16:creationId xmlns:a16="http://schemas.microsoft.com/office/drawing/2014/main" id="{6F122E0D-176F-4458-9A6F-E3A29B7A94D7}"/>
              </a:ext>
            </a:extLst>
          </p:cNvPr>
          <p:cNvSpPr txBox="1">
            <a:spLocks/>
          </p:cNvSpPr>
          <p:nvPr/>
        </p:nvSpPr>
        <p:spPr>
          <a:xfrm>
            <a:off x="838200" y="365125"/>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rgbClr val="1B416F"/>
                </a:solidFill>
                <a:latin typeface="Arial" panose="020B0604020202020204" pitchFamily="34" charset="0"/>
                <a:ea typeface="+mj-ea"/>
                <a:cs typeface="Arial" panose="020B0604020202020204" pitchFamily="34" charset="0"/>
              </a:defRPr>
            </a:lvl1pPr>
          </a:lstStyle>
          <a:p>
            <a:r>
              <a:rPr lang="fr-CA"/>
              <a:t>Rappels et avis de sécurité</a:t>
            </a:r>
          </a:p>
        </p:txBody>
      </p:sp>
      <p:grpSp>
        <p:nvGrpSpPr>
          <p:cNvPr id="23" name="Group 22">
            <a:extLst>
              <a:ext uri="{FF2B5EF4-FFF2-40B4-BE49-F238E27FC236}">
                <a16:creationId xmlns:a16="http://schemas.microsoft.com/office/drawing/2014/main" id="{21063E7E-DA7B-41BF-80C3-6207A6D5E8F9}"/>
              </a:ext>
            </a:extLst>
          </p:cNvPr>
          <p:cNvGrpSpPr/>
          <p:nvPr/>
        </p:nvGrpSpPr>
        <p:grpSpPr>
          <a:xfrm>
            <a:off x="263857" y="765683"/>
            <a:ext cx="11848003" cy="5657721"/>
            <a:chOff x="263857" y="765683"/>
            <a:chExt cx="11848003" cy="5657721"/>
          </a:xfrm>
        </p:grpSpPr>
        <p:grpSp>
          <p:nvGrpSpPr>
            <p:cNvPr id="22" name="Group 21">
              <a:extLst>
                <a:ext uri="{FF2B5EF4-FFF2-40B4-BE49-F238E27FC236}">
                  <a16:creationId xmlns:a16="http://schemas.microsoft.com/office/drawing/2014/main" id="{42E057BE-D942-41E7-BD4A-74FEE68E5170}"/>
                </a:ext>
              </a:extLst>
            </p:cNvPr>
            <p:cNvGrpSpPr/>
            <p:nvPr/>
          </p:nvGrpSpPr>
          <p:grpSpPr>
            <a:xfrm>
              <a:off x="7306111" y="765683"/>
              <a:ext cx="4805749" cy="5657721"/>
              <a:chOff x="7306111" y="765683"/>
              <a:chExt cx="4805749" cy="5657721"/>
            </a:xfrm>
          </p:grpSpPr>
          <p:pic>
            <p:nvPicPr>
              <p:cNvPr id="3" name="Picture 2">
                <a:extLst>
                  <a:ext uri="{FF2B5EF4-FFF2-40B4-BE49-F238E27FC236}">
                    <a16:creationId xmlns:a16="http://schemas.microsoft.com/office/drawing/2014/main" id="{008FECA7-D616-45C4-9BB8-83F7B2A047EB}"/>
                  </a:ext>
                </a:extLst>
              </p:cNvPr>
              <p:cNvPicPr>
                <a:picLocks noChangeAspect="1"/>
              </p:cNvPicPr>
              <p:nvPr/>
            </p:nvPicPr>
            <p:blipFill>
              <a:blip r:embed="rId5"/>
              <a:stretch>
                <a:fillRect/>
              </a:stretch>
            </p:blipFill>
            <p:spPr>
              <a:xfrm>
                <a:off x="7306111" y="765683"/>
                <a:ext cx="4622032" cy="4729879"/>
              </a:xfrm>
              <a:prstGeom prst="rect">
                <a:avLst/>
              </a:prstGeom>
            </p:spPr>
          </p:pic>
          <p:grpSp>
            <p:nvGrpSpPr>
              <p:cNvPr id="13" name="Group 12">
                <a:extLst>
                  <a:ext uri="{FF2B5EF4-FFF2-40B4-BE49-F238E27FC236}">
                    <a16:creationId xmlns:a16="http://schemas.microsoft.com/office/drawing/2014/main" id="{DF668E9D-6563-43DD-BC2B-272EEE26C150}"/>
                  </a:ext>
                </a:extLst>
              </p:cNvPr>
              <p:cNvGrpSpPr/>
              <p:nvPr/>
            </p:nvGrpSpPr>
            <p:grpSpPr>
              <a:xfrm>
                <a:off x="10116458" y="4295410"/>
                <a:ext cx="1995402" cy="2127994"/>
                <a:chOff x="9932338" y="3307404"/>
                <a:chExt cx="2259664" cy="2127994"/>
              </a:xfrm>
            </p:grpSpPr>
            <p:sp>
              <p:nvSpPr>
                <p:cNvPr id="10" name="Rectangle 9">
                  <a:extLst>
                    <a:ext uri="{FF2B5EF4-FFF2-40B4-BE49-F238E27FC236}">
                      <a16:creationId xmlns:a16="http://schemas.microsoft.com/office/drawing/2014/main" id="{73BC3B4D-9C9F-4724-BD1B-26621460F38E}"/>
                    </a:ext>
                  </a:extLst>
                </p:cNvPr>
                <p:cNvSpPr/>
                <p:nvPr/>
              </p:nvSpPr>
              <p:spPr>
                <a:xfrm>
                  <a:off x="10699844" y="3307404"/>
                  <a:ext cx="1228299" cy="309253"/>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sp>
              <p:nvSpPr>
                <p:cNvPr id="12" name="TextBox 11">
                  <a:extLst>
                    <a:ext uri="{FF2B5EF4-FFF2-40B4-BE49-F238E27FC236}">
                      <a16:creationId xmlns:a16="http://schemas.microsoft.com/office/drawing/2014/main" id="{7F3B5196-3909-453D-B497-E629A210D618}"/>
                    </a:ext>
                  </a:extLst>
                </p:cNvPr>
                <p:cNvSpPr txBox="1"/>
                <p:nvPr/>
              </p:nvSpPr>
              <p:spPr>
                <a:xfrm>
                  <a:off x="9932338" y="4604401"/>
                  <a:ext cx="2259664" cy="830997"/>
                </a:xfrm>
                <a:prstGeom prst="rect">
                  <a:avLst/>
                </a:prstGeom>
                <a:noFill/>
              </p:spPr>
              <p:txBody>
                <a:bodyPr wrap="square" rtlCol="0">
                  <a:spAutoFit/>
                </a:bodyPr>
                <a:lstStyle/>
                <a:p>
                  <a:r>
                    <a:rPr lang="fr-CA" sz="1600" dirty="0">
                      <a:solidFill>
                        <a:srgbClr val="FF0000"/>
                      </a:solidFill>
                    </a:rPr>
                    <a:t>Inscrivez-vous ici pour une notification par courriel!</a:t>
                  </a:r>
                </a:p>
              </p:txBody>
            </p:sp>
            <p:cxnSp>
              <p:nvCxnSpPr>
                <p:cNvPr id="14" name="Straight Arrow Connector 13">
                  <a:extLst>
                    <a:ext uri="{FF2B5EF4-FFF2-40B4-BE49-F238E27FC236}">
                      <a16:creationId xmlns:a16="http://schemas.microsoft.com/office/drawing/2014/main" id="{B0C32BCB-77D0-4EE7-9211-CBE26343A4DF}"/>
                    </a:ext>
                  </a:extLst>
                </p:cNvPr>
                <p:cNvCxnSpPr>
                  <a:cxnSpLocks/>
                </p:cNvCxnSpPr>
                <p:nvPr/>
              </p:nvCxnSpPr>
              <p:spPr>
                <a:xfrm flipH="1">
                  <a:off x="10874325" y="3602589"/>
                  <a:ext cx="1038910" cy="987744"/>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21" name="Group 20">
              <a:extLst>
                <a:ext uri="{FF2B5EF4-FFF2-40B4-BE49-F238E27FC236}">
                  <a16:creationId xmlns:a16="http://schemas.microsoft.com/office/drawing/2014/main" id="{472D138A-D0C7-4AC4-84B7-6DFFA19534B6}"/>
                </a:ext>
              </a:extLst>
            </p:cNvPr>
            <p:cNvGrpSpPr/>
            <p:nvPr/>
          </p:nvGrpSpPr>
          <p:grpSpPr>
            <a:xfrm>
              <a:off x="263857" y="2860652"/>
              <a:ext cx="6984273" cy="3403347"/>
              <a:chOff x="263857" y="2860652"/>
              <a:chExt cx="6984273" cy="3403347"/>
            </a:xfrm>
          </p:grpSpPr>
          <p:pic>
            <p:nvPicPr>
              <p:cNvPr id="19" name="Picture 18">
                <a:extLst>
                  <a:ext uri="{FF2B5EF4-FFF2-40B4-BE49-F238E27FC236}">
                    <a16:creationId xmlns:a16="http://schemas.microsoft.com/office/drawing/2014/main" id="{BB433240-74ED-4B5C-8828-5C1A33E61C72}"/>
                  </a:ext>
                </a:extLst>
              </p:cNvPr>
              <p:cNvPicPr>
                <a:picLocks noChangeAspect="1"/>
              </p:cNvPicPr>
              <p:nvPr/>
            </p:nvPicPr>
            <p:blipFill rotWithShape="1">
              <a:blip r:embed="rId6"/>
              <a:srcRect b="16686"/>
              <a:stretch/>
            </p:blipFill>
            <p:spPr>
              <a:xfrm>
                <a:off x="263857" y="3013443"/>
                <a:ext cx="5615540" cy="3250556"/>
              </a:xfrm>
              <a:prstGeom prst="rect">
                <a:avLst/>
              </a:prstGeom>
              <a:solidFill>
                <a:schemeClr val="bg1"/>
              </a:solidFill>
              <a:ln>
                <a:solidFill>
                  <a:schemeClr val="bg2">
                    <a:lumMod val="90000"/>
                  </a:schemeClr>
                </a:solidFill>
              </a:ln>
            </p:spPr>
          </p:pic>
          <p:sp>
            <p:nvSpPr>
              <p:cNvPr id="7" name="Rectangle 6">
                <a:extLst>
                  <a:ext uri="{FF2B5EF4-FFF2-40B4-BE49-F238E27FC236}">
                    <a16:creationId xmlns:a16="http://schemas.microsoft.com/office/drawing/2014/main" id="{E5CCEA9D-F8E4-4E6B-9ACD-471DFCE56D5C}"/>
                  </a:ext>
                </a:extLst>
              </p:cNvPr>
              <p:cNvSpPr/>
              <p:nvPr/>
            </p:nvSpPr>
            <p:spPr>
              <a:xfrm>
                <a:off x="1622230" y="3946515"/>
                <a:ext cx="1252328" cy="11224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sp>
            <p:nvSpPr>
              <p:cNvPr id="8" name="Arrow: Left 7">
                <a:extLst>
                  <a:ext uri="{FF2B5EF4-FFF2-40B4-BE49-F238E27FC236}">
                    <a16:creationId xmlns:a16="http://schemas.microsoft.com/office/drawing/2014/main" id="{03445546-4670-4D96-944C-4D3AF8546EB7}"/>
                  </a:ext>
                </a:extLst>
              </p:cNvPr>
              <p:cNvSpPr/>
              <p:nvPr/>
            </p:nvSpPr>
            <p:spPr>
              <a:xfrm>
                <a:off x="6577193" y="4485930"/>
                <a:ext cx="439588" cy="184751"/>
              </a:xfrm>
              <a:prstGeom prst="leftArrow">
                <a:avLst>
                  <a:gd name="adj1" fmla="val 50000"/>
                  <a:gd name="adj2" fmla="val 137808"/>
                </a:avLst>
              </a:prstGeom>
              <a:solidFill>
                <a:srgbClr val="FF7C8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pic>
            <p:nvPicPr>
              <p:cNvPr id="18" name="Picture 17">
                <a:extLst>
                  <a:ext uri="{FF2B5EF4-FFF2-40B4-BE49-F238E27FC236}">
                    <a16:creationId xmlns:a16="http://schemas.microsoft.com/office/drawing/2014/main" id="{6CF829EC-A6AC-4CDE-99EA-AA49947F279B}"/>
                  </a:ext>
                </a:extLst>
              </p:cNvPr>
              <p:cNvPicPr>
                <a:picLocks noChangeAspect="1"/>
              </p:cNvPicPr>
              <p:nvPr/>
            </p:nvPicPr>
            <p:blipFill rotWithShape="1">
              <a:blip r:embed="rId7"/>
              <a:srcRect r="24300"/>
              <a:stretch/>
            </p:blipFill>
            <p:spPr>
              <a:xfrm>
                <a:off x="3162708" y="2860652"/>
                <a:ext cx="3893528" cy="3250556"/>
              </a:xfrm>
              <a:prstGeom prst="rect">
                <a:avLst/>
              </a:prstGeom>
              <a:solidFill>
                <a:schemeClr val="bg1"/>
              </a:solidFill>
              <a:ln>
                <a:solidFill>
                  <a:schemeClr val="bg2">
                    <a:lumMod val="90000"/>
                  </a:schemeClr>
                </a:solidFill>
              </a:ln>
            </p:spPr>
          </p:pic>
          <p:sp>
            <p:nvSpPr>
              <p:cNvPr id="11" name="Rectangle 10">
                <a:extLst>
                  <a:ext uri="{FF2B5EF4-FFF2-40B4-BE49-F238E27FC236}">
                    <a16:creationId xmlns:a16="http://schemas.microsoft.com/office/drawing/2014/main" id="{DE32CADD-961B-4A9F-B9A3-62314B0B7134}"/>
                  </a:ext>
                </a:extLst>
              </p:cNvPr>
              <p:cNvSpPr/>
              <p:nvPr/>
            </p:nvSpPr>
            <p:spPr>
              <a:xfrm>
                <a:off x="4430060" y="3802724"/>
                <a:ext cx="1139237" cy="11517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pic>
            <p:nvPicPr>
              <p:cNvPr id="20" name="Picture 19">
                <a:extLst>
                  <a:ext uri="{FF2B5EF4-FFF2-40B4-BE49-F238E27FC236}">
                    <a16:creationId xmlns:a16="http://schemas.microsoft.com/office/drawing/2014/main" id="{1C0EE9B9-4E20-453E-8E54-3DC279884531}"/>
                  </a:ext>
                </a:extLst>
              </p:cNvPr>
              <p:cNvPicPr>
                <a:picLocks noChangeAspect="1"/>
              </p:cNvPicPr>
              <p:nvPr/>
            </p:nvPicPr>
            <p:blipFill>
              <a:blip r:embed="rId8"/>
              <a:stretch>
                <a:fillRect/>
              </a:stretch>
            </p:blipFill>
            <p:spPr>
              <a:xfrm>
                <a:off x="6796987" y="4425063"/>
                <a:ext cx="451143" cy="201185"/>
              </a:xfrm>
              <a:prstGeom prst="rect">
                <a:avLst/>
              </a:prstGeom>
            </p:spPr>
          </p:pic>
        </p:grpSp>
      </p:grpSp>
    </p:spTree>
    <p:extLst>
      <p:ext uri="{BB962C8B-B14F-4D97-AF65-F5344CB8AC3E}">
        <p14:creationId xmlns:p14="http://schemas.microsoft.com/office/powerpoint/2010/main" val="406260357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1E8B67-7922-4456-8DB1-C9DC4F588184}"/>
              </a:ext>
            </a:extLst>
          </p:cNvPr>
          <p:cNvSpPr>
            <a:spLocks noGrp="1"/>
          </p:cNvSpPr>
          <p:nvPr>
            <p:ph idx="1"/>
          </p:nvPr>
        </p:nvSpPr>
        <p:spPr>
          <a:xfrm>
            <a:off x="838199" y="1104899"/>
            <a:ext cx="5915679" cy="5753101"/>
          </a:xfrm>
        </p:spPr>
        <p:txBody>
          <a:bodyPr>
            <a:normAutofit/>
          </a:bodyPr>
          <a:lstStyle/>
          <a:p>
            <a:pPr>
              <a:lnSpc>
                <a:spcPct val="100000"/>
              </a:lnSpc>
              <a:spcBef>
                <a:spcPts val="600"/>
              </a:spcBef>
              <a:spcAft>
                <a:spcPts val="600"/>
              </a:spcAft>
            </a:pPr>
            <a:r>
              <a:rPr lang="fr-CA">
                <a:solidFill>
                  <a:schemeClr val="tx1"/>
                </a:solidFill>
              </a:rPr>
              <a:t>Une </a:t>
            </a:r>
            <a:r>
              <a:rPr lang="fr-CA" b="1">
                <a:solidFill>
                  <a:schemeClr val="tx1"/>
                </a:solidFill>
              </a:rPr>
              <a:t>publication mensuelle </a:t>
            </a:r>
            <a:r>
              <a:rPr lang="fr-CA">
                <a:solidFill>
                  <a:schemeClr val="tx1"/>
                </a:solidFill>
              </a:rPr>
              <a:t>s’adressant principalement aux prestataires de soins de santé</a:t>
            </a:r>
          </a:p>
          <a:p>
            <a:pPr>
              <a:lnSpc>
                <a:spcPct val="100000"/>
              </a:lnSpc>
              <a:spcBef>
                <a:spcPts val="600"/>
              </a:spcBef>
              <a:spcAft>
                <a:spcPts val="600"/>
              </a:spcAft>
            </a:pPr>
            <a:r>
              <a:rPr lang="fr-CA">
                <a:solidFill>
                  <a:schemeClr val="tx1"/>
                </a:solidFill>
              </a:rPr>
              <a:t>Source de renseignements cliniques pertinents axés sur l’innocuité pour les : </a:t>
            </a:r>
          </a:p>
          <a:p>
            <a:pPr marL="742950" lvl="2" indent="-285750">
              <a:lnSpc>
                <a:spcPct val="100000"/>
              </a:lnSpc>
              <a:spcBef>
                <a:spcPts val="0"/>
              </a:spcBef>
              <a:spcAft>
                <a:spcPts val="600"/>
              </a:spcAft>
              <a:buSzPct val="100000"/>
              <a:buFont typeface="Arial" panose="020B0604020202020204" pitchFamily="34" charset="0"/>
              <a:buChar char="◦"/>
            </a:pPr>
            <a:r>
              <a:rPr lang="fr-CA" sz="1800">
                <a:solidFill>
                  <a:schemeClr val="tx1"/>
                </a:solidFill>
              </a:rPr>
              <a:t>produits pharmaceutiques; </a:t>
            </a:r>
          </a:p>
          <a:p>
            <a:pPr marL="742950" lvl="2" indent="-285750">
              <a:lnSpc>
                <a:spcPct val="100000"/>
              </a:lnSpc>
              <a:spcBef>
                <a:spcPts val="0"/>
              </a:spcBef>
              <a:spcAft>
                <a:spcPts val="600"/>
              </a:spcAft>
              <a:buSzPct val="100000"/>
              <a:buFont typeface="Arial" panose="020B0604020202020204" pitchFamily="34" charset="0"/>
              <a:buChar char="◦"/>
            </a:pPr>
            <a:r>
              <a:rPr lang="fr-CA" sz="1800">
                <a:solidFill>
                  <a:schemeClr val="tx1"/>
                </a:solidFill>
              </a:rPr>
              <a:t>produits biologiques; </a:t>
            </a:r>
          </a:p>
          <a:p>
            <a:pPr marL="742950" lvl="2" indent="-285750">
              <a:lnSpc>
                <a:spcPct val="100000"/>
              </a:lnSpc>
              <a:spcBef>
                <a:spcPts val="0"/>
              </a:spcBef>
              <a:spcAft>
                <a:spcPts val="600"/>
              </a:spcAft>
              <a:buSzPct val="100000"/>
              <a:buFont typeface="Arial" panose="020B0604020202020204" pitchFamily="34" charset="0"/>
              <a:buChar char="◦"/>
            </a:pPr>
            <a:r>
              <a:rPr lang="fr-CA" sz="1800">
                <a:solidFill>
                  <a:schemeClr val="tx1"/>
                </a:solidFill>
              </a:rPr>
              <a:t>instruments médicaux; </a:t>
            </a:r>
          </a:p>
          <a:p>
            <a:pPr marL="742950" lvl="2" indent="-285750">
              <a:lnSpc>
                <a:spcPct val="100000"/>
              </a:lnSpc>
              <a:spcBef>
                <a:spcPts val="0"/>
              </a:spcBef>
              <a:spcAft>
                <a:spcPts val="600"/>
              </a:spcAft>
              <a:buSzPct val="100000"/>
              <a:buFont typeface="Arial" panose="020B0604020202020204" pitchFamily="34" charset="0"/>
              <a:buChar char="◦"/>
            </a:pPr>
            <a:r>
              <a:rPr lang="fr-CA" sz="1800">
                <a:solidFill>
                  <a:schemeClr val="tx1"/>
                </a:solidFill>
              </a:rPr>
              <a:t>produits de santé naturels.</a:t>
            </a:r>
            <a:r>
              <a:rPr lang="fr-CA" sz="1800"/>
              <a:t> </a:t>
            </a:r>
          </a:p>
          <a:p>
            <a:pPr marL="230400" lvl="1" indent="-230400">
              <a:lnSpc>
                <a:spcPct val="100000"/>
              </a:lnSpc>
              <a:spcBef>
                <a:spcPts val="600"/>
              </a:spcBef>
              <a:spcAft>
                <a:spcPts val="600"/>
              </a:spcAft>
              <a:buSzPct val="100000"/>
              <a:buFont typeface="Arial" charset="0"/>
              <a:buChar char="•"/>
            </a:pPr>
            <a:r>
              <a:rPr lang="fr-CA" sz="2000">
                <a:solidFill>
                  <a:schemeClr val="tx1"/>
                </a:solidFill>
              </a:rPr>
              <a:t>Chaque publication comprend :</a:t>
            </a:r>
          </a:p>
          <a:p>
            <a:pPr marL="742950" lvl="2" indent="-285750">
              <a:lnSpc>
                <a:spcPct val="100000"/>
              </a:lnSpc>
              <a:spcBef>
                <a:spcPts val="0"/>
              </a:spcBef>
              <a:spcAft>
                <a:spcPts val="600"/>
              </a:spcAft>
              <a:buSzPct val="100000"/>
              <a:buFont typeface="Arial" panose="020B0604020202020204" pitchFamily="34" charset="0"/>
              <a:buChar char="◦"/>
            </a:pPr>
            <a:r>
              <a:rPr lang="fr-CA" sz="1800"/>
              <a:t>un récapitulatif mensuel des avis sur les produits de santé</a:t>
            </a:r>
            <a:r>
              <a:rPr lang="fr-CA" sz="1800">
                <a:solidFill>
                  <a:schemeClr val="tx1"/>
                </a:solidFill>
              </a:rPr>
              <a:t> </a:t>
            </a:r>
          </a:p>
          <a:p>
            <a:pPr marL="742950" lvl="2" indent="-285750">
              <a:lnSpc>
                <a:spcPct val="100000"/>
              </a:lnSpc>
              <a:spcBef>
                <a:spcPts val="0"/>
              </a:spcBef>
              <a:spcAft>
                <a:spcPts val="600"/>
              </a:spcAft>
              <a:buSzPct val="100000"/>
              <a:buFont typeface="Arial" panose="020B0604020202020204" pitchFamily="34" charset="0"/>
              <a:buChar char="◦"/>
            </a:pPr>
            <a:r>
              <a:rPr lang="fr-CA" sz="1800">
                <a:solidFill>
                  <a:schemeClr val="tx1"/>
                </a:solidFill>
              </a:rPr>
              <a:t>des résumés des examens d’innocuité</a:t>
            </a:r>
          </a:p>
          <a:p>
            <a:pPr marL="742950" lvl="2" indent="-285750">
              <a:lnSpc>
                <a:spcPct val="100000"/>
              </a:lnSpc>
              <a:spcBef>
                <a:spcPts val="0"/>
              </a:spcBef>
              <a:spcAft>
                <a:spcPts val="600"/>
              </a:spcAft>
              <a:buSzPct val="100000"/>
              <a:buFont typeface="Arial" panose="020B0604020202020204" pitchFamily="34" charset="0"/>
              <a:buChar char="◦"/>
            </a:pPr>
            <a:r>
              <a:rPr lang="fr-CA" sz="1800">
                <a:solidFill>
                  <a:schemeClr val="tx1"/>
                </a:solidFill>
              </a:rPr>
              <a:t>de nouveaux renseignements sur l’innocuité des produits de santé</a:t>
            </a:r>
          </a:p>
          <a:p>
            <a:pPr marL="742950" lvl="2" indent="-285750">
              <a:lnSpc>
                <a:spcPct val="100000"/>
              </a:lnSpc>
              <a:spcBef>
                <a:spcPts val="0"/>
              </a:spcBef>
              <a:spcAft>
                <a:spcPts val="600"/>
              </a:spcAft>
              <a:buSzPct val="100000"/>
              <a:buFont typeface="Arial" panose="020B0604020202020204" pitchFamily="34" charset="0"/>
              <a:buChar char="◦"/>
            </a:pPr>
            <a:r>
              <a:rPr lang="fr-CA" sz="1800">
                <a:solidFill>
                  <a:schemeClr val="tx1"/>
                </a:solidFill>
              </a:rPr>
              <a:t>des mises à jour des monographies de produit.</a:t>
            </a:r>
          </a:p>
        </p:txBody>
      </p:sp>
      <p:sp>
        <p:nvSpPr>
          <p:cNvPr id="8" name="Rectangle 7">
            <a:extLst>
              <a:ext uri="{FF2B5EF4-FFF2-40B4-BE49-F238E27FC236}">
                <a16:creationId xmlns:a16="http://schemas.microsoft.com/office/drawing/2014/main" id="{16A774C2-B1E8-4567-A8E3-180618D8DCE3}"/>
              </a:ext>
            </a:extLst>
          </p:cNvPr>
          <p:cNvSpPr/>
          <p:nvPr/>
        </p:nvSpPr>
        <p:spPr>
          <a:xfrm>
            <a:off x="7057943" y="6054344"/>
            <a:ext cx="5025468" cy="461665"/>
          </a:xfrm>
          <a:prstGeom prst="rect">
            <a:avLst/>
          </a:prstGeom>
        </p:spPr>
        <p:txBody>
          <a:bodyPr wrap="square">
            <a:spAutoFit/>
          </a:bodyPr>
          <a:lstStyle/>
          <a:p>
            <a:r>
              <a:rPr lang="fr-CA" sz="1200">
                <a:latin typeface="Arial" panose="020B0604020202020204" pitchFamily="34" charset="0"/>
                <a:cs typeface="Arial" panose="020B0604020202020204" pitchFamily="34" charset="0"/>
                <a:hlinkClick r:id="rId3"/>
              </a:rPr>
              <a:t>https://www.canada.ca/fr/sante-canada/services/medicaments-produits-sante/medeffet-canada/infovigilance-produits-sante.html</a:t>
            </a:r>
            <a:r>
              <a:rPr lang="fr-CA" sz="1200">
                <a:latin typeface="Arial" panose="020B0604020202020204" pitchFamily="34" charset="0"/>
                <a:cs typeface="Arial" panose="020B0604020202020204" pitchFamily="34" charset="0"/>
              </a:rPr>
              <a:t> </a:t>
            </a:r>
          </a:p>
        </p:txBody>
      </p:sp>
      <p:sp>
        <p:nvSpPr>
          <p:cNvPr id="4" name="TextBox 3"/>
          <p:cNvSpPr txBox="1"/>
          <p:nvPr/>
        </p:nvSpPr>
        <p:spPr>
          <a:xfrm>
            <a:off x="7057943" y="5685012"/>
            <a:ext cx="2245166" cy="369332"/>
          </a:xfrm>
          <a:prstGeom prst="rect">
            <a:avLst/>
          </a:prstGeom>
          <a:noFill/>
        </p:spPr>
        <p:txBody>
          <a:bodyPr wrap="none" rtlCol="0">
            <a:spAutoFit/>
          </a:bodyPr>
          <a:lstStyle/>
          <a:p>
            <a:r>
              <a:rPr lang="fr-CA" b="1">
                <a:solidFill>
                  <a:srgbClr val="FF0000"/>
                </a:solidFill>
                <a:latin typeface="Arial" panose="020B0604020202020204" pitchFamily="34" charset="0"/>
                <a:cs typeface="Arial" panose="020B0604020202020204" pitchFamily="34" charset="0"/>
              </a:rPr>
              <a:t>ABONNEZ-VOUS :</a:t>
            </a:r>
          </a:p>
        </p:txBody>
      </p:sp>
      <p:sp>
        <p:nvSpPr>
          <p:cNvPr id="9" name="Title 2">
            <a:extLst>
              <a:ext uri="{FF2B5EF4-FFF2-40B4-BE49-F238E27FC236}">
                <a16:creationId xmlns:a16="http://schemas.microsoft.com/office/drawing/2014/main" id="{57357F20-CF89-42EC-9575-2527435181C9}"/>
              </a:ext>
            </a:extLst>
          </p:cNvPr>
          <p:cNvSpPr txBox="1">
            <a:spLocks/>
          </p:cNvSpPr>
          <p:nvPr/>
        </p:nvSpPr>
        <p:spPr>
          <a:xfrm>
            <a:off x="838200" y="365125"/>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rgbClr val="1B416F"/>
                </a:solidFill>
                <a:latin typeface="Arial" panose="020B0604020202020204" pitchFamily="34" charset="0"/>
                <a:ea typeface="+mj-ea"/>
                <a:cs typeface="Arial" panose="020B0604020202020204" pitchFamily="34" charset="0"/>
              </a:defRPr>
            </a:lvl1pPr>
          </a:lstStyle>
          <a:p>
            <a:r>
              <a:rPr lang="fr-CA"/>
              <a:t>InfoVigilance sur les produits de santé </a:t>
            </a:r>
          </a:p>
        </p:txBody>
      </p:sp>
      <p:grpSp>
        <p:nvGrpSpPr>
          <p:cNvPr id="10" name="Group 9">
            <a:extLst>
              <a:ext uri="{FF2B5EF4-FFF2-40B4-BE49-F238E27FC236}">
                <a16:creationId xmlns:a16="http://schemas.microsoft.com/office/drawing/2014/main" id="{323D43D8-8D90-4DA5-B353-650D07E9BC2C}"/>
              </a:ext>
            </a:extLst>
          </p:cNvPr>
          <p:cNvGrpSpPr/>
          <p:nvPr/>
        </p:nvGrpSpPr>
        <p:grpSpPr>
          <a:xfrm>
            <a:off x="7028691" y="985095"/>
            <a:ext cx="4853403" cy="4788940"/>
            <a:chOff x="7028691" y="985095"/>
            <a:chExt cx="4853403" cy="4788940"/>
          </a:xfrm>
        </p:grpSpPr>
        <p:pic>
          <p:nvPicPr>
            <p:cNvPr id="5" name="Picture 4">
              <a:extLst>
                <a:ext uri="{FF2B5EF4-FFF2-40B4-BE49-F238E27FC236}">
                  <a16:creationId xmlns:a16="http://schemas.microsoft.com/office/drawing/2014/main" id="{71EBE4A2-8E51-4A6A-9679-DA2CE5900CEB}"/>
                </a:ext>
              </a:extLst>
            </p:cNvPr>
            <p:cNvPicPr>
              <a:picLocks noChangeAspect="1"/>
            </p:cNvPicPr>
            <p:nvPr/>
          </p:nvPicPr>
          <p:blipFill>
            <a:blip r:embed="rId4"/>
            <a:stretch>
              <a:fillRect/>
            </a:stretch>
          </p:blipFill>
          <p:spPr>
            <a:xfrm>
              <a:off x="7028691" y="985095"/>
              <a:ext cx="4658426" cy="3533388"/>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FA7210F7-948B-404E-99D1-259F7A3B706D}"/>
                </a:ext>
              </a:extLst>
            </p:cNvPr>
            <p:cNvPicPr>
              <a:picLocks noChangeAspect="1"/>
            </p:cNvPicPr>
            <p:nvPr/>
          </p:nvPicPr>
          <p:blipFill>
            <a:blip r:embed="rId5"/>
            <a:stretch>
              <a:fillRect/>
            </a:stretch>
          </p:blipFill>
          <p:spPr>
            <a:xfrm>
              <a:off x="9303109" y="2751788"/>
              <a:ext cx="2578985" cy="3022247"/>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941033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53409A9-7DFF-4758-93D3-D236CBB58031}"/>
              </a:ext>
            </a:extLst>
          </p:cNvPr>
          <p:cNvSpPr>
            <a:spLocks noGrp="1"/>
          </p:cNvSpPr>
          <p:nvPr>
            <p:ph idx="1"/>
          </p:nvPr>
        </p:nvSpPr>
        <p:spPr>
          <a:xfrm>
            <a:off x="838199" y="1104899"/>
            <a:ext cx="6133141" cy="4941745"/>
          </a:xfrm>
        </p:spPr>
        <p:txBody>
          <a:bodyPr vert="horz" lIns="91440" tIns="45720" rIns="91440" bIns="45720" rtlCol="0" anchor="t">
            <a:normAutofit fontScale="92500" lnSpcReduction="10000"/>
          </a:bodyPr>
          <a:lstStyle/>
          <a:p>
            <a:pPr marL="0" indent="0">
              <a:lnSpc>
                <a:spcPct val="100000"/>
              </a:lnSpc>
              <a:spcBef>
                <a:spcPts val="600"/>
              </a:spcBef>
              <a:spcAft>
                <a:spcPts val="600"/>
              </a:spcAft>
              <a:buNone/>
            </a:pPr>
            <a:r>
              <a:rPr lang="fr-CA">
                <a:latin typeface="Arial"/>
                <a:cs typeface="Arial"/>
              </a:rPr>
              <a:t>Le RMPS fournit des renseignements sur l’innocuité des produits de santé offerts au Canada. </a:t>
            </a:r>
          </a:p>
          <a:p>
            <a:pPr marL="0" indent="0">
              <a:lnSpc>
                <a:spcPct val="100000"/>
              </a:lnSpc>
              <a:spcBef>
                <a:spcPts val="600"/>
              </a:spcBef>
              <a:spcAft>
                <a:spcPts val="600"/>
              </a:spcAft>
              <a:buNone/>
            </a:pPr>
            <a:r>
              <a:rPr lang="fr-CA">
                <a:latin typeface="Arial"/>
                <a:cs typeface="Arial"/>
              </a:rPr>
              <a:t>Ce registre permet au public :</a:t>
            </a:r>
          </a:p>
          <a:p>
            <a:pPr>
              <a:lnSpc>
                <a:spcPct val="100000"/>
              </a:lnSpc>
              <a:spcBef>
                <a:spcPts val="600"/>
              </a:spcBef>
              <a:spcAft>
                <a:spcPts val="600"/>
              </a:spcAft>
            </a:pPr>
            <a:r>
              <a:rPr lang="fr-CA">
                <a:latin typeface="Arial"/>
                <a:cs typeface="Arial"/>
              </a:rPr>
              <a:t>d’accéder à des résumés des décisions réglementaires en langage clair et simple :</a:t>
            </a:r>
          </a:p>
          <a:p>
            <a:pPr marL="571500" indent="-285750">
              <a:lnSpc>
                <a:spcPct val="100000"/>
              </a:lnSpc>
              <a:spcBef>
                <a:spcPts val="0"/>
              </a:spcBef>
              <a:spcAft>
                <a:spcPts val="600"/>
              </a:spcAft>
              <a:buSzPct val="50000"/>
              <a:buFont typeface="Courier New" panose="02070309020205020404" pitchFamily="49" charset="0"/>
              <a:buChar char="o"/>
            </a:pPr>
            <a:r>
              <a:rPr lang="fr-CA" sz="1800">
                <a:latin typeface="Arial"/>
                <a:cs typeface="Arial"/>
              </a:rPr>
              <a:t>Résumé de l’examen de l’innocuité </a:t>
            </a:r>
          </a:p>
          <a:p>
            <a:pPr marL="571500" indent="-285750">
              <a:lnSpc>
                <a:spcPct val="100000"/>
              </a:lnSpc>
              <a:spcBef>
                <a:spcPts val="0"/>
              </a:spcBef>
              <a:spcAft>
                <a:spcPts val="600"/>
              </a:spcAft>
              <a:buSzPct val="50000"/>
              <a:buFont typeface="Courier New" panose="02070309020205020404" pitchFamily="49" charset="0"/>
              <a:buChar char="o"/>
            </a:pPr>
            <a:r>
              <a:rPr lang="fr-CA" sz="1800">
                <a:latin typeface="Arial"/>
                <a:cs typeface="Arial"/>
              </a:rPr>
              <a:t>Sommaire des motifs de décision</a:t>
            </a:r>
          </a:p>
          <a:p>
            <a:pPr marL="571500" indent="-285750">
              <a:lnSpc>
                <a:spcPct val="100000"/>
              </a:lnSpc>
              <a:spcBef>
                <a:spcPts val="0"/>
              </a:spcBef>
              <a:spcAft>
                <a:spcPts val="600"/>
              </a:spcAft>
              <a:buSzPct val="50000"/>
              <a:buFont typeface="Courier New" panose="02070309020205020404" pitchFamily="49" charset="0"/>
              <a:buChar char="o"/>
            </a:pPr>
            <a:r>
              <a:rPr lang="fr-CA" sz="1800">
                <a:latin typeface="Arial"/>
                <a:cs typeface="Arial"/>
              </a:rPr>
              <a:t>Sommaire des décisions réglementaires</a:t>
            </a:r>
          </a:p>
          <a:p>
            <a:pPr>
              <a:lnSpc>
                <a:spcPct val="100000"/>
              </a:lnSpc>
              <a:spcBef>
                <a:spcPts val="600"/>
              </a:spcBef>
              <a:spcAft>
                <a:spcPts val="600"/>
              </a:spcAft>
            </a:pPr>
            <a:r>
              <a:rPr lang="fr-CA">
                <a:latin typeface="Arial"/>
                <a:cs typeface="Arial"/>
              </a:rPr>
              <a:t>de rechercher des informations sur les EI et les PIM</a:t>
            </a:r>
            <a:endParaRPr lang="fr-CA" strike="sngStrike">
              <a:latin typeface="Arial"/>
              <a:cs typeface="Arial"/>
            </a:endParaRPr>
          </a:p>
          <a:p>
            <a:pPr marL="628650" indent="-342900">
              <a:lnSpc>
                <a:spcPct val="100000"/>
              </a:lnSpc>
              <a:spcBef>
                <a:spcPts val="0"/>
              </a:spcBef>
              <a:spcAft>
                <a:spcPts val="600"/>
              </a:spcAft>
              <a:buSzPct val="50000"/>
              <a:buFont typeface="Courier New" panose="02070309020205020404" pitchFamily="49" charset="0"/>
              <a:buChar char="o"/>
            </a:pPr>
            <a:r>
              <a:rPr lang="fr-CA" sz="1800">
                <a:latin typeface="Arial"/>
                <a:cs typeface="Arial"/>
              </a:rPr>
              <a:t>de rechercher les effets indésirables signalés, les problèmes d’instruments médicaux et les rapports sommaires d’information sur l’innocuité</a:t>
            </a:r>
          </a:p>
          <a:p>
            <a:pPr>
              <a:lnSpc>
                <a:spcPct val="100000"/>
              </a:lnSpc>
              <a:spcBef>
                <a:spcPts val="600"/>
              </a:spcBef>
              <a:spcAft>
                <a:spcPts val="600"/>
              </a:spcAft>
            </a:pPr>
            <a:r>
              <a:rPr lang="fr-CA">
                <a:latin typeface="Arial"/>
                <a:cs typeface="Arial"/>
              </a:rPr>
              <a:t>de déclarer les effets indésirables des produits de santé</a:t>
            </a:r>
          </a:p>
          <a:p>
            <a:pPr marL="288290" lvl="2" indent="0">
              <a:lnSpc>
                <a:spcPct val="100000"/>
              </a:lnSpc>
              <a:buNone/>
            </a:pPr>
            <a:endParaRPr lang="en-CA" sz="1800">
              <a:latin typeface="Arial"/>
              <a:cs typeface="Arial"/>
            </a:endParaRPr>
          </a:p>
        </p:txBody>
      </p:sp>
      <p:sp>
        <p:nvSpPr>
          <p:cNvPr id="23" name="Rectangle 22">
            <a:extLst>
              <a:ext uri="{FF2B5EF4-FFF2-40B4-BE49-F238E27FC236}">
                <a16:creationId xmlns:a16="http://schemas.microsoft.com/office/drawing/2014/main" id="{0F8F8089-1321-40B8-86D6-912AEC4169B8}"/>
              </a:ext>
            </a:extLst>
          </p:cNvPr>
          <p:cNvSpPr/>
          <p:nvPr/>
        </p:nvSpPr>
        <p:spPr>
          <a:xfrm>
            <a:off x="838199" y="6169739"/>
            <a:ext cx="6133141" cy="276999"/>
          </a:xfrm>
          <a:prstGeom prst="rect">
            <a:avLst/>
          </a:prstGeom>
        </p:spPr>
        <p:txBody>
          <a:bodyPr wrap="square">
            <a:spAutoFit/>
          </a:bodyPr>
          <a:lstStyle/>
          <a:p>
            <a:r>
              <a:rPr lang="fr-CA" sz="1200">
                <a:latin typeface="Arial" panose="020B0604020202020204" pitchFamily="34" charset="0"/>
                <a:cs typeface="Arial" panose="020B0604020202020204" pitchFamily="34" charset="0"/>
              </a:rPr>
              <a:t>Source : </a:t>
            </a:r>
            <a:r>
              <a:rPr lang="fr-CA" sz="1200" u="sng">
                <a:latin typeface="Arial" panose="020B0604020202020204" pitchFamily="34" charset="0"/>
                <a:cs typeface="Arial" panose="020B0604020202020204" pitchFamily="34" charset="0"/>
                <a:hlinkClick r:id="rId3"/>
              </a:rPr>
              <a:t>https://hpr-rps.hres.ca/</a:t>
            </a:r>
            <a:r>
              <a:rPr lang="fr-CA" sz="1200">
                <a:latin typeface="Arial" panose="020B0604020202020204" pitchFamily="34" charset="0"/>
                <a:cs typeface="Arial" panose="020B0604020202020204" pitchFamily="34" charset="0"/>
              </a:rPr>
              <a:t> </a:t>
            </a:r>
          </a:p>
        </p:txBody>
      </p:sp>
      <p:grpSp>
        <p:nvGrpSpPr>
          <p:cNvPr id="3" name="Group 2">
            <a:extLst>
              <a:ext uri="{FF2B5EF4-FFF2-40B4-BE49-F238E27FC236}">
                <a16:creationId xmlns:a16="http://schemas.microsoft.com/office/drawing/2014/main" id="{1DA5398D-EFA1-4F8D-82EE-23DDDB4600B1}"/>
              </a:ext>
            </a:extLst>
          </p:cNvPr>
          <p:cNvGrpSpPr/>
          <p:nvPr/>
        </p:nvGrpSpPr>
        <p:grpSpPr>
          <a:xfrm>
            <a:off x="6971340" y="1295926"/>
            <a:ext cx="5113095" cy="2595808"/>
            <a:chOff x="6971340" y="1632488"/>
            <a:chExt cx="5113095" cy="2595808"/>
          </a:xfrm>
        </p:grpSpPr>
        <p:pic>
          <p:nvPicPr>
            <p:cNvPr id="2" name="Picture 1">
              <a:extLst>
                <a:ext uri="{FF2B5EF4-FFF2-40B4-BE49-F238E27FC236}">
                  <a16:creationId xmlns:a16="http://schemas.microsoft.com/office/drawing/2014/main" id="{B6A82496-DFEB-4CD9-B796-1DA482DE8C66}"/>
                </a:ext>
              </a:extLst>
            </p:cNvPr>
            <p:cNvPicPr>
              <a:picLocks noChangeAspect="1"/>
            </p:cNvPicPr>
            <p:nvPr/>
          </p:nvPicPr>
          <p:blipFill>
            <a:blip r:embed="rId4"/>
            <a:stretch>
              <a:fillRect/>
            </a:stretch>
          </p:blipFill>
          <p:spPr>
            <a:xfrm>
              <a:off x="6971340" y="1632488"/>
              <a:ext cx="5113095" cy="2595808"/>
            </a:xfrm>
            <a:prstGeom prst="rect">
              <a:avLst/>
            </a:prstGeom>
            <a:ln>
              <a:noFill/>
            </a:ln>
            <a:effectLst>
              <a:outerShdw blurRad="292100" dist="139700" dir="2700000" algn="tl" rotWithShape="0">
                <a:srgbClr val="333333">
                  <a:alpha val="65000"/>
                </a:srgbClr>
              </a:outerShdw>
            </a:effectLst>
          </p:spPr>
        </p:pic>
        <p:sp>
          <p:nvSpPr>
            <p:cNvPr id="7" name="Flowchart: Terminator 6">
              <a:extLst>
                <a:ext uri="{FF2B5EF4-FFF2-40B4-BE49-F238E27FC236}">
                  <a16:creationId xmlns:a16="http://schemas.microsoft.com/office/drawing/2014/main" id="{4A5C9EE8-A67E-4857-89E0-BB252E3CB4A2}"/>
                </a:ext>
              </a:extLst>
            </p:cNvPr>
            <p:cNvSpPr/>
            <p:nvPr/>
          </p:nvSpPr>
          <p:spPr>
            <a:xfrm>
              <a:off x="9763141" y="2914288"/>
              <a:ext cx="762117" cy="208840"/>
            </a:xfrm>
            <a:prstGeom prst="flowChartTerminator">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lowchart: Terminator 7">
              <a:extLst>
                <a:ext uri="{FF2B5EF4-FFF2-40B4-BE49-F238E27FC236}">
                  <a16:creationId xmlns:a16="http://schemas.microsoft.com/office/drawing/2014/main" id="{B1647EAB-7B12-48A8-8560-02041AF28E51}"/>
                </a:ext>
              </a:extLst>
            </p:cNvPr>
            <p:cNvSpPr/>
            <p:nvPr/>
          </p:nvSpPr>
          <p:spPr>
            <a:xfrm>
              <a:off x="10574924" y="2902362"/>
              <a:ext cx="990303" cy="220765"/>
            </a:xfrm>
            <a:prstGeom prst="flowChartTerminator">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lowchart: Terminator 16">
              <a:extLst>
                <a:ext uri="{FF2B5EF4-FFF2-40B4-BE49-F238E27FC236}">
                  <a16:creationId xmlns:a16="http://schemas.microsoft.com/office/drawing/2014/main" id="{6978770B-B660-4C05-819B-1F130AA624F6}"/>
                </a:ext>
              </a:extLst>
            </p:cNvPr>
            <p:cNvSpPr/>
            <p:nvPr/>
          </p:nvSpPr>
          <p:spPr>
            <a:xfrm>
              <a:off x="9065414" y="2914287"/>
              <a:ext cx="668383" cy="208840"/>
            </a:xfrm>
            <a:prstGeom prst="flowChartTerminator">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Flowchart: Terminator 17">
              <a:extLst>
                <a:ext uri="{FF2B5EF4-FFF2-40B4-BE49-F238E27FC236}">
                  <a16:creationId xmlns:a16="http://schemas.microsoft.com/office/drawing/2014/main" id="{BDFE996A-99A5-4EBF-AAC5-D652CFC568DD}"/>
                </a:ext>
              </a:extLst>
            </p:cNvPr>
            <p:cNvSpPr/>
            <p:nvPr/>
          </p:nvSpPr>
          <p:spPr>
            <a:xfrm>
              <a:off x="7060330" y="2914288"/>
              <a:ext cx="614016" cy="208839"/>
            </a:xfrm>
            <a:prstGeom prst="flowChartTerminator">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a:extLst>
                <a:ext uri="{FF2B5EF4-FFF2-40B4-BE49-F238E27FC236}">
                  <a16:creationId xmlns:a16="http://schemas.microsoft.com/office/drawing/2014/main" id="{AA1E4F50-E110-478F-BC67-7D65097B7601}"/>
                </a:ext>
              </a:extLst>
            </p:cNvPr>
            <p:cNvSpPr/>
            <p:nvPr/>
          </p:nvSpPr>
          <p:spPr>
            <a:xfrm>
              <a:off x="7096881" y="3428999"/>
              <a:ext cx="4825736" cy="305874"/>
            </a:xfrm>
            <a:prstGeom prst="rect">
              <a:avLst/>
            </a:prstGeom>
            <a:noFill/>
            <a:ln w="2857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
        <p:nvSpPr>
          <p:cNvPr id="12" name="Title 2">
            <a:extLst>
              <a:ext uri="{FF2B5EF4-FFF2-40B4-BE49-F238E27FC236}">
                <a16:creationId xmlns:a16="http://schemas.microsoft.com/office/drawing/2014/main" id="{40720F00-0996-4A22-943C-D25077B60A9B}"/>
              </a:ext>
            </a:extLst>
          </p:cNvPr>
          <p:cNvSpPr txBox="1">
            <a:spLocks/>
          </p:cNvSpPr>
          <p:nvPr/>
        </p:nvSpPr>
        <p:spPr>
          <a:xfrm>
            <a:off x="838199" y="411262"/>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rgbClr val="1B416F"/>
                </a:solidFill>
                <a:latin typeface="Arial" panose="020B0604020202020204" pitchFamily="34" charset="0"/>
                <a:ea typeface="+mj-ea"/>
                <a:cs typeface="Arial" panose="020B0604020202020204" pitchFamily="34" charset="0"/>
              </a:defRPr>
            </a:lvl1pPr>
          </a:lstStyle>
          <a:p>
            <a:r>
              <a:rPr lang="fr-CA"/>
              <a:t>Registre des médicaments et des produits de santé (RMPS)</a:t>
            </a:r>
          </a:p>
        </p:txBody>
      </p:sp>
    </p:spTree>
    <p:extLst>
      <p:ext uri="{BB962C8B-B14F-4D97-AF65-F5344CB8AC3E}">
        <p14:creationId xmlns:p14="http://schemas.microsoft.com/office/powerpoint/2010/main" val="4156231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122E0D-176F-4458-9A6F-E3A29B7A94D7}"/>
              </a:ext>
            </a:extLst>
          </p:cNvPr>
          <p:cNvSpPr>
            <a:spLocks noGrp="1"/>
          </p:cNvSpPr>
          <p:nvPr>
            <p:ph type="title"/>
          </p:nvPr>
        </p:nvSpPr>
        <p:spPr>
          <a:xfrm>
            <a:off x="838199" y="350586"/>
            <a:ext cx="11173270" cy="899355"/>
          </a:xfrm>
        </p:spPr>
        <p:txBody>
          <a:bodyPr anchor="t">
            <a:normAutofit/>
          </a:bodyPr>
          <a:lstStyle/>
          <a:p>
            <a:r>
              <a:rPr lang="fr-CA"/>
              <a:t>Portail de publication par Santé Canada des données après la mise en marché</a:t>
            </a:r>
          </a:p>
        </p:txBody>
      </p:sp>
      <p:sp>
        <p:nvSpPr>
          <p:cNvPr id="6" name="Content Placeholder 5">
            <a:extLst>
              <a:ext uri="{FF2B5EF4-FFF2-40B4-BE49-F238E27FC236}">
                <a16:creationId xmlns:a16="http://schemas.microsoft.com/office/drawing/2014/main" id="{AC109C03-A04A-4D1F-86D7-49132CE96015}"/>
              </a:ext>
            </a:extLst>
          </p:cNvPr>
          <p:cNvSpPr>
            <a:spLocks noGrp="1"/>
          </p:cNvSpPr>
          <p:nvPr>
            <p:ph idx="1"/>
          </p:nvPr>
        </p:nvSpPr>
        <p:spPr>
          <a:xfrm>
            <a:off x="838199" y="1320281"/>
            <a:ext cx="3954138" cy="4705332"/>
          </a:xfrm>
        </p:spPr>
        <p:txBody>
          <a:bodyPr>
            <a:normAutofit/>
          </a:bodyPr>
          <a:lstStyle/>
          <a:p>
            <a:pPr marL="0" indent="0">
              <a:lnSpc>
                <a:spcPct val="100000"/>
              </a:lnSpc>
              <a:spcBef>
                <a:spcPts val="600"/>
              </a:spcBef>
              <a:spcAft>
                <a:spcPts val="600"/>
              </a:spcAft>
              <a:buNone/>
            </a:pPr>
            <a:r>
              <a:rPr lang="fr-CA" b="1" err="1"/>
              <a:t>MedEffet</a:t>
            </a:r>
            <a:r>
              <a:rPr lang="fr-CA" b="1"/>
              <a:t> Canada</a:t>
            </a:r>
            <a:r>
              <a:rPr lang="fr-CA"/>
              <a:t> facilite l’accès des professionnels de la santé et des consommateurs aux informations sur l’innocuité (avis, alertes, rappels, etc.) qui sont rapportées par Santé Canada à la suite des activités de surveillance et d’évaluation des produits après leur mise en marché.</a:t>
            </a:r>
          </a:p>
          <a:p>
            <a:pPr marL="0" indent="0">
              <a:lnSpc>
                <a:spcPct val="100000"/>
              </a:lnSpc>
              <a:spcBef>
                <a:spcPts val="600"/>
              </a:spcBef>
              <a:spcAft>
                <a:spcPts val="600"/>
              </a:spcAft>
              <a:buNone/>
            </a:pPr>
            <a:r>
              <a:rPr lang="fr-CA"/>
              <a:t>Ce portail permet d’accéder à des ressources supplémentaires traitant des produits de santé. </a:t>
            </a:r>
          </a:p>
        </p:txBody>
      </p:sp>
      <p:sp>
        <p:nvSpPr>
          <p:cNvPr id="4" name="Rectangle 3">
            <a:extLst>
              <a:ext uri="{FF2B5EF4-FFF2-40B4-BE49-F238E27FC236}">
                <a16:creationId xmlns:a16="http://schemas.microsoft.com/office/drawing/2014/main" id="{322605B6-5A2C-447A-A3AC-E9F9A842562D}"/>
              </a:ext>
            </a:extLst>
          </p:cNvPr>
          <p:cNvSpPr/>
          <p:nvPr/>
        </p:nvSpPr>
        <p:spPr>
          <a:xfrm>
            <a:off x="838199" y="6160075"/>
            <a:ext cx="10137518" cy="276999"/>
          </a:xfrm>
          <a:prstGeom prst="rect">
            <a:avLst/>
          </a:prstGeom>
        </p:spPr>
        <p:txBody>
          <a:bodyPr wrap="square">
            <a:spAutoFit/>
          </a:bodyPr>
          <a:lstStyle/>
          <a:p>
            <a:r>
              <a:rPr lang="fr-CA" sz="1200">
                <a:latin typeface="Arial" panose="020B0604020202020204" pitchFamily="34" charset="0"/>
                <a:cs typeface="Arial" panose="020B0604020202020204" pitchFamily="34" charset="0"/>
              </a:rPr>
              <a:t>Source :</a:t>
            </a:r>
            <a:r>
              <a:rPr lang="fr-CA" sz="1200" b="1">
                <a:latin typeface="Arial" panose="020B0604020202020204" pitchFamily="34" charset="0"/>
                <a:cs typeface="Arial" panose="020B0604020202020204" pitchFamily="34" charset="0"/>
              </a:rPr>
              <a:t> </a:t>
            </a:r>
            <a:r>
              <a:rPr lang="fr-CA" sz="1200">
                <a:latin typeface="Arial" panose="020B0604020202020204" pitchFamily="34" charset="0"/>
                <a:cs typeface="Arial" panose="020B0604020202020204" pitchFamily="34" charset="0"/>
                <a:hlinkClick r:id="rId3"/>
              </a:rPr>
              <a:t>https://www.canada.ca/fr/sante-canada/services/medicaments-produits-sante/medeffet-canada.html</a:t>
            </a:r>
            <a:r>
              <a:rPr lang="fr-CA" sz="1200">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27E2E545-D949-4861-ADAD-5020BEBDFD8B}"/>
              </a:ext>
            </a:extLst>
          </p:cNvPr>
          <p:cNvPicPr>
            <a:picLocks noChangeAspect="1"/>
          </p:cNvPicPr>
          <p:nvPr/>
        </p:nvPicPr>
        <p:blipFill>
          <a:blip r:embed="rId4"/>
          <a:stretch>
            <a:fillRect/>
          </a:stretch>
        </p:blipFill>
        <p:spPr>
          <a:xfrm>
            <a:off x="5068309" y="1005737"/>
            <a:ext cx="6674512" cy="47053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5926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BB9F-A1E5-43D0-895C-BADFE6F28C5D}"/>
              </a:ext>
            </a:extLst>
          </p:cNvPr>
          <p:cNvSpPr>
            <a:spLocks noGrp="1"/>
          </p:cNvSpPr>
          <p:nvPr>
            <p:ph idx="1"/>
          </p:nvPr>
        </p:nvSpPr>
        <p:spPr/>
        <p:txBody>
          <a:bodyPr/>
          <a:lstStyle/>
          <a:p>
            <a:endParaRPr lang="en-CA" sz="3200" b="1">
              <a:solidFill>
                <a:prstClr val="black"/>
              </a:solidFill>
            </a:endParaRPr>
          </a:p>
          <a:p>
            <a:pPr marL="0" indent="0">
              <a:buNone/>
            </a:pPr>
            <a:endParaRPr lang="en-CA" sz="3200" b="1">
              <a:solidFill>
                <a:prstClr val="black"/>
              </a:solidFill>
            </a:endParaRPr>
          </a:p>
          <a:p>
            <a:pPr marL="0" indent="0" algn="ctr">
              <a:buNone/>
            </a:pPr>
            <a:r>
              <a:rPr lang="fr-CA" sz="3200" b="1">
                <a:solidFill>
                  <a:srgbClr val="1B416F"/>
                </a:solidFill>
              </a:rPr>
              <a:t>Sécurité des données et mise en commun à partir des déclarations d’EI et de PIM</a:t>
            </a:r>
            <a:endParaRPr lang="fr-CA" sz="3200" b="1" strike="sngStrike">
              <a:solidFill>
                <a:srgbClr val="1B416F"/>
              </a:solidFill>
            </a:endParaRPr>
          </a:p>
          <a:p>
            <a:pPr marL="0" indent="0" algn="ctr">
              <a:buNone/>
            </a:pPr>
            <a:endParaRPr lang="fr-CA" sz="3200" b="1">
              <a:solidFill>
                <a:srgbClr val="1B416F"/>
              </a:solidFill>
            </a:endParaRPr>
          </a:p>
        </p:txBody>
      </p:sp>
      <p:sp>
        <p:nvSpPr>
          <p:cNvPr id="4" name="Slide Number Placeholder 3">
            <a:extLst>
              <a:ext uri="{FF2B5EF4-FFF2-40B4-BE49-F238E27FC236}">
                <a16:creationId xmlns:a16="http://schemas.microsoft.com/office/drawing/2014/main" id="{DF2BFA3B-8A08-4F68-A6C3-55E0B813E49D}"/>
              </a:ext>
            </a:extLst>
          </p:cNvPr>
          <p:cNvSpPr>
            <a:spLocks noGrp="1"/>
          </p:cNvSpPr>
          <p:nvPr>
            <p:ph type="sldNum"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CACD7C3C-9F41-4EB4-9FCC-8B846A13ECB4}" type="slidenum">
              <a:rPr kumimoji="0" lang="en-US" altLang="en-US" sz="1100" b="0" i="0" u="none" strike="noStrike" kern="1200" cap="none" spc="0" normalizeH="0" baseline="0" noProof="0" smtClean="0">
                <a:ln>
                  <a:noFill/>
                </a:ln>
                <a:solidFill>
                  <a:prstClr val="white"/>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27</a:t>
            </a:fld>
            <a:endPar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05196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202F9-44B1-4504-B2C1-76F02EB8DADE}"/>
              </a:ext>
            </a:extLst>
          </p:cNvPr>
          <p:cNvSpPr>
            <a:spLocks noGrp="1"/>
          </p:cNvSpPr>
          <p:nvPr>
            <p:ph type="title"/>
          </p:nvPr>
        </p:nvSpPr>
        <p:spPr>
          <a:xfrm>
            <a:off x="838200" y="442119"/>
            <a:ext cx="8615290" cy="1049056"/>
          </a:xfrm>
        </p:spPr>
        <p:txBody>
          <a:bodyPr anchor="t"/>
          <a:lstStyle/>
          <a:p>
            <a:r>
              <a:rPr lang="fr-CA" sz="2800"/>
              <a:t>Utilisation des données recueillies — sécurité et confidentialité</a:t>
            </a:r>
          </a:p>
        </p:txBody>
      </p:sp>
      <p:sp>
        <p:nvSpPr>
          <p:cNvPr id="3" name="Content Placeholder 2">
            <a:extLst>
              <a:ext uri="{FF2B5EF4-FFF2-40B4-BE49-F238E27FC236}">
                <a16:creationId xmlns:a16="http://schemas.microsoft.com/office/drawing/2014/main" id="{5B37D01F-6BEF-4904-B0B7-EC93BA0B580D}"/>
              </a:ext>
            </a:extLst>
          </p:cNvPr>
          <p:cNvSpPr>
            <a:spLocks noGrp="1"/>
          </p:cNvSpPr>
          <p:nvPr>
            <p:ph idx="1"/>
          </p:nvPr>
        </p:nvSpPr>
        <p:spPr>
          <a:xfrm>
            <a:off x="838200" y="1629437"/>
            <a:ext cx="10842171" cy="4509837"/>
          </a:xfrm>
        </p:spPr>
        <p:txBody>
          <a:bodyPr>
            <a:noAutofit/>
          </a:bodyPr>
          <a:lstStyle/>
          <a:p>
            <a:pPr marL="0" indent="0">
              <a:buNone/>
            </a:pPr>
            <a:r>
              <a:rPr lang="fr-CA" b="1" dirty="0">
                <a:solidFill>
                  <a:schemeClr val="tx1"/>
                </a:solidFill>
              </a:rPr>
              <a:t>Santé Canada : </a:t>
            </a:r>
          </a:p>
          <a:p>
            <a:pPr marL="230400" indent="-230400">
              <a:lnSpc>
                <a:spcPct val="100000"/>
              </a:lnSpc>
              <a:buFont typeface="Arial" panose="020B0604020202020204" pitchFamily="34" charset="0"/>
              <a:buChar char="•"/>
            </a:pPr>
            <a:r>
              <a:rPr lang="fr-CA" dirty="0"/>
              <a:t>Conserve les déclarations d’EI et de PIM dans une base de données confidentielle.</a:t>
            </a:r>
          </a:p>
          <a:p>
            <a:pPr marL="230400" indent="-230400">
              <a:lnSpc>
                <a:spcPct val="100000"/>
              </a:lnSpc>
            </a:pPr>
            <a:r>
              <a:rPr lang="fr-CA" dirty="0"/>
              <a:t>Suit des protocoles pour que les renseignements identificatoires des patients et du déclarant soient protégés en vertu de la </a:t>
            </a:r>
            <a:r>
              <a:rPr lang="fr-CA" i="1" dirty="0">
                <a:hlinkClick r:id="rId3"/>
              </a:rPr>
              <a:t>Loi fédérale sur la protection des renseignements personnels</a:t>
            </a:r>
            <a:r>
              <a:rPr lang="fr-CA" dirty="0"/>
              <a:t>.</a:t>
            </a:r>
          </a:p>
          <a:p>
            <a:pPr marL="230400" indent="-230400">
              <a:lnSpc>
                <a:spcPct val="100000"/>
              </a:lnSpc>
            </a:pPr>
            <a:r>
              <a:rPr lang="fr-CA" dirty="0"/>
              <a:t>S’assure que les déclarations d’EI et de PIM sont dépersonnalisées avant l’échange des informations. </a:t>
            </a:r>
          </a:p>
          <a:p>
            <a:pPr lvl="1">
              <a:lnSpc>
                <a:spcPct val="100000"/>
              </a:lnSpc>
              <a:buSzPct val="50000"/>
              <a:buFont typeface="Courier New" panose="02070309020205020404" pitchFamily="49" charset="0"/>
              <a:buChar char="o"/>
            </a:pPr>
            <a:r>
              <a:rPr lang="fr-CA" dirty="0"/>
              <a:t>Envoie les données sur les EI à l’</a:t>
            </a:r>
            <a:r>
              <a:rPr lang="fr-CA" i="1" dirty="0">
                <a:hlinkClick r:id="rId4"/>
              </a:rPr>
              <a:t>Organisation mondiale de la Santé (OMS) (base de données mondiale de pharmacovigilance</a:t>
            </a:r>
            <a:r>
              <a:rPr lang="fr-CA" i="1" dirty="0"/>
              <a:t>) (en anglais seulement)</a:t>
            </a:r>
            <a:r>
              <a:rPr lang="fr-CA" dirty="0"/>
              <a:t>.</a:t>
            </a:r>
            <a:endParaRPr lang="fr-CA" dirty="0">
              <a:hlinkClick r:id="rId4"/>
            </a:endParaRPr>
          </a:p>
          <a:p>
            <a:pPr marL="230400" indent="-230400">
              <a:lnSpc>
                <a:spcPct val="100000"/>
              </a:lnSpc>
            </a:pPr>
            <a:r>
              <a:rPr lang="fr-CA" dirty="0"/>
              <a:t>S’engage à ce que les données soient utilisées et transmises de façon responsable sur le plan scientifique et social. </a:t>
            </a:r>
          </a:p>
          <a:p>
            <a:pPr marL="687600" lvl="1" indent="-230400">
              <a:lnSpc>
                <a:spcPct val="100000"/>
              </a:lnSpc>
              <a:buSzPct val="50000"/>
            </a:pPr>
            <a:r>
              <a:rPr lang="fr-CA" i="1" dirty="0">
                <a:solidFill>
                  <a:schemeClr val="accent1">
                    <a:lumMod val="75000"/>
                  </a:schemeClr>
                </a:solidFill>
                <a:hlinkClick r:id="rId5"/>
              </a:rPr>
              <a:t>Procédure —La divulgation au public de renseignements tirés des déclarations d’effets indésirables et d’incidents concernant des matériels médicaux </a:t>
            </a:r>
            <a:endParaRPr lang="fr-CA" i="1" dirty="0">
              <a:solidFill>
                <a:schemeClr val="accent1">
                  <a:lumMod val="75000"/>
                </a:schemeClr>
              </a:solidFill>
              <a:hlinkClick r:id="rId5"/>
            </a:endParaRPr>
          </a:p>
          <a:p>
            <a:pPr marL="285750" indent="0">
              <a:lnSpc>
                <a:spcPct val="100000"/>
              </a:lnSpc>
              <a:buSzPct val="100000"/>
              <a:buNone/>
            </a:pPr>
            <a:endParaRPr lang="en-CA" sz="1800" dirty="0">
              <a:solidFill>
                <a:schemeClr val="accent1">
                  <a:lumMod val="75000"/>
                </a:schemeClr>
              </a:solidFill>
            </a:endParaRPr>
          </a:p>
        </p:txBody>
      </p:sp>
      <p:sp>
        <p:nvSpPr>
          <p:cNvPr id="5" name="Rectangle 4">
            <a:extLst>
              <a:ext uri="{FF2B5EF4-FFF2-40B4-BE49-F238E27FC236}">
                <a16:creationId xmlns:a16="http://schemas.microsoft.com/office/drawing/2014/main" id="{49F47B01-99EA-46FE-AF3C-7F5ADF80E41B}"/>
              </a:ext>
            </a:extLst>
          </p:cNvPr>
          <p:cNvSpPr/>
          <p:nvPr/>
        </p:nvSpPr>
        <p:spPr>
          <a:xfrm>
            <a:off x="838200" y="6357155"/>
            <a:ext cx="9685442" cy="276999"/>
          </a:xfrm>
          <a:prstGeom prst="rect">
            <a:avLst/>
          </a:prstGeom>
        </p:spPr>
        <p:txBody>
          <a:bodyPr wrap="square" anchor="t">
            <a:spAutoFit/>
          </a:bodyPr>
          <a:lstStyle/>
          <a:p>
            <a:r>
              <a:rPr lang="fr-CA" sz="1200" dirty="0">
                <a:solidFill>
                  <a:srgbClr val="000000"/>
                </a:solidFill>
                <a:latin typeface="Arial"/>
                <a:ea typeface="+mn-lt"/>
                <a:cs typeface="Arial"/>
              </a:rPr>
              <a:t>Source : </a:t>
            </a:r>
            <a:r>
              <a:rPr lang="fr-CA" sz="1200" dirty="0">
                <a:latin typeface="Arial"/>
                <a:ea typeface="+mn-lt"/>
                <a:cs typeface="+mn-lt"/>
                <a:hlinkClick r:id="rId6"/>
              </a:rPr>
              <a:t>https://hpr-rps.hres.ca/static/content/disclaimers-avisdenonresponsabilite.php?lang=fr</a:t>
            </a:r>
            <a:r>
              <a:rPr lang="fr-CA" sz="1200" dirty="0">
                <a:latin typeface="Arial"/>
                <a:ea typeface="+mn-lt"/>
                <a:cs typeface="+mn-lt"/>
              </a:rPr>
              <a:t> </a:t>
            </a:r>
          </a:p>
        </p:txBody>
      </p:sp>
      <p:pic>
        <p:nvPicPr>
          <p:cNvPr id="6" name="Picture 5">
            <a:extLst>
              <a:ext uri="{FF2B5EF4-FFF2-40B4-BE49-F238E27FC236}">
                <a16:creationId xmlns:a16="http://schemas.microsoft.com/office/drawing/2014/main" id="{9BE1A579-8FF6-47C0-ACFC-F6E3E5444BE4}"/>
              </a:ext>
            </a:extLst>
          </p:cNvPr>
          <p:cNvPicPr>
            <a:picLocks noChangeAspect="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9443066" y="-1"/>
            <a:ext cx="2748934" cy="1709057"/>
          </a:xfrm>
          <a:prstGeom prst="rect">
            <a:avLst/>
          </a:prstGeom>
        </p:spPr>
      </p:pic>
    </p:spTree>
    <p:extLst>
      <p:ext uri="{BB962C8B-B14F-4D97-AF65-F5344CB8AC3E}">
        <p14:creationId xmlns:p14="http://schemas.microsoft.com/office/powerpoint/2010/main" val="931452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745"/>
            <a:ext cx="10515600" cy="1325563"/>
          </a:xfrm>
        </p:spPr>
        <p:txBody>
          <a:bodyPr/>
          <a:lstStyle/>
          <a:p>
            <a:r>
              <a:rPr lang="fr-CA"/>
              <a:t>Collaboration internationale</a:t>
            </a:r>
          </a:p>
        </p:txBody>
      </p:sp>
      <p:sp>
        <p:nvSpPr>
          <p:cNvPr id="3" name="Content Placeholder 2"/>
          <p:cNvSpPr>
            <a:spLocks noGrp="1"/>
          </p:cNvSpPr>
          <p:nvPr>
            <p:ph idx="1"/>
          </p:nvPr>
        </p:nvSpPr>
        <p:spPr>
          <a:xfrm>
            <a:off x="838200" y="1090532"/>
            <a:ext cx="10515600" cy="4676936"/>
          </a:xfrm>
        </p:spPr>
        <p:txBody>
          <a:bodyPr/>
          <a:lstStyle/>
          <a:p>
            <a:pPr>
              <a:lnSpc>
                <a:spcPct val="100000"/>
              </a:lnSpc>
              <a:spcBef>
                <a:spcPts val="600"/>
              </a:spcBef>
              <a:spcAft>
                <a:spcPts val="600"/>
              </a:spcAft>
            </a:pPr>
            <a:r>
              <a:rPr lang="fr-CA"/>
              <a:t>Soutient la surveillance et la détection des nouveaux problèmes d’innocuité causés par les produits de santé</a:t>
            </a:r>
          </a:p>
          <a:p>
            <a:pPr>
              <a:lnSpc>
                <a:spcPct val="100000"/>
              </a:lnSpc>
              <a:spcBef>
                <a:spcPts val="600"/>
              </a:spcBef>
              <a:spcAft>
                <a:spcPts val="600"/>
              </a:spcAft>
            </a:pPr>
            <a:r>
              <a:rPr lang="fr-CA"/>
              <a:t>Facilite la détection des signaux d’innocuité en raison d’un plus grand ensemble de données</a:t>
            </a:r>
          </a:p>
          <a:p>
            <a:pPr>
              <a:lnSpc>
                <a:spcPct val="100000"/>
              </a:lnSpc>
              <a:spcBef>
                <a:spcPts val="600"/>
              </a:spcBef>
              <a:spcAft>
                <a:spcPts val="600"/>
              </a:spcAft>
            </a:pPr>
            <a:r>
              <a:rPr lang="fr-CA"/>
              <a:t>Améliore la sécurité des patients grâce à la communication cohérente des risques liés aux produits de santé</a:t>
            </a:r>
          </a:p>
          <a:p>
            <a:pPr>
              <a:lnSpc>
                <a:spcPct val="100000"/>
              </a:lnSpc>
              <a:spcBef>
                <a:spcPts val="600"/>
              </a:spcBef>
              <a:spcAft>
                <a:spcPts val="600"/>
              </a:spcAft>
            </a:pPr>
            <a:r>
              <a:rPr lang="fr-CA"/>
              <a:t>Les organismes de réglementation suivants collaborent : FDA des États-Unis, EMA de l’UE, MHRA du Royaume-Uni, TGA de l’Australie, PMDA du Japon.</a:t>
            </a:r>
          </a:p>
          <a:p>
            <a:pPr>
              <a:lnSpc>
                <a:spcPct val="100000"/>
              </a:lnSpc>
              <a:spcBef>
                <a:spcPts val="600"/>
              </a:spcBef>
              <a:spcAft>
                <a:spcPts val="600"/>
              </a:spcAft>
            </a:pPr>
            <a:r>
              <a:rPr lang="fr-CA"/>
              <a:t>Fait avancer les normes et les systèmes de pharmacovigilance et </a:t>
            </a:r>
            <a:r>
              <a:rPr lang="fr-CA" err="1"/>
              <a:t>promouvoit</a:t>
            </a:r>
            <a:r>
              <a:rPr lang="fr-CA"/>
              <a:t> l’apprentissage en la matière à l’échelle mondiale par l’entremise d’organisations, comme l’IMDRF, le CIH, l’</a:t>
            </a:r>
            <a:r>
              <a:rPr lang="fr-CA" err="1"/>
              <a:t>ISoP</a:t>
            </a:r>
            <a:r>
              <a:rPr lang="fr-CA"/>
              <a:t> et l’ICMRA</a:t>
            </a:r>
          </a:p>
        </p:txBody>
      </p:sp>
      <p:pic>
        <p:nvPicPr>
          <p:cNvPr id="9" name="Picture 8"/>
          <p:cNvPicPr>
            <a:picLocks noChangeAspect="1"/>
          </p:cNvPicPr>
          <p:nvPr/>
        </p:nvPicPr>
        <p:blipFill>
          <a:blip r:embed="rId2"/>
          <a:stretch>
            <a:fillRect/>
          </a:stretch>
        </p:blipFill>
        <p:spPr>
          <a:xfrm>
            <a:off x="7427636" y="4990269"/>
            <a:ext cx="3926164" cy="1621677"/>
          </a:xfrm>
          <a:prstGeom prst="rect">
            <a:avLst/>
          </a:prstGeom>
        </p:spPr>
      </p:pic>
    </p:spTree>
    <p:extLst>
      <p:ext uri="{BB962C8B-B14F-4D97-AF65-F5344CB8AC3E}">
        <p14:creationId xmlns:p14="http://schemas.microsoft.com/office/powerpoint/2010/main" val="1575225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p:txBody>
          <a:bodyPr anchor="t">
            <a:normAutofit/>
          </a:bodyPr>
          <a:lstStyle/>
          <a:p>
            <a:r>
              <a:rPr lang="fr-CA" sz="2800"/>
              <a:t>Module 4 — Sujets abordés</a:t>
            </a:r>
          </a:p>
        </p:txBody>
      </p:sp>
      <p:sp>
        <p:nvSpPr>
          <p:cNvPr id="3" name="Content Placeholder 2">
            <a:extLst>
              <a:ext uri="{FF2B5EF4-FFF2-40B4-BE49-F238E27FC236}">
                <a16:creationId xmlns:a16="http://schemas.microsoft.com/office/drawing/2014/main" id="{DBA559EB-923B-462D-AF71-970BA9764F7D}"/>
              </a:ext>
            </a:extLst>
          </p:cNvPr>
          <p:cNvSpPr>
            <a:spLocks noGrp="1"/>
          </p:cNvSpPr>
          <p:nvPr>
            <p:ph idx="1"/>
          </p:nvPr>
        </p:nvSpPr>
        <p:spPr>
          <a:xfrm>
            <a:off x="838200" y="1089594"/>
            <a:ext cx="10515600" cy="5768405"/>
          </a:xfrm>
        </p:spPr>
        <p:txBody>
          <a:bodyPr vert="horz" lIns="91440" tIns="45720" rIns="91440" bIns="45720" rtlCol="0" anchor="t">
            <a:normAutofit/>
          </a:bodyPr>
          <a:lstStyle/>
          <a:p>
            <a:pPr fontAlgn="base">
              <a:lnSpc>
                <a:spcPct val="100000"/>
              </a:lnSpc>
              <a:spcBef>
                <a:spcPts val="600"/>
              </a:spcBef>
              <a:spcAft>
                <a:spcPts val="600"/>
              </a:spcAft>
              <a:buSzPct val="100000"/>
              <a:defRPr/>
            </a:pPr>
            <a:r>
              <a:rPr lang="fr-CA" dirty="0">
                <a:latin typeface="Arial"/>
                <a:cs typeface="Arial"/>
              </a:rPr>
              <a:t>Vigilance sur les produits de santé</a:t>
            </a:r>
          </a:p>
          <a:p>
            <a:pPr fontAlgn="base">
              <a:lnSpc>
                <a:spcPct val="100000"/>
              </a:lnSpc>
              <a:spcBef>
                <a:spcPts val="600"/>
              </a:spcBef>
              <a:spcAft>
                <a:spcPts val="600"/>
              </a:spcAft>
              <a:buSzPct val="100000"/>
              <a:defRPr/>
            </a:pPr>
            <a:r>
              <a:rPr lang="fr-CA" dirty="0">
                <a:latin typeface="Arial"/>
                <a:cs typeface="Arial"/>
              </a:rPr>
              <a:t>Gestion des déclarations d’EI et de PIM par Santé Canada</a:t>
            </a:r>
          </a:p>
          <a:p>
            <a:pPr fontAlgn="base">
              <a:lnSpc>
                <a:spcPct val="100000"/>
              </a:lnSpc>
              <a:spcBef>
                <a:spcPts val="600"/>
              </a:spcBef>
              <a:spcAft>
                <a:spcPts val="600"/>
              </a:spcAft>
              <a:buSzPct val="100000"/>
              <a:defRPr/>
            </a:pPr>
            <a:r>
              <a:rPr lang="fr-CA" dirty="0">
                <a:latin typeface="Arial"/>
                <a:cs typeface="Arial"/>
              </a:rPr>
              <a:t>Mise en commun de l’information provenant des déclarations d’EI et de PIM </a:t>
            </a:r>
          </a:p>
          <a:p>
            <a:pPr lvl="1" fontAlgn="base">
              <a:lnSpc>
                <a:spcPct val="100000"/>
              </a:lnSpc>
              <a:spcBef>
                <a:spcPts val="0"/>
              </a:spcBef>
              <a:spcAft>
                <a:spcPts val="600"/>
              </a:spcAft>
              <a:buSzPct val="50000"/>
              <a:defRPr/>
            </a:pPr>
            <a:r>
              <a:rPr lang="fr-CA" dirty="0">
                <a:latin typeface="Arial"/>
                <a:cs typeface="Arial"/>
              </a:rPr>
              <a:t>Bases de données en ligne sur les EI et les PIM </a:t>
            </a:r>
          </a:p>
          <a:p>
            <a:pPr lvl="1" fontAlgn="base">
              <a:lnSpc>
                <a:spcPct val="100000"/>
              </a:lnSpc>
              <a:spcBef>
                <a:spcPts val="0"/>
              </a:spcBef>
              <a:spcAft>
                <a:spcPts val="600"/>
              </a:spcAft>
              <a:buSzPct val="50000"/>
              <a:defRPr/>
            </a:pPr>
            <a:r>
              <a:rPr lang="fr-CA" dirty="0">
                <a:latin typeface="Arial"/>
                <a:cs typeface="Arial"/>
              </a:rPr>
              <a:t>Examens de l’innocuité de Santé Canada</a:t>
            </a:r>
          </a:p>
          <a:p>
            <a:pPr lvl="1" fontAlgn="base">
              <a:lnSpc>
                <a:spcPct val="100000"/>
              </a:lnSpc>
              <a:spcBef>
                <a:spcPts val="0"/>
              </a:spcBef>
              <a:spcAft>
                <a:spcPts val="600"/>
              </a:spcAft>
              <a:buSzPct val="50000"/>
              <a:defRPr/>
            </a:pPr>
            <a:r>
              <a:rPr lang="fr-CA" dirty="0">
                <a:latin typeface="Arial"/>
                <a:cs typeface="Arial"/>
              </a:rPr>
              <a:t>Rappels et avis de sécurité de Santé Canada</a:t>
            </a:r>
          </a:p>
          <a:p>
            <a:pPr lvl="1" fontAlgn="base">
              <a:lnSpc>
                <a:spcPct val="100000"/>
              </a:lnSpc>
              <a:spcBef>
                <a:spcPts val="0"/>
              </a:spcBef>
              <a:spcAft>
                <a:spcPts val="600"/>
              </a:spcAft>
              <a:buSzPct val="50000"/>
              <a:defRPr/>
            </a:pPr>
            <a:r>
              <a:rPr lang="fr-CA" dirty="0" err="1">
                <a:latin typeface="Arial"/>
                <a:cs typeface="Arial"/>
              </a:rPr>
              <a:t>InfoVigilance</a:t>
            </a:r>
            <a:r>
              <a:rPr lang="fr-CA" dirty="0">
                <a:latin typeface="Arial"/>
                <a:cs typeface="Arial"/>
              </a:rPr>
              <a:t> sur les produits de santé</a:t>
            </a:r>
          </a:p>
          <a:p>
            <a:pPr lvl="1" fontAlgn="base">
              <a:lnSpc>
                <a:spcPct val="100000"/>
              </a:lnSpc>
              <a:spcBef>
                <a:spcPts val="0"/>
              </a:spcBef>
              <a:spcAft>
                <a:spcPts val="600"/>
              </a:spcAft>
              <a:buSzPct val="50000"/>
              <a:defRPr/>
            </a:pPr>
            <a:r>
              <a:rPr lang="fr-CA" dirty="0">
                <a:latin typeface="Arial"/>
                <a:cs typeface="Arial"/>
              </a:rPr>
              <a:t>Registre des médicaments et des produits de santé (RMPS) </a:t>
            </a:r>
          </a:p>
          <a:p>
            <a:pPr fontAlgn="base">
              <a:lnSpc>
                <a:spcPct val="100000"/>
              </a:lnSpc>
              <a:spcBef>
                <a:spcPts val="600"/>
              </a:spcBef>
              <a:spcAft>
                <a:spcPts val="600"/>
              </a:spcAft>
              <a:buSzPct val="100000"/>
              <a:defRPr/>
            </a:pPr>
            <a:r>
              <a:rPr lang="fr-CA" dirty="0">
                <a:latin typeface="Arial"/>
                <a:cs typeface="Arial"/>
              </a:rPr>
              <a:t>Sécurité des données et mise en commun à partir des déclarations d’EI et de PIM </a:t>
            </a:r>
          </a:p>
          <a:p>
            <a:pPr fontAlgn="base">
              <a:lnSpc>
                <a:spcPct val="100000"/>
              </a:lnSpc>
              <a:spcBef>
                <a:spcPts val="600"/>
              </a:spcBef>
              <a:spcAft>
                <a:spcPts val="600"/>
              </a:spcAft>
              <a:buSzPct val="100000"/>
              <a:defRPr/>
            </a:pPr>
            <a:r>
              <a:rPr lang="fr-CA" dirty="0">
                <a:latin typeface="Arial"/>
                <a:cs typeface="Arial"/>
              </a:rPr>
              <a:t>Éléments essentiels à retenir</a:t>
            </a:r>
          </a:p>
          <a:p>
            <a:pPr fontAlgn="base">
              <a:lnSpc>
                <a:spcPct val="100000"/>
              </a:lnSpc>
              <a:spcBef>
                <a:spcPts val="600"/>
              </a:spcBef>
              <a:spcAft>
                <a:spcPts val="600"/>
              </a:spcAft>
              <a:buSzPct val="100000"/>
              <a:defRPr/>
            </a:pPr>
            <a:r>
              <a:rPr lang="fr-CA" dirty="0">
                <a:latin typeface="Arial"/>
                <a:cs typeface="Arial"/>
              </a:rPr>
              <a:t>Abréviations</a:t>
            </a:r>
          </a:p>
          <a:p>
            <a:pPr fontAlgn="base">
              <a:lnSpc>
                <a:spcPct val="100000"/>
              </a:lnSpc>
              <a:spcBef>
                <a:spcPts val="600"/>
              </a:spcBef>
              <a:spcAft>
                <a:spcPts val="600"/>
              </a:spcAft>
              <a:buSzPct val="100000"/>
              <a:defRPr/>
            </a:pPr>
            <a:r>
              <a:rPr lang="fr-CA" dirty="0">
                <a:latin typeface="Arial"/>
                <a:cs typeface="Arial"/>
              </a:rPr>
              <a:t>Ressources</a:t>
            </a:r>
          </a:p>
        </p:txBody>
      </p:sp>
    </p:spTree>
    <p:extLst>
      <p:ext uri="{BB962C8B-B14F-4D97-AF65-F5344CB8AC3E}">
        <p14:creationId xmlns:p14="http://schemas.microsoft.com/office/powerpoint/2010/main" val="1103289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122E0D-176F-4458-9A6F-E3A29B7A94D7}"/>
              </a:ext>
            </a:extLst>
          </p:cNvPr>
          <p:cNvSpPr>
            <a:spLocks noGrp="1"/>
          </p:cNvSpPr>
          <p:nvPr>
            <p:ph type="title"/>
          </p:nvPr>
        </p:nvSpPr>
        <p:spPr/>
        <p:txBody>
          <a:bodyPr anchor="t"/>
          <a:lstStyle/>
          <a:p>
            <a:r>
              <a:rPr lang="fr-CA" sz="2800"/>
              <a:t>Éléments essentiels à retenir</a:t>
            </a:r>
          </a:p>
        </p:txBody>
      </p:sp>
      <p:sp>
        <p:nvSpPr>
          <p:cNvPr id="5" name="Content Placeholder 4">
            <a:extLst>
              <a:ext uri="{FF2B5EF4-FFF2-40B4-BE49-F238E27FC236}">
                <a16:creationId xmlns:a16="http://schemas.microsoft.com/office/drawing/2014/main" id="{13FE5DC1-EC6C-460E-92DA-D99AB64975A9}"/>
              </a:ext>
            </a:extLst>
          </p:cNvPr>
          <p:cNvSpPr>
            <a:spLocks noGrp="1"/>
          </p:cNvSpPr>
          <p:nvPr>
            <p:ph idx="1"/>
          </p:nvPr>
        </p:nvSpPr>
        <p:spPr>
          <a:xfrm>
            <a:off x="838200" y="1114580"/>
            <a:ext cx="10476241" cy="5149794"/>
          </a:xfrm>
        </p:spPr>
        <p:txBody>
          <a:bodyPr>
            <a:normAutofit lnSpcReduction="10000"/>
          </a:bodyPr>
          <a:lstStyle/>
          <a:p>
            <a:pPr marL="230400" indent="-230400">
              <a:lnSpc>
                <a:spcPct val="100000"/>
              </a:lnSpc>
              <a:spcBef>
                <a:spcPts val="600"/>
              </a:spcBef>
              <a:spcAft>
                <a:spcPts val="600"/>
              </a:spcAft>
            </a:pPr>
            <a:r>
              <a:rPr lang="fr-CA" b="1"/>
              <a:t>Les déclarations d’EI et de PIM sont essentielles</a:t>
            </a:r>
            <a:r>
              <a:rPr lang="fr-CA"/>
              <a:t>, car de nombreux problèmes d’innocuité sont détectés après la mise en marché des produits.</a:t>
            </a:r>
          </a:p>
          <a:p>
            <a:pPr marL="230400" indent="-230400">
              <a:lnSpc>
                <a:spcPct val="100000"/>
              </a:lnSpc>
              <a:spcBef>
                <a:spcPts val="600"/>
              </a:spcBef>
              <a:spcAft>
                <a:spcPts val="600"/>
              </a:spcAft>
            </a:pPr>
            <a:r>
              <a:rPr lang="fr-CA" b="1"/>
              <a:t>Les étapes de gestion des déclarations d’EI et de PIM :</a:t>
            </a:r>
          </a:p>
          <a:p>
            <a:pPr marL="630238" lvl="2" indent="-277813">
              <a:lnSpc>
                <a:spcPct val="100000"/>
              </a:lnSpc>
              <a:spcBef>
                <a:spcPts val="0"/>
              </a:spcBef>
              <a:spcAft>
                <a:spcPts val="600"/>
              </a:spcAft>
              <a:buSzPct val="100000"/>
              <a:buFont typeface="Arial" panose="020B0604020202020204" pitchFamily="34" charset="0"/>
              <a:buChar char="◦"/>
            </a:pPr>
            <a:r>
              <a:rPr lang="fr-CA" sz="2000"/>
              <a:t>Réception d’une déclaration d’EI ou de PIM par Santé Canada;</a:t>
            </a:r>
          </a:p>
          <a:p>
            <a:pPr marL="630238" lvl="2" indent="-277813">
              <a:lnSpc>
                <a:spcPct val="100000"/>
              </a:lnSpc>
              <a:spcBef>
                <a:spcPts val="0"/>
              </a:spcBef>
              <a:spcAft>
                <a:spcPts val="600"/>
              </a:spcAft>
              <a:buSzPct val="100000"/>
              <a:buFont typeface="Arial" panose="020B0604020202020204" pitchFamily="34" charset="0"/>
              <a:buChar char="◦"/>
            </a:pPr>
            <a:r>
              <a:rPr lang="fr-CA" sz="2000"/>
              <a:t>Traitement des déclarations d’EI ou de PIM; </a:t>
            </a:r>
          </a:p>
          <a:p>
            <a:pPr marL="630238" lvl="2" indent="-277813">
              <a:lnSpc>
                <a:spcPct val="100000"/>
              </a:lnSpc>
              <a:spcBef>
                <a:spcPts val="0"/>
              </a:spcBef>
              <a:spcAft>
                <a:spcPts val="600"/>
              </a:spcAft>
              <a:buSzPct val="100000"/>
              <a:buFont typeface="Arial" panose="020B0604020202020204" pitchFamily="34" charset="0"/>
              <a:buChar char="◦"/>
            </a:pPr>
            <a:r>
              <a:rPr lang="fr-CA" sz="2000"/>
              <a:t>Détection des signaux;</a:t>
            </a:r>
          </a:p>
          <a:p>
            <a:pPr marL="630238" lvl="2" indent="-277813">
              <a:lnSpc>
                <a:spcPct val="100000"/>
              </a:lnSpc>
              <a:spcBef>
                <a:spcPts val="0"/>
              </a:spcBef>
              <a:spcAft>
                <a:spcPts val="600"/>
              </a:spcAft>
              <a:buSzPct val="100000"/>
              <a:buFont typeface="Arial" panose="020B0604020202020204" pitchFamily="34" charset="0"/>
              <a:buChar char="◦"/>
            </a:pPr>
            <a:r>
              <a:rPr lang="fr-CA" sz="2000"/>
              <a:t>Priorisation des signaux; </a:t>
            </a:r>
          </a:p>
          <a:p>
            <a:pPr marL="630238" lvl="2" indent="-277813">
              <a:lnSpc>
                <a:spcPct val="100000"/>
              </a:lnSpc>
              <a:spcBef>
                <a:spcPts val="0"/>
              </a:spcBef>
              <a:spcAft>
                <a:spcPts val="600"/>
              </a:spcAft>
              <a:buSzPct val="100000"/>
              <a:buFont typeface="Arial" panose="020B0604020202020204" pitchFamily="34" charset="0"/>
              <a:buChar char="◦"/>
            </a:pPr>
            <a:r>
              <a:rPr lang="fr-CA" sz="2000"/>
              <a:t>Évaluation des signaux/examen de l’innocuité;</a:t>
            </a:r>
          </a:p>
          <a:p>
            <a:pPr marL="630238" lvl="2" indent="-277813">
              <a:lnSpc>
                <a:spcPct val="100000"/>
              </a:lnSpc>
              <a:spcBef>
                <a:spcPts val="0"/>
              </a:spcBef>
              <a:spcAft>
                <a:spcPts val="600"/>
              </a:spcAft>
              <a:buSzPct val="100000"/>
              <a:buFont typeface="Arial" panose="020B0604020202020204" pitchFamily="34" charset="0"/>
              <a:buChar char="◦"/>
            </a:pPr>
            <a:r>
              <a:rPr lang="fr-CA" sz="2000"/>
              <a:t>Atténuation des risques; </a:t>
            </a:r>
          </a:p>
          <a:p>
            <a:pPr marL="630238" lvl="2" indent="-277813">
              <a:lnSpc>
                <a:spcPct val="100000"/>
              </a:lnSpc>
              <a:spcBef>
                <a:spcPts val="0"/>
              </a:spcBef>
              <a:spcAft>
                <a:spcPts val="600"/>
              </a:spcAft>
              <a:buSzPct val="100000"/>
              <a:buFont typeface="Arial" panose="020B0604020202020204" pitchFamily="34" charset="0"/>
              <a:buChar char="◦"/>
            </a:pPr>
            <a:r>
              <a:rPr lang="fr-CA" sz="2000"/>
              <a:t>Possible communication des risques.</a:t>
            </a:r>
          </a:p>
          <a:p>
            <a:pPr marL="230400" indent="-230400">
              <a:lnSpc>
                <a:spcPct val="100000"/>
              </a:lnSpc>
              <a:spcBef>
                <a:spcPts val="600"/>
              </a:spcBef>
              <a:spcAft>
                <a:spcPts val="600"/>
              </a:spcAft>
            </a:pPr>
            <a:r>
              <a:rPr lang="fr-CA" b="1"/>
              <a:t>Santé Canada s’est dotée de multiples mécanismes pour communiquer les leçons tirées des déclarations d’EI et de PIM</a:t>
            </a:r>
            <a:r>
              <a:rPr lang="fr-CA"/>
              <a:t>, comme le Registre des médicaments et des produits de santé (bases de données consultables en ligne, examens sommaires de l’innocuité et accès aux rapports) et </a:t>
            </a:r>
            <a:r>
              <a:rPr lang="fr-CA" err="1">
                <a:solidFill>
                  <a:schemeClr val="tx1"/>
                </a:solidFill>
              </a:rPr>
              <a:t>MedEffet</a:t>
            </a:r>
            <a:r>
              <a:rPr lang="fr-CA">
                <a:solidFill>
                  <a:schemeClr val="tx1"/>
                </a:solidFill>
              </a:rPr>
              <a:t> Canada. </a:t>
            </a:r>
          </a:p>
        </p:txBody>
      </p:sp>
      <p:cxnSp>
        <p:nvCxnSpPr>
          <p:cNvPr id="9" name="Straight Connector 8">
            <a:extLst>
              <a:ext uri="{FF2B5EF4-FFF2-40B4-BE49-F238E27FC236}">
                <a16:creationId xmlns:a16="http://schemas.microsoft.com/office/drawing/2014/main" id="{C9F9AD95-529F-4F15-A15B-8E9ABE42D0AA}"/>
              </a:ext>
            </a:extLst>
          </p:cNvPr>
          <p:cNvCxnSpPr>
            <a:cxnSpLocks/>
          </p:cNvCxnSpPr>
          <p:nvPr/>
        </p:nvCxnSpPr>
        <p:spPr>
          <a:xfrm>
            <a:off x="395000" y="965863"/>
            <a:ext cx="11165144" cy="0"/>
          </a:xfrm>
          <a:prstGeom prst="line">
            <a:avLst/>
          </a:prstGeom>
          <a:ln w="28575">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10" name="Straight Connector 9">
            <a:extLst>
              <a:ext uri="{FF2B5EF4-FFF2-40B4-BE49-F238E27FC236}">
                <a16:creationId xmlns:a16="http://schemas.microsoft.com/office/drawing/2014/main" id="{BA692145-8265-426A-876C-AFA3FD2B9FDB}"/>
              </a:ext>
            </a:extLst>
          </p:cNvPr>
          <p:cNvCxnSpPr>
            <a:cxnSpLocks/>
          </p:cNvCxnSpPr>
          <p:nvPr/>
        </p:nvCxnSpPr>
        <p:spPr>
          <a:xfrm>
            <a:off x="11560144" y="965863"/>
            <a:ext cx="0" cy="4826127"/>
          </a:xfrm>
          <a:prstGeom prst="line">
            <a:avLst/>
          </a:prstGeom>
          <a:ln w="28575">
            <a:solidFill>
              <a:srgbClr val="00B050"/>
            </a:solidFill>
          </a:ln>
        </p:spPr>
        <p:style>
          <a:lnRef idx="2">
            <a:schemeClr val="accent3"/>
          </a:lnRef>
          <a:fillRef idx="0">
            <a:schemeClr val="accent3"/>
          </a:fillRef>
          <a:effectRef idx="1">
            <a:schemeClr val="accent3"/>
          </a:effectRef>
          <a:fontRef idx="minor">
            <a:schemeClr val="tx1"/>
          </a:fontRef>
        </p:style>
      </p:cxnSp>
      <p:pic>
        <p:nvPicPr>
          <p:cNvPr id="7" name="Picture 6" descr="A picture containing clipart&#10;&#10;Description generated with high confidence">
            <a:extLst>
              <a:ext uri="{FF2B5EF4-FFF2-40B4-BE49-F238E27FC236}">
                <a16:creationId xmlns:a16="http://schemas.microsoft.com/office/drawing/2014/main" id="{C18751F8-B8D3-4526-8433-06924E59F7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81260" y="621763"/>
            <a:ext cx="757767" cy="757767"/>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652236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a:xfrm>
            <a:off x="838200" y="365125"/>
            <a:ext cx="9979855" cy="526997"/>
          </a:xfrm>
        </p:spPr>
        <p:txBody>
          <a:bodyPr anchor="t"/>
          <a:lstStyle/>
          <a:p>
            <a:r>
              <a:rPr lang="fr-CA"/>
              <a:t>Abréviations</a:t>
            </a:r>
          </a:p>
        </p:txBody>
      </p:sp>
      <p:sp>
        <p:nvSpPr>
          <p:cNvPr id="6" name="Content Placeholder 2">
            <a:extLst>
              <a:ext uri="{FF2B5EF4-FFF2-40B4-BE49-F238E27FC236}">
                <a16:creationId xmlns:a16="http://schemas.microsoft.com/office/drawing/2014/main" id="{2C0E3D46-E9C2-9C49-BE17-B08FE61D10EF}"/>
              </a:ext>
            </a:extLst>
          </p:cNvPr>
          <p:cNvSpPr>
            <a:spLocks noGrp="1"/>
          </p:cNvSpPr>
          <p:nvPr>
            <p:ph idx="1"/>
          </p:nvPr>
        </p:nvSpPr>
        <p:spPr>
          <a:xfrm>
            <a:off x="838200" y="892122"/>
            <a:ext cx="11217812" cy="5684520"/>
          </a:xfrm>
        </p:spPr>
        <p:txBody>
          <a:bodyPr numCol="2" spcCol="234000">
            <a:noAutofit/>
          </a:bodyPr>
          <a:lstStyle/>
          <a:p>
            <a:pPr marL="0" indent="0" defTabSz="431952">
              <a:lnSpc>
                <a:spcPct val="100000"/>
              </a:lnSpc>
              <a:spcBef>
                <a:spcPts val="300"/>
              </a:spcBef>
              <a:buNone/>
              <a:defRPr/>
            </a:pPr>
            <a:r>
              <a:rPr lang="fr-CA" sz="1600" b="1">
                <a:solidFill>
                  <a:schemeClr val="tx1"/>
                </a:solidFill>
              </a:rPr>
              <a:t>RIM</a:t>
            </a:r>
            <a:r>
              <a:rPr lang="fr-CA" sz="1600">
                <a:solidFill>
                  <a:schemeClr val="tx1"/>
                </a:solidFill>
              </a:rPr>
              <a:t> </a:t>
            </a:r>
            <a:r>
              <a:rPr lang="fr-CA" sz="1600" b="1">
                <a:solidFill>
                  <a:schemeClr val="tx1"/>
                </a:solidFill>
              </a:rPr>
              <a:t>:</a:t>
            </a:r>
            <a:r>
              <a:rPr lang="fr-CA" sz="1600">
                <a:solidFill>
                  <a:schemeClr val="tx1"/>
                </a:solidFill>
              </a:rPr>
              <a:t> réaction indésirable à un médicament</a:t>
            </a:r>
          </a:p>
          <a:p>
            <a:pPr marL="0" indent="0" defTabSz="431952">
              <a:lnSpc>
                <a:spcPct val="100000"/>
              </a:lnSpc>
              <a:spcBef>
                <a:spcPts val="300"/>
              </a:spcBef>
              <a:buNone/>
              <a:defRPr/>
            </a:pPr>
            <a:r>
              <a:rPr lang="fr-CA" sz="1600" b="1"/>
              <a:t>EI :</a:t>
            </a:r>
            <a:r>
              <a:rPr lang="fr-CA" sz="1600"/>
              <a:t> effet indésirable</a:t>
            </a:r>
          </a:p>
          <a:p>
            <a:pPr marL="0" indent="0" defTabSz="431952">
              <a:lnSpc>
                <a:spcPct val="100000"/>
              </a:lnSpc>
              <a:spcBef>
                <a:spcPts val="300"/>
              </a:spcBef>
              <a:buNone/>
              <a:defRPr/>
            </a:pPr>
            <a:r>
              <a:rPr lang="fr-CA" sz="1600" b="1"/>
              <a:t>RMPS :</a:t>
            </a:r>
            <a:r>
              <a:rPr lang="fr-CA" sz="1600"/>
              <a:t> Registre des médicaments et des produits de santé</a:t>
            </a:r>
          </a:p>
          <a:p>
            <a:pPr marL="0" indent="0" defTabSz="431952">
              <a:lnSpc>
                <a:spcPct val="100000"/>
              </a:lnSpc>
              <a:spcBef>
                <a:spcPts val="300"/>
              </a:spcBef>
              <a:buNone/>
              <a:defRPr/>
            </a:pPr>
            <a:r>
              <a:rPr lang="fr-CA" sz="1600" b="1"/>
              <a:t>RIEM : </a:t>
            </a:r>
            <a:r>
              <a:rPr lang="fr-CA" sz="1600"/>
              <a:t>Réseau sur l’innocuité et l’efficacité des médicaments</a:t>
            </a:r>
          </a:p>
          <a:p>
            <a:pPr marL="0" indent="0" defTabSz="431952">
              <a:lnSpc>
                <a:spcPct val="100000"/>
              </a:lnSpc>
              <a:spcBef>
                <a:spcPts val="300"/>
              </a:spcBef>
              <a:buNone/>
              <a:defRPr/>
            </a:pPr>
            <a:r>
              <a:rPr lang="fr-CA" sz="1600" b="1"/>
              <a:t>EMA</a:t>
            </a:r>
            <a:r>
              <a:rPr lang="fr-CA" sz="1600"/>
              <a:t> </a:t>
            </a:r>
            <a:r>
              <a:rPr lang="fr-CA" sz="1600" b="1"/>
              <a:t>:</a:t>
            </a:r>
            <a:r>
              <a:rPr lang="fr-CA" sz="1600"/>
              <a:t> Agence européenne des médicaments </a:t>
            </a:r>
          </a:p>
          <a:p>
            <a:pPr marL="0" indent="0" defTabSz="431952">
              <a:lnSpc>
                <a:spcPct val="100000"/>
              </a:lnSpc>
              <a:spcBef>
                <a:spcPts val="300"/>
              </a:spcBef>
              <a:buNone/>
              <a:defRPr/>
            </a:pPr>
            <a:r>
              <a:rPr lang="fr-CA" sz="1600" b="1"/>
              <a:t>UE : </a:t>
            </a:r>
            <a:r>
              <a:rPr lang="fr-CA" sz="1600"/>
              <a:t>Union européenne</a:t>
            </a:r>
          </a:p>
          <a:p>
            <a:pPr marL="0" indent="0" defTabSz="431952">
              <a:lnSpc>
                <a:spcPct val="100000"/>
              </a:lnSpc>
              <a:spcBef>
                <a:spcPts val="300"/>
              </a:spcBef>
              <a:buNone/>
              <a:defRPr/>
            </a:pPr>
            <a:r>
              <a:rPr lang="fr-CA" sz="1600" b="1"/>
              <a:t>FDA : </a:t>
            </a:r>
            <a:r>
              <a:rPr lang="fr-CA" sz="1600"/>
              <a:t>Secrétariat américain aux produits alimentaires et pharmaceutiques </a:t>
            </a:r>
          </a:p>
          <a:p>
            <a:pPr marL="0" indent="0" defTabSz="431952">
              <a:lnSpc>
                <a:spcPct val="100000"/>
              </a:lnSpc>
              <a:spcBef>
                <a:spcPts val="300"/>
              </a:spcBef>
              <a:buNone/>
              <a:defRPr/>
            </a:pPr>
            <a:r>
              <a:rPr lang="fr-CA" sz="1600" b="1"/>
              <a:t>CIH : </a:t>
            </a:r>
            <a:r>
              <a:rPr lang="fr-CA" sz="1600"/>
              <a:t>Conférence internationale sur l’harmonisation des exigences techniques relatives à l’homologation des produits pharmaceutiques à usage humain</a:t>
            </a:r>
          </a:p>
          <a:p>
            <a:pPr marL="0" indent="0" defTabSz="431952">
              <a:lnSpc>
                <a:spcPct val="100000"/>
              </a:lnSpc>
              <a:spcBef>
                <a:spcPts val="300"/>
              </a:spcBef>
              <a:buNone/>
              <a:defRPr/>
            </a:pPr>
            <a:r>
              <a:rPr lang="fr-CA" sz="1600" b="1"/>
              <a:t>ICMRA : </a:t>
            </a:r>
            <a:r>
              <a:rPr lang="fr-CA" sz="1600"/>
              <a:t>International Coalition of </a:t>
            </a:r>
            <a:r>
              <a:rPr lang="fr-CA" sz="1600" err="1"/>
              <a:t>Medicines</a:t>
            </a:r>
            <a:r>
              <a:rPr lang="fr-CA" sz="1600"/>
              <a:t> </a:t>
            </a:r>
            <a:r>
              <a:rPr lang="fr-CA" sz="1600" err="1"/>
              <a:t>Regulatory</a:t>
            </a:r>
            <a:r>
              <a:rPr lang="fr-CA" sz="1600"/>
              <a:t> </a:t>
            </a:r>
            <a:r>
              <a:rPr lang="fr-CA" sz="1600" err="1"/>
              <a:t>Authorities</a:t>
            </a:r>
            <a:r>
              <a:rPr lang="fr-CA" sz="1600"/>
              <a:t> (Coalition internationale des autorités de réglementation pharmaceutique) </a:t>
            </a:r>
          </a:p>
          <a:p>
            <a:pPr marL="0" indent="0" defTabSz="431952">
              <a:lnSpc>
                <a:spcPct val="100000"/>
              </a:lnSpc>
              <a:spcBef>
                <a:spcPts val="300"/>
              </a:spcBef>
              <a:buNone/>
              <a:defRPr/>
            </a:pPr>
            <a:r>
              <a:rPr lang="fr-CA" sz="1600" b="1"/>
              <a:t>IMDRF : </a:t>
            </a:r>
            <a:r>
              <a:rPr lang="fr-CA" sz="1600"/>
              <a:t>International </a:t>
            </a:r>
            <a:r>
              <a:rPr lang="fr-CA" sz="1600" err="1"/>
              <a:t>Medical</a:t>
            </a:r>
            <a:r>
              <a:rPr lang="fr-CA" sz="1600"/>
              <a:t> </a:t>
            </a:r>
            <a:r>
              <a:rPr lang="fr-CA" sz="1600" err="1"/>
              <a:t>Device</a:t>
            </a:r>
            <a:r>
              <a:rPr lang="fr-CA" sz="1600"/>
              <a:t> </a:t>
            </a:r>
            <a:r>
              <a:rPr lang="fr-CA" sz="1600" err="1"/>
              <a:t>Regulators</a:t>
            </a:r>
            <a:r>
              <a:rPr lang="fr-CA" sz="1600"/>
              <a:t> Forum (Forum international des organismes de réglementation des matériels médicaux)</a:t>
            </a:r>
            <a:br>
              <a:rPr lang="fr-CA" sz="1600" b="1"/>
            </a:br>
            <a:r>
              <a:rPr lang="fr-CA" sz="1600" b="1" err="1"/>
              <a:t>ISoP</a:t>
            </a:r>
            <a:r>
              <a:rPr lang="fr-CA" sz="1600" b="1"/>
              <a:t> : </a:t>
            </a:r>
            <a:r>
              <a:rPr lang="fr-CA" sz="1600"/>
              <a:t>International Society of Pharmacovigilance (Société internationale de pharmacovigilance)</a:t>
            </a:r>
          </a:p>
          <a:p>
            <a:pPr marL="0" indent="0" defTabSz="431952">
              <a:lnSpc>
                <a:spcPct val="100000"/>
              </a:lnSpc>
              <a:spcBef>
                <a:spcPts val="300"/>
              </a:spcBef>
              <a:buNone/>
              <a:defRPr/>
            </a:pPr>
            <a:r>
              <a:rPr lang="fr-CA" sz="1600" b="1"/>
              <a:t>DAMM : </a:t>
            </a:r>
            <a:r>
              <a:rPr lang="fr-CA" sz="1600"/>
              <a:t>détenteur d’une autorisation de mise en marché</a:t>
            </a:r>
          </a:p>
          <a:p>
            <a:pPr marL="0" indent="0" defTabSz="431952">
              <a:lnSpc>
                <a:spcPct val="100000"/>
              </a:lnSpc>
              <a:spcBef>
                <a:spcPts val="300"/>
              </a:spcBef>
              <a:buNone/>
              <a:defRPr/>
            </a:pPr>
            <a:r>
              <a:rPr lang="fr-CA" sz="1600" b="1"/>
              <a:t>IIM : </a:t>
            </a:r>
            <a:r>
              <a:rPr lang="fr-CA" sz="1600"/>
              <a:t>incident lié aux instruments médicaux</a:t>
            </a:r>
          </a:p>
          <a:p>
            <a:pPr marL="0" indent="0" defTabSz="431952">
              <a:lnSpc>
                <a:spcPct val="100000"/>
              </a:lnSpc>
              <a:spcBef>
                <a:spcPts val="300"/>
              </a:spcBef>
              <a:buNone/>
              <a:defRPr/>
            </a:pPr>
            <a:r>
              <a:rPr lang="fr-CA" sz="1600" b="1"/>
              <a:t>PIM : </a:t>
            </a:r>
            <a:r>
              <a:rPr lang="fr-CA" sz="1600"/>
              <a:t>problème relatif aux instruments médicaux (peu importe le type, pas nécessairement un incident) </a:t>
            </a:r>
          </a:p>
          <a:p>
            <a:pPr marL="0" indent="0" defTabSz="431952">
              <a:lnSpc>
                <a:spcPct val="100000"/>
              </a:lnSpc>
              <a:spcBef>
                <a:spcPts val="300"/>
              </a:spcBef>
              <a:buNone/>
              <a:defRPr/>
            </a:pPr>
            <a:r>
              <a:rPr lang="fr-CA" sz="1600" b="1"/>
              <a:t>MHRA : </a:t>
            </a:r>
            <a:r>
              <a:rPr lang="fr-CA" sz="1600" err="1"/>
              <a:t>Medicines</a:t>
            </a:r>
            <a:r>
              <a:rPr lang="fr-CA" sz="1600"/>
              <a:t> and Healthcare </a:t>
            </a:r>
            <a:r>
              <a:rPr lang="fr-CA" sz="1600" err="1"/>
              <a:t>Products</a:t>
            </a:r>
            <a:r>
              <a:rPr lang="fr-CA" sz="1600"/>
              <a:t> </a:t>
            </a:r>
            <a:r>
              <a:rPr lang="fr-CA" sz="1600" err="1"/>
              <a:t>Regulatory</a:t>
            </a:r>
            <a:r>
              <a:rPr lang="fr-CA" sz="1600"/>
              <a:t> Agency (Agence de réglementation des médicaments et des produits de santé)</a:t>
            </a:r>
          </a:p>
          <a:p>
            <a:pPr marL="0" indent="0" defTabSz="431952">
              <a:lnSpc>
                <a:spcPct val="100000"/>
              </a:lnSpc>
              <a:spcBef>
                <a:spcPts val="300"/>
              </a:spcBef>
              <a:buNone/>
              <a:defRPr/>
            </a:pPr>
            <a:r>
              <a:rPr lang="fr-CA" sz="1600" b="1"/>
              <a:t>PMDA : </a:t>
            </a:r>
            <a:r>
              <a:rPr lang="fr-CA" sz="1600"/>
              <a:t>Pharmaceuticals and </a:t>
            </a:r>
            <a:r>
              <a:rPr lang="fr-CA" sz="1600" err="1"/>
              <a:t>Medical</a:t>
            </a:r>
            <a:r>
              <a:rPr lang="fr-CA" sz="1600"/>
              <a:t> </a:t>
            </a:r>
            <a:r>
              <a:rPr lang="fr-CA" sz="1600" err="1"/>
              <a:t>Devices</a:t>
            </a:r>
            <a:r>
              <a:rPr lang="fr-CA" sz="1600"/>
              <a:t> Agency (Agence des produits pharmaceutiques et des dispositifs médicaux)</a:t>
            </a:r>
          </a:p>
          <a:p>
            <a:pPr marL="0" indent="0" defTabSz="431952">
              <a:lnSpc>
                <a:spcPct val="100000"/>
              </a:lnSpc>
              <a:spcBef>
                <a:spcPts val="300"/>
              </a:spcBef>
              <a:buNone/>
              <a:defRPr/>
            </a:pPr>
            <a:r>
              <a:rPr lang="fr-CA" sz="1600" b="1">
                <a:latin typeface="Arial"/>
                <a:cs typeface="Arial"/>
              </a:rPr>
              <a:t>REI : </a:t>
            </a:r>
            <a:r>
              <a:rPr lang="fr-CA" sz="1600">
                <a:latin typeface="Arial"/>
                <a:cs typeface="Arial"/>
              </a:rPr>
              <a:t>résumé de l’examen de l’innocuité </a:t>
            </a:r>
          </a:p>
          <a:p>
            <a:pPr marL="0" indent="0" defTabSz="431952">
              <a:lnSpc>
                <a:spcPct val="100000"/>
              </a:lnSpc>
              <a:spcBef>
                <a:spcPts val="300"/>
              </a:spcBef>
              <a:buNone/>
              <a:defRPr/>
            </a:pPr>
            <a:r>
              <a:rPr lang="fr-CA" sz="1600" b="1"/>
              <a:t>TGA : </a:t>
            </a:r>
            <a:r>
              <a:rPr lang="fr-CA" sz="1600" err="1"/>
              <a:t>Therapeutic</a:t>
            </a:r>
            <a:r>
              <a:rPr lang="fr-CA" sz="1600"/>
              <a:t> </a:t>
            </a:r>
            <a:r>
              <a:rPr lang="fr-CA" sz="1600" err="1"/>
              <a:t>Goods</a:t>
            </a:r>
            <a:r>
              <a:rPr lang="fr-CA" sz="1600"/>
              <a:t> Administration (un bureau du Département de la Santé et du Troisième Âge du Gouvernement australien)</a:t>
            </a:r>
          </a:p>
          <a:p>
            <a:pPr marL="0" indent="0" defTabSz="431952">
              <a:lnSpc>
                <a:spcPct val="100000"/>
              </a:lnSpc>
              <a:spcBef>
                <a:spcPts val="300"/>
              </a:spcBef>
              <a:buNone/>
              <a:defRPr/>
            </a:pPr>
            <a:r>
              <a:rPr lang="fr-CA" sz="1600" b="1"/>
              <a:t>RU : </a:t>
            </a:r>
            <a:r>
              <a:rPr lang="fr-CA" sz="1600"/>
              <a:t>Royaume-Uni</a:t>
            </a:r>
          </a:p>
          <a:p>
            <a:pPr marL="0" indent="0" defTabSz="431952">
              <a:lnSpc>
                <a:spcPct val="100000"/>
              </a:lnSpc>
              <a:spcBef>
                <a:spcPts val="300"/>
              </a:spcBef>
              <a:buNone/>
              <a:defRPr/>
            </a:pPr>
            <a:r>
              <a:rPr lang="fr-CA" sz="1600" b="1"/>
              <a:t>É.-U. : </a:t>
            </a:r>
            <a:r>
              <a:rPr lang="fr-CA" sz="1600"/>
              <a:t>États-Unis</a:t>
            </a:r>
          </a:p>
          <a:p>
            <a:pPr marL="0" indent="0" defTabSz="431952">
              <a:lnSpc>
                <a:spcPct val="100000"/>
              </a:lnSpc>
              <a:spcBef>
                <a:spcPts val="300"/>
              </a:spcBef>
              <a:buNone/>
              <a:defRPr/>
            </a:pPr>
            <a:r>
              <a:rPr lang="fr-CA" sz="1600" b="1"/>
              <a:t>OMS</a:t>
            </a:r>
            <a:r>
              <a:rPr lang="fr-CA" sz="1600"/>
              <a:t> </a:t>
            </a:r>
            <a:r>
              <a:rPr lang="fr-CA" sz="1600" b="1"/>
              <a:t>:</a:t>
            </a:r>
            <a:r>
              <a:rPr lang="fr-CA" sz="1600"/>
              <a:t> Organisation mondiale de la santé</a:t>
            </a:r>
          </a:p>
        </p:txBody>
      </p:sp>
    </p:spTree>
    <p:extLst>
      <p:ext uri="{BB962C8B-B14F-4D97-AF65-F5344CB8AC3E}">
        <p14:creationId xmlns:p14="http://schemas.microsoft.com/office/powerpoint/2010/main" val="1180680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450"/>
            <a:ext cx="10515600" cy="787555"/>
          </a:xfrm>
        </p:spPr>
        <p:txBody>
          <a:bodyPr/>
          <a:lstStyle/>
          <a:p>
            <a:r>
              <a:rPr lang="fr-CA" dirty="0"/>
              <a:t>Ressources</a:t>
            </a:r>
          </a:p>
        </p:txBody>
      </p:sp>
      <p:sp>
        <p:nvSpPr>
          <p:cNvPr id="3" name="Content Placeholder 2"/>
          <p:cNvSpPr>
            <a:spLocks noGrp="1"/>
          </p:cNvSpPr>
          <p:nvPr>
            <p:ph idx="1"/>
          </p:nvPr>
        </p:nvSpPr>
        <p:spPr>
          <a:xfrm>
            <a:off x="838200" y="1084881"/>
            <a:ext cx="11231880" cy="4770672"/>
          </a:xfrm>
        </p:spPr>
        <p:txBody>
          <a:bodyPr>
            <a:normAutofit fontScale="40000" lnSpcReduction="20000"/>
          </a:bodyPr>
          <a:lstStyle/>
          <a:p>
            <a:pPr defTabSz="457200" eaLnBrk="0" fontAlgn="base" hangingPunct="0">
              <a:lnSpc>
                <a:spcPct val="100000"/>
              </a:lnSpc>
              <a:spcBef>
                <a:spcPct val="30000"/>
              </a:spcBef>
              <a:spcAft>
                <a:spcPts val="200"/>
              </a:spcAft>
              <a:buSzTx/>
              <a:defRPr/>
            </a:pPr>
            <a:r>
              <a:rPr lang="fr-CA" sz="3500" dirty="0">
                <a:hlinkClick r:id="rId3"/>
              </a:rPr>
              <a:t>Tendances annuelles dans les déclarations de cas d’effets indésirables des produits de santé et des incidents liés aux matériels médicaux </a:t>
            </a:r>
          </a:p>
          <a:p>
            <a:pPr defTabSz="457200" eaLnBrk="0" fontAlgn="base" hangingPunct="0">
              <a:lnSpc>
                <a:spcPct val="100000"/>
              </a:lnSpc>
              <a:spcBef>
                <a:spcPct val="30000"/>
              </a:spcBef>
              <a:spcAft>
                <a:spcPts val="200"/>
              </a:spcAft>
              <a:buSzTx/>
              <a:defRPr/>
            </a:pPr>
            <a:r>
              <a:rPr lang="fr-CA" sz="3500" dirty="0">
                <a:hlinkClick r:id="rId4"/>
              </a:rPr>
              <a:t>Base de données en ligne des effets indésirables de Canada Vigilance</a:t>
            </a:r>
            <a:r>
              <a:rPr lang="fr-CA" sz="3500" dirty="0"/>
              <a:t> </a:t>
            </a:r>
          </a:p>
          <a:p>
            <a:pPr marL="229870" indent="-229870">
              <a:spcAft>
                <a:spcPts val="200"/>
              </a:spcAft>
              <a:buSzPct val="100000"/>
            </a:pPr>
            <a:r>
              <a:rPr lang="fr-CA" sz="3500" dirty="0">
                <a:hlinkClick r:id="rId5"/>
              </a:rPr>
              <a:t>Registre des médicaments et des produits de santé (RMPS) </a:t>
            </a:r>
          </a:p>
          <a:p>
            <a:pPr>
              <a:spcAft>
                <a:spcPts val="200"/>
              </a:spcAft>
              <a:buSzPct val="100000"/>
            </a:pPr>
            <a:r>
              <a:rPr lang="fr-CA" sz="3500" dirty="0">
                <a:hlinkClick r:id="rId6"/>
              </a:rPr>
              <a:t>Déclaration obligatoire des réactions indésirables graves à un médicament et des incidents liés aux instruments médicaux par les hôpitaux : document d’orientation</a:t>
            </a:r>
            <a:r>
              <a:rPr lang="fr-CA" sz="3500" dirty="0"/>
              <a:t> </a:t>
            </a:r>
          </a:p>
          <a:p>
            <a:pPr>
              <a:spcAft>
                <a:spcPts val="200"/>
              </a:spcAft>
              <a:buSzPct val="100000"/>
            </a:pPr>
            <a:r>
              <a:rPr lang="fr-CA" sz="3500" dirty="0">
                <a:hlinkClick r:id="rId7"/>
              </a:rPr>
              <a:t>Examens de l’innocuité de Santé Canada </a:t>
            </a:r>
          </a:p>
          <a:p>
            <a:pPr>
              <a:spcAft>
                <a:spcPts val="200"/>
              </a:spcAft>
              <a:buSzPct val="100000"/>
            </a:pPr>
            <a:r>
              <a:rPr lang="fr-CA" sz="3500" dirty="0">
                <a:hlinkClick r:id="rId8"/>
              </a:rPr>
              <a:t>Rappels et avis de sécurité de Santé Canada </a:t>
            </a:r>
          </a:p>
          <a:p>
            <a:pPr defTabSz="457200" eaLnBrk="0" fontAlgn="base" hangingPunct="0">
              <a:lnSpc>
                <a:spcPct val="100000"/>
              </a:lnSpc>
              <a:spcBef>
                <a:spcPct val="30000"/>
              </a:spcBef>
              <a:spcAft>
                <a:spcPts val="200"/>
              </a:spcAft>
              <a:buSzTx/>
              <a:defRPr/>
            </a:pPr>
            <a:r>
              <a:rPr lang="fr-CA" sz="3500" dirty="0" err="1">
                <a:hlinkClick r:id="rId9" action="ppaction://hlinkfile"/>
              </a:rPr>
              <a:t>InfoVigilance</a:t>
            </a:r>
            <a:r>
              <a:rPr lang="fr-CA" sz="3500" dirty="0">
                <a:hlinkClick r:id="rId9" action="ppaction://hlinkfile"/>
              </a:rPr>
              <a:t> sur les produits de santé</a:t>
            </a:r>
          </a:p>
          <a:p>
            <a:pPr defTabSz="457200" eaLnBrk="0" fontAlgn="base" hangingPunct="0">
              <a:lnSpc>
                <a:spcPct val="100000"/>
              </a:lnSpc>
              <a:spcBef>
                <a:spcPct val="30000"/>
              </a:spcBef>
              <a:spcAft>
                <a:spcPts val="200"/>
              </a:spcAft>
              <a:buSzTx/>
              <a:defRPr/>
            </a:pPr>
            <a:r>
              <a:rPr lang="fr-CA" sz="3500" dirty="0" err="1">
                <a:hlinkClick r:id="rId10"/>
              </a:rPr>
              <a:t>MedEffet</a:t>
            </a:r>
            <a:r>
              <a:rPr lang="fr-CA" sz="3500" dirty="0">
                <a:hlinkClick r:id="rId10"/>
              </a:rPr>
              <a:t> Canada</a:t>
            </a:r>
          </a:p>
          <a:p>
            <a:pPr defTabSz="457200" eaLnBrk="0" fontAlgn="base" hangingPunct="0">
              <a:lnSpc>
                <a:spcPct val="100000"/>
              </a:lnSpc>
              <a:spcBef>
                <a:spcPct val="30000"/>
              </a:spcBef>
              <a:spcAft>
                <a:spcPts val="200"/>
              </a:spcAft>
              <a:buSzTx/>
              <a:defRPr/>
            </a:pPr>
            <a:r>
              <a:rPr lang="fr-CA" sz="3500" dirty="0">
                <a:hlinkClick r:id="rId11"/>
              </a:rPr>
              <a:t>Base de données sur les incidents liés aux matériels médicaux </a:t>
            </a:r>
          </a:p>
          <a:p>
            <a:pPr defTabSz="457200" eaLnBrk="0" fontAlgn="base" hangingPunct="0">
              <a:lnSpc>
                <a:spcPct val="100000"/>
              </a:lnSpc>
              <a:spcBef>
                <a:spcPct val="30000"/>
              </a:spcBef>
              <a:spcAft>
                <a:spcPts val="200"/>
              </a:spcAft>
              <a:buSzTx/>
              <a:defRPr/>
            </a:pPr>
            <a:r>
              <a:rPr lang="fr-CA" sz="3500" dirty="0">
                <a:solidFill>
                  <a:schemeClr val="accent1">
                    <a:lumMod val="75000"/>
                  </a:schemeClr>
                </a:solidFill>
                <a:hlinkClick r:id="rId12"/>
              </a:rPr>
              <a:t>Procédure — La divulgation au public de renseignements tirés des déclarations d’effets indésirables et d’incidents concernant des matériels médicaux </a:t>
            </a:r>
            <a:endParaRPr lang="fr-CA" sz="3500" dirty="0">
              <a:solidFill>
                <a:schemeClr val="accent1">
                  <a:lumMod val="75000"/>
                </a:schemeClr>
              </a:solidFill>
            </a:endParaRPr>
          </a:p>
          <a:p>
            <a:pPr defTabSz="457200" eaLnBrk="0" fontAlgn="base" hangingPunct="0">
              <a:lnSpc>
                <a:spcPct val="100000"/>
              </a:lnSpc>
              <a:spcBef>
                <a:spcPct val="30000"/>
              </a:spcBef>
              <a:spcAft>
                <a:spcPts val="200"/>
              </a:spcAft>
              <a:buSzTx/>
              <a:defRPr/>
            </a:pPr>
            <a:r>
              <a:rPr lang="fr-CA" sz="3500" dirty="0">
                <a:solidFill>
                  <a:prstClr val="black"/>
                </a:solidFill>
                <a:ea typeface="ＭＳ Ｐゴシック" panose="020B0600070205080204" pitchFamily="34" charset="-128"/>
                <a:hlinkClick r:id="rId13"/>
              </a:rPr>
              <a:t>Loi visant à protéger les Canadiens contre les drogues dangereuses (Loi de Vanessa) </a:t>
            </a:r>
            <a:endParaRPr lang="fr-CA" sz="3500" dirty="0">
              <a:solidFill>
                <a:prstClr val="black"/>
              </a:solidFill>
              <a:ea typeface="ＭＳ Ｐゴシック" panose="020B0600070205080204" pitchFamily="34" charset="-128"/>
            </a:endParaRPr>
          </a:p>
          <a:p>
            <a:pPr defTabSz="457200" eaLnBrk="0" fontAlgn="base" hangingPunct="0">
              <a:lnSpc>
                <a:spcPct val="100000"/>
              </a:lnSpc>
              <a:spcBef>
                <a:spcPct val="30000"/>
              </a:spcBef>
              <a:spcAft>
                <a:spcPts val="200"/>
              </a:spcAft>
              <a:buSzTx/>
              <a:defRPr/>
            </a:pPr>
            <a:r>
              <a:rPr lang="fr-CA" sz="3500" dirty="0">
                <a:hlinkClick r:id="rId14"/>
              </a:rPr>
              <a:t>Base de données mondiale de pharmacovigilance de l’Organisation mondiale de la Santé (OMS) (en anglais seulement)</a:t>
            </a:r>
          </a:p>
          <a:p>
            <a:r>
              <a:rPr lang="fr-FR" sz="3500" dirty="0">
                <a:hlinkClick r:id="rId15"/>
              </a:rPr>
              <a:t>Règlement modifiant le Règlement sur les aliments et drogues</a:t>
            </a:r>
          </a:p>
          <a:p>
            <a:r>
              <a:rPr lang="fr-FR" sz="3500" dirty="0">
                <a:hlinkClick r:id="rId16"/>
              </a:rPr>
              <a:t>Règlement modifiant le Règlement sur les instruments médicaux</a:t>
            </a:r>
            <a:endParaRPr lang="fr-CA" sz="3500" dirty="0">
              <a:ea typeface="ＭＳ Ｐゴシック" pitchFamily="34" charset="-128"/>
              <a:hlinkClick r:id="rId17"/>
            </a:endParaRPr>
          </a:p>
          <a:p>
            <a:pPr>
              <a:spcAft>
                <a:spcPts val="200"/>
              </a:spcAft>
              <a:buSzPct val="100000"/>
            </a:pPr>
            <a:r>
              <a:rPr lang="fr-CA" sz="3500" dirty="0">
                <a:ea typeface="ＭＳ Ｐゴシック" pitchFamily="34" charset="-128"/>
                <a:hlinkClick r:id="rId17"/>
              </a:rPr>
              <a:t>La </a:t>
            </a:r>
            <a:r>
              <a:rPr lang="fr-CA" sz="3500" i="1" dirty="0">
                <a:ea typeface="ＭＳ Ｐゴシック" pitchFamily="34" charset="-128"/>
                <a:hlinkClick r:id="rId17"/>
              </a:rPr>
              <a:t>Loi sur la protection des renseignements personnels </a:t>
            </a:r>
          </a:p>
          <a:p>
            <a:pPr marL="0" indent="0" algn="ctr">
              <a:buNone/>
            </a:pPr>
            <a:endParaRPr lang="en-CA" sz="2600" b="1" dirty="0">
              <a:solidFill>
                <a:prstClr val="black"/>
              </a:solidFill>
              <a:ea typeface="ＭＳ Ｐゴシック" panose="020B0600070205080204" pitchFamily="34" charset="-128"/>
            </a:endParaRPr>
          </a:p>
        </p:txBody>
      </p:sp>
      <p:sp>
        <p:nvSpPr>
          <p:cNvPr id="4" name="TextBox 3">
            <a:extLst>
              <a:ext uri="{FF2B5EF4-FFF2-40B4-BE49-F238E27FC236}">
                <a16:creationId xmlns:a16="http://schemas.microsoft.com/office/drawing/2014/main" id="{2AD0CA76-F19B-4A35-9E0A-4EDC81683BBC}"/>
              </a:ext>
            </a:extLst>
          </p:cNvPr>
          <p:cNvSpPr txBox="1"/>
          <p:nvPr/>
        </p:nvSpPr>
        <p:spPr>
          <a:xfrm>
            <a:off x="838200" y="5855553"/>
            <a:ext cx="7713458" cy="830997"/>
          </a:xfrm>
          <a:prstGeom prst="rect">
            <a:avLst/>
          </a:prstGeom>
          <a:noFill/>
        </p:spPr>
        <p:txBody>
          <a:bodyPr wrap="none" rtlCol="0">
            <a:spAutoFit/>
          </a:bodyPr>
          <a:lstStyle/>
          <a:p>
            <a:r>
              <a:rPr lang="en-CA" sz="16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For additional information, please contact the Canada Vigilance Program at:  </a:t>
            </a:r>
          </a:p>
          <a:p>
            <a:pPr lvl="1"/>
            <a:r>
              <a:rPr lang="en-CA" sz="16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Email: </a:t>
            </a:r>
            <a:r>
              <a:rPr lang="en-CA" sz="1600" b="1" dirty="0">
                <a:latin typeface="Arial" panose="020B0604020202020204" pitchFamily="34" charset="0"/>
                <a:cs typeface="Arial" panose="020B0604020202020204" pitchFamily="34" charset="0"/>
                <a:hlinkClick r:id="rId18"/>
              </a:rPr>
              <a:t>hc.canada.vigilance.sc@canada.ca</a:t>
            </a:r>
            <a:endParaRPr lang="en-CA" sz="1600" b="1" dirty="0">
              <a:latin typeface="Arial" panose="020B0604020202020204" pitchFamily="34" charset="0"/>
              <a:cs typeface="Arial" panose="020B0604020202020204" pitchFamily="34" charset="0"/>
            </a:endParaRPr>
          </a:p>
          <a:p>
            <a:pPr lvl="1"/>
            <a:r>
              <a:rPr lang="en-CA" sz="1600" b="1" dirty="0">
                <a:latin typeface="Arial" panose="020B0604020202020204" pitchFamily="34" charset="0"/>
                <a:cs typeface="Arial" panose="020B0604020202020204" pitchFamily="34" charset="0"/>
              </a:rPr>
              <a:t>Telephone: 1-866-234-2345 </a:t>
            </a:r>
          </a:p>
        </p:txBody>
      </p:sp>
    </p:spTree>
    <p:extLst>
      <p:ext uri="{BB962C8B-B14F-4D97-AF65-F5344CB8AC3E}">
        <p14:creationId xmlns:p14="http://schemas.microsoft.com/office/powerpoint/2010/main" val="2559484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fr-CA"/>
              <a:t>Remerciements</a:t>
            </a:r>
          </a:p>
        </p:txBody>
      </p:sp>
      <p:sp>
        <p:nvSpPr>
          <p:cNvPr id="3" name="Content Placeholder 2"/>
          <p:cNvSpPr>
            <a:spLocks noGrp="1"/>
          </p:cNvSpPr>
          <p:nvPr>
            <p:ph idx="1"/>
          </p:nvPr>
        </p:nvSpPr>
        <p:spPr>
          <a:xfrm>
            <a:off x="832670" y="1119614"/>
            <a:ext cx="10515600" cy="3746300"/>
          </a:xfrm>
        </p:spPr>
        <p:txBody>
          <a:bodyPr>
            <a:normAutofit/>
          </a:bodyPr>
          <a:lstStyle/>
          <a:p>
            <a:pPr>
              <a:lnSpc>
                <a:spcPct val="110000"/>
              </a:lnSpc>
            </a:pPr>
            <a:r>
              <a:rPr lang="fr-CA"/>
              <a:t>Tous les documents ont été élaborés par les parties collaboratrices suivantes : Santé Canada, l’Institut pour l’utilisation sécuritaire des médicaments du Canada (ISMP Canada), l’Organisation des normes en santé (HSO) et l’Institut canadien pour la sécurité des patients (ICSP).</a:t>
            </a:r>
          </a:p>
          <a:p>
            <a:pPr>
              <a:lnSpc>
                <a:spcPct val="110000"/>
              </a:lnSpc>
            </a:pPr>
            <a:endParaRPr lang="en-CA"/>
          </a:p>
          <a:p>
            <a:pPr>
              <a:lnSpc>
                <a:spcPct val="110000"/>
              </a:lnSpc>
            </a:pPr>
            <a:r>
              <a:rPr lang="fr-CA"/>
              <a:t>Toute personne souhaitant les utiliser doit citer Santé Canada comme le propriétaire et la source des documents : </a:t>
            </a:r>
            <a:br>
              <a:rPr lang="fr-CA"/>
            </a:br>
            <a:r>
              <a:rPr lang="fr-CA">
                <a:latin typeface="Arial"/>
                <a:cs typeface="Arial"/>
              </a:rPr>
              <a:t>Formation à l’appui de la déclaration obligatoire, Santé Canada, 2019.</a:t>
            </a:r>
            <a:endParaRPr lang="fr-CA"/>
          </a:p>
          <a:p>
            <a:pPr marL="0" indent="0">
              <a:buNone/>
            </a:pPr>
            <a:endParaRPr lang="en-CA" sz="2400">
              <a:latin typeface="Arial"/>
              <a:cs typeface="Arial"/>
            </a:endParaRPr>
          </a:p>
        </p:txBody>
      </p:sp>
      <p:pic>
        <p:nvPicPr>
          <p:cNvPr id="4" name="Picture 4">
            <a:extLst>
              <a:ext uri="{FF2B5EF4-FFF2-40B4-BE49-F238E27FC236}">
                <a16:creationId xmlns:a16="http://schemas.microsoft.com/office/drawing/2014/main" id="{D63DCC57-5798-4F6C-BDD7-A92EBFB43ADF}"/>
              </a:ext>
            </a:extLst>
          </p:cNvPr>
          <p:cNvPicPr>
            <a:picLocks noChangeAspect="1"/>
          </p:cNvPicPr>
          <p:nvPr/>
        </p:nvPicPr>
        <p:blipFill>
          <a:blip r:embed="rId3"/>
          <a:stretch>
            <a:fillRect/>
          </a:stretch>
        </p:blipFill>
        <p:spPr>
          <a:xfrm>
            <a:off x="2497" y="4864050"/>
            <a:ext cx="12137036" cy="927408"/>
          </a:xfrm>
          <a:prstGeom prst="rect">
            <a:avLst/>
          </a:prstGeom>
        </p:spPr>
      </p:pic>
    </p:spTree>
    <p:extLst>
      <p:ext uri="{BB962C8B-B14F-4D97-AF65-F5344CB8AC3E}">
        <p14:creationId xmlns:p14="http://schemas.microsoft.com/office/powerpoint/2010/main" val="605282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259B24B-B613-4667-86F9-992E53B8888F}"/>
              </a:ext>
            </a:extLst>
          </p:cNvPr>
          <p:cNvSpPr>
            <a:spLocks noGrp="1"/>
          </p:cNvSpPr>
          <p:nvPr>
            <p:ph type="title"/>
          </p:nvPr>
        </p:nvSpPr>
        <p:spPr>
          <a:xfrm>
            <a:off x="838200" y="365125"/>
            <a:ext cx="10515600" cy="1325563"/>
          </a:xfrm>
        </p:spPr>
        <p:txBody>
          <a:bodyPr anchor="t"/>
          <a:lstStyle/>
          <a:p>
            <a:r>
              <a:rPr lang="fr-CA" dirty="0"/>
              <a:t>Modèle théorique de la</a:t>
            </a:r>
            <a:br>
              <a:rPr lang="fr-CA" dirty="0"/>
            </a:br>
            <a:r>
              <a:rPr lang="fr-CA" dirty="0"/>
              <a:t>déclaration par les hôpitaux</a:t>
            </a:r>
            <a:br>
              <a:rPr lang="fr-CA" dirty="0"/>
            </a:br>
            <a:r>
              <a:rPr lang="fr-CA" dirty="0"/>
              <a:t>des RIM graves et des IIM</a:t>
            </a:r>
            <a:endParaRPr lang="fr-CA" strike="sngStrike" dirty="0">
              <a:solidFill>
                <a:srgbClr val="FF0000"/>
              </a:solidFill>
            </a:endParaRPr>
          </a:p>
        </p:txBody>
      </p:sp>
      <p:sp>
        <p:nvSpPr>
          <p:cNvPr id="11" name="Rectangle 10">
            <a:extLst>
              <a:ext uri="{FF2B5EF4-FFF2-40B4-BE49-F238E27FC236}">
                <a16:creationId xmlns:a16="http://schemas.microsoft.com/office/drawing/2014/main" id="{A01D55D5-AD2F-4563-9061-8CAF5916E0CA}"/>
              </a:ext>
            </a:extLst>
          </p:cNvPr>
          <p:cNvSpPr/>
          <p:nvPr/>
        </p:nvSpPr>
        <p:spPr>
          <a:xfrm>
            <a:off x="838200" y="6215876"/>
            <a:ext cx="9301843" cy="276999"/>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Source : Le cycle décision-action lié aux </a:t>
            </a:r>
            <a:r>
              <a:rPr kumimoji="0" lang="fr-CA"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RIM graves et </a:t>
            </a:r>
            <a:r>
              <a:rPr kumimoji="0" lang="fr-CA"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aux IIM. ISMP Canada, Organisation des normes en santé (HSO), ICSP; 2019</a:t>
            </a:r>
          </a:p>
        </p:txBody>
      </p:sp>
      <p:pic>
        <p:nvPicPr>
          <p:cNvPr id="4" name="Picture 3" descr="A close up of a logo&#10;&#10;Description automatically generated">
            <a:extLst>
              <a:ext uri="{FF2B5EF4-FFF2-40B4-BE49-F238E27FC236}">
                <a16:creationId xmlns:a16="http://schemas.microsoft.com/office/drawing/2014/main" id="{F1559E6D-2455-4661-A1EF-DCBE481F4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805" y="646387"/>
            <a:ext cx="6208789" cy="5282195"/>
          </a:xfrm>
          <a:prstGeom prst="rect">
            <a:avLst/>
          </a:prstGeom>
        </p:spPr>
      </p:pic>
      <p:sp>
        <p:nvSpPr>
          <p:cNvPr id="5" name="Rectangle: Rounded Corners 4">
            <a:extLst>
              <a:ext uri="{FF2B5EF4-FFF2-40B4-BE49-F238E27FC236}">
                <a16:creationId xmlns:a16="http://schemas.microsoft.com/office/drawing/2014/main" id="{B46DA34D-0400-4035-B68F-B7D25ED510B1}"/>
              </a:ext>
            </a:extLst>
          </p:cNvPr>
          <p:cNvSpPr/>
          <p:nvPr/>
        </p:nvSpPr>
        <p:spPr>
          <a:xfrm>
            <a:off x="838200" y="2219645"/>
            <a:ext cx="2214489" cy="2134642"/>
          </a:xfrm>
          <a:prstGeom prst="roundRect">
            <a:avLst/>
          </a:prstGeom>
          <a:noFill/>
          <a:ln w="1143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D0B2D10-5F0F-4BAD-98EA-3D883ED0C341}"/>
              </a:ext>
            </a:extLst>
          </p:cNvPr>
          <p:cNvSpPr txBox="1"/>
          <p:nvPr/>
        </p:nvSpPr>
        <p:spPr>
          <a:xfrm>
            <a:off x="943897" y="2305615"/>
            <a:ext cx="210879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i="0" u="none" strike="noStrike" cap="none" normalizeH="0" baseline="0" noProof="0" dirty="0">
                <a:ln>
                  <a:noFill/>
                </a:ln>
                <a:solidFill>
                  <a:prstClr val="black"/>
                </a:solidFill>
                <a:uLnTx/>
                <a:uFillTx/>
                <a:latin typeface="Calibri" panose="020F0502020204030204"/>
                <a:ea typeface="+mn-ea"/>
                <a:cs typeface="+mn-cs"/>
              </a:rPr>
              <a:t>Le </a:t>
            </a:r>
            <a:r>
              <a:rPr kumimoji="0" lang="fr-CA" sz="2000" b="1" i="0" u="none" strike="noStrike" cap="none" normalizeH="0" baseline="0" noProof="0" dirty="0">
                <a:ln>
                  <a:noFill/>
                </a:ln>
                <a:solidFill>
                  <a:prstClr val="black"/>
                </a:solidFill>
                <a:uLnTx/>
                <a:uFillTx/>
                <a:latin typeface="Calibri" panose="020F0502020204030204"/>
                <a:ea typeface="+mn-ea"/>
                <a:cs typeface="+mn-cs"/>
              </a:rPr>
              <a:t>module 4</a:t>
            </a:r>
            <a:r>
              <a:rPr kumimoji="0" lang="fr-CA" sz="2000" i="0" u="none" strike="noStrike" cap="none" normalizeH="0" baseline="0" noProof="0" dirty="0">
                <a:ln>
                  <a:noFill/>
                </a:ln>
                <a:solidFill>
                  <a:prstClr val="black"/>
                </a:solidFill>
                <a:uLnTx/>
                <a:uFillTx/>
                <a:latin typeface="Calibri" panose="020F0502020204030204"/>
                <a:ea typeface="+mn-ea"/>
                <a:cs typeface="+mn-cs"/>
              </a:rPr>
              <a:t> décrit l’analyse de Santé Canada et ses constatations relatives à l’innocuité.</a:t>
            </a:r>
          </a:p>
        </p:txBody>
      </p:sp>
      <p:sp>
        <p:nvSpPr>
          <p:cNvPr id="8" name="Rectangle: Rounded Corners 11">
            <a:extLst>
              <a:ext uri="{FF2B5EF4-FFF2-40B4-BE49-F238E27FC236}">
                <a16:creationId xmlns:a16="http://schemas.microsoft.com/office/drawing/2014/main" id="{FC4E3989-A151-4DC9-9B06-B8FCFB161D5D}"/>
              </a:ext>
            </a:extLst>
          </p:cNvPr>
          <p:cNvSpPr/>
          <p:nvPr/>
        </p:nvSpPr>
        <p:spPr>
          <a:xfrm>
            <a:off x="7460344" y="4010603"/>
            <a:ext cx="2975428" cy="2124062"/>
          </a:xfrm>
          <a:prstGeom prst="roundRect">
            <a:avLst/>
          </a:prstGeom>
          <a:noFill/>
          <a:ln w="1143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11">
            <a:extLst>
              <a:ext uri="{FF2B5EF4-FFF2-40B4-BE49-F238E27FC236}">
                <a16:creationId xmlns:a16="http://schemas.microsoft.com/office/drawing/2014/main" id="{DAAA8494-6969-4BFF-8563-ECD11A8E8D48}"/>
              </a:ext>
            </a:extLst>
          </p:cNvPr>
          <p:cNvSpPr/>
          <p:nvPr/>
        </p:nvSpPr>
        <p:spPr>
          <a:xfrm>
            <a:off x="5544457" y="1204685"/>
            <a:ext cx="1915887" cy="4929979"/>
          </a:xfrm>
          <a:prstGeom prst="roundRect">
            <a:avLst/>
          </a:prstGeom>
          <a:noFill/>
          <a:ln w="1143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740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BB9F-A1E5-43D0-895C-BADFE6F28C5D}"/>
              </a:ext>
            </a:extLst>
          </p:cNvPr>
          <p:cNvSpPr>
            <a:spLocks noGrp="1"/>
          </p:cNvSpPr>
          <p:nvPr>
            <p:ph idx="1"/>
          </p:nvPr>
        </p:nvSpPr>
        <p:spPr/>
        <p:txBody>
          <a:bodyPr vert="horz" lIns="91440" tIns="45720" rIns="91440" bIns="45720" rtlCol="0" anchor="t">
            <a:normAutofit/>
          </a:bodyPr>
          <a:lstStyle/>
          <a:p>
            <a:endParaRPr lang="en-CA" sz="3200">
              <a:solidFill>
                <a:prstClr val="black"/>
              </a:solidFill>
              <a:latin typeface="Arial" panose="020B0604020202020204" pitchFamily="34" charset="0"/>
              <a:cs typeface="+mn-cs"/>
            </a:endParaRPr>
          </a:p>
          <a:p>
            <a:endParaRPr lang="en-CA" sz="3200">
              <a:solidFill>
                <a:prstClr val="black"/>
              </a:solidFill>
              <a:latin typeface="Arial" panose="020B0604020202020204" pitchFamily="34" charset="0"/>
              <a:cs typeface="+mn-cs"/>
            </a:endParaRPr>
          </a:p>
          <a:p>
            <a:pPr marL="0" indent="0" algn="ctr">
              <a:buNone/>
            </a:pPr>
            <a:r>
              <a:rPr lang="fr-CA" sz="3200" b="1">
                <a:solidFill>
                  <a:srgbClr val="1B416F"/>
                </a:solidFill>
                <a:latin typeface="Arial"/>
                <a:cs typeface="Arial"/>
              </a:rPr>
              <a:t>Vigilance sur les produits de santé</a:t>
            </a:r>
          </a:p>
        </p:txBody>
      </p:sp>
      <p:sp>
        <p:nvSpPr>
          <p:cNvPr id="4" name="Slide Number Placeholder 3">
            <a:extLst>
              <a:ext uri="{FF2B5EF4-FFF2-40B4-BE49-F238E27FC236}">
                <a16:creationId xmlns:a16="http://schemas.microsoft.com/office/drawing/2014/main" id="{DF2BFA3B-8A08-4F68-A6C3-55E0B813E49D}"/>
              </a:ext>
            </a:extLst>
          </p:cNvPr>
          <p:cNvSpPr>
            <a:spLocks noGrp="1"/>
          </p:cNvSpPr>
          <p:nvPr>
            <p:ph type="sldNum"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CACD7C3C-9F41-4EB4-9FCC-8B846A13ECB4}" type="slidenum">
              <a:rPr kumimoji="0" lang="en-US" altLang="en-US" sz="1100" b="0" i="0" u="none" strike="noStrike" kern="1200" cap="none" spc="0" normalizeH="0" baseline="0" noProof="0" smtClean="0">
                <a:ln>
                  <a:noFill/>
                </a:ln>
                <a:solidFill>
                  <a:prstClr val="white"/>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a:t>
            </a:fld>
            <a:endPar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95669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6956" y="-83890"/>
            <a:ext cx="10515600" cy="1325563"/>
          </a:xfrm>
        </p:spPr>
        <p:txBody>
          <a:bodyPr/>
          <a:lstStyle/>
          <a:p>
            <a:r>
              <a:rPr lang="fr-CA"/>
              <a:t>Vigilance sur les produits de santé</a:t>
            </a:r>
          </a:p>
        </p:txBody>
      </p:sp>
      <p:sp useBgFill="1">
        <p:nvSpPr>
          <p:cNvPr id="3" name="Content Placeholder 2"/>
          <p:cNvSpPr>
            <a:spLocks noGrp="1"/>
          </p:cNvSpPr>
          <p:nvPr>
            <p:ph idx="1"/>
          </p:nvPr>
        </p:nvSpPr>
        <p:spPr>
          <a:xfrm>
            <a:off x="826956" y="1068361"/>
            <a:ext cx="10355705" cy="5047625"/>
          </a:xfrm>
        </p:spPr>
        <p:txBody>
          <a:bodyPr>
            <a:normAutofit fontScale="92500" lnSpcReduction="20000"/>
          </a:bodyPr>
          <a:lstStyle/>
          <a:p>
            <a:pPr>
              <a:lnSpc>
                <a:spcPct val="100000"/>
              </a:lnSpc>
              <a:spcBef>
                <a:spcPts val="600"/>
              </a:spcBef>
              <a:spcAft>
                <a:spcPts val="600"/>
              </a:spcAft>
            </a:pPr>
            <a:r>
              <a:rPr lang="fr-CA"/>
              <a:t>Santé Canada puise ses connaissances sur l’innocuité des produits après leur mise en marché à partir de plusieurs sources. Ces données, indispensables à l’efficacité de leur utilisation clinique, proviennent notamment des déclarations de réactions indésirables à un médicament (RIM graves) et des incidents liés aux instruments médicaux (IIM).</a:t>
            </a:r>
          </a:p>
          <a:p>
            <a:pPr>
              <a:lnSpc>
                <a:spcPct val="100000"/>
              </a:lnSpc>
              <a:spcBef>
                <a:spcPts val="600"/>
              </a:spcBef>
              <a:spcAft>
                <a:spcPts val="600"/>
              </a:spcAft>
            </a:pPr>
            <a:r>
              <a:rPr lang="fr-CA"/>
              <a:t>En plus des déclarations de RIM graves et d’IIM, diverses autres sources de données concourent à la surveillance de l’innocuité des produits thérapeutiques, notamment :</a:t>
            </a:r>
            <a:endParaRPr lang="fr-CA" strike="sngStrike"/>
          </a:p>
          <a:p>
            <a:pPr lvl="1">
              <a:lnSpc>
                <a:spcPct val="100000"/>
              </a:lnSpc>
              <a:spcBef>
                <a:spcPts val="0"/>
              </a:spcBef>
              <a:spcAft>
                <a:spcPts val="600"/>
              </a:spcAft>
            </a:pPr>
            <a:r>
              <a:rPr lang="fr-CA"/>
              <a:t>la déclaration obligatoire des parties réglementées;</a:t>
            </a:r>
          </a:p>
          <a:p>
            <a:pPr lvl="1">
              <a:lnSpc>
                <a:spcPct val="100000"/>
              </a:lnSpc>
              <a:spcBef>
                <a:spcPts val="0"/>
              </a:spcBef>
              <a:spcAft>
                <a:spcPts val="600"/>
              </a:spcAft>
            </a:pPr>
            <a:r>
              <a:rPr lang="fr-CA"/>
              <a:t>les rapports volontaires des professionnels de la santé et des consommateurs;</a:t>
            </a:r>
          </a:p>
          <a:p>
            <a:pPr lvl="1">
              <a:lnSpc>
                <a:spcPct val="100000"/>
              </a:lnSpc>
              <a:spcBef>
                <a:spcPts val="0"/>
              </a:spcBef>
              <a:spcAft>
                <a:spcPts val="600"/>
              </a:spcAft>
            </a:pPr>
            <a:r>
              <a:rPr lang="fr-CA"/>
              <a:t>des données étrangères, comme l’évaluation par le fabricant des données mondiales sur la sécurité;</a:t>
            </a:r>
          </a:p>
          <a:p>
            <a:pPr lvl="1">
              <a:lnSpc>
                <a:spcPct val="100000"/>
              </a:lnSpc>
              <a:spcBef>
                <a:spcPts val="0"/>
              </a:spcBef>
              <a:spcAft>
                <a:spcPts val="600"/>
              </a:spcAft>
            </a:pPr>
            <a:r>
              <a:rPr lang="fr-CA"/>
              <a:t>l’échange d’informations avec les organismes de réglementation étrangers;</a:t>
            </a:r>
          </a:p>
          <a:p>
            <a:pPr lvl="1">
              <a:lnSpc>
                <a:spcPct val="100000"/>
              </a:lnSpc>
              <a:spcBef>
                <a:spcPts val="0"/>
              </a:spcBef>
              <a:spcAft>
                <a:spcPts val="600"/>
              </a:spcAft>
            </a:pPr>
            <a:r>
              <a:rPr lang="fr-CA"/>
              <a:t>la littérature médicale;</a:t>
            </a:r>
          </a:p>
          <a:p>
            <a:pPr lvl="1">
              <a:lnSpc>
                <a:spcPct val="100000"/>
              </a:lnSpc>
              <a:spcBef>
                <a:spcPts val="0"/>
              </a:spcBef>
              <a:spcAft>
                <a:spcPts val="600"/>
              </a:spcAft>
            </a:pPr>
            <a:r>
              <a:rPr lang="fr-CA"/>
              <a:t>l’information générée par le Réseau sur l’innocuité et l’efficacité des médicaments (RIEM).</a:t>
            </a:r>
          </a:p>
          <a:p>
            <a:pPr>
              <a:lnSpc>
                <a:spcPct val="100000"/>
              </a:lnSpc>
              <a:spcBef>
                <a:spcPts val="600"/>
              </a:spcBef>
              <a:spcAft>
                <a:spcPts val="600"/>
              </a:spcAft>
            </a:pPr>
            <a:r>
              <a:rPr lang="fr-CA"/>
              <a:t>Ce module reflète la vaste portée des activités de surveillance des produits de Santé Canada qui vont au-delà de la déclaration obligatoire par les hôpitaux (des RIM graves et des IIM); cette diversité se reflète dans la terminologie de déclaration des EI et des </a:t>
            </a:r>
            <a:r>
              <a:rPr lang="fr-CA">
                <a:latin typeface="Arial"/>
                <a:cs typeface="Arial"/>
              </a:rPr>
              <a:t>PIM</a:t>
            </a:r>
            <a:r>
              <a:rPr lang="fr-CA"/>
              <a:t>. </a:t>
            </a:r>
          </a:p>
        </p:txBody>
      </p:sp>
      <p:sp>
        <p:nvSpPr>
          <p:cNvPr id="4" name="Slide Number Placeholder 3"/>
          <p:cNvSpPr>
            <a:spLocks noGrp="1"/>
          </p:cNvSpPr>
          <p:nvPr>
            <p:ph type="sldNum" sz="quarter" idx="12"/>
          </p:nvPr>
        </p:nvSpPr>
        <p:spPr/>
        <p:txBody>
          <a:bodyPr/>
          <a:lstStyle/>
          <a:p>
            <a:fld id="{7C6B2E34-D889-2543-8A57-C13169FFE288}" type="slidenum">
              <a:rPr lang="en-US" smtClean="0"/>
              <a:t>6</a:t>
            </a:fld>
            <a:endParaRPr lang="en-US"/>
          </a:p>
        </p:txBody>
      </p:sp>
    </p:spTree>
    <p:extLst>
      <p:ext uri="{BB962C8B-B14F-4D97-AF65-F5344CB8AC3E}">
        <p14:creationId xmlns:p14="http://schemas.microsoft.com/office/powerpoint/2010/main" val="2970142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242"/>
            <a:ext cx="11353800" cy="781300"/>
          </a:xfrm>
        </p:spPr>
        <p:txBody>
          <a:bodyPr anchor="t">
            <a:normAutofit fontScale="90000"/>
          </a:bodyPr>
          <a:lstStyle/>
          <a:p>
            <a:r>
              <a:rPr lang="fr-CA" sz="2800"/>
              <a:t>Cycle de vie de la vigilance sur les produits de santé de Santé Canada</a:t>
            </a:r>
          </a:p>
        </p:txBody>
      </p:sp>
      <p:grpSp>
        <p:nvGrpSpPr>
          <p:cNvPr id="5" name="Group 4">
            <a:extLst>
              <a:ext uri="{FF2B5EF4-FFF2-40B4-BE49-F238E27FC236}">
                <a16:creationId xmlns:a16="http://schemas.microsoft.com/office/drawing/2014/main" id="{1A84416C-957B-41B4-BDB2-5E4C5E388304}"/>
              </a:ext>
            </a:extLst>
          </p:cNvPr>
          <p:cNvGrpSpPr/>
          <p:nvPr/>
        </p:nvGrpSpPr>
        <p:grpSpPr>
          <a:xfrm>
            <a:off x="7506280" y="2254051"/>
            <a:ext cx="4592185" cy="2169869"/>
            <a:chOff x="8300601" y="1283792"/>
            <a:chExt cx="2937088" cy="2184380"/>
          </a:xfrm>
        </p:grpSpPr>
        <p:sp>
          <p:nvSpPr>
            <p:cNvPr id="6" name="TextBox 5">
              <a:extLst>
                <a:ext uri="{FF2B5EF4-FFF2-40B4-BE49-F238E27FC236}">
                  <a16:creationId xmlns:a16="http://schemas.microsoft.com/office/drawing/2014/main" id="{90B27521-9DE5-439A-B9E7-70158DCF6427}"/>
                </a:ext>
              </a:extLst>
            </p:cNvPr>
            <p:cNvSpPr txBox="1"/>
            <p:nvPr/>
          </p:nvSpPr>
          <p:spPr>
            <a:xfrm>
              <a:off x="8300601" y="1283792"/>
              <a:ext cx="2937088" cy="372686"/>
            </a:xfrm>
            <a:prstGeom prst="rect">
              <a:avLst/>
            </a:prstGeom>
            <a:noFill/>
          </p:spPr>
          <p:txBody>
            <a:bodyPr wrap="square" lIns="0" rIns="0" rtlCol="0" anchor="b">
              <a:spAutoFit/>
            </a:bodyPr>
            <a:lstStyle/>
            <a:p>
              <a:pPr defTabSz="914400" eaLnBrk="1" fontAlgn="auto" hangingPunct="1">
                <a:spcBef>
                  <a:spcPts val="0"/>
                </a:spcBef>
                <a:spcAft>
                  <a:spcPts val="0"/>
                </a:spcAft>
              </a:pPr>
              <a:r>
                <a:rPr lang="fr-CA" sz="1600" b="1" cap="all">
                  <a:solidFill>
                    <a:srgbClr val="00A891"/>
                  </a:solidFill>
                  <a:latin typeface="Calibri" panose="020F0502020204030204"/>
                  <a:ea typeface="+mn-ea"/>
                </a:rPr>
                <a:t>2. Examen avant la mise en marché</a:t>
              </a:r>
            </a:p>
          </p:txBody>
        </p:sp>
        <p:sp>
          <p:nvSpPr>
            <p:cNvPr id="7" name="TextBox 6">
              <a:extLst>
                <a:ext uri="{FF2B5EF4-FFF2-40B4-BE49-F238E27FC236}">
                  <a16:creationId xmlns:a16="http://schemas.microsoft.com/office/drawing/2014/main" id="{BBE7C1A5-1992-44BF-A7CE-57AF044FFD2C}"/>
                </a:ext>
              </a:extLst>
            </p:cNvPr>
            <p:cNvSpPr txBox="1"/>
            <p:nvPr/>
          </p:nvSpPr>
          <p:spPr>
            <a:xfrm>
              <a:off x="8338370" y="1640146"/>
              <a:ext cx="2731753" cy="1828026"/>
            </a:xfrm>
            <a:prstGeom prst="rect">
              <a:avLst/>
            </a:prstGeom>
            <a:noFill/>
          </p:spPr>
          <p:txBody>
            <a:bodyPr wrap="square" lIns="0" rIns="0" rtlCol="0" anchor="t">
              <a:spAutoFit/>
            </a:bodyPr>
            <a:lstStyle/>
            <a:p>
              <a:pPr marL="285750" indent="-285750" defTabSz="914400" eaLnBrk="1" fontAlgn="auto" hangingPunct="1">
                <a:spcBef>
                  <a:spcPts val="0"/>
                </a:spcBef>
                <a:spcAft>
                  <a:spcPts val="0"/>
                </a:spcAft>
                <a:buFont typeface="Arial" panose="020B0604020202020204" pitchFamily="34" charset="0"/>
                <a:buChar char="•"/>
              </a:pPr>
              <a:r>
                <a:rPr lang="fr-CA" sz="1600">
                  <a:latin typeface="Calibri" panose="020F0502020204030204"/>
                  <a:ea typeface="+mn-ea"/>
                </a:rPr>
                <a:t>Examen des soumissions de produit pour en évaluer l’innocuité, l’efficacité et la qualité</a:t>
              </a:r>
            </a:p>
            <a:p>
              <a:pPr marL="285750" indent="-285750" defTabSz="914400" eaLnBrk="1" fontAlgn="auto" hangingPunct="1">
                <a:spcBef>
                  <a:spcPts val="0"/>
                </a:spcBef>
                <a:spcAft>
                  <a:spcPts val="0"/>
                </a:spcAft>
                <a:buFont typeface="Arial" panose="020B0604020202020204" pitchFamily="34" charset="0"/>
                <a:buChar char="•"/>
              </a:pPr>
              <a:r>
                <a:rPr lang="fr-CA" sz="1600">
                  <a:latin typeface="Calibri" panose="020F0502020204030204"/>
                  <a:ea typeface="+mn-ea"/>
                </a:rPr>
                <a:t>Revue des plans de gestion des risques avec le DAMM pour atténuer les risques possibles (le cas échéant)</a:t>
              </a:r>
            </a:p>
            <a:p>
              <a:pPr marL="285750" indent="-285750" defTabSz="914400" eaLnBrk="1" fontAlgn="auto" hangingPunct="1">
                <a:spcBef>
                  <a:spcPts val="0"/>
                </a:spcBef>
                <a:spcAft>
                  <a:spcPts val="0"/>
                </a:spcAft>
                <a:buFont typeface="Arial" panose="020B0604020202020204" pitchFamily="34" charset="0"/>
                <a:buChar char="•"/>
              </a:pPr>
              <a:r>
                <a:rPr lang="fr-CA" sz="1600">
                  <a:latin typeface="Calibri" panose="020F0502020204030204"/>
                  <a:ea typeface="+mn-ea"/>
                </a:rPr>
                <a:t>Évaluation du nom du produit et de l’étiquette (selon la classe d’instrument médical)</a:t>
              </a:r>
            </a:p>
          </p:txBody>
        </p:sp>
      </p:grpSp>
      <p:grpSp>
        <p:nvGrpSpPr>
          <p:cNvPr id="8" name="Group 7">
            <a:extLst>
              <a:ext uri="{FF2B5EF4-FFF2-40B4-BE49-F238E27FC236}">
                <a16:creationId xmlns:a16="http://schemas.microsoft.com/office/drawing/2014/main" id="{7567E461-7D35-4D0A-81D1-7D023509C85F}"/>
              </a:ext>
            </a:extLst>
          </p:cNvPr>
          <p:cNvGrpSpPr/>
          <p:nvPr/>
        </p:nvGrpSpPr>
        <p:grpSpPr>
          <a:xfrm>
            <a:off x="1685397" y="4337374"/>
            <a:ext cx="4231361" cy="2240834"/>
            <a:chOff x="1654557" y="2947758"/>
            <a:chExt cx="2937089" cy="2625334"/>
          </a:xfrm>
        </p:grpSpPr>
        <p:sp>
          <p:nvSpPr>
            <p:cNvPr id="9" name="TextBox 8">
              <a:extLst>
                <a:ext uri="{FF2B5EF4-FFF2-40B4-BE49-F238E27FC236}">
                  <a16:creationId xmlns:a16="http://schemas.microsoft.com/office/drawing/2014/main" id="{1BAF9F3E-5330-4CBE-BD26-F8D9BDA43DCF}"/>
                </a:ext>
              </a:extLst>
            </p:cNvPr>
            <p:cNvSpPr txBox="1"/>
            <p:nvPr/>
          </p:nvSpPr>
          <p:spPr>
            <a:xfrm>
              <a:off x="1654557" y="2947758"/>
              <a:ext cx="2937089" cy="376819"/>
            </a:xfrm>
            <a:prstGeom prst="rect">
              <a:avLst/>
            </a:prstGeom>
            <a:noFill/>
          </p:spPr>
          <p:txBody>
            <a:bodyPr wrap="square" lIns="0" rIns="0" rtlCol="0" anchor="b">
              <a:spAutoFit/>
            </a:bodyPr>
            <a:lstStyle/>
            <a:p>
              <a:pPr defTabSz="914400" eaLnBrk="1" fontAlgn="auto" hangingPunct="1">
                <a:spcBef>
                  <a:spcPts val="0"/>
                </a:spcBef>
                <a:spcAft>
                  <a:spcPts val="0"/>
                </a:spcAft>
              </a:pPr>
              <a:r>
                <a:rPr lang="fr-CA" sz="1600" b="1" cap="all">
                  <a:solidFill>
                    <a:srgbClr val="FE7600"/>
                  </a:solidFill>
                  <a:latin typeface="Calibri" panose="020F0502020204030204"/>
                  <a:ea typeface="+mn-ea"/>
                </a:rPr>
                <a:t>4. Atténuation des risques</a:t>
              </a:r>
            </a:p>
          </p:txBody>
        </p:sp>
        <p:sp>
          <p:nvSpPr>
            <p:cNvPr id="10" name="TextBox 9">
              <a:extLst>
                <a:ext uri="{FF2B5EF4-FFF2-40B4-BE49-F238E27FC236}">
                  <a16:creationId xmlns:a16="http://schemas.microsoft.com/office/drawing/2014/main" id="{B78E4D74-2515-49E1-992B-A0522C449A47}"/>
                </a:ext>
              </a:extLst>
            </p:cNvPr>
            <p:cNvSpPr txBox="1"/>
            <p:nvPr/>
          </p:nvSpPr>
          <p:spPr>
            <a:xfrm>
              <a:off x="1667498" y="3445627"/>
              <a:ext cx="2377915" cy="2127465"/>
            </a:xfrm>
            <a:prstGeom prst="rect">
              <a:avLst/>
            </a:prstGeom>
            <a:noFill/>
          </p:spPr>
          <p:txBody>
            <a:bodyPr wrap="square" lIns="0" rIns="0" rtlCol="0" anchor="t">
              <a:spAutoFit/>
            </a:bodyPr>
            <a:lstStyle/>
            <a:p>
              <a:pPr marL="285750" indent="-285750" algn="just" defTabSz="914400" eaLnBrk="1" fontAlgn="auto" hangingPunct="1">
                <a:spcBef>
                  <a:spcPts val="0"/>
                </a:spcBef>
                <a:spcAft>
                  <a:spcPts val="0"/>
                </a:spcAft>
                <a:buFont typeface="Arial" panose="020B0604020202020204" pitchFamily="34" charset="0"/>
                <a:buChar char="•"/>
              </a:pPr>
              <a:r>
                <a:rPr lang="fr-CA" sz="1600">
                  <a:latin typeface="Calibri" panose="020F0502020204030204"/>
                  <a:ea typeface="+mn-ea"/>
                </a:rPr>
                <a:t>Observation continue</a:t>
              </a:r>
            </a:p>
            <a:p>
              <a:pPr marL="285750" indent="-285750" algn="just" defTabSz="914400" eaLnBrk="1" fontAlgn="auto" hangingPunct="1">
                <a:spcBef>
                  <a:spcPts val="0"/>
                </a:spcBef>
                <a:spcAft>
                  <a:spcPts val="0"/>
                </a:spcAft>
                <a:buFont typeface="Arial" panose="020B0604020202020204" pitchFamily="34" charset="0"/>
                <a:buChar char="•"/>
              </a:pPr>
              <a:r>
                <a:rPr lang="fr-CA" sz="1600">
                  <a:latin typeface="Calibri" panose="020F0502020204030204"/>
                  <a:ea typeface="+mn-ea"/>
                </a:rPr>
                <a:t>Modifications des étiquettes</a:t>
              </a:r>
            </a:p>
            <a:p>
              <a:pPr marL="285750" indent="-285750" algn="just" defTabSz="914400" eaLnBrk="1" fontAlgn="auto" hangingPunct="1">
                <a:spcBef>
                  <a:spcPts val="0"/>
                </a:spcBef>
                <a:spcAft>
                  <a:spcPts val="0"/>
                </a:spcAft>
                <a:buFont typeface="Arial" panose="020B0604020202020204" pitchFamily="34" charset="0"/>
                <a:buChar char="•"/>
              </a:pPr>
              <a:r>
                <a:rPr lang="fr-CA" sz="1600">
                  <a:latin typeface="Calibri" panose="020F0502020204030204"/>
                  <a:ea typeface="+mn-ea"/>
                </a:rPr>
                <a:t>Communication des risques</a:t>
              </a:r>
            </a:p>
            <a:p>
              <a:pPr marL="285750" indent="-285750" algn="just" defTabSz="914400" eaLnBrk="1" fontAlgn="auto" hangingPunct="1">
                <a:spcBef>
                  <a:spcPts val="0"/>
                </a:spcBef>
                <a:spcAft>
                  <a:spcPts val="0"/>
                </a:spcAft>
                <a:buFont typeface="Arial" panose="020B0604020202020204" pitchFamily="34" charset="0"/>
                <a:buChar char="•"/>
              </a:pPr>
              <a:r>
                <a:rPr lang="fr-CA" sz="1600">
                  <a:latin typeface="Calibri" panose="020F0502020204030204"/>
                  <a:ea typeface="+mn-ea"/>
                </a:rPr>
                <a:t>Rappel des produits</a:t>
              </a:r>
            </a:p>
            <a:p>
              <a:pPr marL="285750" indent="-285750" algn="just" defTabSz="914400" eaLnBrk="1" fontAlgn="auto" hangingPunct="1">
                <a:spcBef>
                  <a:spcPts val="0"/>
                </a:spcBef>
                <a:spcAft>
                  <a:spcPts val="0"/>
                </a:spcAft>
                <a:buFont typeface="Arial" panose="020B0604020202020204" pitchFamily="34" charset="0"/>
                <a:buChar char="•"/>
              </a:pPr>
              <a:r>
                <a:rPr lang="fr-CA" sz="1600">
                  <a:latin typeface="Calibri" panose="020F0502020204030204"/>
                  <a:ea typeface="+mn-ea"/>
                </a:rPr>
                <a:t>Activités éducatives</a:t>
              </a:r>
            </a:p>
            <a:p>
              <a:pPr marL="285750" indent="-285750" algn="just" defTabSz="914400" eaLnBrk="1" fontAlgn="auto" hangingPunct="1">
                <a:spcBef>
                  <a:spcPts val="0"/>
                </a:spcBef>
                <a:spcAft>
                  <a:spcPts val="0"/>
                </a:spcAft>
                <a:buFont typeface="Arial" panose="020B0604020202020204" pitchFamily="34" charset="0"/>
                <a:buChar char="•"/>
              </a:pPr>
              <a:r>
                <a:rPr lang="fr-CA" sz="1600">
                  <a:latin typeface="Calibri" panose="020F0502020204030204"/>
                  <a:ea typeface="+mn-ea"/>
                </a:rPr>
                <a:t>Retrait du marché</a:t>
              </a:r>
            </a:p>
            <a:p>
              <a:pPr marL="285750" indent="-285750" algn="just" defTabSz="914400" eaLnBrk="1" fontAlgn="auto" hangingPunct="1">
                <a:spcBef>
                  <a:spcPts val="0"/>
                </a:spcBef>
                <a:spcAft>
                  <a:spcPts val="0"/>
                </a:spcAft>
                <a:buFont typeface="Arial" panose="020B0604020202020204" pitchFamily="34" charset="0"/>
                <a:buChar char="•"/>
              </a:pPr>
              <a:r>
                <a:rPr lang="fr-CA" sz="1600">
                  <a:latin typeface="Calibri" panose="020F0502020204030204"/>
                  <a:ea typeface="+mn-ea"/>
                </a:rPr>
                <a:t>Autre</a:t>
              </a:r>
            </a:p>
          </p:txBody>
        </p:sp>
      </p:grpSp>
      <p:grpSp>
        <p:nvGrpSpPr>
          <p:cNvPr id="11" name="Group 10">
            <a:extLst>
              <a:ext uri="{FF2B5EF4-FFF2-40B4-BE49-F238E27FC236}">
                <a16:creationId xmlns:a16="http://schemas.microsoft.com/office/drawing/2014/main" id="{BD3382A5-860B-4391-BB00-86B510E5D854}"/>
              </a:ext>
            </a:extLst>
          </p:cNvPr>
          <p:cNvGrpSpPr/>
          <p:nvPr/>
        </p:nvGrpSpPr>
        <p:grpSpPr>
          <a:xfrm>
            <a:off x="2446155" y="809623"/>
            <a:ext cx="8906011" cy="1413167"/>
            <a:chOff x="8921976" y="1602411"/>
            <a:chExt cx="3095268" cy="1360677"/>
          </a:xfrm>
        </p:grpSpPr>
        <p:sp>
          <p:nvSpPr>
            <p:cNvPr id="12" name="TextBox 11">
              <a:extLst>
                <a:ext uri="{FF2B5EF4-FFF2-40B4-BE49-F238E27FC236}">
                  <a16:creationId xmlns:a16="http://schemas.microsoft.com/office/drawing/2014/main" id="{31C649A2-189D-4ABB-9C40-FC54A48B627B}"/>
                </a:ext>
              </a:extLst>
            </p:cNvPr>
            <p:cNvSpPr txBox="1"/>
            <p:nvPr/>
          </p:nvSpPr>
          <p:spPr>
            <a:xfrm>
              <a:off x="8921976" y="1602411"/>
              <a:ext cx="3095268" cy="325979"/>
            </a:xfrm>
            <a:prstGeom prst="rect">
              <a:avLst/>
            </a:prstGeom>
            <a:noFill/>
          </p:spPr>
          <p:txBody>
            <a:bodyPr wrap="square" lIns="0" rIns="0" rtlCol="0" anchor="b">
              <a:spAutoFit/>
            </a:bodyPr>
            <a:lstStyle/>
            <a:p>
              <a:pPr defTabSz="914400" eaLnBrk="1" fontAlgn="auto" hangingPunct="1">
                <a:spcBef>
                  <a:spcPts val="0"/>
                </a:spcBef>
                <a:spcAft>
                  <a:spcPts val="0"/>
                </a:spcAft>
              </a:pPr>
              <a:r>
                <a:rPr lang="fr-CA" sz="1600" b="1" cap="all">
                  <a:solidFill>
                    <a:srgbClr val="013D4D"/>
                  </a:solidFill>
                  <a:latin typeface="Calibri" panose="020F0502020204030204"/>
                  <a:ea typeface="+mn-ea"/>
                </a:rPr>
                <a:t>1. SOUMISSION à l’autorisation de mise sur le marché</a:t>
              </a:r>
            </a:p>
          </p:txBody>
        </p:sp>
        <p:sp>
          <p:nvSpPr>
            <p:cNvPr id="13" name="TextBox 12">
              <a:extLst>
                <a:ext uri="{FF2B5EF4-FFF2-40B4-BE49-F238E27FC236}">
                  <a16:creationId xmlns:a16="http://schemas.microsoft.com/office/drawing/2014/main" id="{3712FA87-4059-4E5A-BDA3-9FB4FFCD3B9A}"/>
                </a:ext>
              </a:extLst>
            </p:cNvPr>
            <p:cNvSpPr txBox="1"/>
            <p:nvPr/>
          </p:nvSpPr>
          <p:spPr>
            <a:xfrm>
              <a:off x="8929772" y="1925881"/>
              <a:ext cx="2929293" cy="1037207"/>
            </a:xfrm>
            <a:prstGeom prst="rect">
              <a:avLst/>
            </a:prstGeom>
            <a:noFill/>
          </p:spPr>
          <p:txBody>
            <a:bodyPr wrap="square" lIns="0" rIns="0" rtlCol="0" anchor="t">
              <a:spAutoFit/>
            </a:bodyPr>
            <a:lstStyle/>
            <a:p>
              <a:pPr marL="285750" indent="-285750">
                <a:buFont typeface="Arial" panose="020B0604020202020204" pitchFamily="34" charset="0"/>
                <a:buChar char="•"/>
              </a:pPr>
              <a:r>
                <a:rPr lang="fr-CA" sz="1600">
                  <a:latin typeface="Calibri" panose="020F0502020204030204"/>
                  <a:ea typeface="+mn-ea"/>
                </a:rPr>
                <a:t>Soumission du produit (</a:t>
              </a:r>
              <a:r>
                <a:rPr lang="fr-CA" sz="1600">
                  <a:latin typeface="Calibri" panose="020F0502020204030204"/>
                </a:rPr>
                <a:t>produits </a:t>
              </a:r>
              <a:r>
                <a:rPr lang="fr-CA" sz="1600">
                  <a:latin typeface="Calibri" panose="020F0502020204030204"/>
                  <a:ea typeface="+mn-ea"/>
                </a:rPr>
                <a:t>pharmaceutiques, </a:t>
              </a:r>
              <a:r>
                <a:rPr lang="fr-CA" sz="1600"/>
                <a:t>produits de santé naturel, produits </a:t>
              </a:r>
              <a:r>
                <a:rPr lang="fr-CA" sz="1600">
                  <a:latin typeface="Calibri" panose="020F0502020204030204"/>
                  <a:ea typeface="+mn-ea"/>
                </a:rPr>
                <a:t>biologiques et biosimilaires, produits radiopharmaceutiques, </a:t>
              </a:r>
              <a:r>
                <a:rPr lang="fr-CA" sz="1600"/>
                <a:t>produits désinfectants </a:t>
              </a:r>
              <a:r>
                <a:rPr lang="fr-FR" sz="1600"/>
                <a:t>et les produits d'hygiène comportant des allégations de propriétés de désinfection, </a:t>
              </a:r>
              <a:r>
                <a:rPr lang="fr-CA" sz="1600">
                  <a:latin typeface="Calibri" panose="020F0502020204030204"/>
                  <a:ea typeface="+mn-ea"/>
                </a:rPr>
                <a:t>et instruments médicaux) par le détenteur d’une autorisation de mise en marché (DAMM)</a:t>
              </a:r>
            </a:p>
          </p:txBody>
        </p:sp>
      </p:grpSp>
      <p:grpSp>
        <p:nvGrpSpPr>
          <p:cNvPr id="19" name="Group 18">
            <a:extLst>
              <a:ext uri="{FF2B5EF4-FFF2-40B4-BE49-F238E27FC236}">
                <a16:creationId xmlns:a16="http://schemas.microsoft.com/office/drawing/2014/main" id="{E0075C8F-1B56-4E28-9E66-F667A36C2027}"/>
              </a:ext>
            </a:extLst>
          </p:cNvPr>
          <p:cNvGrpSpPr/>
          <p:nvPr/>
        </p:nvGrpSpPr>
        <p:grpSpPr>
          <a:xfrm>
            <a:off x="225456" y="2360976"/>
            <a:ext cx="4519716" cy="1865031"/>
            <a:chOff x="339011" y="2568724"/>
            <a:chExt cx="2937088" cy="2484950"/>
          </a:xfrm>
        </p:grpSpPr>
        <p:sp>
          <p:nvSpPr>
            <p:cNvPr id="20" name="TextBox 19">
              <a:extLst>
                <a:ext uri="{FF2B5EF4-FFF2-40B4-BE49-F238E27FC236}">
                  <a16:creationId xmlns:a16="http://schemas.microsoft.com/office/drawing/2014/main" id="{525526F6-E52F-4700-A62F-8FC09F6CCCF4}"/>
                </a:ext>
              </a:extLst>
            </p:cNvPr>
            <p:cNvSpPr txBox="1"/>
            <p:nvPr/>
          </p:nvSpPr>
          <p:spPr>
            <a:xfrm>
              <a:off x="339011" y="2568724"/>
              <a:ext cx="2937088" cy="392554"/>
            </a:xfrm>
            <a:prstGeom prst="rect">
              <a:avLst/>
            </a:prstGeom>
            <a:noFill/>
          </p:spPr>
          <p:txBody>
            <a:bodyPr wrap="square" lIns="0" rIns="0" rtlCol="0" anchor="b">
              <a:spAutoFit/>
            </a:bodyPr>
            <a:lstStyle/>
            <a:p>
              <a:pPr defTabSz="914400" eaLnBrk="1" fontAlgn="auto" hangingPunct="1">
                <a:spcBef>
                  <a:spcPts val="0"/>
                </a:spcBef>
                <a:spcAft>
                  <a:spcPts val="0"/>
                </a:spcAft>
              </a:pPr>
              <a:r>
                <a:rPr lang="fr-CA" sz="1600" b="1" cap="all">
                  <a:solidFill>
                    <a:srgbClr val="D9126B"/>
                  </a:solidFill>
                  <a:latin typeface="Calibri" panose="020F0502020204030204"/>
                  <a:ea typeface="+mn-ea"/>
                </a:rPr>
                <a:t>5. Conformité et respect de la réglementation</a:t>
              </a:r>
            </a:p>
          </p:txBody>
        </p:sp>
        <p:sp>
          <p:nvSpPr>
            <p:cNvPr id="21" name="TextBox 20">
              <a:extLst>
                <a:ext uri="{FF2B5EF4-FFF2-40B4-BE49-F238E27FC236}">
                  <a16:creationId xmlns:a16="http://schemas.microsoft.com/office/drawing/2014/main" id="{AAE1D79F-594A-422B-8788-4097E5CC56CA}"/>
                </a:ext>
              </a:extLst>
            </p:cNvPr>
            <p:cNvSpPr txBox="1"/>
            <p:nvPr/>
          </p:nvSpPr>
          <p:spPr>
            <a:xfrm>
              <a:off x="582686" y="2962274"/>
              <a:ext cx="2597855" cy="2091400"/>
            </a:xfrm>
            <a:prstGeom prst="rect">
              <a:avLst/>
            </a:prstGeom>
            <a:noFill/>
          </p:spPr>
          <p:txBody>
            <a:bodyPr wrap="square" lIns="0" rIns="0" rtlCol="0" anchor="t">
              <a:spAutoFit/>
            </a:bodyPr>
            <a:lstStyle/>
            <a:p>
              <a:pPr marL="285750" indent="-285750" defTabSz="914400" eaLnBrk="1" fontAlgn="auto" hangingPunct="1">
                <a:spcBef>
                  <a:spcPts val="0"/>
                </a:spcBef>
                <a:spcAft>
                  <a:spcPts val="0"/>
                </a:spcAft>
                <a:buFont typeface="Arial" panose="020B0604020202020204" pitchFamily="34" charset="0"/>
                <a:buChar char="•"/>
              </a:pPr>
              <a:r>
                <a:rPr lang="fr-CA" sz="1600">
                  <a:latin typeface="Calibri" panose="020F0502020204030204" pitchFamily="34" charset="0"/>
                </a:rPr>
                <a:t>Suivi de la qualité des déclarations des effets indésirables/problèmes liés aux instruments médicaux par l’encouragement de la conformité et du respect de la réglementation (p. ex., inspections)</a:t>
              </a:r>
            </a:p>
            <a:p>
              <a:pPr marL="285750" indent="-285750" defTabSz="914400" eaLnBrk="1" fontAlgn="auto" hangingPunct="1">
                <a:spcBef>
                  <a:spcPts val="0"/>
                </a:spcBef>
                <a:spcAft>
                  <a:spcPts val="0"/>
                </a:spcAft>
                <a:buFont typeface="Arial" panose="020B0604020202020204" pitchFamily="34" charset="0"/>
                <a:buChar char="•"/>
              </a:pPr>
              <a:r>
                <a:rPr lang="fr-CA" sz="1600">
                  <a:latin typeface="Calibri" panose="020F0502020204030204" pitchFamily="34" charset="0"/>
                  <a:ea typeface="+mn-ea"/>
                </a:rPr>
                <a:t>Application des règlements</a:t>
              </a:r>
            </a:p>
          </p:txBody>
        </p:sp>
      </p:grpSp>
      <p:grpSp>
        <p:nvGrpSpPr>
          <p:cNvPr id="22" name="Group 21">
            <a:extLst>
              <a:ext uri="{FF2B5EF4-FFF2-40B4-BE49-F238E27FC236}">
                <a16:creationId xmlns:a16="http://schemas.microsoft.com/office/drawing/2014/main" id="{074E188F-BEDE-4F33-9901-9D176357C536}"/>
              </a:ext>
            </a:extLst>
          </p:cNvPr>
          <p:cNvGrpSpPr/>
          <p:nvPr/>
        </p:nvGrpSpPr>
        <p:grpSpPr>
          <a:xfrm>
            <a:off x="6504368" y="4633133"/>
            <a:ext cx="6052989" cy="2221489"/>
            <a:chOff x="8548261" y="1412413"/>
            <a:chExt cx="3258798" cy="2454778"/>
          </a:xfrm>
        </p:grpSpPr>
        <p:sp>
          <p:nvSpPr>
            <p:cNvPr id="23" name="TextBox 22">
              <a:extLst>
                <a:ext uri="{FF2B5EF4-FFF2-40B4-BE49-F238E27FC236}">
                  <a16:creationId xmlns:a16="http://schemas.microsoft.com/office/drawing/2014/main" id="{3E898F31-BE8F-4D67-9250-939948B15599}"/>
                </a:ext>
              </a:extLst>
            </p:cNvPr>
            <p:cNvSpPr txBox="1"/>
            <p:nvPr/>
          </p:nvSpPr>
          <p:spPr>
            <a:xfrm>
              <a:off x="8869971" y="1412413"/>
              <a:ext cx="2937088" cy="402868"/>
            </a:xfrm>
            <a:prstGeom prst="rect">
              <a:avLst/>
            </a:prstGeom>
            <a:noFill/>
          </p:spPr>
          <p:txBody>
            <a:bodyPr wrap="square" lIns="0" rIns="0" rtlCol="0" anchor="b">
              <a:spAutoFit/>
            </a:bodyPr>
            <a:lstStyle/>
            <a:p>
              <a:pPr defTabSz="914400" eaLnBrk="1" fontAlgn="auto" hangingPunct="1">
                <a:spcBef>
                  <a:spcPts val="0"/>
                </a:spcBef>
                <a:spcAft>
                  <a:spcPts val="0"/>
                </a:spcAft>
              </a:pPr>
              <a:r>
                <a:rPr lang="fr-CA" sz="1600" b="1" cap="all">
                  <a:solidFill>
                    <a:srgbClr val="B1DB15">
                      <a:lumMod val="75000"/>
                    </a:srgbClr>
                  </a:solidFill>
                  <a:latin typeface="Calibri" panose="020F0502020204030204"/>
                  <a:ea typeface="+mn-ea"/>
                </a:rPr>
                <a:t>3. Surveillance après la mise en marché</a:t>
              </a:r>
            </a:p>
          </p:txBody>
        </p:sp>
        <p:sp>
          <p:nvSpPr>
            <p:cNvPr id="24" name="TextBox 23">
              <a:extLst>
                <a:ext uri="{FF2B5EF4-FFF2-40B4-BE49-F238E27FC236}">
                  <a16:creationId xmlns:a16="http://schemas.microsoft.com/office/drawing/2014/main" id="{24BC06A4-9D27-437E-9EB5-03E69705CAB2}"/>
                </a:ext>
              </a:extLst>
            </p:cNvPr>
            <p:cNvSpPr txBox="1"/>
            <p:nvPr/>
          </p:nvSpPr>
          <p:spPr>
            <a:xfrm>
              <a:off x="8548261" y="1860614"/>
              <a:ext cx="3042161" cy="2006577"/>
            </a:xfrm>
            <a:prstGeom prst="rect">
              <a:avLst/>
            </a:prstGeom>
            <a:noFill/>
          </p:spPr>
          <p:txBody>
            <a:bodyPr wrap="square" lIns="0" rIns="0" rtlCol="0" anchor="t">
              <a:spAutoFit/>
            </a:bodyPr>
            <a:lstStyle/>
            <a:p>
              <a:pPr marL="285750" indent="-285750" defTabSz="914400" eaLnBrk="1" fontAlgn="auto" hangingPunct="1">
                <a:spcBef>
                  <a:spcPts val="0"/>
                </a:spcBef>
                <a:spcAft>
                  <a:spcPts val="0"/>
                </a:spcAft>
                <a:buFont typeface="Arial" panose="020B0604020202020204" pitchFamily="34" charset="0"/>
                <a:buChar char="•"/>
              </a:pPr>
              <a:r>
                <a:rPr lang="fr-CA" sz="1600">
                  <a:latin typeface="Calibri" panose="020F0502020204030204"/>
                  <a:ea typeface="+mn-ea"/>
                </a:rPr>
                <a:t>Surveillance de l’innocuité et de l’efficacité des produits de santé en déterminant et en évaluant les possibles signaux d’innocuité par l’entremise de multiples sources, y compris la déclaration spontanée des effets indésirables aux produits de santé et des problèmes liés aux instruments médicaux, la revue de littérature, les rapports de synthèse annuels (RSA) sur l’innocuité, le RIEM, la liaison avec les autres autorités réglementaires, etc.</a:t>
              </a:r>
            </a:p>
          </p:txBody>
        </p:sp>
      </p:grpSp>
      <p:grpSp>
        <p:nvGrpSpPr>
          <p:cNvPr id="4" name="Group 3">
            <a:extLst>
              <a:ext uri="{FF2B5EF4-FFF2-40B4-BE49-F238E27FC236}">
                <a16:creationId xmlns:a16="http://schemas.microsoft.com/office/drawing/2014/main" id="{A63E6493-A7DE-4D5B-9118-2C90C2F935CC}"/>
              </a:ext>
            </a:extLst>
          </p:cNvPr>
          <p:cNvGrpSpPr/>
          <p:nvPr/>
        </p:nvGrpSpPr>
        <p:grpSpPr>
          <a:xfrm>
            <a:off x="4449021" y="2320608"/>
            <a:ext cx="2957569" cy="2670755"/>
            <a:chOff x="3597147" y="1139727"/>
            <a:chExt cx="4980663" cy="4752933"/>
          </a:xfrm>
        </p:grpSpPr>
        <p:sp>
          <p:nvSpPr>
            <p:cNvPr id="15" name="Freeform 40">
              <a:extLst>
                <a:ext uri="{FF2B5EF4-FFF2-40B4-BE49-F238E27FC236}">
                  <a16:creationId xmlns:a16="http://schemas.microsoft.com/office/drawing/2014/main" id="{CE0F1D1D-C0E6-4A86-A5C4-AF5EFCC7DEA3}"/>
                </a:ext>
              </a:extLst>
            </p:cNvPr>
            <p:cNvSpPr>
              <a:spLocks/>
            </p:cNvSpPr>
            <p:nvPr/>
          </p:nvSpPr>
          <p:spPr bwMode="auto">
            <a:xfrm>
              <a:off x="3597147" y="2326930"/>
              <a:ext cx="1494607" cy="2385009"/>
            </a:xfrm>
            <a:custGeom>
              <a:avLst/>
              <a:gdLst>
                <a:gd name="T0" fmla="*/ 81 w 219"/>
                <a:gd name="T1" fmla="*/ 350 h 350"/>
                <a:gd name="T2" fmla="*/ 67 w 219"/>
                <a:gd name="T3" fmla="*/ 305 h 350"/>
                <a:gd name="T4" fmla="*/ 4 w 219"/>
                <a:gd name="T5" fmla="*/ 110 h 350"/>
                <a:gd name="T6" fmla="*/ 15 w 219"/>
                <a:gd name="T7" fmla="*/ 76 h 350"/>
                <a:gd name="T8" fmla="*/ 119 w 219"/>
                <a:gd name="T9" fmla="*/ 0 h 350"/>
                <a:gd name="T10" fmla="*/ 213 w 219"/>
                <a:gd name="T11" fmla="*/ 16 h 350"/>
                <a:gd name="T12" fmla="*/ 216 w 219"/>
                <a:gd name="T13" fmla="*/ 107 h 350"/>
                <a:gd name="T14" fmla="*/ 166 w 219"/>
                <a:gd name="T15" fmla="*/ 144 h 350"/>
                <a:gd name="T16" fmla="*/ 219 w 219"/>
                <a:gd name="T17" fmla="*/ 306 h 350"/>
                <a:gd name="T18" fmla="*/ 219 w 219"/>
                <a:gd name="T19" fmla="*/ 306 h 350"/>
                <a:gd name="T20" fmla="*/ 138 w 219"/>
                <a:gd name="T21" fmla="*/ 275 h 350"/>
                <a:gd name="T22" fmla="*/ 132 w 219"/>
                <a:gd name="T23" fmla="*/ 272 h 350"/>
                <a:gd name="T24" fmla="*/ 129 w 219"/>
                <a:gd name="T25" fmla="*/ 277 h 350"/>
                <a:gd name="T26" fmla="*/ 81 w 219"/>
                <a:gd name="T2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350">
                  <a:moveTo>
                    <a:pt x="81" y="350"/>
                  </a:moveTo>
                  <a:lnTo>
                    <a:pt x="67" y="305"/>
                  </a:lnTo>
                  <a:lnTo>
                    <a:pt x="4" y="110"/>
                  </a:lnTo>
                  <a:cubicBezTo>
                    <a:pt x="0" y="97"/>
                    <a:pt x="4" y="84"/>
                    <a:pt x="15" y="76"/>
                  </a:cubicBezTo>
                  <a:lnTo>
                    <a:pt x="119" y="0"/>
                  </a:lnTo>
                  <a:lnTo>
                    <a:pt x="213" y="16"/>
                  </a:lnTo>
                  <a:lnTo>
                    <a:pt x="216" y="107"/>
                  </a:lnTo>
                  <a:lnTo>
                    <a:pt x="166" y="144"/>
                  </a:lnTo>
                  <a:lnTo>
                    <a:pt x="219" y="306"/>
                  </a:lnTo>
                  <a:lnTo>
                    <a:pt x="219" y="306"/>
                  </a:lnTo>
                  <a:lnTo>
                    <a:pt x="138" y="275"/>
                  </a:lnTo>
                  <a:lnTo>
                    <a:pt x="132" y="272"/>
                  </a:lnTo>
                  <a:lnTo>
                    <a:pt x="129" y="277"/>
                  </a:lnTo>
                  <a:lnTo>
                    <a:pt x="81" y="350"/>
                  </a:lnTo>
                </a:path>
              </a:pathLst>
            </a:custGeom>
            <a:solidFill>
              <a:srgbClr val="D9126B"/>
            </a:solidFill>
            <a:ln>
              <a:noFill/>
            </a:ln>
            <a:effectLst>
              <a:innerShdw dist="63500">
                <a:prstClr val="black">
                  <a:alpha val="30000"/>
                </a:prstClr>
              </a:inn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grpSp>
          <p:nvGrpSpPr>
            <p:cNvPr id="3" name="Group 2">
              <a:extLst>
                <a:ext uri="{FF2B5EF4-FFF2-40B4-BE49-F238E27FC236}">
                  <a16:creationId xmlns:a16="http://schemas.microsoft.com/office/drawing/2014/main" id="{602C3276-57C0-4AB1-BF3F-AB244FBC0B1F}"/>
                </a:ext>
              </a:extLst>
            </p:cNvPr>
            <p:cNvGrpSpPr/>
            <p:nvPr/>
          </p:nvGrpSpPr>
          <p:grpSpPr>
            <a:xfrm>
              <a:off x="3866311" y="1139727"/>
              <a:ext cx="4711499" cy="4752933"/>
              <a:chOff x="3866311" y="1139727"/>
              <a:chExt cx="4711499" cy="4752933"/>
            </a:xfrm>
          </p:grpSpPr>
          <p:sp>
            <p:nvSpPr>
              <p:cNvPr id="17" name="Freeform 42">
                <a:extLst>
                  <a:ext uri="{FF2B5EF4-FFF2-40B4-BE49-F238E27FC236}">
                    <a16:creationId xmlns:a16="http://schemas.microsoft.com/office/drawing/2014/main" id="{6EC3D9D2-7624-4BF0-8234-191F01CA884D}"/>
                  </a:ext>
                </a:extLst>
              </p:cNvPr>
              <p:cNvSpPr>
                <a:spLocks/>
              </p:cNvSpPr>
              <p:nvPr/>
            </p:nvSpPr>
            <p:spPr bwMode="auto">
              <a:xfrm>
                <a:off x="6118598" y="3885198"/>
                <a:ext cx="2067008" cy="1992804"/>
              </a:xfrm>
              <a:custGeom>
                <a:avLst/>
                <a:gdLst>
                  <a:gd name="T0" fmla="*/ 303 w 303"/>
                  <a:gd name="T1" fmla="*/ 43 h 292"/>
                  <a:gd name="T2" fmla="*/ 303 w 303"/>
                  <a:gd name="T3" fmla="*/ 43 h 292"/>
                  <a:gd name="T4" fmla="*/ 293 w 303"/>
                  <a:gd name="T5" fmla="*/ 76 h 292"/>
                  <a:gd name="T6" fmla="*/ 230 w 303"/>
                  <a:gd name="T7" fmla="*/ 270 h 292"/>
                  <a:gd name="T8" fmla="*/ 201 w 303"/>
                  <a:gd name="T9" fmla="*/ 292 h 292"/>
                  <a:gd name="T10" fmla="*/ 58 w 303"/>
                  <a:gd name="T11" fmla="*/ 292 h 292"/>
                  <a:gd name="T12" fmla="*/ 0 w 303"/>
                  <a:gd name="T13" fmla="*/ 217 h 292"/>
                  <a:gd name="T14" fmla="*/ 58 w 303"/>
                  <a:gd name="T15" fmla="*/ 147 h 292"/>
                  <a:gd name="T16" fmla="*/ 118 w 303"/>
                  <a:gd name="T17" fmla="*/ 147 h 292"/>
                  <a:gd name="T18" fmla="*/ 166 w 303"/>
                  <a:gd name="T19" fmla="*/ 0 h 292"/>
                  <a:gd name="T20" fmla="*/ 213 w 303"/>
                  <a:gd name="T21" fmla="*/ 72 h 292"/>
                  <a:gd name="T22" fmla="*/ 217 w 303"/>
                  <a:gd name="T23" fmla="*/ 77 h 292"/>
                  <a:gd name="T24" fmla="*/ 222 w 303"/>
                  <a:gd name="T25" fmla="*/ 75 h 292"/>
                  <a:gd name="T26" fmla="*/ 303 w 303"/>
                  <a:gd name="T27" fmla="*/ 4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 h="292">
                    <a:moveTo>
                      <a:pt x="303" y="43"/>
                    </a:moveTo>
                    <a:lnTo>
                      <a:pt x="303" y="43"/>
                    </a:lnTo>
                    <a:lnTo>
                      <a:pt x="293" y="76"/>
                    </a:lnTo>
                    <a:lnTo>
                      <a:pt x="230" y="270"/>
                    </a:lnTo>
                    <a:cubicBezTo>
                      <a:pt x="226" y="283"/>
                      <a:pt x="214" y="292"/>
                      <a:pt x="201" y="292"/>
                    </a:cubicBezTo>
                    <a:lnTo>
                      <a:pt x="58" y="292"/>
                    </a:lnTo>
                    <a:lnTo>
                      <a:pt x="0" y="217"/>
                    </a:lnTo>
                    <a:lnTo>
                      <a:pt x="58" y="147"/>
                    </a:lnTo>
                    <a:lnTo>
                      <a:pt x="118" y="147"/>
                    </a:lnTo>
                    <a:lnTo>
                      <a:pt x="166" y="0"/>
                    </a:lnTo>
                    <a:lnTo>
                      <a:pt x="213" y="72"/>
                    </a:lnTo>
                    <a:lnTo>
                      <a:pt x="217" y="77"/>
                    </a:lnTo>
                    <a:lnTo>
                      <a:pt x="222" y="75"/>
                    </a:lnTo>
                    <a:lnTo>
                      <a:pt x="303" y="43"/>
                    </a:lnTo>
                  </a:path>
                </a:pathLst>
              </a:custGeom>
              <a:solidFill>
                <a:srgbClr val="B1DB15"/>
              </a:solidFill>
              <a:ln>
                <a:noFill/>
              </a:ln>
              <a:effectLst>
                <a:innerShdw dist="63500">
                  <a:prstClr val="black">
                    <a:alpha val="30000"/>
                  </a:prstClr>
                </a:inn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14" name="Freeform 39">
                <a:extLst>
                  <a:ext uri="{FF2B5EF4-FFF2-40B4-BE49-F238E27FC236}">
                    <a16:creationId xmlns:a16="http://schemas.microsoft.com/office/drawing/2014/main" id="{9BD5BFE6-4057-4228-B683-A640ACEF20D8}"/>
                  </a:ext>
                </a:extLst>
              </p:cNvPr>
              <p:cNvSpPr>
                <a:spLocks/>
              </p:cNvSpPr>
              <p:nvPr/>
            </p:nvSpPr>
            <p:spPr bwMode="auto">
              <a:xfrm>
                <a:off x="4497937" y="1139727"/>
                <a:ext cx="2522805" cy="1844404"/>
              </a:xfrm>
              <a:custGeom>
                <a:avLst/>
                <a:gdLst>
                  <a:gd name="T0" fmla="*/ 285 w 369"/>
                  <a:gd name="T1" fmla="*/ 215 h 270"/>
                  <a:gd name="T2" fmla="*/ 228 w 369"/>
                  <a:gd name="T3" fmla="*/ 173 h 270"/>
                  <a:gd name="T4" fmla="*/ 95 w 369"/>
                  <a:gd name="T5" fmla="*/ 270 h 270"/>
                  <a:gd name="T6" fmla="*/ 95 w 369"/>
                  <a:gd name="T7" fmla="*/ 270 h 270"/>
                  <a:gd name="T8" fmla="*/ 92 w 369"/>
                  <a:gd name="T9" fmla="*/ 182 h 270"/>
                  <a:gd name="T10" fmla="*/ 92 w 369"/>
                  <a:gd name="T11" fmla="*/ 176 h 270"/>
                  <a:gd name="T12" fmla="*/ 86 w 369"/>
                  <a:gd name="T13" fmla="*/ 175 h 270"/>
                  <a:gd name="T14" fmla="*/ 0 w 369"/>
                  <a:gd name="T15" fmla="*/ 160 h 270"/>
                  <a:gd name="T16" fmla="*/ 0 w 369"/>
                  <a:gd name="T17" fmla="*/ 160 h 270"/>
                  <a:gd name="T18" fmla="*/ 44 w 369"/>
                  <a:gd name="T19" fmla="*/ 128 h 270"/>
                  <a:gd name="T20" fmla="*/ 210 w 369"/>
                  <a:gd name="T21" fmla="*/ 8 h 270"/>
                  <a:gd name="T22" fmla="*/ 246 w 369"/>
                  <a:gd name="T23" fmla="*/ 8 h 270"/>
                  <a:gd name="T24" fmla="*/ 353 w 369"/>
                  <a:gd name="T25" fmla="*/ 86 h 270"/>
                  <a:gd name="T26" fmla="*/ 369 w 369"/>
                  <a:gd name="T27" fmla="*/ 182 h 270"/>
                  <a:gd name="T28" fmla="*/ 285 w 369"/>
                  <a:gd name="T29" fmla="*/ 21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9" h="270">
                    <a:moveTo>
                      <a:pt x="285" y="215"/>
                    </a:moveTo>
                    <a:lnTo>
                      <a:pt x="228" y="173"/>
                    </a:lnTo>
                    <a:lnTo>
                      <a:pt x="95" y="270"/>
                    </a:lnTo>
                    <a:lnTo>
                      <a:pt x="95" y="270"/>
                    </a:lnTo>
                    <a:lnTo>
                      <a:pt x="92" y="182"/>
                    </a:lnTo>
                    <a:lnTo>
                      <a:pt x="92" y="176"/>
                    </a:lnTo>
                    <a:lnTo>
                      <a:pt x="86" y="175"/>
                    </a:lnTo>
                    <a:lnTo>
                      <a:pt x="0" y="160"/>
                    </a:lnTo>
                    <a:lnTo>
                      <a:pt x="0" y="160"/>
                    </a:lnTo>
                    <a:lnTo>
                      <a:pt x="44" y="128"/>
                    </a:lnTo>
                    <a:lnTo>
                      <a:pt x="210" y="8"/>
                    </a:lnTo>
                    <a:cubicBezTo>
                      <a:pt x="221" y="0"/>
                      <a:pt x="235" y="0"/>
                      <a:pt x="246" y="8"/>
                    </a:cubicBezTo>
                    <a:lnTo>
                      <a:pt x="353" y="86"/>
                    </a:lnTo>
                    <a:lnTo>
                      <a:pt x="369" y="182"/>
                    </a:lnTo>
                    <a:lnTo>
                      <a:pt x="285" y="215"/>
                    </a:lnTo>
                  </a:path>
                </a:pathLst>
              </a:custGeom>
              <a:solidFill>
                <a:srgbClr val="013D4D"/>
              </a:solidFill>
              <a:ln>
                <a:noFill/>
              </a:ln>
              <a:effectLst>
                <a:innerShdw dist="63500">
                  <a:prstClr val="black">
                    <a:alpha val="30000"/>
                  </a:prstClr>
                </a:inn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16" name="Freeform 41">
                <a:extLst>
                  <a:ext uri="{FF2B5EF4-FFF2-40B4-BE49-F238E27FC236}">
                    <a16:creationId xmlns:a16="http://schemas.microsoft.com/office/drawing/2014/main" id="{5CD00854-7599-4A80-9C8F-7D3DD83539E1}"/>
                  </a:ext>
                </a:extLst>
              </p:cNvPr>
              <p:cNvSpPr>
                <a:spLocks/>
              </p:cNvSpPr>
              <p:nvPr/>
            </p:nvSpPr>
            <p:spPr bwMode="auto">
              <a:xfrm>
                <a:off x="4199997" y="4323857"/>
                <a:ext cx="2183605" cy="1568803"/>
              </a:xfrm>
              <a:custGeom>
                <a:avLst/>
                <a:gdLst>
                  <a:gd name="T0" fmla="*/ 320 w 320"/>
                  <a:gd name="T1" fmla="*/ 230 h 230"/>
                  <a:gd name="T2" fmla="*/ 72 w 320"/>
                  <a:gd name="T3" fmla="*/ 230 h 230"/>
                  <a:gd name="T4" fmla="*/ 43 w 320"/>
                  <a:gd name="T5" fmla="*/ 208 h 230"/>
                  <a:gd name="T6" fmla="*/ 0 w 320"/>
                  <a:gd name="T7" fmla="*/ 77 h 230"/>
                  <a:gd name="T8" fmla="*/ 51 w 320"/>
                  <a:gd name="T9" fmla="*/ 0 h 230"/>
                  <a:gd name="T10" fmla="*/ 138 w 320"/>
                  <a:gd name="T11" fmla="*/ 34 h 230"/>
                  <a:gd name="T12" fmla="*/ 155 w 320"/>
                  <a:gd name="T13" fmla="*/ 85 h 230"/>
                  <a:gd name="T14" fmla="*/ 320 w 320"/>
                  <a:gd name="T15" fmla="*/ 85 h 230"/>
                  <a:gd name="T16" fmla="*/ 320 w 320"/>
                  <a:gd name="T17" fmla="*/ 85 h 230"/>
                  <a:gd name="T18" fmla="*/ 265 w 320"/>
                  <a:gd name="T19" fmla="*/ 150 h 230"/>
                  <a:gd name="T20" fmla="*/ 261 w 320"/>
                  <a:gd name="T21" fmla="*/ 154 h 230"/>
                  <a:gd name="T22" fmla="*/ 265 w 320"/>
                  <a:gd name="T23" fmla="*/ 159 h 230"/>
                  <a:gd name="T24" fmla="*/ 320 w 320"/>
                  <a:gd name="T25"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230">
                    <a:moveTo>
                      <a:pt x="320" y="230"/>
                    </a:moveTo>
                    <a:lnTo>
                      <a:pt x="72" y="230"/>
                    </a:lnTo>
                    <a:cubicBezTo>
                      <a:pt x="59" y="230"/>
                      <a:pt x="47" y="221"/>
                      <a:pt x="43" y="208"/>
                    </a:cubicBezTo>
                    <a:lnTo>
                      <a:pt x="0" y="77"/>
                    </a:lnTo>
                    <a:lnTo>
                      <a:pt x="51" y="0"/>
                    </a:lnTo>
                    <a:lnTo>
                      <a:pt x="138" y="34"/>
                    </a:lnTo>
                    <a:lnTo>
                      <a:pt x="155" y="85"/>
                    </a:lnTo>
                    <a:lnTo>
                      <a:pt x="320" y="85"/>
                    </a:lnTo>
                    <a:lnTo>
                      <a:pt x="320" y="85"/>
                    </a:lnTo>
                    <a:lnTo>
                      <a:pt x="265" y="150"/>
                    </a:lnTo>
                    <a:lnTo>
                      <a:pt x="261" y="154"/>
                    </a:lnTo>
                    <a:lnTo>
                      <a:pt x="265" y="159"/>
                    </a:lnTo>
                    <a:lnTo>
                      <a:pt x="320" y="230"/>
                    </a:lnTo>
                  </a:path>
                </a:pathLst>
              </a:custGeom>
              <a:solidFill>
                <a:srgbClr val="FE7600"/>
              </a:solidFill>
              <a:ln>
                <a:noFill/>
              </a:ln>
              <a:effectLst>
                <a:innerShdw dist="63500">
                  <a:prstClr val="black">
                    <a:alpha val="30000"/>
                  </a:prstClr>
                </a:inn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18" name="Freeform 43">
                <a:extLst>
                  <a:ext uri="{FF2B5EF4-FFF2-40B4-BE49-F238E27FC236}">
                    <a16:creationId xmlns:a16="http://schemas.microsoft.com/office/drawing/2014/main" id="{1D574846-3C68-4EAB-8EA2-6B0F457638EF}"/>
                  </a:ext>
                </a:extLst>
              </p:cNvPr>
              <p:cNvSpPr>
                <a:spLocks/>
              </p:cNvSpPr>
              <p:nvPr/>
            </p:nvSpPr>
            <p:spPr bwMode="auto">
              <a:xfrm>
                <a:off x="6574402" y="1818196"/>
                <a:ext cx="2003408" cy="2469809"/>
              </a:xfrm>
              <a:custGeom>
                <a:avLst/>
                <a:gdLst>
                  <a:gd name="T0" fmla="*/ 71 w 292"/>
                  <a:gd name="T1" fmla="*/ 0 h 362"/>
                  <a:gd name="T2" fmla="*/ 111 w 292"/>
                  <a:gd name="T3" fmla="*/ 29 h 362"/>
                  <a:gd name="T4" fmla="*/ 277 w 292"/>
                  <a:gd name="T5" fmla="*/ 150 h 362"/>
                  <a:gd name="T6" fmla="*/ 288 w 292"/>
                  <a:gd name="T7" fmla="*/ 184 h 362"/>
                  <a:gd name="T8" fmla="*/ 241 w 292"/>
                  <a:gd name="T9" fmla="*/ 328 h 362"/>
                  <a:gd name="T10" fmla="*/ 155 w 292"/>
                  <a:gd name="T11" fmla="*/ 362 h 362"/>
                  <a:gd name="T12" fmla="*/ 104 w 292"/>
                  <a:gd name="T13" fmla="*/ 285 h 362"/>
                  <a:gd name="T14" fmla="*/ 125 w 292"/>
                  <a:gd name="T15" fmla="*/ 218 h 362"/>
                  <a:gd name="T16" fmla="*/ 0 w 292"/>
                  <a:gd name="T17" fmla="*/ 126 h 362"/>
                  <a:gd name="T18" fmla="*/ 0 w 292"/>
                  <a:gd name="T19" fmla="*/ 126 h 362"/>
                  <a:gd name="T20" fmla="*/ 80 w 292"/>
                  <a:gd name="T21" fmla="*/ 95 h 362"/>
                  <a:gd name="T22" fmla="*/ 86 w 292"/>
                  <a:gd name="T23" fmla="*/ 93 h 362"/>
                  <a:gd name="T24" fmla="*/ 85 w 292"/>
                  <a:gd name="T25" fmla="*/ 87 h 362"/>
                  <a:gd name="T26" fmla="*/ 71 w 292"/>
                  <a:gd name="T27" fmla="*/ 0 h 362"/>
                  <a:gd name="T28" fmla="*/ 71 w 292"/>
                  <a:gd name="T29"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362">
                    <a:moveTo>
                      <a:pt x="71" y="0"/>
                    </a:moveTo>
                    <a:lnTo>
                      <a:pt x="111" y="29"/>
                    </a:lnTo>
                    <a:lnTo>
                      <a:pt x="277" y="150"/>
                    </a:lnTo>
                    <a:cubicBezTo>
                      <a:pt x="288" y="158"/>
                      <a:pt x="292" y="171"/>
                      <a:pt x="288" y="184"/>
                    </a:cubicBezTo>
                    <a:lnTo>
                      <a:pt x="241" y="328"/>
                    </a:lnTo>
                    <a:lnTo>
                      <a:pt x="155" y="362"/>
                    </a:lnTo>
                    <a:lnTo>
                      <a:pt x="104" y="285"/>
                    </a:lnTo>
                    <a:lnTo>
                      <a:pt x="125" y="218"/>
                    </a:lnTo>
                    <a:lnTo>
                      <a:pt x="0" y="126"/>
                    </a:lnTo>
                    <a:lnTo>
                      <a:pt x="0" y="126"/>
                    </a:lnTo>
                    <a:lnTo>
                      <a:pt x="80" y="95"/>
                    </a:lnTo>
                    <a:lnTo>
                      <a:pt x="86" y="93"/>
                    </a:lnTo>
                    <a:lnTo>
                      <a:pt x="85" y="87"/>
                    </a:lnTo>
                    <a:lnTo>
                      <a:pt x="71" y="0"/>
                    </a:lnTo>
                    <a:lnTo>
                      <a:pt x="71" y="0"/>
                    </a:lnTo>
                  </a:path>
                </a:pathLst>
              </a:custGeom>
              <a:solidFill>
                <a:srgbClr val="00A891"/>
              </a:solidFill>
              <a:ln>
                <a:noFill/>
              </a:ln>
              <a:effectLst>
                <a:innerShdw dist="63500">
                  <a:prstClr val="black">
                    <a:alpha val="3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25" name="Rectangle 24">
                <a:extLst>
                  <a:ext uri="{FF2B5EF4-FFF2-40B4-BE49-F238E27FC236}">
                    <a16:creationId xmlns:a16="http://schemas.microsoft.com/office/drawing/2014/main" id="{3284414D-8E1C-4124-BF56-B88E762CABBC}"/>
                  </a:ext>
                </a:extLst>
              </p:cNvPr>
              <p:cNvSpPr/>
              <p:nvPr/>
            </p:nvSpPr>
            <p:spPr>
              <a:xfrm>
                <a:off x="5683021" y="1346498"/>
                <a:ext cx="809837" cy="913938"/>
              </a:xfrm>
              <a:prstGeom prst="rect">
                <a:avLst/>
              </a:prstGeom>
            </p:spPr>
            <p:txBody>
              <a:bodyPr wrap="square" anchor="ctr">
                <a:spAutoFit/>
              </a:bodyPr>
              <a:lstStyle/>
              <a:p>
                <a:pPr algn="ctr" defTabSz="914400" eaLnBrk="1" fontAlgn="auto" hangingPunct="1">
                  <a:spcBef>
                    <a:spcPts val="0"/>
                  </a:spcBef>
                  <a:spcAft>
                    <a:spcPts val="0"/>
                  </a:spcAft>
                </a:pPr>
                <a:r>
                  <a:rPr lang="fr-CA" sz="4000" b="1">
                    <a:solidFill>
                      <a:prstClr val="white"/>
                    </a:solidFill>
                    <a:latin typeface="Calibri" panose="020F0502020204030204"/>
                    <a:ea typeface="+mn-ea"/>
                  </a:rPr>
                  <a:t>1</a:t>
                </a:r>
              </a:p>
            </p:txBody>
          </p:sp>
          <p:sp>
            <p:nvSpPr>
              <p:cNvPr id="26" name="Rectangle 25">
                <a:extLst>
                  <a:ext uri="{FF2B5EF4-FFF2-40B4-BE49-F238E27FC236}">
                    <a16:creationId xmlns:a16="http://schemas.microsoft.com/office/drawing/2014/main" id="{E88502C3-EE31-4722-AACB-7689D0123197}"/>
                  </a:ext>
                </a:extLst>
              </p:cNvPr>
              <p:cNvSpPr/>
              <p:nvPr/>
            </p:nvSpPr>
            <p:spPr>
              <a:xfrm>
                <a:off x="7507203" y="2702202"/>
                <a:ext cx="809837" cy="913938"/>
              </a:xfrm>
              <a:prstGeom prst="rect">
                <a:avLst/>
              </a:prstGeom>
            </p:spPr>
            <p:txBody>
              <a:bodyPr wrap="square" anchor="ctr">
                <a:spAutoFit/>
              </a:bodyPr>
              <a:lstStyle/>
              <a:p>
                <a:pPr algn="ctr" defTabSz="914400" eaLnBrk="1" fontAlgn="auto" hangingPunct="1">
                  <a:spcBef>
                    <a:spcPts val="0"/>
                  </a:spcBef>
                  <a:spcAft>
                    <a:spcPts val="0"/>
                  </a:spcAft>
                </a:pPr>
                <a:r>
                  <a:rPr lang="fr-CA" sz="4000" b="1">
                    <a:solidFill>
                      <a:prstClr val="white"/>
                    </a:solidFill>
                    <a:latin typeface="Calibri" panose="020F0502020204030204"/>
                    <a:ea typeface="+mn-ea"/>
                  </a:rPr>
                  <a:t>2</a:t>
                </a:r>
              </a:p>
            </p:txBody>
          </p:sp>
          <p:sp>
            <p:nvSpPr>
              <p:cNvPr id="27" name="Rectangle 26">
                <a:extLst>
                  <a:ext uri="{FF2B5EF4-FFF2-40B4-BE49-F238E27FC236}">
                    <a16:creationId xmlns:a16="http://schemas.microsoft.com/office/drawing/2014/main" id="{679506E8-DC1D-48A0-8CE7-04A6B6CD950C}"/>
                  </a:ext>
                </a:extLst>
              </p:cNvPr>
              <p:cNvSpPr/>
              <p:nvPr/>
            </p:nvSpPr>
            <p:spPr>
              <a:xfrm>
                <a:off x="6762918" y="4927684"/>
                <a:ext cx="809837" cy="913938"/>
              </a:xfrm>
              <a:prstGeom prst="rect">
                <a:avLst/>
              </a:prstGeom>
            </p:spPr>
            <p:txBody>
              <a:bodyPr wrap="square" anchor="ctr">
                <a:spAutoFit/>
              </a:bodyPr>
              <a:lstStyle/>
              <a:p>
                <a:pPr algn="ctr" defTabSz="914400" eaLnBrk="1" fontAlgn="auto" hangingPunct="1">
                  <a:spcBef>
                    <a:spcPts val="0"/>
                  </a:spcBef>
                  <a:spcAft>
                    <a:spcPts val="0"/>
                  </a:spcAft>
                </a:pPr>
                <a:r>
                  <a:rPr lang="fr-CA" sz="4000" b="1">
                    <a:solidFill>
                      <a:prstClr val="white"/>
                    </a:solidFill>
                    <a:latin typeface="Calibri" panose="020F0502020204030204"/>
                    <a:ea typeface="+mn-ea"/>
                  </a:rPr>
                  <a:t>3</a:t>
                </a:r>
              </a:p>
            </p:txBody>
          </p:sp>
          <p:sp>
            <p:nvSpPr>
              <p:cNvPr id="28" name="Rectangle 27">
                <a:extLst>
                  <a:ext uri="{FF2B5EF4-FFF2-40B4-BE49-F238E27FC236}">
                    <a16:creationId xmlns:a16="http://schemas.microsoft.com/office/drawing/2014/main" id="{679892ED-7AB2-4E42-83F9-568D76843472}"/>
                  </a:ext>
                </a:extLst>
              </p:cNvPr>
              <p:cNvSpPr/>
              <p:nvPr/>
            </p:nvSpPr>
            <p:spPr>
              <a:xfrm>
                <a:off x="4572390" y="4919088"/>
                <a:ext cx="809837" cy="913938"/>
              </a:xfrm>
              <a:prstGeom prst="rect">
                <a:avLst/>
              </a:prstGeom>
            </p:spPr>
            <p:txBody>
              <a:bodyPr wrap="square" anchor="ctr">
                <a:spAutoFit/>
              </a:bodyPr>
              <a:lstStyle/>
              <a:p>
                <a:pPr algn="ctr" defTabSz="914400" eaLnBrk="1" fontAlgn="auto" hangingPunct="1">
                  <a:spcBef>
                    <a:spcPts val="0"/>
                  </a:spcBef>
                  <a:spcAft>
                    <a:spcPts val="0"/>
                  </a:spcAft>
                </a:pPr>
                <a:r>
                  <a:rPr lang="fr-CA" sz="4000" b="1">
                    <a:solidFill>
                      <a:prstClr val="white"/>
                    </a:solidFill>
                    <a:latin typeface="Calibri" panose="020F0502020204030204"/>
                    <a:ea typeface="+mn-ea"/>
                  </a:rPr>
                  <a:t>4</a:t>
                </a:r>
              </a:p>
            </p:txBody>
          </p:sp>
          <p:sp>
            <p:nvSpPr>
              <p:cNvPr id="29" name="Rectangle 28">
                <a:extLst>
                  <a:ext uri="{FF2B5EF4-FFF2-40B4-BE49-F238E27FC236}">
                    <a16:creationId xmlns:a16="http://schemas.microsoft.com/office/drawing/2014/main" id="{C9F37397-311E-4285-9365-BC362CDD66A6}"/>
                  </a:ext>
                </a:extLst>
              </p:cNvPr>
              <p:cNvSpPr/>
              <p:nvPr/>
            </p:nvSpPr>
            <p:spPr>
              <a:xfrm>
                <a:off x="3866311" y="2799318"/>
                <a:ext cx="809837" cy="913938"/>
              </a:xfrm>
              <a:prstGeom prst="rect">
                <a:avLst/>
              </a:prstGeom>
            </p:spPr>
            <p:txBody>
              <a:bodyPr wrap="square" anchor="ctr">
                <a:spAutoFit/>
              </a:bodyPr>
              <a:lstStyle/>
              <a:p>
                <a:pPr algn="ctr" defTabSz="914400" eaLnBrk="1" fontAlgn="auto" hangingPunct="1">
                  <a:spcBef>
                    <a:spcPts val="0"/>
                  </a:spcBef>
                  <a:spcAft>
                    <a:spcPts val="0"/>
                  </a:spcAft>
                </a:pPr>
                <a:r>
                  <a:rPr lang="fr-CA" sz="4000" b="1">
                    <a:solidFill>
                      <a:prstClr val="white"/>
                    </a:solidFill>
                    <a:latin typeface="Calibri" panose="020F0502020204030204"/>
                    <a:ea typeface="+mn-ea"/>
                  </a:rPr>
                  <a:t>5</a:t>
                </a:r>
              </a:p>
            </p:txBody>
          </p:sp>
        </p:grpSp>
      </p:grpSp>
    </p:spTree>
    <p:extLst>
      <p:ext uri="{BB962C8B-B14F-4D97-AF65-F5344CB8AC3E}">
        <p14:creationId xmlns:p14="http://schemas.microsoft.com/office/powerpoint/2010/main" val="5576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6E3B82-133E-4434-A0BB-B9C2034E270D}"/>
              </a:ext>
            </a:extLst>
          </p:cNvPr>
          <p:cNvSpPr>
            <a:spLocks noGrp="1"/>
          </p:cNvSpPr>
          <p:nvPr>
            <p:ph type="title"/>
          </p:nvPr>
        </p:nvSpPr>
        <p:spPr>
          <a:xfrm>
            <a:off x="838200" y="365125"/>
            <a:ext cx="10577196" cy="980953"/>
          </a:xfrm>
        </p:spPr>
        <p:txBody>
          <a:bodyPr anchor="t">
            <a:normAutofit/>
          </a:bodyPr>
          <a:lstStyle/>
          <a:p>
            <a:pPr>
              <a:lnSpc>
                <a:spcPct val="100000"/>
              </a:lnSpc>
            </a:pPr>
            <a:r>
              <a:rPr lang="fr-CA"/>
              <a:t>La déclaration des EI est essentielle à la surveillance après la mise en marché</a:t>
            </a:r>
          </a:p>
        </p:txBody>
      </p:sp>
      <p:sp>
        <p:nvSpPr>
          <p:cNvPr id="3" name="Content Placeholder 2">
            <a:extLst>
              <a:ext uri="{FF2B5EF4-FFF2-40B4-BE49-F238E27FC236}">
                <a16:creationId xmlns:a16="http://schemas.microsoft.com/office/drawing/2014/main" id="{EB30A893-6011-45C1-8BAA-170048DC9D62}"/>
              </a:ext>
            </a:extLst>
          </p:cNvPr>
          <p:cNvSpPr>
            <a:spLocks noGrp="1"/>
          </p:cNvSpPr>
          <p:nvPr>
            <p:ph idx="1"/>
          </p:nvPr>
        </p:nvSpPr>
        <p:spPr>
          <a:xfrm>
            <a:off x="899796" y="1285342"/>
            <a:ext cx="10515600" cy="1238170"/>
          </a:xfrm>
        </p:spPr>
        <p:txBody>
          <a:bodyPr/>
          <a:lstStyle/>
          <a:p>
            <a:pPr marL="268288" indent="-268288">
              <a:lnSpc>
                <a:spcPct val="100000"/>
              </a:lnSpc>
              <a:spcBef>
                <a:spcPts val="600"/>
              </a:spcBef>
            </a:pPr>
            <a:r>
              <a:rPr lang="fr-CA">
                <a:solidFill>
                  <a:schemeClr val="tx1"/>
                </a:solidFill>
              </a:rPr>
              <a:t>De nombreux problèmes d’innocuité ne sont décelés </a:t>
            </a:r>
            <a:r>
              <a:rPr lang="fr-CA" b="1">
                <a:solidFill>
                  <a:schemeClr val="tx1"/>
                </a:solidFill>
              </a:rPr>
              <a:t>QU’APRÈS</a:t>
            </a:r>
            <a:r>
              <a:rPr lang="fr-CA">
                <a:solidFill>
                  <a:schemeClr val="tx1"/>
                </a:solidFill>
              </a:rPr>
              <a:t> l’approbation de la mise en marché en raison </a:t>
            </a:r>
            <a:r>
              <a:rPr lang="fr-CA"/>
              <a:t>de l’utilisation du produit de santé </a:t>
            </a:r>
            <a:r>
              <a:rPr lang="fr-CA" b="1"/>
              <a:t>par de plus grandes populations</a:t>
            </a:r>
            <a:r>
              <a:rPr lang="fr-CA"/>
              <a:t>. </a:t>
            </a:r>
          </a:p>
        </p:txBody>
      </p:sp>
      <p:grpSp>
        <p:nvGrpSpPr>
          <p:cNvPr id="2" name="Group 1">
            <a:extLst>
              <a:ext uri="{FF2B5EF4-FFF2-40B4-BE49-F238E27FC236}">
                <a16:creationId xmlns:a16="http://schemas.microsoft.com/office/drawing/2014/main" id="{2862C856-6B67-40DE-AB31-2B0217F420E1}"/>
              </a:ext>
            </a:extLst>
          </p:cNvPr>
          <p:cNvGrpSpPr/>
          <p:nvPr/>
        </p:nvGrpSpPr>
        <p:grpSpPr>
          <a:xfrm>
            <a:off x="193524" y="2557099"/>
            <a:ext cx="11221872" cy="3600000"/>
            <a:chOff x="193524" y="2557099"/>
            <a:chExt cx="11221872" cy="3600000"/>
          </a:xfrm>
        </p:grpSpPr>
        <p:sp>
          <p:nvSpPr>
            <p:cNvPr id="25" name="Rectangle 24">
              <a:extLst>
                <a:ext uri="{FF2B5EF4-FFF2-40B4-BE49-F238E27FC236}">
                  <a16:creationId xmlns:a16="http://schemas.microsoft.com/office/drawing/2014/main" id="{1354C779-1051-4EA9-9619-FC0A6E7CB965}"/>
                </a:ext>
              </a:extLst>
            </p:cNvPr>
            <p:cNvSpPr/>
            <p:nvPr/>
          </p:nvSpPr>
          <p:spPr>
            <a:xfrm>
              <a:off x="193524" y="2557099"/>
              <a:ext cx="11221872" cy="3600000"/>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4" name="Group 23">
              <a:extLst>
                <a:ext uri="{FF2B5EF4-FFF2-40B4-BE49-F238E27FC236}">
                  <a16:creationId xmlns:a16="http://schemas.microsoft.com/office/drawing/2014/main" id="{412A8048-10EA-424F-A659-352E4AF01844}"/>
                </a:ext>
              </a:extLst>
            </p:cNvPr>
            <p:cNvGrpSpPr/>
            <p:nvPr/>
          </p:nvGrpSpPr>
          <p:grpSpPr>
            <a:xfrm>
              <a:off x="436203" y="2773505"/>
              <a:ext cx="10905489" cy="3120952"/>
              <a:chOff x="-447475" y="2883899"/>
              <a:chExt cx="10800181" cy="3120952"/>
            </a:xfrm>
          </p:grpSpPr>
          <p:sp>
            <p:nvSpPr>
              <p:cNvPr id="7" name="TextBox 6">
                <a:extLst>
                  <a:ext uri="{FF2B5EF4-FFF2-40B4-BE49-F238E27FC236}">
                    <a16:creationId xmlns:a16="http://schemas.microsoft.com/office/drawing/2014/main" id="{275B38D7-7AB9-425F-A80D-BF5F408EFEF4}"/>
                  </a:ext>
                </a:extLst>
              </p:cNvPr>
              <p:cNvSpPr txBox="1"/>
              <p:nvPr/>
            </p:nvSpPr>
            <p:spPr>
              <a:xfrm>
                <a:off x="-447475" y="3554190"/>
                <a:ext cx="2064799" cy="715089"/>
              </a:xfrm>
              <a:prstGeom prst="round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Expérimentation sur les animaux</a:t>
                </a:r>
              </a:p>
            </p:txBody>
          </p:sp>
          <p:sp>
            <p:nvSpPr>
              <p:cNvPr id="8" name="Rectangle: Rounded Corners 7">
                <a:extLst>
                  <a:ext uri="{FF2B5EF4-FFF2-40B4-BE49-F238E27FC236}">
                    <a16:creationId xmlns:a16="http://schemas.microsoft.com/office/drawing/2014/main" id="{2C4FD100-997B-445D-A519-261B59835B3E}"/>
                  </a:ext>
                </a:extLst>
              </p:cNvPr>
              <p:cNvSpPr/>
              <p:nvPr/>
            </p:nvSpPr>
            <p:spPr>
              <a:xfrm>
                <a:off x="1909774" y="3130198"/>
                <a:ext cx="1247833" cy="540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Phase I</a:t>
                </a:r>
              </a:p>
            </p:txBody>
          </p:sp>
          <p:sp>
            <p:nvSpPr>
              <p:cNvPr id="9" name="Rectangle: Rounded Corners 8">
                <a:extLst>
                  <a:ext uri="{FF2B5EF4-FFF2-40B4-BE49-F238E27FC236}">
                    <a16:creationId xmlns:a16="http://schemas.microsoft.com/office/drawing/2014/main" id="{924FC969-7ACB-43FF-89D1-1CCFEA7EFEEC}"/>
                  </a:ext>
                </a:extLst>
              </p:cNvPr>
              <p:cNvSpPr/>
              <p:nvPr/>
            </p:nvSpPr>
            <p:spPr>
              <a:xfrm>
                <a:off x="2348890" y="3817010"/>
                <a:ext cx="1247833" cy="5400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Phase II</a:t>
                </a:r>
              </a:p>
            </p:txBody>
          </p:sp>
          <p:sp>
            <p:nvSpPr>
              <p:cNvPr id="10" name="Rectangle: Rounded Corners 9">
                <a:extLst>
                  <a:ext uri="{FF2B5EF4-FFF2-40B4-BE49-F238E27FC236}">
                    <a16:creationId xmlns:a16="http://schemas.microsoft.com/office/drawing/2014/main" id="{66FF7514-A09F-47D5-8159-882DFF1B924A}"/>
                  </a:ext>
                </a:extLst>
              </p:cNvPr>
              <p:cNvSpPr/>
              <p:nvPr/>
            </p:nvSpPr>
            <p:spPr>
              <a:xfrm>
                <a:off x="2761124" y="4482289"/>
                <a:ext cx="1247833" cy="540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Phase III</a:t>
                </a:r>
              </a:p>
            </p:txBody>
          </p:sp>
          <p:sp>
            <p:nvSpPr>
              <p:cNvPr id="12" name="TextBox 11">
                <a:extLst>
                  <a:ext uri="{FF2B5EF4-FFF2-40B4-BE49-F238E27FC236}">
                    <a16:creationId xmlns:a16="http://schemas.microsoft.com/office/drawing/2014/main" id="{EE753D6A-8E14-4B22-9F74-4BE45B552D81}"/>
                  </a:ext>
                </a:extLst>
              </p:cNvPr>
              <p:cNvSpPr txBox="1"/>
              <p:nvPr/>
            </p:nvSpPr>
            <p:spPr>
              <a:xfrm>
                <a:off x="-434917" y="5262168"/>
                <a:ext cx="21369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Recherche préclinique</a:t>
                </a:r>
              </a:p>
            </p:txBody>
          </p:sp>
          <p:sp>
            <p:nvSpPr>
              <p:cNvPr id="14" name="TextBox 13">
                <a:extLst>
                  <a:ext uri="{FF2B5EF4-FFF2-40B4-BE49-F238E27FC236}">
                    <a16:creationId xmlns:a16="http://schemas.microsoft.com/office/drawing/2014/main" id="{FDCB8D6F-4538-4B25-B521-ECE24BDC6D73}"/>
                  </a:ext>
                </a:extLst>
              </p:cNvPr>
              <p:cNvSpPr txBox="1"/>
              <p:nvPr/>
            </p:nvSpPr>
            <p:spPr>
              <a:xfrm>
                <a:off x="1689665" y="5262168"/>
                <a:ext cx="242581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Essais cliniques chez les humains</a:t>
                </a:r>
              </a:p>
            </p:txBody>
          </p:sp>
          <p:sp>
            <p:nvSpPr>
              <p:cNvPr id="15" name="TextBox 14">
                <a:extLst>
                  <a:ext uri="{FF2B5EF4-FFF2-40B4-BE49-F238E27FC236}">
                    <a16:creationId xmlns:a16="http://schemas.microsoft.com/office/drawing/2014/main" id="{A63CFDF6-1CB7-4015-90E2-15620EFC5A97}"/>
                  </a:ext>
                </a:extLst>
              </p:cNvPr>
              <p:cNvSpPr txBox="1"/>
              <p:nvPr/>
            </p:nvSpPr>
            <p:spPr>
              <a:xfrm>
                <a:off x="6011286" y="5262168"/>
                <a:ext cx="185907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Études après la mise en marché</a:t>
                </a:r>
              </a:p>
            </p:txBody>
          </p:sp>
          <p:sp>
            <p:nvSpPr>
              <p:cNvPr id="16" name="TextBox 15">
                <a:extLst>
                  <a:ext uri="{FF2B5EF4-FFF2-40B4-BE49-F238E27FC236}">
                    <a16:creationId xmlns:a16="http://schemas.microsoft.com/office/drawing/2014/main" id="{FCDF3644-0047-4335-BB83-6730F31C34D6}"/>
                  </a:ext>
                </a:extLst>
              </p:cNvPr>
              <p:cNvSpPr txBox="1"/>
              <p:nvPr/>
            </p:nvSpPr>
            <p:spPr>
              <a:xfrm>
                <a:off x="8046132" y="3181560"/>
                <a:ext cx="1996533" cy="783193"/>
              </a:xfrm>
              <a:prstGeom prst="roundRect">
                <a:avLst/>
              </a:prstGeom>
              <a:solidFill>
                <a:srgbClr val="C00000"/>
              </a:solidFill>
              <a:ln/>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Déclaration </a:t>
                </a:r>
                <a:r>
                  <a:rPr kumimoji="0" lang="fr-CA" sz="2000" b="1" i="0" u="none" strike="noStrike" cap="none" normalizeH="0" baseline="0" noProof="0">
                    <a:ln>
                      <a:noFill/>
                    </a:ln>
                    <a:solidFill>
                      <a:schemeClr val="bg1"/>
                    </a:solidFill>
                    <a:uLnTx/>
                    <a:uFillTx/>
                    <a:latin typeface="Arial" panose="020B0604020202020204" pitchFamily="34" charset="0"/>
                    <a:ea typeface="+mn-ea"/>
                    <a:cs typeface="Arial" panose="020B0604020202020204" pitchFamily="34" charset="0"/>
                  </a:rPr>
                  <a:t>des EI</a:t>
                </a:r>
                <a:endParaRPr kumimoji="0" lang="fr-CA" sz="2000" b="1" i="0" u="none" strike="sngStrike" cap="none" normalizeH="0" baseline="0" noProof="0">
                  <a:ln>
                    <a:noFill/>
                  </a:ln>
                  <a:solidFill>
                    <a:schemeClr val="bg1"/>
                  </a:solidFill>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id="{83FBF8CB-D040-4BD0-B266-451961858F88}"/>
                  </a:ext>
                </a:extLst>
              </p:cNvPr>
              <p:cNvSpPr/>
              <p:nvPr/>
            </p:nvSpPr>
            <p:spPr>
              <a:xfrm>
                <a:off x="4092165" y="3056508"/>
                <a:ext cx="57800" cy="27757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563643F4-7E30-4CB2-9AD0-4669C481C002}"/>
                  </a:ext>
                </a:extLst>
              </p:cNvPr>
              <p:cNvSpPr txBox="1"/>
              <p:nvPr/>
            </p:nvSpPr>
            <p:spPr>
              <a:xfrm>
                <a:off x="7817779" y="5262168"/>
                <a:ext cx="236758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cap="none" normalizeH="0" baseline="0" noProof="0">
                    <a:ln>
                      <a:noFill/>
                    </a:ln>
                    <a:solidFill>
                      <a:srgbClr val="C00000"/>
                    </a:solidFill>
                    <a:uLnTx/>
                    <a:uFillTx/>
                    <a:latin typeface="Arial" panose="020B0604020202020204" pitchFamily="34" charset="0"/>
                    <a:ea typeface="+mn-ea"/>
                    <a:cs typeface="Arial" panose="020B0604020202020204" pitchFamily="34" charset="0"/>
                  </a:rPr>
                  <a:t>Surveillance après la mise en marché</a:t>
                </a:r>
              </a:p>
            </p:txBody>
          </p:sp>
          <p:sp>
            <p:nvSpPr>
              <p:cNvPr id="23" name="Rectangle 22">
                <a:extLst>
                  <a:ext uri="{FF2B5EF4-FFF2-40B4-BE49-F238E27FC236}">
                    <a16:creationId xmlns:a16="http://schemas.microsoft.com/office/drawing/2014/main" id="{F4FA4467-D82B-4A07-A889-9D9D4A4CF4F9}"/>
                  </a:ext>
                </a:extLst>
              </p:cNvPr>
              <p:cNvSpPr/>
              <p:nvPr/>
            </p:nvSpPr>
            <p:spPr>
              <a:xfrm>
                <a:off x="7843743" y="2883899"/>
                <a:ext cx="2508963" cy="3120952"/>
              </a:xfrm>
              <a:prstGeom prst="rect">
                <a:avLst/>
              </a:prstGeom>
              <a:noFill/>
              <a:ln>
                <a:solidFill>
                  <a:schemeClr val="accent2"/>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4E2013F0-AEF8-4343-BFD5-B8A910E96B3A}"/>
                  </a:ext>
                </a:extLst>
              </p:cNvPr>
              <p:cNvSpPr txBox="1"/>
              <p:nvPr/>
            </p:nvSpPr>
            <p:spPr>
              <a:xfrm>
                <a:off x="4067676" y="5262168"/>
                <a:ext cx="19983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Approbation de la mise en marché</a:t>
                </a:r>
              </a:p>
            </p:txBody>
          </p:sp>
          <p:sp>
            <p:nvSpPr>
              <p:cNvPr id="11" name="Rectangle: Rounded Corners 10">
                <a:extLst>
                  <a:ext uri="{FF2B5EF4-FFF2-40B4-BE49-F238E27FC236}">
                    <a16:creationId xmlns:a16="http://schemas.microsoft.com/office/drawing/2014/main" id="{BC88711C-2075-4255-9129-BA73AA0D339C}"/>
                  </a:ext>
                </a:extLst>
              </p:cNvPr>
              <p:cNvSpPr/>
              <p:nvPr/>
            </p:nvSpPr>
            <p:spPr>
              <a:xfrm>
                <a:off x="6798300" y="4363174"/>
                <a:ext cx="1247833" cy="540000"/>
              </a:xfrm>
              <a:prstGeom prst="roundRect">
                <a:avLst/>
              </a:prstGeom>
              <a:solidFill>
                <a:srgbClr val="CC66FF"/>
              </a:solidFill>
              <a:ln>
                <a:solidFill>
                  <a:srgbClr val="CC66FF"/>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Phase IV</a:t>
                </a:r>
              </a:p>
            </p:txBody>
          </p:sp>
        </p:grpSp>
        <p:sp>
          <p:nvSpPr>
            <p:cNvPr id="22" name="Rectangle: Rounded Corners 21">
              <a:extLst>
                <a:ext uri="{FF2B5EF4-FFF2-40B4-BE49-F238E27FC236}">
                  <a16:creationId xmlns:a16="http://schemas.microsoft.com/office/drawing/2014/main" id="{8696CDB9-BD1A-4A9A-8C76-C98282232B3B}"/>
                </a:ext>
              </a:extLst>
            </p:cNvPr>
            <p:cNvSpPr/>
            <p:nvPr/>
          </p:nvSpPr>
          <p:spPr>
            <a:xfrm>
              <a:off x="5338143" y="3175073"/>
              <a:ext cx="1603553" cy="78426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Approbation réglementaire</a:t>
              </a:r>
            </a:p>
          </p:txBody>
        </p:sp>
        <p:sp>
          <p:nvSpPr>
            <p:cNvPr id="28" name="Rectangle 27">
              <a:extLst>
                <a:ext uri="{FF2B5EF4-FFF2-40B4-BE49-F238E27FC236}">
                  <a16:creationId xmlns:a16="http://schemas.microsoft.com/office/drawing/2014/main" id="{65B23430-6F29-43A5-BE56-466021D99A16}"/>
                </a:ext>
              </a:extLst>
            </p:cNvPr>
            <p:cNvSpPr/>
            <p:nvPr/>
          </p:nvSpPr>
          <p:spPr>
            <a:xfrm>
              <a:off x="7006509" y="2929630"/>
              <a:ext cx="58364" cy="27757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63B049EE-5D0E-4B6C-9B6F-59284AEA3B46}"/>
                </a:ext>
              </a:extLst>
            </p:cNvPr>
            <p:cNvSpPr/>
            <p:nvPr/>
          </p:nvSpPr>
          <p:spPr>
            <a:xfrm>
              <a:off x="2659714" y="2923196"/>
              <a:ext cx="58364" cy="27757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2342782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B89C49-66B0-443F-B3E0-78979D3128D5}"/>
              </a:ext>
            </a:extLst>
          </p:cNvPr>
          <p:cNvSpPr/>
          <p:nvPr/>
        </p:nvSpPr>
        <p:spPr>
          <a:xfrm>
            <a:off x="867856" y="1352073"/>
            <a:ext cx="10515600" cy="1015663"/>
          </a:xfrm>
          <a:prstGeom prst="rect">
            <a:avLst/>
          </a:prstGeom>
        </p:spPr>
        <p:txBody>
          <a:bodyPr wrap="square">
            <a:spAutoFit/>
          </a:bodyPr>
          <a:lstStyle/>
          <a:p>
            <a:pPr marL="268288" marR="0" lvl="0" indent="-268288" algn="l" defTabSz="914400" rtl="0" eaLnBrk="1" fontAlgn="auto" latinLnBrk="0" hangingPunct="1">
              <a:lnSpc>
                <a:spcPct val="100000"/>
              </a:lnSpc>
              <a:spcBef>
                <a:spcPts val="600"/>
              </a:spcBef>
              <a:spcAft>
                <a:spcPts val="0"/>
              </a:spcAft>
              <a:buClrTx/>
              <a:buSzPct val="115000"/>
              <a:buFont typeface="Arial" panose="020B0604020202020204" pitchFamily="34" charset="0"/>
              <a:buChar char="•"/>
              <a:tabLst/>
              <a:defRPr/>
            </a:pPr>
            <a:r>
              <a:rPr kumimoji="0" lang="fr-CA"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De nombreux </a:t>
            </a:r>
            <a:r>
              <a:rPr kumimoji="0" lang="fr-CA" sz="2000" b="0" i="0" u="none" strike="noStrike" cap="none" normalizeH="0" baseline="0" noProof="0">
                <a:ln>
                  <a:noFill/>
                </a:ln>
                <a:uLnTx/>
                <a:uFillTx/>
                <a:latin typeface="Arial" panose="020B0604020202020204" pitchFamily="34" charset="0"/>
                <a:ea typeface="+mn-ea"/>
                <a:cs typeface="Arial" panose="020B0604020202020204" pitchFamily="34" charset="0"/>
              </a:rPr>
              <a:t>problèmes liés aux instruments médicaux ne sont détectés </a:t>
            </a:r>
            <a:r>
              <a:rPr kumimoji="0" lang="fr-CA" sz="2000" b="1" i="0" u="none" strike="noStrike" cap="none" normalizeH="0" baseline="0" noProof="0">
                <a:ln>
                  <a:noFill/>
                </a:ln>
                <a:uLnTx/>
                <a:uFillTx/>
                <a:latin typeface="Arial" panose="020B0604020202020204" pitchFamily="34" charset="0"/>
                <a:ea typeface="+mn-ea"/>
                <a:cs typeface="Arial" panose="020B0604020202020204" pitchFamily="34" charset="0"/>
              </a:rPr>
              <a:t>QU’APRÈS</a:t>
            </a:r>
            <a:r>
              <a:rPr kumimoji="0" lang="fr-CA" sz="2000" b="0" i="0" u="none" strike="noStrike" cap="none" normalizeH="0" baseline="0" noProof="0">
                <a:ln>
                  <a:noFill/>
                </a:ln>
                <a:uLnTx/>
                <a:uFillTx/>
                <a:latin typeface="Arial" panose="020B0604020202020204" pitchFamily="34" charset="0"/>
                <a:ea typeface="+mn-ea"/>
                <a:cs typeface="Arial" panose="020B0604020202020204" pitchFamily="34" charset="0"/>
              </a:rPr>
              <a:t> l’approbation de leur </a:t>
            </a:r>
            <a:r>
              <a:rPr kumimoji="0" lang="fr-CA"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mise en marché en raison de l’utilisation </a:t>
            </a:r>
            <a:r>
              <a:rPr kumimoji="0" lang="fr-CA" sz="2000" b="1"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par de plus grandes populations.</a:t>
            </a:r>
          </a:p>
        </p:txBody>
      </p:sp>
      <p:sp>
        <p:nvSpPr>
          <p:cNvPr id="2" name="Title 1">
            <a:extLst>
              <a:ext uri="{FF2B5EF4-FFF2-40B4-BE49-F238E27FC236}">
                <a16:creationId xmlns:a16="http://schemas.microsoft.com/office/drawing/2014/main" id="{CFE90BFF-4EF1-45B1-93C8-F29DEE2DFF4D}"/>
              </a:ext>
            </a:extLst>
          </p:cNvPr>
          <p:cNvSpPr>
            <a:spLocks noGrp="1"/>
          </p:cNvSpPr>
          <p:nvPr>
            <p:ph type="title"/>
          </p:nvPr>
        </p:nvSpPr>
        <p:spPr/>
        <p:txBody>
          <a:bodyPr anchor="t"/>
          <a:lstStyle/>
          <a:p>
            <a:pPr>
              <a:lnSpc>
                <a:spcPct val="100000"/>
              </a:lnSpc>
            </a:pPr>
            <a:r>
              <a:rPr lang="fr-CA"/>
              <a:t>La déclaration des PIM est essentielle à la surveillance après la mise en marché</a:t>
            </a:r>
            <a:br>
              <a:rPr lang="fr-CA" sz="2400">
                <a:solidFill>
                  <a:schemeClr val="tx1"/>
                </a:solidFill>
              </a:rPr>
            </a:br>
            <a:endParaRPr lang="fr-CA" sz="2400">
              <a:solidFill>
                <a:schemeClr val="tx1"/>
              </a:solidFill>
            </a:endParaRPr>
          </a:p>
        </p:txBody>
      </p:sp>
      <p:grpSp>
        <p:nvGrpSpPr>
          <p:cNvPr id="4" name="Group 3">
            <a:extLst>
              <a:ext uri="{FF2B5EF4-FFF2-40B4-BE49-F238E27FC236}">
                <a16:creationId xmlns:a16="http://schemas.microsoft.com/office/drawing/2014/main" id="{E4D5F05F-572F-4843-8AF4-0B968EB057A6}"/>
              </a:ext>
            </a:extLst>
          </p:cNvPr>
          <p:cNvGrpSpPr/>
          <p:nvPr/>
        </p:nvGrpSpPr>
        <p:grpSpPr>
          <a:xfrm>
            <a:off x="695999" y="2593842"/>
            <a:ext cx="11136771" cy="3600000"/>
            <a:chOff x="570456" y="2146691"/>
            <a:chExt cx="11395686" cy="3468575"/>
          </a:xfrm>
        </p:grpSpPr>
        <p:sp>
          <p:nvSpPr>
            <p:cNvPr id="22" name="Rectangle 21">
              <a:extLst>
                <a:ext uri="{FF2B5EF4-FFF2-40B4-BE49-F238E27FC236}">
                  <a16:creationId xmlns:a16="http://schemas.microsoft.com/office/drawing/2014/main" id="{72314AAC-3CA0-4709-A688-634D175C4041}"/>
                </a:ext>
              </a:extLst>
            </p:cNvPr>
            <p:cNvSpPr/>
            <p:nvPr/>
          </p:nvSpPr>
          <p:spPr>
            <a:xfrm>
              <a:off x="570456" y="2146691"/>
              <a:ext cx="11395686" cy="3468575"/>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DC6180EA-4382-4FF2-ACDB-1F291D440113}"/>
                </a:ext>
              </a:extLst>
            </p:cNvPr>
            <p:cNvSpPr txBox="1"/>
            <p:nvPr/>
          </p:nvSpPr>
          <p:spPr>
            <a:xfrm>
              <a:off x="667699" y="2543036"/>
              <a:ext cx="2021285" cy="2617358"/>
            </a:xfrm>
            <a:prstGeom prst="round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r-CA" sz="1600" b="1"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Invention de l’instrument et prototypage</a:t>
              </a:r>
            </a:p>
            <a:p>
              <a:pPr marL="182563" marR="0" lvl="0" indent="-182563"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fr-CA" sz="14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Développement</a:t>
              </a:r>
            </a:p>
            <a:p>
              <a:pPr marL="182563" marR="0" lvl="0" indent="-182563"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fr-CA" sz="14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Validation</a:t>
              </a:r>
            </a:p>
            <a:p>
              <a:pPr marL="182563" marR="0" lvl="0" indent="-182563"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fr-CA" sz="14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Conception</a:t>
              </a:r>
            </a:p>
            <a:p>
              <a:pPr marL="182563" marR="0" lvl="0" indent="-182563"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fr-CA" sz="14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Essai au banc</a:t>
              </a:r>
            </a:p>
            <a:p>
              <a:pPr marL="182563" marR="0" lvl="0" indent="-182563"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fr-CA" sz="14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Refonte de la conception</a:t>
              </a:r>
            </a:p>
            <a:p>
              <a:pPr marL="182563" marR="0" lvl="0" indent="-182563"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fr-CA" sz="1400">
                  <a:solidFill>
                    <a:prstClr val="black"/>
                  </a:solidFill>
                  <a:latin typeface="Arial" panose="020B0604020202020204" pitchFamily="34" charset="0"/>
                  <a:cs typeface="Arial" panose="020B0604020202020204" pitchFamily="34" charset="0"/>
                </a:rPr>
                <a:t>Recherche</a:t>
              </a:r>
              <a:endParaRPr kumimoji="0" lang="fr-CA" sz="14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endParaRPr>
            </a:p>
          </p:txBody>
        </p:sp>
        <p:sp>
          <p:nvSpPr>
            <p:cNvPr id="27" name="Rectangle: Rounded Corners 26">
              <a:extLst>
                <a:ext uri="{FF2B5EF4-FFF2-40B4-BE49-F238E27FC236}">
                  <a16:creationId xmlns:a16="http://schemas.microsoft.com/office/drawing/2014/main" id="{63E655F9-FB63-4B18-8CF7-8DB3C2C8440F}"/>
                </a:ext>
              </a:extLst>
            </p:cNvPr>
            <p:cNvSpPr/>
            <p:nvPr/>
          </p:nvSpPr>
          <p:spPr>
            <a:xfrm>
              <a:off x="2923195" y="2484736"/>
              <a:ext cx="1875261" cy="720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Étude + collections de données</a:t>
              </a:r>
            </a:p>
          </p:txBody>
        </p:sp>
        <p:sp>
          <p:nvSpPr>
            <p:cNvPr id="28" name="Rectangle: Rounded Corners 27">
              <a:extLst>
                <a:ext uri="{FF2B5EF4-FFF2-40B4-BE49-F238E27FC236}">
                  <a16:creationId xmlns:a16="http://schemas.microsoft.com/office/drawing/2014/main" id="{25F7D8FC-7C3E-4627-99AB-11BA7216C4A3}"/>
                </a:ext>
              </a:extLst>
            </p:cNvPr>
            <p:cNvSpPr/>
            <p:nvPr/>
          </p:nvSpPr>
          <p:spPr>
            <a:xfrm>
              <a:off x="3362127" y="3330726"/>
              <a:ext cx="1875261" cy="7200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Analyse des données</a:t>
              </a:r>
            </a:p>
          </p:txBody>
        </p:sp>
        <p:sp>
          <p:nvSpPr>
            <p:cNvPr id="29" name="Rectangle: Rounded Corners 28">
              <a:extLst>
                <a:ext uri="{FF2B5EF4-FFF2-40B4-BE49-F238E27FC236}">
                  <a16:creationId xmlns:a16="http://schemas.microsoft.com/office/drawing/2014/main" id="{E1999F39-E2E2-447F-90FF-B4E40D6E5305}"/>
                </a:ext>
              </a:extLst>
            </p:cNvPr>
            <p:cNvSpPr/>
            <p:nvPr/>
          </p:nvSpPr>
          <p:spPr>
            <a:xfrm>
              <a:off x="3801059" y="4155744"/>
              <a:ext cx="1875261" cy="720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Refonte de la conception</a:t>
              </a:r>
            </a:p>
          </p:txBody>
        </p:sp>
        <p:sp>
          <p:nvSpPr>
            <p:cNvPr id="30" name="Rectangle: Rounded Corners 29">
              <a:extLst>
                <a:ext uri="{FF2B5EF4-FFF2-40B4-BE49-F238E27FC236}">
                  <a16:creationId xmlns:a16="http://schemas.microsoft.com/office/drawing/2014/main" id="{4CA5A63E-0800-4644-AC02-6FB50D016656}"/>
                </a:ext>
              </a:extLst>
            </p:cNvPr>
            <p:cNvSpPr/>
            <p:nvPr/>
          </p:nvSpPr>
          <p:spPr>
            <a:xfrm>
              <a:off x="5909425" y="2616331"/>
              <a:ext cx="1637899" cy="790951"/>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Approbation réglementaire</a:t>
              </a:r>
            </a:p>
          </p:txBody>
        </p:sp>
        <p:sp>
          <p:nvSpPr>
            <p:cNvPr id="32" name="TextBox 31">
              <a:extLst>
                <a:ext uri="{FF2B5EF4-FFF2-40B4-BE49-F238E27FC236}">
                  <a16:creationId xmlns:a16="http://schemas.microsoft.com/office/drawing/2014/main" id="{1084657F-2CC1-4DEB-AE72-E5D7C63D546F}"/>
                </a:ext>
              </a:extLst>
            </p:cNvPr>
            <p:cNvSpPr txBox="1"/>
            <p:nvPr/>
          </p:nvSpPr>
          <p:spPr>
            <a:xfrm>
              <a:off x="3018023" y="4943524"/>
              <a:ext cx="257482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Essai expérimental</a:t>
              </a:r>
            </a:p>
          </p:txBody>
        </p:sp>
        <p:sp>
          <p:nvSpPr>
            <p:cNvPr id="33" name="TextBox 32">
              <a:extLst>
                <a:ext uri="{FF2B5EF4-FFF2-40B4-BE49-F238E27FC236}">
                  <a16:creationId xmlns:a16="http://schemas.microsoft.com/office/drawing/2014/main" id="{47F1975E-B362-482B-913A-AA000E439833}"/>
                </a:ext>
              </a:extLst>
            </p:cNvPr>
            <p:cNvSpPr txBox="1"/>
            <p:nvPr/>
          </p:nvSpPr>
          <p:spPr>
            <a:xfrm>
              <a:off x="5701669" y="4659960"/>
              <a:ext cx="2022353" cy="622735"/>
            </a:xfrm>
            <a:prstGeom prst="rect">
              <a:avLst/>
            </a:prstGeom>
            <a:noFill/>
          </p:spPr>
          <p:txBody>
            <a:bodyPr wrap="square" rtlCol="0">
              <a:spAutoFit/>
            </a:bodyPr>
            <a:lstStyle/>
            <a:p>
              <a:pPr lvl="0" algn="ctr">
                <a:defRPr/>
              </a:pPr>
              <a:r>
                <a:rPr lang="fr-CA">
                  <a:solidFill>
                    <a:prstClr val="black"/>
                  </a:solidFill>
                  <a:latin typeface="Arial" panose="020B0604020202020204" pitchFamily="34" charset="0"/>
                  <a:cs typeface="Arial" panose="020B0604020202020204" pitchFamily="34" charset="0"/>
                </a:rPr>
                <a:t>Approbation de la mise en marché</a:t>
              </a:r>
            </a:p>
          </p:txBody>
        </p:sp>
        <p:sp>
          <p:nvSpPr>
            <p:cNvPr id="36" name="Rectangle 35">
              <a:extLst>
                <a:ext uri="{FF2B5EF4-FFF2-40B4-BE49-F238E27FC236}">
                  <a16:creationId xmlns:a16="http://schemas.microsoft.com/office/drawing/2014/main" id="{3FC37867-C1FA-4B7F-9D3E-344C027886EB}"/>
                </a:ext>
              </a:extLst>
            </p:cNvPr>
            <p:cNvSpPr/>
            <p:nvPr/>
          </p:nvSpPr>
          <p:spPr>
            <a:xfrm>
              <a:off x="5713723" y="2484736"/>
              <a:ext cx="58364" cy="27757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A8579A1D-3C61-414E-B99B-78DE041C154A}"/>
                </a:ext>
              </a:extLst>
            </p:cNvPr>
            <p:cNvSpPr txBox="1"/>
            <p:nvPr/>
          </p:nvSpPr>
          <p:spPr>
            <a:xfrm>
              <a:off x="9435782" y="4816822"/>
              <a:ext cx="2282275" cy="6227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cap="none" normalizeH="0" baseline="0" noProof="0">
                  <a:ln>
                    <a:noFill/>
                  </a:ln>
                  <a:solidFill>
                    <a:srgbClr val="C00000"/>
                  </a:solidFill>
                  <a:uLnTx/>
                  <a:uFillTx/>
                  <a:latin typeface="Arial" panose="020B0604020202020204" pitchFamily="34" charset="0"/>
                  <a:ea typeface="+mn-ea"/>
                  <a:cs typeface="Arial" panose="020B0604020202020204" pitchFamily="34" charset="0"/>
                </a:rPr>
                <a:t>Surveillance après la mise en marché</a:t>
              </a:r>
            </a:p>
          </p:txBody>
        </p:sp>
        <p:sp>
          <p:nvSpPr>
            <p:cNvPr id="38" name="Rectangle 37">
              <a:extLst>
                <a:ext uri="{FF2B5EF4-FFF2-40B4-BE49-F238E27FC236}">
                  <a16:creationId xmlns:a16="http://schemas.microsoft.com/office/drawing/2014/main" id="{C8B4EC00-8B0F-4187-9C76-878CB36ADB1D}"/>
                </a:ext>
              </a:extLst>
            </p:cNvPr>
            <p:cNvSpPr/>
            <p:nvPr/>
          </p:nvSpPr>
          <p:spPr>
            <a:xfrm>
              <a:off x="9435782" y="2257189"/>
              <a:ext cx="2323099" cy="3189051"/>
            </a:xfrm>
            <a:prstGeom prst="rect">
              <a:avLst/>
            </a:prstGeom>
            <a:noFill/>
            <a:ln>
              <a:solidFill>
                <a:schemeClr val="accent2"/>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Rectangle: Rounded Corners 39">
              <a:extLst>
                <a:ext uri="{FF2B5EF4-FFF2-40B4-BE49-F238E27FC236}">
                  <a16:creationId xmlns:a16="http://schemas.microsoft.com/office/drawing/2014/main" id="{CA85EAB6-AC91-4F57-9043-FAE4679286A2}"/>
                </a:ext>
              </a:extLst>
            </p:cNvPr>
            <p:cNvSpPr/>
            <p:nvPr/>
          </p:nvSpPr>
          <p:spPr>
            <a:xfrm>
              <a:off x="7921748" y="4015790"/>
              <a:ext cx="1693278" cy="801032"/>
            </a:xfrm>
            <a:prstGeom prst="roundRect">
              <a:avLst/>
            </a:prstGeom>
            <a:solidFill>
              <a:srgbClr val="CC66FF"/>
            </a:solidFill>
            <a:ln>
              <a:solidFill>
                <a:srgbClr val="CC66FF"/>
              </a:solid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Lancement de l’instrument</a:t>
              </a:r>
            </a:p>
          </p:txBody>
        </p:sp>
        <p:sp>
          <p:nvSpPr>
            <p:cNvPr id="20" name="Rectangle 19">
              <a:extLst>
                <a:ext uri="{FF2B5EF4-FFF2-40B4-BE49-F238E27FC236}">
                  <a16:creationId xmlns:a16="http://schemas.microsoft.com/office/drawing/2014/main" id="{589C86A3-2C94-4EB8-A307-3FFDC4D2813E}"/>
                </a:ext>
              </a:extLst>
            </p:cNvPr>
            <p:cNvSpPr/>
            <p:nvPr/>
          </p:nvSpPr>
          <p:spPr>
            <a:xfrm>
              <a:off x="7640722" y="2478714"/>
              <a:ext cx="58364" cy="27757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3" name="Rectangle 22">
            <a:extLst>
              <a:ext uri="{FF2B5EF4-FFF2-40B4-BE49-F238E27FC236}">
                <a16:creationId xmlns:a16="http://schemas.microsoft.com/office/drawing/2014/main" id="{FE6C7C35-ACA3-409E-B036-5301BA1596DF}"/>
              </a:ext>
            </a:extLst>
          </p:cNvPr>
          <p:cNvSpPr/>
          <p:nvPr/>
        </p:nvSpPr>
        <p:spPr>
          <a:xfrm>
            <a:off x="2878308" y="3013520"/>
            <a:ext cx="56022" cy="27757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7EC65ACD-6B5B-4BC5-AA14-75C5BC4C5609}"/>
              </a:ext>
            </a:extLst>
          </p:cNvPr>
          <p:cNvSpPr txBox="1"/>
          <p:nvPr/>
        </p:nvSpPr>
        <p:spPr>
          <a:xfrm>
            <a:off x="9455403" y="2985153"/>
            <a:ext cx="2109339" cy="783193"/>
          </a:xfrm>
          <a:prstGeom prst="roundRect">
            <a:avLst/>
          </a:prstGeom>
          <a:solidFill>
            <a:srgbClr val="C00000"/>
          </a:solidFill>
          <a:ln/>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DÉCLARATION </a:t>
            </a:r>
            <a:r>
              <a:rPr kumimoji="0" lang="fr-CA" sz="2000" b="1" i="0" u="none" strike="noStrike" cap="none" normalizeH="0" baseline="0" noProof="0">
                <a:ln>
                  <a:noFill/>
                </a:ln>
                <a:solidFill>
                  <a:schemeClr val="bg1"/>
                </a:solidFill>
                <a:uLnTx/>
                <a:uFillTx/>
                <a:latin typeface="Arial" panose="020B0604020202020204" pitchFamily="34" charset="0"/>
                <a:ea typeface="+mn-ea"/>
                <a:cs typeface="Arial" panose="020B0604020202020204" pitchFamily="34" charset="0"/>
              </a:rPr>
              <a:t>D’UN PIM</a:t>
            </a:r>
            <a:endParaRPr kumimoji="0" lang="fr-CA" sz="2000" b="1" i="0" u="none" strike="sngStrike" cap="none" normalizeH="0" baseline="0" noProof="0">
              <a:ln>
                <a:noFill/>
              </a:ln>
              <a:solidFill>
                <a:schemeClr val="bg1"/>
              </a:solidFill>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55708339"/>
      </p:ext>
    </p:extLst>
  </p:cSld>
  <p:clrMapOvr>
    <a:masterClrMapping/>
  </p:clrMapOvr>
</p:sld>
</file>

<file path=ppt/theme/theme1.xml><?xml version="1.0" encoding="utf-8"?>
<a:theme xmlns:a="http://schemas.openxmlformats.org/drawingml/2006/main" name="ISMPCanada_VanessaLa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3.pptx" id="{0DD7DDDE-B110-4A1B-B904-B9A2325ED311}" vid="{939277F9-E7D5-45B5-8330-A744156CC34C}"/>
    </a:ext>
  </a:extLst>
</a:theme>
</file>

<file path=ppt/theme/theme2.xml><?xml version="1.0" encoding="utf-8"?>
<a:theme xmlns:a="http://schemas.openxmlformats.org/drawingml/2006/main" name="1_ISMPCanada_VanessaLa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3.pptx" id="{0DD7DDDE-B110-4A1B-B904-B9A2325ED311}" vid="{939277F9-E7D5-45B5-8330-A744156CC34C}"/>
    </a:ext>
  </a:extLst>
</a:theme>
</file>

<file path=ppt/theme/theme3.xml><?xml version="1.0" encoding="utf-8"?>
<a:theme xmlns:a="http://schemas.openxmlformats.org/drawingml/2006/main" name="3_ISMPCanada_VanessaLa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3.pptx" id="{0DD7DDDE-B110-4A1B-B904-B9A2325ED311}" vid="{939277F9-E7D5-45B5-8330-A744156CC34C}"/>
    </a:ext>
  </a:extLst>
</a:theme>
</file>

<file path=ppt/theme/theme4.xml><?xml version="1.0" encoding="utf-8"?>
<a:theme xmlns:a="http://schemas.openxmlformats.org/drawingml/2006/main" name="JVP_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VP_Theme" id="{AF76ECDD-E52C-4A51-8726-1CA8E7A390DA}" vid="{8F434137-F377-4081-A8AA-879430E3F8D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FF882265F12043AA85AE987A2B956A" ma:contentTypeVersion="1" ma:contentTypeDescription="Create a new document." ma:contentTypeScope="" ma:versionID="17300b3546bcec4aec56b7259022ad04">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56A62A-ACE9-4DF6-9191-3546B89F45A8}">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d564156a-de73-43f9-88e6-7b01c63aafa9"/>
    <ds:schemaRef ds:uri="http://purl.org/dc/terms/"/>
    <ds:schemaRef ds:uri="http://schemas.openxmlformats.org/package/2006/metadata/core-properties"/>
    <ds:schemaRef ds:uri="2c54b36c-b406-48dd-a01a-d9fdec0713ee"/>
    <ds:schemaRef ds:uri="http://www.w3.org/XML/1998/namespace"/>
    <ds:schemaRef ds:uri="http://purl.org/dc/dcmitype/"/>
  </ds:schemaRefs>
</ds:datastoreItem>
</file>

<file path=customXml/itemProps2.xml><?xml version="1.0" encoding="utf-8"?>
<ds:datastoreItem xmlns:ds="http://schemas.openxmlformats.org/officeDocument/2006/customXml" ds:itemID="{252118C6-1422-4799-BB7A-CF81060E235B}"/>
</file>

<file path=customXml/itemProps3.xml><?xml version="1.0" encoding="utf-8"?>
<ds:datastoreItem xmlns:ds="http://schemas.openxmlformats.org/officeDocument/2006/customXml" ds:itemID="{113DF68D-6003-4835-89CD-A4F9F9B69A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JVP_Template</Template>
  <TotalTime>57</TotalTime>
  <Words>1528</Words>
  <Application>Microsoft Office PowerPoint</Application>
  <PresentationFormat>Widescreen</PresentationFormat>
  <Paragraphs>382</Paragraphs>
  <Slides>33</Slides>
  <Notes>28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33</vt:i4>
      </vt:variant>
    </vt:vector>
  </HeadingPairs>
  <TitlesOfParts>
    <vt:vector size="42" baseType="lpstr">
      <vt:lpstr>Arial</vt:lpstr>
      <vt:lpstr>Calibri</vt:lpstr>
      <vt:lpstr>Calibri Light</vt:lpstr>
      <vt:lpstr>Courier New</vt:lpstr>
      <vt:lpstr>Wingdings</vt:lpstr>
      <vt:lpstr>ISMPCanada_VanessaLaw</vt:lpstr>
      <vt:lpstr>1_ISMPCanada_VanessaLaw</vt:lpstr>
      <vt:lpstr>3_ISMPCanada_VanessaLaw</vt:lpstr>
      <vt:lpstr>JVP_Theme</vt:lpstr>
      <vt:lpstr>PowerPoint Presentation</vt:lpstr>
      <vt:lpstr>Module 4 — Résultats d’apprentissage </vt:lpstr>
      <vt:lpstr>Module 4 — Sujets abordés</vt:lpstr>
      <vt:lpstr>Modèle théorique de la déclaration par les hôpitaux des RIM graves et des IIM</vt:lpstr>
      <vt:lpstr>PowerPoint Presentation</vt:lpstr>
      <vt:lpstr>Vigilance sur les produits de santé</vt:lpstr>
      <vt:lpstr>Cycle de vie de la vigilance sur les produits de santé de Santé Canada</vt:lpstr>
      <vt:lpstr>La déclaration des EI est essentielle à la surveillance après la mise en marché</vt:lpstr>
      <vt:lpstr>La déclaration des PIM est essentielle à la surveillance après la mise en marché </vt:lpstr>
      <vt:lpstr>La déclaration des EI et des PIM est essentielle à la surveillance après la mise en marché</vt:lpstr>
      <vt:lpstr>PowerPoint Presentation</vt:lpstr>
      <vt:lpstr>PowerPoint Presentation</vt:lpstr>
      <vt:lpstr>Détection et évaluation des signaux</vt:lpstr>
      <vt:lpstr>Communication des risques</vt:lpstr>
      <vt:lpstr>Communication des risques</vt:lpstr>
      <vt:lpstr>PowerPoint Presentation</vt:lpstr>
      <vt:lpstr>Mise en commun de l’information avec les partenaires du système de santé</vt:lpstr>
      <vt:lpstr>Exemples de mise en commun de l’information sur l’innocuité liée aux EI et aux PIM</vt:lpstr>
      <vt:lpstr>Base de données en ligne des effets indésirables</vt:lpstr>
      <vt:lpstr>Base de données en ligne sur les instruments médicaux</vt:lpstr>
      <vt:lpstr>Rapport annuel des tendances</vt:lpstr>
      <vt:lpstr>Examens de l’innocuité de Santé Canada</vt:lpstr>
      <vt:lpstr>PowerPoint Presentation</vt:lpstr>
      <vt:lpstr>PowerPoint Presentation</vt:lpstr>
      <vt:lpstr>PowerPoint Presentation</vt:lpstr>
      <vt:lpstr>Portail de publication par Santé Canada des données après la mise en marché</vt:lpstr>
      <vt:lpstr>PowerPoint Presentation</vt:lpstr>
      <vt:lpstr>Utilisation des données recueillies — sécurité et confidentialité</vt:lpstr>
      <vt:lpstr>Collaboration internationale</vt:lpstr>
      <vt:lpstr>Éléments essentiels à retenir</vt:lpstr>
      <vt:lpstr>Abréviations</vt:lpstr>
      <vt:lpstr>Ressources</vt:lpstr>
      <vt:lpstr>Remerciements</vt:lpstr>
    </vt:vector>
  </TitlesOfParts>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Valentina Jelincic</dc:creator>
  <cp:lastModifiedBy>Ambika Sharma</cp:lastModifiedBy>
  <cp:revision>22</cp:revision>
  <cp:lastPrinted>2019-02-28T20:23:33Z</cp:lastPrinted>
  <dcterms:created xsi:type="dcterms:W3CDTF">2019-03-19T03:30:59Z</dcterms:created>
  <dcterms:modified xsi:type="dcterms:W3CDTF">2019-08-12T22:41:37Z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0x01010050FF882265F12043AA85AE987A2B956A</vt:lpwstr>
  </property>
  <property fmtid="{D5CDD505-2E9C-101B-9397-08002B2CF9AE}" pid="3" name="Order">
    <vt:r8>14425000</vt:r8>
  </property>
  <property fmtid="{D5CDD505-2E9C-101B-9397-08002B2CF9AE}" pid="4" name="ComplianceAssetId">
    <vt:lpwstr/>
  </property>
</Properties>
</file>