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9" r:id="rId1"/>
    <p:sldMasterId id="2147493483" r:id="rId2"/>
  </p:sldMasterIdLst>
  <p:notesMasterIdLst>
    <p:notesMasterId r:id="rId24"/>
  </p:notesMasterIdLst>
  <p:handoutMasterIdLst>
    <p:handoutMasterId r:id="rId25"/>
  </p:handoutMasterIdLst>
  <p:sldIdLst>
    <p:sldId id="330" r:id="rId3"/>
    <p:sldId id="376" r:id="rId4"/>
    <p:sldId id="377" r:id="rId5"/>
    <p:sldId id="379" r:id="rId6"/>
    <p:sldId id="380" r:id="rId7"/>
    <p:sldId id="381" r:id="rId8"/>
    <p:sldId id="384" r:id="rId9"/>
    <p:sldId id="385" r:id="rId10"/>
    <p:sldId id="386" r:id="rId11"/>
    <p:sldId id="414" r:id="rId12"/>
    <p:sldId id="387" r:id="rId13"/>
    <p:sldId id="337" r:id="rId14"/>
    <p:sldId id="418" r:id="rId15"/>
    <p:sldId id="365" r:id="rId16"/>
    <p:sldId id="417" r:id="rId17"/>
    <p:sldId id="340" r:id="rId18"/>
    <p:sldId id="415" r:id="rId19"/>
    <p:sldId id="416" r:id="rId20"/>
    <p:sldId id="336" r:id="rId21"/>
    <p:sldId id="338" r:id="rId22"/>
    <p:sldId id="33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D91AF8-3B8C-4818-87D5-14C4C5020BC6}">
          <p14:sldIdLst>
            <p14:sldId id="330"/>
            <p14:sldId id="376"/>
            <p14:sldId id="377"/>
            <p14:sldId id="379"/>
            <p14:sldId id="380"/>
            <p14:sldId id="381"/>
            <p14:sldId id="384"/>
            <p14:sldId id="385"/>
            <p14:sldId id="386"/>
            <p14:sldId id="414"/>
            <p14:sldId id="387"/>
            <p14:sldId id="337"/>
            <p14:sldId id="418"/>
            <p14:sldId id="365"/>
            <p14:sldId id="417"/>
            <p14:sldId id="340"/>
            <p14:sldId id="415"/>
            <p14:sldId id="416"/>
            <p14:sldId id="336"/>
            <p14:sldId id="338"/>
            <p14:sldId id="335"/>
          </p14:sldIdLst>
        </p14:section>
      </p14:sectionLst>
    </p:ex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263F"/>
    <a:srgbClr val="004950"/>
    <a:srgbClr val="879F3D"/>
    <a:srgbClr val="F7CA00"/>
    <a:srgbClr val="CB5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65193" autoAdjust="0"/>
  </p:normalViewPr>
  <p:slideViewPr>
    <p:cSldViewPr snapToGrid="0" snapToObjects="1">
      <p:cViewPr varScale="1">
        <p:scale>
          <a:sx n="67" d="100"/>
          <a:sy n="67" d="100"/>
        </p:scale>
        <p:origin x="69" y="353"/>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36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2021-06-01</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Hello, and welcome to the University of Alberta’s Opening Up Copyright instructional module on Copyright in the kindergarten through grade twelve context.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429303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bell rings, and Taylor heads off to class ready to start another week of teaching, confident that, although they can’t “see </a:t>
            </a:r>
            <a:r>
              <a:rPr lang="en-C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they have a concern about copyright and fair dealing, they can certainly check with the CMEC copyright resources.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2527644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should now be able to: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Describe the role the Council of Ministers of Education, Canada (CMEC) plays in relation to copyright and schools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CMEC resources for teachers that provide guidance on the use of copyright protected materials in schools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Recognize that school divisions, boards and districts may have their own more restrictive copyright guidelines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92904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has been the University of Alberta’s Opening Up Copyright Module on Copyright in the K-12 Context. Thank you for your attention.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293703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3646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3370518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167535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is just settling into their new teaching position at David </a:t>
            </a:r>
            <a:r>
              <a:rPr lang="en-C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Vaver</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Elementary School.  It has been a busy few weeks getting to know their students, but they have really been enjoying it.  However, Taylor got a bit anxious this weekend. As they were getting their lessons ready for the coming week, they noticed a particular resource on the internet had a long, confusing statement about use in schools and the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thinking back to what they learned in university, Taylor remembers the advice… “see </a:t>
            </a:r>
            <a:r>
              <a:rPr lang="en-C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296892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a:t>
            </a:r>
            <a:r>
              <a:rPr lang="en-C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person” but CMEC: the Council of Ministers of Education, Canada.  CMEC is an intergovernmental body made up of Ministers of Education from all the provinces and territories. It undertakes work on a variety of educational issues, including copyright. CMEC’s guiding principle with respect to copyright is that the rights of creators need to be balanced with the rights of educational users.  CMEC plays an important role in advocacy and policy development with regard to copyright in the K-12 context.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99692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Since 1999, the CMEC Copyright Consortium, which includes members from every province and territory except Quebec, has tried to advance its members’ views on issues related to copyright and education.  It’s an important area - in 2012 a legal battle between Alberta’s Ministry of Education and Access Copyright over teachers’ copying of supplemental materials went all the way to the Supreme Court of Canada.  In addition to addressing issues of copyright policy and law, CMEC also provides practical resources on copyright for students, parents, school administrators, and for teachers like Taylor.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425665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what kind of resources does CMEC have to help Taylor?  Their copyright website is a great place to start and the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Matters</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guide provides many useful questions and answers for teachers.  CMEC has also created fair dealing guidelines and a fair dealing decision tool, as well as a compliance checklist for teachers and principals, and a few other resources, all of which are freely available on its website.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21588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starts to remember what they learned in university.  They remember learning about free openly licensed educational resources - OER or open educational resources. OER materials are ones where the rights holder has made it clear that the materials can be copied and shared with students and others without having to consult any additional copyright guidelines.  Then they also remember, “copyright, CMEC, fair dealing..” t but what is fair dealing? Then Taylor remembers CMEC’s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Matters</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has more information on fair dealing.  Fair dealing is the right to reproduce and use copyright-protected works, for certain specified purposes and within reasonable limits, without permission or payment. It is one of the key ways the rights of users and creators are balanced. While there are other educational exceptions in the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fair dealing is a key means by which copyright protected materials can be used in the classroom.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407124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fair dealing is a key exception in the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en-CA"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 </a:t>
            </a: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itself isn’t really that useful for telling Taylor how they can and can’t use materials. That’s where the CMEC Fair Dealing Guidelines come in.  The guidelines can help Taylor determine if their intended use of a work might be fair.  In general a ‘short excerpt’ of a work can be copied for a class handout, posted in a learning management system or screen-copied to a slide, and the guidelines also explain what such a short excerpt might be in various formats.  If the guidelines alone don’t have enough information for Taylor, then CMEC’s Fair Dealing Decision tool can help simplify the process even more.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42980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resources sure are helpful, and with a couple of clicks, Taylor’s copyright anxiety starts to fade away. CMEC even provides  guidance on the use of internet materials and ‘consumables’ such as exercise books.  After looking through CMEC’s materials and reading through Copyright Matters, Taylor feels more confident about what they can use in the classroom, and what students can do too.  They decide to have a quick look at the Compliance Checklist.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86168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notices that the checklist suggests principals “review copyright with teachers and staff at least once a year,” and they decide to ask their principal about this first thing Monday morning.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heads right down to the principal’s office to share the useful CMEC copyright resources they found during course prep on Sunday night.  Taylor also wants to make sure the principal knows about open educational resources as well. Much to Taylor’s surprise, the principal was already reviewing new copyright guidelines issued by the municipal school division.  “But what about CMEC?” Taylor asks; they’re a national group of provincial ministers. The principal points out that CMEC’s guidelines are just that - guidelines, and that it is important to remember that individual school divisions or boards may have their own guidance for teachers.  The principal also notes that at the next staff meeting copyright and open educational resources will be discussed for everyone’s benefit.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2502234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ouc@ualberta.c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DE912162-4DF4-DC48-9D9E-EEA138835229}"/>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7" name="TextBox 6"/>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 instructional module is not intended as legal advice.  All Opening Up Copyright modules are made available under a </a:t>
            </a:r>
            <a:r>
              <a:rPr lang="en-US" sz="1100" u="sng" kern="1200" dirty="0">
                <a:solidFill>
                  <a:schemeClr val="tx1"/>
                </a:solidFill>
                <a:effectLst/>
                <a:latin typeface="+mn-lt"/>
                <a:ea typeface="+mn-ea"/>
                <a:cs typeface="+mn-cs"/>
                <a:hlinkClick r:id="rId4"/>
              </a:rPr>
              <a:t>Creative Commons Attribution 4.0 (CC-BY-4.0) International license</a:t>
            </a:r>
            <a:r>
              <a:rPr lang="en-US" sz="1100" kern="1200" dirty="0">
                <a:solidFill>
                  <a:schemeClr val="tx1"/>
                </a:solidFill>
                <a:effectLst/>
                <a:latin typeface="+mn-lt"/>
                <a:ea typeface="+mn-ea"/>
                <a:cs typeface="+mn-cs"/>
              </a:rPr>
              <a:t>. </a:t>
            </a:r>
          </a:p>
          <a:p>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391F00A9-737A-1146-92A4-5829B9A5AA6A}"/>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219401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18856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138950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991367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2AF85E-984E-2243-BDCD-E5EC5DF65993}"/>
              </a:ext>
            </a:extLst>
          </p:cNvPr>
          <p:cNvSpPr txBox="1"/>
          <p:nvPr userDrawn="1"/>
        </p:nvSpPr>
        <p:spPr>
          <a:xfrm>
            <a:off x="1455738" y="3441680"/>
            <a:ext cx="9898062" cy="3108543"/>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the University of Alberta’s Copyright Office at: </a:t>
            </a:r>
            <a:r>
              <a:rPr lang="en-CA" sz="2000" dirty="0">
                <a:solidFill>
                  <a:schemeClr val="bg2">
                    <a:lumMod val="50000"/>
                  </a:schemeClr>
                </a:solidFill>
                <a:latin typeface="Arial" panose="020B0604020202020204" pitchFamily="34" charset="0"/>
                <a:cs typeface="Arial" panose="020B0604020202020204" pitchFamily="34" charset="0"/>
                <a:hlinkClick r:id="rId4"/>
              </a:rPr>
              <a:t>copyright@ualberta.ca</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878644E4-8450-FE44-88F6-FC7EB7EAD768}"/>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80DCE080-A6C7-9241-81A6-5323D758EDB5}"/>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13421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4D5B63BE-7B7B-46A8-88D0-8A1F265B0C4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365C293-62A7-49AD-A7FD-3DE28669FD43}"/>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84C1FB28-F4DA-48F1-9DB3-14F834F70449}"/>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C2910C46-2A58-4317-9CA3-117010E7E4DB}"/>
              </a:ext>
            </a:extLst>
          </p:cNvPr>
          <p:cNvSpPr txBox="1"/>
          <p:nvPr userDrawn="1"/>
        </p:nvSpPr>
        <p:spPr>
          <a:xfrm>
            <a:off x="7909520" y="5006653"/>
            <a:ext cx="2519713" cy="1059008"/>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Lauren </a:t>
            </a:r>
            <a:r>
              <a:rPr lang="en-US" dirty="0" err="1">
                <a:solidFill>
                  <a:schemeClr val="bg2">
                    <a:lumMod val="50000"/>
                  </a:schemeClr>
                </a:solidFill>
                <a:latin typeface="Arial" panose="020B0604020202020204" pitchFamily="34" charset="0"/>
                <a:cs typeface="Arial" panose="020B0604020202020204" pitchFamily="34" charset="0"/>
              </a:rPr>
              <a:t>Bourdages</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BC9545AC-ADF3-4DF5-B659-801BF6070D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CFB70270-9190-489D-ADE3-37F39AB8F590}"/>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28158521-1F2D-4BDD-946C-AE347DEF40D2}"/>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Secondary Education</a:t>
            </a:r>
          </a:p>
        </p:txBody>
      </p:sp>
      <p:sp>
        <p:nvSpPr>
          <p:cNvPr id="17" name="TextBox 16">
            <a:extLst>
              <a:ext uri="{FF2B5EF4-FFF2-40B4-BE49-F238E27FC236}">
                <a16:creationId xmlns:a16="http://schemas.microsoft.com/office/drawing/2014/main" id="{698B4626-5A19-4AF8-9A47-308EAA33425C}"/>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Cathy Adams</a:t>
            </a:r>
          </a:p>
        </p:txBody>
      </p:sp>
    </p:spTree>
    <p:extLst>
      <p:ext uri="{BB962C8B-B14F-4D97-AF65-F5344CB8AC3E}">
        <p14:creationId xmlns:p14="http://schemas.microsoft.com/office/powerpoint/2010/main" val="359379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6978B-C00C-A74C-8724-630D75816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79FF3CE1-8142-47F7-8800-25B8B6D7430D}"/>
              </a:ext>
            </a:extLst>
          </p:cNvPr>
          <p:cNvSpPr txBox="1"/>
          <p:nvPr userDrawn="1"/>
        </p:nvSpPr>
        <p:spPr>
          <a:xfrm>
            <a:off x="1452184" y="2077309"/>
            <a:ext cx="9287631" cy="29546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This Opening Up Copyright module is funded through a Support for the Advancement of Scholarship fund.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5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are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216843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Content Placeholder 7">
            <a:extLst>
              <a:ext uri="{FF2B5EF4-FFF2-40B4-BE49-F238E27FC236}">
                <a16:creationId xmlns:a16="http://schemas.microsoft.com/office/drawing/2014/main" id="{D71B6D7B-91A1-E44E-9C3E-3CF6164B667B}"/>
              </a:ext>
            </a:extLst>
          </p:cNvPr>
          <p:cNvPicPr>
            <a:picLocks noChangeAspect="1"/>
          </p:cNvPicPr>
          <p:nvPr userDrawn="1"/>
        </p:nvPicPr>
        <p:blipFill>
          <a:blip r:embed="rId3"/>
          <a:stretch>
            <a:fillRect/>
          </a:stretch>
        </p:blipFill>
        <p:spPr>
          <a:xfrm>
            <a:off x="411231" y="2517212"/>
            <a:ext cx="11369538" cy="2849485"/>
          </a:xfrm>
          <a:prstGeom prst="rect">
            <a:avLst/>
          </a:prstGeom>
        </p:spPr>
      </p:pic>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spTree>
    <p:extLst>
      <p:ext uri="{BB962C8B-B14F-4D97-AF65-F5344CB8AC3E}">
        <p14:creationId xmlns:p14="http://schemas.microsoft.com/office/powerpoint/2010/main" val="403356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415754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67700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5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180166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F4EC9-63B6-7A49-A259-9A160623224B}"/>
              </a:ext>
            </a:extLst>
          </p:cNvPr>
          <p:cNvSpPr txBox="1"/>
          <p:nvPr userDrawn="1"/>
        </p:nvSpPr>
        <p:spPr>
          <a:xfrm>
            <a:off x="1455738" y="3441680"/>
            <a:ext cx="9898062" cy="2800767"/>
          </a:xfrm>
          <a:prstGeom prst="rect">
            <a:avLst/>
          </a:prstGeom>
          <a:noFill/>
        </p:spPr>
        <p:txBody>
          <a:bodyPr wrap="square" rtlCol="0">
            <a:spAutoFit/>
          </a:bodyPr>
          <a:lstStyle/>
          <a:p>
            <a:r>
              <a:rPr lang="en-CA" sz="2000" dirty="0">
                <a:solidFill>
                  <a:schemeClr val="bg2">
                    <a:lumMod val="5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50000"/>
                  </a:schemeClr>
                </a:solidFill>
                <a:latin typeface="Arial" panose="020B0604020202020204" pitchFamily="34" charset="0"/>
                <a:cs typeface="Arial" panose="020B0604020202020204" pitchFamily="34" charset="0"/>
                <a:hlinkClick r:id="rId3"/>
              </a:rPr>
              <a:t>https://sites.library.ualberta.ca/copyright/</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Questions, comments, and suggestions should be directed to </a:t>
            </a:r>
            <a:r>
              <a:rPr lang="en-CA" sz="2000" dirty="0">
                <a:solidFill>
                  <a:schemeClr val="bg2">
                    <a:lumMod val="50000"/>
                  </a:schemeClr>
                </a:solidFill>
                <a:latin typeface="Arial" panose="020B0604020202020204" pitchFamily="34" charset="0"/>
                <a:cs typeface="Arial" panose="020B0604020202020204" pitchFamily="34" charset="0"/>
                <a:hlinkClick r:id="rId4"/>
              </a:rPr>
              <a:t>ouc@ualberta.ca</a:t>
            </a:r>
            <a:r>
              <a:rPr lang="en-CA" sz="2000" dirty="0">
                <a:solidFill>
                  <a:schemeClr val="bg2">
                    <a:lumMod val="50000"/>
                  </a:schemeClr>
                </a:solidFill>
                <a:latin typeface="Arial" panose="020B0604020202020204" pitchFamily="34" charset="0"/>
                <a:cs typeface="Arial" panose="020B0604020202020204" pitchFamily="34" charset="0"/>
              </a:rPr>
              <a:t> </a:t>
            </a:r>
          </a:p>
          <a:p>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dirty="0">
                <a:solidFill>
                  <a:schemeClr val="bg2">
                    <a:lumMod val="5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50000"/>
                  </a:schemeClr>
                </a:solidFill>
                <a:latin typeface="Arial" panose="020B0604020202020204" pitchFamily="34" charset="0"/>
                <a:cs typeface="Arial" panose="020B0604020202020204" pitchFamily="34" charset="0"/>
                <a:hlinkClick r:id="rId5"/>
              </a:rPr>
              <a:t>Creative Commons Attribution 4.0 International Licence</a:t>
            </a:r>
            <a:endParaRPr lang="en-CA" sz="2000" dirty="0">
              <a:solidFill>
                <a:schemeClr val="bg2">
                  <a:lumMod val="50000"/>
                </a:schemeClr>
              </a:solidFill>
              <a:latin typeface="Arial" panose="020B0604020202020204" pitchFamily="34" charset="0"/>
              <a:cs typeface="Arial" panose="020B0604020202020204" pitchFamily="34" charset="0"/>
            </a:endParaRPr>
          </a:p>
          <a:p>
            <a:endParaRPr lang="en-CA" dirty="0"/>
          </a:p>
          <a:p>
            <a:endParaRPr lang="en-US" dirty="0"/>
          </a:p>
        </p:txBody>
      </p:sp>
      <p:sp>
        <p:nvSpPr>
          <p:cNvPr id="4" name="Text Placeholder 3">
            <a:extLst>
              <a:ext uri="{FF2B5EF4-FFF2-40B4-BE49-F238E27FC236}">
                <a16:creationId xmlns:a16="http://schemas.microsoft.com/office/drawing/2014/main" id="{08C7B41D-8AEA-1A4D-9D69-442CA4452281}"/>
              </a:ext>
            </a:extLst>
          </p:cNvPr>
          <p:cNvSpPr>
            <a:spLocks noGrp="1"/>
          </p:cNvSpPr>
          <p:nvPr>
            <p:ph type="body" sz="quarter" idx="10" hasCustomPrompt="1"/>
          </p:nvPr>
        </p:nvSpPr>
        <p:spPr>
          <a:xfrm>
            <a:off x="2063510" y="2253164"/>
            <a:ext cx="9290290" cy="870739"/>
          </a:xfrm>
          <a:prstGeom prst="rect">
            <a:avLst/>
          </a:prstGeom>
        </p:spPr>
        <p:txBody>
          <a:bodyPr/>
          <a:lstStyle>
            <a:lvl1pPr marL="0" indent="0">
              <a:buNone/>
              <a:defRPr sz="2000" i="0">
                <a:solidFill>
                  <a:schemeClr val="bg2">
                    <a:lumMod val="50000"/>
                  </a:schemeClr>
                </a:solidFill>
                <a:latin typeface="Arial" panose="020B0604020202020204" pitchFamily="34" charset="0"/>
                <a:cs typeface="Arial" panose="020B0604020202020204" pitchFamily="34" charset="0"/>
              </a:defRPr>
            </a:lvl1pPr>
            <a:lvl2pPr marL="457200" indent="0">
              <a:buNone/>
              <a:defRPr sz="2000">
                <a:solidFill>
                  <a:schemeClr val="tx1">
                    <a:lumMod val="75000"/>
                    <a:lumOff val="25000"/>
                  </a:schemeClr>
                </a:solidFill>
                <a:latin typeface="Arial" panose="020B0604020202020204" pitchFamily="34" charset="0"/>
                <a:cs typeface="Arial" panose="020B0604020202020204" pitchFamily="34" charset="0"/>
              </a:defRPr>
            </a:lvl2pPr>
          </a:lstStyle>
          <a:p>
            <a:pPr lvl="0"/>
            <a:r>
              <a:rPr lang="en-CA" dirty="0"/>
              <a:t>University of Alberta. 2020. “Title of Module.” Opening Up Copyright Instructional Module. https://</a:t>
            </a:r>
            <a:r>
              <a:rPr lang="en-CA" dirty="0" err="1"/>
              <a:t>sites.library.ualberta.ca</a:t>
            </a:r>
            <a:r>
              <a:rPr lang="en-CA" dirty="0"/>
              <a:t>/copyright/</a:t>
            </a:r>
          </a:p>
          <a:p>
            <a:pPr lvl="0"/>
            <a:endParaRPr lang="en-CA" dirty="0"/>
          </a:p>
          <a:p>
            <a:pPr lvl="0"/>
            <a:endParaRPr lang="en-CA" dirty="0"/>
          </a:p>
          <a:p>
            <a:pPr lvl="0"/>
            <a:endParaRPr lang="en-CA" dirty="0"/>
          </a:p>
          <a:p>
            <a:pPr lvl="0"/>
            <a:endParaRPr lang="en-US" dirty="0"/>
          </a:p>
        </p:txBody>
      </p:sp>
      <p:sp>
        <p:nvSpPr>
          <p:cNvPr id="5" name="TextBox 4">
            <a:extLst>
              <a:ext uri="{FF2B5EF4-FFF2-40B4-BE49-F238E27FC236}">
                <a16:creationId xmlns:a16="http://schemas.microsoft.com/office/drawing/2014/main" id="{5F375636-EBC4-F148-9EAD-6E9EF7D64139}"/>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50000"/>
                  </a:schemeClr>
                </a:solidFill>
                <a:latin typeface="Arial" panose="020B0604020202020204" pitchFamily="34" charset="0"/>
                <a:cs typeface="Arial" panose="020B0604020202020204" pitchFamily="34" charset="0"/>
              </a:rPr>
              <a:t>Suggested Citation:</a:t>
            </a:r>
          </a:p>
        </p:txBody>
      </p:sp>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Tree>
    <p:extLst>
      <p:ext uri="{BB962C8B-B14F-4D97-AF65-F5344CB8AC3E}">
        <p14:creationId xmlns:p14="http://schemas.microsoft.com/office/powerpoint/2010/main" val="190590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2D1BE6E0-6B6D-4CD7-AEE0-8DAFA1C81AE5}"/>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0" name="Rectangle 9">
            <a:extLst>
              <a:ext uri="{FF2B5EF4-FFF2-40B4-BE49-F238E27FC236}">
                <a16:creationId xmlns:a16="http://schemas.microsoft.com/office/drawing/2014/main" id="{8DFF4DC6-46A8-4FBE-AFBD-3977C9F89DC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1" name="TextBox 10">
            <a:extLst>
              <a:ext uri="{FF2B5EF4-FFF2-40B4-BE49-F238E27FC236}">
                <a16:creationId xmlns:a16="http://schemas.microsoft.com/office/drawing/2014/main" id="{4BB1D59C-0567-446A-9DDA-942378E28EF0}"/>
              </a:ext>
            </a:extLst>
          </p:cNvPr>
          <p:cNvSpPr txBox="1"/>
          <p:nvPr userDrawn="1"/>
        </p:nvSpPr>
        <p:spPr>
          <a:xfrm>
            <a:off x="2176124" y="2672361"/>
            <a:ext cx="2074460" cy="747897"/>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Amanda </a:t>
            </a:r>
            <a:r>
              <a:rPr lang="en-US" dirty="0" err="1">
                <a:solidFill>
                  <a:schemeClr val="bg2">
                    <a:lumMod val="50000"/>
                  </a:schemeClr>
                </a:solidFill>
                <a:latin typeface="Arial" panose="020B0604020202020204" pitchFamily="34" charset="0"/>
                <a:cs typeface="Arial" panose="020B0604020202020204" pitchFamily="34" charset="0"/>
              </a:rPr>
              <a:t>Wakaruk</a:t>
            </a:r>
            <a:r>
              <a:rPr lang="en-US" dirty="0">
                <a:solidFill>
                  <a:schemeClr val="bg2">
                    <a:lumMod val="50000"/>
                  </a:schemeClr>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2C388C70-6787-4F16-97F4-FB2C9F406FDF}"/>
              </a:ext>
            </a:extLst>
          </p:cNvPr>
          <p:cNvSpPr txBox="1"/>
          <p:nvPr userDrawn="1"/>
        </p:nvSpPr>
        <p:spPr>
          <a:xfrm>
            <a:off x="7909520" y="5006653"/>
            <a:ext cx="2519713" cy="726609"/>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Samantha </a:t>
            </a:r>
            <a:r>
              <a:rPr lang="en-US" dirty="0" err="1">
                <a:solidFill>
                  <a:schemeClr val="bg2">
                    <a:lumMod val="50000"/>
                  </a:schemeClr>
                </a:solidFill>
                <a:latin typeface="Arial" panose="020B0604020202020204" pitchFamily="34" charset="0"/>
                <a:cs typeface="Arial" panose="020B0604020202020204" pitchFamily="34" charset="0"/>
              </a:rPr>
              <a:t>Sheplawy</a:t>
            </a:r>
            <a:endParaRPr lang="en-US" dirty="0">
              <a:solidFill>
                <a:schemeClr val="bg2">
                  <a:lumMod val="5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Michael B. McNally </a:t>
            </a:r>
          </a:p>
        </p:txBody>
      </p:sp>
      <p:sp>
        <p:nvSpPr>
          <p:cNvPr id="13" name="Rectangle 12">
            <a:extLst>
              <a:ext uri="{FF2B5EF4-FFF2-40B4-BE49-F238E27FC236}">
                <a16:creationId xmlns:a16="http://schemas.microsoft.com/office/drawing/2014/main" id="{3E53CE96-B5CA-40E8-A703-6AB692351339}"/>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5" name="TextBox 14">
            <a:extLst>
              <a:ext uri="{FF2B5EF4-FFF2-40B4-BE49-F238E27FC236}">
                <a16:creationId xmlns:a16="http://schemas.microsoft.com/office/drawing/2014/main" id="{532DE597-A5DC-4464-B98F-B7518BFE59D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Graeme Pate</a:t>
            </a:r>
          </a:p>
        </p:txBody>
      </p:sp>
      <p:sp>
        <p:nvSpPr>
          <p:cNvPr id="16" name="Rectangle 15">
            <a:extLst>
              <a:ext uri="{FF2B5EF4-FFF2-40B4-BE49-F238E27FC236}">
                <a16:creationId xmlns:a16="http://schemas.microsoft.com/office/drawing/2014/main" id="{10749828-A538-473F-BFA5-2BDF93AE7787}"/>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Secondary Education</a:t>
            </a:r>
          </a:p>
        </p:txBody>
      </p:sp>
      <p:sp>
        <p:nvSpPr>
          <p:cNvPr id="17" name="TextBox 16">
            <a:extLst>
              <a:ext uri="{FF2B5EF4-FFF2-40B4-BE49-F238E27FC236}">
                <a16:creationId xmlns:a16="http://schemas.microsoft.com/office/drawing/2014/main" id="{09D3731F-224F-4533-B893-A36B9C755F3B}"/>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bg2">
                    <a:lumMod val="50000"/>
                  </a:schemeClr>
                </a:solidFill>
                <a:latin typeface="Arial" panose="020B0604020202020204" pitchFamily="34" charset="0"/>
                <a:cs typeface="Arial" panose="020B0604020202020204" pitchFamily="34" charset="0"/>
              </a:rPr>
              <a:t>Cathy Adams</a:t>
            </a:r>
          </a:p>
        </p:txBody>
      </p:sp>
    </p:spTree>
    <p:extLst>
      <p:ext uri="{BB962C8B-B14F-4D97-AF65-F5344CB8AC3E}">
        <p14:creationId xmlns:p14="http://schemas.microsoft.com/office/powerpoint/2010/main" val="226446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343038-A838-0C41-95D7-9CFCD29FE6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sp>
        <p:nvSpPr>
          <p:cNvPr id="6" name="TextBox 5">
            <a:extLst>
              <a:ext uri="{FF2B5EF4-FFF2-40B4-BE49-F238E27FC236}">
                <a16:creationId xmlns:a16="http://schemas.microsoft.com/office/drawing/2014/main" id="{2C63B96B-35CD-43CD-80AD-E23AE4DBB445}"/>
              </a:ext>
            </a:extLst>
          </p:cNvPr>
          <p:cNvSpPr txBox="1"/>
          <p:nvPr userDrawn="1"/>
        </p:nvSpPr>
        <p:spPr>
          <a:xfrm>
            <a:off x="1452184" y="2077309"/>
            <a:ext cx="9287631" cy="29546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This Opening Up Copyright module is funded through a Support for the Advancement of Scholarship fund.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5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50000"/>
                  </a:schemeClr>
                </a:solidFill>
                <a:latin typeface="Arial" panose="020B0604020202020204" pitchFamily="34" charset="0"/>
                <a:cs typeface="Arial" panose="020B0604020202020204" pitchFamily="34" charset="0"/>
              </a:rPr>
              <a:t>Opening Up Copyright modules have also been funded through the University of Alberta, Centre for Teaching and Learning’s Teaching and Learning Enhancement Fund (TLEF) and OER Grant Program with ongoing support from University of Alberta Copyright Office.</a:t>
            </a:r>
          </a:p>
          <a:p>
            <a:endParaRPr lang="en-US" dirty="0"/>
          </a:p>
        </p:txBody>
      </p:sp>
    </p:spTree>
    <p:extLst>
      <p:ext uri="{BB962C8B-B14F-4D97-AF65-F5344CB8AC3E}">
        <p14:creationId xmlns:p14="http://schemas.microsoft.com/office/powerpoint/2010/main" val="75979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524" r:id="rId3"/>
    <p:sldLayoutId id="2147493525" r:id="rId4"/>
    <p:sldLayoutId id="2147493526" r:id="rId5"/>
    <p:sldLayoutId id="2147493527" r:id="rId6"/>
    <p:sldLayoutId id="2147493528" r:id="rId7"/>
    <p:sldLayoutId id="2147493529" r:id="rId8"/>
    <p:sldLayoutId id="214749352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 id="2147493530" r:id="rId3"/>
    <p:sldLayoutId id="2147493531" r:id="rId4"/>
    <p:sldLayoutId id="2147493532" r:id="rId5"/>
    <p:sldLayoutId id="2147493533" r:id="rId6"/>
    <p:sldLayoutId id="2147493534" r:id="rId7"/>
    <p:sldLayoutId id="2147493535" r:id="rId8"/>
    <p:sldLayoutId id="214749353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mec.ca/docs/copyright/CMEC_POSTER_FDG_EN.pdf" TargetMode="External"/><Relationship Id="rId2" Type="http://schemas.openxmlformats.org/officeDocument/2006/relationships/hyperlink" Target="http://bolt.athabascau.ca/index.php/oer/multiply-k-12-alberta-oer-project/" TargetMode="External"/><Relationship Id="rId1" Type="http://schemas.openxmlformats.org/officeDocument/2006/relationships/slideLayout" Target="../slideLayouts/slideLayout4.xml"/><Relationship Id="rId6" Type="http://schemas.openxmlformats.org/officeDocument/2006/relationships/hyperlink" Target="https://www.oercommons.org/hubs/k12" TargetMode="External"/><Relationship Id="rId5" Type="http://schemas.openxmlformats.org/officeDocument/2006/relationships/hyperlink" Target="http://cmec.ca/Publications/Lists/Publications/Attachments/291/Copyright_Matters.pdf" TargetMode="External"/><Relationship Id="rId4" Type="http://schemas.openxmlformats.org/officeDocument/2006/relationships/hyperlink" Target="http://www.fairdealingdecisiontool.ca/DecisionToo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henounproject.com/term/university/1574556/" TargetMode="External"/><Relationship Id="rId13" Type="http://schemas.openxmlformats.org/officeDocument/2006/relationships/hyperlink" Target="https://thenounproject.com/term/advocacy/2274598/" TargetMode="External"/><Relationship Id="rId3" Type="http://schemas.openxmlformats.org/officeDocument/2006/relationships/hyperlink" Target="https://thenounproject.com/term/school/1983588/" TargetMode="External"/><Relationship Id="rId7" Type="http://schemas.openxmlformats.org/officeDocument/2006/relationships/hyperlink" Target="https://pixabay.com/illustrations/avatar-clients-customers-icons-2155431/" TargetMode="External"/><Relationship Id="rId12" Type="http://schemas.openxmlformats.org/officeDocument/2006/relationships/hyperlink" Target="https://thenounproject.com/term/scale/1320645/" TargetMode="External"/><Relationship Id="rId17" Type="http://schemas.openxmlformats.org/officeDocument/2006/relationships/hyperlink" Target="https://commons.wikimedia.org/wiki/File:Supreme_court_of_Canada_in_summer.jpg" TargetMode="External"/><Relationship Id="rId2" Type="http://schemas.openxmlformats.org/officeDocument/2006/relationships/hyperlink" Target="https://pixabay.com/illustrations/avatar-women-girls-faces-portraits-2191931/" TargetMode="External"/><Relationship Id="rId16" Type="http://schemas.openxmlformats.org/officeDocument/2006/relationships/hyperlink" Target="https://thenounproject.com/term/building/164596/" TargetMode="External"/><Relationship Id="rId1" Type="http://schemas.openxmlformats.org/officeDocument/2006/relationships/slideLayout" Target="../slideLayouts/slideLayout6.xml"/><Relationship Id="rId6" Type="http://schemas.openxmlformats.org/officeDocument/2006/relationships/hyperlink" Target="https://thenounproject.com/term/sign/1859815/" TargetMode="External"/><Relationship Id="rId11" Type="http://schemas.openxmlformats.org/officeDocument/2006/relationships/hyperlink" Target="https://thenounproject.com/term/shield/874630/" TargetMode="External"/><Relationship Id="rId5" Type="http://schemas.openxmlformats.org/officeDocument/2006/relationships/hyperlink" Target="https://thenounproject.com/term/kids/235684" TargetMode="External"/><Relationship Id="rId15" Type="http://schemas.openxmlformats.org/officeDocument/2006/relationships/hyperlink" Target="https://pixabay.com/vectors/lawyer-attorney-barrister-judge-28838/" TargetMode="External"/><Relationship Id="rId10" Type="http://schemas.openxmlformats.org/officeDocument/2006/relationships/hyperlink" Target="https://thenounproject.com/term/canada-map/1053546/" TargetMode="External"/><Relationship Id="rId4" Type="http://schemas.openxmlformats.org/officeDocument/2006/relationships/hyperlink" Target="https://thenounproject.com/term/calendar/3693091/" TargetMode="External"/><Relationship Id="rId9" Type="http://schemas.openxmlformats.org/officeDocument/2006/relationships/hyperlink" Target="https://thenounproject.com/term/students/2506819/" TargetMode="External"/><Relationship Id="rId14" Type="http://schemas.openxmlformats.org/officeDocument/2006/relationships/hyperlink" Target="https://thenounproject.com/term/alberta/996912/"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nounproject.com/term/circus-tent/9821/" TargetMode="External"/><Relationship Id="rId13" Type="http://schemas.openxmlformats.org/officeDocument/2006/relationships/hyperlink" Target="https://freesound.org/people/13FPanska_Stranska_Michaela/sounds/378394/" TargetMode="External"/><Relationship Id="rId3" Type="http://schemas.openxmlformats.org/officeDocument/2006/relationships/hyperlink" Target="https://thenounproject.com/term/avatar/1089499/" TargetMode="External"/><Relationship Id="rId7" Type="http://schemas.openxmlformats.org/officeDocument/2006/relationships/hyperlink" Target="https://commons.wikimedia.org/wiki/File:Global_Open_Educational_Resources_Logo.svg/" TargetMode="External"/><Relationship Id="rId12" Type="http://schemas.openxmlformats.org/officeDocument/2006/relationships/hyperlink" Target="https://pixabay.com/illustrations/avatar-clients-customers-icons-2155431/" TargetMode="External"/><Relationship Id="rId2" Type="http://schemas.openxmlformats.org/officeDocument/2006/relationships/hyperlink" Target="https://thenounproject.com/term/avatar/1089498/" TargetMode="External"/><Relationship Id="rId1" Type="http://schemas.openxmlformats.org/officeDocument/2006/relationships/slideLayout" Target="../slideLayouts/slideLayout6.xml"/><Relationship Id="rId6" Type="http://schemas.openxmlformats.org/officeDocument/2006/relationships/hyperlink" Target="https://thenounproject.com/term/meeting/198536/" TargetMode="External"/><Relationship Id="rId11" Type="http://schemas.openxmlformats.org/officeDocument/2006/relationships/hyperlink" Target="https://thenounproject.com/term/notebook/1503964/" TargetMode="External"/><Relationship Id="rId5" Type="http://schemas.openxmlformats.org/officeDocument/2006/relationships/hyperlink" Target="https://thenounproject.com/term/avatar/1089490/" TargetMode="External"/><Relationship Id="rId10" Type="http://schemas.openxmlformats.org/officeDocument/2006/relationships/hyperlink" Target="https://thenounproject.com/term/presentation-slide/2710348/" TargetMode="External"/><Relationship Id="rId4" Type="http://schemas.openxmlformats.org/officeDocument/2006/relationships/hyperlink" Target="https://thenounproject.com/term/avatar/1089494/" TargetMode="External"/><Relationship Id="rId9" Type="http://schemas.openxmlformats.org/officeDocument/2006/relationships/hyperlink" Target="https://thenounproject.com/term/highlight/241534/" TargetMode="External"/><Relationship Id="rId14" Type="http://schemas.openxmlformats.org/officeDocument/2006/relationships/hyperlink" Target="http://www.hooksounds.com/"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29.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png"/><Relationship Id="rId3" Type="http://schemas.openxmlformats.org/officeDocument/2006/relationships/image" Target="../media/image9.png"/><Relationship Id="rId7" Type="http://schemas.openxmlformats.org/officeDocument/2006/relationships/image" Target="../media/image34.png"/><Relationship Id="rId12"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3.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9.png"/><Relationship Id="rId10"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6.png"/><Relationship Id="rId3" Type="http://schemas.openxmlformats.org/officeDocument/2006/relationships/image" Target="../media/image41.pn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EAB8-A87B-1F4F-9C12-CF778432A192}"/>
              </a:ext>
            </a:extLst>
          </p:cNvPr>
          <p:cNvSpPr>
            <a:spLocks noGrp="1"/>
          </p:cNvSpPr>
          <p:nvPr>
            <p:ph type="ctrTitle"/>
          </p:nvPr>
        </p:nvSpPr>
        <p:spPr/>
        <p:txBody>
          <a:bodyPr/>
          <a:lstStyle/>
          <a:p>
            <a:r>
              <a:rPr lang="en-US" dirty="0"/>
              <a:t>Copyright in the K-12 Context</a:t>
            </a:r>
          </a:p>
        </p:txBody>
      </p:sp>
      <p:sp>
        <p:nvSpPr>
          <p:cNvPr id="3" name="Subtitle 2">
            <a:extLst>
              <a:ext uri="{FF2B5EF4-FFF2-40B4-BE49-F238E27FC236}">
                <a16:creationId xmlns:a16="http://schemas.microsoft.com/office/drawing/2014/main" id="{55380706-217E-234A-908C-E04C441BE7F5}"/>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869C1F4E-E947-864D-A950-2454F5E5BDB4}"/>
              </a:ext>
            </a:extLst>
          </p:cNvPr>
          <p:cNvSpPr>
            <a:spLocks noGrp="1"/>
          </p:cNvSpPr>
          <p:nvPr>
            <p:ph type="body" sz="quarter" idx="10"/>
          </p:nvPr>
        </p:nvSpPr>
        <p:spPr/>
        <p:txBody>
          <a:bodyPr/>
          <a:lstStyle/>
          <a:p>
            <a:r>
              <a:rPr lang="en-US" dirty="0"/>
              <a:t>May 2021</a:t>
            </a:r>
          </a:p>
        </p:txBody>
      </p:sp>
    </p:spTree>
    <p:extLst>
      <p:ext uri="{BB962C8B-B14F-4D97-AF65-F5344CB8AC3E}">
        <p14:creationId xmlns:p14="http://schemas.microsoft.com/office/powerpoint/2010/main" val="212205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46D3D8-5D4F-4B37-8EF8-8432025894D8}"/>
              </a:ext>
            </a:extLst>
          </p:cNvPr>
          <p:cNvSpPr>
            <a:spLocks noGrp="1"/>
          </p:cNvSpPr>
          <p:nvPr>
            <p:ph sz="quarter" idx="14"/>
          </p:nvPr>
        </p:nvSpPr>
        <p:spPr>
          <a:xfrm>
            <a:off x="869141" y="6207436"/>
            <a:ext cx="9832906" cy="287337"/>
          </a:xfrm>
        </p:spPr>
        <p:txBody>
          <a:bodyPr/>
          <a:lstStyle/>
          <a:p>
            <a:endParaRPr lang="en-CA"/>
          </a:p>
        </p:txBody>
      </p:sp>
      <p:sp>
        <p:nvSpPr>
          <p:cNvPr id="5" name="Title 4">
            <a:extLst>
              <a:ext uri="{FF2B5EF4-FFF2-40B4-BE49-F238E27FC236}">
                <a16:creationId xmlns:a16="http://schemas.microsoft.com/office/drawing/2014/main" id="{BA1BFA33-8B6D-470A-BA98-003B253DCA4A}"/>
              </a:ext>
            </a:extLst>
          </p:cNvPr>
          <p:cNvSpPr>
            <a:spLocks noGrp="1"/>
          </p:cNvSpPr>
          <p:nvPr>
            <p:ph type="title"/>
          </p:nvPr>
        </p:nvSpPr>
        <p:spPr/>
        <p:txBody>
          <a:bodyPr/>
          <a:lstStyle/>
          <a:p>
            <a:r>
              <a:rPr lang="en-US" dirty="0"/>
              <a:t>READY FOR CLASS</a:t>
            </a:r>
            <a:endParaRPr lang="en-CA" dirty="0"/>
          </a:p>
        </p:txBody>
      </p:sp>
      <p:pic>
        <p:nvPicPr>
          <p:cNvPr id="6" name="Content Placeholder 9">
            <a:extLst>
              <a:ext uri="{FF2B5EF4-FFF2-40B4-BE49-F238E27FC236}">
                <a16:creationId xmlns:a16="http://schemas.microsoft.com/office/drawing/2014/main" id="{B5CC9B62-B831-450F-9D5D-49CE9A371F68}"/>
              </a:ext>
            </a:extLst>
          </p:cNvPr>
          <p:cNvPicPr>
            <a:picLocks noChangeAspect="1"/>
          </p:cNvPicPr>
          <p:nvPr/>
        </p:nvPicPr>
        <p:blipFill>
          <a:blip r:embed="rId3"/>
          <a:stretch>
            <a:fillRect/>
          </a:stretch>
        </p:blipFill>
        <p:spPr>
          <a:xfrm>
            <a:off x="592314" y="3219369"/>
            <a:ext cx="1950948" cy="2324888"/>
          </a:xfrm>
          <a:prstGeom prst="rect">
            <a:avLst/>
          </a:prstGeom>
        </p:spPr>
      </p:pic>
      <p:pic>
        <p:nvPicPr>
          <p:cNvPr id="7" name="Picture 6">
            <a:extLst>
              <a:ext uri="{FF2B5EF4-FFF2-40B4-BE49-F238E27FC236}">
                <a16:creationId xmlns:a16="http://schemas.microsoft.com/office/drawing/2014/main" id="{AE0FEFA5-15C6-48ED-B6AA-B7DAD3A4CF68}"/>
              </a:ext>
            </a:extLst>
          </p:cNvPr>
          <p:cNvPicPr>
            <a:picLocks noChangeAspect="1"/>
          </p:cNvPicPr>
          <p:nvPr/>
        </p:nvPicPr>
        <p:blipFill>
          <a:blip r:embed="rId4"/>
          <a:stretch>
            <a:fillRect/>
          </a:stretch>
        </p:blipFill>
        <p:spPr>
          <a:xfrm>
            <a:off x="5537117" y="3689908"/>
            <a:ext cx="3383148" cy="2685038"/>
          </a:xfrm>
          <a:prstGeom prst="rect">
            <a:avLst/>
          </a:prstGeom>
        </p:spPr>
      </p:pic>
      <p:pic>
        <p:nvPicPr>
          <p:cNvPr id="8" name="Picture 7">
            <a:extLst>
              <a:ext uri="{FF2B5EF4-FFF2-40B4-BE49-F238E27FC236}">
                <a16:creationId xmlns:a16="http://schemas.microsoft.com/office/drawing/2014/main" id="{67A2FCC8-6D4C-4DC9-891F-28E7EE8950F4}"/>
              </a:ext>
            </a:extLst>
          </p:cNvPr>
          <p:cNvPicPr>
            <a:picLocks noChangeAspect="1"/>
          </p:cNvPicPr>
          <p:nvPr/>
        </p:nvPicPr>
        <p:blipFill>
          <a:blip r:embed="rId5"/>
          <a:stretch>
            <a:fillRect/>
          </a:stretch>
        </p:blipFill>
        <p:spPr>
          <a:xfrm rot="1780163">
            <a:off x="7746469" y="3037450"/>
            <a:ext cx="503974" cy="779914"/>
          </a:xfrm>
          <a:prstGeom prst="rect">
            <a:avLst/>
          </a:prstGeom>
        </p:spPr>
      </p:pic>
      <p:pic>
        <p:nvPicPr>
          <p:cNvPr id="9" name="Content Placeholder 3">
            <a:extLst>
              <a:ext uri="{FF2B5EF4-FFF2-40B4-BE49-F238E27FC236}">
                <a16:creationId xmlns:a16="http://schemas.microsoft.com/office/drawing/2014/main" id="{F2F50146-C505-4114-A2E5-F3F646B320A4}"/>
              </a:ext>
            </a:extLst>
          </p:cNvPr>
          <p:cNvPicPr>
            <a:picLocks noChangeAspect="1"/>
          </p:cNvPicPr>
          <p:nvPr/>
        </p:nvPicPr>
        <p:blipFill>
          <a:blip r:embed="rId6"/>
          <a:stretch>
            <a:fillRect/>
          </a:stretch>
        </p:blipFill>
        <p:spPr>
          <a:xfrm rot="1848630">
            <a:off x="8128199" y="3027175"/>
            <a:ext cx="527480" cy="810740"/>
          </a:xfrm>
          <a:prstGeom prst="rect">
            <a:avLst/>
          </a:prstGeom>
        </p:spPr>
      </p:pic>
      <p:sp>
        <p:nvSpPr>
          <p:cNvPr id="10" name="Speech Bubble: Oval 9">
            <a:extLst>
              <a:ext uri="{FF2B5EF4-FFF2-40B4-BE49-F238E27FC236}">
                <a16:creationId xmlns:a16="http://schemas.microsoft.com/office/drawing/2014/main" id="{D3C9F0B9-9996-4D36-AFB1-945C7E321E7C}"/>
              </a:ext>
            </a:extLst>
          </p:cNvPr>
          <p:cNvSpPr/>
          <p:nvPr/>
        </p:nvSpPr>
        <p:spPr>
          <a:xfrm>
            <a:off x="2894428" y="3028619"/>
            <a:ext cx="2361458" cy="1371600"/>
          </a:xfrm>
          <a:prstGeom prst="wedgeEllipseCallout">
            <a:avLst>
              <a:gd name="adj1" fmla="val 83779"/>
              <a:gd name="adj2" fmla="val -6551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Good morning everyone!</a:t>
            </a:r>
            <a:endParaRPr lang="en-CA" dirty="0">
              <a:solidFill>
                <a:schemeClr val="tx1"/>
              </a:solidFill>
            </a:endParaRPr>
          </a:p>
        </p:txBody>
      </p:sp>
      <p:sp>
        <p:nvSpPr>
          <p:cNvPr id="11" name="Thought Bubble: Cloud 10">
            <a:extLst>
              <a:ext uri="{FF2B5EF4-FFF2-40B4-BE49-F238E27FC236}">
                <a16:creationId xmlns:a16="http://schemas.microsoft.com/office/drawing/2014/main" id="{DA754A4E-2C89-4940-887D-AF5A37E04DE3}"/>
              </a:ext>
            </a:extLst>
          </p:cNvPr>
          <p:cNvSpPr/>
          <p:nvPr/>
        </p:nvSpPr>
        <p:spPr>
          <a:xfrm>
            <a:off x="9107318" y="2101381"/>
            <a:ext cx="2103810" cy="1327619"/>
          </a:xfrm>
          <a:prstGeom prst="cloudCallout">
            <a:avLst>
              <a:gd name="adj1" fmla="val -57123"/>
              <a:gd name="adj2" fmla="val -12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Thanks CMEC</a:t>
            </a:r>
            <a:endParaRPr lang="en-CA" dirty="0">
              <a:solidFill>
                <a:schemeClr val="tx1"/>
              </a:solidFill>
            </a:endParaRPr>
          </a:p>
        </p:txBody>
      </p:sp>
    </p:spTree>
    <p:extLst>
      <p:ext uri="{BB962C8B-B14F-4D97-AF65-F5344CB8AC3E}">
        <p14:creationId xmlns:p14="http://schemas.microsoft.com/office/powerpoint/2010/main" val="412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375E-6 1.11111E-6 L 0.47096 -0.23912 " pathEditMode="relative" rAng="0" ptsTypes="AA">
                                      <p:cBhvr>
                                        <p:cTn id="11" dur="2000" fill="hold"/>
                                        <p:tgtEl>
                                          <p:spTgt spid="6"/>
                                        </p:tgtEl>
                                        <p:attrNameLst>
                                          <p:attrName>ppt_x</p:attrName>
                                          <p:attrName>ppt_y</p:attrName>
                                        </p:attrNameLst>
                                      </p:cBhvr>
                                      <p:rCtr x="23542" y="-11968"/>
                                    </p:animMotion>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1D354-4E97-49B1-B15F-4671CBDFECDB}"/>
              </a:ext>
            </a:extLst>
          </p:cNvPr>
          <p:cNvSpPr>
            <a:spLocks noGrp="1"/>
          </p:cNvSpPr>
          <p:nvPr>
            <p:ph sz="half" idx="1"/>
          </p:nvPr>
        </p:nvSpPr>
        <p:spPr>
          <a:xfrm>
            <a:off x="838199" y="1825625"/>
            <a:ext cx="10384972" cy="4351338"/>
          </a:xfrm>
        </p:spPr>
        <p:txBody>
          <a:bodyPr/>
          <a:lstStyle/>
          <a:p>
            <a:pPr marL="0" indent="0" rtl="0" fontAlgn="base">
              <a:spcBef>
                <a:spcPts val="0"/>
              </a:spcBef>
              <a:spcAft>
                <a:spcPts val="0"/>
              </a:spcAft>
              <a:buNone/>
            </a:pPr>
            <a:r>
              <a:rPr lang="en-US" sz="2400" b="0" i="0" u="none" strike="noStrike" dirty="0">
                <a:solidFill>
                  <a:schemeClr val="tx1"/>
                </a:solidFill>
                <a:effectLst/>
                <a:latin typeface="Arial" panose="020B0604020202020204" pitchFamily="34" charset="0"/>
              </a:rPr>
              <a:t>You should now be able to:</a:t>
            </a:r>
          </a:p>
          <a:p>
            <a:pPr rtl="0" fontAlgn="base">
              <a:spcBef>
                <a:spcPts val="0"/>
              </a:spcBef>
              <a:spcAft>
                <a:spcPts val="0"/>
              </a:spcAft>
              <a:buFont typeface="Arial" panose="020B0604020202020204" pitchFamily="34" charset="0"/>
              <a:buChar char="•"/>
            </a:pPr>
            <a:endParaRPr lang="en-US" sz="2400" dirty="0">
              <a:solidFill>
                <a:schemeClr val="tx1"/>
              </a:solidFill>
            </a:endParaRPr>
          </a:p>
          <a:p>
            <a:pPr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Describe the role the Council of Ministers of Education, Canada (CMEC) plays in relation to copyright and schools</a:t>
            </a:r>
          </a:p>
          <a:p>
            <a:pPr rtl="0" fontAlgn="base">
              <a:spcBef>
                <a:spcPts val="0"/>
              </a:spcBef>
              <a:spcAft>
                <a:spcPts val="0"/>
              </a:spcAft>
              <a:buFont typeface="Arial" panose="020B0604020202020204" pitchFamily="34" charset="0"/>
              <a:buChar char="•"/>
            </a:pPr>
            <a:endParaRPr lang="en-US" sz="2400" b="0"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Identify CMEC resources for teachers that provide guidance on the use of copyright protected materials in schools </a:t>
            </a:r>
          </a:p>
          <a:p>
            <a:pPr rtl="0" fontAlgn="base">
              <a:spcBef>
                <a:spcPts val="0"/>
              </a:spcBef>
              <a:spcAft>
                <a:spcPts val="0"/>
              </a:spcAft>
              <a:buFont typeface="Arial" panose="020B0604020202020204" pitchFamily="34" charset="0"/>
              <a:buChar char="•"/>
            </a:pPr>
            <a:endParaRPr lang="en-US" sz="2400" b="0"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Recognize that school divisions, boards and districts may have their own more restrictive copyright guidelines</a:t>
            </a:r>
          </a:p>
          <a:p>
            <a:endParaRPr lang="en-CA" dirty="0"/>
          </a:p>
        </p:txBody>
      </p:sp>
      <p:sp>
        <p:nvSpPr>
          <p:cNvPr id="4" name="Content Placeholder 3">
            <a:extLst>
              <a:ext uri="{FF2B5EF4-FFF2-40B4-BE49-F238E27FC236}">
                <a16:creationId xmlns:a16="http://schemas.microsoft.com/office/drawing/2014/main" id="{2BCE4228-86A9-4F34-AD82-1C611BCA3960}"/>
              </a:ext>
            </a:extLst>
          </p:cNvPr>
          <p:cNvSpPr>
            <a:spLocks noGrp="1"/>
          </p:cNvSpPr>
          <p:nvPr>
            <p:ph sz="quarter" idx="14"/>
          </p:nvPr>
        </p:nvSpPr>
        <p:spPr/>
        <p:txBody>
          <a:bodyPr/>
          <a:lstStyle/>
          <a:p>
            <a:endParaRPr lang="en-CA"/>
          </a:p>
        </p:txBody>
      </p:sp>
      <p:sp>
        <p:nvSpPr>
          <p:cNvPr id="5" name="Title 4">
            <a:extLst>
              <a:ext uri="{FF2B5EF4-FFF2-40B4-BE49-F238E27FC236}">
                <a16:creationId xmlns:a16="http://schemas.microsoft.com/office/drawing/2014/main" id="{5A03DCD4-5D08-4320-8117-863F13792F6B}"/>
              </a:ext>
            </a:extLst>
          </p:cNvPr>
          <p:cNvSpPr>
            <a:spLocks noGrp="1"/>
          </p:cNvSpPr>
          <p:nvPr>
            <p:ph type="title"/>
          </p:nvPr>
        </p:nvSpPr>
        <p:spPr/>
        <p:txBody>
          <a:bodyPr/>
          <a:lstStyle/>
          <a:p>
            <a:r>
              <a:rPr lang="en-CA" dirty="0"/>
              <a:t>LEARNING OBJECTIVES</a:t>
            </a:r>
          </a:p>
        </p:txBody>
      </p:sp>
    </p:spTree>
    <p:extLst>
      <p:ext uri="{BB962C8B-B14F-4D97-AF65-F5344CB8AC3E}">
        <p14:creationId xmlns:p14="http://schemas.microsoft.com/office/powerpoint/2010/main" val="16012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30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81EB2-87DE-4DD4-9CE7-30F1C700BD56}"/>
              </a:ext>
            </a:extLst>
          </p:cNvPr>
          <p:cNvSpPr>
            <a:spLocks noGrp="1"/>
          </p:cNvSpPr>
          <p:nvPr>
            <p:ph sz="half" idx="1"/>
          </p:nvPr>
        </p:nvSpPr>
        <p:spPr/>
        <p:txBody>
          <a:bodyPr/>
          <a:lstStyle/>
          <a:p>
            <a:pPr marL="0" indent="0" fontAlgn="base">
              <a:lnSpc>
                <a:spcPct val="107000"/>
              </a:lnSpc>
              <a:buNone/>
            </a:pPr>
            <a:r>
              <a:rPr lang="en-CA" sz="1800" dirty="0">
                <a:solidFill>
                  <a:srgbClr val="000000"/>
                </a:solidFill>
                <a:effectLst/>
                <a:latin typeface="+mn-lt"/>
                <a:ea typeface="Times New Roman" panose="02020603050405020304" pitchFamily="18" charset="0"/>
                <a:cs typeface="Calibri" panose="020F0502020204030204" pitchFamily="34" charset="0"/>
              </a:rPr>
              <a:t>CMEC stands for:</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Copyright Management in Education of Canada</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70AD47"/>
                </a:solidFill>
                <a:effectLst/>
                <a:latin typeface="+mn-lt"/>
                <a:ea typeface="Times New Roman" panose="02020603050405020304" pitchFamily="18" charset="0"/>
                <a:cs typeface="Calibri" panose="020F0502020204030204" pitchFamily="34" charset="0"/>
              </a:rPr>
              <a:t>Council of Ministers of Education, Canada</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Canadian Ministers of Education and Copyright</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See </a:t>
            </a:r>
            <a:r>
              <a:rPr lang="en-CA" sz="1800" dirty="0" err="1">
                <a:solidFill>
                  <a:srgbClr val="000000"/>
                </a:solidFill>
                <a:effectLst/>
                <a:latin typeface="+mn-lt"/>
                <a:ea typeface="Times New Roman" panose="02020603050405020304" pitchFamily="18" charset="0"/>
                <a:cs typeface="Calibri" panose="020F0502020204030204" pitchFamily="34" charset="0"/>
              </a:rPr>
              <a:t>Mec</a:t>
            </a:r>
            <a:r>
              <a:rPr lang="en-CA" sz="1800" dirty="0">
                <a:solidFill>
                  <a:srgbClr val="000000"/>
                </a:solidFill>
                <a:effectLst/>
                <a:latin typeface="+mn-lt"/>
                <a:ea typeface="Times New Roman" panose="02020603050405020304" pitchFamily="18" charset="0"/>
                <a:cs typeface="Calibri" panose="020F0502020204030204" pitchFamily="34" charset="0"/>
              </a:rPr>
              <a:t> the person</a:t>
            </a:r>
            <a:endParaRPr lang="en-CA" sz="1800" dirty="0">
              <a:effectLst/>
              <a:latin typeface="+mn-lt"/>
              <a:ea typeface="Calibri" panose="020F0502020204030204" pitchFamily="34" charset="0"/>
              <a:cs typeface="Times New Roman" panose="02020603050405020304" pitchFamily="18" charset="0"/>
            </a:endParaRPr>
          </a:p>
          <a:p>
            <a:pPr marL="0" indent="0">
              <a:buNone/>
            </a:pPr>
            <a:endParaRPr lang="en-CA" sz="1800" dirty="0">
              <a:latin typeface="+mn-lt"/>
            </a:endParaRPr>
          </a:p>
        </p:txBody>
      </p:sp>
      <p:sp>
        <p:nvSpPr>
          <p:cNvPr id="3" name="Content Placeholder 2">
            <a:extLst>
              <a:ext uri="{FF2B5EF4-FFF2-40B4-BE49-F238E27FC236}">
                <a16:creationId xmlns:a16="http://schemas.microsoft.com/office/drawing/2014/main" id="{C3B7F6AA-22CF-48AB-BE8D-D11247D53922}"/>
              </a:ext>
            </a:extLst>
          </p:cNvPr>
          <p:cNvSpPr>
            <a:spLocks noGrp="1"/>
          </p:cNvSpPr>
          <p:nvPr>
            <p:ph sz="half" idx="13"/>
          </p:nvPr>
        </p:nvSpPr>
        <p:spPr/>
        <p:txBody>
          <a:bodyPr/>
          <a:lstStyle/>
          <a:p>
            <a:pPr marL="0" indent="0" fontAlgn="base">
              <a:lnSpc>
                <a:spcPct val="107000"/>
              </a:lnSpc>
              <a:buNone/>
            </a:pPr>
            <a:r>
              <a:rPr lang="en-CA" sz="1800" dirty="0">
                <a:solidFill>
                  <a:srgbClr val="000000"/>
                </a:solidFill>
                <a:effectLst/>
                <a:latin typeface="+mn-lt"/>
                <a:ea typeface="Times New Roman" panose="02020603050405020304" pitchFamily="18" charset="0"/>
                <a:cs typeface="Calibri" panose="020F0502020204030204" pitchFamily="34" charset="0"/>
              </a:rPr>
              <a:t>CMEC’s guiding principle with respect to copyright is:</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The rights of educational users supersede the rights of creators </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The rights of creators supersede the rights of educational users </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70AD47"/>
                </a:solidFill>
                <a:effectLst/>
                <a:latin typeface="+mn-lt"/>
                <a:ea typeface="Times New Roman" panose="02020603050405020304" pitchFamily="18" charset="0"/>
                <a:cs typeface="Calibri" panose="020F0502020204030204" pitchFamily="34" charset="0"/>
              </a:rPr>
              <a:t>The rights of creators need to be balanced with the rights of educational users</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All teachers should be free to teach without the impedances of complicated copyright legislation </a:t>
            </a:r>
            <a:endParaRPr lang="en-CA" sz="1800" dirty="0">
              <a:effectLst/>
              <a:latin typeface="+mn-lt"/>
              <a:ea typeface="Calibri" panose="020F0502020204030204" pitchFamily="34" charset="0"/>
              <a:cs typeface="Times New Roman" panose="02020603050405020304" pitchFamily="18" charset="0"/>
            </a:endParaRPr>
          </a:p>
          <a:p>
            <a:pPr marL="0" indent="0">
              <a:buNone/>
            </a:pPr>
            <a:endParaRPr lang="en-CA" sz="1800" dirty="0">
              <a:latin typeface="+mn-lt"/>
            </a:endParaRPr>
          </a:p>
        </p:txBody>
      </p:sp>
      <p:sp>
        <p:nvSpPr>
          <p:cNvPr id="4" name="Content Placeholder 3">
            <a:extLst>
              <a:ext uri="{FF2B5EF4-FFF2-40B4-BE49-F238E27FC236}">
                <a16:creationId xmlns:a16="http://schemas.microsoft.com/office/drawing/2014/main" id="{BFA77594-A048-4327-B33B-A6CBC801BCA1}"/>
              </a:ext>
            </a:extLst>
          </p:cNvPr>
          <p:cNvSpPr>
            <a:spLocks noGrp="1"/>
          </p:cNvSpPr>
          <p:nvPr>
            <p:ph sz="quarter" idx="14"/>
          </p:nvPr>
        </p:nvSpPr>
        <p:spPr/>
        <p:txBody>
          <a:bodyPr/>
          <a:lstStyle/>
          <a:p>
            <a:endParaRPr lang="en-CA" dirty="0"/>
          </a:p>
        </p:txBody>
      </p:sp>
      <p:sp>
        <p:nvSpPr>
          <p:cNvPr id="5" name="Title 4">
            <a:extLst>
              <a:ext uri="{FF2B5EF4-FFF2-40B4-BE49-F238E27FC236}">
                <a16:creationId xmlns:a16="http://schemas.microsoft.com/office/drawing/2014/main" id="{ECD7A5F8-466D-460A-9D1B-B33DBF1472FD}"/>
              </a:ext>
            </a:extLst>
          </p:cNvPr>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354560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81EB2-87DE-4DD4-9CE7-30F1C700BD56}"/>
              </a:ext>
            </a:extLst>
          </p:cNvPr>
          <p:cNvSpPr>
            <a:spLocks noGrp="1"/>
          </p:cNvSpPr>
          <p:nvPr>
            <p:ph sz="half" idx="1"/>
          </p:nvPr>
        </p:nvSpPr>
        <p:spPr>
          <a:xfrm>
            <a:off x="236764" y="1825625"/>
            <a:ext cx="5783036" cy="4351338"/>
          </a:xfrm>
        </p:spPr>
        <p:txBody>
          <a:bodyPr/>
          <a:lstStyle/>
          <a:p>
            <a:pPr marL="0" indent="0">
              <a:lnSpc>
                <a:spcPct val="107000"/>
              </a:lnSpc>
              <a:spcAft>
                <a:spcPts val="800"/>
              </a:spcAft>
              <a:buNone/>
            </a:pPr>
            <a:r>
              <a:rPr lang="en-CA" sz="1800" dirty="0">
                <a:solidFill>
                  <a:srgbClr val="000000"/>
                </a:solidFill>
                <a:effectLst/>
                <a:latin typeface="+mn-lt"/>
                <a:ea typeface="Times New Roman" panose="02020603050405020304" pitchFamily="18" charset="0"/>
                <a:cs typeface="Calibri" panose="020F0502020204030204" pitchFamily="34" charset="0"/>
              </a:rPr>
              <a:t>Fair dealing... [Check all that apply]</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70AD47"/>
                </a:solidFill>
                <a:effectLst/>
                <a:latin typeface="+mn-lt"/>
                <a:ea typeface="Times New Roman" panose="02020603050405020304" pitchFamily="18" charset="0"/>
                <a:cs typeface="Calibri" panose="020F0502020204030204" pitchFamily="34" charset="0"/>
              </a:rPr>
              <a:t>is an exception to Canada’s Copyright Act</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70AD47"/>
                </a:solidFill>
                <a:effectLst/>
                <a:latin typeface="+mn-lt"/>
                <a:ea typeface="Times New Roman" panose="02020603050405020304" pitchFamily="18" charset="0"/>
                <a:cs typeface="Calibri" panose="020F0502020204030204" pitchFamily="34" charset="0"/>
              </a:rPr>
              <a:t>is the right to reproduce and use copyright-protected works, for certain specified purposes and within reasonable limits, without permission or payment</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means all players have an equal number of cards to start a game </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70AD47"/>
                </a:solidFill>
                <a:effectLst/>
                <a:latin typeface="+mn-lt"/>
                <a:ea typeface="Times New Roman" panose="02020603050405020304" pitchFamily="18" charset="0"/>
                <a:cs typeface="Calibri" panose="020F0502020204030204" pitchFamily="34" charset="0"/>
              </a:rPr>
              <a:t>can allows the free use of ‘short excerpts’ of copyright-protected works to be used in classrooms</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Is intended to relieve copyright anxiety for teachers</a:t>
            </a:r>
            <a:endParaRPr lang="en-CA" sz="1800" dirty="0">
              <a:effectLst/>
              <a:latin typeface="+mn-lt"/>
              <a:ea typeface="Calibri" panose="020F0502020204030204" pitchFamily="34" charset="0"/>
              <a:cs typeface="Times New Roman" panose="02020603050405020304" pitchFamily="18" charset="0"/>
            </a:endParaRPr>
          </a:p>
          <a:p>
            <a:endParaRPr lang="en-CA" dirty="0"/>
          </a:p>
        </p:txBody>
      </p:sp>
      <p:sp>
        <p:nvSpPr>
          <p:cNvPr id="3" name="Content Placeholder 2">
            <a:extLst>
              <a:ext uri="{FF2B5EF4-FFF2-40B4-BE49-F238E27FC236}">
                <a16:creationId xmlns:a16="http://schemas.microsoft.com/office/drawing/2014/main" id="{C3B7F6AA-22CF-48AB-BE8D-D11247D53922}"/>
              </a:ext>
            </a:extLst>
          </p:cNvPr>
          <p:cNvSpPr>
            <a:spLocks noGrp="1"/>
          </p:cNvSpPr>
          <p:nvPr>
            <p:ph sz="half" idx="13"/>
          </p:nvPr>
        </p:nvSpPr>
        <p:spPr/>
        <p:txBody>
          <a:bodyPr/>
          <a:lstStyle/>
          <a:p>
            <a:pPr marL="0" indent="0">
              <a:lnSpc>
                <a:spcPct val="107000"/>
              </a:lnSpc>
              <a:spcAft>
                <a:spcPts val="800"/>
              </a:spcAft>
              <a:buNone/>
            </a:pPr>
            <a:r>
              <a:rPr lang="en-CA" sz="1800" dirty="0">
                <a:solidFill>
                  <a:srgbClr val="000000"/>
                </a:solidFill>
                <a:effectLst/>
                <a:latin typeface="+mn-lt"/>
                <a:ea typeface="Times New Roman" panose="02020603050405020304" pitchFamily="18" charset="0"/>
                <a:cs typeface="Calibri" panose="020F0502020204030204" pitchFamily="34" charset="0"/>
              </a:rPr>
              <a:t>Teachers should abide by CMEC copyright guidelines unless their local school division has stricter copyright guidelines.</a:t>
            </a:r>
            <a:endParaRPr lang="en-CA" sz="18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CA" sz="1800" dirty="0">
                <a:solidFill>
                  <a:srgbClr val="70AD47"/>
                </a:solidFill>
                <a:effectLst/>
                <a:latin typeface="+mn-lt"/>
                <a:ea typeface="Times New Roman" panose="02020603050405020304" pitchFamily="18" charset="0"/>
                <a:cs typeface="Calibri" panose="020F0502020204030204" pitchFamily="34" charset="0"/>
              </a:rPr>
              <a:t>	True </a:t>
            </a:r>
            <a:r>
              <a:rPr lang="en-CA" sz="1800" dirty="0">
                <a:solidFill>
                  <a:srgbClr val="000000"/>
                </a:solidFill>
                <a:effectLst/>
                <a:latin typeface="+mn-lt"/>
                <a:ea typeface="Times New Roman" panose="02020603050405020304" pitchFamily="18" charset="0"/>
                <a:cs typeface="Calibri" panose="020F0502020204030204" pitchFamily="34" charset="0"/>
              </a:rPr>
              <a:t>or False</a:t>
            </a:r>
            <a:endParaRPr lang="en-CA" sz="1800" dirty="0">
              <a:effectLst/>
              <a:latin typeface="+mn-lt"/>
              <a:ea typeface="Calibri" panose="020F0502020204030204" pitchFamily="34" charset="0"/>
              <a:cs typeface="Times New Roman" panose="02020603050405020304" pitchFamily="18" charset="0"/>
            </a:endParaRPr>
          </a:p>
          <a:p>
            <a:pPr marL="0" indent="0">
              <a:buNone/>
            </a:pPr>
            <a:endParaRPr lang="en-CA" dirty="0"/>
          </a:p>
        </p:txBody>
      </p:sp>
      <p:sp>
        <p:nvSpPr>
          <p:cNvPr id="4" name="Content Placeholder 3">
            <a:extLst>
              <a:ext uri="{FF2B5EF4-FFF2-40B4-BE49-F238E27FC236}">
                <a16:creationId xmlns:a16="http://schemas.microsoft.com/office/drawing/2014/main" id="{BFA77594-A048-4327-B33B-A6CBC801BCA1}"/>
              </a:ext>
            </a:extLst>
          </p:cNvPr>
          <p:cNvSpPr>
            <a:spLocks noGrp="1"/>
          </p:cNvSpPr>
          <p:nvPr>
            <p:ph sz="quarter" idx="14"/>
          </p:nvPr>
        </p:nvSpPr>
        <p:spPr/>
        <p:txBody>
          <a:bodyPr/>
          <a:lstStyle/>
          <a:p>
            <a:endParaRPr lang="en-CA"/>
          </a:p>
        </p:txBody>
      </p:sp>
      <p:sp>
        <p:nvSpPr>
          <p:cNvPr id="5" name="Title 4">
            <a:extLst>
              <a:ext uri="{FF2B5EF4-FFF2-40B4-BE49-F238E27FC236}">
                <a16:creationId xmlns:a16="http://schemas.microsoft.com/office/drawing/2014/main" id="{ECD7A5F8-466D-460A-9D1B-B33DBF1472FD}"/>
              </a:ext>
            </a:extLst>
          </p:cNvPr>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330032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81EB2-87DE-4DD4-9CE7-30F1C700BD56}"/>
              </a:ext>
            </a:extLst>
          </p:cNvPr>
          <p:cNvSpPr>
            <a:spLocks noGrp="1"/>
          </p:cNvSpPr>
          <p:nvPr>
            <p:ph sz="half" idx="1"/>
          </p:nvPr>
        </p:nvSpPr>
        <p:spPr>
          <a:xfrm>
            <a:off x="236764" y="1825625"/>
            <a:ext cx="5783036" cy="4351338"/>
          </a:xfrm>
        </p:spPr>
        <p:txBody>
          <a:bodyPr/>
          <a:lstStyle/>
          <a:p>
            <a:pPr marL="0" indent="0">
              <a:lnSpc>
                <a:spcPct val="107000"/>
              </a:lnSpc>
              <a:spcAft>
                <a:spcPts val="800"/>
              </a:spcAft>
              <a:buNone/>
            </a:pPr>
            <a:r>
              <a:rPr lang="en-CA" sz="1800" dirty="0">
                <a:solidFill>
                  <a:srgbClr val="000000"/>
                </a:solidFill>
                <a:effectLst/>
                <a:latin typeface="+mn-lt"/>
                <a:ea typeface="Times New Roman" panose="02020603050405020304" pitchFamily="18" charset="0"/>
                <a:cs typeface="Calibri" panose="020F0502020204030204" pitchFamily="34" charset="0"/>
              </a:rPr>
              <a:t>The CMEC hosts a website with multiple resources to help teachers determine when they may use a copyright-protected work. These resources include: [Check all that apply]</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70AD47"/>
                </a:solidFill>
                <a:effectLst/>
                <a:latin typeface="+mn-lt"/>
                <a:ea typeface="Times New Roman" panose="02020603050405020304" pitchFamily="18" charset="0"/>
                <a:cs typeface="Calibri" panose="020F0502020204030204" pitchFamily="34" charset="0"/>
              </a:rPr>
              <a:t>A Fair Dealing Decision tool</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70AD47"/>
                </a:solidFill>
                <a:effectLst/>
                <a:latin typeface="+mn-lt"/>
                <a:ea typeface="Times New Roman" panose="02020603050405020304" pitchFamily="18" charset="0"/>
                <a:cs typeface="Calibri" panose="020F0502020204030204" pitchFamily="34" charset="0"/>
              </a:rPr>
              <a:t>A Compliance Checklist</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i="1" dirty="0">
                <a:solidFill>
                  <a:srgbClr val="70AD47"/>
                </a:solidFill>
                <a:effectLst/>
                <a:latin typeface="+mn-lt"/>
                <a:ea typeface="Times New Roman" panose="02020603050405020304" pitchFamily="18" charset="0"/>
                <a:cs typeface="Calibri" panose="020F0502020204030204" pitchFamily="34" charset="0"/>
              </a:rPr>
              <a:t>Copyright Matters! </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An AI-based Chatbot that accepts any digitized copyright-protected work as input</a:t>
            </a:r>
            <a:endParaRPr lang="en-CA" sz="1800" dirty="0">
              <a:effectLst/>
              <a:latin typeface="+mn-lt"/>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mj-lt"/>
              <a:buAutoNum type="arabicPeriod"/>
            </a:pPr>
            <a:r>
              <a:rPr lang="en-CA" sz="1800" dirty="0">
                <a:solidFill>
                  <a:srgbClr val="000000"/>
                </a:solidFill>
                <a:effectLst/>
                <a:latin typeface="+mn-lt"/>
                <a:ea typeface="Times New Roman" panose="02020603050405020304" pitchFamily="18" charset="0"/>
                <a:cs typeface="Calibri" panose="020F0502020204030204" pitchFamily="34" charset="0"/>
              </a:rPr>
              <a:t>A group photo of the Ministers of Education from all the provinces and territories      </a:t>
            </a:r>
            <a:endParaRPr lang="en-CA" sz="1800" dirty="0">
              <a:effectLst/>
              <a:latin typeface="+mn-lt"/>
              <a:ea typeface="Calibri" panose="020F0502020204030204" pitchFamily="34" charset="0"/>
              <a:cs typeface="Times New Roman" panose="02020603050405020304" pitchFamily="18" charset="0"/>
            </a:endParaRPr>
          </a:p>
          <a:p>
            <a:endParaRPr lang="en-CA" dirty="0"/>
          </a:p>
        </p:txBody>
      </p:sp>
      <p:sp>
        <p:nvSpPr>
          <p:cNvPr id="3" name="Content Placeholder 2">
            <a:extLst>
              <a:ext uri="{FF2B5EF4-FFF2-40B4-BE49-F238E27FC236}">
                <a16:creationId xmlns:a16="http://schemas.microsoft.com/office/drawing/2014/main" id="{C3B7F6AA-22CF-48AB-BE8D-D11247D53922}"/>
              </a:ext>
            </a:extLst>
          </p:cNvPr>
          <p:cNvSpPr>
            <a:spLocks noGrp="1"/>
          </p:cNvSpPr>
          <p:nvPr>
            <p:ph sz="half" idx="13"/>
          </p:nvPr>
        </p:nvSpPr>
        <p:spPr>
          <a:xfrm>
            <a:off x="6621236" y="1825625"/>
            <a:ext cx="4732564" cy="4351338"/>
          </a:xfrm>
        </p:spPr>
        <p:txBody>
          <a:bodyPr/>
          <a:lstStyle/>
          <a:p>
            <a:endParaRPr lang="en-CA" dirty="0"/>
          </a:p>
        </p:txBody>
      </p:sp>
      <p:sp>
        <p:nvSpPr>
          <p:cNvPr id="4" name="Content Placeholder 3">
            <a:extLst>
              <a:ext uri="{FF2B5EF4-FFF2-40B4-BE49-F238E27FC236}">
                <a16:creationId xmlns:a16="http://schemas.microsoft.com/office/drawing/2014/main" id="{BFA77594-A048-4327-B33B-A6CBC801BCA1}"/>
              </a:ext>
            </a:extLst>
          </p:cNvPr>
          <p:cNvSpPr>
            <a:spLocks noGrp="1"/>
          </p:cNvSpPr>
          <p:nvPr>
            <p:ph sz="quarter" idx="14"/>
          </p:nvPr>
        </p:nvSpPr>
        <p:spPr/>
        <p:txBody>
          <a:bodyPr/>
          <a:lstStyle/>
          <a:p>
            <a:endParaRPr lang="en-CA"/>
          </a:p>
        </p:txBody>
      </p:sp>
      <p:sp>
        <p:nvSpPr>
          <p:cNvPr id="5" name="Title 4">
            <a:extLst>
              <a:ext uri="{FF2B5EF4-FFF2-40B4-BE49-F238E27FC236}">
                <a16:creationId xmlns:a16="http://schemas.microsoft.com/office/drawing/2014/main" id="{ECD7A5F8-466D-460A-9D1B-B33DBF1472FD}"/>
              </a:ext>
            </a:extLst>
          </p:cNvPr>
          <p:cNvSpPr>
            <a:spLocks noGrp="1"/>
          </p:cNvSpPr>
          <p:nvPr>
            <p:ph type="title"/>
          </p:nvPr>
        </p:nvSpPr>
        <p:spPr/>
        <p:txBody>
          <a:bodyPr/>
          <a:lstStyle/>
          <a:p>
            <a:r>
              <a:rPr lang="en-CA" dirty="0"/>
              <a:t>QUESTIONS</a:t>
            </a:r>
          </a:p>
        </p:txBody>
      </p:sp>
    </p:spTree>
    <p:extLst>
      <p:ext uri="{BB962C8B-B14F-4D97-AF65-F5344CB8AC3E}">
        <p14:creationId xmlns:p14="http://schemas.microsoft.com/office/powerpoint/2010/main" val="44299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B6DEA33-1BC6-470F-82B2-13CACA2DEC60}"/>
              </a:ext>
            </a:extLst>
          </p:cNvPr>
          <p:cNvSpPr>
            <a:spLocks noGrp="1"/>
          </p:cNvSpPr>
          <p:nvPr>
            <p:ph type="body" sz="quarter" idx="15"/>
          </p:nvPr>
        </p:nvSpPr>
        <p:spPr/>
        <p:txBody>
          <a:bodyPr/>
          <a:lstStyle/>
          <a:p>
            <a:pPr marL="447675" indent="-447675">
              <a:lnSpc>
                <a:spcPct val="100000"/>
              </a:lnSpc>
              <a:spcBef>
                <a:spcPts val="600"/>
              </a:spcBef>
              <a:spcAft>
                <a:spcPts val="600"/>
              </a:spcAft>
            </a:pPr>
            <a:r>
              <a:rPr lang="en-US" dirty="0"/>
              <a:t>Athabasca University. (n.d.). Multiply K-12 OER Project. Retrieved from </a:t>
            </a:r>
            <a:r>
              <a:rPr lang="en-US" dirty="0">
                <a:hlinkClick r:id="rId2"/>
              </a:rPr>
              <a:t>http://bolt.athabascau.ca/index.php/oer/multiply-k-12-alberta-oer-project/</a:t>
            </a:r>
            <a:r>
              <a:rPr lang="en-US" dirty="0"/>
              <a:t> </a:t>
            </a:r>
          </a:p>
          <a:p>
            <a:pPr marL="447675" indent="-447675">
              <a:lnSpc>
                <a:spcPct val="100000"/>
              </a:lnSpc>
              <a:spcBef>
                <a:spcPts val="600"/>
              </a:spcBef>
              <a:spcAft>
                <a:spcPts val="600"/>
              </a:spcAft>
            </a:pPr>
            <a:r>
              <a:rPr lang="en-US" dirty="0"/>
              <a:t>Council of Ministers of Education, Canada [CMEC]. (2019). Fair Dealing Guidelines. Retrieved from </a:t>
            </a:r>
            <a:r>
              <a:rPr lang="en-US" dirty="0">
                <a:hlinkClick r:id="rId3"/>
              </a:rPr>
              <a:t>https://cmec.ca/docs/copyright/CMEC_POSTER_FDG_EN.pdf</a:t>
            </a:r>
            <a:r>
              <a:rPr lang="en-US" dirty="0"/>
              <a:t> </a:t>
            </a:r>
          </a:p>
          <a:p>
            <a:pPr marL="447675" indent="-447675">
              <a:lnSpc>
                <a:spcPct val="100000"/>
              </a:lnSpc>
              <a:spcBef>
                <a:spcPts val="600"/>
              </a:spcBef>
              <a:spcAft>
                <a:spcPts val="600"/>
              </a:spcAft>
            </a:pPr>
            <a:r>
              <a:rPr lang="en-US" dirty="0"/>
              <a:t>CMEC. (n.d.). Fair Dealing Decision Tool. Retrieved from </a:t>
            </a:r>
            <a:r>
              <a:rPr lang="en-US" dirty="0">
                <a:hlinkClick r:id="rId4"/>
              </a:rPr>
              <a:t>http://www.fairdealingdecisiontool.ca/DecisionTool/</a:t>
            </a:r>
            <a:r>
              <a:rPr lang="en-US" dirty="0"/>
              <a:t> </a:t>
            </a:r>
          </a:p>
          <a:p>
            <a:pPr marL="447675" indent="-447675" rtl="0">
              <a:lnSpc>
                <a:spcPct val="100000"/>
              </a:lnSpc>
              <a:spcBef>
                <a:spcPts val="600"/>
              </a:spcBef>
              <a:spcAft>
                <a:spcPts val="600"/>
              </a:spcAft>
            </a:pPr>
            <a:r>
              <a:rPr lang="en-US" sz="1800" b="0" i="0" u="none" strike="noStrike" dirty="0">
                <a:effectLst/>
                <a:latin typeface="Arial" panose="020B0604020202020204" pitchFamily="34" charset="0"/>
              </a:rPr>
              <a:t>Noel, W. and </a:t>
            </a:r>
            <a:r>
              <a:rPr lang="en-US" sz="1800" b="0" i="0" u="none" strike="noStrike" dirty="0" err="1">
                <a:effectLst/>
                <a:latin typeface="Arial" panose="020B0604020202020204" pitchFamily="34" charset="0"/>
              </a:rPr>
              <a:t>Snel</a:t>
            </a:r>
            <a:r>
              <a:rPr lang="en-US" sz="1800" b="0" i="0" u="none" strike="noStrike" dirty="0">
                <a:effectLst/>
                <a:latin typeface="Arial" panose="020B0604020202020204" pitchFamily="34" charset="0"/>
              </a:rPr>
              <a:t>, J. (2016). </a:t>
            </a:r>
            <a:r>
              <a:rPr lang="en-US" sz="1800" b="0" i="1" u="none" strike="noStrike" dirty="0">
                <a:effectLst/>
                <a:latin typeface="Arial" panose="020B0604020202020204" pitchFamily="34" charset="0"/>
              </a:rPr>
              <a:t>Copyright matters! Some key questions and answers for teachers, 4th Ed </a:t>
            </a:r>
            <a:r>
              <a:rPr lang="en-US" sz="1800" b="0" i="0" u="none" strike="noStrike" dirty="0">
                <a:effectLst/>
                <a:latin typeface="Arial" panose="020B0604020202020204" pitchFamily="34" charset="0"/>
              </a:rPr>
              <a:t>[PDF]. Council of Ministers of Education Canada. Retrieved from: </a:t>
            </a:r>
            <a:r>
              <a:rPr lang="en-US" sz="1800" b="0" i="0" u="sng" strike="noStrike" dirty="0">
                <a:solidFill>
                  <a:srgbClr val="1155CC"/>
                </a:solidFill>
                <a:effectLst/>
                <a:latin typeface="Arial" panose="020B0604020202020204" pitchFamily="34" charset="0"/>
                <a:hlinkClick r:id="rId5"/>
              </a:rPr>
              <a:t>http://cmec.ca/Publications/Lists/Publications/Attachments/291/Copyright_Matters.pdf</a:t>
            </a:r>
            <a:r>
              <a:rPr lang="en-US" sz="1800" b="0" i="0" u="none" strike="noStrike" dirty="0">
                <a:solidFill>
                  <a:srgbClr val="000000"/>
                </a:solidFill>
                <a:effectLst/>
                <a:latin typeface="Arial" panose="020B0604020202020204" pitchFamily="34" charset="0"/>
              </a:rPr>
              <a:t> </a:t>
            </a:r>
            <a:endParaRPr lang="en-US" dirty="0"/>
          </a:p>
          <a:p>
            <a:pPr marL="447675" indent="-447675">
              <a:lnSpc>
                <a:spcPct val="100000"/>
              </a:lnSpc>
              <a:spcBef>
                <a:spcPts val="600"/>
              </a:spcBef>
              <a:spcAft>
                <a:spcPts val="600"/>
              </a:spcAft>
            </a:pPr>
            <a:r>
              <a:rPr lang="en-US" dirty="0"/>
              <a:t>OER Commons. (n.d.). K-12 Remote Learning. Retrieved from </a:t>
            </a:r>
            <a:r>
              <a:rPr lang="en-US" dirty="0">
                <a:hlinkClick r:id="rId6"/>
              </a:rPr>
              <a:t>https://www.oercommons.org/hubs/k12</a:t>
            </a:r>
            <a:r>
              <a:rPr lang="en-US" dirty="0"/>
              <a:t> </a:t>
            </a:r>
            <a:endParaRPr lang="en-CA" dirty="0"/>
          </a:p>
        </p:txBody>
      </p:sp>
    </p:spTree>
    <p:extLst>
      <p:ext uri="{BB962C8B-B14F-4D97-AF65-F5344CB8AC3E}">
        <p14:creationId xmlns:p14="http://schemas.microsoft.com/office/powerpoint/2010/main" val="2413035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F894AD-3CD1-43BB-84ED-7C3CCCABB17A}"/>
              </a:ext>
            </a:extLst>
          </p:cNvPr>
          <p:cNvSpPr>
            <a:spLocks noGrp="1"/>
          </p:cNvSpPr>
          <p:nvPr>
            <p:ph type="body" sz="quarter" idx="15"/>
          </p:nvPr>
        </p:nvSpPr>
        <p:spPr/>
        <p:txBody>
          <a:bodyPr/>
          <a:lstStyle/>
          <a:p>
            <a:pPr>
              <a:lnSpc>
                <a:spcPct val="100000"/>
              </a:lnSpc>
              <a:spcBef>
                <a:spcPts val="60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[Taylor]. </a:t>
            </a:r>
            <a:r>
              <a:rPr lang="en-CA" sz="1200" i="1"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2"/>
              </a:rPr>
              <a:t>https://pixabay.com/illustrations/avatar-women-girls-faces-portraits-2191931/</a:t>
            </a:r>
            <a:endParaRPr lang="en-CA" sz="1200" dirty="0">
              <a:effectLst/>
              <a:ea typeface="Calibri" panose="020F0502020204030204" pitchFamily="34" charset="0"/>
              <a:cs typeface="Times New Roman" panose="02020603050405020304" pitchFamily="18" charset="0"/>
            </a:endParaRPr>
          </a:p>
          <a:p>
            <a:pPr>
              <a:lnSpc>
                <a:spcPct val="100000"/>
              </a:lnSpc>
              <a:spcBef>
                <a:spcPts val="600"/>
              </a:spcBef>
            </a:pPr>
            <a:r>
              <a:rPr lang="en-CA" sz="1200" dirty="0" err="1">
                <a:effectLst/>
                <a:ea typeface="Calibri" panose="020F0502020204030204" pitchFamily="34" charset="0"/>
                <a:cs typeface="Times New Roman" panose="02020603050405020304" pitchFamily="18" charset="0"/>
              </a:rPr>
              <a:t>Bieu</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Tuong</a:t>
            </a:r>
            <a:r>
              <a:rPr lang="en-CA" sz="1200" dirty="0">
                <a:effectLst/>
                <a:ea typeface="Calibri" panose="020F0502020204030204" pitchFamily="34" charset="0"/>
                <a:cs typeface="Times New Roman" panose="02020603050405020304" pitchFamily="18" charset="0"/>
              </a:rPr>
              <a:t> (n.d.). School. </a:t>
            </a:r>
            <a:r>
              <a:rPr lang="en-CA" sz="1200" i="1" dirty="0">
                <a:effectLst/>
                <a:ea typeface="Calibri" panose="020F0502020204030204" pitchFamily="34" charset="0"/>
                <a:cs typeface="Times New Roman" panose="02020603050405020304" pitchFamily="18" charset="0"/>
              </a:rPr>
              <a:t>The Noun Project. </a:t>
            </a:r>
            <a:r>
              <a:rPr lang="en-CA" sz="1200" dirty="0">
                <a:effectLst/>
                <a:ea typeface="Calibri" panose="020F0502020204030204" pitchFamily="34" charset="0"/>
                <a:cs typeface="Times New Roman" panose="02020603050405020304" pitchFamily="18" charset="0"/>
              </a:rPr>
              <a:t>CC BY. Retrieved from: </a:t>
            </a:r>
            <a:r>
              <a:rPr lang="en-CA" sz="1200" u="sng" dirty="0">
                <a:solidFill>
                  <a:srgbClr val="0563C1"/>
                </a:solidFill>
                <a:effectLst/>
                <a:ea typeface="Calibri" panose="020F0502020204030204" pitchFamily="34" charset="0"/>
                <a:cs typeface="Times New Roman" panose="02020603050405020304" pitchFamily="18" charset="0"/>
                <a:hlinkClick r:id="rId3"/>
              </a:rPr>
              <a:t>https://thenounproject.com/term/school/1983588/</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a:effectLst/>
                <a:ea typeface="Calibri" panose="020F0502020204030204" pitchFamily="34" charset="0"/>
                <a:cs typeface="Times New Roman" panose="02020603050405020304" pitchFamily="18" charset="0"/>
              </a:rPr>
              <a:t>Universal Icons. (n.d.). Calendar</a:t>
            </a:r>
            <a:r>
              <a:rPr lang="en-CA" sz="1200" i="1" dirty="0">
                <a:effectLst/>
                <a:ea typeface="Calibri" panose="020F0502020204030204" pitchFamily="34" charset="0"/>
                <a:cs typeface="Times New Roman" panose="02020603050405020304" pitchFamily="18" charset="0"/>
              </a:rPr>
              <a:t>. 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4"/>
              </a:rPr>
              <a:t>https://thenounproject.com/term/calendar/3693091/</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a:effectLst/>
                <a:ea typeface="Calibri" panose="020F0502020204030204" pitchFamily="34" charset="0"/>
                <a:cs typeface="Times New Roman" panose="02020603050405020304" pitchFamily="18" charset="0"/>
              </a:rPr>
              <a:t>Marie Van den </a:t>
            </a:r>
            <a:r>
              <a:rPr lang="en-CA" sz="1200" dirty="0" err="1">
                <a:effectLst/>
                <a:ea typeface="Calibri" panose="020F0502020204030204" pitchFamily="34" charset="0"/>
                <a:cs typeface="Times New Roman" panose="02020603050405020304" pitchFamily="18" charset="0"/>
              </a:rPr>
              <a:t>Broeck</a:t>
            </a:r>
            <a:r>
              <a:rPr lang="en-CA" sz="1200" dirty="0">
                <a:effectLst/>
                <a:ea typeface="Calibri" panose="020F0502020204030204" pitchFamily="34" charset="0"/>
                <a:cs typeface="Times New Roman" panose="02020603050405020304" pitchFamily="18" charset="0"/>
              </a:rPr>
              <a:t>. (n.d.). Kids.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5"/>
              </a:rPr>
              <a:t>https://thenounproject.com/term/kids/235684</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a:effectLst/>
                <a:ea typeface="Calibri" panose="020F0502020204030204" pitchFamily="34" charset="0"/>
                <a:cs typeface="Times New Roman" panose="02020603050405020304" pitchFamily="18" charset="0"/>
              </a:rPr>
              <a:t>Guilherme </a:t>
            </a:r>
            <a:r>
              <a:rPr lang="en-CA" sz="1200" dirty="0" err="1">
                <a:effectLst/>
                <a:ea typeface="Calibri" panose="020F0502020204030204" pitchFamily="34" charset="0"/>
                <a:cs typeface="Times New Roman" panose="02020603050405020304" pitchFamily="18" charset="0"/>
              </a:rPr>
              <a:t>Fertado</a:t>
            </a:r>
            <a:r>
              <a:rPr lang="en-CA" sz="1200" dirty="0">
                <a:effectLst/>
                <a:ea typeface="Calibri" panose="020F0502020204030204" pitchFamily="34" charset="0"/>
                <a:cs typeface="Times New Roman" panose="02020603050405020304" pitchFamily="18" charset="0"/>
              </a:rPr>
              <a:t> (n.d.). Sign. </a:t>
            </a:r>
            <a:r>
              <a:rPr lang="en-CA" sz="1200" i="1" dirty="0">
                <a:effectLst/>
                <a:ea typeface="Calibri" panose="020F0502020204030204" pitchFamily="34" charset="0"/>
                <a:cs typeface="Times New Roman" panose="02020603050405020304" pitchFamily="18" charset="0"/>
              </a:rPr>
              <a:t>The Noun Project. </a:t>
            </a:r>
            <a:r>
              <a:rPr lang="en-CA" sz="1200" dirty="0">
                <a:effectLst/>
                <a:ea typeface="Calibri" panose="020F0502020204030204" pitchFamily="34" charset="0"/>
                <a:cs typeface="Times New Roman" panose="02020603050405020304" pitchFamily="18" charset="0"/>
              </a:rPr>
              <a:t>CC BY. Retrieved from: </a:t>
            </a:r>
            <a:r>
              <a:rPr lang="en-CA" sz="1200" u="sng" dirty="0">
                <a:solidFill>
                  <a:srgbClr val="0563C1"/>
                </a:solidFill>
                <a:effectLst/>
                <a:ea typeface="Calibri" panose="020F0502020204030204" pitchFamily="34" charset="0"/>
                <a:cs typeface="Times New Roman" panose="02020603050405020304" pitchFamily="18" charset="0"/>
                <a:hlinkClick r:id="rId6"/>
              </a:rPr>
              <a:t>https://thenounproject.com/term/sign/1859815/</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[Professor]. </a:t>
            </a:r>
            <a:r>
              <a:rPr lang="en-CA" sz="1200" i="1" dirty="0" err="1">
                <a:effectLst/>
                <a:ea typeface="Calibri" panose="020F0502020204030204" pitchFamily="34" charset="0"/>
                <a:cs typeface="Times New Roman" panose="02020603050405020304" pitchFamily="18" charset="0"/>
              </a:rPr>
              <a:t>Pixabay</a:t>
            </a:r>
            <a:r>
              <a:rPr lang="en-CA" sz="1200" i="1"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7"/>
              </a:rPr>
              <a:t>https://pixabay.com/illustrations/avatar-clients-customers-icons-2155431/</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err="1">
                <a:effectLst/>
                <a:ea typeface="Calibri" panose="020F0502020204030204" pitchFamily="34" charset="0"/>
                <a:cs typeface="Times New Roman" panose="02020603050405020304" pitchFamily="18" charset="0"/>
              </a:rPr>
              <a:t>Massupa</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Kaewgahya</a:t>
            </a:r>
            <a:r>
              <a:rPr lang="en-CA" sz="1200" dirty="0">
                <a:effectLst/>
                <a:ea typeface="Calibri" panose="020F0502020204030204" pitchFamily="34" charset="0"/>
                <a:cs typeface="Times New Roman" panose="02020603050405020304" pitchFamily="18" charset="0"/>
              </a:rPr>
              <a:t>. (n.d.). University.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8"/>
              </a:rPr>
              <a:t>https://thenounproject.com/term/university/1574556/</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a:effectLst/>
                <a:ea typeface="Calibri" panose="020F0502020204030204" pitchFamily="34" charset="0"/>
                <a:cs typeface="Times New Roman" panose="02020603050405020304" pitchFamily="18" charset="0"/>
              </a:rPr>
              <a:t>Timo Schmid. (n.d.). Students.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9"/>
              </a:rPr>
              <a:t>https://thenounproject.com/term/students/2506819/</a:t>
            </a:r>
            <a:endParaRPr lang="en-CA" sz="1200" u="sng" dirty="0">
              <a:solidFill>
                <a:srgbClr val="0563C1"/>
              </a:solidFill>
              <a:effectLst/>
              <a:ea typeface="Calibri" panose="020F0502020204030204" pitchFamily="34" charset="0"/>
              <a:cs typeface="Times New Roman" panose="02020603050405020304" pitchFamily="18" charset="0"/>
            </a:endParaRPr>
          </a:p>
          <a:p>
            <a:pPr>
              <a:lnSpc>
                <a:spcPct val="100000"/>
              </a:lnSpc>
              <a:spcBef>
                <a:spcPts val="600"/>
              </a:spcBef>
            </a:pPr>
            <a:r>
              <a:rPr lang="en-CA" sz="1200" dirty="0">
                <a:effectLst/>
                <a:ea typeface="Calibri" panose="020F0502020204030204" pitchFamily="34" charset="0"/>
                <a:cs typeface="Times New Roman" panose="02020603050405020304" pitchFamily="18" charset="0"/>
              </a:rPr>
              <a:t>Bence </a:t>
            </a:r>
            <a:r>
              <a:rPr lang="en-CA" sz="1200" dirty="0" err="1">
                <a:effectLst/>
                <a:ea typeface="Calibri" panose="020F0502020204030204" pitchFamily="34" charset="0"/>
                <a:cs typeface="Times New Roman" panose="02020603050405020304" pitchFamily="18" charset="0"/>
              </a:rPr>
              <a:t>Bezeredy</a:t>
            </a:r>
            <a:r>
              <a:rPr lang="en-CA" sz="1200" dirty="0">
                <a:effectLst/>
                <a:ea typeface="Calibri" panose="020F0502020204030204" pitchFamily="34" charset="0"/>
                <a:cs typeface="Times New Roman" panose="02020603050405020304" pitchFamily="18" charset="0"/>
              </a:rPr>
              <a:t>. (n.d.). Canada Map.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0"/>
              </a:rPr>
              <a:t>https://thenounproject.com/term/canada-map/1053546/</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US" sz="1200" dirty="0" err="1">
                <a:effectLst/>
                <a:ea typeface="Calibri" panose="020F0502020204030204" pitchFamily="34" charset="0"/>
                <a:cs typeface="Times New Roman" panose="02020603050405020304" pitchFamily="18" charset="0"/>
              </a:rPr>
              <a:t>Kimmi</a:t>
            </a:r>
            <a:r>
              <a:rPr lang="en-US" sz="1200" dirty="0">
                <a:effectLst/>
                <a:ea typeface="Calibri" panose="020F0502020204030204" pitchFamily="34" charset="0"/>
                <a:cs typeface="Times New Roman" panose="02020603050405020304" pitchFamily="18" charset="0"/>
              </a:rPr>
              <a:t> Studio. (n.d.). Shield. </a:t>
            </a:r>
            <a:r>
              <a:rPr lang="en-US" sz="1200" i="1" dirty="0">
                <a:effectLst/>
                <a:ea typeface="Calibri" panose="020F0502020204030204" pitchFamily="34" charset="0"/>
                <a:cs typeface="Times New Roman" panose="02020603050405020304" pitchFamily="18" charset="0"/>
              </a:rPr>
              <a:t>The Noun Project</a:t>
            </a:r>
            <a:r>
              <a:rPr lang="en-US" sz="1200" dirty="0">
                <a:effectLst/>
                <a:ea typeface="Calibri" panose="020F0502020204030204" pitchFamily="34" charset="0"/>
                <a:cs typeface="Times New Roman" panose="02020603050405020304" pitchFamily="18" charset="0"/>
              </a:rPr>
              <a:t>. CC BY. </a:t>
            </a:r>
            <a:r>
              <a:rPr lang="en-US" sz="1200" u="sng" dirty="0">
                <a:solidFill>
                  <a:srgbClr val="0563C1"/>
                </a:solidFill>
                <a:effectLst/>
                <a:ea typeface="Calibri" panose="020F0502020204030204" pitchFamily="34" charset="0"/>
                <a:cs typeface="Times New Roman" panose="02020603050405020304" pitchFamily="18" charset="0"/>
                <a:hlinkClick r:id="rId11"/>
              </a:rPr>
              <a:t>https://thenounproject.com/term/shield/874630/</a:t>
            </a:r>
            <a:endParaRPr lang="en-US" sz="1200" u="sng" dirty="0">
              <a:solidFill>
                <a:srgbClr val="0563C1"/>
              </a:solidFill>
              <a:effectLst/>
              <a:ea typeface="Calibri" panose="020F0502020204030204" pitchFamily="34" charset="0"/>
              <a:cs typeface="Times New Roman" panose="02020603050405020304" pitchFamily="18" charset="0"/>
            </a:endParaRPr>
          </a:p>
          <a:p>
            <a:pPr>
              <a:lnSpc>
                <a:spcPct val="100000"/>
              </a:lnSpc>
              <a:spcBef>
                <a:spcPts val="600"/>
              </a:spcBef>
            </a:pPr>
            <a:r>
              <a:rPr lang="en-CA" sz="1200" dirty="0">
                <a:effectLst/>
                <a:ea typeface="Calibri" panose="020F0502020204030204" pitchFamily="34" charset="0"/>
                <a:cs typeface="Times New Roman" panose="02020603050405020304" pitchFamily="18" charset="0"/>
              </a:rPr>
              <a:t>Kick (n.d.). Scales.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2"/>
              </a:rPr>
              <a:t>https://thenounproject.com/term/scale/1320645/</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err="1">
                <a:effectLst/>
                <a:ea typeface="Calibri" panose="020F0502020204030204" pitchFamily="34" charset="0"/>
                <a:cs typeface="Times New Roman" panose="02020603050405020304" pitchFamily="18" charset="0"/>
              </a:rPr>
              <a:t>Nithinan</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Tatah</a:t>
            </a:r>
            <a:r>
              <a:rPr lang="en-CA" sz="1200" dirty="0">
                <a:effectLst/>
                <a:ea typeface="Calibri" panose="020F0502020204030204" pitchFamily="34" charset="0"/>
                <a:cs typeface="Times New Roman" panose="02020603050405020304" pitchFamily="18" charset="0"/>
              </a:rPr>
              <a:t>. (n.d.) Advocacy.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3"/>
              </a:rPr>
              <a:t>https://thenounproject.com/term/advocacy/2274598/</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a:effectLst/>
                <a:ea typeface="Calibri" panose="020F0502020204030204" pitchFamily="34" charset="0"/>
                <a:cs typeface="Times New Roman" panose="02020603050405020304" pitchFamily="18" charset="0"/>
              </a:rPr>
              <a:t>Dave Dawson. (n.d.). Alberta.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4"/>
              </a:rPr>
              <a:t>https://thenounproject.com/term/alberta/996912/</a:t>
            </a:r>
            <a:endParaRPr lang="en-CA" sz="1200" u="sng" dirty="0">
              <a:solidFill>
                <a:srgbClr val="0563C1"/>
              </a:solidFill>
              <a:effectLst/>
              <a:ea typeface="Calibri" panose="020F0502020204030204" pitchFamily="34" charset="0"/>
              <a:cs typeface="Times New Roman" panose="02020603050405020304" pitchFamily="18" charset="0"/>
            </a:endParaRPr>
          </a:p>
          <a:p>
            <a:pPr>
              <a:lnSpc>
                <a:spcPct val="100000"/>
              </a:lnSpc>
              <a:spcBef>
                <a:spcPts val="600"/>
              </a:spcBef>
            </a:pPr>
            <a:r>
              <a:rPr lang="en-CA" sz="1200" dirty="0" err="1">
                <a:effectLst/>
                <a:ea typeface="Calibri" panose="020F0502020204030204" pitchFamily="34" charset="0"/>
                <a:cs typeface="Times New Roman" panose="02020603050405020304" pitchFamily="18" charset="0"/>
              </a:rPr>
              <a:t>Clker</a:t>
            </a:r>
            <a:r>
              <a:rPr lang="en-CA" sz="1200" dirty="0">
                <a:effectLst/>
                <a:ea typeface="Calibri" panose="020F0502020204030204" pitchFamily="34" charset="0"/>
                <a:cs typeface="Times New Roman" panose="02020603050405020304" pitchFamily="18" charset="0"/>
              </a:rPr>
              <a:t>-Free-Vector-Images. (n.d.). Lawyer. </a:t>
            </a:r>
            <a:r>
              <a:rPr lang="en-CA" sz="1200" i="1"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15"/>
              </a:rPr>
              <a:t>https://pixabay.com/vectors/lawyer-attorney-barrister-judge-28838/</a:t>
            </a:r>
            <a:r>
              <a:rPr lang="en-CA" sz="1200" dirty="0">
                <a:effectLst/>
                <a:ea typeface="Calibri" panose="020F0502020204030204" pitchFamily="34" charset="0"/>
                <a:cs typeface="Times New Roman" panose="02020603050405020304" pitchFamily="18" charset="0"/>
              </a:rPr>
              <a:t> </a:t>
            </a:r>
          </a:p>
          <a:p>
            <a:pPr>
              <a:lnSpc>
                <a:spcPct val="100000"/>
              </a:lnSpc>
              <a:spcBef>
                <a:spcPts val="600"/>
              </a:spcBef>
            </a:pPr>
            <a:r>
              <a:rPr lang="en-CA" sz="1200" dirty="0">
                <a:effectLst/>
                <a:ea typeface="Calibri" panose="020F0502020204030204" pitchFamily="34" charset="0"/>
                <a:cs typeface="Times New Roman" panose="02020603050405020304" pitchFamily="18" charset="0"/>
              </a:rPr>
              <a:t>Star and Anchor Designs (n.d.). Building. T</a:t>
            </a:r>
            <a:r>
              <a:rPr lang="en-CA" sz="1200" i="1" dirty="0">
                <a:effectLst/>
                <a:ea typeface="Calibri" panose="020F0502020204030204" pitchFamily="34" charset="0"/>
                <a:cs typeface="Times New Roman" panose="02020603050405020304" pitchFamily="18" charset="0"/>
              </a:rPr>
              <a:t>he Noun Project. </a:t>
            </a:r>
            <a:r>
              <a:rPr lang="en-CA" sz="1200" dirty="0">
                <a:effectLst/>
                <a:ea typeface="Calibri" panose="020F0502020204030204" pitchFamily="34" charset="0"/>
                <a:cs typeface="Times New Roman" panose="02020603050405020304" pitchFamily="18" charset="0"/>
              </a:rPr>
              <a:t>Retrieved from: </a:t>
            </a:r>
            <a:r>
              <a:rPr lang="en-CA" sz="1200" u="sng" dirty="0">
                <a:solidFill>
                  <a:srgbClr val="0563C1"/>
                </a:solidFill>
                <a:effectLst/>
                <a:ea typeface="Calibri" panose="020F0502020204030204" pitchFamily="34" charset="0"/>
                <a:cs typeface="Times New Roman" panose="02020603050405020304" pitchFamily="18" charset="0"/>
                <a:hlinkClick r:id="rId16"/>
              </a:rPr>
              <a:t>https://thenounproject.com/term/building/164596/</a:t>
            </a:r>
            <a:r>
              <a:rPr lang="en-CA" sz="1200" dirty="0">
                <a:effectLst/>
                <a:ea typeface="Calibri" panose="020F0502020204030204" pitchFamily="34" charset="0"/>
                <a:cs typeface="Times New Roman" panose="02020603050405020304" pitchFamily="18" charset="0"/>
              </a:rPr>
              <a:t> </a:t>
            </a:r>
          </a:p>
          <a:p>
            <a:pPr marL="357188" indent="-347663">
              <a:lnSpc>
                <a:spcPct val="100000"/>
              </a:lnSpc>
              <a:spcBef>
                <a:spcPts val="600"/>
              </a:spcBef>
            </a:pPr>
            <a:r>
              <a:rPr lang="en-CA" sz="1200" dirty="0">
                <a:effectLst/>
                <a:ea typeface="Calibri" panose="020F0502020204030204" pitchFamily="34" charset="0"/>
                <a:cs typeface="Times New Roman" panose="02020603050405020304" pitchFamily="18" charset="0"/>
              </a:rPr>
              <a:t>Dig Deeper.(2017). [Supreme Court of Canada]. </a:t>
            </a:r>
            <a:r>
              <a:rPr lang="en-CA" sz="1200" i="1" dirty="0">
                <a:effectLst/>
                <a:ea typeface="Calibri" panose="020F0502020204030204" pitchFamily="34" charset="0"/>
                <a:cs typeface="Times New Roman" panose="02020603050405020304" pitchFamily="18" charset="0"/>
              </a:rPr>
              <a:t>Wikimedia Commons</a:t>
            </a:r>
            <a:r>
              <a:rPr lang="en-CA" sz="1200" dirty="0">
                <a:effectLst/>
                <a:ea typeface="Calibri" panose="020F0502020204030204" pitchFamily="34" charset="0"/>
                <a:cs typeface="Times New Roman" panose="02020603050405020304" pitchFamily="18" charset="0"/>
              </a:rPr>
              <a:t>. CC BY 4.0. </a:t>
            </a:r>
            <a:r>
              <a:rPr lang="en-CA" sz="1200" u="sng" dirty="0">
                <a:solidFill>
                  <a:srgbClr val="0563C1"/>
                </a:solidFill>
                <a:effectLst/>
                <a:ea typeface="Calibri" panose="020F0502020204030204" pitchFamily="34" charset="0"/>
                <a:cs typeface="Times New Roman" panose="02020603050405020304" pitchFamily="18" charset="0"/>
                <a:hlinkClick r:id="rId17"/>
              </a:rPr>
              <a:t>https://commons.wikimedia.org/wiki/File:Supreme_court_of_Canada_in_summer.jpg</a:t>
            </a:r>
            <a:endParaRPr lang="en-CA" sz="1200" u="sng" dirty="0">
              <a:solidFill>
                <a:srgbClr val="0563C1"/>
              </a:solidFill>
              <a:effectLst/>
              <a:ea typeface="Calibri" panose="020F0502020204030204" pitchFamily="34" charset="0"/>
              <a:cs typeface="Times New Roman" panose="02020603050405020304" pitchFamily="18" charset="0"/>
            </a:endParaRPr>
          </a:p>
          <a:p>
            <a:pPr>
              <a:lnSpc>
                <a:spcPct val="100000"/>
              </a:lnSpc>
              <a:spcBef>
                <a:spcPts val="600"/>
              </a:spcBef>
            </a:pPr>
            <a:endParaRPr lang="en-CA"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29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FF894AD-3CD1-43BB-84ED-7C3CCCABB17A}"/>
              </a:ext>
            </a:extLst>
          </p:cNvPr>
          <p:cNvSpPr>
            <a:spLocks noGrp="1"/>
          </p:cNvSpPr>
          <p:nvPr>
            <p:ph type="body" sz="quarter" idx="15"/>
          </p:nvPr>
        </p:nvSpPr>
        <p:spPr/>
        <p:txBody>
          <a:bodyPr>
            <a:noAutofit/>
          </a:bodyPr>
          <a:lstStyle/>
          <a:p>
            <a:pPr marL="357188" indent="-357188">
              <a:lnSpc>
                <a:spcPct val="110000"/>
              </a:lnSpc>
              <a:spcBef>
                <a:spcPts val="600"/>
              </a:spcBef>
            </a:pPr>
            <a:r>
              <a:rPr lang="en-CA" sz="1200" dirty="0">
                <a:effectLst/>
                <a:ea typeface="Calibri" panose="020F0502020204030204" pitchFamily="34" charset="0"/>
                <a:cs typeface="Times New Roman" panose="02020603050405020304" pitchFamily="18" charset="0"/>
              </a:rPr>
              <a:t>Creative Stall. (n.d.). Avatar [Parent 1].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2"/>
              </a:rPr>
              <a:t>https://thenounproject.com/term/avatar/1089498/</a:t>
            </a:r>
            <a:endParaRPr lang="en-CA" sz="1200" dirty="0">
              <a:effectLst/>
              <a:ea typeface="Calibri" panose="020F0502020204030204" pitchFamily="34" charset="0"/>
              <a:cs typeface="Times New Roman" panose="02020603050405020304" pitchFamily="18" charset="0"/>
            </a:endParaRPr>
          </a:p>
          <a:p>
            <a:pPr marL="357188" indent="-357188">
              <a:lnSpc>
                <a:spcPct val="110000"/>
              </a:lnSpc>
              <a:spcBef>
                <a:spcPts val="600"/>
              </a:spcBef>
            </a:pPr>
            <a:r>
              <a:rPr lang="en-CA" sz="1200" dirty="0">
                <a:effectLst/>
                <a:ea typeface="Calibri" panose="020F0502020204030204" pitchFamily="34" charset="0"/>
                <a:cs typeface="Times New Roman" panose="02020603050405020304" pitchFamily="18" charset="0"/>
              </a:rPr>
              <a:t>Creative Stall. (n.d.). Avatar [Parent 2].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3"/>
              </a:rPr>
              <a:t>https://thenounproject.com/term/avatar/1089499/</a:t>
            </a:r>
            <a:r>
              <a:rPr lang="en-CA" sz="1200" dirty="0">
                <a:effectLst/>
                <a:ea typeface="Calibri" panose="020F0502020204030204" pitchFamily="34" charset="0"/>
                <a:cs typeface="Times New Roman" panose="02020603050405020304" pitchFamily="18" charset="0"/>
              </a:rPr>
              <a:t> </a:t>
            </a:r>
          </a:p>
          <a:p>
            <a:pPr marL="357188" indent="-357188">
              <a:lnSpc>
                <a:spcPct val="110000"/>
              </a:lnSpc>
              <a:spcBef>
                <a:spcPts val="600"/>
              </a:spcBef>
            </a:pPr>
            <a:r>
              <a:rPr lang="en-CA" sz="1200" dirty="0">
                <a:effectLst/>
                <a:ea typeface="Calibri" panose="020F0502020204030204" pitchFamily="34" charset="0"/>
                <a:cs typeface="Times New Roman" panose="02020603050405020304" pitchFamily="18" charset="0"/>
              </a:rPr>
              <a:t>Creative Stall. (n.d.). Avatar [Parent 3].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4"/>
              </a:rPr>
              <a:t>https://thenounproject.com/term/avatar/1089494/</a:t>
            </a:r>
            <a:r>
              <a:rPr lang="en-CA" sz="1200" dirty="0">
                <a:effectLst/>
                <a:ea typeface="Calibri" panose="020F0502020204030204" pitchFamily="34" charset="0"/>
                <a:cs typeface="Times New Roman" panose="02020603050405020304" pitchFamily="18" charset="0"/>
              </a:rPr>
              <a:t> </a:t>
            </a:r>
          </a:p>
          <a:p>
            <a:pPr marL="357188" indent="-357188">
              <a:lnSpc>
                <a:spcPct val="110000"/>
              </a:lnSpc>
              <a:spcBef>
                <a:spcPts val="600"/>
              </a:spcBef>
            </a:pPr>
            <a:r>
              <a:rPr lang="en-CA" sz="1200" dirty="0">
                <a:effectLst/>
                <a:ea typeface="Calibri" panose="020F0502020204030204" pitchFamily="34" charset="0"/>
                <a:cs typeface="Times New Roman" panose="02020603050405020304" pitchFamily="18" charset="0"/>
              </a:rPr>
              <a:t>Creative Stall. (n.d.). Avatar [Parent 4].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5"/>
              </a:rPr>
              <a:t>https://thenounproject.com/term/avatar/1089490/</a:t>
            </a:r>
            <a:r>
              <a:rPr lang="en-CA" sz="1200" dirty="0">
                <a:effectLst/>
                <a:ea typeface="Calibri" panose="020F0502020204030204" pitchFamily="34" charset="0"/>
                <a:cs typeface="Times New Roman" panose="02020603050405020304" pitchFamily="18" charset="0"/>
              </a:rPr>
              <a:t> </a:t>
            </a:r>
          </a:p>
          <a:p>
            <a:pPr marL="357188" indent="-357188">
              <a:lnSpc>
                <a:spcPct val="110000"/>
              </a:lnSpc>
              <a:spcBef>
                <a:spcPts val="600"/>
              </a:spcBef>
            </a:pPr>
            <a:r>
              <a:rPr lang="en-US" sz="1200" dirty="0">
                <a:effectLst/>
                <a:ea typeface="Calibri" panose="020F0502020204030204" pitchFamily="34" charset="0"/>
                <a:cs typeface="Times New Roman" panose="02020603050405020304" pitchFamily="18" charset="0"/>
              </a:rPr>
              <a:t>Jesus </a:t>
            </a:r>
            <a:r>
              <a:rPr lang="en-US" sz="1200" dirty="0" err="1">
                <a:effectLst/>
                <a:ea typeface="Calibri" panose="020F0502020204030204" pitchFamily="34" charset="0"/>
                <a:cs typeface="Times New Roman" panose="02020603050405020304" pitchFamily="18" charset="0"/>
              </a:rPr>
              <a:t>Puertas</a:t>
            </a:r>
            <a:r>
              <a:rPr lang="en-US" sz="1200" dirty="0">
                <a:effectLst/>
                <a:ea typeface="Calibri" panose="020F0502020204030204" pitchFamily="34" charset="0"/>
                <a:cs typeface="Times New Roman" panose="02020603050405020304" pitchFamily="18" charset="0"/>
              </a:rPr>
              <a:t>. (n.d.). Meeting. </a:t>
            </a:r>
            <a:r>
              <a:rPr lang="en-US" sz="1200" i="1" dirty="0">
                <a:effectLst/>
                <a:ea typeface="Calibri" panose="020F0502020204030204" pitchFamily="34" charset="0"/>
                <a:cs typeface="Times New Roman" panose="02020603050405020304" pitchFamily="18" charset="0"/>
              </a:rPr>
              <a:t>The Noun Project</a:t>
            </a:r>
            <a:r>
              <a:rPr lang="en-US" sz="1200" dirty="0">
                <a:effectLst/>
                <a:ea typeface="Calibri" panose="020F0502020204030204" pitchFamily="34" charset="0"/>
                <a:cs typeface="Times New Roman" panose="02020603050405020304" pitchFamily="18" charset="0"/>
              </a:rPr>
              <a:t>. CC BY. </a:t>
            </a:r>
            <a:r>
              <a:rPr lang="en-US" sz="1200" u="sng" dirty="0">
                <a:solidFill>
                  <a:srgbClr val="0563C1"/>
                </a:solidFill>
                <a:effectLst/>
                <a:ea typeface="Calibri" panose="020F0502020204030204" pitchFamily="34" charset="0"/>
                <a:cs typeface="Times New Roman" panose="02020603050405020304" pitchFamily="18" charset="0"/>
                <a:hlinkClick r:id="rId6"/>
              </a:rPr>
              <a:t>https://thenounproject.com/term/meeting/198536/</a:t>
            </a:r>
            <a:r>
              <a:rPr lang="en-US" sz="1200" dirty="0">
                <a:effectLst/>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marL="357188" indent="-357188">
              <a:lnSpc>
                <a:spcPct val="110000"/>
              </a:lnSpc>
              <a:spcBef>
                <a:spcPts val="600"/>
              </a:spcBef>
            </a:pPr>
            <a:r>
              <a:rPr lang="en-CA" sz="1200" dirty="0" err="1"/>
              <a:t>onathasmello</a:t>
            </a:r>
            <a:r>
              <a:rPr lang="en-CA" sz="1200" dirty="0"/>
              <a:t> (2012) Global Open Educational Resources Logo. </a:t>
            </a:r>
            <a:r>
              <a:rPr lang="en-CA" sz="1200" i="1" dirty="0"/>
              <a:t>Wikimedia Commons</a:t>
            </a:r>
            <a:r>
              <a:rPr lang="en-CA" sz="1200" dirty="0"/>
              <a:t>. CC BY. Retrieved from: </a:t>
            </a:r>
            <a:r>
              <a:rPr lang="en-CA" sz="1200" dirty="0">
                <a:hlinkClick r:id="rId7"/>
              </a:rPr>
              <a:t>https://commons.wikimedia.org/wiki/File:Global_Open_Educational_Resources_Logo.svg\</a:t>
            </a:r>
            <a:endParaRPr lang="en-CA" sz="1200" dirty="0"/>
          </a:p>
          <a:p>
            <a:pPr marL="357188" indent="-357188">
              <a:lnSpc>
                <a:spcPct val="110000"/>
              </a:lnSpc>
              <a:spcBef>
                <a:spcPts val="600"/>
              </a:spcBef>
            </a:pPr>
            <a:r>
              <a:rPr lang="en-CA" sz="1200" dirty="0">
                <a:effectLst/>
                <a:ea typeface="Calibri" panose="020F0502020204030204" pitchFamily="34" charset="0"/>
                <a:cs typeface="Times New Roman" panose="02020603050405020304" pitchFamily="18" charset="0"/>
              </a:rPr>
              <a:t>Jeff </a:t>
            </a:r>
            <a:r>
              <a:rPr lang="en-CA" sz="1200" dirty="0" err="1">
                <a:effectLst/>
                <a:ea typeface="Calibri" panose="020F0502020204030204" pitchFamily="34" charset="0"/>
                <a:cs typeface="Times New Roman" panose="02020603050405020304" pitchFamily="18" charset="0"/>
              </a:rPr>
              <a:t>Ahlberg</a:t>
            </a:r>
            <a:r>
              <a:rPr lang="en-CA" sz="1200" dirty="0">
                <a:effectLst/>
                <a:ea typeface="Calibri" panose="020F0502020204030204" pitchFamily="34" charset="0"/>
                <a:cs typeface="Times New Roman" panose="02020603050405020304" pitchFamily="18" charset="0"/>
              </a:rPr>
              <a:t>. (n.d.). Circus Tent.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8"/>
              </a:rPr>
              <a:t>https://thenounproject.com/term/circus-tent/9821/</a:t>
            </a:r>
            <a:endParaRPr lang="en-CA" sz="1200" u="sng" dirty="0">
              <a:solidFill>
                <a:srgbClr val="0563C1"/>
              </a:solidFill>
              <a:effectLst/>
              <a:ea typeface="Calibri" panose="020F0502020204030204" pitchFamily="34" charset="0"/>
              <a:cs typeface="Times New Roman" panose="02020603050405020304" pitchFamily="18" charset="0"/>
            </a:endParaRPr>
          </a:p>
          <a:p>
            <a:pPr marL="357188" indent="-357188">
              <a:lnSpc>
                <a:spcPct val="110000"/>
              </a:lnSpc>
              <a:spcBef>
                <a:spcPts val="600"/>
              </a:spcBef>
            </a:pPr>
            <a:r>
              <a:rPr lang="en-CA" sz="1200" dirty="0" err="1">
                <a:effectLst/>
                <a:ea typeface="Calibri" panose="020F0502020204030204" pitchFamily="34" charset="0"/>
                <a:cs typeface="Times New Roman" panose="02020603050405020304" pitchFamily="18" charset="0"/>
              </a:rPr>
              <a:t>Saishraddha</a:t>
            </a:r>
            <a:r>
              <a:rPr lang="en-CA" sz="1200"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Malage</a:t>
            </a:r>
            <a:r>
              <a:rPr lang="en-CA" sz="1200" dirty="0">
                <a:effectLst/>
                <a:ea typeface="Calibri" panose="020F0502020204030204" pitchFamily="34" charset="0"/>
                <a:cs typeface="Times New Roman" panose="02020603050405020304" pitchFamily="18" charset="0"/>
              </a:rPr>
              <a:t>. (n.d.). Highlight.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9"/>
              </a:rPr>
              <a:t>https://thenounproject.com/term/highlight/241534/</a:t>
            </a:r>
            <a:r>
              <a:rPr lang="en-CA" sz="1200" dirty="0">
                <a:effectLst/>
                <a:ea typeface="Calibri" panose="020F0502020204030204" pitchFamily="34" charset="0"/>
                <a:cs typeface="Times New Roman" panose="02020603050405020304" pitchFamily="18" charset="0"/>
              </a:rPr>
              <a:t>  </a:t>
            </a:r>
          </a:p>
          <a:p>
            <a:pPr marL="357188" indent="-357188">
              <a:lnSpc>
                <a:spcPct val="110000"/>
              </a:lnSpc>
              <a:spcBef>
                <a:spcPts val="600"/>
              </a:spcBef>
            </a:pPr>
            <a:r>
              <a:rPr lang="en-CA" sz="1200" dirty="0">
                <a:effectLst/>
                <a:ea typeface="Calibri" panose="020F0502020204030204" pitchFamily="34" charset="0"/>
                <a:cs typeface="Times New Roman" panose="02020603050405020304" pitchFamily="18" charset="0"/>
              </a:rPr>
              <a:t>Caesar </a:t>
            </a:r>
            <a:r>
              <a:rPr lang="en-CA" sz="1200" dirty="0" err="1">
                <a:effectLst/>
                <a:ea typeface="Calibri" panose="020F0502020204030204" pitchFamily="34" charset="0"/>
                <a:cs typeface="Times New Roman" panose="02020603050405020304" pitchFamily="18" charset="0"/>
              </a:rPr>
              <a:t>Rizky</a:t>
            </a:r>
            <a:r>
              <a:rPr lang="en-CA" sz="1200" dirty="0">
                <a:effectLst/>
                <a:ea typeface="Calibri" panose="020F0502020204030204" pitchFamily="34" charset="0"/>
                <a:cs typeface="Times New Roman" panose="02020603050405020304" pitchFamily="18" charset="0"/>
              </a:rPr>
              <a:t> Kurniawan. (n.d.). Presentation Slide.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0"/>
              </a:rPr>
              <a:t>https://thenounproject.com/term/presentation-slide/2710348/</a:t>
            </a:r>
            <a:r>
              <a:rPr lang="en-CA" sz="1200" dirty="0">
                <a:effectLst/>
                <a:ea typeface="Calibri" panose="020F0502020204030204" pitchFamily="34" charset="0"/>
                <a:cs typeface="Times New Roman" panose="02020603050405020304" pitchFamily="18" charset="0"/>
              </a:rPr>
              <a:t> </a:t>
            </a:r>
          </a:p>
          <a:p>
            <a:pPr marL="357188" indent="-357188">
              <a:lnSpc>
                <a:spcPct val="110000"/>
              </a:lnSpc>
              <a:spcBef>
                <a:spcPts val="600"/>
              </a:spcBef>
            </a:pPr>
            <a:r>
              <a:rPr lang="en-CA" sz="1200" dirty="0">
                <a:effectLst/>
                <a:ea typeface="Calibri" panose="020F0502020204030204" pitchFamily="34" charset="0"/>
                <a:cs typeface="Times New Roman" panose="02020603050405020304" pitchFamily="18" charset="0"/>
              </a:rPr>
              <a:t>Nanda </a:t>
            </a:r>
            <a:r>
              <a:rPr lang="en-CA" sz="1200" dirty="0" err="1">
                <a:effectLst/>
                <a:ea typeface="Calibri" panose="020F0502020204030204" pitchFamily="34" charset="0"/>
                <a:cs typeface="Times New Roman" panose="02020603050405020304" pitchFamily="18" charset="0"/>
              </a:rPr>
              <a:t>Ririz</a:t>
            </a:r>
            <a:r>
              <a:rPr lang="en-CA" sz="1200" dirty="0">
                <a:effectLst/>
                <a:ea typeface="Calibri" panose="020F0502020204030204" pitchFamily="34" charset="0"/>
                <a:cs typeface="Times New Roman" panose="02020603050405020304" pitchFamily="18" charset="0"/>
              </a:rPr>
              <a:t>. (n.d.). Notebook. </a:t>
            </a:r>
            <a:r>
              <a:rPr lang="en-CA" sz="1200" i="1" dirty="0">
                <a:effectLst/>
                <a:ea typeface="Calibri" panose="020F0502020204030204" pitchFamily="34" charset="0"/>
                <a:cs typeface="Times New Roman" panose="02020603050405020304" pitchFamily="18" charset="0"/>
              </a:rPr>
              <a:t>The Noun Project</a:t>
            </a:r>
            <a:r>
              <a:rPr lang="en-CA" sz="1200" dirty="0">
                <a:effectLst/>
                <a:ea typeface="Calibri" panose="020F0502020204030204" pitchFamily="34" charset="0"/>
                <a:cs typeface="Times New Roman" panose="02020603050405020304" pitchFamily="18" charset="0"/>
              </a:rPr>
              <a:t>. CC BY. </a:t>
            </a:r>
            <a:r>
              <a:rPr lang="en-CA" sz="1200" u="sng" dirty="0">
                <a:solidFill>
                  <a:srgbClr val="0563C1"/>
                </a:solidFill>
                <a:effectLst/>
                <a:ea typeface="Calibri" panose="020F0502020204030204" pitchFamily="34" charset="0"/>
                <a:cs typeface="Times New Roman" panose="02020603050405020304" pitchFamily="18" charset="0"/>
                <a:hlinkClick r:id="rId11"/>
              </a:rPr>
              <a:t>https://thenounproject.com/term/notebook/1503964/</a:t>
            </a:r>
            <a:endParaRPr lang="en-CA" sz="1200" u="sng" dirty="0">
              <a:solidFill>
                <a:srgbClr val="0563C1"/>
              </a:solidFill>
              <a:effectLst/>
              <a:ea typeface="Calibri" panose="020F0502020204030204" pitchFamily="34" charset="0"/>
              <a:cs typeface="Times New Roman" panose="02020603050405020304" pitchFamily="18" charset="0"/>
            </a:endParaRPr>
          </a:p>
          <a:p>
            <a:pPr marL="357188" indent="-357188">
              <a:lnSpc>
                <a:spcPct val="110000"/>
              </a:lnSpc>
              <a:spcBef>
                <a:spcPts val="600"/>
              </a:spcBef>
            </a:pPr>
            <a:r>
              <a:rPr lang="en-CA" sz="1200" dirty="0" err="1">
                <a:effectLst/>
                <a:ea typeface="Calibri" panose="020F0502020204030204" pitchFamily="34" charset="0"/>
                <a:cs typeface="Times New Roman" panose="02020603050405020304" pitchFamily="18" charset="0"/>
              </a:rPr>
              <a:t>Coffeebeanworks</a:t>
            </a:r>
            <a:r>
              <a:rPr lang="en-CA" sz="1200" dirty="0">
                <a:effectLst/>
                <a:ea typeface="Calibri" panose="020F0502020204030204" pitchFamily="34" charset="0"/>
                <a:cs typeface="Times New Roman" panose="02020603050405020304" pitchFamily="18" charset="0"/>
              </a:rPr>
              <a:t>. (n.d.). [Principal]. </a:t>
            </a:r>
            <a:r>
              <a:rPr lang="en-CA" sz="1200" i="1" dirty="0" err="1">
                <a:effectLst/>
                <a:ea typeface="Calibri" panose="020F0502020204030204" pitchFamily="34" charset="0"/>
                <a:cs typeface="Times New Roman" panose="02020603050405020304" pitchFamily="18" charset="0"/>
              </a:rPr>
              <a:t>Pixabay</a:t>
            </a:r>
            <a:r>
              <a:rPr lang="en-CA" sz="1200" i="1" dirty="0">
                <a:effectLst/>
                <a:ea typeface="Calibri" panose="020F0502020204030204" pitchFamily="34" charset="0"/>
                <a:cs typeface="Times New Roman" panose="02020603050405020304" pitchFamily="18" charset="0"/>
              </a:rPr>
              <a:t>. </a:t>
            </a:r>
            <a:r>
              <a:rPr lang="en-CA" sz="1200" dirty="0" err="1">
                <a:effectLst/>
                <a:ea typeface="Calibri" panose="020F0502020204030204" pitchFamily="34" charset="0"/>
                <a:cs typeface="Times New Roman" panose="02020603050405020304" pitchFamily="18" charset="0"/>
              </a:rPr>
              <a:t>Pixabay</a:t>
            </a:r>
            <a:r>
              <a:rPr lang="en-CA" sz="1200" dirty="0">
                <a:effectLst/>
                <a:ea typeface="Calibri" panose="020F0502020204030204" pitchFamily="34" charset="0"/>
                <a:cs typeface="Times New Roman" panose="02020603050405020304" pitchFamily="18" charset="0"/>
              </a:rPr>
              <a:t> Licence. </a:t>
            </a:r>
            <a:r>
              <a:rPr lang="en-CA" sz="1200" u="sng" dirty="0">
                <a:solidFill>
                  <a:srgbClr val="0563C1"/>
                </a:solidFill>
                <a:effectLst/>
                <a:ea typeface="Calibri" panose="020F0502020204030204" pitchFamily="34" charset="0"/>
                <a:cs typeface="Times New Roman" panose="02020603050405020304" pitchFamily="18" charset="0"/>
                <a:hlinkClick r:id="rId12"/>
              </a:rPr>
              <a:t>https://pixabay.com/illustrations/avatar-clients-customers-icons-2155431/</a:t>
            </a:r>
            <a:r>
              <a:rPr lang="en-CA" sz="1200" dirty="0">
                <a:effectLst/>
                <a:ea typeface="Calibri" panose="020F0502020204030204" pitchFamily="34" charset="0"/>
                <a:cs typeface="Times New Roman" panose="02020603050405020304" pitchFamily="18" charset="0"/>
              </a:rPr>
              <a:t> </a:t>
            </a:r>
          </a:p>
          <a:p>
            <a:pPr marL="357188" indent="-357188">
              <a:lnSpc>
                <a:spcPct val="110000"/>
              </a:lnSpc>
              <a:spcBef>
                <a:spcPts val="600"/>
              </a:spcBef>
            </a:pPr>
            <a:r>
              <a:rPr lang="en-CA" sz="1200" dirty="0">
                <a:ea typeface="Calibri" panose="020F0502020204030204" pitchFamily="34" charset="0"/>
                <a:cs typeface="Times New Roman" panose="02020603050405020304" pitchFamily="18" charset="0"/>
              </a:rPr>
              <a:t>School Bell [Sound Effect]. 2017. School Bell. </a:t>
            </a:r>
            <a:r>
              <a:rPr lang="en-CA" sz="1200" i="1" dirty="0">
                <a:ea typeface="Calibri" panose="020F0502020204030204" pitchFamily="34" charset="0"/>
                <a:cs typeface="Times New Roman" panose="02020603050405020304" pitchFamily="18" charset="0"/>
              </a:rPr>
              <a:t>Free Sound</a:t>
            </a:r>
            <a:r>
              <a:rPr lang="en-CA" sz="1200" dirty="0">
                <a:ea typeface="Calibri" panose="020F0502020204030204" pitchFamily="34" charset="0"/>
                <a:cs typeface="Times New Roman" panose="02020603050405020304" pitchFamily="18" charset="0"/>
              </a:rPr>
              <a:t>. CC0. </a:t>
            </a:r>
            <a:r>
              <a:rPr lang="en-CA" sz="1200" dirty="0">
                <a:ea typeface="Calibri" panose="020F0502020204030204" pitchFamily="34" charset="0"/>
                <a:cs typeface="Times New Roman" panose="02020603050405020304" pitchFamily="18" charset="0"/>
                <a:hlinkClick r:id="rId13"/>
              </a:rPr>
              <a:t>https://freesound.org/people/13FPanska_Stranska_Michaela/sounds/378394/</a:t>
            </a:r>
            <a:r>
              <a:rPr lang="en-CA" sz="1200" dirty="0">
                <a:ea typeface="Calibri" panose="020F0502020204030204" pitchFamily="34" charset="0"/>
                <a:cs typeface="Times New Roman" panose="02020603050405020304" pitchFamily="18" charset="0"/>
              </a:rPr>
              <a:t> </a:t>
            </a:r>
            <a:endParaRPr lang="en-CA" sz="1200" dirty="0">
              <a:effectLst/>
              <a:ea typeface="Calibri" panose="020F0502020204030204" pitchFamily="34" charset="0"/>
              <a:cs typeface="Times New Roman" panose="02020603050405020304" pitchFamily="18" charset="0"/>
            </a:endParaRPr>
          </a:p>
          <a:p>
            <a:pPr>
              <a:lnSpc>
                <a:spcPct val="110000"/>
              </a:lnSpc>
              <a:spcBef>
                <a:spcPts val="600"/>
              </a:spcBef>
            </a:pPr>
            <a:endParaRPr lang="en-CA" sz="1200" u="sng" dirty="0">
              <a:solidFill>
                <a:srgbClr val="0563C1"/>
              </a:solidFill>
              <a:ea typeface="Calibri" panose="020F0502020204030204" pitchFamily="34" charset="0"/>
              <a:cs typeface="Times New Roman" panose="02020603050405020304" pitchFamily="18" charset="0"/>
            </a:endParaRPr>
          </a:p>
          <a:p>
            <a:pPr>
              <a:lnSpc>
                <a:spcPct val="110000"/>
              </a:lnSpc>
              <a:spcBef>
                <a:spcPts val="600"/>
              </a:spcBef>
            </a:pPr>
            <a:r>
              <a:rPr lang="en-US" sz="1200" dirty="0">
                <a:cs typeface="Arial" panose="020B0604020202020204" pitchFamily="34" charset="0"/>
              </a:rPr>
              <a:t>Closing Slides Music: Rybak, </a:t>
            </a:r>
            <a:r>
              <a:rPr lang="en-US" sz="1200" dirty="0" err="1">
                <a:cs typeface="Arial" panose="020B0604020202020204" pitchFamily="34" charset="0"/>
              </a:rPr>
              <a:t>Nazar</a:t>
            </a:r>
            <a:r>
              <a:rPr lang="en-US" sz="1200" dirty="0">
                <a:cs typeface="Arial" panose="020B0604020202020204" pitchFamily="34" charset="0"/>
              </a:rPr>
              <a:t>. “Corporate Inspired.” </a:t>
            </a:r>
            <a:r>
              <a:rPr lang="en-US" sz="1200" dirty="0" err="1">
                <a:cs typeface="Arial" panose="020B0604020202020204" pitchFamily="34" charset="0"/>
              </a:rPr>
              <a:t>HookSounds</a:t>
            </a:r>
            <a:r>
              <a:rPr lang="en-US" sz="1200" dirty="0">
                <a:cs typeface="Arial" panose="020B0604020202020204" pitchFamily="34" charset="0"/>
              </a:rPr>
              <a:t>. N.d. </a:t>
            </a:r>
            <a:r>
              <a:rPr lang="en-US" sz="1200" dirty="0">
                <a:cs typeface="Arial" panose="020B0604020202020204" pitchFamily="34" charset="0"/>
                <a:hlinkClick r:id="rId14"/>
              </a:rPr>
              <a:t>http://www.hooksounds.com</a:t>
            </a:r>
            <a:r>
              <a:rPr lang="en-US" sz="1200" dirty="0">
                <a:cs typeface="Arial" panose="020B0604020202020204" pitchFamily="34" charset="0"/>
              </a:rPr>
              <a:t> (used under a CC-BY 4.0 Licence)</a:t>
            </a:r>
          </a:p>
          <a:p>
            <a:pPr>
              <a:lnSpc>
                <a:spcPct val="110000"/>
              </a:lnSpc>
              <a:spcBef>
                <a:spcPts val="600"/>
              </a:spcBef>
            </a:pPr>
            <a:r>
              <a:rPr lang="en-CA" sz="1200" dirty="0">
                <a:effectLst/>
                <a:ea typeface="Calibri" panose="020F0502020204030204" pitchFamily="34" charset="0"/>
                <a:cs typeface="Times New Roman" panose="02020603050405020304" pitchFamily="18" charset="0"/>
              </a:rPr>
              <a:t>Unattributed materials are contributions from the Opening Up Copyright Project Team and placed in the Public Domain</a:t>
            </a:r>
          </a:p>
        </p:txBody>
      </p:sp>
    </p:spTree>
    <p:extLst>
      <p:ext uri="{BB962C8B-B14F-4D97-AF65-F5344CB8AC3E}">
        <p14:creationId xmlns:p14="http://schemas.microsoft.com/office/powerpoint/2010/main" val="417269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F3D621-0CAC-475C-90AF-3AA364C74AD4}"/>
              </a:ext>
            </a:extLst>
          </p:cNvPr>
          <p:cNvSpPr>
            <a:spLocks noGrp="1"/>
          </p:cNvSpPr>
          <p:nvPr>
            <p:ph type="body" sz="quarter" idx="10"/>
          </p:nvPr>
        </p:nvSpPr>
        <p:spPr/>
        <p:txBody>
          <a:bodyPr/>
          <a:lstStyle/>
          <a:p>
            <a:r>
              <a:rPr lang="en-CA" dirty="0">
                <a:effectLst/>
                <a:ea typeface="Calibri" panose="020F0502020204030204" pitchFamily="34" charset="0"/>
              </a:rPr>
              <a:t>University of Alberta. 2021. “Copyright in the K-12 Context.” Opening Up Copyright Instructional Module. </a:t>
            </a:r>
            <a:r>
              <a:rPr lang="en-CA" u="sng" dirty="0">
                <a:solidFill>
                  <a:srgbClr val="0563C1"/>
                </a:solidFill>
                <a:effectLst/>
                <a:ea typeface="Calibri" panose="020F0502020204030204" pitchFamily="34" charset="0"/>
                <a:hlinkClick r:id="rId2"/>
              </a:rPr>
              <a:t>https://sites.library.ualberta.ca/copyright/</a:t>
            </a:r>
            <a:r>
              <a:rPr lang="en-CA" dirty="0">
                <a:effectLst/>
                <a:ea typeface="Calibri" panose="020F0502020204030204" pitchFamily="34" charset="0"/>
              </a:rPr>
              <a:t> </a:t>
            </a:r>
          </a:p>
        </p:txBody>
      </p:sp>
    </p:spTree>
    <p:extLst>
      <p:ext uri="{BB962C8B-B14F-4D97-AF65-F5344CB8AC3E}">
        <p14:creationId xmlns:p14="http://schemas.microsoft.com/office/powerpoint/2010/main" val="281295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D7A5F8-466D-460A-9D1B-B33DBF1472FD}"/>
              </a:ext>
            </a:extLst>
          </p:cNvPr>
          <p:cNvSpPr>
            <a:spLocks noGrp="1"/>
          </p:cNvSpPr>
          <p:nvPr>
            <p:ph type="title"/>
          </p:nvPr>
        </p:nvSpPr>
        <p:spPr/>
        <p:txBody>
          <a:bodyPr/>
          <a:lstStyle/>
          <a:p>
            <a:r>
              <a:rPr lang="en-CA" dirty="0"/>
              <a:t>CLASSROOM COPYRIGHT ANXIETY</a:t>
            </a:r>
          </a:p>
        </p:txBody>
      </p:sp>
      <p:sp>
        <p:nvSpPr>
          <p:cNvPr id="3" name="Content Placeholder 2">
            <a:extLst>
              <a:ext uri="{FF2B5EF4-FFF2-40B4-BE49-F238E27FC236}">
                <a16:creationId xmlns:a16="http://schemas.microsoft.com/office/drawing/2014/main" id="{E2123A2F-192A-4E53-B6CF-6D9ADB7027D3}"/>
              </a:ext>
            </a:extLst>
          </p:cNvPr>
          <p:cNvSpPr>
            <a:spLocks noGrp="1"/>
          </p:cNvSpPr>
          <p:nvPr>
            <p:ph sz="quarter" idx="14"/>
          </p:nvPr>
        </p:nvSpPr>
        <p:spPr/>
        <p:txBody>
          <a:bodyPr/>
          <a:lstStyle/>
          <a:p>
            <a:endParaRPr lang="en-CA"/>
          </a:p>
        </p:txBody>
      </p:sp>
      <p:pic>
        <p:nvPicPr>
          <p:cNvPr id="4" name="Content Placeholder 9">
            <a:extLst>
              <a:ext uri="{FF2B5EF4-FFF2-40B4-BE49-F238E27FC236}">
                <a16:creationId xmlns:a16="http://schemas.microsoft.com/office/drawing/2014/main" id="{7D631DF8-FE58-4F30-B05E-4D4962E24FDF}"/>
              </a:ext>
            </a:extLst>
          </p:cNvPr>
          <p:cNvPicPr>
            <a:picLocks noChangeAspect="1"/>
          </p:cNvPicPr>
          <p:nvPr/>
        </p:nvPicPr>
        <p:blipFill>
          <a:blip r:embed="rId3"/>
          <a:stretch>
            <a:fillRect/>
          </a:stretch>
        </p:blipFill>
        <p:spPr>
          <a:xfrm>
            <a:off x="2219682" y="2942482"/>
            <a:ext cx="2107389" cy="251131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1D5CB25-32BE-47E7-97BA-B7FDAE49E57D}"/>
              </a:ext>
            </a:extLst>
          </p:cNvPr>
          <p:cNvPicPr>
            <a:picLocks noChangeAspect="1"/>
          </p:cNvPicPr>
          <p:nvPr/>
        </p:nvPicPr>
        <p:blipFill>
          <a:blip r:embed="rId4"/>
          <a:stretch>
            <a:fillRect/>
          </a:stretch>
        </p:blipFill>
        <p:spPr>
          <a:xfrm>
            <a:off x="4443041" y="3233483"/>
            <a:ext cx="3759654" cy="3182398"/>
          </a:xfrm>
          <a:prstGeom prst="rect">
            <a:avLst/>
          </a:prstGeom>
        </p:spPr>
      </p:pic>
      <p:pic>
        <p:nvPicPr>
          <p:cNvPr id="7" name="Picture 6">
            <a:extLst>
              <a:ext uri="{FF2B5EF4-FFF2-40B4-BE49-F238E27FC236}">
                <a16:creationId xmlns:a16="http://schemas.microsoft.com/office/drawing/2014/main" id="{2A0FFC53-8097-4E5F-907E-55D0198D5AED}"/>
              </a:ext>
            </a:extLst>
          </p:cNvPr>
          <p:cNvPicPr>
            <a:picLocks noChangeAspect="1"/>
          </p:cNvPicPr>
          <p:nvPr/>
        </p:nvPicPr>
        <p:blipFill>
          <a:blip r:embed="rId5"/>
          <a:stretch>
            <a:fillRect/>
          </a:stretch>
        </p:blipFill>
        <p:spPr>
          <a:xfrm>
            <a:off x="8318665" y="3335569"/>
            <a:ext cx="2383618" cy="1891760"/>
          </a:xfrm>
          <a:prstGeom prst="rect">
            <a:avLst/>
          </a:prstGeom>
        </p:spPr>
      </p:pic>
      <p:pic>
        <p:nvPicPr>
          <p:cNvPr id="9" name="Picture 8">
            <a:extLst>
              <a:ext uri="{FF2B5EF4-FFF2-40B4-BE49-F238E27FC236}">
                <a16:creationId xmlns:a16="http://schemas.microsoft.com/office/drawing/2014/main" id="{05179896-0D0F-4F27-8A18-15986E9121C1}"/>
              </a:ext>
            </a:extLst>
          </p:cNvPr>
          <p:cNvPicPr>
            <a:picLocks noChangeAspect="1"/>
          </p:cNvPicPr>
          <p:nvPr/>
        </p:nvPicPr>
        <p:blipFill>
          <a:blip r:embed="rId6"/>
          <a:stretch>
            <a:fillRect/>
          </a:stretch>
        </p:blipFill>
        <p:spPr>
          <a:xfrm rot="21066734">
            <a:off x="3625706" y="1512337"/>
            <a:ext cx="1295036" cy="1190033"/>
          </a:xfrm>
          <a:prstGeom prst="rect">
            <a:avLst/>
          </a:prstGeom>
        </p:spPr>
      </p:pic>
      <p:pic>
        <p:nvPicPr>
          <p:cNvPr id="11" name="Picture 10">
            <a:extLst>
              <a:ext uri="{FF2B5EF4-FFF2-40B4-BE49-F238E27FC236}">
                <a16:creationId xmlns:a16="http://schemas.microsoft.com/office/drawing/2014/main" id="{2B30040F-5E2F-42CB-8851-AB86B840E61A}"/>
              </a:ext>
            </a:extLst>
          </p:cNvPr>
          <p:cNvPicPr>
            <a:picLocks noChangeAspect="1"/>
          </p:cNvPicPr>
          <p:nvPr/>
        </p:nvPicPr>
        <p:blipFill>
          <a:blip r:embed="rId6"/>
          <a:stretch>
            <a:fillRect/>
          </a:stretch>
        </p:blipFill>
        <p:spPr>
          <a:xfrm rot="21066734">
            <a:off x="4073382" y="1804289"/>
            <a:ext cx="1295036" cy="1190033"/>
          </a:xfrm>
          <a:prstGeom prst="rect">
            <a:avLst/>
          </a:prstGeom>
        </p:spPr>
      </p:pic>
      <p:pic>
        <p:nvPicPr>
          <p:cNvPr id="10" name="Content Placeholder 19">
            <a:extLst>
              <a:ext uri="{FF2B5EF4-FFF2-40B4-BE49-F238E27FC236}">
                <a16:creationId xmlns:a16="http://schemas.microsoft.com/office/drawing/2014/main" id="{7B6E596C-0093-4452-B97F-5776B8BB543C}"/>
              </a:ext>
            </a:extLst>
          </p:cNvPr>
          <p:cNvPicPr>
            <a:picLocks noChangeAspect="1"/>
          </p:cNvPicPr>
          <p:nvPr/>
        </p:nvPicPr>
        <p:blipFill>
          <a:blip r:embed="rId7"/>
          <a:stretch>
            <a:fillRect/>
          </a:stretch>
        </p:blipFill>
        <p:spPr>
          <a:xfrm>
            <a:off x="8207828" y="3000335"/>
            <a:ext cx="1911483" cy="1948129"/>
          </a:xfrm>
          <a:prstGeom prst="rect">
            <a:avLst/>
          </a:prstGeom>
        </p:spPr>
      </p:pic>
      <p:pic>
        <p:nvPicPr>
          <p:cNvPr id="12" name="Content Placeholder 9">
            <a:extLst>
              <a:ext uri="{FF2B5EF4-FFF2-40B4-BE49-F238E27FC236}">
                <a16:creationId xmlns:a16="http://schemas.microsoft.com/office/drawing/2014/main" id="{928FFDFD-9C63-4B86-89B7-8EE293401986}"/>
              </a:ext>
            </a:extLst>
          </p:cNvPr>
          <p:cNvPicPr>
            <a:picLocks noChangeAspect="1"/>
          </p:cNvPicPr>
          <p:nvPr/>
        </p:nvPicPr>
        <p:blipFill>
          <a:blip r:embed="rId3"/>
          <a:stretch>
            <a:fillRect/>
          </a:stretch>
        </p:blipFill>
        <p:spPr>
          <a:xfrm>
            <a:off x="2219682" y="2942482"/>
            <a:ext cx="2107389" cy="2511314"/>
          </a:xfrm>
          <a:prstGeom prst="rect">
            <a:avLst/>
          </a:prstGeom>
        </p:spPr>
      </p:pic>
      <p:grpSp>
        <p:nvGrpSpPr>
          <p:cNvPr id="13" name="Group 12">
            <a:extLst>
              <a:ext uri="{FF2B5EF4-FFF2-40B4-BE49-F238E27FC236}">
                <a16:creationId xmlns:a16="http://schemas.microsoft.com/office/drawing/2014/main" id="{02B878D5-4E13-4EF6-8BCA-0C02BD249937}"/>
              </a:ext>
            </a:extLst>
          </p:cNvPr>
          <p:cNvGrpSpPr/>
          <p:nvPr/>
        </p:nvGrpSpPr>
        <p:grpSpPr>
          <a:xfrm>
            <a:off x="483132" y="1476175"/>
            <a:ext cx="1795254" cy="1649693"/>
            <a:chOff x="483132" y="1476175"/>
            <a:chExt cx="1795254" cy="1649693"/>
          </a:xfrm>
        </p:grpSpPr>
        <p:pic>
          <p:nvPicPr>
            <p:cNvPr id="14" name="Picture 13">
              <a:extLst>
                <a:ext uri="{FF2B5EF4-FFF2-40B4-BE49-F238E27FC236}">
                  <a16:creationId xmlns:a16="http://schemas.microsoft.com/office/drawing/2014/main" id="{502AAD46-24FA-49C4-A107-A273CE31887A}"/>
                </a:ext>
              </a:extLst>
            </p:cNvPr>
            <p:cNvPicPr>
              <a:picLocks noChangeAspect="1"/>
            </p:cNvPicPr>
            <p:nvPr/>
          </p:nvPicPr>
          <p:blipFill>
            <a:blip r:embed="rId6"/>
            <a:stretch>
              <a:fillRect/>
            </a:stretch>
          </p:blipFill>
          <p:spPr>
            <a:xfrm rot="21066734">
              <a:off x="483132" y="1476175"/>
              <a:ext cx="1795254" cy="1649693"/>
            </a:xfrm>
            <a:prstGeom prst="rect">
              <a:avLst/>
            </a:prstGeom>
          </p:spPr>
        </p:pic>
        <p:sp>
          <p:nvSpPr>
            <p:cNvPr id="15" name="Oval 14">
              <a:extLst>
                <a:ext uri="{FF2B5EF4-FFF2-40B4-BE49-F238E27FC236}">
                  <a16:creationId xmlns:a16="http://schemas.microsoft.com/office/drawing/2014/main" id="{7508E04E-E308-4C57-8AC4-33F05FE6163C}"/>
                </a:ext>
              </a:extLst>
            </p:cNvPr>
            <p:cNvSpPr/>
            <p:nvPr/>
          </p:nvSpPr>
          <p:spPr>
            <a:xfrm>
              <a:off x="1758043" y="2383972"/>
              <a:ext cx="244928" cy="24492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6" name="Picture 15">
            <a:extLst>
              <a:ext uri="{FF2B5EF4-FFF2-40B4-BE49-F238E27FC236}">
                <a16:creationId xmlns:a16="http://schemas.microsoft.com/office/drawing/2014/main" id="{C6ADFB68-E540-432E-A0E7-BF24DAE4E86C}"/>
              </a:ext>
            </a:extLst>
          </p:cNvPr>
          <p:cNvPicPr>
            <a:picLocks noChangeAspect="1"/>
          </p:cNvPicPr>
          <p:nvPr/>
        </p:nvPicPr>
        <p:blipFill>
          <a:blip r:embed="rId8"/>
          <a:stretch>
            <a:fillRect/>
          </a:stretch>
        </p:blipFill>
        <p:spPr>
          <a:xfrm>
            <a:off x="3786619" y="1347396"/>
            <a:ext cx="4496480" cy="4004865"/>
          </a:xfrm>
          <a:prstGeom prst="rect">
            <a:avLst/>
          </a:prstGeom>
        </p:spPr>
      </p:pic>
      <p:grpSp>
        <p:nvGrpSpPr>
          <p:cNvPr id="17" name="Group 16">
            <a:extLst>
              <a:ext uri="{FF2B5EF4-FFF2-40B4-BE49-F238E27FC236}">
                <a16:creationId xmlns:a16="http://schemas.microsoft.com/office/drawing/2014/main" id="{A30BCF5B-815B-4A0C-830E-430A8D9FDB84}"/>
              </a:ext>
            </a:extLst>
          </p:cNvPr>
          <p:cNvGrpSpPr/>
          <p:nvPr/>
        </p:nvGrpSpPr>
        <p:grpSpPr>
          <a:xfrm>
            <a:off x="5007429" y="2342317"/>
            <a:ext cx="2046514" cy="1564677"/>
            <a:chOff x="5007429" y="2342317"/>
            <a:chExt cx="2046514" cy="1564677"/>
          </a:xfrm>
        </p:grpSpPr>
        <p:sp>
          <p:nvSpPr>
            <p:cNvPr id="18" name="TextBox 17">
              <a:extLst>
                <a:ext uri="{FF2B5EF4-FFF2-40B4-BE49-F238E27FC236}">
                  <a16:creationId xmlns:a16="http://schemas.microsoft.com/office/drawing/2014/main" id="{0BE5F821-2FF2-4D1E-956F-F5F96AE4B34F}"/>
                </a:ext>
              </a:extLst>
            </p:cNvPr>
            <p:cNvSpPr txBox="1"/>
            <p:nvPr/>
          </p:nvSpPr>
          <p:spPr>
            <a:xfrm>
              <a:off x="5007429" y="2342317"/>
              <a:ext cx="2046514" cy="1200329"/>
            </a:xfrm>
            <a:prstGeom prst="rect">
              <a:avLst/>
            </a:prstGeom>
            <a:noFill/>
          </p:spPr>
          <p:txBody>
            <a:bodyPr wrap="square" rtlCol="0">
              <a:spAutoFit/>
            </a:bodyPr>
            <a:lstStyle/>
            <a:p>
              <a:r>
                <a:rPr lang="en-CA" dirty="0"/>
                <a:t>…………………………………………</a:t>
              </a:r>
            </a:p>
            <a:p>
              <a:r>
                <a:rPr lang="en-CA" dirty="0"/>
                <a:t>… use in school… ..... </a:t>
              </a:r>
              <a:r>
                <a:rPr lang="en-CA" i="1" dirty="0"/>
                <a:t>Copyright Act!</a:t>
              </a:r>
            </a:p>
          </p:txBody>
        </p:sp>
        <p:sp>
          <p:nvSpPr>
            <p:cNvPr id="19" name="TextBox 18">
              <a:extLst>
                <a:ext uri="{FF2B5EF4-FFF2-40B4-BE49-F238E27FC236}">
                  <a16:creationId xmlns:a16="http://schemas.microsoft.com/office/drawing/2014/main" id="{95EC2878-F86A-430F-9D4B-EDC2EE80D603}"/>
                </a:ext>
              </a:extLst>
            </p:cNvPr>
            <p:cNvSpPr txBox="1"/>
            <p:nvPr/>
          </p:nvSpPr>
          <p:spPr>
            <a:xfrm>
              <a:off x="6620655" y="3445329"/>
              <a:ext cx="391886" cy="461665"/>
            </a:xfrm>
            <a:prstGeom prst="rect">
              <a:avLst/>
            </a:prstGeom>
            <a:noFill/>
          </p:spPr>
          <p:txBody>
            <a:bodyPr wrap="square" rtlCol="0">
              <a:spAutoFit/>
            </a:bodyPr>
            <a:lstStyle/>
            <a:p>
              <a:r>
                <a:rPr lang="en-CA" sz="2400" b="1" dirty="0">
                  <a:solidFill>
                    <a:srgbClr val="FF0000"/>
                  </a:solidFill>
                </a:rPr>
                <a:t>©</a:t>
              </a:r>
              <a:endParaRPr lang="en-CA" b="1" dirty="0">
                <a:solidFill>
                  <a:srgbClr val="FF0000"/>
                </a:solidFill>
              </a:endParaRPr>
            </a:p>
          </p:txBody>
        </p:sp>
      </p:grpSp>
      <p:pic>
        <p:nvPicPr>
          <p:cNvPr id="20" name="Picture 19">
            <a:extLst>
              <a:ext uri="{FF2B5EF4-FFF2-40B4-BE49-F238E27FC236}">
                <a16:creationId xmlns:a16="http://schemas.microsoft.com/office/drawing/2014/main" id="{6B41B467-A31F-4704-B39A-3E25546CAA15}"/>
              </a:ext>
            </a:extLst>
          </p:cNvPr>
          <p:cNvPicPr>
            <a:picLocks noChangeAspect="1"/>
          </p:cNvPicPr>
          <p:nvPr/>
        </p:nvPicPr>
        <p:blipFill>
          <a:blip r:embed="rId9"/>
          <a:stretch>
            <a:fillRect/>
          </a:stretch>
        </p:blipFill>
        <p:spPr>
          <a:xfrm>
            <a:off x="4091522" y="1574286"/>
            <a:ext cx="4008955" cy="3742086"/>
          </a:xfrm>
          <a:prstGeom prst="rect">
            <a:avLst/>
          </a:prstGeom>
        </p:spPr>
      </p:pic>
      <p:pic>
        <p:nvPicPr>
          <p:cNvPr id="21" name="Picture 20">
            <a:extLst>
              <a:ext uri="{FF2B5EF4-FFF2-40B4-BE49-F238E27FC236}">
                <a16:creationId xmlns:a16="http://schemas.microsoft.com/office/drawing/2014/main" id="{74C6247F-1600-410B-B265-10757E368289}"/>
              </a:ext>
            </a:extLst>
          </p:cNvPr>
          <p:cNvPicPr>
            <a:picLocks noChangeAspect="1"/>
          </p:cNvPicPr>
          <p:nvPr/>
        </p:nvPicPr>
        <p:blipFill>
          <a:blip r:embed="rId10"/>
          <a:srcRect/>
          <a:stretch/>
        </p:blipFill>
        <p:spPr>
          <a:xfrm>
            <a:off x="2112331" y="3081657"/>
            <a:ext cx="2210939" cy="2358955"/>
          </a:xfrm>
          <a:prstGeom prst="rect">
            <a:avLst/>
          </a:prstGeom>
        </p:spPr>
      </p:pic>
      <p:sp>
        <p:nvSpPr>
          <p:cNvPr id="22" name="Speech Bubble: Oval 21">
            <a:extLst>
              <a:ext uri="{FF2B5EF4-FFF2-40B4-BE49-F238E27FC236}">
                <a16:creationId xmlns:a16="http://schemas.microsoft.com/office/drawing/2014/main" id="{BA60FCF5-ED3A-4505-A039-1DC324C5218D}"/>
              </a:ext>
            </a:extLst>
          </p:cNvPr>
          <p:cNvSpPr/>
          <p:nvPr/>
        </p:nvSpPr>
        <p:spPr>
          <a:xfrm>
            <a:off x="857250" y="1948361"/>
            <a:ext cx="2046514" cy="1306286"/>
          </a:xfrm>
          <a:prstGeom prst="wedgeEllipseCallout">
            <a:avLst>
              <a:gd name="adj1" fmla="val 20124"/>
              <a:gd name="adj2" fmla="val 6125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CMEC</a:t>
            </a:r>
          </a:p>
        </p:txBody>
      </p:sp>
    </p:spTree>
    <p:extLst>
      <p:ext uri="{BB962C8B-B14F-4D97-AF65-F5344CB8AC3E}">
        <p14:creationId xmlns:p14="http://schemas.microsoft.com/office/powerpoint/2010/main" val="34333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500"/>
                                        <p:tgtEl>
                                          <p:spTgt spid="9"/>
                                        </p:tgtEl>
                                        <p:attrNameLst>
                                          <p:attrName>ppt_x</p:attrName>
                                        </p:attrNameLst>
                                      </p:cBhvr>
                                      <p:tavLst>
                                        <p:tav tm="0">
                                          <p:val>
                                            <p:strVal val="ppt_x"/>
                                          </p:val>
                                        </p:tav>
                                        <p:tav tm="100000">
                                          <p:val>
                                            <p:strVal val="1+ppt_w/2"/>
                                          </p:val>
                                        </p:tav>
                                      </p:tavLst>
                                    </p:anim>
                                    <p:anim calcmode="lin" valueType="num">
                                      <p:cBhvr additive="base">
                                        <p:cTn id="26" dur="500"/>
                                        <p:tgtEl>
                                          <p:spTgt spid="9"/>
                                        </p:tgtEl>
                                        <p:attrNameLst>
                                          <p:attrName>ppt_y</p:attrName>
                                        </p:attrNameLst>
                                      </p:cBhvr>
                                      <p:tavLst>
                                        <p:tav tm="0">
                                          <p:val>
                                            <p:strVal val="ppt_y"/>
                                          </p:val>
                                        </p:tav>
                                        <p:tav tm="100000">
                                          <p:val>
                                            <p:strVal val="ppt_y"/>
                                          </p:val>
                                        </p:tav>
                                      </p:tavLst>
                                    </p:anim>
                                    <p:set>
                                      <p:cBhvr>
                                        <p:cTn id="27" dur="1" fill="hold">
                                          <p:stCondLst>
                                            <p:cond delay="499"/>
                                          </p:stCondLst>
                                        </p:cTn>
                                        <p:tgtEl>
                                          <p:spTgt spid="9"/>
                                        </p:tgtEl>
                                        <p:attrNameLst>
                                          <p:attrName>style.visibility</p:attrName>
                                        </p:attrNameLst>
                                      </p:cBhvr>
                                      <p:to>
                                        <p:strVal val="hidden"/>
                                      </p:to>
                                    </p:set>
                                  </p:childTnLst>
                                </p:cTn>
                              </p:par>
                              <p:par>
                                <p:cTn id="28" presetID="2" presetClass="exit" presetSubtype="2" fill="hold" nodeType="with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1+ppt_w/2"/>
                                          </p:val>
                                        </p:tav>
                                      </p:tavLst>
                                    </p:anim>
                                    <p:anim calcmode="lin" valueType="num">
                                      <p:cBhvr additive="base">
                                        <p:cTn id="30" dur="500"/>
                                        <p:tgtEl>
                                          <p:spTgt spid="11"/>
                                        </p:tgtEl>
                                        <p:attrNameLst>
                                          <p:attrName>ppt_y</p:attrName>
                                        </p:attrNameLst>
                                      </p:cBhvr>
                                      <p:tavLst>
                                        <p:tav tm="0">
                                          <p:val>
                                            <p:strVal val="ppt_y"/>
                                          </p:val>
                                        </p:tav>
                                        <p:tav tm="100000">
                                          <p:val>
                                            <p:strVal val="ppt_y"/>
                                          </p:val>
                                        </p:tav>
                                      </p:tavLst>
                                    </p:anim>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32" presetClass="emph" presetSubtype="0" fill="hold" nodeType="withEffect">
                                  <p:stCondLst>
                                    <p:cond delay="0"/>
                                  </p:stCondLst>
                                  <p:childTnLst>
                                    <p:animRot by="120000">
                                      <p:cBhvr>
                                        <p:cTn id="54" dur="100" fill="hold">
                                          <p:stCondLst>
                                            <p:cond delay="0"/>
                                          </p:stCondLst>
                                        </p:cTn>
                                        <p:tgtEl>
                                          <p:spTgt spid="12"/>
                                        </p:tgtEl>
                                        <p:attrNameLst>
                                          <p:attrName>r</p:attrName>
                                        </p:attrNameLst>
                                      </p:cBhvr>
                                    </p:animRot>
                                    <p:animRot by="-240000">
                                      <p:cBhvr>
                                        <p:cTn id="55" dur="200" fill="hold">
                                          <p:stCondLst>
                                            <p:cond delay="200"/>
                                          </p:stCondLst>
                                        </p:cTn>
                                        <p:tgtEl>
                                          <p:spTgt spid="12"/>
                                        </p:tgtEl>
                                        <p:attrNameLst>
                                          <p:attrName>r</p:attrName>
                                        </p:attrNameLst>
                                      </p:cBhvr>
                                    </p:animRot>
                                    <p:animRot by="240000">
                                      <p:cBhvr>
                                        <p:cTn id="56" dur="200" fill="hold">
                                          <p:stCondLst>
                                            <p:cond delay="400"/>
                                          </p:stCondLst>
                                        </p:cTn>
                                        <p:tgtEl>
                                          <p:spTgt spid="12"/>
                                        </p:tgtEl>
                                        <p:attrNameLst>
                                          <p:attrName>r</p:attrName>
                                        </p:attrNameLst>
                                      </p:cBhvr>
                                    </p:animRot>
                                    <p:animRot by="-240000">
                                      <p:cBhvr>
                                        <p:cTn id="57" dur="200" fill="hold">
                                          <p:stCondLst>
                                            <p:cond delay="600"/>
                                          </p:stCondLst>
                                        </p:cTn>
                                        <p:tgtEl>
                                          <p:spTgt spid="12"/>
                                        </p:tgtEl>
                                        <p:attrNameLst>
                                          <p:attrName>r</p:attrName>
                                        </p:attrNameLst>
                                      </p:cBhvr>
                                    </p:animRot>
                                    <p:animRot by="120000">
                                      <p:cBhvr>
                                        <p:cTn id="58" dur="200" fill="hold">
                                          <p:stCondLst>
                                            <p:cond delay="800"/>
                                          </p:stCondLst>
                                        </p:cTn>
                                        <p:tgtEl>
                                          <p:spTgt spid="12"/>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37" presetClass="path" presetSubtype="0" accel="50000" decel="50000" fill="hold" nodeType="withEffect">
                                  <p:stCondLst>
                                    <p:cond delay="0"/>
                                  </p:stCondLst>
                                  <p:childTnLst>
                                    <p:animMotion origin="layout" path="M 4.16667E-7 0.01018 L 0.13268 0.19791 C 0.16029 0.24051 0.20169 0.26412 0.24531 0.26412 C 0.29479 0.26412 0.33437 0.24051 0.36198 0.19791 L 0.49492 0.01018 " pathEditMode="relative" rAng="0" ptsTypes="AAAAA">
                                      <p:cBhvr>
                                        <p:cTn id="89" dur="2000" fill="hold"/>
                                        <p:tgtEl>
                                          <p:spTgt spid="12"/>
                                        </p:tgtEl>
                                        <p:attrNameLst>
                                          <p:attrName>ppt_x</p:attrName>
                                          <p:attrName>ppt_y</p:attrName>
                                        </p:attrNameLst>
                                      </p:cBhvr>
                                      <p:rCtr x="24740" y="12685"/>
                                    </p:animMotion>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500"/>
                                        <p:tgtEl>
                                          <p:spTgt spid="10"/>
                                        </p:tgtEl>
                                      </p:cBhvr>
                                    </p:animEffec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par>
                          <p:cTn id="97" fill="hold">
                            <p:stCondLst>
                              <p:cond delay="2500"/>
                            </p:stCondLst>
                            <p:childTnLst>
                              <p:par>
                                <p:cTn id="98" presetID="55"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1000" fill="hold"/>
                                        <p:tgtEl>
                                          <p:spTgt spid="22"/>
                                        </p:tgtEl>
                                        <p:attrNameLst>
                                          <p:attrName>ppt_w</p:attrName>
                                        </p:attrNameLst>
                                      </p:cBhvr>
                                      <p:tavLst>
                                        <p:tav tm="0">
                                          <p:val>
                                            <p:strVal val="#ppt_w*0.70"/>
                                          </p:val>
                                        </p:tav>
                                        <p:tav tm="100000">
                                          <p:val>
                                            <p:strVal val="#ppt_w"/>
                                          </p:val>
                                        </p:tav>
                                      </p:tavLst>
                                    </p:anim>
                                    <p:anim calcmode="lin" valueType="num">
                                      <p:cBhvr>
                                        <p:cTn id="101" dur="1000" fill="hold"/>
                                        <p:tgtEl>
                                          <p:spTgt spid="22"/>
                                        </p:tgtEl>
                                        <p:attrNameLst>
                                          <p:attrName>ppt_h</p:attrName>
                                        </p:attrNameLst>
                                      </p:cBhvr>
                                      <p:tavLst>
                                        <p:tav tm="0">
                                          <p:val>
                                            <p:strVal val="#ppt_h"/>
                                          </p:val>
                                        </p:tav>
                                        <p:tav tm="100000">
                                          <p:val>
                                            <p:strVal val="#ppt_h"/>
                                          </p:val>
                                        </p:tav>
                                      </p:tavLst>
                                    </p:anim>
                                    <p:animEffect transition="in" filter="fade">
                                      <p:cBhvr>
                                        <p:cTn id="10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52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61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D7A5F8-466D-460A-9D1B-B33DBF1472FD}"/>
              </a:ext>
            </a:extLst>
          </p:cNvPr>
          <p:cNvSpPr>
            <a:spLocks noGrp="1"/>
          </p:cNvSpPr>
          <p:nvPr>
            <p:ph type="title"/>
          </p:nvPr>
        </p:nvSpPr>
        <p:spPr/>
        <p:txBody>
          <a:bodyPr/>
          <a:lstStyle/>
          <a:p>
            <a:r>
              <a:rPr lang="en-CA" dirty="0"/>
              <a:t>COUNCIL OF MINISTERS OF EDUCATION, CANADA</a:t>
            </a:r>
          </a:p>
        </p:txBody>
      </p:sp>
      <p:pic>
        <p:nvPicPr>
          <p:cNvPr id="11" name="Content Placeholder 10">
            <a:extLst>
              <a:ext uri="{FF2B5EF4-FFF2-40B4-BE49-F238E27FC236}">
                <a16:creationId xmlns:a16="http://schemas.microsoft.com/office/drawing/2014/main" id="{AFC76925-7844-48FF-8FF1-3945576333C3}"/>
              </a:ext>
            </a:extLst>
          </p:cNvPr>
          <p:cNvPicPr>
            <a:picLocks noGrp="1" noChangeAspect="1"/>
          </p:cNvPicPr>
          <p:nvPr>
            <p:ph sz="quarter" idx="14"/>
          </p:nvPr>
        </p:nvPicPr>
        <p:blipFill>
          <a:blip r:embed="rId3"/>
          <a:stretch>
            <a:fillRect/>
          </a:stretch>
        </p:blipFill>
        <p:spPr>
          <a:xfrm>
            <a:off x="2850638" y="3720995"/>
            <a:ext cx="3751060" cy="3104334"/>
          </a:xfrm>
        </p:spPr>
      </p:pic>
      <p:sp>
        <p:nvSpPr>
          <p:cNvPr id="4" name="TRIP Acronym (no S)">
            <a:extLst>
              <a:ext uri="{FF2B5EF4-FFF2-40B4-BE49-F238E27FC236}">
                <a16:creationId xmlns:a16="http://schemas.microsoft.com/office/drawing/2014/main" id="{A5118F7D-592C-4445-9123-89AC98D8E84B}"/>
              </a:ext>
            </a:extLst>
          </p:cNvPr>
          <p:cNvSpPr txBox="1"/>
          <p:nvPr/>
        </p:nvSpPr>
        <p:spPr>
          <a:xfrm>
            <a:off x="1045535" y="1658678"/>
            <a:ext cx="323585" cy="3752573"/>
          </a:xfrm>
          <a:prstGeom prst="rect">
            <a:avLst/>
          </a:prstGeom>
          <a:noFill/>
        </p:spPr>
        <p:txBody>
          <a:bodyPr wrap="square" rtlCol="0">
            <a:spAutoFit/>
          </a:bodyPr>
          <a:lstStyle/>
          <a:p>
            <a:r>
              <a:rPr lang="en-US" sz="6000" dirty="0">
                <a:solidFill>
                  <a:srgbClr val="C00000"/>
                </a:solidFill>
                <a:latin typeface="Garamond" panose="02020404030301010803" pitchFamily="18" charset="0"/>
              </a:rPr>
              <a:t>CMEC</a:t>
            </a:r>
          </a:p>
        </p:txBody>
      </p:sp>
      <p:sp>
        <p:nvSpPr>
          <p:cNvPr id="6" name="rade">
            <a:extLst>
              <a:ext uri="{FF2B5EF4-FFF2-40B4-BE49-F238E27FC236}">
                <a16:creationId xmlns:a16="http://schemas.microsoft.com/office/drawing/2014/main" id="{07FD5837-DCBC-40BF-8686-2CD75AB6FD04}"/>
              </a:ext>
            </a:extLst>
          </p:cNvPr>
          <p:cNvSpPr txBox="1"/>
          <p:nvPr/>
        </p:nvSpPr>
        <p:spPr>
          <a:xfrm>
            <a:off x="1596792" y="1772864"/>
            <a:ext cx="2319866" cy="830997"/>
          </a:xfrm>
          <a:prstGeom prst="rect">
            <a:avLst/>
          </a:prstGeom>
          <a:noFill/>
        </p:spPr>
        <p:txBody>
          <a:bodyPr wrap="none" rtlCol="0">
            <a:spAutoFit/>
          </a:bodyPr>
          <a:lstStyle/>
          <a:p>
            <a:r>
              <a:rPr lang="en-US" sz="4800" dirty="0" err="1">
                <a:latin typeface="Garamond" panose="02020404030301010803" pitchFamily="18" charset="0"/>
              </a:rPr>
              <a:t>ouncil</a:t>
            </a:r>
            <a:r>
              <a:rPr lang="en-US" sz="4800" dirty="0">
                <a:latin typeface="Garamond" panose="02020404030301010803" pitchFamily="18" charset="0"/>
              </a:rPr>
              <a:t> of</a:t>
            </a:r>
          </a:p>
        </p:txBody>
      </p:sp>
      <p:sp>
        <p:nvSpPr>
          <p:cNvPr id="7" name="elated aspects">
            <a:extLst>
              <a:ext uri="{FF2B5EF4-FFF2-40B4-BE49-F238E27FC236}">
                <a16:creationId xmlns:a16="http://schemas.microsoft.com/office/drawing/2014/main" id="{8D6DD995-5320-4A61-ABD0-574C227CBEA6}"/>
              </a:ext>
            </a:extLst>
          </p:cNvPr>
          <p:cNvSpPr txBox="1"/>
          <p:nvPr/>
        </p:nvSpPr>
        <p:spPr>
          <a:xfrm>
            <a:off x="1717900" y="2692016"/>
            <a:ext cx="2537874" cy="830997"/>
          </a:xfrm>
          <a:prstGeom prst="rect">
            <a:avLst/>
          </a:prstGeom>
          <a:noFill/>
        </p:spPr>
        <p:txBody>
          <a:bodyPr wrap="none" rtlCol="0">
            <a:spAutoFit/>
          </a:bodyPr>
          <a:lstStyle/>
          <a:p>
            <a:r>
              <a:rPr lang="en-US" sz="4800" dirty="0" err="1">
                <a:latin typeface="Garamond" panose="02020404030301010803" pitchFamily="18" charset="0"/>
              </a:rPr>
              <a:t>inisters</a:t>
            </a:r>
            <a:r>
              <a:rPr lang="en-US" sz="4800" dirty="0">
                <a:latin typeface="Garamond" panose="02020404030301010803" pitchFamily="18" charset="0"/>
              </a:rPr>
              <a:t> of</a:t>
            </a:r>
          </a:p>
        </p:txBody>
      </p:sp>
      <p:sp>
        <p:nvSpPr>
          <p:cNvPr id="8" name="ntellectual">
            <a:extLst>
              <a:ext uri="{FF2B5EF4-FFF2-40B4-BE49-F238E27FC236}">
                <a16:creationId xmlns:a16="http://schemas.microsoft.com/office/drawing/2014/main" id="{C71C9DE3-D7E0-40EB-A050-3CEC05CA848F}"/>
              </a:ext>
            </a:extLst>
          </p:cNvPr>
          <p:cNvSpPr txBox="1"/>
          <p:nvPr/>
        </p:nvSpPr>
        <p:spPr>
          <a:xfrm>
            <a:off x="1596792" y="3546853"/>
            <a:ext cx="2383986" cy="830997"/>
          </a:xfrm>
          <a:prstGeom prst="rect">
            <a:avLst/>
          </a:prstGeom>
          <a:noFill/>
        </p:spPr>
        <p:txBody>
          <a:bodyPr wrap="none" rtlCol="0">
            <a:spAutoFit/>
          </a:bodyPr>
          <a:lstStyle/>
          <a:p>
            <a:r>
              <a:rPr lang="en-US" sz="4800" dirty="0" err="1">
                <a:latin typeface="Garamond" panose="02020404030301010803" pitchFamily="18" charset="0"/>
              </a:rPr>
              <a:t>ducation</a:t>
            </a:r>
            <a:r>
              <a:rPr lang="en-US" sz="4800" dirty="0">
                <a:latin typeface="Garamond" panose="02020404030301010803" pitchFamily="18" charset="0"/>
              </a:rPr>
              <a:t>,</a:t>
            </a:r>
          </a:p>
        </p:txBody>
      </p:sp>
      <p:sp>
        <p:nvSpPr>
          <p:cNvPr id="9" name="roperty right">
            <a:extLst>
              <a:ext uri="{FF2B5EF4-FFF2-40B4-BE49-F238E27FC236}">
                <a16:creationId xmlns:a16="http://schemas.microsoft.com/office/drawing/2014/main" id="{A62859C6-B2BF-412B-B936-71B6510064BC}"/>
              </a:ext>
            </a:extLst>
          </p:cNvPr>
          <p:cNvSpPr txBox="1"/>
          <p:nvPr/>
        </p:nvSpPr>
        <p:spPr>
          <a:xfrm>
            <a:off x="1596792" y="4442165"/>
            <a:ext cx="1556836" cy="830997"/>
          </a:xfrm>
          <a:prstGeom prst="rect">
            <a:avLst/>
          </a:prstGeom>
          <a:noFill/>
        </p:spPr>
        <p:txBody>
          <a:bodyPr wrap="none" rtlCol="0">
            <a:spAutoFit/>
          </a:bodyPr>
          <a:lstStyle/>
          <a:p>
            <a:r>
              <a:rPr lang="en-US" sz="4800" dirty="0" err="1">
                <a:latin typeface="Garamond" panose="02020404030301010803" pitchFamily="18" charset="0"/>
              </a:rPr>
              <a:t>anada</a:t>
            </a:r>
            <a:endParaRPr lang="en-US" sz="4800" dirty="0">
              <a:latin typeface="Garamond" panose="02020404030301010803" pitchFamily="18" charset="0"/>
            </a:endParaRPr>
          </a:p>
        </p:txBody>
      </p:sp>
      <p:grpSp>
        <p:nvGrpSpPr>
          <p:cNvPr id="14" name="Group 13">
            <a:extLst>
              <a:ext uri="{FF2B5EF4-FFF2-40B4-BE49-F238E27FC236}">
                <a16:creationId xmlns:a16="http://schemas.microsoft.com/office/drawing/2014/main" id="{0073AC30-AAB0-45AE-AC79-A5BF75F3E46B}"/>
              </a:ext>
            </a:extLst>
          </p:cNvPr>
          <p:cNvGrpSpPr/>
          <p:nvPr/>
        </p:nvGrpSpPr>
        <p:grpSpPr>
          <a:xfrm>
            <a:off x="5268812" y="2603861"/>
            <a:ext cx="1774014" cy="1446589"/>
            <a:chOff x="6728824" y="4815775"/>
            <a:chExt cx="2206895" cy="1841994"/>
          </a:xfrm>
        </p:grpSpPr>
        <p:pic>
          <p:nvPicPr>
            <p:cNvPr id="12" name="Picture 11" descr="A close up of a logo&#10;&#10;Description automatically generated">
              <a:extLst>
                <a:ext uri="{FF2B5EF4-FFF2-40B4-BE49-F238E27FC236}">
                  <a16:creationId xmlns:a16="http://schemas.microsoft.com/office/drawing/2014/main" id="{247BA2B2-F2FB-C24A-9DFE-B5C29D0FAF36}"/>
                </a:ext>
              </a:extLst>
            </p:cNvPr>
            <p:cNvPicPr>
              <a:picLocks noChangeAspect="1"/>
            </p:cNvPicPr>
            <p:nvPr/>
          </p:nvPicPr>
          <p:blipFill rotWithShape="1">
            <a:blip r:embed="rId4"/>
            <a:srcRect b="16535"/>
            <a:stretch/>
          </p:blipFill>
          <p:spPr>
            <a:xfrm>
              <a:off x="6728824" y="4815775"/>
              <a:ext cx="2206895" cy="1841994"/>
            </a:xfrm>
            <a:prstGeom prst="rect">
              <a:avLst/>
            </a:prstGeom>
          </p:spPr>
        </p:pic>
        <p:pic>
          <p:nvPicPr>
            <p:cNvPr id="13" name="copyright">
              <a:extLst>
                <a:ext uri="{FF2B5EF4-FFF2-40B4-BE49-F238E27FC236}">
                  <a16:creationId xmlns:a16="http://schemas.microsoft.com/office/drawing/2014/main" id="{59E6E83D-5EF9-554C-924B-BBEE82D92966}"/>
                </a:ext>
              </a:extLst>
            </p:cNvPr>
            <p:cNvPicPr>
              <a:picLocks noChangeAspect="1"/>
            </p:cNvPicPr>
            <p:nvPr/>
          </p:nvPicPr>
          <p:blipFill rotWithShape="1">
            <a:blip r:embed="rId5"/>
            <a:srcRect b="12325"/>
            <a:stretch/>
          </p:blipFill>
          <p:spPr>
            <a:xfrm>
              <a:off x="7341092" y="5306402"/>
              <a:ext cx="982358" cy="860740"/>
            </a:xfrm>
            <a:prstGeom prst="rect">
              <a:avLst/>
            </a:prstGeom>
          </p:spPr>
        </p:pic>
      </p:grpSp>
      <p:pic>
        <p:nvPicPr>
          <p:cNvPr id="16" name="Picture 15">
            <a:extLst>
              <a:ext uri="{FF2B5EF4-FFF2-40B4-BE49-F238E27FC236}">
                <a16:creationId xmlns:a16="http://schemas.microsoft.com/office/drawing/2014/main" id="{2F78F604-26FA-41AA-90C5-FD5F1444F58B}"/>
              </a:ext>
            </a:extLst>
          </p:cNvPr>
          <p:cNvPicPr>
            <a:picLocks noChangeAspect="1"/>
          </p:cNvPicPr>
          <p:nvPr/>
        </p:nvPicPr>
        <p:blipFill>
          <a:blip r:embed="rId6"/>
          <a:stretch>
            <a:fillRect/>
          </a:stretch>
        </p:blipFill>
        <p:spPr>
          <a:xfrm>
            <a:off x="6070504" y="2376638"/>
            <a:ext cx="2986983" cy="2577005"/>
          </a:xfrm>
          <a:prstGeom prst="rect">
            <a:avLst/>
          </a:prstGeom>
        </p:spPr>
      </p:pic>
      <p:pic>
        <p:nvPicPr>
          <p:cNvPr id="17" name="Picture 16">
            <a:extLst>
              <a:ext uri="{FF2B5EF4-FFF2-40B4-BE49-F238E27FC236}">
                <a16:creationId xmlns:a16="http://schemas.microsoft.com/office/drawing/2014/main" id="{8F9D776B-F973-4786-A3DA-ED8903A659A4}"/>
              </a:ext>
            </a:extLst>
          </p:cNvPr>
          <p:cNvPicPr>
            <a:picLocks noChangeAspect="1"/>
          </p:cNvPicPr>
          <p:nvPr/>
        </p:nvPicPr>
        <p:blipFill>
          <a:blip r:embed="rId7"/>
          <a:stretch>
            <a:fillRect/>
          </a:stretch>
        </p:blipFill>
        <p:spPr>
          <a:xfrm>
            <a:off x="8668647" y="3307210"/>
            <a:ext cx="987606" cy="783814"/>
          </a:xfrm>
          <a:prstGeom prst="rect">
            <a:avLst/>
          </a:prstGeom>
        </p:spPr>
      </p:pic>
      <p:pic>
        <p:nvPicPr>
          <p:cNvPr id="18" name="Content Placeholder 9">
            <a:extLst>
              <a:ext uri="{FF2B5EF4-FFF2-40B4-BE49-F238E27FC236}">
                <a16:creationId xmlns:a16="http://schemas.microsoft.com/office/drawing/2014/main" id="{E48E0C19-3645-423F-A7B8-45002D4119C5}"/>
              </a:ext>
            </a:extLst>
          </p:cNvPr>
          <p:cNvPicPr>
            <a:picLocks noChangeAspect="1"/>
          </p:cNvPicPr>
          <p:nvPr/>
        </p:nvPicPr>
        <p:blipFill>
          <a:blip r:embed="rId8"/>
          <a:stretch>
            <a:fillRect/>
          </a:stretch>
        </p:blipFill>
        <p:spPr>
          <a:xfrm>
            <a:off x="8836052" y="2412184"/>
            <a:ext cx="721239" cy="85948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5547A451-756B-45BE-908D-28754258D305}"/>
              </a:ext>
            </a:extLst>
          </p:cNvPr>
          <p:cNvPicPr>
            <a:picLocks noChangeAspect="1"/>
          </p:cNvPicPr>
          <p:nvPr/>
        </p:nvPicPr>
        <p:blipFill>
          <a:blip r:embed="rId9"/>
          <a:stretch>
            <a:fillRect/>
          </a:stretch>
        </p:blipFill>
        <p:spPr>
          <a:xfrm>
            <a:off x="9726007" y="2679806"/>
            <a:ext cx="1398429" cy="1183715"/>
          </a:xfrm>
          <a:prstGeom prst="rect">
            <a:avLst/>
          </a:prstGeom>
        </p:spPr>
      </p:pic>
    </p:spTree>
    <p:extLst>
      <p:ext uri="{BB962C8B-B14F-4D97-AF65-F5344CB8AC3E}">
        <p14:creationId xmlns:p14="http://schemas.microsoft.com/office/powerpoint/2010/main" val="4020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6"/>
                                        </p:tgtEl>
                                        <p:attrNameLst>
                                          <p:attrName>r</p:attrName>
                                        </p:attrNameLst>
                                      </p:cBhvr>
                                    </p:animRot>
                                    <p:animRot by="-240000">
                                      <p:cBhvr>
                                        <p:cTn id="48" dur="200" fill="hold">
                                          <p:stCondLst>
                                            <p:cond delay="200"/>
                                          </p:stCondLst>
                                        </p:cTn>
                                        <p:tgtEl>
                                          <p:spTgt spid="16"/>
                                        </p:tgtEl>
                                        <p:attrNameLst>
                                          <p:attrName>r</p:attrName>
                                        </p:attrNameLst>
                                      </p:cBhvr>
                                    </p:animRot>
                                    <p:animRot by="240000">
                                      <p:cBhvr>
                                        <p:cTn id="49" dur="200" fill="hold">
                                          <p:stCondLst>
                                            <p:cond delay="400"/>
                                          </p:stCondLst>
                                        </p:cTn>
                                        <p:tgtEl>
                                          <p:spTgt spid="16"/>
                                        </p:tgtEl>
                                        <p:attrNameLst>
                                          <p:attrName>r</p:attrName>
                                        </p:attrNameLst>
                                      </p:cBhvr>
                                    </p:animRot>
                                    <p:animRot by="-240000">
                                      <p:cBhvr>
                                        <p:cTn id="50" dur="200" fill="hold">
                                          <p:stCondLst>
                                            <p:cond delay="600"/>
                                          </p:stCondLst>
                                        </p:cTn>
                                        <p:tgtEl>
                                          <p:spTgt spid="16"/>
                                        </p:tgtEl>
                                        <p:attrNameLst>
                                          <p:attrName>r</p:attrName>
                                        </p:attrNameLst>
                                      </p:cBhvr>
                                    </p:animRot>
                                    <p:animRot by="120000">
                                      <p:cBhvr>
                                        <p:cTn id="51" dur="200" fill="hold">
                                          <p:stCondLst>
                                            <p:cond delay="800"/>
                                          </p:stCondLst>
                                        </p:cTn>
                                        <p:tgtEl>
                                          <p:spTgt spid="16"/>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48F3E-F803-4E90-B22F-CE33D395EA96}"/>
              </a:ext>
            </a:extLst>
          </p:cNvPr>
          <p:cNvSpPr>
            <a:spLocks noGrp="1"/>
          </p:cNvSpPr>
          <p:nvPr>
            <p:ph sz="half" idx="1"/>
          </p:nvPr>
        </p:nvSpPr>
        <p:spPr/>
        <p:txBody>
          <a:bodyPr/>
          <a:lstStyle/>
          <a:p>
            <a:pPr marL="0" indent="0">
              <a:buNone/>
            </a:pPr>
            <a:r>
              <a:rPr lang="en-CA" dirty="0">
                <a:solidFill>
                  <a:schemeClr val="tx1"/>
                </a:solidFill>
              </a:rPr>
              <a:t>CMEC Copyright Consortium</a:t>
            </a:r>
          </a:p>
        </p:txBody>
      </p:sp>
      <p:pic>
        <p:nvPicPr>
          <p:cNvPr id="7" name="Content Placeholder 6">
            <a:extLst>
              <a:ext uri="{FF2B5EF4-FFF2-40B4-BE49-F238E27FC236}">
                <a16:creationId xmlns:a16="http://schemas.microsoft.com/office/drawing/2014/main" id="{671330DD-8450-4A29-83E2-E7F1C4183BBE}"/>
              </a:ext>
            </a:extLst>
          </p:cNvPr>
          <p:cNvPicPr>
            <a:picLocks noGrp="1" noChangeAspect="1"/>
          </p:cNvPicPr>
          <p:nvPr>
            <p:ph sz="quarter" idx="14"/>
          </p:nvPr>
        </p:nvPicPr>
        <p:blipFill>
          <a:blip r:embed="rId3"/>
          <a:stretch>
            <a:fillRect/>
          </a:stretch>
        </p:blipFill>
        <p:spPr>
          <a:xfrm>
            <a:off x="5463612" y="1463041"/>
            <a:ext cx="3261288" cy="2699003"/>
          </a:xfrm>
        </p:spPr>
      </p:pic>
      <p:sp>
        <p:nvSpPr>
          <p:cNvPr id="5" name="Title 4">
            <a:extLst>
              <a:ext uri="{FF2B5EF4-FFF2-40B4-BE49-F238E27FC236}">
                <a16:creationId xmlns:a16="http://schemas.microsoft.com/office/drawing/2014/main" id="{6BE83B20-8FB8-41AB-B05F-0BB9907175FB}"/>
              </a:ext>
            </a:extLst>
          </p:cNvPr>
          <p:cNvSpPr>
            <a:spLocks noGrp="1"/>
          </p:cNvSpPr>
          <p:nvPr>
            <p:ph type="title"/>
          </p:nvPr>
        </p:nvSpPr>
        <p:spPr/>
        <p:txBody>
          <a:bodyPr/>
          <a:lstStyle/>
          <a:p>
            <a:r>
              <a:rPr lang="en-CA" dirty="0"/>
              <a:t>CMEC AND COPYRIGHT</a:t>
            </a:r>
          </a:p>
        </p:txBody>
      </p:sp>
      <p:pic>
        <p:nvPicPr>
          <p:cNvPr id="9" name="Picture 8">
            <a:extLst>
              <a:ext uri="{FF2B5EF4-FFF2-40B4-BE49-F238E27FC236}">
                <a16:creationId xmlns:a16="http://schemas.microsoft.com/office/drawing/2014/main" id="{6A1FBFBF-F1FE-4A5E-A3E4-A94051DE7EEF}"/>
              </a:ext>
            </a:extLst>
          </p:cNvPr>
          <p:cNvPicPr>
            <a:picLocks noChangeAspect="1"/>
          </p:cNvPicPr>
          <p:nvPr/>
        </p:nvPicPr>
        <p:blipFill>
          <a:blip r:embed="rId4"/>
          <a:stretch>
            <a:fillRect/>
          </a:stretch>
        </p:blipFill>
        <p:spPr>
          <a:xfrm>
            <a:off x="5462400" y="1462044"/>
            <a:ext cx="3262500" cy="2700000"/>
          </a:xfrm>
          <a:prstGeom prst="rect">
            <a:avLst/>
          </a:prstGeom>
        </p:spPr>
      </p:pic>
      <p:grpSp>
        <p:nvGrpSpPr>
          <p:cNvPr id="18" name="Group 17">
            <a:extLst>
              <a:ext uri="{FF2B5EF4-FFF2-40B4-BE49-F238E27FC236}">
                <a16:creationId xmlns:a16="http://schemas.microsoft.com/office/drawing/2014/main" id="{22A68D66-824D-4295-8C7C-4C108ABF700D}"/>
              </a:ext>
            </a:extLst>
          </p:cNvPr>
          <p:cNvGrpSpPr/>
          <p:nvPr/>
        </p:nvGrpSpPr>
        <p:grpSpPr>
          <a:xfrm>
            <a:off x="8946782" y="1654628"/>
            <a:ext cx="2265504" cy="2110087"/>
            <a:chOff x="8946782" y="1654628"/>
            <a:chExt cx="2265504" cy="2110087"/>
          </a:xfrm>
        </p:grpSpPr>
        <p:pic>
          <p:nvPicPr>
            <p:cNvPr id="11" name="Picture 10">
              <a:extLst>
                <a:ext uri="{FF2B5EF4-FFF2-40B4-BE49-F238E27FC236}">
                  <a16:creationId xmlns:a16="http://schemas.microsoft.com/office/drawing/2014/main" id="{2F77CC6D-7FCA-4820-B821-A4A960CE2C48}"/>
                </a:ext>
              </a:extLst>
            </p:cNvPr>
            <p:cNvPicPr>
              <a:picLocks noChangeAspect="1"/>
            </p:cNvPicPr>
            <p:nvPr/>
          </p:nvPicPr>
          <p:blipFill>
            <a:blip r:embed="rId5"/>
            <a:stretch>
              <a:fillRect/>
            </a:stretch>
          </p:blipFill>
          <p:spPr>
            <a:xfrm>
              <a:off x="8946782" y="1654628"/>
              <a:ext cx="2265504" cy="2110087"/>
            </a:xfrm>
            <a:prstGeom prst="rect">
              <a:avLst/>
            </a:prstGeom>
          </p:spPr>
        </p:pic>
        <p:sp>
          <p:nvSpPr>
            <p:cNvPr id="13" name="TextBox 12">
              <a:extLst>
                <a:ext uri="{FF2B5EF4-FFF2-40B4-BE49-F238E27FC236}">
                  <a16:creationId xmlns:a16="http://schemas.microsoft.com/office/drawing/2014/main" id="{00A62242-0EE8-4D66-96F0-B1E3DF7421AC}"/>
                </a:ext>
              </a:extLst>
            </p:cNvPr>
            <p:cNvSpPr txBox="1"/>
            <p:nvPr/>
          </p:nvSpPr>
          <p:spPr>
            <a:xfrm>
              <a:off x="9503834" y="1844292"/>
              <a:ext cx="370114" cy="461665"/>
            </a:xfrm>
            <a:prstGeom prst="rect">
              <a:avLst/>
            </a:prstGeom>
            <a:noFill/>
          </p:spPr>
          <p:txBody>
            <a:bodyPr wrap="square" rtlCol="0">
              <a:spAutoFit/>
            </a:bodyPr>
            <a:lstStyle/>
            <a:p>
              <a:r>
                <a:rPr lang="en-CA" sz="2400" b="1" dirty="0"/>
                <a:t>©</a:t>
              </a:r>
              <a:endParaRPr lang="en-CA" b="1" dirty="0"/>
            </a:p>
          </p:txBody>
        </p:sp>
        <p:pic>
          <p:nvPicPr>
            <p:cNvPr id="15" name="Picture 14" descr="A picture containing drawing&#10;&#10;Description automatically generated">
              <a:extLst>
                <a:ext uri="{FF2B5EF4-FFF2-40B4-BE49-F238E27FC236}">
                  <a16:creationId xmlns:a16="http://schemas.microsoft.com/office/drawing/2014/main" id="{1E583172-55B2-497A-99CD-3EF9B7319DF5}"/>
                </a:ext>
              </a:extLst>
            </p:cNvPr>
            <p:cNvPicPr>
              <a:picLocks noChangeAspect="1"/>
            </p:cNvPicPr>
            <p:nvPr/>
          </p:nvPicPr>
          <p:blipFill>
            <a:blip r:embed="rId6"/>
            <a:stretch>
              <a:fillRect/>
            </a:stretch>
          </p:blipFill>
          <p:spPr>
            <a:xfrm>
              <a:off x="9234445" y="1924178"/>
              <a:ext cx="316897" cy="268241"/>
            </a:xfrm>
            <a:prstGeom prst="rect">
              <a:avLst/>
            </a:prstGeom>
          </p:spPr>
        </p:pic>
        <p:sp>
          <p:nvSpPr>
            <p:cNvPr id="16" name="TextBox 15">
              <a:extLst>
                <a:ext uri="{FF2B5EF4-FFF2-40B4-BE49-F238E27FC236}">
                  <a16:creationId xmlns:a16="http://schemas.microsoft.com/office/drawing/2014/main" id="{582F8C30-EE65-4BB1-BE26-AC1701195584}"/>
                </a:ext>
              </a:extLst>
            </p:cNvPr>
            <p:cNvSpPr txBox="1"/>
            <p:nvPr/>
          </p:nvSpPr>
          <p:spPr>
            <a:xfrm>
              <a:off x="10717591" y="2581710"/>
              <a:ext cx="370114" cy="461665"/>
            </a:xfrm>
            <a:prstGeom prst="rect">
              <a:avLst/>
            </a:prstGeom>
            <a:noFill/>
          </p:spPr>
          <p:txBody>
            <a:bodyPr wrap="square" rtlCol="0">
              <a:spAutoFit/>
            </a:bodyPr>
            <a:lstStyle/>
            <a:p>
              <a:r>
                <a:rPr lang="en-CA" sz="2400" b="1" dirty="0"/>
                <a:t>©</a:t>
              </a:r>
              <a:endParaRPr lang="en-CA" b="1" dirty="0"/>
            </a:p>
          </p:txBody>
        </p:sp>
        <p:pic>
          <p:nvPicPr>
            <p:cNvPr id="17" name="Picture 16" descr="A picture containing drawing&#10;&#10;Description automatically generated">
              <a:extLst>
                <a:ext uri="{FF2B5EF4-FFF2-40B4-BE49-F238E27FC236}">
                  <a16:creationId xmlns:a16="http://schemas.microsoft.com/office/drawing/2014/main" id="{69A9CFB5-755E-4E4E-A517-4F9A963BD6D3}"/>
                </a:ext>
              </a:extLst>
            </p:cNvPr>
            <p:cNvPicPr>
              <a:picLocks noChangeAspect="1"/>
            </p:cNvPicPr>
            <p:nvPr/>
          </p:nvPicPr>
          <p:blipFill>
            <a:blip r:embed="rId6"/>
            <a:stretch>
              <a:fillRect/>
            </a:stretch>
          </p:blipFill>
          <p:spPr>
            <a:xfrm>
              <a:off x="10448202" y="2661596"/>
              <a:ext cx="316897" cy="268241"/>
            </a:xfrm>
            <a:prstGeom prst="rect">
              <a:avLst/>
            </a:prstGeom>
          </p:spPr>
        </p:pic>
      </p:grpSp>
      <p:grpSp>
        <p:nvGrpSpPr>
          <p:cNvPr id="22" name="Group 21">
            <a:extLst>
              <a:ext uri="{FF2B5EF4-FFF2-40B4-BE49-F238E27FC236}">
                <a16:creationId xmlns:a16="http://schemas.microsoft.com/office/drawing/2014/main" id="{F9A58250-2E1B-4B19-B1B7-B4EF0933E1A0}"/>
              </a:ext>
            </a:extLst>
          </p:cNvPr>
          <p:cNvGrpSpPr/>
          <p:nvPr/>
        </p:nvGrpSpPr>
        <p:grpSpPr>
          <a:xfrm>
            <a:off x="1319780" y="4016366"/>
            <a:ext cx="1513720" cy="2676143"/>
            <a:chOff x="1319780" y="4016366"/>
            <a:chExt cx="1513720" cy="2676143"/>
          </a:xfrm>
        </p:grpSpPr>
        <p:pic>
          <p:nvPicPr>
            <p:cNvPr id="20" name="Picture 19">
              <a:extLst>
                <a:ext uri="{FF2B5EF4-FFF2-40B4-BE49-F238E27FC236}">
                  <a16:creationId xmlns:a16="http://schemas.microsoft.com/office/drawing/2014/main" id="{90661FC1-C79C-4135-A595-D3B167D31B68}"/>
                </a:ext>
              </a:extLst>
            </p:cNvPr>
            <p:cNvPicPr>
              <a:picLocks noChangeAspect="1"/>
            </p:cNvPicPr>
            <p:nvPr/>
          </p:nvPicPr>
          <p:blipFill>
            <a:blip r:embed="rId7"/>
            <a:stretch>
              <a:fillRect/>
            </a:stretch>
          </p:blipFill>
          <p:spPr>
            <a:xfrm>
              <a:off x="1446013" y="4907176"/>
              <a:ext cx="1387487" cy="1785333"/>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968D771C-7CF9-47F1-B98B-98254781E026}"/>
                </a:ext>
              </a:extLst>
            </p:cNvPr>
            <p:cNvPicPr>
              <a:picLocks noChangeAspect="1"/>
            </p:cNvPicPr>
            <p:nvPr/>
          </p:nvPicPr>
          <p:blipFill>
            <a:blip r:embed="rId6"/>
            <a:stretch>
              <a:fillRect/>
            </a:stretch>
          </p:blipFill>
          <p:spPr>
            <a:xfrm>
              <a:off x="1319780" y="4016366"/>
              <a:ext cx="1387817" cy="1174732"/>
            </a:xfrm>
            <a:prstGeom prst="rect">
              <a:avLst/>
            </a:prstGeom>
          </p:spPr>
        </p:pic>
      </p:grpSp>
      <p:grpSp>
        <p:nvGrpSpPr>
          <p:cNvPr id="26" name="Group 25">
            <a:extLst>
              <a:ext uri="{FF2B5EF4-FFF2-40B4-BE49-F238E27FC236}">
                <a16:creationId xmlns:a16="http://schemas.microsoft.com/office/drawing/2014/main" id="{BE0B3687-15A3-4BAF-97C4-1D8F7208DE7D}"/>
              </a:ext>
            </a:extLst>
          </p:cNvPr>
          <p:cNvGrpSpPr/>
          <p:nvPr/>
        </p:nvGrpSpPr>
        <p:grpSpPr>
          <a:xfrm>
            <a:off x="4698524" y="4294414"/>
            <a:ext cx="1194267" cy="2316351"/>
            <a:chOff x="4698524" y="4294414"/>
            <a:chExt cx="1194267" cy="2316351"/>
          </a:xfrm>
        </p:grpSpPr>
        <p:pic>
          <p:nvPicPr>
            <p:cNvPr id="24" name="Picture 23" descr="A close up of a logo&#10;&#10;Description automatically generated">
              <a:extLst>
                <a:ext uri="{FF2B5EF4-FFF2-40B4-BE49-F238E27FC236}">
                  <a16:creationId xmlns:a16="http://schemas.microsoft.com/office/drawing/2014/main" id="{DDF116E7-AAFB-4188-9F9A-3C1162B57222}"/>
                </a:ext>
              </a:extLst>
            </p:cNvPr>
            <p:cNvPicPr>
              <a:picLocks noChangeAspect="1"/>
            </p:cNvPicPr>
            <p:nvPr/>
          </p:nvPicPr>
          <p:blipFill>
            <a:blip r:embed="rId8"/>
            <a:stretch>
              <a:fillRect/>
            </a:stretch>
          </p:blipFill>
          <p:spPr>
            <a:xfrm flipH="1">
              <a:off x="4807952" y="4294414"/>
              <a:ext cx="975413" cy="1617626"/>
            </a:xfrm>
            <a:prstGeom prst="rect">
              <a:avLst/>
            </a:prstGeom>
          </p:spPr>
        </p:pic>
        <p:sp>
          <p:nvSpPr>
            <p:cNvPr id="25" name="TextBox 24">
              <a:extLst>
                <a:ext uri="{FF2B5EF4-FFF2-40B4-BE49-F238E27FC236}">
                  <a16:creationId xmlns:a16="http://schemas.microsoft.com/office/drawing/2014/main" id="{8D87B475-A5BF-47A7-9A21-E6E26B3F9F8D}"/>
                </a:ext>
              </a:extLst>
            </p:cNvPr>
            <p:cNvSpPr txBox="1"/>
            <p:nvPr/>
          </p:nvSpPr>
          <p:spPr>
            <a:xfrm>
              <a:off x="4698524" y="5964434"/>
              <a:ext cx="1194267" cy="646331"/>
            </a:xfrm>
            <a:prstGeom prst="rect">
              <a:avLst/>
            </a:prstGeom>
            <a:noFill/>
          </p:spPr>
          <p:txBody>
            <a:bodyPr wrap="square" rtlCol="0">
              <a:spAutoFit/>
            </a:bodyPr>
            <a:lstStyle/>
            <a:p>
              <a:pPr algn="ctr"/>
              <a:r>
                <a:rPr lang="en-US" dirty="0"/>
                <a:t>Access</a:t>
              </a:r>
            </a:p>
            <a:p>
              <a:pPr algn="ctr"/>
              <a:r>
                <a:rPr lang="en-US" dirty="0"/>
                <a:t>Copyright</a:t>
              </a:r>
            </a:p>
          </p:txBody>
        </p:sp>
      </p:grpSp>
      <p:pic>
        <p:nvPicPr>
          <p:cNvPr id="27" name="Content Placeholder 7">
            <a:extLst>
              <a:ext uri="{FF2B5EF4-FFF2-40B4-BE49-F238E27FC236}">
                <a16:creationId xmlns:a16="http://schemas.microsoft.com/office/drawing/2014/main" id="{12CAE96B-CF63-462E-A156-BF24A9BDBB17}"/>
              </a:ext>
            </a:extLst>
          </p:cNvPr>
          <p:cNvPicPr>
            <a:picLocks noChangeAspect="1"/>
          </p:cNvPicPr>
          <p:nvPr/>
        </p:nvPicPr>
        <p:blipFill>
          <a:blip r:embed="rId9"/>
          <a:stretch>
            <a:fillRect/>
          </a:stretch>
        </p:blipFill>
        <p:spPr>
          <a:xfrm>
            <a:off x="6252868" y="4307460"/>
            <a:ext cx="3373416" cy="1990319"/>
          </a:xfrm>
          <a:prstGeom prst="rect">
            <a:avLst/>
          </a:prstGeom>
        </p:spPr>
      </p:pic>
      <p:grpSp>
        <p:nvGrpSpPr>
          <p:cNvPr id="29" name="Group 28">
            <a:extLst>
              <a:ext uri="{FF2B5EF4-FFF2-40B4-BE49-F238E27FC236}">
                <a16:creationId xmlns:a16="http://schemas.microsoft.com/office/drawing/2014/main" id="{D9E690CE-8828-4BF5-8406-EBEB64362DA6}"/>
              </a:ext>
            </a:extLst>
          </p:cNvPr>
          <p:cNvGrpSpPr/>
          <p:nvPr/>
        </p:nvGrpSpPr>
        <p:grpSpPr>
          <a:xfrm>
            <a:off x="2893516" y="4288668"/>
            <a:ext cx="1277336" cy="2012863"/>
            <a:chOff x="2893516" y="4288668"/>
            <a:chExt cx="1277336" cy="2012863"/>
          </a:xfrm>
        </p:grpSpPr>
        <p:pic>
          <p:nvPicPr>
            <p:cNvPr id="23" name="Picture 22">
              <a:extLst>
                <a:ext uri="{FF2B5EF4-FFF2-40B4-BE49-F238E27FC236}">
                  <a16:creationId xmlns:a16="http://schemas.microsoft.com/office/drawing/2014/main" id="{B75F9A3C-6EEE-427A-A603-87DE8E128CF2}"/>
                </a:ext>
              </a:extLst>
            </p:cNvPr>
            <p:cNvPicPr>
              <a:picLocks noChangeAspect="1"/>
            </p:cNvPicPr>
            <p:nvPr/>
          </p:nvPicPr>
          <p:blipFill>
            <a:blip r:embed="rId10"/>
            <a:stretch>
              <a:fillRect/>
            </a:stretch>
          </p:blipFill>
          <p:spPr>
            <a:xfrm rot="21188730">
              <a:off x="2893516" y="4288668"/>
              <a:ext cx="1277336" cy="1552697"/>
            </a:xfrm>
            <a:prstGeom prst="rect">
              <a:avLst/>
            </a:prstGeom>
          </p:spPr>
        </p:pic>
        <p:sp>
          <p:nvSpPr>
            <p:cNvPr id="28" name="TextBox 27">
              <a:extLst>
                <a:ext uri="{FF2B5EF4-FFF2-40B4-BE49-F238E27FC236}">
                  <a16:creationId xmlns:a16="http://schemas.microsoft.com/office/drawing/2014/main" id="{855863E3-2C25-4CB4-A105-4B5BCFEA29F3}"/>
                </a:ext>
              </a:extLst>
            </p:cNvPr>
            <p:cNvSpPr txBox="1"/>
            <p:nvPr/>
          </p:nvSpPr>
          <p:spPr>
            <a:xfrm>
              <a:off x="3352264" y="5839866"/>
              <a:ext cx="576233" cy="461665"/>
            </a:xfrm>
            <a:prstGeom prst="rect">
              <a:avLst/>
            </a:prstGeom>
            <a:noFill/>
          </p:spPr>
          <p:txBody>
            <a:bodyPr wrap="square" rtlCol="0">
              <a:spAutoFit/>
            </a:bodyPr>
            <a:lstStyle/>
            <a:p>
              <a:r>
                <a:rPr lang="en-CA" sz="2400" i="1" dirty="0"/>
                <a:t>v.</a:t>
              </a:r>
              <a:endParaRPr lang="en-CA" i="1" dirty="0"/>
            </a:p>
          </p:txBody>
        </p:sp>
      </p:grpSp>
      <p:pic>
        <p:nvPicPr>
          <p:cNvPr id="30" name="Picture 29">
            <a:extLst>
              <a:ext uri="{FF2B5EF4-FFF2-40B4-BE49-F238E27FC236}">
                <a16:creationId xmlns:a16="http://schemas.microsoft.com/office/drawing/2014/main" id="{775F0C5A-0954-4A8F-9AD6-DBA702A2A7A0}"/>
              </a:ext>
            </a:extLst>
          </p:cNvPr>
          <p:cNvPicPr>
            <a:picLocks noChangeAspect="1"/>
          </p:cNvPicPr>
          <p:nvPr/>
        </p:nvPicPr>
        <p:blipFill>
          <a:blip r:embed="rId11"/>
          <a:stretch>
            <a:fillRect/>
          </a:stretch>
        </p:blipFill>
        <p:spPr>
          <a:xfrm>
            <a:off x="810753" y="3157635"/>
            <a:ext cx="1994065" cy="2299649"/>
          </a:xfrm>
          <a:prstGeom prst="rect">
            <a:avLst/>
          </a:prstGeom>
        </p:spPr>
      </p:pic>
      <p:pic>
        <p:nvPicPr>
          <p:cNvPr id="31" name="Picture 30">
            <a:extLst>
              <a:ext uri="{FF2B5EF4-FFF2-40B4-BE49-F238E27FC236}">
                <a16:creationId xmlns:a16="http://schemas.microsoft.com/office/drawing/2014/main" id="{79A88096-8CAA-4A29-9394-FCCE178ACFFC}"/>
              </a:ext>
            </a:extLst>
          </p:cNvPr>
          <p:cNvPicPr>
            <a:picLocks noChangeAspect="1"/>
          </p:cNvPicPr>
          <p:nvPr/>
        </p:nvPicPr>
        <p:blipFill>
          <a:blip r:embed="rId12"/>
          <a:stretch>
            <a:fillRect/>
          </a:stretch>
        </p:blipFill>
        <p:spPr>
          <a:xfrm>
            <a:off x="3016755" y="2465088"/>
            <a:ext cx="1540634" cy="1222725"/>
          </a:xfrm>
          <a:prstGeom prst="rect">
            <a:avLst/>
          </a:prstGeom>
        </p:spPr>
      </p:pic>
      <p:pic>
        <p:nvPicPr>
          <p:cNvPr id="33" name="Picture 32">
            <a:extLst>
              <a:ext uri="{FF2B5EF4-FFF2-40B4-BE49-F238E27FC236}">
                <a16:creationId xmlns:a16="http://schemas.microsoft.com/office/drawing/2014/main" id="{AA64EC85-2F46-45FF-9FC4-EABAEE939C30}"/>
              </a:ext>
            </a:extLst>
          </p:cNvPr>
          <p:cNvPicPr>
            <a:picLocks noChangeAspect="1"/>
          </p:cNvPicPr>
          <p:nvPr/>
        </p:nvPicPr>
        <p:blipFill>
          <a:blip r:embed="rId13"/>
          <a:stretch>
            <a:fillRect/>
          </a:stretch>
        </p:blipFill>
        <p:spPr>
          <a:xfrm>
            <a:off x="2916164" y="4238737"/>
            <a:ext cx="1341820" cy="1224366"/>
          </a:xfrm>
          <a:prstGeom prst="rect">
            <a:avLst/>
          </a:prstGeom>
        </p:spPr>
      </p:pic>
      <p:pic>
        <p:nvPicPr>
          <p:cNvPr id="34" name="Content Placeholder 9">
            <a:extLst>
              <a:ext uri="{FF2B5EF4-FFF2-40B4-BE49-F238E27FC236}">
                <a16:creationId xmlns:a16="http://schemas.microsoft.com/office/drawing/2014/main" id="{6BCCD6F5-43C9-4485-81EE-ACEA03E32F60}"/>
              </a:ext>
            </a:extLst>
          </p:cNvPr>
          <p:cNvPicPr>
            <a:picLocks noChangeAspect="1"/>
          </p:cNvPicPr>
          <p:nvPr/>
        </p:nvPicPr>
        <p:blipFill>
          <a:blip r:embed="rId14"/>
          <a:stretch>
            <a:fillRect/>
          </a:stretch>
        </p:blipFill>
        <p:spPr>
          <a:xfrm>
            <a:off x="4491052" y="5421267"/>
            <a:ext cx="759637" cy="905237"/>
          </a:xfrm>
          <a:prstGeom prst="rect">
            <a:avLst/>
          </a:prstGeom>
        </p:spPr>
      </p:pic>
      <p:pic>
        <p:nvPicPr>
          <p:cNvPr id="12" name="Picture 11">
            <a:extLst>
              <a:ext uri="{FF2B5EF4-FFF2-40B4-BE49-F238E27FC236}">
                <a16:creationId xmlns:a16="http://schemas.microsoft.com/office/drawing/2014/main" id="{32AEC768-29EE-4192-87F0-37012AB193EA}"/>
              </a:ext>
            </a:extLst>
          </p:cNvPr>
          <p:cNvPicPr>
            <a:picLocks noChangeAspect="1"/>
          </p:cNvPicPr>
          <p:nvPr/>
        </p:nvPicPr>
        <p:blipFill>
          <a:blip r:embed="rId15"/>
          <a:stretch>
            <a:fillRect/>
          </a:stretch>
        </p:blipFill>
        <p:spPr>
          <a:xfrm>
            <a:off x="4229908" y="3551628"/>
            <a:ext cx="1814393" cy="1245172"/>
          </a:xfrm>
          <a:prstGeom prst="rect">
            <a:avLst/>
          </a:prstGeom>
        </p:spPr>
      </p:pic>
    </p:spTree>
    <p:extLst>
      <p:ext uri="{BB962C8B-B14F-4D97-AF65-F5344CB8AC3E}">
        <p14:creationId xmlns:p14="http://schemas.microsoft.com/office/powerpoint/2010/main" val="341323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par>
                          <p:cTn id="60" fill="hold">
                            <p:stCondLst>
                              <p:cond delay="500"/>
                            </p:stCondLst>
                            <p:childTnLst>
                              <p:par>
                                <p:cTn id="61" presetID="10" presetClass="entr" presetSubtype="0" fill="hold" nodeType="afterEffect">
                                  <p:stCondLst>
                                    <p:cond delay="10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2500"/>
                            </p:stCondLst>
                            <p:childTnLst>
                              <p:par>
                                <p:cTn id="69" presetID="10"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7BAF6-0F87-4391-8204-129F687D281C}"/>
              </a:ext>
            </a:extLst>
          </p:cNvPr>
          <p:cNvSpPr>
            <a:spLocks noGrp="1"/>
          </p:cNvSpPr>
          <p:nvPr>
            <p:ph sz="half" idx="1"/>
          </p:nvPr>
        </p:nvSpPr>
        <p:spPr/>
        <p:txBody>
          <a:bodyPr/>
          <a:lstStyle/>
          <a:p>
            <a:endParaRPr lang="en-CA" dirty="0"/>
          </a:p>
        </p:txBody>
      </p:sp>
      <p:sp>
        <p:nvSpPr>
          <p:cNvPr id="3" name="Content Placeholder 2">
            <a:extLst>
              <a:ext uri="{FF2B5EF4-FFF2-40B4-BE49-F238E27FC236}">
                <a16:creationId xmlns:a16="http://schemas.microsoft.com/office/drawing/2014/main" id="{1C9AAD2E-A4DD-480E-853F-86C1BC232103}"/>
              </a:ext>
            </a:extLst>
          </p:cNvPr>
          <p:cNvSpPr>
            <a:spLocks noGrp="1"/>
          </p:cNvSpPr>
          <p:nvPr>
            <p:ph sz="half" idx="13"/>
          </p:nvPr>
        </p:nvSpPr>
        <p:spPr/>
        <p:txBody>
          <a:bodyPr/>
          <a:lstStyle/>
          <a:p>
            <a:endParaRPr lang="en-CA"/>
          </a:p>
        </p:txBody>
      </p:sp>
      <p:sp>
        <p:nvSpPr>
          <p:cNvPr id="4" name="Content Placeholder 3">
            <a:extLst>
              <a:ext uri="{FF2B5EF4-FFF2-40B4-BE49-F238E27FC236}">
                <a16:creationId xmlns:a16="http://schemas.microsoft.com/office/drawing/2014/main" id="{4E45FCEE-63A2-47F5-B3BE-6E1C9183C384}"/>
              </a:ext>
            </a:extLst>
          </p:cNvPr>
          <p:cNvSpPr>
            <a:spLocks noGrp="1"/>
          </p:cNvSpPr>
          <p:nvPr>
            <p:ph sz="quarter" idx="14"/>
          </p:nvPr>
        </p:nvSpPr>
        <p:spPr/>
        <p:txBody>
          <a:bodyPr/>
          <a:lstStyle/>
          <a:p>
            <a:endParaRPr lang="en-CA"/>
          </a:p>
        </p:txBody>
      </p:sp>
      <p:sp>
        <p:nvSpPr>
          <p:cNvPr id="5" name="Title 4">
            <a:extLst>
              <a:ext uri="{FF2B5EF4-FFF2-40B4-BE49-F238E27FC236}">
                <a16:creationId xmlns:a16="http://schemas.microsoft.com/office/drawing/2014/main" id="{00E1EEBB-CAFC-4D8B-9284-241D7F51D06B}"/>
              </a:ext>
            </a:extLst>
          </p:cNvPr>
          <p:cNvSpPr>
            <a:spLocks noGrp="1"/>
          </p:cNvSpPr>
          <p:nvPr>
            <p:ph type="title"/>
          </p:nvPr>
        </p:nvSpPr>
        <p:spPr/>
        <p:txBody>
          <a:bodyPr/>
          <a:lstStyle/>
          <a:p>
            <a:r>
              <a:rPr lang="en-CA" dirty="0"/>
              <a:t>CMEC RESOURCES</a:t>
            </a:r>
          </a:p>
        </p:txBody>
      </p:sp>
      <p:pic>
        <p:nvPicPr>
          <p:cNvPr id="6" name="Picture 5">
            <a:extLst>
              <a:ext uri="{FF2B5EF4-FFF2-40B4-BE49-F238E27FC236}">
                <a16:creationId xmlns:a16="http://schemas.microsoft.com/office/drawing/2014/main" id="{35838888-31BF-4C5F-B4CA-B386E4BB3429}"/>
              </a:ext>
            </a:extLst>
          </p:cNvPr>
          <p:cNvPicPr>
            <a:picLocks noChangeAspect="1"/>
          </p:cNvPicPr>
          <p:nvPr/>
        </p:nvPicPr>
        <p:blipFill>
          <a:blip r:embed="rId3"/>
          <a:stretch>
            <a:fillRect/>
          </a:stretch>
        </p:blipFill>
        <p:spPr>
          <a:xfrm>
            <a:off x="770326" y="1825625"/>
            <a:ext cx="3801912" cy="4384543"/>
          </a:xfrm>
          <a:prstGeom prst="rect">
            <a:avLst/>
          </a:prstGeom>
        </p:spPr>
      </p:pic>
      <p:pic>
        <p:nvPicPr>
          <p:cNvPr id="7" name="Content Placeholder 3">
            <a:extLst>
              <a:ext uri="{FF2B5EF4-FFF2-40B4-BE49-F238E27FC236}">
                <a16:creationId xmlns:a16="http://schemas.microsoft.com/office/drawing/2014/main" id="{49206CE7-5347-4E20-B0EF-8849C308D3F9}"/>
              </a:ext>
            </a:extLst>
          </p:cNvPr>
          <p:cNvPicPr>
            <a:picLocks noChangeAspect="1"/>
          </p:cNvPicPr>
          <p:nvPr/>
        </p:nvPicPr>
        <p:blipFill>
          <a:blip r:embed="rId4"/>
          <a:stretch>
            <a:fillRect/>
          </a:stretch>
        </p:blipFill>
        <p:spPr>
          <a:xfrm>
            <a:off x="4904422" y="1536520"/>
            <a:ext cx="2715342" cy="4173495"/>
          </a:xfrm>
          <a:prstGeom prst="rect">
            <a:avLst/>
          </a:prstGeom>
        </p:spPr>
      </p:pic>
      <p:sp>
        <p:nvSpPr>
          <p:cNvPr id="8" name="Oval 7">
            <a:extLst>
              <a:ext uri="{FF2B5EF4-FFF2-40B4-BE49-F238E27FC236}">
                <a16:creationId xmlns:a16="http://schemas.microsoft.com/office/drawing/2014/main" id="{D5F66279-EEB9-45B9-9E0E-4C24AB2DC347}"/>
              </a:ext>
            </a:extLst>
          </p:cNvPr>
          <p:cNvSpPr/>
          <p:nvPr/>
        </p:nvSpPr>
        <p:spPr>
          <a:xfrm>
            <a:off x="4640112" y="4017896"/>
            <a:ext cx="2865588" cy="12616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B412AA9A-F8EF-4959-A60B-9F7337AD72BB}"/>
              </a:ext>
            </a:extLst>
          </p:cNvPr>
          <p:cNvPicPr>
            <a:picLocks noChangeAspect="1"/>
          </p:cNvPicPr>
          <p:nvPr/>
        </p:nvPicPr>
        <p:blipFill>
          <a:blip r:embed="rId5"/>
          <a:stretch>
            <a:fillRect/>
          </a:stretch>
        </p:blipFill>
        <p:spPr>
          <a:xfrm>
            <a:off x="8303060" y="2351263"/>
            <a:ext cx="2647969" cy="4097808"/>
          </a:xfrm>
          <a:prstGeom prst="rect">
            <a:avLst/>
          </a:prstGeom>
        </p:spPr>
      </p:pic>
      <p:sp>
        <p:nvSpPr>
          <p:cNvPr id="10" name="TextBox 9">
            <a:extLst>
              <a:ext uri="{FF2B5EF4-FFF2-40B4-BE49-F238E27FC236}">
                <a16:creationId xmlns:a16="http://schemas.microsoft.com/office/drawing/2014/main" id="{6EABD8C9-656E-4CC7-92BB-7EF5659BA8BE}"/>
              </a:ext>
            </a:extLst>
          </p:cNvPr>
          <p:cNvSpPr txBox="1"/>
          <p:nvPr/>
        </p:nvSpPr>
        <p:spPr>
          <a:xfrm>
            <a:off x="4526048" y="2644783"/>
            <a:ext cx="2865588" cy="2400657"/>
          </a:xfrm>
          <a:prstGeom prst="rect">
            <a:avLst/>
          </a:prstGeom>
          <a:noFill/>
        </p:spPr>
        <p:txBody>
          <a:bodyPr wrap="square" rtlCol="0">
            <a:spAutoFit/>
          </a:bodyPr>
          <a:lstStyle/>
          <a:p>
            <a:r>
              <a:rPr lang="en-US" sz="15000" b="1" i="1" dirty="0">
                <a:latin typeface="Dosis Medium" pitchFamily="2" charset="0"/>
              </a:rPr>
              <a:t>???</a:t>
            </a:r>
            <a:endParaRPr lang="en-CA" sz="15000" b="1" i="1" dirty="0">
              <a:latin typeface="Dosis Medium" pitchFamily="2" charset="0"/>
            </a:endParaRPr>
          </a:p>
        </p:txBody>
      </p:sp>
    </p:spTree>
    <p:extLst>
      <p:ext uri="{BB962C8B-B14F-4D97-AF65-F5344CB8AC3E}">
        <p14:creationId xmlns:p14="http://schemas.microsoft.com/office/powerpoint/2010/main" val="36029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90"/>
                                          </p:val>
                                        </p:tav>
                                        <p:tav tm="100000">
                                          <p:val>
                                            <p:fltVal val="0"/>
                                          </p:val>
                                        </p:tav>
                                      </p:tavLst>
                                    </p:anim>
                                    <p:animEffect transition="in" filter="fade">
                                      <p:cBhvr>
                                        <p:cTn id="10" dur="2000"/>
                                        <p:tgtEl>
                                          <p:spTgt spid="10"/>
                                        </p:tgtEl>
                                      </p:cBhvr>
                                    </p:animEffect>
                                  </p:childTnLst>
                                </p:cTn>
                              </p:par>
                            </p:childTnLst>
                          </p:cTn>
                        </p:par>
                        <p:par>
                          <p:cTn id="11" fill="hold">
                            <p:stCondLst>
                              <p:cond delay="2000"/>
                            </p:stCondLst>
                            <p:childTnLst>
                              <p:par>
                                <p:cTn id="12" presetID="10" presetClass="exit" presetSubtype="0" fill="hold" grpId="1" nodeType="after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25C968-9EEA-4928-BE9E-E991564B16E5}"/>
              </a:ext>
            </a:extLst>
          </p:cNvPr>
          <p:cNvSpPr>
            <a:spLocks noGrp="1"/>
          </p:cNvSpPr>
          <p:nvPr>
            <p:ph sz="half" idx="13"/>
          </p:nvPr>
        </p:nvSpPr>
        <p:spPr>
          <a:xfrm>
            <a:off x="5701303" y="2438545"/>
            <a:ext cx="1449983" cy="1506903"/>
          </a:xfrm>
        </p:spPr>
        <p:txBody>
          <a:bodyPr/>
          <a:lstStyle/>
          <a:p>
            <a:pPr marL="0" indent="0">
              <a:buNone/>
            </a:pPr>
            <a:r>
              <a:rPr lang="en-CA" sz="11500" dirty="0">
                <a:solidFill>
                  <a:schemeClr val="tx1"/>
                </a:solidFill>
              </a:rPr>
              <a:t>©</a:t>
            </a:r>
            <a:endParaRPr lang="en-CA" dirty="0">
              <a:solidFill>
                <a:schemeClr val="tx1"/>
              </a:solidFill>
            </a:endParaRPr>
          </a:p>
        </p:txBody>
      </p:sp>
      <p:sp>
        <p:nvSpPr>
          <p:cNvPr id="5" name="Title 4">
            <a:extLst>
              <a:ext uri="{FF2B5EF4-FFF2-40B4-BE49-F238E27FC236}">
                <a16:creationId xmlns:a16="http://schemas.microsoft.com/office/drawing/2014/main" id="{38EEF2BE-146C-43BD-87D2-DAE3FF301A29}"/>
              </a:ext>
            </a:extLst>
          </p:cNvPr>
          <p:cNvSpPr>
            <a:spLocks noGrp="1"/>
          </p:cNvSpPr>
          <p:nvPr>
            <p:ph type="title"/>
          </p:nvPr>
        </p:nvSpPr>
        <p:spPr/>
        <p:txBody>
          <a:bodyPr/>
          <a:lstStyle/>
          <a:p>
            <a:r>
              <a:rPr lang="en-CA" dirty="0"/>
              <a:t>FAIR DEALING</a:t>
            </a:r>
          </a:p>
        </p:txBody>
      </p:sp>
      <p:pic>
        <p:nvPicPr>
          <p:cNvPr id="6" name="Content Placeholder 9">
            <a:extLst>
              <a:ext uri="{FF2B5EF4-FFF2-40B4-BE49-F238E27FC236}">
                <a16:creationId xmlns:a16="http://schemas.microsoft.com/office/drawing/2014/main" id="{3FF6486C-2BAB-45C1-A4A7-E4B33D1752F4}"/>
              </a:ext>
            </a:extLst>
          </p:cNvPr>
          <p:cNvPicPr>
            <a:picLocks noChangeAspect="1"/>
          </p:cNvPicPr>
          <p:nvPr/>
        </p:nvPicPr>
        <p:blipFill>
          <a:blip r:embed="rId3"/>
          <a:stretch>
            <a:fillRect/>
          </a:stretch>
        </p:blipFill>
        <p:spPr>
          <a:xfrm>
            <a:off x="2007687" y="4008856"/>
            <a:ext cx="1950948" cy="2324888"/>
          </a:xfrm>
          <a:prstGeom prst="rect">
            <a:avLst/>
          </a:prstGeom>
        </p:spPr>
      </p:pic>
      <p:sp>
        <p:nvSpPr>
          <p:cNvPr id="7" name="Thought Bubble: Cloud 6">
            <a:extLst>
              <a:ext uri="{FF2B5EF4-FFF2-40B4-BE49-F238E27FC236}">
                <a16:creationId xmlns:a16="http://schemas.microsoft.com/office/drawing/2014/main" id="{0186D9DB-B19C-4792-AEE2-0B99663BC386}"/>
              </a:ext>
            </a:extLst>
          </p:cNvPr>
          <p:cNvSpPr/>
          <p:nvPr/>
        </p:nvSpPr>
        <p:spPr>
          <a:xfrm>
            <a:off x="4419780" y="2003888"/>
            <a:ext cx="4257291" cy="2529201"/>
          </a:xfrm>
          <a:prstGeom prst="cloudCallout">
            <a:avLst>
              <a:gd name="adj1" fmla="val -71505"/>
              <a:gd name="adj2" fmla="val 4216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838E5CA5-9BF4-4AE2-A2F9-A0BA23479EB7}"/>
              </a:ext>
            </a:extLst>
          </p:cNvPr>
          <p:cNvPicPr>
            <a:picLocks noChangeAspect="1"/>
          </p:cNvPicPr>
          <p:nvPr/>
        </p:nvPicPr>
        <p:blipFill>
          <a:blip r:embed="rId4"/>
          <a:stretch>
            <a:fillRect/>
          </a:stretch>
        </p:blipFill>
        <p:spPr>
          <a:xfrm>
            <a:off x="3348578" y="3150706"/>
            <a:ext cx="919349" cy="858150"/>
          </a:xfrm>
          <a:prstGeom prst="rect">
            <a:avLst/>
          </a:prstGeom>
        </p:spPr>
      </p:pic>
      <p:sp>
        <p:nvSpPr>
          <p:cNvPr id="10" name="Content Placeholder 2">
            <a:extLst>
              <a:ext uri="{FF2B5EF4-FFF2-40B4-BE49-F238E27FC236}">
                <a16:creationId xmlns:a16="http://schemas.microsoft.com/office/drawing/2014/main" id="{7225D601-85DD-4BF0-A565-CE0E07B010FC}"/>
              </a:ext>
            </a:extLst>
          </p:cNvPr>
          <p:cNvSpPr txBox="1">
            <a:spLocks/>
          </p:cNvSpPr>
          <p:nvPr/>
        </p:nvSpPr>
        <p:spPr>
          <a:xfrm>
            <a:off x="5380828" y="2867258"/>
            <a:ext cx="2318658" cy="93667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CA" sz="4400" dirty="0">
                <a:solidFill>
                  <a:schemeClr val="tx1"/>
                </a:solidFill>
              </a:rPr>
              <a:t>CMEC</a:t>
            </a:r>
            <a:endParaRPr lang="en-CA" sz="1600" dirty="0">
              <a:solidFill>
                <a:schemeClr val="tx1"/>
              </a:solidFill>
            </a:endParaRPr>
          </a:p>
        </p:txBody>
      </p:sp>
      <p:pic>
        <p:nvPicPr>
          <p:cNvPr id="14" name="Content Placeholder 13">
            <a:extLst>
              <a:ext uri="{FF2B5EF4-FFF2-40B4-BE49-F238E27FC236}">
                <a16:creationId xmlns:a16="http://schemas.microsoft.com/office/drawing/2014/main" id="{30C99A74-A810-4F58-9EE9-EEF880524FB8}"/>
              </a:ext>
            </a:extLst>
          </p:cNvPr>
          <p:cNvPicPr>
            <a:picLocks noGrp="1" noChangeAspect="1"/>
          </p:cNvPicPr>
          <p:nvPr>
            <p:ph sz="quarter" idx="14"/>
          </p:nvPr>
        </p:nvPicPr>
        <p:blipFill>
          <a:blip r:embed="rId5"/>
          <a:stretch>
            <a:fillRect/>
          </a:stretch>
        </p:blipFill>
        <p:spPr>
          <a:xfrm>
            <a:off x="5510603" y="2256085"/>
            <a:ext cx="1721912" cy="1587545"/>
          </a:xfrm>
        </p:spPr>
      </p:pic>
      <p:sp>
        <p:nvSpPr>
          <p:cNvPr id="15" name="TextBox 14">
            <a:extLst>
              <a:ext uri="{FF2B5EF4-FFF2-40B4-BE49-F238E27FC236}">
                <a16:creationId xmlns:a16="http://schemas.microsoft.com/office/drawing/2014/main" id="{29BD07A1-D597-40B8-A771-FD8C13345397}"/>
              </a:ext>
            </a:extLst>
          </p:cNvPr>
          <p:cNvSpPr txBox="1"/>
          <p:nvPr/>
        </p:nvSpPr>
        <p:spPr>
          <a:xfrm>
            <a:off x="4987114" y="3639524"/>
            <a:ext cx="3122622" cy="369332"/>
          </a:xfrm>
          <a:prstGeom prst="rect">
            <a:avLst/>
          </a:prstGeom>
          <a:noFill/>
        </p:spPr>
        <p:txBody>
          <a:bodyPr wrap="square" rtlCol="0">
            <a:spAutoFit/>
          </a:bodyPr>
          <a:lstStyle/>
          <a:p>
            <a:r>
              <a:rPr lang="en-US" dirty="0"/>
              <a:t>No… that can’t be right???</a:t>
            </a:r>
            <a:endParaRPr lang="en-CA" dirty="0"/>
          </a:p>
        </p:txBody>
      </p:sp>
      <p:pic>
        <p:nvPicPr>
          <p:cNvPr id="16" name="Content Placeholder 18">
            <a:extLst>
              <a:ext uri="{FF2B5EF4-FFF2-40B4-BE49-F238E27FC236}">
                <a16:creationId xmlns:a16="http://schemas.microsoft.com/office/drawing/2014/main" id="{395669B0-2ED0-45E2-9453-6E81129CE3B4}"/>
              </a:ext>
            </a:extLst>
          </p:cNvPr>
          <p:cNvPicPr>
            <a:picLocks noChangeAspect="1"/>
          </p:cNvPicPr>
          <p:nvPr/>
        </p:nvPicPr>
        <p:blipFill>
          <a:blip r:embed="rId6"/>
          <a:stretch>
            <a:fillRect/>
          </a:stretch>
        </p:blipFill>
        <p:spPr>
          <a:xfrm>
            <a:off x="5730472" y="1883358"/>
            <a:ext cx="1057275" cy="1390650"/>
          </a:xfrm>
          <a:prstGeom prst="rect">
            <a:avLst/>
          </a:prstGeom>
        </p:spPr>
      </p:pic>
      <p:pic>
        <p:nvPicPr>
          <p:cNvPr id="17" name="Content Placeholder 18">
            <a:extLst>
              <a:ext uri="{FF2B5EF4-FFF2-40B4-BE49-F238E27FC236}">
                <a16:creationId xmlns:a16="http://schemas.microsoft.com/office/drawing/2014/main" id="{64553AD7-36F8-4129-9BEF-5AE13808CCAD}"/>
              </a:ext>
            </a:extLst>
          </p:cNvPr>
          <p:cNvPicPr>
            <a:picLocks noChangeAspect="1"/>
          </p:cNvPicPr>
          <p:nvPr/>
        </p:nvPicPr>
        <p:blipFill>
          <a:blip r:embed="rId6"/>
          <a:stretch>
            <a:fillRect/>
          </a:stretch>
        </p:blipFill>
        <p:spPr>
          <a:xfrm>
            <a:off x="5746168" y="1883358"/>
            <a:ext cx="1057275" cy="1390650"/>
          </a:xfrm>
          <a:prstGeom prst="rect">
            <a:avLst/>
          </a:prstGeom>
        </p:spPr>
      </p:pic>
      <p:pic>
        <p:nvPicPr>
          <p:cNvPr id="18" name="Content Placeholder 18">
            <a:extLst>
              <a:ext uri="{FF2B5EF4-FFF2-40B4-BE49-F238E27FC236}">
                <a16:creationId xmlns:a16="http://schemas.microsoft.com/office/drawing/2014/main" id="{B1E32D6D-6705-4572-BA7E-45456CF30695}"/>
              </a:ext>
            </a:extLst>
          </p:cNvPr>
          <p:cNvPicPr>
            <a:picLocks noChangeAspect="1"/>
          </p:cNvPicPr>
          <p:nvPr/>
        </p:nvPicPr>
        <p:blipFill>
          <a:blip r:embed="rId6"/>
          <a:stretch>
            <a:fillRect/>
          </a:stretch>
        </p:blipFill>
        <p:spPr>
          <a:xfrm>
            <a:off x="5738320" y="1874684"/>
            <a:ext cx="1057275" cy="1390650"/>
          </a:xfrm>
          <a:prstGeom prst="rect">
            <a:avLst/>
          </a:prstGeom>
        </p:spPr>
      </p:pic>
      <p:pic>
        <p:nvPicPr>
          <p:cNvPr id="19" name="Content Placeholder 7">
            <a:extLst>
              <a:ext uri="{FF2B5EF4-FFF2-40B4-BE49-F238E27FC236}">
                <a16:creationId xmlns:a16="http://schemas.microsoft.com/office/drawing/2014/main" id="{9A876822-8E03-4C55-8F02-35F146991A9E}"/>
              </a:ext>
            </a:extLst>
          </p:cNvPr>
          <p:cNvPicPr>
            <a:picLocks noChangeAspect="1"/>
          </p:cNvPicPr>
          <p:nvPr/>
        </p:nvPicPr>
        <p:blipFill>
          <a:blip r:embed="rId7"/>
          <a:stretch>
            <a:fillRect/>
          </a:stretch>
        </p:blipFill>
        <p:spPr>
          <a:xfrm>
            <a:off x="5730472" y="1864206"/>
            <a:ext cx="1045284" cy="1283834"/>
          </a:xfrm>
          <a:prstGeom prst="rect">
            <a:avLst/>
          </a:prstGeom>
          <a:ln>
            <a:noFill/>
          </a:ln>
        </p:spPr>
      </p:pic>
      <p:pic>
        <p:nvPicPr>
          <p:cNvPr id="20" name="Picture 19">
            <a:extLst>
              <a:ext uri="{FF2B5EF4-FFF2-40B4-BE49-F238E27FC236}">
                <a16:creationId xmlns:a16="http://schemas.microsoft.com/office/drawing/2014/main" id="{CC941F04-75D8-411E-B0B6-B969B963B24C}"/>
              </a:ext>
            </a:extLst>
          </p:cNvPr>
          <p:cNvPicPr>
            <a:picLocks noChangeAspect="1"/>
          </p:cNvPicPr>
          <p:nvPr/>
        </p:nvPicPr>
        <p:blipFill>
          <a:blip r:embed="rId8"/>
          <a:stretch>
            <a:fillRect/>
          </a:stretch>
        </p:blipFill>
        <p:spPr>
          <a:xfrm>
            <a:off x="4700537" y="4323753"/>
            <a:ext cx="3092965" cy="2454734"/>
          </a:xfrm>
          <a:prstGeom prst="rect">
            <a:avLst/>
          </a:prstGeom>
        </p:spPr>
      </p:pic>
      <p:sp>
        <p:nvSpPr>
          <p:cNvPr id="21" name="TextBox 20">
            <a:extLst>
              <a:ext uri="{FF2B5EF4-FFF2-40B4-BE49-F238E27FC236}">
                <a16:creationId xmlns:a16="http://schemas.microsoft.com/office/drawing/2014/main" id="{82581AB5-3A7D-4A73-9EEB-48DD9B8E6A73}"/>
              </a:ext>
            </a:extLst>
          </p:cNvPr>
          <p:cNvSpPr txBox="1"/>
          <p:nvPr/>
        </p:nvSpPr>
        <p:spPr>
          <a:xfrm>
            <a:off x="8319345" y="2119281"/>
            <a:ext cx="2835612" cy="2954655"/>
          </a:xfrm>
          <a:prstGeom prst="rect">
            <a:avLst/>
          </a:prstGeom>
          <a:noFill/>
        </p:spPr>
        <p:txBody>
          <a:bodyPr wrap="square" rtlCol="0">
            <a:spAutoFit/>
          </a:bodyPr>
          <a:lstStyle/>
          <a:p>
            <a:endParaRPr lang="en-US" dirty="0"/>
          </a:p>
          <a:p>
            <a:r>
              <a:rPr lang="en-US" sz="2400" dirty="0"/>
              <a:t>Specified purposes</a:t>
            </a:r>
          </a:p>
          <a:p>
            <a:endParaRPr lang="en-US" sz="2400" dirty="0"/>
          </a:p>
          <a:p>
            <a:endParaRPr lang="en-US" sz="2400" dirty="0"/>
          </a:p>
          <a:p>
            <a:r>
              <a:rPr lang="en-US" sz="2400" dirty="0"/>
              <a:t>Reasonable limits</a:t>
            </a:r>
          </a:p>
          <a:p>
            <a:endParaRPr lang="en-US" sz="2400" dirty="0"/>
          </a:p>
          <a:p>
            <a:endParaRPr lang="en-US" sz="2400" dirty="0"/>
          </a:p>
          <a:p>
            <a:r>
              <a:rPr lang="en-US" sz="2400" dirty="0"/>
              <a:t>Without permission</a:t>
            </a:r>
            <a:endParaRPr lang="en-CA" sz="2400" dirty="0"/>
          </a:p>
        </p:txBody>
      </p:sp>
      <p:pic>
        <p:nvPicPr>
          <p:cNvPr id="22" name="Picture 21">
            <a:extLst>
              <a:ext uri="{FF2B5EF4-FFF2-40B4-BE49-F238E27FC236}">
                <a16:creationId xmlns:a16="http://schemas.microsoft.com/office/drawing/2014/main" id="{1D035337-1CA9-4B8D-B93B-E79FC5BA0FA2}"/>
              </a:ext>
            </a:extLst>
          </p:cNvPr>
          <p:cNvPicPr>
            <a:picLocks noChangeAspect="1"/>
          </p:cNvPicPr>
          <p:nvPr/>
        </p:nvPicPr>
        <p:blipFill>
          <a:blip r:embed="rId9"/>
          <a:stretch>
            <a:fillRect/>
          </a:stretch>
        </p:blipFill>
        <p:spPr>
          <a:xfrm>
            <a:off x="8613786" y="4940073"/>
            <a:ext cx="1949731" cy="1682121"/>
          </a:xfrm>
          <a:prstGeom prst="rect">
            <a:avLst/>
          </a:prstGeom>
        </p:spPr>
      </p:pic>
      <p:grpSp>
        <p:nvGrpSpPr>
          <p:cNvPr id="12" name="Group 11">
            <a:extLst>
              <a:ext uri="{FF2B5EF4-FFF2-40B4-BE49-F238E27FC236}">
                <a16:creationId xmlns:a16="http://schemas.microsoft.com/office/drawing/2014/main" id="{79BC2A9C-9F3B-4935-AACB-1A89A0AE3987}"/>
              </a:ext>
            </a:extLst>
          </p:cNvPr>
          <p:cNvGrpSpPr/>
          <p:nvPr/>
        </p:nvGrpSpPr>
        <p:grpSpPr>
          <a:xfrm>
            <a:off x="5118875" y="2129200"/>
            <a:ext cx="2508881" cy="2234577"/>
            <a:chOff x="774809" y="1965165"/>
            <a:chExt cx="2508881" cy="2234577"/>
          </a:xfrm>
        </p:grpSpPr>
        <p:pic>
          <p:nvPicPr>
            <p:cNvPr id="23" name="Picture 22">
              <a:extLst>
                <a:ext uri="{FF2B5EF4-FFF2-40B4-BE49-F238E27FC236}">
                  <a16:creationId xmlns:a16="http://schemas.microsoft.com/office/drawing/2014/main" id="{E769D2B7-80D5-47B3-B76C-FE310E8DE5FB}"/>
                </a:ext>
              </a:extLst>
            </p:cNvPr>
            <p:cNvPicPr>
              <a:picLocks noChangeAspect="1"/>
            </p:cNvPicPr>
            <p:nvPr/>
          </p:nvPicPr>
          <p:blipFill>
            <a:blip r:embed="rId10"/>
            <a:stretch>
              <a:fillRect/>
            </a:stretch>
          </p:blipFill>
          <p:spPr>
            <a:xfrm>
              <a:off x="774809" y="1965165"/>
              <a:ext cx="2508881" cy="2234577"/>
            </a:xfrm>
            <a:prstGeom prst="rect">
              <a:avLst/>
            </a:prstGeom>
          </p:spPr>
        </p:pic>
        <p:pic>
          <p:nvPicPr>
            <p:cNvPr id="4" name="Picture 3">
              <a:extLst>
                <a:ext uri="{FF2B5EF4-FFF2-40B4-BE49-F238E27FC236}">
                  <a16:creationId xmlns:a16="http://schemas.microsoft.com/office/drawing/2014/main" id="{1CD931B8-96EA-4D45-8855-2112B1F4B03B}"/>
                </a:ext>
              </a:extLst>
            </p:cNvPr>
            <p:cNvPicPr>
              <a:picLocks noChangeAspect="1"/>
            </p:cNvPicPr>
            <p:nvPr/>
          </p:nvPicPr>
          <p:blipFill>
            <a:blip r:embed="rId11"/>
            <a:stretch>
              <a:fillRect/>
            </a:stretch>
          </p:blipFill>
          <p:spPr>
            <a:xfrm>
              <a:off x="1767840" y="2998872"/>
              <a:ext cx="867929" cy="303668"/>
            </a:xfrm>
            <a:prstGeom prst="rect">
              <a:avLst/>
            </a:prstGeom>
          </p:spPr>
        </p:pic>
        <p:pic>
          <p:nvPicPr>
            <p:cNvPr id="11" name="Picture 10">
              <a:extLst>
                <a:ext uri="{FF2B5EF4-FFF2-40B4-BE49-F238E27FC236}">
                  <a16:creationId xmlns:a16="http://schemas.microsoft.com/office/drawing/2014/main" id="{B334685B-7748-48DC-B69F-B0BAF7281D02}"/>
                </a:ext>
              </a:extLst>
            </p:cNvPr>
            <p:cNvPicPr>
              <a:picLocks noChangeAspect="1"/>
            </p:cNvPicPr>
            <p:nvPr/>
          </p:nvPicPr>
          <p:blipFill>
            <a:blip r:embed="rId12"/>
            <a:stretch>
              <a:fillRect/>
            </a:stretch>
          </p:blipFill>
          <p:spPr>
            <a:xfrm>
              <a:off x="1397038" y="2644346"/>
              <a:ext cx="1221298" cy="306088"/>
            </a:xfrm>
            <a:prstGeom prst="rect">
              <a:avLst/>
            </a:prstGeom>
          </p:spPr>
        </p:pic>
      </p:grpSp>
      <p:sp>
        <p:nvSpPr>
          <p:cNvPr id="13" name="Oval 12">
            <a:extLst>
              <a:ext uri="{FF2B5EF4-FFF2-40B4-BE49-F238E27FC236}">
                <a16:creationId xmlns:a16="http://schemas.microsoft.com/office/drawing/2014/main" id="{686B5CFF-7E5D-4677-8046-AF354D4843B3}"/>
              </a:ext>
            </a:extLst>
          </p:cNvPr>
          <p:cNvSpPr/>
          <p:nvPr/>
        </p:nvSpPr>
        <p:spPr>
          <a:xfrm>
            <a:off x="6045740" y="3049857"/>
            <a:ext cx="1105546" cy="5499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OER Commons">
            <a:extLst>
              <a:ext uri="{FF2B5EF4-FFF2-40B4-BE49-F238E27FC236}">
                <a16:creationId xmlns:a16="http://schemas.microsoft.com/office/drawing/2014/main" id="{0AFABB0E-4B12-4E73-A8D9-0FF04D27F4E1}"/>
              </a:ext>
            </a:extLst>
          </p:cNvPr>
          <p:cNvPicPr>
            <a:picLocks noChangeAspect="1"/>
          </p:cNvPicPr>
          <p:nvPr/>
        </p:nvPicPr>
        <p:blipFill>
          <a:blip r:embed="rId13"/>
          <a:srcRect/>
          <a:stretch/>
        </p:blipFill>
        <p:spPr>
          <a:xfrm>
            <a:off x="7240363" y="2768658"/>
            <a:ext cx="1068791" cy="713418"/>
          </a:xfrm>
          <a:prstGeom prst="rect">
            <a:avLst/>
          </a:prstGeom>
        </p:spPr>
      </p:pic>
    </p:spTree>
    <p:extLst>
      <p:ext uri="{BB962C8B-B14F-4D97-AF65-F5344CB8AC3E}">
        <p14:creationId xmlns:p14="http://schemas.microsoft.com/office/powerpoint/2010/main" val="27537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4" fill="hold" grpId="0" nodeType="after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par>
                                <p:cTn id="34" presetID="10" presetClass="exit" presetSubtype="0" fill="hold" grpId="1"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10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xit" presetSubtype="0" fill="hold" grpId="1" nodeType="withEffect">
                                  <p:stCondLst>
                                    <p:cond delay="1000"/>
                                  </p:stCondLst>
                                  <p:childTnLst>
                                    <p:animEffect transition="out" filter="fade">
                                      <p:cBhvr>
                                        <p:cTn id="48" dur="500"/>
                                        <p:tgtEl>
                                          <p:spTgt spid="3">
                                            <p:txEl>
                                              <p:pRg st="0" end="0"/>
                                            </p:txEl>
                                          </p:spTgt>
                                        </p:tgtEl>
                                      </p:cBhvr>
                                    </p:animEffect>
                                    <p:set>
                                      <p:cBhvr>
                                        <p:cTn id="49" dur="1" fill="hold">
                                          <p:stCondLst>
                                            <p:cond delay="499"/>
                                          </p:stCondLst>
                                        </p:cTn>
                                        <p:tgtEl>
                                          <p:spTgt spid="3">
                                            <p:txEl>
                                              <p:pRg st="0" end="0"/>
                                            </p:txEl>
                                          </p:spTgt>
                                        </p:tgtEl>
                                        <p:attrNameLst>
                                          <p:attrName>style.visibility</p:attrName>
                                        </p:attrNameLst>
                                      </p:cBhvr>
                                      <p:to>
                                        <p:strVal val="hidden"/>
                                      </p:to>
                                    </p:set>
                                  </p:childTnLst>
                                </p:cTn>
                              </p:par>
                            </p:childTnLst>
                          </p:cTn>
                        </p:par>
                        <p:par>
                          <p:cTn id="50" fill="hold">
                            <p:stCondLst>
                              <p:cond delay="2000"/>
                            </p:stCondLst>
                            <p:childTnLst>
                              <p:par>
                                <p:cTn id="51" presetID="10" presetClass="entr" presetSubtype="0" fill="hold" nodeType="afterEffect">
                                  <p:stCondLst>
                                    <p:cond delay="10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xit" presetSubtype="0" fill="hold" grpId="1" nodeType="withEffect">
                                  <p:stCondLst>
                                    <p:cond delay="100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par>
                          <p:cTn id="57" fill="hold">
                            <p:stCondLst>
                              <p:cond delay="3500"/>
                            </p:stCondLst>
                            <p:childTnLst>
                              <p:par>
                                <p:cTn id="58" presetID="10" presetClass="entr" presetSubtype="0" fill="hold" grpId="0" nodeType="afterEffect">
                                  <p:stCondLst>
                                    <p:cond delay="5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7"/>
                                        </p:tgtEl>
                                        <p:attrNameLst>
                                          <p:attrName>ppt_x</p:attrName>
                                        </p:attrNameLst>
                                      </p:cBhvr>
                                      <p:tavLst>
                                        <p:tav tm="0">
                                          <p:val>
                                            <p:strVal val="ppt_x"/>
                                          </p:val>
                                        </p:tav>
                                        <p:tav tm="100000">
                                          <p:val>
                                            <p:strVal val="ppt_x"/>
                                          </p:val>
                                        </p:tav>
                                      </p:tavLst>
                                    </p:anim>
                                    <p:anim calcmode="lin" valueType="num">
                                      <p:cBhvr additive="base">
                                        <p:cTn id="65" dur="500"/>
                                        <p:tgtEl>
                                          <p:spTgt spid="7"/>
                                        </p:tgtEl>
                                        <p:attrNameLst>
                                          <p:attrName>ppt_y</p:attrName>
                                        </p:attrNameLst>
                                      </p:cBhvr>
                                      <p:tavLst>
                                        <p:tav tm="0">
                                          <p:val>
                                            <p:strVal val="ppt_y"/>
                                          </p:val>
                                        </p:tav>
                                        <p:tav tm="100000">
                                          <p:val>
                                            <p:strVal val="1+ppt_h/2"/>
                                          </p:val>
                                        </p:tav>
                                      </p:tavLst>
                                    </p:anim>
                                    <p:set>
                                      <p:cBhvr>
                                        <p:cTn id="66" dur="1" fill="hold">
                                          <p:stCondLst>
                                            <p:cond delay="499"/>
                                          </p:stCondLst>
                                        </p:cTn>
                                        <p:tgtEl>
                                          <p:spTgt spid="7"/>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par>
                                <p:cTn id="71" presetID="2" presetClass="exit" presetSubtype="4" fill="hold" grpId="2" nodeType="withEffect">
                                  <p:stCondLst>
                                    <p:cond delay="0"/>
                                  </p:stCondLst>
                                  <p:childTnLst>
                                    <p:anim calcmode="lin" valueType="num">
                                      <p:cBhvr additive="base">
                                        <p:cTn id="7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0" end="0"/>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0" end="0"/>
                                            </p:txEl>
                                          </p:spTgt>
                                        </p:tgtEl>
                                        <p:attrNameLst>
                                          <p:attrName>style.visibility</p:attrName>
                                        </p:attrNameLst>
                                      </p:cBhvr>
                                      <p:to>
                                        <p:strVal val="hidden"/>
                                      </p:to>
                                    </p:set>
                                  </p:childTnLst>
                                </p:cTn>
                              </p:par>
                              <p:par>
                                <p:cTn id="75" presetID="2" presetClass="exit" presetSubtype="4" fill="hold" grpId="2" nodeType="withEffect">
                                  <p:stCondLst>
                                    <p:cond delay="0"/>
                                  </p:stCondLst>
                                  <p:childTnLst>
                                    <p:anim calcmode="lin" valueType="num">
                                      <p:cBhvr additive="base">
                                        <p:cTn id="76" dur="500"/>
                                        <p:tgtEl>
                                          <p:spTgt spid="10"/>
                                        </p:tgtEl>
                                        <p:attrNameLst>
                                          <p:attrName>ppt_x</p:attrName>
                                        </p:attrNameLst>
                                      </p:cBhvr>
                                      <p:tavLst>
                                        <p:tav tm="0">
                                          <p:val>
                                            <p:strVal val="ppt_x"/>
                                          </p:val>
                                        </p:tav>
                                        <p:tav tm="100000">
                                          <p:val>
                                            <p:strVal val="ppt_x"/>
                                          </p:val>
                                        </p:tav>
                                      </p:tavLst>
                                    </p:anim>
                                    <p:anim calcmode="lin" valueType="num">
                                      <p:cBhvr additive="base">
                                        <p:cTn id="77" dur="500"/>
                                        <p:tgtEl>
                                          <p:spTgt spid="10"/>
                                        </p:tgtEl>
                                        <p:attrNameLst>
                                          <p:attrName>ppt_y</p:attrName>
                                        </p:attrNameLst>
                                      </p:cBhvr>
                                      <p:tavLst>
                                        <p:tav tm="0">
                                          <p:val>
                                            <p:strVal val="ppt_y"/>
                                          </p:val>
                                        </p:tav>
                                        <p:tav tm="100000">
                                          <p:val>
                                            <p:strVal val="1+ppt_h/2"/>
                                          </p:val>
                                        </p:tav>
                                      </p:tavLst>
                                    </p:anim>
                                    <p:set>
                                      <p:cBhvr>
                                        <p:cTn id="78" dur="1" fill="hold">
                                          <p:stCondLst>
                                            <p:cond delay="499"/>
                                          </p:stCondLst>
                                        </p:cTn>
                                        <p:tgtEl>
                                          <p:spTgt spid="10"/>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14"/>
                                        </p:tgtEl>
                                        <p:attrNameLst>
                                          <p:attrName>ppt_x</p:attrName>
                                        </p:attrNameLst>
                                      </p:cBhvr>
                                      <p:tavLst>
                                        <p:tav tm="0">
                                          <p:val>
                                            <p:strVal val="ppt_x"/>
                                          </p:val>
                                        </p:tav>
                                        <p:tav tm="100000">
                                          <p:val>
                                            <p:strVal val="ppt_x"/>
                                          </p:val>
                                        </p:tav>
                                      </p:tavLst>
                                    </p:anim>
                                    <p:anim calcmode="lin" valueType="num">
                                      <p:cBhvr additive="base">
                                        <p:cTn id="81" dur="500"/>
                                        <p:tgtEl>
                                          <p:spTgt spid="14"/>
                                        </p:tgtEl>
                                        <p:attrNameLst>
                                          <p:attrName>ppt_y</p:attrName>
                                        </p:attrNameLst>
                                      </p:cBhvr>
                                      <p:tavLst>
                                        <p:tav tm="0">
                                          <p:val>
                                            <p:strVal val="ppt_y"/>
                                          </p:val>
                                        </p:tav>
                                        <p:tav tm="100000">
                                          <p:val>
                                            <p:strVal val="1+ppt_h/2"/>
                                          </p:val>
                                        </p:tav>
                                      </p:tavLst>
                                    </p:anim>
                                    <p:set>
                                      <p:cBhvr>
                                        <p:cTn id="82" dur="1" fill="hold">
                                          <p:stCondLst>
                                            <p:cond delay="499"/>
                                          </p:stCondLst>
                                        </p:cTn>
                                        <p:tgtEl>
                                          <p:spTgt spid="1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5"/>
                                        </p:tgtEl>
                                        <p:attrNameLst>
                                          <p:attrName>ppt_x</p:attrName>
                                        </p:attrNameLst>
                                      </p:cBhvr>
                                      <p:tavLst>
                                        <p:tav tm="0">
                                          <p:val>
                                            <p:strVal val="ppt_x"/>
                                          </p:val>
                                        </p:tav>
                                        <p:tav tm="100000">
                                          <p:val>
                                            <p:strVal val="ppt_x"/>
                                          </p:val>
                                        </p:tav>
                                      </p:tavLst>
                                    </p:anim>
                                    <p:anim calcmode="lin" valueType="num">
                                      <p:cBhvr additive="base">
                                        <p:cTn id="85" dur="500"/>
                                        <p:tgtEl>
                                          <p:spTgt spid="15"/>
                                        </p:tgtEl>
                                        <p:attrNameLst>
                                          <p:attrName>ppt_y</p:attrName>
                                        </p:attrNameLst>
                                      </p:cBhvr>
                                      <p:tavLst>
                                        <p:tav tm="0">
                                          <p:val>
                                            <p:strVal val="ppt_y"/>
                                          </p:val>
                                        </p:tav>
                                        <p:tav tm="100000">
                                          <p:val>
                                            <p:strVal val="1+ppt_h/2"/>
                                          </p:val>
                                        </p:tav>
                                      </p:tavLst>
                                    </p:anim>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childTnLst>
                                </p:cTn>
                              </p:par>
                              <p:par>
                                <p:cTn id="96" presetID="10"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42" presetClass="path" presetSubtype="0" accel="50000" decel="50000" fill="hold" nodeType="withEffect">
                                  <p:stCondLst>
                                    <p:cond delay="0"/>
                                  </p:stCondLst>
                                  <p:childTnLst>
                                    <p:animMotion origin="layout" path="M -2.5E-6 1.48148E-6 L 0.0961 0.27824 " pathEditMode="relative" rAng="0" ptsTypes="AA">
                                      <p:cBhvr>
                                        <p:cTn id="100" dur="1000" fill="hold"/>
                                        <p:tgtEl>
                                          <p:spTgt spid="18"/>
                                        </p:tgtEl>
                                        <p:attrNameLst>
                                          <p:attrName>ppt_x</p:attrName>
                                          <p:attrName>ppt_y</p:attrName>
                                        </p:attrNameLst>
                                      </p:cBhvr>
                                      <p:rCtr x="4805" y="13912"/>
                                    </p:animMotion>
                                  </p:childTnLst>
                                </p:cTn>
                              </p:par>
                            </p:childTnLst>
                          </p:cTn>
                        </p:par>
                        <p:par>
                          <p:cTn id="101" fill="hold">
                            <p:stCondLst>
                              <p:cond delay="1000"/>
                            </p:stCondLst>
                            <p:childTnLst>
                              <p:par>
                                <p:cTn id="102" presetID="1" presetClass="entr" presetSubtype="0"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childTnLst>
                                </p:cTn>
                              </p:par>
                              <p:par>
                                <p:cTn id="104" presetID="42" presetClass="path" presetSubtype="0" accel="50000" decel="50000" fill="hold" nodeType="withEffect">
                                  <p:stCondLst>
                                    <p:cond delay="0"/>
                                  </p:stCondLst>
                                  <p:childTnLst>
                                    <p:animMotion origin="layout" path="M -3.54167E-6 4.07407E-6 L -0.00885 0.26111 " pathEditMode="relative" rAng="0" ptsTypes="AA">
                                      <p:cBhvr>
                                        <p:cTn id="105" dur="1000" fill="hold"/>
                                        <p:tgtEl>
                                          <p:spTgt spid="17"/>
                                        </p:tgtEl>
                                        <p:attrNameLst>
                                          <p:attrName>ppt_x</p:attrName>
                                          <p:attrName>ppt_y</p:attrName>
                                        </p:attrNameLst>
                                      </p:cBhvr>
                                      <p:rCtr x="-443" y="13056"/>
                                    </p:animMotion>
                                  </p:childTnLst>
                                </p:cTn>
                              </p:par>
                            </p:childTnLst>
                          </p:cTn>
                        </p:par>
                        <p:par>
                          <p:cTn id="106" fill="hold">
                            <p:stCondLst>
                              <p:cond delay="2000"/>
                            </p:stCondLst>
                            <p:childTnLst>
                              <p:par>
                                <p:cTn id="107" presetID="1" presetClass="entr" presetSubtype="0" fill="hold" nodeType="after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par>
                                <p:cTn id="109" presetID="42" presetClass="path" presetSubtype="0" accel="50000" decel="50000" fill="hold" nodeType="withEffect">
                                  <p:stCondLst>
                                    <p:cond delay="0"/>
                                  </p:stCondLst>
                                  <p:childTnLst>
                                    <p:animMotion origin="layout" path="M 0.00755 0.01365 L -0.09518 0.27268 " pathEditMode="relative" rAng="0" ptsTypes="AA">
                                      <p:cBhvr>
                                        <p:cTn id="110" dur="1000" fill="hold"/>
                                        <p:tgtEl>
                                          <p:spTgt spid="16"/>
                                        </p:tgtEl>
                                        <p:attrNameLst>
                                          <p:attrName>ppt_x</p:attrName>
                                          <p:attrName>ppt_y</p:attrName>
                                        </p:attrNameLst>
                                      </p:cBhvr>
                                      <p:rCtr x="-5143" y="12940"/>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1">
                                            <p:txEl>
                                              <p:pRg st="1" end="1"/>
                                            </p:txEl>
                                          </p:spTgt>
                                        </p:tgtEl>
                                        <p:attrNameLst>
                                          <p:attrName>style.visibility</p:attrName>
                                        </p:attrNameLst>
                                      </p:cBhvr>
                                      <p:to>
                                        <p:strVal val="visible"/>
                                      </p:to>
                                    </p:set>
                                    <p:animEffect transition="in" filter="fade">
                                      <p:cBhvr>
                                        <p:cTn id="115" dur="500"/>
                                        <p:tgtEl>
                                          <p:spTgt spid="21">
                                            <p:txEl>
                                              <p:pRg st="1" end="1"/>
                                            </p:txEl>
                                          </p:spTgt>
                                        </p:tgtEl>
                                      </p:cBhvr>
                                    </p:animEffect>
                                  </p:childTnLst>
                                </p:cTn>
                              </p:par>
                            </p:childTnLst>
                          </p:cTn>
                        </p:par>
                        <p:par>
                          <p:cTn id="116" fill="hold">
                            <p:stCondLst>
                              <p:cond delay="500"/>
                            </p:stCondLst>
                            <p:childTnLst>
                              <p:par>
                                <p:cTn id="117" presetID="10" presetClass="entr" presetSubtype="0" fill="hold" nodeType="afterEffect">
                                  <p:stCondLst>
                                    <p:cond delay="1000"/>
                                  </p:stCondLst>
                                  <p:childTnLst>
                                    <p:set>
                                      <p:cBhvr>
                                        <p:cTn id="118" dur="1" fill="hold">
                                          <p:stCondLst>
                                            <p:cond delay="0"/>
                                          </p:stCondLst>
                                        </p:cTn>
                                        <p:tgtEl>
                                          <p:spTgt spid="21">
                                            <p:txEl>
                                              <p:pRg st="4" end="4"/>
                                            </p:txEl>
                                          </p:spTgt>
                                        </p:tgtEl>
                                        <p:attrNameLst>
                                          <p:attrName>style.visibility</p:attrName>
                                        </p:attrNameLst>
                                      </p:cBhvr>
                                      <p:to>
                                        <p:strVal val="visible"/>
                                      </p:to>
                                    </p:set>
                                    <p:animEffect transition="in" filter="fade">
                                      <p:cBhvr>
                                        <p:cTn id="119" dur="500"/>
                                        <p:tgtEl>
                                          <p:spTgt spid="21">
                                            <p:txEl>
                                              <p:pRg st="4" end="4"/>
                                            </p:txEl>
                                          </p:spTgt>
                                        </p:tgtEl>
                                      </p:cBhvr>
                                    </p:animEffect>
                                  </p:childTnLst>
                                </p:cTn>
                              </p:par>
                            </p:childTnLst>
                          </p:cTn>
                        </p:par>
                        <p:par>
                          <p:cTn id="120" fill="hold">
                            <p:stCondLst>
                              <p:cond delay="2000"/>
                            </p:stCondLst>
                            <p:childTnLst>
                              <p:par>
                                <p:cTn id="121" presetID="10" presetClass="entr" presetSubtype="0" fill="hold" nodeType="afterEffect">
                                  <p:stCondLst>
                                    <p:cond delay="1000"/>
                                  </p:stCondLst>
                                  <p:childTnLst>
                                    <p:set>
                                      <p:cBhvr>
                                        <p:cTn id="122" dur="1" fill="hold">
                                          <p:stCondLst>
                                            <p:cond delay="0"/>
                                          </p:stCondLst>
                                        </p:cTn>
                                        <p:tgtEl>
                                          <p:spTgt spid="21">
                                            <p:txEl>
                                              <p:pRg st="7" end="7"/>
                                            </p:txEl>
                                          </p:spTgt>
                                        </p:tgtEl>
                                        <p:attrNameLst>
                                          <p:attrName>style.visibility</p:attrName>
                                        </p:attrNameLst>
                                      </p:cBhvr>
                                      <p:to>
                                        <p:strVal val="visible"/>
                                      </p:to>
                                    </p:set>
                                    <p:animEffect transition="in" filter="fade">
                                      <p:cBhvr>
                                        <p:cTn id="123" dur="500"/>
                                        <p:tgtEl>
                                          <p:spTgt spid="21">
                                            <p:txEl>
                                              <p:pRg st="7" end="7"/>
                                            </p:txEl>
                                          </p:spTgt>
                                        </p:tgtEl>
                                      </p:cBhvr>
                                    </p:animEffect>
                                  </p:childTnLst>
                                </p:cTn>
                              </p:par>
                            </p:childTnLst>
                          </p:cTn>
                        </p:par>
                        <p:par>
                          <p:cTn id="124" fill="hold">
                            <p:stCondLst>
                              <p:cond delay="3500"/>
                            </p:stCondLst>
                            <p:childTnLst>
                              <p:par>
                                <p:cTn id="125" presetID="10" presetClass="entr" presetSubtype="0"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500"/>
                                        <p:tgtEl>
                                          <p:spTgt spid="22"/>
                                        </p:tgtEl>
                                      </p:cBhvr>
                                    </p:animEffect>
                                  </p:childTnLst>
                                </p:cTn>
                              </p:par>
                            </p:childTnLst>
                          </p:cTn>
                        </p:par>
                        <p:par>
                          <p:cTn id="128" fill="hold">
                            <p:stCondLst>
                              <p:cond delay="4000"/>
                            </p:stCondLst>
                            <p:childTnLst>
                              <p:par>
                                <p:cTn id="129" presetID="32" presetClass="emph" presetSubtype="0" fill="hold" nodeType="afterEffect">
                                  <p:stCondLst>
                                    <p:cond delay="0"/>
                                  </p:stCondLst>
                                  <p:childTnLst>
                                    <p:animRot by="120000">
                                      <p:cBhvr>
                                        <p:cTn id="130" dur="100" fill="hold">
                                          <p:stCondLst>
                                            <p:cond delay="0"/>
                                          </p:stCondLst>
                                        </p:cTn>
                                        <p:tgtEl>
                                          <p:spTgt spid="22"/>
                                        </p:tgtEl>
                                        <p:attrNameLst>
                                          <p:attrName>r</p:attrName>
                                        </p:attrNameLst>
                                      </p:cBhvr>
                                    </p:animRot>
                                    <p:animRot by="-240000">
                                      <p:cBhvr>
                                        <p:cTn id="131" dur="200" fill="hold">
                                          <p:stCondLst>
                                            <p:cond delay="200"/>
                                          </p:stCondLst>
                                        </p:cTn>
                                        <p:tgtEl>
                                          <p:spTgt spid="22"/>
                                        </p:tgtEl>
                                        <p:attrNameLst>
                                          <p:attrName>r</p:attrName>
                                        </p:attrNameLst>
                                      </p:cBhvr>
                                    </p:animRot>
                                    <p:animRot by="240000">
                                      <p:cBhvr>
                                        <p:cTn id="132" dur="200" fill="hold">
                                          <p:stCondLst>
                                            <p:cond delay="400"/>
                                          </p:stCondLst>
                                        </p:cTn>
                                        <p:tgtEl>
                                          <p:spTgt spid="22"/>
                                        </p:tgtEl>
                                        <p:attrNameLst>
                                          <p:attrName>r</p:attrName>
                                        </p:attrNameLst>
                                      </p:cBhvr>
                                    </p:animRot>
                                    <p:animRot by="-240000">
                                      <p:cBhvr>
                                        <p:cTn id="133" dur="200" fill="hold">
                                          <p:stCondLst>
                                            <p:cond delay="600"/>
                                          </p:stCondLst>
                                        </p:cTn>
                                        <p:tgtEl>
                                          <p:spTgt spid="22"/>
                                        </p:tgtEl>
                                        <p:attrNameLst>
                                          <p:attrName>r</p:attrName>
                                        </p:attrNameLst>
                                      </p:cBhvr>
                                    </p:animRot>
                                    <p:animRot by="120000">
                                      <p:cBhvr>
                                        <p:cTn id="134"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7" grpId="0" animBg="1"/>
      <p:bldP spid="7" grpId="1" animBg="1"/>
      <p:bldP spid="10" grpId="0"/>
      <p:bldP spid="10" grpId="1"/>
      <p:bldP spid="10" grpId="2"/>
      <p:bldP spid="15" grpId="0"/>
      <p:bldP spid="15" grpId="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8">
            <a:extLst>
              <a:ext uri="{FF2B5EF4-FFF2-40B4-BE49-F238E27FC236}">
                <a16:creationId xmlns:a16="http://schemas.microsoft.com/office/drawing/2014/main" id="{6A2DDD05-6958-4611-A06C-E0F22F4599F6}"/>
              </a:ext>
            </a:extLst>
          </p:cNvPr>
          <p:cNvPicPr>
            <a:picLocks noChangeAspect="1"/>
          </p:cNvPicPr>
          <p:nvPr/>
        </p:nvPicPr>
        <p:blipFill>
          <a:blip r:embed="rId3"/>
          <a:stretch>
            <a:fillRect/>
          </a:stretch>
        </p:blipFill>
        <p:spPr>
          <a:xfrm>
            <a:off x="6158356" y="3563074"/>
            <a:ext cx="1057275" cy="1390650"/>
          </a:xfrm>
          <a:prstGeom prst="rect">
            <a:avLst/>
          </a:prstGeom>
        </p:spPr>
      </p:pic>
      <p:pic>
        <p:nvPicPr>
          <p:cNvPr id="21" name="Content Placeholder 18">
            <a:extLst>
              <a:ext uri="{FF2B5EF4-FFF2-40B4-BE49-F238E27FC236}">
                <a16:creationId xmlns:a16="http://schemas.microsoft.com/office/drawing/2014/main" id="{CCFB9AB2-5A31-4A32-B3EF-DF23B8C8D997}"/>
              </a:ext>
            </a:extLst>
          </p:cNvPr>
          <p:cNvPicPr>
            <a:picLocks noChangeAspect="1"/>
          </p:cNvPicPr>
          <p:nvPr/>
        </p:nvPicPr>
        <p:blipFill>
          <a:blip r:embed="rId3"/>
          <a:stretch>
            <a:fillRect/>
          </a:stretch>
        </p:blipFill>
        <p:spPr>
          <a:xfrm>
            <a:off x="6174052" y="3563074"/>
            <a:ext cx="1057275" cy="1390650"/>
          </a:xfrm>
          <a:prstGeom prst="rect">
            <a:avLst/>
          </a:prstGeom>
        </p:spPr>
      </p:pic>
      <p:pic>
        <p:nvPicPr>
          <p:cNvPr id="19" name="Content Placeholder 18">
            <a:extLst>
              <a:ext uri="{FF2B5EF4-FFF2-40B4-BE49-F238E27FC236}">
                <a16:creationId xmlns:a16="http://schemas.microsoft.com/office/drawing/2014/main" id="{8D582123-F202-4459-A2AD-6D5452A0643B}"/>
              </a:ext>
            </a:extLst>
          </p:cNvPr>
          <p:cNvPicPr>
            <a:picLocks noGrp="1" noChangeAspect="1"/>
          </p:cNvPicPr>
          <p:nvPr>
            <p:ph sz="half" idx="1"/>
          </p:nvPr>
        </p:nvPicPr>
        <p:blipFill>
          <a:blip r:embed="rId3"/>
          <a:stretch>
            <a:fillRect/>
          </a:stretch>
        </p:blipFill>
        <p:spPr>
          <a:xfrm>
            <a:off x="6166204" y="3554400"/>
            <a:ext cx="1057275" cy="1390650"/>
          </a:xfrm>
        </p:spPr>
      </p:pic>
      <p:sp>
        <p:nvSpPr>
          <p:cNvPr id="4" name="Content Placeholder 3">
            <a:extLst>
              <a:ext uri="{FF2B5EF4-FFF2-40B4-BE49-F238E27FC236}">
                <a16:creationId xmlns:a16="http://schemas.microsoft.com/office/drawing/2014/main" id="{74FA758B-9AB2-41CB-8F6E-CE6C9EE2E9AB}"/>
              </a:ext>
            </a:extLst>
          </p:cNvPr>
          <p:cNvSpPr>
            <a:spLocks noGrp="1"/>
          </p:cNvSpPr>
          <p:nvPr>
            <p:ph sz="quarter" idx="14"/>
          </p:nvPr>
        </p:nvSpPr>
        <p:spPr/>
        <p:txBody>
          <a:bodyPr/>
          <a:lstStyle/>
          <a:p>
            <a:endParaRPr lang="en-CA"/>
          </a:p>
        </p:txBody>
      </p:sp>
      <p:sp>
        <p:nvSpPr>
          <p:cNvPr id="5" name="Title 4">
            <a:extLst>
              <a:ext uri="{FF2B5EF4-FFF2-40B4-BE49-F238E27FC236}">
                <a16:creationId xmlns:a16="http://schemas.microsoft.com/office/drawing/2014/main" id="{9C8CA688-BEDB-42BF-AD70-0E4BC211863C}"/>
              </a:ext>
            </a:extLst>
          </p:cNvPr>
          <p:cNvSpPr>
            <a:spLocks noGrp="1"/>
          </p:cNvSpPr>
          <p:nvPr>
            <p:ph type="title"/>
          </p:nvPr>
        </p:nvSpPr>
        <p:spPr/>
        <p:txBody>
          <a:bodyPr/>
          <a:lstStyle/>
          <a:p>
            <a:r>
              <a:rPr lang="en-US" dirty="0"/>
              <a:t>FAIR DEALING IN THE CLASSROOM</a:t>
            </a:r>
            <a:endParaRPr lang="en-CA" dirty="0"/>
          </a:p>
        </p:txBody>
      </p:sp>
      <p:pic>
        <p:nvPicPr>
          <p:cNvPr id="6" name="Picture 5">
            <a:extLst>
              <a:ext uri="{FF2B5EF4-FFF2-40B4-BE49-F238E27FC236}">
                <a16:creationId xmlns:a16="http://schemas.microsoft.com/office/drawing/2014/main" id="{6DEC94ED-A625-46E7-8938-3CDD2405D85D}"/>
              </a:ext>
            </a:extLst>
          </p:cNvPr>
          <p:cNvPicPr>
            <a:picLocks noChangeAspect="1"/>
          </p:cNvPicPr>
          <p:nvPr/>
        </p:nvPicPr>
        <p:blipFill>
          <a:blip r:embed="rId4"/>
          <a:stretch>
            <a:fillRect/>
          </a:stretch>
        </p:blipFill>
        <p:spPr>
          <a:xfrm>
            <a:off x="1221775" y="2095211"/>
            <a:ext cx="2647969" cy="4097808"/>
          </a:xfrm>
          <a:prstGeom prst="rect">
            <a:avLst/>
          </a:prstGeom>
        </p:spPr>
      </p:pic>
      <p:pic>
        <p:nvPicPr>
          <p:cNvPr id="7" name="Content Placeholder 9">
            <a:extLst>
              <a:ext uri="{FF2B5EF4-FFF2-40B4-BE49-F238E27FC236}">
                <a16:creationId xmlns:a16="http://schemas.microsoft.com/office/drawing/2014/main" id="{FD6FAA7A-6E36-4805-8832-965ABD92E016}"/>
              </a:ext>
            </a:extLst>
          </p:cNvPr>
          <p:cNvPicPr>
            <a:picLocks noChangeAspect="1"/>
          </p:cNvPicPr>
          <p:nvPr/>
        </p:nvPicPr>
        <p:blipFill>
          <a:blip r:embed="rId5"/>
          <a:stretch>
            <a:fillRect/>
          </a:stretch>
        </p:blipFill>
        <p:spPr>
          <a:xfrm>
            <a:off x="4221252" y="4351956"/>
            <a:ext cx="1950948" cy="2324888"/>
          </a:xfrm>
          <a:prstGeom prst="rect">
            <a:avLst/>
          </a:prstGeom>
        </p:spPr>
      </p:pic>
      <p:pic>
        <p:nvPicPr>
          <p:cNvPr id="8" name="Content Placeholder 7">
            <a:extLst>
              <a:ext uri="{FF2B5EF4-FFF2-40B4-BE49-F238E27FC236}">
                <a16:creationId xmlns:a16="http://schemas.microsoft.com/office/drawing/2014/main" id="{C8DF8515-A00C-44EB-97A8-2D2A4372CF3E}"/>
              </a:ext>
            </a:extLst>
          </p:cNvPr>
          <p:cNvPicPr>
            <a:picLocks noGrp="1" noChangeAspect="1"/>
          </p:cNvPicPr>
          <p:nvPr>
            <p:ph sz="half" idx="13"/>
          </p:nvPr>
        </p:nvPicPr>
        <p:blipFill>
          <a:blip r:embed="rId6"/>
          <a:stretch>
            <a:fillRect/>
          </a:stretch>
        </p:blipFill>
        <p:spPr>
          <a:xfrm>
            <a:off x="6172199" y="3543922"/>
            <a:ext cx="1045284" cy="1283834"/>
          </a:xfrm>
          <a:prstGeom prst="rect">
            <a:avLst/>
          </a:prstGeom>
          <a:ln>
            <a:noFill/>
          </a:ln>
        </p:spPr>
      </p:pic>
      <p:pic>
        <p:nvPicPr>
          <p:cNvPr id="22" name="Picture 21">
            <a:extLst>
              <a:ext uri="{FF2B5EF4-FFF2-40B4-BE49-F238E27FC236}">
                <a16:creationId xmlns:a16="http://schemas.microsoft.com/office/drawing/2014/main" id="{DEBAA1A6-D668-4A90-97AB-BD2DFBA62F04}"/>
              </a:ext>
            </a:extLst>
          </p:cNvPr>
          <p:cNvPicPr>
            <a:picLocks noChangeAspect="1"/>
          </p:cNvPicPr>
          <p:nvPr/>
        </p:nvPicPr>
        <p:blipFill>
          <a:blip r:embed="rId7"/>
          <a:stretch>
            <a:fillRect/>
          </a:stretch>
        </p:blipFill>
        <p:spPr>
          <a:xfrm>
            <a:off x="8691858" y="1463041"/>
            <a:ext cx="2123099" cy="1684999"/>
          </a:xfrm>
          <a:prstGeom prst="rect">
            <a:avLst/>
          </a:prstGeom>
        </p:spPr>
      </p:pic>
      <p:pic>
        <p:nvPicPr>
          <p:cNvPr id="23" name="Picture 22">
            <a:extLst>
              <a:ext uri="{FF2B5EF4-FFF2-40B4-BE49-F238E27FC236}">
                <a16:creationId xmlns:a16="http://schemas.microsoft.com/office/drawing/2014/main" id="{725A2744-698A-49B9-A392-A38AD2D619C3}"/>
              </a:ext>
            </a:extLst>
          </p:cNvPr>
          <p:cNvPicPr>
            <a:picLocks noChangeAspect="1"/>
          </p:cNvPicPr>
          <p:nvPr/>
        </p:nvPicPr>
        <p:blipFill>
          <a:blip r:embed="rId8"/>
          <a:stretch>
            <a:fillRect/>
          </a:stretch>
        </p:blipFill>
        <p:spPr>
          <a:xfrm>
            <a:off x="9007248" y="2851560"/>
            <a:ext cx="2273873" cy="2025263"/>
          </a:xfrm>
          <a:prstGeom prst="rect">
            <a:avLst/>
          </a:prstGeom>
        </p:spPr>
      </p:pic>
      <p:pic>
        <p:nvPicPr>
          <p:cNvPr id="24" name="Picture 23">
            <a:extLst>
              <a:ext uri="{FF2B5EF4-FFF2-40B4-BE49-F238E27FC236}">
                <a16:creationId xmlns:a16="http://schemas.microsoft.com/office/drawing/2014/main" id="{F01D3751-0173-4F33-88A5-81B97B771175}"/>
              </a:ext>
            </a:extLst>
          </p:cNvPr>
          <p:cNvPicPr>
            <a:picLocks noChangeAspect="1"/>
          </p:cNvPicPr>
          <p:nvPr/>
        </p:nvPicPr>
        <p:blipFill>
          <a:blip r:embed="rId9"/>
          <a:stretch>
            <a:fillRect/>
          </a:stretch>
        </p:blipFill>
        <p:spPr>
          <a:xfrm>
            <a:off x="8483361" y="4643167"/>
            <a:ext cx="2331595" cy="2167398"/>
          </a:xfrm>
          <a:prstGeom prst="rect">
            <a:avLst/>
          </a:prstGeom>
        </p:spPr>
      </p:pic>
      <p:pic>
        <p:nvPicPr>
          <p:cNvPr id="13" name="Picture 2" descr="Image result for canada coat of arm">
            <a:extLst>
              <a:ext uri="{FF2B5EF4-FFF2-40B4-BE49-F238E27FC236}">
                <a16:creationId xmlns:a16="http://schemas.microsoft.com/office/drawing/2014/main" id="{17766906-4995-4B99-8B92-9BAD0DB56B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5016" y="2958168"/>
            <a:ext cx="636842" cy="8066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8F4DBAF-6891-4F46-85CC-4B34288470CF}"/>
              </a:ext>
            </a:extLst>
          </p:cNvPr>
          <p:cNvPicPr>
            <a:picLocks noChangeAspect="1"/>
          </p:cNvPicPr>
          <p:nvPr/>
        </p:nvPicPr>
        <p:blipFill>
          <a:blip r:embed="rId11"/>
          <a:stretch>
            <a:fillRect/>
          </a:stretch>
        </p:blipFill>
        <p:spPr>
          <a:xfrm>
            <a:off x="7942373" y="3796270"/>
            <a:ext cx="862127" cy="125102"/>
          </a:xfrm>
          <a:prstGeom prst="rect">
            <a:avLst/>
          </a:prstGeom>
        </p:spPr>
      </p:pic>
      <p:sp>
        <p:nvSpPr>
          <p:cNvPr id="2" name="Thought Bubble: Cloud 1">
            <a:extLst>
              <a:ext uri="{FF2B5EF4-FFF2-40B4-BE49-F238E27FC236}">
                <a16:creationId xmlns:a16="http://schemas.microsoft.com/office/drawing/2014/main" id="{CD559B73-F0CA-49E7-B72B-F0D8ADEE8956}"/>
              </a:ext>
            </a:extLst>
          </p:cNvPr>
          <p:cNvSpPr/>
          <p:nvPr/>
        </p:nvSpPr>
        <p:spPr>
          <a:xfrm>
            <a:off x="5074639" y="2520765"/>
            <a:ext cx="4054770" cy="2221469"/>
          </a:xfrm>
          <a:prstGeom prst="cloudCallout">
            <a:avLst>
              <a:gd name="adj1" fmla="val -31879"/>
              <a:gd name="adj2" fmla="val 7462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know… I’ll read the </a:t>
            </a:r>
            <a:r>
              <a:rPr lang="en-US" i="1" dirty="0">
                <a:solidFill>
                  <a:schemeClr val="tx1"/>
                </a:solidFill>
              </a:rPr>
              <a:t>Copyright Act</a:t>
            </a:r>
            <a:endParaRPr lang="en-CA" i="1" dirty="0">
              <a:solidFill>
                <a:schemeClr val="tx1"/>
              </a:solidFill>
            </a:endParaRPr>
          </a:p>
        </p:txBody>
      </p:sp>
      <p:sp>
        <p:nvSpPr>
          <p:cNvPr id="3" name="Speech Bubble: Rectangle with Corners Rounded 2">
            <a:extLst>
              <a:ext uri="{FF2B5EF4-FFF2-40B4-BE49-F238E27FC236}">
                <a16:creationId xmlns:a16="http://schemas.microsoft.com/office/drawing/2014/main" id="{F1B30D41-94E6-4D69-AC93-FDF42696C451}"/>
              </a:ext>
            </a:extLst>
          </p:cNvPr>
          <p:cNvSpPr/>
          <p:nvPr/>
        </p:nvSpPr>
        <p:spPr>
          <a:xfrm>
            <a:off x="7231325" y="4090922"/>
            <a:ext cx="2856257" cy="1507695"/>
          </a:xfrm>
          <a:prstGeom prst="wedgeRoundRectCallout">
            <a:avLst>
              <a:gd name="adj1" fmla="val 117478"/>
              <a:gd name="adj2" fmla="val 128317"/>
              <a:gd name="adj3" fmla="val 16667"/>
            </a:avLst>
          </a:prstGeom>
          <a:solidFill>
            <a:srgbClr val="95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Omniscient Voice:</a:t>
            </a:r>
          </a:p>
          <a:p>
            <a:pPr algn="ctr"/>
            <a:endParaRPr lang="en-US" dirty="0"/>
          </a:p>
          <a:p>
            <a:pPr algn="ctr"/>
            <a:r>
              <a:rPr lang="en-US" dirty="0"/>
              <a:t>“Save yourself some trouble and start somewhere else”</a:t>
            </a:r>
            <a:endParaRPr lang="en-CA" dirty="0"/>
          </a:p>
        </p:txBody>
      </p:sp>
      <p:sp>
        <p:nvSpPr>
          <p:cNvPr id="9" name="Speech Bubble: Rectangle with Corners Rounded 8">
            <a:extLst>
              <a:ext uri="{FF2B5EF4-FFF2-40B4-BE49-F238E27FC236}">
                <a16:creationId xmlns:a16="http://schemas.microsoft.com/office/drawing/2014/main" id="{DD75AF93-BEE4-4355-B722-C04B326E7309}"/>
              </a:ext>
            </a:extLst>
          </p:cNvPr>
          <p:cNvSpPr/>
          <p:nvPr/>
        </p:nvSpPr>
        <p:spPr>
          <a:xfrm>
            <a:off x="6359810" y="5744682"/>
            <a:ext cx="2013626" cy="717157"/>
          </a:xfrm>
          <a:prstGeom prst="wedgeRoundRectCallout">
            <a:avLst>
              <a:gd name="adj1" fmla="val -83393"/>
              <a:gd name="adj2" fmla="val -758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Thanks, I guess?</a:t>
            </a:r>
            <a:endParaRPr lang="en-CA" dirty="0"/>
          </a:p>
        </p:txBody>
      </p:sp>
    </p:spTree>
    <p:extLst>
      <p:ext uri="{BB962C8B-B14F-4D97-AF65-F5344CB8AC3E}">
        <p14:creationId xmlns:p14="http://schemas.microsoft.com/office/powerpoint/2010/main" val="12042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10" presetClass="entr" presetSubtype="0" fill="hold" grpId="0" nodeType="after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xit" presetSubtype="0" fill="hold"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42" presetClass="path" presetSubtype="0" accel="50000" decel="50000" fill="hold" nodeType="withEffect">
                                  <p:stCondLst>
                                    <p:cond delay="0"/>
                                  </p:stCondLst>
                                  <p:childTnLst>
                                    <p:animMotion origin="layout" path="M 1.45833E-6 4.07407E-6 L 0.12461 -0.22917 " pathEditMode="relative" rAng="0" ptsTypes="AA">
                                      <p:cBhvr>
                                        <p:cTn id="60" dur="2000" fill="hold"/>
                                        <p:tgtEl>
                                          <p:spTgt spid="19"/>
                                        </p:tgtEl>
                                        <p:attrNameLst>
                                          <p:attrName>ppt_x</p:attrName>
                                          <p:attrName>ppt_y</p:attrName>
                                        </p:attrNameLst>
                                      </p:cBhvr>
                                      <p:rCtr x="6224" y="-11458"/>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42" presetClass="path" presetSubtype="0" accel="50000" decel="50000" fill="hold" nodeType="withEffect">
                                  <p:stCondLst>
                                    <p:cond delay="0"/>
                                  </p:stCondLst>
                                  <p:childTnLst>
                                    <p:animMotion origin="layout" path="M 4.16667E-7 -3.33333E-6 L 0.28333 -0.025 " pathEditMode="relative" rAng="0" ptsTypes="AA">
                                      <p:cBhvr>
                                        <p:cTn id="69" dur="2000" fill="hold"/>
                                        <p:tgtEl>
                                          <p:spTgt spid="21"/>
                                        </p:tgtEl>
                                        <p:attrNameLst>
                                          <p:attrName>ppt_x</p:attrName>
                                          <p:attrName>ppt_y</p:attrName>
                                        </p:attrNameLst>
                                      </p:cBhvr>
                                      <p:rCtr x="14167" y="-1250"/>
                                    </p:animMotion>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par>
                                <p:cTn id="74" presetID="10"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42" presetClass="path" presetSubtype="0" accel="50000" decel="50000" fill="hold" nodeType="withEffect">
                                  <p:stCondLst>
                                    <p:cond delay="0"/>
                                  </p:stCondLst>
                                  <p:childTnLst>
                                    <p:animMotion origin="layout" path="M 0.00755 0.01366 L 0.24492 0.25209 " pathEditMode="relative" rAng="0" ptsTypes="AA">
                                      <p:cBhvr>
                                        <p:cTn id="78" dur="2000" fill="hold"/>
                                        <p:tgtEl>
                                          <p:spTgt spid="20"/>
                                        </p:tgtEl>
                                        <p:attrNameLst>
                                          <p:attrName>ppt_x</p:attrName>
                                          <p:attrName>ppt_y</p:attrName>
                                        </p:attrNameLst>
                                      </p:cBhvr>
                                      <p:rCtr x="11862" y="1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076E4EA8-AE29-4CB6-B966-FB85C1B0EB34}"/>
              </a:ext>
            </a:extLst>
          </p:cNvPr>
          <p:cNvPicPr>
            <a:picLocks noGrp="1" noChangeAspect="1"/>
          </p:cNvPicPr>
          <p:nvPr>
            <p:ph sz="quarter" idx="14"/>
          </p:nvPr>
        </p:nvPicPr>
        <p:blipFill>
          <a:blip r:embed="rId3"/>
          <a:stretch>
            <a:fillRect/>
          </a:stretch>
        </p:blipFill>
        <p:spPr>
          <a:xfrm>
            <a:off x="8936319" y="3942647"/>
            <a:ext cx="2809367" cy="2776226"/>
          </a:xfrm>
        </p:spPr>
      </p:pic>
      <p:sp>
        <p:nvSpPr>
          <p:cNvPr id="5" name="Title 4">
            <a:extLst>
              <a:ext uri="{FF2B5EF4-FFF2-40B4-BE49-F238E27FC236}">
                <a16:creationId xmlns:a16="http://schemas.microsoft.com/office/drawing/2014/main" id="{9890D4C3-E768-4BB6-8AEE-BA5A46ED59C9}"/>
              </a:ext>
            </a:extLst>
          </p:cNvPr>
          <p:cNvSpPr>
            <a:spLocks noGrp="1"/>
          </p:cNvSpPr>
          <p:nvPr>
            <p:ph type="title"/>
          </p:nvPr>
        </p:nvSpPr>
        <p:spPr/>
        <p:txBody>
          <a:bodyPr/>
          <a:lstStyle/>
          <a:p>
            <a:r>
              <a:rPr lang="en-US" dirty="0"/>
              <a:t>COPYRIGHT CONFIDENCE</a:t>
            </a:r>
            <a:endParaRPr lang="en-CA" dirty="0"/>
          </a:p>
        </p:txBody>
      </p:sp>
      <p:pic>
        <p:nvPicPr>
          <p:cNvPr id="6" name="Content Placeholder 9">
            <a:extLst>
              <a:ext uri="{FF2B5EF4-FFF2-40B4-BE49-F238E27FC236}">
                <a16:creationId xmlns:a16="http://schemas.microsoft.com/office/drawing/2014/main" id="{0DB6CA16-22C9-43E3-A210-2163EDFB4A0B}"/>
              </a:ext>
            </a:extLst>
          </p:cNvPr>
          <p:cNvPicPr>
            <a:picLocks noChangeAspect="1"/>
          </p:cNvPicPr>
          <p:nvPr/>
        </p:nvPicPr>
        <p:blipFill>
          <a:blip r:embed="rId4"/>
          <a:stretch>
            <a:fillRect/>
          </a:stretch>
        </p:blipFill>
        <p:spPr>
          <a:xfrm>
            <a:off x="582317" y="4001294"/>
            <a:ext cx="1950948" cy="2324888"/>
          </a:xfrm>
          <a:prstGeom prst="rect">
            <a:avLst/>
          </a:prstGeom>
        </p:spPr>
      </p:pic>
      <p:pic>
        <p:nvPicPr>
          <p:cNvPr id="7" name="Picture 6">
            <a:extLst>
              <a:ext uri="{FF2B5EF4-FFF2-40B4-BE49-F238E27FC236}">
                <a16:creationId xmlns:a16="http://schemas.microsoft.com/office/drawing/2014/main" id="{1B460F1D-1D81-426C-BB49-7BF4404AA517}"/>
              </a:ext>
            </a:extLst>
          </p:cNvPr>
          <p:cNvPicPr>
            <a:picLocks noChangeAspect="1"/>
          </p:cNvPicPr>
          <p:nvPr/>
        </p:nvPicPr>
        <p:blipFill>
          <a:blip r:embed="rId5"/>
          <a:stretch>
            <a:fillRect/>
          </a:stretch>
        </p:blipFill>
        <p:spPr>
          <a:xfrm>
            <a:off x="3200399" y="3343144"/>
            <a:ext cx="1578667" cy="1820593"/>
          </a:xfrm>
          <a:prstGeom prst="rect">
            <a:avLst/>
          </a:prstGeom>
        </p:spPr>
      </p:pic>
      <p:pic>
        <p:nvPicPr>
          <p:cNvPr id="8" name="Picture 7">
            <a:extLst>
              <a:ext uri="{FF2B5EF4-FFF2-40B4-BE49-F238E27FC236}">
                <a16:creationId xmlns:a16="http://schemas.microsoft.com/office/drawing/2014/main" id="{DFD6E3D0-2613-4EF5-8714-7141FEA1D2D3}"/>
              </a:ext>
            </a:extLst>
          </p:cNvPr>
          <p:cNvPicPr>
            <a:picLocks noChangeAspect="1"/>
          </p:cNvPicPr>
          <p:nvPr/>
        </p:nvPicPr>
        <p:blipFill>
          <a:blip r:embed="rId6"/>
          <a:stretch>
            <a:fillRect/>
          </a:stretch>
        </p:blipFill>
        <p:spPr>
          <a:xfrm>
            <a:off x="1606969" y="2283562"/>
            <a:ext cx="4885485" cy="4351338"/>
          </a:xfrm>
          <a:prstGeom prst="rect">
            <a:avLst/>
          </a:prstGeom>
        </p:spPr>
      </p:pic>
      <p:sp>
        <p:nvSpPr>
          <p:cNvPr id="9" name="Speech Bubble: Oval 8">
            <a:extLst>
              <a:ext uri="{FF2B5EF4-FFF2-40B4-BE49-F238E27FC236}">
                <a16:creationId xmlns:a16="http://schemas.microsoft.com/office/drawing/2014/main" id="{D4E0D365-B962-4EDD-BD5B-11FB5A7F0FF1}"/>
              </a:ext>
            </a:extLst>
          </p:cNvPr>
          <p:cNvSpPr/>
          <p:nvPr/>
        </p:nvSpPr>
        <p:spPr>
          <a:xfrm>
            <a:off x="114883" y="2510323"/>
            <a:ext cx="2100360" cy="1296869"/>
          </a:xfrm>
          <a:prstGeom prst="wedgeEllipseCallout">
            <a:avLst>
              <a:gd name="adj1" fmla="val 2490"/>
              <a:gd name="adj2" fmla="val 6921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This is great!</a:t>
            </a:r>
          </a:p>
        </p:txBody>
      </p:sp>
      <p:pic>
        <p:nvPicPr>
          <p:cNvPr id="10" name="Picture 9">
            <a:extLst>
              <a:ext uri="{FF2B5EF4-FFF2-40B4-BE49-F238E27FC236}">
                <a16:creationId xmlns:a16="http://schemas.microsoft.com/office/drawing/2014/main" id="{7007E842-B7EE-4498-8BB4-1A4055417797}"/>
              </a:ext>
            </a:extLst>
          </p:cNvPr>
          <p:cNvPicPr>
            <a:picLocks noChangeAspect="1"/>
          </p:cNvPicPr>
          <p:nvPr/>
        </p:nvPicPr>
        <p:blipFill>
          <a:blip r:embed="rId6"/>
          <a:stretch>
            <a:fillRect/>
          </a:stretch>
        </p:blipFill>
        <p:spPr>
          <a:xfrm>
            <a:off x="5764222" y="1060059"/>
            <a:ext cx="4496480" cy="4004865"/>
          </a:xfrm>
          <a:prstGeom prst="rect">
            <a:avLst/>
          </a:prstGeom>
        </p:spPr>
      </p:pic>
      <p:grpSp>
        <p:nvGrpSpPr>
          <p:cNvPr id="11" name="Group 10">
            <a:extLst>
              <a:ext uri="{FF2B5EF4-FFF2-40B4-BE49-F238E27FC236}">
                <a16:creationId xmlns:a16="http://schemas.microsoft.com/office/drawing/2014/main" id="{CB535A76-4378-43A1-92E5-A428AF9B2FA2}"/>
              </a:ext>
            </a:extLst>
          </p:cNvPr>
          <p:cNvGrpSpPr/>
          <p:nvPr/>
        </p:nvGrpSpPr>
        <p:grpSpPr>
          <a:xfrm>
            <a:off x="6985032" y="2054980"/>
            <a:ext cx="2046514" cy="1564677"/>
            <a:chOff x="5007429" y="2342317"/>
            <a:chExt cx="2046514" cy="1564677"/>
          </a:xfrm>
        </p:grpSpPr>
        <p:sp>
          <p:nvSpPr>
            <p:cNvPr id="12" name="TextBox 11">
              <a:extLst>
                <a:ext uri="{FF2B5EF4-FFF2-40B4-BE49-F238E27FC236}">
                  <a16:creationId xmlns:a16="http://schemas.microsoft.com/office/drawing/2014/main" id="{ECD4F2E6-1B74-4C88-8438-7F2EA9920E51}"/>
                </a:ext>
              </a:extLst>
            </p:cNvPr>
            <p:cNvSpPr txBox="1"/>
            <p:nvPr/>
          </p:nvSpPr>
          <p:spPr>
            <a:xfrm>
              <a:off x="5007429" y="2342317"/>
              <a:ext cx="2046514" cy="1200329"/>
            </a:xfrm>
            <a:prstGeom prst="rect">
              <a:avLst/>
            </a:prstGeom>
            <a:noFill/>
          </p:spPr>
          <p:txBody>
            <a:bodyPr wrap="square" rtlCol="0">
              <a:spAutoFit/>
            </a:bodyPr>
            <a:lstStyle/>
            <a:p>
              <a:r>
                <a:rPr lang="en-CA" dirty="0"/>
                <a:t>…………………………………………</a:t>
              </a:r>
            </a:p>
            <a:p>
              <a:r>
                <a:rPr lang="en-CA" dirty="0"/>
                <a:t>… use in school… ..... </a:t>
              </a:r>
              <a:r>
                <a:rPr lang="en-CA" i="1" dirty="0"/>
                <a:t>Copyright Act!</a:t>
              </a:r>
            </a:p>
          </p:txBody>
        </p:sp>
        <p:sp>
          <p:nvSpPr>
            <p:cNvPr id="13" name="TextBox 12">
              <a:extLst>
                <a:ext uri="{FF2B5EF4-FFF2-40B4-BE49-F238E27FC236}">
                  <a16:creationId xmlns:a16="http://schemas.microsoft.com/office/drawing/2014/main" id="{5633AC90-B32F-49BC-B9A3-E6F89E47FA86}"/>
                </a:ext>
              </a:extLst>
            </p:cNvPr>
            <p:cNvSpPr txBox="1"/>
            <p:nvPr/>
          </p:nvSpPr>
          <p:spPr>
            <a:xfrm>
              <a:off x="6620655" y="3445329"/>
              <a:ext cx="391886" cy="461665"/>
            </a:xfrm>
            <a:prstGeom prst="rect">
              <a:avLst/>
            </a:prstGeom>
            <a:noFill/>
          </p:spPr>
          <p:txBody>
            <a:bodyPr wrap="square" rtlCol="0">
              <a:spAutoFit/>
            </a:bodyPr>
            <a:lstStyle/>
            <a:p>
              <a:r>
                <a:rPr lang="en-CA" sz="2400" b="1" dirty="0">
                  <a:solidFill>
                    <a:srgbClr val="FF0000"/>
                  </a:solidFill>
                </a:rPr>
                <a:t>©</a:t>
              </a:r>
              <a:endParaRPr lang="en-CA" b="1" dirty="0">
                <a:solidFill>
                  <a:srgbClr val="FF0000"/>
                </a:solidFill>
              </a:endParaRPr>
            </a:p>
          </p:txBody>
        </p:sp>
      </p:grpSp>
    </p:spTree>
    <p:extLst>
      <p:ext uri="{BB962C8B-B14F-4D97-AF65-F5344CB8AC3E}">
        <p14:creationId xmlns:p14="http://schemas.microsoft.com/office/powerpoint/2010/main" val="33985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3F8857F-BF00-4946-B1B8-06A6F2BD779F}"/>
              </a:ext>
            </a:extLst>
          </p:cNvPr>
          <p:cNvPicPr>
            <a:picLocks noGrp="1" noChangeAspect="1"/>
          </p:cNvPicPr>
          <p:nvPr>
            <p:ph sz="quarter" idx="14"/>
          </p:nvPr>
        </p:nvPicPr>
        <p:blipFill>
          <a:blip r:embed="rId3"/>
          <a:stretch>
            <a:fillRect/>
          </a:stretch>
        </p:blipFill>
        <p:spPr>
          <a:xfrm>
            <a:off x="3802677" y="2815999"/>
            <a:ext cx="2293323" cy="1678994"/>
          </a:xfrm>
        </p:spPr>
      </p:pic>
      <p:sp>
        <p:nvSpPr>
          <p:cNvPr id="5" name="Title 4">
            <a:extLst>
              <a:ext uri="{FF2B5EF4-FFF2-40B4-BE49-F238E27FC236}">
                <a16:creationId xmlns:a16="http://schemas.microsoft.com/office/drawing/2014/main" id="{5A0A2471-3352-45AE-8284-2D340BC3215C}"/>
              </a:ext>
            </a:extLst>
          </p:cNvPr>
          <p:cNvSpPr>
            <a:spLocks noGrp="1"/>
          </p:cNvSpPr>
          <p:nvPr>
            <p:ph type="title"/>
          </p:nvPr>
        </p:nvSpPr>
        <p:spPr/>
        <p:txBody>
          <a:bodyPr/>
          <a:lstStyle/>
          <a:p>
            <a:r>
              <a:rPr lang="en-US" dirty="0"/>
              <a:t>COPYRIGHT COMPLIANCE CHECKLIST</a:t>
            </a:r>
            <a:endParaRPr lang="en-CA" dirty="0"/>
          </a:p>
        </p:txBody>
      </p:sp>
      <p:pic>
        <p:nvPicPr>
          <p:cNvPr id="6" name="Content Placeholder 9">
            <a:extLst>
              <a:ext uri="{FF2B5EF4-FFF2-40B4-BE49-F238E27FC236}">
                <a16:creationId xmlns:a16="http://schemas.microsoft.com/office/drawing/2014/main" id="{6E3AF952-7F4F-4584-B936-B733F3832A2E}"/>
              </a:ext>
            </a:extLst>
          </p:cNvPr>
          <p:cNvPicPr>
            <a:picLocks noChangeAspect="1"/>
          </p:cNvPicPr>
          <p:nvPr/>
        </p:nvPicPr>
        <p:blipFill>
          <a:blip r:embed="rId4"/>
          <a:stretch>
            <a:fillRect/>
          </a:stretch>
        </p:blipFill>
        <p:spPr>
          <a:xfrm>
            <a:off x="1570580" y="3775013"/>
            <a:ext cx="1950948" cy="2324888"/>
          </a:xfrm>
          <a:prstGeom prst="rect">
            <a:avLst/>
          </a:prstGeom>
        </p:spPr>
      </p:pic>
      <p:pic>
        <p:nvPicPr>
          <p:cNvPr id="7" name="Picture 6">
            <a:extLst>
              <a:ext uri="{FF2B5EF4-FFF2-40B4-BE49-F238E27FC236}">
                <a16:creationId xmlns:a16="http://schemas.microsoft.com/office/drawing/2014/main" id="{3AAEC6B3-5DC0-4B09-B448-B852D47F4B29}"/>
              </a:ext>
            </a:extLst>
          </p:cNvPr>
          <p:cNvPicPr>
            <a:picLocks noChangeAspect="1"/>
          </p:cNvPicPr>
          <p:nvPr/>
        </p:nvPicPr>
        <p:blipFill>
          <a:blip r:embed="rId5"/>
          <a:stretch>
            <a:fillRect/>
          </a:stretch>
        </p:blipFill>
        <p:spPr>
          <a:xfrm>
            <a:off x="2516413" y="1599344"/>
            <a:ext cx="4885485" cy="4351338"/>
          </a:xfrm>
          <a:prstGeom prst="rect">
            <a:avLst/>
          </a:prstGeom>
        </p:spPr>
      </p:pic>
      <p:sp>
        <p:nvSpPr>
          <p:cNvPr id="10" name="Oval 9">
            <a:extLst>
              <a:ext uri="{FF2B5EF4-FFF2-40B4-BE49-F238E27FC236}">
                <a16:creationId xmlns:a16="http://schemas.microsoft.com/office/drawing/2014/main" id="{E4B7FFCA-D13A-4A53-9B1D-E8AA5AA28891}"/>
              </a:ext>
            </a:extLst>
          </p:cNvPr>
          <p:cNvSpPr/>
          <p:nvPr/>
        </p:nvSpPr>
        <p:spPr>
          <a:xfrm>
            <a:off x="2737757" y="3564148"/>
            <a:ext cx="1839686" cy="4472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FB558560-D1F9-4AB2-9EF1-BDBF9B75B589}"/>
              </a:ext>
            </a:extLst>
          </p:cNvPr>
          <p:cNvGrpSpPr/>
          <p:nvPr/>
        </p:nvGrpSpPr>
        <p:grpSpPr>
          <a:xfrm>
            <a:off x="483132" y="1476175"/>
            <a:ext cx="1795254" cy="1649693"/>
            <a:chOff x="483132" y="1476175"/>
            <a:chExt cx="1795254" cy="1649693"/>
          </a:xfrm>
        </p:grpSpPr>
        <p:pic>
          <p:nvPicPr>
            <p:cNvPr id="12" name="Picture 11">
              <a:extLst>
                <a:ext uri="{FF2B5EF4-FFF2-40B4-BE49-F238E27FC236}">
                  <a16:creationId xmlns:a16="http://schemas.microsoft.com/office/drawing/2014/main" id="{078E22BF-BF57-4869-A435-82475001FCFF}"/>
                </a:ext>
              </a:extLst>
            </p:cNvPr>
            <p:cNvPicPr>
              <a:picLocks noChangeAspect="1"/>
            </p:cNvPicPr>
            <p:nvPr/>
          </p:nvPicPr>
          <p:blipFill>
            <a:blip r:embed="rId6"/>
            <a:stretch>
              <a:fillRect/>
            </a:stretch>
          </p:blipFill>
          <p:spPr>
            <a:xfrm rot="21066734">
              <a:off x="483132" y="1476175"/>
              <a:ext cx="1795254" cy="1649693"/>
            </a:xfrm>
            <a:prstGeom prst="rect">
              <a:avLst/>
            </a:prstGeom>
          </p:spPr>
        </p:pic>
        <p:sp>
          <p:nvSpPr>
            <p:cNvPr id="13" name="Oval 12">
              <a:extLst>
                <a:ext uri="{FF2B5EF4-FFF2-40B4-BE49-F238E27FC236}">
                  <a16:creationId xmlns:a16="http://schemas.microsoft.com/office/drawing/2014/main" id="{98FE3001-C204-4630-883B-BB2AB3C92B28}"/>
                </a:ext>
              </a:extLst>
            </p:cNvPr>
            <p:cNvSpPr/>
            <p:nvPr/>
          </p:nvSpPr>
          <p:spPr>
            <a:xfrm>
              <a:off x="870857" y="2693535"/>
              <a:ext cx="244928" cy="24492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5" name="Content Placeholder 6">
            <a:extLst>
              <a:ext uri="{FF2B5EF4-FFF2-40B4-BE49-F238E27FC236}">
                <a16:creationId xmlns:a16="http://schemas.microsoft.com/office/drawing/2014/main" id="{CA3C9783-4E3A-47FD-9703-2CE085D824B2}"/>
              </a:ext>
            </a:extLst>
          </p:cNvPr>
          <p:cNvPicPr>
            <a:picLocks noGrp="1" noChangeAspect="1"/>
          </p:cNvPicPr>
          <p:nvPr>
            <p:ph sz="half" idx="1"/>
          </p:nvPr>
        </p:nvPicPr>
        <p:blipFill>
          <a:blip r:embed="rId7"/>
          <a:srcRect/>
          <a:stretch/>
        </p:blipFill>
        <p:spPr>
          <a:xfrm>
            <a:off x="7939970" y="3346946"/>
            <a:ext cx="2064929" cy="1948508"/>
          </a:xfrm>
        </p:spPr>
      </p:pic>
      <p:grpSp>
        <p:nvGrpSpPr>
          <p:cNvPr id="19" name="Group 18">
            <a:extLst>
              <a:ext uri="{FF2B5EF4-FFF2-40B4-BE49-F238E27FC236}">
                <a16:creationId xmlns:a16="http://schemas.microsoft.com/office/drawing/2014/main" id="{1066F29F-4DBD-4523-AE1D-795A0AE21330}"/>
              </a:ext>
            </a:extLst>
          </p:cNvPr>
          <p:cNvGrpSpPr/>
          <p:nvPr/>
        </p:nvGrpSpPr>
        <p:grpSpPr>
          <a:xfrm>
            <a:off x="3802677" y="1677317"/>
            <a:ext cx="1840961" cy="1118910"/>
            <a:chOff x="605993" y="215812"/>
            <a:chExt cx="1840961" cy="1118910"/>
          </a:xfrm>
        </p:grpSpPr>
        <p:sp>
          <p:nvSpPr>
            <p:cNvPr id="16" name="Speech Bubble: Oval 15">
              <a:extLst>
                <a:ext uri="{FF2B5EF4-FFF2-40B4-BE49-F238E27FC236}">
                  <a16:creationId xmlns:a16="http://schemas.microsoft.com/office/drawing/2014/main" id="{FC5E1438-00BE-4A9B-8DA6-709F7767028E}"/>
                </a:ext>
              </a:extLst>
            </p:cNvPr>
            <p:cNvSpPr/>
            <p:nvPr/>
          </p:nvSpPr>
          <p:spPr>
            <a:xfrm>
              <a:off x="605993" y="215812"/>
              <a:ext cx="1840961" cy="1045029"/>
            </a:xfrm>
            <a:prstGeom prst="wedgeEllipseCallout">
              <a:avLst>
                <a:gd name="adj1" fmla="val 29132"/>
                <a:gd name="adj2" fmla="val 77083"/>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CMEC</a:t>
              </a:r>
            </a:p>
            <a:p>
              <a:pPr algn="ctr"/>
              <a:endParaRPr lang="en-CA" dirty="0">
                <a:solidFill>
                  <a:schemeClr val="tx1"/>
                </a:solidFill>
              </a:endParaRPr>
            </a:p>
          </p:txBody>
        </p:sp>
        <p:pic>
          <p:nvPicPr>
            <p:cNvPr id="18" name="Picture 17">
              <a:extLst>
                <a:ext uri="{FF2B5EF4-FFF2-40B4-BE49-F238E27FC236}">
                  <a16:creationId xmlns:a16="http://schemas.microsoft.com/office/drawing/2014/main" id="{6E9E2E82-4456-4B8C-B0E3-5B28CDEECB1C}"/>
                </a:ext>
              </a:extLst>
            </p:cNvPr>
            <p:cNvPicPr>
              <a:picLocks noChangeAspect="1"/>
            </p:cNvPicPr>
            <p:nvPr/>
          </p:nvPicPr>
          <p:blipFill>
            <a:blip r:embed="rId8"/>
            <a:stretch>
              <a:fillRect/>
            </a:stretch>
          </p:blipFill>
          <p:spPr>
            <a:xfrm>
              <a:off x="1142971" y="656085"/>
              <a:ext cx="820020" cy="678637"/>
            </a:xfrm>
            <a:prstGeom prst="rect">
              <a:avLst/>
            </a:prstGeom>
          </p:spPr>
        </p:pic>
      </p:grpSp>
      <p:sp>
        <p:nvSpPr>
          <p:cNvPr id="20" name="Speech Bubble: Oval 19">
            <a:extLst>
              <a:ext uri="{FF2B5EF4-FFF2-40B4-BE49-F238E27FC236}">
                <a16:creationId xmlns:a16="http://schemas.microsoft.com/office/drawing/2014/main" id="{996FD4B7-EA02-422C-9458-6B7A2D98306B}"/>
              </a:ext>
            </a:extLst>
          </p:cNvPr>
          <p:cNvSpPr/>
          <p:nvPr/>
        </p:nvSpPr>
        <p:spPr>
          <a:xfrm>
            <a:off x="8833757" y="1673905"/>
            <a:ext cx="2819399" cy="1580742"/>
          </a:xfrm>
          <a:prstGeom prst="wedgeEllipseCallou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 guidelines.</a:t>
            </a:r>
          </a:p>
          <a:p>
            <a:pPr algn="ctr"/>
            <a:endParaRPr lang="en-CA" dirty="0">
              <a:solidFill>
                <a:schemeClr val="tx1"/>
              </a:solidFill>
            </a:endParaRPr>
          </a:p>
          <a:p>
            <a:pPr algn="ctr"/>
            <a:endParaRPr lang="en-CA" dirty="0">
              <a:solidFill>
                <a:schemeClr val="tx1"/>
              </a:solidFill>
            </a:endParaRPr>
          </a:p>
        </p:txBody>
      </p:sp>
      <p:pic>
        <p:nvPicPr>
          <p:cNvPr id="22" name="Picture 21">
            <a:extLst>
              <a:ext uri="{FF2B5EF4-FFF2-40B4-BE49-F238E27FC236}">
                <a16:creationId xmlns:a16="http://schemas.microsoft.com/office/drawing/2014/main" id="{6B68C8F9-5C06-4637-B4AF-E748E9200D71}"/>
              </a:ext>
            </a:extLst>
          </p:cNvPr>
          <p:cNvPicPr>
            <a:picLocks noChangeAspect="1"/>
          </p:cNvPicPr>
          <p:nvPr/>
        </p:nvPicPr>
        <p:blipFill>
          <a:blip r:embed="rId9"/>
          <a:stretch>
            <a:fillRect/>
          </a:stretch>
        </p:blipFill>
        <p:spPr>
          <a:xfrm>
            <a:off x="10142504" y="2199832"/>
            <a:ext cx="971288" cy="88626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0336AB26-2CA6-4F20-8D78-AA71C2764E71}"/>
              </a:ext>
            </a:extLst>
          </p:cNvPr>
          <p:cNvPicPr>
            <a:picLocks noChangeAspect="1"/>
          </p:cNvPicPr>
          <p:nvPr/>
        </p:nvPicPr>
        <p:blipFill>
          <a:blip r:embed="rId10"/>
          <a:stretch>
            <a:fillRect/>
          </a:stretch>
        </p:blipFill>
        <p:spPr>
          <a:xfrm>
            <a:off x="9338737" y="2327556"/>
            <a:ext cx="803767" cy="680357"/>
          </a:xfrm>
          <a:prstGeom prst="rect">
            <a:avLst/>
          </a:prstGeom>
        </p:spPr>
      </p:pic>
      <p:pic>
        <p:nvPicPr>
          <p:cNvPr id="17" name="Picture 16">
            <a:extLst>
              <a:ext uri="{FF2B5EF4-FFF2-40B4-BE49-F238E27FC236}">
                <a16:creationId xmlns:a16="http://schemas.microsoft.com/office/drawing/2014/main" id="{3D95C80D-6721-46CA-AA5A-3356ED0D7474}"/>
              </a:ext>
            </a:extLst>
          </p:cNvPr>
          <p:cNvPicPr>
            <a:picLocks noChangeAspect="1"/>
          </p:cNvPicPr>
          <p:nvPr/>
        </p:nvPicPr>
        <p:blipFill>
          <a:blip r:embed="rId11"/>
          <a:stretch>
            <a:fillRect/>
          </a:stretch>
        </p:blipFill>
        <p:spPr>
          <a:xfrm>
            <a:off x="7064819" y="4937457"/>
            <a:ext cx="503974" cy="779914"/>
          </a:xfrm>
          <a:prstGeom prst="rect">
            <a:avLst/>
          </a:prstGeom>
        </p:spPr>
      </p:pic>
      <p:pic>
        <p:nvPicPr>
          <p:cNvPr id="21" name="Content Placeholder 3">
            <a:extLst>
              <a:ext uri="{FF2B5EF4-FFF2-40B4-BE49-F238E27FC236}">
                <a16:creationId xmlns:a16="http://schemas.microsoft.com/office/drawing/2014/main" id="{22930F6C-7EBF-4F6B-BADC-4E7CA7269EA0}"/>
              </a:ext>
            </a:extLst>
          </p:cNvPr>
          <p:cNvPicPr>
            <a:picLocks noChangeAspect="1"/>
          </p:cNvPicPr>
          <p:nvPr/>
        </p:nvPicPr>
        <p:blipFill>
          <a:blip r:embed="rId12"/>
          <a:stretch>
            <a:fillRect/>
          </a:stretch>
        </p:blipFill>
        <p:spPr>
          <a:xfrm rot="68467">
            <a:off x="6370331" y="4378487"/>
            <a:ext cx="527480" cy="810740"/>
          </a:xfrm>
          <a:prstGeom prst="rect">
            <a:avLst/>
          </a:prstGeom>
        </p:spPr>
      </p:pic>
      <p:pic>
        <p:nvPicPr>
          <p:cNvPr id="24" name="OER Commons">
            <a:extLst>
              <a:ext uri="{FF2B5EF4-FFF2-40B4-BE49-F238E27FC236}">
                <a16:creationId xmlns:a16="http://schemas.microsoft.com/office/drawing/2014/main" id="{82A2D645-C935-48A4-9E94-4A59F5C82C15}"/>
              </a:ext>
            </a:extLst>
          </p:cNvPr>
          <p:cNvPicPr>
            <a:picLocks noChangeAspect="1"/>
          </p:cNvPicPr>
          <p:nvPr/>
        </p:nvPicPr>
        <p:blipFill>
          <a:blip r:embed="rId13"/>
          <a:srcRect/>
          <a:stretch/>
        </p:blipFill>
        <p:spPr>
          <a:xfrm>
            <a:off x="6016149" y="5327414"/>
            <a:ext cx="814401" cy="543613"/>
          </a:xfrm>
          <a:prstGeom prst="rect">
            <a:avLst/>
          </a:prstGeom>
        </p:spPr>
      </p:pic>
    </p:spTree>
    <p:extLst>
      <p:ext uri="{BB962C8B-B14F-4D97-AF65-F5344CB8AC3E}">
        <p14:creationId xmlns:p14="http://schemas.microsoft.com/office/powerpoint/2010/main" val="5452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6" presetClass="emph" presetSubtype="0" fill="hold" nodeType="withEffect">
                                  <p:stCondLst>
                                    <p:cond delay="0"/>
                                  </p:stCondLst>
                                  <p:childTnLst>
                                    <p:animScale>
                                      <p:cBhvr>
                                        <p:cTn id="22" dur="2000" fill="hold"/>
                                        <p:tgtEl>
                                          <p:spTgt spid="9"/>
                                        </p:tgtEl>
                                      </p:cBhvr>
                                      <p:by x="150000" y="150000"/>
                                    </p:animScale>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95833E-6 2.59259E-6 L 0.31094 -0.16204 " pathEditMode="relative" rAng="0" ptsTypes="AA">
                                      <p:cBhvr>
                                        <p:cTn id="43" dur="2000" fill="hold"/>
                                        <p:tgtEl>
                                          <p:spTgt spid="6"/>
                                        </p:tgtEl>
                                        <p:attrNameLst>
                                          <p:attrName>ppt_x</p:attrName>
                                          <p:attrName>ppt_y</p:attrName>
                                        </p:attrNameLst>
                                      </p:cBhvr>
                                      <p:rCtr x="15547" y="-8102"/>
                                    </p:animMotion>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500"/>
                            </p:stCondLst>
                            <p:childTnLst>
                              <p:par>
                                <p:cTn id="61" presetID="42" presetClass="path" presetSubtype="0" accel="50000" decel="50000" fill="hold" nodeType="afterEffect">
                                  <p:stCondLst>
                                    <p:cond delay="0"/>
                                  </p:stCondLst>
                                  <p:childTnLst>
                                    <p:animMotion origin="layout" path="M -6.25E-7 -3.7037E-6 L 0.10091 -0.05972 " pathEditMode="relative" rAng="0" ptsTypes="AA">
                                      <p:cBhvr>
                                        <p:cTn id="62" dur="2000" fill="hold"/>
                                        <p:tgtEl>
                                          <p:spTgt spid="21"/>
                                        </p:tgtEl>
                                        <p:attrNameLst>
                                          <p:attrName>ppt_x</p:attrName>
                                          <p:attrName>ppt_y</p:attrName>
                                        </p:attrNameLst>
                                      </p:cBhvr>
                                      <p:rCtr x="5039" y="-2986"/>
                                    </p:animMotion>
                                  </p:childTnLst>
                                </p:cTn>
                              </p:par>
                              <p:par>
                                <p:cTn id="63" presetID="42" presetClass="path" presetSubtype="0" accel="50000" decel="50000" fill="hold" nodeType="withEffect">
                                  <p:stCondLst>
                                    <p:cond delay="0"/>
                                  </p:stCondLst>
                                  <p:childTnLst>
                                    <p:animMotion origin="layout" path="M -2.08333E-7 -3.7037E-7 L 0.06055 -0.02917 " pathEditMode="relative" rAng="0" ptsTypes="AA">
                                      <p:cBhvr>
                                        <p:cTn id="64" dur="2000" fill="hold"/>
                                        <p:tgtEl>
                                          <p:spTgt spid="17"/>
                                        </p:tgtEl>
                                        <p:attrNameLst>
                                          <p:attrName>ppt_x</p:attrName>
                                          <p:attrName>ppt_y</p:attrName>
                                        </p:attrNameLst>
                                      </p:cBhvr>
                                      <p:rCtr x="3021" y="-1458"/>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500"/>
                            </p:stCondLst>
                            <p:childTnLst>
                              <p:par>
                                <p:cTn id="71" presetID="37" presetClass="path" presetSubtype="0" accel="50000" decel="50000" fill="hold" nodeType="afterEffect">
                                  <p:stCondLst>
                                    <p:cond delay="0"/>
                                  </p:stCondLst>
                                  <p:childTnLst>
                                    <p:animMotion origin="layout" path="M 0 0 L 0.067 0.04 C 0.081 0.049 0.102 0.054 0.124 0.054 C 0.149 0.054 0.169 0.049 0.183 0.04 L 0.25 0 E" pathEditMode="relative" ptsTypes="">
                                      <p:cBhvr>
                                        <p:cTn id="72" dur="2000" fill="hold"/>
                                        <p:tgtEl>
                                          <p:spTgt spid="24"/>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mph" presetSubtype="0" repeatCount="2000" fill="hold" nodeType="clickEffect">
                                  <p:stCondLst>
                                    <p:cond delay="0"/>
                                  </p:stCondLst>
                                  <p:childTnLst>
                                    <p:animEffect transition="out" filter="fade">
                                      <p:cBhvr>
                                        <p:cTn id="89" dur="500" tmFilter="0, 0; .2, .5; .8, .5; 1, 0"/>
                                        <p:tgtEl>
                                          <p:spTgt spid="24"/>
                                        </p:tgtEl>
                                      </p:cBhvr>
                                    </p:animEffect>
                                    <p:animScale>
                                      <p:cBhvr>
                                        <p:cTn id="9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Lst>
  </p:timing>
</p:sld>
</file>

<file path=ppt/theme/theme1.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2.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4610</TotalTime>
  <Words>2639</Words>
  <Application>Microsoft Office PowerPoint</Application>
  <PresentationFormat>Widescreen</PresentationFormat>
  <Paragraphs>155</Paragraphs>
  <Slides>21</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Dosis Medium</vt:lpstr>
      <vt:lpstr>Garamond</vt:lpstr>
      <vt:lpstr>Symbol</vt:lpstr>
      <vt:lpstr>Level 3</vt:lpstr>
      <vt:lpstr>Level 4</vt:lpstr>
      <vt:lpstr>Copyright in the K-12 Context</vt:lpstr>
      <vt:lpstr>CLASSROOM COPYRIGHT ANXIETY</vt:lpstr>
      <vt:lpstr>COUNCIL OF MINISTERS OF EDUCATION, CANADA</vt:lpstr>
      <vt:lpstr>CMEC AND COPYRIGHT</vt:lpstr>
      <vt:lpstr>CMEC RESOURCES</vt:lpstr>
      <vt:lpstr>FAIR DEALING</vt:lpstr>
      <vt:lpstr>FAIR DEALING IN THE CLASSROOM</vt:lpstr>
      <vt:lpstr>COPYRIGHT CONFIDENCE</vt:lpstr>
      <vt:lpstr>COPYRIGHT COMPLIANCE CHECKLIST</vt:lpstr>
      <vt:lpstr>READY FOR CLASS</vt:lpstr>
      <vt:lpstr>LEARNING OBJECTIVES</vt:lpstr>
      <vt:lpstr>PowerPoint Presentation</vt:lpstr>
      <vt:lpstr>QUESTIONS</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Michael McNally</cp:lastModifiedBy>
  <cp:revision>73</cp:revision>
  <dcterms:created xsi:type="dcterms:W3CDTF">2019-10-03T17:13:49Z</dcterms:created>
  <dcterms:modified xsi:type="dcterms:W3CDTF">2021-06-01T21:03:45Z</dcterms:modified>
</cp:coreProperties>
</file>