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 id="2147483680" r:id="rId3"/>
    <p:sldMasterId id="2147483691" r:id="rId4"/>
    <p:sldMasterId id="2147483702" r:id="rId5"/>
    <p:sldMasterId id="2147483713" r:id="rId6"/>
  </p:sldMasterIdLst>
  <p:notesMasterIdLst>
    <p:notesMasterId r:id="rId34"/>
  </p:notesMasterIdLst>
  <p:handoutMasterIdLst>
    <p:handoutMasterId r:id="rId35"/>
  </p:handoutMasterIdLst>
  <p:sldIdLst>
    <p:sldId id="361" r:id="rId7"/>
    <p:sldId id="362" r:id="rId8"/>
    <p:sldId id="363" r:id="rId9"/>
    <p:sldId id="364" r:id="rId10"/>
    <p:sldId id="343" r:id="rId11"/>
    <p:sldId id="347" r:id="rId12"/>
    <p:sldId id="348" r:id="rId13"/>
    <p:sldId id="346" r:id="rId14"/>
    <p:sldId id="349" r:id="rId15"/>
    <p:sldId id="350" r:id="rId16"/>
    <p:sldId id="352" r:id="rId17"/>
    <p:sldId id="353" r:id="rId18"/>
    <p:sldId id="340" r:id="rId19"/>
    <p:sldId id="342" r:id="rId20"/>
    <p:sldId id="365" r:id="rId21"/>
    <p:sldId id="366" r:id="rId22"/>
    <p:sldId id="372" r:id="rId23"/>
    <p:sldId id="373" r:id="rId24"/>
    <p:sldId id="367" r:id="rId25"/>
    <p:sldId id="374" r:id="rId26"/>
    <p:sldId id="375" r:id="rId27"/>
    <p:sldId id="377" r:id="rId28"/>
    <p:sldId id="368" r:id="rId29"/>
    <p:sldId id="376" r:id="rId30"/>
    <p:sldId id="369" r:id="rId31"/>
    <p:sldId id="370" r:id="rId32"/>
    <p:sldId id="37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9C59"/>
    <a:srgbClr val="4D7B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19"/>
    <p:restoredTop sz="85100" autoAdjust="0"/>
  </p:normalViewPr>
  <p:slideViewPr>
    <p:cSldViewPr snapToGrid="0" snapToObjects="1">
      <p:cViewPr varScale="1">
        <p:scale>
          <a:sx n="82" d="100"/>
          <a:sy n="82" d="100"/>
        </p:scale>
        <p:origin x="162" y="96"/>
      </p:cViewPr>
      <p:guideLst/>
    </p:cSldViewPr>
  </p:slideViewPr>
  <p:notesTextViewPr>
    <p:cViewPr>
      <p:scale>
        <a:sx n="3" d="2"/>
        <a:sy n="3" d="2"/>
      </p:scale>
      <p:origin x="0" y="0"/>
    </p:cViewPr>
  </p:notesTextViewPr>
  <p:notesViewPr>
    <p:cSldViewPr snapToGrid="0" snapToObjects="1">
      <p:cViewPr varScale="1">
        <p:scale>
          <a:sx n="53" d="100"/>
          <a:sy n="53" d="100"/>
        </p:scale>
        <p:origin x="2844"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361B5E-1429-446D-B0DD-F372EDEFC0DD}" type="datetimeFigureOut">
              <a:rPr lang="en-CA" smtClean="0"/>
              <a:t>2024/06/13</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007C1E-14A7-41A6-BC8E-9400516FAFD0}" type="slidenum">
              <a:rPr lang="en-CA" smtClean="0"/>
              <a:t>‹#›</a:t>
            </a:fld>
            <a:endParaRPr lang="en-CA"/>
          </a:p>
        </p:txBody>
      </p:sp>
    </p:spTree>
    <p:extLst>
      <p:ext uri="{BB962C8B-B14F-4D97-AF65-F5344CB8AC3E}">
        <p14:creationId xmlns:p14="http://schemas.microsoft.com/office/powerpoint/2010/main" val="182118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B93A5-DBF3-C443-BA7F-B187E0EE3B30}" type="datetimeFigureOut">
              <a:rPr lang="en-US" smtClean="0"/>
              <a:t>6/13/2024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5808C-EB94-E645-BB20-111DF81258C4}" type="slidenum">
              <a:rPr lang="en-US" smtClean="0"/>
              <a:t>‹#›</a:t>
            </a:fld>
            <a:endParaRPr lang="en-US"/>
          </a:p>
        </p:txBody>
      </p:sp>
    </p:spTree>
    <p:extLst>
      <p:ext uri="{BB962C8B-B14F-4D97-AF65-F5344CB8AC3E}">
        <p14:creationId xmlns:p14="http://schemas.microsoft.com/office/powerpoint/2010/main" val="119880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*Updated: May</a:t>
            </a:r>
            <a:r>
              <a:rPr lang="en-US" sz="1200" b="0" i="0" u="none" strike="noStrike" kern="1200" baseline="0" dirty="0" smtClean="0">
                <a:solidFill>
                  <a:schemeClr val="tx1"/>
                </a:solidFill>
                <a:effectLst/>
                <a:latin typeface="+mn-lt"/>
                <a:ea typeface="+mn-ea"/>
                <a:cs typeface="+mn-cs"/>
              </a:rPr>
              <a:t> 2024</a:t>
            </a:r>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Hello, and welcome to the University of Alberta’s Opening Up Copyright instructional module on </a:t>
            </a:r>
            <a:r>
              <a:rPr lang="en-US" sz="1200" b="0" i="1" u="none" strike="noStrike" kern="1200" dirty="0" smtClean="0">
                <a:solidFill>
                  <a:schemeClr val="tx1"/>
                </a:solidFill>
                <a:effectLst/>
                <a:latin typeface="+mn-lt"/>
                <a:ea typeface="+mn-ea"/>
                <a:cs typeface="+mn-cs"/>
              </a:rPr>
              <a:t>Alberta (Education) v. Access Copyright</a:t>
            </a:r>
            <a:r>
              <a:rPr lang="en-US" sz="1200" b="0" i="0" u="none" strike="noStrike" kern="1200" dirty="0" smtClean="0">
                <a:solidFill>
                  <a:schemeClr val="tx1"/>
                </a:solidFill>
                <a:effectLst/>
                <a:latin typeface="+mn-lt"/>
                <a:ea typeface="+mn-ea"/>
                <a:cs typeface="+mn-cs"/>
              </a:rPr>
              <a:t>.</a:t>
            </a:r>
            <a:endParaRPr lang="en-CA" dirty="0" smtClean="0"/>
          </a:p>
        </p:txBody>
      </p:sp>
      <p:sp>
        <p:nvSpPr>
          <p:cNvPr id="4" name="Slide Number Placeholder 3"/>
          <p:cNvSpPr>
            <a:spLocks noGrp="1"/>
          </p:cNvSpPr>
          <p:nvPr>
            <p:ph type="sldNum" sz="quarter" idx="10"/>
          </p:nvPr>
        </p:nvSpPr>
        <p:spPr/>
        <p:txBody>
          <a:bodyPr/>
          <a:lstStyle/>
          <a:p>
            <a:fld id="{6C15808C-EB94-E645-BB20-111DF81258C4}" type="slidenum">
              <a:rPr lang="en-US" smtClean="0"/>
              <a:t>1</a:t>
            </a:fld>
            <a:endParaRPr lang="en-US"/>
          </a:p>
        </p:txBody>
      </p:sp>
    </p:spTree>
    <p:extLst>
      <p:ext uri="{BB962C8B-B14F-4D97-AF65-F5344CB8AC3E}">
        <p14:creationId xmlns:p14="http://schemas.microsoft.com/office/powerpoint/2010/main" val="2161820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It is important to note that the Court was divided 5 to 4 on this decision. The central issue in the dissent was whether the Copyright Board had made a reviewable error. There are two different standards for judicial review: one is the “reasonableness” standard – whether or not the decision under review was reasonable; and the other is the “correctness” standard – whether or not the decision under review was correct. The standard of review for the Court to apply to the decision of the Copyright Board is reasonableness: simply whether the Board’s decision is reasonable, not whether its decision is correct.</a:t>
            </a:r>
            <a:endParaRPr lang="en-US" b="0" dirty="0" smtClean="0">
              <a:effectLst/>
            </a:endParaRPr>
          </a:p>
          <a:p>
            <a:r>
              <a:rPr lang="en-US" sz="1200" b="0" i="0" u="none" strike="noStrike" kern="1200" dirty="0" smtClean="0">
                <a:solidFill>
                  <a:schemeClr val="tx1"/>
                </a:solidFill>
                <a:effectLst/>
                <a:latin typeface="+mn-lt"/>
                <a:ea typeface="+mn-ea"/>
                <a:cs typeface="+mn-cs"/>
              </a:rPr>
              <a:t>The dissenting judges took the position that the Board’s “application of the </a:t>
            </a:r>
            <a:r>
              <a:rPr lang="en-US" sz="1200" b="0" i="1" u="none" strike="noStrike" kern="1200" dirty="0" smtClean="0">
                <a:solidFill>
                  <a:schemeClr val="tx1"/>
                </a:solidFill>
                <a:effectLst/>
                <a:latin typeface="+mn-lt"/>
                <a:ea typeface="+mn-ea"/>
                <a:cs typeface="+mn-cs"/>
              </a:rPr>
              <a:t>CCH</a:t>
            </a:r>
            <a:r>
              <a:rPr lang="en-US" sz="1200" b="0" i="0" u="none" strike="noStrike" kern="1200" dirty="0" smtClean="0">
                <a:solidFill>
                  <a:schemeClr val="tx1"/>
                </a:solidFill>
                <a:effectLst/>
                <a:latin typeface="+mn-lt"/>
                <a:ea typeface="+mn-ea"/>
                <a:cs typeface="+mn-cs"/>
              </a:rPr>
              <a:t> factors to the facts and its conclusions were not unreasonable” (para 41), and argued, therefore, that the appeal should be dismissed. Writing for the majority, however, Justice </a:t>
            </a:r>
            <a:r>
              <a:rPr lang="en-US" sz="1200" b="0" i="0" u="none" strike="noStrike" kern="1200" dirty="0" err="1" smtClean="0">
                <a:solidFill>
                  <a:schemeClr val="tx1"/>
                </a:solidFill>
                <a:effectLst/>
                <a:latin typeface="+mn-lt"/>
                <a:ea typeface="+mn-ea"/>
                <a:cs typeface="+mn-cs"/>
              </a:rPr>
              <a:t>Abella</a:t>
            </a:r>
            <a:r>
              <a:rPr lang="en-US" sz="1200" b="0" i="0" u="none" strike="noStrike" kern="1200" dirty="0" smtClean="0">
                <a:solidFill>
                  <a:schemeClr val="tx1"/>
                </a:solidFill>
                <a:effectLst/>
                <a:latin typeface="+mn-lt"/>
                <a:ea typeface="+mn-ea"/>
                <a:cs typeface="+mn-cs"/>
              </a:rPr>
              <a:t> concluded that “because the Board’s finding of unfairness was based on what was, in my respectful view, a misapplication of the </a:t>
            </a:r>
            <a:r>
              <a:rPr lang="en-US" sz="1200" b="0" i="1" u="none" strike="noStrike" kern="1200" dirty="0" smtClean="0">
                <a:solidFill>
                  <a:schemeClr val="tx1"/>
                </a:solidFill>
                <a:effectLst/>
                <a:latin typeface="+mn-lt"/>
                <a:ea typeface="+mn-ea"/>
                <a:cs typeface="+mn-cs"/>
              </a:rPr>
              <a:t>CCH </a:t>
            </a:r>
            <a:r>
              <a:rPr lang="en-US" sz="1200" b="0" i="0" u="none" strike="noStrike" kern="1200" dirty="0" smtClean="0">
                <a:solidFill>
                  <a:schemeClr val="tx1"/>
                </a:solidFill>
                <a:effectLst/>
                <a:latin typeface="+mn-lt"/>
                <a:ea typeface="+mn-ea"/>
                <a:cs typeface="+mn-cs"/>
              </a:rPr>
              <a:t>factors, its outcome was rendered unreasonable” (para 37). Therefore, the appeal was allowed.</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1408927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a:t>
            </a:r>
            <a:r>
              <a:rPr lang="en-US" sz="1200" b="0" i="1" u="none" strike="noStrike" kern="1200" dirty="0" smtClean="0">
                <a:solidFill>
                  <a:schemeClr val="tx1"/>
                </a:solidFill>
                <a:effectLst/>
                <a:latin typeface="+mn-lt"/>
                <a:ea typeface="+mn-ea"/>
                <a:cs typeface="+mn-cs"/>
              </a:rPr>
              <a:t>Alberta (Education)</a:t>
            </a:r>
            <a:r>
              <a:rPr lang="en-US" sz="1200" b="0" i="0" u="none" strike="noStrike" kern="1200" dirty="0" smtClean="0">
                <a:solidFill>
                  <a:schemeClr val="tx1"/>
                </a:solidFill>
                <a:effectLst/>
                <a:latin typeface="+mn-lt"/>
                <a:ea typeface="+mn-ea"/>
                <a:cs typeface="+mn-cs"/>
              </a:rPr>
              <a:t> decision confirms that, under fair dealing, Sam can lawfully reproduce short excerpts of materials and distribute those copies to the students in his classes. This allows Sam to provide the most recent articles to his students to keep his classes more current and relevant, which, he hopes, will help his students remain more engaged and gain a more rounded understanding of the subject matter. This Supreme Court decision was released in July 2012.</a:t>
            </a:r>
            <a:endParaRPr lang="en-CA" dirty="0"/>
          </a:p>
        </p:txBody>
      </p:sp>
      <p:sp>
        <p:nvSpPr>
          <p:cNvPr id="4" name="Slide Number Placeholder 3"/>
          <p:cNvSpPr>
            <a:spLocks noGrp="1"/>
          </p:cNvSpPr>
          <p:nvPr>
            <p:ph type="sldNum" sz="quarter" idx="10"/>
          </p:nvPr>
        </p:nvSpPr>
        <p:spPr/>
        <p:txBody>
          <a:bodyPr/>
          <a:lstStyle/>
          <a:p>
            <a:fld id="{6C15808C-EB94-E645-BB20-111DF81258C4}" type="slidenum">
              <a:rPr lang="en-US" smtClean="0"/>
              <a:t>11</a:t>
            </a:fld>
            <a:endParaRPr lang="en-US"/>
          </a:p>
        </p:txBody>
      </p:sp>
    </p:spTree>
    <p:extLst>
      <p:ext uri="{BB962C8B-B14F-4D97-AF65-F5344CB8AC3E}">
        <p14:creationId xmlns:p14="http://schemas.microsoft.com/office/powerpoint/2010/main" val="4235485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Later in 2012, the </a:t>
            </a:r>
            <a:r>
              <a:rPr lang="en-US" sz="1200" b="0" i="1" u="none" strike="noStrike" kern="1200" dirty="0" smtClean="0">
                <a:solidFill>
                  <a:schemeClr val="tx1"/>
                </a:solidFill>
                <a:effectLst/>
                <a:latin typeface="+mn-lt"/>
                <a:ea typeface="+mn-ea"/>
                <a:cs typeface="+mn-cs"/>
              </a:rPr>
              <a:t>Copyright Modernization Act</a:t>
            </a:r>
            <a:r>
              <a:rPr lang="en-US" sz="1200" b="0" i="0" u="none" strike="noStrike" kern="1200" dirty="0" smtClean="0">
                <a:solidFill>
                  <a:schemeClr val="tx1"/>
                </a:solidFill>
                <a:effectLst/>
                <a:latin typeface="+mn-lt"/>
                <a:ea typeface="+mn-ea"/>
                <a:cs typeface="+mn-cs"/>
              </a:rPr>
              <a:t> came into force, which added “education” as a distinct purpose under fair dealing.</a:t>
            </a:r>
            <a:endParaRPr lang="en-CA" dirty="0"/>
          </a:p>
        </p:txBody>
      </p:sp>
      <p:sp>
        <p:nvSpPr>
          <p:cNvPr id="4" name="Slide Number Placeholder 3"/>
          <p:cNvSpPr>
            <a:spLocks noGrp="1"/>
          </p:cNvSpPr>
          <p:nvPr>
            <p:ph type="sldNum" sz="quarter" idx="10"/>
          </p:nvPr>
        </p:nvSpPr>
        <p:spPr/>
        <p:txBody>
          <a:bodyPr/>
          <a:lstStyle/>
          <a:p>
            <a:fld id="{6C15808C-EB94-E645-BB20-111DF81258C4}" type="slidenum">
              <a:rPr lang="en-US" smtClean="0"/>
              <a:t>12</a:t>
            </a:fld>
            <a:endParaRPr lang="en-US"/>
          </a:p>
        </p:txBody>
      </p:sp>
    </p:spTree>
    <p:extLst>
      <p:ext uri="{BB962C8B-B14F-4D97-AF65-F5344CB8AC3E}">
        <p14:creationId xmlns:p14="http://schemas.microsoft.com/office/powerpoint/2010/main" val="3931349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decision in </a:t>
            </a:r>
            <a:r>
              <a:rPr lang="en-US" sz="1200" b="0" i="1" u="none" strike="noStrike" kern="1200" dirty="0" smtClean="0">
                <a:solidFill>
                  <a:schemeClr val="tx1"/>
                </a:solidFill>
                <a:effectLst/>
                <a:latin typeface="+mn-lt"/>
                <a:ea typeface="+mn-ea"/>
                <a:cs typeface="+mn-cs"/>
              </a:rPr>
              <a:t>Alberta (Education) v. Access Copyright</a:t>
            </a:r>
            <a:r>
              <a:rPr lang="en-US" sz="1200" b="0" i="0" u="none" strike="noStrike" kern="1200" dirty="0" smtClean="0">
                <a:solidFill>
                  <a:schemeClr val="tx1"/>
                </a:solidFill>
                <a:effectLst/>
                <a:latin typeface="+mn-lt"/>
                <a:ea typeface="+mn-ea"/>
                <a:cs typeface="+mn-cs"/>
              </a:rPr>
              <a:t>, was released at the same time as the Supreme Court’s decisions on four other copyright cases. These five cases are collectively referred to as the “copyright pentalogy.”</a:t>
            </a:r>
          </a:p>
          <a:p>
            <a:pPr rtl="0"/>
            <a:endParaRPr lang="en-US" b="0" dirty="0" smtClean="0">
              <a:effectLst/>
            </a:endParaRPr>
          </a:p>
          <a:p>
            <a:r>
              <a:rPr lang="en-US" sz="1200" b="0" i="1" u="none" strike="noStrike" kern="1200" dirty="0" smtClean="0">
                <a:solidFill>
                  <a:schemeClr val="tx1"/>
                </a:solidFill>
                <a:effectLst/>
                <a:latin typeface="+mn-lt"/>
                <a:ea typeface="+mn-ea"/>
                <a:cs typeface="+mn-cs"/>
              </a:rPr>
              <a:t>Alberta (Education)</a:t>
            </a:r>
            <a:r>
              <a:rPr lang="en-US" sz="1200" b="0" i="0" u="none" strike="noStrike" kern="1200" dirty="0" smtClean="0">
                <a:solidFill>
                  <a:schemeClr val="tx1"/>
                </a:solidFill>
                <a:effectLst/>
                <a:latin typeface="+mn-lt"/>
                <a:ea typeface="+mn-ea"/>
                <a:cs typeface="+mn-cs"/>
              </a:rPr>
              <a:t>, along with the closely aligned decision in </a:t>
            </a:r>
            <a:r>
              <a:rPr lang="en-US" sz="1200" b="0" i="1" u="none" strike="noStrike" kern="1200" dirty="0" smtClean="0">
                <a:solidFill>
                  <a:schemeClr val="tx1"/>
                </a:solidFill>
                <a:effectLst/>
                <a:latin typeface="+mn-lt"/>
                <a:ea typeface="+mn-ea"/>
                <a:cs typeface="+mn-cs"/>
              </a:rPr>
              <a:t>SOCAN v. Bell</a:t>
            </a:r>
            <a:r>
              <a:rPr lang="en-US" sz="1200" b="0" i="0" u="none" strike="noStrike" kern="1200" dirty="0" smtClean="0">
                <a:solidFill>
                  <a:schemeClr val="tx1"/>
                </a:solidFill>
                <a:effectLst/>
                <a:latin typeface="+mn-lt"/>
                <a:ea typeface="+mn-ea"/>
                <a:cs typeface="+mn-cs"/>
              </a:rPr>
              <a:t>, another of the pentalogy, is an important piece of Supreme Court jurisprudence that reaffirms and further clarifies the application of the </a:t>
            </a:r>
            <a:r>
              <a:rPr lang="en-US" sz="1200" b="0" i="1" u="none" strike="noStrike" kern="1200" dirty="0" smtClean="0">
                <a:solidFill>
                  <a:schemeClr val="tx1"/>
                </a:solidFill>
                <a:effectLst/>
                <a:latin typeface="+mn-lt"/>
                <a:ea typeface="+mn-ea"/>
                <a:cs typeface="+mn-cs"/>
              </a:rPr>
              <a:t>CCH</a:t>
            </a:r>
            <a:r>
              <a:rPr lang="en-US" sz="1200" b="0" i="0" u="none" strike="noStrike" kern="1200" dirty="0" smtClean="0">
                <a:solidFill>
                  <a:schemeClr val="tx1"/>
                </a:solidFill>
                <a:effectLst/>
                <a:latin typeface="+mn-lt"/>
                <a:ea typeface="+mn-ea"/>
                <a:cs typeface="+mn-cs"/>
              </a:rPr>
              <a:t> six-factor test.</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2720027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You should now be able to:</a:t>
            </a:r>
            <a:endParaRPr lang="en-US" b="0" dirty="0" smtClean="0">
              <a:effectLst/>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Recount the circumstances and outcome of </a:t>
            </a:r>
            <a:r>
              <a:rPr lang="en-US" sz="1200" b="0" i="1" u="none" strike="noStrike" kern="1200" dirty="0" smtClean="0">
                <a:solidFill>
                  <a:schemeClr val="tx1"/>
                </a:solidFill>
                <a:effectLst/>
                <a:latin typeface="+mn-lt"/>
                <a:ea typeface="+mn-ea"/>
                <a:cs typeface="+mn-cs"/>
              </a:rPr>
              <a:t>Alberta (Education) v. Access Copyright</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Identify the more significant factors in the fair dealing analysis that contributed to the decision</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Outline the main issue from the dissent in the case</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2557080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This has been the University of Alberta’s Opening Up Copyright Module on </a:t>
            </a:r>
            <a:r>
              <a:rPr lang="en-CA" sz="1200" b="0" i="1" u="none" strike="noStrike" kern="1200" dirty="0" smtClean="0">
                <a:solidFill>
                  <a:schemeClr val="tx1"/>
                </a:solidFill>
                <a:effectLst/>
                <a:latin typeface="+mn-lt"/>
                <a:ea typeface="+mn-ea"/>
                <a:cs typeface="+mn-cs"/>
              </a:rPr>
              <a:t>Alberta</a:t>
            </a:r>
            <a:r>
              <a:rPr lang="en-CA" sz="1200" b="0" i="1" u="none" strike="noStrike" kern="1200" baseline="0" dirty="0" smtClean="0">
                <a:solidFill>
                  <a:schemeClr val="tx1"/>
                </a:solidFill>
                <a:effectLst/>
                <a:latin typeface="+mn-lt"/>
                <a:ea typeface="+mn-ea"/>
                <a:cs typeface="+mn-cs"/>
              </a:rPr>
              <a:t> (Education) v. Access Copyright.</a:t>
            </a:r>
            <a:r>
              <a:rPr lang="en-CA" sz="1200" b="0" i="0" u="none" strike="noStrike" kern="1200" dirty="0" smtClean="0">
                <a:solidFill>
                  <a:schemeClr val="tx1"/>
                </a:solidFill>
                <a:effectLst/>
                <a:latin typeface="+mn-lt"/>
                <a:ea typeface="+mn-ea"/>
                <a:cs typeface="+mn-cs"/>
              </a:rPr>
              <a:t> Thank you for your attention.</a:t>
            </a:r>
            <a:endParaRPr lang="en-CA" dirty="0"/>
          </a:p>
        </p:txBody>
      </p:sp>
      <p:sp>
        <p:nvSpPr>
          <p:cNvPr id="4" name="Slide Number Placeholder 3"/>
          <p:cNvSpPr>
            <a:spLocks noGrp="1"/>
          </p:cNvSpPr>
          <p:nvPr>
            <p:ph type="sldNum" sz="quarter" idx="10"/>
          </p:nvPr>
        </p:nvSpPr>
        <p:spPr/>
        <p:txBody>
          <a:bodyPr/>
          <a:lstStyle/>
          <a:p>
            <a:fld id="{6C15808C-EB94-E645-BB20-111DF81258C4}" type="slidenum">
              <a:rPr lang="en-US" smtClean="0"/>
              <a:t>15</a:t>
            </a:fld>
            <a:endParaRPr lang="en-US"/>
          </a:p>
        </p:txBody>
      </p:sp>
    </p:spTree>
    <p:extLst>
      <p:ext uri="{BB962C8B-B14F-4D97-AF65-F5344CB8AC3E}">
        <p14:creationId xmlns:p14="http://schemas.microsoft.com/office/powerpoint/2010/main" val="1615784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15808C-EB94-E645-BB20-111DF81258C4}" type="slidenum">
              <a:rPr lang="en-US" smtClean="0"/>
              <a:t>18</a:t>
            </a:fld>
            <a:endParaRPr lang="en-US"/>
          </a:p>
        </p:txBody>
      </p:sp>
    </p:spTree>
    <p:extLst>
      <p:ext uri="{BB962C8B-B14F-4D97-AF65-F5344CB8AC3E}">
        <p14:creationId xmlns:p14="http://schemas.microsoft.com/office/powerpoint/2010/main" val="171206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Sam teaches social studies at a junior high school. All the students have a copy of the main textbook, and the school owns copies of a number of other print resources. Sam wants to share excerpts from these resources with students in his classes. Given that the school does not have a sufficient number of copies of these supplemental resources for each student, Sam photocopies the excerpts from the resources and distributes these copies to the students in his class. Is the copying by Sam of these short excerpts from copyright-protected materials, and the use of those excerpts by Sam’s students, covered under fair dealing? Or would such copying and use require permission or a </a:t>
            </a:r>
            <a:r>
              <a:rPr lang="en-US" sz="1200" b="0" i="0" u="none" strike="noStrike" kern="1200" dirty="0" err="1" smtClean="0">
                <a:solidFill>
                  <a:schemeClr val="tx1"/>
                </a:solidFill>
                <a:effectLst/>
                <a:latin typeface="+mn-lt"/>
                <a:ea typeface="+mn-ea"/>
                <a:cs typeface="+mn-cs"/>
              </a:rPr>
              <a:t>licence</a:t>
            </a:r>
            <a:r>
              <a:rPr lang="en-US" sz="1200" b="0" i="0" u="none" strike="noStrike" kern="1200" dirty="0" smtClean="0">
                <a:solidFill>
                  <a:schemeClr val="tx1"/>
                </a:solidFill>
                <a:effectLst/>
                <a:latin typeface="+mn-lt"/>
                <a:ea typeface="+mn-ea"/>
                <a:cs typeface="+mn-cs"/>
              </a:rPr>
              <a:t> from the rights holder?</a:t>
            </a:r>
            <a:endParaRPr lang="en-CA" dirty="0"/>
          </a:p>
        </p:txBody>
      </p:sp>
      <p:sp>
        <p:nvSpPr>
          <p:cNvPr id="4" name="Slide Number Placeholder 3"/>
          <p:cNvSpPr>
            <a:spLocks noGrp="1"/>
          </p:cNvSpPr>
          <p:nvPr>
            <p:ph type="sldNum" sz="quarter" idx="10"/>
          </p:nvPr>
        </p:nvSpPr>
        <p:spPr/>
        <p:txBody>
          <a:bodyPr/>
          <a:lstStyle/>
          <a:p>
            <a:fld id="{6C15808C-EB94-E645-BB20-111DF81258C4}" type="slidenum">
              <a:rPr lang="en-US" smtClean="0"/>
              <a:t>2</a:t>
            </a:fld>
            <a:endParaRPr lang="en-US"/>
          </a:p>
        </p:txBody>
      </p:sp>
    </p:spTree>
    <p:extLst>
      <p:ext uri="{BB962C8B-B14F-4D97-AF65-F5344CB8AC3E}">
        <p14:creationId xmlns:p14="http://schemas.microsoft.com/office/powerpoint/2010/main" val="167627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case of </a:t>
            </a:r>
            <a:r>
              <a:rPr lang="en-US" sz="1200" b="0" i="1" u="none" strike="noStrike" kern="1200" dirty="0" smtClean="0">
                <a:solidFill>
                  <a:schemeClr val="tx1"/>
                </a:solidFill>
                <a:effectLst/>
                <a:latin typeface="+mn-lt"/>
                <a:ea typeface="+mn-ea"/>
                <a:cs typeface="+mn-cs"/>
              </a:rPr>
              <a:t>Alberta (Education) v. Access Copyright</a:t>
            </a:r>
            <a:r>
              <a:rPr lang="en-US" sz="1200" b="0" i="0" u="none" strike="noStrike" kern="1200" dirty="0" smtClean="0">
                <a:solidFill>
                  <a:schemeClr val="tx1"/>
                </a:solidFill>
                <a:effectLst/>
                <a:latin typeface="+mn-lt"/>
                <a:ea typeface="+mn-ea"/>
                <a:cs typeface="+mn-cs"/>
              </a:rPr>
              <a:t> addresses this very issue. In making its determination, the Supreme Court of Canada applied the two-step test that was introduced in its 2004 </a:t>
            </a:r>
            <a:r>
              <a:rPr lang="en-US" sz="1200" b="0" i="1" u="none" strike="noStrike" kern="1200" dirty="0" smtClean="0">
                <a:solidFill>
                  <a:schemeClr val="tx1"/>
                </a:solidFill>
                <a:effectLst/>
                <a:latin typeface="+mn-lt"/>
                <a:ea typeface="+mn-ea"/>
                <a:cs typeface="+mn-cs"/>
              </a:rPr>
              <a:t>CCH</a:t>
            </a:r>
            <a:r>
              <a:rPr lang="en-US" sz="1200" b="0" i="0" u="none" strike="noStrike" kern="1200" dirty="0" smtClean="0">
                <a:solidFill>
                  <a:schemeClr val="tx1"/>
                </a:solidFill>
                <a:effectLst/>
                <a:latin typeface="+mn-lt"/>
                <a:ea typeface="+mn-ea"/>
                <a:cs typeface="+mn-cs"/>
              </a:rPr>
              <a:t> case.</a:t>
            </a:r>
            <a:endParaRPr lang="en-CA" dirty="0"/>
          </a:p>
        </p:txBody>
      </p:sp>
      <p:sp>
        <p:nvSpPr>
          <p:cNvPr id="4" name="Slide Number Placeholder 3"/>
          <p:cNvSpPr>
            <a:spLocks noGrp="1"/>
          </p:cNvSpPr>
          <p:nvPr>
            <p:ph type="sldNum" sz="quarter" idx="10"/>
          </p:nvPr>
        </p:nvSpPr>
        <p:spPr/>
        <p:txBody>
          <a:bodyPr/>
          <a:lstStyle/>
          <a:p>
            <a:fld id="{6C15808C-EB94-E645-BB20-111DF81258C4}" type="slidenum">
              <a:rPr lang="en-US" smtClean="0"/>
              <a:t>3</a:t>
            </a:fld>
            <a:endParaRPr lang="en-US"/>
          </a:p>
        </p:txBody>
      </p:sp>
    </p:spTree>
    <p:extLst>
      <p:ext uri="{BB962C8B-B14F-4D97-AF65-F5344CB8AC3E}">
        <p14:creationId xmlns:p14="http://schemas.microsoft.com/office/powerpoint/2010/main" val="3029615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first step of this test is to consider the dealing in relation to the purposes listed in s. 29 of the </a:t>
            </a:r>
            <a:r>
              <a:rPr lang="en-US" sz="1200" b="0" i="1" u="none" strike="noStrike" kern="1200" dirty="0" smtClean="0">
                <a:solidFill>
                  <a:schemeClr val="tx1"/>
                </a:solidFill>
                <a:effectLst/>
                <a:latin typeface="+mn-lt"/>
                <a:ea typeface="+mn-ea"/>
                <a:cs typeface="+mn-cs"/>
              </a:rPr>
              <a:t>Copyright Act</a:t>
            </a:r>
            <a:r>
              <a:rPr lang="en-US" sz="1200" b="0" i="0" u="none" strike="noStrike" kern="1200" dirty="0" smtClean="0">
                <a:solidFill>
                  <a:schemeClr val="tx1"/>
                </a:solidFill>
                <a:effectLst/>
                <a:latin typeface="+mn-lt"/>
                <a:ea typeface="+mn-ea"/>
                <a:cs typeface="+mn-cs"/>
              </a:rPr>
              <a:t>. It is important to note that when this case was considered, “education” had not yet been added as a purpose under s. 29. The Court found the dealing to be sufficiently related to “research” and “private study” to pass this first step and to move on to the second step for making a determination of fair dealing, which is the six-factor analysis.</a:t>
            </a:r>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156106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In applying the six-factor analysis, the first factor is “the purpose of the dealing”. While the dealing has a clear connection to “research” and “private study”, the Court must consider the extent to which the purpose of the dealing tends toward a finding of fairness. When the Copyright Board made its earlier decision in this same case, it found that the copies made by teachers were predominantly for “instruction” or for “non-private” study, and thus they would tend toward unfairness. The Federal Court of Appeal agreed with the Copyright Board’s decision that the copies were made for “non-private study.”</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A majority of the Supreme Court disagreed. The “research” and “private study” purposes of the students were found to be consistent with the instructional purposes of teachers. “Teachers had no ulterior motive in providing the copies to the students” (para 23). Instruction and private study were found, at least in the school context, to be effectively the same thing. The majority made it clear that the word “private” in “private study” should not be interpreted to suggest that the activity must take place in “splendid isolation”. “Studying and learning are essentially personal </a:t>
            </a:r>
            <a:r>
              <a:rPr lang="en-US" sz="1200" b="0" i="0" u="none" strike="noStrike" kern="1200" dirty="0" err="1" smtClean="0">
                <a:solidFill>
                  <a:schemeClr val="tx1"/>
                </a:solidFill>
                <a:effectLst/>
                <a:latin typeface="+mn-lt"/>
                <a:ea typeface="+mn-ea"/>
                <a:cs typeface="+mn-cs"/>
              </a:rPr>
              <a:t>endeavours</a:t>
            </a:r>
            <a:r>
              <a:rPr lang="en-US" sz="1200" b="0" i="0" u="none" strike="noStrike" kern="1200" dirty="0" smtClean="0">
                <a:solidFill>
                  <a:schemeClr val="tx1"/>
                </a:solidFill>
                <a:effectLst/>
                <a:latin typeface="+mn-lt"/>
                <a:ea typeface="+mn-ea"/>
                <a:cs typeface="+mn-cs"/>
              </a:rPr>
              <a:t>, whether they are engaged in with others or in solitude” (para 27).</a:t>
            </a:r>
            <a:endParaRPr lang="en-US" b="0" dirty="0" smtClean="0">
              <a:effectLst/>
            </a:endParaRPr>
          </a:p>
        </p:txBody>
      </p:sp>
      <p:sp>
        <p:nvSpPr>
          <p:cNvPr id="4" name="Slide Number Placeholder 3"/>
          <p:cNvSpPr>
            <a:spLocks noGrp="1"/>
          </p:cNvSpPr>
          <p:nvPr>
            <p:ph type="sldNum" sz="quarter" idx="10"/>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366081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Copyright Board’s approach to the “amount of the dealing” factor was also found by a majority of the Supreme Court to be problematic. The Board had suggested that a teacher might make a large number of copies of the same short excerpt, and that this would tend toward unfairness. The majority pointed out that “teachers do not make multiple copies of the class set for their own use, they make them for the use of the</a:t>
            </a:r>
            <a:r>
              <a:rPr lang="en-US" sz="1200" b="0" i="1" u="none" strike="noStrike" kern="1200" dirty="0" smtClean="0">
                <a:solidFill>
                  <a:schemeClr val="tx1"/>
                </a:solidFill>
                <a:effectLst/>
                <a:latin typeface="+mn-lt"/>
                <a:ea typeface="+mn-ea"/>
                <a:cs typeface="+mn-cs"/>
              </a:rPr>
              <a:t> students</a:t>
            </a:r>
            <a:r>
              <a:rPr lang="en-US" sz="1200" b="0" i="0" u="none" strike="noStrike" kern="1200" dirty="0" smtClean="0">
                <a:solidFill>
                  <a:schemeClr val="tx1"/>
                </a:solidFill>
                <a:effectLst/>
                <a:latin typeface="+mn-lt"/>
                <a:ea typeface="+mn-ea"/>
                <a:cs typeface="+mn-cs"/>
              </a:rPr>
              <a:t>” (para 29). The Court also noted that “the quantification of the total number of pages copied … is considered under a different factor: the ‘character of the dealing’” (para 29). The majority reaffirmed that “the ‘amount’ factor is not a quantitative assessment based on aggregate use, it is an examination of the proportion between the excerpted copy and the entire work, not the overall quantity of what is disseminated” (para 29).</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60194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For the “alternatives to the dealing” factor, the majority once again disagreed with the approach taken by the Copyright Board, finding that “buying books for each student is not a realistic alternative to teachers copying short excerpts to supplement student textbooks” (para 32). This suggested alternative was found to be all the more unreasonable in light of the Board’s earlier finding that only “short excerpts” from the books were being copied and distributed.</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372186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Finally, regarding the “effect of the dealing on the work,” although there may be some evidence that textbook sales have been shrinking in recent years, “there was no evidence that this decline was linked to photocopying done by teachers” (para 33).</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409490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Therefore, the majority of the Court found the dealing by teachers – the copying of short excerpts of printed works and distributing those copies to their students – to be fair.</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2812126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extLst>
      <p:ext uri="{BB962C8B-B14F-4D97-AF65-F5344CB8AC3E}">
        <p14:creationId xmlns:p14="http://schemas.microsoft.com/office/powerpoint/2010/main" val="2875210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7"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151486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52C757D-577B-4743-B367-5082767D3402}"/>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2" name="Rectangle 21">
            <a:extLst>
              <a:ext uri="{FF2B5EF4-FFF2-40B4-BE49-F238E27FC236}">
                <a16:creationId xmlns:a16="http://schemas.microsoft.com/office/drawing/2014/main" id="{ED0F36C9-5749-4329-B080-EFDAD3F0173A}"/>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23" name="TextBox 22">
            <a:extLst>
              <a:ext uri="{FF2B5EF4-FFF2-40B4-BE49-F238E27FC236}">
                <a16:creationId xmlns:a16="http://schemas.microsoft.com/office/drawing/2014/main" id="{FE66C7D3-19C1-4BAD-B0C1-841BE2D84F4F}"/>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0D49E313-F656-4404-8957-9B5A4E62B2CA}"/>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25" name="Rectangle 24">
            <a:extLst>
              <a:ext uri="{FF2B5EF4-FFF2-40B4-BE49-F238E27FC236}">
                <a16:creationId xmlns:a16="http://schemas.microsoft.com/office/drawing/2014/main" id="{654DC599-C214-42A2-85EF-F53129E6568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26" name="TextBox 25">
            <a:extLst>
              <a:ext uri="{FF2B5EF4-FFF2-40B4-BE49-F238E27FC236}">
                <a16:creationId xmlns:a16="http://schemas.microsoft.com/office/drawing/2014/main" id="{71637D57-9827-4F0A-800A-879120662C7D}"/>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27" name="TextBox 26">
            <a:extLst>
              <a:ext uri="{FF2B5EF4-FFF2-40B4-BE49-F238E27FC236}">
                <a16:creationId xmlns:a16="http://schemas.microsoft.com/office/drawing/2014/main" id="{F707B1F2-4C42-4717-87F3-7EF09498CD8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E28A654F-E837-46B0-8AE1-020F60BB334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9C4C9E9-5061-4539-9ADC-03AFCCD14397}"/>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1628811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0" name="TextBox 9">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287448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1093582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2</a:t>
            </a:r>
            <a:br>
              <a:rPr lang="en-US" dirty="0" smtClean="0"/>
            </a:br>
            <a:r>
              <a:rPr lang="en-US" dirty="0" smtClean="0"/>
              <a:t>TITLE PLACEHOLDER</a:t>
            </a:r>
            <a:endParaRPr lang="en-US" dirty="0"/>
          </a:p>
        </p:txBody>
      </p:sp>
    </p:spTree>
    <p:extLst>
      <p:ext uri="{BB962C8B-B14F-4D97-AF65-F5344CB8AC3E}">
        <p14:creationId xmlns:p14="http://schemas.microsoft.com/office/powerpoint/2010/main" val="27030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66852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6"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7"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949026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533522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83851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25186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3</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004950"/>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extLst>
      <p:ext uri="{BB962C8B-B14F-4D97-AF65-F5344CB8AC3E}">
        <p14:creationId xmlns:p14="http://schemas.microsoft.com/office/powerpoint/2010/main" val="3436432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8" name="TextBox 7">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9" name="TextBox 8">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10"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165336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083F97C2-CE08-D419-55DE-E495AD860F0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144E2CD6-A0FA-7551-C40C-6EA771E3B2E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AFB745A2-305C-9D3D-1EE6-63199EA68F8C}"/>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6E73E1D8-8ED7-190F-312D-61DDA6077B5F}"/>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2BC4C087-AA79-0328-A4BE-3903579F4EA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B0F293E1-DFFE-D465-8B5F-9DB0598C6788}"/>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07E48524-0C87-B1CF-CC28-9C976AAF0A95}"/>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ED70D42-49E6-6857-9BCC-0619BAA3834E}"/>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3911448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1" name="TextBox 10">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373945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255566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3</a:t>
            </a:r>
            <a:br>
              <a:rPr lang="en-US" dirty="0" smtClean="0"/>
            </a:br>
            <a:r>
              <a:rPr lang="en-US" dirty="0" smtClean="0"/>
              <a:t>TITLE PLACEHOLDER</a:t>
            </a:r>
            <a:endParaRPr lang="en-US" dirty="0"/>
          </a:p>
        </p:txBody>
      </p:sp>
    </p:spTree>
    <p:extLst>
      <p:ext uri="{BB962C8B-B14F-4D97-AF65-F5344CB8AC3E}">
        <p14:creationId xmlns:p14="http://schemas.microsoft.com/office/powerpoint/2010/main" val="175485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33969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36887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357755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004494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46101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solidFill>
                  <a:schemeClr val="bg2">
                    <a:lumMod val="10000"/>
                  </a:schemeClr>
                </a:solidFill>
              </a:defRPr>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330900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103023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FCD53651-6320-51E6-F6CE-81F9FFF227FC}"/>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AD97DAC6-EE35-AE9D-7E3C-3248D90AF77D}"/>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642EA7BE-D37C-921A-5030-F19629C163E3}"/>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48D25A76-9CF6-34AA-D505-7131ECEA7FA6}"/>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6248D49B-94C4-A652-A5FE-C871A1A0378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0FC9296B-B060-0A68-DA83-7F260A51B9FD}"/>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BA3E0F4D-E40D-2A9C-A382-D8C598CC1A9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E9FD3AE-6425-CA47-46DA-D446ED8EF5A5}"/>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884133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738252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59200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4</a:t>
            </a:r>
            <a:br>
              <a:rPr lang="en-US" dirty="0" smtClean="0"/>
            </a:br>
            <a:r>
              <a:rPr lang="en-US" dirty="0" smtClean="0"/>
              <a:t>TITLE PLACEHOLDER</a:t>
            </a:r>
            <a:endParaRPr lang="en-US" dirty="0"/>
          </a:p>
        </p:txBody>
      </p:sp>
    </p:spTree>
    <p:extLst>
      <p:ext uri="{BB962C8B-B14F-4D97-AF65-F5344CB8AC3E}">
        <p14:creationId xmlns:p14="http://schemas.microsoft.com/office/powerpoint/2010/main" val="203604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627654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4193019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856257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040240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599467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1</a:t>
            </a:r>
            <a:br>
              <a:rPr lang="en-US" dirty="0" smtClean="0"/>
            </a:br>
            <a:r>
              <a:rPr lang="en-US" dirty="0" smtClean="0"/>
              <a:t>TITLE PLACEHOLDER</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79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26399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BBC1EFB0-677B-6BBA-83B2-12D88F9D683F}"/>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A46956B4-DCEC-265F-18D8-4608A0DEAD9F}"/>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B697392D-B519-6DB2-849C-04557923E445}"/>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D98D23F2-27C0-4EFF-74D5-2B1A10ED2669}"/>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343904F0-CDF3-F7CB-6D12-1EE282BFAA5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942665FB-FD50-A721-590B-55C3A531F177}"/>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16D26496-435B-F27C-7D76-20DBA15A522E}"/>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B3DDDC9-F716-D738-DD8B-1DAB5C40223C}"/>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3035572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346514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712223"/>
            <a:ext cx="2718000" cy="742920"/>
          </a:xfrm>
          <a:prstGeom prst="rect">
            <a:avLst/>
          </a:prstGeom>
        </p:spPr>
      </p:pic>
    </p:spTree>
    <p:extLst>
      <p:ext uri="{BB962C8B-B14F-4D97-AF65-F5344CB8AC3E}">
        <p14:creationId xmlns:p14="http://schemas.microsoft.com/office/powerpoint/2010/main" val="236348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5</a:t>
            </a:r>
            <a:br>
              <a:rPr lang="en-US" dirty="0" smtClean="0"/>
            </a:br>
            <a:r>
              <a:rPr lang="en-US" dirty="0" smtClean="0"/>
              <a:t>TITLE PLACEHOLDER</a:t>
            </a:r>
            <a:endParaRPr lang="en-US" dirty="0"/>
          </a:p>
        </p:txBody>
      </p:sp>
    </p:spTree>
    <p:extLst>
      <p:ext uri="{BB962C8B-B14F-4D97-AF65-F5344CB8AC3E}">
        <p14:creationId xmlns:p14="http://schemas.microsoft.com/office/powerpoint/2010/main" val="41305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17679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346164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725318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030184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88776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190622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284536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11" name="Rectangle 10">
            <a:extLst>
              <a:ext uri="{FF2B5EF4-FFF2-40B4-BE49-F238E27FC236}">
                <a16:creationId xmlns:a16="http://schemas.microsoft.com/office/drawing/2014/main" id="{62803499-54B1-8443-A129-1C7C7CA43E7A}"/>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2" name="Rectangle 11">
            <a:extLst>
              <a:ext uri="{FF2B5EF4-FFF2-40B4-BE49-F238E27FC236}">
                <a16:creationId xmlns:a16="http://schemas.microsoft.com/office/drawing/2014/main" id="{8703AE52-3449-3D47-ADED-C9B56808870D}"/>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15" name="Rectangle 14">
            <a:extLst>
              <a:ext uri="{FF2B5EF4-FFF2-40B4-BE49-F238E27FC236}">
                <a16:creationId xmlns:a16="http://schemas.microsoft.com/office/drawing/2014/main" id="{51A5008C-6F0A-CA42-912D-BA512A422733}"/>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16" name="Rectangle 15">
            <a:extLst>
              <a:ext uri="{FF2B5EF4-FFF2-40B4-BE49-F238E27FC236}">
                <a16:creationId xmlns:a16="http://schemas.microsoft.com/office/drawing/2014/main" id="{9D943834-1542-E04C-88BD-6511A1B7B32F}"/>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C2601C88-3044-994F-BF60-3910500351A4}"/>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8" name="TextBox 17">
            <a:extLst>
              <a:ext uri="{FF2B5EF4-FFF2-40B4-BE49-F238E27FC236}">
                <a16:creationId xmlns:a16="http://schemas.microsoft.com/office/drawing/2014/main" id="{1F7DC342-82E6-D945-A8DE-12B7D47C1C5C}"/>
              </a:ext>
            </a:extLst>
          </p:cNvPr>
          <p:cNvSpPr txBox="1"/>
          <p:nvPr userDrawn="1"/>
        </p:nvSpPr>
        <p:spPr>
          <a:xfrm>
            <a:off x="1268630" y="2590961"/>
            <a:ext cx="2074460" cy="1089529"/>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tx1"/>
                </a:solidFill>
                <a:latin typeface="Arial" panose="020B0604020202020204" pitchFamily="34" charset="0"/>
                <a:cs typeface="Arial" panose="020B0604020202020204" pitchFamily="34" charset="0"/>
              </a:rPr>
              <a:t>Amanda </a:t>
            </a:r>
            <a:r>
              <a:rPr lang="en-US" dirty="0" err="1" smtClean="0">
                <a:solidFill>
                  <a:schemeClr val="tx1"/>
                </a:solidFill>
                <a:latin typeface="Arial" panose="020B0604020202020204" pitchFamily="34" charset="0"/>
                <a:cs typeface="Arial" panose="020B0604020202020204" pitchFamily="34" charset="0"/>
              </a:rPr>
              <a:t>Wakaruk</a:t>
            </a:r>
            <a:endParaRPr lang="en-US" dirty="0" smtClean="0">
              <a:solidFill>
                <a:schemeClr val="tx1"/>
              </a:solidFill>
              <a:latin typeface="Arial" panose="020B0604020202020204" pitchFamily="34" charset="0"/>
              <a:cs typeface="Arial" panose="020B0604020202020204" pitchFamily="34" charset="0"/>
            </a:endParaRPr>
          </a:p>
          <a:p>
            <a:pPr algn="ctr">
              <a:lnSpc>
                <a:spcPct val="120000"/>
              </a:lnSpc>
            </a:pPr>
            <a:r>
              <a:rPr lang="en-US" dirty="0" smtClean="0">
                <a:solidFill>
                  <a:schemeClr val="tx1"/>
                </a:solidFill>
                <a:latin typeface="Arial" panose="020B0604020202020204" pitchFamily="34" charset="0"/>
                <a:cs typeface="Arial" panose="020B0604020202020204" pitchFamily="34" charset="0"/>
              </a:rPr>
              <a:t>Mireille Smith </a:t>
            </a:r>
            <a:endParaRPr lang="en-US" dirty="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3CBFBA1-6765-D14F-92B2-395E8EA4A6B7}"/>
              </a:ext>
            </a:extLst>
          </p:cNvPr>
          <p:cNvSpPr txBox="1"/>
          <p:nvPr userDrawn="1"/>
        </p:nvSpPr>
        <p:spPr>
          <a:xfrm>
            <a:off x="8944970" y="2585367"/>
            <a:ext cx="2074460" cy="394210"/>
          </a:xfrm>
          <a:prstGeom prst="rect">
            <a:avLst/>
          </a:prstGeom>
          <a:noFill/>
        </p:spPr>
        <p:txBody>
          <a:bodyPr wrap="square" rtlCol="0">
            <a:spAutoFit/>
          </a:bodyPr>
          <a:lstStyle/>
          <a:p>
            <a:pPr algn="ctr">
              <a:lnSpc>
                <a:spcPct val="120000"/>
              </a:lnSpc>
            </a:pPr>
            <a:r>
              <a:rPr lang="en-US" dirty="0" err="1">
                <a:solidFill>
                  <a:schemeClr val="tx1"/>
                </a:solidFill>
                <a:latin typeface="Arial" panose="020B0604020202020204" pitchFamily="34" charset="0"/>
                <a:cs typeface="Arial" panose="020B0604020202020204" pitchFamily="34" charset="0"/>
              </a:rPr>
              <a:t>Anwen</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Burk</a:t>
            </a:r>
            <a:endParaRPr lang="en-US"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C8960F4-C1EA-FA49-997F-C1FC9FEE8964}"/>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Cosette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Lemelin</a:t>
            </a:r>
            <a:r>
              <a:rPr lang="en-US" dirty="0">
                <a:solidFill>
                  <a:schemeClr val="tx1"/>
                </a:solidFill>
                <a:latin typeface="Arial" panose="020B0604020202020204" pitchFamily="34" charset="0"/>
                <a:cs typeface="Arial" panose="020B0604020202020204" pitchFamily="34" charset="0"/>
              </a:rPr>
              <a:t>   </a:t>
            </a:r>
          </a:p>
          <a:p>
            <a:pPr algn="ctr">
              <a:lnSpc>
                <a:spcPct val="120000"/>
              </a:lnSpc>
            </a:pPr>
            <a:r>
              <a:rPr lang="en-US" dirty="0">
                <a:solidFill>
                  <a:schemeClr val="tx1"/>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tx1"/>
                </a:solidFill>
                <a:latin typeface="Arial" panose="020B0604020202020204" pitchFamily="34" charset="0"/>
                <a:cs typeface="Arial" panose="020B0604020202020204" pitchFamily="34" charset="0"/>
              </a:rPr>
              <a:t>   Krysta McNutt</a:t>
            </a:r>
          </a:p>
        </p:txBody>
      </p:sp>
      <p:sp>
        <p:nvSpPr>
          <p:cNvPr id="21" name="TextBox 20">
            <a:extLst>
              <a:ext uri="{FF2B5EF4-FFF2-40B4-BE49-F238E27FC236}">
                <a16:creationId xmlns:a16="http://schemas.microsoft.com/office/drawing/2014/main" id="{04C50E83-525F-DE44-B74F-32E3B0E8182E}"/>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tx1"/>
                </a:solidFill>
                <a:latin typeface="Arial" panose="020B0604020202020204" pitchFamily="34" charset="0"/>
                <a:cs typeface="Arial" panose="020B0604020202020204" pitchFamily="34" charset="0"/>
              </a:rPr>
              <a:t>Michelle </a:t>
            </a:r>
            <a:r>
              <a:rPr lang="en-US" dirty="0" err="1">
                <a:solidFill>
                  <a:schemeClr val="tx1"/>
                </a:solidFill>
                <a:latin typeface="Arial" panose="020B0604020202020204" pitchFamily="34" charset="0"/>
                <a:cs typeface="Arial" panose="020B0604020202020204" pitchFamily="34" charset="0"/>
              </a:rPr>
              <a:t>Brailey</a:t>
            </a:r>
            <a:r>
              <a:rPr lang="en-US" dirty="0">
                <a:solidFill>
                  <a:schemeClr val="tx1"/>
                </a:solidFill>
                <a:latin typeface="Arial" panose="020B0604020202020204" pitchFamily="34" charset="0"/>
                <a:cs typeface="Arial" panose="020B0604020202020204" pitchFamily="34" charset="0"/>
              </a:rPr>
              <a:t> </a:t>
            </a:r>
          </a:p>
        </p:txBody>
      </p:sp>
      <p:sp>
        <p:nvSpPr>
          <p:cNvPr id="22" name="TextBox 21">
            <a:extLst>
              <a:ext uri="{FF2B5EF4-FFF2-40B4-BE49-F238E27FC236}">
                <a16:creationId xmlns:a16="http://schemas.microsoft.com/office/drawing/2014/main" id="{225F0AAF-6B51-DF45-A1F4-F2518756A204}"/>
              </a:ext>
            </a:extLst>
          </p:cNvPr>
          <p:cNvSpPr txBox="1"/>
          <p:nvPr userDrawn="1"/>
        </p:nvSpPr>
        <p:spPr>
          <a:xfrm>
            <a:off x="7033365" y="4870679"/>
            <a:ext cx="2215138" cy="1421928"/>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Toby Grant</a:t>
            </a:r>
          </a:p>
          <a:p>
            <a:pPr algn="ctr">
              <a:lnSpc>
                <a:spcPct val="120000"/>
              </a:lnSpc>
            </a:pPr>
            <a:r>
              <a:rPr lang="en-US" dirty="0">
                <a:solidFill>
                  <a:schemeClr val="tx1"/>
                </a:solidFill>
                <a:latin typeface="Arial" panose="020B0604020202020204" pitchFamily="34" charset="0"/>
                <a:cs typeface="Arial" panose="020B0604020202020204" pitchFamily="34" charset="0"/>
              </a:rPr>
              <a:t>Julia Guy</a:t>
            </a:r>
          </a:p>
          <a:p>
            <a:pPr algn="ctr">
              <a:lnSpc>
                <a:spcPct val="120000"/>
              </a:lnSpc>
            </a:pPr>
            <a:r>
              <a:rPr lang="en-US" dirty="0">
                <a:solidFill>
                  <a:schemeClr val="tx1"/>
                </a:solidFill>
                <a:latin typeface="Arial" panose="020B0604020202020204" pitchFamily="34" charset="0"/>
                <a:cs typeface="Arial" panose="020B0604020202020204" pitchFamily="34" charset="0"/>
              </a:rPr>
              <a:t>Kris Joseph</a:t>
            </a:r>
          </a:p>
          <a:p>
            <a:pPr algn="ctr">
              <a:lnSpc>
                <a:spcPct val="120000"/>
              </a:lnSpc>
            </a:pPr>
            <a:r>
              <a:rPr lang="en-US" dirty="0">
                <a:solidFill>
                  <a:schemeClr val="tx1"/>
                </a:solidFill>
                <a:latin typeface="Arial" panose="020B0604020202020204" pitchFamily="34" charset="0"/>
                <a:cs typeface="Arial" panose="020B0604020202020204" pitchFamily="34" charset="0"/>
              </a:rPr>
              <a:t>Michael B. McNally </a:t>
            </a:r>
          </a:p>
        </p:txBody>
      </p:sp>
    </p:spTree>
    <p:extLst>
      <p:ext uri="{BB962C8B-B14F-4D97-AF65-F5344CB8AC3E}">
        <p14:creationId xmlns:p14="http://schemas.microsoft.com/office/powerpoint/2010/main" val="232181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7" name="TextBox 6">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74346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extLst>
      <p:ext uri="{BB962C8B-B14F-4D97-AF65-F5344CB8AC3E}">
        <p14:creationId xmlns:p14="http://schemas.microsoft.com/office/powerpoint/2010/main" val="1855984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3</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004950"/>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extLst>
      <p:ext uri="{BB962C8B-B14F-4D97-AF65-F5344CB8AC3E}">
        <p14:creationId xmlns:p14="http://schemas.microsoft.com/office/powerpoint/2010/main" val="2824251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1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1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251131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694650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76363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6"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Tree>
    <p:extLst>
      <p:ext uri="{BB962C8B-B14F-4D97-AF65-F5344CB8AC3E}">
        <p14:creationId xmlns:p14="http://schemas.microsoft.com/office/powerpoint/2010/main" val="373296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5.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B7CC18-0949-8E45-A533-662250D54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5A6EB9-14DF-C042-8136-3E740B2E7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5F594-EBB5-1947-AE23-0FA84D435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1449E-02DA-A345-A0C9-FF30BF70D890}" type="datetimeFigureOut">
              <a:rPr lang="en-US" smtClean="0"/>
              <a:t>6/13/2024</a:t>
            </a:fld>
            <a:endParaRPr lang="en-US"/>
          </a:p>
        </p:txBody>
      </p:sp>
      <p:sp>
        <p:nvSpPr>
          <p:cNvPr id="5" name="Footer Placeholder 4">
            <a:extLst>
              <a:ext uri="{FF2B5EF4-FFF2-40B4-BE49-F238E27FC236}">
                <a16:creationId xmlns:a16="http://schemas.microsoft.com/office/drawing/2014/main" id="{779CB5FB-8E7D-7447-9961-707BBE7E2E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33B82D-7E3C-0946-8A35-5FEE8E63BF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28264-8B3E-924D-8FC8-D82C26181E14}" type="slidenum">
              <a:rPr lang="en-US" smtClean="0"/>
              <a:t>‹#›</a:t>
            </a:fld>
            <a:endParaRPr lang="en-US"/>
          </a:p>
        </p:txBody>
      </p:sp>
    </p:spTree>
    <p:extLst>
      <p:ext uri="{BB962C8B-B14F-4D97-AF65-F5344CB8AC3E}">
        <p14:creationId xmlns:p14="http://schemas.microsoft.com/office/powerpoint/2010/main" val="1236500000"/>
      </p:ext>
    </p:extLst>
  </p:cSld>
  <p:clrMap bg1="lt1" tx1="dk1" bg2="lt2" tx2="dk2" accent1="accent1" accent2="accent2" accent3="accent3" accent4="accent4" accent5="accent5" accent6="accent6" hlink="hlink" folHlink="folHlink"/>
  <p:sldLayoutIdLst>
    <p:sldLayoutId id="2147483660" r:id="rId1"/>
    <p:sldLayoutId id="2147483668"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7983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11371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72920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3936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09291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hyperlink" Target="https://decisions.scc-csc.ca/scc-csc/scc-csc/en/item/9997/index.do" TargetMode="External"/><Relationship Id="rId2" Type="http://schemas.openxmlformats.org/officeDocument/2006/relationships/hyperlink" Target="https://decisions.fca-caf.ca/fca-caf/decisions/en/item/36867/index.do" TargetMode="External"/><Relationship Id="rId1" Type="http://schemas.openxmlformats.org/officeDocument/2006/relationships/slideLayout" Target="../slideLayouts/slideLayout48.xml"/><Relationship Id="rId6" Type="http://schemas.openxmlformats.org/officeDocument/2006/relationships/hyperlink" Target="https://decisions.scc-csc.ca/scc-csc/scc-csc/en/item/9999/index.do" TargetMode="External"/><Relationship Id="rId5" Type="http://schemas.openxmlformats.org/officeDocument/2006/relationships/hyperlink" Target="https://decisions.scc-csc.ca/scc-csc/scc-csc/en/item/9994/index.do" TargetMode="External"/><Relationship Id="rId4" Type="http://schemas.openxmlformats.org/officeDocument/2006/relationships/hyperlink" Target="https://decisions.scc-csc.ca/scc-csc/scc-csc/en/item/2125/index.d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hyperlink" Target="https://decisions.scc-csc.ca/scc-csc/scc-csc/en/item/9996/index.do" TargetMode="External"/><Relationship Id="rId2" Type="http://schemas.openxmlformats.org/officeDocument/2006/relationships/hyperlink" Target="https://decisions.scc-csc.ca/scc-csc/scc-csc/en/item/9995/index.do" TargetMode="Externa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hyperlink" Target="https://thenounproject.com/icon/kids-235684/" TargetMode="External"/><Relationship Id="rId2" Type="http://schemas.openxmlformats.org/officeDocument/2006/relationships/hyperlink" Target="https://commons.wikimedia.org/wiki/File:Senior_Guy_At_The_Office_Cartoon.svg" TargetMode="External"/><Relationship Id="rId1" Type="http://schemas.openxmlformats.org/officeDocument/2006/relationships/slideLayout" Target="../slideLayouts/slideLayout49.xml"/><Relationship Id="rId6" Type="http://schemas.openxmlformats.org/officeDocument/2006/relationships/hyperlink" Target="https://thenounproject.com/icon/school-1983588/" TargetMode="External"/><Relationship Id="rId5" Type="http://schemas.openxmlformats.org/officeDocument/2006/relationships/hyperlink" Target="https://thenounproject.com/icon/printer-1127745/" TargetMode="External"/><Relationship Id="rId4" Type="http://schemas.openxmlformats.org/officeDocument/2006/relationships/hyperlink" Target="https://thenounproject.com/icon/highlight-241534/"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thenounproject.com/icon/building-164596/" TargetMode="External"/><Relationship Id="rId7" Type="http://schemas.openxmlformats.org/officeDocument/2006/relationships/hyperlink" Target="https://thenounproject.com/icon/percent-397874/" TargetMode="External"/><Relationship Id="rId2" Type="http://schemas.openxmlformats.org/officeDocument/2006/relationships/hyperlink" Target="https://pixabay.com/vectors/lawyer-attorney-barrister-judge-28838/" TargetMode="External"/><Relationship Id="rId1" Type="http://schemas.openxmlformats.org/officeDocument/2006/relationships/slideLayout" Target="../slideLayouts/slideLayout49.xml"/><Relationship Id="rId6" Type="http://schemas.openxmlformats.org/officeDocument/2006/relationships/hyperlink" Target="https://thenounproject.com/icon/copy-1474212/" TargetMode="External"/><Relationship Id="rId5" Type="http://schemas.openxmlformats.org/officeDocument/2006/relationships/hyperlink" Target="https://thenounproject.com/icon/target-1005058/" TargetMode="External"/><Relationship Id="rId4" Type="http://schemas.openxmlformats.org/officeDocument/2006/relationships/hyperlink" Target="https://commons.wikimedia.org/wiki/File:Supreme_court_of_Canada_in_summer.jp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henounproject.com/icon/leaf-1737325/" TargetMode="External"/><Relationship Id="rId7" Type="http://schemas.openxmlformats.org/officeDocument/2006/relationships/hyperlink" Target="https://thenounproject.com/icon/stack-38035/" TargetMode="External"/><Relationship Id="rId2" Type="http://schemas.openxmlformats.org/officeDocument/2006/relationships/hyperlink" Target="https://thenounproject.com/icon/decision-1074053/" TargetMode="External"/><Relationship Id="rId1" Type="http://schemas.openxmlformats.org/officeDocument/2006/relationships/slideLayout" Target="../slideLayouts/slideLayout49.xml"/><Relationship Id="rId6" Type="http://schemas.openxmlformats.org/officeDocument/2006/relationships/hyperlink" Target="https://thenounproject.com/icon/deserted-island-1422103/" TargetMode="External"/><Relationship Id="rId5" Type="http://schemas.openxmlformats.org/officeDocument/2006/relationships/hyperlink" Target="https://www.fct-cf.gc.ca/en/pages/the-federal-courts-coat-of-arms" TargetMode="External"/><Relationship Id="rId4" Type="http://schemas.openxmlformats.org/officeDocument/2006/relationships/hyperlink" Target="https://thenounproject.com/icon/dollar-sign-17114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hyperlink" Target="https://thenounproject.com/icon/judge-684236/" TargetMode="Externa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4.xml"/><Relationship Id="rId7" Type="http://schemas.openxmlformats.org/officeDocument/2006/relationships/image" Target="../media/image25.png"/><Relationship Id="rId2" Type="http://schemas.openxmlformats.org/officeDocument/2006/relationships/slideLayout" Target="../slideLayouts/slideLayout54.xml"/><Relationship Id="rId1" Type="http://schemas.openxmlformats.org/officeDocument/2006/relationships/tags" Target="../tags/tag1.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1.PNG"/><Relationship Id="rId11" Type="http://schemas.openxmlformats.org/officeDocument/2006/relationships/image" Target="../media/image18.jp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3.png"/><Relationship Id="rId9" Type="http://schemas.openxmlformats.org/officeDocument/2006/relationships/image" Target="../media/image210.png"/></Relationships>
</file>

<file path=ppt/slides/_rels/slide6.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notesSlide" Target="../notesSlides/notesSlide6.xml"/><Relationship Id="rId7" Type="http://schemas.openxmlformats.org/officeDocument/2006/relationships/image" Target="../media/image22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18.jp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8.jp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8.jp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D495F5E1-E2EA-3748-A01D-13747B697E5D}"/>
              </a:ext>
            </a:extLst>
          </p:cNvPr>
          <p:cNvSpPr>
            <a:spLocks noGrp="1"/>
          </p:cNvSpPr>
          <p:nvPr>
            <p:ph type="body" sz="quarter" idx="10"/>
          </p:nvPr>
        </p:nvSpPr>
        <p:spPr/>
        <p:txBody>
          <a:bodyPr/>
          <a:lstStyle/>
          <a:p>
            <a:r>
              <a:rPr lang="en-US" smtClean="0"/>
              <a:t>*April 2019 </a:t>
            </a:r>
            <a:endParaRPr lang="en-US" dirty="0"/>
          </a:p>
        </p:txBody>
      </p:sp>
      <p:sp>
        <p:nvSpPr>
          <p:cNvPr id="6" name="Title 1"/>
          <p:cNvSpPr>
            <a:spLocks noGrp="1"/>
          </p:cNvSpPr>
          <p:nvPr>
            <p:ph type="ctrTitle"/>
          </p:nvPr>
        </p:nvSpPr>
        <p:spPr>
          <a:xfrm>
            <a:off x="0" y="2055051"/>
            <a:ext cx="12192000" cy="2387600"/>
          </a:xfrm>
        </p:spPr>
        <p:txBody>
          <a:bodyPr/>
          <a:lstStyle/>
          <a:p>
            <a:r>
              <a:rPr lang="en-US" i="1" dirty="0" smtClean="0"/>
              <a:t>Alberta (Education) </a:t>
            </a:r>
            <a:br>
              <a:rPr lang="en-US" i="1" dirty="0" smtClean="0"/>
            </a:br>
            <a:r>
              <a:rPr lang="en-US" i="1" dirty="0" smtClean="0"/>
              <a:t>v. </a:t>
            </a:r>
            <a:br>
              <a:rPr lang="en-US" i="1" dirty="0" smtClean="0"/>
            </a:br>
            <a:r>
              <a:rPr lang="en-US" i="1" dirty="0" smtClean="0"/>
              <a:t>Canadian Copyright Licensing Agency (Access Copyright)</a:t>
            </a:r>
            <a:endParaRPr lang="en-CA" i="1" dirty="0"/>
          </a:p>
        </p:txBody>
      </p:sp>
    </p:spTree>
    <p:extLst>
      <p:ext uri="{BB962C8B-B14F-4D97-AF65-F5344CB8AC3E}">
        <p14:creationId xmlns:p14="http://schemas.microsoft.com/office/powerpoint/2010/main" val="51286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1A0-4DB3-42AF-9ED4-06FED4B4D74D}"/>
              </a:ext>
            </a:extLst>
          </p:cNvPr>
          <p:cNvSpPr>
            <a:spLocks noGrp="1"/>
          </p:cNvSpPr>
          <p:nvPr>
            <p:ph type="title"/>
          </p:nvPr>
        </p:nvSpPr>
        <p:spPr>
          <a:xfrm>
            <a:off x="2671281" y="535462"/>
            <a:ext cx="8814211" cy="868633"/>
          </a:xfrm>
        </p:spPr>
        <p:txBody>
          <a:bodyPr>
            <a:noAutofit/>
          </a:bodyPr>
          <a:lstStyle/>
          <a:p>
            <a:pPr>
              <a:lnSpc>
                <a:spcPct val="80000"/>
              </a:lnSpc>
            </a:pPr>
            <a:r>
              <a:rPr lang="en-CA" b="1" dirty="0">
                <a:latin typeface="Arial" panose="020B0604020202020204" pitchFamily="34" charset="0"/>
                <a:cs typeface="Arial" panose="020B0604020202020204" pitchFamily="34" charset="0"/>
              </a:rPr>
              <a:t>SUPREME COURT REVIEW OF THE COPYRIGHT BOARD DECISION</a:t>
            </a:r>
          </a:p>
        </p:txBody>
      </p:sp>
      <p:pic>
        <p:nvPicPr>
          <p:cNvPr id="16" name="Content Placeholder 6">
            <a:extLst>
              <a:ext uri="{FF2B5EF4-FFF2-40B4-BE49-F238E27FC236}">
                <a16:creationId xmlns:a16="http://schemas.microsoft.com/office/drawing/2014/main" id="{7A0BBB53-5320-9347-B1A4-0B8D55F5F57E}"/>
              </a:ext>
            </a:extLst>
          </p:cNvPr>
          <p:cNvPicPr>
            <a:picLocks noChangeAspect="1"/>
          </p:cNvPicPr>
          <p:nvPr/>
        </p:nvPicPr>
        <p:blipFill>
          <a:blip r:embed="rId4"/>
          <a:stretch>
            <a:fillRect/>
          </a:stretch>
        </p:blipFill>
        <p:spPr>
          <a:xfrm>
            <a:off x="706507" y="1497785"/>
            <a:ext cx="5529264" cy="974819"/>
          </a:xfrm>
          <a:prstGeom prst="rect">
            <a:avLst/>
          </a:prstGeom>
        </p:spPr>
      </p:pic>
      <p:sp>
        <p:nvSpPr>
          <p:cNvPr id="3" name="TextBox 2">
            <a:extLst>
              <a:ext uri="{FF2B5EF4-FFF2-40B4-BE49-F238E27FC236}">
                <a16:creationId xmlns:a16="http://schemas.microsoft.com/office/drawing/2014/main" id="{AE2FEB84-E199-EE48-B24A-768DC089A089}"/>
              </a:ext>
            </a:extLst>
          </p:cNvPr>
          <p:cNvSpPr txBox="1"/>
          <p:nvPr/>
        </p:nvSpPr>
        <p:spPr>
          <a:xfrm>
            <a:off x="897541" y="2573620"/>
            <a:ext cx="5529264" cy="1938992"/>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Two Standards for Judicial Review: </a:t>
            </a:r>
          </a:p>
          <a:p>
            <a:endParaRPr lang="en-CA" sz="2400" dirty="0">
              <a:latin typeface="Arial" panose="020B0604020202020204" pitchFamily="34" charset="0"/>
              <a:cs typeface="Arial" panose="020B0604020202020204" pitchFamily="34" charset="0"/>
            </a:endParaRPr>
          </a:p>
          <a:p>
            <a:pPr marL="342900" indent="-342900">
              <a:buAutoNum type="arabicPeriod"/>
            </a:pPr>
            <a:r>
              <a:rPr lang="en-CA" sz="2400" dirty="0">
                <a:latin typeface="Arial" panose="020B0604020202020204" pitchFamily="34" charset="0"/>
                <a:cs typeface="Arial" panose="020B0604020202020204" pitchFamily="34" charset="0"/>
              </a:rPr>
              <a:t>“Reasonableness” standard</a:t>
            </a:r>
          </a:p>
          <a:p>
            <a:pPr marL="342900" indent="-342900">
              <a:buAutoNum type="arabicPeriod"/>
            </a:pPr>
            <a:endParaRPr lang="en-CA" sz="2400" dirty="0">
              <a:latin typeface="Arial" panose="020B0604020202020204" pitchFamily="34" charset="0"/>
              <a:cs typeface="Arial" panose="020B0604020202020204" pitchFamily="34" charset="0"/>
            </a:endParaRPr>
          </a:p>
          <a:p>
            <a:pPr marL="342900" indent="-342900">
              <a:buAutoNum type="arabicPeriod"/>
            </a:pPr>
            <a:r>
              <a:rPr lang="en-CA" sz="2400" dirty="0">
                <a:latin typeface="Arial" panose="020B0604020202020204" pitchFamily="34" charset="0"/>
                <a:cs typeface="Arial" panose="020B0604020202020204" pitchFamily="34" charset="0"/>
              </a:rPr>
              <a:t>“Correctness” standard</a:t>
            </a:r>
            <a:endParaRPr lang="en-US" sz="24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DCE1F12-EABE-6140-91AB-6FFF4C8EFFCE}"/>
              </a:ext>
            </a:extLst>
          </p:cNvPr>
          <p:cNvSpPr/>
          <p:nvPr/>
        </p:nvSpPr>
        <p:spPr>
          <a:xfrm>
            <a:off x="5169726" y="3357866"/>
            <a:ext cx="184731" cy="1107996"/>
          </a:xfrm>
          <a:prstGeom prst="rect">
            <a:avLst/>
          </a:prstGeom>
        </p:spPr>
        <p:txBody>
          <a:bodyPr wrap="none">
            <a:spAutoFit/>
          </a:bodyPr>
          <a:lstStyle/>
          <a:p>
            <a:endParaRPr lang="en-US" sz="6600" dirty="0"/>
          </a:p>
        </p:txBody>
      </p:sp>
      <p:sp>
        <p:nvSpPr>
          <p:cNvPr id="19" name="TextBox 18">
            <a:extLst>
              <a:ext uri="{FF2B5EF4-FFF2-40B4-BE49-F238E27FC236}">
                <a16:creationId xmlns:a16="http://schemas.microsoft.com/office/drawing/2014/main" id="{572B6A24-59AA-7B41-9F10-EFA258395608}"/>
              </a:ext>
            </a:extLst>
          </p:cNvPr>
          <p:cNvSpPr txBox="1"/>
          <p:nvPr/>
        </p:nvSpPr>
        <p:spPr>
          <a:xfrm>
            <a:off x="7013165" y="2274838"/>
            <a:ext cx="4762500" cy="2308324"/>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“because the Board’s finding of unfairness was based on what was, in my respectful view, a misapplication of the </a:t>
            </a:r>
            <a:r>
              <a:rPr lang="en-CA" sz="2400" i="1" dirty="0">
                <a:latin typeface="Arial" panose="020B0604020202020204" pitchFamily="34" charset="0"/>
                <a:cs typeface="Arial" panose="020B0604020202020204" pitchFamily="34" charset="0"/>
              </a:rPr>
              <a:t>CCH </a:t>
            </a:r>
            <a:r>
              <a:rPr lang="en-CA" sz="2400" dirty="0">
                <a:latin typeface="Arial" panose="020B0604020202020204" pitchFamily="34" charset="0"/>
                <a:cs typeface="Arial" panose="020B0604020202020204" pitchFamily="34" charset="0"/>
              </a:rPr>
              <a:t>factors, its outcome was rendered unreasonable” (para 37) </a:t>
            </a:r>
            <a:r>
              <a:rPr lang="en-CA" dirty="0"/>
              <a:t>  </a:t>
            </a:r>
            <a:endParaRPr lang="en-US" dirty="0"/>
          </a:p>
        </p:txBody>
      </p:sp>
      <p:sp>
        <p:nvSpPr>
          <p:cNvPr id="14" name="TextBox 13">
            <a:extLst>
              <a:ext uri="{FF2B5EF4-FFF2-40B4-BE49-F238E27FC236}">
                <a16:creationId xmlns:a16="http://schemas.microsoft.com/office/drawing/2014/main" id="{EB085401-67FE-E049-AAFA-AF8AEE75E992}"/>
              </a:ext>
            </a:extLst>
          </p:cNvPr>
          <p:cNvSpPr txBox="1"/>
          <p:nvPr/>
        </p:nvSpPr>
        <p:spPr>
          <a:xfrm>
            <a:off x="7595018" y="2573620"/>
            <a:ext cx="3598793" cy="1569660"/>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“application of the </a:t>
            </a:r>
            <a:r>
              <a:rPr lang="en-CA" sz="2400" i="1" dirty="0">
                <a:latin typeface="Arial" panose="020B0604020202020204" pitchFamily="34" charset="0"/>
                <a:cs typeface="Arial" panose="020B0604020202020204" pitchFamily="34" charset="0"/>
              </a:rPr>
              <a:t>CCH</a:t>
            </a:r>
            <a:r>
              <a:rPr lang="en-CA" sz="2400" dirty="0">
                <a:latin typeface="Arial" panose="020B0604020202020204" pitchFamily="34" charset="0"/>
                <a:cs typeface="Arial" panose="020B0604020202020204" pitchFamily="34" charset="0"/>
              </a:rPr>
              <a:t> factors to the facts and its conclusions were not unreasonable” (para 41)</a:t>
            </a:r>
            <a:endParaRPr lang="en-US" sz="2400" dirty="0">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BCC50025-85B9-804E-8865-F512D0340C70}"/>
              </a:ext>
            </a:extLst>
          </p:cNvPr>
          <p:cNvPicPr>
            <a:picLocks noChangeAspect="1"/>
          </p:cNvPicPr>
          <p:nvPr/>
        </p:nvPicPr>
        <p:blipFill>
          <a:blip r:embed="rId5"/>
          <a:stretch>
            <a:fillRect/>
          </a:stretch>
        </p:blipFill>
        <p:spPr>
          <a:xfrm>
            <a:off x="9580493" y="5166499"/>
            <a:ext cx="1905000" cy="863600"/>
          </a:xfrm>
          <a:prstGeom prst="rect">
            <a:avLst/>
          </a:prstGeom>
        </p:spPr>
      </p:pic>
      <p:pic>
        <p:nvPicPr>
          <p:cNvPr id="43" name="Picture 42">
            <a:extLst>
              <a:ext uri="{FF2B5EF4-FFF2-40B4-BE49-F238E27FC236}">
                <a16:creationId xmlns:a16="http://schemas.microsoft.com/office/drawing/2014/main" id="{873DB571-30A3-BE45-9727-9B719B74F2F2}"/>
              </a:ext>
            </a:extLst>
          </p:cNvPr>
          <p:cNvPicPr>
            <a:picLocks noChangeAspect="1"/>
          </p:cNvPicPr>
          <p:nvPr/>
        </p:nvPicPr>
        <p:blipFill>
          <a:blip r:embed="rId6"/>
          <a:stretch>
            <a:fillRect/>
          </a:stretch>
        </p:blipFill>
        <p:spPr>
          <a:xfrm>
            <a:off x="5689439" y="5148085"/>
            <a:ext cx="2298700" cy="838200"/>
          </a:xfrm>
          <a:prstGeom prst="rect">
            <a:avLst/>
          </a:prstGeom>
        </p:spPr>
      </p:pic>
      <p:pic>
        <p:nvPicPr>
          <p:cNvPr id="13" name="Content Placeholder 7">
            <a:extLst>
              <a:ext uri="{FF2B5EF4-FFF2-40B4-BE49-F238E27FC236}">
                <a16:creationId xmlns:a16="http://schemas.microsoft.com/office/drawing/2014/main" id="{E6C5FD9D-8FE5-7F44-9914-EF43C1213EF4}"/>
              </a:ext>
            </a:extLst>
          </p:cNvPr>
          <p:cNvPicPr>
            <a:picLocks noChangeAspect="1"/>
          </p:cNvPicPr>
          <p:nvPr/>
        </p:nvPicPr>
        <p:blipFill>
          <a:blip r:embed="rId7"/>
          <a:stretch>
            <a:fillRect/>
          </a:stretch>
        </p:blipFill>
        <p:spPr>
          <a:xfrm>
            <a:off x="6901696" y="2251219"/>
            <a:ext cx="4583797" cy="2757668"/>
          </a:xfrm>
          <a:prstGeom prst="rect">
            <a:avLst/>
          </a:prstGeom>
        </p:spPr>
      </p:pic>
      <p:sp>
        <p:nvSpPr>
          <p:cNvPr id="4" name="Lightning Bolt 3">
            <a:extLst>
              <a:ext uri="{FF2B5EF4-FFF2-40B4-BE49-F238E27FC236}">
                <a16:creationId xmlns:a16="http://schemas.microsoft.com/office/drawing/2014/main" id="{40DFF97D-A6F3-AF42-894F-A34B53707CAD}"/>
              </a:ext>
            </a:extLst>
          </p:cNvPr>
          <p:cNvSpPr/>
          <p:nvPr/>
        </p:nvSpPr>
        <p:spPr>
          <a:xfrm rot="615319" flipH="1">
            <a:off x="8957320" y="1610290"/>
            <a:ext cx="1774815" cy="3834512"/>
          </a:xfrm>
          <a:prstGeom prst="lightningBol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5">
            <a:extLst>
              <a:ext uri="{FF2B5EF4-FFF2-40B4-BE49-F238E27FC236}">
                <a16:creationId xmlns:a16="http://schemas.microsoft.com/office/drawing/2014/main" id="{CC6A9F5B-85F5-F747-AA9F-26D8C63661CF}"/>
              </a:ext>
            </a:extLst>
          </p:cNvPr>
          <p:cNvSpPr/>
          <p:nvPr/>
        </p:nvSpPr>
        <p:spPr>
          <a:xfrm>
            <a:off x="9394414" y="6019381"/>
            <a:ext cx="2195172" cy="28277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17">
            <a:extLst>
              <a:ext uri="{FF2B5EF4-FFF2-40B4-BE49-F238E27FC236}">
                <a16:creationId xmlns:a16="http://schemas.microsoft.com/office/drawing/2014/main" id="{5F0F3DB9-9017-7D42-BD50-8FF6D1CD1EDF}"/>
              </a:ext>
            </a:extLst>
          </p:cNvPr>
          <p:cNvSpPr/>
          <p:nvPr/>
        </p:nvSpPr>
        <p:spPr>
          <a:xfrm>
            <a:off x="5741203" y="6019381"/>
            <a:ext cx="2195172" cy="28277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83022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1000" tmFilter="0, 0; .2, .5; .8, .5; 1, 0"/>
                                        <p:tgtEl>
                                          <p:spTgt spid="16"/>
                                        </p:tgtEl>
                                      </p:cBhvr>
                                    </p:animEffect>
                                    <p:animScale>
                                      <p:cBhvr>
                                        <p:cTn id="21" dur="500" autoRev="1" fill="hold"/>
                                        <p:tgtEl>
                                          <p:spTgt spid="1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1000" tmFilter="0, 0; .2, .5; .8, .5; 1, 0"/>
                                        <p:tgtEl>
                                          <p:spTgt spid="3">
                                            <p:txEl>
                                              <p:pRg st="2" end="2"/>
                                            </p:txEl>
                                          </p:spTgt>
                                        </p:tgtEl>
                                      </p:cBhvr>
                                    </p:animEffect>
                                    <p:animScale>
                                      <p:cBhvr>
                                        <p:cTn id="37" dur="500" autoRev="1" fill="hold"/>
                                        <p:tgtEl>
                                          <p:spTgt spid="3">
                                            <p:txEl>
                                              <p:pRg st="2" end="2"/>
                                            </p:tx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1000" tmFilter="0, 0; .2, .5; .8, .5; 1, 0"/>
                                        <p:tgtEl>
                                          <p:spTgt spid="3">
                                            <p:txEl>
                                              <p:pRg st="4" end="4"/>
                                            </p:txEl>
                                          </p:spTgt>
                                        </p:tgtEl>
                                      </p:cBhvr>
                                    </p:animEffect>
                                    <p:animScale>
                                      <p:cBhvr>
                                        <p:cTn id="42" dur="500" autoRev="1" fill="hold"/>
                                        <p:tgtEl>
                                          <p:spTgt spid="3">
                                            <p:txEl>
                                              <p:pRg st="4" end="4"/>
                                            </p:tx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
                                            <p:txEl>
                                              <p:pRg st="4" end="4"/>
                                            </p:txEl>
                                          </p:spTgt>
                                        </p:tgtEl>
                                      </p:cBhvr>
                                    </p:animEffect>
                                    <p:set>
                                      <p:cBhvr>
                                        <p:cTn id="47" dur="1" fill="hold">
                                          <p:stCondLst>
                                            <p:cond delay="499"/>
                                          </p:stCondLst>
                                        </p:cTn>
                                        <p:tgtEl>
                                          <p:spTgt spid="3">
                                            <p:txEl>
                                              <p:pRg st="4" end="4"/>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
                                            <p:txEl>
                                              <p:pRg st="0" end="0"/>
                                            </p:txEl>
                                          </p:spTgt>
                                        </p:tgtEl>
                                      </p:cBhvr>
                                    </p:animEffect>
                                    <p:set>
                                      <p:cBhvr>
                                        <p:cTn id="5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1000" tmFilter="0, 0; .2, .5; .8, .5; 1, 0"/>
                                        <p:tgtEl>
                                          <p:spTgt spid="37"/>
                                        </p:tgtEl>
                                      </p:cBhvr>
                                    </p:animEffect>
                                    <p:animScale>
                                      <p:cBhvr>
                                        <p:cTn id="63" dur="500" autoRev="1" fill="hold"/>
                                        <p:tgtEl>
                                          <p:spTgt spid="37"/>
                                        </p:tgtEl>
                                      </p:cBhvr>
                                      <p:by x="105000" y="105000"/>
                                    </p:animScale>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par>
                          <p:cTn id="67" fill="hold">
                            <p:stCondLst>
                              <p:cond delay="1000"/>
                            </p:stCondLst>
                            <p:childTnLst>
                              <p:par>
                                <p:cTn id="68" presetID="22" presetClass="entr" presetSubtype="8" fill="hold" grpId="0" nodeType="afterEffect" nodePh="1">
                                  <p:stCondLst>
                                    <p:cond delay="0"/>
                                  </p:stCondLst>
                                  <p:endCondLst>
                                    <p:cond evt="begin" delay="0">
                                      <p:tn val="68"/>
                                    </p:cond>
                                  </p:end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10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iterate type="lt">
                                    <p:tmPct val="10000"/>
                                  </p:iterate>
                                  <p:childTnLst>
                                    <p:set>
                                      <p:cBhvr>
                                        <p:cTn id="74" dur="1" fill="hold">
                                          <p:stCondLst>
                                            <p:cond delay="0"/>
                                          </p:stCondLst>
                                        </p:cTn>
                                        <p:tgtEl>
                                          <p:spTgt spid="14"/>
                                        </p:tgtEl>
                                        <p:attrNameLst>
                                          <p:attrName>style.visibility</p:attrName>
                                        </p:attrNameLst>
                                      </p:cBhvr>
                                      <p:to>
                                        <p:strVal val="visible"/>
                                      </p:to>
                                    </p:set>
                                    <p:animEffect transition="in" filter="wipe(down)">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iterate type="lt">
                                    <p:tmPct val="0"/>
                                  </p:iterate>
                                  <p:childTnLst>
                                    <p:animEffect transition="out" filter="fade">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6"/>
                                        </p:tgtEl>
                                      </p:cBhvr>
                                    </p:animEffect>
                                    <p:set>
                                      <p:cBhvr>
                                        <p:cTn id="83" dur="1" fill="hold">
                                          <p:stCondLst>
                                            <p:cond delay="499"/>
                                          </p:stCondLst>
                                        </p:cTn>
                                        <p:tgtEl>
                                          <p:spTgt spid="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2" nodeType="clickEffect" nodePh="1">
                                  <p:stCondLst>
                                    <p:cond delay="0"/>
                                  </p:stCondLst>
                                  <p:endCondLst>
                                    <p:cond evt="begin" delay="0">
                                      <p:tn val="86"/>
                                    </p:cond>
                                  </p:endCondLst>
                                  <p:childTnLst>
                                    <p:animEffect transition="out" filter="fade">
                                      <p:cBhvr>
                                        <p:cTn id="87" dur="500"/>
                                        <p:tgtEl>
                                          <p:spTgt spid="17"/>
                                        </p:tgtEl>
                                      </p:cBhvr>
                                    </p:animEffect>
                                    <p:set>
                                      <p:cBhvr>
                                        <p:cTn id="88" dur="1" fill="hold">
                                          <p:stCondLst>
                                            <p:cond delay="499"/>
                                          </p:stCondLst>
                                        </p:cTn>
                                        <p:tgtEl>
                                          <p:spTgt spid="1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6" presetClass="emph" presetSubtype="0" fill="hold" nodeType="clickEffect">
                                  <p:stCondLst>
                                    <p:cond delay="0"/>
                                  </p:stCondLst>
                                  <p:childTnLst>
                                    <p:animEffect transition="out" filter="fade">
                                      <p:cBhvr>
                                        <p:cTn id="92" dur="1000" tmFilter="0, 0; .2, .5; .8, .5; 1, 0"/>
                                        <p:tgtEl>
                                          <p:spTgt spid="43"/>
                                        </p:tgtEl>
                                      </p:cBhvr>
                                    </p:animEffect>
                                    <p:animScale>
                                      <p:cBhvr>
                                        <p:cTn id="93" dur="500" autoRev="1" fill="hold"/>
                                        <p:tgtEl>
                                          <p:spTgt spid="43"/>
                                        </p:tgtEl>
                                      </p:cBhvr>
                                      <p:by x="105000" y="105000"/>
                                    </p:animScale>
                                  </p:childTnLst>
                                </p:cTn>
                              </p:par>
                              <p:par>
                                <p:cTn id="94" presetID="10"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iterate type="lt">
                                    <p:tmPct val="10000"/>
                                  </p:iterate>
                                  <p:childTnLst>
                                    <p:set>
                                      <p:cBhvr>
                                        <p:cTn id="100" dur="1" fill="hold">
                                          <p:stCondLst>
                                            <p:cond delay="0"/>
                                          </p:stCondLst>
                                        </p:cTn>
                                        <p:tgtEl>
                                          <p:spTgt spid="19"/>
                                        </p:tgtEl>
                                        <p:attrNameLst>
                                          <p:attrName>style.visibility</p:attrName>
                                        </p:attrNameLst>
                                      </p:cBhvr>
                                      <p:to>
                                        <p:strVal val="visible"/>
                                      </p:to>
                                    </p:set>
                                    <p:animEffect transition="in" filter="wipe(left)">
                                      <p:cBhvr>
                                        <p:cTn id="10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allAtOnce"/>
      <p:bldP spid="17" grpId="0"/>
      <p:bldP spid="17" grpId="2"/>
      <p:bldP spid="19" grpId="0"/>
      <p:bldP spid="14" grpId="0"/>
      <p:bldP spid="14" grpId="1"/>
      <p:bldP spid="4" grpId="0" animBg="1"/>
      <p:bldP spid="4" grpId="1" animBg="1"/>
      <p:bldP spid="6" grpId="0" animBg="1"/>
      <p:bldP spid="6" grpId="1"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i="1" dirty="0"/>
              <a:t>ALBERTA (EDUCATION) </a:t>
            </a:r>
            <a:r>
              <a:rPr lang="en-US" dirty="0"/>
              <a:t>DECISION</a:t>
            </a:r>
          </a:p>
        </p:txBody>
      </p:sp>
      <p:pic>
        <p:nvPicPr>
          <p:cNvPr id="12" name="Picture 11">
            <a:extLst>
              <a:ext uri="{FF2B5EF4-FFF2-40B4-BE49-F238E27FC236}">
                <a16:creationId xmlns:a16="http://schemas.microsoft.com/office/drawing/2014/main" id="{3B42753A-3C98-2D46-9248-876EB8167BFF}"/>
              </a:ext>
            </a:extLst>
          </p:cNvPr>
          <p:cNvPicPr>
            <a:picLocks noChangeAspect="1"/>
          </p:cNvPicPr>
          <p:nvPr/>
        </p:nvPicPr>
        <p:blipFill>
          <a:blip r:embed="rId3"/>
          <a:stretch>
            <a:fillRect/>
          </a:stretch>
        </p:blipFill>
        <p:spPr>
          <a:xfrm>
            <a:off x="9315112" y="3856088"/>
            <a:ext cx="2548108" cy="2022308"/>
          </a:xfrm>
          <a:prstGeom prst="rect">
            <a:avLst/>
          </a:prstGeom>
        </p:spPr>
      </p:pic>
      <p:pic>
        <p:nvPicPr>
          <p:cNvPr id="8" name="Picture 7">
            <a:extLst>
              <a:ext uri="{FF2B5EF4-FFF2-40B4-BE49-F238E27FC236}">
                <a16:creationId xmlns:a16="http://schemas.microsoft.com/office/drawing/2014/main" id="{81DD6C1F-8A78-D846-9FC5-D86B2DAE211C}"/>
              </a:ext>
            </a:extLst>
          </p:cNvPr>
          <p:cNvPicPr>
            <a:picLocks noChangeAspect="1"/>
          </p:cNvPicPr>
          <p:nvPr/>
        </p:nvPicPr>
        <p:blipFill>
          <a:blip r:embed="rId4"/>
          <a:stretch>
            <a:fillRect/>
          </a:stretch>
        </p:blipFill>
        <p:spPr>
          <a:xfrm>
            <a:off x="751611" y="2804344"/>
            <a:ext cx="2843054" cy="3074052"/>
          </a:xfrm>
          <a:prstGeom prst="rect">
            <a:avLst/>
          </a:prstGeom>
        </p:spPr>
      </p:pic>
      <p:pic>
        <p:nvPicPr>
          <p:cNvPr id="18" name="Picture 17">
            <a:extLst>
              <a:ext uri="{FF2B5EF4-FFF2-40B4-BE49-F238E27FC236}">
                <a16:creationId xmlns:a16="http://schemas.microsoft.com/office/drawing/2014/main" id="{5951AF95-6C6E-DA4D-B38C-ED4F7041EA7B}"/>
              </a:ext>
            </a:extLst>
          </p:cNvPr>
          <p:cNvPicPr>
            <a:picLocks noChangeAspect="1"/>
          </p:cNvPicPr>
          <p:nvPr/>
        </p:nvPicPr>
        <p:blipFill>
          <a:blip r:embed="rId5"/>
          <a:stretch>
            <a:fillRect/>
          </a:stretch>
        </p:blipFill>
        <p:spPr>
          <a:xfrm>
            <a:off x="3962475" y="2838098"/>
            <a:ext cx="1816288" cy="2230794"/>
          </a:xfrm>
          <a:prstGeom prst="rect">
            <a:avLst/>
          </a:prstGeom>
          <a:ln>
            <a:noFill/>
          </a:ln>
        </p:spPr>
      </p:pic>
      <p:sp>
        <p:nvSpPr>
          <p:cNvPr id="2" name="Rounded Rectangular Callout 1">
            <a:extLst>
              <a:ext uri="{FF2B5EF4-FFF2-40B4-BE49-F238E27FC236}">
                <a16:creationId xmlns:a16="http://schemas.microsoft.com/office/drawing/2014/main" id="{A3FF7951-992F-044E-B8B4-E948FCA9E52D}"/>
              </a:ext>
            </a:extLst>
          </p:cNvPr>
          <p:cNvSpPr/>
          <p:nvPr/>
        </p:nvSpPr>
        <p:spPr>
          <a:xfrm>
            <a:off x="9748670" y="2247197"/>
            <a:ext cx="2114550" cy="1181803"/>
          </a:xfrm>
          <a:prstGeom prst="wedgeRoundRectCallout">
            <a:avLst/>
          </a:prstGeom>
          <a:solidFill>
            <a:srgbClr val="4D7B90">
              <a:alpha val="62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THANKS, MR. SAM!</a:t>
            </a:r>
          </a:p>
        </p:txBody>
      </p:sp>
    </p:spTree>
    <p:extLst>
      <p:ext uri="{BB962C8B-B14F-4D97-AF65-F5344CB8AC3E}">
        <p14:creationId xmlns:p14="http://schemas.microsoft.com/office/powerpoint/2010/main" val="1052078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302 -0.01412 L 0.28307 -0.01412 " pathEditMode="relative" rAng="0" ptsTypes="AA">
                                      <p:cBhvr>
                                        <p:cTn id="6" dur="2000" fill="hold"/>
                                        <p:tgtEl>
                                          <p:spTgt spid="18"/>
                                        </p:tgtEl>
                                        <p:attrNameLst>
                                          <p:attrName>ppt_x</p:attrName>
                                          <p:attrName>ppt_y</p:attrName>
                                        </p:attrNameLst>
                                      </p:cBhvr>
                                      <p:rCtr x="13503"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9162130" cy="938785"/>
          </a:xfrm>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2012</a:t>
            </a:r>
            <a:r>
              <a:rPr lang="en-US" i="1" dirty="0"/>
              <a:t> </a:t>
            </a:r>
            <a:r>
              <a:rPr lang="en-CA" i="1" dirty="0"/>
              <a:t>COPYRIGHT MODERNIZATION ACT</a:t>
            </a:r>
            <a:r>
              <a:rPr lang="en-CA" dirty="0"/>
              <a:t> </a:t>
            </a:r>
            <a:endParaRPr lang="en-US" i="1" dirty="0"/>
          </a:p>
        </p:txBody>
      </p:sp>
      <p:pic>
        <p:nvPicPr>
          <p:cNvPr id="8" name="Picture 7">
            <a:extLst>
              <a:ext uri="{FF2B5EF4-FFF2-40B4-BE49-F238E27FC236}">
                <a16:creationId xmlns:a16="http://schemas.microsoft.com/office/drawing/2014/main" id="{066FD091-644F-A04E-890D-AF8361C4F857}"/>
              </a:ext>
            </a:extLst>
          </p:cNvPr>
          <p:cNvPicPr>
            <a:picLocks noChangeAspect="1"/>
          </p:cNvPicPr>
          <p:nvPr/>
        </p:nvPicPr>
        <p:blipFill>
          <a:blip r:embed="rId3"/>
          <a:stretch>
            <a:fillRect/>
          </a:stretch>
        </p:blipFill>
        <p:spPr>
          <a:xfrm>
            <a:off x="5350664" y="2435225"/>
            <a:ext cx="1966330" cy="1987550"/>
          </a:xfrm>
          <a:prstGeom prst="rect">
            <a:avLst/>
          </a:prstGeom>
        </p:spPr>
      </p:pic>
      <p:pic>
        <p:nvPicPr>
          <p:cNvPr id="13" name="Picture 12">
            <a:extLst>
              <a:ext uri="{FF2B5EF4-FFF2-40B4-BE49-F238E27FC236}">
                <a16:creationId xmlns:a16="http://schemas.microsoft.com/office/drawing/2014/main" id="{AF0759CA-38AB-DF44-8A23-7F2F81819E49}"/>
              </a:ext>
            </a:extLst>
          </p:cNvPr>
          <p:cNvPicPr>
            <a:picLocks noChangeAspect="1"/>
          </p:cNvPicPr>
          <p:nvPr/>
        </p:nvPicPr>
        <p:blipFill>
          <a:blip r:embed="rId4"/>
          <a:stretch>
            <a:fillRect/>
          </a:stretch>
        </p:blipFill>
        <p:spPr>
          <a:xfrm>
            <a:off x="5350664" y="2231309"/>
            <a:ext cx="1936418" cy="1112268"/>
          </a:xfrm>
          <a:prstGeom prst="rect">
            <a:avLst/>
          </a:prstGeom>
        </p:spPr>
      </p:pic>
    </p:spTree>
    <p:extLst>
      <p:ext uri="{BB962C8B-B14F-4D97-AF65-F5344CB8AC3E}">
        <p14:creationId xmlns:p14="http://schemas.microsoft.com/office/powerpoint/2010/main" val="179479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0 L -0.00104 0.14491 " pathEditMode="relative" rAng="0" ptsTypes="AA">
                                      <p:cBhvr>
                                        <p:cTn id="6" dur="2000" fill="hold"/>
                                        <p:tgtEl>
                                          <p:spTgt spid="8"/>
                                        </p:tgtEl>
                                        <p:attrNameLst>
                                          <p:attrName>ppt_x</p:attrName>
                                          <p:attrName>ppt_y</p:attrName>
                                        </p:attrNameLst>
                                      </p:cBhvr>
                                      <p:rCtr x="-52" y="72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A989-59EB-44D9-BA64-0644A8E96778}"/>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COPYRIGHT PENTALOGY</a:t>
            </a:r>
          </a:p>
        </p:txBody>
      </p:sp>
      <p:pic>
        <p:nvPicPr>
          <p:cNvPr id="2050" name="Picture 2">
            <a:extLst>
              <a:ext uri="{FF2B5EF4-FFF2-40B4-BE49-F238E27FC236}">
                <a16:creationId xmlns:a16="http://schemas.microsoft.com/office/drawing/2014/main" id="{F5B5B1DB-6E86-4A61-A5A9-C34E2D39ED5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77498" y="2695690"/>
            <a:ext cx="2846272" cy="2787384"/>
          </a:xfrm>
          <a:prstGeom prst="rect">
            <a:avLst/>
          </a:prstGeom>
          <a:noFill/>
          <a:extLst>
            <a:ext uri="{909E8E84-426E-40DD-AFC4-6F175D3DCCD1}">
              <a14:hiddenFill xmlns:a14="http://schemas.microsoft.com/office/drawing/2010/main">
                <a:solidFill>
                  <a:srgbClr val="FFFFFF"/>
                </a:solidFill>
              </a14:hiddenFill>
            </a:ext>
          </a:extLst>
        </p:spPr>
      </p:pic>
      <p:sp>
        <p:nvSpPr>
          <p:cNvPr id="2048" name="TextBox 2047">
            <a:extLst>
              <a:ext uri="{FF2B5EF4-FFF2-40B4-BE49-F238E27FC236}">
                <a16:creationId xmlns:a16="http://schemas.microsoft.com/office/drawing/2014/main" id="{ECE6BC3E-AAF2-44F8-8BC1-18456AC9735F}"/>
              </a:ext>
            </a:extLst>
          </p:cNvPr>
          <p:cNvSpPr txBox="1"/>
          <p:nvPr/>
        </p:nvSpPr>
        <p:spPr>
          <a:xfrm>
            <a:off x="5133660" y="5508311"/>
            <a:ext cx="1924680" cy="369332"/>
          </a:xfrm>
          <a:prstGeom prst="rect">
            <a:avLst/>
          </a:prstGeom>
          <a:noFill/>
        </p:spPr>
        <p:txBody>
          <a:bodyPr wrap="square" rtlCol="0">
            <a:spAutoFit/>
          </a:bodyPr>
          <a:lstStyle/>
          <a:p>
            <a:r>
              <a:rPr lang="en-CA" i="1" dirty="0">
                <a:latin typeface="Arial" panose="020B0604020202020204" pitchFamily="34" charset="0"/>
                <a:cs typeface="Arial" panose="020B0604020202020204" pitchFamily="34" charset="0"/>
              </a:rPr>
              <a:t>ESAC v. SOCAN</a:t>
            </a:r>
          </a:p>
        </p:txBody>
      </p:sp>
      <p:sp>
        <p:nvSpPr>
          <p:cNvPr id="66" name="TextBox 65">
            <a:extLst>
              <a:ext uri="{FF2B5EF4-FFF2-40B4-BE49-F238E27FC236}">
                <a16:creationId xmlns:a16="http://schemas.microsoft.com/office/drawing/2014/main" id="{3F12D430-1947-4F7B-AAEE-0A266DCF9476}"/>
              </a:ext>
            </a:extLst>
          </p:cNvPr>
          <p:cNvSpPr txBox="1"/>
          <p:nvPr/>
        </p:nvSpPr>
        <p:spPr>
          <a:xfrm>
            <a:off x="6824042" y="2410214"/>
            <a:ext cx="4764219"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Alberta (Education) v. Access Copyright</a:t>
            </a:r>
          </a:p>
        </p:txBody>
      </p:sp>
      <p:sp>
        <p:nvSpPr>
          <p:cNvPr id="67" name="TextBox 66">
            <a:extLst>
              <a:ext uri="{FF2B5EF4-FFF2-40B4-BE49-F238E27FC236}">
                <a16:creationId xmlns:a16="http://schemas.microsoft.com/office/drawing/2014/main" id="{4B4BBF75-60D8-46AC-9E64-DBC35884ABA8}"/>
              </a:ext>
            </a:extLst>
          </p:cNvPr>
          <p:cNvSpPr txBox="1"/>
          <p:nvPr/>
        </p:nvSpPr>
        <p:spPr>
          <a:xfrm>
            <a:off x="3251444" y="2388380"/>
            <a:ext cx="2116515"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SOCAN v. Bell</a:t>
            </a:r>
          </a:p>
        </p:txBody>
      </p:sp>
      <p:sp>
        <p:nvSpPr>
          <p:cNvPr id="68" name="TextBox 67">
            <a:extLst>
              <a:ext uri="{FF2B5EF4-FFF2-40B4-BE49-F238E27FC236}">
                <a16:creationId xmlns:a16="http://schemas.microsoft.com/office/drawing/2014/main" id="{8F00F326-DB70-4B3A-B16F-30B7D65273CB}"/>
              </a:ext>
            </a:extLst>
          </p:cNvPr>
          <p:cNvSpPr txBox="1"/>
          <p:nvPr/>
        </p:nvSpPr>
        <p:spPr>
          <a:xfrm>
            <a:off x="2223408" y="4401619"/>
            <a:ext cx="2528011"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Rogers v. SOCAN</a:t>
            </a:r>
          </a:p>
        </p:txBody>
      </p:sp>
      <p:sp>
        <p:nvSpPr>
          <p:cNvPr id="69" name="TextBox 68">
            <a:extLst>
              <a:ext uri="{FF2B5EF4-FFF2-40B4-BE49-F238E27FC236}">
                <a16:creationId xmlns:a16="http://schemas.microsoft.com/office/drawing/2014/main" id="{2557FB03-86C3-4F8D-8D69-02258E10DF18}"/>
              </a:ext>
            </a:extLst>
          </p:cNvPr>
          <p:cNvSpPr txBox="1"/>
          <p:nvPr/>
        </p:nvSpPr>
        <p:spPr>
          <a:xfrm>
            <a:off x="7440583" y="4401619"/>
            <a:ext cx="2537277" cy="400110"/>
          </a:xfrm>
          <a:prstGeom prst="rect">
            <a:avLst/>
          </a:prstGeom>
          <a:noFill/>
        </p:spPr>
        <p:txBody>
          <a:bodyPr wrap="square" rtlCol="0">
            <a:spAutoFit/>
          </a:bodyPr>
          <a:lstStyle/>
          <a:p>
            <a:r>
              <a:rPr lang="en-CA" sz="2000" i="1" dirty="0" err="1">
                <a:latin typeface="Arial" panose="020B0604020202020204" pitchFamily="34" charset="0"/>
                <a:cs typeface="Arial" panose="020B0604020202020204" pitchFamily="34" charset="0"/>
              </a:rPr>
              <a:t>Re:Sound</a:t>
            </a:r>
            <a:r>
              <a:rPr lang="en-CA" sz="2000" i="1" dirty="0">
                <a:latin typeface="Arial" panose="020B0604020202020204" pitchFamily="34" charset="0"/>
                <a:cs typeface="Arial" panose="020B0604020202020204" pitchFamily="34" charset="0"/>
              </a:rPr>
              <a:t> v. MPTAC</a:t>
            </a:r>
          </a:p>
        </p:txBody>
      </p:sp>
    </p:spTree>
    <p:custDataLst>
      <p:tags r:id="rId1"/>
    </p:custDataLst>
    <p:extLst>
      <p:ext uri="{BB962C8B-B14F-4D97-AF65-F5344CB8AC3E}">
        <p14:creationId xmlns:p14="http://schemas.microsoft.com/office/powerpoint/2010/main" val="4224545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66">
                                            <p:txEl>
                                              <p:pRg st="0" end="0"/>
                                            </p:txEl>
                                          </p:spTgt>
                                        </p:tgtEl>
                                      </p:cBhvr>
                                    </p:animEffect>
                                    <p:animScale>
                                      <p:cBhvr>
                                        <p:cTn id="7" dur="500" autoRev="1" fill="hold"/>
                                        <p:tgtEl>
                                          <p:spTgt spid="6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67">
                                            <p:txEl>
                                              <p:pRg st="0" end="0"/>
                                            </p:txEl>
                                          </p:spTgt>
                                        </p:tgtEl>
                                      </p:cBhvr>
                                    </p:animEffect>
                                    <p:animScale>
                                      <p:cBhvr>
                                        <p:cTn id="12" dur="500" autoRev="1" fill="hold"/>
                                        <p:tgtEl>
                                          <p:spTgt spid="6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LEARNING OBJECTIVES</a:t>
            </a:r>
          </a:p>
        </p:txBody>
      </p:sp>
      <p:sp>
        <p:nvSpPr>
          <p:cNvPr id="6" name="Content Placeholder 2">
            <a:extLst>
              <a:ext uri="{FF2B5EF4-FFF2-40B4-BE49-F238E27FC236}">
                <a16:creationId xmlns:a16="http://schemas.microsoft.com/office/drawing/2014/main" id="{F2B51AEC-9DA5-4F1A-BC6D-B75C37DE49A5}"/>
              </a:ext>
            </a:extLst>
          </p:cNvPr>
          <p:cNvSpPr>
            <a:spLocks noGrp="1"/>
          </p:cNvSpPr>
          <p:nvPr>
            <p:ph sz="half" idx="1"/>
          </p:nvPr>
        </p:nvSpPr>
        <p:spPr>
          <a:xfrm>
            <a:off x="1407002" y="1941676"/>
            <a:ext cx="9377995" cy="4399409"/>
          </a:xfrm>
        </p:spPr>
        <p:txBody>
          <a:bodyPr>
            <a:normAutofit/>
          </a:bodyPr>
          <a:lstStyle/>
          <a:p>
            <a:pPr marL="0" indent="0">
              <a:buNone/>
            </a:pPr>
            <a:endParaRPr lang="en-US" sz="2400" dirty="0">
              <a:solidFill>
                <a:schemeClr val="tx1"/>
              </a:solidFill>
              <a:latin typeface="Arial" panose="020B0604020202020204" pitchFamily="34" charset="0"/>
              <a:cs typeface="Arial" panose="020B0604020202020204" pitchFamily="34" charset="0"/>
            </a:endParaRPr>
          </a:p>
          <a:p>
            <a:r>
              <a:rPr lang="en-CA" sz="2400" dirty="0">
                <a:solidFill>
                  <a:schemeClr val="tx1"/>
                </a:solidFill>
                <a:latin typeface="Arial" panose="020B0604020202020204" pitchFamily="34" charset="0"/>
                <a:cs typeface="Arial" panose="020B0604020202020204" pitchFamily="34" charset="0"/>
              </a:rPr>
              <a:t>Recount the circumstances and outcome of </a:t>
            </a:r>
            <a:r>
              <a:rPr lang="en-CA" sz="2400" i="1" dirty="0">
                <a:solidFill>
                  <a:schemeClr val="tx1"/>
                </a:solidFill>
                <a:latin typeface="Arial" panose="020B0604020202020204" pitchFamily="34" charset="0"/>
                <a:cs typeface="Arial" panose="020B0604020202020204" pitchFamily="34" charset="0"/>
              </a:rPr>
              <a:t>Alberta (Education) v. Canadian Copyright Licensing </a:t>
            </a:r>
            <a:r>
              <a:rPr lang="en-CA" sz="2400" i="1" dirty="0" smtClean="0">
                <a:solidFill>
                  <a:schemeClr val="tx1"/>
                </a:solidFill>
                <a:latin typeface="Arial" panose="020B0604020202020204" pitchFamily="34" charset="0"/>
                <a:cs typeface="Arial" panose="020B0604020202020204" pitchFamily="34" charset="0"/>
              </a:rPr>
              <a:t>Agency (Access Copyright)</a:t>
            </a:r>
            <a:endParaRPr lang="en-CA" sz="2400" i="1" dirty="0">
              <a:solidFill>
                <a:schemeClr val="tx1"/>
              </a:solidFill>
              <a:latin typeface="Arial" panose="020B0604020202020204" pitchFamily="34" charset="0"/>
              <a:cs typeface="Arial" panose="020B0604020202020204" pitchFamily="34" charset="0"/>
            </a:endParaRPr>
          </a:p>
          <a:p>
            <a:endParaRPr lang="en-CA" sz="2400" dirty="0">
              <a:solidFill>
                <a:schemeClr val="tx1"/>
              </a:solidFill>
              <a:latin typeface="Arial" panose="020B0604020202020204" pitchFamily="34" charset="0"/>
              <a:cs typeface="Arial" panose="020B0604020202020204" pitchFamily="34" charset="0"/>
            </a:endParaRPr>
          </a:p>
          <a:p>
            <a:r>
              <a:rPr lang="en-CA" sz="2400" dirty="0" smtClean="0">
                <a:solidFill>
                  <a:schemeClr val="tx1"/>
                </a:solidFill>
                <a:latin typeface="Arial" panose="020B0604020202020204" pitchFamily="34" charset="0"/>
                <a:cs typeface="Arial" panose="020B0604020202020204" pitchFamily="34" charset="0"/>
              </a:rPr>
              <a:t>Identify </a:t>
            </a:r>
            <a:r>
              <a:rPr lang="en-CA" sz="2400" dirty="0">
                <a:solidFill>
                  <a:schemeClr val="tx1"/>
                </a:solidFill>
                <a:latin typeface="Arial" panose="020B0604020202020204" pitchFamily="34" charset="0"/>
                <a:cs typeface="Arial" panose="020B0604020202020204" pitchFamily="34" charset="0"/>
              </a:rPr>
              <a:t>the more significant factors in the fair dealing analysis that contributed to the decision </a:t>
            </a:r>
          </a:p>
          <a:p>
            <a:endParaRPr lang="en-CA" sz="2400" dirty="0">
              <a:solidFill>
                <a:schemeClr val="tx1"/>
              </a:solidFill>
              <a:latin typeface="Arial" panose="020B0604020202020204" pitchFamily="34" charset="0"/>
              <a:cs typeface="Arial" panose="020B0604020202020204" pitchFamily="34" charset="0"/>
            </a:endParaRPr>
          </a:p>
          <a:p>
            <a:r>
              <a:rPr lang="en-CA" sz="2400" dirty="0">
                <a:solidFill>
                  <a:schemeClr val="tx1"/>
                </a:solidFill>
                <a:latin typeface="Arial" panose="020B0604020202020204" pitchFamily="34" charset="0"/>
                <a:cs typeface="Arial" panose="020B0604020202020204" pitchFamily="34" charset="0"/>
              </a:rPr>
              <a:t>Outline the main issue from the </a:t>
            </a:r>
            <a:r>
              <a:rPr lang="en-CA" sz="2400" dirty="0" smtClean="0">
                <a:solidFill>
                  <a:schemeClr val="tx1"/>
                </a:solidFill>
                <a:latin typeface="Arial" panose="020B0604020202020204" pitchFamily="34" charset="0"/>
                <a:cs typeface="Arial" panose="020B0604020202020204" pitchFamily="34" charset="0"/>
              </a:rPr>
              <a:t>dissenting opinion </a:t>
            </a:r>
            <a:r>
              <a:rPr lang="en-CA" sz="2400" dirty="0">
                <a:solidFill>
                  <a:schemeClr val="tx1"/>
                </a:solidFill>
                <a:latin typeface="Arial" panose="020B0604020202020204" pitchFamily="34" charset="0"/>
                <a:cs typeface="Arial" panose="020B0604020202020204" pitchFamily="34" charset="0"/>
              </a:rPr>
              <a:t>in the case</a:t>
            </a:r>
            <a:endParaRPr lang="en-US" sz="2400" dirty="0">
              <a:solidFill>
                <a:schemeClr val="tx1"/>
              </a:solidFill>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52D888E-5C44-CD4B-9ECF-A2E718B637A9}"/>
              </a:ext>
            </a:extLst>
          </p:cNvPr>
          <p:cNvSpPr txBox="1"/>
          <p:nvPr/>
        </p:nvSpPr>
        <p:spPr>
          <a:xfrm>
            <a:off x="1063694" y="1673322"/>
            <a:ext cx="8887130" cy="8925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You should now be able to:</a:t>
            </a:r>
          </a:p>
          <a:p>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47273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
                                            <p:txEl>
                                              <p:pRg st="1" end="1"/>
                                            </p:txEl>
                                          </p:spTgt>
                                        </p:tgtEl>
                                      </p:cBhvr>
                                    </p:animEffect>
                                    <p:set>
                                      <p:cBhvr>
                                        <p:cTn id="28" dur="1" fill="hold">
                                          <p:stCondLst>
                                            <p:cond delay="499"/>
                                          </p:stCondLst>
                                        </p:cTn>
                                        <p:tgtEl>
                                          <p:spTgt spid="6">
                                            <p:txEl>
                                              <p:pRg st="1" end="1"/>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
                                            <p:txEl>
                                              <p:pRg st="3" end="3"/>
                                            </p:txEl>
                                          </p:spTgt>
                                        </p:tgtEl>
                                      </p:cBhvr>
                                    </p:animEffect>
                                    <p:set>
                                      <p:cBhvr>
                                        <p:cTn id="31" dur="1" fill="hold">
                                          <p:stCondLst>
                                            <p:cond delay="499"/>
                                          </p:stCondLst>
                                        </p:cTn>
                                        <p:tgtEl>
                                          <p:spTgt spid="6">
                                            <p:txEl>
                                              <p:pRg st="3" end="3"/>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6">
                                            <p:txEl>
                                              <p:pRg st="5" end="5"/>
                                            </p:txEl>
                                          </p:spTgt>
                                        </p:tgtEl>
                                      </p:cBhvr>
                                    </p:animEffect>
                                    <p:set>
                                      <p:cBhvr>
                                        <p:cTn id="34" dur="1" fill="hold">
                                          <p:stCondLst>
                                            <p:cond delay="499"/>
                                          </p:stCondLst>
                                        </p:cTn>
                                        <p:tgtEl>
                                          <p:spTgt spid="6">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062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spcBef>
                <a:spcPts val="2400"/>
              </a:spcBef>
              <a:buFont typeface="+mj-lt"/>
              <a:buAutoNum type="arabicPeriod" startAt="3"/>
            </a:pPr>
            <a:r>
              <a:rPr lang="en-CA" dirty="0" smtClean="0">
                <a:latin typeface="Arial" panose="020B0604020202020204" pitchFamily="34" charset="0"/>
                <a:cs typeface="Arial" panose="020B0604020202020204" pitchFamily="34" charset="0"/>
              </a:rPr>
              <a:t>The </a:t>
            </a:r>
            <a:r>
              <a:rPr lang="en-CA" dirty="0">
                <a:latin typeface="Arial" panose="020B0604020202020204" pitchFamily="34" charset="0"/>
                <a:cs typeface="Arial" panose="020B0604020202020204" pitchFamily="34" charset="0"/>
              </a:rPr>
              <a:t>“amount” factor of the six-factor test refers to the </a:t>
            </a:r>
            <a:r>
              <a:rPr lang="en-CA" dirty="0" smtClean="0">
                <a:latin typeface="Arial" panose="020B0604020202020204" pitchFamily="34" charset="0"/>
                <a:cs typeface="Arial" panose="020B0604020202020204" pitchFamily="34" charset="0"/>
              </a:rPr>
              <a:t>number </a:t>
            </a:r>
            <a:r>
              <a:rPr lang="en-CA" dirty="0">
                <a:latin typeface="Arial" panose="020B0604020202020204" pitchFamily="34" charset="0"/>
                <a:cs typeface="Arial" panose="020B0604020202020204" pitchFamily="34" charset="0"/>
              </a:rPr>
              <a:t>of copies </a:t>
            </a:r>
            <a:r>
              <a:rPr lang="en-CA" dirty="0" smtClean="0">
                <a:latin typeface="Arial" panose="020B0604020202020204" pitchFamily="34" charset="0"/>
                <a:cs typeface="Arial" panose="020B0604020202020204" pitchFamily="34" charset="0"/>
              </a:rPr>
              <a:t>made.</a:t>
            </a:r>
          </a:p>
          <a:p>
            <a:pPr lvl="1"/>
            <a:r>
              <a:rPr lang="en-CA" dirty="0" smtClean="0">
                <a:latin typeface="Arial" panose="020B0604020202020204" pitchFamily="34" charset="0"/>
                <a:cs typeface="Arial" panose="020B0604020202020204" pitchFamily="34" charset="0"/>
              </a:rPr>
              <a:t>True</a:t>
            </a:r>
          </a:p>
          <a:p>
            <a:pPr lvl="1"/>
            <a:r>
              <a:rPr lang="en-CA" b="1" dirty="0" smtClean="0">
                <a:solidFill>
                  <a:srgbClr val="8C9C59"/>
                </a:solidFill>
                <a:latin typeface="Arial" panose="020B0604020202020204" pitchFamily="34" charset="0"/>
                <a:cs typeface="Arial" panose="020B0604020202020204" pitchFamily="34" charset="0"/>
              </a:rPr>
              <a:t>False</a:t>
            </a:r>
            <a:endParaRPr lang="en-CA" b="1" dirty="0">
              <a:solidFill>
                <a:srgbClr val="8C9C59"/>
              </a:solidFill>
              <a:latin typeface="Arial" panose="020B0604020202020204" pitchFamily="34" charset="0"/>
              <a:cs typeface="Arial" panose="020B0604020202020204" pitchFamily="34" charset="0"/>
            </a:endParaRPr>
          </a:p>
          <a:p>
            <a:pPr>
              <a:buAutoNum type="arabicPeriod" startAt="3"/>
            </a:pPr>
            <a:endParaRPr lang="en-CA" dirty="0"/>
          </a:p>
        </p:txBody>
      </p:sp>
      <p:sp>
        <p:nvSpPr>
          <p:cNvPr id="3" name="Text Placeholder 2"/>
          <p:cNvSpPr>
            <a:spLocks noGrp="1"/>
          </p:cNvSpPr>
          <p:nvPr>
            <p:ph type="body" sz="quarter" idx="16"/>
          </p:nvPr>
        </p:nvSpPr>
        <p:spPr/>
        <p:txBody>
          <a:bodyPr/>
          <a:lstStyle/>
          <a:p>
            <a:pPr marL="452438" lvl="0" indent="-355600"/>
            <a:r>
              <a:rPr lang="en-CA" dirty="0" smtClean="0">
                <a:latin typeface="Arial" panose="020B0604020202020204" pitchFamily="34" charset="0"/>
                <a:cs typeface="Arial" panose="020B0604020202020204" pitchFamily="34" charset="0"/>
              </a:rPr>
              <a:t>In </a:t>
            </a:r>
            <a:r>
              <a:rPr lang="en-CA" dirty="0">
                <a:latin typeface="Arial" panose="020B0604020202020204" pitchFamily="34" charset="0"/>
                <a:cs typeface="Arial" panose="020B0604020202020204" pitchFamily="34" charset="0"/>
              </a:rPr>
              <a:t>this case the teachers were making </a:t>
            </a:r>
            <a:r>
              <a:rPr lang="en-CA" dirty="0" smtClean="0">
                <a:latin typeface="Arial" panose="020B0604020202020204" pitchFamily="34" charset="0"/>
                <a:cs typeface="Arial" panose="020B0604020202020204" pitchFamily="34" charset="0"/>
              </a:rPr>
              <a:t>copies:</a:t>
            </a:r>
            <a:endParaRPr lang="en-CA" dirty="0">
              <a:latin typeface="Arial" panose="020B0604020202020204" pitchFamily="34" charset="0"/>
              <a:cs typeface="Arial" panose="020B0604020202020204" pitchFamily="34" charset="0"/>
            </a:endParaRPr>
          </a:p>
          <a:p>
            <a:pPr lvl="1"/>
            <a:r>
              <a:rPr lang="en-CA" dirty="0" smtClean="0">
                <a:latin typeface="Arial" panose="020B0604020202020204" pitchFamily="34" charset="0"/>
                <a:cs typeface="Arial" panose="020B0604020202020204" pitchFamily="34" charset="0"/>
              </a:rPr>
              <a:t>Of </a:t>
            </a:r>
            <a:r>
              <a:rPr lang="en-CA" dirty="0">
                <a:latin typeface="Arial" panose="020B0604020202020204" pitchFamily="34" charset="0"/>
                <a:cs typeface="Arial" panose="020B0604020202020204" pitchFamily="34" charset="0"/>
              </a:rPr>
              <a:t>entire texts</a:t>
            </a:r>
          </a:p>
          <a:p>
            <a:pPr lvl="1"/>
            <a:r>
              <a:rPr lang="en-CA" b="1" dirty="0" smtClean="0">
                <a:solidFill>
                  <a:srgbClr val="8C9C59"/>
                </a:solidFill>
                <a:latin typeface="Arial" panose="020B0604020202020204" pitchFamily="34" charset="0"/>
                <a:cs typeface="Arial" panose="020B0604020202020204" pitchFamily="34" charset="0"/>
              </a:rPr>
              <a:t>Of </a:t>
            </a:r>
            <a:r>
              <a:rPr lang="en-CA" b="1" dirty="0">
                <a:solidFill>
                  <a:srgbClr val="8C9C59"/>
                </a:solidFill>
                <a:latin typeface="Arial" panose="020B0604020202020204" pitchFamily="34" charset="0"/>
                <a:cs typeface="Arial" panose="020B0604020202020204" pitchFamily="34" charset="0"/>
              </a:rPr>
              <a:t>short excerpts</a:t>
            </a:r>
          </a:p>
          <a:p>
            <a:pPr lvl="1"/>
            <a:r>
              <a:rPr lang="en-CA" dirty="0" smtClean="0">
                <a:latin typeface="Arial" panose="020B0604020202020204" pitchFamily="34" charset="0"/>
                <a:cs typeface="Arial" panose="020B0604020202020204" pitchFamily="34" charset="0"/>
              </a:rPr>
              <a:t>Of </a:t>
            </a:r>
            <a:r>
              <a:rPr lang="en-CA" dirty="0">
                <a:latin typeface="Arial" panose="020B0604020202020204" pitchFamily="34" charset="0"/>
                <a:cs typeface="Arial" panose="020B0604020202020204" pitchFamily="34" charset="0"/>
              </a:rPr>
              <a:t>relevant book </a:t>
            </a:r>
            <a:r>
              <a:rPr lang="en-CA" dirty="0" smtClean="0">
                <a:latin typeface="Arial" panose="020B0604020202020204" pitchFamily="34" charset="0"/>
                <a:cs typeface="Arial" panose="020B0604020202020204" pitchFamily="34" charset="0"/>
              </a:rPr>
              <a:t>chapters</a:t>
            </a:r>
            <a:endParaRPr lang="en-CA" dirty="0">
              <a:latin typeface="Arial" panose="020B0604020202020204" pitchFamily="34" charset="0"/>
              <a:cs typeface="Arial" panose="020B0604020202020204" pitchFamily="34" charset="0"/>
            </a:endParaRPr>
          </a:p>
          <a:p>
            <a:pPr lvl="0">
              <a:spcBef>
                <a:spcPts val="2400"/>
              </a:spcBef>
            </a:pPr>
            <a:r>
              <a:rPr lang="en-CA" dirty="0">
                <a:latin typeface="Arial" panose="020B0604020202020204" pitchFamily="34" charset="0"/>
                <a:cs typeface="Arial" panose="020B0604020202020204" pitchFamily="34" charset="0"/>
              </a:rPr>
              <a:t>The </a:t>
            </a:r>
            <a:r>
              <a:rPr lang="en-CA" i="1" dirty="0">
                <a:latin typeface="Arial" panose="020B0604020202020204" pitchFamily="34" charset="0"/>
                <a:cs typeface="Arial" panose="020B0604020202020204" pitchFamily="34" charset="0"/>
              </a:rPr>
              <a:t>Alberta (Education)</a:t>
            </a:r>
            <a:r>
              <a:rPr lang="en-CA" dirty="0">
                <a:latin typeface="Arial" panose="020B0604020202020204" pitchFamily="34" charset="0"/>
                <a:cs typeface="Arial" panose="020B0604020202020204" pitchFamily="34" charset="0"/>
              </a:rPr>
              <a:t> decision confirms that, under fair dealing, Sam can lawfully reproduce an entire book if it is for the purpose of instruction. </a:t>
            </a:r>
          </a:p>
          <a:p>
            <a:pPr lvl="1"/>
            <a:r>
              <a:rPr lang="en-US" dirty="0" smtClean="0">
                <a:latin typeface="Arial" panose="020B0604020202020204" pitchFamily="34" charset="0"/>
                <a:cs typeface="Arial" panose="020B0604020202020204" pitchFamily="34" charset="0"/>
              </a:rPr>
              <a:t>True</a:t>
            </a:r>
            <a:endParaRPr lang="en-CA" dirty="0">
              <a:latin typeface="Arial" panose="020B0604020202020204" pitchFamily="34" charset="0"/>
              <a:cs typeface="Arial" panose="020B0604020202020204" pitchFamily="34" charset="0"/>
            </a:endParaRPr>
          </a:p>
          <a:p>
            <a:pPr lvl="1"/>
            <a:r>
              <a:rPr lang="en-US" b="1" dirty="0" smtClean="0">
                <a:solidFill>
                  <a:srgbClr val="8C9C59"/>
                </a:solidFill>
                <a:latin typeface="Arial" panose="020B0604020202020204" pitchFamily="34" charset="0"/>
                <a:cs typeface="Arial" panose="020B0604020202020204" pitchFamily="34" charset="0"/>
              </a:rPr>
              <a:t>False</a:t>
            </a:r>
            <a:endParaRPr lang="en-CA" dirty="0">
              <a:latin typeface="Arial" panose="020B0604020202020204" pitchFamily="34" charset="0"/>
              <a:cs typeface="Arial" panose="020B0604020202020204" pitchFamily="34" charset="0"/>
            </a:endParaRPr>
          </a:p>
          <a:p>
            <a:endParaRPr lang="en-CA" sz="2800" dirty="0"/>
          </a:p>
        </p:txBody>
      </p:sp>
    </p:spTree>
    <p:extLst>
      <p:ext uri="{BB962C8B-B14F-4D97-AF65-F5344CB8AC3E}">
        <p14:creationId xmlns:p14="http://schemas.microsoft.com/office/powerpoint/2010/main" val="4188574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689558" y="1831975"/>
            <a:ext cx="4777526" cy="4351338"/>
          </a:xfrm>
        </p:spPr>
        <p:txBody>
          <a:bodyPr/>
          <a:lstStyle/>
          <a:p>
            <a:pPr>
              <a:buFont typeface="+mj-lt"/>
              <a:buAutoNum type="arabicPeriod" startAt="5"/>
            </a:pPr>
            <a:r>
              <a:rPr lang="en-US" dirty="0"/>
              <a:t>For the “alternatives to the dealing” factor of the six-factor test the Supreme Court found that buying books </a:t>
            </a:r>
            <a:r>
              <a:rPr lang="en-US" dirty="0" smtClean="0"/>
              <a:t>for </a:t>
            </a:r>
            <a:r>
              <a:rPr lang="en-US" dirty="0"/>
              <a:t>each student </a:t>
            </a:r>
            <a:r>
              <a:rPr lang="en-US" dirty="0" smtClean="0"/>
              <a:t>was: </a:t>
            </a:r>
            <a:endParaRPr lang="en-US" dirty="0"/>
          </a:p>
          <a:p>
            <a:pPr lvl="1"/>
            <a:r>
              <a:rPr lang="en-US" dirty="0"/>
              <a:t>	</a:t>
            </a:r>
            <a:r>
              <a:rPr lang="en-US" dirty="0" smtClean="0"/>
              <a:t>A </a:t>
            </a:r>
            <a:r>
              <a:rPr lang="en-US" dirty="0"/>
              <a:t>realistic alternative to copying short </a:t>
            </a:r>
            <a:r>
              <a:rPr lang="en-US" dirty="0" smtClean="0"/>
              <a:t>excerpts</a:t>
            </a:r>
          </a:p>
          <a:p>
            <a:pPr lvl="1"/>
            <a:r>
              <a:rPr lang="en-US" b="1" dirty="0" smtClean="0">
                <a:solidFill>
                  <a:srgbClr val="8C9C59"/>
                </a:solidFill>
              </a:rPr>
              <a:t>Not </a:t>
            </a:r>
            <a:r>
              <a:rPr lang="en-US" b="1" dirty="0">
                <a:solidFill>
                  <a:srgbClr val="8C9C59"/>
                </a:solidFill>
              </a:rPr>
              <a:t>a realistic alternative to copying short </a:t>
            </a:r>
            <a:r>
              <a:rPr lang="en-US" b="1" dirty="0" smtClean="0">
                <a:solidFill>
                  <a:srgbClr val="8C9C59"/>
                </a:solidFill>
              </a:rPr>
              <a:t>excerpts</a:t>
            </a:r>
          </a:p>
          <a:p>
            <a:pPr lvl="1"/>
            <a:r>
              <a:rPr lang="en-US" dirty="0" smtClean="0"/>
              <a:t>A </a:t>
            </a:r>
            <a:r>
              <a:rPr lang="en-US" dirty="0"/>
              <a:t>realistic alternative to </a:t>
            </a:r>
            <a:r>
              <a:rPr lang="en-US" dirty="0" smtClean="0"/>
              <a:t>photocopying </a:t>
            </a:r>
            <a:r>
              <a:rPr lang="en-US" dirty="0"/>
              <a:t>a text </a:t>
            </a:r>
            <a:r>
              <a:rPr lang="en-US" dirty="0" smtClean="0"/>
              <a:t>book</a:t>
            </a:r>
          </a:p>
          <a:p>
            <a:pPr lvl="1"/>
            <a:r>
              <a:rPr lang="en-US" dirty="0" smtClean="0"/>
              <a:t>Not </a:t>
            </a:r>
            <a:r>
              <a:rPr lang="en-US" dirty="0"/>
              <a:t>necessary because students already had a textbook</a:t>
            </a:r>
          </a:p>
          <a:p>
            <a:pPr>
              <a:buAutoNum type="arabicPeriod" startAt="5"/>
            </a:pPr>
            <a:endParaRPr lang="en-CA" dirty="0"/>
          </a:p>
        </p:txBody>
      </p:sp>
      <p:sp>
        <p:nvSpPr>
          <p:cNvPr id="3" name="Text Placeholder 2"/>
          <p:cNvSpPr>
            <a:spLocks noGrp="1"/>
          </p:cNvSpPr>
          <p:nvPr>
            <p:ph type="body" sz="quarter" idx="16"/>
          </p:nvPr>
        </p:nvSpPr>
        <p:spPr>
          <a:xfrm>
            <a:off x="808101" y="1838071"/>
            <a:ext cx="6016211" cy="4351338"/>
          </a:xfrm>
        </p:spPr>
        <p:txBody>
          <a:bodyPr/>
          <a:lstStyle/>
          <a:p>
            <a:pPr lvl="0">
              <a:buFont typeface="+mj-lt"/>
              <a:buAutoNum type="arabicPeriod" startAt="4"/>
            </a:pPr>
            <a:r>
              <a:rPr lang="en-CA" dirty="0" smtClean="0">
                <a:latin typeface="Arial" panose="020B0604020202020204" pitchFamily="34" charset="0"/>
                <a:cs typeface="Arial" panose="020B0604020202020204" pitchFamily="34" charset="0"/>
              </a:rPr>
              <a:t>For </a:t>
            </a:r>
            <a:r>
              <a:rPr lang="en-CA" dirty="0">
                <a:latin typeface="Arial" panose="020B0604020202020204" pitchFamily="34" charset="0"/>
                <a:cs typeface="Arial" panose="020B0604020202020204" pitchFamily="34" charset="0"/>
              </a:rPr>
              <a:t>the “purpose of the dealing” factor of the six-factor test, the Supreme Court and the Copyright Board interpreted </a:t>
            </a:r>
            <a:r>
              <a:rPr lang="en-CA" dirty="0" smtClean="0">
                <a:latin typeface="Arial" panose="020B0604020202020204" pitchFamily="34" charset="0"/>
                <a:cs typeface="Arial" panose="020B0604020202020204" pitchFamily="34" charset="0"/>
              </a:rPr>
              <a:t>“</a:t>
            </a:r>
            <a:r>
              <a:rPr lang="en-CA" dirty="0">
                <a:latin typeface="Arial" panose="020B0604020202020204" pitchFamily="34" charset="0"/>
                <a:cs typeface="Arial" panose="020B0604020202020204" pitchFamily="34" charset="0"/>
              </a:rPr>
              <a:t>private study” in different ways. Provide the source for each interpretation.</a:t>
            </a:r>
          </a:p>
          <a:p>
            <a:pPr lvl="1"/>
            <a:r>
              <a:rPr lang="en-CA" dirty="0">
                <a:latin typeface="Arial" panose="020B0604020202020204" pitchFamily="34" charset="0"/>
                <a:cs typeface="Arial" panose="020B0604020202020204" pitchFamily="34" charset="0"/>
              </a:rPr>
              <a:t>The </a:t>
            </a:r>
            <a:r>
              <a:rPr lang="en-CA" b="1" u="sng" dirty="0">
                <a:solidFill>
                  <a:srgbClr val="8C9C59"/>
                </a:solidFill>
                <a:latin typeface="Arial" panose="020B0604020202020204" pitchFamily="34" charset="0"/>
                <a:cs typeface="Arial" panose="020B0604020202020204" pitchFamily="34" charset="0"/>
              </a:rPr>
              <a:t>Copyright </a:t>
            </a:r>
            <a:r>
              <a:rPr lang="en-CA" b="1" u="sng" dirty="0" smtClean="0">
                <a:solidFill>
                  <a:srgbClr val="8C9C59"/>
                </a:solidFill>
                <a:latin typeface="Arial" panose="020B0604020202020204" pitchFamily="34" charset="0"/>
                <a:cs typeface="Arial" panose="020B0604020202020204" pitchFamily="34" charset="0"/>
              </a:rPr>
              <a:t>Board</a:t>
            </a:r>
            <a:r>
              <a:rPr lang="en-CA" b="1" dirty="0" smtClean="0">
                <a:solidFill>
                  <a:srgbClr val="8C9C59"/>
                </a:solidFill>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interpreted </a:t>
            </a:r>
            <a:r>
              <a:rPr lang="en-CA" dirty="0">
                <a:latin typeface="Arial" panose="020B0604020202020204" pitchFamily="34" charset="0"/>
                <a:cs typeface="Arial" panose="020B0604020202020204" pitchFamily="34" charset="0"/>
              </a:rPr>
              <a:t>“private study” as something that is done in private that does not apply </a:t>
            </a:r>
            <a:r>
              <a:rPr lang="en-CA" dirty="0" smtClean="0">
                <a:latin typeface="Arial" panose="020B0604020202020204" pitchFamily="34" charset="0"/>
                <a:cs typeface="Arial" panose="020B0604020202020204" pitchFamily="34" charset="0"/>
              </a:rPr>
              <a:t>to teachers </a:t>
            </a:r>
            <a:r>
              <a:rPr lang="en-CA" dirty="0">
                <a:latin typeface="Arial" panose="020B0604020202020204" pitchFamily="34" charset="0"/>
                <a:cs typeface="Arial" panose="020B0604020202020204" pitchFamily="34" charset="0"/>
              </a:rPr>
              <a:t>photocopying materials for </a:t>
            </a:r>
            <a:r>
              <a:rPr lang="en-CA" dirty="0" smtClean="0">
                <a:latin typeface="Arial" panose="020B0604020202020204" pitchFamily="34" charset="0"/>
                <a:cs typeface="Arial" panose="020B0604020202020204" pitchFamily="34" charset="0"/>
              </a:rPr>
              <a:t>instruction.</a:t>
            </a:r>
          </a:p>
          <a:p>
            <a:pPr lvl="1"/>
            <a:r>
              <a:rPr lang="en-CA" dirty="0" smtClean="0">
                <a:latin typeface="Arial" panose="020B0604020202020204" pitchFamily="34" charset="0"/>
                <a:cs typeface="Arial" panose="020B0604020202020204" pitchFamily="34" charset="0"/>
              </a:rPr>
              <a:t>The </a:t>
            </a:r>
            <a:r>
              <a:rPr lang="en-CA" b="1" u="sng" dirty="0">
                <a:solidFill>
                  <a:srgbClr val="8C9C59"/>
                </a:solidFill>
                <a:latin typeface="Arial" panose="020B0604020202020204" pitchFamily="34" charset="0"/>
                <a:cs typeface="Arial" panose="020B0604020202020204" pitchFamily="34" charset="0"/>
              </a:rPr>
              <a:t>Supreme Court</a:t>
            </a:r>
            <a:r>
              <a:rPr lang="en-CA" dirty="0">
                <a:solidFill>
                  <a:schemeClr val="accent6"/>
                </a:solidFill>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interpreted </a:t>
            </a:r>
            <a:r>
              <a:rPr lang="en-CA" dirty="0">
                <a:latin typeface="Arial" panose="020B0604020202020204" pitchFamily="34" charset="0"/>
                <a:cs typeface="Arial" panose="020B0604020202020204" pitchFamily="34" charset="0"/>
              </a:rPr>
              <a:t>“private study” as something that can be done with others or in isolation. </a:t>
            </a:r>
            <a:r>
              <a:rPr lang="en-CA" dirty="0" smtClean="0">
                <a:latin typeface="Arial" panose="020B0604020202020204" pitchFamily="34" charset="0"/>
                <a:cs typeface="Arial" panose="020B0604020202020204" pitchFamily="34" charset="0"/>
              </a:rPr>
              <a:t>Instruction </a:t>
            </a:r>
            <a:r>
              <a:rPr lang="en-CA" dirty="0">
                <a:latin typeface="Arial" panose="020B0604020202020204" pitchFamily="34" charset="0"/>
                <a:cs typeface="Arial" panose="020B0604020202020204" pitchFamily="34" charset="0"/>
              </a:rPr>
              <a:t>in the school context is effectively the same as private study and thus using excerpts of materials </a:t>
            </a:r>
            <a:r>
              <a:rPr lang="en-CA" dirty="0" smtClean="0">
                <a:latin typeface="Arial" panose="020B0604020202020204" pitchFamily="34" charset="0"/>
                <a:cs typeface="Arial" panose="020B0604020202020204" pitchFamily="34" charset="0"/>
              </a:rPr>
              <a:t>for instruction </a:t>
            </a:r>
            <a:r>
              <a:rPr lang="en-CA" dirty="0">
                <a:latin typeface="Arial" panose="020B0604020202020204" pitchFamily="34" charset="0"/>
                <a:cs typeface="Arial" panose="020B0604020202020204" pitchFamily="34" charset="0"/>
              </a:rPr>
              <a:t>should be considered fair </a:t>
            </a:r>
            <a:r>
              <a:rPr lang="en-CA" dirty="0" smtClean="0">
                <a:latin typeface="Arial" panose="020B0604020202020204" pitchFamily="34" charset="0"/>
                <a:cs typeface="Arial" panose="020B0604020202020204" pitchFamily="34" charset="0"/>
              </a:rPr>
              <a:t>dealing.</a:t>
            </a:r>
            <a:endParaRPr lang="en-CA" dirty="0">
              <a:latin typeface="Arial" panose="020B0604020202020204" pitchFamily="34" charset="0"/>
              <a:cs typeface="Arial" panose="020B0604020202020204" pitchFamily="34" charset="0"/>
            </a:endParaRPr>
          </a:p>
          <a:p>
            <a:pPr>
              <a:buAutoNum type="arabicPeriod" startAt="4"/>
            </a:pPr>
            <a:endParaRPr lang="en-CA" sz="2800" dirty="0"/>
          </a:p>
        </p:txBody>
      </p:sp>
    </p:spTree>
    <p:extLst>
      <p:ext uri="{BB962C8B-B14F-4D97-AF65-F5344CB8AC3E}">
        <p14:creationId xmlns:p14="http://schemas.microsoft.com/office/powerpoint/2010/main" val="1212727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spcBef>
                <a:spcPts val="2400"/>
              </a:spcBef>
              <a:buFont typeface="+mj-lt"/>
              <a:buAutoNum type="arabicPeriod" startAt="7"/>
            </a:pPr>
            <a:r>
              <a:rPr lang="en-US" dirty="0"/>
              <a:t>The Supreme Court reached its decision that the Copyright Board’s earlier decision did not meet the “reasonableness” standard because that earlier decision had misapplied the </a:t>
            </a:r>
            <a:r>
              <a:rPr lang="en-US" i="1" dirty="0"/>
              <a:t>CCH</a:t>
            </a:r>
            <a:r>
              <a:rPr lang="en-US" dirty="0"/>
              <a:t> six factors</a:t>
            </a:r>
            <a:r>
              <a:rPr lang="en-US" dirty="0" smtClean="0"/>
              <a:t>.</a:t>
            </a:r>
          </a:p>
          <a:p>
            <a:pPr lvl="1"/>
            <a:r>
              <a:rPr lang="en-US" b="1" dirty="0" smtClean="0">
                <a:solidFill>
                  <a:srgbClr val="8C9C59"/>
                </a:solidFill>
              </a:rPr>
              <a:t>True</a:t>
            </a:r>
          </a:p>
          <a:p>
            <a:pPr lvl="1"/>
            <a:r>
              <a:rPr lang="en-US" dirty="0" smtClean="0">
                <a:solidFill>
                  <a:schemeClr val="tx1"/>
                </a:solidFill>
              </a:rPr>
              <a:t>False</a:t>
            </a:r>
          </a:p>
          <a:p>
            <a:pPr lvl="1">
              <a:spcBef>
                <a:spcPts val="2400"/>
              </a:spcBef>
              <a:buFont typeface="+mj-lt"/>
              <a:buAutoNum type="alphaLcPeriod"/>
            </a:pPr>
            <a:endParaRPr lang="en-US" dirty="0"/>
          </a:p>
          <a:p>
            <a:pPr>
              <a:buAutoNum type="arabicPeriod" startAt="9"/>
            </a:pPr>
            <a:endParaRPr lang="en-CA" dirty="0"/>
          </a:p>
        </p:txBody>
      </p:sp>
      <p:sp>
        <p:nvSpPr>
          <p:cNvPr id="3" name="Text Placeholder 2"/>
          <p:cNvSpPr>
            <a:spLocks noGrp="1"/>
          </p:cNvSpPr>
          <p:nvPr>
            <p:ph type="body" sz="quarter" idx="16"/>
          </p:nvPr>
        </p:nvSpPr>
        <p:spPr>
          <a:xfrm>
            <a:off x="808101" y="1838071"/>
            <a:ext cx="5274647" cy="4351338"/>
          </a:xfrm>
        </p:spPr>
        <p:txBody>
          <a:bodyPr/>
          <a:lstStyle/>
          <a:p>
            <a:pPr>
              <a:buFont typeface="+mj-lt"/>
              <a:buAutoNum type="arabicPeriod" startAt="6"/>
            </a:pPr>
            <a:r>
              <a:rPr lang="en-US" dirty="0"/>
              <a:t>The standard of review for the Court to apply to the decision of the Copyright Board </a:t>
            </a:r>
            <a:r>
              <a:rPr lang="en-US" dirty="0" smtClean="0"/>
              <a:t>is:</a:t>
            </a:r>
            <a:endParaRPr lang="en-US" dirty="0"/>
          </a:p>
          <a:p>
            <a:pPr lvl="1"/>
            <a:r>
              <a:rPr lang="en-US" b="1" dirty="0">
                <a:solidFill>
                  <a:srgbClr val="8C9C59"/>
                </a:solidFill>
              </a:rPr>
              <a:t>	</a:t>
            </a:r>
            <a:r>
              <a:rPr lang="en-US" b="1" dirty="0" smtClean="0">
                <a:solidFill>
                  <a:srgbClr val="8C9C59"/>
                </a:solidFill>
              </a:rPr>
              <a:t>“Reasonableness</a:t>
            </a:r>
            <a:r>
              <a:rPr lang="en-US" b="1" dirty="0">
                <a:solidFill>
                  <a:srgbClr val="8C9C59"/>
                </a:solidFill>
              </a:rPr>
              <a:t>:” whether the </a:t>
            </a:r>
            <a:r>
              <a:rPr lang="en-US" b="1" dirty="0" smtClean="0">
                <a:solidFill>
                  <a:srgbClr val="8C9C59"/>
                </a:solidFill>
              </a:rPr>
              <a:t>decision </a:t>
            </a:r>
            <a:r>
              <a:rPr lang="en-US" b="1" dirty="0">
                <a:solidFill>
                  <a:srgbClr val="8C9C59"/>
                </a:solidFill>
              </a:rPr>
              <a:t>is </a:t>
            </a:r>
            <a:r>
              <a:rPr lang="en-US" b="1" dirty="0" smtClean="0">
                <a:solidFill>
                  <a:srgbClr val="8C9C59"/>
                </a:solidFill>
              </a:rPr>
              <a:t>reasonable</a:t>
            </a:r>
          </a:p>
          <a:p>
            <a:pPr lvl="1"/>
            <a:r>
              <a:rPr lang="en-US" dirty="0" smtClean="0"/>
              <a:t>“Correctness</a:t>
            </a:r>
            <a:r>
              <a:rPr lang="en-US" dirty="0"/>
              <a:t>:” whether the decision is </a:t>
            </a:r>
            <a:r>
              <a:rPr lang="en-US" dirty="0" smtClean="0"/>
              <a:t>correct</a:t>
            </a:r>
            <a:endParaRPr lang="en-US" dirty="0"/>
          </a:p>
          <a:p>
            <a:pPr lvl="1"/>
            <a:endParaRPr lang="en-CA" dirty="0"/>
          </a:p>
        </p:txBody>
      </p:sp>
    </p:spTree>
    <p:extLst>
      <p:ext uri="{BB962C8B-B14F-4D97-AF65-F5344CB8AC3E}">
        <p14:creationId xmlns:p14="http://schemas.microsoft.com/office/powerpoint/2010/main" val="2193276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r>
              <a:rPr lang="en-US" i="1" dirty="0"/>
              <a:t>Alberta (Education) v. Canadian Copyright Licensing Agency (Access Copyright)</a:t>
            </a:r>
            <a:r>
              <a:rPr lang="en-US" dirty="0"/>
              <a:t>, 2010 FCA 198. </a:t>
            </a:r>
            <a:r>
              <a:rPr lang="en-US" dirty="0">
                <a:hlinkClick r:id="rId2"/>
              </a:rPr>
              <a:t>https://decisions.fca-caf.ca/fca-caf/decisions/en/item/36867/index.do</a:t>
            </a:r>
            <a:endParaRPr lang="en-US" dirty="0"/>
          </a:p>
          <a:p>
            <a:pPr marL="457200" indent="-457200">
              <a:spcBef>
                <a:spcPts val="1600"/>
              </a:spcBef>
            </a:pPr>
            <a:r>
              <a:rPr lang="en-US" i="1" dirty="0"/>
              <a:t>Alberta (Education) v. Canadian Copyright Licensing Agency (Access Copyright)</a:t>
            </a:r>
            <a:r>
              <a:rPr lang="en-US" dirty="0"/>
              <a:t>, </a:t>
            </a:r>
            <a:r>
              <a:rPr lang="en-CA" dirty="0"/>
              <a:t>2012 SCC 37. </a:t>
            </a:r>
            <a:r>
              <a:rPr lang="en-CA" dirty="0">
                <a:hlinkClick r:id="rId3"/>
              </a:rPr>
              <a:t>https://decisions.scc-csc.ca/scc-csc/scc-csc/en/item/9997/index.do</a:t>
            </a:r>
            <a:endParaRPr lang="en-CA" dirty="0"/>
          </a:p>
          <a:p>
            <a:pPr marL="457200" indent="-457200">
              <a:spcBef>
                <a:spcPts val="1600"/>
              </a:spcBef>
            </a:pPr>
            <a:r>
              <a:rPr lang="en-US" i="1" dirty="0" smtClean="0"/>
              <a:t>CCH </a:t>
            </a:r>
            <a:r>
              <a:rPr lang="en-US" i="1" dirty="0"/>
              <a:t>Canadian Ltd. v. Law Society of Upper </a:t>
            </a:r>
            <a:r>
              <a:rPr lang="en-US" i="1" dirty="0" smtClean="0"/>
              <a:t>Canada</a:t>
            </a:r>
            <a:r>
              <a:rPr lang="en-US" dirty="0" smtClean="0"/>
              <a:t>, </a:t>
            </a:r>
            <a:r>
              <a:rPr lang="en-CA" dirty="0"/>
              <a:t>2004 SCC 13. </a:t>
            </a:r>
            <a:r>
              <a:rPr lang="en-CA" dirty="0">
                <a:hlinkClick r:id="rId4"/>
              </a:rPr>
              <a:t>https://</a:t>
            </a:r>
            <a:r>
              <a:rPr lang="en-CA" dirty="0" smtClean="0">
                <a:hlinkClick r:id="rId4"/>
              </a:rPr>
              <a:t>decisions.scc-csc.ca/scc-csc/scc-csc/en/item/2125/index.do</a:t>
            </a:r>
            <a:endParaRPr lang="en-CA" dirty="0" smtClean="0"/>
          </a:p>
          <a:p>
            <a:pPr marL="457200" indent="-914400">
              <a:spcBef>
                <a:spcPts val="1600"/>
              </a:spcBef>
            </a:pPr>
            <a:r>
              <a:rPr lang="en-US" i="1" dirty="0"/>
              <a:t>Entertainment Software Association v. Society of Composers, Authors and Music Publishers of Canada</a:t>
            </a:r>
            <a:r>
              <a:rPr lang="en-US" dirty="0"/>
              <a:t>, 2012 SCC 34. </a:t>
            </a:r>
            <a:r>
              <a:rPr lang="en-US" dirty="0">
                <a:hlinkClick r:id="rId5"/>
              </a:rPr>
              <a:t>https://decisions.scc-csc.ca/scc-csc/scc-csc/en/item/9994/index.do</a:t>
            </a:r>
            <a:endParaRPr lang="en-US" dirty="0"/>
          </a:p>
          <a:p>
            <a:pPr marL="457200" indent="-914400">
              <a:spcBef>
                <a:spcPts val="1600"/>
              </a:spcBef>
            </a:pPr>
            <a:r>
              <a:rPr lang="en-US" i="1" dirty="0" err="1"/>
              <a:t>Re:Sound</a:t>
            </a:r>
            <a:r>
              <a:rPr lang="en-US" i="1" dirty="0"/>
              <a:t> v. Motion Picture Theatre Associations of Canada</a:t>
            </a:r>
            <a:r>
              <a:rPr lang="en-US" dirty="0"/>
              <a:t>, 2012 SCC 38. </a:t>
            </a:r>
            <a:r>
              <a:rPr lang="en-US" dirty="0">
                <a:hlinkClick r:id="rId6"/>
              </a:rPr>
              <a:t>https://decisions.scc-csc.ca/scc-csc/scc-csc/en/item/9999/index.do</a:t>
            </a:r>
            <a:endParaRPr lang="en-US" dirty="0"/>
          </a:p>
          <a:p>
            <a:pPr marL="457200" indent="-914400"/>
            <a:endParaRPr lang="en-US" i="1" dirty="0" smtClean="0"/>
          </a:p>
          <a:p>
            <a:endParaRPr lang="en-CA" dirty="0"/>
          </a:p>
        </p:txBody>
      </p:sp>
    </p:spTree>
    <p:extLst>
      <p:ext uri="{BB962C8B-B14F-4D97-AF65-F5344CB8AC3E}">
        <p14:creationId xmlns:p14="http://schemas.microsoft.com/office/powerpoint/2010/main" val="828774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11004"/>
            <a:ext cx="8682518" cy="938785"/>
          </a:xfrm>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pPr>
              <a:lnSpc>
                <a:spcPct val="80000"/>
              </a:lnSpc>
            </a:pPr>
            <a:r>
              <a:rPr lang="en-US" dirty="0" smtClean="0"/>
              <a:t>SHARING RESOURCES </a:t>
            </a:r>
            <a:br>
              <a:rPr lang="en-US" dirty="0" smtClean="0"/>
            </a:br>
            <a:r>
              <a:rPr lang="en-US" dirty="0" smtClean="0"/>
              <a:t>WITH STUDENTS</a:t>
            </a:r>
            <a:endParaRPr lang="en-US" dirty="0"/>
          </a:p>
        </p:txBody>
      </p:sp>
      <p:pic>
        <p:nvPicPr>
          <p:cNvPr id="12" name="Picture 11">
            <a:extLst>
              <a:ext uri="{FF2B5EF4-FFF2-40B4-BE49-F238E27FC236}">
                <a16:creationId xmlns:a16="http://schemas.microsoft.com/office/drawing/2014/main" id="{3B42753A-3C98-2D46-9248-876EB8167BFF}"/>
              </a:ext>
            </a:extLst>
          </p:cNvPr>
          <p:cNvPicPr>
            <a:picLocks noChangeAspect="1"/>
          </p:cNvPicPr>
          <p:nvPr/>
        </p:nvPicPr>
        <p:blipFill>
          <a:blip r:embed="rId3"/>
          <a:stretch>
            <a:fillRect/>
          </a:stretch>
        </p:blipFill>
        <p:spPr>
          <a:xfrm>
            <a:off x="8744193" y="3429000"/>
            <a:ext cx="2803501" cy="2225001"/>
          </a:xfrm>
          <a:prstGeom prst="rect">
            <a:avLst/>
          </a:prstGeom>
        </p:spPr>
      </p:pic>
      <p:pic>
        <p:nvPicPr>
          <p:cNvPr id="8" name="Picture 7">
            <a:extLst>
              <a:ext uri="{FF2B5EF4-FFF2-40B4-BE49-F238E27FC236}">
                <a16:creationId xmlns:a16="http://schemas.microsoft.com/office/drawing/2014/main" id="{81DD6C1F-8A78-D846-9FC5-D86B2DAE211C}"/>
              </a:ext>
            </a:extLst>
          </p:cNvPr>
          <p:cNvPicPr>
            <a:picLocks noChangeAspect="1"/>
          </p:cNvPicPr>
          <p:nvPr/>
        </p:nvPicPr>
        <p:blipFill>
          <a:blip r:embed="rId4"/>
          <a:stretch>
            <a:fillRect/>
          </a:stretch>
        </p:blipFill>
        <p:spPr>
          <a:xfrm>
            <a:off x="713696" y="3281208"/>
            <a:ext cx="2803500" cy="3031284"/>
          </a:xfrm>
          <a:prstGeom prst="rect">
            <a:avLst/>
          </a:prstGeom>
        </p:spPr>
      </p:pic>
      <p:sp>
        <p:nvSpPr>
          <p:cNvPr id="16" name="TextBox 15">
            <a:extLst>
              <a:ext uri="{FF2B5EF4-FFF2-40B4-BE49-F238E27FC236}">
                <a16:creationId xmlns:a16="http://schemas.microsoft.com/office/drawing/2014/main" id="{FB82DAB2-A04D-5240-8A7F-5139B95868DA}"/>
              </a:ext>
            </a:extLst>
          </p:cNvPr>
          <p:cNvSpPr txBox="1"/>
          <p:nvPr/>
        </p:nvSpPr>
        <p:spPr>
          <a:xfrm>
            <a:off x="3767844" y="2236213"/>
            <a:ext cx="571823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Is this covered by fair dealing?</a:t>
            </a:r>
          </a:p>
        </p:txBody>
      </p:sp>
      <p:pic>
        <p:nvPicPr>
          <p:cNvPr id="18" name="Picture 17">
            <a:extLst>
              <a:ext uri="{FF2B5EF4-FFF2-40B4-BE49-F238E27FC236}">
                <a16:creationId xmlns:a16="http://schemas.microsoft.com/office/drawing/2014/main" id="{5951AF95-6C6E-DA4D-B38C-ED4F7041EA7B}"/>
              </a:ext>
            </a:extLst>
          </p:cNvPr>
          <p:cNvPicPr>
            <a:picLocks noChangeAspect="1"/>
          </p:cNvPicPr>
          <p:nvPr/>
        </p:nvPicPr>
        <p:blipFill>
          <a:blip r:embed="rId5"/>
          <a:stretch>
            <a:fillRect/>
          </a:stretch>
        </p:blipFill>
        <p:spPr>
          <a:xfrm>
            <a:off x="3619195" y="3797313"/>
            <a:ext cx="1037865" cy="1274722"/>
          </a:xfrm>
          <a:prstGeom prst="rect">
            <a:avLst/>
          </a:prstGeom>
          <a:ln>
            <a:noFill/>
          </a:ln>
        </p:spPr>
      </p:pic>
      <p:pic>
        <p:nvPicPr>
          <p:cNvPr id="23" name="Picture 22">
            <a:extLst>
              <a:ext uri="{FF2B5EF4-FFF2-40B4-BE49-F238E27FC236}">
                <a16:creationId xmlns:a16="http://schemas.microsoft.com/office/drawing/2014/main" id="{B4D7581C-3BBC-DF43-B7B9-1A0AFAD3993C}"/>
              </a:ext>
            </a:extLst>
          </p:cNvPr>
          <p:cNvPicPr>
            <a:picLocks noChangeAspect="1"/>
          </p:cNvPicPr>
          <p:nvPr/>
        </p:nvPicPr>
        <p:blipFill>
          <a:blip r:embed="rId6"/>
          <a:stretch>
            <a:fillRect/>
          </a:stretch>
        </p:blipFill>
        <p:spPr>
          <a:xfrm>
            <a:off x="5468694" y="5275862"/>
            <a:ext cx="1254611" cy="1184586"/>
          </a:xfrm>
          <a:prstGeom prst="rect">
            <a:avLst/>
          </a:prstGeom>
        </p:spPr>
      </p:pic>
    </p:spTree>
    <p:extLst>
      <p:ext uri="{BB962C8B-B14F-4D97-AF65-F5344CB8AC3E}">
        <p14:creationId xmlns:p14="http://schemas.microsoft.com/office/powerpoint/2010/main" val="2920290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25E-6 1.48148E-6 L 0.28099 0.00555 " pathEditMode="relative" rAng="0" ptsTypes="AA">
                                      <p:cBhvr>
                                        <p:cTn id="21" dur="2000" fill="hold"/>
                                        <p:tgtEl>
                                          <p:spTgt spid="18"/>
                                        </p:tgtEl>
                                        <p:attrNameLst>
                                          <p:attrName>ppt_x</p:attrName>
                                          <p:attrName>ppt_y</p:attrName>
                                        </p:attrNameLst>
                                      </p:cBhvr>
                                      <p:rCtr x="14049" y="278"/>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r>
              <a:rPr lang="en-US" i="1" dirty="0"/>
              <a:t>Rogers Communications Inc. v. Society of Composers, Authors and Music Publishers of Canada</a:t>
            </a:r>
            <a:r>
              <a:rPr lang="en-US" dirty="0"/>
              <a:t>, </a:t>
            </a:r>
            <a:r>
              <a:rPr lang="en-CA" dirty="0"/>
              <a:t>2012 SCC 35. </a:t>
            </a:r>
            <a:r>
              <a:rPr lang="en-CA" dirty="0">
                <a:hlinkClick r:id="rId2"/>
              </a:rPr>
              <a:t>https://decisions.scc-csc.ca/scc-csc/scc-csc/en/item/9995/index.do</a:t>
            </a:r>
            <a:endParaRPr lang="en-CA" dirty="0"/>
          </a:p>
          <a:p>
            <a:pPr marL="457200" indent="-457200">
              <a:spcBef>
                <a:spcPts val="1600"/>
              </a:spcBef>
            </a:pPr>
            <a:r>
              <a:rPr lang="en-US" i="1" dirty="0" smtClean="0"/>
              <a:t>Society </a:t>
            </a:r>
            <a:r>
              <a:rPr lang="en-US" i="1" dirty="0"/>
              <a:t>of Composers, Authors and Music Publishers of Canada v. Bell Canada</a:t>
            </a:r>
            <a:r>
              <a:rPr lang="en-US" dirty="0"/>
              <a:t>, 2012 SCC 36. </a:t>
            </a:r>
            <a:r>
              <a:rPr lang="en-US" dirty="0">
                <a:hlinkClick r:id="rId3"/>
              </a:rPr>
              <a:t>https://decisions.scc-csc.ca/scc-csc/scc-csc/en/item/9996/index.do</a:t>
            </a:r>
            <a:endParaRPr lang="en-US" dirty="0"/>
          </a:p>
          <a:p>
            <a:pPr marL="457200" indent="-457200"/>
            <a:endParaRPr lang="en-CA" dirty="0"/>
          </a:p>
        </p:txBody>
      </p:sp>
    </p:spTree>
    <p:extLst>
      <p:ext uri="{BB962C8B-B14F-4D97-AF65-F5344CB8AC3E}">
        <p14:creationId xmlns:p14="http://schemas.microsoft.com/office/powerpoint/2010/main" val="257074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Image credits (in order of appearance):</a:t>
            </a:r>
          </a:p>
          <a:p>
            <a:pPr marL="457200" indent="-457200">
              <a:spcBef>
                <a:spcPts val="1600"/>
              </a:spcBef>
            </a:pPr>
            <a:r>
              <a:rPr lang="en-US" dirty="0"/>
              <a:t>[Sam</a:t>
            </a:r>
            <a:r>
              <a:rPr lang="en-US" dirty="0" smtClean="0"/>
              <a:t>]. (2018). </a:t>
            </a:r>
            <a:r>
              <a:rPr lang="en-US" i="1" dirty="0" smtClean="0"/>
              <a:t>Wikimedia Commons</a:t>
            </a:r>
            <a:r>
              <a:rPr lang="en-US" dirty="0"/>
              <a:t>. </a:t>
            </a:r>
            <a:r>
              <a:rPr lang="en-US" dirty="0" smtClean="0"/>
              <a:t>CC BY-SA. </a:t>
            </a:r>
            <a:r>
              <a:rPr lang="en-US" dirty="0" smtClean="0">
                <a:hlinkClick r:id="rId2"/>
              </a:rPr>
              <a:t>https</a:t>
            </a:r>
            <a:r>
              <a:rPr lang="en-US" dirty="0">
                <a:hlinkClick r:id="rId2"/>
              </a:rPr>
              <a:t>://</a:t>
            </a:r>
            <a:r>
              <a:rPr lang="en-US" dirty="0" smtClean="0">
                <a:hlinkClick r:id="rId2"/>
              </a:rPr>
              <a:t>commons.wikimedia.org/wiki/File:Senior_Guy_At_The_Office_Cartoon.svg</a:t>
            </a:r>
            <a:endParaRPr lang="en-US" dirty="0" smtClean="0"/>
          </a:p>
          <a:p>
            <a:pPr marL="457200" indent="-914400">
              <a:spcBef>
                <a:spcPts val="1600"/>
              </a:spcBef>
            </a:pPr>
            <a:r>
              <a:rPr lang="en-US" dirty="0" smtClean="0"/>
              <a:t>Marie Van </a:t>
            </a:r>
            <a:r>
              <a:rPr lang="en-US" dirty="0"/>
              <a:t>den </a:t>
            </a:r>
            <a:r>
              <a:rPr lang="en-US" dirty="0" err="1" smtClean="0"/>
              <a:t>Broeck</a:t>
            </a:r>
            <a:r>
              <a:rPr lang="en-US" dirty="0" smtClean="0"/>
              <a:t>. (2015). </a:t>
            </a:r>
            <a:r>
              <a:rPr lang="en-US" dirty="0"/>
              <a:t>Kids. </a:t>
            </a:r>
            <a:r>
              <a:rPr lang="en-US" i="1" dirty="0"/>
              <a:t>The Noun Project</a:t>
            </a:r>
            <a:r>
              <a:rPr lang="en-US" dirty="0"/>
              <a:t>. CC BY. </a:t>
            </a:r>
            <a:r>
              <a:rPr lang="en-US" dirty="0">
                <a:hlinkClick r:id="rId3"/>
              </a:rPr>
              <a:t>https://thenounproject.com/icon/kids-235684</a:t>
            </a:r>
            <a:r>
              <a:rPr lang="en-US" dirty="0" smtClean="0">
                <a:hlinkClick r:id="rId3"/>
              </a:rPr>
              <a:t>/</a:t>
            </a:r>
            <a:endParaRPr lang="en-US" dirty="0" smtClean="0"/>
          </a:p>
          <a:p>
            <a:pPr marL="457200" indent="-914400">
              <a:spcBef>
                <a:spcPts val="1600"/>
              </a:spcBef>
            </a:pPr>
            <a:r>
              <a:rPr lang="en-US" dirty="0" err="1" smtClean="0"/>
              <a:t>Saishraddha</a:t>
            </a:r>
            <a:r>
              <a:rPr lang="en-US" dirty="0" smtClean="0"/>
              <a:t> </a:t>
            </a:r>
            <a:r>
              <a:rPr lang="en-US" dirty="0" err="1"/>
              <a:t>Malage</a:t>
            </a:r>
            <a:r>
              <a:rPr lang="en-US" dirty="0" smtClean="0"/>
              <a:t>. (2015). </a:t>
            </a:r>
            <a:r>
              <a:rPr lang="en-US" dirty="0"/>
              <a:t>Highlight. </a:t>
            </a:r>
            <a:r>
              <a:rPr lang="en-US" i="1" dirty="0" smtClean="0"/>
              <a:t>The Noun Project</a:t>
            </a:r>
            <a:r>
              <a:rPr lang="en-US" dirty="0" smtClean="0"/>
              <a:t>. CC BY. </a:t>
            </a:r>
            <a:r>
              <a:rPr lang="en-US" dirty="0" smtClean="0">
                <a:hlinkClick r:id="rId4"/>
              </a:rPr>
              <a:t>https://thenounproject.com/icon/highlight-241534/</a:t>
            </a:r>
            <a:endParaRPr lang="en-US" dirty="0" smtClean="0"/>
          </a:p>
          <a:p>
            <a:pPr marL="457200" indent="-457200">
              <a:spcBef>
                <a:spcPts val="1600"/>
              </a:spcBef>
            </a:pPr>
            <a:r>
              <a:rPr lang="en-US" dirty="0" err="1" smtClean="0"/>
              <a:t>Smashicons</a:t>
            </a:r>
            <a:r>
              <a:rPr lang="en-US" dirty="0"/>
              <a:t>. </a:t>
            </a:r>
            <a:r>
              <a:rPr lang="en-US" dirty="0" smtClean="0"/>
              <a:t>(2017). Printer</a:t>
            </a:r>
            <a:r>
              <a:rPr lang="en-US" dirty="0"/>
              <a:t>. </a:t>
            </a:r>
            <a:r>
              <a:rPr lang="en-US" i="1" dirty="0"/>
              <a:t>The Noun Project</a:t>
            </a:r>
            <a:r>
              <a:rPr lang="en-US" dirty="0"/>
              <a:t>. CC BY. </a:t>
            </a:r>
            <a:r>
              <a:rPr lang="en-US" dirty="0">
                <a:hlinkClick r:id="rId5"/>
              </a:rPr>
              <a:t>https://thenounproject.com/icon/printer-1127745</a:t>
            </a:r>
            <a:r>
              <a:rPr lang="en-US" dirty="0" smtClean="0">
                <a:hlinkClick r:id="rId5"/>
              </a:rPr>
              <a:t>/</a:t>
            </a:r>
            <a:endParaRPr lang="en-US" dirty="0" smtClean="0"/>
          </a:p>
          <a:p>
            <a:pPr marL="457200" indent="-457200">
              <a:spcBef>
                <a:spcPts val="1600"/>
              </a:spcBef>
            </a:pPr>
            <a:r>
              <a:rPr lang="en-US" dirty="0" err="1" smtClean="0"/>
              <a:t>Bieu</a:t>
            </a:r>
            <a:r>
              <a:rPr lang="en-US" dirty="0" smtClean="0"/>
              <a:t> </a:t>
            </a:r>
            <a:r>
              <a:rPr lang="en-US" dirty="0" err="1"/>
              <a:t>Tuong</a:t>
            </a:r>
            <a:r>
              <a:rPr lang="en-US" dirty="0"/>
              <a:t>. (2018). School. </a:t>
            </a:r>
            <a:r>
              <a:rPr lang="en-US" i="1" dirty="0"/>
              <a:t>The Noun Project</a:t>
            </a:r>
            <a:r>
              <a:rPr lang="en-US" dirty="0"/>
              <a:t>. CC BY. </a:t>
            </a:r>
            <a:r>
              <a:rPr lang="en-US" dirty="0">
                <a:hlinkClick r:id="rId6"/>
              </a:rPr>
              <a:t>https://thenounproject.com/icon/school-1983588</a:t>
            </a:r>
            <a:r>
              <a:rPr lang="en-US" dirty="0" smtClean="0">
                <a:hlinkClick r:id="rId6"/>
              </a:rPr>
              <a:t>/</a:t>
            </a:r>
            <a:endParaRPr lang="en-US" dirty="0" smtClean="0"/>
          </a:p>
          <a:p>
            <a:pPr marL="457200" indent="-457200"/>
            <a:endParaRPr lang="en-CA" dirty="0"/>
          </a:p>
        </p:txBody>
      </p:sp>
    </p:spTree>
    <p:extLst>
      <p:ext uri="{BB962C8B-B14F-4D97-AF65-F5344CB8AC3E}">
        <p14:creationId xmlns:p14="http://schemas.microsoft.com/office/powerpoint/2010/main" val="632635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spcBef>
                <a:spcPts val="1600"/>
              </a:spcBef>
            </a:pPr>
            <a:r>
              <a:rPr lang="en-US" dirty="0" err="1" smtClean="0">
                <a:latin typeface="Arial" panose="020B0604020202020204" pitchFamily="34" charset="0"/>
                <a:cs typeface="Arial" panose="020B0604020202020204" pitchFamily="34" charset="0"/>
              </a:rPr>
              <a:t>Clker</a:t>
            </a:r>
            <a:r>
              <a:rPr lang="en-US" dirty="0" smtClean="0">
                <a:latin typeface="Arial" panose="020B0604020202020204" pitchFamily="34" charset="0"/>
                <a:cs typeface="Arial" panose="020B0604020202020204" pitchFamily="34" charset="0"/>
              </a:rPr>
              <a:t>-Free-Vector-Images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Lawyer. </a:t>
            </a:r>
            <a:r>
              <a:rPr lang="en-US" i="1" dirty="0" err="1">
                <a:latin typeface="Arial" panose="020B0604020202020204" pitchFamily="34" charset="0"/>
                <a:cs typeface="Arial" panose="020B0604020202020204" pitchFamily="34" charset="0"/>
              </a:rPr>
              <a:t>Pixabay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Pixabay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Licence</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2"/>
              </a:rPr>
              <a:t>https://pixabay.com/vectors/lawyer-attorney-barrister-judge-28838</a:t>
            </a:r>
            <a:r>
              <a:rPr lang="en-US" dirty="0" smtClean="0">
                <a:latin typeface="Arial" panose="020B0604020202020204" pitchFamily="34" charset="0"/>
                <a:cs typeface="Arial" panose="020B0604020202020204" pitchFamily="34" charset="0"/>
                <a:hlinkClick r:id="rId2"/>
              </a:rPr>
              <a:t>/</a:t>
            </a:r>
            <a:endParaRPr lang="en-US" dirty="0" smtClean="0">
              <a:latin typeface="Arial" panose="020B0604020202020204" pitchFamily="34" charset="0"/>
              <a:cs typeface="Arial" panose="020B0604020202020204" pitchFamily="34" charset="0"/>
            </a:endParaRPr>
          </a:p>
          <a:p>
            <a:pPr marL="457200" indent="-457200">
              <a:spcBef>
                <a:spcPts val="1600"/>
              </a:spcBef>
            </a:pPr>
            <a:r>
              <a:rPr lang="en-US" dirty="0">
                <a:latin typeface="Arial" panose="020B0604020202020204" pitchFamily="34" charset="0"/>
                <a:cs typeface="Arial" panose="020B0604020202020204" pitchFamily="34" charset="0"/>
              </a:rPr>
              <a:t>Icon Sea. (2015). Building. </a:t>
            </a:r>
            <a:r>
              <a:rPr lang="en-US" i="1" dirty="0">
                <a:latin typeface="Arial" panose="020B0604020202020204" pitchFamily="34" charset="0"/>
                <a:cs typeface="Arial" panose="020B0604020202020204" pitchFamily="34" charset="0"/>
              </a:rPr>
              <a:t>The Noun Project</a:t>
            </a:r>
            <a:r>
              <a:rPr lang="en-US" dirty="0">
                <a:latin typeface="Arial" panose="020B0604020202020204" pitchFamily="34" charset="0"/>
                <a:cs typeface="Arial" panose="020B0604020202020204" pitchFamily="34" charset="0"/>
              </a:rPr>
              <a:t>. CC BY. </a:t>
            </a:r>
            <a:r>
              <a:rPr lang="en-US" dirty="0">
                <a:latin typeface="Arial" panose="020B0604020202020204" pitchFamily="34" charset="0"/>
                <a:cs typeface="Arial" panose="020B0604020202020204" pitchFamily="34" charset="0"/>
                <a:hlinkClick r:id="rId3"/>
              </a:rPr>
              <a:t>https://thenounproject.com/icon/building-164596</a:t>
            </a:r>
            <a:r>
              <a:rPr lang="en-US" dirty="0" smtClean="0">
                <a:latin typeface="Arial" panose="020B0604020202020204" pitchFamily="34" charset="0"/>
                <a:cs typeface="Arial" panose="020B0604020202020204" pitchFamily="34" charset="0"/>
                <a:hlinkClick r:id="rId3"/>
              </a:rPr>
              <a:t>/</a:t>
            </a:r>
            <a:endParaRPr lang="en-US" dirty="0" smtClean="0">
              <a:latin typeface="Arial" panose="020B0604020202020204" pitchFamily="34" charset="0"/>
              <a:cs typeface="Arial" panose="020B0604020202020204" pitchFamily="34" charset="0"/>
            </a:endParaRPr>
          </a:p>
          <a:p>
            <a:pPr marL="457200" indent="-457200">
              <a:spcBef>
                <a:spcPts val="1600"/>
              </a:spcBef>
            </a:pPr>
            <a:r>
              <a:rPr lang="en-CA" dirty="0" smtClean="0">
                <a:latin typeface="Arial" panose="020B0604020202020204" pitchFamily="34" charset="0"/>
                <a:cs typeface="Arial" panose="020B0604020202020204" pitchFamily="34" charset="0"/>
              </a:rPr>
              <a:t>Dig </a:t>
            </a:r>
            <a:r>
              <a:rPr lang="en-CA" dirty="0">
                <a:latin typeface="Arial" panose="020B0604020202020204" pitchFamily="34" charset="0"/>
                <a:cs typeface="Arial" panose="020B0604020202020204" pitchFamily="34" charset="0"/>
              </a:rPr>
              <a:t>deeper. (2017). [Supreme Court of Canada]. </a:t>
            </a:r>
            <a:r>
              <a:rPr lang="en-CA" i="1" dirty="0">
                <a:latin typeface="Arial" panose="020B0604020202020204" pitchFamily="34" charset="0"/>
                <a:cs typeface="Arial" panose="020B0604020202020204" pitchFamily="34" charset="0"/>
              </a:rPr>
              <a:t>Wikimedia Commons</a:t>
            </a:r>
            <a:r>
              <a:rPr lang="en-CA" dirty="0">
                <a:latin typeface="Arial" panose="020B0604020202020204" pitchFamily="34" charset="0"/>
                <a:cs typeface="Arial" panose="020B0604020202020204" pitchFamily="34" charset="0"/>
              </a:rPr>
              <a:t>. CC BY. </a:t>
            </a:r>
            <a:r>
              <a:rPr lang="en-CA" dirty="0">
                <a:latin typeface="Arial" panose="020B0604020202020204" pitchFamily="34" charset="0"/>
                <a:cs typeface="Arial" panose="020B0604020202020204" pitchFamily="34" charset="0"/>
                <a:hlinkClick r:id="rId4"/>
              </a:rPr>
              <a:t>https://commons.wikimedia.org/wiki/File:Supreme_court_of_Canada_in_summer.jpg</a:t>
            </a:r>
            <a:endParaRPr lang="en-US" dirty="0"/>
          </a:p>
          <a:p>
            <a:pPr marL="457200" indent="-457200">
              <a:spcBef>
                <a:spcPts val="1600"/>
              </a:spcBef>
            </a:pPr>
            <a:r>
              <a:rPr lang="en-US" dirty="0" err="1"/>
              <a:t>Ruslan</a:t>
            </a:r>
            <a:r>
              <a:rPr lang="en-US" dirty="0"/>
              <a:t> </a:t>
            </a:r>
            <a:r>
              <a:rPr lang="en-US" dirty="0" err="1"/>
              <a:t>Dezign</a:t>
            </a:r>
            <a:r>
              <a:rPr lang="en-US" dirty="0"/>
              <a:t>. (2017). Target. </a:t>
            </a:r>
            <a:r>
              <a:rPr lang="en-US" i="1" dirty="0"/>
              <a:t>The Noun Project</a:t>
            </a:r>
            <a:r>
              <a:rPr lang="en-US" dirty="0"/>
              <a:t>. CC BY. </a:t>
            </a:r>
            <a:r>
              <a:rPr lang="en-US" dirty="0">
                <a:hlinkClick r:id="rId5"/>
              </a:rPr>
              <a:t>https://thenounproject.com/icon/target-1005058/</a:t>
            </a:r>
            <a:endParaRPr lang="en-US" dirty="0"/>
          </a:p>
          <a:p>
            <a:pPr marL="457200" indent="-457200">
              <a:spcBef>
                <a:spcPts val="1600"/>
              </a:spcBef>
            </a:pPr>
            <a:r>
              <a:rPr lang="en-US" dirty="0"/>
              <a:t>ATOM. (2017). Copy. </a:t>
            </a:r>
            <a:r>
              <a:rPr lang="en-US" i="1" dirty="0"/>
              <a:t>The Noun Project</a:t>
            </a:r>
            <a:r>
              <a:rPr lang="en-US" dirty="0"/>
              <a:t>. CC BY. </a:t>
            </a:r>
            <a:r>
              <a:rPr lang="en-US" dirty="0">
                <a:hlinkClick r:id="rId6"/>
              </a:rPr>
              <a:t>https://thenounproject.com/icon/copy-1474212/</a:t>
            </a:r>
            <a:endParaRPr lang="en-US" dirty="0"/>
          </a:p>
          <a:p>
            <a:pPr marL="457200" indent="-457200">
              <a:spcBef>
                <a:spcPts val="1600"/>
              </a:spcBef>
            </a:pPr>
            <a:r>
              <a:rPr lang="en-US" dirty="0" err="1"/>
              <a:t>Тимур</a:t>
            </a:r>
            <a:r>
              <a:rPr lang="en-US" dirty="0"/>
              <a:t> </a:t>
            </a:r>
            <a:r>
              <a:rPr lang="en-US" dirty="0" err="1"/>
              <a:t>Минвалеев</a:t>
            </a:r>
            <a:r>
              <a:rPr lang="en-US" dirty="0"/>
              <a:t>. (2016). Percent. </a:t>
            </a:r>
            <a:r>
              <a:rPr lang="en-US" i="1" dirty="0"/>
              <a:t>The Noun Project</a:t>
            </a:r>
            <a:r>
              <a:rPr lang="en-US" dirty="0"/>
              <a:t>. CC BY. </a:t>
            </a:r>
            <a:r>
              <a:rPr lang="en-US" dirty="0">
                <a:hlinkClick r:id="rId7"/>
              </a:rPr>
              <a:t>https://thenounproject.com/icon/percent-397874/</a:t>
            </a:r>
            <a:endParaRPr lang="en-US" dirty="0"/>
          </a:p>
          <a:p>
            <a:endParaRPr lang="en-CA" dirty="0"/>
          </a:p>
        </p:txBody>
      </p:sp>
    </p:spTree>
    <p:extLst>
      <p:ext uri="{BB962C8B-B14F-4D97-AF65-F5344CB8AC3E}">
        <p14:creationId xmlns:p14="http://schemas.microsoft.com/office/powerpoint/2010/main" val="1425222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spcBef>
                <a:spcPts val="1600"/>
              </a:spcBef>
            </a:pPr>
            <a:r>
              <a:rPr lang="en-US" dirty="0" smtClean="0"/>
              <a:t>B</a:t>
            </a:r>
            <a:r>
              <a:rPr lang="en-US" dirty="0" smtClean="0"/>
              <a:t>. Farias. (2017). </a:t>
            </a:r>
            <a:r>
              <a:rPr lang="en-US" dirty="0"/>
              <a:t>Decision. </a:t>
            </a:r>
            <a:r>
              <a:rPr lang="en-US" i="1" dirty="0"/>
              <a:t>The Noun Project</a:t>
            </a:r>
            <a:r>
              <a:rPr lang="en-US" dirty="0"/>
              <a:t>. CC BY. </a:t>
            </a:r>
            <a:r>
              <a:rPr lang="en-US" dirty="0" smtClean="0">
                <a:hlinkClick r:id="rId2"/>
              </a:rPr>
              <a:t>https</a:t>
            </a:r>
            <a:r>
              <a:rPr lang="en-US" dirty="0">
                <a:hlinkClick r:id="rId2"/>
              </a:rPr>
              <a:t>://thenounproject.com/icon/decision-1074053</a:t>
            </a:r>
            <a:r>
              <a:rPr lang="en-US" dirty="0" smtClean="0">
                <a:hlinkClick r:id="rId2"/>
              </a:rPr>
              <a:t>/</a:t>
            </a:r>
            <a:endParaRPr lang="en-US" dirty="0" smtClean="0"/>
          </a:p>
          <a:p>
            <a:pPr marL="457200" indent="-457200">
              <a:spcBef>
                <a:spcPts val="1600"/>
              </a:spcBef>
            </a:pPr>
            <a:r>
              <a:rPr lang="en-US" dirty="0"/>
              <a:t>AFY </a:t>
            </a:r>
            <a:r>
              <a:rPr lang="en-US" dirty="0" smtClean="0"/>
              <a:t>Studio. (2018). </a:t>
            </a:r>
            <a:r>
              <a:rPr lang="en-US" dirty="0"/>
              <a:t>Leaf. </a:t>
            </a:r>
            <a:r>
              <a:rPr lang="en-US" i="1" dirty="0"/>
              <a:t>The Noun Project</a:t>
            </a:r>
            <a:r>
              <a:rPr lang="en-US" dirty="0"/>
              <a:t>. CC BY. </a:t>
            </a:r>
            <a:r>
              <a:rPr lang="en-US" dirty="0">
                <a:hlinkClick r:id="rId3"/>
              </a:rPr>
              <a:t>https://thenounproject.com/icon/leaf-1737325</a:t>
            </a:r>
            <a:r>
              <a:rPr lang="en-US" dirty="0" smtClean="0">
                <a:hlinkClick r:id="rId3"/>
              </a:rPr>
              <a:t>/</a:t>
            </a:r>
            <a:endParaRPr lang="en-US" dirty="0" smtClean="0"/>
          </a:p>
          <a:p>
            <a:pPr marL="457200" indent="-457200">
              <a:spcBef>
                <a:spcPts val="1600"/>
              </a:spcBef>
            </a:pPr>
            <a:r>
              <a:rPr lang="en-US" dirty="0" err="1" smtClean="0"/>
              <a:t>Gregor</a:t>
            </a:r>
            <a:r>
              <a:rPr lang="en-US" dirty="0" smtClean="0"/>
              <a:t> </a:t>
            </a:r>
            <a:r>
              <a:rPr lang="en-US" dirty="0" err="1" smtClean="0"/>
              <a:t>Cresnar</a:t>
            </a:r>
            <a:r>
              <a:rPr lang="en-US" dirty="0" smtClean="0"/>
              <a:t>. (2015). </a:t>
            </a:r>
            <a:r>
              <a:rPr lang="en-US" dirty="0"/>
              <a:t>Dollar sign. </a:t>
            </a:r>
            <a:r>
              <a:rPr lang="en-US" i="1" dirty="0"/>
              <a:t>The Noun Project</a:t>
            </a:r>
            <a:r>
              <a:rPr lang="en-US" dirty="0"/>
              <a:t>. CC BY. </a:t>
            </a:r>
            <a:r>
              <a:rPr lang="en-US" dirty="0">
                <a:hlinkClick r:id="rId4"/>
              </a:rPr>
              <a:t>https://thenounproject.com/icon/dollar-sign-171145</a:t>
            </a:r>
            <a:r>
              <a:rPr lang="en-US" dirty="0" smtClean="0">
                <a:hlinkClick r:id="rId4"/>
              </a:rPr>
              <a:t>/</a:t>
            </a:r>
            <a:endParaRPr lang="en-US" dirty="0" smtClean="0"/>
          </a:p>
          <a:p>
            <a:pPr marL="457200" indent="-457200"/>
            <a:r>
              <a:rPr lang="en-US" dirty="0"/>
              <a:t>Federal Court. (2007). [Federal Court’s Coat of Arms]. </a:t>
            </a:r>
            <a:r>
              <a:rPr lang="en-US" dirty="0">
                <a:hlinkClick r:id="rId5"/>
              </a:rPr>
              <a:t>https://www.fct-cf.gc.ca/en/pages/the-federal-courts-coat-of-arms</a:t>
            </a:r>
            <a:endParaRPr lang="en-US" dirty="0"/>
          </a:p>
          <a:p>
            <a:pPr marL="457200" indent="-457200">
              <a:spcBef>
                <a:spcPts val="1600"/>
              </a:spcBef>
            </a:pPr>
            <a:r>
              <a:rPr lang="en-US" dirty="0"/>
              <a:t>Andrew </a:t>
            </a:r>
            <a:r>
              <a:rPr lang="en-US" dirty="0" err="1"/>
              <a:t>Doane</a:t>
            </a:r>
            <a:r>
              <a:rPr lang="en-US" dirty="0"/>
              <a:t>. (2017). Deserted Island. </a:t>
            </a:r>
            <a:r>
              <a:rPr lang="en-US" i="1" dirty="0"/>
              <a:t>The Noun Project</a:t>
            </a:r>
            <a:r>
              <a:rPr lang="en-US" dirty="0"/>
              <a:t>. CC BY. </a:t>
            </a:r>
            <a:r>
              <a:rPr lang="en-US" dirty="0">
                <a:hlinkClick r:id="rId6"/>
              </a:rPr>
              <a:t>https://thenounproject.com/icon/deserted-island-1422103/</a:t>
            </a:r>
            <a:endParaRPr lang="en-US" dirty="0"/>
          </a:p>
          <a:p>
            <a:pPr marL="457200" indent="-457200">
              <a:spcBef>
                <a:spcPts val="1600"/>
              </a:spcBef>
            </a:pPr>
            <a:r>
              <a:rPr lang="en-US" dirty="0"/>
              <a:t>Tony </a:t>
            </a:r>
            <a:r>
              <a:rPr lang="en-US" dirty="0" err="1"/>
              <a:t>Michiels</a:t>
            </a:r>
            <a:r>
              <a:rPr lang="en-US" dirty="0"/>
              <a:t>. (2014). Stack. </a:t>
            </a:r>
            <a:r>
              <a:rPr lang="en-US" i="1" dirty="0"/>
              <a:t>The Noun Project</a:t>
            </a:r>
            <a:r>
              <a:rPr lang="en-US" dirty="0"/>
              <a:t>. CC BY. </a:t>
            </a:r>
            <a:r>
              <a:rPr lang="en-US" dirty="0">
                <a:hlinkClick r:id="rId7"/>
              </a:rPr>
              <a:t>https://thenounproject.com/icon/stack-38035/</a:t>
            </a:r>
            <a:endParaRPr lang="en-US" dirty="0"/>
          </a:p>
          <a:p>
            <a:endParaRPr lang="en-US" dirty="0"/>
          </a:p>
          <a:p>
            <a:endParaRPr lang="en-US" dirty="0" smtClean="0"/>
          </a:p>
          <a:p>
            <a:endParaRPr lang="en-CA" dirty="0"/>
          </a:p>
        </p:txBody>
      </p:sp>
    </p:spTree>
    <p:extLst>
      <p:ext uri="{BB962C8B-B14F-4D97-AF65-F5344CB8AC3E}">
        <p14:creationId xmlns:p14="http://schemas.microsoft.com/office/powerpoint/2010/main" val="2321369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spcBef>
                <a:spcPts val="1600"/>
              </a:spcBef>
            </a:pPr>
            <a:r>
              <a:rPr lang="en-US" dirty="0" err="1" smtClean="0"/>
              <a:t>Bernar</a:t>
            </a:r>
            <a:r>
              <a:rPr lang="en-US" dirty="0" smtClean="0"/>
              <a:t> </a:t>
            </a:r>
            <a:r>
              <a:rPr lang="en-US" dirty="0" err="1"/>
              <a:t>Novalyi</a:t>
            </a:r>
            <a:r>
              <a:rPr lang="en-US" dirty="0"/>
              <a:t>. </a:t>
            </a:r>
            <a:r>
              <a:rPr lang="en-US" dirty="0" smtClean="0"/>
              <a:t>(2016). </a:t>
            </a:r>
            <a:r>
              <a:rPr lang="en-US" dirty="0"/>
              <a:t>Judge. </a:t>
            </a:r>
            <a:r>
              <a:rPr lang="en-US" i="1" dirty="0"/>
              <a:t>The Noun Project</a:t>
            </a:r>
            <a:r>
              <a:rPr lang="en-US" dirty="0"/>
              <a:t>. CC BY. </a:t>
            </a:r>
            <a:r>
              <a:rPr lang="en-US" dirty="0">
                <a:hlinkClick r:id="rId2"/>
              </a:rPr>
              <a:t>https://thenounproject.com/icon/judge-684236</a:t>
            </a:r>
            <a:r>
              <a:rPr lang="en-US" dirty="0" smtClean="0">
                <a:hlinkClick r:id="rId2"/>
              </a:rPr>
              <a:t>/</a:t>
            </a:r>
            <a:endParaRPr lang="en-US" dirty="0" smtClean="0"/>
          </a:p>
          <a:p>
            <a:pPr marL="457200" indent="-914400">
              <a:spcBef>
                <a:spcPts val="1600"/>
              </a:spcBef>
            </a:pPr>
            <a:endParaRPr lang="en-US" dirty="0" smtClean="0">
              <a:solidFill>
                <a:schemeClr val="tx1"/>
              </a:solidFill>
            </a:endParaRPr>
          </a:p>
          <a:p>
            <a:pPr marL="457200" indent="-914400">
              <a:spcBef>
                <a:spcPts val="1600"/>
              </a:spcBef>
            </a:pPr>
            <a:endParaRPr lang="en-US" dirty="0">
              <a:solidFill>
                <a:schemeClr val="tx1"/>
              </a:solidFill>
            </a:endParaRPr>
          </a:p>
          <a:p>
            <a:pPr marL="457200" indent="-914400">
              <a:spcBef>
                <a:spcPts val="1600"/>
              </a:spcBef>
            </a:pPr>
            <a:endParaRPr lang="en-US" dirty="0" smtClean="0">
              <a:solidFill>
                <a:schemeClr val="tx1"/>
              </a:solidFill>
            </a:endParaRPr>
          </a:p>
          <a:p>
            <a:pPr marL="457200" indent="-914400">
              <a:spcBef>
                <a:spcPts val="1600"/>
              </a:spcBef>
            </a:pPr>
            <a:endParaRPr lang="en-US" dirty="0" smtClean="0">
              <a:solidFill>
                <a:schemeClr val="tx1"/>
              </a:solidFill>
            </a:endParaRPr>
          </a:p>
          <a:p>
            <a:pPr marL="457200" indent="-914400">
              <a:spcBef>
                <a:spcPts val="1600"/>
              </a:spcBef>
            </a:pPr>
            <a:r>
              <a:rPr lang="en-US" dirty="0" smtClean="0">
                <a:solidFill>
                  <a:schemeClr val="tx1"/>
                </a:solidFill>
              </a:rPr>
              <a:t>Closing </a:t>
            </a:r>
            <a:r>
              <a:rPr lang="en-US" dirty="0">
                <a:solidFill>
                  <a:schemeClr val="tx1"/>
                </a:solidFill>
              </a:rPr>
              <a:t>Slides Music: </a:t>
            </a:r>
            <a:r>
              <a:rPr lang="en-US" dirty="0" err="1">
                <a:solidFill>
                  <a:schemeClr val="tx1"/>
                </a:solidFill>
              </a:rPr>
              <a:t>Rybak</a:t>
            </a:r>
            <a:r>
              <a:rPr lang="en-US" dirty="0">
                <a:solidFill>
                  <a:schemeClr val="tx1"/>
                </a:solidFill>
              </a:rPr>
              <a:t>, </a:t>
            </a:r>
            <a:r>
              <a:rPr lang="en-US" dirty="0" err="1">
                <a:solidFill>
                  <a:schemeClr val="tx1"/>
                </a:solidFill>
              </a:rPr>
              <a:t>Nazar</a:t>
            </a:r>
            <a:r>
              <a:rPr lang="en-US" dirty="0">
                <a:solidFill>
                  <a:schemeClr val="tx1"/>
                </a:solidFill>
              </a:rPr>
              <a:t>. (</a:t>
            </a:r>
            <a:r>
              <a:rPr lang="en-US" dirty="0" err="1">
                <a:solidFill>
                  <a:schemeClr val="tx1"/>
                </a:solidFill>
              </a:rPr>
              <a:t>n.d.</a:t>
            </a:r>
            <a:r>
              <a:rPr lang="en-US" dirty="0">
                <a:solidFill>
                  <a:schemeClr val="tx1"/>
                </a:solidFill>
              </a:rPr>
              <a:t>). Corporate Inspired. </a:t>
            </a:r>
            <a:r>
              <a:rPr lang="en-US" i="1" dirty="0" err="1">
                <a:solidFill>
                  <a:schemeClr val="tx1"/>
                </a:solidFill>
              </a:rPr>
              <a:t>HookSounds</a:t>
            </a:r>
            <a:r>
              <a:rPr lang="en-US" dirty="0">
                <a:solidFill>
                  <a:schemeClr val="tx1"/>
                </a:solidFill>
              </a:rPr>
              <a:t>. CC BY. </a:t>
            </a:r>
            <a:r>
              <a:rPr lang="en-US" dirty="0">
                <a:solidFill>
                  <a:schemeClr val="tx1"/>
                </a:solidFill>
                <a:hlinkClick r:id="rId3"/>
              </a:rPr>
              <a:t>http://www.hooksounds.com/</a:t>
            </a:r>
            <a:r>
              <a:rPr lang="en-US" dirty="0">
                <a:solidFill>
                  <a:schemeClr val="tx1"/>
                </a:solidFill>
              </a:rPr>
              <a:t> </a:t>
            </a:r>
          </a:p>
          <a:p>
            <a:pPr>
              <a:spcBef>
                <a:spcPts val="1600"/>
              </a:spcBef>
            </a:pPr>
            <a:r>
              <a:rPr lang="en-US" dirty="0" smtClean="0">
                <a:solidFill>
                  <a:schemeClr val="tx1"/>
                </a:solidFill>
              </a:rPr>
              <a:t>Unattributed </a:t>
            </a:r>
            <a:r>
              <a:rPr lang="en-US" dirty="0">
                <a:solidFill>
                  <a:schemeClr val="tx1"/>
                </a:solidFill>
              </a:rPr>
              <a:t>materials are contributions from the Opening Up Copyright Project Team and placed in the Public Domain.</a:t>
            </a:r>
          </a:p>
          <a:p>
            <a:endParaRPr lang="en-CA" dirty="0">
              <a:solidFill>
                <a:schemeClr val="tx1"/>
              </a:solidFill>
            </a:endParaRPr>
          </a:p>
        </p:txBody>
      </p:sp>
    </p:spTree>
    <p:extLst>
      <p:ext uri="{BB962C8B-B14F-4D97-AF65-F5344CB8AC3E}">
        <p14:creationId xmlns:p14="http://schemas.microsoft.com/office/powerpoint/2010/main" val="8141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indent="-457200"/>
            <a:r>
              <a:rPr lang="en-US" dirty="0" smtClean="0"/>
              <a:t>University of Alberta. (2019</a:t>
            </a:r>
            <a:r>
              <a:rPr lang="en-US" dirty="0"/>
              <a:t>). Alberta (Education) v. Canadian Copyright Licensing Agency (Access Copyright</a:t>
            </a:r>
            <a:r>
              <a:rPr lang="en-US" dirty="0" smtClean="0"/>
              <a:t>). </a:t>
            </a:r>
            <a:r>
              <a:rPr lang="en-US" i="1" dirty="0" smtClean="0"/>
              <a:t>Opening Up Copyright Instructional Module</a:t>
            </a:r>
            <a:r>
              <a:rPr lang="en-US" dirty="0"/>
              <a:t>. </a:t>
            </a:r>
            <a:r>
              <a:rPr lang="en-US" dirty="0">
                <a:hlinkClick r:id="rId2"/>
              </a:rPr>
              <a:t>https://sites.library.ualberta.ca/copyright</a:t>
            </a:r>
            <a:r>
              <a:rPr lang="en-US" dirty="0" smtClean="0">
                <a:hlinkClick r:id="rId2"/>
              </a:rPr>
              <a:t>/</a:t>
            </a:r>
            <a:endParaRPr lang="en-CA" dirty="0"/>
          </a:p>
        </p:txBody>
      </p:sp>
    </p:spTree>
    <p:extLst>
      <p:ext uri="{BB962C8B-B14F-4D97-AF65-F5344CB8AC3E}">
        <p14:creationId xmlns:p14="http://schemas.microsoft.com/office/powerpoint/2010/main" val="152862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505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99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8D74368D-B093-D54A-B9F4-5F11489C2F56}"/>
              </a:ext>
            </a:extLst>
          </p:cNvPr>
          <p:cNvPicPr>
            <a:picLocks noChangeAspect="1"/>
          </p:cNvPicPr>
          <p:nvPr/>
        </p:nvPicPr>
        <p:blipFill>
          <a:blip r:embed="rId3"/>
          <a:stretch>
            <a:fillRect/>
          </a:stretch>
        </p:blipFill>
        <p:spPr>
          <a:xfrm>
            <a:off x="1754408" y="2230485"/>
            <a:ext cx="5294092" cy="3123520"/>
          </a:xfrm>
          <a:prstGeom prst="rect">
            <a:avLst/>
          </a:prstGeom>
        </p:spPr>
      </p:pic>
      <p:sp>
        <p:nvSpPr>
          <p:cNvPr id="3" name="TextBox 2">
            <a:extLst>
              <a:ext uri="{FF2B5EF4-FFF2-40B4-BE49-F238E27FC236}">
                <a16:creationId xmlns:a16="http://schemas.microsoft.com/office/drawing/2014/main" id="{A8343E8D-0478-144F-A586-7401D6929CF4}"/>
              </a:ext>
            </a:extLst>
          </p:cNvPr>
          <p:cNvSpPr txBox="1"/>
          <p:nvPr/>
        </p:nvSpPr>
        <p:spPr>
          <a:xfrm>
            <a:off x="7462763" y="2668860"/>
            <a:ext cx="3577770"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Supreme Court  applied the two-step test introduced in </a:t>
            </a:r>
            <a:br>
              <a:rPr lang="en-US" sz="2800" dirty="0">
                <a:latin typeface="Arial" panose="020B0604020202020204" pitchFamily="34" charset="0"/>
                <a:cs typeface="Arial" panose="020B0604020202020204" pitchFamily="34" charset="0"/>
              </a:rPr>
            </a:br>
            <a:r>
              <a:rPr lang="en-US" sz="2800" i="1" dirty="0">
                <a:latin typeface="Arial" panose="020B0604020202020204" pitchFamily="34" charset="0"/>
                <a:cs typeface="Arial" panose="020B0604020202020204" pitchFamily="34" charset="0"/>
              </a:rPr>
              <a:t>CCH v. LSUC </a:t>
            </a:r>
          </a:p>
        </p:txBody>
      </p:sp>
      <p:sp>
        <p:nvSpPr>
          <p:cNvPr id="8"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05968"/>
            <a:ext cx="8682518" cy="938785"/>
          </a:xfrm>
          <a:prstGeom prst="rect">
            <a:avLst/>
          </a:prstGeom>
        </p:spPr>
        <p:txBody>
          <a:bodyPr anchor="ctr" anchorCtr="0">
            <a:noAutofit/>
          </a:bodyPr>
          <a:lstStyle>
            <a:lvl1pPr algn="ctr">
              <a:lnSpc>
                <a:spcPct val="70000"/>
              </a:lnSpc>
              <a:defRPr sz="4000" b="1" i="0" baseline="0">
                <a:solidFill>
                  <a:schemeClr val="bg1"/>
                </a:solidFill>
                <a:latin typeface="Arial" panose="020B0604020202020204" pitchFamily="34" charset="0"/>
              </a:defRPr>
            </a:lvl1pPr>
          </a:lstStyle>
          <a:p>
            <a:pPr>
              <a:lnSpc>
                <a:spcPct val="80000"/>
              </a:lnSpc>
            </a:pPr>
            <a:r>
              <a:rPr lang="en-US" i="1" dirty="0">
                <a:cs typeface="Arial" panose="020B0604020202020204" pitchFamily="34" charset="0"/>
              </a:rPr>
              <a:t>ALBERTA (EDUCATION) v. </a:t>
            </a:r>
            <a:br>
              <a:rPr lang="en-US" i="1" dirty="0">
                <a:cs typeface="Arial" panose="020B0604020202020204" pitchFamily="34" charset="0"/>
              </a:rPr>
            </a:br>
            <a:r>
              <a:rPr lang="en-US" i="1" dirty="0">
                <a:cs typeface="Arial" panose="020B0604020202020204" pitchFamily="34" charset="0"/>
              </a:rPr>
              <a:t>ACCESS COPYRIGHT </a:t>
            </a:r>
            <a:endParaRPr lang="en-US" i="1" dirty="0"/>
          </a:p>
        </p:txBody>
      </p:sp>
      <p:pic>
        <p:nvPicPr>
          <p:cNvPr id="9" name="Picture 8" descr="A picture containing drawing&#10;&#10;Description automatically generated">
            <a:extLst>
              <a:ext uri="{FF2B5EF4-FFF2-40B4-BE49-F238E27FC236}">
                <a16:creationId xmlns:a16="http://schemas.microsoft.com/office/drawing/2014/main" id="{968D771C-7CF9-47F1-B98B-98254781E026}"/>
              </a:ext>
            </a:extLst>
          </p:cNvPr>
          <p:cNvPicPr>
            <a:picLocks noChangeAspect="1"/>
          </p:cNvPicPr>
          <p:nvPr/>
        </p:nvPicPr>
        <p:blipFill>
          <a:blip r:embed="rId4"/>
          <a:stretch>
            <a:fillRect/>
          </a:stretch>
        </p:blipFill>
        <p:spPr>
          <a:xfrm>
            <a:off x="2340763" y="2821597"/>
            <a:ext cx="2083976" cy="1764000"/>
          </a:xfrm>
          <a:prstGeom prst="rect">
            <a:avLst/>
          </a:prstGeom>
        </p:spPr>
      </p:pic>
      <p:grpSp>
        <p:nvGrpSpPr>
          <p:cNvPr id="10" name="Group 9">
            <a:extLst>
              <a:ext uri="{FF2B5EF4-FFF2-40B4-BE49-F238E27FC236}">
                <a16:creationId xmlns:a16="http://schemas.microsoft.com/office/drawing/2014/main" id="{BE0B3687-15A3-4BAF-97C4-1D8F7208DE7D}"/>
              </a:ext>
            </a:extLst>
          </p:cNvPr>
          <p:cNvGrpSpPr>
            <a:grpSpLocks noChangeAspect="1"/>
          </p:cNvGrpSpPr>
          <p:nvPr/>
        </p:nvGrpSpPr>
        <p:grpSpPr>
          <a:xfrm>
            <a:off x="8209761" y="2859989"/>
            <a:ext cx="1410631" cy="2736000"/>
            <a:chOff x="4698524" y="4294414"/>
            <a:chExt cx="1194267" cy="2316351"/>
          </a:xfrm>
        </p:grpSpPr>
        <p:pic>
          <p:nvPicPr>
            <p:cNvPr id="11" name="Picture 10" descr="A close up of a logo&#10;&#10;Description automatically generated">
              <a:extLst>
                <a:ext uri="{FF2B5EF4-FFF2-40B4-BE49-F238E27FC236}">
                  <a16:creationId xmlns:a16="http://schemas.microsoft.com/office/drawing/2014/main" id="{DDF116E7-AAFB-4188-9F9A-3C1162B57222}"/>
                </a:ext>
              </a:extLst>
            </p:cNvPr>
            <p:cNvPicPr>
              <a:picLocks noChangeAspect="1"/>
            </p:cNvPicPr>
            <p:nvPr/>
          </p:nvPicPr>
          <p:blipFill>
            <a:blip r:embed="rId5"/>
            <a:stretch>
              <a:fillRect/>
            </a:stretch>
          </p:blipFill>
          <p:spPr>
            <a:xfrm flipH="1">
              <a:off x="4807952" y="4294414"/>
              <a:ext cx="975413" cy="1617626"/>
            </a:xfrm>
            <a:prstGeom prst="rect">
              <a:avLst/>
            </a:prstGeom>
          </p:spPr>
        </p:pic>
        <p:sp>
          <p:nvSpPr>
            <p:cNvPr id="12" name="TextBox 11">
              <a:extLst>
                <a:ext uri="{FF2B5EF4-FFF2-40B4-BE49-F238E27FC236}">
                  <a16:creationId xmlns:a16="http://schemas.microsoft.com/office/drawing/2014/main" id="{8D87B475-A5BF-47A7-9A21-E6E26B3F9F8D}"/>
                </a:ext>
              </a:extLst>
            </p:cNvPr>
            <p:cNvSpPr txBox="1"/>
            <p:nvPr/>
          </p:nvSpPr>
          <p:spPr>
            <a:xfrm>
              <a:off x="4698524" y="5964434"/>
              <a:ext cx="1194267" cy="646331"/>
            </a:xfrm>
            <a:prstGeom prst="rect">
              <a:avLst/>
            </a:prstGeom>
            <a:noFill/>
          </p:spPr>
          <p:txBody>
            <a:bodyPr wrap="square" rtlCol="0">
              <a:spAutoFit/>
            </a:bodyPr>
            <a:lstStyle/>
            <a:p>
              <a:pPr algn="ctr"/>
              <a:r>
                <a:rPr lang="en-US" dirty="0"/>
                <a:t>Access</a:t>
              </a:r>
            </a:p>
            <a:p>
              <a:pPr algn="ctr"/>
              <a:r>
                <a:rPr lang="en-US" dirty="0"/>
                <a:t>Copyright</a:t>
              </a:r>
            </a:p>
          </p:txBody>
        </p:sp>
      </p:grpSp>
      <p:grpSp>
        <p:nvGrpSpPr>
          <p:cNvPr id="13" name="Group 12">
            <a:extLst>
              <a:ext uri="{FF2B5EF4-FFF2-40B4-BE49-F238E27FC236}">
                <a16:creationId xmlns:a16="http://schemas.microsoft.com/office/drawing/2014/main" id="{D9E690CE-8828-4BF5-8406-EBEB64362DA6}"/>
              </a:ext>
            </a:extLst>
          </p:cNvPr>
          <p:cNvGrpSpPr>
            <a:grpSpLocks noChangeAspect="1"/>
          </p:cNvGrpSpPr>
          <p:nvPr/>
        </p:nvGrpSpPr>
        <p:grpSpPr>
          <a:xfrm>
            <a:off x="5269820" y="2772657"/>
            <a:ext cx="1690537" cy="2664000"/>
            <a:chOff x="2893516" y="4288668"/>
            <a:chExt cx="1277336" cy="2012863"/>
          </a:xfrm>
        </p:grpSpPr>
        <p:pic>
          <p:nvPicPr>
            <p:cNvPr id="14" name="Picture 13">
              <a:extLst>
                <a:ext uri="{FF2B5EF4-FFF2-40B4-BE49-F238E27FC236}">
                  <a16:creationId xmlns:a16="http://schemas.microsoft.com/office/drawing/2014/main" id="{B75F9A3C-6EEE-427A-A603-87DE8E128CF2}"/>
                </a:ext>
              </a:extLst>
            </p:cNvPr>
            <p:cNvPicPr>
              <a:picLocks noChangeAspect="1"/>
            </p:cNvPicPr>
            <p:nvPr/>
          </p:nvPicPr>
          <p:blipFill>
            <a:blip r:embed="rId6"/>
            <a:stretch>
              <a:fillRect/>
            </a:stretch>
          </p:blipFill>
          <p:spPr>
            <a:xfrm rot="21188730">
              <a:off x="2893516" y="4288668"/>
              <a:ext cx="1277336" cy="1552697"/>
            </a:xfrm>
            <a:prstGeom prst="rect">
              <a:avLst/>
            </a:prstGeom>
          </p:spPr>
        </p:pic>
        <p:sp>
          <p:nvSpPr>
            <p:cNvPr id="15" name="TextBox 14">
              <a:extLst>
                <a:ext uri="{FF2B5EF4-FFF2-40B4-BE49-F238E27FC236}">
                  <a16:creationId xmlns:a16="http://schemas.microsoft.com/office/drawing/2014/main" id="{855863E3-2C25-4CB4-A105-4B5BCFEA29F3}"/>
                </a:ext>
              </a:extLst>
            </p:cNvPr>
            <p:cNvSpPr txBox="1"/>
            <p:nvPr/>
          </p:nvSpPr>
          <p:spPr>
            <a:xfrm>
              <a:off x="3352264" y="5839866"/>
              <a:ext cx="576233" cy="461665"/>
            </a:xfrm>
            <a:prstGeom prst="rect">
              <a:avLst/>
            </a:prstGeom>
            <a:noFill/>
          </p:spPr>
          <p:txBody>
            <a:bodyPr wrap="square" rtlCol="0">
              <a:spAutoFit/>
            </a:bodyPr>
            <a:lstStyle/>
            <a:p>
              <a:r>
                <a:rPr lang="en-CA" sz="2400" i="1" dirty="0"/>
                <a:t>v.</a:t>
              </a:r>
              <a:endParaRPr lang="en-CA" i="1" dirty="0"/>
            </a:p>
          </p:txBody>
        </p:sp>
      </p:grpSp>
    </p:spTree>
    <p:extLst>
      <p:ext uri="{BB962C8B-B14F-4D97-AF65-F5344CB8AC3E}">
        <p14:creationId xmlns:p14="http://schemas.microsoft.com/office/powerpoint/2010/main" val="4132388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5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0F0DCC-F61A-494E-8CC6-885C97B8B15F}"/>
              </a:ext>
            </a:extLst>
          </p:cNvPr>
          <p:cNvSpPr txBox="1"/>
          <p:nvPr/>
        </p:nvSpPr>
        <p:spPr>
          <a:xfrm>
            <a:off x="1661815" y="1516570"/>
            <a:ext cx="1620981" cy="523220"/>
          </a:xfrm>
          <a:prstGeom prst="rect">
            <a:avLst/>
          </a:prstGeom>
          <a:noFill/>
        </p:spPr>
        <p:txBody>
          <a:bodyPr wrap="square" rtlCol="0">
            <a:spAutoFit/>
          </a:bodyPr>
          <a:lstStyle/>
          <a:p>
            <a:r>
              <a:rPr lang="en-CA" sz="2800" u="sng" dirty="0">
                <a:latin typeface="Arial" panose="020B0604020202020204" pitchFamily="34" charset="0"/>
                <a:cs typeface="Arial" panose="020B0604020202020204" pitchFamily="34" charset="0"/>
              </a:rPr>
              <a:t>1</a:t>
            </a:r>
            <a:r>
              <a:rPr lang="en-CA" sz="2800" u="sng" baseline="30000" dirty="0">
                <a:latin typeface="Arial" panose="020B0604020202020204" pitchFamily="34" charset="0"/>
                <a:cs typeface="Arial" panose="020B0604020202020204" pitchFamily="34" charset="0"/>
              </a:rPr>
              <a:t>st</a:t>
            </a:r>
            <a:r>
              <a:rPr lang="en-CA" sz="2800" u="sng" dirty="0">
                <a:latin typeface="Arial" panose="020B0604020202020204" pitchFamily="34" charset="0"/>
                <a:cs typeface="Arial" panose="020B0604020202020204" pitchFamily="34" charset="0"/>
              </a:rPr>
              <a:t> Step</a:t>
            </a:r>
          </a:p>
        </p:txBody>
      </p:sp>
      <p:sp>
        <p:nvSpPr>
          <p:cNvPr id="15" name="TextBox 14">
            <a:extLst>
              <a:ext uri="{FF2B5EF4-FFF2-40B4-BE49-F238E27FC236}">
                <a16:creationId xmlns:a16="http://schemas.microsoft.com/office/drawing/2014/main" id="{9B931E8F-1E87-45F5-BB54-ADAF34001E89}"/>
              </a:ext>
            </a:extLst>
          </p:cNvPr>
          <p:cNvSpPr txBox="1"/>
          <p:nvPr/>
        </p:nvSpPr>
        <p:spPr>
          <a:xfrm>
            <a:off x="5869222" y="1511341"/>
            <a:ext cx="1572527" cy="523220"/>
          </a:xfrm>
          <a:prstGeom prst="rect">
            <a:avLst/>
          </a:prstGeom>
          <a:noFill/>
        </p:spPr>
        <p:txBody>
          <a:bodyPr wrap="square" rtlCol="0">
            <a:spAutoFit/>
          </a:bodyPr>
          <a:lstStyle/>
          <a:p>
            <a:r>
              <a:rPr lang="en-CA" sz="2800" u="sng" dirty="0">
                <a:latin typeface="Arial" panose="020B0604020202020204" pitchFamily="34" charset="0"/>
                <a:cs typeface="Arial" panose="020B0604020202020204" pitchFamily="34" charset="0"/>
              </a:rPr>
              <a:t>2</a:t>
            </a:r>
            <a:r>
              <a:rPr lang="en-CA" sz="2800" u="sng" baseline="30000" dirty="0">
                <a:latin typeface="Arial" panose="020B0604020202020204" pitchFamily="34" charset="0"/>
                <a:cs typeface="Arial" panose="020B0604020202020204" pitchFamily="34" charset="0"/>
              </a:rPr>
              <a:t>nd</a:t>
            </a:r>
            <a:r>
              <a:rPr lang="en-CA" sz="2800" u="sng" dirty="0">
                <a:latin typeface="Arial" panose="020B0604020202020204" pitchFamily="34" charset="0"/>
                <a:cs typeface="Arial" panose="020B0604020202020204" pitchFamily="34" charset="0"/>
              </a:rPr>
              <a:t> Step</a:t>
            </a:r>
          </a:p>
        </p:txBody>
      </p:sp>
      <p:grpSp>
        <p:nvGrpSpPr>
          <p:cNvPr id="19" name="Group 18">
            <a:extLst>
              <a:ext uri="{FF2B5EF4-FFF2-40B4-BE49-F238E27FC236}">
                <a16:creationId xmlns:a16="http://schemas.microsoft.com/office/drawing/2014/main" id="{8072949C-C6E4-442B-B11D-BEF1C6173C4B}"/>
              </a:ext>
            </a:extLst>
          </p:cNvPr>
          <p:cNvGrpSpPr/>
          <p:nvPr/>
        </p:nvGrpSpPr>
        <p:grpSpPr>
          <a:xfrm>
            <a:off x="8424703" y="4829760"/>
            <a:ext cx="1788828" cy="1586121"/>
            <a:chOff x="7983419" y="554407"/>
            <a:chExt cx="1785121" cy="1516570"/>
          </a:xfrm>
        </p:grpSpPr>
        <p:sp>
          <p:nvSpPr>
            <p:cNvPr id="20" name="TextBox 19">
              <a:extLst>
                <a:ext uri="{FF2B5EF4-FFF2-40B4-BE49-F238E27FC236}">
                  <a16:creationId xmlns:a16="http://schemas.microsoft.com/office/drawing/2014/main" id="{CBB0D7BA-720E-4278-B26C-DB59C0BD6421}"/>
                </a:ext>
              </a:extLst>
            </p:cNvPr>
            <p:cNvSpPr txBox="1"/>
            <p:nvPr/>
          </p:nvSpPr>
          <p:spPr>
            <a:xfrm>
              <a:off x="7983419" y="554407"/>
              <a:ext cx="1785121"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Alternatives</a:t>
              </a:r>
            </a:p>
          </p:txBody>
        </p:sp>
        <p:pic>
          <p:nvPicPr>
            <p:cNvPr id="21" name="Picture 20">
              <a:extLst>
                <a:ext uri="{FF2B5EF4-FFF2-40B4-BE49-F238E27FC236}">
                  <a16:creationId xmlns:a16="http://schemas.microsoft.com/office/drawing/2014/main" id="{CAF312D2-8E8E-4A2B-8D3A-2772E8BBD4E4}"/>
                </a:ext>
              </a:extLst>
            </p:cNvPr>
            <p:cNvPicPr>
              <a:picLocks noChangeAspect="1"/>
            </p:cNvPicPr>
            <p:nvPr/>
          </p:nvPicPr>
          <p:blipFill rotWithShape="1">
            <a:blip r:embed="rId4">
              <a:extLst>
                <a:ext uri="{28A0092B-C50C-407E-A947-70E740481C1C}">
                  <a14:useLocalDpi xmlns:a14="http://schemas.microsoft.com/office/drawing/2010/main" val="0"/>
                </a:ext>
              </a:extLst>
            </a:blip>
            <a:srcRect b="14675"/>
            <a:stretch/>
          </p:blipFill>
          <p:spPr>
            <a:xfrm>
              <a:off x="8306689" y="1095722"/>
              <a:ext cx="1142981" cy="975255"/>
            </a:xfrm>
            <a:prstGeom prst="rect">
              <a:avLst/>
            </a:prstGeom>
          </p:spPr>
        </p:pic>
      </p:grpSp>
      <p:grpSp>
        <p:nvGrpSpPr>
          <p:cNvPr id="22" name="Group 21">
            <a:extLst>
              <a:ext uri="{FF2B5EF4-FFF2-40B4-BE49-F238E27FC236}">
                <a16:creationId xmlns:a16="http://schemas.microsoft.com/office/drawing/2014/main" id="{BC7A620E-0E84-46B0-A72C-3AB704BABD0F}"/>
              </a:ext>
            </a:extLst>
          </p:cNvPr>
          <p:cNvGrpSpPr/>
          <p:nvPr/>
        </p:nvGrpSpPr>
        <p:grpSpPr>
          <a:xfrm>
            <a:off x="5840456" y="2860288"/>
            <a:ext cx="1380218" cy="1657987"/>
            <a:chOff x="721906" y="554409"/>
            <a:chExt cx="1377358" cy="1585285"/>
          </a:xfrm>
        </p:grpSpPr>
        <p:sp>
          <p:nvSpPr>
            <p:cNvPr id="23" name="TextBox 22">
              <a:extLst>
                <a:ext uri="{FF2B5EF4-FFF2-40B4-BE49-F238E27FC236}">
                  <a16:creationId xmlns:a16="http://schemas.microsoft.com/office/drawing/2014/main" id="{2C244535-C9D1-4964-94BA-F0DAA2B1DF8D}"/>
                </a:ext>
              </a:extLst>
            </p:cNvPr>
            <p:cNvSpPr txBox="1"/>
            <p:nvPr/>
          </p:nvSpPr>
          <p:spPr>
            <a:xfrm>
              <a:off x="744721" y="554409"/>
              <a:ext cx="1331729"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Purpose</a:t>
              </a:r>
            </a:p>
          </p:txBody>
        </p:sp>
        <p:pic>
          <p:nvPicPr>
            <p:cNvPr id="24" name="Picture 23">
              <a:extLst>
                <a:ext uri="{FF2B5EF4-FFF2-40B4-BE49-F238E27FC236}">
                  <a16:creationId xmlns:a16="http://schemas.microsoft.com/office/drawing/2014/main" id="{CE40A8F6-70EC-4F26-BFF5-DA96AD556C61}"/>
                </a:ext>
              </a:extLst>
            </p:cNvPr>
            <p:cNvPicPr>
              <a:picLocks noChangeAspect="1"/>
            </p:cNvPicPr>
            <p:nvPr/>
          </p:nvPicPr>
          <p:blipFill rotWithShape="1">
            <a:blip r:embed="rId5">
              <a:extLst>
                <a:ext uri="{28A0092B-C50C-407E-A947-70E740481C1C}">
                  <a14:useLocalDpi xmlns:a14="http://schemas.microsoft.com/office/drawing/2010/main" val="0"/>
                </a:ext>
              </a:extLst>
            </a:blip>
            <a:srcRect l="6129" t="8094" r="8943" b="27534"/>
            <a:stretch/>
          </p:blipFill>
          <p:spPr>
            <a:xfrm>
              <a:off x="721906" y="1095722"/>
              <a:ext cx="1377358" cy="1043972"/>
            </a:xfrm>
            <a:prstGeom prst="rect">
              <a:avLst/>
            </a:prstGeom>
          </p:spPr>
        </p:pic>
      </p:grpSp>
      <p:grpSp>
        <p:nvGrpSpPr>
          <p:cNvPr id="25" name="Group 24">
            <a:extLst>
              <a:ext uri="{FF2B5EF4-FFF2-40B4-BE49-F238E27FC236}">
                <a16:creationId xmlns:a16="http://schemas.microsoft.com/office/drawing/2014/main" id="{2B446BC2-309E-4AB5-A56A-CF991265A401}"/>
              </a:ext>
            </a:extLst>
          </p:cNvPr>
          <p:cNvGrpSpPr/>
          <p:nvPr/>
        </p:nvGrpSpPr>
        <p:grpSpPr>
          <a:xfrm>
            <a:off x="8821634" y="2930309"/>
            <a:ext cx="1245513" cy="1657988"/>
            <a:chOff x="4513386" y="554408"/>
            <a:chExt cx="1242932" cy="1585286"/>
          </a:xfrm>
        </p:grpSpPr>
        <p:sp>
          <p:nvSpPr>
            <p:cNvPr id="26" name="TextBox 25">
              <a:extLst>
                <a:ext uri="{FF2B5EF4-FFF2-40B4-BE49-F238E27FC236}">
                  <a16:creationId xmlns:a16="http://schemas.microsoft.com/office/drawing/2014/main" id="{415133CD-7D78-4DE2-B0E3-404BCACB6639}"/>
                </a:ext>
              </a:extLst>
            </p:cNvPr>
            <p:cNvSpPr txBox="1"/>
            <p:nvPr/>
          </p:nvSpPr>
          <p:spPr>
            <a:xfrm>
              <a:off x="4513386" y="554408"/>
              <a:ext cx="1242932"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Amount</a:t>
              </a:r>
            </a:p>
          </p:txBody>
        </p:sp>
        <p:pic>
          <p:nvPicPr>
            <p:cNvPr id="27" name="Picture 26">
              <a:extLst>
                <a:ext uri="{FF2B5EF4-FFF2-40B4-BE49-F238E27FC236}">
                  <a16:creationId xmlns:a16="http://schemas.microsoft.com/office/drawing/2014/main" id="{58C22A58-76E8-47BF-8E65-7DFC8C0898DA}"/>
                </a:ext>
              </a:extLst>
            </p:cNvPr>
            <p:cNvPicPr>
              <a:picLocks noChangeAspect="1"/>
            </p:cNvPicPr>
            <p:nvPr/>
          </p:nvPicPr>
          <p:blipFill rotWithShape="1">
            <a:blip r:embed="rId6">
              <a:extLst>
                <a:ext uri="{28A0092B-C50C-407E-A947-70E740481C1C}">
                  <a14:useLocalDpi xmlns:a14="http://schemas.microsoft.com/office/drawing/2010/main" val="0"/>
                </a:ext>
              </a:extLst>
            </a:blip>
            <a:srcRect l="24753" t="17139" r="22974" b="29979"/>
            <a:stretch/>
          </p:blipFill>
          <p:spPr>
            <a:xfrm>
              <a:off x="4644390" y="1147338"/>
              <a:ext cx="980917" cy="992356"/>
            </a:xfrm>
            <a:prstGeom prst="rect">
              <a:avLst/>
            </a:prstGeom>
          </p:spPr>
        </p:pic>
      </p:grpSp>
      <p:grpSp>
        <p:nvGrpSpPr>
          <p:cNvPr id="28" name="Group 27">
            <a:extLst>
              <a:ext uri="{FF2B5EF4-FFF2-40B4-BE49-F238E27FC236}">
                <a16:creationId xmlns:a16="http://schemas.microsoft.com/office/drawing/2014/main" id="{0B620A3D-AE7C-4629-9AEB-7260E77B8404}"/>
              </a:ext>
            </a:extLst>
          </p:cNvPr>
          <p:cNvGrpSpPr/>
          <p:nvPr/>
        </p:nvGrpSpPr>
        <p:grpSpPr>
          <a:xfrm>
            <a:off x="5543873" y="4763927"/>
            <a:ext cx="1104253" cy="1801653"/>
            <a:chOff x="10345314" y="554407"/>
            <a:chExt cx="1101965" cy="1722651"/>
          </a:xfrm>
        </p:grpSpPr>
        <p:sp>
          <p:nvSpPr>
            <p:cNvPr id="29" name="TextBox 28">
              <a:extLst>
                <a:ext uri="{FF2B5EF4-FFF2-40B4-BE49-F238E27FC236}">
                  <a16:creationId xmlns:a16="http://schemas.microsoft.com/office/drawing/2014/main" id="{45BC16EB-6561-4017-BC7D-AF8B09BBDACE}"/>
                </a:ext>
              </a:extLst>
            </p:cNvPr>
            <p:cNvSpPr txBox="1"/>
            <p:nvPr/>
          </p:nvSpPr>
          <p:spPr>
            <a:xfrm>
              <a:off x="10345314" y="554407"/>
              <a:ext cx="1101965"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Effect</a:t>
              </a:r>
            </a:p>
          </p:txBody>
        </p:sp>
        <p:pic>
          <p:nvPicPr>
            <p:cNvPr id="30" name="Picture 29">
              <a:extLst>
                <a:ext uri="{FF2B5EF4-FFF2-40B4-BE49-F238E27FC236}">
                  <a16:creationId xmlns:a16="http://schemas.microsoft.com/office/drawing/2014/main" id="{489FB3F0-2EBA-490A-ADBA-1E515CF8526C}"/>
                </a:ext>
              </a:extLst>
            </p:cNvPr>
            <p:cNvPicPr>
              <a:picLocks noChangeAspect="1"/>
            </p:cNvPicPr>
            <p:nvPr/>
          </p:nvPicPr>
          <p:blipFill rotWithShape="1">
            <a:blip r:embed="rId7">
              <a:extLst>
                <a:ext uri="{28A0092B-C50C-407E-A947-70E740481C1C}">
                  <a14:useLocalDpi xmlns:a14="http://schemas.microsoft.com/office/drawing/2010/main" val="0"/>
                </a:ext>
              </a:extLst>
            </a:blip>
            <a:srcRect l="33353" t="12652" r="32393" b="23441"/>
            <a:stretch/>
          </p:blipFill>
          <p:spPr>
            <a:xfrm>
              <a:off x="10550856" y="1053864"/>
              <a:ext cx="655624" cy="1223194"/>
            </a:xfrm>
            <a:prstGeom prst="rect">
              <a:avLst/>
            </a:prstGeom>
          </p:spPr>
        </p:pic>
      </p:grpSp>
      <p:grpSp>
        <p:nvGrpSpPr>
          <p:cNvPr id="31" name="Group 30">
            <a:extLst>
              <a:ext uri="{FF2B5EF4-FFF2-40B4-BE49-F238E27FC236}">
                <a16:creationId xmlns:a16="http://schemas.microsoft.com/office/drawing/2014/main" id="{DEF53F4A-373F-417F-99D0-B1EA9F38CEBA}"/>
              </a:ext>
            </a:extLst>
          </p:cNvPr>
          <p:cNvGrpSpPr/>
          <p:nvPr/>
        </p:nvGrpSpPr>
        <p:grpSpPr>
          <a:xfrm>
            <a:off x="7106551" y="2366893"/>
            <a:ext cx="1647571" cy="1657987"/>
            <a:chOff x="2423460" y="554409"/>
            <a:chExt cx="1644157" cy="1585285"/>
          </a:xfrm>
        </p:grpSpPr>
        <p:sp>
          <p:nvSpPr>
            <p:cNvPr id="32" name="TextBox 31">
              <a:extLst>
                <a:ext uri="{FF2B5EF4-FFF2-40B4-BE49-F238E27FC236}">
                  <a16:creationId xmlns:a16="http://schemas.microsoft.com/office/drawing/2014/main" id="{9EC65CB2-09A4-4E28-A81F-7E3FA4D8D7D7}"/>
                </a:ext>
              </a:extLst>
            </p:cNvPr>
            <p:cNvSpPr txBox="1"/>
            <p:nvPr/>
          </p:nvSpPr>
          <p:spPr>
            <a:xfrm>
              <a:off x="2423460" y="554409"/>
              <a:ext cx="1644157"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Character</a:t>
              </a:r>
            </a:p>
          </p:txBody>
        </p:sp>
        <p:pic>
          <p:nvPicPr>
            <p:cNvPr id="33" name="Picture 32">
              <a:extLst>
                <a:ext uri="{FF2B5EF4-FFF2-40B4-BE49-F238E27FC236}">
                  <a16:creationId xmlns:a16="http://schemas.microsoft.com/office/drawing/2014/main" id="{29BA3EC9-B1D1-4CE2-86D5-660E143FDCA4}"/>
                </a:ext>
              </a:extLst>
            </p:cNvPr>
            <p:cNvPicPr>
              <a:picLocks noChangeAspect="1"/>
            </p:cNvPicPr>
            <p:nvPr/>
          </p:nvPicPr>
          <p:blipFill rotWithShape="1">
            <a:blip r:embed="rId8">
              <a:extLst>
                <a:ext uri="{28A0092B-C50C-407E-A947-70E740481C1C}">
                  <a14:useLocalDpi xmlns:a14="http://schemas.microsoft.com/office/drawing/2010/main" val="0"/>
                </a:ext>
              </a:extLst>
            </a:blip>
            <a:srcRect l="12746" r="11640" b="14933"/>
            <a:stretch/>
          </p:blipFill>
          <p:spPr>
            <a:xfrm>
              <a:off x="2757963" y="1036148"/>
              <a:ext cx="980917" cy="1103546"/>
            </a:xfrm>
            <a:prstGeom prst="rect">
              <a:avLst/>
            </a:prstGeom>
          </p:spPr>
        </p:pic>
      </p:grpSp>
      <p:grpSp>
        <p:nvGrpSpPr>
          <p:cNvPr id="34" name="Group 33">
            <a:extLst>
              <a:ext uri="{FF2B5EF4-FFF2-40B4-BE49-F238E27FC236}">
                <a16:creationId xmlns:a16="http://schemas.microsoft.com/office/drawing/2014/main" id="{66A60169-98C1-4C56-B2CD-A7C931A6AE60}"/>
              </a:ext>
            </a:extLst>
          </p:cNvPr>
          <p:cNvGrpSpPr/>
          <p:nvPr/>
        </p:nvGrpSpPr>
        <p:grpSpPr>
          <a:xfrm>
            <a:off x="6999476" y="5217246"/>
            <a:ext cx="1135406" cy="1595308"/>
            <a:chOff x="6404597" y="554408"/>
            <a:chExt cx="1133053" cy="1525354"/>
          </a:xfrm>
        </p:grpSpPr>
        <p:sp>
          <p:nvSpPr>
            <p:cNvPr id="35" name="TextBox 34">
              <a:extLst>
                <a:ext uri="{FF2B5EF4-FFF2-40B4-BE49-F238E27FC236}">
                  <a16:creationId xmlns:a16="http://schemas.microsoft.com/office/drawing/2014/main" id="{9845E9B2-FF75-48DC-B13E-C8ED13A3D483}"/>
                </a:ext>
              </a:extLst>
            </p:cNvPr>
            <p:cNvSpPr txBox="1"/>
            <p:nvPr/>
          </p:nvSpPr>
          <p:spPr>
            <a:xfrm>
              <a:off x="6435684" y="554408"/>
              <a:ext cx="1101966"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Nature</a:t>
              </a:r>
            </a:p>
          </p:txBody>
        </p:sp>
        <p:pic>
          <p:nvPicPr>
            <p:cNvPr id="36" name="Picture 35">
              <a:extLst>
                <a:ext uri="{FF2B5EF4-FFF2-40B4-BE49-F238E27FC236}">
                  <a16:creationId xmlns:a16="http://schemas.microsoft.com/office/drawing/2014/main" id="{F2938FD4-4AAC-48FA-A2C8-EB73F4CA4340}"/>
                </a:ext>
              </a:extLst>
            </p:cNvPr>
            <p:cNvPicPr>
              <a:picLocks noChangeAspect="1"/>
            </p:cNvPicPr>
            <p:nvPr/>
          </p:nvPicPr>
          <p:blipFill rotWithShape="1">
            <a:blip r:embed="rId9">
              <a:extLst>
                <a:ext uri="{28A0092B-C50C-407E-A947-70E740481C1C}">
                  <a14:useLocalDpi xmlns:a14="http://schemas.microsoft.com/office/drawing/2010/main" val="0"/>
                </a:ext>
              </a:extLst>
            </a:blip>
            <a:srcRect l="9060" r="9855" b="19179"/>
            <a:stretch/>
          </p:blipFill>
          <p:spPr>
            <a:xfrm>
              <a:off x="6404597" y="1013802"/>
              <a:ext cx="1069459" cy="1065960"/>
            </a:xfrm>
            <a:prstGeom prst="rect">
              <a:avLst/>
            </a:prstGeom>
          </p:spPr>
        </p:pic>
      </p:grpSp>
      <p:sp>
        <p:nvSpPr>
          <p:cNvPr id="12" name="TextBox 11">
            <a:extLst>
              <a:ext uri="{FF2B5EF4-FFF2-40B4-BE49-F238E27FC236}">
                <a16:creationId xmlns:a16="http://schemas.microsoft.com/office/drawing/2014/main" id="{3039CDAD-5662-7842-848A-5669D92907D9}"/>
              </a:ext>
            </a:extLst>
          </p:cNvPr>
          <p:cNvSpPr txBox="1"/>
          <p:nvPr/>
        </p:nvSpPr>
        <p:spPr>
          <a:xfrm>
            <a:off x="3330844" y="2361853"/>
            <a:ext cx="618840" cy="923330"/>
          </a:xfrm>
          <a:prstGeom prst="rect">
            <a:avLst/>
          </a:prstGeom>
          <a:noFill/>
        </p:spPr>
        <p:txBody>
          <a:bodyPr wrap="square" rtlCol="0">
            <a:spAutoFit/>
          </a:bodyPr>
          <a:lstStyle/>
          <a:p>
            <a:r>
              <a:rPr lang="en-US" sz="5400" b="1" dirty="0">
                <a:solidFill>
                  <a:schemeClr val="accent6">
                    <a:lumMod val="75000"/>
                  </a:schemeClr>
                </a:solidFill>
              </a:rPr>
              <a:t>✓</a:t>
            </a:r>
          </a:p>
        </p:txBody>
      </p:sp>
      <p:pic>
        <p:nvPicPr>
          <p:cNvPr id="13" name="Picture 12">
            <a:extLst>
              <a:ext uri="{FF2B5EF4-FFF2-40B4-BE49-F238E27FC236}">
                <a16:creationId xmlns:a16="http://schemas.microsoft.com/office/drawing/2014/main" id="{E5F1E754-8525-B941-BB70-213B2A139152}"/>
              </a:ext>
            </a:extLst>
          </p:cNvPr>
          <p:cNvPicPr>
            <a:picLocks noChangeAspect="1"/>
          </p:cNvPicPr>
          <p:nvPr/>
        </p:nvPicPr>
        <p:blipFill>
          <a:blip r:embed="rId10"/>
          <a:stretch>
            <a:fillRect/>
          </a:stretch>
        </p:blipFill>
        <p:spPr>
          <a:xfrm>
            <a:off x="1600505" y="3395584"/>
            <a:ext cx="1808549" cy="1958740"/>
          </a:xfrm>
          <a:prstGeom prst="rect">
            <a:avLst/>
          </a:prstGeom>
        </p:spPr>
      </p:pic>
      <p:pic>
        <p:nvPicPr>
          <p:cNvPr id="10" name="Picture 9">
            <a:extLst>
              <a:ext uri="{FF2B5EF4-FFF2-40B4-BE49-F238E27FC236}">
                <a16:creationId xmlns:a16="http://schemas.microsoft.com/office/drawing/2014/main" id="{63CE707C-4C9C-8D4A-90DA-57C6CD82EBA5}"/>
              </a:ext>
            </a:extLst>
          </p:cNvPr>
          <p:cNvPicPr>
            <a:picLocks noChangeAspect="1"/>
          </p:cNvPicPr>
          <p:nvPr/>
        </p:nvPicPr>
        <p:blipFill>
          <a:blip r:embed="rId11"/>
          <a:stretch>
            <a:fillRect/>
          </a:stretch>
        </p:blipFill>
        <p:spPr>
          <a:xfrm>
            <a:off x="1600505" y="2364049"/>
            <a:ext cx="1764208" cy="1013352"/>
          </a:xfrm>
          <a:prstGeom prst="rect">
            <a:avLst/>
          </a:prstGeom>
        </p:spPr>
      </p:pic>
      <p:sp>
        <p:nvSpPr>
          <p:cNvPr id="37"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05968"/>
            <a:ext cx="8682518" cy="938785"/>
          </a:xfrm>
          <a:prstGeom prst="rect">
            <a:avLst/>
          </a:prstGeom>
        </p:spPr>
        <p:txBody>
          <a:bodyPr anchor="ctr" anchorCtr="0">
            <a:noAutofit/>
          </a:bodyPr>
          <a:lstStyle>
            <a:lvl1pPr algn="ctr">
              <a:lnSpc>
                <a:spcPct val="70000"/>
              </a:lnSpc>
              <a:defRPr sz="4000" b="1" i="0" baseline="0">
                <a:solidFill>
                  <a:schemeClr val="bg1"/>
                </a:solidFill>
                <a:latin typeface="Arial" panose="020B0604020202020204" pitchFamily="34" charset="0"/>
              </a:defRPr>
            </a:lvl1pPr>
          </a:lstStyle>
          <a:p>
            <a:pPr>
              <a:lnSpc>
                <a:spcPct val="80000"/>
              </a:lnSpc>
            </a:pPr>
            <a:r>
              <a:rPr lang="en-US" i="1" dirty="0">
                <a:cs typeface="Arial" panose="020B0604020202020204" pitchFamily="34" charset="0"/>
              </a:rPr>
              <a:t>ALBERTA (EDUCATION) v. </a:t>
            </a:r>
            <a:br>
              <a:rPr lang="en-US" i="1" dirty="0">
                <a:cs typeface="Arial" panose="020B0604020202020204" pitchFamily="34" charset="0"/>
              </a:rPr>
            </a:br>
            <a:r>
              <a:rPr lang="en-US" i="1" dirty="0">
                <a:cs typeface="Arial" panose="020B0604020202020204" pitchFamily="34" charset="0"/>
              </a:rPr>
              <a:t>ACCESS COPYRIGHT </a:t>
            </a:r>
            <a:endParaRPr lang="en-US" i="1" dirty="0"/>
          </a:p>
        </p:txBody>
      </p:sp>
    </p:spTree>
    <p:custDataLst>
      <p:tags r:id="rId1"/>
    </p:custDataLst>
    <p:extLst>
      <p:ext uri="{BB962C8B-B14F-4D97-AF65-F5344CB8AC3E}">
        <p14:creationId xmlns:p14="http://schemas.microsoft.com/office/powerpoint/2010/main" val="673363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45833E-6 -2.96296E-6 L 0.00039 -0.13565 " pathEditMode="relative" rAng="0" ptsTypes="AA">
                                      <p:cBhvr>
                                        <p:cTn id="11" dur="2000" fill="hold"/>
                                        <p:tgtEl>
                                          <p:spTgt spid="13"/>
                                        </p:tgtEl>
                                        <p:attrNameLst>
                                          <p:attrName>ppt_x</p:attrName>
                                          <p:attrName>ppt_y</p:attrName>
                                        </p:attrNameLst>
                                      </p:cBhvr>
                                      <p:rCtr x="13" y="-6782"/>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1000" tmFilter="0, 0; .2, .5; .8, .5; 1, 0"/>
                                        <p:tgtEl>
                                          <p:spTgt spid="15"/>
                                        </p:tgtEl>
                                      </p:cBhvr>
                                    </p:animEffect>
                                    <p:animScale>
                                      <p:cBhvr>
                                        <p:cTn id="21" dur="50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1A0-4DB3-42AF-9ED4-06FED4B4D74D}"/>
              </a:ext>
            </a:extLst>
          </p:cNvPr>
          <p:cNvSpPr>
            <a:spLocks noGrp="1"/>
          </p:cNvSpPr>
          <p:nvPr>
            <p:ph type="title"/>
          </p:nvPr>
        </p:nvSpPr>
        <p:spPr/>
        <p:txBody>
          <a:bodyPr>
            <a:normAutofit/>
          </a:bodyPr>
          <a:lstStyle/>
          <a:p>
            <a:r>
              <a:rPr lang="en-CA" b="1" dirty="0" smtClean="0">
                <a:latin typeface="Arial" panose="020B0604020202020204" pitchFamily="34" charset="0"/>
                <a:cs typeface="Arial" panose="020B0604020202020204" pitchFamily="34" charset="0"/>
              </a:rPr>
              <a:t>PURPOSE </a:t>
            </a:r>
            <a:r>
              <a:rPr lang="en-CA" b="1" dirty="0">
                <a:latin typeface="Arial" panose="020B0604020202020204" pitchFamily="34" charset="0"/>
                <a:cs typeface="Arial" panose="020B0604020202020204" pitchFamily="34" charset="0"/>
              </a:rPr>
              <a:t>OF THE DEALING</a:t>
            </a:r>
          </a:p>
        </p:txBody>
      </p:sp>
      <p:grpSp>
        <p:nvGrpSpPr>
          <p:cNvPr id="11" name="Group 10">
            <a:extLst>
              <a:ext uri="{FF2B5EF4-FFF2-40B4-BE49-F238E27FC236}">
                <a16:creationId xmlns:a16="http://schemas.microsoft.com/office/drawing/2014/main" id="{602829B4-814D-AD4F-B415-5E8E815EFEAE}"/>
              </a:ext>
            </a:extLst>
          </p:cNvPr>
          <p:cNvGrpSpPr/>
          <p:nvPr/>
        </p:nvGrpSpPr>
        <p:grpSpPr>
          <a:xfrm>
            <a:off x="734077" y="2801059"/>
            <a:ext cx="1380218" cy="1657987"/>
            <a:chOff x="721906" y="554409"/>
            <a:chExt cx="1377358" cy="1585285"/>
          </a:xfrm>
        </p:grpSpPr>
        <p:sp>
          <p:nvSpPr>
            <p:cNvPr id="12" name="TextBox 11">
              <a:extLst>
                <a:ext uri="{FF2B5EF4-FFF2-40B4-BE49-F238E27FC236}">
                  <a16:creationId xmlns:a16="http://schemas.microsoft.com/office/drawing/2014/main" id="{10DF1F27-7398-3446-94CC-20F0979E9D62}"/>
                </a:ext>
              </a:extLst>
            </p:cNvPr>
            <p:cNvSpPr txBox="1"/>
            <p:nvPr/>
          </p:nvSpPr>
          <p:spPr>
            <a:xfrm>
              <a:off x="744721" y="554409"/>
              <a:ext cx="1331729"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Purpose</a:t>
              </a:r>
            </a:p>
          </p:txBody>
        </p:sp>
        <p:pic>
          <p:nvPicPr>
            <p:cNvPr id="13" name="Picture 12">
              <a:extLst>
                <a:ext uri="{FF2B5EF4-FFF2-40B4-BE49-F238E27FC236}">
                  <a16:creationId xmlns:a16="http://schemas.microsoft.com/office/drawing/2014/main" id="{12E27616-B5C8-CB48-9D71-5716E2CA7F07}"/>
                </a:ext>
              </a:extLst>
            </p:cNvPr>
            <p:cNvPicPr>
              <a:picLocks noChangeAspect="1"/>
            </p:cNvPicPr>
            <p:nvPr/>
          </p:nvPicPr>
          <p:blipFill rotWithShape="1">
            <a:blip r:embed="rId4">
              <a:extLst>
                <a:ext uri="{28A0092B-C50C-407E-A947-70E740481C1C}">
                  <a14:useLocalDpi xmlns:a14="http://schemas.microsoft.com/office/drawing/2010/main" val="0"/>
                </a:ext>
              </a:extLst>
            </a:blip>
            <a:srcRect l="6129" t="8094" r="8943" b="27534"/>
            <a:stretch/>
          </p:blipFill>
          <p:spPr>
            <a:xfrm>
              <a:off x="721906" y="1095722"/>
              <a:ext cx="1377358" cy="1043972"/>
            </a:xfrm>
            <a:prstGeom prst="rect">
              <a:avLst/>
            </a:prstGeom>
          </p:spPr>
        </p:pic>
      </p:grpSp>
      <p:pic>
        <p:nvPicPr>
          <p:cNvPr id="14" name="Content Placeholder 6">
            <a:extLst>
              <a:ext uri="{FF2B5EF4-FFF2-40B4-BE49-F238E27FC236}">
                <a16:creationId xmlns:a16="http://schemas.microsoft.com/office/drawing/2014/main" id="{B1F43DC9-F2EF-BF45-B10D-ED3CE8D44407}"/>
              </a:ext>
            </a:extLst>
          </p:cNvPr>
          <p:cNvPicPr>
            <a:picLocks noChangeAspect="1"/>
          </p:cNvPicPr>
          <p:nvPr/>
        </p:nvPicPr>
        <p:blipFill>
          <a:blip r:embed="rId5"/>
          <a:stretch>
            <a:fillRect/>
          </a:stretch>
        </p:blipFill>
        <p:spPr>
          <a:xfrm>
            <a:off x="5956229" y="1918171"/>
            <a:ext cx="5529264" cy="974819"/>
          </a:xfrm>
          <a:prstGeom prst="rect">
            <a:avLst/>
          </a:prstGeom>
        </p:spPr>
      </p:pic>
      <p:pic>
        <p:nvPicPr>
          <p:cNvPr id="15" name="Content Placeholder 6">
            <a:extLst>
              <a:ext uri="{FF2B5EF4-FFF2-40B4-BE49-F238E27FC236}">
                <a16:creationId xmlns:a16="http://schemas.microsoft.com/office/drawing/2014/main" id="{6146DDE3-0BF5-3A41-9224-5CCBBFF887DD}"/>
              </a:ext>
            </a:extLst>
          </p:cNvPr>
          <p:cNvPicPr>
            <a:picLocks noGrp="1" noChangeAspect="1"/>
          </p:cNvPicPr>
          <p:nvPr>
            <p:ph sz="half" idx="1"/>
          </p:nvPr>
        </p:nvPicPr>
        <p:blipFill>
          <a:blip r:embed="rId6"/>
          <a:stretch>
            <a:fillRect/>
          </a:stretch>
        </p:blipFill>
        <p:spPr>
          <a:xfrm>
            <a:off x="7535533" y="3590831"/>
            <a:ext cx="2317518" cy="2300288"/>
          </a:xfrm>
        </p:spPr>
      </p:pic>
      <p:sp>
        <p:nvSpPr>
          <p:cNvPr id="10" name="TextBox 9">
            <a:extLst>
              <a:ext uri="{FF2B5EF4-FFF2-40B4-BE49-F238E27FC236}">
                <a16:creationId xmlns:a16="http://schemas.microsoft.com/office/drawing/2014/main" id="{C4C7591A-349E-2842-BA3E-4B128EFA3E6A}"/>
              </a:ext>
            </a:extLst>
          </p:cNvPr>
          <p:cNvSpPr txBox="1"/>
          <p:nvPr/>
        </p:nvSpPr>
        <p:spPr>
          <a:xfrm>
            <a:off x="6161017" y="3045165"/>
            <a:ext cx="511968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Instruction = Non-private study</a:t>
            </a:r>
          </a:p>
        </p:txBody>
      </p:sp>
      <p:pic>
        <p:nvPicPr>
          <p:cNvPr id="22" name="Content Placeholder 21">
            <a:extLst>
              <a:ext uri="{FF2B5EF4-FFF2-40B4-BE49-F238E27FC236}">
                <a16:creationId xmlns:a16="http://schemas.microsoft.com/office/drawing/2014/main" id="{14A19FAA-B694-3C4D-BE2A-FF38A837A25D}"/>
              </a:ext>
            </a:extLst>
          </p:cNvPr>
          <p:cNvPicPr>
            <a:picLocks noGrp="1" noChangeAspect="1"/>
          </p:cNvPicPr>
          <p:nvPr>
            <p:ph sz="quarter" idx="14"/>
          </p:nvPr>
        </p:nvPicPr>
        <p:blipFill>
          <a:blip r:embed="rId7"/>
          <a:stretch>
            <a:fillRect/>
          </a:stretch>
        </p:blipFill>
        <p:spPr>
          <a:xfrm>
            <a:off x="1543756" y="5008887"/>
            <a:ext cx="2461125" cy="868633"/>
          </a:xfrm>
        </p:spPr>
      </p:pic>
      <p:cxnSp>
        <p:nvCxnSpPr>
          <p:cNvPr id="27" name="Straight Connector 26">
            <a:extLst>
              <a:ext uri="{FF2B5EF4-FFF2-40B4-BE49-F238E27FC236}">
                <a16:creationId xmlns:a16="http://schemas.microsoft.com/office/drawing/2014/main" id="{597530FE-75E0-7043-98BD-FF11328E7623}"/>
              </a:ext>
            </a:extLst>
          </p:cNvPr>
          <p:cNvCxnSpPr/>
          <p:nvPr/>
        </p:nvCxnSpPr>
        <p:spPr>
          <a:xfrm>
            <a:off x="2046870" y="5604169"/>
            <a:ext cx="170848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D1E58F6-681A-B34A-8384-FDAC364A7C80}"/>
                  </a:ext>
                </a:extLst>
              </p:cNvPr>
              <p:cNvSpPr txBox="1"/>
              <p:nvPr/>
            </p:nvSpPr>
            <p:spPr>
              <a:xfrm>
                <a:off x="3837777" y="5378067"/>
                <a:ext cx="50311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28" name="TextBox 27">
                <a:extLst>
                  <a:ext uri="{FF2B5EF4-FFF2-40B4-BE49-F238E27FC236}">
                    <a16:creationId xmlns:a16="http://schemas.microsoft.com/office/drawing/2014/main" id="{DD1E58F6-681A-B34A-8384-FDAC364A7C80}"/>
                  </a:ext>
                </a:extLst>
              </p:cNvPr>
              <p:cNvSpPr txBox="1">
                <a:spLocks noRot="1" noChangeAspect="1" noMove="1" noResize="1" noEditPoints="1" noAdjustHandles="1" noChangeArrowheads="1" noChangeShapeType="1" noTextEdit="1"/>
              </p:cNvSpPr>
              <p:nvPr/>
            </p:nvSpPr>
            <p:spPr>
              <a:xfrm>
                <a:off x="3837777" y="5378067"/>
                <a:ext cx="503114" cy="523220"/>
              </a:xfrm>
              <a:prstGeom prst="rect">
                <a:avLst/>
              </a:prstGeom>
              <a:blipFill>
                <a:blip r:embed="rId9"/>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70322855-D0C8-E445-8E0C-0FD48CA0D62A}"/>
              </a:ext>
            </a:extLst>
          </p:cNvPr>
          <p:cNvSpPr txBox="1"/>
          <p:nvPr/>
        </p:nvSpPr>
        <p:spPr>
          <a:xfrm>
            <a:off x="4331602" y="5457328"/>
            <a:ext cx="285860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“splendid isolation”</a:t>
            </a:r>
          </a:p>
        </p:txBody>
      </p:sp>
      <p:sp>
        <p:nvSpPr>
          <p:cNvPr id="31" name="TextBox 30">
            <a:extLst>
              <a:ext uri="{FF2B5EF4-FFF2-40B4-BE49-F238E27FC236}">
                <a16:creationId xmlns:a16="http://schemas.microsoft.com/office/drawing/2014/main" id="{548C3062-03BB-0C47-910F-6DC665E482FD}"/>
              </a:ext>
            </a:extLst>
          </p:cNvPr>
          <p:cNvSpPr txBox="1"/>
          <p:nvPr/>
        </p:nvSpPr>
        <p:spPr>
          <a:xfrm>
            <a:off x="2671200" y="2660400"/>
            <a:ext cx="3951656" cy="1938992"/>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“Studying and learning are essentially personal endeavours, whether they are engaged in with others or in solitude” (para 27)</a:t>
            </a:r>
            <a:endParaRPr lang="en-US" sz="24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B2F715E-27F0-6C40-A745-D0AF4121F7CE}"/>
              </a:ext>
            </a:extLst>
          </p:cNvPr>
          <p:cNvSpPr txBox="1"/>
          <p:nvPr/>
        </p:nvSpPr>
        <p:spPr>
          <a:xfrm>
            <a:off x="6096000" y="1524000"/>
            <a:ext cx="23876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Previously…</a:t>
            </a:r>
          </a:p>
        </p:txBody>
      </p:sp>
      <p:pic>
        <p:nvPicPr>
          <p:cNvPr id="4" name="Picture 3">
            <a:extLst>
              <a:ext uri="{FF2B5EF4-FFF2-40B4-BE49-F238E27FC236}">
                <a16:creationId xmlns:a16="http://schemas.microsoft.com/office/drawing/2014/main" id="{86763575-4E0A-224E-99A1-3B17E46B594C}"/>
              </a:ext>
            </a:extLst>
          </p:cNvPr>
          <p:cNvPicPr>
            <a:picLocks noChangeAspect="1"/>
          </p:cNvPicPr>
          <p:nvPr/>
        </p:nvPicPr>
        <p:blipFill>
          <a:blip r:embed="rId10"/>
          <a:stretch>
            <a:fillRect/>
          </a:stretch>
        </p:blipFill>
        <p:spPr>
          <a:xfrm>
            <a:off x="6974370" y="5116977"/>
            <a:ext cx="1467977" cy="1480922"/>
          </a:xfrm>
          <a:prstGeom prst="rect">
            <a:avLst/>
          </a:prstGeom>
        </p:spPr>
      </p:pic>
      <p:sp>
        <p:nvSpPr>
          <p:cNvPr id="5" name="TextBox 4">
            <a:extLst>
              <a:ext uri="{FF2B5EF4-FFF2-40B4-BE49-F238E27FC236}">
                <a16:creationId xmlns:a16="http://schemas.microsoft.com/office/drawing/2014/main" id="{437B0234-49C4-684E-8455-F08789B8F8C7}"/>
              </a:ext>
            </a:extLst>
          </p:cNvPr>
          <p:cNvSpPr txBox="1"/>
          <p:nvPr/>
        </p:nvSpPr>
        <p:spPr>
          <a:xfrm>
            <a:off x="2656431" y="2892990"/>
            <a:ext cx="384862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“Teachers have no ulterior motive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providing the copies to the students” (para 23) </a:t>
            </a:r>
          </a:p>
        </p:txBody>
      </p:sp>
      <p:pic>
        <p:nvPicPr>
          <p:cNvPr id="29" name="Content Placeholder 7">
            <a:extLst>
              <a:ext uri="{FF2B5EF4-FFF2-40B4-BE49-F238E27FC236}">
                <a16:creationId xmlns:a16="http://schemas.microsoft.com/office/drawing/2014/main" id="{88C1887A-3032-E542-986C-D0332DF5F50A}"/>
              </a:ext>
            </a:extLst>
          </p:cNvPr>
          <p:cNvPicPr>
            <a:picLocks noChangeAspect="1"/>
          </p:cNvPicPr>
          <p:nvPr/>
        </p:nvPicPr>
        <p:blipFill>
          <a:blip r:embed="rId11"/>
          <a:stretch>
            <a:fillRect/>
          </a:stretch>
        </p:blipFill>
        <p:spPr>
          <a:xfrm>
            <a:off x="6901696" y="2251219"/>
            <a:ext cx="4583797" cy="2757668"/>
          </a:xfrm>
          <a:prstGeom prst="rect">
            <a:avLst/>
          </a:prstGeom>
        </p:spPr>
      </p:pic>
      <p:sp>
        <p:nvSpPr>
          <p:cNvPr id="37" name="24-Point Star 36">
            <a:extLst>
              <a:ext uri="{FF2B5EF4-FFF2-40B4-BE49-F238E27FC236}">
                <a16:creationId xmlns:a16="http://schemas.microsoft.com/office/drawing/2014/main" id="{61610087-543A-A847-A5D7-878B9D5CB3EB}"/>
              </a:ext>
            </a:extLst>
          </p:cNvPr>
          <p:cNvSpPr/>
          <p:nvPr/>
        </p:nvSpPr>
        <p:spPr>
          <a:xfrm rot="1127940">
            <a:off x="9170929" y="4698535"/>
            <a:ext cx="2062716" cy="1917692"/>
          </a:xfrm>
          <a:prstGeom prst="star2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FAIR</a:t>
            </a:r>
          </a:p>
        </p:txBody>
      </p:sp>
    </p:spTree>
    <p:custDataLst>
      <p:tags r:id="rId1"/>
    </p:custDataLst>
    <p:extLst>
      <p:ext uri="{BB962C8B-B14F-4D97-AF65-F5344CB8AC3E}">
        <p14:creationId xmlns:p14="http://schemas.microsoft.com/office/powerpoint/2010/main" val="2348206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wipe(left)">
                                      <p:cBhvr>
                                        <p:cTn id="14" dur="2000"/>
                                        <p:tgtEl>
                                          <p:spTgt spid="38">
                                            <p:txEl>
                                              <p:pRg st="0" end="0"/>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childTnLst>
                                </p:cTn>
                              </p:par>
                              <p:par>
                                <p:cTn id="39" presetID="10" presetClass="exit" presetSubtype="0" fill="hold" nodeType="with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8">
                                            <p:txEl>
                                              <p:pRg st="0" end="0"/>
                                            </p:txEl>
                                          </p:spTgt>
                                        </p:tgtEl>
                                      </p:cBhvr>
                                    </p:animEffect>
                                    <p:set>
                                      <p:cBhvr>
                                        <p:cTn id="50" dur="1" fill="hold">
                                          <p:stCondLst>
                                            <p:cond delay="499"/>
                                          </p:stCondLst>
                                        </p:cTn>
                                        <p:tgtEl>
                                          <p:spTgt spid="38">
                                            <p:txEl>
                                              <p:pRg st="0" end="0"/>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xit" presetSubtype="8" fill="hold" nodeType="clickEffect">
                                  <p:stCondLst>
                                    <p:cond delay="0"/>
                                  </p:stCondLst>
                                  <p:childTnLst>
                                    <p:animEffect transition="out" filter="wipe(left)">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lt">
                                    <p:tmPct val="10000"/>
                                  </p:iterate>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iterate type="lt">
                                    <p:tmPct val="0"/>
                                  </p:iterate>
                                  <p:childTnLst>
                                    <p:animEffect transition="out" filter="fade">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iterate type="lt">
                                    <p:tmPct val="0"/>
                                  </p:iterate>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lt">
                                    <p:tmPct val="10000"/>
                                  </p:iterate>
                                  <p:childTnLst>
                                    <p:set>
                                      <p:cBhvr>
                                        <p:cTn id="78" dur="1" fill="hold">
                                          <p:stCondLst>
                                            <p:cond delay="0"/>
                                          </p:stCondLst>
                                        </p:cTn>
                                        <p:tgtEl>
                                          <p:spTgt spid="31"/>
                                        </p:tgtEl>
                                        <p:attrNameLst>
                                          <p:attrName>style.visibility</p:attrName>
                                        </p:attrNameLst>
                                      </p:cBhvr>
                                      <p:to>
                                        <p:strVal val="visible"/>
                                      </p:to>
                                    </p:set>
                                    <p:animEffect transition="in" filter="wipe(left)">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52" presetClass="entr" presetSubtype="0"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Scale>
                                      <p:cBhvr>
                                        <p:cTn id="84"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37"/>
                                        </p:tgtEl>
                                        <p:attrNameLst>
                                          <p:attrName>ppt_x</p:attrName>
                                          <p:attrName>ppt_y</p:attrName>
                                        </p:attrNameLst>
                                      </p:cBhvr>
                                    </p:animMotion>
                                    <p:animEffect transition="in" filter="fade">
                                      <p:cBhvr>
                                        <p:cTn id="8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8" grpId="0"/>
      <p:bldP spid="30" grpId="0"/>
      <p:bldP spid="31" grpId="0" bldLvl="2"/>
      <p:bldP spid="5" grpId="0"/>
      <p:bldP spid="5" grpId="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1A0-4DB3-42AF-9ED4-06FED4B4D74D}"/>
              </a:ext>
            </a:extLst>
          </p:cNvPr>
          <p:cNvSpPr>
            <a:spLocks noGrp="1"/>
          </p:cNvSpPr>
          <p:nvPr>
            <p:ph type="title"/>
          </p:nvPr>
        </p:nvSpPr>
        <p:spPr/>
        <p:txBody>
          <a:bodyPr>
            <a:normAutofit/>
          </a:bodyPr>
          <a:lstStyle/>
          <a:p>
            <a:r>
              <a:rPr lang="en-CA" b="1" dirty="0">
                <a:latin typeface="Arial" panose="020B0604020202020204" pitchFamily="34" charset="0"/>
                <a:cs typeface="Arial" panose="020B0604020202020204" pitchFamily="34" charset="0"/>
              </a:rPr>
              <a:t>AMOUNT OF THE DEALING</a:t>
            </a:r>
          </a:p>
        </p:txBody>
      </p:sp>
      <p:pic>
        <p:nvPicPr>
          <p:cNvPr id="4" name="Content Placeholder 3">
            <a:extLst>
              <a:ext uri="{FF2B5EF4-FFF2-40B4-BE49-F238E27FC236}">
                <a16:creationId xmlns:a16="http://schemas.microsoft.com/office/drawing/2014/main" id="{A64BC363-A6D3-8245-A942-F29AEC81F50E}"/>
              </a:ext>
            </a:extLst>
          </p:cNvPr>
          <p:cNvPicPr>
            <a:picLocks noGrp="1" noChangeAspect="1"/>
          </p:cNvPicPr>
          <p:nvPr>
            <p:ph sz="quarter" idx="14"/>
          </p:nvPr>
        </p:nvPicPr>
        <p:blipFill>
          <a:blip r:embed="rId4"/>
          <a:stretch>
            <a:fillRect/>
          </a:stretch>
        </p:blipFill>
        <p:spPr>
          <a:xfrm>
            <a:off x="2669160" y="2285335"/>
            <a:ext cx="3661939" cy="3219601"/>
          </a:xfrm>
        </p:spPr>
      </p:pic>
      <p:pic>
        <p:nvPicPr>
          <p:cNvPr id="18" name="Content Placeholder 7">
            <a:extLst>
              <a:ext uri="{FF2B5EF4-FFF2-40B4-BE49-F238E27FC236}">
                <a16:creationId xmlns:a16="http://schemas.microsoft.com/office/drawing/2014/main" id="{872887B3-358D-404E-9211-D4AADABE6662}"/>
              </a:ext>
            </a:extLst>
          </p:cNvPr>
          <p:cNvPicPr>
            <a:picLocks noChangeAspect="1"/>
          </p:cNvPicPr>
          <p:nvPr/>
        </p:nvPicPr>
        <p:blipFill>
          <a:blip r:embed="rId5"/>
          <a:stretch>
            <a:fillRect/>
          </a:stretch>
        </p:blipFill>
        <p:spPr>
          <a:xfrm>
            <a:off x="6901696" y="2251219"/>
            <a:ext cx="4583797" cy="2757668"/>
          </a:xfrm>
          <a:prstGeom prst="rect">
            <a:avLst/>
          </a:prstGeom>
        </p:spPr>
      </p:pic>
      <p:grpSp>
        <p:nvGrpSpPr>
          <p:cNvPr id="14" name="Group 13">
            <a:extLst>
              <a:ext uri="{FF2B5EF4-FFF2-40B4-BE49-F238E27FC236}">
                <a16:creationId xmlns:a16="http://schemas.microsoft.com/office/drawing/2014/main" id="{C31227BB-87CF-F643-9301-433B7154E4CE}"/>
              </a:ext>
            </a:extLst>
          </p:cNvPr>
          <p:cNvGrpSpPr/>
          <p:nvPr/>
        </p:nvGrpSpPr>
        <p:grpSpPr>
          <a:xfrm>
            <a:off x="769071" y="2801059"/>
            <a:ext cx="1245513" cy="1657988"/>
            <a:chOff x="4513386" y="554408"/>
            <a:chExt cx="1242932" cy="1585286"/>
          </a:xfrm>
        </p:grpSpPr>
        <p:sp>
          <p:nvSpPr>
            <p:cNvPr id="15" name="TextBox 14">
              <a:extLst>
                <a:ext uri="{FF2B5EF4-FFF2-40B4-BE49-F238E27FC236}">
                  <a16:creationId xmlns:a16="http://schemas.microsoft.com/office/drawing/2014/main" id="{FD235CD2-5BED-D148-BA09-6C1251C91FF3}"/>
                </a:ext>
              </a:extLst>
            </p:cNvPr>
            <p:cNvSpPr txBox="1"/>
            <p:nvPr/>
          </p:nvSpPr>
          <p:spPr>
            <a:xfrm>
              <a:off x="4513386" y="554408"/>
              <a:ext cx="1242932"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Amount</a:t>
              </a:r>
            </a:p>
          </p:txBody>
        </p:sp>
        <p:pic>
          <p:nvPicPr>
            <p:cNvPr id="16" name="Picture 15">
              <a:extLst>
                <a:ext uri="{FF2B5EF4-FFF2-40B4-BE49-F238E27FC236}">
                  <a16:creationId xmlns:a16="http://schemas.microsoft.com/office/drawing/2014/main" id="{B37DA9DD-C802-FF4F-8300-8C820C1A2EDB}"/>
                </a:ext>
              </a:extLst>
            </p:cNvPr>
            <p:cNvPicPr>
              <a:picLocks noChangeAspect="1"/>
            </p:cNvPicPr>
            <p:nvPr/>
          </p:nvPicPr>
          <p:blipFill rotWithShape="1">
            <a:blip r:embed="rId6">
              <a:extLst>
                <a:ext uri="{28A0092B-C50C-407E-A947-70E740481C1C}">
                  <a14:useLocalDpi xmlns:a14="http://schemas.microsoft.com/office/drawing/2010/main" val="0"/>
                </a:ext>
              </a:extLst>
            </a:blip>
            <a:srcRect l="24753" t="17139" r="22974" b="29979"/>
            <a:stretch/>
          </p:blipFill>
          <p:spPr>
            <a:xfrm>
              <a:off x="4644390" y="1147338"/>
              <a:ext cx="980917" cy="992356"/>
            </a:xfrm>
            <a:prstGeom prst="rect">
              <a:avLst/>
            </a:prstGeom>
          </p:spPr>
        </p:pic>
      </p:grpSp>
      <p:sp>
        <p:nvSpPr>
          <p:cNvPr id="24" name="TextBox 23">
            <a:extLst>
              <a:ext uri="{FF2B5EF4-FFF2-40B4-BE49-F238E27FC236}">
                <a16:creationId xmlns:a16="http://schemas.microsoft.com/office/drawing/2014/main" id="{38C779FF-42CA-3843-8B76-351F66A30A02}"/>
              </a:ext>
            </a:extLst>
          </p:cNvPr>
          <p:cNvSpPr txBox="1"/>
          <p:nvPr/>
        </p:nvSpPr>
        <p:spPr>
          <a:xfrm>
            <a:off x="2671282" y="2970618"/>
            <a:ext cx="3951656" cy="1938992"/>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“teachers do not make multiple copies of the class set for their own use, they make them for the use of the</a:t>
            </a:r>
            <a:r>
              <a:rPr lang="en-CA" sz="2400" i="1" dirty="0">
                <a:latin typeface="Arial" panose="020B0604020202020204" pitchFamily="34" charset="0"/>
                <a:cs typeface="Arial" panose="020B0604020202020204" pitchFamily="34" charset="0"/>
              </a:rPr>
              <a:t> students</a:t>
            </a:r>
            <a:r>
              <a:rPr lang="en-CA" sz="2400" dirty="0">
                <a:latin typeface="Arial" panose="020B0604020202020204" pitchFamily="34" charset="0"/>
                <a:cs typeface="Arial" panose="020B0604020202020204" pitchFamily="34" charset="0"/>
              </a:rPr>
              <a:t>” (para 29) </a:t>
            </a:r>
            <a:endParaRPr lang="en-US"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95011D8-1B1F-604F-9CA6-E3675DA27B0F}"/>
                  </a:ext>
                </a:extLst>
              </p:cNvPr>
              <p:cNvSpPr txBox="1"/>
              <p:nvPr/>
            </p:nvSpPr>
            <p:spPr>
              <a:xfrm>
                <a:off x="2404589" y="3556582"/>
                <a:ext cx="549830"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m:t>
                      </m:r>
                    </m:oMath>
                  </m:oMathPara>
                </a14:m>
                <a:endParaRPr lang="en-US" sz="4400" dirty="0"/>
              </a:p>
            </p:txBody>
          </p:sp>
        </mc:Choice>
        <mc:Fallback xmlns="">
          <p:sp>
            <p:nvSpPr>
              <p:cNvPr id="28" name="TextBox 27">
                <a:extLst>
                  <a:ext uri="{FF2B5EF4-FFF2-40B4-BE49-F238E27FC236}">
                    <a16:creationId xmlns:a16="http://schemas.microsoft.com/office/drawing/2014/main" id="{295011D8-1B1F-604F-9CA6-E3675DA27B0F}"/>
                  </a:ext>
                </a:extLst>
              </p:cNvPr>
              <p:cNvSpPr txBox="1">
                <a:spLocks noRot="1" noChangeAspect="1" noMove="1" noResize="1" noEditPoints="1" noAdjustHandles="1" noChangeArrowheads="1" noChangeShapeType="1" noTextEdit="1"/>
              </p:cNvSpPr>
              <p:nvPr/>
            </p:nvSpPr>
            <p:spPr>
              <a:xfrm>
                <a:off x="2404589" y="3556582"/>
                <a:ext cx="549830" cy="677108"/>
              </a:xfrm>
              <a:prstGeom prst="rect">
                <a:avLst/>
              </a:prstGeom>
              <a:blipFill>
                <a:blip r:embed="rId7"/>
                <a:stretch>
                  <a:fillRect l="-6667" r="-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F35DBC1-6460-F04A-AC69-79421CEB248B}"/>
                  </a:ext>
                </a:extLst>
              </p:cNvPr>
              <p:cNvSpPr txBox="1"/>
              <p:nvPr/>
            </p:nvSpPr>
            <p:spPr>
              <a:xfrm>
                <a:off x="2423631" y="3556583"/>
                <a:ext cx="495301"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m:t>
                      </m:r>
                    </m:oMath>
                  </m:oMathPara>
                </a14:m>
                <a:endParaRPr lang="en-US" sz="4400" dirty="0"/>
              </a:p>
            </p:txBody>
          </p:sp>
        </mc:Choice>
        <mc:Fallback xmlns="">
          <p:sp>
            <p:nvSpPr>
              <p:cNvPr id="27" name="TextBox 26">
                <a:extLst>
                  <a:ext uri="{FF2B5EF4-FFF2-40B4-BE49-F238E27FC236}">
                    <a16:creationId xmlns:a16="http://schemas.microsoft.com/office/drawing/2014/main" id="{8F35DBC1-6460-F04A-AC69-79421CEB248B}"/>
                  </a:ext>
                </a:extLst>
              </p:cNvPr>
              <p:cNvSpPr txBox="1">
                <a:spLocks noRot="1" noChangeAspect="1" noMove="1" noResize="1" noEditPoints="1" noAdjustHandles="1" noChangeArrowheads="1" noChangeShapeType="1" noTextEdit="1"/>
              </p:cNvSpPr>
              <p:nvPr/>
            </p:nvSpPr>
            <p:spPr>
              <a:xfrm>
                <a:off x="2423631" y="3556583"/>
                <a:ext cx="495301" cy="677108"/>
              </a:xfrm>
              <a:prstGeom prst="rect">
                <a:avLst/>
              </a:prstGeom>
              <a:blipFill>
                <a:blip r:embed="rId8"/>
                <a:stretch>
                  <a:fillRect l="-25000" r="-25000" b="-3704"/>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E025B17C-648B-D046-BDB6-FCEED5EC0427}"/>
              </a:ext>
            </a:extLst>
          </p:cNvPr>
          <p:cNvSpPr txBox="1"/>
          <p:nvPr/>
        </p:nvSpPr>
        <p:spPr>
          <a:xfrm>
            <a:off x="3895902" y="3479638"/>
            <a:ext cx="188595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Number of copies</a:t>
            </a:r>
          </a:p>
        </p:txBody>
      </p:sp>
      <p:sp>
        <p:nvSpPr>
          <p:cNvPr id="26" name="TextBox 25">
            <a:extLst>
              <a:ext uri="{FF2B5EF4-FFF2-40B4-BE49-F238E27FC236}">
                <a16:creationId xmlns:a16="http://schemas.microsoft.com/office/drawing/2014/main" id="{87252DE9-D2A2-7F43-9036-B9B1DADE7E02}"/>
              </a:ext>
            </a:extLst>
          </p:cNvPr>
          <p:cNvSpPr txBox="1"/>
          <p:nvPr/>
        </p:nvSpPr>
        <p:spPr>
          <a:xfrm>
            <a:off x="3204073" y="3339949"/>
            <a:ext cx="345635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amount of the work copied compared to the entire work </a:t>
            </a:r>
          </a:p>
        </p:txBody>
      </p:sp>
      <p:sp>
        <p:nvSpPr>
          <p:cNvPr id="30" name="24-Point Star 29">
            <a:extLst>
              <a:ext uri="{FF2B5EF4-FFF2-40B4-BE49-F238E27FC236}">
                <a16:creationId xmlns:a16="http://schemas.microsoft.com/office/drawing/2014/main" id="{D16F9A4A-9239-8045-A1BA-0288CA4CFB3C}"/>
              </a:ext>
            </a:extLst>
          </p:cNvPr>
          <p:cNvSpPr/>
          <p:nvPr/>
        </p:nvSpPr>
        <p:spPr>
          <a:xfrm rot="1127940">
            <a:off x="9170929" y="4698535"/>
            <a:ext cx="2062716" cy="1917692"/>
          </a:xfrm>
          <a:prstGeom prst="star2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FAIR</a:t>
            </a:r>
          </a:p>
        </p:txBody>
      </p:sp>
    </p:spTree>
    <p:custDataLst>
      <p:tags r:id="rId1"/>
    </p:custDataLst>
    <p:extLst>
      <p:ext uri="{BB962C8B-B14F-4D97-AF65-F5344CB8AC3E}">
        <p14:creationId xmlns:p14="http://schemas.microsoft.com/office/powerpoint/2010/main" val="1241056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iterate type="lt">
                                    <p:tmPct val="10000"/>
                                  </p:iterate>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iterate type="lt">
                                    <p:tmPct val="0"/>
                                  </p:iterate>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xit" presetSubtype="0" fill="hold" grpId="1"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Scale>
                                      <p:cBhvr>
                                        <p:cTn id="46"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0"/>
                                        </p:tgtEl>
                                        <p:attrNameLst>
                                          <p:attrName>ppt_x</p:attrName>
                                          <p:attrName>ppt_y</p:attrName>
                                        </p:attrNameLst>
                                      </p:cBhvr>
                                    </p:animMotion>
                                    <p:animEffect transition="in" filter="fade">
                                      <p:cBhvr>
                                        <p:cTn id="4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2"/>
      <p:bldP spid="24" grpId="1"/>
      <p:bldP spid="28" grpId="0"/>
      <p:bldP spid="27" grpId="0"/>
      <p:bldP spid="27" grpId="1"/>
      <p:bldP spid="25" grpId="0"/>
      <p:bldP spid="25" grpId="1"/>
      <p:bldP spid="26"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1A0-4DB3-42AF-9ED4-06FED4B4D74D}"/>
              </a:ext>
            </a:extLst>
          </p:cNvPr>
          <p:cNvSpPr>
            <a:spLocks noGrp="1"/>
          </p:cNvSpPr>
          <p:nvPr>
            <p:ph type="title"/>
          </p:nvPr>
        </p:nvSpPr>
        <p:spPr/>
        <p:txBody>
          <a:bodyPr>
            <a:normAutofit/>
          </a:bodyPr>
          <a:lstStyle/>
          <a:p>
            <a:r>
              <a:rPr lang="en-CA" b="1" dirty="0">
                <a:latin typeface="Arial" panose="020B0604020202020204" pitchFamily="34" charset="0"/>
                <a:cs typeface="Arial" panose="020B0604020202020204" pitchFamily="34" charset="0"/>
              </a:rPr>
              <a:t>ALTERNATIVES TO THE DEALING</a:t>
            </a:r>
          </a:p>
        </p:txBody>
      </p:sp>
      <p:grpSp>
        <p:nvGrpSpPr>
          <p:cNvPr id="7" name="Group 6">
            <a:extLst>
              <a:ext uri="{FF2B5EF4-FFF2-40B4-BE49-F238E27FC236}">
                <a16:creationId xmlns:a16="http://schemas.microsoft.com/office/drawing/2014/main" id="{12EEC943-EEB5-424C-BD4D-FF64F768D5DB}"/>
              </a:ext>
            </a:extLst>
          </p:cNvPr>
          <p:cNvGrpSpPr/>
          <p:nvPr/>
        </p:nvGrpSpPr>
        <p:grpSpPr>
          <a:xfrm>
            <a:off x="588928" y="2801059"/>
            <a:ext cx="1788828" cy="1586121"/>
            <a:chOff x="7983419" y="554407"/>
            <a:chExt cx="1785121" cy="1516570"/>
          </a:xfrm>
        </p:grpSpPr>
        <p:sp>
          <p:nvSpPr>
            <p:cNvPr id="9" name="TextBox 8">
              <a:extLst>
                <a:ext uri="{FF2B5EF4-FFF2-40B4-BE49-F238E27FC236}">
                  <a16:creationId xmlns:a16="http://schemas.microsoft.com/office/drawing/2014/main" id="{BA2F8B2D-339B-C549-B627-A818BC9F7833}"/>
                </a:ext>
              </a:extLst>
            </p:cNvPr>
            <p:cNvSpPr txBox="1"/>
            <p:nvPr/>
          </p:nvSpPr>
          <p:spPr>
            <a:xfrm>
              <a:off x="7983419" y="554407"/>
              <a:ext cx="1785121"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Alternatives</a:t>
              </a:r>
            </a:p>
          </p:txBody>
        </p:sp>
        <p:pic>
          <p:nvPicPr>
            <p:cNvPr id="10" name="Picture 9">
              <a:extLst>
                <a:ext uri="{FF2B5EF4-FFF2-40B4-BE49-F238E27FC236}">
                  <a16:creationId xmlns:a16="http://schemas.microsoft.com/office/drawing/2014/main" id="{A693A910-CCBB-FC42-A9C6-06BF03CA3AE6}"/>
                </a:ext>
              </a:extLst>
            </p:cNvPr>
            <p:cNvPicPr>
              <a:picLocks noChangeAspect="1"/>
            </p:cNvPicPr>
            <p:nvPr/>
          </p:nvPicPr>
          <p:blipFill rotWithShape="1">
            <a:blip r:embed="rId4">
              <a:extLst>
                <a:ext uri="{28A0092B-C50C-407E-A947-70E740481C1C}">
                  <a14:useLocalDpi xmlns:a14="http://schemas.microsoft.com/office/drawing/2010/main" val="0"/>
                </a:ext>
              </a:extLst>
            </a:blip>
            <a:srcRect b="14675"/>
            <a:stretch/>
          </p:blipFill>
          <p:spPr>
            <a:xfrm>
              <a:off x="8306689" y="1095722"/>
              <a:ext cx="1142981" cy="975255"/>
            </a:xfrm>
            <a:prstGeom prst="rect">
              <a:avLst/>
            </a:prstGeom>
          </p:spPr>
        </p:pic>
      </p:grpSp>
      <p:pic>
        <p:nvPicPr>
          <p:cNvPr id="11" name="Content Placeholder 7">
            <a:extLst>
              <a:ext uri="{FF2B5EF4-FFF2-40B4-BE49-F238E27FC236}">
                <a16:creationId xmlns:a16="http://schemas.microsoft.com/office/drawing/2014/main" id="{242E5127-67EA-C847-AE5E-F8CEBB86F086}"/>
              </a:ext>
            </a:extLst>
          </p:cNvPr>
          <p:cNvPicPr>
            <a:picLocks noChangeAspect="1"/>
          </p:cNvPicPr>
          <p:nvPr/>
        </p:nvPicPr>
        <p:blipFill>
          <a:blip r:embed="rId5"/>
          <a:stretch>
            <a:fillRect/>
          </a:stretch>
        </p:blipFill>
        <p:spPr>
          <a:xfrm>
            <a:off x="6901696" y="2251219"/>
            <a:ext cx="4583797" cy="2757668"/>
          </a:xfrm>
          <a:prstGeom prst="rect">
            <a:avLst/>
          </a:prstGeom>
        </p:spPr>
      </p:pic>
      <p:sp>
        <p:nvSpPr>
          <p:cNvPr id="12" name="TextBox 11">
            <a:extLst>
              <a:ext uri="{FF2B5EF4-FFF2-40B4-BE49-F238E27FC236}">
                <a16:creationId xmlns:a16="http://schemas.microsoft.com/office/drawing/2014/main" id="{AD26D003-DBD7-FD40-A4F4-D067061ED145}"/>
              </a:ext>
            </a:extLst>
          </p:cNvPr>
          <p:cNvSpPr txBox="1"/>
          <p:nvPr/>
        </p:nvSpPr>
        <p:spPr>
          <a:xfrm>
            <a:off x="2823664" y="2700563"/>
            <a:ext cx="3951656" cy="2308324"/>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“buying books for each student is not a realistic alternative to teachers copying short excerpts to supplement student textbooks” (para 32)</a:t>
            </a:r>
            <a:endParaRPr lang="en-US" sz="2400" dirty="0">
              <a:latin typeface="Arial" panose="020B0604020202020204" pitchFamily="34" charset="0"/>
              <a:cs typeface="Arial" panose="020B0604020202020204" pitchFamily="34" charset="0"/>
            </a:endParaRPr>
          </a:p>
        </p:txBody>
      </p:sp>
      <p:sp>
        <p:nvSpPr>
          <p:cNvPr id="20" name="24-Point Star 19">
            <a:extLst>
              <a:ext uri="{FF2B5EF4-FFF2-40B4-BE49-F238E27FC236}">
                <a16:creationId xmlns:a16="http://schemas.microsoft.com/office/drawing/2014/main" id="{FFF25FF4-4233-BB41-B2B0-3A333FADD2A5}"/>
              </a:ext>
            </a:extLst>
          </p:cNvPr>
          <p:cNvSpPr/>
          <p:nvPr/>
        </p:nvSpPr>
        <p:spPr>
          <a:xfrm rot="1127940">
            <a:off x="9170929" y="4698535"/>
            <a:ext cx="2062716" cy="1917692"/>
          </a:xfrm>
          <a:prstGeom prst="star2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FAIR</a:t>
            </a:r>
          </a:p>
        </p:txBody>
      </p:sp>
    </p:spTree>
    <p:custDataLst>
      <p:tags r:id="rId1"/>
    </p:custDataLst>
    <p:extLst>
      <p:ext uri="{BB962C8B-B14F-4D97-AF65-F5344CB8AC3E}">
        <p14:creationId xmlns:p14="http://schemas.microsoft.com/office/powerpoint/2010/main" val="1963544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Scale>
                                      <p:cBhvr>
                                        <p:cTn id="12"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
                                        </p:tgtEl>
                                        <p:attrNameLst>
                                          <p:attrName>ppt_x</p:attrName>
                                          <p:attrName>ppt_y</p:attrName>
                                        </p:attrNameLst>
                                      </p:cBhvr>
                                    </p:animMotion>
                                    <p:animEffect transition="in" filter="fade">
                                      <p:cBhvr>
                                        <p:cTn id="1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2"/>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1A0-4DB3-42AF-9ED4-06FED4B4D74D}"/>
              </a:ext>
            </a:extLst>
          </p:cNvPr>
          <p:cNvSpPr>
            <a:spLocks noGrp="1"/>
          </p:cNvSpPr>
          <p:nvPr>
            <p:ph type="title"/>
          </p:nvPr>
        </p:nvSpPr>
        <p:spPr/>
        <p:txBody>
          <a:bodyPr>
            <a:normAutofit/>
          </a:bodyPr>
          <a:lstStyle/>
          <a:p>
            <a:r>
              <a:rPr lang="en-CA" b="1" dirty="0" smtClean="0">
                <a:latin typeface="Arial" panose="020B0604020202020204" pitchFamily="34" charset="0"/>
                <a:cs typeface="Arial" panose="020B0604020202020204" pitchFamily="34" charset="0"/>
              </a:rPr>
              <a:t>EFFECT </a:t>
            </a:r>
            <a:r>
              <a:rPr lang="en-CA" b="1" dirty="0">
                <a:latin typeface="Arial" panose="020B0604020202020204" pitchFamily="34" charset="0"/>
                <a:cs typeface="Arial" panose="020B0604020202020204" pitchFamily="34" charset="0"/>
              </a:rPr>
              <a:t>OF THE DEALING</a:t>
            </a:r>
          </a:p>
        </p:txBody>
      </p:sp>
      <p:grpSp>
        <p:nvGrpSpPr>
          <p:cNvPr id="6" name="Group 5">
            <a:extLst>
              <a:ext uri="{FF2B5EF4-FFF2-40B4-BE49-F238E27FC236}">
                <a16:creationId xmlns:a16="http://schemas.microsoft.com/office/drawing/2014/main" id="{05F22218-D3FB-8E4E-884D-10E05370071D}"/>
              </a:ext>
            </a:extLst>
          </p:cNvPr>
          <p:cNvGrpSpPr/>
          <p:nvPr/>
        </p:nvGrpSpPr>
        <p:grpSpPr>
          <a:xfrm>
            <a:off x="968767" y="2801059"/>
            <a:ext cx="1104253" cy="1801653"/>
            <a:chOff x="10345314" y="554407"/>
            <a:chExt cx="1101965" cy="1722651"/>
          </a:xfrm>
        </p:grpSpPr>
        <p:sp>
          <p:nvSpPr>
            <p:cNvPr id="9" name="TextBox 8">
              <a:extLst>
                <a:ext uri="{FF2B5EF4-FFF2-40B4-BE49-F238E27FC236}">
                  <a16:creationId xmlns:a16="http://schemas.microsoft.com/office/drawing/2014/main" id="{AA7FF15B-896C-4F47-9C69-4347DF61EB63}"/>
                </a:ext>
              </a:extLst>
            </p:cNvPr>
            <p:cNvSpPr txBox="1"/>
            <p:nvPr/>
          </p:nvSpPr>
          <p:spPr>
            <a:xfrm>
              <a:off x="10345314" y="554407"/>
              <a:ext cx="1101965"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Effect</a:t>
              </a:r>
            </a:p>
          </p:txBody>
        </p:sp>
        <p:pic>
          <p:nvPicPr>
            <p:cNvPr id="10" name="Picture 9">
              <a:extLst>
                <a:ext uri="{FF2B5EF4-FFF2-40B4-BE49-F238E27FC236}">
                  <a16:creationId xmlns:a16="http://schemas.microsoft.com/office/drawing/2014/main" id="{63888F49-6FCF-A041-9908-F781A8E2DA89}"/>
                </a:ext>
              </a:extLst>
            </p:cNvPr>
            <p:cNvPicPr>
              <a:picLocks noChangeAspect="1"/>
            </p:cNvPicPr>
            <p:nvPr/>
          </p:nvPicPr>
          <p:blipFill rotWithShape="1">
            <a:blip r:embed="rId4">
              <a:extLst>
                <a:ext uri="{28A0092B-C50C-407E-A947-70E740481C1C}">
                  <a14:useLocalDpi xmlns:a14="http://schemas.microsoft.com/office/drawing/2010/main" val="0"/>
                </a:ext>
              </a:extLst>
            </a:blip>
            <a:srcRect l="33353" t="12652" r="32393" b="23441"/>
            <a:stretch/>
          </p:blipFill>
          <p:spPr>
            <a:xfrm>
              <a:off x="10550856" y="1053864"/>
              <a:ext cx="655624" cy="1223194"/>
            </a:xfrm>
            <a:prstGeom prst="rect">
              <a:avLst/>
            </a:prstGeom>
          </p:spPr>
        </p:pic>
      </p:grpSp>
      <p:pic>
        <p:nvPicPr>
          <p:cNvPr id="13" name="Content Placeholder 7">
            <a:extLst>
              <a:ext uri="{FF2B5EF4-FFF2-40B4-BE49-F238E27FC236}">
                <a16:creationId xmlns:a16="http://schemas.microsoft.com/office/drawing/2014/main" id="{E6C5FD9D-8FE5-7F44-9914-EF43C1213EF4}"/>
              </a:ext>
            </a:extLst>
          </p:cNvPr>
          <p:cNvPicPr>
            <a:picLocks noChangeAspect="1"/>
          </p:cNvPicPr>
          <p:nvPr/>
        </p:nvPicPr>
        <p:blipFill>
          <a:blip r:embed="rId5"/>
          <a:stretch>
            <a:fillRect/>
          </a:stretch>
        </p:blipFill>
        <p:spPr>
          <a:xfrm>
            <a:off x="6901696" y="2251219"/>
            <a:ext cx="4583797" cy="2757668"/>
          </a:xfrm>
          <a:prstGeom prst="rect">
            <a:avLst/>
          </a:prstGeom>
        </p:spPr>
      </p:pic>
      <p:sp>
        <p:nvSpPr>
          <p:cNvPr id="14" name="TextBox 13">
            <a:extLst>
              <a:ext uri="{FF2B5EF4-FFF2-40B4-BE49-F238E27FC236}">
                <a16:creationId xmlns:a16="http://schemas.microsoft.com/office/drawing/2014/main" id="{C7B63259-ACC2-CC4C-BF18-71296312F1AD}"/>
              </a:ext>
            </a:extLst>
          </p:cNvPr>
          <p:cNvSpPr txBox="1"/>
          <p:nvPr/>
        </p:nvSpPr>
        <p:spPr>
          <a:xfrm>
            <a:off x="2671282" y="2660557"/>
            <a:ext cx="3951656" cy="1569660"/>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“there was no evidence that this decline was linked to photocopying done by teachers” (para 33)</a:t>
            </a:r>
            <a:endParaRPr lang="en-US" sz="2400" dirty="0">
              <a:latin typeface="Arial" panose="020B0604020202020204" pitchFamily="34" charset="0"/>
              <a:cs typeface="Arial" panose="020B0604020202020204" pitchFamily="34" charset="0"/>
            </a:endParaRPr>
          </a:p>
        </p:txBody>
      </p:sp>
      <p:sp>
        <p:nvSpPr>
          <p:cNvPr id="15" name="24-Point Star 14">
            <a:extLst>
              <a:ext uri="{FF2B5EF4-FFF2-40B4-BE49-F238E27FC236}">
                <a16:creationId xmlns:a16="http://schemas.microsoft.com/office/drawing/2014/main" id="{BE144C15-85C2-C846-92F2-1F10A8710AE7}"/>
              </a:ext>
            </a:extLst>
          </p:cNvPr>
          <p:cNvSpPr/>
          <p:nvPr/>
        </p:nvSpPr>
        <p:spPr>
          <a:xfrm rot="1127940">
            <a:off x="9170929" y="4698535"/>
            <a:ext cx="2062716" cy="1917692"/>
          </a:xfrm>
          <a:prstGeom prst="star2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FAIR</a:t>
            </a:r>
          </a:p>
        </p:txBody>
      </p:sp>
    </p:spTree>
    <p:custDataLst>
      <p:tags r:id="rId1"/>
    </p:custDataLst>
    <p:extLst>
      <p:ext uri="{BB962C8B-B14F-4D97-AF65-F5344CB8AC3E}">
        <p14:creationId xmlns:p14="http://schemas.microsoft.com/office/powerpoint/2010/main" val="3904565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4450"/>
                            </p:stCondLst>
                            <p:childTnLst>
                              <p:par>
                                <p:cTn id="9" presetID="5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Scale>
                                      <p:cBhvr>
                                        <p:cTn id="1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5"/>
                                        </p:tgtEl>
                                        <p:attrNameLst>
                                          <p:attrName>ppt_x</p:attrName>
                                          <p:attrName>ppt_y</p:attrName>
                                        </p:attrNameLst>
                                      </p:cBhvr>
                                    </p:animMotion>
                                    <p:animEffect transition="in" filter="fade">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2"/>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1A0-4DB3-42AF-9ED4-06FED4B4D74D}"/>
              </a:ext>
            </a:extLst>
          </p:cNvPr>
          <p:cNvSpPr>
            <a:spLocks noGrp="1"/>
          </p:cNvSpPr>
          <p:nvPr>
            <p:ph type="title"/>
          </p:nvPr>
        </p:nvSpPr>
        <p:spPr/>
        <p:txBody>
          <a:bodyPr>
            <a:normAutofit/>
          </a:bodyPr>
          <a:lstStyle/>
          <a:p>
            <a:r>
              <a:rPr lang="en-CA" b="1" dirty="0">
                <a:latin typeface="Arial" panose="020B0604020202020204" pitchFamily="34" charset="0"/>
                <a:cs typeface="Arial" panose="020B0604020202020204" pitchFamily="34" charset="0"/>
              </a:rPr>
              <a:t>SUPREME COURT DECISION</a:t>
            </a:r>
          </a:p>
        </p:txBody>
      </p:sp>
      <p:pic>
        <p:nvPicPr>
          <p:cNvPr id="13" name="Content Placeholder 7">
            <a:extLst>
              <a:ext uri="{FF2B5EF4-FFF2-40B4-BE49-F238E27FC236}">
                <a16:creationId xmlns:a16="http://schemas.microsoft.com/office/drawing/2014/main" id="{E6C5FD9D-8FE5-7F44-9914-EF43C1213EF4}"/>
              </a:ext>
            </a:extLst>
          </p:cNvPr>
          <p:cNvPicPr>
            <a:picLocks noChangeAspect="1"/>
          </p:cNvPicPr>
          <p:nvPr/>
        </p:nvPicPr>
        <p:blipFill>
          <a:blip r:embed="rId4"/>
          <a:stretch>
            <a:fillRect/>
          </a:stretch>
        </p:blipFill>
        <p:spPr>
          <a:xfrm>
            <a:off x="6901696" y="2251219"/>
            <a:ext cx="4583797" cy="2757668"/>
          </a:xfrm>
          <a:prstGeom prst="rect">
            <a:avLst/>
          </a:prstGeom>
        </p:spPr>
      </p:pic>
      <p:pic>
        <p:nvPicPr>
          <p:cNvPr id="11" name="Picture 10">
            <a:extLst>
              <a:ext uri="{FF2B5EF4-FFF2-40B4-BE49-F238E27FC236}">
                <a16:creationId xmlns:a16="http://schemas.microsoft.com/office/drawing/2014/main" id="{9E23660C-AD32-434D-86F3-00747EA6E560}"/>
              </a:ext>
            </a:extLst>
          </p:cNvPr>
          <p:cNvPicPr>
            <a:picLocks noChangeAspect="1"/>
          </p:cNvPicPr>
          <p:nvPr/>
        </p:nvPicPr>
        <p:blipFill>
          <a:blip r:embed="rId5"/>
          <a:stretch>
            <a:fillRect/>
          </a:stretch>
        </p:blipFill>
        <p:spPr>
          <a:xfrm>
            <a:off x="1358249" y="3489533"/>
            <a:ext cx="2254630" cy="2437818"/>
          </a:xfrm>
          <a:prstGeom prst="rect">
            <a:avLst/>
          </a:prstGeom>
        </p:spPr>
      </p:pic>
      <p:pic>
        <p:nvPicPr>
          <p:cNvPr id="12" name="Picture 11">
            <a:extLst>
              <a:ext uri="{FF2B5EF4-FFF2-40B4-BE49-F238E27FC236}">
                <a16:creationId xmlns:a16="http://schemas.microsoft.com/office/drawing/2014/main" id="{15C715A8-36E0-E04B-9062-261581C3BED5}"/>
              </a:ext>
            </a:extLst>
          </p:cNvPr>
          <p:cNvPicPr>
            <a:picLocks noChangeAspect="1"/>
          </p:cNvPicPr>
          <p:nvPr/>
        </p:nvPicPr>
        <p:blipFill>
          <a:blip r:embed="rId6"/>
          <a:stretch>
            <a:fillRect/>
          </a:stretch>
        </p:blipFill>
        <p:spPr>
          <a:xfrm>
            <a:off x="3779206" y="4000998"/>
            <a:ext cx="1457625" cy="1790279"/>
          </a:xfrm>
          <a:prstGeom prst="rect">
            <a:avLst/>
          </a:prstGeom>
          <a:ln>
            <a:noFill/>
          </a:ln>
        </p:spPr>
      </p:pic>
      <p:sp>
        <p:nvSpPr>
          <p:cNvPr id="5" name="Rectangle 4">
            <a:extLst>
              <a:ext uri="{FF2B5EF4-FFF2-40B4-BE49-F238E27FC236}">
                <a16:creationId xmlns:a16="http://schemas.microsoft.com/office/drawing/2014/main" id="{5E532906-06BD-6044-90E2-6DACEB8ACD67}"/>
              </a:ext>
            </a:extLst>
          </p:cNvPr>
          <p:cNvSpPr/>
          <p:nvPr/>
        </p:nvSpPr>
        <p:spPr>
          <a:xfrm>
            <a:off x="3612879" y="2775610"/>
            <a:ext cx="819455" cy="1107996"/>
          </a:xfrm>
          <a:prstGeom prst="rect">
            <a:avLst/>
          </a:prstGeom>
        </p:spPr>
        <p:txBody>
          <a:bodyPr wrap="none">
            <a:spAutoFit/>
          </a:bodyPr>
          <a:lstStyle/>
          <a:p>
            <a:r>
              <a:rPr lang="en-US" sz="6600" b="1" dirty="0">
                <a:solidFill>
                  <a:schemeClr val="accent6">
                    <a:lumMod val="75000"/>
                  </a:schemeClr>
                </a:solidFill>
              </a:rPr>
              <a:t>✓</a:t>
            </a:r>
            <a:endParaRPr lang="en-US" sz="6600" dirty="0"/>
          </a:p>
        </p:txBody>
      </p:sp>
    </p:spTree>
    <p:custDataLst>
      <p:tags r:id="rId1"/>
    </p:custDataLst>
    <p:extLst>
      <p:ext uri="{BB962C8B-B14F-4D97-AF65-F5344CB8AC3E}">
        <p14:creationId xmlns:p14="http://schemas.microsoft.com/office/powerpoint/2010/main" val="220047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1|4.5"/>
</p:tagLst>
</file>

<file path=ppt/tags/tag2.xml><?xml version="1.0" encoding="utf-8"?>
<p:tagLst xmlns:a="http://schemas.openxmlformats.org/drawingml/2006/main" xmlns:r="http://schemas.openxmlformats.org/officeDocument/2006/relationships" xmlns:p="http://schemas.openxmlformats.org/presentationml/2006/main">
  <p:tag name="TIMING" val="|6.7|1.3|5.2"/>
</p:tagLst>
</file>

<file path=ppt/tags/tag3.xml><?xml version="1.0" encoding="utf-8"?>
<p:tagLst xmlns:a="http://schemas.openxmlformats.org/drawingml/2006/main" xmlns:r="http://schemas.openxmlformats.org/officeDocument/2006/relationships" xmlns:p="http://schemas.openxmlformats.org/presentationml/2006/main">
  <p:tag name="TIMING" val="|6.7|1.3|5.2"/>
</p:tagLst>
</file>

<file path=ppt/tags/tag4.xml><?xml version="1.0" encoding="utf-8"?>
<p:tagLst xmlns:a="http://schemas.openxmlformats.org/drawingml/2006/main" xmlns:r="http://schemas.openxmlformats.org/officeDocument/2006/relationships" xmlns:p="http://schemas.openxmlformats.org/presentationml/2006/main">
  <p:tag name="TIMING" val="|6.7|1.3|5.2"/>
</p:tagLst>
</file>

<file path=ppt/tags/tag5.xml><?xml version="1.0" encoding="utf-8"?>
<p:tagLst xmlns:a="http://schemas.openxmlformats.org/drawingml/2006/main" xmlns:r="http://schemas.openxmlformats.org/officeDocument/2006/relationships" xmlns:p="http://schemas.openxmlformats.org/presentationml/2006/main">
  <p:tag name="TIMING" val="|6.7|1.3|5.2"/>
</p:tagLst>
</file>

<file path=ppt/tags/tag6.xml><?xml version="1.0" encoding="utf-8"?>
<p:tagLst xmlns:a="http://schemas.openxmlformats.org/drawingml/2006/main" xmlns:r="http://schemas.openxmlformats.org/officeDocument/2006/relationships" xmlns:p="http://schemas.openxmlformats.org/presentationml/2006/main">
  <p:tag name="TIMING" val="|6.7|1.3|5.2"/>
</p:tagLst>
</file>

<file path=ppt/tags/tag7.xml><?xml version="1.0" encoding="utf-8"?>
<p:tagLst xmlns:a="http://schemas.openxmlformats.org/drawingml/2006/main" xmlns:r="http://schemas.openxmlformats.org/officeDocument/2006/relationships" xmlns:p="http://schemas.openxmlformats.org/presentationml/2006/main">
  <p:tag name="TIMING" val="|6.7|1.3|5.2"/>
</p:tagLst>
</file>

<file path=ppt/tags/tag8.xml><?xml version="1.0" encoding="utf-8"?>
<p:tagLst xmlns:a="http://schemas.openxmlformats.org/drawingml/2006/main" xmlns:r="http://schemas.openxmlformats.org/officeDocument/2006/relationships" xmlns:p="http://schemas.openxmlformats.org/presentationml/2006/main">
  <p:tag name="TIMING" val="|3.3|6.9"/>
</p:tagLst>
</file>

<file path=ppt/tags/tag9.xml><?xml version="1.0" encoding="utf-8"?>
<p:tagLst xmlns:a="http://schemas.openxmlformats.org/drawingml/2006/main" xmlns:r="http://schemas.openxmlformats.org/officeDocument/2006/relationships" xmlns:p="http://schemas.openxmlformats.org/presentationml/2006/main">
  <p:tag name="TIMING" val="|2.6|4|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3.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4.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5.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6.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19857</TotalTime>
  <Words>2666</Words>
  <Application>Microsoft Office PowerPoint</Application>
  <PresentationFormat>Widescreen</PresentationFormat>
  <Paragraphs>169</Paragraphs>
  <Slides>27</Slides>
  <Notes>16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27</vt:i4>
      </vt:variant>
    </vt:vector>
  </HeadingPairs>
  <TitlesOfParts>
    <vt:vector size="39" baseType="lpstr">
      <vt:lpstr>Arial</vt:lpstr>
      <vt:lpstr>Calibri</vt:lpstr>
      <vt:lpstr>Calibri Light</vt:lpstr>
      <vt:lpstr>Cambria Math</vt:lpstr>
      <vt:lpstr>DINPro</vt:lpstr>
      <vt:lpstr>DINPro-CondBold</vt:lpstr>
      <vt:lpstr>Office Theme</vt:lpstr>
      <vt:lpstr>Level 1</vt:lpstr>
      <vt:lpstr>Level 2</vt:lpstr>
      <vt:lpstr>Level 3</vt:lpstr>
      <vt:lpstr>Level 4</vt:lpstr>
      <vt:lpstr>Level 5</vt:lpstr>
      <vt:lpstr>Alberta (Education)  v.  Canadian Copyright Licensing Agency (Access Copyright)</vt:lpstr>
      <vt:lpstr>SHARING RESOURCES  WITH STUDENTS</vt:lpstr>
      <vt:lpstr>ALBERTA (EDUCATION) v.  ACCESS COPYRIGHT </vt:lpstr>
      <vt:lpstr>ALBERTA (EDUCATION) v.  ACCESS COPYRIGHT </vt:lpstr>
      <vt:lpstr>PURPOSE OF THE DEALING</vt:lpstr>
      <vt:lpstr>AMOUNT OF THE DEALING</vt:lpstr>
      <vt:lpstr>ALTERNATIVES TO THE DEALING</vt:lpstr>
      <vt:lpstr>EFFECT OF THE DEALING</vt:lpstr>
      <vt:lpstr>SUPREME COURT DECISION</vt:lpstr>
      <vt:lpstr>SUPREME COURT REVIEW OF THE COPYRIGHT BOARD DECISION</vt:lpstr>
      <vt:lpstr>ALBERTA (EDUCATION) DECISION</vt:lpstr>
      <vt:lpstr>2012 COPYRIGHT MODERNIZATION ACT </vt:lpstr>
      <vt:lpstr>COPYRIGHT PENTALOGY</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5 Title Placeholder</dc:title>
  <dc:creator>Julia Guy</dc:creator>
  <cp:lastModifiedBy>Smith, Mireille</cp:lastModifiedBy>
  <cp:revision>135</cp:revision>
  <dcterms:created xsi:type="dcterms:W3CDTF">2019-02-07T19:42:42Z</dcterms:created>
  <dcterms:modified xsi:type="dcterms:W3CDTF">2024-06-13T20:41:54Z</dcterms:modified>
</cp:coreProperties>
</file>