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4" r:id="rId2"/>
    <p:sldId id="330" r:id="rId3"/>
    <p:sldId id="335" r:id="rId4"/>
    <p:sldId id="321" r:id="rId5"/>
    <p:sldId id="343" r:id="rId6"/>
    <p:sldId id="347" r:id="rId7"/>
    <p:sldId id="348" r:id="rId8"/>
    <p:sldId id="346" r:id="rId9"/>
    <p:sldId id="349" r:id="rId10"/>
    <p:sldId id="350" r:id="rId11"/>
    <p:sldId id="352" r:id="rId12"/>
    <p:sldId id="353" r:id="rId13"/>
    <p:sldId id="340" r:id="rId14"/>
    <p:sldId id="342" r:id="rId15"/>
    <p:sldId id="311" r:id="rId16"/>
    <p:sldId id="354" r:id="rId17"/>
    <p:sldId id="355" r:id="rId18"/>
    <p:sldId id="356" r:id="rId19"/>
    <p:sldId id="326" r:id="rId20"/>
    <p:sldId id="327" r:id="rId21"/>
    <p:sldId id="328" r:id="rId22"/>
    <p:sldId id="3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C59"/>
    <a:srgbClr val="4D7B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9"/>
    <p:restoredTop sz="94643"/>
  </p:normalViewPr>
  <p:slideViewPr>
    <p:cSldViewPr snapToGrid="0" snapToObjects="1">
      <p:cViewPr varScale="1">
        <p:scale>
          <a:sx n="117" d="100"/>
          <a:sy n="117" d="100"/>
        </p:scale>
        <p:origin x="4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B93A5-DBF3-C443-BA7F-B187E0EE3B30}" type="datetimeFigureOut">
              <a:rPr lang="en-US" smtClean="0"/>
              <a:t>4/23/19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5808C-EB94-E645-BB20-111DF81258C4}" type="slidenum">
              <a:rPr lang="en-US" smtClean="0"/>
              <a:t>‹#›</a:t>
            </a:fld>
            <a:endParaRPr lang="en-US"/>
          </a:p>
        </p:txBody>
      </p:sp>
    </p:spTree>
    <p:extLst>
      <p:ext uri="{BB962C8B-B14F-4D97-AF65-F5344CB8AC3E}">
        <p14:creationId xmlns:p14="http://schemas.microsoft.com/office/powerpoint/2010/main" val="119880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14. </a:t>
            </a:r>
            <a:r>
              <a:rPr lang="en-US"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The Court suggested that research </a:t>
            </a:r>
            <a:r>
              <a:rPr lang="en-CA" sz="1200" b="0" i="0" u="sng" kern="1200" dirty="0">
                <a:solidFill>
                  <a:schemeClr val="tx1"/>
                </a:solidFill>
                <a:effectLst/>
                <a:latin typeface="+mn-lt"/>
                <a:ea typeface="+mn-ea"/>
                <a:cs typeface="+mn-cs"/>
              </a:rPr>
              <a:t>should</a:t>
            </a:r>
            <a:r>
              <a:rPr lang="en-CA" sz="1200" b="0" i="0" u="none" strike="noStrike" kern="1200" dirty="0">
                <a:solidFill>
                  <a:schemeClr val="tx1"/>
                </a:solidFill>
                <a:effectLst/>
                <a:latin typeface="+mn-lt"/>
                <a:ea typeface="+mn-ea"/>
                <a:cs typeface="+mn-cs"/>
              </a:rPr>
              <a:t> be broadly defined in the first step.  The “analytical heavy hitting is done in determining whether the dealing was fair”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which is the second step of the process. </a:t>
            </a:r>
            <a:r>
              <a:rPr lang="en-US" sz="1200" b="1" i="0" u="none" strike="noStrike" kern="1200" dirty="0">
                <a:solidFill>
                  <a:schemeClr val="tx1"/>
                </a:solidFill>
                <a:effectLst/>
                <a:latin typeface="+mn-lt"/>
                <a:ea typeface="+mn-ea"/>
                <a:cs typeface="+mn-cs"/>
              </a:rPr>
              <a:t>[C]</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397521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34. This has been the University of Alberta’s Opening Up Copyright Module on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Thank you for your attention. </a:t>
            </a:r>
            <a:r>
              <a:rPr lang="en-CA" sz="1200" b="1" i="0" u="none" strike="noStrike" kern="1200" dirty="0">
                <a:solidFill>
                  <a:schemeClr val="tx1"/>
                </a:solidFill>
                <a:effectLst/>
                <a:latin typeface="+mn-lt"/>
                <a:ea typeface="+mn-ea"/>
                <a:cs typeface="+mn-cs"/>
              </a:rPr>
              <a:t>[C]</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01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26. SOCAN claimed that users could rely on a wide number of alternatives to preview when choosing what music to buy.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Album artwork,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textual descriptions, and user-generated album reviews were offered as alternatives. However,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the Supreme Court noted that these options were not true alternatives to previewing the music, as only previews can demonstrate to a consumer what the music actually sounds like. </a:t>
            </a:r>
            <a:r>
              <a:rPr lang="en-CA" sz="1200" b="1" i="0" u="none" strike="noStrike" kern="1200" dirty="0">
                <a:solidFill>
                  <a:schemeClr val="tx1"/>
                </a:solidFill>
                <a:effectLst/>
                <a:latin typeface="+mn-lt"/>
                <a:ea typeface="+mn-ea"/>
                <a:cs typeface="+mn-cs"/>
              </a:rPr>
              <a:t>[C]</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366081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26. SOCAN claimed that users could rely on a wide number of alternatives to preview when choosing what music to buy.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Album artwork,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textual descriptions, and user-generated album reviews were offered as alternatives. However,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the Supreme Court noted that these options were not true alternatives to previewing the music, as only previews can demonstrate to a consumer what the music actually sounds like. </a:t>
            </a:r>
            <a:r>
              <a:rPr lang="en-CA" sz="1200" b="1" i="0" u="none" strike="noStrike" kern="1200" dirty="0">
                <a:solidFill>
                  <a:schemeClr val="tx1"/>
                </a:solidFill>
                <a:effectLst/>
                <a:latin typeface="+mn-lt"/>
                <a:ea typeface="+mn-ea"/>
                <a:cs typeface="+mn-cs"/>
              </a:rPr>
              <a:t>[C]</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60194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26. SOCAN claimed that users could rely on a wide number of alternatives to preview when choosing what music to buy.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Album artwork,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textual descriptions, and user-generated album reviews were offered as alternatives. However,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the Supreme Court noted that these options were not true alternatives to previewing the music, as only previews can demonstrate to a consumer what the music actually sounds like. </a:t>
            </a:r>
            <a:r>
              <a:rPr lang="en-CA" sz="1200" b="1" i="0" u="none" strike="noStrike" kern="1200" dirty="0">
                <a:solidFill>
                  <a:schemeClr val="tx1"/>
                </a:solidFill>
                <a:effectLst/>
                <a:latin typeface="+mn-lt"/>
                <a:ea typeface="+mn-ea"/>
                <a:cs typeface="+mn-cs"/>
              </a:rPr>
              <a:t>[C]</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72186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26. SOCAN claimed that users could rely on a wide number of alternatives to preview when choosing what music to buy.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Album artwork,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textual descriptions, and user-generated album reviews were offered as alternatives. However,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the Supreme Court noted that these options were not true alternatives to previewing the music, as only previews can demonstrate to a consumer what the music actually sounds like. </a:t>
            </a:r>
            <a:r>
              <a:rPr lang="en-CA" sz="1200" b="1" i="0" u="none" strike="noStrike" kern="1200" dirty="0">
                <a:solidFill>
                  <a:schemeClr val="tx1"/>
                </a:solidFill>
                <a:effectLst/>
                <a:latin typeface="+mn-lt"/>
                <a:ea typeface="+mn-ea"/>
                <a:cs typeface="+mn-cs"/>
              </a:rPr>
              <a:t>[C]</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409490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26. SOCAN claimed that users could rely on a wide number of alternatives to preview when choosing what music to buy.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Album artwork,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textual descriptions, and user-generated album reviews were offered as alternatives. However,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the Supreme Court noted that these options were not true alternatives to previewing the music, as only previews can demonstrate to a consumer what the music actually sounds like. </a:t>
            </a:r>
            <a:r>
              <a:rPr lang="en-CA" sz="1200" b="1" i="0" u="none" strike="noStrike" kern="1200" dirty="0">
                <a:solidFill>
                  <a:schemeClr val="tx1"/>
                </a:solidFill>
                <a:effectLst/>
                <a:latin typeface="+mn-lt"/>
                <a:ea typeface="+mn-ea"/>
                <a:cs typeface="+mn-cs"/>
              </a:rPr>
              <a:t>[C]</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281212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26. SOCAN claimed that users could rely on a wide number of alternatives to preview when choosing what music to buy.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Album artwork,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textual descriptions, and user-generated album reviews were offered as alternatives. However,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the Supreme Court noted that these options were not true alternatives to previewing the music, as only previews can demonstrate to a consumer what the music actually sounds like. </a:t>
            </a:r>
            <a:r>
              <a:rPr lang="en-CA" sz="1200" b="1" i="0" u="none" strike="noStrike" kern="1200" dirty="0">
                <a:solidFill>
                  <a:schemeClr val="tx1"/>
                </a:solidFill>
                <a:effectLst/>
                <a:latin typeface="+mn-lt"/>
                <a:ea typeface="+mn-ea"/>
                <a:cs typeface="+mn-cs"/>
              </a:rPr>
              <a:t>[C]</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40892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31. The Court provided its decision in July of 2012, </a:t>
            </a:r>
            <a:r>
              <a:rPr lang="en-CA" sz="1200" b="1" i="0" u="none" strike="noStrike" kern="1200" dirty="0">
                <a:solidFill>
                  <a:schemeClr val="tx1"/>
                </a:solidFill>
                <a:effectLst/>
                <a:latin typeface="+mn-lt"/>
                <a:ea typeface="+mn-ea"/>
                <a:cs typeface="+mn-cs"/>
              </a:rPr>
              <a:t>[C]</a:t>
            </a:r>
            <a:r>
              <a:rPr lang="en-CA" sz="1200" b="0" i="0" u="none" strike="noStrike" kern="1200" dirty="0">
                <a:solidFill>
                  <a:schemeClr val="tx1"/>
                </a:solidFill>
                <a:effectLst/>
                <a:latin typeface="+mn-lt"/>
                <a:ea typeface="+mn-ea"/>
                <a:cs typeface="+mn-cs"/>
              </a:rPr>
              <a:t> along with the four other copyright cases, which are collectively referred to as the “copyright pentalogy.”</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32. </a:t>
            </a: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This case, along with the closely aligned decision in Alberta (Education) v. Access Copyright, another of the pentalogy, is an important piece of Supreme Court jurisprudence as it reaffirms and further clarifies the application of CCH’s six-factor test.</a:t>
            </a:r>
            <a:r>
              <a:rPr lang="en-CA" sz="1200" b="1" i="0" u="none" strike="noStrike" kern="1200" dirty="0">
                <a:solidFill>
                  <a:schemeClr val="tx1"/>
                </a:solidFill>
                <a:effectLst/>
                <a:latin typeface="+mn-lt"/>
                <a:ea typeface="+mn-ea"/>
                <a:cs typeface="+mn-cs"/>
              </a:rPr>
              <a:t> [C]</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272002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33.  You should now be able to:</a:t>
            </a:r>
            <a:endParaRPr lang="en-CA" b="0" dirty="0">
              <a:effectLst/>
            </a:endParaRPr>
          </a:p>
          <a:p>
            <a:pPr marL="171450" indent="-171450" rtl="0" fontAlgn="base">
              <a:buFont typeface="Arial" panose="020B0604020202020204" pitchFamily="34" charset="0"/>
              <a:buChar char="•"/>
            </a:pP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Recount the circumstances and outcome of the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case</a:t>
            </a:r>
          </a:p>
          <a:p>
            <a:pPr marL="171450" indent="-171450" rtl="0" fontAlgn="base">
              <a:buFont typeface="Arial" panose="020B0604020202020204" pitchFamily="34" charset="0"/>
              <a:buChar char="•"/>
            </a:pP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Describe the role of fair dealing in the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case</a:t>
            </a:r>
          </a:p>
          <a:p>
            <a:pPr marL="171450" indent="-171450" rtl="0" fontAlgn="base">
              <a:buFont typeface="Arial" panose="020B0604020202020204" pitchFamily="34" charset="0"/>
              <a:buChar char="•"/>
            </a:pPr>
            <a:r>
              <a:rPr lang="en-CA" sz="1200" b="1" i="0" u="none" strike="noStrike" kern="1200" dirty="0">
                <a:solidFill>
                  <a:schemeClr val="tx1"/>
                </a:solidFill>
                <a:effectLst/>
                <a:latin typeface="+mn-lt"/>
                <a:ea typeface="+mn-ea"/>
                <a:cs typeface="+mn-cs"/>
              </a:rPr>
              <a:t>[C] </a:t>
            </a:r>
            <a:r>
              <a:rPr lang="en-CA" sz="1200" b="0" i="0" u="none" strike="noStrike" kern="1200" dirty="0">
                <a:solidFill>
                  <a:schemeClr val="tx1"/>
                </a:solidFill>
                <a:effectLst/>
                <a:latin typeface="+mn-lt"/>
                <a:ea typeface="+mn-ea"/>
                <a:cs typeface="+mn-cs"/>
              </a:rPr>
              <a:t>Explain the use and interpretation of the CCH six-factor test in the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case</a:t>
            </a:r>
          </a:p>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55708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hyperlink" Target="https://creativecommons.org/licenses/by/4.0/legalcode"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CFD-BBB7-334E-8A8A-D632347877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F6BC48-CBC4-0E44-BFF3-5D84BAE5F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0E1DF3-B01C-3042-9F64-383363B9B3ED}"/>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5" name="Footer Placeholder 4">
            <a:extLst>
              <a:ext uri="{FF2B5EF4-FFF2-40B4-BE49-F238E27FC236}">
                <a16:creationId xmlns:a16="http://schemas.microsoft.com/office/drawing/2014/main" id="{92878E1A-7CD6-D148-B46C-034F17761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BC72B-B334-5C46-AB8B-809010E15A4A}"/>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3104173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69A2-F528-1D4B-8378-E364FDE61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156904-76D3-5F44-B8BC-BE9E5FCD90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9DB96-8CD3-204F-AB55-AF3C755F337E}"/>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5" name="Footer Placeholder 4">
            <a:extLst>
              <a:ext uri="{FF2B5EF4-FFF2-40B4-BE49-F238E27FC236}">
                <a16:creationId xmlns:a16="http://schemas.microsoft.com/office/drawing/2014/main" id="{0545743A-6FC9-A748-A005-A0AD96EF0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D7D70-63C3-0C47-BA0B-A5EBDDE7E23C}"/>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1155815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DC352-03DD-0F48-961F-BF9FA5FBD8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4AA1FE-75FA-FB4A-A8F6-B374D0D7A0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F0491-E434-6B4E-9D69-A84C100DF333}"/>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5" name="Footer Placeholder 4">
            <a:extLst>
              <a:ext uri="{FF2B5EF4-FFF2-40B4-BE49-F238E27FC236}">
                <a16:creationId xmlns:a16="http://schemas.microsoft.com/office/drawing/2014/main" id="{5D326E4F-94FF-3F45-B626-3310C2E54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A5EC1-98A2-0A46-BCA1-26F37EF437D2}"/>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2052948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extLst>
      <p:ext uri="{BB962C8B-B14F-4D97-AF65-F5344CB8AC3E}">
        <p14:creationId xmlns:p14="http://schemas.microsoft.com/office/powerpoint/2010/main" val="2875210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5" name="Text Placeholder 2">
            <a:extLst>
              <a:ext uri="{FF2B5EF4-FFF2-40B4-BE49-F238E27FC236}">
                <a16:creationId xmlns:a16="http://schemas.microsoft.com/office/drawing/2014/main" id="{7C75DD26-ADB1-B04B-9CF8-F13121FE0F61}"/>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415250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4" name="Text Placeholder 2">
            <a:extLst>
              <a:ext uri="{FF2B5EF4-FFF2-40B4-BE49-F238E27FC236}">
                <a16:creationId xmlns:a16="http://schemas.microsoft.com/office/drawing/2014/main" id="{67CAE2F1-CDFA-F34E-9BBB-BFB8BF9DA233}"/>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6" name="Rectangle 5">
            <a:extLst>
              <a:ext uri="{FF2B5EF4-FFF2-40B4-BE49-F238E27FC236}">
                <a16:creationId xmlns:a16="http://schemas.microsoft.com/office/drawing/2014/main" id="{C8805887-059B-AA4C-9410-633013FE2989}"/>
              </a:ext>
            </a:extLst>
          </p:cNvPr>
          <p:cNvSpPr/>
          <p:nvPr userDrawn="1"/>
        </p:nvSpPr>
        <p:spPr>
          <a:xfrm>
            <a:off x="838200" y="4808654"/>
            <a:ext cx="10502608" cy="1477328"/>
          </a:xfrm>
          <a:prstGeom prst="rect">
            <a:avLst/>
          </a:prstGeom>
        </p:spPr>
        <p:txBody>
          <a:bodyPr wrap="square">
            <a:spAutoFit/>
          </a:bodyPr>
          <a:lstStyle/>
          <a:p>
            <a:r>
              <a:rPr lang="en-US" dirty="0">
                <a:solidFill>
                  <a:schemeClr val="bg2">
                    <a:lumMod val="50000"/>
                  </a:schemeClr>
                </a:solidFill>
              </a:rPr>
              <a:t>Closing Slides Music: </a:t>
            </a:r>
            <a:r>
              <a:rPr lang="en-US" dirty="0" err="1">
                <a:solidFill>
                  <a:schemeClr val="bg2">
                    <a:lumMod val="50000"/>
                  </a:schemeClr>
                </a:solidFill>
              </a:rPr>
              <a:t>Rybak</a:t>
            </a:r>
            <a:r>
              <a:rPr lang="en-US" dirty="0">
                <a:solidFill>
                  <a:schemeClr val="bg2">
                    <a:lumMod val="50000"/>
                  </a:schemeClr>
                </a:solidFill>
              </a:rPr>
              <a:t>, </a:t>
            </a:r>
            <a:r>
              <a:rPr lang="en-US" dirty="0" err="1">
                <a:solidFill>
                  <a:schemeClr val="bg2">
                    <a:lumMod val="50000"/>
                  </a:schemeClr>
                </a:solidFill>
              </a:rPr>
              <a:t>Nazar</a:t>
            </a:r>
            <a:r>
              <a:rPr lang="en-US" dirty="0">
                <a:solidFill>
                  <a:schemeClr val="bg2">
                    <a:lumMod val="50000"/>
                  </a:schemeClr>
                </a:solidFill>
              </a:rPr>
              <a:t>. (n.d.). Corporate Inspired. </a:t>
            </a:r>
            <a:r>
              <a:rPr lang="en-US" dirty="0" err="1">
                <a:solidFill>
                  <a:schemeClr val="bg2">
                    <a:lumMod val="50000"/>
                  </a:schemeClr>
                </a:solidFill>
              </a:rPr>
              <a:t>HookSounds</a:t>
            </a:r>
            <a:r>
              <a:rPr lang="en-US" dirty="0">
                <a:solidFill>
                  <a:schemeClr val="bg2">
                    <a:lumMod val="50000"/>
                  </a:schemeClr>
                </a:solidFill>
              </a:rPr>
              <a:t>. CC BY. </a:t>
            </a:r>
            <a:r>
              <a:rPr lang="en-US" dirty="0">
                <a:hlinkClick r:id="rId3"/>
              </a:rPr>
              <a:t>http://www.hooksounds.com/</a:t>
            </a:r>
            <a:r>
              <a:rPr lang="en-US" dirty="0"/>
              <a:t> </a:t>
            </a:r>
          </a:p>
          <a:p>
            <a:endParaRPr lang="en-US" dirty="0"/>
          </a:p>
          <a:p>
            <a:r>
              <a:rPr lang="en-US" dirty="0">
                <a:solidFill>
                  <a:schemeClr val="bg2">
                    <a:lumMod val="50000"/>
                  </a:schemeClr>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2283273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09835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3435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01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1227878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343643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94B6-96B3-FB41-85C8-064020EB0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B71C7-A698-E842-A69B-799BEB61C5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2A0A7-8911-F548-8D75-842B46D9AC39}"/>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5" name="Footer Placeholder 4">
            <a:extLst>
              <a:ext uri="{FF2B5EF4-FFF2-40B4-BE49-F238E27FC236}">
                <a16:creationId xmlns:a16="http://schemas.microsoft.com/office/drawing/2014/main" id="{F3C4C212-97AE-0145-9E03-23C286CCF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49A27-D5B4-FB40-866A-93494057E265}"/>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2726932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98E0-F763-E34A-A36D-2502D936B5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D9ACC7-5014-5142-8EB4-82A77FD2C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C12B6F-84FC-3947-BF67-E62C3787FE31}"/>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5" name="Footer Placeholder 4">
            <a:extLst>
              <a:ext uri="{FF2B5EF4-FFF2-40B4-BE49-F238E27FC236}">
                <a16:creationId xmlns:a16="http://schemas.microsoft.com/office/drawing/2014/main" id="{5463F96A-A405-C349-A9AE-480ED2BC2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5DD76-8765-DC47-BC36-7FE21204DC07}"/>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3504344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7C68-29D4-1347-B00F-F418B221C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87133-6495-4244-BCF4-6BF3F79DBF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7A16AF-47F9-2F4C-8D3F-3E5BC88BDC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6CECE1-609A-5242-81F9-C87B828D241F}"/>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6" name="Footer Placeholder 5">
            <a:extLst>
              <a:ext uri="{FF2B5EF4-FFF2-40B4-BE49-F238E27FC236}">
                <a16:creationId xmlns:a16="http://schemas.microsoft.com/office/drawing/2014/main" id="{F90A7738-BB4B-A841-8C42-8B134E430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894D6-4994-184F-A005-BEAE120366DD}"/>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3612135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5CD4-1BED-CC42-B0EA-EB0478897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1CD967-EC4B-E948-B8CB-0F2417AC9C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B78DA9-F250-844B-B5E1-A3EB42483B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58A5D9-E250-B847-A8BA-E1BAABB4A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0CE799-C72E-B94F-A612-399E42C1BF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A0A8B-F0D4-6C4C-8D42-FCCE570908D4}"/>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8" name="Footer Placeholder 7">
            <a:extLst>
              <a:ext uri="{FF2B5EF4-FFF2-40B4-BE49-F238E27FC236}">
                <a16:creationId xmlns:a16="http://schemas.microsoft.com/office/drawing/2014/main" id="{65815D85-20AB-664D-8A02-A35ECBE458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FB02C6-587D-FE4F-AC21-896BE4F7AA26}"/>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1890101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574F-E6ED-2047-86AE-63CD45C0AC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9FEBA5-EA5F-B94F-BF41-C986B8DAC7FC}"/>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4" name="Footer Placeholder 3">
            <a:extLst>
              <a:ext uri="{FF2B5EF4-FFF2-40B4-BE49-F238E27FC236}">
                <a16:creationId xmlns:a16="http://schemas.microsoft.com/office/drawing/2014/main" id="{6BCBC72E-5CB3-274E-B974-653C8044BB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18D159-84FF-BC4E-8D8D-A4A1F081D9B7}"/>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187801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DF5B8-32B9-424D-9140-8094D45A8295}"/>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3" name="Footer Placeholder 2">
            <a:extLst>
              <a:ext uri="{FF2B5EF4-FFF2-40B4-BE49-F238E27FC236}">
                <a16:creationId xmlns:a16="http://schemas.microsoft.com/office/drawing/2014/main" id="{659A134B-FC9A-094D-AEED-C4F8C143B9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306A39-12BE-C04E-B9C9-5BBF960603EE}"/>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48138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5631-8DA9-7F42-9371-DD79CB70B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D8938C-8A62-FD45-BB75-5F2F2225D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20848-BDF5-A045-B4BD-52C99D6CA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FC1525-C948-334E-A66D-B9B628A42ABB}"/>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6" name="Footer Placeholder 5">
            <a:extLst>
              <a:ext uri="{FF2B5EF4-FFF2-40B4-BE49-F238E27FC236}">
                <a16:creationId xmlns:a16="http://schemas.microsoft.com/office/drawing/2014/main" id="{5B2CF382-D110-A643-9130-FB53A0F32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047AE-8840-F54C-A15E-F807CC32CE2A}"/>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4140044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CDFE-889F-824B-B6BC-E6858FB99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CC3821-5F90-5248-8596-706DF49A8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19B5D-17F7-1843-88AB-706FBA1BD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D6FC6A-5914-6F45-83ED-915BC5DD675E}"/>
              </a:ext>
            </a:extLst>
          </p:cNvPr>
          <p:cNvSpPr>
            <a:spLocks noGrp="1"/>
          </p:cNvSpPr>
          <p:nvPr>
            <p:ph type="dt" sz="half" idx="10"/>
          </p:nvPr>
        </p:nvSpPr>
        <p:spPr/>
        <p:txBody>
          <a:bodyPr/>
          <a:lstStyle/>
          <a:p>
            <a:fld id="{FB21449E-02DA-A345-A0C9-FF30BF70D890}" type="datetimeFigureOut">
              <a:rPr lang="en-US" smtClean="0"/>
              <a:t>4/23/19</a:t>
            </a:fld>
            <a:endParaRPr lang="en-US"/>
          </a:p>
        </p:txBody>
      </p:sp>
      <p:sp>
        <p:nvSpPr>
          <p:cNvPr id="6" name="Footer Placeholder 5">
            <a:extLst>
              <a:ext uri="{FF2B5EF4-FFF2-40B4-BE49-F238E27FC236}">
                <a16:creationId xmlns:a16="http://schemas.microsoft.com/office/drawing/2014/main" id="{ACFF4B9A-7343-354E-BAC4-4A6788DB8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AAD70-47FB-6C40-A4A4-914B462F2533}"/>
              </a:ext>
            </a:extLst>
          </p:cNvPr>
          <p:cNvSpPr>
            <a:spLocks noGrp="1"/>
          </p:cNvSpPr>
          <p:nvPr>
            <p:ph type="sldNum" sz="quarter" idx="12"/>
          </p:nvPr>
        </p:nvSpPr>
        <p:spPr/>
        <p:txBody>
          <a:bodyPr/>
          <a:lstStyle/>
          <a:p>
            <a:fld id="{49B28264-8B3E-924D-8FC8-D82C26181E14}" type="slidenum">
              <a:rPr lang="en-US" smtClean="0"/>
              <a:t>‹#›</a:t>
            </a:fld>
            <a:endParaRPr lang="en-US"/>
          </a:p>
        </p:txBody>
      </p:sp>
    </p:spTree>
    <p:extLst>
      <p:ext uri="{BB962C8B-B14F-4D97-AF65-F5344CB8AC3E}">
        <p14:creationId xmlns:p14="http://schemas.microsoft.com/office/powerpoint/2010/main" val="3509662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7CC18-0949-8E45-A533-662250D54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A6EB9-14DF-C042-8136-3E740B2E7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5F594-EBB5-1947-AE23-0FA84D435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1449E-02DA-A345-A0C9-FF30BF70D890}" type="datetimeFigureOut">
              <a:rPr lang="en-US" smtClean="0"/>
              <a:t>4/23/19</a:t>
            </a:fld>
            <a:endParaRPr lang="en-US"/>
          </a:p>
        </p:txBody>
      </p:sp>
      <p:sp>
        <p:nvSpPr>
          <p:cNvPr id="5" name="Footer Placeholder 4">
            <a:extLst>
              <a:ext uri="{FF2B5EF4-FFF2-40B4-BE49-F238E27FC236}">
                <a16:creationId xmlns:a16="http://schemas.microsoft.com/office/drawing/2014/main" id="{779CB5FB-8E7D-7447-9961-707BBE7E2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3B82D-7E3C-0946-8A35-5FEE8E63B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28264-8B3E-924D-8FC8-D82C26181E14}" type="slidenum">
              <a:rPr lang="en-US" smtClean="0"/>
              <a:t>‹#›</a:t>
            </a:fld>
            <a:endParaRPr lang="en-US"/>
          </a:p>
        </p:txBody>
      </p:sp>
    </p:spTree>
    <p:extLst>
      <p:ext uri="{BB962C8B-B14F-4D97-AF65-F5344CB8AC3E}">
        <p14:creationId xmlns:p14="http://schemas.microsoft.com/office/powerpoint/2010/main" val="123650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jpg"/><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search/?q=copy&amp;i=1474212" TargetMode="External"/><Relationship Id="rId13" Type="http://schemas.openxmlformats.org/officeDocument/2006/relationships/hyperlink" Target="https://thenounproject.com/search/?q=DESERT%20ISLAND&amp;i=1422103" TargetMode="External"/><Relationship Id="rId3" Type="http://schemas.openxmlformats.org/officeDocument/2006/relationships/hyperlink" Target="https://thenounproject.com/search/?q=kids&amp;i=235684" TargetMode="External"/><Relationship Id="rId7" Type="http://schemas.openxmlformats.org/officeDocument/2006/relationships/hyperlink" Target="https://thenounproject.com/search/?q=purpose&amp;i=1005058" TargetMode="External"/><Relationship Id="rId12" Type="http://schemas.openxmlformats.org/officeDocument/2006/relationships/hyperlink" Target="https://thenounproject.com/AFYstudio/uploads/?i=1737325" TargetMode="External"/><Relationship Id="rId2" Type="http://schemas.openxmlformats.org/officeDocument/2006/relationships/hyperlink" Target="https://commons.wikimedia.org/w/index.php?title=Special:Search&amp;limit=50&amp;offset=500&amp;profile=default&amp;search=man+cartoon&amp;advancedSearch-current=%7b%22namespaces%22:%5b6,12,14,100,106,0%5d%7d#/media/File:Senior_Guy_At_The_Office_Cartoon.svg" TargetMode="External"/><Relationship Id="rId1" Type="http://schemas.openxmlformats.org/officeDocument/2006/relationships/slideLayout" Target="../slideLayouts/slideLayout14.xml"/><Relationship Id="rId6" Type="http://schemas.openxmlformats.org/officeDocument/2006/relationships/hyperlink" Target="https://commons.wikimedia.org/wiki/File:Supreme_court_of_Canada_in_summer.jpg" TargetMode="External"/><Relationship Id="rId11" Type="http://schemas.openxmlformats.org/officeDocument/2006/relationships/hyperlink" Target="https://thenounproject.com/search/?q=dollar%20sign&amp;i=171145" TargetMode="External"/><Relationship Id="rId5" Type="http://schemas.openxmlformats.org/officeDocument/2006/relationships/hyperlink" Target="http://cas-cdc-www02.cas-satj.gc.ca/portal/page/portal/fc_cf_en/Index" TargetMode="External"/><Relationship Id="rId10" Type="http://schemas.openxmlformats.org/officeDocument/2006/relationships/hyperlink" Target="https://thenounproject.com/search/?q=alternatives&amp;i=1074053" TargetMode="External"/><Relationship Id="rId4" Type="http://schemas.openxmlformats.org/officeDocument/2006/relationships/hyperlink" Target="https://thenounproject.com/search/?q=photocopier&amp;i=1127745" TargetMode="External"/><Relationship Id="rId9" Type="http://schemas.openxmlformats.org/officeDocument/2006/relationships/hyperlink" Target="https://thenounproject.com/search/?q=percent&amp;i=397874" TargetMode="External"/><Relationship Id="rId14" Type="http://schemas.openxmlformats.org/officeDocument/2006/relationships/hyperlink" Target="https://thenounproject.com/search/?q=piles&amp;i=3803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hyperlink" Target="https://www.ualberta.ca/copyright/resources/opening-upcopyright-instructional-modules"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2.xml"/><Relationship Id="rId7" Type="http://schemas.openxmlformats.org/officeDocument/2006/relationships/image" Target="../media/image21.jpeg"/><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notesSlide" Target="../notesSlides/notesSlide3.xml"/><Relationship Id="rId7" Type="http://schemas.openxmlformats.org/officeDocument/2006/relationships/image" Target="../media/image220.png"/><Relationship Id="rId2" Type="http://schemas.openxmlformats.org/officeDocument/2006/relationships/slideLayout" Target="../slideLayouts/slideLayout19.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0.jp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xml"/><Relationship Id="rId5" Type="http://schemas.openxmlformats.org/officeDocument/2006/relationships/image" Target="../media/image10.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5.xml"/><Relationship Id="rId5" Type="http://schemas.openxmlformats.org/officeDocument/2006/relationships/image" Target="../media/image10.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5C3-B68B-D746-93ED-E79AAF9C4BF6}"/>
              </a:ext>
            </a:extLst>
          </p:cNvPr>
          <p:cNvSpPr>
            <a:spLocks noGrp="1"/>
          </p:cNvSpPr>
          <p:nvPr>
            <p:ph type="ctrTitle"/>
          </p:nvPr>
        </p:nvSpPr>
        <p:spPr>
          <a:xfrm>
            <a:off x="184484" y="829594"/>
            <a:ext cx="11823032" cy="2823995"/>
          </a:xfrm>
        </p:spPr>
        <p:txBody>
          <a:bodyPr>
            <a:normAutofit/>
          </a:bodyPr>
          <a:lstStyle/>
          <a:p>
            <a:br>
              <a:rPr lang="en-US" sz="3600" dirty="0"/>
            </a:br>
            <a:br>
              <a:rPr lang="en-US" sz="5400" i="1" dirty="0"/>
            </a:br>
            <a:r>
              <a:rPr lang="en-US" sz="4800" i="1" dirty="0"/>
              <a:t>ALBERTA (EDUCATION) </a:t>
            </a:r>
            <a:br>
              <a:rPr lang="en-US" sz="4800" i="1" dirty="0"/>
            </a:br>
            <a:r>
              <a:rPr lang="en-US" sz="4800" i="1" dirty="0"/>
              <a:t>v. ACCESS COPYRIGHT</a:t>
            </a:r>
          </a:p>
        </p:txBody>
      </p:sp>
      <p:sp>
        <p:nvSpPr>
          <p:cNvPr id="5" name="Text Placeholder 3">
            <a:extLst>
              <a:ext uri="{FF2B5EF4-FFF2-40B4-BE49-F238E27FC236}">
                <a16:creationId xmlns:a16="http://schemas.microsoft.com/office/drawing/2014/main" id="{D495F5E1-E2EA-3748-A01D-13747B697E5D}"/>
              </a:ext>
            </a:extLst>
          </p:cNvPr>
          <p:cNvSpPr>
            <a:spLocks noGrp="1"/>
          </p:cNvSpPr>
          <p:nvPr>
            <p:ph type="body" sz="quarter" idx="10"/>
          </p:nvPr>
        </p:nvSpPr>
        <p:spPr/>
        <p:txBody>
          <a:bodyPr/>
          <a:lstStyle/>
          <a:p>
            <a:r>
              <a:rPr lang="en-US" dirty="0"/>
              <a:t>April 2019 </a:t>
            </a:r>
          </a:p>
        </p:txBody>
      </p:sp>
    </p:spTree>
    <p:extLst>
      <p:ext uri="{BB962C8B-B14F-4D97-AF65-F5344CB8AC3E}">
        <p14:creationId xmlns:p14="http://schemas.microsoft.com/office/powerpoint/2010/main" val="543893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SUPREME COURT REVIEW OF THE COPYRIGHT BOARD DECISION</a:t>
            </a:r>
          </a:p>
        </p:txBody>
      </p:sp>
      <p:pic>
        <p:nvPicPr>
          <p:cNvPr id="16" name="Content Placeholder 6">
            <a:extLst>
              <a:ext uri="{FF2B5EF4-FFF2-40B4-BE49-F238E27FC236}">
                <a16:creationId xmlns:a16="http://schemas.microsoft.com/office/drawing/2014/main" id="{7A0BBB53-5320-9347-B1A4-0B8D55F5F57E}"/>
              </a:ext>
            </a:extLst>
          </p:cNvPr>
          <p:cNvPicPr>
            <a:picLocks noChangeAspect="1"/>
          </p:cNvPicPr>
          <p:nvPr/>
        </p:nvPicPr>
        <p:blipFill>
          <a:blip r:embed="rId4"/>
          <a:stretch>
            <a:fillRect/>
          </a:stretch>
        </p:blipFill>
        <p:spPr>
          <a:xfrm>
            <a:off x="706507" y="1497785"/>
            <a:ext cx="5529264" cy="974819"/>
          </a:xfrm>
          <a:prstGeom prst="rect">
            <a:avLst/>
          </a:prstGeom>
        </p:spPr>
      </p:pic>
      <p:sp>
        <p:nvSpPr>
          <p:cNvPr id="3" name="TextBox 2">
            <a:extLst>
              <a:ext uri="{FF2B5EF4-FFF2-40B4-BE49-F238E27FC236}">
                <a16:creationId xmlns:a16="http://schemas.microsoft.com/office/drawing/2014/main" id="{AE2FEB84-E199-EE48-B24A-768DC089A089}"/>
              </a:ext>
            </a:extLst>
          </p:cNvPr>
          <p:cNvSpPr txBox="1"/>
          <p:nvPr/>
        </p:nvSpPr>
        <p:spPr>
          <a:xfrm>
            <a:off x="897541" y="2573620"/>
            <a:ext cx="5529264"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Two Standards for Judicial Review: </a:t>
            </a:r>
          </a:p>
          <a:p>
            <a:endParaRPr lang="en-CA" sz="2400" dirty="0">
              <a:latin typeface="Arial" panose="020B0604020202020204" pitchFamily="34" charset="0"/>
              <a:cs typeface="Arial" panose="020B0604020202020204" pitchFamily="34" charset="0"/>
            </a:endParaRPr>
          </a:p>
          <a:p>
            <a:pPr marL="342900" indent="-342900">
              <a:buAutoNum type="arabicPeriod"/>
            </a:pPr>
            <a:r>
              <a:rPr lang="en-CA" sz="2400" dirty="0">
                <a:latin typeface="Arial" panose="020B0604020202020204" pitchFamily="34" charset="0"/>
                <a:cs typeface="Arial" panose="020B0604020202020204" pitchFamily="34" charset="0"/>
              </a:rPr>
              <a:t>“Reasonableness” standard</a:t>
            </a:r>
          </a:p>
          <a:p>
            <a:pPr marL="342900" indent="-342900">
              <a:buAutoNum type="arabicPeriod"/>
            </a:pPr>
            <a:endParaRPr lang="en-CA" sz="2400" dirty="0">
              <a:latin typeface="Arial" panose="020B0604020202020204" pitchFamily="34" charset="0"/>
              <a:cs typeface="Arial" panose="020B0604020202020204" pitchFamily="34" charset="0"/>
            </a:endParaRPr>
          </a:p>
          <a:p>
            <a:pPr marL="342900" indent="-342900">
              <a:buAutoNum type="arabicPeriod"/>
            </a:pPr>
            <a:r>
              <a:rPr lang="en-CA" sz="2400" dirty="0">
                <a:latin typeface="Arial" panose="020B0604020202020204" pitchFamily="34" charset="0"/>
                <a:cs typeface="Arial" panose="020B0604020202020204" pitchFamily="34" charset="0"/>
              </a:rPr>
              <a:t>“Correctness” standard</a:t>
            </a:r>
            <a:endParaRPr lang="en-US" sz="24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DCE1F12-EABE-6140-91AB-6FFF4C8EFFCE}"/>
              </a:ext>
            </a:extLst>
          </p:cNvPr>
          <p:cNvSpPr/>
          <p:nvPr/>
        </p:nvSpPr>
        <p:spPr>
          <a:xfrm>
            <a:off x="5169726" y="3357866"/>
            <a:ext cx="184731" cy="1107996"/>
          </a:xfrm>
          <a:prstGeom prst="rect">
            <a:avLst/>
          </a:prstGeom>
        </p:spPr>
        <p:txBody>
          <a:bodyPr wrap="none">
            <a:spAutoFit/>
          </a:bodyPr>
          <a:lstStyle/>
          <a:p>
            <a:endParaRPr lang="en-US" sz="6600" dirty="0"/>
          </a:p>
        </p:txBody>
      </p:sp>
      <p:sp>
        <p:nvSpPr>
          <p:cNvPr id="19" name="TextBox 18">
            <a:extLst>
              <a:ext uri="{FF2B5EF4-FFF2-40B4-BE49-F238E27FC236}">
                <a16:creationId xmlns:a16="http://schemas.microsoft.com/office/drawing/2014/main" id="{572B6A24-59AA-7B41-9F10-EFA258395608}"/>
              </a:ext>
            </a:extLst>
          </p:cNvPr>
          <p:cNvSpPr txBox="1"/>
          <p:nvPr/>
        </p:nvSpPr>
        <p:spPr>
          <a:xfrm>
            <a:off x="7013165" y="2274838"/>
            <a:ext cx="4762500" cy="2308324"/>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“because the Board’s finding of unfairness was based on what was, in my respectful view, a misapplication of the </a:t>
            </a:r>
            <a:r>
              <a:rPr lang="en-CA" sz="2400" i="1" dirty="0">
                <a:latin typeface="Arial" panose="020B0604020202020204" pitchFamily="34" charset="0"/>
                <a:cs typeface="Arial" panose="020B0604020202020204" pitchFamily="34" charset="0"/>
              </a:rPr>
              <a:t>CCH </a:t>
            </a:r>
            <a:r>
              <a:rPr lang="en-CA" sz="2400" dirty="0">
                <a:latin typeface="Arial" panose="020B0604020202020204" pitchFamily="34" charset="0"/>
                <a:cs typeface="Arial" panose="020B0604020202020204" pitchFamily="34" charset="0"/>
              </a:rPr>
              <a:t>factors, its outcome was rendered unreasonable” (para 37) </a:t>
            </a:r>
            <a:r>
              <a:rPr lang="en-CA" dirty="0"/>
              <a:t>  </a:t>
            </a:r>
            <a:endParaRPr lang="en-US" dirty="0"/>
          </a:p>
        </p:txBody>
      </p:sp>
      <p:sp>
        <p:nvSpPr>
          <p:cNvPr id="14" name="TextBox 13">
            <a:extLst>
              <a:ext uri="{FF2B5EF4-FFF2-40B4-BE49-F238E27FC236}">
                <a16:creationId xmlns:a16="http://schemas.microsoft.com/office/drawing/2014/main" id="{EB085401-67FE-E049-AAFA-AF8AEE75E992}"/>
              </a:ext>
            </a:extLst>
          </p:cNvPr>
          <p:cNvSpPr txBox="1"/>
          <p:nvPr/>
        </p:nvSpPr>
        <p:spPr>
          <a:xfrm>
            <a:off x="7595018" y="2573620"/>
            <a:ext cx="3598793" cy="1569660"/>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“application of the </a:t>
            </a:r>
            <a:r>
              <a:rPr lang="en-CA" sz="2400" i="1" dirty="0">
                <a:latin typeface="Arial" panose="020B0604020202020204" pitchFamily="34" charset="0"/>
                <a:cs typeface="Arial" panose="020B0604020202020204" pitchFamily="34" charset="0"/>
              </a:rPr>
              <a:t>CCH</a:t>
            </a:r>
            <a:r>
              <a:rPr lang="en-CA" sz="2400" dirty="0">
                <a:latin typeface="Arial" panose="020B0604020202020204" pitchFamily="34" charset="0"/>
                <a:cs typeface="Arial" panose="020B0604020202020204" pitchFamily="34" charset="0"/>
              </a:rPr>
              <a:t> factors to the facts and its conclusions were not unreasonable” (para 41)</a:t>
            </a:r>
            <a:endParaRPr lang="en-US" sz="2400" dirty="0">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BCC50025-85B9-804E-8865-F512D0340C70}"/>
              </a:ext>
            </a:extLst>
          </p:cNvPr>
          <p:cNvPicPr>
            <a:picLocks noChangeAspect="1"/>
          </p:cNvPicPr>
          <p:nvPr/>
        </p:nvPicPr>
        <p:blipFill>
          <a:blip r:embed="rId5"/>
          <a:stretch>
            <a:fillRect/>
          </a:stretch>
        </p:blipFill>
        <p:spPr>
          <a:xfrm>
            <a:off x="9580493" y="5166499"/>
            <a:ext cx="1905000" cy="863600"/>
          </a:xfrm>
          <a:prstGeom prst="rect">
            <a:avLst/>
          </a:prstGeom>
        </p:spPr>
      </p:pic>
      <p:pic>
        <p:nvPicPr>
          <p:cNvPr id="43" name="Picture 42">
            <a:extLst>
              <a:ext uri="{FF2B5EF4-FFF2-40B4-BE49-F238E27FC236}">
                <a16:creationId xmlns:a16="http://schemas.microsoft.com/office/drawing/2014/main" id="{873DB571-30A3-BE45-9727-9B719B74F2F2}"/>
              </a:ext>
            </a:extLst>
          </p:cNvPr>
          <p:cNvPicPr>
            <a:picLocks noChangeAspect="1"/>
          </p:cNvPicPr>
          <p:nvPr/>
        </p:nvPicPr>
        <p:blipFill>
          <a:blip r:embed="rId6"/>
          <a:stretch>
            <a:fillRect/>
          </a:stretch>
        </p:blipFill>
        <p:spPr>
          <a:xfrm>
            <a:off x="5689439" y="5148085"/>
            <a:ext cx="2298700" cy="838200"/>
          </a:xfrm>
          <a:prstGeom prst="rect">
            <a:avLst/>
          </a:prstGeom>
        </p:spPr>
      </p:pic>
      <p:pic>
        <p:nvPicPr>
          <p:cNvPr id="13" name="Content Placeholder 7">
            <a:extLst>
              <a:ext uri="{FF2B5EF4-FFF2-40B4-BE49-F238E27FC236}">
                <a16:creationId xmlns:a16="http://schemas.microsoft.com/office/drawing/2014/main" id="{E6C5FD9D-8FE5-7F44-9914-EF43C1213EF4}"/>
              </a:ext>
            </a:extLst>
          </p:cNvPr>
          <p:cNvPicPr>
            <a:picLocks noChangeAspect="1"/>
          </p:cNvPicPr>
          <p:nvPr/>
        </p:nvPicPr>
        <p:blipFill>
          <a:blip r:embed="rId7"/>
          <a:stretch>
            <a:fillRect/>
          </a:stretch>
        </p:blipFill>
        <p:spPr>
          <a:xfrm>
            <a:off x="6901696" y="2251219"/>
            <a:ext cx="4583797" cy="2757668"/>
          </a:xfrm>
          <a:prstGeom prst="rect">
            <a:avLst/>
          </a:prstGeom>
        </p:spPr>
      </p:pic>
      <p:sp>
        <p:nvSpPr>
          <p:cNvPr id="4" name="Lightning Bolt 3">
            <a:extLst>
              <a:ext uri="{FF2B5EF4-FFF2-40B4-BE49-F238E27FC236}">
                <a16:creationId xmlns:a16="http://schemas.microsoft.com/office/drawing/2014/main" id="{40DFF97D-A6F3-AF42-894F-A34B53707CAD}"/>
              </a:ext>
            </a:extLst>
          </p:cNvPr>
          <p:cNvSpPr/>
          <p:nvPr/>
        </p:nvSpPr>
        <p:spPr>
          <a:xfrm rot="615319" flipH="1">
            <a:off x="8957320" y="1610290"/>
            <a:ext cx="1774815" cy="3834512"/>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a:extLst>
              <a:ext uri="{FF2B5EF4-FFF2-40B4-BE49-F238E27FC236}">
                <a16:creationId xmlns:a16="http://schemas.microsoft.com/office/drawing/2014/main" id="{CC6A9F5B-85F5-F747-AA9F-26D8C63661CF}"/>
              </a:ext>
            </a:extLst>
          </p:cNvPr>
          <p:cNvSpPr/>
          <p:nvPr/>
        </p:nvSpPr>
        <p:spPr>
          <a:xfrm>
            <a:off x="9394414" y="6019381"/>
            <a:ext cx="2195172" cy="28277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17">
            <a:extLst>
              <a:ext uri="{FF2B5EF4-FFF2-40B4-BE49-F238E27FC236}">
                <a16:creationId xmlns:a16="http://schemas.microsoft.com/office/drawing/2014/main" id="{5F0F3DB9-9017-7D42-BD50-8FF6D1CD1EDF}"/>
              </a:ext>
            </a:extLst>
          </p:cNvPr>
          <p:cNvSpPr/>
          <p:nvPr/>
        </p:nvSpPr>
        <p:spPr>
          <a:xfrm>
            <a:off x="5741203" y="6019381"/>
            <a:ext cx="2195172" cy="28277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3022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1000" tmFilter="0, 0; .2, .5; .8, .5; 1, 0"/>
                                        <p:tgtEl>
                                          <p:spTgt spid="16"/>
                                        </p:tgtEl>
                                      </p:cBhvr>
                                    </p:animEffect>
                                    <p:animScale>
                                      <p:cBhvr>
                                        <p:cTn id="21" dur="500" autoRev="1" fill="hold"/>
                                        <p:tgtEl>
                                          <p:spTgt spid="1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1000" tmFilter="0, 0; .2, .5; .8, .5; 1, 0"/>
                                        <p:tgtEl>
                                          <p:spTgt spid="3">
                                            <p:txEl>
                                              <p:pRg st="2" end="2"/>
                                            </p:txEl>
                                          </p:spTgt>
                                        </p:tgtEl>
                                      </p:cBhvr>
                                    </p:animEffect>
                                    <p:animScale>
                                      <p:cBhvr>
                                        <p:cTn id="37" dur="500" autoRev="1" fill="hold"/>
                                        <p:tgtEl>
                                          <p:spTgt spid="3">
                                            <p:txEl>
                                              <p:pRg st="2" end="2"/>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1000" tmFilter="0, 0; .2, .5; .8, .5; 1, 0"/>
                                        <p:tgtEl>
                                          <p:spTgt spid="3">
                                            <p:txEl>
                                              <p:pRg st="4" end="4"/>
                                            </p:txEl>
                                          </p:spTgt>
                                        </p:tgtEl>
                                      </p:cBhvr>
                                    </p:animEffect>
                                    <p:animScale>
                                      <p:cBhvr>
                                        <p:cTn id="42" dur="500" autoRev="1" fill="hold"/>
                                        <p:tgtEl>
                                          <p:spTgt spid="3">
                                            <p:txEl>
                                              <p:pRg st="4" end="4"/>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
                                            <p:txEl>
                                              <p:pRg st="4" end="4"/>
                                            </p:txEl>
                                          </p:spTgt>
                                        </p:tgtEl>
                                      </p:cBhvr>
                                    </p:animEffect>
                                    <p:set>
                                      <p:cBhvr>
                                        <p:cTn id="47" dur="1" fill="hold">
                                          <p:stCondLst>
                                            <p:cond delay="499"/>
                                          </p:stCondLst>
                                        </p:cTn>
                                        <p:tgtEl>
                                          <p:spTgt spid="3">
                                            <p:txEl>
                                              <p:pRg st="4" end="4"/>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xEl>
                                              <p:pRg st="0" end="0"/>
                                            </p:txEl>
                                          </p:spTgt>
                                        </p:tgtEl>
                                      </p:cBhvr>
                                    </p:animEffect>
                                    <p:set>
                                      <p:cBhvr>
                                        <p:cTn id="5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1000" tmFilter="0, 0; .2, .5; .8, .5; 1, 0"/>
                                        <p:tgtEl>
                                          <p:spTgt spid="37"/>
                                        </p:tgtEl>
                                      </p:cBhvr>
                                    </p:animEffect>
                                    <p:animScale>
                                      <p:cBhvr>
                                        <p:cTn id="63" dur="500" autoRev="1" fill="hold"/>
                                        <p:tgtEl>
                                          <p:spTgt spid="37"/>
                                        </p:tgtEl>
                                      </p:cBhvr>
                                      <p:by x="105000" y="105000"/>
                                    </p:animScale>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par>
                          <p:cTn id="67" fill="hold">
                            <p:stCondLst>
                              <p:cond delay="1000"/>
                            </p:stCondLst>
                            <p:childTnLst>
                              <p:par>
                                <p:cTn id="68" presetID="22" presetClass="entr" presetSubtype="8" fill="hold" grpId="0" nodeType="afterEffect" nodePh="1">
                                  <p:stCondLst>
                                    <p:cond delay="0"/>
                                  </p:stCondLst>
                                  <p:endCondLst>
                                    <p:cond evt="begin" delay="0">
                                      <p:tn val="68"/>
                                    </p:cond>
                                  </p:end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10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iterate type="lt">
                                    <p:tmPct val="10000"/>
                                  </p:iterate>
                                  <p:childTnLst>
                                    <p:set>
                                      <p:cBhvr>
                                        <p:cTn id="74" dur="1" fill="hold">
                                          <p:stCondLst>
                                            <p:cond delay="0"/>
                                          </p:stCondLst>
                                        </p:cTn>
                                        <p:tgtEl>
                                          <p:spTgt spid="14"/>
                                        </p:tgtEl>
                                        <p:attrNameLst>
                                          <p:attrName>style.visibility</p:attrName>
                                        </p:attrNameLst>
                                      </p:cBhvr>
                                      <p:to>
                                        <p:strVal val="visible"/>
                                      </p:to>
                                    </p:set>
                                    <p:animEffect transition="in" filter="wipe(down)">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iterate type="lt">
                                    <p:tmPct val="0"/>
                                  </p:iterate>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2" nodeType="clickEffect" nodePh="1">
                                  <p:stCondLst>
                                    <p:cond delay="0"/>
                                  </p:stCondLst>
                                  <p:endCondLst>
                                    <p:cond evt="begin" delay="0">
                                      <p:tn val="86"/>
                                    </p:cond>
                                  </p:end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nodeType="clickEffect">
                                  <p:stCondLst>
                                    <p:cond delay="0"/>
                                  </p:stCondLst>
                                  <p:childTnLst>
                                    <p:animEffect transition="out" filter="fade">
                                      <p:cBhvr>
                                        <p:cTn id="92" dur="1000" tmFilter="0, 0; .2, .5; .8, .5; 1, 0"/>
                                        <p:tgtEl>
                                          <p:spTgt spid="43"/>
                                        </p:tgtEl>
                                      </p:cBhvr>
                                    </p:animEffect>
                                    <p:animScale>
                                      <p:cBhvr>
                                        <p:cTn id="93" dur="500" autoRev="1" fill="hold"/>
                                        <p:tgtEl>
                                          <p:spTgt spid="43"/>
                                        </p:tgtEl>
                                      </p:cBhvr>
                                      <p:by x="105000" y="105000"/>
                                    </p:animScale>
                                  </p:childTnLst>
                                </p:cTn>
                              </p:par>
                              <p:par>
                                <p:cTn id="94" presetID="10"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lt">
                                    <p:tmPct val="10000"/>
                                  </p:iterate>
                                  <p:childTnLst>
                                    <p:set>
                                      <p:cBhvr>
                                        <p:cTn id="100" dur="1" fill="hold">
                                          <p:stCondLst>
                                            <p:cond delay="0"/>
                                          </p:stCondLst>
                                        </p:cTn>
                                        <p:tgtEl>
                                          <p:spTgt spid="19"/>
                                        </p:tgtEl>
                                        <p:attrNameLst>
                                          <p:attrName>style.visibility</p:attrName>
                                        </p:attrNameLst>
                                      </p:cBhvr>
                                      <p:to>
                                        <p:strVal val="visible"/>
                                      </p:to>
                                    </p:set>
                                    <p:animEffect transition="in" filter="wipe(left)">
                                      <p:cBhvr>
                                        <p:cTn id="10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allAtOnce"/>
      <p:bldP spid="17" grpId="0"/>
      <p:bldP spid="17" grpId="2"/>
      <p:bldP spid="19" grpId="0"/>
      <p:bldP spid="14" grpId="0"/>
      <p:bldP spid="14" grpId="1"/>
      <p:bldP spid="4" grpId="0" animBg="1"/>
      <p:bldP spid="4" grpId="1" animBg="1"/>
      <p:bldP spid="6" grpId="0" animBg="1"/>
      <p:bldP spid="6"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i="1" dirty="0"/>
              <a:t>ALBERTA (EDUCATION) </a:t>
            </a:r>
            <a:r>
              <a:rPr lang="en-US" dirty="0"/>
              <a:t>DECISION</a:t>
            </a:r>
          </a:p>
        </p:txBody>
      </p:sp>
      <p:pic>
        <p:nvPicPr>
          <p:cNvPr id="12" name="Picture 11">
            <a:extLst>
              <a:ext uri="{FF2B5EF4-FFF2-40B4-BE49-F238E27FC236}">
                <a16:creationId xmlns:a16="http://schemas.microsoft.com/office/drawing/2014/main" id="{3B42753A-3C98-2D46-9248-876EB8167BFF}"/>
              </a:ext>
            </a:extLst>
          </p:cNvPr>
          <p:cNvPicPr>
            <a:picLocks noChangeAspect="1"/>
          </p:cNvPicPr>
          <p:nvPr/>
        </p:nvPicPr>
        <p:blipFill>
          <a:blip r:embed="rId2"/>
          <a:stretch>
            <a:fillRect/>
          </a:stretch>
        </p:blipFill>
        <p:spPr>
          <a:xfrm>
            <a:off x="9315112" y="3856088"/>
            <a:ext cx="2548108" cy="2022308"/>
          </a:xfrm>
          <a:prstGeom prst="rect">
            <a:avLst/>
          </a:prstGeom>
        </p:spPr>
      </p:pic>
      <p:pic>
        <p:nvPicPr>
          <p:cNvPr id="8" name="Picture 7">
            <a:extLst>
              <a:ext uri="{FF2B5EF4-FFF2-40B4-BE49-F238E27FC236}">
                <a16:creationId xmlns:a16="http://schemas.microsoft.com/office/drawing/2014/main" id="{81DD6C1F-8A78-D846-9FC5-D86B2DAE211C}"/>
              </a:ext>
            </a:extLst>
          </p:cNvPr>
          <p:cNvPicPr>
            <a:picLocks noChangeAspect="1"/>
          </p:cNvPicPr>
          <p:nvPr/>
        </p:nvPicPr>
        <p:blipFill>
          <a:blip r:embed="rId3"/>
          <a:stretch>
            <a:fillRect/>
          </a:stretch>
        </p:blipFill>
        <p:spPr>
          <a:xfrm>
            <a:off x="751611" y="2804344"/>
            <a:ext cx="2843054" cy="3074052"/>
          </a:xfrm>
          <a:prstGeom prst="rect">
            <a:avLst/>
          </a:prstGeom>
        </p:spPr>
      </p:pic>
      <p:pic>
        <p:nvPicPr>
          <p:cNvPr id="18" name="Picture 17">
            <a:extLst>
              <a:ext uri="{FF2B5EF4-FFF2-40B4-BE49-F238E27FC236}">
                <a16:creationId xmlns:a16="http://schemas.microsoft.com/office/drawing/2014/main" id="{5951AF95-6C6E-DA4D-B38C-ED4F7041EA7B}"/>
              </a:ext>
            </a:extLst>
          </p:cNvPr>
          <p:cNvPicPr>
            <a:picLocks noChangeAspect="1"/>
          </p:cNvPicPr>
          <p:nvPr/>
        </p:nvPicPr>
        <p:blipFill>
          <a:blip r:embed="rId4"/>
          <a:stretch>
            <a:fillRect/>
          </a:stretch>
        </p:blipFill>
        <p:spPr>
          <a:xfrm>
            <a:off x="3962475" y="2838098"/>
            <a:ext cx="1816288" cy="2230794"/>
          </a:xfrm>
          <a:prstGeom prst="rect">
            <a:avLst/>
          </a:prstGeom>
          <a:ln>
            <a:noFill/>
          </a:ln>
        </p:spPr>
      </p:pic>
      <p:sp>
        <p:nvSpPr>
          <p:cNvPr id="2" name="Rounded Rectangular Callout 1">
            <a:extLst>
              <a:ext uri="{FF2B5EF4-FFF2-40B4-BE49-F238E27FC236}">
                <a16:creationId xmlns:a16="http://schemas.microsoft.com/office/drawing/2014/main" id="{A3FF7951-992F-044E-B8B4-E948FCA9E52D}"/>
              </a:ext>
            </a:extLst>
          </p:cNvPr>
          <p:cNvSpPr/>
          <p:nvPr/>
        </p:nvSpPr>
        <p:spPr>
          <a:xfrm>
            <a:off x="9748670" y="2247197"/>
            <a:ext cx="2114550" cy="1181803"/>
          </a:xfrm>
          <a:prstGeom prst="wedgeRoundRectCallout">
            <a:avLst/>
          </a:prstGeom>
          <a:solidFill>
            <a:srgbClr val="4D7B90">
              <a:alpha val="62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THANKS, MR. SAM!</a:t>
            </a:r>
          </a:p>
        </p:txBody>
      </p:sp>
    </p:spTree>
    <p:extLst>
      <p:ext uri="{BB962C8B-B14F-4D97-AF65-F5344CB8AC3E}">
        <p14:creationId xmlns:p14="http://schemas.microsoft.com/office/powerpoint/2010/main" val="1052078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302 -0.01412 L 0.28307 -0.01412 " pathEditMode="relative" rAng="0" ptsTypes="AA">
                                      <p:cBhvr>
                                        <p:cTn id="6" dur="2000" fill="hold"/>
                                        <p:tgtEl>
                                          <p:spTgt spid="18"/>
                                        </p:tgtEl>
                                        <p:attrNameLst>
                                          <p:attrName>ppt_x</p:attrName>
                                          <p:attrName>ppt_y</p:attrName>
                                        </p:attrNameLst>
                                      </p:cBhvr>
                                      <p:rCtr x="13503"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9162130"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2012</a:t>
            </a:r>
            <a:r>
              <a:rPr lang="en-US" i="1" dirty="0"/>
              <a:t> </a:t>
            </a:r>
            <a:r>
              <a:rPr lang="en-CA" i="1" dirty="0"/>
              <a:t>COPYRIGHT MODERNIZATION ACT</a:t>
            </a:r>
            <a:r>
              <a:rPr lang="en-CA" dirty="0"/>
              <a:t> </a:t>
            </a:r>
            <a:endParaRPr lang="en-US" i="1" dirty="0"/>
          </a:p>
        </p:txBody>
      </p:sp>
      <p:pic>
        <p:nvPicPr>
          <p:cNvPr id="8" name="Picture 7">
            <a:extLst>
              <a:ext uri="{FF2B5EF4-FFF2-40B4-BE49-F238E27FC236}">
                <a16:creationId xmlns:a16="http://schemas.microsoft.com/office/drawing/2014/main" id="{066FD091-644F-A04E-890D-AF8361C4F857}"/>
              </a:ext>
            </a:extLst>
          </p:cNvPr>
          <p:cNvPicPr>
            <a:picLocks noChangeAspect="1"/>
          </p:cNvPicPr>
          <p:nvPr/>
        </p:nvPicPr>
        <p:blipFill>
          <a:blip r:embed="rId2"/>
          <a:stretch>
            <a:fillRect/>
          </a:stretch>
        </p:blipFill>
        <p:spPr>
          <a:xfrm>
            <a:off x="5350664" y="2435225"/>
            <a:ext cx="1966330" cy="1987550"/>
          </a:xfrm>
          <a:prstGeom prst="rect">
            <a:avLst/>
          </a:prstGeom>
        </p:spPr>
      </p:pic>
      <p:pic>
        <p:nvPicPr>
          <p:cNvPr id="13" name="Picture 12">
            <a:extLst>
              <a:ext uri="{FF2B5EF4-FFF2-40B4-BE49-F238E27FC236}">
                <a16:creationId xmlns:a16="http://schemas.microsoft.com/office/drawing/2014/main" id="{AF0759CA-38AB-DF44-8A23-7F2F81819E49}"/>
              </a:ext>
            </a:extLst>
          </p:cNvPr>
          <p:cNvPicPr>
            <a:picLocks noChangeAspect="1"/>
          </p:cNvPicPr>
          <p:nvPr/>
        </p:nvPicPr>
        <p:blipFill>
          <a:blip r:embed="rId3"/>
          <a:stretch>
            <a:fillRect/>
          </a:stretch>
        </p:blipFill>
        <p:spPr>
          <a:xfrm>
            <a:off x="5350664" y="2231309"/>
            <a:ext cx="1936418" cy="1112268"/>
          </a:xfrm>
          <a:prstGeom prst="rect">
            <a:avLst/>
          </a:prstGeom>
        </p:spPr>
      </p:pic>
    </p:spTree>
    <p:extLst>
      <p:ext uri="{BB962C8B-B14F-4D97-AF65-F5344CB8AC3E}">
        <p14:creationId xmlns:p14="http://schemas.microsoft.com/office/powerpoint/2010/main" val="179479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0 L -0.00104 0.14491 " pathEditMode="relative" rAng="0" ptsTypes="AA">
                                      <p:cBhvr>
                                        <p:cTn id="6" dur="2000" fill="hold"/>
                                        <p:tgtEl>
                                          <p:spTgt spid="8"/>
                                        </p:tgtEl>
                                        <p:attrNameLst>
                                          <p:attrName>ppt_x</p:attrName>
                                          <p:attrName>ppt_y</p:attrName>
                                        </p:attrNameLst>
                                      </p:cBhvr>
                                      <p:rCtr x="-52" y="7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A989-59EB-44D9-BA64-0644A8E9677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COPYRIGHT PENTALOGY</a:t>
            </a:r>
          </a:p>
        </p:txBody>
      </p:sp>
      <p:sp>
        <p:nvSpPr>
          <p:cNvPr id="5" name="Content Placeholder 4">
            <a:extLst>
              <a:ext uri="{FF2B5EF4-FFF2-40B4-BE49-F238E27FC236}">
                <a16:creationId xmlns:a16="http://schemas.microsoft.com/office/drawing/2014/main" id="{3C4E44D5-2B04-4492-821D-04A462BDB6D3}"/>
              </a:ext>
            </a:extLst>
          </p:cNvPr>
          <p:cNvSpPr>
            <a:spLocks noGrp="1"/>
          </p:cNvSpPr>
          <p:nvPr>
            <p:ph sz="quarter" idx="14"/>
          </p:nvPr>
        </p:nvSpPr>
        <p:spPr/>
        <p:txBody>
          <a:bodyPr>
            <a:normAutofit lnSpcReduction="10000"/>
          </a:bodyPr>
          <a:lstStyle/>
          <a:p>
            <a:endParaRPr lang="en-CA">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F5B5B1DB-6E86-4A61-A5A9-C34E2D39ED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77498" y="2695690"/>
            <a:ext cx="2846272" cy="2787384"/>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ECE6BC3E-AAF2-44F8-8BC1-18456AC9735F}"/>
              </a:ext>
            </a:extLst>
          </p:cNvPr>
          <p:cNvSpPr txBox="1"/>
          <p:nvPr/>
        </p:nvSpPr>
        <p:spPr>
          <a:xfrm>
            <a:off x="5133660" y="5508311"/>
            <a:ext cx="1924680" cy="369332"/>
          </a:xfrm>
          <a:prstGeom prst="rect">
            <a:avLst/>
          </a:prstGeom>
          <a:noFill/>
        </p:spPr>
        <p:txBody>
          <a:bodyPr wrap="square" rtlCol="0">
            <a:spAutoFit/>
          </a:bodyPr>
          <a:lstStyle/>
          <a:p>
            <a:r>
              <a:rPr lang="en-CA" i="1" dirty="0">
                <a:latin typeface="Arial" panose="020B0604020202020204" pitchFamily="34" charset="0"/>
                <a:cs typeface="Arial" panose="020B0604020202020204" pitchFamily="34" charset="0"/>
              </a:rPr>
              <a:t>ESAC v. SOCAN</a:t>
            </a:r>
          </a:p>
        </p:txBody>
      </p:sp>
      <p:sp>
        <p:nvSpPr>
          <p:cNvPr id="66" name="TextBox 65">
            <a:extLst>
              <a:ext uri="{FF2B5EF4-FFF2-40B4-BE49-F238E27FC236}">
                <a16:creationId xmlns:a16="http://schemas.microsoft.com/office/drawing/2014/main" id="{3F12D430-1947-4F7B-AAEE-0A266DCF9476}"/>
              </a:ext>
            </a:extLst>
          </p:cNvPr>
          <p:cNvSpPr txBox="1"/>
          <p:nvPr/>
        </p:nvSpPr>
        <p:spPr>
          <a:xfrm>
            <a:off x="6824042" y="2410214"/>
            <a:ext cx="4764219"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Alberta (Education) v. Access Copyright</a:t>
            </a:r>
          </a:p>
        </p:txBody>
      </p:sp>
      <p:sp>
        <p:nvSpPr>
          <p:cNvPr id="67" name="TextBox 66">
            <a:extLst>
              <a:ext uri="{FF2B5EF4-FFF2-40B4-BE49-F238E27FC236}">
                <a16:creationId xmlns:a16="http://schemas.microsoft.com/office/drawing/2014/main" id="{4B4BBF75-60D8-46AC-9E64-DBC35884ABA8}"/>
              </a:ext>
            </a:extLst>
          </p:cNvPr>
          <p:cNvSpPr txBox="1"/>
          <p:nvPr/>
        </p:nvSpPr>
        <p:spPr>
          <a:xfrm>
            <a:off x="3251444" y="2388380"/>
            <a:ext cx="2116515"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SOCAN v. Bell</a:t>
            </a:r>
          </a:p>
        </p:txBody>
      </p:sp>
      <p:sp>
        <p:nvSpPr>
          <p:cNvPr id="68" name="TextBox 67">
            <a:extLst>
              <a:ext uri="{FF2B5EF4-FFF2-40B4-BE49-F238E27FC236}">
                <a16:creationId xmlns:a16="http://schemas.microsoft.com/office/drawing/2014/main" id="{8F00F326-DB70-4B3A-B16F-30B7D65273CB}"/>
              </a:ext>
            </a:extLst>
          </p:cNvPr>
          <p:cNvSpPr txBox="1"/>
          <p:nvPr/>
        </p:nvSpPr>
        <p:spPr>
          <a:xfrm>
            <a:off x="2223408" y="4401619"/>
            <a:ext cx="2528011"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Rogers v. SOCAN</a:t>
            </a:r>
          </a:p>
        </p:txBody>
      </p:sp>
      <p:sp>
        <p:nvSpPr>
          <p:cNvPr id="69" name="TextBox 68">
            <a:extLst>
              <a:ext uri="{FF2B5EF4-FFF2-40B4-BE49-F238E27FC236}">
                <a16:creationId xmlns:a16="http://schemas.microsoft.com/office/drawing/2014/main" id="{2557FB03-86C3-4F8D-8D69-02258E10DF18}"/>
              </a:ext>
            </a:extLst>
          </p:cNvPr>
          <p:cNvSpPr txBox="1"/>
          <p:nvPr/>
        </p:nvSpPr>
        <p:spPr>
          <a:xfrm>
            <a:off x="7440583" y="4401619"/>
            <a:ext cx="2537277" cy="400110"/>
          </a:xfrm>
          <a:prstGeom prst="rect">
            <a:avLst/>
          </a:prstGeom>
          <a:noFill/>
        </p:spPr>
        <p:txBody>
          <a:bodyPr wrap="square" rtlCol="0">
            <a:spAutoFit/>
          </a:bodyPr>
          <a:lstStyle/>
          <a:p>
            <a:r>
              <a:rPr lang="en-CA" sz="2000" i="1" dirty="0" err="1">
                <a:latin typeface="Arial" panose="020B0604020202020204" pitchFamily="34" charset="0"/>
                <a:cs typeface="Arial" panose="020B0604020202020204" pitchFamily="34" charset="0"/>
              </a:rPr>
              <a:t>Re:Sound</a:t>
            </a:r>
            <a:r>
              <a:rPr lang="en-CA" sz="2000" i="1" dirty="0">
                <a:latin typeface="Arial" panose="020B0604020202020204" pitchFamily="34" charset="0"/>
                <a:cs typeface="Arial" panose="020B0604020202020204" pitchFamily="34" charset="0"/>
              </a:rPr>
              <a:t> v. MPTAC</a:t>
            </a:r>
          </a:p>
        </p:txBody>
      </p:sp>
    </p:spTree>
    <p:custDataLst>
      <p:tags r:id="rId1"/>
    </p:custDataLst>
    <p:extLst>
      <p:ext uri="{BB962C8B-B14F-4D97-AF65-F5344CB8AC3E}">
        <p14:creationId xmlns:p14="http://schemas.microsoft.com/office/powerpoint/2010/main" val="4224545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6">
                                            <p:txEl>
                                              <p:pRg st="0" end="0"/>
                                            </p:txEl>
                                          </p:spTgt>
                                        </p:tgtEl>
                                      </p:cBhvr>
                                    </p:animEffect>
                                    <p:animScale>
                                      <p:cBhvr>
                                        <p:cTn id="7" dur="500" autoRev="1" fill="hold"/>
                                        <p:tgtEl>
                                          <p:spTgt spid="6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67">
                                            <p:txEl>
                                              <p:pRg st="0" end="0"/>
                                            </p:txEl>
                                          </p:spTgt>
                                        </p:tgtEl>
                                      </p:cBhvr>
                                    </p:animEffect>
                                    <p:animScale>
                                      <p:cBhvr>
                                        <p:cTn id="12" dur="500" autoRev="1" fill="hold"/>
                                        <p:tgtEl>
                                          <p:spTgt spid="6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LEARNING OBJECTIVES</a:t>
            </a: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407002" y="1941676"/>
            <a:ext cx="9377995" cy="4399409"/>
          </a:xfrm>
        </p:spPr>
        <p:txBody>
          <a:bodyPr>
            <a:normAutofit/>
          </a:bodyPr>
          <a:lstStyle/>
          <a:p>
            <a:pPr marL="0" indent="0">
              <a:buNone/>
            </a:pPr>
            <a:endParaRPr lang="en-US" sz="2400" dirty="0">
              <a:solidFill>
                <a:schemeClr val="tx1"/>
              </a:solidFill>
              <a:latin typeface="Arial" panose="020B0604020202020204" pitchFamily="34" charset="0"/>
              <a:cs typeface="Arial" panose="020B0604020202020204" pitchFamily="34" charset="0"/>
            </a:endParaRPr>
          </a:p>
          <a:p>
            <a:r>
              <a:rPr lang="en-CA" sz="2400" dirty="0">
                <a:solidFill>
                  <a:schemeClr val="tx1"/>
                </a:solidFill>
                <a:latin typeface="Arial" panose="020B0604020202020204" pitchFamily="34" charset="0"/>
                <a:cs typeface="Arial" panose="020B0604020202020204" pitchFamily="34" charset="0"/>
              </a:rPr>
              <a:t>Recount the circumstances and outcome of </a:t>
            </a:r>
            <a:r>
              <a:rPr lang="en-CA" sz="2400" i="1" dirty="0">
                <a:solidFill>
                  <a:schemeClr val="tx1"/>
                </a:solidFill>
                <a:latin typeface="Arial" panose="020B0604020202020204" pitchFamily="34" charset="0"/>
                <a:cs typeface="Arial" panose="020B0604020202020204" pitchFamily="34" charset="0"/>
              </a:rPr>
              <a:t>Alberta (Education) v. Access Copyright</a:t>
            </a:r>
          </a:p>
          <a:p>
            <a:endParaRPr lang="en-CA" sz="2400" dirty="0">
              <a:solidFill>
                <a:schemeClr val="tx1"/>
              </a:solidFill>
              <a:latin typeface="Arial" panose="020B0604020202020204" pitchFamily="34" charset="0"/>
              <a:cs typeface="Arial" panose="020B0604020202020204" pitchFamily="34" charset="0"/>
            </a:endParaRPr>
          </a:p>
          <a:p>
            <a:r>
              <a:rPr lang="en-CA" sz="2400" dirty="0">
                <a:solidFill>
                  <a:schemeClr val="tx1"/>
                </a:solidFill>
                <a:latin typeface="Arial" panose="020B0604020202020204" pitchFamily="34" charset="0"/>
                <a:cs typeface="Arial" panose="020B0604020202020204" pitchFamily="34" charset="0"/>
              </a:rPr>
              <a:t> Identify the more significant factors in the fair dealing analysis that contributed to the decision </a:t>
            </a:r>
          </a:p>
          <a:p>
            <a:endParaRPr lang="en-CA" sz="2400" dirty="0">
              <a:solidFill>
                <a:schemeClr val="tx1"/>
              </a:solidFill>
              <a:latin typeface="Arial" panose="020B0604020202020204" pitchFamily="34" charset="0"/>
              <a:cs typeface="Arial" panose="020B0604020202020204" pitchFamily="34" charset="0"/>
            </a:endParaRPr>
          </a:p>
          <a:p>
            <a:r>
              <a:rPr lang="en-CA" sz="2400" dirty="0">
                <a:solidFill>
                  <a:schemeClr val="tx1"/>
                </a:solidFill>
                <a:latin typeface="Arial" panose="020B0604020202020204" pitchFamily="34" charset="0"/>
                <a:cs typeface="Arial" panose="020B0604020202020204" pitchFamily="34" charset="0"/>
              </a:rPr>
              <a:t>Outline the main issue from the dissent in the case</a:t>
            </a:r>
            <a:endParaRPr lang="en-US" sz="2400" dirty="0">
              <a:solidFill>
                <a:schemeClr val="tx1"/>
              </a:solidFill>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2D888E-5C44-CD4B-9ECF-A2E718B637A9}"/>
              </a:ext>
            </a:extLst>
          </p:cNvPr>
          <p:cNvSpPr txBox="1"/>
          <p:nvPr/>
        </p:nvSpPr>
        <p:spPr>
          <a:xfrm>
            <a:off x="1063694" y="1673322"/>
            <a:ext cx="8887130" cy="8925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47273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a:xfrm>
            <a:off x="2671282" y="526318"/>
            <a:ext cx="8682518" cy="868633"/>
          </a:xfrm>
          <a:prstGeom prst="rect">
            <a:avLst/>
          </a:prstGeom>
        </p:spPr>
        <p:txBody>
          <a:bodyPr>
            <a:normAutofit fontScale="90000"/>
          </a:bodyPr>
          <a:lstStyle/>
          <a:p>
            <a:r>
              <a:rPr lang="en-CA" b="1" dirty="0">
                <a:latin typeface="Arial" panose="020B0604020202020204" pitchFamily="34" charset="0"/>
                <a:cs typeface="Arial" panose="020B0604020202020204" pitchFamily="34" charset="0"/>
              </a:rPr>
              <a:t>THANK YOU FOR YOUR ATTENTION</a:t>
            </a:r>
          </a:p>
        </p:txBody>
      </p:sp>
      <p:pic>
        <p:nvPicPr>
          <p:cNvPr id="8" name="Content Placeholder 7">
            <a:extLst>
              <a:ext uri="{FF2B5EF4-FFF2-40B4-BE49-F238E27FC236}">
                <a16:creationId xmlns:a16="http://schemas.microsoft.com/office/drawing/2014/main" id="{A795F27C-BE1C-8249-87D8-5595C019405F}"/>
              </a:ext>
            </a:extLst>
          </p:cNvPr>
          <p:cNvPicPr>
            <a:picLocks noGrp="1" noChangeAspect="1"/>
          </p:cNvPicPr>
          <p:nvPr>
            <p:ph sz="quarter" idx="4294967295"/>
          </p:nvPr>
        </p:nvPicPr>
        <p:blipFill>
          <a:blip r:embed="rId3"/>
          <a:stretch>
            <a:fillRect/>
          </a:stretch>
        </p:blipFill>
        <p:spPr>
          <a:xfrm>
            <a:off x="411231" y="2517212"/>
            <a:ext cx="11369538" cy="2849485"/>
          </a:xfrm>
          <a:prstGeom prst="rect">
            <a:avLst/>
          </a:prstGeom>
        </p:spPr>
      </p:pic>
    </p:spTree>
    <p:extLst>
      <p:ext uri="{BB962C8B-B14F-4D97-AF65-F5344CB8AC3E}">
        <p14:creationId xmlns:p14="http://schemas.microsoft.com/office/powerpoint/2010/main" val="782585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903A5-8D3E-AE47-8D6B-D42B49F1684D}"/>
              </a:ext>
            </a:extLst>
          </p:cNvPr>
          <p:cNvSpPr txBox="1"/>
          <p:nvPr/>
        </p:nvSpPr>
        <p:spPr>
          <a:xfrm>
            <a:off x="1473200" y="1642534"/>
            <a:ext cx="10193867" cy="3816429"/>
          </a:xfrm>
          <a:prstGeom prst="rect">
            <a:avLst/>
          </a:prstGeom>
          <a:noFill/>
        </p:spPr>
        <p:txBody>
          <a:bodyPr wrap="square" rtlCol="0">
            <a:spAutoFit/>
          </a:bodyPr>
          <a:lstStyle/>
          <a:p>
            <a:endParaRPr lang="en-CA" sz="1600" dirty="0">
              <a:latin typeface="Arial" panose="020B0604020202020204" pitchFamily="34" charset="0"/>
              <a:cs typeface="Arial" panose="020B0604020202020204" pitchFamily="34" charset="0"/>
            </a:endParaRPr>
          </a:p>
          <a:p>
            <a:pPr lvl="0"/>
            <a:r>
              <a:rPr lang="en-CA" sz="1600" dirty="0">
                <a:latin typeface="Arial" panose="020B0604020202020204" pitchFamily="34" charset="0"/>
                <a:cs typeface="Arial" panose="020B0604020202020204" pitchFamily="34" charset="0"/>
              </a:rPr>
              <a:t>1. In this case the teachers were making copies</a:t>
            </a:r>
          </a:p>
          <a:p>
            <a:pPr lvl="1"/>
            <a:r>
              <a:rPr lang="en-CA" sz="1600" dirty="0">
                <a:latin typeface="Arial" panose="020B0604020202020204" pitchFamily="34" charset="0"/>
                <a:cs typeface="Arial" panose="020B0604020202020204" pitchFamily="34" charset="0"/>
              </a:rPr>
              <a:t>a. Of entire texts</a:t>
            </a:r>
          </a:p>
          <a:p>
            <a:pPr lvl="1"/>
            <a:r>
              <a:rPr lang="en-CA" sz="1600" dirty="0">
                <a:solidFill>
                  <a:schemeClr val="accent6"/>
                </a:solidFill>
                <a:latin typeface="Arial" panose="020B0604020202020204" pitchFamily="34" charset="0"/>
                <a:cs typeface="Arial" panose="020B0604020202020204" pitchFamily="34" charset="0"/>
              </a:rPr>
              <a:t>b. Of short excerpts</a:t>
            </a:r>
          </a:p>
          <a:p>
            <a:pPr lvl="1"/>
            <a:r>
              <a:rPr lang="en-CA" sz="1600" dirty="0">
                <a:latin typeface="Arial" panose="020B0604020202020204" pitchFamily="34" charset="0"/>
                <a:cs typeface="Arial" panose="020B0604020202020204" pitchFamily="34" charset="0"/>
              </a:rPr>
              <a:t>c. Of relevant book chapters</a:t>
            </a:r>
          </a:p>
          <a:p>
            <a:pPr lvl="1"/>
            <a:endParaRPr lang="en-CA" sz="1600" dirty="0">
              <a:latin typeface="Arial" panose="020B0604020202020204" pitchFamily="34" charset="0"/>
              <a:cs typeface="Arial" panose="020B0604020202020204" pitchFamily="34" charset="0"/>
            </a:endParaRPr>
          </a:p>
          <a:p>
            <a:pPr lvl="0"/>
            <a:r>
              <a:rPr lang="en-CA" sz="1600" dirty="0">
                <a:latin typeface="Arial" panose="020B0604020202020204" pitchFamily="34" charset="0"/>
                <a:cs typeface="Arial" panose="020B0604020202020204" pitchFamily="34" charset="0"/>
              </a:rPr>
              <a:t>2. Following this case in 2012, which of the following was added as a distinct purpose under fair dealing? </a:t>
            </a:r>
          </a:p>
          <a:p>
            <a:pPr lvl="1"/>
            <a:r>
              <a:rPr lang="en-CA" sz="1600" dirty="0">
                <a:latin typeface="Arial" panose="020B0604020202020204" pitchFamily="34" charset="0"/>
                <a:cs typeface="Arial" panose="020B0604020202020204" pitchFamily="34" charset="0"/>
              </a:rPr>
              <a:t>a. Private study</a:t>
            </a:r>
          </a:p>
          <a:p>
            <a:pPr lvl="1"/>
            <a:r>
              <a:rPr lang="en-CA" sz="1600" dirty="0">
                <a:latin typeface="Arial" panose="020B0604020202020204" pitchFamily="34" charset="0"/>
                <a:cs typeface="Arial" panose="020B0604020202020204" pitchFamily="34" charset="0"/>
              </a:rPr>
              <a:t>b. Research</a:t>
            </a:r>
          </a:p>
          <a:p>
            <a:pPr lvl="1"/>
            <a:r>
              <a:rPr lang="en-CA" sz="1600" dirty="0">
                <a:solidFill>
                  <a:schemeClr val="accent6"/>
                </a:solidFill>
                <a:latin typeface="Arial" panose="020B0604020202020204" pitchFamily="34" charset="0"/>
                <a:cs typeface="Arial" panose="020B0604020202020204" pitchFamily="34" charset="0"/>
              </a:rPr>
              <a:t>c. Education </a:t>
            </a:r>
          </a:p>
          <a:p>
            <a:pPr lvl="1"/>
            <a:r>
              <a:rPr lang="en-CA" sz="1600" dirty="0">
                <a:latin typeface="Arial" panose="020B0604020202020204" pitchFamily="34" charset="0"/>
                <a:cs typeface="Arial" panose="020B0604020202020204" pitchFamily="34" charset="0"/>
              </a:rPr>
              <a:t>d. Non-private study</a:t>
            </a:r>
          </a:p>
          <a:p>
            <a:endParaRPr lang="en-CA" sz="1600" dirty="0">
              <a:latin typeface="Arial" panose="020B0604020202020204" pitchFamily="34" charset="0"/>
              <a:cs typeface="Arial" panose="020B0604020202020204" pitchFamily="34" charset="0"/>
            </a:endParaRPr>
          </a:p>
          <a:p>
            <a:pPr lvl="0"/>
            <a:r>
              <a:rPr lang="en-CA" sz="1600" dirty="0">
                <a:latin typeface="Arial" panose="020B0604020202020204" pitchFamily="34" charset="0"/>
                <a:cs typeface="Arial" panose="020B0604020202020204" pitchFamily="34" charset="0"/>
              </a:rPr>
              <a:t>3. The </a:t>
            </a:r>
            <a:r>
              <a:rPr lang="en-CA" sz="1600" i="1" dirty="0">
                <a:latin typeface="Arial" panose="020B0604020202020204" pitchFamily="34" charset="0"/>
                <a:cs typeface="Arial" panose="020B0604020202020204" pitchFamily="34" charset="0"/>
              </a:rPr>
              <a:t>Alberta (Education)</a:t>
            </a:r>
            <a:r>
              <a:rPr lang="en-CA" sz="1600" dirty="0">
                <a:latin typeface="Arial" panose="020B0604020202020204" pitchFamily="34" charset="0"/>
                <a:cs typeface="Arial" panose="020B0604020202020204" pitchFamily="34" charset="0"/>
              </a:rPr>
              <a:t> decision confirms that, under fair dealing, Sam can lawfully reproduce an entire book if it is for the purpose of instruction.  True or </a:t>
            </a:r>
            <a:r>
              <a:rPr lang="en-CA" sz="1600" dirty="0">
                <a:solidFill>
                  <a:schemeClr val="accent6"/>
                </a:solidFill>
                <a:latin typeface="Arial" panose="020B0604020202020204" pitchFamily="34" charset="0"/>
                <a:cs typeface="Arial" panose="020B0604020202020204" pitchFamily="34" charset="0"/>
              </a:rPr>
              <a:t>False</a:t>
            </a:r>
            <a:r>
              <a:rPr lang="en-CA" sz="16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747635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824A9-FBCF-7145-98B0-648CC755026A}"/>
              </a:ext>
            </a:extLst>
          </p:cNvPr>
          <p:cNvSpPr txBox="1"/>
          <p:nvPr/>
        </p:nvSpPr>
        <p:spPr>
          <a:xfrm>
            <a:off x="186267" y="1490132"/>
            <a:ext cx="12005733" cy="4770537"/>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	</a:t>
            </a:r>
          </a:p>
          <a:p>
            <a:pPr lvl="0"/>
            <a:r>
              <a:rPr lang="en-CA" sz="1600" dirty="0">
                <a:latin typeface="Arial" panose="020B0604020202020204" pitchFamily="34" charset="0"/>
                <a:cs typeface="Arial" panose="020B0604020202020204" pitchFamily="34" charset="0"/>
              </a:rPr>
              <a:t>	4. The “amount” factor of the six-factor test refers to the amount of copies made. True or </a:t>
            </a:r>
            <a:r>
              <a:rPr lang="en-CA" sz="1600" dirty="0">
                <a:solidFill>
                  <a:schemeClr val="accent6"/>
                </a:solidFill>
                <a:latin typeface="Arial" panose="020B0604020202020204" pitchFamily="34" charset="0"/>
                <a:cs typeface="Arial" panose="020B0604020202020204" pitchFamily="34" charset="0"/>
              </a:rPr>
              <a:t>False</a:t>
            </a:r>
            <a:r>
              <a:rPr lang="en-CA" sz="1600" dirty="0">
                <a:latin typeface="Arial" panose="020B0604020202020204" pitchFamily="34" charset="0"/>
                <a:cs typeface="Arial" panose="020B0604020202020204" pitchFamily="34" charset="0"/>
              </a:rPr>
              <a:t>?</a:t>
            </a:r>
          </a:p>
          <a:p>
            <a:r>
              <a:rPr lang="en-CA" sz="1600" dirty="0">
                <a:latin typeface="Arial" panose="020B0604020202020204" pitchFamily="34" charset="0"/>
                <a:cs typeface="Arial" panose="020B0604020202020204" pitchFamily="34" charset="0"/>
              </a:rPr>
              <a:t> </a:t>
            </a:r>
          </a:p>
          <a:p>
            <a:pPr lvl="0"/>
            <a:r>
              <a:rPr lang="en-CA" sz="1600" dirty="0">
                <a:latin typeface="Arial" panose="020B0604020202020204" pitchFamily="34" charset="0"/>
                <a:cs typeface="Arial" panose="020B0604020202020204" pitchFamily="34" charset="0"/>
              </a:rPr>
              <a:t>	5. For the “purpose of the dealing” factor of the six-factor test, the Supreme Court and the Copyright Board interpreted 	“private study” in different ways. Provide the source for each interpretation.</a:t>
            </a:r>
          </a:p>
          <a:p>
            <a:pPr lvl="1"/>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		The </a:t>
            </a:r>
            <a:r>
              <a:rPr lang="en-CA" sz="1600" u="sng" dirty="0">
                <a:solidFill>
                  <a:schemeClr val="accent6"/>
                </a:solidFill>
                <a:latin typeface="Arial" panose="020B0604020202020204" pitchFamily="34" charset="0"/>
                <a:cs typeface="Arial" panose="020B0604020202020204" pitchFamily="34" charset="0"/>
              </a:rPr>
              <a:t>Copyright Board </a:t>
            </a:r>
            <a:r>
              <a:rPr lang="en-CA" sz="1600" dirty="0">
                <a:latin typeface="Arial" panose="020B0604020202020204" pitchFamily="34" charset="0"/>
                <a:cs typeface="Arial" panose="020B0604020202020204" pitchFamily="34" charset="0"/>
              </a:rPr>
              <a:t>interpreted “private study” as something that is done in private that does not apply to 		teachers photocopying materials for instruction</a:t>
            </a:r>
          </a:p>
          <a:p>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 		The </a:t>
            </a:r>
            <a:r>
              <a:rPr lang="en-CA" sz="1600" u="sng" dirty="0">
                <a:solidFill>
                  <a:schemeClr val="accent6"/>
                </a:solidFill>
                <a:latin typeface="Arial" panose="020B0604020202020204" pitchFamily="34" charset="0"/>
                <a:cs typeface="Arial" panose="020B0604020202020204" pitchFamily="34" charset="0"/>
              </a:rPr>
              <a:t>Supreme Court  </a:t>
            </a:r>
            <a:r>
              <a:rPr lang="en-CA" sz="1600" dirty="0">
                <a:latin typeface="Arial" panose="020B0604020202020204" pitchFamily="34" charset="0"/>
                <a:cs typeface="Arial" panose="020B0604020202020204" pitchFamily="34" charset="0"/>
              </a:rPr>
              <a:t>interpreted “private study” as something that can be done with others or in isolation. I		instruction in the school context is effectively the same as private study and thus using excerpts of materials for 		instruction should be considered fair dealing</a:t>
            </a:r>
          </a:p>
          <a:p>
            <a:r>
              <a:rPr lang="en-CA" sz="1600" dirty="0">
                <a:latin typeface="Arial" panose="020B0604020202020204" pitchFamily="34" charset="0"/>
                <a:cs typeface="Arial" panose="020B0604020202020204" pitchFamily="34" charset="0"/>
              </a:rPr>
              <a:t> </a:t>
            </a:r>
          </a:p>
          <a:p>
            <a:pPr lvl="0"/>
            <a:r>
              <a:rPr lang="en-CA" sz="1600" dirty="0">
                <a:latin typeface="Arial" panose="020B0604020202020204" pitchFamily="34" charset="0"/>
                <a:cs typeface="Arial" panose="020B0604020202020204" pitchFamily="34" charset="0"/>
              </a:rPr>
              <a:t>	6. For the “alternatives to the dealing” factor of the six-factor test the Supreme Court found that buying books 		for each student was </a:t>
            </a:r>
          </a:p>
          <a:p>
            <a:pPr lvl="1"/>
            <a:r>
              <a:rPr lang="en-CA" sz="1600" dirty="0">
                <a:latin typeface="Arial" panose="020B0604020202020204" pitchFamily="34" charset="0"/>
                <a:cs typeface="Arial" panose="020B0604020202020204" pitchFamily="34" charset="0"/>
              </a:rPr>
              <a:t>		a. A realistic alternative to copying short excerpts</a:t>
            </a:r>
          </a:p>
          <a:p>
            <a:pPr lvl="1"/>
            <a:r>
              <a:rPr lang="en-CA" sz="1600" dirty="0">
                <a:latin typeface="Arial" panose="020B0604020202020204" pitchFamily="34" charset="0"/>
                <a:cs typeface="Arial" panose="020B0604020202020204" pitchFamily="34" charset="0"/>
              </a:rPr>
              <a:t>		b. </a:t>
            </a:r>
            <a:r>
              <a:rPr lang="en-CA" sz="1600" dirty="0">
                <a:solidFill>
                  <a:schemeClr val="accent6"/>
                </a:solidFill>
                <a:latin typeface="Arial" panose="020B0604020202020204" pitchFamily="34" charset="0"/>
                <a:cs typeface="Arial" panose="020B0604020202020204" pitchFamily="34" charset="0"/>
              </a:rPr>
              <a:t>Not a realistic alternative to copying short excerpts</a:t>
            </a:r>
          </a:p>
          <a:p>
            <a:pPr lvl="1"/>
            <a:r>
              <a:rPr lang="en-CA" sz="1600" dirty="0">
                <a:latin typeface="Arial" panose="020B0604020202020204" pitchFamily="34" charset="0"/>
                <a:cs typeface="Arial" panose="020B0604020202020204" pitchFamily="34" charset="0"/>
              </a:rPr>
              <a:t>		c. A realistic alternative to photocopying a text book</a:t>
            </a:r>
          </a:p>
          <a:p>
            <a:pPr lvl="1"/>
            <a:r>
              <a:rPr lang="en-CA" sz="1600" dirty="0">
                <a:latin typeface="Arial" panose="020B0604020202020204" pitchFamily="34" charset="0"/>
                <a:cs typeface="Arial" panose="020B0604020202020204" pitchFamily="34" charset="0"/>
              </a:rPr>
              <a:t>		d. Not necessary because students already had a textbook</a:t>
            </a:r>
            <a:endParaRPr lang="en-US" sz="1600" dirty="0"/>
          </a:p>
        </p:txBody>
      </p:sp>
    </p:spTree>
    <p:extLst>
      <p:ext uri="{BB962C8B-B14F-4D97-AF65-F5344CB8AC3E}">
        <p14:creationId xmlns:p14="http://schemas.microsoft.com/office/powerpoint/2010/main" val="343923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EA7E7-FB36-CB42-A7EE-32A370495036}"/>
              </a:ext>
            </a:extLst>
          </p:cNvPr>
          <p:cNvSpPr txBox="1"/>
          <p:nvPr/>
        </p:nvSpPr>
        <p:spPr>
          <a:xfrm>
            <a:off x="592667" y="1642533"/>
            <a:ext cx="11487716" cy="4062651"/>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 </a:t>
            </a:r>
          </a:p>
          <a:p>
            <a:pPr lvl="0"/>
            <a:r>
              <a:rPr lang="en-CA" sz="1600" dirty="0">
                <a:latin typeface="Arial" panose="020B0604020202020204" pitchFamily="34" charset="0"/>
                <a:cs typeface="Arial" panose="020B0604020202020204" pitchFamily="34" charset="0"/>
              </a:rPr>
              <a:t>	7. The standard of review for the Court to apply to the decision of the Copyright Board is</a:t>
            </a:r>
          </a:p>
          <a:p>
            <a:pPr lvl="1"/>
            <a:r>
              <a:rPr lang="en-CA" sz="1600" dirty="0">
                <a:solidFill>
                  <a:schemeClr val="accent6"/>
                </a:solidFill>
                <a:latin typeface="Arial" panose="020B0604020202020204" pitchFamily="34" charset="0"/>
                <a:cs typeface="Arial" panose="020B0604020202020204" pitchFamily="34" charset="0"/>
              </a:rPr>
              <a:t>		a. “reasonableness:” whether the decision is reasonable</a:t>
            </a:r>
          </a:p>
          <a:p>
            <a:pPr lvl="1"/>
            <a:r>
              <a:rPr lang="en-CA" sz="1600" dirty="0">
                <a:latin typeface="Arial" panose="020B0604020202020204" pitchFamily="34" charset="0"/>
                <a:cs typeface="Arial" panose="020B0604020202020204" pitchFamily="34" charset="0"/>
              </a:rPr>
              <a:t>		b. “correctness:” whether the decision is correct</a:t>
            </a:r>
          </a:p>
          <a:p>
            <a:r>
              <a:rPr lang="en-CA" sz="1600" dirty="0">
                <a:latin typeface="Arial" panose="020B0604020202020204" pitchFamily="34" charset="0"/>
                <a:cs typeface="Arial" panose="020B0604020202020204" pitchFamily="34" charset="0"/>
              </a:rPr>
              <a:t> </a:t>
            </a:r>
          </a:p>
          <a:p>
            <a:pPr lvl="0"/>
            <a:r>
              <a:rPr lang="en-CA" sz="1600" dirty="0">
                <a:latin typeface="Arial" panose="020B0604020202020204" pitchFamily="34" charset="0"/>
                <a:cs typeface="Arial" panose="020B0604020202020204" pitchFamily="34" charset="0"/>
              </a:rPr>
              <a:t>	8. The Supreme Court’s ruling that the Copyright Board’s earlier decision did not meet the “reasonableness” 	standard, was reached because five of the nine judges believed the previous decision was based on a 	misapplication of the CCH six-factors.</a:t>
            </a:r>
            <a:r>
              <a:rPr lang="en-CA" sz="1600" dirty="0">
                <a:solidFill>
                  <a:srgbClr val="8C9C59"/>
                </a:solidFill>
                <a:latin typeface="Arial" panose="020B0604020202020204" pitchFamily="34" charset="0"/>
                <a:cs typeface="Arial" panose="020B0604020202020204" pitchFamily="34" charset="0"/>
              </a:rPr>
              <a:t> </a:t>
            </a:r>
            <a:r>
              <a:rPr lang="en-CA" sz="1600" dirty="0">
                <a:solidFill>
                  <a:schemeClr val="accent6"/>
                </a:solidFill>
                <a:latin typeface="Arial" panose="020B0604020202020204" pitchFamily="34" charset="0"/>
                <a:cs typeface="Arial" panose="020B0604020202020204" pitchFamily="34" charset="0"/>
              </a:rPr>
              <a:t>True</a:t>
            </a:r>
            <a:r>
              <a:rPr lang="en-CA" sz="1600" dirty="0">
                <a:solidFill>
                  <a:srgbClr val="8C9C59"/>
                </a:solidFill>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or False?</a:t>
            </a:r>
          </a:p>
          <a:p>
            <a:r>
              <a:rPr lang="en-CA" sz="1600" dirty="0">
                <a:latin typeface="Arial" panose="020B0604020202020204" pitchFamily="34" charset="0"/>
                <a:cs typeface="Arial" panose="020B0604020202020204" pitchFamily="34" charset="0"/>
              </a:rPr>
              <a:t> </a:t>
            </a:r>
          </a:p>
          <a:p>
            <a:pPr lvl="0"/>
            <a:r>
              <a:rPr lang="en-CA" sz="1600" dirty="0">
                <a:latin typeface="Arial" panose="020B0604020202020204" pitchFamily="34" charset="0"/>
                <a:cs typeface="Arial" panose="020B0604020202020204" pitchFamily="34" charset="0"/>
              </a:rPr>
              <a:t>	9. The dissenting judges were of the opinion that the Copyright Board’s application of the </a:t>
            </a:r>
            <a:r>
              <a:rPr lang="en-CA" sz="1600" i="1" dirty="0">
                <a:latin typeface="Arial" panose="020B0604020202020204" pitchFamily="34" charset="0"/>
                <a:cs typeface="Arial" panose="020B0604020202020204" pitchFamily="34" charset="0"/>
              </a:rPr>
              <a:t>CCH</a:t>
            </a:r>
            <a:r>
              <a:rPr lang="en-CA" sz="1600" dirty="0">
                <a:latin typeface="Arial" panose="020B0604020202020204" pitchFamily="34" charset="0"/>
                <a:cs typeface="Arial" panose="020B0604020202020204" pitchFamily="34" charset="0"/>
              </a:rPr>
              <a:t> six-factors test in 	this case was</a:t>
            </a:r>
          </a:p>
          <a:p>
            <a:pPr lvl="1"/>
            <a:r>
              <a:rPr lang="en-CA" sz="1600" dirty="0">
                <a:latin typeface="Arial" panose="020B0604020202020204" pitchFamily="34" charset="0"/>
                <a:cs typeface="Arial" panose="020B0604020202020204" pitchFamily="34" charset="0"/>
              </a:rPr>
              <a:t>		a. a correct application of the factors</a:t>
            </a:r>
          </a:p>
          <a:p>
            <a:pPr lvl="1"/>
            <a:r>
              <a:rPr lang="en-CA" sz="1600" dirty="0">
                <a:solidFill>
                  <a:schemeClr val="accent6"/>
                </a:solidFill>
                <a:latin typeface="Arial" panose="020B0604020202020204" pitchFamily="34" charset="0"/>
                <a:cs typeface="Arial" panose="020B0604020202020204" pitchFamily="34" charset="0"/>
              </a:rPr>
              <a:t>		b. not unreasonable</a:t>
            </a:r>
          </a:p>
          <a:p>
            <a:pPr lvl="1"/>
            <a:r>
              <a:rPr lang="en-CA" sz="1600" dirty="0">
                <a:latin typeface="Arial" panose="020B0604020202020204" pitchFamily="34" charset="0"/>
                <a:cs typeface="Arial" panose="020B0604020202020204" pitchFamily="34" charset="0"/>
              </a:rPr>
              <a:t>		c. an incorrect application</a:t>
            </a:r>
          </a:p>
          <a:p>
            <a:pPr lvl="1"/>
            <a:r>
              <a:rPr lang="en-CA" sz="1600" dirty="0">
                <a:latin typeface="Arial" panose="020B0604020202020204" pitchFamily="34" charset="0"/>
                <a:cs typeface="Arial" panose="020B0604020202020204" pitchFamily="34" charset="0"/>
              </a:rPr>
              <a:t>		d. an unreasonable application</a:t>
            </a:r>
          </a:p>
          <a:p>
            <a:endParaRPr lang="en-US" dirty="0"/>
          </a:p>
        </p:txBody>
      </p:sp>
    </p:spTree>
    <p:extLst>
      <p:ext uri="{BB962C8B-B14F-4D97-AF65-F5344CB8AC3E}">
        <p14:creationId xmlns:p14="http://schemas.microsoft.com/office/powerpoint/2010/main" val="1528174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
            <a:extLst>
              <a:ext uri="{FF2B5EF4-FFF2-40B4-BE49-F238E27FC236}">
                <a16:creationId xmlns:a16="http://schemas.microsoft.com/office/drawing/2014/main" id="{F684BBA0-19D9-C04E-927B-98A51C149DB8}"/>
              </a:ext>
            </a:extLst>
          </p:cNvPr>
          <p:cNvSpPr>
            <a:spLocks noGrp="1"/>
          </p:cNvSpPr>
          <p:nvPr>
            <p:ph type="body" sz="quarter" idx="15"/>
          </p:nvPr>
        </p:nvSpPr>
        <p:spPr>
          <a:xfrm>
            <a:off x="859366" y="1521280"/>
            <a:ext cx="10473267" cy="3609683"/>
          </a:xfrm>
        </p:spPr>
        <p:txBody>
          <a:bodyPr>
            <a:normAutofit/>
          </a:bodyPr>
          <a:lstStyle/>
          <a:p>
            <a:pPr marL="0" indent="0">
              <a:buNone/>
            </a:pPr>
            <a:r>
              <a:rPr lang="en-CA" sz="1000" dirty="0">
                <a:latin typeface="Arial" panose="020B0604020202020204" pitchFamily="34" charset="0"/>
                <a:cs typeface="Arial" panose="020B0604020202020204" pitchFamily="34" charset="0"/>
              </a:rPr>
              <a:t>Images Credits (in order of appearance):</a:t>
            </a:r>
          </a:p>
          <a:p>
            <a:pPr lvl="1"/>
            <a:r>
              <a:rPr lang="en-CA" sz="1000" dirty="0">
                <a:latin typeface="Arial" panose="020B0604020202020204" pitchFamily="34" charset="0"/>
                <a:cs typeface="Arial" panose="020B0604020202020204" pitchFamily="34" charset="0"/>
              </a:rPr>
              <a:t>[Sam] </a:t>
            </a:r>
            <a:r>
              <a:rPr lang="en-US" sz="1000" dirty="0">
                <a:latin typeface="Arial" panose="020B0604020202020204" pitchFamily="34" charset="0"/>
                <a:cs typeface="Arial" panose="020B0604020202020204" pitchFamily="34" charset="0"/>
                <a:hlinkClick r:id="rId2"/>
              </a:rPr>
              <a:t>https://commons.wikimedia.org/w/index.php?title=Special:Search&amp;limit=50&amp;offset=500&amp;profile=default&amp;search=man+cartoon&amp;advancedSearch-current={%22namespaces%22:[6,12,14,100,106,0]}#/media/File:Senior_Guy_At_The_Office_Cartoon.svg</a:t>
            </a:r>
            <a:endParaRPr lang="en-CA" sz="1000" dirty="0">
              <a:latin typeface="Arial" panose="020B0604020202020204" pitchFamily="34" charset="0"/>
              <a:cs typeface="Arial" panose="020B0604020202020204" pitchFamily="34" charset="0"/>
            </a:endParaRPr>
          </a:p>
          <a:p>
            <a:pPr lvl="1"/>
            <a:r>
              <a:rPr lang="en-CA" sz="1000" dirty="0" err="1">
                <a:latin typeface="Arial" panose="020B0604020202020204" pitchFamily="34" charset="0"/>
                <a:cs typeface="Arial" panose="020B0604020202020204" pitchFamily="34" charset="0"/>
              </a:rPr>
              <a:t>Saishradd</a:t>
            </a:r>
            <a:r>
              <a:rPr lang="en-CA" sz="1000" dirty="0">
                <a:latin typeface="Arial" panose="020B0604020202020204" pitchFamily="34" charset="0"/>
                <a:cs typeface="Arial" panose="020B0604020202020204" pitchFamily="34" charset="0"/>
              </a:rPr>
              <a:t>. (n.d.). Highlight.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https://</a:t>
            </a:r>
            <a:r>
              <a:rPr lang="en-CA" sz="1000" dirty="0" err="1">
                <a:latin typeface="Arial" panose="020B0604020202020204" pitchFamily="34" charset="0"/>
                <a:cs typeface="Arial" panose="020B0604020202020204" pitchFamily="34" charset="0"/>
              </a:rPr>
              <a:t>thenounproject.com</a:t>
            </a:r>
            <a:r>
              <a:rPr lang="en-CA" sz="1000" dirty="0">
                <a:latin typeface="Arial" panose="020B0604020202020204" pitchFamily="34" charset="0"/>
                <a:cs typeface="Arial" panose="020B0604020202020204" pitchFamily="34" charset="0"/>
              </a:rPr>
              <a:t>/search/?q=highlight%20document&amp;i=241534ha </a:t>
            </a:r>
          </a:p>
          <a:p>
            <a:pPr lvl="1"/>
            <a:r>
              <a:rPr lang="en-CA" sz="1000" dirty="0">
                <a:latin typeface="Arial" panose="020B0604020202020204" pitchFamily="34" charset="0"/>
                <a:cs typeface="Arial" panose="020B0604020202020204" pitchFamily="34" charset="0"/>
              </a:rPr>
              <a:t>Marie Van den </a:t>
            </a:r>
            <a:r>
              <a:rPr lang="en-CA" sz="1000" dirty="0" err="1">
                <a:latin typeface="Arial" panose="020B0604020202020204" pitchFamily="34" charset="0"/>
                <a:cs typeface="Arial" panose="020B0604020202020204" pitchFamily="34" charset="0"/>
              </a:rPr>
              <a:t>Broeck</a:t>
            </a:r>
            <a:r>
              <a:rPr lang="en-CA" sz="1000" dirty="0">
                <a:latin typeface="Arial" panose="020B0604020202020204" pitchFamily="34" charset="0"/>
                <a:cs typeface="Arial" panose="020B0604020202020204" pitchFamily="34" charset="0"/>
              </a:rPr>
              <a:t>. (n.d.). Kids.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i="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hlinkClick r:id="rId3"/>
              </a:rPr>
              <a:t>https://thenounproject.com/search/?q=kids&amp;i=235684</a:t>
            </a:r>
            <a:endParaRPr lang="en-CA" sz="1000" dirty="0">
              <a:latin typeface="Arial" panose="020B0604020202020204" pitchFamily="34" charset="0"/>
              <a:cs typeface="Arial" panose="020B0604020202020204" pitchFamily="34" charset="0"/>
            </a:endParaRPr>
          </a:p>
          <a:p>
            <a:pPr lvl="1"/>
            <a:r>
              <a:rPr lang="en-CA" sz="1000" dirty="0" err="1">
                <a:latin typeface="Arial" panose="020B0604020202020204" pitchFamily="34" charset="0"/>
                <a:cs typeface="Arial" panose="020B0604020202020204" pitchFamily="34" charset="0"/>
              </a:rPr>
              <a:t>Creaticca</a:t>
            </a:r>
            <a:r>
              <a:rPr lang="en-CA" sz="1000" dirty="0">
                <a:latin typeface="Arial" panose="020B0604020202020204" pitchFamily="34" charset="0"/>
                <a:cs typeface="Arial" panose="020B0604020202020204" pitchFamily="34" charset="0"/>
              </a:rPr>
              <a:t> Creative </a:t>
            </a:r>
            <a:r>
              <a:rPr lang="en-CA" sz="1000" dirty="0" err="1">
                <a:latin typeface="Arial" panose="020B0604020202020204" pitchFamily="34" charset="0"/>
                <a:cs typeface="Arial" panose="020B0604020202020204" pitchFamily="34" charset="0"/>
              </a:rPr>
              <a:t>Angencyy</a:t>
            </a:r>
            <a:r>
              <a:rPr lang="en-CA" sz="1000" dirty="0">
                <a:latin typeface="Arial" panose="020B0604020202020204" pitchFamily="34" charset="0"/>
                <a:cs typeface="Arial" panose="020B0604020202020204" pitchFamily="34" charset="0"/>
              </a:rPr>
              <a:t>. (n.d.).Printer.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4"/>
              </a:rPr>
              <a:t>https://thenounproject.com/search/?q=photocopier&amp;i=1127745</a:t>
            </a:r>
            <a:endParaRPr lang="en-CA"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Federal Court of Appeal.( n.d.) [Federal Court Coat of Arms]. </a:t>
            </a:r>
            <a:r>
              <a:rPr lang="en-CA" sz="1000" i="1" dirty="0">
                <a:latin typeface="Arial" panose="020B0604020202020204" pitchFamily="34" charset="0"/>
                <a:cs typeface="Arial" panose="020B0604020202020204" pitchFamily="34" charset="0"/>
              </a:rPr>
              <a:t>Federal Court. </a:t>
            </a:r>
            <a:r>
              <a:rPr lang="en-CA" sz="1000" dirty="0">
                <a:latin typeface="Arial" panose="020B0604020202020204" pitchFamily="34" charset="0"/>
                <a:cs typeface="Arial" panose="020B0604020202020204" pitchFamily="34" charset="0"/>
                <a:hlinkClick r:id="rId5"/>
              </a:rPr>
              <a:t>http://cas-cdc-www02.cas-satj.gc.ca/portal/page/portal/fc_cf_en/Index</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Dig deeper.(2017). [Supreme Court of Canada]. </a:t>
            </a:r>
            <a:r>
              <a:rPr lang="en-CA" sz="1000" i="1" dirty="0">
                <a:latin typeface="Arial" panose="020B0604020202020204" pitchFamily="34" charset="0"/>
                <a:cs typeface="Arial" panose="020B0604020202020204" pitchFamily="34" charset="0"/>
              </a:rPr>
              <a:t>Wikimedia Commons</a:t>
            </a:r>
            <a:r>
              <a:rPr lang="en-CA" sz="1000" dirty="0">
                <a:latin typeface="Arial" panose="020B0604020202020204" pitchFamily="34" charset="0"/>
                <a:cs typeface="Arial" panose="020B0604020202020204" pitchFamily="34" charset="0"/>
              </a:rPr>
              <a:t>. CC BY 4.0. </a:t>
            </a:r>
            <a:r>
              <a:rPr lang="en-CA" sz="1000" dirty="0">
                <a:latin typeface="Arial" panose="020B0604020202020204" pitchFamily="34" charset="0"/>
                <a:cs typeface="Arial" panose="020B0604020202020204" pitchFamily="34" charset="0"/>
                <a:hlinkClick r:id="rId6"/>
              </a:rPr>
              <a:t>https://commons.wikimedia.org/wiki/File:Supreme_court_of_Canada_in_summer.jpg</a:t>
            </a:r>
            <a:r>
              <a:rPr lang="en-CA" sz="1000" dirty="0">
                <a:latin typeface="Arial" panose="020B0604020202020204" pitchFamily="34" charset="0"/>
                <a:cs typeface="Arial" panose="020B0604020202020204" pitchFamily="34" charset="0"/>
              </a:rPr>
              <a:t> </a:t>
            </a:r>
          </a:p>
          <a:p>
            <a:pPr lvl="1"/>
            <a:r>
              <a:rPr lang="en-CA" sz="1000" dirty="0" err="1">
                <a:latin typeface="Arial" panose="020B0604020202020204" pitchFamily="34" charset="0"/>
                <a:cs typeface="Arial" panose="020B0604020202020204" pitchFamily="34" charset="0"/>
              </a:rPr>
              <a:t>Dezign</a:t>
            </a:r>
            <a:r>
              <a:rPr lang="en-CA" sz="1000" dirty="0">
                <a:latin typeface="Arial" panose="020B0604020202020204" pitchFamily="34" charset="0"/>
                <a:cs typeface="Arial" panose="020B0604020202020204" pitchFamily="34" charset="0"/>
              </a:rPr>
              <a:t>, Ruslan, ID. (n.d.). Target.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7"/>
              </a:rPr>
              <a:t>https://thenounproject.com/search/?q=purpose&amp;i=1005058</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ATOM, TH. (n.d.). Copy.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8"/>
              </a:rPr>
              <a:t>https://thenounproject.com/search/?q=copy&amp;i=1474212</a:t>
            </a:r>
            <a:endParaRPr lang="en-CA" sz="1000" dirty="0">
              <a:latin typeface="Arial" panose="020B0604020202020204" pitchFamily="34" charset="0"/>
              <a:cs typeface="Arial" panose="020B0604020202020204" pitchFamily="34" charset="0"/>
            </a:endParaRPr>
          </a:p>
          <a:p>
            <a:pPr lvl="1"/>
            <a:r>
              <a:rPr lang="az-Cyrl-AZ" sz="1000" dirty="0">
                <a:latin typeface="Arial" panose="020B0604020202020204" pitchFamily="34" charset="0"/>
                <a:cs typeface="Arial" panose="020B0604020202020204" pitchFamily="34" charset="0"/>
              </a:rPr>
              <a:t>Тимур Минвалеев, </a:t>
            </a:r>
            <a:r>
              <a:rPr lang="en-CA" sz="1000" dirty="0">
                <a:latin typeface="Arial" panose="020B0604020202020204" pitchFamily="34" charset="0"/>
                <a:cs typeface="Arial" panose="020B0604020202020204" pitchFamily="34" charset="0"/>
              </a:rPr>
              <a:t>RU. (n.d.). Percent.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9"/>
              </a:rPr>
              <a:t>https://thenounproject.com/search/?q=percent&amp;i=397874</a:t>
            </a:r>
            <a:endParaRPr lang="en-CA" sz="1000" dirty="0">
              <a:latin typeface="Arial" panose="020B0604020202020204" pitchFamily="34" charset="0"/>
              <a:cs typeface="Arial" panose="020B0604020202020204" pitchFamily="34" charset="0"/>
            </a:endParaRPr>
          </a:p>
          <a:p>
            <a:pPr lvl="1"/>
            <a:r>
              <a:rPr lang="en-US" sz="1000" dirty="0" err="1">
                <a:latin typeface="Arial" panose="020B0604020202020204" pitchFamily="34" charset="0"/>
                <a:cs typeface="Arial" panose="020B0604020202020204" pitchFamily="34" charset="0"/>
              </a:rPr>
              <a:t>Farais</a:t>
            </a:r>
            <a:r>
              <a:rPr lang="en-US" sz="1000" dirty="0">
                <a:latin typeface="Arial" panose="020B0604020202020204" pitchFamily="34" charset="0"/>
                <a:cs typeface="Arial" panose="020B0604020202020204" pitchFamily="34" charset="0"/>
              </a:rPr>
              <a:t>, B, CL. (n.d.). Decision. </a:t>
            </a:r>
            <a:r>
              <a:rPr lang="en-US" sz="1000" i="1" dirty="0">
                <a:latin typeface="Arial" panose="020B0604020202020204" pitchFamily="34" charset="0"/>
                <a:cs typeface="Arial" panose="020B0604020202020204" pitchFamily="34" charset="0"/>
              </a:rPr>
              <a:t>The Noun Project</a:t>
            </a:r>
            <a:r>
              <a:rPr lang="en-US"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0"/>
              </a:rPr>
              <a:t>https://thenounproject.com/search/?q=alternatives&amp;i=1074053</a:t>
            </a:r>
            <a:endParaRPr lang="en-CA" sz="1000" dirty="0">
              <a:latin typeface="Arial" panose="020B0604020202020204" pitchFamily="34" charset="0"/>
              <a:cs typeface="Arial" panose="020B0604020202020204" pitchFamily="34" charset="0"/>
            </a:endParaRPr>
          </a:p>
          <a:p>
            <a:pPr lvl="1"/>
            <a:r>
              <a:rPr lang="en-CA" sz="1000" dirty="0" err="1">
                <a:latin typeface="Arial" panose="020B0604020202020204" pitchFamily="34" charset="0"/>
                <a:cs typeface="Arial" panose="020B0604020202020204" pitchFamily="34" charset="0"/>
              </a:rPr>
              <a:t>Cresnar</a:t>
            </a:r>
            <a:r>
              <a:rPr lang="en-CA" sz="1000" dirty="0">
                <a:latin typeface="Arial" panose="020B0604020202020204" pitchFamily="34" charset="0"/>
                <a:cs typeface="Arial" panose="020B0604020202020204" pitchFamily="34" charset="0"/>
              </a:rPr>
              <a:t>, Gregor. (n.d.). Dollar sign.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1"/>
              </a:rPr>
              <a:t>https://thenounproject.com/search/?q=dollar%20sign&amp;i=171145</a:t>
            </a:r>
            <a:endParaRPr lang="en-CA"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AFY Studio, ID. (n.d.). Leaf.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2"/>
              </a:rPr>
              <a:t>https://thenounproject.com/AFYstudio/uploads/?i=1737325</a:t>
            </a:r>
            <a:endParaRPr lang="en-CA"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Andrew </a:t>
            </a:r>
            <a:r>
              <a:rPr lang="en-CA" sz="1000" dirty="0" err="1">
                <a:latin typeface="Arial" panose="020B0604020202020204" pitchFamily="34" charset="0"/>
                <a:cs typeface="Arial" panose="020B0604020202020204" pitchFamily="34" charset="0"/>
              </a:rPr>
              <a:t>Doane</a:t>
            </a:r>
            <a:r>
              <a:rPr lang="en-CA" sz="1000" dirty="0">
                <a:latin typeface="Arial" panose="020B0604020202020204" pitchFamily="34" charset="0"/>
                <a:cs typeface="Arial" panose="020B0604020202020204" pitchFamily="34" charset="0"/>
              </a:rPr>
              <a:t>. (n.d.). </a:t>
            </a:r>
            <a:r>
              <a:rPr lang="en-CA" sz="1000" dirty="0" err="1">
                <a:latin typeface="Arial" panose="020B0604020202020204" pitchFamily="34" charset="0"/>
                <a:cs typeface="Arial" panose="020B0604020202020204" pitchFamily="34" charset="0"/>
              </a:rPr>
              <a:t>Desterted</a:t>
            </a:r>
            <a:r>
              <a:rPr lang="en-CA" sz="1000" dirty="0">
                <a:latin typeface="Arial" panose="020B0604020202020204" pitchFamily="34" charset="0"/>
                <a:cs typeface="Arial" panose="020B0604020202020204" pitchFamily="34" charset="0"/>
              </a:rPr>
              <a:t> Island.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i="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hlinkClick r:id="rId13"/>
              </a:rPr>
              <a:t>https://thenounproject.com/search/?q=DESERT%20ISLAND&amp;i=1422103</a:t>
            </a:r>
            <a:endParaRPr lang="en-CA"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Tony </a:t>
            </a:r>
            <a:r>
              <a:rPr lang="en-CA" sz="1000" dirty="0" err="1">
                <a:latin typeface="Arial" panose="020B0604020202020204" pitchFamily="34" charset="0"/>
                <a:cs typeface="Arial" panose="020B0604020202020204" pitchFamily="34" charset="0"/>
              </a:rPr>
              <a:t>Michiels</a:t>
            </a:r>
            <a:r>
              <a:rPr lang="en-CA" sz="1000" dirty="0">
                <a:latin typeface="Arial" panose="020B0604020202020204" pitchFamily="34" charset="0"/>
                <a:cs typeface="Arial" panose="020B0604020202020204" pitchFamily="34" charset="0"/>
              </a:rPr>
              <a:t>. (n.d.). Stacks.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i="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hlinkClick r:id="rId14"/>
              </a:rPr>
              <a:t>https://thenounproject.com/search/?q=piles&amp;i=38035</a:t>
            </a:r>
            <a:endParaRPr lang="en-CA"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Bernar Novalyi. (n.d.). Judge.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a:t>
            </a:r>
            <a:r>
              <a:rPr lang="en-CA" sz="1000" u="sng" dirty="0">
                <a:latin typeface="Arial" panose="020B0604020202020204" pitchFamily="34" charset="0"/>
                <a:cs typeface="Arial" panose="020B0604020202020204" pitchFamily="34" charset="0"/>
              </a:rPr>
              <a:t>. https://</a:t>
            </a:r>
            <a:r>
              <a:rPr lang="en-CA" sz="1000" u="sng" dirty="0" err="1">
                <a:latin typeface="Arial" panose="020B0604020202020204" pitchFamily="34" charset="0"/>
                <a:cs typeface="Arial" panose="020B0604020202020204" pitchFamily="34" charset="0"/>
              </a:rPr>
              <a:t>thenounproject.com</a:t>
            </a:r>
            <a:r>
              <a:rPr lang="en-CA" sz="1000" u="sng" dirty="0">
                <a:latin typeface="Arial" panose="020B0604020202020204" pitchFamily="34" charset="0"/>
                <a:cs typeface="Arial" panose="020B0604020202020204" pitchFamily="34" charset="0"/>
              </a:rPr>
              <a:t>/search/?q=</a:t>
            </a:r>
            <a:r>
              <a:rPr lang="en-CA" sz="1000" u="sng" dirty="0" err="1">
                <a:latin typeface="Arial" panose="020B0604020202020204" pitchFamily="34" charset="0"/>
                <a:cs typeface="Arial" panose="020B0604020202020204" pitchFamily="34" charset="0"/>
              </a:rPr>
              <a:t>judge&amp;i</a:t>
            </a:r>
            <a:r>
              <a:rPr lang="en-CA" sz="1000" u="sng" dirty="0">
                <a:latin typeface="Arial" panose="020B0604020202020204" pitchFamily="34" charset="0"/>
                <a:cs typeface="Arial" panose="020B0604020202020204" pitchFamily="34" charset="0"/>
              </a:rPr>
              <a:t>=684236</a:t>
            </a:r>
            <a:endParaRPr lang="en-CA" sz="1000" dirty="0">
              <a:latin typeface="Arial" panose="020B0604020202020204" pitchFamily="34" charset="0"/>
              <a:cs typeface="Arial" panose="020B0604020202020204" pitchFamily="34" charset="0"/>
            </a:endParaRPr>
          </a:p>
          <a:p>
            <a:pPr marL="457200" lvl="1" indent="0">
              <a:buNone/>
            </a:pPr>
            <a:endParaRPr lang="en-CA" sz="1900" dirty="0">
              <a:latin typeface="Arial" panose="020B0604020202020204" pitchFamily="34" charset="0"/>
              <a:cs typeface="Arial" panose="020B0604020202020204" pitchFamily="34" charset="0"/>
            </a:endParaRPr>
          </a:p>
          <a:p>
            <a:endParaRPr lang="en-CA" sz="3600" dirty="0">
              <a:latin typeface="Arial" panose="020B0604020202020204" pitchFamily="34" charset="0"/>
              <a:cs typeface="Arial" panose="020B0604020202020204" pitchFamily="34" charset="0"/>
            </a:endParaRPr>
          </a:p>
          <a:p>
            <a:endParaRPr lang="en-CA" sz="3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25221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SAM WANTS TO SHARE RESOURCES WITH HIS STUDENTS </a:t>
            </a:r>
          </a:p>
        </p:txBody>
      </p:sp>
      <p:pic>
        <p:nvPicPr>
          <p:cNvPr id="12" name="Picture 11">
            <a:extLst>
              <a:ext uri="{FF2B5EF4-FFF2-40B4-BE49-F238E27FC236}">
                <a16:creationId xmlns:a16="http://schemas.microsoft.com/office/drawing/2014/main" id="{3B42753A-3C98-2D46-9248-876EB8167BFF}"/>
              </a:ext>
            </a:extLst>
          </p:cNvPr>
          <p:cNvPicPr>
            <a:picLocks noChangeAspect="1"/>
          </p:cNvPicPr>
          <p:nvPr/>
        </p:nvPicPr>
        <p:blipFill>
          <a:blip r:embed="rId2"/>
          <a:stretch>
            <a:fillRect/>
          </a:stretch>
        </p:blipFill>
        <p:spPr>
          <a:xfrm>
            <a:off x="8744193" y="3429000"/>
            <a:ext cx="2803501" cy="2225001"/>
          </a:xfrm>
          <a:prstGeom prst="rect">
            <a:avLst/>
          </a:prstGeom>
        </p:spPr>
      </p:pic>
      <p:pic>
        <p:nvPicPr>
          <p:cNvPr id="8" name="Picture 7">
            <a:extLst>
              <a:ext uri="{FF2B5EF4-FFF2-40B4-BE49-F238E27FC236}">
                <a16:creationId xmlns:a16="http://schemas.microsoft.com/office/drawing/2014/main" id="{81DD6C1F-8A78-D846-9FC5-D86B2DAE211C}"/>
              </a:ext>
            </a:extLst>
          </p:cNvPr>
          <p:cNvPicPr>
            <a:picLocks noChangeAspect="1"/>
          </p:cNvPicPr>
          <p:nvPr/>
        </p:nvPicPr>
        <p:blipFill>
          <a:blip r:embed="rId3"/>
          <a:stretch>
            <a:fillRect/>
          </a:stretch>
        </p:blipFill>
        <p:spPr>
          <a:xfrm>
            <a:off x="713696" y="3281208"/>
            <a:ext cx="2803500" cy="3031284"/>
          </a:xfrm>
          <a:prstGeom prst="rect">
            <a:avLst/>
          </a:prstGeom>
        </p:spPr>
      </p:pic>
      <p:sp>
        <p:nvSpPr>
          <p:cNvPr id="16" name="TextBox 15">
            <a:extLst>
              <a:ext uri="{FF2B5EF4-FFF2-40B4-BE49-F238E27FC236}">
                <a16:creationId xmlns:a16="http://schemas.microsoft.com/office/drawing/2014/main" id="{FB82DAB2-A04D-5240-8A7F-5139B95868DA}"/>
              </a:ext>
            </a:extLst>
          </p:cNvPr>
          <p:cNvSpPr txBox="1"/>
          <p:nvPr/>
        </p:nvSpPr>
        <p:spPr>
          <a:xfrm>
            <a:off x="3767844" y="2236213"/>
            <a:ext cx="5718232" cy="584775"/>
          </a:xfrm>
          <a:prstGeom prst="rect">
            <a:avLst/>
          </a:prstGeom>
          <a:noFill/>
        </p:spPr>
        <p:txBody>
          <a:bodyPr wrap="none" rtlCol="0">
            <a:spAutoFit/>
          </a:bodyPr>
          <a:lstStyle/>
          <a:p>
            <a:r>
              <a:rPr lang="en-US" sz="3200" dirty="0">
                <a:solidFill>
                  <a:schemeClr val="tx1">
                    <a:lumMod val="75000"/>
                    <a:lumOff val="25000"/>
                  </a:schemeClr>
                </a:solidFill>
                <a:latin typeface="Arial" panose="020B0604020202020204" pitchFamily="34" charset="0"/>
                <a:cs typeface="Arial" panose="020B0604020202020204" pitchFamily="34" charset="0"/>
              </a:rPr>
              <a:t>Is this covered by fair dealing?</a:t>
            </a:r>
          </a:p>
        </p:txBody>
      </p:sp>
      <p:pic>
        <p:nvPicPr>
          <p:cNvPr id="18" name="Picture 17">
            <a:extLst>
              <a:ext uri="{FF2B5EF4-FFF2-40B4-BE49-F238E27FC236}">
                <a16:creationId xmlns:a16="http://schemas.microsoft.com/office/drawing/2014/main" id="{5951AF95-6C6E-DA4D-B38C-ED4F7041EA7B}"/>
              </a:ext>
            </a:extLst>
          </p:cNvPr>
          <p:cNvPicPr>
            <a:picLocks noChangeAspect="1"/>
          </p:cNvPicPr>
          <p:nvPr/>
        </p:nvPicPr>
        <p:blipFill>
          <a:blip r:embed="rId4"/>
          <a:stretch>
            <a:fillRect/>
          </a:stretch>
        </p:blipFill>
        <p:spPr>
          <a:xfrm>
            <a:off x="3619195" y="3797313"/>
            <a:ext cx="1037865" cy="1274722"/>
          </a:xfrm>
          <a:prstGeom prst="rect">
            <a:avLst/>
          </a:prstGeom>
          <a:ln>
            <a:noFill/>
          </a:ln>
        </p:spPr>
      </p:pic>
      <p:pic>
        <p:nvPicPr>
          <p:cNvPr id="23" name="Picture 22">
            <a:extLst>
              <a:ext uri="{FF2B5EF4-FFF2-40B4-BE49-F238E27FC236}">
                <a16:creationId xmlns:a16="http://schemas.microsoft.com/office/drawing/2014/main" id="{B4D7581C-3BBC-DF43-B7B9-1A0AFAD3993C}"/>
              </a:ext>
            </a:extLst>
          </p:cNvPr>
          <p:cNvPicPr>
            <a:picLocks noChangeAspect="1"/>
          </p:cNvPicPr>
          <p:nvPr/>
        </p:nvPicPr>
        <p:blipFill>
          <a:blip r:embed="rId5"/>
          <a:stretch>
            <a:fillRect/>
          </a:stretch>
        </p:blipFill>
        <p:spPr>
          <a:xfrm>
            <a:off x="5468694" y="5275862"/>
            <a:ext cx="1254611" cy="1184586"/>
          </a:xfrm>
          <a:prstGeom prst="rect">
            <a:avLst/>
          </a:prstGeom>
        </p:spPr>
      </p:pic>
    </p:spTree>
    <p:extLst>
      <p:ext uri="{BB962C8B-B14F-4D97-AF65-F5344CB8AC3E}">
        <p14:creationId xmlns:p14="http://schemas.microsoft.com/office/powerpoint/2010/main" val="3372220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5E-6 1.48148E-6 L 0.28099 0.00555 " pathEditMode="relative" rAng="0" ptsTypes="AA">
                                      <p:cBhvr>
                                        <p:cTn id="21" dur="2000" fill="hold"/>
                                        <p:tgtEl>
                                          <p:spTgt spid="18"/>
                                        </p:tgtEl>
                                        <p:attrNameLst>
                                          <p:attrName>ppt_x</p:attrName>
                                          <p:attrName>ppt_y</p:attrName>
                                        </p:attrNameLst>
                                      </p:cBhvr>
                                      <p:rCtr x="14049" y="27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515E7-52EB-EE40-A790-032533D47FFC}"/>
              </a:ext>
            </a:extLst>
          </p:cNvPr>
          <p:cNvSpPr>
            <a:spLocks noGrp="1"/>
          </p:cNvSpPr>
          <p:nvPr>
            <p:ph type="body" sz="quarter" idx="10"/>
          </p:nvPr>
        </p:nvSpPr>
        <p:spPr>
          <a:xfrm>
            <a:off x="1490134" y="2184400"/>
            <a:ext cx="9821334" cy="1244600"/>
          </a:xfrm>
        </p:spPr>
        <p:txBody>
          <a:bodyPr>
            <a:noAutofit/>
          </a:bodyPr>
          <a:lstStyle/>
          <a:p>
            <a:pPr marL="495300" lvl="1">
              <a:lnSpc>
                <a:spcPct val="100000"/>
              </a:lnSpc>
              <a:spcBef>
                <a:spcPts val="0"/>
              </a:spcBef>
              <a:buClr>
                <a:schemeClr val="dk1"/>
              </a:buClr>
              <a:buSzPts val="1800"/>
            </a:pPr>
            <a:r>
              <a:rPr lang="en" sz="1800" dirty="0">
                <a:sym typeface="Calibri"/>
              </a:rPr>
              <a:t>University of Alberta. 2018. “</a:t>
            </a:r>
            <a:r>
              <a:rPr lang="en" sz="1800" i="1" dirty="0">
                <a:sym typeface="Calibri"/>
              </a:rPr>
              <a:t>Alberta (Education) v. Access Copyright</a:t>
            </a:r>
            <a:r>
              <a:rPr lang="en" sz="1800" dirty="0">
                <a:sym typeface="Calibri"/>
              </a:rPr>
              <a:t>” </a:t>
            </a:r>
            <a:r>
              <a:rPr lang="en" sz="1800" i="1" dirty="0">
                <a:sym typeface="Calibri"/>
              </a:rPr>
              <a:t>Opening Up Copyright Instructional Module</a:t>
            </a:r>
            <a:r>
              <a:rPr lang="en" sz="1800" dirty="0">
                <a:sym typeface="Calibri"/>
              </a:rPr>
              <a:t>. </a:t>
            </a:r>
            <a:r>
              <a:rPr lang="en-US" sz="1800" dirty="0">
                <a:sym typeface="Calibri"/>
                <a:hlinkClick r:id="rId2"/>
              </a:rPr>
              <a:t>https://www.ualberta.ca/copyright/resources/opening-upcopyright-instructional-modules</a:t>
            </a:r>
            <a:r>
              <a:rPr lang="en" sz="2900" dirty="0">
                <a:sym typeface="Calibri"/>
              </a:rPr>
              <a:t> </a:t>
            </a:r>
          </a:p>
          <a:p>
            <a:endParaRPr lang="en-US" dirty="0"/>
          </a:p>
        </p:txBody>
      </p:sp>
    </p:spTree>
    <p:extLst>
      <p:ext uri="{BB962C8B-B14F-4D97-AF65-F5344CB8AC3E}">
        <p14:creationId xmlns:p14="http://schemas.microsoft.com/office/powerpoint/2010/main" val="59736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22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0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8D74368D-B093-D54A-B9F4-5F11489C2F56}"/>
              </a:ext>
            </a:extLst>
          </p:cNvPr>
          <p:cNvPicPr>
            <a:picLocks noChangeAspect="1"/>
          </p:cNvPicPr>
          <p:nvPr/>
        </p:nvPicPr>
        <p:blipFill>
          <a:blip r:embed="rId2"/>
          <a:stretch>
            <a:fillRect/>
          </a:stretch>
        </p:blipFill>
        <p:spPr>
          <a:xfrm>
            <a:off x="1754408" y="2230485"/>
            <a:ext cx="5294092" cy="3123520"/>
          </a:xfrm>
          <a:prstGeom prst="rect">
            <a:avLst/>
          </a:prstGeom>
        </p:spPr>
      </p:pic>
      <p:sp>
        <p:nvSpPr>
          <p:cNvPr id="3" name="TextBox 2">
            <a:extLst>
              <a:ext uri="{FF2B5EF4-FFF2-40B4-BE49-F238E27FC236}">
                <a16:creationId xmlns:a16="http://schemas.microsoft.com/office/drawing/2014/main" id="{A8343E8D-0478-144F-A586-7401D6929CF4}"/>
              </a:ext>
            </a:extLst>
          </p:cNvPr>
          <p:cNvSpPr txBox="1"/>
          <p:nvPr/>
        </p:nvSpPr>
        <p:spPr>
          <a:xfrm>
            <a:off x="7462763" y="2668860"/>
            <a:ext cx="3577770" cy="1815882"/>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Supreme Court  applied the two-step test introduced in </a:t>
            </a:r>
            <a:br>
              <a:rPr lang="en-US" sz="2800" dirty="0">
                <a:solidFill>
                  <a:schemeClr val="tx1">
                    <a:lumMod val="75000"/>
                    <a:lumOff val="25000"/>
                  </a:schemeClr>
                </a:solidFill>
                <a:latin typeface="Arial" panose="020B0604020202020204" pitchFamily="34" charset="0"/>
                <a:cs typeface="Arial" panose="020B0604020202020204" pitchFamily="34" charset="0"/>
              </a:rPr>
            </a:br>
            <a:r>
              <a:rPr lang="en-US" sz="2800" i="1" dirty="0">
                <a:solidFill>
                  <a:schemeClr val="tx1">
                    <a:lumMod val="75000"/>
                    <a:lumOff val="25000"/>
                  </a:schemeClr>
                </a:solidFill>
                <a:latin typeface="Arial" panose="020B0604020202020204" pitchFamily="34" charset="0"/>
                <a:cs typeface="Arial" panose="020B0604020202020204" pitchFamily="34" charset="0"/>
              </a:rPr>
              <a:t>CCH v. LSUC </a:t>
            </a:r>
          </a:p>
        </p:txBody>
      </p:sp>
      <p:sp>
        <p:nvSpPr>
          <p:cNvPr id="6" name="Title 1">
            <a:extLst>
              <a:ext uri="{FF2B5EF4-FFF2-40B4-BE49-F238E27FC236}">
                <a16:creationId xmlns:a16="http://schemas.microsoft.com/office/drawing/2014/main" id="{5B55584D-EF82-5D49-A9D0-E65983B212DF}"/>
              </a:ext>
            </a:extLst>
          </p:cNvPr>
          <p:cNvSpPr txBox="1">
            <a:spLocks/>
          </p:cNvSpPr>
          <p:nvPr/>
        </p:nvSpPr>
        <p:spPr>
          <a:xfrm>
            <a:off x="1725232" y="524256"/>
            <a:ext cx="10646535" cy="938785"/>
          </a:xfrm>
          <a:prstGeom prst="rect">
            <a:avLst/>
          </a:prstGeom>
        </p:spPr>
        <p:txBody>
          <a:bodyPr vert="horz" lIns="91440" tIns="45720" rIns="91440" bIns="45720" rtlCol="0" anchor="ctr" anchorCtr="0">
            <a:noAutofit/>
          </a:bodyPr>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sz="3200" i="1" dirty="0">
                <a:cs typeface="Arial" panose="020B0604020202020204" pitchFamily="34" charset="0"/>
              </a:rPr>
              <a:t>ALBERTA (EDUCATION) v. ACCESS COPYRIGHT </a:t>
            </a:r>
            <a:endParaRPr lang="en-US" sz="3200" i="1" dirty="0"/>
          </a:p>
        </p:txBody>
      </p:sp>
    </p:spTree>
    <p:extLst>
      <p:ext uri="{BB962C8B-B14F-4D97-AF65-F5344CB8AC3E}">
        <p14:creationId xmlns:p14="http://schemas.microsoft.com/office/powerpoint/2010/main" val="1057826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0F0DCC-F61A-494E-8CC6-885C97B8B15F}"/>
              </a:ext>
            </a:extLst>
          </p:cNvPr>
          <p:cNvSpPr txBox="1"/>
          <p:nvPr/>
        </p:nvSpPr>
        <p:spPr>
          <a:xfrm>
            <a:off x="1661815" y="1516570"/>
            <a:ext cx="1620981" cy="523220"/>
          </a:xfrm>
          <a:prstGeom prst="rect">
            <a:avLst/>
          </a:prstGeom>
          <a:noFill/>
        </p:spPr>
        <p:txBody>
          <a:bodyPr wrap="square" rtlCol="0">
            <a:spAutoFit/>
          </a:bodyPr>
          <a:lstStyle/>
          <a:p>
            <a:r>
              <a:rPr lang="en-CA" sz="2800" u="sng" dirty="0">
                <a:solidFill>
                  <a:schemeClr val="bg2">
                    <a:lumMod val="50000"/>
                  </a:schemeClr>
                </a:solidFill>
                <a:latin typeface="Arial" panose="020B0604020202020204" pitchFamily="34" charset="0"/>
                <a:cs typeface="Arial" panose="020B0604020202020204" pitchFamily="34" charset="0"/>
              </a:rPr>
              <a:t>1</a:t>
            </a:r>
            <a:r>
              <a:rPr lang="en-CA" sz="2800" u="sng" baseline="30000" dirty="0">
                <a:solidFill>
                  <a:schemeClr val="bg2">
                    <a:lumMod val="50000"/>
                  </a:schemeClr>
                </a:solidFill>
                <a:latin typeface="Arial" panose="020B0604020202020204" pitchFamily="34" charset="0"/>
                <a:cs typeface="Arial" panose="020B0604020202020204" pitchFamily="34" charset="0"/>
              </a:rPr>
              <a:t>st</a:t>
            </a:r>
            <a:r>
              <a:rPr lang="en-CA" sz="2800" u="sng" dirty="0">
                <a:solidFill>
                  <a:schemeClr val="bg2">
                    <a:lumMod val="50000"/>
                  </a:schemeClr>
                </a:solidFill>
                <a:latin typeface="Arial" panose="020B0604020202020204" pitchFamily="34" charset="0"/>
                <a:cs typeface="Arial" panose="020B0604020202020204" pitchFamily="34" charset="0"/>
              </a:rPr>
              <a:t> Step</a:t>
            </a:r>
          </a:p>
        </p:txBody>
      </p:sp>
      <p:sp>
        <p:nvSpPr>
          <p:cNvPr id="15" name="TextBox 14">
            <a:extLst>
              <a:ext uri="{FF2B5EF4-FFF2-40B4-BE49-F238E27FC236}">
                <a16:creationId xmlns:a16="http://schemas.microsoft.com/office/drawing/2014/main" id="{9B931E8F-1E87-45F5-BB54-ADAF34001E89}"/>
              </a:ext>
            </a:extLst>
          </p:cNvPr>
          <p:cNvSpPr txBox="1"/>
          <p:nvPr/>
        </p:nvSpPr>
        <p:spPr>
          <a:xfrm>
            <a:off x="5869222" y="1511341"/>
            <a:ext cx="1572527" cy="523220"/>
          </a:xfrm>
          <a:prstGeom prst="rect">
            <a:avLst/>
          </a:prstGeom>
          <a:noFill/>
        </p:spPr>
        <p:txBody>
          <a:bodyPr wrap="square" rtlCol="0">
            <a:spAutoFit/>
          </a:bodyPr>
          <a:lstStyle/>
          <a:p>
            <a:r>
              <a:rPr lang="en-CA" sz="2800" u="sng" dirty="0">
                <a:solidFill>
                  <a:schemeClr val="bg2">
                    <a:lumMod val="50000"/>
                  </a:schemeClr>
                </a:solidFill>
                <a:latin typeface="Arial" panose="020B0604020202020204" pitchFamily="34" charset="0"/>
                <a:cs typeface="Arial" panose="020B0604020202020204" pitchFamily="34" charset="0"/>
              </a:rPr>
              <a:t>2</a:t>
            </a:r>
            <a:r>
              <a:rPr lang="en-CA" sz="2800" u="sng" baseline="30000" dirty="0">
                <a:solidFill>
                  <a:schemeClr val="bg2">
                    <a:lumMod val="50000"/>
                  </a:schemeClr>
                </a:solidFill>
                <a:latin typeface="Arial" panose="020B0604020202020204" pitchFamily="34" charset="0"/>
                <a:cs typeface="Arial" panose="020B0604020202020204" pitchFamily="34" charset="0"/>
              </a:rPr>
              <a:t>nd</a:t>
            </a:r>
            <a:r>
              <a:rPr lang="en-CA" sz="2800" u="sng" dirty="0">
                <a:solidFill>
                  <a:schemeClr val="bg2">
                    <a:lumMod val="50000"/>
                  </a:schemeClr>
                </a:solidFill>
                <a:latin typeface="Arial" panose="020B0604020202020204" pitchFamily="34" charset="0"/>
                <a:cs typeface="Arial" panose="020B0604020202020204" pitchFamily="34" charset="0"/>
              </a:rPr>
              <a:t> Step</a:t>
            </a:r>
          </a:p>
        </p:txBody>
      </p:sp>
      <p:grpSp>
        <p:nvGrpSpPr>
          <p:cNvPr id="19" name="Group 18">
            <a:extLst>
              <a:ext uri="{FF2B5EF4-FFF2-40B4-BE49-F238E27FC236}">
                <a16:creationId xmlns:a16="http://schemas.microsoft.com/office/drawing/2014/main" id="{8072949C-C6E4-442B-B11D-BEF1C6173C4B}"/>
              </a:ext>
            </a:extLst>
          </p:cNvPr>
          <p:cNvGrpSpPr/>
          <p:nvPr/>
        </p:nvGrpSpPr>
        <p:grpSpPr>
          <a:xfrm>
            <a:off x="8424703" y="4829760"/>
            <a:ext cx="1788828" cy="1586121"/>
            <a:chOff x="7983419" y="554407"/>
            <a:chExt cx="1785121" cy="1516570"/>
          </a:xfrm>
        </p:grpSpPr>
        <p:sp>
          <p:nvSpPr>
            <p:cNvPr id="20" name="TextBox 19">
              <a:extLst>
                <a:ext uri="{FF2B5EF4-FFF2-40B4-BE49-F238E27FC236}">
                  <a16:creationId xmlns:a16="http://schemas.microsoft.com/office/drawing/2014/main" id="{CBB0D7BA-720E-4278-B26C-DB59C0BD6421}"/>
                </a:ext>
              </a:extLst>
            </p:cNvPr>
            <p:cNvSpPr txBox="1"/>
            <p:nvPr/>
          </p:nvSpPr>
          <p:spPr>
            <a:xfrm>
              <a:off x="7983419" y="554407"/>
              <a:ext cx="1785121"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Alternatives</a:t>
              </a:r>
            </a:p>
          </p:txBody>
        </p:sp>
        <p:pic>
          <p:nvPicPr>
            <p:cNvPr id="21" name="Picture 20">
              <a:extLst>
                <a:ext uri="{FF2B5EF4-FFF2-40B4-BE49-F238E27FC236}">
                  <a16:creationId xmlns:a16="http://schemas.microsoft.com/office/drawing/2014/main" id="{CAF312D2-8E8E-4A2B-8D3A-2772E8BBD4E4}"/>
                </a:ext>
              </a:extLst>
            </p:cNvPr>
            <p:cNvPicPr>
              <a:picLocks noChangeAspect="1"/>
            </p:cNvPicPr>
            <p:nvPr/>
          </p:nvPicPr>
          <p:blipFill rotWithShape="1">
            <a:blip r:embed="rId4">
              <a:extLst>
                <a:ext uri="{28A0092B-C50C-407E-A947-70E740481C1C}">
                  <a14:useLocalDpi xmlns:a14="http://schemas.microsoft.com/office/drawing/2010/main" val="0"/>
                </a:ext>
              </a:extLst>
            </a:blip>
            <a:srcRect b="14675"/>
            <a:stretch/>
          </p:blipFill>
          <p:spPr>
            <a:xfrm>
              <a:off x="8306689" y="1095722"/>
              <a:ext cx="1142981" cy="975255"/>
            </a:xfrm>
            <a:prstGeom prst="rect">
              <a:avLst/>
            </a:prstGeom>
          </p:spPr>
        </p:pic>
      </p:grpSp>
      <p:grpSp>
        <p:nvGrpSpPr>
          <p:cNvPr id="22" name="Group 21">
            <a:extLst>
              <a:ext uri="{FF2B5EF4-FFF2-40B4-BE49-F238E27FC236}">
                <a16:creationId xmlns:a16="http://schemas.microsoft.com/office/drawing/2014/main" id="{BC7A620E-0E84-46B0-A72C-3AB704BABD0F}"/>
              </a:ext>
            </a:extLst>
          </p:cNvPr>
          <p:cNvGrpSpPr/>
          <p:nvPr/>
        </p:nvGrpSpPr>
        <p:grpSpPr>
          <a:xfrm>
            <a:off x="5840456" y="2860288"/>
            <a:ext cx="1380218" cy="1657987"/>
            <a:chOff x="721906" y="554409"/>
            <a:chExt cx="1377358" cy="1585285"/>
          </a:xfrm>
        </p:grpSpPr>
        <p:sp>
          <p:nvSpPr>
            <p:cNvPr id="23" name="TextBox 22">
              <a:extLst>
                <a:ext uri="{FF2B5EF4-FFF2-40B4-BE49-F238E27FC236}">
                  <a16:creationId xmlns:a16="http://schemas.microsoft.com/office/drawing/2014/main" id="{2C244535-C9D1-4964-94BA-F0DAA2B1DF8D}"/>
                </a:ext>
              </a:extLst>
            </p:cNvPr>
            <p:cNvSpPr txBox="1"/>
            <p:nvPr/>
          </p:nvSpPr>
          <p:spPr>
            <a:xfrm>
              <a:off x="744721" y="554409"/>
              <a:ext cx="1331729"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Purpose</a:t>
              </a:r>
            </a:p>
          </p:txBody>
        </p:sp>
        <p:pic>
          <p:nvPicPr>
            <p:cNvPr id="24" name="Picture 23">
              <a:extLst>
                <a:ext uri="{FF2B5EF4-FFF2-40B4-BE49-F238E27FC236}">
                  <a16:creationId xmlns:a16="http://schemas.microsoft.com/office/drawing/2014/main" id="{CE40A8F6-70EC-4F26-BFF5-DA96AD556C61}"/>
                </a:ext>
              </a:extLst>
            </p:cNvPr>
            <p:cNvPicPr>
              <a:picLocks noChangeAspect="1"/>
            </p:cNvPicPr>
            <p:nvPr/>
          </p:nvPicPr>
          <p:blipFill rotWithShape="1">
            <a:blip r:embed="rId5">
              <a:extLst>
                <a:ext uri="{28A0092B-C50C-407E-A947-70E740481C1C}">
                  <a14:useLocalDpi xmlns:a14="http://schemas.microsoft.com/office/drawing/2010/main" val="0"/>
                </a:ext>
              </a:extLst>
            </a:blip>
            <a:srcRect l="6129" t="8094" r="8943" b="27534"/>
            <a:stretch/>
          </p:blipFill>
          <p:spPr>
            <a:xfrm>
              <a:off x="721906" y="1095722"/>
              <a:ext cx="1377358" cy="1043972"/>
            </a:xfrm>
            <a:prstGeom prst="rect">
              <a:avLst/>
            </a:prstGeom>
          </p:spPr>
        </p:pic>
      </p:grpSp>
      <p:grpSp>
        <p:nvGrpSpPr>
          <p:cNvPr id="25" name="Group 24">
            <a:extLst>
              <a:ext uri="{FF2B5EF4-FFF2-40B4-BE49-F238E27FC236}">
                <a16:creationId xmlns:a16="http://schemas.microsoft.com/office/drawing/2014/main" id="{2B446BC2-309E-4AB5-A56A-CF991265A401}"/>
              </a:ext>
            </a:extLst>
          </p:cNvPr>
          <p:cNvGrpSpPr/>
          <p:nvPr/>
        </p:nvGrpSpPr>
        <p:grpSpPr>
          <a:xfrm>
            <a:off x="8821634" y="2930309"/>
            <a:ext cx="1245513" cy="1657988"/>
            <a:chOff x="4513386" y="554408"/>
            <a:chExt cx="1242932" cy="1585286"/>
          </a:xfrm>
        </p:grpSpPr>
        <p:sp>
          <p:nvSpPr>
            <p:cNvPr id="26" name="TextBox 25">
              <a:extLst>
                <a:ext uri="{FF2B5EF4-FFF2-40B4-BE49-F238E27FC236}">
                  <a16:creationId xmlns:a16="http://schemas.microsoft.com/office/drawing/2014/main" id="{415133CD-7D78-4DE2-B0E3-404BCACB6639}"/>
                </a:ext>
              </a:extLst>
            </p:cNvPr>
            <p:cNvSpPr txBox="1"/>
            <p:nvPr/>
          </p:nvSpPr>
          <p:spPr>
            <a:xfrm>
              <a:off x="4513386" y="554408"/>
              <a:ext cx="1242932"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Amount</a:t>
              </a:r>
            </a:p>
          </p:txBody>
        </p:sp>
        <p:pic>
          <p:nvPicPr>
            <p:cNvPr id="27" name="Picture 26">
              <a:extLst>
                <a:ext uri="{FF2B5EF4-FFF2-40B4-BE49-F238E27FC236}">
                  <a16:creationId xmlns:a16="http://schemas.microsoft.com/office/drawing/2014/main" id="{58C22A58-76E8-47BF-8E65-7DFC8C0898DA}"/>
                </a:ext>
              </a:extLst>
            </p:cNvPr>
            <p:cNvPicPr>
              <a:picLocks noChangeAspect="1"/>
            </p:cNvPicPr>
            <p:nvPr/>
          </p:nvPicPr>
          <p:blipFill rotWithShape="1">
            <a:blip r:embed="rId6">
              <a:extLst>
                <a:ext uri="{28A0092B-C50C-407E-A947-70E740481C1C}">
                  <a14:useLocalDpi xmlns:a14="http://schemas.microsoft.com/office/drawing/2010/main" val="0"/>
                </a:ext>
              </a:extLst>
            </a:blip>
            <a:srcRect l="24753" t="17139" r="22974" b="29979"/>
            <a:stretch/>
          </p:blipFill>
          <p:spPr>
            <a:xfrm>
              <a:off x="4644390" y="1147338"/>
              <a:ext cx="980917" cy="992356"/>
            </a:xfrm>
            <a:prstGeom prst="rect">
              <a:avLst/>
            </a:prstGeom>
          </p:spPr>
        </p:pic>
      </p:grpSp>
      <p:grpSp>
        <p:nvGrpSpPr>
          <p:cNvPr id="28" name="Group 27">
            <a:extLst>
              <a:ext uri="{FF2B5EF4-FFF2-40B4-BE49-F238E27FC236}">
                <a16:creationId xmlns:a16="http://schemas.microsoft.com/office/drawing/2014/main" id="{0B620A3D-AE7C-4629-9AEB-7260E77B8404}"/>
              </a:ext>
            </a:extLst>
          </p:cNvPr>
          <p:cNvGrpSpPr/>
          <p:nvPr/>
        </p:nvGrpSpPr>
        <p:grpSpPr>
          <a:xfrm>
            <a:off x="5543873" y="4763927"/>
            <a:ext cx="1104253" cy="1801653"/>
            <a:chOff x="10345314" y="554407"/>
            <a:chExt cx="1101965" cy="1722651"/>
          </a:xfrm>
        </p:grpSpPr>
        <p:sp>
          <p:nvSpPr>
            <p:cNvPr id="29" name="TextBox 28">
              <a:extLst>
                <a:ext uri="{FF2B5EF4-FFF2-40B4-BE49-F238E27FC236}">
                  <a16:creationId xmlns:a16="http://schemas.microsoft.com/office/drawing/2014/main" id="{45BC16EB-6561-4017-BC7D-AF8B09BBDACE}"/>
                </a:ext>
              </a:extLst>
            </p:cNvPr>
            <p:cNvSpPr txBox="1"/>
            <p:nvPr/>
          </p:nvSpPr>
          <p:spPr>
            <a:xfrm>
              <a:off x="10345314" y="554407"/>
              <a:ext cx="1101965"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Effect</a:t>
              </a:r>
            </a:p>
          </p:txBody>
        </p:sp>
        <p:pic>
          <p:nvPicPr>
            <p:cNvPr id="30" name="Picture 29">
              <a:extLst>
                <a:ext uri="{FF2B5EF4-FFF2-40B4-BE49-F238E27FC236}">
                  <a16:creationId xmlns:a16="http://schemas.microsoft.com/office/drawing/2014/main" id="{489FB3F0-2EBA-490A-ADBA-1E515CF8526C}"/>
                </a:ext>
              </a:extLst>
            </p:cNvPr>
            <p:cNvPicPr>
              <a:picLocks noChangeAspect="1"/>
            </p:cNvPicPr>
            <p:nvPr/>
          </p:nvPicPr>
          <p:blipFill rotWithShape="1">
            <a:blip r:embed="rId7">
              <a:extLst>
                <a:ext uri="{28A0092B-C50C-407E-A947-70E740481C1C}">
                  <a14:useLocalDpi xmlns:a14="http://schemas.microsoft.com/office/drawing/2010/main" val="0"/>
                </a:ext>
              </a:extLst>
            </a:blip>
            <a:srcRect l="33353" t="12652" r="32393" b="23441"/>
            <a:stretch/>
          </p:blipFill>
          <p:spPr>
            <a:xfrm>
              <a:off x="10550856" y="1053864"/>
              <a:ext cx="655624" cy="1223194"/>
            </a:xfrm>
            <a:prstGeom prst="rect">
              <a:avLst/>
            </a:prstGeom>
          </p:spPr>
        </p:pic>
      </p:grpSp>
      <p:grpSp>
        <p:nvGrpSpPr>
          <p:cNvPr id="31" name="Group 30">
            <a:extLst>
              <a:ext uri="{FF2B5EF4-FFF2-40B4-BE49-F238E27FC236}">
                <a16:creationId xmlns:a16="http://schemas.microsoft.com/office/drawing/2014/main" id="{DEF53F4A-373F-417F-99D0-B1EA9F38CEBA}"/>
              </a:ext>
            </a:extLst>
          </p:cNvPr>
          <p:cNvGrpSpPr/>
          <p:nvPr/>
        </p:nvGrpSpPr>
        <p:grpSpPr>
          <a:xfrm>
            <a:off x="7106551" y="2366893"/>
            <a:ext cx="1647571" cy="1657987"/>
            <a:chOff x="2423460" y="554409"/>
            <a:chExt cx="1644157" cy="1585285"/>
          </a:xfrm>
        </p:grpSpPr>
        <p:sp>
          <p:nvSpPr>
            <p:cNvPr id="32" name="TextBox 31">
              <a:extLst>
                <a:ext uri="{FF2B5EF4-FFF2-40B4-BE49-F238E27FC236}">
                  <a16:creationId xmlns:a16="http://schemas.microsoft.com/office/drawing/2014/main" id="{9EC65CB2-09A4-4E28-A81F-7E3FA4D8D7D7}"/>
                </a:ext>
              </a:extLst>
            </p:cNvPr>
            <p:cNvSpPr txBox="1"/>
            <p:nvPr/>
          </p:nvSpPr>
          <p:spPr>
            <a:xfrm>
              <a:off x="2423460" y="554409"/>
              <a:ext cx="1644157"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Character</a:t>
              </a:r>
            </a:p>
          </p:txBody>
        </p:sp>
        <p:pic>
          <p:nvPicPr>
            <p:cNvPr id="33" name="Picture 32">
              <a:extLst>
                <a:ext uri="{FF2B5EF4-FFF2-40B4-BE49-F238E27FC236}">
                  <a16:creationId xmlns:a16="http://schemas.microsoft.com/office/drawing/2014/main" id="{29BA3EC9-B1D1-4CE2-86D5-660E143FDCA4}"/>
                </a:ext>
              </a:extLst>
            </p:cNvPr>
            <p:cNvPicPr>
              <a:picLocks noChangeAspect="1"/>
            </p:cNvPicPr>
            <p:nvPr/>
          </p:nvPicPr>
          <p:blipFill rotWithShape="1">
            <a:blip r:embed="rId8">
              <a:extLst>
                <a:ext uri="{28A0092B-C50C-407E-A947-70E740481C1C}">
                  <a14:useLocalDpi xmlns:a14="http://schemas.microsoft.com/office/drawing/2010/main" val="0"/>
                </a:ext>
              </a:extLst>
            </a:blip>
            <a:srcRect l="12746" r="11640" b="14933"/>
            <a:stretch/>
          </p:blipFill>
          <p:spPr>
            <a:xfrm>
              <a:off x="2757963" y="1036148"/>
              <a:ext cx="980917" cy="1103546"/>
            </a:xfrm>
            <a:prstGeom prst="rect">
              <a:avLst/>
            </a:prstGeom>
          </p:spPr>
        </p:pic>
      </p:grpSp>
      <p:grpSp>
        <p:nvGrpSpPr>
          <p:cNvPr id="34" name="Group 33">
            <a:extLst>
              <a:ext uri="{FF2B5EF4-FFF2-40B4-BE49-F238E27FC236}">
                <a16:creationId xmlns:a16="http://schemas.microsoft.com/office/drawing/2014/main" id="{66A60169-98C1-4C56-B2CD-A7C931A6AE60}"/>
              </a:ext>
            </a:extLst>
          </p:cNvPr>
          <p:cNvGrpSpPr/>
          <p:nvPr/>
        </p:nvGrpSpPr>
        <p:grpSpPr>
          <a:xfrm>
            <a:off x="6999476" y="5217246"/>
            <a:ext cx="1135406" cy="1595308"/>
            <a:chOff x="6404597" y="554408"/>
            <a:chExt cx="1133053" cy="1525354"/>
          </a:xfrm>
        </p:grpSpPr>
        <p:sp>
          <p:nvSpPr>
            <p:cNvPr id="35" name="TextBox 34">
              <a:extLst>
                <a:ext uri="{FF2B5EF4-FFF2-40B4-BE49-F238E27FC236}">
                  <a16:creationId xmlns:a16="http://schemas.microsoft.com/office/drawing/2014/main" id="{9845E9B2-FF75-48DC-B13E-C8ED13A3D483}"/>
                </a:ext>
              </a:extLst>
            </p:cNvPr>
            <p:cNvSpPr txBox="1"/>
            <p:nvPr/>
          </p:nvSpPr>
          <p:spPr>
            <a:xfrm>
              <a:off x="6435684" y="554408"/>
              <a:ext cx="1101966"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Nature</a:t>
              </a:r>
            </a:p>
          </p:txBody>
        </p:sp>
        <p:pic>
          <p:nvPicPr>
            <p:cNvPr id="36" name="Picture 35">
              <a:extLst>
                <a:ext uri="{FF2B5EF4-FFF2-40B4-BE49-F238E27FC236}">
                  <a16:creationId xmlns:a16="http://schemas.microsoft.com/office/drawing/2014/main" id="{F2938FD4-4AAC-48FA-A2C8-EB73F4CA4340}"/>
                </a:ext>
              </a:extLst>
            </p:cNvPr>
            <p:cNvPicPr>
              <a:picLocks noChangeAspect="1"/>
            </p:cNvPicPr>
            <p:nvPr/>
          </p:nvPicPr>
          <p:blipFill rotWithShape="1">
            <a:blip r:embed="rId9">
              <a:extLst>
                <a:ext uri="{28A0092B-C50C-407E-A947-70E740481C1C}">
                  <a14:useLocalDpi xmlns:a14="http://schemas.microsoft.com/office/drawing/2010/main" val="0"/>
                </a:ext>
              </a:extLst>
            </a:blip>
            <a:srcRect l="9060" r="9855" b="19179"/>
            <a:stretch/>
          </p:blipFill>
          <p:spPr>
            <a:xfrm>
              <a:off x="6404597" y="1013802"/>
              <a:ext cx="1069459" cy="1065960"/>
            </a:xfrm>
            <a:prstGeom prst="rect">
              <a:avLst/>
            </a:prstGeom>
          </p:spPr>
        </p:pic>
      </p:grpSp>
      <p:sp>
        <p:nvSpPr>
          <p:cNvPr id="12" name="TextBox 11">
            <a:extLst>
              <a:ext uri="{FF2B5EF4-FFF2-40B4-BE49-F238E27FC236}">
                <a16:creationId xmlns:a16="http://schemas.microsoft.com/office/drawing/2014/main" id="{3039CDAD-5662-7842-848A-5669D92907D9}"/>
              </a:ext>
            </a:extLst>
          </p:cNvPr>
          <p:cNvSpPr txBox="1"/>
          <p:nvPr/>
        </p:nvSpPr>
        <p:spPr>
          <a:xfrm>
            <a:off x="3330844" y="2361853"/>
            <a:ext cx="618840" cy="923330"/>
          </a:xfrm>
          <a:prstGeom prst="rect">
            <a:avLst/>
          </a:prstGeom>
          <a:noFill/>
        </p:spPr>
        <p:txBody>
          <a:bodyPr wrap="square" rtlCol="0">
            <a:spAutoFit/>
          </a:bodyPr>
          <a:lstStyle/>
          <a:p>
            <a:r>
              <a:rPr lang="en-US" sz="5400" b="1" dirty="0">
                <a:solidFill>
                  <a:schemeClr val="accent6">
                    <a:lumMod val="75000"/>
                  </a:schemeClr>
                </a:solidFill>
              </a:rPr>
              <a:t>✓</a:t>
            </a:r>
          </a:p>
        </p:txBody>
      </p:sp>
      <p:pic>
        <p:nvPicPr>
          <p:cNvPr id="13" name="Picture 12">
            <a:extLst>
              <a:ext uri="{FF2B5EF4-FFF2-40B4-BE49-F238E27FC236}">
                <a16:creationId xmlns:a16="http://schemas.microsoft.com/office/drawing/2014/main" id="{E5F1E754-8525-B941-BB70-213B2A139152}"/>
              </a:ext>
            </a:extLst>
          </p:cNvPr>
          <p:cNvPicPr>
            <a:picLocks noChangeAspect="1"/>
          </p:cNvPicPr>
          <p:nvPr/>
        </p:nvPicPr>
        <p:blipFill>
          <a:blip r:embed="rId10"/>
          <a:stretch>
            <a:fillRect/>
          </a:stretch>
        </p:blipFill>
        <p:spPr>
          <a:xfrm>
            <a:off x="1600505" y="3395584"/>
            <a:ext cx="1808549" cy="1958740"/>
          </a:xfrm>
          <a:prstGeom prst="rect">
            <a:avLst/>
          </a:prstGeom>
        </p:spPr>
      </p:pic>
      <p:pic>
        <p:nvPicPr>
          <p:cNvPr id="10" name="Picture 9">
            <a:extLst>
              <a:ext uri="{FF2B5EF4-FFF2-40B4-BE49-F238E27FC236}">
                <a16:creationId xmlns:a16="http://schemas.microsoft.com/office/drawing/2014/main" id="{63CE707C-4C9C-8D4A-90DA-57C6CD82EBA5}"/>
              </a:ext>
            </a:extLst>
          </p:cNvPr>
          <p:cNvPicPr>
            <a:picLocks noChangeAspect="1"/>
          </p:cNvPicPr>
          <p:nvPr/>
        </p:nvPicPr>
        <p:blipFill>
          <a:blip r:embed="rId11"/>
          <a:stretch>
            <a:fillRect/>
          </a:stretch>
        </p:blipFill>
        <p:spPr>
          <a:xfrm>
            <a:off x="1600505" y="2364049"/>
            <a:ext cx="1764208" cy="1013352"/>
          </a:xfrm>
          <a:prstGeom prst="rect">
            <a:avLst/>
          </a:prstGeom>
        </p:spPr>
      </p:pic>
      <p:sp>
        <p:nvSpPr>
          <p:cNvPr id="4" name="Content Placeholder 3">
            <a:extLst>
              <a:ext uri="{FF2B5EF4-FFF2-40B4-BE49-F238E27FC236}">
                <a16:creationId xmlns:a16="http://schemas.microsoft.com/office/drawing/2014/main" id="{7413DE3C-7541-5D49-9C44-2A6B14B5637E}"/>
              </a:ext>
            </a:extLst>
          </p:cNvPr>
          <p:cNvSpPr>
            <a:spLocks noGrp="1"/>
          </p:cNvSpPr>
          <p:nvPr>
            <p:ph sz="quarter" idx="14"/>
          </p:nvPr>
        </p:nvSpPr>
        <p:spPr/>
        <p:txBody>
          <a:bodyPr>
            <a:normAutofit lnSpcReduction="10000"/>
          </a:bodyPr>
          <a:lstStyle/>
          <a:p>
            <a:endParaRPr lang="en-US"/>
          </a:p>
        </p:txBody>
      </p:sp>
      <p:sp>
        <p:nvSpPr>
          <p:cNvPr id="39" name="Title 1">
            <a:extLst>
              <a:ext uri="{FF2B5EF4-FFF2-40B4-BE49-F238E27FC236}">
                <a16:creationId xmlns:a16="http://schemas.microsoft.com/office/drawing/2014/main" id="{B0EBE60A-FE78-544C-B8EE-AB214592153E}"/>
              </a:ext>
            </a:extLst>
          </p:cNvPr>
          <p:cNvSpPr txBox="1">
            <a:spLocks/>
          </p:cNvSpPr>
          <p:nvPr/>
        </p:nvSpPr>
        <p:spPr>
          <a:xfrm>
            <a:off x="1707360" y="508427"/>
            <a:ext cx="10646535" cy="938785"/>
          </a:xfrm>
          <a:prstGeom prst="rect">
            <a:avLst/>
          </a:prstGeom>
        </p:spPr>
        <p:txBody>
          <a:bodyPr vert="horz" lIns="91440" tIns="45720" rIns="91440" bIns="45720" rtlCol="0" anchor="ctr" anchorCtr="0">
            <a:noAutofit/>
          </a:bodyPr>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sz="3200" i="1" dirty="0">
                <a:cs typeface="Arial" panose="020B0604020202020204" pitchFamily="34" charset="0"/>
              </a:rPr>
              <a:t>ALBERTA (EDUCATION) v. ACCESS COPYRIGHT </a:t>
            </a:r>
            <a:endParaRPr lang="en-US" sz="3200" i="1" dirty="0"/>
          </a:p>
        </p:txBody>
      </p:sp>
    </p:spTree>
    <p:custDataLst>
      <p:tags r:id="rId1"/>
    </p:custDataLst>
    <p:extLst>
      <p:ext uri="{BB962C8B-B14F-4D97-AF65-F5344CB8AC3E}">
        <p14:creationId xmlns:p14="http://schemas.microsoft.com/office/powerpoint/2010/main" val="1731287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45833E-6 -2.96296E-6 L 0.00039 -0.13565 " pathEditMode="relative" rAng="0" ptsTypes="AA">
                                      <p:cBhvr>
                                        <p:cTn id="11" dur="2000" fill="hold"/>
                                        <p:tgtEl>
                                          <p:spTgt spid="13"/>
                                        </p:tgtEl>
                                        <p:attrNameLst>
                                          <p:attrName>ppt_x</p:attrName>
                                          <p:attrName>ppt_y</p:attrName>
                                        </p:attrNameLst>
                                      </p:cBhvr>
                                      <p:rCtr x="13" y="-6782"/>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1000" tmFilter="0, 0; .2, .5; .8, .5; 1, 0"/>
                                        <p:tgtEl>
                                          <p:spTgt spid="15"/>
                                        </p:tgtEl>
                                      </p:cBhvr>
                                    </p:animEffect>
                                    <p:animScale>
                                      <p:cBhvr>
                                        <p:cTn id="21"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THE PURPOSE OF THE DEALING</a:t>
            </a:r>
          </a:p>
        </p:txBody>
      </p:sp>
      <p:grpSp>
        <p:nvGrpSpPr>
          <p:cNvPr id="11" name="Group 10">
            <a:extLst>
              <a:ext uri="{FF2B5EF4-FFF2-40B4-BE49-F238E27FC236}">
                <a16:creationId xmlns:a16="http://schemas.microsoft.com/office/drawing/2014/main" id="{602829B4-814D-AD4F-B415-5E8E815EFEAE}"/>
              </a:ext>
            </a:extLst>
          </p:cNvPr>
          <p:cNvGrpSpPr/>
          <p:nvPr/>
        </p:nvGrpSpPr>
        <p:grpSpPr>
          <a:xfrm>
            <a:off x="734077" y="2801059"/>
            <a:ext cx="1380218" cy="1657987"/>
            <a:chOff x="721906" y="554409"/>
            <a:chExt cx="1377358" cy="1585285"/>
          </a:xfrm>
        </p:grpSpPr>
        <p:sp>
          <p:nvSpPr>
            <p:cNvPr id="12" name="TextBox 11">
              <a:extLst>
                <a:ext uri="{FF2B5EF4-FFF2-40B4-BE49-F238E27FC236}">
                  <a16:creationId xmlns:a16="http://schemas.microsoft.com/office/drawing/2014/main" id="{10DF1F27-7398-3446-94CC-20F0979E9D62}"/>
                </a:ext>
              </a:extLst>
            </p:cNvPr>
            <p:cNvSpPr txBox="1"/>
            <p:nvPr/>
          </p:nvSpPr>
          <p:spPr>
            <a:xfrm>
              <a:off x="744721" y="554409"/>
              <a:ext cx="1331729"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Purpose</a:t>
              </a:r>
            </a:p>
          </p:txBody>
        </p:sp>
        <p:pic>
          <p:nvPicPr>
            <p:cNvPr id="13" name="Picture 12">
              <a:extLst>
                <a:ext uri="{FF2B5EF4-FFF2-40B4-BE49-F238E27FC236}">
                  <a16:creationId xmlns:a16="http://schemas.microsoft.com/office/drawing/2014/main" id="{12E27616-B5C8-CB48-9D71-5716E2CA7F07}"/>
                </a:ext>
              </a:extLst>
            </p:cNvPr>
            <p:cNvPicPr>
              <a:picLocks noChangeAspect="1"/>
            </p:cNvPicPr>
            <p:nvPr/>
          </p:nvPicPr>
          <p:blipFill rotWithShape="1">
            <a:blip r:embed="rId4">
              <a:extLst>
                <a:ext uri="{28A0092B-C50C-407E-A947-70E740481C1C}">
                  <a14:useLocalDpi xmlns:a14="http://schemas.microsoft.com/office/drawing/2010/main" val="0"/>
                </a:ext>
              </a:extLst>
            </a:blip>
            <a:srcRect l="6129" t="8094" r="8943" b="27534"/>
            <a:stretch/>
          </p:blipFill>
          <p:spPr>
            <a:xfrm>
              <a:off x="721906" y="1095722"/>
              <a:ext cx="1377358" cy="1043972"/>
            </a:xfrm>
            <a:prstGeom prst="rect">
              <a:avLst/>
            </a:prstGeom>
          </p:spPr>
        </p:pic>
      </p:grpSp>
      <p:pic>
        <p:nvPicPr>
          <p:cNvPr id="14" name="Content Placeholder 6">
            <a:extLst>
              <a:ext uri="{FF2B5EF4-FFF2-40B4-BE49-F238E27FC236}">
                <a16:creationId xmlns:a16="http://schemas.microsoft.com/office/drawing/2014/main" id="{B1F43DC9-F2EF-BF45-B10D-ED3CE8D44407}"/>
              </a:ext>
            </a:extLst>
          </p:cNvPr>
          <p:cNvPicPr>
            <a:picLocks noChangeAspect="1"/>
          </p:cNvPicPr>
          <p:nvPr/>
        </p:nvPicPr>
        <p:blipFill>
          <a:blip r:embed="rId5"/>
          <a:stretch>
            <a:fillRect/>
          </a:stretch>
        </p:blipFill>
        <p:spPr>
          <a:xfrm>
            <a:off x="5956229" y="1918171"/>
            <a:ext cx="5529264" cy="974819"/>
          </a:xfrm>
          <a:prstGeom prst="rect">
            <a:avLst/>
          </a:prstGeom>
        </p:spPr>
      </p:pic>
      <p:pic>
        <p:nvPicPr>
          <p:cNvPr id="15" name="Content Placeholder 6">
            <a:extLst>
              <a:ext uri="{FF2B5EF4-FFF2-40B4-BE49-F238E27FC236}">
                <a16:creationId xmlns:a16="http://schemas.microsoft.com/office/drawing/2014/main" id="{6146DDE3-0BF5-3A41-9224-5CCBBFF887DD}"/>
              </a:ext>
            </a:extLst>
          </p:cNvPr>
          <p:cNvPicPr>
            <a:picLocks noGrp="1" noChangeAspect="1"/>
          </p:cNvPicPr>
          <p:nvPr>
            <p:ph sz="half" idx="1"/>
          </p:nvPr>
        </p:nvPicPr>
        <p:blipFill>
          <a:blip r:embed="rId6"/>
          <a:stretch>
            <a:fillRect/>
          </a:stretch>
        </p:blipFill>
        <p:spPr>
          <a:xfrm>
            <a:off x="7535533" y="3568385"/>
            <a:ext cx="2317518" cy="2300288"/>
          </a:xfrm>
        </p:spPr>
      </p:pic>
      <p:sp>
        <p:nvSpPr>
          <p:cNvPr id="10" name="TextBox 9">
            <a:extLst>
              <a:ext uri="{FF2B5EF4-FFF2-40B4-BE49-F238E27FC236}">
                <a16:creationId xmlns:a16="http://schemas.microsoft.com/office/drawing/2014/main" id="{C4C7591A-349E-2842-BA3E-4B128EFA3E6A}"/>
              </a:ext>
            </a:extLst>
          </p:cNvPr>
          <p:cNvSpPr txBox="1"/>
          <p:nvPr/>
        </p:nvSpPr>
        <p:spPr>
          <a:xfrm>
            <a:off x="6161017" y="3045165"/>
            <a:ext cx="5119689" cy="523220"/>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Instruction = Non-private study</a:t>
            </a:r>
          </a:p>
        </p:txBody>
      </p:sp>
      <p:pic>
        <p:nvPicPr>
          <p:cNvPr id="22" name="Content Placeholder 21">
            <a:extLst>
              <a:ext uri="{FF2B5EF4-FFF2-40B4-BE49-F238E27FC236}">
                <a16:creationId xmlns:a16="http://schemas.microsoft.com/office/drawing/2014/main" id="{14A19FAA-B694-3C4D-BE2A-FF38A837A25D}"/>
              </a:ext>
            </a:extLst>
          </p:cNvPr>
          <p:cNvPicPr>
            <a:picLocks noGrp="1" noChangeAspect="1"/>
          </p:cNvPicPr>
          <p:nvPr>
            <p:ph sz="quarter" idx="14"/>
          </p:nvPr>
        </p:nvPicPr>
        <p:blipFill>
          <a:blip r:embed="rId7"/>
          <a:stretch>
            <a:fillRect/>
          </a:stretch>
        </p:blipFill>
        <p:spPr>
          <a:xfrm>
            <a:off x="1543756" y="5008887"/>
            <a:ext cx="2461125" cy="868633"/>
          </a:xfrm>
        </p:spPr>
      </p:pic>
      <p:cxnSp>
        <p:nvCxnSpPr>
          <p:cNvPr id="27" name="Straight Connector 26">
            <a:extLst>
              <a:ext uri="{FF2B5EF4-FFF2-40B4-BE49-F238E27FC236}">
                <a16:creationId xmlns:a16="http://schemas.microsoft.com/office/drawing/2014/main" id="{597530FE-75E0-7043-98BD-FF11328E7623}"/>
              </a:ext>
            </a:extLst>
          </p:cNvPr>
          <p:cNvCxnSpPr/>
          <p:nvPr/>
        </p:nvCxnSpPr>
        <p:spPr>
          <a:xfrm>
            <a:off x="2046870" y="5604169"/>
            <a:ext cx="17084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9" name="Content Placeholder 7">
            <a:extLst>
              <a:ext uri="{FF2B5EF4-FFF2-40B4-BE49-F238E27FC236}">
                <a16:creationId xmlns:a16="http://schemas.microsoft.com/office/drawing/2014/main" id="{88C1887A-3032-E542-986C-D0332DF5F50A}"/>
              </a:ext>
            </a:extLst>
          </p:cNvPr>
          <p:cNvPicPr>
            <a:picLocks noChangeAspect="1"/>
          </p:cNvPicPr>
          <p:nvPr/>
        </p:nvPicPr>
        <p:blipFill>
          <a:blip r:embed="rId8"/>
          <a:stretch>
            <a:fillRect/>
          </a:stretch>
        </p:blipFill>
        <p:spPr>
          <a:xfrm>
            <a:off x="6901696" y="2251219"/>
            <a:ext cx="4583797" cy="2757668"/>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D1E58F6-681A-B34A-8384-FDAC364A7C80}"/>
                  </a:ext>
                </a:extLst>
              </p:cNvPr>
              <p:cNvSpPr txBox="1"/>
              <p:nvPr/>
            </p:nvSpPr>
            <p:spPr>
              <a:xfrm>
                <a:off x="3837777" y="5378067"/>
                <a:ext cx="50311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8" name="TextBox 27">
                <a:extLst>
                  <a:ext uri="{FF2B5EF4-FFF2-40B4-BE49-F238E27FC236}">
                    <a16:creationId xmlns:a16="http://schemas.microsoft.com/office/drawing/2014/main" id="{DD1E58F6-681A-B34A-8384-FDAC364A7C80}"/>
                  </a:ext>
                </a:extLst>
              </p:cNvPr>
              <p:cNvSpPr txBox="1">
                <a:spLocks noRot="1" noChangeAspect="1" noMove="1" noResize="1" noEditPoints="1" noAdjustHandles="1" noChangeArrowheads="1" noChangeShapeType="1" noTextEdit="1"/>
              </p:cNvSpPr>
              <p:nvPr/>
            </p:nvSpPr>
            <p:spPr>
              <a:xfrm>
                <a:off x="3837777" y="5378067"/>
                <a:ext cx="503114" cy="523220"/>
              </a:xfrm>
              <a:prstGeom prst="rect">
                <a:avLst/>
              </a:prstGeom>
              <a:blipFill>
                <a:blip r:embed="rId9"/>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70322855-D0C8-E445-8E0C-0FD48CA0D62A}"/>
              </a:ext>
            </a:extLst>
          </p:cNvPr>
          <p:cNvSpPr txBox="1"/>
          <p:nvPr/>
        </p:nvSpPr>
        <p:spPr>
          <a:xfrm>
            <a:off x="4331602" y="5457328"/>
            <a:ext cx="28586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“splendid isolation”</a:t>
            </a:r>
          </a:p>
        </p:txBody>
      </p:sp>
      <p:sp>
        <p:nvSpPr>
          <p:cNvPr id="31" name="TextBox 30">
            <a:extLst>
              <a:ext uri="{FF2B5EF4-FFF2-40B4-BE49-F238E27FC236}">
                <a16:creationId xmlns:a16="http://schemas.microsoft.com/office/drawing/2014/main" id="{548C3062-03BB-0C47-910F-6DC665E482FD}"/>
              </a:ext>
            </a:extLst>
          </p:cNvPr>
          <p:cNvSpPr txBox="1"/>
          <p:nvPr/>
        </p:nvSpPr>
        <p:spPr>
          <a:xfrm>
            <a:off x="2671282" y="2660557"/>
            <a:ext cx="3951656"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“Studying and learning are essentially personal endeavours, whether they are engaged in with others or in solitude” (para 27)</a:t>
            </a:r>
            <a:endParaRPr lang="en-US" sz="2400" dirty="0">
              <a:latin typeface="Arial" panose="020B0604020202020204" pitchFamily="34" charset="0"/>
              <a:cs typeface="Arial" panose="020B0604020202020204" pitchFamily="34" charset="0"/>
            </a:endParaRPr>
          </a:p>
        </p:txBody>
      </p:sp>
      <p:sp>
        <p:nvSpPr>
          <p:cNvPr id="37" name="24-Point Star 36">
            <a:extLst>
              <a:ext uri="{FF2B5EF4-FFF2-40B4-BE49-F238E27FC236}">
                <a16:creationId xmlns:a16="http://schemas.microsoft.com/office/drawing/2014/main" id="{61610087-543A-A847-A5D7-878B9D5CB3EB}"/>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
        <p:nvSpPr>
          <p:cNvPr id="38" name="TextBox 37">
            <a:extLst>
              <a:ext uri="{FF2B5EF4-FFF2-40B4-BE49-F238E27FC236}">
                <a16:creationId xmlns:a16="http://schemas.microsoft.com/office/drawing/2014/main" id="{CB2F715E-27F0-6C40-A745-D0AF4121F7CE}"/>
              </a:ext>
            </a:extLst>
          </p:cNvPr>
          <p:cNvSpPr txBox="1"/>
          <p:nvPr/>
        </p:nvSpPr>
        <p:spPr>
          <a:xfrm>
            <a:off x="6096000" y="1524000"/>
            <a:ext cx="2387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Previously…</a:t>
            </a:r>
          </a:p>
        </p:txBody>
      </p:sp>
      <p:pic>
        <p:nvPicPr>
          <p:cNvPr id="4" name="Picture 3">
            <a:extLst>
              <a:ext uri="{FF2B5EF4-FFF2-40B4-BE49-F238E27FC236}">
                <a16:creationId xmlns:a16="http://schemas.microsoft.com/office/drawing/2014/main" id="{86763575-4E0A-224E-99A1-3B17E46B594C}"/>
              </a:ext>
            </a:extLst>
          </p:cNvPr>
          <p:cNvPicPr>
            <a:picLocks noChangeAspect="1"/>
          </p:cNvPicPr>
          <p:nvPr/>
        </p:nvPicPr>
        <p:blipFill>
          <a:blip r:embed="rId10"/>
          <a:stretch>
            <a:fillRect/>
          </a:stretch>
        </p:blipFill>
        <p:spPr>
          <a:xfrm>
            <a:off x="6974370" y="5116977"/>
            <a:ext cx="1467977" cy="1480922"/>
          </a:xfrm>
          <a:prstGeom prst="rect">
            <a:avLst/>
          </a:prstGeom>
        </p:spPr>
      </p:pic>
      <p:sp>
        <p:nvSpPr>
          <p:cNvPr id="5" name="TextBox 4">
            <a:extLst>
              <a:ext uri="{FF2B5EF4-FFF2-40B4-BE49-F238E27FC236}">
                <a16:creationId xmlns:a16="http://schemas.microsoft.com/office/drawing/2014/main" id="{437B0234-49C4-684E-8455-F08789B8F8C7}"/>
              </a:ext>
            </a:extLst>
          </p:cNvPr>
          <p:cNvSpPr txBox="1"/>
          <p:nvPr/>
        </p:nvSpPr>
        <p:spPr>
          <a:xfrm>
            <a:off x="2656431" y="2892990"/>
            <a:ext cx="384862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“Teachers have no ulterior motive  in providing the copies to the students” (para 23) </a:t>
            </a:r>
          </a:p>
        </p:txBody>
      </p:sp>
    </p:spTree>
    <p:custDataLst>
      <p:tags r:id="rId1"/>
    </p:custDataLst>
    <p:extLst>
      <p:ext uri="{BB962C8B-B14F-4D97-AF65-F5344CB8AC3E}">
        <p14:creationId xmlns:p14="http://schemas.microsoft.com/office/powerpoint/2010/main" val="2348206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wipe(left)">
                                      <p:cBhvr>
                                        <p:cTn id="14" dur="2000"/>
                                        <p:tgtEl>
                                          <p:spTgt spid="38">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10" presetClass="exit" presetSubtype="0" fill="hold"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8">
                                            <p:txEl>
                                              <p:pRg st="0" end="0"/>
                                            </p:txEl>
                                          </p:spTgt>
                                        </p:tgtEl>
                                      </p:cBhvr>
                                    </p:animEffect>
                                    <p:set>
                                      <p:cBhvr>
                                        <p:cTn id="50" dur="1" fill="hold">
                                          <p:stCondLst>
                                            <p:cond delay="499"/>
                                          </p:stCondLst>
                                        </p:cTn>
                                        <p:tgtEl>
                                          <p:spTgt spid="38">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8" fill="hold" nodeType="clickEffect">
                                  <p:stCondLst>
                                    <p:cond delay="0"/>
                                  </p:stCondLst>
                                  <p:childTnLst>
                                    <p:animEffect transition="out" filter="wipe(left)">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lt">
                                    <p:tmPct val="10000"/>
                                  </p:iterate>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iterate type="lt">
                                    <p:tmPct val="0"/>
                                  </p:iterate>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iterate type="lt">
                                    <p:tmPct val="0"/>
                                  </p:iterate>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lt">
                                    <p:tmPct val="10000"/>
                                  </p:iterate>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Scale>
                                      <p:cBhvr>
                                        <p:cTn id="84"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37"/>
                                        </p:tgtEl>
                                        <p:attrNameLst>
                                          <p:attrName>ppt_x</p:attrName>
                                          <p:attrName>ppt_y</p:attrName>
                                        </p:attrNameLst>
                                      </p:cBhvr>
                                    </p:animMotion>
                                    <p:animEffect transition="in" filter="fade">
                                      <p:cBhvr>
                                        <p:cTn id="8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8" grpId="0"/>
      <p:bldP spid="30" grpId="0"/>
      <p:bldP spid="31" grpId="0" bldLvl="2"/>
      <p:bldP spid="37" grpId="0" animBg="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AMOUNT OF THE DEALING</a:t>
            </a:r>
          </a:p>
        </p:txBody>
      </p:sp>
      <p:pic>
        <p:nvPicPr>
          <p:cNvPr id="4" name="Content Placeholder 3">
            <a:extLst>
              <a:ext uri="{FF2B5EF4-FFF2-40B4-BE49-F238E27FC236}">
                <a16:creationId xmlns:a16="http://schemas.microsoft.com/office/drawing/2014/main" id="{A64BC363-A6D3-8245-A942-F29AEC81F50E}"/>
              </a:ext>
            </a:extLst>
          </p:cNvPr>
          <p:cNvPicPr>
            <a:picLocks noGrp="1" noChangeAspect="1"/>
          </p:cNvPicPr>
          <p:nvPr>
            <p:ph sz="quarter" idx="14"/>
          </p:nvPr>
        </p:nvPicPr>
        <p:blipFill>
          <a:blip r:embed="rId4"/>
          <a:stretch>
            <a:fillRect/>
          </a:stretch>
        </p:blipFill>
        <p:spPr>
          <a:xfrm>
            <a:off x="2669160" y="2285335"/>
            <a:ext cx="3661939" cy="3219601"/>
          </a:xfrm>
        </p:spPr>
      </p:pic>
      <p:pic>
        <p:nvPicPr>
          <p:cNvPr id="18" name="Content Placeholder 7">
            <a:extLst>
              <a:ext uri="{FF2B5EF4-FFF2-40B4-BE49-F238E27FC236}">
                <a16:creationId xmlns:a16="http://schemas.microsoft.com/office/drawing/2014/main" id="{872887B3-358D-404E-9211-D4AADABE6662}"/>
              </a:ext>
            </a:extLst>
          </p:cNvPr>
          <p:cNvPicPr>
            <a:picLocks noChangeAspect="1"/>
          </p:cNvPicPr>
          <p:nvPr/>
        </p:nvPicPr>
        <p:blipFill>
          <a:blip r:embed="rId5"/>
          <a:stretch>
            <a:fillRect/>
          </a:stretch>
        </p:blipFill>
        <p:spPr>
          <a:xfrm>
            <a:off x="6901696" y="2251219"/>
            <a:ext cx="4583797" cy="2757668"/>
          </a:xfrm>
          <a:prstGeom prst="rect">
            <a:avLst/>
          </a:prstGeom>
        </p:spPr>
      </p:pic>
      <p:grpSp>
        <p:nvGrpSpPr>
          <p:cNvPr id="14" name="Group 13">
            <a:extLst>
              <a:ext uri="{FF2B5EF4-FFF2-40B4-BE49-F238E27FC236}">
                <a16:creationId xmlns:a16="http://schemas.microsoft.com/office/drawing/2014/main" id="{C31227BB-87CF-F643-9301-433B7154E4CE}"/>
              </a:ext>
            </a:extLst>
          </p:cNvPr>
          <p:cNvGrpSpPr/>
          <p:nvPr/>
        </p:nvGrpSpPr>
        <p:grpSpPr>
          <a:xfrm>
            <a:off x="769071" y="2801059"/>
            <a:ext cx="1245513" cy="1657988"/>
            <a:chOff x="4513386" y="554408"/>
            <a:chExt cx="1242932" cy="1585286"/>
          </a:xfrm>
        </p:grpSpPr>
        <p:sp>
          <p:nvSpPr>
            <p:cNvPr id="15" name="TextBox 14">
              <a:extLst>
                <a:ext uri="{FF2B5EF4-FFF2-40B4-BE49-F238E27FC236}">
                  <a16:creationId xmlns:a16="http://schemas.microsoft.com/office/drawing/2014/main" id="{FD235CD2-5BED-D148-BA09-6C1251C91FF3}"/>
                </a:ext>
              </a:extLst>
            </p:cNvPr>
            <p:cNvSpPr txBox="1"/>
            <p:nvPr/>
          </p:nvSpPr>
          <p:spPr>
            <a:xfrm>
              <a:off x="4513386" y="554408"/>
              <a:ext cx="1242932"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Amount</a:t>
              </a:r>
            </a:p>
          </p:txBody>
        </p:sp>
        <p:pic>
          <p:nvPicPr>
            <p:cNvPr id="16" name="Picture 15">
              <a:extLst>
                <a:ext uri="{FF2B5EF4-FFF2-40B4-BE49-F238E27FC236}">
                  <a16:creationId xmlns:a16="http://schemas.microsoft.com/office/drawing/2014/main" id="{B37DA9DD-C802-FF4F-8300-8C820C1A2EDB}"/>
                </a:ext>
              </a:extLst>
            </p:cNvPr>
            <p:cNvPicPr>
              <a:picLocks noChangeAspect="1"/>
            </p:cNvPicPr>
            <p:nvPr/>
          </p:nvPicPr>
          <p:blipFill rotWithShape="1">
            <a:blip r:embed="rId6">
              <a:extLst>
                <a:ext uri="{28A0092B-C50C-407E-A947-70E740481C1C}">
                  <a14:useLocalDpi xmlns:a14="http://schemas.microsoft.com/office/drawing/2010/main" val="0"/>
                </a:ext>
              </a:extLst>
            </a:blip>
            <a:srcRect l="24753" t="17139" r="22974" b="29979"/>
            <a:stretch/>
          </p:blipFill>
          <p:spPr>
            <a:xfrm>
              <a:off x="4644390" y="1147338"/>
              <a:ext cx="980917" cy="992356"/>
            </a:xfrm>
            <a:prstGeom prst="rect">
              <a:avLst/>
            </a:prstGeom>
          </p:spPr>
        </p:pic>
      </p:grpSp>
      <p:sp>
        <p:nvSpPr>
          <p:cNvPr id="24" name="TextBox 23">
            <a:extLst>
              <a:ext uri="{FF2B5EF4-FFF2-40B4-BE49-F238E27FC236}">
                <a16:creationId xmlns:a16="http://schemas.microsoft.com/office/drawing/2014/main" id="{38C779FF-42CA-3843-8B76-351F66A30A02}"/>
              </a:ext>
            </a:extLst>
          </p:cNvPr>
          <p:cNvSpPr txBox="1"/>
          <p:nvPr/>
        </p:nvSpPr>
        <p:spPr>
          <a:xfrm>
            <a:off x="2671282" y="2970618"/>
            <a:ext cx="3951656"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“teachers do not make multiple copies of the class set for their own use, they make them for the use of the</a:t>
            </a:r>
            <a:r>
              <a:rPr lang="en-CA" sz="2400" i="1" dirty="0">
                <a:latin typeface="Arial" panose="020B0604020202020204" pitchFamily="34" charset="0"/>
                <a:cs typeface="Arial" panose="020B0604020202020204" pitchFamily="34" charset="0"/>
              </a:rPr>
              <a:t> students</a:t>
            </a:r>
            <a:r>
              <a:rPr lang="en-CA" sz="2400" dirty="0">
                <a:latin typeface="Arial" panose="020B0604020202020204" pitchFamily="34" charset="0"/>
                <a:cs typeface="Arial" panose="020B0604020202020204" pitchFamily="34" charset="0"/>
              </a:rPr>
              <a:t>” (para 29) </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95011D8-1B1F-604F-9CA6-E3675DA27B0F}"/>
                  </a:ext>
                </a:extLst>
              </p:cNvPr>
              <p:cNvSpPr txBox="1"/>
              <p:nvPr/>
            </p:nvSpPr>
            <p:spPr>
              <a:xfrm>
                <a:off x="2404589" y="3556582"/>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28" name="TextBox 27">
                <a:extLst>
                  <a:ext uri="{FF2B5EF4-FFF2-40B4-BE49-F238E27FC236}">
                    <a16:creationId xmlns:a16="http://schemas.microsoft.com/office/drawing/2014/main" id="{295011D8-1B1F-604F-9CA6-E3675DA27B0F}"/>
                  </a:ext>
                </a:extLst>
              </p:cNvPr>
              <p:cNvSpPr txBox="1">
                <a:spLocks noRot="1" noChangeAspect="1" noMove="1" noResize="1" noEditPoints="1" noAdjustHandles="1" noChangeArrowheads="1" noChangeShapeType="1" noTextEdit="1"/>
              </p:cNvSpPr>
              <p:nvPr/>
            </p:nvSpPr>
            <p:spPr>
              <a:xfrm>
                <a:off x="2404589" y="3556582"/>
                <a:ext cx="549830" cy="677108"/>
              </a:xfrm>
              <a:prstGeom prst="rect">
                <a:avLst/>
              </a:prstGeom>
              <a:blipFill>
                <a:blip r:embed="rId7"/>
                <a:stretch>
                  <a:fillRect l="-6667"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F35DBC1-6460-F04A-AC69-79421CEB248B}"/>
                  </a:ext>
                </a:extLst>
              </p:cNvPr>
              <p:cNvSpPr txBox="1"/>
              <p:nvPr/>
            </p:nvSpPr>
            <p:spPr>
              <a:xfrm>
                <a:off x="2423631" y="3556583"/>
                <a:ext cx="495301"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27" name="TextBox 26">
                <a:extLst>
                  <a:ext uri="{FF2B5EF4-FFF2-40B4-BE49-F238E27FC236}">
                    <a16:creationId xmlns:a16="http://schemas.microsoft.com/office/drawing/2014/main" id="{8F35DBC1-6460-F04A-AC69-79421CEB248B}"/>
                  </a:ext>
                </a:extLst>
              </p:cNvPr>
              <p:cNvSpPr txBox="1">
                <a:spLocks noRot="1" noChangeAspect="1" noMove="1" noResize="1" noEditPoints="1" noAdjustHandles="1" noChangeArrowheads="1" noChangeShapeType="1" noTextEdit="1"/>
              </p:cNvSpPr>
              <p:nvPr/>
            </p:nvSpPr>
            <p:spPr>
              <a:xfrm>
                <a:off x="2423631" y="3556583"/>
                <a:ext cx="495301" cy="677108"/>
              </a:xfrm>
              <a:prstGeom prst="rect">
                <a:avLst/>
              </a:prstGeom>
              <a:blipFill>
                <a:blip r:embed="rId8"/>
                <a:stretch>
                  <a:fillRect l="-25000" r="-25000" b="-3704"/>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E025B17C-648B-D046-BDB6-FCEED5EC0427}"/>
              </a:ext>
            </a:extLst>
          </p:cNvPr>
          <p:cNvSpPr txBox="1"/>
          <p:nvPr/>
        </p:nvSpPr>
        <p:spPr>
          <a:xfrm>
            <a:off x="3895902" y="3479638"/>
            <a:ext cx="188595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Number of copies</a:t>
            </a:r>
          </a:p>
        </p:txBody>
      </p:sp>
      <p:sp>
        <p:nvSpPr>
          <p:cNvPr id="26" name="TextBox 25">
            <a:extLst>
              <a:ext uri="{FF2B5EF4-FFF2-40B4-BE49-F238E27FC236}">
                <a16:creationId xmlns:a16="http://schemas.microsoft.com/office/drawing/2014/main" id="{87252DE9-D2A2-7F43-9036-B9B1DADE7E02}"/>
              </a:ext>
            </a:extLst>
          </p:cNvPr>
          <p:cNvSpPr txBox="1"/>
          <p:nvPr/>
        </p:nvSpPr>
        <p:spPr>
          <a:xfrm>
            <a:off x="3204073" y="3339949"/>
            <a:ext cx="345635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amount of the work copied compared to the entire work </a:t>
            </a:r>
          </a:p>
        </p:txBody>
      </p:sp>
      <p:sp>
        <p:nvSpPr>
          <p:cNvPr id="30" name="24-Point Star 29">
            <a:extLst>
              <a:ext uri="{FF2B5EF4-FFF2-40B4-BE49-F238E27FC236}">
                <a16:creationId xmlns:a16="http://schemas.microsoft.com/office/drawing/2014/main" id="{D16F9A4A-9239-8045-A1BA-0288CA4CFB3C}"/>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Tree>
    <p:custDataLst>
      <p:tags r:id="rId1"/>
    </p:custDataLst>
    <p:extLst>
      <p:ext uri="{BB962C8B-B14F-4D97-AF65-F5344CB8AC3E}">
        <p14:creationId xmlns:p14="http://schemas.microsoft.com/office/powerpoint/2010/main" val="1241056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iterate type="lt">
                                    <p:tmPct val="0"/>
                                  </p:iterate>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xit" presetSubtype="0" fill="hold" grpId="1"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Scale>
                                      <p:cBhvr>
                                        <p:cTn id="4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0"/>
                                        </p:tgtEl>
                                        <p:attrNameLst>
                                          <p:attrName>ppt_x</p:attrName>
                                          <p:attrName>ppt_y</p:attrName>
                                        </p:attrNameLst>
                                      </p:cBhvr>
                                    </p:animMotion>
                                    <p:animEffect transition="in" filter="fade">
                                      <p:cBhvr>
                                        <p:cTn id="4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2"/>
      <p:bldP spid="24" grpId="1"/>
      <p:bldP spid="28" grpId="0"/>
      <p:bldP spid="27" grpId="0"/>
      <p:bldP spid="27" grpId="1"/>
      <p:bldP spid="25" grpId="0"/>
      <p:bldP spid="25" grpId="1"/>
      <p:bldP spid="26"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ALTERNATIVES TO THE DEALING</a:t>
            </a:r>
          </a:p>
        </p:txBody>
      </p:sp>
      <p:sp>
        <p:nvSpPr>
          <p:cNvPr id="8" name="Content Placeholder 7">
            <a:extLst>
              <a:ext uri="{FF2B5EF4-FFF2-40B4-BE49-F238E27FC236}">
                <a16:creationId xmlns:a16="http://schemas.microsoft.com/office/drawing/2014/main" id="{BFDADCE6-5708-CD4E-AD7D-6099D4F7A200}"/>
              </a:ext>
            </a:extLst>
          </p:cNvPr>
          <p:cNvSpPr>
            <a:spLocks noGrp="1"/>
          </p:cNvSpPr>
          <p:nvPr>
            <p:ph sz="quarter" idx="14"/>
          </p:nvPr>
        </p:nvSpPr>
        <p:spPr/>
        <p:txBody>
          <a:bodyPr>
            <a:normAutofit lnSpcReduction="10000"/>
          </a:bodyPr>
          <a:lstStyle/>
          <a:p>
            <a:endParaRPr lang="en-US"/>
          </a:p>
        </p:txBody>
      </p:sp>
      <p:grpSp>
        <p:nvGrpSpPr>
          <p:cNvPr id="7" name="Group 6">
            <a:extLst>
              <a:ext uri="{FF2B5EF4-FFF2-40B4-BE49-F238E27FC236}">
                <a16:creationId xmlns:a16="http://schemas.microsoft.com/office/drawing/2014/main" id="{12EEC943-EEB5-424C-BD4D-FF64F768D5DB}"/>
              </a:ext>
            </a:extLst>
          </p:cNvPr>
          <p:cNvGrpSpPr/>
          <p:nvPr/>
        </p:nvGrpSpPr>
        <p:grpSpPr>
          <a:xfrm>
            <a:off x="588928" y="2801059"/>
            <a:ext cx="1788828" cy="1586121"/>
            <a:chOff x="7983419" y="554407"/>
            <a:chExt cx="1785121" cy="1516570"/>
          </a:xfrm>
        </p:grpSpPr>
        <p:sp>
          <p:nvSpPr>
            <p:cNvPr id="9" name="TextBox 8">
              <a:extLst>
                <a:ext uri="{FF2B5EF4-FFF2-40B4-BE49-F238E27FC236}">
                  <a16:creationId xmlns:a16="http://schemas.microsoft.com/office/drawing/2014/main" id="{BA2F8B2D-339B-C549-B627-A818BC9F7833}"/>
                </a:ext>
              </a:extLst>
            </p:cNvPr>
            <p:cNvSpPr txBox="1"/>
            <p:nvPr/>
          </p:nvSpPr>
          <p:spPr>
            <a:xfrm>
              <a:off x="7983419" y="554407"/>
              <a:ext cx="1785121"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Alternatives</a:t>
              </a:r>
            </a:p>
          </p:txBody>
        </p:sp>
        <p:pic>
          <p:nvPicPr>
            <p:cNvPr id="10" name="Picture 9">
              <a:extLst>
                <a:ext uri="{FF2B5EF4-FFF2-40B4-BE49-F238E27FC236}">
                  <a16:creationId xmlns:a16="http://schemas.microsoft.com/office/drawing/2014/main" id="{A693A910-CCBB-FC42-A9C6-06BF03CA3AE6}"/>
                </a:ext>
              </a:extLst>
            </p:cNvPr>
            <p:cNvPicPr>
              <a:picLocks noChangeAspect="1"/>
            </p:cNvPicPr>
            <p:nvPr/>
          </p:nvPicPr>
          <p:blipFill rotWithShape="1">
            <a:blip r:embed="rId4">
              <a:extLst>
                <a:ext uri="{28A0092B-C50C-407E-A947-70E740481C1C}">
                  <a14:useLocalDpi xmlns:a14="http://schemas.microsoft.com/office/drawing/2010/main" val="0"/>
                </a:ext>
              </a:extLst>
            </a:blip>
            <a:srcRect b="14675"/>
            <a:stretch/>
          </p:blipFill>
          <p:spPr>
            <a:xfrm>
              <a:off x="8306689" y="1095722"/>
              <a:ext cx="1142981" cy="975255"/>
            </a:xfrm>
            <a:prstGeom prst="rect">
              <a:avLst/>
            </a:prstGeom>
          </p:spPr>
        </p:pic>
      </p:grpSp>
      <p:pic>
        <p:nvPicPr>
          <p:cNvPr id="11" name="Content Placeholder 7">
            <a:extLst>
              <a:ext uri="{FF2B5EF4-FFF2-40B4-BE49-F238E27FC236}">
                <a16:creationId xmlns:a16="http://schemas.microsoft.com/office/drawing/2014/main" id="{242E5127-67EA-C847-AE5E-F8CEBB86F086}"/>
              </a:ext>
            </a:extLst>
          </p:cNvPr>
          <p:cNvPicPr>
            <a:picLocks noChangeAspect="1"/>
          </p:cNvPicPr>
          <p:nvPr/>
        </p:nvPicPr>
        <p:blipFill>
          <a:blip r:embed="rId5"/>
          <a:stretch>
            <a:fillRect/>
          </a:stretch>
        </p:blipFill>
        <p:spPr>
          <a:xfrm>
            <a:off x="6901696" y="2251219"/>
            <a:ext cx="4583797" cy="2757668"/>
          </a:xfrm>
          <a:prstGeom prst="rect">
            <a:avLst/>
          </a:prstGeom>
        </p:spPr>
      </p:pic>
      <p:sp>
        <p:nvSpPr>
          <p:cNvPr id="12" name="TextBox 11">
            <a:extLst>
              <a:ext uri="{FF2B5EF4-FFF2-40B4-BE49-F238E27FC236}">
                <a16:creationId xmlns:a16="http://schemas.microsoft.com/office/drawing/2014/main" id="{AD26D003-DBD7-FD40-A4F4-D067061ED145}"/>
              </a:ext>
            </a:extLst>
          </p:cNvPr>
          <p:cNvSpPr txBox="1"/>
          <p:nvPr/>
        </p:nvSpPr>
        <p:spPr>
          <a:xfrm>
            <a:off x="2823664" y="2700563"/>
            <a:ext cx="3951656" cy="2308324"/>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“buying books for each student is not a realistic alternative to teachers copying short excerpts to supplement student textbooks” (para 32)</a:t>
            </a:r>
            <a:endParaRPr lang="en-US" sz="2400" dirty="0">
              <a:latin typeface="Arial" panose="020B0604020202020204" pitchFamily="34" charset="0"/>
              <a:cs typeface="Arial" panose="020B0604020202020204" pitchFamily="34" charset="0"/>
            </a:endParaRPr>
          </a:p>
        </p:txBody>
      </p:sp>
      <p:sp>
        <p:nvSpPr>
          <p:cNvPr id="20" name="24-Point Star 19">
            <a:extLst>
              <a:ext uri="{FF2B5EF4-FFF2-40B4-BE49-F238E27FC236}">
                <a16:creationId xmlns:a16="http://schemas.microsoft.com/office/drawing/2014/main" id="{FFF25FF4-4233-BB41-B2B0-3A333FADD2A5}"/>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Tree>
    <p:custDataLst>
      <p:tags r:id="rId1"/>
    </p:custDataLst>
    <p:extLst>
      <p:ext uri="{BB962C8B-B14F-4D97-AF65-F5344CB8AC3E}">
        <p14:creationId xmlns:p14="http://schemas.microsoft.com/office/powerpoint/2010/main" val="1963544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Scale>
                                      <p:cBhvr>
                                        <p:cTn id="1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
                                        </p:tgtEl>
                                        <p:attrNameLst>
                                          <p:attrName>ppt_x</p:attrName>
                                          <p:attrName>ppt_y</p:attrName>
                                        </p:attrNameLst>
                                      </p:cBhvr>
                                    </p:animMotion>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2"/>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EFFECTS OF THE DEALING</a:t>
            </a:r>
          </a:p>
        </p:txBody>
      </p:sp>
      <p:sp>
        <p:nvSpPr>
          <p:cNvPr id="7" name="Content Placeholder 6">
            <a:extLst>
              <a:ext uri="{FF2B5EF4-FFF2-40B4-BE49-F238E27FC236}">
                <a16:creationId xmlns:a16="http://schemas.microsoft.com/office/drawing/2014/main" id="{2367E377-8937-F14C-A842-E638A2D137B2}"/>
              </a:ext>
            </a:extLst>
          </p:cNvPr>
          <p:cNvSpPr>
            <a:spLocks noGrp="1"/>
          </p:cNvSpPr>
          <p:nvPr>
            <p:ph sz="quarter" idx="14"/>
          </p:nvPr>
        </p:nvSpPr>
        <p:spPr/>
        <p:txBody>
          <a:bodyPr>
            <a:normAutofit lnSpcReduction="10000"/>
          </a:bodyPr>
          <a:lstStyle/>
          <a:p>
            <a:endParaRPr lang="en-US"/>
          </a:p>
        </p:txBody>
      </p:sp>
      <p:grpSp>
        <p:nvGrpSpPr>
          <p:cNvPr id="6" name="Group 5">
            <a:extLst>
              <a:ext uri="{FF2B5EF4-FFF2-40B4-BE49-F238E27FC236}">
                <a16:creationId xmlns:a16="http://schemas.microsoft.com/office/drawing/2014/main" id="{05F22218-D3FB-8E4E-884D-10E05370071D}"/>
              </a:ext>
            </a:extLst>
          </p:cNvPr>
          <p:cNvGrpSpPr/>
          <p:nvPr/>
        </p:nvGrpSpPr>
        <p:grpSpPr>
          <a:xfrm>
            <a:off x="968767" y="2801059"/>
            <a:ext cx="1104253" cy="1801653"/>
            <a:chOff x="10345314" y="554407"/>
            <a:chExt cx="1101965" cy="1722651"/>
          </a:xfrm>
        </p:grpSpPr>
        <p:sp>
          <p:nvSpPr>
            <p:cNvPr id="9" name="TextBox 8">
              <a:extLst>
                <a:ext uri="{FF2B5EF4-FFF2-40B4-BE49-F238E27FC236}">
                  <a16:creationId xmlns:a16="http://schemas.microsoft.com/office/drawing/2014/main" id="{AA7FF15B-896C-4F47-9C69-4347DF61EB63}"/>
                </a:ext>
              </a:extLst>
            </p:cNvPr>
            <p:cNvSpPr txBox="1"/>
            <p:nvPr/>
          </p:nvSpPr>
          <p:spPr>
            <a:xfrm>
              <a:off x="10345314" y="554407"/>
              <a:ext cx="1101965" cy="461665"/>
            </a:xfrm>
            <a:prstGeom prst="rect">
              <a:avLst/>
            </a:prstGeom>
            <a:noFill/>
          </p:spPr>
          <p:txBody>
            <a:bodyPr wrap="square" rtlCol="0">
              <a:spAutoFit/>
            </a:bodyPr>
            <a:lstStyle/>
            <a:p>
              <a:r>
                <a:rPr lang="en-CA" sz="2400" u="sng" dirty="0">
                  <a:latin typeface="Arial" panose="020B0604020202020204" pitchFamily="34" charset="0"/>
                  <a:cs typeface="Arial" panose="020B0604020202020204" pitchFamily="34" charset="0"/>
                </a:rPr>
                <a:t>Effect</a:t>
              </a:r>
            </a:p>
          </p:txBody>
        </p:sp>
        <p:pic>
          <p:nvPicPr>
            <p:cNvPr id="10" name="Picture 9">
              <a:extLst>
                <a:ext uri="{FF2B5EF4-FFF2-40B4-BE49-F238E27FC236}">
                  <a16:creationId xmlns:a16="http://schemas.microsoft.com/office/drawing/2014/main" id="{63888F49-6FCF-A041-9908-F781A8E2DA89}"/>
                </a:ext>
              </a:extLst>
            </p:cNvPr>
            <p:cNvPicPr>
              <a:picLocks noChangeAspect="1"/>
            </p:cNvPicPr>
            <p:nvPr/>
          </p:nvPicPr>
          <p:blipFill rotWithShape="1">
            <a:blip r:embed="rId4">
              <a:extLst>
                <a:ext uri="{28A0092B-C50C-407E-A947-70E740481C1C}">
                  <a14:useLocalDpi xmlns:a14="http://schemas.microsoft.com/office/drawing/2010/main" val="0"/>
                </a:ext>
              </a:extLst>
            </a:blip>
            <a:srcRect l="33353" t="12652" r="32393" b="23441"/>
            <a:stretch/>
          </p:blipFill>
          <p:spPr>
            <a:xfrm>
              <a:off x="10550856" y="1053864"/>
              <a:ext cx="655624" cy="1223194"/>
            </a:xfrm>
            <a:prstGeom prst="rect">
              <a:avLst/>
            </a:prstGeom>
          </p:spPr>
        </p:pic>
      </p:grpSp>
      <p:pic>
        <p:nvPicPr>
          <p:cNvPr id="13" name="Content Placeholder 7">
            <a:extLst>
              <a:ext uri="{FF2B5EF4-FFF2-40B4-BE49-F238E27FC236}">
                <a16:creationId xmlns:a16="http://schemas.microsoft.com/office/drawing/2014/main" id="{E6C5FD9D-8FE5-7F44-9914-EF43C1213EF4}"/>
              </a:ext>
            </a:extLst>
          </p:cNvPr>
          <p:cNvPicPr>
            <a:picLocks noChangeAspect="1"/>
          </p:cNvPicPr>
          <p:nvPr/>
        </p:nvPicPr>
        <p:blipFill>
          <a:blip r:embed="rId5"/>
          <a:stretch>
            <a:fillRect/>
          </a:stretch>
        </p:blipFill>
        <p:spPr>
          <a:xfrm>
            <a:off x="6901696" y="2251219"/>
            <a:ext cx="4583797" cy="2757668"/>
          </a:xfrm>
          <a:prstGeom prst="rect">
            <a:avLst/>
          </a:prstGeom>
        </p:spPr>
      </p:pic>
      <p:sp>
        <p:nvSpPr>
          <p:cNvPr id="14" name="TextBox 13">
            <a:extLst>
              <a:ext uri="{FF2B5EF4-FFF2-40B4-BE49-F238E27FC236}">
                <a16:creationId xmlns:a16="http://schemas.microsoft.com/office/drawing/2014/main" id="{C7B63259-ACC2-CC4C-BF18-71296312F1AD}"/>
              </a:ext>
            </a:extLst>
          </p:cNvPr>
          <p:cNvSpPr txBox="1"/>
          <p:nvPr/>
        </p:nvSpPr>
        <p:spPr>
          <a:xfrm>
            <a:off x="2671282" y="2660557"/>
            <a:ext cx="3951656" cy="1569660"/>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“there was no evidence that this decline was linked to photocopying done by teachers” (para 33)</a:t>
            </a:r>
            <a:endParaRPr lang="en-US" sz="2400" dirty="0">
              <a:latin typeface="Arial" panose="020B0604020202020204" pitchFamily="34" charset="0"/>
              <a:cs typeface="Arial" panose="020B0604020202020204" pitchFamily="34" charset="0"/>
            </a:endParaRPr>
          </a:p>
        </p:txBody>
      </p:sp>
      <p:sp>
        <p:nvSpPr>
          <p:cNvPr id="15" name="24-Point Star 14">
            <a:extLst>
              <a:ext uri="{FF2B5EF4-FFF2-40B4-BE49-F238E27FC236}">
                <a16:creationId xmlns:a16="http://schemas.microsoft.com/office/drawing/2014/main" id="{BE144C15-85C2-C846-92F2-1F10A8710AE7}"/>
              </a:ext>
            </a:extLst>
          </p:cNvPr>
          <p:cNvSpPr/>
          <p:nvPr/>
        </p:nvSpPr>
        <p:spPr>
          <a:xfrm rot="1127940">
            <a:off x="9170929" y="4698535"/>
            <a:ext cx="2062716" cy="1917692"/>
          </a:xfrm>
          <a:prstGeom prst="star2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FAIR</a:t>
            </a:r>
          </a:p>
        </p:txBody>
      </p:sp>
    </p:spTree>
    <p:custDataLst>
      <p:tags r:id="rId1"/>
    </p:custDataLst>
    <p:extLst>
      <p:ext uri="{BB962C8B-B14F-4D97-AF65-F5344CB8AC3E}">
        <p14:creationId xmlns:p14="http://schemas.microsoft.com/office/powerpoint/2010/main" val="3904565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4450"/>
                            </p:stCondLst>
                            <p:childTnLst>
                              <p:par>
                                <p:cTn id="9" presetID="5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Scale>
                                      <p:cBhvr>
                                        <p:cTn id="1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5"/>
                                        </p:tgtEl>
                                        <p:attrNameLst>
                                          <p:attrName>ppt_x</p:attrName>
                                          <p:attrName>ppt_y</p:attrName>
                                        </p:attrNameLst>
                                      </p:cBhvr>
                                    </p:animMotion>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2"/>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1A0-4DB3-42AF-9ED4-06FED4B4D74D}"/>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SUPREME COURT DECISION</a:t>
            </a:r>
          </a:p>
        </p:txBody>
      </p:sp>
      <p:sp>
        <p:nvSpPr>
          <p:cNvPr id="7" name="Content Placeholder 6">
            <a:extLst>
              <a:ext uri="{FF2B5EF4-FFF2-40B4-BE49-F238E27FC236}">
                <a16:creationId xmlns:a16="http://schemas.microsoft.com/office/drawing/2014/main" id="{2367E377-8937-F14C-A842-E638A2D137B2}"/>
              </a:ext>
            </a:extLst>
          </p:cNvPr>
          <p:cNvSpPr>
            <a:spLocks noGrp="1"/>
          </p:cNvSpPr>
          <p:nvPr>
            <p:ph sz="quarter" idx="14"/>
          </p:nvPr>
        </p:nvSpPr>
        <p:spPr/>
        <p:txBody>
          <a:bodyPr>
            <a:normAutofit lnSpcReduction="10000"/>
          </a:bodyPr>
          <a:lstStyle/>
          <a:p>
            <a:endParaRPr lang="en-US"/>
          </a:p>
        </p:txBody>
      </p:sp>
      <p:pic>
        <p:nvPicPr>
          <p:cNvPr id="13" name="Content Placeholder 7">
            <a:extLst>
              <a:ext uri="{FF2B5EF4-FFF2-40B4-BE49-F238E27FC236}">
                <a16:creationId xmlns:a16="http://schemas.microsoft.com/office/drawing/2014/main" id="{E6C5FD9D-8FE5-7F44-9914-EF43C1213EF4}"/>
              </a:ext>
            </a:extLst>
          </p:cNvPr>
          <p:cNvPicPr>
            <a:picLocks noChangeAspect="1"/>
          </p:cNvPicPr>
          <p:nvPr/>
        </p:nvPicPr>
        <p:blipFill>
          <a:blip r:embed="rId4"/>
          <a:stretch>
            <a:fillRect/>
          </a:stretch>
        </p:blipFill>
        <p:spPr>
          <a:xfrm>
            <a:off x="6901696" y="2251219"/>
            <a:ext cx="4583797" cy="2757668"/>
          </a:xfrm>
          <a:prstGeom prst="rect">
            <a:avLst/>
          </a:prstGeom>
        </p:spPr>
      </p:pic>
      <p:pic>
        <p:nvPicPr>
          <p:cNvPr id="11" name="Picture 10">
            <a:extLst>
              <a:ext uri="{FF2B5EF4-FFF2-40B4-BE49-F238E27FC236}">
                <a16:creationId xmlns:a16="http://schemas.microsoft.com/office/drawing/2014/main" id="{9E23660C-AD32-434D-86F3-00747EA6E560}"/>
              </a:ext>
            </a:extLst>
          </p:cNvPr>
          <p:cNvPicPr>
            <a:picLocks noChangeAspect="1"/>
          </p:cNvPicPr>
          <p:nvPr/>
        </p:nvPicPr>
        <p:blipFill>
          <a:blip r:embed="rId5"/>
          <a:stretch>
            <a:fillRect/>
          </a:stretch>
        </p:blipFill>
        <p:spPr>
          <a:xfrm>
            <a:off x="1358249" y="3489533"/>
            <a:ext cx="2254630" cy="2437818"/>
          </a:xfrm>
          <a:prstGeom prst="rect">
            <a:avLst/>
          </a:prstGeom>
        </p:spPr>
      </p:pic>
      <p:pic>
        <p:nvPicPr>
          <p:cNvPr id="12" name="Picture 11">
            <a:extLst>
              <a:ext uri="{FF2B5EF4-FFF2-40B4-BE49-F238E27FC236}">
                <a16:creationId xmlns:a16="http://schemas.microsoft.com/office/drawing/2014/main" id="{15C715A8-36E0-E04B-9062-261581C3BED5}"/>
              </a:ext>
            </a:extLst>
          </p:cNvPr>
          <p:cNvPicPr>
            <a:picLocks noChangeAspect="1"/>
          </p:cNvPicPr>
          <p:nvPr/>
        </p:nvPicPr>
        <p:blipFill>
          <a:blip r:embed="rId6"/>
          <a:stretch>
            <a:fillRect/>
          </a:stretch>
        </p:blipFill>
        <p:spPr>
          <a:xfrm>
            <a:off x="3779206" y="4000998"/>
            <a:ext cx="1457625" cy="1790279"/>
          </a:xfrm>
          <a:prstGeom prst="rect">
            <a:avLst/>
          </a:prstGeom>
          <a:ln>
            <a:noFill/>
          </a:ln>
        </p:spPr>
      </p:pic>
      <p:sp>
        <p:nvSpPr>
          <p:cNvPr id="5" name="Rectangle 4">
            <a:extLst>
              <a:ext uri="{FF2B5EF4-FFF2-40B4-BE49-F238E27FC236}">
                <a16:creationId xmlns:a16="http://schemas.microsoft.com/office/drawing/2014/main" id="{5E532906-06BD-6044-90E2-6DACEB8ACD67}"/>
              </a:ext>
            </a:extLst>
          </p:cNvPr>
          <p:cNvSpPr/>
          <p:nvPr/>
        </p:nvSpPr>
        <p:spPr>
          <a:xfrm>
            <a:off x="3612879" y="2775610"/>
            <a:ext cx="819455" cy="1107996"/>
          </a:xfrm>
          <a:prstGeom prst="rect">
            <a:avLst/>
          </a:prstGeom>
        </p:spPr>
        <p:txBody>
          <a:bodyPr wrap="none">
            <a:spAutoFit/>
          </a:bodyPr>
          <a:lstStyle/>
          <a:p>
            <a:r>
              <a:rPr lang="en-US" sz="6600" b="1" dirty="0">
                <a:solidFill>
                  <a:schemeClr val="accent6">
                    <a:lumMod val="75000"/>
                  </a:schemeClr>
                </a:solidFill>
              </a:rPr>
              <a:t>✓</a:t>
            </a:r>
            <a:endParaRPr lang="en-US" sz="6600" dirty="0"/>
          </a:p>
        </p:txBody>
      </p:sp>
    </p:spTree>
    <p:custDataLst>
      <p:tags r:id="rId1"/>
    </p:custDataLst>
    <p:extLst>
      <p:ext uri="{BB962C8B-B14F-4D97-AF65-F5344CB8AC3E}">
        <p14:creationId xmlns:p14="http://schemas.microsoft.com/office/powerpoint/2010/main" val="220047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4.5"/>
</p:tagLst>
</file>

<file path=ppt/tags/tag2.xml><?xml version="1.0" encoding="utf-8"?>
<p:tagLst xmlns:a="http://schemas.openxmlformats.org/drawingml/2006/main" xmlns:r="http://schemas.openxmlformats.org/officeDocument/2006/relationships" xmlns:p="http://schemas.openxmlformats.org/presentationml/2006/main">
  <p:tag name="TIMING" val="|6.7|1.3|5.2"/>
</p:tagLst>
</file>

<file path=ppt/tags/tag3.xml><?xml version="1.0" encoding="utf-8"?>
<p:tagLst xmlns:a="http://schemas.openxmlformats.org/drawingml/2006/main" xmlns:r="http://schemas.openxmlformats.org/officeDocument/2006/relationships" xmlns:p="http://schemas.openxmlformats.org/presentationml/2006/main">
  <p:tag name="TIMING" val="|6.7|1.3|5.2"/>
</p:tagLst>
</file>

<file path=ppt/tags/tag4.xml><?xml version="1.0" encoding="utf-8"?>
<p:tagLst xmlns:a="http://schemas.openxmlformats.org/drawingml/2006/main" xmlns:r="http://schemas.openxmlformats.org/officeDocument/2006/relationships" xmlns:p="http://schemas.openxmlformats.org/presentationml/2006/main">
  <p:tag name="TIMING" val="|6.7|1.3|5.2"/>
</p:tagLst>
</file>

<file path=ppt/tags/tag5.xml><?xml version="1.0" encoding="utf-8"?>
<p:tagLst xmlns:a="http://schemas.openxmlformats.org/drawingml/2006/main" xmlns:r="http://schemas.openxmlformats.org/officeDocument/2006/relationships" xmlns:p="http://schemas.openxmlformats.org/presentationml/2006/main">
  <p:tag name="TIMING" val="|6.7|1.3|5.2"/>
</p:tagLst>
</file>

<file path=ppt/tags/tag6.xml><?xml version="1.0" encoding="utf-8"?>
<p:tagLst xmlns:a="http://schemas.openxmlformats.org/drawingml/2006/main" xmlns:r="http://schemas.openxmlformats.org/officeDocument/2006/relationships" xmlns:p="http://schemas.openxmlformats.org/presentationml/2006/main">
  <p:tag name="TIMING" val="|6.7|1.3|5.2"/>
</p:tagLst>
</file>

<file path=ppt/tags/tag7.xml><?xml version="1.0" encoding="utf-8"?>
<p:tagLst xmlns:a="http://schemas.openxmlformats.org/drawingml/2006/main" xmlns:r="http://schemas.openxmlformats.org/officeDocument/2006/relationships" xmlns:p="http://schemas.openxmlformats.org/presentationml/2006/main">
  <p:tag name="TIMING" val="|6.7|1.3|5.2"/>
</p:tagLst>
</file>

<file path=ppt/tags/tag8.xml><?xml version="1.0" encoding="utf-8"?>
<p:tagLst xmlns:a="http://schemas.openxmlformats.org/drawingml/2006/main" xmlns:r="http://schemas.openxmlformats.org/officeDocument/2006/relationships" xmlns:p="http://schemas.openxmlformats.org/presentationml/2006/main">
  <p:tag name="TIMING" val="|3.3|6.9"/>
</p:tagLst>
</file>

<file path=ppt/tags/tag9.xml><?xml version="1.0" encoding="utf-8"?>
<p:tagLst xmlns:a="http://schemas.openxmlformats.org/drawingml/2006/main" xmlns:r="http://schemas.openxmlformats.org/officeDocument/2006/relationships" xmlns:p="http://schemas.openxmlformats.org/presentationml/2006/main">
  <p:tag name="TIMING" val="|2.6|4|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18749</TotalTime>
  <Words>1494</Words>
  <Application>Microsoft Macintosh PowerPoint</Application>
  <PresentationFormat>Widescreen</PresentationFormat>
  <Paragraphs>152</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DINPro</vt:lpstr>
      <vt:lpstr>DINPro-CondBold</vt:lpstr>
      <vt:lpstr>Office Theme</vt:lpstr>
      <vt:lpstr>  ALBERTA (EDUCATION)  v. ACCESS COPYRIGHT</vt:lpstr>
      <vt:lpstr>SAM WANTS TO SHARE RESOURCES WITH HIS STUDENTS </vt:lpstr>
      <vt:lpstr>PowerPoint Presentation</vt:lpstr>
      <vt:lpstr>PowerPoint Presentation</vt:lpstr>
      <vt:lpstr>THE PURPOSE OF THE DEALING</vt:lpstr>
      <vt:lpstr>AMOUNT OF THE DEALING</vt:lpstr>
      <vt:lpstr>ALTERNATIVES TO THE DEALING</vt:lpstr>
      <vt:lpstr>EFFECTS OF THE DEALING</vt:lpstr>
      <vt:lpstr>SUPREME COURT DECISION</vt:lpstr>
      <vt:lpstr>SUPREME COURT REVIEW OF THE COPYRIGHT BOARD DECISION</vt:lpstr>
      <vt:lpstr>ALBERTA (EDUCATION) DECISION</vt:lpstr>
      <vt:lpstr>2012 COPYRIGHT MODERNIZATION ACT </vt:lpstr>
      <vt:lpstr>COPYRIGHT PENTALOGY</vt:lpstr>
      <vt:lpstr>LEARNING OBJECTIVES</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5 Title Placeholder</dc:title>
  <dc:creator>Julia Guy</dc:creator>
  <cp:lastModifiedBy>Julia Guy</cp:lastModifiedBy>
  <cp:revision>75</cp:revision>
  <dcterms:created xsi:type="dcterms:W3CDTF">2019-02-07T19:42:42Z</dcterms:created>
  <dcterms:modified xsi:type="dcterms:W3CDTF">2019-04-24T02:35:16Z</dcterms:modified>
</cp:coreProperties>
</file>