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7023100" cy="93091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72" y="6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43343" cy="465454"/>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978132" y="0"/>
            <a:ext cx="3043343" cy="465454"/>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84275" y="698500"/>
            <a:ext cx="4654549" cy="349091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702310" y="4421823"/>
            <a:ext cx="5618480" cy="418909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842028"/>
            <a:ext cx="3043343" cy="465454"/>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978132" y="8842028"/>
            <a:ext cx="3043343" cy="465454"/>
          </a:xfrm>
          <a:prstGeom prst="rect">
            <a:avLst/>
          </a:prstGeom>
          <a:noFill/>
          <a:ln>
            <a:noFill/>
          </a:ln>
        </p:spPr>
        <p:txBody>
          <a:bodyPr lIns="93300" tIns="46650" rIns="93300" bIns="4665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extLst>
      <p:ext uri="{BB962C8B-B14F-4D97-AF65-F5344CB8AC3E}">
        <p14:creationId xmlns:p14="http://schemas.microsoft.com/office/powerpoint/2010/main" val="66514745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94" name="Shape 94"/>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52" name="Shape 152"/>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58" name="Shape 15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64" name="Shape 164"/>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70" name="Shape 170"/>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76" name="Shape 176"/>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82" name="Shape 182"/>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88" name="Shape 18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95" name="Shape 195"/>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201" name="Shape 201"/>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207" name="Shape 207"/>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00" name="Shape 100"/>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213" name="Shape 21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220" name="Shape 220"/>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a:p>
        </p:txBody>
      </p:sp>
      <p:sp>
        <p:nvSpPr>
          <p:cNvPr id="226" name="Shape 226"/>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6" name="Shape 106"/>
          <p:cNvSpPr txBox="1">
            <a:spLocks noGrp="1"/>
          </p:cNvSpPr>
          <p:nvPr>
            <p:ph type="body" idx="1"/>
          </p:nvPr>
        </p:nvSpPr>
        <p:spPr>
          <a:xfrm>
            <a:off x="702310" y="4421823"/>
            <a:ext cx="5618399" cy="4189199"/>
          </a:xfrm>
          <a:prstGeom prst="rect">
            <a:avLst/>
          </a:prstGeom>
        </p:spPr>
        <p:txBody>
          <a:bodyPr lIns="91425" tIns="91425" rIns="91425" bIns="91425" anchor="t" anchorCtr="0">
            <a:noAutofit/>
          </a:bodyPr>
          <a:lstStyle/>
          <a:p>
            <a:pPr>
              <a:spcBef>
                <a:spcPts val="0"/>
              </a:spcBef>
              <a:buNone/>
            </a:pPr>
            <a:endParaRPr dirty="0"/>
          </a:p>
        </p:txBody>
      </p:sp>
      <p:sp>
        <p:nvSpPr>
          <p:cNvPr id="107" name="Shape 107"/>
          <p:cNvSpPr txBox="1">
            <a:spLocks noGrp="1"/>
          </p:cNvSpPr>
          <p:nvPr>
            <p:ph type="sldNum" idx="12"/>
          </p:nvPr>
        </p:nvSpPr>
        <p:spPr>
          <a:xfrm>
            <a:off x="3978132" y="8842028"/>
            <a:ext cx="3043200" cy="465600"/>
          </a:xfrm>
          <a:prstGeom prst="rect">
            <a:avLst/>
          </a:prstGeom>
        </p:spPr>
        <p:txBody>
          <a:bodyPr lIns="93300" tIns="46650" rIns="93300" bIns="46650" anchor="b" anchorCtr="0">
            <a:noAutofit/>
          </a:bodyPr>
          <a:lstStyle/>
          <a:p>
            <a:pPr lvl="0">
              <a:spcBef>
                <a:spcPts val="0"/>
              </a:spcBef>
              <a:buClr>
                <a:srgbClr val="000000"/>
              </a:buClr>
              <a:buSzPct val="25000"/>
              <a:buFont typeface="Arial"/>
              <a:buNone/>
            </a:pPr>
            <a:fld id="{00000000-1234-1234-1234-123412341234}" type="slidenum">
              <a:rPr lang="en-US"/>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3" name="Shape 113"/>
          <p:cNvSpPr txBox="1">
            <a:spLocks noGrp="1"/>
          </p:cNvSpPr>
          <p:nvPr>
            <p:ph type="body" idx="1"/>
          </p:nvPr>
        </p:nvSpPr>
        <p:spPr>
          <a:xfrm>
            <a:off x="702310" y="4421823"/>
            <a:ext cx="5618399" cy="4189199"/>
          </a:xfrm>
          <a:prstGeom prst="rect">
            <a:avLst/>
          </a:prstGeom>
        </p:spPr>
        <p:txBody>
          <a:bodyPr lIns="91425" tIns="91425" rIns="91425" bIns="91425" anchor="t" anchorCtr="0">
            <a:noAutofit/>
          </a:bodyPr>
          <a:lstStyle/>
          <a:p>
            <a:pPr>
              <a:spcBef>
                <a:spcPts val="0"/>
              </a:spcBef>
              <a:buNone/>
            </a:pPr>
            <a:endParaRPr dirty="0"/>
          </a:p>
        </p:txBody>
      </p:sp>
      <p:sp>
        <p:nvSpPr>
          <p:cNvPr id="114" name="Shape 114"/>
          <p:cNvSpPr txBox="1">
            <a:spLocks noGrp="1"/>
          </p:cNvSpPr>
          <p:nvPr>
            <p:ph type="sldNum" idx="12"/>
          </p:nvPr>
        </p:nvSpPr>
        <p:spPr>
          <a:xfrm>
            <a:off x="3978132" y="8842028"/>
            <a:ext cx="3043200" cy="465600"/>
          </a:xfrm>
          <a:prstGeom prst="rect">
            <a:avLst/>
          </a:prstGeom>
        </p:spPr>
        <p:txBody>
          <a:bodyPr lIns="93300" tIns="46650" rIns="93300" bIns="46650" anchor="b" anchorCtr="0">
            <a:noAutofit/>
          </a:bodyPr>
          <a:lstStyle/>
          <a:p>
            <a:pPr lvl="0">
              <a:spcBef>
                <a:spcPts val="0"/>
              </a:spcBef>
              <a:buClr>
                <a:srgbClr val="000000"/>
              </a:buClr>
              <a:buSzPct val="25000"/>
              <a:buFont typeface="Arial"/>
              <a:buNone/>
            </a:pPr>
            <a:fld id="{00000000-1234-1234-1234-123412341234}" type="slidenum">
              <a:rPr lang="en-US"/>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22" name="Shape 122"/>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28" name="Shape 12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34" name="Shape 134"/>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40" name="Shape 140"/>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702310" y="4421823"/>
            <a:ext cx="5618480" cy="4189095"/>
          </a:xfrm>
          <a:prstGeom prst="rect">
            <a:avLst/>
          </a:prstGeom>
        </p:spPr>
        <p:txBody>
          <a:bodyPr lIns="91425" tIns="91425" rIns="91425" bIns="91425" anchor="t" anchorCtr="0">
            <a:noAutofit/>
          </a:bodyPr>
          <a:lstStyle/>
          <a:p>
            <a:pPr>
              <a:spcBef>
                <a:spcPts val="0"/>
              </a:spcBef>
              <a:buNone/>
            </a:pPr>
            <a:endParaRPr dirty="0"/>
          </a:p>
        </p:txBody>
      </p:sp>
      <p:sp>
        <p:nvSpPr>
          <p:cNvPr id="146" name="Shape 146"/>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
        <p:cNvGrpSpPr/>
        <p:nvPr/>
      </p:nvGrpSpPr>
      <p:grpSpPr>
        <a:xfrm>
          <a:off x="0" y="0"/>
          <a:ext cx="0" cy="0"/>
          <a:chOff x="0" y="0"/>
          <a:chExt cx="0" cy="0"/>
        </a:xfrm>
      </p:grpSpPr>
      <p:sp>
        <p:nvSpPr>
          <p:cNvPr id="17" name="Shape 17"/>
          <p:cNvSpPr txBox="1">
            <a:spLocks noGrp="1"/>
          </p:cNvSpPr>
          <p:nvPr>
            <p:ph type="ctrTitle"/>
          </p:nvPr>
        </p:nvSpPr>
        <p:spPr>
          <a:xfrm>
            <a:off x="685800" y="1905000"/>
            <a:ext cx="7543800" cy="2593975"/>
          </a:xfrm>
          <a:prstGeom prst="rect">
            <a:avLst/>
          </a:prstGeom>
          <a:noFill/>
          <a:ln>
            <a:noFill/>
          </a:ln>
        </p:spPr>
        <p:txBody>
          <a:bodyPr lIns="91425" tIns="91425" rIns="91425" bIns="91425" anchor="b" anchorCtr="0"/>
          <a:lstStyle>
            <a:lvl1pPr marL="0" marR="0" indent="0" algn="l" rtl="0">
              <a:spcBef>
                <a:spcPts val="0"/>
              </a:spcBef>
              <a:buClr>
                <a:schemeClr val="dk2"/>
              </a:buClr>
              <a:buFont typeface="Cambria"/>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8" name="Shape 18"/>
          <p:cNvSpPr txBox="1">
            <a:spLocks noGrp="1"/>
          </p:cNvSpPr>
          <p:nvPr>
            <p:ph type="subTitle" idx="1"/>
          </p:nvPr>
        </p:nvSpPr>
        <p:spPr>
          <a:xfrm>
            <a:off x="685800" y="4572000"/>
            <a:ext cx="6461759" cy="1066799"/>
          </a:xfrm>
          <a:prstGeom prst="rect">
            <a:avLst/>
          </a:prstGeom>
          <a:noFill/>
          <a:ln>
            <a:noFill/>
          </a:ln>
        </p:spPr>
        <p:txBody>
          <a:bodyPr lIns="91425" tIns="91425" rIns="91425" bIns="91425" anchor="t" anchorCtr="0"/>
          <a:lstStyle>
            <a:lvl1pPr marL="0" marR="0" indent="0" algn="l" rtl="0">
              <a:spcBef>
                <a:spcPts val="400"/>
              </a:spcBef>
              <a:buClr>
                <a:schemeClr val="accent1"/>
              </a:buClr>
              <a:buFont typeface="Arial"/>
              <a:buNone/>
              <a:defRPr/>
            </a:lvl1pPr>
            <a:lvl2pPr marL="457200" marR="0" indent="0" algn="ctr" rtl="0">
              <a:spcBef>
                <a:spcPts val="400"/>
              </a:spcBef>
              <a:buClr>
                <a:schemeClr val="accent2"/>
              </a:buClr>
              <a:buFont typeface="Arial"/>
              <a:buNone/>
              <a:defRPr/>
            </a:lvl2pPr>
            <a:lvl3pPr marL="914400" marR="0" indent="0" algn="ctr" rtl="0">
              <a:spcBef>
                <a:spcPts val="360"/>
              </a:spcBef>
              <a:buClr>
                <a:schemeClr val="accent3"/>
              </a:buClr>
              <a:buFont typeface="Arial"/>
              <a:buNone/>
              <a:defRPr/>
            </a:lvl3pPr>
            <a:lvl4pPr marL="1371600" marR="0" indent="0" algn="ctr" rtl="0">
              <a:spcBef>
                <a:spcPts val="320"/>
              </a:spcBef>
              <a:buClr>
                <a:schemeClr val="accent4"/>
              </a:buClr>
              <a:buFont typeface="Arial"/>
              <a:buNone/>
              <a:defRPr/>
            </a:lvl4pPr>
            <a:lvl5pPr marL="1828800" marR="0" indent="0" algn="ctr" rtl="0">
              <a:spcBef>
                <a:spcPts val="280"/>
              </a:spcBef>
              <a:buClr>
                <a:schemeClr val="accent5"/>
              </a:buClr>
              <a:buFont typeface="Arial"/>
              <a:buNone/>
              <a:defRPr/>
            </a:lvl5pPr>
            <a:lvl6pPr marL="2286000" marR="0" indent="0" algn="ctr" rtl="0">
              <a:spcBef>
                <a:spcPts val="280"/>
              </a:spcBef>
              <a:buClr>
                <a:schemeClr val="accent1"/>
              </a:buClr>
              <a:buFont typeface="Arial"/>
              <a:buNone/>
              <a:defRPr/>
            </a:lvl6pPr>
            <a:lvl7pPr marL="2743200" marR="0" indent="0" algn="ctr" rtl="0">
              <a:spcBef>
                <a:spcPts val="280"/>
              </a:spcBef>
              <a:buClr>
                <a:schemeClr val="accent2"/>
              </a:buClr>
              <a:buFont typeface="Arial"/>
              <a:buNone/>
              <a:defRPr/>
            </a:lvl7pPr>
            <a:lvl8pPr marL="3200400" marR="0" indent="0" algn="ctr" rtl="0">
              <a:spcBef>
                <a:spcPts val="280"/>
              </a:spcBef>
              <a:buClr>
                <a:schemeClr val="accent3"/>
              </a:buClr>
              <a:buFont typeface="Arial"/>
              <a:buNone/>
              <a:defRPr/>
            </a:lvl8pPr>
            <a:lvl9pPr marL="3657600" marR="0" indent="0" algn="ctr" rtl="0">
              <a:spcBef>
                <a:spcPts val="280"/>
              </a:spcBef>
              <a:buClr>
                <a:schemeClr val="accent4"/>
              </a:buClr>
              <a:buFont typeface="Arial"/>
              <a:buNone/>
              <a:defRPr/>
            </a:lvl9pPr>
          </a:lstStyle>
          <a:p>
            <a:endParaRPr/>
          </a:p>
        </p:txBody>
      </p:sp>
      <p:sp>
        <p:nvSpPr>
          <p:cNvPr id="19" name="Shape 19"/>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 name="Shape 20"/>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 name="Shape 21"/>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1866899" y="190500"/>
            <a:ext cx="4800600" cy="761999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76" name="Shape 76"/>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7" name="Shape 77"/>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8" name="Shape 78"/>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rot="5400000">
            <a:off x="4579937" y="2324100"/>
            <a:ext cx="5851525" cy="1752600"/>
          </a:xfrm>
          <a:prstGeom prst="rect">
            <a:avLst/>
          </a:prstGeom>
          <a:noFill/>
          <a:ln>
            <a:noFill/>
          </a:ln>
        </p:spPr>
        <p:txBody>
          <a:bodyPr lIns="91425" tIns="91425" rIns="91425" bIns="91425" anchor="b"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1" name="Shape 81"/>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82" name="Shape 8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3" name="Shape 8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4" name="Shape 84"/>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457200" y="1600200"/>
            <a:ext cx="7619999" cy="4800600"/>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25" name="Shape 25"/>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6" name="Shape 26"/>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 name="Shape 27"/>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722312" y="5486400"/>
            <a:ext cx="7659687" cy="1168400"/>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722312" y="3852862"/>
            <a:ext cx="6135686" cy="1633538"/>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31" name="Shape 31"/>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2" name="Shape 32"/>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3" name="Shape 33"/>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body" idx="1"/>
          </p:nvPr>
        </p:nvSpPr>
        <p:spPr>
          <a:xfrm>
            <a:off x="457200" y="1536191"/>
            <a:ext cx="3657600" cy="45902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2"/>
          </p:nvPr>
        </p:nvSpPr>
        <p:spPr>
          <a:xfrm>
            <a:off x="4419600" y="1536191"/>
            <a:ext cx="3657600" cy="45902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9" name="Shape 39"/>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0" name="Shape 40"/>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1"/>
          </p:nvPr>
        </p:nvSpPr>
        <p:spPr>
          <a:xfrm>
            <a:off x="457200" y="1535112"/>
            <a:ext cx="3657600" cy="639762"/>
          </a:xfrm>
          <a:prstGeom prst="rect">
            <a:avLst/>
          </a:prstGeom>
          <a:noFill/>
          <a:ln>
            <a:noFill/>
          </a:ln>
        </p:spPr>
        <p:txBody>
          <a:bodyPr lIns="91425" tIns="91425" rIns="91425" bIns="91425" anchor="b" anchorCtr="0"/>
          <a:lstStyle>
            <a:lvl1pPr marL="0" indent="0" algn="ctr" rtl="0">
              <a:spcBef>
                <a:spcPts val="0"/>
              </a:spcBef>
              <a:buClr>
                <a:schemeClr val="dk2"/>
              </a:buClr>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4" name="Shape 44"/>
          <p:cNvSpPr txBox="1">
            <a:spLocks noGrp="1"/>
          </p:cNvSpPr>
          <p:nvPr>
            <p:ph type="body" idx="2"/>
          </p:nvPr>
        </p:nvSpPr>
        <p:spPr>
          <a:xfrm>
            <a:off x="457200" y="2174875"/>
            <a:ext cx="3657600"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3"/>
          </p:nvPr>
        </p:nvSpPr>
        <p:spPr>
          <a:xfrm>
            <a:off x="4419600" y="1535112"/>
            <a:ext cx="3657600" cy="639762"/>
          </a:xfrm>
          <a:prstGeom prst="rect">
            <a:avLst/>
          </a:prstGeom>
          <a:noFill/>
          <a:ln>
            <a:noFill/>
          </a:ln>
        </p:spPr>
        <p:txBody>
          <a:bodyPr lIns="91425" tIns="91425" rIns="91425" bIns="91425" anchor="b" anchorCtr="0"/>
          <a:lstStyle>
            <a:lvl1pPr marL="0" indent="0" algn="ctr" rtl="0">
              <a:spcBef>
                <a:spcPts val="0"/>
              </a:spcBef>
              <a:buClr>
                <a:schemeClr val="dk2"/>
              </a:buClr>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6" name="Shape 46"/>
          <p:cNvSpPr txBox="1">
            <a:spLocks noGrp="1"/>
          </p:cNvSpPr>
          <p:nvPr>
            <p:ph type="body" idx="4"/>
          </p:nvPr>
        </p:nvSpPr>
        <p:spPr>
          <a:xfrm>
            <a:off x="4419600" y="2174875"/>
            <a:ext cx="3657600"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9" name="Shape 49"/>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3" name="Shape 5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4" name="Shape 54"/>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5"/>
        <p:cNvGrpSpPr/>
        <p:nvPr/>
      </p:nvGrpSpPr>
      <p:grpSpPr>
        <a:xfrm>
          <a:off x="0" y="0"/>
          <a:ext cx="0" cy="0"/>
          <a:chOff x="0" y="0"/>
          <a:chExt cx="0" cy="0"/>
        </a:xfrm>
      </p:grpSpPr>
      <p:sp>
        <p:nvSpPr>
          <p:cNvPr id="56" name="Shape 56"/>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7" name="Shape 57"/>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8" name="Shape 58"/>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04801" y="5495544"/>
            <a:ext cx="7772400" cy="594359"/>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1" name="Shape 61"/>
          <p:cNvSpPr txBox="1">
            <a:spLocks noGrp="1"/>
          </p:cNvSpPr>
          <p:nvPr>
            <p:ph type="body" idx="1"/>
          </p:nvPr>
        </p:nvSpPr>
        <p:spPr>
          <a:xfrm>
            <a:off x="304798" y="6096000"/>
            <a:ext cx="7772400" cy="609599"/>
          </a:xfrm>
          <a:prstGeom prst="rect">
            <a:avLst/>
          </a:prstGeom>
          <a:noFill/>
          <a:ln>
            <a:noFill/>
          </a:ln>
        </p:spPr>
        <p:txBody>
          <a:bodyPr lIns="91425" tIns="91425" rIns="91425" bIns="91425" anchor="t" anchorCtr="0"/>
          <a:lstStyle>
            <a:lvl1pPr marL="0" indent="0" algn="ctr"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2" name="Shape 6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4" name="Shape 64"/>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
        <p:nvSpPr>
          <p:cNvPr id="65" name="Shape 65"/>
          <p:cNvSpPr txBox="1">
            <a:spLocks noGrp="1"/>
          </p:cNvSpPr>
          <p:nvPr>
            <p:ph type="body" idx="2"/>
          </p:nvPr>
        </p:nvSpPr>
        <p:spPr>
          <a:xfrm>
            <a:off x="304800" y="381000"/>
            <a:ext cx="7772400" cy="494283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01752" y="5495278"/>
            <a:ext cx="7772400" cy="594625"/>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8" name="Shape 68"/>
          <p:cNvSpPr>
            <a:spLocks noGrp="1"/>
          </p:cNvSpPr>
          <p:nvPr>
            <p:ph type="pic" idx="2"/>
          </p:nvPr>
        </p:nvSpPr>
        <p:spPr>
          <a:xfrm>
            <a:off x="0" y="0"/>
            <a:ext cx="8458200" cy="5486399"/>
          </a:xfrm>
          <a:prstGeom prst="bracketPair">
            <a:avLst/>
          </a:prstGeom>
          <a:noFill/>
          <a:ln w="19050" cap="flat">
            <a:solidFill>
              <a:srgbClr val="FFFFFF"/>
            </a:solidFill>
            <a:prstDash val="solid"/>
            <a:round/>
            <a:headEnd type="none" w="med" len="med"/>
            <a:tailEnd type="none" w="med" len="med"/>
          </a:ln>
        </p:spPr>
        <p:txBody>
          <a:bodyPr lIns="91425" tIns="91425" rIns="91425" bIns="91425" anchor="ctr" anchorCtr="0"/>
          <a:lstStyle>
            <a:lvl1pPr marL="0" marR="0" indent="0" algn="ctr" rtl="0">
              <a:spcBef>
                <a:spcPts val="0"/>
              </a:spcBef>
              <a:buClr>
                <a:srgbClr val="FFFFFF"/>
              </a:buClr>
              <a:buFont typeface="Calibri"/>
              <a:buNone/>
              <a:defRPr/>
            </a:lvl1pPr>
            <a:lvl2pPr marL="457200" marR="0" indent="0" algn="l" rtl="0">
              <a:spcBef>
                <a:spcPts val="0"/>
              </a:spcBef>
              <a:buClr>
                <a:schemeClr val="dk1"/>
              </a:buClr>
              <a:buFont typeface="Calibri"/>
              <a:buNone/>
              <a:defRPr/>
            </a:lvl2pPr>
            <a:lvl3pPr marL="914400" marR="0" indent="0" algn="l" rtl="0">
              <a:spcBef>
                <a:spcPts val="0"/>
              </a:spcBef>
              <a:buClr>
                <a:schemeClr val="dk1"/>
              </a:buClr>
              <a:buFont typeface="Calibri"/>
              <a:buNone/>
              <a:defRPr/>
            </a:lvl3pPr>
            <a:lvl4pPr marL="1371600" marR="0" indent="0" algn="l" rtl="0">
              <a:spcBef>
                <a:spcPts val="0"/>
              </a:spcBef>
              <a:buClr>
                <a:schemeClr val="dk1"/>
              </a:buClr>
              <a:buFont typeface="Calibri"/>
              <a:buNone/>
              <a:defRPr/>
            </a:lvl4pPr>
            <a:lvl5pPr marL="1828800" marR="0" indent="0" algn="l" rtl="0">
              <a:spcBef>
                <a:spcPts val="0"/>
              </a:spcBef>
              <a:buClr>
                <a:schemeClr val="dk1"/>
              </a:buClr>
              <a:buFont typeface="Calibri"/>
              <a:buNone/>
              <a:defRPr/>
            </a:lvl5pPr>
            <a:lvl6pPr marL="2286000" marR="0" indent="0" algn="l" rtl="0">
              <a:spcBef>
                <a:spcPts val="0"/>
              </a:spcBef>
              <a:buClr>
                <a:schemeClr val="dk1"/>
              </a:buClr>
              <a:buFont typeface="Calibri"/>
              <a:buNone/>
              <a:defRPr/>
            </a:lvl6pPr>
            <a:lvl7pPr marL="2743200" marR="0" indent="0" algn="l" rtl="0">
              <a:spcBef>
                <a:spcPts val="0"/>
              </a:spcBef>
              <a:buClr>
                <a:schemeClr val="dk1"/>
              </a:buClr>
              <a:buFont typeface="Calibri"/>
              <a:buNone/>
              <a:defRPr/>
            </a:lvl7pPr>
            <a:lvl8pPr marL="3200400" marR="0" indent="0" algn="l" rtl="0">
              <a:spcBef>
                <a:spcPts val="0"/>
              </a:spcBef>
              <a:buClr>
                <a:schemeClr val="dk1"/>
              </a:buClr>
              <a:buFont typeface="Calibri"/>
              <a:buNone/>
              <a:defRPr/>
            </a:lvl8pPr>
            <a:lvl9pPr marL="3657600" marR="0" indent="0" algn="l" rtl="0">
              <a:spcBef>
                <a:spcPts val="0"/>
              </a:spcBef>
              <a:buClr>
                <a:schemeClr val="dk1"/>
              </a:buClr>
              <a:buFont typeface="Calibri"/>
              <a:buNone/>
              <a:defRPr/>
            </a:lvl9pPr>
          </a:lstStyle>
          <a:p>
            <a:endParaRPr/>
          </a:p>
        </p:txBody>
      </p:sp>
      <p:sp>
        <p:nvSpPr>
          <p:cNvPr id="69" name="Shape 69"/>
          <p:cNvSpPr txBox="1">
            <a:spLocks noGrp="1"/>
          </p:cNvSpPr>
          <p:nvPr>
            <p:ph type="body" idx="1"/>
          </p:nvPr>
        </p:nvSpPr>
        <p:spPr>
          <a:xfrm>
            <a:off x="301752" y="6096000"/>
            <a:ext cx="7772400" cy="612648"/>
          </a:xfrm>
          <a:prstGeom prst="rect">
            <a:avLst/>
          </a:prstGeom>
          <a:noFill/>
          <a:ln>
            <a:noFill/>
          </a:ln>
        </p:spPr>
        <p:txBody>
          <a:bodyPr lIns="91425" tIns="91425" rIns="91425" bIns="91425" anchor="t" anchorCtr="0"/>
          <a:lstStyle>
            <a:lvl1pPr marL="0" indent="0" algn="ctr"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70" name="Shape 70"/>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1" name="Shape 71"/>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
        <p:nvSpPr>
          <p:cNvPr id="72" name="Shape 72"/>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75000">
              <a:schemeClr val="lt1"/>
            </a:gs>
            <a:gs pos="100000">
              <a:srgbClr val="DADADA"/>
            </a:gs>
          </a:gsLst>
          <a:path path="circle">
            <a:fillToRect l="50000" t="50000" r="50000" b="50000"/>
          </a:path>
          <a:tileRect/>
        </a:gra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marL="0" marR="0" indent="0" algn="l" rtl="0">
              <a:spcBef>
                <a:spcPts val="0"/>
              </a:spcBef>
              <a:buClr>
                <a:schemeClr val="dk2"/>
              </a:buClr>
              <a:buFont typeface="Cambria"/>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 name="Shape 10"/>
          <p:cNvSpPr txBox="1">
            <a:spLocks noGrp="1"/>
          </p:cNvSpPr>
          <p:nvPr>
            <p:ph type="body" idx="1"/>
          </p:nvPr>
        </p:nvSpPr>
        <p:spPr>
          <a:xfrm>
            <a:off x="457200" y="1600200"/>
            <a:ext cx="7619999" cy="4800600"/>
          </a:xfrm>
          <a:prstGeom prst="rect">
            <a:avLst/>
          </a:prstGeom>
          <a:noFill/>
          <a:ln>
            <a:noFill/>
          </a:ln>
        </p:spPr>
        <p:txBody>
          <a:bodyPr lIns="91425" tIns="91425" rIns="91425" bIns="91425" anchor="t" anchorCtr="0"/>
          <a:lstStyle>
            <a:lvl1pPr marL="342900" marR="0" indent="-88900" algn="l" rtl="0">
              <a:spcBef>
                <a:spcPts val="440"/>
              </a:spcBef>
              <a:buClr>
                <a:schemeClr val="accent1"/>
              </a:buClr>
              <a:buFont typeface="Arial"/>
              <a:buChar char="•"/>
              <a:defRPr/>
            </a:lvl1pPr>
            <a:lvl2pPr marL="640080" marR="0" indent="-106680" algn="l" rtl="0">
              <a:spcBef>
                <a:spcPts val="400"/>
              </a:spcBef>
              <a:buClr>
                <a:schemeClr val="accent2"/>
              </a:buClr>
              <a:buFont typeface="Arial"/>
              <a:buChar char="•"/>
              <a:defRPr/>
            </a:lvl2pPr>
            <a:lvl3pPr marL="1005839" marR="0" indent="-116839" algn="l" rtl="0">
              <a:spcBef>
                <a:spcPts val="360"/>
              </a:spcBef>
              <a:buClr>
                <a:schemeClr val="accent3"/>
              </a:buClr>
              <a:buFont typeface="Arial"/>
              <a:buChar char="•"/>
              <a:defRPr/>
            </a:lvl3pPr>
            <a:lvl4pPr marL="1280160" marR="0" indent="-137160" algn="l" rtl="0">
              <a:spcBef>
                <a:spcPts val="320"/>
              </a:spcBef>
              <a:buClr>
                <a:schemeClr val="accent4"/>
              </a:buClr>
              <a:buFont typeface="Arial"/>
              <a:buChar char="•"/>
              <a:defRPr/>
            </a:lvl4pPr>
            <a:lvl5pPr marL="1554480" marR="0" indent="-144780" algn="l" rtl="0">
              <a:spcBef>
                <a:spcPts val="280"/>
              </a:spcBef>
              <a:buClr>
                <a:schemeClr val="accent5"/>
              </a:buClr>
              <a:buFont typeface="Arial"/>
              <a:buChar char="•"/>
              <a:defRPr/>
            </a:lvl5pPr>
            <a:lvl6pPr marL="1737360" marR="0" indent="-99060" algn="l" rtl="0">
              <a:spcBef>
                <a:spcPts val="280"/>
              </a:spcBef>
              <a:buClr>
                <a:schemeClr val="accent1"/>
              </a:buClr>
              <a:buFont typeface="Arial"/>
              <a:buChar char="•"/>
              <a:defRPr/>
            </a:lvl6pPr>
            <a:lvl7pPr marL="1920240" marR="0" indent="-104139" algn="l" rtl="0">
              <a:spcBef>
                <a:spcPts val="280"/>
              </a:spcBef>
              <a:buClr>
                <a:schemeClr val="accent2"/>
              </a:buClr>
              <a:buFont typeface="Arial"/>
              <a:buChar char="•"/>
              <a:defRPr/>
            </a:lvl7pPr>
            <a:lvl8pPr marL="2103120" marR="0" indent="-96520" algn="l" rtl="0">
              <a:spcBef>
                <a:spcPts val="280"/>
              </a:spcBef>
              <a:buClr>
                <a:schemeClr val="accent3"/>
              </a:buClr>
              <a:buFont typeface="Arial"/>
              <a:buChar char="•"/>
              <a:defRPr/>
            </a:lvl8pPr>
            <a:lvl9pPr marL="2286000" marR="0" indent="-101600" algn="l" rtl="0">
              <a:spcBef>
                <a:spcPts val="280"/>
              </a:spcBef>
              <a:buClr>
                <a:schemeClr val="accent4"/>
              </a:buClr>
              <a:buFont typeface="Arial"/>
              <a:buChar char="•"/>
              <a:defRPr/>
            </a:lvl9pPr>
          </a:lstStyle>
          <a:p>
            <a:endParaRPr/>
          </a:p>
        </p:txBody>
      </p:sp>
      <p:sp>
        <p:nvSpPr>
          <p:cNvPr id="11" name="Shape 11"/>
          <p:cNvSpPr/>
          <p:nvPr/>
        </p:nvSpPr>
        <p:spPr>
          <a:xfrm>
            <a:off x="8458200" y="0"/>
            <a:ext cx="685799" cy="6858000"/>
          </a:xfrm>
          <a:prstGeom prst="rect">
            <a:avLst/>
          </a:prstGeom>
          <a:solidFill>
            <a:schemeClr val="dk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
        <p:nvSpPr>
          <p:cNvPr id="12" name="Shape 12"/>
          <p:cNvSpPr/>
          <p:nvPr/>
        </p:nvSpPr>
        <p:spPr>
          <a:xfrm>
            <a:off x="8458200" y="5486400"/>
            <a:ext cx="685799" cy="6857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
        <p:nvSpPr>
          <p:cNvPr id="13" name="Shape 13"/>
          <p:cNvSpPr>
            <a:spLocks noGrp="1"/>
          </p:cNvSpPr>
          <p:nvPr>
            <p:ph type="sldNum" idx="12"/>
          </p:nvPr>
        </p:nvSpPr>
        <p:spPr>
          <a:xfrm>
            <a:off x="8531788" y="5648960"/>
            <a:ext cx="548639" cy="396240"/>
          </a:xfrm>
          <a:prstGeom prst="bracketPair">
            <a:avLst/>
          </a:prstGeom>
          <a:noFill/>
          <a:ln w="19050" cap="flat">
            <a:solidFill>
              <a:srgbClr val="FFFFFF"/>
            </a:solidFill>
            <a:prstDash val="solid"/>
            <a:round/>
            <a:headEnd type="none" w="med" len="med"/>
            <a:tailEnd type="none" w="med" len="med"/>
          </a:ln>
        </p:spPr>
        <p:txBody>
          <a:bodyPr lIns="0" tIns="0" rIns="0" bIns="0" anchor="ctr" anchorCtr="0">
            <a:noAutofit/>
          </a:bodyPr>
          <a:lstStyle>
            <a:lvl1pPr marL="0" marR="0" indent="0" algn="ctr" rtl="0">
              <a:spcBef>
                <a:spcPts val="0"/>
              </a:spcBef>
              <a:buNone/>
              <a:defRPr sz="1800" b="0" i="0" u="none" strike="noStrike" cap="none" baseline="0">
                <a:solidFill>
                  <a:srgbClr val="FFFFFF"/>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
        <p:nvSpPr>
          <p:cNvPr id="14" name="Shape 14"/>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 name="Shape 15"/>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publicknowledge.org/news-blog/blogs/us-legal-lessons-from-canadas-first-stl-ip-infringement-cas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mmcnally@ualberta.ca"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strosow@uwo.ca"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parl.gc.ca/legisinfo/BillDetails.aspx?billId=6483626&amp;Mode=1&amp;Language=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laws-lois.justice.gc.ca/PDF/T-13.pdf" TargetMode="External"/><Relationship Id="rId5" Type="http://schemas.openxmlformats.org/officeDocument/2006/relationships/hyperlink" Target="http://www.laws-lois.justice.gc.ca/PDF/P-4.pdf" TargetMode="External"/><Relationship Id="rId4" Type="http://schemas.openxmlformats.org/officeDocument/2006/relationships/hyperlink" Target="http://www.parl.gc.ca/LEGISinfo/BillDetails.aspx?billId=6266835&amp;Mode=1&amp;Language=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commons.wikimedia.org/wiki/File:ORDbot_quantum.jp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pic>
        <p:nvPicPr>
          <p:cNvPr id="86" name="Shape 86"/>
          <p:cNvPicPr preferRelativeResize="0"/>
          <p:nvPr/>
        </p:nvPicPr>
        <p:blipFill rotWithShape="1">
          <a:blip r:embed="rId3">
            <a:alphaModFix/>
          </a:blip>
          <a:srcRect/>
          <a:stretch/>
        </p:blipFill>
        <p:spPr>
          <a:xfrm>
            <a:off x="3419871" y="5753719"/>
            <a:ext cx="1743075" cy="1095375"/>
          </a:xfrm>
          <a:prstGeom prst="rect">
            <a:avLst/>
          </a:prstGeom>
          <a:noFill/>
          <a:ln>
            <a:noFill/>
          </a:ln>
        </p:spPr>
      </p:pic>
      <p:sp>
        <p:nvSpPr>
          <p:cNvPr id="87" name="Shape 87"/>
          <p:cNvSpPr txBox="1">
            <a:spLocks noGrp="1"/>
          </p:cNvSpPr>
          <p:nvPr>
            <p:ph type="ctrTitle"/>
          </p:nvPr>
        </p:nvSpPr>
        <p:spPr>
          <a:xfrm>
            <a:off x="683568" y="1700808"/>
            <a:ext cx="7543800" cy="2593975"/>
          </a:xfrm>
          <a:prstGeom prst="rect">
            <a:avLst/>
          </a:prstGeom>
          <a:noFill/>
          <a:ln>
            <a:noFill/>
          </a:ln>
        </p:spPr>
        <p:txBody>
          <a:bodyPr lIns="91425" tIns="45700" rIns="91425" bIns="45700" anchor="b" anchorCtr="0">
            <a:noAutofit/>
          </a:bodyPr>
          <a:lstStyle/>
          <a:p>
            <a:pPr marL="0" marR="0" lvl="0" indent="0" algn="ctr" rtl="0">
              <a:spcBef>
                <a:spcPts val="0"/>
              </a:spcBef>
              <a:buClr>
                <a:schemeClr val="dk2"/>
              </a:buClr>
              <a:buSzPct val="25000"/>
              <a:buFont typeface="Cambria"/>
              <a:buNone/>
            </a:pPr>
            <a:r>
              <a:rPr lang="en-US" sz="4400" b="0" i="0" u="none" strike="noStrike" cap="none" baseline="0" dirty="0">
                <a:solidFill>
                  <a:schemeClr val="dk2"/>
                </a:solidFill>
                <a:latin typeface="Cambria"/>
                <a:ea typeface="Cambria"/>
                <a:cs typeface="Cambria"/>
                <a:sym typeface="Cambria"/>
              </a:rPr>
              <a:t>Intellectual Property, Makerspaces and 3D Printing</a:t>
            </a:r>
            <a:br>
              <a:rPr lang="en-US" sz="4400" b="0" i="0" u="none" strike="noStrike" cap="none" baseline="0" dirty="0">
                <a:solidFill>
                  <a:schemeClr val="dk2"/>
                </a:solidFill>
                <a:latin typeface="Cambria"/>
                <a:ea typeface="Cambria"/>
                <a:cs typeface="Cambria"/>
                <a:sym typeface="Cambria"/>
              </a:rPr>
            </a:br>
            <a:r>
              <a:rPr lang="en-US" sz="4400" b="0" i="0" u="none" strike="noStrike" cap="none" baseline="0" dirty="0">
                <a:solidFill>
                  <a:schemeClr val="dk2"/>
                </a:solidFill>
                <a:latin typeface="Cambria"/>
                <a:ea typeface="Cambria"/>
                <a:cs typeface="Cambria"/>
                <a:sym typeface="Cambria"/>
              </a:rPr>
              <a:t/>
            </a:r>
            <a:br>
              <a:rPr lang="en-US" sz="4400" b="0" i="0" u="none" strike="noStrike" cap="none" baseline="0" dirty="0">
                <a:solidFill>
                  <a:schemeClr val="dk2"/>
                </a:solidFill>
                <a:latin typeface="Cambria"/>
                <a:ea typeface="Cambria"/>
                <a:cs typeface="Cambria"/>
                <a:sym typeface="Cambria"/>
              </a:rPr>
            </a:br>
            <a:r>
              <a:rPr lang="en-US" sz="2000" b="0" i="0" u="none" strike="noStrike" cap="none" baseline="0" dirty="0">
                <a:solidFill>
                  <a:schemeClr val="dk2"/>
                </a:solidFill>
                <a:latin typeface="Cambria"/>
                <a:ea typeface="Cambria"/>
                <a:cs typeface="Cambria"/>
                <a:sym typeface="Cambria"/>
              </a:rPr>
              <a:t>Presentation for 2015 Ontario Library Association Super Conference</a:t>
            </a:r>
            <a:br>
              <a:rPr lang="en-US" sz="2000" b="0" i="0" u="none" strike="noStrike" cap="none" baseline="0" dirty="0">
                <a:solidFill>
                  <a:schemeClr val="dk2"/>
                </a:solidFill>
                <a:latin typeface="Cambria"/>
                <a:ea typeface="Cambria"/>
                <a:cs typeface="Cambria"/>
                <a:sym typeface="Cambria"/>
              </a:rPr>
            </a:br>
            <a:r>
              <a:rPr lang="en-US" sz="2000" b="0" i="0" u="none" strike="noStrike" cap="none" baseline="0" dirty="0">
                <a:solidFill>
                  <a:schemeClr val="dk2"/>
                </a:solidFill>
                <a:latin typeface="Cambria"/>
                <a:ea typeface="Cambria"/>
                <a:cs typeface="Cambria"/>
                <a:sym typeface="Cambria"/>
              </a:rPr>
              <a:t>Toronto, ON – January 29, 2015</a:t>
            </a:r>
          </a:p>
        </p:txBody>
      </p:sp>
      <p:sp>
        <p:nvSpPr>
          <p:cNvPr id="88" name="Shape 88"/>
          <p:cNvSpPr txBox="1">
            <a:spLocks noGrp="1"/>
          </p:cNvSpPr>
          <p:nvPr>
            <p:ph type="subTitle" idx="1"/>
          </p:nvPr>
        </p:nvSpPr>
        <p:spPr>
          <a:xfrm>
            <a:off x="683568" y="4581128"/>
            <a:ext cx="7414592" cy="1377279"/>
          </a:xfrm>
          <a:prstGeom prst="rect">
            <a:avLst/>
          </a:prstGeom>
          <a:noFill/>
          <a:ln>
            <a:noFill/>
          </a:ln>
        </p:spPr>
        <p:txBody>
          <a:bodyPr lIns="91425" tIns="45700" rIns="91425" bIns="45700" anchor="t" anchorCtr="0">
            <a:noAutofit/>
          </a:bodyPr>
          <a:lstStyle/>
          <a:p>
            <a:pPr marL="269875" marR="0" lvl="0" indent="-269875" algn="l" rtl="0">
              <a:spcBef>
                <a:spcPts val="0"/>
              </a:spcBef>
              <a:buClr>
                <a:schemeClr val="accent1"/>
              </a:buClr>
              <a:buSzPct val="25000"/>
              <a:buFont typeface="Arial"/>
              <a:buNone/>
            </a:pPr>
            <a:r>
              <a:rPr lang="en-US" sz="1400" b="1" i="0" u="none" strike="noStrike" cap="none" baseline="0" dirty="0">
                <a:solidFill>
                  <a:srgbClr val="888888"/>
                </a:solidFill>
                <a:latin typeface="Calibri"/>
                <a:ea typeface="Calibri"/>
                <a:cs typeface="Calibri"/>
                <a:sym typeface="Calibri"/>
              </a:rPr>
              <a:t>Mallory Austin </a:t>
            </a:r>
            <a:r>
              <a:rPr lang="en-US" sz="1400" b="0" i="0" u="none" strike="noStrike" cap="none" baseline="0" dirty="0">
                <a:solidFill>
                  <a:srgbClr val="888888"/>
                </a:solidFill>
                <a:latin typeface="Calibri"/>
                <a:ea typeface="Calibri"/>
                <a:cs typeface="Calibri"/>
                <a:sym typeface="Calibri"/>
              </a:rPr>
              <a:t>– Chatham Kent Public Library / Masters of Library and Information Studies Candidate, Faculty of Information and Media Studies, University of Western Ontario</a:t>
            </a:r>
          </a:p>
          <a:p>
            <a:pPr marL="269875" marR="0" lvl="0" indent="-269875" algn="l" rtl="0">
              <a:spcBef>
                <a:spcPts val="280"/>
              </a:spcBef>
              <a:buClr>
                <a:schemeClr val="accent1"/>
              </a:buClr>
              <a:buSzPct val="25000"/>
              <a:buFont typeface="Arial"/>
              <a:buNone/>
            </a:pPr>
            <a:r>
              <a:rPr lang="en-US" sz="1400" b="1" i="0" u="none" strike="noStrike" cap="none" baseline="0" dirty="0">
                <a:solidFill>
                  <a:srgbClr val="888888"/>
                </a:solidFill>
                <a:latin typeface="Calibri"/>
                <a:ea typeface="Calibri"/>
                <a:cs typeface="Calibri"/>
                <a:sym typeface="Calibri"/>
              </a:rPr>
              <a:t>Dr. Michael B. McNally </a:t>
            </a:r>
            <a:r>
              <a:rPr lang="en-US" sz="1400" b="0" i="0" u="none" strike="noStrike" cap="none" baseline="0" dirty="0">
                <a:solidFill>
                  <a:srgbClr val="888888"/>
                </a:solidFill>
                <a:latin typeface="Calibri"/>
                <a:ea typeface="Calibri"/>
                <a:cs typeface="Calibri"/>
                <a:sym typeface="Calibri"/>
              </a:rPr>
              <a:t>– Assistant Profession, School of Library and Information Studies, University of Alberta</a:t>
            </a:r>
          </a:p>
          <a:p>
            <a:pPr marL="269875" marR="0" lvl="0" indent="-269875" algn="l" rtl="0">
              <a:spcBef>
                <a:spcPts val="280"/>
              </a:spcBef>
              <a:buClr>
                <a:schemeClr val="accent1"/>
              </a:buClr>
              <a:buSzPct val="25000"/>
              <a:buFont typeface="Arial"/>
              <a:buNone/>
            </a:pPr>
            <a:r>
              <a:rPr lang="en-US" sz="1400" b="1" i="0" u="none" strike="noStrike" cap="none" baseline="0" dirty="0">
                <a:solidFill>
                  <a:srgbClr val="888888"/>
                </a:solidFill>
                <a:latin typeface="Calibri"/>
                <a:ea typeface="Calibri"/>
                <a:cs typeface="Calibri"/>
                <a:sym typeface="Calibri"/>
              </a:rPr>
              <a:t>Dr. Samuel E. Trosow </a:t>
            </a:r>
            <a:r>
              <a:rPr lang="en-US" sz="1400" b="0" i="0" u="none" strike="noStrike" cap="none" baseline="0" dirty="0">
                <a:solidFill>
                  <a:srgbClr val="888888"/>
                </a:solidFill>
                <a:latin typeface="Calibri"/>
                <a:ea typeface="Calibri"/>
                <a:cs typeface="Calibri"/>
                <a:sym typeface="Calibri"/>
              </a:rPr>
              <a:t>– Associate Professor, Faculty of Law and Faculty of Information and Media Studies, University of Western Ontario</a:t>
            </a:r>
          </a:p>
        </p:txBody>
      </p:sp>
      <p:pic>
        <p:nvPicPr>
          <p:cNvPr id="89" name="Shape 89"/>
          <p:cNvPicPr preferRelativeResize="0"/>
          <p:nvPr/>
        </p:nvPicPr>
        <p:blipFill rotWithShape="1">
          <a:blip r:embed="rId4">
            <a:alphaModFix/>
          </a:blip>
          <a:srcRect/>
          <a:stretch/>
        </p:blipFill>
        <p:spPr>
          <a:xfrm>
            <a:off x="1835696" y="6014912"/>
            <a:ext cx="704407" cy="681386"/>
          </a:xfrm>
          <a:prstGeom prst="rect">
            <a:avLst/>
          </a:prstGeom>
          <a:noFill/>
          <a:ln>
            <a:noFill/>
          </a:ln>
        </p:spPr>
      </p:pic>
      <p:pic>
        <p:nvPicPr>
          <p:cNvPr id="90" name="Shape 90"/>
          <p:cNvPicPr preferRelativeResize="0"/>
          <p:nvPr/>
        </p:nvPicPr>
        <p:blipFill rotWithShape="1">
          <a:blip r:embed="rId5">
            <a:alphaModFix/>
          </a:blip>
          <a:srcRect/>
          <a:stretch/>
        </p:blipFill>
        <p:spPr>
          <a:xfrm>
            <a:off x="6055150" y="5975153"/>
            <a:ext cx="741080" cy="721146"/>
          </a:xfrm>
          <a:prstGeom prst="rect">
            <a:avLst/>
          </a:prstGeom>
          <a:noFill/>
          <a:ln>
            <a:noFill/>
          </a:ln>
        </p:spPr>
      </p:pic>
      <p:pic>
        <p:nvPicPr>
          <p:cNvPr id="91" name="Shape 91"/>
          <p:cNvPicPr preferRelativeResize="0"/>
          <p:nvPr/>
        </p:nvPicPr>
        <p:blipFill rotWithShape="1">
          <a:blip r:embed="rId6">
            <a:alphaModFix/>
          </a:blip>
          <a:srcRect/>
          <a:stretch/>
        </p:blipFill>
        <p:spPr>
          <a:xfrm>
            <a:off x="7564989" y="6564846"/>
            <a:ext cx="751426" cy="262905"/>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1" u="none" strike="noStrike" cap="none" baseline="0" dirty="0">
                <a:solidFill>
                  <a:schemeClr val="dk2"/>
                </a:solidFill>
                <a:latin typeface="Cambria"/>
                <a:ea typeface="Cambria"/>
                <a:cs typeface="Cambria"/>
                <a:sym typeface="Cambria"/>
              </a:rPr>
              <a:t>Industrial Design Act</a:t>
            </a:r>
            <a:r>
              <a:rPr lang="en-US" sz="4600" b="0" i="0" u="none" strike="noStrike" cap="none" baseline="0" dirty="0">
                <a:solidFill>
                  <a:schemeClr val="dk2"/>
                </a:solidFill>
                <a:latin typeface="Cambria"/>
                <a:ea typeface="Cambria"/>
                <a:cs typeface="Cambria"/>
                <a:sym typeface="Cambria"/>
              </a:rPr>
              <a:t> Concerns</a:t>
            </a:r>
          </a:p>
        </p:txBody>
      </p:sp>
      <p:sp>
        <p:nvSpPr>
          <p:cNvPr id="149" name="Shape 149"/>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lnSpc>
                <a:spcPct val="80000"/>
              </a:lnSpc>
              <a:spcBef>
                <a:spcPts val="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Industrial design protection covers the visual features of a shape, its configuration, pattern or ornament or combination of these features for useful article</a:t>
            </a:r>
          </a:p>
          <a:p>
            <a:pPr marL="342900" marR="0" lvl="0" indent="-99377" algn="l" rtl="0">
              <a:lnSpc>
                <a:spcPct val="80000"/>
              </a:lnSpc>
              <a:spcBef>
                <a:spcPts val="407"/>
              </a:spcBef>
              <a:buClr>
                <a:schemeClr val="accent1"/>
              </a:buClr>
              <a:buFont typeface="Arial"/>
              <a:buNone/>
            </a:pPr>
            <a:endParaRPr sz="2050" b="0" i="0" u="none" strike="noStrike" cap="none" baseline="0" dirty="0">
              <a:solidFill>
                <a:schemeClr val="dk1"/>
              </a:solidFill>
              <a:latin typeface="Calibri"/>
              <a:ea typeface="Calibri"/>
              <a:cs typeface="Calibri"/>
              <a:sym typeface="Calibri"/>
            </a:endParaRPr>
          </a:p>
          <a:p>
            <a:pPr marL="342900" marR="0" lvl="0" indent="-228600" algn="l" rtl="0">
              <a:lnSpc>
                <a:spcPct val="8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Registration is required; period of protection is 10 years</a:t>
            </a:r>
          </a:p>
          <a:p>
            <a:pPr marL="342900" marR="0" lvl="0" indent="-99377" algn="l" rtl="0">
              <a:lnSpc>
                <a:spcPct val="80000"/>
              </a:lnSpc>
              <a:spcBef>
                <a:spcPts val="407"/>
              </a:spcBef>
              <a:buClr>
                <a:schemeClr val="accent1"/>
              </a:buClr>
              <a:buFont typeface="Arial"/>
              <a:buNone/>
            </a:pPr>
            <a:endParaRPr sz="2050" b="0" i="0" u="none" strike="noStrike" cap="none" baseline="0" dirty="0">
              <a:solidFill>
                <a:schemeClr val="dk1"/>
              </a:solidFill>
              <a:latin typeface="Calibri"/>
              <a:ea typeface="Calibri"/>
              <a:cs typeface="Calibri"/>
              <a:sym typeface="Calibri"/>
            </a:endParaRPr>
          </a:p>
          <a:p>
            <a:pPr marL="342900" marR="0" lvl="0" indent="-228600" algn="l" rtl="0">
              <a:lnSpc>
                <a:spcPct val="8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Protects the shape of a thing, but protection is linked to use/function</a:t>
            </a:r>
          </a:p>
          <a:p>
            <a:pPr marL="640080" marR="0" lvl="1" indent="-233680" algn="l" rtl="0">
              <a:lnSpc>
                <a:spcPct val="80000"/>
              </a:lnSpc>
              <a:spcBef>
                <a:spcPts val="370"/>
              </a:spcBef>
              <a:buClr>
                <a:schemeClr val="accent2"/>
              </a:buClr>
              <a:buSzPct val="97368"/>
              <a:buFont typeface="Arial"/>
              <a:buChar char="•"/>
            </a:pPr>
            <a:r>
              <a:rPr lang="en-US" sz="1850" b="0" i="0" u="none" strike="noStrike" cap="none" baseline="0" dirty="0">
                <a:solidFill>
                  <a:schemeClr val="dk1"/>
                </a:solidFill>
                <a:latin typeface="Calibri"/>
                <a:ea typeface="Calibri"/>
                <a:cs typeface="Calibri"/>
                <a:sym typeface="Calibri"/>
              </a:rPr>
              <a:t>E.g. Teddy bear shaped lamp industrial design does not have implications for teddy bear shaped non-lamp items</a:t>
            </a:r>
          </a:p>
          <a:p>
            <a:pPr marL="640080" marR="0" lvl="1" indent="-116205" algn="l" rtl="0">
              <a:lnSpc>
                <a:spcPct val="80000"/>
              </a:lnSpc>
              <a:spcBef>
                <a:spcPts val="370"/>
              </a:spcBef>
              <a:buClr>
                <a:schemeClr val="accent2"/>
              </a:buClr>
              <a:buFont typeface="Arial"/>
              <a:buNone/>
            </a:pPr>
            <a:endParaRPr sz="1850" b="0" i="0" u="none" strike="noStrike" cap="none" baseline="0" dirty="0">
              <a:solidFill>
                <a:schemeClr val="dk1"/>
              </a:solidFill>
              <a:latin typeface="Calibri"/>
              <a:ea typeface="Calibri"/>
              <a:cs typeface="Calibri"/>
              <a:sym typeface="Calibri"/>
            </a:endParaRPr>
          </a:p>
          <a:p>
            <a:pPr marL="342900" marR="0" lvl="0" indent="-228600" algn="l" rtl="0">
              <a:lnSpc>
                <a:spcPct val="8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Complex interplay between copyright and Industrial Design Act (see s. 64 of the Copyright Act)</a:t>
            </a:r>
          </a:p>
          <a:p>
            <a:pPr marL="342900" marR="0" lvl="0" indent="-99377" algn="l" rtl="0">
              <a:lnSpc>
                <a:spcPct val="80000"/>
              </a:lnSpc>
              <a:spcBef>
                <a:spcPts val="407"/>
              </a:spcBef>
              <a:buClr>
                <a:schemeClr val="accent1"/>
              </a:buClr>
              <a:buFont typeface="Arial"/>
              <a:buNone/>
            </a:pPr>
            <a:endParaRPr sz="2050" b="0" i="0" u="none" strike="noStrike" cap="none" baseline="0" dirty="0">
              <a:solidFill>
                <a:schemeClr val="dk1"/>
              </a:solidFill>
              <a:latin typeface="Calibri"/>
              <a:ea typeface="Calibri"/>
              <a:cs typeface="Calibri"/>
              <a:sym typeface="Calibri"/>
            </a:endParaRPr>
          </a:p>
          <a:p>
            <a:pPr marL="342900" marR="0" lvl="0" indent="-228600" algn="l" rtl="0">
              <a:lnSpc>
                <a:spcPct val="8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However, industrial design registration rates are low (less than 50,000 currently protected designs in Canada)</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General Considerations</a:t>
            </a:r>
          </a:p>
        </p:txBody>
      </p:sp>
      <p:sp>
        <p:nvSpPr>
          <p:cNvPr id="155" name="Shape 155"/>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When thinking about 3D printing and intellectual property law it is critical to keep in mind that you are often working with two separate elements: the object and the file [.</a:t>
            </a:r>
            <a:r>
              <a:rPr lang="en-US" sz="2050" b="0" i="0" u="none" strike="noStrike" cap="none" baseline="0" dirty="0">
                <a:solidFill>
                  <a:schemeClr val="dk1"/>
                </a:solidFill>
                <a:latin typeface="Calibri"/>
                <a:ea typeface="Calibri"/>
                <a:cs typeface="Calibri"/>
                <a:sym typeface="Calibri"/>
              </a:rPr>
              <a:t>stl</a:t>
            </a:r>
            <a:r>
              <a:rPr lang="en-US" sz="2050" b="0" i="0" u="none" strike="noStrike" cap="none" baseline="0" dirty="0">
                <a:solidFill>
                  <a:schemeClr val="dk1"/>
                </a:solidFill>
                <a:latin typeface="Calibri"/>
                <a:ea typeface="Calibri"/>
                <a:cs typeface="Calibri"/>
                <a:sym typeface="Calibri"/>
              </a:rPr>
              <a:t> is standard file format].</a:t>
            </a:r>
          </a:p>
          <a:p>
            <a:pPr marL="342900" marR="0" lvl="0" indent="-99377" algn="l" rtl="0">
              <a:spcBef>
                <a:spcPts val="407"/>
              </a:spcBef>
              <a:buClr>
                <a:schemeClr val="accent1"/>
              </a:buClr>
              <a:buFont typeface="Arial"/>
              <a:buNone/>
            </a:pPr>
            <a:endParaRPr sz="2050" b="0" i="0" u="none" strike="noStrike" cap="none" baseline="0" dirty="0">
              <a:solidFill>
                <a:schemeClr val="dk1"/>
              </a:solidFill>
              <a:latin typeface="Calibri"/>
              <a:ea typeface="Calibri"/>
              <a:cs typeface="Calibri"/>
              <a:sym typeface="Calibri"/>
            </a:endParaRPr>
          </a:p>
          <a:p>
            <a:pPr marL="342900" marR="0" lvl="0" indent="-228600" algn="l" rtl="0">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The printed object and .</a:t>
            </a:r>
            <a:r>
              <a:rPr lang="en-US" sz="2050" b="0" i="0" u="none" strike="noStrike" cap="none" baseline="0" dirty="0">
                <a:solidFill>
                  <a:schemeClr val="dk1"/>
                </a:solidFill>
                <a:latin typeface="Calibri"/>
                <a:ea typeface="Calibri"/>
                <a:cs typeface="Calibri"/>
                <a:sym typeface="Calibri"/>
              </a:rPr>
              <a:t>stl</a:t>
            </a:r>
            <a:r>
              <a:rPr lang="en-US" sz="2050" b="0" i="0" u="none" strike="noStrike" cap="none" baseline="0" dirty="0">
                <a:solidFill>
                  <a:schemeClr val="dk1"/>
                </a:solidFill>
                <a:latin typeface="Calibri"/>
                <a:ea typeface="Calibri"/>
                <a:cs typeface="Calibri"/>
                <a:sym typeface="Calibri"/>
              </a:rPr>
              <a:t> file will attract different legal treatments under IP law</a:t>
            </a:r>
          </a:p>
          <a:p>
            <a:pPr marL="342900" marR="0" lvl="0" indent="-99377" algn="l" rtl="0">
              <a:spcBef>
                <a:spcPts val="407"/>
              </a:spcBef>
              <a:buClr>
                <a:schemeClr val="accent1"/>
              </a:buClr>
              <a:buFont typeface="Arial"/>
              <a:buNone/>
            </a:pPr>
            <a:endParaRPr sz="2050" b="0" i="0" u="none" strike="noStrike" cap="none" baseline="0" dirty="0">
              <a:solidFill>
                <a:schemeClr val="dk1"/>
              </a:solidFill>
              <a:latin typeface="Calibri"/>
              <a:ea typeface="Calibri"/>
              <a:cs typeface="Calibri"/>
              <a:sym typeface="Calibri"/>
            </a:endParaRPr>
          </a:p>
          <a:p>
            <a:pPr marL="342900" marR="0" lvl="0" indent="-228600" algn="l" rtl="0">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Distinction between copyright and patent is important here. </a:t>
            </a:r>
          </a:p>
          <a:p>
            <a:pPr marL="640080" marR="0" lvl="1" indent="-233680" algn="l" rtl="0">
              <a:spcBef>
                <a:spcPts val="370"/>
              </a:spcBef>
              <a:buClr>
                <a:schemeClr val="accent2"/>
              </a:buClr>
              <a:buSzPct val="97368"/>
              <a:buFont typeface="Arial"/>
              <a:buChar char="•"/>
            </a:pPr>
            <a:r>
              <a:rPr lang="en-US" sz="1850" b="0" i="0" u="none" strike="noStrike" cap="none" baseline="0" dirty="0">
                <a:solidFill>
                  <a:schemeClr val="dk1"/>
                </a:solidFill>
                <a:latin typeface="Calibri"/>
                <a:ea typeface="Calibri"/>
                <a:cs typeface="Calibri"/>
                <a:sym typeface="Calibri"/>
              </a:rPr>
              <a:t>Copyright protects original expressive/creative (nonfunctional) works --- attaches automatically the moment the work is created. </a:t>
            </a:r>
          </a:p>
          <a:p>
            <a:pPr marL="640080" marR="0" lvl="1" indent="-233680" algn="l" rtl="0">
              <a:spcBef>
                <a:spcPts val="370"/>
              </a:spcBef>
              <a:buClr>
                <a:schemeClr val="accent2"/>
              </a:buClr>
              <a:buSzPct val="97368"/>
              <a:buFont typeface="Arial"/>
              <a:buChar char="•"/>
            </a:pPr>
            <a:r>
              <a:rPr lang="en-US" sz="1850" b="0" i="0" u="none" strike="noStrike" cap="none" baseline="0" dirty="0">
                <a:solidFill>
                  <a:schemeClr val="dk1"/>
                </a:solidFill>
                <a:latin typeface="Calibri"/>
                <a:ea typeface="Calibri"/>
                <a:cs typeface="Calibri"/>
                <a:sym typeface="Calibri"/>
              </a:rPr>
              <a:t>In contrast, patent protects functional objects. Protection is not  automatic, and one needs to apply  </a:t>
            </a:r>
          </a:p>
          <a:p>
            <a:pPr marL="342900" marR="0" lvl="0" indent="-228600" algn="l" rtl="0">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See </a:t>
            </a:r>
            <a:r>
              <a:rPr lang="en-US" sz="2050" b="0" i="0" u="sng" strike="noStrike" cap="none" baseline="0" dirty="0">
                <a:solidFill>
                  <a:schemeClr val="hlink"/>
                </a:solidFill>
                <a:latin typeface="Calibri"/>
                <a:ea typeface="Calibri"/>
                <a:cs typeface="Calibri"/>
                <a:sym typeface="Calibri"/>
                <a:hlinkClick r:id="rId3"/>
              </a:rPr>
              <a:t>https://www.publicknowledge.org/news-blog/blogs/us-legal-lessons-from-canadas-first-stl-ip-infringement-case</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3600" b="0" i="0" u="none" strike="noStrike" cap="none" baseline="0" dirty="0">
                <a:solidFill>
                  <a:schemeClr val="dk2"/>
                </a:solidFill>
                <a:latin typeface="Cambria"/>
                <a:ea typeface="Cambria"/>
                <a:cs typeface="Cambria"/>
                <a:sym typeface="Cambria"/>
              </a:rPr>
              <a:t>Printed object and .</a:t>
            </a:r>
            <a:r>
              <a:rPr lang="en-US" sz="3600" b="0" i="0" u="none" strike="noStrike" cap="none" baseline="0" dirty="0">
                <a:solidFill>
                  <a:schemeClr val="dk2"/>
                </a:solidFill>
                <a:latin typeface="Cambria"/>
                <a:ea typeface="Cambria"/>
                <a:cs typeface="Cambria"/>
                <a:sym typeface="Cambria"/>
              </a:rPr>
              <a:t>stl</a:t>
            </a:r>
            <a:r>
              <a:rPr lang="en-US" sz="3600" b="0" i="0" u="none" strike="noStrike" cap="none" baseline="0" dirty="0">
                <a:solidFill>
                  <a:schemeClr val="dk2"/>
                </a:solidFill>
                <a:latin typeface="Cambria"/>
                <a:ea typeface="Cambria"/>
                <a:cs typeface="Cambria"/>
                <a:sym typeface="Cambria"/>
              </a:rPr>
              <a:t> file will attract different copyright  treatments</a:t>
            </a:r>
          </a:p>
        </p:txBody>
      </p:sp>
      <p:sp>
        <p:nvSpPr>
          <p:cNvPr id="161" name="Shape 161"/>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lnSpc>
                <a:spcPct val="90000"/>
              </a:lnSpc>
              <a:spcBef>
                <a:spcPts val="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Functional object is generally not a work in which copyright subsists (important to distinguish  functional object from a artistic object which may be treated as an artistic work/sculpture)</a:t>
            </a:r>
          </a:p>
          <a:p>
            <a:pPr marL="342900" marR="0" lvl="0" indent="-228600" algn="l" rtl="0">
              <a:lnSpc>
                <a:spcPct val="9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But the .</a:t>
            </a:r>
            <a:r>
              <a:rPr lang="en-US" sz="2050" b="0" i="0" u="none" strike="noStrike" cap="none" baseline="0" dirty="0">
                <a:solidFill>
                  <a:schemeClr val="dk1"/>
                </a:solidFill>
                <a:latin typeface="Calibri"/>
                <a:ea typeface="Calibri"/>
                <a:cs typeface="Calibri"/>
                <a:sym typeface="Calibri"/>
              </a:rPr>
              <a:t>stl</a:t>
            </a:r>
            <a:r>
              <a:rPr lang="en-US" sz="2050" b="0" i="0" u="none" strike="noStrike" cap="none" baseline="0" dirty="0">
                <a:solidFill>
                  <a:schemeClr val="dk1"/>
                </a:solidFill>
                <a:latin typeface="Calibri"/>
                <a:ea typeface="Calibri"/>
                <a:cs typeface="Calibri"/>
                <a:sym typeface="Calibri"/>
              </a:rPr>
              <a:t> file is CODE, and code is treated as a literary work under copyright law </a:t>
            </a:r>
          </a:p>
          <a:p>
            <a:pPr marL="342900" marR="0" lvl="0" indent="-228600" algn="l" rtl="0">
              <a:lnSpc>
                <a:spcPct val="9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Note that the files can be created several ways.... if it is scanned, then there is likely insufficient originality to warrant copyright (sweat of the brow inadequate per </a:t>
            </a:r>
            <a:r>
              <a:rPr lang="en-US" sz="2050" b="0" i="0" u="none" strike="noStrike" cap="none" baseline="0" dirty="0">
                <a:solidFill>
                  <a:schemeClr val="dk1"/>
                </a:solidFill>
                <a:latin typeface="Calibri"/>
                <a:ea typeface="Calibri"/>
                <a:cs typeface="Calibri"/>
                <a:sym typeface="Calibri"/>
              </a:rPr>
              <a:t>caselaw</a:t>
            </a:r>
            <a:r>
              <a:rPr lang="en-US" sz="2050" b="0" i="0" u="none" strike="noStrike" cap="none" baseline="0" dirty="0">
                <a:solidFill>
                  <a:schemeClr val="dk1"/>
                </a:solidFill>
                <a:latin typeface="Calibri"/>
                <a:ea typeface="Calibri"/>
                <a:cs typeface="Calibri"/>
                <a:sym typeface="Calibri"/>
              </a:rPr>
              <a:t> in US and Canada)</a:t>
            </a:r>
          </a:p>
          <a:p>
            <a:pPr marL="342900" marR="0" lvl="0" indent="-228600" algn="l" rtl="0">
              <a:lnSpc>
                <a:spcPct val="9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But if file designed independently in CAD, it is more likely original (and then under copyright  the creative elements exist independently from  what is needed for utility) </a:t>
            </a:r>
          </a:p>
          <a:p>
            <a:pPr marL="342900" marR="0" lvl="0" indent="-228600" algn="l" rtl="0">
              <a:lnSpc>
                <a:spcPct val="9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So even if the object is not protectable by copyright, the file may well be</a:t>
            </a:r>
          </a:p>
          <a:p>
            <a:pPr marL="342900" marR="0" lvl="0" indent="-228600" algn="l" rtl="0">
              <a:lnSpc>
                <a:spcPct val="90000"/>
              </a:lnSpc>
              <a:spcBef>
                <a:spcPts val="410"/>
              </a:spcBef>
              <a:buClr>
                <a:schemeClr val="accent1"/>
              </a:buClr>
              <a:buSzPct val="97619"/>
              <a:buFont typeface="Arial"/>
              <a:buChar char="•"/>
            </a:pPr>
            <a:r>
              <a:rPr lang="en-US" sz="2050" b="0" i="0" u="none" strike="noStrike" cap="none" baseline="0" dirty="0">
                <a:solidFill>
                  <a:schemeClr val="dk1"/>
                </a:solidFill>
                <a:latin typeface="Calibri"/>
                <a:ea typeface="Calibri"/>
                <a:cs typeface="Calibri"/>
                <a:sym typeface="Calibri"/>
              </a:rPr>
              <a:t>Several U.S. decisions on whether there are sufficient severable artistic elements to warrant copyright protection</a:t>
            </a:r>
          </a:p>
          <a:p>
            <a:pPr marL="342900" marR="0" lvl="0" indent="-99377" algn="l" rtl="0">
              <a:lnSpc>
                <a:spcPct val="90000"/>
              </a:lnSpc>
              <a:spcBef>
                <a:spcPts val="407"/>
              </a:spcBef>
              <a:buClr>
                <a:schemeClr val="accent1"/>
              </a:buClr>
              <a:buFont typeface="Arial"/>
              <a:buNone/>
            </a:pPr>
            <a:endParaRPr sz="205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Differences between U.S. and Canadian IP laws</a:t>
            </a:r>
          </a:p>
        </p:txBody>
      </p:sp>
      <p:sp>
        <p:nvSpPr>
          <p:cNvPr id="167" name="Shape 167"/>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Major source of uncertainty (confusion) is that while much  analysis is from U.S. perspectives but there are some key differences between U.S. and Canadian IP laws</a:t>
            </a: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Canada has separate Industrial Design Act, focus in U.S. is between the creative/expressive  and useful/functional aspects and whether they can be severed</a:t>
            </a: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U.S. Copyright Act recognizes a broad derivative right as part of the bundle of owner's exclusive rights. Canadian Act does not)</a:t>
            </a: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“Notice and Takedown” (U.S.) v “Notice and Notice” (Canada) important difference</a:t>
            </a: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In addition to fair dealing (with similarities and differences to U.S. fair use) Canada has very broad UGC exception</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2-pronged analysis under Canadian Copyright Act </a:t>
            </a:r>
          </a:p>
        </p:txBody>
      </p:sp>
      <p:sp>
        <p:nvSpPr>
          <p:cNvPr id="173" name="Shape 173"/>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Was there an infringement of one of the owners exclusive rights under section 3(1)?</a:t>
            </a:r>
            <a:br>
              <a:rPr lang="en-US" sz="2200" b="0" i="0" u="none" strike="noStrike" cap="none" baseline="0" dirty="0">
                <a:solidFill>
                  <a:schemeClr val="dk1"/>
                </a:solidFill>
                <a:latin typeface="Calibri"/>
                <a:ea typeface="Calibri"/>
                <a:cs typeface="Calibri"/>
                <a:sym typeface="Calibri"/>
              </a:rPr>
            </a:br>
            <a:endParaRPr lang="en-US"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and if so...</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Is the use protected under fair-dealing, UGC exception or other exceptions/limitations?</a:t>
            </a:r>
          </a:p>
          <a:p>
            <a:pPr marL="114300" marR="0" lvl="0" indent="0" algn="l" rtl="0">
              <a:spcBef>
                <a:spcPts val="440"/>
              </a:spcBef>
              <a:buClr>
                <a:schemeClr val="accent1"/>
              </a:buClr>
              <a:buSzPct val="25000"/>
              <a:buFont typeface="Arial"/>
              <a:buNone/>
            </a:pPr>
            <a:r>
              <a:rPr lang="en-US" sz="2200" b="0" i="0" u="none" strike="noStrike" cap="none" baseline="0" dirty="0">
                <a:solidFill>
                  <a:schemeClr val="dk1"/>
                </a:solidFill>
                <a:latin typeface="Calibri"/>
                <a:ea typeface="Calibri"/>
                <a:cs typeface="Calibri"/>
                <a:sym typeface="Calibri"/>
              </a:rPr>
              <a:t> </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Patent Issues</a:t>
            </a:r>
          </a:p>
        </p:txBody>
      </p:sp>
      <p:sp>
        <p:nvSpPr>
          <p:cNvPr id="179" name="Shape 179"/>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lnSpc>
                <a:spcPct val="80000"/>
              </a:lnSpc>
              <a:spcBef>
                <a:spcPts val="0"/>
              </a:spcBef>
              <a:buClr>
                <a:schemeClr val="accent1"/>
              </a:buClr>
              <a:buSzPct val="97368"/>
              <a:buFont typeface="Arial"/>
              <a:buChar char="•"/>
            </a:pPr>
            <a:r>
              <a:rPr lang="en-US" sz="1850" b="0" i="0" u="none" strike="noStrike" cap="none" baseline="0" dirty="0">
                <a:solidFill>
                  <a:schemeClr val="dk1"/>
                </a:solidFill>
                <a:latin typeface="Calibri"/>
                <a:ea typeface="Calibri"/>
                <a:cs typeface="Calibri"/>
                <a:sym typeface="Calibri"/>
              </a:rPr>
              <a:t>Generally patents provide the strongest IP protection with the fewest exceptions for use</a:t>
            </a:r>
          </a:p>
          <a:p>
            <a:pPr marL="342900" marR="0" lvl="0" indent="-109854" algn="l" rtl="0">
              <a:lnSpc>
                <a:spcPct val="80000"/>
              </a:lnSpc>
              <a:spcBef>
                <a:spcPts val="374"/>
              </a:spcBef>
              <a:buClr>
                <a:schemeClr val="accent1"/>
              </a:buClr>
              <a:buFont typeface="Arial"/>
              <a:buNone/>
            </a:pPr>
            <a:endParaRPr sz="1850" b="0" i="0" u="none" strike="noStrike" cap="none" baseline="0" dirty="0">
              <a:solidFill>
                <a:schemeClr val="dk1"/>
              </a:solidFill>
              <a:latin typeface="Calibri"/>
              <a:ea typeface="Calibri"/>
              <a:cs typeface="Calibri"/>
              <a:sym typeface="Calibri"/>
            </a:endParaRPr>
          </a:p>
          <a:p>
            <a:pPr marL="342900" marR="0" lvl="0" indent="-228600" algn="l" rtl="0">
              <a:lnSpc>
                <a:spcPct val="80000"/>
              </a:lnSpc>
              <a:spcBef>
                <a:spcPts val="370"/>
              </a:spcBef>
              <a:buClr>
                <a:schemeClr val="accent1"/>
              </a:buClr>
              <a:buSzPct val="97368"/>
              <a:buFont typeface="Arial"/>
              <a:buChar char="•"/>
            </a:pPr>
            <a:r>
              <a:rPr lang="en-US" sz="1850" b="0" i="0" u="none" strike="noStrike" cap="none" baseline="0" dirty="0">
                <a:solidFill>
                  <a:schemeClr val="dk1"/>
                </a:solidFill>
                <a:latin typeface="Calibri"/>
                <a:ea typeface="Calibri"/>
                <a:cs typeface="Calibri"/>
                <a:sym typeface="Calibri"/>
              </a:rPr>
              <a:t>However, in general the current limitations of 3D printing greatly limit the potential for patent infringement</a:t>
            </a:r>
          </a:p>
          <a:p>
            <a:pPr marL="342900" marR="0" lvl="0" indent="-109854" algn="l" rtl="0">
              <a:lnSpc>
                <a:spcPct val="80000"/>
              </a:lnSpc>
              <a:spcBef>
                <a:spcPts val="374"/>
              </a:spcBef>
              <a:buClr>
                <a:schemeClr val="accent1"/>
              </a:buClr>
              <a:buFont typeface="Arial"/>
              <a:buNone/>
            </a:pPr>
            <a:endParaRPr sz="1850" b="0" i="0" u="none" strike="noStrike" cap="none" baseline="0" dirty="0">
              <a:solidFill>
                <a:schemeClr val="dk1"/>
              </a:solidFill>
              <a:latin typeface="Calibri"/>
              <a:ea typeface="Calibri"/>
              <a:cs typeface="Calibri"/>
              <a:sym typeface="Calibri"/>
            </a:endParaRPr>
          </a:p>
          <a:p>
            <a:pPr marL="342900" marR="0" lvl="0" indent="-228600" algn="l" rtl="0">
              <a:lnSpc>
                <a:spcPct val="80000"/>
              </a:lnSpc>
              <a:spcBef>
                <a:spcPts val="370"/>
              </a:spcBef>
              <a:buClr>
                <a:schemeClr val="accent1"/>
              </a:buClr>
              <a:buSzPct val="97368"/>
              <a:buFont typeface="Arial"/>
              <a:buChar char="•"/>
            </a:pPr>
            <a:r>
              <a:rPr lang="en-US" sz="1850" b="0" i="0" u="none" strike="noStrike" cap="none" baseline="0" dirty="0">
                <a:solidFill>
                  <a:schemeClr val="dk1"/>
                </a:solidFill>
                <a:latin typeface="Calibri"/>
                <a:ea typeface="Calibri"/>
                <a:cs typeface="Calibri"/>
                <a:sym typeface="Calibri"/>
              </a:rPr>
              <a:t>Patent Act also provides a number of limited exceptions including:</a:t>
            </a:r>
          </a:p>
          <a:p>
            <a:pPr marL="640080" marR="0" lvl="1" indent="-233680" algn="l" rtl="0">
              <a:lnSpc>
                <a:spcPct val="80000"/>
              </a:lnSpc>
              <a:spcBef>
                <a:spcPts val="340"/>
              </a:spcBef>
              <a:buClr>
                <a:schemeClr val="accent2"/>
              </a:buClr>
              <a:buSzPct val="100000"/>
              <a:buFont typeface="Arial"/>
              <a:buChar char="•"/>
            </a:pPr>
            <a:r>
              <a:rPr lang="en-US" sz="1700" b="0" i="0" u="none" strike="noStrike" cap="none" baseline="0" dirty="0">
                <a:solidFill>
                  <a:schemeClr val="dk1"/>
                </a:solidFill>
                <a:latin typeface="Calibri"/>
                <a:ea typeface="Calibri"/>
                <a:cs typeface="Calibri"/>
                <a:sym typeface="Calibri"/>
              </a:rPr>
              <a:t>Experimental use related to the subject matter of the patent (</a:t>
            </a:r>
            <a:r>
              <a:rPr lang="en-US" sz="1700" b="0" i="1" u="none" strike="noStrike" cap="none" baseline="0" dirty="0">
                <a:solidFill>
                  <a:schemeClr val="dk1"/>
                </a:solidFill>
                <a:latin typeface="Calibri"/>
                <a:ea typeface="Calibri"/>
                <a:cs typeface="Calibri"/>
                <a:sym typeface="Calibri"/>
              </a:rPr>
              <a:t>Patent Act</a:t>
            </a:r>
            <a:r>
              <a:rPr lang="en-US" sz="1700" b="0" i="0" u="none" strike="noStrike" cap="none" baseline="0" dirty="0">
                <a:solidFill>
                  <a:schemeClr val="dk1"/>
                </a:solidFill>
                <a:latin typeface="Calibri"/>
                <a:ea typeface="Calibri"/>
                <a:cs typeface="Calibri"/>
                <a:sym typeface="Calibri"/>
              </a:rPr>
              <a:t>, s. 55.2(6))</a:t>
            </a:r>
          </a:p>
          <a:p>
            <a:pPr marL="640080" marR="0" lvl="1" indent="-233680" algn="l" rtl="0">
              <a:lnSpc>
                <a:spcPct val="80000"/>
              </a:lnSpc>
              <a:spcBef>
                <a:spcPts val="340"/>
              </a:spcBef>
              <a:buClr>
                <a:schemeClr val="accent2"/>
              </a:buClr>
              <a:buSzPct val="100000"/>
              <a:buFont typeface="Arial"/>
              <a:buChar char="•"/>
            </a:pPr>
            <a:r>
              <a:rPr lang="en-US" sz="1700" b="0" i="0" u="none" strike="noStrike" cap="none" baseline="0" dirty="0">
                <a:solidFill>
                  <a:schemeClr val="dk1"/>
                </a:solidFill>
                <a:latin typeface="Calibri"/>
                <a:ea typeface="Calibri"/>
                <a:cs typeface="Calibri"/>
                <a:sym typeface="Calibri"/>
              </a:rPr>
              <a:t>Repair of patented product (Perry and Currier, 2012)</a:t>
            </a:r>
          </a:p>
          <a:p>
            <a:pPr marL="640080" marR="0" lvl="1" indent="-125730" algn="l" rtl="0">
              <a:lnSpc>
                <a:spcPct val="80000"/>
              </a:lnSpc>
              <a:spcBef>
                <a:spcPts val="340"/>
              </a:spcBef>
              <a:buClr>
                <a:schemeClr val="accent2"/>
              </a:buClr>
              <a:buFont typeface="Arial"/>
              <a:buNone/>
            </a:pPr>
            <a:endParaRPr sz="1700" b="0" i="0" u="none" strike="noStrike" cap="none" baseline="0" dirty="0">
              <a:solidFill>
                <a:schemeClr val="dk1"/>
              </a:solidFill>
              <a:latin typeface="Calibri"/>
              <a:ea typeface="Calibri"/>
              <a:cs typeface="Calibri"/>
              <a:sym typeface="Calibri"/>
            </a:endParaRPr>
          </a:p>
          <a:p>
            <a:pPr marL="342900" marR="0" lvl="0" indent="-228600" algn="l" rtl="0">
              <a:lnSpc>
                <a:spcPct val="80000"/>
              </a:lnSpc>
              <a:spcBef>
                <a:spcPts val="370"/>
              </a:spcBef>
              <a:buClr>
                <a:schemeClr val="accent1"/>
              </a:buClr>
              <a:buSzPct val="97368"/>
              <a:buFont typeface="Arial"/>
              <a:buChar char="•"/>
            </a:pPr>
            <a:r>
              <a:rPr lang="en-US" sz="1850" b="0" i="0" u="none" strike="noStrike" cap="none" baseline="0" dirty="0">
                <a:solidFill>
                  <a:schemeClr val="dk1"/>
                </a:solidFill>
                <a:latin typeface="Calibri"/>
                <a:ea typeface="Calibri"/>
                <a:cs typeface="Calibri"/>
                <a:sym typeface="Calibri"/>
              </a:rPr>
              <a:t>Printing the components of a patented product with intent to sell the components as a kit constitutes infringement (Perry and Currier, 2012)</a:t>
            </a:r>
          </a:p>
          <a:p>
            <a:pPr marL="342900" marR="0" lvl="0" indent="-109854" algn="l" rtl="0">
              <a:lnSpc>
                <a:spcPct val="80000"/>
              </a:lnSpc>
              <a:spcBef>
                <a:spcPts val="374"/>
              </a:spcBef>
              <a:buClr>
                <a:schemeClr val="accent1"/>
              </a:buClr>
              <a:buFont typeface="Arial"/>
              <a:buNone/>
            </a:pPr>
            <a:endParaRPr sz="1850" b="0" i="0" u="none" strike="noStrike" cap="none" baseline="0" dirty="0">
              <a:solidFill>
                <a:schemeClr val="dk1"/>
              </a:solidFill>
              <a:latin typeface="Calibri"/>
              <a:ea typeface="Calibri"/>
              <a:cs typeface="Calibri"/>
              <a:sym typeface="Calibri"/>
            </a:endParaRPr>
          </a:p>
          <a:p>
            <a:pPr marL="342900" marR="0" lvl="0" indent="-228600" algn="l" rtl="0">
              <a:lnSpc>
                <a:spcPct val="80000"/>
              </a:lnSpc>
              <a:spcBef>
                <a:spcPts val="370"/>
              </a:spcBef>
              <a:buClr>
                <a:schemeClr val="accent1"/>
              </a:buClr>
              <a:buSzPct val="97368"/>
              <a:buFont typeface="Arial"/>
              <a:buChar char="•"/>
            </a:pPr>
            <a:r>
              <a:rPr lang="en-US" sz="1850" b="0" i="0" u="none" strike="noStrike" cap="none" baseline="0" dirty="0">
                <a:solidFill>
                  <a:schemeClr val="dk1"/>
                </a:solidFill>
                <a:latin typeface="Calibri"/>
                <a:ea typeface="Calibri"/>
                <a:cs typeface="Calibri"/>
                <a:sym typeface="Calibri"/>
              </a:rPr>
              <a:t>Vaver</a:t>
            </a:r>
            <a:r>
              <a:rPr lang="en-US" sz="1850" b="0" i="0" u="none" strike="noStrike" cap="none" baseline="0" dirty="0">
                <a:solidFill>
                  <a:schemeClr val="dk1"/>
                </a:solidFill>
                <a:latin typeface="Calibri"/>
                <a:ea typeface="Calibri"/>
                <a:cs typeface="Calibri"/>
                <a:sym typeface="Calibri"/>
              </a:rPr>
              <a:t> suggests that a 19</a:t>
            </a:r>
            <a:r>
              <a:rPr lang="en-US" sz="1850" b="0" i="0" u="none" strike="noStrike" cap="none" baseline="30000" dirty="0">
                <a:solidFill>
                  <a:schemeClr val="dk1"/>
                </a:solidFill>
                <a:latin typeface="Calibri"/>
                <a:ea typeface="Calibri"/>
                <a:cs typeface="Calibri"/>
                <a:sym typeface="Calibri"/>
              </a:rPr>
              <a:t>th</a:t>
            </a:r>
            <a:r>
              <a:rPr lang="en-US" sz="1850" b="0" i="0" u="none" strike="noStrike" cap="none" baseline="0" dirty="0">
                <a:solidFill>
                  <a:schemeClr val="dk1"/>
                </a:solidFill>
                <a:latin typeface="Calibri"/>
                <a:ea typeface="Calibri"/>
                <a:cs typeface="Calibri"/>
                <a:sym typeface="Calibri"/>
              </a:rPr>
              <a:t> Century English case (</a:t>
            </a:r>
            <a:r>
              <a:rPr lang="en-US" sz="1850" b="0" i="1" u="none" strike="noStrike" cap="none" baseline="0" dirty="0">
                <a:solidFill>
                  <a:schemeClr val="dk1"/>
                </a:solidFill>
                <a:latin typeface="Calibri"/>
                <a:ea typeface="Calibri"/>
                <a:cs typeface="Calibri"/>
                <a:sym typeface="Calibri"/>
              </a:rPr>
              <a:t>United Telephone Co. v. </a:t>
            </a:r>
            <a:r>
              <a:rPr lang="en-US" sz="1850" b="0" i="1" u="none" strike="noStrike" cap="none" baseline="0" dirty="0">
                <a:solidFill>
                  <a:schemeClr val="dk1"/>
                </a:solidFill>
                <a:latin typeface="Calibri"/>
                <a:ea typeface="Calibri"/>
                <a:cs typeface="Calibri"/>
                <a:sym typeface="Calibri"/>
              </a:rPr>
              <a:t>Sharples</a:t>
            </a:r>
            <a:r>
              <a:rPr lang="en-US" sz="1850" b="0" i="0" u="none" strike="noStrike" cap="none" baseline="0" dirty="0">
                <a:solidFill>
                  <a:schemeClr val="dk1"/>
                </a:solidFill>
                <a:latin typeface="Calibri"/>
                <a:ea typeface="Calibri"/>
                <a:cs typeface="Calibri"/>
                <a:sym typeface="Calibri"/>
              </a:rPr>
              <a:t> (1885)) may allow non-profit educational use, but this is untested</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Scenarios with IP Concerns and 3D Printing</a:t>
            </a:r>
          </a:p>
        </p:txBody>
      </p:sp>
      <p:sp>
        <p:nvSpPr>
          <p:cNvPr id="185" name="Shape 185"/>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A person walks into the makerspace…</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a)	wants to make their own design (using CAD) / then 3D print</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original work: no concerns</a:t>
            </a:r>
          </a:p>
          <a:p>
            <a:pPr marL="640080" marR="0" lvl="1" indent="-106680" algn="l" rtl="0">
              <a:spcBef>
                <a:spcPts val="400"/>
              </a:spcBef>
              <a:buClr>
                <a:schemeClr val="accent2"/>
              </a:buClr>
              <a:buFont typeface="Arial"/>
              <a:buNone/>
            </a:pPr>
            <a:endParaRPr sz="2000" b="0" i="0" u="none" strike="noStrike" cap="none" baseline="0" dirty="0">
              <a:solidFill>
                <a:schemeClr val="dk1"/>
              </a:solidFill>
              <a:latin typeface="Calibri"/>
              <a:ea typeface="Calibri"/>
              <a:cs typeface="Calibri"/>
              <a:sym typeface="Calibri"/>
            </a:endParaRP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b) 	wants to make a 3D scan / then 3D print the object</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a:t>
            </a:r>
            <a:r>
              <a:rPr lang="en-US" sz="1800" b="0" i="0" u="none" strike="noStrike" cap="none" baseline="0" dirty="0">
                <a:solidFill>
                  <a:srgbClr val="FF0000"/>
                </a:solidFill>
                <a:latin typeface="Calibri"/>
                <a:ea typeface="Calibri"/>
                <a:cs typeface="Calibri"/>
                <a:sym typeface="Calibri"/>
              </a:rPr>
              <a:t>potential copyright infringement </a:t>
            </a:r>
            <a:r>
              <a:rPr lang="en-US" sz="1800" b="0" i="0" u="none" strike="noStrike" cap="none" baseline="0" dirty="0">
                <a:solidFill>
                  <a:schemeClr val="dk1"/>
                </a:solidFill>
                <a:latin typeface="Calibri"/>
                <a:ea typeface="Calibri"/>
                <a:cs typeface="Calibri"/>
                <a:sym typeface="Calibri"/>
              </a:rPr>
              <a:t>at both scanning and printing levels; possible fair dealing exceptions</a:t>
            </a:r>
          </a:p>
          <a:p>
            <a:pPr marL="640080" marR="0" lvl="1" indent="-106680" algn="l" rtl="0">
              <a:spcBef>
                <a:spcPts val="400"/>
              </a:spcBef>
              <a:buClr>
                <a:schemeClr val="accent2"/>
              </a:buClr>
              <a:buFont typeface="Arial"/>
              <a:buNone/>
            </a:pPr>
            <a:endParaRPr sz="2000" b="0" i="0" u="none" strike="noStrike" cap="none" baseline="0" dirty="0">
              <a:solidFill>
                <a:schemeClr val="dk1"/>
              </a:solidFill>
              <a:latin typeface="Calibri"/>
              <a:ea typeface="Calibri"/>
              <a:cs typeface="Calibri"/>
              <a:sym typeface="Calibri"/>
            </a:endParaRP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c) wants to 3D scan / modify / and then 3D print object</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a:t>
            </a:r>
            <a:r>
              <a:rPr lang="en-US" sz="1800" b="0" i="0" u="none" strike="noStrike" cap="none" baseline="0" dirty="0">
                <a:solidFill>
                  <a:srgbClr val="FF0000"/>
                </a:solidFill>
                <a:latin typeface="Calibri"/>
                <a:ea typeface="Calibri"/>
                <a:cs typeface="Calibri"/>
                <a:sym typeface="Calibri"/>
              </a:rPr>
              <a:t>potential copyright infringement </a:t>
            </a:r>
            <a:r>
              <a:rPr lang="en-US" sz="1800" b="0" i="0" u="none" strike="noStrike" cap="none" baseline="0" dirty="0">
                <a:solidFill>
                  <a:schemeClr val="dk1"/>
                </a:solidFill>
                <a:latin typeface="Calibri"/>
                <a:ea typeface="Calibri"/>
                <a:cs typeface="Calibri"/>
                <a:sym typeface="Calibri"/>
              </a:rPr>
              <a:t>at both scanning and printing levels; possible fair dealing exceptions</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UGC exception likely covers modification and printing, unless the original 3D object is known to be an infringing copy</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Scenarios with IP Concerns and 3D Printing</a:t>
            </a:r>
          </a:p>
        </p:txBody>
      </p:sp>
      <p:sp>
        <p:nvSpPr>
          <p:cNvPr id="191" name="Shape 191"/>
          <p:cNvSpPr txBox="1">
            <a:spLocks noGrp="1"/>
          </p:cNvSpPr>
          <p:nvPr>
            <p:ph type="body" idx="1"/>
          </p:nvPr>
        </p:nvSpPr>
        <p:spPr>
          <a:xfrm>
            <a:off x="457200" y="1600200"/>
            <a:ext cx="519491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d) found a design  on Thingiverse / and wants to print a 3D copy.</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 no copyright infringement so long item on Thingiverse is licensed for reproduction (which most are using some sort of CC License)</a:t>
            </a:r>
          </a:p>
          <a:p>
            <a:pPr marL="1005839" marR="0" lvl="2" indent="-116839" algn="l" rtl="0">
              <a:spcBef>
                <a:spcPts val="360"/>
              </a:spcBef>
              <a:buClr>
                <a:schemeClr val="accent3"/>
              </a:buClr>
              <a:buFont typeface="Arial"/>
              <a:buNone/>
            </a:pPr>
            <a:endParaRPr sz="18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e) found a design  on Thingiverse / going to modify / then want to print a 3D copy </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 Thingiverse license may allow modification;</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 →  if not covered by UGC exception</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pic>
        <p:nvPicPr>
          <p:cNvPr id="192" name="Shape 192"/>
          <p:cNvPicPr preferRelativeResize="0"/>
          <p:nvPr/>
        </p:nvPicPr>
        <p:blipFill rotWithShape="1">
          <a:blip r:embed="rId3">
            <a:alphaModFix/>
          </a:blip>
          <a:srcRect/>
          <a:stretch/>
        </p:blipFill>
        <p:spPr>
          <a:xfrm>
            <a:off x="5652119" y="1916832"/>
            <a:ext cx="2664295" cy="3561743"/>
          </a:xfrm>
          <a:prstGeom prst="rect">
            <a:avLst/>
          </a:prstGeom>
          <a:noFill/>
          <a:ln>
            <a:noFill/>
          </a:ln>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Scenarios with IP Concerns and 3D Printing</a:t>
            </a:r>
          </a:p>
        </p:txBody>
      </p:sp>
      <p:sp>
        <p:nvSpPr>
          <p:cNvPr id="198" name="Shape 198"/>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f) has a file on a USB drive / that they want to 3D print (no modification)</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 need to determine origin of file on USB drive</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original file (i.e. their creation): no concern</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consent/license from copyright holder: no concern</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unknown origin: </a:t>
            </a:r>
            <a:r>
              <a:rPr lang="en-US" sz="1800" b="0" i="0" u="none" strike="noStrike" cap="none" baseline="0" dirty="0">
                <a:solidFill>
                  <a:srgbClr val="FF0000"/>
                </a:solidFill>
                <a:latin typeface="Calibri"/>
                <a:ea typeface="Calibri"/>
                <a:cs typeface="Calibri"/>
                <a:sym typeface="Calibri"/>
              </a:rPr>
              <a:t>potential copyright infringement</a:t>
            </a:r>
            <a:r>
              <a:rPr lang="en-US" sz="1800" b="0" i="0" u="none" strike="noStrike" cap="none" baseline="0" dirty="0">
                <a:solidFill>
                  <a:schemeClr val="dk1"/>
                </a:solidFill>
                <a:latin typeface="Calibri"/>
                <a:ea typeface="Calibri"/>
                <a:cs typeface="Calibri"/>
                <a:sym typeface="Calibri"/>
              </a:rPr>
              <a:t>; possible fair dealing exceptions</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known to be an infringing copy: </a:t>
            </a:r>
            <a:r>
              <a:rPr lang="en-US" sz="1800" b="0" i="0" u="none" strike="noStrike" cap="none" baseline="0" dirty="0">
                <a:solidFill>
                  <a:srgbClr val="FF0000"/>
                </a:solidFill>
                <a:latin typeface="Calibri"/>
                <a:ea typeface="Calibri"/>
                <a:cs typeface="Calibri"/>
                <a:sym typeface="Calibri"/>
              </a:rPr>
              <a:t>probable copyright infringement</a:t>
            </a:r>
            <a:r>
              <a:rPr lang="en-US" sz="1800" b="0" i="0" u="none" strike="noStrike" cap="none" baseline="0" dirty="0">
                <a:solidFill>
                  <a:schemeClr val="dk1"/>
                </a:solidFill>
                <a:latin typeface="Calibri"/>
                <a:ea typeface="Calibri"/>
                <a:cs typeface="Calibri"/>
                <a:sym typeface="Calibri"/>
              </a:rPr>
              <a:t>;  possible fair dealing exceptions</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Scenarios with IP Concerns and 3D Printing</a:t>
            </a:r>
          </a:p>
        </p:txBody>
      </p:sp>
      <p:sp>
        <p:nvSpPr>
          <p:cNvPr id="204" name="Shape 204"/>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f) has a file on a USB drive / that they want to modify / and then 3D print</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 need to determine origin of file on USB drive</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original file: no concern.</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consent/license from copyright holder: no concern</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unknown origin: </a:t>
            </a:r>
            <a:r>
              <a:rPr lang="en-US" sz="1800" b="0" i="0" u="none" strike="noStrike" cap="none" baseline="0" dirty="0">
                <a:solidFill>
                  <a:srgbClr val="FF0000"/>
                </a:solidFill>
                <a:latin typeface="Calibri"/>
                <a:ea typeface="Calibri"/>
                <a:cs typeface="Calibri"/>
                <a:sym typeface="Calibri"/>
              </a:rPr>
              <a:t>potential copyright infringement</a:t>
            </a:r>
            <a:r>
              <a:rPr lang="en-US" sz="1800" b="0" i="0" u="none" strike="noStrike" cap="none" baseline="0" dirty="0">
                <a:solidFill>
                  <a:schemeClr val="dk1"/>
                </a:solidFill>
                <a:latin typeface="Calibri"/>
                <a:ea typeface="Calibri"/>
                <a:cs typeface="Calibri"/>
                <a:sym typeface="Calibri"/>
              </a:rPr>
              <a:t>; possible fair dealing exceptions; UGC exception may also apply if user has reasonable grounds to believe the source file is not an infringing copy</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 known to be an infringing copy: </a:t>
            </a:r>
            <a:r>
              <a:rPr lang="en-US" sz="1800" b="0" i="0" u="none" strike="noStrike" cap="none" baseline="0" dirty="0">
                <a:solidFill>
                  <a:srgbClr val="FF0000"/>
                </a:solidFill>
                <a:latin typeface="Calibri"/>
                <a:ea typeface="Calibri"/>
                <a:cs typeface="Calibri"/>
                <a:sym typeface="Calibri"/>
              </a:rPr>
              <a:t>probable copyright infringement</a:t>
            </a:r>
            <a:r>
              <a:rPr lang="en-US" sz="1800" b="0" i="0" u="none" strike="noStrike" cap="none" baseline="0" dirty="0">
                <a:solidFill>
                  <a:schemeClr val="dk1"/>
                </a:solidFill>
                <a:latin typeface="Calibri"/>
                <a:ea typeface="Calibri"/>
                <a:cs typeface="Calibri"/>
                <a:sym typeface="Calibri"/>
              </a:rPr>
              <a:t>;  possible fair dealing exceptions ; UGC exceptions do not apply</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 file modification generally covered by UGC unless source file is known to be an infringing copy</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Outline</a:t>
            </a:r>
          </a:p>
        </p:txBody>
      </p:sp>
      <p:sp>
        <p:nvSpPr>
          <p:cNvPr id="97" name="Shape 97"/>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000" b="0" i="0" u="none" strike="noStrike" cap="none" baseline="0" dirty="0">
                <a:solidFill>
                  <a:schemeClr val="dk1"/>
                </a:solidFill>
                <a:latin typeface="Calibri"/>
                <a:ea typeface="Calibri"/>
                <a:cs typeface="Calibri"/>
                <a:sym typeface="Calibri"/>
              </a:rPr>
              <a:t>Makerspaces, IP and Libraries</a:t>
            </a:r>
          </a:p>
          <a:p>
            <a:pPr marL="342900" marR="0" lvl="0" indent="-101600" algn="l" rtl="0">
              <a:spcBef>
                <a:spcPts val="400"/>
              </a:spcBef>
              <a:buClr>
                <a:schemeClr val="accent1"/>
              </a:buClr>
              <a:buFont typeface="Arial"/>
              <a:buNone/>
            </a:pPr>
            <a:endParaRPr sz="2000" b="0" i="0" u="none" strike="noStrike" cap="none" baseline="0" dirty="0">
              <a:solidFill>
                <a:schemeClr val="dk1"/>
              </a:solidFill>
              <a:latin typeface="Calibri"/>
              <a:ea typeface="Calibri"/>
              <a:cs typeface="Calibri"/>
              <a:sym typeface="Calibri"/>
            </a:endParaRPr>
          </a:p>
          <a:p>
            <a:pPr marL="342900" marR="0" lvl="0" indent="-228600" algn="l" rtl="0">
              <a:spcBef>
                <a:spcPts val="400"/>
              </a:spcBef>
              <a:buClr>
                <a:schemeClr val="accent1"/>
              </a:buClr>
              <a:buSzPct val="100000"/>
              <a:buFont typeface="Arial"/>
              <a:buChar char="•"/>
            </a:pPr>
            <a:r>
              <a:rPr lang="en-US" sz="2000" b="0" i="0" u="none" strike="noStrike" cap="none" baseline="0" dirty="0">
                <a:solidFill>
                  <a:schemeClr val="dk1"/>
                </a:solidFill>
                <a:latin typeface="Calibri"/>
                <a:ea typeface="Calibri"/>
                <a:cs typeface="Calibri"/>
                <a:sym typeface="Calibri"/>
              </a:rPr>
              <a:t>Patent, Trademark and Industrial Design Considerations</a:t>
            </a:r>
          </a:p>
          <a:p>
            <a:pPr marL="342900" marR="0" lvl="0" indent="-101600" algn="l" rtl="0">
              <a:spcBef>
                <a:spcPts val="400"/>
              </a:spcBef>
              <a:buClr>
                <a:schemeClr val="accent1"/>
              </a:buClr>
              <a:buFont typeface="Arial"/>
              <a:buNone/>
            </a:pPr>
            <a:endParaRPr sz="2000" b="0" i="0" u="none" strike="noStrike" cap="none" baseline="0" dirty="0">
              <a:solidFill>
                <a:schemeClr val="dk1"/>
              </a:solidFill>
              <a:latin typeface="Calibri"/>
              <a:ea typeface="Calibri"/>
              <a:cs typeface="Calibri"/>
              <a:sym typeface="Calibri"/>
            </a:endParaRPr>
          </a:p>
          <a:p>
            <a:pPr marL="342900" marR="0" lvl="0" indent="-228600" algn="l" rtl="0">
              <a:spcBef>
                <a:spcPts val="400"/>
              </a:spcBef>
              <a:buClr>
                <a:schemeClr val="accent1"/>
              </a:buClr>
              <a:buSzPct val="100000"/>
              <a:buFont typeface="Arial"/>
              <a:buChar char="•"/>
            </a:pPr>
            <a:r>
              <a:rPr lang="en-US" sz="2000" b="0" i="0" u="none" strike="noStrike" cap="none" baseline="0" dirty="0">
                <a:solidFill>
                  <a:schemeClr val="dk1"/>
                </a:solidFill>
                <a:latin typeface="Calibri"/>
                <a:ea typeface="Calibri"/>
                <a:cs typeface="Calibri"/>
                <a:sym typeface="Calibri"/>
              </a:rPr>
              <a:t>Copyright Concerns</a:t>
            </a:r>
          </a:p>
          <a:p>
            <a:pPr marL="342900" marR="0" lvl="0" indent="-101600" algn="l" rtl="0">
              <a:spcBef>
                <a:spcPts val="400"/>
              </a:spcBef>
              <a:buClr>
                <a:schemeClr val="accent1"/>
              </a:buClr>
              <a:buFont typeface="Arial"/>
              <a:buNone/>
            </a:pPr>
            <a:endParaRPr sz="2000" b="0" i="0" u="none" strike="noStrike" cap="none" baseline="0" dirty="0">
              <a:solidFill>
                <a:schemeClr val="dk1"/>
              </a:solidFill>
              <a:latin typeface="Calibri"/>
              <a:ea typeface="Calibri"/>
              <a:cs typeface="Calibri"/>
              <a:sym typeface="Calibri"/>
            </a:endParaRPr>
          </a:p>
          <a:p>
            <a:pPr marL="342900" marR="0" lvl="0" indent="-228600" algn="l" rtl="0">
              <a:spcBef>
                <a:spcPts val="400"/>
              </a:spcBef>
              <a:buClr>
                <a:schemeClr val="accent1"/>
              </a:buClr>
              <a:buSzPct val="100000"/>
              <a:buFont typeface="Arial"/>
              <a:buChar char="•"/>
            </a:pPr>
            <a:r>
              <a:rPr lang="en-US" sz="2000" b="0" i="0" u="none" strike="noStrike" cap="none" baseline="0" dirty="0">
                <a:solidFill>
                  <a:schemeClr val="dk1"/>
                </a:solidFill>
                <a:latin typeface="Calibri"/>
                <a:ea typeface="Calibri"/>
                <a:cs typeface="Calibri"/>
                <a:sym typeface="Calibri"/>
              </a:rPr>
              <a:t>IP Scenarios in Makerspaces</a:t>
            </a:r>
          </a:p>
          <a:p>
            <a:pPr marL="342900" marR="0" lvl="0" indent="-101600" algn="l" rtl="0">
              <a:spcBef>
                <a:spcPts val="400"/>
              </a:spcBef>
              <a:buClr>
                <a:schemeClr val="accent1"/>
              </a:buClr>
              <a:buFont typeface="Arial"/>
              <a:buNone/>
            </a:pPr>
            <a:endParaRPr sz="2000" b="0" i="0" u="none" strike="noStrike" cap="none" baseline="0" dirty="0">
              <a:solidFill>
                <a:schemeClr val="dk1"/>
              </a:solidFill>
              <a:latin typeface="Calibri"/>
              <a:ea typeface="Calibri"/>
              <a:cs typeface="Calibri"/>
              <a:sym typeface="Calibri"/>
            </a:endParaRPr>
          </a:p>
          <a:p>
            <a:pPr marL="342900" marR="0" lvl="0" indent="-228600" algn="l" rtl="0">
              <a:spcBef>
                <a:spcPts val="400"/>
              </a:spcBef>
              <a:buClr>
                <a:schemeClr val="accent1"/>
              </a:buClr>
              <a:buSzPct val="100000"/>
              <a:buFont typeface="Arial"/>
              <a:buChar char="•"/>
            </a:pPr>
            <a:r>
              <a:rPr lang="en-US" sz="2000" b="0" i="0" u="none" strike="noStrike" cap="none" baseline="0" dirty="0">
                <a:solidFill>
                  <a:schemeClr val="dk1"/>
                </a:solidFill>
                <a:latin typeface="Calibri"/>
                <a:ea typeface="Calibri"/>
                <a:cs typeface="Calibri"/>
                <a:sym typeface="Calibri"/>
              </a:rPr>
              <a:t>Takeaways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Takeaways</a:t>
            </a:r>
          </a:p>
        </p:txBody>
      </p:sp>
      <p:sp>
        <p:nvSpPr>
          <p:cNvPr id="210" name="Shape 210"/>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Don’t default to assuming that there is an IP problem with makerspace technologies, but there are some concerns</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You need to be able to issue spot – most issues are not black and white</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You have a lot of flexibility, but libraries offering makerspace services must develop a level of expertise on a range of IP issues</a:t>
            </a:r>
          </a:p>
          <a:p>
            <a:pPr marL="640080" marR="0" lvl="1" indent="-106680" algn="l" rtl="0">
              <a:spcBef>
                <a:spcPts val="400"/>
              </a:spcBef>
              <a:buClr>
                <a:schemeClr val="accent2"/>
              </a:buClr>
              <a:buFont typeface="Arial"/>
              <a:buNone/>
            </a:pPr>
            <a:endParaRPr sz="20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Your library should already have a copyright policy in place</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You will need to supplement this with guidelines around user-generated content (i.e. non-commercial use) and makerspace activity</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Acknowledgements and Feedback </a:t>
            </a:r>
          </a:p>
        </p:txBody>
      </p:sp>
      <p:sp>
        <p:nvSpPr>
          <p:cNvPr id="216" name="Shape 216"/>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Graphics Animation and New Media (GRAND) Networks of </a:t>
            </a:r>
            <a:r>
              <a:rPr lang="en-US" sz="2200" b="0" i="0" u="none" strike="noStrike" cap="none" baseline="0" dirty="0">
                <a:solidFill>
                  <a:schemeClr val="dk1"/>
                </a:solidFill>
                <a:latin typeface="Calibri"/>
                <a:ea typeface="Calibri"/>
                <a:cs typeface="Calibri"/>
                <a:sym typeface="Calibri"/>
              </a:rPr>
              <a:t>Centres</a:t>
            </a:r>
            <a:r>
              <a:rPr lang="en-US" sz="2200" b="0" i="0" u="none" strike="noStrike" cap="none" baseline="0" dirty="0">
                <a:solidFill>
                  <a:schemeClr val="dk1"/>
                </a:solidFill>
                <a:latin typeface="Calibri"/>
                <a:ea typeface="Calibri"/>
                <a:cs typeface="Calibri"/>
                <a:sym typeface="Calibri"/>
              </a:rPr>
              <a:t> of Excellence (NCE) has provided research funding</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Graduate Research Assistant Angela Ashton (SLIS, U of A)</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Mallory Austin - </a:t>
            </a: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Michael B. McNally – </a:t>
            </a:r>
            <a:r>
              <a:rPr lang="en-US" sz="2200" b="0" i="0" u="sng" strike="noStrike" cap="none" baseline="0" dirty="0">
                <a:solidFill>
                  <a:schemeClr val="hlink"/>
                </a:solidFill>
                <a:latin typeface="Calibri"/>
                <a:ea typeface="Calibri"/>
                <a:cs typeface="Calibri"/>
                <a:sym typeface="Calibri"/>
                <a:hlinkClick r:id="rId3"/>
              </a:rPr>
              <a:t>mmcnally@ualberta.ca</a:t>
            </a: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Samuel E. Trosow – </a:t>
            </a:r>
            <a:r>
              <a:rPr lang="en-US" sz="2200" b="0" i="0" u="sng" strike="noStrike" cap="none" baseline="0" dirty="0">
                <a:solidFill>
                  <a:schemeClr val="hlink"/>
                </a:solidFill>
                <a:latin typeface="Calibri"/>
                <a:ea typeface="Calibri"/>
                <a:cs typeface="Calibri"/>
                <a:sym typeface="Calibri"/>
                <a:hlinkClick r:id="rId4"/>
              </a:rPr>
              <a:t>strosow@uwo.ca</a:t>
            </a:r>
            <a:r>
              <a:rPr lang="en-US" sz="2200" b="0" i="0" u="none" strike="noStrike" cap="none" baseline="0" dirty="0">
                <a:solidFill>
                  <a:schemeClr val="dk1"/>
                </a:solidFill>
                <a:latin typeface="Calibri"/>
                <a:ea typeface="Calibri"/>
                <a:cs typeface="Calibri"/>
                <a:sym typeface="Calibri"/>
              </a:rPr>
              <a:t> </a:t>
            </a:r>
          </a:p>
        </p:txBody>
      </p:sp>
      <p:pic>
        <p:nvPicPr>
          <p:cNvPr id="217" name="Shape 217"/>
          <p:cNvPicPr preferRelativeResize="0"/>
          <p:nvPr/>
        </p:nvPicPr>
        <p:blipFill rotWithShape="1">
          <a:blip r:embed="rId5">
            <a:alphaModFix/>
          </a:blip>
          <a:srcRect/>
          <a:stretch/>
        </p:blipFill>
        <p:spPr>
          <a:xfrm>
            <a:off x="2771800" y="2348880"/>
            <a:ext cx="2520904" cy="1584175"/>
          </a:xfrm>
          <a:prstGeom prst="rect">
            <a:avLst/>
          </a:prstGeom>
          <a:noFill/>
          <a:ln>
            <a:noFill/>
          </a:ln>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References</a:t>
            </a:r>
          </a:p>
        </p:txBody>
      </p:sp>
      <p:sp>
        <p:nvSpPr>
          <p:cNvPr id="223" name="Shape 223"/>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lnSpc>
                <a:spcPct val="80000"/>
              </a:lnSpc>
              <a:spcBef>
                <a:spcPts val="0"/>
              </a:spcBef>
              <a:buClr>
                <a:schemeClr val="accent1"/>
              </a:buClr>
              <a:buSzPct val="100000"/>
              <a:buFont typeface="Arial"/>
              <a:buChar char="•"/>
            </a:pPr>
            <a:r>
              <a:rPr lang="en-US" sz="1700" b="0" i="1" u="none" strike="noStrike" cap="none" baseline="0" dirty="0">
                <a:solidFill>
                  <a:schemeClr val="dk1"/>
                </a:solidFill>
                <a:latin typeface="Calibri"/>
                <a:ea typeface="Calibri"/>
                <a:cs typeface="Calibri"/>
                <a:sym typeface="Calibri"/>
              </a:rPr>
              <a:t>An Act to Implement Certain Provisions of the Budget Tabled in Parliament February 11 2014 and other Measures</a:t>
            </a:r>
            <a:r>
              <a:rPr lang="en-US" sz="1700" b="0" i="0" u="none" strike="noStrike" cap="none" baseline="0" dirty="0">
                <a:solidFill>
                  <a:schemeClr val="dk1"/>
                </a:solidFill>
                <a:latin typeface="Calibri"/>
                <a:ea typeface="Calibri"/>
                <a:cs typeface="Calibri"/>
                <a:sym typeface="Calibri"/>
              </a:rPr>
              <a:t>, C-31 (Economic Action Plan 2014 Act, No. 1), 41</a:t>
            </a:r>
            <a:r>
              <a:rPr lang="en-US" sz="1700" b="0" i="0" u="none" strike="noStrike" cap="none" baseline="30000" dirty="0">
                <a:solidFill>
                  <a:schemeClr val="dk1"/>
                </a:solidFill>
                <a:latin typeface="Calibri"/>
                <a:ea typeface="Calibri"/>
                <a:cs typeface="Calibri"/>
                <a:sym typeface="Calibri"/>
              </a:rPr>
              <a:t>st</a:t>
            </a:r>
            <a:r>
              <a:rPr lang="en-US" sz="1700" b="0" i="0" u="none" strike="noStrike" cap="none" baseline="0" dirty="0">
                <a:solidFill>
                  <a:schemeClr val="dk1"/>
                </a:solidFill>
                <a:latin typeface="Calibri"/>
                <a:ea typeface="Calibri"/>
                <a:cs typeface="Calibri"/>
                <a:sym typeface="Calibri"/>
              </a:rPr>
              <a:t> Parl. 2</a:t>
            </a:r>
            <a:r>
              <a:rPr lang="en-US" sz="1700" b="0" i="0" u="none" strike="noStrike" cap="none" baseline="30000" dirty="0">
                <a:solidFill>
                  <a:schemeClr val="dk1"/>
                </a:solidFill>
                <a:latin typeface="Calibri"/>
                <a:ea typeface="Calibri"/>
                <a:cs typeface="Calibri"/>
                <a:sym typeface="Calibri"/>
              </a:rPr>
              <a:t>nd</a:t>
            </a:r>
            <a:r>
              <a:rPr lang="en-US" sz="1700" b="0" i="0" u="none" strike="noStrike" cap="none" baseline="0" dirty="0">
                <a:solidFill>
                  <a:schemeClr val="dk1"/>
                </a:solidFill>
                <a:latin typeface="Calibri"/>
                <a:ea typeface="Calibri"/>
                <a:cs typeface="Calibri"/>
                <a:sym typeface="Calibri"/>
              </a:rPr>
              <a:t> Sess. Royal Assent, 19 June, 2014. </a:t>
            </a:r>
            <a:r>
              <a:rPr lang="en-US" sz="1700" b="0" i="0" u="sng" strike="noStrike" cap="none" baseline="0" dirty="0">
                <a:solidFill>
                  <a:schemeClr val="hlink"/>
                </a:solidFill>
                <a:latin typeface="Calibri"/>
                <a:ea typeface="Calibri"/>
                <a:cs typeface="Calibri"/>
                <a:sym typeface="Calibri"/>
                <a:hlinkClick r:id="rId3"/>
              </a:rPr>
              <a:t>http://www.parl.gc.ca/legisinfo/BillDetails.aspx?billId=6483626&amp;Mode=1&amp;Language=E</a:t>
            </a:r>
            <a:r>
              <a:rPr lang="en-US" sz="1700" b="0" i="0" u="none" strike="noStrike" cap="none" baseline="0" dirty="0">
                <a:solidFill>
                  <a:schemeClr val="dk1"/>
                </a:solidFill>
                <a:latin typeface="Calibri"/>
                <a:ea typeface="Calibri"/>
                <a:cs typeface="Calibri"/>
                <a:sym typeface="Calibri"/>
              </a:rPr>
              <a:t> </a:t>
            </a:r>
          </a:p>
          <a:p>
            <a:pPr marL="342900" marR="0" lvl="0" indent="-228600" algn="l" rtl="0">
              <a:lnSpc>
                <a:spcPct val="80000"/>
              </a:lnSpc>
              <a:spcBef>
                <a:spcPts val="340"/>
              </a:spcBef>
              <a:buClr>
                <a:schemeClr val="accent1"/>
              </a:buClr>
              <a:buSzPct val="100000"/>
              <a:buFont typeface="Arial"/>
              <a:buChar char="•"/>
            </a:pPr>
            <a:r>
              <a:rPr lang="en-US" sz="1700" b="0" i="1" u="none" strike="noStrike" cap="none" baseline="0" dirty="0">
                <a:solidFill>
                  <a:schemeClr val="dk1"/>
                </a:solidFill>
                <a:latin typeface="Calibri"/>
                <a:ea typeface="Calibri"/>
                <a:cs typeface="Calibri"/>
                <a:sym typeface="Calibri"/>
              </a:rPr>
              <a:t>An Act to Amend the Copyright Act and the Trade-marks Act and to Make Consequential Amendments to Other Acts</a:t>
            </a:r>
            <a:r>
              <a:rPr lang="en-US" sz="1700" b="0" i="0" u="none" strike="noStrike" cap="none" baseline="0" dirty="0">
                <a:solidFill>
                  <a:schemeClr val="dk1"/>
                </a:solidFill>
                <a:latin typeface="Calibri"/>
                <a:ea typeface="Calibri"/>
                <a:cs typeface="Calibri"/>
                <a:sym typeface="Calibri"/>
              </a:rPr>
              <a:t>, C-8 (Combating </a:t>
            </a:r>
            <a:r>
              <a:rPr lang="en-US" sz="1700" b="0" i="0" u="none" strike="noStrike" cap="none" baseline="0" dirty="0" err="1">
                <a:solidFill>
                  <a:schemeClr val="dk1"/>
                </a:solidFill>
                <a:latin typeface="Calibri"/>
                <a:ea typeface="Calibri"/>
                <a:cs typeface="Calibri"/>
                <a:sym typeface="Calibri"/>
              </a:rPr>
              <a:t>Counterfiet</a:t>
            </a:r>
            <a:r>
              <a:rPr lang="en-US" sz="1700" b="0" i="0" u="none" strike="noStrike" cap="none" baseline="0" dirty="0">
                <a:solidFill>
                  <a:schemeClr val="dk1"/>
                </a:solidFill>
                <a:latin typeface="Calibri"/>
                <a:ea typeface="Calibri"/>
                <a:cs typeface="Calibri"/>
                <a:sym typeface="Calibri"/>
              </a:rPr>
              <a:t> Products Act), 41</a:t>
            </a:r>
            <a:r>
              <a:rPr lang="en-US" sz="1700" b="0" i="0" u="none" strike="noStrike" cap="none" baseline="30000" dirty="0">
                <a:solidFill>
                  <a:schemeClr val="dk1"/>
                </a:solidFill>
                <a:latin typeface="Calibri"/>
                <a:ea typeface="Calibri"/>
                <a:cs typeface="Calibri"/>
                <a:sym typeface="Calibri"/>
              </a:rPr>
              <a:t>st</a:t>
            </a:r>
            <a:r>
              <a:rPr lang="en-US" sz="1700" b="0" i="0" u="none" strike="noStrike" cap="none" baseline="0" dirty="0">
                <a:solidFill>
                  <a:schemeClr val="dk1"/>
                </a:solidFill>
                <a:latin typeface="Calibri"/>
                <a:ea typeface="Calibri"/>
                <a:cs typeface="Calibri"/>
                <a:sym typeface="Calibri"/>
              </a:rPr>
              <a:t> Parl. 2</a:t>
            </a:r>
            <a:r>
              <a:rPr lang="en-US" sz="1700" b="0" i="0" u="none" strike="noStrike" cap="none" baseline="30000" dirty="0">
                <a:solidFill>
                  <a:schemeClr val="dk1"/>
                </a:solidFill>
                <a:latin typeface="Calibri"/>
                <a:ea typeface="Calibri"/>
                <a:cs typeface="Calibri"/>
                <a:sym typeface="Calibri"/>
              </a:rPr>
              <a:t>nd</a:t>
            </a:r>
            <a:r>
              <a:rPr lang="en-US" sz="1700" b="0" i="0" u="none" strike="noStrike" cap="none" baseline="0" dirty="0">
                <a:solidFill>
                  <a:schemeClr val="dk1"/>
                </a:solidFill>
                <a:latin typeface="Calibri"/>
                <a:ea typeface="Calibri"/>
                <a:cs typeface="Calibri"/>
                <a:sym typeface="Calibri"/>
              </a:rPr>
              <a:t> Sess. First Reading in the Senate, 2 Oct. 2014. </a:t>
            </a:r>
            <a:r>
              <a:rPr lang="en-US" sz="1700" b="0" i="0" u="sng" strike="noStrike" cap="none" baseline="0" dirty="0">
                <a:solidFill>
                  <a:schemeClr val="hlink"/>
                </a:solidFill>
                <a:latin typeface="Calibri"/>
                <a:ea typeface="Calibri"/>
                <a:cs typeface="Calibri"/>
                <a:sym typeface="Calibri"/>
                <a:hlinkClick r:id="rId4"/>
              </a:rPr>
              <a:t>http://www.parl.gc.ca/LEGISinfo/BillDetails.aspx?billId=6266835&amp;Mode=1&amp;Language=E</a:t>
            </a:r>
            <a:r>
              <a:rPr lang="en-US" sz="1700" b="0" i="0" u="none" strike="noStrike" cap="none" baseline="0" dirty="0">
                <a:solidFill>
                  <a:schemeClr val="dk1"/>
                </a:solidFill>
                <a:latin typeface="Calibri"/>
                <a:ea typeface="Calibri"/>
                <a:cs typeface="Calibri"/>
                <a:sym typeface="Calibri"/>
              </a:rPr>
              <a:t> </a:t>
            </a:r>
          </a:p>
          <a:p>
            <a:pPr marL="342900" marR="0" lvl="0" indent="-228600" algn="l" rtl="0">
              <a:lnSpc>
                <a:spcPct val="80000"/>
              </a:lnSpc>
              <a:spcBef>
                <a:spcPts val="340"/>
              </a:spcBef>
              <a:buClr>
                <a:schemeClr val="accent1"/>
              </a:buClr>
              <a:buSzPct val="100000"/>
              <a:buFont typeface="Arial"/>
              <a:buChar char="•"/>
            </a:pPr>
            <a:r>
              <a:rPr lang="en-US" sz="1700" b="0" i="1" u="none" strike="noStrike" cap="none" baseline="0" dirty="0">
                <a:solidFill>
                  <a:schemeClr val="dk1"/>
                </a:solidFill>
                <a:latin typeface="Calibri"/>
                <a:ea typeface="Calibri"/>
                <a:cs typeface="Calibri"/>
                <a:sym typeface="Calibri"/>
              </a:rPr>
              <a:t>Patent Act</a:t>
            </a:r>
            <a:r>
              <a:rPr lang="en-US" sz="1700" b="0" i="0" u="none" strike="noStrike" cap="none" baseline="0" dirty="0">
                <a:solidFill>
                  <a:schemeClr val="dk1"/>
                </a:solidFill>
                <a:latin typeface="Calibri"/>
                <a:ea typeface="Calibri"/>
                <a:cs typeface="Calibri"/>
                <a:sym typeface="Calibri"/>
              </a:rPr>
              <a:t>, R.S.C. 1985, c. P-4. </a:t>
            </a:r>
            <a:r>
              <a:rPr lang="en-US" sz="1700" b="0" i="0" u="sng" strike="noStrike" cap="none" baseline="0" dirty="0">
                <a:solidFill>
                  <a:schemeClr val="hlink"/>
                </a:solidFill>
                <a:latin typeface="Calibri"/>
                <a:ea typeface="Calibri"/>
                <a:cs typeface="Calibri"/>
                <a:sym typeface="Calibri"/>
                <a:hlinkClick r:id="rId5"/>
              </a:rPr>
              <a:t>http://www.laws-lois.justice.gc.ca/PDF/P-4.pdf</a:t>
            </a:r>
            <a:r>
              <a:rPr lang="en-US" sz="1700" b="0" i="0" u="none" strike="noStrike" cap="none" baseline="0" dirty="0">
                <a:solidFill>
                  <a:schemeClr val="dk1"/>
                </a:solidFill>
                <a:latin typeface="Calibri"/>
                <a:ea typeface="Calibri"/>
                <a:cs typeface="Calibri"/>
                <a:sym typeface="Calibri"/>
              </a:rPr>
              <a:t> </a:t>
            </a:r>
          </a:p>
          <a:p>
            <a:pPr marL="342900" marR="0" lvl="0" indent="-228600" algn="l" rtl="0">
              <a:lnSpc>
                <a:spcPct val="80000"/>
              </a:lnSpc>
              <a:spcBef>
                <a:spcPts val="340"/>
              </a:spcBef>
              <a:buClr>
                <a:schemeClr val="accent1"/>
              </a:buClr>
              <a:buSzPct val="100000"/>
              <a:buFont typeface="Arial"/>
              <a:buChar char="•"/>
            </a:pPr>
            <a:r>
              <a:rPr lang="en-US" sz="1700" b="0" i="0" u="none" strike="noStrike" cap="none" baseline="0" dirty="0">
                <a:solidFill>
                  <a:schemeClr val="dk1"/>
                </a:solidFill>
                <a:latin typeface="Calibri"/>
                <a:ea typeface="Calibri"/>
                <a:cs typeface="Calibri"/>
                <a:sym typeface="Calibri"/>
              </a:rPr>
              <a:t>Perry, Stephen J., and Andrew T. Currier. 2012. </a:t>
            </a:r>
            <a:r>
              <a:rPr lang="en-US" sz="1700" b="0" i="1" u="none" strike="noStrike" cap="none" baseline="0" dirty="0">
                <a:solidFill>
                  <a:schemeClr val="dk1"/>
                </a:solidFill>
                <a:latin typeface="Calibri"/>
                <a:ea typeface="Calibri"/>
                <a:cs typeface="Calibri"/>
                <a:sym typeface="Calibri"/>
              </a:rPr>
              <a:t>Canadian Patent Law</a:t>
            </a:r>
            <a:r>
              <a:rPr lang="en-US" sz="1700" b="0" i="0" u="none" strike="noStrike" cap="none" baseline="0" dirty="0">
                <a:solidFill>
                  <a:schemeClr val="dk1"/>
                </a:solidFill>
                <a:latin typeface="Calibri"/>
                <a:ea typeface="Calibri"/>
                <a:cs typeface="Calibri"/>
                <a:sym typeface="Calibri"/>
              </a:rPr>
              <a:t>. Markham, ON: LexisNexis Canada.</a:t>
            </a:r>
          </a:p>
          <a:p>
            <a:pPr marL="342900" marR="0" lvl="0" indent="-228600" algn="l" rtl="0">
              <a:lnSpc>
                <a:spcPct val="80000"/>
              </a:lnSpc>
              <a:spcBef>
                <a:spcPts val="340"/>
              </a:spcBef>
              <a:buClr>
                <a:schemeClr val="accent1"/>
              </a:buClr>
              <a:buSzPct val="100000"/>
              <a:buFont typeface="Arial"/>
              <a:buChar char="•"/>
            </a:pPr>
            <a:r>
              <a:rPr lang="en-US" sz="1700" b="0" i="1" u="none" strike="noStrike" cap="none" baseline="0" dirty="0">
                <a:solidFill>
                  <a:schemeClr val="dk1"/>
                </a:solidFill>
                <a:latin typeface="Calibri"/>
                <a:ea typeface="Calibri"/>
                <a:cs typeface="Calibri"/>
                <a:sym typeface="Calibri"/>
              </a:rPr>
              <a:t>Society of Composers, Authors and Music Publishers of Canada (SOCAN) v. Bell Canada</a:t>
            </a:r>
            <a:r>
              <a:rPr lang="en-US" sz="1700" b="0" i="0" u="none" strike="noStrike" cap="none" baseline="0" dirty="0">
                <a:solidFill>
                  <a:schemeClr val="dk1"/>
                </a:solidFill>
                <a:latin typeface="Calibri"/>
                <a:ea typeface="Calibri"/>
                <a:cs typeface="Calibri"/>
                <a:sym typeface="Calibri"/>
              </a:rPr>
              <a:t>, [2012] 2 S.C.R. 326.</a:t>
            </a:r>
          </a:p>
          <a:p>
            <a:pPr marL="342900" marR="0" lvl="0" indent="-228600" algn="l" rtl="0">
              <a:lnSpc>
                <a:spcPct val="80000"/>
              </a:lnSpc>
              <a:spcBef>
                <a:spcPts val="340"/>
              </a:spcBef>
              <a:buClr>
                <a:schemeClr val="accent1"/>
              </a:buClr>
              <a:buSzPct val="100000"/>
              <a:buFont typeface="Arial"/>
              <a:buChar char="•"/>
            </a:pPr>
            <a:r>
              <a:rPr lang="en-US" sz="1700" b="0" i="1" u="none" strike="noStrike" cap="none" baseline="0" dirty="0">
                <a:solidFill>
                  <a:schemeClr val="dk1"/>
                </a:solidFill>
                <a:latin typeface="Calibri"/>
                <a:ea typeface="Calibri"/>
                <a:cs typeface="Calibri"/>
                <a:sym typeface="Calibri"/>
              </a:rPr>
              <a:t>Trade-marks Act</a:t>
            </a:r>
            <a:r>
              <a:rPr lang="en-US" sz="1700" b="0" i="0" u="none" strike="noStrike" cap="none" baseline="0" dirty="0">
                <a:solidFill>
                  <a:schemeClr val="dk1"/>
                </a:solidFill>
                <a:latin typeface="Calibri"/>
                <a:ea typeface="Calibri"/>
                <a:cs typeface="Calibri"/>
                <a:sym typeface="Calibri"/>
              </a:rPr>
              <a:t>, R.S.C., 1985, c. T-13. </a:t>
            </a:r>
            <a:r>
              <a:rPr lang="en-US" sz="1700" b="0" i="0" u="sng" strike="noStrike" cap="none" baseline="0" dirty="0">
                <a:solidFill>
                  <a:schemeClr val="hlink"/>
                </a:solidFill>
                <a:latin typeface="Calibri"/>
                <a:ea typeface="Calibri"/>
                <a:cs typeface="Calibri"/>
                <a:sym typeface="Calibri"/>
                <a:hlinkClick r:id="rId6"/>
              </a:rPr>
              <a:t>http://laws-lois.justice.gc.ca/PDF/T-13.pdf</a:t>
            </a:r>
          </a:p>
          <a:p>
            <a:pPr marL="342900" marR="0" lvl="0" indent="-228600" algn="l" rtl="0">
              <a:lnSpc>
                <a:spcPct val="80000"/>
              </a:lnSpc>
              <a:spcBef>
                <a:spcPts val="340"/>
              </a:spcBef>
              <a:buClr>
                <a:schemeClr val="accent1"/>
              </a:buClr>
              <a:buSzPct val="100000"/>
              <a:buFont typeface="Arial"/>
              <a:buChar char="•"/>
            </a:pPr>
            <a:r>
              <a:rPr lang="en-US" sz="1700" b="0" i="0" u="none" strike="noStrike" cap="none" baseline="0" dirty="0" err="1">
                <a:solidFill>
                  <a:schemeClr val="dk1"/>
                </a:solidFill>
                <a:latin typeface="Calibri"/>
                <a:ea typeface="Calibri"/>
                <a:cs typeface="Calibri"/>
                <a:sym typeface="Calibri"/>
              </a:rPr>
              <a:t>Vaver</a:t>
            </a:r>
            <a:r>
              <a:rPr lang="en-US" sz="1700" b="0" i="0" u="none" strike="noStrike" cap="none" baseline="0" dirty="0">
                <a:solidFill>
                  <a:schemeClr val="dk1"/>
                </a:solidFill>
                <a:latin typeface="Calibri"/>
                <a:ea typeface="Calibri"/>
                <a:cs typeface="Calibri"/>
                <a:sym typeface="Calibri"/>
              </a:rPr>
              <a:t>, David. 2011. </a:t>
            </a:r>
            <a:r>
              <a:rPr lang="en-US" sz="1700" b="0" i="1" u="none" strike="noStrike" cap="none" baseline="0" dirty="0">
                <a:solidFill>
                  <a:schemeClr val="dk1"/>
                </a:solidFill>
                <a:latin typeface="Calibri"/>
                <a:ea typeface="Calibri"/>
                <a:cs typeface="Calibri"/>
                <a:sym typeface="Calibri"/>
              </a:rPr>
              <a:t>Intellectual Property Law: Copyrights, Patents and Trade-marks</a:t>
            </a:r>
            <a:r>
              <a:rPr lang="en-US" sz="1700" b="0" i="0" u="none" strike="noStrike" cap="none" baseline="0" dirty="0">
                <a:solidFill>
                  <a:schemeClr val="dk1"/>
                </a:solidFill>
                <a:latin typeface="Calibri"/>
                <a:ea typeface="Calibri"/>
                <a:cs typeface="Calibri"/>
                <a:sym typeface="Calibri"/>
              </a:rPr>
              <a:t>. 2</a:t>
            </a:r>
            <a:r>
              <a:rPr lang="en-US" sz="1700" b="0" i="0" u="none" strike="noStrike" cap="none" baseline="30000" dirty="0">
                <a:solidFill>
                  <a:schemeClr val="dk1"/>
                </a:solidFill>
                <a:latin typeface="Calibri"/>
                <a:ea typeface="Calibri"/>
                <a:cs typeface="Calibri"/>
                <a:sym typeface="Calibri"/>
              </a:rPr>
              <a:t>nd</a:t>
            </a:r>
            <a:r>
              <a:rPr lang="en-US" sz="1700" b="0" i="0" u="none" strike="noStrike" cap="none" baseline="0" dirty="0">
                <a:solidFill>
                  <a:schemeClr val="dk1"/>
                </a:solidFill>
                <a:latin typeface="Calibri"/>
                <a:ea typeface="Calibri"/>
                <a:cs typeface="Calibri"/>
                <a:sym typeface="Calibri"/>
              </a:rPr>
              <a:t> Ed. Toronto: Irwin Law.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ctrTitle"/>
          </p:nvPr>
        </p:nvSpPr>
        <p:spPr>
          <a:xfrm>
            <a:off x="685800" y="1894700"/>
            <a:ext cx="7543800" cy="4345500"/>
          </a:xfrm>
          <a:prstGeom prst="rect">
            <a:avLst/>
          </a:prstGeom>
        </p:spPr>
        <p:txBody>
          <a:bodyPr lIns="91425" tIns="91425" rIns="91425" bIns="91425" anchor="b" anchorCtr="0">
            <a:noAutofit/>
          </a:bodyPr>
          <a:lstStyle/>
          <a:p>
            <a:pPr rtl="0">
              <a:spcBef>
                <a:spcPts val="400"/>
              </a:spcBef>
              <a:buNone/>
            </a:pPr>
            <a:r>
              <a:rPr lang="en-US" sz="2000" dirty="0">
                <a:solidFill>
                  <a:schemeClr val="dk1"/>
                </a:solidFill>
                <a:latin typeface="Calibri"/>
                <a:ea typeface="Calibri"/>
                <a:cs typeface="Calibri"/>
                <a:sym typeface="Calibri"/>
              </a:rPr>
              <a:t>Put simply, a </a:t>
            </a:r>
            <a:r>
              <a:rPr lang="en-US" sz="2000" b="1" dirty="0">
                <a:solidFill>
                  <a:schemeClr val="dk1"/>
                </a:solidFill>
                <a:latin typeface="Calibri"/>
                <a:ea typeface="Calibri"/>
                <a:cs typeface="Calibri"/>
                <a:sym typeface="Calibri"/>
              </a:rPr>
              <a:t>place where people come together to create things using technology</a:t>
            </a:r>
            <a:r>
              <a:rPr lang="en-US" sz="2000" dirty="0">
                <a:solidFill>
                  <a:schemeClr val="dk1"/>
                </a:solidFill>
                <a:latin typeface="Calibri"/>
                <a:ea typeface="Calibri"/>
                <a:cs typeface="Calibri"/>
                <a:sym typeface="Calibri"/>
              </a:rPr>
              <a:t>. An environment where you are encouraged to think for yourself, to learn and be creative.  </a:t>
            </a:r>
          </a:p>
          <a:p>
            <a:pPr rtl="0">
              <a:spcBef>
                <a:spcPts val="400"/>
              </a:spcBef>
              <a:buNone/>
            </a:pPr>
            <a:endParaRPr sz="2000" dirty="0">
              <a:solidFill>
                <a:schemeClr val="dk1"/>
              </a:solidFill>
              <a:latin typeface="Calibri"/>
              <a:ea typeface="Calibri"/>
              <a:cs typeface="Calibri"/>
              <a:sym typeface="Calibri"/>
            </a:endParaRPr>
          </a:p>
          <a:p>
            <a:pPr marL="457200" lvl="0" indent="-355600" rtl="0">
              <a:spcBef>
                <a:spcPts val="400"/>
              </a:spcBef>
              <a:buClr>
                <a:schemeClr val="dk1"/>
              </a:buClr>
              <a:buSzPct val="100000"/>
              <a:buFont typeface="Calibri"/>
              <a:buChar char="-"/>
            </a:pPr>
            <a:r>
              <a:rPr lang="en-US" sz="2000" dirty="0">
                <a:solidFill>
                  <a:schemeClr val="dk1"/>
                </a:solidFill>
                <a:latin typeface="Calibri"/>
                <a:ea typeface="Calibri"/>
                <a:cs typeface="Calibri"/>
                <a:sym typeface="Calibri"/>
              </a:rPr>
              <a:t>Promotes autonomous thinking and creativity</a:t>
            </a:r>
          </a:p>
          <a:p>
            <a:pPr marL="457200" lvl="0" indent="-355600" rtl="0">
              <a:spcBef>
                <a:spcPts val="400"/>
              </a:spcBef>
              <a:buClr>
                <a:schemeClr val="dk1"/>
              </a:buClr>
              <a:buSzPct val="100000"/>
              <a:buFont typeface="Calibri"/>
              <a:buChar char="-"/>
            </a:pPr>
            <a:r>
              <a:rPr lang="en-US" sz="2000" dirty="0">
                <a:solidFill>
                  <a:schemeClr val="dk1"/>
                </a:solidFill>
                <a:latin typeface="Calibri"/>
                <a:ea typeface="Calibri"/>
                <a:cs typeface="Calibri"/>
                <a:sym typeface="Calibri"/>
              </a:rPr>
              <a:t>Can make emerging technologies accessible to everyone</a:t>
            </a:r>
          </a:p>
          <a:p>
            <a:pPr marL="457200" lvl="0" indent="-355600" rtl="0">
              <a:spcBef>
                <a:spcPts val="400"/>
              </a:spcBef>
              <a:buClr>
                <a:schemeClr val="dk1"/>
              </a:buClr>
              <a:buSzPct val="100000"/>
              <a:buFont typeface="Calibri"/>
              <a:buChar char="-"/>
            </a:pPr>
            <a:r>
              <a:rPr lang="en-US" sz="2000" dirty="0">
                <a:solidFill>
                  <a:schemeClr val="dk1"/>
                </a:solidFill>
                <a:latin typeface="Calibri"/>
                <a:ea typeface="Calibri"/>
                <a:cs typeface="Calibri"/>
                <a:sym typeface="Calibri"/>
              </a:rPr>
              <a:t>Can help us learn to navigate the fast-evolving digital landscape</a:t>
            </a:r>
          </a:p>
          <a:p>
            <a:pPr marL="457200" lvl="0" indent="-355600" rtl="0">
              <a:spcBef>
                <a:spcPts val="400"/>
              </a:spcBef>
              <a:buClr>
                <a:schemeClr val="dk1"/>
              </a:buClr>
              <a:buSzPct val="100000"/>
              <a:buFont typeface="Calibri"/>
              <a:buChar char="-"/>
            </a:pPr>
            <a:r>
              <a:rPr lang="en-US" sz="2000" dirty="0">
                <a:solidFill>
                  <a:schemeClr val="dk1"/>
                </a:solidFill>
                <a:latin typeface="Calibri"/>
                <a:ea typeface="Calibri"/>
                <a:cs typeface="Calibri"/>
                <a:sym typeface="Calibri"/>
              </a:rPr>
              <a:t>Supports the sharing of resources, information  and skills among makers </a:t>
            </a:r>
          </a:p>
          <a:p>
            <a:pPr lvl="0" rtl="0">
              <a:spcBef>
                <a:spcPts val="400"/>
              </a:spcBef>
              <a:buNone/>
            </a:pPr>
            <a:endParaRPr sz="2000" dirty="0">
              <a:solidFill>
                <a:schemeClr val="dk1"/>
              </a:solidFill>
              <a:latin typeface="Calibri"/>
              <a:ea typeface="Calibri"/>
              <a:cs typeface="Calibri"/>
              <a:sym typeface="Calibri"/>
            </a:endParaRPr>
          </a:p>
          <a:p>
            <a:pPr rtl="0">
              <a:spcBef>
                <a:spcPts val="400"/>
              </a:spcBef>
              <a:buNone/>
            </a:pPr>
            <a:endParaRPr sz="2000" dirty="0">
              <a:solidFill>
                <a:schemeClr val="dk1"/>
              </a:solidFill>
              <a:latin typeface="Calibri"/>
              <a:ea typeface="Calibri"/>
              <a:cs typeface="Calibri"/>
              <a:sym typeface="Calibri"/>
            </a:endParaRPr>
          </a:p>
          <a:p>
            <a:pPr lvl="0" rtl="0">
              <a:spcBef>
                <a:spcPts val="400"/>
              </a:spcBef>
              <a:buNone/>
            </a:pPr>
            <a:endParaRPr sz="2000" dirty="0">
              <a:solidFill>
                <a:schemeClr val="dk1"/>
              </a:solidFill>
              <a:latin typeface="Calibri"/>
              <a:ea typeface="Calibri"/>
              <a:cs typeface="Calibri"/>
              <a:sym typeface="Calibri"/>
            </a:endParaRPr>
          </a:p>
        </p:txBody>
      </p:sp>
      <p:sp>
        <p:nvSpPr>
          <p:cNvPr id="103" name="Shape 103"/>
          <p:cNvSpPr txBox="1">
            <a:spLocks noGrp="1"/>
          </p:cNvSpPr>
          <p:nvPr>
            <p:ph type="subTitle" idx="1"/>
          </p:nvPr>
        </p:nvSpPr>
        <p:spPr>
          <a:xfrm>
            <a:off x="685800" y="364525"/>
            <a:ext cx="6461699" cy="1066799"/>
          </a:xfrm>
          <a:prstGeom prst="rect">
            <a:avLst/>
          </a:prstGeom>
        </p:spPr>
        <p:txBody>
          <a:bodyPr lIns="91425" tIns="91425" rIns="91425" bIns="91425" anchor="t" anchorCtr="0">
            <a:noAutofit/>
          </a:bodyPr>
          <a:lstStyle/>
          <a:p>
            <a:pPr>
              <a:spcBef>
                <a:spcPts val="0"/>
              </a:spcBef>
              <a:buNone/>
            </a:pPr>
            <a:r>
              <a:rPr lang="en-US" sz="4400" dirty="0">
                <a:solidFill>
                  <a:schemeClr val="dk1"/>
                </a:solidFill>
                <a:latin typeface="Cambria"/>
                <a:ea typeface="Cambria"/>
                <a:cs typeface="Cambria"/>
                <a:sym typeface="Cambria"/>
              </a:rPr>
              <a:t>A Makerspace Is...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ctrTitle"/>
          </p:nvPr>
        </p:nvSpPr>
        <p:spPr>
          <a:xfrm>
            <a:off x="685800" y="947350"/>
            <a:ext cx="7543800" cy="5910599"/>
          </a:xfrm>
          <a:prstGeom prst="rect">
            <a:avLst/>
          </a:prstGeom>
        </p:spPr>
        <p:txBody>
          <a:bodyPr lIns="91425" tIns="91425" rIns="91425" bIns="91425" anchor="b" anchorCtr="0">
            <a:noAutofit/>
          </a:bodyPr>
          <a:lstStyle/>
          <a:p>
            <a:pPr rtl="0">
              <a:spcBef>
                <a:spcPts val="0"/>
              </a:spcBef>
              <a:buNone/>
            </a:pPr>
            <a:r>
              <a:rPr lang="en-US" sz="2000" dirty="0">
                <a:solidFill>
                  <a:schemeClr val="dk1"/>
                </a:solidFill>
                <a:latin typeface="Calibri"/>
                <a:ea typeface="Calibri"/>
                <a:cs typeface="Calibri"/>
                <a:sym typeface="Calibri"/>
              </a:rPr>
              <a:t>As makers, we should support open source, upgradeable technology. We should also respect the artists who so generously share their creations. </a:t>
            </a:r>
          </a:p>
          <a:p>
            <a:pPr rtl="0">
              <a:spcBef>
                <a:spcPts val="0"/>
              </a:spcBef>
              <a:buNone/>
            </a:pPr>
            <a:endParaRPr sz="2000" dirty="0">
              <a:solidFill>
                <a:schemeClr val="dk1"/>
              </a:solidFill>
              <a:latin typeface="Calibri"/>
              <a:ea typeface="Calibri"/>
              <a:cs typeface="Calibri"/>
              <a:sym typeface="Calibri"/>
            </a:endParaRPr>
          </a:p>
          <a:p>
            <a:pPr marL="457200" lvl="0" indent="-317500" rtl="0">
              <a:spcBef>
                <a:spcPts val="0"/>
              </a:spcBef>
              <a:buClr>
                <a:schemeClr val="dk2"/>
              </a:buClr>
              <a:buSzPct val="70000"/>
              <a:buFont typeface="Cambria"/>
              <a:buChar char="-"/>
            </a:pPr>
            <a:r>
              <a:rPr lang="en-US" sz="2000" b="1" dirty="0">
                <a:solidFill>
                  <a:schemeClr val="dk1"/>
                </a:solidFill>
                <a:latin typeface="Calibri"/>
                <a:ea typeface="Calibri"/>
                <a:cs typeface="Calibri"/>
                <a:sym typeface="Calibri"/>
              </a:rPr>
              <a:t>Thingiverse/Makerbot-</a:t>
            </a:r>
            <a:r>
              <a:rPr lang="en-US" sz="2000" dirty="0">
                <a:solidFill>
                  <a:schemeClr val="dk1"/>
                </a:solidFill>
                <a:latin typeface="Calibri"/>
                <a:ea typeface="Calibri"/>
                <a:cs typeface="Calibri"/>
                <a:sym typeface="Calibri"/>
              </a:rPr>
              <a:t> counterproductive to maker culture?</a:t>
            </a:r>
          </a:p>
          <a:p>
            <a:pPr marL="914400" lvl="1" indent="-355600" rtl="0">
              <a:spcBef>
                <a:spcPts val="0"/>
              </a:spcBef>
              <a:buClr>
                <a:schemeClr val="dk1"/>
              </a:buClr>
              <a:buSzPct val="100000"/>
              <a:buFont typeface="Calibri"/>
              <a:buChar char="-"/>
            </a:pPr>
            <a:r>
              <a:rPr lang="en-US" sz="2000" dirty="0">
                <a:solidFill>
                  <a:schemeClr val="dk1"/>
                </a:solidFill>
                <a:latin typeface="Calibri"/>
                <a:ea typeface="Calibri"/>
                <a:cs typeface="Calibri"/>
                <a:sym typeface="Calibri"/>
              </a:rPr>
              <a:t>Contentious Terms of Service </a:t>
            </a:r>
          </a:p>
          <a:p>
            <a:pPr marL="914400" lvl="1" indent="-355600" rtl="0">
              <a:spcBef>
                <a:spcPts val="0"/>
              </a:spcBef>
              <a:buClr>
                <a:schemeClr val="dk1"/>
              </a:buClr>
              <a:buSzPct val="100000"/>
              <a:buFont typeface="Calibri"/>
              <a:buChar char="-"/>
            </a:pPr>
            <a:r>
              <a:rPr lang="en-US" sz="2000" dirty="0">
                <a:solidFill>
                  <a:schemeClr val="dk1"/>
                </a:solidFill>
                <a:latin typeface="Calibri"/>
                <a:ea typeface="Calibri"/>
                <a:cs typeface="Calibri"/>
                <a:sym typeface="Calibri"/>
              </a:rPr>
              <a:t>Patented hardware and software</a:t>
            </a:r>
          </a:p>
          <a:p>
            <a:pPr marL="914400" lvl="1" indent="-355600" rtl="0">
              <a:spcBef>
                <a:spcPts val="0"/>
              </a:spcBef>
              <a:buClr>
                <a:schemeClr val="dk1"/>
              </a:buClr>
              <a:buSzPct val="100000"/>
              <a:buFont typeface="Calibri"/>
              <a:buChar char="-"/>
            </a:pPr>
            <a:r>
              <a:rPr lang="en-US" sz="2000" dirty="0">
                <a:solidFill>
                  <a:schemeClr val="dk1"/>
                </a:solidFill>
                <a:latin typeface="Calibri"/>
                <a:ea typeface="Calibri"/>
                <a:cs typeface="Calibri"/>
                <a:sym typeface="Calibri"/>
              </a:rPr>
              <a:t>The Dizingof example </a:t>
            </a:r>
          </a:p>
          <a:p>
            <a:pPr marL="914400" lvl="1" indent="-355600" rtl="0">
              <a:spcBef>
                <a:spcPts val="0"/>
              </a:spcBef>
              <a:buClr>
                <a:schemeClr val="dk1"/>
              </a:buClr>
              <a:buSzPct val="100000"/>
              <a:buFont typeface="Calibri"/>
              <a:buChar char="-"/>
            </a:pPr>
            <a:r>
              <a:rPr lang="en-US" sz="2000" i="1" dirty="0">
                <a:solidFill>
                  <a:schemeClr val="dk1"/>
                </a:solidFill>
                <a:latin typeface="Calibri"/>
                <a:ea typeface="Calibri"/>
                <a:cs typeface="Calibri"/>
                <a:sym typeface="Calibri"/>
              </a:rPr>
              <a:t>Make Magazine</a:t>
            </a:r>
            <a:r>
              <a:rPr lang="en-US" sz="2000" dirty="0">
                <a:solidFill>
                  <a:schemeClr val="dk1"/>
                </a:solidFill>
                <a:latin typeface="Calibri"/>
                <a:ea typeface="Calibri"/>
                <a:cs typeface="Calibri"/>
                <a:sym typeface="Calibri"/>
              </a:rPr>
              <a:t> has a great guide to recent 3D printer models, with mention of whether or not they’re open source.</a:t>
            </a:r>
          </a:p>
          <a:p>
            <a:pPr marL="0" indent="0" rtl="0">
              <a:spcBef>
                <a:spcPts val="0"/>
              </a:spcBef>
              <a:buNone/>
            </a:pPr>
            <a:endParaRPr sz="2000" dirty="0">
              <a:solidFill>
                <a:schemeClr val="dk1"/>
              </a:solidFill>
              <a:latin typeface="Calibri"/>
              <a:ea typeface="Calibri"/>
              <a:cs typeface="Calibri"/>
              <a:sym typeface="Calibri"/>
            </a:endParaRPr>
          </a:p>
          <a:p>
            <a:pPr marL="0" indent="0" rtl="0">
              <a:spcBef>
                <a:spcPts val="0"/>
              </a:spcBef>
              <a:buNone/>
            </a:pPr>
            <a:r>
              <a:rPr lang="en-US" sz="2000" dirty="0">
                <a:solidFill>
                  <a:schemeClr val="dk1"/>
                </a:solidFill>
                <a:latin typeface="Calibri"/>
                <a:ea typeface="Calibri"/>
                <a:cs typeface="Calibri"/>
                <a:sym typeface="Calibri"/>
              </a:rPr>
              <a:t>The importance of promoting “</a:t>
            </a:r>
            <a:r>
              <a:rPr lang="en-US" sz="2000" b="1" dirty="0">
                <a:solidFill>
                  <a:schemeClr val="dk1"/>
                </a:solidFill>
                <a:latin typeface="Calibri"/>
                <a:ea typeface="Calibri"/>
                <a:cs typeface="Calibri"/>
                <a:sym typeface="Calibri"/>
              </a:rPr>
              <a:t>critical making</a:t>
            </a:r>
            <a:r>
              <a:rPr lang="en-US" sz="2000" dirty="0">
                <a:solidFill>
                  <a:schemeClr val="dk1"/>
                </a:solidFill>
                <a:latin typeface="Calibri"/>
                <a:ea typeface="Calibri"/>
                <a:cs typeface="Calibri"/>
                <a:sym typeface="Calibri"/>
              </a:rPr>
              <a:t>”, in which the maker is coming up with their own ideas, iterations and solutions. </a:t>
            </a:r>
          </a:p>
          <a:p>
            <a:pPr marL="0" lvl="0" indent="0" rtl="0">
              <a:spcBef>
                <a:spcPts val="0"/>
              </a:spcBef>
              <a:buNone/>
            </a:pPr>
            <a:r>
              <a:rPr lang="en-US" sz="2000" dirty="0">
                <a:solidFill>
                  <a:schemeClr val="dk1"/>
                </a:solidFill>
                <a:latin typeface="Calibri"/>
                <a:ea typeface="Calibri"/>
                <a:cs typeface="Calibri"/>
                <a:sym typeface="Calibri"/>
              </a:rPr>
              <a:t> </a:t>
            </a:r>
          </a:p>
          <a:p>
            <a:pPr lvl="0">
              <a:spcBef>
                <a:spcPts val="0"/>
              </a:spcBef>
              <a:buNone/>
            </a:pPr>
            <a:endParaRPr sz="2000" dirty="0">
              <a:solidFill>
                <a:schemeClr val="dk1"/>
              </a:solidFill>
              <a:latin typeface="Calibri"/>
              <a:ea typeface="Calibri"/>
              <a:cs typeface="Calibri"/>
              <a:sym typeface="Calibri"/>
            </a:endParaRPr>
          </a:p>
        </p:txBody>
      </p:sp>
      <p:sp>
        <p:nvSpPr>
          <p:cNvPr id="110" name="Shape 110"/>
          <p:cNvSpPr txBox="1">
            <a:spLocks noGrp="1"/>
          </p:cNvSpPr>
          <p:nvPr>
            <p:ph type="subTitle" idx="1"/>
          </p:nvPr>
        </p:nvSpPr>
        <p:spPr>
          <a:xfrm>
            <a:off x="685800" y="391300"/>
            <a:ext cx="6461699" cy="1066799"/>
          </a:xfrm>
          <a:prstGeom prst="rect">
            <a:avLst/>
          </a:prstGeom>
        </p:spPr>
        <p:txBody>
          <a:bodyPr lIns="91425" tIns="91425" rIns="91425" bIns="91425" anchor="t" anchorCtr="0">
            <a:noAutofit/>
          </a:bodyPr>
          <a:lstStyle/>
          <a:p>
            <a:pPr>
              <a:spcBef>
                <a:spcPts val="0"/>
              </a:spcBef>
              <a:buNone/>
            </a:pPr>
            <a:r>
              <a:rPr lang="en-US" sz="4400" dirty="0">
                <a:solidFill>
                  <a:schemeClr val="dk1"/>
                </a:solidFill>
                <a:latin typeface="Cambria"/>
                <a:ea typeface="Cambria"/>
                <a:cs typeface="Cambria"/>
                <a:sym typeface="Cambria"/>
              </a:rPr>
              <a:t>Maker Culture and Sharing</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Makerspace Technologies</a:t>
            </a:r>
          </a:p>
        </p:txBody>
      </p:sp>
      <p:sp>
        <p:nvSpPr>
          <p:cNvPr id="117" name="Shape 117"/>
          <p:cNvSpPr txBox="1">
            <a:spLocks noGrp="1"/>
          </p:cNvSpPr>
          <p:nvPr>
            <p:ph type="body" idx="1"/>
          </p:nvPr>
        </p:nvSpPr>
        <p:spPr>
          <a:xfrm>
            <a:off x="457200" y="1600200"/>
            <a:ext cx="4690863"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Some makerspace technologies (e.g. gaming consoles) present no IP concerns</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Most </a:t>
            </a:r>
            <a:r>
              <a:rPr lang="en-US" sz="2200" b="0" i="0" u="none" strike="noStrike" cap="none" baseline="0" dirty="0" smtClean="0">
                <a:solidFill>
                  <a:schemeClr val="dk1"/>
                </a:solidFill>
                <a:latin typeface="Calibri"/>
                <a:ea typeface="Calibri"/>
                <a:cs typeface="Calibri"/>
                <a:sym typeface="Calibri"/>
              </a:rPr>
              <a:t>makerspace </a:t>
            </a:r>
            <a:r>
              <a:rPr lang="en-US" sz="2200" b="0" i="0" u="none" strike="noStrike" cap="none" baseline="0" dirty="0">
                <a:solidFill>
                  <a:schemeClr val="dk1"/>
                </a:solidFill>
                <a:latin typeface="Calibri"/>
                <a:ea typeface="Calibri"/>
                <a:cs typeface="Calibri"/>
                <a:sym typeface="Calibri"/>
              </a:rPr>
              <a:t>technologies (e.g. book printing machines, digital conversion tools) simply reproduce copyright issues of other library technologies</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3D printers offer some  unique considerations with regard to copyright, patents and trademarks</a:t>
            </a:r>
          </a:p>
        </p:txBody>
      </p:sp>
      <p:pic>
        <p:nvPicPr>
          <p:cNvPr id="118" name="Shape 118"/>
          <p:cNvPicPr preferRelativeResize="0"/>
          <p:nvPr/>
        </p:nvPicPr>
        <p:blipFill rotWithShape="1">
          <a:blip r:embed="rId3">
            <a:alphaModFix/>
          </a:blip>
          <a:srcRect/>
          <a:stretch/>
        </p:blipFill>
        <p:spPr>
          <a:xfrm>
            <a:off x="5076055" y="1844824"/>
            <a:ext cx="3225639" cy="4096493"/>
          </a:xfrm>
          <a:prstGeom prst="rect">
            <a:avLst/>
          </a:prstGeom>
          <a:noFill/>
          <a:ln>
            <a:noFill/>
          </a:ln>
        </p:spPr>
      </p:pic>
      <p:sp>
        <p:nvSpPr>
          <p:cNvPr id="119" name="Shape 119"/>
          <p:cNvSpPr txBox="1"/>
          <p:nvPr/>
        </p:nvSpPr>
        <p:spPr>
          <a:xfrm>
            <a:off x="5292080" y="5970567"/>
            <a:ext cx="2592287"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0" i="0" u="sng" strike="noStrike" cap="none" baseline="0" dirty="0">
                <a:solidFill>
                  <a:schemeClr val="hlink"/>
                </a:solidFill>
                <a:latin typeface="Calibri"/>
                <a:ea typeface="Calibri"/>
                <a:cs typeface="Calibri"/>
                <a:sym typeface="Calibri"/>
                <a:hlinkClick r:id="rId4"/>
              </a:rPr>
              <a:t> Source:  B. </a:t>
            </a:r>
            <a:r>
              <a:rPr lang="en-US" sz="1800" b="0" i="0" u="sng" strike="noStrike" cap="none" baseline="0" dirty="0">
                <a:solidFill>
                  <a:schemeClr val="hlink"/>
                </a:solidFill>
                <a:latin typeface="Calibri"/>
                <a:ea typeface="Calibri"/>
                <a:cs typeface="Calibri"/>
                <a:sym typeface="Calibri"/>
                <a:hlinkClick r:id="rId4"/>
              </a:rPr>
              <a:t>Dring</a:t>
            </a:r>
            <a:r>
              <a:rPr lang="en-US" sz="1800" b="0" i="0" u="sng" strike="noStrike" cap="none" baseline="0" dirty="0">
                <a:solidFill>
                  <a:schemeClr val="hlink"/>
                </a:solidFill>
                <a:latin typeface="Calibri"/>
                <a:ea typeface="Calibri"/>
                <a:cs typeface="Calibri"/>
                <a:sym typeface="Calibri"/>
                <a:hlinkClick r:id="rId4"/>
              </a:rPr>
              <a:t> (2011</a:t>
            </a:r>
            <a:r>
              <a:rPr lang="en-US" sz="1800" b="0" i="0" u="none" strike="noStrike" cap="none" baseline="0" dirty="0">
                <a:solidFill>
                  <a:schemeClr val="dk1"/>
                </a:solidFill>
                <a:latin typeface="Calibri"/>
                <a:ea typeface="Calibri"/>
                <a:cs typeface="Calibri"/>
                <a:sym typeface="Calibri"/>
              </a:rPr>
              <a: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000" b="0" i="0" u="none" strike="noStrike" cap="none" baseline="0" dirty="0">
                <a:solidFill>
                  <a:schemeClr val="dk2"/>
                </a:solidFill>
                <a:latin typeface="Cambria"/>
                <a:ea typeface="Cambria"/>
                <a:cs typeface="Cambria"/>
                <a:sym typeface="Cambria"/>
              </a:rPr>
              <a:t>Education and/or/versus Entertainment in Public Libraries</a:t>
            </a:r>
          </a:p>
        </p:txBody>
      </p:sp>
      <p:sp>
        <p:nvSpPr>
          <p:cNvPr id="125" name="Shape 125"/>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Libraries do serve both purposes – education and entertainment</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From a copyright perspective though, education, research and private study are fair dealing categories, and in general entertainment is not</a:t>
            </a:r>
          </a:p>
          <a:p>
            <a:pPr marL="342900" marR="0" lvl="0" indent="-88900" algn="l" rtl="0">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Research will cover some personal interest uses, and according to the Supreme Court it:</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“Can be piecemeal, informal, exploratory, or confirmatory.  It can in fact be undertaken for no purpose except personal interest” (</a:t>
            </a:r>
            <a:r>
              <a:rPr lang="en-US" sz="2000" b="0" i="1" u="none" strike="noStrike" cap="none" baseline="0" dirty="0">
                <a:solidFill>
                  <a:schemeClr val="dk1"/>
                </a:solidFill>
                <a:latin typeface="Calibri"/>
                <a:ea typeface="Calibri"/>
                <a:cs typeface="Calibri"/>
                <a:sym typeface="Calibri"/>
              </a:rPr>
              <a:t>SOCAN v. Bell</a:t>
            </a:r>
            <a:r>
              <a:rPr lang="en-US" sz="2000" b="0" i="0" u="none" strike="noStrike" cap="none" baseline="0" dirty="0">
                <a:solidFill>
                  <a:schemeClr val="dk1"/>
                </a:solidFill>
                <a:latin typeface="Calibri"/>
                <a:ea typeface="Calibri"/>
                <a:cs typeface="Calibri"/>
                <a:sym typeface="Calibri"/>
              </a:rPr>
              <a:t>, para. 22)</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Overview of Copyright, Patent and Trademark</a:t>
            </a:r>
          </a:p>
        </p:txBody>
      </p:sp>
      <p:sp>
        <p:nvSpPr>
          <p:cNvPr id="131" name="Shape 131"/>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Copyright, patent and trademark are all forms of intellectual property (IP), but each has unique characteristics</a:t>
            </a:r>
          </a:p>
          <a:p>
            <a:pPr marL="640080" marR="0" lvl="1" indent="-233680" algn="l" rtl="0">
              <a:spcBef>
                <a:spcPts val="400"/>
              </a:spcBef>
              <a:buClr>
                <a:schemeClr val="accent2"/>
              </a:buClr>
              <a:buSzPct val="100000"/>
              <a:buFont typeface="Arial"/>
              <a:buChar char="•"/>
            </a:pPr>
            <a:r>
              <a:rPr lang="en-US" sz="2000" b="1" i="0" u="none" strike="noStrike" cap="none" baseline="0" dirty="0">
                <a:solidFill>
                  <a:schemeClr val="dk1"/>
                </a:solidFill>
                <a:latin typeface="Calibri"/>
                <a:ea typeface="Calibri"/>
                <a:cs typeface="Calibri"/>
                <a:sym typeface="Calibri"/>
              </a:rPr>
              <a:t>Copyright </a:t>
            </a:r>
            <a:r>
              <a:rPr lang="en-US" sz="2000" b="0" i="0" u="none" strike="noStrike" cap="none" baseline="0" dirty="0">
                <a:solidFill>
                  <a:schemeClr val="dk1"/>
                </a:solidFill>
                <a:latin typeface="Calibri"/>
                <a:ea typeface="Calibri"/>
                <a:cs typeface="Calibri"/>
                <a:sym typeface="Calibri"/>
              </a:rPr>
              <a:t>covers literary, artistic, musical and dramatic works that are original and conveyed in a fixed medium</a:t>
            </a:r>
          </a:p>
          <a:p>
            <a:pPr marL="640080" marR="0" lvl="1" indent="-233680" algn="l" rtl="0">
              <a:spcBef>
                <a:spcPts val="400"/>
              </a:spcBef>
              <a:buClr>
                <a:schemeClr val="accent2"/>
              </a:buClr>
              <a:buSzPct val="100000"/>
              <a:buFont typeface="Arial"/>
              <a:buChar char="•"/>
            </a:pPr>
            <a:r>
              <a:rPr lang="en-US" sz="2000" b="1" i="0" u="none" strike="noStrike" cap="none" baseline="0" dirty="0">
                <a:solidFill>
                  <a:schemeClr val="dk1"/>
                </a:solidFill>
                <a:latin typeface="Calibri"/>
                <a:ea typeface="Calibri"/>
                <a:cs typeface="Calibri"/>
                <a:sym typeface="Calibri"/>
              </a:rPr>
              <a:t>Patents</a:t>
            </a:r>
            <a:r>
              <a:rPr lang="en-US" sz="2000" b="0" i="0" u="none" strike="noStrike" cap="none" baseline="0" dirty="0">
                <a:solidFill>
                  <a:schemeClr val="dk1"/>
                </a:solidFill>
                <a:latin typeface="Calibri"/>
                <a:ea typeface="Calibri"/>
                <a:cs typeface="Calibri"/>
                <a:sym typeface="Calibri"/>
              </a:rPr>
              <a:t> cover inventions and must be novel, useful and non-obvious</a:t>
            </a:r>
          </a:p>
          <a:p>
            <a:pPr marL="640080" marR="0" lvl="1" indent="-233680" algn="l" rtl="0">
              <a:spcBef>
                <a:spcPts val="400"/>
              </a:spcBef>
              <a:buClr>
                <a:schemeClr val="accent2"/>
              </a:buClr>
              <a:buSzPct val="100000"/>
              <a:buFont typeface="Arial"/>
              <a:buChar char="•"/>
            </a:pPr>
            <a:r>
              <a:rPr lang="en-US" sz="2000" b="1" i="0" u="none" strike="noStrike" cap="none" baseline="0" dirty="0">
                <a:solidFill>
                  <a:schemeClr val="dk1"/>
                </a:solidFill>
                <a:latin typeface="Calibri"/>
                <a:ea typeface="Calibri"/>
                <a:cs typeface="Calibri"/>
                <a:sym typeface="Calibri"/>
              </a:rPr>
              <a:t>Trademarks</a:t>
            </a:r>
            <a:r>
              <a:rPr lang="en-US" sz="2000" b="0" i="0" u="none" strike="noStrike" cap="none" baseline="0" dirty="0">
                <a:solidFill>
                  <a:schemeClr val="dk1"/>
                </a:solidFill>
                <a:latin typeface="Calibri"/>
                <a:ea typeface="Calibri"/>
                <a:cs typeface="Calibri"/>
                <a:sym typeface="Calibri"/>
              </a:rPr>
              <a:t> are used to distinguish goods and services in a marketplace</a:t>
            </a:r>
          </a:p>
          <a:p>
            <a:pPr marL="640080" marR="0" lvl="1" indent="-106680" algn="l" rtl="0">
              <a:spcBef>
                <a:spcPts val="400"/>
              </a:spcBef>
              <a:buClr>
                <a:schemeClr val="accent2"/>
              </a:buClr>
              <a:buFont typeface="Arial"/>
              <a:buNone/>
            </a:pPr>
            <a:endParaRPr sz="2000" b="0" i="0" u="none" strike="noStrike" cap="none" baseline="0" dirty="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Some key differences:</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Copyrights and patents are conceptually linked to innovation, while trademarks are focused on reputational considerations</a:t>
            </a: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Patents have the most rigorous standards and application process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Trademark Concerns</a:t>
            </a:r>
          </a:p>
        </p:txBody>
      </p:sp>
      <p:sp>
        <p:nvSpPr>
          <p:cNvPr id="137" name="Shape 137"/>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Two types of trademark infringement</a:t>
            </a:r>
          </a:p>
          <a:p>
            <a:pPr marL="640080" marR="0" lvl="1" indent="-106680" algn="l" rtl="0">
              <a:spcBef>
                <a:spcPts val="400"/>
              </a:spcBef>
              <a:buClr>
                <a:schemeClr val="accent2"/>
              </a:buClr>
              <a:buFont typeface="Arial"/>
              <a:buNone/>
            </a:pPr>
            <a:endParaRPr sz="2000" b="0" i="0" u="none" strike="noStrike" cap="none" baseline="0" dirty="0">
              <a:solidFill>
                <a:schemeClr val="dk1"/>
              </a:solidFill>
              <a:latin typeface="Calibri"/>
              <a:ea typeface="Calibri"/>
              <a:cs typeface="Calibri"/>
              <a:sym typeface="Calibri"/>
            </a:endParaRP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Breach of the common law tort of passing off (</a:t>
            </a:r>
            <a:r>
              <a:rPr lang="en-US" sz="2000" b="0" i="1" u="none" strike="noStrike" cap="none" baseline="0" dirty="0">
                <a:solidFill>
                  <a:schemeClr val="dk1"/>
                </a:solidFill>
                <a:latin typeface="Calibri"/>
                <a:ea typeface="Calibri"/>
                <a:cs typeface="Calibri"/>
                <a:sym typeface="Calibri"/>
              </a:rPr>
              <a:t>Trade-marks Act</a:t>
            </a:r>
            <a:r>
              <a:rPr lang="en-US" sz="2000" b="0" i="0" u="none" strike="noStrike" cap="none" baseline="0" dirty="0">
                <a:solidFill>
                  <a:schemeClr val="dk1"/>
                </a:solidFill>
                <a:latin typeface="Calibri"/>
                <a:ea typeface="Calibri"/>
                <a:cs typeface="Calibri"/>
                <a:sym typeface="Calibri"/>
              </a:rPr>
              <a:t>, s. 7)</a:t>
            </a:r>
          </a:p>
          <a:p>
            <a:pPr marL="640080" marR="0" lvl="1" indent="-106680" algn="l" rtl="0">
              <a:spcBef>
                <a:spcPts val="400"/>
              </a:spcBef>
              <a:buClr>
                <a:schemeClr val="accent2"/>
              </a:buClr>
              <a:buFont typeface="Arial"/>
              <a:buNone/>
            </a:pPr>
            <a:endParaRPr sz="2000" b="0" i="0" u="none" strike="noStrike" cap="none" baseline="0" dirty="0">
              <a:solidFill>
                <a:schemeClr val="dk1"/>
              </a:solidFill>
              <a:latin typeface="Calibri"/>
              <a:ea typeface="Calibri"/>
              <a:cs typeface="Calibri"/>
              <a:sym typeface="Calibri"/>
            </a:endParaRPr>
          </a:p>
          <a:p>
            <a:pPr marL="640080" marR="0" lvl="1" indent="-233680" algn="l" rtl="0">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Infringement of a registered trademark based on:</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Use of identical marks on identical wares or services ((</a:t>
            </a:r>
            <a:r>
              <a:rPr lang="en-US" sz="1800" b="0" i="1" u="none" strike="noStrike" cap="none" baseline="0" dirty="0">
                <a:solidFill>
                  <a:schemeClr val="dk1"/>
                </a:solidFill>
                <a:latin typeface="Calibri"/>
                <a:ea typeface="Calibri"/>
                <a:cs typeface="Calibri"/>
                <a:sym typeface="Calibri"/>
              </a:rPr>
              <a:t>Trade-marks Act</a:t>
            </a:r>
            <a:r>
              <a:rPr lang="en-US" sz="1800" b="0" i="0" u="none" strike="noStrike" cap="none" baseline="0" dirty="0">
                <a:solidFill>
                  <a:schemeClr val="dk1"/>
                </a:solidFill>
                <a:latin typeface="Calibri"/>
                <a:ea typeface="Calibri"/>
                <a:cs typeface="Calibri"/>
                <a:sym typeface="Calibri"/>
              </a:rPr>
              <a:t>, s. 19)</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Confusing marks (</a:t>
            </a:r>
            <a:r>
              <a:rPr lang="en-US" sz="1800" b="0" i="1" u="none" strike="noStrike" cap="none" baseline="0" dirty="0">
                <a:solidFill>
                  <a:schemeClr val="dk1"/>
                </a:solidFill>
                <a:latin typeface="Calibri"/>
                <a:ea typeface="Calibri"/>
                <a:cs typeface="Calibri"/>
                <a:sym typeface="Calibri"/>
              </a:rPr>
              <a:t>Trade-marks Act</a:t>
            </a:r>
            <a:r>
              <a:rPr lang="en-US" sz="1800" b="0" i="0" u="none" strike="noStrike" cap="none" baseline="0" dirty="0">
                <a:solidFill>
                  <a:schemeClr val="dk1"/>
                </a:solidFill>
                <a:latin typeface="Calibri"/>
                <a:ea typeface="Calibri"/>
                <a:cs typeface="Calibri"/>
                <a:sym typeface="Calibri"/>
              </a:rPr>
              <a:t>, s. 20)</a:t>
            </a:r>
          </a:p>
          <a:p>
            <a:pPr marL="1005839" marR="0" lvl="2" indent="-231139" algn="l" rtl="0">
              <a:spcBef>
                <a:spcPts val="360"/>
              </a:spcBef>
              <a:buClr>
                <a:schemeClr val="accent3"/>
              </a:buClr>
              <a:buSzPct val="100000"/>
              <a:buFont typeface="Arial"/>
              <a:buChar char="•"/>
            </a:pPr>
            <a:r>
              <a:rPr lang="en-US" sz="1800" b="0" i="0" u="none" strike="noStrike" cap="none" baseline="0" dirty="0">
                <a:solidFill>
                  <a:schemeClr val="dk1"/>
                </a:solidFill>
                <a:latin typeface="Calibri"/>
                <a:ea typeface="Calibri"/>
                <a:cs typeface="Calibri"/>
                <a:sym typeface="Calibri"/>
              </a:rPr>
              <a:t>Depreciation of a mark’s goodwill (</a:t>
            </a:r>
            <a:r>
              <a:rPr lang="en-US" sz="1800" b="0" i="1" u="none" strike="noStrike" cap="none" baseline="0" dirty="0">
                <a:solidFill>
                  <a:schemeClr val="dk1"/>
                </a:solidFill>
                <a:latin typeface="Calibri"/>
                <a:ea typeface="Calibri"/>
                <a:cs typeface="Calibri"/>
                <a:sym typeface="Calibri"/>
              </a:rPr>
              <a:t>Trade-marks Act</a:t>
            </a:r>
            <a:r>
              <a:rPr lang="en-US" sz="1800" b="0" i="0" u="none" strike="noStrike" cap="none" baseline="0" dirty="0">
                <a:solidFill>
                  <a:schemeClr val="dk1"/>
                </a:solidFill>
                <a:latin typeface="Calibri"/>
                <a:ea typeface="Calibri"/>
                <a:cs typeface="Calibri"/>
                <a:sym typeface="Calibri"/>
              </a:rPr>
              <a:t>, s. 22)</a:t>
            </a:r>
          </a:p>
          <a:p>
            <a:pPr marL="1005839" marR="0" lvl="2" indent="-116839" algn="l" rtl="0">
              <a:spcBef>
                <a:spcPts val="360"/>
              </a:spcBef>
              <a:buClr>
                <a:schemeClr val="accent3"/>
              </a:buClr>
              <a:buFont typeface="Arial"/>
              <a:buNone/>
            </a:pPr>
            <a:endParaRPr sz="1800" b="0" i="0" u="none" strike="noStrike" cap="none" baseline="0" dirty="0">
              <a:solidFill>
                <a:schemeClr val="dk1"/>
              </a:solidFill>
              <a:latin typeface="Calibri"/>
              <a:ea typeface="Calibri"/>
              <a:cs typeface="Calibri"/>
              <a:sym typeface="Calibri"/>
            </a:endParaRPr>
          </a:p>
          <a:p>
            <a:pPr marL="1005839" marR="0" lvl="2" indent="-116839" algn="l" rtl="0">
              <a:spcBef>
                <a:spcPts val="360"/>
              </a:spcBef>
              <a:buClr>
                <a:schemeClr val="accent3"/>
              </a:buClr>
              <a:buFont typeface="Arial"/>
              <a:buNone/>
            </a:pPr>
            <a:endParaRPr sz="1800" b="0" i="0" u="none" strike="noStrike" cap="none" baseline="0" dirty="0">
              <a:solidFill>
                <a:schemeClr val="dk1"/>
              </a:solidFill>
              <a:latin typeface="Calibri"/>
              <a:ea typeface="Calibri"/>
              <a:cs typeface="Calibri"/>
              <a:sym typeface="Calibri"/>
            </a:endParaRPr>
          </a:p>
          <a:p>
            <a:pPr marL="1005839" marR="0" lvl="2" indent="-116839" algn="l" rtl="0">
              <a:spcBef>
                <a:spcPts val="360"/>
              </a:spcBef>
              <a:buClr>
                <a:schemeClr val="accent3"/>
              </a:buClr>
              <a:buFont typeface="Arial"/>
              <a:buNone/>
            </a:pPr>
            <a:endParaRPr sz="18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dirty="0">
                <a:solidFill>
                  <a:schemeClr val="dk2"/>
                </a:solidFill>
                <a:latin typeface="Cambria"/>
                <a:ea typeface="Cambria"/>
                <a:cs typeface="Cambria"/>
                <a:sym typeface="Cambria"/>
              </a:rPr>
              <a:t>Trademark Concerns</a:t>
            </a:r>
          </a:p>
        </p:txBody>
      </p:sp>
      <p:sp>
        <p:nvSpPr>
          <p:cNvPr id="143" name="Shape 143"/>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lnSpc>
                <a:spcPct val="90000"/>
              </a:lnSpc>
              <a:spcBef>
                <a:spcPts val="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Recent legislation considerably broadens what constitutes as a trademark</a:t>
            </a:r>
          </a:p>
          <a:p>
            <a:pPr marL="640080" marR="0" lvl="1" indent="-233680" algn="l" rtl="0">
              <a:lnSpc>
                <a:spcPct val="90000"/>
              </a:lnSpc>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The three-dimensional shape of an object may constitute a trademark</a:t>
            </a:r>
          </a:p>
          <a:p>
            <a:pPr marL="640080" marR="0" lvl="1" indent="-233680" algn="l" rtl="0">
              <a:lnSpc>
                <a:spcPct val="90000"/>
              </a:lnSpc>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However, a trademark is not </a:t>
            </a:r>
            <a:r>
              <a:rPr lang="en-US" sz="2000" b="0" i="0" u="none" strike="noStrike" cap="none" baseline="0" dirty="0">
                <a:solidFill>
                  <a:schemeClr val="dk1"/>
                </a:solidFill>
                <a:latin typeface="Calibri"/>
                <a:ea typeface="Calibri"/>
                <a:cs typeface="Calibri"/>
                <a:sym typeface="Calibri"/>
              </a:rPr>
              <a:t>registerable</a:t>
            </a:r>
            <a:r>
              <a:rPr lang="en-US" sz="2000" b="0" i="0" u="none" strike="noStrike" cap="none" baseline="0" dirty="0">
                <a:solidFill>
                  <a:schemeClr val="dk1"/>
                </a:solidFill>
                <a:latin typeface="Calibri"/>
                <a:ea typeface="Calibri"/>
                <a:cs typeface="Calibri"/>
                <a:sym typeface="Calibri"/>
              </a:rPr>
              <a:t> if its features are primarily dictated by a utilitarian function (Bill C-31, cl.  326(4))</a:t>
            </a:r>
          </a:p>
          <a:p>
            <a:pPr marL="1005839" marR="0" lvl="2" indent="-116839" algn="l" rtl="0">
              <a:lnSpc>
                <a:spcPct val="90000"/>
              </a:lnSpc>
              <a:spcBef>
                <a:spcPts val="360"/>
              </a:spcBef>
              <a:buClr>
                <a:schemeClr val="accent3"/>
              </a:buClr>
              <a:buFont typeface="Arial"/>
              <a:buNone/>
            </a:pPr>
            <a:endParaRPr sz="1800" b="0" i="0" u="none" strike="noStrike" cap="none" baseline="0" dirty="0">
              <a:solidFill>
                <a:schemeClr val="dk1"/>
              </a:solidFill>
              <a:latin typeface="Calibri"/>
              <a:ea typeface="Calibri"/>
              <a:cs typeface="Calibri"/>
              <a:sym typeface="Calibri"/>
            </a:endParaRPr>
          </a:p>
          <a:p>
            <a:pPr marL="342900" marR="0" lvl="0" indent="-228600" algn="l" rtl="0">
              <a:lnSpc>
                <a:spcPct val="90000"/>
              </a:lnSpc>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Trademarks will no longer have to be used to be registered</a:t>
            </a:r>
          </a:p>
          <a:p>
            <a:pPr marL="640080" marR="0" lvl="1" indent="-233680" algn="l" rtl="0">
              <a:lnSpc>
                <a:spcPct val="90000"/>
              </a:lnSpc>
              <a:spcBef>
                <a:spcPts val="400"/>
              </a:spcBef>
              <a:buClr>
                <a:schemeClr val="accent2"/>
              </a:buClr>
              <a:buSzPct val="100000"/>
              <a:buFont typeface="Arial"/>
              <a:buChar char="•"/>
            </a:pPr>
            <a:r>
              <a:rPr lang="en-US" sz="2000" b="0" i="0" u="none" strike="noStrike" cap="none" baseline="0" dirty="0">
                <a:solidFill>
                  <a:schemeClr val="dk1"/>
                </a:solidFill>
                <a:latin typeface="Calibri"/>
                <a:ea typeface="Calibri"/>
                <a:cs typeface="Calibri"/>
                <a:sym typeface="Calibri"/>
              </a:rPr>
              <a:t>However they do have to be in use if the owner wishes to litigate</a:t>
            </a:r>
          </a:p>
          <a:p>
            <a:pPr marL="640080" marR="0" lvl="1" indent="-106680" algn="l" rtl="0">
              <a:lnSpc>
                <a:spcPct val="90000"/>
              </a:lnSpc>
              <a:spcBef>
                <a:spcPts val="400"/>
              </a:spcBef>
              <a:buClr>
                <a:schemeClr val="accent2"/>
              </a:buClr>
              <a:buFont typeface="Arial"/>
              <a:buNone/>
            </a:pPr>
            <a:endParaRPr sz="2000" b="0" i="0" u="none" strike="noStrike" cap="none" baseline="0" dirty="0">
              <a:solidFill>
                <a:schemeClr val="dk1"/>
              </a:solidFill>
              <a:latin typeface="Calibri"/>
              <a:ea typeface="Calibri"/>
              <a:cs typeface="Calibri"/>
              <a:sym typeface="Calibri"/>
            </a:endParaRPr>
          </a:p>
          <a:p>
            <a:pPr marL="342900" marR="0" lvl="0" indent="-228600" algn="l" rtl="0">
              <a:lnSpc>
                <a:spcPct val="90000"/>
              </a:lnSpc>
              <a:spcBef>
                <a:spcPts val="440"/>
              </a:spcBef>
              <a:buClr>
                <a:schemeClr val="accent1"/>
              </a:buClr>
              <a:buSzPct val="100000"/>
              <a:buFont typeface="Arial"/>
              <a:buChar char="•"/>
            </a:pPr>
            <a:r>
              <a:rPr lang="en-US" sz="2200" b="0" i="0" u="none" strike="noStrike" cap="none" baseline="0" dirty="0">
                <a:solidFill>
                  <a:schemeClr val="dk1"/>
                </a:solidFill>
                <a:latin typeface="Calibri"/>
                <a:ea typeface="Calibri"/>
                <a:cs typeface="Calibri"/>
                <a:sym typeface="Calibri"/>
              </a:rPr>
              <a:t>However, trademark infringement is focused on reputational impacts in a market, and as such instances of potential infringement for limited personal use are significantly mitigated</a:t>
            </a:r>
          </a:p>
          <a:p>
            <a:pPr marL="342900" marR="0" lvl="0" indent="-88900" algn="l" rtl="0">
              <a:lnSpc>
                <a:spcPct val="90000"/>
              </a:lnSpc>
              <a:spcBef>
                <a:spcPts val="440"/>
              </a:spcBef>
              <a:buClr>
                <a:schemeClr val="accent1"/>
              </a:buClr>
              <a:buFont typeface="Arial"/>
              <a:buNone/>
            </a:pPr>
            <a:endParaRPr sz="2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theme/theme1.xml><?xml version="1.0" encoding="utf-8"?>
<a:theme xmlns:a="http://schemas.openxmlformats.org/drawingml/2006/main" name="Adjacency">
  <a:themeElements>
    <a:clrScheme name="Custom 3">
      <a:dk1>
        <a:srgbClr val="000000"/>
      </a:dk1>
      <a:lt1>
        <a:srgbClr val="FFFFFF"/>
      </a:lt1>
      <a:dk2>
        <a:srgbClr val="000000"/>
      </a:dk2>
      <a:lt2>
        <a:srgbClr val="F8F8F8"/>
      </a:lt2>
      <a:accent1>
        <a:srgbClr val="DBD600"/>
      </a:accent1>
      <a:accent2>
        <a:srgbClr val="B2B2B2"/>
      </a:accent2>
      <a:accent3>
        <a:srgbClr val="CC9900"/>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1964</Words>
  <Application>Microsoft Office PowerPoint</Application>
  <PresentationFormat>On-screen Show (4:3)</PresentationFormat>
  <Paragraphs>191</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Adjacency</vt:lpstr>
      <vt:lpstr>Intellectual Property, Makerspaces and 3D Printing  Presentation for 2015 Ontario Library Association Super Conference Toronto, ON – January 29, 2015</vt:lpstr>
      <vt:lpstr>Outline</vt:lpstr>
      <vt:lpstr>Put simply, a place where people come together to create things using technology. An environment where you are encouraged to think for yourself, to learn and be creative.    Promotes autonomous thinking and creativity Can make emerging technologies accessible to everyone Can help us learn to navigate the fast-evolving digital landscape Supports the sharing of resources, information  and skills among makers    </vt:lpstr>
      <vt:lpstr>As makers, we should support open source, upgradeable technology. We should also respect the artists who so generously share their creations.   Thingiverse/Makerbot- counterproductive to maker culture? Contentious Terms of Service  Patented hardware and software The Dizingof example  Make Magazine has a great guide to recent 3D printer models, with mention of whether or not they’re open source.  The importance of promoting “critical making”, in which the maker is coming up with their own ideas, iterations and solutions.    </vt:lpstr>
      <vt:lpstr>Makerspace Technologies</vt:lpstr>
      <vt:lpstr>Education and/or/versus Entertainment in Public Libraries</vt:lpstr>
      <vt:lpstr>Overview of Copyright, Patent and Trademark</vt:lpstr>
      <vt:lpstr>Trademark Concerns</vt:lpstr>
      <vt:lpstr>Trademark Concerns</vt:lpstr>
      <vt:lpstr>Industrial Design Act Concerns</vt:lpstr>
      <vt:lpstr>General Considerations</vt:lpstr>
      <vt:lpstr>Printed object and .stl file will attract different copyright  treatments</vt:lpstr>
      <vt:lpstr>Differences between U.S. and Canadian IP laws</vt:lpstr>
      <vt:lpstr>2-pronged analysis under Canadian Copyright Act </vt:lpstr>
      <vt:lpstr>Patent Issues</vt:lpstr>
      <vt:lpstr>Scenarios with IP Concerns and 3D Printing</vt:lpstr>
      <vt:lpstr>Scenarios with IP Concerns and 3D Printing</vt:lpstr>
      <vt:lpstr>Scenarios with IP Concerns and 3D Printing</vt:lpstr>
      <vt:lpstr>Scenarios with IP Concerns and 3D Printing</vt:lpstr>
      <vt:lpstr>Takeaways</vt:lpstr>
      <vt:lpstr>Acknowledgements and Feedback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 Property, Makerspaces and 3D Printing  Presentation for 2015 Ontario Library Association Super Conference Toronto, ON – January 29, 2015</dc:title>
  <dc:creator>Michael McNally</dc:creator>
  <cp:lastModifiedBy>Michael McNally</cp:lastModifiedBy>
  <cp:revision>1</cp:revision>
  <dcterms:modified xsi:type="dcterms:W3CDTF">2015-02-23T16:13:49Z</dcterms:modified>
</cp:coreProperties>
</file>