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s/slide22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20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embeddings/oleObject2.bin" ContentType="application/vnd.openxmlformats-officedocument.oleObject"/>
  <Override PartName="/ppt/presentation.xml" ContentType="application/vnd.openxmlformats-officedocument.presentationml.presentation.main+xml"/>
  <Override PartName="/ppt/notesSlides/notesSlide18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notesSlides/notesSlide14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9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Default Extension="wmf" ContentType="image/x-wmf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notesSlides/notesSlide2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4813" r:id="rId1"/>
  </p:sldMasterIdLst>
  <p:notesMasterIdLst>
    <p:notesMasterId r:id="rId26"/>
  </p:notesMasterIdLst>
  <p:handoutMasterIdLst>
    <p:handoutMasterId r:id="rId27"/>
  </p:handoutMasterIdLst>
  <p:sldIdLst>
    <p:sldId id="256" r:id="rId2"/>
    <p:sldId id="293" r:id="rId3"/>
    <p:sldId id="306" r:id="rId4"/>
    <p:sldId id="287" r:id="rId5"/>
    <p:sldId id="288" r:id="rId6"/>
    <p:sldId id="297" r:id="rId7"/>
    <p:sldId id="261" r:id="rId8"/>
    <p:sldId id="298" r:id="rId9"/>
    <p:sldId id="300" r:id="rId10"/>
    <p:sldId id="299" r:id="rId11"/>
    <p:sldId id="294" r:id="rId12"/>
    <p:sldId id="307" r:id="rId13"/>
    <p:sldId id="309" r:id="rId14"/>
    <p:sldId id="303" r:id="rId15"/>
    <p:sldId id="305" r:id="rId16"/>
    <p:sldId id="310" r:id="rId17"/>
    <p:sldId id="280" r:id="rId18"/>
    <p:sldId id="281" r:id="rId19"/>
    <p:sldId id="295" r:id="rId20"/>
    <p:sldId id="276" r:id="rId21"/>
    <p:sldId id="292" r:id="rId22"/>
    <p:sldId id="277" r:id="rId23"/>
    <p:sldId id="301" r:id="rId24"/>
    <p:sldId id="302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20513" autoAdjust="0"/>
    <p:restoredTop sz="91653" autoAdjust="0"/>
  </p:normalViewPr>
  <p:slideViewPr>
    <p:cSldViewPr snapToGrid="0" snapToObjects="1">
      <p:cViewPr>
        <p:scale>
          <a:sx n="100" d="100"/>
          <a:sy n="100" d="100"/>
        </p:scale>
        <p:origin x="-888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CC85F-14F2-BB44-92B9-381AF381BFCE}" type="datetimeFigureOut">
              <a:rPr lang="en-US" smtClean="0"/>
              <a:pPr/>
              <a:t>10/24/12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466C2D-EB63-8048-B99E-608521BE91E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A2691-E4EC-EC4F-9C9C-733033B56FD1}" type="datetimeFigureOut">
              <a:rPr lang="en-US" smtClean="0"/>
              <a:pPr/>
              <a:t>10/24/12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0CD04-9397-1540-8D01-8E60C6FE5B9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THANK.</a:t>
            </a:r>
          </a:p>
          <a:p>
            <a:r>
              <a:rPr lang="en-US" dirty="0" err="1" smtClean="0"/>
              <a:t>http://www.health-pic.com/campylobacter-jejuni-gastroenteritis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0CD04-9397-1540-8D01-8E60C6FE5B9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E686E-9979-A74A-84CF-FC10E36E81D1}" type="slidenum">
              <a:rPr lang="en-US"/>
              <a:pPr/>
              <a:t>11</a:t>
            </a:fld>
            <a:endParaRPr 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56AEB4-389D-B840-BB5D-17E07D2223EF}" type="slidenum">
              <a:rPr lang="en-US"/>
              <a:pPr/>
              <a:t>12</a:t>
            </a:fld>
            <a:endParaRPr 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Dr. Logan 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26B3E4-1F7D-A94E-B30A-EB713EA5429A}" type="slidenum">
              <a:rPr lang="en-US"/>
              <a:pPr/>
              <a:t>13</a:t>
            </a:fld>
            <a:endParaRPr lang="en-US"/>
          </a:p>
        </p:txBody>
      </p:sp>
      <p:sp>
        <p:nvSpPr>
          <p:cNvPr id="10957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Electron microscopy images of </a:t>
            </a:r>
            <a:r>
              <a:rPr lang="en-US" i="1" dirty="0"/>
              <a:t>C. jejuni</a:t>
            </a:r>
            <a:r>
              <a:rPr lang="en-US" dirty="0"/>
              <a:t> 11168 (original isolate), 11168H (</a:t>
            </a:r>
            <a:r>
              <a:rPr lang="en-US" dirty="0" err="1"/>
              <a:t>hypermotile</a:t>
            </a:r>
            <a:r>
              <a:rPr lang="en-US" dirty="0"/>
              <a:t> variant of 11168), 81-176 strains, 11168</a:t>
            </a:r>
            <a:r>
              <a:rPr lang="el-GR" dirty="0"/>
              <a:t>Δ</a:t>
            </a:r>
            <a:r>
              <a:rPr lang="en-US" i="1" dirty="0"/>
              <a:t>kpsM</a:t>
            </a:r>
            <a:r>
              <a:rPr lang="en-US" dirty="0"/>
              <a:t>  (capsule mutant), 11168</a:t>
            </a:r>
            <a:r>
              <a:rPr lang="el-GR" dirty="0"/>
              <a:t>Δ</a:t>
            </a:r>
            <a:r>
              <a:rPr lang="en-US" i="1" dirty="0" err="1"/>
              <a:t>pseH</a:t>
            </a:r>
            <a:r>
              <a:rPr lang="en-US" dirty="0"/>
              <a:t>  (flagellum mutant) and 11168 purified flagella that were </a:t>
            </a:r>
            <a:r>
              <a:rPr lang="en-US" dirty="0" err="1"/>
              <a:t>immuno</a:t>
            </a:r>
            <a:r>
              <a:rPr lang="en-US" dirty="0"/>
              <a:t>-gold stained by exposing them to ccGp48 followed by rabbit anti-gp48 and goat anti-rabbit </a:t>
            </a:r>
            <a:r>
              <a:rPr lang="en-US" dirty="0" err="1"/>
              <a:t>IgG</a:t>
            </a:r>
            <a:r>
              <a:rPr lang="en-US" dirty="0"/>
              <a:t> secondary antibodies conjugated to gold particles. The purified recombinant ccGp48 (1.3 mg/ml) showed binding to </a:t>
            </a:r>
            <a:r>
              <a:rPr lang="en-US" i="1" dirty="0"/>
              <a:t>C. jejuni</a:t>
            </a:r>
            <a:r>
              <a:rPr lang="en-US" dirty="0"/>
              <a:t> flagellum in up to 1:3000 dilution.  Like full length Gp48, ccGp48 forms multimers and binding of ccGp48 increases the thickness of </a:t>
            </a:r>
            <a:r>
              <a:rPr lang="en-US" i="1" dirty="0"/>
              <a:t>C. jejuni</a:t>
            </a:r>
            <a:r>
              <a:rPr lang="en-US" dirty="0"/>
              <a:t> flagellum even when purified flagellum was exposed to ccGp48 without exposure to anti-Gp48 and secondary antibodies (F). Flagellum binding of ccGp48 is independent of capsular polysaccharides, receptor of ccGp48 source phage NCTC12673 (H), ccGp48 did not show binding to </a:t>
            </a:r>
            <a:r>
              <a:rPr lang="en-US" i="1" dirty="0"/>
              <a:t>C. jejuni</a:t>
            </a:r>
            <a:r>
              <a:rPr lang="en-US" dirty="0"/>
              <a:t> cell body in </a:t>
            </a:r>
            <a:r>
              <a:rPr lang="en-US" dirty="0" err="1"/>
              <a:t>immuno</a:t>
            </a:r>
            <a:r>
              <a:rPr lang="en-US" dirty="0"/>
              <a:t>-gold labeling experiments, however, cell body was stained by gold particles when cells were exposed to </a:t>
            </a:r>
            <a:r>
              <a:rPr lang="en-US" dirty="0" err="1"/>
              <a:t>Penner’s</a:t>
            </a:r>
            <a:r>
              <a:rPr lang="en-US" dirty="0"/>
              <a:t> sera along with anti-Gp48 antibodies (I).</a:t>
            </a:r>
            <a:endParaRPr lang="en-CA" dirty="0"/>
          </a:p>
        </p:txBody>
      </p:sp>
      <p:sp>
        <p:nvSpPr>
          <p:cNvPr id="10957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1FAB754-CA46-644D-9925-3DB21E7866D3}" type="slidenum">
              <a:rPr lang="en-CA" sz="1200">
                <a:latin typeface="Calibri" charset="0"/>
              </a:rPr>
              <a:pPr algn="r"/>
              <a:t>13</a:t>
            </a:fld>
            <a:endParaRPr lang="en-C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E686E-9979-A74A-84CF-FC10E36E81D1}" type="slidenum">
              <a:rPr lang="en-US"/>
              <a:pPr/>
              <a:t>14</a:t>
            </a:fld>
            <a:endParaRPr 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E686E-9979-A74A-84CF-FC10E36E81D1}" type="slidenum">
              <a:rPr lang="en-US"/>
              <a:pPr/>
              <a:t>15</a:t>
            </a:fld>
            <a:endParaRPr 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Add slide from poster (already accomplished) – now general 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0CD04-9397-1540-8D01-8E60C6FE5B9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B59504-BBBC-2244-BC50-66ED184AF6F7}" type="slidenum">
              <a:rPr lang="en-US"/>
              <a:pPr/>
              <a:t>17</a:t>
            </a:fld>
            <a:endParaRPr lang="en-US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As well as my funding…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469ADE-29BE-9A48-AF99-AF5F965B77A0}" type="slidenum">
              <a:rPr lang="en-US"/>
              <a:pPr/>
              <a:t>18</a:t>
            </a:fld>
            <a:endParaRPr 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B2CD89-AF3F-0245-B953-74684D7E6690}" type="slidenum">
              <a:rPr lang="en-US"/>
              <a:pPr/>
              <a:t>19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“Temperature” phages? … go through and make sure I’ve highlighted</a:t>
            </a:r>
            <a:r>
              <a:rPr lang="en-US" baseline="0" dirty="0" smtClean="0"/>
              <a:t> best ones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449770-A73D-CD42-AD11-C14A5D5FD0B4}" type="slidenum">
              <a:rPr lang="en-US"/>
              <a:pPr/>
              <a:t>20</a:t>
            </a:fld>
            <a:endParaRPr 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Alternative to antibodies, Christine, NRC,</a:t>
            </a:r>
            <a:r>
              <a:rPr lang="en-US" baseline="0" dirty="0" smtClean="0"/>
              <a:t> Dr. </a:t>
            </a:r>
            <a:r>
              <a:rPr lang="en-US" baseline="0" dirty="0" err="1" smtClean="0"/>
              <a:t>Tanha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Salm</a:t>
            </a:r>
            <a:r>
              <a:rPr lang="en-US" baseline="0" dirty="0" smtClean="0"/>
              <a:t> LPS, P22 model, crystal, FIX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6145D-A6ED-AB4A-9665-4175177D3CC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AFBDE6-AABB-D047-AAB8-DDB1BC056D14}" type="slidenum">
              <a:rPr lang="en-US"/>
              <a:pPr/>
              <a:t>21</a:t>
            </a:fld>
            <a:endParaRPr lang="en-U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5A5811-AA7F-C24B-9C05-6A04B9538648}" type="slidenum">
              <a:rPr lang="en-US"/>
              <a:pPr/>
              <a:t>22</a:t>
            </a:fld>
            <a:endParaRPr 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E686E-9979-A74A-84CF-FC10E36E81D1}" type="slidenum">
              <a:rPr lang="en-US"/>
              <a:pPr/>
              <a:t>23</a:t>
            </a:fld>
            <a:endParaRPr 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E686E-9979-A74A-84CF-FC10E36E81D1}" type="slidenum">
              <a:rPr lang="en-US"/>
              <a:pPr/>
              <a:t>24</a:t>
            </a:fld>
            <a:endParaRPr 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Mutation of Cj1316c or </a:t>
            </a:r>
            <a:r>
              <a:rPr lang="en-US" dirty="0" err="1" smtClean="0"/>
              <a:t>pseA</a:t>
            </a:r>
            <a:r>
              <a:rPr lang="en-US" dirty="0" smtClean="0"/>
              <a:t> had been shown to result in loss of the </a:t>
            </a:r>
            <a:r>
              <a:rPr lang="en-US" dirty="0" err="1" smtClean="0"/>
              <a:t>acetamidino</a:t>
            </a:r>
            <a:r>
              <a:rPr lang="en-US" dirty="0" smtClean="0"/>
              <a:t> form of pseudaminic acid (</a:t>
            </a:r>
            <a:r>
              <a:rPr lang="en-US" dirty="0" err="1" smtClean="0"/>
              <a:t>PseAm</a:t>
            </a:r>
            <a:r>
              <a:rPr lang="en-US" dirty="0" smtClean="0"/>
              <a:t>).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Resistance – alternative antimicrobials – intact are attractive. </a:t>
            </a:r>
            <a:r>
              <a:rPr lang="en-US" dirty="0" err="1" smtClean="0"/>
              <a:t>Evoy</a:t>
            </a:r>
            <a:r>
              <a:rPr lang="en-US" dirty="0" smtClean="0"/>
              <a:t>, NINT, </a:t>
            </a:r>
            <a:r>
              <a:rPr lang="en-US" dirty="0" err="1" smtClean="0"/>
              <a:t>jamshid</a:t>
            </a:r>
            <a:r>
              <a:rPr lang="en-US" dirty="0" smtClean="0"/>
              <a:t> </a:t>
            </a:r>
            <a:r>
              <a:rPr lang="en-US" dirty="0" err="1" smtClean="0"/>
              <a:t>tanha</a:t>
            </a:r>
            <a:r>
              <a:rPr lang="en-US" dirty="0" smtClean="0"/>
              <a:t>, lead in with we wanted a </a:t>
            </a:r>
            <a:r>
              <a:rPr lang="en-US" dirty="0" err="1" smtClean="0"/>
              <a:t>campylo</a:t>
            </a:r>
            <a:r>
              <a:rPr lang="en-US" baseline="0" dirty="0" smtClean="0"/>
              <a:t> phage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6145D-A6ED-AB4A-9665-4175177D3CC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Carbohydrate binding domains, cite Kropinski, we </a:t>
            </a:r>
            <a:r>
              <a:rPr lang="en-US" dirty="0" err="1" smtClean="0"/>
              <a:t>overexpressed</a:t>
            </a:r>
            <a:r>
              <a:rPr lang="en-US" dirty="0" smtClean="0"/>
              <a:t> this protein…interesting properties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6145D-A6ED-AB4A-9665-4175177D3CC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Motility</a:t>
            </a:r>
            <a:r>
              <a:rPr lang="en-US" baseline="0" dirty="0" smtClean="0"/>
              <a:t> (not shown) – is it reduced? Significantly?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6145D-A6ED-AB4A-9665-4175177D3CC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E7C5ED-5E0F-BC4B-B03A-4FA3D0124AFE}" type="slidenum">
              <a:rPr lang="en-US"/>
              <a:pPr/>
              <a:t>7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defTabSz="3981450"/>
            <a:r>
              <a:rPr lang="en-CA" altLang="ja-JP" sz="1200" i="1" dirty="0" smtClean="0">
                <a:latin typeface="Big Caslon"/>
                <a:ea typeface="ＭＳ Ｐゴシック" charset="-128"/>
                <a:cs typeface="Big Caslon"/>
              </a:rPr>
              <a:t>C. jejuni</a:t>
            </a:r>
            <a:r>
              <a:rPr lang="en-CA" altLang="ja-JP" sz="1200" dirty="0" smtClean="0">
                <a:latin typeface="Big Caslon"/>
                <a:ea typeface="ＭＳ Ｐゴシック" charset="-128"/>
                <a:cs typeface="Big Caslon"/>
              </a:rPr>
              <a:t> (A, B and D) or </a:t>
            </a:r>
            <a:r>
              <a:rPr lang="en-CA" altLang="ja-JP" sz="1200" i="1" dirty="0" smtClean="0">
                <a:latin typeface="Big Caslon"/>
                <a:ea typeface="ＭＳ Ｐゴシック" charset="-128"/>
                <a:cs typeface="Big Caslon"/>
              </a:rPr>
              <a:t>Salmonella </a:t>
            </a:r>
            <a:r>
              <a:rPr lang="en-CA" altLang="ja-JP" sz="1200" dirty="0" smtClean="0">
                <a:latin typeface="Big Caslon"/>
                <a:ea typeface="ＭＳ Ｐゴシック" charset="-128"/>
                <a:cs typeface="Big Caslon"/>
              </a:rPr>
              <a:t>Typhimurium</a:t>
            </a:r>
            <a:r>
              <a:rPr lang="en-CA" altLang="ja-JP" sz="1200" i="1" dirty="0" smtClean="0">
                <a:latin typeface="Big Caslon"/>
                <a:ea typeface="ＭＳ Ｐゴシック" charset="-128"/>
                <a:cs typeface="Big Caslon"/>
              </a:rPr>
              <a:t> </a:t>
            </a:r>
            <a:r>
              <a:rPr lang="en-CA" altLang="ja-JP" sz="1200" dirty="0" smtClean="0">
                <a:latin typeface="Big Caslon"/>
                <a:ea typeface="ＭＳ Ｐゴシック" charset="-128"/>
                <a:cs typeface="Big Caslon"/>
              </a:rPr>
              <a:t>(C) bound to the treated gold surfaces. A – un-oriented, B and C – oriented immobilization of GST-Gp48; D – unspecific binding of </a:t>
            </a:r>
            <a:r>
              <a:rPr lang="en-CA" altLang="ja-JP" sz="1200" i="1" dirty="0" smtClean="0">
                <a:latin typeface="Big Caslon"/>
                <a:ea typeface="ＭＳ Ｐゴシック" charset="-128"/>
                <a:cs typeface="Big Caslon"/>
              </a:rPr>
              <a:t>C. jejuni </a:t>
            </a:r>
            <a:r>
              <a:rPr lang="en-CA" altLang="ja-JP" sz="1200" dirty="0" smtClean="0">
                <a:latin typeface="Big Caslon"/>
                <a:ea typeface="ＭＳ Ｐゴシック" charset="-128"/>
                <a:cs typeface="Big Caslon"/>
              </a:rPr>
              <a:t>to the BSA-treated gold surface. Cell suspensions of 10</a:t>
            </a:r>
            <a:r>
              <a:rPr lang="en-CA" altLang="ja-JP" sz="1200" baseline="30000" dirty="0" smtClean="0">
                <a:latin typeface="Big Caslon"/>
                <a:ea typeface="ＭＳ Ｐゴシック" charset="-128"/>
                <a:cs typeface="Big Caslon"/>
              </a:rPr>
              <a:t>9</a:t>
            </a:r>
            <a:r>
              <a:rPr lang="en-CA" altLang="ja-JP" sz="1200" dirty="0" smtClean="0">
                <a:latin typeface="Big Caslon"/>
                <a:ea typeface="ＭＳ Ｐゴシック" charset="-128"/>
                <a:cs typeface="Big Caslon"/>
              </a:rPr>
              <a:t> </a:t>
            </a:r>
            <a:r>
              <a:rPr lang="en-CA" altLang="ja-JP" sz="1200" dirty="0" err="1" smtClean="0">
                <a:latin typeface="Big Caslon"/>
                <a:ea typeface="ＭＳ Ｐゴシック" charset="-128"/>
                <a:cs typeface="Big Caslon"/>
              </a:rPr>
              <a:t>cfu</a:t>
            </a:r>
            <a:r>
              <a:rPr lang="en-CA" altLang="ja-JP" sz="1200" dirty="0" smtClean="0">
                <a:latin typeface="Big Caslon"/>
                <a:ea typeface="ＭＳ Ｐゴシック" charset="-128"/>
                <a:cs typeface="Big Caslon"/>
              </a:rPr>
              <a:t>/ml were used. </a:t>
            </a:r>
            <a:endParaRPr lang="en-CA" altLang="ja-JP" sz="1200" dirty="0">
              <a:latin typeface="Big Caslon"/>
              <a:ea typeface="ＭＳ Ｐゴシック" charset="-128"/>
              <a:cs typeface="Big Caslo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Pull out of </a:t>
            </a:r>
            <a:r>
              <a:rPr lang="en-US" dirty="0" err="1" smtClean="0"/>
              <a:t>suspen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0CD04-9397-1540-8D01-8E60C6FE5B9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When I came into</a:t>
            </a:r>
            <a:r>
              <a:rPr lang="en-US" baseline="0" dirty="0" smtClean="0"/>
              <a:t> the lab I set out to follow up on an observation that had been made that Gp48 is actually able to clear C. jejuni growth on agar plates.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0CD04-9397-1540-8D01-8E60C6FE5B9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wanted</a:t>
            </a:r>
            <a:r>
              <a:rPr lang="en-US" baseline="0" dirty="0" smtClean="0"/>
              <a:t> to investigate the mechanism of this clearing activity..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0CD04-9397-1540-8D01-8E60C6FE5B9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2F3A3FC-083A-3840-9863-98A38DA4780C}" type="datetime1">
              <a:rPr lang="en-US" smtClean="0"/>
              <a:pPr/>
              <a:t>10/24/12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kumimoji="0" lang="en-US"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09"/>
            <a:ext cx="6035040" cy="34039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solidFill>
              <a:schemeClr val="accent1">
                <a:lumMod val="40000"/>
                <a:lumOff val="60000"/>
                <a:alpha val="40000"/>
              </a:schemeClr>
            </a:solidFill>
            <a:miter lim="800000"/>
          </a:ln>
          <a:effectLst>
            <a:innerShdw blurRad="457200">
              <a:schemeClr val="accent1">
                <a:alpha val="80000"/>
              </a:schemeClr>
            </a:innerShdw>
            <a:softEdge rad="3175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889B-72E6-CD40-B4AE-20B137FD7DC4}" type="datetime1">
              <a:rPr lang="en-US" smtClean="0"/>
              <a:pPr/>
              <a:t>10/24/12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A9C7-CB5A-2F4D-A5A0-8E4977D074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10" name="Picture 9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1" name="Picture 10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457200">
              <a:schemeClr val="tx1">
                <a:lumMod val="50000"/>
                <a:lumOff val="50000"/>
                <a:alpha val="80000"/>
              </a:schemeClr>
            </a:innerShdw>
            <a:softEdge rad="1270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E3275-E724-3143-824F-04431B0CA6A1}" type="datetime1">
              <a:rPr lang="en-US" smtClean="0"/>
              <a:pPr/>
              <a:t>10/24/12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A9C7-CB5A-2F4D-A5A0-8E4977D074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BAA9B-42D0-CF48-B851-7D65DF536E71}" type="datetime1">
              <a:rPr lang="en-US" smtClean="0"/>
              <a:pPr/>
              <a:t>10/24/12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A9C7-CB5A-2F4D-A5A0-8E4977D074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7696200" cy="6858000"/>
            <a:chOff x="0" y="0"/>
            <a:chExt cx="7696200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16862"/>
            <a:stretch>
              <a:fillRect/>
            </a:stretch>
          </p:blipFill>
          <p:spPr>
            <a:xfrm>
              <a:off x="0" y="0"/>
              <a:ext cx="7467600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428309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381001"/>
            <a:ext cx="1447800" cy="5697538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1"/>
            <a:ext cx="6705600" cy="5697537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C0ED-3CA3-A74A-B286-310130611619}" type="datetime1">
              <a:rPr lang="en-US" smtClean="0"/>
              <a:pPr/>
              <a:t>10/24/12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A9C7-CB5A-2F4D-A5A0-8E4977D074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6995-FB7A-FC4C-A5AC-06517BBF527D}" type="datetime1">
              <a:rPr lang="en-US" smtClean="0"/>
              <a:pPr/>
              <a:t>10/24/12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A9C7-CB5A-2F4D-A5A0-8E4977D074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300A725-06FF-6B48-8418-06119A51C250}" type="datetime1">
              <a:rPr lang="en-US" smtClean="0"/>
              <a:pPr/>
              <a:t>10/24/12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09"/>
            <a:ext cx="6035040" cy="340391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307977" y="950260"/>
            <a:ext cx="2528046" cy="25280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762000">
              <a:schemeClr val="accent1">
                <a:alpha val="80000"/>
              </a:schemeClr>
            </a:innerShdw>
            <a:softEdge rad="317500"/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CA" smtClean="0"/>
              <a:t>Click icon to add picture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200" y="1851212"/>
            <a:ext cx="5446714" cy="1730375"/>
          </a:xfrm>
        </p:spPr>
        <p:txBody>
          <a:bodyPr anchor="b" anchorCtr="0"/>
          <a:lstStyle>
            <a:lvl1pPr algn="ctr">
              <a:lnSpc>
                <a:spcPts val="6800"/>
              </a:lnSpc>
              <a:defRPr sz="6500" b="0" cap="none" baseline="0">
                <a:latin typeface="+mj-lt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4200" y="3576918"/>
            <a:ext cx="5446714" cy="829982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6728E-169F-F24C-834C-B1FAEE5EDB11}" type="datetime1">
              <a:rPr lang="en-US" smtClean="0"/>
              <a:pPr/>
              <a:t>10/24/12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/>
          </a:p>
        </p:txBody>
      </p:sp>
      <p:grpSp>
        <p:nvGrpSpPr>
          <p:cNvPr id="7" name="Group 9"/>
          <p:cNvGrpSpPr/>
          <p:nvPr/>
        </p:nvGrpSpPr>
        <p:grpSpPr>
          <a:xfrm>
            <a:off x="0" y="0"/>
            <a:ext cx="9144000" cy="1191256"/>
            <a:chOff x="0" y="0"/>
            <a:chExt cx="9144000" cy="1191256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 flipV="1">
            <a:off x="0" y="5666744"/>
            <a:ext cx="9144000" cy="1191256"/>
            <a:chOff x="0" y="0"/>
            <a:chExt cx="9144000" cy="1191256"/>
          </a:xfrm>
        </p:grpSpPr>
        <p:pic>
          <p:nvPicPr>
            <p:cNvPr id="12" name="Picture 11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13" name="Picture 12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pic>
        <p:nvPicPr>
          <p:cNvPr id="14" name="Picture 13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3258805"/>
            <a:ext cx="6035040" cy="34039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0" name="Picture 9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162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6534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23E4B-4178-2945-82D0-140E0F108922}" type="datetime1">
              <a:rPr lang="en-US" smtClean="0"/>
              <a:pPr/>
              <a:t>10/24/12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A9C7-CB5A-2F4D-A5A0-8E4977D074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11" name="Picture 10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2" name="Picture 11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0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240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048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048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C83B6-5728-3340-91CF-2758C872CB35}" type="datetime1">
              <a:rPr lang="en-US" smtClean="0"/>
              <a:pPr/>
              <a:t>10/24/12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A9C7-CB5A-2F4D-A5A0-8E4977D074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4766048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pic>
        <p:nvPicPr>
          <p:cNvPr id="15" name="Picture 14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780052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8" name="Picture 7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2DB43-9091-334E-8E49-780C2B2D6447}" type="datetime1">
              <a:rPr lang="en-US" smtClean="0"/>
              <a:pPr/>
              <a:t>10/24/12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A9C7-CB5A-2F4D-A5A0-8E4977D074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0025F-09AD-E443-9D2E-D28F27DD3069}" type="datetime1">
              <a:rPr lang="en-US" smtClean="0"/>
              <a:pPr/>
              <a:t>10/24/12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A9C7-CB5A-2F4D-A5A0-8E4977D074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1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776" cy="1537447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5859" y="381001"/>
            <a:ext cx="3813174" cy="5697537"/>
          </a:xfrm>
        </p:spPr>
        <p:txBody>
          <a:bodyPr>
            <a:normAutofit/>
          </a:bodyPr>
          <a:lstStyle>
            <a:lvl1pPr>
              <a:defRPr sz="2400" b="0"/>
            </a:lvl1pPr>
            <a:lvl2pPr>
              <a:defRPr sz="2200" b="0"/>
            </a:lvl2pPr>
            <a:lvl3pPr>
              <a:defRPr sz="2000" b="0"/>
            </a:lvl3pPr>
            <a:lvl4pPr>
              <a:defRPr sz="1800" b="0"/>
            </a:lvl4pPr>
            <a:lvl5pPr>
              <a:defRPr sz="1800" b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2209801"/>
            <a:ext cx="3612776" cy="3200400"/>
          </a:xfrm>
        </p:spPr>
        <p:txBody>
          <a:bodyPr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C6B3-7B90-2144-97E0-5025C0D1B7ED}" type="datetime1">
              <a:rPr lang="en-US" smtClean="0"/>
              <a:pPr/>
              <a:t>10/24/12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7200" y="6356350"/>
            <a:ext cx="609600" cy="365125"/>
          </a:xfrm>
        </p:spPr>
        <p:txBody>
          <a:bodyPr/>
          <a:lstStyle>
            <a:lvl1pPr algn="ctr"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654AD3D1-0CE6-2142-9039-CBD8B6C836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2162" y="40341"/>
            <a:ext cx="7570787" cy="1411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162" y="1761565"/>
            <a:ext cx="7570787" cy="4289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A2D5EC5-6D3D-1049-8DAC-C73F10C7B25D}" type="datetime1">
              <a:rPr lang="en-US" smtClean="0"/>
              <a:pPr/>
              <a:t>10/24/12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1E0A9C7-CB5A-2F4D-A5A0-8E4977D074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203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4" r:id="rId1"/>
    <p:sldLayoutId id="2147484815" r:id="rId2"/>
    <p:sldLayoutId id="2147484816" r:id="rId3"/>
    <p:sldLayoutId id="2147484817" r:id="rId4"/>
    <p:sldLayoutId id="2147484818" r:id="rId5"/>
    <p:sldLayoutId id="2147484819" r:id="rId6"/>
    <p:sldLayoutId id="2147484820" r:id="rId7"/>
    <p:sldLayoutId id="2147484821" r:id="rId8"/>
    <p:sldLayoutId id="2147484822" r:id="rId9"/>
    <p:sldLayoutId id="2147484823" r:id="rId10"/>
    <p:sldLayoutId id="2147484824" r:id="rId11"/>
    <p:sldLayoutId id="2147484825" r:id="rId12"/>
    <p:sldLayoutId id="2147484826" r:id="rId13"/>
  </p:sldLayoutIdLst>
  <p:hf hdr="0" ftr="0" dt="0"/>
  <p:txStyles>
    <p:titleStyle>
      <a:lvl1pPr algn="ctr" defTabSz="914400" rtl="0" eaLnBrk="1" latinLnBrk="0" hangingPunct="1">
        <a:lnSpc>
          <a:spcPts val="6000"/>
        </a:lnSpc>
        <a:spcBef>
          <a:spcPct val="0"/>
        </a:spcBef>
        <a:buNone/>
        <a:defRPr sz="54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4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oleObject" Target="../embeddings/oleObject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8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7" Type="http://schemas.openxmlformats.org/officeDocument/2006/relationships/image" Target="../media/image55.jpeg"/><Relationship Id="rId8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0" y="343646"/>
            <a:ext cx="9144000" cy="3615747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Big Caslon"/>
                <a:cs typeface="Big Caslon"/>
              </a:rPr>
              <a:t/>
            </a:r>
            <a:br>
              <a:rPr lang="en-US" sz="4000" b="1" dirty="0" smtClean="0">
                <a:solidFill>
                  <a:schemeClr val="bg1"/>
                </a:solidFill>
                <a:latin typeface="Big Caslon"/>
                <a:cs typeface="Big Caslon"/>
              </a:rPr>
            </a:br>
            <a:r>
              <a:rPr lang="en-US" sz="4000" b="1" dirty="0" smtClean="0">
                <a:solidFill>
                  <a:schemeClr val="bg1"/>
                </a:solidFill>
                <a:latin typeface="Big Caslon"/>
                <a:cs typeface="Big Caslon"/>
              </a:rPr>
              <a:t/>
            </a:r>
            <a:br>
              <a:rPr lang="en-US" sz="4000" b="1" dirty="0" smtClean="0">
                <a:solidFill>
                  <a:schemeClr val="bg1"/>
                </a:solidFill>
                <a:latin typeface="Big Caslon"/>
                <a:cs typeface="Big Caslon"/>
              </a:rPr>
            </a:br>
            <a:r>
              <a:rPr lang="en-US" sz="4000" b="1" dirty="0" smtClean="0">
                <a:solidFill>
                  <a:schemeClr val="bg1"/>
                </a:solidFill>
                <a:latin typeface="Big Caslon"/>
                <a:cs typeface="Big Caslon"/>
              </a:rPr>
              <a:t>Development of an assay for the identification of campylobacter bacteriophage receptor binding proteins</a:t>
            </a:r>
            <a:br>
              <a:rPr lang="en-US" sz="4000" b="1" dirty="0" smtClean="0">
                <a:solidFill>
                  <a:schemeClr val="bg1"/>
                </a:solidFill>
                <a:latin typeface="Big Caslon"/>
                <a:cs typeface="Big Caslon"/>
              </a:rPr>
            </a:br>
            <a:endParaRPr lang="en-US" sz="4000" b="1" dirty="0">
              <a:solidFill>
                <a:schemeClr val="bg1"/>
              </a:solidFill>
              <a:latin typeface="Big Caslon"/>
              <a:cs typeface="Big Caslo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6472" y="4493321"/>
            <a:ext cx="4849650" cy="956235"/>
          </a:xfrm>
          <a:ln w="50800" cap="flat" cmpd="dbl">
            <a:noFill/>
            <a:round/>
          </a:ln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Big Caslon"/>
                <a:cs typeface="Big Caslon"/>
              </a:rPr>
              <a:t>Jessica Sacher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Big Caslon"/>
                <a:cs typeface="Big Caslon"/>
              </a:rPr>
              <a:t>MSc Student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Big Caslon"/>
                <a:cs typeface="Big Caslon"/>
              </a:rPr>
              <a:t>Szymanski Lab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Big Caslon"/>
                <a:cs typeface="Big Caslon"/>
              </a:rPr>
              <a:t>University of Alberta</a:t>
            </a:r>
          </a:p>
        </p:txBody>
      </p:sp>
      <p:pic>
        <p:nvPicPr>
          <p:cNvPr id="4" name="Picture 3" descr="Screen shot 2011-04-13 at 9.59.2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287" y="4328976"/>
            <a:ext cx="1066354" cy="2129597"/>
          </a:xfrm>
          <a:prstGeom prst="rect">
            <a:avLst/>
          </a:prstGeom>
        </p:spPr>
      </p:pic>
      <p:grpSp>
        <p:nvGrpSpPr>
          <p:cNvPr id="5" name="Group 37"/>
          <p:cNvGrpSpPr/>
          <p:nvPr/>
        </p:nvGrpSpPr>
        <p:grpSpPr>
          <a:xfrm rot="19596550">
            <a:off x="-26931" y="789949"/>
            <a:ext cx="1558603" cy="1408896"/>
            <a:chOff x="3048000" y="2514600"/>
            <a:chExt cx="5181600" cy="4114799"/>
          </a:xfrm>
          <a:solidFill>
            <a:schemeClr val="bg2"/>
          </a:solidFill>
        </p:grpSpPr>
        <p:grpSp>
          <p:nvGrpSpPr>
            <p:cNvPr id="6" name="Group 34"/>
            <p:cNvGrpSpPr/>
            <p:nvPr/>
          </p:nvGrpSpPr>
          <p:grpSpPr>
            <a:xfrm>
              <a:off x="5087440" y="2514602"/>
              <a:ext cx="1043435" cy="1910444"/>
              <a:chOff x="6229350" y="2057400"/>
              <a:chExt cx="419100" cy="1524000"/>
            </a:xfrm>
            <a:grpFill/>
          </p:grpSpPr>
          <p:sp>
            <p:nvSpPr>
              <p:cNvPr id="27" name="Rectangle 26"/>
              <p:cNvSpPr/>
              <p:nvPr/>
            </p:nvSpPr>
            <p:spPr>
              <a:xfrm>
                <a:off x="6229350" y="2438400"/>
                <a:ext cx="419100" cy="76200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8" name="Group 55"/>
              <p:cNvGrpSpPr/>
              <p:nvPr/>
            </p:nvGrpSpPr>
            <p:grpSpPr>
              <a:xfrm>
                <a:off x="6229350" y="2057400"/>
                <a:ext cx="419100" cy="381000"/>
                <a:chOff x="6229350" y="2057400"/>
                <a:chExt cx="419100" cy="381000"/>
              </a:xfrm>
              <a:grpFill/>
            </p:grpSpPr>
            <p:sp>
              <p:nvSpPr>
                <p:cNvPr id="33" name="Isosceles Triangle 32"/>
                <p:cNvSpPr/>
                <p:nvPr/>
              </p:nvSpPr>
              <p:spPr>
                <a:xfrm>
                  <a:off x="6229350" y="2057400"/>
                  <a:ext cx="419100" cy="381000"/>
                </a:xfrm>
                <a:prstGeom prst="triangl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Isosceles Triangle 33"/>
                <p:cNvSpPr/>
                <p:nvPr/>
              </p:nvSpPr>
              <p:spPr>
                <a:xfrm>
                  <a:off x="6324600" y="2057400"/>
                  <a:ext cx="228600" cy="381000"/>
                </a:xfrm>
                <a:prstGeom prst="triangl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" name="Group 56"/>
              <p:cNvGrpSpPr/>
              <p:nvPr/>
            </p:nvGrpSpPr>
            <p:grpSpPr>
              <a:xfrm rot="10800000">
                <a:off x="6229350" y="3200400"/>
                <a:ext cx="419100" cy="381000"/>
                <a:chOff x="6229350" y="2057400"/>
                <a:chExt cx="419100" cy="381000"/>
              </a:xfrm>
              <a:grpFill/>
            </p:grpSpPr>
            <p:sp>
              <p:nvSpPr>
                <p:cNvPr id="31" name="Isosceles Triangle 30"/>
                <p:cNvSpPr/>
                <p:nvPr/>
              </p:nvSpPr>
              <p:spPr>
                <a:xfrm>
                  <a:off x="6229350" y="2057400"/>
                  <a:ext cx="419100" cy="381000"/>
                </a:xfrm>
                <a:prstGeom prst="triangl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" name="Isosceles Triangle 31"/>
                <p:cNvSpPr/>
                <p:nvPr/>
              </p:nvSpPr>
              <p:spPr>
                <a:xfrm>
                  <a:off x="6324600" y="2057400"/>
                  <a:ext cx="228600" cy="381000"/>
                </a:xfrm>
                <a:prstGeom prst="triangl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0" name="Rectangle 29"/>
              <p:cNvSpPr/>
              <p:nvPr/>
            </p:nvSpPr>
            <p:spPr>
              <a:xfrm>
                <a:off x="6324600" y="2438400"/>
                <a:ext cx="228600" cy="76200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7" name="Straight Connector 6"/>
            <p:cNvCxnSpPr>
              <a:stCxn id="31" idx="0"/>
              <a:endCxn id="32" idx="0"/>
            </p:cNvCxnSpPr>
            <p:nvPr/>
          </p:nvCxnSpPr>
          <p:spPr>
            <a:xfrm>
              <a:off x="5609158" y="4425042"/>
              <a:ext cx="0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31" idx="0"/>
            </p:cNvCxnSpPr>
            <p:nvPr/>
          </p:nvCxnSpPr>
          <p:spPr>
            <a:xfrm>
              <a:off x="5609158" y="4425042"/>
              <a:ext cx="0" cy="22043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n 9"/>
            <p:cNvSpPr/>
            <p:nvPr/>
          </p:nvSpPr>
          <p:spPr>
            <a:xfrm flipH="1">
              <a:off x="5409959" y="4645478"/>
              <a:ext cx="398397" cy="1175657"/>
            </a:xfrm>
            <a:prstGeom prst="can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</a:endParaRPr>
            </a:p>
          </p:txBody>
        </p:sp>
        <p:sp>
          <p:nvSpPr>
            <p:cNvPr id="11" name="Can 10"/>
            <p:cNvSpPr/>
            <p:nvPr/>
          </p:nvSpPr>
          <p:spPr>
            <a:xfrm>
              <a:off x="5265297" y="5821135"/>
              <a:ext cx="687718" cy="88172"/>
            </a:xfrm>
            <a:prstGeom prst="can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>
              <a:stCxn id="11" idx="4"/>
            </p:cNvCxnSpPr>
            <p:nvPr/>
          </p:nvCxnSpPr>
          <p:spPr>
            <a:xfrm flipV="1">
              <a:off x="5953015" y="5453742"/>
              <a:ext cx="1138292" cy="41148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091308" y="5453742"/>
              <a:ext cx="1138292" cy="1175657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5808356" y="5233306"/>
              <a:ext cx="322519" cy="42617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130875" y="5233306"/>
              <a:ext cx="960433" cy="808264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1" idx="4"/>
            </p:cNvCxnSpPr>
            <p:nvPr/>
          </p:nvCxnSpPr>
          <p:spPr>
            <a:xfrm flipV="1">
              <a:off x="5953015" y="5637439"/>
              <a:ext cx="177859" cy="227784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130875" y="5659482"/>
              <a:ext cx="480216" cy="969917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1" idx="2"/>
            </p:cNvCxnSpPr>
            <p:nvPr/>
          </p:nvCxnSpPr>
          <p:spPr>
            <a:xfrm flipH="1" flipV="1">
              <a:off x="5087440" y="5659482"/>
              <a:ext cx="177857" cy="20574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565723" y="5659482"/>
              <a:ext cx="521717" cy="881743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1" idx="2"/>
            </p:cNvCxnSpPr>
            <p:nvPr/>
          </p:nvCxnSpPr>
          <p:spPr>
            <a:xfrm flipH="1" flipV="1">
              <a:off x="4186292" y="5453742"/>
              <a:ext cx="1079005" cy="41148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048000" y="5453742"/>
              <a:ext cx="1138292" cy="1087483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4186292" y="5233306"/>
              <a:ext cx="640289" cy="808264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Isosceles Triangle 22"/>
            <p:cNvSpPr/>
            <p:nvPr/>
          </p:nvSpPr>
          <p:spPr>
            <a:xfrm rot="10800000">
              <a:off x="5826635" y="5909307"/>
              <a:ext cx="126381" cy="139259"/>
            </a:xfrm>
            <a:prstGeom prst="triangl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</a:endParaRPr>
            </a:p>
          </p:txBody>
        </p:sp>
        <p:sp>
          <p:nvSpPr>
            <p:cNvPr id="24" name="Isosceles Triangle 23"/>
            <p:cNvSpPr/>
            <p:nvPr/>
          </p:nvSpPr>
          <p:spPr>
            <a:xfrm rot="10800000">
              <a:off x="5283579" y="5909308"/>
              <a:ext cx="126381" cy="139259"/>
            </a:xfrm>
            <a:prstGeom prst="triangl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</a:endParaRPr>
            </a:p>
          </p:txBody>
        </p:sp>
        <p:sp>
          <p:nvSpPr>
            <p:cNvPr id="25" name="Isosceles Triangle 24"/>
            <p:cNvSpPr/>
            <p:nvPr/>
          </p:nvSpPr>
          <p:spPr>
            <a:xfrm rot="10800000">
              <a:off x="5545967" y="5909307"/>
              <a:ext cx="126381" cy="139259"/>
            </a:xfrm>
            <a:prstGeom prst="triangl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4826581" y="5233306"/>
              <a:ext cx="583379" cy="42617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advTm="18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ig Caslon"/>
                <a:cs typeface="Big Caslon"/>
              </a:rPr>
              <a:t>Dose-dependent clearing of MP21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Big Caslon"/>
              <a:cs typeface="Big Caslon"/>
            </a:endParaRPr>
          </a:p>
        </p:txBody>
      </p:sp>
      <p:pic>
        <p:nvPicPr>
          <p:cNvPr id="5" name="Picture 2" descr="E:\Afzal\15Feb2012. ccGp48 dose dependant lytic assay MP21 replicate later.jpg"/>
          <p:cNvPicPr>
            <a:picLocks noChangeAspect="1" noChangeArrowheads="1"/>
          </p:cNvPicPr>
          <p:nvPr/>
        </p:nvPicPr>
        <p:blipFill>
          <a:blip r:embed="rId3"/>
          <a:srcRect l="10623" t="2451" r="10947" b="4002"/>
          <a:stretch>
            <a:fillRect/>
          </a:stretch>
        </p:blipFill>
        <p:spPr bwMode="auto">
          <a:xfrm>
            <a:off x="2138082" y="1872969"/>
            <a:ext cx="4787900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462307" y="2577819"/>
            <a:ext cx="1047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</a:rPr>
              <a:t>P1 Phage</a:t>
            </a:r>
            <a:endParaRPr lang="en-CA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6046507" y="3481106"/>
            <a:ext cx="8826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</a:rPr>
              <a:t>0.9 µg</a:t>
            </a:r>
          </a:p>
          <a:p>
            <a:r>
              <a:rPr lang="en-US">
                <a:solidFill>
                  <a:schemeClr val="bg1"/>
                </a:solidFill>
                <a:latin typeface="Calibri" charset="0"/>
              </a:rPr>
              <a:t>ccGp48</a:t>
            </a:r>
            <a:endParaRPr lang="en-CA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2865157" y="2482569"/>
            <a:ext cx="882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</a:rPr>
              <a:t>1.3 µg</a:t>
            </a:r>
          </a:p>
          <a:p>
            <a:r>
              <a:rPr lang="en-US">
                <a:solidFill>
                  <a:schemeClr val="bg1"/>
                </a:solidFill>
                <a:latin typeface="Calibri" charset="0"/>
              </a:rPr>
              <a:t>ccGp48</a:t>
            </a:r>
            <a:endParaRPr lang="en-CA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2693707" y="3800194"/>
            <a:ext cx="882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</a:rPr>
              <a:t>0.4 µg</a:t>
            </a:r>
          </a:p>
          <a:p>
            <a:r>
              <a:rPr lang="en-US">
                <a:solidFill>
                  <a:schemeClr val="bg1"/>
                </a:solidFill>
                <a:latin typeface="Calibri" charset="0"/>
              </a:rPr>
              <a:t>ccGp48</a:t>
            </a:r>
            <a:endParaRPr lang="en-CA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2885795" y="4954306"/>
            <a:ext cx="8810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</a:rPr>
              <a:t>0.1 µg</a:t>
            </a:r>
          </a:p>
          <a:p>
            <a:r>
              <a:rPr lang="en-US">
                <a:solidFill>
                  <a:schemeClr val="bg1"/>
                </a:solidFill>
                <a:latin typeface="Calibri" charset="0"/>
              </a:rPr>
              <a:t>ccGp48</a:t>
            </a:r>
            <a:endParaRPr lang="en-CA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5965545" y="4439956"/>
            <a:ext cx="8826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</a:rPr>
              <a:t>0.2 µg</a:t>
            </a:r>
            <a:endParaRPr lang="en-CA">
              <a:solidFill>
                <a:schemeClr val="bg1"/>
              </a:solidFill>
              <a:latin typeface="Calibri" charset="0"/>
            </a:endParaRPr>
          </a:p>
          <a:p>
            <a:r>
              <a:rPr lang="en-US">
                <a:solidFill>
                  <a:schemeClr val="bg1"/>
                </a:solidFill>
                <a:latin typeface="Calibri" charset="0"/>
              </a:rPr>
              <a:t>ccGp48</a:t>
            </a:r>
            <a:endParaRPr lang="en-CA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A9C7-CB5A-2F4D-A5A0-8E4977D074B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ransition advTm="4916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471" name="Text Box 7"/>
          <p:cNvSpPr txBox="1">
            <a:spLocks noChangeArrowheads="1"/>
          </p:cNvSpPr>
          <p:nvPr/>
        </p:nvSpPr>
        <p:spPr bwMode="auto">
          <a:xfrm>
            <a:off x="646085" y="100013"/>
            <a:ext cx="7813733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rgbClr val="3E2979"/>
                </a:solidFill>
                <a:latin typeface="Big Caslon"/>
                <a:cs typeface="Big Caslon"/>
              </a:rPr>
              <a:t>Gp48 </a:t>
            </a:r>
            <a:r>
              <a:rPr lang="en-US" sz="3600" b="1" dirty="0" smtClean="0">
                <a:solidFill>
                  <a:srgbClr val="3E2979"/>
                </a:solidFill>
                <a:latin typeface="Big Caslon"/>
                <a:cs typeface="Big Caslon"/>
              </a:rPr>
              <a:t>binds </a:t>
            </a:r>
            <a:r>
              <a:rPr lang="en-US" sz="3600" b="1" dirty="0">
                <a:solidFill>
                  <a:srgbClr val="3E2979"/>
                </a:solidFill>
                <a:latin typeface="Big Caslon"/>
                <a:cs typeface="Big Caslon"/>
              </a:rPr>
              <a:t>to the </a:t>
            </a:r>
            <a:r>
              <a:rPr lang="en-US" sz="3600" b="1" i="1" dirty="0">
                <a:solidFill>
                  <a:srgbClr val="3E2979"/>
                </a:solidFill>
                <a:latin typeface="Big Caslon"/>
                <a:cs typeface="Big Caslon"/>
              </a:rPr>
              <a:t>Campylobacter jejuni </a:t>
            </a:r>
          </a:p>
          <a:p>
            <a:pPr algn="ctr" eaLnBrk="0" hangingPunct="0">
              <a:defRPr/>
            </a:pPr>
            <a:r>
              <a:rPr lang="en-US" sz="3600" b="1" dirty="0">
                <a:solidFill>
                  <a:srgbClr val="3E2979"/>
                </a:solidFill>
                <a:latin typeface="Big Caslon"/>
                <a:cs typeface="Big Caslon"/>
              </a:rPr>
              <a:t>flagella O-linked glycans</a:t>
            </a:r>
          </a:p>
        </p:txBody>
      </p:sp>
      <p:pic>
        <p:nvPicPr>
          <p:cNvPr id="24" name="Picture 23" descr="Screen shot 2012-10-23 at 8.29.1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85" y="1572740"/>
            <a:ext cx="8042275" cy="5205885"/>
          </a:xfrm>
          <a:prstGeom prst="rect">
            <a:avLst/>
          </a:prstGeom>
        </p:spPr>
      </p:pic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A9C7-CB5A-2F4D-A5A0-8E4977D074B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ransition advTm="30199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049463" y="11113"/>
            <a:ext cx="11068051" cy="6802437"/>
            <a:chOff x="-1291" y="7"/>
            <a:chExt cx="6972" cy="4285"/>
          </a:xfrm>
        </p:grpSpPr>
        <p:sp>
          <p:nvSpPr>
            <p:cNvPr id="1899523" name="Text Box 3"/>
            <p:cNvSpPr txBox="1">
              <a:spLocks noChangeArrowheads="1"/>
            </p:cNvSpPr>
            <p:nvPr/>
          </p:nvSpPr>
          <p:spPr bwMode="auto">
            <a:xfrm>
              <a:off x="-1291" y="47"/>
              <a:ext cx="5587" cy="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2600" b="1" i="1" dirty="0">
                  <a:solidFill>
                    <a:srgbClr val="3E2979"/>
                  </a:solidFill>
                  <a:latin typeface="Big Caslon"/>
                  <a:cs typeface="Big Caslon"/>
                </a:rPr>
                <a:t>C. jejuni </a:t>
              </a:r>
              <a:r>
                <a:rPr lang="en-US" sz="2600" b="1" dirty="0">
                  <a:solidFill>
                    <a:srgbClr val="3E2979"/>
                  </a:solidFill>
                  <a:latin typeface="Big Caslon"/>
                  <a:cs typeface="Big Caslon"/>
                </a:rPr>
                <a:t>flagellin </a:t>
              </a:r>
              <a:r>
                <a:rPr lang="en-US" sz="2600" b="1" i="1" dirty="0">
                  <a:solidFill>
                    <a:srgbClr val="3E2979"/>
                  </a:solidFill>
                  <a:latin typeface="Big Caslon"/>
                  <a:cs typeface="Big Caslon"/>
                </a:rPr>
                <a:t>O</a:t>
              </a:r>
              <a:r>
                <a:rPr lang="en-US" sz="2600" b="1" dirty="0">
                  <a:solidFill>
                    <a:srgbClr val="3E2979"/>
                  </a:solidFill>
                  <a:latin typeface="Big Caslon"/>
                  <a:cs typeface="Big Caslon"/>
                </a:rPr>
                <a:t>-modification </a:t>
              </a:r>
            </a:p>
            <a:p>
              <a:pPr algn="ctr">
                <a:defRPr/>
              </a:pPr>
              <a:r>
                <a:rPr lang="en-US" sz="2600" b="1" dirty="0">
                  <a:solidFill>
                    <a:srgbClr val="3E2979"/>
                  </a:solidFill>
                  <a:latin typeface="Big Caslon"/>
                  <a:cs typeface="Big Caslon"/>
                </a:rPr>
                <a:t>with pseudaminic </a:t>
              </a:r>
            </a:p>
            <a:p>
              <a:pPr algn="ctr">
                <a:defRPr/>
              </a:pPr>
              <a:r>
                <a:rPr lang="en-US" sz="2600" b="1" dirty="0">
                  <a:solidFill>
                    <a:srgbClr val="3E2979"/>
                  </a:solidFill>
                  <a:latin typeface="Big Caslon"/>
                  <a:cs typeface="Big Caslon"/>
                </a:rPr>
                <a:t>and legionaminic acid derivatives</a:t>
              </a:r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00" y="1004"/>
              <a:ext cx="1838" cy="3193"/>
              <a:chOff x="795" y="1061"/>
              <a:chExt cx="1630" cy="2989"/>
            </a:xfrm>
          </p:grpSpPr>
          <p:pic>
            <p:nvPicPr>
              <p:cNvPr id="106507" name="Picture 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95" y="1061"/>
                <a:ext cx="1630" cy="2989"/>
              </a:xfrm>
              <a:prstGeom prst="rect">
                <a:avLst/>
              </a:prstGeom>
              <a:noFill/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</p:pic>
          <p:sp>
            <p:nvSpPr>
              <p:cNvPr id="106508" name="Rectangle 6"/>
              <p:cNvSpPr>
                <a:spLocks noChangeArrowheads="1"/>
              </p:cNvSpPr>
              <p:nvPr/>
            </p:nvSpPr>
            <p:spPr bwMode="auto">
              <a:xfrm>
                <a:off x="1011" y="1146"/>
                <a:ext cx="329" cy="49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509" name="Rectangle 7"/>
              <p:cNvSpPr>
                <a:spLocks noChangeArrowheads="1"/>
              </p:cNvSpPr>
              <p:nvPr/>
            </p:nvSpPr>
            <p:spPr bwMode="auto">
              <a:xfrm>
                <a:off x="2071" y="2459"/>
                <a:ext cx="196" cy="102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106501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38" y="2633"/>
              <a:ext cx="2743" cy="16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06502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53" y="7"/>
              <a:ext cx="2523" cy="2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504" name="Text Box 11"/>
            <p:cNvSpPr txBox="1">
              <a:spLocks noChangeArrowheads="1"/>
            </p:cNvSpPr>
            <p:nvPr/>
          </p:nvSpPr>
          <p:spPr bwMode="auto">
            <a:xfrm>
              <a:off x="578" y="2360"/>
              <a:ext cx="674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3E2979"/>
                  </a:solidFill>
                </a:rPr>
                <a:t>Logan, </a:t>
              </a:r>
            </a:p>
            <a:p>
              <a:pPr algn="ctr"/>
              <a:r>
                <a:rPr lang="en-US" sz="1200" b="1" dirty="0">
                  <a:solidFill>
                    <a:srgbClr val="3E2979"/>
                  </a:solidFill>
                </a:rPr>
                <a:t>Microbiology </a:t>
              </a:r>
            </a:p>
            <a:p>
              <a:pPr algn="ctr"/>
              <a:r>
                <a:rPr lang="en-US" sz="1200" b="1" dirty="0">
                  <a:solidFill>
                    <a:srgbClr val="3E2979"/>
                  </a:solidFill>
                </a:rPr>
                <a:t>(2006)</a:t>
              </a:r>
              <a:endParaRPr lang="en-US" sz="1200" i="1" dirty="0">
                <a:solidFill>
                  <a:srgbClr val="3E2979"/>
                </a:solidFill>
              </a:endParaRPr>
            </a:p>
          </p:txBody>
        </p:sp>
        <p:sp>
          <p:nvSpPr>
            <p:cNvPr id="106505" name="Rectangle 12"/>
            <p:cNvSpPr>
              <a:spLocks noChangeArrowheads="1"/>
            </p:cNvSpPr>
            <p:nvPr/>
          </p:nvSpPr>
          <p:spPr bwMode="auto">
            <a:xfrm>
              <a:off x="2290" y="4004"/>
              <a:ext cx="131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rgbClr val="3E2979"/>
                  </a:solidFill>
                </a:rPr>
                <a:t>Galkin</a:t>
              </a:r>
              <a:r>
                <a:rPr lang="en-US" sz="1200" b="1" dirty="0">
                  <a:solidFill>
                    <a:srgbClr val="3E2979"/>
                  </a:solidFill>
                </a:rPr>
                <a:t>, </a:t>
              </a:r>
              <a:r>
                <a:rPr lang="en-US" sz="1200" b="1" dirty="0" err="1">
                  <a:solidFill>
                    <a:srgbClr val="3E2979"/>
                  </a:solidFill>
                </a:rPr>
                <a:t>Guerry</a:t>
              </a:r>
              <a:r>
                <a:rPr lang="en-US" sz="1200" b="1" dirty="0">
                  <a:solidFill>
                    <a:srgbClr val="3E2979"/>
                  </a:solidFill>
                </a:rPr>
                <a:t> </a:t>
              </a:r>
              <a:r>
                <a:rPr lang="en-US" sz="1200" b="1" i="1" dirty="0">
                  <a:solidFill>
                    <a:srgbClr val="3E2979"/>
                  </a:solidFill>
                </a:rPr>
                <a:t>et al</a:t>
              </a:r>
              <a:r>
                <a:rPr lang="en-US" sz="1200" b="1" dirty="0">
                  <a:solidFill>
                    <a:srgbClr val="3E2979"/>
                  </a:solidFill>
                </a:rPr>
                <a:t>.</a:t>
              </a:r>
            </a:p>
            <a:p>
              <a:pPr algn="ctr"/>
              <a:r>
                <a:rPr lang="en-US" sz="1200" b="1" dirty="0">
                  <a:solidFill>
                    <a:srgbClr val="3E2979"/>
                  </a:solidFill>
                </a:rPr>
                <a:t>Science (2008)</a:t>
              </a:r>
            </a:p>
          </p:txBody>
        </p:sp>
      </p:grp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A9C7-CB5A-2F4D-A5A0-8E4977D074B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ransition advTm="263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065961" y="491571"/>
            <a:ext cx="7204219" cy="6290690"/>
            <a:chOff x="1189210" y="120988"/>
            <a:chExt cx="7204054" cy="6289922"/>
          </a:xfrm>
        </p:grpSpPr>
        <p:pic>
          <p:nvPicPr>
            <p:cNvPr id="108550" name="Picture 4" descr="12July2011 UKH with anti gp48 and anti capsule abs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858765" y="4610912"/>
              <a:ext cx="2230645" cy="179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8551" name="Picture 4" descr="22July201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39018" y="4595972"/>
              <a:ext cx="2230645" cy="1799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8552" name="Picture 3" descr="F:\Afzal 25Oct2011\25Oct2011 UKH with ccGp48 1 in 1000 diluted, new gold abs 3.ti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89211" y="441434"/>
              <a:ext cx="2230303" cy="179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8553" name="Picture 3" descr="12663flagella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539018" y="441434"/>
              <a:ext cx="2231395" cy="179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8554" name="TextBox 28"/>
            <p:cNvSpPr txBox="1">
              <a:spLocks noChangeArrowheads="1"/>
            </p:cNvSpPr>
            <p:nvPr/>
          </p:nvSpPr>
          <p:spPr bwMode="auto">
            <a:xfrm>
              <a:off x="3463484" y="123607"/>
              <a:ext cx="1838923" cy="36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  <a:latin typeface="Big Caslon"/>
                  <a:cs typeface="Big Caslon"/>
                </a:rPr>
                <a:t>B.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Big Caslon"/>
                  <a:cs typeface="Big Caslon"/>
                </a:rPr>
                <a:t> ccGp48 1:1000</a:t>
              </a:r>
              <a:endParaRPr lang="en-CA" dirty="0">
                <a:solidFill>
                  <a:schemeClr val="accent1">
                    <a:lumMod val="50000"/>
                  </a:schemeClr>
                </a:solidFill>
                <a:latin typeface="Big Caslon"/>
                <a:cs typeface="Big Caslon"/>
              </a:endParaRPr>
            </a:p>
          </p:txBody>
        </p:sp>
        <p:pic>
          <p:nvPicPr>
            <p:cNvPr id="108555" name="Picture 3" descr="C:\Documents and Settings\Afzal Javed\My Documents\Phage results\EM images\Afzal 25Oct2011\25Oct2011 UKH with ccGp48 1 in 4000 diluted 8.tif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894732" y="441434"/>
              <a:ext cx="2230303" cy="179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8556" name="TextBox 30"/>
            <p:cNvSpPr txBox="1">
              <a:spLocks noChangeArrowheads="1"/>
            </p:cNvSpPr>
            <p:nvPr/>
          </p:nvSpPr>
          <p:spPr bwMode="auto">
            <a:xfrm>
              <a:off x="5832076" y="120988"/>
              <a:ext cx="1903041" cy="36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  <a:latin typeface="Big Caslon"/>
                  <a:cs typeface="Big Caslon"/>
                </a:rPr>
                <a:t>C.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Big Caslon"/>
                  <a:cs typeface="Big Caslon"/>
                </a:rPr>
                <a:t> ccGp48 1:</a:t>
              </a:r>
              <a:r>
                <a:rPr lang="en-US" dirty="0" smtClean="0">
                  <a:solidFill>
                    <a:schemeClr val="accent1">
                      <a:lumMod val="50000"/>
                    </a:schemeClr>
                  </a:solidFill>
                  <a:latin typeface="Big Caslon"/>
                  <a:cs typeface="Big Caslon"/>
                </a:rPr>
                <a:t>4000</a:t>
              </a:r>
            </a:p>
          </p:txBody>
        </p:sp>
        <p:pic>
          <p:nvPicPr>
            <p:cNvPr id="108557" name="Picture 4" descr="C:\Documents and Settings\Afzal Javed\My Documents\Phage results\EM images\Afzal 20Jan2012\20Jan2012 UKH isolated flagella gold labelled with ccgp48 3.tif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528010" y="2540403"/>
              <a:ext cx="2230303" cy="1799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8558" name="TextBox 32"/>
            <p:cNvSpPr txBox="1">
              <a:spLocks noChangeArrowheads="1"/>
            </p:cNvSpPr>
            <p:nvPr/>
          </p:nvSpPr>
          <p:spPr bwMode="auto">
            <a:xfrm>
              <a:off x="5784918" y="4280093"/>
              <a:ext cx="2608346" cy="36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  <a:latin typeface="Big Caslon"/>
                  <a:cs typeface="Big Caslon"/>
                </a:rPr>
                <a:t>I.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Big Caslon"/>
                  <a:cs typeface="Big Caslon"/>
                </a:rPr>
                <a:t> </a:t>
              </a:r>
              <a:r>
                <a:rPr lang="el-GR" dirty="0">
                  <a:solidFill>
                    <a:schemeClr val="accent1">
                      <a:lumMod val="50000"/>
                    </a:schemeClr>
                  </a:solidFill>
                  <a:latin typeface="Big Caslon"/>
                  <a:cs typeface="Big Caslon"/>
                </a:rPr>
                <a:t>α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Big Caslon"/>
                  <a:cs typeface="Big Caslon"/>
                </a:rPr>
                <a:t>-Gp48 + </a:t>
              </a:r>
              <a:r>
                <a:rPr lang="en-US" dirty="0" err="1">
                  <a:solidFill>
                    <a:schemeClr val="accent1">
                      <a:lumMod val="50000"/>
                    </a:schemeClr>
                  </a:solidFill>
                  <a:latin typeface="Big Caslon"/>
                  <a:cs typeface="Big Caslon"/>
                </a:rPr>
                <a:t>Penner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Big Caslon"/>
                  <a:cs typeface="Big Caslon"/>
                </a:rPr>
                <a:t> sera</a:t>
              </a:r>
              <a:endParaRPr lang="en-CA" dirty="0">
                <a:solidFill>
                  <a:schemeClr val="accent1">
                    <a:lumMod val="50000"/>
                  </a:schemeClr>
                </a:solidFill>
                <a:latin typeface="Big Caslon"/>
                <a:cs typeface="Big Caslon"/>
              </a:endParaRPr>
            </a:p>
          </p:txBody>
        </p:sp>
        <p:sp>
          <p:nvSpPr>
            <p:cNvPr id="108561" name="TextBox 35"/>
            <p:cNvSpPr txBox="1">
              <a:spLocks noChangeArrowheads="1"/>
            </p:cNvSpPr>
            <p:nvPr/>
          </p:nvSpPr>
          <p:spPr bwMode="auto">
            <a:xfrm>
              <a:off x="3463484" y="2225655"/>
              <a:ext cx="2377520" cy="36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  <a:latin typeface="Big Caslon"/>
                  <a:cs typeface="Big Caslon"/>
                </a:rPr>
                <a:t>E.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Big Caslon"/>
                  <a:cs typeface="Big Caslon"/>
                </a:rPr>
                <a:t> 11168 flagella (</a:t>
              </a:r>
              <a:r>
                <a:rPr lang="en-US" dirty="0" err="1">
                  <a:solidFill>
                    <a:schemeClr val="accent1">
                      <a:lumMod val="50000"/>
                    </a:schemeClr>
                  </a:solidFill>
                  <a:latin typeface="Big Caslon"/>
                  <a:cs typeface="Big Caslon"/>
                </a:rPr>
                <a:t>purfd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Big Caslon"/>
                  <a:cs typeface="Big Caslon"/>
                </a:rPr>
                <a:t>.) </a:t>
              </a:r>
              <a:endParaRPr lang="en-CA" dirty="0">
                <a:solidFill>
                  <a:schemeClr val="accent1">
                    <a:lumMod val="50000"/>
                  </a:schemeClr>
                </a:solidFill>
                <a:latin typeface="Big Caslon"/>
                <a:cs typeface="Big Caslon"/>
              </a:endParaRPr>
            </a:p>
          </p:txBody>
        </p:sp>
        <p:pic>
          <p:nvPicPr>
            <p:cNvPr id="108562" name="Picture 6" descr="C:\Documents and Settings\Afzal Javed\My Documents\Phage results\EM images\21Mar2012\21Mar2012. gold labeling of Cj81-176 exposed to ccGp48 8.tif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189212" y="4580099"/>
              <a:ext cx="2230303" cy="1799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8563" name="TextBox 37"/>
            <p:cNvSpPr txBox="1">
              <a:spLocks noChangeArrowheads="1"/>
            </p:cNvSpPr>
            <p:nvPr/>
          </p:nvSpPr>
          <p:spPr bwMode="auto">
            <a:xfrm>
              <a:off x="1189212" y="4278510"/>
              <a:ext cx="1479858" cy="36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  <a:latin typeface="Big Caslon"/>
                  <a:cs typeface="Big Caslon"/>
                </a:rPr>
                <a:t>G.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Big Caslon"/>
                  <a:cs typeface="Big Caslon"/>
                </a:rPr>
                <a:t> 81-176 WT</a:t>
              </a:r>
              <a:endParaRPr lang="en-CA" dirty="0">
                <a:solidFill>
                  <a:schemeClr val="accent1">
                    <a:lumMod val="50000"/>
                  </a:schemeClr>
                </a:solidFill>
                <a:latin typeface="Big Caslon"/>
                <a:cs typeface="Big Caslon"/>
              </a:endParaRPr>
            </a:p>
          </p:txBody>
        </p:sp>
        <p:sp>
          <p:nvSpPr>
            <p:cNvPr id="108564" name="TextBox 38"/>
            <p:cNvSpPr txBox="1">
              <a:spLocks noChangeArrowheads="1"/>
            </p:cNvSpPr>
            <p:nvPr/>
          </p:nvSpPr>
          <p:spPr bwMode="auto">
            <a:xfrm>
              <a:off x="3463484" y="4289482"/>
              <a:ext cx="1784311" cy="36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  <a:latin typeface="Big Caslon"/>
                  <a:cs typeface="Big Caslon"/>
                </a:rPr>
                <a:t>H. 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Big Caslon"/>
                  <a:cs typeface="Big Caslon"/>
                </a:rPr>
                <a:t>11168</a:t>
              </a:r>
              <a:r>
                <a:rPr lang="el-GR" dirty="0">
                  <a:solidFill>
                    <a:schemeClr val="accent1">
                      <a:lumMod val="50000"/>
                    </a:schemeClr>
                  </a:solidFill>
                  <a:latin typeface="Big Caslon"/>
                  <a:cs typeface="Big Caslon"/>
                </a:rPr>
                <a:t>Δ</a:t>
              </a:r>
              <a:r>
                <a:rPr lang="en-US" i="1" dirty="0">
                  <a:solidFill>
                    <a:schemeClr val="accent1">
                      <a:lumMod val="50000"/>
                    </a:schemeClr>
                  </a:solidFill>
                  <a:latin typeface="Big Caslon"/>
                  <a:cs typeface="Big Caslon"/>
                </a:rPr>
                <a:t>kpsM</a:t>
              </a:r>
              <a:endParaRPr lang="en-CA" i="1" dirty="0">
                <a:solidFill>
                  <a:schemeClr val="accent1">
                    <a:lumMod val="50000"/>
                  </a:schemeClr>
                </a:solidFill>
                <a:latin typeface="Big Caslon"/>
                <a:cs typeface="Big Caslon"/>
              </a:endParaRPr>
            </a:p>
          </p:txBody>
        </p:sp>
        <p:sp>
          <p:nvSpPr>
            <p:cNvPr id="108565" name="TextBox 39"/>
            <p:cNvSpPr txBox="1">
              <a:spLocks noChangeArrowheads="1"/>
            </p:cNvSpPr>
            <p:nvPr/>
          </p:nvSpPr>
          <p:spPr bwMode="auto">
            <a:xfrm>
              <a:off x="1189212" y="123607"/>
              <a:ext cx="1574846" cy="36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  <a:latin typeface="Big Caslon"/>
                  <a:cs typeface="Big Caslon"/>
                </a:rPr>
                <a:t>A.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Big Caslon"/>
                  <a:cs typeface="Big Caslon"/>
                </a:rPr>
                <a:t>11168H WT</a:t>
              </a:r>
              <a:endParaRPr lang="en-CA" i="1" dirty="0">
                <a:solidFill>
                  <a:schemeClr val="accent1">
                    <a:lumMod val="50000"/>
                  </a:schemeClr>
                </a:solidFill>
                <a:latin typeface="Big Caslon"/>
                <a:cs typeface="Big Caslon"/>
              </a:endParaRPr>
            </a:p>
          </p:txBody>
        </p:sp>
        <p:pic>
          <p:nvPicPr>
            <p:cNvPr id="108566" name="Picture 5" descr="F:\23Mar2011\23Mar2011 MP21pseH mutant gold labelled using ccGp48 5.tif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189210" y="2540403"/>
              <a:ext cx="2230303" cy="1799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8567" name="TextBox 41"/>
            <p:cNvSpPr txBox="1">
              <a:spLocks noChangeArrowheads="1"/>
            </p:cNvSpPr>
            <p:nvPr/>
          </p:nvSpPr>
          <p:spPr bwMode="auto">
            <a:xfrm>
              <a:off x="1207421" y="2227895"/>
              <a:ext cx="1739992" cy="36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  <a:latin typeface="Big Caslon"/>
                  <a:cs typeface="Big Caslon"/>
                </a:rPr>
                <a:t>D.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Big Caslon"/>
                  <a:cs typeface="Big Caslon"/>
                </a:rPr>
                <a:t> 11168</a:t>
              </a:r>
              <a:r>
                <a:rPr lang="el-GR" dirty="0">
                  <a:solidFill>
                    <a:schemeClr val="accent1">
                      <a:lumMod val="50000"/>
                    </a:schemeClr>
                  </a:solidFill>
                  <a:latin typeface="Big Caslon"/>
                  <a:cs typeface="Big Caslon"/>
                </a:rPr>
                <a:t>Δ</a:t>
              </a:r>
              <a:r>
                <a:rPr lang="en-US" i="1" dirty="0" err="1">
                  <a:solidFill>
                    <a:schemeClr val="accent1">
                      <a:lumMod val="50000"/>
                    </a:schemeClr>
                  </a:solidFill>
                  <a:latin typeface="Big Caslon"/>
                  <a:cs typeface="Big Caslon"/>
                </a:rPr>
                <a:t>pseH</a:t>
              </a:r>
              <a:endParaRPr lang="en-CA" i="1" dirty="0">
                <a:solidFill>
                  <a:schemeClr val="accent1">
                    <a:lumMod val="50000"/>
                  </a:schemeClr>
                </a:solidFill>
                <a:latin typeface="Big Caslon"/>
                <a:cs typeface="Big Caslon"/>
              </a:endParaRP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5772136" y="1732883"/>
            <a:ext cx="7889876" cy="2978154"/>
            <a:chOff x="3603" y="698"/>
            <a:chExt cx="4970" cy="1876"/>
          </a:xfrm>
        </p:grpSpPr>
        <p:pic>
          <p:nvPicPr>
            <p:cNvPr id="108548" name="Picture 2" descr="C:\Documents and Settings\Afzal Javed\My Documents\Phage results\EM images\27Apr2012\27Apr2012 MP21 WT exposed to ccgp48 and anti-gp48 5.tif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603" y="1440"/>
              <a:ext cx="1405" cy="1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8549" name="Title 1"/>
            <p:cNvSpPr>
              <a:spLocks/>
            </p:cNvSpPr>
            <p:nvPr/>
          </p:nvSpPr>
          <p:spPr bwMode="auto">
            <a:xfrm>
              <a:off x="5557" y="698"/>
              <a:ext cx="3016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>
                <a:lnSpc>
                  <a:spcPct val="90000"/>
                </a:lnSpc>
              </a:pPr>
              <a:endParaRPr lang="en-CA" dirty="0">
                <a:solidFill>
                  <a:schemeClr val="accent1">
                    <a:lumMod val="50000"/>
                  </a:schemeClr>
                </a:solidFill>
                <a:latin typeface="Big Caslon"/>
                <a:cs typeface="Big Caslon"/>
              </a:endParaRPr>
            </a:p>
          </p:txBody>
        </p:sp>
      </p:grpSp>
      <p:sp>
        <p:nvSpPr>
          <p:cNvPr id="25" name="TextBox 35"/>
          <p:cNvSpPr txBox="1">
            <a:spLocks noChangeArrowheads="1"/>
          </p:cNvSpPr>
          <p:nvPr/>
        </p:nvSpPr>
        <p:spPr bwMode="auto">
          <a:xfrm>
            <a:off x="5708933" y="2623729"/>
            <a:ext cx="323678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Big Caslon"/>
                <a:cs typeface="Big Caslon"/>
              </a:rPr>
              <a:t>F.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ig Caslon"/>
                <a:cs typeface="Big Caslon"/>
              </a:rPr>
              <a:t> MP21 + ccGp48 + anti-Gp48</a:t>
            </a:r>
            <a:endParaRPr lang="en-CA" dirty="0">
              <a:solidFill>
                <a:schemeClr val="accent1">
                  <a:lumMod val="50000"/>
                </a:schemeClr>
              </a:solidFill>
              <a:latin typeface="Big Caslon"/>
              <a:cs typeface="Big Caslon"/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456361" y="6362510"/>
            <a:ext cx="609600" cy="365125"/>
          </a:xfrm>
        </p:spPr>
        <p:txBody>
          <a:bodyPr/>
          <a:lstStyle/>
          <a:p>
            <a:fld id="{C1E0A9C7-CB5A-2F4D-A5A0-8E4977D074BF}" type="slidenum">
              <a:rPr lang="en-US" smtClean="0">
                <a:solidFill>
                  <a:schemeClr val="accent1">
                    <a:lumMod val="50000"/>
                  </a:schemeClr>
                </a:solidFill>
              </a:rPr>
              <a:pPr/>
              <a:t>13</a:t>
            </a:fld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-27542"/>
            <a:ext cx="9144000" cy="47705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Big Caslon"/>
                <a:cs typeface="Big Caslon"/>
              </a:rPr>
              <a:t>Immunogold labelling with Gp48</a:t>
            </a:r>
            <a:endParaRPr lang="en-US" sz="2500" b="1" dirty="0">
              <a:solidFill>
                <a:schemeClr val="accent1">
                  <a:lumMod val="50000"/>
                </a:schemeClr>
              </a:solidFill>
              <a:latin typeface="Big Caslon"/>
              <a:cs typeface="Big Caslon"/>
            </a:endParaRPr>
          </a:p>
        </p:txBody>
      </p:sp>
    </p:spTree>
  </p:cSld>
  <p:clrMapOvr>
    <a:masterClrMapping/>
  </p:clrMapOvr>
  <p:transition advTm="33733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471" name="Text Box 7"/>
          <p:cNvSpPr txBox="1">
            <a:spLocks noChangeArrowheads="1"/>
          </p:cNvSpPr>
          <p:nvPr/>
        </p:nvSpPr>
        <p:spPr bwMode="auto">
          <a:xfrm>
            <a:off x="873098" y="482942"/>
            <a:ext cx="7359707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sz="3600" dirty="0" smtClean="0">
                <a:solidFill>
                  <a:srgbClr val="3E2979"/>
                </a:solidFill>
                <a:latin typeface="Big Caslon"/>
                <a:cs typeface="Big Caslon"/>
              </a:rPr>
              <a:t>Gp48 is specific for </a:t>
            </a:r>
            <a:r>
              <a:rPr lang="en-US" sz="3600" i="1" dirty="0" smtClean="0">
                <a:solidFill>
                  <a:srgbClr val="3E2979"/>
                </a:solidFill>
                <a:latin typeface="Big Caslon"/>
                <a:cs typeface="Big Caslon"/>
              </a:rPr>
              <a:t>C. jejuni </a:t>
            </a:r>
            <a:r>
              <a:rPr lang="en-US" sz="3600" dirty="0" smtClean="0">
                <a:solidFill>
                  <a:srgbClr val="3E2979"/>
                </a:solidFill>
                <a:latin typeface="Big Caslon"/>
                <a:cs typeface="Big Caslon"/>
              </a:rPr>
              <a:t>&amp; </a:t>
            </a:r>
            <a:r>
              <a:rPr lang="en-US" sz="3600" i="1" dirty="0" smtClean="0">
                <a:solidFill>
                  <a:srgbClr val="3E2979"/>
                </a:solidFill>
                <a:latin typeface="Big Caslon"/>
                <a:cs typeface="Big Caslon"/>
              </a:rPr>
              <a:t>C. coli </a:t>
            </a:r>
            <a:endParaRPr lang="en-US" sz="3600" b="1" i="1" dirty="0">
              <a:solidFill>
                <a:srgbClr val="3E2979"/>
              </a:solidFill>
              <a:latin typeface="Big Caslon"/>
              <a:cs typeface="Big Caslon"/>
            </a:endParaRPr>
          </a:p>
        </p:txBody>
      </p:sp>
      <p:graphicFrame>
        <p:nvGraphicFramePr>
          <p:cNvPr id="18" name="Group 77"/>
          <p:cNvGraphicFramePr>
            <a:graphicFrameLocks noGrp="1"/>
          </p:cNvGraphicFramePr>
          <p:nvPr/>
        </p:nvGraphicFramePr>
        <p:xfrm>
          <a:off x="1476375" y="1751762"/>
          <a:ext cx="6096000" cy="4623435"/>
        </p:xfrm>
        <a:graphic>
          <a:graphicData uri="http://schemas.openxmlformats.org/drawingml/2006/table">
            <a:tbl>
              <a:tblPr/>
              <a:tblGrid>
                <a:gridCol w="1655763"/>
                <a:gridCol w="1081087"/>
                <a:gridCol w="1079500"/>
                <a:gridCol w="1060450"/>
                <a:gridCol w="12192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Strains tested</a:t>
                      </a:r>
                      <a:endParaRPr kumimoji="0" lang="en-CA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Positive</a:t>
                      </a:r>
                      <a:endParaRPr kumimoji="0" lang="en-CA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Negative</a:t>
                      </a:r>
                      <a:endParaRPr kumimoji="0" lang="en-CA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% Positive</a:t>
                      </a:r>
                      <a:endParaRPr kumimoji="0" lang="en-CA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C. jejuni</a:t>
                      </a:r>
                      <a:endParaRPr kumimoji="0" lang="en-CA" sz="18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38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36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95%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C. coli</a:t>
                      </a:r>
                      <a:endParaRPr kumimoji="0" lang="en-CA" sz="18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19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17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90%</a:t>
                      </a:r>
                      <a:endParaRPr kumimoji="0" lang="en-CA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H. pylori</a:t>
                      </a:r>
                      <a:endParaRPr kumimoji="0" lang="en-CA" sz="18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Nil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Nil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C. fetus fetus</a:t>
                      </a:r>
                      <a:endParaRPr kumimoji="0" lang="en-CA" sz="18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Nil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Nil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C. fetus venerealis</a:t>
                      </a:r>
                      <a:endParaRPr kumimoji="0" lang="en-CA" sz="18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Nil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Nil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C. upsaliensis</a:t>
                      </a:r>
                      <a:endParaRPr kumimoji="0" lang="en-CA" sz="18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Nil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Nil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C. lari</a:t>
                      </a:r>
                      <a:endParaRPr kumimoji="0" lang="en-CA" sz="18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Nil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Nil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C. concisus</a:t>
                      </a:r>
                      <a:endParaRPr kumimoji="0" lang="en-CA" sz="18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Nil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Nil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E. coli</a:t>
                      </a:r>
                      <a:endParaRPr kumimoji="0" lang="en-CA" sz="18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Nil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Nil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S. enterica</a:t>
                      </a:r>
                      <a:endParaRPr kumimoji="0" lang="en-CA" sz="18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Nil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  <a:endParaRPr kumimoji="0" lang="en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Nil</a:t>
                      </a:r>
                      <a:endParaRPr kumimoji="0" lang="en-CA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19" name="Text Box 77"/>
          <p:cNvSpPr txBox="1">
            <a:spLocks noChangeArrowheads="1"/>
          </p:cNvSpPr>
          <p:nvPr/>
        </p:nvSpPr>
        <p:spPr bwMode="auto">
          <a:xfrm>
            <a:off x="1210609" y="2376864"/>
            <a:ext cx="322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/>
              <a:t>*</a:t>
            </a:r>
          </a:p>
        </p:txBody>
      </p:sp>
      <p:sp>
        <p:nvSpPr>
          <p:cNvPr id="20" name="Text Box 78"/>
          <p:cNvSpPr txBox="1">
            <a:spLocks noChangeArrowheads="1"/>
          </p:cNvSpPr>
          <p:nvPr/>
        </p:nvSpPr>
        <p:spPr bwMode="auto">
          <a:xfrm>
            <a:off x="1209022" y="2706691"/>
            <a:ext cx="3222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/>
              <a:t>*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A9C7-CB5A-2F4D-A5A0-8E4977D074B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ransition advTm="1725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471" name="Text Box 7"/>
          <p:cNvSpPr txBox="1">
            <a:spLocks noChangeArrowheads="1"/>
          </p:cNvSpPr>
          <p:nvPr/>
        </p:nvSpPr>
        <p:spPr bwMode="auto">
          <a:xfrm>
            <a:off x="1295864" y="527765"/>
            <a:ext cx="6789038" cy="7848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500" b="1" dirty="0" smtClean="0">
                <a:solidFill>
                  <a:srgbClr val="3E2979"/>
                </a:solidFill>
                <a:latin typeface="Big Caslon"/>
                <a:cs typeface="Big Caslon"/>
              </a:rPr>
              <a:t>RBP Identification Method</a:t>
            </a:r>
            <a:endParaRPr lang="en-US" sz="4500" b="1" dirty="0">
              <a:solidFill>
                <a:srgbClr val="3E2979"/>
              </a:solidFill>
              <a:latin typeface="Big Caslon"/>
              <a:cs typeface="Big Caslon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55473" y="1968500"/>
            <a:ext cx="3910738" cy="4349750"/>
          </a:xfrm>
        </p:spPr>
        <p:txBody>
          <a:bodyPr>
            <a:noAutofit/>
          </a:bodyPr>
          <a:lstStyle/>
          <a:p>
            <a:r>
              <a:rPr lang="en-US" sz="2200" b="1" dirty="0" smtClean="0">
                <a:latin typeface="Big Caslon"/>
                <a:ea typeface="ＭＳ Ｐゴシック" charset="-128"/>
                <a:cs typeface="Big Caslon"/>
              </a:rPr>
              <a:t>Lack of homology between RBPs</a:t>
            </a:r>
          </a:p>
          <a:p>
            <a:r>
              <a:rPr lang="en-US" sz="2200" b="1" dirty="0" smtClean="0">
                <a:latin typeface="Big Caslon"/>
                <a:ea typeface="ＭＳ Ｐゴシック" charset="-128"/>
                <a:cs typeface="Big Caslon"/>
              </a:rPr>
              <a:t>Phage are difficult to sequence</a:t>
            </a:r>
          </a:p>
          <a:p>
            <a:r>
              <a:rPr lang="en-US" sz="2200" b="1" dirty="0" smtClean="0">
                <a:latin typeface="Big Caslon"/>
                <a:ea typeface="ＭＳ Ｐゴシック" charset="-128"/>
                <a:cs typeface="Big Caslon"/>
              </a:rPr>
              <a:t>Currently developing a high-throughput method to identify RBPs from unsequenced phage</a:t>
            </a:r>
          </a:p>
          <a:p>
            <a:r>
              <a:rPr lang="en-US" sz="2200" b="1" dirty="0" smtClean="0">
                <a:latin typeface="Big Caslon"/>
                <a:ea typeface="ＭＳ Ｐゴシック" charset="-128"/>
                <a:cs typeface="Big Caslon"/>
              </a:rPr>
              <a:t>Gp48/</a:t>
            </a:r>
            <a:r>
              <a:rPr lang="en-US" sz="2200" b="1" i="1" dirty="0" smtClean="0">
                <a:latin typeface="Big Caslon"/>
                <a:ea typeface="ＭＳ Ｐゴシック" charset="-128"/>
                <a:cs typeface="Big Caslon"/>
              </a:rPr>
              <a:t>C. jejuni </a:t>
            </a:r>
            <a:r>
              <a:rPr lang="en-US" sz="2200" b="1" dirty="0" smtClean="0">
                <a:latin typeface="Big Caslon"/>
                <a:ea typeface="ＭＳ Ｐゴシック" charset="-128"/>
                <a:cs typeface="Big Caslon"/>
              </a:rPr>
              <a:t>system as proof of principle</a:t>
            </a:r>
          </a:p>
          <a:p>
            <a:endParaRPr lang="en-US" sz="2200" dirty="0" smtClean="0">
              <a:latin typeface="Big Caslon"/>
              <a:cs typeface="Big Caslon"/>
            </a:endParaRPr>
          </a:p>
        </p:txBody>
      </p:sp>
      <p:pic>
        <p:nvPicPr>
          <p:cNvPr id="13" name="Picture 12" descr="Methodology Phage Metho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211" y="1499091"/>
            <a:ext cx="4903082" cy="5269261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4166211" y="6492875"/>
            <a:ext cx="609600" cy="365125"/>
          </a:xfrm>
        </p:spPr>
        <p:txBody>
          <a:bodyPr/>
          <a:lstStyle/>
          <a:p>
            <a:fld id="{C1E0A9C7-CB5A-2F4D-A5A0-8E4977D074BF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p:transition advTm="83466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0" y="-23160"/>
            <a:ext cx="9144000" cy="1411941"/>
          </a:xfrm>
          <a:prstGeom prst="round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 b="1" dirty="0">
                <a:solidFill>
                  <a:srgbClr val="3E2979"/>
                </a:solidFill>
                <a:latin typeface="Big Caslon"/>
                <a:ea typeface="Big Caslon" charset="0"/>
                <a:cs typeface="Big Caslon"/>
              </a:rPr>
              <a:t>Detection of known </a:t>
            </a:r>
            <a:r>
              <a:rPr lang="en-US" sz="3600" b="1" i="1" dirty="0">
                <a:solidFill>
                  <a:srgbClr val="3E2979"/>
                </a:solidFill>
                <a:latin typeface="Big Caslon"/>
                <a:ea typeface="Big Caslon" charset="0"/>
                <a:cs typeface="Big Caslon"/>
              </a:rPr>
              <a:t>C. jejuni </a:t>
            </a:r>
            <a:r>
              <a:rPr lang="en-US" sz="3600" b="1" dirty="0">
                <a:solidFill>
                  <a:srgbClr val="3E2979"/>
                </a:solidFill>
                <a:latin typeface="Big Caslon"/>
                <a:ea typeface="Big Caslon" charset="0"/>
                <a:cs typeface="Big Caslon"/>
              </a:rPr>
              <a:t>phage RBP in </a:t>
            </a:r>
          </a:p>
          <a:p>
            <a:pPr algn="ctr"/>
            <a:r>
              <a:rPr lang="en-US" sz="3600" b="1" i="1" dirty="0">
                <a:solidFill>
                  <a:srgbClr val="3E2979"/>
                </a:solidFill>
                <a:latin typeface="Big Caslon"/>
                <a:ea typeface="Big Caslon" charset="0"/>
                <a:cs typeface="Big Caslon"/>
              </a:rPr>
              <a:t>E. coli </a:t>
            </a:r>
            <a:r>
              <a:rPr lang="en-US" sz="3600" b="1" dirty="0">
                <a:solidFill>
                  <a:srgbClr val="3E2979"/>
                </a:solidFill>
                <a:latin typeface="Big Caslon"/>
                <a:ea typeface="Big Caslon" charset="0"/>
                <a:cs typeface="Big Caslon"/>
              </a:rPr>
              <a:t>cell lysates</a:t>
            </a:r>
          </a:p>
        </p:txBody>
      </p:sp>
      <p:pic>
        <p:nvPicPr>
          <p:cNvPr id="18" name="Picture 137" descr="Screen shot 2012-10-22 at 10.34.58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968500"/>
            <a:ext cx="3508378" cy="4026181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A9C7-CB5A-2F4D-A5A0-8E4977D074B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5473" y="1968500"/>
            <a:ext cx="3910738" cy="4349750"/>
          </a:xfrm>
        </p:spPr>
        <p:txBody>
          <a:bodyPr>
            <a:noAutofit/>
          </a:bodyPr>
          <a:lstStyle/>
          <a:p>
            <a:r>
              <a:rPr lang="en-US" sz="2200" dirty="0" smtClean="0">
                <a:latin typeface="Big Caslon"/>
                <a:cs typeface="Big Caslon"/>
              </a:rPr>
              <a:t>Spotted </a:t>
            </a:r>
            <a:r>
              <a:rPr lang="en-US" sz="2200" i="1" dirty="0" smtClean="0">
                <a:latin typeface="Big Caslon"/>
                <a:cs typeface="Big Caslon"/>
              </a:rPr>
              <a:t>E. coli</a:t>
            </a:r>
            <a:r>
              <a:rPr lang="en-US" sz="2200" dirty="0" smtClean="0">
                <a:latin typeface="Big Caslon"/>
                <a:cs typeface="Big Caslon"/>
              </a:rPr>
              <a:t>/Gp48 lysate shows clear spot indicative of </a:t>
            </a:r>
            <a:r>
              <a:rPr lang="en-US" sz="2200" i="1" dirty="0" smtClean="0">
                <a:latin typeface="Big Caslon"/>
                <a:cs typeface="Big Caslon"/>
              </a:rPr>
              <a:t>C. jejuni</a:t>
            </a:r>
            <a:r>
              <a:rPr lang="en-US" sz="2200" dirty="0" smtClean="0">
                <a:latin typeface="Big Caslon"/>
                <a:cs typeface="Big Caslon"/>
              </a:rPr>
              <a:t> binding</a:t>
            </a:r>
          </a:p>
          <a:p>
            <a:r>
              <a:rPr lang="en-US" sz="2200" dirty="0" smtClean="0">
                <a:latin typeface="Big Caslon"/>
                <a:cs typeface="Big Caslon"/>
              </a:rPr>
              <a:t>Now will move on to optimizing the full method:</a:t>
            </a:r>
          </a:p>
          <a:p>
            <a:pPr lvl="1"/>
            <a:r>
              <a:rPr lang="en-US" sz="2000" dirty="0" smtClean="0">
                <a:latin typeface="Big Caslon"/>
                <a:cs typeface="Big Caslon"/>
              </a:rPr>
              <a:t>Detection of Gp48 among all genome fragments of NCTC 12673 phage</a:t>
            </a:r>
          </a:p>
        </p:txBody>
      </p:sp>
    </p:spTree>
  </p:cSld>
  <p:clrMapOvr>
    <a:masterClrMapping/>
  </p:clrMapOvr>
  <p:transition advTm="5625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8250" y="1899675"/>
            <a:ext cx="6635750" cy="476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0307" name="Text Box 3"/>
          <p:cNvSpPr txBox="1">
            <a:spLocks noChangeArrowheads="1"/>
          </p:cNvSpPr>
          <p:nvPr/>
        </p:nvSpPr>
        <p:spPr bwMode="auto">
          <a:xfrm>
            <a:off x="0" y="1"/>
            <a:ext cx="9143999" cy="232371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500" b="1" u="sng" dirty="0" smtClean="0">
                <a:solidFill>
                  <a:schemeClr val="accent1">
                    <a:lumMod val="50000"/>
                  </a:schemeClr>
                </a:solidFill>
                <a:latin typeface="Big Caslon"/>
                <a:cs typeface="Big Caslon"/>
              </a:rPr>
              <a:t>ACKNOWLEDGEMENTS</a:t>
            </a:r>
          </a:p>
          <a:p>
            <a:pPr algn="ctr">
              <a:buFont typeface="Arial"/>
              <a:buChar char="•"/>
              <a:defRPr/>
            </a:pP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Big Caslon"/>
                <a:cs typeface="Big Caslon"/>
              </a:rPr>
              <a:t>Christine Szymanski</a:t>
            </a:r>
          </a:p>
          <a:p>
            <a:pPr algn="ctr">
              <a:buFont typeface="Arial"/>
              <a:buChar char="•"/>
              <a:defRPr/>
            </a:pP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Big Caslon"/>
                <a:cs typeface="Big Caslon"/>
              </a:rPr>
              <a:t>David Simpson</a:t>
            </a:r>
          </a:p>
          <a:p>
            <a:pPr algn="ctr">
              <a:buFont typeface="Arial"/>
              <a:buChar char="•"/>
              <a:defRPr/>
            </a:pP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Big Caslon"/>
                <a:cs typeface="Big Caslon"/>
              </a:rPr>
              <a:t>Denis Arutyunov</a:t>
            </a:r>
          </a:p>
          <a:p>
            <a:pPr algn="ctr">
              <a:buFont typeface="Arial"/>
              <a:buChar char="•"/>
              <a:defRPr/>
            </a:pP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Big Caslon"/>
                <a:cs typeface="Big Caslon"/>
              </a:rPr>
              <a:t>Afzal Javed</a:t>
            </a:r>
          </a:p>
          <a:p>
            <a:pPr algn="ctr">
              <a:buFont typeface="Arial"/>
              <a:buChar char="•"/>
              <a:defRPr/>
            </a:pP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Big Caslon"/>
                <a:cs typeface="Big Caslon"/>
              </a:rPr>
              <a:t>Lieke van Alphen</a:t>
            </a:r>
          </a:p>
          <a:p>
            <a:pPr algn="ctr">
              <a:buFont typeface="Arial"/>
              <a:buChar char="•"/>
              <a:defRPr/>
            </a:pP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Big Caslon"/>
                <a:cs typeface="Big Caslon"/>
              </a:rPr>
              <a:t>Everyone in the Szymanski lab!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Big Caslon"/>
              <a:cs typeface="Big Caslon"/>
            </a:endParaRPr>
          </a:p>
        </p:txBody>
      </p:sp>
      <p:sp>
        <p:nvSpPr>
          <p:cNvPr id="126980" name="Line 4"/>
          <p:cNvSpPr>
            <a:spLocks noChangeShapeType="1"/>
          </p:cNvSpPr>
          <p:nvPr/>
        </p:nvSpPr>
        <p:spPr bwMode="auto">
          <a:xfrm>
            <a:off x="7524750" y="3168748"/>
            <a:ext cx="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981" name="Line 5"/>
          <p:cNvSpPr>
            <a:spLocks noChangeShapeType="1"/>
          </p:cNvSpPr>
          <p:nvPr/>
        </p:nvSpPr>
        <p:spPr bwMode="auto">
          <a:xfrm flipH="1">
            <a:off x="2349500" y="3397348"/>
            <a:ext cx="0" cy="3759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579279" y="2361965"/>
            <a:ext cx="698500" cy="1146832"/>
            <a:chOff x="4931" y="239"/>
            <a:chExt cx="603" cy="928"/>
          </a:xfrm>
        </p:grpSpPr>
        <p:sp>
          <p:nvSpPr>
            <p:cNvPr id="126987" name="Line 6"/>
            <p:cNvSpPr>
              <a:spLocks noChangeShapeType="1"/>
            </p:cNvSpPr>
            <p:nvPr/>
          </p:nvSpPr>
          <p:spPr bwMode="auto">
            <a:xfrm>
              <a:off x="5226" y="239"/>
              <a:ext cx="0" cy="288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26988" name="Picture 7" descr="lieke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931" y="527"/>
              <a:ext cx="603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6983" name="Line 8"/>
          <p:cNvSpPr>
            <a:spLocks noChangeShapeType="1"/>
          </p:cNvSpPr>
          <p:nvPr/>
        </p:nvSpPr>
        <p:spPr bwMode="auto">
          <a:xfrm>
            <a:off x="5064125" y="2738531"/>
            <a:ext cx="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6826250" y="3046506"/>
            <a:ext cx="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61" descr="Screen shot 2012-10-22 at 10.59.01 A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75426" y="773674"/>
            <a:ext cx="2508250" cy="10107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Picture 571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" y="672074"/>
            <a:ext cx="2508250" cy="64912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54274" name="Object 2"/>
          <p:cNvGraphicFramePr>
            <a:graphicFrameLocks noChangeAspect="1"/>
          </p:cNvGraphicFramePr>
          <p:nvPr/>
        </p:nvGraphicFramePr>
        <p:xfrm>
          <a:off x="44453" y="1401520"/>
          <a:ext cx="2508248" cy="562598"/>
        </p:xfrm>
        <a:graphic>
          <a:graphicData uri="http://schemas.openxmlformats.org/presentationml/2006/ole">
            <p:oleObj spid="_x0000_s54274" name="Photo Editor Photo" r:id="rId8" imgW="5772956" imgH="1104762" progId="">
              <p:embed/>
            </p:oleObj>
          </a:graphicData>
        </a:graphic>
      </p:graphicFrame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A9C7-CB5A-2F4D-A5A0-8E4977D074B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ransition advTm="27133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A9C7-CB5A-2F4D-A5A0-8E4977D074B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ransition advTm="135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4325" y="0"/>
            <a:ext cx="5192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A9C7-CB5A-2F4D-A5A0-8E4977D074B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E2979"/>
                </a:solidFill>
                <a:latin typeface="Big Caslon"/>
                <a:cs typeface="Big Caslon"/>
              </a:rPr>
              <a:t>Bacteriophages</a:t>
            </a:r>
            <a:endParaRPr lang="en-US" dirty="0">
              <a:solidFill>
                <a:srgbClr val="3E2979"/>
              </a:solidFill>
              <a:latin typeface="Big Caslon"/>
              <a:cs typeface="Big Caslo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1574" y="1574800"/>
            <a:ext cx="4660900" cy="4025899"/>
          </a:xfrm>
        </p:spPr>
        <p:txBody>
          <a:bodyPr>
            <a:noAutofit/>
          </a:bodyPr>
          <a:lstStyle/>
          <a:p>
            <a:r>
              <a:rPr lang="en-US" sz="2500" b="1" dirty="0" smtClean="0">
                <a:solidFill>
                  <a:srgbClr val="008000"/>
                </a:solidFill>
                <a:latin typeface="Big Caslon"/>
                <a:ea typeface="ＭＳ Ｐゴシック" charset="-128"/>
                <a:cs typeface="Big Caslon"/>
              </a:rPr>
              <a:t>Bacteriophages </a:t>
            </a:r>
            <a:r>
              <a:rPr lang="en-US" sz="2500" b="1" i="1" dirty="0" smtClean="0">
                <a:latin typeface="Big Caslon"/>
                <a:ea typeface="ＭＳ Ｐゴシック" charset="-128"/>
                <a:cs typeface="Big Caslon"/>
              </a:rPr>
              <a:t>are the most abundant life form on earth with estimated numbers up to 10</a:t>
            </a:r>
            <a:r>
              <a:rPr lang="en-US" sz="2500" b="1" i="1" baseline="30000" dirty="0" smtClean="0">
                <a:latin typeface="Big Caslon"/>
                <a:ea typeface="ＭＳ Ｐゴシック" charset="-128"/>
                <a:cs typeface="Big Caslon"/>
              </a:rPr>
              <a:t>30</a:t>
            </a:r>
            <a:r>
              <a:rPr lang="en-US" sz="2500" b="1" i="1" dirty="0" smtClean="0">
                <a:latin typeface="Big Caslon"/>
                <a:ea typeface="ＭＳ Ｐゴシック" charset="-128"/>
                <a:cs typeface="Big Caslon"/>
              </a:rPr>
              <a:t> globally. </a:t>
            </a:r>
          </a:p>
          <a:p>
            <a:r>
              <a:rPr lang="en-US" sz="2500" b="1" i="1" dirty="0" smtClean="0">
                <a:latin typeface="Big Caslon"/>
                <a:ea typeface="ＭＳ Ｐゴシック" charset="-128"/>
                <a:cs typeface="Big Caslon"/>
              </a:rPr>
              <a:t>We have exploited billions of years of co-evolution to use the phage host-specific recognition proteins as “surrogate antibodies” for use as </a:t>
            </a:r>
            <a:r>
              <a:rPr lang="en-US" sz="2500" b="1" i="1" dirty="0" smtClean="0">
                <a:solidFill>
                  <a:srgbClr val="008000"/>
                </a:solidFill>
                <a:latin typeface="Big Caslon"/>
                <a:ea typeface="ＭＳ Ｐゴシック" charset="-128"/>
                <a:cs typeface="Big Caslon"/>
              </a:rPr>
              <a:t>novel therapeutics and diagnostics.</a:t>
            </a:r>
          </a:p>
          <a:p>
            <a:endParaRPr lang="en-US" sz="2500" dirty="0">
              <a:latin typeface="Big Caslon"/>
              <a:cs typeface="Big Caslon"/>
            </a:endParaRPr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2"/>
          <a:srcRect l="22777" t="15134" r="20139" b="4771"/>
          <a:stretch>
            <a:fillRect/>
          </a:stretch>
        </p:blipFill>
        <p:spPr bwMode="auto">
          <a:xfrm>
            <a:off x="59765" y="2044192"/>
            <a:ext cx="4152570" cy="351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3E2979"/>
                </a:solidFill>
                <a:latin typeface="Big Caslon"/>
                <a:ea typeface="Arial" charset="0"/>
                <a:cs typeface="Big Caslon"/>
              </a:rPr>
              <a:t>(Kropinski </a:t>
            </a:r>
            <a:r>
              <a:rPr lang="en-US" b="1" i="1" dirty="0" smtClean="0">
                <a:solidFill>
                  <a:srgbClr val="3E2979"/>
                </a:solidFill>
                <a:latin typeface="Big Caslon"/>
                <a:ea typeface="Arial" charset="0"/>
                <a:cs typeface="Big Caslon"/>
              </a:rPr>
              <a:t>et al</a:t>
            </a:r>
            <a:r>
              <a:rPr lang="en-US" b="1" dirty="0" smtClean="0">
                <a:solidFill>
                  <a:srgbClr val="3E2979"/>
                </a:solidFill>
                <a:latin typeface="Big Caslon"/>
                <a:ea typeface="Arial" charset="0"/>
                <a:cs typeface="Big Caslon"/>
              </a:rPr>
              <a:t>. 2011, Appl. Environ. </a:t>
            </a:r>
            <a:r>
              <a:rPr lang="en-US" b="1" dirty="0" err="1" smtClean="0">
                <a:solidFill>
                  <a:srgbClr val="3E2979"/>
                </a:solidFill>
                <a:latin typeface="Big Caslon"/>
                <a:ea typeface="Arial" charset="0"/>
                <a:cs typeface="Big Caslon"/>
              </a:rPr>
              <a:t>Microbiol</a:t>
            </a:r>
            <a:r>
              <a:rPr lang="en-US" b="1" dirty="0" smtClean="0">
                <a:solidFill>
                  <a:srgbClr val="3E2979"/>
                </a:solidFill>
                <a:latin typeface="Big Caslon"/>
                <a:ea typeface="Arial" charset="0"/>
                <a:cs typeface="Big Caslon"/>
              </a:rPr>
              <a:t>.)</a:t>
            </a:r>
            <a:endParaRPr lang="en-US" b="1" dirty="0">
              <a:solidFill>
                <a:srgbClr val="3E2979"/>
              </a:solidFill>
              <a:latin typeface="Big Caslon"/>
              <a:ea typeface="Arial" charset="0"/>
              <a:cs typeface="Big Caslo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A9C7-CB5A-2F4D-A5A0-8E4977D074B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ransition advTm="22116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ie 239"/>
          <p:cNvSpPr/>
          <p:nvPr/>
        </p:nvSpPr>
        <p:spPr>
          <a:xfrm>
            <a:off x="-4678363" y="-4343400"/>
            <a:ext cx="9086851" cy="8401050"/>
          </a:xfrm>
          <a:prstGeom prst="pie">
            <a:avLst>
              <a:gd name="adj1" fmla="val 21555459"/>
              <a:gd name="adj2" fmla="val 5441996"/>
            </a:avLst>
          </a:prstGeom>
          <a:solidFill>
            <a:srgbClr val="EFDAD3"/>
          </a:solidFill>
          <a:ln w="1079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chemeClr val="tx1"/>
              </a:solidFill>
            </a:endParaRPr>
          </a:p>
        </p:txBody>
      </p:sp>
      <p:sp>
        <p:nvSpPr>
          <p:cNvPr id="116739" name="Slide Number Placeholder 1"/>
          <p:cNvSpPr txBox="1">
            <a:spLocks noGrp="1"/>
          </p:cNvSpPr>
          <p:nvPr/>
        </p:nvSpPr>
        <p:spPr bwMode="auto">
          <a:xfrm>
            <a:off x="4191000" y="6356350"/>
            <a:ext cx="762000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fld id="{C01E9EEC-DB64-FA40-9DA0-B5EBF12AE0EF}" type="slidenum">
              <a:rPr lang="en-CA" sz="1200">
                <a:solidFill>
                  <a:srgbClr val="B0BCC1"/>
                </a:solidFill>
                <a:ea typeface="ＭＳ Ｐゴシック" charset="-128"/>
                <a:cs typeface="ＭＳ Ｐゴシック" charset="-128"/>
              </a:rPr>
              <a:pPr algn="ctr"/>
              <a:t>20</a:t>
            </a:fld>
            <a:endParaRPr lang="en-CA" sz="1200">
              <a:solidFill>
                <a:srgbClr val="B0BCC1"/>
              </a:solidFill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" name="Group 360"/>
          <p:cNvGrpSpPr/>
          <p:nvPr/>
        </p:nvGrpSpPr>
        <p:grpSpPr>
          <a:xfrm rot="5632500">
            <a:off x="3346381" y="235854"/>
            <a:ext cx="744993" cy="516793"/>
            <a:chOff x="3048000" y="2514600"/>
            <a:chExt cx="5181600" cy="4114799"/>
          </a:xfrm>
          <a:solidFill>
            <a:srgbClr val="FF0000"/>
          </a:solidFill>
        </p:grpSpPr>
        <p:grpSp>
          <p:nvGrpSpPr>
            <p:cNvPr id="3" name="Group 361"/>
            <p:cNvGrpSpPr/>
            <p:nvPr/>
          </p:nvGrpSpPr>
          <p:grpSpPr>
            <a:xfrm>
              <a:off x="5087440" y="2514600"/>
              <a:ext cx="1043435" cy="1910442"/>
              <a:chOff x="6229350" y="2057400"/>
              <a:chExt cx="419100" cy="1524000"/>
            </a:xfrm>
            <a:grpFill/>
          </p:grpSpPr>
          <p:sp>
            <p:nvSpPr>
              <p:cNvPr id="382" name="Rectangle 381"/>
              <p:cNvSpPr/>
              <p:nvPr/>
            </p:nvSpPr>
            <p:spPr>
              <a:xfrm>
                <a:off x="6229350" y="2438400"/>
                <a:ext cx="419100" cy="762000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" name="Group 382"/>
              <p:cNvGrpSpPr/>
              <p:nvPr/>
            </p:nvGrpSpPr>
            <p:grpSpPr>
              <a:xfrm>
                <a:off x="6229350" y="2057400"/>
                <a:ext cx="419100" cy="381000"/>
                <a:chOff x="6229350" y="2057400"/>
                <a:chExt cx="419100" cy="381000"/>
              </a:xfrm>
              <a:grpFill/>
            </p:grpSpPr>
            <p:sp>
              <p:nvSpPr>
                <p:cNvPr id="388" name="Isosceles Triangle 387"/>
                <p:cNvSpPr/>
                <p:nvPr/>
              </p:nvSpPr>
              <p:spPr>
                <a:xfrm>
                  <a:off x="6229350" y="2057400"/>
                  <a:ext cx="4191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9" name="Isosceles Triangle 388"/>
                <p:cNvSpPr/>
                <p:nvPr/>
              </p:nvSpPr>
              <p:spPr>
                <a:xfrm>
                  <a:off x="6324600" y="2057400"/>
                  <a:ext cx="2286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5" name="Group 383"/>
              <p:cNvGrpSpPr/>
              <p:nvPr/>
            </p:nvGrpSpPr>
            <p:grpSpPr>
              <a:xfrm rot="10800000">
                <a:off x="6229350" y="3200400"/>
                <a:ext cx="419100" cy="381000"/>
                <a:chOff x="6229350" y="2057400"/>
                <a:chExt cx="419100" cy="381000"/>
              </a:xfrm>
              <a:grpFill/>
            </p:grpSpPr>
            <p:sp>
              <p:nvSpPr>
                <p:cNvPr id="386" name="Isosceles Triangle 385"/>
                <p:cNvSpPr/>
                <p:nvPr/>
              </p:nvSpPr>
              <p:spPr>
                <a:xfrm>
                  <a:off x="6229350" y="2057400"/>
                  <a:ext cx="4191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7" name="Isosceles Triangle 386"/>
                <p:cNvSpPr/>
                <p:nvPr/>
              </p:nvSpPr>
              <p:spPr>
                <a:xfrm>
                  <a:off x="6324600" y="2057400"/>
                  <a:ext cx="2286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85" name="Rectangle 384"/>
              <p:cNvSpPr/>
              <p:nvPr/>
            </p:nvSpPr>
            <p:spPr>
              <a:xfrm>
                <a:off x="6324600" y="2438400"/>
                <a:ext cx="228600" cy="762000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363" name="Straight Connector 362"/>
            <p:cNvCxnSpPr>
              <a:stCxn id="386" idx="0"/>
              <a:endCxn id="387" idx="0"/>
            </p:cNvCxnSpPr>
            <p:nvPr/>
          </p:nvCxnSpPr>
          <p:spPr>
            <a:xfrm>
              <a:off x="5609158" y="4425042"/>
              <a:ext cx="0" cy="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/>
            <p:cNvCxnSpPr>
              <a:stCxn id="386" idx="0"/>
            </p:cNvCxnSpPr>
            <p:nvPr/>
          </p:nvCxnSpPr>
          <p:spPr>
            <a:xfrm>
              <a:off x="5609158" y="4425042"/>
              <a:ext cx="0" cy="220436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5" name="Can 364"/>
            <p:cNvSpPr/>
            <p:nvPr/>
          </p:nvSpPr>
          <p:spPr>
            <a:xfrm flipH="1">
              <a:off x="5409959" y="4645478"/>
              <a:ext cx="398397" cy="1175657"/>
            </a:xfrm>
            <a:prstGeom prst="can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366" name="Can 365"/>
            <p:cNvSpPr/>
            <p:nvPr/>
          </p:nvSpPr>
          <p:spPr>
            <a:xfrm>
              <a:off x="5265297" y="5821135"/>
              <a:ext cx="687718" cy="88172"/>
            </a:xfrm>
            <a:prstGeom prst="can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cxnSp>
          <p:nvCxnSpPr>
            <p:cNvPr id="367" name="Straight Connector 366"/>
            <p:cNvCxnSpPr>
              <a:stCxn id="366" idx="4"/>
            </p:cNvCxnSpPr>
            <p:nvPr/>
          </p:nvCxnSpPr>
          <p:spPr>
            <a:xfrm flipV="1">
              <a:off x="5953015" y="5453742"/>
              <a:ext cx="1138292" cy="41148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/>
            <p:cNvCxnSpPr/>
            <p:nvPr/>
          </p:nvCxnSpPr>
          <p:spPr>
            <a:xfrm>
              <a:off x="7091308" y="5453742"/>
              <a:ext cx="1138292" cy="1175657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/>
            <p:cNvCxnSpPr/>
            <p:nvPr/>
          </p:nvCxnSpPr>
          <p:spPr>
            <a:xfrm flipV="1">
              <a:off x="5808356" y="5233306"/>
              <a:ext cx="322519" cy="426176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/>
            <p:cNvCxnSpPr/>
            <p:nvPr/>
          </p:nvCxnSpPr>
          <p:spPr>
            <a:xfrm>
              <a:off x="6130875" y="5233306"/>
              <a:ext cx="960433" cy="808264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/>
            <p:cNvCxnSpPr>
              <a:stCxn id="366" idx="4"/>
            </p:cNvCxnSpPr>
            <p:nvPr/>
          </p:nvCxnSpPr>
          <p:spPr>
            <a:xfrm flipV="1">
              <a:off x="5953015" y="5637439"/>
              <a:ext cx="177859" cy="227784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/>
            <p:cNvCxnSpPr/>
            <p:nvPr/>
          </p:nvCxnSpPr>
          <p:spPr>
            <a:xfrm>
              <a:off x="6130875" y="5659482"/>
              <a:ext cx="480216" cy="969917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/>
            <p:cNvCxnSpPr>
              <a:stCxn id="366" idx="2"/>
            </p:cNvCxnSpPr>
            <p:nvPr/>
          </p:nvCxnSpPr>
          <p:spPr>
            <a:xfrm flipH="1" flipV="1">
              <a:off x="5087440" y="5659482"/>
              <a:ext cx="177857" cy="20574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/>
            <p:cNvCxnSpPr/>
            <p:nvPr/>
          </p:nvCxnSpPr>
          <p:spPr>
            <a:xfrm flipH="1">
              <a:off x="4565723" y="5659482"/>
              <a:ext cx="521717" cy="881743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/>
            <p:cNvCxnSpPr>
              <a:stCxn id="366" idx="2"/>
            </p:cNvCxnSpPr>
            <p:nvPr/>
          </p:nvCxnSpPr>
          <p:spPr>
            <a:xfrm flipH="1" flipV="1">
              <a:off x="4186292" y="5453742"/>
              <a:ext cx="1079005" cy="41148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/>
            <p:cNvCxnSpPr/>
            <p:nvPr/>
          </p:nvCxnSpPr>
          <p:spPr>
            <a:xfrm flipH="1">
              <a:off x="3048000" y="5453742"/>
              <a:ext cx="1138292" cy="1087483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/>
            <p:cNvCxnSpPr/>
            <p:nvPr/>
          </p:nvCxnSpPr>
          <p:spPr>
            <a:xfrm flipH="1">
              <a:off x="4186292" y="5233306"/>
              <a:ext cx="640289" cy="808264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8" name="Isosceles Triangle 377"/>
            <p:cNvSpPr/>
            <p:nvPr/>
          </p:nvSpPr>
          <p:spPr>
            <a:xfrm rot="10800000">
              <a:off x="5826635" y="5909307"/>
              <a:ext cx="126381" cy="139259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379" name="Isosceles Triangle 378"/>
            <p:cNvSpPr/>
            <p:nvPr/>
          </p:nvSpPr>
          <p:spPr>
            <a:xfrm rot="10800000">
              <a:off x="5283579" y="5909308"/>
              <a:ext cx="126381" cy="139259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380" name="Isosceles Triangle 379"/>
            <p:cNvSpPr/>
            <p:nvPr/>
          </p:nvSpPr>
          <p:spPr>
            <a:xfrm rot="10800000">
              <a:off x="5545967" y="5909307"/>
              <a:ext cx="126381" cy="139259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cxnSp>
          <p:nvCxnSpPr>
            <p:cNvPr id="381" name="Straight Connector 380"/>
            <p:cNvCxnSpPr/>
            <p:nvPr/>
          </p:nvCxnSpPr>
          <p:spPr>
            <a:xfrm>
              <a:off x="4826581" y="5233306"/>
              <a:ext cx="583379" cy="426176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418"/>
          <p:cNvGrpSpPr/>
          <p:nvPr/>
        </p:nvGrpSpPr>
        <p:grpSpPr>
          <a:xfrm rot="4067218">
            <a:off x="1403645" y="331179"/>
            <a:ext cx="744993" cy="516793"/>
            <a:chOff x="3048000" y="2514600"/>
            <a:chExt cx="5181600" cy="4114799"/>
          </a:xfrm>
          <a:solidFill>
            <a:srgbClr val="FF0000"/>
          </a:solidFill>
        </p:grpSpPr>
        <p:grpSp>
          <p:nvGrpSpPr>
            <p:cNvPr id="7" name="Group 419"/>
            <p:cNvGrpSpPr/>
            <p:nvPr/>
          </p:nvGrpSpPr>
          <p:grpSpPr>
            <a:xfrm>
              <a:off x="5087440" y="2514600"/>
              <a:ext cx="1043435" cy="1910442"/>
              <a:chOff x="6229350" y="2057400"/>
              <a:chExt cx="419100" cy="1524000"/>
            </a:xfrm>
            <a:grpFill/>
          </p:grpSpPr>
          <p:sp>
            <p:nvSpPr>
              <p:cNvPr id="440" name="Rectangle 439"/>
              <p:cNvSpPr/>
              <p:nvPr/>
            </p:nvSpPr>
            <p:spPr>
              <a:xfrm>
                <a:off x="6229350" y="2438400"/>
                <a:ext cx="419100" cy="762000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8" name="Group 440"/>
              <p:cNvGrpSpPr/>
              <p:nvPr/>
            </p:nvGrpSpPr>
            <p:grpSpPr>
              <a:xfrm>
                <a:off x="6229350" y="2057400"/>
                <a:ext cx="419100" cy="381000"/>
                <a:chOff x="6229350" y="2057400"/>
                <a:chExt cx="419100" cy="381000"/>
              </a:xfrm>
              <a:grpFill/>
            </p:grpSpPr>
            <p:sp>
              <p:nvSpPr>
                <p:cNvPr id="446" name="Isosceles Triangle 445"/>
                <p:cNvSpPr/>
                <p:nvPr/>
              </p:nvSpPr>
              <p:spPr>
                <a:xfrm>
                  <a:off x="6229350" y="2057400"/>
                  <a:ext cx="4191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7" name="Isosceles Triangle 446"/>
                <p:cNvSpPr/>
                <p:nvPr/>
              </p:nvSpPr>
              <p:spPr>
                <a:xfrm>
                  <a:off x="6324600" y="2057400"/>
                  <a:ext cx="2286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9" name="Group 441"/>
              <p:cNvGrpSpPr/>
              <p:nvPr/>
            </p:nvGrpSpPr>
            <p:grpSpPr>
              <a:xfrm rot="10800000">
                <a:off x="6229350" y="3200400"/>
                <a:ext cx="419100" cy="381000"/>
                <a:chOff x="6229350" y="2057400"/>
                <a:chExt cx="419100" cy="381000"/>
              </a:xfrm>
              <a:grpFill/>
            </p:grpSpPr>
            <p:sp>
              <p:nvSpPr>
                <p:cNvPr id="444" name="Isosceles Triangle 443"/>
                <p:cNvSpPr/>
                <p:nvPr/>
              </p:nvSpPr>
              <p:spPr>
                <a:xfrm>
                  <a:off x="6229350" y="2057400"/>
                  <a:ext cx="4191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5" name="Isosceles Triangle 444"/>
                <p:cNvSpPr/>
                <p:nvPr/>
              </p:nvSpPr>
              <p:spPr>
                <a:xfrm>
                  <a:off x="6324600" y="2057400"/>
                  <a:ext cx="2286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43" name="Rectangle 442"/>
              <p:cNvSpPr/>
              <p:nvPr/>
            </p:nvSpPr>
            <p:spPr>
              <a:xfrm>
                <a:off x="6324600" y="2438400"/>
                <a:ext cx="228600" cy="762000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421" name="Straight Connector 420"/>
            <p:cNvCxnSpPr>
              <a:stCxn id="444" idx="0"/>
              <a:endCxn id="445" idx="0"/>
            </p:cNvCxnSpPr>
            <p:nvPr/>
          </p:nvCxnSpPr>
          <p:spPr>
            <a:xfrm>
              <a:off x="5609158" y="4425042"/>
              <a:ext cx="0" cy="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/>
            <p:cNvCxnSpPr>
              <a:stCxn id="444" idx="0"/>
            </p:cNvCxnSpPr>
            <p:nvPr/>
          </p:nvCxnSpPr>
          <p:spPr>
            <a:xfrm>
              <a:off x="5609158" y="4425042"/>
              <a:ext cx="0" cy="220436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3" name="Can 422"/>
            <p:cNvSpPr/>
            <p:nvPr/>
          </p:nvSpPr>
          <p:spPr>
            <a:xfrm flipH="1">
              <a:off x="5409959" y="4645478"/>
              <a:ext cx="398397" cy="1175657"/>
            </a:xfrm>
            <a:prstGeom prst="can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424" name="Can 423"/>
            <p:cNvSpPr/>
            <p:nvPr/>
          </p:nvSpPr>
          <p:spPr>
            <a:xfrm>
              <a:off x="5265297" y="5821135"/>
              <a:ext cx="687718" cy="88172"/>
            </a:xfrm>
            <a:prstGeom prst="can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cxnSp>
          <p:nvCxnSpPr>
            <p:cNvPr id="425" name="Straight Connector 424"/>
            <p:cNvCxnSpPr>
              <a:stCxn id="424" idx="4"/>
            </p:cNvCxnSpPr>
            <p:nvPr/>
          </p:nvCxnSpPr>
          <p:spPr>
            <a:xfrm flipV="1">
              <a:off x="5953015" y="5453742"/>
              <a:ext cx="1138292" cy="41148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/>
            <p:cNvCxnSpPr/>
            <p:nvPr/>
          </p:nvCxnSpPr>
          <p:spPr>
            <a:xfrm>
              <a:off x="7091308" y="5453742"/>
              <a:ext cx="1138292" cy="1175657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/>
            <p:cNvCxnSpPr/>
            <p:nvPr/>
          </p:nvCxnSpPr>
          <p:spPr>
            <a:xfrm flipV="1">
              <a:off x="5808356" y="5233306"/>
              <a:ext cx="322519" cy="426176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/>
            <p:cNvCxnSpPr/>
            <p:nvPr/>
          </p:nvCxnSpPr>
          <p:spPr>
            <a:xfrm>
              <a:off x="6130875" y="5233306"/>
              <a:ext cx="960433" cy="808264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/>
            <p:cNvCxnSpPr>
              <a:stCxn id="424" idx="4"/>
            </p:cNvCxnSpPr>
            <p:nvPr/>
          </p:nvCxnSpPr>
          <p:spPr>
            <a:xfrm flipV="1">
              <a:off x="5953015" y="5637439"/>
              <a:ext cx="177859" cy="227784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/>
            <p:cNvCxnSpPr/>
            <p:nvPr/>
          </p:nvCxnSpPr>
          <p:spPr>
            <a:xfrm>
              <a:off x="6130875" y="5659482"/>
              <a:ext cx="480216" cy="969917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/>
            <p:cNvCxnSpPr>
              <a:stCxn id="424" idx="2"/>
            </p:cNvCxnSpPr>
            <p:nvPr/>
          </p:nvCxnSpPr>
          <p:spPr>
            <a:xfrm flipH="1" flipV="1">
              <a:off x="5087440" y="5659482"/>
              <a:ext cx="177857" cy="20574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Straight Connector 431"/>
            <p:cNvCxnSpPr/>
            <p:nvPr/>
          </p:nvCxnSpPr>
          <p:spPr>
            <a:xfrm flipH="1">
              <a:off x="4565723" y="5659482"/>
              <a:ext cx="521717" cy="881743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Straight Connector 432"/>
            <p:cNvCxnSpPr>
              <a:stCxn id="424" idx="2"/>
            </p:cNvCxnSpPr>
            <p:nvPr/>
          </p:nvCxnSpPr>
          <p:spPr>
            <a:xfrm flipH="1" flipV="1">
              <a:off x="4186292" y="5453742"/>
              <a:ext cx="1079005" cy="41148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Straight Connector 433"/>
            <p:cNvCxnSpPr/>
            <p:nvPr/>
          </p:nvCxnSpPr>
          <p:spPr>
            <a:xfrm flipH="1">
              <a:off x="3048000" y="5453742"/>
              <a:ext cx="1138292" cy="1087483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Connector 434"/>
            <p:cNvCxnSpPr/>
            <p:nvPr/>
          </p:nvCxnSpPr>
          <p:spPr>
            <a:xfrm flipH="1">
              <a:off x="4186292" y="5233306"/>
              <a:ext cx="640289" cy="808264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Isosceles Triangle 435"/>
            <p:cNvSpPr/>
            <p:nvPr/>
          </p:nvSpPr>
          <p:spPr>
            <a:xfrm rot="10800000">
              <a:off x="5826635" y="5909307"/>
              <a:ext cx="126381" cy="139259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437" name="Isosceles Triangle 436"/>
            <p:cNvSpPr/>
            <p:nvPr/>
          </p:nvSpPr>
          <p:spPr>
            <a:xfrm rot="10800000">
              <a:off x="5283579" y="5909308"/>
              <a:ext cx="126381" cy="139259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438" name="Isosceles Triangle 437"/>
            <p:cNvSpPr/>
            <p:nvPr/>
          </p:nvSpPr>
          <p:spPr>
            <a:xfrm rot="10800000">
              <a:off x="5545967" y="5909307"/>
              <a:ext cx="126381" cy="139259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cxnSp>
          <p:nvCxnSpPr>
            <p:cNvPr id="439" name="Straight Connector 438"/>
            <p:cNvCxnSpPr/>
            <p:nvPr/>
          </p:nvCxnSpPr>
          <p:spPr>
            <a:xfrm>
              <a:off x="4826581" y="5233306"/>
              <a:ext cx="583379" cy="426176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476"/>
          <p:cNvGrpSpPr/>
          <p:nvPr/>
        </p:nvGrpSpPr>
        <p:grpSpPr>
          <a:xfrm rot="821132">
            <a:off x="86073" y="2539931"/>
            <a:ext cx="744993" cy="516793"/>
            <a:chOff x="3048000" y="2514600"/>
            <a:chExt cx="5181600" cy="4114799"/>
          </a:xfrm>
          <a:solidFill>
            <a:srgbClr val="FF0000"/>
          </a:solidFill>
        </p:grpSpPr>
        <p:grpSp>
          <p:nvGrpSpPr>
            <p:cNvPr id="11" name="Group 477"/>
            <p:cNvGrpSpPr/>
            <p:nvPr/>
          </p:nvGrpSpPr>
          <p:grpSpPr>
            <a:xfrm>
              <a:off x="5087440" y="2514600"/>
              <a:ext cx="1043435" cy="1910442"/>
              <a:chOff x="6229350" y="2057400"/>
              <a:chExt cx="419100" cy="1524000"/>
            </a:xfrm>
            <a:grpFill/>
          </p:grpSpPr>
          <p:sp>
            <p:nvSpPr>
              <p:cNvPr id="498" name="Rectangle 497"/>
              <p:cNvSpPr/>
              <p:nvPr/>
            </p:nvSpPr>
            <p:spPr>
              <a:xfrm>
                <a:off x="6229350" y="2438400"/>
                <a:ext cx="419100" cy="762000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2" name="Group 498"/>
              <p:cNvGrpSpPr/>
              <p:nvPr/>
            </p:nvGrpSpPr>
            <p:grpSpPr>
              <a:xfrm>
                <a:off x="6229350" y="2057400"/>
                <a:ext cx="419100" cy="381000"/>
                <a:chOff x="6229350" y="2057400"/>
                <a:chExt cx="419100" cy="381000"/>
              </a:xfrm>
              <a:grpFill/>
            </p:grpSpPr>
            <p:sp>
              <p:nvSpPr>
                <p:cNvPr id="504" name="Isosceles Triangle 503"/>
                <p:cNvSpPr/>
                <p:nvPr/>
              </p:nvSpPr>
              <p:spPr>
                <a:xfrm>
                  <a:off x="6229350" y="2057400"/>
                  <a:ext cx="4191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5" name="Isosceles Triangle 504"/>
                <p:cNvSpPr/>
                <p:nvPr/>
              </p:nvSpPr>
              <p:spPr>
                <a:xfrm>
                  <a:off x="6324600" y="2057400"/>
                  <a:ext cx="2286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3" name="Group 499"/>
              <p:cNvGrpSpPr/>
              <p:nvPr/>
            </p:nvGrpSpPr>
            <p:grpSpPr>
              <a:xfrm rot="10800000">
                <a:off x="6229350" y="3200400"/>
                <a:ext cx="419100" cy="381000"/>
                <a:chOff x="6229350" y="2057400"/>
                <a:chExt cx="419100" cy="381000"/>
              </a:xfrm>
              <a:grpFill/>
            </p:grpSpPr>
            <p:sp>
              <p:nvSpPr>
                <p:cNvPr id="502" name="Isosceles Triangle 501"/>
                <p:cNvSpPr/>
                <p:nvPr/>
              </p:nvSpPr>
              <p:spPr>
                <a:xfrm>
                  <a:off x="6229350" y="2057400"/>
                  <a:ext cx="4191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3" name="Isosceles Triangle 502"/>
                <p:cNvSpPr/>
                <p:nvPr/>
              </p:nvSpPr>
              <p:spPr>
                <a:xfrm>
                  <a:off x="6324600" y="2057400"/>
                  <a:ext cx="2286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01" name="Rectangle 500"/>
              <p:cNvSpPr/>
              <p:nvPr/>
            </p:nvSpPr>
            <p:spPr>
              <a:xfrm>
                <a:off x="6324600" y="2438400"/>
                <a:ext cx="228600" cy="762000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479" name="Straight Connector 478"/>
            <p:cNvCxnSpPr>
              <a:stCxn id="502" idx="0"/>
              <a:endCxn id="503" idx="0"/>
            </p:cNvCxnSpPr>
            <p:nvPr/>
          </p:nvCxnSpPr>
          <p:spPr>
            <a:xfrm>
              <a:off x="5609158" y="4425042"/>
              <a:ext cx="0" cy="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0" name="Straight Connector 479"/>
            <p:cNvCxnSpPr>
              <a:stCxn id="502" idx="0"/>
            </p:cNvCxnSpPr>
            <p:nvPr/>
          </p:nvCxnSpPr>
          <p:spPr>
            <a:xfrm>
              <a:off x="5609158" y="4425042"/>
              <a:ext cx="0" cy="220436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1" name="Can 480"/>
            <p:cNvSpPr/>
            <p:nvPr/>
          </p:nvSpPr>
          <p:spPr>
            <a:xfrm flipH="1">
              <a:off x="5409959" y="4645478"/>
              <a:ext cx="398397" cy="1175657"/>
            </a:xfrm>
            <a:prstGeom prst="can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482" name="Can 481"/>
            <p:cNvSpPr/>
            <p:nvPr/>
          </p:nvSpPr>
          <p:spPr>
            <a:xfrm>
              <a:off x="5265297" y="5821135"/>
              <a:ext cx="687718" cy="88172"/>
            </a:xfrm>
            <a:prstGeom prst="can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cxnSp>
          <p:nvCxnSpPr>
            <p:cNvPr id="483" name="Straight Connector 482"/>
            <p:cNvCxnSpPr>
              <a:stCxn id="482" idx="4"/>
            </p:cNvCxnSpPr>
            <p:nvPr/>
          </p:nvCxnSpPr>
          <p:spPr>
            <a:xfrm flipV="1">
              <a:off x="5953015" y="5453742"/>
              <a:ext cx="1138292" cy="41148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/>
            <p:cNvCxnSpPr/>
            <p:nvPr/>
          </p:nvCxnSpPr>
          <p:spPr>
            <a:xfrm>
              <a:off x="7091308" y="5453742"/>
              <a:ext cx="1138292" cy="1175657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/>
            <p:cNvCxnSpPr/>
            <p:nvPr/>
          </p:nvCxnSpPr>
          <p:spPr>
            <a:xfrm flipV="1">
              <a:off x="5808356" y="5233306"/>
              <a:ext cx="322519" cy="426176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/>
            <p:cNvCxnSpPr/>
            <p:nvPr/>
          </p:nvCxnSpPr>
          <p:spPr>
            <a:xfrm>
              <a:off x="6130875" y="5233306"/>
              <a:ext cx="960433" cy="808264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/>
            <p:cNvCxnSpPr>
              <a:stCxn id="482" idx="4"/>
            </p:cNvCxnSpPr>
            <p:nvPr/>
          </p:nvCxnSpPr>
          <p:spPr>
            <a:xfrm flipV="1">
              <a:off x="5953015" y="5637439"/>
              <a:ext cx="177859" cy="227784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Straight Connector 487"/>
            <p:cNvCxnSpPr/>
            <p:nvPr/>
          </p:nvCxnSpPr>
          <p:spPr>
            <a:xfrm>
              <a:off x="6130875" y="5659482"/>
              <a:ext cx="480216" cy="969917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/>
            <p:cNvCxnSpPr>
              <a:stCxn id="482" idx="2"/>
            </p:cNvCxnSpPr>
            <p:nvPr/>
          </p:nvCxnSpPr>
          <p:spPr>
            <a:xfrm flipH="1" flipV="1">
              <a:off x="5087440" y="5659482"/>
              <a:ext cx="177857" cy="20574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Straight Connector 489"/>
            <p:cNvCxnSpPr/>
            <p:nvPr/>
          </p:nvCxnSpPr>
          <p:spPr>
            <a:xfrm flipH="1">
              <a:off x="4565723" y="5659482"/>
              <a:ext cx="521717" cy="881743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1" name="Straight Connector 490"/>
            <p:cNvCxnSpPr>
              <a:stCxn id="482" idx="2"/>
            </p:cNvCxnSpPr>
            <p:nvPr/>
          </p:nvCxnSpPr>
          <p:spPr>
            <a:xfrm flipH="1" flipV="1">
              <a:off x="4186292" y="5453742"/>
              <a:ext cx="1079005" cy="41148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Straight Connector 491"/>
            <p:cNvCxnSpPr/>
            <p:nvPr/>
          </p:nvCxnSpPr>
          <p:spPr>
            <a:xfrm flipH="1">
              <a:off x="3048000" y="5453742"/>
              <a:ext cx="1138292" cy="1087483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Straight Connector 492"/>
            <p:cNvCxnSpPr/>
            <p:nvPr/>
          </p:nvCxnSpPr>
          <p:spPr>
            <a:xfrm flipH="1">
              <a:off x="4186292" y="5233306"/>
              <a:ext cx="640289" cy="808264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4" name="Isosceles Triangle 493"/>
            <p:cNvSpPr/>
            <p:nvPr/>
          </p:nvSpPr>
          <p:spPr>
            <a:xfrm rot="10800000">
              <a:off x="5826635" y="5909307"/>
              <a:ext cx="126381" cy="139259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495" name="Isosceles Triangle 494"/>
            <p:cNvSpPr/>
            <p:nvPr/>
          </p:nvSpPr>
          <p:spPr>
            <a:xfrm rot="10800000">
              <a:off x="5283579" y="5909308"/>
              <a:ext cx="126381" cy="139259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496" name="Isosceles Triangle 495"/>
            <p:cNvSpPr/>
            <p:nvPr/>
          </p:nvSpPr>
          <p:spPr>
            <a:xfrm rot="10800000">
              <a:off x="5545967" y="5909307"/>
              <a:ext cx="126381" cy="139259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cxnSp>
          <p:nvCxnSpPr>
            <p:cNvPr id="497" name="Straight Connector 496"/>
            <p:cNvCxnSpPr/>
            <p:nvPr/>
          </p:nvCxnSpPr>
          <p:spPr>
            <a:xfrm>
              <a:off x="4826581" y="5233306"/>
              <a:ext cx="583379" cy="426176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273"/>
          <p:cNvGrpSpPr/>
          <p:nvPr/>
        </p:nvGrpSpPr>
        <p:grpSpPr>
          <a:xfrm rot="821132">
            <a:off x="86073" y="2539931"/>
            <a:ext cx="744993" cy="516793"/>
            <a:chOff x="3048000" y="2514600"/>
            <a:chExt cx="5181600" cy="4114799"/>
          </a:xfrm>
          <a:solidFill>
            <a:srgbClr val="FF0000"/>
          </a:solidFill>
        </p:grpSpPr>
        <p:grpSp>
          <p:nvGrpSpPr>
            <p:cNvPr id="15" name="Group 1335"/>
            <p:cNvGrpSpPr/>
            <p:nvPr/>
          </p:nvGrpSpPr>
          <p:grpSpPr>
            <a:xfrm>
              <a:off x="5087440" y="2514600"/>
              <a:ext cx="1043435" cy="1910442"/>
              <a:chOff x="6229350" y="2057400"/>
              <a:chExt cx="419100" cy="1524000"/>
            </a:xfrm>
            <a:grpFill/>
          </p:grpSpPr>
          <p:sp>
            <p:nvSpPr>
              <p:cNvPr id="1356" name="Rectangle 1355"/>
              <p:cNvSpPr/>
              <p:nvPr/>
            </p:nvSpPr>
            <p:spPr>
              <a:xfrm>
                <a:off x="6229350" y="2438400"/>
                <a:ext cx="419100" cy="762000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6" name="Group 1356"/>
              <p:cNvGrpSpPr/>
              <p:nvPr/>
            </p:nvGrpSpPr>
            <p:grpSpPr>
              <a:xfrm>
                <a:off x="6229350" y="2057400"/>
                <a:ext cx="419100" cy="381000"/>
                <a:chOff x="6229350" y="2057400"/>
                <a:chExt cx="419100" cy="381000"/>
              </a:xfrm>
              <a:grpFill/>
            </p:grpSpPr>
            <p:sp>
              <p:nvSpPr>
                <p:cNvPr id="1362" name="Isosceles Triangle 1361"/>
                <p:cNvSpPr/>
                <p:nvPr/>
              </p:nvSpPr>
              <p:spPr>
                <a:xfrm>
                  <a:off x="6229350" y="2057400"/>
                  <a:ext cx="4191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63" name="Isosceles Triangle 1362"/>
                <p:cNvSpPr/>
                <p:nvPr/>
              </p:nvSpPr>
              <p:spPr>
                <a:xfrm>
                  <a:off x="6324600" y="2057400"/>
                  <a:ext cx="2286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7" name="Group 1357"/>
              <p:cNvGrpSpPr/>
              <p:nvPr/>
            </p:nvGrpSpPr>
            <p:grpSpPr>
              <a:xfrm rot="10800000">
                <a:off x="6229350" y="3200400"/>
                <a:ext cx="419100" cy="381000"/>
                <a:chOff x="6229350" y="2057400"/>
                <a:chExt cx="419100" cy="381000"/>
              </a:xfrm>
              <a:grpFill/>
            </p:grpSpPr>
            <p:sp>
              <p:nvSpPr>
                <p:cNvPr id="1360" name="Isosceles Triangle 1359"/>
                <p:cNvSpPr/>
                <p:nvPr/>
              </p:nvSpPr>
              <p:spPr>
                <a:xfrm>
                  <a:off x="6229350" y="2057400"/>
                  <a:ext cx="4191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61" name="Isosceles Triangle 1360"/>
                <p:cNvSpPr/>
                <p:nvPr/>
              </p:nvSpPr>
              <p:spPr>
                <a:xfrm>
                  <a:off x="6324600" y="2057400"/>
                  <a:ext cx="2286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359" name="Rectangle 1358"/>
              <p:cNvSpPr/>
              <p:nvPr/>
            </p:nvSpPr>
            <p:spPr>
              <a:xfrm>
                <a:off x="6324600" y="2438400"/>
                <a:ext cx="228600" cy="762000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337" name="Straight Connector 1336"/>
            <p:cNvCxnSpPr>
              <a:stCxn id="1360" idx="0"/>
              <a:endCxn id="1361" idx="0"/>
            </p:cNvCxnSpPr>
            <p:nvPr/>
          </p:nvCxnSpPr>
          <p:spPr>
            <a:xfrm>
              <a:off x="5609158" y="4425042"/>
              <a:ext cx="0" cy="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8" name="Straight Connector 1337"/>
            <p:cNvCxnSpPr>
              <a:stCxn id="1360" idx="0"/>
            </p:cNvCxnSpPr>
            <p:nvPr/>
          </p:nvCxnSpPr>
          <p:spPr>
            <a:xfrm>
              <a:off x="5609158" y="4425042"/>
              <a:ext cx="0" cy="220436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9" name="Can 1338"/>
            <p:cNvSpPr/>
            <p:nvPr/>
          </p:nvSpPr>
          <p:spPr>
            <a:xfrm flipH="1">
              <a:off x="5409959" y="4645478"/>
              <a:ext cx="398397" cy="1175657"/>
            </a:xfrm>
            <a:prstGeom prst="can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1340" name="Can 1339"/>
            <p:cNvSpPr/>
            <p:nvPr/>
          </p:nvSpPr>
          <p:spPr>
            <a:xfrm>
              <a:off x="5265297" y="5821135"/>
              <a:ext cx="687718" cy="88172"/>
            </a:xfrm>
            <a:prstGeom prst="can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cxnSp>
          <p:nvCxnSpPr>
            <p:cNvPr id="1341" name="Straight Connector 1340"/>
            <p:cNvCxnSpPr>
              <a:stCxn id="1340" idx="4"/>
            </p:cNvCxnSpPr>
            <p:nvPr/>
          </p:nvCxnSpPr>
          <p:spPr>
            <a:xfrm flipV="1">
              <a:off x="5953015" y="5453742"/>
              <a:ext cx="1138292" cy="41148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2" name="Straight Connector 1341"/>
            <p:cNvCxnSpPr/>
            <p:nvPr/>
          </p:nvCxnSpPr>
          <p:spPr>
            <a:xfrm>
              <a:off x="7091308" y="5453742"/>
              <a:ext cx="1138292" cy="1175657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3" name="Straight Connector 1342"/>
            <p:cNvCxnSpPr/>
            <p:nvPr/>
          </p:nvCxnSpPr>
          <p:spPr>
            <a:xfrm flipV="1">
              <a:off x="5808356" y="5233306"/>
              <a:ext cx="322519" cy="426176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4" name="Straight Connector 1343"/>
            <p:cNvCxnSpPr/>
            <p:nvPr/>
          </p:nvCxnSpPr>
          <p:spPr>
            <a:xfrm>
              <a:off x="6130875" y="5233306"/>
              <a:ext cx="960433" cy="808264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5" name="Straight Connector 1344"/>
            <p:cNvCxnSpPr>
              <a:stCxn id="1340" idx="4"/>
            </p:cNvCxnSpPr>
            <p:nvPr/>
          </p:nvCxnSpPr>
          <p:spPr>
            <a:xfrm flipV="1">
              <a:off x="5953015" y="5637439"/>
              <a:ext cx="177859" cy="227784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6" name="Straight Connector 1345"/>
            <p:cNvCxnSpPr/>
            <p:nvPr/>
          </p:nvCxnSpPr>
          <p:spPr>
            <a:xfrm>
              <a:off x="6130875" y="5659482"/>
              <a:ext cx="480216" cy="969917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7" name="Straight Connector 1346"/>
            <p:cNvCxnSpPr>
              <a:stCxn id="1340" idx="2"/>
            </p:cNvCxnSpPr>
            <p:nvPr/>
          </p:nvCxnSpPr>
          <p:spPr>
            <a:xfrm flipH="1" flipV="1">
              <a:off x="5087440" y="5659482"/>
              <a:ext cx="177857" cy="20574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8" name="Straight Connector 1347"/>
            <p:cNvCxnSpPr/>
            <p:nvPr/>
          </p:nvCxnSpPr>
          <p:spPr>
            <a:xfrm flipH="1">
              <a:off x="4565723" y="5659482"/>
              <a:ext cx="521717" cy="881743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9" name="Straight Connector 1348"/>
            <p:cNvCxnSpPr>
              <a:stCxn id="1340" idx="2"/>
            </p:cNvCxnSpPr>
            <p:nvPr/>
          </p:nvCxnSpPr>
          <p:spPr>
            <a:xfrm flipH="1" flipV="1">
              <a:off x="4186292" y="5453742"/>
              <a:ext cx="1079005" cy="41148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0" name="Straight Connector 1349"/>
            <p:cNvCxnSpPr/>
            <p:nvPr/>
          </p:nvCxnSpPr>
          <p:spPr>
            <a:xfrm flipH="1">
              <a:off x="3048000" y="5453742"/>
              <a:ext cx="1138292" cy="1087483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1" name="Straight Connector 1350"/>
            <p:cNvCxnSpPr/>
            <p:nvPr/>
          </p:nvCxnSpPr>
          <p:spPr>
            <a:xfrm flipH="1">
              <a:off x="4186292" y="5233306"/>
              <a:ext cx="640289" cy="808264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2" name="Isosceles Triangle 1351"/>
            <p:cNvSpPr/>
            <p:nvPr/>
          </p:nvSpPr>
          <p:spPr>
            <a:xfrm rot="10800000">
              <a:off x="5826635" y="5909307"/>
              <a:ext cx="126381" cy="139259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1353" name="Isosceles Triangle 1352"/>
            <p:cNvSpPr/>
            <p:nvPr/>
          </p:nvSpPr>
          <p:spPr>
            <a:xfrm rot="10800000">
              <a:off x="5283579" y="5909308"/>
              <a:ext cx="126381" cy="139259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1354" name="Isosceles Triangle 1353"/>
            <p:cNvSpPr/>
            <p:nvPr/>
          </p:nvSpPr>
          <p:spPr>
            <a:xfrm rot="10800000">
              <a:off x="5545967" y="5909307"/>
              <a:ext cx="126381" cy="139259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cxnSp>
          <p:nvCxnSpPr>
            <p:cNvPr id="1355" name="Straight Connector 1354"/>
            <p:cNvCxnSpPr/>
            <p:nvPr/>
          </p:nvCxnSpPr>
          <p:spPr>
            <a:xfrm>
              <a:off x="4826581" y="5233306"/>
              <a:ext cx="583379" cy="426176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7" name="Freeform 1276"/>
          <p:cNvSpPr/>
          <p:nvPr/>
        </p:nvSpPr>
        <p:spPr>
          <a:xfrm rot="188999">
            <a:off x="3122332" y="2074302"/>
            <a:ext cx="598488" cy="757237"/>
          </a:xfrm>
          <a:custGeom>
            <a:avLst/>
            <a:gdLst>
              <a:gd name="connsiteX0" fmla="*/ 627797 w 627797"/>
              <a:gd name="connsiteY0" fmla="*/ 0 h 805217"/>
              <a:gd name="connsiteX1" fmla="*/ 327546 w 627797"/>
              <a:gd name="connsiteY1" fmla="*/ 477671 h 805217"/>
              <a:gd name="connsiteX2" fmla="*/ 0 w 627797"/>
              <a:gd name="connsiteY2" fmla="*/ 805217 h 805217"/>
              <a:gd name="connsiteX3" fmla="*/ 0 w 627797"/>
              <a:gd name="connsiteY3" fmla="*/ 805217 h 805217"/>
              <a:gd name="connsiteX4" fmla="*/ 0 w 627797"/>
              <a:gd name="connsiteY4" fmla="*/ 805217 h 80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797" h="805217">
                <a:moveTo>
                  <a:pt x="627797" y="0"/>
                </a:moveTo>
                <a:cubicBezTo>
                  <a:pt x="529988" y="171734"/>
                  <a:pt x="432179" y="343468"/>
                  <a:pt x="327546" y="477671"/>
                </a:cubicBezTo>
                <a:cubicBezTo>
                  <a:pt x="222913" y="611874"/>
                  <a:pt x="0" y="805217"/>
                  <a:pt x="0" y="805217"/>
                </a:cubicBezTo>
                <a:lnTo>
                  <a:pt x="0" y="805217"/>
                </a:lnTo>
                <a:lnTo>
                  <a:pt x="0" y="805217"/>
                </a:lnTo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190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278" name="Freeform 1277"/>
          <p:cNvSpPr/>
          <p:nvPr/>
        </p:nvSpPr>
        <p:spPr>
          <a:xfrm>
            <a:off x="3986213" y="2741613"/>
            <a:ext cx="627062" cy="806450"/>
          </a:xfrm>
          <a:custGeom>
            <a:avLst/>
            <a:gdLst>
              <a:gd name="connsiteX0" fmla="*/ 627797 w 627797"/>
              <a:gd name="connsiteY0" fmla="*/ 0 h 805217"/>
              <a:gd name="connsiteX1" fmla="*/ 327546 w 627797"/>
              <a:gd name="connsiteY1" fmla="*/ 477671 h 805217"/>
              <a:gd name="connsiteX2" fmla="*/ 0 w 627797"/>
              <a:gd name="connsiteY2" fmla="*/ 805217 h 805217"/>
              <a:gd name="connsiteX3" fmla="*/ 0 w 627797"/>
              <a:gd name="connsiteY3" fmla="*/ 805217 h 805217"/>
              <a:gd name="connsiteX4" fmla="*/ 0 w 627797"/>
              <a:gd name="connsiteY4" fmla="*/ 805217 h 80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797" h="805217">
                <a:moveTo>
                  <a:pt x="627797" y="0"/>
                </a:moveTo>
                <a:cubicBezTo>
                  <a:pt x="529988" y="171734"/>
                  <a:pt x="432179" y="343468"/>
                  <a:pt x="327546" y="477671"/>
                </a:cubicBezTo>
                <a:cubicBezTo>
                  <a:pt x="222913" y="611874"/>
                  <a:pt x="0" y="805217"/>
                  <a:pt x="0" y="805217"/>
                </a:cubicBezTo>
                <a:lnTo>
                  <a:pt x="0" y="805217"/>
                </a:lnTo>
                <a:lnTo>
                  <a:pt x="0" y="805217"/>
                </a:lnTo>
              </a:path>
            </a:pathLst>
          </a:custGeom>
          <a:solidFill>
            <a:schemeClr val="bg1"/>
          </a:solidFill>
          <a:ln w="1270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246" name="Freeform 245"/>
          <p:cNvSpPr/>
          <p:nvPr/>
        </p:nvSpPr>
        <p:spPr>
          <a:xfrm>
            <a:off x="-422275" y="-703263"/>
            <a:ext cx="6035675" cy="5486401"/>
          </a:xfrm>
          <a:custGeom>
            <a:avLst/>
            <a:gdLst>
              <a:gd name="connsiteX0" fmla="*/ 4572000 w 4572000"/>
              <a:gd name="connsiteY0" fmla="*/ 0 h 4203947"/>
              <a:gd name="connsiteX1" fmla="*/ 4476466 w 4572000"/>
              <a:gd name="connsiteY1" fmla="*/ 777922 h 4203947"/>
              <a:gd name="connsiteX2" fmla="*/ 4121624 w 4572000"/>
              <a:gd name="connsiteY2" fmla="*/ 1719618 h 4203947"/>
              <a:gd name="connsiteX3" fmla="*/ 3630305 w 4572000"/>
              <a:gd name="connsiteY3" fmla="*/ 2470245 h 4203947"/>
              <a:gd name="connsiteX4" fmla="*/ 2988860 w 4572000"/>
              <a:gd name="connsiteY4" fmla="*/ 3098042 h 4203947"/>
              <a:gd name="connsiteX5" fmla="*/ 2019869 w 4572000"/>
              <a:gd name="connsiteY5" fmla="*/ 3725839 h 4203947"/>
              <a:gd name="connsiteX6" fmla="*/ 1228299 w 4572000"/>
              <a:gd name="connsiteY6" fmla="*/ 4026090 h 4203947"/>
              <a:gd name="connsiteX7" fmla="*/ 300251 w 4572000"/>
              <a:gd name="connsiteY7" fmla="*/ 4176215 h 4203947"/>
              <a:gd name="connsiteX8" fmla="*/ 0 w 4572000"/>
              <a:gd name="connsiteY8" fmla="*/ 4203510 h 4203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4203947">
                <a:moveTo>
                  <a:pt x="4572000" y="0"/>
                </a:moveTo>
                <a:cubicBezTo>
                  <a:pt x="4561764" y="245659"/>
                  <a:pt x="4551529" y="491319"/>
                  <a:pt x="4476466" y="777922"/>
                </a:cubicBezTo>
                <a:cubicBezTo>
                  <a:pt x="4401403" y="1064525"/>
                  <a:pt x="4262651" y="1437564"/>
                  <a:pt x="4121624" y="1719618"/>
                </a:cubicBezTo>
                <a:cubicBezTo>
                  <a:pt x="3980597" y="2001672"/>
                  <a:pt x="3819099" y="2240508"/>
                  <a:pt x="3630305" y="2470245"/>
                </a:cubicBezTo>
                <a:cubicBezTo>
                  <a:pt x="3441511" y="2699982"/>
                  <a:pt x="3257266" y="2888776"/>
                  <a:pt x="2988860" y="3098042"/>
                </a:cubicBezTo>
                <a:cubicBezTo>
                  <a:pt x="2720454" y="3307308"/>
                  <a:pt x="2313296" y="3571164"/>
                  <a:pt x="2019869" y="3725839"/>
                </a:cubicBezTo>
                <a:cubicBezTo>
                  <a:pt x="1726442" y="3880514"/>
                  <a:pt x="1514902" y="3951027"/>
                  <a:pt x="1228299" y="4026090"/>
                </a:cubicBezTo>
                <a:cubicBezTo>
                  <a:pt x="941696" y="4101153"/>
                  <a:pt x="504967" y="4146645"/>
                  <a:pt x="300251" y="4176215"/>
                </a:cubicBezTo>
                <a:cubicBezTo>
                  <a:pt x="95535" y="4205785"/>
                  <a:pt x="47767" y="4204647"/>
                  <a:pt x="0" y="4203510"/>
                </a:cubicBezTo>
              </a:path>
            </a:pathLst>
          </a:custGeom>
          <a:ln w="1270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247" name="Freeform 246"/>
          <p:cNvSpPr/>
          <p:nvPr/>
        </p:nvSpPr>
        <p:spPr>
          <a:xfrm>
            <a:off x="4138613" y="2886075"/>
            <a:ext cx="627062" cy="804863"/>
          </a:xfrm>
          <a:custGeom>
            <a:avLst/>
            <a:gdLst>
              <a:gd name="connsiteX0" fmla="*/ 627797 w 627797"/>
              <a:gd name="connsiteY0" fmla="*/ 0 h 805217"/>
              <a:gd name="connsiteX1" fmla="*/ 327546 w 627797"/>
              <a:gd name="connsiteY1" fmla="*/ 477671 h 805217"/>
              <a:gd name="connsiteX2" fmla="*/ 0 w 627797"/>
              <a:gd name="connsiteY2" fmla="*/ 805217 h 805217"/>
              <a:gd name="connsiteX3" fmla="*/ 0 w 627797"/>
              <a:gd name="connsiteY3" fmla="*/ 805217 h 805217"/>
              <a:gd name="connsiteX4" fmla="*/ 0 w 627797"/>
              <a:gd name="connsiteY4" fmla="*/ 805217 h 80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797" h="805217">
                <a:moveTo>
                  <a:pt x="627797" y="0"/>
                </a:moveTo>
                <a:cubicBezTo>
                  <a:pt x="529988" y="171734"/>
                  <a:pt x="432179" y="343468"/>
                  <a:pt x="327546" y="477671"/>
                </a:cubicBezTo>
                <a:cubicBezTo>
                  <a:pt x="222913" y="611874"/>
                  <a:pt x="0" y="805217"/>
                  <a:pt x="0" y="805217"/>
                </a:cubicBezTo>
                <a:lnTo>
                  <a:pt x="0" y="805217"/>
                </a:lnTo>
                <a:lnTo>
                  <a:pt x="0" y="805217"/>
                </a:lnTo>
              </a:path>
            </a:pathLst>
          </a:custGeom>
          <a:solidFill>
            <a:schemeClr val="bg1"/>
          </a:solidFill>
          <a:ln w="1270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391" name="Oval 390"/>
          <p:cNvSpPr/>
          <p:nvPr/>
        </p:nvSpPr>
        <p:spPr>
          <a:xfrm>
            <a:off x="-6046788" y="-3919538"/>
            <a:ext cx="10812463" cy="8377238"/>
          </a:xfrm>
          <a:prstGeom prst="ellipse">
            <a:avLst/>
          </a:prstGeom>
          <a:noFill/>
          <a:ln w="190500" cap="flat" cmpd="sng" algn="ctr">
            <a:solidFill>
              <a:srgbClr val="7017A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9" name="Freeform 418"/>
          <p:cNvSpPr/>
          <p:nvPr/>
        </p:nvSpPr>
        <p:spPr>
          <a:xfrm>
            <a:off x="3736975" y="2514600"/>
            <a:ext cx="628650" cy="804863"/>
          </a:xfrm>
          <a:custGeom>
            <a:avLst/>
            <a:gdLst>
              <a:gd name="connsiteX0" fmla="*/ 627797 w 627797"/>
              <a:gd name="connsiteY0" fmla="*/ 0 h 805217"/>
              <a:gd name="connsiteX1" fmla="*/ 327546 w 627797"/>
              <a:gd name="connsiteY1" fmla="*/ 477671 h 805217"/>
              <a:gd name="connsiteX2" fmla="*/ 0 w 627797"/>
              <a:gd name="connsiteY2" fmla="*/ 805217 h 805217"/>
              <a:gd name="connsiteX3" fmla="*/ 0 w 627797"/>
              <a:gd name="connsiteY3" fmla="*/ 805217 h 805217"/>
              <a:gd name="connsiteX4" fmla="*/ 0 w 627797"/>
              <a:gd name="connsiteY4" fmla="*/ 805217 h 80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797" h="805217">
                <a:moveTo>
                  <a:pt x="627797" y="0"/>
                </a:moveTo>
                <a:cubicBezTo>
                  <a:pt x="529988" y="171734"/>
                  <a:pt x="432179" y="343468"/>
                  <a:pt x="327546" y="477671"/>
                </a:cubicBezTo>
                <a:cubicBezTo>
                  <a:pt x="222913" y="611874"/>
                  <a:pt x="0" y="805217"/>
                  <a:pt x="0" y="805217"/>
                </a:cubicBezTo>
                <a:lnTo>
                  <a:pt x="0" y="805217"/>
                </a:lnTo>
                <a:lnTo>
                  <a:pt x="0" y="805217"/>
                </a:lnTo>
              </a:path>
            </a:pathLst>
          </a:custGeom>
          <a:solidFill>
            <a:schemeClr val="bg1"/>
          </a:solidFill>
          <a:ln w="1270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grpSp>
        <p:nvGrpSpPr>
          <p:cNvPr id="18" name="Group 1274"/>
          <p:cNvGrpSpPr/>
          <p:nvPr/>
        </p:nvGrpSpPr>
        <p:grpSpPr>
          <a:xfrm rot="16200000">
            <a:off x="2629692" y="631625"/>
            <a:ext cx="744993" cy="516793"/>
            <a:chOff x="3048000" y="2514600"/>
            <a:chExt cx="5181600" cy="4114799"/>
          </a:xfrm>
          <a:solidFill>
            <a:srgbClr val="FF0000"/>
          </a:solidFill>
        </p:grpSpPr>
        <p:grpSp>
          <p:nvGrpSpPr>
            <p:cNvPr id="19" name="Group 1307"/>
            <p:cNvGrpSpPr/>
            <p:nvPr/>
          </p:nvGrpSpPr>
          <p:grpSpPr>
            <a:xfrm>
              <a:off x="5087440" y="2514602"/>
              <a:ext cx="1043435" cy="1910444"/>
              <a:chOff x="6229350" y="2057400"/>
              <a:chExt cx="419100" cy="1524000"/>
            </a:xfrm>
            <a:grpFill/>
          </p:grpSpPr>
          <p:sp>
            <p:nvSpPr>
              <p:cNvPr id="516" name="Rectangle 515"/>
              <p:cNvSpPr/>
              <p:nvPr/>
            </p:nvSpPr>
            <p:spPr>
              <a:xfrm>
                <a:off x="6229350" y="2438400"/>
                <a:ext cx="419100" cy="762000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0" name="Group 1328"/>
              <p:cNvGrpSpPr/>
              <p:nvPr/>
            </p:nvGrpSpPr>
            <p:grpSpPr>
              <a:xfrm>
                <a:off x="6229350" y="2057400"/>
                <a:ext cx="419100" cy="381000"/>
                <a:chOff x="6229350" y="2057400"/>
                <a:chExt cx="419100" cy="381000"/>
              </a:xfrm>
              <a:grpFill/>
            </p:grpSpPr>
            <p:sp>
              <p:nvSpPr>
                <p:cNvPr id="522" name="Isosceles Triangle 521"/>
                <p:cNvSpPr/>
                <p:nvPr/>
              </p:nvSpPr>
              <p:spPr>
                <a:xfrm>
                  <a:off x="6229350" y="2057400"/>
                  <a:ext cx="4191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3" name="Isosceles Triangle 522"/>
                <p:cNvSpPr/>
                <p:nvPr/>
              </p:nvSpPr>
              <p:spPr>
                <a:xfrm>
                  <a:off x="6324600" y="2057400"/>
                  <a:ext cx="2286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1" name="Group 1329"/>
              <p:cNvGrpSpPr/>
              <p:nvPr/>
            </p:nvGrpSpPr>
            <p:grpSpPr>
              <a:xfrm rot="10800000">
                <a:off x="6229350" y="3200400"/>
                <a:ext cx="419100" cy="381000"/>
                <a:chOff x="6229350" y="2057400"/>
                <a:chExt cx="419100" cy="381000"/>
              </a:xfrm>
              <a:grpFill/>
            </p:grpSpPr>
            <p:sp>
              <p:nvSpPr>
                <p:cNvPr id="520" name="Isosceles Triangle 519"/>
                <p:cNvSpPr/>
                <p:nvPr/>
              </p:nvSpPr>
              <p:spPr>
                <a:xfrm>
                  <a:off x="6229350" y="2057400"/>
                  <a:ext cx="4191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1" name="Isosceles Triangle 520"/>
                <p:cNvSpPr/>
                <p:nvPr/>
              </p:nvSpPr>
              <p:spPr>
                <a:xfrm>
                  <a:off x="6324600" y="2057400"/>
                  <a:ext cx="2286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19" name="Rectangle 518"/>
              <p:cNvSpPr/>
              <p:nvPr/>
            </p:nvSpPr>
            <p:spPr>
              <a:xfrm>
                <a:off x="6324600" y="2438400"/>
                <a:ext cx="228600" cy="762000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442" name="Straight Connector 441"/>
            <p:cNvCxnSpPr>
              <a:stCxn id="520" idx="0"/>
              <a:endCxn id="521" idx="0"/>
            </p:cNvCxnSpPr>
            <p:nvPr/>
          </p:nvCxnSpPr>
          <p:spPr>
            <a:xfrm>
              <a:off x="5609158" y="4425042"/>
              <a:ext cx="0" cy="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Straight Connector 447"/>
            <p:cNvCxnSpPr>
              <a:stCxn id="520" idx="0"/>
            </p:cNvCxnSpPr>
            <p:nvPr/>
          </p:nvCxnSpPr>
          <p:spPr>
            <a:xfrm>
              <a:off x="5609158" y="4425042"/>
              <a:ext cx="0" cy="220436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9" name="Can 448"/>
            <p:cNvSpPr/>
            <p:nvPr/>
          </p:nvSpPr>
          <p:spPr>
            <a:xfrm flipH="1">
              <a:off x="5409959" y="4645478"/>
              <a:ext cx="398397" cy="1175657"/>
            </a:xfrm>
            <a:prstGeom prst="can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470" name="Can 469"/>
            <p:cNvSpPr/>
            <p:nvPr/>
          </p:nvSpPr>
          <p:spPr>
            <a:xfrm>
              <a:off x="5265297" y="5821135"/>
              <a:ext cx="687718" cy="88172"/>
            </a:xfrm>
            <a:prstGeom prst="can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cxnSp>
          <p:nvCxnSpPr>
            <p:cNvPr id="471" name="Straight Connector 470"/>
            <p:cNvCxnSpPr>
              <a:stCxn id="470" idx="4"/>
            </p:cNvCxnSpPr>
            <p:nvPr/>
          </p:nvCxnSpPr>
          <p:spPr>
            <a:xfrm flipV="1">
              <a:off x="5953015" y="5453742"/>
              <a:ext cx="1138292" cy="41148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/>
            <p:cNvCxnSpPr/>
            <p:nvPr/>
          </p:nvCxnSpPr>
          <p:spPr>
            <a:xfrm>
              <a:off x="7091308" y="5453742"/>
              <a:ext cx="1138292" cy="1175657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Straight Connector 477"/>
            <p:cNvCxnSpPr/>
            <p:nvPr/>
          </p:nvCxnSpPr>
          <p:spPr>
            <a:xfrm flipV="1">
              <a:off x="5808356" y="5233306"/>
              <a:ext cx="322519" cy="426176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9" name="Straight Connector 498"/>
            <p:cNvCxnSpPr/>
            <p:nvPr/>
          </p:nvCxnSpPr>
          <p:spPr>
            <a:xfrm>
              <a:off x="6130875" y="5233306"/>
              <a:ext cx="960433" cy="808264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/>
            <p:cNvCxnSpPr>
              <a:stCxn id="470" idx="4"/>
            </p:cNvCxnSpPr>
            <p:nvPr/>
          </p:nvCxnSpPr>
          <p:spPr>
            <a:xfrm flipV="1">
              <a:off x="5953015" y="5637439"/>
              <a:ext cx="177859" cy="227784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6" name="Straight Connector 505"/>
            <p:cNvCxnSpPr/>
            <p:nvPr/>
          </p:nvCxnSpPr>
          <p:spPr>
            <a:xfrm>
              <a:off x="6130875" y="5659482"/>
              <a:ext cx="480216" cy="969917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7" name="Straight Connector 506"/>
            <p:cNvCxnSpPr>
              <a:stCxn id="470" idx="2"/>
            </p:cNvCxnSpPr>
            <p:nvPr/>
          </p:nvCxnSpPr>
          <p:spPr>
            <a:xfrm flipH="1" flipV="1">
              <a:off x="5087440" y="5659482"/>
              <a:ext cx="177857" cy="20574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8" name="Straight Connector 507"/>
            <p:cNvCxnSpPr/>
            <p:nvPr/>
          </p:nvCxnSpPr>
          <p:spPr>
            <a:xfrm flipH="1">
              <a:off x="4565723" y="5659482"/>
              <a:ext cx="521717" cy="881743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9" name="Straight Connector 508"/>
            <p:cNvCxnSpPr>
              <a:stCxn id="470" idx="2"/>
            </p:cNvCxnSpPr>
            <p:nvPr/>
          </p:nvCxnSpPr>
          <p:spPr>
            <a:xfrm flipH="1" flipV="1">
              <a:off x="4186292" y="5453742"/>
              <a:ext cx="1079005" cy="41148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0" name="Straight Connector 509"/>
            <p:cNvCxnSpPr/>
            <p:nvPr/>
          </p:nvCxnSpPr>
          <p:spPr>
            <a:xfrm flipH="1">
              <a:off x="3048000" y="5453742"/>
              <a:ext cx="1138292" cy="1087483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1" name="Straight Connector 510"/>
            <p:cNvCxnSpPr/>
            <p:nvPr/>
          </p:nvCxnSpPr>
          <p:spPr>
            <a:xfrm flipH="1">
              <a:off x="4186292" y="5233306"/>
              <a:ext cx="640289" cy="808264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2" name="Isosceles Triangle 511"/>
            <p:cNvSpPr/>
            <p:nvPr/>
          </p:nvSpPr>
          <p:spPr>
            <a:xfrm rot="10800000">
              <a:off x="5826635" y="5909307"/>
              <a:ext cx="126381" cy="139259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513" name="Isosceles Triangle 512"/>
            <p:cNvSpPr/>
            <p:nvPr/>
          </p:nvSpPr>
          <p:spPr>
            <a:xfrm rot="10800000">
              <a:off x="5283579" y="5909308"/>
              <a:ext cx="126381" cy="139259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514" name="Isosceles Triangle 513"/>
            <p:cNvSpPr/>
            <p:nvPr/>
          </p:nvSpPr>
          <p:spPr>
            <a:xfrm rot="10800000">
              <a:off x="5545967" y="5909307"/>
              <a:ext cx="126381" cy="139259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cxnSp>
          <p:nvCxnSpPr>
            <p:cNvPr id="515" name="Straight Connector 514"/>
            <p:cNvCxnSpPr/>
            <p:nvPr/>
          </p:nvCxnSpPr>
          <p:spPr>
            <a:xfrm>
              <a:off x="4826581" y="5233306"/>
              <a:ext cx="583379" cy="426176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389"/>
          <p:cNvGrpSpPr/>
          <p:nvPr/>
        </p:nvGrpSpPr>
        <p:grpSpPr>
          <a:xfrm rot="20329442">
            <a:off x="107576" y="671142"/>
            <a:ext cx="744993" cy="516793"/>
            <a:chOff x="3048000" y="2514600"/>
            <a:chExt cx="5181600" cy="4114799"/>
          </a:xfrm>
          <a:solidFill>
            <a:srgbClr val="FF0000"/>
          </a:solidFill>
        </p:grpSpPr>
        <p:grpSp>
          <p:nvGrpSpPr>
            <p:cNvPr id="23" name="Group 390"/>
            <p:cNvGrpSpPr/>
            <p:nvPr/>
          </p:nvGrpSpPr>
          <p:grpSpPr>
            <a:xfrm>
              <a:off x="5087440" y="2514602"/>
              <a:ext cx="1043435" cy="1910444"/>
              <a:chOff x="6229350" y="2057400"/>
              <a:chExt cx="419100" cy="1524000"/>
            </a:xfrm>
            <a:grpFill/>
          </p:grpSpPr>
          <p:sp>
            <p:nvSpPr>
              <p:cNvPr id="545" name="Rectangle 544"/>
              <p:cNvSpPr/>
              <p:nvPr/>
            </p:nvSpPr>
            <p:spPr>
              <a:xfrm>
                <a:off x="6229350" y="2438400"/>
                <a:ext cx="419100" cy="762000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4" name="Group 411"/>
              <p:cNvGrpSpPr/>
              <p:nvPr/>
            </p:nvGrpSpPr>
            <p:grpSpPr>
              <a:xfrm>
                <a:off x="6229350" y="2057400"/>
                <a:ext cx="419100" cy="381000"/>
                <a:chOff x="6229350" y="2057400"/>
                <a:chExt cx="419100" cy="381000"/>
              </a:xfrm>
              <a:grpFill/>
            </p:grpSpPr>
            <p:sp>
              <p:nvSpPr>
                <p:cNvPr id="551" name="Isosceles Triangle 550"/>
                <p:cNvSpPr/>
                <p:nvPr/>
              </p:nvSpPr>
              <p:spPr>
                <a:xfrm>
                  <a:off x="6229350" y="2057400"/>
                  <a:ext cx="4191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52" name="Isosceles Triangle 551"/>
                <p:cNvSpPr/>
                <p:nvPr/>
              </p:nvSpPr>
              <p:spPr>
                <a:xfrm>
                  <a:off x="6324600" y="2057400"/>
                  <a:ext cx="2286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5" name="Group 412"/>
              <p:cNvGrpSpPr/>
              <p:nvPr/>
            </p:nvGrpSpPr>
            <p:grpSpPr>
              <a:xfrm rot="10800000">
                <a:off x="6229350" y="3200400"/>
                <a:ext cx="419100" cy="381000"/>
                <a:chOff x="6229350" y="2057400"/>
                <a:chExt cx="419100" cy="381000"/>
              </a:xfrm>
              <a:grpFill/>
            </p:grpSpPr>
            <p:sp>
              <p:nvSpPr>
                <p:cNvPr id="549" name="Isosceles Triangle 548"/>
                <p:cNvSpPr/>
                <p:nvPr/>
              </p:nvSpPr>
              <p:spPr>
                <a:xfrm>
                  <a:off x="6229350" y="2057400"/>
                  <a:ext cx="4191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50" name="Isosceles Triangle 549"/>
                <p:cNvSpPr/>
                <p:nvPr/>
              </p:nvSpPr>
              <p:spPr>
                <a:xfrm>
                  <a:off x="6324600" y="2057400"/>
                  <a:ext cx="2286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48" name="Rectangle 547"/>
              <p:cNvSpPr/>
              <p:nvPr/>
            </p:nvSpPr>
            <p:spPr>
              <a:xfrm>
                <a:off x="6324600" y="2438400"/>
                <a:ext cx="228600" cy="762000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526" name="Straight Connector 525"/>
            <p:cNvCxnSpPr>
              <a:stCxn id="549" idx="0"/>
              <a:endCxn id="550" idx="0"/>
            </p:cNvCxnSpPr>
            <p:nvPr/>
          </p:nvCxnSpPr>
          <p:spPr>
            <a:xfrm>
              <a:off x="5609158" y="4425042"/>
              <a:ext cx="0" cy="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Straight Connector 526"/>
            <p:cNvCxnSpPr>
              <a:stCxn id="549" idx="0"/>
            </p:cNvCxnSpPr>
            <p:nvPr/>
          </p:nvCxnSpPr>
          <p:spPr>
            <a:xfrm>
              <a:off x="5609158" y="4425042"/>
              <a:ext cx="0" cy="220436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8" name="Can 527"/>
            <p:cNvSpPr/>
            <p:nvPr/>
          </p:nvSpPr>
          <p:spPr>
            <a:xfrm flipH="1">
              <a:off x="5409959" y="4645478"/>
              <a:ext cx="398397" cy="1175657"/>
            </a:xfrm>
            <a:prstGeom prst="can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529" name="Can 528"/>
            <p:cNvSpPr/>
            <p:nvPr/>
          </p:nvSpPr>
          <p:spPr>
            <a:xfrm>
              <a:off x="5265297" y="5821135"/>
              <a:ext cx="687718" cy="88172"/>
            </a:xfrm>
            <a:prstGeom prst="can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cxnSp>
          <p:nvCxnSpPr>
            <p:cNvPr id="530" name="Straight Connector 529"/>
            <p:cNvCxnSpPr>
              <a:stCxn id="529" idx="4"/>
            </p:cNvCxnSpPr>
            <p:nvPr/>
          </p:nvCxnSpPr>
          <p:spPr>
            <a:xfrm flipV="1">
              <a:off x="5953015" y="5453742"/>
              <a:ext cx="1138292" cy="41148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Straight Connector 530"/>
            <p:cNvCxnSpPr/>
            <p:nvPr/>
          </p:nvCxnSpPr>
          <p:spPr>
            <a:xfrm>
              <a:off x="7091308" y="5453742"/>
              <a:ext cx="1138292" cy="1175657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/>
            <p:cNvCxnSpPr/>
            <p:nvPr/>
          </p:nvCxnSpPr>
          <p:spPr>
            <a:xfrm flipV="1">
              <a:off x="5808356" y="5233306"/>
              <a:ext cx="322519" cy="426176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3" name="Straight Connector 532"/>
            <p:cNvCxnSpPr/>
            <p:nvPr/>
          </p:nvCxnSpPr>
          <p:spPr>
            <a:xfrm>
              <a:off x="6130875" y="5233306"/>
              <a:ext cx="960433" cy="808264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Connector 533"/>
            <p:cNvCxnSpPr>
              <a:stCxn id="529" idx="4"/>
            </p:cNvCxnSpPr>
            <p:nvPr/>
          </p:nvCxnSpPr>
          <p:spPr>
            <a:xfrm flipV="1">
              <a:off x="5953015" y="5637439"/>
              <a:ext cx="177859" cy="227784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/>
            <p:cNvCxnSpPr/>
            <p:nvPr/>
          </p:nvCxnSpPr>
          <p:spPr>
            <a:xfrm>
              <a:off x="6130875" y="5659482"/>
              <a:ext cx="480216" cy="969917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/>
            <p:cNvCxnSpPr>
              <a:stCxn id="529" idx="2"/>
            </p:cNvCxnSpPr>
            <p:nvPr/>
          </p:nvCxnSpPr>
          <p:spPr>
            <a:xfrm flipH="1" flipV="1">
              <a:off x="5087440" y="5659482"/>
              <a:ext cx="177857" cy="20574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7" name="Straight Connector 536"/>
            <p:cNvCxnSpPr/>
            <p:nvPr/>
          </p:nvCxnSpPr>
          <p:spPr>
            <a:xfrm flipH="1">
              <a:off x="4565723" y="5659482"/>
              <a:ext cx="521717" cy="881743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8" name="Straight Connector 537"/>
            <p:cNvCxnSpPr>
              <a:stCxn id="529" idx="2"/>
            </p:cNvCxnSpPr>
            <p:nvPr/>
          </p:nvCxnSpPr>
          <p:spPr>
            <a:xfrm flipH="1" flipV="1">
              <a:off x="4186292" y="5453742"/>
              <a:ext cx="1079005" cy="41148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9" name="Straight Connector 538"/>
            <p:cNvCxnSpPr/>
            <p:nvPr/>
          </p:nvCxnSpPr>
          <p:spPr>
            <a:xfrm flipH="1">
              <a:off x="3048000" y="5453742"/>
              <a:ext cx="1138292" cy="1087483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0" name="Straight Connector 539"/>
            <p:cNvCxnSpPr/>
            <p:nvPr/>
          </p:nvCxnSpPr>
          <p:spPr>
            <a:xfrm flipH="1">
              <a:off x="4186292" y="5233306"/>
              <a:ext cx="640289" cy="808264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1" name="Isosceles Triangle 540"/>
            <p:cNvSpPr/>
            <p:nvPr/>
          </p:nvSpPr>
          <p:spPr>
            <a:xfrm rot="10800000">
              <a:off x="5826635" y="5909307"/>
              <a:ext cx="126381" cy="139259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542" name="Isosceles Triangle 541"/>
            <p:cNvSpPr/>
            <p:nvPr/>
          </p:nvSpPr>
          <p:spPr>
            <a:xfrm rot="10800000">
              <a:off x="5283579" y="5909308"/>
              <a:ext cx="126381" cy="139259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543" name="Isosceles Triangle 542"/>
            <p:cNvSpPr/>
            <p:nvPr/>
          </p:nvSpPr>
          <p:spPr>
            <a:xfrm rot="10800000">
              <a:off x="5545967" y="5909307"/>
              <a:ext cx="126381" cy="139259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cxnSp>
          <p:nvCxnSpPr>
            <p:cNvPr id="544" name="Straight Connector 543"/>
            <p:cNvCxnSpPr/>
            <p:nvPr/>
          </p:nvCxnSpPr>
          <p:spPr>
            <a:xfrm>
              <a:off x="4826581" y="5233306"/>
              <a:ext cx="583379" cy="426176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1271"/>
          <p:cNvGrpSpPr/>
          <p:nvPr/>
        </p:nvGrpSpPr>
        <p:grpSpPr>
          <a:xfrm rot="4067218">
            <a:off x="562863" y="1518367"/>
            <a:ext cx="744993" cy="516793"/>
            <a:chOff x="3048000" y="2514600"/>
            <a:chExt cx="5181600" cy="4114799"/>
          </a:xfrm>
          <a:solidFill>
            <a:srgbClr val="FF0000"/>
          </a:solidFill>
        </p:grpSpPr>
        <p:grpSp>
          <p:nvGrpSpPr>
            <p:cNvPr id="27" name="Group 1391"/>
            <p:cNvGrpSpPr/>
            <p:nvPr/>
          </p:nvGrpSpPr>
          <p:grpSpPr>
            <a:xfrm>
              <a:off x="5087440" y="2514602"/>
              <a:ext cx="1043435" cy="1910444"/>
              <a:chOff x="6229350" y="2057400"/>
              <a:chExt cx="419100" cy="1524000"/>
            </a:xfrm>
            <a:grpFill/>
          </p:grpSpPr>
          <p:sp>
            <p:nvSpPr>
              <p:cNvPr id="574" name="Rectangle 573"/>
              <p:cNvSpPr/>
              <p:nvPr/>
            </p:nvSpPr>
            <p:spPr>
              <a:xfrm>
                <a:off x="6229350" y="2438400"/>
                <a:ext cx="419100" cy="762000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8" name="Group 1412"/>
              <p:cNvGrpSpPr/>
              <p:nvPr/>
            </p:nvGrpSpPr>
            <p:grpSpPr>
              <a:xfrm>
                <a:off x="6229350" y="2057400"/>
                <a:ext cx="419100" cy="381000"/>
                <a:chOff x="6229350" y="2057400"/>
                <a:chExt cx="419100" cy="381000"/>
              </a:xfrm>
              <a:grpFill/>
            </p:grpSpPr>
            <p:sp>
              <p:nvSpPr>
                <p:cNvPr id="580" name="Isosceles Triangle 579"/>
                <p:cNvSpPr/>
                <p:nvPr/>
              </p:nvSpPr>
              <p:spPr>
                <a:xfrm>
                  <a:off x="6229350" y="2057400"/>
                  <a:ext cx="4191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1" name="Isosceles Triangle 580"/>
                <p:cNvSpPr/>
                <p:nvPr/>
              </p:nvSpPr>
              <p:spPr>
                <a:xfrm>
                  <a:off x="6324600" y="2057400"/>
                  <a:ext cx="2286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9" name="Group 1413"/>
              <p:cNvGrpSpPr/>
              <p:nvPr/>
            </p:nvGrpSpPr>
            <p:grpSpPr>
              <a:xfrm rot="10800000">
                <a:off x="6229350" y="3200400"/>
                <a:ext cx="419100" cy="381000"/>
                <a:chOff x="6229350" y="2057400"/>
                <a:chExt cx="419100" cy="381000"/>
              </a:xfrm>
              <a:grpFill/>
            </p:grpSpPr>
            <p:sp>
              <p:nvSpPr>
                <p:cNvPr id="578" name="Isosceles Triangle 577"/>
                <p:cNvSpPr/>
                <p:nvPr/>
              </p:nvSpPr>
              <p:spPr>
                <a:xfrm>
                  <a:off x="6229350" y="2057400"/>
                  <a:ext cx="4191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9" name="Isosceles Triangle 578"/>
                <p:cNvSpPr/>
                <p:nvPr/>
              </p:nvSpPr>
              <p:spPr>
                <a:xfrm>
                  <a:off x="6324600" y="2057400"/>
                  <a:ext cx="2286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77" name="Rectangle 576"/>
              <p:cNvSpPr/>
              <p:nvPr/>
            </p:nvSpPr>
            <p:spPr>
              <a:xfrm>
                <a:off x="6324600" y="2438400"/>
                <a:ext cx="228600" cy="762000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555" name="Straight Connector 554"/>
            <p:cNvCxnSpPr>
              <a:stCxn id="578" idx="0"/>
              <a:endCxn id="579" idx="0"/>
            </p:cNvCxnSpPr>
            <p:nvPr/>
          </p:nvCxnSpPr>
          <p:spPr>
            <a:xfrm>
              <a:off x="5609158" y="4425042"/>
              <a:ext cx="0" cy="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6" name="Straight Connector 555"/>
            <p:cNvCxnSpPr>
              <a:stCxn id="578" idx="0"/>
            </p:cNvCxnSpPr>
            <p:nvPr/>
          </p:nvCxnSpPr>
          <p:spPr>
            <a:xfrm>
              <a:off x="5609158" y="4425042"/>
              <a:ext cx="0" cy="220436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7" name="Can 556"/>
            <p:cNvSpPr/>
            <p:nvPr/>
          </p:nvSpPr>
          <p:spPr>
            <a:xfrm flipH="1">
              <a:off x="5409959" y="4645478"/>
              <a:ext cx="398397" cy="1175657"/>
            </a:xfrm>
            <a:prstGeom prst="can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558" name="Can 557"/>
            <p:cNvSpPr/>
            <p:nvPr/>
          </p:nvSpPr>
          <p:spPr>
            <a:xfrm>
              <a:off x="5265297" y="5821135"/>
              <a:ext cx="687718" cy="88172"/>
            </a:xfrm>
            <a:prstGeom prst="can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cxnSp>
          <p:nvCxnSpPr>
            <p:cNvPr id="559" name="Straight Connector 558"/>
            <p:cNvCxnSpPr>
              <a:stCxn id="558" idx="4"/>
            </p:cNvCxnSpPr>
            <p:nvPr/>
          </p:nvCxnSpPr>
          <p:spPr>
            <a:xfrm flipV="1">
              <a:off x="5953015" y="5453742"/>
              <a:ext cx="1138292" cy="41148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/>
            <p:cNvCxnSpPr/>
            <p:nvPr/>
          </p:nvCxnSpPr>
          <p:spPr>
            <a:xfrm>
              <a:off x="7091308" y="5453742"/>
              <a:ext cx="1138292" cy="1175657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1" name="Straight Connector 560"/>
            <p:cNvCxnSpPr/>
            <p:nvPr/>
          </p:nvCxnSpPr>
          <p:spPr>
            <a:xfrm flipV="1">
              <a:off x="5808356" y="5233306"/>
              <a:ext cx="322519" cy="426176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2" name="Straight Connector 561"/>
            <p:cNvCxnSpPr/>
            <p:nvPr/>
          </p:nvCxnSpPr>
          <p:spPr>
            <a:xfrm>
              <a:off x="6130875" y="5233306"/>
              <a:ext cx="960433" cy="808264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Straight Connector 562"/>
            <p:cNvCxnSpPr>
              <a:stCxn id="558" idx="4"/>
            </p:cNvCxnSpPr>
            <p:nvPr/>
          </p:nvCxnSpPr>
          <p:spPr>
            <a:xfrm flipV="1">
              <a:off x="5953015" y="5637439"/>
              <a:ext cx="177859" cy="227784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4" name="Straight Connector 563"/>
            <p:cNvCxnSpPr/>
            <p:nvPr/>
          </p:nvCxnSpPr>
          <p:spPr>
            <a:xfrm>
              <a:off x="6130875" y="5659482"/>
              <a:ext cx="480216" cy="969917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Straight Connector 564"/>
            <p:cNvCxnSpPr>
              <a:stCxn id="558" idx="2"/>
            </p:cNvCxnSpPr>
            <p:nvPr/>
          </p:nvCxnSpPr>
          <p:spPr>
            <a:xfrm flipH="1" flipV="1">
              <a:off x="5087440" y="5659482"/>
              <a:ext cx="177857" cy="20574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Straight Connector 565"/>
            <p:cNvCxnSpPr/>
            <p:nvPr/>
          </p:nvCxnSpPr>
          <p:spPr>
            <a:xfrm flipH="1">
              <a:off x="4565723" y="5659482"/>
              <a:ext cx="521717" cy="881743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Straight Connector 566"/>
            <p:cNvCxnSpPr>
              <a:stCxn id="558" idx="2"/>
            </p:cNvCxnSpPr>
            <p:nvPr/>
          </p:nvCxnSpPr>
          <p:spPr>
            <a:xfrm flipH="1" flipV="1">
              <a:off x="4186292" y="5453742"/>
              <a:ext cx="1079005" cy="41148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Straight Connector 567"/>
            <p:cNvCxnSpPr/>
            <p:nvPr/>
          </p:nvCxnSpPr>
          <p:spPr>
            <a:xfrm flipH="1">
              <a:off x="3048000" y="5453742"/>
              <a:ext cx="1138292" cy="1087483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/>
            <p:cNvCxnSpPr/>
            <p:nvPr/>
          </p:nvCxnSpPr>
          <p:spPr>
            <a:xfrm flipH="1">
              <a:off x="4186292" y="5233306"/>
              <a:ext cx="640289" cy="808264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0" name="Isosceles Triangle 569"/>
            <p:cNvSpPr/>
            <p:nvPr/>
          </p:nvSpPr>
          <p:spPr>
            <a:xfrm rot="10800000">
              <a:off x="5826635" y="5909307"/>
              <a:ext cx="126381" cy="139259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571" name="Isosceles Triangle 570"/>
            <p:cNvSpPr/>
            <p:nvPr/>
          </p:nvSpPr>
          <p:spPr>
            <a:xfrm rot="10800000">
              <a:off x="5283579" y="5909308"/>
              <a:ext cx="126381" cy="139259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572" name="Isosceles Triangle 571"/>
            <p:cNvSpPr/>
            <p:nvPr/>
          </p:nvSpPr>
          <p:spPr>
            <a:xfrm rot="10800000">
              <a:off x="5545967" y="5909307"/>
              <a:ext cx="126381" cy="139259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cxnSp>
          <p:nvCxnSpPr>
            <p:cNvPr id="573" name="Straight Connector 572"/>
            <p:cNvCxnSpPr/>
            <p:nvPr/>
          </p:nvCxnSpPr>
          <p:spPr>
            <a:xfrm>
              <a:off x="4826581" y="5233306"/>
              <a:ext cx="583379" cy="426176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447"/>
          <p:cNvGrpSpPr/>
          <p:nvPr/>
        </p:nvGrpSpPr>
        <p:grpSpPr>
          <a:xfrm rot="19759420">
            <a:off x="1327281" y="2173022"/>
            <a:ext cx="744993" cy="516793"/>
            <a:chOff x="3048000" y="2514600"/>
            <a:chExt cx="5181600" cy="4114799"/>
          </a:xfrm>
          <a:solidFill>
            <a:srgbClr val="FF0000"/>
          </a:solidFill>
        </p:grpSpPr>
        <p:grpSp>
          <p:nvGrpSpPr>
            <p:cNvPr id="31" name="Group 448"/>
            <p:cNvGrpSpPr/>
            <p:nvPr/>
          </p:nvGrpSpPr>
          <p:grpSpPr>
            <a:xfrm>
              <a:off x="5087440" y="2514602"/>
              <a:ext cx="1043435" cy="1910444"/>
              <a:chOff x="6229350" y="2057400"/>
              <a:chExt cx="419100" cy="1524000"/>
            </a:xfrm>
            <a:grpFill/>
          </p:grpSpPr>
          <p:sp>
            <p:nvSpPr>
              <p:cNvPr id="603" name="Rectangle 602"/>
              <p:cNvSpPr/>
              <p:nvPr/>
            </p:nvSpPr>
            <p:spPr>
              <a:xfrm>
                <a:off x="6229350" y="2438400"/>
                <a:ext cx="419100" cy="762000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24" name="Group 469"/>
              <p:cNvGrpSpPr/>
              <p:nvPr/>
            </p:nvGrpSpPr>
            <p:grpSpPr>
              <a:xfrm>
                <a:off x="6229350" y="2057400"/>
                <a:ext cx="419100" cy="381000"/>
                <a:chOff x="6229350" y="2057400"/>
                <a:chExt cx="419100" cy="381000"/>
              </a:xfrm>
              <a:grpFill/>
            </p:grpSpPr>
            <p:sp>
              <p:nvSpPr>
                <p:cNvPr id="609" name="Isosceles Triangle 608"/>
                <p:cNvSpPr/>
                <p:nvPr/>
              </p:nvSpPr>
              <p:spPr>
                <a:xfrm>
                  <a:off x="6229350" y="2057400"/>
                  <a:ext cx="4191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10" name="Isosceles Triangle 609"/>
                <p:cNvSpPr/>
                <p:nvPr/>
              </p:nvSpPr>
              <p:spPr>
                <a:xfrm>
                  <a:off x="6324600" y="2057400"/>
                  <a:ext cx="2286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25" name="Group 470"/>
              <p:cNvGrpSpPr/>
              <p:nvPr/>
            </p:nvGrpSpPr>
            <p:grpSpPr>
              <a:xfrm rot="10800000">
                <a:off x="6229350" y="3200400"/>
                <a:ext cx="419100" cy="381000"/>
                <a:chOff x="6229350" y="2057400"/>
                <a:chExt cx="419100" cy="381000"/>
              </a:xfrm>
              <a:grpFill/>
            </p:grpSpPr>
            <p:sp>
              <p:nvSpPr>
                <p:cNvPr id="607" name="Isosceles Triangle 606"/>
                <p:cNvSpPr/>
                <p:nvPr/>
              </p:nvSpPr>
              <p:spPr>
                <a:xfrm>
                  <a:off x="6229350" y="2057400"/>
                  <a:ext cx="4191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08" name="Isosceles Triangle 607"/>
                <p:cNvSpPr/>
                <p:nvPr/>
              </p:nvSpPr>
              <p:spPr>
                <a:xfrm>
                  <a:off x="6324600" y="2057400"/>
                  <a:ext cx="2286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606" name="Rectangle 605"/>
              <p:cNvSpPr/>
              <p:nvPr/>
            </p:nvSpPr>
            <p:spPr>
              <a:xfrm>
                <a:off x="6324600" y="2438400"/>
                <a:ext cx="228600" cy="762000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584" name="Straight Connector 583"/>
            <p:cNvCxnSpPr>
              <a:stCxn id="607" idx="0"/>
              <a:endCxn id="608" idx="0"/>
            </p:cNvCxnSpPr>
            <p:nvPr/>
          </p:nvCxnSpPr>
          <p:spPr>
            <a:xfrm>
              <a:off x="5609158" y="4425042"/>
              <a:ext cx="0" cy="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5" name="Straight Connector 584"/>
            <p:cNvCxnSpPr>
              <a:stCxn id="607" idx="0"/>
            </p:cNvCxnSpPr>
            <p:nvPr/>
          </p:nvCxnSpPr>
          <p:spPr>
            <a:xfrm>
              <a:off x="5609158" y="4425042"/>
              <a:ext cx="0" cy="220436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6" name="Can 585"/>
            <p:cNvSpPr/>
            <p:nvPr/>
          </p:nvSpPr>
          <p:spPr>
            <a:xfrm flipH="1">
              <a:off x="5409959" y="4645478"/>
              <a:ext cx="398397" cy="1175657"/>
            </a:xfrm>
            <a:prstGeom prst="can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587" name="Can 586"/>
            <p:cNvSpPr/>
            <p:nvPr/>
          </p:nvSpPr>
          <p:spPr>
            <a:xfrm>
              <a:off x="5265297" y="5821135"/>
              <a:ext cx="687718" cy="88172"/>
            </a:xfrm>
            <a:prstGeom prst="can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cxnSp>
          <p:nvCxnSpPr>
            <p:cNvPr id="588" name="Straight Connector 587"/>
            <p:cNvCxnSpPr>
              <a:stCxn id="587" idx="4"/>
            </p:cNvCxnSpPr>
            <p:nvPr/>
          </p:nvCxnSpPr>
          <p:spPr>
            <a:xfrm flipV="1">
              <a:off x="5953015" y="5453742"/>
              <a:ext cx="1138292" cy="41148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9" name="Straight Connector 588"/>
            <p:cNvCxnSpPr/>
            <p:nvPr/>
          </p:nvCxnSpPr>
          <p:spPr>
            <a:xfrm>
              <a:off x="7091308" y="5453742"/>
              <a:ext cx="1138292" cy="1175657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0" name="Straight Connector 589"/>
            <p:cNvCxnSpPr/>
            <p:nvPr/>
          </p:nvCxnSpPr>
          <p:spPr>
            <a:xfrm flipV="1">
              <a:off x="5808356" y="5233306"/>
              <a:ext cx="322519" cy="426176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1" name="Straight Connector 590"/>
            <p:cNvCxnSpPr/>
            <p:nvPr/>
          </p:nvCxnSpPr>
          <p:spPr>
            <a:xfrm>
              <a:off x="6130875" y="5233306"/>
              <a:ext cx="960433" cy="808264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2" name="Straight Connector 591"/>
            <p:cNvCxnSpPr>
              <a:stCxn id="587" idx="4"/>
            </p:cNvCxnSpPr>
            <p:nvPr/>
          </p:nvCxnSpPr>
          <p:spPr>
            <a:xfrm flipV="1">
              <a:off x="5953015" y="5637439"/>
              <a:ext cx="177859" cy="227784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3" name="Straight Connector 592"/>
            <p:cNvCxnSpPr/>
            <p:nvPr/>
          </p:nvCxnSpPr>
          <p:spPr>
            <a:xfrm>
              <a:off x="6130875" y="5659482"/>
              <a:ext cx="480216" cy="969917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4" name="Straight Connector 593"/>
            <p:cNvCxnSpPr>
              <a:stCxn id="587" idx="2"/>
            </p:cNvCxnSpPr>
            <p:nvPr/>
          </p:nvCxnSpPr>
          <p:spPr>
            <a:xfrm flipH="1" flipV="1">
              <a:off x="5087440" y="5659482"/>
              <a:ext cx="177857" cy="20574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5" name="Straight Connector 594"/>
            <p:cNvCxnSpPr/>
            <p:nvPr/>
          </p:nvCxnSpPr>
          <p:spPr>
            <a:xfrm flipH="1">
              <a:off x="4565723" y="5659482"/>
              <a:ext cx="521717" cy="881743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Straight Connector 595"/>
            <p:cNvCxnSpPr>
              <a:stCxn id="587" idx="2"/>
            </p:cNvCxnSpPr>
            <p:nvPr/>
          </p:nvCxnSpPr>
          <p:spPr>
            <a:xfrm flipH="1" flipV="1">
              <a:off x="4186292" y="5453742"/>
              <a:ext cx="1079005" cy="41148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7" name="Straight Connector 596"/>
            <p:cNvCxnSpPr/>
            <p:nvPr/>
          </p:nvCxnSpPr>
          <p:spPr>
            <a:xfrm flipH="1">
              <a:off x="3048000" y="5453742"/>
              <a:ext cx="1138292" cy="1087483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8" name="Straight Connector 597"/>
            <p:cNvCxnSpPr/>
            <p:nvPr/>
          </p:nvCxnSpPr>
          <p:spPr>
            <a:xfrm flipH="1">
              <a:off x="4186292" y="5233306"/>
              <a:ext cx="640289" cy="808264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9" name="Isosceles Triangle 598"/>
            <p:cNvSpPr/>
            <p:nvPr/>
          </p:nvSpPr>
          <p:spPr>
            <a:xfrm rot="10800000">
              <a:off x="5826635" y="5909307"/>
              <a:ext cx="126381" cy="139259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600" name="Isosceles Triangle 599"/>
            <p:cNvSpPr/>
            <p:nvPr/>
          </p:nvSpPr>
          <p:spPr>
            <a:xfrm rot="10800000">
              <a:off x="5283579" y="5909308"/>
              <a:ext cx="126381" cy="139259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601" name="Isosceles Triangle 600"/>
            <p:cNvSpPr/>
            <p:nvPr/>
          </p:nvSpPr>
          <p:spPr>
            <a:xfrm rot="10800000">
              <a:off x="5545967" y="5909307"/>
              <a:ext cx="126381" cy="139259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cxnSp>
          <p:nvCxnSpPr>
            <p:cNvPr id="602" name="Straight Connector 601"/>
            <p:cNvCxnSpPr/>
            <p:nvPr/>
          </p:nvCxnSpPr>
          <p:spPr>
            <a:xfrm>
              <a:off x="4826581" y="5233306"/>
              <a:ext cx="583379" cy="426176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6" name="Group 619"/>
          <p:cNvGrpSpPr>
            <a:grpSpLocks/>
          </p:cNvGrpSpPr>
          <p:nvPr/>
        </p:nvGrpSpPr>
        <p:grpSpPr bwMode="auto">
          <a:xfrm rot="-3903896">
            <a:off x="3293269" y="1304132"/>
            <a:ext cx="257175" cy="96837"/>
            <a:chOff x="10417405" y="5245671"/>
            <a:chExt cx="1144982" cy="356398"/>
          </a:xfrm>
        </p:grpSpPr>
        <p:cxnSp>
          <p:nvCxnSpPr>
            <p:cNvPr id="621" name="Straight Connector 620"/>
            <p:cNvCxnSpPr/>
            <p:nvPr/>
          </p:nvCxnSpPr>
          <p:spPr>
            <a:xfrm flipV="1">
              <a:off x="10432270" y="5240954"/>
              <a:ext cx="289782" cy="186964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2" name="Straight Connector 621"/>
            <p:cNvCxnSpPr/>
            <p:nvPr/>
          </p:nvCxnSpPr>
          <p:spPr>
            <a:xfrm>
              <a:off x="10723928" y="5235097"/>
              <a:ext cx="855205" cy="356398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625"/>
          <p:cNvGrpSpPr>
            <a:grpSpLocks/>
          </p:cNvGrpSpPr>
          <p:nvPr/>
        </p:nvGrpSpPr>
        <p:grpSpPr bwMode="auto">
          <a:xfrm rot="-3903896">
            <a:off x="220663" y="2097088"/>
            <a:ext cx="257175" cy="98425"/>
            <a:chOff x="10417405" y="5245671"/>
            <a:chExt cx="1144982" cy="356398"/>
          </a:xfrm>
        </p:grpSpPr>
        <p:cxnSp>
          <p:nvCxnSpPr>
            <p:cNvPr id="627" name="Straight Connector 626"/>
            <p:cNvCxnSpPr/>
            <p:nvPr/>
          </p:nvCxnSpPr>
          <p:spPr>
            <a:xfrm flipV="1">
              <a:off x="10432272" y="5241031"/>
              <a:ext cx="289782" cy="189694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8" name="Straight Connector 627"/>
            <p:cNvCxnSpPr/>
            <p:nvPr/>
          </p:nvCxnSpPr>
          <p:spPr>
            <a:xfrm>
              <a:off x="10723928" y="5235267"/>
              <a:ext cx="855205" cy="356398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4" name="Group 628"/>
          <p:cNvGrpSpPr>
            <a:grpSpLocks/>
          </p:cNvGrpSpPr>
          <p:nvPr/>
        </p:nvGrpSpPr>
        <p:grpSpPr bwMode="auto">
          <a:xfrm rot="-3903896">
            <a:off x="1473994" y="3077369"/>
            <a:ext cx="257175" cy="96837"/>
            <a:chOff x="10417405" y="5245671"/>
            <a:chExt cx="1144982" cy="356398"/>
          </a:xfrm>
        </p:grpSpPr>
        <p:cxnSp>
          <p:nvCxnSpPr>
            <p:cNvPr id="630" name="Straight Connector 629"/>
            <p:cNvCxnSpPr/>
            <p:nvPr/>
          </p:nvCxnSpPr>
          <p:spPr>
            <a:xfrm flipV="1">
              <a:off x="10432268" y="5240954"/>
              <a:ext cx="289777" cy="186964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1" name="Straight Connector 630"/>
            <p:cNvCxnSpPr/>
            <p:nvPr/>
          </p:nvCxnSpPr>
          <p:spPr>
            <a:xfrm>
              <a:off x="10723925" y="5235097"/>
              <a:ext cx="855200" cy="356398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5" name="Group 631"/>
          <p:cNvGrpSpPr>
            <a:grpSpLocks/>
          </p:cNvGrpSpPr>
          <p:nvPr/>
        </p:nvGrpSpPr>
        <p:grpSpPr bwMode="auto">
          <a:xfrm rot="1942259">
            <a:off x="1225550" y="1168400"/>
            <a:ext cx="257175" cy="98425"/>
            <a:chOff x="10417405" y="5245671"/>
            <a:chExt cx="1144982" cy="356398"/>
          </a:xfrm>
        </p:grpSpPr>
        <p:cxnSp>
          <p:nvCxnSpPr>
            <p:cNvPr id="633" name="Straight Connector 632"/>
            <p:cNvCxnSpPr/>
            <p:nvPr/>
          </p:nvCxnSpPr>
          <p:spPr>
            <a:xfrm flipV="1">
              <a:off x="10405007" y="5253005"/>
              <a:ext cx="289777" cy="189698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4" name="Straight Connector 633"/>
            <p:cNvCxnSpPr/>
            <p:nvPr/>
          </p:nvCxnSpPr>
          <p:spPr>
            <a:xfrm>
              <a:off x="10692662" y="5246517"/>
              <a:ext cx="855205" cy="356398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6" name="Group 634"/>
          <p:cNvGrpSpPr/>
          <p:nvPr/>
        </p:nvGrpSpPr>
        <p:grpSpPr>
          <a:xfrm rot="19393870">
            <a:off x="486788" y="272717"/>
            <a:ext cx="208899" cy="232074"/>
            <a:chOff x="6229350" y="2057400"/>
            <a:chExt cx="419100" cy="1524000"/>
          </a:xfrm>
          <a:solidFill>
            <a:srgbClr val="FF0000"/>
          </a:solidFill>
        </p:grpSpPr>
        <p:sp>
          <p:nvSpPr>
            <p:cNvPr id="636" name="Rectangle 635"/>
            <p:cNvSpPr/>
            <p:nvPr/>
          </p:nvSpPr>
          <p:spPr>
            <a:xfrm>
              <a:off x="6229350" y="2438400"/>
              <a:ext cx="419100" cy="762000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>
                <a:solidFill>
                  <a:schemeClr val="tx1"/>
                </a:solidFill>
              </a:endParaRPr>
            </a:p>
          </p:txBody>
        </p:sp>
        <p:grpSp>
          <p:nvGrpSpPr>
            <p:cNvPr id="237" name="Group 81"/>
            <p:cNvGrpSpPr/>
            <p:nvPr/>
          </p:nvGrpSpPr>
          <p:grpSpPr>
            <a:xfrm>
              <a:off x="6229350" y="2057400"/>
              <a:ext cx="419100" cy="381000"/>
              <a:chOff x="6229350" y="2057400"/>
              <a:chExt cx="419100" cy="381000"/>
            </a:xfrm>
            <a:grpFill/>
          </p:grpSpPr>
          <p:sp>
            <p:nvSpPr>
              <p:cNvPr id="642" name="Isosceles Triangle 641"/>
              <p:cNvSpPr/>
              <p:nvPr/>
            </p:nvSpPr>
            <p:spPr>
              <a:xfrm>
                <a:off x="6229350" y="2057400"/>
                <a:ext cx="419100" cy="381000"/>
              </a:xfrm>
              <a:prstGeom prst="triangl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  <p:sp>
            <p:nvSpPr>
              <p:cNvPr id="643" name="Isosceles Triangle 642"/>
              <p:cNvSpPr/>
              <p:nvPr/>
            </p:nvSpPr>
            <p:spPr>
              <a:xfrm>
                <a:off x="6324600" y="2057400"/>
                <a:ext cx="228600" cy="381000"/>
              </a:xfrm>
              <a:prstGeom prst="triangl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38" name="Group 82"/>
            <p:cNvGrpSpPr/>
            <p:nvPr/>
          </p:nvGrpSpPr>
          <p:grpSpPr>
            <a:xfrm rot="10800000">
              <a:off x="6229350" y="3200400"/>
              <a:ext cx="419100" cy="381000"/>
              <a:chOff x="6229350" y="2057400"/>
              <a:chExt cx="419100" cy="381000"/>
            </a:xfrm>
            <a:grpFill/>
          </p:grpSpPr>
          <p:sp>
            <p:nvSpPr>
              <p:cNvPr id="640" name="Isosceles Triangle 639"/>
              <p:cNvSpPr/>
              <p:nvPr/>
            </p:nvSpPr>
            <p:spPr>
              <a:xfrm>
                <a:off x="6229350" y="2057400"/>
                <a:ext cx="419100" cy="381000"/>
              </a:xfrm>
              <a:prstGeom prst="triangl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  <p:sp>
            <p:nvSpPr>
              <p:cNvPr id="641" name="Isosceles Triangle 640"/>
              <p:cNvSpPr/>
              <p:nvPr/>
            </p:nvSpPr>
            <p:spPr>
              <a:xfrm>
                <a:off x="6324600" y="2057400"/>
                <a:ext cx="228600" cy="381000"/>
              </a:xfrm>
              <a:prstGeom prst="triangl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39" name="Rectangle 638"/>
            <p:cNvSpPr/>
            <p:nvPr/>
          </p:nvSpPr>
          <p:spPr>
            <a:xfrm>
              <a:off x="6324600" y="2438400"/>
              <a:ext cx="228600" cy="762000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>
                <a:solidFill>
                  <a:schemeClr val="tx1"/>
                </a:solidFill>
              </a:endParaRPr>
            </a:p>
          </p:txBody>
        </p:sp>
      </p:grpSp>
      <p:grpSp>
        <p:nvGrpSpPr>
          <p:cNvPr id="239" name="Group 643"/>
          <p:cNvGrpSpPr/>
          <p:nvPr/>
        </p:nvGrpSpPr>
        <p:grpSpPr>
          <a:xfrm rot="19393870">
            <a:off x="3724463" y="1013099"/>
            <a:ext cx="208899" cy="232074"/>
            <a:chOff x="6229350" y="2057400"/>
            <a:chExt cx="419100" cy="1524000"/>
          </a:xfrm>
          <a:solidFill>
            <a:srgbClr val="FF0000"/>
          </a:solidFill>
        </p:grpSpPr>
        <p:sp>
          <p:nvSpPr>
            <p:cNvPr id="645" name="Rectangle 644"/>
            <p:cNvSpPr/>
            <p:nvPr/>
          </p:nvSpPr>
          <p:spPr>
            <a:xfrm>
              <a:off x="6229350" y="2438400"/>
              <a:ext cx="419100" cy="762000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>
                <a:solidFill>
                  <a:schemeClr val="tx1"/>
                </a:solidFill>
              </a:endParaRPr>
            </a:p>
          </p:txBody>
        </p:sp>
        <p:grpSp>
          <p:nvGrpSpPr>
            <p:cNvPr id="241" name="Group 81"/>
            <p:cNvGrpSpPr/>
            <p:nvPr/>
          </p:nvGrpSpPr>
          <p:grpSpPr>
            <a:xfrm>
              <a:off x="6229350" y="2057400"/>
              <a:ext cx="419100" cy="381000"/>
              <a:chOff x="6229350" y="2057400"/>
              <a:chExt cx="419100" cy="381000"/>
            </a:xfrm>
            <a:grpFill/>
          </p:grpSpPr>
          <p:sp>
            <p:nvSpPr>
              <p:cNvPr id="651" name="Isosceles Triangle 650"/>
              <p:cNvSpPr/>
              <p:nvPr/>
            </p:nvSpPr>
            <p:spPr>
              <a:xfrm>
                <a:off x="6229350" y="2057400"/>
                <a:ext cx="419100" cy="381000"/>
              </a:xfrm>
              <a:prstGeom prst="triangl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  <p:sp>
            <p:nvSpPr>
              <p:cNvPr id="652" name="Isosceles Triangle 651"/>
              <p:cNvSpPr/>
              <p:nvPr/>
            </p:nvSpPr>
            <p:spPr>
              <a:xfrm>
                <a:off x="6324600" y="2057400"/>
                <a:ext cx="228600" cy="381000"/>
              </a:xfrm>
              <a:prstGeom prst="triangl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42" name="Group 82"/>
            <p:cNvGrpSpPr/>
            <p:nvPr/>
          </p:nvGrpSpPr>
          <p:grpSpPr>
            <a:xfrm rot="10800000">
              <a:off x="6229350" y="3200400"/>
              <a:ext cx="419100" cy="381000"/>
              <a:chOff x="6229350" y="2057400"/>
              <a:chExt cx="419100" cy="381000"/>
            </a:xfrm>
            <a:grpFill/>
          </p:grpSpPr>
          <p:sp>
            <p:nvSpPr>
              <p:cNvPr id="649" name="Isosceles Triangle 648"/>
              <p:cNvSpPr/>
              <p:nvPr/>
            </p:nvSpPr>
            <p:spPr>
              <a:xfrm>
                <a:off x="6229350" y="2057400"/>
                <a:ext cx="419100" cy="381000"/>
              </a:xfrm>
              <a:prstGeom prst="triangl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  <p:sp>
            <p:nvSpPr>
              <p:cNvPr id="650" name="Isosceles Triangle 649"/>
              <p:cNvSpPr/>
              <p:nvPr/>
            </p:nvSpPr>
            <p:spPr>
              <a:xfrm>
                <a:off x="6324600" y="2057400"/>
                <a:ext cx="228600" cy="381000"/>
              </a:xfrm>
              <a:prstGeom prst="triangl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48" name="Rectangle 647"/>
            <p:cNvSpPr/>
            <p:nvPr/>
          </p:nvSpPr>
          <p:spPr>
            <a:xfrm>
              <a:off x="6324600" y="2438400"/>
              <a:ext cx="228600" cy="762000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>
                <a:solidFill>
                  <a:schemeClr val="tx1"/>
                </a:solidFill>
              </a:endParaRPr>
            </a:p>
          </p:txBody>
        </p:sp>
      </p:grpSp>
      <p:grpSp>
        <p:nvGrpSpPr>
          <p:cNvPr id="243" name="Group 652"/>
          <p:cNvGrpSpPr/>
          <p:nvPr/>
        </p:nvGrpSpPr>
        <p:grpSpPr>
          <a:xfrm rot="19393870">
            <a:off x="1937660" y="1115525"/>
            <a:ext cx="208899" cy="232074"/>
            <a:chOff x="6229350" y="2057400"/>
            <a:chExt cx="419100" cy="1524000"/>
          </a:xfrm>
          <a:solidFill>
            <a:srgbClr val="FF0000"/>
          </a:solidFill>
        </p:grpSpPr>
        <p:sp>
          <p:nvSpPr>
            <p:cNvPr id="654" name="Rectangle 653"/>
            <p:cNvSpPr/>
            <p:nvPr/>
          </p:nvSpPr>
          <p:spPr>
            <a:xfrm>
              <a:off x="6229350" y="2438400"/>
              <a:ext cx="419100" cy="762000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>
                <a:solidFill>
                  <a:schemeClr val="tx1"/>
                </a:solidFill>
              </a:endParaRPr>
            </a:p>
          </p:txBody>
        </p:sp>
        <p:grpSp>
          <p:nvGrpSpPr>
            <p:cNvPr id="244" name="Group 81"/>
            <p:cNvGrpSpPr/>
            <p:nvPr/>
          </p:nvGrpSpPr>
          <p:grpSpPr>
            <a:xfrm>
              <a:off x="6229350" y="2057400"/>
              <a:ext cx="419100" cy="381000"/>
              <a:chOff x="6229350" y="2057400"/>
              <a:chExt cx="419100" cy="381000"/>
            </a:xfrm>
            <a:grpFill/>
          </p:grpSpPr>
          <p:sp>
            <p:nvSpPr>
              <p:cNvPr id="660" name="Isosceles Triangle 659"/>
              <p:cNvSpPr/>
              <p:nvPr/>
            </p:nvSpPr>
            <p:spPr>
              <a:xfrm>
                <a:off x="6229350" y="2057400"/>
                <a:ext cx="419100" cy="381000"/>
              </a:xfrm>
              <a:prstGeom prst="triangl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  <p:sp>
            <p:nvSpPr>
              <p:cNvPr id="661" name="Isosceles Triangle 660"/>
              <p:cNvSpPr/>
              <p:nvPr/>
            </p:nvSpPr>
            <p:spPr>
              <a:xfrm>
                <a:off x="6324600" y="2057400"/>
                <a:ext cx="228600" cy="381000"/>
              </a:xfrm>
              <a:prstGeom prst="triangl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45" name="Group 82"/>
            <p:cNvGrpSpPr/>
            <p:nvPr/>
          </p:nvGrpSpPr>
          <p:grpSpPr>
            <a:xfrm rot="10800000">
              <a:off x="6229350" y="3200400"/>
              <a:ext cx="419100" cy="381000"/>
              <a:chOff x="6229350" y="2057400"/>
              <a:chExt cx="419100" cy="381000"/>
            </a:xfrm>
            <a:grpFill/>
          </p:grpSpPr>
          <p:sp>
            <p:nvSpPr>
              <p:cNvPr id="658" name="Isosceles Triangle 657"/>
              <p:cNvSpPr/>
              <p:nvPr/>
            </p:nvSpPr>
            <p:spPr>
              <a:xfrm>
                <a:off x="6229350" y="2057400"/>
                <a:ext cx="419100" cy="381000"/>
              </a:xfrm>
              <a:prstGeom prst="triangl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  <p:sp>
            <p:nvSpPr>
              <p:cNvPr id="659" name="Isosceles Triangle 658"/>
              <p:cNvSpPr/>
              <p:nvPr/>
            </p:nvSpPr>
            <p:spPr>
              <a:xfrm>
                <a:off x="6324600" y="2057400"/>
                <a:ext cx="228600" cy="381000"/>
              </a:xfrm>
              <a:prstGeom prst="triangl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57" name="Rectangle 656"/>
            <p:cNvSpPr/>
            <p:nvPr/>
          </p:nvSpPr>
          <p:spPr>
            <a:xfrm>
              <a:off x="6324600" y="2438400"/>
              <a:ext cx="228600" cy="762000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>
                <a:solidFill>
                  <a:schemeClr val="tx1"/>
                </a:solidFill>
              </a:endParaRPr>
            </a:p>
          </p:txBody>
        </p:sp>
      </p:grpSp>
      <p:grpSp>
        <p:nvGrpSpPr>
          <p:cNvPr id="248" name="Group 661"/>
          <p:cNvGrpSpPr/>
          <p:nvPr/>
        </p:nvGrpSpPr>
        <p:grpSpPr>
          <a:xfrm rot="19393870">
            <a:off x="888215" y="3392537"/>
            <a:ext cx="208899" cy="232074"/>
            <a:chOff x="6229350" y="2057400"/>
            <a:chExt cx="419100" cy="1524000"/>
          </a:xfrm>
          <a:solidFill>
            <a:srgbClr val="FF0000"/>
          </a:solidFill>
        </p:grpSpPr>
        <p:sp>
          <p:nvSpPr>
            <p:cNvPr id="663" name="Rectangle 662"/>
            <p:cNvSpPr/>
            <p:nvPr/>
          </p:nvSpPr>
          <p:spPr>
            <a:xfrm>
              <a:off x="6229350" y="2438400"/>
              <a:ext cx="419100" cy="762000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>
                <a:solidFill>
                  <a:schemeClr val="tx1"/>
                </a:solidFill>
              </a:endParaRPr>
            </a:p>
          </p:txBody>
        </p:sp>
        <p:grpSp>
          <p:nvGrpSpPr>
            <p:cNvPr id="249" name="Group 81"/>
            <p:cNvGrpSpPr/>
            <p:nvPr/>
          </p:nvGrpSpPr>
          <p:grpSpPr>
            <a:xfrm>
              <a:off x="6229350" y="2057400"/>
              <a:ext cx="419100" cy="381000"/>
              <a:chOff x="6229350" y="2057400"/>
              <a:chExt cx="419100" cy="381000"/>
            </a:xfrm>
            <a:grpFill/>
          </p:grpSpPr>
          <p:sp>
            <p:nvSpPr>
              <p:cNvPr id="669" name="Isosceles Triangle 668"/>
              <p:cNvSpPr/>
              <p:nvPr/>
            </p:nvSpPr>
            <p:spPr>
              <a:xfrm>
                <a:off x="6229350" y="2057400"/>
                <a:ext cx="419100" cy="381000"/>
              </a:xfrm>
              <a:prstGeom prst="triangl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  <p:sp>
            <p:nvSpPr>
              <p:cNvPr id="670" name="Isosceles Triangle 669"/>
              <p:cNvSpPr/>
              <p:nvPr/>
            </p:nvSpPr>
            <p:spPr>
              <a:xfrm>
                <a:off x="6324600" y="2057400"/>
                <a:ext cx="228600" cy="381000"/>
              </a:xfrm>
              <a:prstGeom prst="triangl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51" name="Group 82"/>
            <p:cNvGrpSpPr/>
            <p:nvPr/>
          </p:nvGrpSpPr>
          <p:grpSpPr>
            <a:xfrm rot="10800000">
              <a:off x="6229350" y="3200400"/>
              <a:ext cx="419100" cy="381000"/>
              <a:chOff x="6229350" y="2057400"/>
              <a:chExt cx="419100" cy="381000"/>
            </a:xfrm>
            <a:grpFill/>
          </p:grpSpPr>
          <p:sp>
            <p:nvSpPr>
              <p:cNvPr id="667" name="Isosceles Triangle 666"/>
              <p:cNvSpPr/>
              <p:nvPr/>
            </p:nvSpPr>
            <p:spPr>
              <a:xfrm>
                <a:off x="6229350" y="2057400"/>
                <a:ext cx="419100" cy="381000"/>
              </a:xfrm>
              <a:prstGeom prst="triangl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  <p:sp>
            <p:nvSpPr>
              <p:cNvPr id="668" name="Isosceles Triangle 667"/>
              <p:cNvSpPr/>
              <p:nvPr/>
            </p:nvSpPr>
            <p:spPr>
              <a:xfrm>
                <a:off x="6324600" y="2057400"/>
                <a:ext cx="228600" cy="381000"/>
              </a:xfrm>
              <a:prstGeom prst="triangl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66" name="Rectangle 665"/>
            <p:cNvSpPr/>
            <p:nvPr/>
          </p:nvSpPr>
          <p:spPr>
            <a:xfrm>
              <a:off x="6324600" y="2438400"/>
              <a:ext cx="228600" cy="762000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>
                <a:solidFill>
                  <a:schemeClr val="tx1"/>
                </a:solidFill>
              </a:endParaRPr>
            </a:p>
          </p:txBody>
        </p:sp>
      </p:grpSp>
      <p:sp>
        <p:nvSpPr>
          <p:cNvPr id="671" name="Can 670"/>
          <p:cNvSpPr/>
          <p:nvPr/>
        </p:nvSpPr>
        <p:spPr>
          <a:xfrm rot="2266817" flipH="1">
            <a:off x="2224088" y="2819400"/>
            <a:ext cx="79375" cy="142875"/>
          </a:xfrm>
          <a:prstGeom prst="can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457200">
              <a:defRPr/>
            </a:pPr>
            <a:endParaRPr lang="en-CA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2" name="Can 671"/>
          <p:cNvSpPr/>
          <p:nvPr/>
        </p:nvSpPr>
        <p:spPr>
          <a:xfrm rot="2266817" flipH="1">
            <a:off x="2346325" y="1677988"/>
            <a:ext cx="79375" cy="142875"/>
          </a:xfrm>
          <a:prstGeom prst="can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457200">
              <a:defRPr/>
            </a:pPr>
            <a:endParaRPr lang="en-CA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3" name="Can 672"/>
          <p:cNvSpPr/>
          <p:nvPr/>
        </p:nvSpPr>
        <p:spPr>
          <a:xfrm rot="2266817" flipH="1">
            <a:off x="1068388" y="2598738"/>
            <a:ext cx="79375" cy="142875"/>
          </a:xfrm>
          <a:prstGeom prst="can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457200">
              <a:defRPr/>
            </a:pPr>
            <a:endParaRPr lang="en-CA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4" name="Can 673"/>
          <p:cNvSpPr/>
          <p:nvPr/>
        </p:nvSpPr>
        <p:spPr>
          <a:xfrm rot="2266817" flipH="1">
            <a:off x="3516313" y="1508125"/>
            <a:ext cx="79375" cy="142875"/>
          </a:xfrm>
          <a:prstGeom prst="can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457200">
              <a:defRPr/>
            </a:pPr>
            <a:endParaRPr lang="en-CA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" name="Can 674"/>
          <p:cNvSpPr/>
          <p:nvPr/>
        </p:nvSpPr>
        <p:spPr>
          <a:xfrm rot="2266817" flipH="1">
            <a:off x="1071563" y="600075"/>
            <a:ext cx="79375" cy="142875"/>
          </a:xfrm>
          <a:prstGeom prst="can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457200">
              <a:defRPr/>
            </a:pPr>
            <a:endParaRPr lang="en-CA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54" name="Group 327"/>
          <p:cNvGrpSpPr>
            <a:grpSpLocks/>
          </p:cNvGrpSpPr>
          <p:nvPr/>
        </p:nvGrpSpPr>
        <p:grpSpPr bwMode="auto">
          <a:xfrm>
            <a:off x="2117725" y="663575"/>
            <a:ext cx="184150" cy="265113"/>
            <a:chOff x="2959222" y="978860"/>
            <a:chExt cx="323779" cy="306341"/>
          </a:xfrm>
        </p:grpSpPr>
        <p:grpSp>
          <p:nvGrpSpPr>
            <p:cNvPr id="328" name="Group 41"/>
            <p:cNvGrpSpPr>
              <a:grpSpLocks/>
            </p:cNvGrpSpPr>
            <p:nvPr/>
          </p:nvGrpSpPr>
          <p:grpSpPr bwMode="auto">
            <a:xfrm rot="4144300">
              <a:off x="3013739" y="1058187"/>
              <a:ext cx="256848" cy="98186"/>
              <a:chOff x="10417405" y="5245671"/>
              <a:chExt cx="1144982" cy="356398"/>
            </a:xfrm>
          </p:grpSpPr>
          <p:cxnSp>
            <p:nvCxnSpPr>
              <p:cNvPr id="337" name="Straight Connector 336"/>
              <p:cNvCxnSpPr/>
              <p:nvPr/>
            </p:nvCxnSpPr>
            <p:spPr>
              <a:xfrm flipV="1">
                <a:off x="10414958" y="5242426"/>
                <a:ext cx="286208" cy="182370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337"/>
              <p:cNvCxnSpPr/>
              <p:nvPr/>
            </p:nvCxnSpPr>
            <p:spPr>
              <a:xfrm>
                <a:off x="10688682" y="5242631"/>
                <a:ext cx="858619" cy="354611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4" name="Group 62"/>
            <p:cNvGrpSpPr>
              <a:grpSpLocks/>
            </p:cNvGrpSpPr>
            <p:nvPr/>
          </p:nvGrpSpPr>
          <p:grpSpPr bwMode="auto">
            <a:xfrm>
              <a:off x="2959207" y="1028339"/>
              <a:ext cx="323783" cy="256848"/>
              <a:chOff x="2959207" y="1028339"/>
              <a:chExt cx="323783" cy="256848"/>
            </a:xfrm>
          </p:grpSpPr>
          <p:grpSp>
            <p:nvGrpSpPr>
              <p:cNvPr id="361" name="Group 35"/>
              <p:cNvGrpSpPr>
                <a:grpSpLocks/>
              </p:cNvGrpSpPr>
              <p:nvPr/>
            </p:nvGrpSpPr>
            <p:grpSpPr bwMode="auto">
              <a:xfrm rot="6617316">
                <a:off x="3105473" y="1107670"/>
                <a:ext cx="256848" cy="98186"/>
                <a:chOff x="10417405" y="5245671"/>
                <a:chExt cx="1144982" cy="356398"/>
              </a:xfrm>
            </p:grpSpPr>
            <p:cxnSp>
              <p:nvCxnSpPr>
                <p:cNvPr id="335" name="Straight Connector 334"/>
                <p:cNvCxnSpPr/>
                <p:nvPr/>
              </p:nvCxnSpPr>
              <p:spPr>
                <a:xfrm flipV="1">
                  <a:off x="10414866" y="5243271"/>
                  <a:ext cx="286203" cy="182370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Straight Connector 335"/>
                <p:cNvCxnSpPr/>
                <p:nvPr/>
              </p:nvCxnSpPr>
              <p:spPr>
                <a:xfrm>
                  <a:off x="10691520" y="5261202"/>
                  <a:ext cx="858614" cy="354611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2" name="Group 50"/>
              <p:cNvGrpSpPr>
                <a:grpSpLocks/>
              </p:cNvGrpSpPr>
              <p:nvPr/>
            </p:nvGrpSpPr>
            <p:grpSpPr bwMode="auto">
              <a:xfrm rot="1942259">
                <a:off x="2959207" y="1092769"/>
                <a:ext cx="256848" cy="98186"/>
                <a:chOff x="10417405" y="5245671"/>
                <a:chExt cx="1144982" cy="356398"/>
              </a:xfrm>
            </p:grpSpPr>
            <p:cxnSp>
              <p:nvCxnSpPr>
                <p:cNvPr id="333" name="Straight Connector 332"/>
                <p:cNvCxnSpPr/>
                <p:nvPr/>
              </p:nvCxnSpPr>
              <p:spPr>
                <a:xfrm flipV="1">
                  <a:off x="10411384" y="5242957"/>
                  <a:ext cx="286185" cy="186437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Straight Connector 333"/>
                <p:cNvCxnSpPr/>
                <p:nvPr/>
              </p:nvCxnSpPr>
              <p:spPr>
                <a:xfrm>
                  <a:off x="10701319" y="5244772"/>
                  <a:ext cx="858539" cy="359556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83" name="Group 338"/>
          <p:cNvGrpSpPr>
            <a:grpSpLocks/>
          </p:cNvGrpSpPr>
          <p:nvPr/>
        </p:nvGrpSpPr>
        <p:grpSpPr bwMode="auto">
          <a:xfrm>
            <a:off x="80963" y="1435100"/>
            <a:ext cx="184150" cy="265113"/>
            <a:chOff x="2959222" y="978860"/>
            <a:chExt cx="323779" cy="306341"/>
          </a:xfrm>
        </p:grpSpPr>
        <p:grpSp>
          <p:nvGrpSpPr>
            <p:cNvPr id="384" name="Group 41"/>
            <p:cNvGrpSpPr>
              <a:grpSpLocks/>
            </p:cNvGrpSpPr>
            <p:nvPr/>
          </p:nvGrpSpPr>
          <p:grpSpPr bwMode="auto">
            <a:xfrm rot="4144300">
              <a:off x="3013739" y="1058187"/>
              <a:ext cx="256848" cy="98186"/>
              <a:chOff x="10417405" y="5245671"/>
              <a:chExt cx="1144982" cy="356398"/>
            </a:xfrm>
          </p:grpSpPr>
          <p:cxnSp>
            <p:nvCxnSpPr>
              <p:cNvPr id="348" name="Straight Connector 347"/>
              <p:cNvCxnSpPr/>
              <p:nvPr/>
            </p:nvCxnSpPr>
            <p:spPr>
              <a:xfrm flipV="1">
                <a:off x="10414958" y="5242426"/>
                <a:ext cx="286208" cy="182370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Straight Connector 348"/>
              <p:cNvCxnSpPr/>
              <p:nvPr/>
            </p:nvCxnSpPr>
            <p:spPr>
              <a:xfrm>
                <a:off x="10688682" y="5242641"/>
                <a:ext cx="858619" cy="354605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0" name="Group 62"/>
            <p:cNvGrpSpPr>
              <a:grpSpLocks/>
            </p:cNvGrpSpPr>
            <p:nvPr/>
          </p:nvGrpSpPr>
          <p:grpSpPr bwMode="auto">
            <a:xfrm>
              <a:off x="2959207" y="1028339"/>
              <a:ext cx="323783" cy="256848"/>
              <a:chOff x="2959207" y="1028339"/>
              <a:chExt cx="323783" cy="256848"/>
            </a:xfrm>
          </p:grpSpPr>
          <p:grpSp>
            <p:nvGrpSpPr>
              <p:cNvPr id="392" name="Group 35"/>
              <p:cNvGrpSpPr>
                <a:grpSpLocks/>
              </p:cNvGrpSpPr>
              <p:nvPr/>
            </p:nvGrpSpPr>
            <p:grpSpPr bwMode="auto">
              <a:xfrm rot="6617316">
                <a:off x="3105473" y="1107670"/>
                <a:ext cx="256848" cy="98186"/>
                <a:chOff x="10417405" y="5245671"/>
                <a:chExt cx="1144982" cy="356398"/>
              </a:xfrm>
            </p:grpSpPr>
            <p:cxnSp>
              <p:nvCxnSpPr>
                <p:cNvPr id="346" name="Straight Connector 345"/>
                <p:cNvCxnSpPr/>
                <p:nvPr/>
              </p:nvCxnSpPr>
              <p:spPr>
                <a:xfrm flipV="1">
                  <a:off x="10414866" y="5243271"/>
                  <a:ext cx="286203" cy="182370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7" name="Straight Connector 346"/>
                <p:cNvCxnSpPr/>
                <p:nvPr/>
              </p:nvCxnSpPr>
              <p:spPr>
                <a:xfrm>
                  <a:off x="10691524" y="5261210"/>
                  <a:ext cx="858614" cy="354605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3" name="Group 50"/>
              <p:cNvGrpSpPr>
                <a:grpSpLocks/>
              </p:cNvGrpSpPr>
              <p:nvPr/>
            </p:nvGrpSpPr>
            <p:grpSpPr bwMode="auto">
              <a:xfrm rot="1942259">
                <a:off x="2959207" y="1092769"/>
                <a:ext cx="256848" cy="98186"/>
                <a:chOff x="10417405" y="5245671"/>
                <a:chExt cx="1144982" cy="356398"/>
              </a:xfrm>
            </p:grpSpPr>
            <p:cxnSp>
              <p:nvCxnSpPr>
                <p:cNvPr id="344" name="Straight Connector 343"/>
                <p:cNvCxnSpPr/>
                <p:nvPr/>
              </p:nvCxnSpPr>
              <p:spPr>
                <a:xfrm flipV="1">
                  <a:off x="10411385" y="5242958"/>
                  <a:ext cx="286177" cy="186437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5" name="Straight Connector 344"/>
                <p:cNvCxnSpPr/>
                <p:nvPr/>
              </p:nvCxnSpPr>
              <p:spPr>
                <a:xfrm>
                  <a:off x="10701312" y="5244773"/>
                  <a:ext cx="858546" cy="359556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94" name="Group 349"/>
          <p:cNvGrpSpPr>
            <a:grpSpLocks/>
          </p:cNvGrpSpPr>
          <p:nvPr/>
        </p:nvGrpSpPr>
        <p:grpSpPr bwMode="auto">
          <a:xfrm>
            <a:off x="1054100" y="2922588"/>
            <a:ext cx="184150" cy="266700"/>
            <a:chOff x="2959222" y="978860"/>
            <a:chExt cx="323779" cy="306341"/>
          </a:xfrm>
        </p:grpSpPr>
        <p:grpSp>
          <p:nvGrpSpPr>
            <p:cNvPr id="395" name="Group 41"/>
            <p:cNvGrpSpPr>
              <a:grpSpLocks/>
            </p:cNvGrpSpPr>
            <p:nvPr/>
          </p:nvGrpSpPr>
          <p:grpSpPr bwMode="auto">
            <a:xfrm rot="4144300">
              <a:off x="3013739" y="1058187"/>
              <a:ext cx="256848" cy="98186"/>
              <a:chOff x="10417405" y="5245671"/>
              <a:chExt cx="1144982" cy="356398"/>
            </a:xfrm>
          </p:grpSpPr>
          <p:cxnSp>
            <p:nvCxnSpPr>
              <p:cNvPr id="359" name="Straight Connector 358"/>
              <p:cNvCxnSpPr/>
              <p:nvPr/>
            </p:nvCxnSpPr>
            <p:spPr>
              <a:xfrm flipV="1">
                <a:off x="10413743" y="5250695"/>
                <a:ext cx="284501" cy="172241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/>
              <p:cNvCxnSpPr/>
              <p:nvPr/>
            </p:nvCxnSpPr>
            <p:spPr>
              <a:xfrm>
                <a:off x="10684121" y="5252390"/>
                <a:ext cx="861638" cy="354605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6" name="Group 62"/>
            <p:cNvGrpSpPr>
              <a:grpSpLocks/>
            </p:cNvGrpSpPr>
            <p:nvPr/>
          </p:nvGrpSpPr>
          <p:grpSpPr bwMode="auto">
            <a:xfrm>
              <a:off x="2959207" y="1028339"/>
              <a:ext cx="323783" cy="256848"/>
              <a:chOff x="2959207" y="1028339"/>
              <a:chExt cx="323783" cy="256848"/>
            </a:xfrm>
          </p:grpSpPr>
          <p:grpSp>
            <p:nvGrpSpPr>
              <p:cNvPr id="397" name="Group 35"/>
              <p:cNvGrpSpPr>
                <a:grpSpLocks/>
              </p:cNvGrpSpPr>
              <p:nvPr/>
            </p:nvGrpSpPr>
            <p:grpSpPr bwMode="auto">
              <a:xfrm rot="6617316">
                <a:off x="3105473" y="1107670"/>
                <a:ext cx="256848" cy="98186"/>
                <a:chOff x="10417405" y="5245671"/>
                <a:chExt cx="1144982" cy="356398"/>
              </a:xfrm>
            </p:grpSpPr>
            <p:cxnSp>
              <p:nvCxnSpPr>
                <p:cNvPr id="357" name="Straight Connector 356"/>
                <p:cNvCxnSpPr/>
                <p:nvPr/>
              </p:nvCxnSpPr>
              <p:spPr>
                <a:xfrm flipV="1">
                  <a:off x="10413862" y="5245313"/>
                  <a:ext cx="284506" cy="182370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8" name="Straight Connector 357"/>
                <p:cNvCxnSpPr/>
                <p:nvPr/>
              </p:nvCxnSpPr>
              <p:spPr>
                <a:xfrm>
                  <a:off x="10693426" y="5248473"/>
                  <a:ext cx="861638" cy="354605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8" name="Group 50"/>
              <p:cNvGrpSpPr>
                <a:grpSpLocks/>
              </p:cNvGrpSpPr>
              <p:nvPr/>
            </p:nvGrpSpPr>
            <p:grpSpPr bwMode="auto">
              <a:xfrm rot="1942259">
                <a:off x="2959207" y="1092769"/>
                <a:ext cx="256848" cy="98186"/>
                <a:chOff x="10417405" y="5245671"/>
                <a:chExt cx="1144982" cy="356398"/>
              </a:xfrm>
            </p:grpSpPr>
            <p:cxnSp>
              <p:nvCxnSpPr>
                <p:cNvPr id="355" name="Straight Connector 354"/>
                <p:cNvCxnSpPr/>
                <p:nvPr/>
              </p:nvCxnSpPr>
              <p:spPr>
                <a:xfrm flipV="1">
                  <a:off x="10390674" y="5239012"/>
                  <a:ext cx="286177" cy="185329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6" name="Straight Connector 355"/>
                <p:cNvCxnSpPr/>
                <p:nvPr/>
              </p:nvCxnSpPr>
              <p:spPr>
                <a:xfrm>
                  <a:off x="10697777" y="5242864"/>
                  <a:ext cx="858539" cy="357419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99" name="Group 397"/>
          <p:cNvGrpSpPr>
            <a:grpSpLocks/>
          </p:cNvGrpSpPr>
          <p:nvPr/>
        </p:nvGrpSpPr>
        <p:grpSpPr bwMode="auto">
          <a:xfrm>
            <a:off x="1474788" y="1717675"/>
            <a:ext cx="184150" cy="266700"/>
            <a:chOff x="2959222" y="978860"/>
            <a:chExt cx="323779" cy="306341"/>
          </a:xfrm>
        </p:grpSpPr>
        <p:grpSp>
          <p:nvGrpSpPr>
            <p:cNvPr id="400" name="Group 41"/>
            <p:cNvGrpSpPr>
              <a:grpSpLocks/>
            </p:cNvGrpSpPr>
            <p:nvPr/>
          </p:nvGrpSpPr>
          <p:grpSpPr bwMode="auto">
            <a:xfrm rot="4144300">
              <a:off x="3013739" y="1058187"/>
              <a:ext cx="256848" cy="98186"/>
              <a:chOff x="10417405" y="5245671"/>
              <a:chExt cx="1144982" cy="356398"/>
            </a:xfrm>
          </p:grpSpPr>
          <p:cxnSp>
            <p:nvCxnSpPr>
              <p:cNvPr id="407" name="Straight Connector 406"/>
              <p:cNvCxnSpPr/>
              <p:nvPr/>
            </p:nvCxnSpPr>
            <p:spPr>
              <a:xfrm flipV="1">
                <a:off x="10413742" y="5250702"/>
                <a:ext cx="284506" cy="172235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Straight Connector 407"/>
              <p:cNvCxnSpPr/>
              <p:nvPr/>
            </p:nvCxnSpPr>
            <p:spPr>
              <a:xfrm>
                <a:off x="10684119" y="5252386"/>
                <a:ext cx="861638" cy="354611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1" name="Group 62"/>
            <p:cNvGrpSpPr>
              <a:grpSpLocks/>
            </p:cNvGrpSpPr>
            <p:nvPr/>
          </p:nvGrpSpPr>
          <p:grpSpPr bwMode="auto">
            <a:xfrm>
              <a:off x="2959207" y="1028339"/>
              <a:ext cx="323783" cy="256848"/>
              <a:chOff x="2959207" y="1028339"/>
              <a:chExt cx="323783" cy="256848"/>
            </a:xfrm>
          </p:grpSpPr>
          <p:grpSp>
            <p:nvGrpSpPr>
              <p:cNvPr id="402" name="Group 35"/>
              <p:cNvGrpSpPr>
                <a:grpSpLocks/>
              </p:cNvGrpSpPr>
              <p:nvPr/>
            </p:nvGrpSpPr>
            <p:grpSpPr bwMode="auto">
              <a:xfrm rot="6617316">
                <a:off x="3105473" y="1107670"/>
                <a:ext cx="256848" cy="98186"/>
                <a:chOff x="10417405" y="5245671"/>
                <a:chExt cx="1144982" cy="356398"/>
              </a:xfrm>
            </p:grpSpPr>
            <p:cxnSp>
              <p:nvCxnSpPr>
                <p:cNvPr id="405" name="Straight Connector 404"/>
                <p:cNvCxnSpPr/>
                <p:nvPr/>
              </p:nvCxnSpPr>
              <p:spPr>
                <a:xfrm flipV="1">
                  <a:off x="10413863" y="5245310"/>
                  <a:ext cx="284501" cy="182370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6" name="Straight Connector 405"/>
                <p:cNvCxnSpPr/>
                <p:nvPr/>
              </p:nvCxnSpPr>
              <p:spPr>
                <a:xfrm>
                  <a:off x="10693423" y="5248471"/>
                  <a:ext cx="861638" cy="354611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9" name="Group 50"/>
              <p:cNvGrpSpPr>
                <a:grpSpLocks/>
              </p:cNvGrpSpPr>
              <p:nvPr/>
            </p:nvGrpSpPr>
            <p:grpSpPr bwMode="auto">
              <a:xfrm rot="1942259">
                <a:off x="2959207" y="1092769"/>
                <a:ext cx="256848" cy="98186"/>
                <a:chOff x="10417405" y="5245671"/>
                <a:chExt cx="1144982" cy="356398"/>
              </a:xfrm>
            </p:grpSpPr>
            <p:cxnSp>
              <p:nvCxnSpPr>
                <p:cNvPr id="403" name="Straight Connector 402"/>
                <p:cNvCxnSpPr/>
                <p:nvPr/>
              </p:nvCxnSpPr>
              <p:spPr>
                <a:xfrm flipV="1">
                  <a:off x="10390666" y="5239013"/>
                  <a:ext cx="286185" cy="185329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4" name="Straight Connector 403"/>
                <p:cNvCxnSpPr/>
                <p:nvPr/>
              </p:nvCxnSpPr>
              <p:spPr>
                <a:xfrm>
                  <a:off x="10697770" y="5242865"/>
                  <a:ext cx="858546" cy="357419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10" name="Group 408"/>
          <p:cNvGrpSpPr>
            <a:grpSpLocks/>
          </p:cNvGrpSpPr>
          <p:nvPr/>
        </p:nvGrpSpPr>
        <p:grpSpPr bwMode="auto">
          <a:xfrm>
            <a:off x="2646363" y="1338263"/>
            <a:ext cx="184150" cy="265112"/>
            <a:chOff x="2959222" y="978860"/>
            <a:chExt cx="323779" cy="306341"/>
          </a:xfrm>
        </p:grpSpPr>
        <p:grpSp>
          <p:nvGrpSpPr>
            <p:cNvPr id="411" name="Group 41"/>
            <p:cNvGrpSpPr>
              <a:grpSpLocks/>
            </p:cNvGrpSpPr>
            <p:nvPr/>
          </p:nvGrpSpPr>
          <p:grpSpPr bwMode="auto">
            <a:xfrm rot="4144300">
              <a:off x="3013739" y="1058187"/>
              <a:ext cx="256848" cy="98186"/>
              <a:chOff x="10417405" y="5245671"/>
              <a:chExt cx="1144982" cy="356398"/>
            </a:xfrm>
          </p:grpSpPr>
          <p:cxnSp>
            <p:nvCxnSpPr>
              <p:cNvPr id="418" name="Straight Connector 417"/>
              <p:cNvCxnSpPr/>
              <p:nvPr/>
            </p:nvCxnSpPr>
            <p:spPr>
              <a:xfrm flipV="1">
                <a:off x="10414955" y="5242417"/>
                <a:ext cx="286204" cy="182370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Straight Connector 419"/>
              <p:cNvCxnSpPr/>
              <p:nvPr/>
            </p:nvCxnSpPr>
            <p:spPr>
              <a:xfrm>
                <a:off x="10688683" y="5242641"/>
                <a:ext cx="858618" cy="354605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2" name="Group 62"/>
            <p:cNvGrpSpPr>
              <a:grpSpLocks/>
            </p:cNvGrpSpPr>
            <p:nvPr/>
          </p:nvGrpSpPr>
          <p:grpSpPr bwMode="auto">
            <a:xfrm>
              <a:off x="2959207" y="1028339"/>
              <a:ext cx="323783" cy="256848"/>
              <a:chOff x="2959207" y="1028339"/>
              <a:chExt cx="323783" cy="256848"/>
            </a:xfrm>
          </p:grpSpPr>
          <p:grpSp>
            <p:nvGrpSpPr>
              <p:cNvPr id="413" name="Group 35"/>
              <p:cNvGrpSpPr>
                <a:grpSpLocks/>
              </p:cNvGrpSpPr>
              <p:nvPr/>
            </p:nvGrpSpPr>
            <p:grpSpPr bwMode="auto">
              <a:xfrm rot="6617316">
                <a:off x="3105473" y="1107670"/>
                <a:ext cx="256848" cy="98186"/>
                <a:chOff x="10417405" y="5245671"/>
                <a:chExt cx="1144982" cy="356398"/>
              </a:xfrm>
            </p:grpSpPr>
            <p:cxnSp>
              <p:nvCxnSpPr>
                <p:cNvPr id="416" name="Straight Connector 415"/>
                <p:cNvCxnSpPr/>
                <p:nvPr/>
              </p:nvCxnSpPr>
              <p:spPr>
                <a:xfrm flipV="1">
                  <a:off x="10414866" y="5243269"/>
                  <a:ext cx="286209" cy="182370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7" name="Straight Connector 416"/>
                <p:cNvCxnSpPr/>
                <p:nvPr/>
              </p:nvCxnSpPr>
              <p:spPr>
                <a:xfrm>
                  <a:off x="10691518" y="5261204"/>
                  <a:ext cx="858623" cy="354605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1" name="Group 50"/>
              <p:cNvGrpSpPr>
                <a:grpSpLocks/>
              </p:cNvGrpSpPr>
              <p:nvPr/>
            </p:nvGrpSpPr>
            <p:grpSpPr bwMode="auto">
              <a:xfrm rot="1942259">
                <a:off x="2959207" y="1092769"/>
                <a:ext cx="256848" cy="98186"/>
                <a:chOff x="10417405" y="5245671"/>
                <a:chExt cx="1144982" cy="356398"/>
              </a:xfrm>
            </p:grpSpPr>
            <p:cxnSp>
              <p:nvCxnSpPr>
                <p:cNvPr id="414" name="Straight Connector 413"/>
                <p:cNvCxnSpPr/>
                <p:nvPr/>
              </p:nvCxnSpPr>
              <p:spPr>
                <a:xfrm flipV="1">
                  <a:off x="10411381" y="5242955"/>
                  <a:ext cx="286177" cy="186437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5" name="Straight Connector 414"/>
                <p:cNvCxnSpPr/>
                <p:nvPr/>
              </p:nvCxnSpPr>
              <p:spPr>
                <a:xfrm>
                  <a:off x="10701312" y="5244773"/>
                  <a:ext cx="858546" cy="359556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50" name="Oval 449"/>
          <p:cNvSpPr/>
          <p:nvPr/>
        </p:nvSpPr>
        <p:spPr>
          <a:xfrm rot="20732899">
            <a:off x="4529138" y="5740400"/>
            <a:ext cx="5638800" cy="187642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457200">
              <a:defRPr/>
            </a:pPr>
            <a:endParaRPr lang="en-US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2" name="Oval 451"/>
          <p:cNvSpPr/>
          <p:nvPr/>
        </p:nvSpPr>
        <p:spPr>
          <a:xfrm rot="20813193" flipH="1" flipV="1">
            <a:off x="4348163" y="5448300"/>
            <a:ext cx="6092825" cy="2476500"/>
          </a:xfrm>
          <a:prstGeom prst="ellipse">
            <a:avLst/>
          </a:prstGeom>
          <a:noFill/>
          <a:ln w="190500" cap="flat" cmpd="sng" algn="ctr">
            <a:solidFill>
              <a:srgbClr val="7017A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53" name="Freeform 452"/>
          <p:cNvSpPr/>
          <p:nvPr/>
        </p:nvSpPr>
        <p:spPr>
          <a:xfrm rot="12223221">
            <a:off x="4510088" y="4154488"/>
            <a:ext cx="5300662" cy="4489450"/>
          </a:xfrm>
          <a:custGeom>
            <a:avLst/>
            <a:gdLst>
              <a:gd name="connsiteX0" fmla="*/ 4572000 w 4572000"/>
              <a:gd name="connsiteY0" fmla="*/ 0 h 4203947"/>
              <a:gd name="connsiteX1" fmla="*/ 4476466 w 4572000"/>
              <a:gd name="connsiteY1" fmla="*/ 777922 h 4203947"/>
              <a:gd name="connsiteX2" fmla="*/ 4121624 w 4572000"/>
              <a:gd name="connsiteY2" fmla="*/ 1719618 h 4203947"/>
              <a:gd name="connsiteX3" fmla="*/ 3630305 w 4572000"/>
              <a:gd name="connsiteY3" fmla="*/ 2470245 h 4203947"/>
              <a:gd name="connsiteX4" fmla="*/ 2988860 w 4572000"/>
              <a:gd name="connsiteY4" fmla="*/ 3098042 h 4203947"/>
              <a:gd name="connsiteX5" fmla="*/ 2019869 w 4572000"/>
              <a:gd name="connsiteY5" fmla="*/ 3725839 h 4203947"/>
              <a:gd name="connsiteX6" fmla="*/ 1228299 w 4572000"/>
              <a:gd name="connsiteY6" fmla="*/ 4026090 h 4203947"/>
              <a:gd name="connsiteX7" fmla="*/ 300251 w 4572000"/>
              <a:gd name="connsiteY7" fmla="*/ 4176215 h 4203947"/>
              <a:gd name="connsiteX8" fmla="*/ 0 w 4572000"/>
              <a:gd name="connsiteY8" fmla="*/ 4203510 h 4203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4203947">
                <a:moveTo>
                  <a:pt x="4572000" y="0"/>
                </a:moveTo>
                <a:cubicBezTo>
                  <a:pt x="4561764" y="245659"/>
                  <a:pt x="4551529" y="491319"/>
                  <a:pt x="4476466" y="777922"/>
                </a:cubicBezTo>
                <a:cubicBezTo>
                  <a:pt x="4401403" y="1064525"/>
                  <a:pt x="4262651" y="1437564"/>
                  <a:pt x="4121624" y="1719618"/>
                </a:cubicBezTo>
                <a:cubicBezTo>
                  <a:pt x="3980597" y="2001672"/>
                  <a:pt x="3819099" y="2240508"/>
                  <a:pt x="3630305" y="2470245"/>
                </a:cubicBezTo>
                <a:cubicBezTo>
                  <a:pt x="3441511" y="2699982"/>
                  <a:pt x="3257266" y="2888776"/>
                  <a:pt x="2988860" y="3098042"/>
                </a:cubicBezTo>
                <a:cubicBezTo>
                  <a:pt x="2720454" y="3307308"/>
                  <a:pt x="2313296" y="3571164"/>
                  <a:pt x="2019869" y="3725839"/>
                </a:cubicBezTo>
                <a:cubicBezTo>
                  <a:pt x="1726442" y="3880514"/>
                  <a:pt x="1514902" y="3951027"/>
                  <a:pt x="1228299" y="4026090"/>
                </a:cubicBezTo>
                <a:cubicBezTo>
                  <a:pt x="941696" y="4101153"/>
                  <a:pt x="504967" y="4146645"/>
                  <a:pt x="300251" y="4176215"/>
                </a:cubicBezTo>
                <a:cubicBezTo>
                  <a:pt x="95535" y="4205785"/>
                  <a:pt x="47767" y="4204647"/>
                  <a:pt x="0" y="4203510"/>
                </a:cubicBezTo>
              </a:path>
            </a:pathLst>
          </a:custGeom>
          <a:ln w="1270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116775" name="Picture 453" descr="hh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4791257">
            <a:off x="6130925" y="1360487"/>
            <a:ext cx="5872163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6736" name="Group 454"/>
          <p:cNvGrpSpPr>
            <a:grpSpLocks/>
          </p:cNvGrpSpPr>
          <p:nvPr/>
        </p:nvGrpSpPr>
        <p:grpSpPr bwMode="auto">
          <a:xfrm>
            <a:off x="2189163" y="2414588"/>
            <a:ext cx="184150" cy="265112"/>
            <a:chOff x="2959222" y="978860"/>
            <a:chExt cx="323779" cy="306341"/>
          </a:xfrm>
        </p:grpSpPr>
        <p:grpSp>
          <p:nvGrpSpPr>
            <p:cNvPr id="116737" name="Group 41"/>
            <p:cNvGrpSpPr>
              <a:grpSpLocks/>
            </p:cNvGrpSpPr>
            <p:nvPr/>
          </p:nvGrpSpPr>
          <p:grpSpPr bwMode="auto">
            <a:xfrm rot="4144300">
              <a:off x="3013739" y="1058187"/>
              <a:ext cx="256848" cy="98186"/>
              <a:chOff x="10417405" y="5245671"/>
              <a:chExt cx="1144982" cy="356398"/>
            </a:xfrm>
          </p:grpSpPr>
          <p:cxnSp>
            <p:nvCxnSpPr>
              <p:cNvPr id="227" name="Straight Connector 463"/>
              <p:cNvCxnSpPr/>
              <p:nvPr/>
            </p:nvCxnSpPr>
            <p:spPr>
              <a:xfrm flipV="1">
                <a:off x="10414955" y="5242417"/>
                <a:ext cx="286204" cy="182370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464"/>
              <p:cNvCxnSpPr/>
              <p:nvPr/>
            </p:nvCxnSpPr>
            <p:spPr>
              <a:xfrm>
                <a:off x="10688683" y="5242641"/>
                <a:ext cx="858618" cy="354605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738" name="Group 62"/>
            <p:cNvGrpSpPr>
              <a:grpSpLocks/>
            </p:cNvGrpSpPr>
            <p:nvPr/>
          </p:nvGrpSpPr>
          <p:grpSpPr bwMode="auto">
            <a:xfrm>
              <a:off x="2959207" y="1028339"/>
              <a:ext cx="323783" cy="256848"/>
              <a:chOff x="2959207" y="1028339"/>
              <a:chExt cx="323783" cy="256848"/>
            </a:xfrm>
          </p:grpSpPr>
          <p:grpSp>
            <p:nvGrpSpPr>
              <p:cNvPr id="116740" name="Group 35"/>
              <p:cNvGrpSpPr>
                <a:grpSpLocks/>
              </p:cNvGrpSpPr>
              <p:nvPr/>
            </p:nvGrpSpPr>
            <p:grpSpPr bwMode="auto">
              <a:xfrm rot="6617316">
                <a:off x="3105473" y="1107670"/>
                <a:ext cx="256848" cy="98186"/>
                <a:chOff x="10417405" y="5245671"/>
                <a:chExt cx="1144982" cy="356398"/>
              </a:xfrm>
            </p:grpSpPr>
            <p:cxnSp>
              <p:nvCxnSpPr>
                <p:cNvPr id="229" name="Straight Connector 461"/>
                <p:cNvCxnSpPr/>
                <p:nvPr/>
              </p:nvCxnSpPr>
              <p:spPr>
                <a:xfrm flipV="1">
                  <a:off x="10414866" y="5243269"/>
                  <a:ext cx="286209" cy="182370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Straight Connector 462"/>
                <p:cNvCxnSpPr/>
                <p:nvPr/>
              </p:nvCxnSpPr>
              <p:spPr>
                <a:xfrm>
                  <a:off x="10691518" y="5261204"/>
                  <a:ext cx="858623" cy="354605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741" name="Group 50"/>
              <p:cNvGrpSpPr>
                <a:grpSpLocks/>
              </p:cNvGrpSpPr>
              <p:nvPr/>
            </p:nvGrpSpPr>
            <p:grpSpPr bwMode="auto">
              <a:xfrm rot="1942259">
                <a:off x="2959207" y="1092769"/>
                <a:ext cx="256848" cy="98186"/>
                <a:chOff x="10417405" y="5245671"/>
                <a:chExt cx="1144982" cy="356398"/>
              </a:xfrm>
            </p:grpSpPr>
            <p:cxnSp>
              <p:nvCxnSpPr>
                <p:cNvPr id="231" name="Straight Connector 459"/>
                <p:cNvCxnSpPr/>
                <p:nvPr/>
              </p:nvCxnSpPr>
              <p:spPr>
                <a:xfrm flipV="1">
                  <a:off x="10411381" y="5242955"/>
                  <a:ext cx="286177" cy="186437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Straight Connector 460"/>
                <p:cNvCxnSpPr/>
                <p:nvPr/>
              </p:nvCxnSpPr>
              <p:spPr>
                <a:xfrm>
                  <a:off x="10701312" y="5244773"/>
                  <a:ext cx="858546" cy="359556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16742" name="Group 465"/>
          <p:cNvGrpSpPr>
            <a:grpSpLocks/>
          </p:cNvGrpSpPr>
          <p:nvPr/>
        </p:nvGrpSpPr>
        <p:grpSpPr bwMode="auto">
          <a:xfrm>
            <a:off x="8089247" y="4648200"/>
            <a:ext cx="184150" cy="265113"/>
            <a:chOff x="2959222" y="978860"/>
            <a:chExt cx="323779" cy="306341"/>
          </a:xfrm>
        </p:grpSpPr>
        <p:grpSp>
          <p:nvGrpSpPr>
            <p:cNvPr id="116743" name="Group 41"/>
            <p:cNvGrpSpPr>
              <a:grpSpLocks/>
            </p:cNvGrpSpPr>
            <p:nvPr/>
          </p:nvGrpSpPr>
          <p:grpSpPr bwMode="auto">
            <a:xfrm rot="4144300">
              <a:off x="3013739" y="1058187"/>
              <a:ext cx="256848" cy="98186"/>
              <a:chOff x="10417405" y="5245671"/>
              <a:chExt cx="1144982" cy="356398"/>
            </a:xfrm>
          </p:grpSpPr>
          <p:cxnSp>
            <p:nvCxnSpPr>
              <p:cNvPr id="517" name="Straight Connector 516"/>
              <p:cNvCxnSpPr/>
              <p:nvPr/>
            </p:nvCxnSpPr>
            <p:spPr>
              <a:xfrm flipV="1">
                <a:off x="10414958" y="5242426"/>
                <a:ext cx="286208" cy="182370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Straight Connector 517"/>
              <p:cNvCxnSpPr/>
              <p:nvPr/>
            </p:nvCxnSpPr>
            <p:spPr>
              <a:xfrm>
                <a:off x="10688682" y="5242641"/>
                <a:ext cx="858619" cy="354605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744" name="Group 62"/>
            <p:cNvGrpSpPr>
              <a:grpSpLocks/>
            </p:cNvGrpSpPr>
            <p:nvPr/>
          </p:nvGrpSpPr>
          <p:grpSpPr bwMode="auto">
            <a:xfrm>
              <a:off x="2959207" y="1028339"/>
              <a:ext cx="323783" cy="256848"/>
              <a:chOff x="2959207" y="1028339"/>
              <a:chExt cx="323783" cy="256848"/>
            </a:xfrm>
          </p:grpSpPr>
          <p:grpSp>
            <p:nvGrpSpPr>
              <p:cNvPr id="116745" name="Group 35"/>
              <p:cNvGrpSpPr>
                <a:grpSpLocks/>
              </p:cNvGrpSpPr>
              <p:nvPr/>
            </p:nvGrpSpPr>
            <p:grpSpPr bwMode="auto">
              <a:xfrm rot="6617316">
                <a:off x="3105473" y="1107670"/>
                <a:ext cx="256848" cy="98186"/>
                <a:chOff x="10417405" y="5245671"/>
                <a:chExt cx="1144982" cy="356398"/>
              </a:xfrm>
            </p:grpSpPr>
            <p:cxnSp>
              <p:nvCxnSpPr>
                <p:cNvPr id="475" name="Straight Connector 474"/>
                <p:cNvCxnSpPr/>
                <p:nvPr/>
              </p:nvCxnSpPr>
              <p:spPr>
                <a:xfrm flipV="1">
                  <a:off x="10414866" y="5243271"/>
                  <a:ext cx="286203" cy="182370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6" name="Straight Connector 475"/>
                <p:cNvCxnSpPr/>
                <p:nvPr/>
              </p:nvCxnSpPr>
              <p:spPr>
                <a:xfrm>
                  <a:off x="10691524" y="5261210"/>
                  <a:ext cx="858614" cy="354605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746" name="Group 50"/>
              <p:cNvGrpSpPr>
                <a:grpSpLocks/>
              </p:cNvGrpSpPr>
              <p:nvPr/>
            </p:nvGrpSpPr>
            <p:grpSpPr bwMode="auto">
              <a:xfrm rot="1942259">
                <a:off x="2959207" y="1092769"/>
                <a:ext cx="256848" cy="98186"/>
                <a:chOff x="10417405" y="5245671"/>
                <a:chExt cx="1144982" cy="356398"/>
              </a:xfrm>
            </p:grpSpPr>
            <p:cxnSp>
              <p:nvCxnSpPr>
                <p:cNvPr id="473" name="Straight Connector 472"/>
                <p:cNvCxnSpPr/>
                <p:nvPr/>
              </p:nvCxnSpPr>
              <p:spPr>
                <a:xfrm flipV="1">
                  <a:off x="10411385" y="5242958"/>
                  <a:ext cx="286177" cy="186437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4" name="Straight Connector 473"/>
                <p:cNvCxnSpPr/>
                <p:nvPr/>
              </p:nvCxnSpPr>
              <p:spPr>
                <a:xfrm>
                  <a:off x="10701312" y="5244773"/>
                  <a:ext cx="858546" cy="359556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16747" name="Group 523"/>
          <p:cNvGrpSpPr>
            <a:grpSpLocks/>
          </p:cNvGrpSpPr>
          <p:nvPr/>
        </p:nvGrpSpPr>
        <p:grpSpPr bwMode="auto">
          <a:xfrm>
            <a:off x="7997172" y="4485529"/>
            <a:ext cx="184150" cy="265113"/>
            <a:chOff x="2959222" y="978860"/>
            <a:chExt cx="323779" cy="306341"/>
          </a:xfrm>
        </p:grpSpPr>
        <p:grpSp>
          <p:nvGrpSpPr>
            <p:cNvPr id="116748" name="Group 41"/>
            <p:cNvGrpSpPr>
              <a:grpSpLocks/>
            </p:cNvGrpSpPr>
            <p:nvPr/>
          </p:nvGrpSpPr>
          <p:grpSpPr bwMode="auto">
            <a:xfrm rot="4144300">
              <a:off x="3013739" y="1058187"/>
              <a:ext cx="256848" cy="98186"/>
              <a:chOff x="10417405" y="5245671"/>
              <a:chExt cx="1144982" cy="356398"/>
            </a:xfrm>
          </p:grpSpPr>
          <p:cxnSp>
            <p:nvCxnSpPr>
              <p:cNvPr id="583" name="Straight Connector 582"/>
              <p:cNvCxnSpPr/>
              <p:nvPr/>
            </p:nvCxnSpPr>
            <p:spPr>
              <a:xfrm flipV="1">
                <a:off x="10414958" y="5242426"/>
                <a:ext cx="286208" cy="182370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4" name="Straight Connector 603"/>
              <p:cNvCxnSpPr/>
              <p:nvPr/>
            </p:nvCxnSpPr>
            <p:spPr>
              <a:xfrm>
                <a:off x="10688682" y="5242641"/>
                <a:ext cx="858619" cy="354605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749" name="Group 62"/>
            <p:cNvGrpSpPr>
              <a:grpSpLocks/>
            </p:cNvGrpSpPr>
            <p:nvPr/>
          </p:nvGrpSpPr>
          <p:grpSpPr bwMode="auto">
            <a:xfrm>
              <a:off x="2959207" y="1028339"/>
              <a:ext cx="323783" cy="256848"/>
              <a:chOff x="2959207" y="1028339"/>
              <a:chExt cx="323783" cy="256848"/>
            </a:xfrm>
          </p:grpSpPr>
          <p:grpSp>
            <p:nvGrpSpPr>
              <p:cNvPr id="116750" name="Group 35"/>
              <p:cNvGrpSpPr>
                <a:grpSpLocks/>
              </p:cNvGrpSpPr>
              <p:nvPr/>
            </p:nvGrpSpPr>
            <p:grpSpPr bwMode="auto">
              <a:xfrm rot="6617316">
                <a:off x="3105473" y="1107670"/>
                <a:ext cx="256848" cy="98186"/>
                <a:chOff x="10417405" y="5245671"/>
                <a:chExt cx="1144982" cy="356398"/>
              </a:xfrm>
            </p:grpSpPr>
            <p:cxnSp>
              <p:nvCxnSpPr>
                <p:cNvPr id="576" name="Straight Connector 575"/>
                <p:cNvCxnSpPr/>
                <p:nvPr/>
              </p:nvCxnSpPr>
              <p:spPr>
                <a:xfrm flipV="1">
                  <a:off x="10414866" y="5243271"/>
                  <a:ext cx="286203" cy="182370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2" name="Straight Connector 581"/>
                <p:cNvCxnSpPr/>
                <p:nvPr/>
              </p:nvCxnSpPr>
              <p:spPr>
                <a:xfrm>
                  <a:off x="10691524" y="5261210"/>
                  <a:ext cx="858614" cy="354605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751" name="Group 50"/>
              <p:cNvGrpSpPr>
                <a:grpSpLocks/>
              </p:cNvGrpSpPr>
              <p:nvPr/>
            </p:nvGrpSpPr>
            <p:grpSpPr bwMode="auto">
              <a:xfrm rot="1942259">
                <a:off x="2959207" y="1092769"/>
                <a:ext cx="256848" cy="98186"/>
                <a:chOff x="10417405" y="5245671"/>
                <a:chExt cx="1144982" cy="356398"/>
              </a:xfrm>
            </p:grpSpPr>
            <p:cxnSp>
              <p:nvCxnSpPr>
                <p:cNvPr id="554" name="Straight Connector 553"/>
                <p:cNvCxnSpPr/>
                <p:nvPr/>
              </p:nvCxnSpPr>
              <p:spPr>
                <a:xfrm flipV="1">
                  <a:off x="10411385" y="5242958"/>
                  <a:ext cx="286177" cy="186437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5" name="Straight Connector 574"/>
                <p:cNvCxnSpPr/>
                <p:nvPr/>
              </p:nvCxnSpPr>
              <p:spPr>
                <a:xfrm>
                  <a:off x="10701312" y="5244773"/>
                  <a:ext cx="858546" cy="359556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16752" name="Group 637"/>
          <p:cNvGrpSpPr>
            <a:grpSpLocks/>
          </p:cNvGrpSpPr>
          <p:nvPr/>
        </p:nvGrpSpPr>
        <p:grpSpPr bwMode="auto">
          <a:xfrm>
            <a:off x="2800350" y="1773238"/>
            <a:ext cx="184150" cy="266700"/>
            <a:chOff x="2959222" y="978860"/>
            <a:chExt cx="323779" cy="306341"/>
          </a:xfrm>
        </p:grpSpPr>
        <p:grpSp>
          <p:nvGrpSpPr>
            <p:cNvPr id="116753" name="Group 41"/>
            <p:cNvGrpSpPr>
              <a:grpSpLocks/>
            </p:cNvGrpSpPr>
            <p:nvPr/>
          </p:nvGrpSpPr>
          <p:grpSpPr bwMode="auto">
            <a:xfrm rot="4144300">
              <a:off x="3013739" y="1058187"/>
              <a:ext cx="256848" cy="98186"/>
              <a:chOff x="10417405" y="5245671"/>
              <a:chExt cx="1144982" cy="356398"/>
            </a:xfrm>
          </p:grpSpPr>
          <p:cxnSp>
            <p:nvCxnSpPr>
              <p:cNvPr id="665" name="Straight Connector 664"/>
              <p:cNvCxnSpPr/>
              <p:nvPr/>
            </p:nvCxnSpPr>
            <p:spPr>
              <a:xfrm flipV="1">
                <a:off x="10413743" y="5250695"/>
                <a:ext cx="284501" cy="172241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6" name="Straight Connector 675"/>
              <p:cNvCxnSpPr/>
              <p:nvPr/>
            </p:nvCxnSpPr>
            <p:spPr>
              <a:xfrm>
                <a:off x="10684121" y="5252390"/>
                <a:ext cx="861638" cy="354605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754" name="Group 62"/>
            <p:cNvGrpSpPr>
              <a:grpSpLocks/>
            </p:cNvGrpSpPr>
            <p:nvPr/>
          </p:nvGrpSpPr>
          <p:grpSpPr bwMode="auto">
            <a:xfrm>
              <a:off x="2959207" y="1028339"/>
              <a:ext cx="323783" cy="256848"/>
              <a:chOff x="2959207" y="1028339"/>
              <a:chExt cx="323783" cy="256848"/>
            </a:xfrm>
          </p:grpSpPr>
          <p:grpSp>
            <p:nvGrpSpPr>
              <p:cNvPr id="116755" name="Group 35"/>
              <p:cNvGrpSpPr>
                <a:grpSpLocks/>
              </p:cNvGrpSpPr>
              <p:nvPr/>
            </p:nvGrpSpPr>
            <p:grpSpPr bwMode="auto">
              <a:xfrm rot="6617316">
                <a:off x="3105473" y="1107670"/>
                <a:ext cx="256848" cy="98186"/>
                <a:chOff x="10417405" y="5245671"/>
                <a:chExt cx="1144982" cy="356398"/>
              </a:xfrm>
            </p:grpSpPr>
            <p:cxnSp>
              <p:nvCxnSpPr>
                <p:cNvPr id="662" name="Straight Connector 661"/>
                <p:cNvCxnSpPr/>
                <p:nvPr/>
              </p:nvCxnSpPr>
              <p:spPr>
                <a:xfrm flipV="1">
                  <a:off x="10413862" y="5245313"/>
                  <a:ext cx="284506" cy="182370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4" name="Straight Connector 663"/>
                <p:cNvCxnSpPr/>
                <p:nvPr/>
              </p:nvCxnSpPr>
              <p:spPr>
                <a:xfrm>
                  <a:off x="10693426" y="5248473"/>
                  <a:ext cx="861638" cy="354605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756" name="Group 50"/>
              <p:cNvGrpSpPr>
                <a:grpSpLocks/>
              </p:cNvGrpSpPr>
              <p:nvPr/>
            </p:nvGrpSpPr>
            <p:grpSpPr bwMode="auto">
              <a:xfrm rot="1942259">
                <a:off x="2959207" y="1092769"/>
                <a:ext cx="256848" cy="98186"/>
                <a:chOff x="10417405" y="5245671"/>
                <a:chExt cx="1144982" cy="356398"/>
              </a:xfrm>
            </p:grpSpPr>
            <p:cxnSp>
              <p:nvCxnSpPr>
                <p:cNvPr id="655" name="Straight Connector 654"/>
                <p:cNvCxnSpPr/>
                <p:nvPr/>
              </p:nvCxnSpPr>
              <p:spPr>
                <a:xfrm flipV="1">
                  <a:off x="10390674" y="5239012"/>
                  <a:ext cx="286177" cy="185329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6" name="Straight Connector 655"/>
                <p:cNvCxnSpPr/>
                <p:nvPr/>
              </p:nvCxnSpPr>
              <p:spPr>
                <a:xfrm>
                  <a:off x="10697777" y="5242864"/>
                  <a:ext cx="858539" cy="357419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16757" name="Group 676"/>
          <p:cNvGrpSpPr>
            <a:grpSpLocks/>
          </p:cNvGrpSpPr>
          <p:nvPr/>
        </p:nvGrpSpPr>
        <p:grpSpPr bwMode="auto">
          <a:xfrm>
            <a:off x="7845333" y="4683406"/>
            <a:ext cx="184150" cy="266700"/>
            <a:chOff x="2959222" y="978860"/>
            <a:chExt cx="323779" cy="306341"/>
          </a:xfrm>
        </p:grpSpPr>
        <p:grpSp>
          <p:nvGrpSpPr>
            <p:cNvPr id="116758" name="Group 41"/>
            <p:cNvGrpSpPr>
              <a:grpSpLocks/>
            </p:cNvGrpSpPr>
            <p:nvPr/>
          </p:nvGrpSpPr>
          <p:grpSpPr bwMode="auto">
            <a:xfrm rot="4144300">
              <a:off x="3013739" y="1058187"/>
              <a:ext cx="256848" cy="98186"/>
              <a:chOff x="10417405" y="5245671"/>
              <a:chExt cx="1144982" cy="356398"/>
            </a:xfrm>
          </p:grpSpPr>
          <p:cxnSp>
            <p:nvCxnSpPr>
              <p:cNvPr id="686" name="Straight Connector 685"/>
              <p:cNvCxnSpPr/>
              <p:nvPr/>
            </p:nvCxnSpPr>
            <p:spPr>
              <a:xfrm flipV="1">
                <a:off x="10413741" y="5250697"/>
                <a:ext cx="284501" cy="172235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7" name="Straight Connector 686"/>
              <p:cNvCxnSpPr/>
              <p:nvPr/>
            </p:nvCxnSpPr>
            <p:spPr>
              <a:xfrm>
                <a:off x="10684119" y="5252386"/>
                <a:ext cx="861638" cy="354611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759" name="Group 62"/>
            <p:cNvGrpSpPr>
              <a:grpSpLocks/>
            </p:cNvGrpSpPr>
            <p:nvPr/>
          </p:nvGrpSpPr>
          <p:grpSpPr bwMode="auto">
            <a:xfrm>
              <a:off x="2959207" y="1028339"/>
              <a:ext cx="323783" cy="256848"/>
              <a:chOff x="2959207" y="1028339"/>
              <a:chExt cx="323783" cy="256848"/>
            </a:xfrm>
          </p:grpSpPr>
          <p:grpSp>
            <p:nvGrpSpPr>
              <p:cNvPr id="116760" name="Group 35"/>
              <p:cNvGrpSpPr>
                <a:grpSpLocks/>
              </p:cNvGrpSpPr>
              <p:nvPr/>
            </p:nvGrpSpPr>
            <p:grpSpPr bwMode="auto">
              <a:xfrm rot="6617316">
                <a:off x="3105473" y="1107670"/>
                <a:ext cx="256848" cy="98186"/>
                <a:chOff x="10417405" y="5245671"/>
                <a:chExt cx="1144982" cy="356398"/>
              </a:xfrm>
            </p:grpSpPr>
            <p:cxnSp>
              <p:nvCxnSpPr>
                <p:cNvPr id="684" name="Straight Connector 683"/>
                <p:cNvCxnSpPr/>
                <p:nvPr/>
              </p:nvCxnSpPr>
              <p:spPr>
                <a:xfrm flipV="1">
                  <a:off x="10413862" y="5245313"/>
                  <a:ext cx="284506" cy="182370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5" name="Straight Connector 684"/>
                <p:cNvCxnSpPr/>
                <p:nvPr/>
              </p:nvCxnSpPr>
              <p:spPr>
                <a:xfrm>
                  <a:off x="10693423" y="5248471"/>
                  <a:ext cx="861638" cy="354611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761" name="Group 50"/>
              <p:cNvGrpSpPr>
                <a:grpSpLocks/>
              </p:cNvGrpSpPr>
              <p:nvPr/>
            </p:nvGrpSpPr>
            <p:grpSpPr bwMode="auto">
              <a:xfrm rot="1942259">
                <a:off x="2959207" y="1092769"/>
                <a:ext cx="256848" cy="98186"/>
                <a:chOff x="10417405" y="5245671"/>
                <a:chExt cx="1144982" cy="356398"/>
              </a:xfrm>
            </p:grpSpPr>
            <p:cxnSp>
              <p:nvCxnSpPr>
                <p:cNvPr id="682" name="Straight Connector 681"/>
                <p:cNvCxnSpPr/>
                <p:nvPr/>
              </p:nvCxnSpPr>
              <p:spPr>
                <a:xfrm flipV="1">
                  <a:off x="10390666" y="5239013"/>
                  <a:ext cx="286185" cy="185329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3" name="Straight Connector 682"/>
                <p:cNvCxnSpPr/>
                <p:nvPr/>
              </p:nvCxnSpPr>
              <p:spPr>
                <a:xfrm>
                  <a:off x="10697770" y="5242865"/>
                  <a:ext cx="858546" cy="357419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16781" name="TextBox 687"/>
          <p:cNvSpPr txBox="1">
            <a:spLocks noChangeArrowheads="1"/>
          </p:cNvSpPr>
          <p:nvPr/>
        </p:nvSpPr>
        <p:spPr bwMode="auto">
          <a:xfrm>
            <a:off x="5349875" y="3862388"/>
            <a:ext cx="2339102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400" b="1" dirty="0">
                <a:solidFill>
                  <a:srgbClr val="000000"/>
                </a:solidFill>
                <a:latin typeface="Big Caslon"/>
                <a:ea typeface="ＭＳ Ｐゴシック" charset="-128"/>
                <a:cs typeface="Big Caslon"/>
              </a:rPr>
              <a:t>Clumping</a:t>
            </a:r>
          </a:p>
          <a:p>
            <a:pPr defTabSz="457200"/>
            <a:r>
              <a:rPr lang="en-US" sz="2400" b="1" dirty="0">
                <a:solidFill>
                  <a:srgbClr val="000000"/>
                </a:solidFill>
                <a:latin typeface="Big Caslon"/>
                <a:ea typeface="ＭＳ Ｐゴシック" charset="-128"/>
                <a:cs typeface="Big Caslon"/>
              </a:rPr>
              <a:t>surrounding cells </a:t>
            </a:r>
          </a:p>
          <a:p>
            <a:pPr defTabSz="457200"/>
            <a:r>
              <a:rPr lang="en-US" sz="2400" b="1" dirty="0">
                <a:solidFill>
                  <a:srgbClr val="000000"/>
                </a:solidFill>
                <a:latin typeface="Big Caslon"/>
                <a:ea typeface="ＭＳ Ｐゴシック" charset="-128"/>
                <a:cs typeface="Big Caslon"/>
              </a:rPr>
              <a:t>by free Gp48s</a:t>
            </a:r>
          </a:p>
        </p:txBody>
      </p:sp>
      <p:sp>
        <p:nvSpPr>
          <p:cNvPr id="116782" name="TextBox 688"/>
          <p:cNvSpPr txBox="1">
            <a:spLocks noChangeArrowheads="1"/>
          </p:cNvSpPr>
          <p:nvPr/>
        </p:nvSpPr>
        <p:spPr bwMode="auto">
          <a:xfrm>
            <a:off x="5570538" y="1885950"/>
            <a:ext cx="16979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400" b="1" dirty="0">
                <a:solidFill>
                  <a:srgbClr val="000000"/>
                </a:solidFill>
                <a:latin typeface="Big Caslon"/>
                <a:ea typeface="ＭＳ Ｐゴシック" charset="-128"/>
                <a:cs typeface="Big Caslon"/>
              </a:rPr>
              <a:t>Infection by </a:t>
            </a:r>
          </a:p>
          <a:p>
            <a:pPr defTabSz="457200"/>
            <a:r>
              <a:rPr lang="en-US" sz="2400" b="1" dirty="0">
                <a:solidFill>
                  <a:srgbClr val="000000"/>
                </a:solidFill>
                <a:latin typeface="Big Caslon"/>
                <a:ea typeface="ＭＳ Ｐゴシック" charset="-128"/>
                <a:cs typeface="Big Caslon"/>
              </a:rPr>
              <a:t>new virions</a:t>
            </a:r>
          </a:p>
        </p:txBody>
      </p:sp>
      <p:sp>
        <p:nvSpPr>
          <p:cNvPr id="116783" name="TextBox 689"/>
          <p:cNvSpPr txBox="1">
            <a:spLocks noChangeArrowheads="1"/>
          </p:cNvSpPr>
          <p:nvPr/>
        </p:nvSpPr>
        <p:spPr bwMode="auto">
          <a:xfrm>
            <a:off x="2868026" y="3708682"/>
            <a:ext cx="17620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400" b="1" dirty="0">
                <a:solidFill>
                  <a:srgbClr val="000000"/>
                </a:solidFill>
                <a:latin typeface="Big Caslon"/>
                <a:ea typeface="ＭＳ Ｐゴシック" charset="-128"/>
                <a:cs typeface="Big Caslon"/>
              </a:rPr>
              <a:t>Lysis of cells</a:t>
            </a:r>
          </a:p>
        </p:txBody>
      </p:sp>
      <p:grpSp>
        <p:nvGrpSpPr>
          <p:cNvPr id="116762" name="Group 447"/>
          <p:cNvGrpSpPr/>
          <p:nvPr/>
        </p:nvGrpSpPr>
        <p:grpSpPr>
          <a:xfrm rot="19759420">
            <a:off x="3457706" y="2485760"/>
            <a:ext cx="744993" cy="516792"/>
            <a:chOff x="3048000" y="2514600"/>
            <a:chExt cx="5181600" cy="4114799"/>
          </a:xfrm>
          <a:solidFill>
            <a:srgbClr val="FF0000"/>
          </a:solidFill>
        </p:grpSpPr>
        <p:grpSp>
          <p:nvGrpSpPr>
            <p:cNvPr id="116763" name="Group 448"/>
            <p:cNvGrpSpPr/>
            <p:nvPr/>
          </p:nvGrpSpPr>
          <p:grpSpPr>
            <a:xfrm>
              <a:off x="5087440" y="2514602"/>
              <a:ext cx="1043435" cy="1910444"/>
              <a:chOff x="6229350" y="2057400"/>
              <a:chExt cx="419100" cy="1524000"/>
            </a:xfrm>
            <a:grpFill/>
          </p:grpSpPr>
          <p:sp>
            <p:nvSpPr>
              <p:cNvPr id="250" name="Rectangle 602"/>
              <p:cNvSpPr/>
              <p:nvPr/>
            </p:nvSpPr>
            <p:spPr>
              <a:xfrm>
                <a:off x="6229350" y="2438400"/>
                <a:ext cx="419100" cy="762000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6764" name="Group 469"/>
              <p:cNvGrpSpPr/>
              <p:nvPr/>
            </p:nvGrpSpPr>
            <p:grpSpPr>
              <a:xfrm>
                <a:off x="6229350" y="2057400"/>
                <a:ext cx="419100" cy="381000"/>
                <a:chOff x="6229350" y="2057400"/>
                <a:chExt cx="419100" cy="381000"/>
              </a:xfrm>
              <a:grpFill/>
            </p:grpSpPr>
            <p:sp>
              <p:nvSpPr>
                <p:cNvPr id="252" name="Isosceles Triangle 608"/>
                <p:cNvSpPr/>
                <p:nvPr/>
              </p:nvSpPr>
              <p:spPr>
                <a:xfrm>
                  <a:off x="6229350" y="2057400"/>
                  <a:ext cx="4191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3" name="Isosceles Triangle 609"/>
                <p:cNvSpPr/>
                <p:nvPr/>
              </p:nvSpPr>
              <p:spPr>
                <a:xfrm>
                  <a:off x="6324600" y="2057400"/>
                  <a:ext cx="2286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16765" name="Group 470"/>
              <p:cNvGrpSpPr/>
              <p:nvPr/>
            </p:nvGrpSpPr>
            <p:grpSpPr>
              <a:xfrm rot="10800000">
                <a:off x="6229350" y="3200400"/>
                <a:ext cx="419100" cy="381000"/>
                <a:chOff x="6229350" y="2057400"/>
                <a:chExt cx="419100" cy="381000"/>
              </a:xfrm>
              <a:grpFill/>
            </p:grpSpPr>
            <p:sp>
              <p:nvSpPr>
                <p:cNvPr id="255" name="Isosceles Triangle 606"/>
                <p:cNvSpPr/>
                <p:nvPr/>
              </p:nvSpPr>
              <p:spPr>
                <a:xfrm>
                  <a:off x="6229350" y="2057400"/>
                  <a:ext cx="4191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0" name="Isosceles Triangle 607"/>
                <p:cNvSpPr/>
                <p:nvPr/>
              </p:nvSpPr>
              <p:spPr>
                <a:xfrm>
                  <a:off x="6324600" y="2057400"/>
                  <a:ext cx="228600" cy="3810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21" name="Rectangle 605"/>
              <p:cNvSpPr/>
              <p:nvPr/>
            </p:nvSpPr>
            <p:spPr>
              <a:xfrm>
                <a:off x="6324600" y="2438400"/>
                <a:ext cx="228600" cy="762000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322" name="Straight Connector 583"/>
            <p:cNvCxnSpPr>
              <a:stCxn id="607" idx="0"/>
              <a:endCxn id="608" idx="0"/>
            </p:cNvCxnSpPr>
            <p:nvPr/>
          </p:nvCxnSpPr>
          <p:spPr>
            <a:xfrm>
              <a:off x="5609158" y="4425042"/>
              <a:ext cx="0" cy="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584"/>
            <p:cNvCxnSpPr>
              <a:stCxn id="607" idx="0"/>
            </p:cNvCxnSpPr>
            <p:nvPr/>
          </p:nvCxnSpPr>
          <p:spPr>
            <a:xfrm>
              <a:off x="5609158" y="4425042"/>
              <a:ext cx="0" cy="220436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4" name="Can 585"/>
            <p:cNvSpPr/>
            <p:nvPr/>
          </p:nvSpPr>
          <p:spPr>
            <a:xfrm flipH="1">
              <a:off x="5409959" y="4645478"/>
              <a:ext cx="398397" cy="1175657"/>
            </a:xfrm>
            <a:prstGeom prst="can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325" name="Can 586"/>
            <p:cNvSpPr/>
            <p:nvPr/>
          </p:nvSpPr>
          <p:spPr>
            <a:xfrm>
              <a:off x="5265297" y="5821135"/>
              <a:ext cx="687718" cy="88172"/>
            </a:xfrm>
            <a:prstGeom prst="can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cxnSp>
          <p:nvCxnSpPr>
            <p:cNvPr id="326" name="Straight Connector 587"/>
            <p:cNvCxnSpPr>
              <a:stCxn id="587" idx="4"/>
            </p:cNvCxnSpPr>
            <p:nvPr/>
          </p:nvCxnSpPr>
          <p:spPr>
            <a:xfrm flipV="1">
              <a:off x="5953015" y="5453742"/>
              <a:ext cx="1138292" cy="41148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588"/>
            <p:cNvCxnSpPr/>
            <p:nvPr/>
          </p:nvCxnSpPr>
          <p:spPr>
            <a:xfrm>
              <a:off x="7091308" y="5453742"/>
              <a:ext cx="1138292" cy="1175657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589"/>
            <p:cNvCxnSpPr/>
            <p:nvPr/>
          </p:nvCxnSpPr>
          <p:spPr>
            <a:xfrm flipV="1">
              <a:off x="5808356" y="5233306"/>
              <a:ext cx="322519" cy="426176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590"/>
            <p:cNvCxnSpPr/>
            <p:nvPr/>
          </p:nvCxnSpPr>
          <p:spPr>
            <a:xfrm>
              <a:off x="6130875" y="5233306"/>
              <a:ext cx="960433" cy="808264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591"/>
            <p:cNvCxnSpPr>
              <a:stCxn id="587" idx="4"/>
            </p:cNvCxnSpPr>
            <p:nvPr/>
          </p:nvCxnSpPr>
          <p:spPr>
            <a:xfrm flipV="1">
              <a:off x="5953015" y="5637439"/>
              <a:ext cx="177859" cy="227784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592"/>
            <p:cNvCxnSpPr/>
            <p:nvPr/>
          </p:nvCxnSpPr>
          <p:spPr>
            <a:xfrm>
              <a:off x="6130875" y="5659482"/>
              <a:ext cx="480216" cy="969917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593"/>
            <p:cNvCxnSpPr>
              <a:stCxn id="587" idx="2"/>
            </p:cNvCxnSpPr>
            <p:nvPr/>
          </p:nvCxnSpPr>
          <p:spPr>
            <a:xfrm flipH="1" flipV="1">
              <a:off x="5087440" y="5659482"/>
              <a:ext cx="177857" cy="20574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594"/>
            <p:cNvCxnSpPr/>
            <p:nvPr/>
          </p:nvCxnSpPr>
          <p:spPr>
            <a:xfrm flipH="1">
              <a:off x="4565723" y="5659482"/>
              <a:ext cx="521717" cy="881743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595"/>
            <p:cNvCxnSpPr>
              <a:stCxn id="587" idx="2"/>
            </p:cNvCxnSpPr>
            <p:nvPr/>
          </p:nvCxnSpPr>
          <p:spPr>
            <a:xfrm flipH="1" flipV="1">
              <a:off x="4186292" y="5453742"/>
              <a:ext cx="1079005" cy="41148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596"/>
            <p:cNvCxnSpPr/>
            <p:nvPr/>
          </p:nvCxnSpPr>
          <p:spPr>
            <a:xfrm flipH="1">
              <a:off x="3048000" y="5453742"/>
              <a:ext cx="1138292" cy="1087483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597"/>
            <p:cNvCxnSpPr/>
            <p:nvPr/>
          </p:nvCxnSpPr>
          <p:spPr>
            <a:xfrm flipH="1">
              <a:off x="4186292" y="5233306"/>
              <a:ext cx="640289" cy="808264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0" name="Isosceles Triangle 598"/>
            <p:cNvSpPr/>
            <p:nvPr/>
          </p:nvSpPr>
          <p:spPr>
            <a:xfrm rot="10800000">
              <a:off x="5826635" y="5909307"/>
              <a:ext cx="126381" cy="139259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351" name="Isosceles Triangle 599"/>
            <p:cNvSpPr/>
            <p:nvPr/>
          </p:nvSpPr>
          <p:spPr>
            <a:xfrm rot="10800000">
              <a:off x="5283579" y="5909308"/>
              <a:ext cx="126381" cy="139259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352" name="Isosceles Triangle 600"/>
            <p:cNvSpPr/>
            <p:nvPr/>
          </p:nvSpPr>
          <p:spPr>
            <a:xfrm rot="10800000">
              <a:off x="5545967" y="5909307"/>
              <a:ext cx="126381" cy="139259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cxnSp>
          <p:nvCxnSpPr>
            <p:cNvPr id="353" name="Straight Connector 601"/>
            <p:cNvCxnSpPr/>
            <p:nvPr/>
          </p:nvCxnSpPr>
          <p:spPr>
            <a:xfrm>
              <a:off x="4826581" y="5233306"/>
              <a:ext cx="583379" cy="426176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766" name="Group 454"/>
          <p:cNvGrpSpPr>
            <a:grpSpLocks/>
          </p:cNvGrpSpPr>
          <p:nvPr/>
        </p:nvGrpSpPr>
        <p:grpSpPr bwMode="auto">
          <a:xfrm>
            <a:off x="4319588" y="2727325"/>
            <a:ext cx="184150" cy="265113"/>
            <a:chOff x="2959222" y="978860"/>
            <a:chExt cx="323779" cy="306341"/>
          </a:xfrm>
        </p:grpSpPr>
        <p:grpSp>
          <p:nvGrpSpPr>
            <p:cNvPr id="116767" name="Group 41"/>
            <p:cNvGrpSpPr>
              <a:grpSpLocks/>
            </p:cNvGrpSpPr>
            <p:nvPr/>
          </p:nvGrpSpPr>
          <p:grpSpPr bwMode="auto">
            <a:xfrm rot="4144300">
              <a:off x="3013739" y="1058187"/>
              <a:ext cx="256848" cy="98186"/>
              <a:chOff x="10417405" y="5245671"/>
              <a:chExt cx="1144982" cy="356398"/>
            </a:xfrm>
          </p:grpSpPr>
          <p:cxnSp>
            <p:nvCxnSpPr>
              <p:cNvPr id="464" name="Straight Connector 463"/>
              <p:cNvCxnSpPr/>
              <p:nvPr/>
            </p:nvCxnSpPr>
            <p:spPr>
              <a:xfrm flipV="1">
                <a:off x="10414958" y="5242426"/>
                <a:ext cx="286208" cy="182370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Straight Connector 464"/>
              <p:cNvCxnSpPr/>
              <p:nvPr/>
            </p:nvCxnSpPr>
            <p:spPr>
              <a:xfrm>
                <a:off x="10688682" y="5242641"/>
                <a:ext cx="858619" cy="354605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1" name="Group 62"/>
            <p:cNvGrpSpPr>
              <a:grpSpLocks/>
            </p:cNvGrpSpPr>
            <p:nvPr/>
          </p:nvGrpSpPr>
          <p:grpSpPr bwMode="auto">
            <a:xfrm>
              <a:off x="2959207" y="1028339"/>
              <a:ext cx="323783" cy="256848"/>
              <a:chOff x="2959207" y="1028339"/>
              <a:chExt cx="323783" cy="256848"/>
            </a:xfrm>
          </p:grpSpPr>
          <p:grpSp>
            <p:nvGrpSpPr>
              <p:cNvPr id="454" name="Group 35"/>
              <p:cNvGrpSpPr>
                <a:grpSpLocks/>
              </p:cNvGrpSpPr>
              <p:nvPr/>
            </p:nvGrpSpPr>
            <p:grpSpPr bwMode="auto">
              <a:xfrm rot="6617316">
                <a:off x="3105473" y="1107670"/>
                <a:ext cx="256848" cy="98186"/>
                <a:chOff x="10417405" y="5245671"/>
                <a:chExt cx="1144982" cy="356398"/>
              </a:xfrm>
            </p:grpSpPr>
            <p:cxnSp>
              <p:nvCxnSpPr>
                <p:cNvPr id="462" name="Straight Connector 461"/>
                <p:cNvCxnSpPr/>
                <p:nvPr/>
              </p:nvCxnSpPr>
              <p:spPr>
                <a:xfrm flipV="1">
                  <a:off x="10414866" y="5243271"/>
                  <a:ext cx="286203" cy="182370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3" name="Straight Connector 462"/>
                <p:cNvCxnSpPr/>
                <p:nvPr/>
              </p:nvCxnSpPr>
              <p:spPr>
                <a:xfrm>
                  <a:off x="10691524" y="5261210"/>
                  <a:ext cx="858614" cy="354605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5" name="Group 50"/>
              <p:cNvGrpSpPr>
                <a:grpSpLocks/>
              </p:cNvGrpSpPr>
              <p:nvPr/>
            </p:nvGrpSpPr>
            <p:grpSpPr bwMode="auto">
              <a:xfrm rot="1942259">
                <a:off x="2959207" y="1092769"/>
                <a:ext cx="256848" cy="98186"/>
                <a:chOff x="10417405" y="5245671"/>
                <a:chExt cx="1144982" cy="356398"/>
              </a:xfrm>
            </p:grpSpPr>
            <p:cxnSp>
              <p:nvCxnSpPr>
                <p:cNvPr id="460" name="Straight Connector 459"/>
                <p:cNvCxnSpPr/>
                <p:nvPr/>
              </p:nvCxnSpPr>
              <p:spPr>
                <a:xfrm flipV="1">
                  <a:off x="10411385" y="5242958"/>
                  <a:ext cx="286177" cy="186437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1" name="Straight Connector 460"/>
                <p:cNvCxnSpPr/>
                <p:nvPr/>
              </p:nvCxnSpPr>
              <p:spPr>
                <a:xfrm>
                  <a:off x="10701312" y="5244773"/>
                  <a:ext cx="858546" cy="359556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116786" name="Group 447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704187">
            <a:off x="7449344" y="904081"/>
            <a:ext cx="66357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6" name="Text Box 7"/>
          <p:cNvSpPr txBox="1">
            <a:spLocks noChangeArrowheads="1"/>
          </p:cNvSpPr>
          <p:nvPr/>
        </p:nvSpPr>
        <p:spPr bwMode="auto">
          <a:xfrm>
            <a:off x="19272" y="4720460"/>
            <a:ext cx="3683628" cy="2169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500" b="1" dirty="0" smtClean="0">
                <a:solidFill>
                  <a:srgbClr val="3E2979"/>
                </a:solidFill>
                <a:latin typeface="Big Caslon"/>
                <a:cs typeface="Big Caslon"/>
              </a:rPr>
              <a:t>Proposed biological role for Gp48</a:t>
            </a:r>
            <a:endParaRPr lang="en-US" sz="4500" b="1" dirty="0">
              <a:solidFill>
                <a:srgbClr val="3E2979"/>
              </a:solidFill>
              <a:latin typeface="Big Caslon"/>
              <a:cs typeface="Big Caslon"/>
            </a:endParaRPr>
          </a:p>
        </p:txBody>
      </p:sp>
      <p:sp>
        <p:nvSpPr>
          <p:cNvPr id="457" name="Slide Number Placeholder 4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A9C7-CB5A-2F4D-A5A0-8E4977D074BF}" type="slidenum">
              <a:rPr lang="en-US" smtClean="0"/>
              <a:pPr/>
              <a:t>20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ransition advTm="653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TSP gene siz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775" y="1377950"/>
            <a:ext cx="3749675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1" name="Text Box 3"/>
          <p:cNvSpPr txBox="1">
            <a:spLocks noChangeAspect="1" noChangeArrowheads="1"/>
          </p:cNvSpPr>
          <p:nvPr/>
        </p:nvSpPr>
        <p:spPr bwMode="auto">
          <a:xfrm>
            <a:off x="336550" y="1008063"/>
            <a:ext cx="490538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1411" tIns="45701" rIns="91411" bIns="45701">
            <a:prstTxWarp prst="textNoShape">
              <a:avLst/>
            </a:prstTxWarp>
            <a:spAutoFit/>
          </a:bodyPr>
          <a:lstStyle/>
          <a:p>
            <a:pPr algn="ctr" defTabSz="4076700">
              <a:spcBef>
                <a:spcPct val="50000"/>
              </a:spcBef>
            </a:pPr>
            <a:r>
              <a:rPr lang="en-US" sz="2400" b="1">
                <a:latin typeface="Verdana" charset="0"/>
              </a:rPr>
              <a:t>A</a:t>
            </a: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4572000" y="1008063"/>
            <a:ext cx="360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 tIns="45701" rIns="90000" bIns="45701">
            <a:prstTxWarp prst="textNoShape">
              <a:avLst/>
            </a:prstTxWarp>
            <a:spAutoFit/>
          </a:bodyPr>
          <a:lstStyle/>
          <a:p>
            <a:pPr algn="just" defTabSz="4076700">
              <a:spcBef>
                <a:spcPct val="50000"/>
              </a:spcBef>
            </a:pPr>
            <a:r>
              <a:rPr lang="en-US" sz="2400" b="1">
                <a:latin typeface="Verdana" charset="0"/>
                <a:ea typeface="Arial" charset="0"/>
                <a:cs typeface="Arial" charset="0"/>
              </a:rPr>
              <a:t>B</a:t>
            </a:r>
          </a:p>
        </p:txBody>
      </p:sp>
      <p:sp>
        <p:nvSpPr>
          <p:cNvPr id="145413" name="Text Box 5"/>
          <p:cNvSpPr txBox="1">
            <a:spLocks noChangeArrowheads="1"/>
          </p:cNvSpPr>
          <p:nvPr/>
        </p:nvSpPr>
        <p:spPr bwMode="auto">
          <a:xfrm>
            <a:off x="358775" y="3787775"/>
            <a:ext cx="360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 tIns="45701" rIns="90000" bIns="45701">
            <a:prstTxWarp prst="textNoShape">
              <a:avLst/>
            </a:prstTxWarp>
            <a:spAutoFit/>
          </a:bodyPr>
          <a:lstStyle/>
          <a:p>
            <a:pPr algn="just" defTabSz="4076700">
              <a:spcBef>
                <a:spcPct val="50000"/>
              </a:spcBef>
            </a:pPr>
            <a:r>
              <a:rPr lang="en-US" sz="2400" b="1">
                <a:latin typeface="Verdana" charset="0"/>
                <a:ea typeface="Arial" charset="0"/>
                <a:cs typeface="Arial" charset="0"/>
              </a:rPr>
              <a:t>C</a:t>
            </a:r>
          </a:p>
        </p:txBody>
      </p:sp>
      <p:sp>
        <p:nvSpPr>
          <p:cNvPr id="1893382" name="Rectangle 6"/>
          <p:cNvSpPr>
            <a:spLocks noChangeArrowheads="1"/>
          </p:cNvSpPr>
          <p:nvPr/>
        </p:nvSpPr>
        <p:spPr bwMode="auto">
          <a:xfrm>
            <a:off x="1301750" y="80963"/>
            <a:ext cx="65928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800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Gp48 binding site is at the C-terminus</a:t>
            </a:r>
          </a:p>
        </p:txBody>
      </p:sp>
      <p:pic>
        <p:nvPicPr>
          <p:cNvPr id="14541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9038" y="4360863"/>
            <a:ext cx="2192337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6" name="Text Box 130"/>
          <p:cNvSpPr txBox="1">
            <a:spLocks noChangeArrowheads="1"/>
          </p:cNvSpPr>
          <p:nvPr/>
        </p:nvSpPr>
        <p:spPr bwMode="auto">
          <a:xfrm>
            <a:off x="687388" y="4041775"/>
            <a:ext cx="2808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</a:rPr>
              <a:t>Gp48 </a:t>
            </a:r>
            <a:r>
              <a:rPr lang="en-US" sz="1400" b="1">
                <a:solidFill>
                  <a:srgbClr val="333399"/>
                </a:solidFill>
              </a:rPr>
              <a:t>full-length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4616450" y="915988"/>
            <a:ext cx="4011613" cy="2287587"/>
            <a:chOff x="1655" y="935"/>
            <a:chExt cx="2442" cy="1257"/>
          </a:xfrm>
        </p:grpSpPr>
        <p:grpSp>
          <p:nvGrpSpPr>
            <p:cNvPr id="3" name="Group 48"/>
            <p:cNvGrpSpPr>
              <a:grpSpLocks/>
            </p:cNvGrpSpPr>
            <p:nvPr/>
          </p:nvGrpSpPr>
          <p:grpSpPr bwMode="auto">
            <a:xfrm>
              <a:off x="1655" y="935"/>
              <a:ext cx="2442" cy="1257"/>
              <a:chOff x="1655" y="935"/>
              <a:chExt cx="2442" cy="1257"/>
            </a:xfrm>
          </p:grpSpPr>
          <p:sp>
            <p:nvSpPr>
              <p:cNvPr id="145440" name="Line 49"/>
              <p:cNvSpPr>
                <a:spLocks noChangeShapeType="1"/>
              </p:cNvSpPr>
              <p:nvPr/>
            </p:nvSpPr>
            <p:spPr bwMode="auto">
              <a:xfrm flipV="1">
                <a:off x="3651" y="1573"/>
                <a:ext cx="227" cy="37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441" name="Line 50"/>
              <p:cNvSpPr>
                <a:spLocks noChangeShapeType="1"/>
              </p:cNvSpPr>
              <p:nvPr/>
            </p:nvSpPr>
            <p:spPr bwMode="auto">
              <a:xfrm flipH="1" flipV="1">
                <a:off x="2660" y="1542"/>
                <a:ext cx="219" cy="3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442" name="Line 51"/>
              <p:cNvSpPr>
                <a:spLocks noChangeShapeType="1"/>
              </p:cNvSpPr>
              <p:nvPr/>
            </p:nvSpPr>
            <p:spPr bwMode="auto">
              <a:xfrm flipH="1" flipV="1">
                <a:off x="1868" y="1566"/>
                <a:ext cx="227" cy="37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20" name="Rectangle 52"/>
              <p:cNvSpPr>
                <a:spLocks noChangeArrowheads="1"/>
              </p:cNvSpPr>
              <p:nvPr/>
            </p:nvSpPr>
            <p:spPr bwMode="auto">
              <a:xfrm>
                <a:off x="1889" y="1437"/>
                <a:ext cx="793" cy="136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1000" b="1">
                    <a:solidFill>
                      <a:srgbClr val="FFFFFF"/>
                    </a:solidFill>
                    <a:latin typeface="+mn-lt"/>
                  </a:rPr>
                  <a:t>nGp48</a:t>
                </a:r>
              </a:p>
            </p:txBody>
          </p:sp>
          <p:sp>
            <p:nvSpPr>
              <p:cNvPr id="145444" name="Rectangle 53"/>
              <p:cNvSpPr>
                <a:spLocks noChangeArrowheads="1"/>
              </p:cNvSpPr>
              <p:nvPr/>
            </p:nvSpPr>
            <p:spPr bwMode="auto">
              <a:xfrm>
                <a:off x="3084" y="1437"/>
                <a:ext cx="793" cy="136"/>
              </a:xfrm>
              <a:prstGeom prst="rect">
                <a:avLst/>
              </a:prstGeom>
              <a:gradFill rotWithShape="1">
                <a:gsLst>
                  <a:gs pos="0">
                    <a:srgbClr val="760000"/>
                  </a:gs>
                  <a:gs pos="50000">
                    <a:srgbClr val="FF0000"/>
                  </a:gs>
                  <a:gs pos="100000">
                    <a:srgbClr val="760000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000" b="1" dirty="0">
                    <a:solidFill>
                      <a:srgbClr val="FFFFFF"/>
                    </a:solidFill>
                  </a:rPr>
                  <a:t>cGp48</a:t>
                </a:r>
              </a:p>
            </p:txBody>
          </p:sp>
          <p:sp>
            <p:nvSpPr>
              <p:cNvPr id="145445" name="Rectangle 54"/>
              <p:cNvSpPr>
                <a:spLocks noChangeArrowheads="1"/>
              </p:cNvSpPr>
              <p:nvPr/>
            </p:nvSpPr>
            <p:spPr bwMode="auto">
              <a:xfrm>
                <a:off x="1655" y="1437"/>
                <a:ext cx="227" cy="136"/>
              </a:xfrm>
              <a:prstGeom prst="rect">
                <a:avLst/>
              </a:prstGeom>
              <a:gradFill rotWithShape="1">
                <a:gsLst>
                  <a:gs pos="0">
                    <a:srgbClr val="000000"/>
                  </a:gs>
                  <a:gs pos="50000">
                    <a:srgbClr val="FFFFFF"/>
                  </a:gs>
                  <a:gs pos="100000">
                    <a:srgbClr val="000000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000" b="1">
                    <a:solidFill>
                      <a:srgbClr val="000099"/>
                    </a:solidFill>
                  </a:rPr>
                  <a:t>GST</a:t>
                </a:r>
              </a:p>
            </p:txBody>
          </p:sp>
          <p:sp>
            <p:nvSpPr>
              <p:cNvPr id="145446" name="Rectangle 55"/>
              <p:cNvSpPr>
                <a:spLocks noChangeArrowheads="1"/>
              </p:cNvSpPr>
              <p:nvPr/>
            </p:nvSpPr>
            <p:spPr bwMode="auto">
              <a:xfrm>
                <a:off x="2872" y="1437"/>
                <a:ext cx="227" cy="136"/>
              </a:xfrm>
              <a:prstGeom prst="rect">
                <a:avLst/>
              </a:prstGeom>
              <a:gradFill rotWithShape="1">
                <a:gsLst>
                  <a:gs pos="0">
                    <a:srgbClr val="000000"/>
                  </a:gs>
                  <a:gs pos="50000">
                    <a:srgbClr val="FFFFFF"/>
                  </a:gs>
                  <a:gs pos="100000">
                    <a:srgbClr val="000000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000" b="1">
                    <a:solidFill>
                      <a:srgbClr val="333399"/>
                    </a:solidFill>
                  </a:rPr>
                  <a:t>GST</a:t>
                </a:r>
              </a:p>
            </p:txBody>
          </p:sp>
          <p:sp>
            <p:nvSpPr>
              <p:cNvPr id="145447" name="Line 56"/>
              <p:cNvSpPr>
                <a:spLocks noChangeShapeType="1"/>
              </p:cNvSpPr>
              <p:nvPr/>
            </p:nvSpPr>
            <p:spPr bwMode="auto">
              <a:xfrm flipV="1">
                <a:off x="2872" y="1573"/>
                <a:ext cx="227" cy="37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448" name="Rectangle 57"/>
              <p:cNvSpPr>
                <a:spLocks noChangeArrowheads="1"/>
              </p:cNvSpPr>
              <p:nvPr/>
            </p:nvSpPr>
            <p:spPr bwMode="auto">
              <a:xfrm>
                <a:off x="2108" y="1555"/>
                <a:ext cx="356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>
                    <a:solidFill>
                      <a:srgbClr val="000099"/>
                    </a:solidFill>
                  </a:rPr>
                  <a:t>76 kDa</a:t>
                </a:r>
              </a:p>
            </p:txBody>
          </p:sp>
          <p:sp>
            <p:nvSpPr>
              <p:cNvPr id="145449" name="Rectangle 58"/>
              <p:cNvSpPr>
                <a:spLocks noChangeArrowheads="1"/>
              </p:cNvSpPr>
              <p:nvPr/>
            </p:nvSpPr>
            <p:spPr bwMode="auto">
              <a:xfrm>
                <a:off x="3361" y="1548"/>
                <a:ext cx="355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>
                    <a:solidFill>
                      <a:srgbClr val="000099"/>
                    </a:solidFill>
                  </a:rPr>
                  <a:t>76 kDa</a:t>
                </a:r>
              </a:p>
            </p:txBody>
          </p:sp>
          <p:sp>
            <p:nvSpPr>
              <p:cNvPr id="145450" name="Line 59"/>
              <p:cNvSpPr>
                <a:spLocks noChangeShapeType="1"/>
              </p:cNvSpPr>
              <p:nvPr/>
            </p:nvSpPr>
            <p:spPr bwMode="auto">
              <a:xfrm flipV="1">
                <a:off x="3870" y="1071"/>
                <a:ext cx="227" cy="37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451" name="Line 60"/>
              <p:cNvSpPr>
                <a:spLocks noChangeShapeType="1"/>
              </p:cNvSpPr>
              <p:nvPr/>
            </p:nvSpPr>
            <p:spPr bwMode="auto">
              <a:xfrm flipH="1" flipV="1">
                <a:off x="3236" y="1040"/>
                <a:ext cx="219" cy="3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452" name="Line 61"/>
              <p:cNvSpPr>
                <a:spLocks noChangeShapeType="1"/>
              </p:cNvSpPr>
              <p:nvPr/>
            </p:nvSpPr>
            <p:spPr bwMode="auto">
              <a:xfrm rot="120000" flipH="1" flipV="1">
                <a:off x="2841" y="1074"/>
                <a:ext cx="262" cy="3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453" name="Rectangle 62"/>
              <p:cNvSpPr>
                <a:spLocks noChangeArrowheads="1"/>
              </p:cNvSpPr>
              <p:nvPr/>
            </p:nvSpPr>
            <p:spPr bwMode="auto">
              <a:xfrm>
                <a:off x="2855" y="935"/>
                <a:ext cx="397" cy="136"/>
              </a:xfrm>
              <a:prstGeom prst="rect">
                <a:avLst/>
              </a:prstGeom>
              <a:gradFill rotWithShape="1">
                <a:gsLst>
                  <a:gs pos="0">
                    <a:srgbClr val="2F2F47"/>
                  </a:gs>
                  <a:gs pos="50000">
                    <a:srgbClr val="666699"/>
                  </a:gs>
                  <a:gs pos="100000">
                    <a:srgbClr val="2F2F47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000" b="1">
                    <a:solidFill>
                      <a:srgbClr val="FFFFFF"/>
                    </a:solidFill>
                  </a:rPr>
                  <a:t>ncGp48</a:t>
                </a:r>
              </a:p>
            </p:txBody>
          </p:sp>
          <p:sp>
            <p:nvSpPr>
              <p:cNvPr id="7231" name="Rectangle 63"/>
              <p:cNvSpPr>
                <a:spLocks noChangeArrowheads="1"/>
              </p:cNvSpPr>
              <p:nvPr/>
            </p:nvSpPr>
            <p:spPr bwMode="auto">
              <a:xfrm>
                <a:off x="3700" y="942"/>
                <a:ext cx="397" cy="136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gamma/>
                      <a:shade val="46275"/>
                      <a:invGamma/>
                    </a:schemeClr>
                  </a:gs>
                  <a:gs pos="5000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1000" b="1">
                    <a:solidFill>
                      <a:srgbClr val="FFFFFF"/>
                    </a:solidFill>
                    <a:latin typeface="+mn-lt"/>
                  </a:rPr>
                  <a:t>ccGp48</a:t>
                </a:r>
              </a:p>
            </p:txBody>
          </p:sp>
          <p:sp>
            <p:nvSpPr>
              <p:cNvPr id="145455" name="Rectangle 64"/>
              <p:cNvSpPr>
                <a:spLocks noChangeArrowheads="1"/>
              </p:cNvSpPr>
              <p:nvPr/>
            </p:nvSpPr>
            <p:spPr bwMode="auto">
              <a:xfrm>
                <a:off x="2621" y="935"/>
                <a:ext cx="227" cy="136"/>
              </a:xfrm>
              <a:prstGeom prst="rect">
                <a:avLst/>
              </a:prstGeom>
              <a:gradFill rotWithShape="1">
                <a:gsLst>
                  <a:gs pos="0">
                    <a:srgbClr val="000000"/>
                  </a:gs>
                  <a:gs pos="50000">
                    <a:srgbClr val="FFFFFF"/>
                  </a:gs>
                  <a:gs pos="100000">
                    <a:srgbClr val="000000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000" b="1">
                    <a:solidFill>
                      <a:srgbClr val="000099"/>
                    </a:solidFill>
                  </a:rPr>
                  <a:t>GST</a:t>
                </a:r>
              </a:p>
            </p:txBody>
          </p:sp>
          <p:sp>
            <p:nvSpPr>
              <p:cNvPr id="145456" name="Rectangle 65"/>
              <p:cNvSpPr>
                <a:spLocks noChangeArrowheads="1"/>
              </p:cNvSpPr>
              <p:nvPr/>
            </p:nvSpPr>
            <p:spPr bwMode="auto">
              <a:xfrm>
                <a:off x="3488" y="942"/>
                <a:ext cx="227" cy="136"/>
              </a:xfrm>
              <a:prstGeom prst="rect">
                <a:avLst/>
              </a:prstGeom>
              <a:gradFill rotWithShape="1">
                <a:gsLst>
                  <a:gs pos="0">
                    <a:srgbClr val="000000"/>
                  </a:gs>
                  <a:gs pos="50000">
                    <a:srgbClr val="FFFFFF"/>
                  </a:gs>
                  <a:gs pos="100000">
                    <a:srgbClr val="000000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000" b="1">
                    <a:solidFill>
                      <a:srgbClr val="333399"/>
                    </a:solidFill>
                  </a:rPr>
                  <a:t>GST</a:t>
                </a:r>
              </a:p>
            </p:txBody>
          </p:sp>
          <p:sp>
            <p:nvSpPr>
              <p:cNvPr id="145457" name="Line 66"/>
              <p:cNvSpPr>
                <a:spLocks noChangeShapeType="1"/>
              </p:cNvSpPr>
              <p:nvPr/>
            </p:nvSpPr>
            <p:spPr bwMode="auto">
              <a:xfrm flipV="1">
                <a:off x="3455" y="1074"/>
                <a:ext cx="272" cy="37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458" name="Rectangle 67"/>
              <p:cNvSpPr>
                <a:spLocks noChangeArrowheads="1"/>
              </p:cNvSpPr>
              <p:nvPr/>
            </p:nvSpPr>
            <p:spPr bwMode="auto">
              <a:xfrm>
                <a:off x="2866" y="1053"/>
                <a:ext cx="355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>
                    <a:solidFill>
                      <a:srgbClr val="000099"/>
                    </a:solidFill>
                  </a:rPr>
                  <a:t>36 kDa</a:t>
                </a:r>
              </a:p>
            </p:txBody>
          </p:sp>
          <p:sp>
            <p:nvSpPr>
              <p:cNvPr id="145459" name="Rectangle 68"/>
              <p:cNvSpPr>
                <a:spLocks noChangeArrowheads="1"/>
              </p:cNvSpPr>
              <p:nvPr/>
            </p:nvSpPr>
            <p:spPr bwMode="auto">
              <a:xfrm>
                <a:off x="3691" y="1053"/>
                <a:ext cx="356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>
                    <a:solidFill>
                      <a:srgbClr val="000099"/>
                    </a:solidFill>
                  </a:rPr>
                  <a:t>36 kDa</a:t>
                </a:r>
              </a:p>
            </p:txBody>
          </p:sp>
          <p:sp>
            <p:nvSpPr>
              <p:cNvPr id="145460" name="Line 69"/>
              <p:cNvSpPr>
                <a:spLocks noChangeShapeType="1"/>
              </p:cNvSpPr>
              <p:nvPr/>
            </p:nvSpPr>
            <p:spPr bwMode="auto">
              <a:xfrm>
                <a:off x="3462" y="1437"/>
                <a:ext cx="0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38" name="Rectangle 70"/>
              <p:cNvSpPr>
                <a:spLocks noChangeArrowheads="1"/>
              </p:cNvSpPr>
              <p:nvPr/>
            </p:nvSpPr>
            <p:spPr bwMode="auto">
              <a:xfrm>
                <a:off x="2085" y="1933"/>
                <a:ext cx="1573" cy="136"/>
              </a:xfrm>
              <a:prstGeom prst="rect">
                <a:avLst/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1000" b="1">
                    <a:solidFill>
                      <a:srgbClr val="FFFFFF"/>
                    </a:solidFill>
                    <a:latin typeface="+mn-lt"/>
                  </a:rPr>
                  <a:t>Gp48</a:t>
                </a:r>
              </a:p>
            </p:txBody>
          </p:sp>
          <p:sp>
            <p:nvSpPr>
              <p:cNvPr id="145462" name="Line 71"/>
              <p:cNvSpPr>
                <a:spLocks noChangeShapeType="1"/>
              </p:cNvSpPr>
              <p:nvPr/>
            </p:nvSpPr>
            <p:spPr bwMode="auto">
              <a:xfrm>
                <a:off x="2877" y="1933"/>
                <a:ext cx="0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463" name="Rectangle 72"/>
              <p:cNvSpPr>
                <a:spLocks noChangeArrowheads="1"/>
              </p:cNvSpPr>
              <p:nvPr/>
            </p:nvSpPr>
            <p:spPr bwMode="auto">
              <a:xfrm>
                <a:off x="2674" y="2058"/>
                <a:ext cx="398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>
                    <a:solidFill>
                      <a:srgbClr val="000099"/>
                    </a:solidFill>
                  </a:rPr>
                  <a:t>152 kDa</a:t>
                </a:r>
              </a:p>
            </p:txBody>
          </p:sp>
        </p:grpSp>
        <p:sp>
          <p:nvSpPr>
            <p:cNvPr id="145438" name="Text Box 73"/>
            <p:cNvSpPr txBox="1">
              <a:spLocks noChangeArrowheads="1"/>
            </p:cNvSpPr>
            <p:nvPr/>
          </p:nvSpPr>
          <p:spPr bwMode="auto">
            <a:xfrm>
              <a:off x="1896" y="1916"/>
              <a:ext cx="182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i="1">
                  <a:solidFill>
                    <a:srgbClr val="333399"/>
                  </a:solidFill>
                </a:rPr>
                <a:t>N</a:t>
              </a:r>
            </a:p>
          </p:txBody>
        </p:sp>
        <p:sp>
          <p:nvSpPr>
            <p:cNvPr id="145439" name="Text Box 74"/>
            <p:cNvSpPr txBox="1">
              <a:spLocks noChangeArrowheads="1"/>
            </p:cNvSpPr>
            <p:nvPr/>
          </p:nvSpPr>
          <p:spPr bwMode="auto">
            <a:xfrm>
              <a:off x="3651" y="1909"/>
              <a:ext cx="182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i="1">
                  <a:solidFill>
                    <a:srgbClr val="333399"/>
                  </a:solidFill>
                </a:rPr>
                <a:t>C</a:t>
              </a:r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3168650" y="1527175"/>
            <a:ext cx="5291138" cy="4495800"/>
            <a:chOff x="1996" y="962"/>
            <a:chExt cx="3333" cy="2832"/>
          </a:xfrm>
        </p:grpSpPr>
        <p:grpSp>
          <p:nvGrpSpPr>
            <p:cNvPr id="5" name="Group 38"/>
            <p:cNvGrpSpPr>
              <a:grpSpLocks/>
            </p:cNvGrpSpPr>
            <p:nvPr/>
          </p:nvGrpSpPr>
          <p:grpSpPr bwMode="auto">
            <a:xfrm>
              <a:off x="1996" y="2546"/>
              <a:ext cx="3266" cy="1248"/>
              <a:chOff x="1996" y="2546"/>
              <a:chExt cx="3266" cy="1248"/>
            </a:xfrm>
          </p:grpSpPr>
          <p:pic>
            <p:nvPicPr>
              <p:cNvPr id="145433" name="Picture 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697" y="2761"/>
                <a:ext cx="1369" cy="1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5434" name="Picture 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245" y="2747"/>
                <a:ext cx="1381" cy="10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5435" name="Text Box 132"/>
              <p:cNvSpPr txBox="1">
                <a:spLocks noChangeArrowheads="1"/>
              </p:cNvSpPr>
              <p:nvPr/>
            </p:nvSpPr>
            <p:spPr bwMode="auto">
              <a:xfrm>
                <a:off x="3493" y="2560"/>
                <a:ext cx="1769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 anchorCtr="1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b="1">
                    <a:solidFill>
                      <a:srgbClr val="333399"/>
                    </a:solidFill>
                  </a:rPr>
                  <a:t>c</a:t>
                </a:r>
                <a:r>
                  <a:rPr lang="en-US" sz="1400" b="1">
                    <a:solidFill>
                      <a:srgbClr val="FF0000"/>
                    </a:solidFill>
                  </a:rPr>
                  <a:t>Gp48</a:t>
                </a:r>
              </a:p>
            </p:txBody>
          </p:sp>
          <p:sp>
            <p:nvSpPr>
              <p:cNvPr id="145436" name="Text Box 133"/>
              <p:cNvSpPr txBox="1">
                <a:spLocks noChangeArrowheads="1"/>
              </p:cNvSpPr>
              <p:nvPr/>
            </p:nvSpPr>
            <p:spPr bwMode="auto">
              <a:xfrm>
                <a:off x="1996" y="2546"/>
                <a:ext cx="1769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 anchorCtr="1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b="1">
                    <a:solidFill>
                      <a:srgbClr val="333399"/>
                    </a:solidFill>
                  </a:rPr>
                  <a:t>n</a:t>
                </a:r>
                <a:r>
                  <a:rPr lang="en-US" sz="1400" b="1">
                    <a:solidFill>
                      <a:srgbClr val="FF0000"/>
                    </a:solidFill>
                  </a:rPr>
                  <a:t>Gp48</a:t>
                </a:r>
              </a:p>
            </p:txBody>
          </p:sp>
        </p:grpSp>
        <p:sp>
          <p:nvSpPr>
            <p:cNvPr id="145432" name="Oval 135"/>
            <p:cNvSpPr>
              <a:spLocks noChangeArrowheads="1"/>
            </p:cNvSpPr>
            <p:nvPr/>
          </p:nvSpPr>
          <p:spPr bwMode="auto">
            <a:xfrm>
              <a:off x="4059" y="962"/>
              <a:ext cx="1270" cy="54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3187700" y="657225"/>
            <a:ext cx="5656263" cy="5345113"/>
            <a:chOff x="2008" y="414"/>
            <a:chExt cx="3563" cy="3367"/>
          </a:xfrm>
        </p:grpSpPr>
        <p:sp>
          <p:nvSpPr>
            <p:cNvPr id="145421" name="Oval 123"/>
            <p:cNvSpPr>
              <a:spLocks noChangeArrowheads="1"/>
            </p:cNvSpPr>
            <p:nvPr/>
          </p:nvSpPr>
          <p:spPr bwMode="auto">
            <a:xfrm>
              <a:off x="4650" y="414"/>
              <a:ext cx="921" cy="54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7" name="Group 46"/>
            <p:cNvGrpSpPr>
              <a:grpSpLocks/>
            </p:cNvGrpSpPr>
            <p:nvPr/>
          </p:nvGrpSpPr>
          <p:grpSpPr bwMode="auto">
            <a:xfrm>
              <a:off x="2008" y="2529"/>
              <a:ext cx="3286" cy="1252"/>
              <a:chOff x="1998" y="2541"/>
              <a:chExt cx="3286" cy="1252"/>
            </a:xfrm>
          </p:grpSpPr>
          <p:grpSp>
            <p:nvGrpSpPr>
              <p:cNvPr id="8" name="Group 47"/>
              <p:cNvGrpSpPr>
                <a:grpSpLocks/>
              </p:cNvGrpSpPr>
              <p:nvPr/>
            </p:nvGrpSpPr>
            <p:grpSpPr bwMode="auto">
              <a:xfrm>
                <a:off x="1998" y="2546"/>
                <a:ext cx="1769" cy="192"/>
                <a:chOff x="1998" y="2251"/>
                <a:chExt cx="1769" cy="192"/>
              </a:xfrm>
            </p:grpSpPr>
            <p:sp>
              <p:nvSpPr>
                <p:cNvPr id="145429" name="Rectangle 48"/>
                <p:cNvSpPr>
                  <a:spLocks noChangeArrowheads="1"/>
                </p:cNvSpPr>
                <p:nvPr/>
              </p:nvSpPr>
              <p:spPr bwMode="auto">
                <a:xfrm>
                  <a:off x="2574" y="2251"/>
                  <a:ext cx="569" cy="19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5430" name="Text Box 131"/>
                <p:cNvSpPr txBox="1">
                  <a:spLocks noChangeArrowheads="1"/>
                </p:cNvSpPr>
                <p:nvPr/>
              </p:nvSpPr>
              <p:spPr bwMode="auto">
                <a:xfrm>
                  <a:off x="1998" y="2251"/>
                  <a:ext cx="1769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 anchorCtr="1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solidFill>
                        <a:srgbClr val="000000"/>
                      </a:solidFill>
                    </a:rPr>
                    <a:t>cc</a:t>
                  </a:r>
                  <a:r>
                    <a:rPr lang="en-US" sz="1400" b="1">
                      <a:solidFill>
                        <a:srgbClr val="FF0000"/>
                      </a:solidFill>
                    </a:rPr>
                    <a:t>Gp48</a:t>
                  </a:r>
                </a:p>
              </p:txBody>
            </p:sp>
          </p:grpSp>
          <p:pic>
            <p:nvPicPr>
              <p:cNvPr id="145424" name="Picture 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200" y="2756"/>
                <a:ext cx="1406" cy="1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9" name="Group 51"/>
              <p:cNvGrpSpPr>
                <a:grpSpLocks/>
              </p:cNvGrpSpPr>
              <p:nvPr/>
            </p:nvGrpSpPr>
            <p:grpSpPr bwMode="auto">
              <a:xfrm>
                <a:off x="3515" y="2541"/>
                <a:ext cx="1769" cy="1244"/>
                <a:chOff x="3515" y="2228"/>
                <a:chExt cx="1769" cy="1244"/>
              </a:xfrm>
            </p:grpSpPr>
            <p:pic>
              <p:nvPicPr>
                <p:cNvPr id="145426" name="Picture 137" descr="File02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3697" y="2432"/>
                  <a:ext cx="1387" cy="10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45427" name="Rectangle 53"/>
                <p:cNvSpPr>
                  <a:spLocks noChangeArrowheads="1"/>
                </p:cNvSpPr>
                <p:nvPr/>
              </p:nvSpPr>
              <p:spPr bwMode="auto">
                <a:xfrm>
                  <a:off x="4105" y="2228"/>
                  <a:ext cx="569" cy="19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5428" name="Text Box 138"/>
                <p:cNvSpPr txBox="1">
                  <a:spLocks noChangeArrowheads="1"/>
                </p:cNvSpPr>
                <p:nvPr/>
              </p:nvSpPr>
              <p:spPr bwMode="auto">
                <a:xfrm>
                  <a:off x="3515" y="2251"/>
                  <a:ext cx="1769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 anchorCtr="1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solidFill>
                        <a:srgbClr val="000000"/>
                      </a:solidFill>
                    </a:rPr>
                    <a:t>nc</a:t>
                  </a:r>
                  <a:r>
                    <a:rPr lang="en-US" sz="1400" b="1">
                      <a:solidFill>
                        <a:srgbClr val="FF0000"/>
                      </a:solidFill>
                    </a:rPr>
                    <a:t>Gp48</a:t>
                  </a:r>
                </a:p>
              </p:txBody>
            </p:sp>
          </p:grpSp>
        </p:grpSp>
      </p:grpSp>
      <p:sp>
        <p:nvSpPr>
          <p:cNvPr id="145420" name="Rectangle 55"/>
          <p:cNvSpPr>
            <a:spLocks noChangeArrowheads="1"/>
          </p:cNvSpPr>
          <p:nvPr/>
        </p:nvSpPr>
        <p:spPr bwMode="auto">
          <a:xfrm>
            <a:off x="1141413" y="6308725"/>
            <a:ext cx="199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CA" altLang="ja-JP" sz="1600" b="1">
                <a:ea typeface="Arial" charset="0"/>
                <a:cs typeface="Arial" charset="0"/>
              </a:rPr>
              <a:t>Afzal, unpublished</a:t>
            </a:r>
            <a:endParaRPr lang="en-US" sz="1600" b="1">
              <a:ea typeface="Arial" charset="0"/>
              <a:cs typeface="Arial" charset="0"/>
            </a:endParaRPr>
          </a:p>
        </p:txBody>
      </p:sp>
      <p:sp>
        <p:nvSpPr>
          <p:cNvPr id="56" name="Slide Number Placeholder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A9C7-CB5A-2F4D-A5A0-8E4977D074B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10" descr="ORF size variation in gp48 homolog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825" y="1887538"/>
            <a:ext cx="7920038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9414" name="Rectangle 6"/>
          <p:cNvSpPr>
            <a:spLocks noChangeArrowheads="1"/>
          </p:cNvSpPr>
          <p:nvPr/>
        </p:nvSpPr>
        <p:spPr bwMode="auto">
          <a:xfrm>
            <a:off x="-186657" y="133211"/>
            <a:ext cx="933065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ig Caslon"/>
                <a:cs typeface="Big Caslon"/>
              </a:rPr>
              <a:t>Gp48 homologues found in all Campylobacter jejuni</a:t>
            </a: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ig Caslon"/>
                <a:cs typeface="Big Caslon"/>
              </a:rPr>
              <a:t> bacteriophages </a:t>
            </a:r>
            <a:r>
              <a:rPr lang="en-US" sz="3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ig Caslon"/>
                <a:cs typeface="Big Caslon"/>
              </a:rPr>
              <a:t>sequenced to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A9C7-CB5A-2F4D-A5A0-8E4977D074B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471" name="Text Box 7"/>
          <p:cNvSpPr txBox="1">
            <a:spLocks noChangeArrowheads="1"/>
          </p:cNvSpPr>
          <p:nvPr/>
        </p:nvSpPr>
        <p:spPr bwMode="auto">
          <a:xfrm>
            <a:off x="1451229" y="159777"/>
            <a:ext cx="6203444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Big Caslon"/>
                <a:cs typeface="Big Caslon"/>
              </a:rPr>
              <a:t>Gold labeling of MP21</a:t>
            </a:r>
            <a:r>
              <a:rPr lang="el-GR" sz="3600" b="1" dirty="0" smtClean="0">
                <a:solidFill>
                  <a:schemeClr val="accent1">
                    <a:lumMod val="50000"/>
                  </a:schemeClr>
                </a:solidFill>
                <a:latin typeface="Big Caslon"/>
                <a:cs typeface="Big Caslon"/>
              </a:rPr>
              <a:t>Δ</a:t>
            </a:r>
            <a:r>
              <a:rPr lang="en-US" sz="3600" b="1" i="1" dirty="0" smtClean="0">
                <a:solidFill>
                  <a:schemeClr val="accent1">
                    <a:lumMod val="50000"/>
                  </a:schemeClr>
                </a:solidFill>
                <a:latin typeface="Big Caslon"/>
                <a:cs typeface="Big Caslon"/>
              </a:rPr>
              <a:t>cj1316c</a:t>
            </a:r>
            <a:br>
              <a:rPr lang="en-US" sz="3600" b="1" i="1" dirty="0" smtClean="0">
                <a:solidFill>
                  <a:schemeClr val="accent1">
                    <a:lumMod val="50000"/>
                  </a:schemeClr>
                </a:solidFill>
                <a:latin typeface="Big Caslon"/>
                <a:cs typeface="Big Caslon"/>
              </a:rPr>
            </a:b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Big Caslon"/>
                <a:cs typeface="Big Caslon"/>
              </a:rPr>
              <a:t>with ccGp48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Big Caslon"/>
              <a:cs typeface="Big Caslon"/>
            </a:endParaRPr>
          </a:p>
        </p:txBody>
      </p:sp>
      <p:pic>
        <p:nvPicPr>
          <p:cNvPr id="7" name="Picture 2" descr="C:\Documents and Settings\Afzal Javed\My Documents\Phage results\EM images\27Apr2012\27Apr2012 MP21 cj1316 mutant gold labeled with ccgp48 11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263" y="1700213"/>
            <a:ext cx="5799137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 l="31972" r="30843" b="51135"/>
          <a:stretch>
            <a:fillRect/>
          </a:stretch>
        </p:blipFill>
        <p:spPr bwMode="auto">
          <a:xfrm>
            <a:off x="6445250" y="2744788"/>
            <a:ext cx="2230438" cy="173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6840538" y="3429000"/>
            <a:ext cx="611187" cy="5762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A9C7-CB5A-2F4D-A5A0-8E4977D074B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471" name="Text Box 7"/>
          <p:cNvSpPr txBox="1">
            <a:spLocks noChangeArrowheads="1"/>
          </p:cNvSpPr>
          <p:nvPr/>
        </p:nvSpPr>
        <p:spPr bwMode="auto">
          <a:xfrm>
            <a:off x="190218" y="482942"/>
            <a:ext cx="872546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sz="3600" b="1" dirty="0" smtClean="0">
                <a:solidFill>
                  <a:srgbClr val="3E2979"/>
                </a:solidFill>
                <a:latin typeface="Big Caslon"/>
                <a:cs typeface="Big Caslon"/>
              </a:rPr>
              <a:t>Clearing activity of ccGp48 in MP21</a:t>
            </a:r>
            <a:r>
              <a:rPr lang="el-GR" sz="3600" b="1" dirty="0" smtClean="0">
                <a:solidFill>
                  <a:srgbClr val="3E2979"/>
                </a:solidFill>
                <a:latin typeface="Big Caslon"/>
                <a:cs typeface="Big Caslon"/>
              </a:rPr>
              <a:t>Δ</a:t>
            </a:r>
            <a:r>
              <a:rPr lang="en-US" sz="3600" b="1" i="1" dirty="0" smtClean="0">
                <a:solidFill>
                  <a:srgbClr val="3E2979"/>
                </a:solidFill>
                <a:latin typeface="Big Caslon"/>
                <a:cs typeface="Big Caslon"/>
              </a:rPr>
              <a:t>cj1316c</a:t>
            </a:r>
            <a:endParaRPr lang="en-US" sz="3600" b="1" dirty="0">
              <a:solidFill>
                <a:srgbClr val="3E2979"/>
              </a:solidFill>
              <a:latin typeface="Big Caslon"/>
              <a:cs typeface="Big Caslon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169106" y="3255701"/>
            <a:ext cx="4868186" cy="2534968"/>
            <a:chOff x="1055461" y="1533501"/>
            <a:chExt cx="7316155" cy="4127347"/>
          </a:xfrm>
        </p:grpSpPr>
        <p:pic>
          <p:nvPicPr>
            <p:cNvPr id="10" name="Picture 2" descr="C:\Documents and Settings\Afzal Javed\My Documents\Pictures-Research\Copy Research Images 01Feb2011\23Apr2012 Lytic assay of MP21 cj1316 mutant with P1 upper and ccgp48 lower.jpg"/>
            <p:cNvPicPr>
              <a:picLocks noChangeAspect="1" noChangeArrowheads="1"/>
            </p:cNvPicPr>
            <p:nvPr/>
          </p:nvPicPr>
          <p:blipFill>
            <a:blip r:embed="rId3"/>
            <a:srcRect l="12801" r="11725"/>
            <a:stretch>
              <a:fillRect/>
            </a:stretch>
          </p:blipFill>
          <p:spPr bwMode="auto">
            <a:xfrm>
              <a:off x="4774087" y="2060849"/>
              <a:ext cx="3396342" cy="3599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 descr="C:\Documents and Settings\Afzal Javed\My Documents\Pictures-Research\Copy Research Images 01Feb2011\23Apr2012 Lytic assay of MP21WT with P1 upper and ccgp48 lower.jpg"/>
            <p:cNvPicPr>
              <a:picLocks noChangeAspect="1" noChangeArrowheads="1"/>
            </p:cNvPicPr>
            <p:nvPr/>
          </p:nvPicPr>
          <p:blipFill>
            <a:blip r:embed="rId4"/>
            <a:srcRect l="11902" r="11656"/>
            <a:stretch>
              <a:fillRect/>
            </a:stretch>
          </p:blipFill>
          <p:spPr bwMode="auto">
            <a:xfrm>
              <a:off x="1055461" y="2060849"/>
              <a:ext cx="3439885" cy="3599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4"/>
            <p:cNvSpPr txBox="1">
              <a:spLocks noChangeArrowheads="1"/>
            </p:cNvSpPr>
            <p:nvPr/>
          </p:nvSpPr>
          <p:spPr bwMode="auto">
            <a:xfrm>
              <a:off x="2414185" y="3007838"/>
              <a:ext cx="736129" cy="601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alibri" charset="0"/>
                </a:rPr>
                <a:t>P1</a:t>
              </a:r>
              <a:endParaRPr lang="en-CA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13" name="TextBox 5"/>
            <p:cNvSpPr txBox="1">
              <a:spLocks noChangeArrowheads="1"/>
            </p:cNvSpPr>
            <p:nvPr/>
          </p:nvSpPr>
          <p:spPr bwMode="auto">
            <a:xfrm>
              <a:off x="5920147" y="2915652"/>
              <a:ext cx="852355" cy="601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alibri" charset="0"/>
                </a:rPr>
                <a:t>P1</a:t>
              </a:r>
              <a:endParaRPr lang="en-CA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14" name="TextBox 6"/>
            <p:cNvSpPr txBox="1">
              <a:spLocks noChangeArrowheads="1"/>
            </p:cNvSpPr>
            <p:nvPr/>
          </p:nvSpPr>
          <p:spPr bwMode="auto">
            <a:xfrm>
              <a:off x="2157913" y="4477888"/>
              <a:ext cx="1621872" cy="601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alibri" charset="0"/>
                </a:rPr>
                <a:t>ccGp48</a:t>
              </a:r>
              <a:endParaRPr lang="en-CA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15" name="TextBox 7"/>
            <p:cNvSpPr txBox="1">
              <a:spLocks noChangeArrowheads="1"/>
            </p:cNvSpPr>
            <p:nvPr/>
          </p:nvSpPr>
          <p:spPr bwMode="auto">
            <a:xfrm>
              <a:off x="5570667" y="4465937"/>
              <a:ext cx="1610871" cy="601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alibri" charset="0"/>
                </a:rPr>
                <a:t>ccGp48</a:t>
              </a:r>
              <a:endParaRPr lang="en-CA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16" name="TextBox 8"/>
            <p:cNvSpPr txBox="1">
              <a:spLocks noChangeArrowheads="1"/>
            </p:cNvSpPr>
            <p:nvPr/>
          </p:nvSpPr>
          <p:spPr bwMode="auto">
            <a:xfrm>
              <a:off x="2017030" y="1550971"/>
              <a:ext cx="1875027" cy="601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charset="0"/>
                </a:rPr>
                <a:t>Wildtype</a:t>
              </a:r>
              <a:endParaRPr lang="en-CA" dirty="0">
                <a:latin typeface="Calibri" charset="0"/>
              </a:endParaRPr>
            </a:p>
          </p:txBody>
        </p:sp>
        <p:sp>
          <p:nvSpPr>
            <p:cNvPr id="17" name="TextBox 9"/>
            <p:cNvSpPr txBox="1">
              <a:spLocks noChangeArrowheads="1"/>
            </p:cNvSpPr>
            <p:nvPr/>
          </p:nvSpPr>
          <p:spPr bwMode="auto">
            <a:xfrm>
              <a:off x="5200743" y="1533501"/>
              <a:ext cx="3170873" cy="601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i="1" dirty="0">
                  <a:latin typeface="Calibri" charset="0"/>
                </a:rPr>
                <a:t>cj1316c</a:t>
              </a:r>
              <a:r>
                <a:rPr lang="en-US" dirty="0">
                  <a:latin typeface="Calibri" charset="0"/>
                </a:rPr>
                <a:t> mutant</a:t>
              </a:r>
              <a:endParaRPr lang="en-CA" dirty="0">
                <a:latin typeface="Calibri" charset="0"/>
              </a:endParaRPr>
            </a:p>
          </p:txBody>
        </p:sp>
      </p:grp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/>
          <a:srcRect l="31972" r="30843" b="51135"/>
          <a:stretch>
            <a:fillRect/>
          </a:stretch>
        </p:blipFill>
        <p:spPr bwMode="auto">
          <a:xfrm>
            <a:off x="7149499" y="1559559"/>
            <a:ext cx="1994501" cy="15558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7545292" y="2091764"/>
            <a:ext cx="676843" cy="60355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190218" y="1591813"/>
            <a:ext cx="9074900" cy="1523599"/>
          </a:xfrm>
        </p:spPr>
        <p:txBody>
          <a:bodyPr>
            <a:noAutofit/>
          </a:bodyPr>
          <a:lstStyle/>
          <a:p>
            <a:r>
              <a:rPr lang="en-US" sz="2200" b="1" dirty="0" smtClean="0">
                <a:latin typeface="Big Caslon"/>
                <a:ea typeface="ＭＳ Ｐゴシック" charset="-128"/>
                <a:cs typeface="Big Caslon"/>
              </a:rPr>
              <a:t>Pseudaminic acid mutant cannot glycosylate its flagellin</a:t>
            </a:r>
          </a:p>
          <a:p>
            <a:r>
              <a:rPr lang="en-US" sz="2200" b="1" dirty="0" smtClean="0">
                <a:latin typeface="Big Caslon"/>
                <a:ea typeface="ＭＳ Ｐゴシック" charset="-128"/>
                <a:cs typeface="Big Caslon"/>
              </a:rPr>
              <a:t>ccGp48 activity abolished in mutant</a:t>
            </a:r>
          </a:p>
          <a:p>
            <a:endParaRPr lang="en-US" sz="2200" dirty="0" smtClean="0">
              <a:latin typeface="Big Caslon"/>
              <a:cs typeface="Big Caslon"/>
            </a:endParaRPr>
          </a:p>
          <a:p>
            <a:endParaRPr lang="en-US" sz="2200" dirty="0" smtClean="0">
              <a:latin typeface="Big Caslon"/>
              <a:cs typeface="Big Caslon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2517423" y="4784528"/>
            <a:ext cx="4058885" cy="158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A9C7-CB5A-2F4D-A5A0-8E4977D074B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04" y="313390"/>
            <a:ext cx="906782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Big Caslon"/>
                <a:cs typeface="Big Caslon"/>
              </a:rPr>
              <a:t>Receptor Binding Proteins (RBPs)</a:t>
            </a:r>
            <a:endParaRPr lang="en-US" sz="4000" dirty="0">
              <a:latin typeface="Big Caslon"/>
              <a:cs typeface="Big Caslo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063" y="1421838"/>
            <a:ext cx="9074900" cy="1523599"/>
          </a:xfrm>
        </p:spPr>
        <p:txBody>
          <a:bodyPr>
            <a:noAutofit/>
          </a:bodyPr>
          <a:lstStyle/>
          <a:p>
            <a:r>
              <a:rPr lang="en-US" sz="2200" b="1" dirty="0" smtClean="0">
                <a:latin typeface="Big Caslon"/>
                <a:ea typeface="ＭＳ Ｐゴシック" charset="-128"/>
                <a:cs typeface="Big Caslon"/>
              </a:rPr>
              <a:t>RBP:  a phage-expressed protein with target organism-binding activity</a:t>
            </a:r>
          </a:p>
          <a:p>
            <a:r>
              <a:rPr lang="en-US" sz="2200" b="1" dirty="0" smtClean="0">
                <a:latin typeface="Big Caslon"/>
                <a:ea typeface="ＭＳ Ｐゴシック" charset="-128"/>
                <a:cs typeface="Big Caslon"/>
              </a:rPr>
              <a:t>Phages must contact their target bacterial cell surface in order to infect: usually coated with glycoconjugates</a:t>
            </a:r>
          </a:p>
          <a:p>
            <a:pPr lvl="1"/>
            <a:r>
              <a:rPr lang="en-US" sz="2200" b="1" dirty="0" smtClean="0">
                <a:latin typeface="Big Caslon"/>
                <a:ea typeface="ＭＳ Ｐゴシック" charset="-128"/>
                <a:cs typeface="Big Caslon"/>
              </a:rPr>
              <a:t> Phage have evolved to express specific sugar-binding proteins</a:t>
            </a:r>
          </a:p>
          <a:p>
            <a:r>
              <a:rPr lang="en-US" sz="2200" b="1" dirty="0" smtClean="0">
                <a:solidFill>
                  <a:srgbClr val="008000"/>
                </a:solidFill>
                <a:latin typeface="Big Caslon"/>
                <a:ea typeface="ＭＳ Ｐゴシック" charset="-128"/>
                <a:cs typeface="Big Caslon"/>
              </a:rPr>
              <a:t>RBPs could be exploited as “surrogate antibodies” that predominantly recognize bacterial surface carbohydrates</a:t>
            </a:r>
          </a:p>
          <a:p>
            <a:endParaRPr lang="en-US" sz="2200" dirty="0" smtClean="0">
              <a:latin typeface="Big Caslon"/>
              <a:cs typeface="Big Caslon"/>
            </a:endParaRPr>
          </a:p>
          <a:p>
            <a:endParaRPr lang="en-US" sz="2200" dirty="0" smtClean="0">
              <a:latin typeface="Big Caslon"/>
              <a:cs typeface="Big Caslon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5335588" y="4617461"/>
            <a:ext cx="45719" cy="14147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V="1">
            <a:off x="5334001" y="5481061"/>
            <a:ext cx="0" cy="101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>
            <a:off x="5334001" y="6560561"/>
            <a:ext cx="0" cy="101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Oval 15"/>
          <p:cNvSpPr>
            <a:spLocks noChangeArrowheads="1"/>
          </p:cNvSpPr>
          <p:nvPr/>
        </p:nvSpPr>
        <p:spPr bwMode="auto">
          <a:xfrm>
            <a:off x="2663825" y="4604761"/>
            <a:ext cx="45719" cy="14147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" y="4256905"/>
            <a:ext cx="9144000" cy="259330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/>
          <a:srcRect t="-523" r="-1697"/>
          <a:stretch>
            <a:fillRect/>
          </a:stretch>
        </p:blipFill>
        <p:spPr bwMode="auto">
          <a:xfrm rot="3441812">
            <a:off x="288390" y="4692125"/>
            <a:ext cx="1980432" cy="1730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/>
          <a:srcRect l="33304" t="21153" r="40625" b="37926"/>
          <a:stretch>
            <a:fillRect/>
          </a:stretch>
        </p:blipFill>
        <p:spPr bwMode="auto">
          <a:xfrm>
            <a:off x="2663825" y="4437506"/>
            <a:ext cx="2386331" cy="2380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Line 5"/>
          <p:cNvSpPr>
            <a:spLocks noChangeShapeType="1"/>
          </p:cNvSpPr>
          <p:nvPr/>
        </p:nvSpPr>
        <p:spPr bwMode="auto">
          <a:xfrm flipV="1">
            <a:off x="1678781" y="5482071"/>
            <a:ext cx="1385094" cy="53455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5"/>
          <p:cNvSpPr>
            <a:spLocks noChangeShapeType="1"/>
          </p:cNvSpPr>
          <p:nvPr/>
        </p:nvSpPr>
        <p:spPr bwMode="auto">
          <a:xfrm flipH="1" flipV="1">
            <a:off x="1549558" y="6331454"/>
            <a:ext cx="1784192" cy="23011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5"/>
          <a:srcRect l="4202"/>
          <a:stretch>
            <a:fillRect/>
          </a:stretch>
        </p:blipFill>
        <p:spPr bwMode="auto">
          <a:xfrm>
            <a:off x="5462587" y="5099050"/>
            <a:ext cx="93027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Line 9"/>
          <p:cNvSpPr>
            <a:spLocks noChangeShapeType="1"/>
          </p:cNvSpPr>
          <p:nvPr/>
        </p:nvSpPr>
        <p:spPr bwMode="auto">
          <a:xfrm flipV="1">
            <a:off x="5081587" y="5170487"/>
            <a:ext cx="625475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10"/>
          <p:cNvSpPr>
            <a:spLocks noChangeShapeType="1"/>
          </p:cNvSpPr>
          <p:nvPr/>
        </p:nvSpPr>
        <p:spPr bwMode="auto">
          <a:xfrm>
            <a:off x="5081587" y="6249987"/>
            <a:ext cx="625475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11"/>
          <p:cNvSpPr>
            <a:spLocks noChangeShapeType="1"/>
          </p:cNvSpPr>
          <p:nvPr/>
        </p:nvSpPr>
        <p:spPr bwMode="auto">
          <a:xfrm flipV="1">
            <a:off x="6227762" y="5241925"/>
            <a:ext cx="250825" cy="1476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12"/>
          <p:cNvSpPr>
            <a:spLocks noChangeShapeType="1"/>
          </p:cNvSpPr>
          <p:nvPr/>
        </p:nvSpPr>
        <p:spPr bwMode="auto">
          <a:xfrm>
            <a:off x="6227762" y="5775325"/>
            <a:ext cx="250825" cy="1476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" name="Picture 13"/>
          <p:cNvPicPr>
            <a:picLocks noChangeAspect="1" noChangeArrowheads="1"/>
          </p:cNvPicPr>
          <p:nvPr/>
        </p:nvPicPr>
        <p:blipFill>
          <a:blip r:embed="rId6"/>
          <a:srcRect l="1041"/>
          <a:stretch>
            <a:fillRect/>
          </a:stretch>
        </p:blipFill>
        <p:spPr bwMode="auto">
          <a:xfrm>
            <a:off x="6480175" y="4883150"/>
            <a:ext cx="2414587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/>
        </p:nvSpPr>
        <p:spPr>
          <a:xfrm>
            <a:off x="2525462" y="4352155"/>
            <a:ext cx="538413" cy="4893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874644" y="4372797"/>
            <a:ext cx="538413" cy="4893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A9C7-CB5A-2F4D-A5A0-8E4977D074B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ransition advTm="82933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141" y="5435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ig Caslon"/>
                <a:cs typeface="Big Caslon"/>
              </a:rPr>
              <a:t>Phage therapy vs. RBP therapy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Big Caslon"/>
              <a:cs typeface="Big Caslo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277" y="1624084"/>
            <a:ext cx="4638803" cy="4448628"/>
          </a:xfrm>
        </p:spPr>
        <p:txBody>
          <a:bodyPr>
            <a:normAutofit/>
          </a:bodyPr>
          <a:lstStyle/>
          <a:p>
            <a:r>
              <a:rPr lang="en-US" sz="2300" dirty="0" smtClean="0">
                <a:latin typeface="Big Caslon"/>
                <a:cs typeface="Big Caslon"/>
              </a:rPr>
              <a:t>Non-toxic, robust and self-replicating medicine</a:t>
            </a:r>
          </a:p>
          <a:p>
            <a:r>
              <a:rPr lang="en-US" sz="2300" dirty="0" smtClean="0">
                <a:latin typeface="Big Caslon"/>
                <a:cs typeface="Big Caslon"/>
              </a:rPr>
              <a:t>Highly specific – will not disrupt normal flora</a:t>
            </a:r>
          </a:p>
          <a:p>
            <a:r>
              <a:rPr lang="en-US" sz="2300" dirty="0" smtClean="0">
                <a:latin typeface="Big Caslon"/>
                <a:cs typeface="Big Caslon"/>
              </a:rPr>
              <a:t>Evolve to combat bacterial resistance</a:t>
            </a:r>
          </a:p>
          <a:p>
            <a:pPr>
              <a:buNone/>
            </a:pPr>
            <a:endParaRPr lang="en-US" sz="2300" dirty="0">
              <a:latin typeface="Big Caslon"/>
              <a:cs typeface="Big Caslo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3C159-D41B-7744-8575-E07F72EA4EAB}" type="slidenum">
              <a:rPr lang="en-US" sz="2000" smtClean="0">
                <a:solidFill>
                  <a:srgbClr val="000000"/>
                </a:solidFill>
              </a:rPr>
              <a:pPr/>
              <a:t>4</a:t>
            </a:fld>
            <a:endParaRPr lang="en-US" sz="2000" dirty="0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 rot="19586464">
            <a:off x="-410243" y="-60415"/>
            <a:ext cx="1775113" cy="1042357"/>
            <a:chOff x="3048000" y="2514600"/>
            <a:chExt cx="5181600" cy="4114799"/>
          </a:xfrm>
          <a:solidFill>
            <a:schemeClr val="accent1">
              <a:lumMod val="50000"/>
            </a:schemeClr>
          </a:solidFill>
        </p:grpSpPr>
        <p:grpSp>
          <p:nvGrpSpPr>
            <p:cNvPr id="6" name="Group 34"/>
            <p:cNvGrpSpPr/>
            <p:nvPr/>
          </p:nvGrpSpPr>
          <p:grpSpPr>
            <a:xfrm>
              <a:off x="5087440" y="2514602"/>
              <a:ext cx="1043435" cy="1910444"/>
              <a:chOff x="6229350" y="2057400"/>
              <a:chExt cx="419100" cy="1524000"/>
            </a:xfrm>
            <a:grpFill/>
          </p:grpSpPr>
          <p:sp>
            <p:nvSpPr>
              <p:cNvPr id="26" name="Rectangle 25"/>
              <p:cNvSpPr/>
              <p:nvPr/>
            </p:nvSpPr>
            <p:spPr>
              <a:xfrm>
                <a:off x="6229350" y="2438400"/>
                <a:ext cx="419100" cy="76200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7" name="Group 55"/>
              <p:cNvGrpSpPr/>
              <p:nvPr/>
            </p:nvGrpSpPr>
            <p:grpSpPr>
              <a:xfrm>
                <a:off x="6229350" y="2057400"/>
                <a:ext cx="419100" cy="381000"/>
                <a:chOff x="6229350" y="2057400"/>
                <a:chExt cx="419100" cy="381000"/>
              </a:xfrm>
              <a:grpFill/>
            </p:grpSpPr>
            <p:sp>
              <p:nvSpPr>
                <p:cNvPr id="32" name="Isosceles Triangle 31"/>
                <p:cNvSpPr/>
                <p:nvPr/>
              </p:nvSpPr>
              <p:spPr>
                <a:xfrm>
                  <a:off x="6229350" y="2057400"/>
                  <a:ext cx="419100" cy="381000"/>
                </a:xfrm>
                <a:prstGeom prst="triangl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" name="Isosceles Triangle 32"/>
                <p:cNvSpPr/>
                <p:nvPr/>
              </p:nvSpPr>
              <p:spPr>
                <a:xfrm>
                  <a:off x="6324600" y="2057400"/>
                  <a:ext cx="228600" cy="381000"/>
                </a:xfrm>
                <a:prstGeom prst="triangl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8" name="Group 56"/>
              <p:cNvGrpSpPr/>
              <p:nvPr/>
            </p:nvGrpSpPr>
            <p:grpSpPr>
              <a:xfrm rot="10800000">
                <a:off x="6229350" y="3200400"/>
                <a:ext cx="419100" cy="381000"/>
                <a:chOff x="6229350" y="2057400"/>
                <a:chExt cx="419100" cy="381000"/>
              </a:xfrm>
              <a:grpFill/>
            </p:grpSpPr>
            <p:sp>
              <p:nvSpPr>
                <p:cNvPr id="30" name="Isosceles Triangle 29"/>
                <p:cNvSpPr/>
                <p:nvPr/>
              </p:nvSpPr>
              <p:spPr>
                <a:xfrm>
                  <a:off x="6229350" y="2057400"/>
                  <a:ext cx="419100" cy="381000"/>
                </a:xfrm>
                <a:prstGeom prst="triangl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" name="Isosceles Triangle 30"/>
                <p:cNvSpPr/>
                <p:nvPr/>
              </p:nvSpPr>
              <p:spPr>
                <a:xfrm>
                  <a:off x="6324600" y="2057400"/>
                  <a:ext cx="228600" cy="381000"/>
                </a:xfrm>
                <a:prstGeom prst="triangl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9" name="Rectangle 28"/>
              <p:cNvSpPr/>
              <p:nvPr/>
            </p:nvSpPr>
            <p:spPr>
              <a:xfrm>
                <a:off x="6324600" y="2438400"/>
                <a:ext cx="228600" cy="76200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7" name="Straight Connector 6"/>
            <p:cNvCxnSpPr>
              <a:stCxn id="30" idx="0"/>
              <a:endCxn id="31" idx="0"/>
            </p:cNvCxnSpPr>
            <p:nvPr/>
          </p:nvCxnSpPr>
          <p:spPr>
            <a:xfrm>
              <a:off x="5609158" y="4425042"/>
              <a:ext cx="0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30" idx="0"/>
            </p:cNvCxnSpPr>
            <p:nvPr/>
          </p:nvCxnSpPr>
          <p:spPr>
            <a:xfrm>
              <a:off x="5609158" y="4425042"/>
              <a:ext cx="0" cy="22043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n 8"/>
            <p:cNvSpPr/>
            <p:nvPr/>
          </p:nvSpPr>
          <p:spPr>
            <a:xfrm flipH="1">
              <a:off x="5409959" y="4645478"/>
              <a:ext cx="398397" cy="1175657"/>
            </a:xfrm>
            <a:prstGeom prst="can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</a:endParaRPr>
            </a:p>
          </p:txBody>
        </p:sp>
        <p:sp>
          <p:nvSpPr>
            <p:cNvPr id="10" name="Can 9"/>
            <p:cNvSpPr/>
            <p:nvPr/>
          </p:nvSpPr>
          <p:spPr>
            <a:xfrm>
              <a:off x="5265297" y="5821135"/>
              <a:ext cx="687718" cy="88172"/>
            </a:xfrm>
            <a:prstGeom prst="can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</a:endParaRPr>
            </a:p>
          </p:txBody>
        </p:sp>
        <p:cxnSp>
          <p:nvCxnSpPr>
            <p:cNvPr id="11" name="Straight Connector 10"/>
            <p:cNvCxnSpPr>
              <a:stCxn id="10" idx="4"/>
            </p:cNvCxnSpPr>
            <p:nvPr/>
          </p:nvCxnSpPr>
          <p:spPr>
            <a:xfrm flipV="1">
              <a:off x="5953015" y="5453742"/>
              <a:ext cx="1138292" cy="41148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091308" y="5453742"/>
              <a:ext cx="1138292" cy="1175657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5808356" y="5233306"/>
              <a:ext cx="322519" cy="42617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130875" y="5233306"/>
              <a:ext cx="960433" cy="808264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0" idx="4"/>
            </p:cNvCxnSpPr>
            <p:nvPr/>
          </p:nvCxnSpPr>
          <p:spPr>
            <a:xfrm flipV="1">
              <a:off x="5953015" y="5637439"/>
              <a:ext cx="177859" cy="227784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130875" y="5659482"/>
              <a:ext cx="480216" cy="969917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" idx="2"/>
            </p:cNvCxnSpPr>
            <p:nvPr/>
          </p:nvCxnSpPr>
          <p:spPr>
            <a:xfrm flipH="1" flipV="1">
              <a:off x="5087440" y="5659482"/>
              <a:ext cx="177857" cy="20574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4565723" y="5659482"/>
              <a:ext cx="521717" cy="881743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0" idx="2"/>
            </p:cNvCxnSpPr>
            <p:nvPr/>
          </p:nvCxnSpPr>
          <p:spPr>
            <a:xfrm flipH="1" flipV="1">
              <a:off x="4186292" y="5453742"/>
              <a:ext cx="1079005" cy="41148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3048000" y="5453742"/>
              <a:ext cx="1138292" cy="1087483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4186292" y="5233306"/>
              <a:ext cx="640289" cy="808264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Isosceles Triangle 21"/>
            <p:cNvSpPr/>
            <p:nvPr/>
          </p:nvSpPr>
          <p:spPr>
            <a:xfrm rot="10800000">
              <a:off x="5826635" y="5909307"/>
              <a:ext cx="126381" cy="139259"/>
            </a:xfrm>
            <a:prstGeom prst="triangl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</a:endParaRPr>
            </a:p>
          </p:txBody>
        </p:sp>
        <p:sp>
          <p:nvSpPr>
            <p:cNvPr id="23" name="Isosceles Triangle 22"/>
            <p:cNvSpPr/>
            <p:nvPr/>
          </p:nvSpPr>
          <p:spPr>
            <a:xfrm rot="10800000">
              <a:off x="5283579" y="5909308"/>
              <a:ext cx="126381" cy="139259"/>
            </a:xfrm>
            <a:prstGeom prst="triangl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</a:endParaRPr>
            </a:p>
          </p:txBody>
        </p:sp>
        <p:sp>
          <p:nvSpPr>
            <p:cNvPr id="24" name="Isosceles Triangle 23"/>
            <p:cNvSpPr/>
            <p:nvPr/>
          </p:nvSpPr>
          <p:spPr>
            <a:xfrm rot="10800000">
              <a:off x="5545967" y="5909307"/>
              <a:ext cx="126381" cy="139259"/>
            </a:xfrm>
            <a:prstGeom prst="triangl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prstClr val="white"/>
                </a:solidFill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4826581" y="5233306"/>
              <a:ext cx="583379" cy="42617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/>
          <p:cNvSpPr txBox="1"/>
          <p:nvPr/>
        </p:nvSpPr>
        <p:spPr>
          <a:xfrm>
            <a:off x="717176" y="579717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71" name="Straight Connector 70"/>
          <p:cNvCxnSpPr/>
          <p:nvPr/>
        </p:nvCxnSpPr>
        <p:spPr>
          <a:xfrm rot="5400000">
            <a:off x="2129057" y="3958399"/>
            <a:ext cx="4894059" cy="217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Content Placeholder 2"/>
          <p:cNvSpPr txBox="1">
            <a:spLocks/>
          </p:cNvSpPr>
          <p:nvPr/>
        </p:nvSpPr>
        <p:spPr>
          <a:xfrm>
            <a:off x="4715434" y="1668907"/>
            <a:ext cx="4234331" cy="50525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Tx/>
              <a:buFont typeface="Candara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ig Caslon"/>
                <a:ea typeface="+mn-ea"/>
                <a:cs typeface="Big Caslon"/>
              </a:rPr>
              <a:t>No delivery of virulence genes to new organisms</a:t>
            </a:r>
          </a:p>
          <a:p>
            <a:pPr marL="342900" indent="-342900" defTabSz="914400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Char char="•"/>
            </a:pPr>
            <a:r>
              <a:rPr lang="en-US" sz="2500" dirty="0" smtClean="0">
                <a:solidFill>
                  <a:schemeClr val="tx2"/>
                </a:solidFill>
                <a:latin typeface="Big Caslon"/>
                <a:cs typeface="Big Caslon"/>
              </a:rPr>
              <a:t>Easy to express in </a:t>
            </a:r>
            <a:r>
              <a:rPr lang="en-US" sz="2500" i="1" dirty="0" smtClean="0">
                <a:solidFill>
                  <a:schemeClr val="tx2"/>
                </a:solidFill>
                <a:latin typeface="Big Caslon"/>
                <a:cs typeface="Big Caslon"/>
              </a:rPr>
              <a:t>E. coli</a:t>
            </a:r>
            <a:r>
              <a:rPr lang="en-US" sz="2500" dirty="0" smtClean="0">
                <a:solidFill>
                  <a:schemeClr val="tx2"/>
                </a:solidFill>
                <a:latin typeface="Big Caslon"/>
                <a:cs typeface="Big Caslon"/>
              </a:rPr>
              <a:t> for large-scale production and purification</a:t>
            </a:r>
          </a:p>
          <a:p>
            <a:pPr marL="342900" indent="-342900" defTabSz="914400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Char char="•"/>
            </a:pPr>
            <a:r>
              <a:rPr lang="en-US" sz="2500" dirty="0" smtClean="0">
                <a:solidFill>
                  <a:schemeClr val="tx2"/>
                </a:solidFill>
                <a:latin typeface="Big Caslon"/>
                <a:cs typeface="Big Caslon"/>
              </a:rPr>
              <a:t>Previously shown:</a:t>
            </a:r>
          </a:p>
          <a:p>
            <a:pPr marL="800100" lvl="1" indent="-342900" defTabSz="914400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Char char="•"/>
            </a:pPr>
            <a:r>
              <a:rPr lang="en-US" sz="2500" dirty="0" smtClean="0">
                <a:solidFill>
                  <a:schemeClr val="tx2"/>
                </a:solidFill>
                <a:latin typeface="Big Caslon"/>
                <a:cs typeface="Big Caslon"/>
              </a:rPr>
              <a:t>Easily immobilized for efficient and specific bacterial cell capture</a:t>
            </a:r>
          </a:p>
          <a:p>
            <a:pPr marL="800100" lvl="1" indent="-342900" defTabSz="914400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Char char="•"/>
            </a:pPr>
            <a:r>
              <a:rPr lang="en-US" sz="2500" dirty="0" smtClean="0">
                <a:solidFill>
                  <a:schemeClr val="tx2"/>
                </a:solidFill>
                <a:latin typeface="Big Caslon"/>
                <a:cs typeface="Big Caslon"/>
              </a:rPr>
              <a:t>Can reduce Salmonella colonization and spread to the liver and spleen in chickens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Tx/>
              <a:buFont typeface="Candara" pitchFamily="34" charset="0"/>
              <a:buChar char="•"/>
              <a:tabLst/>
              <a:defRPr/>
            </a:pP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Big Caslon"/>
              <a:ea typeface="+mn-ea"/>
              <a:cs typeface="Big Caslo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Tx/>
              <a:buFont typeface="Candara" pitchFamily="34" charset="0"/>
              <a:buChar char="•"/>
              <a:tabLst/>
              <a:defRPr/>
            </a:pP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Big Caslon"/>
              <a:ea typeface="+mn-ea"/>
              <a:cs typeface="Big Caslo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Tx/>
              <a:buFont typeface="Candara" pitchFamily="34" charset="0"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Big Caslon"/>
              <a:ea typeface="+mn-ea"/>
              <a:cs typeface="Big Caslon"/>
            </a:endParaRPr>
          </a:p>
        </p:txBody>
      </p:sp>
      <p:pic>
        <p:nvPicPr>
          <p:cNvPr id="75" name="Picture 74" descr="Screen shot 2011-04-12 at 8.42.5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054" y="4714874"/>
            <a:ext cx="2175436" cy="20514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  <p:transition advTm="150183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81" y="411288"/>
            <a:ext cx="9067820" cy="1143000"/>
          </a:xfrm>
        </p:spPr>
        <p:txBody>
          <a:bodyPr>
            <a:normAutofit/>
          </a:bodyPr>
          <a:lstStyle/>
          <a:p>
            <a:r>
              <a:rPr lang="en-US" sz="4500" dirty="0" smtClean="0">
                <a:latin typeface="Big Caslon"/>
                <a:cs typeface="Big Caslon"/>
              </a:rPr>
              <a:t>ID of Gp48, a </a:t>
            </a:r>
            <a:r>
              <a:rPr lang="en-US" sz="4500" i="1" dirty="0" smtClean="0">
                <a:latin typeface="Big Caslon"/>
                <a:cs typeface="Big Caslon"/>
              </a:rPr>
              <a:t>C. jejuni </a:t>
            </a:r>
            <a:r>
              <a:rPr lang="en-US" sz="4500" dirty="0" smtClean="0">
                <a:latin typeface="Big Caslon"/>
                <a:cs typeface="Big Caslon"/>
              </a:rPr>
              <a:t>phage RBP</a:t>
            </a:r>
            <a:endParaRPr lang="en-US" sz="4500" dirty="0">
              <a:latin typeface="Big Caslon"/>
              <a:cs typeface="Big Caslo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81" y="1643934"/>
            <a:ext cx="9067819" cy="522536"/>
          </a:xfrm>
        </p:spPr>
        <p:txBody>
          <a:bodyPr>
            <a:noAutofit/>
          </a:bodyPr>
          <a:lstStyle/>
          <a:p>
            <a:r>
              <a:rPr lang="en-US" sz="2200" b="1" dirty="0" smtClean="0">
                <a:latin typeface="Big Caslon"/>
                <a:ea typeface="ＭＳ Ｐゴシック" charset="-128"/>
                <a:cs typeface="Big Caslon"/>
              </a:rPr>
              <a:t>Expressed by the </a:t>
            </a:r>
            <a:r>
              <a:rPr lang="en-US" sz="2200" b="1" i="1" dirty="0" smtClean="0">
                <a:latin typeface="Big Caslon"/>
                <a:ea typeface="ＭＳ Ｐゴシック" charset="-128"/>
                <a:cs typeface="Big Caslon"/>
              </a:rPr>
              <a:t>Campylobacter jejuni</a:t>
            </a:r>
            <a:r>
              <a:rPr lang="en-US" sz="2200" b="1" dirty="0" smtClean="0">
                <a:latin typeface="Big Caslon"/>
                <a:ea typeface="ＭＳ Ｐゴシック" charset="-128"/>
                <a:cs typeface="Big Caslon"/>
              </a:rPr>
              <a:t>-specific NCTC 12673 phage</a:t>
            </a:r>
          </a:p>
        </p:txBody>
      </p:sp>
      <p:pic>
        <p:nvPicPr>
          <p:cNvPr id="7" name="Picture 13" descr="Picture3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9675" y="2102970"/>
            <a:ext cx="3850626" cy="469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5013233" y="2525057"/>
            <a:ext cx="3338885" cy="3852629"/>
            <a:chOff x="2571" y="-85"/>
            <a:chExt cx="1464" cy="2037"/>
          </a:xfrm>
        </p:grpSpPr>
        <p:pic>
          <p:nvPicPr>
            <p:cNvPr id="9" name="Picture 3" descr="gel july8, 201008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11" y="-85"/>
              <a:ext cx="886" cy="2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2571" y="480"/>
              <a:ext cx="302" cy="146"/>
            </a:xfrm>
            <a:prstGeom prst="rect">
              <a:avLst/>
            </a:prstGeom>
            <a:noFill/>
            <a:ln w="76200" cap="rnd">
              <a:noFill/>
              <a:prstDash val="sysDot"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>
                  <a:ea typeface="ＭＳ Ｐゴシック" charset="-128"/>
                  <a:cs typeface="ＭＳ Ｐゴシック" charset="-128"/>
                </a:rPr>
                <a:t>170 </a:t>
              </a:r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2571" y="583"/>
              <a:ext cx="302" cy="146"/>
            </a:xfrm>
            <a:prstGeom prst="rect">
              <a:avLst/>
            </a:prstGeom>
            <a:noFill/>
            <a:ln w="76200" cap="rnd">
              <a:noFill/>
              <a:prstDash val="sysDot"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>
                  <a:ea typeface="ＭＳ Ｐゴシック" charset="-128"/>
                  <a:cs typeface="ＭＳ Ｐゴシック" charset="-128"/>
                </a:rPr>
                <a:t>130 </a:t>
              </a: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2571" y="760"/>
              <a:ext cx="302" cy="146"/>
            </a:xfrm>
            <a:prstGeom prst="rect">
              <a:avLst/>
            </a:prstGeom>
            <a:noFill/>
            <a:ln w="76200" cap="rnd">
              <a:noFill/>
              <a:prstDash val="sysDot"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>
                  <a:ea typeface="ＭＳ Ｐゴシック" charset="-128"/>
                  <a:cs typeface="ＭＳ Ｐゴシック" charset="-128"/>
                </a:rPr>
                <a:t>100 </a:t>
              </a:r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2808" y="574"/>
              <a:ext cx="163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>
              <a:off x="2803" y="661"/>
              <a:ext cx="163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9"/>
            <p:cNvSpPr>
              <a:spLocks noChangeShapeType="1"/>
            </p:cNvSpPr>
            <p:nvPr/>
          </p:nvSpPr>
          <p:spPr bwMode="auto">
            <a:xfrm>
              <a:off x="2808" y="828"/>
              <a:ext cx="163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AutoShape 10"/>
            <p:cNvSpPr>
              <a:spLocks noChangeArrowheads="1"/>
            </p:cNvSpPr>
            <p:nvPr/>
          </p:nvSpPr>
          <p:spPr bwMode="auto">
            <a:xfrm>
              <a:off x="3340" y="550"/>
              <a:ext cx="243" cy="81"/>
            </a:xfrm>
            <a:prstGeom prst="leftArrow">
              <a:avLst>
                <a:gd name="adj1" fmla="val 50000"/>
                <a:gd name="adj2" fmla="val 75000"/>
              </a:avLst>
            </a:prstGeom>
            <a:solidFill>
              <a:srgbClr val="E20000"/>
            </a:solidFill>
            <a:ln w="9525">
              <a:solidFill>
                <a:srgbClr val="E2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3559" y="485"/>
              <a:ext cx="476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b="1" dirty="0">
                  <a:ea typeface="ＭＳ Ｐゴシック" charset="-128"/>
                  <a:cs typeface="ＭＳ Ｐゴシック" charset="-128"/>
                </a:rPr>
                <a:t>Gp48</a:t>
              </a:r>
            </a:p>
          </p:txBody>
        </p:sp>
      </p:grp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3654562" y="6209411"/>
            <a:ext cx="815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135 kb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55005" y="4046312"/>
            <a:ext cx="200567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ig Caslon"/>
                <a:cs typeface="Big Caslon"/>
              </a:rPr>
              <a:t>150 kDa</a:t>
            </a:r>
          </a:p>
          <a:p>
            <a:r>
              <a:rPr lang="en-US" sz="1600" dirty="0" smtClean="0">
                <a:latin typeface="Big Caslon"/>
                <a:cs typeface="Big Caslon"/>
              </a:rPr>
              <a:t>SDS-resistant trimers</a:t>
            </a:r>
            <a:endParaRPr lang="en-US" sz="1600" dirty="0">
              <a:latin typeface="Big Caslon"/>
              <a:cs typeface="Big Caslon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A9C7-CB5A-2F4D-A5A0-8E4977D074B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ransition advTm="31716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8946" y="411288"/>
            <a:ext cx="9696075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Big Caslon"/>
                <a:cs typeface="Big Caslon"/>
              </a:rPr>
              <a:t>Agglutination of </a:t>
            </a:r>
            <a:r>
              <a:rPr lang="en-US" sz="4000" i="1" dirty="0" smtClean="0">
                <a:latin typeface="Big Caslon"/>
                <a:cs typeface="Big Caslon"/>
              </a:rPr>
              <a:t>C. jejuni</a:t>
            </a:r>
            <a:r>
              <a:rPr lang="en-US" sz="4000" dirty="0" smtClean="0">
                <a:latin typeface="Big Caslon"/>
                <a:cs typeface="Big Caslon"/>
              </a:rPr>
              <a:t> by Gp48</a:t>
            </a:r>
            <a:endParaRPr lang="en-US" sz="4000" dirty="0">
              <a:latin typeface="Big Caslon"/>
              <a:cs typeface="Big Caslon"/>
            </a:endParaRPr>
          </a:p>
        </p:txBody>
      </p: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2063363" y="1691045"/>
            <a:ext cx="4981347" cy="2031593"/>
            <a:chOff x="1012025" y="1973503"/>
            <a:chExt cx="7398879" cy="2605711"/>
          </a:xfrm>
        </p:grpSpPr>
        <p:pic>
          <p:nvPicPr>
            <p:cNvPr id="8" name="Picture 2" descr="C:\Documents and Settings\Afzal Javed\My Documents\Pictures-Research\Copy Research Images 01Feb2011\12Apr2012 Agglutination assay of MP21wt &amp; MP21cj1316 mutant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0800000">
              <a:off x="1012025" y="1987214"/>
              <a:ext cx="7398879" cy="259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1"/>
            <p:cNvSpPr txBox="1">
              <a:spLocks noChangeArrowheads="1"/>
            </p:cNvSpPr>
            <p:nvPr/>
          </p:nvSpPr>
          <p:spPr bwMode="auto">
            <a:xfrm>
              <a:off x="6351901" y="1979548"/>
              <a:ext cx="1587910" cy="473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Calibri" charset="0"/>
                </a:rPr>
                <a:t>ccGp48</a:t>
              </a:r>
              <a:endParaRPr lang="en-CA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10" name="TextBox 8"/>
            <p:cNvSpPr txBox="1">
              <a:spLocks noChangeArrowheads="1"/>
            </p:cNvSpPr>
            <p:nvPr/>
          </p:nvSpPr>
          <p:spPr bwMode="auto">
            <a:xfrm>
              <a:off x="2473619" y="1973503"/>
              <a:ext cx="792089" cy="473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alibri" charset="0"/>
                </a:rPr>
                <a:t>PBS</a:t>
              </a:r>
              <a:endParaRPr lang="en-CA" dirty="0">
                <a:solidFill>
                  <a:schemeClr val="bg1"/>
                </a:solidFill>
                <a:latin typeface="Calibri" charset="0"/>
              </a:endParaRPr>
            </a:p>
          </p:txBody>
        </p:sp>
      </p:grpSp>
      <p:pic>
        <p:nvPicPr>
          <p:cNvPr id="11" name="Picture 8" descr="mp21-tsp2-1"/>
          <p:cNvPicPr>
            <a:picLocks noChangeAspect="1" noChangeArrowheads="1"/>
          </p:cNvPicPr>
          <p:nvPr/>
        </p:nvPicPr>
        <p:blipFill>
          <a:blip r:embed="rId4"/>
          <a:srcRect t="13988" r="20262"/>
          <a:stretch>
            <a:fillRect/>
          </a:stretch>
        </p:blipFill>
        <p:spPr bwMode="auto">
          <a:xfrm>
            <a:off x="2684103" y="3981756"/>
            <a:ext cx="3570035" cy="260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A9C7-CB5A-2F4D-A5A0-8E4977D074B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ransition advTm="28683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41"/>
          <p:cNvPicPr>
            <a:picLocks noChangeAspect="1" noChangeArrowheads="1"/>
          </p:cNvPicPr>
          <p:nvPr/>
        </p:nvPicPr>
        <p:blipFill>
          <a:blip r:embed="rId3"/>
          <a:srcRect l="7707" t="20740" r="11456" b="18472"/>
          <a:stretch>
            <a:fillRect/>
          </a:stretch>
        </p:blipFill>
        <p:spPr bwMode="auto">
          <a:xfrm>
            <a:off x="1930400" y="219401"/>
            <a:ext cx="7070726" cy="2826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242"/>
          <p:cNvPicPr>
            <a:picLocks noChangeAspect="1" noChangeArrowheads="1"/>
          </p:cNvPicPr>
          <p:nvPr/>
        </p:nvPicPr>
        <p:blipFill>
          <a:blip r:embed="rId4"/>
          <a:srcRect l="20847" t="16678" r="20079" b="10442"/>
          <a:stretch>
            <a:fillRect/>
          </a:stretch>
        </p:blipFill>
        <p:spPr bwMode="auto">
          <a:xfrm>
            <a:off x="1930400" y="3036920"/>
            <a:ext cx="4768693" cy="3678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4" name="Text Box 919"/>
          <p:cNvSpPr txBox="1">
            <a:spLocks noChangeArrowheads="1"/>
          </p:cNvSpPr>
          <p:nvPr/>
        </p:nvSpPr>
        <p:spPr bwMode="auto">
          <a:xfrm>
            <a:off x="6953093" y="6211669"/>
            <a:ext cx="45005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 defTabSz="3981450"/>
            <a:endParaRPr lang="en-CA" altLang="ja-JP" sz="2000" dirty="0" smtClean="0">
              <a:latin typeface="Big Caslon"/>
              <a:ea typeface="ＭＳ Ｐゴシック" charset="-128"/>
              <a:cs typeface="Big Caslon"/>
            </a:endParaRPr>
          </a:p>
          <a:p>
            <a:pPr algn="just" defTabSz="3981450"/>
            <a:r>
              <a:rPr lang="en-CA" altLang="ja-JP" sz="1600" b="1" dirty="0">
                <a:latin typeface="Big Caslon"/>
                <a:ea typeface="ＭＳ Ｐゴシック" charset="-128"/>
                <a:cs typeface="Big Caslon"/>
              </a:rPr>
              <a:t>Singh </a:t>
            </a:r>
            <a:r>
              <a:rPr lang="en-CA" altLang="ja-JP" sz="1600" b="1" i="1" dirty="0">
                <a:latin typeface="Big Caslon"/>
                <a:ea typeface="ＭＳ Ｐゴシック" charset="-128"/>
                <a:cs typeface="Big Caslon"/>
              </a:rPr>
              <a:t>et al</a:t>
            </a:r>
            <a:r>
              <a:rPr lang="en-CA" altLang="ja-JP" sz="1600" b="1" dirty="0">
                <a:latin typeface="Big Caslon"/>
                <a:ea typeface="ＭＳ Ｐゴシック" charset="-128"/>
                <a:cs typeface="Big Caslon"/>
              </a:rPr>
              <a:t>. 2011, Analyst</a:t>
            </a:r>
            <a:endParaRPr lang="en-US" sz="1600" b="1" dirty="0">
              <a:latin typeface="Big Caslon"/>
              <a:cs typeface="Big Caslon"/>
            </a:endParaRPr>
          </a:p>
        </p:txBody>
      </p:sp>
      <p:sp>
        <p:nvSpPr>
          <p:cNvPr id="1795077" name="Rectangle 5"/>
          <p:cNvSpPr>
            <a:spLocks noChangeArrowheads="1"/>
          </p:cNvSpPr>
          <p:nvPr/>
        </p:nvSpPr>
        <p:spPr bwMode="auto">
          <a:xfrm>
            <a:off x="107950" y="-1459"/>
            <a:ext cx="369183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3E2979"/>
                </a:solidFill>
                <a:latin typeface="Big Caslon"/>
                <a:cs typeface="Big Caslon"/>
              </a:rPr>
              <a:t>Immobilization of GST-Gp48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050" y="5291721"/>
            <a:ext cx="16192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3E2979"/>
                </a:solidFill>
                <a:latin typeface="Big Caslon"/>
                <a:cs typeface="Big Caslon"/>
              </a:rPr>
              <a:t>C) </a:t>
            </a:r>
            <a:r>
              <a:rPr lang="en-US" sz="1600" b="1" i="1" dirty="0" smtClean="0">
                <a:solidFill>
                  <a:srgbClr val="3E2979"/>
                </a:solidFill>
                <a:latin typeface="Big Caslon"/>
                <a:cs typeface="Big Caslon"/>
              </a:rPr>
              <a:t>Salmonella </a:t>
            </a:r>
            <a:r>
              <a:rPr lang="en-US" sz="1600" b="1" dirty="0" smtClean="0">
                <a:solidFill>
                  <a:srgbClr val="3E2979"/>
                </a:solidFill>
                <a:latin typeface="Big Caslon"/>
                <a:cs typeface="Big Caslon"/>
              </a:rPr>
              <a:t>Typhimurium</a:t>
            </a:r>
            <a:endParaRPr lang="en-US" sz="1600" b="1" i="1" dirty="0">
              <a:solidFill>
                <a:srgbClr val="3E2979"/>
              </a:solidFill>
              <a:latin typeface="Big Caslon"/>
              <a:cs typeface="Big Caslo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1060" y="3962688"/>
            <a:ext cx="18922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3E2979"/>
                </a:solidFill>
                <a:latin typeface="Big Caslon"/>
                <a:cs typeface="Big Caslon"/>
              </a:rPr>
              <a:t>B) </a:t>
            </a:r>
            <a:r>
              <a:rPr lang="en-US" sz="1600" b="1" i="1" dirty="0" smtClean="0">
                <a:solidFill>
                  <a:srgbClr val="3E2979"/>
                </a:solidFill>
                <a:latin typeface="Big Caslon"/>
                <a:cs typeface="Big Caslon"/>
              </a:rPr>
              <a:t>C. jejuni </a:t>
            </a:r>
            <a:r>
              <a:rPr lang="en-US" sz="1600" b="1" dirty="0" smtClean="0">
                <a:solidFill>
                  <a:srgbClr val="3E2979"/>
                </a:solidFill>
                <a:latin typeface="Big Caslon"/>
                <a:cs typeface="Big Caslon"/>
              </a:rPr>
              <a:t>+ oriented Gp48</a:t>
            </a:r>
            <a:endParaRPr lang="en-US" sz="1600" b="1" i="1" dirty="0">
              <a:solidFill>
                <a:srgbClr val="3E2979"/>
              </a:solidFill>
              <a:latin typeface="Big Caslon"/>
              <a:cs typeface="Big Caslo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43916" y="5291721"/>
            <a:ext cx="19242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3E2979"/>
                </a:solidFill>
                <a:latin typeface="Big Caslon"/>
                <a:cs typeface="Big Caslon"/>
              </a:rPr>
              <a:t>D) Nonspecific </a:t>
            </a:r>
            <a:r>
              <a:rPr lang="en-US" sz="1600" b="1" i="1" dirty="0" smtClean="0">
                <a:solidFill>
                  <a:srgbClr val="3E2979"/>
                </a:solidFill>
                <a:latin typeface="Big Caslon"/>
                <a:cs typeface="Big Caslon"/>
              </a:rPr>
              <a:t>C. jejuni</a:t>
            </a:r>
            <a:r>
              <a:rPr lang="en-US" sz="1600" b="1" dirty="0" smtClean="0">
                <a:solidFill>
                  <a:srgbClr val="3E2979"/>
                </a:solidFill>
                <a:latin typeface="Big Caslon"/>
                <a:cs typeface="Big Caslon"/>
              </a:rPr>
              <a:t> binding</a:t>
            </a:r>
            <a:endParaRPr lang="en-US" sz="1600" b="1" dirty="0">
              <a:solidFill>
                <a:srgbClr val="3E2979"/>
              </a:solidFill>
              <a:latin typeface="Big Caslon"/>
              <a:cs typeface="Big Caslo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2250" y="3962688"/>
            <a:ext cx="16886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1600" b="1" dirty="0" smtClean="0">
                <a:solidFill>
                  <a:srgbClr val="3E2979"/>
                </a:solidFill>
                <a:latin typeface="Big Caslon"/>
                <a:cs typeface="Big Caslon"/>
              </a:rPr>
              <a:t>A) </a:t>
            </a:r>
            <a:r>
              <a:rPr lang="en-US" sz="1600" b="1" i="1" dirty="0" smtClean="0">
                <a:solidFill>
                  <a:srgbClr val="3E2979"/>
                </a:solidFill>
                <a:latin typeface="Big Caslon"/>
                <a:cs typeface="Big Caslon"/>
              </a:rPr>
              <a:t>C. jejuni</a:t>
            </a:r>
            <a:r>
              <a:rPr lang="en-US" sz="1600" b="1" dirty="0" smtClean="0">
                <a:solidFill>
                  <a:srgbClr val="3E2979"/>
                </a:solidFill>
                <a:latin typeface="Big Caslon"/>
                <a:cs typeface="Big Caslon"/>
              </a:rPr>
              <a:t>  + </a:t>
            </a:r>
          </a:p>
          <a:p>
            <a:pPr marL="342900" indent="-342900"/>
            <a:r>
              <a:rPr lang="en-US" sz="1600" b="1" dirty="0" smtClean="0">
                <a:solidFill>
                  <a:srgbClr val="3E2979"/>
                </a:solidFill>
                <a:latin typeface="Big Caslon"/>
                <a:cs typeface="Big Caslon"/>
              </a:rPr>
              <a:t>unoriented Gp48</a:t>
            </a:r>
            <a:endParaRPr lang="en-US" sz="1600" b="1" i="1" dirty="0">
              <a:solidFill>
                <a:srgbClr val="3E2979"/>
              </a:solidFill>
              <a:latin typeface="Big Caslon"/>
              <a:cs typeface="Big Caslon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A9C7-CB5A-2F4D-A5A0-8E4977D074B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ransition advTm="27983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298071"/>
            <a:ext cx="8610600" cy="1411941"/>
          </a:xfrm>
        </p:spPr>
        <p:txBody>
          <a:bodyPr/>
          <a:lstStyle/>
          <a:p>
            <a:r>
              <a:rPr lang="en-US" sz="3600" b="1" dirty="0" smtClean="0">
                <a:solidFill>
                  <a:srgbClr val="3E2979"/>
                </a:solidFill>
                <a:latin typeface="Big Caslon"/>
                <a:cs typeface="Big Caslon"/>
              </a:rPr>
              <a:t>Fluorescence image of bacterial capture by Gp48-functionalized Dynabeads®</a:t>
            </a:r>
            <a:br>
              <a:rPr lang="en-US" sz="3600" b="1" dirty="0" smtClean="0">
                <a:solidFill>
                  <a:srgbClr val="3E2979"/>
                </a:solidFill>
                <a:latin typeface="Big Caslon"/>
                <a:cs typeface="Big Caslon"/>
              </a:rPr>
            </a:br>
            <a:endParaRPr lang="en-US" sz="3600" dirty="0">
              <a:solidFill>
                <a:schemeClr val="accent1">
                  <a:lumMod val="50000"/>
                </a:schemeClr>
              </a:solidFill>
              <a:latin typeface="Big Caslon"/>
              <a:cs typeface="Big Caslon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28737" t="25438" r="12500" b="26854"/>
          <a:stretch>
            <a:fillRect/>
          </a:stretch>
        </p:blipFill>
        <p:spPr bwMode="auto">
          <a:xfrm>
            <a:off x="25400" y="1783694"/>
            <a:ext cx="8993513" cy="456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920314" y="6478002"/>
            <a:ext cx="22236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CA" altLang="ja-JP" sz="1600" b="1" dirty="0">
                <a:latin typeface="Big Caslon"/>
                <a:ea typeface="Arial" charset="0"/>
                <a:cs typeface="Big Caslon"/>
              </a:rPr>
              <a:t>Singh </a:t>
            </a:r>
            <a:r>
              <a:rPr lang="en-CA" altLang="ja-JP" sz="1600" b="1" i="1" dirty="0">
                <a:latin typeface="Big Caslon"/>
                <a:ea typeface="Arial" charset="0"/>
                <a:cs typeface="Big Caslon"/>
              </a:rPr>
              <a:t>et al</a:t>
            </a:r>
            <a:r>
              <a:rPr lang="en-CA" altLang="ja-JP" sz="1600" b="1" dirty="0">
                <a:latin typeface="Big Caslon"/>
                <a:ea typeface="Arial" charset="0"/>
                <a:cs typeface="Big Caslon"/>
              </a:rPr>
              <a:t>. 2011, Analyst</a:t>
            </a:r>
            <a:endParaRPr lang="en-US" sz="1600" b="1" dirty="0">
              <a:latin typeface="Big Caslon"/>
              <a:ea typeface="Arial" charset="0"/>
              <a:cs typeface="Big Caslo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A9C7-CB5A-2F4D-A5A0-8E4977D074B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ransition advTm="12383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40341"/>
            <a:ext cx="8830917" cy="1411941"/>
          </a:xfrm>
        </p:spPr>
        <p:txBody>
          <a:bodyPr/>
          <a:lstStyle/>
          <a:p>
            <a:pPr>
              <a:defRPr/>
            </a:pPr>
            <a:r>
              <a:rPr lang="en-US" sz="4500" b="1" dirty="0" smtClean="0">
                <a:solidFill>
                  <a:srgbClr val="3E2979"/>
                </a:solidFill>
                <a:latin typeface="Big Caslon"/>
                <a:cs typeface="Big Caslon"/>
              </a:rPr>
              <a:t>Bacterial growth clearing by Gp48</a:t>
            </a:r>
            <a:endParaRPr lang="en-US" sz="4500" b="1" dirty="0">
              <a:solidFill>
                <a:srgbClr val="3E2979"/>
              </a:solidFill>
              <a:latin typeface="Big Caslon"/>
              <a:cs typeface="Big Caslon"/>
            </a:endParaRPr>
          </a:p>
        </p:txBody>
      </p:sp>
      <p:grpSp>
        <p:nvGrpSpPr>
          <p:cNvPr id="41" name="Group 2"/>
          <p:cNvGrpSpPr>
            <a:grpSpLocks noChangeAspect="1"/>
          </p:cNvGrpSpPr>
          <p:nvPr/>
        </p:nvGrpSpPr>
        <p:grpSpPr bwMode="auto">
          <a:xfrm>
            <a:off x="685113" y="1773965"/>
            <a:ext cx="7673353" cy="4567075"/>
            <a:chOff x="5305" y="8664"/>
            <a:chExt cx="6413" cy="4030"/>
          </a:xfrm>
        </p:grpSpPr>
        <p:grpSp>
          <p:nvGrpSpPr>
            <p:cNvPr id="42" name="Group 3"/>
            <p:cNvGrpSpPr>
              <a:grpSpLocks noChangeAspect="1"/>
            </p:cNvGrpSpPr>
            <p:nvPr/>
          </p:nvGrpSpPr>
          <p:grpSpPr bwMode="auto">
            <a:xfrm>
              <a:off x="5305" y="8664"/>
              <a:ext cx="6413" cy="4030"/>
              <a:chOff x="5008" y="8682"/>
              <a:chExt cx="6413" cy="4030"/>
            </a:xfrm>
          </p:grpSpPr>
          <p:grpSp>
            <p:nvGrpSpPr>
              <p:cNvPr id="44" name="Group 43"/>
              <p:cNvGrpSpPr>
                <a:grpSpLocks noChangeAspect="1"/>
              </p:cNvGrpSpPr>
              <p:nvPr/>
            </p:nvGrpSpPr>
            <p:grpSpPr bwMode="auto">
              <a:xfrm>
                <a:off x="5008" y="8859"/>
                <a:ext cx="2888" cy="3853"/>
                <a:chOff x="5008" y="8814"/>
                <a:chExt cx="2888" cy="3853"/>
              </a:xfrm>
            </p:grpSpPr>
            <p:graphicFrame>
              <p:nvGraphicFramePr>
                <p:cNvPr id="62" name="Object 4"/>
                <p:cNvGraphicFramePr>
                  <a:graphicFrameLocks noChangeAspect="1"/>
                </p:cNvGraphicFramePr>
                <p:nvPr/>
              </p:nvGraphicFramePr>
              <p:xfrm>
                <a:off x="5008" y="9172"/>
                <a:ext cx="2888" cy="3073"/>
              </p:xfrm>
              <a:graphic>
                <a:graphicData uri="http://schemas.openxmlformats.org/presentationml/2006/ole">
                  <p:oleObj spid="_x0000_s70661" name="Drawing" r:id="rId4" imgW="1358900" imgH="1358900" progId="">
                    <p:embed/>
                  </p:oleObj>
                </a:graphicData>
              </a:graphic>
            </p:graphicFrame>
            <p:sp>
              <p:nvSpPr>
                <p:cNvPr id="63" name="Text Box 6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658" y="12368"/>
                  <a:ext cx="1948" cy="299"/>
                </a:xfrm>
                <a:prstGeom prst="rect">
                  <a:avLst/>
                </a:prstGeom>
                <a:noFill/>
                <a:ln w="38100">
                  <a:noFill/>
                  <a:miter lim="800000"/>
                  <a:headEnd/>
                  <a:tailEnd/>
                </a:ln>
              </p:spPr>
              <p:txBody>
                <a:bodyPr wrap="square" lIns="91411" tIns="45701" rIns="91411" bIns="45701">
                  <a:prstTxWarp prst="textNoShape">
                    <a:avLst/>
                  </a:prstTxWarp>
                  <a:spAutoFit/>
                </a:bodyPr>
                <a:lstStyle/>
                <a:p>
                  <a:pPr defTabSz="4076700">
                    <a:spcBef>
                      <a:spcPct val="50000"/>
                    </a:spcBef>
                  </a:pPr>
                  <a:r>
                    <a:rPr lang="en-US" sz="1600" b="1" dirty="0">
                      <a:latin typeface="Big Caslon"/>
                      <a:cs typeface="Big Caslon"/>
                    </a:rPr>
                    <a:t>PBS      </a:t>
                  </a:r>
                  <a:r>
                    <a:rPr lang="en-US" sz="1600" b="1" dirty="0" smtClean="0">
                      <a:latin typeface="Big Caslon"/>
                      <a:cs typeface="Big Caslon"/>
                    </a:rPr>
                    <a:t>             Phage</a:t>
                  </a:r>
                  <a:endParaRPr lang="en-US" sz="1600" b="1" dirty="0">
                    <a:latin typeface="Big Caslon"/>
                    <a:cs typeface="Big Caslon"/>
                  </a:endParaRPr>
                </a:p>
              </p:txBody>
            </p:sp>
            <p:sp>
              <p:nvSpPr>
                <p:cNvPr id="64" name="Line 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6473" y="9186"/>
                  <a:ext cx="0" cy="3003"/>
                </a:xfrm>
                <a:prstGeom prst="line">
                  <a:avLst/>
                </a:prstGeom>
                <a:noFill/>
                <a:ln w="1016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Big Caslon"/>
                    <a:cs typeface="Big Caslon"/>
                  </a:endParaRPr>
                </a:p>
              </p:txBody>
            </p:sp>
            <p:sp>
              <p:nvSpPr>
                <p:cNvPr id="65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5031" y="10694"/>
                  <a:ext cx="2865" cy="0"/>
                </a:xfrm>
                <a:prstGeom prst="line">
                  <a:avLst/>
                </a:prstGeom>
                <a:noFill/>
                <a:ln w="1016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Big Caslon"/>
                    <a:cs typeface="Big Caslon"/>
                  </a:endParaRPr>
                </a:p>
              </p:txBody>
            </p:sp>
            <p:sp>
              <p:nvSpPr>
                <p:cNvPr id="66" name="Text Box 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549" y="8814"/>
                  <a:ext cx="2347" cy="299"/>
                </a:xfrm>
                <a:prstGeom prst="rect">
                  <a:avLst/>
                </a:prstGeom>
                <a:noFill/>
                <a:ln w="38100">
                  <a:noFill/>
                  <a:miter lim="800000"/>
                  <a:headEnd/>
                  <a:tailEnd/>
                </a:ln>
              </p:spPr>
              <p:txBody>
                <a:bodyPr wrap="square" lIns="91411" tIns="45701" rIns="91411" bIns="45701">
                  <a:prstTxWarp prst="textNoShape">
                    <a:avLst/>
                  </a:prstTxWarp>
                  <a:spAutoFit/>
                </a:bodyPr>
                <a:lstStyle/>
                <a:p>
                  <a:pPr defTabSz="4076700">
                    <a:spcBef>
                      <a:spcPct val="50000"/>
                    </a:spcBef>
                  </a:pPr>
                  <a:r>
                    <a:rPr lang="en-US" sz="1600" b="1" dirty="0" smtClean="0">
                      <a:latin typeface="Big Caslon"/>
                      <a:cs typeface="Big Caslon"/>
                    </a:rPr>
                    <a:t> Gp48                     Gp69</a:t>
                  </a:r>
                  <a:endParaRPr lang="en-US" sz="1600" b="1" dirty="0">
                    <a:latin typeface="Big Caslon"/>
                    <a:cs typeface="Big Caslon"/>
                  </a:endParaRPr>
                </a:p>
              </p:txBody>
            </p:sp>
          </p:grpSp>
          <p:sp>
            <p:nvSpPr>
              <p:cNvPr id="61" name="Text Box 17"/>
              <p:cNvSpPr txBox="1">
                <a:spLocks noChangeAspect="1" noChangeArrowheads="1"/>
              </p:cNvSpPr>
              <p:nvPr/>
            </p:nvSpPr>
            <p:spPr bwMode="auto">
              <a:xfrm>
                <a:off x="9307" y="8682"/>
                <a:ext cx="322" cy="326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square" lIns="91411" tIns="45701" rIns="91411" bIns="45701">
                <a:prstTxWarp prst="textNoShape">
                  <a:avLst/>
                </a:prstTxWarp>
                <a:spAutoFit/>
              </a:bodyPr>
              <a:lstStyle/>
              <a:p>
                <a:pPr algn="ctr" defTabSz="4076700"/>
                <a:endParaRPr lang="en-US" b="1" dirty="0">
                  <a:latin typeface="Big Caslon"/>
                  <a:cs typeface="Big Caslon"/>
                </a:endParaRPr>
              </a:p>
            </p:txBody>
          </p:sp>
          <p:grpSp>
            <p:nvGrpSpPr>
              <p:cNvPr id="47" name="Group 25"/>
              <p:cNvGrpSpPr>
                <a:grpSpLocks noChangeAspect="1"/>
              </p:cNvGrpSpPr>
              <p:nvPr/>
            </p:nvGrpSpPr>
            <p:grpSpPr bwMode="auto">
              <a:xfrm>
                <a:off x="8820" y="8862"/>
                <a:ext cx="2601" cy="3850"/>
                <a:chOff x="8820" y="8862"/>
                <a:chExt cx="2601" cy="3850"/>
              </a:xfrm>
            </p:grpSpPr>
            <p:sp>
              <p:nvSpPr>
                <p:cNvPr id="48" name="Text Box 27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9297" y="12413"/>
                  <a:ext cx="1696" cy="299"/>
                </a:xfrm>
                <a:prstGeom prst="rect">
                  <a:avLst/>
                </a:prstGeom>
                <a:noFill/>
                <a:ln w="38100">
                  <a:noFill/>
                  <a:miter lim="800000"/>
                  <a:headEnd/>
                  <a:tailEnd/>
                </a:ln>
              </p:spPr>
              <p:txBody>
                <a:bodyPr wrap="square" lIns="91411" tIns="45701" rIns="91411" bIns="45701">
                  <a:prstTxWarp prst="textNoShape">
                    <a:avLst/>
                  </a:prstTxWarp>
                  <a:spAutoFit/>
                </a:bodyPr>
                <a:lstStyle/>
                <a:p>
                  <a:pPr defTabSz="4076700">
                    <a:spcBef>
                      <a:spcPct val="50000"/>
                    </a:spcBef>
                  </a:pPr>
                  <a:r>
                    <a:rPr lang="en-US" sz="1600" b="1" dirty="0">
                      <a:latin typeface="Big Caslon"/>
                      <a:cs typeface="Big Caslon"/>
                    </a:rPr>
                    <a:t>PBS    </a:t>
                  </a:r>
                  <a:r>
                    <a:rPr lang="en-US" sz="1600" b="1" dirty="0" smtClean="0">
                      <a:latin typeface="Big Caslon"/>
                      <a:cs typeface="Big Caslon"/>
                    </a:rPr>
                    <a:t>                Phage</a:t>
                  </a:r>
                  <a:endParaRPr lang="en-US" sz="1600" b="1" dirty="0">
                    <a:latin typeface="Big Caslon"/>
                    <a:cs typeface="Big Caslon"/>
                  </a:endParaRPr>
                </a:p>
              </p:txBody>
            </p:sp>
            <p:sp>
              <p:nvSpPr>
                <p:cNvPr id="49" name="Text Box 28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8820" y="8862"/>
                  <a:ext cx="2601" cy="299"/>
                </a:xfrm>
                <a:prstGeom prst="rect">
                  <a:avLst/>
                </a:prstGeom>
                <a:noFill/>
                <a:ln w="38100">
                  <a:noFill/>
                  <a:miter lim="800000"/>
                  <a:headEnd/>
                  <a:tailEnd/>
                </a:ln>
              </p:spPr>
              <p:txBody>
                <a:bodyPr wrap="square" lIns="91411" tIns="45701" rIns="91411" bIns="45701">
                  <a:prstTxWarp prst="textNoShape">
                    <a:avLst/>
                  </a:prstTxWarp>
                  <a:spAutoFit/>
                </a:bodyPr>
                <a:lstStyle/>
                <a:p>
                  <a:pPr defTabSz="4076700">
                    <a:spcBef>
                      <a:spcPct val="50000"/>
                    </a:spcBef>
                  </a:pPr>
                  <a:r>
                    <a:rPr lang="en-US" sz="1600" b="1" dirty="0" smtClean="0">
                      <a:latin typeface="Big Caslon"/>
                      <a:cs typeface="Big Caslon"/>
                    </a:rPr>
                    <a:t>   ProtKGp48                 Gp69</a:t>
                  </a:r>
                  <a:endParaRPr lang="en-US" sz="1600" b="1" dirty="0">
                    <a:latin typeface="Big Caslon"/>
                    <a:cs typeface="Big Caslon"/>
                  </a:endParaRPr>
                </a:p>
              </p:txBody>
            </p:sp>
          </p:grpSp>
        </p:grpSp>
        <p:sp>
          <p:nvSpPr>
            <p:cNvPr id="43" name="Text Box 31"/>
            <p:cNvSpPr txBox="1">
              <a:spLocks noChangeAspect="1" noChangeArrowheads="1"/>
            </p:cNvSpPr>
            <p:nvPr/>
          </p:nvSpPr>
          <p:spPr bwMode="auto">
            <a:xfrm>
              <a:off x="7642" y="11015"/>
              <a:ext cx="314" cy="32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 lIns="91411" tIns="45701" rIns="91411" bIns="45701">
              <a:prstTxWarp prst="textNoShape">
                <a:avLst/>
              </a:prstTxWarp>
              <a:spAutoFit/>
            </a:bodyPr>
            <a:lstStyle/>
            <a:p>
              <a:pPr algn="ctr" defTabSz="4076700"/>
              <a:endParaRPr lang="en-US" b="1" dirty="0">
                <a:latin typeface="Big Caslon"/>
                <a:cs typeface="Big Caslon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349131" y="1464982"/>
            <a:ext cx="44203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u="sng" dirty="0" smtClean="0">
                <a:latin typeface="Big Caslon"/>
                <a:cs typeface="Big Caslon"/>
              </a:rPr>
              <a:t>C. jejuni </a:t>
            </a:r>
            <a:r>
              <a:rPr lang="en-US" sz="2200" u="sng" dirty="0" smtClean="0">
                <a:latin typeface="Big Caslon"/>
                <a:cs typeface="Big Caslon"/>
              </a:rPr>
              <a:t>MP21</a:t>
            </a:r>
            <a:endParaRPr lang="en-US" sz="2200" b="1" i="1" u="sng" dirty="0">
              <a:latin typeface="Big Caslon"/>
              <a:cs typeface="Big Caslon"/>
            </a:endParaRPr>
          </a:p>
        </p:txBody>
      </p:sp>
      <p:pic>
        <p:nvPicPr>
          <p:cNvPr id="72" name="Picture 71" descr="Screen shot 2012-10-21 at 2.14.45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2264" y="2396132"/>
            <a:ext cx="3441073" cy="3466671"/>
          </a:xfrm>
          <a:prstGeom prst="rect">
            <a:avLst/>
          </a:prstGeom>
        </p:spPr>
      </p:pic>
      <p:sp>
        <p:nvSpPr>
          <p:cNvPr id="78" name="Slide Number Placeholder 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A9C7-CB5A-2F4D-A5A0-8E4977D074B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9" name="Picture 224" descr="TSP spot assay protK jun 04 2010 all"/>
          <p:cNvPicPr>
            <a:picLocks noChangeArrowheads="1"/>
          </p:cNvPicPr>
          <p:nvPr/>
        </p:nvPicPr>
        <p:blipFill>
          <a:blip r:embed="rId6">
            <a:lum bright="17000" contrast="54000"/>
          </a:blip>
          <a:srcRect l="58591" t="13603" r="22282" b="61447"/>
          <a:stretch>
            <a:fillRect/>
          </a:stretch>
        </p:blipFill>
        <p:spPr bwMode="auto">
          <a:xfrm>
            <a:off x="4920227" y="2316765"/>
            <a:ext cx="3727962" cy="37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Line 7"/>
          <p:cNvSpPr>
            <a:spLocks noChangeAspect="1" noChangeShapeType="1"/>
          </p:cNvSpPr>
          <p:nvPr/>
        </p:nvSpPr>
        <p:spPr bwMode="auto">
          <a:xfrm flipH="1">
            <a:off x="6769440" y="2392965"/>
            <a:ext cx="0" cy="3482536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Big Caslon"/>
              <a:cs typeface="Big Caslon"/>
            </a:endParaRPr>
          </a:p>
        </p:txBody>
      </p:sp>
      <p:sp>
        <p:nvSpPr>
          <p:cNvPr id="21" name="Line 8"/>
          <p:cNvSpPr>
            <a:spLocks noChangeAspect="1" noChangeShapeType="1"/>
          </p:cNvSpPr>
          <p:nvPr/>
        </p:nvSpPr>
        <p:spPr bwMode="auto">
          <a:xfrm>
            <a:off x="5025276" y="4054300"/>
            <a:ext cx="3428061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Big Caslon"/>
              <a:cs typeface="Big Caslon"/>
            </a:endParaRPr>
          </a:p>
        </p:txBody>
      </p:sp>
    </p:spTree>
  </p:cSld>
  <p:clrMapOvr>
    <a:masterClrMapping/>
  </p:clrMapOvr>
  <p:transition advTm="47716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"/>
</p:tagLst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fusion">
  <a:themeElements>
    <a:clrScheme name="Infusion">
      <a:dk1>
        <a:sysClr val="windowText" lastClr="000000"/>
      </a:dk1>
      <a:lt1>
        <a:sysClr val="window" lastClr="FFFFFF"/>
      </a:lt1>
      <a:dk2>
        <a:srgbClr val="2F1F58"/>
      </a:dk2>
      <a:lt2>
        <a:srgbClr val="B7A9E0"/>
      </a:lt2>
      <a:accent1>
        <a:srgbClr val="8C73D0"/>
      </a:accent1>
      <a:accent2>
        <a:srgbClr val="C2E8C4"/>
      </a:accent2>
      <a:accent3>
        <a:srgbClr val="C5A6E8"/>
      </a:accent3>
      <a:accent4>
        <a:srgbClr val="B45EC7"/>
      </a:accent4>
      <a:accent5>
        <a:srgbClr val="9FDAFB"/>
      </a:accent5>
      <a:accent6>
        <a:srgbClr val="95C5B0"/>
      </a:accent6>
      <a:hlink>
        <a:srgbClr val="744AE0"/>
      </a:hlink>
      <a:folHlink>
        <a:srgbClr val="8D8AD1"/>
      </a:folHlink>
    </a:clrScheme>
    <a:fontScheme name="Infusion">
      <a:majorFont>
        <a:latin typeface="Mistral"/>
        <a:ea typeface=""/>
        <a:cs typeface=""/>
        <a:font script="Jpan" typeface="ＭＳ Ｐ明朝"/>
      </a:majorFont>
      <a:minorFont>
        <a:latin typeface="Candara"/>
        <a:ea typeface=""/>
        <a:cs typeface=""/>
        <a:font script="Jpan" typeface="メイリオ"/>
      </a:minorFont>
    </a:fontScheme>
    <a:fmtScheme name="Infusio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300000"/>
                <a:lumMod val="125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135000"/>
              </a:schemeClr>
            </a:duotone>
          </a:blip>
          <a:tile tx="0" ty="0" sx="40000" sy="40000" flip="none" algn="tl"/>
        </a:blipFill>
      </a:fillStyleLst>
      <a:lnStyleLst>
        <a:ln w="38100" cap="flat" cmpd="sng" algn="ctr">
          <a:solidFill>
            <a:schemeClr val="phClr">
              <a:alpha val="70000"/>
              <a:satMod val="105000"/>
            </a:schemeClr>
          </a:solidFill>
          <a:prstDash val="solid"/>
          <a:miter/>
        </a:ln>
        <a:ln w="50800" cap="flat" cmpd="sng" algn="ctr">
          <a:solidFill>
            <a:schemeClr val="phClr">
              <a:alpha val="50000"/>
            </a:schemeClr>
          </a:solidFill>
          <a:prstDash val="solid"/>
          <a:miter/>
        </a:ln>
        <a:ln w="88900" cap="flat" cmpd="sng" algn="ctr">
          <a:solidFill>
            <a:schemeClr val="phClr">
              <a:alpha val="40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r="13500000">
              <a:srgbClr val="000000">
                <a:alpha val="50000"/>
              </a:srgbClr>
            </a:innerShdw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Infusion.thmx</Template>
  <TotalTime>18315</TotalTime>
  <Words>1279</Words>
  <Application>Microsoft Macintosh PowerPoint</Application>
  <PresentationFormat>On-screen Show (4:3)</PresentationFormat>
  <Paragraphs>266</Paragraphs>
  <Slides>24</Slides>
  <Notes>23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Infusion</vt:lpstr>
      <vt:lpstr>Drawing</vt:lpstr>
      <vt:lpstr>Photo Editor Photo</vt:lpstr>
      <vt:lpstr>  Development of an assay for the identification of campylobacter bacteriophage receptor binding proteins </vt:lpstr>
      <vt:lpstr>Bacteriophages</vt:lpstr>
      <vt:lpstr>Receptor Binding Proteins (RBPs)</vt:lpstr>
      <vt:lpstr>Phage therapy vs. RBP therapy</vt:lpstr>
      <vt:lpstr>ID of Gp48, a C. jejuni phage RBP</vt:lpstr>
      <vt:lpstr>Agglutination of C. jejuni by Gp48</vt:lpstr>
      <vt:lpstr>Slide 7</vt:lpstr>
      <vt:lpstr>Fluorescence image of bacterial capture by Gp48-functionalized Dynabeads® </vt:lpstr>
      <vt:lpstr>Bacterial growth clearing by Gp48</vt:lpstr>
      <vt:lpstr>Dose-dependent clearing of MP21</vt:lpstr>
      <vt:lpstr>Slide 11</vt:lpstr>
      <vt:lpstr>Slide 12</vt:lpstr>
      <vt:lpstr>Slide 13</vt:lpstr>
      <vt:lpstr>Slide 14</vt:lpstr>
      <vt:lpstr>Slide 15</vt:lpstr>
      <vt:lpstr>Detection of known C. jejuni phage RBP in  E. coli cell lysates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>Highmark Renewables Research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an assay for the identification of Campylobacter bacteriophage receptor binding proteins </dc:title>
  <dc:creator>Jessica Sacher</dc:creator>
  <cp:lastModifiedBy>Jessica Sacher</cp:lastModifiedBy>
  <cp:revision>29</cp:revision>
  <dcterms:created xsi:type="dcterms:W3CDTF">2012-10-25T01:53:31Z</dcterms:created>
  <dcterms:modified xsi:type="dcterms:W3CDTF">2012-10-25T03:38:21Z</dcterms:modified>
</cp:coreProperties>
</file>