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25"/>
  </p:notesMasterIdLst>
  <p:sldIdLst>
    <p:sldId id="256" r:id="rId2"/>
    <p:sldId id="266" r:id="rId3"/>
    <p:sldId id="257" r:id="rId4"/>
    <p:sldId id="270" r:id="rId5"/>
    <p:sldId id="259" r:id="rId6"/>
    <p:sldId id="260" r:id="rId7"/>
    <p:sldId id="283" r:id="rId8"/>
    <p:sldId id="282" r:id="rId9"/>
    <p:sldId id="277" r:id="rId10"/>
    <p:sldId id="276" r:id="rId11"/>
    <p:sldId id="264" r:id="rId12"/>
    <p:sldId id="272" r:id="rId13"/>
    <p:sldId id="261" r:id="rId14"/>
    <p:sldId id="265" r:id="rId15"/>
    <p:sldId id="278" r:id="rId16"/>
    <p:sldId id="280" r:id="rId17"/>
    <p:sldId id="262" r:id="rId18"/>
    <p:sldId id="286" r:id="rId19"/>
    <p:sldId id="287" r:id="rId20"/>
    <p:sldId id="288" r:id="rId21"/>
    <p:sldId id="289" r:id="rId22"/>
    <p:sldId id="267" r:id="rId23"/>
    <p:sldId id="26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03" autoAdjust="0"/>
    <p:restoredTop sz="88295" autoAdjust="0"/>
  </p:normalViewPr>
  <p:slideViewPr>
    <p:cSldViewPr snapToGrid="0">
      <p:cViewPr>
        <p:scale>
          <a:sx n="100" d="100"/>
          <a:sy n="100" d="100"/>
        </p:scale>
        <p:origin x="-80" y="-120"/>
      </p:cViewPr>
      <p:guideLst>
        <p:guide orient="horz" pos="2161"/>
        <p:guide pos="220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7745E7-7A13-42DB-B1B4-7DBCF651816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522F0BD-EC41-407A-AC8F-EB6E61540163}">
      <dgm:prSet phldrT="[Text]"/>
      <dgm:spPr/>
      <dgm:t>
        <a:bodyPr/>
        <a:lstStyle/>
        <a:p>
          <a:r>
            <a:rPr lang="en-US" dirty="0"/>
            <a:t>Historical Transformation</a:t>
          </a:r>
        </a:p>
      </dgm:t>
    </dgm:pt>
    <dgm:pt modelId="{782A7192-C3DF-4336-8CF2-1F66F69F3FC0}" type="parTrans" cxnId="{D983106B-B8B8-4424-BF86-9FB8DE5011AF}">
      <dgm:prSet/>
      <dgm:spPr/>
      <dgm:t>
        <a:bodyPr/>
        <a:lstStyle/>
        <a:p>
          <a:endParaRPr lang="en-US"/>
        </a:p>
      </dgm:t>
    </dgm:pt>
    <dgm:pt modelId="{532FDD06-20DE-48F6-9B53-72DF736E6B08}" type="sibTrans" cxnId="{D983106B-B8B8-4424-BF86-9FB8DE5011AF}">
      <dgm:prSet/>
      <dgm:spPr/>
      <dgm:t>
        <a:bodyPr/>
        <a:lstStyle/>
        <a:p>
          <a:endParaRPr lang="en-US"/>
        </a:p>
      </dgm:t>
    </dgm:pt>
    <dgm:pt modelId="{36F78DED-E750-45EE-8538-C87B9BA17D9F}">
      <dgm:prSet phldrT="[Text]"/>
      <dgm:spPr/>
      <dgm:t>
        <a:bodyPr/>
        <a:lstStyle/>
        <a:p>
          <a:r>
            <a:rPr lang="en-US" dirty="0"/>
            <a:t>Emphasis on Social Praxis</a:t>
          </a:r>
        </a:p>
      </dgm:t>
    </dgm:pt>
    <dgm:pt modelId="{D82E62C8-0B61-45B0-92B2-FBF509F0CCF8}" type="parTrans" cxnId="{ACBA0CDB-9522-4EF7-A025-DE1DB3E02CF8}">
      <dgm:prSet/>
      <dgm:spPr/>
    </dgm:pt>
    <dgm:pt modelId="{184EAC04-0DBB-40E7-94DF-75F822F42B50}" type="sibTrans" cxnId="{ACBA0CDB-9522-4EF7-A025-DE1DB3E02CF8}">
      <dgm:prSet/>
      <dgm:spPr/>
    </dgm:pt>
    <dgm:pt modelId="{81B23E2F-1372-4DC8-A8C9-6ED562C245B6}">
      <dgm:prSet phldrT="[Text]"/>
      <dgm:spPr/>
      <dgm:t>
        <a:bodyPr/>
        <a:lstStyle/>
        <a:p>
          <a:r>
            <a:rPr lang="en-US" dirty="0"/>
            <a:t>Commitment to Moral Philosophy</a:t>
          </a:r>
        </a:p>
      </dgm:t>
    </dgm:pt>
    <dgm:pt modelId="{DF8AEDDB-F407-44C2-A511-2F62DF28FB39}" type="parTrans" cxnId="{2520721E-C808-4DB9-8B99-8D99A0F8CFD0}">
      <dgm:prSet/>
      <dgm:spPr/>
    </dgm:pt>
    <dgm:pt modelId="{7FA77104-3B85-484F-9A06-64E3A55B8A17}" type="sibTrans" cxnId="{2520721E-C808-4DB9-8B99-8D99A0F8CFD0}">
      <dgm:prSet/>
      <dgm:spPr/>
    </dgm:pt>
    <dgm:pt modelId="{A7EE439F-9D5F-7341-8FD8-FC96861701E9}">
      <dgm:prSet phldrT="[Text]"/>
      <dgm:spPr/>
      <dgm:t>
        <a:bodyPr/>
        <a:lstStyle/>
        <a:p>
          <a:r>
            <a:rPr lang="en-US" dirty="0" smtClean="0"/>
            <a:t>Totality of Social Relations</a:t>
          </a:r>
          <a:endParaRPr lang="en-US" dirty="0"/>
        </a:p>
      </dgm:t>
    </dgm:pt>
    <dgm:pt modelId="{6D9E3232-A3D1-2647-BD69-575A54CEE646}" type="parTrans" cxnId="{1D52B4AE-A7A4-C64A-8BAA-EF91AD1911F5}">
      <dgm:prSet/>
      <dgm:spPr/>
    </dgm:pt>
    <dgm:pt modelId="{9D1F7489-B2C0-A04B-9C9A-E3D1D99A8E18}" type="sibTrans" cxnId="{1D52B4AE-A7A4-C64A-8BAA-EF91AD1911F5}">
      <dgm:prSet/>
      <dgm:spPr/>
    </dgm:pt>
    <dgm:pt modelId="{B6AAAF52-BE31-48A4-A50C-3B87C2A57790}" type="pres">
      <dgm:prSet presAssocID="{727745E7-7A13-42DB-B1B4-7DBCF651816C}" presName="diagram" presStyleCnt="0">
        <dgm:presLayoutVars>
          <dgm:dir/>
          <dgm:resizeHandles val="exact"/>
        </dgm:presLayoutVars>
      </dgm:prSet>
      <dgm:spPr/>
      <dgm:t>
        <a:bodyPr/>
        <a:lstStyle/>
        <a:p>
          <a:endParaRPr lang="en-US"/>
        </a:p>
      </dgm:t>
    </dgm:pt>
    <dgm:pt modelId="{558C796A-2AA2-4110-9608-159BC7FBC304}" type="pres">
      <dgm:prSet presAssocID="{3522F0BD-EC41-407A-AC8F-EB6E61540163}" presName="node" presStyleLbl="node1" presStyleIdx="0" presStyleCnt="4">
        <dgm:presLayoutVars>
          <dgm:bulletEnabled val="1"/>
        </dgm:presLayoutVars>
      </dgm:prSet>
      <dgm:spPr/>
      <dgm:t>
        <a:bodyPr/>
        <a:lstStyle/>
        <a:p>
          <a:endParaRPr lang="en-US"/>
        </a:p>
      </dgm:t>
    </dgm:pt>
    <dgm:pt modelId="{3B85BA67-D98A-4AC9-81B3-268DC94D3D73}" type="pres">
      <dgm:prSet presAssocID="{532FDD06-20DE-48F6-9B53-72DF736E6B08}" presName="sibTrans" presStyleCnt="0"/>
      <dgm:spPr/>
    </dgm:pt>
    <dgm:pt modelId="{2C036AD9-9234-42BB-9528-00BE4E1AD0C9}" type="pres">
      <dgm:prSet presAssocID="{81B23E2F-1372-4DC8-A8C9-6ED562C245B6}" presName="node" presStyleLbl="node1" presStyleIdx="1" presStyleCnt="4">
        <dgm:presLayoutVars>
          <dgm:bulletEnabled val="1"/>
        </dgm:presLayoutVars>
      </dgm:prSet>
      <dgm:spPr/>
      <dgm:t>
        <a:bodyPr/>
        <a:lstStyle/>
        <a:p>
          <a:endParaRPr lang="en-US"/>
        </a:p>
      </dgm:t>
    </dgm:pt>
    <dgm:pt modelId="{7E7762FF-131C-4C49-8755-066FF2AA15E9}" type="pres">
      <dgm:prSet presAssocID="{7FA77104-3B85-484F-9A06-64E3A55B8A17}" presName="sibTrans" presStyleCnt="0"/>
      <dgm:spPr/>
    </dgm:pt>
    <dgm:pt modelId="{FA2DCD89-1D6D-DB43-961D-CF164AFACCE6}" type="pres">
      <dgm:prSet presAssocID="{A7EE439F-9D5F-7341-8FD8-FC96861701E9}" presName="node" presStyleLbl="node1" presStyleIdx="2" presStyleCnt="4">
        <dgm:presLayoutVars>
          <dgm:bulletEnabled val="1"/>
        </dgm:presLayoutVars>
      </dgm:prSet>
      <dgm:spPr/>
      <dgm:t>
        <a:bodyPr/>
        <a:lstStyle/>
        <a:p>
          <a:endParaRPr lang="en-US"/>
        </a:p>
      </dgm:t>
    </dgm:pt>
    <dgm:pt modelId="{A02BC063-7795-A847-B65E-59F3F1629D19}" type="pres">
      <dgm:prSet presAssocID="{9D1F7489-B2C0-A04B-9C9A-E3D1D99A8E18}" presName="sibTrans" presStyleCnt="0"/>
      <dgm:spPr/>
    </dgm:pt>
    <dgm:pt modelId="{52F32F01-B079-44A7-B4CF-B5E82DC34AE2}" type="pres">
      <dgm:prSet presAssocID="{36F78DED-E750-45EE-8538-C87B9BA17D9F}" presName="node" presStyleLbl="node1" presStyleIdx="3" presStyleCnt="4">
        <dgm:presLayoutVars>
          <dgm:bulletEnabled val="1"/>
        </dgm:presLayoutVars>
      </dgm:prSet>
      <dgm:spPr/>
      <dgm:t>
        <a:bodyPr/>
        <a:lstStyle/>
        <a:p>
          <a:endParaRPr lang="en-US"/>
        </a:p>
      </dgm:t>
    </dgm:pt>
  </dgm:ptLst>
  <dgm:cxnLst>
    <dgm:cxn modelId="{41E8B021-0322-4973-A27D-D06F9A19C183}" type="presOf" srcId="{3522F0BD-EC41-407A-AC8F-EB6E61540163}" destId="{558C796A-2AA2-4110-9608-159BC7FBC304}" srcOrd="0" destOrd="0" presId="urn:microsoft.com/office/officeart/2005/8/layout/default"/>
    <dgm:cxn modelId="{FCD4BFDE-64FD-4381-8001-6EA7AF53C097}" type="presOf" srcId="{81B23E2F-1372-4DC8-A8C9-6ED562C245B6}" destId="{2C036AD9-9234-42BB-9528-00BE4E1AD0C9}" srcOrd="0" destOrd="0" presId="urn:microsoft.com/office/officeart/2005/8/layout/default"/>
    <dgm:cxn modelId="{E1C3FE4D-5A8A-473A-825B-5C421A979F3D}" type="presOf" srcId="{727745E7-7A13-42DB-B1B4-7DBCF651816C}" destId="{B6AAAF52-BE31-48A4-A50C-3B87C2A57790}" srcOrd="0" destOrd="0" presId="urn:microsoft.com/office/officeart/2005/8/layout/default"/>
    <dgm:cxn modelId="{2520721E-C808-4DB9-8B99-8D99A0F8CFD0}" srcId="{727745E7-7A13-42DB-B1B4-7DBCF651816C}" destId="{81B23E2F-1372-4DC8-A8C9-6ED562C245B6}" srcOrd="1" destOrd="0" parTransId="{DF8AEDDB-F407-44C2-A511-2F62DF28FB39}" sibTransId="{7FA77104-3B85-484F-9A06-64E3A55B8A17}"/>
    <dgm:cxn modelId="{D983106B-B8B8-4424-BF86-9FB8DE5011AF}" srcId="{727745E7-7A13-42DB-B1B4-7DBCF651816C}" destId="{3522F0BD-EC41-407A-AC8F-EB6E61540163}" srcOrd="0" destOrd="0" parTransId="{782A7192-C3DF-4336-8CF2-1F66F69F3FC0}" sibTransId="{532FDD06-20DE-48F6-9B53-72DF736E6B08}"/>
    <dgm:cxn modelId="{C96742F4-65DD-49B0-8145-B251749C9C7D}" type="presOf" srcId="{36F78DED-E750-45EE-8538-C87B9BA17D9F}" destId="{52F32F01-B079-44A7-B4CF-B5E82DC34AE2}" srcOrd="0" destOrd="0" presId="urn:microsoft.com/office/officeart/2005/8/layout/default"/>
    <dgm:cxn modelId="{ACBA0CDB-9522-4EF7-A025-DE1DB3E02CF8}" srcId="{727745E7-7A13-42DB-B1B4-7DBCF651816C}" destId="{36F78DED-E750-45EE-8538-C87B9BA17D9F}" srcOrd="3" destOrd="0" parTransId="{D82E62C8-0B61-45B0-92B2-FBF509F0CCF8}" sibTransId="{184EAC04-0DBB-40E7-94DF-75F822F42B50}"/>
    <dgm:cxn modelId="{1D52B4AE-A7A4-C64A-8BAA-EF91AD1911F5}" srcId="{727745E7-7A13-42DB-B1B4-7DBCF651816C}" destId="{A7EE439F-9D5F-7341-8FD8-FC96861701E9}" srcOrd="2" destOrd="0" parTransId="{6D9E3232-A3D1-2647-BD69-575A54CEE646}" sibTransId="{9D1F7489-B2C0-A04B-9C9A-E3D1D99A8E18}"/>
    <dgm:cxn modelId="{21F701B4-84FE-1649-93D1-40DD7DC64410}" type="presOf" srcId="{A7EE439F-9D5F-7341-8FD8-FC96861701E9}" destId="{FA2DCD89-1D6D-DB43-961D-CF164AFACCE6}" srcOrd="0" destOrd="0" presId="urn:microsoft.com/office/officeart/2005/8/layout/default"/>
    <dgm:cxn modelId="{A25CE3A7-5B02-43D1-9B21-066C89C7AA38}" type="presParOf" srcId="{B6AAAF52-BE31-48A4-A50C-3B87C2A57790}" destId="{558C796A-2AA2-4110-9608-159BC7FBC304}" srcOrd="0" destOrd="0" presId="urn:microsoft.com/office/officeart/2005/8/layout/default"/>
    <dgm:cxn modelId="{CD2E2D31-5995-4F6D-867D-B832105EC9D4}" type="presParOf" srcId="{B6AAAF52-BE31-48A4-A50C-3B87C2A57790}" destId="{3B85BA67-D98A-4AC9-81B3-268DC94D3D73}" srcOrd="1" destOrd="0" presId="urn:microsoft.com/office/officeart/2005/8/layout/default"/>
    <dgm:cxn modelId="{31F616E2-6418-458F-9B61-AA6183328603}" type="presParOf" srcId="{B6AAAF52-BE31-48A4-A50C-3B87C2A57790}" destId="{2C036AD9-9234-42BB-9528-00BE4E1AD0C9}" srcOrd="2" destOrd="0" presId="urn:microsoft.com/office/officeart/2005/8/layout/default"/>
    <dgm:cxn modelId="{30C9488B-B05E-4CDC-9705-BBE80E5AC0DE}" type="presParOf" srcId="{B6AAAF52-BE31-48A4-A50C-3B87C2A57790}" destId="{7E7762FF-131C-4C49-8755-066FF2AA15E9}" srcOrd="3" destOrd="0" presId="urn:microsoft.com/office/officeart/2005/8/layout/default"/>
    <dgm:cxn modelId="{C3069A46-D532-7842-92E0-187AFFB2C783}" type="presParOf" srcId="{B6AAAF52-BE31-48A4-A50C-3B87C2A57790}" destId="{FA2DCD89-1D6D-DB43-961D-CF164AFACCE6}" srcOrd="4" destOrd="0" presId="urn:microsoft.com/office/officeart/2005/8/layout/default"/>
    <dgm:cxn modelId="{C88F1FFA-6545-7347-8021-1CE508C49F1C}" type="presParOf" srcId="{B6AAAF52-BE31-48A4-A50C-3B87C2A57790}" destId="{A02BC063-7795-A847-B65E-59F3F1629D19}" srcOrd="5" destOrd="0" presId="urn:microsoft.com/office/officeart/2005/8/layout/default"/>
    <dgm:cxn modelId="{0FEFB6B3-81DD-4F96-8488-417ED15F6FF8}" type="presParOf" srcId="{B6AAAF52-BE31-48A4-A50C-3B87C2A57790}" destId="{52F32F01-B079-44A7-B4CF-B5E82DC34AE2}"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F004905-595C-450D-952F-AFF03B51CE3D}"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DECEE61F-1B40-4088-9291-6091A09F089F}">
      <dgm:prSet phldrT="[Text]"/>
      <dgm:spPr/>
      <dgm:t>
        <a:bodyPr/>
        <a:lstStyle/>
        <a:p>
          <a:r>
            <a:rPr lang="en-US" dirty="0"/>
            <a:t>Federal parameters</a:t>
          </a:r>
        </a:p>
      </dgm:t>
    </dgm:pt>
    <dgm:pt modelId="{72FD83BD-47CB-4809-80A6-3F061C26AE37}" type="parTrans" cxnId="{C8C90DCF-55B4-4583-8136-08AF3870D190}">
      <dgm:prSet/>
      <dgm:spPr/>
      <dgm:t>
        <a:bodyPr/>
        <a:lstStyle/>
        <a:p>
          <a:endParaRPr lang="en-US"/>
        </a:p>
      </dgm:t>
    </dgm:pt>
    <dgm:pt modelId="{CFB01360-8765-43AE-870B-51BD34BBC363}" type="sibTrans" cxnId="{C8C90DCF-55B4-4583-8136-08AF3870D190}">
      <dgm:prSet/>
      <dgm:spPr/>
      <dgm:t>
        <a:bodyPr/>
        <a:lstStyle/>
        <a:p>
          <a:endParaRPr lang="en-US"/>
        </a:p>
      </dgm:t>
    </dgm:pt>
    <dgm:pt modelId="{3AEC3D5E-0255-4702-8228-9FABB97E53FE}">
      <dgm:prSet phldrT="[Text]"/>
      <dgm:spPr/>
      <dgm:t>
        <a:bodyPr/>
        <a:lstStyle/>
        <a:p>
          <a:r>
            <a:rPr lang="en-US" dirty="0"/>
            <a:t>Federal objectives</a:t>
          </a:r>
        </a:p>
      </dgm:t>
    </dgm:pt>
    <dgm:pt modelId="{53076B7D-AC87-4852-A726-DE9C929828E4}" type="parTrans" cxnId="{1537A8DC-4E89-46D3-BFF9-17DFE8D9AC36}">
      <dgm:prSet/>
      <dgm:spPr/>
      <dgm:t>
        <a:bodyPr/>
        <a:lstStyle/>
        <a:p>
          <a:endParaRPr lang="en-US"/>
        </a:p>
      </dgm:t>
    </dgm:pt>
    <dgm:pt modelId="{65AE91E5-23E0-4BBC-ADDE-97EF1687CEAA}" type="sibTrans" cxnId="{1537A8DC-4E89-46D3-BFF9-17DFE8D9AC36}">
      <dgm:prSet/>
      <dgm:spPr/>
      <dgm:t>
        <a:bodyPr/>
        <a:lstStyle/>
        <a:p>
          <a:endParaRPr lang="en-US"/>
        </a:p>
      </dgm:t>
    </dgm:pt>
    <dgm:pt modelId="{DFC863FE-B49E-48E9-97F6-E9B0575D0713}">
      <dgm:prSet phldrT="[Text]"/>
      <dgm:spPr/>
      <dgm:t>
        <a:bodyPr/>
        <a:lstStyle/>
        <a:p>
          <a:r>
            <a:rPr lang="en-US" dirty="0"/>
            <a:t>Historical shifts/patterns</a:t>
          </a:r>
        </a:p>
      </dgm:t>
    </dgm:pt>
    <dgm:pt modelId="{63C8E8EC-B1E0-4959-8BA2-726EC2A4F5F7}" type="parTrans" cxnId="{05D46EA7-AE0A-442B-AEC1-E7738264C3BB}">
      <dgm:prSet/>
      <dgm:spPr/>
      <dgm:t>
        <a:bodyPr/>
        <a:lstStyle/>
        <a:p>
          <a:endParaRPr lang="en-US"/>
        </a:p>
      </dgm:t>
    </dgm:pt>
    <dgm:pt modelId="{63EE9B82-5177-46DA-B83C-E4D60C3C3031}" type="sibTrans" cxnId="{05D46EA7-AE0A-442B-AEC1-E7738264C3BB}">
      <dgm:prSet/>
      <dgm:spPr/>
      <dgm:t>
        <a:bodyPr/>
        <a:lstStyle/>
        <a:p>
          <a:endParaRPr lang="en-US"/>
        </a:p>
      </dgm:t>
    </dgm:pt>
    <dgm:pt modelId="{147A4E19-E794-488B-966B-104708ACC720}">
      <dgm:prSet phldrT="[Text]"/>
      <dgm:spPr/>
      <dgm:t>
        <a:bodyPr/>
        <a:lstStyle/>
        <a:p>
          <a:r>
            <a:rPr lang="en-US" dirty="0"/>
            <a:t>Provincial objectives</a:t>
          </a:r>
        </a:p>
      </dgm:t>
    </dgm:pt>
    <dgm:pt modelId="{DD005FC1-6F97-44FC-A18F-55CDB6336763}" type="parTrans" cxnId="{6A6ED6A8-0172-40D6-90C8-63046A2DA705}">
      <dgm:prSet/>
      <dgm:spPr/>
    </dgm:pt>
    <dgm:pt modelId="{6338F8D3-5A6D-4C2E-9FDF-5E96366A645B}" type="sibTrans" cxnId="{6A6ED6A8-0172-40D6-90C8-63046A2DA705}">
      <dgm:prSet/>
      <dgm:spPr/>
    </dgm:pt>
    <dgm:pt modelId="{9788D9CB-F934-4EBB-BF42-8E3F5FCF2EEC}">
      <dgm:prSet phldrT="[Text]"/>
      <dgm:spPr/>
      <dgm:t>
        <a:bodyPr/>
        <a:lstStyle/>
        <a:p>
          <a:r>
            <a:rPr lang="en-US" dirty="0"/>
            <a:t>Provincial parameters</a:t>
          </a:r>
        </a:p>
      </dgm:t>
    </dgm:pt>
    <dgm:pt modelId="{53943BDA-692C-46DA-B30D-6FD457EFEC00}" type="parTrans" cxnId="{DDB8C76C-7A83-4767-85BD-F1D209392E91}">
      <dgm:prSet/>
      <dgm:spPr/>
    </dgm:pt>
    <dgm:pt modelId="{0865DE31-AEB6-49BA-8974-98F045E85088}" type="sibTrans" cxnId="{DDB8C76C-7A83-4767-85BD-F1D209392E91}">
      <dgm:prSet/>
      <dgm:spPr/>
    </dgm:pt>
    <dgm:pt modelId="{B7D092C7-41CA-4D75-B223-CE4F349A8912}">
      <dgm:prSet phldrT="[Text]"/>
      <dgm:spPr/>
      <dgm:t>
        <a:bodyPr/>
        <a:lstStyle/>
        <a:p>
          <a:r>
            <a:rPr lang="en-US" dirty="0"/>
            <a:t>Relationships between themes</a:t>
          </a:r>
        </a:p>
      </dgm:t>
    </dgm:pt>
    <dgm:pt modelId="{EC1D225D-1578-41B1-823A-5BCAAECFD9DC}" type="parTrans" cxnId="{9FEC659C-557A-4F7C-A650-85176A8363C4}">
      <dgm:prSet/>
      <dgm:spPr/>
    </dgm:pt>
    <dgm:pt modelId="{70FA4240-CE5D-451D-B4AA-DDB069684FCB}" type="sibTrans" cxnId="{9FEC659C-557A-4F7C-A650-85176A8363C4}">
      <dgm:prSet/>
      <dgm:spPr/>
    </dgm:pt>
    <dgm:pt modelId="{055DA980-627F-4C4C-8D86-CE980F2AB44F}" type="pres">
      <dgm:prSet presAssocID="{5F004905-595C-450D-952F-AFF03B51CE3D}" presName="Name0" presStyleCnt="0">
        <dgm:presLayoutVars>
          <dgm:dir/>
          <dgm:resizeHandles val="exact"/>
        </dgm:presLayoutVars>
      </dgm:prSet>
      <dgm:spPr/>
      <dgm:t>
        <a:bodyPr/>
        <a:lstStyle/>
        <a:p>
          <a:endParaRPr lang="en-US"/>
        </a:p>
      </dgm:t>
    </dgm:pt>
    <dgm:pt modelId="{51A5EBE6-F446-4F5E-999D-D96F8D1DCC34}" type="pres">
      <dgm:prSet presAssocID="{5F004905-595C-450D-952F-AFF03B51CE3D}" presName="cycle" presStyleCnt="0"/>
      <dgm:spPr/>
    </dgm:pt>
    <dgm:pt modelId="{F8B5958C-E30D-4744-B0D5-90FD68B8789E}" type="pres">
      <dgm:prSet presAssocID="{DECEE61F-1B40-4088-9291-6091A09F089F}" presName="nodeFirstNode" presStyleLbl="node1" presStyleIdx="0" presStyleCnt="6">
        <dgm:presLayoutVars>
          <dgm:bulletEnabled val="1"/>
        </dgm:presLayoutVars>
      </dgm:prSet>
      <dgm:spPr/>
      <dgm:t>
        <a:bodyPr/>
        <a:lstStyle/>
        <a:p>
          <a:endParaRPr lang="en-US"/>
        </a:p>
      </dgm:t>
    </dgm:pt>
    <dgm:pt modelId="{0185D283-22AF-4FF2-8C26-5A1E873FF599}" type="pres">
      <dgm:prSet presAssocID="{CFB01360-8765-43AE-870B-51BD34BBC363}" presName="sibTransFirstNode" presStyleLbl="bgShp" presStyleIdx="0" presStyleCnt="1"/>
      <dgm:spPr/>
      <dgm:t>
        <a:bodyPr/>
        <a:lstStyle/>
        <a:p>
          <a:endParaRPr lang="en-US"/>
        </a:p>
      </dgm:t>
    </dgm:pt>
    <dgm:pt modelId="{8B36405B-1654-48B2-B246-2B3BBC56D83D}" type="pres">
      <dgm:prSet presAssocID="{3AEC3D5E-0255-4702-8228-9FABB97E53FE}" presName="nodeFollowingNodes" presStyleLbl="node1" presStyleIdx="1" presStyleCnt="6">
        <dgm:presLayoutVars>
          <dgm:bulletEnabled val="1"/>
        </dgm:presLayoutVars>
      </dgm:prSet>
      <dgm:spPr/>
      <dgm:t>
        <a:bodyPr/>
        <a:lstStyle/>
        <a:p>
          <a:endParaRPr lang="en-US"/>
        </a:p>
      </dgm:t>
    </dgm:pt>
    <dgm:pt modelId="{19386EB6-68EB-4C91-874F-ADCA7441753E}" type="pres">
      <dgm:prSet presAssocID="{9788D9CB-F934-4EBB-BF42-8E3F5FCF2EEC}" presName="nodeFollowingNodes" presStyleLbl="node1" presStyleIdx="2" presStyleCnt="6">
        <dgm:presLayoutVars>
          <dgm:bulletEnabled val="1"/>
        </dgm:presLayoutVars>
      </dgm:prSet>
      <dgm:spPr/>
      <dgm:t>
        <a:bodyPr/>
        <a:lstStyle/>
        <a:p>
          <a:endParaRPr lang="en-US"/>
        </a:p>
      </dgm:t>
    </dgm:pt>
    <dgm:pt modelId="{7C29F5DD-4694-4E5F-BD5C-5D89852FD69D}" type="pres">
      <dgm:prSet presAssocID="{147A4E19-E794-488B-966B-104708ACC720}" presName="nodeFollowingNodes" presStyleLbl="node1" presStyleIdx="3" presStyleCnt="6">
        <dgm:presLayoutVars>
          <dgm:bulletEnabled val="1"/>
        </dgm:presLayoutVars>
      </dgm:prSet>
      <dgm:spPr/>
      <dgm:t>
        <a:bodyPr/>
        <a:lstStyle/>
        <a:p>
          <a:endParaRPr lang="en-US"/>
        </a:p>
      </dgm:t>
    </dgm:pt>
    <dgm:pt modelId="{0FE534A1-AE3B-4735-9657-FE89C3F2912B}" type="pres">
      <dgm:prSet presAssocID="{DFC863FE-B49E-48E9-97F6-E9B0575D0713}" presName="nodeFollowingNodes" presStyleLbl="node1" presStyleIdx="4" presStyleCnt="6">
        <dgm:presLayoutVars>
          <dgm:bulletEnabled val="1"/>
        </dgm:presLayoutVars>
      </dgm:prSet>
      <dgm:spPr/>
      <dgm:t>
        <a:bodyPr/>
        <a:lstStyle/>
        <a:p>
          <a:endParaRPr lang="en-US"/>
        </a:p>
      </dgm:t>
    </dgm:pt>
    <dgm:pt modelId="{D9305524-9D03-4B5C-A893-AA75AF699FBA}" type="pres">
      <dgm:prSet presAssocID="{B7D092C7-41CA-4D75-B223-CE4F349A8912}" presName="nodeFollowingNodes" presStyleLbl="node1" presStyleIdx="5" presStyleCnt="6">
        <dgm:presLayoutVars>
          <dgm:bulletEnabled val="1"/>
        </dgm:presLayoutVars>
      </dgm:prSet>
      <dgm:spPr/>
      <dgm:t>
        <a:bodyPr/>
        <a:lstStyle/>
        <a:p>
          <a:endParaRPr lang="en-US"/>
        </a:p>
      </dgm:t>
    </dgm:pt>
  </dgm:ptLst>
  <dgm:cxnLst>
    <dgm:cxn modelId="{E88CF575-B87A-4AE8-8210-325B98ACC4B5}" type="presOf" srcId="{DECEE61F-1B40-4088-9291-6091A09F089F}" destId="{F8B5958C-E30D-4744-B0D5-90FD68B8789E}" srcOrd="0" destOrd="0" presId="urn:microsoft.com/office/officeart/2005/8/layout/cycle3"/>
    <dgm:cxn modelId="{DDB8C76C-7A83-4767-85BD-F1D209392E91}" srcId="{5F004905-595C-450D-952F-AFF03B51CE3D}" destId="{9788D9CB-F934-4EBB-BF42-8E3F5FCF2EEC}" srcOrd="2" destOrd="0" parTransId="{53943BDA-692C-46DA-B30D-6FD457EFEC00}" sibTransId="{0865DE31-AEB6-49BA-8974-98F045E85088}"/>
    <dgm:cxn modelId="{9FEC659C-557A-4F7C-A650-85176A8363C4}" srcId="{5F004905-595C-450D-952F-AFF03B51CE3D}" destId="{B7D092C7-41CA-4D75-B223-CE4F349A8912}" srcOrd="5" destOrd="0" parTransId="{EC1D225D-1578-41B1-823A-5BCAAECFD9DC}" sibTransId="{70FA4240-CE5D-451D-B4AA-DDB069684FCB}"/>
    <dgm:cxn modelId="{6A6ED6A8-0172-40D6-90C8-63046A2DA705}" srcId="{5F004905-595C-450D-952F-AFF03B51CE3D}" destId="{147A4E19-E794-488B-966B-104708ACC720}" srcOrd="3" destOrd="0" parTransId="{DD005FC1-6F97-44FC-A18F-55CDB6336763}" sibTransId="{6338F8D3-5A6D-4C2E-9FDF-5E96366A645B}"/>
    <dgm:cxn modelId="{1537A8DC-4E89-46D3-BFF9-17DFE8D9AC36}" srcId="{5F004905-595C-450D-952F-AFF03B51CE3D}" destId="{3AEC3D5E-0255-4702-8228-9FABB97E53FE}" srcOrd="1" destOrd="0" parTransId="{53076B7D-AC87-4852-A726-DE9C929828E4}" sibTransId="{65AE91E5-23E0-4BBC-ADDE-97EF1687CEAA}"/>
    <dgm:cxn modelId="{7EE1FB1E-CACF-4A2D-9014-8E55966116D9}" type="presOf" srcId="{DFC863FE-B49E-48E9-97F6-E9B0575D0713}" destId="{0FE534A1-AE3B-4735-9657-FE89C3F2912B}" srcOrd="0" destOrd="0" presId="urn:microsoft.com/office/officeart/2005/8/layout/cycle3"/>
    <dgm:cxn modelId="{05D46EA7-AE0A-442B-AEC1-E7738264C3BB}" srcId="{5F004905-595C-450D-952F-AFF03B51CE3D}" destId="{DFC863FE-B49E-48E9-97F6-E9B0575D0713}" srcOrd="4" destOrd="0" parTransId="{63C8E8EC-B1E0-4959-8BA2-726EC2A4F5F7}" sibTransId="{63EE9B82-5177-46DA-B83C-E4D60C3C3031}"/>
    <dgm:cxn modelId="{989087F6-1F14-4653-973B-67A946E8071D}" type="presOf" srcId="{5F004905-595C-450D-952F-AFF03B51CE3D}" destId="{055DA980-627F-4C4C-8D86-CE980F2AB44F}" srcOrd="0" destOrd="0" presId="urn:microsoft.com/office/officeart/2005/8/layout/cycle3"/>
    <dgm:cxn modelId="{221639C2-D5FD-43EF-9EFB-14FDC0FF3174}" type="presOf" srcId="{B7D092C7-41CA-4D75-B223-CE4F349A8912}" destId="{D9305524-9D03-4B5C-A893-AA75AF699FBA}" srcOrd="0" destOrd="0" presId="urn:microsoft.com/office/officeart/2005/8/layout/cycle3"/>
    <dgm:cxn modelId="{C8C90DCF-55B4-4583-8136-08AF3870D190}" srcId="{5F004905-595C-450D-952F-AFF03B51CE3D}" destId="{DECEE61F-1B40-4088-9291-6091A09F089F}" srcOrd="0" destOrd="0" parTransId="{72FD83BD-47CB-4809-80A6-3F061C26AE37}" sibTransId="{CFB01360-8765-43AE-870B-51BD34BBC363}"/>
    <dgm:cxn modelId="{70E05BDA-D696-4C9E-854F-BE371DA35D70}" type="presOf" srcId="{9788D9CB-F934-4EBB-BF42-8E3F5FCF2EEC}" destId="{19386EB6-68EB-4C91-874F-ADCA7441753E}" srcOrd="0" destOrd="0" presId="urn:microsoft.com/office/officeart/2005/8/layout/cycle3"/>
    <dgm:cxn modelId="{E5CE0D26-E371-4CA9-8E37-71E59BA28553}" type="presOf" srcId="{3AEC3D5E-0255-4702-8228-9FABB97E53FE}" destId="{8B36405B-1654-48B2-B246-2B3BBC56D83D}" srcOrd="0" destOrd="0" presId="urn:microsoft.com/office/officeart/2005/8/layout/cycle3"/>
    <dgm:cxn modelId="{7B89B718-2927-4598-AACC-9AE9680E5EB0}" type="presOf" srcId="{147A4E19-E794-488B-966B-104708ACC720}" destId="{7C29F5DD-4694-4E5F-BD5C-5D89852FD69D}" srcOrd="0" destOrd="0" presId="urn:microsoft.com/office/officeart/2005/8/layout/cycle3"/>
    <dgm:cxn modelId="{E763174D-C8BA-4F2B-BA55-022E8E164C27}" type="presOf" srcId="{CFB01360-8765-43AE-870B-51BD34BBC363}" destId="{0185D283-22AF-4FF2-8C26-5A1E873FF599}" srcOrd="0" destOrd="0" presId="urn:microsoft.com/office/officeart/2005/8/layout/cycle3"/>
    <dgm:cxn modelId="{C9ADBB54-A1DF-43C6-BE72-33B0A1B9684B}" type="presParOf" srcId="{055DA980-627F-4C4C-8D86-CE980F2AB44F}" destId="{51A5EBE6-F446-4F5E-999D-D96F8D1DCC34}" srcOrd="0" destOrd="0" presId="urn:microsoft.com/office/officeart/2005/8/layout/cycle3"/>
    <dgm:cxn modelId="{65FC708F-32BE-4496-A4C5-027339E6C44F}" type="presParOf" srcId="{51A5EBE6-F446-4F5E-999D-D96F8D1DCC34}" destId="{F8B5958C-E30D-4744-B0D5-90FD68B8789E}" srcOrd="0" destOrd="0" presId="urn:microsoft.com/office/officeart/2005/8/layout/cycle3"/>
    <dgm:cxn modelId="{BF2E2A44-0D54-45E9-83DF-2E39A786A57E}" type="presParOf" srcId="{51A5EBE6-F446-4F5E-999D-D96F8D1DCC34}" destId="{0185D283-22AF-4FF2-8C26-5A1E873FF599}" srcOrd="1" destOrd="0" presId="urn:microsoft.com/office/officeart/2005/8/layout/cycle3"/>
    <dgm:cxn modelId="{3834081C-3BF2-49D4-8A96-14DD176906E2}" type="presParOf" srcId="{51A5EBE6-F446-4F5E-999D-D96F8D1DCC34}" destId="{8B36405B-1654-48B2-B246-2B3BBC56D83D}" srcOrd="2" destOrd="0" presId="urn:microsoft.com/office/officeart/2005/8/layout/cycle3"/>
    <dgm:cxn modelId="{AB1C3E7A-C82D-4131-8745-4BE8E6D8651D}" type="presParOf" srcId="{51A5EBE6-F446-4F5E-999D-D96F8D1DCC34}" destId="{19386EB6-68EB-4C91-874F-ADCA7441753E}" srcOrd="3" destOrd="0" presId="urn:microsoft.com/office/officeart/2005/8/layout/cycle3"/>
    <dgm:cxn modelId="{A395D749-A929-4E77-9B60-E07937D1824D}" type="presParOf" srcId="{51A5EBE6-F446-4F5E-999D-D96F8D1DCC34}" destId="{7C29F5DD-4694-4E5F-BD5C-5D89852FD69D}" srcOrd="4" destOrd="0" presId="urn:microsoft.com/office/officeart/2005/8/layout/cycle3"/>
    <dgm:cxn modelId="{D8077379-33A1-4DCC-AB32-DEB943AAEF4C}" type="presParOf" srcId="{51A5EBE6-F446-4F5E-999D-D96F8D1DCC34}" destId="{0FE534A1-AE3B-4735-9657-FE89C3F2912B}" srcOrd="5" destOrd="0" presId="urn:microsoft.com/office/officeart/2005/8/layout/cycle3"/>
    <dgm:cxn modelId="{379DE0C9-1F3D-43B6-A90A-8DC203593A5C}" type="presParOf" srcId="{51A5EBE6-F446-4F5E-999D-D96F8D1DCC34}" destId="{D9305524-9D03-4B5C-A893-AA75AF699FBA}" srcOrd="6"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A10122F-4D04-1D4D-94CC-5F7C695B7959}" type="doc">
      <dgm:prSet loTypeId="urn:microsoft.com/office/officeart/2009/3/layout/CircleRelationship" loCatId="" qsTypeId="urn:microsoft.com/office/officeart/2005/8/quickstyle/simple4" qsCatId="simple" csTypeId="urn:microsoft.com/office/officeart/2005/8/colors/accent1_2" csCatId="accent1" phldr="1"/>
      <dgm:spPr/>
      <dgm:t>
        <a:bodyPr/>
        <a:lstStyle/>
        <a:p>
          <a:endParaRPr lang="en-US"/>
        </a:p>
      </dgm:t>
    </dgm:pt>
    <dgm:pt modelId="{64EDD8A1-ADAA-4449-A37F-E23316836FC7}">
      <dgm:prSet phldrT="[Text]" custT="1"/>
      <dgm:spPr/>
      <dgm:t>
        <a:bodyPr/>
        <a:lstStyle/>
        <a:p>
          <a:r>
            <a:rPr lang="en-US" sz="2400" dirty="0" smtClean="0"/>
            <a:t>Access</a:t>
          </a:r>
          <a:endParaRPr lang="en-US" sz="2400" dirty="0"/>
        </a:p>
      </dgm:t>
    </dgm:pt>
    <dgm:pt modelId="{46301933-2CC3-B044-9034-64D876B5CDA9}" type="parTrans" cxnId="{316F3CA5-46DF-FA4F-841F-7F5488611ECA}">
      <dgm:prSet/>
      <dgm:spPr/>
      <dgm:t>
        <a:bodyPr/>
        <a:lstStyle/>
        <a:p>
          <a:endParaRPr lang="en-US"/>
        </a:p>
      </dgm:t>
    </dgm:pt>
    <dgm:pt modelId="{93BB8B83-C20E-254F-B2C5-C949CC89D663}" type="sibTrans" cxnId="{316F3CA5-46DF-FA4F-841F-7F5488611ECA}">
      <dgm:prSet/>
      <dgm:spPr/>
      <dgm:t>
        <a:bodyPr/>
        <a:lstStyle/>
        <a:p>
          <a:endParaRPr lang="en-US"/>
        </a:p>
      </dgm:t>
    </dgm:pt>
    <dgm:pt modelId="{D325A4BB-3332-8E40-BC95-E7A545362743}">
      <dgm:prSet phldrT="[Text]" custT="1"/>
      <dgm:spPr/>
      <dgm:t>
        <a:bodyPr/>
        <a:lstStyle/>
        <a:p>
          <a:r>
            <a:rPr lang="en-US" sz="2000" dirty="0" smtClean="0"/>
            <a:t>Un-served/Underserved</a:t>
          </a:r>
          <a:endParaRPr lang="en-US" sz="2000" dirty="0"/>
        </a:p>
      </dgm:t>
    </dgm:pt>
    <dgm:pt modelId="{07B02CF2-1D3B-DE47-9624-35D24010BCBE}" type="parTrans" cxnId="{34B4B237-1594-9549-8A3E-9ED9129E7363}">
      <dgm:prSet/>
      <dgm:spPr/>
      <dgm:t>
        <a:bodyPr/>
        <a:lstStyle/>
        <a:p>
          <a:endParaRPr lang="en-US"/>
        </a:p>
      </dgm:t>
    </dgm:pt>
    <dgm:pt modelId="{7279C49D-7100-4F49-8F7E-C8AD146F9393}" type="sibTrans" cxnId="{34B4B237-1594-9549-8A3E-9ED9129E7363}">
      <dgm:prSet/>
      <dgm:spPr/>
      <dgm:t>
        <a:bodyPr/>
        <a:lstStyle/>
        <a:p>
          <a:endParaRPr lang="en-US"/>
        </a:p>
      </dgm:t>
    </dgm:pt>
    <dgm:pt modelId="{792D4EA4-6A30-5F4C-BF80-43E1E8BBC69E}">
      <dgm:prSet phldrT="[Text]" custT="1"/>
      <dgm:spPr/>
      <dgm:t>
        <a:bodyPr/>
        <a:lstStyle/>
        <a:p>
          <a:r>
            <a:rPr lang="en-US" sz="2000" dirty="0" smtClean="0"/>
            <a:t>Broadband         Connectivity</a:t>
          </a:r>
          <a:endParaRPr lang="en-US" sz="2000" dirty="0"/>
        </a:p>
      </dgm:t>
    </dgm:pt>
    <dgm:pt modelId="{2B3B0DC4-B7DC-AD4E-9188-CFAAFEE561B4}" type="parTrans" cxnId="{21493ACA-9798-A447-8667-B337E1F641D5}">
      <dgm:prSet/>
      <dgm:spPr/>
      <dgm:t>
        <a:bodyPr/>
        <a:lstStyle/>
        <a:p>
          <a:endParaRPr lang="en-US"/>
        </a:p>
      </dgm:t>
    </dgm:pt>
    <dgm:pt modelId="{4152E59E-1E8A-BC4E-A63A-7FF9EC3258F3}" type="sibTrans" cxnId="{21493ACA-9798-A447-8667-B337E1F641D5}">
      <dgm:prSet/>
      <dgm:spPr/>
      <dgm:t>
        <a:bodyPr/>
        <a:lstStyle/>
        <a:p>
          <a:endParaRPr lang="en-US"/>
        </a:p>
      </dgm:t>
    </dgm:pt>
    <dgm:pt modelId="{0409F04C-D7C1-5643-A30A-3AB59E57D924}">
      <dgm:prSet phldrT="[Text]" custT="1"/>
      <dgm:spPr/>
      <dgm:t>
        <a:bodyPr/>
        <a:lstStyle/>
        <a:p>
          <a:r>
            <a:rPr lang="en-US" sz="2000" dirty="0" smtClean="0"/>
            <a:t>Connections</a:t>
          </a:r>
          <a:endParaRPr lang="en-US" sz="2000" dirty="0"/>
        </a:p>
      </dgm:t>
    </dgm:pt>
    <dgm:pt modelId="{745FA611-1E0F-994C-A7BF-73CC4B2BD344}" type="parTrans" cxnId="{16261A08-3B1C-2944-8D72-DD9F0106EE85}">
      <dgm:prSet/>
      <dgm:spPr/>
      <dgm:t>
        <a:bodyPr/>
        <a:lstStyle/>
        <a:p>
          <a:endParaRPr lang="en-US"/>
        </a:p>
      </dgm:t>
    </dgm:pt>
    <dgm:pt modelId="{080DCCDE-BCA9-774C-9EC8-45EE4FAB8AAE}" type="sibTrans" cxnId="{16261A08-3B1C-2944-8D72-DD9F0106EE85}">
      <dgm:prSet/>
      <dgm:spPr/>
      <dgm:t>
        <a:bodyPr/>
        <a:lstStyle/>
        <a:p>
          <a:endParaRPr lang="en-US"/>
        </a:p>
      </dgm:t>
    </dgm:pt>
    <dgm:pt modelId="{33E993B6-9B78-C84D-BC2C-DE1A41B4EF64}" type="pres">
      <dgm:prSet presAssocID="{CA10122F-4D04-1D4D-94CC-5F7C695B7959}" presName="Name0" presStyleCnt="0">
        <dgm:presLayoutVars>
          <dgm:chMax val="1"/>
          <dgm:chPref val="1"/>
        </dgm:presLayoutVars>
      </dgm:prSet>
      <dgm:spPr/>
      <dgm:t>
        <a:bodyPr/>
        <a:lstStyle/>
        <a:p>
          <a:endParaRPr lang="en-US"/>
        </a:p>
      </dgm:t>
    </dgm:pt>
    <dgm:pt modelId="{51C9BD9E-A949-3648-8ED8-83D323A8356C}" type="pres">
      <dgm:prSet presAssocID="{64EDD8A1-ADAA-4449-A37F-E23316836FC7}" presName="Parent" presStyleLbl="node0" presStyleIdx="0" presStyleCnt="1">
        <dgm:presLayoutVars>
          <dgm:chMax val="5"/>
          <dgm:chPref val="5"/>
        </dgm:presLayoutVars>
      </dgm:prSet>
      <dgm:spPr/>
      <dgm:t>
        <a:bodyPr/>
        <a:lstStyle/>
        <a:p>
          <a:endParaRPr lang="en-US"/>
        </a:p>
      </dgm:t>
    </dgm:pt>
    <dgm:pt modelId="{936178F0-FFD2-2448-90CB-0DD4CA0B7393}" type="pres">
      <dgm:prSet presAssocID="{64EDD8A1-ADAA-4449-A37F-E23316836FC7}" presName="Accent1" presStyleLbl="node1" presStyleIdx="0" presStyleCnt="15"/>
      <dgm:spPr/>
    </dgm:pt>
    <dgm:pt modelId="{1BC8AA94-4AF4-AC4B-BD49-A7809DB4D05D}" type="pres">
      <dgm:prSet presAssocID="{64EDD8A1-ADAA-4449-A37F-E23316836FC7}" presName="Accent2" presStyleLbl="node1" presStyleIdx="1" presStyleCnt="15"/>
      <dgm:spPr/>
    </dgm:pt>
    <dgm:pt modelId="{5DB13C8E-D729-6C49-B488-84CB9A953096}" type="pres">
      <dgm:prSet presAssocID="{64EDD8A1-ADAA-4449-A37F-E23316836FC7}" presName="Accent3" presStyleLbl="node1" presStyleIdx="2" presStyleCnt="15"/>
      <dgm:spPr/>
    </dgm:pt>
    <dgm:pt modelId="{3EBB8E58-EFEA-9146-87AA-FD1B0BCE9D61}" type="pres">
      <dgm:prSet presAssocID="{64EDD8A1-ADAA-4449-A37F-E23316836FC7}" presName="Accent4" presStyleLbl="node1" presStyleIdx="3" presStyleCnt="15"/>
      <dgm:spPr/>
    </dgm:pt>
    <dgm:pt modelId="{A835C046-40E3-6E4C-99F4-F73FB4EC0730}" type="pres">
      <dgm:prSet presAssocID="{64EDD8A1-ADAA-4449-A37F-E23316836FC7}" presName="Accent5" presStyleLbl="node1" presStyleIdx="4" presStyleCnt="15"/>
      <dgm:spPr/>
    </dgm:pt>
    <dgm:pt modelId="{7990F427-83BB-F24D-8F75-FB3FDA89A0F7}" type="pres">
      <dgm:prSet presAssocID="{64EDD8A1-ADAA-4449-A37F-E23316836FC7}" presName="Accent6" presStyleLbl="node1" presStyleIdx="5" presStyleCnt="15"/>
      <dgm:spPr/>
    </dgm:pt>
    <dgm:pt modelId="{54C86907-0605-E44F-804C-CE0D7203803C}" type="pres">
      <dgm:prSet presAssocID="{792D4EA4-6A30-5F4C-BF80-43E1E8BBC69E}" presName="Child1" presStyleLbl="node1" presStyleIdx="6" presStyleCnt="15" custScaleX="153749" custScaleY="125849">
        <dgm:presLayoutVars>
          <dgm:chMax val="0"/>
          <dgm:chPref val="0"/>
        </dgm:presLayoutVars>
      </dgm:prSet>
      <dgm:spPr/>
      <dgm:t>
        <a:bodyPr/>
        <a:lstStyle/>
        <a:p>
          <a:endParaRPr lang="en-US"/>
        </a:p>
      </dgm:t>
    </dgm:pt>
    <dgm:pt modelId="{4C8582AB-EA91-4848-B2FE-0555BEF56931}" type="pres">
      <dgm:prSet presAssocID="{792D4EA4-6A30-5F4C-BF80-43E1E8BBC69E}" presName="Accent7" presStyleCnt="0"/>
      <dgm:spPr/>
    </dgm:pt>
    <dgm:pt modelId="{79F677AE-2B17-A946-95E7-A537C968D525}" type="pres">
      <dgm:prSet presAssocID="{792D4EA4-6A30-5F4C-BF80-43E1E8BBC69E}" presName="AccentHold1" presStyleLbl="node1" presStyleIdx="7" presStyleCnt="15"/>
      <dgm:spPr/>
    </dgm:pt>
    <dgm:pt modelId="{52E0033A-8CCD-7B45-A3DC-6FEB221CDA16}" type="pres">
      <dgm:prSet presAssocID="{792D4EA4-6A30-5F4C-BF80-43E1E8BBC69E}" presName="Accent8" presStyleCnt="0"/>
      <dgm:spPr/>
    </dgm:pt>
    <dgm:pt modelId="{8FA9DBE8-E942-1E45-8E39-DB4AAB7D80A8}" type="pres">
      <dgm:prSet presAssocID="{792D4EA4-6A30-5F4C-BF80-43E1E8BBC69E}" presName="AccentHold2" presStyleLbl="node1" presStyleIdx="8" presStyleCnt="15"/>
      <dgm:spPr/>
    </dgm:pt>
    <dgm:pt modelId="{6966B07D-26A0-7647-B903-15D4C6F80424}" type="pres">
      <dgm:prSet presAssocID="{D325A4BB-3332-8E40-BC95-E7A545362743}" presName="Child2" presStyleLbl="node1" presStyleIdx="9" presStyleCnt="15" custScaleX="146447">
        <dgm:presLayoutVars>
          <dgm:chMax val="0"/>
          <dgm:chPref val="0"/>
        </dgm:presLayoutVars>
      </dgm:prSet>
      <dgm:spPr/>
      <dgm:t>
        <a:bodyPr/>
        <a:lstStyle/>
        <a:p>
          <a:endParaRPr lang="en-US"/>
        </a:p>
      </dgm:t>
    </dgm:pt>
    <dgm:pt modelId="{2A80F9E5-7B53-684E-9074-115F9B47CC95}" type="pres">
      <dgm:prSet presAssocID="{D325A4BB-3332-8E40-BC95-E7A545362743}" presName="Accent9" presStyleCnt="0"/>
      <dgm:spPr/>
    </dgm:pt>
    <dgm:pt modelId="{E453B81E-CC7C-984B-8E3D-25A9BD6AC1C1}" type="pres">
      <dgm:prSet presAssocID="{D325A4BB-3332-8E40-BC95-E7A545362743}" presName="AccentHold1" presStyleLbl="node1" presStyleIdx="10" presStyleCnt="15"/>
      <dgm:spPr/>
    </dgm:pt>
    <dgm:pt modelId="{EB1C5B73-022C-6147-AAD0-5A27B4C68192}" type="pres">
      <dgm:prSet presAssocID="{D325A4BB-3332-8E40-BC95-E7A545362743}" presName="Accent10" presStyleCnt="0"/>
      <dgm:spPr/>
    </dgm:pt>
    <dgm:pt modelId="{7676499B-6B3D-7041-869E-D0DE5ED5E7EF}" type="pres">
      <dgm:prSet presAssocID="{D325A4BB-3332-8E40-BC95-E7A545362743}" presName="AccentHold2" presStyleLbl="node1" presStyleIdx="11" presStyleCnt="15"/>
      <dgm:spPr/>
    </dgm:pt>
    <dgm:pt modelId="{49E5A49D-3367-4B42-93EB-82580F9D8684}" type="pres">
      <dgm:prSet presAssocID="{D325A4BB-3332-8E40-BC95-E7A545362743}" presName="Accent11" presStyleCnt="0"/>
      <dgm:spPr/>
    </dgm:pt>
    <dgm:pt modelId="{1D993F2A-1193-204D-8A8E-75BC87A0F0D1}" type="pres">
      <dgm:prSet presAssocID="{D325A4BB-3332-8E40-BC95-E7A545362743}" presName="AccentHold3" presStyleLbl="node1" presStyleIdx="12" presStyleCnt="15"/>
      <dgm:spPr/>
    </dgm:pt>
    <dgm:pt modelId="{C1A81168-3274-C141-A3E8-B578BD924675}" type="pres">
      <dgm:prSet presAssocID="{0409F04C-D7C1-5643-A30A-3AB59E57D924}" presName="Child3" presStyleLbl="node1" presStyleIdx="13" presStyleCnt="15" custScaleX="151905" custScaleY="103445">
        <dgm:presLayoutVars>
          <dgm:chMax val="0"/>
          <dgm:chPref val="0"/>
        </dgm:presLayoutVars>
      </dgm:prSet>
      <dgm:spPr/>
      <dgm:t>
        <a:bodyPr/>
        <a:lstStyle/>
        <a:p>
          <a:endParaRPr lang="en-US"/>
        </a:p>
      </dgm:t>
    </dgm:pt>
    <dgm:pt modelId="{3D7435B1-D937-D94C-B5F9-4B5FE7FFB1ED}" type="pres">
      <dgm:prSet presAssocID="{0409F04C-D7C1-5643-A30A-3AB59E57D924}" presName="Accent12" presStyleCnt="0"/>
      <dgm:spPr/>
    </dgm:pt>
    <dgm:pt modelId="{C82135E6-9940-7B49-9BE3-060D809A375B}" type="pres">
      <dgm:prSet presAssocID="{0409F04C-D7C1-5643-A30A-3AB59E57D924}" presName="AccentHold1" presStyleLbl="node1" presStyleIdx="14" presStyleCnt="15"/>
      <dgm:spPr/>
    </dgm:pt>
  </dgm:ptLst>
  <dgm:cxnLst>
    <dgm:cxn modelId="{34B4B237-1594-9549-8A3E-9ED9129E7363}" srcId="{64EDD8A1-ADAA-4449-A37F-E23316836FC7}" destId="{D325A4BB-3332-8E40-BC95-E7A545362743}" srcOrd="1" destOrd="0" parTransId="{07B02CF2-1D3B-DE47-9624-35D24010BCBE}" sibTransId="{7279C49D-7100-4F49-8F7E-C8AD146F9393}"/>
    <dgm:cxn modelId="{4EE90485-EA51-3442-A6DA-9F508D64D85F}" type="presOf" srcId="{D325A4BB-3332-8E40-BC95-E7A545362743}" destId="{6966B07D-26A0-7647-B903-15D4C6F80424}" srcOrd="0" destOrd="0" presId="urn:microsoft.com/office/officeart/2009/3/layout/CircleRelationship"/>
    <dgm:cxn modelId="{A41A5D41-CA27-0248-955D-2E9D72567501}" type="presOf" srcId="{64EDD8A1-ADAA-4449-A37F-E23316836FC7}" destId="{51C9BD9E-A949-3648-8ED8-83D323A8356C}" srcOrd="0" destOrd="0" presId="urn:microsoft.com/office/officeart/2009/3/layout/CircleRelationship"/>
    <dgm:cxn modelId="{316F3CA5-46DF-FA4F-841F-7F5488611ECA}" srcId="{CA10122F-4D04-1D4D-94CC-5F7C695B7959}" destId="{64EDD8A1-ADAA-4449-A37F-E23316836FC7}" srcOrd="0" destOrd="0" parTransId="{46301933-2CC3-B044-9034-64D876B5CDA9}" sibTransId="{93BB8B83-C20E-254F-B2C5-C949CC89D663}"/>
    <dgm:cxn modelId="{16261A08-3B1C-2944-8D72-DD9F0106EE85}" srcId="{64EDD8A1-ADAA-4449-A37F-E23316836FC7}" destId="{0409F04C-D7C1-5643-A30A-3AB59E57D924}" srcOrd="2" destOrd="0" parTransId="{745FA611-1E0F-994C-A7BF-73CC4B2BD344}" sibTransId="{080DCCDE-BCA9-774C-9EC8-45EE4FAB8AAE}"/>
    <dgm:cxn modelId="{EAB89E91-EBD5-394D-9073-F2BFCD9DF6A4}" type="presOf" srcId="{792D4EA4-6A30-5F4C-BF80-43E1E8BBC69E}" destId="{54C86907-0605-E44F-804C-CE0D7203803C}" srcOrd="0" destOrd="0" presId="urn:microsoft.com/office/officeart/2009/3/layout/CircleRelationship"/>
    <dgm:cxn modelId="{21493ACA-9798-A447-8667-B337E1F641D5}" srcId="{64EDD8A1-ADAA-4449-A37F-E23316836FC7}" destId="{792D4EA4-6A30-5F4C-BF80-43E1E8BBC69E}" srcOrd="0" destOrd="0" parTransId="{2B3B0DC4-B7DC-AD4E-9188-CFAAFEE561B4}" sibTransId="{4152E59E-1E8A-BC4E-A63A-7FF9EC3258F3}"/>
    <dgm:cxn modelId="{9453A88E-4D0C-5A42-94F4-5C1F4DE9BBE1}" type="presOf" srcId="{0409F04C-D7C1-5643-A30A-3AB59E57D924}" destId="{C1A81168-3274-C141-A3E8-B578BD924675}" srcOrd="0" destOrd="0" presId="urn:microsoft.com/office/officeart/2009/3/layout/CircleRelationship"/>
    <dgm:cxn modelId="{11DB58A4-5463-A949-B253-E160930516B4}" type="presOf" srcId="{CA10122F-4D04-1D4D-94CC-5F7C695B7959}" destId="{33E993B6-9B78-C84D-BC2C-DE1A41B4EF64}" srcOrd="0" destOrd="0" presId="urn:microsoft.com/office/officeart/2009/3/layout/CircleRelationship"/>
    <dgm:cxn modelId="{33B62DC0-D7CA-304A-BD6D-8091742912B2}" type="presParOf" srcId="{33E993B6-9B78-C84D-BC2C-DE1A41B4EF64}" destId="{51C9BD9E-A949-3648-8ED8-83D323A8356C}" srcOrd="0" destOrd="0" presId="urn:microsoft.com/office/officeart/2009/3/layout/CircleRelationship"/>
    <dgm:cxn modelId="{186A4B37-377F-B542-8521-316FBE3D0598}" type="presParOf" srcId="{33E993B6-9B78-C84D-BC2C-DE1A41B4EF64}" destId="{936178F0-FFD2-2448-90CB-0DD4CA0B7393}" srcOrd="1" destOrd="0" presId="urn:microsoft.com/office/officeart/2009/3/layout/CircleRelationship"/>
    <dgm:cxn modelId="{6770A703-70AC-AA46-BFEC-1D3DE87675FF}" type="presParOf" srcId="{33E993B6-9B78-C84D-BC2C-DE1A41B4EF64}" destId="{1BC8AA94-4AF4-AC4B-BD49-A7809DB4D05D}" srcOrd="2" destOrd="0" presId="urn:microsoft.com/office/officeart/2009/3/layout/CircleRelationship"/>
    <dgm:cxn modelId="{4552551F-35BB-444A-8417-6FA502A11B23}" type="presParOf" srcId="{33E993B6-9B78-C84D-BC2C-DE1A41B4EF64}" destId="{5DB13C8E-D729-6C49-B488-84CB9A953096}" srcOrd="3" destOrd="0" presId="urn:microsoft.com/office/officeart/2009/3/layout/CircleRelationship"/>
    <dgm:cxn modelId="{187FFD9C-80ED-FD48-AE2A-A0ED5B0AEBA9}" type="presParOf" srcId="{33E993B6-9B78-C84D-BC2C-DE1A41B4EF64}" destId="{3EBB8E58-EFEA-9146-87AA-FD1B0BCE9D61}" srcOrd="4" destOrd="0" presId="urn:microsoft.com/office/officeart/2009/3/layout/CircleRelationship"/>
    <dgm:cxn modelId="{A06533A9-03F8-5F41-85CB-7BB072C04E5D}" type="presParOf" srcId="{33E993B6-9B78-C84D-BC2C-DE1A41B4EF64}" destId="{A835C046-40E3-6E4C-99F4-F73FB4EC0730}" srcOrd="5" destOrd="0" presId="urn:microsoft.com/office/officeart/2009/3/layout/CircleRelationship"/>
    <dgm:cxn modelId="{4BA16DD7-12AB-E448-8B8B-04B0328A49B7}" type="presParOf" srcId="{33E993B6-9B78-C84D-BC2C-DE1A41B4EF64}" destId="{7990F427-83BB-F24D-8F75-FB3FDA89A0F7}" srcOrd="6" destOrd="0" presId="urn:microsoft.com/office/officeart/2009/3/layout/CircleRelationship"/>
    <dgm:cxn modelId="{0D5ECCD5-EF76-B54D-A029-04F0A5989C6A}" type="presParOf" srcId="{33E993B6-9B78-C84D-BC2C-DE1A41B4EF64}" destId="{54C86907-0605-E44F-804C-CE0D7203803C}" srcOrd="7" destOrd="0" presId="urn:microsoft.com/office/officeart/2009/3/layout/CircleRelationship"/>
    <dgm:cxn modelId="{9FB4266A-8B89-264F-81BF-186DEFCF855F}" type="presParOf" srcId="{33E993B6-9B78-C84D-BC2C-DE1A41B4EF64}" destId="{4C8582AB-EA91-4848-B2FE-0555BEF56931}" srcOrd="8" destOrd="0" presId="urn:microsoft.com/office/officeart/2009/3/layout/CircleRelationship"/>
    <dgm:cxn modelId="{5F4631D0-C5A4-864A-98FD-BC2BECD59401}" type="presParOf" srcId="{4C8582AB-EA91-4848-B2FE-0555BEF56931}" destId="{79F677AE-2B17-A946-95E7-A537C968D525}" srcOrd="0" destOrd="0" presId="urn:microsoft.com/office/officeart/2009/3/layout/CircleRelationship"/>
    <dgm:cxn modelId="{6544AE6E-A64F-F346-8437-E56AABAA2B8B}" type="presParOf" srcId="{33E993B6-9B78-C84D-BC2C-DE1A41B4EF64}" destId="{52E0033A-8CCD-7B45-A3DC-6FEB221CDA16}" srcOrd="9" destOrd="0" presId="urn:microsoft.com/office/officeart/2009/3/layout/CircleRelationship"/>
    <dgm:cxn modelId="{46F1584A-B789-1E41-8A60-766B8EECAD37}" type="presParOf" srcId="{52E0033A-8CCD-7B45-A3DC-6FEB221CDA16}" destId="{8FA9DBE8-E942-1E45-8E39-DB4AAB7D80A8}" srcOrd="0" destOrd="0" presId="urn:microsoft.com/office/officeart/2009/3/layout/CircleRelationship"/>
    <dgm:cxn modelId="{2740800D-268B-3B42-AE82-0F056CB448E7}" type="presParOf" srcId="{33E993B6-9B78-C84D-BC2C-DE1A41B4EF64}" destId="{6966B07D-26A0-7647-B903-15D4C6F80424}" srcOrd="10" destOrd="0" presId="urn:microsoft.com/office/officeart/2009/3/layout/CircleRelationship"/>
    <dgm:cxn modelId="{6D038AFA-617F-BC48-8206-634E87DA59B5}" type="presParOf" srcId="{33E993B6-9B78-C84D-BC2C-DE1A41B4EF64}" destId="{2A80F9E5-7B53-684E-9074-115F9B47CC95}" srcOrd="11" destOrd="0" presId="urn:microsoft.com/office/officeart/2009/3/layout/CircleRelationship"/>
    <dgm:cxn modelId="{C19139A9-FDBD-5547-8833-EDE68F585DDE}" type="presParOf" srcId="{2A80F9E5-7B53-684E-9074-115F9B47CC95}" destId="{E453B81E-CC7C-984B-8E3D-25A9BD6AC1C1}" srcOrd="0" destOrd="0" presId="urn:microsoft.com/office/officeart/2009/3/layout/CircleRelationship"/>
    <dgm:cxn modelId="{52C4A031-6D87-D748-A810-8A3993ACD7ED}" type="presParOf" srcId="{33E993B6-9B78-C84D-BC2C-DE1A41B4EF64}" destId="{EB1C5B73-022C-6147-AAD0-5A27B4C68192}" srcOrd="12" destOrd="0" presId="urn:microsoft.com/office/officeart/2009/3/layout/CircleRelationship"/>
    <dgm:cxn modelId="{D71466DA-A1CC-C046-BF15-B74C39FDD974}" type="presParOf" srcId="{EB1C5B73-022C-6147-AAD0-5A27B4C68192}" destId="{7676499B-6B3D-7041-869E-D0DE5ED5E7EF}" srcOrd="0" destOrd="0" presId="urn:microsoft.com/office/officeart/2009/3/layout/CircleRelationship"/>
    <dgm:cxn modelId="{3FF1490E-CA29-2341-8C0F-0727C50FF47B}" type="presParOf" srcId="{33E993B6-9B78-C84D-BC2C-DE1A41B4EF64}" destId="{49E5A49D-3367-4B42-93EB-82580F9D8684}" srcOrd="13" destOrd="0" presId="urn:microsoft.com/office/officeart/2009/3/layout/CircleRelationship"/>
    <dgm:cxn modelId="{BE347B5A-7D2C-0442-B80E-03A86F61E584}" type="presParOf" srcId="{49E5A49D-3367-4B42-93EB-82580F9D8684}" destId="{1D993F2A-1193-204D-8A8E-75BC87A0F0D1}" srcOrd="0" destOrd="0" presId="urn:microsoft.com/office/officeart/2009/3/layout/CircleRelationship"/>
    <dgm:cxn modelId="{45A0B46D-AD19-B94D-8048-BE218FFFB9FB}" type="presParOf" srcId="{33E993B6-9B78-C84D-BC2C-DE1A41B4EF64}" destId="{C1A81168-3274-C141-A3E8-B578BD924675}" srcOrd="14" destOrd="0" presId="urn:microsoft.com/office/officeart/2009/3/layout/CircleRelationship"/>
    <dgm:cxn modelId="{EF1D851A-64EB-7A4F-A8E2-CDD39E71821D}" type="presParOf" srcId="{33E993B6-9B78-C84D-BC2C-DE1A41B4EF64}" destId="{3D7435B1-D937-D94C-B5F9-4B5FE7FFB1ED}" srcOrd="15" destOrd="0" presId="urn:microsoft.com/office/officeart/2009/3/layout/CircleRelationship"/>
    <dgm:cxn modelId="{88B7A82A-58DB-0642-B680-BE55C9F8080B}" type="presParOf" srcId="{3D7435B1-D937-D94C-B5F9-4B5FE7FFB1ED}" destId="{C82135E6-9940-7B49-9BE3-060D809A375B}" srcOrd="0" destOrd="0" presId="urn:microsoft.com/office/officeart/2009/3/layout/CircleRelationship"/>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54A458F-8032-794E-9BE8-741322CC2E2F}" type="doc">
      <dgm:prSet loTypeId="urn:microsoft.com/office/officeart/2009/3/layout/CircleRelationship" loCatId="" qsTypeId="urn:microsoft.com/office/officeart/2005/8/quickstyle/simple4" qsCatId="simple" csTypeId="urn:microsoft.com/office/officeart/2005/8/colors/accent1_2" csCatId="accent1" phldr="1"/>
      <dgm:spPr/>
      <dgm:t>
        <a:bodyPr/>
        <a:lstStyle/>
        <a:p>
          <a:endParaRPr lang="en-US"/>
        </a:p>
      </dgm:t>
    </dgm:pt>
    <dgm:pt modelId="{AE40FD58-BDD3-8D40-AB7D-0C33D16B3763}">
      <dgm:prSet phldrT="[Text]" custT="1"/>
      <dgm:spPr/>
      <dgm:t>
        <a:bodyPr/>
        <a:lstStyle/>
        <a:p>
          <a:r>
            <a:rPr lang="en-US" sz="2400" dirty="0" smtClean="0"/>
            <a:t>Broadband                       = 1.5 Mbps</a:t>
          </a:r>
          <a:endParaRPr lang="en-US" sz="2400" dirty="0"/>
        </a:p>
      </dgm:t>
    </dgm:pt>
    <dgm:pt modelId="{E1683969-9241-4D49-A04C-B739AF859DE4}" type="parTrans" cxnId="{1964DED6-0E47-CD4F-AF0E-9F0FD4EBC159}">
      <dgm:prSet/>
      <dgm:spPr/>
      <dgm:t>
        <a:bodyPr/>
        <a:lstStyle/>
        <a:p>
          <a:endParaRPr lang="en-US"/>
        </a:p>
      </dgm:t>
    </dgm:pt>
    <dgm:pt modelId="{6F57CD29-398A-4042-B7D4-5892C5020976}" type="sibTrans" cxnId="{1964DED6-0E47-CD4F-AF0E-9F0FD4EBC159}">
      <dgm:prSet/>
      <dgm:spPr/>
      <dgm:t>
        <a:bodyPr/>
        <a:lstStyle/>
        <a:p>
          <a:endParaRPr lang="en-US"/>
        </a:p>
      </dgm:t>
    </dgm:pt>
    <dgm:pt modelId="{CB56D0B8-B267-974F-BA1A-B5F35DF2E77F}">
      <dgm:prSet phldrT="[Text]"/>
      <dgm:spPr/>
      <dgm:t>
        <a:bodyPr/>
        <a:lstStyle/>
        <a:p>
          <a:r>
            <a:rPr lang="en-US" dirty="0" smtClean="0"/>
            <a:t>5 Mbps</a:t>
          </a:r>
          <a:endParaRPr lang="en-US" dirty="0"/>
        </a:p>
      </dgm:t>
    </dgm:pt>
    <dgm:pt modelId="{8C6DA706-DCB6-C446-8074-3F8006B670AA}" type="parTrans" cxnId="{159EC859-B0D3-C54D-A261-D2580953576E}">
      <dgm:prSet/>
      <dgm:spPr/>
      <dgm:t>
        <a:bodyPr/>
        <a:lstStyle/>
        <a:p>
          <a:endParaRPr lang="en-US"/>
        </a:p>
      </dgm:t>
    </dgm:pt>
    <dgm:pt modelId="{9BC690DF-93DD-0F47-BF94-92DCDE7A1D8C}" type="sibTrans" cxnId="{159EC859-B0D3-C54D-A261-D2580953576E}">
      <dgm:prSet/>
      <dgm:spPr/>
      <dgm:t>
        <a:bodyPr/>
        <a:lstStyle/>
        <a:p>
          <a:endParaRPr lang="en-US"/>
        </a:p>
      </dgm:t>
    </dgm:pt>
    <dgm:pt modelId="{21C76215-156E-F64D-8A91-37BC02DA1831}">
      <dgm:prSet phldrT="[Text]"/>
      <dgm:spPr/>
      <dgm:t>
        <a:bodyPr/>
        <a:lstStyle/>
        <a:p>
          <a:r>
            <a:rPr lang="en-US" dirty="0" smtClean="0"/>
            <a:t>Internet Services</a:t>
          </a:r>
          <a:endParaRPr lang="en-US" dirty="0"/>
        </a:p>
      </dgm:t>
    </dgm:pt>
    <dgm:pt modelId="{C7DD7EDD-4F4D-1D4F-A89F-7BBD7FF9009C}" type="parTrans" cxnId="{8D0BF40F-A714-FE40-8AD9-0B9B22439DBC}">
      <dgm:prSet/>
      <dgm:spPr/>
      <dgm:t>
        <a:bodyPr/>
        <a:lstStyle/>
        <a:p>
          <a:endParaRPr lang="en-US"/>
        </a:p>
      </dgm:t>
    </dgm:pt>
    <dgm:pt modelId="{1677A00D-8035-DC4A-AC2E-85F272B4728D}" type="sibTrans" cxnId="{8D0BF40F-A714-FE40-8AD9-0B9B22439DBC}">
      <dgm:prSet/>
      <dgm:spPr/>
      <dgm:t>
        <a:bodyPr/>
        <a:lstStyle/>
        <a:p>
          <a:endParaRPr lang="en-US"/>
        </a:p>
      </dgm:t>
    </dgm:pt>
    <dgm:pt modelId="{758B66FB-31FB-4E41-BE45-C9FB20E5ED79}" type="pres">
      <dgm:prSet presAssocID="{F54A458F-8032-794E-9BE8-741322CC2E2F}" presName="Name0" presStyleCnt="0">
        <dgm:presLayoutVars>
          <dgm:chMax val="1"/>
          <dgm:chPref val="1"/>
        </dgm:presLayoutVars>
      </dgm:prSet>
      <dgm:spPr/>
      <dgm:t>
        <a:bodyPr/>
        <a:lstStyle/>
        <a:p>
          <a:endParaRPr lang="en-US"/>
        </a:p>
      </dgm:t>
    </dgm:pt>
    <dgm:pt modelId="{152CFBF2-C7B6-884C-8B7F-BCBFDDAC413E}" type="pres">
      <dgm:prSet presAssocID="{AE40FD58-BDD3-8D40-AB7D-0C33D16B3763}" presName="Parent" presStyleLbl="node0" presStyleIdx="0" presStyleCnt="1">
        <dgm:presLayoutVars>
          <dgm:chMax val="5"/>
          <dgm:chPref val="5"/>
        </dgm:presLayoutVars>
      </dgm:prSet>
      <dgm:spPr/>
      <dgm:t>
        <a:bodyPr/>
        <a:lstStyle/>
        <a:p>
          <a:endParaRPr lang="en-US"/>
        </a:p>
      </dgm:t>
    </dgm:pt>
    <dgm:pt modelId="{22D6E3D5-7E8F-5C48-96B2-0336C90F045F}" type="pres">
      <dgm:prSet presAssocID="{AE40FD58-BDD3-8D40-AB7D-0C33D16B3763}" presName="Accent1" presStyleLbl="node1" presStyleIdx="0" presStyleCnt="13"/>
      <dgm:spPr/>
    </dgm:pt>
    <dgm:pt modelId="{4C512B59-39AA-8746-A331-964103E7ACFC}" type="pres">
      <dgm:prSet presAssocID="{AE40FD58-BDD3-8D40-AB7D-0C33D16B3763}" presName="Accent2" presStyleLbl="node1" presStyleIdx="1" presStyleCnt="13"/>
      <dgm:spPr/>
    </dgm:pt>
    <dgm:pt modelId="{BD254039-E577-B942-8A0F-AC49F68573CF}" type="pres">
      <dgm:prSet presAssocID="{AE40FD58-BDD3-8D40-AB7D-0C33D16B3763}" presName="Accent3" presStyleLbl="node1" presStyleIdx="2" presStyleCnt="13"/>
      <dgm:spPr/>
    </dgm:pt>
    <dgm:pt modelId="{9DA0140F-7799-EC49-9FE7-E38B52E34913}" type="pres">
      <dgm:prSet presAssocID="{AE40FD58-BDD3-8D40-AB7D-0C33D16B3763}" presName="Accent4" presStyleLbl="node1" presStyleIdx="3" presStyleCnt="13"/>
      <dgm:spPr/>
    </dgm:pt>
    <dgm:pt modelId="{9D78B5B1-700C-EB47-ACE1-389C45991759}" type="pres">
      <dgm:prSet presAssocID="{AE40FD58-BDD3-8D40-AB7D-0C33D16B3763}" presName="Accent5" presStyleLbl="node1" presStyleIdx="4" presStyleCnt="13"/>
      <dgm:spPr/>
    </dgm:pt>
    <dgm:pt modelId="{2F931A2A-6BB1-E349-AB0D-BF4F670CBFAC}" type="pres">
      <dgm:prSet presAssocID="{AE40FD58-BDD3-8D40-AB7D-0C33D16B3763}" presName="Accent6" presStyleLbl="node1" presStyleIdx="5" presStyleCnt="13"/>
      <dgm:spPr/>
    </dgm:pt>
    <dgm:pt modelId="{E382AA62-866A-B44F-A73D-9D2E648C045D}" type="pres">
      <dgm:prSet presAssocID="{CB56D0B8-B267-974F-BA1A-B5F35DF2E77F}" presName="Child1" presStyleLbl="node1" presStyleIdx="6" presStyleCnt="13">
        <dgm:presLayoutVars>
          <dgm:chMax val="0"/>
          <dgm:chPref val="0"/>
        </dgm:presLayoutVars>
      </dgm:prSet>
      <dgm:spPr/>
      <dgm:t>
        <a:bodyPr/>
        <a:lstStyle/>
        <a:p>
          <a:endParaRPr lang="en-US"/>
        </a:p>
      </dgm:t>
    </dgm:pt>
    <dgm:pt modelId="{AE661C54-80E7-CB4B-AA49-C9A02288F129}" type="pres">
      <dgm:prSet presAssocID="{CB56D0B8-B267-974F-BA1A-B5F35DF2E77F}" presName="Accent7" presStyleCnt="0"/>
      <dgm:spPr/>
    </dgm:pt>
    <dgm:pt modelId="{E2368CC3-388E-1B43-9178-27265B3F09D0}" type="pres">
      <dgm:prSet presAssocID="{CB56D0B8-B267-974F-BA1A-B5F35DF2E77F}" presName="AccentHold1" presStyleLbl="node1" presStyleIdx="7" presStyleCnt="13"/>
      <dgm:spPr/>
    </dgm:pt>
    <dgm:pt modelId="{A6EDDE93-A4F9-9A41-A121-81D13740C9F9}" type="pres">
      <dgm:prSet presAssocID="{CB56D0B8-B267-974F-BA1A-B5F35DF2E77F}" presName="Accent8" presStyleCnt="0"/>
      <dgm:spPr/>
    </dgm:pt>
    <dgm:pt modelId="{DE15BA7B-E79C-4840-9749-11AD22F374C0}" type="pres">
      <dgm:prSet presAssocID="{CB56D0B8-B267-974F-BA1A-B5F35DF2E77F}" presName="AccentHold2" presStyleLbl="node1" presStyleIdx="8" presStyleCnt="13"/>
      <dgm:spPr/>
    </dgm:pt>
    <dgm:pt modelId="{6B9C6B47-2F78-3D4E-81A6-5A725FA3454E}" type="pres">
      <dgm:prSet presAssocID="{21C76215-156E-F64D-8A91-37BC02DA1831}" presName="Child2" presStyleLbl="node1" presStyleIdx="9" presStyleCnt="13" custScaleX="134929" custScaleY="147841">
        <dgm:presLayoutVars>
          <dgm:chMax val="0"/>
          <dgm:chPref val="0"/>
        </dgm:presLayoutVars>
      </dgm:prSet>
      <dgm:spPr/>
      <dgm:t>
        <a:bodyPr/>
        <a:lstStyle/>
        <a:p>
          <a:endParaRPr lang="en-US"/>
        </a:p>
      </dgm:t>
    </dgm:pt>
    <dgm:pt modelId="{3FAA451B-6C21-174C-A2E8-BD89DE4E1E84}" type="pres">
      <dgm:prSet presAssocID="{21C76215-156E-F64D-8A91-37BC02DA1831}" presName="Accent9" presStyleCnt="0"/>
      <dgm:spPr/>
    </dgm:pt>
    <dgm:pt modelId="{C95055FE-B4C7-A14A-82B1-14C902E7B0CA}" type="pres">
      <dgm:prSet presAssocID="{21C76215-156E-F64D-8A91-37BC02DA1831}" presName="AccentHold1" presStyleLbl="node1" presStyleIdx="10" presStyleCnt="13"/>
      <dgm:spPr/>
    </dgm:pt>
    <dgm:pt modelId="{D6D309EE-72F9-494B-BF9B-2837BB57A387}" type="pres">
      <dgm:prSet presAssocID="{21C76215-156E-F64D-8A91-37BC02DA1831}" presName="Accent10" presStyleCnt="0"/>
      <dgm:spPr/>
    </dgm:pt>
    <dgm:pt modelId="{29AD50FB-30F4-9F4D-8868-1647F383DA6E}" type="pres">
      <dgm:prSet presAssocID="{21C76215-156E-F64D-8A91-37BC02DA1831}" presName="AccentHold2" presStyleLbl="node1" presStyleIdx="11" presStyleCnt="13"/>
      <dgm:spPr/>
    </dgm:pt>
    <dgm:pt modelId="{C29B3872-B657-944E-BC61-A6CC2F891747}" type="pres">
      <dgm:prSet presAssocID="{21C76215-156E-F64D-8A91-37BC02DA1831}" presName="Accent11" presStyleCnt="0"/>
      <dgm:spPr/>
    </dgm:pt>
    <dgm:pt modelId="{DD3B98ED-C266-6148-917D-9F2FD0F3C33D}" type="pres">
      <dgm:prSet presAssocID="{21C76215-156E-F64D-8A91-37BC02DA1831}" presName="AccentHold3" presStyleLbl="node1" presStyleIdx="12" presStyleCnt="13"/>
      <dgm:spPr/>
    </dgm:pt>
  </dgm:ptLst>
  <dgm:cxnLst>
    <dgm:cxn modelId="{ECBF8C52-47C7-734B-B0F2-0DA75C7383C5}" type="presOf" srcId="{F54A458F-8032-794E-9BE8-741322CC2E2F}" destId="{758B66FB-31FB-4E41-BE45-C9FB20E5ED79}" srcOrd="0" destOrd="0" presId="urn:microsoft.com/office/officeart/2009/3/layout/CircleRelationship"/>
    <dgm:cxn modelId="{1964DED6-0E47-CD4F-AF0E-9F0FD4EBC159}" srcId="{F54A458F-8032-794E-9BE8-741322CC2E2F}" destId="{AE40FD58-BDD3-8D40-AB7D-0C33D16B3763}" srcOrd="0" destOrd="0" parTransId="{E1683969-9241-4D49-A04C-B739AF859DE4}" sibTransId="{6F57CD29-398A-4042-B7D4-5892C5020976}"/>
    <dgm:cxn modelId="{159EC859-B0D3-C54D-A261-D2580953576E}" srcId="{AE40FD58-BDD3-8D40-AB7D-0C33D16B3763}" destId="{CB56D0B8-B267-974F-BA1A-B5F35DF2E77F}" srcOrd="0" destOrd="0" parTransId="{8C6DA706-DCB6-C446-8074-3F8006B670AA}" sibTransId="{9BC690DF-93DD-0F47-BF94-92DCDE7A1D8C}"/>
    <dgm:cxn modelId="{2522125C-7A92-BE47-8E0F-FC03DE5E40B1}" type="presOf" srcId="{AE40FD58-BDD3-8D40-AB7D-0C33D16B3763}" destId="{152CFBF2-C7B6-884C-8B7F-BCBFDDAC413E}" srcOrd="0" destOrd="0" presId="urn:microsoft.com/office/officeart/2009/3/layout/CircleRelationship"/>
    <dgm:cxn modelId="{0755F849-96B0-3D4B-8070-64649E4EBB8F}" type="presOf" srcId="{21C76215-156E-F64D-8A91-37BC02DA1831}" destId="{6B9C6B47-2F78-3D4E-81A6-5A725FA3454E}" srcOrd="0" destOrd="0" presId="urn:microsoft.com/office/officeart/2009/3/layout/CircleRelationship"/>
    <dgm:cxn modelId="{8D0BF40F-A714-FE40-8AD9-0B9B22439DBC}" srcId="{AE40FD58-BDD3-8D40-AB7D-0C33D16B3763}" destId="{21C76215-156E-F64D-8A91-37BC02DA1831}" srcOrd="1" destOrd="0" parTransId="{C7DD7EDD-4F4D-1D4F-A89F-7BBD7FF9009C}" sibTransId="{1677A00D-8035-DC4A-AC2E-85F272B4728D}"/>
    <dgm:cxn modelId="{E3EEB335-A182-5049-8628-CF168D4D4C9C}" type="presOf" srcId="{CB56D0B8-B267-974F-BA1A-B5F35DF2E77F}" destId="{E382AA62-866A-B44F-A73D-9D2E648C045D}" srcOrd="0" destOrd="0" presId="urn:microsoft.com/office/officeart/2009/3/layout/CircleRelationship"/>
    <dgm:cxn modelId="{3101CFAF-D1F8-5843-AC45-38FF08A40FC2}" type="presParOf" srcId="{758B66FB-31FB-4E41-BE45-C9FB20E5ED79}" destId="{152CFBF2-C7B6-884C-8B7F-BCBFDDAC413E}" srcOrd="0" destOrd="0" presId="urn:microsoft.com/office/officeart/2009/3/layout/CircleRelationship"/>
    <dgm:cxn modelId="{9A9D6B6A-D28F-1C49-97F3-27AEECD11935}" type="presParOf" srcId="{758B66FB-31FB-4E41-BE45-C9FB20E5ED79}" destId="{22D6E3D5-7E8F-5C48-96B2-0336C90F045F}" srcOrd="1" destOrd="0" presId="urn:microsoft.com/office/officeart/2009/3/layout/CircleRelationship"/>
    <dgm:cxn modelId="{5E9ED9AF-E2C6-504C-BA2A-8808B0C2D964}" type="presParOf" srcId="{758B66FB-31FB-4E41-BE45-C9FB20E5ED79}" destId="{4C512B59-39AA-8746-A331-964103E7ACFC}" srcOrd="2" destOrd="0" presId="urn:microsoft.com/office/officeart/2009/3/layout/CircleRelationship"/>
    <dgm:cxn modelId="{A7C265A6-2F89-AF41-B73F-743314CA8D95}" type="presParOf" srcId="{758B66FB-31FB-4E41-BE45-C9FB20E5ED79}" destId="{BD254039-E577-B942-8A0F-AC49F68573CF}" srcOrd="3" destOrd="0" presId="urn:microsoft.com/office/officeart/2009/3/layout/CircleRelationship"/>
    <dgm:cxn modelId="{C12E69C0-D01B-EA45-B66D-E78F3B8C6827}" type="presParOf" srcId="{758B66FB-31FB-4E41-BE45-C9FB20E5ED79}" destId="{9DA0140F-7799-EC49-9FE7-E38B52E34913}" srcOrd="4" destOrd="0" presId="urn:microsoft.com/office/officeart/2009/3/layout/CircleRelationship"/>
    <dgm:cxn modelId="{C87163EB-18DC-9445-A66C-BD85F8FD17E3}" type="presParOf" srcId="{758B66FB-31FB-4E41-BE45-C9FB20E5ED79}" destId="{9D78B5B1-700C-EB47-ACE1-389C45991759}" srcOrd="5" destOrd="0" presId="urn:microsoft.com/office/officeart/2009/3/layout/CircleRelationship"/>
    <dgm:cxn modelId="{44E39AF1-813B-4D43-935D-A63CE32A6548}" type="presParOf" srcId="{758B66FB-31FB-4E41-BE45-C9FB20E5ED79}" destId="{2F931A2A-6BB1-E349-AB0D-BF4F670CBFAC}" srcOrd="6" destOrd="0" presId="urn:microsoft.com/office/officeart/2009/3/layout/CircleRelationship"/>
    <dgm:cxn modelId="{60D00596-8EFD-B448-B969-1DDDD9DA7071}" type="presParOf" srcId="{758B66FB-31FB-4E41-BE45-C9FB20E5ED79}" destId="{E382AA62-866A-B44F-A73D-9D2E648C045D}" srcOrd="7" destOrd="0" presId="urn:microsoft.com/office/officeart/2009/3/layout/CircleRelationship"/>
    <dgm:cxn modelId="{917C50DA-21F4-644C-B9A6-9AE95F89F4B4}" type="presParOf" srcId="{758B66FB-31FB-4E41-BE45-C9FB20E5ED79}" destId="{AE661C54-80E7-CB4B-AA49-C9A02288F129}" srcOrd="8" destOrd="0" presId="urn:microsoft.com/office/officeart/2009/3/layout/CircleRelationship"/>
    <dgm:cxn modelId="{3B05003B-8319-F248-A0D1-4D0670CD7AA1}" type="presParOf" srcId="{AE661C54-80E7-CB4B-AA49-C9A02288F129}" destId="{E2368CC3-388E-1B43-9178-27265B3F09D0}" srcOrd="0" destOrd="0" presId="urn:microsoft.com/office/officeart/2009/3/layout/CircleRelationship"/>
    <dgm:cxn modelId="{969E9F2D-B9BF-5F40-A3CB-1CC263C958DB}" type="presParOf" srcId="{758B66FB-31FB-4E41-BE45-C9FB20E5ED79}" destId="{A6EDDE93-A4F9-9A41-A121-81D13740C9F9}" srcOrd="9" destOrd="0" presId="urn:microsoft.com/office/officeart/2009/3/layout/CircleRelationship"/>
    <dgm:cxn modelId="{2D7C600F-D060-A242-A67F-DE8A63185902}" type="presParOf" srcId="{A6EDDE93-A4F9-9A41-A121-81D13740C9F9}" destId="{DE15BA7B-E79C-4840-9749-11AD22F374C0}" srcOrd="0" destOrd="0" presId="urn:microsoft.com/office/officeart/2009/3/layout/CircleRelationship"/>
    <dgm:cxn modelId="{C8648657-50B1-3147-B365-7B7B8DCF44ED}" type="presParOf" srcId="{758B66FB-31FB-4E41-BE45-C9FB20E5ED79}" destId="{6B9C6B47-2F78-3D4E-81A6-5A725FA3454E}" srcOrd="10" destOrd="0" presId="urn:microsoft.com/office/officeart/2009/3/layout/CircleRelationship"/>
    <dgm:cxn modelId="{83B0A3A3-4F53-6445-B619-EA8058341B77}" type="presParOf" srcId="{758B66FB-31FB-4E41-BE45-C9FB20E5ED79}" destId="{3FAA451B-6C21-174C-A2E8-BD89DE4E1E84}" srcOrd="11" destOrd="0" presId="urn:microsoft.com/office/officeart/2009/3/layout/CircleRelationship"/>
    <dgm:cxn modelId="{249A4731-25CF-EE4D-B2D6-FB8C41E432CF}" type="presParOf" srcId="{3FAA451B-6C21-174C-A2E8-BD89DE4E1E84}" destId="{C95055FE-B4C7-A14A-82B1-14C902E7B0CA}" srcOrd="0" destOrd="0" presId="urn:microsoft.com/office/officeart/2009/3/layout/CircleRelationship"/>
    <dgm:cxn modelId="{57B2706B-FE79-B747-950D-07C13CE5F86D}" type="presParOf" srcId="{758B66FB-31FB-4E41-BE45-C9FB20E5ED79}" destId="{D6D309EE-72F9-494B-BF9B-2837BB57A387}" srcOrd="12" destOrd="0" presId="urn:microsoft.com/office/officeart/2009/3/layout/CircleRelationship"/>
    <dgm:cxn modelId="{6CE8476F-4ABF-7E46-9F84-5C3262A9C776}" type="presParOf" srcId="{D6D309EE-72F9-494B-BF9B-2837BB57A387}" destId="{29AD50FB-30F4-9F4D-8868-1647F383DA6E}" srcOrd="0" destOrd="0" presId="urn:microsoft.com/office/officeart/2009/3/layout/CircleRelationship"/>
    <dgm:cxn modelId="{555C46DC-7149-A343-85EE-E785DCB66CF8}" type="presParOf" srcId="{758B66FB-31FB-4E41-BE45-C9FB20E5ED79}" destId="{C29B3872-B657-944E-BC61-A6CC2F891747}" srcOrd="13" destOrd="0" presId="urn:microsoft.com/office/officeart/2009/3/layout/CircleRelationship"/>
    <dgm:cxn modelId="{4EB02DED-CFBF-2145-8957-0A0B1A2185B8}" type="presParOf" srcId="{C29B3872-B657-944E-BC61-A6CC2F891747}" destId="{DD3B98ED-C266-6148-917D-9F2FD0F3C33D}" srcOrd="0" destOrd="0" presId="urn:microsoft.com/office/officeart/2009/3/layout/CircleRelationship"/>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B4A7CE1-AD12-A449-ACE2-56C70EC75ABB}" type="doc">
      <dgm:prSet loTypeId="urn:microsoft.com/office/officeart/2009/3/layout/CircleRelationship" loCatId="" qsTypeId="urn:microsoft.com/office/officeart/2005/8/quickstyle/simple4" qsCatId="simple" csTypeId="urn:microsoft.com/office/officeart/2005/8/colors/accent1_2" csCatId="accent1" phldr="1"/>
      <dgm:spPr/>
      <dgm:t>
        <a:bodyPr/>
        <a:lstStyle/>
        <a:p>
          <a:endParaRPr lang="en-US"/>
        </a:p>
      </dgm:t>
    </dgm:pt>
    <dgm:pt modelId="{9C95BC3C-6F6C-9A4D-A26D-15A36508E2AF}">
      <dgm:prSet phldrT="[Text]" custT="1"/>
      <dgm:spPr/>
      <dgm:t>
        <a:bodyPr/>
        <a:lstStyle/>
        <a:p>
          <a:r>
            <a:rPr lang="en-US" sz="2400" dirty="0" smtClean="0"/>
            <a:t>Affordable Access</a:t>
          </a:r>
          <a:endParaRPr lang="en-US" sz="2400" dirty="0"/>
        </a:p>
      </dgm:t>
    </dgm:pt>
    <dgm:pt modelId="{05BAB826-09C7-5F40-90B9-E2707EA6E208}" type="parTrans" cxnId="{5B4C184A-F176-324E-A13A-17CE4DDE0098}">
      <dgm:prSet/>
      <dgm:spPr/>
      <dgm:t>
        <a:bodyPr/>
        <a:lstStyle/>
        <a:p>
          <a:endParaRPr lang="en-US"/>
        </a:p>
      </dgm:t>
    </dgm:pt>
    <dgm:pt modelId="{A83A493C-231A-DA45-A744-93ACEFFF6E3A}" type="sibTrans" cxnId="{5B4C184A-F176-324E-A13A-17CE4DDE0098}">
      <dgm:prSet/>
      <dgm:spPr/>
      <dgm:t>
        <a:bodyPr/>
        <a:lstStyle/>
        <a:p>
          <a:endParaRPr lang="en-US"/>
        </a:p>
      </dgm:t>
    </dgm:pt>
    <dgm:pt modelId="{EE254F6F-EE91-F04E-B20A-0183D96828CF}">
      <dgm:prSet phldrT="[Text]" custT="1"/>
      <dgm:spPr/>
      <dgm:t>
        <a:bodyPr/>
        <a:lstStyle/>
        <a:p>
          <a:r>
            <a:rPr lang="en-US" sz="2000" dirty="0" smtClean="0"/>
            <a:t>Reliable</a:t>
          </a:r>
          <a:endParaRPr lang="en-US" sz="2000" dirty="0"/>
        </a:p>
      </dgm:t>
    </dgm:pt>
    <dgm:pt modelId="{F0D3DCB5-46AC-5C48-B302-317F9ECC9C54}" type="parTrans" cxnId="{97F23B32-7604-6E4F-B636-AEFF3E30FE1D}">
      <dgm:prSet/>
      <dgm:spPr/>
      <dgm:t>
        <a:bodyPr/>
        <a:lstStyle/>
        <a:p>
          <a:endParaRPr lang="en-US"/>
        </a:p>
      </dgm:t>
    </dgm:pt>
    <dgm:pt modelId="{6F427A1F-79BC-F24F-873C-3167A95347D6}" type="sibTrans" cxnId="{97F23B32-7604-6E4F-B636-AEFF3E30FE1D}">
      <dgm:prSet/>
      <dgm:spPr/>
      <dgm:t>
        <a:bodyPr/>
        <a:lstStyle/>
        <a:p>
          <a:endParaRPr lang="en-US"/>
        </a:p>
      </dgm:t>
    </dgm:pt>
    <dgm:pt modelId="{9A694D5B-6F05-884B-81CC-7ED89F2E0ED2}">
      <dgm:prSet phldrT="[Text]" custT="1"/>
      <dgm:spPr/>
      <dgm:t>
        <a:bodyPr/>
        <a:lstStyle/>
        <a:p>
          <a:r>
            <a:rPr lang="en-US" sz="2000" dirty="0" smtClean="0"/>
            <a:t>Market Forces</a:t>
          </a:r>
          <a:endParaRPr lang="en-US" sz="2000" dirty="0"/>
        </a:p>
      </dgm:t>
    </dgm:pt>
    <dgm:pt modelId="{0024643F-8B71-2147-A3EA-EEC360F243D5}" type="parTrans" cxnId="{45F04AC5-3243-AA4E-BFB8-40DB9FA7BAE6}">
      <dgm:prSet/>
      <dgm:spPr/>
      <dgm:t>
        <a:bodyPr/>
        <a:lstStyle/>
        <a:p>
          <a:endParaRPr lang="en-US"/>
        </a:p>
      </dgm:t>
    </dgm:pt>
    <dgm:pt modelId="{90DE21A0-C89C-F245-A041-FEFEE1EAFCB4}" type="sibTrans" cxnId="{45F04AC5-3243-AA4E-BFB8-40DB9FA7BAE6}">
      <dgm:prSet/>
      <dgm:spPr/>
      <dgm:t>
        <a:bodyPr/>
        <a:lstStyle/>
        <a:p>
          <a:endParaRPr lang="en-US"/>
        </a:p>
      </dgm:t>
    </dgm:pt>
    <dgm:pt modelId="{48176864-B9D6-EF48-B6A0-6EE8992C168C}">
      <dgm:prSet phldrT="[Text]" custT="1"/>
      <dgm:spPr/>
      <dgm:t>
        <a:bodyPr/>
        <a:lstStyle/>
        <a:p>
          <a:r>
            <a:rPr lang="en-US" sz="2000" dirty="0" smtClean="0"/>
            <a:t>Competitive Prices</a:t>
          </a:r>
          <a:endParaRPr lang="en-US" sz="2000" dirty="0"/>
        </a:p>
      </dgm:t>
    </dgm:pt>
    <dgm:pt modelId="{76059775-35FE-CD45-8F3B-11ACB71820F1}" type="parTrans" cxnId="{AEFD62E4-8C76-AA4A-9327-98F79B95010B}">
      <dgm:prSet/>
      <dgm:spPr/>
    </dgm:pt>
    <dgm:pt modelId="{39D9A1E6-7F82-D740-A772-CA705CCB3E2B}" type="sibTrans" cxnId="{AEFD62E4-8C76-AA4A-9327-98F79B95010B}">
      <dgm:prSet/>
      <dgm:spPr/>
    </dgm:pt>
    <dgm:pt modelId="{A11E9B18-D48B-394B-B5D5-2A4D535A8FF9}" type="pres">
      <dgm:prSet presAssocID="{8B4A7CE1-AD12-A449-ACE2-56C70EC75ABB}" presName="Name0" presStyleCnt="0">
        <dgm:presLayoutVars>
          <dgm:chMax val="1"/>
          <dgm:chPref val="1"/>
        </dgm:presLayoutVars>
      </dgm:prSet>
      <dgm:spPr/>
      <dgm:t>
        <a:bodyPr/>
        <a:lstStyle/>
        <a:p>
          <a:endParaRPr lang="en-US"/>
        </a:p>
      </dgm:t>
    </dgm:pt>
    <dgm:pt modelId="{47A5F429-77FB-854E-8D1A-EBD846F5F3C4}" type="pres">
      <dgm:prSet presAssocID="{9C95BC3C-6F6C-9A4D-A26D-15A36508E2AF}" presName="Parent" presStyleLbl="node0" presStyleIdx="0" presStyleCnt="1">
        <dgm:presLayoutVars>
          <dgm:chMax val="5"/>
          <dgm:chPref val="5"/>
        </dgm:presLayoutVars>
      </dgm:prSet>
      <dgm:spPr/>
      <dgm:t>
        <a:bodyPr/>
        <a:lstStyle/>
        <a:p>
          <a:endParaRPr lang="en-US"/>
        </a:p>
      </dgm:t>
    </dgm:pt>
    <dgm:pt modelId="{58D77E14-D6A2-BC4D-9F6C-76AC95CD4CCE}" type="pres">
      <dgm:prSet presAssocID="{9C95BC3C-6F6C-9A4D-A26D-15A36508E2AF}" presName="Accent1" presStyleLbl="node1" presStyleIdx="0" presStyleCnt="15"/>
      <dgm:spPr/>
    </dgm:pt>
    <dgm:pt modelId="{93F3B44E-92AC-B64A-9297-DCE83F65364C}" type="pres">
      <dgm:prSet presAssocID="{9C95BC3C-6F6C-9A4D-A26D-15A36508E2AF}" presName="Accent2" presStyleLbl="node1" presStyleIdx="1" presStyleCnt="15"/>
      <dgm:spPr/>
    </dgm:pt>
    <dgm:pt modelId="{783E9552-479F-6544-B503-CA1795CF3B4A}" type="pres">
      <dgm:prSet presAssocID="{9C95BC3C-6F6C-9A4D-A26D-15A36508E2AF}" presName="Accent3" presStyleLbl="node1" presStyleIdx="2" presStyleCnt="15"/>
      <dgm:spPr/>
    </dgm:pt>
    <dgm:pt modelId="{3D9378B2-16E5-9440-8F6A-C4B7F2B2C1AC}" type="pres">
      <dgm:prSet presAssocID="{9C95BC3C-6F6C-9A4D-A26D-15A36508E2AF}" presName="Accent4" presStyleLbl="node1" presStyleIdx="3" presStyleCnt="15"/>
      <dgm:spPr/>
    </dgm:pt>
    <dgm:pt modelId="{DFB05FFC-ECEF-1240-B68C-60B3D008D989}" type="pres">
      <dgm:prSet presAssocID="{9C95BC3C-6F6C-9A4D-A26D-15A36508E2AF}" presName="Accent5" presStyleLbl="node1" presStyleIdx="4" presStyleCnt="15"/>
      <dgm:spPr/>
    </dgm:pt>
    <dgm:pt modelId="{341835B7-0B98-E542-8F8D-915CE3FDE489}" type="pres">
      <dgm:prSet presAssocID="{9C95BC3C-6F6C-9A4D-A26D-15A36508E2AF}" presName="Accent6" presStyleLbl="node1" presStyleIdx="5" presStyleCnt="15"/>
      <dgm:spPr/>
    </dgm:pt>
    <dgm:pt modelId="{3A5941EC-75A8-6D43-B81A-2A6561C9E429}" type="pres">
      <dgm:prSet presAssocID="{EE254F6F-EE91-F04E-B20A-0183D96828CF}" presName="Child1" presStyleLbl="node1" presStyleIdx="6" presStyleCnt="15">
        <dgm:presLayoutVars>
          <dgm:chMax val="0"/>
          <dgm:chPref val="0"/>
        </dgm:presLayoutVars>
      </dgm:prSet>
      <dgm:spPr/>
      <dgm:t>
        <a:bodyPr/>
        <a:lstStyle/>
        <a:p>
          <a:endParaRPr lang="en-US"/>
        </a:p>
      </dgm:t>
    </dgm:pt>
    <dgm:pt modelId="{9C780304-C594-9A45-8498-34614B9E5815}" type="pres">
      <dgm:prSet presAssocID="{EE254F6F-EE91-F04E-B20A-0183D96828CF}" presName="Accent7" presStyleCnt="0"/>
      <dgm:spPr/>
    </dgm:pt>
    <dgm:pt modelId="{0982BA89-A207-CE43-A6A1-FFA703C35EEF}" type="pres">
      <dgm:prSet presAssocID="{EE254F6F-EE91-F04E-B20A-0183D96828CF}" presName="AccentHold1" presStyleLbl="node1" presStyleIdx="7" presStyleCnt="15"/>
      <dgm:spPr/>
    </dgm:pt>
    <dgm:pt modelId="{B8D77AFA-8C1A-084E-BE73-D92A08889A48}" type="pres">
      <dgm:prSet presAssocID="{EE254F6F-EE91-F04E-B20A-0183D96828CF}" presName="Accent8" presStyleCnt="0"/>
      <dgm:spPr/>
    </dgm:pt>
    <dgm:pt modelId="{BE0867FC-6279-DF43-9928-08EBE3F595FD}" type="pres">
      <dgm:prSet presAssocID="{EE254F6F-EE91-F04E-B20A-0183D96828CF}" presName="AccentHold2" presStyleLbl="node1" presStyleIdx="8" presStyleCnt="15"/>
      <dgm:spPr/>
    </dgm:pt>
    <dgm:pt modelId="{C0AB604F-C707-B240-B8B5-7E6611724F7A}" type="pres">
      <dgm:prSet presAssocID="{9A694D5B-6F05-884B-81CC-7ED89F2E0ED2}" presName="Child2" presStyleLbl="node1" presStyleIdx="9" presStyleCnt="15" custScaleX="160757" custScaleY="159902">
        <dgm:presLayoutVars>
          <dgm:chMax val="0"/>
          <dgm:chPref val="0"/>
        </dgm:presLayoutVars>
      </dgm:prSet>
      <dgm:spPr/>
      <dgm:t>
        <a:bodyPr/>
        <a:lstStyle/>
        <a:p>
          <a:endParaRPr lang="en-US"/>
        </a:p>
      </dgm:t>
    </dgm:pt>
    <dgm:pt modelId="{C410B73F-044E-E947-9490-C8A091A65DE7}" type="pres">
      <dgm:prSet presAssocID="{9A694D5B-6F05-884B-81CC-7ED89F2E0ED2}" presName="Accent9" presStyleCnt="0"/>
      <dgm:spPr/>
    </dgm:pt>
    <dgm:pt modelId="{49A4014D-D7FA-F24D-BA3E-AD618C780F13}" type="pres">
      <dgm:prSet presAssocID="{9A694D5B-6F05-884B-81CC-7ED89F2E0ED2}" presName="AccentHold1" presStyleLbl="node1" presStyleIdx="10" presStyleCnt="15"/>
      <dgm:spPr/>
    </dgm:pt>
    <dgm:pt modelId="{B5F2343B-40FE-2649-9A13-8F534BCD0BEA}" type="pres">
      <dgm:prSet presAssocID="{9A694D5B-6F05-884B-81CC-7ED89F2E0ED2}" presName="Accent10" presStyleCnt="0"/>
      <dgm:spPr/>
    </dgm:pt>
    <dgm:pt modelId="{68B6F4F0-9A9F-344E-8DA0-F54055F47323}" type="pres">
      <dgm:prSet presAssocID="{9A694D5B-6F05-884B-81CC-7ED89F2E0ED2}" presName="AccentHold2" presStyleLbl="node1" presStyleIdx="11" presStyleCnt="15"/>
      <dgm:spPr/>
    </dgm:pt>
    <dgm:pt modelId="{419162AC-DDD1-D942-93C4-D41B2B61ADD8}" type="pres">
      <dgm:prSet presAssocID="{9A694D5B-6F05-884B-81CC-7ED89F2E0ED2}" presName="Accent11" presStyleCnt="0"/>
      <dgm:spPr/>
    </dgm:pt>
    <dgm:pt modelId="{53C93C6D-2FA9-8F4C-A930-8A1958345D61}" type="pres">
      <dgm:prSet presAssocID="{9A694D5B-6F05-884B-81CC-7ED89F2E0ED2}" presName="AccentHold3" presStyleLbl="node1" presStyleIdx="12" presStyleCnt="15"/>
      <dgm:spPr/>
    </dgm:pt>
    <dgm:pt modelId="{5A3308BD-DC2A-9147-BBAB-80F823D0AE95}" type="pres">
      <dgm:prSet presAssocID="{48176864-B9D6-EF48-B6A0-6EE8992C168C}" presName="Child3" presStyleLbl="node1" presStyleIdx="13" presStyleCnt="15" custScaleX="159066" custScaleY="136136">
        <dgm:presLayoutVars>
          <dgm:chMax val="0"/>
          <dgm:chPref val="0"/>
        </dgm:presLayoutVars>
      </dgm:prSet>
      <dgm:spPr/>
      <dgm:t>
        <a:bodyPr/>
        <a:lstStyle/>
        <a:p>
          <a:endParaRPr lang="en-US"/>
        </a:p>
      </dgm:t>
    </dgm:pt>
    <dgm:pt modelId="{2AEA916F-FD16-454C-B1F6-B3D74EEC271B}" type="pres">
      <dgm:prSet presAssocID="{48176864-B9D6-EF48-B6A0-6EE8992C168C}" presName="Accent12" presStyleCnt="0"/>
      <dgm:spPr/>
    </dgm:pt>
    <dgm:pt modelId="{CB5BDA6C-5CA0-B140-AE8B-0F4C4154EB60}" type="pres">
      <dgm:prSet presAssocID="{48176864-B9D6-EF48-B6A0-6EE8992C168C}" presName="AccentHold1" presStyleLbl="node1" presStyleIdx="14" presStyleCnt="15"/>
      <dgm:spPr/>
    </dgm:pt>
  </dgm:ptLst>
  <dgm:cxnLst>
    <dgm:cxn modelId="{A84DF69A-7542-CE4E-B2CF-9B65E97899DA}" type="presOf" srcId="{9A694D5B-6F05-884B-81CC-7ED89F2E0ED2}" destId="{C0AB604F-C707-B240-B8B5-7E6611724F7A}" srcOrd="0" destOrd="0" presId="urn:microsoft.com/office/officeart/2009/3/layout/CircleRelationship"/>
    <dgm:cxn modelId="{E3E57CFC-BCB6-4D40-97BE-1090A85C29E6}" type="presOf" srcId="{9C95BC3C-6F6C-9A4D-A26D-15A36508E2AF}" destId="{47A5F429-77FB-854E-8D1A-EBD846F5F3C4}" srcOrd="0" destOrd="0" presId="urn:microsoft.com/office/officeart/2009/3/layout/CircleRelationship"/>
    <dgm:cxn modelId="{8CBFA1E1-FF3F-1846-BFF5-8C5F98D95D6A}" type="presOf" srcId="{EE254F6F-EE91-F04E-B20A-0183D96828CF}" destId="{3A5941EC-75A8-6D43-B81A-2A6561C9E429}" srcOrd="0" destOrd="0" presId="urn:microsoft.com/office/officeart/2009/3/layout/CircleRelationship"/>
    <dgm:cxn modelId="{45F04AC5-3243-AA4E-BFB8-40DB9FA7BAE6}" srcId="{9C95BC3C-6F6C-9A4D-A26D-15A36508E2AF}" destId="{9A694D5B-6F05-884B-81CC-7ED89F2E0ED2}" srcOrd="1" destOrd="0" parTransId="{0024643F-8B71-2147-A3EA-EEC360F243D5}" sibTransId="{90DE21A0-C89C-F245-A041-FEFEE1EAFCB4}"/>
    <dgm:cxn modelId="{F1994F80-B678-A244-89BD-3CEDEB9437A0}" type="presOf" srcId="{48176864-B9D6-EF48-B6A0-6EE8992C168C}" destId="{5A3308BD-DC2A-9147-BBAB-80F823D0AE95}" srcOrd="0" destOrd="0" presId="urn:microsoft.com/office/officeart/2009/3/layout/CircleRelationship"/>
    <dgm:cxn modelId="{5B4C184A-F176-324E-A13A-17CE4DDE0098}" srcId="{8B4A7CE1-AD12-A449-ACE2-56C70EC75ABB}" destId="{9C95BC3C-6F6C-9A4D-A26D-15A36508E2AF}" srcOrd="0" destOrd="0" parTransId="{05BAB826-09C7-5F40-90B9-E2707EA6E208}" sibTransId="{A83A493C-231A-DA45-A744-93ACEFFF6E3A}"/>
    <dgm:cxn modelId="{97F23B32-7604-6E4F-B636-AEFF3E30FE1D}" srcId="{9C95BC3C-6F6C-9A4D-A26D-15A36508E2AF}" destId="{EE254F6F-EE91-F04E-B20A-0183D96828CF}" srcOrd="0" destOrd="0" parTransId="{F0D3DCB5-46AC-5C48-B302-317F9ECC9C54}" sibTransId="{6F427A1F-79BC-F24F-873C-3167A95347D6}"/>
    <dgm:cxn modelId="{AEFD62E4-8C76-AA4A-9327-98F79B95010B}" srcId="{9C95BC3C-6F6C-9A4D-A26D-15A36508E2AF}" destId="{48176864-B9D6-EF48-B6A0-6EE8992C168C}" srcOrd="2" destOrd="0" parTransId="{76059775-35FE-CD45-8F3B-11ACB71820F1}" sibTransId="{39D9A1E6-7F82-D740-A772-CA705CCB3E2B}"/>
    <dgm:cxn modelId="{8F98F171-974E-934E-9120-7372591B878C}" type="presOf" srcId="{8B4A7CE1-AD12-A449-ACE2-56C70EC75ABB}" destId="{A11E9B18-D48B-394B-B5D5-2A4D535A8FF9}" srcOrd="0" destOrd="0" presId="urn:microsoft.com/office/officeart/2009/3/layout/CircleRelationship"/>
    <dgm:cxn modelId="{F40C0BFD-FA1A-6B45-B46D-8AE552B5DF96}" type="presParOf" srcId="{A11E9B18-D48B-394B-B5D5-2A4D535A8FF9}" destId="{47A5F429-77FB-854E-8D1A-EBD846F5F3C4}" srcOrd="0" destOrd="0" presId="urn:microsoft.com/office/officeart/2009/3/layout/CircleRelationship"/>
    <dgm:cxn modelId="{8E49F4CE-DAFB-0446-A09C-629F19696341}" type="presParOf" srcId="{A11E9B18-D48B-394B-B5D5-2A4D535A8FF9}" destId="{58D77E14-D6A2-BC4D-9F6C-76AC95CD4CCE}" srcOrd="1" destOrd="0" presId="urn:microsoft.com/office/officeart/2009/3/layout/CircleRelationship"/>
    <dgm:cxn modelId="{CF91D38C-30D1-6A47-A42B-919226D82B98}" type="presParOf" srcId="{A11E9B18-D48B-394B-B5D5-2A4D535A8FF9}" destId="{93F3B44E-92AC-B64A-9297-DCE83F65364C}" srcOrd="2" destOrd="0" presId="urn:microsoft.com/office/officeart/2009/3/layout/CircleRelationship"/>
    <dgm:cxn modelId="{53109278-9C18-1B44-9507-8346D31CFB42}" type="presParOf" srcId="{A11E9B18-D48B-394B-B5D5-2A4D535A8FF9}" destId="{783E9552-479F-6544-B503-CA1795CF3B4A}" srcOrd="3" destOrd="0" presId="urn:microsoft.com/office/officeart/2009/3/layout/CircleRelationship"/>
    <dgm:cxn modelId="{13F59FA7-A02C-A546-94B6-8E4DE6F054BC}" type="presParOf" srcId="{A11E9B18-D48B-394B-B5D5-2A4D535A8FF9}" destId="{3D9378B2-16E5-9440-8F6A-C4B7F2B2C1AC}" srcOrd="4" destOrd="0" presId="urn:microsoft.com/office/officeart/2009/3/layout/CircleRelationship"/>
    <dgm:cxn modelId="{F0EBBF56-2033-054B-AC5A-092BC71789B7}" type="presParOf" srcId="{A11E9B18-D48B-394B-B5D5-2A4D535A8FF9}" destId="{DFB05FFC-ECEF-1240-B68C-60B3D008D989}" srcOrd="5" destOrd="0" presId="urn:microsoft.com/office/officeart/2009/3/layout/CircleRelationship"/>
    <dgm:cxn modelId="{F045BEB2-8170-F54D-9738-670119749331}" type="presParOf" srcId="{A11E9B18-D48B-394B-B5D5-2A4D535A8FF9}" destId="{341835B7-0B98-E542-8F8D-915CE3FDE489}" srcOrd="6" destOrd="0" presId="urn:microsoft.com/office/officeart/2009/3/layout/CircleRelationship"/>
    <dgm:cxn modelId="{24101B62-7888-E14E-8EC8-FE3AD782B0D5}" type="presParOf" srcId="{A11E9B18-D48B-394B-B5D5-2A4D535A8FF9}" destId="{3A5941EC-75A8-6D43-B81A-2A6561C9E429}" srcOrd="7" destOrd="0" presId="urn:microsoft.com/office/officeart/2009/3/layout/CircleRelationship"/>
    <dgm:cxn modelId="{EC66EDC6-1BB2-D54C-BE7F-B78FC09743A2}" type="presParOf" srcId="{A11E9B18-D48B-394B-B5D5-2A4D535A8FF9}" destId="{9C780304-C594-9A45-8498-34614B9E5815}" srcOrd="8" destOrd="0" presId="urn:microsoft.com/office/officeart/2009/3/layout/CircleRelationship"/>
    <dgm:cxn modelId="{CB24B891-A649-B94A-8372-67FC7E8541D4}" type="presParOf" srcId="{9C780304-C594-9A45-8498-34614B9E5815}" destId="{0982BA89-A207-CE43-A6A1-FFA703C35EEF}" srcOrd="0" destOrd="0" presId="urn:microsoft.com/office/officeart/2009/3/layout/CircleRelationship"/>
    <dgm:cxn modelId="{CF7A6368-D949-8E45-977A-CD9D9D2C2A57}" type="presParOf" srcId="{A11E9B18-D48B-394B-B5D5-2A4D535A8FF9}" destId="{B8D77AFA-8C1A-084E-BE73-D92A08889A48}" srcOrd="9" destOrd="0" presId="urn:microsoft.com/office/officeart/2009/3/layout/CircleRelationship"/>
    <dgm:cxn modelId="{C0386160-E771-B34E-8D0D-5657D4131AA1}" type="presParOf" srcId="{B8D77AFA-8C1A-084E-BE73-D92A08889A48}" destId="{BE0867FC-6279-DF43-9928-08EBE3F595FD}" srcOrd="0" destOrd="0" presId="urn:microsoft.com/office/officeart/2009/3/layout/CircleRelationship"/>
    <dgm:cxn modelId="{774C488C-FE0D-234E-96C1-4101325AD8ED}" type="presParOf" srcId="{A11E9B18-D48B-394B-B5D5-2A4D535A8FF9}" destId="{C0AB604F-C707-B240-B8B5-7E6611724F7A}" srcOrd="10" destOrd="0" presId="urn:microsoft.com/office/officeart/2009/3/layout/CircleRelationship"/>
    <dgm:cxn modelId="{F6B4132C-72E3-9340-A976-D0E82BB063B8}" type="presParOf" srcId="{A11E9B18-D48B-394B-B5D5-2A4D535A8FF9}" destId="{C410B73F-044E-E947-9490-C8A091A65DE7}" srcOrd="11" destOrd="0" presId="urn:microsoft.com/office/officeart/2009/3/layout/CircleRelationship"/>
    <dgm:cxn modelId="{15D81636-B362-7643-A1D8-0B41139256AF}" type="presParOf" srcId="{C410B73F-044E-E947-9490-C8A091A65DE7}" destId="{49A4014D-D7FA-F24D-BA3E-AD618C780F13}" srcOrd="0" destOrd="0" presId="urn:microsoft.com/office/officeart/2009/3/layout/CircleRelationship"/>
    <dgm:cxn modelId="{55C2833A-EEEB-D548-9857-065614669FCE}" type="presParOf" srcId="{A11E9B18-D48B-394B-B5D5-2A4D535A8FF9}" destId="{B5F2343B-40FE-2649-9A13-8F534BCD0BEA}" srcOrd="12" destOrd="0" presId="urn:microsoft.com/office/officeart/2009/3/layout/CircleRelationship"/>
    <dgm:cxn modelId="{33D63AA5-D2E0-C74D-B99A-40325D2A1B81}" type="presParOf" srcId="{B5F2343B-40FE-2649-9A13-8F534BCD0BEA}" destId="{68B6F4F0-9A9F-344E-8DA0-F54055F47323}" srcOrd="0" destOrd="0" presId="urn:microsoft.com/office/officeart/2009/3/layout/CircleRelationship"/>
    <dgm:cxn modelId="{529A49D5-7967-5949-967B-E9CEA23F2C0D}" type="presParOf" srcId="{A11E9B18-D48B-394B-B5D5-2A4D535A8FF9}" destId="{419162AC-DDD1-D942-93C4-D41B2B61ADD8}" srcOrd="13" destOrd="0" presId="urn:microsoft.com/office/officeart/2009/3/layout/CircleRelationship"/>
    <dgm:cxn modelId="{70CDBFB1-2FE6-9A48-A4D9-F0B5CD5D1447}" type="presParOf" srcId="{419162AC-DDD1-D942-93C4-D41B2B61ADD8}" destId="{53C93C6D-2FA9-8F4C-A930-8A1958345D61}" srcOrd="0" destOrd="0" presId="urn:microsoft.com/office/officeart/2009/3/layout/CircleRelationship"/>
    <dgm:cxn modelId="{F3A10709-AEBE-9A4F-8D0E-57A9AD98751C}" type="presParOf" srcId="{A11E9B18-D48B-394B-B5D5-2A4D535A8FF9}" destId="{5A3308BD-DC2A-9147-BBAB-80F823D0AE95}" srcOrd="14" destOrd="0" presId="urn:microsoft.com/office/officeart/2009/3/layout/CircleRelationship"/>
    <dgm:cxn modelId="{40A47CB0-0EE9-7340-91CE-4667582B97EC}" type="presParOf" srcId="{A11E9B18-D48B-394B-B5D5-2A4D535A8FF9}" destId="{2AEA916F-FD16-454C-B1F6-B3D74EEC271B}" srcOrd="15" destOrd="0" presId="urn:microsoft.com/office/officeart/2009/3/layout/CircleRelationship"/>
    <dgm:cxn modelId="{73356E87-26D3-5045-AEFC-A81911524657}" type="presParOf" srcId="{2AEA916F-FD16-454C-B1F6-B3D74EEC271B}" destId="{CB5BDA6C-5CA0-B140-AE8B-0F4C4154EB60}" srcOrd="0" destOrd="0" presId="urn:microsoft.com/office/officeart/2009/3/layout/CircleRelationship"/>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C45E3E4-94E1-9F45-B505-0AAD85B4E5AE}" type="doc">
      <dgm:prSet loTypeId="urn:microsoft.com/office/officeart/2009/3/layout/CircleRelationship" loCatId="" qsTypeId="urn:microsoft.com/office/officeart/2005/8/quickstyle/simple4" qsCatId="simple" csTypeId="urn:microsoft.com/office/officeart/2005/8/colors/accent1_2" csCatId="accent1" phldr="1"/>
      <dgm:spPr/>
      <dgm:t>
        <a:bodyPr/>
        <a:lstStyle/>
        <a:p>
          <a:endParaRPr lang="en-US"/>
        </a:p>
      </dgm:t>
    </dgm:pt>
    <dgm:pt modelId="{64AD9763-1733-B143-A660-7297E068ED47}">
      <dgm:prSet phldrT="[Text]" custT="1"/>
      <dgm:spPr/>
      <dgm:t>
        <a:bodyPr/>
        <a:lstStyle/>
        <a:p>
          <a:r>
            <a:rPr lang="en-US" sz="2400" dirty="0" smtClean="0"/>
            <a:t>Economic Development</a:t>
          </a:r>
          <a:endParaRPr lang="en-US" sz="2400" dirty="0"/>
        </a:p>
      </dgm:t>
    </dgm:pt>
    <dgm:pt modelId="{0C96D367-3EC9-3E44-A419-0B07FC1F9CAF}" type="parTrans" cxnId="{2AF35A69-6042-1640-9C73-CD873690C7AD}">
      <dgm:prSet/>
      <dgm:spPr/>
      <dgm:t>
        <a:bodyPr/>
        <a:lstStyle/>
        <a:p>
          <a:endParaRPr lang="en-US"/>
        </a:p>
      </dgm:t>
    </dgm:pt>
    <dgm:pt modelId="{987DA748-1B24-AC45-818C-29C3E6B936CB}" type="sibTrans" cxnId="{2AF35A69-6042-1640-9C73-CD873690C7AD}">
      <dgm:prSet/>
      <dgm:spPr/>
      <dgm:t>
        <a:bodyPr/>
        <a:lstStyle/>
        <a:p>
          <a:endParaRPr lang="en-US"/>
        </a:p>
      </dgm:t>
    </dgm:pt>
    <dgm:pt modelId="{68749DFE-94F3-8848-B9AE-B3E6EC801216}">
      <dgm:prSet phldrT="[Text]" custT="1"/>
      <dgm:spPr/>
      <dgm:t>
        <a:bodyPr/>
        <a:lstStyle/>
        <a:p>
          <a:r>
            <a:rPr lang="en-US" sz="2000" dirty="0" smtClean="0"/>
            <a:t>Community viability</a:t>
          </a:r>
          <a:endParaRPr lang="en-US" sz="2000" dirty="0"/>
        </a:p>
      </dgm:t>
    </dgm:pt>
    <dgm:pt modelId="{6B7D2654-CBC9-0748-B2E6-2967E5A6A1BA}" type="parTrans" cxnId="{FBB061BD-BF23-0747-9FD8-00A2831EA3F6}">
      <dgm:prSet/>
      <dgm:spPr/>
      <dgm:t>
        <a:bodyPr/>
        <a:lstStyle/>
        <a:p>
          <a:endParaRPr lang="en-US"/>
        </a:p>
      </dgm:t>
    </dgm:pt>
    <dgm:pt modelId="{52D0D920-5081-574A-8058-632EAEF4B5E9}" type="sibTrans" cxnId="{FBB061BD-BF23-0747-9FD8-00A2831EA3F6}">
      <dgm:prSet/>
      <dgm:spPr/>
      <dgm:t>
        <a:bodyPr/>
        <a:lstStyle/>
        <a:p>
          <a:endParaRPr lang="en-US"/>
        </a:p>
      </dgm:t>
    </dgm:pt>
    <dgm:pt modelId="{24B85A45-D34E-3143-9070-F6CDD42BBB8D}">
      <dgm:prSet phldrT="[Text]" custT="1"/>
      <dgm:spPr/>
      <dgm:t>
        <a:bodyPr/>
        <a:lstStyle/>
        <a:p>
          <a:r>
            <a:rPr lang="en-US" sz="2000" dirty="0" smtClean="0"/>
            <a:t>Digital Economy</a:t>
          </a:r>
          <a:endParaRPr lang="en-US" sz="2000" dirty="0"/>
        </a:p>
      </dgm:t>
    </dgm:pt>
    <dgm:pt modelId="{B52F2A89-4939-BC4B-BBB4-CCFB6AB4D299}" type="parTrans" cxnId="{28C46C34-5779-D840-934D-BA77AA845F16}">
      <dgm:prSet/>
      <dgm:spPr/>
      <dgm:t>
        <a:bodyPr/>
        <a:lstStyle/>
        <a:p>
          <a:endParaRPr lang="en-US"/>
        </a:p>
      </dgm:t>
    </dgm:pt>
    <dgm:pt modelId="{F5ED7D64-6DFA-C642-9168-525B602B157F}" type="sibTrans" cxnId="{28C46C34-5779-D840-934D-BA77AA845F16}">
      <dgm:prSet/>
      <dgm:spPr/>
      <dgm:t>
        <a:bodyPr/>
        <a:lstStyle/>
        <a:p>
          <a:endParaRPr lang="en-US"/>
        </a:p>
      </dgm:t>
    </dgm:pt>
    <dgm:pt modelId="{3EA1B322-A2D1-0249-A508-82FC9B503342}">
      <dgm:prSet phldrT="[Text]" custT="1"/>
      <dgm:spPr/>
      <dgm:t>
        <a:bodyPr/>
        <a:lstStyle/>
        <a:p>
          <a:r>
            <a:rPr lang="en-US" sz="2000" dirty="0" smtClean="0"/>
            <a:t>Digital Skills</a:t>
          </a:r>
          <a:endParaRPr lang="en-US" sz="2000" dirty="0"/>
        </a:p>
      </dgm:t>
    </dgm:pt>
    <dgm:pt modelId="{517501A2-1990-8240-AED0-4BAA533BCF06}" type="parTrans" cxnId="{43DF860D-004C-E845-A2F5-56DFD2848EBB}">
      <dgm:prSet/>
      <dgm:spPr/>
      <dgm:t>
        <a:bodyPr/>
        <a:lstStyle/>
        <a:p>
          <a:endParaRPr lang="en-US"/>
        </a:p>
      </dgm:t>
    </dgm:pt>
    <dgm:pt modelId="{628F9B4F-DB81-0F41-9E18-FFD52B643A79}" type="sibTrans" cxnId="{43DF860D-004C-E845-A2F5-56DFD2848EBB}">
      <dgm:prSet/>
      <dgm:spPr/>
      <dgm:t>
        <a:bodyPr/>
        <a:lstStyle/>
        <a:p>
          <a:endParaRPr lang="en-US"/>
        </a:p>
      </dgm:t>
    </dgm:pt>
    <dgm:pt modelId="{754F482A-D108-4E48-ACA2-E15C2D5F6684}" type="pres">
      <dgm:prSet presAssocID="{4C45E3E4-94E1-9F45-B505-0AAD85B4E5AE}" presName="Name0" presStyleCnt="0">
        <dgm:presLayoutVars>
          <dgm:chMax val="1"/>
          <dgm:chPref val="1"/>
        </dgm:presLayoutVars>
      </dgm:prSet>
      <dgm:spPr/>
      <dgm:t>
        <a:bodyPr/>
        <a:lstStyle/>
        <a:p>
          <a:endParaRPr lang="en-US"/>
        </a:p>
      </dgm:t>
    </dgm:pt>
    <dgm:pt modelId="{8359EA04-2A4C-0344-B11B-06FD96820EA8}" type="pres">
      <dgm:prSet presAssocID="{64AD9763-1733-B143-A660-7297E068ED47}" presName="Parent" presStyleLbl="node0" presStyleIdx="0" presStyleCnt="1">
        <dgm:presLayoutVars>
          <dgm:chMax val="5"/>
          <dgm:chPref val="5"/>
        </dgm:presLayoutVars>
      </dgm:prSet>
      <dgm:spPr/>
      <dgm:t>
        <a:bodyPr/>
        <a:lstStyle/>
        <a:p>
          <a:endParaRPr lang="en-US"/>
        </a:p>
      </dgm:t>
    </dgm:pt>
    <dgm:pt modelId="{709C90BD-DA2E-5343-94B8-CCE186339814}" type="pres">
      <dgm:prSet presAssocID="{64AD9763-1733-B143-A660-7297E068ED47}" presName="Accent1" presStyleLbl="node1" presStyleIdx="0" presStyleCnt="15"/>
      <dgm:spPr/>
    </dgm:pt>
    <dgm:pt modelId="{021AF521-2380-E744-8A9C-EF4B78200B11}" type="pres">
      <dgm:prSet presAssocID="{64AD9763-1733-B143-A660-7297E068ED47}" presName="Accent2" presStyleLbl="node1" presStyleIdx="1" presStyleCnt="15"/>
      <dgm:spPr/>
    </dgm:pt>
    <dgm:pt modelId="{FE9D02E2-A43E-414B-A499-876DCDB4F0E3}" type="pres">
      <dgm:prSet presAssocID="{64AD9763-1733-B143-A660-7297E068ED47}" presName="Accent3" presStyleLbl="node1" presStyleIdx="2" presStyleCnt="15"/>
      <dgm:spPr/>
    </dgm:pt>
    <dgm:pt modelId="{DAE17B93-5017-D74E-893E-FC3F338764AA}" type="pres">
      <dgm:prSet presAssocID="{64AD9763-1733-B143-A660-7297E068ED47}" presName="Accent4" presStyleLbl="node1" presStyleIdx="3" presStyleCnt="15"/>
      <dgm:spPr/>
    </dgm:pt>
    <dgm:pt modelId="{1510DC10-6910-B643-9001-65A669DE5E87}" type="pres">
      <dgm:prSet presAssocID="{64AD9763-1733-B143-A660-7297E068ED47}" presName="Accent5" presStyleLbl="node1" presStyleIdx="4" presStyleCnt="15"/>
      <dgm:spPr/>
    </dgm:pt>
    <dgm:pt modelId="{A70D796D-458C-124E-A8DA-F7C8E4FB9BC2}" type="pres">
      <dgm:prSet presAssocID="{64AD9763-1733-B143-A660-7297E068ED47}" presName="Accent6" presStyleLbl="node1" presStyleIdx="5" presStyleCnt="15"/>
      <dgm:spPr/>
    </dgm:pt>
    <dgm:pt modelId="{FAF0C79B-A9D7-CF4B-AF8E-A4548CB58E0B}" type="pres">
      <dgm:prSet presAssocID="{68749DFE-94F3-8848-B9AE-B3E6EC801216}" presName="Child1" presStyleLbl="node1" presStyleIdx="6" presStyleCnt="15" custScaleX="140636" custScaleY="116468">
        <dgm:presLayoutVars>
          <dgm:chMax val="0"/>
          <dgm:chPref val="0"/>
        </dgm:presLayoutVars>
      </dgm:prSet>
      <dgm:spPr/>
      <dgm:t>
        <a:bodyPr/>
        <a:lstStyle/>
        <a:p>
          <a:endParaRPr lang="en-US"/>
        </a:p>
      </dgm:t>
    </dgm:pt>
    <dgm:pt modelId="{CC4159FF-E8CC-8243-807D-6FF73B7C10E5}" type="pres">
      <dgm:prSet presAssocID="{68749DFE-94F3-8848-B9AE-B3E6EC801216}" presName="Accent7" presStyleCnt="0"/>
      <dgm:spPr/>
    </dgm:pt>
    <dgm:pt modelId="{C2C78807-086B-E543-964E-9151A578EB86}" type="pres">
      <dgm:prSet presAssocID="{68749DFE-94F3-8848-B9AE-B3E6EC801216}" presName="AccentHold1" presStyleLbl="node1" presStyleIdx="7" presStyleCnt="15"/>
      <dgm:spPr/>
    </dgm:pt>
    <dgm:pt modelId="{927BD29A-2511-364B-BD9A-6078791839BE}" type="pres">
      <dgm:prSet presAssocID="{68749DFE-94F3-8848-B9AE-B3E6EC801216}" presName="Accent8" presStyleCnt="0"/>
      <dgm:spPr/>
    </dgm:pt>
    <dgm:pt modelId="{60676731-3AC2-5842-AD76-D9DF2A2E7EB0}" type="pres">
      <dgm:prSet presAssocID="{68749DFE-94F3-8848-B9AE-B3E6EC801216}" presName="AccentHold2" presStyleLbl="node1" presStyleIdx="8" presStyleCnt="15"/>
      <dgm:spPr/>
    </dgm:pt>
    <dgm:pt modelId="{5954F564-B29D-8248-8CC8-23ACC6FBD914}" type="pres">
      <dgm:prSet presAssocID="{24B85A45-D34E-3143-9070-F6CDD42BBB8D}" presName="Child2" presStyleLbl="node1" presStyleIdx="9" presStyleCnt="15" custScaleX="173811" custScaleY="147841" custLinFactNeighborX="20070" custLinFactNeighborY="-7677">
        <dgm:presLayoutVars>
          <dgm:chMax val="0"/>
          <dgm:chPref val="0"/>
        </dgm:presLayoutVars>
      </dgm:prSet>
      <dgm:spPr/>
      <dgm:t>
        <a:bodyPr/>
        <a:lstStyle/>
        <a:p>
          <a:endParaRPr lang="en-US"/>
        </a:p>
      </dgm:t>
    </dgm:pt>
    <dgm:pt modelId="{07DA9BED-11B9-374A-83A2-20591061D985}" type="pres">
      <dgm:prSet presAssocID="{24B85A45-D34E-3143-9070-F6CDD42BBB8D}" presName="Accent9" presStyleCnt="0"/>
      <dgm:spPr/>
    </dgm:pt>
    <dgm:pt modelId="{EAE3D287-432C-BB44-AE45-9611DFF63CA9}" type="pres">
      <dgm:prSet presAssocID="{24B85A45-D34E-3143-9070-F6CDD42BBB8D}" presName="AccentHold1" presStyleLbl="node1" presStyleIdx="10" presStyleCnt="15"/>
      <dgm:spPr/>
    </dgm:pt>
    <dgm:pt modelId="{CF87C156-9E84-E34C-B6E4-6924786884CA}" type="pres">
      <dgm:prSet presAssocID="{24B85A45-D34E-3143-9070-F6CDD42BBB8D}" presName="Accent10" presStyleCnt="0"/>
      <dgm:spPr/>
    </dgm:pt>
    <dgm:pt modelId="{AEDE18BE-6DE1-1541-BA89-3B85D6490F64}" type="pres">
      <dgm:prSet presAssocID="{24B85A45-D34E-3143-9070-F6CDD42BBB8D}" presName="AccentHold2" presStyleLbl="node1" presStyleIdx="11" presStyleCnt="15"/>
      <dgm:spPr/>
    </dgm:pt>
    <dgm:pt modelId="{98CE6FA7-16F4-E94D-AAE3-39534DB86B6D}" type="pres">
      <dgm:prSet presAssocID="{24B85A45-D34E-3143-9070-F6CDD42BBB8D}" presName="Accent11" presStyleCnt="0"/>
      <dgm:spPr/>
    </dgm:pt>
    <dgm:pt modelId="{12448178-BFA6-A944-9FC2-3BBEAF237EB1}" type="pres">
      <dgm:prSet presAssocID="{24B85A45-D34E-3143-9070-F6CDD42BBB8D}" presName="AccentHold3" presStyleLbl="node1" presStyleIdx="12" presStyleCnt="15"/>
      <dgm:spPr/>
    </dgm:pt>
    <dgm:pt modelId="{5DE762A7-2BE4-894B-9D93-ADA414901AEF}" type="pres">
      <dgm:prSet presAssocID="{3EA1B322-A2D1-0249-A508-82FC9B503342}" presName="Child3" presStyleLbl="node1" presStyleIdx="13" presStyleCnt="15" custScaleX="147699" custScaleY="129523">
        <dgm:presLayoutVars>
          <dgm:chMax val="0"/>
          <dgm:chPref val="0"/>
        </dgm:presLayoutVars>
      </dgm:prSet>
      <dgm:spPr/>
      <dgm:t>
        <a:bodyPr/>
        <a:lstStyle/>
        <a:p>
          <a:endParaRPr lang="en-US"/>
        </a:p>
      </dgm:t>
    </dgm:pt>
    <dgm:pt modelId="{CA1FE235-D044-CD4D-88CE-E87532243323}" type="pres">
      <dgm:prSet presAssocID="{3EA1B322-A2D1-0249-A508-82FC9B503342}" presName="Accent12" presStyleCnt="0"/>
      <dgm:spPr/>
    </dgm:pt>
    <dgm:pt modelId="{D12DDCF3-1B52-654C-825A-660F732471ED}" type="pres">
      <dgm:prSet presAssocID="{3EA1B322-A2D1-0249-A508-82FC9B503342}" presName="AccentHold1" presStyleLbl="node1" presStyleIdx="14" presStyleCnt="15"/>
      <dgm:spPr/>
    </dgm:pt>
  </dgm:ptLst>
  <dgm:cxnLst>
    <dgm:cxn modelId="{2AF35A69-6042-1640-9C73-CD873690C7AD}" srcId="{4C45E3E4-94E1-9F45-B505-0AAD85B4E5AE}" destId="{64AD9763-1733-B143-A660-7297E068ED47}" srcOrd="0" destOrd="0" parTransId="{0C96D367-3EC9-3E44-A419-0B07FC1F9CAF}" sibTransId="{987DA748-1B24-AC45-818C-29C3E6B936CB}"/>
    <dgm:cxn modelId="{43DF860D-004C-E845-A2F5-56DFD2848EBB}" srcId="{64AD9763-1733-B143-A660-7297E068ED47}" destId="{3EA1B322-A2D1-0249-A508-82FC9B503342}" srcOrd="2" destOrd="0" parTransId="{517501A2-1990-8240-AED0-4BAA533BCF06}" sibTransId="{628F9B4F-DB81-0F41-9E18-FFD52B643A79}"/>
    <dgm:cxn modelId="{0E44CC32-18C3-DC40-8810-A8B3C8C676C6}" type="presOf" srcId="{68749DFE-94F3-8848-B9AE-B3E6EC801216}" destId="{FAF0C79B-A9D7-CF4B-AF8E-A4548CB58E0B}" srcOrd="0" destOrd="0" presId="urn:microsoft.com/office/officeart/2009/3/layout/CircleRelationship"/>
    <dgm:cxn modelId="{C3FA8B52-FE5D-3E47-9E3C-D9DB7F9AC997}" type="presOf" srcId="{4C45E3E4-94E1-9F45-B505-0AAD85B4E5AE}" destId="{754F482A-D108-4E48-ACA2-E15C2D5F6684}" srcOrd="0" destOrd="0" presId="urn:microsoft.com/office/officeart/2009/3/layout/CircleRelationship"/>
    <dgm:cxn modelId="{FBB061BD-BF23-0747-9FD8-00A2831EA3F6}" srcId="{64AD9763-1733-B143-A660-7297E068ED47}" destId="{68749DFE-94F3-8848-B9AE-B3E6EC801216}" srcOrd="0" destOrd="0" parTransId="{6B7D2654-CBC9-0748-B2E6-2967E5A6A1BA}" sibTransId="{52D0D920-5081-574A-8058-632EAEF4B5E9}"/>
    <dgm:cxn modelId="{0239DA78-944B-C344-AD80-9D1FE8E0E89A}" type="presOf" srcId="{24B85A45-D34E-3143-9070-F6CDD42BBB8D}" destId="{5954F564-B29D-8248-8CC8-23ACC6FBD914}" srcOrd="0" destOrd="0" presId="urn:microsoft.com/office/officeart/2009/3/layout/CircleRelationship"/>
    <dgm:cxn modelId="{FDF87B91-0664-F44A-A58D-FE01792E4E14}" type="presOf" srcId="{3EA1B322-A2D1-0249-A508-82FC9B503342}" destId="{5DE762A7-2BE4-894B-9D93-ADA414901AEF}" srcOrd="0" destOrd="0" presId="urn:microsoft.com/office/officeart/2009/3/layout/CircleRelationship"/>
    <dgm:cxn modelId="{E27F31BB-BA38-3C4E-8B25-D8AA1AF6A22B}" type="presOf" srcId="{64AD9763-1733-B143-A660-7297E068ED47}" destId="{8359EA04-2A4C-0344-B11B-06FD96820EA8}" srcOrd="0" destOrd="0" presId="urn:microsoft.com/office/officeart/2009/3/layout/CircleRelationship"/>
    <dgm:cxn modelId="{28C46C34-5779-D840-934D-BA77AA845F16}" srcId="{64AD9763-1733-B143-A660-7297E068ED47}" destId="{24B85A45-D34E-3143-9070-F6CDD42BBB8D}" srcOrd="1" destOrd="0" parTransId="{B52F2A89-4939-BC4B-BBB4-CCFB6AB4D299}" sibTransId="{F5ED7D64-6DFA-C642-9168-525B602B157F}"/>
    <dgm:cxn modelId="{61EDBB99-F7F1-D34F-AE6C-9F8E46F69DDC}" type="presParOf" srcId="{754F482A-D108-4E48-ACA2-E15C2D5F6684}" destId="{8359EA04-2A4C-0344-B11B-06FD96820EA8}" srcOrd="0" destOrd="0" presId="urn:microsoft.com/office/officeart/2009/3/layout/CircleRelationship"/>
    <dgm:cxn modelId="{BB19B850-804D-5749-B9E3-A8928FD457F1}" type="presParOf" srcId="{754F482A-D108-4E48-ACA2-E15C2D5F6684}" destId="{709C90BD-DA2E-5343-94B8-CCE186339814}" srcOrd="1" destOrd="0" presId="urn:microsoft.com/office/officeart/2009/3/layout/CircleRelationship"/>
    <dgm:cxn modelId="{E3A6F488-D57A-6445-95DC-AAB22C892DB0}" type="presParOf" srcId="{754F482A-D108-4E48-ACA2-E15C2D5F6684}" destId="{021AF521-2380-E744-8A9C-EF4B78200B11}" srcOrd="2" destOrd="0" presId="urn:microsoft.com/office/officeart/2009/3/layout/CircleRelationship"/>
    <dgm:cxn modelId="{A1FBB98D-1D2A-F944-B04F-7555372140AF}" type="presParOf" srcId="{754F482A-D108-4E48-ACA2-E15C2D5F6684}" destId="{FE9D02E2-A43E-414B-A499-876DCDB4F0E3}" srcOrd="3" destOrd="0" presId="urn:microsoft.com/office/officeart/2009/3/layout/CircleRelationship"/>
    <dgm:cxn modelId="{4356EF63-AF08-AA46-827D-6933288E54D5}" type="presParOf" srcId="{754F482A-D108-4E48-ACA2-E15C2D5F6684}" destId="{DAE17B93-5017-D74E-893E-FC3F338764AA}" srcOrd="4" destOrd="0" presId="urn:microsoft.com/office/officeart/2009/3/layout/CircleRelationship"/>
    <dgm:cxn modelId="{5B4BFB04-B459-4040-AF57-C97940F8B3E0}" type="presParOf" srcId="{754F482A-D108-4E48-ACA2-E15C2D5F6684}" destId="{1510DC10-6910-B643-9001-65A669DE5E87}" srcOrd="5" destOrd="0" presId="urn:microsoft.com/office/officeart/2009/3/layout/CircleRelationship"/>
    <dgm:cxn modelId="{E29E65D9-021B-7441-ABF5-6280EC281E0F}" type="presParOf" srcId="{754F482A-D108-4E48-ACA2-E15C2D5F6684}" destId="{A70D796D-458C-124E-A8DA-F7C8E4FB9BC2}" srcOrd="6" destOrd="0" presId="urn:microsoft.com/office/officeart/2009/3/layout/CircleRelationship"/>
    <dgm:cxn modelId="{AF9854F0-F56E-374B-85AF-5BBB88AFD5CA}" type="presParOf" srcId="{754F482A-D108-4E48-ACA2-E15C2D5F6684}" destId="{FAF0C79B-A9D7-CF4B-AF8E-A4548CB58E0B}" srcOrd="7" destOrd="0" presId="urn:microsoft.com/office/officeart/2009/3/layout/CircleRelationship"/>
    <dgm:cxn modelId="{D2FB405A-1F82-9449-B0AA-0E54B471BC5D}" type="presParOf" srcId="{754F482A-D108-4E48-ACA2-E15C2D5F6684}" destId="{CC4159FF-E8CC-8243-807D-6FF73B7C10E5}" srcOrd="8" destOrd="0" presId="urn:microsoft.com/office/officeart/2009/3/layout/CircleRelationship"/>
    <dgm:cxn modelId="{1C3CB6DC-B27A-6448-9954-1CF917F2E4A8}" type="presParOf" srcId="{CC4159FF-E8CC-8243-807D-6FF73B7C10E5}" destId="{C2C78807-086B-E543-964E-9151A578EB86}" srcOrd="0" destOrd="0" presId="urn:microsoft.com/office/officeart/2009/3/layout/CircleRelationship"/>
    <dgm:cxn modelId="{D28FBC06-6456-7A48-AB15-368DCB226FE7}" type="presParOf" srcId="{754F482A-D108-4E48-ACA2-E15C2D5F6684}" destId="{927BD29A-2511-364B-BD9A-6078791839BE}" srcOrd="9" destOrd="0" presId="urn:microsoft.com/office/officeart/2009/3/layout/CircleRelationship"/>
    <dgm:cxn modelId="{EFD9FC6C-1918-F542-A28C-16E6F9C3E7E5}" type="presParOf" srcId="{927BD29A-2511-364B-BD9A-6078791839BE}" destId="{60676731-3AC2-5842-AD76-D9DF2A2E7EB0}" srcOrd="0" destOrd="0" presId="urn:microsoft.com/office/officeart/2009/3/layout/CircleRelationship"/>
    <dgm:cxn modelId="{B46F125D-F8AF-BA4A-953E-61956745FEA6}" type="presParOf" srcId="{754F482A-D108-4E48-ACA2-E15C2D5F6684}" destId="{5954F564-B29D-8248-8CC8-23ACC6FBD914}" srcOrd="10" destOrd="0" presId="urn:microsoft.com/office/officeart/2009/3/layout/CircleRelationship"/>
    <dgm:cxn modelId="{13E6119C-93E4-4546-82E6-57F41B22C19D}" type="presParOf" srcId="{754F482A-D108-4E48-ACA2-E15C2D5F6684}" destId="{07DA9BED-11B9-374A-83A2-20591061D985}" srcOrd="11" destOrd="0" presId="urn:microsoft.com/office/officeart/2009/3/layout/CircleRelationship"/>
    <dgm:cxn modelId="{5A5F1147-7457-A040-A4FA-75BAA1C3582D}" type="presParOf" srcId="{07DA9BED-11B9-374A-83A2-20591061D985}" destId="{EAE3D287-432C-BB44-AE45-9611DFF63CA9}" srcOrd="0" destOrd="0" presId="urn:microsoft.com/office/officeart/2009/3/layout/CircleRelationship"/>
    <dgm:cxn modelId="{FC0135F9-264F-BA44-8648-7CCC90F07263}" type="presParOf" srcId="{754F482A-D108-4E48-ACA2-E15C2D5F6684}" destId="{CF87C156-9E84-E34C-B6E4-6924786884CA}" srcOrd="12" destOrd="0" presId="urn:microsoft.com/office/officeart/2009/3/layout/CircleRelationship"/>
    <dgm:cxn modelId="{FDA62F84-44BC-C140-A5F1-641CC8ED856D}" type="presParOf" srcId="{CF87C156-9E84-E34C-B6E4-6924786884CA}" destId="{AEDE18BE-6DE1-1541-BA89-3B85D6490F64}" srcOrd="0" destOrd="0" presId="urn:microsoft.com/office/officeart/2009/3/layout/CircleRelationship"/>
    <dgm:cxn modelId="{23577E01-2662-504A-9D5B-CA35A7E53073}" type="presParOf" srcId="{754F482A-D108-4E48-ACA2-E15C2D5F6684}" destId="{98CE6FA7-16F4-E94D-AAE3-39534DB86B6D}" srcOrd="13" destOrd="0" presId="urn:microsoft.com/office/officeart/2009/3/layout/CircleRelationship"/>
    <dgm:cxn modelId="{A2C45405-8385-0C4E-B0A4-1CC25986BB7B}" type="presParOf" srcId="{98CE6FA7-16F4-E94D-AAE3-39534DB86B6D}" destId="{12448178-BFA6-A944-9FC2-3BBEAF237EB1}" srcOrd="0" destOrd="0" presId="urn:microsoft.com/office/officeart/2009/3/layout/CircleRelationship"/>
    <dgm:cxn modelId="{D1704644-FC8B-3444-8831-8FBEBB591C2B}" type="presParOf" srcId="{754F482A-D108-4E48-ACA2-E15C2D5F6684}" destId="{5DE762A7-2BE4-894B-9D93-ADA414901AEF}" srcOrd="14" destOrd="0" presId="urn:microsoft.com/office/officeart/2009/3/layout/CircleRelationship"/>
    <dgm:cxn modelId="{141AC934-7F77-8345-BDCD-926531691D83}" type="presParOf" srcId="{754F482A-D108-4E48-ACA2-E15C2D5F6684}" destId="{CA1FE235-D044-CD4D-88CE-E87532243323}" srcOrd="15" destOrd="0" presId="urn:microsoft.com/office/officeart/2009/3/layout/CircleRelationship"/>
    <dgm:cxn modelId="{A9A1CE4E-00DE-3F4E-BA96-DCF6ABBB7890}" type="presParOf" srcId="{CA1FE235-D044-CD4D-88CE-E87532243323}" destId="{D12DDCF3-1B52-654C-825A-660F732471ED}" srcOrd="0" destOrd="0" presId="urn:microsoft.com/office/officeart/2009/3/layout/CircleRelationship"/>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8C796A-2AA2-4110-9608-159BC7FBC304}">
      <dsp:nvSpPr>
        <dsp:cNvPr id="0" name=""/>
        <dsp:cNvSpPr/>
      </dsp:nvSpPr>
      <dsp:spPr>
        <a:xfrm>
          <a:off x="558" y="414002"/>
          <a:ext cx="2176611" cy="130596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a:t>Historical Transformation</a:t>
          </a:r>
        </a:p>
      </dsp:txBody>
      <dsp:txXfrm>
        <a:off x="558" y="414002"/>
        <a:ext cx="2176611" cy="1305966"/>
      </dsp:txXfrm>
    </dsp:sp>
    <dsp:sp modelId="{2C036AD9-9234-42BB-9528-00BE4E1AD0C9}">
      <dsp:nvSpPr>
        <dsp:cNvPr id="0" name=""/>
        <dsp:cNvSpPr/>
      </dsp:nvSpPr>
      <dsp:spPr>
        <a:xfrm>
          <a:off x="2394830" y="414002"/>
          <a:ext cx="2176611" cy="130596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a:t>Commitment to Moral Philosophy</a:t>
          </a:r>
        </a:p>
      </dsp:txBody>
      <dsp:txXfrm>
        <a:off x="2394830" y="414002"/>
        <a:ext cx="2176611" cy="1305966"/>
      </dsp:txXfrm>
    </dsp:sp>
    <dsp:sp modelId="{FA2DCD89-1D6D-DB43-961D-CF164AFACCE6}">
      <dsp:nvSpPr>
        <dsp:cNvPr id="0" name=""/>
        <dsp:cNvSpPr/>
      </dsp:nvSpPr>
      <dsp:spPr>
        <a:xfrm>
          <a:off x="558" y="1937630"/>
          <a:ext cx="2176611" cy="130596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Totality of Social Relations</a:t>
          </a:r>
          <a:endParaRPr lang="en-US" sz="2400" kern="1200" dirty="0"/>
        </a:p>
      </dsp:txBody>
      <dsp:txXfrm>
        <a:off x="558" y="1937630"/>
        <a:ext cx="2176611" cy="1305966"/>
      </dsp:txXfrm>
    </dsp:sp>
    <dsp:sp modelId="{52F32F01-B079-44A7-B4CF-B5E82DC34AE2}">
      <dsp:nvSpPr>
        <dsp:cNvPr id="0" name=""/>
        <dsp:cNvSpPr/>
      </dsp:nvSpPr>
      <dsp:spPr>
        <a:xfrm>
          <a:off x="2394830" y="1937630"/>
          <a:ext cx="2176611" cy="130596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a:t>Emphasis on Social Praxis</a:t>
          </a:r>
        </a:p>
      </dsp:txBody>
      <dsp:txXfrm>
        <a:off x="2394830" y="1937630"/>
        <a:ext cx="2176611" cy="13059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85D283-22AF-4FF2-8C26-5A1E873FF599}">
      <dsp:nvSpPr>
        <dsp:cNvPr id="0" name=""/>
        <dsp:cNvSpPr/>
      </dsp:nvSpPr>
      <dsp:spPr>
        <a:xfrm>
          <a:off x="811289" y="-3795"/>
          <a:ext cx="4367163" cy="4367163"/>
        </a:xfrm>
        <a:prstGeom prst="circularArrow">
          <a:avLst>
            <a:gd name="adj1" fmla="val 5274"/>
            <a:gd name="adj2" fmla="val 312630"/>
            <a:gd name="adj3" fmla="val 14267553"/>
            <a:gd name="adj4" fmla="val 17103987"/>
            <a:gd name="adj5" fmla="val 547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B5958C-E30D-4744-B0D5-90FD68B8789E}">
      <dsp:nvSpPr>
        <dsp:cNvPr id="0" name=""/>
        <dsp:cNvSpPr/>
      </dsp:nvSpPr>
      <dsp:spPr>
        <a:xfrm>
          <a:off x="2183272" y="2188"/>
          <a:ext cx="1623196" cy="81159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Federal parameters</a:t>
          </a:r>
        </a:p>
      </dsp:txBody>
      <dsp:txXfrm>
        <a:off x="2222891" y="41807"/>
        <a:ext cx="1543958" cy="732360"/>
      </dsp:txXfrm>
    </dsp:sp>
    <dsp:sp modelId="{8B36405B-1654-48B2-B246-2B3BBC56D83D}">
      <dsp:nvSpPr>
        <dsp:cNvPr id="0" name=""/>
        <dsp:cNvSpPr/>
      </dsp:nvSpPr>
      <dsp:spPr>
        <a:xfrm>
          <a:off x="3717582" y="888022"/>
          <a:ext cx="1623196" cy="81159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Federal objectives</a:t>
          </a:r>
        </a:p>
      </dsp:txBody>
      <dsp:txXfrm>
        <a:off x="3757201" y="927641"/>
        <a:ext cx="1543958" cy="732360"/>
      </dsp:txXfrm>
    </dsp:sp>
    <dsp:sp modelId="{19386EB6-68EB-4C91-874F-ADCA7441753E}">
      <dsp:nvSpPr>
        <dsp:cNvPr id="0" name=""/>
        <dsp:cNvSpPr/>
      </dsp:nvSpPr>
      <dsp:spPr>
        <a:xfrm>
          <a:off x="3717582" y="2659691"/>
          <a:ext cx="1623196" cy="81159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Provincial parameters</a:t>
          </a:r>
        </a:p>
      </dsp:txBody>
      <dsp:txXfrm>
        <a:off x="3757201" y="2699310"/>
        <a:ext cx="1543958" cy="732360"/>
      </dsp:txXfrm>
    </dsp:sp>
    <dsp:sp modelId="{7C29F5DD-4694-4E5F-BD5C-5D89852FD69D}">
      <dsp:nvSpPr>
        <dsp:cNvPr id="0" name=""/>
        <dsp:cNvSpPr/>
      </dsp:nvSpPr>
      <dsp:spPr>
        <a:xfrm>
          <a:off x="2183272" y="3545526"/>
          <a:ext cx="1623196" cy="81159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Provincial objectives</a:t>
          </a:r>
        </a:p>
      </dsp:txBody>
      <dsp:txXfrm>
        <a:off x="2222891" y="3585145"/>
        <a:ext cx="1543958" cy="732360"/>
      </dsp:txXfrm>
    </dsp:sp>
    <dsp:sp modelId="{0FE534A1-AE3B-4735-9657-FE89C3F2912B}">
      <dsp:nvSpPr>
        <dsp:cNvPr id="0" name=""/>
        <dsp:cNvSpPr/>
      </dsp:nvSpPr>
      <dsp:spPr>
        <a:xfrm>
          <a:off x="648962" y="2659691"/>
          <a:ext cx="1623196" cy="81159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Historical shifts/patterns</a:t>
          </a:r>
        </a:p>
      </dsp:txBody>
      <dsp:txXfrm>
        <a:off x="688581" y="2699310"/>
        <a:ext cx="1543958" cy="732360"/>
      </dsp:txXfrm>
    </dsp:sp>
    <dsp:sp modelId="{D9305524-9D03-4B5C-A893-AA75AF699FBA}">
      <dsp:nvSpPr>
        <dsp:cNvPr id="0" name=""/>
        <dsp:cNvSpPr/>
      </dsp:nvSpPr>
      <dsp:spPr>
        <a:xfrm>
          <a:off x="648962" y="888022"/>
          <a:ext cx="1623196" cy="81159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Relationships between themes</a:t>
          </a:r>
        </a:p>
      </dsp:txBody>
      <dsp:txXfrm>
        <a:off x="688581" y="927641"/>
        <a:ext cx="1543958" cy="7323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C9BD9E-A949-3648-8ED8-83D323A8356C}">
      <dsp:nvSpPr>
        <dsp:cNvPr id="0" name=""/>
        <dsp:cNvSpPr/>
      </dsp:nvSpPr>
      <dsp:spPr>
        <a:xfrm>
          <a:off x="2494495" y="178981"/>
          <a:ext cx="3927980" cy="3928421"/>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Access</a:t>
          </a:r>
          <a:endParaRPr lang="en-US" sz="2400" kern="1200" dirty="0"/>
        </a:p>
      </dsp:txBody>
      <dsp:txXfrm>
        <a:off x="3069734" y="754285"/>
        <a:ext cx="2777502" cy="2777813"/>
      </dsp:txXfrm>
    </dsp:sp>
    <dsp:sp modelId="{936178F0-FFD2-2448-90CB-0DD4CA0B7393}">
      <dsp:nvSpPr>
        <dsp:cNvPr id="0" name=""/>
        <dsp:cNvSpPr/>
      </dsp:nvSpPr>
      <dsp:spPr>
        <a:xfrm>
          <a:off x="4736063" y="0"/>
          <a:ext cx="436710" cy="436899"/>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1BC8AA94-4AF4-AC4B-BD49-A7809DB4D05D}">
      <dsp:nvSpPr>
        <dsp:cNvPr id="0" name=""/>
        <dsp:cNvSpPr/>
      </dsp:nvSpPr>
      <dsp:spPr>
        <a:xfrm>
          <a:off x="3702299" y="3815525"/>
          <a:ext cx="316655" cy="316660"/>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5DB13C8E-D729-6C49-B488-84CB9A953096}">
      <dsp:nvSpPr>
        <dsp:cNvPr id="0" name=""/>
        <dsp:cNvSpPr/>
      </dsp:nvSpPr>
      <dsp:spPr>
        <a:xfrm>
          <a:off x="6675478" y="1773297"/>
          <a:ext cx="316655" cy="316660"/>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3EBB8E58-EFEA-9146-87AA-FD1B0BCE9D61}">
      <dsp:nvSpPr>
        <dsp:cNvPr id="0" name=""/>
        <dsp:cNvSpPr/>
      </dsp:nvSpPr>
      <dsp:spPr>
        <a:xfrm>
          <a:off x="5162299" y="4152378"/>
          <a:ext cx="436710" cy="436899"/>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A835C046-40E3-6E4C-99F4-F73FB4EC0730}">
      <dsp:nvSpPr>
        <dsp:cNvPr id="0" name=""/>
        <dsp:cNvSpPr/>
      </dsp:nvSpPr>
      <dsp:spPr>
        <a:xfrm>
          <a:off x="3790930" y="620929"/>
          <a:ext cx="316655" cy="316660"/>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7990F427-83BB-F24D-8F75-FB3FDA89A0F7}">
      <dsp:nvSpPr>
        <dsp:cNvPr id="0" name=""/>
        <dsp:cNvSpPr/>
      </dsp:nvSpPr>
      <dsp:spPr>
        <a:xfrm>
          <a:off x="2794230" y="2432317"/>
          <a:ext cx="316655" cy="316660"/>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54C86907-0605-E44F-804C-CE0D7203803C}">
      <dsp:nvSpPr>
        <dsp:cNvPr id="0" name=""/>
        <dsp:cNvSpPr/>
      </dsp:nvSpPr>
      <dsp:spPr>
        <a:xfrm>
          <a:off x="837369" y="681671"/>
          <a:ext cx="2455334" cy="2009317"/>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Broadband         Connectivity</a:t>
          </a:r>
          <a:endParaRPr lang="en-US" sz="2000" kern="1200" dirty="0"/>
        </a:p>
      </dsp:txBody>
      <dsp:txXfrm>
        <a:off x="1196944" y="975929"/>
        <a:ext cx="1736184" cy="1420801"/>
      </dsp:txXfrm>
    </dsp:sp>
    <dsp:sp modelId="{79F677AE-2B17-A946-95E7-A537C968D525}">
      <dsp:nvSpPr>
        <dsp:cNvPr id="0" name=""/>
        <dsp:cNvSpPr/>
      </dsp:nvSpPr>
      <dsp:spPr>
        <a:xfrm>
          <a:off x="4294517" y="634697"/>
          <a:ext cx="436710" cy="436899"/>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8FA9DBE8-E942-1E45-8E39-DB4AAB7D80A8}">
      <dsp:nvSpPr>
        <dsp:cNvPr id="0" name=""/>
        <dsp:cNvSpPr/>
      </dsp:nvSpPr>
      <dsp:spPr>
        <a:xfrm>
          <a:off x="1417221" y="2952741"/>
          <a:ext cx="789624" cy="789814"/>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6966B07D-26A0-7647-B903-15D4C6F80424}">
      <dsp:nvSpPr>
        <dsp:cNvPr id="0" name=""/>
        <dsp:cNvSpPr/>
      </dsp:nvSpPr>
      <dsp:spPr>
        <a:xfrm>
          <a:off x="6455277" y="136760"/>
          <a:ext cx="2338723" cy="1596609"/>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Un-served/Underserved</a:t>
          </a:r>
          <a:endParaRPr lang="en-US" sz="2000" kern="1200" dirty="0"/>
        </a:p>
      </dsp:txBody>
      <dsp:txXfrm>
        <a:off x="6797775" y="370578"/>
        <a:ext cx="1653727" cy="1128973"/>
      </dsp:txXfrm>
    </dsp:sp>
    <dsp:sp modelId="{E453B81E-CC7C-984B-8E3D-25A9BD6AC1C1}">
      <dsp:nvSpPr>
        <dsp:cNvPr id="0" name=""/>
        <dsp:cNvSpPr/>
      </dsp:nvSpPr>
      <dsp:spPr>
        <a:xfrm>
          <a:off x="6113071" y="1239105"/>
          <a:ext cx="436710" cy="436899"/>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7676499B-6B3D-7041-869E-D0DE5ED5E7EF}">
      <dsp:nvSpPr>
        <dsp:cNvPr id="0" name=""/>
        <dsp:cNvSpPr/>
      </dsp:nvSpPr>
      <dsp:spPr>
        <a:xfrm>
          <a:off x="1116681" y="3892625"/>
          <a:ext cx="316655" cy="316660"/>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1D993F2A-1193-204D-8A8E-75BC87A0F0D1}">
      <dsp:nvSpPr>
        <dsp:cNvPr id="0" name=""/>
        <dsp:cNvSpPr/>
      </dsp:nvSpPr>
      <dsp:spPr>
        <a:xfrm>
          <a:off x="4271957" y="3441958"/>
          <a:ext cx="316655" cy="316660"/>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C1A81168-3274-C141-A3E8-B578BD924675}">
      <dsp:nvSpPr>
        <dsp:cNvPr id="0" name=""/>
        <dsp:cNvSpPr/>
      </dsp:nvSpPr>
      <dsp:spPr>
        <a:xfrm>
          <a:off x="7162645" y="2869250"/>
          <a:ext cx="2425886" cy="1651613"/>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Connections</a:t>
          </a:r>
          <a:endParaRPr lang="en-US" sz="2000" kern="1200" dirty="0"/>
        </a:p>
      </dsp:txBody>
      <dsp:txXfrm>
        <a:off x="7517908" y="3111123"/>
        <a:ext cx="1715360" cy="1167867"/>
      </dsp:txXfrm>
    </dsp:sp>
    <dsp:sp modelId="{C82135E6-9940-7B49-9BE3-060D809A375B}">
      <dsp:nvSpPr>
        <dsp:cNvPr id="0" name=""/>
        <dsp:cNvSpPr/>
      </dsp:nvSpPr>
      <dsp:spPr>
        <a:xfrm>
          <a:off x="7126692" y="2840763"/>
          <a:ext cx="316655" cy="316660"/>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2CFBF2-C7B6-884C-8B7F-BCBFDDAC413E}">
      <dsp:nvSpPr>
        <dsp:cNvPr id="0" name=""/>
        <dsp:cNvSpPr/>
      </dsp:nvSpPr>
      <dsp:spPr>
        <a:xfrm>
          <a:off x="2829368" y="272259"/>
          <a:ext cx="3546805" cy="3546729"/>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Broadband                       = 1.5 Mbps</a:t>
          </a:r>
          <a:endParaRPr lang="en-US" sz="2400" kern="1200" dirty="0"/>
        </a:p>
      </dsp:txBody>
      <dsp:txXfrm>
        <a:off x="3348786" y="791665"/>
        <a:ext cx="2507969" cy="2507917"/>
      </dsp:txXfrm>
    </dsp:sp>
    <dsp:sp modelId="{22D6E3D5-7E8F-5C48-96B2-0336C90F045F}">
      <dsp:nvSpPr>
        <dsp:cNvPr id="0" name=""/>
        <dsp:cNvSpPr/>
      </dsp:nvSpPr>
      <dsp:spPr>
        <a:xfrm>
          <a:off x="4853099" y="110668"/>
          <a:ext cx="394455" cy="394449"/>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4C512B59-39AA-8746-A331-964103E7ACFC}">
      <dsp:nvSpPr>
        <dsp:cNvPr id="0" name=""/>
        <dsp:cNvSpPr/>
      </dsp:nvSpPr>
      <dsp:spPr>
        <a:xfrm>
          <a:off x="3919069" y="3555470"/>
          <a:ext cx="285617" cy="285892"/>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BD254039-E577-B942-8A0F-AC49F68573CF}">
      <dsp:nvSpPr>
        <dsp:cNvPr id="0" name=""/>
        <dsp:cNvSpPr/>
      </dsp:nvSpPr>
      <dsp:spPr>
        <a:xfrm>
          <a:off x="6604404" y="1711668"/>
          <a:ext cx="285617" cy="285892"/>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9DA0140F-7799-EC49-9FE7-E38B52E34913}">
      <dsp:nvSpPr>
        <dsp:cNvPr id="0" name=""/>
        <dsp:cNvSpPr/>
      </dsp:nvSpPr>
      <dsp:spPr>
        <a:xfrm>
          <a:off x="5237660" y="3859594"/>
          <a:ext cx="394455" cy="394449"/>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9D78B5B1-700C-EB47-ACE1-389C45991759}">
      <dsp:nvSpPr>
        <dsp:cNvPr id="0" name=""/>
        <dsp:cNvSpPr/>
      </dsp:nvSpPr>
      <dsp:spPr>
        <a:xfrm>
          <a:off x="4000203" y="671266"/>
          <a:ext cx="285617" cy="285892"/>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2F931A2A-6BB1-E349-AB0D-BF4F670CBFAC}">
      <dsp:nvSpPr>
        <dsp:cNvPr id="0" name=""/>
        <dsp:cNvSpPr/>
      </dsp:nvSpPr>
      <dsp:spPr>
        <a:xfrm>
          <a:off x="3099815" y="2306657"/>
          <a:ext cx="285617" cy="285892"/>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E382AA62-866A-B44F-A73D-9D2E648C045D}">
      <dsp:nvSpPr>
        <dsp:cNvPr id="0" name=""/>
        <dsp:cNvSpPr/>
      </dsp:nvSpPr>
      <dsp:spPr>
        <a:xfrm>
          <a:off x="1721198" y="912411"/>
          <a:ext cx="1441940" cy="1441480"/>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5 Mbps</a:t>
          </a:r>
          <a:endParaRPr lang="en-US" sz="2600" kern="1200" dirty="0"/>
        </a:p>
      </dsp:txBody>
      <dsp:txXfrm>
        <a:off x="1932365" y="1123511"/>
        <a:ext cx="1019606" cy="1019280"/>
      </dsp:txXfrm>
    </dsp:sp>
    <dsp:sp modelId="{E2368CC3-388E-1B43-9178-27265B3F09D0}">
      <dsp:nvSpPr>
        <dsp:cNvPr id="0" name=""/>
        <dsp:cNvSpPr/>
      </dsp:nvSpPr>
      <dsp:spPr>
        <a:xfrm>
          <a:off x="4454026" y="683697"/>
          <a:ext cx="394455" cy="394449"/>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DE15BA7B-E79C-4840-9749-11AD22F374C0}">
      <dsp:nvSpPr>
        <dsp:cNvPr id="0" name=""/>
        <dsp:cNvSpPr/>
      </dsp:nvSpPr>
      <dsp:spPr>
        <a:xfrm>
          <a:off x="1856421" y="2776515"/>
          <a:ext cx="713054" cy="713074"/>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6B9C6B47-2F78-3D4E-81A6-5A725FA3454E}">
      <dsp:nvSpPr>
        <dsp:cNvPr id="0" name=""/>
        <dsp:cNvSpPr/>
      </dsp:nvSpPr>
      <dsp:spPr>
        <a:xfrm>
          <a:off x="6487799" y="-110668"/>
          <a:ext cx="1945596" cy="2131098"/>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Internet Services</a:t>
          </a:r>
          <a:endParaRPr lang="en-US" sz="2600" kern="1200" dirty="0"/>
        </a:p>
      </dsp:txBody>
      <dsp:txXfrm>
        <a:off x="6772725" y="201424"/>
        <a:ext cx="1375744" cy="1506914"/>
      </dsp:txXfrm>
    </dsp:sp>
    <dsp:sp modelId="{C95055FE-B4C7-A14A-82B1-14C902E7B0CA}">
      <dsp:nvSpPr>
        <dsp:cNvPr id="0" name=""/>
        <dsp:cNvSpPr/>
      </dsp:nvSpPr>
      <dsp:spPr>
        <a:xfrm>
          <a:off x="6096493" y="1229379"/>
          <a:ext cx="394455" cy="394449"/>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29AD50FB-30F4-9F4D-8868-1647F383DA6E}">
      <dsp:nvSpPr>
        <dsp:cNvPr id="0" name=""/>
        <dsp:cNvSpPr/>
      </dsp:nvSpPr>
      <dsp:spPr>
        <a:xfrm>
          <a:off x="1585315" y="3625079"/>
          <a:ext cx="285617" cy="285892"/>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DD3B98ED-C266-6148-917D-9F2FD0F3C33D}">
      <dsp:nvSpPr>
        <dsp:cNvPr id="0" name=""/>
        <dsp:cNvSpPr/>
      </dsp:nvSpPr>
      <dsp:spPr>
        <a:xfrm>
          <a:off x="4433577" y="3218199"/>
          <a:ext cx="285617" cy="285892"/>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5F429-77FB-854E-8D1A-EBD846F5F3C4}">
      <dsp:nvSpPr>
        <dsp:cNvPr id="0" name=""/>
        <dsp:cNvSpPr/>
      </dsp:nvSpPr>
      <dsp:spPr>
        <a:xfrm>
          <a:off x="2403132" y="228799"/>
          <a:ext cx="3546330" cy="3546729"/>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Affordable Access</a:t>
          </a:r>
          <a:endParaRPr lang="en-US" sz="2400" kern="1200" dirty="0"/>
        </a:p>
      </dsp:txBody>
      <dsp:txXfrm>
        <a:off x="2922480" y="748205"/>
        <a:ext cx="2507634" cy="2507917"/>
      </dsp:txXfrm>
    </dsp:sp>
    <dsp:sp modelId="{58D77E14-D6A2-BC4D-9F6C-76AC95CD4CCE}">
      <dsp:nvSpPr>
        <dsp:cNvPr id="0" name=""/>
        <dsp:cNvSpPr/>
      </dsp:nvSpPr>
      <dsp:spPr>
        <a:xfrm>
          <a:off x="4426905" y="67207"/>
          <a:ext cx="394279" cy="394449"/>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93F3B44E-92AC-B64A-9297-DCE83F65364C}">
      <dsp:nvSpPr>
        <dsp:cNvPr id="0" name=""/>
        <dsp:cNvSpPr/>
      </dsp:nvSpPr>
      <dsp:spPr>
        <a:xfrm>
          <a:off x="3493583" y="3512009"/>
          <a:ext cx="285888" cy="285892"/>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783E9552-479F-6544-B503-CA1795CF3B4A}">
      <dsp:nvSpPr>
        <dsp:cNvPr id="0" name=""/>
        <dsp:cNvSpPr/>
      </dsp:nvSpPr>
      <dsp:spPr>
        <a:xfrm>
          <a:off x="6177883" y="1668207"/>
          <a:ext cx="285888" cy="285892"/>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3D9378B2-16E5-9440-8F6A-C4B7F2B2C1AC}">
      <dsp:nvSpPr>
        <dsp:cNvPr id="0" name=""/>
        <dsp:cNvSpPr/>
      </dsp:nvSpPr>
      <dsp:spPr>
        <a:xfrm>
          <a:off x="4811727" y="3816133"/>
          <a:ext cx="394279" cy="394449"/>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DFB05FFC-ECEF-1240-B68C-60B3D008D989}">
      <dsp:nvSpPr>
        <dsp:cNvPr id="0" name=""/>
        <dsp:cNvSpPr/>
      </dsp:nvSpPr>
      <dsp:spPr>
        <a:xfrm>
          <a:off x="3573603" y="627806"/>
          <a:ext cx="285888" cy="285892"/>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341835B7-0B98-E542-8F8D-915CE3FDE489}">
      <dsp:nvSpPr>
        <dsp:cNvPr id="0" name=""/>
        <dsp:cNvSpPr/>
      </dsp:nvSpPr>
      <dsp:spPr>
        <a:xfrm>
          <a:off x="2673745" y="2263196"/>
          <a:ext cx="285888" cy="285892"/>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3A5941EC-75A8-6D43-B81A-2A6561C9E429}">
      <dsp:nvSpPr>
        <dsp:cNvPr id="0" name=""/>
        <dsp:cNvSpPr/>
      </dsp:nvSpPr>
      <dsp:spPr>
        <a:xfrm>
          <a:off x="1294495" y="868950"/>
          <a:ext cx="1441810" cy="1441480"/>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Reliable</a:t>
          </a:r>
          <a:endParaRPr lang="en-US" sz="2000" kern="1200" dirty="0"/>
        </a:p>
      </dsp:txBody>
      <dsp:txXfrm>
        <a:off x="1505643" y="1080050"/>
        <a:ext cx="1019514" cy="1019280"/>
      </dsp:txXfrm>
    </dsp:sp>
    <dsp:sp modelId="{0982BA89-A207-CE43-A6A1-FFA703C35EEF}">
      <dsp:nvSpPr>
        <dsp:cNvPr id="0" name=""/>
        <dsp:cNvSpPr/>
      </dsp:nvSpPr>
      <dsp:spPr>
        <a:xfrm>
          <a:off x="4028261" y="640236"/>
          <a:ext cx="394279" cy="394449"/>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BE0867FC-6279-DF43-9928-08EBE3F595FD}">
      <dsp:nvSpPr>
        <dsp:cNvPr id="0" name=""/>
        <dsp:cNvSpPr/>
      </dsp:nvSpPr>
      <dsp:spPr>
        <a:xfrm>
          <a:off x="1430529" y="2733055"/>
          <a:ext cx="712903" cy="713074"/>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C0AB604F-C707-B240-B8B5-7E6611724F7A}">
      <dsp:nvSpPr>
        <dsp:cNvPr id="0" name=""/>
        <dsp:cNvSpPr/>
      </dsp:nvSpPr>
      <dsp:spPr>
        <a:xfrm>
          <a:off x="5875916" y="-241057"/>
          <a:ext cx="2317811" cy="2304955"/>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Market Forces</a:t>
          </a:r>
          <a:endParaRPr lang="en-US" sz="2000" kern="1200" dirty="0"/>
        </a:p>
      </dsp:txBody>
      <dsp:txXfrm>
        <a:off x="6215352" y="96496"/>
        <a:ext cx="1638939" cy="1629849"/>
      </dsp:txXfrm>
    </dsp:sp>
    <dsp:sp modelId="{49A4014D-D7FA-F24D-BA3E-AD618C780F13}">
      <dsp:nvSpPr>
        <dsp:cNvPr id="0" name=""/>
        <dsp:cNvSpPr/>
      </dsp:nvSpPr>
      <dsp:spPr>
        <a:xfrm>
          <a:off x="5670121" y="1185918"/>
          <a:ext cx="394279" cy="394449"/>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68B6F4F0-9A9F-344E-8DA0-F54055F47323}">
      <dsp:nvSpPr>
        <dsp:cNvPr id="0" name=""/>
        <dsp:cNvSpPr/>
      </dsp:nvSpPr>
      <dsp:spPr>
        <a:xfrm>
          <a:off x="1159189" y="3581618"/>
          <a:ext cx="285888" cy="285892"/>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53C93C6D-2FA9-8F4C-A930-8A1958345D61}">
      <dsp:nvSpPr>
        <dsp:cNvPr id="0" name=""/>
        <dsp:cNvSpPr/>
      </dsp:nvSpPr>
      <dsp:spPr>
        <a:xfrm>
          <a:off x="4007892" y="3174738"/>
          <a:ext cx="285888" cy="285892"/>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5A3308BD-DC2A-9147-BBAB-80F823D0AE95}">
      <dsp:nvSpPr>
        <dsp:cNvPr id="0" name=""/>
        <dsp:cNvSpPr/>
      </dsp:nvSpPr>
      <dsp:spPr>
        <a:xfrm>
          <a:off x="6566092" y="2422059"/>
          <a:ext cx="2293430" cy="1962373"/>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Competitive Prices</a:t>
          </a:r>
          <a:endParaRPr lang="en-US" sz="2000" kern="1200" dirty="0"/>
        </a:p>
      </dsp:txBody>
      <dsp:txXfrm>
        <a:off x="6901957" y="2709442"/>
        <a:ext cx="1621700" cy="1387607"/>
      </dsp:txXfrm>
    </dsp:sp>
    <dsp:sp modelId="{CB5BDA6C-5CA0-B140-AE8B-0F4C4154EB60}">
      <dsp:nvSpPr>
        <dsp:cNvPr id="0" name=""/>
        <dsp:cNvSpPr/>
      </dsp:nvSpPr>
      <dsp:spPr>
        <a:xfrm>
          <a:off x="6585256" y="2631956"/>
          <a:ext cx="285888" cy="285892"/>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59EA04-2A4C-0344-B11B-06FD96820EA8}">
      <dsp:nvSpPr>
        <dsp:cNvPr id="0" name=""/>
        <dsp:cNvSpPr/>
      </dsp:nvSpPr>
      <dsp:spPr>
        <a:xfrm>
          <a:off x="2522925" y="209166"/>
          <a:ext cx="3546330" cy="3546729"/>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Economic Development</a:t>
          </a:r>
          <a:endParaRPr lang="en-US" sz="2400" kern="1200" dirty="0"/>
        </a:p>
      </dsp:txBody>
      <dsp:txXfrm>
        <a:off x="3042273" y="728572"/>
        <a:ext cx="2507634" cy="2507917"/>
      </dsp:txXfrm>
    </dsp:sp>
    <dsp:sp modelId="{709C90BD-DA2E-5343-94B8-CCE186339814}">
      <dsp:nvSpPr>
        <dsp:cNvPr id="0" name=""/>
        <dsp:cNvSpPr/>
      </dsp:nvSpPr>
      <dsp:spPr>
        <a:xfrm>
          <a:off x="4546698" y="47574"/>
          <a:ext cx="394279" cy="394449"/>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021AF521-2380-E744-8A9C-EF4B78200B11}">
      <dsp:nvSpPr>
        <dsp:cNvPr id="0" name=""/>
        <dsp:cNvSpPr/>
      </dsp:nvSpPr>
      <dsp:spPr>
        <a:xfrm>
          <a:off x="3613377" y="3492376"/>
          <a:ext cx="285888" cy="285892"/>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FE9D02E2-A43E-414B-A499-876DCDB4F0E3}">
      <dsp:nvSpPr>
        <dsp:cNvPr id="0" name=""/>
        <dsp:cNvSpPr/>
      </dsp:nvSpPr>
      <dsp:spPr>
        <a:xfrm>
          <a:off x="6297676" y="1648574"/>
          <a:ext cx="285888" cy="285892"/>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DAE17B93-5017-D74E-893E-FC3F338764AA}">
      <dsp:nvSpPr>
        <dsp:cNvPr id="0" name=""/>
        <dsp:cNvSpPr/>
      </dsp:nvSpPr>
      <dsp:spPr>
        <a:xfrm>
          <a:off x="4931520" y="3796500"/>
          <a:ext cx="394279" cy="394449"/>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1510DC10-6910-B643-9001-65A669DE5E87}">
      <dsp:nvSpPr>
        <dsp:cNvPr id="0" name=""/>
        <dsp:cNvSpPr/>
      </dsp:nvSpPr>
      <dsp:spPr>
        <a:xfrm>
          <a:off x="3693396" y="608173"/>
          <a:ext cx="285888" cy="285892"/>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A70D796D-458C-124E-A8DA-F7C8E4FB9BC2}">
      <dsp:nvSpPr>
        <dsp:cNvPr id="0" name=""/>
        <dsp:cNvSpPr/>
      </dsp:nvSpPr>
      <dsp:spPr>
        <a:xfrm>
          <a:off x="2793538" y="2243563"/>
          <a:ext cx="285888" cy="285892"/>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FAF0C79B-A9D7-CF4B-AF8E-A4548CB58E0B}">
      <dsp:nvSpPr>
        <dsp:cNvPr id="0" name=""/>
        <dsp:cNvSpPr/>
      </dsp:nvSpPr>
      <dsp:spPr>
        <a:xfrm>
          <a:off x="1121341" y="730626"/>
          <a:ext cx="2027704" cy="1678863"/>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Community viability</a:t>
          </a:r>
          <a:endParaRPr lang="en-US" sz="2000" kern="1200" dirty="0"/>
        </a:p>
      </dsp:txBody>
      <dsp:txXfrm>
        <a:off x="1418291" y="976490"/>
        <a:ext cx="1433804" cy="1187135"/>
      </dsp:txXfrm>
    </dsp:sp>
    <dsp:sp modelId="{C2C78807-086B-E543-964E-9151A578EB86}">
      <dsp:nvSpPr>
        <dsp:cNvPr id="0" name=""/>
        <dsp:cNvSpPr/>
      </dsp:nvSpPr>
      <dsp:spPr>
        <a:xfrm>
          <a:off x="4148054" y="620603"/>
          <a:ext cx="394279" cy="394449"/>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60676731-3AC2-5842-AD76-D9DF2A2E7EB0}">
      <dsp:nvSpPr>
        <dsp:cNvPr id="0" name=""/>
        <dsp:cNvSpPr/>
      </dsp:nvSpPr>
      <dsp:spPr>
        <a:xfrm>
          <a:off x="1550322" y="2713422"/>
          <a:ext cx="712903" cy="713074"/>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5954F564-B29D-8248-8CC8-23ACC6FBD914}">
      <dsp:nvSpPr>
        <dsp:cNvPr id="0" name=""/>
        <dsp:cNvSpPr/>
      </dsp:nvSpPr>
      <dsp:spPr>
        <a:xfrm>
          <a:off x="6190973" y="-173762"/>
          <a:ext cx="2506025" cy="2131098"/>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Digital Economy</a:t>
          </a:r>
          <a:endParaRPr lang="en-US" sz="2000" kern="1200" dirty="0"/>
        </a:p>
      </dsp:txBody>
      <dsp:txXfrm>
        <a:off x="6557972" y="138330"/>
        <a:ext cx="1772027" cy="1506914"/>
      </dsp:txXfrm>
    </dsp:sp>
    <dsp:sp modelId="{EAE3D287-432C-BB44-AE45-9611DFF63CA9}">
      <dsp:nvSpPr>
        <dsp:cNvPr id="0" name=""/>
        <dsp:cNvSpPr/>
      </dsp:nvSpPr>
      <dsp:spPr>
        <a:xfrm>
          <a:off x="5789914" y="1166285"/>
          <a:ext cx="394279" cy="394449"/>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AEDE18BE-6DE1-1541-BA89-3B85D6490F64}">
      <dsp:nvSpPr>
        <dsp:cNvPr id="0" name=""/>
        <dsp:cNvSpPr/>
      </dsp:nvSpPr>
      <dsp:spPr>
        <a:xfrm>
          <a:off x="1278982" y="3561985"/>
          <a:ext cx="285888" cy="285892"/>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12448178-BFA6-A944-9FC2-3BBEAF237EB1}">
      <dsp:nvSpPr>
        <dsp:cNvPr id="0" name=""/>
        <dsp:cNvSpPr/>
      </dsp:nvSpPr>
      <dsp:spPr>
        <a:xfrm>
          <a:off x="4127685" y="3155105"/>
          <a:ext cx="285888" cy="285892"/>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 modelId="{5DE762A7-2BE4-894B-9D93-ADA414901AEF}">
      <dsp:nvSpPr>
        <dsp:cNvPr id="0" name=""/>
        <dsp:cNvSpPr/>
      </dsp:nvSpPr>
      <dsp:spPr>
        <a:xfrm>
          <a:off x="6767830" y="2450088"/>
          <a:ext cx="2129539" cy="1867048"/>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Digital Skills</a:t>
          </a:r>
          <a:endParaRPr lang="en-US" sz="2000" kern="1200" dirty="0"/>
        </a:p>
      </dsp:txBody>
      <dsp:txXfrm>
        <a:off x="7079694" y="2723511"/>
        <a:ext cx="1505811" cy="1320202"/>
      </dsp:txXfrm>
    </dsp:sp>
    <dsp:sp modelId="{D12DDCF3-1B52-654C-825A-660F732471ED}">
      <dsp:nvSpPr>
        <dsp:cNvPr id="0" name=""/>
        <dsp:cNvSpPr/>
      </dsp:nvSpPr>
      <dsp:spPr>
        <a:xfrm>
          <a:off x="6705049" y="2612323"/>
          <a:ext cx="285888" cy="285892"/>
        </a:xfrm>
        <a:prstGeom prst="ellipse">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3.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4.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5.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6.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2EF5DE-6916-47B1-8E24-B49463A0BA1E}" type="datetimeFigureOut">
              <a:rPr lang="en-US"/>
              <a:t>15-07-02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730BBB-73C8-4E72-AC34-6BFC2858AFD3}" type="slidenum">
              <a:rPr lang="en-US"/>
              <a:t>‹#›</a:t>
            </a:fld>
            <a:endParaRPr lang="en-US"/>
          </a:p>
        </p:txBody>
      </p:sp>
    </p:spTree>
    <p:extLst>
      <p:ext uri="{BB962C8B-B14F-4D97-AF65-F5344CB8AC3E}">
        <p14:creationId xmlns:p14="http://schemas.microsoft.com/office/powerpoint/2010/main" val="4286876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Hello, today I will be presenting on our research project entitled “increasingly unambitious, a thematic analysis of Canadian broadband policy and programs”</a:t>
            </a:r>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C730BBB-73C8-4E72-AC34-6BFC2858AFD3}" type="slidenum">
              <a:rPr lang="en-US"/>
              <a:t>1</a:t>
            </a:fld>
            <a:endParaRPr lang="en-US"/>
          </a:p>
        </p:txBody>
      </p:sp>
    </p:spTree>
    <p:extLst>
      <p:ext uri="{BB962C8B-B14F-4D97-AF65-F5344CB8AC3E}">
        <p14:creationId xmlns:p14="http://schemas.microsoft.com/office/powerpoint/2010/main" val="24328186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solidFill>
                  <a:schemeClr val="tx1"/>
                </a:solidFill>
                <a:effectLst/>
                <a:latin typeface="+mn-lt"/>
                <a:ea typeface="+mn-ea"/>
                <a:cs typeface="+mn-cs"/>
              </a:rPr>
              <a:t>We started our analysis with the federal Community Access program</a:t>
            </a:r>
            <a:r>
              <a:rPr lang="en-US" sz="1200" kern="1200" baseline="0" dirty="0" smtClean="0">
                <a:solidFill>
                  <a:schemeClr val="tx1"/>
                </a:solidFill>
                <a:effectLst/>
                <a:latin typeface="+mn-lt"/>
                <a:ea typeface="+mn-ea"/>
                <a:cs typeface="+mn-cs"/>
              </a:rPr>
              <a:t> and proceeded with the remaining federal programs in reverse chronological order</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solidFill>
                  <a:schemeClr val="tx1"/>
                </a:solidFill>
                <a:effectLst/>
                <a:latin typeface="+mn-lt"/>
                <a:ea typeface="+mn-ea"/>
                <a:cs typeface="+mn-cs"/>
              </a:rPr>
              <a:t>Themes arose from the language used within</a:t>
            </a:r>
            <a:r>
              <a:rPr lang="en-US" sz="1200" kern="1200" baseline="0" dirty="0" smtClean="0">
                <a:solidFill>
                  <a:schemeClr val="tx1"/>
                </a:solidFill>
                <a:effectLst/>
                <a:latin typeface="+mn-lt"/>
                <a:ea typeface="+mn-ea"/>
                <a:cs typeface="+mn-cs"/>
              </a:rPr>
              <a:t> the policies</a:t>
            </a:r>
            <a:r>
              <a:rPr lang="en-US" sz="1200" kern="1200" dirty="0" smtClean="0">
                <a:solidFill>
                  <a:schemeClr val="tx1"/>
                </a:solidFill>
                <a:effectLst/>
                <a:latin typeface="+mn-lt"/>
                <a:ea typeface="+mn-ea"/>
                <a:cs typeface="+mn-cs"/>
              </a:rPr>
              <a:t> regarding, or from our summation of,</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program parameters or</a:t>
            </a:r>
            <a:r>
              <a:rPr lang="en-US" sz="1200" kern="1200" baseline="0" dirty="0" smtClean="0">
                <a:solidFill>
                  <a:schemeClr val="tx1"/>
                </a:solidFill>
                <a:effectLst/>
                <a:latin typeface="+mn-lt"/>
                <a:ea typeface="+mn-ea"/>
                <a:cs typeface="+mn-cs"/>
              </a:rPr>
              <a:t> objectives</a:t>
            </a:r>
            <a:r>
              <a:rPr lang="en-US" sz="1200" kern="1200" dirty="0" smtClean="0">
                <a:solidFill>
                  <a:schemeClr val="tx1"/>
                </a:solidFill>
                <a:effectLst/>
                <a:latin typeface="+mn-lt"/>
                <a:ea typeface="+mn-ea"/>
                <a:cs typeface="+mn-cs"/>
              </a:rPr>
              <a:t>. A theme was established if it was mentioned in more than one program.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solidFill>
                  <a:schemeClr val="tx1"/>
                </a:solidFill>
                <a:effectLst/>
                <a:latin typeface="+mn-lt"/>
                <a:ea typeface="+mn-ea"/>
                <a:cs typeface="+mn-cs"/>
              </a:rPr>
              <a:t>Researchers created a table to record each mention of the theme and</a:t>
            </a:r>
            <a:r>
              <a:rPr lang="en-US" sz="1200" kern="1200" baseline="0" dirty="0" smtClean="0">
                <a:solidFill>
                  <a:schemeClr val="tx1"/>
                </a:solidFill>
                <a:effectLst/>
                <a:latin typeface="+mn-lt"/>
                <a:ea typeface="+mn-ea"/>
                <a:cs typeface="+mn-cs"/>
              </a:rPr>
              <a:t> the corresponding reference within the document and produced over 500 footnotes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solidFill>
                  <a:schemeClr val="tx1"/>
                </a:solidFill>
                <a:effectLst/>
                <a:latin typeface="+mn-lt"/>
                <a:ea typeface="+mn-ea"/>
                <a:cs typeface="+mn-cs"/>
              </a:rPr>
              <a:t>For consistency, the themes identified for the federal broadband programs were used to analyze the Provincial programs</a:t>
            </a:r>
            <a:r>
              <a:rPr lang="en-US" sz="1200" kern="1200" baseline="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solidFill>
                  <a:schemeClr val="tx1"/>
                </a:solidFill>
                <a:effectLst/>
                <a:latin typeface="+mn-lt"/>
                <a:ea typeface="+mn-ea"/>
                <a:cs typeface="+mn-cs"/>
              </a:rPr>
              <a:t>After identifying policy and document passages that corresponded to each theme (if applicable), the researchers began analyzing relationships between the themes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solidFill>
                  <a:schemeClr val="tx1"/>
                </a:solidFill>
                <a:effectLst/>
                <a:latin typeface="+mn-lt"/>
                <a:ea typeface="+mn-ea"/>
                <a:cs typeface="+mn-cs"/>
              </a:rPr>
              <a:t>The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process of observing and establishing themes was an iterative process that sometimes required re-reading policies to discover themes noted in other policies that may have been missed </a:t>
            </a:r>
            <a:endParaRPr lang="en-US" dirty="0">
              <a:cs typeface="Times New Roman"/>
            </a:endParaRPr>
          </a:p>
        </p:txBody>
      </p:sp>
      <p:sp>
        <p:nvSpPr>
          <p:cNvPr id="4" name="Slide Number Placeholder 3"/>
          <p:cNvSpPr>
            <a:spLocks noGrp="1"/>
          </p:cNvSpPr>
          <p:nvPr>
            <p:ph type="sldNum" sz="quarter" idx="10"/>
          </p:nvPr>
        </p:nvSpPr>
        <p:spPr/>
        <p:txBody>
          <a:bodyPr/>
          <a:lstStyle/>
          <a:p>
            <a:fld id="{CC730BBB-73C8-4E72-AC34-6BFC2858AFD3}" type="slidenum">
              <a:rPr lang="en-US"/>
              <a:t>11</a:t>
            </a:fld>
            <a:endParaRPr lang="en-US"/>
          </a:p>
        </p:txBody>
      </p:sp>
    </p:spTree>
    <p:extLst>
      <p:ext uri="{BB962C8B-B14F-4D97-AF65-F5344CB8AC3E}">
        <p14:creationId xmlns:p14="http://schemas.microsoft.com/office/powerpoint/2010/main" val="1162871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Corbel"/>
                <a:ea typeface="ＭＳ 明朝"/>
                <a:cs typeface="Times New Roman"/>
              </a:rPr>
              <a:t>I grouped economic, education, government and health benefits together because</a:t>
            </a:r>
            <a:r>
              <a:rPr lang="en-US" baseline="0" dirty="0" smtClean="0">
                <a:latin typeface="Corbel"/>
                <a:ea typeface="ＭＳ 明朝"/>
                <a:cs typeface="Times New Roman"/>
              </a:rPr>
              <a:t> these often were grouped together in documentation, but we did consider each theme separately. </a:t>
            </a:r>
          </a:p>
          <a:p>
            <a:endParaRPr lang="en-US" dirty="0" smtClean="0">
              <a:latin typeface="Corbel"/>
              <a:ea typeface="ＭＳ 明朝"/>
              <a:cs typeface="Times New Roman"/>
            </a:endParaRPr>
          </a:p>
          <a:p>
            <a:r>
              <a:rPr lang="en-US" dirty="0" smtClean="0">
                <a:latin typeface="Corbel"/>
                <a:ea typeface="ＭＳ 明朝"/>
                <a:cs typeface="Times New Roman"/>
              </a:rPr>
              <a:t>From</a:t>
            </a:r>
            <a:r>
              <a:rPr lang="en-US" baseline="0" dirty="0" smtClean="0">
                <a:latin typeface="Corbel"/>
                <a:ea typeface="ＭＳ 明朝"/>
                <a:cs typeface="Times New Roman"/>
              </a:rPr>
              <a:t> a political economy of communication perspective, we were particularly interested in the role of market forces, and the objectives of new broadband services, economic benefits, and skills development</a:t>
            </a:r>
            <a:endParaRPr lang="en-US" dirty="0">
              <a:ea typeface="ＭＳ 明朝"/>
              <a:cs typeface="Times New Roman"/>
            </a:endParaRPr>
          </a:p>
          <a:p>
            <a:r>
              <a:rPr lang="en-US" dirty="0">
                <a:latin typeface="Corbel"/>
                <a:ea typeface="ＭＳ 明朝"/>
                <a:cs typeface="Times New Roman"/>
              </a:rPr>
              <a:t/>
            </a:r>
            <a:br>
              <a:rPr lang="en-US" dirty="0">
                <a:latin typeface="Corbel"/>
                <a:ea typeface="ＭＳ 明朝"/>
                <a:cs typeface="Times New Roman"/>
              </a:rPr>
            </a:br>
            <a:r>
              <a:rPr lang="en-US" dirty="0" smtClean="0">
                <a:latin typeface="Corbel"/>
                <a:ea typeface="ＭＳ 明朝"/>
                <a:cs typeface="Times New Roman"/>
              </a:rPr>
              <a:t>Although our main focus was on the objectives,</a:t>
            </a:r>
            <a:r>
              <a:rPr lang="en-US" baseline="0" dirty="0" smtClean="0">
                <a:latin typeface="Corbel"/>
                <a:ea typeface="ＭＳ 明朝"/>
                <a:cs typeface="Times New Roman"/>
              </a:rPr>
              <a:t> the parameters are inherently related to the themes arising from policy objectives</a:t>
            </a:r>
            <a:endParaRPr lang="en-US" dirty="0">
              <a:latin typeface="Corbel"/>
            </a:endParaRPr>
          </a:p>
        </p:txBody>
      </p:sp>
      <p:sp>
        <p:nvSpPr>
          <p:cNvPr id="4" name="Slide Number Placeholder 3"/>
          <p:cNvSpPr>
            <a:spLocks noGrp="1"/>
          </p:cNvSpPr>
          <p:nvPr>
            <p:ph type="sldNum" sz="quarter" idx="10"/>
          </p:nvPr>
        </p:nvSpPr>
        <p:spPr/>
        <p:txBody>
          <a:bodyPr/>
          <a:lstStyle/>
          <a:p>
            <a:fld id="{CC730BBB-73C8-4E72-AC34-6BFC2858AFD3}" type="slidenum">
              <a:rPr lang="en-US"/>
              <a:t>12</a:t>
            </a:fld>
            <a:endParaRPr lang="en-US"/>
          </a:p>
        </p:txBody>
      </p:sp>
    </p:spTree>
    <p:extLst>
      <p:ext uri="{BB962C8B-B14F-4D97-AF65-F5344CB8AC3E}">
        <p14:creationId xmlns:p14="http://schemas.microsoft.com/office/powerpoint/2010/main" val="1501117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Within broadband programs, broadband coverage for citizens varies from a measure of connectivity to a measure of access or availability.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Upon its completion, CAP and </a:t>
            </a:r>
            <a:r>
              <a:rPr lang="en-US" sz="1200" kern="1200" dirty="0" err="1" smtClean="0">
                <a:solidFill>
                  <a:schemeClr val="tx1"/>
                </a:solidFill>
                <a:effectLst/>
                <a:latin typeface="+mn-lt"/>
                <a:ea typeface="+mn-ea"/>
                <a:cs typeface="+mn-cs"/>
              </a:rPr>
              <a:t>SchoolNet</a:t>
            </a:r>
            <a:r>
              <a:rPr lang="en-US" sz="1200" kern="1200" dirty="0" smtClean="0">
                <a:solidFill>
                  <a:schemeClr val="tx1"/>
                </a:solidFill>
                <a:effectLst/>
                <a:latin typeface="+mn-lt"/>
                <a:ea typeface="+mn-ea"/>
                <a:cs typeface="+mn-cs"/>
              </a:rPr>
              <a:t> measured both the percentage of citizens who have access to broadband </a:t>
            </a:r>
            <a:r>
              <a:rPr lang="en-US" sz="1200" i="1" kern="1200" dirty="0" smtClean="0">
                <a:solidFill>
                  <a:schemeClr val="tx1"/>
                </a:solidFill>
                <a:effectLst/>
                <a:latin typeface="+mn-lt"/>
                <a:ea typeface="+mn-ea"/>
                <a:cs typeface="+mn-cs"/>
              </a:rPr>
              <a:t>and</a:t>
            </a:r>
            <a:r>
              <a:rPr lang="en-US" sz="1200" kern="1200" dirty="0" smtClean="0">
                <a:solidFill>
                  <a:schemeClr val="tx1"/>
                </a:solidFill>
                <a:effectLst/>
                <a:latin typeface="+mn-lt"/>
                <a:ea typeface="+mn-ea"/>
                <a:cs typeface="+mn-cs"/>
              </a:rPr>
              <a:t> the percentage of homes or schools that have a connection at the target speed (CAP). Although the evaluation document for Broadband Canada also provides these two indicators, this program defines “broadband connectivity” not as uptake, but as “</a:t>
            </a:r>
            <a:r>
              <a:rPr lang="en-US" sz="1200" i="1" kern="1200" dirty="0" smtClean="0">
                <a:solidFill>
                  <a:schemeClr val="tx1"/>
                </a:solidFill>
                <a:effectLst/>
                <a:latin typeface="+mn-lt"/>
                <a:ea typeface="+mn-ea"/>
                <a:cs typeface="+mn-cs"/>
              </a:rPr>
              <a:t>access </a:t>
            </a:r>
            <a:r>
              <a:rPr lang="en-US" sz="1200" kern="1200" dirty="0" smtClean="0">
                <a:solidFill>
                  <a:schemeClr val="tx1"/>
                </a:solidFill>
                <a:effectLst/>
                <a:latin typeface="+mn-lt"/>
                <a:ea typeface="+mn-ea"/>
                <a:cs typeface="+mn-cs"/>
              </a:rPr>
              <a:t>to Internet service […] at a minimum download speed of 1.5 Mbps”. </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There is also a discrepancy in how coverage is represented for the current Connecting British Columbia Agreement, in which the same percentage of residents stated to be within </a:t>
            </a:r>
            <a:r>
              <a:rPr lang="en-CA" sz="1200" kern="1200" dirty="0" err="1" smtClean="0">
                <a:solidFill>
                  <a:schemeClr val="tx1"/>
                </a:solidFill>
                <a:effectLst/>
                <a:latin typeface="+mn-lt"/>
                <a:ea typeface="+mn-ea"/>
                <a:cs typeface="+mn-cs"/>
              </a:rPr>
              <a:t>Telus’s</a:t>
            </a:r>
            <a:r>
              <a:rPr lang="en-CA" sz="1200" kern="1200" dirty="0" smtClean="0">
                <a:solidFill>
                  <a:schemeClr val="tx1"/>
                </a:solidFill>
                <a:effectLst/>
                <a:latin typeface="+mn-lt"/>
                <a:ea typeface="+mn-ea"/>
                <a:cs typeface="+mn-cs"/>
              </a:rPr>
              <a:t> service area in the agreement documents </a:t>
            </a:r>
            <a:r>
              <a:rPr lang="en-CA" sz="1200" i="1" kern="1200" dirty="0" smtClean="0">
                <a:solidFill>
                  <a:schemeClr val="tx1"/>
                </a:solidFill>
                <a:effectLst/>
                <a:latin typeface="+mn-lt"/>
                <a:ea typeface="+mn-ea"/>
                <a:cs typeface="+mn-cs"/>
              </a:rPr>
              <a:t>(agreement)</a:t>
            </a:r>
            <a:r>
              <a:rPr lang="en-CA" sz="1200" kern="1200" dirty="0" smtClean="0">
                <a:solidFill>
                  <a:schemeClr val="tx1"/>
                </a:solidFill>
                <a:effectLst/>
                <a:latin typeface="+mn-lt"/>
                <a:ea typeface="+mn-ea"/>
                <a:cs typeface="+mn-cs"/>
              </a:rPr>
              <a:t> are also stated as “connected” on the BC government’s website, when these terms clearly have different meaning. </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Connect Ontario Broadband Regional Access, COBRA, interchanges these terms, stating it hopes to </a:t>
            </a:r>
            <a:r>
              <a:rPr lang="en-US" sz="1200" kern="1200" dirty="0" smtClean="0">
                <a:solidFill>
                  <a:schemeClr val="tx1"/>
                </a:solidFill>
                <a:effectLst/>
                <a:latin typeface="+mn-lt"/>
                <a:ea typeface="+mn-ea"/>
                <a:cs typeface="+mn-cs"/>
              </a:rPr>
              <a:t>offer “broadband connectivity to about 80 per cent of Ontario’s geographic regions”, but its objective is to “expand broadband access. The inconsistent usage of these terms may make policy, program or report targets or results misleading.</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At the Federal level and in Alberta, this shift in the measure of coverage has been accompanied by a shift in establishing community access to establishing household access. </a:t>
            </a:r>
            <a:r>
              <a:rPr lang="en-CA" sz="1200" kern="1200" dirty="0" smtClean="0">
                <a:solidFill>
                  <a:schemeClr val="tx1"/>
                </a:solidFill>
                <a:effectLst/>
                <a:latin typeface="+mn-lt"/>
                <a:ea typeface="+mn-ea"/>
                <a:cs typeface="+mn-cs"/>
              </a:rPr>
              <a:t>Ontario, BC’s and Manitoba’s programs have consistently focused on serving communities while the Maritimes programs focused on serving households and companies. </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Federal programs, except the most recent Connecting Canadians, and recent programs in Alberta, Manitoba, Ontario, and Newfoundland and Labrador, have emphasized reaching the un-served and underserved populations in northern, rural and remote areas, particularly First Nations populations. In addition, </a:t>
            </a:r>
            <a:r>
              <a:rPr lang="en-US" sz="1200" i="1" kern="1200" dirty="0" smtClean="0">
                <a:solidFill>
                  <a:schemeClr val="tx1"/>
                </a:solidFill>
                <a:effectLst/>
                <a:latin typeface="+mn-lt"/>
                <a:ea typeface="+mn-ea"/>
                <a:cs typeface="+mn-cs"/>
              </a:rPr>
              <a:t>CAP, Community Net, B.C’s Connecting Citizen’s Grant Program and Connecting Communities Agreement </a:t>
            </a:r>
            <a:r>
              <a:rPr lang="en-US" sz="1200" kern="1200" dirty="0" smtClean="0">
                <a:solidFill>
                  <a:schemeClr val="tx1"/>
                </a:solidFill>
                <a:effectLst/>
                <a:latin typeface="+mn-lt"/>
                <a:ea typeface="+mn-ea"/>
                <a:cs typeface="+mn-cs"/>
              </a:rPr>
              <a:t>explicitly address “demographic groups thought to be part of the digital divide”.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However, the success of each initiative has consistently been gauged by the percent of </a:t>
            </a:r>
            <a:r>
              <a:rPr lang="en-US" sz="1200" i="1" kern="1200" dirty="0" smtClean="0">
                <a:solidFill>
                  <a:schemeClr val="tx1"/>
                </a:solidFill>
                <a:effectLst/>
                <a:latin typeface="+mn-lt"/>
                <a:ea typeface="+mn-ea"/>
                <a:cs typeface="+mn-cs"/>
              </a:rPr>
              <a:t>all </a:t>
            </a:r>
            <a:r>
              <a:rPr lang="en-US" sz="1200" kern="1200" dirty="0" smtClean="0">
                <a:solidFill>
                  <a:schemeClr val="tx1"/>
                </a:solidFill>
                <a:effectLst/>
                <a:latin typeface="+mn-lt"/>
                <a:ea typeface="+mn-ea"/>
                <a:cs typeface="+mn-cs"/>
              </a:rPr>
              <a:t>Canadians that have access to broadband. The un-served and underserved populations have the greatest barriers to connectivity and would benefit from programs that measure changes in the number of connections established, rather than access provided.</a:t>
            </a:r>
            <a:endParaRPr lang="en-CA"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C730BBB-73C8-4E72-AC34-6BFC2858AFD3}" type="slidenum">
              <a:rPr lang="en-US"/>
              <a:t>13</a:t>
            </a:fld>
            <a:endParaRPr lang="en-US"/>
          </a:p>
        </p:txBody>
      </p:sp>
    </p:spTree>
    <p:extLst>
      <p:ext uri="{BB962C8B-B14F-4D97-AF65-F5344CB8AC3E}">
        <p14:creationId xmlns:p14="http://schemas.microsoft.com/office/powerpoint/2010/main" val="891914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Generally, the target download speeds of initiatives correspond to the CRTC’s definition of broadband at the time of the program. CAP, Broadband Canada, School Net, COBRA and Ontario’s Rural Connections defined broadband as a minimum of 1.5Mbps download”, while Connecting Canadians, and Alberta’s Final Mile Rural Connectivity Initiative recognizes CRTC’s new minimum download speed and seeks to update infrastructure to boost speeds to 5 Mbps. </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Eastern Ontario’s Regional Network, however, which completed the year Connecting Canadians began, had the more ambitious goal to provide a “download speeds of 10Mbps”. Also, the current </a:t>
            </a:r>
            <a:r>
              <a:rPr lang="en-US" sz="1200" kern="1200" dirty="0" smtClean="0">
                <a:solidFill>
                  <a:schemeClr val="tx1"/>
                </a:solidFill>
                <a:effectLst/>
                <a:latin typeface="+mn-lt"/>
                <a:ea typeface="+mn-ea"/>
                <a:cs typeface="+mn-cs"/>
              </a:rPr>
              <a:t>Connecting British Columbia Agreement (CBCA), will bring expanded service of 30 Mbps and 100 Mbps to 70 and 62 out of 119 communities, respectively. </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Often, target download speeds are justified by the Internet services they can support. For example, the National Satellite Imitative cites “tools such as videoconferencing and </a:t>
            </a:r>
            <a:r>
              <a:rPr lang="en-CA" sz="1200" kern="1200" dirty="0" err="1" smtClean="0">
                <a:solidFill>
                  <a:schemeClr val="tx1"/>
                </a:solidFill>
                <a:effectLst/>
                <a:latin typeface="+mn-lt"/>
                <a:ea typeface="+mn-ea"/>
                <a:cs typeface="+mn-cs"/>
              </a:rPr>
              <a:t>tele</a:t>
            </a:r>
            <a:r>
              <a:rPr lang="en-CA" sz="1200" kern="1200" dirty="0" smtClean="0">
                <a:solidFill>
                  <a:schemeClr val="tx1"/>
                </a:solidFill>
                <a:effectLst/>
                <a:latin typeface="+mn-lt"/>
                <a:ea typeface="+mn-ea"/>
                <a:cs typeface="+mn-cs"/>
              </a:rPr>
              <a:t>-surgery”, </a:t>
            </a:r>
            <a:r>
              <a:rPr lang="en-CA" sz="1200" i="1" kern="1200" dirty="0" smtClean="0">
                <a:solidFill>
                  <a:schemeClr val="tx1"/>
                </a:solidFill>
                <a:effectLst/>
                <a:latin typeface="+mn-lt"/>
                <a:ea typeface="+mn-ea"/>
                <a:cs typeface="+mn-cs"/>
              </a:rPr>
              <a:t>BRAND </a:t>
            </a:r>
            <a:r>
              <a:rPr lang="en-CA" sz="1200" kern="1200" dirty="0" smtClean="0">
                <a:solidFill>
                  <a:schemeClr val="tx1"/>
                </a:solidFill>
                <a:effectLst/>
                <a:latin typeface="+mn-lt"/>
                <a:ea typeface="+mn-ea"/>
                <a:cs typeface="+mn-cs"/>
              </a:rPr>
              <a:t>views the “increased capacity of recipient communities to develop and use on-line applications and services” as an desired outcome, </a:t>
            </a:r>
            <a:r>
              <a:rPr lang="en-CA" sz="1200" i="1" kern="1200" dirty="0" smtClean="0">
                <a:solidFill>
                  <a:schemeClr val="tx1"/>
                </a:solidFill>
                <a:effectLst/>
                <a:latin typeface="+mn-lt"/>
                <a:ea typeface="+mn-ea"/>
                <a:cs typeface="+mn-cs"/>
              </a:rPr>
              <a:t>Broadband Canada</a:t>
            </a:r>
            <a:r>
              <a:rPr lang="en-CA" sz="1200" kern="1200" dirty="0" smtClean="0">
                <a:solidFill>
                  <a:schemeClr val="tx1"/>
                </a:solidFill>
                <a:effectLst/>
                <a:latin typeface="+mn-lt"/>
                <a:ea typeface="+mn-ea"/>
                <a:cs typeface="+mn-cs"/>
              </a:rPr>
              <a:t> notes the value of “broadband enabled applications and services”, while the current </a:t>
            </a:r>
            <a:r>
              <a:rPr lang="en-CA" sz="1200" i="1" kern="1200" dirty="0" smtClean="0">
                <a:solidFill>
                  <a:schemeClr val="tx1"/>
                </a:solidFill>
                <a:effectLst/>
                <a:latin typeface="+mn-lt"/>
                <a:ea typeface="+mn-ea"/>
                <a:cs typeface="+mn-cs"/>
              </a:rPr>
              <a:t>Connecting Canadians</a:t>
            </a:r>
            <a:r>
              <a:rPr lang="en-CA" sz="1200" kern="1200" dirty="0" smtClean="0">
                <a:solidFill>
                  <a:schemeClr val="tx1"/>
                </a:solidFill>
                <a:effectLst/>
                <a:latin typeface="+mn-lt"/>
                <a:ea typeface="+mn-ea"/>
                <a:cs typeface="+mn-cs"/>
              </a:rPr>
              <a:t> program states that, “with</a:t>
            </a:r>
            <a:r>
              <a:rPr lang="en-US" sz="1200" kern="1200" dirty="0" smtClean="0">
                <a:solidFill>
                  <a:schemeClr val="tx1"/>
                </a:solidFill>
                <a:effectLst/>
                <a:latin typeface="+mn-lt"/>
                <a:ea typeface="+mn-ea"/>
                <a:cs typeface="+mn-cs"/>
              </a:rPr>
              <a:t> speeds of 5 Mbps, users will be able to better use cloud computing, stream video, save and transfer files, or participate in distance education programs online”. </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Within most program parameters, however, download speed targets are often given without upload speed targets, and if the latter is given, it is always lower than the download target, thus encouraging passive participation within these services.</a:t>
            </a:r>
            <a:endParaRPr lang="en-CA"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C730BBB-73C8-4E72-AC34-6BFC2858AFD3}" type="slidenum">
              <a:rPr lang="en-US"/>
              <a:t>14</a:t>
            </a:fld>
            <a:endParaRPr lang="en-US"/>
          </a:p>
        </p:txBody>
      </p:sp>
    </p:spTree>
    <p:extLst>
      <p:ext uri="{BB962C8B-B14F-4D97-AF65-F5344CB8AC3E}">
        <p14:creationId xmlns:p14="http://schemas.microsoft.com/office/powerpoint/2010/main" val="22972020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Generally, the target download speeds of initiatives correspond to the CRTC’s definition of broadband at the time of the program. CAP, Broadband Canada, School Net, COBRA and Ontario’s Rural Connections defined broadband as a minimum of 1.5Mbps download”, while Connecting Canadians, and Alberta’s Final Mile Rural Connectivity Initiative recognizes CRTC’s new minimum download speed and seeks to update infrastructure to boost speeds to 5 Mbps. </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Eastern Ontario’s Regional Network, however, which completed the year Connecting Canadians began, had the more ambitious goal to provide a “download speeds of 10Mbps”. Also, the current </a:t>
            </a:r>
            <a:r>
              <a:rPr lang="en-US" sz="1200" kern="1200" dirty="0" smtClean="0">
                <a:solidFill>
                  <a:schemeClr val="tx1"/>
                </a:solidFill>
                <a:effectLst/>
                <a:latin typeface="+mn-lt"/>
                <a:ea typeface="+mn-ea"/>
                <a:cs typeface="+mn-cs"/>
              </a:rPr>
              <a:t>Connecting British Columbia Agreement (CBCA), will bring expanded service of 30 Mbps and 100 Mbps to 70 and 62 out of 119 communities, respectively. </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Often, target download speeds are justified by the Internet services they can support. For example, the National Satellite Imitative cites “tools such as videoconferencing and </a:t>
            </a:r>
            <a:r>
              <a:rPr lang="en-CA" sz="1200" kern="1200" dirty="0" err="1" smtClean="0">
                <a:solidFill>
                  <a:schemeClr val="tx1"/>
                </a:solidFill>
                <a:effectLst/>
                <a:latin typeface="+mn-lt"/>
                <a:ea typeface="+mn-ea"/>
                <a:cs typeface="+mn-cs"/>
              </a:rPr>
              <a:t>tele</a:t>
            </a:r>
            <a:r>
              <a:rPr lang="en-CA" sz="1200" kern="1200" dirty="0" smtClean="0">
                <a:solidFill>
                  <a:schemeClr val="tx1"/>
                </a:solidFill>
                <a:effectLst/>
                <a:latin typeface="+mn-lt"/>
                <a:ea typeface="+mn-ea"/>
                <a:cs typeface="+mn-cs"/>
              </a:rPr>
              <a:t>-surgery”, </a:t>
            </a:r>
            <a:r>
              <a:rPr lang="en-CA" sz="1200" i="1" kern="1200" dirty="0" smtClean="0">
                <a:solidFill>
                  <a:schemeClr val="tx1"/>
                </a:solidFill>
                <a:effectLst/>
                <a:latin typeface="+mn-lt"/>
                <a:ea typeface="+mn-ea"/>
                <a:cs typeface="+mn-cs"/>
              </a:rPr>
              <a:t>BRAND </a:t>
            </a:r>
            <a:r>
              <a:rPr lang="en-CA" sz="1200" kern="1200" dirty="0" smtClean="0">
                <a:solidFill>
                  <a:schemeClr val="tx1"/>
                </a:solidFill>
                <a:effectLst/>
                <a:latin typeface="+mn-lt"/>
                <a:ea typeface="+mn-ea"/>
                <a:cs typeface="+mn-cs"/>
              </a:rPr>
              <a:t>views the “increased capacity of recipient communities to develop and use on-line applications and services” as an desired outcome, </a:t>
            </a:r>
            <a:r>
              <a:rPr lang="en-CA" sz="1200" i="1" kern="1200" dirty="0" smtClean="0">
                <a:solidFill>
                  <a:schemeClr val="tx1"/>
                </a:solidFill>
                <a:effectLst/>
                <a:latin typeface="+mn-lt"/>
                <a:ea typeface="+mn-ea"/>
                <a:cs typeface="+mn-cs"/>
              </a:rPr>
              <a:t>Broadband Canada</a:t>
            </a:r>
            <a:r>
              <a:rPr lang="en-CA" sz="1200" kern="1200" dirty="0" smtClean="0">
                <a:solidFill>
                  <a:schemeClr val="tx1"/>
                </a:solidFill>
                <a:effectLst/>
                <a:latin typeface="+mn-lt"/>
                <a:ea typeface="+mn-ea"/>
                <a:cs typeface="+mn-cs"/>
              </a:rPr>
              <a:t> notes the value of “broadband enabled applications and services”, while the current </a:t>
            </a:r>
            <a:r>
              <a:rPr lang="en-CA" sz="1200" i="1" kern="1200" dirty="0" smtClean="0">
                <a:solidFill>
                  <a:schemeClr val="tx1"/>
                </a:solidFill>
                <a:effectLst/>
                <a:latin typeface="+mn-lt"/>
                <a:ea typeface="+mn-ea"/>
                <a:cs typeface="+mn-cs"/>
              </a:rPr>
              <a:t>Connecting Canadians</a:t>
            </a:r>
            <a:r>
              <a:rPr lang="en-CA" sz="1200" kern="1200" dirty="0" smtClean="0">
                <a:solidFill>
                  <a:schemeClr val="tx1"/>
                </a:solidFill>
                <a:effectLst/>
                <a:latin typeface="+mn-lt"/>
                <a:ea typeface="+mn-ea"/>
                <a:cs typeface="+mn-cs"/>
              </a:rPr>
              <a:t> program states that, “with</a:t>
            </a:r>
            <a:r>
              <a:rPr lang="en-US" sz="1200" kern="1200" dirty="0" smtClean="0">
                <a:solidFill>
                  <a:schemeClr val="tx1"/>
                </a:solidFill>
                <a:effectLst/>
                <a:latin typeface="+mn-lt"/>
                <a:ea typeface="+mn-ea"/>
                <a:cs typeface="+mn-cs"/>
              </a:rPr>
              <a:t> speeds of 5 Mbps, users will be able to better use cloud computing, stream video, save and transfer files, or participate in distance education programs online”. </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Within most program parameters, however, download speed targets are often given without upload speed targets, and if the latter is given, it is always lower than the download target, thus encouraging passive participation within these services.</a:t>
            </a:r>
            <a:endParaRPr lang="en-CA"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C730BBB-73C8-4E72-AC34-6BFC2858AFD3}" type="slidenum">
              <a:rPr lang="en-US"/>
              <a:t>15</a:t>
            </a:fld>
            <a:endParaRPr lang="en-US"/>
          </a:p>
        </p:txBody>
      </p:sp>
    </p:spTree>
    <p:extLst>
      <p:ext uri="{BB962C8B-B14F-4D97-AF65-F5344CB8AC3E}">
        <p14:creationId xmlns:p14="http://schemas.microsoft.com/office/powerpoint/2010/main" val="22972020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importance of sustainable businesses within rural and remote communities has been a consistent theme within the economic development objective of many programs. At the Federal level, </a:t>
            </a:r>
            <a:r>
              <a:rPr lang="en-US" sz="1200" i="1" kern="1200" dirty="0" smtClean="0">
                <a:solidFill>
                  <a:schemeClr val="tx1"/>
                </a:solidFill>
                <a:effectLst/>
                <a:latin typeface="+mn-lt"/>
                <a:ea typeface="+mn-ea"/>
                <a:cs typeface="+mn-cs"/>
              </a:rPr>
              <a:t>BRAND, Broadband Canada</a:t>
            </a:r>
            <a:r>
              <a:rPr lang="en-US" sz="1200" kern="1200" dirty="0" smtClean="0">
                <a:solidFill>
                  <a:schemeClr val="tx1"/>
                </a:solidFill>
                <a:effectLst/>
                <a:latin typeface="+mn-lt"/>
                <a:ea typeface="+mn-ea"/>
                <a:cs typeface="+mn-cs"/>
              </a:rPr>
              <a:t> and </a:t>
            </a:r>
            <a:r>
              <a:rPr lang="en-US" sz="1200" i="1" kern="1200" dirty="0" smtClean="0">
                <a:solidFill>
                  <a:schemeClr val="tx1"/>
                </a:solidFill>
                <a:effectLst/>
                <a:latin typeface="+mn-lt"/>
                <a:ea typeface="+mn-ea"/>
                <a:cs typeface="+mn-cs"/>
              </a:rPr>
              <a:t>Connecting Canadians </a:t>
            </a:r>
            <a:r>
              <a:rPr lang="en-US" sz="1200" kern="1200" dirty="0" smtClean="0">
                <a:solidFill>
                  <a:schemeClr val="tx1"/>
                </a:solidFill>
                <a:effectLst/>
                <a:latin typeface="+mn-lt"/>
                <a:ea typeface="+mn-ea"/>
                <a:cs typeface="+mn-cs"/>
              </a:rPr>
              <a:t>recognize the benefit of broadband access for existing businesses in the communities, (application guide, p. 4), (pamphlet, p. 2). </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Manitoba programs are described as “building the foundation for sustained long-term economic growth in the 21st century”</a:t>
            </a:r>
            <a:r>
              <a:rPr lang="en-US" sz="1200" kern="1200" baseline="300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and, like Alberta’s Rural Connections, will provide diversification. In addition, the Eastern Ontario Regional Network is positioned to “improve the quality of life of our residents and support innovation and economic growth. </a:t>
            </a:r>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theme of community viability has paralleled the positioning of Internet Access as a means to fully participate in the global, digital or Internet economy. This theme has been expressed at the provincial level by </a:t>
            </a:r>
            <a:r>
              <a:rPr lang="en-US" sz="1200" kern="1200" dirty="0" err="1" smtClean="0">
                <a:solidFill>
                  <a:schemeClr val="tx1"/>
                </a:solidFill>
                <a:effectLst/>
                <a:latin typeface="+mn-lt"/>
                <a:ea typeface="+mn-ea"/>
                <a:cs typeface="+mn-cs"/>
              </a:rPr>
              <a:t>CommunityNet</a:t>
            </a:r>
            <a:r>
              <a:rPr lang="en-US" sz="1200" kern="1200" dirty="0" smtClean="0">
                <a:solidFill>
                  <a:schemeClr val="tx1"/>
                </a:solidFill>
                <a:effectLst/>
                <a:latin typeface="+mn-lt"/>
                <a:ea typeface="+mn-ea"/>
                <a:cs typeface="+mn-cs"/>
              </a:rPr>
              <a:t>, Ontario’s COBRA and Rural Connections programs, Quebec’s Broadband Initiative, New Brunswick’s partnership with </a:t>
            </a:r>
            <a:r>
              <a:rPr lang="en-US" sz="1200" kern="1200" dirty="0" err="1" smtClean="0">
                <a:solidFill>
                  <a:schemeClr val="tx1"/>
                </a:solidFill>
                <a:effectLst/>
                <a:latin typeface="+mn-lt"/>
                <a:ea typeface="+mn-ea"/>
                <a:cs typeface="+mn-cs"/>
              </a:rPr>
              <a:t>Barett</a:t>
            </a:r>
            <a:r>
              <a:rPr lang="en-US" sz="1200" kern="1200" dirty="0" smtClean="0">
                <a:solidFill>
                  <a:schemeClr val="tx1"/>
                </a:solidFill>
                <a:effectLst/>
                <a:latin typeface="+mn-lt"/>
                <a:ea typeface="+mn-ea"/>
                <a:cs typeface="+mn-cs"/>
              </a:rPr>
              <a:t> Explore </a:t>
            </a:r>
            <a:r>
              <a:rPr lang="en-US" sz="1200" kern="1200" dirty="0" err="1" smtClean="0">
                <a:solidFill>
                  <a:schemeClr val="tx1"/>
                </a:solidFill>
                <a:effectLst/>
                <a:latin typeface="+mn-lt"/>
                <a:ea typeface="+mn-ea"/>
                <a:cs typeface="+mn-cs"/>
              </a:rPr>
              <a:t>Inc</a:t>
            </a:r>
            <a:r>
              <a:rPr lang="en-US" sz="1200" kern="1200" dirty="0" smtClean="0">
                <a:solidFill>
                  <a:schemeClr val="tx1"/>
                </a:solidFill>
                <a:effectLst/>
                <a:latin typeface="+mn-lt"/>
                <a:ea typeface="+mn-ea"/>
                <a:cs typeface="+mn-cs"/>
              </a:rPr>
              <a:t> and Prince Edward Island’s Rural Action Plan, and also at expressed the Federal level by </a:t>
            </a:r>
            <a:r>
              <a:rPr lang="en-US" sz="1200" i="1" kern="1200" dirty="0" smtClean="0">
                <a:solidFill>
                  <a:schemeClr val="tx1"/>
                </a:solidFill>
                <a:effectLst/>
                <a:latin typeface="+mn-lt"/>
                <a:ea typeface="+mn-ea"/>
                <a:cs typeface="+mn-cs"/>
              </a:rPr>
              <a:t>BRAND,</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Broadband Canada, </a:t>
            </a:r>
            <a:r>
              <a:rPr lang="en-US" sz="1200" kern="1200" dirty="0" smtClean="0">
                <a:solidFill>
                  <a:schemeClr val="tx1"/>
                </a:solidFill>
                <a:effectLst/>
                <a:latin typeface="+mn-lt"/>
                <a:ea typeface="+mn-ea"/>
                <a:cs typeface="+mn-cs"/>
              </a:rPr>
              <a:t>and Connecting Canadians (Digital Canada 150, p. 15). </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Within Canadian broadband programs, the objective of citizen skills development has always been tied to the digital economy. The core objective of CAP, </a:t>
            </a:r>
            <a:r>
              <a:rPr lang="en-US" sz="1200" kern="1200" dirty="0" err="1" smtClean="0">
                <a:solidFill>
                  <a:schemeClr val="tx1"/>
                </a:solidFill>
                <a:effectLst/>
                <a:latin typeface="+mn-lt"/>
                <a:ea typeface="+mn-ea"/>
                <a:cs typeface="+mn-cs"/>
              </a:rPr>
              <a:t>SchoolNet</a:t>
            </a:r>
            <a:r>
              <a:rPr lang="en-US" sz="1200" kern="1200" dirty="0" smtClean="0">
                <a:solidFill>
                  <a:schemeClr val="tx1"/>
                </a:solidFill>
                <a:effectLst/>
                <a:latin typeface="+mn-lt"/>
                <a:ea typeface="+mn-ea"/>
                <a:cs typeface="+mn-cs"/>
              </a:rPr>
              <a:t> and </a:t>
            </a:r>
            <a:r>
              <a:rPr lang="en-US" sz="1200" kern="1200" dirty="0" err="1" smtClean="0">
                <a:solidFill>
                  <a:schemeClr val="tx1"/>
                </a:solidFill>
                <a:effectLst/>
                <a:latin typeface="+mn-lt"/>
                <a:ea typeface="+mn-ea"/>
                <a:cs typeface="+mn-cs"/>
              </a:rPr>
              <a:t>CommunityNet</a:t>
            </a:r>
            <a:r>
              <a:rPr lang="en-US" sz="1200" kern="1200" dirty="0" smtClean="0">
                <a:solidFill>
                  <a:schemeClr val="tx1"/>
                </a:solidFill>
                <a:effectLst/>
                <a:latin typeface="+mn-lt"/>
                <a:ea typeface="+mn-ea"/>
                <a:cs typeface="+mn-cs"/>
              </a:rPr>
              <a:t> was to provide skills training of IT technologies (final evaluation, pg. 1) as a means for citizens to seek job opportunities or participate in the global, knowledge-based economy (What is </a:t>
            </a:r>
            <a:r>
              <a:rPr lang="en-US" sz="1200" kern="1200" dirty="0" err="1" smtClean="0">
                <a:solidFill>
                  <a:schemeClr val="tx1"/>
                </a:solidFill>
                <a:effectLst/>
                <a:latin typeface="+mn-lt"/>
                <a:ea typeface="+mn-ea"/>
                <a:cs typeface="+mn-cs"/>
              </a:rPr>
              <a:t>SchoolNet</a:t>
            </a:r>
            <a:r>
              <a:rPr lang="en-US" sz="1200" kern="1200" dirty="0" smtClean="0">
                <a:solidFill>
                  <a:schemeClr val="tx1"/>
                </a:solidFill>
                <a:effectLst/>
                <a:latin typeface="+mn-lt"/>
                <a:ea typeface="+mn-ea"/>
                <a:cs typeface="+mn-cs"/>
              </a:rPr>
              <a:t> 1999).</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Ontario programs have consistently mentioned the tie between broadband and skills development,</a:t>
            </a:r>
            <a:r>
              <a:rPr lang="en-CA" sz="1200" kern="1200" dirty="0" smtClean="0">
                <a:solidFill>
                  <a:schemeClr val="tx1"/>
                </a:solidFill>
                <a:effectLst/>
                <a:latin typeface="+mn-lt"/>
                <a:ea typeface="+mn-ea"/>
                <a:cs typeface="+mn-cs"/>
              </a:rPr>
              <a:t> and </a:t>
            </a:r>
            <a:r>
              <a:rPr lang="en-US" sz="1200" kern="1200" dirty="0" smtClean="0">
                <a:solidFill>
                  <a:schemeClr val="tx1"/>
                </a:solidFill>
                <a:effectLst/>
                <a:latin typeface="+mn-lt"/>
                <a:ea typeface="+mn-ea"/>
                <a:cs typeface="+mn-cs"/>
              </a:rPr>
              <a:t>Eastern Ontario’s Regional Network is the only current program that still promotes digital skill development in its 2014 digital strategy, introduced following the completion of it network infrastructure. </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Industry Canada’s 2010 report, Improving Canada’s Digital Advantage, recognizes an emerging</a:t>
            </a:r>
            <a:r>
              <a:rPr lang="en-US" sz="1200" kern="1200" dirty="0" smtClean="0">
                <a:solidFill>
                  <a:schemeClr val="tx1"/>
                </a:solidFill>
                <a:effectLst/>
                <a:latin typeface="+mn-lt"/>
                <a:ea typeface="+mn-ea"/>
                <a:cs typeface="+mn-cs"/>
              </a:rPr>
              <a:t> digital skills divide and states “effective participation in the labour market is increasingly linked to digital competence” (p. 27, 28). By 2014, however, digital skills are significantly less of a Federal government concern. </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objective of skills development has shifted from the responsibility of the government to the responsibility of citizens. The 2014-2015 Industry Canada Report on Plans and Priorities believes that “promoting economic development in communities encourages the development of skills”, a sentiment reflected in how the Digital Canada 150 program only mentions “digital skills” under the pillar of economic opportunities, not Connecting Canadians, where it calls upon Canadians to “</a:t>
            </a:r>
            <a:r>
              <a:rPr lang="en-US" sz="1200" kern="1200" dirty="0" err="1" smtClean="0">
                <a:solidFill>
                  <a:schemeClr val="tx1"/>
                </a:solidFill>
                <a:effectLst/>
                <a:latin typeface="+mn-lt"/>
                <a:ea typeface="+mn-ea"/>
                <a:cs typeface="+mn-cs"/>
              </a:rPr>
              <a:t>acquir</a:t>
            </a:r>
            <a:r>
              <a:rPr lang="en-US" sz="1200" kern="1200" dirty="0" smtClean="0">
                <a:solidFill>
                  <a:schemeClr val="tx1"/>
                </a:solidFill>
                <a:effectLst/>
                <a:latin typeface="+mn-lt"/>
                <a:ea typeface="+mn-ea"/>
                <a:cs typeface="+mn-cs"/>
              </a:rPr>
              <a:t>[e] the skills and </a:t>
            </a:r>
            <a:r>
              <a:rPr lang="en-US" sz="1200" kern="1200" dirty="0" err="1" smtClean="0">
                <a:solidFill>
                  <a:schemeClr val="tx1"/>
                </a:solidFill>
                <a:effectLst/>
                <a:latin typeface="+mn-lt"/>
                <a:ea typeface="+mn-ea"/>
                <a:cs typeface="+mn-cs"/>
              </a:rPr>
              <a:t>embrac</a:t>
            </a:r>
            <a:r>
              <a:rPr lang="en-US" sz="1200" kern="1200" dirty="0" smtClean="0">
                <a:solidFill>
                  <a:schemeClr val="tx1"/>
                </a:solidFill>
                <a:effectLst/>
                <a:latin typeface="+mn-lt"/>
                <a:ea typeface="+mn-ea"/>
                <a:cs typeface="+mn-cs"/>
              </a:rPr>
              <a:t>[e] the opportunities of the digital economy” (p. 26). In addition, Connecting Canadians two identifiable skills training programs are the general Canada Job Grant and the two-decade old Computers for Schools Program (Industry Canada, 2014, p. 15).</a:t>
            </a:r>
            <a:endParaRPr lang="en-CA"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C730BBB-73C8-4E72-AC34-6BFC2858AFD3}" type="slidenum">
              <a:rPr lang="en-US"/>
              <a:t>16</a:t>
            </a:fld>
            <a:endParaRPr lang="en-US"/>
          </a:p>
        </p:txBody>
      </p:sp>
    </p:spTree>
    <p:extLst>
      <p:ext uri="{BB962C8B-B14F-4D97-AF65-F5344CB8AC3E}">
        <p14:creationId xmlns:p14="http://schemas.microsoft.com/office/powerpoint/2010/main" val="22972020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Over time, however, Federal and provincial program unambitious speed and access targets do not allow rural and remote communities to fully engage in the digital society as per the rhetoric of program objectives. In general, policies prioritize infrastructure and market forces above the services that operate on the broadband platform, they prioritize access over skills development and connectivity.</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Language</a:t>
            </a:r>
            <a:r>
              <a:rPr lang="en-CA" sz="1200" kern="1200" dirty="0" smtClean="0">
                <a:solidFill>
                  <a:schemeClr val="tx1"/>
                </a:solidFill>
                <a:effectLst/>
                <a:latin typeface="+mn-lt"/>
                <a:ea typeface="+mn-ea"/>
                <a:cs typeface="+mn-cs"/>
              </a:rPr>
              <a:t> regarding access and connectivity should be consistent across programs. Further, a commitment to reaching the un-served cannot be fulfilled through a reliance on market forces. T</a:t>
            </a:r>
            <a:r>
              <a:rPr lang="en-US" sz="1200" kern="1200" dirty="0" smtClean="0">
                <a:solidFill>
                  <a:schemeClr val="tx1"/>
                </a:solidFill>
                <a:effectLst/>
                <a:latin typeface="+mn-lt"/>
                <a:ea typeface="+mn-ea"/>
                <a:cs typeface="+mn-cs"/>
              </a:rPr>
              <a:t>he lack of substantial speed targets by most programs prevents their vision of sustainable community businesses, through digital access to local and global markets, to be </a:t>
            </a:r>
            <a:r>
              <a:rPr lang="en-US" sz="1200" kern="1200" smtClean="0">
                <a:solidFill>
                  <a:schemeClr val="tx1"/>
                </a:solidFill>
                <a:effectLst/>
                <a:latin typeface="+mn-lt"/>
                <a:ea typeface="+mn-ea"/>
                <a:cs typeface="+mn-cs"/>
              </a:rPr>
              <a:t>realized.</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 hope our thematic analysis has laid the foundation for future research, findings, and policy recommendations. </a:t>
            </a:r>
            <a:endParaRPr lang="en-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C730BBB-73C8-4E72-AC34-6BFC2858AFD3}" type="slidenum">
              <a:rPr lang="en-US"/>
              <a:t>17</a:t>
            </a:fld>
            <a:endParaRPr lang="en-US"/>
          </a:p>
        </p:txBody>
      </p:sp>
    </p:spTree>
    <p:extLst>
      <p:ext uri="{BB962C8B-B14F-4D97-AF65-F5344CB8AC3E}">
        <p14:creationId xmlns:p14="http://schemas.microsoft.com/office/powerpoint/2010/main" val="3067586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730BBB-73C8-4E72-AC34-6BFC2858AFD3}" type="slidenum">
              <a:rPr lang="en-US"/>
              <a:t>18</a:t>
            </a:fld>
            <a:endParaRPr lang="en-US"/>
          </a:p>
        </p:txBody>
      </p:sp>
    </p:spTree>
    <p:extLst>
      <p:ext uri="{BB962C8B-B14F-4D97-AF65-F5344CB8AC3E}">
        <p14:creationId xmlns:p14="http://schemas.microsoft.com/office/powerpoint/2010/main" val="37303206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730BBB-73C8-4E72-AC34-6BFC2858AFD3}" type="slidenum">
              <a:rPr lang="en-US"/>
              <a:t>19</a:t>
            </a:fld>
            <a:endParaRPr lang="en-US"/>
          </a:p>
        </p:txBody>
      </p:sp>
    </p:spTree>
    <p:extLst>
      <p:ext uri="{BB962C8B-B14F-4D97-AF65-F5344CB8AC3E}">
        <p14:creationId xmlns:p14="http://schemas.microsoft.com/office/powerpoint/2010/main" val="37303206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730BBB-73C8-4E72-AC34-6BFC2858AFD3}" type="slidenum">
              <a:rPr lang="en-US"/>
              <a:t>20</a:t>
            </a:fld>
            <a:endParaRPr lang="en-US"/>
          </a:p>
        </p:txBody>
      </p:sp>
    </p:spTree>
    <p:extLst>
      <p:ext uri="{BB962C8B-B14F-4D97-AF65-F5344CB8AC3E}">
        <p14:creationId xmlns:p14="http://schemas.microsoft.com/office/powerpoint/2010/main" val="3730320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730BBB-73C8-4E72-AC34-6BFC2858AFD3}" type="slidenum">
              <a:rPr lang="en-US"/>
              <a:t>2</a:t>
            </a:fld>
            <a:endParaRPr lang="en-US"/>
          </a:p>
        </p:txBody>
      </p:sp>
    </p:spTree>
    <p:extLst>
      <p:ext uri="{BB962C8B-B14F-4D97-AF65-F5344CB8AC3E}">
        <p14:creationId xmlns:p14="http://schemas.microsoft.com/office/powerpoint/2010/main" val="41731024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730BBB-73C8-4E72-AC34-6BFC2858AFD3}" type="slidenum">
              <a:rPr lang="en-US"/>
              <a:t>21</a:t>
            </a:fld>
            <a:endParaRPr lang="en-US"/>
          </a:p>
        </p:txBody>
      </p:sp>
    </p:spTree>
    <p:extLst>
      <p:ext uri="{BB962C8B-B14F-4D97-AF65-F5344CB8AC3E}">
        <p14:creationId xmlns:p14="http://schemas.microsoft.com/office/powerpoint/2010/main" val="37303206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730BBB-73C8-4E72-AC34-6BFC2858AFD3}" type="slidenum">
              <a:rPr lang="en-US"/>
              <a:t>22</a:t>
            </a:fld>
            <a:endParaRPr lang="en-US"/>
          </a:p>
        </p:txBody>
      </p:sp>
    </p:spTree>
    <p:extLst>
      <p:ext uri="{BB962C8B-B14F-4D97-AF65-F5344CB8AC3E}">
        <p14:creationId xmlns:p14="http://schemas.microsoft.com/office/powerpoint/2010/main" val="14273924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730BBB-73C8-4E72-AC34-6BFC2858AFD3}" type="slidenum">
              <a:rPr lang="en-US"/>
              <a:t>23</a:t>
            </a:fld>
            <a:endParaRPr lang="en-US"/>
          </a:p>
        </p:txBody>
      </p:sp>
    </p:spTree>
    <p:extLst>
      <p:ext uri="{BB962C8B-B14F-4D97-AF65-F5344CB8AC3E}">
        <p14:creationId xmlns:p14="http://schemas.microsoft.com/office/powerpoint/2010/main" val="4215373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min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“Connecting Canadians” will only increase broadband availability by 1% and at very low speeds (5 Mbps). </a:t>
            </a:r>
            <a:endParaRPr lang="en-CA" sz="1200" kern="1200" dirty="0" smtClean="0">
              <a:solidFill>
                <a:schemeClr val="tx1"/>
              </a:solidFill>
              <a:effectLst/>
              <a:latin typeface="+mn-lt"/>
              <a:ea typeface="+mn-ea"/>
              <a:cs typeface="+mn-cs"/>
            </a:endParaRPr>
          </a:p>
          <a:p>
            <a:endParaRPr lang="en-US" dirty="0"/>
          </a:p>
          <a:p>
            <a:r>
              <a:rPr lang="en-US" sz="1200" kern="1200" dirty="0" smtClean="0">
                <a:solidFill>
                  <a:schemeClr val="tx1"/>
                </a:solidFill>
                <a:effectLst/>
                <a:latin typeface="+mn-lt"/>
                <a:ea typeface="+mn-ea"/>
                <a:cs typeface="+mn-cs"/>
              </a:rPr>
              <a:t>Although policy discussions on broadband infrastructure have focused on increasing access, it is important to consider how broadband policy affects the quality and objectives of Internet access on broadband platforms and citizens’ subsequent connectivity.</a:t>
            </a:r>
            <a:r>
              <a:rPr lang="en-CA" dirty="0" smtClean="0">
                <a:effectLst/>
              </a:rPr>
              <a:t> </a:t>
            </a:r>
          </a:p>
          <a:p>
            <a:endParaRPr lang="en-CA" dirty="0" smtClean="0">
              <a:effectLst/>
            </a:endParaRPr>
          </a:p>
        </p:txBody>
      </p:sp>
      <p:sp>
        <p:nvSpPr>
          <p:cNvPr id="4" name="Slide Number Placeholder 3"/>
          <p:cNvSpPr>
            <a:spLocks noGrp="1"/>
          </p:cNvSpPr>
          <p:nvPr>
            <p:ph type="sldNum" sz="quarter" idx="10"/>
          </p:nvPr>
        </p:nvSpPr>
        <p:spPr/>
        <p:txBody>
          <a:bodyPr/>
          <a:lstStyle/>
          <a:p>
            <a:fld id="{CC730BBB-73C8-4E72-AC34-6BFC2858AFD3}" type="slidenum">
              <a:rPr lang="en-US"/>
              <a:t>3</a:t>
            </a:fld>
            <a:endParaRPr lang="en-US"/>
          </a:p>
        </p:txBody>
      </p:sp>
    </p:spTree>
    <p:extLst>
      <p:ext uri="{BB962C8B-B14F-4D97-AF65-F5344CB8AC3E}">
        <p14:creationId xmlns:p14="http://schemas.microsoft.com/office/powerpoint/2010/main" val="1078662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This concept consists of four facets</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Historical transformation </a:t>
            </a:r>
            <a:r>
              <a:rPr lang="en-US" sz="1200" kern="1200" dirty="0" smtClean="0">
                <a:solidFill>
                  <a:schemeClr val="tx1"/>
                </a:solidFill>
                <a:effectLst/>
                <a:latin typeface="+mn-lt"/>
                <a:ea typeface="+mn-ea"/>
                <a:cs typeface="+mn-cs"/>
              </a:rPr>
              <a:t>of telecommunications policy from a relationship between information and democracy to information and the economy</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Commitment to moral philosophy: </a:t>
            </a:r>
            <a:r>
              <a:rPr lang="en-US" sz="1200" kern="1200" dirty="0" smtClean="0">
                <a:solidFill>
                  <a:schemeClr val="tx1"/>
                </a:solidFill>
                <a:effectLst/>
                <a:latin typeface="+mn-lt"/>
                <a:ea typeface="+mn-ea"/>
                <a:cs typeface="+mn-cs"/>
              </a:rPr>
              <a:t>For example, Garth Graham believes that rural broadband programs must expand their scope from beyond infrastructure to social inclusion (2011, p. 32-33). </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Totality of Social relations: </a:t>
            </a:r>
            <a:r>
              <a:rPr lang="en-US" sz="1200" kern="1200" dirty="0" smtClean="0">
                <a:solidFill>
                  <a:schemeClr val="tx1"/>
                </a:solidFill>
                <a:effectLst/>
                <a:latin typeface="+mn-lt"/>
                <a:ea typeface="+mn-ea"/>
                <a:cs typeface="+mn-cs"/>
              </a:rPr>
              <a:t>awareness that rural broadband consists of power, economic and social relations between diverse stakeholders – government, industry, communities and individuals. </a:t>
            </a:r>
            <a:endParaRPr lang="en-CA"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Emphasis on social praxis: </a:t>
            </a:r>
            <a:r>
              <a:rPr lang="en-US" sz="1200" kern="1200" dirty="0" smtClean="0">
                <a:solidFill>
                  <a:schemeClr val="tx1"/>
                </a:solidFill>
                <a:effectLst/>
                <a:latin typeface="+mn-lt"/>
                <a:ea typeface="+mn-ea"/>
                <a:cs typeface="+mn-cs"/>
              </a:rPr>
              <a:t>which guides our academic research objectives and intent to generate substantive policy recommendations to improve broadband connectivity for, and encourage subsequent political, economic and social participation by, rural and remote Canadian communities. </a:t>
            </a:r>
            <a:endParaRPr lang="en-CA" sz="1200" kern="1200" dirty="0" smtClean="0">
              <a:solidFill>
                <a:schemeClr val="tx1"/>
              </a:solidFill>
              <a:effectLst/>
              <a:latin typeface="+mn-lt"/>
              <a:ea typeface="+mn-ea"/>
              <a:cs typeface="+mn-cs"/>
            </a:endParaRPr>
          </a:p>
          <a:p>
            <a:endParaRPr lang="en-US" sz="1200" b="0" kern="1200" baseline="0" dirty="0" smtClean="0">
              <a:solidFill>
                <a:schemeClr val="tx1"/>
              </a:solidFill>
              <a:effectLst/>
              <a:latin typeface="+mn-lt"/>
              <a:ea typeface="+mn-ea"/>
              <a:cs typeface="+mn-cs"/>
            </a:endParaRPr>
          </a:p>
          <a:p>
            <a:endParaRPr lang="en-US" b="1" dirty="0"/>
          </a:p>
        </p:txBody>
      </p:sp>
      <p:sp>
        <p:nvSpPr>
          <p:cNvPr id="4" name="Slide Number Placeholder 3"/>
          <p:cNvSpPr>
            <a:spLocks noGrp="1"/>
          </p:cNvSpPr>
          <p:nvPr>
            <p:ph type="sldNum" sz="quarter" idx="10"/>
          </p:nvPr>
        </p:nvSpPr>
        <p:spPr/>
        <p:txBody>
          <a:bodyPr/>
          <a:lstStyle/>
          <a:p>
            <a:fld id="{CC730BBB-73C8-4E72-AC34-6BFC2858AFD3}" type="slidenum">
              <a:rPr lang="en-US"/>
              <a:t>4</a:t>
            </a:fld>
            <a:endParaRPr lang="en-US"/>
          </a:p>
        </p:txBody>
      </p:sp>
    </p:spTree>
    <p:extLst>
      <p:ext uri="{BB962C8B-B14F-4D97-AF65-F5344CB8AC3E}">
        <p14:creationId xmlns:p14="http://schemas.microsoft.com/office/powerpoint/2010/main" val="1994931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We consider how A lack of Internet skills and tools for citizens will create a new gap in access that Graham describes as “digital exclusion” (Graham 2010, pp. 29). The clear objective of Internet skills development has been lost at the Federal level with the dissolution of the Community Access Program in 2009 (Industry Canada, pg. 16), an initiative that provided </a:t>
            </a:r>
            <a:r>
              <a:rPr lang="en-US" sz="1200" kern="1200" dirty="0" err="1" smtClean="0">
                <a:solidFill>
                  <a:schemeClr val="tx1"/>
                </a:solidFill>
                <a:effectLst/>
                <a:latin typeface="+mn-lt"/>
                <a:ea typeface="+mn-ea"/>
                <a:cs typeface="+mn-cs"/>
              </a:rPr>
              <a:t>tele</a:t>
            </a:r>
            <a:r>
              <a:rPr lang="en-US" sz="1200" kern="1200" dirty="0" smtClean="0">
                <a:solidFill>
                  <a:schemeClr val="tx1"/>
                </a:solidFill>
                <a:effectLst/>
                <a:latin typeface="+mn-lt"/>
                <a:ea typeface="+mn-ea"/>
                <a:cs typeface="+mn-cs"/>
              </a:rPr>
              <a:t>-centers for skills development (Industry Canada 2009, pp. 11). </a:t>
            </a:r>
            <a:endParaRPr lang="en-CA"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In terms of the economic value of information (</a:t>
            </a:r>
            <a:r>
              <a:rPr lang="en-US" sz="1200" kern="1200" dirty="0" err="1" smtClean="0">
                <a:solidFill>
                  <a:schemeClr val="tx1"/>
                </a:solidFill>
                <a:effectLst/>
                <a:latin typeface="+mn-lt"/>
                <a:ea typeface="+mn-ea"/>
                <a:cs typeface="+mn-cs"/>
              </a:rPr>
              <a:t>Winseck</a:t>
            </a:r>
            <a:r>
              <a:rPr lang="en-US" sz="1200" kern="1200" dirty="0" smtClean="0">
                <a:solidFill>
                  <a:schemeClr val="tx1"/>
                </a:solidFill>
                <a:effectLst/>
                <a:latin typeface="+mn-lt"/>
                <a:ea typeface="+mn-ea"/>
                <a:cs typeface="+mn-cs"/>
              </a:rPr>
              <a:t> 1998, p. 18), </a:t>
            </a:r>
            <a:r>
              <a:rPr lang="en-US" sz="1200" kern="1200" dirty="0" err="1" smtClean="0">
                <a:solidFill>
                  <a:schemeClr val="tx1"/>
                </a:solidFill>
                <a:effectLst/>
                <a:latin typeface="+mn-lt"/>
                <a:ea typeface="+mn-ea"/>
                <a:cs typeface="+mn-cs"/>
              </a:rPr>
              <a:t>Winseck</a:t>
            </a:r>
            <a:r>
              <a:rPr lang="en-US" sz="1200" kern="1200" dirty="0" smtClean="0">
                <a:solidFill>
                  <a:schemeClr val="tx1"/>
                </a:solidFill>
                <a:effectLst/>
                <a:latin typeface="+mn-lt"/>
                <a:ea typeface="+mn-ea"/>
                <a:cs typeface="+mn-cs"/>
              </a:rPr>
              <a:t> observes “telecoms policy remains captive to cross-cutting pressures to realize the economic value of information versus efforts to expand the historical link between communication and democracy” </a:t>
            </a:r>
            <a:r>
              <a:rPr lang="en-US" sz="1200" i="1" kern="1200" dirty="0" smtClean="0">
                <a:solidFill>
                  <a:schemeClr val="tx1"/>
                </a:solidFill>
                <a:effectLst/>
                <a:latin typeface="+mn-lt"/>
                <a:ea typeface="+mn-ea"/>
                <a:cs typeface="+mn-cs"/>
              </a:rPr>
              <a:t>(</a:t>
            </a:r>
            <a:r>
              <a:rPr lang="en-US" sz="1200" i="1" kern="1200" dirty="0" err="1" smtClean="0">
                <a:solidFill>
                  <a:schemeClr val="tx1"/>
                </a:solidFill>
                <a:effectLst/>
                <a:latin typeface="+mn-lt"/>
                <a:ea typeface="+mn-ea"/>
                <a:cs typeface="+mn-cs"/>
              </a:rPr>
              <a:t>Winseck</a:t>
            </a:r>
            <a:r>
              <a:rPr lang="en-US" sz="1200" i="1" kern="1200" dirty="0" smtClean="0">
                <a:solidFill>
                  <a:schemeClr val="tx1"/>
                </a:solidFill>
                <a:effectLst/>
                <a:latin typeface="+mn-lt"/>
                <a:ea typeface="+mn-ea"/>
                <a:cs typeface="+mn-cs"/>
              </a:rPr>
              <a:t> 1998, pp. 18).</a:t>
            </a:r>
            <a:endParaRPr lang="en-CA"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Academic discussions of policy approaches, at the federal and provincial level, and government incentives for broadband programs, including a digital society and economy, </a:t>
            </a:r>
            <a:r>
              <a:rPr lang="en-US" sz="1200" i="1" kern="1200" dirty="0" smtClean="0">
                <a:solidFill>
                  <a:schemeClr val="tx1"/>
                </a:solidFill>
                <a:effectLst/>
                <a:latin typeface="+mn-lt"/>
                <a:ea typeface="+mn-ea"/>
                <a:cs typeface="+mn-cs"/>
              </a:rPr>
              <a:t>(Middleton 2014; </a:t>
            </a:r>
            <a:r>
              <a:rPr lang="en-US" sz="1200" i="1" kern="1200" dirty="0" err="1" smtClean="0">
                <a:solidFill>
                  <a:schemeClr val="tx1"/>
                </a:solidFill>
                <a:effectLst/>
                <a:latin typeface="+mn-lt"/>
                <a:ea typeface="+mn-ea"/>
                <a:cs typeface="+mn-cs"/>
              </a:rPr>
              <a:t>Rajabiun</a:t>
            </a:r>
            <a:r>
              <a:rPr lang="en-US" sz="1200" i="1" kern="1200" dirty="0" smtClean="0">
                <a:solidFill>
                  <a:schemeClr val="tx1"/>
                </a:solidFill>
                <a:effectLst/>
                <a:latin typeface="+mn-lt"/>
                <a:ea typeface="+mn-ea"/>
                <a:cs typeface="+mn-cs"/>
              </a:rPr>
              <a:t> and Middleton 2013; </a:t>
            </a:r>
            <a:r>
              <a:rPr lang="en-US" sz="1200" i="1" kern="1200" dirty="0" err="1" smtClean="0">
                <a:solidFill>
                  <a:schemeClr val="tx1"/>
                </a:solidFill>
                <a:effectLst/>
                <a:latin typeface="+mn-lt"/>
                <a:ea typeface="+mn-ea"/>
                <a:cs typeface="+mn-cs"/>
              </a:rPr>
              <a:t>Rajabiun</a:t>
            </a:r>
            <a:r>
              <a:rPr lang="en-US" sz="1200" i="1" kern="1200" dirty="0" smtClean="0">
                <a:solidFill>
                  <a:schemeClr val="tx1"/>
                </a:solidFill>
                <a:effectLst/>
                <a:latin typeface="+mn-lt"/>
                <a:ea typeface="+mn-ea"/>
                <a:cs typeface="+mn-cs"/>
              </a:rPr>
              <a:t> and Middleton 2013b), </a:t>
            </a:r>
            <a:r>
              <a:rPr lang="en-US" sz="1200" kern="1200" dirty="0" smtClean="0">
                <a:solidFill>
                  <a:schemeClr val="tx1"/>
                </a:solidFill>
                <a:effectLst/>
                <a:latin typeface="+mn-lt"/>
                <a:ea typeface="+mn-ea"/>
                <a:cs typeface="+mn-cs"/>
              </a:rPr>
              <a:t>which can be useful in interpreting program parameters and objectives  </a:t>
            </a:r>
            <a:endParaRPr lang="en-CA"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An academic review of how program objectives compare to citizen’s receptions and needs of these programs </a:t>
            </a:r>
            <a:r>
              <a:rPr lang="en-US" sz="1200" i="1" kern="1200" dirty="0" smtClean="0">
                <a:solidFill>
                  <a:schemeClr val="tx1"/>
                </a:solidFill>
                <a:effectLst/>
                <a:latin typeface="+mn-lt"/>
                <a:ea typeface="+mn-ea"/>
                <a:cs typeface="+mn-cs"/>
              </a:rPr>
              <a:t>(</a:t>
            </a:r>
            <a:r>
              <a:rPr lang="en-US" sz="1200" i="1" kern="1200" dirty="0" err="1" smtClean="0">
                <a:solidFill>
                  <a:schemeClr val="tx1"/>
                </a:solidFill>
                <a:effectLst/>
                <a:latin typeface="+mn-lt"/>
                <a:ea typeface="+mn-ea"/>
                <a:cs typeface="+mn-cs"/>
              </a:rPr>
              <a:t>Yusup</a:t>
            </a:r>
            <a:r>
              <a:rPr lang="en-US" sz="1200" i="1" kern="1200" dirty="0" smtClean="0">
                <a:solidFill>
                  <a:schemeClr val="tx1"/>
                </a:solidFill>
                <a:effectLst/>
                <a:latin typeface="+mn-lt"/>
                <a:ea typeface="+mn-ea"/>
                <a:cs typeface="+mn-cs"/>
              </a:rPr>
              <a:t> et. al 2012; Moll 2011; Middleton 2011; </a:t>
            </a:r>
            <a:r>
              <a:rPr lang="en-CA" sz="1200" i="1" kern="1200" dirty="0" err="1" smtClean="0">
                <a:solidFill>
                  <a:schemeClr val="tx1"/>
                </a:solidFill>
                <a:effectLst/>
                <a:latin typeface="+mn-lt"/>
                <a:ea typeface="+mn-ea"/>
                <a:cs typeface="+mn-cs"/>
              </a:rPr>
              <a:t>Bakardjieva</a:t>
            </a:r>
            <a:r>
              <a:rPr lang="en-CA" sz="1200" i="1" kern="1200" dirty="0" smtClean="0">
                <a:solidFill>
                  <a:schemeClr val="tx1"/>
                </a:solidFill>
                <a:effectLst/>
                <a:latin typeface="+mn-lt"/>
                <a:ea typeface="+mn-ea"/>
                <a:cs typeface="+mn-cs"/>
              </a:rPr>
              <a:t> and Williams 2010; </a:t>
            </a:r>
            <a:r>
              <a:rPr lang="en-US" sz="1200" i="1" kern="1200" dirty="0" smtClean="0">
                <a:solidFill>
                  <a:schemeClr val="tx1"/>
                </a:solidFill>
                <a:effectLst/>
                <a:latin typeface="+mn-lt"/>
                <a:ea typeface="+mn-ea"/>
                <a:cs typeface="+mn-cs"/>
              </a:rPr>
              <a:t>Milliken et al. 2009; </a:t>
            </a:r>
            <a:r>
              <a:rPr lang="en-CA" sz="1200" i="1" kern="1200" dirty="0" err="1" smtClean="0">
                <a:solidFill>
                  <a:schemeClr val="tx1"/>
                </a:solidFill>
                <a:effectLst/>
                <a:latin typeface="+mn-lt"/>
                <a:ea typeface="+mn-ea"/>
                <a:cs typeface="+mn-cs"/>
              </a:rPr>
              <a:t>Ramírez</a:t>
            </a:r>
            <a:r>
              <a:rPr lang="en-CA" sz="1200" i="1" kern="1200" dirty="0" smtClean="0">
                <a:solidFill>
                  <a:schemeClr val="tx1"/>
                </a:solidFill>
                <a:effectLst/>
                <a:latin typeface="+mn-lt"/>
                <a:ea typeface="+mn-ea"/>
                <a:cs typeface="+mn-cs"/>
              </a:rPr>
              <a:t> 2009; Middleton 2007; </a:t>
            </a:r>
            <a:r>
              <a:rPr lang="en-CA" sz="1200" i="1" kern="1200" dirty="0" err="1" smtClean="0">
                <a:solidFill>
                  <a:schemeClr val="tx1"/>
                </a:solidFill>
                <a:effectLst/>
                <a:latin typeface="+mn-lt"/>
                <a:ea typeface="+mn-ea"/>
                <a:cs typeface="+mn-cs"/>
              </a:rPr>
              <a:t>Gephart</a:t>
            </a:r>
            <a:r>
              <a:rPr lang="en-CA" sz="1200" i="1" kern="1200" dirty="0" smtClean="0">
                <a:solidFill>
                  <a:schemeClr val="tx1"/>
                </a:solidFill>
                <a:effectLst/>
                <a:latin typeface="+mn-lt"/>
                <a:ea typeface="+mn-ea"/>
                <a:cs typeface="+mn-cs"/>
              </a:rPr>
              <a:t> et al 2005; </a:t>
            </a:r>
            <a:r>
              <a:rPr lang="en-CA" sz="1200" i="1" kern="1200" dirty="0" err="1" smtClean="0">
                <a:solidFill>
                  <a:schemeClr val="tx1"/>
                </a:solidFill>
                <a:effectLst/>
                <a:latin typeface="+mn-lt"/>
                <a:ea typeface="+mn-ea"/>
                <a:cs typeface="+mn-cs"/>
              </a:rPr>
              <a:t>Ramírez</a:t>
            </a:r>
            <a:r>
              <a:rPr lang="en-CA" sz="1200" i="1" kern="1200" dirty="0" smtClean="0">
                <a:solidFill>
                  <a:schemeClr val="tx1"/>
                </a:solidFill>
                <a:effectLst/>
                <a:latin typeface="+mn-lt"/>
                <a:ea typeface="+mn-ea"/>
                <a:cs typeface="+mn-cs"/>
              </a:rPr>
              <a:t> and Richardson 2005)</a:t>
            </a:r>
            <a:endParaRPr lang="en-CA" sz="1200" kern="1200" dirty="0" smtClean="0">
              <a:solidFill>
                <a:schemeClr val="tx1"/>
              </a:solidFill>
              <a:effectLst/>
              <a:latin typeface="+mn-lt"/>
              <a:ea typeface="+mn-ea"/>
              <a:cs typeface="+mn-cs"/>
            </a:endParaRPr>
          </a:p>
          <a:p>
            <a:endParaRPr lang="en-US" strike="sngStrike" dirty="0"/>
          </a:p>
        </p:txBody>
      </p:sp>
      <p:sp>
        <p:nvSpPr>
          <p:cNvPr id="4" name="Slide Number Placeholder 3"/>
          <p:cNvSpPr>
            <a:spLocks noGrp="1"/>
          </p:cNvSpPr>
          <p:nvPr>
            <p:ph type="sldNum" sz="quarter" idx="10"/>
          </p:nvPr>
        </p:nvSpPr>
        <p:spPr/>
        <p:txBody>
          <a:bodyPr/>
          <a:lstStyle/>
          <a:p>
            <a:fld id="{CC730BBB-73C8-4E72-AC34-6BFC2858AFD3}" type="slidenum">
              <a:rPr lang="en-US"/>
              <a:t>5</a:t>
            </a:fld>
            <a:endParaRPr lang="en-US"/>
          </a:p>
        </p:txBody>
      </p:sp>
    </p:spTree>
    <p:extLst>
      <p:ext uri="{BB962C8B-B14F-4D97-AF65-F5344CB8AC3E}">
        <p14:creationId xmlns:p14="http://schemas.microsoft.com/office/powerpoint/2010/main" val="2599244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latin typeface="Corbel"/>
              <a:cs typeface="Times New Roman" charset="0"/>
            </a:endParaRPr>
          </a:p>
          <a:p>
            <a:endParaRPr lang="en-US" dirty="0"/>
          </a:p>
        </p:txBody>
      </p:sp>
      <p:sp>
        <p:nvSpPr>
          <p:cNvPr id="4" name="Slide Number Placeholder 3"/>
          <p:cNvSpPr>
            <a:spLocks noGrp="1"/>
          </p:cNvSpPr>
          <p:nvPr>
            <p:ph type="sldNum" sz="quarter" idx="10"/>
          </p:nvPr>
        </p:nvSpPr>
        <p:spPr/>
        <p:txBody>
          <a:bodyPr/>
          <a:lstStyle/>
          <a:p>
            <a:fld id="{CC730BBB-73C8-4E72-AC34-6BFC2858AFD3}" type="slidenum">
              <a:rPr lang="en-US"/>
              <a:t>6</a:t>
            </a:fld>
            <a:endParaRPr lang="en-US"/>
          </a:p>
        </p:txBody>
      </p:sp>
    </p:spTree>
    <p:extLst>
      <p:ext uri="{BB962C8B-B14F-4D97-AF65-F5344CB8AC3E}">
        <p14:creationId xmlns:p14="http://schemas.microsoft.com/office/powerpoint/2010/main" val="2409733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order to identify programs: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smtClean="0">
                <a:ea typeface="+mn-ea"/>
                <a:cs typeface="+mn-cs"/>
              </a:rPr>
              <a:t>We</a:t>
            </a:r>
            <a:r>
              <a:rPr lang="en-US" baseline="0" dirty="0" smtClean="0">
                <a:ea typeface="+mn-ea"/>
                <a:cs typeface="+mn-cs"/>
              </a:rPr>
              <a:t> reviewed</a:t>
            </a:r>
            <a:r>
              <a:rPr lang="en-US" dirty="0" smtClean="0"/>
              <a:t> </a:t>
            </a:r>
            <a:r>
              <a:rPr lang="en-US" sz="1200" kern="1200" dirty="0" smtClean="0">
                <a:solidFill>
                  <a:schemeClr val="tx1"/>
                </a:solidFill>
                <a:effectLst/>
                <a:latin typeface="+mn-lt"/>
                <a:ea typeface="+mn-ea"/>
                <a:cs typeface="+mn-cs"/>
              </a:rPr>
              <a:t>citations within known policy documents and consulted academic literature about federal broadband policy to identify policy</a:t>
            </a:r>
            <a:r>
              <a:rPr lang="en-US" sz="1200" kern="1200" baseline="0" dirty="0" smtClean="0">
                <a:solidFill>
                  <a:schemeClr val="tx1"/>
                </a:solidFill>
                <a:effectLst/>
                <a:latin typeface="+mn-lt"/>
                <a:ea typeface="+mn-ea"/>
                <a:cs typeface="+mn-cs"/>
              </a:rPr>
              <a:t> documents for each federal program, retrieved through active or archived government webpages.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smtClean="0">
                <a:solidFill>
                  <a:schemeClr val="tx1"/>
                </a:solidFill>
                <a:effectLst/>
                <a:latin typeface="+mn-lt"/>
                <a:ea typeface="+mn-ea"/>
                <a:cs typeface="+mn-cs"/>
              </a:rPr>
              <a:t>When policy documents were not available, particularly for provincial programs, government webpages were used for analysis.</a:t>
            </a:r>
            <a:r>
              <a:rPr lang="en-US" dirty="0" smtClean="0">
                <a:ea typeface="ＭＳ 明朝"/>
                <a:cs typeface="Times New Roman"/>
              </a:rPr>
              <a:t/>
            </a:r>
            <a:br>
              <a:rPr lang="en-US" dirty="0" smtClean="0">
                <a:ea typeface="ＭＳ 明朝"/>
                <a:cs typeface="Times New Roman"/>
              </a:rPr>
            </a:br>
            <a:endParaRPr lang="en-US" dirty="0" smtClean="0">
              <a:cs typeface="Times New Roman"/>
            </a:endParaRPr>
          </a:p>
          <a:p>
            <a:endParaRPr lang="en-US" dirty="0"/>
          </a:p>
        </p:txBody>
      </p:sp>
      <p:sp>
        <p:nvSpPr>
          <p:cNvPr id="4" name="Slide Number Placeholder 3"/>
          <p:cNvSpPr>
            <a:spLocks noGrp="1"/>
          </p:cNvSpPr>
          <p:nvPr>
            <p:ph type="sldNum" sz="quarter" idx="10"/>
          </p:nvPr>
        </p:nvSpPr>
        <p:spPr/>
        <p:txBody>
          <a:bodyPr/>
          <a:lstStyle/>
          <a:p>
            <a:fld id="{CC730BBB-73C8-4E72-AC34-6BFC2858AFD3}" type="slidenum">
              <a:rPr lang="en-US" smtClean="0"/>
              <a:t>8</a:t>
            </a:fld>
            <a:endParaRPr lang="en-US"/>
          </a:p>
        </p:txBody>
      </p:sp>
    </p:spTree>
    <p:extLst>
      <p:ext uri="{BB962C8B-B14F-4D97-AF65-F5344CB8AC3E}">
        <p14:creationId xmlns:p14="http://schemas.microsoft.com/office/powerpoint/2010/main" val="2366636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730BBB-73C8-4E72-AC34-6BFC2858AFD3}" type="slidenum">
              <a:rPr lang="en-US" smtClean="0"/>
              <a:t>9</a:t>
            </a:fld>
            <a:endParaRPr lang="en-US"/>
          </a:p>
        </p:txBody>
      </p:sp>
    </p:spTree>
    <p:extLst>
      <p:ext uri="{BB962C8B-B14F-4D97-AF65-F5344CB8AC3E}">
        <p14:creationId xmlns:p14="http://schemas.microsoft.com/office/powerpoint/2010/main" val="23890946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730BBB-73C8-4E72-AC34-6BFC2858AFD3}" type="slidenum">
              <a:rPr lang="en-US" smtClean="0"/>
              <a:t>10</a:t>
            </a:fld>
            <a:endParaRPr lang="en-US"/>
          </a:p>
        </p:txBody>
      </p:sp>
    </p:spTree>
    <p:extLst>
      <p:ext uri="{BB962C8B-B14F-4D97-AF65-F5344CB8AC3E}">
        <p14:creationId xmlns:p14="http://schemas.microsoft.com/office/powerpoint/2010/main" val="1912026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dirty="0"/>
              <a:t>Click to edit Master title style</a:t>
            </a:r>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F1FA7AC5-6045-4418-8E60-F48788734473}" type="datetimeFigureOut">
              <a:rPr lang="en-US" smtClean="0"/>
              <a:t>15-07-02</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344227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dirty="0"/>
              <a:t>Click to edit Master title style</a:t>
            </a:r>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p>
            <a:fld id="{F1FA7AC5-6045-4418-8E60-F48788734473}" type="datetimeFigureOut">
              <a:rPr lang="en-US" smtClean="0"/>
              <a:t>15-07-02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611230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dirty="0"/>
              <a:t>Click to edit Master title style</a:t>
            </a:r>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F1FA7AC5-6045-4418-8E60-F48788734473}" type="datetimeFigureOut">
              <a:rPr lang="en-US" smtClean="0"/>
              <a:t>15-07-02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1785155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dirty="0"/>
              <a:t>Click to edit Master title style</a:t>
            </a:r>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F1FA7AC5-6045-4418-8E60-F48788734473}" type="datetimeFigureOut">
              <a:rPr lang="en-US" smtClean="0"/>
              <a:t>15-07-02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208611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dirty="0"/>
              <a:t>Click to edit Master title style</a:t>
            </a:r>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F1FA7AC5-6045-4418-8E60-F48788734473}" type="datetimeFigureOut">
              <a:rPr lang="en-US" smtClean="0"/>
              <a:t>15-07-02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4658001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dirty="0"/>
              <a:t>Click to edit Master title style</a:t>
            </a:r>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dirty="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F1FA7AC5-6045-4418-8E60-F48788734473}" type="datetimeFigureOut">
              <a:rPr lang="en-US" smtClean="0"/>
              <a:t>15-07-02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34205011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dirty="0"/>
              <a:t>Click to edit Master title style</a:t>
            </a:r>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dirty="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F1FA7AC5-6045-4418-8E60-F48788734473}" type="datetimeFigureOut">
              <a:rPr lang="en-US" smtClean="0"/>
              <a:t>15-07-02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32494832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1FA7AC5-6045-4418-8E60-F48788734473}" type="datetimeFigureOut">
              <a:rPr lang="en-US" smtClean="0"/>
              <a:t>15-07-02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41780151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1FA7AC5-6045-4418-8E60-F48788734473}" type="datetimeFigureOut">
              <a:rPr lang="en-US" smtClean="0"/>
              <a:t>15-07-02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2240306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nchor="ct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1FA7AC5-6045-4418-8E60-F48788734473}" type="datetimeFigureOut">
              <a:rPr lang="en-US" smtClean="0"/>
              <a:t>15-07-02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1295475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dirty="0"/>
              <a:t>Click to edit Master title style</a:t>
            </a:r>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F1FA7AC5-6045-4418-8E60-F48788734473}" type="datetimeFigureOut">
              <a:rPr lang="en-US" smtClean="0"/>
              <a:t>15-07-02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1187649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dirty="0"/>
              <a:t>Click to edit Master title style</a:t>
            </a:r>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1FA7AC5-6045-4418-8E60-F48788734473}" type="datetimeFigureOut">
              <a:rPr lang="en-US" smtClean="0"/>
              <a:t>15-07-02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2343995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F1FA7AC5-6045-4418-8E60-F48788734473}" type="datetimeFigureOut">
              <a:rPr lang="en-US" smtClean="0"/>
              <a:t>15-07-02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124212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F1FA7AC5-6045-4418-8E60-F48788734473}" type="datetimeFigureOut">
              <a:rPr lang="en-US" smtClean="0"/>
              <a:t>15-07-02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891722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FA7AC5-6045-4418-8E60-F48788734473}" type="datetimeFigureOut">
              <a:rPr lang="en-US" smtClean="0"/>
              <a:t>15-07-02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1745203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dirty="0"/>
              <a:t>Click to edit Master title style</a:t>
            </a:r>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p>
            <a:fld id="{F1FA7AC5-6045-4418-8E60-F48788734473}" type="datetimeFigureOut">
              <a:rPr lang="en-US" smtClean="0"/>
              <a:t>15-07-02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3797546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dirty="0"/>
              <a:t>Click to edit Master title style</a:t>
            </a:r>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p>
            <a:fld id="{F1FA7AC5-6045-4418-8E60-F48788734473}" type="datetimeFigureOut">
              <a:rPr lang="en-US" smtClean="0"/>
              <a:t>15-07-02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31287430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1FA7AC5-6045-4418-8E60-F48788734473}" type="datetimeFigureOut">
              <a:rPr lang="en-US" smtClean="0"/>
              <a:t>15-07-02</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C71CAF9-4461-454A-B702-D536C3775752}" type="slidenum">
              <a:rPr lang="en-US" smtClean="0"/>
              <a:t>‹#›</a:t>
            </a:fld>
            <a:endParaRPr lang="en-US"/>
          </a:p>
        </p:txBody>
      </p:sp>
    </p:spTree>
    <p:extLst>
      <p:ext uri="{BB962C8B-B14F-4D97-AF65-F5344CB8AC3E}">
        <p14:creationId xmlns:p14="http://schemas.microsoft.com/office/powerpoint/2010/main" val="934280889"/>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4" Type="http://schemas.openxmlformats.org/officeDocument/2006/relationships/diagramLayout" Target="../diagrams/layout5.xml"/><Relationship Id="rId5" Type="http://schemas.openxmlformats.org/officeDocument/2006/relationships/diagramQuickStyle" Target="../diagrams/quickStyle5.xml"/><Relationship Id="rId6" Type="http://schemas.openxmlformats.org/officeDocument/2006/relationships/diagramColors" Target="../diagrams/colors5.xml"/><Relationship Id="rId7"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6.xml"/><Relationship Id="rId4" Type="http://schemas.openxmlformats.org/officeDocument/2006/relationships/diagramLayout" Target="../diagrams/layout6.xml"/><Relationship Id="rId5" Type="http://schemas.openxmlformats.org/officeDocument/2006/relationships/diagramQuickStyle" Target="../diagrams/quickStyle6.xml"/><Relationship Id="rId6" Type="http://schemas.openxmlformats.org/officeDocument/2006/relationships/diagramColors" Target="../diagrams/colors6.xml"/><Relationship Id="rId7"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1" Type="http://schemas.openxmlformats.org/officeDocument/2006/relationships/hyperlink" Target="http://web.archive.org/web/20080820084420/http://www.communitynet.ca/quick_fac" TargetMode="External"/><Relationship Id="rId12" Type="http://schemas.openxmlformats.org/officeDocument/2006/relationships/hyperlink" Target="http://web.archive.org/web/" TargetMode="External"/><Relationship Id="rId13" Type="http://schemas.openxmlformats.org/officeDocument/2006/relationships/hyperlink" Target="http://www.cio.gov.bc.ca/local/cio/strategic_partnerships/cbca.pdf" TargetMode="External"/><Relationship Id="rId14" Type="http://schemas.openxmlformats.org/officeDocument/2006/relationships/hyperlink" Target="https://www.eorn.ca/en/resources/Digital_Strategy/EORN_Digital_Strategy_2015-%092024.pdf" TargetMode="External"/><Relationship Id="rId15" Type="http://schemas.openxmlformats.org/officeDocument/2006/relationships/hyperlink" Target="http://iblog.esolutionsgroup.ca/Uploads/49172f12-223b-48eb-afbf-%095d48385690af/EORN%20Update%20-January%202012.pdf" TargetMode="External"/><Relationship Id="rId16" Type="http://schemas.openxmlformats.org/officeDocument/2006/relationships/hyperlink" Target="http://thechronicleherald.ca/business/1188968-eastlink-rural-internet-" TargetMode="External"/><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ci-journal.net.login.ezproxy.library.ualberta.ca/index.php/ciej/article/view/587" TargetMode="External"/><Relationship Id="rId4" Type="http://schemas.openxmlformats.org/officeDocument/2006/relationships/hyperlink" Target="http://dx.doi.org/10.5210/fm.v6i5.860" TargetMode="External"/><Relationship Id="rId5" Type="http://schemas.openxmlformats.org/officeDocument/2006/relationships/hyperlink" Target="http://www.vitel.ca/Whitepapers/Broadband/Alberta%20Rural%20Broadband%20Cove" TargetMode="External"/><Relationship Id="rId6" Type="http://schemas.openxmlformats.org/officeDocument/2006/relationships/hyperlink" Target="http://laws-lois.justice.gc.ca/PDF/SOR-2006-355.pdf" TargetMode="External"/><Relationship Id="rId7" Type="http://schemas.openxmlformats.org/officeDocument/2006/relationships/hyperlink" Target="https://www.ic.gc.ca/eic/site/smt-gst.nsf/vwapj/spf2007e.pdf/$FILE/spf2007e.pdf" TargetMode="External"/><Relationship Id="rId8" Type="http://schemas.openxmlformats.org/officeDocument/2006/relationships/hyperlink" Target="http://www.gnb.ca/cnb/news/bnb/2009e0102bn.htm" TargetMode="External"/><Relationship Id="rId9" Type="http://schemas.openxmlformats.org/officeDocument/2006/relationships/hyperlink" Target="http://web.archive.org/web/20080820084403/http://www.communitynet.ca/benefits" TargetMode="External"/><Relationship Id="rId10" Type="http://schemas.openxmlformats.org/officeDocument/2006/relationships/hyperlink" Target="http://web.archive.org/web/20080820084247/http://www.communitynet.ca/faq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cio.gov.bc.ca/local/cio/networkbc/satellite/20130326_faq_broadbandsatell%09iteinitiative.pdf" TargetMode="External"/><Relationship Id="rId4" Type="http://schemas.openxmlformats.org/officeDocument/2006/relationships/hyperlink" Target="http://web.archive.org/web/20100805063023/http://www.omafra.gov.on.ca/english/r%09ural/ruralconnections/guideline.htm" TargetMode="External"/><Relationship Id="rId5" Type="http://schemas.openxmlformats.org/officeDocument/2006/relationships/hyperlink" Target="http://www.gpa.gov.nl.ca/gs/attachments/RuralBroadband/RuralBroadband-1.pdf" TargetMode="External"/><Relationship Id="rId6" Type="http://schemas.openxmlformats.org/officeDocument/2006/relationships/hyperlink" Target="http://www.budget.gov.nl.ca/budget2003/download/Speech2003.pdf" TargetMode="External"/><Relationship Id="rId7" Type="http://schemas.openxmlformats.org/officeDocument/2006/relationships/hyperlink" Target="http://www.novascotia.ca/econ/broadband/" TargetMode="External"/><Relationship Id="rId8" Type="http://schemas.openxmlformats.org/officeDocument/2006/relationships/hyperlink" Target="http://www.budget.finances.gouv.qc.ca/Budget/2011-" TargetMode="External"/><Relationship Id="rId9" Type="http://schemas.openxmlformats.org/officeDocument/2006/relationships/hyperlink" Target="http://www.intheairnetworks.com/introducing-the-connecting-citizens-grant-program" TargetMode="External"/><Relationship Id="rId10" Type="http://schemas.openxmlformats.org/officeDocument/2006/relationships/hyperlink" Target="https://www.aadnc-aandc.gc.ca/DAM/DAM-INTER-" TargetMode="External"/><Relationship Id="rId11" Type="http://schemas.openxmlformats.org/officeDocument/2006/relationships/hyperlink" Target="http://www.ic.gc.ca/eic/site/028.nsf/eng/00576.html"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9" Type="http://schemas.openxmlformats.org/officeDocument/2006/relationships/hyperlink" Target="https://www.ic.gc.ca/eic/site/ae-" TargetMode="External"/><Relationship Id="rId20" Type="http://schemas.openxmlformats.org/officeDocument/2006/relationships/hyperlink" Target="http://web.archive.org/web/20001022071232/http://www.schoolnet.ca/home/e/whati%09s.asp" TargetMode="External"/><Relationship Id="rId21" Type="http://schemas.openxmlformats.org/officeDocument/2006/relationships/hyperlink" Target="http://web.archive.org/web/19970412141758/http://info.ic.gc.ca/info-highway/society/21st_e.pdf" TargetMode="External"/><Relationship Id="rId22" Type="http://schemas.openxmlformats.org/officeDocument/2006/relationships/hyperlink" Target="http://ci-" TargetMode="External"/><Relationship Id="rId10" Type="http://schemas.openxmlformats.org/officeDocument/2006/relationships/hyperlink" Target="http://web.archive.org/web/20070224224427/http://www.schoolnet.ca/home/e/whati%09s.asp" TargetMode="External"/><Relationship Id="rId11" Type="http://schemas.openxmlformats.org/officeDocument/2006/relationships/hyperlink" Target="https://www.ic.gc.ca/eic/site/ae-ve.nsf/vwapj/BroadbandFinalReport.pdf/$file/BroadbandFinalReport.pdf" TargetMode="External"/><Relationship Id="rId12" Type="http://schemas.openxmlformats.org/officeDocument/2006/relationships/hyperlink" Target="http://www.collectionscanada.gc.ca/webarchives/20060120111516/http://www.tbs-" TargetMode="External"/><Relationship Id="rId13" Type="http://schemas.openxmlformats.org/officeDocument/2006/relationships/hyperlink" Target="http://web.archive.org/web/20050831160220/http://broadband.gc.ca/pub/program/ns" TargetMode="External"/><Relationship Id="rId14" Type="http://schemas.openxmlformats.org/officeDocument/2006/relationships/hyperlink" Target="http://web.archive.org/web/20040805210921/http://www.broadband.gc.ca/pub/techn%09ologies/bbdictionary.html" TargetMode="External"/><Relationship Id="rId15" Type="http://schemas.openxmlformats.org/officeDocument/2006/relationships/hyperlink" Target="http://web.archive.org/web/20040606181423/http://broadband.gc.ca/pub/faqs/faqsco" TargetMode="External"/><Relationship Id="rId16" Type="http://schemas.openxmlformats.org/officeDocument/2006/relationships/hyperlink" Target="http://web.archive.org/web/20040609080721/http://broadband.gc.ca/pub/program/guide/bb" TargetMode="External"/><Relationship Id="rId17" Type="http://schemas.openxmlformats.org/officeDocument/2006/relationships/hyperlink" Target="http://www.collectionscanada.gc.ca/webarchives/20060120092318/http://www.tbs-sct.gc.ca/est-pre/20012002/risc___e.pdf" TargetMode="External"/><Relationship Id="rId18" Type="http://schemas.openxmlformats.org/officeDocument/2006/relationships/hyperlink" Target="http://web.archive.org/web/20010513192147/http://www.schoolnet.ca/home/e/Rese%09arch_Papers/Research/SchoolNet_Research/Final_Survey_Report_2000(English).htm" TargetMode="External"/><Relationship Id="rId19" Type="http://schemas.openxmlformats.org/officeDocument/2006/relationships/hyperlink" Target="https://web.archive.org/web/19990901114405/http://www.schoolnet.ca/home/e/info/" TargetMode="External"/><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www.ic.gc.ca/eic/site/028.nsf/eng/00591.html" TargetMode="External"/><Relationship Id="rId4" Type="http://schemas.openxmlformats.org/officeDocument/2006/relationships/hyperlink" Target="https://www.ic.gc.ca/eic/site/028.nsf/vwapj/connecting-branche-AB-%09eng.pdf/$FILE/connecting-branche-AB-eng.pdf" TargetMode="External"/><Relationship Id="rId5" Type="http://schemas.openxmlformats.org/officeDocument/2006/relationships/hyperlink" Target="https://web.archive.org/web/20130630095302/http://www.ic.gc.ca/eic/site/719.nsf/en" TargetMode="External"/><Relationship Id="rId6" Type="http://schemas.openxmlformats.org/officeDocument/2006/relationships/hyperlink" Target="http://publications.gc.ca/collections/collection_2010/ic/Iu4-144-2010-eng.pdf" TargetMode="External"/><Relationship Id="rId7" Type="http://schemas.openxmlformats.org/officeDocument/2006/relationships/hyperlink" Target="https://www.ic.gc.ca/eic/site/ae-ve.nsf/eng/03126.html?Open&amp;pv=1" TargetMode="External"/><Relationship Id="rId8" Type="http://schemas.openxmlformats.org/officeDocument/2006/relationships/hyperlink" Target="http://web.archive.org/web/20110523235341/http://www.ic.gc.ca/eic/site/719.nsf/vwapj/Application_Guide_September2009.pdf/$file/Application_Guide_September2009.pdf" TargetMode="External"/></Relationships>
</file>

<file path=ppt/slides/_rels/slide21.xml.rels><?xml version="1.0" encoding="UTF-8" standalone="yes"?>
<Relationships xmlns="http://schemas.openxmlformats.org/package/2006/relationships"><Relationship Id="rId11" Type="http://schemas.openxmlformats.org/officeDocument/2006/relationships/hyperlink" Target="http://www1.agric.gov.ab.ca/$Department/deptdocs.nsf/all/com14559/$FILE/Final-" TargetMode="External"/><Relationship Id="rId12" Type="http://schemas.openxmlformats.org/officeDocument/2006/relationships/hyperlink" Target="http://about.telus.com/community/english/about_us/for_our_customers/connecting_b" TargetMode="External"/><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doi.org/10.7790/ajtde.v2n1.27" TargetMode="External"/><Relationship Id="rId4" Type="http://schemas.openxmlformats.org/officeDocument/2006/relationships/hyperlink" Target="http://www.broadbandresearch.ca/ourresearch/middleton_BB_benefits.pdf" TargetMode="External"/><Relationship Id="rId5" Type="http://schemas.openxmlformats.org/officeDocument/2006/relationships/hyperlink" Target="http://www.jrcd.ca/viewarticle.php?id=1140" TargetMode="External"/><Relationship Id="rId6" Type="http://schemas.openxmlformats.org/officeDocument/2006/relationships/hyperlink" Target="http://www.sciencedirect.com/science/article/pii/S0308596113000724" TargetMode="External"/><Relationship Id="rId7" Type="http://schemas.openxmlformats.org/officeDocument/2006/relationships/hyperlink" Target="http://ci-journal.net/index.php/ciej/article/view/390" TargetMode="External"/><Relationship Id="rId8" Type="http://schemas.openxmlformats.org/officeDocument/2006/relationships/hyperlink" Target="http://www.gov.pe.ca/photos/original/FARD_REDS.pdf" TargetMode="External"/><Relationship Id="rId9" Type="http://schemas.openxmlformats.org/officeDocument/2006/relationships/hyperlink" Target="http://web.archive.org/web/20130122155106/http://www.servicealberta.gov.ab.ca/15" TargetMode="External"/><Relationship Id="rId10" Type="http://schemas.openxmlformats.org/officeDocument/2006/relationships/hyperlink" Target="http://web.archive.org/web/20130122160248/http://www.servicealberta.gov.ab.ca/15"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92375" y="301625"/>
            <a:ext cx="9010650" cy="2481925"/>
          </a:xfrm>
        </p:spPr>
        <p:txBody>
          <a:bodyPr>
            <a:normAutofit fontScale="90000"/>
          </a:bodyPr>
          <a:lstStyle/>
          <a:p>
            <a:r>
              <a:rPr lang="en-US" sz="5400" b="1" dirty="0">
                <a:latin typeface="Calibri" charset="0"/>
              </a:rPr>
              <a:t>Increasingly Unambitious: </a:t>
            </a:r>
            <a:br>
              <a:rPr lang="en-US" sz="5400" b="1" dirty="0">
                <a:latin typeface="Calibri" charset="0"/>
              </a:rPr>
            </a:br>
            <a:r>
              <a:rPr lang="en-US" sz="5400" b="1" dirty="0">
                <a:latin typeface="Calibri" charset="0"/>
              </a:rPr>
              <a:t>A Thematic Analysis of Canadian Broadband Policy and Programs</a:t>
            </a:r>
            <a:endParaRPr lang="en-US"/>
          </a:p>
        </p:txBody>
      </p:sp>
      <p:sp>
        <p:nvSpPr>
          <p:cNvPr id="3" name="Subtitle 2"/>
          <p:cNvSpPr>
            <a:spLocks noGrp="1"/>
          </p:cNvSpPr>
          <p:nvPr>
            <p:ph type="subTitle" idx="1"/>
          </p:nvPr>
        </p:nvSpPr>
        <p:spPr>
          <a:xfrm>
            <a:off x="4284663" y="3148013"/>
            <a:ext cx="7194550" cy="3425618"/>
          </a:xfrm>
        </p:spPr>
        <p:txBody>
          <a:bodyPr>
            <a:normAutofit lnSpcReduction="10000"/>
          </a:bodyPr>
          <a:lstStyle/>
          <a:p>
            <a:r>
              <a:rPr lang="en-US" dirty="0">
                <a:solidFill>
                  <a:srgbClr val="595959"/>
                </a:solidFill>
                <a:latin typeface="Corbel" charset="0"/>
              </a:rPr>
              <a:t>Jennifer Evaniew, </a:t>
            </a:r>
            <a:r>
              <a:rPr lang="en-US" dirty="0" smtClean="0">
                <a:solidFill>
                  <a:srgbClr val="595959"/>
                </a:solidFill>
                <a:latin typeface="Corbel" charset="0"/>
              </a:rPr>
              <a:t>MBA/MLIS </a:t>
            </a:r>
            <a:r>
              <a:rPr lang="en-US" dirty="0">
                <a:solidFill>
                  <a:srgbClr val="595959"/>
                </a:solidFill>
                <a:latin typeface="Corbel" charset="0"/>
              </a:rPr>
              <a:t>Candidate</a:t>
            </a:r>
          </a:p>
          <a:p>
            <a:r>
              <a:rPr lang="en-US" dirty="0">
                <a:solidFill>
                  <a:srgbClr val="595959"/>
                </a:solidFill>
                <a:latin typeface="Corbel" charset="0"/>
              </a:rPr>
              <a:t>Robyn Stobbs, MLIS</a:t>
            </a:r>
          </a:p>
          <a:p>
            <a:r>
              <a:rPr lang="en-US" dirty="0">
                <a:solidFill>
                  <a:srgbClr val="595959"/>
                </a:solidFill>
                <a:latin typeface="Corbel" charset="0"/>
              </a:rPr>
              <a:t>Dr. Dinesh Rathi, Associate Professor</a:t>
            </a:r>
          </a:p>
          <a:p>
            <a:r>
              <a:rPr lang="en-US" dirty="0">
                <a:solidFill>
                  <a:srgbClr val="595959"/>
                </a:solidFill>
                <a:latin typeface="Corbel" charset="0"/>
              </a:rPr>
              <a:t>Dr. Michael McNally, Assistant Professor</a:t>
            </a:r>
          </a:p>
          <a:p>
            <a:endParaRPr lang="en-US" dirty="0">
              <a:solidFill>
                <a:srgbClr val="595959"/>
              </a:solidFill>
              <a:latin typeface="Corbel" charset="0"/>
            </a:endParaRPr>
          </a:p>
          <a:p>
            <a:r>
              <a:rPr lang="en-US" dirty="0">
                <a:solidFill>
                  <a:srgbClr val="595959"/>
                </a:solidFill>
                <a:latin typeface="Corbel" charset="0"/>
              </a:rPr>
              <a:t>School of Library and Information Studies</a:t>
            </a:r>
            <a:r>
              <a:rPr lang="en-US" dirty="0" smtClean="0">
                <a:solidFill>
                  <a:srgbClr val="595959"/>
                </a:solidFill>
                <a:latin typeface="Corbel" charset="0"/>
              </a:rPr>
              <a:t>, University </a:t>
            </a:r>
            <a:r>
              <a:rPr lang="en-US" dirty="0">
                <a:solidFill>
                  <a:srgbClr val="595959"/>
                </a:solidFill>
                <a:latin typeface="Corbel" charset="0"/>
              </a:rPr>
              <a:t>of </a:t>
            </a:r>
            <a:r>
              <a:rPr lang="en-US" dirty="0" smtClean="0">
                <a:solidFill>
                  <a:srgbClr val="595959"/>
                </a:solidFill>
                <a:latin typeface="Corbel" charset="0"/>
              </a:rPr>
              <a:t>Alberta</a:t>
            </a:r>
          </a:p>
          <a:p>
            <a:endParaRPr lang="en-US" sz="1900" dirty="0" smtClean="0">
              <a:solidFill>
                <a:srgbClr val="595959"/>
              </a:solidFill>
              <a:latin typeface="Corbel" charset="0"/>
            </a:endParaRPr>
          </a:p>
          <a:p>
            <a:r>
              <a:rPr lang="en-US" sz="1900" dirty="0" smtClean="0">
                <a:solidFill>
                  <a:srgbClr val="595959"/>
                </a:solidFill>
                <a:latin typeface="Corbel" charset="0"/>
              </a:rPr>
              <a:t>Canadian Communications Association. Ottawa. June 4, 2015</a:t>
            </a:r>
            <a:endParaRPr lang="en-US" sz="1900" dirty="0">
              <a:solidFill>
                <a:srgbClr val="595959"/>
              </a:solidFill>
              <a:latin typeface="Corbel" charset="0"/>
            </a:endParaRPr>
          </a:p>
        </p:txBody>
      </p:sp>
    </p:spTree>
    <p:extLst>
      <p:ext uri="{BB962C8B-B14F-4D97-AF65-F5344CB8AC3E}">
        <p14:creationId xmlns:p14="http://schemas.microsoft.com/office/powerpoint/2010/main" val="415708259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444676"/>
            <a:ext cx="10018713" cy="1194976"/>
          </a:xfrm>
        </p:spPr>
        <p:txBody>
          <a:bodyPr/>
          <a:lstStyle/>
          <a:p>
            <a:r>
              <a:rPr lang="en-US" dirty="0" smtClean="0"/>
              <a:t>Eastern Provincial Programs (2003 – present)</a:t>
            </a:r>
            <a:endParaRPr lang="en-US" dirty="0"/>
          </a:p>
        </p:txBody>
      </p:sp>
      <p:sp>
        <p:nvSpPr>
          <p:cNvPr id="3" name="Content Placeholder 2"/>
          <p:cNvSpPr>
            <a:spLocks noGrp="1"/>
          </p:cNvSpPr>
          <p:nvPr>
            <p:ph sz="half" idx="1"/>
          </p:nvPr>
        </p:nvSpPr>
        <p:spPr>
          <a:xfrm>
            <a:off x="1484312" y="1880776"/>
            <a:ext cx="4895055" cy="4693902"/>
          </a:xfrm>
        </p:spPr>
        <p:txBody>
          <a:bodyPr>
            <a:normAutofit/>
          </a:bodyPr>
          <a:lstStyle/>
          <a:p>
            <a:pPr marL="0" indent="0">
              <a:buNone/>
            </a:pPr>
            <a:r>
              <a:rPr lang="en-US" sz="2200" b="1" dirty="0" smtClean="0"/>
              <a:t>Ontario:</a:t>
            </a:r>
          </a:p>
          <a:p>
            <a:r>
              <a:rPr lang="en-US" sz="2000" dirty="0" smtClean="0"/>
              <a:t>Connect </a:t>
            </a:r>
            <a:r>
              <a:rPr lang="en-US" sz="2000" dirty="0"/>
              <a:t>Ontario: Broadband Regional Access (</a:t>
            </a:r>
            <a:r>
              <a:rPr lang="en-US" sz="2000" dirty="0" smtClean="0"/>
              <a:t>COBRA) </a:t>
            </a:r>
            <a:r>
              <a:rPr lang="en-US" sz="2000" i="1" dirty="0" smtClean="0"/>
              <a:t>(2003 – 2004)</a:t>
            </a:r>
            <a:endParaRPr lang="en-CA" sz="2000" i="1" dirty="0"/>
          </a:p>
          <a:p>
            <a:r>
              <a:rPr lang="en-US" sz="2000" dirty="0" smtClean="0"/>
              <a:t>Rural </a:t>
            </a:r>
            <a:r>
              <a:rPr lang="en-US" sz="2000" dirty="0"/>
              <a:t>Connections Broadband </a:t>
            </a:r>
            <a:r>
              <a:rPr lang="en-US" sz="2000" dirty="0" smtClean="0"/>
              <a:t>Program </a:t>
            </a:r>
            <a:r>
              <a:rPr lang="en-US" sz="2000" i="1" dirty="0" smtClean="0"/>
              <a:t>(2007 – 2012)</a:t>
            </a:r>
          </a:p>
          <a:p>
            <a:r>
              <a:rPr lang="en-US" sz="2000" dirty="0"/>
              <a:t>Building </a:t>
            </a:r>
            <a:r>
              <a:rPr lang="en-US" sz="2000" dirty="0" smtClean="0"/>
              <a:t>Broadband </a:t>
            </a:r>
            <a:r>
              <a:rPr lang="en-US" sz="2000" dirty="0"/>
              <a:t>in Rural and Northern Ontario Program </a:t>
            </a:r>
            <a:r>
              <a:rPr lang="en-US" sz="2000" i="1" dirty="0"/>
              <a:t>(2009 – 2011</a:t>
            </a:r>
            <a:r>
              <a:rPr lang="en-US" sz="2000" i="1" dirty="0" smtClean="0"/>
              <a:t>)</a:t>
            </a:r>
            <a:endParaRPr lang="en-CA" sz="2000" i="1" dirty="0"/>
          </a:p>
          <a:p>
            <a:r>
              <a:rPr lang="en-US" sz="2000" dirty="0"/>
              <a:t>Eastern Ontario Regional Network (EORN) </a:t>
            </a:r>
            <a:r>
              <a:rPr lang="en-US" sz="2000" i="1" dirty="0" smtClean="0"/>
              <a:t>(2009 – 2014)</a:t>
            </a:r>
            <a:endParaRPr lang="en-CA" sz="2000" i="1" dirty="0"/>
          </a:p>
          <a:p>
            <a:pPr marL="0" indent="0">
              <a:buNone/>
            </a:pPr>
            <a:r>
              <a:rPr lang="en-US" sz="2200" b="1" dirty="0" smtClean="0"/>
              <a:t>Quebec: </a:t>
            </a:r>
            <a:r>
              <a:rPr lang="en-US" sz="2000" dirty="0" smtClean="0"/>
              <a:t>Provincial </a:t>
            </a:r>
            <a:r>
              <a:rPr lang="en-US" sz="2000" dirty="0"/>
              <a:t>Broadband </a:t>
            </a:r>
            <a:r>
              <a:rPr lang="en-US" sz="2000" dirty="0" smtClean="0"/>
              <a:t>Initiative </a:t>
            </a:r>
            <a:r>
              <a:rPr lang="en-US" sz="2000" i="1" dirty="0" smtClean="0"/>
              <a:t>(2011 – 2020) </a:t>
            </a:r>
            <a:endParaRPr lang="en-CA" sz="2000" i="1" dirty="0"/>
          </a:p>
          <a:p>
            <a:pPr lvl="1"/>
            <a:endParaRPr lang="en-CA" sz="2200" dirty="0"/>
          </a:p>
          <a:p>
            <a:endParaRPr lang="en-US" sz="2200" dirty="0"/>
          </a:p>
        </p:txBody>
      </p:sp>
      <p:sp>
        <p:nvSpPr>
          <p:cNvPr id="4" name="Content Placeholder 3"/>
          <p:cNvSpPr>
            <a:spLocks noGrp="1"/>
          </p:cNvSpPr>
          <p:nvPr>
            <p:ph sz="half" idx="2"/>
          </p:nvPr>
        </p:nvSpPr>
        <p:spPr>
          <a:xfrm>
            <a:off x="6624044" y="1784326"/>
            <a:ext cx="4895056" cy="4838577"/>
          </a:xfrm>
        </p:spPr>
        <p:txBody>
          <a:bodyPr>
            <a:noAutofit/>
          </a:bodyPr>
          <a:lstStyle/>
          <a:p>
            <a:pPr marL="0" indent="0">
              <a:buNone/>
            </a:pPr>
            <a:r>
              <a:rPr lang="en-US" sz="2200" b="1" dirty="0" smtClean="0"/>
              <a:t>Newfoundland and Labrador: </a:t>
            </a:r>
          </a:p>
          <a:p>
            <a:r>
              <a:rPr lang="en-US" sz="2000" dirty="0"/>
              <a:t>Broadband Internet Connectivity Project </a:t>
            </a:r>
            <a:r>
              <a:rPr lang="en-US" sz="2000" i="1" dirty="0"/>
              <a:t>(2003 – 2005) </a:t>
            </a:r>
            <a:endParaRPr lang="en-CA" sz="2000" i="1" dirty="0"/>
          </a:p>
          <a:p>
            <a:r>
              <a:rPr lang="en-US" sz="2000" dirty="0" smtClean="0"/>
              <a:t>Rural </a:t>
            </a:r>
            <a:r>
              <a:rPr lang="en-US" sz="2000" dirty="0"/>
              <a:t>Broadband </a:t>
            </a:r>
            <a:r>
              <a:rPr lang="en-US" sz="2000" dirty="0" smtClean="0"/>
              <a:t>Initiative </a:t>
            </a:r>
            <a:r>
              <a:rPr lang="en-US" sz="2000" i="1" dirty="0" smtClean="0"/>
              <a:t>(2011 – 2014) </a:t>
            </a:r>
            <a:endParaRPr lang="en-CA" sz="2000" i="1" dirty="0"/>
          </a:p>
          <a:p>
            <a:pPr marL="0" indent="0">
              <a:buNone/>
            </a:pPr>
            <a:r>
              <a:rPr lang="en-US" sz="2200" b="1" dirty="0" smtClean="0"/>
              <a:t>New Brunswick:</a:t>
            </a:r>
          </a:p>
          <a:p>
            <a:r>
              <a:rPr lang="en-US" sz="2000" dirty="0" smtClean="0"/>
              <a:t>Broadband </a:t>
            </a:r>
            <a:r>
              <a:rPr lang="en-US" sz="2000" dirty="0"/>
              <a:t>Project/</a:t>
            </a:r>
            <a:r>
              <a:rPr lang="en-US" sz="2000" dirty="0" smtClean="0"/>
              <a:t>Initiative</a:t>
            </a:r>
            <a:r>
              <a:rPr lang="en-US" sz="2000" i="1" dirty="0" smtClean="0"/>
              <a:t> (2003 – 2006)</a:t>
            </a:r>
            <a:endParaRPr lang="en-CA" sz="2000" i="1" dirty="0"/>
          </a:p>
          <a:p>
            <a:r>
              <a:rPr lang="en-US" sz="2000" dirty="0" smtClean="0"/>
              <a:t>Partnership </a:t>
            </a:r>
            <a:r>
              <a:rPr lang="en-US" sz="2000" dirty="0"/>
              <a:t>with Barrett Explore </a:t>
            </a:r>
            <a:r>
              <a:rPr lang="en-US" sz="2000" dirty="0" smtClean="0"/>
              <a:t>Inc.</a:t>
            </a:r>
            <a:r>
              <a:rPr lang="en-US" sz="2000" i="1" dirty="0"/>
              <a:t> </a:t>
            </a:r>
            <a:r>
              <a:rPr lang="en-US" sz="2000" i="1" dirty="0" smtClean="0"/>
              <a:t>(2009 – 2010)</a:t>
            </a:r>
            <a:endParaRPr lang="en-CA" sz="2000" i="1" dirty="0"/>
          </a:p>
          <a:p>
            <a:pPr marL="0" indent="0">
              <a:buNone/>
            </a:pPr>
            <a:r>
              <a:rPr lang="en-US" sz="2200" b="1" dirty="0" smtClean="0"/>
              <a:t>Prince Edward Island: </a:t>
            </a:r>
            <a:r>
              <a:rPr lang="en-US" sz="2000" dirty="0" smtClean="0"/>
              <a:t>Rural </a:t>
            </a:r>
            <a:r>
              <a:rPr lang="en-US" sz="2000" dirty="0"/>
              <a:t>Action </a:t>
            </a:r>
            <a:r>
              <a:rPr lang="en-US" sz="2000" dirty="0" smtClean="0"/>
              <a:t>Plan </a:t>
            </a:r>
            <a:r>
              <a:rPr lang="en-US" sz="2000" i="1" dirty="0" smtClean="0"/>
              <a:t>(2010 – 2015) </a:t>
            </a:r>
            <a:endParaRPr lang="en-CA" sz="2000" i="1" dirty="0"/>
          </a:p>
          <a:p>
            <a:pPr marL="0" indent="0">
              <a:buNone/>
            </a:pPr>
            <a:r>
              <a:rPr lang="en-US" sz="2200" b="1" dirty="0" smtClean="0"/>
              <a:t>Nova Scotia: </a:t>
            </a:r>
            <a:r>
              <a:rPr lang="en-US" sz="2000" dirty="0" smtClean="0"/>
              <a:t>Broadband </a:t>
            </a:r>
            <a:r>
              <a:rPr lang="en-US" sz="2000" dirty="0"/>
              <a:t>for Rural Nova </a:t>
            </a:r>
            <a:r>
              <a:rPr lang="en-US" sz="2000" dirty="0" smtClean="0"/>
              <a:t>Scotia </a:t>
            </a:r>
            <a:r>
              <a:rPr lang="en-US" sz="2000" i="1" dirty="0" smtClean="0"/>
              <a:t>(2007 – 2014) </a:t>
            </a:r>
            <a:endParaRPr lang="en-CA" sz="2000" i="1" dirty="0"/>
          </a:p>
          <a:p>
            <a:endParaRPr lang="en-US" sz="2200" dirty="0"/>
          </a:p>
        </p:txBody>
      </p:sp>
    </p:spTree>
    <p:extLst>
      <p:ext uri="{BB962C8B-B14F-4D97-AF65-F5344CB8AC3E}">
        <p14:creationId xmlns:p14="http://schemas.microsoft.com/office/powerpoint/2010/main" val="316984479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692323"/>
          </a:xfrm>
        </p:spPr>
        <p:txBody>
          <a:bodyPr>
            <a:normAutofit fontScale="90000"/>
          </a:bodyPr>
          <a:lstStyle/>
          <a:p>
            <a:r>
              <a:rPr lang="en-US"/>
              <a:t>Methodology</a:t>
            </a:r>
          </a:p>
        </p:txBody>
      </p:sp>
      <p:sp>
        <p:nvSpPr>
          <p:cNvPr id="3" name="Content Placeholder 2"/>
          <p:cNvSpPr>
            <a:spLocks noGrp="1"/>
          </p:cNvSpPr>
          <p:nvPr>
            <p:ph idx="1"/>
          </p:nvPr>
        </p:nvSpPr>
        <p:spPr>
          <a:xfrm>
            <a:off x="1553133" y="2363921"/>
            <a:ext cx="4060267" cy="3330882"/>
          </a:xfrm>
        </p:spPr>
        <p:txBody>
          <a:bodyPr/>
          <a:lstStyle/>
          <a:p>
            <a:pPr marL="0" indent="0">
              <a:buNone/>
            </a:pPr>
            <a:r>
              <a:rPr lang="en-US" dirty="0">
                <a:latin typeface="Calibri" charset="0"/>
              </a:rPr>
              <a:t>Using </a:t>
            </a:r>
            <a:r>
              <a:rPr lang="en-US" b="1" dirty="0">
                <a:latin typeface="Calibri" charset="0"/>
              </a:rPr>
              <a:t>grounded theory</a:t>
            </a:r>
            <a:r>
              <a:rPr lang="en-US" dirty="0">
                <a:latin typeface="Calibri" charset="0"/>
              </a:rPr>
              <a:t> (Charmaz 2014; Corbin and Strauss 2015), we conducted a thematic analysis of policy for Canadian federal and provincial broadband programs operating from 1994 to present</a:t>
            </a:r>
          </a:p>
        </p:txBody>
      </p:sp>
      <p:graphicFrame>
        <p:nvGraphicFramePr>
          <p:cNvPr id="4" name="Diagram 3"/>
          <p:cNvGraphicFramePr/>
          <p:nvPr>
            <p:extLst>
              <p:ext uri="{D42A27DB-BD31-4B8C-83A1-F6EECF244321}">
                <p14:modId xmlns:p14="http://schemas.microsoft.com/office/powerpoint/2010/main" val="3315300034"/>
              </p:ext>
            </p:extLst>
          </p:nvPr>
        </p:nvGraphicFramePr>
        <p:xfrm>
          <a:off x="5626100" y="1792288"/>
          <a:ext cx="5989742" cy="43593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5972151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857480"/>
          </a:xfrm>
        </p:spPr>
        <p:txBody>
          <a:bodyPr/>
          <a:lstStyle/>
          <a:p>
            <a:r>
              <a:rPr lang="en-US" dirty="0"/>
              <a:t>Parameter and Objective Themes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98604469"/>
              </p:ext>
            </p:extLst>
          </p:nvPr>
        </p:nvGraphicFramePr>
        <p:xfrm>
          <a:off x="1523692" y="1933508"/>
          <a:ext cx="10018714" cy="3672840"/>
        </p:xfrm>
        <a:graphic>
          <a:graphicData uri="http://schemas.openxmlformats.org/drawingml/2006/table">
            <a:tbl>
              <a:tblPr firstRow="1" bandRow="1">
                <a:tableStyleId>{5C22544A-7EE6-4342-B048-85BDC9FD1C3A}</a:tableStyleId>
              </a:tblPr>
              <a:tblGrid>
                <a:gridCol w="5009357">
                  <a:extLst>
                    <a:ext uri="{9D8B030D-6E8A-4147-A177-3AD203B41FA5}">
                      <a16:colId xmlns:a16="http://schemas.microsoft.com/office/drawing/2014/main" xmlns="" val="4020545694"/>
                    </a:ext>
                  </a:extLst>
                </a:gridCol>
                <a:gridCol w="5009357">
                  <a:extLst>
                    <a:ext uri="{9D8B030D-6E8A-4147-A177-3AD203B41FA5}">
                      <a16:colId xmlns:a16="http://schemas.microsoft.com/office/drawing/2014/main" xmlns="" val="3960455245"/>
                    </a:ext>
                  </a:extLst>
                </a:gridCol>
              </a:tblGrid>
              <a:tr h="370840">
                <a:tc>
                  <a:txBody>
                    <a:bodyPr/>
                    <a:lstStyle/>
                    <a:p>
                      <a:r>
                        <a:rPr lang="en-US" dirty="0"/>
                        <a:t>Parameter Themes</a:t>
                      </a:r>
                    </a:p>
                  </a:txBody>
                  <a:tcPr/>
                </a:tc>
                <a:tc>
                  <a:txBody>
                    <a:bodyPr/>
                    <a:lstStyle/>
                    <a:p>
                      <a:r>
                        <a:rPr lang="en-US" dirty="0"/>
                        <a:t>Objective Themes</a:t>
                      </a:r>
                    </a:p>
                  </a:txBody>
                  <a:tcPr/>
                </a:tc>
                <a:extLst>
                  <a:ext uri="{0D108BD9-81ED-4DB2-BD59-A6C34878D82A}">
                    <a16:rowId xmlns:a16="http://schemas.microsoft.com/office/drawing/2014/main" xmlns="" val="3965837427"/>
                  </a:ext>
                </a:extLst>
              </a:tr>
              <a:tr h="370840">
                <a:tc>
                  <a:txBody>
                    <a:bodyPr/>
                    <a:lstStyle/>
                    <a:p>
                      <a:r>
                        <a:rPr lang="en-US" dirty="0"/>
                        <a:t>Department </a:t>
                      </a:r>
                      <a:r>
                        <a:rPr lang="en-US" dirty="0" smtClean="0"/>
                        <a:t>responsible and years in operation</a:t>
                      </a:r>
                      <a:endParaRPr lang="en-US" dirty="0"/>
                    </a:p>
                  </a:txBody>
                  <a:tcPr/>
                </a:tc>
                <a:tc>
                  <a:txBody>
                    <a:bodyPr/>
                    <a:lstStyle/>
                    <a:p>
                      <a:r>
                        <a:rPr lang="en-US" dirty="0"/>
                        <a:t>Serve </a:t>
                      </a:r>
                      <a:r>
                        <a:rPr lang="en-US" dirty="0" smtClean="0"/>
                        <a:t>un-served </a:t>
                      </a:r>
                      <a:r>
                        <a:rPr lang="en-US" dirty="0"/>
                        <a:t>or underserved </a:t>
                      </a:r>
                      <a:r>
                        <a:rPr lang="en-US" dirty="0" smtClean="0"/>
                        <a:t>population or those in rural</a:t>
                      </a:r>
                      <a:r>
                        <a:rPr lang="en-US" baseline="0" dirty="0" smtClean="0"/>
                        <a:t> or </a:t>
                      </a:r>
                      <a:r>
                        <a:rPr lang="en-US" dirty="0" smtClean="0"/>
                        <a:t>remote</a:t>
                      </a:r>
                      <a:r>
                        <a:rPr lang="en-US" baseline="0" dirty="0" smtClean="0"/>
                        <a:t> areas; First Nations</a:t>
                      </a:r>
                      <a:endParaRPr lang="en-US" dirty="0"/>
                    </a:p>
                  </a:txBody>
                  <a:tcPr/>
                </a:tc>
                <a:extLst>
                  <a:ext uri="{0D108BD9-81ED-4DB2-BD59-A6C34878D82A}">
                    <a16:rowId xmlns:a16="http://schemas.microsoft.com/office/drawing/2014/main" xmlns="" val="2208336788"/>
                  </a:ext>
                </a:extLst>
              </a:tr>
              <a:tr h="370840">
                <a:tc>
                  <a:txBody>
                    <a:bodyPr/>
                    <a:lstStyle/>
                    <a:p>
                      <a:r>
                        <a:rPr lang="en-US" dirty="0" smtClean="0"/>
                        <a:t>% of region with access</a:t>
                      </a:r>
                      <a:r>
                        <a:rPr lang="en-US" baseline="0" dirty="0" smtClean="0"/>
                        <a:t> and/or </a:t>
                      </a:r>
                      <a:r>
                        <a:rPr lang="en-US" dirty="0" smtClean="0"/>
                        <a:t>connectivity and regions targeted</a:t>
                      </a:r>
                      <a:endParaRPr lang="en-US" dirty="0"/>
                    </a:p>
                  </a:txBody>
                  <a:tcPr/>
                </a:tc>
                <a:tc>
                  <a:txBody>
                    <a:bodyPr/>
                    <a:lstStyle/>
                    <a:p>
                      <a:r>
                        <a:rPr lang="en-US" dirty="0"/>
                        <a:t>Lower or </a:t>
                      </a:r>
                      <a:r>
                        <a:rPr lang="en-US" dirty="0" smtClean="0"/>
                        <a:t>more affordable cost </a:t>
                      </a:r>
                      <a:endParaRPr lang="en-US" dirty="0"/>
                    </a:p>
                  </a:txBody>
                  <a:tcPr/>
                </a:tc>
                <a:extLst>
                  <a:ext uri="{0D108BD9-81ED-4DB2-BD59-A6C34878D82A}">
                    <a16:rowId xmlns:a16="http://schemas.microsoft.com/office/drawing/2014/main" xmlns="" val="1634613166"/>
                  </a:ext>
                </a:extLst>
              </a:tr>
              <a:tr h="370840">
                <a:tc>
                  <a:txBody>
                    <a:bodyPr/>
                    <a:lstStyle/>
                    <a:p>
                      <a:r>
                        <a:rPr lang="en-US" dirty="0" smtClean="0"/>
                        <a:t>Speed targets</a:t>
                      </a:r>
                      <a:endParaRPr lang="en-US" dirty="0"/>
                    </a:p>
                  </a:txBody>
                  <a:tcPr/>
                </a:tc>
                <a:tc>
                  <a:txBody>
                    <a:bodyPr/>
                    <a:lstStyle/>
                    <a:p>
                      <a:r>
                        <a:rPr lang="en-US" dirty="0" smtClean="0">
                          <a:latin typeface="Corbel" charset="0"/>
                        </a:rPr>
                        <a:t>Encourage digital participation and/or facilitate access to new broadband services</a:t>
                      </a:r>
                      <a:endParaRPr lang="en-US" dirty="0">
                        <a:latin typeface="Corbel" charset="0"/>
                      </a:endParaRPr>
                    </a:p>
                  </a:txBody>
                  <a:tcPr/>
                </a:tc>
                <a:extLst>
                  <a:ext uri="{0D108BD9-81ED-4DB2-BD59-A6C34878D82A}">
                    <a16:rowId xmlns:a16="http://schemas.microsoft.com/office/drawing/2014/main" xmlns="" val="1362742237"/>
                  </a:ext>
                </a:extLst>
              </a:tr>
              <a:tr h="370840">
                <a:tc>
                  <a:txBody>
                    <a:bodyPr/>
                    <a:lstStyle/>
                    <a:p>
                      <a:r>
                        <a:rPr lang="en-US" dirty="0">
                          <a:latin typeface="Corbel" charset="0"/>
                        </a:rPr>
                        <a:t>Type of connection (communities, business or households) &amp; number </a:t>
                      </a:r>
                      <a:r>
                        <a:rPr lang="en-US" dirty="0" smtClean="0">
                          <a:latin typeface="Corbel" charset="0"/>
                        </a:rPr>
                        <a:t>of access points established</a:t>
                      </a:r>
                      <a:endParaRPr lang="en-US" dirty="0">
                        <a:latin typeface="Corbel" charset="0"/>
                      </a:endParaRPr>
                    </a:p>
                  </a:txBody>
                  <a:tcPr/>
                </a:tc>
                <a:tc>
                  <a:txBody>
                    <a:bodyPr/>
                    <a:lstStyle/>
                    <a:p>
                      <a:r>
                        <a:rPr lang="en-US" dirty="0" smtClean="0">
                          <a:latin typeface="Corbel" charset="0"/>
                        </a:rPr>
                        <a:t>Provide </a:t>
                      </a:r>
                      <a:r>
                        <a:rPr lang="en-US" dirty="0">
                          <a:latin typeface="Corbel" charset="0"/>
                        </a:rPr>
                        <a:t>economic, education, government and health benefits or </a:t>
                      </a:r>
                      <a:r>
                        <a:rPr lang="en-US" dirty="0" smtClean="0">
                          <a:latin typeface="Corbel" charset="0"/>
                        </a:rPr>
                        <a:t>opportunities</a:t>
                      </a:r>
                      <a:endParaRPr lang="en-US" dirty="0"/>
                    </a:p>
                  </a:txBody>
                  <a:tcPr/>
                </a:tc>
                <a:extLst>
                  <a:ext uri="{0D108BD9-81ED-4DB2-BD59-A6C34878D82A}">
                    <a16:rowId xmlns:a16="http://schemas.microsoft.com/office/drawing/2014/main" xmlns="" val="1259316090"/>
                  </a:ext>
                </a:extLst>
              </a:tr>
              <a:tr h="370840">
                <a:tc>
                  <a:txBody>
                    <a:bodyPr/>
                    <a:lstStyle/>
                    <a:p>
                      <a:r>
                        <a:rPr lang="en-US" dirty="0"/>
                        <a:t>Technology used (including technology neutral)</a:t>
                      </a:r>
                    </a:p>
                  </a:txBody>
                  <a:tcPr/>
                </a:tc>
                <a:tc>
                  <a:txBody>
                    <a:bodyPr/>
                    <a:lstStyle/>
                    <a:p>
                      <a:r>
                        <a:rPr lang="en-US" dirty="0" smtClean="0"/>
                        <a:t>Provide </a:t>
                      </a:r>
                      <a:r>
                        <a:rPr lang="en-US" dirty="0"/>
                        <a:t>social, cultural or community benefits</a:t>
                      </a:r>
                    </a:p>
                  </a:txBody>
                  <a:tcPr/>
                </a:tc>
                <a:extLst>
                  <a:ext uri="{0D108BD9-81ED-4DB2-BD59-A6C34878D82A}">
                    <a16:rowId xmlns:a16="http://schemas.microsoft.com/office/drawing/2014/main" xmlns="" val="4180675485"/>
                  </a:ext>
                </a:extLst>
              </a:tr>
              <a:tr h="370840">
                <a:tc>
                  <a:txBody>
                    <a:bodyPr/>
                    <a:lstStyle/>
                    <a:p>
                      <a:r>
                        <a:rPr lang="en-US" dirty="0"/>
                        <a:t>Money spent and reliance on market forces</a:t>
                      </a:r>
                    </a:p>
                  </a:txBody>
                  <a:tcPr/>
                </a:tc>
                <a:tc>
                  <a:txBody>
                    <a:bodyPr/>
                    <a:lstStyle/>
                    <a:p>
                      <a:r>
                        <a:rPr lang="en-US" dirty="0" smtClean="0"/>
                        <a:t>Provide </a:t>
                      </a:r>
                      <a:r>
                        <a:rPr lang="en-US" dirty="0"/>
                        <a:t>skills training</a:t>
                      </a:r>
                    </a:p>
                  </a:txBody>
                  <a:tcPr/>
                </a:tc>
                <a:extLst>
                  <a:ext uri="{0D108BD9-81ED-4DB2-BD59-A6C34878D82A}">
                    <a16:rowId xmlns:a16="http://schemas.microsoft.com/office/drawing/2014/main" xmlns="" val="1445222735"/>
                  </a:ext>
                </a:extLst>
              </a:tr>
            </a:tbl>
          </a:graphicData>
        </a:graphic>
      </p:graphicFrame>
    </p:spTree>
    <p:extLst>
      <p:ext uri="{BB962C8B-B14F-4D97-AF65-F5344CB8AC3E}">
        <p14:creationId xmlns:p14="http://schemas.microsoft.com/office/powerpoint/2010/main" val="207689821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692323"/>
          </a:xfrm>
        </p:spPr>
        <p:txBody>
          <a:bodyPr>
            <a:normAutofit fontScale="90000"/>
          </a:bodyPr>
          <a:lstStyle/>
          <a:p>
            <a:r>
              <a:rPr lang="en-US" dirty="0" smtClean="0"/>
              <a:t>Findings: Access &amp; Connectivity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74849229"/>
              </p:ext>
            </p:extLst>
          </p:nvPr>
        </p:nvGraphicFramePr>
        <p:xfrm>
          <a:off x="1077124" y="1858918"/>
          <a:ext cx="10425901" cy="45892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4013011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692323"/>
          </a:xfrm>
        </p:spPr>
        <p:txBody>
          <a:bodyPr>
            <a:normAutofit fontScale="90000"/>
          </a:bodyPr>
          <a:lstStyle/>
          <a:p>
            <a:r>
              <a:rPr lang="en-US" dirty="0" smtClean="0"/>
              <a:t>Findings: Speed &amp; Services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19194262"/>
              </p:ext>
            </p:extLst>
          </p:nvPr>
        </p:nvGraphicFramePr>
        <p:xfrm>
          <a:off x="1484313" y="1647825"/>
          <a:ext cx="10018712" cy="4143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0645412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692323"/>
          </a:xfrm>
        </p:spPr>
        <p:txBody>
          <a:bodyPr>
            <a:normAutofit fontScale="90000"/>
          </a:bodyPr>
          <a:lstStyle/>
          <a:p>
            <a:r>
              <a:rPr lang="en-US" dirty="0" smtClean="0"/>
              <a:t>Findings: Cost &amp; Market Forces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71134558"/>
              </p:ext>
            </p:extLst>
          </p:nvPr>
        </p:nvGraphicFramePr>
        <p:xfrm>
          <a:off x="1484313" y="1647825"/>
          <a:ext cx="10018712" cy="4143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96991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692323"/>
          </a:xfrm>
        </p:spPr>
        <p:txBody>
          <a:bodyPr>
            <a:normAutofit fontScale="90000"/>
          </a:bodyPr>
          <a:lstStyle/>
          <a:p>
            <a:r>
              <a:rPr lang="en-US" dirty="0" smtClean="0"/>
              <a:t>Findings: Economic &amp; Skills Development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96050034"/>
              </p:ext>
            </p:extLst>
          </p:nvPr>
        </p:nvGraphicFramePr>
        <p:xfrm>
          <a:off x="1484313" y="1647825"/>
          <a:ext cx="10018712" cy="4143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43457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692323"/>
          </a:xfrm>
        </p:spPr>
        <p:txBody>
          <a:bodyPr>
            <a:normAutofit fontScale="90000"/>
          </a:bodyPr>
          <a:lstStyle/>
          <a:p>
            <a:r>
              <a:rPr lang="en-US"/>
              <a:t>Conclusions and Implications</a:t>
            </a:r>
          </a:p>
        </p:txBody>
      </p:sp>
      <p:sp>
        <p:nvSpPr>
          <p:cNvPr id="3" name="Content Placeholder 2"/>
          <p:cNvSpPr>
            <a:spLocks noGrp="1"/>
          </p:cNvSpPr>
          <p:nvPr>
            <p:ph idx="1"/>
          </p:nvPr>
        </p:nvSpPr>
        <p:spPr>
          <a:xfrm>
            <a:off x="1484313" y="1647940"/>
            <a:ext cx="10018712" cy="4143260"/>
          </a:xfrm>
        </p:spPr>
        <p:txBody>
          <a:bodyPr/>
          <a:lstStyle/>
          <a:p>
            <a:r>
              <a:rPr lang="en-US" dirty="0" smtClean="0"/>
              <a:t>Speed and access targets vs. services and objectives</a:t>
            </a:r>
          </a:p>
          <a:p>
            <a:r>
              <a:rPr lang="en-US" dirty="0" smtClean="0"/>
              <a:t>Language of access and connectivity</a:t>
            </a:r>
          </a:p>
          <a:p>
            <a:r>
              <a:rPr lang="en-US" dirty="0" smtClean="0"/>
              <a:t>Un-served populations and market forces</a:t>
            </a:r>
          </a:p>
          <a:p>
            <a:r>
              <a:rPr lang="en-US" dirty="0" smtClean="0"/>
              <a:t>Speed vs. the digital and community economy</a:t>
            </a:r>
          </a:p>
        </p:txBody>
      </p:sp>
    </p:spTree>
    <p:extLst>
      <p:ext uri="{BB962C8B-B14F-4D97-AF65-F5344CB8AC3E}">
        <p14:creationId xmlns:p14="http://schemas.microsoft.com/office/powerpoint/2010/main" val="382516650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692323"/>
          </a:xfrm>
        </p:spPr>
        <p:txBody>
          <a:bodyPr>
            <a:normAutofit fontScale="90000"/>
          </a:bodyPr>
          <a:lstStyle/>
          <a:p>
            <a:r>
              <a:rPr lang="en-US" dirty="0"/>
              <a:t>References</a:t>
            </a:r>
          </a:p>
        </p:txBody>
      </p:sp>
      <p:sp>
        <p:nvSpPr>
          <p:cNvPr id="3" name="Content Placeholder 2"/>
          <p:cNvSpPr>
            <a:spLocks noGrp="1"/>
          </p:cNvSpPr>
          <p:nvPr>
            <p:ph idx="1"/>
          </p:nvPr>
        </p:nvSpPr>
        <p:spPr>
          <a:xfrm>
            <a:off x="1484313" y="1814378"/>
            <a:ext cx="10018712" cy="4265458"/>
          </a:xfrm>
        </p:spPr>
        <p:txBody>
          <a:bodyPr>
            <a:noAutofit/>
          </a:bodyPr>
          <a:lstStyle/>
          <a:p>
            <a:pPr marL="0" indent="0">
              <a:spcBef>
                <a:spcPts val="0"/>
              </a:spcBef>
              <a:spcAft>
                <a:spcPts val="0"/>
              </a:spcAft>
              <a:buNone/>
            </a:pPr>
            <a:r>
              <a:rPr lang="en-US" sz="900" dirty="0" err="1"/>
              <a:t>Adria</a:t>
            </a:r>
            <a:r>
              <a:rPr lang="en-US" sz="900" dirty="0"/>
              <a:t>, Marco and Dan Brown. (2012). Ambiguity and Uncertainty in the “Last Mile”: Using </a:t>
            </a:r>
            <a:r>
              <a:rPr lang="en-US" sz="900" dirty="0" smtClean="0"/>
              <a:t>Sense</a:t>
            </a:r>
            <a:r>
              <a:rPr lang="en-US" sz="900" dirty="0"/>
              <a:t>-making to explore How Rural Broadband Networks Are Created. </a:t>
            </a:r>
            <a:r>
              <a:rPr lang="en-US" sz="900" i="1" dirty="0"/>
              <a:t>The Journal of 	Community Informatics 8</a:t>
            </a:r>
            <a:r>
              <a:rPr lang="en-US" sz="900" dirty="0"/>
              <a:t>(3). Retrieved from</a:t>
            </a:r>
            <a:r>
              <a:rPr lang="en-US" sz="900" dirty="0">
                <a:hlinkClick r:id="rId3"/>
              </a:rPr>
              <a:t> http://ci</a:t>
            </a:r>
            <a:r>
              <a:rPr lang="en-US" sz="900" dirty="0" smtClean="0">
                <a:hlinkClick r:id="rId3"/>
              </a:rPr>
              <a:t>-ournal.net.login.ezproxy.library.ualberta.ca</a:t>
            </a:r>
            <a:r>
              <a:rPr lang="en-US" sz="900" dirty="0">
                <a:hlinkClick r:id="rId3"/>
              </a:rPr>
              <a:t>/index.php/ciej/article/view/587</a:t>
            </a:r>
            <a:endParaRPr lang="en-CA" sz="900" dirty="0"/>
          </a:p>
          <a:p>
            <a:pPr marL="0" indent="0">
              <a:spcBef>
                <a:spcPts val="0"/>
              </a:spcBef>
              <a:spcAft>
                <a:spcPts val="0"/>
              </a:spcAft>
              <a:buNone/>
            </a:pPr>
            <a:r>
              <a:rPr lang="en-CA" sz="900" dirty="0" err="1"/>
              <a:t>Bakardjieva</a:t>
            </a:r>
            <a:r>
              <a:rPr lang="en-CA" sz="900" dirty="0"/>
              <a:t>, Maria, and Amanda Williams. (2010). Super Network on the Prairie. </a:t>
            </a:r>
            <a:r>
              <a:rPr lang="en-CA" sz="900" i="1" dirty="0"/>
              <a:t>Culture </a:t>
            </a:r>
            <a:r>
              <a:rPr lang="en-CA" sz="900" i="1" dirty="0" smtClean="0"/>
              <a:t>Unbound </a:t>
            </a:r>
            <a:r>
              <a:rPr lang="en-CA" sz="900" dirty="0"/>
              <a:t>2: 153-175. </a:t>
            </a:r>
            <a:r>
              <a:rPr lang="en-US" sz="900" dirty="0"/>
              <a:t>Baker, PP. M. A. (2001). Policy bridges for the digital divide: </a:t>
            </a:r>
            <a:r>
              <a:rPr lang="en-US" sz="900" dirty="0" smtClean="0"/>
              <a:t>assessing </a:t>
            </a:r>
            <a:r>
              <a:rPr lang="en-US" sz="900" dirty="0"/>
              <a:t>the landscape and gauging the dimensions. </a:t>
            </a:r>
            <a:r>
              <a:rPr lang="en-US" sz="900" i="1" dirty="0"/>
              <a:t>First Monday 6</a:t>
            </a:r>
            <a:r>
              <a:rPr lang="en-US" sz="900" dirty="0"/>
              <a:t>(5). </a:t>
            </a:r>
            <a:r>
              <a:rPr lang="en-US" sz="900" dirty="0" err="1"/>
              <a:t>doi</a:t>
            </a:r>
            <a:r>
              <a:rPr lang="en-US" sz="900" dirty="0"/>
              <a:t>: </a:t>
            </a:r>
            <a:r>
              <a:rPr lang="en-US" sz="900" dirty="0" smtClean="0">
                <a:hlinkClick r:id="rId4"/>
              </a:rPr>
              <a:t>http</a:t>
            </a:r>
            <a:r>
              <a:rPr lang="en-US" sz="900" dirty="0">
                <a:hlinkClick r:id="rId4"/>
              </a:rPr>
              <a:t>://dx.doi.org/10.5210/fm.v6i5.860</a:t>
            </a:r>
            <a:endParaRPr lang="en-CA" sz="900" dirty="0"/>
          </a:p>
          <a:p>
            <a:pPr marL="0" indent="0">
              <a:spcBef>
                <a:spcPts val="0"/>
              </a:spcBef>
              <a:spcAft>
                <a:spcPts val="0"/>
              </a:spcAft>
              <a:buNone/>
            </a:pPr>
            <a:r>
              <a:rPr lang="en-US" sz="900" dirty="0" err="1"/>
              <a:t>Birdsall</a:t>
            </a:r>
            <a:r>
              <a:rPr lang="en-US" sz="900" dirty="0"/>
              <a:t>, William F. (2004). Libraries, communication rights and access in a digital world. In </a:t>
            </a:r>
            <a:r>
              <a:rPr lang="en-US" sz="900" i="1" dirty="0" smtClean="0"/>
              <a:t>Access </a:t>
            </a:r>
            <a:r>
              <a:rPr lang="en-US" sz="900" i="1" dirty="0"/>
              <a:t>to Information in a Digital World. </a:t>
            </a:r>
            <a:r>
              <a:rPr lang="en-US" sz="900" dirty="0"/>
              <a:t>Karen G. Adams and William F. </a:t>
            </a:r>
            <a:r>
              <a:rPr lang="en-US" sz="900" dirty="0" err="1"/>
              <a:t>Birdsall</a:t>
            </a:r>
            <a:r>
              <a:rPr lang="en-US" sz="900" dirty="0"/>
              <a:t> (Eds.). 	Ottawa: Canadian Library Association, p. 151-171.</a:t>
            </a:r>
            <a:endParaRPr lang="en-CA" sz="900" dirty="0"/>
          </a:p>
          <a:p>
            <a:pPr marL="0" indent="0">
              <a:spcBef>
                <a:spcPts val="0"/>
              </a:spcBef>
              <a:spcAft>
                <a:spcPts val="0"/>
              </a:spcAft>
              <a:buNone/>
            </a:pPr>
            <a:r>
              <a:rPr lang="en-US" sz="900" dirty="0"/>
              <a:t>Bly, Allan. (2011). Connecting the Dots: Public Version, Alberta Rural Broadband Coverage Study. </a:t>
            </a:r>
            <a:r>
              <a:rPr lang="en-US" sz="900" dirty="0" smtClean="0"/>
              <a:t>Retrieved </a:t>
            </a:r>
            <a:r>
              <a:rPr lang="en-US" sz="900" dirty="0"/>
              <a:t>from: </a:t>
            </a:r>
            <a:r>
              <a:rPr lang="en-US" sz="900" dirty="0" smtClean="0">
                <a:hlinkClick r:id="rId5"/>
              </a:rPr>
              <a:t>http</a:t>
            </a:r>
            <a:r>
              <a:rPr lang="en-US" sz="900" dirty="0">
                <a:hlinkClick r:id="rId5"/>
              </a:rPr>
              <a:t>://www.vitel.ca/Whitepapers/Broadband/Alberta%20Rural%20Broadband%20Cove</a:t>
            </a:r>
            <a:r>
              <a:rPr lang="en-US" sz="900" dirty="0"/>
              <a:t>	rage%20Study%20Final%20Public%20Report%20(November%202011).</a:t>
            </a:r>
            <a:r>
              <a:rPr lang="en-US" sz="900" dirty="0" err="1"/>
              <a:t>pdf</a:t>
            </a:r>
            <a:endParaRPr lang="en-CA" sz="900" dirty="0"/>
          </a:p>
          <a:p>
            <a:pPr marL="0" indent="0">
              <a:spcBef>
                <a:spcPts val="0"/>
              </a:spcBef>
              <a:spcAft>
                <a:spcPts val="0"/>
              </a:spcAft>
              <a:buNone/>
            </a:pPr>
            <a:r>
              <a:rPr lang="en-US" sz="900" dirty="0"/>
              <a:t>Canada. 2006. Order Issuing a Direction to the CRTC on Implementing the Canadian </a:t>
            </a:r>
            <a:r>
              <a:rPr lang="en-US" sz="900" dirty="0" smtClean="0"/>
              <a:t>Telecommunications </a:t>
            </a:r>
            <a:r>
              <a:rPr lang="en-US" sz="900" dirty="0"/>
              <a:t>Policy Objectives. SOR/2006-355. </a:t>
            </a:r>
            <a:r>
              <a:rPr lang="en-US" sz="900" dirty="0">
                <a:hlinkClick r:id="rId6"/>
              </a:rPr>
              <a:t>http://laws-	lois.justice.gc.ca/PDF/SOR-2006-355.pdf</a:t>
            </a:r>
            <a:endParaRPr lang="en-CA" sz="900" dirty="0"/>
          </a:p>
          <a:p>
            <a:pPr marL="0" indent="0">
              <a:spcBef>
                <a:spcPts val="0"/>
              </a:spcBef>
              <a:spcAft>
                <a:spcPts val="0"/>
              </a:spcAft>
              <a:buNone/>
            </a:pPr>
            <a:r>
              <a:rPr lang="en-US" sz="900" dirty="0"/>
              <a:t>Canada. Spectrum Management and Telecommunications. 2007. Spectrum Policy Framework </a:t>
            </a:r>
            <a:r>
              <a:rPr lang="en-US" sz="900" dirty="0" smtClean="0"/>
              <a:t>for </a:t>
            </a:r>
            <a:r>
              <a:rPr lang="en-US" sz="900" dirty="0"/>
              <a:t>Canada. DGTP-001-07. </a:t>
            </a:r>
            <a:r>
              <a:rPr lang="en-US" sz="900" dirty="0">
                <a:hlinkClick r:id="rId7"/>
              </a:rPr>
              <a:t>https://www.ic.gc.ca/eic/site/smt-	gst.nsf/vwapj/spf2007e.pdf/$FILE/spf2007e.pdf</a:t>
            </a:r>
            <a:endParaRPr lang="en-CA" sz="900" dirty="0"/>
          </a:p>
          <a:p>
            <a:pPr marL="0" indent="0">
              <a:spcBef>
                <a:spcPts val="0"/>
              </a:spcBef>
              <a:spcAft>
                <a:spcPts val="0"/>
              </a:spcAft>
              <a:buNone/>
            </a:pPr>
            <a:r>
              <a:rPr lang="en-US" sz="900" dirty="0"/>
              <a:t>Canadian Internet Registration Authority (CIRA), Jan 21, 2013</a:t>
            </a:r>
            <a:endParaRPr lang="en-CA" sz="900" dirty="0"/>
          </a:p>
          <a:p>
            <a:pPr marL="0" indent="0">
              <a:spcBef>
                <a:spcPts val="0"/>
              </a:spcBef>
              <a:spcAft>
                <a:spcPts val="0"/>
              </a:spcAft>
              <a:buNone/>
            </a:pPr>
            <a:r>
              <a:rPr lang="en-US" sz="900" dirty="0" err="1"/>
              <a:t>Charmaz</a:t>
            </a:r>
            <a:r>
              <a:rPr lang="en-US" sz="900" dirty="0"/>
              <a:t>, Kathy. (2014). Constructing Grounded Theory. Sage: London.</a:t>
            </a:r>
            <a:endParaRPr lang="en-CA" sz="900" dirty="0"/>
          </a:p>
          <a:p>
            <a:pPr marL="0" indent="0">
              <a:spcBef>
                <a:spcPts val="0"/>
              </a:spcBef>
              <a:spcAft>
                <a:spcPts val="0"/>
              </a:spcAft>
              <a:buNone/>
            </a:pPr>
            <a:r>
              <a:rPr lang="en-US" sz="900" dirty="0"/>
              <a:t>Communications New Brunswick. (2006). Successful broadband program completed ahead of </a:t>
            </a:r>
            <a:r>
              <a:rPr lang="en-US" sz="900" dirty="0" smtClean="0"/>
              <a:t>schedule</a:t>
            </a:r>
            <a:r>
              <a:rPr lang="en-US" sz="900" dirty="0"/>
              <a:t>. Retrieved from http://</a:t>
            </a:r>
            <a:r>
              <a:rPr lang="en-US" sz="900" dirty="0" err="1"/>
              <a:t>www.gnb.ca</a:t>
            </a:r>
            <a:r>
              <a:rPr lang="en-US" sz="900" dirty="0"/>
              <a:t>/</a:t>
            </a:r>
            <a:r>
              <a:rPr lang="en-US" sz="900" dirty="0" err="1"/>
              <a:t>cnb</a:t>
            </a:r>
            <a:r>
              <a:rPr lang="en-US" sz="900" dirty="0"/>
              <a:t>/news/</a:t>
            </a:r>
            <a:r>
              <a:rPr lang="en-US" sz="900" dirty="0" err="1"/>
              <a:t>bnb</a:t>
            </a:r>
            <a:r>
              <a:rPr lang="en-US" sz="900" dirty="0"/>
              <a:t>/2006e0861bn.htm 	</a:t>
            </a:r>
            <a:endParaRPr lang="en-CA" sz="900" dirty="0"/>
          </a:p>
          <a:p>
            <a:pPr marL="0" indent="0">
              <a:spcBef>
                <a:spcPts val="0"/>
              </a:spcBef>
              <a:spcAft>
                <a:spcPts val="0"/>
              </a:spcAft>
              <a:buNone/>
            </a:pPr>
            <a:r>
              <a:rPr lang="en-US" sz="900" dirty="0"/>
              <a:t>Communications New Brunswick. (2009). Government to extend high-speed Internet access. </a:t>
            </a:r>
            <a:r>
              <a:rPr lang="en-US" sz="900" dirty="0" smtClean="0"/>
              <a:t>Retrieved </a:t>
            </a:r>
            <a:r>
              <a:rPr lang="en-US" sz="900" dirty="0"/>
              <a:t>from </a:t>
            </a:r>
            <a:r>
              <a:rPr lang="en-US" sz="900" dirty="0">
                <a:hlinkClick r:id="rId8"/>
              </a:rPr>
              <a:t>http://www.gnb.ca/cnb/news/bnb/2009e0102bn.htm</a:t>
            </a:r>
            <a:r>
              <a:rPr lang="en-US" sz="900" dirty="0"/>
              <a:t> </a:t>
            </a:r>
            <a:endParaRPr lang="en-CA" sz="900" dirty="0"/>
          </a:p>
          <a:p>
            <a:pPr marL="0" indent="0">
              <a:spcBef>
                <a:spcPts val="0"/>
              </a:spcBef>
              <a:spcAft>
                <a:spcPts val="0"/>
              </a:spcAft>
              <a:buNone/>
            </a:pPr>
            <a:r>
              <a:rPr lang="en-US" sz="900" dirty="0"/>
              <a:t>Communications New Brunswick. (2003). Broadband access project to connect 90 per cent of </a:t>
            </a:r>
            <a:r>
              <a:rPr lang="en-US" sz="900" dirty="0" smtClean="0"/>
              <a:t>New </a:t>
            </a:r>
            <a:r>
              <a:rPr lang="en-US" sz="900" dirty="0" err="1"/>
              <a:t>Brunswickers</a:t>
            </a:r>
            <a:r>
              <a:rPr lang="en-US" sz="900" dirty="0"/>
              <a:t>. </a:t>
            </a:r>
            <a:endParaRPr lang="en-CA" sz="900" dirty="0"/>
          </a:p>
          <a:p>
            <a:pPr marL="0" indent="0">
              <a:spcBef>
                <a:spcPts val="0"/>
              </a:spcBef>
              <a:spcAft>
                <a:spcPts val="0"/>
              </a:spcAft>
              <a:buNone/>
            </a:pPr>
            <a:r>
              <a:rPr lang="en-US" sz="900" dirty="0" err="1"/>
              <a:t>CommunityNet</a:t>
            </a:r>
            <a:r>
              <a:rPr lang="en-US" sz="900" dirty="0"/>
              <a:t>. (2008a). </a:t>
            </a:r>
            <a:r>
              <a:rPr lang="en-US" sz="900" dirty="0" err="1"/>
              <a:t>CommunityNet</a:t>
            </a:r>
            <a:r>
              <a:rPr lang="en-US" sz="900" dirty="0"/>
              <a:t>: Benefits. Retrieved from: 	</a:t>
            </a:r>
            <a:r>
              <a:rPr lang="en-US" sz="900" dirty="0">
                <a:hlinkClick r:id="rId9"/>
              </a:rPr>
              <a:t>http://web.archive.org/web/20080820084403/http://www.communitynet.ca/</a:t>
            </a:r>
            <a:r>
              <a:rPr lang="en-US" sz="900" dirty="0" err="1" smtClean="0">
                <a:hlinkClick r:id="rId9"/>
              </a:rPr>
              <a:t>benefits</a:t>
            </a:r>
            <a:r>
              <a:rPr lang="en-US" sz="900" dirty="0" err="1" smtClean="0"/>
              <a:t>.html</a:t>
            </a:r>
            <a:r>
              <a:rPr lang="en-US" sz="900" dirty="0" smtClean="0"/>
              <a:t> </a:t>
            </a:r>
            <a:endParaRPr lang="en-CA" sz="900" dirty="0"/>
          </a:p>
          <a:p>
            <a:pPr marL="0" indent="0">
              <a:spcBef>
                <a:spcPts val="0"/>
              </a:spcBef>
              <a:spcAft>
                <a:spcPts val="0"/>
              </a:spcAft>
              <a:buNone/>
            </a:pPr>
            <a:r>
              <a:rPr lang="en-US" sz="900" dirty="0" err="1"/>
              <a:t>CommunityNet</a:t>
            </a:r>
            <a:r>
              <a:rPr lang="en-US" sz="900" dirty="0"/>
              <a:t>. (2008b). </a:t>
            </a:r>
            <a:r>
              <a:rPr lang="en-US" sz="900" dirty="0" err="1"/>
              <a:t>CommunityNet</a:t>
            </a:r>
            <a:r>
              <a:rPr lang="en-US" sz="900" dirty="0"/>
              <a:t>: Frequently Asked Questions. Retrieved from 	</a:t>
            </a:r>
            <a:r>
              <a:rPr lang="en-US" sz="900" dirty="0">
                <a:hlinkClick r:id="rId10"/>
              </a:rPr>
              <a:t>http://web.archive.org/web/20080820084247/http://www.communitynet.ca/faqs.html</a:t>
            </a:r>
            <a:r>
              <a:rPr lang="en-US" sz="900" dirty="0"/>
              <a:t> </a:t>
            </a:r>
            <a:endParaRPr lang="en-CA" sz="900" dirty="0"/>
          </a:p>
          <a:p>
            <a:pPr marL="0" indent="0">
              <a:spcBef>
                <a:spcPts val="0"/>
              </a:spcBef>
              <a:spcAft>
                <a:spcPts val="0"/>
              </a:spcAft>
              <a:buNone/>
            </a:pPr>
            <a:r>
              <a:rPr lang="en-US" sz="900" dirty="0" err="1"/>
              <a:t>CommunityNet</a:t>
            </a:r>
            <a:r>
              <a:rPr lang="en-US" sz="900" dirty="0"/>
              <a:t>. (2008c). </a:t>
            </a:r>
            <a:r>
              <a:rPr lang="en-US" sz="900" dirty="0" err="1"/>
              <a:t>CommunityNet</a:t>
            </a:r>
            <a:r>
              <a:rPr lang="en-US" sz="900" dirty="0"/>
              <a:t>: Quick Facts. Retrieved from </a:t>
            </a:r>
            <a:r>
              <a:rPr lang="en-US" sz="900" dirty="0" smtClean="0">
                <a:hlinkClick r:id="rId11"/>
              </a:rPr>
              <a:t>http</a:t>
            </a:r>
            <a:r>
              <a:rPr lang="en-US" sz="900" dirty="0">
                <a:hlinkClick r:id="rId11"/>
              </a:rPr>
              <a:t>://web.archive.org/web/20080820084420/http://www.communitynet.ca/</a:t>
            </a:r>
            <a:r>
              <a:rPr lang="en-US" sz="900" dirty="0" err="1" smtClean="0">
                <a:hlinkClick r:id="rId11"/>
              </a:rPr>
              <a:t>quick_fac</a:t>
            </a:r>
            <a:r>
              <a:rPr lang="en-US" sz="900" dirty="0" err="1" smtClean="0"/>
              <a:t>ts.html</a:t>
            </a:r>
            <a:r>
              <a:rPr lang="en-US" sz="900" dirty="0" smtClean="0"/>
              <a:t> </a:t>
            </a:r>
            <a:endParaRPr lang="en-CA" sz="900" dirty="0"/>
          </a:p>
          <a:p>
            <a:pPr marL="0" indent="0">
              <a:spcBef>
                <a:spcPts val="0"/>
              </a:spcBef>
              <a:spcAft>
                <a:spcPts val="0"/>
              </a:spcAft>
              <a:buNone/>
            </a:pPr>
            <a:r>
              <a:rPr lang="en-US" sz="900" dirty="0"/>
              <a:t>Connect Ontario (2003). COBRA Program Summary and Guidelines Overview. Toronto: Ministry 	of Enterprise, Opportunity and Innovation. Retrieved from </a:t>
            </a:r>
            <a:r>
              <a:rPr lang="en-US" sz="900" dirty="0">
                <a:hlinkClick r:id="rId12"/>
              </a:rPr>
              <a:t>http://web.archive.org/web/</a:t>
            </a:r>
            <a:r>
              <a:rPr lang="en-US" sz="900" dirty="0"/>
              <a:t> 	20030309053832/http://</a:t>
            </a:r>
            <a:r>
              <a:rPr lang="en-US" sz="900" dirty="0" err="1"/>
              <a:t>www.ontariocanada.com</a:t>
            </a:r>
            <a:r>
              <a:rPr lang="en-US" sz="900" dirty="0"/>
              <a:t>/</a:t>
            </a:r>
            <a:r>
              <a:rPr lang="en-US" sz="900" dirty="0" err="1"/>
              <a:t>ontcan</a:t>
            </a:r>
            <a:r>
              <a:rPr lang="en-US" sz="900" dirty="0"/>
              <a:t>/en/downloads/</a:t>
            </a:r>
            <a:r>
              <a:rPr lang="en-US" sz="900" dirty="0" err="1" smtClean="0"/>
              <a:t>connect_ontario</a:t>
            </a:r>
            <a:r>
              <a:rPr lang="en-US" sz="900" dirty="0"/>
              <a:t>/c </a:t>
            </a:r>
            <a:r>
              <a:rPr lang="en-US" sz="900" dirty="0" err="1"/>
              <a:t>onnect_ontario_summ_gde_overvw.pdf</a:t>
            </a:r>
            <a:r>
              <a:rPr lang="en-US" sz="900" dirty="0"/>
              <a:t> </a:t>
            </a:r>
            <a:endParaRPr lang="en-CA" sz="900" dirty="0"/>
          </a:p>
          <a:p>
            <a:pPr marL="0" indent="0">
              <a:spcBef>
                <a:spcPts val="0"/>
              </a:spcBef>
              <a:spcAft>
                <a:spcPts val="0"/>
              </a:spcAft>
              <a:buNone/>
            </a:pPr>
            <a:r>
              <a:rPr lang="en-US" sz="900" dirty="0"/>
              <a:t>Connecting BC. (2011). Connecting British Columbia Agreement between </a:t>
            </a:r>
            <a:r>
              <a:rPr lang="en-US" sz="900" dirty="0" err="1"/>
              <a:t>Telus</a:t>
            </a:r>
            <a:r>
              <a:rPr lang="en-US" sz="900" dirty="0"/>
              <a:t> Communication 	Company and Her Majesty the Queen in right of the province of British Columbia, as 	represented by the Minister of Labour, Citizens’ Services and Open Government. </a:t>
            </a:r>
            <a:r>
              <a:rPr lang="en-US" sz="900" dirty="0" smtClean="0"/>
              <a:t>Retrieved </a:t>
            </a:r>
            <a:r>
              <a:rPr lang="en-US" sz="900" dirty="0"/>
              <a:t>from </a:t>
            </a:r>
            <a:r>
              <a:rPr lang="en-US" sz="900" dirty="0">
                <a:hlinkClick r:id="rId13"/>
              </a:rPr>
              <a:t>http://www.cio.gov.bc.ca/local/cio/strategic_partnerships/cbca.pdf</a:t>
            </a:r>
            <a:r>
              <a:rPr lang="en-US" sz="900" dirty="0"/>
              <a:t> </a:t>
            </a:r>
            <a:endParaRPr lang="en-CA" sz="900" dirty="0"/>
          </a:p>
          <a:p>
            <a:pPr marL="0" indent="0">
              <a:spcBef>
                <a:spcPts val="0"/>
              </a:spcBef>
              <a:spcAft>
                <a:spcPts val="0"/>
              </a:spcAft>
              <a:buNone/>
            </a:pPr>
            <a:r>
              <a:rPr lang="en-US" sz="900" dirty="0"/>
              <a:t>Corbin, Juliet, and Anselm Straus. (2015). Basics of Qualitative Research: Techniques and </a:t>
            </a:r>
            <a:r>
              <a:rPr lang="en-US" sz="900" dirty="0" smtClean="0"/>
              <a:t>Procedures </a:t>
            </a:r>
            <a:r>
              <a:rPr lang="en-US" sz="900" dirty="0"/>
              <a:t>for Developing Grounded Theory, 4</a:t>
            </a:r>
            <a:r>
              <a:rPr lang="en-US" sz="900" baseline="30000" dirty="0"/>
              <a:t>th</a:t>
            </a:r>
            <a:r>
              <a:rPr lang="en-US" sz="900" dirty="0"/>
              <a:t> Ed. Sage: Thousand Oaks.</a:t>
            </a:r>
            <a:endParaRPr lang="en-CA" sz="900" dirty="0"/>
          </a:p>
          <a:p>
            <a:pPr marL="0" indent="0">
              <a:spcBef>
                <a:spcPts val="0"/>
              </a:spcBef>
              <a:spcAft>
                <a:spcPts val="0"/>
              </a:spcAft>
              <a:buNone/>
            </a:pPr>
            <a:r>
              <a:rPr lang="en-US" sz="900" dirty="0"/>
              <a:t>Eastern Ontario Regional Network. (2014). Digital Strategy: A Road Map to Digital Leadership. </a:t>
            </a:r>
            <a:r>
              <a:rPr lang="en-US" sz="900" dirty="0" smtClean="0"/>
              <a:t>Retrieved </a:t>
            </a:r>
            <a:r>
              <a:rPr lang="en-US" sz="900" dirty="0"/>
              <a:t>from </a:t>
            </a:r>
            <a:r>
              <a:rPr lang="en-US" sz="900" dirty="0" smtClean="0">
                <a:hlinkClick r:id="rId14"/>
              </a:rPr>
              <a:t>https</a:t>
            </a:r>
            <a:r>
              <a:rPr lang="en-US" sz="900" dirty="0">
                <a:hlinkClick r:id="rId14"/>
              </a:rPr>
              <a:t>://www.eorn.ca/en/resources/Digital_Strategy/EORN_Digital_Strategy_2015-	2024.pdf</a:t>
            </a:r>
            <a:r>
              <a:rPr lang="en-US" sz="900" dirty="0"/>
              <a:t> </a:t>
            </a:r>
            <a:endParaRPr lang="en-CA" sz="900" dirty="0"/>
          </a:p>
          <a:p>
            <a:pPr marL="0" indent="0">
              <a:spcBef>
                <a:spcPts val="0"/>
              </a:spcBef>
              <a:spcAft>
                <a:spcPts val="0"/>
              </a:spcAft>
              <a:buNone/>
            </a:pPr>
            <a:r>
              <a:rPr lang="en-US" sz="900" dirty="0"/>
              <a:t>Eastern Ontario Regional Network. (2012). Connecting Eastern Ontario to the World Project </a:t>
            </a:r>
            <a:r>
              <a:rPr lang="en-US" sz="900" dirty="0" smtClean="0"/>
              <a:t>Update</a:t>
            </a:r>
            <a:r>
              <a:rPr lang="en-US" sz="900" dirty="0"/>
              <a:t>: January 2012. Retrieved from </a:t>
            </a:r>
            <a:r>
              <a:rPr lang="en-US" sz="900" dirty="0" smtClean="0">
                <a:hlinkClick r:id="rId15"/>
              </a:rPr>
              <a:t>http</a:t>
            </a:r>
            <a:r>
              <a:rPr lang="en-US" sz="900" dirty="0">
                <a:hlinkClick r:id="rId15"/>
              </a:rPr>
              <a:t>://iblog.esolutionsgroup.ca/Uploads/49172f12-223b-48eb-afbf-	5d48385690af/EORN%20Update%20-January%202012.pdf</a:t>
            </a:r>
            <a:r>
              <a:rPr lang="en-US" sz="900" dirty="0"/>
              <a:t> </a:t>
            </a:r>
            <a:endParaRPr lang="en-CA" sz="900" dirty="0"/>
          </a:p>
          <a:p>
            <a:pPr marL="0" indent="0">
              <a:spcBef>
                <a:spcPts val="0"/>
              </a:spcBef>
              <a:spcAft>
                <a:spcPts val="0"/>
              </a:spcAft>
              <a:buNone/>
            </a:pPr>
            <a:r>
              <a:rPr lang="en-US" sz="900" dirty="0"/>
              <a:t>Eastern Ontario Regional Network. (2011). About EORN. Retrieved from </a:t>
            </a:r>
            <a:r>
              <a:rPr lang="en-US" sz="900" dirty="0" smtClean="0"/>
              <a:t>http</a:t>
            </a:r>
            <a:r>
              <a:rPr lang="en-US" sz="900" dirty="0"/>
              <a:t>://</a:t>
            </a:r>
            <a:r>
              <a:rPr lang="en-US" sz="900" dirty="0" err="1"/>
              <a:t>web.archive.org</a:t>
            </a:r>
            <a:r>
              <a:rPr lang="en-US" sz="900" dirty="0"/>
              <a:t>/web/20130905124502/http://</a:t>
            </a:r>
            <a:r>
              <a:rPr lang="en-US" sz="900" dirty="0" err="1"/>
              <a:t>eorn.ca</a:t>
            </a:r>
            <a:r>
              <a:rPr lang="en-US" sz="900" dirty="0"/>
              <a:t>/about-</a:t>
            </a:r>
            <a:r>
              <a:rPr lang="en-US" sz="900" dirty="0" err="1"/>
              <a:t>eorn</a:t>
            </a:r>
            <a:r>
              <a:rPr lang="en-US" sz="900" dirty="0"/>
              <a:t> </a:t>
            </a:r>
            <a:endParaRPr lang="en-CA" sz="900" dirty="0"/>
          </a:p>
          <a:p>
            <a:pPr marL="0" indent="0">
              <a:spcBef>
                <a:spcPts val="0"/>
              </a:spcBef>
              <a:spcAft>
                <a:spcPts val="0"/>
              </a:spcAft>
              <a:buNone/>
            </a:pPr>
            <a:r>
              <a:rPr lang="en-US" sz="900" dirty="0"/>
              <a:t>Erskine, Bruce. (2014, February 21). </a:t>
            </a:r>
            <a:r>
              <a:rPr lang="en-US" sz="900" dirty="0" err="1"/>
              <a:t>Eastlink</a:t>
            </a:r>
            <a:r>
              <a:rPr lang="en-US" sz="900" dirty="0"/>
              <a:t>: Rural Internet Deadline Iffy. </a:t>
            </a:r>
            <a:r>
              <a:rPr lang="en-US" sz="900" i="1" dirty="0"/>
              <a:t>The Chronicle Herald. </a:t>
            </a:r>
            <a:r>
              <a:rPr lang="en-US" sz="900" dirty="0" smtClean="0"/>
              <a:t>Retrieved </a:t>
            </a:r>
            <a:r>
              <a:rPr lang="en-US" sz="900" dirty="0"/>
              <a:t>from: </a:t>
            </a:r>
            <a:r>
              <a:rPr lang="en-US" sz="900" dirty="0">
                <a:hlinkClick r:id="rId16"/>
              </a:rPr>
              <a:t>http://thechronicleherald.ca/business/1188968-eastlink-rural-internet</a:t>
            </a:r>
            <a:r>
              <a:rPr lang="en-US" sz="900" dirty="0" smtClean="0">
                <a:hlinkClick r:id="rId16"/>
              </a:rPr>
              <a:t>-</a:t>
            </a:r>
            <a:r>
              <a:rPr lang="en-US" sz="900" dirty="0" smtClean="0"/>
              <a:t>deadline</a:t>
            </a:r>
            <a:r>
              <a:rPr lang="en-US" sz="900" dirty="0"/>
              <a:t>-iffy </a:t>
            </a:r>
            <a:endParaRPr lang="en-CA" sz="900" dirty="0"/>
          </a:p>
          <a:p>
            <a:pPr marL="0" indent="0">
              <a:spcBef>
                <a:spcPts val="0"/>
              </a:spcBef>
              <a:spcAft>
                <a:spcPts val="0"/>
              </a:spcAft>
              <a:buNone/>
            </a:pPr>
            <a:r>
              <a:rPr lang="en-CA" sz="900" dirty="0" err="1"/>
              <a:t>Gephart</a:t>
            </a:r>
            <a:r>
              <a:rPr lang="en-CA" sz="900" dirty="0"/>
              <a:t> Jr., R. PP., Cohen, E., &amp; </a:t>
            </a:r>
            <a:r>
              <a:rPr lang="en-CA" sz="900" dirty="0" err="1"/>
              <a:t>Topal</a:t>
            </a:r>
            <a:r>
              <a:rPr lang="en-CA" sz="900" dirty="0"/>
              <a:t>, C. (2005). Risk </a:t>
            </a:r>
            <a:r>
              <a:rPr lang="en-CA" sz="900" dirty="0" err="1"/>
              <a:t>Sensmaking</a:t>
            </a:r>
            <a:r>
              <a:rPr lang="en-CA" sz="900" dirty="0"/>
              <a:t>, broadband technology and </a:t>
            </a:r>
            <a:r>
              <a:rPr lang="en-CA" sz="900" dirty="0" smtClean="0"/>
              <a:t>identities</a:t>
            </a:r>
            <a:r>
              <a:rPr lang="en-CA" sz="900" dirty="0"/>
              <a:t>: a critical perspective. </a:t>
            </a:r>
            <a:r>
              <a:rPr lang="en-CA" sz="900" i="1" dirty="0"/>
              <a:t>Tamara: Journal Of Critical Postmodern Organization		</a:t>
            </a:r>
            <a:r>
              <a:rPr lang="en-CA" sz="900" i="1" dirty="0" smtClean="0"/>
              <a:t>Science</a:t>
            </a:r>
            <a:r>
              <a:rPr lang="en-CA" sz="900" dirty="0"/>
              <a:t>, </a:t>
            </a:r>
            <a:r>
              <a:rPr lang="en-CA" sz="900" i="1" dirty="0"/>
              <a:t>4</a:t>
            </a:r>
            <a:r>
              <a:rPr lang="en-CA" sz="900" dirty="0"/>
              <a:t>(1/2), 6-24.	</a:t>
            </a:r>
          </a:p>
          <a:p>
            <a:pPr marL="0" indent="0">
              <a:spcBef>
                <a:spcPts val="0"/>
              </a:spcBef>
              <a:spcAft>
                <a:spcPts val="0"/>
              </a:spcAft>
              <a:buNone/>
            </a:pPr>
            <a:r>
              <a:rPr lang="en-US" sz="900" dirty="0"/>
              <a:t>Go ́ </a:t>
            </a:r>
            <a:r>
              <a:rPr lang="en-US" sz="900" dirty="0" err="1"/>
              <a:t>mez</a:t>
            </a:r>
            <a:r>
              <a:rPr lang="en-US" sz="900" dirty="0"/>
              <a:t>, R., &amp; Martı ́</a:t>
            </a:r>
            <a:r>
              <a:rPr lang="en-US" sz="900" dirty="0" err="1"/>
              <a:t>nez</a:t>
            </a:r>
            <a:r>
              <a:rPr lang="en-US" sz="900" dirty="0"/>
              <a:t>, J. (2001). The Internet why? and what for? Retrieved </a:t>
            </a:r>
            <a:r>
              <a:rPr lang="en-US" sz="900" dirty="0" smtClean="0"/>
              <a:t>from: http</a:t>
            </a:r>
            <a:r>
              <a:rPr lang="en-US" sz="900" dirty="0"/>
              <a:t>://</a:t>
            </a:r>
            <a:r>
              <a:rPr lang="en-US" sz="900" dirty="0" err="1"/>
              <a:t>www.acceso.or.cr</a:t>
            </a:r>
            <a:r>
              <a:rPr lang="en-US" sz="900" dirty="0"/>
              <a:t>/PPPP/</a:t>
            </a:r>
            <a:r>
              <a:rPr lang="en-US" sz="900" dirty="0" err="1"/>
              <a:t>index_en.shtml</a:t>
            </a:r>
            <a:r>
              <a:rPr lang="en-US" sz="900" dirty="0"/>
              <a:t>. IDRC Reports, June.</a:t>
            </a:r>
            <a:r>
              <a:rPr lang="en-US" sz="900" dirty="0" smtClean="0"/>
              <a:t> </a:t>
            </a:r>
            <a:endParaRPr lang="en-US" sz="900" dirty="0" smtClean="0"/>
          </a:p>
        </p:txBody>
      </p:sp>
    </p:spTree>
    <p:extLst>
      <p:ext uri="{BB962C8B-B14F-4D97-AF65-F5344CB8AC3E}">
        <p14:creationId xmlns:p14="http://schemas.microsoft.com/office/powerpoint/2010/main" val="29186830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692323"/>
          </a:xfrm>
        </p:spPr>
        <p:txBody>
          <a:bodyPr>
            <a:normAutofit fontScale="90000"/>
          </a:bodyPr>
          <a:lstStyle/>
          <a:p>
            <a:r>
              <a:rPr lang="en-US" dirty="0"/>
              <a:t>References</a:t>
            </a:r>
          </a:p>
        </p:txBody>
      </p:sp>
      <p:sp>
        <p:nvSpPr>
          <p:cNvPr id="3" name="Content Placeholder 2"/>
          <p:cNvSpPr>
            <a:spLocks noGrp="1"/>
          </p:cNvSpPr>
          <p:nvPr>
            <p:ph idx="1"/>
          </p:nvPr>
        </p:nvSpPr>
        <p:spPr>
          <a:xfrm>
            <a:off x="1484313" y="1814378"/>
            <a:ext cx="10018712" cy="4265458"/>
          </a:xfrm>
        </p:spPr>
        <p:txBody>
          <a:bodyPr>
            <a:noAutofit/>
          </a:bodyPr>
          <a:lstStyle/>
          <a:p>
            <a:pPr marL="0" indent="0">
              <a:spcBef>
                <a:spcPts val="0"/>
              </a:spcBef>
              <a:spcAft>
                <a:spcPts val="0"/>
              </a:spcAft>
              <a:buNone/>
            </a:pPr>
            <a:r>
              <a:rPr lang="en-CA" sz="900" dirty="0"/>
              <a:t>Government of Alberta. Agriculture and Rural Development. (2014). Rural Development: </a:t>
            </a:r>
            <a:r>
              <a:rPr lang="en-CA" sz="900" dirty="0" smtClean="0"/>
              <a:t>Projects </a:t>
            </a:r>
            <a:r>
              <a:rPr lang="en-CA" sz="900" dirty="0"/>
              <a:t>and Initiatives. Retrieved from: </a:t>
            </a:r>
            <a:r>
              <a:rPr lang="en-US" sz="900" dirty="0" smtClean="0"/>
              <a:t>http</a:t>
            </a:r>
            <a:r>
              <a:rPr lang="en-US" sz="900" dirty="0"/>
              <a:t>://www1.agric.gov.ab.ca/$department/</a:t>
            </a:r>
            <a:r>
              <a:rPr lang="en-US" sz="900" dirty="0" err="1"/>
              <a:t>deptdocs.nsf</a:t>
            </a:r>
            <a:r>
              <a:rPr lang="en-US" sz="900" dirty="0"/>
              <a:t>/all/csi12105 </a:t>
            </a:r>
            <a:endParaRPr lang="en-CA" sz="900" dirty="0"/>
          </a:p>
          <a:p>
            <a:pPr marL="0" indent="0">
              <a:spcBef>
                <a:spcPts val="0"/>
              </a:spcBef>
              <a:spcAft>
                <a:spcPts val="0"/>
              </a:spcAft>
              <a:buNone/>
            </a:pPr>
            <a:r>
              <a:rPr lang="en-CA" sz="900" dirty="0"/>
              <a:t>Government of British Columbia. (2014). Information Technology Services: Broadband 	Connectivity Map. Retrieved from </a:t>
            </a:r>
            <a:r>
              <a:rPr lang="en-US" sz="900" dirty="0" smtClean="0"/>
              <a:t>http</a:t>
            </a:r>
            <a:r>
              <a:rPr lang="en-US" sz="900" dirty="0"/>
              <a:t>://www2.gov.bc.ca/</a:t>
            </a:r>
            <a:r>
              <a:rPr lang="en-US" sz="900" dirty="0" err="1"/>
              <a:t>gov</a:t>
            </a:r>
            <a:r>
              <a:rPr lang="en-US" sz="900" dirty="0"/>
              <a:t>/</a:t>
            </a:r>
            <a:r>
              <a:rPr lang="en-US" sz="900" dirty="0" err="1"/>
              <a:t>topic.page?id</a:t>
            </a:r>
            <a:r>
              <a:rPr lang="en-US" sz="900" dirty="0"/>
              <a:t>=07995D6F9B7947E2AD602A101FBCAFA6 </a:t>
            </a:r>
            <a:endParaRPr lang="en-US" sz="900" dirty="0" smtClean="0"/>
          </a:p>
          <a:p>
            <a:pPr marL="0" indent="0">
              <a:spcBef>
                <a:spcPts val="0"/>
              </a:spcBef>
              <a:spcAft>
                <a:spcPts val="0"/>
              </a:spcAft>
              <a:buNone/>
            </a:pPr>
            <a:r>
              <a:rPr lang="en-US" sz="900" dirty="0"/>
              <a:t>Government of British Columbia. (2013). B.C. Broadband Satellite Initiative Public FAQ. 	Retrieved from </a:t>
            </a:r>
            <a:r>
              <a:rPr lang="en-US" sz="900" dirty="0" smtClean="0">
                <a:hlinkClick r:id="rId3"/>
              </a:rPr>
              <a:t>http</a:t>
            </a:r>
            <a:r>
              <a:rPr lang="en-US" sz="900" dirty="0">
                <a:hlinkClick r:id="rId3"/>
              </a:rPr>
              <a:t>://www.cio.gov.bc.ca/local/cio/networkbc/satellite/</a:t>
            </a:r>
            <a:r>
              <a:rPr lang="en-US" sz="900" dirty="0" smtClean="0">
                <a:hlinkClick r:id="rId3"/>
              </a:rPr>
              <a:t>20130326_faq_broadbandsatelliteinitiative.pdf</a:t>
            </a:r>
            <a:r>
              <a:rPr lang="en-US" sz="900" dirty="0" smtClean="0"/>
              <a:t> </a:t>
            </a:r>
            <a:endParaRPr lang="en-CA" sz="900" dirty="0"/>
          </a:p>
          <a:p>
            <a:pPr marL="0" indent="0">
              <a:spcBef>
                <a:spcPts val="0"/>
              </a:spcBef>
              <a:spcAft>
                <a:spcPts val="0"/>
              </a:spcAft>
              <a:buNone/>
            </a:pPr>
            <a:r>
              <a:rPr lang="en-US" sz="900" dirty="0"/>
              <a:t>Government of British Columbia. (2012). BC’s Education Plan: Learning Empowered by 	Technology – Improved Access to Digital Tools. Retrieved from: 	http://</a:t>
            </a:r>
            <a:r>
              <a:rPr lang="en-US" sz="900" dirty="0" err="1"/>
              <a:t>www.bcedplan.ca</a:t>
            </a:r>
            <a:r>
              <a:rPr lang="en-US" sz="900" dirty="0"/>
              <a:t>/actions/technology.php#tabs-3 </a:t>
            </a:r>
            <a:endParaRPr lang="en-CA" sz="900" dirty="0"/>
          </a:p>
          <a:p>
            <a:pPr marL="0" indent="0">
              <a:spcBef>
                <a:spcPts val="0"/>
              </a:spcBef>
              <a:spcAft>
                <a:spcPts val="0"/>
              </a:spcAft>
              <a:buNone/>
            </a:pPr>
            <a:r>
              <a:rPr lang="en-CA" sz="900" dirty="0"/>
              <a:t>Government of Ontario. Ministry of Agriculture, Food &amp; Rural Affairs. (2010). Rural </a:t>
            </a:r>
            <a:r>
              <a:rPr lang="en-CA" sz="900" dirty="0" smtClean="0"/>
              <a:t>Connections </a:t>
            </a:r>
            <a:r>
              <a:rPr lang="en-CA" sz="900" dirty="0"/>
              <a:t>Broadband Program Application Guideline Intake 3. Retrieved from 	</a:t>
            </a:r>
            <a:r>
              <a:rPr lang="en-US" sz="900" dirty="0">
                <a:hlinkClick r:id="rId4"/>
              </a:rPr>
              <a:t>http://web.archive.org/web/20100805063023/http://www.omafra.gov.on.ca/english/</a:t>
            </a:r>
            <a:r>
              <a:rPr lang="en-US" sz="900" dirty="0" smtClean="0">
                <a:hlinkClick r:id="rId4"/>
              </a:rPr>
              <a:t>rural</a:t>
            </a:r>
            <a:r>
              <a:rPr lang="en-US" sz="900" dirty="0">
                <a:hlinkClick r:id="rId4"/>
              </a:rPr>
              <a:t>/ruralconnections/guideline.htm</a:t>
            </a:r>
            <a:r>
              <a:rPr lang="en-US" sz="900" dirty="0"/>
              <a:t> </a:t>
            </a:r>
            <a:endParaRPr lang="en-CA" sz="900" dirty="0"/>
          </a:p>
          <a:p>
            <a:pPr marL="0" indent="0">
              <a:spcBef>
                <a:spcPts val="0"/>
              </a:spcBef>
              <a:spcAft>
                <a:spcPts val="0"/>
              </a:spcAft>
              <a:buNone/>
            </a:pPr>
            <a:r>
              <a:rPr lang="en-US" sz="900" dirty="0"/>
              <a:t>Government of Newfoundland and Labrador. (2013, December 2). Energizing the Economy </a:t>
            </a:r>
            <a:r>
              <a:rPr lang="en-US" sz="900" dirty="0" smtClean="0"/>
              <a:t>through </a:t>
            </a:r>
            <a:r>
              <a:rPr lang="en-US" sz="900" dirty="0"/>
              <a:t>expanded rural broadband access. Retrieved from </a:t>
            </a:r>
            <a:r>
              <a:rPr lang="en-US" sz="900" dirty="0" smtClean="0"/>
              <a:t>http</a:t>
            </a:r>
            <a:r>
              <a:rPr lang="en-US" sz="900" dirty="0"/>
              <a:t>://</a:t>
            </a:r>
            <a:r>
              <a:rPr lang="en-US" sz="900" dirty="0" err="1"/>
              <a:t>www.releases.gov.nl.ca</a:t>
            </a:r>
            <a:r>
              <a:rPr lang="en-US" sz="900" dirty="0"/>
              <a:t>/releases/2013/</a:t>
            </a:r>
            <a:r>
              <a:rPr lang="en-US" sz="900" dirty="0" err="1"/>
              <a:t>ibrd</a:t>
            </a:r>
            <a:r>
              <a:rPr lang="en-US" sz="900" dirty="0"/>
              <a:t>/1202n11.htm </a:t>
            </a:r>
            <a:endParaRPr lang="en-CA" sz="900" dirty="0"/>
          </a:p>
          <a:p>
            <a:pPr marL="0" indent="0">
              <a:spcBef>
                <a:spcPts val="0"/>
              </a:spcBef>
              <a:spcAft>
                <a:spcPts val="0"/>
              </a:spcAft>
              <a:buNone/>
            </a:pPr>
            <a:r>
              <a:rPr lang="en-US" sz="900" dirty="0"/>
              <a:t>Government of Newfoundland and Labrador. Department of Innovation, Business and Rural </a:t>
            </a:r>
            <a:r>
              <a:rPr lang="en-US" sz="900" dirty="0" smtClean="0"/>
              <a:t>Development</a:t>
            </a:r>
            <a:r>
              <a:rPr lang="en-US" sz="900" dirty="0"/>
              <a:t>. (2012). Program Guidelines, Round Two Funding, Rural Broadband </a:t>
            </a:r>
            <a:r>
              <a:rPr lang="en-US" sz="900" dirty="0" smtClean="0"/>
              <a:t>Initiative</a:t>
            </a:r>
            <a:r>
              <a:rPr lang="en-US" sz="900" dirty="0"/>
              <a:t>. Retrieved from </a:t>
            </a:r>
            <a:r>
              <a:rPr lang="en-US" sz="900" dirty="0" smtClean="0">
                <a:hlinkClick r:id="rId5"/>
              </a:rPr>
              <a:t>http</a:t>
            </a:r>
            <a:r>
              <a:rPr lang="en-US" sz="900" dirty="0">
                <a:hlinkClick r:id="rId5"/>
              </a:rPr>
              <a:t>://www.gpa.gov.nl.ca/gs/attachments/RuralBroadband/RuralBroadband-1.pdf</a:t>
            </a:r>
            <a:endParaRPr lang="en-CA" sz="900" dirty="0"/>
          </a:p>
          <a:p>
            <a:pPr marL="0" indent="0">
              <a:spcBef>
                <a:spcPts val="0"/>
              </a:spcBef>
              <a:spcAft>
                <a:spcPts val="0"/>
              </a:spcAft>
              <a:buNone/>
            </a:pPr>
            <a:r>
              <a:rPr lang="en-US" sz="900" dirty="0"/>
              <a:t>Government of Newfoundland and Labrador. (2003). Budget Speech 2003. Retrieved from </a:t>
            </a:r>
            <a:r>
              <a:rPr lang="en-US" sz="900" dirty="0" smtClean="0">
                <a:hlinkClick r:id="rId6"/>
              </a:rPr>
              <a:t>http</a:t>
            </a:r>
            <a:r>
              <a:rPr lang="en-US" sz="900" dirty="0">
                <a:hlinkClick r:id="rId6"/>
              </a:rPr>
              <a:t>://www.budget.gov.nl.ca/budget2003/download/Speech2003.pdf</a:t>
            </a:r>
            <a:endParaRPr lang="en-CA" sz="900" dirty="0"/>
          </a:p>
          <a:p>
            <a:pPr marL="0" indent="0">
              <a:spcBef>
                <a:spcPts val="0"/>
              </a:spcBef>
              <a:spcAft>
                <a:spcPts val="0"/>
              </a:spcAft>
              <a:buNone/>
            </a:pPr>
            <a:r>
              <a:rPr lang="en-US" sz="900" dirty="0"/>
              <a:t>Government of Nova Scotia. (</a:t>
            </a:r>
            <a:r>
              <a:rPr lang="en-US" sz="900" dirty="0" err="1"/>
              <a:t>n.d.</a:t>
            </a:r>
            <a:r>
              <a:rPr lang="en-US" sz="900" dirty="0"/>
              <a:t>). Broadband for Rural Nova Scotia. Retrieved from </a:t>
            </a:r>
            <a:r>
              <a:rPr lang="en-US" sz="900" dirty="0" smtClean="0">
                <a:hlinkClick r:id="rId7"/>
              </a:rPr>
              <a:t>http</a:t>
            </a:r>
            <a:r>
              <a:rPr lang="en-US" sz="900" dirty="0">
                <a:hlinkClick r:id="rId7"/>
              </a:rPr>
              <a:t>://www.novascotia.ca/econ/broadband/</a:t>
            </a:r>
            <a:r>
              <a:rPr lang="en-US" sz="900" dirty="0"/>
              <a:t> </a:t>
            </a:r>
            <a:endParaRPr lang="en-CA" sz="900" dirty="0"/>
          </a:p>
          <a:p>
            <a:pPr marL="0" indent="0">
              <a:spcBef>
                <a:spcPts val="0"/>
              </a:spcBef>
              <a:spcAft>
                <a:spcPts val="0"/>
              </a:spcAft>
              <a:buNone/>
            </a:pPr>
            <a:r>
              <a:rPr lang="en-US" sz="900" dirty="0"/>
              <a:t>Government of Quebec. (2011). Plan </a:t>
            </a:r>
            <a:r>
              <a:rPr lang="en-US" sz="900" dirty="0" err="1"/>
              <a:t>Budgétaire</a:t>
            </a:r>
            <a:r>
              <a:rPr lang="en-US" sz="900" dirty="0"/>
              <a:t>. Retrieved from </a:t>
            </a:r>
            <a:r>
              <a:rPr lang="en-US" sz="900" dirty="0" smtClean="0">
                <a:hlinkClick r:id="rId8"/>
              </a:rPr>
              <a:t>http</a:t>
            </a:r>
            <a:r>
              <a:rPr lang="en-US" sz="900" dirty="0">
                <a:hlinkClick r:id="rId8"/>
              </a:rPr>
              <a:t>://www.budget.finances.gouv.qc.ca/Budget/2011-</a:t>
            </a:r>
            <a:r>
              <a:rPr lang="en-US" sz="900" dirty="0"/>
              <a:t>	2012/</a:t>
            </a:r>
            <a:r>
              <a:rPr lang="en-US" sz="900" dirty="0" err="1"/>
              <a:t>fr</a:t>
            </a:r>
            <a:r>
              <a:rPr lang="en-US" sz="900" dirty="0"/>
              <a:t>/documents/</a:t>
            </a:r>
            <a:r>
              <a:rPr lang="en-US" sz="900" dirty="0" err="1"/>
              <a:t>PlanBudgetaire.pdf</a:t>
            </a:r>
            <a:endParaRPr lang="en-CA" sz="900" dirty="0"/>
          </a:p>
          <a:p>
            <a:pPr marL="0" indent="0">
              <a:spcBef>
                <a:spcPts val="0"/>
              </a:spcBef>
              <a:spcAft>
                <a:spcPts val="0"/>
              </a:spcAft>
              <a:buNone/>
            </a:pPr>
            <a:r>
              <a:rPr lang="en-US" sz="900" dirty="0"/>
              <a:t>Government of Saskatchewan. (2009). </a:t>
            </a:r>
            <a:r>
              <a:rPr lang="en-US" sz="900" dirty="0" err="1"/>
              <a:t>CommunityNet</a:t>
            </a:r>
            <a:r>
              <a:rPr lang="en-US" sz="900" dirty="0"/>
              <a:t> for the Learning Sector. Retrieved from: </a:t>
            </a:r>
            <a:r>
              <a:rPr lang="en-US" sz="900" dirty="0" smtClean="0"/>
              <a:t>http</a:t>
            </a:r>
            <a:r>
              <a:rPr lang="en-US" sz="900" dirty="0"/>
              <a:t>://</a:t>
            </a:r>
            <a:r>
              <a:rPr lang="en-US" sz="900" dirty="0" err="1"/>
              <a:t>www.education.gov.sk.ca</a:t>
            </a:r>
            <a:r>
              <a:rPr lang="en-US" sz="900" dirty="0"/>
              <a:t>/</a:t>
            </a:r>
            <a:r>
              <a:rPr lang="en-US" sz="900" dirty="0" err="1"/>
              <a:t>communitynet</a:t>
            </a:r>
            <a:r>
              <a:rPr lang="en-US" sz="900" dirty="0"/>
              <a:t> </a:t>
            </a:r>
            <a:endParaRPr lang="en-CA" sz="900" dirty="0"/>
          </a:p>
          <a:p>
            <a:pPr marL="0" indent="0">
              <a:spcBef>
                <a:spcPts val="0"/>
              </a:spcBef>
              <a:spcAft>
                <a:spcPts val="0"/>
              </a:spcAft>
              <a:buNone/>
            </a:pPr>
            <a:r>
              <a:rPr lang="en-US" sz="900" dirty="0"/>
              <a:t>Government of Saskatchewan. (2001a). </a:t>
            </a:r>
            <a:r>
              <a:rPr lang="en-US" sz="900" dirty="0" err="1"/>
              <a:t>CommunityNet</a:t>
            </a:r>
            <a:r>
              <a:rPr lang="en-US" sz="900" dirty="0"/>
              <a:t> Launched. Retrieved from: </a:t>
            </a:r>
            <a:r>
              <a:rPr lang="en-US" sz="900" dirty="0" smtClean="0"/>
              <a:t>http</a:t>
            </a:r>
            <a:r>
              <a:rPr lang="en-US" sz="900" dirty="0"/>
              <a:t>://</a:t>
            </a:r>
            <a:r>
              <a:rPr lang="en-US" sz="900" dirty="0" err="1"/>
              <a:t>www.gov.sk.ca</a:t>
            </a:r>
            <a:r>
              <a:rPr lang="en-US" sz="900" dirty="0"/>
              <a:t>/</a:t>
            </a:r>
            <a:r>
              <a:rPr lang="en-US" sz="900" dirty="0" err="1"/>
              <a:t>news?newsId</a:t>
            </a:r>
            <a:r>
              <a:rPr lang="en-US" sz="900" dirty="0"/>
              <a:t>=f5bfd40f-2157-4ee6-bbdd-02dea524f16 </a:t>
            </a:r>
            <a:endParaRPr lang="en-CA" sz="900" dirty="0"/>
          </a:p>
          <a:p>
            <a:pPr marL="0" indent="0">
              <a:spcBef>
                <a:spcPts val="0"/>
              </a:spcBef>
              <a:spcAft>
                <a:spcPts val="0"/>
              </a:spcAft>
              <a:buNone/>
            </a:pPr>
            <a:r>
              <a:rPr lang="en-US" sz="900" dirty="0"/>
              <a:t>Government of Saskatchewan. (2001b). Budget Address: Connecting to the Future. </a:t>
            </a:r>
            <a:r>
              <a:rPr lang="en-US" sz="900" dirty="0" smtClean="0"/>
              <a:t>Saskatchewan </a:t>
            </a:r>
            <a:r>
              <a:rPr lang="en-US" sz="900" dirty="0"/>
              <a:t>Budget: March 30, 2001. Retrieved from: </a:t>
            </a:r>
            <a:r>
              <a:rPr lang="en-US" sz="900" dirty="0" smtClean="0"/>
              <a:t>http</a:t>
            </a:r>
            <a:r>
              <a:rPr lang="en-US" sz="900" dirty="0"/>
              <a:t>://</a:t>
            </a:r>
            <a:r>
              <a:rPr lang="en-US" sz="900" dirty="0" err="1"/>
              <a:t>finance.gov.sk.ca</a:t>
            </a:r>
            <a:r>
              <a:rPr lang="en-US" sz="900" dirty="0"/>
              <a:t>/budget/budget01/2001-2002BudgetAddress.pdf</a:t>
            </a:r>
            <a:endParaRPr lang="en-CA" sz="900" dirty="0"/>
          </a:p>
          <a:p>
            <a:pPr marL="0" indent="0">
              <a:spcBef>
                <a:spcPts val="0"/>
              </a:spcBef>
              <a:spcAft>
                <a:spcPts val="0"/>
              </a:spcAft>
              <a:buNone/>
            </a:pPr>
            <a:r>
              <a:rPr lang="en-US" sz="900" dirty="0"/>
              <a:t>Graham, Garth. (2011). Towards a National Strategy for Digital Inclusion: Addressing Social and </a:t>
            </a:r>
            <a:r>
              <a:rPr lang="en-US" sz="900" dirty="0" smtClean="0"/>
              <a:t>Economic </a:t>
            </a:r>
            <a:r>
              <a:rPr lang="en-US" sz="900" dirty="0"/>
              <a:t>Disadvantages in an Internet Economy. In Moll, M. &amp; Shade, L. R. (Eds.), The </a:t>
            </a:r>
            <a:r>
              <a:rPr lang="en-US" sz="900" dirty="0" smtClean="0"/>
              <a:t>Internet </a:t>
            </a:r>
            <a:r>
              <a:rPr lang="en-US" sz="900" dirty="0"/>
              <a:t>Tree: The State of Telecom Policy in Canada 3.0 (</a:t>
            </a:r>
            <a:r>
              <a:rPr lang="en-US" sz="900" dirty="0" err="1"/>
              <a:t>ppp</a:t>
            </a:r>
            <a:r>
              <a:rPr lang="en-US" sz="900" dirty="0"/>
              <a:t>. 29-42). Ottawa: CCPA.</a:t>
            </a:r>
            <a:endParaRPr lang="en-CA" sz="900" dirty="0"/>
          </a:p>
          <a:p>
            <a:pPr marL="0" indent="0">
              <a:spcBef>
                <a:spcPts val="0"/>
              </a:spcBef>
              <a:spcAft>
                <a:spcPts val="0"/>
              </a:spcAft>
              <a:buNone/>
            </a:pPr>
            <a:r>
              <a:rPr lang="en-US" sz="900" dirty="0" err="1"/>
              <a:t>Gurstein</a:t>
            </a:r>
            <a:r>
              <a:rPr lang="en-US" sz="900" dirty="0"/>
              <a:t>, M. (2004). Effective use and the community informatics sector: Some thoughts on </a:t>
            </a:r>
            <a:r>
              <a:rPr lang="en-US" sz="900" dirty="0" smtClean="0"/>
              <a:t>Canada’s </a:t>
            </a:r>
            <a:r>
              <a:rPr lang="en-US" sz="900" dirty="0"/>
              <a:t>approach to community technology/community access. In </a:t>
            </a:r>
            <a:r>
              <a:rPr lang="en-US" sz="900" dirty="0" err="1"/>
              <a:t>Marita</a:t>
            </a:r>
            <a:r>
              <a:rPr lang="en-US" sz="900" dirty="0"/>
              <a:t> Moll (Ed.), </a:t>
            </a:r>
            <a:r>
              <a:rPr lang="en-US" sz="900" i="1" dirty="0" smtClean="0"/>
              <a:t>Seeking </a:t>
            </a:r>
            <a:r>
              <a:rPr lang="en-US" sz="900" i="1" dirty="0"/>
              <a:t>convergence in policy and practice: Communications in the public interest</a:t>
            </a:r>
            <a:r>
              <a:rPr lang="en-US" sz="900" dirty="0"/>
              <a:t>, </a:t>
            </a:r>
            <a:r>
              <a:rPr lang="en-US" sz="900" i="1" dirty="0"/>
              <a:t>2</a:t>
            </a:r>
            <a:r>
              <a:rPr lang="en-US" sz="900" dirty="0"/>
              <a:t>, (pp. 	223-243). Ottawa: Canadian Centre for Policy Alternatives. </a:t>
            </a:r>
            <a:endParaRPr lang="en-CA" sz="900" dirty="0"/>
          </a:p>
          <a:p>
            <a:pPr marL="0" indent="0">
              <a:spcBef>
                <a:spcPts val="0"/>
              </a:spcBef>
              <a:spcAft>
                <a:spcPts val="0"/>
              </a:spcAft>
              <a:buNone/>
            </a:pPr>
            <a:r>
              <a:rPr lang="en-CA" sz="900" dirty="0"/>
              <a:t>Holt, L., &amp; </a:t>
            </a:r>
            <a:r>
              <a:rPr lang="en-CA" sz="900" dirty="0" err="1"/>
              <a:t>Galligan</a:t>
            </a:r>
            <a:r>
              <a:rPr lang="en-CA" sz="900" dirty="0"/>
              <a:t>, M. (2013). Mapping the field: Retrospective of the federal universal service </a:t>
            </a:r>
            <a:r>
              <a:rPr lang="en-CA" sz="900" dirty="0" smtClean="0"/>
              <a:t>programs</a:t>
            </a:r>
            <a:r>
              <a:rPr lang="en-CA" sz="900" dirty="0"/>
              <a:t>. Telecommunications Policy, 37(9), 773-793. doi:10.1016/j.telpol.2012.03.005</a:t>
            </a:r>
          </a:p>
          <a:p>
            <a:pPr marL="0" indent="0">
              <a:spcBef>
                <a:spcPts val="0"/>
              </a:spcBef>
              <a:spcAft>
                <a:spcPts val="0"/>
              </a:spcAft>
              <a:buNone/>
            </a:pPr>
            <a:r>
              <a:rPr lang="en-US" sz="900" dirty="0"/>
              <a:t>In the Air Networks (ITAN). (</a:t>
            </a:r>
            <a:r>
              <a:rPr lang="en-US" sz="900" dirty="0" err="1"/>
              <a:t>n.d.</a:t>
            </a:r>
            <a:r>
              <a:rPr lang="en-US" sz="900" dirty="0"/>
              <a:t>). Introducing the Connecting Citizens Grant Program. Retrieved 	from: </a:t>
            </a:r>
            <a:r>
              <a:rPr lang="en-US" sz="900" dirty="0">
                <a:hlinkClick r:id="rId9"/>
              </a:rPr>
              <a:t>http://www.intheairnetworks.com/introducing-the-connecting-citizens-grant-	program</a:t>
            </a:r>
            <a:r>
              <a:rPr lang="en-US" sz="900" dirty="0"/>
              <a:t> </a:t>
            </a:r>
            <a:endParaRPr lang="en-CA" sz="900" dirty="0"/>
          </a:p>
          <a:p>
            <a:pPr marL="0" indent="0">
              <a:spcBef>
                <a:spcPts val="0"/>
              </a:spcBef>
              <a:spcAft>
                <a:spcPts val="0"/>
              </a:spcAft>
              <a:buNone/>
            </a:pPr>
            <a:r>
              <a:rPr lang="en-US" sz="900" dirty="0"/>
              <a:t>Indians and Northern Affairs Canada. Evaluation, Measurement and Review Branch, Audit and </a:t>
            </a:r>
            <a:r>
              <a:rPr lang="en-US" sz="900" dirty="0" smtClean="0"/>
              <a:t>Evaluation </a:t>
            </a:r>
            <a:r>
              <a:rPr lang="en-US" sz="900" dirty="0"/>
              <a:t>Sector. (2009). Evaluation of the First Nations </a:t>
            </a:r>
            <a:r>
              <a:rPr lang="en-US" sz="900" dirty="0" err="1"/>
              <a:t>SchoolNet</a:t>
            </a:r>
            <a:r>
              <a:rPr lang="en-US" sz="900" dirty="0"/>
              <a:t> Program. Final 	Report. Retrieved from </a:t>
            </a:r>
            <a:r>
              <a:rPr lang="en-US" sz="900" dirty="0">
                <a:hlinkClick r:id="rId10"/>
              </a:rPr>
              <a:t>https://www.aadnc-aandc.gc.ca/DAM/DAM-INTER</a:t>
            </a:r>
            <a:r>
              <a:rPr lang="en-US" sz="900" dirty="0" smtClean="0">
                <a:hlinkClick r:id="rId10"/>
              </a:rPr>
              <a:t>-</a:t>
            </a:r>
            <a:r>
              <a:rPr lang="en-US" sz="900" dirty="0" smtClean="0"/>
              <a:t>HQ</a:t>
            </a:r>
            <a:r>
              <a:rPr lang="en-US" sz="900" dirty="0"/>
              <a:t>/STAGING/</a:t>
            </a:r>
            <a:r>
              <a:rPr lang="en-US" sz="900" dirty="0" err="1"/>
              <a:t>texte</a:t>
            </a:r>
            <a:r>
              <a:rPr lang="en-US" sz="900" dirty="0"/>
              <a:t>-text/fns_1100100011858_eng.pdf</a:t>
            </a:r>
            <a:endParaRPr lang="en-CA" sz="900" dirty="0"/>
          </a:p>
          <a:p>
            <a:pPr marL="0" indent="0">
              <a:spcBef>
                <a:spcPts val="0"/>
              </a:spcBef>
              <a:spcAft>
                <a:spcPts val="0"/>
              </a:spcAft>
              <a:buNone/>
            </a:pPr>
            <a:r>
              <a:rPr lang="en-US" sz="900" dirty="0"/>
              <a:t>Industry Canada. (2015). 2015-16 Estimates – Report on Plans and Priorities. Retrieved from </a:t>
            </a:r>
            <a:r>
              <a:rPr lang="en-US" sz="900" dirty="0" err="1" smtClean="0"/>
              <a:t>ww.ic.gc.ca</a:t>
            </a:r>
            <a:r>
              <a:rPr lang="en-US" sz="900" dirty="0"/>
              <a:t>/</a:t>
            </a:r>
            <a:r>
              <a:rPr lang="en-US" sz="900" dirty="0" err="1"/>
              <a:t>eic</a:t>
            </a:r>
            <a:r>
              <a:rPr lang="en-US" sz="900" dirty="0"/>
              <a:t>/site/017.nsf/</a:t>
            </a:r>
            <a:r>
              <a:rPr lang="en-US" sz="900" dirty="0" err="1"/>
              <a:t>eng</a:t>
            </a:r>
            <a:r>
              <a:rPr lang="en-US" sz="900" dirty="0"/>
              <a:t>/07520.html </a:t>
            </a:r>
            <a:endParaRPr lang="en-CA" sz="900" dirty="0"/>
          </a:p>
          <a:p>
            <a:pPr marL="0" indent="0">
              <a:spcBef>
                <a:spcPts val="0"/>
              </a:spcBef>
              <a:spcAft>
                <a:spcPts val="0"/>
              </a:spcAft>
              <a:buNone/>
            </a:pPr>
            <a:r>
              <a:rPr lang="en-US" sz="900" dirty="0"/>
              <a:t>*plans and priorities</a:t>
            </a:r>
            <a:endParaRPr lang="en-CA" sz="900" dirty="0"/>
          </a:p>
          <a:p>
            <a:pPr marL="0" indent="0">
              <a:spcBef>
                <a:spcPts val="0"/>
              </a:spcBef>
              <a:spcAft>
                <a:spcPts val="0"/>
              </a:spcAft>
              <a:buNone/>
            </a:pPr>
            <a:r>
              <a:rPr lang="en-US" sz="900" dirty="0"/>
              <a:t>Industry Canada. (2014a). Digital Canada 150. Retrieved from </a:t>
            </a:r>
            <a:r>
              <a:rPr lang="en-US" sz="900" dirty="0" smtClean="0">
                <a:hlinkClick r:id="rId11"/>
              </a:rPr>
              <a:t>http</a:t>
            </a:r>
            <a:r>
              <a:rPr lang="en-US" sz="900" dirty="0">
                <a:hlinkClick r:id="rId11"/>
              </a:rPr>
              <a:t>://www.ic.gc.ca/eic/site/028.nsf/eng/00576.html</a:t>
            </a:r>
            <a:endParaRPr lang="en-CA" sz="900" dirty="0"/>
          </a:p>
          <a:p>
            <a:pPr marL="0" indent="0">
              <a:spcBef>
                <a:spcPts val="0"/>
              </a:spcBef>
              <a:spcAft>
                <a:spcPts val="0"/>
              </a:spcAft>
              <a:buNone/>
            </a:pPr>
            <a:r>
              <a:rPr lang="en-US" sz="900" dirty="0"/>
              <a:t>Industry Canada. (2014b). Digital Canada 150: FAQs for Canadians. Retrieved from </a:t>
            </a:r>
            <a:r>
              <a:rPr lang="en-US" sz="900" dirty="0" smtClean="0"/>
              <a:t>http</a:t>
            </a:r>
            <a:r>
              <a:rPr lang="en-US" sz="900" dirty="0"/>
              <a:t>://</a:t>
            </a:r>
            <a:r>
              <a:rPr lang="en-US" sz="900" dirty="0" err="1"/>
              <a:t>www.ic.gc.ca</a:t>
            </a:r>
            <a:r>
              <a:rPr lang="en-US" sz="900" dirty="0"/>
              <a:t>/</a:t>
            </a:r>
            <a:r>
              <a:rPr lang="en-US" sz="900" dirty="0" err="1"/>
              <a:t>eic</a:t>
            </a:r>
            <a:r>
              <a:rPr lang="en-US" sz="900" dirty="0"/>
              <a:t>/site/028.nsf/</a:t>
            </a:r>
            <a:r>
              <a:rPr lang="en-US" sz="900" dirty="0" err="1"/>
              <a:t>eng</a:t>
            </a:r>
            <a:r>
              <a:rPr lang="en-US" sz="900" dirty="0"/>
              <a:t>/50010.html</a:t>
            </a:r>
            <a:endParaRPr lang="en-CA" sz="900" dirty="0"/>
          </a:p>
          <a:p>
            <a:pPr marL="0" indent="0">
              <a:spcBef>
                <a:spcPts val="0"/>
              </a:spcBef>
              <a:spcAft>
                <a:spcPts val="0"/>
              </a:spcAft>
              <a:buNone/>
            </a:pPr>
            <a:r>
              <a:rPr lang="en-US" sz="900" dirty="0"/>
              <a:t>Industry Canada. (2014c). Digital Canada 150: For Canadians and Communities. Retrieved from </a:t>
            </a:r>
            <a:r>
              <a:rPr lang="en-US" sz="900" dirty="0" smtClean="0"/>
              <a:t>http</a:t>
            </a:r>
            <a:r>
              <a:rPr lang="en-US" sz="900" dirty="0"/>
              <a:t>://</a:t>
            </a:r>
            <a:r>
              <a:rPr lang="en-US" sz="900" dirty="0" err="1"/>
              <a:t>www.ic.gc.ca</a:t>
            </a:r>
            <a:r>
              <a:rPr lang="en-US" sz="900" dirty="0"/>
              <a:t>/</a:t>
            </a:r>
            <a:r>
              <a:rPr lang="en-US" sz="900" dirty="0" err="1"/>
              <a:t>eic</a:t>
            </a:r>
            <a:r>
              <a:rPr lang="en-US" sz="900" dirty="0"/>
              <a:t>/site/028.nsf/</a:t>
            </a:r>
            <a:r>
              <a:rPr lang="en-US" sz="900" dirty="0" err="1"/>
              <a:t>eng</a:t>
            </a:r>
            <a:r>
              <a:rPr lang="en-US" sz="900" dirty="0"/>
              <a:t>/h_00587.html </a:t>
            </a:r>
            <a:endParaRPr lang="en-CA" sz="900" dirty="0"/>
          </a:p>
          <a:p>
            <a:pPr marL="0" indent="0">
              <a:spcBef>
                <a:spcPts val="0"/>
              </a:spcBef>
              <a:spcAft>
                <a:spcPts val="0"/>
              </a:spcAft>
              <a:buNone/>
            </a:pPr>
            <a:r>
              <a:rPr lang="en-US" sz="900" dirty="0"/>
              <a:t>Industry Canada. (2014d). Digital Canada 150: For ISPs. Retrieved from http://</a:t>
            </a:r>
            <a:r>
              <a:rPr lang="en-US" sz="900" dirty="0" err="1"/>
              <a:t>www.ic.gc.ca</a:t>
            </a:r>
            <a:r>
              <a:rPr lang="en-US" sz="900" dirty="0"/>
              <a:t>/</a:t>
            </a:r>
            <a:r>
              <a:rPr lang="en-US" sz="900" dirty="0" err="1"/>
              <a:t>eic</a:t>
            </a:r>
            <a:r>
              <a:rPr lang="en-US" sz="900" dirty="0"/>
              <a:t>/site/028.nsf/</a:t>
            </a:r>
            <a:r>
              <a:rPr lang="en-US" sz="900" dirty="0" err="1"/>
              <a:t>eng</a:t>
            </a:r>
            <a:r>
              <a:rPr lang="en-US" sz="900" dirty="0"/>
              <a:t>/00588.html </a:t>
            </a:r>
            <a:endParaRPr lang="en-US" sz="900" dirty="0"/>
          </a:p>
          <a:p>
            <a:pPr marL="0" indent="0">
              <a:lnSpc>
                <a:spcPct val="90000"/>
              </a:lnSpc>
              <a:spcBef>
                <a:spcPts val="0"/>
              </a:spcBef>
              <a:spcAft>
                <a:spcPts val="0"/>
              </a:spcAft>
              <a:buNone/>
            </a:pPr>
            <a:endParaRPr lang="en-US" sz="900" dirty="0" smtClean="0"/>
          </a:p>
        </p:txBody>
      </p:sp>
    </p:spTree>
    <p:extLst>
      <p:ext uri="{BB962C8B-B14F-4D97-AF65-F5344CB8AC3E}">
        <p14:creationId xmlns:p14="http://schemas.microsoft.com/office/powerpoint/2010/main" val="68115820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a:xfrm>
            <a:off x="1484310" y="1993302"/>
            <a:ext cx="10018713" cy="3729402"/>
          </a:xfrm>
        </p:spPr>
        <p:txBody>
          <a:bodyPr>
            <a:normAutofit/>
          </a:bodyPr>
          <a:lstStyle/>
          <a:p>
            <a:pPr marL="457200" indent="-457200">
              <a:buFont typeface="+mj-lt"/>
              <a:buAutoNum type="arabicPeriod"/>
            </a:pPr>
            <a:r>
              <a:rPr lang="en-US" dirty="0" smtClean="0">
                <a:solidFill>
                  <a:srgbClr val="000000"/>
                </a:solidFill>
                <a:latin typeface="Corbel"/>
              </a:rPr>
              <a:t>Introduction</a:t>
            </a:r>
          </a:p>
          <a:p>
            <a:pPr marL="457200" indent="-457200">
              <a:buFont typeface="+mj-lt"/>
              <a:buAutoNum type="arabicPeriod"/>
            </a:pPr>
            <a:r>
              <a:rPr lang="en-US" dirty="0" smtClean="0">
                <a:solidFill>
                  <a:srgbClr val="000000"/>
                </a:solidFill>
                <a:latin typeface="Corbel"/>
              </a:rPr>
              <a:t>Theoretical Framing and Literature Review</a:t>
            </a:r>
          </a:p>
          <a:p>
            <a:pPr marL="457200" indent="-457200">
              <a:buFont typeface="+mj-lt"/>
              <a:buAutoNum type="arabicPeriod"/>
            </a:pPr>
            <a:r>
              <a:rPr lang="en-US" dirty="0" smtClean="0">
                <a:solidFill>
                  <a:srgbClr val="000000"/>
                </a:solidFill>
                <a:latin typeface="Corbel"/>
              </a:rPr>
              <a:t>Research Objective</a:t>
            </a:r>
          </a:p>
          <a:p>
            <a:pPr marL="457200" indent="-457200">
              <a:buFont typeface="+mj-lt"/>
              <a:buAutoNum type="arabicPeriod"/>
            </a:pPr>
            <a:r>
              <a:rPr lang="en-US" dirty="0" smtClean="0">
                <a:solidFill>
                  <a:srgbClr val="000000"/>
                </a:solidFill>
                <a:latin typeface="Corbel"/>
              </a:rPr>
              <a:t>Methodology and Programs analyzed</a:t>
            </a:r>
          </a:p>
          <a:p>
            <a:pPr marL="457200" indent="-457200">
              <a:buFont typeface="+mj-lt"/>
              <a:buAutoNum type="arabicPeriod"/>
            </a:pPr>
            <a:r>
              <a:rPr lang="en-US" dirty="0" smtClean="0">
                <a:solidFill>
                  <a:srgbClr val="000000"/>
                </a:solidFill>
                <a:latin typeface="Corbel"/>
              </a:rPr>
              <a:t>Themes</a:t>
            </a:r>
          </a:p>
          <a:p>
            <a:pPr marL="457200" indent="-457200">
              <a:buFont typeface="+mj-lt"/>
              <a:buAutoNum type="arabicPeriod"/>
            </a:pPr>
            <a:r>
              <a:rPr lang="en-US" dirty="0" smtClean="0">
                <a:solidFill>
                  <a:srgbClr val="000000"/>
                </a:solidFill>
                <a:latin typeface="Corbel"/>
              </a:rPr>
              <a:t>Findings</a:t>
            </a:r>
          </a:p>
          <a:p>
            <a:pPr marL="457200" indent="-457200">
              <a:buFont typeface="+mj-lt"/>
              <a:buAutoNum type="arabicPeriod"/>
            </a:pPr>
            <a:r>
              <a:rPr lang="en-US" dirty="0" smtClean="0">
                <a:solidFill>
                  <a:srgbClr val="000000"/>
                </a:solidFill>
                <a:latin typeface="Corbel"/>
              </a:rPr>
              <a:t>Conclusion and Implications</a:t>
            </a:r>
            <a:endParaRPr lang="en-US" dirty="0">
              <a:solidFill>
                <a:srgbClr val="000000"/>
              </a:solidFill>
              <a:latin typeface="Corbel"/>
            </a:endParaRPr>
          </a:p>
        </p:txBody>
      </p:sp>
    </p:spTree>
    <p:extLst>
      <p:ext uri="{BB962C8B-B14F-4D97-AF65-F5344CB8AC3E}">
        <p14:creationId xmlns:p14="http://schemas.microsoft.com/office/powerpoint/2010/main" val="324793340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692323"/>
          </a:xfrm>
        </p:spPr>
        <p:txBody>
          <a:bodyPr>
            <a:normAutofit fontScale="90000"/>
          </a:bodyPr>
          <a:lstStyle/>
          <a:p>
            <a:r>
              <a:rPr lang="en-US" dirty="0"/>
              <a:t>References</a:t>
            </a:r>
          </a:p>
        </p:txBody>
      </p:sp>
      <p:sp>
        <p:nvSpPr>
          <p:cNvPr id="3" name="Content Placeholder 2"/>
          <p:cNvSpPr>
            <a:spLocks noGrp="1"/>
          </p:cNvSpPr>
          <p:nvPr>
            <p:ph idx="1"/>
          </p:nvPr>
        </p:nvSpPr>
        <p:spPr>
          <a:xfrm>
            <a:off x="1484313" y="1814378"/>
            <a:ext cx="10018712" cy="4265458"/>
          </a:xfrm>
        </p:spPr>
        <p:txBody>
          <a:bodyPr>
            <a:noAutofit/>
          </a:bodyPr>
          <a:lstStyle/>
          <a:p>
            <a:pPr marL="0" indent="0">
              <a:spcBef>
                <a:spcPts val="0"/>
              </a:spcBef>
              <a:spcAft>
                <a:spcPts val="0"/>
              </a:spcAft>
              <a:buNone/>
            </a:pPr>
            <a:r>
              <a:rPr lang="en-US" sz="900" dirty="0">
                <a:solidFill>
                  <a:srgbClr val="000000"/>
                </a:solidFill>
              </a:rPr>
              <a:t>Industry Canada. (2014e). Digital Canada 150: Northern Component. Retrieved from </a:t>
            </a:r>
            <a:r>
              <a:rPr lang="en-US" sz="900" dirty="0" smtClean="0">
                <a:solidFill>
                  <a:srgbClr val="000000"/>
                </a:solidFill>
                <a:hlinkClick r:id="rId3"/>
              </a:rPr>
              <a:t>http</a:t>
            </a:r>
            <a:r>
              <a:rPr lang="en-US" sz="900" dirty="0">
                <a:solidFill>
                  <a:srgbClr val="000000"/>
                </a:solidFill>
                <a:hlinkClick r:id="rId3"/>
              </a:rPr>
              <a:t>://www.ic.gc.ca/eic/site/028.nsf/eng/00591.html</a:t>
            </a:r>
            <a:r>
              <a:rPr lang="en-US" sz="900" dirty="0">
                <a:solidFill>
                  <a:srgbClr val="000000"/>
                </a:solidFill>
              </a:rPr>
              <a:t> </a:t>
            </a:r>
            <a:endParaRPr lang="en-CA" sz="900" dirty="0">
              <a:solidFill>
                <a:srgbClr val="000000"/>
              </a:solidFill>
            </a:endParaRPr>
          </a:p>
          <a:p>
            <a:pPr marL="0" indent="0">
              <a:spcBef>
                <a:spcPts val="0"/>
              </a:spcBef>
              <a:spcAft>
                <a:spcPts val="0"/>
              </a:spcAft>
              <a:buNone/>
            </a:pPr>
            <a:r>
              <a:rPr lang="en-US" sz="900" dirty="0">
                <a:solidFill>
                  <a:srgbClr val="000000"/>
                </a:solidFill>
              </a:rPr>
              <a:t>Industry Canada. (2014f). Digital Canada 150 </a:t>
            </a:r>
            <a:r>
              <a:rPr lang="en-US" sz="900" dirty="0" err="1">
                <a:solidFill>
                  <a:srgbClr val="000000"/>
                </a:solidFill>
              </a:rPr>
              <a:t>Phamplet</a:t>
            </a:r>
            <a:r>
              <a:rPr lang="en-US" sz="900" dirty="0">
                <a:solidFill>
                  <a:srgbClr val="000000"/>
                </a:solidFill>
              </a:rPr>
              <a:t>: Alberta. Retrieved from </a:t>
            </a:r>
            <a:r>
              <a:rPr lang="en-US" sz="900" dirty="0" smtClean="0">
                <a:solidFill>
                  <a:srgbClr val="000000"/>
                </a:solidFill>
                <a:hlinkClick r:id="rId4"/>
              </a:rPr>
              <a:t>https</a:t>
            </a:r>
            <a:r>
              <a:rPr lang="en-US" sz="900" dirty="0">
                <a:solidFill>
                  <a:srgbClr val="000000"/>
                </a:solidFill>
                <a:hlinkClick r:id="rId4"/>
              </a:rPr>
              <a:t>://www.ic.gc.ca/eic/site/028.nsf/vwapj/connecting-branche-AB</a:t>
            </a:r>
            <a:r>
              <a:rPr lang="en-US" sz="900" dirty="0" smtClean="0">
                <a:solidFill>
                  <a:srgbClr val="000000"/>
                </a:solidFill>
                <a:hlinkClick r:id="rId4"/>
              </a:rPr>
              <a:t>-eng.pdf</a:t>
            </a:r>
            <a:r>
              <a:rPr lang="en-US" sz="900" dirty="0">
                <a:solidFill>
                  <a:srgbClr val="000000"/>
                </a:solidFill>
                <a:hlinkClick r:id="rId4"/>
              </a:rPr>
              <a:t>/$FILE/connecting-branche-AB-eng.pdf</a:t>
            </a:r>
            <a:r>
              <a:rPr lang="en-US" sz="900" dirty="0">
                <a:solidFill>
                  <a:srgbClr val="000000"/>
                </a:solidFill>
              </a:rPr>
              <a:t>  </a:t>
            </a:r>
            <a:endParaRPr lang="en-CA" sz="900" dirty="0">
              <a:solidFill>
                <a:srgbClr val="000000"/>
              </a:solidFill>
            </a:endParaRPr>
          </a:p>
          <a:p>
            <a:pPr marL="0" indent="0">
              <a:spcBef>
                <a:spcPts val="0"/>
              </a:spcBef>
              <a:spcAft>
                <a:spcPts val="0"/>
              </a:spcAft>
              <a:buNone/>
            </a:pPr>
            <a:r>
              <a:rPr lang="en-US" sz="900" dirty="0">
                <a:solidFill>
                  <a:srgbClr val="000000"/>
                </a:solidFill>
              </a:rPr>
              <a:t>Industry Canada. (2013). Broadband Canada: Connecting Rural Canadians: Frequently Asked </a:t>
            </a:r>
            <a:r>
              <a:rPr lang="en-US" sz="900" dirty="0" smtClean="0">
                <a:solidFill>
                  <a:srgbClr val="000000"/>
                </a:solidFill>
              </a:rPr>
              <a:t>Questions</a:t>
            </a:r>
            <a:r>
              <a:rPr lang="en-US" sz="900" dirty="0">
                <a:solidFill>
                  <a:srgbClr val="000000"/>
                </a:solidFill>
              </a:rPr>
              <a:t>. Retrieved from 	</a:t>
            </a:r>
            <a:r>
              <a:rPr lang="en-US" sz="900" dirty="0">
                <a:solidFill>
                  <a:srgbClr val="000000"/>
                </a:solidFill>
                <a:hlinkClick r:id="rId5"/>
              </a:rPr>
              <a:t>https://web.archive.org/web/20130630095302/http://www.ic.gc.ca/eic/site/719.nsf/</a:t>
            </a:r>
            <a:r>
              <a:rPr lang="en-US" sz="900" dirty="0" err="1" smtClean="0">
                <a:solidFill>
                  <a:srgbClr val="000000"/>
                </a:solidFill>
                <a:hlinkClick r:id="rId5"/>
              </a:rPr>
              <a:t>en</a:t>
            </a:r>
            <a:r>
              <a:rPr lang="en-US" sz="900" dirty="0" err="1" smtClean="0">
                <a:solidFill>
                  <a:srgbClr val="000000"/>
                </a:solidFill>
              </a:rPr>
              <a:t>g</a:t>
            </a:r>
            <a:r>
              <a:rPr lang="en-US" sz="900" dirty="0">
                <a:solidFill>
                  <a:srgbClr val="000000"/>
                </a:solidFill>
              </a:rPr>
              <a:t>/h_00071.html#p2.1</a:t>
            </a:r>
            <a:endParaRPr lang="en-CA" sz="900" dirty="0">
              <a:solidFill>
                <a:srgbClr val="000000"/>
              </a:solidFill>
            </a:endParaRPr>
          </a:p>
          <a:p>
            <a:pPr marL="0" indent="0">
              <a:spcBef>
                <a:spcPts val="0"/>
              </a:spcBef>
              <a:spcAft>
                <a:spcPts val="0"/>
              </a:spcAft>
              <a:buNone/>
            </a:pPr>
            <a:r>
              <a:rPr lang="en-US" sz="900" dirty="0">
                <a:solidFill>
                  <a:srgbClr val="000000"/>
                </a:solidFill>
              </a:rPr>
              <a:t>Industry Canada. (2010). Improving Canada’s Digital Advantage. Retrieved from </a:t>
            </a:r>
            <a:r>
              <a:rPr lang="en-US" sz="900" dirty="0" smtClean="0">
                <a:solidFill>
                  <a:srgbClr val="000000"/>
                </a:solidFill>
                <a:hlinkClick r:id="rId6"/>
              </a:rPr>
              <a:t>http</a:t>
            </a:r>
            <a:r>
              <a:rPr lang="en-US" sz="900" dirty="0">
                <a:solidFill>
                  <a:srgbClr val="000000"/>
                </a:solidFill>
                <a:hlinkClick r:id="rId6"/>
              </a:rPr>
              <a:t>://publications.gc.ca/collections/collection_2010/ic/Iu4-144-2010-eng.pdf</a:t>
            </a:r>
            <a:endParaRPr lang="en-CA" sz="900" dirty="0">
              <a:solidFill>
                <a:srgbClr val="000000"/>
              </a:solidFill>
            </a:endParaRPr>
          </a:p>
          <a:p>
            <a:pPr marL="0" indent="0">
              <a:spcBef>
                <a:spcPts val="0"/>
              </a:spcBef>
              <a:spcAft>
                <a:spcPts val="0"/>
              </a:spcAft>
              <a:buNone/>
            </a:pPr>
            <a:r>
              <a:rPr lang="en-US" sz="900" dirty="0">
                <a:solidFill>
                  <a:srgbClr val="000000"/>
                </a:solidFill>
              </a:rPr>
              <a:t>Industry Canada. (2009a). Final Evaluation of the Community Access Program (CAP). Retrieved </a:t>
            </a:r>
            <a:r>
              <a:rPr lang="en-US" sz="900" dirty="0" smtClean="0">
                <a:solidFill>
                  <a:srgbClr val="000000"/>
                </a:solidFill>
              </a:rPr>
              <a:t>from </a:t>
            </a:r>
            <a:r>
              <a:rPr lang="en-US" sz="900" dirty="0">
                <a:solidFill>
                  <a:srgbClr val="000000"/>
                </a:solidFill>
                <a:hlinkClick r:id="rId7"/>
              </a:rPr>
              <a:t>https://www.ic.gc.ca/eic/site/ae-ve.nsf/eng/03126.html?Open&amp;pv=1</a:t>
            </a:r>
            <a:endParaRPr lang="en-CA" sz="900" dirty="0">
              <a:solidFill>
                <a:srgbClr val="000000"/>
              </a:solidFill>
            </a:endParaRPr>
          </a:p>
          <a:p>
            <a:pPr marL="0" indent="0">
              <a:spcBef>
                <a:spcPts val="0"/>
              </a:spcBef>
              <a:spcAft>
                <a:spcPts val="0"/>
              </a:spcAft>
              <a:buNone/>
            </a:pPr>
            <a:r>
              <a:rPr lang="en-US" sz="900" dirty="0">
                <a:solidFill>
                  <a:srgbClr val="000000"/>
                </a:solidFill>
              </a:rPr>
              <a:t>Industry Canada. (2009b). Broadband Canada: Connecting Rural Canadians Application Guide. </a:t>
            </a:r>
            <a:r>
              <a:rPr lang="en-US" sz="900" dirty="0" smtClean="0">
                <a:solidFill>
                  <a:srgbClr val="000000"/>
                </a:solidFill>
              </a:rPr>
              <a:t>Retrieved </a:t>
            </a:r>
            <a:r>
              <a:rPr lang="en-US" sz="900" dirty="0">
                <a:solidFill>
                  <a:srgbClr val="000000"/>
                </a:solidFill>
              </a:rPr>
              <a:t>from </a:t>
            </a:r>
            <a:r>
              <a:rPr lang="en-US" sz="900" dirty="0">
                <a:solidFill>
                  <a:srgbClr val="000000"/>
                </a:solidFill>
                <a:hlinkClick r:id="rId8"/>
              </a:rPr>
              <a:t>http://web.archive.org/web/20110523235341/http://www.ic.gc.ca/eic/site/719.nsf/vwapj/App	lication_Guide_September2009.pdf/$file/Application_Guide_September2009.pdf</a:t>
            </a:r>
            <a:r>
              <a:rPr lang="en-US" sz="900" dirty="0">
                <a:solidFill>
                  <a:srgbClr val="000000"/>
                </a:solidFill>
              </a:rPr>
              <a:t> </a:t>
            </a:r>
            <a:endParaRPr lang="en-CA" sz="900" dirty="0">
              <a:solidFill>
                <a:srgbClr val="000000"/>
              </a:solidFill>
            </a:endParaRPr>
          </a:p>
          <a:p>
            <a:pPr marL="0" indent="0">
              <a:spcBef>
                <a:spcPts val="0"/>
              </a:spcBef>
              <a:spcAft>
                <a:spcPts val="0"/>
              </a:spcAft>
              <a:buNone/>
            </a:pPr>
            <a:r>
              <a:rPr lang="en-US" sz="900" dirty="0">
                <a:solidFill>
                  <a:srgbClr val="000000"/>
                </a:solidFill>
              </a:rPr>
              <a:t>Industry Canada. (2007a). Audit of the Broadband Rural and Northern Development Pilot </a:t>
            </a:r>
            <a:r>
              <a:rPr lang="en-US" sz="900" dirty="0" smtClean="0">
                <a:solidFill>
                  <a:srgbClr val="000000"/>
                </a:solidFill>
              </a:rPr>
              <a:t>Program</a:t>
            </a:r>
            <a:r>
              <a:rPr lang="en-US" sz="900" dirty="0">
                <a:solidFill>
                  <a:srgbClr val="000000"/>
                </a:solidFill>
              </a:rPr>
              <a:t>. Retrieved from: </a:t>
            </a:r>
            <a:r>
              <a:rPr lang="en-US" sz="900" dirty="0">
                <a:solidFill>
                  <a:srgbClr val="000000"/>
                </a:solidFill>
                <a:hlinkClick r:id="rId9"/>
              </a:rPr>
              <a:t>https://www.ic.gc.ca/eic/site/</a:t>
            </a:r>
            <a:r>
              <a:rPr lang="en-US" sz="900" dirty="0" err="1">
                <a:solidFill>
                  <a:srgbClr val="000000"/>
                </a:solidFill>
                <a:hlinkClick r:id="rId9"/>
              </a:rPr>
              <a:t>ae</a:t>
            </a:r>
            <a:r>
              <a:rPr lang="en-US" sz="900" dirty="0" err="1" smtClean="0">
                <a:solidFill>
                  <a:srgbClr val="000000"/>
                </a:solidFill>
                <a:hlinkClick r:id="rId9"/>
              </a:rPr>
              <a:t>-</a:t>
            </a:r>
            <a:r>
              <a:rPr lang="en-US" sz="900" dirty="0" err="1" smtClean="0">
                <a:solidFill>
                  <a:srgbClr val="000000"/>
                </a:solidFill>
              </a:rPr>
              <a:t>ve.nsf</a:t>
            </a:r>
            <a:r>
              <a:rPr lang="en-US" sz="900" dirty="0">
                <a:solidFill>
                  <a:srgbClr val="000000"/>
                </a:solidFill>
              </a:rPr>
              <a:t>/</a:t>
            </a:r>
            <a:r>
              <a:rPr lang="en-US" sz="900" dirty="0" err="1">
                <a:solidFill>
                  <a:srgbClr val="000000"/>
                </a:solidFill>
              </a:rPr>
              <a:t>eng</a:t>
            </a:r>
            <a:r>
              <a:rPr lang="en-US" sz="900" dirty="0">
                <a:solidFill>
                  <a:srgbClr val="000000"/>
                </a:solidFill>
              </a:rPr>
              <a:t>/00352.html?Open&amp;pv=1 </a:t>
            </a:r>
            <a:endParaRPr lang="en-CA" sz="900" dirty="0">
              <a:solidFill>
                <a:srgbClr val="000000"/>
              </a:solidFill>
            </a:endParaRPr>
          </a:p>
          <a:p>
            <a:pPr marL="0" indent="0">
              <a:spcBef>
                <a:spcPts val="0"/>
              </a:spcBef>
              <a:spcAft>
                <a:spcPts val="0"/>
              </a:spcAft>
              <a:buNone/>
            </a:pPr>
            <a:r>
              <a:rPr lang="en-US" sz="900" dirty="0">
                <a:solidFill>
                  <a:srgbClr val="000000"/>
                </a:solidFill>
              </a:rPr>
              <a:t>Industry Canada. (2007b). What is </a:t>
            </a:r>
            <a:r>
              <a:rPr lang="en-US" sz="900" dirty="0" err="1">
                <a:solidFill>
                  <a:srgbClr val="000000"/>
                </a:solidFill>
              </a:rPr>
              <a:t>SchoolNet</a:t>
            </a:r>
            <a:r>
              <a:rPr lang="en-US" sz="900" dirty="0">
                <a:solidFill>
                  <a:srgbClr val="000000"/>
                </a:solidFill>
              </a:rPr>
              <a:t>. Retrieved from: </a:t>
            </a:r>
            <a:r>
              <a:rPr lang="en-US" sz="900" dirty="0" smtClean="0">
                <a:solidFill>
                  <a:srgbClr val="000000"/>
                </a:solidFill>
                <a:hlinkClick r:id="rId10"/>
              </a:rPr>
              <a:t>http</a:t>
            </a:r>
            <a:r>
              <a:rPr lang="en-US" sz="900" dirty="0">
                <a:solidFill>
                  <a:srgbClr val="000000"/>
                </a:solidFill>
                <a:hlinkClick r:id="rId10"/>
              </a:rPr>
              <a:t>://web.archive.org/web/20070224224427/http://www.schoolnet.ca/home/e/</a:t>
            </a:r>
            <a:r>
              <a:rPr lang="en-US" sz="900" dirty="0" smtClean="0">
                <a:solidFill>
                  <a:srgbClr val="000000"/>
                </a:solidFill>
                <a:hlinkClick r:id="rId10"/>
              </a:rPr>
              <a:t>whatis.asp</a:t>
            </a:r>
            <a:r>
              <a:rPr lang="en-US" sz="900" dirty="0" smtClean="0">
                <a:solidFill>
                  <a:srgbClr val="000000"/>
                </a:solidFill>
              </a:rPr>
              <a:t> </a:t>
            </a:r>
            <a:endParaRPr lang="en-CA" sz="900" dirty="0">
              <a:solidFill>
                <a:srgbClr val="000000"/>
              </a:solidFill>
            </a:endParaRPr>
          </a:p>
          <a:p>
            <a:pPr marL="0" indent="0">
              <a:spcBef>
                <a:spcPts val="0"/>
              </a:spcBef>
              <a:spcAft>
                <a:spcPts val="0"/>
              </a:spcAft>
              <a:buNone/>
            </a:pPr>
            <a:r>
              <a:rPr lang="en-US" sz="900" dirty="0">
                <a:solidFill>
                  <a:srgbClr val="000000"/>
                </a:solidFill>
              </a:rPr>
              <a:t>Industry Canada. (2006). Formative Evaluation of the Broadband for Rural &amp; Northern </a:t>
            </a:r>
            <a:r>
              <a:rPr lang="en-US" sz="900" dirty="0" smtClean="0">
                <a:solidFill>
                  <a:srgbClr val="000000"/>
                </a:solidFill>
              </a:rPr>
              <a:t>Development </a:t>
            </a:r>
            <a:r>
              <a:rPr lang="en-US" sz="900" dirty="0">
                <a:solidFill>
                  <a:srgbClr val="000000"/>
                </a:solidFill>
              </a:rPr>
              <a:t>Pilot: Final Report. Retrieved from: </a:t>
            </a:r>
            <a:r>
              <a:rPr lang="en-US" sz="900" dirty="0">
                <a:solidFill>
                  <a:srgbClr val="000000"/>
                </a:solidFill>
                <a:hlinkClick r:id="rId11"/>
              </a:rPr>
              <a:t>https://www.ic.gc.ca/eic/site/ae-	ve.nsf/vwapj/BroadbandFinalReport.pdf/$file/BroadbandFinalReport.pdf</a:t>
            </a:r>
            <a:r>
              <a:rPr lang="en-US" sz="900" dirty="0">
                <a:solidFill>
                  <a:srgbClr val="000000"/>
                </a:solidFill>
              </a:rPr>
              <a:t> </a:t>
            </a:r>
            <a:endParaRPr lang="en-CA" sz="900" dirty="0">
              <a:solidFill>
                <a:srgbClr val="000000"/>
              </a:solidFill>
            </a:endParaRPr>
          </a:p>
          <a:p>
            <a:pPr marL="0" indent="0">
              <a:spcBef>
                <a:spcPts val="0"/>
              </a:spcBef>
              <a:spcAft>
                <a:spcPts val="0"/>
              </a:spcAft>
              <a:buNone/>
            </a:pPr>
            <a:r>
              <a:rPr lang="en-US" sz="900" dirty="0">
                <a:solidFill>
                  <a:srgbClr val="000000"/>
                </a:solidFill>
              </a:rPr>
              <a:t>Industry Canada. (2005a). 2005-2006 Estimates – Report on Plans and Priorities. Retrieved from </a:t>
            </a:r>
            <a:r>
              <a:rPr lang="en-US" sz="900" dirty="0" smtClean="0">
                <a:solidFill>
                  <a:srgbClr val="000000"/>
                </a:solidFill>
                <a:hlinkClick r:id="rId12"/>
              </a:rPr>
              <a:t>http</a:t>
            </a:r>
            <a:r>
              <a:rPr lang="en-US" sz="900" dirty="0">
                <a:solidFill>
                  <a:srgbClr val="000000"/>
                </a:solidFill>
                <a:hlinkClick r:id="rId12"/>
              </a:rPr>
              <a:t>://www.collectionscanada.gc.ca/webarchives/20060120111516/http://</a:t>
            </a:r>
            <a:r>
              <a:rPr lang="en-US" sz="900" dirty="0" err="1">
                <a:solidFill>
                  <a:srgbClr val="000000"/>
                </a:solidFill>
                <a:hlinkClick r:id="rId12"/>
              </a:rPr>
              <a:t>www.tbs</a:t>
            </a:r>
            <a:r>
              <a:rPr lang="en-US" sz="900" dirty="0" err="1" smtClean="0">
                <a:solidFill>
                  <a:srgbClr val="000000"/>
                </a:solidFill>
                <a:hlinkClick r:id="rId12"/>
              </a:rPr>
              <a:t>-</a:t>
            </a:r>
            <a:r>
              <a:rPr lang="en-US" sz="900" dirty="0" err="1" smtClean="0">
                <a:solidFill>
                  <a:srgbClr val="000000"/>
                </a:solidFill>
              </a:rPr>
              <a:t>sct.gc.ca</a:t>
            </a:r>
            <a:r>
              <a:rPr lang="en-US" sz="900" dirty="0">
                <a:solidFill>
                  <a:srgbClr val="000000"/>
                </a:solidFill>
              </a:rPr>
              <a:t>/</a:t>
            </a:r>
            <a:r>
              <a:rPr lang="en-US" sz="900" dirty="0" err="1">
                <a:solidFill>
                  <a:srgbClr val="000000"/>
                </a:solidFill>
              </a:rPr>
              <a:t>est</a:t>
            </a:r>
            <a:r>
              <a:rPr lang="en-US" sz="900" dirty="0">
                <a:solidFill>
                  <a:srgbClr val="000000"/>
                </a:solidFill>
              </a:rPr>
              <a:t>-pre/20052006/</a:t>
            </a:r>
            <a:r>
              <a:rPr lang="en-US" sz="900" dirty="0" err="1">
                <a:solidFill>
                  <a:srgbClr val="000000"/>
                </a:solidFill>
              </a:rPr>
              <a:t>ic-ic</a:t>
            </a:r>
            <a:r>
              <a:rPr lang="en-US" sz="900" dirty="0">
                <a:solidFill>
                  <a:srgbClr val="000000"/>
                </a:solidFill>
              </a:rPr>
              <a:t>/</a:t>
            </a:r>
            <a:r>
              <a:rPr lang="en-US" sz="900" dirty="0" err="1">
                <a:solidFill>
                  <a:srgbClr val="000000"/>
                </a:solidFill>
              </a:rPr>
              <a:t>pdf</a:t>
            </a:r>
            <a:r>
              <a:rPr lang="en-US" sz="900" dirty="0">
                <a:solidFill>
                  <a:srgbClr val="000000"/>
                </a:solidFill>
              </a:rPr>
              <a:t>/ic-icr56_e.pdf</a:t>
            </a:r>
            <a:endParaRPr lang="en-CA" sz="900" dirty="0">
              <a:solidFill>
                <a:srgbClr val="000000"/>
              </a:solidFill>
            </a:endParaRPr>
          </a:p>
          <a:p>
            <a:pPr marL="0" indent="0">
              <a:spcBef>
                <a:spcPts val="0"/>
              </a:spcBef>
              <a:spcAft>
                <a:spcPts val="0"/>
              </a:spcAft>
              <a:buNone/>
            </a:pPr>
            <a:r>
              <a:rPr lang="en-US" sz="900" dirty="0">
                <a:solidFill>
                  <a:srgbClr val="000000"/>
                </a:solidFill>
              </a:rPr>
              <a:t>Industry Canada. (2005b). The National Satellite Initiative: About Us. Retrieved from: </a:t>
            </a:r>
            <a:r>
              <a:rPr lang="en-US" sz="900" dirty="0" smtClean="0">
                <a:solidFill>
                  <a:srgbClr val="000000"/>
                </a:solidFill>
                <a:hlinkClick r:id="rId13"/>
              </a:rPr>
              <a:t>http</a:t>
            </a:r>
            <a:r>
              <a:rPr lang="en-US" sz="900" dirty="0">
                <a:solidFill>
                  <a:srgbClr val="000000"/>
                </a:solidFill>
                <a:hlinkClick r:id="rId13"/>
              </a:rPr>
              <a:t>://web.archive.org/web/20050831160220/http://broadband.gc.ca/pub/program/</a:t>
            </a:r>
            <a:r>
              <a:rPr lang="en-US" sz="900" dirty="0" err="1" smtClean="0">
                <a:solidFill>
                  <a:srgbClr val="000000"/>
                </a:solidFill>
                <a:hlinkClick r:id="rId13"/>
              </a:rPr>
              <a:t>ns</a:t>
            </a:r>
            <a:r>
              <a:rPr lang="en-US" sz="900" dirty="0" err="1" smtClean="0">
                <a:solidFill>
                  <a:srgbClr val="000000"/>
                </a:solidFill>
              </a:rPr>
              <a:t>i</a:t>
            </a:r>
            <a:r>
              <a:rPr lang="en-US" sz="900" dirty="0">
                <a:solidFill>
                  <a:srgbClr val="000000"/>
                </a:solidFill>
              </a:rPr>
              <a:t>/</a:t>
            </a:r>
            <a:r>
              <a:rPr lang="en-US" sz="900" dirty="0" err="1">
                <a:solidFill>
                  <a:srgbClr val="000000"/>
                </a:solidFill>
              </a:rPr>
              <a:t>aboutus.html</a:t>
            </a:r>
            <a:r>
              <a:rPr lang="en-US" sz="900" dirty="0">
                <a:solidFill>
                  <a:srgbClr val="000000"/>
                </a:solidFill>
              </a:rPr>
              <a:t> </a:t>
            </a:r>
            <a:endParaRPr lang="en-CA" sz="900" dirty="0">
              <a:solidFill>
                <a:srgbClr val="000000"/>
              </a:solidFill>
            </a:endParaRPr>
          </a:p>
          <a:p>
            <a:pPr marL="0" indent="0">
              <a:spcBef>
                <a:spcPts val="0"/>
              </a:spcBef>
              <a:spcAft>
                <a:spcPts val="0"/>
              </a:spcAft>
              <a:buNone/>
            </a:pPr>
            <a:r>
              <a:rPr lang="en-US" sz="900" dirty="0">
                <a:solidFill>
                  <a:srgbClr val="000000"/>
                </a:solidFill>
              </a:rPr>
              <a:t>Industry Canada. (2004a). Broadband Dictionary. Retrieved from </a:t>
            </a:r>
            <a:r>
              <a:rPr lang="en-US" sz="900" dirty="0" smtClean="0">
                <a:solidFill>
                  <a:srgbClr val="000000"/>
                </a:solidFill>
                <a:hlinkClick r:id="rId14"/>
              </a:rPr>
              <a:t>http</a:t>
            </a:r>
            <a:r>
              <a:rPr lang="en-US" sz="900" dirty="0">
                <a:solidFill>
                  <a:srgbClr val="000000"/>
                </a:solidFill>
                <a:hlinkClick r:id="rId14"/>
              </a:rPr>
              <a:t>://web.archive.org/web/20040805210921/http://www.broadband.gc.ca/pub/</a:t>
            </a:r>
            <a:r>
              <a:rPr lang="en-US" sz="900" dirty="0" smtClean="0">
                <a:solidFill>
                  <a:srgbClr val="000000"/>
                </a:solidFill>
                <a:hlinkClick r:id="rId14"/>
              </a:rPr>
              <a:t>technologies</a:t>
            </a:r>
            <a:r>
              <a:rPr lang="en-US" sz="900" dirty="0">
                <a:solidFill>
                  <a:srgbClr val="000000"/>
                </a:solidFill>
                <a:hlinkClick r:id="rId14"/>
              </a:rPr>
              <a:t>/bbdictionary.html</a:t>
            </a:r>
            <a:r>
              <a:rPr lang="en-US" sz="900" dirty="0">
                <a:solidFill>
                  <a:srgbClr val="000000"/>
                </a:solidFill>
              </a:rPr>
              <a:t>   </a:t>
            </a:r>
            <a:endParaRPr lang="en-CA" sz="900" dirty="0">
              <a:solidFill>
                <a:srgbClr val="000000"/>
              </a:solidFill>
            </a:endParaRPr>
          </a:p>
          <a:p>
            <a:pPr marL="0" indent="0">
              <a:spcBef>
                <a:spcPts val="0"/>
              </a:spcBef>
              <a:spcAft>
                <a:spcPts val="0"/>
              </a:spcAft>
              <a:buNone/>
            </a:pPr>
            <a:r>
              <a:rPr lang="en-US" sz="900" dirty="0">
                <a:solidFill>
                  <a:srgbClr val="000000"/>
                </a:solidFill>
              </a:rPr>
              <a:t>Industry Canada. (2004b). Broadband: Frequently Asked Questions. Retrieved from </a:t>
            </a:r>
            <a:r>
              <a:rPr lang="en-US" sz="900" dirty="0" smtClean="0">
                <a:solidFill>
                  <a:srgbClr val="000000"/>
                </a:solidFill>
                <a:hlinkClick r:id="rId15"/>
              </a:rPr>
              <a:t>http</a:t>
            </a:r>
            <a:r>
              <a:rPr lang="en-US" sz="900" dirty="0">
                <a:solidFill>
                  <a:srgbClr val="000000"/>
                </a:solidFill>
                <a:hlinkClick r:id="rId15"/>
              </a:rPr>
              <a:t>://web.archive.org/web/20040606181423/http://broadband.gc.ca/pub/faqs/</a:t>
            </a:r>
            <a:r>
              <a:rPr lang="en-US" sz="900" dirty="0" err="1" smtClean="0">
                <a:solidFill>
                  <a:srgbClr val="000000"/>
                </a:solidFill>
                <a:hlinkClick r:id="rId15"/>
              </a:rPr>
              <a:t>faqsco</a:t>
            </a:r>
            <a:r>
              <a:rPr lang="en-US" sz="900" dirty="0" err="1" smtClean="0">
                <a:solidFill>
                  <a:srgbClr val="000000"/>
                </a:solidFill>
              </a:rPr>
              <a:t>mplete.html</a:t>
            </a:r>
            <a:endParaRPr lang="en-CA" sz="900" dirty="0">
              <a:solidFill>
                <a:srgbClr val="000000"/>
              </a:solidFill>
            </a:endParaRPr>
          </a:p>
          <a:p>
            <a:pPr marL="0" indent="0">
              <a:spcBef>
                <a:spcPts val="0"/>
              </a:spcBef>
              <a:spcAft>
                <a:spcPts val="0"/>
              </a:spcAft>
              <a:buNone/>
            </a:pPr>
            <a:r>
              <a:rPr lang="en-US" sz="900" dirty="0">
                <a:solidFill>
                  <a:srgbClr val="000000"/>
                </a:solidFill>
              </a:rPr>
              <a:t>Industry Canada. (2003). Broadband for Rural and Northern Development Pilot Program: </a:t>
            </a:r>
            <a:r>
              <a:rPr lang="en-US" sz="900" dirty="0" smtClean="0">
                <a:solidFill>
                  <a:srgbClr val="000000"/>
                </a:solidFill>
              </a:rPr>
              <a:t>Guidelines </a:t>
            </a:r>
            <a:r>
              <a:rPr lang="en-US" sz="900" dirty="0">
                <a:solidFill>
                  <a:srgbClr val="000000"/>
                </a:solidFill>
              </a:rPr>
              <a:t>for Applicants (Revised May 2003). Retrieved from </a:t>
            </a:r>
            <a:r>
              <a:rPr lang="en-US" sz="900" dirty="0">
                <a:solidFill>
                  <a:srgbClr val="000000"/>
                </a:solidFill>
                <a:hlinkClick r:id="rId16"/>
              </a:rPr>
              <a:t>http://web.archive.org/web/20040609080721/http://broadband.gc.ca/pub/program/guide/</a:t>
            </a:r>
            <a:r>
              <a:rPr lang="en-US" sz="900" dirty="0" smtClean="0">
                <a:solidFill>
                  <a:srgbClr val="000000"/>
                </a:solidFill>
                <a:hlinkClick r:id="rId16"/>
              </a:rPr>
              <a:t>bb</a:t>
            </a:r>
            <a:r>
              <a:rPr lang="en-US" sz="900" dirty="0" smtClean="0">
                <a:solidFill>
                  <a:srgbClr val="000000"/>
                </a:solidFill>
              </a:rPr>
              <a:t>guide03_e.pdf</a:t>
            </a:r>
            <a:endParaRPr lang="en-CA" sz="900" dirty="0">
              <a:solidFill>
                <a:srgbClr val="000000"/>
              </a:solidFill>
            </a:endParaRPr>
          </a:p>
          <a:p>
            <a:pPr marL="0" indent="0">
              <a:spcBef>
                <a:spcPts val="0"/>
              </a:spcBef>
              <a:spcAft>
                <a:spcPts val="0"/>
              </a:spcAft>
              <a:buNone/>
            </a:pPr>
            <a:r>
              <a:rPr lang="en-US" sz="900" dirty="0">
                <a:solidFill>
                  <a:srgbClr val="000000"/>
                </a:solidFill>
              </a:rPr>
              <a:t>Industry Canada. (2001a). 2001-2002 Estimates – Report on Plans and Priorities. Retrieved from </a:t>
            </a:r>
            <a:r>
              <a:rPr lang="en-US" sz="900" dirty="0">
                <a:solidFill>
                  <a:srgbClr val="000000"/>
                </a:solidFill>
                <a:hlinkClick r:id="rId17"/>
              </a:rPr>
              <a:t>http://www.collectionscanada.gc.ca/webarchives/20060120092318/http://www.tbs-sct.gc.ca/est-pre/20012002/</a:t>
            </a:r>
            <a:r>
              <a:rPr lang="en-US" sz="900" dirty="0" smtClean="0">
                <a:solidFill>
                  <a:srgbClr val="000000"/>
                </a:solidFill>
                <a:hlinkClick r:id="rId17"/>
              </a:rPr>
              <a:t>risce.pdf</a:t>
            </a:r>
            <a:r>
              <a:rPr lang="en-US" sz="900" dirty="0" smtClean="0">
                <a:solidFill>
                  <a:srgbClr val="000000"/>
                </a:solidFill>
              </a:rPr>
              <a:t> </a:t>
            </a:r>
            <a:endParaRPr lang="en-CA" sz="900" dirty="0">
              <a:solidFill>
                <a:srgbClr val="000000"/>
              </a:solidFill>
            </a:endParaRPr>
          </a:p>
          <a:p>
            <a:pPr marL="0" indent="0">
              <a:spcBef>
                <a:spcPts val="0"/>
              </a:spcBef>
              <a:spcAft>
                <a:spcPts val="0"/>
              </a:spcAft>
              <a:buNone/>
            </a:pPr>
            <a:r>
              <a:rPr lang="en-US" sz="900" dirty="0">
                <a:solidFill>
                  <a:srgbClr val="000000"/>
                </a:solidFill>
              </a:rPr>
              <a:t>Industry Canada. (2001b). The new national dream: networking the nation for broadband </a:t>
            </a:r>
            <a:r>
              <a:rPr lang="en-US" sz="900" dirty="0" smtClean="0">
                <a:solidFill>
                  <a:srgbClr val="000000"/>
                </a:solidFill>
              </a:rPr>
              <a:t>access</a:t>
            </a:r>
            <a:r>
              <a:rPr lang="en-US" sz="900" dirty="0">
                <a:solidFill>
                  <a:srgbClr val="000000"/>
                </a:solidFill>
              </a:rPr>
              <a:t>: Report of the National Broadband Task Force. Retrieved </a:t>
            </a:r>
            <a:r>
              <a:rPr lang="en-US" sz="900" dirty="0" smtClean="0">
                <a:solidFill>
                  <a:srgbClr val="000000"/>
                </a:solidFill>
              </a:rPr>
              <a:t>from: http</a:t>
            </a:r>
            <a:r>
              <a:rPr lang="en-US" sz="900" dirty="0">
                <a:solidFill>
                  <a:srgbClr val="000000"/>
                </a:solidFill>
              </a:rPr>
              <a:t>://</a:t>
            </a:r>
            <a:r>
              <a:rPr lang="en-US" sz="900" dirty="0" err="1">
                <a:solidFill>
                  <a:srgbClr val="000000"/>
                </a:solidFill>
              </a:rPr>
              <a:t>publications.gc.ca</a:t>
            </a:r>
            <a:r>
              <a:rPr lang="en-US" sz="900" dirty="0">
                <a:solidFill>
                  <a:srgbClr val="000000"/>
                </a:solidFill>
              </a:rPr>
              <a:t>/collections/Collection/C2-574-2001E.pdf</a:t>
            </a:r>
            <a:endParaRPr lang="en-CA" sz="900" dirty="0">
              <a:solidFill>
                <a:srgbClr val="000000"/>
              </a:solidFill>
            </a:endParaRPr>
          </a:p>
          <a:p>
            <a:pPr marL="0" indent="0">
              <a:spcBef>
                <a:spcPts val="0"/>
              </a:spcBef>
              <a:spcAft>
                <a:spcPts val="0"/>
              </a:spcAft>
              <a:buNone/>
            </a:pPr>
            <a:r>
              <a:rPr lang="en-US" sz="900" dirty="0">
                <a:solidFill>
                  <a:srgbClr val="000000"/>
                </a:solidFill>
              </a:rPr>
              <a:t>Industry Canada. (2000a). </a:t>
            </a:r>
            <a:r>
              <a:rPr lang="en-US" sz="900" dirty="0" err="1">
                <a:solidFill>
                  <a:srgbClr val="000000"/>
                </a:solidFill>
              </a:rPr>
              <a:t>SchoolNet’s</a:t>
            </a:r>
            <a:r>
              <a:rPr lang="en-US" sz="900" dirty="0">
                <a:solidFill>
                  <a:srgbClr val="000000"/>
                </a:solidFill>
              </a:rPr>
              <a:t> Online Connectivity Survey Final Report. Retrieved from </a:t>
            </a:r>
            <a:r>
              <a:rPr lang="en-US" sz="900" dirty="0" smtClean="0">
                <a:solidFill>
                  <a:srgbClr val="000000"/>
                </a:solidFill>
                <a:hlinkClick r:id="rId18"/>
              </a:rPr>
              <a:t>http</a:t>
            </a:r>
            <a:r>
              <a:rPr lang="en-US" sz="900" dirty="0">
                <a:solidFill>
                  <a:srgbClr val="000000"/>
                </a:solidFill>
                <a:hlinkClick r:id="rId18"/>
              </a:rPr>
              <a:t>://web.archive.org/web/20010513192147/http://www.schoolnet.ca/home/e/</a:t>
            </a:r>
            <a:r>
              <a:rPr lang="en-US" sz="900" dirty="0" smtClean="0">
                <a:solidFill>
                  <a:srgbClr val="000000"/>
                </a:solidFill>
                <a:hlinkClick r:id="rId18"/>
              </a:rPr>
              <a:t>Research_Papers</a:t>
            </a:r>
            <a:r>
              <a:rPr lang="en-US" sz="900" dirty="0">
                <a:solidFill>
                  <a:srgbClr val="000000"/>
                </a:solidFill>
                <a:hlinkClick r:id="rId18"/>
              </a:rPr>
              <a:t>/Research/SchoolNet_Research/Final_Survey_Report_2000(English).htm</a:t>
            </a:r>
            <a:r>
              <a:rPr lang="en-US" sz="900" dirty="0">
                <a:solidFill>
                  <a:srgbClr val="000000"/>
                </a:solidFill>
              </a:rPr>
              <a:t> </a:t>
            </a:r>
            <a:endParaRPr lang="en-CA" sz="900" dirty="0">
              <a:solidFill>
                <a:srgbClr val="000000"/>
              </a:solidFill>
            </a:endParaRPr>
          </a:p>
          <a:p>
            <a:pPr marL="0" indent="0">
              <a:spcBef>
                <a:spcPts val="0"/>
              </a:spcBef>
              <a:spcAft>
                <a:spcPts val="0"/>
              </a:spcAft>
              <a:buNone/>
            </a:pPr>
            <a:r>
              <a:rPr lang="en-US" sz="900" dirty="0">
                <a:solidFill>
                  <a:srgbClr val="000000"/>
                </a:solidFill>
              </a:rPr>
              <a:t>Industry Canada. (1999). </a:t>
            </a:r>
            <a:r>
              <a:rPr lang="en-US" sz="900" dirty="0" err="1">
                <a:solidFill>
                  <a:srgbClr val="000000"/>
                </a:solidFill>
              </a:rPr>
              <a:t>SchoolNet</a:t>
            </a:r>
            <a:r>
              <a:rPr lang="en-US" sz="900" dirty="0">
                <a:solidFill>
                  <a:srgbClr val="000000"/>
                </a:solidFill>
              </a:rPr>
              <a:t>: Mission. Retrieved from: </a:t>
            </a:r>
            <a:r>
              <a:rPr lang="en-US" sz="900" dirty="0" smtClean="0">
                <a:solidFill>
                  <a:srgbClr val="000000"/>
                </a:solidFill>
                <a:hlinkClick r:id="rId19"/>
              </a:rPr>
              <a:t>https</a:t>
            </a:r>
            <a:r>
              <a:rPr lang="en-US" sz="900" dirty="0">
                <a:solidFill>
                  <a:srgbClr val="000000"/>
                </a:solidFill>
                <a:hlinkClick r:id="rId19"/>
              </a:rPr>
              <a:t>://web.archive.org/web/19990901114405/http://www.schoolnet.ca/home/e/info</a:t>
            </a:r>
            <a:r>
              <a:rPr lang="en-US" sz="900" dirty="0" smtClean="0">
                <a:solidFill>
                  <a:srgbClr val="000000"/>
                </a:solidFill>
                <a:hlinkClick r:id="rId19"/>
              </a:rPr>
              <a:t>/</a:t>
            </a:r>
            <a:r>
              <a:rPr lang="en-US" sz="900" dirty="0" err="1" smtClean="0">
                <a:solidFill>
                  <a:srgbClr val="000000"/>
                </a:solidFill>
              </a:rPr>
              <a:t>mission.html</a:t>
            </a:r>
            <a:endParaRPr lang="en-CA" sz="900" dirty="0">
              <a:solidFill>
                <a:srgbClr val="000000"/>
              </a:solidFill>
            </a:endParaRPr>
          </a:p>
          <a:p>
            <a:pPr marL="0" indent="0">
              <a:spcBef>
                <a:spcPts val="0"/>
              </a:spcBef>
              <a:spcAft>
                <a:spcPts val="0"/>
              </a:spcAft>
              <a:buNone/>
            </a:pPr>
            <a:r>
              <a:rPr lang="en-US" sz="900" dirty="0">
                <a:solidFill>
                  <a:srgbClr val="000000"/>
                </a:solidFill>
              </a:rPr>
              <a:t>Industry Canada. (2000b). What is </a:t>
            </a:r>
            <a:r>
              <a:rPr lang="en-US" sz="900" dirty="0" err="1">
                <a:solidFill>
                  <a:srgbClr val="000000"/>
                </a:solidFill>
              </a:rPr>
              <a:t>SchoolNet</a:t>
            </a:r>
            <a:r>
              <a:rPr lang="en-US" sz="900" dirty="0">
                <a:solidFill>
                  <a:srgbClr val="000000"/>
                </a:solidFill>
              </a:rPr>
              <a:t>? Retrieved from </a:t>
            </a:r>
            <a:r>
              <a:rPr lang="en-US" sz="900" dirty="0" smtClean="0">
                <a:solidFill>
                  <a:srgbClr val="000000"/>
                </a:solidFill>
                <a:hlinkClick r:id="rId20"/>
              </a:rPr>
              <a:t>http</a:t>
            </a:r>
            <a:r>
              <a:rPr lang="en-US" sz="900" dirty="0">
                <a:solidFill>
                  <a:srgbClr val="000000"/>
                </a:solidFill>
                <a:hlinkClick r:id="rId20"/>
              </a:rPr>
              <a:t>://web.archive.org/web/20001022071232/http://www.schoolnet.ca/home/e/</a:t>
            </a:r>
            <a:r>
              <a:rPr lang="en-US" sz="900" dirty="0" smtClean="0">
                <a:solidFill>
                  <a:srgbClr val="000000"/>
                </a:solidFill>
                <a:hlinkClick r:id="rId20"/>
              </a:rPr>
              <a:t>whatis.asp</a:t>
            </a:r>
            <a:endParaRPr lang="en-CA" sz="900" dirty="0">
              <a:solidFill>
                <a:srgbClr val="000000"/>
              </a:solidFill>
            </a:endParaRPr>
          </a:p>
          <a:p>
            <a:pPr marL="0" indent="0">
              <a:spcBef>
                <a:spcPts val="0"/>
              </a:spcBef>
              <a:spcAft>
                <a:spcPts val="0"/>
              </a:spcAft>
              <a:buNone/>
            </a:pPr>
            <a:r>
              <a:rPr lang="en-US" sz="900" dirty="0">
                <a:solidFill>
                  <a:srgbClr val="000000"/>
                </a:solidFill>
              </a:rPr>
              <a:t>Information Highway Advisory Council (IHAC). (1996). Building the Information Society: Moving </a:t>
            </a:r>
            <a:r>
              <a:rPr lang="en-US" sz="900" dirty="0" smtClean="0">
                <a:solidFill>
                  <a:srgbClr val="000000"/>
                </a:solidFill>
              </a:rPr>
              <a:t>Canada </a:t>
            </a:r>
            <a:r>
              <a:rPr lang="en-US" sz="900" dirty="0">
                <a:solidFill>
                  <a:srgbClr val="000000"/>
                </a:solidFill>
              </a:rPr>
              <a:t>into the 21</a:t>
            </a:r>
            <a:r>
              <a:rPr lang="en-US" sz="900" baseline="30000" dirty="0">
                <a:solidFill>
                  <a:srgbClr val="000000"/>
                </a:solidFill>
              </a:rPr>
              <a:t>st</a:t>
            </a:r>
            <a:r>
              <a:rPr lang="en-US" sz="900" dirty="0">
                <a:solidFill>
                  <a:srgbClr val="000000"/>
                </a:solidFill>
              </a:rPr>
              <a:t> Century. Retrieved from </a:t>
            </a:r>
            <a:r>
              <a:rPr lang="en-US" sz="900" dirty="0">
                <a:solidFill>
                  <a:srgbClr val="000000"/>
                </a:solidFill>
                <a:hlinkClick r:id="rId21"/>
              </a:rPr>
              <a:t>http://web.archive.org/web/19970412141758/http://info.ic.gc.ca/info</a:t>
            </a:r>
            <a:r>
              <a:rPr lang="en-US" sz="900" dirty="0" smtClean="0">
                <a:solidFill>
                  <a:srgbClr val="000000"/>
                </a:solidFill>
                <a:hlinkClick r:id="rId21"/>
              </a:rPr>
              <a:t>-highway</a:t>
            </a:r>
            <a:r>
              <a:rPr lang="en-US" sz="900" dirty="0">
                <a:solidFill>
                  <a:srgbClr val="000000"/>
                </a:solidFill>
                <a:hlinkClick r:id="rId21"/>
              </a:rPr>
              <a:t>/society/21st_e.pdf</a:t>
            </a:r>
            <a:r>
              <a:rPr lang="en-CA" sz="900" dirty="0">
                <a:solidFill>
                  <a:srgbClr val="000000"/>
                </a:solidFill>
              </a:rPr>
              <a:t> </a:t>
            </a:r>
            <a:endParaRPr lang="en-CA" sz="900" dirty="0" smtClean="0">
              <a:solidFill>
                <a:srgbClr val="000000"/>
              </a:solidFill>
            </a:endParaRPr>
          </a:p>
          <a:p>
            <a:pPr marL="0" indent="0">
              <a:spcBef>
                <a:spcPts val="0"/>
              </a:spcBef>
              <a:spcAft>
                <a:spcPts val="0"/>
              </a:spcAft>
              <a:buNone/>
            </a:pPr>
            <a:r>
              <a:rPr lang="en-US" sz="900" dirty="0"/>
              <a:t>KPMG Consulting LP. (2001). Evaluation of the SchoolNet1 Initiative: Final Report. 		</a:t>
            </a:r>
            <a:endParaRPr lang="en-CA" sz="900" dirty="0"/>
          </a:p>
          <a:p>
            <a:pPr marL="0" indent="0">
              <a:spcBef>
                <a:spcPts val="0"/>
              </a:spcBef>
              <a:spcAft>
                <a:spcPts val="0"/>
              </a:spcAft>
              <a:buNone/>
            </a:pPr>
            <a:r>
              <a:rPr lang="en-US" sz="900" dirty="0" err="1"/>
              <a:t>Kozak</a:t>
            </a:r>
            <a:r>
              <a:rPr lang="en-US" sz="900" dirty="0"/>
              <a:t>, Nadine. (2014). Local Communities and Home Rule: Extending the Alberta </a:t>
            </a:r>
            <a:r>
              <a:rPr lang="en-US" sz="900" dirty="0" err="1"/>
              <a:t>SuperNet</a:t>
            </a:r>
            <a:r>
              <a:rPr lang="en-US" sz="900" dirty="0"/>
              <a:t> to </a:t>
            </a:r>
            <a:r>
              <a:rPr lang="en-US" sz="900" dirty="0" err="1"/>
              <a:t>Unserved</a:t>
            </a:r>
            <a:r>
              <a:rPr lang="en-US" sz="900" dirty="0"/>
              <a:t> Areas. </a:t>
            </a:r>
            <a:r>
              <a:rPr lang="en-US" sz="900" i="1" dirty="0"/>
              <a:t>The Journal of Community Informatics 10</a:t>
            </a:r>
            <a:r>
              <a:rPr lang="en-US" sz="900" dirty="0"/>
              <a:t>(2). Retrieved from: </a:t>
            </a:r>
            <a:r>
              <a:rPr lang="en-US" sz="900" u="sng" dirty="0">
                <a:hlinkClick r:id="rId22"/>
              </a:rPr>
              <a:t>http://ci-</a:t>
            </a:r>
            <a:r>
              <a:rPr lang="en-US" sz="900" dirty="0" err="1"/>
              <a:t>journal.net</a:t>
            </a:r>
            <a:r>
              <a:rPr lang="en-US" sz="900" dirty="0"/>
              <a:t>/</a:t>
            </a:r>
            <a:r>
              <a:rPr lang="en-US" sz="900" dirty="0" err="1"/>
              <a:t>index.php</a:t>
            </a:r>
            <a:r>
              <a:rPr lang="en-US" sz="900" dirty="0"/>
              <a:t>/</a:t>
            </a:r>
            <a:r>
              <a:rPr lang="en-US" sz="900" dirty="0" err="1"/>
              <a:t>ciej</a:t>
            </a:r>
            <a:r>
              <a:rPr lang="en-US" sz="900" dirty="0"/>
              <a:t>/article/view/1002/1087 </a:t>
            </a:r>
            <a:endParaRPr lang="en-CA" sz="900" dirty="0"/>
          </a:p>
          <a:p>
            <a:pPr marL="0" indent="0">
              <a:spcBef>
                <a:spcPts val="0"/>
              </a:spcBef>
              <a:spcAft>
                <a:spcPts val="0"/>
              </a:spcAft>
              <a:buNone/>
            </a:pPr>
            <a:endParaRPr lang="en-US" sz="900" dirty="0" smtClean="0">
              <a:solidFill>
                <a:srgbClr val="000000"/>
              </a:solidFill>
            </a:endParaRPr>
          </a:p>
        </p:txBody>
      </p:sp>
    </p:spTree>
    <p:extLst>
      <p:ext uri="{BB962C8B-B14F-4D97-AF65-F5344CB8AC3E}">
        <p14:creationId xmlns:p14="http://schemas.microsoft.com/office/powerpoint/2010/main" val="68115820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692323"/>
          </a:xfrm>
        </p:spPr>
        <p:txBody>
          <a:bodyPr>
            <a:normAutofit fontScale="90000"/>
          </a:bodyPr>
          <a:lstStyle/>
          <a:p>
            <a:r>
              <a:rPr lang="en-US" dirty="0"/>
              <a:t>References</a:t>
            </a:r>
          </a:p>
        </p:txBody>
      </p:sp>
      <p:sp>
        <p:nvSpPr>
          <p:cNvPr id="3" name="Content Placeholder 2"/>
          <p:cNvSpPr>
            <a:spLocks noGrp="1"/>
          </p:cNvSpPr>
          <p:nvPr>
            <p:ph idx="1"/>
          </p:nvPr>
        </p:nvSpPr>
        <p:spPr>
          <a:xfrm>
            <a:off x="1494473" y="1641658"/>
            <a:ext cx="10018712" cy="4265458"/>
          </a:xfrm>
        </p:spPr>
        <p:txBody>
          <a:bodyPr>
            <a:noAutofit/>
          </a:bodyPr>
          <a:lstStyle/>
          <a:p>
            <a:pPr marL="0" indent="0">
              <a:spcBef>
                <a:spcPts val="0"/>
              </a:spcBef>
              <a:spcAft>
                <a:spcPts val="0"/>
              </a:spcAft>
              <a:buNone/>
            </a:pPr>
            <a:r>
              <a:rPr lang="en-US" sz="900" dirty="0" smtClean="0"/>
              <a:t>Manitoba </a:t>
            </a:r>
            <a:r>
              <a:rPr lang="en-US" sz="900" dirty="0"/>
              <a:t>E-Association. (</a:t>
            </a:r>
            <a:r>
              <a:rPr lang="en-US" sz="900" dirty="0" err="1"/>
              <a:t>n.d.</a:t>
            </a:r>
            <a:r>
              <a:rPr lang="en-US" sz="900" dirty="0"/>
              <a:t>). Parkland Telecommunications Network (PTN). Retrieved from </a:t>
            </a:r>
            <a:r>
              <a:rPr lang="en-US" sz="900" dirty="0" smtClean="0"/>
              <a:t>http</a:t>
            </a:r>
            <a:r>
              <a:rPr lang="en-US" sz="900" dirty="0"/>
              <a:t>://</a:t>
            </a:r>
            <a:r>
              <a:rPr lang="en-US" sz="900" dirty="0" err="1"/>
              <a:t>mb.e-association.ca</a:t>
            </a:r>
            <a:r>
              <a:rPr lang="en-US" sz="900" dirty="0"/>
              <a:t>/</a:t>
            </a:r>
            <a:r>
              <a:rPr lang="en-US" sz="900" dirty="0" err="1"/>
              <a:t>cim</a:t>
            </a:r>
            <a:r>
              <a:rPr lang="en-US" sz="900" dirty="0"/>
              <a:t>/301C361_562T30371.dhtm </a:t>
            </a:r>
            <a:endParaRPr lang="en-CA" sz="900" dirty="0"/>
          </a:p>
          <a:p>
            <a:pPr marL="0" indent="0">
              <a:spcBef>
                <a:spcPts val="0"/>
              </a:spcBef>
              <a:spcAft>
                <a:spcPts val="0"/>
              </a:spcAft>
              <a:buNone/>
            </a:pPr>
            <a:r>
              <a:rPr lang="en-US" sz="900" dirty="0"/>
              <a:t>Manitoba E-Association. (</a:t>
            </a:r>
            <a:r>
              <a:rPr lang="en-US" sz="900" dirty="0" err="1"/>
              <a:t>n.d.</a:t>
            </a:r>
            <a:r>
              <a:rPr lang="en-US" sz="900" dirty="0"/>
              <a:t>). Central Manitoba Broadband (CMB). Retrieved from </a:t>
            </a:r>
            <a:r>
              <a:rPr lang="en-US" sz="900" dirty="0" smtClean="0"/>
              <a:t>http</a:t>
            </a:r>
            <a:r>
              <a:rPr lang="en-US" sz="900" dirty="0"/>
              <a:t>://</a:t>
            </a:r>
            <a:r>
              <a:rPr lang="en-US" sz="900" dirty="0" err="1"/>
              <a:t>mb.e-association.ca</a:t>
            </a:r>
            <a:r>
              <a:rPr lang="en-US" sz="900" dirty="0"/>
              <a:t>/</a:t>
            </a:r>
            <a:r>
              <a:rPr lang="en-US" sz="900" dirty="0" err="1"/>
              <a:t>cim</a:t>
            </a:r>
            <a:r>
              <a:rPr lang="en-US" sz="900" dirty="0"/>
              <a:t>/301C361_562T30639.dhtm </a:t>
            </a:r>
            <a:endParaRPr lang="en-CA" sz="900" dirty="0"/>
          </a:p>
          <a:p>
            <a:pPr marL="0" indent="0">
              <a:spcBef>
                <a:spcPts val="0"/>
              </a:spcBef>
              <a:spcAft>
                <a:spcPts val="0"/>
              </a:spcAft>
              <a:buNone/>
            </a:pPr>
            <a:r>
              <a:rPr lang="en-US" sz="900" dirty="0"/>
              <a:t>Middleton, Catherine. (2014) ‘Building a digital society: Questions for communication </a:t>
            </a:r>
            <a:r>
              <a:rPr lang="en-US" sz="900" dirty="0" smtClean="0"/>
              <a:t>researchers</a:t>
            </a:r>
            <a:r>
              <a:rPr lang="en-US" sz="900" dirty="0"/>
              <a:t>’.  Australian Journal of Telecommunications and the Digital Economy 2 (1): </a:t>
            </a:r>
            <a:r>
              <a:rPr lang="en-US" sz="900" dirty="0" smtClean="0"/>
              <a:t>7.1</a:t>
            </a:r>
            <a:r>
              <a:rPr lang="en-US" sz="900" dirty="0"/>
              <a:t>-27.11. DOI: </a:t>
            </a:r>
            <a:r>
              <a:rPr lang="en-US" sz="900" u="sng" dirty="0">
                <a:hlinkClick r:id="rId3"/>
              </a:rPr>
              <a:t>http://doi.org/10.7790/ajtde.v2n1.27</a:t>
            </a:r>
            <a:endParaRPr lang="en-CA" sz="900" dirty="0"/>
          </a:p>
          <a:p>
            <a:pPr marL="0" indent="0">
              <a:spcBef>
                <a:spcPts val="0"/>
              </a:spcBef>
              <a:spcAft>
                <a:spcPts val="0"/>
              </a:spcAft>
              <a:buNone/>
            </a:pPr>
            <a:r>
              <a:rPr lang="en-US" sz="900" dirty="0"/>
              <a:t>Middleton, Catherine (2011). From Canada 2.0 to a Digital Nation: The Challenges of Creating a 	Digital Society in Canada. In Moll, M. &amp; Shade, L. R. (Eds.), </a:t>
            </a:r>
            <a:r>
              <a:rPr lang="en-US" sz="900" i="1" dirty="0"/>
              <a:t>The Internet Tree: The State of </a:t>
            </a:r>
            <a:r>
              <a:rPr lang="en-US" sz="900" i="1" dirty="0" smtClean="0"/>
              <a:t>Telecom </a:t>
            </a:r>
            <a:r>
              <a:rPr lang="en-US" sz="900" i="1" dirty="0"/>
              <a:t>Policy in Canada 3.0</a:t>
            </a:r>
            <a:r>
              <a:rPr lang="en-US" sz="900" dirty="0"/>
              <a:t> (pp. 3-13). Ottawa: CCPA.</a:t>
            </a:r>
            <a:endParaRPr lang="en-CA" sz="900" dirty="0"/>
          </a:p>
          <a:p>
            <a:pPr marL="0" indent="0">
              <a:spcBef>
                <a:spcPts val="0"/>
              </a:spcBef>
              <a:spcAft>
                <a:spcPts val="0"/>
              </a:spcAft>
              <a:buNone/>
            </a:pPr>
            <a:r>
              <a:rPr lang="en-CA" sz="900" dirty="0"/>
              <a:t>Middleton, Catherine. (2007). Understanding the Benefits of Broadband: Insights for a </a:t>
            </a:r>
            <a:r>
              <a:rPr lang="en-CA" sz="900" dirty="0" smtClean="0"/>
              <a:t>Broadband </a:t>
            </a:r>
            <a:r>
              <a:rPr lang="en-CA" sz="900" dirty="0"/>
              <a:t>Enabled Ontario. A paper prepared for the Ministry of Government Services. </a:t>
            </a:r>
            <a:r>
              <a:rPr lang="en-CA" sz="900" dirty="0" smtClean="0"/>
              <a:t>Retrieved </a:t>
            </a:r>
            <a:r>
              <a:rPr lang="en-CA" sz="900" dirty="0"/>
              <a:t>from: 	</a:t>
            </a:r>
            <a:r>
              <a:rPr lang="en-US" sz="900" dirty="0">
                <a:hlinkClick r:id="rId4"/>
              </a:rPr>
              <a:t>http://www.broadbandresearch.ca/ourresearch/middleton_BB_benefits.pdf</a:t>
            </a:r>
            <a:r>
              <a:rPr lang="en-CA" sz="900" dirty="0"/>
              <a:t>	</a:t>
            </a:r>
          </a:p>
          <a:p>
            <a:pPr marL="0" indent="0">
              <a:spcBef>
                <a:spcPts val="0"/>
              </a:spcBef>
              <a:spcAft>
                <a:spcPts val="0"/>
              </a:spcAft>
              <a:buNone/>
            </a:pPr>
            <a:r>
              <a:rPr lang="en-US" sz="900" dirty="0" err="1"/>
              <a:t>Mosco</a:t>
            </a:r>
            <a:r>
              <a:rPr lang="en-US" sz="900" dirty="0"/>
              <a:t>, Vincent. 1995. Opinion Paper: Rethinking and Renewing the political economy of </a:t>
            </a:r>
            <a:r>
              <a:rPr lang="en-US" sz="900" dirty="0" smtClean="0"/>
              <a:t>information</a:t>
            </a:r>
            <a:r>
              <a:rPr lang="en-US" sz="900" dirty="0"/>
              <a:t>. Canadian Journal of Library and Information Science, 20(2): 10-29.</a:t>
            </a:r>
            <a:endParaRPr lang="en-CA" sz="900" dirty="0"/>
          </a:p>
          <a:p>
            <a:pPr marL="0" indent="0">
              <a:spcBef>
                <a:spcPts val="0"/>
              </a:spcBef>
              <a:spcAft>
                <a:spcPts val="0"/>
              </a:spcAft>
              <a:buNone/>
            </a:pPr>
            <a:r>
              <a:rPr lang="en-US" sz="900" dirty="0" err="1"/>
              <a:t>Mosco</a:t>
            </a:r>
            <a:r>
              <a:rPr lang="en-US" sz="900" dirty="0"/>
              <a:t>, </a:t>
            </a:r>
            <a:r>
              <a:rPr lang="en-US" sz="900" dirty="0" err="1"/>
              <a:t>Vicent</a:t>
            </a:r>
            <a:r>
              <a:rPr lang="en-US" sz="900" dirty="0"/>
              <a:t>. 2009. The Political Economy of Communication. 2</a:t>
            </a:r>
            <a:r>
              <a:rPr lang="en-US" sz="900" baseline="30000" dirty="0"/>
              <a:t>nd</a:t>
            </a:r>
            <a:r>
              <a:rPr lang="en-US" sz="900" dirty="0"/>
              <a:t> Ed. London: Sage.	</a:t>
            </a:r>
            <a:endParaRPr lang="en-CA" sz="900" dirty="0"/>
          </a:p>
          <a:p>
            <a:pPr marL="0" indent="0">
              <a:spcBef>
                <a:spcPts val="0"/>
              </a:spcBef>
              <a:spcAft>
                <a:spcPts val="0"/>
              </a:spcAft>
              <a:buNone/>
            </a:pPr>
            <a:r>
              <a:rPr lang="en-US" sz="900" dirty="0"/>
              <a:t>The Organization for Economic Co-operation and Development (OECD). (2013a). Aug 15.</a:t>
            </a:r>
            <a:endParaRPr lang="en-CA" sz="900" dirty="0"/>
          </a:p>
          <a:p>
            <a:pPr marL="0" indent="0">
              <a:spcBef>
                <a:spcPts val="0"/>
              </a:spcBef>
              <a:spcAft>
                <a:spcPts val="0"/>
              </a:spcAft>
              <a:buNone/>
            </a:pPr>
            <a:r>
              <a:rPr lang="en-US" sz="900" dirty="0"/>
              <a:t>OECD. (2013b). </a:t>
            </a:r>
            <a:r>
              <a:rPr lang="en-US" sz="900" i="1" dirty="0"/>
              <a:t>Communications Outlook, 2013. </a:t>
            </a:r>
            <a:r>
              <a:rPr lang="en-US" sz="900" dirty="0"/>
              <a:t>Paris: OECD</a:t>
            </a:r>
            <a:endParaRPr lang="en-CA" sz="900" dirty="0"/>
          </a:p>
          <a:p>
            <a:pPr marL="0" indent="0">
              <a:spcBef>
                <a:spcPts val="0"/>
              </a:spcBef>
              <a:spcAft>
                <a:spcPts val="0"/>
              </a:spcAft>
              <a:buNone/>
            </a:pPr>
            <a:r>
              <a:rPr lang="en-US" sz="900" dirty="0"/>
              <a:t>OECD. (2003). </a:t>
            </a:r>
            <a:r>
              <a:rPr lang="en-US" sz="900" i="1" dirty="0"/>
              <a:t>Communications Outlook, 2003. </a:t>
            </a:r>
            <a:r>
              <a:rPr lang="en-US" sz="900" dirty="0"/>
              <a:t>Paris: OECD</a:t>
            </a:r>
            <a:endParaRPr lang="en-CA" sz="900" dirty="0"/>
          </a:p>
          <a:p>
            <a:pPr marL="0" indent="0">
              <a:spcBef>
                <a:spcPts val="0"/>
              </a:spcBef>
              <a:spcAft>
                <a:spcPts val="0"/>
              </a:spcAft>
              <a:buNone/>
            </a:pPr>
            <a:r>
              <a:rPr lang="en-CA" sz="900" u="sng" dirty="0" err="1"/>
              <a:t>Rajabiun</a:t>
            </a:r>
            <a:r>
              <a:rPr lang="en-CA" sz="900" u="sng" dirty="0"/>
              <a:t>, Reza and Catherine Middleton. (2013a). Rural Broadband Development in Canada’s </a:t>
            </a:r>
            <a:r>
              <a:rPr lang="en-CA" sz="900" u="sng" dirty="0" smtClean="0"/>
              <a:t>Provinces</a:t>
            </a:r>
            <a:r>
              <a:rPr lang="en-CA" sz="900" u="sng" dirty="0"/>
              <a:t>: an Overview of Policy Approaches. </a:t>
            </a:r>
            <a:r>
              <a:rPr lang="en-CA" sz="900" i="1" u="sng" dirty="0"/>
              <a:t>Journal of Rural and Community </a:t>
            </a:r>
            <a:r>
              <a:rPr lang="en-CA" sz="900" i="1" u="sng" dirty="0" smtClean="0"/>
              <a:t>Development </a:t>
            </a:r>
            <a:r>
              <a:rPr lang="en-CA" sz="900" i="1" u="sng" dirty="0"/>
              <a:t>8</a:t>
            </a:r>
            <a:r>
              <a:rPr lang="en-CA" sz="900" u="sng" dirty="0"/>
              <a:t>(2): 7-22. Retrieved from </a:t>
            </a:r>
            <a:r>
              <a:rPr lang="en-CA" sz="900" u="sng" dirty="0">
                <a:hlinkClick r:id="rId5"/>
              </a:rPr>
              <a:t>http://www.jrcd.ca/viewarticle.php?id=1140</a:t>
            </a:r>
            <a:r>
              <a:rPr lang="en-CA" sz="900" dirty="0"/>
              <a:t> </a:t>
            </a:r>
          </a:p>
          <a:p>
            <a:pPr marL="0" indent="0">
              <a:spcBef>
                <a:spcPts val="0"/>
              </a:spcBef>
              <a:spcAft>
                <a:spcPts val="0"/>
              </a:spcAft>
              <a:buNone/>
            </a:pPr>
            <a:r>
              <a:rPr lang="en-CA" sz="900" dirty="0" err="1"/>
              <a:t>Rajabiun</a:t>
            </a:r>
            <a:r>
              <a:rPr lang="en-CA" sz="900" dirty="0"/>
              <a:t>, Reza and Catherine Middleton. (2013b). Multilevel governance and broadband </a:t>
            </a:r>
            <a:r>
              <a:rPr lang="en-CA" sz="900" dirty="0"/>
              <a:t>i</a:t>
            </a:r>
            <a:r>
              <a:rPr lang="en-CA" sz="900" dirty="0" smtClean="0"/>
              <a:t>nfrastructure </a:t>
            </a:r>
            <a:r>
              <a:rPr lang="en-CA" sz="900" dirty="0"/>
              <a:t>development: Evidence from Canada. </a:t>
            </a:r>
            <a:r>
              <a:rPr lang="en-CA" sz="900" i="1" dirty="0"/>
              <a:t>Telecommunications Policy 37: </a:t>
            </a:r>
            <a:r>
              <a:rPr lang="en-CA" sz="900" dirty="0"/>
              <a:t>702-	714. Retrieved </a:t>
            </a:r>
            <a:r>
              <a:rPr lang="en-CA" sz="900" dirty="0" err="1" smtClean="0"/>
              <a:t>from</a:t>
            </a:r>
            <a:r>
              <a:rPr lang="en-CA" sz="900" u="sng" dirty="0" err="1" smtClean="0">
                <a:hlinkClick r:id="rId6"/>
              </a:rPr>
              <a:t>http</a:t>
            </a:r>
            <a:r>
              <a:rPr lang="en-CA" sz="900" u="sng" dirty="0">
                <a:hlinkClick r:id="rId6"/>
              </a:rPr>
              <a:t>://www.sciencedirect.com/science/article/pii/S0308596113000724</a:t>
            </a:r>
            <a:r>
              <a:rPr lang="en-CA" sz="900" dirty="0"/>
              <a:t> </a:t>
            </a:r>
          </a:p>
          <a:p>
            <a:pPr marL="0" indent="0">
              <a:spcBef>
                <a:spcPts val="0"/>
              </a:spcBef>
              <a:spcAft>
                <a:spcPts val="0"/>
              </a:spcAft>
              <a:buNone/>
            </a:pPr>
            <a:r>
              <a:rPr lang="en-CA" sz="900" dirty="0"/>
              <a:t>Ramirez, R. (2008). A 'meditation' on meaningful participation. </a:t>
            </a:r>
            <a:r>
              <a:rPr lang="en-CA" sz="900" i="1" dirty="0"/>
              <a:t>The Journal Of Community </a:t>
            </a:r>
            <a:r>
              <a:rPr lang="en-CA" sz="900" i="1" dirty="0" smtClean="0"/>
              <a:t>Informatics</a:t>
            </a:r>
            <a:r>
              <a:rPr lang="en-CA" sz="900" i="1" dirty="0"/>
              <a:t>, 4</a:t>
            </a:r>
            <a:r>
              <a:rPr lang="en-CA" sz="900" dirty="0"/>
              <a:t>(3). Retrieved from </a:t>
            </a:r>
            <a:r>
              <a:rPr lang="en-CA" sz="900" dirty="0">
                <a:hlinkClick r:id="rId7"/>
              </a:rPr>
              <a:t>http://ci-journal.net/index.php/ciej/article/view/390</a:t>
            </a:r>
            <a:endParaRPr lang="en-CA" sz="900" dirty="0"/>
          </a:p>
          <a:p>
            <a:pPr marL="0" indent="0">
              <a:spcBef>
                <a:spcPts val="0"/>
              </a:spcBef>
              <a:spcAft>
                <a:spcPts val="0"/>
              </a:spcAft>
              <a:buNone/>
            </a:pPr>
            <a:r>
              <a:rPr lang="en-CA" sz="900" dirty="0" err="1"/>
              <a:t>Ramírez</a:t>
            </a:r>
            <a:r>
              <a:rPr lang="en-CA" sz="900" dirty="0"/>
              <a:t>, R., &amp; Richardson, D. (2005). Measuring the impact of telecommunication services on </a:t>
            </a:r>
            <a:r>
              <a:rPr lang="en-CA" sz="900" dirty="0" smtClean="0"/>
              <a:t>rural </a:t>
            </a:r>
            <a:r>
              <a:rPr lang="en-CA" sz="900" dirty="0"/>
              <a:t>and remote communities. </a:t>
            </a:r>
            <a:r>
              <a:rPr lang="en-CA" sz="900" i="1" dirty="0"/>
              <a:t>Telecommunications Policy</a:t>
            </a:r>
            <a:r>
              <a:rPr lang="en-CA" sz="900" dirty="0"/>
              <a:t>, </a:t>
            </a:r>
            <a:r>
              <a:rPr lang="en-CA" sz="900" i="1" dirty="0"/>
              <a:t>29</a:t>
            </a:r>
            <a:r>
              <a:rPr lang="en-CA" sz="900" dirty="0"/>
              <a:t>(4), 297-319. </a:t>
            </a:r>
            <a:r>
              <a:rPr lang="en-CA" sz="900" dirty="0" smtClean="0"/>
              <a:t>doi</a:t>
            </a:r>
            <a:r>
              <a:rPr lang="en-CA" sz="900" dirty="0"/>
              <a:t>:10.1016/j.telpol.2004.05.015</a:t>
            </a:r>
          </a:p>
          <a:p>
            <a:pPr marL="0" indent="0">
              <a:spcBef>
                <a:spcPts val="0"/>
              </a:spcBef>
              <a:spcAft>
                <a:spcPts val="0"/>
              </a:spcAft>
              <a:buNone/>
            </a:pPr>
            <a:r>
              <a:rPr lang="en-CA" sz="900" dirty="0"/>
              <a:t>Rural Development PEI. (2010). Rural Action Plan: A Rural Economic Development Strategy for </a:t>
            </a:r>
            <a:r>
              <a:rPr lang="en-CA" sz="900" dirty="0" smtClean="0"/>
              <a:t>Prince </a:t>
            </a:r>
            <a:r>
              <a:rPr lang="en-CA" sz="900" dirty="0"/>
              <a:t>Edward Island. Retrieved from </a:t>
            </a:r>
            <a:r>
              <a:rPr lang="en-CA" sz="900" u="sng" dirty="0" smtClean="0">
                <a:hlinkClick r:id="rId8"/>
              </a:rPr>
              <a:t>http</a:t>
            </a:r>
            <a:r>
              <a:rPr lang="en-CA" sz="900" u="sng" dirty="0">
                <a:hlinkClick r:id="rId8"/>
              </a:rPr>
              <a:t>://www.gov.pe.ca/photos/original/FARD_REDS.pdf</a:t>
            </a:r>
            <a:r>
              <a:rPr lang="en-CA" sz="900" dirty="0"/>
              <a:t> </a:t>
            </a:r>
          </a:p>
          <a:p>
            <a:pPr marL="0" indent="0">
              <a:spcBef>
                <a:spcPts val="0"/>
              </a:spcBef>
              <a:spcAft>
                <a:spcPts val="0"/>
              </a:spcAft>
              <a:buNone/>
            </a:pPr>
            <a:r>
              <a:rPr lang="en-CA" sz="900" dirty="0"/>
              <a:t>Service Alberta. (2013a). Alberta </a:t>
            </a:r>
            <a:r>
              <a:rPr lang="en-CA" sz="900" dirty="0" err="1"/>
              <a:t>SuperNet</a:t>
            </a:r>
            <a:r>
              <a:rPr lang="en-CA" sz="900" dirty="0"/>
              <a:t>: Development Principles. Retrieved from: </a:t>
            </a:r>
            <a:r>
              <a:rPr lang="en-US" sz="900" u="sng" dirty="0" smtClean="0">
                <a:hlinkClick r:id="rId9"/>
              </a:rPr>
              <a:t>http</a:t>
            </a:r>
            <a:r>
              <a:rPr lang="en-US" sz="900" u="sng" dirty="0">
                <a:hlinkClick r:id="rId9"/>
              </a:rPr>
              <a:t>://web.archive.org/web/20130122155106/http://www.servicealberta.gov.ab.ca/</a:t>
            </a:r>
            <a:r>
              <a:rPr lang="en-US" sz="900" u="sng" dirty="0" smtClean="0">
                <a:hlinkClick r:id="rId9"/>
              </a:rPr>
              <a:t>15</a:t>
            </a:r>
            <a:r>
              <a:rPr lang="en-US" sz="900" dirty="0" smtClean="0"/>
              <a:t>78</a:t>
            </a:r>
            <a:r>
              <a:rPr lang="en-US" sz="900" dirty="0"/>
              <a:t>.cfm </a:t>
            </a:r>
            <a:endParaRPr lang="en-CA" sz="900" dirty="0"/>
          </a:p>
          <a:p>
            <a:pPr marL="0" indent="0">
              <a:spcBef>
                <a:spcPts val="0"/>
              </a:spcBef>
              <a:spcAft>
                <a:spcPts val="0"/>
              </a:spcAft>
              <a:buNone/>
            </a:pPr>
            <a:r>
              <a:rPr lang="en-US" sz="900" dirty="0"/>
              <a:t>Service Alberta. (2013b). Alberta </a:t>
            </a:r>
            <a:r>
              <a:rPr lang="en-US" sz="900" dirty="0" err="1"/>
              <a:t>SuperNet</a:t>
            </a:r>
            <a:r>
              <a:rPr lang="en-US" sz="900" dirty="0"/>
              <a:t>: The Network (Technical Information). Retrieved </a:t>
            </a:r>
            <a:r>
              <a:rPr lang="en-US" sz="900" dirty="0" smtClean="0"/>
              <a:t>from </a:t>
            </a:r>
            <a:r>
              <a:rPr lang="en-US" sz="900" u="sng" dirty="0" smtClean="0">
                <a:hlinkClick r:id="rId10"/>
              </a:rPr>
              <a:t>http</a:t>
            </a:r>
            <a:r>
              <a:rPr lang="en-US" sz="900" u="sng" dirty="0">
                <a:hlinkClick r:id="rId10"/>
              </a:rPr>
              <a:t>://web.archive.org/web/20130122160248/http://www.servicealberta.gov.ab.ca/</a:t>
            </a:r>
            <a:r>
              <a:rPr lang="en-US" sz="900" u="sng" dirty="0" smtClean="0">
                <a:hlinkClick r:id="rId10"/>
              </a:rPr>
              <a:t>15</a:t>
            </a:r>
            <a:r>
              <a:rPr lang="en-US" sz="900" dirty="0" smtClean="0"/>
              <a:t>61</a:t>
            </a:r>
            <a:r>
              <a:rPr lang="en-US" sz="900" dirty="0"/>
              <a:t>.cfm </a:t>
            </a:r>
            <a:endParaRPr lang="en-CA" sz="900" dirty="0"/>
          </a:p>
          <a:p>
            <a:pPr marL="0" indent="0">
              <a:spcBef>
                <a:spcPts val="0"/>
              </a:spcBef>
              <a:spcAft>
                <a:spcPts val="0"/>
              </a:spcAft>
              <a:buNone/>
            </a:pPr>
            <a:r>
              <a:rPr lang="en-US" sz="900" dirty="0"/>
              <a:t>Service Alberta. (2012). Final Mile Rural Community Program: Guidelines and Criteria. Retrieved </a:t>
            </a:r>
            <a:r>
              <a:rPr lang="en-US" sz="900" dirty="0" smtClean="0"/>
              <a:t>from</a:t>
            </a:r>
            <a:r>
              <a:rPr lang="en-US" sz="900" dirty="0"/>
              <a:t>: </a:t>
            </a:r>
            <a:r>
              <a:rPr lang="en-US" sz="900" u="sng" dirty="0" smtClean="0">
                <a:hlinkClick r:id="rId11"/>
              </a:rPr>
              <a:t>http</a:t>
            </a:r>
            <a:r>
              <a:rPr lang="en-US" sz="900" u="sng" dirty="0">
                <a:hlinkClick r:id="rId11"/>
              </a:rPr>
              <a:t>://www1.agric.gov.ab.ca/$Department/deptdocs.nsf/all/com14559/$FILE/Final-</a:t>
            </a:r>
            <a:r>
              <a:rPr lang="en-US" sz="900" dirty="0"/>
              <a:t>	Mile-Rural%20Community-Program-Guidelines-and-Criteria.pdf</a:t>
            </a:r>
            <a:endParaRPr lang="en-CA" sz="900" dirty="0"/>
          </a:p>
          <a:p>
            <a:pPr marL="0" indent="0">
              <a:spcBef>
                <a:spcPts val="0"/>
              </a:spcBef>
              <a:spcAft>
                <a:spcPts val="0"/>
              </a:spcAft>
              <a:buNone/>
            </a:pPr>
            <a:r>
              <a:rPr lang="en-CA" sz="900" dirty="0" err="1"/>
              <a:t>Telus</a:t>
            </a:r>
            <a:r>
              <a:rPr lang="en-CA" sz="900" dirty="0"/>
              <a:t>. (2014a). Background: Connecting BC. Retrieved from </a:t>
            </a:r>
            <a:r>
              <a:rPr lang="en-US" sz="900" u="sng" dirty="0" smtClean="0">
                <a:hlinkClick r:id="rId12"/>
              </a:rPr>
              <a:t>http</a:t>
            </a:r>
            <a:r>
              <a:rPr lang="en-US" sz="900" u="sng" dirty="0">
                <a:hlinkClick r:id="rId12"/>
              </a:rPr>
              <a:t>://about.telus.com/community/english/about_us/for_our_customers/</a:t>
            </a:r>
            <a:r>
              <a:rPr lang="en-US" sz="900" u="sng" dirty="0" err="1" smtClean="0">
                <a:hlinkClick r:id="rId12"/>
              </a:rPr>
              <a:t>connecting_b</a:t>
            </a:r>
            <a:r>
              <a:rPr lang="en-US" sz="900" dirty="0" err="1" smtClean="0"/>
              <a:t>c_program</a:t>
            </a:r>
            <a:r>
              <a:rPr lang="en-US" sz="900" dirty="0"/>
              <a:t>/background </a:t>
            </a:r>
            <a:endParaRPr lang="en-CA" sz="900" dirty="0"/>
          </a:p>
          <a:p>
            <a:pPr marL="0" indent="0">
              <a:spcBef>
                <a:spcPts val="0"/>
              </a:spcBef>
              <a:spcAft>
                <a:spcPts val="0"/>
              </a:spcAft>
              <a:buNone/>
            </a:pPr>
            <a:r>
              <a:rPr lang="en-CA" sz="900" dirty="0" err="1"/>
              <a:t>Telus</a:t>
            </a:r>
            <a:r>
              <a:rPr lang="en-CA" sz="900" dirty="0"/>
              <a:t>. (2014b). Partnership Details: Connecting BC. Retrieved from: 	</a:t>
            </a:r>
            <a:r>
              <a:rPr lang="en-US" sz="900" u="sng" dirty="0">
                <a:hlinkClick r:id="rId12"/>
              </a:rPr>
              <a:t>http://about.telus.com/community/english/about_us/for_our_customers/</a:t>
            </a:r>
            <a:r>
              <a:rPr lang="en-US" sz="900" u="sng" dirty="0" err="1" smtClean="0">
                <a:hlinkClick r:id="rId12"/>
              </a:rPr>
              <a:t>connecting_b</a:t>
            </a:r>
            <a:r>
              <a:rPr lang="en-US" sz="900" dirty="0" err="1" smtClean="0"/>
              <a:t>c_program</a:t>
            </a:r>
            <a:r>
              <a:rPr lang="en-US" sz="900" dirty="0"/>
              <a:t>/</a:t>
            </a:r>
            <a:r>
              <a:rPr lang="en-US" sz="900" dirty="0" err="1"/>
              <a:t>partnership_details</a:t>
            </a:r>
            <a:r>
              <a:rPr lang="en-US" sz="900" dirty="0"/>
              <a:t> </a:t>
            </a:r>
            <a:endParaRPr lang="en-CA" sz="900" dirty="0"/>
          </a:p>
          <a:p>
            <a:pPr marL="0" indent="0">
              <a:spcBef>
                <a:spcPts val="0"/>
              </a:spcBef>
              <a:spcAft>
                <a:spcPts val="0"/>
              </a:spcAft>
              <a:buNone/>
            </a:pPr>
            <a:r>
              <a:rPr lang="en-US" sz="900" dirty="0"/>
              <a:t>van </a:t>
            </a:r>
            <a:r>
              <a:rPr lang="en-US" sz="900" dirty="0" err="1"/>
              <a:t>Dijk</a:t>
            </a:r>
            <a:r>
              <a:rPr lang="en-US" sz="900" dirty="0"/>
              <a:t>, J. (1999). The network society: social aspects of new media. London, CA: Sage, </a:t>
            </a:r>
            <a:r>
              <a:rPr lang="en-US" sz="900" dirty="0" smtClean="0"/>
              <a:t>Thousand </a:t>
            </a:r>
            <a:r>
              <a:rPr lang="en-US" sz="900" dirty="0"/>
              <a:t>Oaks.</a:t>
            </a:r>
            <a:r>
              <a:rPr lang="en-US" sz="900" dirty="0" smtClean="0"/>
              <a:t> van </a:t>
            </a:r>
            <a:r>
              <a:rPr lang="en-US" sz="900" dirty="0" err="1"/>
              <a:t>Dijk</a:t>
            </a:r>
            <a:r>
              <a:rPr lang="en-US" sz="900" dirty="0"/>
              <a:t>, J. (2001). The ideology behind ‘‘closing digital divides’’: applying static analysis to </a:t>
            </a:r>
            <a:r>
              <a:rPr lang="en-US" sz="900" dirty="0" smtClean="0"/>
              <a:t>dynamic </a:t>
            </a:r>
            <a:r>
              <a:rPr lang="en-US" sz="900" dirty="0"/>
              <a:t>gaps. In: Hacker, K. (Ed.), Statistics: damn lies. IAMCR/ICA symposium on the </a:t>
            </a:r>
            <a:r>
              <a:rPr lang="en-US" sz="900" dirty="0" smtClean="0"/>
              <a:t>digital </a:t>
            </a:r>
            <a:r>
              <a:rPr lang="en-US" sz="900" dirty="0"/>
              <a:t>divide. Austin, TX: University of Texas, 15–17 November.</a:t>
            </a:r>
            <a:r>
              <a:rPr lang="en-US" sz="900" dirty="0" smtClean="0"/>
              <a:t> </a:t>
            </a:r>
            <a:r>
              <a:rPr lang="en-US" sz="900" dirty="0" err="1" smtClean="0"/>
              <a:t>Winseck</a:t>
            </a:r>
            <a:r>
              <a:rPr lang="en-US" sz="900" dirty="0"/>
              <a:t>, Dwayne. 1998. </a:t>
            </a:r>
            <a:r>
              <a:rPr lang="en-US" sz="900" dirty="0" err="1"/>
              <a:t>Reconvergence</a:t>
            </a:r>
            <a:r>
              <a:rPr lang="en-US" sz="900" dirty="0"/>
              <a:t>: A Political Economy of </a:t>
            </a:r>
            <a:r>
              <a:rPr lang="en-US" sz="900" dirty="0" err="1"/>
              <a:t>Telecomunications</a:t>
            </a:r>
            <a:r>
              <a:rPr lang="en-US" sz="900" dirty="0"/>
              <a:t> in Canada. 	Cresskill, NJ: Hampton.</a:t>
            </a:r>
            <a:endParaRPr lang="en-CA" sz="900" dirty="0"/>
          </a:p>
          <a:p>
            <a:pPr marL="0" indent="0">
              <a:lnSpc>
                <a:spcPct val="90000"/>
              </a:lnSpc>
              <a:spcBef>
                <a:spcPts val="0"/>
              </a:spcBef>
              <a:spcAft>
                <a:spcPts val="0"/>
              </a:spcAft>
              <a:buNone/>
            </a:pPr>
            <a:endParaRPr lang="en-US" sz="900" dirty="0" smtClean="0"/>
          </a:p>
        </p:txBody>
      </p:sp>
    </p:spTree>
    <p:extLst>
      <p:ext uri="{BB962C8B-B14F-4D97-AF65-F5344CB8AC3E}">
        <p14:creationId xmlns:p14="http://schemas.microsoft.com/office/powerpoint/2010/main" val="68115820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Acknowledgements</a:t>
            </a:r>
            <a:br>
              <a:rPr lang="en-US"/>
            </a:br>
            <a:endParaRPr lang="en-US"/>
          </a:p>
        </p:txBody>
      </p:sp>
      <p:sp>
        <p:nvSpPr>
          <p:cNvPr id="3" name="Content Placeholder 2"/>
          <p:cNvSpPr>
            <a:spLocks noGrp="1"/>
          </p:cNvSpPr>
          <p:nvPr>
            <p:ph idx="1"/>
          </p:nvPr>
        </p:nvSpPr>
        <p:spPr>
          <a:xfrm>
            <a:off x="1484310" y="2056149"/>
            <a:ext cx="10018713" cy="3124201"/>
          </a:xfrm>
        </p:spPr>
        <p:txBody>
          <a:bodyPr/>
          <a:lstStyle/>
          <a:p>
            <a:r>
              <a:rPr lang="en-US" dirty="0" smtClean="0"/>
              <a:t>I </a:t>
            </a:r>
            <a:r>
              <a:rPr lang="en-US" dirty="0"/>
              <a:t>want to thank </a:t>
            </a:r>
            <a:r>
              <a:rPr lang="en-US" dirty="0" smtClean="0"/>
              <a:t>my supervisors Michael McNally and Dinesh </a:t>
            </a:r>
            <a:r>
              <a:rPr lang="en-US" dirty="0" err="1" smtClean="0"/>
              <a:t>Rathi</a:t>
            </a:r>
            <a:r>
              <a:rPr lang="en-US" dirty="0" smtClean="0"/>
              <a:t>, and my fellow research assistant Robyn </a:t>
            </a:r>
            <a:r>
              <a:rPr lang="en-US" dirty="0" err="1" smtClean="0"/>
              <a:t>Stobbs</a:t>
            </a:r>
            <a:endParaRPr lang="en-US" dirty="0"/>
          </a:p>
          <a:p>
            <a:r>
              <a:rPr lang="en-US" dirty="0"/>
              <a:t>I</a:t>
            </a:r>
            <a:r>
              <a:rPr lang="en-US" dirty="0" smtClean="0"/>
              <a:t> </a:t>
            </a:r>
            <a:r>
              <a:rPr lang="en-US" dirty="0"/>
              <a:t>want to thank our project </a:t>
            </a:r>
            <a:r>
              <a:rPr lang="en-US" dirty="0" smtClean="0"/>
              <a:t>funders: Social </a:t>
            </a:r>
            <a:r>
              <a:rPr lang="en-US" dirty="0"/>
              <a:t>Sciences and Humanities Research Council (SSHRC</a:t>
            </a:r>
            <a:r>
              <a:rPr lang="en-US" dirty="0" smtClean="0"/>
              <a:t>)</a:t>
            </a:r>
            <a:endParaRPr lang="en-US" dirty="0"/>
          </a:p>
        </p:txBody>
      </p:sp>
      <p:pic>
        <p:nvPicPr>
          <p:cNvPr id="4" name="Picture 2" descr="http://www.brocku.ca/blogs/sjri/files/2014/07/SSHRC_logo_med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12886" y="4389746"/>
            <a:ext cx="4292327" cy="1753855"/>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p:cNvSpPr txBox="1">
            <a:spLocks/>
          </p:cNvSpPr>
          <p:nvPr/>
        </p:nvSpPr>
        <p:spPr>
          <a:xfrm>
            <a:off x="1459868" y="4372402"/>
            <a:ext cx="5983541" cy="1297087"/>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dirty="0" smtClean="0"/>
              <a:t>I want to thank the Canadian Communications Association</a:t>
            </a:r>
            <a:endParaRPr lang="en-US" dirty="0"/>
          </a:p>
        </p:txBody>
      </p:sp>
    </p:spTree>
    <p:extLst>
      <p:ext uri="{BB962C8B-B14F-4D97-AF65-F5344CB8AC3E}">
        <p14:creationId xmlns:p14="http://schemas.microsoft.com/office/powerpoint/2010/main" val="234014978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Information</a:t>
            </a:r>
          </a:p>
        </p:txBody>
      </p:sp>
      <p:sp>
        <p:nvSpPr>
          <p:cNvPr id="3" name="Content Placeholder 2"/>
          <p:cNvSpPr>
            <a:spLocks noGrp="1"/>
          </p:cNvSpPr>
          <p:nvPr>
            <p:ph idx="1"/>
          </p:nvPr>
        </p:nvSpPr>
        <p:spPr/>
        <p:txBody>
          <a:bodyPr/>
          <a:lstStyle/>
          <a:p>
            <a:pPr marL="0" indent="0">
              <a:buNone/>
            </a:pPr>
            <a:r>
              <a:rPr lang="en-US" b="1" dirty="0">
                <a:solidFill>
                  <a:srgbClr val="595959"/>
                </a:solidFill>
                <a:latin typeface="Corbel" charset="0"/>
              </a:rPr>
              <a:t>Jennifer </a:t>
            </a:r>
            <a:r>
              <a:rPr lang="en-US" b="1" dirty="0" smtClean="0">
                <a:solidFill>
                  <a:srgbClr val="595959"/>
                </a:solidFill>
                <a:latin typeface="Corbel" charset="0"/>
              </a:rPr>
              <a:t>Evaniew: </a:t>
            </a:r>
            <a:r>
              <a:rPr lang="en-US" dirty="0" err="1" smtClean="0">
                <a:solidFill>
                  <a:srgbClr val="595959"/>
                </a:solidFill>
                <a:latin typeface="Corbel" charset="0"/>
              </a:rPr>
              <a:t>jennifer.evaniew@ualberta.ca</a:t>
            </a:r>
            <a:endParaRPr lang="en-US" dirty="0" smtClean="0">
              <a:solidFill>
                <a:srgbClr val="595959"/>
              </a:solidFill>
              <a:latin typeface="Corbel" charset="0"/>
            </a:endParaRPr>
          </a:p>
          <a:p>
            <a:pPr marL="0" indent="0">
              <a:buNone/>
            </a:pPr>
            <a:r>
              <a:rPr lang="en-US" b="1" dirty="0" smtClean="0">
                <a:solidFill>
                  <a:srgbClr val="595959"/>
                </a:solidFill>
                <a:latin typeface="Corbel" charset="0"/>
              </a:rPr>
              <a:t>Robyn </a:t>
            </a:r>
            <a:r>
              <a:rPr lang="en-US" b="1" dirty="0" err="1" smtClean="0">
                <a:solidFill>
                  <a:srgbClr val="595959"/>
                </a:solidFill>
                <a:latin typeface="Corbel" charset="0"/>
              </a:rPr>
              <a:t>Stobbs</a:t>
            </a:r>
            <a:r>
              <a:rPr lang="en-US" b="1" dirty="0" smtClean="0">
                <a:solidFill>
                  <a:srgbClr val="595959"/>
                </a:solidFill>
                <a:latin typeface="Corbel" charset="0"/>
              </a:rPr>
              <a:t>:</a:t>
            </a:r>
            <a:r>
              <a:rPr lang="en-US" dirty="0" smtClean="0">
                <a:solidFill>
                  <a:srgbClr val="595959"/>
                </a:solidFill>
                <a:latin typeface="Corbel" charset="0"/>
              </a:rPr>
              <a:t> </a:t>
            </a:r>
            <a:r>
              <a:rPr lang="en-US" dirty="0" err="1" smtClean="0">
                <a:solidFill>
                  <a:srgbClr val="595959"/>
                </a:solidFill>
                <a:latin typeface="Corbel" charset="0"/>
              </a:rPr>
              <a:t>stobbs@ualberta.ca</a:t>
            </a:r>
            <a:endParaRPr lang="en-US" dirty="0">
              <a:solidFill>
                <a:srgbClr val="595959"/>
              </a:solidFill>
              <a:latin typeface="Corbel" charset="0"/>
            </a:endParaRPr>
          </a:p>
          <a:p>
            <a:pPr marL="0" indent="0">
              <a:buNone/>
            </a:pPr>
            <a:r>
              <a:rPr lang="en-US" b="1" dirty="0">
                <a:solidFill>
                  <a:srgbClr val="595959"/>
                </a:solidFill>
                <a:latin typeface="Corbel" charset="0"/>
              </a:rPr>
              <a:t>Dr. Dinesh </a:t>
            </a:r>
            <a:r>
              <a:rPr lang="en-US" b="1" dirty="0" err="1" smtClean="0">
                <a:solidFill>
                  <a:srgbClr val="595959"/>
                </a:solidFill>
                <a:latin typeface="Corbel" charset="0"/>
              </a:rPr>
              <a:t>Rathi</a:t>
            </a:r>
            <a:r>
              <a:rPr lang="en-US" b="1" dirty="0" smtClean="0">
                <a:solidFill>
                  <a:srgbClr val="595959"/>
                </a:solidFill>
                <a:latin typeface="Corbel" charset="0"/>
              </a:rPr>
              <a:t>: </a:t>
            </a:r>
            <a:r>
              <a:rPr lang="en-US" dirty="0" err="1" smtClean="0">
                <a:solidFill>
                  <a:srgbClr val="595959"/>
                </a:solidFill>
                <a:latin typeface="Corbel" charset="0"/>
              </a:rPr>
              <a:t>drathi@ualberta.ca</a:t>
            </a:r>
            <a:endParaRPr lang="en-US" dirty="0" smtClean="0">
              <a:solidFill>
                <a:srgbClr val="595959"/>
              </a:solidFill>
              <a:latin typeface="Corbel" charset="0"/>
            </a:endParaRPr>
          </a:p>
          <a:p>
            <a:pPr marL="0" indent="0">
              <a:buNone/>
            </a:pPr>
            <a:r>
              <a:rPr lang="en-US" b="1" dirty="0" smtClean="0">
                <a:solidFill>
                  <a:srgbClr val="595959"/>
                </a:solidFill>
                <a:latin typeface="Corbel" charset="0"/>
              </a:rPr>
              <a:t>Dr</a:t>
            </a:r>
            <a:r>
              <a:rPr lang="en-US" b="1" dirty="0">
                <a:solidFill>
                  <a:srgbClr val="595959"/>
                </a:solidFill>
                <a:latin typeface="Corbel" charset="0"/>
              </a:rPr>
              <a:t>. Michael </a:t>
            </a:r>
            <a:r>
              <a:rPr lang="en-US" b="1" dirty="0" smtClean="0">
                <a:solidFill>
                  <a:srgbClr val="595959"/>
                </a:solidFill>
                <a:latin typeface="Corbel" charset="0"/>
              </a:rPr>
              <a:t>McNally:</a:t>
            </a:r>
            <a:r>
              <a:rPr lang="en-US" dirty="0" smtClean="0">
                <a:solidFill>
                  <a:srgbClr val="595959"/>
                </a:solidFill>
                <a:latin typeface="Corbel" charset="0"/>
              </a:rPr>
              <a:t> </a:t>
            </a:r>
            <a:r>
              <a:rPr lang="en-US" dirty="0" err="1" smtClean="0">
                <a:solidFill>
                  <a:srgbClr val="595959"/>
                </a:solidFill>
                <a:latin typeface="Corbel" charset="0"/>
              </a:rPr>
              <a:t>mmcnally@ualberta.ca</a:t>
            </a:r>
            <a:endParaRPr lang="en-US" dirty="0"/>
          </a:p>
        </p:txBody>
      </p:sp>
    </p:spTree>
    <p:extLst>
      <p:ext uri="{BB962C8B-B14F-4D97-AF65-F5344CB8AC3E}">
        <p14:creationId xmlns:p14="http://schemas.microsoft.com/office/powerpoint/2010/main" val="223063701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692323"/>
          </a:xfrm>
        </p:spPr>
        <p:txBody>
          <a:bodyPr>
            <a:normAutofit fontScale="90000"/>
          </a:bodyPr>
          <a:lstStyle/>
          <a:p>
            <a:r>
              <a:rPr lang="en-US"/>
              <a:t>Introduction</a:t>
            </a:r>
          </a:p>
        </p:txBody>
      </p:sp>
      <p:sp>
        <p:nvSpPr>
          <p:cNvPr id="3" name="Content Placeholder 2"/>
          <p:cNvSpPr>
            <a:spLocks noGrp="1"/>
          </p:cNvSpPr>
          <p:nvPr>
            <p:ph idx="1"/>
          </p:nvPr>
        </p:nvSpPr>
        <p:spPr>
          <a:xfrm>
            <a:off x="1484313" y="1446751"/>
            <a:ext cx="10018712" cy="4726052"/>
          </a:xfrm>
        </p:spPr>
        <p:txBody>
          <a:bodyPr>
            <a:normAutofit/>
          </a:bodyPr>
          <a:lstStyle/>
          <a:p>
            <a:pPr marL="0" indent="0">
              <a:buNone/>
            </a:pPr>
            <a:r>
              <a:rPr lang="en-US" dirty="0">
                <a:latin typeface="Corbel"/>
              </a:rPr>
              <a:t>Canadian broadband policies, including the recently announced Connecting Canadians program within Digital Canada 150, are unambitious with regard to broadband availability and connection speed, while other nations strive for high speed universal </a:t>
            </a:r>
            <a:r>
              <a:rPr lang="en-US" dirty="0" smtClean="0">
                <a:latin typeface="Corbel"/>
              </a:rPr>
              <a:t>access</a:t>
            </a:r>
          </a:p>
          <a:p>
            <a:r>
              <a:rPr lang="en-US" dirty="0" smtClean="0">
                <a:latin typeface="Corbel"/>
              </a:rPr>
              <a:t>A </a:t>
            </a:r>
            <a:r>
              <a:rPr lang="en-US" dirty="0">
                <a:latin typeface="Corbel"/>
              </a:rPr>
              <a:t>recent study from the OECD states “Canada has amongst one of the world’s slowest Internet speeds and highest costs around the world” (August 15, 2013)</a:t>
            </a:r>
            <a:r>
              <a:rPr lang="en-US" dirty="0" smtClean="0">
                <a:latin typeface="Corbel"/>
              </a:rPr>
              <a:t>.</a:t>
            </a:r>
          </a:p>
          <a:p>
            <a:r>
              <a:rPr lang="en-US" dirty="0" smtClean="0"/>
              <a:t>According to the OECD, From </a:t>
            </a:r>
            <a:r>
              <a:rPr lang="en-US" dirty="0"/>
              <a:t>2002 to </a:t>
            </a:r>
            <a:r>
              <a:rPr lang="en-US" dirty="0" smtClean="0"/>
              <a:t>2012, </a:t>
            </a:r>
            <a:r>
              <a:rPr lang="en-US" dirty="0"/>
              <a:t>Canada fell from 2</a:t>
            </a:r>
            <a:r>
              <a:rPr lang="en-US" baseline="30000" dirty="0"/>
              <a:t>nd</a:t>
            </a:r>
            <a:r>
              <a:rPr lang="en-US" dirty="0"/>
              <a:t> </a:t>
            </a:r>
            <a:r>
              <a:rPr lang="en-US" dirty="0" smtClean="0"/>
              <a:t>to 13</a:t>
            </a:r>
            <a:r>
              <a:rPr lang="en-US" baseline="30000" dirty="0" smtClean="0"/>
              <a:t>th</a:t>
            </a:r>
            <a:r>
              <a:rPr lang="en-US" dirty="0" smtClean="0"/>
              <a:t> for </a:t>
            </a:r>
            <a:r>
              <a:rPr lang="en-US" dirty="0"/>
              <a:t>wired broadband connections </a:t>
            </a:r>
            <a:endParaRPr lang="en-US" dirty="0">
              <a:latin typeface="Corbel"/>
            </a:endParaRPr>
          </a:p>
        </p:txBody>
      </p:sp>
    </p:spTree>
    <p:extLst>
      <p:ext uri="{BB962C8B-B14F-4D97-AF65-F5344CB8AC3E}">
        <p14:creationId xmlns:p14="http://schemas.microsoft.com/office/powerpoint/2010/main" val="231707708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Theoretical Framing</a:t>
            </a:r>
          </a:p>
        </p:txBody>
      </p:sp>
      <p:sp>
        <p:nvSpPr>
          <p:cNvPr id="3" name="Content Placeholder 2"/>
          <p:cNvSpPr>
            <a:spLocks noGrp="1"/>
          </p:cNvSpPr>
          <p:nvPr>
            <p:ph idx="1"/>
          </p:nvPr>
        </p:nvSpPr>
        <p:spPr>
          <a:xfrm>
            <a:off x="1484313" y="2667000"/>
            <a:ext cx="4829624" cy="3124200"/>
          </a:xfrm>
        </p:spPr>
        <p:txBody>
          <a:bodyPr>
            <a:normAutofit/>
          </a:bodyPr>
          <a:lstStyle/>
          <a:p>
            <a:pPr marL="0" indent="0">
              <a:buNone/>
            </a:pPr>
            <a:r>
              <a:rPr lang="en-US" dirty="0">
                <a:latin typeface="Corbel" charset="0"/>
              </a:rPr>
              <a:t>Our analysis is framed by Vincent Mosco's concept of the </a:t>
            </a:r>
            <a:r>
              <a:rPr lang="en-US" b="1" dirty="0">
                <a:latin typeface="Corbel" charset="0"/>
              </a:rPr>
              <a:t>political economy of communication</a:t>
            </a:r>
            <a:r>
              <a:rPr lang="en-US" dirty="0">
                <a:latin typeface="Corbel" charset="0"/>
              </a:rPr>
              <a:t> (</a:t>
            </a:r>
            <a:r>
              <a:rPr lang="en-US" dirty="0" err="1">
                <a:latin typeface="Corbel" charset="0"/>
              </a:rPr>
              <a:t>Mosco</a:t>
            </a:r>
            <a:r>
              <a:rPr lang="en-US" dirty="0">
                <a:latin typeface="Corbel" charset="0"/>
              </a:rPr>
              <a:t>, 1995, p. 12; Mosco, 2009, p. 3-4) </a:t>
            </a:r>
          </a:p>
        </p:txBody>
      </p:sp>
      <p:graphicFrame>
        <p:nvGraphicFramePr>
          <p:cNvPr id="4" name="Diagram 3"/>
          <p:cNvGraphicFramePr/>
          <p:nvPr>
            <p:extLst>
              <p:ext uri="{D42A27DB-BD31-4B8C-83A1-F6EECF244321}">
                <p14:modId xmlns:p14="http://schemas.microsoft.com/office/powerpoint/2010/main" val="2779355655"/>
              </p:ext>
            </p:extLst>
          </p:nvPr>
        </p:nvGraphicFramePr>
        <p:xfrm>
          <a:off x="6741766" y="2357610"/>
          <a:ext cx="4572000"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8622056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692323"/>
          </a:xfrm>
        </p:spPr>
        <p:txBody>
          <a:bodyPr>
            <a:normAutofit fontScale="90000"/>
          </a:bodyPr>
          <a:lstStyle/>
          <a:p>
            <a:r>
              <a:rPr lang="en-US" dirty="0"/>
              <a:t>Literature Review</a:t>
            </a:r>
          </a:p>
        </p:txBody>
      </p:sp>
      <p:sp>
        <p:nvSpPr>
          <p:cNvPr id="3" name="Content Placeholder 2"/>
          <p:cNvSpPr>
            <a:spLocks noGrp="1"/>
          </p:cNvSpPr>
          <p:nvPr>
            <p:ph idx="1"/>
          </p:nvPr>
        </p:nvSpPr>
        <p:spPr>
          <a:xfrm>
            <a:off x="1484313" y="1398526"/>
            <a:ext cx="10018712" cy="4838577"/>
          </a:xfrm>
        </p:spPr>
        <p:txBody>
          <a:bodyPr>
            <a:normAutofit/>
          </a:bodyPr>
          <a:lstStyle/>
          <a:p>
            <a:r>
              <a:rPr lang="en-US" dirty="0" smtClean="0"/>
              <a:t>Lack of internet skills and tools = “Digital Exclusion” </a:t>
            </a:r>
            <a:r>
              <a:rPr lang="en-US" sz="2000" dirty="0" smtClean="0"/>
              <a:t>(Graham 2010, p. 29)</a:t>
            </a:r>
          </a:p>
          <a:p>
            <a:r>
              <a:rPr lang="en-US" dirty="0" smtClean="0"/>
              <a:t>Economic value of information </a:t>
            </a:r>
            <a:r>
              <a:rPr lang="en-US" sz="2000" dirty="0" smtClean="0"/>
              <a:t>(</a:t>
            </a:r>
            <a:r>
              <a:rPr lang="en-US" sz="2000" dirty="0" err="1" smtClean="0"/>
              <a:t>Winseck</a:t>
            </a:r>
            <a:r>
              <a:rPr lang="en-US" sz="2000" dirty="0" smtClean="0"/>
              <a:t> 1998, p. 18)</a:t>
            </a:r>
            <a:endParaRPr lang="en-US" sz="2000" dirty="0"/>
          </a:p>
          <a:p>
            <a:r>
              <a:rPr lang="en-US" dirty="0"/>
              <a:t>Discussions of policy approaches, at the federal and provincial level, and government incentives for broadband programs, including a digital society and </a:t>
            </a:r>
            <a:r>
              <a:rPr lang="en-US" dirty="0" smtClean="0"/>
              <a:t>economy </a:t>
            </a:r>
            <a:r>
              <a:rPr lang="en-US" sz="2000" dirty="0"/>
              <a:t>(Middleton 2014; </a:t>
            </a:r>
            <a:r>
              <a:rPr lang="en-US" sz="2000" dirty="0" err="1"/>
              <a:t>Rajabiun</a:t>
            </a:r>
            <a:r>
              <a:rPr lang="en-US" sz="2000" dirty="0"/>
              <a:t> and Middleton 2013; </a:t>
            </a:r>
            <a:r>
              <a:rPr lang="en-US" sz="2000" dirty="0" err="1"/>
              <a:t>Rajabiun</a:t>
            </a:r>
            <a:r>
              <a:rPr lang="en-US" sz="2000" dirty="0"/>
              <a:t> and Middleton 2013b</a:t>
            </a:r>
            <a:r>
              <a:rPr lang="en-US" sz="2000" dirty="0" smtClean="0"/>
              <a:t>)</a:t>
            </a:r>
          </a:p>
          <a:p>
            <a:r>
              <a:rPr lang="en-US" dirty="0" smtClean="0"/>
              <a:t>How program objectives compare to citizen’s receptions and needs of these programs </a:t>
            </a:r>
            <a:r>
              <a:rPr lang="en-US" sz="2000" dirty="0" smtClean="0"/>
              <a:t>(Blanton 2014; </a:t>
            </a:r>
            <a:r>
              <a:rPr lang="en-US" sz="2000" dirty="0" err="1" smtClean="0"/>
              <a:t>Yusup</a:t>
            </a:r>
            <a:r>
              <a:rPr lang="en-US" sz="2000" dirty="0" smtClean="0"/>
              <a:t> et. al 2012; Moll 2011; Middleton 2011; </a:t>
            </a:r>
            <a:r>
              <a:rPr lang="en-CA" sz="2000" dirty="0" err="1" smtClean="0"/>
              <a:t>Bakardjieva</a:t>
            </a:r>
            <a:r>
              <a:rPr lang="en-CA" sz="2000" dirty="0" smtClean="0"/>
              <a:t> and Williams</a:t>
            </a:r>
            <a:r>
              <a:rPr lang="en-CA" sz="2000" dirty="0"/>
              <a:t> </a:t>
            </a:r>
            <a:r>
              <a:rPr lang="en-CA" sz="2000" dirty="0" smtClean="0"/>
              <a:t>2010; </a:t>
            </a:r>
            <a:r>
              <a:rPr lang="en-US" sz="2000" dirty="0"/>
              <a:t>Milliken et al. 2009; </a:t>
            </a:r>
            <a:r>
              <a:rPr lang="en-CA" sz="2000" dirty="0" err="1"/>
              <a:t>Ramírez</a:t>
            </a:r>
            <a:r>
              <a:rPr lang="en-CA" sz="2000" dirty="0"/>
              <a:t> 2009; </a:t>
            </a:r>
            <a:r>
              <a:rPr lang="en-CA" sz="2000" dirty="0" smtClean="0"/>
              <a:t>Middleton 2007; </a:t>
            </a:r>
            <a:r>
              <a:rPr lang="en-CA" sz="2000" dirty="0" err="1"/>
              <a:t>Gephart</a:t>
            </a:r>
            <a:r>
              <a:rPr lang="en-CA" sz="2000" dirty="0"/>
              <a:t> et al 2005; </a:t>
            </a:r>
            <a:r>
              <a:rPr lang="en-CA" sz="2000" dirty="0" err="1" smtClean="0"/>
              <a:t>Ramírez</a:t>
            </a:r>
            <a:r>
              <a:rPr lang="en-CA" sz="2000" dirty="0" smtClean="0"/>
              <a:t> and Richardson 2005)</a:t>
            </a:r>
            <a:endParaRPr lang="en-US" sz="2000" dirty="0" smtClean="0"/>
          </a:p>
        </p:txBody>
      </p:sp>
    </p:spTree>
    <p:extLst>
      <p:ext uri="{BB962C8B-B14F-4D97-AF65-F5344CB8AC3E}">
        <p14:creationId xmlns:p14="http://schemas.microsoft.com/office/powerpoint/2010/main" val="65543973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692323"/>
          </a:xfrm>
        </p:spPr>
        <p:txBody>
          <a:bodyPr>
            <a:normAutofit fontScale="90000"/>
          </a:bodyPr>
          <a:lstStyle/>
          <a:p>
            <a:r>
              <a:rPr lang="en-US"/>
              <a:t>Research Objective</a:t>
            </a:r>
          </a:p>
        </p:txBody>
      </p:sp>
      <p:sp>
        <p:nvSpPr>
          <p:cNvPr id="3" name="Content Placeholder 2"/>
          <p:cNvSpPr>
            <a:spLocks noGrp="1"/>
          </p:cNvSpPr>
          <p:nvPr>
            <p:ph idx="1"/>
          </p:nvPr>
        </p:nvSpPr>
        <p:spPr>
          <a:xfrm>
            <a:off x="1484313" y="1647824"/>
            <a:ext cx="10211410" cy="4573203"/>
          </a:xfrm>
        </p:spPr>
        <p:txBody>
          <a:bodyPr>
            <a:normAutofit/>
          </a:bodyPr>
          <a:lstStyle/>
          <a:p>
            <a:r>
              <a:rPr lang="en-US" dirty="0">
                <a:latin typeface="Corbel"/>
                <a:cs typeface="Times New Roman" charset="0"/>
              </a:rPr>
              <a:t>We conducted a thematic analysis of policy for Canadian Federal and Provincial broadband programs operating from 1994 </a:t>
            </a:r>
            <a:r>
              <a:rPr lang="en-US" dirty="0" smtClean="0">
                <a:latin typeface="Corbel"/>
                <a:cs typeface="Times New Roman" charset="0"/>
              </a:rPr>
              <a:t>to the </a:t>
            </a:r>
            <a:r>
              <a:rPr lang="en-US" dirty="0">
                <a:latin typeface="Corbel"/>
                <a:cs typeface="Times New Roman" charset="0"/>
              </a:rPr>
              <a:t>present </a:t>
            </a:r>
            <a:r>
              <a:rPr lang="en-US" dirty="0">
                <a:cs typeface="Times New Roman" charset="0"/>
              </a:rPr>
              <a:t>with a focus on initiatives aimed on connecting rural and remote </a:t>
            </a:r>
            <a:r>
              <a:rPr lang="en-US" dirty="0" smtClean="0">
                <a:cs typeface="Times New Roman" charset="0"/>
              </a:rPr>
              <a:t>communities and individuals</a:t>
            </a:r>
            <a:endParaRPr lang="en-US" dirty="0" smtClean="0">
              <a:latin typeface="Corbel"/>
              <a:cs typeface="Times New Roman" charset="0"/>
            </a:endParaRPr>
          </a:p>
          <a:p>
            <a:pPr lvl="1"/>
            <a:r>
              <a:rPr lang="en-US" dirty="0" smtClean="0">
                <a:latin typeface="Corbel"/>
                <a:cs typeface="Times New Roman" charset="0"/>
              </a:rPr>
              <a:t>To </a:t>
            </a:r>
            <a:r>
              <a:rPr lang="en-US" dirty="0">
                <a:latin typeface="Corbel"/>
                <a:cs typeface="Times New Roman" charset="0"/>
              </a:rPr>
              <a:t>determine changes in program parameters and objectives over time </a:t>
            </a:r>
            <a:endParaRPr lang="en-US" dirty="0" smtClean="0">
              <a:latin typeface="Corbel"/>
              <a:cs typeface="Times New Roman" charset="0"/>
            </a:endParaRPr>
          </a:p>
          <a:p>
            <a:pPr lvl="1"/>
            <a:r>
              <a:rPr lang="en-US" dirty="0" smtClean="0">
                <a:latin typeface="Corbel"/>
                <a:cs typeface="Times New Roman" charset="0"/>
              </a:rPr>
              <a:t>To </a:t>
            </a:r>
            <a:r>
              <a:rPr lang="en-US" dirty="0">
                <a:latin typeface="Corbel"/>
                <a:cs typeface="Times New Roman" charset="0"/>
              </a:rPr>
              <a:t>determine the relationship between program parameters and </a:t>
            </a:r>
            <a:r>
              <a:rPr lang="en-US" dirty="0" smtClean="0">
                <a:latin typeface="Corbel"/>
                <a:cs typeface="Times New Roman" charset="0"/>
              </a:rPr>
              <a:t>objectives</a:t>
            </a:r>
          </a:p>
          <a:p>
            <a:pPr lvl="1"/>
            <a:r>
              <a:rPr lang="en-US" dirty="0" smtClean="0">
                <a:cs typeface="Times New Roman" charset="0"/>
              </a:rPr>
              <a:t>To </a:t>
            </a:r>
            <a:r>
              <a:rPr lang="en-US" dirty="0">
                <a:cs typeface="Times New Roman" charset="0"/>
              </a:rPr>
              <a:t>determine the coherence between </a:t>
            </a:r>
            <a:r>
              <a:rPr lang="en-US" dirty="0" smtClean="0">
                <a:cs typeface="Times New Roman" charset="0"/>
              </a:rPr>
              <a:t>parameters and objectives </a:t>
            </a:r>
            <a:r>
              <a:rPr lang="en-US" dirty="0">
                <a:cs typeface="Times New Roman" charset="0"/>
              </a:rPr>
              <a:t>at the Federal and Provincial level</a:t>
            </a:r>
          </a:p>
          <a:p>
            <a:pPr lvl="1"/>
            <a:endParaRPr lang="en-US" dirty="0" smtClean="0">
              <a:latin typeface="Corbel"/>
              <a:cs typeface="Times New Roman" charset="0"/>
            </a:endParaRPr>
          </a:p>
        </p:txBody>
      </p:sp>
    </p:spTree>
    <p:extLst>
      <p:ext uri="{BB962C8B-B14F-4D97-AF65-F5344CB8AC3E}">
        <p14:creationId xmlns:p14="http://schemas.microsoft.com/office/powerpoint/2010/main" val="278589536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044837"/>
          </a:xfrm>
        </p:spPr>
        <p:txBody>
          <a:bodyPr/>
          <a:lstStyle/>
          <a:p>
            <a:r>
              <a:rPr lang="en-US" dirty="0" smtClean="0"/>
              <a:t>Legal Documents</a:t>
            </a:r>
            <a:endParaRPr lang="en-US" dirty="0"/>
          </a:p>
        </p:txBody>
      </p:sp>
      <p:sp>
        <p:nvSpPr>
          <p:cNvPr id="3" name="Content Placeholder 2"/>
          <p:cNvSpPr>
            <a:spLocks noGrp="1"/>
          </p:cNvSpPr>
          <p:nvPr>
            <p:ph idx="1"/>
          </p:nvPr>
        </p:nvSpPr>
        <p:spPr>
          <a:xfrm>
            <a:off x="1484310" y="2107471"/>
            <a:ext cx="10018713" cy="3977674"/>
          </a:xfrm>
        </p:spPr>
        <p:txBody>
          <a:bodyPr>
            <a:normAutofit lnSpcReduction="10000"/>
          </a:bodyPr>
          <a:lstStyle/>
          <a:p>
            <a:r>
              <a:rPr lang="en-US" dirty="0"/>
              <a:t>Objectives of the </a:t>
            </a:r>
            <a:r>
              <a:rPr lang="en-US" i="1" dirty="0"/>
              <a:t>Telecommunications Act, </a:t>
            </a:r>
            <a:r>
              <a:rPr lang="en-US" dirty="0"/>
              <a:t>s.7(a), (b</a:t>
            </a:r>
            <a:r>
              <a:rPr lang="en-US" dirty="0" smtClean="0"/>
              <a:t>)</a:t>
            </a:r>
          </a:p>
          <a:p>
            <a:pPr lvl="1"/>
            <a:r>
              <a:rPr lang="en-US" dirty="0"/>
              <a:t>“Facilitate the orderly development throughout Canada of a telecommunications system that serves to safeguard, enrich and strengthen the </a:t>
            </a:r>
            <a:r>
              <a:rPr lang="en-US" b="1" dirty="0"/>
              <a:t>social and economic </a:t>
            </a:r>
            <a:r>
              <a:rPr lang="en-US" dirty="0"/>
              <a:t>fabric of Canada and its regions” </a:t>
            </a:r>
          </a:p>
          <a:p>
            <a:pPr lvl="1"/>
            <a:r>
              <a:rPr lang="en-US" dirty="0"/>
              <a:t>“</a:t>
            </a:r>
            <a:r>
              <a:rPr lang="en-US" b="1" dirty="0"/>
              <a:t>render reliable and affordable </a:t>
            </a:r>
            <a:r>
              <a:rPr lang="en-US" dirty="0"/>
              <a:t>telecommunications service of </a:t>
            </a:r>
            <a:r>
              <a:rPr lang="en-US" b="1" dirty="0"/>
              <a:t>high quality </a:t>
            </a:r>
            <a:r>
              <a:rPr lang="en-US" dirty="0"/>
              <a:t>accessible to Canadians in both urban and rural areas in all regions of Canada” </a:t>
            </a:r>
          </a:p>
          <a:p>
            <a:r>
              <a:rPr lang="en-US" dirty="0" smtClean="0"/>
              <a:t>The CRTC should “rely </a:t>
            </a:r>
            <a:r>
              <a:rPr lang="en-US" dirty="0"/>
              <a:t>on market forces to the maximum extent feasible as the means of achieving the telecommunications policy </a:t>
            </a:r>
            <a:r>
              <a:rPr lang="en-US" dirty="0" smtClean="0"/>
              <a:t>objectives” (Canada </a:t>
            </a:r>
            <a:r>
              <a:rPr lang="en-US" dirty="0"/>
              <a:t>2006; Canada 2007</a:t>
            </a:r>
            <a:r>
              <a:rPr lang="en-US" dirty="0" smtClean="0"/>
              <a:t>)</a:t>
            </a:r>
          </a:p>
          <a:p>
            <a:r>
              <a:rPr lang="en-US" dirty="0" smtClean="0"/>
              <a:t>CRTC speed targets </a:t>
            </a:r>
            <a:r>
              <a:rPr lang="en-US" dirty="0"/>
              <a:t>(CRTC 2011-</a:t>
            </a:r>
            <a:r>
              <a:rPr lang="en-US" dirty="0" smtClean="0"/>
              <a:t>291)</a:t>
            </a:r>
            <a:endParaRPr lang="en-US" dirty="0"/>
          </a:p>
          <a:p>
            <a:endParaRPr lang="en-US" dirty="0"/>
          </a:p>
        </p:txBody>
      </p:sp>
    </p:spTree>
    <p:extLst>
      <p:ext uri="{BB962C8B-B14F-4D97-AF65-F5344CB8AC3E}">
        <p14:creationId xmlns:p14="http://schemas.microsoft.com/office/powerpoint/2010/main" val="81811089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35700"/>
            <a:ext cx="10018713" cy="889551"/>
          </a:xfrm>
        </p:spPr>
        <p:txBody>
          <a:bodyPr>
            <a:normAutofit/>
          </a:bodyPr>
          <a:lstStyle/>
          <a:p>
            <a:r>
              <a:rPr lang="en-US" dirty="0"/>
              <a:t>Federal </a:t>
            </a:r>
            <a:r>
              <a:rPr lang="en-US" dirty="0" smtClean="0"/>
              <a:t>Broadband Programs (1994 – Present)</a:t>
            </a:r>
            <a:endParaRPr lang="en-US" dirty="0"/>
          </a:p>
        </p:txBody>
      </p:sp>
      <p:sp>
        <p:nvSpPr>
          <p:cNvPr id="3" name="Content Placeholder 2"/>
          <p:cNvSpPr>
            <a:spLocks noGrp="1"/>
          </p:cNvSpPr>
          <p:nvPr>
            <p:ph idx="1"/>
          </p:nvPr>
        </p:nvSpPr>
        <p:spPr>
          <a:xfrm>
            <a:off x="1368863" y="1494977"/>
            <a:ext cx="4788429" cy="5363024"/>
          </a:xfrm>
        </p:spPr>
        <p:txBody>
          <a:bodyPr>
            <a:normAutofit fontScale="85000" lnSpcReduction="10000"/>
          </a:bodyPr>
          <a:lstStyle/>
          <a:p>
            <a:r>
              <a:rPr lang="en-US" dirty="0" err="1" smtClean="0"/>
              <a:t>SchoolNet</a:t>
            </a:r>
            <a:r>
              <a:rPr lang="en-US" dirty="0" smtClean="0"/>
              <a:t> / First Nations </a:t>
            </a:r>
            <a:r>
              <a:rPr lang="en-US" dirty="0" err="1" smtClean="0"/>
              <a:t>SchoolNet</a:t>
            </a:r>
            <a:r>
              <a:rPr lang="en-US" dirty="0" smtClean="0"/>
              <a:t> (1995 – 2009) </a:t>
            </a:r>
          </a:p>
          <a:p>
            <a:pPr lvl="1"/>
            <a:r>
              <a:rPr lang="en-US" dirty="0" err="1" smtClean="0"/>
              <a:t>SchoolNet’s</a:t>
            </a:r>
            <a:r>
              <a:rPr lang="en-US" dirty="0" smtClean="0"/>
              <a:t> </a:t>
            </a:r>
            <a:r>
              <a:rPr lang="en-US" dirty="0"/>
              <a:t>Online Connectivity Survey: Final Report (2000)</a:t>
            </a:r>
          </a:p>
          <a:p>
            <a:pPr lvl="1"/>
            <a:r>
              <a:rPr lang="en-US" dirty="0"/>
              <a:t>Evaluation of the SchoolNet1 Initiative: Final Report (2000</a:t>
            </a:r>
            <a:r>
              <a:rPr lang="en-US" dirty="0" smtClean="0"/>
              <a:t>)</a:t>
            </a:r>
          </a:p>
          <a:p>
            <a:pPr lvl="1"/>
            <a:r>
              <a:rPr lang="en-US" dirty="0"/>
              <a:t>Evaluation of the First Nations </a:t>
            </a:r>
            <a:r>
              <a:rPr lang="en-US" dirty="0" err="1"/>
              <a:t>SchoolNet</a:t>
            </a:r>
            <a:r>
              <a:rPr lang="en-US" dirty="0"/>
              <a:t> Program: Final Report (2009</a:t>
            </a:r>
            <a:r>
              <a:rPr lang="en-US" dirty="0" smtClean="0"/>
              <a:t>)</a:t>
            </a:r>
          </a:p>
          <a:p>
            <a:r>
              <a:rPr lang="en-US" dirty="0" smtClean="0"/>
              <a:t>Community Access Program (CAP) (1994 – 2009)</a:t>
            </a:r>
          </a:p>
          <a:p>
            <a:pPr lvl="1"/>
            <a:r>
              <a:rPr lang="en-US" dirty="0"/>
              <a:t>Final Evaluation of the Community Access Program (2009</a:t>
            </a:r>
            <a:r>
              <a:rPr lang="en-US" dirty="0" smtClean="0"/>
              <a:t>)</a:t>
            </a:r>
          </a:p>
          <a:p>
            <a:r>
              <a:rPr lang="en-US" dirty="0" smtClean="0"/>
              <a:t>National Satellite Initiative (NSI) (2003 – 2009) </a:t>
            </a:r>
          </a:p>
          <a:p>
            <a:pPr lvl="1"/>
            <a:r>
              <a:rPr lang="en-US" dirty="0"/>
              <a:t>The Northern Indigenous Community Satellite Network (NICSN</a:t>
            </a:r>
            <a:r>
              <a:rPr lang="en-US" dirty="0" smtClean="0"/>
              <a:t>) (2007 – 2013)</a:t>
            </a:r>
            <a:endParaRPr lang="en-CA" dirty="0"/>
          </a:p>
          <a:p>
            <a:pPr marL="0" indent="0">
              <a:buNone/>
            </a:pPr>
            <a:endParaRPr lang="en-US" dirty="0" smtClean="0"/>
          </a:p>
          <a:p>
            <a:endParaRPr lang="en-US" dirty="0"/>
          </a:p>
        </p:txBody>
      </p:sp>
      <p:sp>
        <p:nvSpPr>
          <p:cNvPr id="4" name="Content Placeholder 2"/>
          <p:cNvSpPr txBox="1">
            <a:spLocks/>
          </p:cNvSpPr>
          <p:nvPr/>
        </p:nvSpPr>
        <p:spPr>
          <a:xfrm>
            <a:off x="6237675" y="1237777"/>
            <a:ext cx="5546384" cy="5376916"/>
          </a:xfrm>
          <a:prstGeom prst="rect">
            <a:avLst/>
          </a:prstGeom>
        </p:spPr>
        <p:txBody>
          <a:bodyPr vert="horz" lIns="91440" tIns="45720" rIns="91440" bIns="45720" rtlCol="0" anchor="ctr">
            <a:normAutofit fontScale="850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dirty="0" smtClean="0"/>
              <a:t>The Broadband for Rural &amp; Northern Development Program</a:t>
            </a:r>
            <a:r>
              <a:rPr lang="en-CA" dirty="0" smtClean="0"/>
              <a:t> (BRAND) (2002 – 2007) </a:t>
            </a:r>
          </a:p>
          <a:p>
            <a:pPr lvl="1"/>
            <a:r>
              <a:rPr lang="en-US" dirty="0" smtClean="0"/>
              <a:t>Broadband for Rural and Northern Development Pilot Program: Guidelines for applicants (revised January 2003)</a:t>
            </a:r>
          </a:p>
          <a:p>
            <a:pPr lvl="1"/>
            <a:r>
              <a:rPr lang="en-US" dirty="0" smtClean="0"/>
              <a:t>Formative Evaluation of the Broadband for Rural &amp; Northern Development Pilot (July 2006)</a:t>
            </a:r>
          </a:p>
          <a:p>
            <a:pPr lvl="1"/>
            <a:r>
              <a:rPr lang="en-US" dirty="0" smtClean="0"/>
              <a:t>Audit of the Broadband Rural and Northern Development Pilot Program (July 2007)</a:t>
            </a:r>
            <a:endParaRPr lang="en-CA" dirty="0" smtClean="0"/>
          </a:p>
          <a:p>
            <a:r>
              <a:rPr lang="en-US" dirty="0" smtClean="0"/>
              <a:t>Broadband Canada: Connecting Rural Canadians (2009 – 2012)</a:t>
            </a:r>
          </a:p>
          <a:p>
            <a:pPr lvl="1"/>
            <a:r>
              <a:rPr lang="en-US" dirty="0" smtClean="0"/>
              <a:t>Connecting Rural Canadians: Application Guide (September 2009)</a:t>
            </a:r>
          </a:p>
          <a:p>
            <a:pPr lvl="1"/>
            <a:r>
              <a:rPr lang="en-US" dirty="0" smtClean="0"/>
              <a:t>Audit of the Broadband Canada (Connecting Rural Canadians) Program (March 2011)</a:t>
            </a:r>
          </a:p>
          <a:p>
            <a:r>
              <a:rPr lang="en-US" dirty="0" smtClean="0"/>
              <a:t>Digital Canada 150</a:t>
            </a:r>
            <a:r>
              <a:rPr lang="en-CA" dirty="0" smtClean="0"/>
              <a:t>: </a:t>
            </a:r>
            <a:r>
              <a:rPr lang="en-US" dirty="0" smtClean="0"/>
              <a:t>Connecting Canadians (2014 – 2017)</a:t>
            </a:r>
            <a:endParaRPr lang="en-US" dirty="0"/>
          </a:p>
        </p:txBody>
      </p:sp>
    </p:spTree>
    <p:extLst>
      <p:ext uri="{BB962C8B-B14F-4D97-AF65-F5344CB8AC3E}">
        <p14:creationId xmlns:p14="http://schemas.microsoft.com/office/powerpoint/2010/main" val="97725185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114601"/>
          </a:xfrm>
        </p:spPr>
        <p:txBody>
          <a:bodyPr/>
          <a:lstStyle/>
          <a:p>
            <a:r>
              <a:rPr lang="en-US" dirty="0" smtClean="0"/>
              <a:t>Western Provincial Programs (2001 – present)</a:t>
            </a:r>
            <a:endParaRPr lang="en-US" dirty="0"/>
          </a:p>
        </p:txBody>
      </p:sp>
      <p:sp>
        <p:nvSpPr>
          <p:cNvPr id="3" name="Content Placeholder 2"/>
          <p:cNvSpPr>
            <a:spLocks noGrp="1"/>
          </p:cNvSpPr>
          <p:nvPr>
            <p:ph sz="half" idx="1"/>
          </p:nvPr>
        </p:nvSpPr>
        <p:spPr>
          <a:xfrm>
            <a:off x="1414730" y="1494976"/>
            <a:ext cx="5160550" cy="4597452"/>
          </a:xfrm>
        </p:spPr>
        <p:txBody>
          <a:bodyPr>
            <a:normAutofit/>
          </a:bodyPr>
          <a:lstStyle/>
          <a:p>
            <a:pPr marL="0" indent="0">
              <a:buNone/>
            </a:pPr>
            <a:r>
              <a:rPr lang="en-US" sz="2200" b="1" dirty="0"/>
              <a:t>British Columbia:</a:t>
            </a:r>
          </a:p>
          <a:p>
            <a:r>
              <a:rPr lang="en-US" sz="2000" dirty="0"/>
              <a:t>Community Network Infrastructure Grant </a:t>
            </a:r>
            <a:r>
              <a:rPr lang="en-US" sz="2000" dirty="0" smtClean="0"/>
              <a:t>Program </a:t>
            </a:r>
            <a:r>
              <a:rPr lang="en-US" sz="2000" i="1" dirty="0" smtClean="0"/>
              <a:t>(2005 – 2006) </a:t>
            </a:r>
          </a:p>
          <a:p>
            <a:r>
              <a:rPr lang="en-US" sz="2000" dirty="0"/>
              <a:t>Connecting Communities Agreement (CCA) </a:t>
            </a:r>
            <a:r>
              <a:rPr lang="en-US" sz="2000" i="1" dirty="0"/>
              <a:t>(2005 – 2010</a:t>
            </a:r>
            <a:r>
              <a:rPr lang="en-US" sz="2000" i="1" dirty="0" smtClean="0"/>
              <a:t>)</a:t>
            </a:r>
            <a:endParaRPr lang="en-CA" sz="2000" dirty="0"/>
          </a:p>
          <a:p>
            <a:r>
              <a:rPr lang="en-US" sz="2000" dirty="0"/>
              <a:t>Connecting Citizens Grant </a:t>
            </a:r>
            <a:r>
              <a:rPr lang="en-US" sz="2000" dirty="0" smtClean="0"/>
              <a:t>Program</a:t>
            </a:r>
            <a:r>
              <a:rPr lang="en-US" sz="2000" dirty="0"/>
              <a:t> </a:t>
            </a:r>
            <a:r>
              <a:rPr lang="en-US" sz="2000" dirty="0" smtClean="0"/>
              <a:t>(Kelowna</a:t>
            </a:r>
            <a:r>
              <a:rPr lang="en-US" sz="2000" dirty="0"/>
              <a:t>, B.C. </a:t>
            </a:r>
            <a:r>
              <a:rPr lang="en-US" sz="2000" dirty="0" smtClean="0"/>
              <a:t>) </a:t>
            </a:r>
            <a:r>
              <a:rPr lang="en-US" sz="2000" i="1" dirty="0" smtClean="0"/>
              <a:t>(2008 – 2011)</a:t>
            </a:r>
            <a:endParaRPr lang="en-CA" sz="2000" dirty="0"/>
          </a:p>
          <a:p>
            <a:r>
              <a:rPr lang="en-US" sz="2000" dirty="0" smtClean="0"/>
              <a:t>Connecting </a:t>
            </a:r>
            <a:r>
              <a:rPr lang="en-US" sz="2000" dirty="0"/>
              <a:t>British Columbia Agreement (CBCA</a:t>
            </a:r>
            <a:r>
              <a:rPr lang="en-US" sz="2000" dirty="0" smtClean="0"/>
              <a:t>) </a:t>
            </a:r>
            <a:r>
              <a:rPr lang="en-US" sz="2000" i="1" dirty="0" smtClean="0"/>
              <a:t>(2011 – 2020)</a:t>
            </a:r>
            <a:endParaRPr lang="en-US" sz="2000" dirty="0" smtClean="0"/>
          </a:p>
          <a:p>
            <a:pPr marL="0" indent="0">
              <a:buNone/>
            </a:pPr>
            <a:r>
              <a:rPr lang="en-US" sz="2200" b="1" dirty="0" smtClean="0"/>
              <a:t>Saskatchewan: </a:t>
            </a:r>
            <a:r>
              <a:rPr lang="en-US" sz="2000" dirty="0" err="1" smtClean="0"/>
              <a:t>CommunityNet</a:t>
            </a:r>
            <a:r>
              <a:rPr lang="en-US" sz="2000" dirty="0" smtClean="0"/>
              <a:t> </a:t>
            </a:r>
            <a:r>
              <a:rPr lang="en-US" sz="2000" i="1" dirty="0" smtClean="0"/>
              <a:t>(2001 – 2014) </a:t>
            </a:r>
            <a:endParaRPr lang="en-US" sz="2000" i="1" dirty="0"/>
          </a:p>
        </p:txBody>
      </p:sp>
      <p:sp>
        <p:nvSpPr>
          <p:cNvPr id="4" name="Content Placeholder 3"/>
          <p:cNvSpPr>
            <a:spLocks noGrp="1"/>
          </p:cNvSpPr>
          <p:nvPr>
            <p:ph sz="half" idx="2"/>
          </p:nvPr>
        </p:nvSpPr>
        <p:spPr>
          <a:xfrm>
            <a:off x="6607966" y="2250501"/>
            <a:ext cx="5401163" cy="3600802"/>
          </a:xfrm>
        </p:spPr>
        <p:txBody>
          <a:bodyPr>
            <a:noAutofit/>
          </a:bodyPr>
          <a:lstStyle/>
          <a:p>
            <a:pPr marL="0" indent="0">
              <a:buNone/>
            </a:pPr>
            <a:r>
              <a:rPr lang="en-US" sz="2200" b="1" dirty="0" smtClean="0"/>
              <a:t>Alberta:</a:t>
            </a:r>
          </a:p>
          <a:p>
            <a:r>
              <a:rPr lang="en-US" sz="2000" dirty="0" smtClean="0"/>
              <a:t>Alberta </a:t>
            </a:r>
            <a:r>
              <a:rPr lang="en-US" sz="2000" dirty="0" err="1" smtClean="0"/>
              <a:t>SuperNet</a:t>
            </a:r>
            <a:r>
              <a:rPr lang="en-US" sz="2000" dirty="0" smtClean="0"/>
              <a:t> </a:t>
            </a:r>
            <a:r>
              <a:rPr lang="en-US" sz="2000" i="1" dirty="0" smtClean="0"/>
              <a:t>(2001 – 2005)</a:t>
            </a:r>
            <a:endParaRPr lang="en-CA" sz="2000" dirty="0"/>
          </a:p>
          <a:p>
            <a:r>
              <a:rPr lang="en-US" sz="2000" dirty="0"/>
              <a:t>Alberta Rural Connections: Community Broadband Infrastructure Pilot </a:t>
            </a:r>
            <a:r>
              <a:rPr lang="en-US" sz="2000" dirty="0" smtClean="0"/>
              <a:t>Program    </a:t>
            </a:r>
            <a:r>
              <a:rPr lang="en-US" sz="2000" dirty="0"/>
              <a:t> </a:t>
            </a:r>
            <a:r>
              <a:rPr lang="en-US" sz="2000" i="1" dirty="0" smtClean="0"/>
              <a:t>(2009 – 2011)</a:t>
            </a:r>
            <a:endParaRPr lang="en-CA" sz="2000" dirty="0"/>
          </a:p>
          <a:p>
            <a:r>
              <a:rPr lang="en-US" sz="2000" dirty="0"/>
              <a:t>Alberta Final Mile Rural Community Initiative (FMRCI</a:t>
            </a:r>
            <a:r>
              <a:rPr lang="en-US" sz="2000" dirty="0" smtClean="0"/>
              <a:t>) </a:t>
            </a:r>
            <a:r>
              <a:rPr lang="en-US" sz="2000" i="1" dirty="0" smtClean="0"/>
              <a:t>(2012 – present)</a:t>
            </a:r>
            <a:endParaRPr lang="en-US" sz="2000" dirty="0"/>
          </a:p>
          <a:p>
            <a:pPr marL="0" indent="0">
              <a:buNone/>
            </a:pPr>
            <a:r>
              <a:rPr lang="en-US" sz="2200" b="1" dirty="0" smtClean="0"/>
              <a:t>Manitoba:</a:t>
            </a:r>
            <a:endParaRPr lang="en-US" sz="2200" b="1" dirty="0"/>
          </a:p>
          <a:p>
            <a:r>
              <a:rPr lang="en-US" sz="2000" dirty="0"/>
              <a:t>Parkland Telecommunications </a:t>
            </a:r>
            <a:r>
              <a:rPr lang="en-US" sz="2000" dirty="0" smtClean="0"/>
              <a:t>Network     </a:t>
            </a:r>
            <a:r>
              <a:rPr lang="en-US" sz="2000" i="1" dirty="0" smtClean="0"/>
              <a:t>(2005 – 2007)</a:t>
            </a:r>
            <a:endParaRPr lang="en-CA" sz="2000" i="1" dirty="0"/>
          </a:p>
          <a:p>
            <a:r>
              <a:rPr lang="en-US" sz="2000" dirty="0" smtClean="0"/>
              <a:t>Central </a:t>
            </a:r>
            <a:r>
              <a:rPr lang="en-US" sz="2000" dirty="0"/>
              <a:t>Manitoba </a:t>
            </a:r>
            <a:r>
              <a:rPr lang="en-US" sz="2000" dirty="0" smtClean="0"/>
              <a:t>Broadband </a:t>
            </a:r>
            <a:r>
              <a:rPr lang="en-US" sz="2000" i="1" dirty="0" smtClean="0"/>
              <a:t>(2007 – 2008)</a:t>
            </a:r>
            <a:endParaRPr lang="en-CA" sz="2000" dirty="0"/>
          </a:p>
          <a:p>
            <a:endParaRPr lang="en-US" sz="2200" dirty="0"/>
          </a:p>
        </p:txBody>
      </p:sp>
    </p:spTree>
    <p:extLst>
      <p:ext uri="{BB962C8B-B14F-4D97-AF65-F5344CB8AC3E}">
        <p14:creationId xmlns:p14="http://schemas.microsoft.com/office/powerpoint/2010/main" val="3468333078"/>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93B4CCAC-FD5A-4D59-B1AC-EAF45910B5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6318</TotalTime>
  <Words>3729</Words>
  <Application>Microsoft Macintosh PowerPoint</Application>
  <PresentationFormat>Custom</PresentationFormat>
  <Paragraphs>330</Paragraphs>
  <Slides>23</Slides>
  <Notes>22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Parallax</vt:lpstr>
      <vt:lpstr>Increasingly Unambitious:  A Thematic Analysis of Canadian Broadband Policy and Programs</vt:lpstr>
      <vt:lpstr>Outline</vt:lpstr>
      <vt:lpstr>Introduction</vt:lpstr>
      <vt:lpstr>Theoretical Framing</vt:lpstr>
      <vt:lpstr>Literature Review</vt:lpstr>
      <vt:lpstr>Research Objective</vt:lpstr>
      <vt:lpstr>Legal Documents</vt:lpstr>
      <vt:lpstr>Federal Broadband Programs (1994 – Present)</vt:lpstr>
      <vt:lpstr>Western Provincial Programs (2001 – present)</vt:lpstr>
      <vt:lpstr>Eastern Provincial Programs (2003 – present)</vt:lpstr>
      <vt:lpstr>Methodology</vt:lpstr>
      <vt:lpstr>Parameter and Objective Themes</vt:lpstr>
      <vt:lpstr>Findings: Access &amp; Connectivity</vt:lpstr>
      <vt:lpstr>Findings: Speed &amp; Services</vt:lpstr>
      <vt:lpstr>Findings: Cost &amp; Market Forces</vt:lpstr>
      <vt:lpstr>Findings: Economic &amp; Skills Development</vt:lpstr>
      <vt:lpstr>Conclusions and Implications</vt:lpstr>
      <vt:lpstr>References</vt:lpstr>
      <vt:lpstr>References</vt:lpstr>
      <vt:lpstr>References</vt:lpstr>
      <vt:lpstr>References</vt:lpstr>
      <vt:lpstr>Acknowledgements </vt:lpstr>
      <vt:lpstr>Contact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Increasingly Unambitious:  A Thematic Analysis of Canadian Broadband Policy and Programs</dc:title>
  <dc:creator/>
  <cp:lastModifiedBy>Jennifer Evaniew</cp:lastModifiedBy>
  <cp:revision>221</cp:revision>
  <dcterms:created xsi:type="dcterms:W3CDTF">2012-07-27T01:16:44Z</dcterms:created>
  <dcterms:modified xsi:type="dcterms:W3CDTF">2015-07-03T00:43:47Z</dcterms:modified>
</cp:coreProperties>
</file>