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handoutMasterIdLst>
    <p:handoutMasterId r:id="rId10"/>
  </p:handoutMasterIdLst>
  <p:sldIdLst>
    <p:sldId id="256" r:id="rId2"/>
    <p:sldId id="401" r:id="rId3"/>
    <p:sldId id="397" r:id="rId4"/>
    <p:sldId id="398" r:id="rId5"/>
    <p:sldId id="399" r:id="rId6"/>
    <p:sldId id="400" r:id="rId7"/>
    <p:sldId id="402" r:id="rId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4660"/>
  </p:normalViewPr>
  <p:slideViewPr>
    <p:cSldViewPr>
      <p:cViewPr varScale="1">
        <p:scale>
          <a:sx n="73" d="100"/>
          <a:sy n="73" d="100"/>
        </p:scale>
        <p:origin x="-90" y="-7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D77D000C-89E2-4003-B88E-04C9D9B3ABC7}" type="datetimeFigureOut">
              <a:rPr lang="en-CA" smtClean="0"/>
              <a:t>06/03/2017</a:t>
            </a:fld>
            <a:endParaRPr lang="en-CA"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9261E19-769A-4636-8940-0C2802F47BA2}" type="slidenum">
              <a:rPr lang="en-CA" smtClean="0"/>
              <a:t>‹#›</a:t>
            </a:fld>
            <a:endParaRPr lang="en-CA" dirty="0"/>
          </a:p>
        </p:txBody>
      </p:sp>
    </p:spTree>
    <p:extLst>
      <p:ext uri="{BB962C8B-B14F-4D97-AF65-F5344CB8AC3E}">
        <p14:creationId xmlns:p14="http://schemas.microsoft.com/office/powerpoint/2010/main" val="1325323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CA"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1E109D8-2495-44A5-AF61-B8C9588F910B}" type="datetimeFigureOut">
              <a:rPr lang="en-CA" smtClean="0"/>
              <a:pPr/>
              <a:t>06/03/2017</a:t>
            </a:fld>
            <a:endParaRPr lang="en-CA"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CA"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70946AE9-6AAB-44BE-80AC-9CC159D1FAE7}" type="slidenum">
              <a:rPr lang="en-CA" smtClean="0"/>
              <a:pPr/>
              <a:t>‹#›</a:t>
            </a:fld>
            <a:endParaRPr lang="en-CA" dirty="0"/>
          </a:p>
        </p:txBody>
      </p:sp>
    </p:spTree>
    <p:extLst>
      <p:ext uri="{BB962C8B-B14F-4D97-AF65-F5344CB8AC3E}">
        <p14:creationId xmlns:p14="http://schemas.microsoft.com/office/powerpoint/2010/main" val="2017996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5A6DBD8A-FC71-4FC4-AC0D-3910F172F443}"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5A6DBD8A-FC71-4FC4-AC0D-3910F172F443}" type="slidenum">
              <a:rPr lang="en-CA" smtClean="0"/>
              <a:pPr/>
              <a:t>‹#›</a:t>
            </a:fld>
            <a:endParaRPr lang="en-CA"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C7A8FBB-53CF-4B03-BB5D-E77C1ED28C8F}" type="datetimeFigureOut">
              <a:rPr lang="en-CA" smtClean="0"/>
              <a:pPr/>
              <a:t>06/03/2017</a:t>
            </a:fld>
            <a:endParaRPr lang="en-CA" dirty="0"/>
          </a:p>
        </p:txBody>
      </p:sp>
      <p:sp>
        <p:nvSpPr>
          <p:cNvPr id="9" name="Slide Number Placeholder 8"/>
          <p:cNvSpPr>
            <a:spLocks noGrp="1"/>
          </p:cNvSpPr>
          <p:nvPr>
            <p:ph type="sldNum" sz="quarter" idx="11"/>
          </p:nvPr>
        </p:nvSpPr>
        <p:spPr/>
        <p:txBody>
          <a:bodyPr/>
          <a:lstStyle/>
          <a:p>
            <a:fld id="{5A6DBD8A-FC71-4FC4-AC0D-3910F172F443}" type="slidenum">
              <a:rPr lang="en-CA" smtClean="0"/>
              <a:pPr/>
              <a:t>‹#›</a:t>
            </a:fld>
            <a:endParaRPr lang="en-CA" dirty="0"/>
          </a:p>
        </p:txBody>
      </p:sp>
      <p:sp>
        <p:nvSpPr>
          <p:cNvPr id="10" name="Footer Placeholder 9"/>
          <p:cNvSpPr>
            <a:spLocks noGrp="1"/>
          </p:cNvSpPr>
          <p:nvPr>
            <p:ph type="ftr" sz="quarter" idx="12"/>
          </p:nvPr>
        </p:nvSpPr>
        <p:spPr/>
        <p:txBody>
          <a:bodyPr/>
          <a:lstStyle/>
          <a:p>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A6DBD8A-FC71-4FC4-AC0D-3910F172F443}" type="slidenum">
              <a:rPr lang="en-CA" smtClean="0"/>
              <a:pPr/>
              <a:t>‹#›</a:t>
            </a:fld>
            <a:endParaRPr lang="en-CA"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CA"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BC7A8FBB-53CF-4B03-BB5D-E77C1ED28C8F}" type="datetimeFigureOut">
              <a:rPr lang="en-CA" smtClean="0"/>
              <a:pPr/>
              <a:t>06/03/2017</a:t>
            </a:fld>
            <a:endParaRPr lang="en-CA"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hyperlink" Target="http://open.alberta.c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2.png"/><Relationship Id="rId4" Type="http://schemas.openxmlformats.org/officeDocument/2006/relationships/hyperlink" Target="http://open.alberta.ca/documentation/ogmapdraft"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2.png"/><Relationship Id="rId4" Type="http://schemas.openxmlformats.org/officeDocument/2006/relationships/hyperlink" Target="http://open.alberta.ca/licence"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Open Data Interview with Kirk MacLeod</a:t>
            </a:r>
            <a:endParaRPr lang="en-CA" dirty="0"/>
          </a:p>
        </p:txBody>
      </p:sp>
      <p:sp>
        <p:nvSpPr>
          <p:cNvPr id="3" name="Subtitle 2"/>
          <p:cNvSpPr>
            <a:spLocks noGrp="1"/>
          </p:cNvSpPr>
          <p:nvPr>
            <p:ph type="subTitle" idx="1"/>
          </p:nvPr>
        </p:nvSpPr>
        <p:spPr/>
        <p:txBody>
          <a:bodyPr/>
          <a:lstStyle/>
          <a:p>
            <a:r>
              <a:rPr lang="en-US" dirty="0" smtClean="0"/>
              <a:t>LIS 598 – Information Policy – Winter 2017</a:t>
            </a:r>
          </a:p>
          <a:p>
            <a:r>
              <a:rPr lang="en-US" dirty="0" smtClean="0"/>
              <a:t>Mar. </a:t>
            </a:r>
            <a:r>
              <a:rPr lang="en-US" dirty="0" smtClean="0"/>
              <a:t>6, </a:t>
            </a:r>
            <a:r>
              <a:rPr lang="en-US" dirty="0" smtClean="0"/>
              <a:t>2017</a:t>
            </a:r>
            <a:endParaRPr lang="en-CA" dirty="0"/>
          </a:p>
        </p:txBody>
      </p:sp>
    </p:spTree>
    <p:extLst>
      <p:ext uri="{BB962C8B-B14F-4D97-AF65-F5344CB8AC3E}">
        <p14:creationId xmlns:p14="http://schemas.microsoft.com/office/powerpoint/2010/main" val="11240104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 with Kirk MacLeod</a:t>
            </a:r>
            <a:endParaRPr lang="en-CA" dirty="0"/>
          </a:p>
        </p:txBody>
      </p:sp>
      <p:sp>
        <p:nvSpPr>
          <p:cNvPr id="3" name="Content Placeholder 2"/>
          <p:cNvSpPr>
            <a:spLocks noGrp="1"/>
          </p:cNvSpPr>
          <p:nvPr>
            <p:ph idx="1"/>
          </p:nvPr>
        </p:nvSpPr>
        <p:spPr/>
        <p:txBody>
          <a:bodyPr/>
          <a:lstStyle/>
          <a:p>
            <a:r>
              <a:rPr lang="en-US" dirty="0"/>
              <a:t>Kirk, you are the "Open Data Coordinator" for Service Alberta, what does your position entail?</a:t>
            </a:r>
            <a:endParaRPr lang="en-US" dirty="0" smtClean="0"/>
          </a:p>
          <a:p>
            <a:endParaRPr lang="en-US" dirty="0" smtClean="0"/>
          </a:p>
          <a:p>
            <a:endParaRPr lang="en-US" dirty="0"/>
          </a:p>
          <a:p>
            <a:endParaRPr lang="en-US" dirty="0" smtClean="0"/>
          </a:p>
          <a:p>
            <a:r>
              <a:rPr lang="en-US" dirty="0" smtClean="0"/>
              <a:t>Visit Alberta’s Open </a:t>
            </a:r>
            <a:r>
              <a:rPr lang="en-US" dirty="0"/>
              <a:t>Data portal: </a:t>
            </a:r>
            <a:r>
              <a:rPr lang="en-US" dirty="0">
                <a:hlinkClick r:id="rId4"/>
              </a:rPr>
              <a:t>http://open.alberta.ca</a:t>
            </a:r>
            <a:r>
              <a:rPr lang="en-US" dirty="0" smtClean="0">
                <a:hlinkClick r:id="rId4"/>
              </a:rPr>
              <a:t>/</a:t>
            </a:r>
            <a:r>
              <a:rPr lang="en-US" dirty="0" smtClean="0"/>
              <a:t> </a:t>
            </a:r>
            <a:endParaRPr lang="en-CA" dirty="0"/>
          </a:p>
        </p:txBody>
      </p:sp>
      <p:pic>
        <p:nvPicPr>
          <p:cNvPr id="4" name="B0021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5301208"/>
            <a:ext cx="609600" cy="609600"/>
          </a:xfrm>
          <a:prstGeom prst="rect">
            <a:avLst/>
          </a:prstGeom>
        </p:spPr>
      </p:pic>
    </p:spTree>
    <p:extLst>
      <p:ext uri="{BB962C8B-B14F-4D97-AF65-F5344CB8AC3E}">
        <p14:creationId xmlns:p14="http://schemas.microsoft.com/office/powerpoint/2010/main" val="3474499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6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Kirk MacLeod</a:t>
            </a:r>
            <a:endParaRPr lang="en-CA" dirty="0"/>
          </a:p>
        </p:txBody>
      </p:sp>
      <p:sp>
        <p:nvSpPr>
          <p:cNvPr id="3" name="Content Placeholder 2"/>
          <p:cNvSpPr>
            <a:spLocks noGrp="1"/>
          </p:cNvSpPr>
          <p:nvPr>
            <p:ph idx="1"/>
          </p:nvPr>
        </p:nvSpPr>
        <p:spPr/>
        <p:txBody>
          <a:bodyPr/>
          <a:lstStyle/>
          <a:p>
            <a:r>
              <a:rPr lang="en-US" dirty="0"/>
              <a:t>What are some of the key challenges you face in terms of getting various departments to agree to open up data sets?</a:t>
            </a:r>
            <a:endParaRPr lang="en-CA" dirty="0"/>
          </a:p>
        </p:txBody>
      </p:sp>
      <p:pic>
        <p:nvPicPr>
          <p:cNvPr id="4" name="B0031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5517232"/>
            <a:ext cx="609600" cy="609600"/>
          </a:xfrm>
          <a:prstGeom prst="rect">
            <a:avLst/>
          </a:prstGeom>
        </p:spPr>
      </p:pic>
    </p:spTree>
    <p:extLst>
      <p:ext uri="{BB962C8B-B14F-4D97-AF65-F5344CB8AC3E}">
        <p14:creationId xmlns:p14="http://schemas.microsoft.com/office/powerpoint/2010/main" val="1940115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Kirk MacLeod</a:t>
            </a:r>
            <a:endParaRPr lang="en-CA" dirty="0"/>
          </a:p>
        </p:txBody>
      </p:sp>
      <p:sp>
        <p:nvSpPr>
          <p:cNvPr id="3" name="Content Placeholder 2"/>
          <p:cNvSpPr>
            <a:spLocks noGrp="1"/>
          </p:cNvSpPr>
          <p:nvPr>
            <p:ph idx="1"/>
          </p:nvPr>
        </p:nvSpPr>
        <p:spPr/>
        <p:txBody>
          <a:bodyPr/>
          <a:lstStyle/>
          <a:p>
            <a:r>
              <a:rPr lang="en-US" dirty="0"/>
              <a:t>I know metadata is a key element of successful open </a:t>
            </a:r>
            <a:r>
              <a:rPr lang="en-US" dirty="0" smtClean="0"/>
              <a:t>data.</a:t>
            </a:r>
            <a:r>
              <a:rPr lang="en-US" dirty="0"/>
              <a:t>  How has Service Alberta approached metadata standards for open </a:t>
            </a:r>
            <a:r>
              <a:rPr lang="en-US" dirty="0" smtClean="0"/>
              <a:t>data?</a:t>
            </a:r>
          </a:p>
          <a:p>
            <a:endParaRPr lang="en-US" dirty="0"/>
          </a:p>
          <a:p>
            <a:r>
              <a:rPr lang="en-US" dirty="0" smtClean="0"/>
              <a:t>Draft Version </a:t>
            </a:r>
            <a:r>
              <a:rPr lang="en-US" dirty="0"/>
              <a:t>of </a:t>
            </a:r>
            <a:r>
              <a:rPr lang="en-US" dirty="0" smtClean="0"/>
              <a:t>the </a:t>
            </a:r>
            <a:r>
              <a:rPr lang="en-US" dirty="0"/>
              <a:t>Metadata Application </a:t>
            </a:r>
            <a:r>
              <a:rPr lang="en-US" dirty="0" smtClean="0"/>
              <a:t>Profile </a:t>
            </a:r>
            <a:r>
              <a:rPr lang="en-US" dirty="0" smtClean="0">
                <a:hlinkClick r:id="rId4"/>
              </a:rPr>
              <a:t>http</a:t>
            </a:r>
            <a:r>
              <a:rPr lang="en-US" dirty="0">
                <a:hlinkClick r:id="rId4"/>
              </a:rPr>
              <a:t>://open.alberta.ca/documentation/ogmapdraft</a:t>
            </a:r>
            <a:endParaRPr lang="en-US" dirty="0"/>
          </a:p>
          <a:p>
            <a:endParaRPr lang="en-CA" dirty="0"/>
          </a:p>
        </p:txBody>
      </p:sp>
      <p:pic>
        <p:nvPicPr>
          <p:cNvPr id="5" name="B0041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6216" y="5085184"/>
            <a:ext cx="609600" cy="609600"/>
          </a:xfrm>
          <a:prstGeom prst="rect">
            <a:avLst/>
          </a:prstGeom>
        </p:spPr>
      </p:pic>
    </p:spTree>
    <p:extLst>
      <p:ext uri="{BB962C8B-B14F-4D97-AF65-F5344CB8AC3E}">
        <p14:creationId xmlns:p14="http://schemas.microsoft.com/office/powerpoint/2010/main" val="1318043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7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Kirk MacLeod</a:t>
            </a:r>
            <a:endParaRPr lang="en-CA" dirty="0"/>
          </a:p>
        </p:txBody>
      </p:sp>
      <p:sp>
        <p:nvSpPr>
          <p:cNvPr id="3" name="Content Placeholder 2"/>
          <p:cNvSpPr>
            <a:spLocks noGrp="1"/>
          </p:cNvSpPr>
          <p:nvPr>
            <p:ph idx="1"/>
          </p:nvPr>
        </p:nvSpPr>
        <p:spPr/>
        <p:txBody>
          <a:bodyPr/>
          <a:lstStyle/>
          <a:p>
            <a:r>
              <a:rPr lang="en-US" dirty="0" smtClean="0"/>
              <a:t>Are there issues </a:t>
            </a:r>
            <a:r>
              <a:rPr lang="en-US" smtClean="0"/>
              <a:t>with opposition </a:t>
            </a:r>
            <a:r>
              <a:rPr lang="en-US" dirty="0" smtClean="0"/>
              <a:t>to open data?</a:t>
            </a:r>
          </a:p>
          <a:p>
            <a:endParaRPr lang="en-US" dirty="0"/>
          </a:p>
          <a:p>
            <a:endParaRPr lang="en-US" dirty="0" smtClean="0"/>
          </a:p>
          <a:p>
            <a:r>
              <a:rPr lang="en-US" dirty="0" smtClean="0"/>
              <a:t>See the Alberta Open Government </a:t>
            </a:r>
            <a:r>
              <a:rPr lang="en-US" dirty="0" err="1" smtClean="0"/>
              <a:t>Licence</a:t>
            </a:r>
            <a:r>
              <a:rPr lang="en-US" dirty="0" smtClean="0"/>
              <a:t>:</a:t>
            </a:r>
            <a:r>
              <a:rPr lang="en-US" dirty="0"/>
              <a:t> </a:t>
            </a:r>
            <a:r>
              <a:rPr lang="en-US" dirty="0" smtClean="0">
                <a:hlinkClick r:id="rId4"/>
              </a:rPr>
              <a:t>http</a:t>
            </a:r>
            <a:r>
              <a:rPr lang="en-US" dirty="0">
                <a:hlinkClick r:id="rId4"/>
              </a:rPr>
              <a:t>://open.alberta.ca/licence</a:t>
            </a:r>
            <a:endParaRPr lang="en-US" dirty="0"/>
          </a:p>
          <a:p>
            <a:endParaRPr lang="en-CA" dirty="0"/>
          </a:p>
        </p:txBody>
      </p:sp>
      <p:pic>
        <p:nvPicPr>
          <p:cNvPr id="5" name="B0051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32240" y="5445224"/>
            <a:ext cx="609600" cy="609600"/>
          </a:xfrm>
          <a:prstGeom prst="rect">
            <a:avLst/>
          </a:prstGeom>
        </p:spPr>
      </p:pic>
    </p:spTree>
    <p:extLst>
      <p:ext uri="{BB962C8B-B14F-4D97-AF65-F5344CB8AC3E}">
        <p14:creationId xmlns:p14="http://schemas.microsoft.com/office/powerpoint/2010/main" val="312755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Kirk MacLeod</a:t>
            </a:r>
            <a:endParaRPr lang="en-CA" dirty="0"/>
          </a:p>
        </p:txBody>
      </p:sp>
      <p:sp>
        <p:nvSpPr>
          <p:cNvPr id="3" name="Content Placeholder 2"/>
          <p:cNvSpPr>
            <a:spLocks noGrp="1"/>
          </p:cNvSpPr>
          <p:nvPr>
            <p:ph idx="1"/>
          </p:nvPr>
        </p:nvSpPr>
        <p:spPr/>
        <p:txBody>
          <a:bodyPr/>
          <a:lstStyle/>
          <a:p>
            <a:r>
              <a:rPr lang="en-US" dirty="0"/>
              <a:t>Increasingly there is interest in having federated catalogues of open data sets. For example, someone could search through data from all three levels of government (e.g. here in Edmonton use the City, Provinces and Federal government's catalogues all at once). Can you comment on how much progress has been made in this regard?</a:t>
            </a:r>
            <a:endParaRPr lang="en-CA" dirty="0"/>
          </a:p>
        </p:txBody>
      </p:sp>
      <p:pic>
        <p:nvPicPr>
          <p:cNvPr id="4" name="B0061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84168" y="5301208"/>
            <a:ext cx="609600" cy="609600"/>
          </a:xfrm>
          <a:prstGeom prst="rect">
            <a:avLst/>
          </a:prstGeom>
        </p:spPr>
      </p:pic>
    </p:spTree>
    <p:extLst>
      <p:ext uri="{BB962C8B-B14F-4D97-AF65-F5344CB8AC3E}">
        <p14:creationId xmlns:p14="http://schemas.microsoft.com/office/powerpoint/2010/main" val="448579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6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with Kirk MacLeod</a:t>
            </a:r>
            <a:endParaRPr lang="en-CA" dirty="0"/>
          </a:p>
        </p:txBody>
      </p:sp>
      <p:sp>
        <p:nvSpPr>
          <p:cNvPr id="3" name="Content Placeholder 2"/>
          <p:cNvSpPr>
            <a:spLocks noGrp="1"/>
          </p:cNvSpPr>
          <p:nvPr>
            <p:ph idx="1"/>
          </p:nvPr>
        </p:nvSpPr>
        <p:spPr/>
        <p:txBody>
          <a:bodyPr/>
          <a:lstStyle/>
          <a:p>
            <a:r>
              <a:rPr lang="en-US" dirty="0" smtClean="0"/>
              <a:t>Thank you, Kirk.</a:t>
            </a:r>
          </a:p>
          <a:p>
            <a:endParaRPr lang="en-US" dirty="0"/>
          </a:p>
          <a:p>
            <a:endParaRPr lang="en-US" dirty="0" smtClean="0"/>
          </a:p>
          <a:p>
            <a:r>
              <a:rPr lang="en-US" dirty="0" smtClean="0"/>
              <a:t>A reminder, you can examine the Alberta Government’s Open Government (and Data) Portal as your activity for this week and share your findings in the discussion.</a:t>
            </a:r>
            <a:endParaRPr lang="en-CA" dirty="0"/>
          </a:p>
        </p:txBody>
      </p:sp>
      <p:pic>
        <p:nvPicPr>
          <p:cNvPr id="4" name="B00810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68144" y="5157192"/>
            <a:ext cx="609600" cy="609600"/>
          </a:xfrm>
          <a:prstGeom prst="rect">
            <a:avLst/>
          </a:prstGeom>
        </p:spPr>
      </p:pic>
    </p:spTree>
    <p:extLst>
      <p:ext uri="{BB962C8B-B14F-4D97-AF65-F5344CB8AC3E}">
        <p14:creationId xmlns:p14="http://schemas.microsoft.com/office/powerpoint/2010/main" val="3605152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4">
      <a:dk1>
        <a:sysClr val="windowText" lastClr="000000"/>
      </a:dk1>
      <a:lt1>
        <a:sysClr val="window" lastClr="FFFFFF"/>
      </a:lt1>
      <a:dk2>
        <a:srgbClr val="464646"/>
      </a:dk2>
      <a:lt2>
        <a:srgbClr val="DEF5FA"/>
      </a:lt2>
      <a:accent1>
        <a:srgbClr val="D25E00"/>
      </a:accent1>
      <a:accent2>
        <a:srgbClr val="7030A0"/>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38453</TotalTime>
  <Words>222</Words>
  <Application>Microsoft Office PowerPoint</Application>
  <PresentationFormat>On-screen Show (4:3)</PresentationFormat>
  <Paragraphs>27</Paragraphs>
  <Slides>7</Slides>
  <Notes>0</Notes>
  <HiddenSlides>0</HiddenSlides>
  <MMClips>6</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Adjacency</vt:lpstr>
      <vt:lpstr>Open Data Interview with Kirk MacLeod</vt:lpstr>
      <vt:lpstr>Interview with Kirk MacLeod</vt:lpstr>
      <vt:lpstr>Interview with Kirk MacLeod</vt:lpstr>
      <vt:lpstr>Interview with Kirk MacLeod</vt:lpstr>
      <vt:lpstr>Interview with Kirk MacLeod</vt:lpstr>
      <vt:lpstr>Interview with Kirk MacLeod</vt:lpstr>
      <vt:lpstr>Interview with Kirk MacLeod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Policy Overview</dc:title>
  <dc:creator>Michael McNally</dc:creator>
  <cp:lastModifiedBy>Michael McNally</cp:lastModifiedBy>
  <cp:revision>207</cp:revision>
  <cp:lastPrinted>2017-02-07T21:34:08Z</cp:lastPrinted>
  <dcterms:created xsi:type="dcterms:W3CDTF">2011-01-13T14:12:52Z</dcterms:created>
  <dcterms:modified xsi:type="dcterms:W3CDTF">2017-03-06T22:26:14Z</dcterms:modified>
</cp:coreProperties>
</file>