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2" r:id="rId5"/>
    <p:sldMasterId id="2147483693" r:id="rId6"/>
    <p:sldMasterId id="2147483694" r:id="rId7"/>
    <p:sldMasterId id="214748369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Lst>
  <p:sldSz cy="5143500" cx="9144000"/>
  <p:notesSz cx="6858000" cy="9144000"/>
  <p:embeddedFontLst>
    <p:embeddedFont>
      <p:font typeface="Lato"/>
      <p:regular r:id="rId35"/>
      <p:bold r:id="rId36"/>
      <p:italic r:id="rId37"/>
      <p:boldItalic r:id="rId38"/>
    </p:embeddedFont>
    <p:embeddedFont>
      <p:font typeface="Lato Hairline"/>
      <p:regular r:id="rId39"/>
      <p:bold r:id="rId40"/>
      <p:italic r:id="rId41"/>
      <p:boldItalic r:id="rId42"/>
    </p:embeddedFont>
    <p:embeddedFont>
      <p:font typeface="Lato Ligh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9BCB41-36AF-4708-81CD-0C15EBADEDF7}">
  <a:tblStyle styleId="{649BCB41-36AF-4708-81CD-0C15EBADEDF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Hairline-bold.fntdata"/><Relationship Id="rId42" Type="http://schemas.openxmlformats.org/officeDocument/2006/relationships/font" Target="fonts/LatoHairline-boldItalic.fntdata"/><Relationship Id="rId41" Type="http://schemas.openxmlformats.org/officeDocument/2006/relationships/font" Target="fonts/LatoHairline-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font" Target="fonts/Lato-regular.fntdata"/><Relationship Id="rId34" Type="http://schemas.openxmlformats.org/officeDocument/2006/relationships/slide" Target="slides/slide25.xml"/><Relationship Id="rId37" Type="http://schemas.openxmlformats.org/officeDocument/2006/relationships/font" Target="fonts/Lato-italic.fntdata"/><Relationship Id="rId36" Type="http://schemas.openxmlformats.org/officeDocument/2006/relationships/font" Target="fonts/Lato-bold.fntdata"/><Relationship Id="rId39" Type="http://schemas.openxmlformats.org/officeDocument/2006/relationships/font" Target="fonts/LatoHairline-regular.fntdata"/><Relationship Id="rId38" Type="http://schemas.openxmlformats.org/officeDocument/2006/relationships/font" Target="fonts/Lato-boldItalic.fnt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0" Type="http://schemas.openxmlformats.org/officeDocument/2006/relationships/font" Target="fonts/OpenSans-bold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Tk9sBhdIAKvhzxqjR9SeYn_dfctl7wXRfvcHZgj4sQo/edit?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4711336df9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4711336df9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58b7c709e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8b7c709e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4711336df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4711336df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Amanda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4726efb0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4726efb0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is relevant to OER because it’s the policy mechanism through which rights are granted to share, reproduce and reuse materials. As instructors, you are both creators and users of copyright-protected works.</a:t>
            </a:r>
            <a:endParaRPr/>
          </a:p>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 sz="1400">
                <a:solidFill>
                  <a:schemeClr val="dk1"/>
                </a:solidFill>
              </a:rPr>
              <a:t>Know your rights as an instructor</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Understand the relationship between IP, copyright, public domain and Creative Commons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Navigate Creative Commons licence options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4726efb03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4726efb03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en"/>
              <a:t>Assume that all rights are reserved if you </a:t>
            </a:r>
            <a:r>
              <a:rPr lang="en"/>
              <a:t>see nothing to the contrary (includes content on open web). Note that we have n</a:t>
            </a:r>
            <a:r>
              <a:rPr lang="en"/>
              <a:t>o case law supporting the use of fair dealing for OER remixing.</a:t>
            </a:r>
            <a:endParaRPr/>
          </a:p>
          <a:p>
            <a:pPr indent="-298450" lvl="0" marL="457200" rtl="0" algn="l">
              <a:spcBef>
                <a:spcPts val="0"/>
              </a:spcBef>
              <a:spcAft>
                <a:spcPts val="0"/>
              </a:spcAft>
              <a:buSzPts val="1100"/>
              <a:buAutoNum type="arabicParenR"/>
            </a:pPr>
            <a:r>
              <a:rPr lang="en"/>
              <a:t>Some terms of use support OER, some do not.</a:t>
            </a:r>
            <a:endParaRPr/>
          </a:p>
          <a:p>
            <a:pPr indent="-298450" lvl="0" marL="457200" rtl="0" algn="l">
              <a:spcBef>
                <a:spcPts val="0"/>
              </a:spcBef>
              <a:spcAft>
                <a:spcPts val="0"/>
              </a:spcAft>
              <a:buSzPts val="1100"/>
              <a:buAutoNum type="arabicParenR"/>
            </a:pPr>
            <a:r>
              <a:rPr lang="en"/>
              <a:t>One way to think of open licences is as an agreement between the rights holders and the world at large.</a:t>
            </a:r>
            <a:endParaRPr/>
          </a:p>
          <a:p>
            <a:pPr indent="-298450" lvl="0" marL="457200" rtl="0" algn="l">
              <a:spcBef>
                <a:spcPts val="0"/>
              </a:spcBef>
              <a:spcAft>
                <a:spcPts val="0"/>
              </a:spcAft>
              <a:buSzPts val="1100"/>
              <a:buAutoNum type="arabicParenR"/>
            </a:pPr>
            <a:r>
              <a:rPr lang="en"/>
              <a:t>Public domain will happen eventually - waiving rights speeds it 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4726efb036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4726efb036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400">
                <a:solidFill>
                  <a:schemeClr val="dk1"/>
                </a:solidFill>
              </a:rPr>
              <a:t>CC licence elements make up the four OER-compatible licences. Licences with an ND element are not OER-compatible.</a:t>
            </a:r>
            <a:endParaRPr sz="1400">
              <a:solidFill>
                <a:schemeClr val="dk1"/>
              </a:solidFill>
            </a:endParaRPr>
          </a:p>
          <a:p>
            <a:pPr indent="0" lvl="0" marL="0" rtl="0" algn="l">
              <a:spcBef>
                <a:spcPts val="0"/>
              </a:spcBef>
              <a:spcAft>
                <a:spcPts val="0"/>
              </a:spcAft>
              <a:buNone/>
            </a:pPr>
            <a:r>
              <a:t/>
            </a:r>
            <a:endParaRPr sz="14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4711336df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711336df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4711336df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4711336df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58c134f85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58c134f85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4711336df9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4711336df9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 Q&amp;A or activity, depending on response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4711336df9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4711336df9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https://docs.google.com/presentation/d/1Tk9sBhdIAKvhzxqjR9SeYn_dfctl7wXRfvcHZgj4sQo/edit?usp=sharing</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567b344766_0_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567b34476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4711336df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4711336df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58bdd0956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58bdd0956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58bdd0956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58bdd0956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58bdd0956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58bdd0956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58bdd09563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58bdd0956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58bdd0956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58bdd0956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567b344766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567b34476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47199dc910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7199dc91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4711336df9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4711336df9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567b3447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567b3447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58b7c709e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8b7c709e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471f91755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471f91755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CC-BY licensed educational content hosted online created for multidisciplinary use.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471f91755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471f91755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Krysta </a:t>
            </a:r>
            <a:endParaRPr/>
          </a:p>
          <a:p>
            <a:pPr indent="0" lvl="0" marL="0" rtl="0" algn="l">
              <a:spcBef>
                <a:spcPts val="0"/>
              </a:spcBef>
              <a:spcAft>
                <a:spcPts val="0"/>
              </a:spcAft>
              <a:buNone/>
            </a:pPr>
            <a:r>
              <a:rPr lang="en"/>
              <a:t>CC-BY open textbook written by students with supervision of instructor across many terms. Most assignments contribute to further development of the textbook.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4" name="Shape 54"/>
        <p:cNvGrpSpPr/>
        <p:nvPr/>
      </p:nvGrpSpPr>
      <p:grpSpPr>
        <a:xfrm>
          <a:off x="0" y="0"/>
          <a:ext cx="0" cy="0"/>
          <a:chOff x="0" y="0"/>
          <a:chExt cx="0" cy="0"/>
        </a:xfrm>
      </p:grpSpPr>
      <p:pic>
        <p:nvPicPr>
          <p:cNvPr descr="paint_transparent1.png" id="55" name="Google Shape;55;p14"/>
          <p:cNvPicPr preferRelativeResize="0"/>
          <p:nvPr/>
        </p:nvPicPr>
        <p:blipFill rotWithShape="1">
          <a:blip r:embed="rId2">
            <a:alphaModFix/>
          </a:blip>
          <a:srcRect b="0" l="55211" r="0" t="0"/>
          <a:stretch/>
        </p:blipFill>
        <p:spPr>
          <a:xfrm>
            <a:off x="1" y="0"/>
            <a:ext cx="4095677" cy="5143500"/>
          </a:xfrm>
          <a:prstGeom prst="rect">
            <a:avLst/>
          </a:prstGeom>
          <a:noFill/>
          <a:ln>
            <a:noFill/>
          </a:ln>
        </p:spPr>
      </p:pic>
      <p:sp>
        <p:nvSpPr>
          <p:cNvPr id="56" name="Google Shape;56;p14"/>
          <p:cNvSpPr txBox="1"/>
          <p:nvPr>
            <p:ph type="ctrTitle"/>
          </p:nvPr>
        </p:nvSpPr>
        <p:spPr>
          <a:xfrm>
            <a:off x="3208125" y="3287225"/>
            <a:ext cx="5250300" cy="11598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rt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7" name="Shape 57"/>
        <p:cNvGrpSpPr/>
        <p:nvPr/>
      </p:nvGrpSpPr>
      <p:grpSpPr>
        <a:xfrm>
          <a:off x="0" y="0"/>
          <a:ext cx="0" cy="0"/>
          <a:chOff x="0" y="0"/>
          <a:chExt cx="0" cy="0"/>
        </a:xfrm>
      </p:grpSpPr>
      <p:pic>
        <p:nvPicPr>
          <p:cNvPr descr="paint_transparent4.png" id="58" name="Google Shape;58;p15"/>
          <p:cNvPicPr preferRelativeResize="0"/>
          <p:nvPr/>
        </p:nvPicPr>
        <p:blipFill rotWithShape="1">
          <a:blip r:embed="rId2">
            <a:alphaModFix/>
          </a:blip>
          <a:srcRect b="0" l="0" r="49954" t="0"/>
          <a:stretch/>
        </p:blipFill>
        <p:spPr>
          <a:xfrm>
            <a:off x="4567925" y="0"/>
            <a:ext cx="4576075" cy="5143524"/>
          </a:xfrm>
          <a:prstGeom prst="rect">
            <a:avLst/>
          </a:prstGeom>
          <a:noFill/>
          <a:ln>
            <a:noFill/>
          </a:ln>
        </p:spPr>
      </p:pic>
      <p:sp>
        <p:nvSpPr>
          <p:cNvPr id="59" name="Google Shape;59;p15"/>
          <p:cNvSpPr/>
          <p:nvPr/>
        </p:nvSpPr>
        <p:spPr>
          <a:xfrm>
            <a:off x="0" y="-150"/>
            <a:ext cx="5300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type="ctrTitle"/>
          </p:nvPr>
        </p:nvSpPr>
        <p:spPr>
          <a:xfrm>
            <a:off x="685800" y="2878750"/>
            <a:ext cx="39147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61" name="Google Shape;61;p15"/>
          <p:cNvSpPr txBox="1"/>
          <p:nvPr>
            <p:ph idx="1" type="subTitle"/>
          </p:nvPr>
        </p:nvSpPr>
        <p:spPr>
          <a:xfrm>
            <a:off x="685800" y="4135454"/>
            <a:ext cx="39147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2" name="Shape 62"/>
        <p:cNvGrpSpPr/>
        <p:nvPr/>
      </p:nvGrpSpPr>
      <p:grpSpPr>
        <a:xfrm>
          <a:off x="0" y="0"/>
          <a:ext cx="0" cy="0"/>
          <a:chOff x="0" y="0"/>
          <a:chExt cx="0" cy="0"/>
        </a:xfrm>
      </p:grpSpPr>
      <p:pic>
        <p:nvPicPr>
          <p:cNvPr descr="paint_transparent4.png" id="63" name="Google Shape;63;p16"/>
          <p:cNvPicPr preferRelativeResize="0"/>
          <p:nvPr/>
        </p:nvPicPr>
        <p:blipFill>
          <a:blip r:embed="rId2">
            <a:alphaModFix/>
          </a:blip>
          <a:stretch>
            <a:fillRect/>
          </a:stretch>
        </p:blipFill>
        <p:spPr>
          <a:xfrm>
            <a:off x="0" y="-12"/>
            <a:ext cx="9144000" cy="5143513"/>
          </a:xfrm>
          <a:prstGeom prst="rect">
            <a:avLst/>
          </a:prstGeom>
          <a:noFill/>
          <a:ln>
            <a:noFill/>
          </a:ln>
        </p:spPr>
      </p:pic>
      <p:sp>
        <p:nvSpPr>
          <p:cNvPr id="64" name="Google Shape;64;p16"/>
          <p:cNvSpPr txBox="1"/>
          <p:nvPr>
            <p:ph idx="1" type="body"/>
          </p:nvPr>
        </p:nvSpPr>
        <p:spPr>
          <a:xfrm>
            <a:off x="2483350" y="836125"/>
            <a:ext cx="4177200" cy="34713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i="1" sz="2400">
                <a:solidFill>
                  <a:srgbClr val="FFFFFF"/>
                </a:solidFill>
              </a:defRPr>
            </a:lvl1pPr>
            <a:lvl2pPr indent="-381000" lvl="1" marL="914400" rtl="0" algn="ctr">
              <a:spcBef>
                <a:spcPts val="0"/>
              </a:spcBef>
              <a:spcAft>
                <a:spcPts val="0"/>
              </a:spcAft>
              <a:buClr>
                <a:srgbClr val="FFFFFF"/>
              </a:buClr>
              <a:buSzPts val="2400"/>
              <a:buChar char="×"/>
              <a:defRPr i="1" sz="2400">
                <a:solidFill>
                  <a:srgbClr val="FFFFFF"/>
                </a:solidFill>
              </a:defRPr>
            </a:lvl2pPr>
            <a:lvl3pPr indent="-381000" lvl="2" marL="1371600" rtl="0" algn="ctr">
              <a:spcBef>
                <a:spcPts val="0"/>
              </a:spcBef>
              <a:spcAft>
                <a:spcPts val="0"/>
              </a:spcAft>
              <a:buClr>
                <a:srgbClr val="FFFFFF"/>
              </a:buClr>
              <a:buSzPts val="2400"/>
              <a:buChar char="×"/>
              <a:defRPr i="1" sz="2400">
                <a:solidFill>
                  <a:srgbClr val="FFFFFF"/>
                </a:solidFill>
              </a:defRPr>
            </a:lvl3pPr>
            <a:lvl4pPr indent="-381000" lvl="3" marL="1828800" rtl="0" algn="ctr">
              <a:spcBef>
                <a:spcPts val="0"/>
              </a:spcBef>
              <a:spcAft>
                <a:spcPts val="0"/>
              </a:spcAft>
              <a:buClr>
                <a:srgbClr val="FFFFFF"/>
              </a:buClr>
              <a:buSzPts val="2400"/>
              <a:buChar char="×"/>
              <a:defRPr i="1" sz="2400">
                <a:solidFill>
                  <a:srgbClr val="FFFFFF"/>
                </a:solidFill>
              </a:defRPr>
            </a:lvl4pPr>
            <a:lvl5pPr indent="-381000" lvl="4" marL="2286000" rtl="0" algn="ctr">
              <a:spcBef>
                <a:spcPts val="0"/>
              </a:spcBef>
              <a:spcAft>
                <a:spcPts val="0"/>
              </a:spcAft>
              <a:buClr>
                <a:srgbClr val="FFFFFF"/>
              </a:buClr>
              <a:buSzPts val="2400"/>
              <a:buChar char="○"/>
              <a:defRPr i="1" sz="2400">
                <a:solidFill>
                  <a:srgbClr val="FFFFFF"/>
                </a:solidFill>
              </a:defRPr>
            </a:lvl5pPr>
            <a:lvl6pPr indent="-381000" lvl="5" marL="2743200" rtl="0" algn="ctr">
              <a:spcBef>
                <a:spcPts val="0"/>
              </a:spcBef>
              <a:spcAft>
                <a:spcPts val="0"/>
              </a:spcAft>
              <a:buClr>
                <a:srgbClr val="FFFFFF"/>
              </a:buClr>
              <a:buSzPts val="2400"/>
              <a:buChar char="■"/>
              <a:defRPr i="1" sz="2400">
                <a:solidFill>
                  <a:srgbClr val="FFFFFF"/>
                </a:solidFill>
              </a:defRPr>
            </a:lvl6pPr>
            <a:lvl7pPr indent="-381000" lvl="6" marL="3200400" rtl="0" algn="ctr">
              <a:spcBef>
                <a:spcPts val="0"/>
              </a:spcBef>
              <a:spcAft>
                <a:spcPts val="0"/>
              </a:spcAft>
              <a:buClr>
                <a:srgbClr val="FFFFFF"/>
              </a:buClr>
              <a:buSzPts val="2400"/>
              <a:buChar char="●"/>
              <a:defRPr i="1" sz="2400">
                <a:solidFill>
                  <a:srgbClr val="FFFFFF"/>
                </a:solidFill>
              </a:defRPr>
            </a:lvl7pPr>
            <a:lvl8pPr indent="-381000" lvl="7" marL="3657600" rtl="0" algn="ctr">
              <a:spcBef>
                <a:spcPts val="0"/>
              </a:spcBef>
              <a:spcAft>
                <a:spcPts val="0"/>
              </a:spcAft>
              <a:buClr>
                <a:srgbClr val="FFFFFF"/>
              </a:buClr>
              <a:buSzPts val="2400"/>
              <a:buChar char="○"/>
              <a:defRPr i="1" sz="2400">
                <a:solidFill>
                  <a:srgbClr val="FFFFFF"/>
                </a:solidFill>
              </a:defRPr>
            </a:lvl8pPr>
            <a:lvl9pPr indent="-381000" lvl="8" marL="4114800" rtl="0" algn="ctr">
              <a:spcBef>
                <a:spcPts val="0"/>
              </a:spcBef>
              <a:spcAft>
                <a:spcPts val="0"/>
              </a:spcAft>
              <a:buClr>
                <a:srgbClr val="FFFFFF"/>
              </a:buClr>
              <a:buSzPts val="2400"/>
              <a:buChar char="■"/>
              <a:defRPr i="1" sz="2400">
                <a:solidFill>
                  <a:srgbClr val="FFFFFF"/>
                </a:solidFill>
              </a:defRPr>
            </a:lvl9pPr>
          </a:lstStyle>
          <a:p/>
        </p:txBody>
      </p:sp>
      <p:sp>
        <p:nvSpPr>
          <p:cNvPr id="65" name="Google Shape;65;p16"/>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6" name="Shape 66"/>
        <p:cNvGrpSpPr/>
        <p:nvPr/>
      </p:nvGrpSpPr>
      <p:grpSpPr>
        <a:xfrm>
          <a:off x="0" y="0"/>
          <a:ext cx="0" cy="0"/>
          <a:chOff x="0" y="0"/>
          <a:chExt cx="0" cy="0"/>
        </a:xfrm>
      </p:grpSpPr>
      <p:pic>
        <p:nvPicPr>
          <p:cNvPr descr="paint_transparent1.png" id="67" name="Google Shape;67;p17"/>
          <p:cNvPicPr preferRelativeResize="0"/>
          <p:nvPr/>
        </p:nvPicPr>
        <p:blipFill>
          <a:blip r:embed="rId2">
            <a:alphaModFix/>
          </a:blip>
          <a:stretch>
            <a:fillRect/>
          </a:stretch>
        </p:blipFill>
        <p:spPr>
          <a:xfrm>
            <a:off x="0" y="0"/>
            <a:ext cx="9144000" cy="5143500"/>
          </a:xfrm>
          <a:prstGeom prst="rect">
            <a:avLst/>
          </a:prstGeom>
          <a:noFill/>
          <a:ln>
            <a:noFill/>
          </a:ln>
        </p:spPr>
      </p:pic>
      <p:sp>
        <p:nvSpPr>
          <p:cNvPr id="68" name="Google Shape;68;p17"/>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Font typeface="Lato Hairline"/>
              <a:buNone/>
              <a:defRPr>
                <a:latin typeface="Lato Hairline"/>
                <a:ea typeface="Lato Hairline"/>
                <a:cs typeface="Lato Hairline"/>
                <a:sym typeface="Lato Hairline"/>
              </a:defRPr>
            </a:lvl1pPr>
            <a:lvl2pPr lvl="1" rtl="0">
              <a:spcBef>
                <a:spcPts val="0"/>
              </a:spcBef>
              <a:spcAft>
                <a:spcPts val="0"/>
              </a:spcAft>
              <a:buSzPts val="4800"/>
              <a:buFont typeface="Lato Hairline"/>
              <a:buNone/>
              <a:defRPr>
                <a:latin typeface="Lato Hairline"/>
                <a:ea typeface="Lato Hairline"/>
                <a:cs typeface="Lato Hairline"/>
                <a:sym typeface="Lato Hairline"/>
              </a:defRPr>
            </a:lvl2pPr>
            <a:lvl3pPr lvl="2" rtl="0">
              <a:spcBef>
                <a:spcPts val="0"/>
              </a:spcBef>
              <a:spcAft>
                <a:spcPts val="0"/>
              </a:spcAft>
              <a:buSzPts val="4800"/>
              <a:buFont typeface="Lato Hairline"/>
              <a:buNone/>
              <a:defRPr>
                <a:latin typeface="Lato Hairline"/>
                <a:ea typeface="Lato Hairline"/>
                <a:cs typeface="Lato Hairline"/>
                <a:sym typeface="Lato Hairline"/>
              </a:defRPr>
            </a:lvl3pPr>
            <a:lvl4pPr lvl="3" rtl="0">
              <a:spcBef>
                <a:spcPts val="0"/>
              </a:spcBef>
              <a:spcAft>
                <a:spcPts val="0"/>
              </a:spcAft>
              <a:buSzPts val="4800"/>
              <a:buFont typeface="Lato Hairline"/>
              <a:buNone/>
              <a:defRPr>
                <a:latin typeface="Lato Hairline"/>
                <a:ea typeface="Lato Hairline"/>
                <a:cs typeface="Lato Hairline"/>
                <a:sym typeface="Lato Hairline"/>
              </a:defRPr>
            </a:lvl4pPr>
            <a:lvl5pPr lvl="4" rtl="0">
              <a:spcBef>
                <a:spcPts val="0"/>
              </a:spcBef>
              <a:spcAft>
                <a:spcPts val="0"/>
              </a:spcAft>
              <a:buSzPts val="4800"/>
              <a:buFont typeface="Lato Hairline"/>
              <a:buNone/>
              <a:defRPr>
                <a:latin typeface="Lato Hairline"/>
                <a:ea typeface="Lato Hairline"/>
                <a:cs typeface="Lato Hairline"/>
                <a:sym typeface="Lato Hairline"/>
              </a:defRPr>
            </a:lvl5pPr>
            <a:lvl6pPr lvl="5" rtl="0">
              <a:spcBef>
                <a:spcPts val="0"/>
              </a:spcBef>
              <a:spcAft>
                <a:spcPts val="0"/>
              </a:spcAft>
              <a:buSzPts val="4800"/>
              <a:buFont typeface="Lato Hairline"/>
              <a:buNone/>
              <a:defRPr>
                <a:latin typeface="Lato Hairline"/>
                <a:ea typeface="Lato Hairline"/>
                <a:cs typeface="Lato Hairline"/>
                <a:sym typeface="Lato Hairline"/>
              </a:defRPr>
            </a:lvl6pPr>
            <a:lvl7pPr lvl="6" rtl="0">
              <a:spcBef>
                <a:spcPts val="0"/>
              </a:spcBef>
              <a:spcAft>
                <a:spcPts val="0"/>
              </a:spcAft>
              <a:buSzPts val="4800"/>
              <a:buFont typeface="Lato Hairline"/>
              <a:buNone/>
              <a:defRPr>
                <a:latin typeface="Lato Hairline"/>
                <a:ea typeface="Lato Hairline"/>
                <a:cs typeface="Lato Hairline"/>
                <a:sym typeface="Lato Hairline"/>
              </a:defRPr>
            </a:lvl7pPr>
            <a:lvl8pPr lvl="7" rtl="0">
              <a:spcBef>
                <a:spcPts val="0"/>
              </a:spcBef>
              <a:spcAft>
                <a:spcPts val="0"/>
              </a:spcAft>
              <a:buSzPts val="4800"/>
              <a:buFont typeface="Lato Hairline"/>
              <a:buNone/>
              <a:defRPr>
                <a:latin typeface="Lato Hairline"/>
                <a:ea typeface="Lato Hairline"/>
                <a:cs typeface="Lato Hairline"/>
                <a:sym typeface="Lato Hairline"/>
              </a:defRPr>
            </a:lvl8pPr>
            <a:lvl9pPr lvl="8" rtl="0">
              <a:spcBef>
                <a:spcPts val="0"/>
              </a:spcBef>
              <a:spcAft>
                <a:spcPts val="0"/>
              </a:spcAft>
              <a:buSzPts val="4800"/>
              <a:buFont typeface="Lato Hairline"/>
              <a:buNone/>
              <a:defRPr>
                <a:latin typeface="Lato Hairline"/>
                <a:ea typeface="Lato Hairline"/>
                <a:cs typeface="Lato Hairline"/>
                <a:sym typeface="Lato Hairline"/>
              </a:defRPr>
            </a:lvl9pPr>
          </a:lstStyle>
          <a:p/>
        </p:txBody>
      </p:sp>
      <p:sp>
        <p:nvSpPr>
          <p:cNvPr id="69" name="Google Shape;69;p17"/>
          <p:cNvSpPr txBox="1"/>
          <p:nvPr>
            <p:ph idx="1" type="body"/>
          </p:nvPr>
        </p:nvSpPr>
        <p:spPr>
          <a:xfrm>
            <a:off x="457200" y="2244400"/>
            <a:ext cx="5511300" cy="2605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0" name="Google Shape;70;p1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1" name="Shape 71"/>
        <p:cNvGrpSpPr/>
        <p:nvPr/>
      </p:nvGrpSpPr>
      <p:grpSpPr>
        <a:xfrm>
          <a:off x="0" y="0"/>
          <a:ext cx="0" cy="0"/>
          <a:chOff x="0" y="0"/>
          <a:chExt cx="0" cy="0"/>
        </a:xfrm>
      </p:grpSpPr>
      <p:pic>
        <p:nvPicPr>
          <p:cNvPr descr="paint_transparent1.png" id="72" name="Google Shape;72;p18"/>
          <p:cNvPicPr preferRelativeResize="0"/>
          <p:nvPr/>
        </p:nvPicPr>
        <p:blipFill>
          <a:blip r:embed="rId2">
            <a:alphaModFix/>
          </a:blip>
          <a:stretch>
            <a:fillRect/>
          </a:stretch>
        </p:blipFill>
        <p:spPr>
          <a:xfrm>
            <a:off x="0" y="0"/>
            <a:ext cx="9144000" cy="5143500"/>
          </a:xfrm>
          <a:prstGeom prst="rect">
            <a:avLst/>
          </a:prstGeom>
          <a:noFill/>
          <a:ln>
            <a:noFill/>
          </a:ln>
        </p:spPr>
      </p:pic>
      <p:sp>
        <p:nvSpPr>
          <p:cNvPr id="73" name="Google Shape;73;p18"/>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74" name="Google Shape;74;p18"/>
          <p:cNvSpPr txBox="1"/>
          <p:nvPr>
            <p:ph idx="1" type="body"/>
          </p:nvPr>
        </p:nvSpPr>
        <p:spPr>
          <a:xfrm>
            <a:off x="457200" y="2211825"/>
            <a:ext cx="2675100" cy="2637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75" name="Google Shape;75;p18"/>
          <p:cNvSpPr txBox="1"/>
          <p:nvPr>
            <p:ph idx="2" type="body"/>
          </p:nvPr>
        </p:nvSpPr>
        <p:spPr>
          <a:xfrm>
            <a:off x="3293406" y="2211825"/>
            <a:ext cx="2675100" cy="26379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76" name="Google Shape;76;p1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7" name="Shape 77"/>
        <p:cNvGrpSpPr/>
        <p:nvPr/>
      </p:nvGrpSpPr>
      <p:grpSpPr>
        <a:xfrm>
          <a:off x="0" y="0"/>
          <a:ext cx="0" cy="0"/>
          <a:chOff x="0" y="0"/>
          <a:chExt cx="0" cy="0"/>
        </a:xfrm>
      </p:grpSpPr>
      <p:pic>
        <p:nvPicPr>
          <p:cNvPr descr="paint_transparent1.png" id="78" name="Google Shape;78;p19"/>
          <p:cNvPicPr preferRelativeResize="0"/>
          <p:nvPr/>
        </p:nvPicPr>
        <p:blipFill>
          <a:blip r:embed="rId2">
            <a:alphaModFix/>
          </a:blip>
          <a:stretch>
            <a:fillRect/>
          </a:stretch>
        </p:blipFill>
        <p:spPr>
          <a:xfrm>
            <a:off x="0" y="0"/>
            <a:ext cx="9144000" cy="5143500"/>
          </a:xfrm>
          <a:prstGeom prst="rect">
            <a:avLst/>
          </a:prstGeom>
          <a:noFill/>
          <a:ln>
            <a:noFill/>
          </a:ln>
        </p:spPr>
      </p:pic>
      <p:sp>
        <p:nvSpPr>
          <p:cNvPr id="79" name="Google Shape;79;p19"/>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80" name="Google Shape;80;p19"/>
          <p:cNvSpPr txBox="1"/>
          <p:nvPr>
            <p:ph idx="1" type="body"/>
          </p:nvPr>
        </p:nvSpPr>
        <p:spPr>
          <a:xfrm>
            <a:off x="489775"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1" name="Google Shape;81;p19"/>
          <p:cNvSpPr txBox="1"/>
          <p:nvPr>
            <p:ph idx="2" type="body"/>
          </p:nvPr>
        </p:nvSpPr>
        <p:spPr>
          <a:xfrm>
            <a:off x="2415136"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2" name="Google Shape;82;p19"/>
          <p:cNvSpPr txBox="1"/>
          <p:nvPr>
            <p:ph idx="3" type="body"/>
          </p:nvPr>
        </p:nvSpPr>
        <p:spPr>
          <a:xfrm>
            <a:off x="4340497" y="2312475"/>
            <a:ext cx="1831500" cy="2613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3" name="Google Shape;83;p1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pic>
        <p:nvPicPr>
          <p:cNvPr descr="paint_transparent1.png" id="85" name="Google Shape;85;p20"/>
          <p:cNvPicPr preferRelativeResize="0"/>
          <p:nvPr/>
        </p:nvPicPr>
        <p:blipFill>
          <a:blip r:embed="rId2">
            <a:alphaModFix/>
          </a:blip>
          <a:stretch>
            <a:fillRect/>
          </a:stretch>
        </p:blipFill>
        <p:spPr>
          <a:xfrm>
            <a:off x="0" y="0"/>
            <a:ext cx="9144000" cy="5143500"/>
          </a:xfrm>
          <a:prstGeom prst="rect">
            <a:avLst/>
          </a:prstGeom>
          <a:noFill/>
          <a:ln>
            <a:noFill/>
          </a:ln>
        </p:spPr>
      </p:pic>
      <p:sp>
        <p:nvSpPr>
          <p:cNvPr id="86" name="Google Shape;86;p20"/>
          <p:cNvSpPr txBox="1"/>
          <p:nvPr>
            <p:ph type="title"/>
          </p:nvPr>
        </p:nvSpPr>
        <p:spPr>
          <a:xfrm>
            <a:off x="457200" y="1348975"/>
            <a:ext cx="55113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87" name="Google Shape;87;p20"/>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pic>
        <p:nvPicPr>
          <p:cNvPr descr="paint_transparent1.png" id="89" name="Google Shape;89;p21"/>
          <p:cNvPicPr preferRelativeResize="0"/>
          <p:nvPr/>
        </p:nvPicPr>
        <p:blipFill>
          <a:blip r:embed="rId2">
            <a:alphaModFix/>
          </a:blip>
          <a:stretch>
            <a:fillRect/>
          </a:stretch>
        </p:blipFill>
        <p:spPr>
          <a:xfrm>
            <a:off x="0" y="0"/>
            <a:ext cx="9144000" cy="5143500"/>
          </a:xfrm>
          <a:prstGeom prst="rect">
            <a:avLst/>
          </a:prstGeom>
          <a:noFill/>
          <a:ln>
            <a:noFill/>
          </a:ln>
        </p:spPr>
      </p:pic>
      <p:sp>
        <p:nvSpPr>
          <p:cNvPr id="90" name="Google Shape;90;p21"/>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spcBef>
                <a:spcPts val="360"/>
              </a:spcBef>
              <a:spcAft>
                <a:spcPts val="0"/>
              </a:spcAft>
              <a:buSzPts val="1400"/>
              <a:buNone/>
              <a:defRPr sz="1400"/>
            </a:lvl1pPr>
          </a:lstStyle>
          <a:p/>
        </p:txBody>
      </p:sp>
      <p:sp>
        <p:nvSpPr>
          <p:cNvPr id="91" name="Google Shape;91;p21"/>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ircle" type="blank">
  <p:cSld name="BLANK">
    <p:spTree>
      <p:nvGrpSpPr>
        <p:cNvPr id="92" name="Shape 92"/>
        <p:cNvGrpSpPr/>
        <p:nvPr/>
      </p:nvGrpSpPr>
      <p:grpSpPr>
        <a:xfrm>
          <a:off x="0" y="0"/>
          <a:ext cx="0" cy="0"/>
          <a:chOff x="0" y="0"/>
          <a:chExt cx="0" cy="0"/>
        </a:xfrm>
      </p:grpSpPr>
      <p:pic>
        <p:nvPicPr>
          <p:cNvPr descr="paint_transparent4.png" id="93" name="Google Shape;93;p22"/>
          <p:cNvPicPr preferRelativeResize="0"/>
          <p:nvPr/>
        </p:nvPicPr>
        <p:blipFill>
          <a:blip r:embed="rId2">
            <a:alphaModFix/>
          </a:blip>
          <a:stretch>
            <a:fillRect/>
          </a:stretch>
        </p:blipFill>
        <p:spPr>
          <a:xfrm>
            <a:off x="0" y="0"/>
            <a:ext cx="9144000" cy="5143513"/>
          </a:xfrm>
          <a:prstGeom prst="rect">
            <a:avLst/>
          </a:prstGeom>
          <a:noFill/>
          <a:ln>
            <a:noFill/>
          </a:ln>
        </p:spPr>
      </p:pic>
      <p:sp>
        <p:nvSpPr>
          <p:cNvPr id="94" name="Google Shape;94;p22"/>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rectangle">
  <p:cSld name="BLANK_1">
    <p:spTree>
      <p:nvGrpSpPr>
        <p:cNvPr id="95" name="Shape 95"/>
        <p:cNvGrpSpPr/>
        <p:nvPr/>
      </p:nvGrpSpPr>
      <p:grpSpPr>
        <a:xfrm>
          <a:off x="0" y="0"/>
          <a:ext cx="0" cy="0"/>
          <a:chOff x="0" y="0"/>
          <a:chExt cx="0" cy="0"/>
        </a:xfrm>
      </p:grpSpPr>
      <p:pic>
        <p:nvPicPr>
          <p:cNvPr descr="paint_transparent3.png" id="96" name="Google Shape;96;p23"/>
          <p:cNvPicPr preferRelativeResize="0"/>
          <p:nvPr/>
        </p:nvPicPr>
        <p:blipFill>
          <a:blip r:embed="rId2">
            <a:alphaModFix/>
          </a:blip>
          <a:stretch>
            <a:fillRect/>
          </a:stretch>
        </p:blipFill>
        <p:spPr>
          <a:xfrm>
            <a:off x="0" y="0"/>
            <a:ext cx="9144000" cy="5143503"/>
          </a:xfrm>
          <a:prstGeom prst="rect">
            <a:avLst/>
          </a:prstGeom>
          <a:noFill/>
          <a:ln>
            <a:noFill/>
          </a:ln>
        </p:spPr>
      </p:pic>
      <p:sp>
        <p:nvSpPr>
          <p:cNvPr id="97" name="Google Shape;97;p23"/>
          <p:cNvSpPr txBox="1"/>
          <p:nvPr>
            <p:ph idx="12" type="sldNum"/>
          </p:nvPr>
        </p:nvSpPr>
        <p:spPr>
          <a:xfrm>
            <a:off x="4297650" y="4447973"/>
            <a:ext cx="548700" cy="393600"/>
          </a:xfrm>
          <a:prstGeom prst="rect">
            <a:avLst/>
          </a:prstGeom>
        </p:spPr>
        <p:txBody>
          <a:bodyPr anchorCtr="0" anchor="ctr" bIns="91425" lIns="91425" spcFirstLastPara="1" rIns="91425" wrap="square" tIns="91425">
            <a:noAutofit/>
          </a:bodyPr>
          <a:lstStyle>
            <a:lvl1pPr lvl="0" rtl="0" algn="ctr">
              <a:buNone/>
              <a:defRPr>
                <a:solidFill>
                  <a:srgbClr val="999999"/>
                </a:solidFill>
              </a:defRPr>
            </a:lvl1pPr>
            <a:lvl2pPr lvl="1" rtl="0" algn="ctr">
              <a:buNone/>
              <a:defRPr>
                <a:solidFill>
                  <a:srgbClr val="999999"/>
                </a:solidFill>
              </a:defRPr>
            </a:lvl2pPr>
            <a:lvl3pPr lvl="2" rtl="0" algn="ctr">
              <a:buNone/>
              <a:defRPr>
                <a:solidFill>
                  <a:srgbClr val="999999"/>
                </a:solidFill>
              </a:defRPr>
            </a:lvl3pPr>
            <a:lvl4pPr lvl="3" rtl="0" algn="ctr">
              <a:buNone/>
              <a:defRPr>
                <a:solidFill>
                  <a:srgbClr val="999999"/>
                </a:solidFill>
              </a:defRPr>
            </a:lvl4pPr>
            <a:lvl5pPr lvl="4" rtl="0" algn="ctr">
              <a:buNone/>
              <a:defRPr>
                <a:solidFill>
                  <a:srgbClr val="999999"/>
                </a:solidFill>
              </a:defRPr>
            </a:lvl5pPr>
            <a:lvl6pPr lvl="5" rtl="0" algn="ctr">
              <a:buNone/>
              <a:defRPr>
                <a:solidFill>
                  <a:srgbClr val="999999"/>
                </a:solidFill>
              </a:defRPr>
            </a:lvl6pPr>
            <a:lvl7pPr lvl="6" rtl="0" algn="ctr">
              <a:buNone/>
              <a:defRPr>
                <a:solidFill>
                  <a:srgbClr val="999999"/>
                </a:solidFill>
              </a:defRPr>
            </a:lvl7pPr>
            <a:lvl8pPr lvl="7" rtl="0" algn="ctr">
              <a:buNone/>
              <a:defRPr>
                <a:solidFill>
                  <a:srgbClr val="999999"/>
                </a:solidFill>
              </a:defRPr>
            </a:lvl8pPr>
            <a:lvl9pPr lvl="8" rtl="0" algn="ctr">
              <a:buNone/>
              <a:defRPr>
                <a:solidFill>
                  <a:srgbClr val="999999"/>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half">
  <p:cSld name="BLANK_1_1">
    <p:spTree>
      <p:nvGrpSpPr>
        <p:cNvPr id="98" name="Shape 98"/>
        <p:cNvGrpSpPr/>
        <p:nvPr/>
      </p:nvGrpSpPr>
      <p:grpSpPr>
        <a:xfrm>
          <a:off x="0" y="0"/>
          <a:ext cx="0" cy="0"/>
          <a:chOff x="0" y="0"/>
          <a:chExt cx="0" cy="0"/>
        </a:xfrm>
      </p:grpSpPr>
      <p:sp>
        <p:nvSpPr>
          <p:cNvPr id="99" name="Google Shape;99;p24"/>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aint_transparent1.png" id="100" name="Google Shape;100;p24"/>
          <p:cNvPicPr preferRelativeResize="0"/>
          <p:nvPr/>
        </p:nvPicPr>
        <p:blipFill rotWithShape="1">
          <a:blip r:embed="rId2">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7" name="Google Shape;107;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 name="Google Shape;10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1" name="Google Shape;111;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2" name="Shape 112"/>
        <p:cNvGrpSpPr/>
        <p:nvPr/>
      </p:nvGrpSpPr>
      <p:grpSpPr>
        <a:xfrm>
          <a:off x="0" y="0"/>
          <a:ext cx="0" cy="0"/>
          <a:chOff x="0" y="0"/>
          <a:chExt cx="0" cy="0"/>
        </a:xfrm>
      </p:grpSpPr>
      <p:sp>
        <p:nvSpPr>
          <p:cNvPr id="113" name="Google Shape;113;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4" name="Google Shape;114;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5" name="Google Shape;11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6" name="Shape 116"/>
        <p:cNvGrpSpPr/>
        <p:nvPr/>
      </p:nvGrpSpPr>
      <p:grpSpPr>
        <a:xfrm>
          <a:off x="0" y="0"/>
          <a:ext cx="0" cy="0"/>
          <a:chOff x="0" y="0"/>
          <a:chExt cx="0" cy="0"/>
        </a:xfrm>
      </p:grpSpPr>
      <p:sp>
        <p:nvSpPr>
          <p:cNvPr id="117" name="Google Shape;11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8" name="Google Shape;118;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9" name="Google Shape;119;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0" name="Google Shape;120;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3" name="Google Shape;123;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6" name="Google Shape;126;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7" name="Google Shape;127;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8" name="Shape 128"/>
        <p:cNvGrpSpPr/>
        <p:nvPr/>
      </p:nvGrpSpPr>
      <p:grpSpPr>
        <a:xfrm>
          <a:off x="0" y="0"/>
          <a:ext cx="0" cy="0"/>
          <a:chOff x="0" y="0"/>
          <a:chExt cx="0" cy="0"/>
        </a:xfrm>
      </p:grpSpPr>
      <p:sp>
        <p:nvSpPr>
          <p:cNvPr id="129" name="Google Shape;129;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0" name="Google Shape;130;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 name="Shape 131"/>
        <p:cNvGrpSpPr/>
        <p:nvPr/>
      </p:nvGrpSpPr>
      <p:grpSpPr>
        <a:xfrm>
          <a:off x="0" y="0"/>
          <a:ext cx="0" cy="0"/>
          <a:chOff x="0" y="0"/>
          <a:chExt cx="0" cy="0"/>
        </a:xfrm>
      </p:grpSpPr>
      <p:sp>
        <p:nvSpPr>
          <p:cNvPr id="132" name="Google Shape;132;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4" name="Google Shape;134;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5" name="Google Shape;135;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6" name="Google Shape;13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 name="Shape 137"/>
        <p:cNvGrpSpPr/>
        <p:nvPr/>
      </p:nvGrpSpPr>
      <p:grpSpPr>
        <a:xfrm>
          <a:off x="0" y="0"/>
          <a:ext cx="0" cy="0"/>
          <a:chOff x="0" y="0"/>
          <a:chExt cx="0" cy="0"/>
        </a:xfrm>
      </p:grpSpPr>
      <p:sp>
        <p:nvSpPr>
          <p:cNvPr id="138" name="Google Shape;138;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39" name="Google Shape;139;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 name="Shape 140"/>
        <p:cNvGrpSpPr/>
        <p:nvPr/>
      </p:nvGrpSpPr>
      <p:grpSpPr>
        <a:xfrm>
          <a:off x="0" y="0"/>
          <a:ext cx="0" cy="0"/>
          <a:chOff x="0" y="0"/>
          <a:chExt cx="0" cy="0"/>
        </a:xfrm>
      </p:grpSpPr>
      <p:sp>
        <p:nvSpPr>
          <p:cNvPr id="141" name="Google Shape;141;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2" name="Google Shape;142;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3" name="Google Shape;143;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0" name="Shape 150"/>
        <p:cNvGrpSpPr/>
        <p:nvPr/>
      </p:nvGrpSpPr>
      <p:grpSpPr>
        <a:xfrm>
          <a:off x="0" y="0"/>
          <a:ext cx="0" cy="0"/>
          <a:chOff x="0" y="0"/>
          <a:chExt cx="0" cy="0"/>
        </a:xfrm>
      </p:grpSpPr>
      <p:sp>
        <p:nvSpPr>
          <p:cNvPr id="151" name="Google Shape;151;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2" name="Google Shape;152;p3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3" name="Google Shape;153;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4" name="Shape 154"/>
        <p:cNvGrpSpPr/>
        <p:nvPr/>
      </p:nvGrpSpPr>
      <p:grpSpPr>
        <a:xfrm>
          <a:off x="0" y="0"/>
          <a:ext cx="0" cy="0"/>
          <a:chOff x="0" y="0"/>
          <a:chExt cx="0" cy="0"/>
        </a:xfrm>
      </p:grpSpPr>
      <p:sp>
        <p:nvSpPr>
          <p:cNvPr id="155" name="Google Shape;155;p39"/>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6" name="Google Shape;156;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7" name="Shape 157"/>
        <p:cNvGrpSpPr/>
        <p:nvPr/>
      </p:nvGrpSpPr>
      <p:grpSpPr>
        <a:xfrm>
          <a:off x="0" y="0"/>
          <a:ext cx="0" cy="0"/>
          <a:chOff x="0" y="0"/>
          <a:chExt cx="0" cy="0"/>
        </a:xfrm>
      </p:grpSpPr>
      <p:sp>
        <p:nvSpPr>
          <p:cNvPr id="158" name="Google Shape;158;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9" name="Google Shape;159;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60" name="Google Shape;160;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1" name="Shape 161"/>
        <p:cNvGrpSpPr/>
        <p:nvPr/>
      </p:nvGrpSpPr>
      <p:grpSpPr>
        <a:xfrm>
          <a:off x="0" y="0"/>
          <a:ext cx="0" cy="0"/>
          <a:chOff x="0" y="0"/>
          <a:chExt cx="0" cy="0"/>
        </a:xfrm>
      </p:grpSpPr>
      <p:sp>
        <p:nvSpPr>
          <p:cNvPr id="162" name="Google Shape;16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 name="Google Shape;163;p4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4" name="Google Shape;164;p4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5" name="Google Shape;165;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8" name="Google Shape;168;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9" name="Shape 169"/>
        <p:cNvGrpSpPr/>
        <p:nvPr/>
      </p:nvGrpSpPr>
      <p:grpSpPr>
        <a:xfrm>
          <a:off x="0" y="0"/>
          <a:ext cx="0" cy="0"/>
          <a:chOff x="0" y="0"/>
          <a:chExt cx="0" cy="0"/>
        </a:xfrm>
      </p:grpSpPr>
      <p:sp>
        <p:nvSpPr>
          <p:cNvPr id="170" name="Google Shape;170;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1" name="Google Shape;171;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72" name="Google Shape;172;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3" name="Shape 173"/>
        <p:cNvGrpSpPr/>
        <p:nvPr/>
      </p:nvGrpSpPr>
      <p:grpSpPr>
        <a:xfrm>
          <a:off x="0" y="0"/>
          <a:ext cx="0" cy="0"/>
          <a:chOff x="0" y="0"/>
          <a:chExt cx="0" cy="0"/>
        </a:xfrm>
      </p:grpSpPr>
      <p:sp>
        <p:nvSpPr>
          <p:cNvPr id="174" name="Google Shape;174;p44"/>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5" name="Google Shape;175;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6" name="Shape 176"/>
        <p:cNvGrpSpPr/>
        <p:nvPr/>
      </p:nvGrpSpPr>
      <p:grpSpPr>
        <a:xfrm>
          <a:off x="0" y="0"/>
          <a:ext cx="0" cy="0"/>
          <a:chOff x="0" y="0"/>
          <a:chExt cx="0" cy="0"/>
        </a:xfrm>
      </p:grpSpPr>
      <p:sp>
        <p:nvSpPr>
          <p:cNvPr id="177" name="Google Shape;177;p4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5"/>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9" name="Google Shape;179;p45"/>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0" name="Google Shape;180;p45"/>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81" name="Google Shape;181;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2" name="Shape 182"/>
        <p:cNvGrpSpPr/>
        <p:nvPr/>
      </p:nvGrpSpPr>
      <p:grpSpPr>
        <a:xfrm>
          <a:off x="0" y="0"/>
          <a:ext cx="0" cy="0"/>
          <a:chOff x="0" y="0"/>
          <a:chExt cx="0" cy="0"/>
        </a:xfrm>
      </p:grpSpPr>
      <p:sp>
        <p:nvSpPr>
          <p:cNvPr id="183" name="Google Shape;183;p4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84" name="Google Shape;184;p4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5" name="Shape 185"/>
        <p:cNvGrpSpPr/>
        <p:nvPr/>
      </p:nvGrpSpPr>
      <p:grpSpPr>
        <a:xfrm>
          <a:off x="0" y="0"/>
          <a:ext cx="0" cy="0"/>
          <a:chOff x="0" y="0"/>
          <a:chExt cx="0" cy="0"/>
        </a:xfrm>
      </p:grpSpPr>
      <p:sp>
        <p:nvSpPr>
          <p:cNvPr id="186" name="Google Shape;186;p47"/>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7" name="Google Shape;187;p4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8" name="Google Shape;188;p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9" name="Shape 189"/>
        <p:cNvGrpSpPr/>
        <p:nvPr/>
      </p:nvGrpSpPr>
      <p:grpSpPr>
        <a:xfrm>
          <a:off x="0" y="0"/>
          <a:ext cx="0" cy="0"/>
          <a:chOff x="0" y="0"/>
          <a:chExt cx="0" cy="0"/>
        </a:xfrm>
      </p:grpSpPr>
      <p:sp>
        <p:nvSpPr>
          <p:cNvPr id="190" name="Google Shape;190;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5.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theme" Target="../theme/theme3.xml"/><Relationship Id="rId12" Type="http://schemas.openxmlformats.org/officeDocument/2006/relationships/slideLayout" Target="../slideLayouts/slideLayout44.xml"/><Relationship Id="rId1" Type="http://schemas.openxmlformats.org/officeDocument/2006/relationships/image" Target="../media/image5.jp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FFFFFF"/>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1348975"/>
            <a:ext cx="5511300" cy="857400"/>
          </a:xfrm>
          <a:prstGeom prst="rect">
            <a:avLst/>
          </a:prstGeom>
          <a:noFill/>
          <a:ln>
            <a:noFill/>
          </a:ln>
        </p:spPr>
        <p:txBody>
          <a:bodyPr anchorCtr="0" anchor="b" bIns="91425" lIns="91425" spcFirstLastPara="1" rIns="91425" wrap="square" tIns="91425">
            <a:noAutofit/>
          </a:bodyPr>
          <a:lstStyle>
            <a:lvl1pPr lvl="0"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rt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p:txBody>
      </p:sp>
      <p:sp>
        <p:nvSpPr>
          <p:cNvPr id="52" name="Google Shape;52;p13"/>
          <p:cNvSpPr txBox="1"/>
          <p:nvPr>
            <p:ph idx="1" type="body"/>
          </p:nvPr>
        </p:nvSpPr>
        <p:spPr>
          <a:xfrm>
            <a:off x="457200" y="2244400"/>
            <a:ext cx="5511300" cy="2605200"/>
          </a:xfrm>
          <a:prstGeom prst="rect">
            <a:avLst/>
          </a:prstGeom>
          <a:noFill/>
          <a:ln>
            <a:noFill/>
          </a:ln>
        </p:spPr>
        <p:txBody>
          <a:bodyPr anchorCtr="0" anchor="t" bIns="91425" lIns="91425" spcFirstLastPara="1" rIns="91425" wrap="square" tIns="91425">
            <a:noAutofit/>
          </a:bodyPr>
          <a:lstStyle>
            <a:lvl1pPr indent="-342900" lvl="0" marL="457200" rtl="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indent="-342900" lvl="1" marL="9144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indent="-342900" lvl="2" marL="13716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indent="-342900" lvl="3" marL="18288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indent="-342900" lvl="4" marL="22860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indent="-342900" lvl="5" marL="27432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indent="-342900" lvl="6" marL="32004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indent="-342900" lvl="7" marL="36576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indent="-342900" lvl="8" marL="4114800" rtl="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p:txBody>
      </p:sp>
      <p:sp>
        <p:nvSpPr>
          <p:cNvPr id="53" name="Google Shape;53;p13"/>
          <p:cNvSpPr txBox="1"/>
          <p:nvPr>
            <p:ph idx="12" type="sldNum"/>
          </p:nvPr>
        </p:nvSpPr>
        <p:spPr>
          <a:xfrm>
            <a:off x="8480584" y="4673651"/>
            <a:ext cx="548700" cy="393600"/>
          </a:xfrm>
          <a:prstGeom prst="rect">
            <a:avLst/>
          </a:prstGeom>
          <a:noFill/>
          <a:ln>
            <a:noFill/>
          </a:ln>
        </p:spPr>
        <p:txBody>
          <a:bodyPr anchorCtr="0" anchor="ctr" bIns="91425" lIns="91425" spcFirstLastPara="1" rIns="91425" wrap="square" tIns="91425">
            <a:noAutofit/>
          </a:bodyPr>
          <a:lstStyle>
            <a:lvl1pPr lvl="0" rtl="0" algn="r">
              <a:buNone/>
              <a:defRPr sz="1800">
                <a:solidFill>
                  <a:srgbClr val="FFFFFF"/>
                </a:solidFill>
                <a:latin typeface="Lato Light"/>
                <a:ea typeface="Lato Light"/>
                <a:cs typeface="Lato Light"/>
                <a:sym typeface="Lato Light"/>
              </a:defRPr>
            </a:lvl1pPr>
            <a:lvl2pPr lvl="1" rtl="0" algn="r">
              <a:buNone/>
              <a:defRPr sz="1800">
                <a:solidFill>
                  <a:srgbClr val="FFFFFF"/>
                </a:solidFill>
                <a:latin typeface="Lato Light"/>
                <a:ea typeface="Lato Light"/>
                <a:cs typeface="Lato Light"/>
                <a:sym typeface="Lato Light"/>
              </a:defRPr>
            </a:lvl2pPr>
            <a:lvl3pPr lvl="2" rtl="0" algn="r">
              <a:buNone/>
              <a:defRPr sz="1800">
                <a:solidFill>
                  <a:srgbClr val="FFFFFF"/>
                </a:solidFill>
                <a:latin typeface="Lato Light"/>
                <a:ea typeface="Lato Light"/>
                <a:cs typeface="Lato Light"/>
                <a:sym typeface="Lato Light"/>
              </a:defRPr>
            </a:lvl3pPr>
            <a:lvl4pPr lvl="3" rtl="0" algn="r">
              <a:buNone/>
              <a:defRPr sz="1800">
                <a:solidFill>
                  <a:srgbClr val="FFFFFF"/>
                </a:solidFill>
                <a:latin typeface="Lato Light"/>
                <a:ea typeface="Lato Light"/>
                <a:cs typeface="Lato Light"/>
                <a:sym typeface="Lato Light"/>
              </a:defRPr>
            </a:lvl4pPr>
            <a:lvl5pPr lvl="4" rtl="0" algn="r">
              <a:buNone/>
              <a:defRPr sz="1800">
                <a:solidFill>
                  <a:srgbClr val="FFFFFF"/>
                </a:solidFill>
                <a:latin typeface="Lato Light"/>
                <a:ea typeface="Lato Light"/>
                <a:cs typeface="Lato Light"/>
                <a:sym typeface="Lato Light"/>
              </a:defRPr>
            </a:lvl5pPr>
            <a:lvl6pPr lvl="5" rtl="0" algn="r">
              <a:buNone/>
              <a:defRPr sz="1800">
                <a:solidFill>
                  <a:srgbClr val="FFFFFF"/>
                </a:solidFill>
                <a:latin typeface="Lato Light"/>
                <a:ea typeface="Lato Light"/>
                <a:cs typeface="Lato Light"/>
                <a:sym typeface="Lato Light"/>
              </a:defRPr>
            </a:lvl6pPr>
            <a:lvl7pPr lvl="6" rtl="0" algn="r">
              <a:buNone/>
              <a:defRPr sz="1800">
                <a:solidFill>
                  <a:srgbClr val="FFFFFF"/>
                </a:solidFill>
                <a:latin typeface="Lato Light"/>
                <a:ea typeface="Lato Light"/>
                <a:cs typeface="Lato Light"/>
                <a:sym typeface="Lato Light"/>
              </a:defRPr>
            </a:lvl7pPr>
            <a:lvl8pPr lvl="7" rtl="0" algn="r">
              <a:buNone/>
              <a:defRPr sz="1800">
                <a:solidFill>
                  <a:srgbClr val="FFFFFF"/>
                </a:solidFill>
                <a:latin typeface="Lato Light"/>
                <a:ea typeface="Lato Light"/>
                <a:cs typeface="Lato Light"/>
                <a:sym typeface="Lato Light"/>
              </a:defRPr>
            </a:lvl8pPr>
            <a:lvl9pPr lvl="8" rtl="0" algn="r">
              <a:buNone/>
              <a:defRPr sz="1800">
                <a:solidFill>
                  <a:srgbClr val="FFFFF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1" name="Shape 101"/>
        <p:cNvGrpSpPr/>
        <p:nvPr/>
      </p:nvGrpSpPr>
      <p:grpSpPr>
        <a:xfrm>
          <a:off x="0" y="0"/>
          <a:ext cx="0" cy="0"/>
          <a:chOff x="0" y="0"/>
          <a:chExt cx="0" cy="0"/>
        </a:xfrm>
      </p:grpSpPr>
      <p:sp>
        <p:nvSpPr>
          <p:cNvPr id="102" name="Google Shape;10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3" name="Google Shape;103;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4" name="Google Shape;104;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146" name="Shape 146"/>
        <p:cNvGrpSpPr/>
        <p:nvPr/>
      </p:nvGrpSpPr>
      <p:grpSpPr>
        <a:xfrm>
          <a:off x="0" y="0"/>
          <a:ext cx="0" cy="0"/>
          <a:chOff x="0" y="0"/>
          <a:chExt cx="0" cy="0"/>
        </a:xfrm>
      </p:grpSpPr>
      <p:sp>
        <p:nvSpPr>
          <p:cNvPr id="147" name="Google Shape;147;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8" name="Google Shape;148;p3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49" name="Google Shape;14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11" Type="http://schemas.openxmlformats.org/officeDocument/2006/relationships/hyperlink" Target="https://docs.google.com/document/d/17IdgDoMabIrwGVwDTFteL03w098pemupLhoTux3vMaE/edit" TargetMode="External"/><Relationship Id="rId10" Type="http://schemas.openxmlformats.org/officeDocument/2006/relationships/hyperlink" Target="https://docs.google.com/presentation/d/15Q8t0is5_IkN_XmXiZiOWlP111PnVf1C4B3-KWFhtFI/edit#slide=id.p" TargetMode="External"/><Relationship Id="rId13" Type="http://schemas.openxmlformats.org/officeDocument/2006/relationships/image" Target="../media/image27.png"/><Relationship Id="rId12" Type="http://schemas.openxmlformats.org/officeDocument/2006/relationships/hyperlink" Target="https://docs.google.com/document/d/1em1-FCIQ4azicgLH0QjhFXy55DUqe8e7HgMLGmUgMqM/edit" TargetMode="External"/><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hyperlink" Target="https://search.library.ualberta.ca/catalog/7839930" TargetMode="External"/><Relationship Id="rId15" Type="http://schemas.openxmlformats.org/officeDocument/2006/relationships/image" Target="../media/image50.png"/><Relationship Id="rId14" Type="http://schemas.openxmlformats.org/officeDocument/2006/relationships/image" Target="../media/image28.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32.png"/><Relationship Id="rId10" Type="http://schemas.openxmlformats.org/officeDocument/2006/relationships/image" Target="../media/image25.png"/><Relationship Id="rId1" Type="http://schemas.openxmlformats.org/officeDocument/2006/relationships/slideLayout" Target="../slideLayouts/slideLayout36.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hyperlink" Target="https://laws-lois.justice.gc.ca/eng/acts/C-42/index.html" TargetMode="External"/><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4.xml.rels><?xml version="1.0" encoding="UTF-8" standalone="yes"?><Relationships xmlns="http://schemas.openxmlformats.org/package/2006/relationships"><Relationship Id="rId20" Type="http://schemas.openxmlformats.org/officeDocument/2006/relationships/image" Target="../media/image43.png"/><Relationship Id="rId11" Type="http://schemas.openxmlformats.org/officeDocument/2006/relationships/image" Target="../media/image30.png"/><Relationship Id="rId10" Type="http://schemas.openxmlformats.org/officeDocument/2006/relationships/hyperlink" Target="https://creativecommons.org/" TargetMode="External"/><Relationship Id="rId21" Type="http://schemas.openxmlformats.org/officeDocument/2006/relationships/image" Target="../media/image47.png"/><Relationship Id="rId13" Type="http://schemas.openxmlformats.org/officeDocument/2006/relationships/image" Target="../media/image36.png"/><Relationship Id="rId12" Type="http://schemas.openxmlformats.org/officeDocument/2006/relationships/image" Target="../media/image34.png"/><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24.jpg"/><Relationship Id="rId15" Type="http://schemas.openxmlformats.org/officeDocument/2006/relationships/image" Target="../media/image33.png"/><Relationship Id="rId14" Type="http://schemas.openxmlformats.org/officeDocument/2006/relationships/image" Target="../media/image31.png"/><Relationship Id="rId17" Type="http://schemas.openxmlformats.org/officeDocument/2006/relationships/image" Target="../media/image41.png"/><Relationship Id="rId16" Type="http://schemas.openxmlformats.org/officeDocument/2006/relationships/image" Target="../media/image40.png"/><Relationship Id="rId5" Type="http://schemas.openxmlformats.org/officeDocument/2006/relationships/image" Target="../media/image10.png"/><Relationship Id="rId19" Type="http://schemas.openxmlformats.org/officeDocument/2006/relationships/image" Target="../media/image42.png"/><Relationship Id="rId6" Type="http://schemas.openxmlformats.org/officeDocument/2006/relationships/hyperlink" Target="https://creativecommons.org/licenses/by/4.0/" TargetMode="External"/><Relationship Id="rId18" Type="http://schemas.openxmlformats.org/officeDocument/2006/relationships/image" Target="../media/image44.png"/><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5.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3.png"/><Relationship Id="rId13" Type="http://schemas.openxmlformats.org/officeDocument/2006/relationships/image" Target="../media/image11.png"/><Relationship Id="rId12" Type="http://schemas.openxmlformats.org/officeDocument/2006/relationships/hyperlink" Target="https://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hyperlink" Target="https://creativecommons.org/choose/" TargetMode="External"/><Relationship Id="rId4" Type="http://schemas.openxmlformats.org/officeDocument/2006/relationships/hyperlink" Target="https://creativecommons.org/about/downloads/" TargetMode="External"/><Relationship Id="rId9" Type="http://schemas.openxmlformats.org/officeDocument/2006/relationships/image" Target="../media/image7.jpg"/><Relationship Id="rId14" Type="http://schemas.openxmlformats.org/officeDocument/2006/relationships/hyperlink" Target="http://creativecommons.org/licenses/by/4.0/" TargetMode="External"/><Relationship Id="rId5" Type="http://schemas.openxmlformats.org/officeDocument/2006/relationships/hyperlink" Target="https://wiki.creativecommons.org/wiki/Marking_your_work_with_a_CC_license" TargetMode="External"/><Relationship Id="rId6" Type="http://schemas.openxmlformats.org/officeDocument/2006/relationships/image" Target="../media/image39.png"/><Relationship Id="rId7" Type="http://schemas.openxmlformats.org/officeDocument/2006/relationships/hyperlink" Target="https://doi.org/10.5334/bbc.c" TargetMode="External"/><Relationship Id="rId8" Type="http://schemas.openxmlformats.org/officeDocument/2006/relationships/hyperlink" Target="https://creativecommons.org/licenses/by/4.0/" TargetMode="External"/></Relationships>
</file>

<file path=ppt/slides/_rels/slide16.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hyperlink" Target="https://creativecommons.org/licenses/by/4.0/" TargetMode="External"/><Relationship Id="rId12"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hyperlink" Target="https://www.ualberta.ca/centre-for-teaching-and-learning/teaching-development/open-education" TargetMode="External"/><Relationship Id="rId4" Type="http://schemas.openxmlformats.org/officeDocument/2006/relationships/hyperlink" Target="https://www.ualberta.ca/centre-for-teaching-and-learning/teaching-development/open-education" TargetMode="External"/><Relationship Id="rId9" Type="http://schemas.openxmlformats.org/officeDocument/2006/relationships/image" Target="../media/image10.png"/><Relationship Id="rId5" Type="http://schemas.openxmlformats.org/officeDocument/2006/relationships/hyperlink" Target="https://www.library.ualberta.ca/research-support/open-access" TargetMode="External"/><Relationship Id="rId6" Type="http://schemas.openxmlformats.org/officeDocument/2006/relationships/hyperlink" Target="https://www.library.ualberta.ca/research-support/open-access" TargetMode="External"/><Relationship Id="rId7" Type="http://schemas.openxmlformats.org/officeDocument/2006/relationships/image" Target="../media/image7.jpg"/><Relationship Id="rId8" Type="http://schemas.openxmlformats.org/officeDocument/2006/relationships/image" Target="../media/image3.png"/></Relationships>
</file>

<file path=ppt/slides/_rels/slide17.xml.rels><?xml version="1.0" encoding="UTF-8" standalone="yes"?><Relationships xmlns="http://schemas.openxmlformats.org/package/2006/relationships"><Relationship Id="rId11" Type="http://schemas.openxmlformats.org/officeDocument/2006/relationships/hyperlink" Target="https://en.wikipedia.org/wiki/Wikipedia:Text_of_Creative_Commons_Attribution-ShareAlike_3.0_Unported_License" TargetMode="External"/><Relationship Id="rId10" Type="http://schemas.openxmlformats.org/officeDocument/2006/relationships/hyperlink" Target="https://www.ualberta.ca/copyright/resources/forms-and-templates" TargetMode="External"/><Relationship Id="rId13" Type="http://schemas.openxmlformats.org/officeDocument/2006/relationships/hyperlink" Target="https://www.google.ca/advanced_search" TargetMode="External"/><Relationship Id="rId12" Type="http://schemas.openxmlformats.org/officeDocument/2006/relationships/hyperlink" Target="https://search.creativecommons.org/" TargetMode="External"/><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hyperlink" Target="https://wiki.creativecommons.org/wiki/best_practices_for_attribution" TargetMode="External"/><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4.0" TargetMode="External"/><Relationship Id="rId5" Type="http://schemas.openxmlformats.org/officeDocument/2006/relationships/image" Target="../media/image37.png"/><Relationship Id="rId6"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7.jp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21.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22.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23.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23.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24.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25.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6.xml"/><Relationship Id="rId2" Type="http://schemas.openxmlformats.org/officeDocument/2006/relationships/notesSlide" Target="../notesSlides/notesSlide25.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46.pn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png"/><Relationship Id="rId5" Type="http://schemas.openxmlformats.org/officeDocument/2006/relationships/image" Target="../media/image7.jp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hyperlink" Target="https://creativecommons.org/licenses/by/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hyperlink" Target="http://creativecommons.org/licenses/by/4.0/" TargetMode="External"/><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hyperlink" Target="https://creativecommons.org/licenses/by/4.0/" TargetMode="External"/><Relationship Id="rId8"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6.png"/><Relationship Id="rId9" Type="http://schemas.openxmlformats.org/officeDocument/2006/relationships/hyperlink" Target="http://designersforlearning.org/" TargetMode="External"/><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hyperlink" Target="http://creativecommons.org/licenses/by/4.0/" TargetMode="External"/><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hyperlink" Target="https://openphys.med.ualberta.ca/" TargetMode="External"/><Relationship Id="rId10" Type="http://schemas.openxmlformats.org/officeDocument/2006/relationships/image" Target="../media/image15.png"/><Relationship Id="rId13"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hyperlink" Target="https://businessukrainian.com/" TargetMode="External"/><Relationship Id="rId14" Type="http://schemas.openxmlformats.org/officeDocument/2006/relationships/hyperlink" Target="https://omeka-s.library.ualberta.ca/s/Grim-Educator/" TargetMode="External"/><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11" Type="http://schemas.openxmlformats.org/officeDocument/2006/relationships/image" Target="../media/image49.jpg"/><Relationship Id="rId10" Type="http://schemas.openxmlformats.org/officeDocument/2006/relationships/image" Target="../media/image14.jpg"/><Relationship Id="rId13" Type="http://schemas.openxmlformats.org/officeDocument/2006/relationships/image" Target="../media/image48.jpg"/><Relationship Id="rId12" Type="http://schemas.openxmlformats.org/officeDocument/2006/relationships/image" Target="../media/image29.jpg"/><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3.png"/><Relationship Id="rId9" Type="http://schemas.openxmlformats.org/officeDocument/2006/relationships/image" Target="../media/image12.jpg"/><Relationship Id="rId15" Type="http://schemas.openxmlformats.org/officeDocument/2006/relationships/image" Target="../media/image20.jpg"/><Relationship Id="rId14" Type="http://schemas.openxmlformats.org/officeDocument/2006/relationships/image" Target="../media/image19.jpg"/><Relationship Id="rId5" Type="http://schemas.openxmlformats.org/officeDocument/2006/relationships/image" Target="../media/image10.png"/><Relationship Id="rId6" Type="http://schemas.openxmlformats.org/officeDocument/2006/relationships/hyperlink" Target="https://creativecommons.org/licenses/by/4.0/" TargetMode="External"/><Relationship Id="rId7" Type="http://schemas.openxmlformats.org/officeDocument/2006/relationships/image" Target="../media/image11.png"/><Relationship Id="rId8" Type="http://schemas.openxmlformats.org/officeDocument/2006/relationships/hyperlink" Target="http://creativecommons.org/licenses/by/4.0/" TargetMode="External"/></Relationships>
</file>

<file path=ppt/slides/_rels/slide8.xml.rels><?xml version="1.0" encoding="UTF-8" standalone="yes"?><Relationships xmlns="http://schemas.openxmlformats.org/package/2006/relationships"><Relationship Id="rId11" Type="http://schemas.openxmlformats.org/officeDocument/2006/relationships/hyperlink" Target="http://cases.open.ubc.ca/" TargetMode="External"/><Relationship Id="rId10" Type="http://schemas.openxmlformats.org/officeDocument/2006/relationships/hyperlink" Target="http://creativecommons.org/licenses/by/4.0/" TargetMode="External"/><Relationship Id="rId1" Type="http://schemas.openxmlformats.org/officeDocument/2006/relationships/slideLayout" Target="../slideLayouts/slideLayout23.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22.png"/><Relationship Id="rId9" Type="http://schemas.openxmlformats.org/officeDocument/2006/relationships/image" Target="../media/image11.png"/><Relationship Id="rId5" Type="http://schemas.openxmlformats.org/officeDocument/2006/relationships/image" Target="../media/image7.jp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pm4id.org/" TargetMode="External"/><Relationship Id="rId10" Type="http://schemas.openxmlformats.org/officeDocument/2006/relationships/hyperlink" Target="http://creativecommons.org/licenses/by/4.0/" TargetMode="External"/><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hyperlink" Target="https://pm4id.org/" TargetMode="External"/><Relationship Id="rId4" Type="http://schemas.openxmlformats.org/officeDocument/2006/relationships/image" Target="../media/image45.png"/><Relationship Id="rId9" Type="http://schemas.openxmlformats.org/officeDocument/2006/relationships/image" Target="../media/image11.png"/><Relationship Id="rId5" Type="http://schemas.openxmlformats.org/officeDocument/2006/relationships/image" Target="../media/image7.jp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pic>
        <p:nvPicPr>
          <p:cNvPr descr="TrkB-PPT-V1-Green-Background-Full.jpg" id="195" name="Google Shape;195;p4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96" name="Google Shape;196;p49"/>
          <p:cNvSpPr txBox="1"/>
          <p:nvPr>
            <p:ph type="ctrTitle"/>
          </p:nvPr>
        </p:nvSpPr>
        <p:spPr>
          <a:xfrm>
            <a:off x="311708" y="5159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Remixing and Revising </a:t>
            </a:r>
            <a:endParaRPr sz="3600">
              <a:solidFill>
                <a:srgbClr val="FFFFFF"/>
              </a:solidFill>
            </a:endParaRPr>
          </a:p>
          <a:p>
            <a:pPr indent="0" lvl="0" marL="0" rtl="0" algn="ctr">
              <a:spcBef>
                <a:spcPts val="0"/>
              </a:spcBef>
              <a:spcAft>
                <a:spcPts val="0"/>
              </a:spcAft>
              <a:buNone/>
            </a:pPr>
            <a:r>
              <a:rPr lang="en" sz="3600">
                <a:solidFill>
                  <a:srgbClr val="FFFFFF"/>
                </a:solidFill>
              </a:rPr>
              <a:t>Free Teaching Materials</a:t>
            </a:r>
            <a:endParaRPr sz="3600">
              <a:solidFill>
                <a:srgbClr val="FFFFFF"/>
              </a:solidFill>
            </a:endParaRPr>
          </a:p>
        </p:txBody>
      </p:sp>
      <p:sp>
        <p:nvSpPr>
          <p:cNvPr id="197" name="Google Shape;197;p49"/>
          <p:cNvSpPr txBox="1"/>
          <p:nvPr>
            <p:ph idx="1" type="subTitle"/>
          </p:nvPr>
        </p:nvSpPr>
        <p:spPr>
          <a:xfrm>
            <a:off x="0" y="2488150"/>
            <a:ext cx="9144000" cy="146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EFEFEF"/>
              </a:solidFill>
            </a:endParaRPr>
          </a:p>
          <a:p>
            <a:pPr indent="0" lvl="0" marL="0" rtl="0" algn="ctr">
              <a:spcBef>
                <a:spcPts val="0"/>
              </a:spcBef>
              <a:spcAft>
                <a:spcPts val="0"/>
              </a:spcAft>
              <a:buNone/>
            </a:pPr>
            <a:br>
              <a:rPr lang="en" sz="1200">
                <a:solidFill>
                  <a:srgbClr val="FFFFFF"/>
                </a:solidFill>
              </a:rPr>
            </a:br>
            <a:br>
              <a:rPr lang="en" sz="1200">
                <a:solidFill>
                  <a:srgbClr val="FFFFFF"/>
                </a:solidFill>
              </a:rPr>
            </a:br>
            <a:r>
              <a:rPr lang="en" sz="1200">
                <a:solidFill>
                  <a:srgbClr val="FFFFFF"/>
                </a:solidFill>
              </a:rPr>
              <a:t>Krysta McNutt, Centre for Teaching and Learning, University of Alberta, krystam@ualberta.ca </a:t>
            </a:r>
            <a:br>
              <a:rPr lang="en" sz="1200">
                <a:solidFill>
                  <a:srgbClr val="FFFFFF"/>
                </a:solidFill>
              </a:rPr>
            </a:br>
            <a:r>
              <a:rPr lang="en" sz="1200">
                <a:solidFill>
                  <a:srgbClr val="FFFFFF"/>
                </a:solidFill>
              </a:rPr>
              <a:t>Amanda Wakaruk, Copyright Librarian, Copyright Office, amanda.wakaruk@ualberta.ca  </a:t>
            </a:r>
            <a:endParaRPr sz="1200">
              <a:solidFill>
                <a:srgbClr val="FFFFFF"/>
              </a:solidFill>
            </a:endParaRPr>
          </a:p>
        </p:txBody>
      </p:sp>
      <p:pic>
        <p:nvPicPr>
          <p:cNvPr descr="UA-COLOUR-REVERSE.png" id="198" name="Google Shape;198;p49"/>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199" name="Google Shape;199;p49"/>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00" name="Google Shape;200;p49"/>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201" name="Google Shape;201;p4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TrkB-PPT-V1-Green-Background-Footer.75.jpg" id="329" name="Google Shape;329;p58"/>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30" name="Google Shape;330;p58"/>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31" name="Google Shape;331;p58"/>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32" name="Google Shape;332;p58">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33" name="Google Shape;333;p5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34" name="Google Shape;334;p58"/>
          <p:cNvSpPr txBox="1"/>
          <p:nvPr/>
        </p:nvSpPr>
        <p:spPr>
          <a:xfrm>
            <a:off x="261550" y="363175"/>
            <a:ext cx="3380700" cy="3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3D4A43"/>
                </a:solidFill>
                <a:latin typeface="Lato"/>
                <a:ea typeface="Lato"/>
                <a:cs typeface="Lato"/>
                <a:sym typeface="Lato"/>
              </a:rPr>
              <a:t>Free &amp; Online</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rPr b="1" lang="en" sz="1800">
                <a:solidFill>
                  <a:srgbClr val="3D4A43"/>
                </a:solidFill>
                <a:latin typeface="Lato"/>
                <a:ea typeface="Lato"/>
                <a:cs typeface="Lato"/>
                <a:sym typeface="Lato"/>
              </a:rPr>
              <a:t>(access for free)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t/>
            </a:r>
            <a:endParaRPr b="1" sz="1800">
              <a:solidFill>
                <a:srgbClr val="3D4A43"/>
              </a:solidFill>
              <a:latin typeface="Lato"/>
              <a:ea typeface="Lato"/>
              <a:cs typeface="Lato"/>
              <a:sym typeface="Lato"/>
            </a:endParaRPr>
          </a:p>
          <a:p>
            <a:pPr indent="0" lvl="0" marL="0" rtl="0" algn="l">
              <a:lnSpc>
                <a:spcPct val="115000"/>
              </a:lnSpc>
              <a:spcBef>
                <a:spcPts val="800"/>
              </a:spcBef>
              <a:spcAft>
                <a:spcPts val="800"/>
              </a:spcAft>
              <a:buNone/>
            </a:pPr>
            <a:r>
              <a:rPr lang="en" sz="1200">
                <a:solidFill>
                  <a:srgbClr val="3D4A43"/>
                </a:solidFill>
              </a:rPr>
              <a:t>Class Textbook: </a:t>
            </a:r>
            <a:r>
              <a:rPr lang="en" sz="1100" u="sng">
                <a:solidFill>
                  <a:schemeClr val="hlink"/>
                </a:solidFill>
                <a:hlinkClick r:id="rId9"/>
              </a:rPr>
              <a:t>https://search.library.ualberta.ca/catalog/7839930</a:t>
            </a:r>
            <a:endParaRPr sz="1200">
              <a:solidFill>
                <a:srgbClr val="3D4A43"/>
              </a:solidFill>
            </a:endParaRPr>
          </a:p>
        </p:txBody>
      </p:sp>
      <p:sp>
        <p:nvSpPr>
          <p:cNvPr id="335" name="Google Shape;335;p58"/>
          <p:cNvSpPr txBox="1"/>
          <p:nvPr/>
        </p:nvSpPr>
        <p:spPr>
          <a:xfrm>
            <a:off x="4411675" y="363175"/>
            <a:ext cx="4147200" cy="353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3D4A43"/>
                </a:solidFill>
                <a:latin typeface="Lato"/>
                <a:ea typeface="Lato"/>
                <a:cs typeface="Lato"/>
                <a:sym typeface="Lato"/>
              </a:rPr>
              <a:t>Open Educational Resource</a:t>
            </a:r>
            <a:endParaRPr b="1" sz="1800">
              <a:solidFill>
                <a:srgbClr val="3D4A43"/>
              </a:solidFill>
              <a:latin typeface="Lato"/>
              <a:ea typeface="Lato"/>
              <a:cs typeface="Lato"/>
              <a:sym typeface="Lato"/>
            </a:endParaRPr>
          </a:p>
          <a:p>
            <a:pPr indent="0" lvl="0" marL="0" rtl="0" algn="l">
              <a:lnSpc>
                <a:spcPct val="115000"/>
              </a:lnSpc>
              <a:spcBef>
                <a:spcPts val="800"/>
              </a:spcBef>
              <a:spcAft>
                <a:spcPts val="0"/>
              </a:spcAft>
              <a:buNone/>
            </a:pPr>
            <a:r>
              <a:rPr b="1" lang="en" sz="1800">
                <a:solidFill>
                  <a:srgbClr val="3D4A43"/>
                </a:solidFill>
                <a:latin typeface="Lato"/>
                <a:ea typeface="Lato"/>
                <a:cs typeface="Lato"/>
                <a:sym typeface="Lato"/>
              </a:rPr>
              <a:t>(adapt &amp; redistribute) </a:t>
            </a:r>
            <a:br>
              <a:rPr b="1" lang="en" sz="1800">
                <a:solidFill>
                  <a:srgbClr val="3D4A43"/>
                </a:solidFill>
                <a:latin typeface="Lato"/>
                <a:ea typeface="Lato"/>
                <a:cs typeface="Lato"/>
                <a:sym typeface="Lato"/>
              </a:rPr>
            </a:br>
            <a:br>
              <a:rPr b="1" lang="en" sz="1800">
                <a:solidFill>
                  <a:srgbClr val="3D4A43"/>
                </a:solidFill>
                <a:latin typeface="Lato"/>
                <a:ea typeface="Lato"/>
                <a:cs typeface="Lato"/>
                <a:sym typeface="Lato"/>
              </a:rPr>
            </a:br>
            <a:r>
              <a:rPr lang="en" sz="1100" u="sng">
                <a:solidFill>
                  <a:schemeClr val="hlink"/>
                </a:solidFill>
                <a:hlinkClick r:id="rId10"/>
              </a:rPr>
              <a:t>OER Textbook / Compilation</a:t>
            </a:r>
            <a:endParaRPr b="1" sz="1100">
              <a:solidFill>
                <a:srgbClr val="3D4A43"/>
              </a:solidFill>
              <a:latin typeface="Lato"/>
              <a:ea typeface="Lato"/>
              <a:cs typeface="Lato"/>
              <a:sym typeface="Lato"/>
            </a:endParaRPr>
          </a:p>
          <a:p>
            <a:pPr indent="0" lvl="0" marL="0" rtl="0" algn="l">
              <a:lnSpc>
                <a:spcPct val="115000"/>
              </a:lnSpc>
              <a:spcBef>
                <a:spcPts val="800"/>
              </a:spcBef>
              <a:spcAft>
                <a:spcPts val="0"/>
              </a:spcAft>
              <a:buNone/>
            </a:pPr>
            <a:r>
              <a:rPr lang="en" sz="1100" u="sng">
                <a:solidFill>
                  <a:schemeClr val="accent5"/>
                </a:solidFill>
                <a:hlinkClick r:id="rId11">
                  <a:extLst>
                    <a:ext uri="{A12FA001-AC4F-418D-AE19-62706E023703}">
                      <ahyp:hlinkClr val="tx"/>
                    </a:ext>
                  </a:extLst>
                </a:hlinkClick>
              </a:rPr>
              <a:t>Lost Button Lesson Plan</a:t>
            </a:r>
            <a:endParaRPr b="1" sz="1800">
              <a:solidFill>
                <a:srgbClr val="3D4A43"/>
              </a:solidFill>
              <a:latin typeface="Lato"/>
              <a:ea typeface="Lato"/>
              <a:cs typeface="Lato"/>
              <a:sym typeface="Lato"/>
            </a:endParaRPr>
          </a:p>
          <a:p>
            <a:pPr indent="0" lvl="0" marL="0" rtl="0" algn="l">
              <a:lnSpc>
                <a:spcPct val="115000"/>
              </a:lnSpc>
              <a:spcBef>
                <a:spcPts val="800"/>
              </a:spcBef>
              <a:spcAft>
                <a:spcPts val="800"/>
              </a:spcAft>
              <a:buNone/>
            </a:pPr>
            <a:r>
              <a:rPr lang="en" sz="1100" u="sng">
                <a:solidFill>
                  <a:schemeClr val="hlink"/>
                </a:solidFill>
                <a:hlinkClick r:id="rId12"/>
              </a:rPr>
              <a:t>Finger Counting Lesson Plan</a:t>
            </a:r>
            <a:endParaRPr b="1" sz="1100">
              <a:solidFill>
                <a:srgbClr val="3D4A43"/>
              </a:solidFill>
              <a:latin typeface="Lato"/>
              <a:ea typeface="Lato"/>
              <a:cs typeface="Lato"/>
              <a:sym typeface="Lato"/>
            </a:endParaRPr>
          </a:p>
        </p:txBody>
      </p:sp>
      <p:pic>
        <p:nvPicPr>
          <p:cNvPr id="336" name="Google Shape;336;p58"/>
          <p:cNvPicPr preferRelativeResize="0"/>
          <p:nvPr/>
        </p:nvPicPr>
        <p:blipFill>
          <a:blip r:embed="rId13">
            <a:alphaModFix/>
          </a:blip>
          <a:stretch>
            <a:fillRect/>
          </a:stretch>
        </p:blipFill>
        <p:spPr>
          <a:xfrm>
            <a:off x="382099" y="1285875"/>
            <a:ext cx="2057901" cy="2571750"/>
          </a:xfrm>
          <a:prstGeom prst="rect">
            <a:avLst/>
          </a:prstGeom>
          <a:noFill/>
          <a:ln>
            <a:noFill/>
          </a:ln>
        </p:spPr>
      </p:pic>
      <p:pic>
        <p:nvPicPr>
          <p:cNvPr id="337" name="Google Shape;337;p58"/>
          <p:cNvPicPr preferRelativeResize="0"/>
          <p:nvPr/>
        </p:nvPicPr>
        <p:blipFill rotWithShape="1">
          <a:blip r:embed="rId14">
            <a:alphaModFix/>
          </a:blip>
          <a:srcRect b="18375" l="30321" r="14748" t="26920"/>
          <a:stretch/>
        </p:blipFill>
        <p:spPr>
          <a:xfrm>
            <a:off x="4465875" y="2827100"/>
            <a:ext cx="2332598" cy="1306525"/>
          </a:xfrm>
          <a:prstGeom prst="rect">
            <a:avLst/>
          </a:prstGeom>
          <a:noFill/>
          <a:ln>
            <a:noFill/>
          </a:ln>
        </p:spPr>
      </p:pic>
      <p:pic>
        <p:nvPicPr>
          <p:cNvPr id="338" name="Google Shape;338;p58"/>
          <p:cNvPicPr preferRelativeResize="0"/>
          <p:nvPr/>
        </p:nvPicPr>
        <p:blipFill>
          <a:blip r:embed="rId15">
            <a:alphaModFix/>
          </a:blip>
          <a:stretch>
            <a:fillRect/>
          </a:stretch>
        </p:blipFill>
        <p:spPr>
          <a:xfrm>
            <a:off x="7018800" y="1760775"/>
            <a:ext cx="1928575" cy="2372841"/>
          </a:xfrm>
          <a:prstGeom prst="rect">
            <a:avLst/>
          </a:prstGeom>
          <a:noFill/>
          <a:ln>
            <a:noFill/>
          </a:ln>
        </p:spPr>
      </p:pic>
      <p:sp>
        <p:nvSpPr>
          <p:cNvPr id="339" name="Google Shape;339;p58"/>
          <p:cNvSpPr txBox="1"/>
          <p:nvPr/>
        </p:nvSpPr>
        <p:spPr>
          <a:xfrm>
            <a:off x="382100" y="3857625"/>
            <a:ext cx="30000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Image Credit: </a:t>
            </a:r>
            <a:r>
              <a:rPr lang="en" sz="600"/>
              <a:t>Stenhouse Publishers</a:t>
            </a:r>
            <a:endParaRPr sz="600"/>
          </a:p>
        </p:txBody>
      </p:sp>
      <p:sp>
        <p:nvSpPr>
          <p:cNvPr id="340" name="Google Shape;340;p58"/>
          <p:cNvSpPr txBox="1"/>
          <p:nvPr/>
        </p:nvSpPr>
        <p:spPr>
          <a:xfrm>
            <a:off x="4525950" y="4411425"/>
            <a:ext cx="4254900" cy="29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Images sourced from: OER Textbook / Compilation and Lesson Plans: Steven Khan</a:t>
            </a:r>
            <a:endParaRPr sz="600"/>
          </a:p>
        </p:txBody>
      </p:sp>
      <p:cxnSp>
        <p:nvCxnSpPr>
          <p:cNvPr id="341" name="Google Shape;341;p58"/>
          <p:cNvCxnSpPr/>
          <p:nvPr/>
        </p:nvCxnSpPr>
        <p:spPr>
          <a:xfrm>
            <a:off x="3897050" y="285325"/>
            <a:ext cx="0" cy="4197300"/>
          </a:xfrm>
          <a:prstGeom prst="straightConnector1">
            <a:avLst/>
          </a:prstGeom>
          <a:noFill/>
          <a:ln cap="flat" cmpd="sng" w="9525">
            <a:solidFill>
              <a:schemeClr val="dk2"/>
            </a:solidFill>
            <a:prstDash val="dot"/>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pic>
        <p:nvPicPr>
          <p:cNvPr descr="TrkB-PPT-V1-Green-Background-Full.jpg" id="346" name="Google Shape;346;p5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47" name="Google Shape;347;p59"/>
          <p:cNvSpPr txBox="1"/>
          <p:nvPr>
            <p:ph type="ctrTitle"/>
          </p:nvPr>
        </p:nvSpPr>
        <p:spPr>
          <a:xfrm>
            <a:off x="594601" y="730300"/>
            <a:ext cx="79548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Copyright, Creative Commons licences, etc.</a:t>
            </a:r>
            <a:endParaRPr>
              <a:solidFill>
                <a:srgbClr val="FFFFFF"/>
              </a:solidFill>
            </a:endParaRPr>
          </a:p>
        </p:txBody>
      </p:sp>
      <p:pic>
        <p:nvPicPr>
          <p:cNvPr descr="UA-COLOUR-REVERSE.png" id="348" name="Google Shape;348;p59"/>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49" name="Google Shape;349;p59"/>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50" name="Google Shape;350;p59">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51" name="Google Shape;351;p5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5" name="Shape 355"/>
        <p:cNvGrpSpPr/>
        <p:nvPr/>
      </p:nvGrpSpPr>
      <p:grpSpPr>
        <a:xfrm>
          <a:off x="0" y="0"/>
          <a:ext cx="0" cy="0"/>
          <a:chOff x="0" y="0"/>
          <a:chExt cx="0" cy="0"/>
        </a:xfrm>
      </p:grpSpPr>
      <p:sp>
        <p:nvSpPr>
          <p:cNvPr id="356" name="Google Shape;356;p60"/>
          <p:cNvSpPr txBox="1"/>
          <p:nvPr>
            <p:ph type="title"/>
          </p:nvPr>
        </p:nvSpPr>
        <p:spPr>
          <a:xfrm>
            <a:off x="73725" y="107375"/>
            <a:ext cx="8754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Copyright: one form of intellectual property protection</a:t>
            </a:r>
            <a:endParaRPr/>
          </a:p>
          <a:p>
            <a:pPr indent="0" lvl="0" marL="0" rtl="0" algn="l">
              <a:spcBef>
                <a:spcPts val="0"/>
              </a:spcBef>
              <a:spcAft>
                <a:spcPts val="0"/>
              </a:spcAft>
              <a:buNone/>
            </a:pPr>
            <a:r>
              <a:t/>
            </a:r>
            <a:endParaRPr/>
          </a:p>
        </p:txBody>
      </p:sp>
      <p:pic>
        <p:nvPicPr>
          <p:cNvPr descr="TrkB-PPT-V1-Green-Background-Footer.75.jpg" id="357" name="Google Shape;357;p60"/>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58" name="Google Shape;358;p60"/>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59" name="Google Shape;359;p60"/>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60" name="Google Shape;360;p60">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61" name="Google Shape;361;p6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362" name="Google Shape;362;p60">
            <a:hlinkClick r:id="rId9"/>
          </p:cNvPr>
          <p:cNvPicPr preferRelativeResize="0"/>
          <p:nvPr/>
        </p:nvPicPr>
        <p:blipFill>
          <a:blip r:embed="rId10">
            <a:alphaModFix/>
          </a:blip>
          <a:stretch>
            <a:fillRect/>
          </a:stretch>
        </p:blipFill>
        <p:spPr>
          <a:xfrm>
            <a:off x="4359225" y="696550"/>
            <a:ext cx="4083730" cy="3568432"/>
          </a:xfrm>
          <a:prstGeom prst="rect">
            <a:avLst/>
          </a:prstGeom>
          <a:noFill/>
          <a:ln cap="flat" cmpd="sng" w="19050">
            <a:solidFill>
              <a:srgbClr val="595959"/>
            </a:solidFill>
            <a:prstDash val="solid"/>
            <a:round/>
            <a:headEnd len="sm" w="sm" type="none"/>
            <a:tailEnd len="sm" w="sm" type="none"/>
          </a:ln>
        </p:spPr>
      </p:pic>
      <p:pic>
        <p:nvPicPr>
          <p:cNvPr id="363" name="Google Shape;363;p60"/>
          <p:cNvPicPr preferRelativeResize="0"/>
          <p:nvPr/>
        </p:nvPicPr>
        <p:blipFill>
          <a:blip r:embed="rId11">
            <a:alphaModFix/>
          </a:blip>
          <a:stretch>
            <a:fillRect/>
          </a:stretch>
        </p:blipFill>
        <p:spPr>
          <a:xfrm>
            <a:off x="6003189" y="861659"/>
            <a:ext cx="2907386" cy="3762080"/>
          </a:xfrm>
          <a:prstGeom prst="rect">
            <a:avLst/>
          </a:prstGeom>
          <a:noFill/>
          <a:ln cap="flat" cmpd="sng" w="19050">
            <a:solidFill>
              <a:srgbClr val="595959"/>
            </a:solidFill>
            <a:prstDash val="solid"/>
            <a:round/>
            <a:headEnd len="sm" w="sm" type="none"/>
            <a:tailEnd len="sm" w="sm" type="none"/>
          </a:ln>
        </p:spPr>
      </p:pic>
      <p:sp>
        <p:nvSpPr>
          <p:cNvPr id="364" name="Google Shape;364;p60"/>
          <p:cNvSpPr txBox="1"/>
          <p:nvPr/>
        </p:nvSpPr>
        <p:spPr>
          <a:xfrm>
            <a:off x="283875" y="772550"/>
            <a:ext cx="39999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a:solidFill>
                  <a:srgbClr val="595959"/>
                </a:solidFill>
              </a:rPr>
              <a:t>Copyright Act</a:t>
            </a:r>
            <a:r>
              <a:rPr b="1" lang="en">
                <a:solidFill>
                  <a:srgbClr val="595959"/>
                </a:solidFill>
              </a:rPr>
              <a:t> gives rights holders the sole right to produce, reproduce, perform, or publish a work. </a:t>
            </a:r>
            <a:endParaRPr b="1">
              <a:solidFill>
                <a:srgbClr val="595959"/>
              </a:solidFill>
            </a:endParaRPr>
          </a:p>
          <a:p>
            <a:pPr indent="0" lvl="0" marL="0" rtl="0" algn="l">
              <a:spcBef>
                <a:spcPts val="0"/>
              </a:spcBef>
              <a:spcAft>
                <a:spcPts val="0"/>
              </a:spcAft>
              <a:buNone/>
            </a:pPr>
            <a:r>
              <a:t/>
            </a:r>
            <a:endParaRPr b="1">
              <a:solidFill>
                <a:srgbClr val="595959"/>
              </a:solidFill>
            </a:endParaRPr>
          </a:p>
          <a:p>
            <a:pPr indent="0" lvl="0" marL="0" rtl="0" algn="l">
              <a:spcBef>
                <a:spcPts val="0"/>
              </a:spcBef>
              <a:spcAft>
                <a:spcPts val="0"/>
              </a:spcAft>
              <a:buNone/>
            </a:pPr>
            <a:r>
              <a:rPr b="1" lang="en">
                <a:solidFill>
                  <a:srgbClr val="595959"/>
                </a:solidFill>
              </a:rPr>
              <a:t>Initial copyright is held by the employer (unless there’s an agreement to the contrary) or creator. AASUA contract is an agreement to the contrary.</a:t>
            </a:r>
            <a:endParaRPr b="1">
              <a:solidFill>
                <a:srgbClr val="595959"/>
              </a:solidFill>
            </a:endParaRPr>
          </a:p>
          <a:p>
            <a:pPr indent="0" lvl="0" marL="0" rtl="0" algn="l">
              <a:spcBef>
                <a:spcPts val="0"/>
              </a:spcBef>
              <a:spcAft>
                <a:spcPts val="0"/>
              </a:spcAft>
              <a:buNone/>
            </a:pPr>
            <a:r>
              <a:t/>
            </a:r>
            <a:endParaRPr b="1">
              <a:solidFill>
                <a:srgbClr val="595959"/>
              </a:solidFill>
            </a:endParaRPr>
          </a:p>
          <a:p>
            <a:pPr indent="0" lvl="0" marL="0" rtl="0" algn="l">
              <a:spcBef>
                <a:spcPts val="0"/>
              </a:spcBef>
              <a:spcAft>
                <a:spcPts val="0"/>
              </a:spcAft>
              <a:buNone/>
            </a:pPr>
            <a:r>
              <a:rPr b="1" lang="en">
                <a:solidFill>
                  <a:srgbClr val="595959"/>
                </a:solidFill>
              </a:rPr>
              <a:t>Rights are immediate and time limited. Economic rights are transferable. Moral rights can be waived.</a:t>
            </a:r>
            <a:endParaRPr b="1">
              <a:solidFill>
                <a:srgbClr val="595959"/>
              </a:solidFill>
            </a:endParaRPr>
          </a:p>
          <a:p>
            <a:pPr indent="0" lvl="0" marL="0" rtl="0" algn="l">
              <a:spcBef>
                <a:spcPts val="0"/>
              </a:spcBef>
              <a:spcAft>
                <a:spcPts val="0"/>
              </a:spcAft>
              <a:buNone/>
            </a:pPr>
            <a:r>
              <a:t/>
            </a:r>
            <a:endParaRPr b="1">
              <a:solidFill>
                <a:srgbClr val="595959"/>
              </a:solidFill>
            </a:endParaRPr>
          </a:p>
          <a:p>
            <a:pPr indent="0" lvl="0" marL="0" rtl="0" algn="l">
              <a:spcBef>
                <a:spcPts val="0"/>
              </a:spcBef>
              <a:spcAft>
                <a:spcPts val="0"/>
              </a:spcAft>
              <a:buNone/>
            </a:pPr>
            <a:r>
              <a:rPr b="1" i="1" lang="en">
                <a:solidFill>
                  <a:srgbClr val="595959"/>
                </a:solidFill>
              </a:rPr>
              <a:t>Copyright Act</a:t>
            </a:r>
            <a:r>
              <a:rPr b="1" lang="en">
                <a:solidFill>
                  <a:srgbClr val="595959"/>
                </a:solidFill>
              </a:rPr>
              <a:t> includes exceptions that give users the right to deal fairly with these works.</a:t>
            </a:r>
            <a:endParaRPr>
              <a:solidFill>
                <a:srgbClr val="59595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1000"/>
                                        <p:tgtEl>
                                          <p:spTgt spid="3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Effect filter="fade" transition="in">
                                      <p:cBhvr>
                                        <p:cTn dur="1000"/>
                                        <p:tgtEl>
                                          <p:spTgt spid="3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Effect filter="fade" transition="in">
                                      <p:cBhvr>
                                        <p:cTn dur="1000"/>
                                        <p:tgtEl>
                                          <p:spTgt spid="3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Effect filter="fade" transition="in">
                                      <p:cBhvr>
                                        <p:cTn dur="1000"/>
                                        <p:tgtEl>
                                          <p:spTgt spid="3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Effect filter="fade" transition="in">
                                      <p:cBhvr>
                                        <p:cTn dur="1000"/>
                                        <p:tgtEl>
                                          <p:spTgt spid="3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Effect filter="fade" transition="in">
                                      <p:cBhvr>
                                        <p:cTn dur="1000"/>
                                        <p:tgtEl>
                                          <p:spTgt spid="3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6" st="6"/>
                                            </p:txEl>
                                          </p:spTgt>
                                        </p:tgtEl>
                                        <p:attrNameLst>
                                          <p:attrName>style.visibility</p:attrName>
                                        </p:attrNameLst>
                                      </p:cBhvr>
                                      <p:to>
                                        <p:strVal val="visible"/>
                                      </p:to>
                                    </p:set>
                                    <p:animEffect filter="fade" transition="in">
                                      <p:cBhvr>
                                        <p:cTn dur="1000"/>
                                        <p:tgtEl>
                                          <p:spTgt spid="3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8" name="Shape 368"/>
        <p:cNvGrpSpPr/>
        <p:nvPr/>
      </p:nvGrpSpPr>
      <p:grpSpPr>
        <a:xfrm>
          <a:off x="0" y="0"/>
          <a:ext cx="0" cy="0"/>
          <a:chOff x="0" y="0"/>
          <a:chExt cx="0" cy="0"/>
        </a:xfrm>
      </p:grpSpPr>
      <p:pic>
        <p:nvPicPr>
          <p:cNvPr descr="TrkB-PPT-V1-Green-Background-Footer.75.jpg" id="369" name="Google Shape;369;p61"/>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70" name="Google Shape;370;p61"/>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71" name="Google Shape;371;p61"/>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72" name="Google Shape;372;p61">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73" name="Google Shape;373;p6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74" name="Google Shape;374;p61"/>
          <p:cNvSpPr txBox="1"/>
          <p:nvPr>
            <p:ph type="title"/>
          </p:nvPr>
        </p:nvSpPr>
        <p:spPr>
          <a:xfrm>
            <a:off x="307900" y="263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Rights holders choose what others can do with their works:</a:t>
            </a:r>
            <a:endParaRPr/>
          </a:p>
        </p:txBody>
      </p:sp>
      <p:sp>
        <p:nvSpPr>
          <p:cNvPr id="375" name="Google Shape;375;p61"/>
          <p:cNvSpPr txBox="1"/>
          <p:nvPr>
            <p:ph idx="1" type="body"/>
          </p:nvPr>
        </p:nvSpPr>
        <p:spPr>
          <a:xfrm>
            <a:off x="977975" y="1287225"/>
            <a:ext cx="735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arenR"/>
            </a:pPr>
            <a:r>
              <a:rPr lang="en"/>
              <a:t>Default (do nothing): </a:t>
            </a:r>
            <a:r>
              <a:rPr b="1" lang="en"/>
              <a:t>all rights reserved</a:t>
            </a:r>
            <a:r>
              <a:rPr lang="en"/>
              <a:t>. Use by others is limited to fair dealing and other exceptions to infringement.</a:t>
            </a:r>
            <a:endParaRPr/>
          </a:p>
          <a:p>
            <a:pPr indent="-342900" lvl="0" marL="457200" rtl="0" algn="l">
              <a:lnSpc>
                <a:spcPct val="100000"/>
              </a:lnSpc>
              <a:spcBef>
                <a:spcPts val="800"/>
              </a:spcBef>
              <a:spcAft>
                <a:spcPts val="0"/>
              </a:spcAft>
              <a:buSzPts val="1800"/>
              <a:buAutoNum type="arabicParenR"/>
            </a:pPr>
            <a:r>
              <a:rPr lang="en"/>
              <a:t>Assign specific </a:t>
            </a:r>
            <a:r>
              <a:rPr b="1" lang="en"/>
              <a:t>terms of use</a:t>
            </a:r>
            <a:r>
              <a:rPr lang="en"/>
              <a:t>. “Small print” on some websites, click-through agreements including social media, etc., inform others how the works can be used.</a:t>
            </a:r>
            <a:endParaRPr/>
          </a:p>
          <a:p>
            <a:pPr indent="-342900" lvl="0" marL="457200" rtl="0" algn="l">
              <a:lnSpc>
                <a:spcPct val="100000"/>
              </a:lnSpc>
              <a:spcBef>
                <a:spcPts val="800"/>
              </a:spcBef>
              <a:spcAft>
                <a:spcPts val="0"/>
              </a:spcAft>
              <a:buSzPts val="1800"/>
              <a:buAutoNum type="arabicParenR"/>
            </a:pPr>
            <a:r>
              <a:rPr lang="en"/>
              <a:t>Assign an open licence. </a:t>
            </a:r>
            <a:r>
              <a:rPr b="1" lang="en"/>
              <a:t>Creative Commons (CC) licences</a:t>
            </a:r>
            <a:r>
              <a:rPr lang="en"/>
              <a:t> allow for relatively flexible use of the work by others. Most CC licences are OER-</a:t>
            </a:r>
            <a:r>
              <a:rPr lang="en"/>
              <a:t>compatible</a:t>
            </a:r>
            <a:r>
              <a:rPr lang="en"/>
              <a:t>.</a:t>
            </a:r>
            <a:endParaRPr/>
          </a:p>
          <a:p>
            <a:pPr indent="-342900" lvl="0" marL="457200" rtl="0" algn="l">
              <a:lnSpc>
                <a:spcPct val="100000"/>
              </a:lnSpc>
              <a:spcBef>
                <a:spcPts val="800"/>
              </a:spcBef>
              <a:spcAft>
                <a:spcPts val="800"/>
              </a:spcAft>
              <a:buSzPts val="1800"/>
              <a:buAutoNum type="arabicParenR"/>
            </a:pPr>
            <a:r>
              <a:rPr b="1" lang="en"/>
              <a:t>Waive rights</a:t>
            </a:r>
            <a:r>
              <a:rPr lang="en"/>
              <a:t> before copyright term expires. Creative Commons 0 (CC0) or other </a:t>
            </a:r>
            <a:r>
              <a:rPr b="1" lang="en"/>
              <a:t>public domain</a:t>
            </a:r>
            <a:r>
              <a:rPr lang="en"/>
              <a:t> designation.</a:t>
            </a:r>
            <a:endParaRPr/>
          </a:p>
        </p:txBody>
      </p:sp>
      <p:sp>
        <p:nvSpPr>
          <p:cNvPr id="376" name="Google Shape;376;p61"/>
          <p:cNvSpPr/>
          <p:nvPr/>
        </p:nvSpPr>
        <p:spPr>
          <a:xfrm>
            <a:off x="930875" y="2859450"/>
            <a:ext cx="7397100" cy="979800"/>
          </a:xfrm>
          <a:prstGeom prst="rect">
            <a:avLst/>
          </a:prstGeom>
          <a:noFill/>
          <a:ln cap="flat" cmpd="sng" w="381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10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1" st="1"/>
                                            </p:txEl>
                                          </p:spTgt>
                                        </p:tgtEl>
                                        <p:attrNameLst>
                                          <p:attrName>style.visibility</p:attrName>
                                        </p:attrNameLst>
                                      </p:cBhvr>
                                      <p:to>
                                        <p:strVal val="visible"/>
                                      </p:to>
                                    </p:set>
                                    <p:animEffect filter="fade" transition="in">
                                      <p:cBhvr>
                                        <p:cTn dur="1000"/>
                                        <p:tgtEl>
                                          <p:spTgt spid="37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2" st="2"/>
                                            </p:txEl>
                                          </p:spTgt>
                                        </p:tgtEl>
                                        <p:attrNameLst>
                                          <p:attrName>style.visibility</p:attrName>
                                        </p:attrNameLst>
                                      </p:cBhvr>
                                      <p:to>
                                        <p:strVal val="visible"/>
                                      </p:to>
                                    </p:set>
                                    <p:animEffect filter="fade" transition="in">
                                      <p:cBhvr>
                                        <p:cTn dur="1000"/>
                                        <p:tgtEl>
                                          <p:spTgt spid="37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3" st="3"/>
                                            </p:txEl>
                                          </p:spTgt>
                                        </p:tgtEl>
                                        <p:attrNameLst>
                                          <p:attrName>style.visibility</p:attrName>
                                        </p:attrNameLst>
                                      </p:cBhvr>
                                      <p:to>
                                        <p:strVal val="visible"/>
                                      </p:to>
                                    </p:set>
                                    <p:animEffect filter="fade" transition="in">
                                      <p:cBhvr>
                                        <p:cTn dur="1000"/>
                                        <p:tgtEl>
                                          <p:spTgt spid="37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0" name="Shape 380"/>
        <p:cNvGrpSpPr/>
        <p:nvPr/>
      </p:nvGrpSpPr>
      <p:grpSpPr>
        <a:xfrm>
          <a:off x="0" y="0"/>
          <a:ext cx="0" cy="0"/>
          <a:chOff x="0" y="0"/>
          <a:chExt cx="0" cy="0"/>
        </a:xfrm>
      </p:grpSpPr>
      <p:pic>
        <p:nvPicPr>
          <p:cNvPr descr="TrkB-PPT-V1-Green-Background-Footer.75.jpg" id="381" name="Google Shape;381;p62"/>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82" name="Google Shape;382;p62"/>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83" name="Google Shape;383;p62"/>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84" name="Google Shape;384;p62">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85" name="Google Shape;385;p6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86" name="Google Shape;386;p62"/>
          <p:cNvSpPr/>
          <p:nvPr/>
        </p:nvSpPr>
        <p:spPr>
          <a:xfrm rot="-5400000">
            <a:off x="-480319" y="3105395"/>
            <a:ext cx="1569701" cy="33184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5"/>
                </a:solidFill>
                <a:latin typeface="Arial"/>
              </a:rPr>
              <a:t>ALL OER</a:t>
            </a:r>
          </a:p>
        </p:txBody>
      </p:sp>
      <p:sp>
        <p:nvSpPr>
          <p:cNvPr id="387" name="Google Shape;387;p62"/>
          <p:cNvSpPr/>
          <p:nvPr/>
        </p:nvSpPr>
        <p:spPr>
          <a:xfrm>
            <a:off x="658843" y="1876670"/>
            <a:ext cx="7212000" cy="2126700"/>
          </a:xfrm>
          <a:prstGeom prst="rect">
            <a:avLst/>
          </a:prstGeom>
          <a:solidFill>
            <a:schemeClr val="lt2"/>
          </a:solidFill>
          <a:ln cap="flat" cmpd="sng" w="2857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62"/>
          <p:cNvSpPr/>
          <p:nvPr/>
        </p:nvSpPr>
        <p:spPr>
          <a:xfrm>
            <a:off x="883321" y="3689308"/>
            <a:ext cx="6910234" cy="25684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accent1"/>
                </a:solidFill>
                <a:latin typeface="Arial"/>
              </a:rPr>
              <a:t>CC LICENSED WORKS</a:t>
            </a:r>
          </a:p>
        </p:txBody>
      </p:sp>
      <p:pic>
        <p:nvPicPr>
          <p:cNvPr id="389" name="Google Shape;389;p62"/>
          <p:cNvPicPr preferRelativeResize="0"/>
          <p:nvPr/>
        </p:nvPicPr>
        <p:blipFill>
          <a:blip r:embed="rId9">
            <a:alphaModFix/>
          </a:blip>
          <a:stretch>
            <a:fillRect/>
          </a:stretch>
        </p:blipFill>
        <p:spPr>
          <a:xfrm>
            <a:off x="7469152" y="527931"/>
            <a:ext cx="1246801" cy="1265197"/>
          </a:xfrm>
          <a:prstGeom prst="rect">
            <a:avLst/>
          </a:prstGeom>
          <a:noFill/>
          <a:ln>
            <a:noFill/>
          </a:ln>
        </p:spPr>
      </p:pic>
      <p:sp>
        <p:nvSpPr>
          <p:cNvPr id="390" name="Google Shape;390;p62"/>
          <p:cNvSpPr txBox="1"/>
          <p:nvPr>
            <p:ph type="title"/>
          </p:nvPr>
        </p:nvSpPr>
        <p:spPr>
          <a:xfrm>
            <a:off x="35200" y="592079"/>
            <a:ext cx="2661000" cy="72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10"/>
              </a:rPr>
              <a:t>Creative Commons</a:t>
            </a:r>
            <a:r>
              <a:rPr lang="en" sz="1800"/>
              <a:t> licence elements:</a:t>
            </a:r>
            <a:endParaRPr sz="1800"/>
          </a:p>
        </p:txBody>
      </p:sp>
      <p:pic>
        <p:nvPicPr>
          <p:cNvPr id="391" name="Google Shape;391;p62"/>
          <p:cNvPicPr preferRelativeResize="0"/>
          <p:nvPr/>
        </p:nvPicPr>
        <p:blipFill>
          <a:blip r:embed="rId11">
            <a:alphaModFix/>
          </a:blip>
          <a:stretch>
            <a:fillRect/>
          </a:stretch>
        </p:blipFill>
        <p:spPr>
          <a:xfrm rot="-5400000">
            <a:off x="7627510" y="3051542"/>
            <a:ext cx="1037616" cy="394184"/>
          </a:xfrm>
          <a:prstGeom prst="rect">
            <a:avLst/>
          </a:prstGeom>
          <a:noFill/>
          <a:ln>
            <a:noFill/>
          </a:ln>
        </p:spPr>
      </p:pic>
      <p:pic>
        <p:nvPicPr>
          <p:cNvPr id="392" name="Google Shape;392;p62"/>
          <p:cNvPicPr preferRelativeResize="0"/>
          <p:nvPr/>
        </p:nvPicPr>
        <p:blipFill>
          <a:blip r:embed="rId12">
            <a:alphaModFix/>
          </a:blip>
          <a:stretch>
            <a:fillRect/>
          </a:stretch>
        </p:blipFill>
        <p:spPr>
          <a:xfrm>
            <a:off x="4184832" y="1979432"/>
            <a:ext cx="1634922" cy="335064"/>
          </a:xfrm>
          <a:prstGeom prst="rect">
            <a:avLst/>
          </a:prstGeom>
          <a:noFill/>
          <a:ln>
            <a:noFill/>
          </a:ln>
        </p:spPr>
      </p:pic>
      <p:pic>
        <p:nvPicPr>
          <p:cNvPr id="393" name="Google Shape;393;p62"/>
          <p:cNvPicPr preferRelativeResize="0"/>
          <p:nvPr/>
        </p:nvPicPr>
        <p:blipFill>
          <a:blip r:embed="rId13">
            <a:alphaModFix/>
          </a:blip>
          <a:stretch>
            <a:fillRect/>
          </a:stretch>
        </p:blipFill>
        <p:spPr>
          <a:xfrm>
            <a:off x="6038049" y="2892146"/>
            <a:ext cx="1534976" cy="474004"/>
          </a:xfrm>
          <a:prstGeom prst="rect">
            <a:avLst/>
          </a:prstGeom>
          <a:noFill/>
          <a:ln>
            <a:noFill/>
          </a:ln>
        </p:spPr>
      </p:pic>
      <p:pic>
        <p:nvPicPr>
          <p:cNvPr id="394" name="Google Shape;394;p62"/>
          <p:cNvPicPr preferRelativeResize="0"/>
          <p:nvPr/>
        </p:nvPicPr>
        <p:blipFill>
          <a:blip r:embed="rId14">
            <a:alphaModFix/>
          </a:blip>
          <a:stretch>
            <a:fillRect/>
          </a:stretch>
        </p:blipFill>
        <p:spPr>
          <a:xfrm>
            <a:off x="4360870" y="2906360"/>
            <a:ext cx="1534985" cy="474000"/>
          </a:xfrm>
          <a:prstGeom prst="rect">
            <a:avLst/>
          </a:prstGeom>
          <a:noFill/>
          <a:ln>
            <a:noFill/>
          </a:ln>
        </p:spPr>
      </p:pic>
      <p:pic>
        <p:nvPicPr>
          <p:cNvPr id="395" name="Google Shape;395;p62"/>
          <p:cNvPicPr preferRelativeResize="0"/>
          <p:nvPr/>
        </p:nvPicPr>
        <p:blipFill>
          <a:blip r:embed="rId15">
            <a:alphaModFix/>
          </a:blip>
          <a:stretch>
            <a:fillRect/>
          </a:stretch>
        </p:blipFill>
        <p:spPr>
          <a:xfrm>
            <a:off x="6050639" y="1990961"/>
            <a:ext cx="1522387" cy="312006"/>
          </a:xfrm>
          <a:prstGeom prst="rect">
            <a:avLst/>
          </a:prstGeom>
          <a:noFill/>
          <a:ln>
            <a:noFill/>
          </a:ln>
        </p:spPr>
      </p:pic>
      <p:pic>
        <p:nvPicPr>
          <p:cNvPr id="396" name="Google Shape;396;p62"/>
          <p:cNvPicPr preferRelativeResize="0"/>
          <p:nvPr/>
        </p:nvPicPr>
        <p:blipFill>
          <a:blip r:embed="rId16">
            <a:alphaModFix/>
          </a:blip>
          <a:stretch>
            <a:fillRect/>
          </a:stretch>
        </p:blipFill>
        <p:spPr>
          <a:xfrm>
            <a:off x="2587525" y="2906346"/>
            <a:ext cx="1631129" cy="473996"/>
          </a:xfrm>
          <a:prstGeom prst="rect">
            <a:avLst/>
          </a:prstGeom>
          <a:noFill/>
          <a:ln>
            <a:noFill/>
          </a:ln>
        </p:spPr>
      </p:pic>
      <p:pic>
        <p:nvPicPr>
          <p:cNvPr id="397" name="Google Shape;397;p62"/>
          <p:cNvPicPr preferRelativeResize="0"/>
          <p:nvPr/>
        </p:nvPicPr>
        <p:blipFill>
          <a:blip r:embed="rId17">
            <a:alphaModFix/>
          </a:blip>
          <a:stretch>
            <a:fillRect/>
          </a:stretch>
        </p:blipFill>
        <p:spPr>
          <a:xfrm>
            <a:off x="837024" y="2909677"/>
            <a:ext cx="1608308" cy="467367"/>
          </a:xfrm>
          <a:prstGeom prst="rect">
            <a:avLst/>
          </a:prstGeom>
          <a:noFill/>
          <a:ln>
            <a:noFill/>
          </a:ln>
        </p:spPr>
      </p:pic>
      <p:pic>
        <p:nvPicPr>
          <p:cNvPr id="398" name="Google Shape;398;p62"/>
          <p:cNvPicPr preferRelativeResize="0"/>
          <p:nvPr/>
        </p:nvPicPr>
        <p:blipFill>
          <a:blip r:embed="rId18">
            <a:alphaModFix/>
          </a:blip>
          <a:stretch>
            <a:fillRect/>
          </a:stretch>
        </p:blipFill>
        <p:spPr>
          <a:xfrm>
            <a:off x="5859970" y="868456"/>
            <a:ext cx="723749" cy="671259"/>
          </a:xfrm>
          <a:prstGeom prst="rect">
            <a:avLst/>
          </a:prstGeom>
          <a:noFill/>
          <a:ln>
            <a:noFill/>
          </a:ln>
        </p:spPr>
      </p:pic>
      <p:pic>
        <p:nvPicPr>
          <p:cNvPr id="399" name="Google Shape;399;p62"/>
          <p:cNvPicPr preferRelativeResize="0"/>
          <p:nvPr/>
        </p:nvPicPr>
        <p:blipFill>
          <a:blip r:embed="rId19">
            <a:alphaModFix/>
          </a:blip>
          <a:stretch>
            <a:fillRect/>
          </a:stretch>
        </p:blipFill>
        <p:spPr>
          <a:xfrm>
            <a:off x="3688152" y="868449"/>
            <a:ext cx="779292" cy="671273"/>
          </a:xfrm>
          <a:prstGeom prst="rect">
            <a:avLst/>
          </a:prstGeom>
          <a:noFill/>
          <a:ln>
            <a:noFill/>
          </a:ln>
        </p:spPr>
      </p:pic>
      <p:pic>
        <p:nvPicPr>
          <p:cNvPr id="400" name="Google Shape;400;p62"/>
          <p:cNvPicPr preferRelativeResize="0"/>
          <p:nvPr/>
        </p:nvPicPr>
        <p:blipFill>
          <a:blip r:embed="rId20">
            <a:alphaModFix/>
          </a:blip>
          <a:stretch>
            <a:fillRect/>
          </a:stretch>
        </p:blipFill>
        <p:spPr>
          <a:xfrm>
            <a:off x="4774059" y="868455"/>
            <a:ext cx="779292" cy="671262"/>
          </a:xfrm>
          <a:prstGeom prst="rect">
            <a:avLst/>
          </a:prstGeom>
          <a:noFill/>
          <a:ln>
            <a:noFill/>
          </a:ln>
        </p:spPr>
      </p:pic>
      <p:pic>
        <p:nvPicPr>
          <p:cNvPr id="401" name="Google Shape;401;p62"/>
          <p:cNvPicPr preferRelativeResize="0"/>
          <p:nvPr/>
        </p:nvPicPr>
        <p:blipFill>
          <a:blip r:embed="rId21">
            <a:alphaModFix/>
          </a:blip>
          <a:stretch>
            <a:fillRect/>
          </a:stretch>
        </p:blipFill>
        <p:spPr>
          <a:xfrm>
            <a:off x="2657781" y="868467"/>
            <a:ext cx="723749" cy="671259"/>
          </a:xfrm>
          <a:prstGeom prst="rect">
            <a:avLst/>
          </a:prstGeom>
          <a:noFill/>
          <a:ln>
            <a:noFill/>
          </a:ln>
        </p:spPr>
      </p:pic>
      <p:sp>
        <p:nvSpPr>
          <p:cNvPr id="402" name="Google Shape;402;p62"/>
          <p:cNvSpPr txBox="1"/>
          <p:nvPr>
            <p:ph type="title"/>
          </p:nvPr>
        </p:nvSpPr>
        <p:spPr>
          <a:xfrm rot="-5400000">
            <a:off x="6689136" y="1063378"/>
            <a:ext cx="1098000" cy="36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licence layers</a:t>
            </a:r>
            <a:endParaRPr sz="1400"/>
          </a:p>
        </p:txBody>
      </p:sp>
      <p:sp>
        <p:nvSpPr>
          <p:cNvPr id="403" name="Google Shape;403;p62"/>
          <p:cNvSpPr txBox="1"/>
          <p:nvPr>
            <p:ph type="title"/>
          </p:nvPr>
        </p:nvSpPr>
        <p:spPr>
          <a:xfrm>
            <a:off x="2587535" y="1458090"/>
            <a:ext cx="920100" cy="3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attribution</a:t>
            </a:r>
            <a:endParaRPr sz="1200"/>
          </a:p>
        </p:txBody>
      </p:sp>
      <p:sp>
        <p:nvSpPr>
          <p:cNvPr id="404" name="Google Shape;404;p62"/>
          <p:cNvSpPr/>
          <p:nvPr/>
        </p:nvSpPr>
        <p:spPr>
          <a:xfrm>
            <a:off x="-1205675" y="2391129"/>
            <a:ext cx="9639900" cy="1775100"/>
          </a:xfrm>
          <a:prstGeom prst="rect">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62"/>
          <p:cNvSpPr txBox="1"/>
          <p:nvPr>
            <p:ph type="title"/>
          </p:nvPr>
        </p:nvSpPr>
        <p:spPr>
          <a:xfrm>
            <a:off x="3563604" y="1458090"/>
            <a:ext cx="1028400" cy="3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share alike</a:t>
            </a:r>
            <a:endParaRPr sz="1200"/>
          </a:p>
        </p:txBody>
      </p:sp>
      <p:sp>
        <p:nvSpPr>
          <p:cNvPr id="406" name="Google Shape;406;p62"/>
          <p:cNvSpPr txBox="1"/>
          <p:nvPr>
            <p:ph type="title"/>
          </p:nvPr>
        </p:nvSpPr>
        <p:spPr>
          <a:xfrm>
            <a:off x="4527656" y="1458090"/>
            <a:ext cx="1383600" cy="3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non-commercial</a:t>
            </a:r>
            <a:endParaRPr sz="1200"/>
          </a:p>
        </p:txBody>
      </p:sp>
      <p:sp>
        <p:nvSpPr>
          <p:cNvPr id="407" name="Google Shape;407;p62"/>
          <p:cNvSpPr txBox="1"/>
          <p:nvPr>
            <p:ph type="title"/>
          </p:nvPr>
        </p:nvSpPr>
        <p:spPr>
          <a:xfrm>
            <a:off x="5887862" y="1458090"/>
            <a:ext cx="1246800" cy="3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no derivatives</a:t>
            </a:r>
            <a:endParaRPr sz="1200"/>
          </a:p>
        </p:txBody>
      </p:sp>
      <p:sp>
        <p:nvSpPr>
          <p:cNvPr id="408" name="Google Shape;408;p62"/>
          <p:cNvSpPr/>
          <p:nvPr/>
        </p:nvSpPr>
        <p:spPr>
          <a:xfrm>
            <a:off x="7889075" y="124700"/>
            <a:ext cx="920100" cy="4674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nitty gritty legalities</a:t>
            </a:r>
            <a:endParaRPr sz="800"/>
          </a:p>
        </p:txBody>
      </p:sp>
      <p:sp>
        <p:nvSpPr>
          <p:cNvPr id="409" name="Google Shape;409;p62"/>
          <p:cNvSpPr/>
          <p:nvPr/>
        </p:nvSpPr>
        <p:spPr>
          <a:xfrm rot="1898580">
            <a:off x="8245227" y="718762"/>
            <a:ext cx="920086" cy="467501"/>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summary of main points</a:t>
            </a:r>
            <a:endParaRPr sz="800"/>
          </a:p>
        </p:txBody>
      </p:sp>
      <p:sp>
        <p:nvSpPr>
          <p:cNvPr id="410" name="Google Shape;410;p62"/>
          <p:cNvSpPr/>
          <p:nvPr/>
        </p:nvSpPr>
        <p:spPr>
          <a:xfrm rot="4700417">
            <a:off x="8040898" y="1547670"/>
            <a:ext cx="1252852" cy="521112"/>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optimizes tech access and searchability</a:t>
            </a:r>
            <a:endParaRPr sz="800"/>
          </a:p>
        </p:txBody>
      </p:sp>
      <p:sp>
        <p:nvSpPr>
          <p:cNvPr id="411" name="Google Shape;411;p62"/>
          <p:cNvSpPr/>
          <p:nvPr/>
        </p:nvSpPr>
        <p:spPr>
          <a:xfrm rot="-2024308">
            <a:off x="2329051" y="562632"/>
            <a:ext cx="886383" cy="342638"/>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must credit the creator</a:t>
            </a:r>
            <a:endParaRPr sz="1000"/>
          </a:p>
        </p:txBody>
      </p:sp>
      <p:sp>
        <p:nvSpPr>
          <p:cNvPr id="412" name="Google Shape;412;p62"/>
          <p:cNvSpPr/>
          <p:nvPr/>
        </p:nvSpPr>
        <p:spPr>
          <a:xfrm rot="-2013866">
            <a:off x="3344950" y="270080"/>
            <a:ext cx="1138414" cy="53476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modifications shared under same licence</a:t>
            </a:r>
            <a:endParaRPr sz="1000"/>
          </a:p>
        </p:txBody>
      </p:sp>
      <p:sp>
        <p:nvSpPr>
          <p:cNvPr id="413" name="Google Shape;413;p62"/>
          <p:cNvSpPr/>
          <p:nvPr/>
        </p:nvSpPr>
        <p:spPr>
          <a:xfrm rot="-2035853">
            <a:off x="4457021" y="493539"/>
            <a:ext cx="950210" cy="342641"/>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commercial use not ok</a:t>
            </a:r>
            <a:endParaRPr sz="1000"/>
          </a:p>
        </p:txBody>
      </p:sp>
      <p:sp>
        <p:nvSpPr>
          <p:cNvPr id="414" name="Google Shape;414;p62"/>
          <p:cNvSpPr/>
          <p:nvPr/>
        </p:nvSpPr>
        <p:spPr>
          <a:xfrm rot="-2008172">
            <a:off x="5496180" y="307621"/>
            <a:ext cx="994391" cy="534763"/>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modifications cannot be shared</a:t>
            </a:r>
            <a:endParaRPr sz="1000"/>
          </a:p>
        </p:txBody>
      </p:sp>
      <p:sp>
        <p:nvSpPr>
          <p:cNvPr id="415" name="Google Shape;415;p62"/>
          <p:cNvSpPr/>
          <p:nvPr/>
        </p:nvSpPr>
        <p:spPr>
          <a:xfrm rot="5400000">
            <a:off x="8209675" y="3580725"/>
            <a:ext cx="898200" cy="474000"/>
          </a:xfrm>
          <a:prstGeom prst="wedgeRect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no (copy)rights reserved</a:t>
            </a:r>
            <a:endParaRPr sz="1000"/>
          </a:p>
        </p:txBody>
      </p:sp>
      <p:sp>
        <p:nvSpPr>
          <p:cNvPr id="416" name="Google Shape;416;p62"/>
          <p:cNvSpPr/>
          <p:nvPr/>
        </p:nvSpPr>
        <p:spPr>
          <a:xfrm>
            <a:off x="5470375" y="1851753"/>
            <a:ext cx="927300" cy="590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417" name="Google Shape;417;p62"/>
          <p:cNvSpPr/>
          <p:nvPr/>
        </p:nvSpPr>
        <p:spPr>
          <a:xfrm>
            <a:off x="5705400" y="784228"/>
            <a:ext cx="927300" cy="590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418" name="Google Shape;418;p62"/>
          <p:cNvSpPr/>
          <p:nvPr/>
        </p:nvSpPr>
        <p:spPr>
          <a:xfrm>
            <a:off x="-90275" y="4127978"/>
            <a:ext cx="927300" cy="590400"/>
          </a:xfrm>
          <a:prstGeom prst="mathMultiply">
            <a:avLst>
              <a:gd fmla="val 23520" name="adj1"/>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sp>
        <p:nvSpPr>
          <p:cNvPr id="419" name="Google Shape;419;p62"/>
          <p:cNvSpPr txBox="1"/>
          <p:nvPr/>
        </p:nvSpPr>
        <p:spPr>
          <a:xfrm>
            <a:off x="618075" y="4185950"/>
            <a:ext cx="36657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 NOT OER COMPATIBLE</a:t>
            </a:r>
            <a:endParaRPr b="1"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1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3" name="Shape 423"/>
        <p:cNvGrpSpPr/>
        <p:nvPr/>
      </p:nvGrpSpPr>
      <p:grpSpPr>
        <a:xfrm>
          <a:off x="0" y="0"/>
          <a:ext cx="0" cy="0"/>
          <a:chOff x="0" y="0"/>
          <a:chExt cx="0" cy="0"/>
        </a:xfrm>
      </p:grpSpPr>
      <p:sp>
        <p:nvSpPr>
          <p:cNvPr id="424" name="Google Shape;424;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Open Licensing, and OER</a:t>
            </a:r>
            <a:endParaRPr/>
          </a:p>
        </p:txBody>
      </p:sp>
      <p:sp>
        <p:nvSpPr>
          <p:cNvPr id="425" name="Google Shape;425;p63"/>
          <p:cNvSpPr txBox="1"/>
          <p:nvPr/>
        </p:nvSpPr>
        <p:spPr>
          <a:xfrm>
            <a:off x="438100" y="1143900"/>
            <a:ext cx="4167900" cy="353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8BCA"/>
                </a:solidFill>
              </a:rPr>
              <a:t>Creative Commons licences are the most common OER open licences.</a:t>
            </a:r>
            <a:endParaRPr b="1" sz="1800">
              <a:solidFill>
                <a:srgbClr val="428BCA"/>
              </a:solidFill>
            </a:endParaRPr>
          </a:p>
          <a:p>
            <a:pPr indent="-317500" lvl="0" marL="457200" rtl="0" algn="l">
              <a:spcBef>
                <a:spcPts val="1600"/>
              </a:spcBef>
              <a:spcAft>
                <a:spcPts val="0"/>
              </a:spcAft>
              <a:buSzPts val="1400"/>
              <a:buAutoNum type="arabicParenR"/>
            </a:pPr>
            <a:r>
              <a:rPr lang="en"/>
              <a:t>Choose a licence </a:t>
            </a:r>
            <a:r>
              <a:rPr lang="en" u="sng">
                <a:solidFill>
                  <a:schemeClr val="hlink"/>
                </a:solidFill>
                <a:hlinkClick r:id="rId3"/>
              </a:rPr>
              <a:t>https://creativecommons.org/choose/</a:t>
            </a:r>
            <a:r>
              <a:rPr lang="en"/>
              <a:t> </a:t>
            </a:r>
            <a:endParaRPr/>
          </a:p>
          <a:p>
            <a:pPr indent="-317500" lvl="0" marL="457200" rtl="0" algn="l">
              <a:spcBef>
                <a:spcPts val="800"/>
              </a:spcBef>
              <a:spcAft>
                <a:spcPts val="0"/>
              </a:spcAft>
              <a:buSzPts val="1400"/>
              <a:buAutoNum type="arabicParenR"/>
            </a:pPr>
            <a:r>
              <a:rPr lang="en"/>
              <a:t>Mark the work with the </a:t>
            </a:r>
            <a:r>
              <a:rPr lang="en" u="sng">
                <a:solidFill>
                  <a:schemeClr val="hlink"/>
                </a:solidFill>
                <a:hlinkClick r:id="rId4"/>
              </a:rPr>
              <a:t>CC icon</a:t>
            </a:r>
            <a:r>
              <a:rPr lang="en"/>
              <a:t> </a:t>
            </a:r>
            <a:r>
              <a:rPr lang="en" u="sng">
                <a:solidFill>
                  <a:schemeClr val="hlink"/>
                </a:solidFill>
                <a:hlinkClick r:id="rId5"/>
              </a:rPr>
              <a:t>https://wiki.creativecommons.org/wiki/Marking_your_work_with_a_CC_license</a:t>
            </a:r>
            <a:endParaRPr/>
          </a:p>
          <a:p>
            <a:pPr indent="-317500" lvl="0" marL="457200" rtl="0" algn="l">
              <a:spcBef>
                <a:spcPts val="800"/>
              </a:spcBef>
              <a:spcAft>
                <a:spcPts val="0"/>
              </a:spcAft>
              <a:buSzPts val="1400"/>
              <a:buAutoNum type="arabicParenR"/>
            </a:pPr>
            <a:r>
              <a:rPr lang="en"/>
              <a:t>Link icon to licence deed.</a:t>
            </a:r>
            <a:endParaRPr/>
          </a:p>
          <a:p>
            <a:pPr indent="-317500" lvl="0" marL="457200" rtl="0" algn="l">
              <a:spcBef>
                <a:spcPts val="800"/>
              </a:spcBef>
              <a:spcAft>
                <a:spcPts val="0"/>
              </a:spcAft>
              <a:buSzPts val="1400"/>
              <a:buAutoNum type="arabicParenR"/>
            </a:pPr>
            <a:r>
              <a:rPr lang="en"/>
              <a:t>Include a statement.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None/>
            </a:pPr>
            <a:r>
              <a:t/>
            </a:r>
            <a:endParaRPr b="1" sz="1800">
              <a:solidFill>
                <a:srgbClr val="0098C3"/>
              </a:solidFill>
            </a:endParaRPr>
          </a:p>
        </p:txBody>
      </p:sp>
      <p:pic>
        <p:nvPicPr>
          <p:cNvPr id="426" name="Google Shape;426;p63"/>
          <p:cNvPicPr preferRelativeResize="0"/>
          <p:nvPr/>
        </p:nvPicPr>
        <p:blipFill>
          <a:blip r:embed="rId6">
            <a:alphaModFix/>
          </a:blip>
          <a:stretch>
            <a:fillRect/>
          </a:stretch>
        </p:blipFill>
        <p:spPr>
          <a:xfrm>
            <a:off x="4877875" y="990500"/>
            <a:ext cx="4167874" cy="3635642"/>
          </a:xfrm>
          <a:prstGeom prst="rect">
            <a:avLst/>
          </a:prstGeom>
          <a:noFill/>
          <a:ln>
            <a:noFill/>
          </a:ln>
        </p:spPr>
      </p:pic>
      <p:sp>
        <p:nvSpPr>
          <p:cNvPr id="427" name="Google Shape;427;p63"/>
          <p:cNvSpPr txBox="1"/>
          <p:nvPr/>
        </p:nvSpPr>
        <p:spPr>
          <a:xfrm>
            <a:off x="5326003" y="4485404"/>
            <a:ext cx="30822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t>by </a:t>
            </a:r>
            <a:r>
              <a:rPr b="1" lang="en" sz="800" u="sng">
                <a:solidFill>
                  <a:srgbClr val="0097A7"/>
                </a:solidFill>
                <a:hlinkClick r:id="rId7">
                  <a:extLst>
                    <a:ext uri="{A12FA001-AC4F-418D-AE19-62706E023703}">
                      <ahyp:hlinkClr val="tx"/>
                    </a:ext>
                  </a:extLst>
                </a:hlinkClick>
              </a:rPr>
              <a:t>Cable Green</a:t>
            </a:r>
            <a:r>
              <a:rPr b="1" lang="en" sz="800"/>
              <a:t> is licensed under </a:t>
            </a:r>
            <a:r>
              <a:rPr b="1" lang="en" sz="800" u="sng">
                <a:solidFill>
                  <a:srgbClr val="0097A7"/>
                </a:solidFill>
                <a:hlinkClick r:id="rId8">
                  <a:extLst>
                    <a:ext uri="{A12FA001-AC4F-418D-AE19-62706E023703}">
                      <ahyp:hlinkClr val="tx"/>
                    </a:ext>
                  </a:extLst>
                </a:hlinkClick>
              </a:rPr>
              <a:t>CC-BY 4.0</a:t>
            </a:r>
            <a:endParaRPr sz="800"/>
          </a:p>
        </p:txBody>
      </p:sp>
      <p:cxnSp>
        <p:nvCxnSpPr>
          <p:cNvPr id="428" name="Google Shape;428;p63"/>
          <p:cNvCxnSpPr/>
          <p:nvPr/>
        </p:nvCxnSpPr>
        <p:spPr>
          <a:xfrm>
            <a:off x="2612125" y="3771150"/>
            <a:ext cx="1146300" cy="855000"/>
          </a:xfrm>
          <a:prstGeom prst="straightConnector1">
            <a:avLst/>
          </a:prstGeom>
          <a:noFill/>
          <a:ln cap="flat" cmpd="sng" w="28575">
            <a:solidFill>
              <a:srgbClr val="428BCA"/>
            </a:solidFill>
            <a:prstDash val="solid"/>
            <a:round/>
            <a:headEnd len="med" w="med" type="none"/>
            <a:tailEnd len="med" w="med" type="triangle"/>
          </a:ln>
        </p:spPr>
      </p:cxnSp>
      <p:pic>
        <p:nvPicPr>
          <p:cNvPr descr="TrkB-PPT-V1-Green-Background-Footer.75.jpg" id="429" name="Google Shape;429;p63"/>
          <p:cNvPicPr preferRelativeResize="0"/>
          <p:nvPr/>
        </p:nvPicPr>
        <p:blipFill rotWithShape="1">
          <a:blip r:embed="rId9">
            <a:alphaModFix/>
          </a:blip>
          <a:srcRect b="0" l="0" r="0" t="0"/>
          <a:stretch/>
        </p:blipFill>
        <p:spPr>
          <a:xfrm>
            <a:off x="-3800" y="4703625"/>
            <a:ext cx="9144000" cy="465200"/>
          </a:xfrm>
          <a:prstGeom prst="rect">
            <a:avLst/>
          </a:prstGeom>
          <a:noFill/>
          <a:ln>
            <a:noFill/>
          </a:ln>
        </p:spPr>
      </p:pic>
      <p:pic>
        <p:nvPicPr>
          <p:cNvPr descr="UA-COLOUR-REVERSE.png" id="430" name="Google Shape;430;p63"/>
          <p:cNvPicPr preferRelativeResize="0"/>
          <p:nvPr/>
        </p:nvPicPr>
        <p:blipFill rotWithShape="1">
          <a:blip r:embed="rId10">
            <a:alphaModFix/>
          </a:blip>
          <a:srcRect b="0" l="0" r="0" t="0"/>
          <a:stretch/>
        </p:blipFill>
        <p:spPr>
          <a:xfrm>
            <a:off x="73737" y="4790175"/>
            <a:ext cx="1191736" cy="292100"/>
          </a:xfrm>
          <a:prstGeom prst="rect">
            <a:avLst/>
          </a:prstGeom>
          <a:noFill/>
          <a:ln>
            <a:noFill/>
          </a:ln>
        </p:spPr>
      </p:pic>
      <p:pic>
        <p:nvPicPr>
          <p:cNvPr descr="promise-white.png" id="431" name="Google Shape;431;p63"/>
          <p:cNvPicPr preferRelativeResize="0"/>
          <p:nvPr/>
        </p:nvPicPr>
        <p:blipFill rotWithShape="1">
          <a:blip r:embed="rId11">
            <a:alphaModFix amt="60000"/>
          </a:blip>
          <a:srcRect b="0" l="0" r="0" t="0"/>
          <a:stretch/>
        </p:blipFill>
        <p:spPr>
          <a:xfrm>
            <a:off x="7395750" y="4821800"/>
            <a:ext cx="1689857" cy="276157"/>
          </a:xfrm>
          <a:prstGeom prst="rect">
            <a:avLst/>
          </a:prstGeom>
          <a:noFill/>
          <a:ln>
            <a:noFill/>
          </a:ln>
        </p:spPr>
      </p:pic>
      <p:pic>
        <p:nvPicPr>
          <p:cNvPr descr="Creative Commons License" id="432" name="Google Shape;432;p63">
            <a:hlinkClick r:id="rId12"/>
          </p:cNvPr>
          <p:cNvPicPr preferRelativeResize="0"/>
          <p:nvPr/>
        </p:nvPicPr>
        <p:blipFill>
          <a:blip r:embed="rId13">
            <a:alphaModFix/>
          </a:blip>
          <a:stretch>
            <a:fillRect/>
          </a:stretch>
        </p:blipFill>
        <p:spPr>
          <a:xfrm>
            <a:off x="4283764" y="4778350"/>
            <a:ext cx="576461" cy="203075"/>
          </a:xfrm>
          <a:prstGeom prst="rect">
            <a:avLst/>
          </a:prstGeom>
          <a:noFill/>
          <a:ln>
            <a:noFill/>
          </a:ln>
        </p:spPr>
      </p:pic>
      <p:sp>
        <p:nvSpPr>
          <p:cNvPr id="433" name="Google Shape;433;p6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4">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0" st="0"/>
                                            </p:txEl>
                                          </p:spTgt>
                                        </p:tgtEl>
                                        <p:attrNameLst>
                                          <p:attrName>style.visibility</p:attrName>
                                        </p:attrNameLst>
                                      </p:cBhvr>
                                      <p:to>
                                        <p:strVal val="visible"/>
                                      </p:to>
                                    </p:set>
                                    <p:animEffect filter="fade" transition="in">
                                      <p:cBhvr>
                                        <p:cTn dur="1000"/>
                                        <p:tgtEl>
                                          <p:spTgt spid="4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1" st="1"/>
                                            </p:txEl>
                                          </p:spTgt>
                                        </p:tgtEl>
                                        <p:attrNameLst>
                                          <p:attrName>style.visibility</p:attrName>
                                        </p:attrNameLst>
                                      </p:cBhvr>
                                      <p:to>
                                        <p:strVal val="visible"/>
                                      </p:to>
                                    </p:set>
                                    <p:animEffect filter="fade" transition="in">
                                      <p:cBhvr>
                                        <p:cTn dur="1000"/>
                                        <p:tgtEl>
                                          <p:spTgt spid="4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2" st="2"/>
                                            </p:txEl>
                                          </p:spTgt>
                                        </p:tgtEl>
                                        <p:attrNameLst>
                                          <p:attrName>style.visibility</p:attrName>
                                        </p:attrNameLst>
                                      </p:cBhvr>
                                      <p:to>
                                        <p:strVal val="visible"/>
                                      </p:to>
                                    </p:set>
                                    <p:animEffect filter="fade" transition="in">
                                      <p:cBhvr>
                                        <p:cTn dur="1000"/>
                                        <p:tgtEl>
                                          <p:spTgt spid="42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3" st="3"/>
                                            </p:txEl>
                                          </p:spTgt>
                                        </p:tgtEl>
                                        <p:attrNameLst>
                                          <p:attrName>style.visibility</p:attrName>
                                        </p:attrNameLst>
                                      </p:cBhvr>
                                      <p:to>
                                        <p:strVal val="visible"/>
                                      </p:to>
                                    </p:set>
                                    <p:animEffect filter="fade" transition="in">
                                      <p:cBhvr>
                                        <p:cTn dur="1000"/>
                                        <p:tgtEl>
                                          <p:spTgt spid="42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4" st="4"/>
                                            </p:txEl>
                                          </p:spTgt>
                                        </p:tgtEl>
                                        <p:attrNameLst>
                                          <p:attrName>style.visibility</p:attrName>
                                        </p:attrNameLst>
                                      </p:cBhvr>
                                      <p:to>
                                        <p:strVal val="visible"/>
                                      </p:to>
                                    </p:set>
                                    <p:animEffect filter="fade" transition="in">
                                      <p:cBhvr>
                                        <p:cTn dur="1000"/>
                                        <p:tgtEl>
                                          <p:spTgt spid="42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5" st="5"/>
                                            </p:txEl>
                                          </p:spTgt>
                                        </p:tgtEl>
                                        <p:attrNameLst>
                                          <p:attrName>style.visibility</p:attrName>
                                        </p:attrNameLst>
                                      </p:cBhvr>
                                      <p:to>
                                        <p:strVal val="visible"/>
                                      </p:to>
                                    </p:set>
                                    <p:animEffect filter="fade" transition="in">
                                      <p:cBhvr>
                                        <p:cTn dur="1000"/>
                                        <p:tgtEl>
                                          <p:spTgt spid="42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xEl>
                                              <p:pRg end="6" st="6"/>
                                            </p:txEl>
                                          </p:spTgt>
                                        </p:tgtEl>
                                        <p:attrNameLst>
                                          <p:attrName>style.visibility</p:attrName>
                                        </p:attrNameLst>
                                      </p:cBhvr>
                                      <p:to>
                                        <p:strVal val="visible"/>
                                      </p:to>
                                    </p:set>
                                    <p:animEffect filter="fade" transition="in">
                                      <p:cBhvr>
                                        <p:cTn dur="1000"/>
                                        <p:tgtEl>
                                          <p:spTgt spid="42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7" name="Shape 437"/>
        <p:cNvGrpSpPr/>
        <p:nvPr/>
      </p:nvGrpSpPr>
      <p:grpSpPr>
        <a:xfrm>
          <a:off x="0" y="0"/>
          <a:ext cx="0" cy="0"/>
          <a:chOff x="0" y="0"/>
          <a:chExt cx="0" cy="0"/>
        </a:xfrm>
      </p:grpSpPr>
      <p:sp>
        <p:nvSpPr>
          <p:cNvPr id="438" name="Google Shape;438;p64">
            <a:hlinkClick r:id="rId3"/>
          </p:cNvPr>
          <p:cNvSpPr/>
          <p:nvPr/>
        </p:nvSpPr>
        <p:spPr>
          <a:xfrm>
            <a:off x="3988675" y="2238825"/>
            <a:ext cx="3553500" cy="2397600"/>
          </a:xfrm>
          <a:prstGeom prst="ellipse">
            <a:avLst/>
          </a:prstGeom>
          <a:solidFill>
            <a:srgbClr val="EEEEEE">
              <a:alpha val="53460"/>
            </a:srgbClr>
          </a:solid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a:p>
            <a:pPr indent="0" lvl="0" marL="0" rtl="0" algn="l">
              <a:spcBef>
                <a:spcPts val="0"/>
              </a:spcBef>
              <a:spcAft>
                <a:spcPts val="0"/>
              </a:spcAft>
              <a:buNone/>
            </a:pPr>
            <a:r>
              <a:rPr b="1" lang="en" sz="1200">
                <a:solidFill>
                  <a:srgbClr val="428BCA"/>
                </a:solidFill>
              </a:rPr>
              <a:t>works in the public domain</a:t>
            </a:r>
            <a:endParaRPr b="1" sz="1200">
              <a:solidFill>
                <a:srgbClr val="428BCA"/>
              </a:solidFill>
            </a:endParaRPr>
          </a:p>
          <a:p>
            <a:pPr indent="-298450" lvl="0" marL="457200" rtl="0" algn="l">
              <a:spcBef>
                <a:spcPts val="0"/>
              </a:spcBef>
              <a:spcAft>
                <a:spcPts val="0"/>
              </a:spcAft>
              <a:buClr>
                <a:srgbClr val="428BCA"/>
              </a:buClr>
              <a:buSzPts val="1100"/>
              <a:buChar char="●"/>
            </a:pPr>
            <a:r>
              <a:rPr lang="en" sz="1100">
                <a:solidFill>
                  <a:srgbClr val="428BCA"/>
                </a:solidFill>
              </a:rPr>
              <a:t>term length expired </a:t>
            </a:r>
            <a:br>
              <a:rPr lang="en" sz="1100">
                <a:solidFill>
                  <a:srgbClr val="428BCA"/>
                </a:solidFill>
              </a:rPr>
            </a:br>
            <a:r>
              <a:rPr b="1" lang="en" sz="1100">
                <a:solidFill>
                  <a:srgbClr val="428BCA"/>
                </a:solidFill>
              </a:rPr>
              <a:t>OR</a:t>
            </a:r>
            <a:endParaRPr b="1" sz="1100">
              <a:solidFill>
                <a:srgbClr val="428BCA"/>
              </a:solidFill>
            </a:endParaRPr>
          </a:p>
          <a:p>
            <a:pPr indent="-298450" lvl="0" marL="457200" rtl="0" algn="l">
              <a:spcBef>
                <a:spcPts val="0"/>
              </a:spcBef>
              <a:spcAft>
                <a:spcPts val="0"/>
              </a:spcAft>
              <a:buClr>
                <a:srgbClr val="428BCA"/>
              </a:buClr>
              <a:buSzPts val="1100"/>
              <a:buChar char="●"/>
            </a:pPr>
            <a:r>
              <a:rPr lang="en" sz="1100">
                <a:solidFill>
                  <a:srgbClr val="428BCA"/>
                </a:solidFill>
              </a:rPr>
              <a:t>rights holder placed work in  public domain (e.g., CC0) </a:t>
            </a:r>
            <a:br>
              <a:rPr lang="en" sz="1100">
                <a:solidFill>
                  <a:srgbClr val="428BCA"/>
                </a:solidFill>
              </a:rPr>
            </a:br>
            <a:r>
              <a:rPr b="1" lang="en" sz="1100">
                <a:solidFill>
                  <a:srgbClr val="428BCA"/>
                </a:solidFill>
              </a:rPr>
              <a:t>OR</a:t>
            </a:r>
            <a:endParaRPr b="1" sz="1100">
              <a:solidFill>
                <a:srgbClr val="428BCA"/>
              </a:solidFill>
            </a:endParaRPr>
          </a:p>
          <a:p>
            <a:pPr indent="-298450" lvl="0" marL="457200" rtl="0" algn="l">
              <a:spcBef>
                <a:spcPts val="0"/>
              </a:spcBef>
              <a:spcAft>
                <a:spcPts val="0"/>
              </a:spcAft>
              <a:buClr>
                <a:srgbClr val="428BCA"/>
              </a:buClr>
              <a:buSzPts val="1100"/>
              <a:buChar char="●"/>
            </a:pPr>
            <a:r>
              <a:rPr lang="en" sz="1100">
                <a:solidFill>
                  <a:srgbClr val="428BCA"/>
                </a:solidFill>
              </a:rPr>
              <a:t>work never qualified for copyright protection</a:t>
            </a:r>
            <a:endParaRPr sz="1100">
              <a:solidFill>
                <a:srgbClr val="428BCA"/>
              </a:solidFill>
            </a:endParaRPr>
          </a:p>
        </p:txBody>
      </p:sp>
      <p:sp>
        <p:nvSpPr>
          <p:cNvPr id="439" name="Google Shape;43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c</a:t>
            </a:r>
            <a:r>
              <a:rPr lang="en"/>
              <a:t>opyright and OER</a:t>
            </a:r>
            <a:endParaRPr/>
          </a:p>
        </p:txBody>
      </p:sp>
      <p:sp>
        <p:nvSpPr>
          <p:cNvPr id="440" name="Google Shape;440;p64">
            <a:hlinkClick r:id="rId4"/>
          </p:cNvPr>
          <p:cNvSpPr/>
          <p:nvPr/>
        </p:nvSpPr>
        <p:spPr>
          <a:xfrm>
            <a:off x="7494550" y="3079725"/>
            <a:ext cx="1539600" cy="1556700"/>
          </a:xfrm>
          <a:prstGeom prst="ellipse">
            <a:avLst/>
          </a:prstGeom>
          <a:solidFill>
            <a:srgbClr val="CFE2F3">
              <a:alpha val="58850"/>
            </a:srgbClr>
          </a:solidFill>
          <a:ln cap="flat" cmpd="sng" w="28575">
            <a:solidFill>
              <a:srgbClr val="CC0000"/>
            </a:solidFill>
            <a:prstDash val="solid"/>
            <a:round/>
            <a:headEnd len="sm" w="sm" type="none"/>
            <a:tailEnd len="sm" w="sm" type="none"/>
          </a:ln>
        </p:spPr>
        <p:txBody>
          <a:bodyPr anchorCtr="0" anchor="b" bIns="91425" lIns="91425" spcFirstLastPara="1" rIns="91425" wrap="square" tIns="91425">
            <a:noAutofit/>
          </a:bodyPr>
          <a:lstStyle/>
          <a:p>
            <a:pPr indent="457200" lvl="0" marL="0" rtl="0" algn="r">
              <a:spcBef>
                <a:spcPts val="0"/>
              </a:spcBef>
              <a:spcAft>
                <a:spcPts val="0"/>
              </a:spcAft>
              <a:buNone/>
            </a:pPr>
            <a:r>
              <a:rPr lang="en" sz="1200"/>
              <a:t>works protected by copyright</a:t>
            </a:r>
            <a:endParaRPr sz="1200"/>
          </a:p>
        </p:txBody>
      </p:sp>
      <p:cxnSp>
        <p:nvCxnSpPr>
          <p:cNvPr id="441" name="Google Shape;441;p64"/>
          <p:cNvCxnSpPr>
            <a:endCxn id="442" idx="2"/>
          </p:cNvCxnSpPr>
          <p:nvPr/>
        </p:nvCxnSpPr>
        <p:spPr>
          <a:xfrm flipH="1" rot="10800000">
            <a:off x="6880150" y="3581225"/>
            <a:ext cx="614400" cy="104400"/>
          </a:xfrm>
          <a:prstGeom prst="straightConnector1">
            <a:avLst/>
          </a:prstGeom>
          <a:noFill/>
          <a:ln cap="flat" cmpd="sng" w="38100">
            <a:solidFill>
              <a:srgbClr val="049CCF"/>
            </a:solidFill>
            <a:prstDash val="solid"/>
            <a:round/>
            <a:headEnd len="med" w="med" type="none"/>
            <a:tailEnd len="med" w="med" type="triangle"/>
          </a:ln>
        </p:spPr>
      </p:cxnSp>
      <p:sp>
        <p:nvSpPr>
          <p:cNvPr id="443" name="Google Shape;443;p64"/>
          <p:cNvSpPr txBox="1"/>
          <p:nvPr/>
        </p:nvSpPr>
        <p:spPr>
          <a:xfrm>
            <a:off x="365075" y="1017725"/>
            <a:ext cx="4084800" cy="23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98C3"/>
                </a:solidFill>
              </a:rPr>
              <a:t>Copyright is a set of limited rights established by law. It is immediate, time limited, and transferrable. </a:t>
            </a:r>
            <a:endParaRPr b="1" sz="1800">
              <a:solidFill>
                <a:srgbClr val="0098C3"/>
              </a:solidFill>
            </a:endParaRPr>
          </a:p>
          <a:p>
            <a:pPr indent="0" lvl="0" marL="0" rtl="0" algn="l">
              <a:spcBef>
                <a:spcPts val="0"/>
              </a:spcBef>
              <a:spcAft>
                <a:spcPts val="0"/>
              </a:spcAft>
              <a:buNone/>
            </a:pPr>
            <a:r>
              <a:t/>
            </a:r>
            <a:endParaRPr b="1" sz="1800">
              <a:solidFill>
                <a:srgbClr val="0098C3"/>
              </a:solidFill>
            </a:endParaRPr>
          </a:p>
          <a:p>
            <a:pPr indent="0" lvl="0" marL="0" rtl="0" algn="l">
              <a:spcBef>
                <a:spcPts val="0"/>
              </a:spcBef>
              <a:spcAft>
                <a:spcPts val="0"/>
              </a:spcAft>
              <a:buNone/>
            </a:pPr>
            <a:r>
              <a:rPr lang="en" sz="1800">
                <a:solidFill>
                  <a:srgbClr val="595959"/>
                </a:solidFill>
              </a:rPr>
              <a:t>AASUA members retain the copyright in the course materials they create and can assign an OER-compatible licence.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600"/>
              </a:spcAft>
              <a:buNone/>
            </a:pPr>
            <a:r>
              <a:t/>
            </a:r>
            <a:endParaRPr sz="1800">
              <a:solidFill>
                <a:srgbClr val="595959"/>
              </a:solidFill>
            </a:endParaRPr>
          </a:p>
        </p:txBody>
      </p:sp>
      <p:sp>
        <p:nvSpPr>
          <p:cNvPr id="444" name="Google Shape;444;p64"/>
          <p:cNvSpPr txBox="1"/>
          <p:nvPr/>
        </p:nvSpPr>
        <p:spPr>
          <a:xfrm>
            <a:off x="4918300" y="1017725"/>
            <a:ext cx="3867900" cy="72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solidFill>
                  <a:srgbClr val="0098C3"/>
                </a:solidFill>
              </a:rPr>
              <a:t>Open licensing is a core infrastructural element of OER. </a:t>
            </a:r>
            <a:r>
              <a:rPr b="1" lang="en" sz="1800">
                <a:solidFill>
                  <a:schemeClr val="accent5"/>
                </a:solidFill>
              </a:rPr>
              <a:t> </a:t>
            </a:r>
            <a:endParaRPr/>
          </a:p>
        </p:txBody>
      </p:sp>
      <p:sp>
        <p:nvSpPr>
          <p:cNvPr id="445" name="Google Shape;445;p64">
            <a:hlinkClick r:id="rId5"/>
          </p:cNvPr>
          <p:cNvSpPr/>
          <p:nvPr/>
        </p:nvSpPr>
        <p:spPr>
          <a:xfrm>
            <a:off x="7839125" y="3282125"/>
            <a:ext cx="803100" cy="51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sz="800"/>
              <a:t>openly licensed works</a:t>
            </a:r>
            <a:endParaRPr sz="800"/>
          </a:p>
        </p:txBody>
      </p:sp>
      <p:sp>
        <p:nvSpPr>
          <p:cNvPr id="442" name="Google Shape;442;p64">
            <a:hlinkClick r:id="rId6"/>
          </p:cNvPr>
          <p:cNvSpPr/>
          <p:nvPr/>
        </p:nvSpPr>
        <p:spPr>
          <a:xfrm>
            <a:off x="7494550" y="3441875"/>
            <a:ext cx="535500" cy="2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OER</a:t>
            </a:r>
            <a:endParaRPr sz="600"/>
          </a:p>
        </p:txBody>
      </p:sp>
      <p:sp>
        <p:nvSpPr>
          <p:cNvPr id="446" name="Google Shape;446;p64"/>
          <p:cNvSpPr txBox="1"/>
          <p:nvPr/>
        </p:nvSpPr>
        <p:spPr>
          <a:xfrm>
            <a:off x="5819100" y="1707350"/>
            <a:ext cx="3013200" cy="1044900"/>
          </a:xfrm>
          <a:prstGeom prst="rect">
            <a:avLst/>
          </a:prstGeom>
          <a:solidFill>
            <a:srgbClr val="428BCA"/>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rgbClr val="FFFFFF"/>
                </a:solidFill>
              </a:rPr>
              <a:t>Copyright status does not change when a standard open licence is assigned.</a:t>
            </a:r>
            <a:endParaRPr>
              <a:solidFill>
                <a:srgbClr val="FFFFFF"/>
              </a:solidFill>
            </a:endParaRPr>
          </a:p>
        </p:txBody>
      </p:sp>
      <p:sp>
        <p:nvSpPr>
          <p:cNvPr id="447" name="Google Shape;447;p64"/>
          <p:cNvSpPr txBox="1"/>
          <p:nvPr/>
        </p:nvSpPr>
        <p:spPr>
          <a:xfrm>
            <a:off x="365075" y="3476375"/>
            <a:ext cx="3459000" cy="10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Open licences grant permission to use a copyright-protected work with few or no restrictions.</a:t>
            </a:r>
            <a:endParaRPr sz="1800">
              <a:solidFill>
                <a:schemeClr val="dk2"/>
              </a:solidFill>
            </a:endParaRPr>
          </a:p>
          <a:p>
            <a:pPr indent="0" lvl="0" marL="0" rtl="0" algn="l">
              <a:spcBef>
                <a:spcPts val="1600"/>
              </a:spcBef>
              <a:spcAft>
                <a:spcPts val="0"/>
              </a:spcAft>
              <a:buNone/>
            </a:pPr>
            <a:r>
              <a:t/>
            </a:r>
            <a:endParaRPr/>
          </a:p>
        </p:txBody>
      </p:sp>
      <p:pic>
        <p:nvPicPr>
          <p:cNvPr descr="TrkB-PPT-V1-Green-Background-Footer.75.jpg" id="448" name="Google Shape;448;p64"/>
          <p:cNvPicPr preferRelativeResize="0"/>
          <p:nvPr/>
        </p:nvPicPr>
        <p:blipFill rotWithShape="1">
          <a:blip r:embed="rId7">
            <a:alphaModFix/>
          </a:blip>
          <a:srcRect b="0" l="0" r="0" t="0"/>
          <a:stretch/>
        </p:blipFill>
        <p:spPr>
          <a:xfrm>
            <a:off x="-3800" y="4703625"/>
            <a:ext cx="9144000" cy="465200"/>
          </a:xfrm>
          <a:prstGeom prst="rect">
            <a:avLst/>
          </a:prstGeom>
          <a:noFill/>
          <a:ln>
            <a:noFill/>
          </a:ln>
        </p:spPr>
      </p:pic>
      <p:pic>
        <p:nvPicPr>
          <p:cNvPr descr="UA-COLOUR-REVERSE.png" id="449" name="Google Shape;449;p64"/>
          <p:cNvPicPr preferRelativeResize="0"/>
          <p:nvPr/>
        </p:nvPicPr>
        <p:blipFill rotWithShape="1">
          <a:blip r:embed="rId8">
            <a:alphaModFix/>
          </a:blip>
          <a:srcRect b="0" l="0" r="0" t="0"/>
          <a:stretch/>
        </p:blipFill>
        <p:spPr>
          <a:xfrm>
            <a:off x="73737" y="4790175"/>
            <a:ext cx="1191736" cy="292100"/>
          </a:xfrm>
          <a:prstGeom prst="rect">
            <a:avLst/>
          </a:prstGeom>
          <a:noFill/>
          <a:ln>
            <a:noFill/>
          </a:ln>
        </p:spPr>
      </p:pic>
      <p:pic>
        <p:nvPicPr>
          <p:cNvPr descr="promise-white.png" id="450" name="Google Shape;450;p64"/>
          <p:cNvPicPr preferRelativeResize="0"/>
          <p:nvPr/>
        </p:nvPicPr>
        <p:blipFill rotWithShape="1">
          <a:blip r:embed="rId9">
            <a:alphaModFix amt="60000"/>
          </a:blip>
          <a:srcRect b="0" l="0" r="0" t="0"/>
          <a:stretch/>
        </p:blipFill>
        <p:spPr>
          <a:xfrm>
            <a:off x="7395750" y="4821800"/>
            <a:ext cx="1689857" cy="276157"/>
          </a:xfrm>
          <a:prstGeom prst="rect">
            <a:avLst/>
          </a:prstGeom>
          <a:noFill/>
          <a:ln>
            <a:noFill/>
          </a:ln>
        </p:spPr>
      </p:pic>
      <p:pic>
        <p:nvPicPr>
          <p:cNvPr descr="Creative Commons License" id="451" name="Google Shape;451;p64">
            <a:hlinkClick r:id="rId10"/>
          </p:cNvPr>
          <p:cNvPicPr preferRelativeResize="0"/>
          <p:nvPr/>
        </p:nvPicPr>
        <p:blipFill>
          <a:blip r:embed="rId11">
            <a:alphaModFix/>
          </a:blip>
          <a:stretch>
            <a:fillRect/>
          </a:stretch>
        </p:blipFill>
        <p:spPr>
          <a:xfrm>
            <a:off x="4283764" y="4778350"/>
            <a:ext cx="576461" cy="203075"/>
          </a:xfrm>
          <a:prstGeom prst="rect">
            <a:avLst/>
          </a:prstGeom>
          <a:noFill/>
          <a:ln>
            <a:noFill/>
          </a:ln>
        </p:spPr>
      </p:pic>
      <p:sp>
        <p:nvSpPr>
          <p:cNvPr id="452" name="Google Shape;452;p6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2">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1000"/>
                                        <p:tgtEl>
                                          <p:spTgt spid="4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1" st="1"/>
                                            </p:txEl>
                                          </p:spTgt>
                                        </p:tgtEl>
                                        <p:attrNameLst>
                                          <p:attrName>style.visibility</p:attrName>
                                        </p:attrNameLst>
                                      </p:cBhvr>
                                      <p:to>
                                        <p:strVal val="visible"/>
                                      </p:to>
                                    </p:set>
                                    <p:animEffect filter="fade" transition="in">
                                      <p:cBhvr>
                                        <p:cTn dur="1000"/>
                                        <p:tgtEl>
                                          <p:spTgt spid="4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2" st="2"/>
                                            </p:txEl>
                                          </p:spTgt>
                                        </p:tgtEl>
                                        <p:attrNameLst>
                                          <p:attrName>style.visibility</p:attrName>
                                        </p:attrNameLst>
                                      </p:cBhvr>
                                      <p:to>
                                        <p:strVal val="visible"/>
                                      </p:to>
                                    </p:set>
                                    <p:animEffect filter="fade" transition="in">
                                      <p:cBhvr>
                                        <p:cTn dur="1000"/>
                                        <p:tgtEl>
                                          <p:spTgt spid="4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3" st="3"/>
                                            </p:txEl>
                                          </p:spTgt>
                                        </p:tgtEl>
                                        <p:attrNameLst>
                                          <p:attrName>style.visibility</p:attrName>
                                        </p:attrNameLst>
                                      </p:cBhvr>
                                      <p:to>
                                        <p:strVal val="visible"/>
                                      </p:to>
                                    </p:set>
                                    <p:animEffect filter="fade" transition="in">
                                      <p:cBhvr>
                                        <p:cTn dur="1000"/>
                                        <p:tgtEl>
                                          <p:spTgt spid="4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4" st="4"/>
                                            </p:txEl>
                                          </p:spTgt>
                                        </p:tgtEl>
                                        <p:attrNameLst>
                                          <p:attrName>style.visibility</p:attrName>
                                        </p:attrNameLst>
                                      </p:cBhvr>
                                      <p:to>
                                        <p:strVal val="visible"/>
                                      </p:to>
                                    </p:set>
                                    <p:animEffect filter="fade" transition="in">
                                      <p:cBhvr>
                                        <p:cTn dur="1000"/>
                                        <p:tgtEl>
                                          <p:spTgt spid="4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56" name="Shape 456"/>
        <p:cNvGrpSpPr/>
        <p:nvPr/>
      </p:nvGrpSpPr>
      <p:grpSpPr>
        <a:xfrm>
          <a:off x="0" y="0"/>
          <a:ext cx="0" cy="0"/>
          <a:chOff x="0" y="0"/>
          <a:chExt cx="0" cy="0"/>
        </a:xfrm>
      </p:grpSpPr>
      <p:pic>
        <p:nvPicPr>
          <p:cNvPr descr="TrkB-PPT-V1-Green-Background-Footer.75.jpg" id="457" name="Google Shape;457;p65"/>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458" name="Google Shape;458;p65"/>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59" name="Google Shape;459;p65"/>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60" name="Google Shape;460;p65">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61" name="Google Shape;461;p6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462" name="Google Shape;462;p65"/>
          <p:cNvSpPr txBox="1"/>
          <p:nvPr>
            <p:ph type="title"/>
          </p:nvPr>
        </p:nvSpPr>
        <p:spPr>
          <a:xfrm>
            <a:off x="307900" y="263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noted during session on April 23, 2019</a:t>
            </a:r>
            <a:r>
              <a:rPr lang="en"/>
              <a:t>:</a:t>
            </a:r>
            <a:endParaRPr/>
          </a:p>
        </p:txBody>
      </p:sp>
      <p:sp>
        <p:nvSpPr>
          <p:cNvPr id="463" name="Google Shape;463;p65"/>
          <p:cNvSpPr txBox="1"/>
          <p:nvPr>
            <p:ph idx="1" type="body"/>
          </p:nvPr>
        </p:nvSpPr>
        <p:spPr>
          <a:xfrm>
            <a:off x="985100" y="944800"/>
            <a:ext cx="735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AutoNum type="arabicParenR"/>
            </a:pPr>
            <a:r>
              <a:rPr lang="en"/>
              <a:t>Best practices for attribution -- Creative Commons</a:t>
            </a:r>
            <a:br>
              <a:rPr lang="en"/>
            </a:br>
            <a:r>
              <a:rPr lang="en"/>
              <a:t>(</a:t>
            </a:r>
            <a:r>
              <a:rPr lang="en"/>
              <a:t>TASL = title, author, source, licence) </a:t>
            </a:r>
            <a:r>
              <a:rPr lang="en" sz="1100" u="sng">
                <a:solidFill>
                  <a:schemeClr val="hlink"/>
                </a:solidFill>
                <a:hlinkClick r:id="rId9"/>
              </a:rPr>
              <a:t>https://wiki.creativecommons.org/wiki/best_practices_for_attribution</a:t>
            </a:r>
            <a:endParaRPr/>
          </a:p>
          <a:p>
            <a:pPr indent="-342900" lvl="0" marL="457200" rtl="0" algn="l">
              <a:lnSpc>
                <a:spcPct val="100000"/>
              </a:lnSpc>
              <a:spcBef>
                <a:spcPts val="800"/>
              </a:spcBef>
              <a:spcAft>
                <a:spcPts val="0"/>
              </a:spcAft>
              <a:buSzPts val="1800"/>
              <a:buAutoNum type="arabicParenR"/>
            </a:pPr>
            <a:r>
              <a:rPr lang="en"/>
              <a:t>Permissions template for including third party content in your OER -- prepared by the Copyright Office </a:t>
            </a:r>
            <a:r>
              <a:rPr lang="en" sz="1100" u="sng">
                <a:solidFill>
                  <a:schemeClr val="hlink"/>
                </a:solidFill>
                <a:hlinkClick r:id="rId10"/>
              </a:rPr>
              <a:t>https://www.ualberta.ca/copyright/resources/forms-and-templates</a:t>
            </a:r>
            <a:endParaRPr/>
          </a:p>
          <a:p>
            <a:pPr indent="-342900" lvl="0" marL="457200" rtl="0" algn="l">
              <a:lnSpc>
                <a:spcPct val="100000"/>
              </a:lnSpc>
              <a:spcBef>
                <a:spcPts val="800"/>
              </a:spcBef>
              <a:spcAft>
                <a:spcPts val="0"/>
              </a:spcAft>
              <a:buSzPts val="1800"/>
              <a:buAutoNum type="arabicParenR"/>
            </a:pPr>
            <a:r>
              <a:rPr lang="en"/>
              <a:t>Wikipedia licence information (CC BY SA) and related resources on right panel of this page: </a:t>
            </a:r>
            <a:r>
              <a:rPr lang="en" sz="1100" u="sng">
                <a:solidFill>
                  <a:schemeClr val="hlink"/>
                </a:solidFill>
                <a:hlinkClick r:id="rId11"/>
              </a:rPr>
              <a:t>https://en.wikipedia.org/wiki/Wikipedia:Text_of_Creative_Commons_Attribution-ShareAlike_3.0_Unported_License</a:t>
            </a:r>
            <a:endParaRPr/>
          </a:p>
          <a:p>
            <a:pPr indent="-342900" lvl="0" marL="457200" rtl="0" algn="l">
              <a:lnSpc>
                <a:spcPct val="100000"/>
              </a:lnSpc>
              <a:spcBef>
                <a:spcPts val="800"/>
              </a:spcBef>
              <a:spcAft>
                <a:spcPts val="800"/>
              </a:spcAft>
              <a:buSzPts val="1800"/>
              <a:buAutoNum type="arabicParenR"/>
            </a:pPr>
            <a:r>
              <a:rPr lang="en"/>
              <a:t>Creative Commons search </a:t>
            </a:r>
            <a:r>
              <a:rPr lang="en" sz="1100" u="sng">
                <a:solidFill>
                  <a:schemeClr val="hlink"/>
                </a:solidFill>
                <a:hlinkClick r:id="rId12"/>
              </a:rPr>
              <a:t>https://search.creativecommons.org/</a:t>
            </a:r>
            <a:r>
              <a:rPr lang="en"/>
              <a:t> and Google Advanced Search </a:t>
            </a:r>
            <a:r>
              <a:rPr lang="en" sz="1100" u="sng">
                <a:solidFill>
                  <a:schemeClr val="hlink"/>
                </a:solidFill>
                <a:hlinkClick r:id="rId13"/>
              </a:rPr>
              <a:t>https://www.google.ca/advanced_search</a:t>
            </a:r>
            <a:r>
              <a:rPr lang="en"/>
              <a:t> (or select “Tools” after conducting a Google image search).</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0" st="0"/>
                                            </p:txEl>
                                          </p:spTgt>
                                        </p:tgtEl>
                                        <p:attrNameLst>
                                          <p:attrName>style.visibility</p:attrName>
                                        </p:attrNameLst>
                                      </p:cBhvr>
                                      <p:to>
                                        <p:strVal val="visible"/>
                                      </p:to>
                                    </p:set>
                                    <p:animEffect filter="fade" transition="in">
                                      <p:cBhvr>
                                        <p:cTn dur="1000"/>
                                        <p:tgtEl>
                                          <p:spTgt spid="4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1" st="1"/>
                                            </p:txEl>
                                          </p:spTgt>
                                        </p:tgtEl>
                                        <p:attrNameLst>
                                          <p:attrName>style.visibility</p:attrName>
                                        </p:attrNameLst>
                                      </p:cBhvr>
                                      <p:to>
                                        <p:strVal val="visible"/>
                                      </p:to>
                                    </p:set>
                                    <p:animEffect filter="fade" transition="in">
                                      <p:cBhvr>
                                        <p:cTn dur="1000"/>
                                        <p:tgtEl>
                                          <p:spTgt spid="4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2" st="2"/>
                                            </p:txEl>
                                          </p:spTgt>
                                        </p:tgtEl>
                                        <p:attrNameLst>
                                          <p:attrName>style.visibility</p:attrName>
                                        </p:attrNameLst>
                                      </p:cBhvr>
                                      <p:to>
                                        <p:strVal val="visible"/>
                                      </p:to>
                                    </p:set>
                                    <p:animEffect filter="fade" transition="in">
                                      <p:cBhvr>
                                        <p:cTn dur="1000"/>
                                        <p:tgtEl>
                                          <p:spTgt spid="4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xEl>
                                              <p:pRg end="3" st="3"/>
                                            </p:txEl>
                                          </p:spTgt>
                                        </p:tgtEl>
                                        <p:attrNameLst>
                                          <p:attrName>style.visibility</p:attrName>
                                        </p:attrNameLst>
                                      </p:cBhvr>
                                      <p:to>
                                        <p:strVal val="visible"/>
                                      </p:to>
                                    </p:set>
                                    <p:animEffect filter="fade" transition="in">
                                      <p:cBhvr>
                                        <p:cTn dur="1000"/>
                                        <p:tgtEl>
                                          <p:spTgt spid="46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7" name="Shape 467"/>
        <p:cNvGrpSpPr/>
        <p:nvPr/>
      </p:nvGrpSpPr>
      <p:grpSpPr>
        <a:xfrm>
          <a:off x="0" y="0"/>
          <a:ext cx="0" cy="0"/>
          <a:chOff x="0" y="0"/>
          <a:chExt cx="0" cy="0"/>
        </a:xfrm>
      </p:grpSpPr>
      <p:pic>
        <p:nvPicPr>
          <p:cNvPr descr="TrkB-PPT-V1-Green-Background-Full.jpg" id="468" name="Google Shape;468;p6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69" name="Google Shape;469;p6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Q&amp;A</a:t>
            </a:r>
            <a:endParaRPr>
              <a:solidFill>
                <a:srgbClr val="FFFFFF"/>
              </a:solidFill>
            </a:endParaRPr>
          </a:p>
        </p:txBody>
      </p:sp>
      <p:pic>
        <p:nvPicPr>
          <p:cNvPr descr="UA-COLOUR-REVERSE.png" id="470" name="Google Shape;470;p66"/>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71" name="Google Shape;471;p66"/>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72" name="Google Shape;472;p66">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73" name="Google Shape;473;p6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7"/>
          <p:cNvSpPr txBox="1"/>
          <p:nvPr/>
        </p:nvSpPr>
        <p:spPr>
          <a:xfrm>
            <a:off x="311700" y="64025"/>
            <a:ext cx="8520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rgbClr val="000000"/>
                </a:solidFill>
              </a:rPr>
              <a:t>Wiley’s 5Rs and Creative Commons Licensing	</a:t>
            </a:r>
            <a:endParaRPr sz="2800">
              <a:solidFill>
                <a:srgbClr val="000000"/>
              </a:solidFill>
            </a:endParaRPr>
          </a:p>
        </p:txBody>
      </p:sp>
      <p:sp>
        <p:nvSpPr>
          <p:cNvPr id="479" name="Google Shape;479;p67"/>
          <p:cNvSpPr txBox="1"/>
          <p:nvPr/>
        </p:nvSpPr>
        <p:spPr>
          <a:xfrm>
            <a:off x="0" y="4327175"/>
            <a:ext cx="9032700" cy="35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450">
                <a:solidFill>
                  <a:srgbClr val="333333"/>
                </a:solidFill>
              </a:rPr>
              <a:t>Give </a:t>
            </a:r>
            <a:r>
              <a:rPr lang="en" sz="1450" u="sng">
                <a:solidFill>
                  <a:srgbClr val="049CCF"/>
                </a:solidFill>
                <a:hlinkClick r:id="rId3">
                  <a:extLst>
                    <a:ext uri="{A12FA001-AC4F-418D-AE19-62706E023703}">
                      <ahyp:hlinkClr val="tx"/>
                    </a:ext>
                  </a:extLst>
                </a:hlinkClick>
              </a:rPr>
              <a:t>appropriate credit</a:t>
            </a:r>
            <a:r>
              <a:rPr lang="en" sz="1450">
                <a:solidFill>
                  <a:srgbClr val="333333"/>
                </a:solidFill>
              </a:rPr>
              <a:t>, provide a link to the license, and </a:t>
            </a:r>
            <a:r>
              <a:rPr lang="en" sz="1450" u="sng">
                <a:solidFill>
                  <a:srgbClr val="049CCF"/>
                </a:solidFill>
                <a:hlinkClick r:id="rId4">
                  <a:extLst>
                    <a:ext uri="{A12FA001-AC4F-418D-AE19-62706E023703}">
                      <ahyp:hlinkClr val="tx"/>
                    </a:ext>
                  </a:extLst>
                </a:hlinkClick>
              </a:rPr>
              <a:t>indicate if changes were made</a:t>
            </a:r>
            <a:r>
              <a:rPr lang="en" sz="1450">
                <a:solidFill>
                  <a:srgbClr val="333333"/>
                </a:solidFill>
              </a:rPr>
              <a:t>.</a:t>
            </a:r>
            <a:endParaRPr/>
          </a:p>
        </p:txBody>
      </p:sp>
      <p:pic>
        <p:nvPicPr>
          <p:cNvPr descr="Creative Commons License" id="480" name="Google Shape;480;p67"/>
          <p:cNvPicPr preferRelativeResize="0"/>
          <p:nvPr/>
        </p:nvPicPr>
        <p:blipFill>
          <a:blip r:embed="rId5">
            <a:alphaModFix/>
          </a:blip>
          <a:stretch>
            <a:fillRect/>
          </a:stretch>
        </p:blipFill>
        <p:spPr>
          <a:xfrm>
            <a:off x="4283764" y="4778350"/>
            <a:ext cx="576461" cy="203075"/>
          </a:xfrm>
          <a:prstGeom prst="rect">
            <a:avLst/>
          </a:prstGeom>
          <a:noFill/>
          <a:ln>
            <a:noFill/>
          </a:ln>
        </p:spPr>
      </p:pic>
      <p:sp>
        <p:nvSpPr>
          <p:cNvPr id="481" name="Google Shape;481;p6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t>Unless otherwise noted, this work is licensed under a </a:t>
            </a:r>
            <a:r>
              <a:rPr lang="en" sz="700" u="sng">
                <a:hlinkClick r:id="rId6"/>
              </a:rPr>
              <a:t>Creative Commons Attribution 4.0 International License</a:t>
            </a:r>
            <a:r>
              <a:rPr lang="en" sz="700"/>
              <a:t>.</a:t>
            </a:r>
            <a:endParaRPr sz="700"/>
          </a:p>
        </p:txBody>
      </p:sp>
      <p:graphicFrame>
        <p:nvGraphicFramePr>
          <p:cNvPr id="482" name="Google Shape;482;p67"/>
          <p:cNvGraphicFramePr/>
          <p:nvPr/>
        </p:nvGraphicFramePr>
        <p:xfrm>
          <a:off x="270850" y="653500"/>
          <a:ext cx="3000000" cy="3000000"/>
        </p:xfrm>
        <a:graphic>
          <a:graphicData uri="http://schemas.openxmlformats.org/drawingml/2006/table">
            <a:tbl>
              <a:tblPr>
                <a:noFill/>
                <a:tableStyleId>{649BCB41-36AF-4708-81CD-0C15EBADEDF7}</a:tableStyleId>
              </a:tblPr>
              <a:tblGrid>
                <a:gridCol w="1318525"/>
                <a:gridCol w="1318525"/>
                <a:gridCol w="1318525"/>
                <a:gridCol w="1318525"/>
                <a:gridCol w="1318525"/>
                <a:gridCol w="1318525"/>
              </a:tblGrid>
              <a:tr h="3962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Retain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Reuse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Revise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Remix</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Redistribute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700"/>
                        <a:t>Make and own a copy</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Use in a wide range of ways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Adapt, modify, and improve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Combine two or more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Share with others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Public Domain</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CC-BY-SA</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CC-BY-NC</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CC-BY-NC-SA</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chemeClr val="dk1"/>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a:t>
                      </a:r>
                      <a:endParaRPr sz="900">
                        <a:solidFill>
                          <a:srgbClr val="000000"/>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6200">
                <a:tc>
                  <a:txBody>
                    <a:bodyPr/>
                    <a:lstStyle/>
                    <a:p>
                      <a:pPr indent="0" lvl="0" marL="0" rtl="0" algn="l">
                        <a:spcBef>
                          <a:spcPts val="0"/>
                        </a:spcBef>
                        <a:spcAft>
                          <a:spcPts val="0"/>
                        </a:spcAft>
                        <a:buNone/>
                      </a:pPr>
                      <a:r>
                        <a:rPr lang="en" sz="1200"/>
                        <a:t>CC-BY-ND</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r h="396200">
                <a:tc>
                  <a:txBody>
                    <a:bodyPr/>
                    <a:lstStyle/>
                    <a:p>
                      <a:pPr indent="0" lvl="0" marL="0" rtl="0" algn="l">
                        <a:spcBef>
                          <a:spcPts val="0"/>
                        </a:spcBef>
                        <a:spcAft>
                          <a:spcPts val="0"/>
                        </a:spcAft>
                        <a:buNone/>
                      </a:pPr>
                      <a:r>
                        <a:rPr lang="en" sz="1200"/>
                        <a:t>CC-BY-NC-ND</a:t>
                      </a:r>
                      <a:endParaRPr sz="12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 sz="900">
                          <a:solidFill>
                            <a:schemeClr val="dk1"/>
                          </a:solidFill>
                        </a:rPr>
                        <a:t>non-commercial</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r>
            </a:tbl>
          </a:graphicData>
        </a:graphic>
      </p:graphicFrame>
      <p:grpSp>
        <p:nvGrpSpPr>
          <p:cNvPr id="483" name="Google Shape;483;p67"/>
          <p:cNvGrpSpPr/>
          <p:nvPr/>
        </p:nvGrpSpPr>
        <p:grpSpPr>
          <a:xfrm>
            <a:off x="8310075" y="1444800"/>
            <a:ext cx="728500" cy="2765875"/>
            <a:chOff x="7929075" y="1444800"/>
            <a:chExt cx="728500" cy="2765875"/>
          </a:xfrm>
        </p:grpSpPr>
        <p:cxnSp>
          <p:nvCxnSpPr>
            <p:cNvPr id="484" name="Google Shape;484;p67"/>
            <p:cNvCxnSpPr/>
            <p:nvPr/>
          </p:nvCxnSpPr>
          <p:spPr>
            <a:xfrm>
              <a:off x="8288325" y="1444800"/>
              <a:ext cx="0" cy="1944600"/>
            </a:xfrm>
            <a:prstGeom prst="straightConnector1">
              <a:avLst/>
            </a:prstGeom>
            <a:noFill/>
            <a:ln cap="flat" cmpd="sng" w="9525">
              <a:solidFill>
                <a:schemeClr val="dk2"/>
              </a:solidFill>
              <a:prstDash val="solid"/>
              <a:round/>
              <a:headEnd len="med" w="med" type="triangle"/>
              <a:tailEnd len="med" w="med" type="triangle"/>
            </a:ln>
          </p:spPr>
        </p:cxnSp>
        <p:cxnSp>
          <p:nvCxnSpPr>
            <p:cNvPr id="485" name="Google Shape;485;p67"/>
            <p:cNvCxnSpPr/>
            <p:nvPr/>
          </p:nvCxnSpPr>
          <p:spPr>
            <a:xfrm>
              <a:off x="8288325" y="3464875"/>
              <a:ext cx="0" cy="745800"/>
            </a:xfrm>
            <a:prstGeom prst="straightConnector1">
              <a:avLst/>
            </a:prstGeom>
            <a:noFill/>
            <a:ln cap="flat" cmpd="sng" w="9525">
              <a:solidFill>
                <a:schemeClr val="dk2"/>
              </a:solidFill>
              <a:prstDash val="solid"/>
              <a:round/>
              <a:headEnd len="med" w="med" type="triangle"/>
              <a:tailEnd len="med" w="med" type="triangle"/>
            </a:ln>
          </p:spPr>
        </p:cxnSp>
        <p:sp>
          <p:nvSpPr>
            <p:cNvPr id="486" name="Google Shape;486;p67"/>
            <p:cNvSpPr/>
            <p:nvPr/>
          </p:nvSpPr>
          <p:spPr>
            <a:xfrm>
              <a:off x="7939075" y="2306000"/>
              <a:ext cx="718500" cy="20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OER</a:t>
              </a:r>
              <a:endParaRPr sz="1000"/>
            </a:p>
          </p:txBody>
        </p:sp>
        <p:sp>
          <p:nvSpPr>
            <p:cNvPr id="487" name="Google Shape;487;p67"/>
            <p:cNvSpPr/>
            <p:nvPr/>
          </p:nvSpPr>
          <p:spPr>
            <a:xfrm>
              <a:off x="7929075" y="3704600"/>
              <a:ext cx="718500" cy="203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t>Not OER</a:t>
              </a:r>
              <a:endParaRPr sz="10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0"/>
          <p:cNvSpPr txBox="1"/>
          <p:nvPr>
            <p:ph idx="1" type="body"/>
          </p:nvPr>
        </p:nvSpPr>
        <p:spPr>
          <a:xfrm>
            <a:off x="2483350" y="836125"/>
            <a:ext cx="4177200" cy="34713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t/>
            </a:r>
            <a:endParaRPr/>
          </a:p>
        </p:txBody>
      </p:sp>
      <p:sp>
        <p:nvSpPr>
          <p:cNvPr id="207" name="Google Shape;207;p50"/>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08" name="Google Shape;208;p50"/>
          <p:cNvPicPr preferRelativeResize="0"/>
          <p:nvPr/>
        </p:nvPicPr>
        <p:blipFill rotWithShape="1">
          <a:blip r:embed="rId3">
            <a:alphaModFix/>
          </a:blip>
          <a:srcRect b="14661" l="0" r="0" t="0"/>
          <a:stretch/>
        </p:blipFill>
        <p:spPr>
          <a:xfrm>
            <a:off x="2442650" y="673075"/>
            <a:ext cx="4258700" cy="3634349"/>
          </a:xfrm>
          <a:prstGeom prst="rect">
            <a:avLst/>
          </a:prstGeom>
          <a:noFill/>
          <a:ln>
            <a:noFill/>
          </a:ln>
        </p:spPr>
      </p:pic>
      <p:sp>
        <p:nvSpPr>
          <p:cNvPr id="209" name="Google Shape;209;p50"/>
          <p:cNvSpPr txBox="1"/>
          <p:nvPr/>
        </p:nvSpPr>
        <p:spPr>
          <a:xfrm>
            <a:off x="263750" y="522075"/>
            <a:ext cx="3998100" cy="44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Lato"/>
                <a:ea typeface="Lato"/>
                <a:cs typeface="Lato"/>
                <a:sym typeface="Lato"/>
              </a:rPr>
              <a:t>Is this resource</a:t>
            </a:r>
            <a:endParaRPr sz="3600">
              <a:latin typeface="Lato"/>
              <a:ea typeface="Lato"/>
              <a:cs typeface="Lato"/>
              <a:sym typeface="Lato"/>
            </a:endParaRPr>
          </a:p>
          <a:p>
            <a:pPr indent="0" lvl="0" marL="0" rtl="0" algn="l">
              <a:spcBef>
                <a:spcPts val="0"/>
              </a:spcBef>
              <a:spcAft>
                <a:spcPts val="0"/>
              </a:spcAft>
              <a:buNone/>
            </a:pPr>
            <a:r>
              <a:rPr lang="en" sz="3600">
                <a:latin typeface="Lato"/>
                <a:ea typeface="Lato"/>
                <a:cs typeface="Lato"/>
                <a:sym typeface="Lato"/>
              </a:rPr>
              <a:t>o</a:t>
            </a:r>
            <a:r>
              <a:rPr lang="en" sz="3600">
                <a:latin typeface="Lato"/>
                <a:ea typeface="Lato"/>
                <a:cs typeface="Lato"/>
                <a:sym typeface="Lato"/>
              </a:rPr>
              <a:t>pen or free? </a:t>
            </a:r>
            <a:endParaRPr sz="3600">
              <a:latin typeface="Lato"/>
              <a:ea typeface="Lato"/>
              <a:cs typeface="Lato"/>
              <a:sym typeface="Lato"/>
            </a:endParaRPr>
          </a:p>
          <a:p>
            <a:pPr indent="0" lvl="0" marL="0" rtl="0" algn="l">
              <a:spcBef>
                <a:spcPts val="0"/>
              </a:spcBef>
              <a:spcAft>
                <a:spcPts val="0"/>
              </a:spcAft>
              <a:buNone/>
            </a:pPr>
            <a:r>
              <a:t/>
            </a:r>
            <a:endParaRPr sz="3600">
              <a:latin typeface="Lato"/>
              <a:ea typeface="Lato"/>
              <a:cs typeface="Lato"/>
              <a:sym typeface="Lato"/>
            </a:endParaRPr>
          </a:p>
          <a:p>
            <a:pPr indent="0" lvl="0" marL="0" rtl="0" algn="l">
              <a:spcBef>
                <a:spcPts val="0"/>
              </a:spcBef>
              <a:spcAft>
                <a:spcPts val="0"/>
              </a:spcAft>
              <a:buNone/>
            </a:pPr>
            <a:r>
              <a:rPr lang="en" sz="3600">
                <a:latin typeface="Lato"/>
                <a:ea typeface="Lato"/>
                <a:cs typeface="Lato"/>
                <a:sym typeface="Lato"/>
              </a:rPr>
              <a:t>Aren’t they </a:t>
            </a:r>
            <a:endParaRPr sz="3600">
              <a:latin typeface="Lato"/>
              <a:ea typeface="Lato"/>
              <a:cs typeface="Lato"/>
              <a:sym typeface="Lato"/>
            </a:endParaRPr>
          </a:p>
          <a:p>
            <a:pPr indent="0" lvl="0" marL="0" rtl="0" algn="l">
              <a:spcBef>
                <a:spcPts val="0"/>
              </a:spcBef>
              <a:spcAft>
                <a:spcPts val="0"/>
              </a:spcAft>
              <a:buNone/>
            </a:pPr>
            <a:r>
              <a:rPr lang="en" sz="3600">
                <a:latin typeface="Lato"/>
                <a:ea typeface="Lato"/>
                <a:cs typeface="Lato"/>
                <a:sym typeface="Lato"/>
              </a:rPr>
              <a:t>the same </a:t>
            </a:r>
            <a:endParaRPr sz="3600">
              <a:latin typeface="Lato"/>
              <a:ea typeface="Lato"/>
              <a:cs typeface="Lato"/>
              <a:sym typeface="Lato"/>
            </a:endParaRPr>
          </a:p>
          <a:p>
            <a:pPr indent="0" lvl="0" marL="0" rtl="0" algn="l">
              <a:spcBef>
                <a:spcPts val="0"/>
              </a:spcBef>
              <a:spcAft>
                <a:spcPts val="0"/>
              </a:spcAft>
              <a:buNone/>
            </a:pPr>
            <a:r>
              <a:rPr lang="en" sz="3600">
                <a:latin typeface="Lato"/>
                <a:ea typeface="Lato"/>
                <a:cs typeface="Lato"/>
                <a:sym typeface="Lato"/>
              </a:rPr>
              <a:t>thing? </a:t>
            </a:r>
            <a:endParaRPr sz="3600">
              <a:latin typeface="Lato"/>
              <a:ea typeface="Lato"/>
              <a:cs typeface="Lato"/>
              <a:sym typeface="Lato"/>
            </a:endParaRPr>
          </a:p>
        </p:txBody>
      </p:sp>
      <p:sp>
        <p:nvSpPr>
          <p:cNvPr id="210" name="Google Shape;210;p50"/>
          <p:cNvSpPr txBox="1"/>
          <p:nvPr/>
        </p:nvSpPr>
        <p:spPr>
          <a:xfrm>
            <a:off x="4909900" y="673075"/>
            <a:ext cx="3998100" cy="3916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latin typeface="Lato"/>
                <a:ea typeface="Lato"/>
                <a:cs typeface="Lato"/>
                <a:sym typeface="Lato"/>
              </a:rPr>
              <a:t>What is </a:t>
            </a:r>
            <a:br>
              <a:rPr lang="en" sz="3600">
                <a:latin typeface="Lato"/>
                <a:ea typeface="Lato"/>
                <a:cs typeface="Lato"/>
                <a:sym typeface="Lato"/>
              </a:rPr>
            </a:br>
            <a:r>
              <a:rPr lang="en" sz="3600">
                <a:latin typeface="Lato"/>
                <a:ea typeface="Lato"/>
                <a:cs typeface="Lato"/>
                <a:sym typeface="Lato"/>
              </a:rPr>
              <a:t>Creative Commons? </a:t>
            </a:r>
            <a:endParaRPr sz="3600">
              <a:latin typeface="Lato"/>
              <a:ea typeface="Lato"/>
              <a:cs typeface="Lato"/>
              <a:sym typeface="Lato"/>
            </a:endParaRPr>
          </a:p>
          <a:p>
            <a:pPr indent="0" lvl="0" marL="0" rtl="0" algn="r">
              <a:spcBef>
                <a:spcPts val="0"/>
              </a:spcBef>
              <a:spcAft>
                <a:spcPts val="0"/>
              </a:spcAft>
              <a:buNone/>
            </a:pPr>
            <a:r>
              <a:t/>
            </a:r>
            <a:endParaRPr sz="3600">
              <a:latin typeface="Lato"/>
              <a:ea typeface="Lato"/>
              <a:cs typeface="Lato"/>
              <a:sym typeface="Lato"/>
            </a:endParaRPr>
          </a:p>
          <a:p>
            <a:pPr indent="0" lvl="0" marL="0" rtl="0" algn="r">
              <a:spcBef>
                <a:spcPts val="0"/>
              </a:spcBef>
              <a:spcAft>
                <a:spcPts val="0"/>
              </a:spcAft>
              <a:buNone/>
            </a:pPr>
            <a:r>
              <a:rPr lang="en" sz="3600">
                <a:latin typeface="Lato"/>
                <a:ea typeface="Lato"/>
                <a:cs typeface="Lato"/>
                <a:sym typeface="Lato"/>
              </a:rPr>
              <a:t>Am I doing </a:t>
            </a:r>
            <a:br>
              <a:rPr lang="en" sz="3600">
                <a:latin typeface="Lato"/>
                <a:ea typeface="Lato"/>
                <a:cs typeface="Lato"/>
                <a:sym typeface="Lato"/>
              </a:rPr>
            </a:br>
            <a:r>
              <a:rPr lang="en" sz="3600">
                <a:latin typeface="Lato"/>
                <a:ea typeface="Lato"/>
                <a:cs typeface="Lato"/>
                <a:sym typeface="Lato"/>
              </a:rPr>
              <a:t>this right?  </a:t>
            </a:r>
            <a:endParaRPr sz="3600">
              <a:latin typeface="Lato"/>
              <a:ea typeface="Lato"/>
              <a:cs typeface="Lato"/>
              <a:sym typeface="Lato"/>
            </a:endParaRPr>
          </a:p>
        </p:txBody>
      </p:sp>
      <p:pic>
        <p:nvPicPr>
          <p:cNvPr id="211" name="Google Shape;211;p50"/>
          <p:cNvPicPr preferRelativeResize="0"/>
          <p:nvPr/>
        </p:nvPicPr>
        <p:blipFill rotWithShape="1">
          <a:blip r:embed="rId4">
            <a:alphaModFix/>
          </a:blip>
          <a:srcRect b="0" l="0" r="55448" t="81347"/>
          <a:stretch/>
        </p:blipFill>
        <p:spPr>
          <a:xfrm rot="-24">
            <a:off x="3958063" y="4589855"/>
            <a:ext cx="1227851" cy="514066"/>
          </a:xfrm>
          <a:prstGeom prst="rect">
            <a:avLst/>
          </a:prstGeom>
          <a:noFill/>
          <a:ln>
            <a:noFill/>
          </a:ln>
        </p:spPr>
      </p:pic>
      <p:pic>
        <p:nvPicPr>
          <p:cNvPr descr="TrkB-PPT-V1-Green-Background-Footer.75.jpg" id="212" name="Google Shape;212;p50"/>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213" name="Google Shape;213;p50"/>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214" name="Google Shape;214;p50"/>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215" name="Google Shape;215;p50">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216" name="Google Shape;216;p5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1" name="Shape 491"/>
        <p:cNvGrpSpPr/>
        <p:nvPr/>
      </p:nvGrpSpPr>
      <p:grpSpPr>
        <a:xfrm>
          <a:off x="0" y="0"/>
          <a:ext cx="0" cy="0"/>
          <a:chOff x="0" y="0"/>
          <a:chExt cx="0" cy="0"/>
        </a:xfrm>
      </p:grpSpPr>
      <p:pic>
        <p:nvPicPr>
          <p:cNvPr descr="TrkB-PPT-V1-Green-Background-Footer.75.jpg" id="492" name="Google Shape;492;p68"/>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493" name="Google Shape;493;p68"/>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94" name="Google Shape;494;p68"/>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95" name="Google Shape;495;p68">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96" name="Google Shape;496;p6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497" name="Google Shape;497;p68"/>
          <p:cNvSpPr txBox="1"/>
          <p:nvPr/>
        </p:nvSpPr>
        <p:spPr>
          <a:xfrm>
            <a:off x="152400" y="152400"/>
            <a:ext cx="8856900" cy="280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400"/>
              <a:t>1. Jenny took a photo and wants to allow others to download it from her website and use it, even for commercial purposes, as long as they attribute her and do not alter the photo.</a:t>
            </a:r>
            <a:endParaRPr sz="2400"/>
          </a:p>
          <a:p>
            <a:pPr indent="0" lvl="0" marL="0" marR="0" rtl="0" algn="l">
              <a:lnSpc>
                <a:spcPct val="115000"/>
              </a:lnSpc>
              <a:spcBef>
                <a:spcPts val="0"/>
              </a:spcBef>
              <a:spcAft>
                <a:spcPts val="0"/>
              </a:spcAft>
              <a:buNone/>
            </a:pPr>
            <a:r>
              <a:rPr i="1" lang="en" sz="1200"/>
              <a:t> </a:t>
            </a:r>
            <a:r>
              <a:rPr lang="en" sz="1200"/>
              <a:t> </a:t>
            </a:r>
            <a:r>
              <a:rPr i="1" lang="en" sz="1200"/>
              <a:t>   </a:t>
            </a:r>
            <a:r>
              <a:rPr b="1" lang="en" sz="1200"/>
              <a:t> </a:t>
            </a:r>
            <a:r>
              <a:rPr i="1" lang="en" sz="1200"/>
              <a:t>            </a:t>
            </a:r>
            <a:endParaRPr i="1" sz="1200"/>
          </a:p>
        </p:txBody>
      </p:sp>
      <p:pic>
        <p:nvPicPr>
          <p:cNvPr id="498" name="Google Shape;498;p68"/>
          <p:cNvPicPr preferRelativeResize="0"/>
          <p:nvPr/>
        </p:nvPicPr>
        <p:blipFill>
          <a:blip r:embed="rId9">
            <a:alphaModFix/>
          </a:blip>
          <a:stretch>
            <a:fillRect/>
          </a:stretch>
        </p:blipFill>
        <p:spPr>
          <a:xfrm>
            <a:off x="739150" y="3469800"/>
            <a:ext cx="7658100" cy="628650"/>
          </a:xfrm>
          <a:prstGeom prst="rect">
            <a:avLst/>
          </a:prstGeom>
          <a:noFill/>
          <a:ln>
            <a:noFill/>
          </a:ln>
        </p:spPr>
      </p:pic>
      <p:sp>
        <p:nvSpPr>
          <p:cNvPr id="499" name="Google Shape;499;p68"/>
          <p:cNvSpPr txBox="1"/>
          <p:nvPr/>
        </p:nvSpPr>
        <p:spPr>
          <a:xfrm>
            <a:off x="152400" y="4479450"/>
            <a:ext cx="8856900" cy="2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This slide is an adaptation of “Choosing &amp; Using Sources, Creative Commons Licensing” from The Ohio State University, University Libraries which is licensed under a </a:t>
            </a:r>
            <a:r>
              <a:rPr lang="en" sz="600" u="sng">
                <a:hlinkClick r:id="rId10"/>
              </a:rPr>
              <a:t>Creative Commons Attribution 4.0 International License</a:t>
            </a:r>
            <a:r>
              <a:rPr lang="en" sz="600"/>
              <a:t>.</a:t>
            </a:r>
            <a:endParaRPr sz="600"/>
          </a:p>
          <a:p>
            <a:pPr indent="0" lvl="0" marL="0" rtl="0" algn="l">
              <a:spcBef>
                <a:spcPts val="0"/>
              </a:spcBef>
              <a:spcAft>
                <a:spcPts val="0"/>
              </a:spcAft>
              <a:buNone/>
            </a:pPr>
            <a:r>
              <a:t/>
            </a:r>
            <a:endParaRPr sz="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03" name="Shape 503"/>
        <p:cNvGrpSpPr/>
        <p:nvPr/>
      </p:nvGrpSpPr>
      <p:grpSpPr>
        <a:xfrm>
          <a:off x="0" y="0"/>
          <a:ext cx="0" cy="0"/>
          <a:chOff x="0" y="0"/>
          <a:chExt cx="0" cy="0"/>
        </a:xfrm>
      </p:grpSpPr>
      <p:pic>
        <p:nvPicPr>
          <p:cNvPr descr="TrkB-PPT-V1-Green-Background-Footer.75.jpg" id="504" name="Google Shape;504;p69"/>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505" name="Google Shape;505;p69"/>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506" name="Google Shape;506;p69"/>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507" name="Google Shape;507;p69">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508" name="Google Shape;508;p6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509" name="Google Shape;509;p69"/>
          <p:cNvSpPr txBox="1"/>
          <p:nvPr/>
        </p:nvSpPr>
        <p:spPr>
          <a:xfrm>
            <a:off x="152400" y="152400"/>
            <a:ext cx="8856900" cy="280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chemeClr val="dk1"/>
                </a:solidFill>
              </a:rPr>
              <a:t>2. Thomas recorded an original song with the intention to allow others to use it for non-commercial purposes. He doesn’t mind if others remix the recording. </a:t>
            </a:r>
            <a:endParaRPr sz="2400"/>
          </a:p>
          <a:p>
            <a:pPr indent="0" lvl="0" marL="0" marR="0" rtl="0" algn="l">
              <a:lnSpc>
                <a:spcPct val="115000"/>
              </a:lnSpc>
              <a:spcBef>
                <a:spcPts val="0"/>
              </a:spcBef>
              <a:spcAft>
                <a:spcPts val="0"/>
              </a:spcAft>
              <a:buNone/>
            </a:pPr>
            <a:r>
              <a:rPr i="1" lang="en" sz="1200"/>
              <a:t> </a:t>
            </a:r>
            <a:r>
              <a:rPr lang="en" sz="1200"/>
              <a:t> </a:t>
            </a:r>
            <a:r>
              <a:rPr i="1" lang="en" sz="1200"/>
              <a:t>   </a:t>
            </a:r>
            <a:r>
              <a:rPr b="1" lang="en" sz="1200"/>
              <a:t> </a:t>
            </a:r>
            <a:r>
              <a:rPr i="1" lang="en" sz="1200"/>
              <a:t>            </a:t>
            </a:r>
            <a:endParaRPr i="1" sz="1200"/>
          </a:p>
        </p:txBody>
      </p:sp>
      <p:pic>
        <p:nvPicPr>
          <p:cNvPr id="510" name="Google Shape;510;p69"/>
          <p:cNvPicPr preferRelativeResize="0"/>
          <p:nvPr/>
        </p:nvPicPr>
        <p:blipFill>
          <a:blip r:embed="rId9">
            <a:alphaModFix/>
          </a:blip>
          <a:stretch>
            <a:fillRect/>
          </a:stretch>
        </p:blipFill>
        <p:spPr>
          <a:xfrm>
            <a:off x="739150" y="3469800"/>
            <a:ext cx="7658100" cy="628650"/>
          </a:xfrm>
          <a:prstGeom prst="rect">
            <a:avLst/>
          </a:prstGeom>
          <a:noFill/>
          <a:ln>
            <a:noFill/>
          </a:ln>
        </p:spPr>
      </p:pic>
      <p:sp>
        <p:nvSpPr>
          <p:cNvPr id="511" name="Google Shape;511;p69"/>
          <p:cNvSpPr txBox="1"/>
          <p:nvPr/>
        </p:nvSpPr>
        <p:spPr>
          <a:xfrm>
            <a:off x="152400" y="4479450"/>
            <a:ext cx="8856900" cy="2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This slide is an adaptation of “</a:t>
            </a:r>
            <a:r>
              <a:rPr lang="en" sz="600"/>
              <a:t>Choosing &amp; Using Sources, Creative </a:t>
            </a:r>
            <a:r>
              <a:rPr lang="en" sz="600"/>
              <a:t>Commons</a:t>
            </a:r>
            <a:r>
              <a:rPr lang="en" sz="600"/>
              <a:t> Licensing” from The Ohio State University, University Libraries which is </a:t>
            </a:r>
            <a:r>
              <a:rPr lang="en" sz="600"/>
              <a:t>licensed under a </a:t>
            </a:r>
            <a:r>
              <a:rPr lang="en" sz="600" u="sng">
                <a:hlinkClick r:id="rId10"/>
              </a:rPr>
              <a:t>Creative Commons Attribution 4.0 International License</a:t>
            </a:r>
            <a:r>
              <a:rPr lang="en" sz="600"/>
              <a:t>.</a:t>
            </a:r>
            <a:endParaRPr sz="600"/>
          </a:p>
          <a:p>
            <a:pPr indent="0" lvl="0" marL="0" rtl="0" algn="l">
              <a:spcBef>
                <a:spcPts val="0"/>
              </a:spcBef>
              <a:spcAft>
                <a:spcPts val="0"/>
              </a:spcAft>
              <a:buNone/>
            </a:pPr>
            <a:r>
              <a:t/>
            </a:r>
            <a:endParaRPr sz="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5" name="Shape 515"/>
        <p:cNvGrpSpPr/>
        <p:nvPr/>
      </p:nvGrpSpPr>
      <p:grpSpPr>
        <a:xfrm>
          <a:off x="0" y="0"/>
          <a:ext cx="0" cy="0"/>
          <a:chOff x="0" y="0"/>
          <a:chExt cx="0" cy="0"/>
        </a:xfrm>
      </p:grpSpPr>
      <p:pic>
        <p:nvPicPr>
          <p:cNvPr descr="TrkB-PPT-V1-Green-Background-Footer.75.jpg" id="516" name="Google Shape;516;p70"/>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517" name="Google Shape;517;p70"/>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518" name="Google Shape;518;p70"/>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519" name="Google Shape;519;p70">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520" name="Google Shape;520;p7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521" name="Google Shape;521;p70"/>
          <p:cNvSpPr txBox="1"/>
          <p:nvPr/>
        </p:nvSpPr>
        <p:spPr>
          <a:xfrm>
            <a:off x="152400" y="152400"/>
            <a:ext cx="8856900" cy="280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chemeClr val="dk1"/>
                </a:solidFill>
              </a:rPr>
              <a:t>3. Roger posted a video he took of a political speech to YouTube. He wants others to use it freely, as long as they do so under the same CC license and give him credit.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i="1" lang="en" sz="1200"/>
              <a:t> </a:t>
            </a:r>
            <a:r>
              <a:rPr lang="en" sz="1200"/>
              <a:t> </a:t>
            </a:r>
            <a:r>
              <a:rPr i="1" lang="en" sz="1200"/>
              <a:t>   </a:t>
            </a:r>
            <a:r>
              <a:rPr b="1" lang="en" sz="1200"/>
              <a:t> </a:t>
            </a:r>
            <a:r>
              <a:rPr i="1" lang="en" sz="1200"/>
              <a:t>            </a:t>
            </a:r>
            <a:endParaRPr i="1" sz="1200"/>
          </a:p>
        </p:txBody>
      </p:sp>
      <p:pic>
        <p:nvPicPr>
          <p:cNvPr id="522" name="Google Shape;522;p70"/>
          <p:cNvPicPr preferRelativeResize="0"/>
          <p:nvPr/>
        </p:nvPicPr>
        <p:blipFill>
          <a:blip r:embed="rId9">
            <a:alphaModFix/>
          </a:blip>
          <a:stretch>
            <a:fillRect/>
          </a:stretch>
        </p:blipFill>
        <p:spPr>
          <a:xfrm>
            <a:off x="739150" y="3469800"/>
            <a:ext cx="7658100" cy="628650"/>
          </a:xfrm>
          <a:prstGeom prst="rect">
            <a:avLst/>
          </a:prstGeom>
          <a:noFill/>
          <a:ln>
            <a:noFill/>
          </a:ln>
        </p:spPr>
      </p:pic>
      <p:sp>
        <p:nvSpPr>
          <p:cNvPr id="523" name="Google Shape;523;p70"/>
          <p:cNvSpPr txBox="1"/>
          <p:nvPr/>
        </p:nvSpPr>
        <p:spPr>
          <a:xfrm>
            <a:off x="152400" y="4479450"/>
            <a:ext cx="8856900" cy="2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This slide is an adaptation of “Choosing &amp; Using Sources, Creative Commons Licensing” from The Ohio State University, University Libraries which is licensed under a </a:t>
            </a:r>
            <a:r>
              <a:rPr lang="en" sz="600" u="sng">
                <a:hlinkClick r:id="rId10"/>
              </a:rPr>
              <a:t>Creative Commons Attribution 4.0 International License</a:t>
            </a:r>
            <a:r>
              <a:rPr lang="en" sz="600"/>
              <a:t>.</a:t>
            </a:r>
            <a:endParaRPr sz="600"/>
          </a:p>
          <a:p>
            <a:pPr indent="0" lvl="0" marL="0" rtl="0" algn="l">
              <a:spcBef>
                <a:spcPts val="0"/>
              </a:spcBef>
              <a:spcAft>
                <a:spcPts val="0"/>
              </a:spcAft>
              <a:buNone/>
            </a:pPr>
            <a:r>
              <a:t/>
            </a:r>
            <a:endParaRPr sz="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27" name="Shape 527"/>
        <p:cNvGrpSpPr/>
        <p:nvPr/>
      </p:nvGrpSpPr>
      <p:grpSpPr>
        <a:xfrm>
          <a:off x="0" y="0"/>
          <a:ext cx="0" cy="0"/>
          <a:chOff x="0" y="0"/>
          <a:chExt cx="0" cy="0"/>
        </a:xfrm>
      </p:grpSpPr>
      <p:pic>
        <p:nvPicPr>
          <p:cNvPr descr="TrkB-PPT-V1-Green-Background-Footer.75.jpg" id="528" name="Google Shape;528;p71"/>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529" name="Google Shape;529;p71"/>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530" name="Google Shape;530;p71"/>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531" name="Google Shape;531;p71">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532" name="Google Shape;532;p7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533" name="Google Shape;533;p71"/>
          <p:cNvSpPr txBox="1"/>
          <p:nvPr/>
        </p:nvSpPr>
        <p:spPr>
          <a:xfrm>
            <a:off x="152400" y="152400"/>
            <a:ext cx="8856900" cy="280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400">
                <a:solidFill>
                  <a:schemeClr val="dk1"/>
                </a:solidFill>
              </a:rPr>
              <a:t>4. Alice wrote a poem and posted it to her blog. She doesn’t really care what others do with it, but wants credit for the original.</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i="1" lang="en" sz="1200"/>
              <a:t> </a:t>
            </a:r>
            <a:r>
              <a:rPr lang="en" sz="1200"/>
              <a:t> </a:t>
            </a:r>
            <a:r>
              <a:rPr i="1" lang="en" sz="1200"/>
              <a:t>   </a:t>
            </a:r>
            <a:r>
              <a:rPr b="1" lang="en" sz="1200"/>
              <a:t> </a:t>
            </a:r>
            <a:r>
              <a:rPr i="1" lang="en" sz="1200"/>
              <a:t>            </a:t>
            </a:r>
            <a:endParaRPr i="1" sz="1200"/>
          </a:p>
        </p:txBody>
      </p:sp>
      <p:pic>
        <p:nvPicPr>
          <p:cNvPr id="534" name="Google Shape;534;p71"/>
          <p:cNvPicPr preferRelativeResize="0"/>
          <p:nvPr/>
        </p:nvPicPr>
        <p:blipFill>
          <a:blip r:embed="rId9">
            <a:alphaModFix/>
          </a:blip>
          <a:stretch>
            <a:fillRect/>
          </a:stretch>
        </p:blipFill>
        <p:spPr>
          <a:xfrm>
            <a:off x="739150" y="3469800"/>
            <a:ext cx="7658100" cy="628650"/>
          </a:xfrm>
          <a:prstGeom prst="rect">
            <a:avLst/>
          </a:prstGeom>
          <a:noFill/>
          <a:ln>
            <a:noFill/>
          </a:ln>
        </p:spPr>
      </p:pic>
      <p:sp>
        <p:nvSpPr>
          <p:cNvPr id="535" name="Google Shape;535;p71"/>
          <p:cNvSpPr txBox="1"/>
          <p:nvPr/>
        </p:nvSpPr>
        <p:spPr>
          <a:xfrm>
            <a:off x="152400" y="4479450"/>
            <a:ext cx="8856900" cy="2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This slide is an adaptation of “Choosing &amp; Using Sources, Creative Commons Licensing” from The Ohio State University, University Libraries which is licensed under a </a:t>
            </a:r>
            <a:r>
              <a:rPr lang="en" sz="600" u="sng">
                <a:hlinkClick r:id="rId10"/>
              </a:rPr>
              <a:t>Creative Commons Attribution 4.0 International License</a:t>
            </a:r>
            <a:r>
              <a:rPr lang="en" sz="600"/>
              <a:t>.</a:t>
            </a:r>
            <a:endParaRPr sz="600"/>
          </a:p>
          <a:p>
            <a:pPr indent="0" lvl="0" marL="0" rtl="0" algn="l">
              <a:spcBef>
                <a:spcPts val="0"/>
              </a:spcBef>
              <a:spcAft>
                <a:spcPts val="0"/>
              </a:spcAft>
              <a:buNone/>
            </a:pPr>
            <a:r>
              <a:t/>
            </a:r>
            <a:endParaRPr sz="8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9" name="Shape 539"/>
        <p:cNvGrpSpPr/>
        <p:nvPr/>
      </p:nvGrpSpPr>
      <p:grpSpPr>
        <a:xfrm>
          <a:off x="0" y="0"/>
          <a:ext cx="0" cy="0"/>
          <a:chOff x="0" y="0"/>
          <a:chExt cx="0" cy="0"/>
        </a:xfrm>
      </p:grpSpPr>
      <p:pic>
        <p:nvPicPr>
          <p:cNvPr descr="TrkB-PPT-V1-Green-Background-Footer.75.jpg" id="540" name="Google Shape;540;p72"/>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541" name="Google Shape;541;p72"/>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542" name="Google Shape;542;p72"/>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543" name="Google Shape;543;p72">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544" name="Google Shape;544;p7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545" name="Google Shape;545;p72"/>
          <p:cNvSpPr txBox="1"/>
          <p:nvPr/>
        </p:nvSpPr>
        <p:spPr>
          <a:xfrm>
            <a:off x="152400" y="152400"/>
            <a:ext cx="8856900" cy="280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lang="en" sz="2400">
                <a:solidFill>
                  <a:schemeClr val="dk1"/>
                </a:solidFill>
              </a:rPr>
              <a:t>5. Kris created a web comic and wants to allow others to share it freely as long as they give proper attribution, use it for non-commercial purpose, and do not make any changes.</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i="1" lang="en" sz="1200"/>
              <a:t> </a:t>
            </a:r>
            <a:r>
              <a:rPr lang="en" sz="1200"/>
              <a:t> </a:t>
            </a:r>
            <a:r>
              <a:rPr i="1" lang="en" sz="1200"/>
              <a:t>   </a:t>
            </a:r>
            <a:r>
              <a:rPr b="1" lang="en" sz="1200"/>
              <a:t> </a:t>
            </a:r>
            <a:r>
              <a:rPr i="1" lang="en" sz="1200"/>
              <a:t>            </a:t>
            </a:r>
            <a:endParaRPr i="1" sz="1200"/>
          </a:p>
        </p:txBody>
      </p:sp>
      <p:pic>
        <p:nvPicPr>
          <p:cNvPr id="546" name="Google Shape;546;p72"/>
          <p:cNvPicPr preferRelativeResize="0"/>
          <p:nvPr/>
        </p:nvPicPr>
        <p:blipFill>
          <a:blip r:embed="rId9">
            <a:alphaModFix/>
          </a:blip>
          <a:stretch>
            <a:fillRect/>
          </a:stretch>
        </p:blipFill>
        <p:spPr>
          <a:xfrm>
            <a:off x="739150" y="3469800"/>
            <a:ext cx="7658100" cy="628650"/>
          </a:xfrm>
          <a:prstGeom prst="rect">
            <a:avLst/>
          </a:prstGeom>
          <a:noFill/>
          <a:ln>
            <a:noFill/>
          </a:ln>
        </p:spPr>
      </p:pic>
      <p:sp>
        <p:nvSpPr>
          <p:cNvPr id="547" name="Google Shape;547;p72"/>
          <p:cNvSpPr txBox="1"/>
          <p:nvPr/>
        </p:nvSpPr>
        <p:spPr>
          <a:xfrm>
            <a:off x="152400" y="4479450"/>
            <a:ext cx="8856900" cy="2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This slide is an adaptation of “Choosing &amp; Using Sources, Creative Commons Licensing” from The Ohio State University, University Libraries which is licensed under a </a:t>
            </a:r>
            <a:r>
              <a:rPr lang="en" sz="600" u="sng">
                <a:hlinkClick r:id="rId10"/>
              </a:rPr>
              <a:t>Creative Commons Attribution 4.0 International License</a:t>
            </a:r>
            <a:r>
              <a:rPr lang="en" sz="600"/>
              <a:t>.</a:t>
            </a:r>
            <a:endParaRPr sz="600"/>
          </a:p>
          <a:p>
            <a:pPr indent="0" lvl="0" marL="0" rtl="0" algn="l">
              <a:spcBef>
                <a:spcPts val="0"/>
              </a:spcBef>
              <a:spcAft>
                <a:spcPts val="0"/>
              </a:spcAft>
              <a:buNone/>
            </a:pPr>
            <a:r>
              <a:t/>
            </a: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1" name="Shape 551"/>
        <p:cNvGrpSpPr/>
        <p:nvPr/>
      </p:nvGrpSpPr>
      <p:grpSpPr>
        <a:xfrm>
          <a:off x="0" y="0"/>
          <a:ext cx="0" cy="0"/>
          <a:chOff x="0" y="0"/>
          <a:chExt cx="0" cy="0"/>
        </a:xfrm>
      </p:grpSpPr>
      <p:pic>
        <p:nvPicPr>
          <p:cNvPr descr="TrkB-PPT-V1-Green-Background-Footer.75.jpg" id="552" name="Google Shape;552;p73"/>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553" name="Google Shape;553;p7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554" name="Google Shape;554;p7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555" name="Google Shape;555;p73">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556" name="Google Shape;556;p7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557" name="Google Shape;557;p73"/>
          <p:cNvSpPr txBox="1"/>
          <p:nvPr/>
        </p:nvSpPr>
        <p:spPr>
          <a:xfrm>
            <a:off x="152400" y="152400"/>
            <a:ext cx="8856900" cy="280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sz="2400">
              <a:solidFill>
                <a:schemeClr val="dk1"/>
              </a:solidFill>
            </a:endParaRPr>
          </a:p>
          <a:p>
            <a:pPr indent="0" lvl="0" marL="0" marR="0" rtl="0" algn="l">
              <a:lnSpc>
                <a:spcPct val="115000"/>
              </a:lnSpc>
              <a:spcBef>
                <a:spcPts val="0"/>
              </a:spcBef>
              <a:spcAft>
                <a:spcPts val="0"/>
              </a:spcAft>
              <a:buNone/>
            </a:pPr>
            <a:r>
              <a:rPr lang="en" sz="2400">
                <a:solidFill>
                  <a:schemeClr val="dk1"/>
                </a:solidFill>
              </a:rPr>
              <a:t>6. Michael made an audio recording of an interview he conducted with a famous author. He’s fine with people using the recording however they want, except for commercial purposes, as long as they give him credit for the original and publish using the same CC license.  </a:t>
            </a:r>
            <a:endParaRPr sz="2400">
              <a:solidFill>
                <a:schemeClr val="dk1"/>
              </a:solidFill>
            </a:endParaRPr>
          </a:p>
          <a:p>
            <a:pPr indent="0" lvl="0" marL="0" marR="0" rtl="0" algn="l">
              <a:lnSpc>
                <a:spcPct val="115000"/>
              </a:lnSpc>
              <a:spcBef>
                <a:spcPts val="0"/>
              </a:spcBef>
              <a:spcAft>
                <a:spcPts val="0"/>
              </a:spcAft>
              <a:buNone/>
            </a:pPr>
            <a:r>
              <a:rPr i="1" lang="en" sz="1200"/>
              <a:t> </a:t>
            </a:r>
            <a:r>
              <a:rPr lang="en" sz="1200"/>
              <a:t> </a:t>
            </a:r>
            <a:r>
              <a:rPr i="1" lang="en" sz="1200"/>
              <a:t>   </a:t>
            </a:r>
            <a:r>
              <a:rPr b="1" lang="en" sz="1200"/>
              <a:t> </a:t>
            </a:r>
            <a:r>
              <a:rPr i="1" lang="en" sz="1200"/>
              <a:t>            </a:t>
            </a:r>
            <a:endParaRPr i="1" sz="1200"/>
          </a:p>
        </p:txBody>
      </p:sp>
      <p:pic>
        <p:nvPicPr>
          <p:cNvPr id="558" name="Google Shape;558;p73"/>
          <p:cNvPicPr preferRelativeResize="0"/>
          <p:nvPr/>
        </p:nvPicPr>
        <p:blipFill>
          <a:blip r:embed="rId9">
            <a:alphaModFix/>
          </a:blip>
          <a:stretch>
            <a:fillRect/>
          </a:stretch>
        </p:blipFill>
        <p:spPr>
          <a:xfrm>
            <a:off x="739150" y="3469800"/>
            <a:ext cx="7658100" cy="628650"/>
          </a:xfrm>
          <a:prstGeom prst="rect">
            <a:avLst/>
          </a:prstGeom>
          <a:noFill/>
          <a:ln>
            <a:noFill/>
          </a:ln>
        </p:spPr>
      </p:pic>
      <p:sp>
        <p:nvSpPr>
          <p:cNvPr id="559" name="Google Shape;559;p73"/>
          <p:cNvSpPr txBox="1"/>
          <p:nvPr/>
        </p:nvSpPr>
        <p:spPr>
          <a:xfrm>
            <a:off x="152400" y="4479450"/>
            <a:ext cx="8856900" cy="20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
              <a:t>This slide is an adaptation of “Choosing &amp; Using Sources, Creative Commons Licensing” from The Ohio State University, University Libraries which is licensed under a </a:t>
            </a:r>
            <a:r>
              <a:rPr lang="en" sz="600" u="sng">
                <a:hlinkClick r:id="rId10"/>
              </a:rPr>
              <a:t>Creative Commons Attribution 4.0 International License</a:t>
            </a:r>
            <a:r>
              <a:rPr lang="en" sz="600"/>
              <a:t>.</a:t>
            </a:r>
            <a:endParaRPr sz="600"/>
          </a:p>
          <a:p>
            <a:pPr indent="0" lvl="0" marL="0" rtl="0" algn="l">
              <a:spcBef>
                <a:spcPts val="0"/>
              </a:spcBef>
              <a:spcAft>
                <a:spcPts val="0"/>
              </a:spcAft>
              <a:buNone/>
            </a:pPr>
            <a:r>
              <a:t/>
            </a: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1"/>
          <p:cNvSpPr txBox="1"/>
          <p:nvPr>
            <p:ph idx="1" type="body"/>
          </p:nvPr>
        </p:nvSpPr>
        <p:spPr>
          <a:xfrm>
            <a:off x="2483350" y="836125"/>
            <a:ext cx="4177200" cy="34713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t/>
            </a:r>
            <a:endParaRPr/>
          </a:p>
        </p:txBody>
      </p:sp>
      <p:sp>
        <p:nvSpPr>
          <p:cNvPr id="222" name="Google Shape;222;p51"/>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23" name="Google Shape;223;p51"/>
          <p:cNvPicPr preferRelativeResize="0"/>
          <p:nvPr/>
        </p:nvPicPr>
        <p:blipFill rotWithShape="1">
          <a:blip r:embed="rId3">
            <a:alphaModFix/>
          </a:blip>
          <a:srcRect b="14661" l="0" r="0" t="25100"/>
          <a:stretch/>
        </p:blipFill>
        <p:spPr>
          <a:xfrm>
            <a:off x="2442650" y="1742025"/>
            <a:ext cx="4258700" cy="2565400"/>
          </a:xfrm>
          <a:prstGeom prst="rect">
            <a:avLst/>
          </a:prstGeom>
          <a:noFill/>
          <a:ln>
            <a:noFill/>
          </a:ln>
        </p:spPr>
      </p:pic>
      <p:sp>
        <p:nvSpPr>
          <p:cNvPr id="224" name="Google Shape;224;p51"/>
          <p:cNvSpPr txBox="1"/>
          <p:nvPr/>
        </p:nvSpPr>
        <p:spPr>
          <a:xfrm>
            <a:off x="195050" y="823325"/>
            <a:ext cx="3998100" cy="29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Lato"/>
                <a:ea typeface="Lato"/>
                <a:cs typeface="Lato"/>
                <a:sym typeface="Lato"/>
              </a:rPr>
              <a:t>Customized materials for</a:t>
            </a:r>
            <a:br>
              <a:rPr lang="en" sz="3600">
                <a:latin typeface="Lato"/>
                <a:ea typeface="Lato"/>
                <a:cs typeface="Lato"/>
                <a:sym typeface="Lato"/>
              </a:rPr>
            </a:br>
            <a:r>
              <a:rPr lang="en" sz="3600">
                <a:latin typeface="Lato"/>
                <a:ea typeface="Lato"/>
                <a:cs typeface="Lato"/>
                <a:sym typeface="Lato"/>
              </a:rPr>
              <a:t>teaching, </a:t>
            </a:r>
            <a:br>
              <a:rPr lang="en" sz="3600">
                <a:latin typeface="Lato"/>
                <a:ea typeface="Lato"/>
                <a:cs typeface="Lato"/>
                <a:sym typeface="Lato"/>
              </a:rPr>
            </a:br>
            <a:r>
              <a:rPr lang="en" sz="3600">
                <a:latin typeface="Lato"/>
                <a:ea typeface="Lato"/>
                <a:cs typeface="Lato"/>
                <a:sym typeface="Lato"/>
              </a:rPr>
              <a:t>activities, assignments,</a:t>
            </a:r>
            <a:br>
              <a:rPr lang="en" sz="3600">
                <a:latin typeface="Lato"/>
                <a:ea typeface="Lato"/>
                <a:cs typeface="Lato"/>
                <a:sym typeface="Lato"/>
              </a:rPr>
            </a:br>
            <a:r>
              <a:rPr lang="en" sz="3600">
                <a:latin typeface="Lato"/>
                <a:ea typeface="Lato"/>
                <a:cs typeface="Lato"/>
                <a:sym typeface="Lato"/>
              </a:rPr>
              <a:t>etc. </a:t>
            </a:r>
            <a:endParaRPr sz="3600">
              <a:latin typeface="Lato"/>
              <a:ea typeface="Lato"/>
              <a:cs typeface="Lato"/>
              <a:sym typeface="Lato"/>
            </a:endParaRPr>
          </a:p>
        </p:txBody>
      </p:sp>
      <p:sp>
        <p:nvSpPr>
          <p:cNvPr id="225" name="Google Shape;225;p51"/>
          <p:cNvSpPr txBox="1"/>
          <p:nvPr/>
        </p:nvSpPr>
        <p:spPr>
          <a:xfrm>
            <a:off x="4939950" y="240275"/>
            <a:ext cx="3998100" cy="4114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latin typeface="Lato"/>
                <a:ea typeface="Lato"/>
                <a:cs typeface="Lato"/>
                <a:sym typeface="Lato"/>
              </a:rPr>
              <a:t>Public </a:t>
            </a:r>
            <a:br>
              <a:rPr lang="en" sz="3600">
                <a:latin typeface="Lato"/>
                <a:ea typeface="Lato"/>
                <a:cs typeface="Lato"/>
                <a:sym typeface="Lato"/>
              </a:rPr>
            </a:br>
            <a:r>
              <a:rPr lang="en" sz="3600">
                <a:latin typeface="Lato"/>
                <a:ea typeface="Lato"/>
                <a:cs typeface="Lato"/>
                <a:sym typeface="Lato"/>
              </a:rPr>
              <a:t>benefit</a:t>
            </a:r>
            <a:endParaRPr sz="3600">
              <a:latin typeface="Lato"/>
              <a:ea typeface="Lato"/>
              <a:cs typeface="Lato"/>
              <a:sym typeface="Lato"/>
            </a:endParaRPr>
          </a:p>
          <a:p>
            <a:pPr indent="0" lvl="0" marL="0" rtl="0" algn="r">
              <a:spcBef>
                <a:spcPts val="0"/>
              </a:spcBef>
              <a:spcAft>
                <a:spcPts val="0"/>
              </a:spcAft>
              <a:buNone/>
            </a:pPr>
            <a:r>
              <a:rPr lang="en" sz="3600">
                <a:latin typeface="Lato"/>
                <a:ea typeface="Lato"/>
                <a:cs typeface="Lato"/>
                <a:sym typeface="Lato"/>
              </a:rPr>
              <a:t>&amp; reuse</a:t>
            </a:r>
            <a:endParaRPr sz="3600">
              <a:latin typeface="Lato"/>
              <a:ea typeface="Lato"/>
              <a:cs typeface="Lato"/>
              <a:sym typeface="Lato"/>
            </a:endParaRPr>
          </a:p>
          <a:p>
            <a:pPr indent="0" lvl="0" marL="0" rtl="0" algn="r">
              <a:spcBef>
                <a:spcPts val="0"/>
              </a:spcBef>
              <a:spcAft>
                <a:spcPts val="0"/>
              </a:spcAft>
              <a:buNone/>
            </a:pPr>
            <a:br>
              <a:rPr lang="en" sz="3600">
                <a:latin typeface="Lato"/>
                <a:ea typeface="Lato"/>
                <a:cs typeface="Lato"/>
                <a:sym typeface="Lato"/>
              </a:rPr>
            </a:br>
            <a:r>
              <a:rPr lang="en" sz="3600">
                <a:latin typeface="Lato"/>
                <a:ea typeface="Lato"/>
                <a:cs typeface="Lato"/>
                <a:sym typeface="Lato"/>
              </a:rPr>
              <a:t>Save </a:t>
            </a:r>
            <a:br>
              <a:rPr lang="en" sz="3600">
                <a:latin typeface="Lato"/>
                <a:ea typeface="Lato"/>
                <a:cs typeface="Lato"/>
                <a:sym typeface="Lato"/>
              </a:rPr>
            </a:br>
            <a:r>
              <a:rPr lang="en" sz="3600">
                <a:latin typeface="Lato"/>
                <a:ea typeface="Lato"/>
                <a:cs typeface="Lato"/>
                <a:sym typeface="Lato"/>
              </a:rPr>
              <a:t>students </a:t>
            </a:r>
            <a:br>
              <a:rPr lang="en" sz="3600">
                <a:latin typeface="Lato"/>
                <a:ea typeface="Lato"/>
                <a:cs typeface="Lato"/>
                <a:sym typeface="Lato"/>
              </a:rPr>
            </a:br>
            <a:r>
              <a:rPr lang="en" sz="3600">
                <a:latin typeface="Lato"/>
                <a:ea typeface="Lato"/>
                <a:cs typeface="Lato"/>
                <a:sym typeface="Lato"/>
              </a:rPr>
              <a:t>money</a:t>
            </a:r>
            <a:endParaRPr sz="3600">
              <a:latin typeface="Lato"/>
              <a:ea typeface="Lato"/>
              <a:cs typeface="Lato"/>
              <a:sym typeface="Lato"/>
            </a:endParaRPr>
          </a:p>
        </p:txBody>
      </p:sp>
      <p:pic>
        <p:nvPicPr>
          <p:cNvPr id="226" name="Google Shape;226;p51"/>
          <p:cNvPicPr preferRelativeResize="0"/>
          <p:nvPr/>
        </p:nvPicPr>
        <p:blipFill rotWithShape="1">
          <a:blip r:embed="rId4">
            <a:alphaModFix/>
          </a:blip>
          <a:srcRect b="0" l="0" r="55448" t="81347"/>
          <a:stretch/>
        </p:blipFill>
        <p:spPr>
          <a:xfrm rot="-24">
            <a:off x="3958063" y="4589855"/>
            <a:ext cx="1227851" cy="514066"/>
          </a:xfrm>
          <a:prstGeom prst="rect">
            <a:avLst/>
          </a:prstGeom>
          <a:noFill/>
          <a:ln>
            <a:noFill/>
          </a:ln>
        </p:spPr>
      </p:pic>
      <p:pic>
        <p:nvPicPr>
          <p:cNvPr descr="TrkB-PPT-V1-Green-Background-Footer.75.jpg" id="227" name="Google Shape;227;p51"/>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228" name="Google Shape;228;p51"/>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229" name="Google Shape;229;p51"/>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230" name="Google Shape;230;p51">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231" name="Google Shape;231;p5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232" name="Google Shape;232;p51"/>
          <p:cNvPicPr preferRelativeResize="0"/>
          <p:nvPr/>
        </p:nvPicPr>
        <p:blipFill rotWithShape="1">
          <a:blip r:embed="rId3">
            <a:alphaModFix/>
          </a:blip>
          <a:srcRect b="74040" l="0" r="0" t="0"/>
          <a:stretch/>
        </p:blipFill>
        <p:spPr>
          <a:xfrm rot="1463080">
            <a:off x="3098775" y="829825"/>
            <a:ext cx="4258700" cy="1105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52"/>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38" name="Google Shape;238;p52"/>
          <p:cNvSpPr txBox="1"/>
          <p:nvPr/>
        </p:nvSpPr>
        <p:spPr>
          <a:xfrm>
            <a:off x="388725" y="553425"/>
            <a:ext cx="4303500" cy="40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UA OER Awards Applications </a:t>
            </a:r>
            <a:endParaRPr b="1">
              <a:latin typeface="Lato"/>
              <a:ea typeface="Lato"/>
              <a:cs typeface="Lato"/>
              <a:sym typeface="Lato"/>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Funding for student support </a:t>
            </a:r>
            <a:endParaRPr/>
          </a:p>
          <a:p>
            <a:pPr indent="-317500" lvl="0" marL="457200" rtl="0" algn="l">
              <a:spcBef>
                <a:spcPts val="0"/>
              </a:spcBef>
              <a:spcAft>
                <a:spcPts val="0"/>
              </a:spcAft>
              <a:buSzPts val="1400"/>
              <a:buChar char="●"/>
            </a:pPr>
            <a:r>
              <a:rPr lang="en"/>
              <a:t>Support from CTL &amp; Libraries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Lato"/>
                <a:ea typeface="Lato"/>
                <a:cs typeface="Lato"/>
                <a:sym typeface="Lato"/>
              </a:rPr>
              <a:t>UAL Digital Publishing Service</a:t>
            </a:r>
            <a:br>
              <a:rPr b="1" lang="en">
                <a:latin typeface="Lato"/>
                <a:ea typeface="Lato"/>
                <a:cs typeface="Lato"/>
                <a:sym typeface="Lato"/>
              </a:rPr>
            </a:br>
            <a:endParaRPr b="1">
              <a:latin typeface="Lato"/>
              <a:ea typeface="Lato"/>
              <a:cs typeface="Lato"/>
              <a:sym typeface="Lato"/>
            </a:endParaRPr>
          </a:p>
          <a:p>
            <a:pPr indent="-317500" lvl="0" marL="457200" rtl="0" algn="l">
              <a:spcBef>
                <a:spcPts val="0"/>
              </a:spcBef>
              <a:spcAft>
                <a:spcPts val="0"/>
              </a:spcAft>
              <a:buSzPts val="1400"/>
              <a:buChar char="●"/>
            </a:pPr>
            <a:r>
              <a:rPr lang="en"/>
              <a:t>Pressbooks, Omeka, etc.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Lato"/>
                <a:ea typeface="Lato"/>
                <a:cs typeface="Lato"/>
                <a:sym typeface="Lato"/>
              </a:rPr>
              <a:t>Copyright Office </a:t>
            </a:r>
            <a:endParaRPr b="1">
              <a:latin typeface="Lato"/>
              <a:ea typeface="Lato"/>
              <a:cs typeface="Lato"/>
              <a:sym typeface="Lato"/>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Licensing Consultations</a:t>
            </a:r>
            <a:r>
              <a:rPr lang="en"/>
              <a:t> </a:t>
            </a:r>
            <a:endParaRPr/>
          </a:p>
        </p:txBody>
      </p:sp>
      <p:pic>
        <p:nvPicPr>
          <p:cNvPr id="239" name="Google Shape;239;p52"/>
          <p:cNvPicPr preferRelativeResize="0"/>
          <p:nvPr/>
        </p:nvPicPr>
        <p:blipFill rotWithShape="1">
          <a:blip r:embed="rId3">
            <a:alphaModFix/>
          </a:blip>
          <a:srcRect b="0" l="0" r="55448" t="81347"/>
          <a:stretch/>
        </p:blipFill>
        <p:spPr>
          <a:xfrm rot="-24">
            <a:off x="5979388" y="3741030"/>
            <a:ext cx="1227851" cy="514066"/>
          </a:xfrm>
          <a:prstGeom prst="rect">
            <a:avLst/>
          </a:prstGeom>
          <a:noFill/>
          <a:ln>
            <a:noFill/>
          </a:ln>
        </p:spPr>
      </p:pic>
      <p:pic>
        <p:nvPicPr>
          <p:cNvPr id="240" name="Google Shape;240;p52"/>
          <p:cNvPicPr preferRelativeResize="0"/>
          <p:nvPr/>
        </p:nvPicPr>
        <p:blipFill rotWithShape="1">
          <a:blip r:embed="rId3">
            <a:alphaModFix/>
          </a:blip>
          <a:srcRect b="23011" l="0" r="0" t="0"/>
          <a:stretch/>
        </p:blipFill>
        <p:spPr>
          <a:xfrm rot="-7790480">
            <a:off x="4181066" y="522964"/>
            <a:ext cx="4824497" cy="3714269"/>
          </a:xfrm>
          <a:prstGeom prst="rect">
            <a:avLst/>
          </a:prstGeom>
          <a:noFill/>
          <a:ln>
            <a:noFill/>
          </a:ln>
        </p:spPr>
      </p:pic>
      <p:pic>
        <p:nvPicPr>
          <p:cNvPr descr="TrkB-PPT-V1-Green-Background-Footer.75.jpg" id="241" name="Google Shape;241;p52"/>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242" name="Google Shape;242;p52"/>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243" name="Google Shape;243;p52"/>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244" name="Google Shape;244;p52">
            <a:hlinkClick r:id="rId7"/>
          </p:cNvPr>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245" name="Google Shape;245;p5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9" name="Shape 249"/>
        <p:cNvGrpSpPr/>
        <p:nvPr/>
      </p:nvGrpSpPr>
      <p:grpSpPr>
        <a:xfrm>
          <a:off x="0" y="0"/>
          <a:ext cx="0" cy="0"/>
          <a:chOff x="0" y="0"/>
          <a:chExt cx="0" cy="0"/>
        </a:xfrm>
      </p:grpSpPr>
      <p:pic>
        <p:nvPicPr>
          <p:cNvPr descr="TrkB-PPT-V1-Green-Background-Footer.75.jpg" id="250" name="Google Shape;250;p53"/>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251" name="Google Shape;251;p5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52" name="Google Shape;252;p5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53" name="Google Shape;253;p53"/>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254" name="Google Shape;254;p5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255" name="Google Shape;255;p53"/>
          <p:cNvPicPr preferRelativeResize="0"/>
          <p:nvPr/>
        </p:nvPicPr>
        <p:blipFill rotWithShape="1">
          <a:blip r:embed="rId8">
            <a:alphaModFix/>
          </a:blip>
          <a:srcRect b="0" l="22813" r="19545" t="0"/>
          <a:stretch/>
        </p:blipFill>
        <p:spPr>
          <a:xfrm>
            <a:off x="2499493" y="0"/>
            <a:ext cx="3402296" cy="4428775"/>
          </a:xfrm>
          <a:prstGeom prst="rect">
            <a:avLst/>
          </a:prstGeom>
          <a:noFill/>
          <a:ln>
            <a:noFill/>
          </a:ln>
        </p:spPr>
      </p:pic>
      <p:sp>
        <p:nvSpPr>
          <p:cNvPr id="256" name="Google Shape;256;p53"/>
          <p:cNvSpPr txBox="1"/>
          <p:nvPr/>
        </p:nvSpPr>
        <p:spPr>
          <a:xfrm>
            <a:off x="1380188" y="4497875"/>
            <a:ext cx="5640900" cy="28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Image by </a:t>
            </a:r>
            <a:r>
              <a:rPr lang="en" sz="600" u="sng">
                <a:solidFill>
                  <a:schemeClr val="hlink"/>
                </a:solidFill>
                <a:hlinkClick r:id="rId9"/>
              </a:rPr>
              <a:t>Designers for Learning</a:t>
            </a:r>
            <a:r>
              <a:rPr lang="en" sz="600"/>
              <a:t>: Gain Experience for Good, Jennifer Maddrell, Director (CC, BY, NC, SA) </a:t>
            </a:r>
            <a:endParaRPr sz="600"/>
          </a:p>
        </p:txBody>
      </p:sp>
      <p:sp>
        <p:nvSpPr>
          <p:cNvPr id="257" name="Google Shape;257;p53"/>
          <p:cNvSpPr/>
          <p:nvPr/>
        </p:nvSpPr>
        <p:spPr>
          <a:xfrm rot="198282">
            <a:off x="5881263" y="1078437"/>
            <a:ext cx="1863098" cy="425976"/>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Combine two or more</a:t>
            </a:r>
            <a:endParaRPr sz="1000"/>
          </a:p>
        </p:txBody>
      </p:sp>
      <p:sp>
        <p:nvSpPr>
          <p:cNvPr id="258" name="Google Shape;258;p53"/>
          <p:cNvSpPr/>
          <p:nvPr/>
        </p:nvSpPr>
        <p:spPr>
          <a:xfrm rot="198282">
            <a:off x="5842613" y="1526137"/>
            <a:ext cx="1863098" cy="425976"/>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Adapt, modify, and improve</a:t>
            </a:r>
            <a:endParaRPr sz="1000"/>
          </a:p>
        </p:txBody>
      </p:sp>
      <p:sp>
        <p:nvSpPr>
          <p:cNvPr id="259" name="Google Shape;259;p53"/>
          <p:cNvSpPr/>
          <p:nvPr/>
        </p:nvSpPr>
        <p:spPr>
          <a:xfrm rot="198282">
            <a:off x="5792231" y="1946462"/>
            <a:ext cx="1863098" cy="425976"/>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rPr>
              <a:t>Use in a wide range of ways</a:t>
            </a:r>
            <a:endParaRPr sz="1000"/>
          </a:p>
        </p:txBody>
      </p:sp>
      <p:sp>
        <p:nvSpPr>
          <p:cNvPr id="260" name="Google Shape;260;p53"/>
          <p:cNvSpPr/>
          <p:nvPr/>
        </p:nvSpPr>
        <p:spPr>
          <a:xfrm rot="198282">
            <a:off x="5741817" y="2387462"/>
            <a:ext cx="1863098" cy="425976"/>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Make and keep a copy</a:t>
            </a:r>
            <a:endParaRPr sz="1000"/>
          </a:p>
        </p:txBody>
      </p:sp>
      <p:sp>
        <p:nvSpPr>
          <p:cNvPr id="261" name="Google Shape;261;p53"/>
          <p:cNvSpPr/>
          <p:nvPr/>
        </p:nvSpPr>
        <p:spPr>
          <a:xfrm rot="198282">
            <a:off x="5691435" y="2814487"/>
            <a:ext cx="1863098" cy="425976"/>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t>Share with others</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TrkB-PPT-V1-Green-Background-Footer.75.jpg" id="266" name="Google Shape;266;p54"/>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267" name="Google Shape;267;p5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68" name="Google Shape;268;p5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69" name="Google Shape;269;p54">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270" name="Google Shape;270;p5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271" name="Google Shape;271;p54"/>
          <p:cNvSpPr txBox="1"/>
          <p:nvPr/>
        </p:nvSpPr>
        <p:spPr>
          <a:xfrm>
            <a:off x="5025350" y="4373138"/>
            <a:ext cx="33039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9"/>
              </a:rPr>
              <a:t>https://businessukrainian.com/</a:t>
            </a:r>
            <a:endParaRPr/>
          </a:p>
        </p:txBody>
      </p:sp>
      <p:pic>
        <p:nvPicPr>
          <p:cNvPr id="272" name="Google Shape;272;p54"/>
          <p:cNvPicPr preferRelativeResize="0"/>
          <p:nvPr/>
        </p:nvPicPr>
        <p:blipFill>
          <a:blip r:embed="rId10">
            <a:alphaModFix/>
          </a:blip>
          <a:stretch>
            <a:fillRect/>
          </a:stretch>
        </p:blipFill>
        <p:spPr>
          <a:xfrm>
            <a:off x="73725" y="2238950"/>
            <a:ext cx="4228323" cy="2144274"/>
          </a:xfrm>
          <a:prstGeom prst="rect">
            <a:avLst/>
          </a:prstGeom>
          <a:noFill/>
          <a:ln>
            <a:noFill/>
          </a:ln>
        </p:spPr>
      </p:pic>
      <p:sp>
        <p:nvSpPr>
          <p:cNvPr id="273" name="Google Shape;273;p54"/>
          <p:cNvSpPr txBox="1"/>
          <p:nvPr/>
        </p:nvSpPr>
        <p:spPr>
          <a:xfrm>
            <a:off x="73725" y="4410438"/>
            <a:ext cx="33039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11"/>
              </a:rPr>
              <a:t>https://openphys.med.ualberta.ca/</a:t>
            </a:r>
            <a:endParaRPr/>
          </a:p>
        </p:txBody>
      </p:sp>
      <p:pic>
        <p:nvPicPr>
          <p:cNvPr id="274" name="Google Shape;274;p54"/>
          <p:cNvPicPr preferRelativeResize="0"/>
          <p:nvPr/>
        </p:nvPicPr>
        <p:blipFill rotWithShape="1">
          <a:blip r:embed="rId12">
            <a:alphaModFix/>
          </a:blip>
          <a:srcRect b="6710" l="0" r="0" t="7141"/>
          <a:stretch/>
        </p:blipFill>
        <p:spPr>
          <a:xfrm>
            <a:off x="4447225" y="2250900"/>
            <a:ext cx="4595299" cy="2144275"/>
          </a:xfrm>
          <a:prstGeom prst="rect">
            <a:avLst/>
          </a:prstGeom>
          <a:noFill/>
          <a:ln>
            <a:noFill/>
          </a:ln>
        </p:spPr>
      </p:pic>
      <p:pic>
        <p:nvPicPr>
          <p:cNvPr id="275" name="Google Shape;275;p54"/>
          <p:cNvPicPr preferRelativeResize="0"/>
          <p:nvPr/>
        </p:nvPicPr>
        <p:blipFill rotWithShape="1">
          <a:blip r:embed="rId13">
            <a:alphaModFix/>
          </a:blip>
          <a:srcRect b="22990" l="0" r="0" t="2919"/>
          <a:stretch/>
        </p:blipFill>
        <p:spPr>
          <a:xfrm>
            <a:off x="4447225" y="85650"/>
            <a:ext cx="4595299" cy="1844099"/>
          </a:xfrm>
          <a:prstGeom prst="rect">
            <a:avLst/>
          </a:prstGeom>
          <a:noFill/>
          <a:ln>
            <a:noFill/>
          </a:ln>
        </p:spPr>
      </p:pic>
      <p:sp>
        <p:nvSpPr>
          <p:cNvPr id="276" name="Google Shape;276;p54"/>
          <p:cNvSpPr txBox="1"/>
          <p:nvPr/>
        </p:nvSpPr>
        <p:spPr>
          <a:xfrm>
            <a:off x="4447125" y="1952175"/>
            <a:ext cx="45954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14"/>
              </a:rPr>
              <a:t>https://omeka-s.library.ualberta.ca/s/Grim-Educator/</a:t>
            </a:r>
            <a:endParaRPr/>
          </a:p>
        </p:txBody>
      </p:sp>
      <p:sp>
        <p:nvSpPr>
          <p:cNvPr id="277" name="Google Shape;277;p54"/>
          <p:cNvSpPr txBox="1"/>
          <p:nvPr/>
        </p:nvSpPr>
        <p:spPr>
          <a:xfrm>
            <a:off x="242625" y="67525"/>
            <a:ext cx="3556800" cy="2144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800"/>
              </a:spcAft>
              <a:buNone/>
            </a:pPr>
            <a:br>
              <a:rPr b="1" lang="en" sz="3000">
                <a:solidFill>
                  <a:srgbClr val="3D4A43"/>
                </a:solidFill>
                <a:latin typeface="Lato"/>
                <a:ea typeface="Lato"/>
                <a:cs typeface="Lato"/>
                <a:sym typeface="Lato"/>
              </a:rPr>
            </a:br>
            <a:r>
              <a:rPr b="1" lang="en" sz="3000">
                <a:solidFill>
                  <a:srgbClr val="3D4A43"/>
                </a:solidFill>
                <a:latin typeface="Lato"/>
                <a:ea typeface="Lato"/>
                <a:cs typeface="Lato"/>
                <a:sym typeface="Lato"/>
              </a:rPr>
              <a:t>Course content on a public website. </a:t>
            </a:r>
            <a:endParaRPr sz="3000">
              <a:solidFill>
                <a:srgbClr val="3D4A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TrkB-PPT-V1-Green-Background-Footer.75.jpg" id="282" name="Google Shape;282;p55"/>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283" name="Google Shape;283;p55"/>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84" name="Google Shape;284;p55"/>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85" name="Google Shape;285;p55">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286" name="Google Shape;286;p5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287" name="Google Shape;287;p55"/>
          <p:cNvPicPr preferRelativeResize="0"/>
          <p:nvPr/>
        </p:nvPicPr>
        <p:blipFill>
          <a:blip r:embed="rId9">
            <a:alphaModFix/>
          </a:blip>
          <a:stretch>
            <a:fillRect/>
          </a:stretch>
        </p:blipFill>
        <p:spPr>
          <a:xfrm>
            <a:off x="73727" y="1809575"/>
            <a:ext cx="1925008" cy="1287339"/>
          </a:xfrm>
          <a:prstGeom prst="rect">
            <a:avLst/>
          </a:prstGeom>
          <a:noFill/>
          <a:ln>
            <a:noFill/>
          </a:ln>
        </p:spPr>
      </p:pic>
      <p:pic>
        <p:nvPicPr>
          <p:cNvPr id="288" name="Google Shape;288;p55"/>
          <p:cNvPicPr preferRelativeResize="0"/>
          <p:nvPr/>
        </p:nvPicPr>
        <p:blipFill>
          <a:blip r:embed="rId10">
            <a:alphaModFix/>
          </a:blip>
          <a:stretch>
            <a:fillRect/>
          </a:stretch>
        </p:blipFill>
        <p:spPr>
          <a:xfrm>
            <a:off x="73725" y="3096937"/>
            <a:ext cx="1925008" cy="1287339"/>
          </a:xfrm>
          <a:prstGeom prst="rect">
            <a:avLst/>
          </a:prstGeom>
          <a:noFill/>
          <a:ln>
            <a:noFill/>
          </a:ln>
        </p:spPr>
      </p:pic>
      <p:sp>
        <p:nvSpPr>
          <p:cNvPr id="289" name="Google Shape;289;p55"/>
          <p:cNvSpPr txBox="1"/>
          <p:nvPr/>
        </p:nvSpPr>
        <p:spPr>
          <a:xfrm>
            <a:off x="112625" y="143000"/>
            <a:ext cx="3570600" cy="184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3000">
              <a:solidFill>
                <a:srgbClr val="3D4A43"/>
              </a:solidFill>
              <a:latin typeface="Lato"/>
              <a:ea typeface="Lato"/>
              <a:cs typeface="Lato"/>
              <a:sym typeface="Lato"/>
            </a:endParaRPr>
          </a:p>
          <a:p>
            <a:pPr indent="0" lvl="0" marL="0" rtl="0" algn="l">
              <a:lnSpc>
                <a:spcPct val="115000"/>
              </a:lnSpc>
              <a:spcBef>
                <a:spcPts val="800"/>
              </a:spcBef>
              <a:spcAft>
                <a:spcPts val="800"/>
              </a:spcAft>
              <a:buNone/>
            </a:pPr>
            <a:r>
              <a:rPr b="1" lang="en" sz="3000">
                <a:solidFill>
                  <a:srgbClr val="3D4A43"/>
                </a:solidFill>
                <a:latin typeface="Lato"/>
                <a:ea typeface="Lato"/>
                <a:cs typeface="Lato"/>
                <a:sym typeface="Lato"/>
              </a:rPr>
              <a:t>Image Collections </a:t>
            </a:r>
            <a:endParaRPr b="1" sz="3000">
              <a:solidFill>
                <a:srgbClr val="3D4A43"/>
              </a:solidFill>
              <a:latin typeface="Lato"/>
              <a:ea typeface="Lato"/>
              <a:cs typeface="Lato"/>
              <a:sym typeface="Lato"/>
            </a:endParaRPr>
          </a:p>
        </p:txBody>
      </p:sp>
      <p:pic>
        <p:nvPicPr>
          <p:cNvPr id="290" name="Google Shape;290;p55"/>
          <p:cNvPicPr preferRelativeResize="0"/>
          <p:nvPr/>
        </p:nvPicPr>
        <p:blipFill>
          <a:blip r:embed="rId11">
            <a:alphaModFix/>
          </a:blip>
          <a:stretch>
            <a:fillRect/>
          </a:stretch>
        </p:blipFill>
        <p:spPr>
          <a:xfrm>
            <a:off x="3809105" y="40426"/>
            <a:ext cx="2897115" cy="2324320"/>
          </a:xfrm>
          <a:prstGeom prst="rect">
            <a:avLst/>
          </a:prstGeom>
          <a:noFill/>
          <a:ln>
            <a:noFill/>
          </a:ln>
        </p:spPr>
      </p:pic>
      <p:pic>
        <p:nvPicPr>
          <p:cNvPr id="291" name="Google Shape;291;p55"/>
          <p:cNvPicPr preferRelativeResize="0"/>
          <p:nvPr/>
        </p:nvPicPr>
        <p:blipFill>
          <a:blip r:embed="rId12">
            <a:alphaModFix/>
          </a:blip>
          <a:stretch>
            <a:fillRect/>
          </a:stretch>
        </p:blipFill>
        <p:spPr>
          <a:xfrm>
            <a:off x="6706200" y="40425"/>
            <a:ext cx="2294213" cy="4496250"/>
          </a:xfrm>
          <a:prstGeom prst="rect">
            <a:avLst/>
          </a:prstGeom>
          <a:noFill/>
          <a:ln>
            <a:noFill/>
          </a:ln>
        </p:spPr>
      </p:pic>
      <p:pic>
        <p:nvPicPr>
          <p:cNvPr id="292" name="Google Shape;292;p55"/>
          <p:cNvPicPr preferRelativeResize="0"/>
          <p:nvPr/>
        </p:nvPicPr>
        <p:blipFill>
          <a:blip r:embed="rId13">
            <a:alphaModFix/>
          </a:blip>
          <a:stretch>
            <a:fillRect/>
          </a:stretch>
        </p:blipFill>
        <p:spPr>
          <a:xfrm>
            <a:off x="3809100" y="2212348"/>
            <a:ext cx="2897115" cy="2324320"/>
          </a:xfrm>
          <a:prstGeom prst="rect">
            <a:avLst/>
          </a:prstGeom>
          <a:noFill/>
          <a:ln>
            <a:noFill/>
          </a:ln>
        </p:spPr>
      </p:pic>
      <p:pic>
        <p:nvPicPr>
          <p:cNvPr id="293" name="Google Shape;293;p55"/>
          <p:cNvPicPr preferRelativeResize="0"/>
          <p:nvPr/>
        </p:nvPicPr>
        <p:blipFill rotWithShape="1">
          <a:blip r:embed="rId14">
            <a:alphaModFix/>
          </a:blip>
          <a:srcRect b="0" l="8802" r="17597" t="0"/>
          <a:stretch/>
        </p:blipFill>
        <p:spPr>
          <a:xfrm>
            <a:off x="1998734" y="1809575"/>
            <a:ext cx="1684392" cy="1287351"/>
          </a:xfrm>
          <a:prstGeom prst="rect">
            <a:avLst/>
          </a:prstGeom>
          <a:noFill/>
          <a:ln>
            <a:noFill/>
          </a:ln>
        </p:spPr>
      </p:pic>
      <p:pic>
        <p:nvPicPr>
          <p:cNvPr id="294" name="Google Shape;294;p55"/>
          <p:cNvPicPr preferRelativeResize="0"/>
          <p:nvPr/>
        </p:nvPicPr>
        <p:blipFill rotWithShape="1">
          <a:blip r:embed="rId15">
            <a:alphaModFix/>
          </a:blip>
          <a:srcRect b="15626" l="0" r="26400" t="0"/>
          <a:stretch/>
        </p:blipFill>
        <p:spPr>
          <a:xfrm>
            <a:off x="1998734" y="3092908"/>
            <a:ext cx="1684390" cy="1287351"/>
          </a:xfrm>
          <a:prstGeom prst="rect">
            <a:avLst/>
          </a:prstGeom>
          <a:noFill/>
          <a:ln>
            <a:noFill/>
          </a:ln>
        </p:spPr>
      </p:pic>
      <p:sp>
        <p:nvSpPr>
          <p:cNvPr id="295" name="Google Shape;295;p55"/>
          <p:cNvSpPr txBox="1"/>
          <p:nvPr/>
        </p:nvSpPr>
        <p:spPr>
          <a:xfrm>
            <a:off x="4525950" y="4500550"/>
            <a:ext cx="4254900" cy="2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Image Sources: University of Alberta, Faculty of Science, Department of Biological Sciences, Open Image Collection</a:t>
            </a:r>
            <a:endParaRPr sz="600"/>
          </a:p>
        </p:txBody>
      </p:sp>
      <p:sp>
        <p:nvSpPr>
          <p:cNvPr id="296" name="Google Shape;296;p55"/>
          <p:cNvSpPr txBox="1"/>
          <p:nvPr/>
        </p:nvSpPr>
        <p:spPr>
          <a:xfrm>
            <a:off x="73725" y="4348150"/>
            <a:ext cx="3609600" cy="2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t>Image Sources: University of Alberta, Faculty of Medicine and Dentistry, School of Dentistry, Pediatric Dentistry Image Collection</a:t>
            </a:r>
            <a:endParaRPr sz="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56"/>
          <p:cNvPicPr preferRelativeResize="0"/>
          <p:nvPr/>
        </p:nvPicPr>
        <p:blipFill rotWithShape="1">
          <a:blip r:embed="rId3">
            <a:alphaModFix/>
          </a:blip>
          <a:srcRect b="1029" l="0" r="0" t="0"/>
          <a:stretch/>
        </p:blipFill>
        <p:spPr>
          <a:xfrm>
            <a:off x="2597950" y="427850"/>
            <a:ext cx="4893601" cy="4085874"/>
          </a:xfrm>
          <a:prstGeom prst="rect">
            <a:avLst/>
          </a:prstGeom>
          <a:noFill/>
          <a:ln>
            <a:noFill/>
          </a:ln>
        </p:spPr>
      </p:pic>
      <p:grpSp>
        <p:nvGrpSpPr>
          <p:cNvPr id="302" name="Google Shape;302;p56"/>
          <p:cNvGrpSpPr/>
          <p:nvPr/>
        </p:nvGrpSpPr>
        <p:grpSpPr>
          <a:xfrm>
            <a:off x="1094834" y="358846"/>
            <a:ext cx="1503113" cy="4199398"/>
            <a:chOff x="113774" y="2057325"/>
            <a:chExt cx="1143399" cy="3125250"/>
          </a:xfrm>
        </p:grpSpPr>
        <p:pic>
          <p:nvPicPr>
            <p:cNvPr id="303" name="Google Shape;303;p56"/>
            <p:cNvPicPr preferRelativeResize="0"/>
            <p:nvPr/>
          </p:nvPicPr>
          <p:blipFill rotWithShape="1">
            <a:blip r:embed="rId4">
              <a:alphaModFix/>
            </a:blip>
            <a:srcRect b="0" l="0" r="66047" t="0"/>
            <a:stretch/>
          </p:blipFill>
          <p:spPr>
            <a:xfrm>
              <a:off x="113774" y="2057325"/>
              <a:ext cx="1143399" cy="1114725"/>
            </a:xfrm>
            <a:prstGeom prst="rect">
              <a:avLst/>
            </a:prstGeom>
            <a:noFill/>
            <a:ln>
              <a:noFill/>
            </a:ln>
          </p:spPr>
        </p:pic>
        <p:pic>
          <p:nvPicPr>
            <p:cNvPr id="304" name="Google Shape;304;p56"/>
            <p:cNvPicPr preferRelativeResize="0"/>
            <p:nvPr/>
          </p:nvPicPr>
          <p:blipFill rotWithShape="1">
            <a:blip r:embed="rId4">
              <a:alphaModFix/>
            </a:blip>
            <a:srcRect b="0" l="33633" r="33256" t="3818"/>
            <a:stretch/>
          </p:blipFill>
          <p:spPr>
            <a:xfrm>
              <a:off x="127950" y="3104675"/>
              <a:ext cx="1115051" cy="1072175"/>
            </a:xfrm>
            <a:prstGeom prst="rect">
              <a:avLst/>
            </a:prstGeom>
            <a:noFill/>
            <a:ln>
              <a:noFill/>
            </a:ln>
          </p:spPr>
        </p:pic>
        <p:pic>
          <p:nvPicPr>
            <p:cNvPr id="305" name="Google Shape;305;p56"/>
            <p:cNvPicPr preferRelativeResize="0"/>
            <p:nvPr/>
          </p:nvPicPr>
          <p:blipFill rotWithShape="1">
            <a:blip r:embed="rId4">
              <a:alphaModFix/>
            </a:blip>
            <a:srcRect b="0" l="66889" r="0" t="3818"/>
            <a:stretch/>
          </p:blipFill>
          <p:spPr>
            <a:xfrm>
              <a:off x="127950" y="4110400"/>
              <a:ext cx="1115051" cy="1072175"/>
            </a:xfrm>
            <a:prstGeom prst="rect">
              <a:avLst/>
            </a:prstGeom>
            <a:noFill/>
            <a:ln>
              <a:noFill/>
            </a:ln>
          </p:spPr>
        </p:pic>
      </p:grpSp>
      <p:pic>
        <p:nvPicPr>
          <p:cNvPr descr="TrkB-PPT-V1-Green-Background-Footer.75.jpg" id="306" name="Google Shape;306;p56"/>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307" name="Google Shape;307;p56"/>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308" name="Google Shape;308;p56"/>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309" name="Google Shape;309;p56">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310" name="Google Shape;310;p5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11" name="Google Shape;311;p56"/>
          <p:cNvSpPr txBox="1"/>
          <p:nvPr/>
        </p:nvSpPr>
        <p:spPr>
          <a:xfrm>
            <a:off x="0" y="0"/>
            <a:ext cx="90855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11"/>
              </a:rPr>
              <a:t>http://cases.open.ubc.ca</a:t>
            </a:r>
            <a:endParaRPr sz="1100"/>
          </a:p>
          <a:p>
            <a:pPr indent="0" lvl="0" marL="0" rtl="0" algn="ctr">
              <a:spcBef>
                <a:spcPts val="0"/>
              </a:spcBef>
              <a:spcAft>
                <a:spcPts val="0"/>
              </a:spcAft>
              <a:buNone/>
            </a:pPr>
            <a:r>
              <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7">
            <a:hlinkClick r:id="rId3"/>
          </p:cNvPr>
          <p:cNvPicPr preferRelativeResize="0"/>
          <p:nvPr/>
        </p:nvPicPr>
        <p:blipFill rotWithShape="1">
          <a:blip r:embed="rId4">
            <a:alphaModFix/>
          </a:blip>
          <a:srcRect b="0" l="0" r="3072" t="0"/>
          <a:stretch/>
        </p:blipFill>
        <p:spPr>
          <a:xfrm>
            <a:off x="301874" y="530025"/>
            <a:ext cx="3010426" cy="3664650"/>
          </a:xfrm>
          <a:prstGeom prst="rect">
            <a:avLst/>
          </a:prstGeom>
          <a:noFill/>
          <a:ln>
            <a:noFill/>
          </a:ln>
        </p:spPr>
      </p:pic>
      <p:sp>
        <p:nvSpPr>
          <p:cNvPr id="317" name="Google Shape;317;p57"/>
          <p:cNvSpPr txBox="1"/>
          <p:nvPr/>
        </p:nvSpPr>
        <p:spPr>
          <a:xfrm>
            <a:off x="3521625" y="0"/>
            <a:ext cx="5540700" cy="4663800"/>
          </a:xfrm>
          <a:prstGeom prst="rect">
            <a:avLst/>
          </a:prstGeom>
          <a:noFill/>
          <a:ln>
            <a:noFill/>
          </a:ln>
        </p:spPr>
        <p:txBody>
          <a:bodyPr anchorCtr="0" anchor="ctr" bIns="91425" lIns="91425" spcFirstLastPara="1" rIns="91425" wrap="square" tIns="91425">
            <a:noAutofit/>
          </a:bodyPr>
          <a:lstStyle/>
          <a:p>
            <a:pPr indent="0" lvl="0" marL="0" rtl="0" algn="ctr">
              <a:lnSpc>
                <a:spcPct val="150000"/>
              </a:lnSpc>
              <a:spcBef>
                <a:spcPts val="0"/>
              </a:spcBef>
              <a:spcAft>
                <a:spcPts val="0"/>
              </a:spcAft>
              <a:buNone/>
            </a:pPr>
            <a:r>
              <a:rPr lang="en" sz="1200">
                <a:solidFill>
                  <a:schemeClr val="dk1"/>
                </a:solidFill>
              </a:rPr>
              <a:t>Project Management for Instructional Designers</a:t>
            </a:r>
            <a:br>
              <a:rPr lang="en" sz="1200">
                <a:solidFill>
                  <a:schemeClr val="dk1"/>
                </a:solidFill>
              </a:rPr>
            </a:br>
            <a:r>
              <a:rPr lang="en" sz="1100">
                <a:solidFill>
                  <a:schemeClr val="dk1"/>
                </a:solidFill>
              </a:rPr>
              <a:t>Wiley, et al.</a:t>
            </a:r>
            <a:endParaRPr sz="1000">
              <a:solidFill>
                <a:srgbClr val="22313F"/>
              </a:solidFill>
              <a:latin typeface="Open Sans"/>
              <a:ea typeface="Open Sans"/>
              <a:cs typeface="Open Sans"/>
              <a:sym typeface="Open Sans"/>
            </a:endParaRPr>
          </a:p>
          <a:p>
            <a:pPr indent="0" lvl="0" marL="0" rtl="0" algn="l">
              <a:lnSpc>
                <a:spcPct val="115000"/>
              </a:lnSpc>
              <a:spcBef>
                <a:spcPts val="600"/>
              </a:spcBef>
              <a:spcAft>
                <a:spcPts val="0"/>
              </a:spcAft>
              <a:buNone/>
            </a:pPr>
            <a:br>
              <a:rPr lang="en" sz="1000">
                <a:solidFill>
                  <a:srgbClr val="22313F"/>
                </a:solidFill>
                <a:latin typeface="Open Sans"/>
                <a:ea typeface="Open Sans"/>
                <a:cs typeface="Open Sans"/>
                <a:sym typeface="Open Sans"/>
              </a:rPr>
            </a:br>
            <a:r>
              <a:rPr lang="en" sz="1000">
                <a:solidFill>
                  <a:srgbClr val="22313F"/>
                </a:solidFill>
                <a:latin typeface="Open Sans"/>
                <a:ea typeface="Open Sans"/>
                <a:cs typeface="Open Sans"/>
                <a:sym typeface="Open Sans"/>
              </a:rPr>
              <a:t>Example Assignments: </a:t>
            </a:r>
            <a:endParaRPr sz="1000">
              <a:solidFill>
                <a:srgbClr val="22313F"/>
              </a:solidFill>
              <a:latin typeface="Open Sans"/>
              <a:ea typeface="Open Sans"/>
              <a:cs typeface="Open Sans"/>
              <a:sym typeface="Open Sans"/>
            </a:endParaRPr>
          </a:p>
          <a:p>
            <a:pPr indent="-292100" lvl="0" marL="457200" rtl="0" algn="l">
              <a:lnSpc>
                <a:spcPct val="115000"/>
              </a:lnSpc>
              <a:spcBef>
                <a:spcPts val="240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Align each chapter with CAPM/PMP certification exam study requirements </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Create industry-specific examples (e.g. cost and time estimating) </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Capture industry-specific interviews to compliment each chapter </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Update/modernize a section of the book </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Create a glossary of key terms </a:t>
            </a:r>
            <a:endParaRPr sz="1000">
              <a:solidFill>
                <a:srgbClr val="22313F"/>
              </a:solidFill>
              <a:latin typeface="Open Sans"/>
              <a:ea typeface="Open Sans"/>
              <a:cs typeface="Open Sans"/>
              <a:sym typeface="Open Sans"/>
            </a:endParaRPr>
          </a:p>
          <a:p>
            <a:pPr indent="0" lvl="0" marL="0" rtl="0" algn="l">
              <a:lnSpc>
                <a:spcPct val="115000"/>
              </a:lnSpc>
              <a:spcBef>
                <a:spcPts val="2400"/>
              </a:spcBef>
              <a:spcAft>
                <a:spcPts val="0"/>
              </a:spcAft>
              <a:buNone/>
            </a:pPr>
            <a:r>
              <a:rPr lang="en" sz="1000">
                <a:solidFill>
                  <a:srgbClr val="22313F"/>
                </a:solidFill>
                <a:latin typeface="Open Sans"/>
                <a:ea typeface="Open Sans"/>
                <a:cs typeface="Open Sans"/>
                <a:sym typeface="Open Sans"/>
              </a:rPr>
              <a:t>Additional skill based Assignments: </a:t>
            </a:r>
            <a:endParaRPr sz="1000">
              <a:solidFill>
                <a:srgbClr val="22313F"/>
              </a:solidFill>
              <a:latin typeface="Open Sans"/>
              <a:ea typeface="Open Sans"/>
              <a:cs typeface="Open Sans"/>
              <a:sym typeface="Open Sans"/>
            </a:endParaRPr>
          </a:p>
          <a:p>
            <a:pPr indent="-292100" lvl="0" marL="457200" rtl="0" algn="l">
              <a:lnSpc>
                <a:spcPct val="115000"/>
              </a:lnSpc>
              <a:spcBef>
                <a:spcPts val="240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Create text-to-speech audio recordings of each chapter </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Replace copyright images with CC licensed images </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Create an automated process for book conversion</a:t>
            </a:r>
            <a:endParaRPr sz="1000">
              <a:solidFill>
                <a:srgbClr val="22313F"/>
              </a:solidFill>
              <a:latin typeface="Open Sans"/>
              <a:ea typeface="Open Sans"/>
              <a:cs typeface="Open Sans"/>
              <a:sym typeface="Open Sans"/>
            </a:endParaRPr>
          </a:p>
          <a:p>
            <a:pPr indent="-292100" lvl="0" marL="457200" rtl="0" algn="l">
              <a:lnSpc>
                <a:spcPct val="115000"/>
              </a:lnSpc>
              <a:spcBef>
                <a:spcPts val="0"/>
              </a:spcBef>
              <a:spcAft>
                <a:spcPts val="0"/>
              </a:spcAft>
              <a:buClr>
                <a:srgbClr val="22313F"/>
              </a:buClr>
              <a:buSzPts val="1000"/>
              <a:buFont typeface="Open Sans"/>
              <a:buChar char="●"/>
            </a:pPr>
            <a:r>
              <a:rPr lang="en" sz="1000">
                <a:solidFill>
                  <a:srgbClr val="22313F"/>
                </a:solidFill>
                <a:latin typeface="Open Sans"/>
                <a:ea typeface="Open Sans"/>
                <a:cs typeface="Open Sans"/>
                <a:sym typeface="Open Sans"/>
              </a:rPr>
              <a:t>Proofreading and editing </a:t>
            </a:r>
            <a:endParaRPr sz="1000">
              <a:solidFill>
                <a:srgbClr val="22313F"/>
              </a:solidFill>
              <a:latin typeface="Open Sans"/>
              <a:ea typeface="Open Sans"/>
              <a:cs typeface="Open Sans"/>
              <a:sym typeface="Open Sans"/>
            </a:endParaRPr>
          </a:p>
        </p:txBody>
      </p:sp>
      <p:sp>
        <p:nvSpPr>
          <p:cNvPr id="318" name="Google Shape;318;p57"/>
          <p:cNvSpPr txBox="1"/>
          <p:nvPr/>
        </p:nvSpPr>
        <p:spPr>
          <a:xfrm>
            <a:off x="225675" y="4351150"/>
            <a:ext cx="5078400" cy="3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800"/>
              <a:t>https://opencontent.org/blog/archives/2629</a:t>
            </a:r>
            <a:endParaRPr sz="800"/>
          </a:p>
        </p:txBody>
      </p:sp>
      <p:pic>
        <p:nvPicPr>
          <p:cNvPr descr="TrkB-PPT-V1-Green-Background-Footer.75.jpg" id="319" name="Google Shape;319;p57"/>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320" name="Google Shape;320;p57"/>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321" name="Google Shape;321;p57"/>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322" name="Google Shape;322;p57">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323" name="Google Shape;323;p5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24" name="Google Shape;324;p57"/>
          <p:cNvSpPr txBox="1"/>
          <p:nvPr/>
        </p:nvSpPr>
        <p:spPr>
          <a:xfrm>
            <a:off x="0" y="0"/>
            <a:ext cx="9085500" cy="27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11"/>
              </a:rPr>
              <a:t>https://pm4id.org/</a:t>
            </a:r>
            <a:endParaRPr sz="1100"/>
          </a:p>
          <a:p>
            <a:pPr indent="0" lvl="0" marL="0" rtl="0" algn="ctr">
              <a:spcBef>
                <a:spcPts val="0"/>
              </a:spcBef>
              <a:spcAft>
                <a:spcPts val="0"/>
              </a:spcAft>
              <a:buNone/>
            </a:pPr>
            <a:r>
              <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