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342" r:id="rId2"/>
    <p:sldId id="467" r:id="rId3"/>
    <p:sldId id="468" r:id="rId4"/>
    <p:sldId id="469" r:id="rId5"/>
    <p:sldId id="470" r:id="rId6"/>
    <p:sldId id="472" r:id="rId7"/>
    <p:sldId id="473" r:id="rId8"/>
    <p:sldId id="476" r:id="rId9"/>
    <p:sldId id="497" r:id="rId10"/>
    <p:sldId id="492" r:id="rId11"/>
    <p:sldId id="481" r:id="rId12"/>
    <p:sldId id="489" r:id="rId13"/>
    <p:sldId id="490" r:id="rId14"/>
    <p:sldId id="493" r:id="rId15"/>
    <p:sldId id="494" r:id="rId16"/>
    <p:sldId id="495" r:id="rId17"/>
    <p:sldId id="452" r:id="rId18"/>
    <p:sldId id="496" r:id="rId19"/>
    <p:sldId id="457" r:id="rId20"/>
    <p:sldId id="401" r:id="rId2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774" autoAdjust="0"/>
  </p:normalViewPr>
  <p:slideViewPr>
    <p:cSldViewPr>
      <p:cViewPr>
        <p:scale>
          <a:sx n="67" d="100"/>
          <a:sy n="67" d="100"/>
        </p:scale>
        <p:origin x="-1982" y="-3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01/04/2017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01/04/2017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01/04/2017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01/04/2017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hyperlink" Target="http://www.cmcrp.org/wp-content/uploads/2015/12/English_Media_Econ_Concentration_2000-2014.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hyperlink" Target="http://www.crtc.gc.ca/eng/archive/2014/2014-190.htm" TargetMode="External"/><Relationship Id="rId13" Type="http://schemas.openxmlformats.org/officeDocument/2006/relationships/hyperlink" Target="http://www.crtc.gc.ca/eng/archive/2016/2016-59.htm" TargetMode="External"/><Relationship Id="rId3" Type="http://schemas.openxmlformats.org/officeDocument/2006/relationships/hyperlink" Target="http://www.cbc.radio-canada.ca/site/annual-reports/2015-2016/_documents/cbc-radio-canada-2015-2016-annual-report.pdf" TargetMode="External"/><Relationship Id="rId7" Type="http://schemas.openxmlformats.org/officeDocument/2006/relationships/hyperlink" Target="http://www.crtc.gc.ca/eng/archive/2013/2013-563.htm#bm1" TargetMode="External"/><Relationship Id="rId12" Type="http://schemas.openxmlformats.org/officeDocument/2006/relationships/hyperlink" Target="http://www.crtc.gc.ca/eng/archive/2016/2016-110.htm" TargetMode="External"/><Relationship Id="rId2" Type="http://schemas.openxmlformats.org/officeDocument/2006/relationships/hyperlink" Target="http://www.budget.gc.ca/2017/docs/plan/budget-2017-en.pdf" TargetMode="External"/><Relationship Id="rId1" Type="http://schemas.openxmlformats.org/officeDocument/2006/relationships/slideLayout" Target="../slideLayouts/slideLayout2.xml"/><Relationship Id="rId6" Type="http://schemas.openxmlformats.org/officeDocument/2006/relationships/hyperlink" Target="http://www.crtc.gc.ca/eng/publications/reports/rp1108.pdf" TargetMode="External"/><Relationship Id="rId11" Type="http://schemas.openxmlformats.org/officeDocument/2006/relationships/hyperlink" Target="http://www.crtc.gc.ca/eng/archive/2015/2015-514.htm" TargetMode="External"/><Relationship Id="rId5" Type="http://schemas.openxmlformats.org/officeDocument/2006/relationships/hyperlink" Target="http://www.crtc.gc.ca/eng/publications/reports/rp1002.pdf" TargetMode="External"/><Relationship Id="rId15" Type="http://schemas.openxmlformats.org/officeDocument/2006/relationships/hyperlink" Target="http://www.crtc.gc.ca/eng/archive/2016/2016-334.htm" TargetMode="External"/><Relationship Id="rId10" Type="http://schemas.openxmlformats.org/officeDocument/2006/relationships/hyperlink" Target="http://www.crtc.gc.ca/eng/archive/2015/2015-96.htm" TargetMode="External"/><Relationship Id="rId4" Type="http://schemas.openxmlformats.org/officeDocument/2006/relationships/hyperlink" Target="http://www.cmcrp.org/wp-content/uploads/2015/12/English_Media_Econ_Concentration_2000-2014.pdf" TargetMode="External"/><Relationship Id="rId9" Type="http://schemas.openxmlformats.org/officeDocument/2006/relationships/hyperlink" Target="http://www.crtc.gc.ca/eng/archive/2015/2015-25.htm" TargetMode="External"/><Relationship Id="rId14" Type="http://schemas.openxmlformats.org/officeDocument/2006/relationships/hyperlink" Target="http://www.crtc.gc.ca/eng/archive/2016/2016-197.ht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hyperlink" Target="http://laws-lois.justice.gc.ca/eng/acts/B-9.01/page-2.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www.cmcrp.org/wp-content/uploads/2015/12/English_Media_Econ_Concentration_2000-2014.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Broadcasting Policy</a:t>
            </a:r>
            <a:br>
              <a:rPr lang="en-US" sz="6000" dirty="0" smtClean="0"/>
            </a:br>
            <a:endParaRPr lang="en-CA" dirty="0"/>
          </a:p>
        </p:txBody>
      </p:sp>
      <p:sp>
        <p:nvSpPr>
          <p:cNvPr id="3" name="Subtitle 2"/>
          <p:cNvSpPr>
            <a:spLocks noGrp="1"/>
          </p:cNvSpPr>
          <p:nvPr>
            <p:ph type="subTitle" idx="1"/>
          </p:nvPr>
        </p:nvSpPr>
        <p:spPr/>
        <p:txBody>
          <a:bodyPr/>
          <a:lstStyle/>
          <a:p>
            <a:r>
              <a:rPr lang="en-US" dirty="0" smtClean="0"/>
              <a:t>LIS 598 – Information Policy – Winter 2017 </a:t>
            </a:r>
          </a:p>
          <a:p>
            <a:r>
              <a:rPr lang="en-US" dirty="0" smtClean="0"/>
              <a:t>Mar. 31, 2017</a:t>
            </a:r>
            <a:endParaRPr lang="en-CA" dirty="0"/>
          </a:p>
        </p:txBody>
      </p:sp>
      <p:pic>
        <p:nvPicPr>
          <p:cNvPr id="4" name="Picture 2" descr="Image result for cc-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093296"/>
            <a:ext cx="970621" cy="342182"/>
          </a:xfrm>
          <a:prstGeom prst="rect">
            <a:avLst/>
          </a:prstGeom>
          <a:noFill/>
          <a:extLst>
            <a:ext uri="{909E8E84-426E-40DD-AFC4-6F175D3DCCD1}">
              <a14:hiddenFill xmlns:a14="http://schemas.microsoft.com/office/drawing/2010/main">
                <a:solidFill>
                  <a:srgbClr val="FFFFFF"/>
                </a:solidFill>
              </a14:hiddenFill>
            </a:ext>
          </a:extLst>
        </p:spPr>
      </p:pic>
      <p:pic>
        <p:nvPicPr>
          <p:cNvPr id="5" name="LIS 598 Info Policy - Winter 2017 - Lecture 12 - Slide 1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79757" y="5549530"/>
            <a:ext cx="487363" cy="487363"/>
          </a:xfrm>
          <a:prstGeom prst="rect">
            <a:avLst/>
          </a:prstGeom>
        </p:spPr>
      </p:pic>
    </p:spTree>
    <p:extLst>
      <p:ext uri="{BB962C8B-B14F-4D97-AF65-F5344CB8AC3E}">
        <p14:creationId xmlns:p14="http://schemas.microsoft.com/office/powerpoint/2010/main" val="897059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B-II(iii). </a:t>
            </a:r>
            <a:r>
              <a:rPr lang="en-CA" dirty="0"/>
              <a:t>Corporate Consolidation</a:t>
            </a:r>
          </a:p>
        </p:txBody>
      </p:sp>
      <p:sp>
        <p:nvSpPr>
          <p:cNvPr id="3" name="Content Placeholder 2"/>
          <p:cNvSpPr>
            <a:spLocks noGrp="1"/>
          </p:cNvSpPr>
          <p:nvPr>
            <p:ph idx="1"/>
          </p:nvPr>
        </p:nvSpPr>
        <p:spPr>
          <a:xfrm>
            <a:off x="457200" y="1600200"/>
            <a:ext cx="7620000" cy="5141168"/>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1400" dirty="0"/>
              <a:t>Canadian Media Concentration Research Project. 2015. </a:t>
            </a:r>
            <a:r>
              <a:rPr lang="en-US" sz="1400" i="1" dirty="0">
                <a:hlinkClick r:id="rId4"/>
              </a:rPr>
              <a:t>Growth and Concentration Trends in the English-Language Network Media Economy in Canada, 2000-2014: Report</a:t>
            </a:r>
            <a:r>
              <a:rPr lang="en-US" sz="1400" dirty="0"/>
              <a:t>. p. </a:t>
            </a:r>
            <a:r>
              <a:rPr lang="en-US" sz="1400" dirty="0" smtClean="0"/>
              <a:t>16.</a:t>
            </a:r>
            <a:endParaRPr lang="en-CA" sz="1400" dirty="0"/>
          </a:p>
          <a:p>
            <a:endParaRPr lang="en-CA" sz="12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704974"/>
            <a:ext cx="6696744" cy="405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LIS 598 Info Policy - Winter 2017 - Lecture 12 - Slide 10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589240"/>
            <a:ext cx="487363" cy="487363"/>
          </a:xfrm>
          <a:prstGeom prst="rect">
            <a:avLst/>
          </a:prstGeom>
        </p:spPr>
      </p:pic>
    </p:spTree>
    <p:extLst>
      <p:ext uri="{BB962C8B-B14F-4D97-AF65-F5344CB8AC3E}">
        <p14:creationId xmlns:p14="http://schemas.microsoft.com/office/powerpoint/2010/main" val="331154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B-III. Audience Fragmentation</a:t>
            </a:r>
            <a:endParaRPr lang="en-CA" dirty="0"/>
          </a:p>
        </p:txBody>
      </p:sp>
      <p:sp>
        <p:nvSpPr>
          <p:cNvPr id="3" name="Content Placeholder 2"/>
          <p:cNvSpPr>
            <a:spLocks noGrp="1"/>
          </p:cNvSpPr>
          <p:nvPr>
            <p:ph idx="1"/>
          </p:nvPr>
        </p:nvSpPr>
        <p:spPr/>
        <p:txBody>
          <a:bodyPr/>
          <a:lstStyle/>
          <a:p>
            <a:r>
              <a:rPr lang="en-CA" dirty="0" smtClean="0"/>
              <a:t>Despite corporate consolidation and technological convergence, audiences are fragmenting</a:t>
            </a:r>
          </a:p>
          <a:p>
            <a:endParaRPr lang="en-CA" dirty="0"/>
          </a:p>
          <a:p>
            <a:r>
              <a:rPr lang="en-CA" dirty="0" smtClean="0"/>
              <a:t>Fragmentation occurring both across platforms and within platforms</a:t>
            </a:r>
          </a:p>
          <a:p>
            <a:endParaRPr lang="en-CA" dirty="0"/>
          </a:p>
          <a:p>
            <a:r>
              <a:rPr lang="en-CA" dirty="0" smtClean="0"/>
              <a:t>CRTC (2010) suggests fragmentation creates opportunity for Canadian content to thrive on a global scale </a:t>
            </a:r>
            <a:endParaRPr lang="en-CA" dirty="0"/>
          </a:p>
        </p:txBody>
      </p:sp>
      <p:pic>
        <p:nvPicPr>
          <p:cNvPr id="4" name="LIS 598 Info Policy - Winter 2017 - Lecture 12 - Slide 11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589240"/>
            <a:ext cx="487363" cy="487363"/>
          </a:xfrm>
          <a:prstGeom prst="rect">
            <a:avLst/>
          </a:prstGeom>
        </p:spPr>
      </p:pic>
    </p:spTree>
    <p:extLst>
      <p:ext uri="{BB962C8B-B14F-4D97-AF65-F5344CB8AC3E}">
        <p14:creationId xmlns:p14="http://schemas.microsoft.com/office/powerpoint/2010/main" val="3168181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 Canadian Broadcasting Corporation</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Mandate defined is s. 3 of the Broadcasting Act</a:t>
            </a:r>
          </a:p>
          <a:p>
            <a:pPr lvl="1"/>
            <a:r>
              <a:rPr lang="en-US" dirty="0"/>
              <a:t>(</a:t>
            </a:r>
            <a:r>
              <a:rPr lang="en-US" i="1" dirty="0"/>
              <a:t>l</a:t>
            </a:r>
            <a:r>
              <a:rPr lang="en-US" dirty="0"/>
              <a:t>) the Canadian Broadcasting Corporation, as the national public broadcaster, should provide radio and television services incorporating a wide range of programming that informs, enlightens and entertains;</a:t>
            </a:r>
          </a:p>
          <a:p>
            <a:pPr lvl="1"/>
            <a:r>
              <a:rPr lang="en-US" dirty="0"/>
              <a:t>(</a:t>
            </a:r>
            <a:r>
              <a:rPr lang="en-US" i="1" dirty="0"/>
              <a:t>m</a:t>
            </a:r>
            <a:r>
              <a:rPr lang="en-US" dirty="0"/>
              <a:t>) the programming provided by the Corporation should</a:t>
            </a:r>
          </a:p>
          <a:p>
            <a:pPr lvl="2"/>
            <a:r>
              <a:rPr lang="en-US" dirty="0"/>
              <a:t>(</a:t>
            </a:r>
            <a:r>
              <a:rPr lang="en-US" dirty="0" err="1"/>
              <a:t>i</a:t>
            </a:r>
            <a:r>
              <a:rPr lang="en-US" dirty="0"/>
              <a:t>) be predominantly and distinctively Canadian,</a:t>
            </a:r>
          </a:p>
          <a:p>
            <a:pPr lvl="2"/>
            <a:r>
              <a:rPr lang="en-US" dirty="0"/>
              <a:t>(ii) reflect Canada and its regions to national and regional audiences, while serving the special needs of those regions,</a:t>
            </a:r>
          </a:p>
          <a:p>
            <a:pPr lvl="2"/>
            <a:r>
              <a:rPr lang="en-US" dirty="0"/>
              <a:t>(iii) actively contribute to the flow and exchange of cultural expression,</a:t>
            </a:r>
          </a:p>
          <a:p>
            <a:pPr lvl="2"/>
            <a:r>
              <a:rPr lang="en-US" dirty="0"/>
              <a:t>(iv) be in English and in French, reflecting the different needs and circumstances of each official language community, including the particular needs and circumstances of English and French linguistic minorities,</a:t>
            </a:r>
          </a:p>
          <a:p>
            <a:pPr lvl="2"/>
            <a:r>
              <a:rPr lang="en-US" dirty="0"/>
              <a:t>(v) strive to be of equivalent quality in English and in French,</a:t>
            </a:r>
          </a:p>
          <a:p>
            <a:pPr lvl="2"/>
            <a:r>
              <a:rPr lang="en-US" dirty="0"/>
              <a:t>(vi) contribute to shared national consciousness and identity,</a:t>
            </a:r>
          </a:p>
          <a:p>
            <a:pPr lvl="2"/>
            <a:r>
              <a:rPr lang="en-US" dirty="0"/>
              <a:t>(vii) be made available throughout Canada by the most appropriate and efficient means and as resources become available for the purpose, and</a:t>
            </a:r>
          </a:p>
          <a:p>
            <a:pPr lvl="2"/>
            <a:r>
              <a:rPr lang="en-US" dirty="0"/>
              <a:t>(viii) reflect the multicultural and multiracial nature of Canada;</a:t>
            </a:r>
          </a:p>
          <a:p>
            <a:pPr lvl="1"/>
            <a:endParaRPr lang="en-CA" dirty="0"/>
          </a:p>
        </p:txBody>
      </p:sp>
      <p:pic>
        <p:nvPicPr>
          <p:cNvPr id="4" name="LIS 598 Info Policy - Winter 2017 - Lecture 12 - Slide 12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8224" y="5517232"/>
            <a:ext cx="487363" cy="487363"/>
          </a:xfrm>
          <a:prstGeom prst="rect">
            <a:avLst/>
          </a:prstGeom>
        </p:spPr>
      </p:pic>
    </p:spTree>
    <p:extLst>
      <p:ext uri="{BB962C8B-B14F-4D97-AF65-F5344CB8AC3E}">
        <p14:creationId xmlns:p14="http://schemas.microsoft.com/office/powerpoint/2010/main" val="1800982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C-I(ii). CBC</a:t>
            </a:r>
            <a:endParaRPr lang="en-CA" dirty="0"/>
          </a:p>
        </p:txBody>
      </p:sp>
      <p:sp>
        <p:nvSpPr>
          <p:cNvPr id="3" name="Content Placeholder 2"/>
          <p:cNvSpPr>
            <a:spLocks noGrp="1"/>
          </p:cNvSpPr>
          <p:nvPr>
            <p:ph idx="1"/>
          </p:nvPr>
        </p:nvSpPr>
        <p:spPr/>
        <p:txBody>
          <a:bodyPr>
            <a:normAutofit lnSpcReduction="10000"/>
          </a:bodyPr>
          <a:lstStyle/>
          <a:p>
            <a:r>
              <a:rPr lang="en-US" dirty="0" smtClean="0"/>
              <a:t>Operates four major broadcasting undertakings</a:t>
            </a:r>
          </a:p>
          <a:p>
            <a:pPr lvl="1"/>
            <a:r>
              <a:rPr lang="en-US" dirty="0" smtClean="0"/>
              <a:t>French and English, radio and TV</a:t>
            </a:r>
          </a:p>
          <a:p>
            <a:pPr lvl="1"/>
            <a:endParaRPr lang="en-US" dirty="0"/>
          </a:p>
          <a:p>
            <a:r>
              <a:rPr lang="en-US" dirty="0" smtClean="0"/>
              <a:t>Funding and revenue continue to be key issues</a:t>
            </a:r>
          </a:p>
          <a:p>
            <a:pPr marL="1051560" lvl="3" indent="0">
              <a:buNone/>
            </a:pPr>
            <a:r>
              <a:rPr lang="en-US" dirty="0"/>
              <a:t> </a:t>
            </a:r>
            <a:r>
              <a:rPr lang="en-US" dirty="0" smtClean="0"/>
              <a:t>         </a:t>
            </a:r>
            <a:r>
              <a:rPr lang="en-US" sz="1800" dirty="0" smtClean="0"/>
              <a:t>CBC Revenue and Expenses (in millions) (CBC, 2016, p. 5)</a:t>
            </a:r>
          </a:p>
          <a:p>
            <a:pPr marL="114300" indent="0">
              <a:buNone/>
            </a:pPr>
            <a:endParaRPr lang="en-US" dirty="0" smtClean="0"/>
          </a:p>
          <a:p>
            <a:pPr lvl="1"/>
            <a:endParaRPr lang="en-US" dirty="0"/>
          </a:p>
          <a:p>
            <a:endParaRPr lang="en-US" dirty="0" smtClean="0"/>
          </a:p>
          <a:p>
            <a:endParaRPr lang="en-US" dirty="0"/>
          </a:p>
          <a:p>
            <a:endParaRPr lang="en-US" dirty="0" smtClean="0"/>
          </a:p>
          <a:p>
            <a:endParaRPr lang="en-US" dirty="0"/>
          </a:p>
          <a:p>
            <a:endParaRPr lang="en-US" dirty="0" smtClean="0"/>
          </a:p>
          <a:p>
            <a:r>
              <a:rPr lang="en-US" dirty="0" smtClean="0"/>
              <a:t>Radio service did have commercials until 1974</a:t>
            </a:r>
          </a:p>
          <a:p>
            <a:pPr lvl="1"/>
            <a:endParaRPr lang="en-US" dirty="0"/>
          </a:p>
          <a:p>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410665865"/>
              </p:ext>
            </p:extLst>
          </p:nvPr>
        </p:nvGraphicFramePr>
        <p:xfrm>
          <a:off x="2109700" y="3356992"/>
          <a:ext cx="4680520" cy="1944216"/>
        </p:xfrm>
        <a:graphic>
          <a:graphicData uri="http://schemas.openxmlformats.org/drawingml/2006/table">
            <a:tbl>
              <a:tblPr>
                <a:tableStyleId>{5C22544A-7EE6-4342-B048-85BDC9FD1C3A}</a:tableStyleId>
              </a:tblPr>
              <a:tblGrid>
                <a:gridCol w="2238510"/>
                <a:gridCol w="1221005"/>
                <a:gridCol w="1221005"/>
              </a:tblGrid>
              <a:tr h="293688">
                <a:tc>
                  <a:txBody>
                    <a:bodyPr/>
                    <a:lstStyle/>
                    <a:p>
                      <a:pPr algn="l" fontAlgn="b"/>
                      <a:endParaRPr lang="en-CA" sz="1800" b="0" i="0" u="none" strike="noStrike" dirty="0">
                        <a:solidFill>
                          <a:srgbClr val="000000"/>
                        </a:solidFill>
                        <a:effectLst/>
                        <a:latin typeface="Calibri"/>
                      </a:endParaRPr>
                    </a:p>
                  </a:txBody>
                  <a:tcPr marL="9525" marR="9525" marT="9525" marB="0" anchor="b"/>
                </a:tc>
                <a:tc>
                  <a:txBody>
                    <a:bodyPr/>
                    <a:lstStyle/>
                    <a:p>
                      <a:pPr algn="ctr" fontAlgn="b"/>
                      <a:r>
                        <a:rPr lang="en-CA" sz="1800" b="1" u="none" strike="noStrike" dirty="0">
                          <a:effectLst/>
                        </a:rPr>
                        <a:t>2014-15</a:t>
                      </a:r>
                      <a:endParaRPr lang="en-CA" sz="1800" b="1" i="0" u="none" strike="noStrike" dirty="0">
                        <a:solidFill>
                          <a:srgbClr val="000000"/>
                        </a:solidFill>
                        <a:effectLst/>
                        <a:latin typeface="Calibri"/>
                      </a:endParaRPr>
                    </a:p>
                  </a:txBody>
                  <a:tcPr marL="9525" marR="9525" marT="9525" marB="0" anchor="b"/>
                </a:tc>
                <a:tc>
                  <a:txBody>
                    <a:bodyPr/>
                    <a:lstStyle/>
                    <a:p>
                      <a:pPr algn="ctr" fontAlgn="b"/>
                      <a:r>
                        <a:rPr lang="en-CA" sz="1800" b="1" u="none" strike="noStrike" dirty="0">
                          <a:effectLst/>
                        </a:rPr>
                        <a:t>2015-16</a:t>
                      </a:r>
                      <a:endParaRPr lang="en-CA" sz="1800" b="1" i="0" u="none" strike="noStrike" dirty="0">
                        <a:solidFill>
                          <a:srgbClr val="000000"/>
                        </a:solidFill>
                        <a:effectLst/>
                        <a:latin typeface="Calibri"/>
                      </a:endParaRPr>
                    </a:p>
                  </a:txBody>
                  <a:tcPr marL="9525" marR="9525" marT="9525" marB="0" anchor="b"/>
                </a:tc>
              </a:tr>
              <a:tr h="531576">
                <a:tc>
                  <a:txBody>
                    <a:bodyPr/>
                    <a:lstStyle/>
                    <a:p>
                      <a:pPr algn="l" fontAlgn="b"/>
                      <a:r>
                        <a:rPr lang="en-CA" sz="1800" u="none" strike="noStrike" dirty="0">
                          <a:effectLst/>
                        </a:rPr>
                        <a:t>Self-generated Revenue</a:t>
                      </a:r>
                      <a:endParaRPr lang="en-CA" sz="1800" b="0" i="0" u="none" strike="noStrike" dirty="0">
                        <a:solidFill>
                          <a:srgbClr val="000000"/>
                        </a:solidFill>
                        <a:effectLst/>
                        <a:latin typeface="Calibri"/>
                      </a:endParaRPr>
                    </a:p>
                  </a:txBody>
                  <a:tcPr marL="9525" marR="9525" marT="9525" marB="0" anchor="b"/>
                </a:tc>
                <a:tc>
                  <a:txBody>
                    <a:bodyPr/>
                    <a:lstStyle/>
                    <a:p>
                      <a:pPr algn="ctr" fontAlgn="b"/>
                      <a:r>
                        <a:rPr lang="en-CA" sz="1800" u="none" strike="noStrike" dirty="0">
                          <a:effectLst/>
                        </a:rPr>
                        <a:t> $ </a:t>
                      </a:r>
                      <a:r>
                        <a:rPr lang="en-CA" sz="1800" u="none" strike="noStrike" dirty="0" smtClean="0">
                          <a:effectLst/>
                        </a:rPr>
                        <a:t>   </a:t>
                      </a:r>
                      <a:r>
                        <a:rPr lang="en-CA" sz="1800" u="none" strike="noStrike" dirty="0">
                          <a:effectLst/>
                        </a:rPr>
                        <a:t>600 </a:t>
                      </a:r>
                      <a:endParaRPr lang="en-CA" sz="1800" b="0" i="0" u="none" strike="noStrike" dirty="0">
                        <a:solidFill>
                          <a:srgbClr val="000000"/>
                        </a:solidFill>
                        <a:effectLst/>
                        <a:latin typeface="Calibri"/>
                      </a:endParaRPr>
                    </a:p>
                  </a:txBody>
                  <a:tcPr marL="9525" marR="9525" marT="9525" marB="0" anchor="b"/>
                </a:tc>
                <a:tc>
                  <a:txBody>
                    <a:bodyPr/>
                    <a:lstStyle/>
                    <a:p>
                      <a:pPr algn="ctr" fontAlgn="b"/>
                      <a:r>
                        <a:rPr lang="en-CA" sz="1800" u="none" strike="noStrike" dirty="0">
                          <a:effectLst/>
                        </a:rPr>
                        <a:t> $   </a:t>
                      </a:r>
                      <a:r>
                        <a:rPr lang="en-CA" sz="1800" u="none" strike="noStrike" dirty="0" smtClean="0">
                          <a:effectLst/>
                        </a:rPr>
                        <a:t>  </a:t>
                      </a:r>
                      <a:r>
                        <a:rPr lang="en-CA" sz="1800" u="none" strike="noStrike" dirty="0">
                          <a:effectLst/>
                        </a:rPr>
                        <a:t>528 </a:t>
                      </a:r>
                      <a:endParaRPr lang="en-CA" sz="1800" b="0" i="0" u="none" strike="noStrike" dirty="0">
                        <a:solidFill>
                          <a:srgbClr val="000000"/>
                        </a:solidFill>
                        <a:effectLst/>
                        <a:latin typeface="Calibri"/>
                      </a:endParaRPr>
                    </a:p>
                  </a:txBody>
                  <a:tcPr marL="9525" marR="9525" marT="9525" marB="0" anchor="b"/>
                </a:tc>
              </a:tr>
              <a:tr h="293688">
                <a:tc>
                  <a:txBody>
                    <a:bodyPr/>
                    <a:lstStyle/>
                    <a:p>
                      <a:pPr algn="l" fontAlgn="b"/>
                      <a:r>
                        <a:rPr lang="en-CA" sz="1800" u="none" strike="noStrike">
                          <a:effectLst/>
                        </a:rPr>
                        <a:t>Government Revenue</a:t>
                      </a:r>
                      <a:endParaRPr lang="en-CA" sz="1800" b="0" i="0" u="none" strike="noStrike">
                        <a:solidFill>
                          <a:srgbClr val="000000"/>
                        </a:solidFill>
                        <a:effectLst/>
                        <a:latin typeface="Calibri"/>
                      </a:endParaRPr>
                    </a:p>
                  </a:txBody>
                  <a:tcPr marL="9525" marR="9525" marT="9525" marB="0" anchor="b"/>
                </a:tc>
                <a:tc>
                  <a:txBody>
                    <a:bodyPr/>
                    <a:lstStyle/>
                    <a:p>
                      <a:pPr algn="ctr" fontAlgn="b"/>
                      <a:r>
                        <a:rPr lang="en-CA" sz="1800" u="none" strike="noStrike" dirty="0">
                          <a:effectLst/>
                        </a:rPr>
                        <a:t> $  </a:t>
                      </a:r>
                      <a:r>
                        <a:rPr lang="en-CA" sz="1800" u="none" strike="noStrike" dirty="0" smtClean="0">
                          <a:effectLst/>
                        </a:rPr>
                        <a:t>  </a:t>
                      </a:r>
                      <a:r>
                        <a:rPr lang="en-CA" sz="1800" u="none" strike="noStrike" dirty="0">
                          <a:effectLst/>
                        </a:rPr>
                        <a:t>1,036 </a:t>
                      </a:r>
                      <a:endParaRPr lang="en-CA" sz="1800" b="0" i="0" u="none" strike="noStrike" dirty="0">
                        <a:solidFill>
                          <a:srgbClr val="000000"/>
                        </a:solidFill>
                        <a:effectLst/>
                        <a:latin typeface="Calibri"/>
                      </a:endParaRPr>
                    </a:p>
                  </a:txBody>
                  <a:tcPr marL="9525" marR="9525" marT="9525" marB="0" anchor="b"/>
                </a:tc>
                <a:tc>
                  <a:txBody>
                    <a:bodyPr/>
                    <a:lstStyle/>
                    <a:p>
                      <a:pPr algn="ctr" fontAlgn="b"/>
                      <a:r>
                        <a:rPr lang="en-CA" sz="1800" u="none" strike="noStrike" dirty="0">
                          <a:effectLst/>
                        </a:rPr>
                        <a:t> $   </a:t>
                      </a:r>
                      <a:r>
                        <a:rPr lang="en-CA" sz="1800" u="none" strike="noStrike" dirty="0" smtClean="0">
                          <a:effectLst/>
                        </a:rPr>
                        <a:t>  </a:t>
                      </a:r>
                      <a:r>
                        <a:rPr lang="en-CA" sz="1800" u="none" strike="noStrike" dirty="0">
                          <a:effectLst/>
                        </a:rPr>
                        <a:t>1,027 </a:t>
                      </a:r>
                      <a:endParaRPr lang="en-CA" sz="1800" b="0" i="0" u="none" strike="noStrike" dirty="0">
                        <a:solidFill>
                          <a:srgbClr val="000000"/>
                        </a:solidFill>
                        <a:effectLst/>
                        <a:latin typeface="Calibri"/>
                      </a:endParaRPr>
                    </a:p>
                  </a:txBody>
                  <a:tcPr marL="9525" marR="9525" marT="9525" marB="0" anchor="b"/>
                </a:tc>
              </a:tr>
              <a:tr h="293688">
                <a:tc>
                  <a:txBody>
                    <a:bodyPr/>
                    <a:lstStyle/>
                    <a:p>
                      <a:pPr algn="l" fontAlgn="b"/>
                      <a:r>
                        <a:rPr lang="en-CA" sz="1800" u="none" strike="noStrike">
                          <a:effectLst/>
                        </a:rPr>
                        <a:t>Expenses</a:t>
                      </a:r>
                      <a:endParaRPr lang="en-CA" sz="1800" b="0" i="0" u="none" strike="noStrike">
                        <a:solidFill>
                          <a:srgbClr val="000000"/>
                        </a:solidFill>
                        <a:effectLst/>
                        <a:latin typeface="Calibri"/>
                      </a:endParaRPr>
                    </a:p>
                  </a:txBody>
                  <a:tcPr marL="9525" marR="9525" marT="9525" marB="0" anchor="b"/>
                </a:tc>
                <a:tc>
                  <a:txBody>
                    <a:bodyPr/>
                    <a:lstStyle/>
                    <a:p>
                      <a:pPr algn="ctr" fontAlgn="b"/>
                      <a:r>
                        <a:rPr lang="en-CA" sz="1800" u="none" strike="noStrike" dirty="0">
                          <a:effectLst/>
                        </a:rPr>
                        <a:t> $ </a:t>
                      </a:r>
                      <a:r>
                        <a:rPr lang="en-CA" sz="1800" u="none" strike="noStrike" dirty="0" smtClean="0">
                          <a:effectLst/>
                        </a:rPr>
                        <a:t>   </a:t>
                      </a:r>
                      <a:r>
                        <a:rPr lang="en-CA" sz="1800" u="none" strike="noStrike" dirty="0">
                          <a:effectLst/>
                        </a:rPr>
                        <a:t>1,620 </a:t>
                      </a:r>
                      <a:endParaRPr lang="en-CA" sz="1800" b="0" i="0" u="none" strike="noStrike" dirty="0">
                        <a:solidFill>
                          <a:srgbClr val="000000"/>
                        </a:solidFill>
                        <a:effectLst/>
                        <a:latin typeface="Calibri"/>
                      </a:endParaRPr>
                    </a:p>
                  </a:txBody>
                  <a:tcPr marL="9525" marR="9525" marT="9525" marB="0" anchor="b"/>
                </a:tc>
                <a:tc>
                  <a:txBody>
                    <a:bodyPr/>
                    <a:lstStyle/>
                    <a:p>
                      <a:pPr algn="ctr" fontAlgn="b"/>
                      <a:r>
                        <a:rPr lang="en-CA" sz="1800" u="none" strike="noStrike" dirty="0">
                          <a:effectLst/>
                        </a:rPr>
                        <a:t> $    </a:t>
                      </a:r>
                      <a:r>
                        <a:rPr lang="en-CA" sz="1800" u="none" strike="noStrike" dirty="0" smtClean="0">
                          <a:effectLst/>
                        </a:rPr>
                        <a:t>1,722 </a:t>
                      </a:r>
                      <a:endParaRPr lang="en-CA" sz="1800" b="0" i="0" u="none" strike="noStrike" dirty="0">
                        <a:solidFill>
                          <a:srgbClr val="000000"/>
                        </a:solidFill>
                        <a:effectLst/>
                        <a:latin typeface="Calibri"/>
                      </a:endParaRPr>
                    </a:p>
                  </a:txBody>
                  <a:tcPr marL="9525" marR="9525" marT="9525" marB="0" anchor="b"/>
                </a:tc>
              </a:tr>
              <a:tr h="531576">
                <a:tc>
                  <a:txBody>
                    <a:bodyPr/>
                    <a:lstStyle/>
                    <a:p>
                      <a:pPr algn="l" fontAlgn="b"/>
                      <a:r>
                        <a:rPr lang="en-CA" sz="1800" b="1" u="none" strike="noStrike" dirty="0">
                          <a:effectLst/>
                        </a:rPr>
                        <a:t>Revenue less Expenses</a:t>
                      </a:r>
                      <a:endParaRPr lang="en-CA" sz="1800" b="1" i="0" u="none" strike="noStrike" dirty="0">
                        <a:solidFill>
                          <a:srgbClr val="000000"/>
                        </a:solidFill>
                        <a:effectLst/>
                        <a:latin typeface="Calibri"/>
                      </a:endParaRPr>
                    </a:p>
                  </a:txBody>
                  <a:tcPr marL="9525" marR="9525" marT="9525" marB="0" anchor="b"/>
                </a:tc>
                <a:tc>
                  <a:txBody>
                    <a:bodyPr/>
                    <a:lstStyle/>
                    <a:p>
                      <a:pPr algn="ctr" fontAlgn="b"/>
                      <a:r>
                        <a:rPr lang="en-CA" sz="1800" b="1" u="none" strike="noStrike" dirty="0">
                          <a:effectLst/>
                        </a:rPr>
                        <a:t> $     </a:t>
                      </a:r>
                      <a:r>
                        <a:rPr lang="en-CA" sz="1800" b="1" u="none" strike="noStrike" dirty="0" smtClean="0">
                          <a:effectLst/>
                        </a:rPr>
                        <a:t> </a:t>
                      </a:r>
                      <a:r>
                        <a:rPr lang="en-CA" sz="1800" b="1" u="none" strike="noStrike" dirty="0">
                          <a:effectLst/>
                        </a:rPr>
                        <a:t>16 </a:t>
                      </a:r>
                      <a:endParaRPr lang="en-CA" sz="1800" b="1" i="0" u="none" strike="noStrike" dirty="0">
                        <a:solidFill>
                          <a:srgbClr val="000000"/>
                        </a:solidFill>
                        <a:effectLst/>
                        <a:latin typeface="Calibri"/>
                      </a:endParaRPr>
                    </a:p>
                  </a:txBody>
                  <a:tcPr marL="9525" marR="9525" marT="9525" marB="0" anchor="b"/>
                </a:tc>
                <a:tc>
                  <a:txBody>
                    <a:bodyPr/>
                    <a:lstStyle/>
                    <a:p>
                      <a:pPr algn="ctr" fontAlgn="b"/>
                      <a:r>
                        <a:rPr lang="en-CA" sz="1800" b="1" u="none" strike="noStrike" dirty="0">
                          <a:effectLst/>
                        </a:rPr>
                        <a:t> $    </a:t>
                      </a:r>
                      <a:r>
                        <a:rPr lang="en-CA" sz="1800" b="1" u="none" strike="noStrike" dirty="0" smtClean="0">
                          <a:effectLst/>
                        </a:rPr>
                        <a:t> -167</a:t>
                      </a:r>
                      <a:endParaRPr lang="en-CA" sz="1800" b="1" i="0" u="none" strike="noStrike" dirty="0">
                        <a:solidFill>
                          <a:srgbClr val="000000"/>
                        </a:solidFill>
                        <a:effectLst/>
                        <a:latin typeface="Calibri"/>
                      </a:endParaRPr>
                    </a:p>
                  </a:txBody>
                  <a:tcPr marL="9525" marR="9525" marT="9525" marB="0" anchor="b"/>
                </a:tc>
              </a:tr>
            </a:tbl>
          </a:graphicData>
        </a:graphic>
      </p:graphicFrame>
      <p:pic>
        <p:nvPicPr>
          <p:cNvPr id="4" name="LIS 598 Info Policy - Winter 2017 - Lecture 12 - Slide 13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661248"/>
            <a:ext cx="487363" cy="487363"/>
          </a:xfrm>
          <a:prstGeom prst="rect">
            <a:avLst/>
          </a:prstGeom>
        </p:spPr>
      </p:pic>
    </p:spTree>
    <p:extLst>
      <p:ext uri="{BB962C8B-B14F-4D97-AF65-F5344CB8AC3E}">
        <p14:creationId xmlns:p14="http://schemas.microsoft.com/office/powerpoint/2010/main" val="3683491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 “Let’s Talk TV”</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In 2013 CRTC initiated a fairly comprehensive, multi-phase review of Canadian TV broadcasting (the “Let’s Talk TV”) consultation (CRTC 2013-563)</a:t>
            </a:r>
          </a:p>
          <a:p>
            <a:endParaRPr lang="en-US" dirty="0"/>
          </a:p>
          <a:p>
            <a:r>
              <a:rPr lang="en-US" dirty="0" smtClean="0"/>
              <a:t>2014 (CRTC 2014-190)  consultation notice had 80 questions on a range of topics</a:t>
            </a:r>
          </a:p>
          <a:p>
            <a:pPr lvl="1"/>
            <a:r>
              <a:rPr lang="en-US" dirty="0" smtClean="0"/>
              <a:t>Three most salient issues were “sim-sub,” “skinny basic” and “pick and pay”</a:t>
            </a:r>
          </a:p>
          <a:p>
            <a:pPr lvl="1"/>
            <a:endParaRPr lang="en-US" dirty="0"/>
          </a:p>
          <a:p>
            <a:r>
              <a:rPr lang="en-US" dirty="0" smtClean="0"/>
              <a:t>Series of decisions resulted:</a:t>
            </a:r>
          </a:p>
          <a:p>
            <a:pPr lvl="1"/>
            <a:r>
              <a:rPr lang="en-US" dirty="0" smtClean="0"/>
              <a:t>Broadcasting Regulatory Policy CRTC 2015-25 brought a end to some “sim-sub” including the 2017 Super Bowl (reaffirmed in CRTC 2016-334 and CRTC 2016-335)</a:t>
            </a:r>
          </a:p>
          <a:p>
            <a:pPr lvl="1"/>
            <a:r>
              <a:rPr lang="en-US" dirty="0" smtClean="0"/>
              <a:t>“Skinny basic” and “pick and pay” introduced by Broadcasting Regulatory Policy CRTC 2015-96 (reaffirmed in CRTC 2015-514 and CRTC 2016-59)</a:t>
            </a:r>
          </a:p>
          <a:p>
            <a:pPr lvl="2"/>
            <a:r>
              <a:rPr lang="en-US" dirty="0" smtClean="0"/>
              <a:t>However, complaints over “skinny basic” options has resulted in another consultation (CRTC 2016-197)</a:t>
            </a:r>
          </a:p>
          <a:p>
            <a:pPr lvl="1"/>
            <a:endParaRPr lang="en-US" dirty="0"/>
          </a:p>
          <a:p>
            <a:endParaRPr lang="en-US" dirty="0" smtClean="0"/>
          </a:p>
          <a:p>
            <a:endParaRPr lang="en-US" dirty="0"/>
          </a:p>
          <a:p>
            <a:pPr marL="114300" indent="0">
              <a:buNone/>
            </a:pPr>
            <a:endParaRPr lang="en-CA" dirty="0"/>
          </a:p>
        </p:txBody>
      </p:sp>
      <p:pic>
        <p:nvPicPr>
          <p:cNvPr id="4" name="LIS 598 Info Policy - Winter 2017 - Lecture 12 - Slide 14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5661248"/>
            <a:ext cx="487363" cy="487363"/>
          </a:xfrm>
          <a:prstGeom prst="rect">
            <a:avLst/>
          </a:prstGeom>
        </p:spPr>
      </p:pic>
    </p:spTree>
    <p:extLst>
      <p:ext uri="{BB962C8B-B14F-4D97-AF65-F5344CB8AC3E}">
        <p14:creationId xmlns:p14="http://schemas.microsoft.com/office/powerpoint/2010/main" val="3616695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 A New Communication Era</a:t>
            </a:r>
            <a:endParaRPr lang="en-CA" dirty="0"/>
          </a:p>
        </p:txBody>
      </p:sp>
      <p:sp>
        <p:nvSpPr>
          <p:cNvPr id="3" name="Content Placeholder 2"/>
          <p:cNvSpPr>
            <a:spLocks noGrp="1"/>
          </p:cNvSpPr>
          <p:nvPr>
            <p:ph idx="1"/>
          </p:nvPr>
        </p:nvSpPr>
        <p:spPr/>
        <p:txBody>
          <a:bodyPr/>
          <a:lstStyle/>
          <a:p>
            <a:r>
              <a:rPr lang="en-US" dirty="0" smtClean="0"/>
              <a:t>Budget 2017 (Canada, 2017, p. 106):</a:t>
            </a:r>
          </a:p>
          <a:p>
            <a:pPr marL="411480" lvl="1" indent="0">
              <a:buNone/>
            </a:pPr>
            <a:r>
              <a:rPr lang="en-US" dirty="0" smtClean="0"/>
              <a:t>“The </a:t>
            </a:r>
            <a:r>
              <a:rPr lang="en-US" dirty="0"/>
              <a:t>Government also recognizes that Canada’s media industries, and the systems that allow for broadcasting, distribution and the exchange of ideas, are fundamentally changing in the digital age. </a:t>
            </a:r>
            <a:endParaRPr lang="en-US" dirty="0" smtClean="0"/>
          </a:p>
          <a:p>
            <a:pPr marL="411480" lvl="1" indent="0">
              <a:buNone/>
            </a:pPr>
            <a:endParaRPr lang="en-US" dirty="0"/>
          </a:p>
          <a:p>
            <a:pPr marL="411480" lvl="1" indent="0">
              <a:buNone/>
            </a:pPr>
            <a:r>
              <a:rPr lang="en-US" dirty="0" smtClean="0"/>
              <a:t>To </a:t>
            </a:r>
            <a:r>
              <a:rPr lang="en-US" dirty="0"/>
              <a:t>ensure that Canadians continue to benefit from an open and innovative Internet, the Government proposes to review and modernize the Broadcasting Act and Telecommunications Act. </a:t>
            </a:r>
            <a:endParaRPr lang="en-US" dirty="0" smtClean="0"/>
          </a:p>
          <a:p>
            <a:pPr marL="411480" lvl="1" indent="0">
              <a:buNone/>
            </a:pPr>
            <a:endParaRPr lang="en-US" dirty="0"/>
          </a:p>
          <a:p>
            <a:pPr marL="411480" lvl="1" indent="0">
              <a:buNone/>
            </a:pPr>
            <a:r>
              <a:rPr lang="en-US" dirty="0" smtClean="0"/>
              <a:t>In </a:t>
            </a:r>
            <a:r>
              <a:rPr lang="en-US" dirty="0"/>
              <a:t>this review, the Government will look to examine issues such as telecommunications and content creation in the digital age, net neutrality and cultural diversity, and how to strengthen the future of Canadian media and Canadian content creation. Further details on the review will be announced in the coming months</a:t>
            </a:r>
            <a:r>
              <a:rPr lang="en-US" dirty="0" smtClean="0"/>
              <a:t>.”</a:t>
            </a:r>
            <a:endParaRPr lang="en-CA" dirty="0"/>
          </a:p>
        </p:txBody>
      </p:sp>
      <p:pic>
        <p:nvPicPr>
          <p:cNvPr id="4" name="LIS 598 Info Policy - Winter 2017 - Lecture 12 - Slide 15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32453" y="5860579"/>
            <a:ext cx="487363" cy="487363"/>
          </a:xfrm>
          <a:prstGeom prst="rect">
            <a:avLst/>
          </a:prstGeom>
        </p:spPr>
      </p:pic>
    </p:spTree>
    <p:extLst>
      <p:ext uri="{BB962C8B-B14F-4D97-AF65-F5344CB8AC3E}">
        <p14:creationId xmlns:p14="http://schemas.microsoft.com/office/powerpoint/2010/main" val="1402109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D-II. Information Policy in Flux	</a:t>
            </a:r>
            <a:endParaRPr lang="en-CA" dirty="0"/>
          </a:p>
        </p:txBody>
      </p:sp>
      <p:sp>
        <p:nvSpPr>
          <p:cNvPr id="3" name="Content Placeholder 2"/>
          <p:cNvSpPr>
            <a:spLocks noGrp="1"/>
          </p:cNvSpPr>
          <p:nvPr>
            <p:ph idx="1"/>
          </p:nvPr>
        </p:nvSpPr>
        <p:spPr/>
        <p:txBody>
          <a:bodyPr/>
          <a:lstStyle/>
          <a:p>
            <a:r>
              <a:rPr lang="en-US" dirty="0" smtClean="0"/>
              <a:t>Access to Information Act under (delayed) review (</a:t>
            </a:r>
            <a:r>
              <a:rPr lang="en-US" dirty="0" err="1" smtClean="0"/>
              <a:t>Bronskill</a:t>
            </a:r>
            <a:r>
              <a:rPr lang="en-US" dirty="0" smtClean="0"/>
              <a:t>, 2017)</a:t>
            </a:r>
          </a:p>
          <a:p>
            <a:endParaRPr lang="en-US" dirty="0"/>
          </a:p>
          <a:p>
            <a:r>
              <a:rPr lang="en-US" dirty="0" smtClean="0"/>
              <a:t>Copyright Act statutorily mandated review to begin in November 2017</a:t>
            </a:r>
          </a:p>
          <a:p>
            <a:endParaRPr lang="en-US" dirty="0"/>
          </a:p>
          <a:p>
            <a:r>
              <a:rPr lang="en-US" dirty="0" smtClean="0"/>
              <a:t>Telecommunications and Broadcasting Acts now to be reviewed an modernized</a:t>
            </a:r>
          </a:p>
          <a:p>
            <a:endParaRPr lang="en-US" dirty="0"/>
          </a:p>
          <a:p>
            <a:r>
              <a:rPr lang="en-US" dirty="0" smtClean="0"/>
              <a:t>What role  can/should the LIS community play in this time of flux and who will listen?</a:t>
            </a:r>
            <a:endParaRPr lang="en-CA" dirty="0"/>
          </a:p>
        </p:txBody>
      </p:sp>
      <p:pic>
        <p:nvPicPr>
          <p:cNvPr id="4" name="LIS 598 Info Policy - Winter 2017 - Lecture 12 - Slide 16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733256"/>
            <a:ext cx="487363" cy="487363"/>
          </a:xfrm>
          <a:prstGeom prst="rect">
            <a:avLst/>
          </a:prstGeom>
        </p:spPr>
      </p:pic>
    </p:spTree>
    <p:extLst>
      <p:ext uri="{BB962C8B-B14F-4D97-AF65-F5344CB8AC3E}">
        <p14:creationId xmlns:p14="http://schemas.microsoft.com/office/powerpoint/2010/main" val="1555392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CA" dirty="0"/>
          </a:p>
        </p:txBody>
      </p:sp>
      <p:sp>
        <p:nvSpPr>
          <p:cNvPr id="3" name="Content Placeholder 2"/>
          <p:cNvSpPr>
            <a:spLocks noGrp="1"/>
          </p:cNvSpPr>
          <p:nvPr>
            <p:ph idx="1"/>
          </p:nvPr>
        </p:nvSpPr>
        <p:spPr/>
        <p:txBody>
          <a:bodyPr>
            <a:normAutofit fontScale="92500" lnSpcReduction="10000"/>
          </a:bodyPr>
          <a:lstStyle/>
          <a:p>
            <a:r>
              <a:rPr lang="en-US" dirty="0"/>
              <a:t>What role  can/should the LIS community play in this time of flux and who will listen</a:t>
            </a:r>
            <a:r>
              <a:rPr lang="en-US" dirty="0" smtClean="0"/>
              <a:t>?</a:t>
            </a:r>
          </a:p>
          <a:p>
            <a:pPr lvl="1"/>
            <a:r>
              <a:rPr lang="en-US" dirty="0" smtClean="0"/>
              <a:t>Copyright is an obvious area of concern, but what role can/should the LIS community play in regards to the other major legislative reviews?  How can meaningful (i.e. impactful) participation be ensured?</a:t>
            </a:r>
          </a:p>
          <a:p>
            <a:pPr lvl="1"/>
            <a:endParaRPr lang="en-US" dirty="0"/>
          </a:p>
          <a:p>
            <a:r>
              <a:rPr lang="en-US" dirty="0" smtClean="0"/>
              <a:t>Tinker or blow it all up – what approach would you rather see for the telecom and broadcast reviews?</a:t>
            </a:r>
          </a:p>
          <a:p>
            <a:pPr lvl="1"/>
            <a:r>
              <a:rPr lang="en-US" dirty="0" smtClean="0"/>
              <a:t>Create a new Communications Act and end the bifurcation? </a:t>
            </a:r>
            <a:endParaRPr lang="en-CA" dirty="0"/>
          </a:p>
          <a:p>
            <a:pPr lvl="1"/>
            <a:r>
              <a:rPr lang="en-US" dirty="0" smtClean="0"/>
              <a:t>Remove foreign investment restrictions and open up the Canadian market?</a:t>
            </a:r>
          </a:p>
          <a:p>
            <a:pPr lvl="1"/>
            <a:r>
              <a:rPr lang="en-US" dirty="0" smtClean="0"/>
              <a:t>Privatize and defund the CBC or reinvigorate and expand the CBC?</a:t>
            </a:r>
          </a:p>
          <a:p>
            <a:pPr lvl="1"/>
            <a:r>
              <a:rPr lang="en-US" dirty="0" smtClean="0"/>
              <a:t>Expand or constrict the CRTC’s regulatory purview? </a:t>
            </a:r>
          </a:p>
          <a:p>
            <a:pPr lvl="1"/>
            <a:r>
              <a:rPr lang="en-US" dirty="0" smtClean="0"/>
              <a:t>What else?</a:t>
            </a:r>
          </a:p>
        </p:txBody>
      </p:sp>
      <p:pic>
        <p:nvPicPr>
          <p:cNvPr id="4" name="LIS 598 Info Policy - Winter 2017 - Lecture 12 - Slide 17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805264"/>
            <a:ext cx="487363" cy="487363"/>
          </a:xfrm>
          <a:prstGeom prst="rect">
            <a:avLst/>
          </a:prstGeom>
        </p:spPr>
      </p:pic>
    </p:spTree>
    <p:extLst>
      <p:ext uri="{BB962C8B-B14F-4D97-AF65-F5344CB8AC3E}">
        <p14:creationId xmlns:p14="http://schemas.microsoft.com/office/powerpoint/2010/main" val="1473587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6000" dirty="0" smtClean="0"/>
              <a:t>Thank You</a:t>
            </a:r>
            <a:br>
              <a:rPr lang="en-US" sz="6000" dirty="0" smtClean="0"/>
            </a:br>
            <a:endParaRPr lang="en-CA" dirty="0"/>
          </a:p>
        </p:txBody>
      </p:sp>
      <p:pic>
        <p:nvPicPr>
          <p:cNvPr id="3" name="LIS 598 Info Policy - Winter 2017 - Lecture 12 - Slide 18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3477" y="5497313"/>
            <a:ext cx="487363" cy="487363"/>
          </a:xfrm>
          <a:prstGeom prst="rect">
            <a:avLst/>
          </a:prstGeom>
        </p:spPr>
      </p:pic>
    </p:spTree>
    <p:extLst>
      <p:ext uri="{BB962C8B-B14F-4D97-AF65-F5344CB8AC3E}">
        <p14:creationId xmlns:p14="http://schemas.microsoft.com/office/powerpoint/2010/main" val="2507498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a:t>
            </a:r>
            <a:endParaRPr lang="en-CA" dirty="0"/>
          </a:p>
        </p:txBody>
      </p:sp>
      <p:sp>
        <p:nvSpPr>
          <p:cNvPr id="3" name="Content Placeholder 2"/>
          <p:cNvSpPr>
            <a:spLocks noGrp="1"/>
          </p:cNvSpPr>
          <p:nvPr>
            <p:ph idx="1"/>
          </p:nvPr>
        </p:nvSpPr>
        <p:spPr/>
        <p:txBody>
          <a:bodyPr>
            <a:noAutofit/>
          </a:bodyPr>
          <a:lstStyle/>
          <a:p>
            <a:r>
              <a:rPr lang="en-US" sz="1100" dirty="0" err="1" smtClean="0"/>
              <a:t>Bronskill</a:t>
            </a:r>
            <a:r>
              <a:rPr lang="en-US" sz="1100" dirty="0" smtClean="0"/>
              <a:t>, Jim. 2017. “Liberal Government Postpones Initial Access to Information Reforms.” </a:t>
            </a:r>
            <a:r>
              <a:rPr lang="en-US" sz="1100" i="1" dirty="0" smtClean="0"/>
              <a:t>Global News</a:t>
            </a:r>
            <a:r>
              <a:rPr lang="en-US" sz="1100" dirty="0" smtClean="0"/>
              <a:t>. 21 Mar. </a:t>
            </a:r>
            <a:r>
              <a:rPr lang="en-US" sz="1100" dirty="0"/>
              <a:t>2017. http://globalnews.ca/news/3323656/ottawa-postpone-initial-access-to-information-reforms/</a:t>
            </a:r>
          </a:p>
          <a:p>
            <a:r>
              <a:rPr lang="en-US" sz="1100" dirty="0" smtClean="0"/>
              <a:t>Canada. 2017. Building a Strong Middle Class</a:t>
            </a:r>
            <a:r>
              <a:rPr lang="en-US" sz="1100" dirty="0"/>
              <a:t>: Budget 2017. </a:t>
            </a:r>
            <a:r>
              <a:rPr lang="en-US" sz="1100" dirty="0">
                <a:hlinkClick r:id="rId2"/>
              </a:rPr>
              <a:t>http://</a:t>
            </a:r>
            <a:r>
              <a:rPr lang="en-US" sz="1100" dirty="0" smtClean="0">
                <a:hlinkClick r:id="rId2"/>
              </a:rPr>
              <a:t>www.budget.gc.ca/2017/docs/plan/budget-2017-en.pdf</a:t>
            </a:r>
            <a:r>
              <a:rPr lang="en-US" sz="1100" dirty="0" smtClean="0"/>
              <a:t> </a:t>
            </a:r>
            <a:endParaRPr lang="en-US" sz="1100" dirty="0"/>
          </a:p>
          <a:p>
            <a:r>
              <a:rPr lang="en-US" sz="1100" dirty="0" smtClean="0"/>
              <a:t>Canadian Broadcasting Corporation (CBC). 2016. </a:t>
            </a:r>
            <a:r>
              <a:rPr lang="en-US" sz="1100" i="1" dirty="0" smtClean="0"/>
              <a:t>Canada’s </a:t>
            </a:r>
            <a:r>
              <a:rPr lang="en-US" sz="1100" i="1" dirty="0"/>
              <a:t>Public Space: 2015-2016 Annual Report. </a:t>
            </a:r>
            <a:r>
              <a:rPr lang="en-US" sz="1100" dirty="0">
                <a:hlinkClick r:id="rId3"/>
              </a:rPr>
              <a:t>http://www.cbc.radio-canada.ca/site/annual-reports/2015-2016/_</a:t>
            </a:r>
            <a:r>
              <a:rPr lang="en-US" sz="1100" dirty="0" smtClean="0">
                <a:hlinkClick r:id="rId3"/>
              </a:rPr>
              <a:t>documents/cbc-radio-canada-2015-2016-annual-report.pdf</a:t>
            </a:r>
            <a:r>
              <a:rPr lang="en-US" sz="1100" dirty="0" smtClean="0"/>
              <a:t> </a:t>
            </a:r>
          </a:p>
          <a:p>
            <a:r>
              <a:rPr lang="en-US" sz="1100" dirty="0"/>
              <a:t>Canadian Media Concentration Research Project. 2015. </a:t>
            </a:r>
            <a:r>
              <a:rPr lang="en-US" sz="1100" i="1" dirty="0"/>
              <a:t>Growth and Concentration Trends in the English-Language Network Media Economy in Canada, 2000-2014: Report</a:t>
            </a:r>
            <a:r>
              <a:rPr lang="en-US" sz="1100" dirty="0"/>
              <a:t>. </a:t>
            </a:r>
            <a:r>
              <a:rPr lang="en-US" sz="1100" dirty="0">
                <a:hlinkClick r:id="rId4"/>
              </a:rPr>
              <a:t>http://</a:t>
            </a:r>
            <a:r>
              <a:rPr lang="en-US" sz="1100" dirty="0" smtClean="0">
                <a:hlinkClick r:id="rId4"/>
              </a:rPr>
              <a:t>www.cmcrp.org/wp-content/uploads/2015/12/English_Media_Econ_Concentration_2000-2014.pdf</a:t>
            </a:r>
            <a:r>
              <a:rPr lang="en-US" sz="1100" dirty="0" smtClean="0"/>
              <a:t> </a:t>
            </a:r>
          </a:p>
          <a:p>
            <a:r>
              <a:rPr lang="en-US" sz="1100" dirty="0"/>
              <a:t>Canadian Radio-Television and Telecommunications Commission (CRTC). 2010</a:t>
            </a:r>
            <a:r>
              <a:rPr lang="en-US" sz="1100" i="1" dirty="0"/>
              <a:t>. Navigating Convergence: Charting Canadian Communications Change and Regulatory Implications</a:t>
            </a:r>
            <a:r>
              <a:rPr lang="en-US" sz="1100" dirty="0"/>
              <a:t>. </a:t>
            </a:r>
            <a:r>
              <a:rPr lang="en-US" sz="1100" dirty="0">
                <a:hlinkClick r:id="rId5"/>
              </a:rPr>
              <a:t>http://www.crtc.gc.ca/eng/publications/reports/rp1002.pdf</a:t>
            </a:r>
            <a:r>
              <a:rPr lang="en-US" sz="1100" dirty="0"/>
              <a:t> </a:t>
            </a:r>
          </a:p>
          <a:p>
            <a:r>
              <a:rPr lang="en-US" sz="1100" dirty="0"/>
              <a:t>CRTC. 2011. </a:t>
            </a:r>
            <a:r>
              <a:rPr lang="en-US" sz="1100" i="1" dirty="0"/>
              <a:t>Navigating Convergence II: Charting Canadian Communications Change and Regulatory Implications</a:t>
            </a:r>
            <a:r>
              <a:rPr lang="en-US" sz="1100" dirty="0"/>
              <a:t>. </a:t>
            </a:r>
            <a:r>
              <a:rPr lang="en-US" sz="1100" dirty="0">
                <a:hlinkClick r:id="rId6"/>
              </a:rPr>
              <a:t>http://www.crtc.gc.ca/eng/publications/reports/rp1108.pdf</a:t>
            </a:r>
            <a:r>
              <a:rPr lang="en-US" sz="1100" dirty="0"/>
              <a:t> </a:t>
            </a:r>
          </a:p>
          <a:p>
            <a:r>
              <a:rPr lang="en-US" sz="1100" dirty="0" smtClean="0"/>
              <a:t>CRTC. 2013. Broadcasting Notice </a:t>
            </a:r>
            <a:r>
              <a:rPr lang="en-US" sz="1100" dirty="0"/>
              <a:t>of Invitation CRTC 2013-563. </a:t>
            </a:r>
            <a:r>
              <a:rPr lang="en-US" sz="1100" dirty="0">
                <a:hlinkClick r:id="rId7"/>
              </a:rPr>
              <a:t>http://</a:t>
            </a:r>
            <a:r>
              <a:rPr lang="en-US" sz="1100" dirty="0" smtClean="0">
                <a:hlinkClick r:id="rId7"/>
              </a:rPr>
              <a:t>www.crtc.gc.ca/eng/archive/2013/2013-563.htm#bm1</a:t>
            </a:r>
            <a:r>
              <a:rPr lang="en-US" sz="1100" dirty="0" smtClean="0"/>
              <a:t> </a:t>
            </a:r>
            <a:endParaRPr lang="en-US" sz="1100" dirty="0"/>
          </a:p>
          <a:p>
            <a:r>
              <a:rPr lang="en-US" sz="1100" dirty="0" smtClean="0"/>
              <a:t>CRTC. 2014. Broadcasting Notice </a:t>
            </a:r>
            <a:r>
              <a:rPr lang="en-US" sz="1100" dirty="0"/>
              <a:t>of Consultation CRTC 2014-190. </a:t>
            </a:r>
            <a:r>
              <a:rPr lang="en-US" sz="1100" dirty="0">
                <a:hlinkClick r:id="rId8"/>
              </a:rPr>
              <a:t>http://</a:t>
            </a:r>
            <a:r>
              <a:rPr lang="en-US" sz="1100" dirty="0" smtClean="0">
                <a:hlinkClick r:id="rId8"/>
              </a:rPr>
              <a:t>www.crtc.gc.ca/eng/archive/2014/2014-190.htm</a:t>
            </a:r>
            <a:r>
              <a:rPr lang="en-US" sz="1100" dirty="0" smtClean="0"/>
              <a:t> </a:t>
            </a:r>
          </a:p>
          <a:p>
            <a:r>
              <a:rPr lang="en-US" sz="1100" dirty="0" smtClean="0"/>
              <a:t>CRTC. 2015. Broadcasting </a:t>
            </a:r>
            <a:r>
              <a:rPr lang="en-US" sz="1100" dirty="0"/>
              <a:t>Regulatory Policy CRTC 2015-25. </a:t>
            </a:r>
            <a:r>
              <a:rPr lang="en-US" sz="1100" dirty="0">
                <a:hlinkClick r:id="rId9"/>
              </a:rPr>
              <a:t>http://</a:t>
            </a:r>
            <a:r>
              <a:rPr lang="en-US" sz="1100" dirty="0" smtClean="0">
                <a:hlinkClick r:id="rId9"/>
              </a:rPr>
              <a:t>www.crtc.gc.ca/eng/archive/2015/2015-25.htm</a:t>
            </a:r>
            <a:r>
              <a:rPr lang="en-US" sz="1100" dirty="0" smtClean="0"/>
              <a:t> </a:t>
            </a:r>
            <a:endParaRPr lang="en-US" sz="1100" dirty="0"/>
          </a:p>
          <a:p>
            <a:r>
              <a:rPr lang="en-US" sz="1100" dirty="0" smtClean="0"/>
              <a:t>CRTC. 2015. Broadcasting </a:t>
            </a:r>
            <a:r>
              <a:rPr lang="en-US" sz="1100" dirty="0"/>
              <a:t>Regulatory Policy CRTC 2015-96. </a:t>
            </a:r>
            <a:r>
              <a:rPr lang="en-US" sz="1100" dirty="0">
                <a:hlinkClick r:id="rId10"/>
              </a:rPr>
              <a:t>http://</a:t>
            </a:r>
            <a:r>
              <a:rPr lang="en-US" sz="1100" dirty="0" smtClean="0">
                <a:hlinkClick r:id="rId10"/>
              </a:rPr>
              <a:t>www.crtc.gc.ca/eng/archive/2015/2015-96.htm</a:t>
            </a:r>
            <a:r>
              <a:rPr lang="en-US" sz="1100" dirty="0" smtClean="0"/>
              <a:t> </a:t>
            </a:r>
          </a:p>
          <a:p>
            <a:r>
              <a:rPr lang="en-US" sz="1100" dirty="0" smtClean="0"/>
              <a:t>CRTC. 2015. </a:t>
            </a:r>
            <a:r>
              <a:rPr lang="en-US" sz="1100" dirty="0"/>
              <a:t>Broadcasting Regulatory Policy CRTC 2015-514. </a:t>
            </a:r>
            <a:r>
              <a:rPr lang="en-US" sz="1100" dirty="0">
                <a:hlinkClick r:id="rId11"/>
              </a:rPr>
              <a:t>http://</a:t>
            </a:r>
            <a:r>
              <a:rPr lang="en-US" sz="1100" dirty="0" smtClean="0">
                <a:hlinkClick r:id="rId11"/>
              </a:rPr>
              <a:t>www.crtc.gc.ca/eng/archive/2015/2015-514.htm</a:t>
            </a:r>
            <a:r>
              <a:rPr lang="en-US" sz="1100" dirty="0" smtClean="0"/>
              <a:t> </a:t>
            </a:r>
            <a:endParaRPr lang="en-US" sz="1100" dirty="0"/>
          </a:p>
          <a:p>
            <a:r>
              <a:rPr lang="en-US" sz="1100" dirty="0" smtClean="0"/>
              <a:t>CRTC. 2016. </a:t>
            </a:r>
            <a:r>
              <a:rPr lang="en-US" sz="1100" dirty="0"/>
              <a:t>Broadcasting Decision CRTC 2016-110. </a:t>
            </a:r>
            <a:r>
              <a:rPr lang="en-US" sz="1100" dirty="0">
                <a:hlinkClick r:id="rId12"/>
              </a:rPr>
              <a:t>http://</a:t>
            </a:r>
            <a:r>
              <a:rPr lang="en-US" sz="1100" dirty="0" smtClean="0">
                <a:hlinkClick r:id="rId12"/>
              </a:rPr>
              <a:t>www.crtc.gc.ca/eng/archive/2016/2016-110.htm</a:t>
            </a:r>
            <a:r>
              <a:rPr lang="en-US" sz="1100" dirty="0" smtClean="0"/>
              <a:t> </a:t>
            </a:r>
            <a:endParaRPr lang="en-US" sz="1100" dirty="0"/>
          </a:p>
          <a:p>
            <a:r>
              <a:rPr lang="en-US" sz="1100" dirty="0" smtClean="0"/>
              <a:t>CRTC. 2016. Broadcasting </a:t>
            </a:r>
            <a:r>
              <a:rPr lang="en-US" sz="1100" dirty="0"/>
              <a:t>Information Bulletin CRTC 2016-59. </a:t>
            </a:r>
            <a:r>
              <a:rPr lang="en-US" sz="1100" dirty="0">
                <a:hlinkClick r:id="rId13"/>
              </a:rPr>
              <a:t>http://</a:t>
            </a:r>
            <a:r>
              <a:rPr lang="en-US" sz="1100" dirty="0" smtClean="0">
                <a:hlinkClick r:id="rId13"/>
              </a:rPr>
              <a:t>www.crtc.gc.ca/eng/archive/2016/2016-59.htm</a:t>
            </a:r>
            <a:r>
              <a:rPr lang="en-US" sz="1100" dirty="0" smtClean="0"/>
              <a:t> </a:t>
            </a:r>
          </a:p>
          <a:p>
            <a:r>
              <a:rPr lang="en-US" sz="1100" dirty="0" smtClean="0"/>
              <a:t>CRTC. 2016. Broadcasting Notice </a:t>
            </a:r>
            <a:r>
              <a:rPr lang="en-US" sz="1100" dirty="0"/>
              <a:t>of Consultation CRTC 2016-197. </a:t>
            </a:r>
            <a:r>
              <a:rPr lang="en-US" sz="1100" dirty="0">
                <a:hlinkClick r:id="rId14"/>
              </a:rPr>
              <a:t>http://</a:t>
            </a:r>
            <a:r>
              <a:rPr lang="en-US" sz="1100" dirty="0" smtClean="0">
                <a:hlinkClick r:id="rId14"/>
              </a:rPr>
              <a:t>www.crtc.gc.ca/eng/archive/2016/2016-197.htm</a:t>
            </a:r>
            <a:r>
              <a:rPr lang="en-US" sz="1100" dirty="0" smtClean="0"/>
              <a:t> </a:t>
            </a:r>
            <a:endParaRPr lang="en-US" sz="1100" dirty="0"/>
          </a:p>
          <a:p>
            <a:r>
              <a:rPr lang="en-US" sz="1100" dirty="0" smtClean="0"/>
              <a:t>CRTC. 2016. Broadcasting Regulatory Policy CRTC 2016-334 and </a:t>
            </a:r>
            <a:r>
              <a:rPr lang="en-US" sz="1100" dirty="0"/>
              <a:t>Broadcasting Order CRTC 2016-335. </a:t>
            </a:r>
            <a:r>
              <a:rPr lang="en-US" sz="1100" dirty="0">
                <a:hlinkClick r:id="rId15"/>
              </a:rPr>
              <a:t>http://</a:t>
            </a:r>
            <a:r>
              <a:rPr lang="en-US" sz="1100" dirty="0" smtClean="0">
                <a:hlinkClick r:id="rId15"/>
              </a:rPr>
              <a:t>www.crtc.gc.ca/eng/archive/2016/2016-334.htm</a:t>
            </a:r>
            <a:r>
              <a:rPr lang="en-US" sz="1100" dirty="0" smtClean="0"/>
              <a:t> </a:t>
            </a:r>
            <a:endParaRPr lang="en-CA" sz="1100" dirty="0"/>
          </a:p>
        </p:txBody>
      </p:sp>
    </p:spTree>
    <p:extLst>
      <p:ext uri="{BB962C8B-B14F-4D97-AF65-F5344CB8AC3E}">
        <p14:creationId xmlns:p14="http://schemas.microsoft.com/office/powerpoint/2010/main" val="733665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pPr marL="777240" lvl="2" indent="0">
              <a:buNone/>
            </a:pPr>
            <a:r>
              <a:rPr lang="en-US" sz="2000" dirty="0" smtClean="0"/>
              <a:t>	A. Broadcasting Policy History</a:t>
            </a:r>
          </a:p>
          <a:p>
            <a:pPr marL="777240" lvl="2" indent="0">
              <a:buNone/>
            </a:pPr>
            <a:endParaRPr lang="en-US" sz="2000" dirty="0"/>
          </a:p>
          <a:p>
            <a:pPr marL="777240" lvl="2" indent="0">
              <a:buNone/>
            </a:pPr>
            <a:r>
              <a:rPr lang="en-US" sz="2000" dirty="0" smtClean="0"/>
              <a:t>	B. Four Factors Shaping Broadcasting Policy</a:t>
            </a:r>
          </a:p>
          <a:p>
            <a:pPr marL="777240" lvl="2" indent="0">
              <a:buNone/>
            </a:pPr>
            <a:endParaRPr lang="en-US" sz="2000" dirty="0"/>
          </a:p>
          <a:p>
            <a:pPr marL="777240" lvl="2" indent="0">
              <a:buNone/>
            </a:pPr>
            <a:r>
              <a:rPr lang="en-US" sz="2000" dirty="0" smtClean="0"/>
              <a:t>	C. CBC and “Let’s Talk TV”</a:t>
            </a:r>
          </a:p>
          <a:p>
            <a:pPr marL="777240" lvl="2" indent="0">
              <a:buNone/>
            </a:pPr>
            <a:endParaRPr lang="en-US" sz="2000" dirty="0"/>
          </a:p>
          <a:p>
            <a:pPr marL="777240" lvl="2" indent="0">
              <a:buNone/>
            </a:pPr>
            <a:r>
              <a:rPr lang="en-US" sz="2000" dirty="0" smtClean="0"/>
              <a:t>	D. Information Policy in a time of Statutory Change</a:t>
            </a:r>
          </a:p>
          <a:p>
            <a:pPr marL="777240" lvl="2" indent="0">
              <a:buNone/>
            </a:pPr>
            <a:endParaRPr lang="en-US" sz="2000" dirty="0"/>
          </a:p>
          <a:p>
            <a:pPr marL="777240" lvl="2" indent="0">
              <a:buNone/>
            </a:pPr>
            <a:r>
              <a:rPr lang="en-US" sz="2000" dirty="0" smtClean="0"/>
              <a:t>	</a:t>
            </a:r>
          </a:p>
          <a:p>
            <a:pPr marL="777240" lvl="2" indent="0">
              <a:buNone/>
            </a:pPr>
            <a:endParaRPr lang="en-US" dirty="0"/>
          </a:p>
          <a:p>
            <a:pPr marL="777240" lvl="2" indent="0">
              <a:buNone/>
            </a:pPr>
            <a:endParaRPr lang="en-CA" dirty="0"/>
          </a:p>
        </p:txBody>
      </p:sp>
      <p:pic>
        <p:nvPicPr>
          <p:cNvPr id="4" name="LIS 598 Info Policy - Winter 2017 - Lecture 12 - Slide 2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661248"/>
            <a:ext cx="487363" cy="487363"/>
          </a:xfrm>
          <a:prstGeom prst="rect">
            <a:avLst/>
          </a:prstGeom>
        </p:spPr>
      </p:pic>
    </p:spTree>
    <p:extLst>
      <p:ext uri="{BB962C8B-B14F-4D97-AF65-F5344CB8AC3E}">
        <p14:creationId xmlns:p14="http://schemas.microsoft.com/office/powerpoint/2010/main" val="4076668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2949598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 Broadcasting Policy History</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First broadcasting legislation is the Wireless Telegraphy Act (1905)</a:t>
            </a:r>
          </a:p>
          <a:p>
            <a:endParaRPr lang="en-CA" dirty="0"/>
          </a:p>
          <a:p>
            <a:r>
              <a:rPr lang="en-CA" dirty="0" smtClean="0"/>
              <a:t>1928 Royal Commission on Radio Broadcasting (</a:t>
            </a:r>
            <a:r>
              <a:rPr lang="en-CA" dirty="0" err="1" smtClean="0"/>
              <a:t>Aird</a:t>
            </a:r>
            <a:r>
              <a:rPr lang="en-CA" dirty="0" smtClean="0"/>
              <a:t> Commission)</a:t>
            </a:r>
          </a:p>
          <a:p>
            <a:pPr lvl="1"/>
            <a:r>
              <a:rPr lang="en-CA" dirty="0" smtClean="0"/>
              <a:t>Proposed creation of national broadcaster</a:t>
            </a:r>
          </a:p>
          <a:p>
            <a:pPr lvl="1"/>
            <a:endParaRPr lang="en-CA" dirty="0"/>
          </a:p>
          <a:p>
            <a:r>
              <a:rPr lang="en-CA" dirty="0" smtClean="0"/>
              <a:t>Canadian Radio Broadcasting Act of </a:t>
            </a:r>
            <a:r>
              <a:rPr lang="en-CA" dirty="0"/>
              <a:t>1932 </a:t>
            </a:r>
            <a:endParaRPr lang="en-CA" dirty="0" smtClean="0"/>
          </a:p>
          <a:p>
            <a:pPr lvl="1"/>
            <a:r>
              <a:rPr lang="en-CA" dirty="0" smtClean="0"/>
              <a:t>Established the creation of the Canadian Radio Broadcasting Commission (CRBC), forerunner to the CBC</a:t>
            </a:r>
          </a:p>
          <a:p>
            <a:pPr lvl="1"/>
            <a:r>
              <a:rPr lang="en-CA" dirty="0" smtClean="0"/>
              <a:t>CRBC was both broadcaster and regulator</a:t>
            </a:r>
          </a:p>
          <a:p>
            <a:pPr lvl="1"/>
            <a:endParaRPr lang="en-CA" dirty="0" smtClean="0"/>
          </a:p>
          <a:p>
            <a:r>
              <a:rPr lang="en-CA" dirty="0" smtClean="0"/>
              <a:t>Canadian </a:t>
            </a:r>
            <a:r>
              <a:rPr lang="en-CA" dirty="0"/>
              <a:t>Radio Broadcasting </a:t>
            </a:r>
            <a:r>
              <a:rPr lang="en-CA" dirty="0" smtClean="0"/>
              <a:t>Act of 1936 </a:t>
            </a:r>
          </a:p>
          <a:p>
            <a:pPr lvl="1"/>
            <a:r>
              <a:rPr lang="en-CA" dirty="0" smtClean="0"/>
              <a:t>Formally created the CBC modelled on the BBC in Britain</a:t>
            </a:r>
          </a:p>
          <a:p>
            <a:pPr lvl="1"/>
            <a:r>
              <a:rPr lang="en-CA" dirty="0" smtClean="0"/>
              <a:t>Department of Transport becomes responsible for telecommunications</a:t>
            </a:r>
            <a:endParaRPr lang="en-CA" dirty="0"/>
          </a:p>
          <a:p>
            <a:pPr lvl="1"/>
            <a:endParaRPr lang="en-CA" dirty="0"/>
          </a:p>
        </p:txBody>
      </p:sp>
      <p:pic>
        <p:nvPicPr>
          <p:cNvPr id="4" name="LIS 598 Info Policy - Winter 2017 - Lecture 12 - Slide 3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733256"/>
            <a:ext cx="487363" cy="487363"/>
          </a:xfrm>
          <a:prstGeom prst="rect">
            <a:avLst/>
          </a:prstGeom>
        </p:spPr>
      </p:pic>
    </p:spTree>
    <p:extLst>
      <p:ext uri="{BB962C8B-B14F-4D97-AF65-F5344CB8AC3E}">
        <p14:creationId xmlns:p14="http://schemas.microsoft.com/office/powerpoint/2010/main" val="1963480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A-I(ii). Broadcasting </a:t>
            </a:r>
            <a:r>
              <a:rPr lang="en-CA" dirty="0"/>
              <a:t>Policy History</a:t>
            </a:r>
          </a:p>
        </p:txBody>
      </p:sp>
      <p:sp>
        <p:nvSpPr>
          <p:cNvPr id="3" name="Content Placeholder 2"/>
          <p:cNvSpPr>
            <a:spLocks noGrp="1"/>
          </p:cNvSpPr>
          <p:nvPr>
            <p:ph idx="1"/>
          </p:nvPr>
        </p:nvSpPr>
        <p:spPr/>
        <p:txBody>
          <a:bodyPr>
            <a:normAutofit fontScale="92500" lnSpcReduction="10000"/>
          </a:bodyPr>
          <a:lstStyle/>
          <a:p>
            <a:r>
              <a:rPr lang="en-CA" dirty="0" smtClean="0"/>
              <a:t>1949 Royal Commission on National Development in the Arts, Letters and Sciences (Massey Commission)</a:t>
            </a:r>
          </a:p>
          <a:p>
            <a:pPr lvl="1"/>
            <a:r>
              <a:rPr lang="en-CA" dirty="0" smtClean="0"/>
              <a:t>Give CBC take lead in developing a national television system</a:t>
            </a:r>
          </a:p>
          <a:p>
            <a:pPr lvl="1"/>
            <a:r>
              <a:rPr lang="en-CA" dirty="0" smtClean="0"/>
              <a:t>No private TV stations until the CBC national network is put in place</a:t>
            </a:r>
          </a:p>
          <a:p>
            <a:pPr lvl="1"/>
            <a:r>
              <a:rPr lang="en-CA" dirty="0" smtClean="0"/>
              <a:t>CBC to avoid excessive commercialization and promote Canadian content and talent</a:t>
            </a:r>
          </a:p>
          <a:p>
            <a:pPr lvl="1"/>
            <a:endParaRPr lang="en-CA" dirty="0"/>
          </a:p>
          <a:p>
            <a:r>
              <a:rPr lang="en-CA" dirty="0" smtClean="0"/>
              <a:t>1955 Royal Commission on Broadcasting (Fowler Commission)</a:t>
            </a:r>
          </a:p>
          <a:p>
            <a:pPr lvl="1"/>
            <a:r>
              <a:rPr lang="en-CA" dirty="0" smtClean="0"/>
              <a:t>Recommends separation of the regulatory and broadcast functions of the CBC</a:t>
            </a:r>
          </a:p>
          <a:p>
            <a:pPr lvl="2"/>
            <a:endParaRPr lang="en-CA" dirty="0" smtClean="0"/>
          </a:p>
          <a:p>
            <a:r>
              <a:rPr lang="en-CA" dirty="0" smtClean="0"/>
              <a:t>Broadcasting Act of 1958 </a:t>
            </a:r>
          </a:p>
          <a:p>
            <a:pPr lvl="1"/>
            <a:r>
              <a:rPr lang="en-CA" dirty="0" smtClean="0"/>
              <a:t>Creates new regulatory agency - Board of Broadcast Governors (BBG)</a:t>
            </a:r>
          </a:p>
          <a:p>
            <a:pPr lvl="1"/>
            <a:r>
              <a:rPr lang="en-CA" dirty="0" smtClean="0"/>
              <a:t>BBG introduces Canadian content requirements for private broadcasters</a:t>
            </a:r>
            <a:endParaRPr lang="en-CA" dirty="0"/>
          </a:p>
        </p:txBody>
      </p:sp>
      <p:pic>
        <p:nvPicPr>
          <p:cNvPr id="4" name="LIS 598 Info Policy - Winter 2017 - Lecture 12 - Slide 4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5589240"/>
            <a:ext cx="487363" cy="487363"/>
          </a:xfrm>
          <a:prstGeom prst="rect">
            <a:avLst/>
          </a:prstGeom>
        </p:spPr>
      </p:pic>
    </p:spTree>
    <p:extLst>
      <p:ext uri="{BB962C8B-B14F-4D97-AF65-F5344CB8AC3E}">
        <p14:creationId xmlns:p14="http://schemas.microsoft.com/office/powerpoint/2010/main" val="670748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A-I(iii). Broadcasting </a:t>
            </a:r>
            <a:r>
              <a:rPr lang="en-CA" dirty="0"/>
              <a:t>Policy History</a:t>
            </a:r>
          </a:p>
        </p:txBody>
      </p:sp>
      <p:sp>
        <p:nvSpPr>
          <p:cNvPr id="3" name="Content Placeholder 2"/>
          <p:cNvSpPr>
            <a:spLocks noGrp="1"/>
          </p:cNvSpPr>
          <p:nvPr>
            <p:ph idx="1"/>
          </p:nvPr>
        </p:nvSpPr>
        <p:spPr/>
        <p:txBody>
          <a:bodyPr>
            <a:normAutofit fontScale="92500" lnSpcReduction="20000"/>
          </a:bodyPr>
          <a:lstStyle/>
          <a:p>
            <a:r>
              <a:rPr lang="en-CA" dirty="0" smtClean="0"/>
              <a:t>Broadcasting Act of 1968</a:t>
            </a:r>
          </a:p>
          <a:p>
            <a:pPr lvl="1"/>
            <a:r>
              <a:rPr lang="en-CA" dirty="0" smtClean="0"/>
              <a:t>Formally created the Canadian Radio-television Commission (replacing the BBG)</a:t>
            </a:r>
          </a:p>
          <a:p>
            <a:pPr lvl="2"/>
            <a:r>
              <a:rPr lang="en-CA" dirty="0" smtClean="0"/>
              <a:t>Unlike its predecessors, CRTC (not Parliament) had power to issue broadcast licenses</a:t>
            </a:r>
          </a:p>
          <a:p>
            <a:pPr lvl="1"/>
            <a:r>
              <a:rPr lang="en-CA" dirty="0" smtClean="0"/>
              <a:t>Declares radio frequencies (spectrum signals) as public property</a:t>
            </a:r>
          </a:p>
          <a:p>
            <a:pPr lvl="1"/>
            <a:r>
              <a:rPr lang="en-CA" dirty="0" smtClean="0"/>
              <a:t>Canadian ownership and control regulations</a:t>
            </a:r>
          </a:p>
          <a:p>
            <a:pPr lvl="1"/>
            <a:endParaRPr lang="en-CA" dirty="0"/>
          </a:p>
          <a:p>
            <a:r>
              <a:rPr lang="en-CA" dirty="0" smtClean="0"/>
              <a:t>Canadian Radio-television and Telecommunications Act of 1976</a:t>
            </a:r>
          </a:p>
          <a:p>
            <a:pPr lvl="1"/>
            <a:r>
              <a:rPr lang="en-CA" dirty="0" smtClean="0"/>
              <a:t>Transformed Canadian Radio-television Commission into Canadian Radio-television and Telecommunications Commission</a:t>
            </a:r>
          </a:p>
          <a:p>
            <a:pPr lvl="1"/>
            <a:r>
              <a:rPr lang="en-CA" dirty="0" smtClean="0"/>
              <a:t>Added telecommunication regulation to CRTC (taken over from the Canadian Transport Commission (1967-76), and before that the Board of Transport Commissioners (1937-67))</a:t>
            </a:r>
          </a:p>
          <a:p>
            <a:pPr lvl="1"/>
            <a:endParaRPr lang="en-CA" dirty="0"/>
          </a:p>
          <a:p>
            <a:r>
              <a:rPr lang="en-CA" dirty="0" smtClean="0"/>
              <a:t>Broadcasting Act of 1991</a:t>
            </a:r>
          </a:p>
          <a:p>
            <a:pPr lvl="1"/>
            <a:r>
              <a:rPr lang="en-CA" dirty="0" smtClean="0"/>
              <a:t>Current governing legislation</a:t>
            </a:r>
          </a:p>
          <a:p>
            <a:pPr lvl="1"/>
            <a:endParaRPr lang="en-CA" dirty="0"/>
          </a:p>
          <a:p>
            <a:endParaRPr lang="en-CA" dirty="0" smtClean="0"/>
          </a:p>
          <a:p>
            <a:pPr lvl="1"/>
            <a:endParaRPr lang="en-CA" dirty="0"/>
          </a:p>
        </p:txBody>
      </p:sp>
      <p:pic>
        <p:nvPicPr>
          <p:cNvPr id="4" name="LIS 598 Info Policy - Winter 2017 - Lecture 12 - Slide 5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805264"/>
            <a:ext cx="487363" cy="487363"/>
          </a:xfrm>
          <a:prstGeom prst="rect">
            <a:avLst/>
          </a:prstGeom>
        </p:spPr>
      </p:pic>
    </p:spTree>
    <p:extLst>
      <p:ext uri="{BB962C8B-B14F-4D97-AF65-F5344CB8AC3E}">
        <p14:creationId xmlns:p14="http://schemas.microsoft.com/office/powerpoint/2010/main" val="1517758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A-III. Broadcasting Policy for Canada</a:t>
            </a:r>
            <a:endParaRPr lang="en-CA" dirty="0"/>
          </a:p>
        </p:txBody>
      </p:sp>
      <p:sp>
        <p:nvSpPr>
          <p:cNvPr id="3" name="Content Placeholder 2"/>
          <p:cNvSpPr>
            <a:spLocks noGrp="1"/>
          </p:cNvSpPr>
          <p:nvPr>
            <p:ph idx="1"/>
          </p:nvPr>
        </p:nvSpPr>
        <p:spPr/>
        <p:txBody>
          <a:bodyPr>
            <a:normAutofit lnSpcReduction="10000"/>
          </a:bodyPr>
          <a:lstStyle/>
          <a:p>
            <a:r>
              <a:rPr lang="en-CA" dirty="0" smtClean="0"/>
              <a:t>Like the Canadian Telecommunications Policy, the Broadcasting Policy for Canada is explicit in the relevant legislation</a:t>
            </a:r>
          </a:p>
          <a:p>
            <a:pPr lvl="1"/>
            <a:r>
              <a:rPr lang="en-CA" dirty="0" smtClean="0">
                <a:hlinkClick r:id="rId4"/>
              </a:rPr>
              <a:t>Telecommunications Act, s. 7</a:t>
            </a:r>
            <a:r>
              <a:rPr lang="en-CA" dirty="0" smtClean="0"/>
              <a:t>; </a:t>
            </a:r>
            <a:r>
              <a:rPr lang="en-CA" dirty="0" smtClean="0">
                <a:hlinkClick r:id="rId4"/>
              </a:rPr>
              <a:t>Broadcasting Act, s. 3</a:t>
            </a:r>
            <a:endParaRPr lang="en-CA" dirty="0" smtClean="0"/>
          </a:p>
          <a:p>
            <a:endParaRPr lang="en-CA" dirty="0"/>
          </a:p>
          <a:p>
            <a:r>
              <a:rPr lang="en-CA" dirty="0" smtClean="0"/>
              <a:t>Notable subsections:</a:t>
            </a:r>
          </a:p>
          <a:p>
            <a:pPr lvl="1"/>
            <a:r>
              <a:rPr lang="en-CA" dirty="0" smtClean="0"/>
              <a:t>3(a) – Canadian ownership and control</a:t>
            </a:r>
          </a:p>
          <a:p>
            <a:pPr lvl="1"/>
            <a:r>
              <a:rPr lang="en-CA" dirty="0" smtClean="0"/>
              <a:t>3(b) – broadcasting should contribute to national identity and cultural sovereignty </a:t>
            </a:r>
          </a:p>
          <a:p>
            <a:pPr lvl="1"/>
            <a:r>
              <a:rPr lang="en-CA" dirty="0" smtClean="0"/>
              <a:t>3(c) – English and French broadcasting are distinct</a:t>
            </a:r>
          </a:p>
          <a:p>
            <a:pPr lvl="1"/>
            <a:r>
              <a:rPr lang="en-CA" dirty="0" smtClean="0"/>
              <a:t>3(e) – promote Canadian content creation</a:t>
            </a:r>
          </a:p>
          <a:p>
            <a:pPr lvl="1"/>
            <a:r>
              <a:rPr lang="en-CA" dirty="0" smtClean="0"/>
              <a:t>3(l) – the CBC should inform, enlighten and entertain</a:t>
            </a:r>
          </a:p>
          <a:p>
            <a:pPr lvl="1"/>
            <a:r>
              <a:rPr lang="en-CA" dirty="0" smtClean="0"/>
              <a:t>3(o) and (p) – programming for Aboriginal and disabled Canadians, “as resources become available” </a:t>
            </a:r>
            <a:endParaRPr lang="en-CA" dirty="0"/>
          </a:p>
        </p:txBody>
      </p:sp>
      <p:pic>
        <p:nvPicPr>
          <p:cNvPr id="4" name="LIS 598 Info Policy - Winter 2017 - Lecture 12 - Slide 6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5589240"/>
            <a:ext cx="487363" cy="487363"/>
          </a:xfrm>
          <a:prstGeom prst="rect">
            <a:avLst/>
          </a:prstGeom>
        </p:spPr>
      </p:pic>
    </p:spTree>
    <p:extLst>
      <p:ext uri="{BB962C8B-B14F-4D97-AF65-F5344CB8AC3E}">
        <p14:creationId xmlns:p14="http://schemas.microsoft.com/office/powerpoint/2010/main" val="726450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B-I. Four Factors Shaping Broadcasting Policy (CRTC 2010, 2011)</a:t>
            </a:r>
            <a:endParaRPr lang="en-CA" sz="3600" dirty="0"/>
          </a:p>
        </p:txBody>
      </p:sp>
      <p:sp>
        <p:nvSpPr>
          <p:cNvPr id="3" name="Content Placeholder 2"/>
          <p:cNvSpPr>
            <a:spLocks noGrp="1"/>
          </p:cNvSpPr>
          <p:nvPr>
            <p:ph idx="1"/>
          </p:nvPr>
        </p:nvSpPr>
        <p:spPr/>
        <p:txBody>
          <a:bodyPr/>
          <a:lstStyle/>
          <a:p>
            <a:r>
              <a:rPr lang="en-CA" dirty="0" smtClean="0"/>
              <a:t>Regulatory bifurcation</a:t>
            </a:r>
          </a:p>
          <a:p>
            <a:endParaRPr lang="en-CA" dirty="0"/>
          </a:p>
          <a:p>
            <a:r>
              <a:rPr lang="en-CA" dirty="0" smtClean="0"/>
              <a:t>Technological convergence</a:t>
            </a:r>
          </a:p>
          <a:p>
            <a:endParaRPr lang="en-CA" dirty="0"/>
          </a:p>
          <a:p>
            <a:r>
              <a:rPr lang="en-CA" dirty="0" smtClean="0"/>
              <a:t>Corporate consolidation</a:t>
            </a:r>
          </a:p>
          <a:p>
            <a:endParaRPr lang="en-CA" dirty="0"/>
          </a:p>
          <a:p>
            <a:r>
              <a:rPr lang="en-CA" dirty="0" smtClean="0"/>
              <a:t>Audience fragmentation</a:t>
            </a:r>
            <a:endParaRPr lang="en-CA" dirty="0"/>
          </a:p>
        </p:txBody>
      </p:sp>
      <p:pic>
        <p:nvPicPr>
          <p:cNvPr id="4" name="LIS 598 Info Policy - Winter 2017 - Lecture 12 - Slide 7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661248"/>
            <a:ext cx="487363" cy="487363"/>
          </a:xfrm>
          <a:prstGeom prst="rect">
            <a:avLst/>
          </a:prstGeom>
        </p:spPr>
      </p:pic>
    </p:spTree>
    <p:extLst>
      <p:ext uri="{BB962C8B-B14F-4D97-AF65-F5344CB8AC3E}">
        <p14:creationId xmlns:p14="http://schemas.microsoft.com/office/powerpoint/2010/main" val="1136642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B-II. Corporate Consolidation</a:t>
            </a:r>
            <a:endParaRPr lang="en-CA" dirty="0"/>
          </a:p>
        </p:txBody>
      </p:sp>
      <p:sp>
        <p:nvSpPr>
          <p:cNvPr id="3" name="Content Placeholder 2"/>
          <p:cNvSpPr>
            <a:spLocks noGrp="1"/>
          </p:cNvSpPr>
          <p:nvPr>
            <p:ph idx="1"/>
          </p:nvPr>
        </p:nvSpPr>
        <p:spPr/>
        <p:txBody>
          <a:bodyPr>
            <a:normAutofit/>
          </a:bodyPr>
          <a:lstStyle/>
          <a:p>
            <a:r>
              <a:rPr lang="en-CA" dirty="0" smtClean="0"/>
              <a:t>Two kinds of corporate convergence</a:t>
            </a:r>
          </a:p>
          <a:p>
            <a:pPr lvl="1"/>
            <a:r>
              <a:rPr lang="en-CA" dirty="0" smtClean="0"/>
              <a:t>Horizontal – consolidation within an industry</a:t>
            </a:r>
          </a:p>
          <a:p>
            <a:pPr lvl="2"/>
            <a:r>
              <a:rPr lang="en-CA" dirty="0" smtClean="0"/>
              <a:t>Bell purchase of CHUM stations in 2007</a:t>
            </a:r>
          </a:p>
          <a:p>
            <a:pPr lvl="1"/>
            <a:r>
              <a:rPr lang="en-CA" dirty="0" smtClean="0"/>
              <a:t>Vertical – integration of broadcasting and telecom functions</a:t>
            </a:r>
          </a:p>
          <a:p>
            <a:pPr lvl="2"/>
            <a:r>
              <a:rPr lang="en-CA" dirty="0" smtClean="0"/>
              <a:t>Rogers purchase of City TV stations in 2007</a:t>
            </a:r>
          </a:p>
          <a:p>
            <a:pPr lvl="2"/>
            <a:endParaRPr lang="en-CA" dirty="0"/>
          </a:p>
          <a:p>
            <a:r>
              <a:rPr lang="en-CA" dirty="0" smtClean="0"/>
              <a:t>Content owners see benefit in owning the means of distribution</a:t>
            </a:r>
          </a:p>
          <a:p>
            <a:endParaRPr lang="en-CA" dirty="0"/>
          </a:p>
          <a:p>
            <a:r>
              <a:rPr lang="en-CA" dirty="0" smtClean="0"/>
              <a:t>Pattern repeated globally and across media (CRTC 2016-110)</a:t>
            </a:r>
          </a:p>
          <a:p>
            <a:pPr lvl="1"/>
            <a:endParaRPr lang="en-CA" dirty="0"/>
          </a:p>
        </p:txBody>
      </p:sp>
      <p:pic>
        <p:nvPicPr>
          <p:cNvPr id="4" name="LIS 598 Info Policy - Winter 2017 - Lecture 12 - Slide 8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805264"/>
            <a:ext cx="487363" cy="487363"/>
          </a:xfrm>
          <a:prstGeom prst="rect">
            <a:avLst/>
          </a:prstGeom>
        </p:spPr>
      </p:pic>
    </p:spTree>
    <p:extLst>
      <p:ext uri="{BB962C8B-B14F-4D97-AF65-F5344CB8AC3E}">
        <p14:creationId xmlns:p14="http://schemas.microsoft.com/office/powerpoint/2010/main" val="3919957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B-II(ii). Corporate Consolidation</a:t>
            </a:r>
          </a:p>
        </p:txBody>
      </p:sp>
      <p:sp>
        <p:nvSpPr>
          <p:cNvPr id="3" name="Content Placeholder 2"/>
          <p:cNvSpPr>
            <a:spLocks noGrp="1"/>
          </p:cNvSpPr>
          <p:nvPr>
            <p:ph idx="1"/>
          </p:nvPr>
        </p:nvSpPr>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sz="1200" dirty="0"/>
              <a:t>Canadian Media Concentration Research Project. 2015. </a:t>
            </a:r>
            <a:r>
              <a:rPr lang="en-US" sz="1200" i="1" dirty="0">
                <a:hlinkClick r:id="rId4"/>
              </a:rPr>
              <a:t>Growth and Concentration Trends in the English-Language Network Media Economy in Canada, 2000-2014: Report</a:t>
            </a:r>
            <a:r>
              <a:rPr lang="en-US" sz="1200" dirty="0"/>
              <a:t>. p. </a:t>
            </a:r>
            <a:r>
              <a:rPr lang="en-US" sz="1200" dirty="0" smtClean="0"/>
              <a:t>20.</a:t>
            </a:r>
            <a:endParaRPr lang="en-CA" sz="1200" dirty="0"/>
          </a:p>
          <a:p>
            <a:endParaRPr lang="en-CA" sz="1100" dirty="0"/>
          </a:p>
          <a:p>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29" y="1556792"/>
            <a:ext cx="6207025" cy="4048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LIS 598 Info Policy - Winter 2017 - Lecture 12 - Slide 9 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48" y="5863520"/>
            <a:ext cx="487363" cy="487363"/>
          </a:xfrm>
          <a:prstGeom prst="rect">
            <a:avLst/>
          </a:prstGeom>
        </p:spPr>
      </p:pic>
    </p:spTree>
    <p:extLst>
      <p:ext uri="{BB962C8B-B14F-4D97-AF65-F5344CB8AC3E}">
        <p14:creationId xmlns:p14="http://schemas.microsoft.com/office/powerpoint/2010/main" val="1245706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19457</TotalTime>
  <Words>1450</Words>
  <Application>Microsoft Office PowerPoint</Application>
  <PresentationFormat>On-screen Show (4:3)</PresentationFormat>
  <Paragraphs>210</Paragraphs>
  <Slides>20</Slides>
  <Notes>0</Notes>
  <HiddenSlides>0</HiddenSlides>
  <MMClips>18</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Adjacency</vt:lpstr>
      <vt:lpstr>Broadcasting Policy </vt:lpstr>
      <vt:lpstr>Outline</vt:lpstr>
      <vt:lpstr>A-I. Broadcasting Policy History</vt:lpstr>
      <vt:lpstr>A-I(ii). Broadcasting Policy History</vt:lpstr>
      <vt:lpstr>A-I(iii). Broadcasting Policy History</vt:lpstr>
      <vt:lpstr>A-III. Broadcasting Policy for Canada</vt:lpstr>
      <vt:lpstr>B-I. Four Factors Shaping Broadcasting Policy (CRTC 2010, 2011)</vt:lpstr>
      <vt:lpstr>B-II. Corporate Consolidation</vt:lpstr>
      <vt:lpstr>B-II(ii). Corporate Consolidation</vt:lpstr>
      <vt:lpstr>B-II(iii). Corporate Consolidation</vt:lpstr>
      <vt:lpstr>B-III. Audience Fragmentation</vt:lpstr>
      <vt:lpstr>C-I. Canadian Broadcasting Corporation</vt:lpstr>
      <vt:lpstr>C-I(ii). CBC</vt:lpstr>
      <vt:lpstr>C-II. “Let’s Talk TV”</vt:lpstr>
      <vt:lpstr>D-I. A New Communication Era</vt:lpstr>
      <vt:lpstr>D-II. Information Policy in Flux </vt:lpstr>
      <vt:lpstr>Discussion Questions</vt:lpstr>
      <vt:lpstr>Thank You </vt:lpstr>
      <vt:lpstr>Sources: </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MM</cp:lastModifiedBy>
  <cp:revision>208</cp:revision>
  <cp:lastPrinted>2017-03-08T21:02:30Z</cp:lastPrinted>
  <dcterms:created xsi:type="dcterms:W3CDTF">2011-01-13T14:12:52Z</dcterms:created>
  <dcterms:modified xsi:type="dcterms:W3CDTF">2017-04-01T13:24:15Z</dcterms:modified>
</cp:coreProperties>
</file>