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Lato Hairline"/>
      <p:regular r:id="rId31"/>
      <p:bold r:id="rId32"/>
      <p:italic r:id="rId33"/>
      <p:boldItalic r:id="rId34"/>
    </p:embeddedFont>
    <p:embeddedFont>
      <p:font typeface="La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D26FE7-D4CA-4D5D-85CB-54871379382A}">
  <a:tblStyle styleId="{FDD26FE7-D4CA-4D5D-85CB-5487137938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C0F35A5-381F-458B-BA3D-32C634D673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Hairlin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LatoHairline-italic.fntdata"/><Relationship Id="rId10" Type="http://schemas.openxmlformats.org/officeDocument/2006/relationships/slide" Target="slides/slide5.xml"/><Relationship Id="rId32" Type="http://schemas.openxmlformats.org/officeDocument/2006/relationships/font" Target="fonts/LatoHairline-bold.fntdata"/><Relationship Id="rId13" Type="http://schemas.openxmlformats.org/officeDocument/2006/relationships/slide" Target="slides/slide8.xml"/><Relationship Id="rId35" Type="http://schemas.openxmlformats.org/officeDocument/2006/relationships/font" Target="fonts/LatoLight-regular.fntdata"/><Relationship Id="rId12" Type="http://schemas.openxmlformats.org/officeDocument/2006/relationships/slide" Target="slides/slide7.xml"/><Relationship Id="rId34" Type="http://schemas.openxmlformats.org/officeDocument/2006/relationships/font" Target="fonts/LatoHairline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Light-italic.fntdata"/><Relationship Id="rId14" Type="http://schemas.openxmlformats.org/officeDocument/2006/relationships/slide" Target="slides/slide9.xml"/><Relationship Id="rId36" Type="http://schemas.openxmlformats.org/officeDocument/2006/relationships/font" Target="fonts/Lato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11b49d4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11b49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name of conference + year, my name &amp; Michelle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bce3435cd_0_3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bce3435c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b30c3b3e4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b30c3b3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ce3435cd_0_3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bce3435cd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bce3435cd_0_2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bce3435c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0ed00a98_0_4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0ed00a98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b0ed00a98_0_4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b0ed00a98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b0ed00a98_0_5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b0ed00a98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bce3435cd_0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bce3435c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name of conference + year, my name &amp; Michelle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ce3435cd_0_3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ce3435cd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b0ed00a9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b0ed00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bce3435cd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bce3435c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b354d82e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b354d82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ce3435cd_0_3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bce3435cd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9cf42e4c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9cf42e4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ce3435cd_0_3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ce3435c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Google Shape;10;p2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Google Shape;55;p12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://creativecommons.org/licenses/by/4.0/" TargetMode="External"/><Relationship Id="rId7" Type="http://schemas.openxmlformats.org/officeDocument/2006/relationships/hyperlink" Target="https://www.ualberta.ca/centre-for-teaching-and-learning/grants/oer" TargetMode="External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hyperlink" Target="http://creativecommons.org/licenses/by/4.0/" TargetMode="External"/><Relationship Id="rId7" Type="http://schemas.openxmlformats.org/officeDocument/2006/relationships/hyperlink" Target="mailto:oer@ualberta.ca" TargetMode="External"/><Relationship Id="rId8" Type="http://schemas.openxmlformats.org/officeDocument/2006/relationships/hyperlink" Target="https://www.ualberta.ca/centre-for-teaching-and-learning/grants/o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1.jpg"/><Relationship Id="rId5" Type="http://schemas.openxmlformats.org/officeDocument/2006/relationships/image" Target="../media/image19.png"/><Relationship Id="rId6" Type="http://schemas.openxmlformats.org/officeDocument/2006/relationships/hyperlink" Target="https://cognitiveprojections.ca/" TargetMode="External"/><Relationship Id="rId7" Type="http://schemas.openxmlformats.org/officeDocument/2006/relationships/hyperlink" Target="https://falon3.github.io/oer_visualTools/plume.html#top" TargetMode="External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pic>
        <p:nvPicPr>
          <p:cNvPr descr="promise-white.png" id="61" name="Google Shape;61;p13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6620756" y="2775175"/>
            <a:ext cx="240851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62" name="Google Shape;62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43434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434343"/>
                </a:solidFill>
              </a:rPr>
              <a:t>.</a:t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53900" y="750900"/>
            <a:ext cx="59058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A Program to Support the Adaptation, Creation, and Use of </a:t>
            </a:r>
            <a:r>
              <a:rPr b="1" lang="en" sz="2400">
                <a:solidFill>
                  <a:srgbClr val="0000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OER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at a Research-Intensive Institution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What We’ve Learned So far </a:t>
            </a:r>
            <a:br>
              <a:rPr b="1" lang="en" sz="2400">
                <a:solidFill>
                  <a:srgbClr val="0000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</a:br>
            <a:endParaRPr b="1" sz="2400">
              <a:solidFill>
                <a:srgbClr val="0000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Krysta McNutt, Open Education Program Lead, University of Alberta</a:t>
            </a: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Michelle Brailey, Digital Initiatives Projects Librarian, </a:t>
            </a: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University</a:t>
            </a: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 of Alberta </a:t>
            </a: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latin typeface="Lato Light"/>
                <a:ea typeface="Lato Light"/>
                <a:cs typeface="Lato Light"/>
                <a:sym typeface="Lato Light"/>
              </a:rPr>
              <a:t>Annual Conference of the Society for Teaching and Learning in Higher Education (STLHE) </a:t>
            </a:r>
            <a:br>
              <a:rPr lang="en" sz="11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latin typeface="Lato Light"/>
                <a:ea typeface="Lato Light"/>
                <a:cs typeface="Lato Light"/>
                <a:sym typeface="Lato Light"/>
              </a:rPr>
              <a:t>June 12, 2019</a:t>
            </a:r>
            <a:endParaRPr sz="36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pic>
        <p:nvPicPr>
          <p:cNvPr id="65" name="Google Shape;65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8800" y="2155250"/>
            <a:ext cx="1989351" cy="4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725" y="4885251"/>
            <a:ext cx="866186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83900" y="242550"/>
            <a:ext cx="70587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  Evaluation Criteria</a:t>
            </a:r>
            <a:endParaRPr sz="30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0" y="1609200"/>
            <a:ext cx="2437800" cy="1495800"/>
          </a:xfrm>
          <a:prstGeom prst="homePlate">
            <a:avLst>
              <a:gd fmla="val 30129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Student Engagement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978863" y="1609200"/>
            <a:ext cx="2938500" cy="1495800"/>
          </a:xfrm>
          <a:prstGeom prst="chevron">
            <a:avLst>
              <a:gd fmla="val 29853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Student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Impact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755575" y="3102450"/>
            <a:ext cx="2480700" cy="1495800"/>
          </a:xfrm>
          <a:prstGeom prst="chevron">
            <a:avLst>
              <a:gd fmla="val 29853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786225" y="3102450"/>
            <a:ext cx="2480700" cy="1495800"/>
          </a:xfrm>
          <a:prstGeom prst="chevron">
            <a:avLst>
              <a:gd fmla="val 29853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Cost Savings to Students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158513" y="1116175"/>
            <a:ext cx="2310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Class size &amp; frequency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2201862" y="3255900"/>
            <a:ext cx="18663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Transfer-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ability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201838" y="4373950"/>
            <a:ext cx="1537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726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Potential beyond UofA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053202" y="4373950"/>
            <a:ext cx="2736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Existing resource costs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-1" y="1116175"/>
            <a:ext cx="1967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Exploration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676542" y="3102450"/>
            <a:ext cx="1319400" cy="1495800"/>
          </a:xfrm>
          <a:prstGeom prst="chevron">
            <a:avLst>
              <a:gd fmla="val 29853" name="adj"/>
            </a:avLst>
          </a:prstGeom>
          <a:solidFill>
            <a:srgbClr val="C9DAF8">
              <a:alpha val="3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-388200" y="3102450"/>
            <a:ext cx="1319400" cy="1495800"/>
          </a:xfrm>
          <a:prstGeom prst="chevron">
            <a:avLst>
              <a:gd fmla="val 29853" name="adj"/>
            </a:avLst>
          </a:prstGeom>
          <a:solidFill>
            <a:srgbClr val="C9DAF8">
              <a:alpha val="3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4660217" y="1609200"/>
            <a:ext cx="1319400" cy="1495800"/>
          </a:xfrm>
          <a:prstGeom prst="chevron">
            <a:avLst>
              <a:gd fmla="val 29853" name="adj"/>
            </a:avLst>
          </a:prstGeom>
          <a:solidFill>
            <a:srgbClr val="C9DAF8">
              <a:alpha val="3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23"/>
          <p:cNvGraphicFramePr/>
          <p:nvPr/>
        </p:nvGraphicFramePr>
        <p:xfrm>
          <a:off x="81850" y="10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{1C0F35A5-381F-458B-BA3D-32C634D6735F}</a:tableStyleId>
              </a:tblPr>
              <a:tblGrid>
                <a:gridCol w="2972225"/>
                <a:gridCol w="2972225"/>
              </a:tblGrid>
              <a:tr h="187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Evaluations</a:t>
                      </a:r>
                      <a:endParaRPr sz="36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Institutional </a:t>
                      </a:r>
                      <a:br>
                        <a:rPr b="1" lang="en" sz="30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en" sz="30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Repository</a:t>
                      </a:r>
                      <a:endParaRPr b="1" sz="30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87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</a:t>
                      </a:r>
                      <a:endParaRPr b="1" sz="3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Teams</a:t>
                      </a:r>
                      <a:endParaRPr b="1" sz="36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875" y="3200450"/>
            <a:ext cx="2277050" cy="11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81850" y="4510200"/>
            <a:ext cx="29721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Funding stays in CTL, staffed by students</a:t>
            </a:r>
            <a:endParaRPr sz="11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033350" y="2466200"/>
            <a:ext cx="2972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OERs are stored in the </a:t>
            </a:r>
            <a:br>
              <a:rPr lang="en" sz="1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UA Educational Research Archive (ERA)</a:t>
            </a:r>
            <a:endParaRPr sz="11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054075" y="4506350"/>
            <a:ext cx="29721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CC-BY, CC-BY-SA, CC-BY-NC, or CC-BY-NC-SA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1850" y="2576300"/>
            <a:ext cx="29721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Course outlines, project team interviews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83900" y="242550"/>
            <a:ext cx="70587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  Project Agreements</a:t>
            </a:r>
            <a:endParaRPr sz="30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30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544550" y="1813075"/>
            <a:ext cx="6054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ato Light"/>
                <a:ea typeface="Lato Light"/>
                <a:cs typeface="Lato Light"/>
                <a:sym typeface="Lato Light"/>
              </a:rPr>
              <a:t>OER Project </a:t>
            </a:r>
            <a:br>
              <a:rPr lang="en" sz="60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6000">
                <a:latin typeface="Lato Light"/>
                <a:ea typeface="Lato Light"/>
                <a:cs typeface="Lato Light"/>
                <a:sym typeface="Lato Light"/>
              </a:rPr>
              <a:t>Cycle</a:t>
            </a:r>
            <a:endParaRPr sz="6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250574" y="901918"/>
            <a:ext cx="2790900" cy="2790900"/>
          </a:xfrm>
          <a:prstGeom prst="donut">
            <a:avLst>
              <a:gd fmla="val 16067" name="adj"/>
            </a:avLst>
          </a:prstGeom>
          <a:solidFill>
            <a:srgbClr val="04D1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3371500" y="216750"/>
            <a:ext cx="31182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OER </a:t>
            </a:r>
            <a:endParaRPr sz="60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Project </a:t>
            </a:r>
            <a:endParaRPr sz="60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Cycle</a:t>
            </a:r>
            <a:endParaRPr sz="60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0" name="Google Shape;200;p25"/>
          <p:cNvSpPr/>
          <p:nvPr/>
        </p:nvSpPr>
        <p:spPr>
          <a:xfrm rot="1800095">
            <a:off x="165226" y="814787"/>
            <a:ext cx="2956658" cy="295665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1C6C5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flipH="1" rot="-1800095">
            <a:off x="167609" y="814787"/>
            <a:ext cx="2956658" cy="295665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01AECF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-8100000">
            <a:off x="1442859" y="749666"/>
            <a:ext cx="399232" cy="399232"/>
          </a:xfrm>
          <a:prstGeom prst="rtTriangle">
            <a:avLst/>
          </a:prstGeom>
          <a:solidFill>
            <a:srgbClr val="01AE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 flipH="1" rot="-9000637">
            <a:off x="166496" y="813015"/>
            <a:ext cx="2955948" cy="2955948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195B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 rot="-1027268">
            <a:off x="2655022" y="2752366"/>
            <a:ext cx="343419" cy="343419"/>
          </a:xfrm>
          <a:prstGeom prst="rtTriangle">
            <a:avLst/>
          </a:prstGeom>
          <a:solidFill>
            <a:srgbClr val="01C6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 rot="6359915">
            <a:off x="270693" y="2750029"/>
            <a:ext cx="399472" cy="399472"/>
          </a:xfrm>
          <a:prstGeom prst="rtTriangle">
            <a:avLst/>
          </a:prstGeom>
          <a:solidFill>
            <a:srgbClr val="019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821082" y="3577828"/>
            <a:ext cx="16428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Customize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 rot="-3398964">
            <a:off x="-467361" y="813067"/>
            <a:ext cx="1643079" cy="7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Pilot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 rot="3411856">
            <a:off x="2253161" y="1041599"/>
            <a:ext cx="1642627" cy="735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Find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3590550" y="217825"/>
            <a:ext cx="3564900" cy="4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Shared vision for student learning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Dedicated student support </a:t>
            </a: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----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Google Advanced &amp; CC Search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----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CC license training at the outset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Setting an open licensing intent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Capturing usage rights along the way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74375" y="4568300"/>
            <a:ext cx="623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Common challenges:  time, how-to, organizing information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250574" y="901918"/>
            <a:ext cx="2790900" cy="2790900"/>
          </a:xfrm>
          <a:prstGeom prst="donut">
            <a:avLst>
              <a:gd fmla="val 16067" name="adj"/>
            </a:avLst>
          </a:prstGeom>
          <a:solidFill>
            <a:srgbClr val="04D1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853003" y="1880592"/>
            <a:ext cx="15861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OER Project Cycle</a:t>
            </a:r>
            <a:endParaRPr sz="18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26"/>
          <p:cNvSpPr/>
          <p:nvPr/>
        </p:nvSpPr>
        <p:spPr>
          <a:xfrm rot="1800095">
            <a:off x="165226" y="814787"/>
            <a:ext cx="2956658" cy="295665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1C6C5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rot="-8100000">
            <a:off x="1442859" y="749666"/>
            <a:ext cx="399232" cy="399232"/>
          </a:xfrm>
          <a:prstGeom prst="rtTriangl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rot="-1027268">
            <a:off x="2655022" y="2752366"/>
            <a:ext cx="343419" cy="343419"/>
          </a:xfrm>
          <a:prstGeom prst="rtTriangle">
            <a:avLst/>
          </a:prstGeom>
          <a:solidFill>
            <a:srgbClr val="01C6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 rot="3411856">
            <a:off x="2253161" y="1041599"/>
            <a:ext cx="1642627" cy="735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Find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250574" y="901918"/>
            <a:ext cx="2790900" cy="2790900"/>
          </a:xfrm>
          <a:prstGeom prst="donut">
            <a:avLst>
              <a:gd fmla="val 16067" name="adj"/>
            </a:avLst>
          </a:prstGeom>
          <a:solidFill>
            <a:srgbClr val="04D1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853003" y="1880592"/>
            <a:ext cx="15861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OER Project Cycle</a:t>
            </a:r>
            <a:endParaRPr sz="18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9" name="Google Shape;229;p27"/>
          <p:cNvSpPr/>
          <p:nvPr/>
        </p:nvSpPr>
        <p:spPr>
          <a:xfrm rot="1800095">
            <a:off x="165226" y="814787"/>
            <a:ext cx="2956658" cy="295665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1C6C5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 flipH="1" rot="-1800095">
            <a:off x="167609" y="814787"/>
            <a:ext cx="2956658" cy="295665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noFill/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 rot="-8100000">
            <a:off x="1442859" y="749666"/>
            <a:ext cx="399232" cy="399232"/>
          </a:xfrm>
          <a:prstGeom prst="rtTriangl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flipH="1" rot="-9000637">
            <a:off x="166496" y="813015"/>
            <a:ext cx="2955948" cy="2955948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195B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 rot="-1027268">
            <a:off x="2655022" y="2752366"/>
            <a:ext cx="343419" cy="343419"/>
          </a:xfrm>
          <a:prstGeom prst="rtTriangle">
            <a:avLst/>
          </a:prstGeom>
          <a:solidFill>
            <a:srgbClr val="01C6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6359915">
            <a:off x="270693" y="2750029"/>
            <a:ext cx="399472" cy="399472"/>
          </a:xfrm>
          <a:prstGeom prst="rtTriangle">
            <a:avLst/>
          </a:prstGeom>
          <a:solidFill>
            <a:srgbClr val="019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3590550" y="217825"/>
            <a:ext cx="3315300" cy="4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Iterative development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Collaborative testing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(student, instructor, &amp; other)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Capturing changes along the way </a:t>
            </a:r>
            <a:endParaRPr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---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Early consults with Copyright Office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174375" y="4568300"/>
            <a:ext cx="661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Common challenges:  choosing the cut, usage rights, versioning, designing “open”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821082" y="3577828"/>
            <a:ext cx="16428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Customize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 rot="3411856">
            <a:off x="2253161" y="1041599"/>
            <a:ext cx="1642627" cy="735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Find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250574" y="901918"/>
            <a:ext cx="2790900" cy="2790900"/>
          </a:xfrm>
          <a:prstGeom prst="donut">
            <a:avLst>
              <a:gd fmla="val 16067" name="adj"/>
            </a:avLst>
          </a:prstGeom>
          <a:solidFill>
            <a:srgbClr val="04D1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853003" y="1880592"/>
            <a:ext cx="15861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95B1"/>
                </a:solidFill>
                <a:latin typeface="Lato Light"/>
                <a:ea typeface="Lato Light"/>
                <a:cs typeface="Lato Light"/>
                <a:sym typeface="Lato Light"/>
              </a:rPr>
              <a:t>OER Project Cycle</a:t>
            </a:r>
            <a:endParaRPr sz="1800">
              <a:solidFill>
                <a:srgbClr val="0195B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6" name="Google Shape;246;p28"/>
          <p:cNvSpPr/>
          <p:nvPr/>
        </p:nvSpPr>
        <p:spPr>
          <a:xfrm rot="1800095">
            <a:off x="165226" y="814787"/>
            <a:ext cx="2956658" cy="295665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1C6C5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 flipH="1" rot="-1800095">
            <a:off x="167609" y="814787"/>
            <a:ext cx="2956658" cy="295665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01AECF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 rot="-8100000">
            <a:off x="1442859" y="749666"/>
            <a:ext cx="399232" cy="399232"/>
          </a:xfrm>
          <a:prstGeom prst="rtTriangle">
            <a:avLst/>
          </a:prstGeom>
          <a:solidFill>
            <a:srgbClr val="01AE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 flipH="1" rot="-9000637">
            <a:off x="166496" y="813015"/>
            <a:ext cx="2955948" cy="2955948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195B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 rot="-1027268">
            <a:off x="2655022" y="2752366"/>
            <a:ext cx="343419" cy="343419"/>
          </a:xfrm>
          <a:prstGeom prst="rtTriangle">
            <a:avLst/>
          </a:prstGeom>
          <a:solidFill>
            <a:srgbClr val="01C6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 rot="6359915">
            <a:off x="270693" y="2750029"/>
            <a:ext cx="399472" cy="399472"/>
          </a:xfrm>
          <a:prstGeom prst="rtTriangle">
            <a:avLst/>
          </a:prstGeom>
          <a:solidFill>
            <a:srgbClr val="019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821082" y="3577828"/>
            <a:ext cx="16428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Customize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 rot="-3465305">
            <a:off x="-467320" y="812994"/>
            <a:ext cx="1642990" cy="73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Pilot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 rot="3411856">
            <a:off x="2253161" y="1041599"/>
            <a:ext cx="1642627" cy="735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9879"/>
                </a:solidFill>
                <a:latin typeface="Lato Light"/>
                <a:ea typeface="Lato Light"/>
                <a:cs typeface="Lato Light"/>
                <a:sym typeface="Lato Light"/>
              </a:rPr>
              <a:t>Find</a:t>
            </a:r>
            <a:endParaRPr sz="1800">
              <a:solidFill>
                <a:srgbClr val="03987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3590550" y="217825"/>
            <a:ext cx="3315300" cy="4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“I’m trying something new”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Feedback loop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In-class reflection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Educate about OER / open licenses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174375" y="4568300"/>
            <a:ext cx="661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Common challenges:  articulating usage rights, change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745525" y="261372"/>
            <a:ext cx="182100" cy="182100"/>
          </a:xfrm>
          <a:prstGeom prst="donut">
            <a:avLst>
              <a:gd fmla="val 10527" name="adj"/>
            </a:avLst>
          </a:prstGeom>
          <a:noFill/>
          <a:ln cap="flat" cmpd="sng" w="9525">
            <a:solidFill>
              <a:srgbClr val="0398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8" name="Google Shape;258;p28"/>
          <p:cNvSpPr/>
          <p:nvPr/>
        </p:nvSpPr>
        <p:spPr>
          <a:xfrm>
            <a:off x="745525" y="543719"/>
            <a:ext cx="182100" cy="182100"/>
          </a:xfrm>
          <a:prstGeom prst="donut">
            <a:avLst>
              <a:gd fmla="val 10527" name="adj"/>
            </a:avLst>
          </a:prstGeom>
          <a:noFill/>
          <a:ln cap="flat" cmpd="sng" w="9525">
            <a:solidFill>
              <a:srgbClr val="0398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9" name="Google Shape;259;p28"/>
          <p:cNvSpPr txBox="1"/>
          <p:nvPr/>
        </p:nvSpPr>
        <p:spPr>
          <a:xfrm>
            <a:off x="872837" y="188600"/>
            <a:ext cx="24129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content 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872824" y="455248"/>
            <a:ext cx="24129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learning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61" name="Google Shape;261;p28"/>
          <p:cNvCxnSpPr>
            <a:stCxn id="257" idx="2"/>
          </p:cNvCxnSpPr>
          <p:nvPr/>
        </p:nvCxnSpPr>
        <p:spPr>
          <a:xfrm flipH="1">
            <a:off x="506425" y="352422"/>
            <a:ext cx="239100" cy="503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8"/>
          <p:cNvCxnSpPr>
            <a:stCxn id="258" idx="2"/>
            <a:endCxn id="257" idx="2"/>
          </p:cNvCxnSpPr>
          <p:nvPr/>
        </p:nvCxnSpPr>
        <p:spPr>
          <a:xfrm flipH="1" rot="10800000">
            <a:off x="745525" y="352469"/>
            <a:ext cx="600" cy="2823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pic>
        <p:nvPicPr>
          <p:cNvPr descr="promise-white.png" id="268" name="Google Shape;268;p29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6620756" y="2775175"/>
            <a:ext cx="240851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269" name="Google Shape;26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764" y="4778350"/>
            <a:ext cx="576461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2125200" y="4981425"/>
            <a:ext cx="4893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Unless otherwise noted, this work is licensed under a </a:t>
            </a:r>
            <a:r>
              <a:rPr lang="en" sz="700" u="sng">
                <a:solidFill>
                  <a:srgbClr val="43434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License</a:t>
            </a:r>
            <a:r>
              <a:rPr lang="en" sz="700">
                <a:solidFill>
                  <a:srgbClr val="434343"/>
                </a:solidFill>
              </a:rPr>
              <a:t>.</a:t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53900" y="405225"/>
            <a:ext cx="59058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Questions? </a:t>
            </a:r>
            <a:br>
              <a:rPr lang="en"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</a:br>
            <a:endParaRPr sz="48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  <a:hlinkClick r:id="rId7"/>
              </a:rPr>
              <a:t>oer@ualberta.ca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Krysta McNutt, Open Education Program Lead, University of Alberta</a:t>
            </a:r>
            <a:endParaRPr sz="3600">
              <a:solidFill>
                <a:srgbClr val="434343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pic>
        <p:nvPicPr>
          <p:cNvPr id="272" name="Google Shape;272;p2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8800" y="2155250"/>
            <a:ext cx="1989351" cy="4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30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544550" y="1813075"/>
            <a:ext cx="6054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ato Light"/>
                <a:ea typeface="Lato Light"/>
                <a:cs typeface="Lato Light"/>
                <a:sym typeface="Lato Light"/>
              </a:rPr>
              <a:t>What is an OER?</a:t>
            </a:r>
            <a:endParaRPr sz="6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88" y="250400"/>
            <a:ext cx="23145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75" y="2924063"/>
            <a:ext cx="1969025" cy="19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966841" y="214776"/>
            <a:ext cx="2609700" cy="2609700"/>
          </a:xfrm>
          <a:prstGeom prst="ellipse">
            <a:avLst/>
          </a:prstGeom>
          <a:solidFill>
            <a:srgbClr val="01AECF">
              <a:alpha val="45380"/>
            </a:srgbClr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-966841" y="2319004"/>
            <a:ext cx="2609700" cy="2609700"/>
          </a:xfrm>
          <a:prstGeom prst="ellipse">
            <a:avLst/>
          </a:prstGeom>
          <a:solidFill>
            <a:srgbClr val="01AECF">
              <a:alpha val="45380"/>
            </a:srgbClr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 rot="596888">
            <a:off x="42697" y="4005702"/>
            <a:ext cx="5240899" cy="623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 EAS 233, CELL 201, DDS 545-2, ENG 423 </a:t>
            </a:r>
            <a:endParaRPr sz="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Developing existing OER</a:t>
            </a:r>
            <a:endParaRPr sz="36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87;p16"/>
          <p:cNvSpPr txBox="1"/>
          <p:nvPr/>
        </p:nvSpPr>
        <p:spPr>
          <a:xfrm rot="-703327">
            <a:off x="-15386" y="261467"/>
            <a:ext cx="5299627" cy="795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 GERM 111, 112, PSYCHO 403, BIO 107/108/207/208, EDEL 316, EDEL 335, SCI 101 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Finding and Using OER</a:t>
            </a:r>
            <a:endParaRPr sz="36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8" name="Google Shape;88;p16"/>
          <p:cNvSpPr txBox="1"/>
          <p:nvPr/>
        </p:nvSpPr>
        <p:spPr>
          <a:xfrm>
            <a:off x="1735325" y="1149900"/>
            <a:ext cx="3803100" cy="28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open textbooks</a:t>
            </a:r>
            <a:b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course packs</a:t>
            </a:r>
            <a:b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class assignments</a:t>
            </a:r>
            <a:b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interactive resources</a:t>
            </a:r>
            <a:b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3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media collections</a:t>
            </a: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18525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7" y="1501519"/>
            <a:ext cx="2269272" cy="15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25" y="3019111"/>
            <a:ext cx="2269272" cy="15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1305" y="192826"/>
            <a:ext cx="2897115" cy="232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>
            <a:alphaModFix/>
          </a:blip>
          <a:srcRect b="0" l="0" r="10522" t="0"/>
          <a:stretch/>
        </p:blipFill>
        <p:spPr>
          <a:xfrm>
            <a:off x="6476100" y="2364750"/>
            <a:ext cx="2592330" cy="232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7">
            <a:alphaModFix/>
          </a:blip>
          <a:srcRect b="0" l="8802" r="17597" t="0"/>
          <a:stretch/>
        </p:blipFill>
        <p:spPr>
          <a:xfrm>
            <a:off x="2342999" y="1501519"/>
            <a:ext cx="1985626" cy="151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8">
            <a:alphaModFix/>
          </a:blip>
          <a:srcRect b="15626" l="0" r="26400" t="0"/>
          <a:stretch/>
        </p:blipFill>
        <p:spPr>
          <a:xfrm>
            <a:off x="2342999" y="3014361"/>
            <a:ext cx="1985625" cy="1517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525950" y="4652950"/>
            <a:ext cx="4254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Sources: University of Alberta, Faculty of Science, Department of Biological Sciences, Open Image Collection</a:t>
            </a:r>
            <a:endParaRPr sz="600"/>
          </a:p>
        </p:txBody>
      </p:sp>
      <p:sp>
        <p:nvSpPr>
          <p:cNvPr id="101" name="Google Shape;101;p17"/>
          <p:cNvSpPr txBox="1"/>
          <p:nvPr/>
        </p:nvSpPr>
        <p:spPr>
          <a:xfrm>
            <a:off x="73725" y="4500550"/>
            <a:ext cx="4254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Sources: University of Alberta, Faculty of Medicine and Dentistry, School of Dentistry, Pediatric Dentistry Image Collection</a:t>
            </a:r>
            <a:endParaRPr sz="60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9">
            <a:alphaModFix/>
          </a:blip>
          <a:srcRect b="0" l="0" r="4580" t="0"/>
          <a:stretch/>
        </p:blipFill>
        <p:spPr>
          <a:xfrm>
            <a:off x="4496400" y="192825"/>
            <a:ext cx="2189073" cy="44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89100" y="243175"/>
            <a:ext cx="3732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solidFill>
                  <a:srgbClr val="3D4A43"/>
                </a:solidFill>
                <a:latin typeface="Lato Light"/>
                <a:ea typeface="Lato Light"/>
                <a:cs typeface="Lato Light"/>
                <a:sym typeface="Lato Light"/>
              </a:rPr>
              <a:t>Media Collections</a:t>
            </a:r>
            <a:endParaRPr sz="3000">
              <a:solidFill>
                <a:srgbClr val="3D4A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1E86">
            <a:alpha val="48460"/>
          </a:srgbClr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18525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60900" l="0" r="0" t="0"/>
          <a:stretch/>
        </p:blipFill>
        <p:spPr>
          <a:xfrm>
            <a:off x="392125" y="1184530"/>
            <a:ext cx="4298876" cy="1320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89100" y="243175"/>
            <a:ext cx="3732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solidFill>
                  <a:srgbClr val="3D4A43"/>
                </a:solidFill>
                <a:latin typeface="Lato Light"/>
                <a:ea typeface="Lato Light"/>
                <a:cs typeface="Lato Light"/>
                <a:sym typeface="Lato Light"/>
              </a:rPr>
              <a:t>Interactive Resources</a:t>
            </a:r>
            <a:endParaRPr sz="3000">
              <a:solidFill>
                <a:srgbClr val="3D4A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15433" l="0" r="0" t="23489"/>
          <a:stretch/>
        </p:blipFill>
        <p:spPr>
          <a:xfrm>
            <a:off x="5190375" y="2627800"/>
            <a:ext cx="3135425" cy="16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b="14977" l="0" r="0" t="21771"/>
          <a:stretch/>
        </p:blipFill>
        <p:spPr>
          <a:xfrm>
            <a:off x="392125" y="2725674"/>
            <a:ext cx="4298875" cy="1529476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18"/>
          <p:cNvSpPr txBox="1"/>
          <p:nvPr/>
        </p:nvSpPr>
        <p:spPr>
          <a:xfrm>
            <a:off x="392125" y="4322950"/>
            <a:ext cx="42990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Sources: </a:t>
            </a:r>
            <a:r>
              <a:rPr lang="en" sz="700" u="sng">
                <a:solidFill>
                  <a:schemeClr val="hlink"/>
                </a:solidFill>
                <a:hlinkClick r:id="rId6"/>
              </a:rPr>
              <a:t>https://cognitiveprojections.ca/</a:t>
            </a:r>
            <a:r>
              <a:rPr lang="en" sz="600"/>
              <a:t> </a:t>
            </a:r>
            <a:endParaRPr sz="600"/>
          </a:p>
        </p:txBody>
      </p:sp>
      <p:sp>
        <p:nvSpPr>
          <p:cNvPr id="114" name="Google Shape;114;p18"/>
          <p:cNvSpPr txBox="1"/>
          <p:nvPr/>
        </p:nvSpPr>
        <p:spPr>
          <a:xfrm>
            <a:off x="5190438" y="4322950"/>
            <a:ext cx="31353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Source: </a:t>
            </a:r>
            <a:r>
              <a:rPr lang="en" sz="700" u="sng">
                <a:solidFill>
                  <a:schemeClr val="hlink"/>
                </a:solidFill>
                <a:hlinkClick r:id="rId7"/>
              </a:rPr>
              <a:t>https://falon3.github.io/oer_visualTools/plume.html#top</a:t>
            </a:r>
            <a:endParaRPr sz="7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1723" y="1232425"/>
            <a:ext cx="580030" cy="58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9">
            <a:alphaModFix/>
          </a:blip>
          <a:srcRect b="0" l="14618" r="15937" t="0"/>
          <a:stretch/>
        </p:blipFill>
        <p:spPr>
          <a:xfrm>
            <a:off x="5190375" y="1840612"/>
            <a:ext cx="602725" cy="57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6008700" y="1325650"/>
            <a:ext cx="231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 Light"/>
                <a:ea typeface="Lato Light"/>
                <a:cs typeface="Lato Light"/>
                <a:sym typeface="Lato Light"/>
              </a:rPr>
              <a:t>Open Textbooks </a:t>
            </a: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008700" y="1933213"/>
            <a:ext cx="231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 Light"/>
                <a:ea typeface="Lato Light"/>
                <a:cs typeface="Lato Light"/>
                <a:sym typeface="Lato Light"/>
              </a:rPr>
              <a:t>Interactive overlays </a:t>
            </a: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30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1544550" y="1813075"/>
            <a:ext cx="6054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ato Light"/>
                <a:ea typeface="Lato Light"/>
                <a:cs typeface="Lato Light"/>
                <a:sym typeface="Lato Light"/>
              </a:rPr>
              <a:t>UA OER Awards Program</a:t>
            </a:r>
            <a:endParaRPr sz="6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725" y="4885251"/>
            <a:ext cx="866186" cy="2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83900" y="90150"/>
            <a:ext cx="70587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Course Enhancement</a:t>
            </a:r>
            <a:endParaRPr sz="30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83900" y="2428625"/>
            <a:ext cx="70587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OER Development</a:t>
            </a:r>
            <a:endParaRPr sz="30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32" name="Google Shape;132;p20"/>
          <p:cNvGraphicFramePr/>
          <p:nvPr/>
        </p:nvGraphicFramePr>
        <p:xfrm>
          <a:off x="184250" y="106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{FDD26FE7-D4CA-4D5D-85CB-54871379382A}</a:tableStyleId>
              </a:tblPr>
              <a:tblGrid>
                <a:gridCol w="2004625"/>
                <a:gridCol w="2004625"/>
                <a:gridCol w="2004625"/>
              </a:tblGrid>
              <a:tr h="9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Find, customize,</a:t>
                      </a:r>
                      <a:r>
                        <a:rPr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and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use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open educational resources. Pilot use of new resources in class. </a:t>
                      </a:r>
                      <a:endParaRPr>
                        <a:solidFill>
                          <a:srgbClr val="999999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Replace 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traditional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textbooks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and other paid resources with open educational resources. Pilot use of new resources in class.</a:t>
                      </a:r>
                      <a:r>
                        <a:rPr lang="en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</a:t>
                      </a:r>
                      <a:endParaRPr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Utilize OER in classroom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activities to leverage open licensing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by enabling students to modify and redistribute OER. </a:t>
                      </a:r>
                      <a:endParaRPr>
                        <a:solidFill>
                          <a:srgbClr val="B7B7B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20"/>
          <p:cNvGraphicFramePr/>
          <p:nvPr/>
        </p:nvGraphicFramePr>
        <p:xfrm>
          <a:off x="184250" y="337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{FDD26FE7-D4CA-4D5D-85CB-54871379382A}</a:tableStyleId>
              </a:tblPr>
              <a:tblGrid>
                <a:gridCol w="1935225"/>
                <a:gridCol w="2152575"/>
                <a:gridCol w="2274825"/>
              </a:tblGrid>
              <a:tr h="13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Engage 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students, other educators, and/or the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community</a:t>
                      </a: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in the development of open teaching resources. </a:t>
                      </a:r>
                      <a:endParaRPr>
                        <a:solidFill>
                          <a:srgbClr val="B7B7B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Solicit feedback and pilot the use of OER. Validate alignment of the resource with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stakeholder needs beyond the classroom.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Develop version 2.0 of your existing OER by publishing on Pressbooks or other platforms to</a:t>
                      </a:r>
                      <a:r>
                        <a:rPr b="1" lang="en">
                          <a:solidFill>
                            <a:srgbClr val="00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enhance engagement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725" y="4885251"/>
            <a:ext cx="866186" cy="20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2008664" y="58786"/>
            <a:ext cx="1580963" cy="1483277"/>
            <a:chOff x="3611776" y="414352"/>
            <a:chExt cx="2166000" cy="2166000"/>
          </a:xfrm>
        </p:grpSpPr>
        <p:sp>
          <p:nvSpPr>
            <p:cNvPr id="140" name="Google Shape;140;p21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noFill/>
            <a:ln cap="flat" cmpd="sng" w="2857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3945748" y="1151314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Faculty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243793" y="2861510"/>
            <a:ext cx="1580963" cy="1483277"/>
            <a:chOff x="2702876" y="2032864"/>
            <a:chExt cx="2166000" cy="2166000"/>
          </a:xfrm>
        </p:grpSpPr>
        <p:sp>
          <p:nvSpPr>
            <p:cNvPr id="143" name="Google Shape;143;p21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2877356" y="2764417"/>
              <a:ext cx="1805100" cy="7029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Bookstore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5" name="Google Shape;145;p21"/>
          <p:cNvGrpSpPr/>
          <p:nvPr/>
        </p:nvGrpSpPr>
        <p:grpSpPr>
          <a:xfrm>
            <a:off x="3857714" y="2861508"/>
            <a:ext cx="1580963" cy="1483277"/>
            <a:chOff x="4562258" y="2032864"/>
            <a:chExt cx="2166000" cy="2166000"/>
          </a:xfrm>
        </p:grpSpPr>
        <p:sp>
          <p:nvSpPr>
            <p:cNvPr id="146" name="Google Shape;146;p2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4897212" y="2764423"/>
              <a:ext cx="1496100" cy="7029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CTL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8" name="Google Shape;148;p21"/>
          <p:cNvGrpSpPr/>
          <p:nvPr/>
        </p:nvGrpSpPr>
        <p:grpSpPr>
          <a:xfrm>
            <a:off x="3773583" y="901271"/>
            <a:ext cx="1580963" cy="1483277"/>
            <a:chOff x="4562258" y="2032864"/>
            <a:chExt cx="2166000" cy="2166000"/>
          </a:xfrm>
        </p:grpSpPr>
        <p:sp>
          <p:nvSpPr>
            <p:cNvPr id="149" name="Google Shape;149;p2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21"/>
            <p:cNvSpPr txBox="1"/>
            <p:nvPr/>
          </p:nvSpPr>
          <p:spPr>
            <a:xfrm>
              <a:off x="4743769" y="2474317"/>
              <a:ext cx="1842300" cy="1167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Student</a:t>
              </a:r>
              <a:br>
                <a:rPr b="1" lang="en">
                  <a:latin typeface="Lato"/>
                  <a:ea typeface="Lato"/>
                  <a:cs typeface="Lato"/>
                  <a:sym typeface="Lato"/>
                </a:rPr>
              </a:b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Governance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2008659" y="3521229"/>
            <a:ext cx="1580963" cy="1483277"/>
            <a:chOff x="4562258" y="2032864"/>
            <a:chExt cx="2166000" cy="2166000"/>
          </a:xfrm>
        </p:grpSpPr>
        <p:sp>
          <p:nvSpPr>
            <p:cNvPr id="152" name="Google Shape;152;p2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4897351" y="2764423"/>
              <a:ext cx="1496100" cy="7029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Libraries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4" name="Google Shape;154;p21"/>
          <p:cNvGrpSpPr/>
          <p:nvPr/>
        </p:nvGrpSpPr>
        <p:grpSpPr>
          <a:xfrm>
            <a:off x="243757" y="901273"/>
            <a:ext cx="1580963" cy="1483277"/>
            <a:chOff x="4562258" y="2032864"/>
            <a:chExt cx="2166000" cy="2166000"/>
          </a:xfrm>
        </p:grpSpPr>
        <p:sp>
          <p:nvSpPr>
            <p:cNvPr id="155" name="Google Shape;155;p2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21"/>
            <p:cNvSpPr txBox="1"/>
            <p:nvPr/>
          </p:nvSpPr>
          <p:spPr>
            <a:xfrm>
              <a:off x="4774092" y="2500851"/>
              <a:ext cx="1755300" cy="1207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Copyright Office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7" name="Google Shape;157;p21"/>
          <p:cNvSpPr txBox="1"/>
          <p:nvPr/>
        </p:nvSpPr>
        <p:spPr>
          <a:xfrm>
            <a:off x="518618" y="1377153"/>
            <a:ext cx="45612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Co-chairs: </a:t>
            </a:r>
            <a:br>
              <a:rPr b="1"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Vice Provost Learning Initiatives </a:t>
            </a:r>
            <a:br>
              <a:rPr lang="en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Vice Provost Learning Services / Chief Librarian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