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90" r:id="rId3"/>
    <p:sldId id="257" r:id="rId4"/>
    <p:sldId id="287" r:id="rId5"/>
    <p:sldId id="276" r:id="rId6"/>
    <p:sldId id="277" r:id="rId7"/>
    <p:sldId id="278" r:id="rId8"/>
    <p:sldId id="279" r:id="rId9"/>
    <p:sldId id="280" r:id="rId10"/>
    <p:sldId id="281" r:id="rId11"/>
    <p:sldId id="262" r:id="rId12"/>
    <p:sldId id="263" r:id="rId13"/>
    <p:sldId id="283" r:id="rId14"/>
    <p:sldId id="288" r:id="rId15"/>
    <p:sldId id="265" r:id="rId16"/>
    <p:sldId id="289" r:id="rId17"/>
    <p:sldId id="266" r:id="rId18"/>
    <p:sldId id="270" r:id="rId19"/>
    <p:sldId id="269" r:id="rId20"/>
    <p:sldId id="27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innell, Jennifer" initials="M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8124" autoAdjust="0"/>
  </p:normalViewPr>
  <p:slideViewPr>
    <p:cSldViewPr snapToGrid="0">
      <p:cViewPr varScale="1">
        <p:scale>
          <a:sx n="90" d="100"/>
          <a:sy n="90" d="100"/>
        </p:scale>
        <p:origin x="1332" y="90"/>
      </p:cViewPr>
      <p:guideLst>
        <p:guide orient="horz" pos="2160"/>
        <p:guide pos="3840"/>
      </p:guideLst>
    </p:cSldViewPr>
  </p:slideViewPr>
  <p:outlineViewPr>
    <p:cViewPr>
      <p:scale>
        <a:sx n="33" d="100"/>
        <a:sy n="33" d="100"/>
      </p:scale>
      <p:origin x="0" y="-10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F8CA5E-19F0-4E7A-A4F8-498DC2B3E8F9}" type="datetimeFigureOut">
              <a:rPr lang="en-US" smtClean="0"/>
              <a:pPr/>
              <a:t>5/23/2017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7F45B2-5593-4815-AAE6-0AE93814FDF1}" type="slidenum">
              <a:rPr lang="en-US" smtClean="0"/>
              <a:pPr/>
              <a:t>‹#›</a:t>
            </a:fld>
            <a:endParaRPr lang="en-US"/>
          </a:p>
        </p:txBody>
      </p:sp>
    </p:spTree>
    <p:extLst>
      <p:ext uri="{BB962C8B-B14F-4D97-AF65-F5344CB8AC3E}">
        <p14:creationId xmlns:p14="http://schemas.microsoft.com/office/powerpoint/2010/main" val="324735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vo.org.uk/"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ihr.ac.uk/Pages/default.asp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1</a:t>
            </a:fld>
            <a:endParaRPr lang="en-US"/>
          </a:p>
        </p:txBody>
      </p:sp>
    </p:spTree>
    <p:extLst>
      <p:ext uri="{BB962C8B-B14F-4D97-AF65-F5344CB8AC3E}">
        <p14:creationId xmlns:p14="http://schemas.microsoft.com/office/powerpoint/2010/main" val="17012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10</a:t>
            </a:fld>
            <a:endParaRPr lang="en-US"/>
          </a:p>
        </p:txBody>
      </p:sp>
    </p:spTree>
    <p:extLst>
      <p:ext uri="{BB962C8B-B14F-4D97-AF65-F5344CB8AC3E}">
        <p14:creationId xmlns:p14="http://schemas.microsoft.com/office/powerpoint/2010/main" val="34612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It all seems to boil down to a redefined expert (community member, library user, patient or stakeholder)</a:t>
            </a:r>
          </a:p>
          <a:p>
            <a:endParaRPr lang="en-CA" baseline="0" dirty="0" smtClean="0"/>
          </a:p>
          <a:p>
            <a:r>
              <a:rPr lang="en-CA" baseline="0" dirty="0" smtClean="0"/>
              <a:t>These experts will contribute to the research process by helping to define what questions to ask, play a role in designing research strategies, partner in the completion of  research activities, and lend expertise to the research dissemination plan)</a:t>
            </a:r>
          </a:p>
          <a:p>
            <a:endParaRPr lang="en-CA" baseline="0" dirty="0" smtClean="0"/>
          </a:p>
          <a:p>
            <a:r>
              <a:rPr lang="en-CA" baseline="0" dirty="0" smtClean="0"/>
              <a:t>Basically what we are looking at is shared decision making at all shags of the research process with an aim to improving outcomes. </a:t>
            </a:r>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11</a:t>
            </a:fld>
            <a:endParaRPr lang="en-US"/>
          </a:p>
        </p:txBody>
      </p:sp>
    </p:spTree>
    <p:extLst>
      <p:ext uri="{BB962C8B-B14F-4D97-AF65-F5344CB8AC3E}">
        <p14:creationId xmlns:p14="http://schemas.microsoft.com/office/powerpoint/2010/main" val="411473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12</a:t>
            </a:fld>
            <a:endParaRPr lang="en-US"/>
          </a:p>
        </p:txBody>
      </p:sp>
    </p:spTree>
    <p:extLst>
      <p:ext uri="{BB962C8B-B14F-4D97-AF65-F5344CB8AC3E}">
        <p14:creationId xmlns:p14="http://schemas.microsoft.com/office/powerpoint/2010/main" val="78753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13</a:t>
            </a:fld>
            <a:endParaRPr lang="en-US"/>
          </a:p>
        </p:txBody>
      </p:sp>
    </p:spTree>
    <p:extLst>
      <p:ext uri="{BB962C8B-B14F-4D97-AF65-F5344CB8AC3E}">
        <p14:creationId xmlns:p14="http://schemas.microsoft.com/office/powerpoint/2010/main" val="349248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Research Unit has an Engagement Framework</a:t>
            </a:r>
            <a:r>
              <a:rPr lang="en-CA" baseline="0" dirty="0" smtClean="0"/>
              <a:t> that outlines the role of patients and the researchers (or in our case, caregivers)</a:t>
            </a:r>
          </a:p>
          <a:p>
            <a:endParaRPr lang="en-CA" baseline="0" dirty="0" smtClean="0"/>
          </a:p>
          <a:p>
            <a:r>
              <a:rPr lang="en-CA" baseline="0" dirty="0" smtClean="0"/>
              <a:t>Included specific activities that they were expected to do</a:t>
            </a:r>
          </a:p>
          <a:p>
            <a:endParaRPr lang="en-CA" baseline="0" dirty="0" smtClean="0"/>
          </a:p>
          <a:p>
            <a:r>
              <a:rPr lang="en-CA" baseline="0" dirty="0" smtClean="0"/>
              <a:t>Included information on compensation</a:t>
            </a:r>
          </a:p>
          <a:p>
            <a:endParaRPr lang="en-CA" baseline="0" dirty="0" smtClean="0"/>
          </a:p>
          <a:p>
            <a:r>
              <a:rPr lang="en-CA" baseline="0" dirty="0" smtClean="0"/>
              <a:t>Included timelines</a:t>
            </a:r>
          </a:p>
          <a:p>
            <a:endParaRPr lang="en-CA" baseline="0" dirty="0" smtClean="0"/>
          </a:p>
          <a:p>
            <a:r>
              <a:rPr lang="en-CA" baseline="0" dirty="0" smtClean="0"/>
              <a:t>Almost like a contract …</a:t>
            </a:r>
          </a:p>
          <a:p>
            <a:endParaRPr lang="en-CA" baseline="0" dirty="0" smtClean="0"/>
          </a:p>
          <a:p>
            <a:r>
              <a:rPr lang="en-CA" baseline="0" dirty="0" smtClean="0"/>
              <a:t>We also attended 2 day Work shop (funded by a private foundation)</a:t>
            </a:r>
          </a:p>
          <a:p>
            <a:r>
              <a:rPr lang="en-CA" baseline="0" dirty="0" smtClean="0"/>
              <a:t>	-led by Patricia Wilson, Professor of Primary and Community Care @ the University of Kent in Canterbury England</a:t>
            </a:r>
          </a:p>
          <a:p>
            <a:r>
              <a:rPr lang="en-CA" dirty="0" smtClean="0"/>
              <a:t>	-Dr. Wilson’s research focus is PPI and she is a member of the INVOLVE Advisory group</a:t>
            </a:r>
          </a:p>
          <a:p>
            <a:endParaRPr lang="en-CA" dirty="0" smtClean="0"/>
          </a:p>
          <a:p>
            <a:r>
              <a:rPr lang="en-CA" dirty="0" smtClean="0"/>
              <a:t>One of the things</a:t>
            </a:r>
            <a:r>
              <a:rPr lang="en-CA" baseline="0" dirty="0" smtClean="0"/>
              <a:t> we did at the workshop that I found particularly valuable was to sit with our research team (there were several active teams working with the research unit at that time) and work through a number of exercises designed to help us define a common understanding of engagement as well as define a common understanding of our project</a:t>
            </a:r>
          </a:p>
          <a:p>
            <a:endParaRPr lang="en-CA" baseline="0" dirty="0" smtClean="0"/>
          </a:p>
          <a:p>
            <a:r>
              <a:rPr lang="en-CA" baseline="0" dirty="0" smtClean="0"/>
              <a:t>May of the exercises were drawn from Normalization Process Theory </a:t>
            </a:r>
          </a:p>
          <a:p>
            <a:r>
              <a:rPr lang="en-CA" baseline="0" dirty="0" smtClean="0"/>
              <a:t>Used a measurement instrument that allowed us to map our individual understanding of PE – which we then were able to overlay and find the gaps </a:t>
            </a:r>
          </a:p>
          <a:p>
            <a:r>
              <a:rPr lang="en-CA" baseline="0" dirty="0" smtClean="0"/>
              <a:t>This provided a jumping off point for beginning a meaningful conversation about what we were actually trying to do </a:t>
            </a:r>
            <a:endParaRPr lang="en-CA" dirty="0" smtClean="0"/>
          </a:p>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14</a:t>
            </a:fld>
            <a:endParaRPr lang="en-US"/>
          </a:p>
        </p:txBody>
      </p:sp>
    </p:spTree>
    <p:extLst>
      <p:ext uri="{BB962C8B-B14F-4D97-AF65-F5344CB8AC3E}">
        <p14:creationId xmlns:p14="http://schemas.microsoft.com/office/powerpoint/2010/main" val="3298772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15</a:t>
            </a:fld>
            <a:endParaRPr lang="en-US"/>
          </a:p>
        </p:txBody>
      </p:sp>
    </p:spTree>
    <p:extLst>
      <p:ext uri="{BB962C8B-B14F-4D97-AF65-F5344CB8AC3E}">
        <p14:creationId xmlns:p14="http://schemas.microsoft.com/office/powerpoint/2010/main" val="58364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question remains </a:t>
            </a:r>
            <a:r>
              <a:rPr lang="mr-IN" baseline="0" dirty="0" smtClean="0"/>
              <a:t>–</a:t>
            </a:r>
            <a:r>
              <a:rPr lang="en-US" baseline="0" dirty="0" smtClean="0"/>
              <a:t> why do patient engagement research at all </a:t>
            </a:r>
            <a:r>
              <a:rPr lang="mr-IN" baseline="0" dirty="0" smtClean="0"/>
              <a:t>–</a:t>
            </a:r>
            <a:r>
              <a:rPr lang="en-US" baseline="0" dirty="0" smtClean="0"/>
              <a:t> are there really any benefits?</a:t>
            </a:r>
          </a:p>
          <a:p>
            <a:endParaRPr lang="en-US" baseline="0" dirty="0" smtClean="0"/>
          </a:p>
          <a:p>
            <a:r>
              <a:rPr lang="en-US" dirty="0" smtClean="0"/>
              <a:t>in the last</a:t>
            </a:r>
            <a:r>
              <a:rPr lang="en-US" baseline="0" dirty="0" smtClean="0"/>
              <a:t> 10 years we’ve started to a see a number of studies looking at the impact for patient engagement research. </a:t>
            </a:r>
          </a:p>
          <a:p>
            <a:endParaRPr lang="en-US" baseline="0" dirty="0" smtClean="0"/>
          </a:p>
          <a:p>
            <a:r>
              <a:rPr lang="en-US" baseline="0" dirty="0" smtClean="0"/>
              <a:t>Many of the benefits pertain directly to the patients themselves</a:t>
            </a:r>
          </a:p>
          <a:p>
            <a:endParaRPr lang="en-US" baseline="0" dirty="0" smtClean="0"/>
          </a:p>
          <a:p>
            <a:r>
              <a:rPr lang="en-US" baseline="0" dirty="0" smtClean="0"/>
              <a:t>When reporting on their research activities </a:t>
            </a:r>
            <a:r>
              <a:rPr lang="mr-IN" baseline="0" dirty="0" smtClean="0"/>
              <a:t>–</a:t>
            </a:r>
            <a:r>
              <a:rPr lang="en-US" baseline="0" dirty="0" smtClean="0"/>
              <a:t> the patients often talk about how contributing to the research really made them feel empowered, particularly at a time when their condition or illness may have been eroding their sense of self worth. The patients also talk about the acquisition of skill, things like project management, communication, time management all appear frequently in the studies. There is a sense of having improved access to information about their own condition or the health care system more broadly. And finally, the development of new and meaningful relationships with the other patients working on the research and with the researchers themselves is a common theme</a:t>
            </a:r>
          </a:p>
          <a:p>
            <a:endParaRPr lang="en-US" baseline="0" dirty="0" smtClean="0"/>
          </a:p>
          <a:p>
            <a:r>
              <a:rPr lang="en-US" baseline="0" dirty="0" smtClean="0"/>
              <a:t>The non patient researchers also talk about the benefits of patient engagement</a:t>
            </a:r>
          </a:p>
          <a:p>
            <a:endParaRPr lang="en-US" baseline="0" dirty="0" smtClean="0"/>
          </a:p>
          <a:p>
            <a:r>
              <a:rPr lang="en-US" baseline="0" dirty="0" smtClean="0"/>
              <a:t>They report that the activities provide them with and increased awareness and understanding of the issues. </a:t>
            </a:r>
          </a:p>
          <a:p>
            <a:endParaRPr lang="en-US" baseline="0" dirty="0" smtClean="0"/>
          </a:p>
          <a:p>
            <a:r>
              <a:rPr lang="en-US" baseline="0" dirty="0" smtClean="0"/>
              <a:t>Researchers also report of developing a greater respect for their research findings as a result of working with patients on their research team. The patients often force the researchers to describe, and justify, all the various steps in the research process, which in turn, allows the researchers to see their decisions in a a new light and gain newfound respect for the overall process</a:t>
            </a:r>
          </a:p>
          <a:p>
            <a:endParaRPr lang="en-US" baseline="0" dirty="0" smtClean="0"/>
          </a:p>
          <a:p>
            <a:r>
              <a:rPr lang="en-US" baseline="0" dirty="0" smtClean="0"/>
              <a:t>And finally, relationship building also appears frequently as a researcher benefit</a:t>
            </a:r>
          </a:p>
          <a:p>
            <a:endParaRPr lang="en-US" baseline="0" dirty="0" smtClean="0"/>
          </a:p>
          <a:p>
            <a:r>
              <a:rPr lang="en-US" baseline="0" dirty="0" smtClean="0"/>
              <a:t>But is the research any better? These impact studies are suggesting that at the very least, the outcomes are definitely more relevant than if the patients had not been involved. An in some cases, in increase in the breath of findings is reported. </a:t>
            </a:r>
          </a:p>
        </p:txBody>
      </p:sp>
      <p:sp>
        <p:nvSpPr>
          <p:cNvPr id="4" name="Slide Number Placeholder 3"/>
          <p:cNvSpPr>
            <a:spLocks noGrp="1"/>
          </p:cNvSpPr>
          <p:nvPr>
            <p:ph type="sldNum" sz="quarter" idx="10"/>
          </p:nvPr>
        </p:nvSpPr>
        <p:spPr/>
        <p:txBody>
          <a:bodyPr/>
          <a:lstStyle/>
          <a:p>
            <a:fld id="{887F45B2-5593-4815-AAE6-0AE93814FDF1}" type="slidenum">
              <a:rPr lang="en-US" smtClean="0"/>
              <a:pPr/>
              <a:t>16</a:t>
            </a:fld>
            <a:endParaRPr lang="en-US"/>
          </a:p>
        </p:txBody>
      </p:sp>
    </p:spTree>
    <p:extLst>
      <p:ext uri="{BB962C8B-B14F-4D97-AF65-F5344CB8AC3E}">
        <p14:creationId xmlns:p14="http://schemas.microsoft.com/office/powerpoint/2010/main" val="2835043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500" baseline="0" dirty="0" smtClean="0"/>
              <a:t>Again, when I looked at the impact studies, there were some broad themes associated with this type of research</a:t>
            </a:r>
          </a:p>
          <a:p>
            <a:endParaRPr lang="en-CA" sz="1500" baseline="0" dirty="0" smtClean="0"/>
          </a:p>
          <a:p>
            <a:r>
              <a:rPr lang="en-CA" sz="1500" baseline="0" dirty="0" smtClean="0"/>
              <a:t>The first related to building c</a:t>
            </a:r>
            <a:r>
              <a:rPr lang="en-CA" sz="1500" dirty="0" smtClean="0"/>
              <a:t>apacity</a:t>
            </a:r>
          </a:p>
          <a:p>
            <a:endParaRPr lang="en-CA" sz="1500" dirty="0" smtClean="0"/>
          </a:p>
          <a:p>
            <a:r>
              <a:rPr lang="en-CA" sz="1500" dirty="0" smtClean="0"/>
              <a:t>On my own research team, we certainly encountered</a:t>
            </a:r>
            <a:r>
              <a:rPr lang="en-CA" sz="1500" baseline="0" dirty="0" smtClean="0"/>
              <a:t> a number of technology issues. Working with web conferencing, sharing electronic documents, and reviewing the websites themselves all presented technical issues for our caregiver partners at different times during our project</a:t>
            </a:r>
          </a:p>
          <a:p>
            <a:endParaRPr lang="en-CA" sz="1500" baseline="0" dirty="0" smtClean="0"/>
          </a:p>
          <a:p>
            <a:r>
              <a:rPr lang="en-CA" sz="1500" baseline="0" dirty="0" smtClean="0"/>
              <a:t>The literature also talks about issues related to the inexperience of patients working in research settings   -  within this context, concerns about the power dynamics within research teams are highlighted. In some cases, the researcher may not want to relinquish control, and in others, the Patients are uncomfortable taking power away. </a:t>
            </a:r>
          </a:p>
          <a:p>
            <a:endParaRPr lang="en-CA" sz="1500" baseline="0" dirty="0" smtClean="0"/>
          </a:p>
          <a:p>
            <a:r>
              <a:rPr lang="en-CA" sz="1500" dirty="0" smtClean="0"/>
              <a:t>Patients</a:t>
            </a:r>
            <a:r>
              <a:rPr lang="en-CA" sz="1500" baseline="0" dirty="0" smtClean="0"/>
              <a:t> report on feeling a sense of unease with </a:t>
            </a:r>
            <a:r>
              <a:rPr lang="en-CA" sz="1500" dirty="0" smtClean="0"/>
              <a:t>assuming the “expert” role. Once in an academic</a:t>
            </a:r>
            <a:r>
              <a:rPr lang="en-CA" sz="1500" baseline="0" dirty="0" smtClean="0"/>
              <a:t> or research setting, they report that formal process are too limiting and tool slow making them feel somewhat uncomfortable with the overall progression of a project. There are also reports from patients that when working as part of a team, the issues expressed by those patients with stronger communication skills held more weight in the overall project. It was for this reason that we tried to used various methods of communication (both written and face to face) with our caregiver partners </a:t>
            </a:r>
          </a:p>
          <a:p>
            <a:endParaRPr lang="en-CA" sz="1500" baseline="0" dirty="0" smtClean="0"/>
          </a:p>
          <a:p>
            <a:r>
              <a:rPr lang="en-CA" sz="1500" baseline="0" dirty="0" smtClean="0"/>
              <a:t>And finally, there is evidence that there are often m</a:t>
            </a:r>
            <a:r>
              <a:rPr lang="en-CA" sz="1500" dirty="0" smtClean="0"/>
              <a:t>isconceptions about what ”engagement” really means – some patients think they’ve been</a:t>
            </a:r>
            <a:r>
              <a:rPr lang="en-CA" sz="1500" baseline="0" dirty="0" smtClean="0"/>
              <a:t> </a:t>
            </a:r>
            <a:r>
              <a:rPr lang="en-CA" sz="1500" dirty="0" smtClean="0"/>
              <a:t>involved in engagement</a:t>
            </a:r>
            <a:r>
              <a:rPr lang="en-CA" sz="1500" baseline="0" dirty="0" smtClean="0"/>
              <a:t> all along (but really, they were on citizens advisory groups or participating in focus groups)</a:t>
            </a:r>
            <a:endParaRPr lang="en-CA" sz="1500" dirty="0" smtClean="0"/>
          </a:p>
          <a:p>
            <a:pPr lvl="1"/>
            <a:endParaRPr lang="en-CA" sz="1500" dirty="0" smtClean="0"/>
          </a:p>
          <a:p>
            <a:r>
              <a:rPr lang="en-CA" sz="1500" dirty="0" smtClean="0"/>
              <a:t>There</a:t>
            </a:r>
            <a:r>
              <a:rPr lang="en-CA" sz="1500" baseline="0" dirty="0" smtClean="0"/>
              <a:t> are all kinds of resource issue</a:t>
            </a:r>
          </a:p>
          <a:p>
            <a:endParaRPr lang="en-CA" sz="1500" baseline="0" dirty="0" smtClean="0"/>
          </a:p>
          <a:p>
            <a:r>
              <a:rPr lang="en-CA" sz="1500" baseline="0" dirty="0" smtClean="0"/>
              <a:t>Research spaces are frequently cited as being intimidating as well as inaccessible. Many of the spaces in which traditional research takes place are not always able to accommodate individuals with physical limitations, Illness. Even small things like the cost of university or hospital parking or the time required to travel to a research setting can create accessibility issues and can interfere with good patient engagement.</a:t>
            </a:r>
          </a:p>
          <a:p>
            <a:endParaRPr lang="en-CA" sz="1500" baseline="0" dirty="0" smtClean="0"/>
          </a:p>
          <a:p>
            <a:r>
              <a:rPr lang="en-CA" sz="1500" baseline="0" dirty="0" smtClean="0"/>
              <a:t>On my research team, the biggest accommodation we had to consider had to deal with the fact that we did not want to interfere with our caregivers’ role as caregiver. We didn’t want them to feel guilty about leaving loved ones or missing important appointments in order to work on our project. To some degree, we were about to  overcome this by paying for respite care)</a:t>
            </a:r>
          </a:p>
          <a:p>
            <a:pPr lvl="1"/>
            <a:endParaRPr lang="en-CA" sz="1500" baseline="0" dirty="0" smtClean="0"/>
          </a:p>
          <a:p>
            <a:pPr lvl="1"/>
            <a:endParaRPr lang="en-CA" sz="1500" baseline="0" dirty="0" smtClean="0"/>
          </a:p>
          <a:p>
            <a:pPr lvl="0"/>
            <a:r>
              <a:rPr lang="en-CA" sz="1500" baseline="0" dirty="0" smtClean="0"/>
              <a:t>There are also financial considerations. Do you have funds to compensate patients for their time and expertise. Are there funds available to reimburse other expenses like travel and parking</a:t>
            </a:r>
          </a:p>
          <a:p>
            <a:pPr lvl="0"/>
            <a:endParaRPr lang="en-CA" sz="1500" baseline="0" dirty="0" smtClean="0"/>
          </a:p>
          <a:p>
            <a:pPr lvl="0"/>
            <a:r>
              <a:rPr lang="en-CA" sz="1500" baseline="0" dirty="0" smtClean="0"/>
              <a:t>Time can be a real issue. Not only does it take time to recruit patients at the front end of a project, but also, how do we ensure that our patients remain engaged throughout the process, especially when it can take months or even years to complete a project. </a:t>
            </a:r>
          </a:p>
          <a:p>
            <a:pPr lvl="0"/>
            <a:endParaRPr lang="en-CA" sz="1500" baseline="0" dirty="0" smtClean="0"/>
          </a:p>
          <a:p>
            <a:pPr lvl="0"/>
            <a:r>
              <a:rPr lang="en-CA" sz="1500" baseline="0" dirty="0" smtClean="0"/>
              <a:t>And finally, the impact studies talked about a number of publishing issues</a:t>
            </a:r>
          </a:p>
          <a:p>
            <a:pPr lvl="0"/>
            <a:endParaRPr lang="en-CA" sz="1500" baseline="0" dirty="0" smtClean="0"/>
          </a:p>
          <a:p>
            <a:pPr lvl="0"/>
            <a:endParaRPr lang="en-CA" sz="1500" dirty="0" smtClean="0"/>
          </a:p>
          <a:p>
            <a:r>
              <a:rPr lang="en-CA" sz="1500" dirty="0" smtClean="0"/>
              <a:t>Publishing </a:t>
            </a:r>
          </a:p>
          <a:p>
            <a:r>
              <a:rPr lang="en-CA" sz="1500" dirty="0" smtClean="0"/>
              <a:t>	</a:t>
            </a:r>
          </a:p>
          <a:p>
            <a:r>
              <a:rPr lang="en-CA" sz="1500" dirty="0" smtClean="0"/>
              <a:t>-often,</a:t>
            </a:r>
            <a:r>
              <a:rPr lang="en-CA" sz="1500" baseline="0" dirty="0" smtClean="0"/>
              <a:t> the article </a:t>
            </a:r>
            <a:r>
              <a:rPr lang="en-CA" sz="1500" dirty="0" smtClean="0"/>
              <a:t>word count limits</a:t>
            </a:r>
            <a:r>
              <a:rPr lang="en-CA" sz="1500" baseline="0" dirty="0" smtClean="0"/>
              <a:t> for many of the top research journals limit how much authors can describe methodology. I some cases, the entire discussion about how patients engagement influence research outcomes is simply not reported. This makes it it difficult to evaluate the effectiveness of the patient engagement activities, because frankly, you don’t event know which studies invited patients on to the research teams</a:t>
            </a:r>
            <a:endParaRPr lang="en-CA" sz="1500" dirty="0" smtClean="0"/>
          </a:p>
          <a:p>
            <a:endParaRPr lang="en-CA" sz="1500" dirty="0" smtClean="0"/>
          </a:p>
        </p:txBody>
      </p:sp>
      <p:sp>
        <p:nvSpPr>
          <p:cNvPr id="4" name="Slide Number Placeholder 3"/>
          <p:cNvSpPr>
            <a:spLocks noGrp="1"/>
          </p:cNvSpPr>
          <p:nvPr>
            <p:ph type="sldNum" sz="quarter" idx="10"/>
          </p:nvPr>
        </p:nvSpPr>
        <p:spPr/>
        <p:txBody>
          <a:bodyPr/>
          <a:lstStyle/>
          <a:p>
            <a:fld id="{887F45B2-5593-4815-AAE6-0AE93814FDF1}" type="slidenum">
              <a:rPr lang="en-US" smtClean="0"/>
              <a:pPr/>
              <a:t>17</a:t>
            </a:fld>
            <a:endParaRPr lang="en-US"/>
          </a:p>
        </p:txBody>
      </p:sp>
    </p:spTree>
    <p:extLst>
      <p:ext uri="{BB962C8B-B14F-4D97-AF65-F5344CB8AC3E}">
        <p14:creationId xmlns:p14="http://schemas.microsoft.com/office/powerpoint/2010/main" val="3451690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this is all pretty</a:t>
            </a:r>
            <a:r>
              <a:rPr lang="en-CA" baseline="0" dirty="0" smtClean="0"/>
              <a:t> interesting, but does the library have a role in any of this?</a:t>
            </a:r>
          </a:p>
          <a:p>
            <a:endParaRPr lang="en-CA" baseline="0" dirty="0" smtClean="0"/>
          </a:p>
          <a:p>
            <a:r>
              <a:rPr lang="en-CA" baseline="0" dirty="0" smtClean="0"/>
              <a:t>A lot libraries are involved in supporting systematic review </a:t>
            </a:r>
          </a:p>
          <a:p>
            <a:endParaRPr lang="en-CA" baseline="0" dirty="0" smtClean="0"/>
          </a:p>
          <a:p>
            <a:r>
              <a:rPr lang="en-CA" baseline="0" dirty="0" smtClean="0"/>
              <a:t>However, I think we can look a more broadly at where we might fit in..</a:t>
            </a:r>
          </a:p>
          <a:p>
            <a:endParaRPr lang="en-CA" baseline="0" dirty="0" smtClean="0"/>
          </a:p>
          <a:p>
            <a:r>
              <a:rPr lang="en-CA" baseline="0" dirty="0" smtClean="0"/>
              <a:t>If we want to talk about searching </a:t>
            </a:r>
            <a:r>
              <a:rPr lang="mr-IN" baseline="0" dirty="0" smtClean="0"/>
              <a:t>–</a:t>
            </a:r>
            <a:r>
              <a:rPr lang="en-CA" baseline="0" dirty="0" smtClean="0"/>
              <a:t> we know its extremely difficult to identify in the literature those studies that employed patient engagement methodology. Who better than a librarian can do the searches to find those few articles that report on patient engagement activities. </a:t>
            </a:r>
          </a:p>
          <a:p>
            <a:endParaRPr lang="en-CA" baseline="0" dirty="0" smtClean="0"/>
          </a:p>
          <a:p>
            <a:r>
              <a:rPr lang="en-CA" baseline="0" dirty="0" smtClean="0"/>
              <a:t>In addition, when participating in decisions concerning health research, people also need information about the issues relevant to the project, understand research risks and limitations and the potential benefits of the project – which actually brings us back to a the very familiar concept of information literacy</a:t>
            </a:r>
          </a:p>
          <a:p>
            <a:endParaRPr lang="en-CA" baseline="0" dirty="0" smtClean="0"/>
          </a:p>
          <a:p>
            <a:r>
              <a:rPr lang="en-CA" baseline="0" dirty="0" smtClean="0"/>
              <a:t>I've already talked about some of the patient researcher capacity concerns. WE already have lots of expertise training our students, staff and even faculty on various aspects of finding, using and managing information, so would it really be a stretch to extend those activities to our patient researchers?</a:t>
            </a:r>
          </a:p>
          <a:p>
            <a:endParaRPr lang="en-CA" baseline="0" dirty="0" smtClean="0"/>
          </a:p>
          <a:p>
            <a:r>
              <a:rPr lang="en-CA" baseline="0" dirty="0" smtClean="0"/>
              <a:t>Similarly, we all work in spaces that are designed to be community oriented and welcoming. In some cases, it might make sense for us to offer up our spaces to the project teams.</a:t>
            </a:r>
          </a:p>
          <a:p>
            <a:endParaRPr lang="en-CA" baseline="0" dirty="0" smtClean="0"/>
          </a:p>
          <a:p>
            <a:r>
              <a:rPr lang="en-CA" baseline="0" dirty="0" smtClean="0"/>
              <a:t>I also think we should consider what our role should be in supporting research dissemination. The literature talked about work count limited and the fact that patient engagement methodology is frequency unreported. Who better than the library to help research teams explore other publishing opportunities</a:t>
            </a:r>
            <a:endParaRPr lang="en-CA" dirty="0" smtClean="0"/>
          </a:p>
          <a:p>
            <a:endParaRPr lang="en-CA" dirty="0" smtClean="0"/>
          </a:p>
          <a:p>
            <a:endParaRPr lang="en-CA" baseline="0" dirty="0" smtClean="0"/>
          </a:p>
        </p:txBody>
      </p:sp>
      <p:sp>
        <p:nvSpPr>
          <p:cNvPr id="4" name="Slide Number Placeholder 3"/>
          <p:cNvSpPr>
            <a:spLocks noGrp="1"/>
          </p:cNvSpPr>
          <p:nvPr>
            <p:ph type="sldNum" sz="quarter" idx="10"/>
          </p:nvPr>
        </p:nvSpPr>
        <p:spPr/>
        <p:txBody>
          <a:bodyPr/>
          <a:lstStyle/>
          <a:p>
            <a:fld id="{887F45B2-5593-4815-AAE6-0AE93814FDF1}" type="slidenum">
              <a:rPr lang="en-US" smtClean="0"/>
              <a:pPr/>
              <a:t>18</a:t>
            </a:fld>
            <a:endParaRPr lang="en-US"/>
          </a:p>
        </p:txBody>
      </p:sp>
    </p:spTree>
    <p:extLst>
      <p:ext uri="{BB962C8B-B14F-4D97-AF65-F5344CB8AC3E}">
        <p14:creationId xmlns:p14="http://schemas.microsoft.com/office/powerpoint/2010/main" val="394220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addition to supporting</a:t>
            </a:r>
            <a:r>
              <a:rPr lang="en-CA" baseline="0" dirty="0" smtClean="0"/>
              <a:t> health care research, I think  there are things we can take away and use in our own research as librarians. </a:t>
            </a:r>
          </a:p>
          <a:p>
            <a:endParaRPr lang="en-CA" baseline="0" dirty="0" smtClean="0"/>
          </a:p>
          <a:p>
            <a:r>
              <a:rPr lang="en-CA" dirty="0" smtClean="0"/>
              <a:t>We talk</a:t>
            </a:r>
            <a:r>
              <a:rPr lang="en-CA" baseline="0" dirty="0" smtClean="0"/>
              <a:t> a lot about evidence informed librarianship and using evidence to make decisions about our services and resources – so is would it makes sense to use patient engagement (or maybe we should call it user engagement) in our own research</a:t>
            </a:r>
          </a:p>
          <a:p>
            <a:endParaRPr lang="en-CA" baseline="0" dirty="0" smtClean="0"/>
          </a:p>
          <a:p>
            <a:r>
              <a:rPr lang="en-CA" baseline="0" dirty="0" smtClean="0"/>
              <a:t>We’ve got a strong history of consulting our users – the user experience people do a great job connecting with users. We have lots of tools we can use to hear what they are saying or actually get them to show us what they’re doing. But rarely do we invite the user to help with the analysis. Do we asked them to help makes decisions – probably not</a:t>
            </a:r>
          </a:p>
          <a:p>
            <a:endParaRPr lang="en-CA" baseline="0" dirty="0" smtClean="0"/>
          </a:p>
          <a:p>
            <a:r>
              <a:rPr lang="en-CA" baseline="0" dirty="0" smtClean="0"/>
              <a:t>I’m also wondering if patient engagement practice might help us in our own professional development. </a:t>
            </a:r>
          </a:p>
          <a:p>
            <a:endParaRPr lang="en-CA" baseline="0" dirty="0" smtClean="0"/>
          </a:p>
          <a:p>
            <a:r>
              <a:rPr lang="en-CA" baseline="0" dirty="0" smtClean="0"/>
              <a:t>From m own experience, I really had to think about some of the shortcomings in my project management skills and my personal communication style. I also had to let go a bit, and think more critically and creatively as we worked as a team drafting our recommendations. I also had to become more flexible to accommodate the competing demands on our caregiver’s time. , not only did I learn a great deal about the challenges facing caregivers in our communities, I also learned a lot about myself and my research skills.</a:t>
            </a:r>
          </a:p>
          <a:p>
            <a:endParaRPr lang="en-CA" baseline="0" dirty="0" smtClean="0"/>
          </a:p>
          <a:p>
            <a:r>
              <a:rPr lang="en-CA" baseline="0" dirty="0" smtClean="0"/>
              <a:t>All in all I think there is still a lot to be learned about what patient engagement might look in our own institutions and how we might want to become involved,  as well as how it can inform our own professional practice. , </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887F45B2-5593-4815-AAE6-0AE93814FDF1}" type="slidenum">
              <a:rPr lang="en-US" smtClean="0"/>
              <a:pPr/>
              <a:t>19</a:t>
            </a:fld>
            <a:endParaRPr lang="en-US"/>
          </a:p>
        </p:txBody>
      </p:sp>
    </p:spTree>
    <p:extLst>
      <p:ext uri="{BB962C8B-B14F-4D97-AF65-F5344CB8AC3E}">
        <p14:creationId xmlns:p14="http://schemas.microsoft.com/office/powerpoint/2010/main" val="232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2</a:t>
            </a:fld>
            <a:endParaRPr lang="en-US"/>
          </a:p>
        </p:txBody>
      </p:sp>
    </p:spTree>
    <p:extLst>
      <p:ext uri="{BB962C8B-B14F-4D97-AF65-F5344CB8AC3E}">
        <p14:creationId xmlns:p14="http://schemas.microsoft.com/office/powerpoint/2010/main" val="166553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20</a:t>
            </a:fld>
            <a:endParaRPr lang="en-US"/>
          </a:p>
        </p:txBody>
      </p:sp>
    </p:spTree>
    <p:extLst>
      <p:ext uri="{BB962C8B-B14F-4D97-AF65-F5344CB8AC3E}">
        <p14:creationId xmlns:p14="http://schemas.microsoft.com/office/powerpoint/2010/main" val="7550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project we worked on was undertaken as part of a contract granted to the Aging, Community and Health Research Unit at McMaster</a:t>
            </a:r>
          </a:p>
          <a:p>
            <a:endParaRPr lang="en-CA" dirty="0"/>
          </a:p>
          <a:p>
            <a:r>
              <a:rPr lang="en-CA" dirty="0" smtClean="0"/>
              <a:t>The Unit focuses on research projects focused on to promoted </a:t>
            </a:r>
            <a:r>
              <a:rPr lang="en-CA" dirty="0"/>
              <a:t>optimal aging at home for older adults with multiple chronic conditions (MCC) and to support their family caregivers</a:t>
            </a:r>
            <a:r>
              <a:rPr lang="en-CA" dirty="0" smtClean="0"/>
              <a:t>.</a:t>
            </a:r>
          </a:p>
          <a:p>
            <a:r>
              <a:rPr lang="en-CA" dirty="0" smtClean="0"/>
              <a:t> </a:t>
            </a:r>
          </a:p>
          <a:p>
            <a:r>
              <a:rPr lang="en-CA" dirty="0" smtClean="0"/>
              <a:t>Receive funding through a number of public and private. The work I’ll be talking about was funded through a contract from the Ministry of Health and Long term care in Ontario.</a:t>
            </a:r>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3</a:t>
            </a:fld>
            <a:endParaRPr lang="en-US"/>
          </a:p>
        </p:txBody>
      </p:sp>
    </p:spTree>
    <p:extLst>
      <p:ext uri="{BB962C8B-B14F-4D97-AF65-F5344CB8AC3E}">
        <p14:creationId xmlns:p14="http://schemas.microsoft.com/office/powerpoint/2010/main" val="154295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4</a:t>
            </a:fld>
            <a:endParaRPr lang="en-US"/>
          </a:p>
        </p:txBody>
      </p:sp>
    </p:spTree>
    <p:extLst>
      <p:ext uri="{BB962C8B-B14F-4D97-AF65-F5344CB8AC3E}">
        <p14:creationId xmlns:p14="http://schemas.microsoft.com/office/powerpoint/2010/main" val="125267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5</a:t>
            </a:fld>
            <a:endParaRPr lang="en-US"/>
          </a:p>
        </p:txBody>
      </p:sp>
    </p:spTree>
    <p:extLst>
      <p:ext uri="{BB962C8B-B14F-4D97-AF65-F5344CB8AC3E}">
        <p14:creationId xmlns:p14="http://schemas.microsoft.com/office/powerpoint/2010/main" val="346333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834" y="4605086"/>
            <a:ext cx="6356731" cy="4224881"/>
          </a:xfrm>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6</a:t>
            </a:fld>
            <a:endParaRPr lang="en-US" dirty="0"/>
          </a:p>
        </p:txBody>
      </p:sp>
    </p:spTree>
    <p:extLst>
      <p:ext uri="{BB962C8B-B14F-4D97-AF65-F5344CB8AC3E}">
        <p14:creationId xmlns:p14="http://schemas.microsoft.com/office/powerpoint/2010/main" val="117133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7</a:t>
            </a:fld>
            <a:endParaRPr lang="en-US"/>
          </a:p>
        </p:txBody>
      </p:sp>
    </p:spTree>
    <p:extLst>
      <p:ext uri="{BB962C8B-B14F-4D97-AF65-F5344CB8AC3E}">
        <p14:creationId xmlns:p14="http://schemas.microsoft.com/office/powerpoint/2010/main" val="295153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Long before McMaster started talking about Community Engagement, the Health Research community was already starting to lay the foundation engagement activities</a:t>
            </a:r>
          </a:p>
          <a:p>
            <a:endParaRPr lang="en-CA" dirty="0">
              <a:hlinkClick r:id="rId3"/>
            </a:endParaRPr>
          </a:p>
          <a:p>
            <a:r>
              <a:rPr lang="en-CA" dirty="0" smtClean="0">
                <a:hlinkClick r:id="rId3"/>
              </a:rPr>
              <a:t>In 1996, INVOLVE</a:t>
            </a:r>
            <a:r>
              <a:rPr lang="en-CA" dirty="0"/>
              <a:t> was </a:t>
            </a:r>
            <a:r>
              <a:rPr lang="en-CA" dirty="0" smtClean="0"/>
              <a:t>established</a:t>
            </a:r>
          </a:p>
          <a:p>
            <a:endParaRPr lang="en-CA" dirty="0"/>
          </a:p>
          <a:p>
            <a:r>
              <a:rPr lang="en-CA" dirty="0" smtClean="0"/>
              <a:t>It was funded </a:t>
            </a:r>
            <a:r>
              <a:rPr lang="en-CA" dirty="0"/>
              <a:t>by, the </a:t>
            </a:r>
            <a:r>
              <a:rPr lang="en-CA" dirty="0">
                <a:hlinkClick r:id="rId4"/>
              </a:rPr>
              <a:t>National Institute for Health </a:t>
            </a:r>
            <a:r>
              <a:rPr lang="en-CA" dirty="0" smtClean="0">
                <a:hlinkClick r:id="rId4"/>
              </a:rPr>
              <a:t>Research</a:t>
            </a:r>
            <a:r>
              <a:rPr lang="en-CA" dirty="0"/>
              <a:t> </a:t>
            </a:r>
            <a:r>
              <a:rPr lang="en-CA" dirty="0" smtClean="0"/>
              <a:t>in the UK to </a:t>
            </a:r>
            <a:r>
              <a:rPr lang="en-CA" dirty="0"/>
              <a:t>support active public involvement in </a:t>
            </a:r>
            <a:r>
              <a:rPr lang="en-CA" dirty="0" smtClean="0"/>
              <a:t>national health service, </a:t>
            </a:r>
            <a:r>
              <a:rPr lang="en-CA" dirty="0"/>
              <a:t>public health and social care research. </a:t>
            </a:r>
            <a:r>
              <a:rPr lang="en-CA" dirty="0" smtClean="0"/>
              <a:t>At the time, It </a:t>
            </a:r>
            <a:r>
              <a:rPr lang="en-CA" dirty="0"/>
              <a:t>is one of the few government funded programmes of its kind in the world</a:t>
            </a:r>
            <a:r>
              <a:rPr lang="en-CA" dirty="0" smtClean="0"/>
              <a:t>.</a:t>
            </a:r>
          </a:p>
          <a:p>
            <a:endParaRPr lang="en-CA" dirty="0"/>
          </a:p>
          <a:p>
            <a:r>
              <a:rPr lang="en-CA" dirty="0" smtClean="0"/>
              <a:t>Focus on research that is carried out why or by members of the public rather than about or for them</a:t>
            </a:r>
          </a:p>
          <a:p>
            <a:endParaRPr lang="en-CA" dirty="0"/>
          </a:p>
          <a:p>
            <a:r>
              <a:rPr lang="en-CA" dirty="0" smtClean="0"/>
              <a:t>They have definitions for involvement, participation and engagement</a:t>
            </a:r>
          </a:p>
          <a:p>
            <a:endParaRPr lang="en-CA" dirty="0"/>
          </a:p>
          <a:p>
            <a:r>
              <a:rPr lang="en-CA" dirty="0" smtClean="0"/>
              <a:t>In the next slide I’m going to jump to north America – where you will see that there is a discrepancy in our terminology. Much of what is labeled involvement in the UK is labelled engagement in the US and Canada</a:t>
            </a:r>
          </a:p>
          <a:p>
            <a:endParaRPr lang="en-CA" dirty="0"/>
          </a:p>
          <a:p>
            <a:endParaRPr lang="en-CA" dirty="0" smtClean="0"/>
          </a:p>
          <a:p>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8</a:t>
            </a:fld>
            <a:endParaRPr lang="en-US"/>
          </a:p>
        </p:txBody>
      </p:sp>
    </p:spTree>
    <p:extLst>
      <p:ext uri="{BB962C8B-B14F-4D97-AF65-F5344CB8AC3E}">
        <p14:creationId xmlns:p14="http://schemas.microsoft.com/office/powerpoint/2010/main" val="90611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now we move to the United states – where we have PCORI</a:t>
            </a:r>
          </a:p>
          <a:p>
            <a:endParaRPr lang="en-CA" dirty="0"/>
          </a:p>
          <a:p>
            <a:r>
              <a:rPr lang="en-CA" dirty="0" smtClean="0"/>
              <a:t>PCORI </a:t>
            </a:r>
            <a:r>
              <a:rPr lang="en-CA" dirty="0"/>
              <a:t>was established </a:t>
            </a:r>
            <a:r>
              <a:rPr lang="en-CA" dirty="0" smtClean="0"/>
              <a:t>in 2010 to </a:t>
            </a:r>
            <a:r>
              <a:rPr lang="en-CA" dirty="0"/>
              <a:t>fund research that can help patients and those who care for them make better-informed decisions about the healthcare choices they face every day, </a:t>
            </a:r>
            <a:endParaRPr lang="en-CA" dirty="0" smtClean="0"/>
          </a:p>
          <a:p>
            <a:endParaRPr lang="en-CA" dirty="0"/>
          </a:p>
          <a:p>
            <a:r>
              <a:rPr lang="en-CA" dirty="0" smtClean="0"/>
              <a:t>The idea is that the research is guided </a:t>
            </a:r>
            <a:r>
              <a:rPr lang="en-CA" dirty="0"/>
              <a:t>by those who will use </a:t>
            </a:r>
            <a:r>
              <a:rPr lang="en-CA" dirty="0" smtClean="0"/>
              <a:t>actually be using the information.</a:t>
            </a:r>
          </a:p>
          <a:p>
            <a:endParaRPr lang="en-CA" dirty="0"/>
          </a:p>
          <a:p>
            <a:r>
              <a:rPr lang="en-CA" dirty="0" smtClean="0"/>
              <a:t>They run 5 research programs including Engagement Research</a:t>
            </a:r>
            <a:endParaRPr lang="en-US" dirty="0"/>
          </a:p>
        </p:txBody>
      </p:sp>
      <p:sp>
        <p:nvSpPr>
          <p:cNvPr id="4" name="Slide Number Placeholder 3"/>
          <p:cNvSpPr>
            <a:spLocks noGrp="1"/>
          </p:cNvSpPr>
          <p:nvPr>
            <p:ph type="sldNum" sz="quarter" idx="10"/>
          </p:nvPr>
        </p:nvSpPr>
        <p:spPr/>
        <p:txBody>
          <a:bodyPr/>
          <a:lstStyle/>
          <a:p>
            <a:fld id="{887F45B2-5593-4815-AAE6-0AE93814FDF1}" type="slidenum">
              <a:rPr lang="en-US" smtClean="0"/>
              <a:pPr/>
              <a:t>9</a:t>
            </a:fld>
            <a:endParaRPr lang="en-US"/>
          </a:p>
        </p:txBody>
      </p:sp>
    </p:spTree>
    <p:extLst>
      <p:ext uri="{BB962C8B-B14F-4D97-AF65-F5344CB8AC3E}">
        <p14:creationId xmlns:p14="http://schemas.microsoft.com/office/powerpoint/2010/main" val="42052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A743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FC7BB8-BA7D-4637-B1D0-08F3671E2263}" type="datetimeFigureOut">
              <a:rPr lang="en-US" smtClean="0"/>
              <a:pPr/>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705FB-47A4-4950-8B19-31160ECD89D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584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C7BB8-BA7D-4637-B1D0-08F3671E2263}" type="datetimeFigureOut">
              <a:rPr lang="en-US" smtClean="0"/>
              <a:pPr/>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705FB-47A4-4950-8B19-31160ECD89DF}" type="slidenum">
              <a:rPr lang="en-US" smtClean="0"/>
              <a:pPr/>
              <a:t>‹#›</a:t>
            </a:fld>
            <a:endParaRPr lang="en-US"/>
          </a:p>
        </p:txBody>
      </p:sp>
    </p:spTree>
    <p:extLst>
      <p:ext uri="{BB962C8B-B14F-4D97-AF65-F5344CB8AC3E}">
        <p14:creationId xmlns:p14="http://schemas.microsoft.com/office/powerpoint/2010/main" val="3832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C7BB8-BA7D-4637-B1D0-08F3671E2263}" type="datetimeFigureOut">
              <a:rPr lang="en-US" smtClean="0"/>
              <a:pPr/>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705FB-47A4-4950-8B19-31160ECD89DF}" type="slidenum">
              <a:rPr lang="en-US" smtClean="0"/>
              <a:pPr/>
              <a:t>‹#›</a:t>
            </a:fld>
            <a:endParaRPr lang="en-US"/>
          </a:p>
        </p:txBody>
      </p:sp>
    </p:spTree>
    <p:extLst>
      <p:ext uri="{BB962C8B-B14F-4D97-AF65-F5344CB8AC3E}">
        <p14:creationId xmlns:p14="http://schemas.microsoft.com/office/powerpoint/2010/main" val="386527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C7BB8-BA7D-4637-B1D0-08F3671E2263}" type="datetimeFigureOut">
              <a:rPr lang="en-US" smtClean="0"/>
              <a:pPr/>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705FB-47A4-4950-8B19-31160ECD89DF}" type="slidenum">
              <a:rPr lang="en-US" smtClean="0"/>
              <a:pPr/>
              <a:t>‹#›</a:t>
            </a:fld>
            <a:endParaRPr lang="en-US"/>
          </a:p>
        </p:txBody>
      </p:sp>
    </p:spTree>
    <p:extLst>
      <p:ext uri="{BB962C8B-B14F-4D97-AF65-F5344CB8AC3E}">
        <p14:creationId xmlns:p14="http://schemas.microsoft.com/office/powerpoint/2010/main" val="38583952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C7BB8-BA7D-4637-B1D0-08F3671E2263}" type="datetimeFigureOut">
              <a:rPr lang="en-US" smtClean="0"/>
              <a:pPr/>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705FB-47A4-4950-8B19-31160ECD89D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8293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FC7BB8-BA7D-4637-B1D0-08F3671E2263}" type="datetimeFigureOut">
              <a:rPr lang="en-US" smtClean="0"/>
              <a:pPr/>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705FB-47A4-4950-8B19-31160ECD89DF}" type="slidenum">
              <a:rPr lang="en-US" smtClean="0"/>
              <a:pPr/>
              <a:t>‹#›</a:t>
            </a:fld>
            <a:endParaRPr lang="en-US"/>
          </a:p>
        </p:txBody>
      </p:sp>
    </p:spTree>
    <p:extLst>
      <p:ext uri="{BB962C8B-B14F-4D97-AF65-F5344CB8AC3E}">
        <p14:creationId xmlns:p14="http://schemas.microsoft.com/office/powerpoint/2010/main" val="7964730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FC7BB8-BA7D-4637-B1D0-08F3671E2263}" type="datetimeFigureOut">
              <a:rPr lang="en-US" smtClean="0"/>
              <a:pPr/>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705FB-47A4-4950-8B19-31160ECD89DF}" type="slidenum">
              <a:rPr lang="en-US" smtClean="0"/>
              <a:pPr/>
              <a:t>‹#›</a:t>
            </a:fld>
            <a:endParaRPr lang="en-US"/>
          </a:p>
        </p:txBody>
      </p:sp>
    </p:spTree>
    <p:extLst>
      <p:ext uri="{BB962C8B-B14F-4D97-AF65-F5344CB8AC3E}">
        <p14:creationId xmlns:p14="http://schemas.microsoft.com/office/powerpoint/2010/main" val="34798053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FC7BB8-BA7D-4637-B1D0-08F3671E2263}" type="datetimeFigureOut">
              <a:rPr lang="en-US" smtClean="0"/>
              <a:pPr/>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705FB-47A4-4950-8B19-31160ECD89DF}" type="slidenum">
              <a:rPr lang="en-US" smtClean="0"/>
              <a:pPr/>
              <a:t>‹#›</a:t>
            </a:fld>
            <a:endParaRPr lang="en-US"/>
          </a:p>
        </p:txBody>
      </p:sp>
    </p:spTree>
    <p:extLst>
      <p:ext uri="{BB962C8B-B14F-4D97-AF65-F5344CB8AC3E}">
        <p14:creationId xmlns:p14="http://schemas.microsoft.com/office/powerpoint/2010/main" val="737632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A743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FC7BB8-BA7D-4637-B1D0-08F3671E2263}" type="datetimeFigureOut">
              <a:rPr lang="en-US" smtClean="0"/>
              <a:pPr/>
              <a:t>5/23/2017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EC705FB-47A4-4950-8B19-31160ECD89DF}" type="slidenum">
              <a:rPr lang="en-US" smtClean="0"/>
              <a:pPr/>
              <a:t>‹#›</a:t>
            </a:fld>
            <a:endParaRPr lang="en-US"/>
          </a:p>
        </p:txBody>
      </p:sp>
    </p:spTree>
    <p:extLst>
      <p:ext uri="{BB962C8B-B14F-4D97-AF65-F5344CB8AC3E}">
        <p14:creationId xmlns:p14="http://schemas.microsoft.com/office/powerpoint/2010/main" val="3550589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FC7BB8-BA7D-4637-B1D0-08F3671E2263}" type="datetimeFigureOut">
              <a:rPr lang="en-US" smtClean="0"/>
              <a:pPr/>
              <a:t>5/23/2017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C705FB-47A4-4950-8B19-31160ECD89DF}" type="slidenum">
              <a:rPr lang="en-US" smtClean="0"/>
              <a:pPr/>
              <a:t>‹#›</a:t>
            </a:fld>
            <a:endParaRPr lang="en-US"/>
          </a:p>
        </p:txBody>
      </p:sp>
    </p:spTree>
    <p:extLst>
      <p:ext uri="{BB962C8B-B14F-4D97-AF65-F5344CB8AC3E}">
        <p14:creationId xmlns:p14="http://schemas.microsoft.com/office/powerpoint/2010/main" val="61167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C7BB8-BA7D-4637-B1D0-08F3671E2263}" type="datetimeFigureOut">
              <a:rPr lang="en-US" smtClean="0"/>
              <a:pPr/>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705FB-47A4-4950-8B19-31160ECD89DF}" type="slidenum">
              <a:rPr lang="en-US" smtClean="0"/>
              <a:pPr/>
              <a:t>‹#›</a:t>
            </a:fld>
            <a:endParaRPr lang="en-US"/>
          </a:p>
        </p:txBody>
      </p:sp>
    </p:spTree>
    <p:extLst>
      <p:ext uri="{BB962C8B-B14F-4D97-AF65-F5344CB8AC3E}">
        <p14:creationId xmlns:p14="http://schemas.microsoft.com/office/powerpoint/2010/main" val="222777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A743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FC7BB8-BA7D-4637-B1D0-08F3671E2263}" type="datetimeFigureOut">
              <a:rPr lang="en-US" smtClean="0"/>
              <a:pPr/>
              <a:t>5/23/2017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C705FB-47A4-4950-8B19-31160ECD89DF}"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529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182" y="1685493"/>
            <a:ext cx="9605818" cy="2387600"/>
          </a:xfrm>
        </p:spPr>
        <p:txBody>
          <a:bodyPr>
            <a:normAutofit fontScale="90000"/>
          </a:bodyPr>
          <a:lstStyle/>
          <a:p>
            <a:r>
              <a:rPr lang="en-CA" sz="7200" b="1" dirty="0" smtClean="0"/>
              <a:t>Online Interventions for Family Caregivers: </a:t>
            </a:r>
            <a:br>
              <a:rPr lang="en-CA" sz="7200" b="1" dirty="0" smtClean="0"/>
            </a:br>
            <a:r>
              <a:rPr lang="en-CA" sz="4400" dirty="0" smtClean="0"/>
              <a:t>Employing Patient Engagement</a:t>
            </a:r>
            <a:br>
              <a:rPr lang="en-CA" sz="4400" dirty="0" smtClean="0"/>
            </a:br>
            <a:r>
              <a:rPr lang="en-CA" sz="4400" dirty="0" smtClean="0"/>
              <a:t>Principles &amp; Practice</a:t>
            </a:r>
            <a:endParaRPr lang="en-US" sz="4400" dirty="0"/>
          </a:p>
        </p:txBody>
      </p:sp>
      <p:sp>
        <p:nvSpPr>
          <p:cNvPr id="3" name="Subtitle 2"/>
          <p:cNvSpPr>
            <a:spLocks noGrp="1"/>
          </p:cNvSpPr>
          <p:nvPr>
            <p:ph type="subTitle" idx="1"/>
          </p:nvPr>
        </p:nvSpPr>
        <p:spPr>
          <a:xfrm>
            <a:off x="1190513" y="4460369"/>
            <a:ext cx="9144000" cy="1655762"/>
          </a:xfrm>
        </p:spPr>
        <p:txBody>
          <a:bodyPr>
            <a:normAutofit fontScale="55000" lnSpcReduction="20000"/>
          </a:bodyPr>
          <a:lstStyle/>
          <a:p>
            <a:endParaRPr lang="en-CA" dirty="0" smtClean="0"/>
          </a:p>
          <a:p>
            <a:r>
              <a:rPr lang="en-CA" dirty="0" smtClean="0"/>
              <a:t>Jennifer McKinnell, Director Health Sciences Library</a:t>
            </a:r>
          </a:p>
          <a:p>
            <a:r>
              <a:rPr lang="en-CA" dirty="0" smtClean="0"/>
              <a:t>McMaster University</a:t>
            </a:r>
          </a:p>
          <a:p>
            <a:r>
              <a:rPr lang="en-CA" dirty="0" smtClean="0"/>
              <a:t>CHLA/ABSC Annual Conference</a:t>
            </a:r>
          </a:p>
          <a:p>
            <a:r>
              <a:rPr lang="en-CA" dirty="0" smtClean="0"/>
              <a:t>May 18, 2017</a:t>
            </a:r>
            <a:br>
              <a:rPr lang="en-CA" dirty="0" smtClean="0"/>
            </a:br>
            <a:endParaRPr lang="en-US" dirty="0"/>
          </a:p>
        </p:txBody>
      </p:sp>
    </p:spTree>
    <p:extLst>
      <p:ext uri="{BB962C8B-B14F-4D97-AF65-F5344CB8AC3E}">
        <p14:creationId xmlns:p14="http://schemas.microsoft.com/office/powerpoint/2010/main" val="1628637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6754"/>
            <a:ext cx="10058400" cy="1450757"/>
          </a:xfrm>
        </p:spPr>
        <p:txBody>
          <a:bodyPr/>
          <a:lstStyle/>
          <a:p>
            <a:r>
              <a:rPr lang="en-CA" b="1" dirty="0" smtClean="0"/>
              <a:t>SPOR (2014) – Patient Engagement</a:t>
            </a:r>
            <a:endParaRPr lang="en-US" b="1" dirty="0"/>
          </a:p>
        </p:txBody>
      </p:sp>
      <p:sp>
        <p:nvSpPr>
          <p:cNvPr id="3" name="Content Placeholder 2"/>
          <p:cNvSpPr>
            <a:spLocks noGrp="1"/>
          </p:cNvSpPr>
          <p:nvPr>
            <p:ph idx="1"/>
          </p:nvPr>
        </p:nvSpPr>
        <p:spPr/>
        <p:txBody>
          <a:bodyPr>
            <a:noAutofit/>
          </a:bodyPr>
          <a:lstStyle/>
          <a:p>
            <a:pPr marL="0" indent="0">
              <a:buNone/>
            </a:pPr>
            <a:r>
              <a:rPr lang="en-CA" sz="2400" b="1" dirty="0"/>
              <a:t>Canada's Strategy for Patient-Oriented Research (SPOR) </a:t>
            </a:r>
            <a:r>
              <a:rPr lang="en-CA" sz="2400" dirty="0"/>
              <a:t>is about ensuring that the right patient receives the right intervention at the right time</a:t>
            </a:r>
            <a:r>
              <a:rPr lang="en-CA" sz="2400" dirty="0" smtClean="0"/>
              <a:t>.</a:t>
            </a:r>
          </a:p>
          <a:p>
            <a:pPr marL="0" indent="0">
              <a:buNone/>
            </a:pPr>
            <a:r>
              <a:rPr lang="en-CA" sz="2400" u="sng" dirty="0" smtClean="0"/>
              <a:t>Patient-oriented research</a:t>
            </a:r>
          </a:p>
          <a:p>
            <a:pPr marL="0" indent="0">
              <a:buNone/>
            </a:pPr>
            <a:r>
              <a:rPr lang="en-CA" sz="2400" dirty="0" smtClean="0"/>
              <a:t>A </a:t>
            </a:r>
            <a:r>
              <a:rPr lang="en-CA" sz="2400" dirty="0"/>
              <a:t>continuum of research that engages </a:t>
            </a:r>
            <a:r>
              <a:rPr lang="en-CA" sz="2400" b="1" dirty="0"/>
              <a:t>patients as partners</a:t>
            </a:r>
            <a:r>
              <a:rPr lang="en-CA" sz="2400" dirty="0"/>
              <a:t>, focusses on </a:t>
            </a:r>
            <a:r>
              <a:rPr lang="en-CA" sz="2400" b="1" dirty="0"/>
              <a:t>patient-identified priorities and improves patient outcomes</a:t>
            </a:r>
            <a:r>
              <a:rPr lang="en-CA" sz="2400" dirty="0"/>
              <a:t>. This research, conducted by multidisciplinary teams in partnership with relevant stakeholders, aims to apply the knowledge generated to improve healthcare systems and practices.</a:t>
            </a:r>
          </a:p>
          <a:p>
            <a:pPr marL="0" indent="0">
              <a:buNone/>
            </a:pPr>
            <a:r>
              <a:rPr lang="en-CA" sz="2400" u="sng" dirty="0" smtClean="0"/>
              <a:t>Patient Engagement</a:t>
            </a:r>
          </a:p>
          <a:p>
            <a:pPr marL="0" indent="0">
              <a:buNone/>
            </a:pPr>
            <a:r>
              <a:rPr lang="en-CA" sz="2400" dirty="0" smtClean="0"/>
              <a:t>Meaningful and active collaboration in governance, priority setting, conducting research and knowledge translation.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685" y="574638"/>
            <a:ext cx="936812" cy="936812"/>
          </a:xfrm>
          <a:prstGeom prst="rect">
            <a:avLst/>
          </a:prstGeom>
        </p:spPr>
      </p:pic>
    </p:spTree>
    <p:extLst>
      <p:ext uri="{BB962C8B-B14F-4D97-AF65-F5344CB8AC3E}">
        <p14:creationId xmlns:p14="http://schemas.microsoft.com/office/powerpoint/2010/main" val="230158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79777" y="708365"/>
            <a:ext cx="8110537" cy="4351338"/>
          </a:xfrm>
        </p:spPr>
        <p:txBody>
          <a:bodyPr>
            <a:normAutofit fontScale="92500" lnSpcReduction="10000"/>
          </a:bodyPr>
          <a:lstStyle/>
          <a:p>
            <a:pPr marL="0" indent="0" algn="ctr">
              <a:buNone/>
            </a:pPr>
            <a:endParaRPr lang="en-CA" sz="4500" b="1" dirty="0" smtClean="0"/>
          </a:p>
          <a:p>
            <a:pPr marL="0" indent="0" algn="ctr">
              <a:buNone/>
            </a:pPr>
            <a:r>
              <a:rPr lang="en-CA" sz="4500" b="1" dirty="0"/>
              <a:t>Redefined Expert</a:t>
            </a:r>
          </a:p>
          <a:p>
            <a:pPr marL="0" indent="0" algn="ctr">
              <a:buNone/>
            </a:pPr>
            <a:r>
              <a:rPr lang="en-CA" sz="4500" b="1" dirty="0" smtClean="0"/>
              <a:t>+</a:t>
            </a:r>
            <a:endParaRPr lang="en-CA" sz="4500" b="1" dirty="0"/>
          </a:p>
          <a:p>
            <a:pPr marL="0" indent="0" algn="ctr">
              <a:buNone/>
            </a:pPr>
            <a:r>
              <a:rPr lang="en-CA" sz="4500" b="1" dirty="0" smtClean="0"/>
              <a:t>Shared Decision Making</a:t>
            </a:r>
          </a:p>
          <a:p>
            <a:pPr marL="0" indent="0" algn="ctr">
              <a:buNone/>
            </a:pPr>
            <a:r>
              <a:rPr lang="en-CA" sz="4500" b="1" dirty="0" smtClean="0"/>
              <a:t>=</a:t>
            </a:r>
          </a:p>
          <a:p>
            <a:pPr marL="0" indent="0" algn="ctr">
              <a:buNone/>
            </a:pPr>
            <a:r>
              <a:rPr lang="en-CA" sz="4500" b="1" dirty="0" smtClean="0"/>
              <a:t>Improved Outcomes</a:t>
            </a:r>
          </a:p>
          <a:p>
            <a:pPr marL="0" indent="0" algn="ctr">
              <a:buNone/>
            </a:pPr>
            <a:endParaRPr lang="en-CA"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51" y="1222551"/>
            <a:ext cx="2827582" cy="2154617"/>
          </a:xfrm>
          <a:prstGeom prst="rect">
            <a:avLst/>
          </a:prstGeom>
        </p:spPr>
      </p:pic>
    </p:spTree>
    <p:extLst>
      <p:ext uri="{BB962C8B-B14F-4D97-AF65-F5344CB8AC3E}">
        <p14:creationId xmlns:p14="http://schemas.microsoft.com/office/powerpoint/2010/main" val="719853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9027"/>
            <a:ext cx="10058400" cy="1450757"/>
          </a:xfrm>
        </p:spPr>
        <p:txBody>
          <a:bodyPr/>
          <a:lstStyle/>
          <a:p>
            <a:r>
              <a:rPr lang="en-CA" b="1" dirty="0" smtClean="0"/>
              <a:t>Caregiver Project</a:t>
            </a:r>
            <a:endParaRPr lang="en-US" b="1" dirty="0"/>
          </a:p>
        </p:txBody>
      </p:sp>
      <p:sp>
        <p:nvSpPr>
          <p:cNvPr id="3" name="Content Placeholder 2"/>
          <p:cNvSpPr>
            <a:spLocks noGrp="1"/>
          </p:cNvSpPr>
          <p:nvPr>
            <p:ph idx="1"/>
          </p:nvPr>
        </p:nvSpPr>
        <p:spPr>
          <a:xfrm>
            <a:off x="1097280" y="1931798"/>
            <a:ext cx="9638852" cy="4023360"/>
          </a:xfrm>
        </p:spPr>
        <p:txBody>
          <a:bodyPr>
            <a:normAutofit/>
          </a:bodyPr>
          <a:lstStyle/>
          <a:p>
            <a:pPr marL="0" indent="0">
              <a:buNone/>
            </a:pPr>
            <a:r>
              <a:rPr lang="en-CA" sz="2200" u="sng" dirty="0" smtClean="0"/>
              <a:t>Purpose:</a:t>
            </a:r>
          </a:p>
          <a:p>
            <a:pPr marL="0" indent="0">
              <a:buNone/>
            </a:pPr>
            <a:r>
              <a:rPr lang="en-CA" sz="2200" dirty="0" smtClean="0"/>
              <a:t>To </a:t>
            </a:r>
            <a:r>
              <a:rPr lang="en-CA" sz="2200" dirty="0"/>
              <a:t>identify and evaluate existing internet-based interventions, features and websites for caregivers, and to provide recommendations for future online interventions that could be used by the Ontario Ministry of Health and Long-Term </a:t>
            </a:r>
            <a:r>
              <a:rPr lang="en-CA" sz="2200" dirty="0" smtClean="0"/>
              <a:t>Care.</a:t>
            </a:r>
          </a:p>
          <a:p>
            <a:pPr marL="0" indent="0">
              <a:buNone/>
            </a:pPr>
            <a:endParaRPr lang="en-CA" sz="2200" dirty="0" smtClean="0"/>
          </a:p>
          <a:p>
            <a:pPr marL="0" indent="0">
              <a:buNone/>
            </a:pPr>
            <a:r>
              <a:rPr lang="en-CA" sz="2200" u="sng" dirty="0" smtClean="0"/>
              <a:t>Team: </a:t>
            </a:r>
          </a:p>
          <a:p>
            <a:r>
              <a:rPr lang="en-CA" sz="2200" dirty="0" smtClean="0"/>
              <a:t>University-based librarian</a:t>
            </a:r>
          </a:p>
          <a:p>
            <a:r>
              <a:rPr lang="en-CA" sz="2200" dirty="0" smtClean="0"/>
              <a:t>University-based researchers</a:t>
            </a:r>
          </a:p>
          <a:p>
            <a:r>
              <a:rPr lang="en-CA" sz="2200" dirty="0" smtClean="0"/>
              <a:t>Community-based caregivers</a:t>
            </a:r>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8724" y="3738191"/>
            <a:ext cx="2777098" cy="2130903"/>
          </a:xfrm>
          <a:prstGeom prst="rect">
            <a:avLst/>
          </a:prstGeom>
        </p:spPr>
      </p:pic>
    </p:spTree>
    <p:extLst>
      <p:ext uri="{BB962C8B-B14F-4D97-AF65-F5344CB8AC3E}">
        <p14:creationId xmlns:p14="http://schemas.microsoft.com/office/powerpoint/2010/main" val="157808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07" y="211298"/>
            <a:ext cx="10058400" cy="1450757"/>
          </a:xfrm>
        </p:spPr>
        <p:txBody>
          <a:bodyPr/>
          <a:lstStyle/>
          <a:p>
            <a:r>
              <a:rPr lang="en-CA" b="1" dirty="0" smtClean="0"/>
              <a:t>Activities</a:t>
            </a:r>
            <a:endParaRPr lang="en-US" b="1" dirty="0"/>
          </a:p>
        </p:txBody>
      </p:sp>
      <p:sp>
        <p:nvSpPr>
          <p:cNvPr id="3" name="Content Placeholder 2"/>
          <p:cNvSpPr>
            <a:spLocks noGrp="1"/>
          </p:cNvSpPr>
          <p:nvPr>
            <p:ph idx="1"/>
          </p:nvPr>
        </p:nvSpPr>
        <p:spPr>
          <a:xfrm>
            <a:off x="1140311" y="2001986"/>
            <a:ext cx="10515600" cy="4351338"/>
          </a:xfrm>
        </p:spPr>
        <p:txBody>
          <a:bodyPr>
            <a:normAutofit/>
          </a:bodyPr>
          <a:lstStyle/>
          <a:p>
            <a:r>
              <a:rPr lang="en-CA" sz="2400" dirty="0" smtClean="0"/>
              <a:t>Designed search strategy</a:t>
            </a:r>
          </a:p>
          <a:p>
            <a:r>
              <a:rPr lang="en-CA" sz="2400" dirty="0" smtClean="0"/>
              <a:t>Drafted a website review template</a:t>
            </a:r>
          </a:p>
          <a:p>
            <a:r>
              <a:rPr lang="en-CA" sz="2400" dirty="0" smtClean="0"/>
              <a:t>Searched – identified websites</a:t>
            </a:r>
          </a:p>
          <a:p>
            <a:r>
              <a:rPr lang="en-CA" sz="2400" dirty="0" smtClean="0"/>
              <a:t>Identified and applied inclusion/exclusion criteria</a:t>
            </a:r>
          </a:p>
          <a:p>
            <a:r>
              <a:rPr lang="en-CA" sz="2400" dirty="0" smtClean="0"/>
              <a:t>Analysed findings</a:t>
            </a:r>
          </a:p>
          <a:p>
            <a:r>
              <a:rPr lang="en-CA" sz="2400" dirty="0" smtClean="0"/>
              <a:t>Drafted report</a:t>
            </a:r>
            <a:endParaRPr lang="en-US" sz="2400" dirty="0" smtClean="0"/>
          </a:p>
          <a:p>
            <a:r>
              <a:rPr lang="en-CA" sz="2400" dirty="0" smtClean="0"/>
              <a:t>Drafted recommendations</a:t>
            </a:r>
          </a:p>
          <a:p>
            <a:r>
              <a:rPr lang="en-CA" sz="2400" dirty="0" smtClean="0"/>
              <a:t>Presented the final report (March 2017)</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7982" y="2727857"/>
            <a:ext cx="2832479" cy="1919446"/>
          </a:xfrm>
          <a:prstGeom prst="rect">
            <a:avLst/>
          </a:prstGeom>
        </p:spPr>
      </p:pic>
    </p:spTree>
    <p:extLst>
      <p:ext uri="{BB962C8B-B14F-4D97-AF65-F5344CB8AC3E}">
        <p14:creationId xmlns:p14="http://schemas.microsoft.com/office/powerpoint/2010/main" val="2478828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601" t="5906" r="21748" b="15797"/>
          <a:stretch/>
        </p:blipFill>
        <p:spPr>
          <a:xfrm>
            <a:off x="6126480" y="1767841"/>
            <a:ext cx="5277747" cy="4444816"/>
          </a:xfrm>
          <a:prstGeom prst="rect">
            <a:avLst/>
          </a:prstGeom>
        </p:spPr>
      </p:pic>
      <p:sp>
        <p:nvSpPr>
          <p:cNvPr id="2" name="Title 1"/>
          <p:cNvSpPr>
            <a:spLocks noGrp="1"/>
          </p:cNvSpPr>
          <p:nvPr>
            <p:ph type="title"/>
          </p:nvPr>
        </p:nvSpPr>
        <p:spPr>
          <a:xfrm>
            <a:off x="1097280" y="200539"/>
            <a:ext cx="10058400" cy="1450757"/>
          </a:xfrm>
        </p:spPr>
        <p:txBody>
          <a:bodyPr/>
          <a:lstStyle/>
          <a:p>
            <a:r>
              <a:rPr lang="en-CA" b="1" dirty="0" smtClean="0"/>
              <a:t>Engagement Process</a:t>
            </a:r>
            <a:endParaRPr lang="en-US" b="1" dirty="0"/>
          </a:p>
        </p:txBody>
      </p:sp>
      <p:sp>
        <p:nvSpPr>
          <p:cNvPr id="3" name="Content Placeholder 2"/>
          <p:cNvSpPr>
            <a:spLocks noGrp="1"/>
          </p:cNvSpPr>
          <p:nvPr>
            <p:ph idx="1"/>
          </p:nvPr>
        </p:nvSpPr>
        <p:spPr>
          <a:xfrm>
            <a:off x="1608585" y="2172763"/>
            <a:ext cx="7519595" cy="4023360"/>
          </a:xfrm>
        </p:spPr>
        <p:txBody>
          <a:bodyPr>
            <a:normAutofit/>
          </a:bodyPr>
          <a:lstStyle/>
          <a:p>
            <a:r>
              <a:rPr lang="en-CA" sz="4000" dirty="0" smtClean="0"/>
              <a:t>Defined engagement</a:t>
            </a:r>
          </a:p>
          <a:p>
            <a:pPr lvl="1"/>
            <a:r>
              <a:rPr lang="en-CA" sz="3000" dirty="0" smtClean="0"/>
              <a:t>Engagement Framework</a:t>
            </a:r>
          </a:p>
          <a:p>
            <a:pPr lvl="1"/>
            <a:r>
              <a:rPr lang="en-CA" sz="3000" dirty="0" smtClean="0"/>
              <a:t>Engagement Workshop</a:t>
            </a:r>
            <a:endParaRPr lang="en-US" sz="3000" dirty="0"/>
          </a:p>
        </p:txBody>
      </p:sp>
      <p:sp>
        <p:nvSpPr>
          <p:cNvPr id="9" name="TextBox 8"/>
          <p:cNvSpPr txBox="1"/>
          <p:nvPr/>
        </p:nvSpPr>
        <p:spPr>
          <a:xfrm>
            <a:off x="10072566" y="1803431"/>
            <a:ext cx="1109472"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0072566" y="5732105"/>
            <a:ext cx="1109472"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5957766" y="4939625"/>
            <a:ext cx="1109472"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rot="2829561">
            <a:off x="6369651" y="2569569"/>
            <a:ext cx="660787" cy="785411"/>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11332914" y="3812195"/>
            <a:ext cx="73564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47415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0539"/>
            <a:ext cx="10058400" cy="1450757"/>
          </a:xfrm>
        </p:spPr>
        <p:txBody>
          <a:bodyPr/>
          <a:lstStyle/>
          <a:p>
            <a:r>
              <a:rPr lang="en-CA" b="1" dirty="0" smtClean="0"/>
              <a:t>Engagement Process</a:t>
            </a:r>
            <a:endParaRPr lang="en-US" b="1" dirty="0"/>
          </a:p>
        </p:txBody>
      </p:sp>
      <p:sp>
        <p:nvSpPr>
          <p:cNvPr id="3" name="Content Placeholder 2"/>
          <p:cNvSpPr>
            <a:spLocks noGrp="1"/>
          </p:cNvSpPr>
          <p:nvPr>
            <p:ph idx="1"/>
          </p:nvPr>
        </p:nvSpPr>
        <p:spPr>
          <a:xfrm>
            <a:off x="1097280" y="1953307"/>
            <a:ext cx="7519595" cy="4023360"/>
          </a:xfrm>
        </p:spPr>
        <p:txBody>
          <a:bodyPr>
            <a:normAutofit lnSpcReduction="10000"/>
          </a:bodyPr>
          <a:lstStyle/>
          <a:p>
            <a:r>
              <a:rPr lang="en-CA" sz="2400" dirty="0" smtClean="0"/>
              <a:t>Interactions were via email, teleconference and face-to-face meetings</a:t>
            </a:r>
          </a:p>
          <a:p>
            <a:r>
              <a:rPr lang="en-CA" sz="2400" dirty="0" smtClean="0"/>
              <a:t>University-based partners prepared information packages that were distributed to caregiver partners for feedback</a:t>
            </a:r>
          </a:p>
          <a:p>
            <a:r>
              <a:rPr lang="en-CA" sz="2400" dirty="0" smtClean="0"/>
              <a:t>Caregiver feedback was received and incorporated at each stage of the project</a:t>
            </a:r>
          </a:p>
          <a:p>
            <a:pPr marL="0" indent="0">
              <a:buNone/>
            </a:pPr>
            <a:endParaRPr lang="en-CA" sz="2400" i="1" dirty="0" smtClean="0"/>
          </a:p>
          <a:p>
            <a:pPr marL="0" indent="0">
              <a:buNone/>
            </a:pPr>
            <a:r>
              <a:rPr lang="en-CA" sz="2400" i="1" dirty="0" smtClean="0"/>
              <a:t>In order to facilitate consistent engagement, caregivers were compensated for their time and provided funding for respite care, travel and parking.</a:t>
            </a:r>
            <a:endParaRPr lang="en-US" sz="2400" i="1" dirty="0" smtClean="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895" t="18259" r="5638" b="7570"/>
          <a:stretch/>
        </p:blipFill>
        <p:spPr>
          <a:xfrm>
            <a:off x="9128180" y="2495775"/>
            <a:ext cx="2485458" cy="1947133"/>
          </a:xfrm>
          <a:prstGeom prst="rect">
            <a:avLst/>
          </a:prstGeom>
        </p:spPr>
      </p:pic>
    </p:spTree>
    <p:extLst>
      <p:ext uri="{BB962C8B-B14F-4D97-AF65-F5344CB8AC3E}">
        <p14:creationId xmlns:p14="http://schemas.microsoft.com/office/powerpoint/2010/main" val="349091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Benefits</a:t>
            </a:r>
            <a:endParaRPr lang="en-US" dirty="0"/>
          </a:p>
        </p:txBody>
      </p:sp>
      <p:sp>
        <p:nvSpPr>
          <p:cNvPr id="3" name="Content Placeholder 2"/>
          <p:cNvSpPr>
            <a:spLocks noGrp="1"/>
          </p:cNvSpPr>
          <p:nvPr>
            <p:ph sz="half" idx="1"/>
          </p:nvPr>
        </p:nvSpPr>
        <p:spPr/>
        <p:txBody>
          <a:bodyPr>
            <a:normAutofit/>
          </a:bodyPr>
          <a:lstStyle/>
          <a:p>
            <a:pPr>
              <a:lnSpc>
                <a:spcPct val="120000"/>
              </a:lnSpc>
              <a:spcBef>
                <a:spcPts val="0"/>
              </a:spcBef>
            </a:pPr>
            <a:r>
              <a:rPr lang="en-CA" sz="2400" dirty="0"/>
              <a:t>Patients: </a:t>
            </a:r>
          </a:p>
          <a:p>
            <a:pPr lvl="1">
              <a:lnSpc>
                <a:spcPct val="120000"/>
              </a:lnSpc>
              <a:spcBef>
                <a:spcPts val="0"/>
              </a:spcBef>
              <a:spcAft>
                <a:spcPts val="200"/>
              </a:spcAft>
            </a:pPr>
            <a:r>
              <a:rPr lang="en-CA" sz="2200" dirty="0"/>
              <a:t>Listened to and empowered</a:t>
            </a:r>
          </a:p>
          <a:p>
            <a:pPr lvl="1">
              <a:lnSpc>
                <a:spcPct val="120000"/>
              </a:lnSpc>
              <a:spcBef>
                <a:spcPts val="0"/>
              </a:spcBef>
              <a:spcAft>
                <a:spcPts val="200"/>
              </a:spcAft>
            </a:pPr>
            <a:r>
              <a:rPr lang="en-CA" sz="2200" dirty="0"/>
              <a:t>Acquisition of skills</a:t>
            </a:r>
          </a:p>
          <a:p>
            <a:pPr lvl="1">
              <a:lnSpc>
                <a:spcPct val="120000"/>
              </a:lnSpc>
              <a:spcBef>
                <a:spcPts val="0"/>
              </a:spcBef>
              <a:spcAft>
                <a:spcPts val="200"/>
              </a:spcAft>
            </a:pPr>
            <a:r>
              <a:rPr lang="en-CA" sz="2200" dirty="0"/>
              <a:t>Improved access to information</a:t>
            </a:r>
          </a:p>
          <a:p>
            <a:pPr lvl="1">
              <a:lnSpc>
                <a:spcPct val="120000"/>
              </a:lnSpc>
              <a:spcBef>
                <a:spcPts val="0"/>
              </a:spcBef>
              <a:spcAft>
                <a:spcPts val="200"/>
              </a:spcAft>
            </a:pPr>
            <a:r>
              <a:rPr lang="en-CA" sz="2200" dirty="0"/>
              <a:t>Relationships</a:t>
            </a:r>
            <a:endParaRPr lang="en-US" dirty="0"/>
          </a:p>
        </p:txBody>
      </p:sp>
      <p:sp>
        <p:nvSpPr>
          <p:cNvPr id="4" name="Content Placeholder 3"/>
          <p:cNvSpPr>
            <a:spLocks noGrp="1"/>
          </p:cNvSpPr>
          <p:nvPr>
            <p:ph sz="half" idx="2"/>
          </p:nvPr>
        </p:nvSpPr>
        <p:spPr>
          <a:xfrm>
            <a:off x="6035039" y="1845734"/>
            <a:ext cx="5352289" cy="4457529"/>
          </a:xfrm>
        </p:spPr>
        <p:txBody>
          <a:bodyPr>
            <a:normAutofit/>
          </a:bodyPr>
          <a:lstStyle/>
          <a:p>
            <a:pPr>
              <a:lnSpc>
                <a:spcPct val="120000"/>
              </a:lnSpc>
              <a:spcBef>
                <a:spcPts val="0"/>
              </a:spcBef>
            </a:pPr>
            <a:r>
              <a:rPr lang="en-CA" sz="2400" dirty="0"/>
              <a:t>Researchers:</a:t>
            </a:r>
          </a:p>
          <a:p>
            <a:pPr lvl="1">
              <a:lnSpc>
                <a:spcPct val="120000"/>
              </a:lnSpc>
              <a:spcBef>
                <a:spcPts val="0"/>
              </a:spcBef>
              <a:spcAft>
                <a:spcPts val="200"/>
              </a:spcAft>
            </a:pPr>
            <a:r>
              <a:rPr lang="en-CA" sz="2200" dirty="0"/>
              <a:t>Increased awareness and understanding of the Issues</a:t>
            </a:r>
          </a:p>
          <a:p>
            <a:pPr lvl="1">
              <a:lnSpc>
                <a:spcPct val="120000"/>
              </a:lnSpc>
              <a:spcBef>
                <a:spcPts val="0"/>
              </a:spcBef>
              <a:spcAft>
                <a:spcPts val="200"/>
              </a:spcAft>
            </a:pPr>
            <a:r>
              <a:rPr lang="en-CA" sz="2200" dirty="0"/>
              <a:t>Greater respect of the research findings</a:t>
            </a:r>
          </a:p>
          <a:p>
            <a:pPr lvl="1">
              <a:lnSpc>
                <a:spcPct val="120000"/>
              </a:lnSpc>
              <a:spcBef>
                <a:spcPts val="0"/>
              </a:spcBef>
              <a:spcAft>
                <a:spcPts val="200"/>
              </a:spcAft>
            </a:pPr>
            <a:r>
              <a:rPr lang="en-CA" sz="2200" dirty="0"/>
              <a:t>Greater respect for the research process</a:t>
            </a:r>
          </a:p>
          <a:p>
            <a:pPr lvl="1">
              <a:lnSpc>
                <a:spcPct val="120000"/>
              </a:lnSpc>
              <a:spcBef>
                <a:spcPts val="0"/>
              </a:spcBef>
              <a:spcAft>
                <a:spcPts val="200"/>
              </a:spcAft>
            </a:pPr>
            <a:r>
              <a:rPr lang="en-CA" sz="2200" dirty="0"/>
              <a:t>Relationships</a:t>
            </a:r>
          </a:p>
          <a:p>
            <a:pPr>
              <a:lnSpc>
                <a:spcPct val="120000"/>
              </a:lnSpc>
              <a:spcBef>
                <a:spcPts val="0"/>
              </a:spcBef>
            </a:pPr>
            <a:r>
              <a:rPr lang="en-CA" sz="2400" dirty="0"/>
              <a:t>Research:</a:t>
            </a:r>
          </a:p>
          <a:p>
            <a:pPr lvl="1">
              <a:lnSpc>
                <a:spcPct val="120000"/>
              </a:lnSpc>
              <a:spcBef>
                <a:spcPts val="0"/>
              </a:spcBef>
              <a:spcAft>
                <a:spcPts val="200"/>
              </a:spcAft>
            </a:pPr>
            <a:r>
              <a:rPr lang="en-CA" sz="2200" dirty="0" smtClean="0"/>
              <a:t>Relevance  </a:t>
            </a:r>
            <a:endParaRPr lang="en-CA" sz="2200" dirty="0"/>
          </a:p>
          <a:p>
            <a:pPr lvl="1">
              <a:lnSpc>
                <a:spcPct val="120000"/>
              </a:lnSpc>
              <a:spcBef>
                <a:spcPts val="0"/>
              </a:spcBef>
              <a:spcAft>
                <a:spcPts val="200"/>
              </a:spcAft>
            </a:pPr>
            <a:r>
              <a:rPr lang="en-CA" sz="2200" dirty="0"/>
              <a:t>Breadth of findings </a:t>
            </a:r>
            <a:r>
              <a:rPr lang="en-CA" sz="2400" dirty="0"/>
              <a:t>	</a:t>
            </a:r>
            <a:endParaRPr lang="en-US" dirty="0"/>
          </a:p>
        </p:txBody>
      </p:sp>
    </p:spTree>
    <p:extLst>
      <p:ext uri="{BB962C8B-B14F-4D97-AF65-F5344CB8AC3E}">
        <p14:creationId xmlns:p14="http://schemas.microsoft.com/office/powerpoint/2010/main" val="40042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down)">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ipe(down)">
                                      <p:cBhvr>
                                        <p:cTn id="41" dur="500"/>
                                        <p:tgtEl>
                                          <p:spTgt spid="4">
                                            <p:txEl>
                                              <p:pRg st="5" end="5"/>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down)">
                                      <p:cBhvr>
                                        <p:cTn id="44" dur="500"/>
                                        <p:tgtEl>
                                          <p:spTgt spid="4">
                                            <p:txEl>
                                              <p:pRg st="6" end="6"/>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1297"/>
            <a:ext cx="10058400" cy="1450757"/>
          </a:xfrm>
        </p:spPr>
        <p:txBody>
          <a:bodyPr/>
          <a:lstStyle/>
          <a:p>
            <a:r>
              <a:rPr lang="en-CA" b="1" dirty="0" smtClean="0"/>
              <a:t>Challenges</a:t>
            </a:r>
            <a:endParaRPr lang="en-US" b="1" dirty="0"/>
          </a:p>
        </p:txBody>
      </p:sp>
      <p:sp>
        <p:nvSpPr>
          <p:cNvPr id="3" name="Content Placeholder 2"/>
          <p:cNvSpPr>
            <a:spLocks noGrp="1"/>
          </p:cNvSpPr>
          <p:nvPr>
            <p:ph idx="1"/>
          </p:nvPr>
        </p:nvSpPr>
        <p:spPr>
          <a:xfrm>
            <a:off x="1828800" y="1882310"/>
            <a:ext cx="7534656" cy="4481914"/>
          </a:xfrm>
        </p:spPr>
        <p:txBody>
          <a:bodyPr>
            <a:normAutofit/>
          </a:bodyPr>
          <a:lstStyle/>
          <a:p>
            <a:r>
              <a:rPr lang="en-CA" sz="2400" dirty="0" smtClean="0"/>
              <a:t>Building capacity</a:t>
            </a:r>
          </a:p>
          <a:p>
            <a:pPr lvl="1"/>
            <a:r>
              <a:rPr lang="en-CA" sz="2200" dirty="0" smtClean="0"/>
              <a:t>Technology use</a:t>
            </a:r>
          </a:p>
          <a:p>
            <a:pPr lvl="1"/>
            <a:r>
              <a:rPr lang="en-CA" sz="2200" dirty="0" smtClean="0"/>
              <a:t>Inexperience working in research settings</a:t>
            </a:r>
          </a:p>
          <a:p>
            <a:pPr lvl="1"/>
            <a:r>
              <a:rPr lang="en-CA" sz="2200" dirty="0" smtClean="0"/>
              <a:t>Unease with assuming the “expert” role</a:t>
            </a:r>
          </a:p>
          <a:p>
            <a:pPr lvl="1"/>
            <a:r>
              <a:rPr lang="en-CA" sz="2200" dirty="0"/>
              <a:t>Misconceptions about what ”engagement” really means</a:t>
            </a:r>
          </a:p>
          <a:p>
            <a:r>
              <a:rPr lang="en-CA" sz="2400" dirty="0" smtClean="0"/>
              <a:t>Resources</a:t>
            </a:r>
          </a:p>
          <a:p>
            <a:pPr lvl="1"/>
            <a:r>
              <a:rPr lang="en-CA" sz="2400" dirty="0" smtClean="0"/>
              <a:t>Physical Spaces</a:t>
            </a:r>
          </a:p>
          <a:p>
            <a:pPr lvl="1"/>
            <a:r>
              <a:rPr lang="en-CA" sz="2400" dirty="0" smtClean="0"/>
              <a:t>Money</a:t>
            </a:r>
          </a:p>
          <a:p>
            <a:pPr lvl="1"/>
            <a:r>
              <a:rPr lang="en-CA" sz="2400" dirty="0" smtClean="0"/>
              <a:t>Time </a:t>
            </a:r>
            <a:r>
              <a:rPr lang="en-CA" sz="2000" dirty="0" smtClean="0"/>
              <a:t>(recruiting &amp; sustaining)</a:t>
            </a:r>
          </a:p>
          <a:p>
            <a:r>
              <a:rPr lang="en-CA" sz="2400" dirty="0" smtClean="0"/>
              <a:t>Publishing</a:t>
            </a:r>
            <a:endParaRPr lang="en-CA" sz="2400" dirty="0"/>
          </a:p>
        </p:txBody>
      </p:sp>
    </p:spTree>
    <p:extLst>
      <p:ext uri="{BB962C8B-B14F-4D97-AF65-F5344CB8AC3E}">
        <p14:creationId xmlns:p14="http://schemas.microsoft.com/office/powerpoint/2010/main" val="41334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500" b="1" dirty="0" smtClean="0"/>
              <a:t>Does the library have a role?</a:t>
            </a:r>
            <a:endParaRPr lang="en-US" sz="4500" b="1" dirty="0"/>
          </a:p>
        </p:txBody>
      </p:sp>
      <p:sp>
        <p:nvSpPr>
          <p:cNvPr id="3" name="Content Placeholder 2"/>
          <p:cNvSpPr>
            <a:spLocks noGrp="1"/>
          </p:cNvSpPr>
          <p:nvPr>
            <p:ph idx="1"/>
          </p:nvPr>
        </p:nvSpPr>
        <p:spPr>
          <a:xfrm>
            <a:off x="1487424" y="2077382"/>
            <a:ext cx="4462272" cy="4286842"/>
          </a:xfrm>
        </p:spPr>
        <p:txBody>
          <a:bodyPr>
            <a:normAutofit/>
          </a:bodyPr>
          <a:lstStyle/>
          <a:p>
            <a:pPr marL="201168" lvl="1" indent="0">
              <a:buNone/>
            </a:pPr>
            <a:r>
              <a:rPr lang="en-CA" sz="2400" dirty="0" smtClean="0"/>
              <a:t>Defining the Engagement Framework</a:t>
            </a:r>
          </a:p>
          <a:p>
            <a:pPr marL="201168" lvl="1" indent="0">
              <a:buNone/>
            </a:pPr>
            <a:endParaRPr lang="en-CA" sz="2400" dirty="0" smtClean="0"/>
          </a:p>
          <a:p>
            <a:pPr marL="201168" lvl="1" indent="0">
              <a:buNone/>
            </a:pPr>
            <a:r>
              <a:rPr lang="en-CA" sz="2400" dirty="0" smtClean="0"/>
              <a:t>Building Capacity</a:t>
            </a:r>
          </a:p>
          <a:p>
            <a:pPr lvl="1"/>
            <a:r>
              <a:rPr lang="en-CA" dirty="0" smtClean="0"/>
              <a:t>Information Literacy</a:t>
            </a:r>
          </a:p>
          <a:p>
            <a:pPr lvl="2"/>
            <a:r>
              <a:rPr lang="en-CA" sz="1800" dirty="0" smtClean="0"/>
              <a:t>Background information</a:t>
            </a:r>
          </a:p>
          <a:p>
            <a:pPr lvl="2"/>
            <a:r>
              <a:rPr lang="en-CA" sz="1800" dirty="0" smtClean="0"/>
              <a:t>Research Methodology</a:t>
            </a:r>
          </a:p>
          <a:p>
            <a:pPr lvl="2"/>
            <a:r>
              <a:rPr lang="en-CA" sz="1800" dirty="0" smtClean="0"/>
              <a:t>Information retrieval</a:t>
            </a:r>
          </a:p>
          <a:p>
            <a:pPr lvl="2"/>
            <a:r>
              <a:rPr lang="en-CA" sz="1800" dirty="0" smtClean="0"/>
              <a:t>Information management</a:t>
            </a:r>
          </a:p>
          <a:p>
            <a:pPr lvl="1"/>
            <a:r>
              <a:rPr lang="en-CA" dirty="0" smtClean="0"/>
              <a:t>Technology Literacy</a:t>
            </a:r>
          </a:p>
          <a:p>
            <a:pPr marL="201168" lvl="1" indent="0">
              <a:buNone/>
            </a:pPr>
            <a:endParaRPr lang="en-CA" dirty="0"/>
          </a:p>
        </p:txBody>
      </p:sp>
      <p:sp>
        <p:nvSpPr>
          <p:cNvPr id="4" name="Content Placeholder 2"/>
          <p:cNvSpPr txBox="1">
            <a:spLocks/>
          </p:cNvSpPr>
          <p:nvPr/>
        </p:nvSpPr>
        <p:spPr>
          <a:xfrm>
            <a:off x="6609189" y="2068828"/>
            <a:ext cx="3870960" cy="42868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CA" sz="2400" dirty="0" smtClean="0"/>
              <a:t>Place </a:t>
            </a:r>
            <a:r>
              <a:rPr lang="en-CA" sz="2400" dirty="0"/>
              <a:t>&amp; Space</a:t>
            </a:r>
          </a:p>
          <a:p>
            <a:pPr lvl="1"/>
            <a:r>
              <a:rPr lang="en-CA" dirty="0"/>
              <a:t>Community oriented/less intimidating</a:t>
            </a:r>
          </a:p>
          <a:p>
            <a:pPr lvl="1"/>
            <a:r>
              <a:rPr lang="en-CA" dirty="0"/>
              <a:t>Accessible</a:t>
            </a:r>
          </a:p>
          <a:p>
            <a:endParaRPr lang="en-CA" dirty="0" smtClean="0"/>
          </a:p>
          <a:p>
            <a:pPr marL="0" indent="0">
              <a:buNone/>
            </a:pPr>
            <a:r>
              <a:rPr lang="en-CA" sz="2400" dirty="0" smtClean="0"/>
              <a:t>Research Dissemination</a:t>
            </a:r>
          </a:p>
          <a:p>
            <a:pPr lvl="1"/>
            <a:r>
              <a:rPr lang="en-CA" dirty="0" smtClean="0"/>
              <a:t>Journal Selection</a:t>
            </a:r>
          </a:p>
          <a:p>
            <a:pPr lvl="1"/>
            <a:r>
              <a:rPr lang="en-CA" dirty="0" smtClean="0"/>
              <a:t>Open Access Publishing/Open Data</a:t>
            </a:r>
          </a:p>
          <a:p>
            <a:pPr lvl="1"/>
            <a:r>
              <a:rPr lang="en-CA" dirty="0" smtClean="0"/>
              <a:t>Impact</a:t>
            </a:r>
            <a:endParaRPr lang="en-CA" dirty="0"/>
          </a:p>
        </p:txBody>
      </p:sp>
    </p:spTree>
    <p:extLst>
      <p:ext uri="{BB962C8B-B14F-4D97-AF65-F5344CB8AC3E}">
        <p14:creationId xmlns:p14="http://schemas.microsoft.com/office/powerpoint/2010/main" val="31961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down)">
                                      <p:cBhvr>
                                        <p:cTn id="35" dur="500"/>
                                        <p:tgtEl>
                                          <p:spTgt spid="4">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500"/>
                                        <p:tgtEl>
                                          <p:spTgt spid="4">
                                            <p:txEl>
                                              <p:pRg st="1" end="1"/>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down)">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wipe(down)">
                                      <p:cBhvr>
                                        <p:cTn id="46" dur="500"/>
                                        <p:tgtEl>
                                          <p:spTgt spid="4">
                                            <p:txEl>
                                              <p:pRg st="4" end="4"/>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wipe(down)">
                                      <p:cBhvr>
                                        <p:cTn id="49" dur="500"/>
                                        <p:tgtEl>
                                          <p:spTgt spid="4">
                                            <p:txEl>
                                              <p:pRg st="5" end="5"/>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wipe(down)">
                                      <p:cBhvr>
                                        <p:cTn id="52" dur="500"/>
                                        <p:tgtEl>
                                          <p:spTgt spid="4">
                                            <p:txEl>
                                              <p:pRg st="6" end="6"/>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wipe(down)">
                                      <p:cBhvr>
                                        <p:cTn id="5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375392" cy="1450757"/>
          </a:xfrm>
        </p:spPr>
        <p:txBody>
          <a:bodyPr>
            <a:normAutofit/>
          </a:bodyPr>
          <a:lstStyle/>
          <a:p>
            <a:r>
              <a:rPr lang="en-CA" sz="4500" b="1" dirty="0" smtClean="0"/>
              <a:t>Should we use PE?</a:t>
            </a:r>
            <a:endParaRPr lang="en-US" sz="4500" b="1" dirty="0"/>
          </a:p>
        </p:txBody>
      </p:sp>
      <p:sp>
        <p:nvSpPr>
          <p:cNvPr id="3" name="Content Placeholder 2"/>
          <p:cNvSpPr>
            <a:spLocks noGrp="1"/>
          </p:cNvSpPr>
          <p:nvPr>
            <p:ph idx="1"/>
          </p:nvPr>
        </p:nvSpPr>
        <p:spPr>
          <a:xfrm>
            <a:off x="1572768" y="1931078"/>
            <a:ext cx="8790432" cy="4359994"/>
          </a:xfrm>
        </p:spPr>
        <p:txBody>
          <a:bodyPr>
            <a:normAutofit/>
          </a:bodyPr>
          <a:lstStyle/>
          <a:p>
            <a:r>
              <a:rPr lang="en-CA" sz="2600" dirty="0" smtClean="0"/>
              <a:t>Library management &amp; </a:t>
            </a:r>
          </a:p>
          <a:p>
            <a:r>
              <a:rPr lang="en-CA" sz="2600" dirty="0" smtClean="0"/>
              <a:t>Decision Making</a:t>
            </a:r>
          </a:p>
          <a:p>
            <a:endParaRPr lang="en-CA" sz="2200" dirty="0" smtClean="0"/>
          </a:p>
          <a:p>
            <a:r>
              <a:rPr lang="en-CA" sz="2600" dirty="0" smtClean="0"/>
              <a:t>Professional Development</a:t>
            </a:r>
          </a:p>
          <a:p>
            <a:pPr lvl="1"/>
            <a:r>
              <a:rPr lang="en-CA" sz="2200" dirty="0" smtClean="0"/>
              <a:t>Project management</a:t>
            </a:r>
          </a:p>
          <a:p>
            <a:pPr lvl="1"/>
            <a:r>
              <a:rPr lang="en-CA" sz="2200" dirty="0" smtClean="0"/>
              <a:t>Communication </a:t>
            </a:r>
          </a:p>
          <a:p>
            <a:pPr lvl="1"/>
            <a:r>
              <a:rPr lang="en-CA" sz="2200" dirty="0" smtClean="0"/>
              <a:t>Creative/critical thinking</a:t>
            </a:r>
          </a:p>
          <a:p>
            <a:pPr lvl="1"/>
            <a:r>
              <a:rPr lang="en-CA" sz="2200" dirty="0" smtClean="0"/>
              <a:t>Flexibility</a:t>
            </a:r>
          </a:p>
          <a:p>
            <a:pPr marL="201168" lvl="1" indent="0">
              <a:buNone/>
            </a:pPr>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659" y="2525077"/>
            <a:ext cx="3245549" cy="2461390"/>
          </a:xfrm>
          <a:prstGeom prst="rect">
            <a:avLst/>
          </a:prstGeom>
        </p:spPr>
      </p:pic>
    </p:spTree>
    <p:extLst>
      <p:ext uri="{BB962C8B-B14F-4D97-AF65-F5344CB8AC3E}">
        <p14:creationId xmlns:p14="http://schemas.microsoft.com/office/powerpoint/2010/main" val="158268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pPr lvl="1"/>
            <a:r>
              <a:rPr lang="en-US" sz="3000" dirty="0" smtClean="0"/>
              <a:t>Patient Engagement (PE</a:t>
            </a:r>
            <a:r>
              <a:rPr lang="en-US" sz="3000" smtClean="0"/>
              <a:t>) Landscape</a:t>
            </a:r>
            <a:endParaRPr lang="en-US" sz="3000" dirty="0" smtClean="0"/>
          </a:p>
          <a:p>
            <a:pPr lvl="1"/>
            <a:r>
              <a:rPr lang="en-US" sz="3000" dirty="0" smtClean="0"/>
              <a:t>Project Description</a:t>
            </a:r>
          </a:p>
          <a:p>
            <a:pPr lvl="1"/>
            <a:r>
              <a:rPr lang="en-US" sz="3000" dirty="0" smtClean="0"/>
              <a:t>PE Benefits</a:t>
            </a:r>
          </a:p>
          <a:p>
            <a:pPr lvl="1"/>
            <a:r>
              <a:rPr lang="en-US" sz="3000" dirty="0" smtClean="0"/>
              <a:t>PE Challenges</a:t>
            </a:r>
          </a:p>
          <a:p>
            <a:pPr lvl="1"/>
            <a:r>
              <a:rPr lang="en-US" sz="3000" dirty="0" smtClean="0"/>
              <a:t>So What?</a:t>
            </a:r>
          </a:p>
          <a:p>
            <a:endParaRPr lang="en-US" dirty="0"/>
          </a:p>
        </p:txBody>
      </p:sp>
    </p:spTree>
    <p:extLst>
      <p:ext uri="{BB962C8B-B14F-4D97-AF65-F5344CB8AC3E}">
        <p14:creationId xmlns:p14="http://schemas.microsoft.com/office/powerpoint/2010/main" val="1806050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13469" y="2082931"/>
            <a:ext cx="5063265" cy="4022725"/>
          </a:xfrm>
        </p:spPr>
        <p:txBody>
          <a:bodyPr>
            <a:normAutofit/>
          </a:bodyPr>
          <a:lstStyle/>
          <a:p>
            <a:pPr marL="0" indent="0" algn="ctr">
              <a:buNone/>
            </a:pPr>
            <a:r>
              <a:rPr lang="en-CA" sz="6500" b="1" dirty="0" smtClean="0"/>
              <a:t>Questions</a:t>
            </a:r>
            <a:endParaRPr lang="en-US" sz="65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091" y="1956210"/>
            <a:ext cx="3186001" cy="3398401"/>
          </a:xfrm>
          <a:prstGeom prst="rect">
            <a:avLst/>
          </a:prstGeom>
        </p:spPr>
      </p:pic>
    </p:spTree>
    <p:extLst>
      <p:ext uri="{BB962C8B-B14F-4D97-AF65-F5344CB8AC3E}">
        <p14:creationId xmlns:p14="http://schemas.microsoft.com/office/powerpoint/2010/main" val="1842862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4136" y="442977"/>
            <a:ext cx="10102850" cy="5427662"/>
          </a:xfrm>
        </p:spPr>
        <p:txBody>
          <a:bodyPr>
            <a:normAutofit fontScale="92500" lnSpcReduction="20000"/>
          </a:bodyPr>
          <a:lstStyle/>
          <a:p>
            <a:pPr marL="0" indent="-457200">
              <a:buNone/>
            </a:pPr>
            <a:r>
              <a:rPr lang="en-CA" sz="2100" dirty="0" smtClean="0"/>
              <a:t>Jennifer McKinnell, MA, MLIS, Director, Health Sciences Library, Faculty of Health Sciences, McMaster University</a:t>
            </a:r>
          </a:p>
          <a:p>
            <a:pPr marL="0" indent="-457200">
              <a:buNone/>
            </a:pPr>
            <a:r>
              <a:rPr lang="en-CA" sz="2100" dirty="0" smtClean="0"/>
              <a:t>Jenny </a:t>
            </a:r>
            <a:r>
              <a:rPr lang="en-CA" sz="2100" dirty="0"/>
              <a:t>Ploeg, RN, PhD, Professor, School of Nursing, Scientific Director, Aging, Community and Health Research Unit, Faculty of Health Sciences and Associate Member, Department of Health, Aging and Society, McMaster University</a:t>
            </a:r>
            <a:endParaRPr lang="en-US" sz="2100" dirty="0"/>
          </a:p>
          <a:p>
            <a:pPr marL="0" indent="-457200">
              <a:buNone/>
            </a:pPr>
            <a:r>
              <a:rPr lang="en-CA" sz="2100" dirty="0" smtClean="0"/>
              <a:t>Amy </a:t>
            </a:r>
            <a:r>
              <a:rPr lang="en-CA" sz="2100" dirty="0"/>
              <a:t>Bartholomew, RN, Research Coordinator, Aging, Community and Health Research Unit, School of Nursing, McMaster University</a:t>
            </a:r>
            <a:endParaRPr lang="en-US" sz="2100" dirty="0"/>
          </a:p>
          <a:p>
            <a:pPr marL="0" indent="-457200">
              <a:buNone/>
            </a:pPr>
            <a:r>
              <a:rPr lang="en-CA" sz="2100" dirty="0" smtClean="0"/>
              <a:t>John </a:t>
            </a:r>
            <a:r>
              <a:rPr lang="en-CA" sz="2100" dirty="0"/>
              <a:t>Ganann, Community-Based Caregiver Partner, Aging, Community and Health Research Unit, School of Nursing, McMaster University</a:t>
            </a:r>
            <a:endParaRPr lang="en-US" sz="2100" dirty="0"/>
          </a:p>
          <a:p>
            <a:pPr marL="0" indent="-457200">
              <a:buNone/>
            </a:pPr>
            <a:r>
              <a:rPr lang="en-CA" sz="2100" dirty="0" smtClean="0"/>
              <a:t>Susan </a:t>
            </a:r>
            <a:r>
              <a:rPr lang="en-CA" sz="2100" dirty="0"/>
              <a:t>Kaufman, Community-Based Caregiver Partner, Aging, Community and Health Research Unit, School of Nursing, McMaster University</a:t>
            </a:r>
            <a:endParaRPr lang="en-US" sz="2100" dirty="0"/>
          </a:p>
          <a:p>
            <a:pPr marL="0" indent="-457200">
              <a:buNone/>
            </a:pPr>
            <a:r>
              <a:rPr lang="en-CA" sz="2100" dirty="0" smtClean="0"/>
              <a:t>Laurie </a:t>
            </a:r>
            <a:r>
              <a:rPr lang="en-CA" sz="2100" dirty="0"/>
              <a:t>Kennedy, MPA, Administrator, Aging, Community and Health Research Unit, School of Nursing, McMaster University</a:t>
            </a:r>
            <a:endParaRPr lang="en-US" sz="2100" dirty="0"/>
          </a:p>
          <a:p>
            <a:pPr marL="0" indent="-457200">
              <a:buNone/>
            </a:pPr>
            <a:r>
              <a:rPr lang="en-CA" sz="2100" dirty="0" smtClean="0"/>
              <a:t>Dolores </a:t>
            </a:r>
            <a:r>
              <a:rPr lang="en-CA" sz="2100" dirty="0"/>
              <a:t>Radcliffe, Community-Based Caregiver Partner, Aging, Community and Health Research Unit, School of Nursing, McMaster University</a:t>
            </a:r>
            <a:endParaRPr lang="en-US" sz="2100" dirty="0"/>
          </a:p>
          <a:p>
            <a:pPr marL="0" indent="-457200">
              <a:buNone/>
            </a:pPr>
            <a:r>
              <a:rPr lang="en-CA" sz="2100" dirty="0" smtClean="0"/>
              <a:t>Brenda </a:t>
            </a:r>
            <a:r>
              <a:rPr lang="en-CA" sz="2100" dirty="0"/>
              <a:t>Smith, RN (retired), Community-Based Caregiver Partner, Aging, Community and Health Research Unit, School of Nursing, McMaster </a:t>
            </a:r>
            <a:r>
              <a:rPr lang="en-CA" sz="2100" dirty="0" smtClean="0"/>
              <a:t>University</a:t>
            </a:r>
            <a:r>
              <a:rPr lang="en-CA" sz="2100" dirty="0"/>
              <a:t> </a:t>
            </a:r>
            <a:endParaRPr lang="en-CA" sz="2100" dirty="0" smtClean="0"/>
          </a:p>
          <a:p>
            <a:pPr marL="0" indent="-457200">
              <a:buNone/>
            </a:pPr>
            <a:r>
              <a:rPr lang="en-CA" sz="2100" dirty="0" smtClean="0"/>
              <a:t>Conrad </a:t>
            </a:r>
            <a:r>
              <a:rPr lang="en-CA" sz="2100" dirty="0"/>
              <a:t>Worrall, Research Student Intern (BScN undergraduate student), Aging, Community and Health Research Unit, McMaster University</a:t>
            </a:r>
            <a:endParaRPr lang="en-US" sz="2100"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971" t="8303" r="34035" b="28580"/>
          <a:stretch/>
        </p:blipFill>
        <p:spPr>
          <a:xfrm>
            <a:off x="11106986" y="5327904"/>
            <a:ext cx="829057" cy="884111"/>
          </a:xfrm>
          <a:prstGeom prst="rect">
            <a:avLst/>
          </a:prstGeom>
        </p:spPr>
      </p:pic>
    </p:spTree>
    <p:extLst>
      <p:ext uri="{BB962C8B-B14F-4D97-AF65-F5344CB8AC3E}">
        <p14:creationId xmlns:p14="http://schemas.microsoft.com/office/powerpoint/2010/main" val="2141760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408" y="588573"/>
            <a:ext cx="10229312" cy="3635354"/>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70000"/>
              </a:lnSpc>
              <a:spcBef>
                <a:spcPts val="1200"/>
              </a:spcBef>
              <a:spcAft>
                <a:spcPts val="200"/>
              </a:spcAft>
            </a:pPr>
            <a:r>
              <a:rPr lang="en-US" sz="1900" dirty="0">
                <a:solidFill>
                  <a:schemeClr val="tx1">
                    <a:lumMod val="75000"/>
                    <a:lumOff val="25000"/>
                  </a:schemeClr>
                </a:solidFill>
                <a:ea typeface="Calibri" panose="020F0502020204030204" pitchFamily="34" charset="0"/>
                <a:cs typeface="Calibri" panose="020F0502020204030204" pitchFamily="34" charset="0"/>
              </a:rPr>
              <a:t>Wendy </a:t>
            </a:r>
            <a:r>
              <a:rPr lang="en-US" sz="1900" dirty="0" err="1" smtClean="0">
                <a:solidFill>
                  <a:schemeClr val="tx1">
                    <a:lumMod val="75000"/>
                    <a:lumOff val="25000"/>
                  </a:schemeClr>
                </a:solidFill>
                <a:ea typeface="Calibri" panose="020F0502020204030204" pitchFamily="34" charset="0"/>
                <a:cs typeface="Calibri" panose="020F0502020204030204" pitchFamily="34" charset="0"/>
              </a:rPr>
              <a:t>Duggleby</a:t>
            </a:r>
            <a:r>
              <a:rPr lang="en-US" sz="1900" dirty="0" smtClean="0">
                <a:solidFill>
                  <a:schemeClr val="tx1">
                    <a:lumMod val="75000"/>
                    <a:lumOff val="25000"/>
                  </a:schemeClr>
                </a:solidFill>
                <a:ea typeface="Calibri" panose="020F0502020204030204" pitchFamily="34" charset="0"/>
                <a:cs typeface="Calibri" panose="020F0502020204030204" pitchFamily="34" charset="0"/>
              </a:rPr>
              <a:t>, RN, AOCN, PhD, Interim </a:t>
            </a:r>
            <a:r>
              <a:rPr lang="en-US" sz="1900" dirty="0">
                <a:solidFill>
                  <a:schemeClr val="tx1">
                    <a:lumMod val="75000"/>
                    <a:lumOff val="25000"/>
                  </a:schemeClr>
                </a:solidFill>
                <a:ea typeface="Calibri" panose="020F0502020204030204" pitchFamily="34" charset="0"/>
                <a:cs typeface="Calibri" panose="020F0502020204030204" pitchFamily="34" charset="0"/>
              </a:rPr>
              <a:t>Associate Dean of </a:t>
            </a:r>
            <a:r>
              <a:rPr lang="en-US" sz="1900" dirty="0" smtClean="0">
                <a:solidFill>
                  <a:schemeClr val="tx1">
                    <a:lumMod val="75000"/>
                    <a:lumOff val="25000"/>
                  </a:schemeClr>
                </a:solidFill>
                <a:ea typeface="Calibri" panose="020F0502020204030204" pitchFamily="34" charset="0"/>
                <a:cs typeface="Calibri" panose="020F0502020204030204" pitchFamily="34" charset="0"/>
              </a:rPr>
              <a:t>Research, University </a:t>
            </a:r>
            <a:r>
              <a:rPr lang="en-US" sz="1900" dirty="0">
                <a:solidFill>
                  <a:schemeClr val="tx1">
                    <a:lumMod val="75000"/>
                    <a:lumOff val="25000"/>
                  </a:schemeClr>
                </a:solidFill>
                <a:ea typeface="Calibri" panose="020F0502020204030204" pitchFamily="34" charset="0"/>
                <a:cs typeface="Calibri" panose="020F0502020204030204" pitchFamily="34" charset="0"/>
              </a:rPr>
              <a:t>of </a:t>
            </a:r>
            <a:r>
              <a:rPr lang="en-US" sz="1900" dirty="0" smtClean="0">
                <a:solidFill>
                  <a:schemeClr val="tx1">
                    <a:lumMod val="75000"/>
                    <a:lumOff val="25000"/>
                  </a:schemeClr>
                </a:solidFill>
                <a:ea typeface="Calibri" panose="020F0502020204030204" pitchFamily="34" charset="0"/>
                <a:cs typeface="Calibri" panose="020F0502020204030204" pitchFamily="34" charset="0"/>
              </a:rPr>
              <a:t>Alberta</a:t>
            </a:r>
          </a:p>
          <a:p>
            <a:pPr>
              <a:lnSpc>
                <a:spcPct val="70000"/>
              </a:lnSpc>
              <a:spcBef>
                <a:spcPts val="1200"/>
              </a:spcBef>
              <a:spcAft>
                <a:spcPts val="200"/>
              </a:spcAft>
            </a:pPr>
            <a:r>
              <a:rPr lang="en-US" sz="1900" dirty="0" smtClean="0">
                <a:solidFill>
                  <a:schemeClr val="tx1">
                    <a:lumMod val="75000"/>
                    <a:lumOff val="25000"/>
                  </a:schemeClr>
                </a:solidFill>
                <a:ea typeface="Calibri" panose="020F0502020204030204" pitchFamily="34" charset="0"/>
                <a:cs typeface="Calibri" panose="020F0502020204030204" pitchFamily="34" charset="0"/>
              </a:rPr>
              <a:t>Maureen Markle-Reid, RN, PhD, </a:t>
            </a:r>
            <a:r>
              <a:rPr lang="en-CA" sz="2000" dirty="0" smtClean="0">
                <a:solidFill>
                  <a:schemeClr val="tx1">
                    <a:lumMod val="75000"/>
                    <a:lumOff val="25000"/>
                  </a:schemeClr>
                </a:solidFill>
              </a:rPr>
              <a:t>Professor</a:t>
            </a:r>
            <a:r>
              <a:rPr lang="en-CA" sz="2000" dirty="0">
                <a:solidFill>
                  <a:schemeClr val="tx1">
                    <a:lumMod val="75000"/>
                    <a:lumOff val="25000"/>
                  </a:schemeClr>
                </a:solidFill>
              </a:rPr>
              <a:t>, School of Nursing, Scientific Director, Aging, Community and Health Research Unit, Faculty of Health </a:t>
            </a:r>
            <a:r>
              <a:rPr lang="en-CA" sz="2000" dirty="0" smtClean="0">
                <a:solidFill>
                  <a:schemeClr val="tx1">
                    <a:lumMod val="75000"/>
                    <a:lumOff val="25000"/>
                  </a:schemeClr>
                </a:solidFill>
              </a:rPr>
              <a:t>Sciences</a:t>
            </a:r>
            <a:r>
              <a:rPr lang="en-US" sz="1900" dirty="0" smtClean="0">
                <a:solidFill>
                  <a:schemeClr val="tx1">
                    <a:lumMod val="75000"/>
                    <a:lumOff val="25000"/>
                  </a:schemeClr>
                </a:solidFill>
                <a:ea typeface="Calibri" panose="020F0502020204030204" pitchFamily="34" charset="0"/>
                <a:cs typeface="Calibri" panose="020F0502020204030204" pitchFamily="34" charset="0"/>
              </a:rPr>
              <a:t>, McMaster University</a:t>
            </a:r>
          </a:p>
          <a:p>
            <a:pPr>
              <a:lnSpc>
                <a:spcPct val="70000"/>
              </a:lnSpc>
              <a:spcBef>
                <a:spcPts val="1200"/>
              </a:spcBef>
              <a:spcAft>
                <a:spcPts val="200"/>
              </a:spcAft>
            </a:pPr>
            <a:r>
              <a:rPr lang="en-US" sz="1900" dirty="0" smtClean="0">
                <a:solidFill>
                  <a:schemeClr val="tx1">
                    <a:lumMod val="75000"/>
                    <a:lumOff val="25000"/>
                  </a:schemeClr>
                </a:solidFill>
                <a:ea typeface="Calibri" panose="020F0502020204030204" pitchFamily="34" charset="0"/>
                <a:cs typeface="Calibri" panose="020F0502020204030204" pitchFamily="34" charset="0"/>
              </a:rPr>
              <a:t>Carrie McAiney, PhD Associate </a:t>
            </a:r>
            <a:r>
              <a:rPr lang="en-US" sz="1900" dirty="0">
                <a:solidFill>
                  <a:schemeClr val="tx1">
                    <a:lumMod val="75000"/>
                    <a:lumOff val="25000"/>
                  </a:schemeClr>
                </a:solidFill>
                <a:ea typeface="Calibri" panose="020F0502020204030204" pitchFamily="34" charset="0"/>
                <a:cs typeface="Calibri" panose="020F0502020204030204" pitchFamily="34" charset="0"/>
              </a:rPr>
              <a:t>Professor, School of </a:t>
            </a:r>
            <a:r>
              <a:rPr lang="en-US" sz="1900" dirty="0" smtClean="0">
                <a:solidFill>
                  <a:schemeClr val="tx1">
                    <a:lumMod val="75000"/>
                    <a:lumOff val="25000"/>
                  </a:schemeClr>
                </a:solidFill>
                <a:ea typeface="Calibri" panose="020F0502020204030204" pitchFamily="34" charset="0"/>
                <a:cs typeface="Calibri" panose="020F0502020204030204" pitchFamily="34" charset="0"/>
              </a:rPr>
              <a:t>Nursing, McMaster University</a:t>
            </a:r>
          </a:p>
          <a:p>
            <a:pPr>
              <a:lnSpc>
                <a:spcPct val="70000"/>
              </a:lnSpc>
              <a:spcBef>
                <a:spcPts val="1200"/>
              </a:spcBef>
              <a:spcAft>
                <a:spcPts val="200"/>
              </a:spcAft>
            </a:pPr>
            <a:r>
              <a:rPr lang="en-US" sz="1900" dirty="0" smtClean="0">
                <a:solidFill>
                  <a:schemeClr val="tx1">
                    <a:lumMod val="75000"/>
                    <a:lumOff val="25000"/>
                  </a:schemeClr>
                </a:solidFill>
                <a:ea typeface="Calibri" panose="020F0502020204030204" pitchFamily="34" charset="0"/>
                <a:cs typeface="Calibri" panose="020F0502020204030204" pitchFamily="34" charset="0"/>
              </a:rPr>
              <a:t>Ruta Valaitis, </a:t>
            </a:r>
            <a:r>
              <a:rPr lang="en-US" sz="2000" dirty="0">
                <a:solidFill>
                  <a:schemeClr val="tx1">
                    <a:lumMod val="75000"/>
                    <a:lumOff val="25000"/>
                  </a:schemeClr>
                </a:solidFill>
                <a:ea typeface="Calibri" panose="020F0502020204030204" pitchFamily="34" charset="0"/>
                <a:cs typeface="Calibri" panose="020F0502020204030204" pitchFamily="34" charset="0"/>
              </a:rPr>
              <a:t>RN, PhD, </a:t>
            </a:r>
            <a:r>
              <a:rPr lang="en-CA" sz="2000" dirty="0">
                <a:solidFill>
                  <a:schemeClr val="tx1">
                    <a:lumMod val="75000"/>
                    <a:lumOff val="25000"/>
                  </a:schemeClr>
                </a:solidFill>
              </a:rPr>
              <a:t>Professor, School of Nursing, Scientific Director, Aging, Community and Health Research Unit, Faculty of Health Sciences</a:t>
            </a:r>
            <a:r>
              <a:rPr lang="en-US" sz="2000" dirty="0">
                <a:solidFill>
                  <a:schemeClr val="tx1">
                    <a:lumMod val="75000"/>
                    <a:lumOff val="25000"/>
                  </a:schemeClr>
                </a:solidFill>
                <a:ea typeface="Calibri" panose="020F0502020204030204" pitchFamily="34" charset="0"/>
                <a:cs typeface="Calibri" panose="020F0502020204030204" pitchFamily="34" charset="0"/>
              </a:rPr>
              <a:t>, McMaster University </a:t>
            </a:r>
            <a:r>
              <a:rPr lang="en-US" sz="1900" dirty="0">
                <a:ea typeface="Calibri" panose="020F0502020204030204" pitchFamily="34" charset="0"/>
                <a:cs typeface="Calibri" panose="020F0502020204030204" pitchFamily="34" charset="0"/>
              </a:rPr>
              <a:t> </a:t>
            </a:r>
          </a:p>
          <a:p>
            <a:pPr>
              <a:lnSpc>
                <a:spcPct val="70000"/>
              </a:lnSpc>
              <a:spcAft>
                <a:spcPts val="200"/>
              </a:spcAft>
            </a:pPr>
            <a:r>
              <a:rPr lang="en-US" sz="1900" dirty="0">
                <a:latin typeface="Calibri" panose="020F0502020204030204" pitchFamily="34" charset="0"/>
                <a:ea typeface="Calibri" panose="020F0502020204030204" pitchFamily="34" charset="0"/>
                <a:cs typeface="Calibri" panose="020F0502020204030204" pitchFamily="34" charset="0"/>
              </a:rPr>
              <a:t> </a:t>
            </a:r>
          </a:p>
          <a:p>
            <a:r>
              <a:rPr lang="en-US"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endParaRPr lang="en-US" sz="1600" dirty="0">
              <a:latin typeface="Calibri" panose="020F0502020204030204" pitchFamily="34" charset="0"/>
              <a:ea typeface="Calibri" panose="020F0502020204030204" pitchFamily="34" charset="0"/>
            </a:endParaRPr>
          </a:p>
          <a:p>
            <a:r>
              <a:rPr lang="en-US" sz="1600" dirty="0">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971" t="8303" r="34035" b="28580"/>
          <a:stretch/>
        </p:blipFill>
        <p:spPr>
          <a:xfrm>
            <a:off x="11106986" y="5327904"/>
            <a:ext cx="829057" cy="884111"/>
          </a:xfrm>
          <a:prstGeom prst="rect">
            <a:avLst/>
          </a:prstGeom>
        </p:spPr>
      </p:pic>
    </p:spTree>
    <p:extLst>
      <p:ext uri="{BB962C8B-B14F-4D97-AF65-F5344CB8AC3E}">
        <p14:creationId xmlns:p14="http://schemas.microsoft.com/office/powerpoint/2010/main" val="8775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dscape With A Lak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75" t="5104" r="5186" b="-5104"/>
          <a:stretch/>
        </p:blipFill>
        <p:spPr bwMode="auto">
          <a:xfrm>
            <a:off x="0" y="0"/>
            <a:ext cx="12726955" cy="728834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707572" y="962285"/>
            <a:ext cx="10515600" cy="1325563"/>
          </a:xfrm>
        </p:spPr>
        <p:txBody>
          <a:bodyPr>
            <a:normAutofit/>
          </a:bodyPr>
          <a:lstStyle/>
          <a:p>
            <a:pPr algn="ctr"/>
            <a:r>
              <a:rPr lang="en-CA" sz="5500" b="1" dirty="0" smtClean="0"/>
              <a:t>The Landscape</a:t>
            </a:r>
            <a:endParaRPr lang="en-US" sz="5500" b="1" dirty="0"/>
          </a:p>
        </p:txBody>
      </p:sp>
    </p:spTree>
    <p:extLst>
      <p:ext uri="{BB962C8B-B14F-4D97-AF65-F5344CB8AC3E}">
        <p14:creationId xmlns:p14="http://schemas.microsoft.com/office/powerpoint/2010/main" val="197171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501757"/>
            <a:ext cx="10058400" cy="1025830"/>
          </a:xfrm>
        </p:spPr>
        <p:txBody>
          <a:bodyPr/>
          <a:lstStyle/>
          <a:p>
            <a:r>
              <a:rPr lang="en-CA" b="1" dirty="0" smtClean="0"/>
              <a:t>McMaster University</a:t>
            </a:r>
            <a:endParaRPr lang="en-US" b="1" dirty="0"/>
          </a:p>
        </p:txBody>
      </p:sp>
      <p:sp>
        <p:nvSpPr>
          <p:cNvPr id="3" name="Content Placeholder 2"/>
          <p:cNvSpPr>
            <a:spLocks noGrp="1"/>
          </p:cNvSpPr>
          <p:nvPr>
            <p:ph idx="1"/>
          </p:nvPr>
        </p:nvSpPr>
        <p:spPr>
          <a:xfrm>
            <a:off x="1097280" y="1997383"/>
            <a:ext cx="10515600" cy="4351338"/>
          </a:xfrm>
          <a:blipFill dpi="0" rotWithShape="1">
            <a:blip r:embed="rId3" cstate="print">
              <a:alphaModFix amt="0"/>
            </a:blip>
            <a:srcRect/>
            <a:tile tx="0" ty="0" sx="100000" sy="100000" flip="none" algn="tl"/>
          </a:blipFill>
        </p:spPr>
        <p:txBody>
          <a:bodyPr>
            <a:normAutofit/>
          </a:bodyPr>
          <a:lstStyle/>
          <a:p>
            <a:r>
              <a:rPr lang="en-CA" sz="3000" dirty="0" smtClean="0"/>
              <a:t>Forward with Integrity (2011)</a:t>
            </a:r>
          </a:p>
          <a:p>
            <a:r>
              <a:rPr lang="en-CA" sz="3000" dirty="0" smtClean="0"/>
              <a:t>Strategic Mandate Agreement (2014-2017)</a:t>
            </a:r>
          </a:p>
          <a:p>
            <a:r>
              <a:rPr lang="en-CA" sz="3000" dirty="0" smtClean="0"/>
              <a:t>Draft Strategic Mandate Agreement (2017-2020) </a:t>
            </a:r>
          </a:p>
          <a:p>
            <a:pPr marL="0" indent="0">
              <a:buNone/>
            </a:pPr>
            <a:endParaRPr lang="en-CA" dirty="0"/>
          </a:p>
          <a:p>
            <a:pPr marL="0" indent="0">
              <a:buNone/>
            </a:pPr>
            <a:endParaRPr lang="en-CA"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776" y="1862811"/>
            <a:ext cx="3467407" cy="4485910"/>
          </a:xfrm>
          <a:prstGeom prst="rect">
            <a:avLst/>
          </a:prstGeom>
          <a:blipFill>
            <a:blip r:embed="rId3" cstate="print">
              <a:alphaModFix amt="0"/>
            </a:blip>
            <a:tile tx="0" ty="0" sx="100000" sy="100000" flip="none" algn="tl"/>
          </a:blipFill>
          <a:ln>
            <a:noFill/>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p14="http://schemas.microsoft.com/office/powerpoint/2010/main" val="1200711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99672" y="763514"/>
            <a:ext cx="8728075" cy="4351337"/>
          </a:xfrm>
        </p:spPr>
        <p:txBody>
          <a:bodyPr>
            <a:noAutofit/>
          </a:bodyPr>
          <a:lstStyle/>
          <a:p>
            <a:pPr marL="0" indent="0">
              <a:spcAft>
                <a:spcPts val="600"/>
              </a:spcAft>
              <a:buNone/>
            </a:pPr>
            <a:r>
              <a:rPr lang="en-CA" sz="3000" dirty="0" smtClean="0"/>
              <a:t>Community engagement (CE) at McMaster University is defined as </a:t>
            </a:r>
            <a:r>
              <a:rPr lang="en-CA" sz="3000" b="1" dirty="0" smtClean="0"/>
              <a:t>valuing the expert knowledge </a:t>
            </a:r>
            <a:r>
              <a:rPr lang="en-CA" sz="3000" dirty="0" smtClean="0"/>
              <a:t>and passion that members of the community (both local and global) have about their communities and issues affecting them; </a:t>
            </a:r>
            <a:r>
              <a:rPr lang="en-CA" sz="3000" b="1" dirty="0" smtClean="0"/>
              <a:t>fostering ongoing collaboration </a:t>
            </a:r>
            <a:r>
              <a:rPr lang="en-CA" sz="3000" dirty="0" smtClean="0"/>
              <a:t>between University and community partners on how to better understand and consider the issues identified as priorities by local and global communities; and </a:t>
            </a:r>
            <a:r>
              <a:rPr lang="en-CA" sz="3000" b="1" dirty="0" smtClean="0"/>
              <a:t>performing research, teaching and service </a:t>
            </a:r>
            <a:r>
              <a:rPr lang="en-CA" sz="3000" dirty="0" smtClean="0"/>
              <a:t>with community members and partners for the public good within the local or global community.</a:t>
            </a:r>
            <a:endParaRPr lang="en-US" sz="3000" dirty="0" smtClean="0"/>
          </a:p>
          <a:p>
            <a:endParaRPr lang="en-US" sz="3000" dirty="0"/>
          </a:p>
        </p:txBody>
      </p:sp>
    </p:spTree>
    <p:extLst>
      <p:ext uri="{BB962C8B-B14F-4D97-AF65-F5344CB8AC3E}">
        <p14:creationId xmlns:p14="http://schemas.microsoft.com/office/powerpoint/2010/main" val="15301088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2208"/>
            <a:ext cx="10058400" cy="1450757"/>
          </a:xfrm>
        </p:spPr>
        <p:txBody>
          <a:bodyPr/>
          <a:lstStyle/>
          <a:p>
            <a:r>
              <a:rPr lang="en-CA" b="1" dirty="0" smtClean="0"/>
              <a:t>INVOLVE (1996) – Patient Involvement</a:t>
            </a:r>
            <a:endParaRPr lang="en-US" b="1" dirty="0"/>
          </a:p>
        </p:txBody>
      </p:sp>
      <p:sp>
        <p:nvSpPr>
          <p:cNvPr id="3" name="Content Placeholder 2"/>
          <p:cNvSpPr>
            <a:spLocks noGrp="1"/>
          </p:cNvSpPr>
          <p:nvPr>
            <p:ph idx="1"/>
          </p:nvPr>
        </p:nvSpPr>
        <p:spPr>
          <a:xfrm>
            <a:off x="1097280" y="1996341"/>
            <a:ext cx="9940066" cy="4023360"/>
          </a:xfrm>
        </p:spPr>
        <p:txBody>
          <a:bodyPr>
            <a:normAutofit fontScale="70000" lnSpcReduction="20000"/>
          </a:bodyPr>
          <a:lstStyle/>
          <a:p>
            <a:pPr marL="0" indent="0">
              <a:lnSpc>
                <a:spcPct val="110000"/>
              </a:lnSpc>
              <a:spcAft>
                <a:spcPts val="600"/>
              </a:spcAft>
              <a:buNone/>
            </a:pPr>
            <a:r>
              <a:rPr lang="en-CA" sz="3100" dirty="0" smtClean="0"/>
              <a:t>INVOLVE is an NHS National Institute for Health Research advisory group that supports public involvement in health and social care research. INVOLVE defines public involvement as “research being carried out ‘with’ or ‘by’ members of the public rather than ‘to’, ‘about’ or ‘for’ them”. By ‘public’ INVOLVE means patients and their relatives as well as members of the general public. They make a distinction between:</a:t>
            </a:r>
          </a:p>
          <a:p>
            <a:pPr marL="0" indent="0">
              <a:buNone/>
            </a:pPr>
            <a:endParaRPr lang="en-CA" sz="3000" dirty="0" smtClean="0"/>
          </a:p>
          <a:p>
            <a:pPr lvl="1">
              <a:lnSpc>
                <a:spcPct val="110000"/>
              </a:lnSpc>
              <a:spcAft>
                <a:spcPts val="600"/>
              </a:spcAft>
            </a:pPr>
            <a:r>
              <a:rPr lang="en-CA" sz="2800" dirty="0" smtClean="0"/>
              <a:t>Involvement – where people are actively involved in research projects and in research organisations.</a:t>
            </a:r>
          </a:p>
          <a:p>
            <a:pPr lvl="1">
              <a:lnSpc>
                <a:spcPct val="110000"/>
              </a:lnSpc>
              <a:spcAft>
                <a:spcPts val="600"/>
              </a:spcAft>
            </a:pPr>
            <a:r>
              <a:rPr lang="en-CA" sz="2800" dirty="0" smtClean="0"/>
              <a:t>Participation – where people take part in a research study.</a:t>
            </a:r>
          </a:p>
          <a:p>
            <a:pPr lvl="1">
              <a:lnSpc>
                <a:spcPct val="110000"/>
              </a:lnSpc>
              <a:spcAft>
                <a:spcPts val="600"/>
              </a:spcAft>
            </a:pPr>
            <a:r>
              <a:rPr lang="en-CA" sz="2800" dirty="0" smtClean="0"/>
              <a:t>Engagement – where information and knowledge about research is shared with the public.</a:t>
            </a:r>
          </a:p>
          <a:p>
            <a:pPr marL="0" indent="0">
              <a:buNone/>
            </a:pPr>
            <a:endParaRPr lang="en-US" dirty="0"/>
          </a:p>
        </p:txBody>
      </p:sp>
    </p:spTree>
    <p:extLst>
      <p:ext uri="{BB962C8B-B14F-4D97-AF65-F5344CB8AC3E}">
        <p14:creationId xmlns:p14="http://schemas.microsoft.com/office/powerpoint/2010/main" val="420723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9784"/>
            <a:ext cx="10058400" cy="1450757"/>
          </a:xfrm>
        </p:spPr>
        <p:txBody>
          <a:bodyPr/>
          <a:lstStyle/>
          <a:p>
            <a:r>
              <a:rPr lang="en-CA" b="1" dirty="0" smtClean="0"/>
              <a:t>PCORI (2010) – Engagement Research</a:t>
            </a:r>
            <a:endParaRPr lang="en-US" b="1" dirty="0"/>
          </a:p>
        </p:txBody>
      </p:sp>
      <p:sp>
        <p:nvSpPr>
          <p:cNvPr id="3" name="Content Placeholder 2"/>
          <p:cNvSpPr>
            <a:spLocks noGrp="1"/>
          </p:cNvSpPr>
          <p:nvPr>
            <p:ph idx="1"/>
          </p:nvPr>
        </p:nvSpPr>
        <p:spPr>
          <a:xfrm>
            <a:off x="1323191" y="1974825"/>
            <a:ext cx="8993393" cy="4023360"/>
          </a:xfrm>
        </p:spPr>
        <p:txBody>
          <a:bodyPr/>
          <a:lstStyle/>
          <a:p>
            <a:pPr marL="0" indent="0">
              <a:spcAft>
                <a:spcPts val="600"/>
              </a:spcAft>
              <a:buNone/>
            </a:pPr>
            <a:r>
              <a:rPr lang="en-CA" sz="2400" dirty="0" smtClean="0"/>
              <a:t>Bringing together all healthcare stakeholders—with patients at the center—to help set research priorities and evaluate applications is our formula for ensuring we fund and conduct the most relevant research. We believe that inclusion of patients and other stakeholders in the research process, </a:t>
            </a:r>
            <a:r>
              <a:rPr lang="en-CA" sz="2400" b="1" dirty="0" smtClean="0"/>
              <a:t>from topic selection through dissemination and implementation of results</a:t>
            </a:r>
            <a:r>
              <a:rPr lang="en-CA" sz="2400" dirty="0" smtClean="0"/>
              <a:t>, will lead to trustworthy and usable information likely to be taken up in practice.</a:t>
            </a:r>
            <a:endParaRPr lang="en-US" sz="2400" dirty="0" smtClean="0"/>
          </a:p>
          <a:p>
            <a:pPr>
              <a:spcAft>
                <a:spcPts val="600"/>
              </a:spcAft>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083" y="2489527"/>
            <a:ext cx="3195134" cy="3244299"/>
          </a:xfrm>
          <a:prstGeom prst="rect">
            <a:avLst/>
          </a:prstGeom>
          <a:ln>
            <a:noFill/>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p14="http://schemas.microsoft.com/office/powerpoint/2010/main" val="1550871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1333</TotalTime>
  <Words>2639</Words>
  <Application>Microsoft Office PowerPoint</Application>
  <PresentationFormat>Widescreen</PresentationFormat>
  <Paragraphs>278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Mangal</vt:lpstr>
      <vt:lpstr>Retrospect</vt:lpstr>
      <vt:lpstr>Online Interventions for Family Caregivers:  Employing Patient Engagement Principles &amp; Practice</vt:lpstr>
      <vt:lpstr>Overview</vt:lpstr>
      <vt:lpstr>PowerPoint Presentation</vt:lpstr>
      <vt:lpstr>PowerPoint Presentation</vt:lpstr>
      <vt:lpstr>The Landscape</vt:lpstr>
      <vt:lpstr>McMaster University</vt:lpstr>
      <vt:lpstr>PowerPoint Presentation</vt:lpstr>
      <vt:lpstr>INVOLVE (1996) – Patient Involvement</vt:lpstr>
      <vt:lpstr>PCORI (2010) – Engagement Research</vt:lpstr>
      <vt:lpstr>SPOR (2014) – Patient Engagement</vt:lpstr>
      <vt:lpstr>PowerPoint Presentation</vt:lpstr>
      <vt:lpstr>Caregiver Project</vt:lpstr>
      <vt:lpstr>Activities</vt:lpstr>
      <vt:lpstr>Engagement Process</vt:lpstr>
      <vt:lpstr>Engagement Process</vt:lpstr>
      <vt:lpstr>Benefits</vt:lpstr>
      <vt:lpstr>Challenges</vt:lpstr>
      <vt:lpstr>Does the library have a role?</vt:lpstr>
      <vt:lpstr>Should we use PE?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Interventions for Family Caregivers: Employing Patient Engagement Principles and Practice</dc:title>
  <dc:creator>McKinnell, Jennifer</dc:creator>
  <cp:lastModifiedBy>Campbell, Sandy</cp:lastModifiedBy>
  <cp:revision>82</cp:revision>
  <cp:lastPrinted>2017-05-12T19:36:01Z</cp:lastPrinted>
  <dcterms:created xsi:type="dcterms:W3CDTF">2017-05-02T15:08:15Z</dcterms:created>
  <dcterms:modified xsi:type="dcterms:W3CDTF">2017-05-23T16:12:45Z</dcterms:modified>
</cp:coreProperties>
</file>