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 id="2147483699" r:id="rId2"/>
    <p:sldMasterId id="2147483709" r:id="rId3"/>
    <p:sldMasterId id="2147483720" r:id="rId4"/>
    <p:sldMasterId id="2147483730" r:id="rId5"/>
  </p:sldMasterIdLst>
  <p:notesMasterIdLst>
    <p:notesMasterId r:id="rId33"/>
  </p:notesMasterIdLst>
  <p:handoutMasterIdLst>
    <p:handoutMasterId r:id="rId34"/>
  </p:handoutMasterIdLst>
  <p:sldIdLst>
    <p:sldId id="256" r:id="rId6"/>
    <p:sldId id="257" r:id="rId7"/>
    <p:sldId id="285" r:id="rId8"/>
    <p:sldId id="265" r:id="rId9"/>
    <p:sldId id="266" r:id="rId10"/>
    <p:sldId id="267" r:id="rId11"/>
    <p:sldId id="283" r:id="rId12"/>
    <p:sldId id="269" r:id="rId13"/>
    <p:sldId id="270" r:id="rId14"/>
    <p:sldId id="271" r:id="rId15"/>
    <p:sldId id="272" r:id="rId16"/>
    <p:sldId id="273" r:id="rId17"/>
    <p:sldId id="274" r:id="rId18"/>
    <p:sldId id="275" r:id="rId19"/>
    <p:sldId id="276" r:id="rId20"/>
    <p:sldId id="258" r:id="rId21"/>
    <p:sldId id="277" r:id="rId22"/>
    <p:sldId id="278" r:id="rId23"/>
    <p:sldId id="279" r:id="rId24"/>
    <p:sldId id="259" r:id="rId25"/>
    <p:sldId id="280" r:id="rId26"/>
    <p:sldId id="260" r:id="rId27"/>
    <p:sldId id="281" r:id="rId28"/>
    <p:sldId id="282" r:id="rId29"/>
    <p:sldId id="261" r:id="rId30"/>
    <p:sldId id="284" r:id="rId31"/>
    <p:sldId id="263"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1SWyYomW+Vg5MPkhZvGl923mKV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F3D"/>
    <a:srgbClr val="88A03E"/>
    <a:srgbClr val="FEF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42" autoAdjust="0"/>
  </p:normalViewPr>
  <p:slideViewPr>
    <p:cSldViewPr snapToGrid="0">
      <p:cViewPr varScale="1">
        <p:scale>
          <a:sx n="76" d="100"/>
          <a:sy n="76" d="100"/>
        </p:scale>
        <p:origin x="888" y="96"/>
      </p:cViewPr>
      <p:guideLst>
        <p:guide orient="horz" pos="2160"/>
        <p:guide pos="3840"/>
      </p:guideLst>
    </p:cSldViewPr>
  </p:slideViewPr>
  <p:notesTextViewPr>
    <p:cViewPr>
      <p:scale>
        <a:sx n="3" d="2"/>
        <a:sy n="3" d="2"/>
      </p:scale>
      <p:origin x="0" y="0"/>
    </p:cViewPr>
  </p:notesTextViewPr>
  <p:notesViewPr>
    <p:cSldViewPr snapToGrid="0">
      <p:cViewPr varScale="1">
        <p:scale>
          <a:sx n="69" d="100"/>
          <a:sy n="69" d="100"/>
        </p:scale>
        <p:origin x="270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55"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56"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2ACBE-BE68-4808-A058-95BE38868FAD}" type="datetimeFigureOut">
              <a:rPr lang="en-CA" smtClean="0"/>
              <a:t>2024/04/24</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6C99CF-1718-4DE2-86CD-5A720AD8C2B5}" type="slidenum">
              <a:rPr lang="en-CA" smtClean="0"/>
              <a:t>‹#›</a:t>
            </a:fld>
            <a:endParaRPr lang="en-CA"/>
          </a:p>
        </p:txBody>
      </p:sp>
    </p:spTree>
    <p:extLst>
      <p:ext uri="{BB962C8B-B14F-4D97-AF65-F5344CB8AC3E}">
        <p14:creationId xmlns:p14="http://schemas.microsoft.com/office/powerpoint/2010/main" val="276922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*Updated: April 2024</a:t>
            </a:r>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Hello and welcome to the University of Alberta’s Opening Up Copyright instructional module on ownership of copyright (section 13).</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695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The </a:t>
            </a:r>
            <a:r>
              <a:rPr lang="en-CA" sz="1200" b="0" i="0" u="none" strike="noStrike" dirty="0">
                <a:solidFill>
                  <a:schemeClr val="dk1"/>
                </a:solidFill>
                <a:latin typeface="Calibri"/>
                <a:ea typeface="Calibri"/>
                <a:cs typeface="Calibri"/>
                <a:sym typeface="Calibri"/>
              </a:rPr>
              <a:t>definition of a government employee, however, can be broader than you might think. For example, to what extent is someone who is incarcerated a government employee? What works produced by an inmate would be considered works created in the course of that employment? While there are no provisions in the </a:t>
            </a:r>
            <a:r>
              <a:rPr lang="en-CA" sz="1200" b="0" i="1" u="none" strike="noStrike" dirty="0">
                <a:solidFill>
                  <a:schemeClr val="dk1"/>
                </a:solidFill>
                <a:latin typeface="Calibri"/>
                <a:ea typeface="Calibri"/>
                <a:cs typeface="Calibri"/>
                <a:sym typeface="Calibri"/>
              </a:rPr>
              <a:t>Act</a:t>
            </a:r>
            <a:r>
              <a:rPr lang="en-CA" sz="1200" b="0" i="0" u="none" strike="noStrike" dirty="0">
                <a:solidFill>
                  <a:schemeClr val="dk1"/>
                </a:solidFill>
                <a:latin typeface="Calibri"/>
                <a:ea typeface="Calibri"/>
                <a:cs typeface="Calibri"/>
                <a:sym typeface="Calibri"/>
              </a:rPr>
              <a:t> that address copyright held by incarcerated persons, esteemed Canadian legal scholar David </a:t>
            </a:r>
            <a:r>
              <a:rPr lang="en-CA" sz="1200" b="0" i="0" u="none" strike="noStrike" dirty="0" err="1">
                <a:solidFill>
                  <a:schemeClr val="dk1"/>
                </a:solidFill>
                <a:latin typeface="Calibri"/>
                <a:ea typeface="Calibri"/>
                <a:cs typeface="Calibri"/>
                <a:sym typeface="Calibri"/>
              </a:rPr>
              <a:t>Vaver</a:t>
            </a:r>
            <a:r>
              <a:rPr lang="en-CA" sz="1200" b="0" i="0" u="none" strike="noStrike" dirty="0">
                <a:solidFill>
                  <a:schemeClr val="dk1"/>
                </a:solidFill>
                <a:latin typeface="Calibri"/>
                <a:ea typeface="Calibri"/>
                <a:cs typeface="Calibri"/>
                <a:sym typeface="Calibri"/>
              </a:rPr>
              <a:t> notes a judicial precedent that vests copyright with the Crown for a painting produced by a federal inmate as part of their rehabilitation. Court decisions like this one help us better understand the relationship between statutory provisions and their interpretation in real world </a:t>
            </a:r>
            <a:r>
              <a:rPr lang="en-CA" sz="1200" b="0" i="0" u="none" strike="noStrike" dirty="0" smtClean="0">
                <a:solidFill>
                  <a:schemeClr val="dk1"/>
                </a:solidFill>
                <a:latin typeface="Calibri"/>
                <a:ea typeface="Calibri"/>
                <a:cs typeface="Calibri"/>
                <a:sym typeface="Calibri"/>
              </a:rPr>
              <a:t>scenarios.</a:t>
            </a:r>
            <a:endParaRPr dirty="0"/>
          </a:p>
        </p:txBody>
      </p:sp>
      <p:sp>
        <p:nvSpPr>
          <p:cNvPr id="153" name="Google Shape;15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extLst>
      <p:ext uri="{BB962C8B-B14F-4D97-AF65-F5344CB8AC3E}">
        <p14:creationId xmlns:p14="http://schemas.microsoft.com/office/powerpoint/2010/main" val="150297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In </a:t>
            </a:r>
            <a:r>
              <a:rPr lang="en-CA" sz="1200" b="0" i="1" u="none" strike="noStrike" dirty="0">
                <a:solidFill>
                  <a:schemeClr val="dk1"/>
                </a:solidFill>
                <a:latin typeface="Calibri"/>
                <a:ea typeface="Calibri"/>
                <a:cs typeface="Calibri"/>
                <a:sym typeface="Calibri"/>
              </a:rPr>
              <a:t>Hawley v. Canada</a:t>
            </a:r>
            <a:r>
              <a:rPr lang="en-CA" sz="1200" b="0" i="0" u="none" strike="noStrike" dirty="0">
                <a:solidFill>
                  <a:schemeClr val="dk1"/>
                </a:solidFill>
                <a:latin typeface="Calibri"/>
                <a:ea typeface="Calibri"/>
                <a:cs typeface="Calibri"/>
                <a:sym typeface="Calibri"/>
              </a:rPr>
              <a:t>, the plaintiff, artist John Hawley, while incarcerated at Frontenac Institution, a minimum security facility in Kingston Ontario, was assigned to do a large mural for the institution’s common room as part of his work programme. </a:t>
            </a:r>
            <a:r>
              <a:rPr lang="en-CA" sz="1200" b="0" i="0" u="none" strike="noStrike" dirty="0" smtClean="0">
                <a:solidFill>
                  <a:schemeClr val="dk1"/>
                </a:solidFill>
                <a:latin typeface="Calibri"/>
                <a:ea typeface="Calibri"/>
                <a:cs typeface="Calibri"/>
                <a:sym typeface="Calibri"/>
              </a:rPr>
              <a:t>All </a:t>
            </a:r>
            <a:r>
              <a:rPr lang="en-CA" sz="1200" b="0" i="0" u="none" strike="noStrike" dirty="0">
                <a:solidFill>
                  <a:schemeClr val="dk1"/>
                </a:solidFill>
                <a:latin typeface="Calibri"/>
                <a:ea typeface="Calibri"/>
                <a:cs typeface="Calibri"/>
                <a:sym typeface="Calibri"/>
              </a:rPr>
              <a:t>inmates at Frontenac Institution were “gainfully employed” through their participation in a work programme [para. 60]. By agreement, the mural became a large painting for the dining room. The painting was completed and Hawley was later released and claimed ownership of the painting and copyright in the painting. </a:t>
            </a:r>
            <a:r>
              <a:rPr lang="en-CA" sz="1200" b="0" i="0" u="none" strike="noStrike" dirty="0" smtClean="0">
                <a:solidFill>
                  <a:schemeClr val="dk1"/>
                </a:solidFill>
                <a:latin typeface="Calibri"/>
                <a:ea typeface="Calibri"/>
                <a:cs typeface="Calibri"/>
                <a:sym typeface="Calibri"/>
              </a:rPr>
              <a:t>The </a:t>
            </a:r>
            <a:r>
              <a:rPr lang="en-CA" sz="1200" b="0" i="0" u="none" strike="noStrike" dirty="0">
                <a:solidFill>
                  <a:schemeClr val="dk1"/>
                </a:solidFill>
                <a:latin typeface="Calibri"/>
                <a:ea typeface="Calibri"/>
                <a:cs typeface="Calibri"/>
                <a:sym typeface="Calibri"/>
              </a:rPr>
              <a:t>case was brought before the Federal Court Trial Division </a:t>
            </a:r>
            <a:r>
              <a:rPr lang="en-CA" sz="1200" b="0" i="0" u="none" strike="noStrike" dirty="0" smtClean="0">
                <a:solidFill>
                  <a:schemeClr val="dk1"/>
                </a:solidFill>
                <a:latin typeface="Calibri"/>
                <a:ea typeface="Calibri"/>
                <a:cs typeface="Calibri"/>
                <a:sym typeface="Calibri"/>
              </a:rPr>
              <a:t>(</a:t>
            </a:r>
            <a:r>
              <a:rPr lang="es-ES" sz="1200" b="0" i="1" u="none" strike="noStrike" dirty="0" err="1" smtClean="0">
                <a:solidFill>
                  <a:schemeClr val="dk1"/>
                </a:solidFill>
                <a:latin typeface="Calibri"/>
                <a:ea typeface="Calibri"/>
                <a:cs typeface="Calibri"/>
                <a:sym typeface="Calibri"/>
              </a:rPr>
              <a:t>Hawley</a:t>
            </a:r>
            <a:r>
              <a:rPr lang="es-ES" sz="1200" b="0" i="1" u="none" strike="noStrike" dirty="0" smtClean="0">
                <a:solidFill>
                  <a:schemeClr val="dk1"/>
                </a:solidFill>
                <a:latin typeface="Calibri"/>
                <a:ea typeface="Calibri"/>
                <a:cs typeface="Calibri"/>
                <a:sym typeface="Calibri"/>
              </a:rPr>
              <a:t> v. </a:t>
            </a:r>
            <a:r>
              <a:rPr lang="es-ES" sz="1200" b="0" i="1" u="none" strike="noStrike" dirty="0" err="1" smtClean="0">
                <a:solidFill>
                  <a:schemeClr val="dk1"/>
                </a:solidFill>
                <a:latin typeface="Calibri"/>
                <a:ea typeface="Calibri"/>
                <a:cs typeface="Calibri"/>
                <a:sym typeface="Calibri"/>
              </a:rPr>
              <a:t>Canada</a:t>
            </a:r>
            <a:r>
              <a:rPr lang="es-ES" sz="1200" b="0" i="0" u="none" strike="noStrike" dirty="0" smtClean="0">
                <a:solidFill>
                  <a:schemeClr val="dk1"/>
                </a:solidFill>
                <a:latin typeface="Calibri"/>
                <a:ea typeface="Calibri"/>
                <a:cs typeface="Calibri"/>
                <a:sym typeface="Calibri"/>
              </a:rPr>
              <a:t>, [1990] F.C.J. No. 337</a:t>
            </a:r>
            <a:r>
              <a:rPr lang="en-CA" sz="1200" b="0" i="0" u="none" strike="noStrike" dirty="0" smtClean="0">
                <a:solidFill>
                  <a:schemeClr val="dk1"/>
                </a:solidFill>
                <a:latin typeface="Calibri"/>
                <a:ea typeface="Calibri"/>
                <a:cs typeface="Calibri"/>
                <a:sym typeface="Calibri"/>
              </a:rPr>
              <a:t>), </a:t>
            </a:r>
            <a:r>
              <a:rPr lang="en-CA" sz="1200" b="0" i="0" u="none" strike="noStrike" dirty="0">
                <a:solidFill>
                  <a:schemeClr val="dk1"/>
                </a:solidFill>
                <a:latin typeface="Calibri"/>
                <a:ea typeface="Calibri"/>
                <a:cs typeface="Calibri"/>
                <a:sym typeface="Calibri"/>
              </a:rPr>
              <a:t>where it was decided that the painting, and the copyright in the painting, was owned by the Crown.</a:t>
            </a:r>
            <a:endParaRPr dirty="0"/>
          </a:p>
        </p:txBody>
      </p:sp>
      <p:sp>
        <p:nvSpPr>
          <p:cNvPr id="168" name="Google Shape;16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extLst>
      <p:ext uri="{BB962C8B-B14F-4D97-AF65-F5344CB8AC3E}">
        <p14:creationId xmlns:p14="http://schemas.microsoft.com/office/powerpoint/2010/main" val="218494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Given </a:t>
            </a:r>
            <a:r>
              <a:rPr lang="en-CA" sz="1200" b="0" i="0" u="none" strike="noStrike" dirty="0">
                <a:solidFill>
                  <a:schemeClr val="dk1"/>
                </a:solidFill>
                <a:latin typeface="Calibri"/>
                <a:ea typeface="Calibri"/>
                <a:cs typeface="Calibri"/>
                <a:sym typeface="Calibri"/>
              </a:rPr>
              <a:t>that the work was found to have been created by Hawley during the course of his employment as an inmate, the Court found that “in dealing with a literary work or a work of art made or created by an inmate in a penal environment, there is no reason to apply different criteria or to depart from normal rules.” [para. 65] The judge in this case determined that the painting was a product of an inmate’s labour during work hours, rather than during leisure hours, therefore it was decided the copyright in the painting was owned by the employer, which in this case was the Government of Canada.</a:t>
            </a:r>
            <a:endParaRPr dirty="0"/>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extLst>
      <p:ext uri="{BB962C8B-B14F-4D97-AF65-F5344CB8AC3E}">
        <p14:creationId xmlns:p14="http://schemas.microsoft.com/office/powerpoint/2010/main" val="370155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a:solidFill>
                  <a:schemeClr val="dk1"/>
                </a:solidFill>
                <a:latin typeface="Calibri"/>
                <a:ea typeface="Calibri"/>
                <a:cs typeface="Calibri"/>
                <a:sym typeface="Calibri"/>
              </a:rPr>
              <a:t>When a work is created in the course of employment, the employer becomes the “first owner” of the copyright in the work. </a:t>
            </a:r>
            <a:r>
              <a:rPr lang="en-CA" sz="1200" b="0" i="0" u="none" strike="noStrike" dirty="0" smtClean="0">
                <a:solidFill>
                  <a:schemeClr val="dk1"/>
                </a:solidFill>
                <a:latin typeface="Calibri"/>
                <a:ea typeface="Calibri"/>
                <a:cs typeface="Calibri"/>
                <a:sym typeface="Calibri"/>
              </a:rPr>
              <a:t>However</a:t>
            </a:r>
            <a:r>
              <a:rPr lang="en-CA" sz="1200" b="1" i="0" u="none" strike="noStrike" dirty="0">
                <a:solidFill>
                  <a:schemeClr val="dk1"/>
                </a:solidFill>
                <a:latin typeface="Calibri"/>
                <a:ea typeface="Calibri"/>
                <a:cs typeface="Calibri"/>
                <a:sym typeface="Calibri"/>
              </a:rPr>
              <a:t>, </a:t>
            </a:r>
            <a:r>
              <a:rPr lang="en-CA" sz="1200" b="0" i="0" u="none" strike="noStrike" dirty="0">
                <a:solidFill>
                  <a:schemeClr val="dk1"/>
                </a:solidFill>
                <a:latin typeface="Calibri"/>
                <a:ea typeface="Calibri"/>
                <a:cs typeface="Calibri"/>
                <a:sym typeface="Calibri"/>
              </a:rPr>
              <a:t>section 13 also deals with the assignment or licensing, in whole or in part, of rights by the copyright holder. </a:t>
            </a:r>
            <a:r>
              <a:rPr lang="en-CA" sz="1200" b="0" i="0" u="none" strike="noStrike" dirty="0" smtClean="0">
                <a:solidFill>
                  <a:schemeClr val="dk1"/>
                </a:solidFill>
                <a:latin typeface="Calibri"/>
                <a:ea typeface="Calibri"/>
                <a:cs typeface="Calibri"/>
                <a:sym typeface="Calibri"/>
              </a:rPr>
              <a:t>Section </a:t>
            </a:r>
            <a:r>
              <a:rPr lang="en-CA" sz="1200" b="0" i="0" u="none" strike="noStrike" dirty="0">
                <a:solidFill>
                  <a:schemeClr val="dk1"/>
                </a:solidFill>
                <a:latin typeface="Calibri"/>
                <a:ea typeface="Calibri"/>
                <a:cs typeface="Calibri"/>
                <a:sym typeface="Calibri"/>
              </a:rPr>
              <a:t>13(4) makes it explicit that no assignment or grant of a </a:t>
            </a:r>
            <a:r>
              <a:rPr lang="en-CA" sz="1200" b="0" i="0" u="none" strike="noStrike" dirty="0" smtClean="0">
                <a:solidFill>
                  <a:schemeClr val="dk1"/>
                </a:solidFill>
                <a:latin typeface="Calibri"/>
                <a:ea typeface="Calibri"/>
                <a:cs typeface="Calibri"/>
                <a:sym typeface="Calibri"/>
              </a:rPr>
              <a:t>licence </a:t>
            </a:r>
            <a:r>
              <a:rPr lang="en-CA" sz="1200" b="0" i="0" u="none" strike="noStrike" dirty="0">
                <a:solidFill>
                  <a:schemeClr val="dk1"/>
                </a:solidFill>
                <a:latin typeface="Calibri"/>
                <a:ea typeface="Calibri"/>
                <a:cs typeface="Calibri"/>
                <a:sym typeface="Calibri"/>
              </a:rPr>
              <a:t>is valid unless it is in writing and signed by the </a:t>
            </a:r>
            <a:r>
              <a:rPr lang="en-CA" sz="1200" b="0" i="0" u="none" strike="noStrike" dirty="0" smtClean="0">
                <a:solidFill>
                  <a:schemeClr val="dk1"/>
                </a:solidFill>
                <a:latin typeface="Calibri"/>
                <a:ea typeface="Calibri"/>
                <a:cs typeface="Calibri"/>
                <a:sym typeface="Calibri"/>
              </a:rPr>
              <a:t>rights holder </a:t>
            </a:r>
            <a:r>
              <a:rPr lang="en-CA" sz="1200" b="0" i="0" u="none" strike="noStrike" dirty="0">
                <a:solidFill>
                  <a:schemeClr val="dk1"/>
                </a:solidFill>
                <a:latin typeface="Calibri"/>
                <a:ea typeface="Calibri"/>
                <a:cs typeface="Calibri"/>
                <a:sym typeface="Calibri"/>
              </a:rPr>
              <a:t>or an authorized representative.</a:t>
            </a:r>
            <a:r>
              <a:rPr lang="en-CA" sz="1200" b="1" i="0" u="none" strike="noStrike" dirty="0">
                <a:solidFill>
                  <a:schemeClr val="dk1"/>
                </a:solidFill>
                <a:latin typeface="Calibri"/>
                <a:ea typeface="Calibri"/>
                <a:cs typeface="Calibri"/>
                <a:sym typeface="Calibri"/>
              </a:rPr>
              <a:t> </a:t>
            </a:r>
            <a:r>
              <a:rPr lang="en-CA" sz="1200" b="0" i="0" u="none" strike="noStrike" dirty="0">
                <a:solidFill>
                  <a:schemeClr val="dk1"/>
                </a:solidFill>
                <a:latin typeface="Calibri"/>
                <a:ea typeface="Calibri"/>
                <a:cs typeface="Calibri"/>
                <a:sym typeface="Calibri"/>
              </a:rPr>
              <a:t>In other words, any transfer of rights will require a written agreement.</a:t>
            </a:r>
            <a:endParaRPr dirty="0"/>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209241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Regardless </a:t>
            </a:r>
            <a:r>
              <a:rPr lang="en-CA" sz="1200" b="0" i="0" u="none" strike="noStrike" dirty="0">
                <a:solidFill>
                  <a:schemeClr val="dk1"/>
                </a:solidFill>
                <a:latin typeface="Calibri"/>
                <a:ea typeface="Calibri"/>
                <a:cs typeface="Calibri"/>
                <a:sym typeface="Calibri"/>
              </a:rPr>
              <a:t>of your employer, </a:t>
            </a:r>
            <a:r>
              <a:rPr lang="en-CA" sz="1200" b="0" i="0" u="none" strike="noStrike" dirty="0" smtClean="0">
                <a:solidFill>
                  <a:schemeClr val="dk1"/>
                </a:solidFill>
                <a:latin typeface="Calibri"/>
                <a:ea typeface="Calibri"/>
                <a:cs typeface="Calibri"/>
                <a:sym typeface="Calibri"/>
              </a:rPr>
              <a:t>it </a:t>
            </a:r>
            <a:r>
              <a:rPr lang="en-CA" sz="1200" b="0" i="0" u="none" strike="noStrike" dirty="0">
                <a:solidFill>
                  <a:schemeClr val="dk1"/>
                </a:solidFill>
                <a:latin typeface="Calibri"/>
                <a:ea typeface="Calibri"/>
                <a:cs typeface="Calibri"/>
                <a:sym typeface="Calibri"/>
              </a:rPr>
              <a:t>is always important to ensure that you fully understand contracts and collective agreements that might specify how copyright ownership in various types of works is determined.</a:t>
            </a:r>
            <a:endParaRPr dirty="0"/>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extLst>
      <p:ext uri="{BB962C8B-B14F-4D97-AF65-F5344CB8AC3E}">
        <p14:creationId xmlns:p14="http://schemas.microsoft.com/office/powerpoint/2010/main" val="56374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You should now be able to:</a:t>
            </a:r>
            <a:endParaRPr dirty="0"/>
          </a:p>
          <a:p>
            <a:pPr marL="171450" lvl="0" indent="-171450" algn="l" rtl="0">
              <a:spcBef>
                <a:spcPts val="0"/>
              </a:spcBef>
              <a:spcAft>
                <a:spcPts val="0"/>
              </a:spcAft>
              <a:buClr>
                <a:schemeClr val="dk1"/>
              </a:buClr>
              <a:buSzPts val="1200"/>
              <a:buFont typeface="Arial" panose="020B0604020202020204" pitchFamily="34" charset="0"/>
              <a:buChar char="•"/>
            </a:pPr>
            <a:r>
              <a:rPr lang="en-CA" dirty="0"/>
              <a:t>Understand how section 13 governs the ownership of copyright for works created in the scope of </a:t>
            </a:r>
            <a:r>
              <a:rPr lang="en-CA" dirty="0" smtClean="0"/>
              <a:t>employment</a:t>
            </a:r>
          </a:p>
          <a:p>
            <a:pPr marL="171450" lvl="0" indent="-171450" algn="l" rtl="0">
              <a:spcBef>
                <a:spcPts val="0"/>
              </a:spcBef>
              <a:spcAft>
                <a:spcPts val="0"/>
              </a:spcAft>
              <a:buClr>
                <a:schemeClr val="dk1"/>
              </a:buClr>
              <a:buSzPts val="1200"/>
              <a:buFont typeface="Arial" panose="020B0604020202020204" pitchFamily="34" charset="0"/>
              <a:buChar char="•"/>
            </a:pPr>
            <a:r>
              <a:rPr lang="en-CA" dirty="0" smtClean="0"/>
              <a:t>Recognize </a:t>
            </a:r>
            <a:r>
              <a:rPr lang="en-CA" dirty="0"/>
              <a:t>certain employment situations where ownership of copyright may be </a:t>
            </a:r>
            <a:r>
              <a:rPr lang="en-CA" dirty="0" smtClean="0"/>
              <a:t>unclear</a:t>
            </a:r>
          </a:p>
          <a:p>
            <a:pPr marL="171450" lvl="0" indent="-171450" algn="l" rtl="0">
              <a:spcBef>
                <a:spcPts val="0"/>
              </a:spcBef>
              <a:spcAft>
                <a:spcPts val="0"/>
              </a:spcAft>
              <a:buClr>
                <a:schemeClr val="dk1"/>
              </a:buClr>
              <a:buSzPts val="1200"/>
              <a:buFont typeface="Arial" panose="020B0604020202020204" pitchFamily="34" charset="0"/>
              <a:buChar char="•"/>
            </a:pPr>
            <a:r>
              <a:rPr lang="en-CA" dirty="0" smtClean="0"/>
              <a:t>Describe </a:t>
            </a:r>
            <a:r>
              <a:rPr lang="en-CA" dirty="0"/>
              <a:t>the importance of having copyright ownership covered in contracts or collective </a:t>
            </a:r>
            <a:r>
              <a:rPr lang="en-CA" dirty="0" smtClean="0"/>
              <a:t>agreements</a:t>
            </a:r>
            <a:endParaRPr dirty="0"/>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extLst>
      <p:ext uri="{BB962C8B-B14F-4D97-AF65-F5344CB8AC3E}">
        <p14:creationId xmlns:p14="http://schemas.microsoft.com/office/powerpoint/2010/main" val="205716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This has been the University of Alberta’s Opening Up Copyright instructional module on ownership of copyright</a:t>
            </a:r>
            <a:r>
              <a:rPr lang="en-US" sz="1200" b="0" i="1"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 Thank you for your attention.</a:t>
            </a:r>
            <a:endParaRPr lang="en-CA" sz="120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78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01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82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320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sym typeface="Calibri"/>
              </a:rPr>
              <a:t>Copyright provides rights holders with a lot of control over the way works can be used and reused. Have you ever wondered who owns the copyright for works that you create? What if you write a report, design an image or compose a jingle while at work? Have you ever wondered whether you own the copyright in works you created in the course of your employment?</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852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047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3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897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326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548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1881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86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0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smtClean="0">
                <a:solidFill>
                  <a:schemeClr val="dk1"/>
                </a:solidFill>
                <a:latin typeface="Calibri"/>
                <a:ea typeface="Calibri"/>
                <a:cs typeface="Calibri"/>
                <a:sym typeface="Calibri"/>
              </a:rPr>
              <a:t>Ownership of copyright is covered in section 13 of Canada’s </a:t>
            </a:r>
            <a:r>
              <a:rPr lang="en-US" sz="1200" b="0" i="1" u="none" strike="noStrike" dirty="0" smtClean="0">
                <a:solidFill>
                  <a:schemeClr val="dk1"/>
                </a:solidFill>
                <a:latin typeface="Calibri"/>
                <a:ea typeface="Calibri"/>
                <a:cs typeface="Calibri"/>
                <a:sym typeface="Calibri"/>
              </a:rPr>
              <a:t>Copyright Act</a:t>
            </a:r>
            <a:r>
              <a:rPr lang="en-US" sz="1200" b="0" i="0" u="none" strike="noStrike" dirty="0" smtClean="0">
                <a:solidFill>
                  <a:schemeClr val="dk1"/>
                </a:solidFill>
                <a:latin typeface="Calibri"/>
                <a:ea typeface="Calibri"/>
                <a:cs typeface="Calibri"/>
                <a:sym typeface="Calibri"/>
              </a:rPr>
              <a:t>. Section 13(1) makes it clear that the author of a work is the first owner of the copyright in that work. However, there can be exceptions to this general rule.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179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Section </a:t>
            </a:r>
            <a:r>
              <a:rPr lang="en-CA" sz="1200" b="0" i="0" u="none" strike="noStrike" dirty="0">
                <a:solidFill>
                  <a:schemeClr val="dk1"/>
                </a:solidFill>
                <a:latin typeface="Calibri"/>
                <a:ea typeface="Calibri"/>
                <a:cs typeface="Calibri"/>
                <a:sym typeface="Calibri"/>
              </a:rPr>
              <a:t>13(3), explicitly states that the employer owns the copyright for works produced by someone who is employed under a contract or apprenticeship, and where those works are made in the course of employment, unless there is an agreement to the </a:t>
            </a:r>
            <a:r>
              <a:rPr lang="en-CA" sz="1200" b="0" i="0" u="none" strike="noStrike" dirty="0" smtClean="0">
                <a:solidFill>
                  <a:schemeClr val="dk1"/>
                </a:solidFill>
                <a:latin typeface="Calibri"/>
                <a:ea typeface="Calibri"/>
                <a:cs typeface="Calibri"/>
                <a:sym typeface="Calibri"/>
              </a:rPr>
              <a:t>contrary.</a:t>
            </a:r>
          </a:p>
          <a:p>
            <a:pPr marL="0" lvl="0" indent="0" algn="l" rtl="0">
              <a:spcBef>
                <a:spcPts val="0"/>
              </a:spcBef>
              <a:spcAft>
                <a:spcPts val="0"/>
              </a:spcAft>
              <a:buNone/>
            </a:pPr>
            <a:endParaRPr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This does not apply in the same way to all types of employment, however. Section 13(3) also specifies that, for contributions to newspapers, magazines and similar periodicals, the author retains a right to restrain the publication of the work otherwise than as part of a newspaper, magazine or similar periodical.</a:t>
            </a:r>
            <a:endParaRPr dirty="0"/>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extLst>
      <p:ext uri="{BB962C8B-B14F-4D97-AF65-F5344CB8AC3E}">
        <p14:creationId xmlns:p14="http://schemas.microsoft.com/office/powerpoint/2010/main" val="121336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a:solidFill>
                  <a:schemeClr val="dk1"/>
                </a:solidFill>
                <a:latin typeface="Calibri"/>
                <a:ea typeface="Calibri"/>
                <a:cs typeface="Calibri"/>
                <a:sym typeface="Calibri"/>
              </a:rPr>
              <a:t>While the application of section 13 can seem straightforward, there can be cases where application of this section is less clear</a:t>
            </a:r>
            <a:r>
              <a:rPr lang="en-CA" sz="1200" b="0" i="0" u="none" strike="noStrike" dirty="0" smtClean="0">
                <a:solidFill>
                  <a:schemeClr val="dk1"/>
                </a:solidFill>
                <a:latin typeface="Calibri"/>
                <a:ea typeface="Calibri"/>
                <a:cs typeface="Calibri"/>
                <a:sym typeface="Calibri"/>
              </a:rPr>
              <a:t>.</a:t>
            </a:r>
            <a:endParaRPr dirty="0"/>
          </a:p>
        </p:txBody>
      </p:sp>
      <p:sp>
        <p:nvSpPr>
          <p:cNvPr id="100" name="Google Shape;1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extLst>
      <p:ext uri="{BB962C8B-B14F-4D97-AF65-F5344CB8AC3E}">
        <p14:creationId xmlns:p14="http://schemas.microsoft.com/office/powerpoint/2010/main" val="41597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For </a:t>
            </a:r>
            <a:r>
              <a:rPr lang="en-CA" sz="1200" b="0" i="0" u="none" strike="noStrike" dirty="0">
                <a:solidFill>
                  <a:schemeClr val="dk1"/>
                </a:solidFill>
                <a:latin typeface="Calibri"/>
                <a:ea typeface="Calibri"/>
                <a:cs typeface="Calibri"/>
                <a:sym typeface="Calibri"/>
              </a:rPr>
              <a:t>example, if you are an employee and you create something outside the course of your employment but you used the employer’s equipment, then the employer may have a claim to the copyright in that work. </a:t>
            </a:r>
            <a:r>
              <a:rPr lang="en-CA" sz="1200" b="0" i="0" u="none" strike="noStrike" dirty="0" smtClean="0">
                <a:solidFill>
                  <a:schemeClr val="dk1"/>
                </a:solidFill>
                <a:latin typeface="Calibri"/>
                <a:ea typeface="Calibri"/>
                <a:cs typeface="Calibri"/>
                <a:sym typeface="Calibri"/>
              </a:rPr>
              <a:t>Similarly</a:t>
            </a:r>
            <a:r>
              <a:rPr lang="en-CA" sz="1200" b="0" i="0" u="none" strike="noStrike" dirty="0">
                <a:solidFill>
                  <a:schemeClr val="dk1"/>
                </a:solidFill>
                <a:latin typeface="Calibri"/>
                <a:ea typeface="Calibri"/>
                <a:cs typeface="Calibri"/>
                <a:sym typeface="Calibri"/>
              </a:rPr>
              <a:t>, if you create a work outside of regular working hours, but the work is directly related to or stemming from your duties as an employee, again, the employer may have a claim to the copyright. If such extra-curricular activities are anticipated, it is important to discuss copyright ownership issues with your employer upfront, and, where possible, to address these in a contract or via amendments to a collective agreement.</a:t>
            </a:r>
            <a:endParaRPr b="0" dirty="0"/>
          </a:p>
        </p:txBody>
      </p:sp>
      <p:sp>
        <p:nvSpPr>
          <p:cNvPr id="109" name="Google Shape;1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extLst>
      <p:ext uri="{BB962C8B-B14F-4D97-AF65-F5344CB8AC3E}">
        <p14:creationId xmlns:p14="http://schemas.microsoft.com/office/powerpoint/2010/main" val="96120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In </a:t>
            </a:r>
            <a:r>
              <a:rPr lang="en-CA" sz="1200" b="0" i="0" u="none" strike="noStrike" dirty="0">
                <a:solidFill>
                  <a:schemeClr val="dk1"/>
                </a:solidFill>
                <a:latin typeface="Calibri"/>
                <a:ea typeface="Calibri"/>
                <a:cs typeface="Calibri"/>
                <a:sym typeface="Calibri"/>
              </a:rPr>
              <a:t>some sectors, such as academia, employment contracts or collective agreements often allow academic staff members to retain copyright in works created in the course of their employment. </a:t>
            </a:r>
            <a:r>
              <a:rPr lang="en-CA" sz="1200" b="0" i="0" u="none" strike="noStrike" dirty="0" smtClean="0">
                <a:solidFill>
                  <a:schemeClr val="dk1"/>
                </a:solidFill>
                <a:latin typeface="Calibri"/>
                <a:ea typeface="Calibri"/>
                <a:cs typeface="Calibri"/>
                <a:sym typeface="Calibri"/>
              </a:rPr>
              <a:t>For </a:t>
            </a:r>
            <a:r>
              <a:rPr lang="en-CA" sz="1200" b="0" i="0" u="none" strike="noStrike" dirty="0">
                <a:solidFill>
                  <a:schemeClr val="dk1"/>
                </a:solidFill>
                <a:latin typeface="Calibri"/>
                <a:ea typeface="Calibri"/>
                <a:cs typeface="Calibri"/>
                <a:sym typeface="Calibri"/>
              </a:rPr>
              <a:t>example, it’s typical for faculty members at a university to own the copyright on the articles they write, even though these works are created in the course of their employment. However, it is important to note that for other kinds of materials (</a:t>
            </a:r>
            <a:r>
              <a:rPr lang="en-CA" sz="1200" b="0" i="0" u="none" strike="noStrike" dirty="0" smtClean="0">
                <a:solidFill>
                  <a:schemeClr val="dk1"/>
                </a:solidFill>
                <a:latin typeface="Calibri"/>
                <a:ea typeface="Calibri"/>
                <a:cs typeface="Calibri"/>
                <a:sym typeface="Calibri"/>
              </a:rPr>
              <a:t>e.g., </a:t>
            </a:r>
            <a:r>
              <a:rPr lang="en-CA" sz="1200" b="0" i="0" u="none" strike="noStrike" dirty="0">
                <a:solidFill>
                  <a:schemeClr val="dk1"/>
                </a:solidFill>
                <a:latin typeface="Calibri"/>
                <a:ea typeface="Calibri"/>
                <a:cs typeface="Calibri"/>
                <a:sym typeface="Calibri"/>
              </a:rPr>
              <a:t>administrative documents) and for certain academic staff (</a:t>
            </a:r>
            <a:r>
              <a:rPr lang="en-CA" sz="1200" b="0" i="0" u="none" strike="noStrike" dirty="0" smtClean="0">
                <a:solidFill>
                  <a:schemeClr val="dk1"/>
                </a:solidFill>
                <a:latin typeface="Calibri"/>
                <a:ea typeface="Calibri"/>
                <a:cs typeface="Calibri"/>
                <a:sym typeface="Calibri"/>
              </a:rPr>
              <a:t>e.g., </a:t>
            </a:r>
            <a:r>
              <a:rPr lang="en-CA" sz="1200" b="0" i="0" u="none" strike="noStrike" dirty="0">
                <a:solidFill>
                  <a:schemeClr val="dk1"/>
                </a:solidFill>
                <a:latin typeface="Calibri"/>
                <a:ea typeface="Calibri"/>
                <a:cs typeface="Calibri"/>
                <a:sym typeface="Calibri"/>
              </a:rPr>
              <a:t>contract sessional instructors or academics working at many colleges) copyright in such works might be retained by the employer</a:t>
            </a:r>
            <a:r>
              <a:rPr lang="en-CA" sz="1200" b="0" i="0" u="none" strike="noStrike" dirty="0" smtClean="0">
                <a:solidFill>
                  <a:schemeClr val="dk1"/>
                </a:solidFill>
                <a:latin typeface="Calibri"/>
                <a:ea typeface="Calibri"/>
                <a:cs typeface="Calibri"/>
                <a:sym typeface="Calibri"/>
              </a:rPr>
              <a:t>.</a:t>
            </a:r>
            <a:endParaRPr dirty="0"/>
          </a:p>
        </p:txBody>
      </p:sp>
      <p:sp>
        <p:nvSpPr>
          <p:cNvPr id="123" name="Google Shape;1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extLst>
      <p:ext uri="{BB962C8B-B14F-4D97-AF65-F5344CB8AC3E}">
        <p14:creationId xmlns:p14="http://schemas.microsoft.com/office/powerpoint/2010/main" val="427209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Employment </a:t>
            </a:r>
            <a:r>
              <a:rPr lang="en-CA" sz="1200" b="0" i="0" u="none" strike="noStrike" dirty="0">
                <a:solidFill>
                  <a:schemeClr val="dk1"/>
                </a:solidFill>
                <a:latin typeface="Calibri"/>
                <a:ea typeface="Calibri"/>
                <a:cs typeface="Calibri"/>
                <a:sym typeface="Calibri"/>
              </a:rPr>
              <a:t>status is another issue related to copyright ownership. </a:t>
            </a:r>
            <a:r>
              <a:rPr lang="en-CA" sz="1200" b="0" i="0" u="none" strike="noStrike" dirty="0" smtClean="0">
                <a:solidFill>
                  <a:schemeClr val="dk1"/>
                </a:solidFill>
                <a:latin typeface="Calibri"/>
                <a:ea typeface="Calibri"/>
                <a:cs typeface="Calibri"/>
                <a:sym typeface="Calibri"/>
              </a:rPr>
              <a:t>Section </a:t>
            </a:r>
            <a:r>
              <a:rPr lang="en-CA" sz="1200" b="0" i="0" u="none" strike="noStrike" dirty="0">
                <a:solidFill>
                  <a:schemeClr val="dk1"/>
                </a:solidFill>
                <a:latin typeface="Calibri"/>
                <a:ea typeface="Calibri"/>
                <a:cs typeface="Calibri"/>
                <a:sym typeface="Calibri"/>
              </a:rPr>
              <a:t>13 covers employees, but it does not extend to freelancers. However, determining the line between a freelancer and an employee can be complicated. </a:t>
            </a:r>
            <a:r>
              <a:rPr lang="en-CA" sz="1200" b="0" i="0" u="none" strike="noStrike" dirty="0" smtClean="0">
                <a:solidFill>
                  <a:schemeClr val="dk1"/>
                </a:solidFill>
                <a:latin typeface="Calibri"/>
                <a:ea typeface="Calibri"/>
                <a:cs typeface="Calibri"/>
                <a:sym typeface="Calibri"/>
              </a:rPr>
              <a:t>As </a:t>
            </a:r>
            <a:r>
              <a:rPr lang="en-CA" sz="1200" b="0" i="0" u="none" strike="noStrike" dirty="0">
                <a:solidFill>
                  <a:schemeClr val="dk1"/>
                </a:solidFill>
                <a:latin typeface="Calibri"/>
                <a:ea typeface="Calibri"/>
                <a:cs typeface="Calibri"/>
                <a:sym typeface="Calibri"/>
              </a:rPr>
              <a:t>stated earlier, it is always important to discuss ownership of copyright upfront and have it clarified in writing.</a:t>
            </a:r>
            <a:endParaRPr dirty="0"/>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extLst>
      <p:ext uri="{BB962C8B-B14F-4D97-AF65-F5344CB8AC3E}">
        <p14:creationId xmlns:p14="http://schemas.microsoft.com/office/powerpoint/2010/main" val="54944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u="none" strike="noStrike" dirty="0" smtClean="0">
                <a:solidFill>
                  <a:schemeClr val="dk1"/>
                </a:solidFill>
                <a:latin typeface="Calibri"/>
                <a:ea typeface="Calibri"/>
                <a:cs typeface="Calibri"/>
                <a:sym typeface="Calibri"/>
              </a:rPr>
              <a:t>Governments </a:t>
            </a:r>
            <a:r>
              <a:rPr lang="en-CA" sz="1200" b="0" i="0" u="none" strike="noStrike" dirty="0">
                <a:solidFill>
                  <a:schemeClr val="dk1"/>
                </a:solidFill>
                <a:latin typeface="Calibri"/>
                <a:ea typeface="Calibri"/>
                <a:cs typeface="Calibri"/>
                <a:sym typeface="Calibri"/>
              </a:rPr>
              <a:t>are another large employer in Canada. Copyright in works produced by government employees in the course of their employment is normally owned by the </a:t>
            </a:r>
            <a:r>
              <a:rPr lang="en-CA" sz="1200" b="0" i="0" u="none" strike="noStrike" dirty="0" smtClean="0">
                <a:solidFill>
                  <a:schemeClr val="dk1"/>
                </a:solidFill>
                <a:latin typeface="Calibri"/>
                <a:ea typeface="Calibri"/>
                <a:cs typeface="Calibri"/>
                <a:sym typeface="Calibri"/>
              </a:rPr>
              <a:t>employer.</a:t>
            </a:r>
            <a:endParaRPr dirty="0"/>
          </a:p>
        </p:txBody>
      </p:sp>
      <p:sp>
        <p:nvSpPr>
          <p:cNvPr id="146" name="Google Shape;14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extLst>
      <p:ext uri="{BB962C8B-B14F-4D97-AF65-F5344CB8AC3E}">
        <p14:creationId xmlns:p14="http://schemas.microsoft.com/office/powerpoint/2010/main" val="1318041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hooksounds.com/" TargetMode="External"/><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p:cSld name="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2" name="Google Shape;12;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1" name="Google Shape;11;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95263F"/>
              </a:buClr>
              <a:buSzPts val="6000"/>
              <a:buFont typeface="Arial"/>
              <a:buNone/>
              <a:defRPr sz="6000" b="1" i="0" u="none" strike="noStrike" cap="none">
                <a:solidFill>
                  <a:srgbClr val="9526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lang="en-CA" dirty="0"/>
          </a:p>
        </p:txBody>
      </p:sp>
      <p:pic>
        <p:nvPicPr>
          <p:cNvPr id="14" name="Google Shape;14;p47" descr="Image result for cc-by">
            <a:hlinkClick r:id="rId4"/>
          </p:cNvPr>
          <p:cNvPicPr preferRelativeResize="0"/>
          <p:nvPr/>
        </p:nvPicPr>
        <p:blipFill rotWithShape="1">
          <a:blip r:embed="rId5">
            <a:alphaModFix/>
          </a:blip>
          <a:srcRect/>
          <a:stretch/>
        </p:blipFill>
        <p:spPr>
          <a:xfrm>
            <a:off x="10560127" y="5880819"/>
            <a:ext cx="1106542" cy="390456"/>
          </a:xfrm>
          <a:prstGeom prst="rect">
            <a:avLst/>
          </a:prstGeom>
          <a:noFill/>
          <a:ln>
            <a:noFill/>
          </a:ln>
        </p:spPr>
      </p:pic>
      <p:sp>
        <p:nvSpPr>
          <p:cNvPr id="15" name="Google Shape;15;p47"/>
          <p:cNvSpPr txBox="1">
            <a:spLocks noGrp="1"/>
          </p:cNvSpPr>
          <p:nvPr>
            <p:ph type="body" idx="2"/>
          </p:nvPr>
        </p:nvSpPr>
        <p:spPr>
          <a:xfrm>
            <a:off x="10380663" y="6270625"/>
            <a:ext cx="1428750" cy="3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 name="Google Shape;16;p47"/>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This instructional module is not intended as legal advice. </a:t>
            </a:r>
            <a:r>
              <a:rPr lang="en-US" sz="1100" b="0" i="0" u="none" strike="noStrike" cap="none" dirty="0" smtClean="0">
                <a:solidFill>
                  <a:schemeClr val="dk1"/>
                </a:solidFill>
                <a:latin typeface="Arial"/>
                <a:ea typeface="Arial"/>
                <a:cs typeface="Arial"/>
                <a:sym typeface="Arial"/>
              </a:rPr>
              <a:t>All </a:t>
            </a:r>
            <a:r>
              <a:rPr lang="en-US" sz="1100" b="0" i="0" u="none" strike="noStrike" cap="none" dirty="0">
                <a:solidFill>
                  <a:schemeClr val="dk1"/>
                </a:solidFill>
                <a:latin typeface="Arial"/>
                <a:ea typeface="Arial"/>
                <a:cs typeface="Arial"/>
                <a:sym typeface="Arial"/>
              </a:rPr>
              <a:t>Opening Up Copyright modules are made available under a </a:t>
            </a:r>
            <a:r>
              <a:rPr lang="en-US" sz="1100" b="0" i="0" u="sng" strike="noStrike" cap="none" dirty="0">
                <a:solidFill>
                  <a:schemeClr val="dk1"/>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(CC-BY-4.0) International license</a:t>
            </a:r>
            <a:r>
              <a:rPr lang="en-US" sz="11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8461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p:cSld name="Title Slide">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CB534C"/>
              </a:buClr>
              <a:buSzPts val="6000"/>
              <a:buFont typeface="Arial"/>
              <a:buNone/>
              <a:defRPr sz="6000" b="1" i="0" u="none" strike="noStrike" cap="none">
                <a:solidFill>
                  <a:srgbClr val="CB534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dirty="0"/>
          </a:p>
        </p:txBody>
      </p:sp>
      <p:pic>
        <p:nvPicPr>
          <p:cNvPr id="57" name="Google Shape;57;p57" descr="Image result for cc-by">
            <a:hlinkClick r:id="rId3"/>
          </p:cNvPr>
          <p:cNvPicPr preferRelativeResize="0"/>
          <p:nvPr/>
        </p:nvPicPr>
        <p:blipFill rotWithShape="1">
          <a:blip r:embed="rId4">
            <a:alphaModFix/>
          </a:blip>
          <a:srcRect/>
          <a:stretch/>
        </p:blipFill>
        <p:spPr>
          <a:xfrm>
            <a:off x="10560127" y="5880819"/>
            <a:ext cx="1106542" cy="390456"/>
          </a:xfrm>
          <a:prstGeom prst="rect">
            <a:avLst/>
          </a:prstGeom>
          <a:noFill/>
          <a:ln>
            <a:noFill/>
          </a:ln>
        </p:spPr>
      </p:pic>
      <p:sp>
        <p:nvSpPr>
          <p:cNvPr id="58" name="Google Shape;58;p57"/>
          <p:cNvSpPr txBox="1">
            <a:spLocks noGrp="1"/>
          </p:cNvSpPr>
          <p:nvPr>
            <p:ph type="body" idx="2"/>
          </p:nvPr>
        </p:nvSpPr>
        <p:spPr>
          <a:xfrm>
            <a:off x="10380663" y="6270625"/>
            <a:ext cx="1428750" cy="3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57"/>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This instructional module is not intended as legal advice. </a:t>
            </a:r>
            <a:r>
              <a:rPr lang="en-US" sz="1100" dirty="0" smtClean="0">
                <a:solidFill>
                  <a:schemeClr val="dk1"/>
                </a:solidFill>
                <a:latin typeface="Arial"/>
                <a:ea typeface="Arial"/>
                <a:cs typeface="Arial"/>
                <a:sym typeface="Arial"/>
              </a:rPr>
              <a:t>All </a:t>
            </a:r>
            <a:r>
              <a:rPr lang="en-US" sz="1100" dirty="0">
                <a:solidFill>
                  <a:schemeClr val="dk1"/>
                </a:solidFill>
                <a:latin typeface="Arial"/>
                <a:ea typeface="Arial"/>
                <a:cs typeface="Arial"/>
                <a:sym typeface="Arial"/>
              </a:rPr>
              <a:t>Opening Up Copyright modules are made available under a </a:t>
            </a:r>
            <a:r>
              <a:rPr lang="en-US" sz="1100" u="sng" dirty="0">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(CC-BY-4.0) International license</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7" y="4395600"/>
            <a:ext cx="2718000" cy="742920"/>
          </a:xfrm>
          <a:prstGeom prst="rect">
            <a:avLst/>
          </a:prstGeom>
        </p:spPr>
      </p:pic>
    </p:spTree>
    <p:extLst>
      <p:ext uri="{BB962C8B-B14F-4D97-AF65-F5344CB8AC3E}">
        <p14:creationId xmlns:p14="http://schemas.microsoft.com/office/powerpoint/2010/main" val="24076655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58"/>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391596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reserve="1">
  <p:cSld name="1_Two Conten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6" name="Google Shape;66;p59"/>
          <p:cNvSpPr txBox="1"/>
          <p:nvPr/>
        </p:nvSpPr>
        <p:spPr>
          <a:xfrm>
            <a:off x="2671282" y="512064"/>
            <a:ext cx="8682518" cy="963149"/>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THANK  YOU  FOR YOUR ATTENTION</a:t>
            </a:r>
            <a:endParaRPr sz="4000" b="1">
              <a:solidFill>
                <a:schemeClr val="lt1"/>
              </a:solidFill>
              <a:latin typeface="Arial"/>
              <a:ea typeface="Arial"/>
              <a:cs typeface="Arial"/>
              <a:sym typeface="Aria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42450963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wo Content" preserve="1">
  <p:cSld name="2_Two Conten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60"/>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Google Shape;69;p60"/>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REFERENCES AND RESOURCES</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21605696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wo Content" preserve="1">
  <p:cSld name="3_Two Conten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61"/>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61"/>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CASES AND LEGISLATION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13112828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wo Content" preserve="1">
  <p:cSld name="4_Two Content">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62"/>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6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IMAGE AND SOUND REFERENCES </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6201143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wo Content" preserve="1" userDrawn="1">
  <p:cSld name="5_Two Conten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63"/>
          <p:cNvSpPr txBox="1"/>
          <p:nvPr/>
        </p:nvSpPr>
        <p:spPr>
          <a:xfrm>
            <a:off x="1455738" y="3441680"/>
            <a:ext cx="98980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For the project overview and complete list of modules please visit the project website at: </a:t>
            </a:r>
            <a:r>
              <a:rPr lang="en-US" sz="2000" u="sng" dirty="0">
                <a:solidFill>
                  <a:schemeClr val="tx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https://sites.library.ualberta.ca/copyright/</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Questions, comments, and suggestions should be directed </a:t>
            </a:r>
            <a:r>
              <a:rPr lang="en-US" sz="2000" dirty="0" smtClean="0">
                <a:solidFill>
                  <a:schemeClr val="tx1"/>
                </a:solidFill>
                <a:latin typeface="Arial"/>
                <a:ea typeface="Arial"/>
                <a:cs typeface="Arial"/>
                <a:sym typeface="Arial"/>
              </a:rPr>
              <a:t>to: </a:t>
            </a:r>
            <a:r>
              <a:rPr lang="en-US" sz="2000" u="sng" dirty="0" smtClean="0">
                <a:solidFill>
                  <a:schemeClr val="tx1"/>
                </a:solidFill>
                <a:latin typeface="Arial"/>
                <a:ea typeface="Arial"/>
                <a:cs typeface="Arial"/>
                <a:sym typeface="Arial"/>
                <a:hlinkClick r:id="rId4"/>
              </a:rPr>
              <a:t>ouc@ualberta.ca</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This module is made available and licensed under a </a:t>
            </a:r>
            <a:r>
              <a:rPr lang="en-US" sz="2000" u="sng" dirty="0">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International </a:t>
            </a:r>
            <a:r>
              <a:rPr lang="en-US" sz="2000" u="sng" dirty="0" err="1">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Licence</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1800" dirty="0">
              <a:solidFill>
                <a:schemeClr val="tx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79" name="Google Shape;79;p63"/>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Suggested Citation:</a:t>
            </a:r>
            <a:endParaRPr dirty="0">
              <a:solidFill>
                <a:schemeClr val="tx1"/>
              </a:solidFill>
            </a:endParaRPr>
          </a:p>
        </p:txBody>
      </p:sp>
      <p:sp>
        <p:nvSpPr>
          <p:cNvPr id="80" name="Google Shape;80;p63"/>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
        <p:nvSpPr>
          <p:cNvPr id="3" name="Text Placeholder 2"/>
          <p:cNvSpPr>
            <a:spLocks noGrp="1"/>
          </p:cNvSpPr>
          <p:nvPr>
            <p:ph type="body" sz="quarter" idx="10" hasCustomPrompt="1"/>
          </p:nvPr>
        </p:nvSpPr>
        <p:spPr>
          <a:xfrm>
            <a:off x="2054846" y="2318440"/>
            <a:ext cx="9209087" cy="756064"/>
          </a:xfrm>
          <a:prstGeom prst="rect">
            <a:avLst/>
          </a:prstGeom>
        </p:spPr>
        <p:txBody>
          <a:bodyPr/>
          <a:lstStyle>
            <a:lvl1pPr>
              <a:defRPr sz="2000">
                <a:solidFill>
                  <a:schemeClr val="tx1"/>
                </a:solidFill>
              </a:defRPr>
            </a:lvl1pPr>
          </a:lstStyle>
          <a:p>
            <a:pPr lvl="0"/>
            <a:r>
              <a:rPr lang="en-US" dirty="0" smtClean="0"/>
              <a:t>University of Alberta. (Year). Title of Module. Opening Up Copyright Instructional Module [in italics]. https://sites.library.ualberta.ca/copyright/ [hyperlinked]</a:t>
            </a:r>
          </a:p>
        </p:txBody>
      </p:sp>
    </p:spTree>
    <p:extLst>
      <p:ext uri="{BB962C8B-B14F-4D97-AF65-F5344CB8AC3E}">
        <p14:creationId xmlns:p14="http://schemas.microsoft.com/office/powerpoint/2010/main" val="34308654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wo Content" preserve="1">
  <p:cSld name="6_Two Conten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64"/>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CONTRIBUTORS</a:t>
            </a:r>
            <a:endParaRPr sz="4000" b="1">
              <a:solidFill>
                <a:schemeClr val="lt1"/>
              </a:solidFill>
              <a:latin typeface="Arial"/>
              <a:ea typeface="Arial"/>
              <a:cs typeface="Arial"/>
              <a:sym typeface="Arial"/>
            </a:endParaRPr>
          </a:p>
        </p:txBody>
      </p:sp>
      <p:sp>
        <p:nvSpPr>
          <p:cNvPr id="83" name="Google Shape;83;p64"/>
          <p:cNvSpPr/>
          <p:nvPr/>
        </p:nvSpPr>
        <p:spPr>
          <a:xfrm>
            <a:off x="1233354"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Copyright Office </a:t>
            </a:r>
            <a:endParaRPr/>
          </a:p>
        </p:txBody>
      </p:sp>
      <p:sp>
        <p:nvSpPr>
          <p:cNvPr id="84" name="Google Shape;84;p64"/>
          <p:cNvSpPr/>
          <p:nvPr/>
        </p:nvSpPr>
        <p:spPr>
          <a:xfrm>
            <a:off x="7018869" y="40555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School of Library and Information Studies </a:t>
            </a:r>
            <a:endParaRPr/>
          </a:p>
        </p:txBody>
      </p:sp>
      <p:sp>
        <p:nvSpPr>
          <p:cNvPr id="85" name="Google Shape;85;p64"/>
          <p:cNvSpPr txBox="1"/>
          <p:nvPr/>
        </p:nvSpPr>
        <p:spPr>
          <a:xfrm>
            <a:off x="2176124" y="2672361"/>
            <a:ext cx="2074460" cy="7478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86" name="Google Shape;86;p64"/>
          <p:cNvSpPr txBox="1"/>
          <p:nvPr/>
        </p:nvSpPr>
        <p:spPr>
          <a:xfrm>
            <a:off x="7909520" y="5006653"/>
            <a:ext cx="2519713" cy="105900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87" name="Google Shape;87;p64"/>
          <p:cNvSpPr/>
          <p:nvPr/>
        </p:nvSpPr>
        <p:spPr>
          <a:xfrm>
            <a:off x="7018869"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Centre for Teaching and Learning</a:t>
            </a:r>
            <a:endParaRPr/>
          </a:p>
        </p:txBody>
      </p:sp>
      <p:sp>
        <p:nvSpPr>
          <p:cNvPr id="88" name="Google Shape;88;p64"/>
          <p:cNvSpPr txBox="1"/>
          <p:nvPr/>
        </p:nvSpPr>
        <p:spPr>
          <a:xfrm>
            <a:off x="8061807" y="2758498"/>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89" name="Google Shape;89;p64"/>
          <p:cNvSpPr/>
          <p:nvPr/>
        </p:nvSpPr>
        <p:spPr>
          <a:xfrm>
            <a:off x="1233354" y="40521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Digital Humanities and School of Library and Information Studies</a:t>
            </a:r>
            <a:endParaRPr/>
          </a:p>
        </p:txBody>
      </p:sp>
      <p:sp>
        <p:nvSpPr>
          <p:cNvPr id="90" name="Google Shape;90;p64"/>
          <p:cNvSpPr txBox="1"/>
          <p:nvPr/>
        </p:nvSpPr>
        <p:spPr>
          <a:xfrm>
            <a:off x="2105785" y="4942566"/>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extLst>
      <p:ext uri="{BB962C8B-B14F-4D97-AF65-F5344CB8AC3E}">
        <p14:creationId xmlns:p14="http://schemas.microsoft.com/office/powerpoint/2010/main" val="16305528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wo Content" preserve="1">
  <p:cSld name="7_Two Content">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3" name="Google Shape;93;p65"/>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dirty="0">
                <a:solidFill>
                  <a:schemeClr val="lt1"/>
                </a:solidFill>
                <a:latin typeface="Arial"/>
                <a:ea typeface="Arial"/>
                <a:cs typeface="Arial"/>
                <a:sym typeface="Arial"/>
              </a:rPr>
              <a:t>ACKNOWLEDGMENT</a:t>
            </a:r>
            <a:endParaRPr sz="4000" b="1" dirty="0">
              <a:solidFill>
                <a:schemeClr val="lt1"/>
              </a:solidFill>
              <a:latin typeface="Arial"/>
              <a:ea typeface="Arial"/>
              <a:cs typeface="Arial"/>
              <a:sym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8" name="TextBox 7">
            <a:extLst>
              <a:ext uri="{FF2B5EF4-FFF2-40B4-BE49-F238E27FC236}">
                <a16:creationId xmlns:a16="http://schemas.microsoft.com/office/drawing/2014/main" id="{5B2CE003-7D14-4BB7-84C6-AFD3B741B256}"/>
              </a:ext>
            </a:extLst>
          </p:cNvPr>
          <p:cNvSpPr txBox="1"/>
          <p:nvPr userDrawn="1"/>
        </p:nvSpPr>
        <p:spPr>
          <a:xfrm>
            <a:off x="1282643" y="1985869"/>
            <a:ext cx="979423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2693893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F7CA00"/>
              </a:buClr>
              <a:buSzPts val="6000"/>
              <a:buFont typeface="Arial"/>
              <a:buNone/>
              <a:defRPr sz="6000" b="1" i="0" u="none" strike="noStrike" cap="none">
                <a:solidFill>
                  <a:srgbClr val="F7CA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00" name="Google Shape;100;p67" descr="Image result for cc-by">
            <a:hlinkClick r:id="rId3"/>
          </p:cNvPr>
          <p:cNvPicPr preferRelativeResize="0"/>
          <p:nvPr/>
        </p:nvPicPr>
        <p:blipFill rotWithShape="1">
          <a:blip r:embed="rId4">
            <a:alphaModFix/>
          </a:blip>
          <a:srcRect/>
          <a:stretch/>
        </p:blipFill>
        <p:spPr>
          <a:xfrm>
            <a:off x="10560127" y="5880819"/>
            <a:ext cx="1106542" cy="390456"/>
          </a:xfrm>
          <a:prstGeom prst="rect">
            <a:avLst/>
          </a:prstGeom>
          <a:noFill/>
          <a:ln>
            <a:noFill/>
          </a:ln>
        </p:spPr>
      </p:pic>
      <p:sp>
        <p:nvSpPr>
          <p:cNvPr id="102" name="Google Shape;102;p67"/>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This instructional module is not intended as legal advice. </a:t>
            </a:r>
            <a:r>
              <a:rPr lang="en-US" sz="1100" dirty="0" smtClean="0">
                <a:solidFill>
                  <a:schemeClr val="dk1"/>
                </a:solidFill>
                <a:latin typeface="Arial"/>
                <a:ea typeface="Arial"/>
                <a:cs typeface="Arial"/>
                <a:sym typeface="Arial"/>
              </a:rPr>
              <a:t>All </a:t>
            </a:r>
            <a:r>
              <a:rPr lang="en-US" sz="1100" dirty="0">
                <a:solidFill>
                  <a:schemeClr val="dk1"/>
                </a:solidFill>
                <a:latin typeface="Arial"/>
                <a:ea typeface="Arial"/>
                <a:cs typeface="Arial"/>
                <a:sym typeface="Arial"/>
              </a:rPr>
              <a:t>Opening Up Copyright modules are made available under a </a:t>
            </a:r>
            <a:r>
              <a:rPr lang="en-US" sz="1100" u="sng" dirty="0">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(CC-BY-4.0) International license</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0"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8309943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8"/>
          <p:cNvSpPr txBox="1">
            <a:spLocks noGrp="1"/>
          </p:cNvSpPr>
          <p:nvPr>
            <p:ph type="title"/>
          </p:nvPr>
        </p:nvSpPr>
        <p:spPr>
          <a:xfrm>
            <a:off x="2671282" y="512064"/>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053307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6" name="Google Shape;106;p68"/>
          <p:cNvSpPr txBox="1">
            <a:spLocks noGrp="1"/>
          </p:cNvSpPr>
          <p:nvPr>
            <p:ph type="body" idx="3"/>
          </p:nvPr>
        </p:nvSpPr>
        <p:spPr>
          <a:xfrm>
            <a:off x="1520894" y="6272213"/>
            <a:ext cx="9832906" cy="287337"/>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F7CA00"/>
              </a:buClr>
              <a:buSzPts val="1500"/>
              <a:buFont typeface="Arial"/>
              <a:buNone/>
              <a:defRPr sz="1500" b="0" i="0" u="none" strike="noStrike" cap="none">
                <a:solidFill>
                  <a:srgbClr val="F7CA00"/>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7" name="Google Shape;107;p68"/>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30029570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wo Content" preserve="1">
  <p:cSld name="2_Two Conten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10" name="Google Shape;110;p69"/>
          <p:cNvSpPr txBox="1"/>
          <p:nvPr/>
        </p:nvSpPr>
        <p:spPr>
          <a:xfrm>
            <a:off x="2671282" y="512064"/>
            <a:ext cx="8682518" cy="963149"/>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THANK  YOU  FOR YOUR ATTENTION</a:t>
            </a:r>
            <a:endParaRPr sz="4000" b="1">
              <a:solidFill>
                <a:schemeClr val="lt1"/>
              </a:solidFill>
              <a:latin typeface="Arial"/>
              <a:ea typeface="Arial"/>
              <a:cs typeface="Arial"/>
              <a:sym typeface="Aria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5895932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wo Content" preserve="1">
  <p:cSld name="3_Two Content">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70"/>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chemeClr val="tx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3" name="Google Shape;113;p70"/>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REFERENCES AND RESOURCES</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1496270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wo Content" preserve="1">
  <p:cSld name="4_Two Conten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71"/>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chemeClr val="tx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6" name="Google Shape;116;p71"/>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CASES AND LEGISLATION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21508645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wo Content" preserve="1">
  <p:cSld name="5_Two Content">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72"/>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chemeClr val="tx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9" name="Google Shape;119;p7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IMAGE AND SOUND REFERENCES </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9636679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wo Content" preserve="1">
  <p:cSld name="6_Two Content">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72"/>
          <p:cNvSpPr txBox="1">
            <a:spLocks noGrp="1"/>
          </p:cNvSpPr>
          <p:nvPr>
            <p:ph type="body" idx="1"/>
          </p:nvPr>
        </p:nvSpPr>
        <p:spPr>
          <a:xfrm>
            <a:off x="851192" y="1841277"/>
            <a:ext cx="10502608" cy="25002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b="0" i="0" u="none" strike="noStrike" cap="none">
                <a:solidFill>
                  <a:schemeClr val="tx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9" name="Google Shape;119;p7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IMAGE AND SOUND REFERENCES </a:t>
            </a:r>
            <a:endParaRPr sz="4000" b="1">
              <a:solidFill>
                <a:schemeClr val="lt1"/>
              </a:solidFill>
              <a:latin typeface="Arial"/>
              <a:ea typeface="Arial"/>
              <a:cs typeface="Arial"/>
              <a:sym typeface="Arial"/>
            </a:endParaRPr>
          </a:p>
        </p:txBody>
      </p:sp>
      <p:sp>
        <p:nvSpPr>
          <p:cNvPr id="4" name="Rectangle 3">
            <a:extLst>
              <a:ext uri="{FF2B5EF4-FFF2-40B4-BE49-F238E27FC236}">
                <a16:creationId xmlns:a16="http://schemas.microsoft.com/office/drawing/2014/main" id="{A6CD4984-2791-4F48-8D09-21C12D065A3D}"/>
              </a:ext>
            </a:extLst>
          </p:cNvPr>
          <p:cNvSpPr/>
          <p:nvPr userDrawn="1"/>
        </p:nvSpPr>
        <p:spPr>
          <a:xfrm>
            <a:off x="808520" y="4540918"/>
            <a:ext cx="10502608" cy="1477328"/>
          </a:xfrm>
          <a:prstGeom prst="rect">
            <a:avLst/>
          </a:prstGeom>
        </p:spPr>
        <p:txBody>
          <a:bodyPr wrap="square">
            <a:spAutoFit/>
          </a:bodyPr>
          <a:lstStyle/>
          <a:p>
            <a:pPr marL="354013" indent="-354013"/>
            <a:r>
              <a:rPr lang="en-US" sz="1800" dirty="0">
                <a:solidFill>
                  <a:schemeClr val="tx1"/>
                </a:solidFill>
              </a:rPr>
              <a:t>Closing Slides Music: </a:t>
            </a:r>
            <a:r>
              <a:rPr lang="en-US" sz="1800" dirty="0" err="1">
                <a:solidFill>
                  <a:schemeClr val="tx1"/>
                </a:solidFill>
              </a:rPr>
              <a:t>Rybak</a:t>
            </a:r>
            <a:r>
              <a:rPr lang="en-US" sz="1800" dirty="0">
                <a:solidFill>
                  <a:schemeClr val="tx1"/>
                </a:solidFill>
              </a:rPr>
              <a:t>, </a:t>
            </a:r>
            <a:r>
              <a:rPr lang="en-US" sz="1800" dirty="0" err="1">
                <a:solidFill>
                  <a:schemeClr val="tx1"/>
                </a:solidFill>
              </a:rPr>
              <a:t>Nazar</a:t>
            </a:r>
            <a:r>
              <a:rPr lang="en-US" sz="1800" dirty="0">
                <a:solidFill>
                  <a:schemeClr val="tx1"/>
                </a:solidFill>
              </a:rPr>
              <a:t>. (n.d.). Corporate Inspired. </a:t>
            </a:r>
            <a:r>
              <a:rPr lang="en-US" sz="1800" i="1" dirty="0" err="1">
                <a:solidFill>
                  <a:schemeClr val="tx1"/>
                </a:solidFill>
              </a:rPr>
              <a:t>HookSounds</a:t>
            </a:r>
            <a:r>
              <a:rPr lang="en-US" sz="1800" dirty="0">
                <a:solidFill>
                  <a:schemeClr val="tx1"/>
                </a:solidFill>
              </a:rPr>
              <a:t>. CC BY. </a:t>
            </a:r>
            <a:r>
              <a:rPr lang="en-US" sz="1800" dirty="0" smtClean="0">
                <a:hlinkClick r:id="rId3"/>
              </a:rPr>
              <a:t>http</a:t>
            </a:r>
            <a:r>
              <a:rPr lang="en-US" sz="1800" dirty="0">
                <a:hlinkClick r:id="rId3"/>
              </a:rPr>
              <a:t>://www.hooksounds.com/</a:t>
            </a:r>
            <a:r>
              <a:rPr lang="en-US" sz="1800" dirty="0"/>
              <a:t> </a:t>
            </a:r>
          </a:p>
          <a:p>
            <a:endParaRPr lang="en-US" sz="1800" dirty="0"/>
          </a:p>
          <a:p>
            <a:r>
              <a:rPr lang="en-US" sz="1800" dirty="0">
                <a:solidFill>
                  <a:schemeClr val="tx1"/>
                </a:solidFill>
              </a:rPr>
              <a:t>Unattributed materials are contributions from the Opening Up Copyright Project Team and placed in the Public Domain.</a:t>
            </a:r>
          </a:p>
        </p:txBody>
      </p:sp>
    </p:spTree>
    <p:extLst>
      <p:ext uri="{BB962C8B-B14F-4D97-AF65-F5344CB8AC3E}">
        <p14:creationId xmlns:p14="http://schemas.microsoft.com/office/powerpoint/2010/main" val="18858109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Two Content" preserve="1" userDrawn="1">
  <p:cSld name="6_Two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73"/>
          <p:cNvSpPr txBox="1"/>
          <p:nvPr/>
        </p:nvSpPr>
        <p:spPr>
          <a:xfrm>
            <a:off x="1455738" y="3441680"/>
            <a:ext cx="98980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For the project overview and complete list of modules please visit the project website at: </a:t>
            </a:r>
            <a:r>
              <a:rPr lang="en-US" sz="2000" u="sng" dirty="0">
                <a:solidFill>
                  <a:schemeClr val="tx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https://sites.library.ualberta.ca/copyright/</a:t>
            </a:r>
            <a:r>
              <a:rPr lang="en-US" sz="2000" dirty="0">
                <a:solidFill>
                  <a:schemeClr val="tx1"/>
                </a:solidFill>
                <a:latin typeface="Arial"/>
                <a:ea typeface="Arial"/>
                <a:cs typeface="Arial"/>
                <a:sym typeface="Arial"/>
              </a:rPr>
              <a:t> </a:t>
            </a:r>
            <a:endParaRPr dirty="0">
              <a:solidFill>
                <a:schemeClr val="tx1"/>
              </a:solidFil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Questions, comments, and suggestions should be directed </a:t>
            </a:r>
            <a:r>
              <a:rPr lang="en-US" sz="2000" dirty="0" smtClean="0">
                <a:solidFill>
                  <a:schemeClr val="tx1"/>
                </a:solidFill>
                <a:latin typeface="Arial"/>
                <a:ea typeface="Arial"/>
                <a:cs typeface="Arial"/>
                <a:sym typeface="Arial"/>
              </a:rPr>
              <a:t>to: </a:t>
            </a:r>
            <a:r>
              <a:rPr lang="en-US" sz="2000" u="sng" dirty="0" smtClean="0">
                <a:solidFill>
                  <a:schemeClr val="tx1"/>
                </a:solidFill>
                <a:latin typeface="Arial"/>
                <a:ea typeface="Arial"/>
                <a:cs typeface="Arial"/>
                <a:sym typeface="Arial"/>
                <a:hlinkClick r:id="rId4"/>
              </a:rPr>
              <a:t>ouc@ualberta.ca</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This module is made available and licensed under a </a:t>
            </a:r>
            <a:r>
              <a:rPr lang="en-US" sz="2000" u="sng" dirty="0">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International </a:t>
            </a:r>
            <a:r>
              <a:rPr lang="en-US" sz="2000" u="sng" dirty="0" err="1">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Licence</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1800" dirty="0">
              <a:solidFill>
                <a:schemeClr val="tx1"/>
              </a:solidFill>
              <a:latin typeface="Arial"/>
              <a:ea typeface="Arial"/>
              <a:cs typeface="Arial"/>
              <a:sym typeface="Arial"/>
            </a:endParaRPr>
          </a:p>
          <a:p>
            <a:pPr marL="0" marR="0" lvl="0" indent="0" algn="l" rtl="0">
              <a:spcBef>
                <a:spcPts val="0"/>
              </a:spcBef>
              <a:spcAft>
                <a:spcPts val="0"/>
              </a:spcAft>
              <a:buNone/>
            </a:pPr>
            <a:endParaRPr sz="1800" dirty="0">
              <a:solidFill>
                <a:schemeClr val="tx1"/>
              </a:solidFill>
              <a:latin typeface="Arial"/>
              <a:ea typeface="Arial"/>
              <a:cs typeface="Arial"/>
              <a:sym typeface="Arial"/>
            </a:endParaRPr>
          </a:p>
        </p:txBody>
      </p:sp>
      <p:sp>
        <p:nvSpPr>
          <p:cNvPr id="123" name="Google Shape;123;p73"/>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Suggested Citation:</a:t>
            </a:r>
            <a:endParaRPr dirty="0">
              <a:solidFill>
                <a:schemeClr val="tx1"/>
              </a:solidFill>
            </a:endParaRPr>
          </a:p>
        </p:txBody>
      </p:sp>
      <p:sp>
        <p:nvSpPr>
          <p:cNvPr id="124" name="Google Shape;124;p73"/>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
        <p:nvSpPr>
          <p:cNvPr id="3" name="Text Placeholder 2"/>
          <p:cNvSpPr>
            <a:spLocks noGrp="1"/>
          </p:cNvSpPr>
          <p:nvPr>
            <p:ph type="body" sz="quarter" idx="10" hasCustomPrompt="1"/>
          </p:nvPr>
        </p:nvSpPr>
        <p:spPr>
          <a:xfrm>
            <a:off x="2001838" y="2344944"/>
            <a:ext cx="9351962" cy="835577"/>
          </a:xfrm>
          <a:prstGeom prst="rect">
            <a:avLst/>
          </a:prstGeom>
        </p:spPr>
        <p:txBody>
          <a:bodyPr/>
          <a:lstStyle>
            <a:lvl1pPr>
              <a:defRPr sz="2000">
                <a:solidFill>
                  <a:schemeClr val="tx1"/>
                </a:solidFill>
              </a:defRPr>
            </a:lvl1pPr>
          </a:lstStyle>
          <a:p>
            <a:pPr lvl="0"/>
            <a:r>
              <a:rPr lang="en-US" dirty="0" smtClean="0"/>
              <a:t>University of Alberta. (Year). Title of Module. Opening Up Copyright Instructional Module [in italics]. https://sites.library.ualberta.ca/copyright/ [hyperlinked]</a:t>
            </a:r>
            <a:endParaRPr lang="en-CA" dirty="0"/>
          </a:p>
        </p:txBody>
      </p:sp>
    </p:spTree>
    <p:extLst>
      <p:ext uri="{BB962C8B-B14F-4D97-AF65-F5344CB8AC3E}">
        <p14:creationId xmlns:p14="http://schemas.microsoft.com/office/powerpoint/2010/main" val="358840858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_Two Content" preserve="1">
  <p:cSld name="7_Two Content">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74"/>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CONTRIBUTORS</a:t>
            </a:r>
            <a:endParaRPr sz="4000" b="1">
              <a:solidFill>
                <a:schemeClr val="lt1"/>
              </a:solidFill>
              <a:latin typeface="Arial"/>
              <a:ea typeface="Arial"/>
              <a:cs typeface="Arial"/>
              <a:sym typeface="Arial"/>
            </a:endParaRPr>
          </a:p>
        </p:txBody>
      </p:sp>
      <p:sp>
        <p:nvSpPr>
          <p:cNvPr id="127" name="Google Shape;127;p74"/>
          <p:cNvSpPr/>
          <p:nvPr/>
        </p:nvSpPr>
        <p:spPr>
          <a:xfrm>
            <a:off x="1233354"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Copyright Office </a:t>
            </a:r>
            <a:endParaRPr/>
          </a:p>
        </p:txBody>
      </p:sp>
      <p:sp>
        <p:nvSpPr>
          <p:cNvPr id="128" name="Google Shape;128;p74"/>
          <p:cNvSpPr/>
          <p:nvPr/>
        </p:nvSpPr>
        <p:spPr>
          <a:xfrm>
            <a:off x="7018869" y="40555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School of Library and Information Studies </a:t>
            </a:r>
            <a:endParaRPr/>
          </a:p>
        </p:txBody>
      </p:sp>
      <p:sp>
        <p:nvSpPr>
          <p:cNvPr id="129" name="Google Shape;129;p74"/>
          <p:cNvSpPr txBox="1"/>
          <p:nvPr/>
        </p:nvSpPr>
        <p:spPr>
          <a:xfrm>
            <a:off x="2176124" y="2672361"/>
            <a:ext cx="2074460" cy="7478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130" name="Google Shape;130;p74"/>
          <p:cNvSpPr txBox="1"/>
          <p:nvPr/>
        </p:nvSpPr>
        <p:spPr>
          <a:xfrm>
            <a:off x="7909520" y="5006653"/>
            <a:ext cx="2519713" cy="105900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131" name="Google Shape;131;p74"/>
          <p:cNvSpPr/>
          <p:nvPr/>
        </p:nvSpPr>
        <p:spPr>
          <a:xfrm>
            <a:off x="7018869"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Centre for Teaching and Learning</a:t>
            </a:r>
            <a:endParaRPr/>
          </a:p>
        </p:txBody>
      </p:sp>
      <p:sp>
        <p:nvSpPr>
          <p:cNvPr id="132" name="Google Shape;132;p74"/>
          <p:cNvSpPr txBox="1"/>
          <p:nvPr/>
        </p:nvSpPr>
        <p:spPr>
          <a:xfrm>
            <a:off x="8061807" y="2758498"/>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133" name="Google Shape;133;p74"/>
          <p:cNvSpPr/>
          <p:nvPr/>
        </p:nvSpPr>
        <p:spPr>
          <a:xfrm>
            <a:off x="1233354" y="40521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Digital Humanities and School of Library and Information Studies</a:t>
            </a:r>
            <a:endParaRPr/>
          </a:p>
        </p:txBody>
      </p:sp>
      <p:sp>
        <p:nvSpPr>
          <p:cNvPr id="134" name="Google Shape;134;p74"/>
          <p:cNvSpPr txBox="1"/>
          <p:nvPr/>
        </p:nvSpPr>
        <p:spPr>
          <a:xfrm>
            <a:off x="2105785" y="4942566"/>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extLst>
      <p:ext uri="{BB962C8B-B14F-4D97-AF65-F5344CB8AC3E}">
        <p14:creationId xmlns:p14="http://schemas.microsoft.com/office/powerpoint/2010/main" val="8735705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wo Content" preserve="1">
  <p:cSld name="1_Two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7" name="Google Shape;137;p75"/>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ACKNOWLEDGMENT</a:t>
            </a:r>
            <a:endParaRPr sz="4000" b="1">
              <a:solidFill>
                <a:schemeClr val="lt1"/>
              </a:solidFill>
              <a:latin typeface="Arial"/>
              <a:ea typeface="Arial"/>
              <a:cs typeface="Arial"/>
              <a:sym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8" name="TextBox 7">
            <a:extLst>
              <a:ext uri="{FF2B5EF4-FFF2-40B4-BE49-F238E27FC236}">
                <a16:creationId xmlns:a16="http://schemas.microsoft.com/office/drawing/2014/main" id="{5B2CE003-7D14-4BB7-84C6-AFD3B741B256}"/>
              </a:ext>
            </a:extLst>
          </p:cNvPr>
          <p:cNvSpPr txBox="1"/>
          <p:nvPr userDrawn="1"/>
        </p:nvSpPr>
        <p:spPr>
          <a:xfrm>
            <a:off x="1282643" y="1985869"/>
            <a:ext cx="9823972"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8112378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reserve="1">
  <p:cSld name="Title Slide">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7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879F3D"/>
              </a:buClr>
              <a:buSzPts val="6000"/>
              <a:buFont typeface="Arial"/>
              <a:buNone/>
              <a:defRPr sz="6000" b="1" i="0" u="none" strike="noStrike" cap="none">
                <a:solidFill>
                  <a:srgbClr val="879F3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42" name="Google Shape;142;p7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44" name="Google Shape;144;p77" descr="Image result for cc-by">
            <a:hlinkClick r:id="rId3"/>
          </p:cNvPr>
          <p:cNvPicPr preferRelativeResize="0"/>
          <p:nvPr/>
        </p:nvPicPr>
        <p:blipFill rotWithShape="1">
          <a:blip r:embed="rId4">
            <a:alphaModFix/>
          </a:blip>
          <a:srcRect/>
          <a:stretch/>
        </p:blipFill>
        <p:spPr>
          <a:xfrm>
            <a:off x="10560127" y="5880819"/>
            <a:ext cx="1106542" cy="390456"/>
          </a:xfrm>
          <a:prstGeom prst="rect">
            <a:avLst/>
          </a:prstGeom>
          <a:noFill/>
          <a:ln>
            <a:noFill/>
          </a:ln>
        </p:spPr>
      </p:pic>
      <p:sp>
        <p:nvSpPr>
          <p:cNvPr id="145" name="Google Shape;145;p77"/>
          <p:cNvSpPr txBox="1">
            <a:spLocks noGrp="1"/>
          </p:cNvSpPr>
          <p:nvPr>
            <p:ph type="body" idx="2"/>
          </p:nvPr>
        </p:nvSpPr>
        <p:spPr>
          <a:xfrm>
            <a:off x="10380663" y="6270625"/>
            <a:ext cx="1428750" cy="37465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Google Shape;146;p77"/>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This instructional module is not intended as legal advice. </a:t>
            </a:r>
            <a:r>
              <a:rPr lang="en-US" sz="1100" dirty="0" smtClean="0">
                <a:solidFill>
                  <a:schemeClr val="dk1"/>
                </a:solidFill>
                <a:latin typeface="Arial"/>
                <a:ea typeface="Arial"/>
                <a:cs typeface="Arial"/>
                <a:sym typeface="Arial"/>
              </a:rPr>
              <a:t>All </a:t>
            </a:r>
            <a:r>
              <a:rPr lang="en-US" sz="1100" dirty="0">
                <a:solidFill>
                  <a:schemeClr val="dk1"/>
                </a:solidFill>
                <a:latin typeface="Arial"/>
                <a:ea typeface="Arial"/>
                <a:cs typeface="Arial"/>
                <a:sym typeface="Arial"/>
              </a:rPr>
              <a:t>Opening Up Copyright modules are made available under a </a:t>
            </a:r>
            <a:r>
              <a:rPr lang="en-US" sz="1100" u="sng" dirty="0">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(CC-BY-4.0) International license</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85508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reserve="1">
  <p:cSld name="1_Two Content">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
        <p:nvSpPr>
          <p:cNvPr id="23" name="Google Shape;23;p49"/>
          <p:cNvSpPr txBox="1"/>
          <p:nvPr/>
        </p:nvSpPr>
        <p:spPr>
          <a:xfrm>
            <a:off x="2671282" y="512064"/>
            <a:ext cx="8682518" cy="963149"/>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THANK  YOU  FOR YOUR ATTENTION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4657527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blipFill>
          <a:blip r:embed="rId2">
            <a:alphaModFix/>
          </a:blip>
          <a:stretch>
            <a:fillRect/>
          </a:stretch>
        </a:blipFill>
        <a:effectLst/>
      </p:bgPr>
    </p:bg>
    <p:spTree>
      <p:nvGrpSpPr>
        <p:cNvPr id="1" name="Shape 147"/>
        <p:cNvGrpSpPr/>
        <p:nvPr/>
      </p:nvGrpSpPr>
      <p:grpSpPr>
        <a:xfrm>
          <a:off x="0" y="0"/>
          <a:ext cx="0" cy="0"/>
          <a:chOff x="0" y="0"/>
          <a:chExt cx="0" cy="0"/>
        </a:xfrm>
      </p:grpSpPr>
      <p:sp>
        <p:nvSpPr>
          <p:cNvPr id="148" name="Google Shape;148;p7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9" name="Google Shape;149;p7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78"/>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7963772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wo Content" preserve="1">
  <p:cSld name="1_Two Content">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3" name="Google Shape;153;p79"/>
          <p:cNvSpPr txBox="1"/>
          <p:nvPr/>
        </p:nvSpPr>
        <p:spPr>
          <a:xfrm>
            <a:off x="2671282" y="512064"/>
            <a:ext cx="8682518" cy="963149"/>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THANK  YOU  FOR YOUR ATTENTION</a:t>
            </a:r>
            <a:endParaRPr sz="4000" b="1">
              <a:solidFill>
                <a:schemeClr val="lt1"/>
              </a:solidFill>
              <a:latin typeface="Arial"/>
              <a:ea typeface="Arial"/>
              <a:cs typeface="Arial"/>
              <a:sym typeface="Aria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6772482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wo Content" preserve="1">
  <p:cSld name="2_Two Content">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Google Shape;155;p80"/>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6" name="Google Shape;156;p80"/>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REFERENCES AND RESOURCES</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41910662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wo Content" preserve="1">
  <p:cSld name="3_Two Content">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81"/>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9" name="Google Shape;159;p81"/>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CASES AND LEGISLATION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12579791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wo Content" preserve="1">
  <p:cSld name="4_Two Content">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82"/>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8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dirty="0">
                <a:solidFill>
                  <a:schemeClr val="lt1"/>
                </a:solidFill>
                <a:latin typeface="Arial"/>
                <a:ea typeface="Arial"/>
                <a:cs typeface="Arial"/>
                <a:sym typeface="Arial"/>
              </a:rPr>
              <a:t>IMAGE AND SOUND REFERENCES </a:t>
            </a:r>
            <a:endParaRPr sz="40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394614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wo Content" preserve="1">
  <p:cSld name="5_Two Conten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83"/>
          <p:cNvSpPr txBox="1"/>
          <p:nvPr/>
        </p:nvSpPr>
        <p:spPr>
          <a:xfrm>
            <a:off x="1455738" y="3441680"/>
            <a:ext cx="98980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For the project overview and complete list of modules please visit the project website at: </a:t>
            </a:r>
            <a:r>
              <a:rPr lang="en-US" sz="2000" u="sng" dirty="0">
                <a:solidFill>
                  <a:schemeClr val="tx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https://sites.library.ualberta.ca/copyright/</a:t>
            </a:r>
            <a:r>
              <a:rPr lang="en-US" sz="2000" dirty="0">
                <a:solidFill>
                  <a:schemeClr val="tx1"/>
                </a:solidFill>
                <a:latin typeface="Arial"/>
                <a:ea typeface="Arial"/>
                <a:cs typeface="Arial"/>
                <a:sym typeface="Arial"/>
              </a:rPr>
              <a:t> </a:t>
            </a:r>
            <a:endParaRPr dirty="0">
              <a:solidFill>
                <a:schemeClr val="tx1"/>
              </a:solidFil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Questions, comments, and suggestions should be directed </a:t>
            </a:r>
            <a:r>
              <a:rPr lang="en-US" sz="2000" dirty="0" smtClean="0">
                <a:solidFill>
                  <a:schemeClr val="tx1"/>
                </a:solidFill>
                <a:latin typeface="Arial"/>
                <a:ea typeface="Arial"/>
                <a:cs typeface="Arial"/>
                <a:sym typeface="Arial"/>
              </a:rPr>
              <a:t>to: </a:t>
            </a:r>
            <a:r>
              <a:rPr lang="en-US" sz="2000" u="sng" dirty="0" smtClean="0">
                <a:solidFill>
                  <a:schemeClr val="tx1"/>
                </a:solidFill>
                <a:latin typeface="Arial"/>
                <a:ea typeface="Arial"/>
                <a:cs typeface="Arial"/>
                <a:sym typeface="Arial"/>
                <a:hlinkClick r:id="rId4"/>
              </a:rPr>
              <a:t>ouc@ualberta.ca</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This module is made available and licensed under a </a:t>
            </a:r>
            <a:r>
              <a:rPr lang="en-US" sz="2000" u="sng" dirty="0">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International </a:t>
            </a:r>
            <a:r>
              <a:rPr lang="en-US" sz="2000" u="sng" dirty="0" err="1">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Licence</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5" name="Google Shape;165;p83"/>
          <p:cNvSpPr txBox="1">
            <a:spLocks noGrp="1"/>
          </p:cNvSpPr>
          <p:nvPr>
            <p:ph type="body" idx="1" hasCustomPrompt="1"/>
          </p:nvPr>
        </p:nvSpPr>
        <p:spPr>
          <a:xfrm>
            <a:off x="2063510" y="2253164"/>
            <a:ext cx="9290290" cy="870739"/>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1000"/>
              </a:spcBef>
              <a:spcAft>
                <a:spcPts val="0"/>
              </a:spcAft>
              <a:buClr>
                <a:srgbClr val="757070"/>
              </a:buClr>
              <a:buSzPts val="2000"/>
              <a:buFont typeface="Arial"/>
              <a:buNone/>
              <a:defRPr sz="2000" i="0">
                <a:solidFill>
                  <a:schemeClr val="tx1"/>
                </a:solidFill>
                <a:latin typeface="Arial"/>
                <a:ea typeface="Arial"/>
                <a:cs typeface="Arial"/>
                <a:sym typeface="Arial"/>
              </a:defRPr>
            </a:lvl1pPr>
            <a:lvl2pPr marL="914400" marR="0" lvl="1" indent="-228600"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smtClean="0"/>
              <a:t>University of Alberta. (Year). Title of Module. Opening Up Copyright Instructional Module [in italics]. https://sites.library.ualberta.ca/copyright/ [hyperlinked]</a:t>
            </a:r>
          </a:p>
          <a:p>
            <a:endParaRPr dirty="0"/>
          </a:p>
        </p:txBody>
      </p:sp>
      <p:sp>
        <p:nvSpPr>
          <p:cNvPr id="166" name="Google Shape;166;p83"/>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Suggested Citation:</a:t>
            </a:r>
            <a:endParaRPr dirty="0">
              <a:solidFill>
                <a:schemeClr val="tx1"/>
              </a:solidFill>
            </a:endParaRPr>
          </a:p>
        </p:txBody>
      </p:sp>
      <p:sp>
        <p:nvSpPr>
          <p:cNvPr id="167" name="Google Shape;167;p83"/>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2841578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6_Two Content" preserve="1">
  <p:cSld name="6_Two Content">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p84"/>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CONTRIBUTORS</a:t>
            </a:r>
            <a:endParaRPr sz="4000" b="1">
              <a:solidFill>
                <a:schemeClr val="lt1"/>
              </a:solidFill>
              <a:latin typeface="Arial"/>
              <a:ea typeface="Arial"/>
              <a:cs typeface="Arial"/>
              <a:sym typeface="Arial"/>
            </a:endParaRPr>
          </a:p>
        </p:txBody>
      </p:sp>
      <p:sp>
        <p:nvSpPr>
          <p:cNvPr id="170" name="Google Shape;170;p84"/>
          <p:cNvSpPr/>
          <p:nvPr/>
        </p:nvSpPr>
        <p:spPr>
          <a:xfrm>
            <a:off x="1233354"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Copyright Office </a:t>
            </a:r>
            <a:endParaRPr/>
          </a:p>
        </p:txBody>
      </p:sp>
      <p:sp>
        <p:nvSpPr>
          <p:cNvPr id="171" name="Google Shape;171;p84"/>
          <p:cNvSpPr/>
          <p:nvPr/>
        </p:nvSpPr>
        <p:spPr>
          <a:xfrm>
            <a:off x="7018869" y="40555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School of Library and Information Studies </a:t>
            </a:r>
            <a:endParaRPr/>
          </a:p>
        </p:txBody>
      </p:sp>
      <p:sp>
        <p:nvSpPr>
          <p:cNvPr id="172" name="Google Shape;172;p84"/>
          <p:cNvSpPr txBox="1"/>
          <p:nvPr/>
        </p:nvSpPr>
        <p:spPr>
          <a:xfrm>
            <a:off x="2176124" y="2672361"/>
            <a:ext cx="2074460" cy="7478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173" name="Google Shape;173;p84"/>
          <p:cNvSpPr txBox="1"/>
          <p:nvPr/>
        </p:nvSpPr>
        <p:spPr>
          <a:xfrm>
            <a:off x="7909520" y="5006653"/>
            <a:ext cx="2519713" cy="105900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174" name="Google Shape;174;p84"/>
          <p:cNvSpPr/>
          <p:nvPr/>
        </p:nvSpPr>
        <p:spPr>
          <a:xfrm>
            <a:off x="7018869"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Centre for Teaching and Learning</a:t>
            </a:r>
            <a:endParaRPr/>
          </a:p>
        </p:txBody>
      </p:sp>
      <p:sp>
        <p:nvSpPr>
          <p:cNvPr id="175" name="Google Shape;175;p84"/>
          <p:cNvSpPr txBox="1"/>
          <p:nvPr/>
        </p:nvSpPr>
        <p:spPr>
          <a:xfrm>
            <a:off x="8061807" y="2758498"/>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176" name="Google Shape;176;p84"/>
          <p:cNvSpPr/>
          <p:nvPr/>
        </p:nvSpPr>
        <p:spPr>
          <a:xfrm>
            <a:off x="1233354" y="40521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Digital Humanities and School of Library and Information Studies</a:t>
            </a:r>
            <a:endParaRPr/>
          </a:p>
        </p:txBody>
      </p:sp>
      <p:sp>
        <p:nvSpPr>
          <p:cNvPr id="177" name="Google Shape;177;p84"/>
          <p:cNvSpPr txBox="1"/>
          <p:nvPr/>
        </p:nvSpPr>
        <p:spPr>
          <a:xfrm>
            <a:off x="2105785" y="4942566"/>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extLst>
      <p:ext uri="{BB962C8B-B14F-4D97-AF65-F5344CB8AC3E}">
        <p14:creationId xmlns:p14="http://schemas.microsoft.com/office/powerpoint/2010/main" val="28661284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7_Two Content" preserve="1">
  <p:cSld name="7_Two Content">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80" name="Google Shape;180;p85"/>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ACKNOWLEDGMENT</a:t>
            </a:r>
            <a:endParaRPr sz="4000" b="1">
              <a:solidFill>
                <a:schemeClr val="lt1"/>
              </a:solidFill>
              <a:latin typeface="Arial"/>
              <a:ea typeface="Arial"/>
              <a:cs typeface="Arial"/>
              <a:sym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8" name="TextBox 7">
            <a:extLst>
              <a:ext uri="{FF2B5EF4-FFF2-40B4-BE49-F238E27FC236}">
                <a16:creationId xmlns:a16="http://schemas.microsoft.com/office/drawing/2014/main" id="{5B2CE003-7D14-4BB7-84C6-AFD3B741B256}"/>
              </a:ext>
            </a:extLst>
          </p:cNvPr>
          <p:cNvSpPr txBox="1"/>
          <p:nvPr userDrawn="1"/>
        </p:nvSpPr>
        <p:spPr>
          <a:xfrm>
            <a:off x="1282643" y="1985869"/>
            <a:ext cx="981653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5796909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8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4950"/>
              </a:buClr>
              <a:buSzPts val="6000"/>
              <a:buFont typeface="Arial"/>
              <a:buNone/>
              <a:defRPr sz="6000" b="1" i="0" u="none" strike="noStrike" cap="none">
                <a:solidFill>
                  <a:srgbClr val="0049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5" name="Google Shape;185;p8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57070"/>
              </a:buClr>
              <a:buSzPts val="2400"/>
              <a:buFont typeface="Arial"/>
              <a:buNone/>
              <a:defRPr sz="2400" b="0" i="0" u="none" strike="noStrike" cap="none">
                <a:solidFill>
                  <a:srgbClr val="75707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87" name="Google Shape;187;p87" descr="Image result for cc-by">
            <a:hlinkClick r:id="rId3"/>
          </p:cNvPr>
          <p:cNvPicPr preferRelativeResize="0"/>
          <p:nvPr/>
        </p:nvPicPr>
        <p:blipFill rotWithShape="1">
          <a:blip r:embed="rId4">
            <a:alphaModFix/>
          </a:blip>
          <a:srcRect/>
          <a:stretch/>
        </p:blipFill>
        <p:spPr>
          <a:xfrm>
            <a:off x="10560127" y="5880819"/>
            <a:ext cx="1106542" cy="390456"/>
          </a:xfrm>
          <a:prstGeom prst="rect">
            <a:avLst/>
          </a:prstGeom>
          <a:noFill/>
          <a:ln>
            <a:noFill/>
          </a:ln>
        </p:spPr>
      </p:pic>
      <p:sp>
        <p:nvSpPr>
          <p:cNvPr id="189" name="Google Shape;189;p87"/>
          <p:cNvSpPr txBox="1"/>
          <p:nvPr/>
        </p:nvSpPr>
        <p:spPr>
          <a:xfrm>
            <a:off x="2888714" y="6134784"/>
            <a:ext cx="641457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This instructional module is not intended as legal advice. </a:t>
            </a:r>
            <a:r>
              <a:rPr lang="en-US" sz="1100" dirty="0" smtClean="0">
                <a:solidFill>
                  <a:schemeClr val="dk1"/>
                </a:solidFill>
                <a:latin typeface="Arial"/>
                <a:ea typeface="Arial"/>
                <a:cs typeface="Arial"/>
                <a:sym typeface="Arial"/>
              </a:rPr>
              <a:t>All </a:t>
            </a:r>
            <a:r>
              <a:rPr lang="en-US" sz="1100" dirty="0">
                <a:solidFill>
                  <a:schemeClr val="dk1"/>
                </a:solidFill>
                <a:latin typeface="Arial"/>
                <a:ea typeface="Arial"/>
                <a:cs typeface="Arial"/>
                <a:sym typeface="Arial"/>
              </a:rPr>
              <a:t>Opening Up Copyright modules are made available under a </a:t>
            </a:r>
            <a:r>
              <a:rPr lang="en-US" sz="1100" u="sng" dirty="0">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(CC-BY-4.0) International license</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Tree>
    <p:extLst>
      <p:ext uri="{BB962C8B-B14F-4D97-AF65-F5344CB8AC3E}">
        <p14:creationId xmlns:p14="http://schemas.microsoft.com/office/powerpoint/2010/main" val="16557715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Google Shape;192;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3" name="Google Shape;193;p88"/>
          <p:cNvSpPr txBox="1">
            <a:spLocks noGrp="1"/>
          </p:cNvSpPr>
          <p:nvPr>
            <p:ph type="title"/>
          </p:nvPr>
        </p:nvSpPr>
        <p:spPr>
          <a:xfrm>
            <a:off x="2671282" y="524256"/>
            <a:ext cx="8682518" cy="938785"/>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668357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wo Content" preserve="1">
  <p:cSld name="2_Two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0"/>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50"/>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REFERENCES AND RESOURCES</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5585485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userDrawn="1">
  <p:cSld name="1_Two Content">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lvl1pPr marR="0" lvl="0" algn="ctr" rtl="0">
              <a:lnSpc>
                <a:spcPct val="7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757070"/>
              </a:buClr>
              <a:buSzPts val="2800"/>
              <a:buFont typeface="Arial"/>
              <a:buChar char="•"/>
              <a:defRPr sz="2800" b="0" i="0" u="none" strike="noStrike" cap="none">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rgbClr val="757070"/>
              </a:buClr>
              <a:buSzPts val="2400"/>
              <a:buFont typeface="Arial"/>
              <a:buChar char="•"/>
              <a:defRPr sz="2400" b="0" i="0" u="none" strike="noStrike" cap="none">
                <a:solidFill>
                  <a:srgbClr val="757070"/>
                </a:solidFill>
                <a:latin typeface="Arial"/>
                <a:ea typeface="Arial"/>
                <a:cs typeface="Arial"/>
                <a:sym typeface="Arial"/>
              </a:defRPr>
            </a:lvl2pPr>
            <a:lvl3pPr marL="1371600" marR="0" lvl="2" indent="-355600" algn="l" rtl="0">
              <a:lnSpc>
                <a:spcPct val="90000"/>
              </a:lnSpc>
              <a:spcBef>
                <a:spcPts val="500"/>
              </a:spcBef>
              <a:spcAft>
                <a:spcPts val="0"/>
              </a:spcAft>
              <a:buClr>
                <a:srgbClr val="757070"/>
              </a:buClr>
              <a:buSzPts val="2000"/>
              <a:buFont typeface="Arial"/>
              <a:buChar char="•"/>
              <a:defRPr sz="2000" b="0" i="0" u="none" strike="noStrike" cap="none">
                <a:solidFill>
                  <a:srgbClr val="757070"/>
                </a:solidFill>
                <a:latin typeface="Arial"/>
                <a:ea typeface="Arial"/>
                <a:cs typeface="Arial"/>
                <a:sym typeface="Arial"/>
              </a:defRPr>
            </a:lvl3pPr>
            <a:lvl4pPr marL="1828800" marR="0" lvl="3"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4pPr>
            <a:lvl5pPr marL="2286000" marR="0" lvl="4" indent="-342900" algn="l" rtl="0">
              <a:lnSpc>
                <a:spcPct val="90000"/>
              </a:lnSpc>
              <a:spcBef>
                <a:spcPts val="500"/>
              </a:spcBef>
              <a:spcAft>
                <a:spcPts val="0"/>
              </a:spcAft>
              <a:buClr>
                <a:srgbClr val="757070"/>
              </a:buClr>
              <a:buSzPts val="1800"/>
              <a:buFont typeface="Arial"/>
              <a:buChar char="•"/>
              <a:defRPr sz="1800" b="0" i="0" u="none" strike="noStrike" cap="none">
                <a:solidFill>
                  <a:srgbClr val="75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466550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reserve="1">
  <p:cSld name="Thanks">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4" name="Google Shape;224;p95"/>
          <p:cNvSpPr txBox="1"/>
          <p:nvPr/>
        </p:nvSpPr>
        <p:spPr>
          <a:xfrm>
            <a:off x="2671282" y="512064"/>
            <a:ext cx="8682518" cy="963149"/>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THANK  YOU  FOR YOUR ATTENTION</a:t>
            </a:r>
            <a:endParaRPr sz="4000" b="1">
              <a:solidFill>
                <a:schemeClr val="lt1"/>
              </a:solidFill>
              <a:latin typeface="Arial"/>
              <a:ea typeface="Arial"/>
              <a:cs typeface="Arial"/>
              <a:sym typeface="Aria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41815729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ferences &amp; Resources" preserve="1">
  <p:cSld name="References &amp; Resources">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89"/>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6" name="Google Shape;196;p89"/>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REFERENCES AND RESOURCES</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05443978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ses and Legislation" preserve="1">
  <p:cSld name="Cases and Legislation">
    <p:bg>
      <p:bgPr>
        <a:blipFill>
          <a:blip r:embed="rId2">
            <a:alphaModFix/>
          </a:blip>
          <a:stretch>
            <a:fillRect/>
          </a:stretch>
        </a:blipFill>
        <a:effectLst/>
      </p:bgPr>
    </p:bg>
    <p:spTree>
      <p:nvGrpSpPr>
        <p:cNvPr id="1" name="Shape 197"/>
        <p:cNvGrpSpPr/>
        <p:nvPr/>
      </p:nvGrpSpPr>
      <p:grpSpPr>
        <a:xfrm>
          <a:off x="0" y="0"/>
          <a:ext cx="0" cy="0"/>
          <a:chOff x="0" y="0"/>
          <a:chExt cx="0" cy="0"/>
        </a:xfrm>
      </p:grpSpPr>
      <p:sp>
        <p:nvSpPr>
          <p:cNvPr id="198" name="Google Shape;198;p90"/>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9" name="Google Shape;199;p90"/>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CASES AND LEGISLATION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283633642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 &amp; Sound References" preserve="1">
  <p:cSld name="Image &amp; Sound References">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91"/>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2" name="Google Shape;202;p91"/>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IMAGE AND SOUND REFERENCES </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3533542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icensing &amp; Attribution" preserve="1" userDrawn="1">
  <p:cSld name="Licensing &amp; Attribution">
    <p:bg>
      <p:bgPr>
        <a:blipFill>
          <a:blip r:embed="rId2">
            <a:alphaModFix/>
          </a:blip>
          <a:stretch>
            <a:fillRect/>
          </a:stretch>
        </a:blipFill>
        <a:effectLst/>
      </p:bgPr>
    </p:bg>
    <p:spTree>
      <p:nvGrpSpPr>
        <p:cNvPr id="1" name="Shape 203"/>
        <p:cNvGrpSpPr/>
        <p:nvPr/>
      </p:nvGrpSpPr>
      <p:grpSpPr>
        <a:xfrm>
          <a:off x="0" y="0"/>
          <a:ext cx="0" cy="0"/>
          <a:chOff x="0" y="0"/>
          <a:chExt cx="0" cy="0"/>
        </a:xfrm>
      </p:grpSpPr>
      <p:sp>
        <p:nvSpPr>
          <p:cNvPr id="205" name="Google Shape;205;p92"/>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Suggested Citation:</a:t>
            </a:r>
            <a:endParaRPr dirty="0">
              <a:solidFill>
                <a:schemeClr val="tx1"/>
              </a:solidFill>
            </a:endParaRPr>
          </a:p>
        </p:txBody>
      </p:sp>
      <p:sp>
        <p:nvSpPr>
          <p:cNvPr id="206" name="Google Shape;206;p92"/>
          <p:cNvSpPr txBox="1"/>
          <p:nvPr/>
        </p:nvSpPr>
        <p:spPr>
          <a:xfrm>
            <a:off x="1455738" y="3441680"/>
            <a:ext cx="9898062"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For the project overview and complete list of modules please visit the project website at: </a:t>
            </a:r>
            <a:r>
              <a:rPr lang="en-US" sz="2000" u="sng" dirty="0">
                <a:solidFill>
                  <a:schemeClr val="tx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https://sites.library.ualberta.ca/copyright/</a:t>
            </a:r>
            <a:r>
              <a:rPr lang="en-US" sz="2000" dirty="0">
                <a:solidFill>
                  <a:schemeClr val="tx1"/>
                </a:solidFill>
                <a:latin typeface="Arial"/>
                <a:ea typeface="Arial"/>
                <a:cs typeface="Arial"/>
                <a:sym typeface="Arial"/>
              </a:rPr>
              <a:t> </a:t>
            </a:r>
            <a:endParaRPr dirty="0">
              <a:solidFill>
                <a:schemeClr val="tx1"/>
              </a:solidFil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Questions, comments, and suggestions should be directed </a:t>
            </a:r>
            <a:r>
              <a:rPr lang="en-US" sz="2000" dirty="0" smtClean="0">
                <a:solidFill>
                  <a:schemeClr val="tx1"/>
                </a:solidFill>
                <a:latin typeface="Arial"/>
                <a:ea typeface="Arial"/>
                <a:cs typeface="Arial"/>
                <a:sym typeface="Arial"/>
              </a:rPr>
              <a:t>to: </a:t>
            </a:r>
            <a:r>
              <a:rPr lang="en-US" sz="2000" u="sng" dirty="0" smtClean="0">
                <a:solidFill>
                  <a:schemeClr val="tx1"/>
                </a:solidFill>
                <a:latin typeface="Arial"/>
                <a:ea typeface="Arial"/>
                <a:cs typeface="Arial"/>
                <a:sym typeface="Arial"/>
                <a:hlinkClick r:id="rId4"/>
              </a:rPr>
              <a:t>ouc@ualberta.ca</a:t>
            </a:r>
            <a:endParaRPr sz="2000" dirty="0">
              <a:solidFill>
                <a:schemeClr val="tx1"/>
              </a:solidFill>
              <a:latin typeface="Arial"/>
              <a:ea typeface="Arial"/>
              <a:cs typeface="Arial"/>
              <a:sym typeface="Arial"/>
            </a:endParaRPr>
          </a:p>
          <a:p>
            <a:pPr marL="0" marR="0" lvl="0" indent="0" algn="l" rtl="0">
              <a:spcBef>
                <a:spcPts val="0"/>
              </a:spcBef>
              <a:spcAft>
                <a:spcPts val="0"/>
              </a:spcAft>
              <a:buNone/>
            </a:pPr>
            <a:endParaRPr sz="2000" dirty="0">
              <a:solidFill>
                <a:schemeClr val="tx1"/>
              </a:solidFill>
              <a:latin typeface="Arial"/>
              <a:ea typeface="Arial"/>
              <a:cs typeface="Arial"/>
              <a:sym typeface="Arial"/>
            </a:endParaRPr>
          </a:p>
          <a:p>
            <a:pPr marL="0" marR="0" lvl="0" indent="0" algn="l" rtl="0">
              <a:spcBef>
                <a:spcPts val="0"/>
              </a:spcBef>
              <a:spcAft>
                <a:spcPts val="0"/>
              </a:spcAft>
              <a:buNone/>
            </a:pPr>
            <a:r>
              <a:rPr lang="en-US" sz="2000" dirty="0">
                <a:solidFill>
                  <a:schemeClr val="tx1"/>
                </a:solidFill>
                <a:latin typeface="Arial"/>
                <a:ea typeface="Arial"/>
                <a:cs typeface="Arial"/>
                <a:sym typeface="Arial"/>
              </a:rPr>
              <a:t>This module is made available and licensed under a </a:t>
            </a:r>
            <a:r>
              <a:rPr lang="en-US" sz="2000" u="sng" dirty="0">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International </a:t>
            </a:r>
            <a:r>
              <a:rPr lang="en-US" sz="2000" u="sng" dirty="0" err="1" smtClean="0">
                <a:solidFill>
                  <a:schemeClr val="tx1"/>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Licence</a:t>
            </a:r>
            <a:endParaRPr sz="1800" dirty="0">
              <a:solidFill>
                <a:schemeClr val="tx1"/>
              </a:solidFill>
              <a:latin typeface="Arial"/>
              <a:ea typeface="Arial"/>
              <a:cs typeface="Arial"/>
              <a:sym typeface="Arial"/>
            </a:endParaRPr>
          </a:p>
        </p:txBody>
      </p:sp>
      <p:sp>
        <p:nvSpPr>
          <p:cNvPr id="207" name="Google Shape;207;p9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
        <p:nvSpPr>
          <p:cNvPr id="5" name="Text Placeholder 4"/>
          <p:cNvSpPr>
            <a:spLocks noGrp="1"/>
          </p:cNvSpPr>
          <p:nvPr>
            <p:ph type="body" sz="quarter" idx="10" hasCustomPrompt="1"/>
          </p:nvPr>
        </p:nvSpPr>
        <p:spPr>
          <a:xfrm>
            <a:off x="1947863" y="2300015"/>
            <a:ext cx="9277350" cy="785154"/>
          </a:xfrm>
          <a:prstGeom prst="rect">
            <a:avLst/>
          </a:prstGeom>
        </p:spPr>
        <p:txBody>
          <a:bodyPr/>
          <a:lstStyle>
            <a:lvl1pPr>
              <a:defRPr sz="2000" baseline="0">
                <a:solidFill>
                  <a:schemeClr val="tx1"/>
                </a:solidFill>
              </a:defRPr>
            </a:lvl1pPr>
          </a:lstStyle>
          <a:p>
            <a:pPr lvl="0"/>
            <a:r>
              <a:rPr lang="en-US" dirty="0" smtClean="0"/>
              <a:t>University of Alberta. (Year). Title of Module. Opening Up Copyright Instructional Module [in italics]. </a:t>
            </a:r>
            <a:r>
              <a:rPr lang="en-US" sz="2000" u="sng" dirty="0" smtClean="0">
                <a:solidFill>
                  <a:schemeClr val="tx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https://sites.library.ualberta.ca/copyright/</a:t>
            </a:r>
            <a:r>
              <a:rPr lang="en-US" sz="2000" dirty="0" smtClean="0">
                <a:solidFill>
                  <a:schemeClr val="tx1"/>
                </a:solidFill>
                <a:latin typeface="Arial"/>
                <a:ea typeface="Arial"/>
                <a:cs typeface="Arial"/>
                <a:sym typeface="Arial"/>
              </a:rPr>
              <a:t> [hyperlinked]</a:t>
            </a:r>
            <a:endParaRPr lang="en-CA" dirty="0"/>
          </a:p>
        </p:txBody>
      </p:sp>
    </p:spTree>
    <p:extLst>
      <p:ext uri="{BB962C8B-B14F-4D97-AF65-F5344CB8AC3E}">
        <p14:creationId xmlns:p14="http://schemas.microsoft.com/office/powerpoint/2010/main" val="36233202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ributors" preserve="1" userDrawn="1">
  <p:cSld name="Contributors">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93"/>
          <p:cNvSpPr txBox="1"/>
          <p:nvPr userDrawn="1"/>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CONTRIBUTORS</a:t>
            </a:r>
            <a:endParaRPr sz="4000" b="1">
              <a:solidFill>
                <a:schemeClr val="lt1"/>
              </a:solidFill>
              <a:latin typeface="Arial"/>
              <a:ea typeface="Arial"/>
              <a:cs typeface="Arial"/>
              <a:sym typeface="Arial"/>
            </a:endParaRPr>
          </a:p>
        </p:txBody>
      </p:sp>
      <p:sp>
        <p:nvSpPr>
          <p:cNvPr id="23" name="Google Shape;281;p39"/>
          <p:cNvSpPr/>
          <p:nvPr userDrawn="1"/>
        </p:nvSpPr>
        <p:spPr>
          <a:xfrm>
            <a:off x="934260" y="1828800"/>
            <a:ext cx="27432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CA" sz="1800" b="1" i="0" u="none" strike="noStrike" cap="none" dirty="0">
                <a:solidFill>
                  <a:srgbClr val="FFFFFF"/>
                </a:solidFill>
                <a:latin typeface="Arial"/>
                <a:ea typeface="Arial"/>
                <a:cs typeface="Arial"/>
                <a:sym typeface="Arial"/>
              </a:rPr>
              <a:t>Copyright Office </a:t>
            </a:r>
            <a:endParaRPr dirty="0"/>
          </a:p>
        </p:txBody>
      </p:sp>
      <p:sp>
        <p:nvSpPr>
          <p:cNvPr id="24" name="Google Shape;282;p39"/>
          <p:cNvSpPr/>
          <p:nvPr userDrawn="1"/>
        </p:nvSpPr>
        <p:spPr>
          <a:xfrm>
            <a:off x="8610600" y="1830200"/>
            <a:ext cx="27432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CA" sz="1800" b="1" i="0" u="none" strike="noStrike" cap="none">
                <a:solidFill>
                  <a:srgbClr val="FFFFFF"/>
                </a:solidFill>
                <a:latin typeface="Arial"/>
                <a:ea typeface="Arial"/>
                <a:cs typeface="Arial"/>
                <a:sym typeface="Arial"/>
              </a:rPr>
              <a:t>Technologies in Education </a:t>
            </a:r>
            <a:endParaRPr/>
          </a:p>
        </p:txBody>
      </p:sp>
      <p:sp>
        <p:nvSpPr>
          <p:cNvPr id="25" name="Google Shape;283;p39"/>
          <p:cNvSpPr/>
          <p:nvPr userDrawn="1"/>
        </p:nvSpPr>
        <p:spPr>
          <a:xfrm>
            <a:off x="4772430" y="1830200"/>
            <a:ext cx="27432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CA" sz="1800" b="1" i="0" u="none" strike="noStrike" cap="none">
                <a:solidFill>
                  <a:srgbClr val="FFFFFF"/>
                </a:solidFill>
                <a:latin typeface="Arial"/>
                <a:ea typeface="Arial"/>
                <a:cs typeface="Arial"/>
                <a:sym typeface="Arial"/>
              </a:rPr>
              <a:t>Centre for Teaching and Learning </a:t>
            </a:r>
            <a:endParaRPr/>
          </a:p>
        </p:txBody>
      </p:sp>
      <p:sp>
        <p:nvSpPr>
          <p:cNvPr id="26" name="Google Shape;284;p39"/>
          <p:cNvSpPr/>
          <p:nvPr userDrawn="1"/>
        </p:nvSpPr>
        <p:spPr>
          <a:xfrm>
            <a:off x="2862356" y="4154355"/>
            <a:ext cx="27432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CA" sz="1800" b="1" i="0" u="none" strike="noStrike" cap="none" dirty="0">
                <a:solidFill>
                  <a:srgbClr val="FFFFFF"/>
                </a:solidFill>
                <a:latin typeface="Arial"/>
                <a:ea typeface="Arial"/>
                <a:cs typeface="Arial"/>
                <a:sym typeface="Arial"/>
              </a:rPr>
              <a:t>University of Alberta </a:t>
            </a:r>
            <a:r>
              <a:rPr lang="en-CA" sz="1800" b="1" i="0" u="none" strike="noStrike" cap="none" dirty="0" smtClean="0">
                <a:solidFill>
                  <a:srgbClr val="FFFFFF"/>
                </a:solidFill>
                <a:latin typeface="Arial"/>
                <a:ea typeface="Arial"/>
                <a:cs typeface="Arial"/>
                <a:sym typeface="Arial"/>
              </a:rPr>
              <a:t>Library </a:t>
            </a:r>
            <a:endParaRPr dirty="0"/>
          </a:p>
        </p:txBody>
      </p:sp>
      <p:sp>
        <p:nvSpPr>
          <p:cNvPr id="27" name="Google Shape;285;p39"/>
          <p:cNvSpPr/>
          <p:nvPr userDrawn="1"/>
        </p:nvSpPr>
        <p:spPr>
          <a:xfrm>
            <a:off x="6698995" y="4154355"/>
            <a:ext cx="27432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CA" sz="1800" b="1" i="0" u="none" strike="noStrike" cap="none">
                <a:solidFill>
                  <a:srgbClr val="FFFFFF"/>
                </a:solidFill>
                <a:latin typeface="Arial"/>
                <a:ea typeface="Arial"/>
                <a:cs typeface="Arial"/>
                <a:sym typeface="Arial"/>
              </a:rPr>
              <a:t>School of Library and Information Studies </a:t>
            </a:r>
            <a:endParaRPr/>
          </a:p>
        </p:txBody>
      </p:sp>
      <p:sp>
        <p:nvSpPr>
          <p:cNvPr id="28" name="Google Shape;286;p39"/>
          <p:cNvSpPr txBox="1"/>
          <p:nvPr userDrawn="1"/>
        </p:nvSpPr>
        <p:spPr>
          <a:xfrm>
            <a:off x="1268630" y="2590961"/>
            <a:ext cx="2074460" cy="107470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Adrian Sheppard</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Amanda </a:t>
            </a:r>
            <a:r>
              <a:rPr lang="en-CA" sz="1800" b="0" i="0" u="none" strike="noStrike" cap="none" dirty="0" err="1" smtClean="0">
                <a:solidFill>
                  <a:schemeClr val="tx1"/>
                </a:solidFill>
                <a:latin typeface="Arial"/>
                <a:ea typeface="Arial"/>
                <a:cs typeface="Arial"/>
                <a:sym typeface="Arial"/>
              </a:rPr>
              <a:t>Wakaruk</a:t>
            </a:r>
            <a:endParaRPr lang="en-CA" sz="1800" b="0" i="0" u="none" strike="noStrike" cap="none" dirty="0" smtClean="0">
              <a:solidFill>
                <a:schemeClr val="tx1"/>
              </a:solidFill>
              <a:latin typeface="Arial"/>
              <a:ea typeface="Arial"/>
              <a:cs typeface="Arial"/>
              <a:sym typeface="Aria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smtClean="0">
                <a:solidFill>
                  <a:schemeClr val="tx1"/>
                </a:solidFill>
                <a:latin typeface="Arial"/>
                <a:ea typeface="Arial"/>
                <a:cs typeface="Arial"/>
                <a:sym typeface="Arial"/>
              </a:rPr>
              <a:t>Mireille Smith </a:t>
            </a:r>
            <a:endParaRPr dirty="0">
              <a:solidFill>
                <a:schemeClr val="tx1"/>
              </a:solidFill>
            </a:endParaRPr>
          </a:p>
        </p:txBody>
      </p:sp>
      <p:sp>
        <p:nvSpPr>
          <p:cNvPr id="29" name="Google Shape;287;p39"/>
          <p:cNvSpPr txBox="1"/>
          <p:nvPr userDrawn="1"/>
        </p:nvSpPr>
        <p:spPr>
          <a:xfrm>
            <a:off x="8944970" y="2585367"/>
            <a:ext cx="2074460" cy="108029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err="1">
                <a:solidFill>
                  <a:schemeClr val="tx1"/>
                </a:solidFill>
                <a:latin typeface="Arial"/>
                <a:ea typeface="Arial"/>
                <a:cs typeface="Arial"/>
                <a:sym typeface="Arial"/>
              </a:rPr>
              <a:t>Anwen</a:t>
            </a:r>
            <a:r>
              <a:rPr lang="en-CA" sz="1800" b="0" i="0" u="none" strike="noStrike" cap="none" dirty="0">
                <a:solidFill>
                  <a:schemeClr val="tx1"/>
                </a:solidFill>
                <a:latin typeface="Arial"/>
                <a:ea typeface="Arial"/>
                <a:cs typeface="Arial"/>
                <a:sym typeface="Arial"/>
              </a:rPr>
              <a:t> Burk</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Jamie Stewart</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Matt Cheung</a:t>
            </a:r>
            <a:endParaRPr dirty="0">
              <a:solidFill>
                <a:schemeClr val="tx1"/>
              </a:solidFill>
            </a:endParaRPr>
          </a:p>
        </p:txBody>
      </p:sp>
      <p:sp>
        <p:nvSpPr>
          <p:cNvPr id="30" name="Google Shape;288;p39"/>
          <p:cNvSpPr txBox="1"/>
          <p:nvPr userDrawn="1"/>
        </p:nvSpPr>
        <p:spPr>
          <a:xfrm>
            <a:off x="4929098" y="2585367"/>
            <a:ext cx="2191049" cy="108029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 </a:t>
            </a:r>
            <a:r>
              <a:rPr lang="en-CA" sz="1800" b="0" i="0" u="none" strike="noStrike" cap="none" dirty="0" err="1">
                <a:solidFill>
                  <a:schemeClr val="tx1"/>
                </a:solidFill>
                <a:latin typeface="Arial"/>
                <a:ea typeface="Arial"/>
                <a:cs typeface="Arial"/>
                <a:sym typeface="Arial"/>
              </a:rPr>
              <a:t>Cosette</a:t>
            </a:r>
            <a:r>
              <a:rPr lang="en-CA" sz="1800" b="0" i="0" u="none" strike="noStrike" cap="none" dirty="0">
                <a:solidFill>
                  <a:schemeClr val="tx1"/>
                </a:solidFill>
                <a:latin typeface="Arial"/>
                <a:ea typeface="Arial"/>
                <a:cs typeface="Arial"/>
                <a:sym typeface="Arial"/>
              </a:rPr>
              <a:t> </a:t>
            </a:r>
            <a:r>
              <a:rPr lang="en-CA" sz="1800" b="0" i="0" u="none" strike="noStrike" cap="none" dirty="0" err="1">
                <a:solidFill>
                  <a:schemeClr val="tx1"/>
                </a:solidFill>
                <a:latin typeface="Arial"/>
                <a:ea typeface="Arial"/>
                <a:cs typeface="Arial"/>
                <a:sym typeface="Arial"/>
              </a:rPr>
              <a:t>Lemelin</a:t>
            </a:r>
            <a:r>
              <a:rPr lang="en-CA" sz="1800" b="0" i="0" u="none" strike="noStrike" cap="none" dirty="0">
                <a:solidFill>
                  <a:schemeClr val="tx1"/>
                </a:solidFill>
                <a:latin typeface="Arial"/>
                <a:ea typeface="Arial"/>
                <a:cs typeface="Arial"/>
                <a:sym typeface="Arial"/>
              </a:rPr>
              <a:t>   </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   Graeme Pate</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   Krysta McNutt</a:t>
            </a:r>
            <a:endParaRPr dirty="0">
              <a:solidFill>
                <a:schemeClr val="tx1"/>
              </a:solidFill>
            </a:endParaRPr>
          </a:p>
        </p:txBody>
      </p:sp>
      <p:sp>
        <p:nvSpPr>
          <p:cNvPr id="31" name="Google Shape;289;p39"/>
          <p:cNvSpPr txBox="1"/>
          <p:nvPr userDrawn="1"/>
        </p:nvSpPr>
        <p:spPr>
          <a:xfrm>
            <a:off x="3196726" y="4873752"/>
            <a:ext cx="207446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Michelle </a:t>
            </a:r>
            <a:r>
              <a:rPr lang="en-CA" sz="1800" b="0" i="0" u="none" strike="noStrike" cap="none" dirty="0" err="1">
                <a:solidFill>
                  <a:schemeClr val="tx1"/>
                </a:solidFill>
                <a:latin typeface="Arial"/>
                <a:ea typeface="Arial"/>
                <a:cs typeface="Arial"/>
                <a:sym typeface="Arial"/>
              </a:rPr>
              <a:t>Brailey</a:t>
            </a:r>
            <a:r>
              <a:rPr lang="en-CA" sz="1800" b="0" i="0" u="none" strike="noStrike" cap="none" dirty="0">
                <a:solidFill>
                  <a:schemeClr val="tx1"/>
                </a:solidFill>
                <a:latin typeface="Arial"/>
                <a:ea typeface="Arial"/>
                <a:cs typeface="Arial"/>
                <a:sym typeface="Arial"/>
              </a:rPr>
              <a:t> </a:t>
            </a:r>
            <a:endParaRPr dirty="0">
              <a:solidFill>
                <a:schemeClr val="tx1"/>
              </a:solidFill>
            </a:endParaRPr>
          </a:p>
        </p:txBody>
      </p:sp>
      <p:sp>
        <p:nvSpPr>
          <p:cNvPr id="32" name="Google Shape;290;p39"/>
          <p:cNvSpPr txBox="1"/>
          <p:nvPr userDrawn="1"/>
        </p:nvSpPr>
        <p:spPr>
          <a:xfrm>
            <a:off x="7033365" y="4870679"/>
            <a:ext cx="2215138" cy="139140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rgbClr val="757070"/>
                </a:solidFill>
                <a:latin typeface="Arial"/>
                <a:ea typeface="Arial"/>
                <a:cs typeface="Arial"/>
                <a:sym typeface="Arial"/>
              </a:rPr>
              <a:t> </a:t>
            </a:r>
            <a:r>
              <a:rPr lang="en-CA" sz="1800" b="0" i="0" u="none" strike="noStrike" cap="none" dirty="0">
                <a:solidFill>
                  <a:schemeClr val="tx1"/>
                </a:solidFill>
                <a:latin typeface="Arial"/>
                <a:ea typeface="Arial"/>
                <a:cs typeface="Arial"/>
                <a:sym typeface="Arial"/>
              </a:rPr>
              <a:t>Jesse Carson </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Toby Grant</a:t>
            </a:r>
            <a:endParaRPr dirty="0">
              <a:solidFill>
                <a:schemeClr val="tx1"/>
              </a:solidFill>
            </a:endParaRPr>
          </a:p>
          <a:p>
            <a:pPr marL="0" marR="0" lvl="0" indent="0" algn="ctr" rtl="0">
              <a:lnSpc>
                <a:spcPct val="120000"/>
              </a:lnSpc>
              <a:spcBef>
                <a:spcPts val="0"/>
              </a:spcBef>
              <a:spcAft>
                <a:spcPts val="0"/>
              </a:spcAft>
              <a:buClr>
                <a:srgbClr val="757070"/>
              </a:buClr>
              <a:buSzPts val="1800"/>
              <a:buFont typeface="Arial"/>
              <a:buNone/>
            </a:pPr>
            <a:r>
              <a:rPr lang="en-CA" sz="1800" dirty="0">
                <a:solidFill>
                  <a:schemeClr val="tx1"/>
                </a:solidFill>
                <a:latin typeface="Arial"/>
                <a:ea typeface="Arial"/>
                <a:cs typeface="Arial"/>
                <a:sym typeface="Arial"/>
              </a:rPr>
              <a:t>Kris Joseph</a:t>
            </a:r>
            <a:endParaRPr sz="1800" b="0" i="0" u="none" strike="noStrike" cap="none" dirty="0">
              <a:solidFill>
                <a:schemeClr val="tx1"/>
              </a:solidFill>
              <a:latin typeface="Arial"/>
              <a:ea typeface="Arial"/>
              <a:cs typeface="Arial"/>
              <a:sym typeface="Arial"/>
            </a:endParaRPr>
          </a:p>
          <a:p>
            <a:pPr marL="0" marR="0" lvl="0" indent="0" algn="ctr" rtl="0">
              <a:lnSpc>
                <a:spcPct val="120000"/>
              </a:lnSpc>
              <a:spcBef>
                <a:spcPts val="0"/>
              </a:spcBef>
              <a:spcAft>
                <a:spcPts val="0"/>
              </a:spcAft>
              <a:buClr>
                <a:srgbClr val="757070"/>
              </a:buClr>
              <a:buSzPts val="1800"/>
              <a:buFont typeface="Arial"/>
              <a:buNone/>
            </a:pPr>
            <a:r>
              <a:rPr lang="en-CA" sz="1800" b="0" i="0" u="none" strike="noStrike" cap="none" dirty="0">
                <a:solidFill>
                  <a:schemeClr val="tx1"/>
                </a:solidFill>
                <a:latin typeface="Arial"/>
                <a:ea typeface="Arial"/>
                <a:cs typeface="Arial"/>
                <a:sym typeface="Arial"/>
              </a:rPr>
              <a:t>Michael B. McNally </a:t>
            </a:r>
            <a:endParaRPr dirty="0">
              <a:solidFill>
                <a:schemeClr val="tx1"/>
              </a:solidFill>
            </a:endParaRPr>
          </a:p>
        </p:txBody>
      </p:sp>
    </p:spTree>
    <p:extLst>
      <p:ext uri="{BB962C8B-B14F-4D97-AF65-F5344CB8AC3E}">
        <p14:creationId xmlns:p14="http://schemas.microsoft.com/office/powerpoint/2010/main" val="169339652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Acknowledgment" preserve="1">
  <p:cSld name="Acknowledgment">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21" name="Google Shape;221;p94"/>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ACKNOWLEDGMENT</a:t>
            </a:r>
            <a:endParaRPr sz="4000" b="1">
              <a:solidFill>
                <a:schemeClr val="lt1"/>
              </a:solidFill>
              <a:latin typeface="Arial"/>
              <a:ea typeface="Arial"/>
              <a:cs typeface="Arial"/>
              <a:sym typeface="Aria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8" name="TextBox 7">
            <a:extLst>
              <a:ext uri="{FF2B5EF4-FFF2-40B4-BE49-F238E27FC236}">
                <a16:creationId xmlns:a16="http://schemas.microsoft.com/office/drawing/2014/main" id="{5B2CE003-7D14-4BB7-84C6-AFD3B741B256}"/>
              </a:ext>
            </a:extLst>
          </p:cNvPr>
          <p:cNvSpPr txBox="1"/>
          <p:nvPr userDrawn="1"/>
        </p:nvSpPr>
        <p:spPr>
          <a:xfrm>
            <a:off x="1297511" y="1985869"/>
            <a:ext cx="9801669"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190675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wo Content" preserve="1">
  <p:cSld name="3_Two Conte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1"/>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1"/>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CASES AND LEGISLATION</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035442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wo Content" preserve="1">
  <p:cSld name="4_Two Conte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52"/>
          <p:cNvSpPr txBox="1">
            <a:spLocks noGrp="1"/>
          </p:cNvSpPr>
          <p:nvPr>
            <p:ph type="body" idx="1"/>
          </p:nvPr>
        </p:nvSpPr>
        <p:spPr>
          <a:xfrm>
            <a:off x="851192" y="1841277"/>
            <a:ext cx="10502608" cy="42504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57070"/>
              </a:buClr>
              <a:buSzPts val="2000"/>
              <a:buFont typeface="Arial"/>
              <a:buNone/>
              <a:defRPr sz="2000">
                <a:solidFill>
                  <a:srgbClr val="757070"/>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2"/>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IMAGE AND SOUND REFERENCES </a:t>
            </a:r>
            <a:endParaRPr sz="4000" b="1">
              <a:solidFill>
                <a:schemeClr val="lt1"/>
              </a:solidFill>
              <a:latin typeface="Arial"/>
              <a:ea typeface="Arial"/>
              <a:cs typeface="Arial"/>
              <a:sym typeface="Arial"/>
            </a:endParaRPr>
          </a:p>
        </p:txBody>
      </p:sp>
    </p:spTree>
    <p:extLst>
      <p:ext uri="{BB962C8B-B14F-4D97-AF65-F5344CB8AC3E}">
        <p14:creationId xmlns:p14="http://schemas.microsoft.com/office/powerpoint/2010/main" val="32481284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wo Content" preserve="1" userDrawn="1">
  <p:cSld name="5_Two Cont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5" name="Google Shape;35;p53"/>
          <p:cNvSpPr txBox="1"/>
          <p:nvPr/>
        </p:nvSpPr>
        <p:spPr>
          <a:xfrm>
            <a:off x="1455738" y="1718034"/>
            <a:ext cx="989806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lumMod val="50000"/>
                  </a:schemeClr>
                </a:solidFill>
                <a:latin typeface="Arial"/>
                <a:ea typeface="Arial"/>
                <a:cs typeface="Arial"/>
                <a:sym typeface="Arial"/>
              </a:rPr>
              <a:t>Suggested Citation:</a:t>
            </a:r>
            <a:endParaRPr dirty="0">
              <a:solidFill>
                <a:schemeClr val="tx1">
                  <a:lumMod val="50000"/>
                </a:schemeClr>
              </a:solidFill>
            </a:endParaRPr>
          </a:p>
        </p:txBody>
      </p:sp>
      <p:sp>
        <p:nvSpPr>
          <p:cNvPr id="36" name="Google Shape;36;p53"/>
          <p:cNvSpPr txBox="1"/>
          <p:nvPr/>
        </p:nvSpPr>
        <p:spPr>
          <a:xfrm>
            <a:off x="1455738" y="3441680"/>
            <a:ext cx="9898062"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tx1">
                    <a:lumMod val="50000"/>
                  </a:schemeClr>
                </a:solidFill>
                <a:latin typeface="Arial"/>
                <a:ea typeface="Arial"/>
                <a:cs typeface="Arial"/>
                <a:sym typeface="Arial"/>
              </a:rPr>
              <a:t>For the project overview and complete list of modules please visit the project website at: </a:t>
            </a:r>
            <a:r>
              <a:rPr lang="en-US" sz="2000" u="sng" dirty="0">
                <a:solidFill>
                  <a:schemeClr val="tx1">
                    <a:lumMod val="50000"/>
                  </a:schemeClr>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https://sites.library.ualberta.ca/copyright/</a:t>
            </a:r>
            <a:endParaRPr sz="2000" dirty="0">
              <a:solidFill>
                <a:schemeClr val="tx1">
                  <a:lumMod val="50000"/>
                </a:schemeClr>
              </a:solidFill>
              <a:latin typeface="Arial"/>
              <a:ea typeface="Arial"/>
              <a:cs typeface="Arial"/>
              <a:sym typeface="Arial"/>
            </a:endParaRPr>
          </a:p>
          <a:p>
            <a:pPr marL="0" marR="0" lvl="0" indent="0" algn="l" rtl="0">
              <a:spcBef>
                <a:spcPts val="0"/>
              </a:spcBef>
              <a:spcAft>
                <a:spcPts val="0"/>
              </a:spcAft>
              <a:buNone/>
            </a:pPr>
            <a:endParaRPr sz="2000" dirty="0">
              <a:solidFill>
                <a:schemeClr val="tx1">
                  <a:lumMod val="50000"/>
                </a:schemeClr>
              </a:solidFill>
              <a:latin typeface="Arial"/>
              <a:ea typeface="Arial"/>
              <a:cs typeface="Arial"/>
              <a:sym typeface="Arial"/>
            </a:endParaRPr>
          </a:p>
          <a:p>
            <a:pPr marL="0" marR="0" lvl="0" indent="0" algn="l" rtl="0">
              <a:spcBef>
                <a:spcPts val="0"/>
              </a:spcBef>
              <a:spcAft>
                <a:spcPts val="0"/>
              </a:spcAft>
              <a:buNone/>
            </a:pPr>
            <a:r>
              <a:rPr lang="en-US" sz="2000" dirty="0">
                <a:solidFill>
                  <a:schemeClr val="tx1">
                    <a:lumMod val="50000"/>
                  </a:schemeClr>
                </a:solidFill>
                <a:latin typeface="Arial"/>
                <a:ea typeface="Arial"/>
                <a:cs typeface="Arial"/>
                <a:sym typeface="Arial"/>
              </a:rPr>
              <a:t>Questions, comments, and suggestions should be directed </a:t>
            </a:r>
            <a:r>
              <a:rPr lang="en-US" sz="2000" dirty="0" smtClean="0">
                <a:solidFill>
                  <a:schemeClr val="tx1">
                    <a:lumMod val="50000"/>
                  </a:schemeClr>
                </a:solidFill>
                <a:latin typeface="Arial"/>
                <a:ea typeface="Arial"/>
                <a:cs typeface="Arial"/>
                <a:sym typeface="Arial"/>
              </a:rPr>
              <a:t>to: </a:t>
            </a:r>
            <a:r>
              <a:rPr lang="en-US" sz="2000" u="sng" dirty="0" smtClean="0">
                <a:solidFill>
                  <a:schemeClr val="tx1">
                    <a:lumMod val="50000"/>
                  </a:schemeClr>
                </a:solidFill>
                <a:latin typeface="Arial"/>
                <a:ea typeface="Arial"/>
                <a:cs typeface="Arial"/>
                <a:sym typeface="Arial"/>
                <a:hlinkClick r:id="rId4"/>
              </a:rPr>
              <a:t>ouc@ualberta.ca</a:t>
            </a:r>
            <a:endParaRPr sz="2000" dirty="0">
              <a:solidFill>
                <a:schemeClr val="tx1">
                  <a:lumMod val="50000"/>
                </a:schemeClr>
              </a:solidFill>
              <a:latin typeface="Arial"/>
              <a:ea typeface="Arial"/>
              <a:cs typeface="Arial"/>
              <a:sym typeface="Arial"/>
            </a:endParaRPr>
          </a:p>
          <a:p>
            <a:pPr marL="0" marR="0" lvl="0" indent="0" algn="l" rtl="0">
              <a:spcBef>
                <a:spcPts val="0"/>
              </a:spcBef>
              <a:spcAft>
                <a:spcPts val="0"/>
              </a:spcAft>
              <a:buNone/>
            </a:pPr>
            <a:endParaRPr sz="2000" dirty="0">
              <a:solidFill>
                <a:schemeClr val="tx1">
                  <a:lumMod val="50000"/>
                </a:schemeClr>
              </a:solidFill>
              <a:latin typeface="Arial"/>
              <a:ea typeface="Arial"/>
              <a:cs typeface="Arial"/>
              <a:sym typeface="Arial"/>
            </a:endParaRPr>
          </a:p>
          <a:p>
            <a:pPr marL="0" marR="0" lvl="0" indent="0" algn="l" rtl="0">
              <a:spcBef>
                <a:spcPts val="0"/>
              </a:spcBef>
              <a:spcAft>
                <a:spcPts val="0"/>
              </a:spcAft>
              <a:buNone/>
            </a:pPr>
            <a:r>
              <a:rPr lang="en-US" sz="2000" dirty="0">
                <a:solidFill>
                  <a:schemeClr val="tx1">
                    <a:lumMod val="50000"/>
                  </a:schemeClr>
                </a:solidFill>
                <a:latin typeface="Arial"/>
                <a:ea typeface="Arial"/>
                <a:cs typeface="Arial"/>
                <a:sym typeface="Arial"/>
              </a:rPr>
              <a:t>This module is made available and licensed under a </a:t>
            </a:r>
            <a:r>
              <a:rPr lang="en-US" sz="2000" u="sng" dirty="0">
                <a:solidFill>
                  <a:schemeClr val="tx1">
                    <a:lumMod val="50000"/>
                  </a:schemeClr>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International </a:t>
            </a:r>
            <a:r>
              <a:rPr lang="en-US" sz="2000" u="sng" dirty="0" err="1">
                <a:solidFill>
                  <a:schemeClr val="tx1">
                    <a:lumMod val="50000"/>
                  </a:schemeClr>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Licence</a:t>
            </a:r>
            <a:endParaRPr sz="2000" dirty="0">
              <a:solidFill>
                <a:schemeClr val="tx1">
                  <a:lumMod val="50000"/>
                </a:schemeClr>
              </a:solidFill>
              <a:latin typeface="Arial"/>
              <a:ea typeface="Arial"/>
              <a:cs typeface="Arial"/>
              <a:sym typeface="Arial"/>
            </a:endParaRPr>
          </a:p>
          <a:p>
            <a:pPr marL="0" marR="0" lvl="0" indent="0" algn="l" rtl="0">
              <a:spcBef>
                <a:spcPts val="0"/>
              </a:spcBef>
              <a:spcAft>
                <a:spcPts val="0"/>
              </a:spcAft>
              <a:buNone/>
            </a:pPr>
            <a:endParaRPr sz="1800" dirty="0">
              <a:solidFill>
                <a:schemeClr val="tx1">
                  <a:lumMod val="50000"/>
                </a:schemeClr>
              </a:solidFill>
              <a:latin typeface="Arial"/>
              <a:ea typeface="Arial"/>
              <a:cs typeface="Arial"/>
              <a:sym typeface="Arial"/>
            </a:endParaRPr>
          </a:p>
          <a:p>
            <a:pPr marL="0" marR="0" lvl="0" indent="0" algn="l" rtl="0">
              <a:spcBef>
                <a:spcPts val="0"/>
              </a:spcBef>
              <a:spcAft>
                <a:spcPts val="0"/>
              </a:spcAft>
              <a:buNone/>
            </a:pPr>
            <a:endParaRPr sz="1800" dirty="0">
              <a:solidFill>
                <a:schemeClr val="tx1">
                  <a:lumMod val="50000"/>
                </a:schemeClr>
              </a:solidFill>
              <a:latin typeface="Arial"/>
              <a:ea typeface="Arial"/>
              <a:cs typeface="Arial"/>
              <a:sym typeface="Arial"/>
            </a:endParaRPr>
          </a:p>
        </p:txBody>
      </p:sp>
      <p:sp>
        <p:nvSpPr>
          <p:cNvPr id="37" name="Google Shape;37;p53"/>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LICENSING AND ATTRIBUTION</a:t>
            </a:r>
            <a:endParaRPr sz="4000" b="1">
              <a:solidFill>
                <a:schemeClr val="lt1"/>
              </a:solidFill>
              <a:latin typeface="Arial"/>
              <a:ea typeface="Arial"/>
              <a:cs typeface="Arial"/>
              <a:sym typeface="Arial"/>
            </a:endParaRPr>
          </a:p>
        </p:txBody>
      </p:sp>
      <p:sp>
        <p:nvSpPr>
          <p:cNvPr id="6" name="Text Placeholder 2"/>
          <p:cNvSpPr>
            <a:spLocks noGrp="1"/>
          </p:cNvSpPr>
          <p:nvPr>
            <p:ph type="body" sz="quarter" idx="10" hasCustomPrompt="1"/>
          </p:nvPr>
        </p:nvSpPr>
        <p:spPr>
          <a:xfrm>
            <a:off x="2054846" y="2318440"/>
            <a:ext cx="9209087" cy="756064"/>
          </a:xfrm>
          <a:prstGeom prst="rect">
            <a:avLst/>
          </a:prstGeom>
        </p:spPr>
        <p:txBody>
          <a:bodyPr/>
          <a:lstStyle>
            <a:lvl1pPr>
              <a:defRPr sz="2000">
                <a:solidFill>
                  <a:schemeClr val="tx1">
                    <a:lumMod val="50000"/>
                  </a:schemeClr>
                </a:solidFill>
              </a:defRPr>
            </a:lvl1pPr>
          </a:lstStyle>
          <a:p>
            <a:pPr lvl="0"/>
            <a:r>
              <a:rPr lang="en-US" dirty="0" smtClean="0"/>
              <a:t>University of Alberta. (Year). Title of Module. Opening Up Copyright Instructional Module [in italics]. https://sites.library.ualberta.ca/copyright/ [hyperlinked]</a:t>
            </a:r>
          </a:p>
        </p:txBody>
      </p:sp>
    </p:spTree>
    <p:extLst>
      <p:ext uri="{BB962C8B-B14F-4D97-AF65-F5344CB8AC3E}">
        <p14:creationId xmlns:p14="http://schemas.microsoft.com/office/powerpoint/2010/main" val="41342523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wo Content" preserve="1">
  <p:cSld name="6_Two Conten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54"/>
          <p:cNvSpPr/>
          <p:nvPr/>
        </p:nvSpPr>
        <p:spPr>
          <a:xfrm>
            <a:off x="1233354"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Copyright Office </a:t>
            </a:r>
            <a:endParaRPr/>
          </a:p>
        </p:txBody>
      </p:sp>
      <p:sp>
        <p:nvSpPr>
          <p:cNvPr id="40" name="Google Shape;40;p54"/>
          <p:cNvSpPr/>
          <p:nvPr/>
        </p:nvSpPr>
        <p:spPr>
          <a:xfrm>
            <a:off x="7018869" y="40555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School of Library and Information Studies </a:t>
            </a:r>
            <a:endParaRPr/>
          </a:p>
        </p:txBody>
      </p:sp>
      <p:sp>
        <p:nvSpPr>
          <p:cNvPr id="41" name="Google Shape;41;p54"/>
          <p:cNvSpPr txBox="1"/>
          <p:nvPr/>
        </p:nvSpPr>
        <p:spPr>
          <a:xfrm>
            <a:off x="2176124" y="2672361"/>
            <a:ext cx="2074460" cy="747897"/>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Adrian Sheppard</a:t>
            </a:r>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Amanda Wakaruk </a:t>
            </a:r>
            <a:endParaRPr/>
          </a:p>
        </p:txBody>
      </p:sp>
      <p:sp>
        <p:nvSpPr>
          <p:cNvPr id="42" name="Google Shape;42;p54"/>
          <p:cNvSpPr txBox="1"/>
          <p:nvPr/>
        </p:nvSpPr>
        <p:spPr>
          <a:xfrm>
            <a:off x="7909520" y="5006653"/>
            <a:ext cx="2519713" cy="105900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Lauren Bourdages</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Samantha Sheplawy</a:t>
            </a:r>
            <a:endParaRPr sz="1800">
              <a:solidFill>
                <a:srgbClr val="757070"/>
              </a:solidFill>
              <a:latin typeface="Arial"/>
              <a:ea typeface="Arial"/>
              <a:cs typeface="Arial"/>
              <a:sym typeface="Arial"/>
            </a:endParaRPr>
          </a:p>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Michael B. McNally </a:t>
            </a:r>
            <a:endParaRPr/>
          </a:p>
        </p:txBody>
      </p:sp>
      <p:sp>
        <p:nvSpPr>
          <p:cNvPr id="43" name="Google Shape;43;p54"/>
          <p:cNvSpPr/>
          <p:nvPr/>
        </p:nvSpPr>
        <p:spPr>
          <a:xfrm>
            <a:off x="7018869" y="1800000"/>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Centre for Teaching and Learning</a:t>
            </a:r>
            <a:endParaRPr/>
          </a:p>
        </p:txBody>
      </p:sp>
      <p:sp>
        <p:nvSpPr>
          <p:cNvPr id="44" name="Google Shape;44;p54"/>
          <p:cNvSpPr txBox="1"/>
          <p:nvPr/>
        </p:nvSpPr>
        <p:spPr>
          <a:xfrm>
            <a:off x="8061807" y="2758498"/>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Graeme Pate</a:t>
            </a:r>
            <a:endParaRPr/>
          </a:p>
        </p:txBody>
      </p:sp>
      <p:sp>
        <p:nvSpPr>
          <p:cNvPr id="45" name="Google Shape;45;p54"/>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CONTRIBUTORS</a:t>
            </a:r>
            <a:endParaRPr sz="4000" b="1">
              <a:solidFill>
                <a:schemeClr val="lt1"/>
              </a:solidFill>
              <a:latin typeface="Arial"/>
              <a:ea typeface="Arial"/>
              <a:cs typeface="Arial"/>
              <a:sym typeface="Arial"/>
            </a:endParaRPr>
          </a:p>
        </p:txBody>
      </p:sp>
      <p:sp>
        <p:nvSpPr>
          <p:cNvPr id="46" name="Google Shape;46;p54"/>
          <p:cNvSpPr/>
          <p:nvPr/>
        </p:nvSpPr>
        <p:spPr>
          <a:xfrm>
            <a:off x="1233354" y="4052154"/>
            <a:ext cx="3960000" cy="718782"/>
          </a:xfrm>
          <a:prstGeom prst="rect">
            <a:avLst/>
          </a:prstGeom>
          <a:solidFill>
            <a:srgbClr val="879F3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Digital Humanities and School of Library and Information Studies</a:t>
            </a:r>
            <a:endParaRPr/>
          </a:p>
        </p:txBody>
      </p:sp>
      <p:sp>
        <p:nvSpPr>
          <p:cNvPr id="47" name="Google Shape;47;p54"/>
          <p:cNvSpPr txBox="1"/>
          <p:nvPr/>
        </p:nvSpPr>
        <p:spPr>
          <a:xfrm>
            <a:off x="2105785" y="4942566"/>
            <a:ext cx="2215138" cy="39421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a:solidFill>
                  <a:srgbClr val="757070"/>
                </a:solidFill>
                <a:latin typeface="Arial"/>
                <a:ea typeface="Arial"/>
                <a:cs typeface="Arial"/>
                <a:sym typeface="Arial"/>
              </a:rPr>
              <a:t>Julia Guy</a:t>
            </a:r>
            <a:endParaRPr/>
          </a:p>
        </p:txBody>
      </p:sp>
    </p:spTree>
    <p:extLst>
      <p:ext uri="{BB962C8B-B14F-4D97-AF65-F5344CB8AC3E}">
        <p14:creationId xmlns:p14="http://schemas.microsoft.com/office/powerpoint/2010/main" val="15282462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Two Content" preserve="1">
  <p:cSld name="7_Two Conten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50" name="Google Shape;50;p55"/>
          <p:cNvSpPr txBox="1"/>
          <p:nvPr/>
        </p:nvSpPr>
        <p:spPr>
          <a:xfrm>
            <a:off x="2671282" y="701898"/>
            <a:ext cx="8682518" cy="532262"/>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None/>
            </a:pPr>
            <a:r>
              <a:rPr lang="en-US" sz="4000" b="1">
                <a:solidFill>
                  <a:schemeClr val="lt1"/>
                </a:solidFill>
                <a:latin typeface="Arial"/>
                <a:ea typeface="Arial"/>
                <a:cs typeface="Arial"/>
                <a:sym typeface="Arial"/>
              </a:rPr>
              <a:t>ACKNOWLEDGMENT</a:t>
            </a:r>
            <a:endParaRPr sz="4000" b="1">
              <a:solidFill>
                <a:schemeClr val="lt1"/>
              </a:solidFill>
              <a:latin typeface="Arial"/>
              <a:ea typeface="Arial"/>
              <a:cs typeface="Arial"/>
              <a:sym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8" name="TextBox 7">
            <a:extLst>
              <a:ext uri="{FF2B5EF4-FFF2-40B4-BE49-F238E27FC236}">
                <a16:creationId xmlns:a16="http://schemas.microsoft.com/office/drawing/2014/main" id="{5B2CE003-7D14-4BB7-84C6-AFD3B741B256}"/>
              </a:ext>
            </a:extLst>
          </p:cNvPr>
          <p:cNvSpPr txBox="1"/>
          <p:nvPr userDrawn="1"/>
        </p:nvSpPr>
        <p:spPr>
          <a:xfrm>
            <a:off x="1282643" y="1985869"/>
            <a:ext cx="979423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840925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342857968"/>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236166843"/>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5"/>
        <p:cNvGrpSpPr/>
        <p:nvPr/>
      </p:nvGrpSpPr>
      <p:grpSpPr>
        <a:xfrm>
          <a:off x="0" y="0"/>
          <a:ext cx="0" cy="0"/>
          <a:chOff x="0" y="0"/>
          <a:chExt cx="0" cy="0"/>
        </a:xfrm>
      </p:grpSpPr>
    </p:spTree>
    <p:extLst>
      <p:ext uri="{BB962C8B-B14F-4D97-AF65-F5344CB8AC3E}">
        <p14:creationId xmlns:p14="http://schemas.microsoft.com/office/powerpoint/2010/main" val="365576918"/>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190071898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82"/>
        <p:cNvGrpSpPr/>
        <p:nvPr/>
      </p:nvGrpSpPr>
      <p:grpSpPr>
        <a:xfrm>
          <a:off x="0" y="0"/>
          <a:ext cx="0" cy="0"/>
          <a:chOff x="0" y="0"/>
          <a:chExt cx="0" cy="0"/>
        </a:xfrm>
      </p:grpSpPr>
    </p:spTree>
    <p:extLst>
      <p:ext uri="{BB962C8B-B14F-4D97-AF65-F5344CB8AC3E}">
        <p14:creationId xmlns:p14="http://schemas.microsoft.com/office/powerpoint/2010/main" val="2038100936"/>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40"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1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hyperlink" Target="http://canlii.ca/t/gbw0q"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8" Type="http://schemas.openxmlformats.org/officeDocument/2006/relationships/hyperlink" Target="https://thenounproject.com/term/relaxing-boss/1587069" TargetMode="External"/><Relationship Id="rId3" Type="http://schemas.openxmlformats.org/officeDocument/2006/relationships/hyperlink" Target="https://pixabay.com/en/typewriter-old-alphabet-typing-2242164/" TargetMode="External"/><Relationship Id="rId7" Type="http://schemas.openxmlformats.org/officeDocument/2006/relationships/hyperlink" Target="https://thenounproject.com/icon/1306170/" TargetMode="External"/><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hyperlink" Target="https://thenounproject.com/icon/1976897" TargetMode="External"/><Relationship Id="rId5" Type="http://schemas.openxmlformats.org/officeDocument/2006/relationships/hyperlink" Target="https://thenounproject.com/icon/1787402/" TargetMode="External"/><Relationship Id="rId4" Type="http://schemas.openxmlformats.org/officeDocument/2006/relationships/hyperlink" Target="https://thenounproject.com/icon/writer-1922372/" TargetMode="External"/><Relationship Id="rId9" Type="http://schemas.openxmlformats.org/officeDocument/2006/relationships/hyperlink" Target="https://pixabay.com/en/girl-read-reading-newspaper-79123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thenounproject.com/icon/23174/" TargetMode="External"/><Relationship Id="rId3" Type="http://schemas.openxmlformats.org/officeDocument/2006/relationships/hyperlink" Target="https://thenounproject.com/icon/2041323/" TargetMode="External"/><Relationship Id="rId7" Type="http://schemas.openxmlformats.org/officeDocument/2006/relationships/hyperlink" Target="https://thenounproject.com/icon/567031/" TargetMode="External"/><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hyperlink" Target="https://thenounproject.com/icon/1248191/" TargetMode="External"/><Relationship Id="rId5" Type="http://schemas.openxmlformats.org/officeDocument/2006/relationships/hyperlink" Target="https://thenounproject.com/icon/1169851/" TargetMode="External"/><Relationship Id="rId4" Type="http://schemas.openxmlformats.org/officeDocument/2006/relationships/hyperlink" Target="https://thenounproject.com/icon/869929" TargetMode="External"/><Relationship Id="rId9" Type="http://schemas.openxmlformats.org/officeDocument/2006/relationships/hyperlink" Target="https://thenounproject.com/icon/prisoner-399665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entrevox.ca/en/conference/the-radical-imaginary-the-social-contract-assembly-performance/" TargetMode="External"/><Relationship Id="rId7" Type="http://schemas.openxmlformats.org/officeDocument/2006/relationships/hyperlink" Target="http://www.hooksounds.com/" TargetMode="Externa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hyperlink" Target="https://thenounproject.com/icon/1017231/" TargetMode="External"/><Relationship Id="rId5" Type="http://schemas.openxmlformats.org/officeDocument/2006/relationships/hyperlink" Target="https://thenounproject.com/icon/26903/" TargetMode="External"/><Relationship Id="rId4" Type="http://schemas.openxmlformats.org/officeDocument/2006/relationships/hyperlink" Target="https://thenounproject.com/icon/62085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1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2755" y="1122363"/>
            <a:ext cx="9900356" cy="2387600"/>
          </a:xfrm>
        </p:spPr>
        <p:txBody>
          <a:bodyPr/>
          <a:lstStyle/>
          <a:p>
            <a:r>
              <a:rPr lang="en-CA" i="1" dirty="0" smtClean="0"/>
              <a:t>Copyright Act</a:t>
            </a:r>
            <a:r>
              <a:rPr lang="en-CA" dirty="0" smtClean="0"/>
              <a:t>, Section 13: Ownership of Copyright</a:t>
            </a:r>
            <a:endParaRPr lang="en-CA" dirty="0"/>
          </a:p>
        </p:txBody>
      </p:sp>
      <p:sp>
        <p:nvSpPr>
          <p:cNvPr id="8" name="Subtitle 7"/>
          <p:cNvSpPr>
            <a:spLocks noGrp="1"/>
          </p:cNvSpPr>
          <p:nvPr>
            <p:ph type="subTitle" idx="1"/>
          </p:nvPr>
        </p:nvSpPr>
        <p:spPr/>
        <p:txBody>
          <a:bodyPr/>
          <a:lstStyle/>
          <a:p>
            <a:endParaRPr lang="en-CA" dirty="0"/>
          </a:p>
        </p:txBody>
      </p:sp>
      <p:sp>
        <p:nvSpPr>
          <p:cNvPr id="9" name="Text Placeholder 8"/>
          <p:cNvSpPr>
            <a:spLocks noGrp="1"/>
          </p:cNvSpPr>
          <p:nvPr>
            <p:ph type="body" sz="quarter" idx="10"/>
          </p:nvPr>
        </p:nvSpPr>
        <p:spPr>
          <a:xfrm>
            <a:off x="10080980" y="6270625"/>
            <a:ext cx="1909057" cy="374650"/>
          </a:xfrm>
        </p:spPr>
        <p:txBody>
          <a:bodyPr/>
          <a:lstStyle/>
          <a:p>
            <a:r>
              <a:rPr lang="en-US" dirty="0" smtClean="0"/>
              <a:t>*January 2019</a:t>
            </a:r>
            <a:endParaRPr lang="en-CA" dirty="0"/>
          </a:p>
        </p:txBody>
      </p:sp>
    </p:spTree>
    <p:extLst>
      <p:ext uri="{BB962C8B-B14F-4D97-AF65-F5344CB8AC3E}">
        <p14:creationId xmlns:p14="http://schemas.microsoft.com/office/powerpoint/2010/main" val="137495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5"/>
          <p:cNvSpPr txBox="1"/>
          <p:nvPr/>
        </p:nvSpPr>
        <p:spPr>
          <a:xfrm>
            <a:off x="1995688" y="3733283"/>
            <a:ext cx="8971944"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latin typeface="Arial"/>
                <a:ea typeface="Arial"/>
                <a:cs typeface="Arial"/>
                <a:sym typeface="Arial"/>
              </a:rPr>
              <a:t>…no provisions in the </a:t>
            </a:r>
            <a:r>
              <a:rPr lang="en-CA" sz="2800" i="1" dirty="0">
                <a:solidFill>
                  <a:schemeClr val="tx1"/>
                </a:solidFill>
                <a:latin typeface="Arial"/>
                <a:ea typeface="Arial"/>
                <a:cs typeface="Arial"/>
                <a:sym typeface="Arial"/>
              </a:rPr>
              <a:t>Act</a:t>
            </a:r>
            <a:r>
              <a:rPr lang="en-CA" sz="2800" dirty="0">
                <a:solidFill>
                  <a:schemeClr val="tx1"/>
                </a:solidFill>
                <a:latin typeface="Arial"/>
                <a:ea typeface="Arial"/>
                <a:cs typeface="Arial"/>
                <a:sym typeface="Arial"/>
              </a:rPr>
              <a:t> that address copyright held by incarcerated</a:t>
            </a:r>
            <a:r>
              <a:rPr lang="en-CA" sz="2800" dirty="0">
                <a:solidFill>
                  <a:schemeClr val="tx1"/>
                </a:solidFill>
                <a:sym typeface="Arial"/>
              </a:rPr>
              <a:t> persons… </a:t>
            </a:r>
            <a:endParaRPr dirty="0">
              <a:solidFill>
                <a:schemeClr val="tx1"/>
              </a:solidFill>
            </a:endParaRPr>
          </a:p>
        </p:txBody>
      </p:sp>
      <p:sp>
        <p:nvSpPr>
          <p:cNvPr id="155" name="Google Shape;155;p25"/>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INCARCERATION AND EMPLOYMENT</a:t>
            </a:r>
            <a:endParaRPr/>
          </a:p>
        </p:txBody>
      </p:sp>
      <p:pic>
        <p:nvPicPr>
          <p:cNvPr id="156" name="Google Shape;156;p25"/>
          <p:cNvPicPr preferRelativeResize="0">
            <a:picLocks noGrp="1"/>
          </p:cNvPicPr>
          <p:nvPr>
            <p:ph type="body" idx="1"/>
          </p:nvPr>
        </p:nvPicPr>
        <p:blipFill rotWithShape="1">
          <a:blip r:embed="rId3">
            <a:alphaModFix/>
          </a:blip>
          <a:srcRect b="16282"/>
          <a:stretch/>
        </p:blipFill>
        <p:spPr>
          <a:xfrm>
            <a:off x="3637943" y="2688836"/>
            <a:ext cx="4351338" cy="3642846"/>
          </a:xfrm>
          <a:prstGeom prst="rect">
            <a:avLst/>
          </a:prstGeom>
          <a:noFill/>
          <a:ln>
            <a:noFill/>
          </a:ln>
        </p:spPr>
      </p:pic>
      <p:sp>
        <p:nvSpPr>
          <p:cNvPr id="157" name="Google Shape;157;p25"/>
          <p:cNvSpPr txBox="1"/>
          <p:nvPr/>
        </p:nvSpPr>
        <p:spPr>
          <a:xfrm>
            <a:off x="281987" y="1908999"/>
            <a:ext cx="1174376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latin typeface="Arial"/>
                <a:ea typeface="Arial"/>
                <a:cs typeface="Arial"/>
                <a:sym typeface="Arial"/>
              </a:rPr>
              <a:t>To what extent is someone who is incarcerated a government employee</a:t>
            </a:r>
            <a:r>
              <a:rPr lang="en-CA" sz="2800" dirty="0">
                <a:solidFill>
                  <a:schemeClr val="tx1"/>
                </a:solidFill>
                <a:sym typeface="Arial"/>
              </a:rPr>
              <a:t>?</a:t>
            </a:r>
            <a:endParaRPr dirty="0">
              <a:solidFill>
                <a:schemeClr val="tx1"/>
              </a:solidFill>
            </a:endParaRPr>
          </a:p>
        </p:txBody>
      </p:sp>
      <p:pic>
        <p:nvPicPr>
          <p:cNvPr id="159" name="Google Shape;159;p25"/>
          <p:cNvPicPr preferRelativeResize="0">
            <a:picLocks noGrp="1"/>
          </p:cNvPicPr>
          <p:nvPr>
            <p:ph type="body" idx="4294967295"/>
          </p:nvPr>
        </p:nvPicPr>
        <p:blipFill rotWithShape="1">
          <a:blip r:embed="rId4">
            <a:alphaModFix/>
          </a:blip>
          <a:srcRect/>
          <a:stretch/>
        </p:blipFill>
        <p:spPr>
          <a:xfrm>
            <a:off x="4325986" y="2818333"/>
            <a:ext cx="2975251" cy="2430329"/>
          </a:xfrm>
          <a:prstGeom prst="rect">
            <a:avLst/>
          </a:prstGeom>
          <a:noFill/>
          <a:ln>
            <a:noFill/>
          </a:ln>
        </p:spPr>
      </p:pic>
      <p:grpSp>
        <p:nvGrpSpPr>
          <p:cNvPr id="160" name="Google Shape;160;p25"/>
          <p:cNvGrpSpPr/>
          <p:nvPr/>
        </p:nvGrpSpPr>
        <p:grpSpPr>
          <a:xfrm>
            <a:off x="5914083" y="2546394"/>
            <a:ext cx="3462353" cy="3927730"/>
            <a:chOff x="493747" y="1394952"/>
            <a:chExt cx="3209925" cy="3860628"/>
          </a:xfrm>
        </p:grpSpPr>
        <p:pic>
          <p:nvPicPr>
            <p:cNvPr id="161" name="Google Shape;161;p25" descr="Image result for canada coat of arm"/>
            <p:cNvPicPr preferRelativeResize="0"/>
            <p:nvPr/>
          </p:nvPicPr>
          <p:blipFill rotWithShape="1">
            <a:blip r:embed="rId5">
              <a:alphaModFix/>
            </a:blip>
            <a:srcRect/>
            <a:stretch/>
          </p:blipFill>
          <p:spPr>
            <a:xfrm>
              <a:off x="1222603" y="1394952"/>
              <a:ext cx="1448680" cy="1945370"/>
            </a:xfrm>
            <a:prstGeom prst="rect">
              <a:avLst/>
            </a:prstGeom>
            <a:noFill/>
            <a:ln>
              <a:noFill/>
            </a:ln>
          </p:spPr>
        </p:pic>
        <p:pic>
          <p:nvPicPr>
            <p:cNvPr id="162" name="Google Shape;162;p25"/>
            <p:cNvPicPr preferRelativeResize="0"/>
            <p:nvPr/>
          </p:nvPicPr>
          <p:blipFill rotWithShape="1">
            <a:blip r:embed="rId6">
              <a:alphaModFix/>
            </a:blip>
            <a:srcRect/>
            <a:stretch/>
          </p:blipFill>
          <p:spPr>
            <a:xfrm>
              <a:off x="1203993" y="3393076"/>
              <a:ext cx="1485900" cy="228600"/>
            </a:xfrm>
            <a:prstGeom prst="rect">
              <a:avLst/>
            </a:prstGeom>
            <a:noFill/>
            <a:ln>
              <a:noFill/>
            </a:ln>
          </p:spPr>
        </p:pic>
        <p:pic>
          <p:nvPicPr>
            <p:cNvPr id="163" name="Google Shape;163;p25"/>
            <p:cNvPicPr preferRelativeResize="0"/>
            <p:nvPr/>
          </p:nvPicPr>
          <p:blipFill rotWithShape="1">
            <a:blip r:embed="rId7">
              <a:alphaModFix/>
            </a:blip>
            <a:srcRect/>
            <a:stretch/>
          </p:blipFill>
          <p:spPr>
            <a:xfrm>
              <a:off x="493747" y="3674430"/>
              <a:ext cx="3209925" cy="1581150"/>
            </a:xfrm>
            <a:prstGeom prst="rect">
              <a:avLst/>
            </a:prstGeom>
            <a:noFill/>
            <a:ln>
              <a:noFill/>
            </a:ln>
          </p:spPr>
        </p:pic>
      </p:grpSp>
      <p:pic>
        <p:nvPicPr>
          <p:cNvPr id="164" name="Google Shape;164;p25"/>
          <p:cNvPicPr preferRelativeResize="0"/>
          <p:nvPr/>
        </p:nvPicPr>
        <p:blipFill rotWithShape="1">
          <a:blip r:embed="rId8">
            <a:alphaModFix/>
          </a:blip>
          <a:srcRect b="14891"/>
          <a:stretch/>
        </p:blipFill>
        <p:spPr>
          <a:xfrm>
            <a:off x="3555038" y="1437354"/>
            <a:ext cx="3952656" cy="3364040"/>
          </a:xfrm>
          <a:prstGeom prst="rect">
            <a:avLst/>
          </a:prstGeom>
          <a:noFill/>
          <a:ln>
            <a:noFill/>
          </a:ln>
        </p:spPr>
      </p:pic>
    </p:spTree>
    <p:extLst>
      <p:ext uri="{BB962C8B-B14F-4D97-AF65-F5344CB8AC3E}">
        <p14:creationId xmlns:p14="http://schemas.microsoft.com/office/powerpoint/2010/main" val="188505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 presetClass="entr" presetSubtype="0" fill="hold" nodeType="withEffect">
                                  <p:stCondLst>
                                    <p:cond delay="0"/>
                                  </p:stCondLst>
                                  <p:iterate type="lt">
                                    <p:tmAbs val="50"/>
                                  </p:iterate>
                                  <p:childTnLst>
                                    <p:set>
                                      <p:cBhvr>
                                        <p:cTn id="9" dur="1" fill="hold">
                                          <p:stCondLst>
                                            <p:cond delay="0"/>
                                          </p:stCondLst>
                                        </p:cTn>
                                        <p:tgtEl>
                                          <p:spTgt spid="15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56"/>
                                        </p:tgtEl>
                                      </p:cBhvr>
                                    </p:animEffect>
                                    <p:set>
                                      <p:cBhvr>
                                        <p:cTn id="14" dur="1" fill="hold">
                                          <p:stCondLst>
                                            <p:cond delay="500"/>
                                          </p:stCondLst>
                                        </p:cTn>
                                        <p:tgtEl>
                                          <p:spTgt spid="156"/>
                                        </p:tgtEl>
                                        <p:attrNameLst>
                                          <p:attrName>style.visibility</p:attrName>
                                        </p:attrNameLst>
                                      </p:cBhvr>
                                      <p:to>
                                        <p:strVal val="hidden"/>
                                      </p:to>
                                    </p:set>
                                  </p:childTnLst>
                                </p:cTn>
                              </p:par>
                              <p:par>
                                <p:cTn id="15" presetID="1" presetClass="entr" presetSubtype="0" fill="hold" nodeType="withEffect">
                                  <p:stCondLst>
                                    <p:cond delay="0"/>
                                  </p:stCondLst>
                                  <p:iterate type="lt">
                                    <p:tmAbs val="50"/>
                                  </p:iterate>
                                  <p:childTnLst>
                                    <p:set>
                                      <p:cBhvr>
                                        <p:cTn id="16" dur="1" fill="hold">
                                          <p:stCondLst>
                                            <p:cond delay="0"/>
                                          </p:stCondLst>
                                        </p:cTn>
                                        <p:tgtEl>
                                          <p:spTgt spid="1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iterate type="lt">
                                    <p:tmPct val="0"/>
                                  </p:iterate>
                                  <p:childTnLst>
                                    <p:animEffect transition="out" filter="fade">
                                      <p:cBhvr>
                                        <p:cTn id="20" dur="500"/>
                                        <p:tgtEl>
                                          <p:spTgt spid="158"/>
                                        </p:tgtEl>
                                      </p:cBhvr>
                                    </p:animEffect>
                                    <p:set>
                                      <p:cBhvr>
                                        <p:cTn id="21" dur="1" fill="hold">
                                          <p:stCondLst>
                                            <p:cond delay="500"/>
                                          </p:stCondLst>
                                        </p:cTn>
                                        <p:tgtEl>
                                          <p:spTgt spid="158"/>
                                        </p:tgtEl>
                                        <p:attrNameLst>
                                          <p:attrName>style.visibility</p:attrName>
                                        </p:attrNameLst>
                                      </p:cBhvr>
                                      <p:to>
                                        <p:strVal val="hidden"/>
                                      </p:to>
                                    </p:set>
                                  </p:childTnLst>
                                </p:cTn>
                              </p:par>
                            </p:childTnLst>
                          </p:cTn>
                        </p:par>
                        <p:par>
                          <p:cTn id="22" fill="hold">
                            <p:stCondLst>
                              <p:cond delay="501"/>
                            </p:stCondLst>
                            <p:childTnLst>
                              <p:par>
                                <p:cTn id="23" presetID="10" presetClass="entr" presetSubtype="0" fill="hold" nodeType="after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159"/>
                                        </p:tgtEl>
                                        <p:attrNameLst>
                                          <p:attrName>style.visibility</p:attrName>
                                        </p:attrNameLst>
                                      </p:cBhvr>
                                      <p:to>
                                        <p:strVal val="hidden"/>
                                      </p:to>
                                    </p:set>
                                  </p:childTnLst>
                                </p:cTn>
                              </p:par>
                              <p:par>
                                <p:cTn id="30" presetID="1" presetClass="exit" presetSubtype="0" fill="hold" nodeType="withEffect">
                                  <p:stCondLst>
                                    <p:cond delay="0"/>
                                  </p:stCondLst>
                                  <p:iterate type="lt">
                                    <p:tmAbs val="0"/>
                                  </p:iterate>
                                  <p:childTnLst>
                                    <p:set>
                                      <p:cBhvr>
                                        <p:cTn id="31" dur="1" fill="hold">
                                          <p:stCondLst>
                                            <p:cond delay="1"/>
                                          </p:stCondLst>
                                        </p:cTn>
                                        <p:tgtEl>
                                          <p:spTgt spid="15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64"/>
                                        </p:tgtEl>
                                        <p:attrNameLst>
                                          <p:attrName>style.visibility</p:attrName>
                                        </p:attrNameLst>
                                      </p:cBhvr>
                                      <p:to>
                                        <p:strVal val="visible"/>
                                      </p:to>
                                    </p:set>
                                    <p:animEffect transition="in" filter="fade">
                                      <p:cBhvr>
                                        <p:cTn id="34" dur="500"/>
                                        <p:tgtEl>
                                          <p:spTgt spid="164"/>
                                        </p:tgtEl>
                                      </p:cBhvr>
                                    </p:animEffect>
                                  </p:childTnLst>
                                </p:cTn>
                              </p:par>
                              <p:par>
                                <p:cTn id="35" presetID="10" presetClass="entr" presetSubtype="0"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childTnLst>
                          </p:cTn>
                        </p:par>
                        <p:par>
                          <p:cTn id="38" fill="hold">
                            <p:stCondLst>
                              <p:cond delay="500"/>
                            </p:stCondLst>
                            <p:childTnLst>
                              <p:par>
                                <p:cTn id="39" presetID="32" presetClass="emph" presetSubtype="0" repeatCount="2000" fill="hold" nodeType="afterEffect">
                                  <p:stCondLst>
                                    <p:cond delay="0"/>
                                  </p:stCondLst>
                                  <p:childTnLst>
                                    <p:animRot by="120000">
                                      <p:cBhvr>
                                        <p:cTn id="40" dur="200" fill="hold">
                                          <p:stCondLst>
                                            <p:cond delay="0"/>
                                          </p:stCondLst>
                                        </p:cTn>
                                        <p:tgtEl>
                                          <p:spTgt spid="164"/>
                                        </p:tgtEl>
                                        <p:attrNameLst>
                                          <p:attrName>r</p:attrName>
                                        </p:attrNameLst>
                                      </p:cBhvr>
                                    </p:animRot>
                                    <p:animRot by="-240000">
                                      <p:cBhvr>
                                        <p:cTn id="41" dur="400" fill="hold">
                                          <p:stCondLst>
                                            <p:cond delay="400"/>
                                          </p:stCondLst>
                                        </p:cTn>
                                        <p:tgtEl>
                                          <p:spTgt spid="164"/>
                                        </p:tgtEl>
                                        <p:attrNameLst>
                                          <p:attrName>r</p:attrName>
                                        </p:attrNameLst>
                                      </p:cBhvr>
                                    </p:animRot>
                                    <p:animRot by="240000">
                                      <p:cBhvr>
                                        <p:cTn id="42" dur="400" fill="hold">
                                          <p:stCondLst>
                                            <p:cond delay="800"/>
                                          </p:stCondLst>
                                        </p:cTn>
                                        <p:tgtEl>
                                          <p:spTgt spid="164"/>
                                        </p:tgtEl>
                                        <p:attrNameLst>
                                          <p:attrName>r</p:attrName>
                                        </p:attrNameLst>
                                      </p:cBhvr>
                                    </p:animRot>
                                    <p:animRot by="-240000">
                                      <p:cBhvr>
                                        <p:cTn id="43" dur="400" fill="hold">
                                          <p:stCondLst>
                                            <p:cond delay="1200"/>
                                          </p:stCondLst>
                                        </p:cTn>
                                        <p:tgtEl>
                                          <p:spTgt spid="164"/>
                                        </p:tgtEl>
                                        <p:attrNameLst>
                                          <p:attrName>r</p:attrName>
                                        </p:attrNameLst>
                                      </p:cBhvr>
                                    </p:animRot>
                                    <p:animRot by="120000">
                                      <p:cBhvr>
                                        <p:cTn id="44" dur="400" fill="hold">
                                          <p:stCondLst>
                                            <p:cond delay="1600"/>
                                          </p:stCondLst>
                                        </p:cTn>
                                        <p:tgtEl>
                                          <p:spTgt spid="1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6"/>
          <p:cNvPicPr preferRelativeResize="0"/>
          <p:nvPr/>
        </p:nvPicPr>
        <p:blipFill rotWithShape="1">
          <a:blip r:embed="rId3">
            <a:alphaModFix/>
          </a:blip>
          <a:srcRect/>
          <a:stretch/>
        </p:blipFill>
        <p:spPr>
          <a:xfrm>
            <a:off x="3183648" y="2417398"/>
            <a:ext cx="6200775" cy="4238625"/>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362" r="8680" b="16213"/>
          <a:stretch/>
        </p:blipFill>
        <p:spPr>
          <a:xfrm>
            <a:off x="4762635" y="3084881"/>
            <a:ext cx="3245477" cy="3317995"/>
          </a:xfrm>
          <a:prstGeom prst="rect">
            <a:avLst/>
          </a:prstGeom>
        </p:spPr>
      </p:pic>
      <p:sp>
        <p:nvSpPr>
          <p:cNvPr id="171" name="Google Shape;171;p26"/>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i="1">
                <a:latin typeface="Arial"/>
                <a:ea typeface="Arial"/>
                <a:cs typeface="Arial"/>
                <a:sym typeface="Arial"/>
              </a:rPr>
              <a:t>HAWLEY V. CANADA</a:t>
            </a:r>
            <a:endParaRPr/>
          </a:p>
        </p:txBody>
      </p:sp>
      <p:sp>
        <p:nvSpPr>
          <p:cNvPr id="172" name="Google Shape;172;p26"/>
          <p:cNvSpPr txBox="1"/>
          <p:nvPr/>
        </p:nvSpPr>
        <p:spPr>
          <a:xfrm>
            <a:off x="4310470" y="1546330"/>
            <a:ext cx="4754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sym typeface="Arial"/>
              </a:rPr>
              <a:t>“gainfully employed” para 60</a:t>
            </a:r>
            <a:endParaRPr dirty="0">
              <a:solidFill>
                <a:schemeClr val="tx1"/>
              </a:solidFill>
            </a:endParaRPr>
          </a:p>
        </p:txBody>
      </p:sp>
      <p:sp>
        <p:nvSpPr>
          <p:cNvPr id="173" name="Google Shape;173;p26"/>
          <p:cNvSpPr txBox="1"/>
          <p:nvPr/>
        </p:nvSpPr>
        <p:spPr>
          <a:xfrm>
            <a:off x="2659972" y="3449778"/>
            <a:ext cx="835510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sym typeface="Arial"/>
              </a:rPr>
              <a:t>Copyright of the painting owned by the Crown</a:t>
            </a:r>
            <a:endParaRPr dirty="0">
              <a:solidFill>
                <a:schemeClr val="tx1"/>
              </a:solidFill>
            </a:endParaRPr>
          </a:p>
        </p:txBody>
      </p:sp>
      <p:sp>
        <p:nvSpPr>
          <p:cNvPr id="175" name="Google Shape;175;p26"/>
          <p:cNvSpPr txBox="1"/>
          <p:nvPr/>
        </p:nvSpPr>
        <p:spPr>
          <a:xfrm>
            <a:off x="4698777" y="2693889"/>
            <a:ext cx="346732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sym typeface="Arial"/>
              </a:rPr>
              <a:t>Frontenac Institution</a:t>
            </a:r>
            <a:endParaRPr dirty="0">
              <a:solidFill>
                <a:schemeClr val="tx1"/>
              </a:solidFill>
            </a:endParaRPr>
          </a:p>
        </p:txBody>
      </p:sp>
      <p:sp>
        <p:nvSpPr>
          <p:cNvPr id="176" name="Google Shape;176;p26"/>
          <p:cNvSpPr txBox="1"/>
          <p:nvPr/>
        </p:nvSpPr>
        <p:spPr>
          <a:xfrm>
            <a:off x="5723001" y="1991450"/>
            <a:ext cx="157641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sym typeface="Arial"/>
              </a:rPr>
              <a:t>$6/day</a:t>
            </a:r>
            <a:endParaRPr dirty="0">
              <a:solidFill>
                <a:schemeClr val="tx1"/>
              </a:solidFill>
            </a:endParaRPr>
          </a:p>
        </p:txBody>
      </p:sp>
      <p:pic>
        <p:nvPicPr>
          <p:cNvPr id="177" name="Google Shape;177;p26"/>
          <p:cNvPicPr preferRelativeResize="0"/>
          <p:nvPr/>
        </p:nvPicPr>
        <p:blipFill rotWithShape="1">
          <a:blip r:embed="rId5">
            <a:alphaModFix/>
          </a:blip>
          <a:srcRect r="2941" b="18896"/>
          <a:stretch/>
        </p:blipFill>
        <p:spPr>
          <a:xfrm>
            <a:off x="7804999" y="3944013"/>
            <a:ext cx="3158848" cy="2639558"/>
          </a:xfrm>
          <a:prstGeom prst="rect">
            <a:avLst/>
          </a:prstGeom>
          <a:noFill/>
          <a:ln>
            <a:noFill/>
          </a:ln>
        </p:spPr>
      </p:pic>
      <p:pic>
        <p:nvPicPr>
          <p:cNvPr id="178" name="Google Shape;178;p26"/>
          <p:cNvPicPr preferRelativeResize="0"/>
          <p:nvPr/>
        </p:nvPicPr>
        <p:blipFill rotWithShape="1">
          <a:blip r:embed="rId6">
            <a:alphaModFix/>
          </a:blip>
          <a:srcRect b="15706"/>
          <a:stretch/>
        </p:blipFill>
        <p:spPr>
          <a:xfrm>
            <a:off x="1708028" y="3979934"/>
            <a:ext cx="2951239" cy="2487717"/>
          </a:xfrm>
          <a:prstGeom prst="rect">
            <a:avLst/>
          </a:prstGeom>
          <a:noFill/>
          <a:ln>
            <a:noFill/>
          </a:ln>
        </p:spPr>
      </p:pic>
      <p:sp>
        <p:nvSpPr>
          <p:cNvPr id="179" name="Google Shape;179;p26"/>
          <p:cNvSpPr txBox="1"/>
          <p:nvPr/>
        </p:nvSpPr>
        <p:spPr>
          <a:xfrm>
            <a:off x="4369483" y="4102405"/>
            <a:ext cx="145343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8000" dirty="0">
                <a:solidFill>
                  <a:srgbClr val="FF0000"/>
                </a:solidFill>
                <a:latin typeface="Arial"/>
                <a:ea typeface="Arial"/>
                <a:cs typeface="Arial"/>
                <a:sym typeface="Arial"/>
              </a:rPr>
              <a:t>©</a:t>
            </a:r>
            <a:endParaRPr dirty="0"/>
          </a:p>
        </p:txBody>
      </p:sp>
    </p:spTree>
    <p:extLst>
      <p:ext uri="{BB962C8B-B14F-4D97-AF65-F5344CB8AC3E}">
        <p14:creationId xmlns:p14="http://schemas.microsoft.com/office/powerpoint/2010/main" val="245093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175"/>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500"/>
                                        <p:tgtEl>
                                          <p:spTgt spid="1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fade">
                                      <p:cBhvr>
                                        <p:cTn id="24" dur="500"/>
                                        <p:tgtEl>
                                          <p:spTgt spid="172"/>
                                        </p:tgtEl>
                                      </p:cBhvr>
                                    </p:animEffect>
                                  </p:childTnLst>
                                </p:cTn>
                              </p:par>
                              <p:par>
                                <p:cTn id="25" presetID="10" presetClass="entr" presetSubtype="0" fill="hold" nodeType="withEffect">
                                  <p:stCondLst>
                                    <p:cond delay="0"/>
                                  </p:stCondLst>
                                  <p:childTnLst>
                                    <p:set>
                                      <p:cBhvr>
                                        <p:cTn id="26" dur="1" fill="hold">
                                          <p:stCondLst>
                                            <p:cond delay="0"/>
                                          </p:stCondLst>
                                        </p:cTn>
                                        <p:tgtEl>
                                          <p:spTgt spid="176"/>
                                        </p:tgtEl>
                                        <p:attrNameLst>
                                          <p:attrName>style.visibility</p:attrName>
                                        </p:attrNameLst>
                                      </p:cBhvr>
                                      <p:to>
                                        <p:strVal val="visible"/>
                                      </p:to>
                                    </p:set>
                                    <p:animEffect transition="in" filter="fade">
                                      <p:cBhvr>
                                        <p:cTn id="27" dur="500"/>
                                        <p:tgtEl>
                                          <p:spTgt spid="17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
                                          </p:stCondLst>
                                        </p:cTn>
                                        <p:tgtEl>
                                          <p:spTgt spid="170"/>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73"/>
                                        </p:tgtEl>
                                        <p:attrNameLst>
                                          <p:attrName>style.visibility</p:attrName>
                                        </p:attrNameLst>
                                      </p:cBhvr>
                                      <p:to>
                                        <p:strVal val="visible"/>
                                      </p:to>
                                    </p:set>
                                    <p:animEffect transition="in" filter="fade">
                                      <p:cBhvr>
                                        <p:cTn id="34" dur="500"/>
                                        <p:tgtEl>
                                          <p:spTgt spid="173"/>
                                        </p:tgtEl>
                                      </p:cBhvr>
                                    </p:animEffect>
                                  </p:childTnLst>
                                </p:cTn>
                              </p:par>
                              <p:par>
                                <p:cTn id="35" presetID="10" presetClass="entr" presetSubtype="0" fill="hold" nodeType="withEffect">
                                  <p:stCondLst>
                                    <p:cond delay="0"/>
                                  </p:stCondLst>
                                  <p:childTnLst>
                                    <p:set>
                                      <p:cBhvr>
                                        <p:cTn id="36" dur="1" fill="hold">
                                          <p:stCondLst>
                                            <p:cond delay="0"/>
                                          </p:stCondLst>
                                        </p:cTn>
                                        <p:tgtEl>
                                          <p:spTgt spid="178"/>
                                        </p:tgtEl>
                                        <p:attrNameLst>
                                          <p:attrName>style.visibility</p:attrName>
                                        </p:attrNameLst>
                                      </p:cBhvr>
                                      <p:to>
                                        <p:strVal val="visible"/>
                                      </p:to>
                                    </p:set>
                                    <p:animEffect transition="in" filter="fade">
                                      <p:cBhvr>
                                        <p:cTn id="37" dur="500"/>
                                        <p:tgtEl>
                                          <p:spTgt spid="178"/>
                                        </p:tgtEl>
                                      </p:cBhvr>
                                    </p:animEffect>
                                  </p:childTnLst>
                                </p:cTn>
                              </p:par>
                              <p:par>
                                <p:cTn id="38" presetID="10" presetClass="entr" presetSubtype="0" fill="hold"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fade">
                                      <p:cBhvr>
                                        <p:cTn id="40" dur="500"/>
                                        <p:tgtEl>
                                          <p:spTgt spid="1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9"/>
                                        </p:tgtEl>
                                        <p:attrNameLst>
                                          <p:attrName>style.visibility</p:attrName>
                                        </p:attrNameLst>
                                      </p:cBhvr>
                                      <p:to>
                                        <p:strVal val="visible"/>
                                      </p:to>
                                    </p:set>
                                    <p:animEffect transition="in" filter="fade">
                                      <p:cBhvr>
                                        <p:cTn id="45" dur="500"/>
                                        <p:tgtEl>
                                          <p:spTgt spid="179"/>
                                        </p:tgtEl>
                                      </p:cBhvr>
                                    </p:animEffect>
                                  </p:childTnLst>
                                </p:cTn>
                              </p:par>
                            </p:childTnLst>
                          </p:cTn>
                        </p:par>
                      </p:childTnLst>
                    </p:cTn>
                  </p:par>
                  <p:par>
                    <p:cTn id="46" fill="hold">
                      <p:stCondLst>
                        <p:cond delay="indefinite"/>
                      </p:stCondLst>
                      <p:childTnLst>
                        <p:par>
                          <p:cTn id="47" fill="hold">
                            <p:stCondLst>
                              <p:cond delay="0"/>
                            </p:stCondLst>
                            <p:childTnLst>
                              <p:par>
                                <p:cTn id="48" presetID="44"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49" dur="2000" fill="hold"/>
                                        <p:tgtEl>
                                          <p:spTgt spid="1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i="1">
                <a:latin typeface="Arial"/>
                <a:ea typeface="Arial"/>
                <a:cs typeface="Arial"/>
                <a:sym typeface="Arial"/>
              </a:rPr>
              <a:t>HAWLEY V. CANADA</a:t>
            </a:r>
            <a:endParaRPr/>
          </a:p>
        </p:txBody>
      </p:sp>
      <p:pic>
        <p:nvPicPr>
          <p:cNvPr id="186" name="Google Shape;186;p27"/>
          <p:cNvPicPr preferRelativeResize="0">
            <a:picLocks noGrp="1"/>
          </p:cNvPicPr>
          <p:nvPr>
            <p:ph type="body" idx="4294967295"/>
          </p:nvPr>
        </p:nvPicPr>
        <p:blipFill rotWithShape="1">
          <a:blip r:embed="rId3">
            <a:alphaModFix/>
          </a:blip>
          <a:srcRect b="22872"/>
          <a:stretch/>
        </p:blipFill>
        <p:spPr>
          <a:xfrm>
            <a:off x="2900082" y="3506156"/>
            <a:ext cx="3609181" cy="2783681"/>
          </a:xfrm>
          <a:prstGeom prst="rect">
            <a:avLst/>
          </a:prstGeom>
          <a:noFill/>
          <a:ln>
            <a:noFill/>
          </a:ln>
        </p:spPr>
      </p:pic>
      <p:sp>
        <p:nvSpPr>
          <p:cNvPr id="187" name="Google Shape;187;p27"/>
          <p:cNvSpPr txBox="1"/>
          <p:nvPr/>
        </p:nvSpPr>
        <p:spPr>
          <a:xfrm>
            <a:off x="1757082" y="2008094"/>
            <a:ext cx="8982636"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sym typeface="Arial"/>
              </a:rPr>
              <a:t>“…in dealing with a literary work or a work of art made or created by an inmate in a penal environment, there is no reason to apply different criteria or to depart from normal rules.” para 65</a:t>
            </a:r>
            <a:endParaRPr dirty="0">
              <a:solidFill>
                <a:schemeClr val="tx1"/>
              </a:solidFill>
            </a:endParaRPr>
          </a:p>
        </p:txBody>
      </p:sp>
      <p:sp>
        <p:nvSpPr>
          <p:cNvPr id="188" name="Google Shape;188;p27"/>
          <p:cNvSpPr txBox="1"/>
          <p:nvPr/>
        </p:nvSpPr>
        <p:spPr>
          <a:xfrm>
            <a:off x="1" y="4374777"/>
            <a:ext cx="12192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800" dirty="0">
                <a:solidFill>
                  <a:schemeClr val="tx1"/>
                </a:solidFill>
                <a:sym typeface="Arial"/>
              </a:rPr>
              <a:t>Product of labour during work hours rather than during leisure hours.</a:t>
            </a:r>
            <a:endParaRPr dirty="0">
              <a:solidFill>
                <a:schemeClr val="tx1"/>
              </a:solidFill>
            </a:endParaRPr>
          </a:p>
        </p:txBody>
      </p:sp>
      <p:sp>
        <p:nvSpPr>
          <p:cNvPr id="189" name="Google Shape;189;p27"/>
          <p:cNvSpPr/>
          <p:nvPr/>
        </p:nvSpPr>
        <p:spPr>
          <a:xfrm>
            <a:off x="5079602" y="1525827"/>
            <a:ext cx="4687064" cy="3245044"/>
          </a:xfrm>
          <a:prstGeom prst="wedgeEllipseCallout">
            <a:avLst>
              <a:gd name="adj1" fmla="val -20833"/>
              <a:gd name="adj2" fmla="val 62500"/>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27"/>
          <p:cNvSpPr txBox="1"/>
          <p:nvPr/>
        </p:nvSpPr>
        <p:spPr>
          <a:xfrm>
            <a:off x="6054304" y="1901827"/>
            <a:ext cx="3195918"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800" b="1" dirty="0">
                <a:solidFill>
                  <a:schemeClr val="dk1"/>
                </a:solidFill>
                <a:latin typeface="Arial"/>
                <a:ea typeface="Arial"/>
                <a:cs typeface="Arial"/>
                <a:sym typeface="Arial"/>
              </a:rPr>
              <a:t>“I should first of all find that all inmates at Frontenac Institution had to be gainfully employed. The gain might only be in the neighbourhood of $6 </a:t>
            </a:r>
            <a:r>
              <a:rPr lang="en-CA" sz="1800" b="1" i="1" dirty="0">
                <a:solidFill>
                  <a:schemeClr val="dk1"/>
                </a:solidFill>
                <a:latin typeface="Arial"/>
                <a:ea typeface="Arial"/>
                <a:cs typeface="Arial"/>
                <a:sym typeface="Arial"/>
              </a:rPr>
              <a:t>per diem</a:t>
            </a:r>
            <a:r>
              <a:rPr lang="en-CA" sz="1800" b="1" dirty="0">
                <a:solidFill>
                  <a:schemeClr val="dk1"/>
                </a:solidFill>
                <a:latin typeface="Arial"/>
                <a:ea typeface="Arial"/>
                <a:cs typeface="Arial"/>
                <a:sym typeface="Arial"/>
              </a:rPr>
              <a:t> but it was employment nevertheless.” para 60</a:t>
            </a:r>
            <a:endParaRPr dirty="0"/>
          </a:p>
        </p:txBody>
      </p:sp>
    </p:spTree>
    <p:extLst>
      <p:ext uri="{BB962C8B-B14F-4D97-AF65-F5344CB8AC3E}">
        <p14:creationId xmlns:p14="http://schemas.microsoft.com/office/powerpoint/2010/main" val="39722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500"/>
                                        <p:tgtEl>
                                          <p:spTgt spid="18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iterate type="lt">
                                    <p:tmAbs val="0"/>
                                  </p:iterate>
                                  <p:childTnLst>
                                    <p:set>
                                      <p:cBhvr>
                                        <p:cTn id="15" dur="1" fill="hold">
                                          <p:stCondLst>
                                            <p:cond delay="1"/>
                                          </p:stCondLst>
                                        </p:cTn>
                                        <p:tgtEl>
                                          <p:spTgt spid="187"/>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1"/>
                                          </p:stCondLst>
                                        </p:cTn>
                                        <p:tgtEl>
                                          <p:spTgt spid="18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9"/>
                                        </p:tgtEl>
                                        <p:attrNameLst>
                                          <p:attrName>style.visibility</p:attrName>
                                        </p:attrNameLst>
                                      </p:cBhvr>
                                      <p:to>
                                        <p:strVal val="visible"/>
                                      </p:to>
                                    </p:set>
                                    <p:animEffect transition="in" filter="fade">
                                      <p:cBhvr>
                                        <p:cTn id="24" dur="500"/>
                                        <p:tgtEl>
                                          <p:spTgt spid="189"/>
                                        </p:tgtEl>
                                      </p:cBhvr>
                                    </p:animEffect>
                                  </p:childTnLst>
                                </p:cTn>
                              </p:par>
                              <p:par>
                                <p:cTn id="25" presetID="10" presetClass="entr" presetSubtype="0" fill="hold" nodeType="with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TRANSFER OF RIGHTS</a:t>
            </a:r>
            <a:endParaRPr/>
          </a:p>
        </p:txBody>
      </p:sp>
      <p:sp>
        <p:nvSpPr>
          <p:cNvPr id="198" name="Google Shape;198;p28"/>
          <p:cNvSpPr/>
          <p:nvPr/>
        </p:nvSpPr>
        <p:spPr>
          <a:xfrm>
            <a:off x="7701494" y="2249030"/>
            <a:ext cx="152199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200">
                <a:solidFill>
                  <a:srgbClr val="FF0000"/>
                </a:solidFill>
                <a:latin typeface="Arial"/>
                <a:ea typeface="Arial"/>
                <a:cs typeface="Arial"/>
                <a:sym typeface="Arial"/>
              </a:rPr>
              <a:t>©</a:t>
            </a:r>
            <a:endParaRPr/>
          </a:p>
        </p:txBody>
      </p:sp>
      <p:pic>
        <p:nvPicPr>
          <p:cNvPr id="199" name="Google Shape;199;p28"/>
          <p:cNvPicPr preferRelativeResize="0"/>
          <p:nvPr/>
        </p:nvPicPr>
        <p:blipFill rotWithShape="1">
          <a:blip r:embed="rId3">
            <a:alphaModFix/>
          </a:blip>
          <a:srcRect b="14669"/>
          <a:stretch/>
        </p:blipFill>
        <p:spPr>
          <a:xfrm>
            <a:off x="4789154" y="3476331"/>
            <a:ext cx="2146887" cy="1831929"/>
          </a:xfrm>
          <a:prstGeom prst="rect">
            <a:avLst/>
          </a:prstGeom>
          <a:noFill/>
          <a:ln>
            <a:noFill/>
          </a:ln>
        </p:spPr>
      </p:pic>
      <p:sp>
        <p:nvSpPr>
          <p:cNvPr id="201" name="Google Shape;201;p28"/>
          <p:cNvSpPr/>
          <p:nvPr/>
        </p:nvSpPr>
        <p:spPr>
          <a:xfrm>
            <a:off x="7702306" y="2249030"/>
            <a:ext cx="1521998"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7200" dirty="0">
                <a:solidFill>
                  <a:srgbClr val="FF0000"/>
                </a:solidFill>
                <a:latin typeface="Arial"/>
                <a:ea typeface="Arial"/>
                <a:cs typeface="Arial"/>
                <a:sym typeface="Arial"/>
              </a:rPr>
              <a:t>©</a:t>
            </a:r>
            <a:endParaRPr dirty="0"/>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6539" t="20762" r="4032" b="12952"/>
          <a:stretch/>
        </p:blipFill>
        <p:spPr>
          <a:xfrm>
            <a:off x="8606572" y="2413145"/>
            <a:ext cx="2988000" cy="249359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6300" r="15554" b="13268"/>
          <a:stretch/>
        </p:blipFill>
        <p:spPr>
          <a:xfrm>
            <a:off x="1347150" y="2273664"/>
            <a:ext cx="2196000" cy="2794902"/>
          </a:xfrm>
          <a:prstGeom prst="rect">
            <a:avLst/>
          </a:prstGeom>
        </p:spPr>
      </p:pic>
    </p:spTree>
    <p:extLst>
      <p:ext uri="{BB962C8B-B14F-4D97-AF65-F5344CB8AC3E}">
        <p14:creationId xmlns:p14="http://schemas.microsoft.com/office/powerpoint/2010/main" val="122408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500"/>
                                        <p:tgtEl>
                                          <p:spTgt spid="19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childTnLst>
                          </p:cTn>
                        </p:par>
                        <p:par>
                          <p:cTn id="20" fill="hold">
                            <p:stCondLst>
                              <p:cond delay="1000"/>
                            </p:stCondLst>
                            <p:childTnLst>
                              <p:par>
                                <p:cTn id="21" presetID="1" presetClass="exit" presetSubtype="0" fill="hold" grpId="0" nodeType="afterEffect">
                                  <p:stCondLst>
                                    <p:cond delay="0"/>
                                  </p:stCondLst>
                                  <p:childTnLst>
                                    <p:set>
                                      <p:cBhvr>
                                        <p:cTn id="22" dur="1" fill="hold">
                                          <p:stCondLst>
                                            <p:cond delay="0"/>
                                          </p:stCondLst>
                                        </p:cTn>
                                        <p:tgtEl>
                                          <p:spTgt spid="19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4" presetClass="path" presetSubtype="0" accel="50000" decel="50000" fill="hold" grpId="0" nodeType="clickEffect">
                                  <p:stCondLst>
                                    <p:cond delay="0"/>
                                  </p:stCondLst>
                                  <p:childTnLst>
                                    <p:animMotion origin="layout" path="M -6.25E-7 7.40741E-7 L -0.10247 -0.04005 C -0.12383 -0.04907 -0.15586 -0.05394 -0.18945 -0.05394 C -0.22773 -0.05394 -0.25833 -0.04907 -0.27969 -0.04005 L -0.38203 7.40741E-7 " pathEditMode="relative" rAng="0" ptsTypes="AAAAA">
                                      <p:cBhvr>
                                        <p:cTn id="31" dur="2000" fill="hold"/>
                                        <p:tgtEl>
                                          <p:spTgt spid="201"/>
                                        </p:tgtEl>
                                        <p:attrNameLst>
                                          <p:attrName>ppt_x</p:attrName>
                                          <p:attrName>ppt_y</p:attrName>
                                        </p:attrNameLst>
                                      </p:cBhvr>
                                      <p:rCtr x="-19102"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dirty="0">
                <a:latin typeface="Arial"/>
                <a:ea typeface="Arial"/>
                <a:cs typeface="Arial"/>
                <a:sym typeface="Arial"/>
              </a:rPr>
              <a:t>CONTRACTS AND COLLECTIVE AGREEMENTS</a:t>
            </a:r>
            <a:endParaRPr dirty="0"/>
          </a:p>
        </p:txBody>
      </p:sp>
      <p:sp>
        <p:nvSpPr>
          <p:cNvPr id="209" name="Google Shape;209;p29"/>
          <p:cNvSpPr txBox="1"/>
          <p:nvPr/>
        </p:nvSpPr>
        <p:spPr>
          <a:xfrm>
            <a:off x="1" y="2779059"/>
            <a:ext cx="121920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2800" dirty="0">
                <a:solidFill>
                  <a:schemeClr val="tx1"/>
                </a:solidFill>
                <a:sym typeface="Arial"/>
              </a:rPr>
              <a:t>It is important to fully understand contracts and collective agreements.</a:t>
            </a:r>
            <a:endParaRPr dirty="0">
              <a:solidFill>
                <a:schemeClr val="tx1"/>
              </a:solidFill>
            </a:endParaRPr>
          </a:p>
        </p:txBody>
      </p:sp>
    </p:spTree>
    <p:extLst>
      <p:ext uri="{BB962C8B-B14F-4D97-AF65-F5344CB8AC3E}">
        <p14:creationId xmlns:p14="http://schemas.microsoft.com/office/powerpoint/2010/main" val="25540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LEARNING OBJECTIVES</a:t>
            </a:r>
            <a:endParaRPr/>
          </a:p>
        </p:txBody>
      </p:sp>
      <p:sp>
        <p:nvSpPr>
          <p:cNvPr id="216" name="Google Shape;216;p30"/>
          <p:cNvSpPr txBox="1"/>
          <p:nvPr/>
        </p:nvSpPr>
        <p:spPr>
          <a:xfrm>
            <a:off x="1067488" y="1878577"/>
            <a:ext cx="524366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solidFill>
                <a:sym typeface="Arial"/>
              </a:rPr>
              <a:t>You should now be able to:</a:t>
            </a:r>
            <a:endParaRPr dirty="0">
              <a:solidFill>
                <a:schemeClr val="tx1"/>
              </a:solidFill>
            </a:endParaRPr>
          </a:p>
        </p:txBody>
      </p:sp>
      <p:sp>
        <p:nvSpPr>
          <p:cNvPr id="217" name="Google Shape;217;p30"/>
          <p:cNvSpPr txBox="1"/>
          <p:nvPr/>
        </p:nvSpPr>
        <p:spPr>
          <a:xfrm>
            <a:off x="914400" y="2671482"/>
            <a:ext cx="10439400" cy="95410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Tx/>
              <a:buSzPts val="2800"/>
              <a:buFont typeface="Arial"/>
              <a:buChar char="•"/>
            </a:pPr>
            <a:r>
              <a:rPr lang="en-CA" sz="2800" dirty="0">
                <a:solidFill>
                  <a:schemeClr val="tx1"/>
                </a:solidFill>
                <a:sym typeface="Arial"/>
              </a:rPr>
              <a:t>Understand how section 13 governs the ownership of copyright for works created in the scope of employment</a:t>
            </a:r>
            <a:endParaRPr dirty="0">
              <a:solidFill>
                <a:schemeClr val="tx1"/>
              </a:solidFill>
            </a:endParaRPr>
          </a:p>
        </p:txBody>
      </p:sp>
      <p:sp>
        <p:nvSpPr>
          <p:cNvPr id="218" name="Google Shape;218;p30"/>
          <p:cNvSpPr txBox="1"/>
          <p:nvPr/>
        </p:nvSpPr>
        <p:spPr>
          <a:xfrm>
            <a:off x="914400" y="3699056"/>
            <a:ext cx="9832906" cy="95410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Tx/>
              <a:buSzPts val="2800"/>
              <a:buFont typeface="Arial"/>
              <a:buChar char="•"/>
            </a:pPr>
            <a:r>
              <a:rPr lang="en-CA" sz="2800" dirty="0">
                <a:solidFill>
                  <a:schemeClr val="tx1"/>
                </a:solidFill>
                <a:sym typeface="Arial"/>
              </a:rPr>
              <a:t>Recognize certain employment situations where ownership of copyright may be unclear</a:t>
            </a:r>
            <a:endParaRPr dirty="0">
              <a:solidFill>
                <a:schemeClr val="tx1"/>
              </a:solidFill>
            </a:endParaRPr>
          </a:p>
        </p:txBody>
      </p:sp>
      <p:sp>
        <p:nvSpPr>
          <p:cNvPr id="219" name="Google Shape;219;p30"/>
          <p:cNvSpPr txBox="1"/>
          <p:nvPr/>
        </p:nvSpPr>
        <p:spPr>
          <a:xfrm>
            <a:off x="914400" y="4803006"/>
            <a:ext cx="9646024" cy="95410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Tx/>
              <a:buSzPts val="2800"/>
              <a:buFont typeface="Arial"/>
              <a:buChar char="•"/>
            </a:pPr>
            <a:r>
              <a:rPr lang="en-CA" sz="2800" dirty="0">
                <a:solidFill>
                  <a:schemeClr val="tx1"/>
                </a:solidFill>
                <a:sym typeface="Arial"/>
              </a:rPr>
              <a:t>Describe the importance of having copyright ownership covered in contracts or collective agreements</a:t>
            </a:r>
            <a:endParaRPr dirty="0">
              <a:solidFill>
                <a:schemeClr val="tx1"/>
              </a:solidFill>
            </a:endParaRPr>
          </a:p>
        </p:txBody>
      </p:sp>
    </p:spTree>
    <p:extLst>
      <p:ext uri="{BB962C8B-B14F-4D97-AF65-F5344CB8AC3E}">
        <p14:creationId xmlns:p14="http://schemas.microsoft.com/office/powerpoint/2010/main" val="174000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500"/>
                                        <p:tgtEl>
                                          <p:spTgt spid="2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 calcmode="lin" valueType="num">
                                      <p:cBhvr additive="base">
                                        <p:cTn id="12" dur="500"/>
                                        <p:tgtEl>
                                          <p:spTgt spid="21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28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dirty="0" smtClean="0">
                <a:latin typeface="Arial"/>
                <a:ea typeface="Arial"/>
                <a:cs typeface="Arial"/>
                <a:sym typeface="Arial"/>
              </a:rPr>
              <a:t>QUESTIONS</a:t>
            </a:r>
            <a:endParaRPr dirty="0"/>
          </a:p>
        </p:txBody>
      </p:sp>
      <p:sp>
        <p:nvSpPr>
          <p:cNvPr id="225" name="Google Shape;225;p31"/>
          <p:cNvSpPr txBox="1"/>
          <p:nvPr/>
        </p:nvSpPr>
        <p:spPr>
          <a:xfrm>
            <a:off x="448235" y="1946188"/>
            <a:ext cx="5257800" cy="4246794"/>
          </a:xfrm>
          <a:prstGeom prst="rect">
            <a:avLst/>
          </a:prstGeom>
          <a:noFill/>
          <a:ln>
            <a:noFill/>
          </a:ln>
        </p:spPr>
        <p:txBody>
          <a:bodyPr spcFirstLastPara="1" wrap="square" lIns="91425" tIns="45700" rIns="91425" bIns="45700" anchor="t" anchorCtr="0">
            <a:noAutofit/>
          </a:bodyPr>
          <a:lstStyle/>
          <a:p>
            <a:pPr marL="457200" marR="0" lvl="0" indent="-365125" algn="l" rtl="0">
              <a:spcBef>
                <a:spcPts val="0"/>
              </a:spcBef>
              <a:spcAft>
                <a:spcPts val="0"/>
              </a:spcAft>
              <a:buFont typeface="+mj-lt"/>
              <a:buAutoNum type="arabicPeriod"/>
            </a:pPr>
            <a:r>
              <a:rPr lang="en-CA" sz="2000" dirty="0"/>
              <a:t>According to </a:t>
            </a:r>
            <a:r>
              <a:rPr lang="en-CA" sz="2000" dirty="0" smtClean="0"/>
              <a:t>section </a:t>
            </a:r>
            <a:r>
              <a:rPr lang="en-CA" sz="2000" dirty="0"/>
              <a:t>13, who is the first owner of the copyright for a work </a:t>
            </a:r>
            <a:r>
              <a:rPr lang="en-CA" sz="2000" dirty="0" smtClean="0"/>
              <a:t>created?</a:t>
            </a:r>
            <a:endParaRPr lang="en-CA" sz="2000" dirty="0" smtClean="0">
              <a:solidFill>
                <a:schemeClr val="accent6"/>
              </a:solidFill>
            </a:endParaRPr>
          </a:p>
          <a:p>
            <a:pPr marL="901700" lvl="1" indent="-368300">
              <a:buFont typeface="+mj-lt"/>
              <a:buAutoNum type="alphaLcPeriod"/>
            </a:pPr>
            <a:r>
              <a:rPr lang="en-CA" sz="2000" dirty="0" smtClean="0"/>
              <a:t>It </a:t>
            </a:r>
            <a:r>
              <a:rPr lang="en-CA" sz="2000" dirty="0"/>
              <a:t>is the person who purchases the </a:t>
            </a:r>
            <a:r>
              <a:rPr lang="en-CA" sz="2000" dirty="0" smtClean="0"/>
              <a:t>work</a:t>
            </a:r>
          </a:p>
          <a:p>
            <a:pPr marL="901700" lvl="1" indent="-368300">
              <a:buClr>
                <a:srgbClr val="88A03E"/>
              </a:buClr>
              <a:buFont typeface="+mj-lt"/>
              <a:buAutoNum type="alphaLcPeriod"/>
            </a:pPr>
            <a:r>
              <a:rPr lang="en-CA" sz="2000" b="1" dirty="0">
                <a:solidFill>
                  <a:srgbClr val="879F3D"/>
                </a:solidFill>
              </a:rPr>
              <a:t>It is generally the author of the work, though there are some important </a:t>
            </a:r>
            <a:r>
              <a:rPr lang="en-CA" sz="2000" b="1" dirty="0" smtClean="0">
                <a:solidFill>
                  <a:srgbClr val="879F3D"/>
                </a:solidFill>
              </a:rPr>
              <a:t>exceptions</a:t>
            </a:r>
          </a:p>
          <a:p>
            <a:pPr marL="901700" lvl="1" indent="-368300">
              <a:buFont typeface="+mj-lt"/>
              <a:buAutoNum type="alphaLcPeriod"/>
            </a:pPr>
            <a:r>
              <a:rPr lang="en-CA" sz="2000" dirty="0" smtClean="0"/>
              <a:t>It </a:t>
            </a:r>
            <a:r>
              <a:rPr lang="en-CA" sz="2000" dirty="0"/>
              <a:t>immediately enters the public </a:t>
            </a:r>
            <a:r>
              <a:rPr lang="en-CA" sz="2000" dirty="0" smtClean="0"/>
              <a:t>domain</a:t>
            </a:r>
          </a:p>
          <a:p>
            <a:pPr marL="901700" lvl="1" indent="-368300">
              <a:buFont typeface="+mj-lt"/>
              <a:buAutoNum type="alphaLcPeriod"/>
            </a:pPr>
            <a:r>
              <a:rPr lang="en-CA" sz="2000" dirty="0" smtClean="0"/>
              <a:t>It </a:t>
            </a:r>
            <a:r>
              <a:rPr lang="en-CA" sz="2000" dirty="0"/>
              <a:t>is generally the employer of the author of the work, though there are some important </a:t>
            </a:r>
            <a:r>
              <a:rPr lang="en-CA" sz="2000" dirty="0" smtClean="0"/>
              <a:t>exceptions</a:t>
            </a:r>
            <a:endParaRPr sz="2000" dirty="0"/>
          </a:p>
        </p:txBody>
      </p:sp>
      <p:sp>
        <p:nvSpPr>
          <p:cNvPr id="226" name="Google Shape;226;p31"/>
          <p:cNvSpPr txBox="1"/>
          <p:nvPr/>
        </p:nvSpPr>
        <p:spPr>
          <a:xfrm>
            <a:off x="6096000" y="1946188"/>
            <a:ext cx="5450541" cy="3785652"/>
          </a:xfrm>
          <a:prstGeom prst="rect">
            <a:avLst/>
          </a:prstGeom>
          <a:noFill/>
          <a:ln>
            <a:noFill/>
          </a:ln>
        </p:spPr>
        <p:txBody>
          <a:bodyPr spcFirstLastPara="1" wrap="square" lIns="91425" tIns="45700" rIns="91425" bIns="45700" anchor="t" anchorCtr="0">
            <a:noAutofit/>
          </a:bodyPr>
          <a:lstStyle/>
          <a:p>
            <a:pPr marL="457200" marR="0" lvl="0" indent="-365125" algn="l" rtl="0">
              <a:spcBef>
                <a:spcPts val="0"/>
              </a:spcBef>
              <a:spcAft>
                <a:spcPts val="0"/>
              </a:spcAft>
              <a:buFont typeface="+mj-lt"/>
              <a:buAutoNum type="arabicPeriod" startAt="2"/>
            </a:pPr>
            <a:r>
              <a:rPr lang="en-CA" sz="2000" dirty="0">
                <a:solidFill>
                  <a:schemeClr val="tx1"/>
                </a:solidFill>
                <a:sym typeface="Arial"/>
              </a:rPr>
              <a:t>Section 13(3) explicitly states that the employer owns the copyright for works produced by someone who is employed under contract or apprenticeship, and where those works are made in the course of </a:t>
            </a:r>
            <a:r>
              <a:rPr lang="en-CA" sz="2000" dirty="0" smtClean="0">
                <a:solidFill>
                  <a:schemeClr val="tx1"/>
                </a:solidFill>
                <a:sym typeface="Arial"/>
              </a:rPr>
              <a:t>employment unless:</a:t>
            </a:r>
          </a:p>
          <a:p>
            <a:pPr marL="901700" lvl="1" indent="-365125">
              <a:buClr>
                <a:srgbClr val="88A03E"/>
              </a:buClr>
              <a:buFont typeface="+mj-lt"/>
              <a:buAutoNum type="alphaLcPeriod"/>
            </a:pPr>
            <a:r>
              <a:rPr lang="en-CA" sz="2000" b="1" dirty="0" smtClean="0">
                <a:solidFill>
                  <a:srgbClr val="879F3D"/>
                </a:solidFill>
              </a:rPr>
              <a:t>There </a:t>
            </a:r>
            <a:r>
              <a:rPr lang="en-CA" sz="2000" b="1" dirty="0">
                <a:solidFill>
                  <a:srgbClr val="879F3D"/>
                </a:solidFill>
              </a:rPr>
              <a:t>is an agreement to the </a:t>
            </a:r>
            <a:r>
              <a:rPr lang="en-CA" sz="2000" b="1" dirty="0" smtClean="0">
                <a:solidFill>
                  <a:srgbClr val="879F3D"/>
                </a:solidFill>
              </a:rPr>
              <a:t>contrary</a:t>
            </a:r>
            <a:endParaRPr lang="en-CA" sz="2000" b="1" dirty="0" smtClean="0">
              <a:solidFill>
                <a:srgbClr val="879F3D"/>
              </a:solidFill>
              <a:sym typeface="Arial"/>
            </a:endParaRPr>
          </a:p>
          <a:p>
            <a:pPr marL="901700" lvl="1" indent="-365125">
              <a:buFont typeface="+mj-lt"/>
              <a:buAutoNum type="alphaLcPeriod"/>
            </a:pPr>
            <a:r>
              <a:rPr lang="en-CA" sz="2000" dirty="0" smtClean="0">
                <a:solidFill>
                  <a:schemeClr val="tx1"/>
                </a:solidFill>
                <a:sym typeface="Arial"/>
              </a:rPr>
              <a:t>The employee purchases the copyright</a:t>
            </a:r>
          </a:p>
          <a:p>
            <a:pPr marL="901700" lvl="1" indent="-365125">
              <a:buFont typeface="+mj-lt"/>
              <a:buAutoNum type="alphaLcPeriod"/>
            </a:pPr>
            <a:r>
              <a:rPr lang="en-CA" sz="2000" dirty="0" smtClean="0">
                <a:solidFill>
                  <a:schemeClr val="tx1"/>
                </a:solidFill>
                <a:sym typeface="Arial"/>
              </a:rPr>
              <a:t>The </a:t>
            </a:r>
            <a:r>
              <a:rPr lang="en-CA" sz="2000" dirty="0">
                <a:solidFill>
                  <a:schemeClr val="tx1"/>
                </a:solidFill>
                <a:sym typeface="Arial"/>
              </a:rPr>
              <a:t>employee is casual </a:t>
            </a:r>
            <a:r>
              <a:rPr lang="en-CA" sz="2000" dirty="0" smtClean="0">
                <a:solidFill>
                  <a:schemeClr val="tx1"/>
                </a:solidFill>
                <a:sym typeface="Arial"/>
              </a:rPr>
              <a:t>staff</a:t>
            </a:r>
          </a:p>
          <a:p>
            <a:pPr marL="901700" lvl="1" indent="-365125">
              <a:buFont typeface="+mj-lt"/>
              <a:buAutoNum type="alphaLcPeriod"/>
            </a:pPr>
            <a:r>
              <a:rPr lang="en-CA" sz="2000" dirty="0" smtClean="0">
                <a:solidFill>
                  <a:schemeClr val="tx1"/>
                </a:solidFill>
                <a:sym typeface="Arial"/>
              </a:rPr>
              <a:t>The </a:t>
            </a:r>
            <a:r>
              <a:rPr lang="en-CA" sz="2000" dirty="0">
                <a:solidFill>
                  <a:schemeClr val="tx1"/>
                </a:solidFill>
                <a:sym typeface="Arial"/>
              </a:rPr>
              <a:t>employer says </a:t>
            </a:r>
            <a:r>
              <a:rPr lang="en-CA" sz="2000" dirty="0" smtClean="0">
                <a:solidFill>
                  <a:schemeClr val="tx1"/>
                </a:solidFill>
                <a:sym typeface="Arial"/>
              </a:rPr>
              <a:t>differently</a:t>
            </a:r>
          </a:p>
        </p:txBody>
      </p:sp>
    </p:spTree>
    <p:extLst>
      <p:ext uri="{BB962C8B-B14F-4D97-AF65-F5344CB8AC3E}">
        <p14:creationId xmlns:p14="http://schemas.microsoft.com/office/powerpoint/2010/main" val="133902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dirty="0" smtClean="0"/>
              <a:t>QUESTIONS</a:t>
            </a:r>
            <a:endParaRPr dirty="0"/>
          </a:p>
        </p:txBody>
      </p:sp>
      <p:sp>
        <p:nvSpPr>
          <p:cNvPr id="232" name="Google Shape;232;p32"/>
          <p:cNvSpPr txBox="1"/>
          <p:nvPr/>
        </p:nvSpPr>
        <p:spPr>
          <a:xfrm>
            <a:off x="788894" y="2205318"/>
            <a:ext cx="6060141" cy="31914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32"/>
          <p:cNvSpPr txBox="1"/>
          <p:nvPr/>
        </p:nvSpPr>
        <p:spPr>
          <a:xfrm>
            <a:off x="6543215" y="2388384"/>
            <a:ext cx="4949130" cy="2225180"/>
          </a:xfrm>
          <a:prstGeom prst="rect">
            <a:avLst/>
          </a:prstGeom>
          <a:noFill/>
          <a:ln>
            <a:noFill/>
          </a:ln>
        </p:spPr>
        <p:txBody>
          <a:bodyPr spcFirstLastPara="1" wrap="square" lIns="91425" tIns="45700" rIns="91425" bIns="45700" anchor="t" anchorCtr="0">
            <a:noAutofit/>
          </a:bodyPr>
          <a:lstStyle/>
          <a:p>
            <a:pPr marL="457200" marR="0" lvl="0" indent="-365125" algn="l" rtl="0">
              <a:spcBef>
                <a:spcPts val="0"/>
              </a:spcBef>
              <a:spcAft>
                <a:spcPts val="0"/>
              </a:spcAft>
              <a:buFont typeface="+mj-lt"/>
              <a:buAutoNum type="arabicPeriod" startAt="4"/>
            </a:pPr>
            <a:r>
              <a:rPr lang="en-CA" sz="2000" dirty="0">
                <a:solidFill>
                  <a:schemeClr val="tx1"/>
                </a:solidFill>
                <a:sym typeface="Arial"/>
              </a:rPr>
              <a:t>It is typical for all staff at an academic institution to own the copyright on the works they </a:t>
            </a:r>
            <a:r>
              <a:rPr lang="en-CA" sz="2000" dirty="0" smtClean="0">
                <a:solidFill>
                  <a:schemeClr val="tx1"/>
                </a:solidFill>
                <a:sym typeface="Arial"/>
              </a:rPr>
              <a:t>create.</a:t>
            </a:r>
          </a:p>
          <a:p>
            <a:pPr marL="901700" lvl="1" indent="-368300">
              <a:buFont typeface="+mj-lt"/>
              <a:buAutoNum type="alphaLcPeriod"/>
            </a:pPr>
            <a:r>
              <a:rPr lang="en-CA" sz="2000" dirty="0" smtClean="0">
                <a:solidFill>
                  <a:schemeClr val="tx1"/>
                </a:solidFill>
                <a:sym typeface="Arial"/>
              </a:rPr>
              <a:t>True</a:t>
            </a:r>
          </a:p>
          <a:p>
            <a:pPr marL="901700" lvl="1" indent="-368300">
              <a:buClr>
                <a:srgbClr val="88A03E"/>
              </a:buClr>
              <a:buFont typeface="+mj-lt"/>
              <a:buAutoNum type="alphaLcPeriod"/>
            </a:pPr>
            <a:r>
              <a:rPr lang="en-CA" sz="2000" b="1" dirty="0" smtClean="0">
                <a:solidFill>
                  <a:srgbClr val="879F3D"/>
                </a:solidFill>
                <a:sym typeface="Arial"/>
              </a:rPr>
              <a:t>False</a:t>
            </a:r>
            <a:endParaRPr b="1" dirty="0">
              <a:solidFill>
                <a:srgbClr val="879F3D"/>
              </a:solidFill>
            </a:endParaRPr>
          </a:p>
        </p:txBody>
      </p:sp>
      <p:sp>
        <p:nvSpPr>
          <p:cNvPr id="234" name="Google Shape;234;p32"/>
          <p:cNvSpPr txBox="1"/>
          <p:nvPr/>
        </p:nvSpPr>
        <p:spPr>
          <a:xfrm>
            <a:off x="843371" y="2388384"/>
            <a:ext cx="5593976" cy="1913452"/>
          </a:xfrm>
          <a:prstGeom prst="rect">
            <a:avLst/>
          </a:prstGeom>
          <a:noFill/>
          <a:ln>
            <a:noFill/>
          </a:ln>
        </p:spPr>
        <p:txBody>
          <a:bodyPr spcFirstLastPara="1" wrap="square" lIns="91425" tIns="45700" rIns="91425" bIns="45700" anchor="t" anchorCtr="0">
            <a:noAutofit/>
          </a:bodyPr>
          <a:lstStyle/>
          <a:p>
            <a:pPr marL="457200" marR="0" lvl="0" indent="-365125" algn="l" rtl="0">
              <a:spcBef>
                <a:spcPts val="0"/>
              </a:spcBef>
              <a:spcAft>
                <a:spcPts val="0"/>
              </a:spcAft>
              <a:buFont typeface="+mj-lt"/>
              <a:buAutoNum type="arabicPeriod" startAt="3"/>
            </a:pPr>
            <a:r>
              <a:rPr lang="en-CA" sz="2000" dirty="0">
                <a:solidFill>
                  <a:schemeClr val="tx1"/>
                </a:solidFill>
                <a:sym typeface="Arial"/>
              </a:rPr>
              <a:t>You definitely own the copyright of the novel you wrote even if you used your employer’s </a:t>
            </a:r>
            <a:r>
              <a:rPr lang="en-CA" sz="2000" dirty="0" smtClean="0">
                <a:solidFill>
                  <a:schemeClr val="tx1"/>
                </a:solidFill>
                <a:sym typeface="Arial"/>
              </a:rPr>
              <a:t>computer.</a:t>
            </a:r>
          </a:p>
          <a:p>
            <a:pPr marL="901700" lvl="2" indent="-368300">
              <a:buFont typeface="+mj-lt"/>
              <a:buAutoNum type="alphaLcPeriod"/>
            </a:pPr>
            <a:r>
              <a:rPr lang="en-CA" sz="2000" dirty="0" smtClean="0">
                <a:solidFill>
                  <a:schemeClr val="tx1"/>
                </a:solidFill>
                <a:sym typeface="Arial"/>
              </a:rPr>
              <a:t>True</a:t>
            </a:r>
          </a:p>
          <a:p>
            <a:pPr marL="901700" lvl="2" indent="-368300">
              <a:buClr>
                <a:srgbClr val="88A03E"/>
              </a:buClr>
              <a:buFont typeface="+mj-lt"/>
              <a:buAutoNum type="alphaLcPeriod"/>
            </a:pPr>
            <a:r>
              <a:rPr lang="en-CA" sz="2000" b="1" dirty="0" smtClean="0">
                <a:solidFill>
                  <a:srgbClr val="879F3D"/>
                </a:solidFill>
                <a:sym typeface="Arial"/>
              </a:rPr>
              <a:t>False</a:t>
            </a:r>
            <a:endParaRPr b="1" dirty="0">
              <a:solidFill>
                <a:srgbClr val="879F3D"/>
              </a:solidFill>
            </a:endParaRPr>
          </a:p>
        </p:txBody>
      </p:sp>
    </p:spTree>
    <p:extLst>
      <p:ext uri="{BB962C8B-B14F-4D97-AF65-F5344CB8AC3E}">
        <p14:creationId xmlns:p14="http://schemas.microsoft.com/office/powerpoint/2010/main" val="241526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dirty="0" smtClean="0"/>
              <a:t>QUESTIONS</a:t>
            </a:r>
            <a:endParaRPr dirty="0"/>
          </a:p>
        </p:txBody>
      </p:sp>
      <p:sp>
        <p:nvSpPr>
          <p:cNvPr id="240" name="Google Shape;240;p33"/>
          <p:cNvSpPr txBox="1"/>
          <p:nvPr/>
        </p:nvSpPr>
        <p:spPr>
          <a:xfrm>
            <a:off x="968188" y="1743342"/>
            <a:ext cx="4428565" cy="2298721"/>
          </a:xfrm>
          <a:prstGeom prst="rect">
            <a:avLst/>
          </a:prstGeom>
          <a:noFill/>
          <a:ln>
            <a:noFill/>
          </a:ln>
        </p:spPr>
        <p:txBody>
          <a:bodyPr spcFirstLastPara="1" wrap="square" lIns="91425" tIns="45700" rIns="91425" bIns="45700" anchor="t" anchorCtr="0">
            <a:noAutofit/>
          </a:bodyPr>
          <a:lstStyle/>
          <a:p>
            <a:pPr marL="457200" marR="0" lvl="0" indent="-365125" algn="l" rtl="0">
              <a:spcBef>
                <a:spcPts val="0"/>
              </a:spcBef>
              <a:spcAft>
                <a:spcPts val="0"/>
              </a:spcAft>
              <a:buFont typeface="+mj-lt"/>
              <a:buAutoNum type="arabicPeriod" startAt="5"/>
            </a:pPr>
            <a:r>
              <a:rPr lang="en-CA" sz="2000" dirty="0">
                <a:solidFill>
                  <a:schemeClr val="tx1"/>
                </a:solidFill>
                <a:sym typeface="Arial"/>
              </a:rPr>
              <a:t>It is important to read and ensure that you understand any collective agreement or contract that you </a:t>
            </a:r>
            <a:r>
              <a:rPr lang="en-CA" sz="2000" dirty="0" smtClean="0">
                <a:solidFill>
                  <a:schemeClr val="tx1"/>
                </a:solidFill>
                <a:sym typeface="Arial"/>
              </a:rPr>
              <a:t>sign.</a:t>
            </a:r>
          </a:p>
          <a:p>
            <a:pPr marL="901700" lvl="1" indent="-368300">
              <a:buClr>
                <a:srgbClr val="88A03E"/>
              </a:buClr>
              <a:buFont typeface="+mj-lt"/>
              <a:buAutoNum type="alphaLcPeriod"/>
            </a:pPr>
            <a:r>
              <a:rPr lang="en-CA" sz="2000" b="1" dirty="0" smtClean="0">
                <a:solidFill>
                  <a:srgbClr val="879F3D"/>
                </a:solidFill>
                <a:sym typeface="Arial"/>
              </a:rPr>
              <a:t>True</a:t>
            </a:r>
          </a:p>
          <a:p>
            <a:pPr marL="901700" lvl="1" indent="-368300">
              <a:buFont typeface="+mj-lt"/>
              <a:buAutoNum type="alphaLcPeriod"/>
            </a:pPr>
            <a:r>
              <a:rPr lang="en-CA" sz="2000" dirty="0" smtClean="0">
                <a:solidFill>
                  <a:schemeClr val="tx1"/>
                </a:solidFill>
                <a:sym typeface="Arial"/>
              </a:rPr>
              <a:t>False</a:t>
            </a:r>
            <a:endParaRPr sz="2000" dirty="0">
              <a:solidFill>
                <a:schemeClr val="tx1"/>
              </a:solidFill>
            </a:endParaRPr>
          </a:p>
        </p:txBody>
      </p:sp>
      <p:sp>
        <p:nvSpPr>
          <p:cNvPr id="241" name="Google Shape;241;p33"/>
          <p:cNvSpPr txBox="1"/>
          <p:nvPr/>
        </p:nvSpPr>
        <p:spPr>
          <a:xfrm>
            <a:off x="6033654" y="1743343"/>
            <a:ext cx="5084618" cy="4062651"/>
          </a:xfrm>
          <a:prstGeom prst="rect">
            <a:avLst/>
          </a:prstGeom>
          <a:noFill/>
          <a:ln>
            <a:noFill/>
          </a:ln>
        </p:spPr>
        <p:txBody>
          <a:bodyPr spcFirstLastPara="1" wrap="square" lIns="91425" tIns="45700" rIns="91425" bIns="45700" anchor="t" anchorCtr="0">
            <a:noAutofit/>
          </a:bodyPr>
          <a:lstStyle/>
          <a:p>
            <a:pPr marL="457200" marR="0" lvl="0" indent="-365125" algn="l" rtl="0">
              <a:spcBef>
                <a:spcPts val="0"/>
              </a:spcBef>
              <a:spcAft>
                <a:spcPts val="0"/>
              </a:spcAft>
              <a:buFont typeface="+mj-lt"/>
              <a:buAutoNum type="arabicPeriod" startAt="6"/>
            </a:pPr>
            <a:r>
              <a:rPr lang="en-CA" sz="2000" dirty="0">
                <a:solidFill>
                  <a:schemeClr val="tx1"/>
                </a:solidFill>
                <a:sym typeface="Arial"/>
              </a:rPr>
              <a:t>In </a:t>
            </a:r>
            <a:r>
              <a:rPr lang="en-CA" sz="2000" i="1" dirty="0">
                <a:solidFill>
                  <a:schemeClr val="tx1"/>
                </a:solidFill>
                <a:sym typeface="Arial"/>
              </a:rPr>
              <a:t>Hawley v. Canada</a:t>
            </a:r>
            <a:r>
              <a:rPr lang="en-CA" sz="2000" dirty="0">
                <a:solidFill>
                  <a:schemeClr val="tx1"/>
                </a:solidFill>
                <a:sym typeface="Arial"/>
              </a:rPr>
              <a:t>, the court decided the copyright was owned by the Crown </a:t>
            </a:r>
            <a:r>
              <a:rPr lang="en-CA" sz="2000" dirty="0" smtClean="0">
                <a:solidFill>
                  <a:schemeClr val="tx1"/>
                </a:solidFill>
                <a:sym typeface="Arial"/>
              </a:rPr>
              <a:t>because:</a:t>
            </a:r>
          </a:p>
          <a:p>
            <a:pPr marL="901700" indent="-368300">
              <a:buFont typeface="+mj-lt"/>
              <a:buAutoNum type="alphaLcPeriod"/>
            </a:pPr>
            <a:r>
              <a:rPr lang="en-CA" sz="2000" dirty="0">
                <a:solidFill>
                  <a:schemeClr val="tx1"/>
                </a:solidFill>
              </a:rPr>
              <a:t>Inmates have no leisure time so all work produced is owned by the </a:t>
            </a:r>
            <a:r>
              <a:rPr lang="en-CA" sz="2000" dirty="0" smtClean="0">
                <a:solidFill>
                  <a:schemeClr val="tx1"/>
                </a:solidFill>
              </a:rPr>
              <a:t>Crown</a:t>
            </a:r>
            <a:endParaRPr lang="en-CA" sz="2000" dirty="0" smtClean="0">
              <a:solidFill>
                <a:schemeClr val="tx1"/>
              </a:solidFill>
              <a:sym typeface="Arial"/>
            </a:endParaRPr>
          </a:p>
          <a:p>
            <a:pPr marL="901700" indent="-368300">
              <a:buFont typeface="+mj-lt"/>
              <a:buAutoNum type="alphaLcPeriod"/>
            </a:pPr>
            <a:r>
              <a:rPr lang="en-CA" sz="2000" dirty="0" smtClean="0">
                <a:solidFill>
                  <a:schemeClr val="tx1"/>
                </a:solidFill>
              </a:rPr>
              <a:t>Compensation of </a:t>
            </a:r>
            <a:r>
              <a:rPr lang="en-CA" sz="2000" dirty="0">
                <a:solidFill>
                  <a:schemeClr val="tx1"/>
                </a:solidFill>
              </a:rPr>
              <a:t>$6/day </a:t>
            </a:r>
            <a:r>
              <a:rPr lang="en-CA" sz="2000" dirty="0" smtClean="0">
                <a:solidFill>
                  <a:schemeClr val="tx1"/>
                </a:solidFill>
              </a:rPr>
              <a:t>for inmates was considered fair</a:t>
            </a:r>
            <a:endParaRPr lang="en-CA" sz="2000" dirty="0" smtClean="0">
              <a:solidFill>
                <a:schemeClr val="tx1"/>
              </a:solidFill>
              <a:sym typeface="Arial"/>
            </a:endParaRPr>
          </a:p>
          <a:p>
            <a:pPr marL="901700" marR="0" lvl="0" indent="-368300" algn="l" rtl="0">
              <a:spcBef>
                <a:spcPts val="0"/>
              </a:spcBef>
              <a:spcAft>
                <a:spcPts val="0"/>
              </a:spcAft>
              <a:buFont typeface="+mj-lt"/>
              <a:buAutoNum type="alphaLcPeriod"/>
            </a:pPr>
            <a:r>
              <a:rPr lang="en-CA" sz="2000" dirty="0" smtClean="0">
                <a:solidFill>
                  <a:schemeClr val="tx1"/>
                </a:solidFill>
                <a:sym typeface="Arial"/>
              </a:rPr>
              <a:t>The </a:t>
            </a:r>
            <a:r>
              <a:rPr lang="en-CA" sz="2000" dirty="0">
                <a:solidFill>
                  <a:schemeClr val="tx1"/>
                </a:solidFill>
                <a:sym typeface="Arial"/>
              </a:rPr>
              <a:t>warden wanted the </a:t>
            </a:r>
            <a:r>
              <a:rPr lang="en-CA" sz="2000" dirty="0" smtClean="0">
                <a:solidFill>
                  <a:schemeClr val="tx1"/>
                </a:solidFill>
                <a:sym typeface="Arial"/>
              </a:rPr>
              <a:t>painting</a:t>
            </a:r>
          </a:p>
          <a:p>
            <a:pPr marL="901700" indent="-368300">
              <a:buClr>
                <a:srgbClr val="88A03E"/>
              </a:buClr>
              <a:buFont typeface="+mj-lt"/>
              <a:buAutoNum type="alphaLcPeriod"/>
            </a:pPr>
            <a:r>
              <a:rPr lang="en-CA" sz="2000" b="1" dirty="0" smtClean="0">
                <a:solidFill>
                  <a:srgbClr val="879F3D"/>
                </a:solidFill>
              </a:rPr>
              <a:t>The painting was </a:t>
            </a:r>
            <a:r>
              <a:rPr lang="en-CA" sz="2000" b="1" dirty="0">
                <a:solidFill>
                  <a:srgbClr val="879F3D"/>
                </a:solidFill>
              </a:rPr>
              <a:t>produced during </a:t>
            </a:r>
            <a:r>
              <a:rPr lang="en-CA" sz="2000" b="1" dirty="0" smtClean="0">
                <a:solidFill>
                  <a:srgbClr val="879F3D"/>
                </a:solidFill>
              </a:rPr>
              <a:t>work hours, not leisure hours</a:t>
            </a:r>
            <a:endParaRPr sz="2000" b="1" dirty="0">
              <a:solidFill>
                <a:srgbClr val="879F3D"/>
              </a:solidFill>
            </a:endParaRPr>
          </a:p>
          <a:p>
            <a:pPr marL="342900" marR="0" lvl="0" indent="-228600" algn="l" rtl="0">
              <a:spcBef>
                <a:spcPts val="0"/>
              </a:spcBef>
              <a:spcAft>
                <a:spcPts val="0"/>
              </a:spcAft>
              <a:buClr>
                <a:schemeClr val="dk1"/>
              </a:buClr>
              <a:buSzPts val="1800"/>
              <a:buFont typeface="Calibri"/>
              <a:buNone/>
            </a:pPr>
            <a:endParaRPr sz="2000" dirty="0">
              <a:solidFill>
                <a:schemeClr val="tx1"/>
              </a:solidFill>
              <a:sym typeface="Arial"/>
            </a:endParaRPr>
          </a:p>
        </p:txBody>
      </p:sp>
    </p:spTree>
    <p:extLst>
      <p:ext uri="{BB962C8B-B14F-4D97-AF65-F5344CB8AC3E}">
        <p14:creationId xmlns:p14="http://schemas.microsoft.com/office/powerpoint/2010/main" val="102193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6300" r="15554" b="13268"/>
          <a:stretch/>
        </p:blipFill>
        <p:spPr>
          <a:xfrm>
            <a:off x="7498153" y="1904408"/>
            <a:ext cx="2970009" cy="3780000"/>
          </a:xfrm>
          <a:prstGeom prst="rect">
            <a:avLst/>
          </a:prstGeom>
        </p:spPr>
      </p:pic>
      <p:sp>
        <p:nvSpPr>
          <p:cNvPr id="12" name="Google Shape;69;p17"/>
          <p:cNvSpPr txBox="1">
            <a:spLocks noGrp="1"/>
          </p:cNvSpPr>
          <p:nvPr>
            <p:ph type="title"/>
          </p:nvPr>
        </p:nvSpPr>
        <p:spPr>
          <a:xfrm>
            <a:off x="2125785" y="526318"/>
            <a:ext cx="9941169"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dirty="0">
                <a:latin typeface="Arial"/>
                <a:ea typeface="Arial"/>
                <a:cs typeface="Arial"/>
                <a:sym typeface="Arial"/>
              </a:rPr>
              <a:t>COPYRIGHT OWNERSHIP</a:t>
            </a:r>
            <a:endParaRPr dirty="0"/>
          </a:p>
        </p:txBody>
      </p:sp>
      <p:pic>
        <p:nvPicPr>
          <p:cNvPr id="13" name="Google Shape;70;p17"/>
          <p:cNvPicPr preferRelativeResize="0">
            <a:picLocks noGrp="1"/>
          </p:cNvPicPr>
          <p:nvPr>
            <p:ph type="body" idx="4294967295"/>
          </p:nvPr>
        </p:nvPicPr>
        <p:blipFill rotWithShape="1">
          <a:blip r:embed="rId4">
            <a:alphaModFix/>
          </a:blip>
          <a:srcRect/>
          <a:stretch/>
        </p:blipFill>
        <p:spPr>
          <a:xfrm>
            <a:off x="1155938" y="2262493"/>
            <a:ext cx="4601763" cy="3211653"/>
          </a:xfrm>
          <a:prstGeom prst="rect">
            <a:avLst/>
          </a:prstGeom>
          <a:noFill/>
          <a:ln>
            <a:noFill/>
          </a:ln>
        </p:spPr>
      </p:pic>
      <p:pic>
        <p:nvPicPr>
          <p:cNvPr id="14" name="Google Shape;71;p17"/>
          <p:cNvPicPr preferRelativeResize="0"/>
          <p:nvPr/>
        </p:nvPicPr>
        <p:blipFill rotWithShape="1">
          <a:blip r:embed="rId5">
            <a:alphaModFix/>
          </a:blip>
          <a:srcRect/>
          <a:stretch/>
        </p:blipFill>
        <p:spPr>
          <a:xfrm>
            <a:off x="9414931" y="2964860"/>
            <a:ext cx="2397474" cy="2072926"/>
          </a:xfrm>
          <a:prstGeom prst="rect">
            <a:avLst/>
          </a:prstGeom>
          <a:noFill/>
          <a:ln>
            <a:noFill/>
          </a:ln>
        </p:spPr>
      </p:pic>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l="7488" t="11786" r="8067" b="26378"/>
          <a:stretch/>
        </p:blipFill>
        <p:spPr>
          <a:xfrm>
            <a:off x="6135065" y="1485225"/>
            <a:ext cx="2484000" cy="1818944"/>
          </a:xfrm>
          <a:prstGeom prst="rect">
            <a:avLst/>
          </a:prstGeom>
        </p:spPr>
      </p:pic>
      <p:sp>
        <p:nvSpPr>
          <p:cNvPr id="16" name="Google Shape;73;p17"/>
          <p:cNvSpPr txBox="1"/>
          <p:nvPr/>
        </p:nvSpPr>
        <p:spPr>
          <a:xfrm>
            <a:off x="8017661" y="1962112"/>
            <a:ext cx="1930991" cy="24170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0" b="0" i="0" u="none" strike="noStrike" cap="none" dirty="0">
                <a:solidFill>
                  <a:schemeClr val="dk1"/>
                </a:solidFill>
                <a:sym typeface="Arial"/>
              </a:rPr>
              <a:t>?</a:t>
            </a:r>
            <a:endParaRPr sz="24000" dirty="0"/>
          </a:p>
        </p:txBody>
      </p:sp>
      <p:pic>
        <p:nvPicPr>
          <p:cNvPr id="17" name="Google Shape;74;p17"/>
          <p:cNvPicPr preferRelativeResize="0"/>
          <p:nvPr/>
        </p:nvPicPr>
        <p:blipFill rotWithShape="1">
          <a:blip r:embed="rId7">
            <a:alphaModFix/>
          </a:blip>
          <a:srcRect r="7372" b="12037"/>
          <a:stretch/>
        </p:blipFill>
        <p:spPr>
          <a:xfrm>
            <a:off x="6297108" y="4209928"/>
            <a:ext cx="2182835" cy="2072926"/>
          </a:xfrm>
          <a:prstGeom prst="rect">
            <a:avLst/>
          </a:prstGeom>
          <a:noFill/>
          <a:ln>
            <a:noFill/>
          </a:ln>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6300" r="15554" b="13268"/>
          <a:stretch/>
        </p:blipFill>
        <p:spPr>
          <a:xfrm>
            <a:off x="8367382" y="2556189"/>
            <a:ext cx="1440000" cy="1832724"/>
          </a:xfrm>
          <a:prstGeom prst="rect">
            <a:avLst/>
          </a:prstGeom>
        </p:spPr>
      </p:pic>
      <p:sp>
        <p:nvSpPr>
          <p:cNvPr id="20" name="Google Shape;73;p17"/>
          <p:cNvSpPr txBox="1"/>
          <p:nvPr/>
        </p:nvSpPr>
        <p:spPr>
          <a:xfrm>
            <a:off x="7544076" y="3037901"/>
            <a:ext cx="667311" cy="11720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6000" b="0" i="0" u="none" strike="noStrike" cap="none" dirty="0">
                <a:solidFill>
                  <a:schemeClr val="dk1"/>
                </a:solidFill>
                <a:sym typeface="Arial"/>
              </a:rPr>
              <a:t>?</a:t>
            </a:r>
            <a:endParaRPr sz="6000" dirty="0"/>
          </a:p>
        </p:txBody>
      </p:sp>
      <p:sp>
        <p:nvSpPr>
          <p:cNvPr id="21" name="Google Shape;73;p17"/>
          <p:cNvSpPr txBox="1"/>
          <p:nvPr/>
        </p:nvSpPr>
        <p:spPr>
          <a:xfrm>
            <a:off x="9704500" y="2207540"/>
            <a:ext cx="667311" cy="11720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6000" b="0" i="0" u="none" strike="noStrike" cap="none" dirty="0">
                <a:solidFill>
                  <a:schemeClr val="dk1"/>
                </a:solidFill>
                <a:sym typeface="Arial"/>
              </a:rPr>
              <a:t>?</a:t>
            </a:r>
            <a:endParaRPr sz="6000" dirty="0"/>
          </a:p>
        </p:txBody>
      </p:sp>
      <p:sp>
        <p:nvSpPr>
          <p:cNvPr id="22" name="Google Shape;73;p17"/>
          <p:cNvSpPr txBox="1"/>
          <p:nvPr/>
        </p:nvSpPr>
        <p:spPr>
          <a:xfrm>
            <a:off x="8689256" y="4517268"/>
            <a:ext cx="667311" cy="11720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6000" b="0" i="0" u="none" strike="noStrike" cap="none" dirty="0">
                <a:solidFill>
                  <a:schemeClr val="dk1"/>
                </a:solidFill>
                <a:sym typeface="Arial"/>
              </a:rPr>
              <a:t>?</a:t>
            </a:r>
            <a:endParaRPr sz="6000" dirty="0"/>
          </a:p>
        </p:txBody>
      </p:sp>
    </p:spTree>
    <p:extLst>
      <p:ext uri="{BB962C8B-B14F-4D97-AF65-F5344CB8AC3E}">
        <p14:creationId xmlns:p14="http://schemas.microsoft.com/office/powerpoint/2010/main" val="42233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2000"/>
                            </p:stCondLst>
                            <p:childTnLst>
                              <p:par>
                                <p:cTn id="23" presetID="53" presetClass="exit" presetSubtype="32" fill="hold" grpId="0" nodeType="afterEffect">
                                  <p:stCondLst>
                                    <p:cond delay="500"/>
                                  </p:stCondLst>
                                  <p:childTnLst>
                                    <p:anim calcmode="lin" valueType="num">
                                      <p:cBhvr>
                                        <p:cTn id="24" dur="1000"/>
                                        <p:tgtEl>
                                          <p:spTgt spid="16"/>
                                        </p:tgtEl>
                                        <p:attrNameLst>
                                          <p:attrName>ppt_w</p:attrName>
                                        </p:attrNameLst>
                                      </p:cBhvr>
                                      <p:tavLst>
                                        <p:tav tm="0">
                                          <p:val>
                                            <p:strVal val="ppt_w"/>
                                          </p:val>
                                        </p:tav>
                                        <p:tav tm="100000">
                                          <p:val>
                                            <p:fltVal val="0"/>
                                          </p:val>
                                        </p:tav>
                                      </p:tavLst>
                                    </p:anim>
                                    <p:anim calcmode="lin" valueType="num">
                                      <p:cBhvr>
                                        <p:cTn id="25" dur="1000"/>
                                        <p:tgtEl>
                                          <p:spTgt spid="16"/>
                                        </p:tgtEl>
                                        <p:attrNameLst>
                                          <p:attrName>ppt_h</p:attrName>
                                        </p:attrNameLst>
                                      </p:cBhvr>
                                      <p:tavLst>
                                        <p:tav tm="0">
                                          <p:val>
                                            <p:strVal val="ppt_h"/>
                                          </p:val>
                                        </p:tav>
                                        <p:tav tm="100000">
                                          <p:val>
                                            <p:fltVal val="0"/>
                                          </p:val>
                                        </p:tav>
                                      </p:tavLst>
                                    </p:anim>
                                    <p:animEffect transition="out" filter="fade">
                                      <p:cBhvr>
                                        <p:cTn id="26" dur="1000"/>
                                        <p:tgtEl>
                                          <p:spTgt spid="16"/>
                                        </p:tgtEl>
                                      </p:cBhvr>
                                    </p:animEffect>
                                    <p:set>
                                      <p:cBhvr>
                                        <p:cTn id="27" dur="1" fill="hold">
                                          <p:stCondLst>
                                            <p:cond delay="9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par>
                          <p:cTn id="45" fill="hold">
                            <p:stCondLst>
                              <p:cond delay="0"/>
                            </p:stCondLst>
                            <p:childTnLst>
                              <p:par>
                                <p:cTn id="46" presetID="10" presetClass="entr" presetSubtype="0" fill="hold" nodeType="afterEffect">
                                  <p:stCondLst>
                                    <p:cond delay="5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3538" lvl="0" indent="-363538">
              <a:spcBef>
                <a:spcPts val="0"/>
              </a:spcBef>
            </a:pPr>
            <a:r>
              <a:rPr lang="en-US" dirty="0">
                <a:solidFill>
                  <a:schemeClr val="tx1"/>
                </a:solidFill>
              </a:rPr>
              <a:t>Ginsburg, J. C. (2003). The concept of authorship in comparative copyright law. </a:t>
            </a:r>
            <a:r>
              <a:rPr lang="en-US" i="1" dirty="0">
                <a:solidFill>
                  <a:schemeClr val="tx1"/>
                </a:solidFill>
              </a:rPr>
              <a:t>DePaul Law Review, 52</a:t>
            </a:r>
            <a:r>
              <a:rPr lang="en-US" dirty="0">
                <a:solidFill>
                  <a:schemeClr val="tx1"/>
                </a:solidFill>
              </a:rPr>
              <a:t>(4), 1063-1092.</a:t>
            </a:r>
            <a:endParaRPr lang="en-US" sz="2800" dirty="0">
              <a:solidFill>
                <a:schemeClr val="tx1"/>
              </a:solidFill>
            </a:endParaRPr>
          </a:p>
          <a:p>
            <a:pPr marL="0" lvl="0" indent="0">
              <a:spcBef>
                <a:spcPts val="0"/>
              </a:spcBef>
            </a:pPr>
            <a:endParaRPr lang="en-US" dirty="0">
              <a:solidFill>
                <a:schemeClr val="tx1"/>
              </a:solidFill>
            </a:endParaRPr>
          </a:p>
          <a:p>
            <a:pPr marL="363538" lvl="0" indent="-363538">
              <a:spcBef>
                <a:spcPts val="0"/>
              </a:spcBef>
            </a:pPr>
            <a:r>
              <a:rPr lang="en-US" dirty="0" err="1">
                <a:solidFill>
                  <a:schemeClr val="tx1"/>
                </a:solidFill>
              </a:rPr>
              <a:t>Lametti</a:t>
            </a:r>
            <a:r>
              <a:rPr lang="en-US" dirty="0">
                <a:solidFill>
                  <a:schemeClr val="tx1"/>
                </a:solidFill>
              </a:rPr>
              <a:t>, D. (2001). Publish and profit?: Justifying the ownership of copyright in the academic setting. </a:t>
            </a:r>
            <a:r>
              <a:rPr lang="en-US" i="1" dirty="0">
                <a:solidFill>
                  <a:schemeClr val="tx1"/>
                </a:solidFill>
              </a:rPr>
              <a:t>Queen’s Law Journal, 26,</a:t>
            </a:r>
            <a:r>
              <a:rPr lang="en-US" dirty="0">
                <a:solidFill>
                  <a:schemeClr val="tx1"/>
                </a:solidFill>
              </a:rPr>
              <a:t> 497-568.</a:t>
            </a:r>
          </a:p>
          <a:p>
            <a:pPr marL="0" lvl="0" indent="0">
              <a:spcBef>
                <a:spcPts val="0"/>
              </a:spcBef>
            </a:pPr>
            <a:endParaRPr lang="en-US" dirty="0">
              <a:solidFill>
                <a:schemeClr val="tx1"/>
              </a:solidFill>
            </a:endParaRPr>
          </a:p>
          <a:p>
            <a:pPr marL="363538" lvl="0" indent="-363538">
              <a:spcBef>
                <a:spcPts val="0"/>
              </a:spcBef>
            </a:pPr>
            <a:r>
              <a:rPr lang="en-US" dirty="0" err="1">
                <a:solidFill>
                  <a:schemeClr val="tx1"/>
                </a:solidFill>
              </a:rPr>
              <a:t>Monotti</a:t>
            </a:r>
            <a:r>
              <a:rPr lang="en-US" dirty="0">
                <a:solidFill>
                  <a:schemeClr val="tx1"/>
                </a:solidFill>
              </a:rPr>
              <a:t>, A. L</a:t>
            </a:r>
            <a:r>
              <a:rPr lang="en-US" dirty="0" smtClean="0">
                <a:solidFill>
                  <a:schemeClr val="tx1"/>
                </a:solidFill>
              </a:rPr>
              <a:t>., </a:t>
            </a:r>
            <a:r>
              <a:rPr lang="en-US" dirty="0">
                <a:solidFill>
                  <a:schemeClr val="tx1"/>
                </a:solidFill>
              </a:rPr>
              <a:t>&amp; </a:t>
            </a:r>
            <a:r>
              <a:rPr lang="en-US" dirty="0" err="1">
                <a:solidFill>
                  <a:schemeClr val="tx1"/>
                </a:solidFill>
              </a:rPr>
              <a:t>Rickeston</a:t>
            </a:r>
            <a:r>
              <a:rPr lang="en-US" dirty="0">
                <a:solidFill>
                  <a:schemeClr val="tx1"/>
                </a:solidFill>
              </a:rPr>
              <a:t>, S. (2003).</a:t>
            </a:r>
            <a:r>
              <a:rPr lang="en-US" i="1" dirty="0">
                <a:solidFill>
                  <a:schemeClr val="tx1"/>
                </a:solidFill>
              </a:rPr>
              <a:t> Universities and intellectual property: Ownership and exploitation</a:t>
            </a:r>
            <a:r>
              <a:rPr lang="en-US" dirty="0">
                <a:solidFill>
                  <a:schemeClr val="tx1"/>
                </a:solidFill>
              </a:rPr>
              <a:t>. Oxford University Press.</a:t>
            </a:r>
          </a:p>
          <a:p>
            <a:pPr marL="0" lvl="0" indent="0">
              <a:spcBef>
                <a:spcPts val="0"/>
              </a:spcBef>
            </a:pPr>
            <a:endParaRPr lang="en-US" dirty="0">
              <a:solidFill>
                <a:schemeClr val="tx1"/>
              </a:solidFill>
            </a:endParaRPr>
          </a:p>
          <a:p>
            <a:pPr marL="363538" lvl="0" indent="-363538">
              <a:spcBef>
                <a:spcPts val="0"/>
              </a:spcBef>
            </a:pPr>
            <a:r>
              <a:rPr lang="en-US" dirty="0" err="1">
                <a:solidFill>
                  <a:schemeClr val="tx1"/>
                </a:solidFill>
              </a:rPr>
              <a:t>Tomkowicz</a:t>
            </a:r>
            <a:r>
              <a:rPr lang="en-US" dirty="0">
                <a:solidFill>
                  <a:schemeClr val="tx1"/>
                </a:solidFill>
              </a:rPr>
              <a:t>, R. J. (2013). Copyright in ideas: Equitable ownership of copyright. </a:t>
            </a:r>
            <a:r>
              <a:rPr lang="en-US" i="1" dirty="0">
                <a:solidFill>
                  <a:schemeClr val="tx1"/>
                </a:solidFill>
              </a:rPr>
              <a:t>Canadian Intellectual Property Review, 29</a:t>
            </a:r>
            <a:r>
              <a:rPr lang="en-US" dirty="0">
                <a:solidFill>
                  <a:schemeClr val="tx1"/>
                </a:solidFill>
              </a:rPr>
              <a:t>(1), 75-98.</a:t>
            </a:r>
          </a:p>
          <a:p>
            <a:pPr marL="0" lvl="0" indent="0">
              <a:spcBef>
                <a:spcPts val="0"/>
              </a:spcBef>
            </a:pPr>
            <a:endParaRPr lang="en-US" dirty="0">
              <a:solidFill>
                <a:schemeClr val="tx1"/>
              </a:solidFill>
            </a:endParaRPr>
          </a:p>
          <a:p>
            <a:pPr marL="363538" lvl="0" indent="-363538">
              <a:spcBef>
                <a:spcPts val="0"/>
              </a:spcBef>
            </a:pPr>
            <a:r>
              <a:rPr lang="en-US" dirty="0" err="1">
                <a:solidFill>
                  <a:schemeClr val="tx1"/>
                </a:solidFill>
              </a:rPr>
              <a:t>Vaver</a:t>
            </a:r>
            <a:r>
              <a:rPr lang="en-US" dirty="0">
                <a:solidFill>
                  <a:schemeClr val="tx1"/>
                </a:solidFill>
              </a:rPr>
              <a:t>, D. (2011). </a:t>
            </a:r>
            <a:r>
              <a:rPr lang="en-US" i="1" dirty="0">
                <a:solidFill>
                  <a:schemeClr val="tx1"/>
                </a:solidFill>
              </a:rPr>
              <a:t>Intellectual property law: Copyright, </a:t>
            </a:r>
            <a:r>
              <a:rPr lang="en-US" i="1" dirty="0" smtClean="0">
                <a:solidFill>
                  <a:schemeClr val="tx1"/>
                </a:solidFill>
              </a:rPr>
              <a:t>patents, trade-marks</a:t>
            </a:r>
            <a:r>
              <a:rPr lang="en-US" dirty="0" smtClean="0">
                <a:solidFill>
                  <a:schemeClr val="tx1"/>
                </a:solidFill>
              </a:rPr>
              <a:t> </a:t>
            </a:r>
            <a:r>
              <a:rPr lang="en-US" dirty="0">
                <a:solidFill>
                  <a:schemeClr val="tx1"/>
                </a:solidFill>
              </a:rPr>
              <a:t>(2nd ed.). Irwin Law.</a:t>
            </a:r>
          </a:p>
          <a:p>
            <a:endParaRPr lang="en-CA" dirty="0"/>
          </a:p>
        </p:txBody>
      </p:sp>
    </p:spTree>
    <p:extLst>
      <p:ext uri="{BB962C8B-B14F-4D97-AF65-F5344CB8AC3E}">
        <p14:creationId xmlns:p14="http://schemas.microsoft.com/office/powerpoint/2010/main" val="2022914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1950" indent="-361950"/>
            <a:r>
              <a:rPr lang="es-ES" i="1" dirty="0" err="1">
                <a:solidFill>
                  <a:schemeClr val="tx1"/>
                </a:solidFill>
              </a:rPr>
              <a:t>Hawley</a:t>
            </a:r>
            <a:r>
              <a:rPr lang="es-ES" i="1" dirty="0">
                <a:solidFill>
                  <a:schemeClr val="tx1"/>
                </a:solidFill>
              </a:rPr>
              <a:t> v. </a:t>
            </a:r>
            <a:r>
              <a:rPr lang="es-ES" i="1" dirty="0" err="1">
                <a:solidFill>
                  <a:schemeClr val="tx1"/>
                </a:solidFill>
              </a:rPr>
              <a:t>Canada</a:t>
            </a:r>
            <a:r>
              <a:rPr lang="es-ES" dirty="0">
                <a:solidFill>
                  <a:schemeClr val="tx1"/>
                </a:solidFill>
              </a:rPr>
              <a:t>, 1990 </a:t>
            </a:r>
            <a:r>
              <a:rPr lang="es-ES" dirty="0" err="1">
                <a:solidFill>
                  <a:schemeClr val="tx1"/>
                </a:solidFill>
              </a:rPr>
              <a:t>CanLII</a:t>
            </a:r>
            <a:r>
              <a:rPr lang="es-ES" dirty="0">
                <a:solidFill>
                  <a:schemeClr val="tx1"/>
                </a:solidFill>
              </a:rPr>
              <a:t> 8024 (FC). </a:t>
            </a:r>
            <a:r>
              <a:rPr lang="es-ES" u="sng" dirty="0">
                <a:solidFill>
                  <a:schemeClr val="tx1"/>
                </a:solidFill>
                <a:hlinkClick r:id="rId3"/>
              </a:rPr>
              <a:t>http://</a:t>
            </a:r>
            <a:r>
              <a:rPr lang="es-ES" u="sng" dirty="0" smtClean="0">
                <a:solidFill>
                  <a:schemeClr val="tx1"/>
                </a:solidFill>
                <a:hlinkClick r:id="rId3"/>
              </a:rPr>
              <a:t>canlii.ca/t/gbw0q</a:t>
            </a:r>
            <a:endParaRPr lang="es-ES" dirty="0">
              <a:solidFill>
                <a:schemeClr val="tx1"/>
              </a:solidFill>
            </a:endParaRPr>
          </a:p>
        </p:txBody>
      </p:sp>
    </p:spTree>
    <p:extLst>
      <p:ext uri="{BB962C8B-B14F-4D97-AF65-F5344CB8AC3E}">
        <p14:creationId xmlns:p14="http://schemas.microsoft.com/office/powerpoint/2010/main" val="819602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1192" y="1536476"/>
            <a:ext cx="10502608" cy="4921473"/>
          </a:xfrm>
        </p:spPr>
        <p:txBody>
          <a:bodyPr/>
          <a:lstStyle/>
          <a:p>
            <a:pPr marL="0" lvl="0" indent="0">
              <a:spcBef>
                <a:spcPts val="0"/>
              </a:spcBef>
              <a:buSzPts val="1400"/>
            </a:pPr>
            <a:r>
              <a:rPr lang="en-US" dirty="0">
                <a:solidFill>
                  <a:schemeClr val="tx1"/>
                </a:solidFill>
              </a:rPr>
              <a:t>Image </a:t>
            </a:r>
            <a:r>
              <a:rPr lang="en-US" dirty="0" smtClean="0">
                <a:solidFill>
                  <a:schemeClr val="tx1"/>
                </a:solidFill>
              </a:rPr>
              <a:t>Credits </a:t>
            </a:r>
            <a:r>
              <a:rPr lang="en-US" dirty="0">
                <a:solidFill>
                  <a:schemeClr val="tx1"/>
                </a:solidFill>
              </a:rPr>
              <a:t>(in order of appearance):</a:t>
            </a:r>
          </a:p>
          <a:p>
            <a:pPr marL="361950" lvl="0" indent="-361950">
              <a:buSzPts val="1400"/>
            </a:pPr>
            <a:r>
              <a:rPr lang="en-US" dirty="0" err="1">
                <a:solidFill>
                  <a:schemeClr val="tx1"/>
                </a:solidFill>
              </a:rPr>
              <a:t>rawpixel</a:t>
            </a:r>
            <a:r>
              <a:rPr lang="en-US" dirty="0">
                <a:solidFill>
                  <a:schemeClr val="tx1"/>
                </a:solidFill>
              </a:rPr>
              <a:t>. (2017). </a:t>
            </a:r>
            <a:r>
              <a:rPr lang="en-US" dirty="0" err="1">
                <a:solidFill>
                  <a:schemeClr val="tx1"/>
                </a:solidFill>
              </a:rPr>
              <a:t>Typerwriter</a:t>
            </a:r>
            <a:r>
              <a:rPr lang="en-US" dirty="0">
                <a:solidFill>
                  <a:schemeClr val="tx1"/>
                </a:solidFill>
              </a:rPr>
              <a:t>. </a:t>
            </a:r>
            <a:r>
              <a:rPr lang="en-US" i="1" dirty="0" err="1">
                <a:solidFill>
                  <a:schemeClr val="tx1"/>
                </a:solidFill>
              </a:rPr>
              <a:t>Pixabay</a:t>
            </a:r>
            <a:r>
              <a:rPr lang="en-US" dirty="0">
                <a:solidFill>
                  <a:schemeClr val="tx1"/>
                </a:solidFill>
              </a:rPr>
              <a:t>. CC0. </a:t>
            </a:r>
            <a:r>
              <a:rPr lang="en-US" u="sng" dirty="0">
                <a:solidFill>
                  <a:schemeClr val="tx1"/>
                </a:solidFill>
                <a:hlinkClick r:id="rId3"/>
              </a:rPr>
              <a:t>https://pixabay.com/en/typewriter-old-alphabet-typing-2242164/</a:t>
            </a:r>
            <a:r>
              <a:rPr lang="en-US" dirty="0">
                <a:solidFill>
                  <a:schemeClr val="tx1"/>
                </a:solidFill>
              </a:rPr>
              <a:t> </a:t>
            </a:r>
            <a:endParaRPr lang="en-CA" dirty="0"/>
          </a:p>
          <a:p>
            <a:pPr marL="361950" lvl="0" indent="-361950">
              <a:buSzPts val="1400"/>
            </a:pPr>
            <a:r>
              <a:rPr lang="en-US" dirty="0" err="1" smtClean="0">
                <a:solidFill>
                  <a:schemeClr val="tx1"/>
                </a:solidFill>
              </a:rPr>
              <a:t>Eucalyp</a:t>
            </a:r>
            <a:r>
              <a:rPr lang="en-US" dirty="0" smtClean="0">
                <a:solidFill>
                  <a:schemeClr val="tx1"/>
                </a:solidFill>
              </a:rPr>
              <a:t>. (</a:t>
            </a:r>
            <a:r>
              <a:rPr lang="en-US" dirty="0" err="1" smtClean="0">
                <a:solidFill>
                  <a:schemeClr val="tx1"/>
                </a:solidFill>
              </a:rPr>
              <a:t>n.d.</a:t>
            </a:r>
            <a:r>
              <a:rPr lang="en-US" dirty="0" smtClean="0">
                <a:solidFill>
                  <a:schemeClr val="tx1"/>
                </a:solidFill>
              </a:rPr>
              <a:t>). Writer. </a:t>
            </a:r>
            <a:r>
              <a:rPr lang="en-US" i="1" dirty="0" smtClean="0">
                <a:solidFill>
                  <a:schemeClr val="tx1"/>
                </a:solidFill>
              </a:rPr>
              <a:t>The Noun Project</a:t>
            </a:r>
            <a:r>
              <a:rPr lang="en-US" dirty="0" smtClean="0">
                <a:solidFill>
                  <a:schemeClr val="tx1"/>
                </a:solidFill>
              </a:rPr>
              <a:t>. </a:t>
            </a:r>
            <a:r>
              <a:rPr lang="en-US" dirty="0">
                <a:solidFill>
                  <a:schemeClr val="tx1"/>
                </a:solidFill>
              </a:rPr>
              <a:t>CC BY. </a:t>
            </a:r>
            <a:r>
              <a:rPr lang="en-US" dirty="0">
                <a:solidFill>
                  <a:schemeClr val="tx1"/>
                </a:solidFill>
                <a:hlinkClick r:id="rId4"/>
              </a:rPr>
              <a:t>https://thenounproject.com/icon/writer-1922372</a:t>
            </a:r>
            <a:r>
              <a:rPr lang="en-US" dirty="0" smtClean="0">
                <a:solidFill>
                  <a:schemeClr val="tx1"/>
                </a:solidFill>
                <a:hlinkClick r:id="rId4"/>
              </a:rPr>
              <a:t>/</a:t>
            </a:r>
            <a:endParaRPr lang="en-US" dirty="0" smtClean="0">
              <a:solidFill>
                <a:schemeClr val="tx1"/>
              </a:solidFill>
            </a:endParaRPr>
          </a:p>
          <a:p>
            <a:pPr marL="361950" lvl="0" indent="-361950">
              <a:buSzPts val="1400"/>
            </a:pPr>
            <a:r>
              <a:rPr lang="en-US" dirty="0" err="1">
                <a:solidFill>
                  <a:schemeClr val="tx1"/>
                </a:solidFill>
              </a:rPr>
              <a:t>Enshia</a:t>
            </a:r>
            <a:r>
              <a:rPr lang="en-US" dirty="0">
                <a:solidFill>
                  <a:schemeClr val="tx1"/>
                </a:solidFill>
              </a:rPr>
              <a:t>. (</a:t>
            </a:r>
            <a:r>
              <a:rPr lang="en-US" dirty="0" err="1">
                <a:solidFill>
                  <a:schemeClr val="tx1"/>
                </a:solidFill>
              </a:rPr>
              <a:t>n.d.</a:t>
            </a:r>
            <a:r>
              <a:rPr lang="en-US" dirty="0">
                <a:solidFill>
                  <a:schemeClr val="tx1"/>
                </a:solidFill>
              </a:rPr>
              <a:t>). Book. </a:t>
            </a:r>
            <a:r>
              <a:rPr lang="en-US" i="1" dirty="0">
                <a:solidFill>
                  <a:schemeClr val="tx1"/>
                </a:solidFill>
              </a:rPr>
              <a:t>The Noun Project</a:t>
            </a:r>
            <a:r>
              <a:rPr lang="en-US" dirty="0">
                <a:solidFill>
                  <a:schemeClr val="tx1"/>
                </a:solidFill>
              </a:rPr>
              <a:t>. CC BY. </a:t>
            </a:r>
            <a:r>
              <a:rPr lang="en-US" u="sng" dirty="0">
                <a:solidFill>
                  <a:schemeClr val="tx1"/>
                </a:solidFill>
                <a:hlinkClick r:id="rId5"/>
              </a:rPr>
              <a:t>https://thenounproject.com/icon/1787402/</a:t>
            </a:r>
            <a:r>
              <a:rPr lang="en-US" dirty="0">
                <a:solidFill>
                  <a:schemeClr val="tx1"/>
                </a:solidFill>
              </a:rPr>
              <a:t> </a:t>
            </a:r>
          </a:p>
          <a:p>
            <a:pPr marL="361950" lvl="0" indent="-361950">
              <a:buSzPts val="1400"/>
            </a:pPr>
            <a:r>
              <a:rPr lang="en-US" dirty="0" err="1">
                <a:solidFill>
                  <a:schemeClr val="tx1"/>
                </a:solidFill>
              </a:rPr>
              <a:t>ProSymbols</a:t>
            </a:r>
            <a:r>
              <a:rPr lang="en-US" dirty="0">
                <a:solidFill>
                  <a:schemeClr val="tx1"/>
                </a:solidFill>
              </a:rPr>
              <a:t>. (</a:t>
            </a:r>
            <a:r>
              <a:rPr lang="en-US" dirty="0" err="1">
                <a:solidFill>
                  <a:schemeClr val="tx1"/>
                </a:solidFill>
              </a:rPr>
              <a:t>n.d.</a:t>
            </a:r>
            <a:r>
              <a:rPr lang="en-US" dirty="0">
                <a:solidFill>
                  <a:schemeClr val="tx1"/>
                </a:solidFill>
              </a:rPr>
              <a:t>). Art. </a:t>
            </a:r>
            <a:r>
              <a:rPr lang="en-US" i="1" dirty="0">
                <a:solidFill>
                  <a:schemeClr val="tx1"/>
                </a:solidFill>
              </a:rPr>
              <a:t>The Noun Project</a:t>
            </a:r>
            <a:r>
              <a:rPr lang="en-US" dirty="0">
                <a:solidFill>
                  <a:schemeClr val="tx1"/>
                </a:solidFill>
              </a:rPr>
              <a:t>. CC BY. </a:t>
            </a:r>
            <a:r>
              <a:rPr lang="en-US" u="sng" dirty="0">
                <a:solidFill>
                  <a:schemeClr val="tx1"/>
                </a:solidFill>
                <a:hlinkClick r:id="rId6"/>
              </a:rPr>
              <a:t>https://thenounproject.com/icon/1976897</a:t>
            </a:r>
            <a:endParaRPr lang="en-US" dirty="0">
              <a:solidFill>
                <a:schemeClr val="tx1"/>
              </a:solidFill>
            </a:endParaRPr>
          </a:p>
          <a:p>
            <a:pPr marL="361950" lvl="0" indent="-361950">
              <a:buSzPts val="1400"/>
            </a:pPr>
            <a:r>
              <a:rPr lang="en-US" dirty="0" err="1">
                <a:solidFill>
                  <a:schemeClr val="tx1"/>
                </a:solidFill>
              </a:rPr>
              <a:t>Atif</a:t>
            </a:r>
            <a:r>
              <a:rPr lang="en-US" dirty="0">
                <a:solidFill>
                  <a:schemeClr val="tx1"/>
                </a:solidFill>
              </a:rPr>
              <a:t> Arshad. (</a:t>
            </a:r>
            <a:r>
              <a:rPr lang="en-US" dirty="0" err="1">
                <a:solidFill>
                  <a:schemeClr val="tx1"/>
                </a:solidFill>
              </a:rPr>
              <a:t>n.d</a:t>
            </a:r>
            <a:r>
              <a:rPr lang="en-US" dirty="0">
                <a:solidFill>
                  <a:schemeClr val="tx1"/>
                </a:solidFill>
              </a:rPr>
              <a:t>). Gramophone. </a:t>
            </a:r>
            <a:r>
              <a:rPr lang="en-US" i="1" dirty="0">
                <a:solidFill>
                  <a:schemeClr val="tx1"/>
                </a:solidFill>
              </a:rPr>
              <a:t>The Noun Project</a:t>
            </a:r>
            <a:r>
              <a:rPr lang="en-US" dirty="0">
                <a:solidFill>
                  <a:schemeClr val="tx1"/>
                </a:solidFill>
              </a:rPr>
              <a:t>. CC0. </a:t>
            </a:r>
            <a:r>
              <a:rPr lang="en-US" u="sng" dirty="0">
                <a:solidFill>
                  <a:schemeClr val="tx1"/>
                </a:solidFill>
                <a:hlinkClick r:id="rId7"/>
              </a:rPr>
              <a:t>https://thenounproject.com/icon/1306170/</a:t>
            </a:r>
            <a:endParaRPr lang="en-US" dirty="0">
              <a:solidFill>
                <a:schemeClr val="tx1"/>
              </a:solidFill>
            </a:endParaRPr>
          </a:p>
          <a:p>
            <a:pPr marL="361950" lvl="0" indent="-361950">
              <a:buSzPts val="1400"/>
            </a:pPr>
            <a:r>
              <a:rPr lang="en-US" dirty="0" err="1">
                <a:solidFill>
                  <a:schemeClr val="tx1"/>
                </a:solidFill>
              </a:rPr>
              <a:t>Gan</a:t>
            </a:r>
            <a:r>
              <a:rPr lang="en-US" dirty="0">
                <a:solidFill>
                  <a:schemeClr val="tx1"/>
                </a:solidFill>
              </a:rPr>
              <a:t> </a:t>
            </a:r>
            <a:r>
              <a:rPr lang="en-US" dirty="0" err="1">
                <a:solidFill>
                  <a:schemeClr val="tx1"/>
                </a:solidFill>
              </a:rPr>
              <a:t>Khoon</a:t>
            </a:r>
            <a:r>
              <a:rPr lang="en-US" dirty="0">
                <a:solidFill>
                  <a:schemeClr val="tx1"/>
                </a:solidFill>
              </a:rPr>
              <a:t> Lay</a:t>
            </a:r>
            <a:r>
              <a:rPr lang="en-US" dirty="0" smtClean="0">
                <a:solidFill>
                  <a:schemeClr val="tx1"/>
                </a:solidFill>
              </a:rPr>
              <a:t>. (</a:t>
            </a:r>
            <a:r>
              <a:rPr lang="en-US" dirty="0" err="1" smtClean="0">
                <a:solidFill>
                  <a:schemeClr val="tx1"/>
                </a:solidFill>
              </a:rPr>
              <a:t>n.d.</a:t>
            </a:r>
            <a:r>
              <a:rPr lang="en-US" dirty="0" smtClean="0">
                <a:solidFill>
                  <a:schemeClr val="tx1"/>
                </a:solidFill>
              </a:rPr>
              <a:t>). Relaxing Boss. </a:t>
            </a:r>
            <a:r>
              <a:rPr lang="en-US" i="1" dirty="0" smtClean="0">
                <a:solidFill>
                  <a:schemeClr val="tx1"/>
                </a:solidFill>
              </a:rPr>
              <a:t>The Noun Project</a:t>
            </a:r>
            <a:r>
              <a:rPr lang="en-US" dirty="0" smtClean="0">
                <a:solidFill>
                  <a:schemeClr val="tx1"/>
                </a:solidFill>
              </a:rPr>
              <a:t>. CC BY</a:t>
            </a:r>
            <a:r>
              <a:rPr lang="en-US" dirty="0">
                <a:solidFill>
                  <a:schemeClr val="tx1"/>
                </a:solidFill>
              </a:rPr>
              <a:t>. </a:t>
            </a:r>
            <a:r>
              <a:rPr lang="en-US" dirty="0">
                <a:solidFill>
                  <a:schemeClr val="tx1"/>
                </a:solidFill>
                <a:hlinkClick r:id="rId8"/>
              </a:rPr>
              <a:t>https://</a:t>
            </a:r>
            <a:r>
              <a:rPr lang="en-US" dirty="0" smtClean="0">
                <a:solidFill>
                  <a:schemeClr val="tx1"/>
                </a:solidFill>
                <a:hlinkClick r:id="rId8"/>
              </a:rPr>
              <a:t>thenounproject.com/term/relaxing-boss/1587069</a:t>
            </a:r>
            <a:endParaRPr lang="en-US" dirty="0" smtClean="0">
              <a:solidFill>
                <a:schemeClr val="tx1"/>
              </a:solidFill>
            </a:endParaRPr>
          </a:p>
          <a:p>
            <a:pPr marL="361950" lvl="0" indent="-361950">
              <a:buSzPts val="1400"/>
            </a:pPr>
            <a:r>
              <a:rPr lang="en-US" dirty="0" err="1">
                <a:solidFill>
                  <a:schemeClr val="tx1"/>
                </a:solidFill>
              </a:rPr>
              <a:t>kaboompics</a:t>
            </a:r>
            <a:r>
              <a:rPr lang="en-US" dirty="0">
                <a:solidFill>
                  <a:schemeClr val="tx1"/>
                </a:solidFill>
              </a:rPr>
              <a:t>. (2015). Girl Reading. </a:t>
            </a:r>
            <a:r>
              <a:rPr lang="en-US" i="1" dirty="0" err="1">
                <a:solidFill>
                  <a:schemeClr val="tx1"/>
                </a:solidFill>
              </a:rPr>
              <a:t>Pixabay</a:t>
            </a:r>
            <a:r>
              <a:rPr lang="en-US" dirty="0">
                <a:solidFill>
                  <a:schemeClr val="tx1"/>
                </a:solidFill>
              </a:rPr>
              <a:t>. CC0. </a:t>
            </a:r>
            <a:r>
              <a:rPr lang="en-US" u="sng" dirty="0">
                <a:solidFill>
                  <a:schemeClr val="tx1"/>
                </a:solidFill>
                <a:hlinkClick r:id="rId9"/>
              </a:rPr>
              <a:t>https://pixabay.com/en/girl-read-reading-newspaper-791231/</a:t>
            </a:r>
            <a:endParaRPr lang="en-US" dirty="0">
              <a:solidFill>
                <a:schemeClr val="tx1"/>
              </a:solidFill>
            </a:endParaRPr>
          </a:p>
        </p:txBody>
      </p:sp>
    </p:spTree>
    <p:extLst>
      <p:ext uri="{BB962C8B-B14F-4D97-AF65-F5344CB8AC3E}">
        <p14:creationId xmlns:p14="http://schemas.microsoft.com/office/powerpoint/2010/main" val="1857902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1192" y="1537200"/>
            <a:ext cx="10502608" cy="4769073"/>
          </a:xfrm>
        </p:spPr>
        <p:txBody>
          <a:bodyPr/>
          <a:lstStyle/>
          <a:p>
            <a:pPr marL="361950" indent="-361950"/>
            <a:r>
              <a:rPr lang="en-CA" dirty="0" smtClean="0">
                <a:solidFill>
                  <a:schemeClr val="tx1"/>
                </a:solidFill>
              </a:rPr>
              <a:t>Template</a:t>
            </a:r>
            <a:r>
              <a:rPr lang="en-CA" dirty="0">
                <a:solidFill>
                  <a:schemeClr val="tx1"/>
                </a:solidFill>
              </a:rPr>
              <a:t>. (</a:t>
            </a:r>
            <a:r>
              <a:rPr lang="en-CA" dirty="0" err="1">
                <a:solidFill>
                  <a:schemeClr val="tx1"/>
                </a:solidFill>
              </a:rPr>
              <a:t>n.d.</a:t>
            </a:r>
            <a:r>
              <a:rPr lang="en-CA" dirty="0">
                <a:solidFill>
                  <a:schemeClr val="tx1"/>
                </a:solidFill>
              </a:rPr>
              <a:t>). professor. </a:t>
            </a:r>
            <a:r>
              <a:rPr lang="en-CA" i="1" dirty="0">
                <a:solidFill>
                  <a:schemeClr val="tx1"/>
                </a:solidFill>
              </a:rPr>
              <a:t>The Noun Project</a:t>
            </a:r>
            <a:r>
              <a:rPr lang="en-CA" dirty="0">
                <a:solidFill>
                  <a:schemeClr val="tx1"/>
                </a:solidFill>
              </a:rPr>
              <a:t>. CC BY. </a:t>
            </a:r>
            <a:r>
              <a:rPr lang="en-CA" u="sng" dirty="0">
                <a:solidFill>
                  <a:schemeClr val="tx1"/>
                </a:solidFill>
                <a:hlinkClick r:id="rId3"/>
              </a:rPr>
              <a:t>https://thenounproject.com/icon/2041323</a:t>
            </a:r>
            <a:r>
              <a:rPr lang="en-CA" u="sng" dirty="0" smtClean="0">
                <a:solidFill>
                  <a:schemeClr val="tx1"/>
                </a:solidFill>
                <a:hlinkClick r:id="rId3"/>
              </a:rPr>
              <a:t>/</a:t>
            </a:r>
            <a:endParaRPr lang="en-CA" u="sng" dirty="0" smtClean="0">
              <a:solidFill>
                <a:schemeClr val="tx1"/>
              </a:solidFill>
            </a:endParaRPr>
          </a:p>
          <a:p>
            <a:pPr marL="361950" indent="-361950"/>
            <a:r>
              <a:rPr lang="en-CA" dirty="0">
                <a:solidFill>
                  <a:schemeClr val="tx1"/>
                </a:solidFill>
              </a:rPr>
              <a:t>Vladimir </a:t>
            </a:r>
            <a:r>
              <a:rPr lang="en-CA" dirty="0" err="1">
                <a:solidFill>
                  <a:schemeClr val="tx1"/>
                </a:solidFill>
              </a:rPr>
              <a:t>Belochkin</a:t>
            </a:r>
            <a:r>
              <a:rPr lang="en-CA" dirty="0">
                <a:solidFill>
                  <a:schemeClr val="tx1"/>
                </a:solidFill>
              </a:rPr>
              <a:t>. (</a:t>
            </a:r>
            <a:r>
              <a:rPr lang="en-CA" dirty="0" err="1">
                <a:solidFill>
                  <a:schemeClr val="tx1"/>
                </a:solidFill>
              </a:rPr>
              <a:t>n.d</a:t>
            </a:r>
            <a:r>
              <a:rPr lang="en-CA" dirty="0">
                <a:solidFill>
                  <a:schemeClr val="tx1"/>
                </a:solidFill>
              </a:rPr>
              <a:t>). contract. </a:t>
            </a:r>
            <a:r>
              <a:rPr lang="en-CA" i="1" dirty="0">
                <a:solidFill>
                  <a:schemeClr val="tx1"/>
                </a:solidFill>
              </a:rPr>
              <a:t>The Noun Project</a:t>
            </a:r>
            <a:r>
              <a:rPr lang="en-CA" dirty="0">
                <a:solidFill>
                  <a:schemeClr val="tx1"/>
                </a:solidFill>
              </a:rPr>
              <a:t>. CC BY. </a:t>
            </a:r>
            <a:r>
              <a:rPr lang="en-CA" u="sng" dirty="0">
                <a:solidFill>
                  <a:schemeClr val="tx1"/>
                </a:solidFill>
                <a:hlinkClick r:id="rId4"/>
              </a:rPr>
              <a:t>https://</a:t>
            </a:r>
            <a:r>
              <a:rPr lang="en-CA" u="sng" dirty="0" smtClean="0">
                <a:solidFill>
                  <a:schemeClr val="tx1"/>
                </a:solidFill>
                <a:hlinkClick r:id="rId4"/>
              </a:rPr>
              <a:t>thenounproject.com/icon/869929</a:t>
            </a:r>
            <a:endParaRPr lang="en-CA" u="sng" dirty="0" smtClean="0">
              <a:solidFill>
                <a:schemeClr val="tx1"/>
              </a:solidFill>
            </a:endParaRPr>
          </a:p>
          <a:p>
            <a:pPr marL="361950" indent="-361950"/>
            <a:r>
              <a:rPr lang="en-US" dirty="0">
                <a:solidFill>
                  <a:schemeClr val="tx1"/>
                </a:solidFill>
              </a:rPr>
              <a:t>Orin </a:t>
            </a:r>
            <a:r>
              <a:rPr lang="en-US" dirty="0" err="1">
                <a:solidFill>
                  <a:schemeClr val="tx1"/>
                </a:solidFill>
              </a:rPr>
              <a:t>zuu</a:t>
            </a:r>
            <a:r>
              <a:rPr lang="en-US" dirty="0">
                <a:solidFill>
                  <a:schemeClr val="tx1"/>
                </a:solidFill>
              </a:rPr>
              <a:t>. (</a:t>
            </a:r>
            <a:r>
              <a:rPr lang="en-US" dirty="0" err="1">
                <a:solidFill>
                  <a:schemeClr val="tx1"/>
                </a:solidFill>
              </a:rPr>
              <a:t>n.d.</a:t>
            </a:r>
            <a:r>
              <a:rPr lang="en-US" dirty="0">
                <a:solidFill>
                  <a:schemeClr val="tx1"/>
                </a:solidFill>
              </a:rPr>
              <a:t>). memo. </a:t>
            </a:r>
            <a:r>
              <a:rPr lang="en-US" i="1" dirty="0">
                <a:solidFill>
                  <a:schemeClr val="tx1"/>
                </a:solidFill>
              </a:rPr>
              <a:t>The Noun Project</a:t>
            </a:r>
            <a:r>
              <a:rPr lang="en-US" dirty="0">
                <a:solidFill>
                  <a:schemeClr val="tx1"/>
                </a:solidFill>
              </a:rPr>
              <a:t>. CC BY. </a:t>
            </a:r>
            <a:r>
              <a:rPr lang="en-US" u="sng" dirty="0">
                <a:solidFill>
                  <a:schemeClr val="tx1"/>
                </a:solidFill>
                <a:hlinkClick r:id="rId5"/>
              </a:rPr>
              <a:t>https://thenounproject.com/icon/1169851/</a:t>
            </a:r>
            <a:endParaRPr lang="en-US" dirty="0">
              <a:solidFill>
                <a:schemeClr val="tx1"/>
              </a:solidFill>
            </a:endParaRPr>
          </a:p>
          <a:p>
            <a:pPr marL="361950" indent="-361950"/>
            <a:r>
              <a:rPr lang="en-US" dirty="0" err="1">
                <a:solidFill>
                  <a:schemeClr val="tx1"/>
                </a:solidFill>
              </a:rPr>
              <a:t>Ghan</a:t>
            </a:r>
            <a:r>
              <a:rPr lang="en-US" dirty="0">
                <a:solidFill>
                  <a:schemeClr val="tx1"/>
                </a:solidFill>
              </a:rPr>
              <a:t> Koon Lay. (</a:t>
            </a:r>
            <a:r>
              <a:rPr lang="en-US" dirty="0" err="1">
                <a:solidFill>
                  <a:schemeClr val="tx1"/>
                </a:solidFill>
              </a:rPr>
              <a:t>n.d.</a:t>
            </a:r>
            <a:r>
              <a:rPr lang="en-US" dirty="0">
                <a:solidFill>
                  <a:schemeClr val="tx1"/>
                </a:solidFill>
              </a:rPr>
              <a:t>). PhD Student. </a:t>
            </a:r>
            <a:r>
              <a:rPr lang="en-US" i="1" dirty="0">
                <a:solidFill>
                  <a:schemeClr val="tx1"/>
                </a:solidFill>
              </a:rPr>
              <a:t>The Noun Project</a:t>
            </a:r>
            <a:r>
              <a:rPr lang="en-US" dirty="0">
                <a:solidFill>
                  <a:schemeClr val="tx1"/>
                </a:solidFill>
              </a:rPr>
              <a:t>. CC BY.</a:t>
            </a:r>
            <a:r>
              <a:rPr lang="en-US" u="sng" dirty="0">
                <a:solidFill>
                  <a:schemeClr val="tx1"/>
                </a:solidFill>
                <a:hlinkClick r:id="rId6"/>
              </a:rPr>
              <a:t> https://thenounproject.com/icon/1248191/</a:t>
            </a:r>
            <a:endParaRPr lang="en-US" dirty="0">
              <a:solidFill>
                <a:schemeClr val="tx1"/>
              </a:solidFill>
            </a:endParaRPr>
          </a:p>
          <a:p>
            <a:pPr marL="361950" lvl="0" indent="-361950">
              <a:buSzPts val="1400"/>
            </a:pPr>
            <a:r>
              <a:rPr lang="en-US" dirty="0" err="1">
                <a:solidFill>
                  <a:schemeClr val="tx1"/>
                </a:solidFill>
              </a:rPr>
              <a:t>Jolan</a:t>
            </a:r>
            <a:r>
              <a:rPr lang="en-US" dirty="0">
                <a:solidFill>
                  <a:schemeClr val="tx1"/>
                </a:solidFill>
              </a:rPr>
              <a:t> </a:t>
            </a:r>
            <a:r>
              <a:rPr lang="en-US" dirty="0" err="1">
                <a:solidFill>
                  <a:schemeClr val="tx1"/>
                </a:solidFill>
              </a:rPr>
              <a:t>Soens</a:t>
            </a:r>
            <a:r>
              <a:rPr lang="en-US" dirty="0">
                <a:solidFill>
                  <a:schemeClr val="tx1"/>
                </a:solidFill>
              </a:rPr>
              <a:t>. (</a:t>
            </a:r>
            <a:r>
              <a:rPr lang="en-US" dirty="0" err="1">
                <a:solidFill>
                  <a:schemeClr val="tx1"/>
                </a:solidFill>
              </a:rPr>
              <a:t>n.d.</a:t>
            </a:r>
            <a:r>
              <a:rPr lang="en-US" dirty="0">
                <a:solidFill>
                  <a:schemeClr val="tx1"/>
                </a:solidFill>
              </a:rPr>
              <a:t>). Prison. </a:t>
            </a:r>
            <a:r>
              <a:rPr lang="en-US" i="1" dirty="0">
                <a:solidFill>
                  <a:schemeClr val="tx1"/>
                </a:solidFill>
              </a:rPr>
              <a:t>The Noun Project</a:t>
            </a:r>
            <a:r>
              <a:rPr lang="en-US" dirty="0">
                <a:solidFill>
                  <a:schemeClr val="tx1"/>
                </a:solidFill>
              </a:rPr>
              <a:t>. CC BY. </a:t>
            </a:r>
            <a:r>
              <a:rPr lang="en-US" u="sng" dirty="0">
                <a:solidFill>
                  <a:schemeClr val="tx1"/>
                </a:solidFill>
                <a:hlinkClick r:id="rId7"/>
              </a:rPr>
              <a:t>https://thenounproject.com/icon/567031/</a:t>
            </a:r>
            <a:r>
              <a:rPr lang="en-US" dirty="0">
                <a:solidFill>
                  <a:schemeClr val="tx1"/>
                </a:solidFill>
              </a:rPr>
              <a:t> </a:t>
            </a:r>
          </a:p>
          <a:p>
            <a:pPr marL="361950" lvl="0" indent="-361950">
              <a:buSzPts val="1400"/>
            </a:pPr>
            <a:r>
              <a:rPr lang="en-US" dirty="0">
                <a:solidFill>
                  <a:schemeClr val="tx1"/>
                </a:solidFill>
              </a:rPr>
              <a:t>JAW. (</a:t>
            </a:r>
            <a:r>
              <a:rPr lang="en-US" dirty="0" err="1">
                <a:solidFill>
                  <a:schemeClr val="tx1"/>
                </a:solidFill>
              </a:rPr>
              <a:t>n.d.</a:t>
            </a:r>
            <a:r>
              <a:rPr lang="en-US" dirty="0">
                <a:solidFill>
                  <a:schemeClr val="tx1"/>
                </a:solidFill>
              </a:rPr>
              <a:t>). Gavel. </a:t>
            </a:r>
            <a:r>
              <a:rPr lang="en-US" i="1" dirty="0">
                <a:solidFill>
                  <a:schemeClr val="tx1"/>
                </a:solidFill>
              </a:rPr>
              <a:t>The Noun Project</a:t>
            </a:r>
            <a:r>
              <a:rPr lang="en-US" dirty="0">
                <a:solidFill>
                  <a:schemeClr val="tx1"/>
                </a:solidFill>
              </a:rPr>
              <a:t>. CC BY. </a:t>
            </a:r>
            <a:r>
              <a:rPr lang="en-US" u="sng" dirty="0">
                <a:solidFill>
                  <a:schemeClr val="tx1"/>
                </a:solidFill>
                <a:hlinkClick r:id="rId8"/>
              </a:rPr>
              <a:t>https://thenounproject.com/icon/23174/</a:t>
            </a:r>
            <a:r>
              <a:rPr lang="en-US" dirty="0">
                <a:solidFill>
                  <a:schemeClr val="tx1"/>
                </a:solidFill>
              </a:rPr>
              <a:t> </a:t>
            </a:r>
            <a:endParaRPr lang="en-US" dirty="0" smtClean="0">
              <a:solidFill>
                <a:schemeClr val="tx1"/>
              </a:solidFill>
            </a:endParaRPr>
          </a:p>
          <a:p>
            <a:pPr marL="361950" indent="-361950">
              <a:buSzPts val="1400"/>
            </a:pPr>
            <a:r>
              <a:rPr lang="en-US" dirty="0" err="1">
                <a:solidFill>
                  <a:schemeClr val="tx1"/>
                </a:solidFill>
              </a:rPr>
              <a:t>Shakeel</a:t>
            </a:r>
            <a:r>
              <a:rPr lang="en-US" dirty="0">
                <a:solidFill>
                  <a:schemeClr val="tx1"/>
                </a:solidFill>
              </a:rPr>
              <a:t> Ch</a:t>
            </a:r>
            <a:r>
              <a:rPr lang="en-US" dirty="0" smtClean="0">
                <a:solidFill>
                  <a:schemeClr val="tx1"/>
                </a:solidFill>
              </a:rPr>
              <a:t>. </a:t>
            </a:r>
            <a:r>
              <a:rPr lang="en-US" dirty="0">
                <a:solidFill>
                  <a:schemeClr val="tx1"/>
                </a:solidFill>
              </a:rPr>
              <a:t>(</a:t>
            </a:r>
            <a:r>
              <a:rPr lang="en-US" dirty="0" err="1">
                <a:solidFill>
                  <a:schemeClr val="tx1"/>
                </a:solidFill>
              </a:rPr>
              <a:t>n.d.</a:t>
            </a:r>
            <a:r>
              <a:rPr lang="en-US" dirty="0">
                <a:solidFill>
                  <a:schemeClr val="tx1"/>
                </a:solidFill>
              </a:rPr>
              <a:t>). Prisoner. </a:t>
            </a:r>
            <a:r>
              <a:rPr lang="en-US" i="1" dirty="0">
                <a:solidFill>
                  <a:schemeClr val="tx1"/>
                </a:solidFill>
              </a:rPr>
              <a:t>The Noun Project</a:t>
            </a:r>
            <a:r>
              <a:rPr lang="en-US" dirty="0">
                <a:solidFill>
                  <a:schemeClr val="tx1"/>
                </a:solidFill>
              </a:rPr>
              <a:t>. CC BY. </a:t>
            </a:r>
            <a:r>
              <a:rPr lang="en-US" dirty="0">
                <a:solidFill>
                  <a:schemeClr val="tx1"/>
                </a:solidFill>
                <a:hlinkClick r:id="rId9"/>
              </a:rPr>
              <a:t>https://thenounproject.com/icon/prisoner-3996650/</a:t>
            </a:r>
            <a:endParaRPr lang="en-CA" dirty="0"/>
          </a:p>
        </p:txBody>
      </p:sp>
    </p:spTree>
    <p:extLst>
      <p:ext uri="{BB962C8B-B14F-4D97-AF65-F5344CB8AC3E}">
        <p14:creationId xmlns:p14="http://schemas.microsoft.com/office/powerpoint/2010/main" val="1827906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1192" y="1537199"/>
            <a:ext cx="10502608" cy="5092201"/>
          </a:xfrm>
        </p:spPr>
        <p:txBody>
          <a:bodyPr/>
          <a:lstStyle/>
          <a:p>
            <a:pPr marL="361950" indent="-361950"/>
            <a:r>
              <a:rPr lang="en-US" dirty="0" smtClean="0">
                <a:solidFill>
                  <a:schemeClr val="tx1"/>
                </a:solidFill>
              </a:rPr>
              <a:t>Hawley</a:t>
            </a:r>
            <a:r>
              <a:rPr lang="en-US" dirty="0">
                <a:solidFill>
                  <a:schemeClr val="tx1"/>
                </a:solidFill>
              </a:rPr>
              <a:t>, J. (</a:t>
            </a:r>
            <a:r>
              <a:rPr lang="en-US" dirty="0" err="1">
                <a:solidFill>
                  <a:schemeClr val="tx1"/>
                </a:solidFill>
              </a:rPr>
              <a:t>n.d</a:t>
            </a:r>
            <a:r>
              <a:rPr lang="en-US" dirty="0">
                <a:solidFill>
                  <a:schemeClr val="tx1"/>
                </a:solidFill>
              </a:rPr>
              <a:t>). Government of Canada. </a:t>
            </a:r>
            <a:r>
              <a:rPr lang="en-US" i="1" dirty="0">
                <a:solidFill>
                  <a:schemeClr val="tx1"/>
                </a:solidFill>
              </a:rPr>
              <a:t>Mount </a:t>
            </a:r>
            <a:r>
              <a:rPr lang="en-US" i="1" dirty="0" err="1">
                <a:solidFill>
                  <a:schemeClr val="tx1"/>
                </a:solidFill>
              </a:rPr>
              <a:t>Whymper</a:t>
            </a:r>
            <a:r>
              <a:rPr lang="en-US" i="1" dirty="0">
                <a:solidFill>
                  <a:schemeClr val="tx1"/>
                </a:solidFill>
              </a:rPr>
              <a:t> </a:t>
            </a:r>
            <a:r>
              <a:rPr lang="en-US" dirty="0">
                <a:solidFill>
                  <a:schemeClr val="tx1"/>
                </a:solidFill>
              </a:rPr>
              <a:t>[Painting]. Retrieved from </a:t>
            </a:r>
            <a:r>
              <a:rPr lang="en-US" u="sng" dirty="0">
                <a:solidFill>
                  <a:schemeClr val="tx1"/>
                </a:solidFill>
                <a:hlinkClick r:id="rId3"/>
              </a:rPr>
              <a:t>http://www.centrevox.ca/en/conference/the-radical-imaginary-the-social-contract-assembly-performance</a:t>
            </a:r>
            <a:r>
              <a:rPr lang="en-US" u="sng" dirty="0" smtClean="0">
                <a:solidFill>
                  <a:schemeClr val="tx1"/>
                </a:solidFill>
                <a:hlinkClick r:id="rId3"/>
              </a:rPr>
              <a:t>/</a:t>
            </a:r>
            <a:endParaRPr lang="en-US" u="sng" dirty="0" smtClean="0">
              <a:solidFill>
                <a:schemeClr val="tx1"/>
              </a:solidFill>
            </a:endParaRPr>
          </a:p>
          <a:p>
            <a:pPr marL="361950" indent="-361950"/>
            <a:r>
              <a:rPr lang="en-US" dirty="0">
                <a:solidFill>
                  <a:schemeClr val="tx1"/>
                </a:solidFill>
              </a:rPr>
              <a:t>Chris Homan. (</a:t>
            </a:r>
            <a:r>
              <a:rPr lang="en-US" dirty="0" err="1">
                <a:solidFill>
                  <a:schemeClr val="tx1"/>
                </a:solidFill>
              </a:rPr>
              <a:t>n.d</a:t>
            </a:r>
            <a:r>
              <a:rPr lang="en-US" dirty="0">
                <a:solidFill>
                  <a:schemeClr val="tx1"/>
                </a:solidFill>
              </a:rPr>
              <a:t>). painter. </a:t>
            </a:r>
            <a:r>
              <a:rPr lang="en-US" i="1" dirty="0">
                <a:solidFill>
                  <a:schemeClr val="tx1"/>
                </a:solidFill>
              </a:rPr>
              <a:t>The Noun Project</a:t>
            </a:r>
            <a:r>
              <a:rPr lang="en-US" dirty="0">
                <a:solidFill>
                  <a:schemeClr val="tx1"/>
                </a:solidFill>
              </a:rPr>
              <a:t>. CC0.</a:t>
            </a:r>
            <a:r>
              <a:rPr lang="en-US" u="sng" dirty="0">
                <a:solidFill>
                  <a:schemeClr val="tx1"/>
                </a:solidFill>
                <a:hlinkClick r:id="rId4"/>
              </a:rPr>
              <a:t> https://</a:t>
            </a:r>
            <a:r>
              <a:rPr lang="en-US" u="sng" dirty="0" smtClean="0">
                <a:solidFill>
                  <a:schemeClr val="tx1"/>
                </a:solidFill>
                <a:hlinkClick r:id="rId4"/>
              </a:rPr>
              <a:t>thenounproject.com/icon/620855</a:t>
            </a:r>
            <a:endParaRPr lang="en-US" u="sng" dirty="0" smtClean="0">
              <a:solidFill>
                <a:schemeClr val="tx1"/>
              </a:solidFill>
            </a:endParaRPr>
          </a:p>
          <a:p>
            <a:pPr marL="361950" indent="-361950"/>
            <a:r>
              <a:rPr lang="en-US" dirty="0">
                <a:solidFill>
                  <a:schemeClr val="tx1"/>
                </a:solidFill>
              </a:rPr>
              <a:t>Daniel Turner. (</a:t>
            </a:r>
            <a:r>
              <a:rPr lang="en-US" dirty="0" err="1">
                <a:solidFill>
                  <a:schemeClr val="tx1"/>
                </a:solidFill>
              </a:rPr>
              <a:t>n.d.</a:t>
            </a:r>
            <a:r>
              <a:rPr lang="en-US" dirty="0">
                <a:solidFill>
                  <a:schemeClr val="tx1"/>
                </a:solidFill>
              </a:rPr>
              <a:t>). Crown. </a:t>
            </a:r>
            <a:r>
              <a:rPr lang="en-US" i="1" dirty="0">
                <a:solidFill>
                  <a:schemeClr val="tx1"/>
                </a:solidFill>
              </a:rPr>
              <a:t>The Noun Project. </a:t>
            </a:r>
            <a:r>
              <a:rPr lang="en-US" dirty="0">
                <a:solidFill>
                  <a:schemeClr val="tx1"/>
                </a:solidFill>
              </a:rPr>
              <a:t>CC BY. </a:t>
            </a:r>
            <a:r>
              <a:rPr lang="en-US" u="sng" dirty="0">
                <a:solidFill>
                  <a:schemeClr val="tx1"/>
                </a:solidFill>
                <a:hlinkClick r:id="rId5"/>
              </a:rPr>
              <a:t>https://thenounproject.com/icon/26903/</a:t>
            </a:r>
            <a:endParaRPr lang="en-US" dirty="0">
              <a:solidFill>
                <a:schemeClr val="tx1"/>
              </a:solidFill>
            </a:endParaRPr>
          </a:p>
          <a:p>
            <a:pPr marL="361950" indent="-361950"/>
            <a:r>
              <a:rPr lang="en-US" dirty="0">
                <a:solidFill>
                  <a:schemeClr val="tx1"/>
                </a:solidFill>
              </a:rPr>
              <a:t>Bjorn </a:t>
            </a:r>
            <a:r>
              <a:rPr lang="en-US" dirty="0" err="1">
                <a:solidFill>
                  <a:schemeClr val="tx1"/>
                </a:solidFill>
              </a:rPr>
              <a:t>Andersson</a:t>
            </a:r>
            <a:r>
              <a:rPr lang="en-US" dirty="0">
                <a:solidFill>
                  <a:schemeClr val="tx1"/>
                </a:solidFill>
              </a:rPr>
              <a:t>. (</a:t>
            </a:r>
            <a:r>
              <a:rPr lang="en-US" dirty="0" err="1">
                <a:solidFill>
                  <a:schemeClr val="tx1"/>
                </a:solidFill>
              </a:rPr>
              <a:t>n.d.</a:t>
            </a:r>
            <a:r>
              <a:rPr lang="en-US" dirty="0">
                <a:solidFill>
                  <a:schemeClr val="tx1"/>
                </a:solidFill>
              </a:rPr>
              <a:t>). Judge. </a:t>
            </a:r>
            <a:r>
              <a:rPr lang="en-US" i="1" dirty="0">
                <a:solidFill>
                  <a:schemeClr val="tx1"/>
                </a:solidFill>
              </a:rPr>
              <a:t>The Noun Project</a:t>
            </a:r>
            <a:r>
              <a:rPr lang="en-US" dirty="0">
                <a:solidFill>
                  <a:schemeClr val="tx1"/>
                </a:solidFill>
              </a:rPr>
              <a:t>. CC BY. </a:t>
            </a:r>
            <a:r>
              <a:rPr lang="en-US" u="sng" dirty="0">
                <a:solidFill>
                  <a:schemeClr val="tx1"/>
                </a:solidFill>
                <a:hlinkClick r:id="rId6"/>
              </a:rPr>
              <a:t>https://thenounproject.com/icon/1017231/</a:t>
            </a:r>
            <a:r>
              <a:rPr lang="en-US" dirty="0">
                <a:solidFill>
                  <a:schemeClr val="tx1"/>
                </a:solidFill>
              </a:rPr>
              <a:t> </a:t>
            </a:r>
          </a:p>
          <a:p>
            <a:pPr marL="363538" lvl="0" indent="-363538">
              <a:buSzPts val="1400"/>
            </a:pPr>
            <a:endParaRPr lang="en-US" dirty="0" smtClean="0">
              <a:solidFill>
                <a:schemeClr val="tx1"/>
              </a:solidFill>
            </a:endParaRPr>
          </a:p>
          <a:p>
            <a:pPr marL="363538" lvl="0" indent="-363538">
              <a:buSzPts val="1400"/>
            </a:pPr>
            <a:r>
              <a:rPr lang="en-US" dirty="0" smtClean="0">
                <a:solidFill>
                  <a:schemeClr val="tx1"/>
                </a:solidFill>
              </a:rPr>
              <a:t>Closing </a:t>
            </a:r>
            <a:r>
              <a:rPr lang="en-US" dirty="0">
                <a:solidFill>
                  <a:schemeClr val="tx1"/>
                </a:solidFill>
              </a:rPr>
              <a:t>Slides Music: </a:t>
            </a:r>
            <a:r>
              <a:rPr lang="en-US" dirty="0" err="1">
                <a:solidFill>
                  <a:schemeClr val="tx1"/>
                </a:solidFill>
              </a:rPr>
              <a:t>Rybak</a:t>
            </a:r>
            <a:r>
              <a:rPr lang="en-US" dirty="0">
                <a:solidFill>
                  <a:schemeClr val="tx1"/>
                </a:solidFill>
              </a:rPr>
              <a:t>, </a:t>
            </a:r>
            <a:r>
              <a:rPr lang="en-US" dirty="0" err="1">
                <a:solidFill>
                  <a:schemeClr val="tx1"/>
                </a:solidFill>
              </a:rPr>
              <a:t>Nazar</a:t>
            </a:r>
            <a:r>
              <a:rPr lang="en-US" dirty="0">
                <a:solidFill>
                  <a:schemeClr val="tx1"/>
                </a:solidFill>
              </a:rPr>
              <a:t>. (</a:t>
            </a:r>
            <a:r>
              <a:rPr lang="en-US" dirty="0" err="1">
                <a:solidFill>
                  <a:schemeClr val="tx1"/>
                </a:solidFill>
              </a:rPr>
              <a:t>n.d.</a:t>
            </a:r>
            <a:r>
              <a:rPr lang="en-US" dirty="0">
                <a:solidFill>
                  <a:schemeClr val="tx1"/>
                </a:solidFill>
              </a:rPr>
              <a:t>). Corporate Inspired. </a:t>
            </a:r>
            <a:r>
              <a:rPr lang="en-US" i="1" dirty="0" err="1">
                <a:solidFill>
                  <a:schemeClr val="tx1"/>
                </a:solidFill>
              </a:rPr>
              <a:t>HookSounds</a:t>
            </a:r>
            <a:r>
              <a:rPr lang="en-US" dirty="0">
                <a:solidFill>
                  <a:schemeClr val="tx1"/>
                </a:solidFill>
              </a:rPr>
              <a:t>. CC BY. </a:t>
            </a:r>
            <a:r>
              <a:rPr lang="en-US" u="sng" dirty="0">
                <a:solidFill>
                  <a:schemeClr val="tx1"/>
                </a:solidFill>
                <a:hlinkClick r:id="rId7"/>
              </a:rPr>
              <a:t>http://www.hooksounds.com</a:t>
            </a:r>
            <a:endParaRPr lang="en-US" u="sng" dirty="0">
              <a:solidFill>
                <a:schemeClr val="tx1"/>
              </a:solidFill>
            </a:endParaRPr>
          </a:p>
          <a:p>
            <a:pPr marL="0" lvl="0" indent="0">
              <a:buSzPts val="1400"/>
            </a:pPr>
            <a:r>
              <a:rPr lang="en-US" dirty="0">
                <a:solidFill>
                  <a:schemeClr val="tx1"/>
                </a:solidFill>
              </a:rPr>
              <a:t>Unattributed materials are contributions from the Opening Up Copyright Project Team and placed in the Public Domain.</a:t>
            </a:r>
          </a:p>
          <a:p>
            <a:endParaRPr lang="en-CA" dirty="0"/>
          </a:p>
        </p:txBody>
      </p:sp>
    </p:spTree>
    <p:extLst>
      <p:ext uri="{BB962C8B-B14F-4D97-AF65-F5344CB8AC3E}">
        <p14:creationId xmlns:p14="http://schemas.microsoft.com/office/powerpoint/2010/main" val="1052781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University of Alberta. (2019). </a:t>
            </a:r>
            <a:r>
              <a:rPr lang="en-US" i="1" dirty="0" smtClean="0"/>
              <a:t>Copyright Act</a:t>
            </a:r>
            <a:r>
              <a:rPr lang="en-US" dirty="0" smtClean="0"/>
              <a:t>, Section 13: Ownership of Copyright. </a:t>
            </a:r>
            <a:r>
              <a:rPr lang="en-US" i="1" dirty="0" smtClean="0"/>
              <a:t>Opening Up Copyright Instructional Module</a:t>
            </a:r>
            <a:r>
              <a:rPr lang="en-US" dirty="0"/>
              <a:t>. </a:t>
            </a:r>
            <a:r>
              <a:rPr lang="en-US" dirty="0">
                <a:hlinkClick r:id="rId3"/>
              </a:rPr>
              <a:t>https://sites.library.ualberta.ca/copyright</a:t>
            </a:r>
            <a:r>
              <a:rPr lang="en-US" dirty="0" smtClean="0">
                <a:hlinkClick r:id="rId3"/>
              </a:rPr>
              <a:t>/</a:t>
            </a:r>
            <a:endParaRPr lang="en-CA" dirty="0"/>
          </a:p>
        </p:txBody>
      </p:sp>
    </p:spTree>
    <p:extLst>
      <p:ext uri="{BB962C8B-B14F-4D97-AF65-F5344CB8AC3E}">
        <p14:creationId xmlns:p14="http://schemas.microsoft.com/office/powerpoint/2010/main" val="2066975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69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9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282" y="515112"/>
            <a:ext cx="8682518" cy="938785"/>
          </a:xfrm>
        </p:spPr>
        <p:txBody>
          <a:bodyPr/>
          <a:lstStyle/>
          <a:p>
            <a:r>
              <a:rPr lang="en-CA" dirty="0"/>
              <a:t>OWNERSHIP OF COPYRIGHT</a:t>
            </a:r>
          </a:p>
        </p:txBody>
      </p:sp>
      <p:grpSp>
        <p:nvGrpSpPr>
          <p:cNvPr id="11" name="Google Shape;80;p18"/>
          <p:cNvGrpSpPr/>
          <p:nvPr/>
        </p:nvGrpSpPr>
        <p:grpSpPr>
          <a:xfrm>
            <a:off x="351607" y="1534124"/>
            <a:ext cx="3462353" cy="3927730"/>
            <a:chOff x="493747" y="1394952"/>
            <a:chExt cx="3209925" cy="3860628"/>
          </a:xfrm>
        </p:grpSpPr>
        <p:pic>
          <p:nvPicPr>
            <p:cNvPr id="12" name="Google Shape;81;p18" descr="Image result for canada coat of arm"/>
            <p:cNvPicPr preferRelativeResize="0"/>
            <p:nvPr/>
          </p:nvPicPr>
          <p:blipFill rotWithShape="1">
            <a:blip r:embed="rId3">
              <a:alphaModFix/>
            </a:blip>
            <a:srcRect/>
            <a:stretch/>
          </p:blipFill>
          <p:spPr>
            <a:xfrm>
              <a:off x="1222603" y="1394952"/>
              <a:ext cx="1448680" cy="1945370"/>
            </a:xfrm>
            <a:prstGeom prst="rect">
              <a:avLst/>
            </a:prstGeom>
            <a:noFill/>
            <a:ln>
              <a:noFill/>
            </a:ln>
          </p:spPr>
        </p:pic>
        <p:pic>
          <p:nvPicPr>
            <p:cNvPr id="13" name="Google Shape;82;p18"/>
            <p:cNvPicPr preferRelativeResize="0"/>
            <p:nvPr/>
          </p:nvPicPr>
          <p:blipFill rotWithShape="1">
            <a:blip r:embed="rId4">
              <a:alphaModFix/>
            </a:blip>
            <a:srcRect/>
            <a:stretch/>
          </p:blipFill>
          <p:spPr>
            <a:xfrm>
              <a:off x="1203993" y="3393076"/>
              <a:ext cx="1485900" cy="228600"/>
            </a:xfrm>
            <a:prstGeom prst="rect">
              <a:avLst/>
            </a:prstGeom>
            <a:noFill/>
            <a:ln>
              <a:noFill/>
            </a:ln>
          </p:spPr>
        </p:pic>
        <p:pic>
          <p:nvPicPr>
            <p:cNvPr id="14" name="Google Shape;83;p18"/>
            <p:cNvPicPr preferRelativeResize="0"/>
            <p:nvPr/>
          </p:nvPicPr>
          <p:blipFill rotWithShape="1">
            <a:blip r:embed="rId5">
              <a:alphaModFix/>
            </a:blip>
            <a:srcRect/>
            <a:stretch/>
          </p:blipFill>
          <p:spPr>
            <a:xfrm>
              <a:off x="493747" y="3674430"/>
              <a:ext cx="3209925" cy="1581150"/>
            </a:xfrm>
            <a:prstGeom prst="rect">
              <a:avLst/>
            </a:prstGeom>
            <a:noFill/>
            <a:ln>
              <a:noFill/>
            </a:ln>
          </p:spPr>
        </p:pic>
      </p:grpSp>
      <p:pic>
        <p:nvPicPr>
          <p:cNvPr id="15" name="Google Shape;85;p18"/>
          <p:cNvPicPr preferRelativeResize="0">
            <a:picLocks noGrp="1"/>
          </p:cNvPicPr>
          <p:nvPr>
            <p:ph type="body" idx="4294967295"/>
          </p:nvPr>
        </p:nvPicPr>
        <p:blipFill rotWithShape="1">
          <a:blip r:embed="rId6">
            <a:alphaModFix/>
          </a:blip>
          <a:srcRect t="25701" b="6399"/>
          <a:stretch/>
        </p:blipFill>
        <p:spPr>
          <a:xfrm>
            <a:off x="3548038" y="2425701"/>
            <a:ext cx="8266955" cy="1993899"/>
          </a:xfrm>
          <a:prstGeom prst="rect">
            <a:avLst/>
          </a:prstGeom>
          <a:noFill/>
          <a:ln>
            <a:noFill/>
          </a:ln>
        </p:spPr>
      </p:pic>
      <p:sp>
        <p:nvSpPr>
          <p:cNvPr id="16" name="Google Shape;86;p18"/>
          <p:cNvSpPr/>
          <p:nvPr/>
        </p:nvSpPr>
        <p:spPr>
          <a:xfrm>
            <a:off x="3436827" y="2400300"/>
            <a:ext cx="8403566" cy="2008982"/>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Rectangle 16"/>
          <p:cNvSpPr/>
          <p:nvPr/>
        </p:nvSpPr>
        <p:spPr>
          <a:xfrm>
            <a:off x="3715408" y="3142908"/>
            <a:ext cx="7926936" cy="874643"/>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44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rotWithShape="1">
          <a:blip r:embed="rId3">
            <a:alphaModFix/>
          </a:blip>
          <a:srcRect/>
          <a:stretch/>
        </p:blipFill>
        <p:spPr>
          <a:xfrm>
            <a:off x="6701990" y="2093721"/>
            <a:ext cx="5147813" cy="3431875"/>
          </a:xfrm>
          <a:prstGeom prst="rect">
            <a:avLst/>
          </a:prstGeom>
          <a:noFill/>
          <a:ln>
            <a:noFill/>
          </a:ln>
        </p:spPr>
      </p:pic>
      <p:sp>
        <p:nvSpPr>
          <p:cNvPr id="93" name="Google Shape;93;p19"/>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dirty="0">
                <a:latin typeface="Arial"/>
                <a:ea typeface="Arial"/>
                <a:cs typeface="Arial"/>
                <a:sym typeface="Arial"/>
              </a:rPr>
              <a:t>EMPLOYMENT AND COPYRIGHT</a:t>
            </a:r>
            <a:endParaRPr dirty="0"/>
          </a:p>
        </p:txBody>
      </p:sp>
      <p:pic>
        <p:nvPicPr>
          <p:cNvPr id="94" name="Google Shape;94;p19"/>
          <p:cNvPicPr preferRelativeResize="0">
            <a:picLocks noGrp="1"/>
          </p:cNvPicPr>
          <p:nvPr>
            <p:ph type="body" idx="1"/>
          </p:nvPr>
        </p:nvPicPr>
        <p:blipFill rotWithShape="1">
          <a:blip r:embed="rId4">
            <a:alphaModFix/>
          </a:blip>
          <a:srcRect b="16265"/>
          <a:stretch/>
        </p:blipFill>
        <p:spPr>
          <a:xfrm>
            <a:off x="8228319" y="2268354"/>
            <a:ext cx="2980801" cy="2495925"/>
          </a:xfrm>
          <a:prstGeom prst="rect">
            <a:avLst/>
          </a:prstGeom>
          <a:noFill/>
          <a:ln>
            <a:noFill/>
          </a:ln>
        </p:spPr>
      </p:pic>
      <p:sp>
        <p:nvSpPr>
          <p:cNvPr id="96" name="Google Shape;96;p19"/>
          <p:cNvSpPr txBox="1"/>
          <p:nvPr/>
        </p:nvSpPr>
        <p:spPr>
          <a:xfrm>
            <a:off x="127971" y="3278689"/>
            <a:ext cx="6574019"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dirty="0">
                <a:solidFill>
                  <a:schemeClr val="tx1">
                    <a:lumMod val="50000"/>
                  </a:schemeClr>
                </a:solidFill>
                <a:sym typeface="Arial"/>
              </a:rPr>
              <a:t>“…but where the work is an article or other contribution to a newspaper, magazine or similar periodical…be reserved to the author a right to restrain the publication of the work…”  s.13 (3)</a:t>
            </a:r>
            <a:endParaRPr dirty="0">
              <a:solidFill>
                <a:schemeClr val="tx1">
                  <a:lumMod val="50000"/>
                </a:schemeClr>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6539" t="20762" r="4032" b="12952"/>
          <a:stretch/>
        </p:blipFill>
        <p:spPr>
          <a:xfrm>
            <a:off x="1187762" y="1823320"/>
            <a:ext cx="3528000" cy="2944240"/>
          </a:xfrm>
          <a:prstGeom prst="rect">
            <a:avLst/>
          </a:prstGeom>
        </p:spPr>
      </p:pic>
      <p:sp>
        <p:nvSpPr>
          <p:cNvPr id="8" name="Google Shape;127;p22"/>
          <p:cNvSpPr txBox="1"/>
          <p:nvPr/>
        </p:nvSpPr>
        <p:spPr>
          <a:xfrm>
            <a:off x="2618274" y="1493878"/>
            <a:ext cx="129879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9600" dirty="0">
                <a:solidFill>
                  <a:srgbClr val="FF0000"/>
                </a:solidFill>
                <a:latin typeface="Arial"/>
                <a:ea typeface="Arial"/>
                <a:cs typeface="Arial"/>
                <a:sym typeface="Arial"/>
              </a:rPr>
              <a:t>©</a:t>
            </a:r>
            <a:endParaRPr dirty="0"/>
          </a:p>
        </p:txBody>
      </p:sp>
      <p:sp>
        <p:nvSpPr>
          <p:cNvPr id="9" name="Google Shape;127;p22"/>
          <p:cNvSpPr txBox="1"/>
          <p:nvPr/>
        </p:nvSpPr>
        <p:spPr>
          <a:xfrm>
            <a:off x="10774985" y="2750692"/>
            <a:ext cx="129879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9600" dirty="0">
                <a:solidFill>
                  <a:srgbClr val="FF0000"/>
                </a:solidFill>
                <a:latin typeface="Arial"/>
                <a:ea typeface="Arial"/>
                <a:cs typeface="Arial"/>
                <a:sym typeface="Arial"/>
              </a:rPr>
              <a:t>©</a:t>
            </a:r>
            <a:endParaRPr dirty="0"/>
          </a:p>
        </p:txBody>
      </p:sp>
    </p:spTree>
    <p:extLst>
      <p:ext uri="{BB962C8B-B14F-4D97-AF65-F5344CB8AC3E}">
        <p14:creationId xmlns:p14="http://schemas.microsoft.com/office/powerpoint/2010/main" val="115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500"/>
                                        <p:tgtEl>
                                          <p:spTgt spid="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4"/>
                                        </p:tgtEl>
                                      </p:cBhvr>
                                    </p:animEffect>
                                    <p:set>
                                      <p:cBhvr>
                                        <p:cTn id="24" dur="1" fill="hold">
                                          <p:stCondLst>
                                            <p:cond delay="499"/>
                                          </p:stCondLst>
                                        </p:cTn>
                                        <p:tgtEl>
                                          <p:spTgt spid="94"/>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par>
                                <p:cTn id="33" presetID="10" presetClass="entr" presetSubtype="0" fill="hold" nodeType="withEffect">
                                  <p:stCondLst>
                                    <p:cond delay="0"/>
                                  </p:stCondLst>
                                  <p:iterate type="lt">
                                    <p:tmPct val="5000"/>
                                  </p:iterate>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APPLYING SECTION 13</a:t>
            </a:r>
            <a:endParaRPr/>
          </a:p>
        </p:txBody>
      </p:sp>
      <p:sp>
        <p:nvSpPr>
          <p:cNvPr id="103" name="Google Shape;103;p20"/>
          <p:cNvSpPr txBox="1"/>
          <p:nvPr/>
        </p:nvSpPr>
        <p:spPr>
          <a:xfrm>
            <a:off x="1015180" y="3602749"/>
            <a:ext cx="377837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dirty="0">
                <a:solidFill>
                  <a:schemeClr val="tx1">
                    <a:lumMod val="50000"/>
                  </a:schemeClr>
                </a:solidFill>
                <a:sym typeface="Arial"/>
              </a:rPr>
              <a:t>Application of section 13</a:t>
            </a:r>
            <a:endParaRPr dirty="0">
              <a:solidFill>
                <a:schemeClr val="tx1">
                  <a:lumMod val="50000"/>
                </a:schemeClr>
              </a:solidFill>
            </a:endParaRPr>
          </a:p>
        </p:txBody>
      </p:sp>
      <p:cxnSp>
        <p:nvCxnSpPr>
          <p:cNvPr id="104" name="Google Shape;104;p20"/>
          <p:cNvCxnSpPr/>
          <p:nvPr/>
        </p:nvCxnSpPr>
        <p:spPr>
          <a:xfrm>
            <a:off x="5719482" y="3833581"/>
            <a:ext cx="2173857" cy="0"/>
          </a:xfrm>
          <a:prstGeom prst="straightConnector1">
            <a:avLst/>
          </a:prstGeom>
          <a:noFill/>
          <a:ln w="76200" cap="flat" cmpd="sng">
            <a:solidFill>
              <a:schemeClr val="tx1"/>
            </a:solidFill>
            <a:prstDash val="solid"/>
            <a:miter lim="800000"/>
            <a:headEnd type="none" w="sm" len="sm"/>
            <a:tailEnd type="triangle" w="med" len="med"/>
          </a:ln>
        </p:spPr>
      </p:cxnSp>
      <p:sp>
        <p:nvSpPr>
          <p:cNvPr id="105" name="Google Shape;105;p20"/>
          <p:cNvSpPr txBox="1"/>
          <p:nvPr/>
        </p:nvSpPr>
        <p:spPr>
          <a:xfrm>
            <a:off x="6230927" y="3024419"/>
            <a:ext cx="951752"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9600" dirty="0">
                <a:solidFill>
                  <a:schemeClr val="dk1"/>
                </a:solidFill>
                <a:latin typeface="Arial"/>
                <a:ea typeface="Arial"/>
                <a:cs typeface="Arial"/>
                <a:sym typeface="Arial"/>
              </a:rPr>
              <a:t>?</a:t>
            </a:r>
            <a:endParaRPr dirty="0"/>
          </a:p>
        </p:txBody>
      </p:sp>
      <p:sp>
        <p:nvSpPr>
          <p:cNvPr id="4" name="L-Shape 3"/>
          <p:cNvSpPr/>
          <p:nvPr/>
        </p:nvSpPr>
        <p:spPr>
          <a:xfrm rot="18977561">
            <a:off x="9163647" y="3306586"/>
            <a:ext cx="1512000" cy="756000"/>
          </a:xfrm>
          <a:prstGeom prst="corner">
            <a:avLst>
              <a:gd name="adj1" fmla="val 25876"/>
              <a:gd name="adj2" fmla="val 2748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2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EXTRA-CURRICULAR ACTIVITIES</a:t>
            </a:r>
            <a:endParaRPr/>
          </a:p>
        </p:txBody>
      </p:sp>
      <p:sp>
        <p:nvSpPr>
          <p:cNvPr id="114" name="Google Shape;114;p21"/>
          <p:cNvSpPr txBox="1"/>
          <p:nvPr/>
        </p:nvSpPr>
        <p:spPr>
          <a:xfrm>
            <a:off x="2381294" y="2204613"/>
            <a:ext cx="286597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lumMod val="50000"/>
                  </a:schemeClr>
                </a:solidFill>
                <a:sym typeface="Arial"/>
              </a:rPr>
              <a:t>Work Computer</a:t>
            </a:r>
            <a:endParaRPr dirty="0">
              <a:solidFill>
                <a:schemeClr val="tx1">
                  <a:lumMod val="50000"/>
                </a:schemeClr>
              </a:solidFill>
            </a:endParaRPr>
          </a:p>
        </p:txBody>
      </p:sp>
      <p:sp>
        <p:nvSpPr>
          <p:cNvPr id="115" name="Google Shape;115;p21"/>
          <p:cNvSpPr txBox="1"/>
          <p:nvPr/>
        </p:nvSpPr>
        <p:spPr>
          <a:xfrm>
            <a:off x="2474058" y="4880502"/>
            <a:ext cx="286597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lumMod val="50000"/>
                  </a:schemeClr>
                </a:solidFill>
                <a:sym typeface="Arial"/>
              </a:rPr>
              <a:t>Home Computer</a:t>
            </a:r>
            <a:endParaRPr dirty="0">
              <a:solidFill>
                <a:schemeClr val="tx1">
                  <a:lumMod val="50000"/>
                </a:schemeClr>
              </a:solidFill>
            </a:endParaRPr>
          </a:p>
        </p:txBody>
      </p:sp>
      <p:sp>
        <p:nvSpPr>
          <p:cNvPr id="116" name="Google Shape;116;p21"/>
          <p:cNvSpPr txBox="1"/>
          <p:nvPr/>
        </p:nvSpPr>
        <p:spPr>
          <a:xfrm>
            <a:off x="8237220" y="1972947"/>
            <a:ext cx="373888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lumMod val="50000"/>
                  </a:schemeClr>
                </a:solidFill>
                <a:sym typeface="Arial"/>
              </a:rPr>
              <a:t>Technical manual based on your work</a:t>
            </a:r>
            <a:endParaRPr dirty="0">
              <a:solidFill>
                <a:schemeClr val="tx1">
                  <a:lumMod val="50000"/>
                </a:schemeClr>
              </a:solidFill>
            </a:endParaRPr>
          </a:p>
        </p:txBody>
      </p:sp>
      <p:sp>
        <p:nvSpPr>
          <p:cNvPr id="117" name="Google Shape;117;p21"/>
          <p:cNvSpPr txBox="1"/>
          <p:nvPr/>
        </p:nvSpPr>
        <p:spPr>
          <a:xfrm>
            <a:off x="6831106" y="4916091"/>
            <a:ext cx="505100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lumMod val="50000"/>
                  </a:schemeClr>
                </a:solidFill>
                <a:sym typeface="Arial"/>
              </a:rPr>
              <a:t>Novel about witchy seahorses</a:t>
            </a:r>
            <a:endParaRPr dirty="0">
              <a:solidFill>
                <a:schemeClr val="tx1">
                  <a:lumMod val="50000"/>
                </a:schemeClr>
              </a:solidFill>
            </a:endParaRPr>
          </a:p>
        </p:txBody>
      </p:sp>
      <p:sp>
        <p:nvSpPr>
          <p:cNvPr id="118" name="Google Shape;118;p21"/>
          <p:cNvSpPr txBox="1"/>
          <p:nvPr/>
        </p:nvSpPr>
        <p:spPr>
          <a:xfrm>
            <a:off x="3334510" y="3716369"/>
            <a:ext cx="108167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lumMod val="50000"/>
                  </a:schemeClr>
                </a:solidFill>
                <a:sym typeface="Arial"/>
              </a:rPr>
              <a:t>vs.</a:t>
            </a:r>
            <a:endParaRPr dirty="0">
              <a:solidFill>
                <a:schemeClr val="tx1">
                  <a:lumMod val="50000"/>
                </a:schemeClr>
              </a:solidFill>
            </a:endParaRPr>
          </a:p>
        </p:txBody>
      </p:sp>
      <p:sp>
        <p:nvSpPr>
          <p:cNvPr id="119" name="Google Shape;119;p21"/>
          <p:cNvSpPr txBox="1"/>
          <p:nvPr/>
        </p:nvSpPr>
        <p:spPr>
          <a:xfrm>
            <a:off x="9560553" y="3715193"/>
            <a:ext cx="108167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800" dirty="0">
                <a:solidFill>
                  <a:schemeClr val="tx1">
                    <a:lumMod val="50000"/>
                  </a:schemeClr>
                </a:solidFill>
                <a:sym typeface="Arial"/>
              </a:rPr>
              <a:t>vs.</a:t>
            </a:r>
            <a:endParaRPr dirty="0">
              <a:solidFill>
                <a:schemeClr val="tx1">
                  <a:lumMod val="50000"/>
                </a:schemeClr>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6300" r="15554" b="13268"/>
          <a:stretch/>
        </p:blipFill>
        <p:spPr>
          <a:xfrm>
            <a:off x="227624" y="2845612"/>
            <a:ext cx="2196000" cy="2794902"/>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7488" t="11786" r="8067" b="26378"/>
          <a:stretch/>
        </p:blipFill>
        <p:spPr>
          <a:xfrm>
            <a:off x="5260524" y="2758308"/>
            <a:ext cx="2484000" cy="1818944"/>
          </a:xfrm>
          <a:prstGeom prst="rect">
            <a:avLst/>
          </a:prstGeom>
        </p:spPr>
      </p:pic>
    </p:spTree>
    <p:extLst>
      <p:ext uri="{BB962C8B-B14F-4D97-AF65-F5344CB8AC3E}">
        <p14:creationId xmlns:p14="http://schemas.microsoft.com/office/powerpoint/2010/main" val="7344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500"/>
                                        <p:tgtEl>
                                          <p:spTgt spid="11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500"/>
                                        <p:tgtEl>
                                          <p:spTgt spid="11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500"/>
                                        <p:tgtEl>
                                          <p:spTgt spid="1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17"/>
                                        </p:tgtEl>
                                        <p:attrNameLst>
                                          <p:attrName>style.visibility</p:attrName>
                                        </p:attrNameLst>
                                      </p:cBhvr>
                                      <p:to>
                                        <p:strVal val="visible"/>
                                      </p:to>
                                    </p:set>
                                    <p:animEffect transition="in" filter="fade">
                                      <p:cBhvr>
                                        <p:cTn id="3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6539" t="20762" r="4032" b="12952"/>
          <a:stretch/>
        </p:blipFill>
        <p:spPr>
          <a:xfrm>
            <a:off x="8137714" y="2337826"/>
            <a:ext cx="3528000" cy="2944240"/>
          </a:xfrm>
          <a:prstGeom prst="rect">
            <a:avLst/>
          </a:prstGeom>
        </p:spPr>
      </p:pic>
      <p:sp>
        <p:nvSpPr>
          <p:cNvPr id="125" name="Google Shape;125;p22"/>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COPYRIGHT IN ACADEMIA</a:t>
            </a:r>
            <a:endParaRPr/>
          </a:p>
        </p:txBody>
      </p:sp>
      <p:pic>
        <p:nvPicPr>
          <p:cNvPr id="132" name="Google Shape;132;p22"/>
          <p:cNvPicPr preferRelativeResize="0"/>
          <p:nvPr/>
        </p:nvPicPr>
        <p:blipFill rotWithShape="1">
          <a:blip r:embed="rId4">
            <a:alphaModFix/>
          </a:blip>
          <a:srcRect b="14103"/>
          <a:stretch/>
        </p:blipFill>
        <p:spPr>
          <a:xfrm>
            <a:off x="292496" y="2229789"/>
            <a:ext cx="3260271" cy="2800489"/>
          </a:xfrm>
          <a:prstGeom prst="rect">
            <a:avLst/>
          </a:prstGeom>
          <a:noFill/>
          <a:ln>
            <a:noFill/>
          </a:ln>
        </p:spPr>
      </p:pic>
      <p:pic>
        <p:nvPicPr>
          <p:cNvPr id="14" name="Google Shape;126;p22"/>
          <p:cNvPicPr preferRelativeResize="0">
            <a:picLocks noGrp="1"/>
          </p:cNvPicPr>
          <p:nvPr>
            <p:ph type="body" idx="4294967295"/>
          </p:nvPr>
        </p:nvPicPr>
        <p:blipFill rotWithShape="1">
          <a:blip r:embed="rId5">
            <a:alphaModFix/>
          </a:blip>
          <a:srcRect b="14669"/>
          <a:stretch/>
        </p:blipFill>
        <p:spPr>
          <a:xfrm>
            <a:off x="4643884" y="2567906"/>
            <a:ext cx="3281969" cy="2800490"/>
          </a:xfrm>
          <a:prstGeom prst="rect">
            <a:avLst/>
          </a:prstGeom>
          <a:noFill/>
          <a:ln>
            <a:noFill/>
          </a:ln>
        </p:spPr>
      </p:pic>
      <p:cxnSp>
        <p:nvCxnSpPr>
          <p:cNvPr id="15" name="Google Shape;129;p22"/>
          <p:cNvCxnSpPr/>
          <p:nvPr/>
        </p:nvCxnSpPr>
        <p:spPr>
          <a:xfrm>
            <a:off x="3339545" y="3785809"/>
            <a:ext cx="1552727" cy="0"/>
          </a:xfrm>
          <a:prstGeom prst="straightConnector1">
            <a:avLst/>
          </a:prstGeom>
          <a:noFill/>
          <a:ln w="76200" cap="flat" cmpd="sng">
            <a:solidFill>
              <a:schemeClr val="dk1"/>
            </a:solidFill>
            <a:prstDash val="solid"/>
            <a:miter lim="800000"/>
            <a:headEnd type="none" w="sm" len="sm"/>
            <a:tailEnd type="triangle" w="med" len="med"/>
          </a:ln>
        </p:spPr>
      </p:cxnSp>
      <p:sp>
        <p:nvSpPr>
          <p:cNvPr id="16" name="Google Shape;128;p22"/>
          <p:cNvSpPr/>
          <p:nvPr/>
        </p:nvSpPr>
        <p:spPr>
          <a:xfrm>
            <a:off x="4994309" y="4543391"/>
            <a:ext cx="1703295" cy="664093"/>
          </a:xfrm>
          <a:custGeom>
            <a:avLst/>
            <a:gdLst/>
            <a:ahLst/>
            <a:cxnLst/>
            <a:rect l="l" t="t" r="r" b="b"/>
            <a:pathLst>
              <a:path w="1703295" h="664093" extrusionOk="0">
                <a:moveTo>
                  <a:pt x="0" y="663489"/>
                </a:moveTo>
                <a:cubicBezTo>
                  <a:pt x="582706" y="336277"/>
                  <a:pt x="1165412" y="9066"/>
                  <a:pt x="1219200" y="101"/>
                </a:cubicBezTo>
                <a:cubicBezTo>
                  <a:pt x="1272988" y="-8864"/>
                  <a:pt x="319742" y="579819"/>
                  <a:pt x="322730" y="609701"/>
                </a:cubicBezTo>
                <a:cubicBezTo>
                  <a:pt x="325718" y="639583"/>
                  <a:pt x="1159436" y="194336"/>
                  <a:pt x="1237130" y="179395"/>
                </a:cubicBezTo>
                <a:cubicBezTo>
                  <a:pt x="1314824" y="164454"/>
                  <a:pt x="756025" y="505112"/>
                  <a:pt x="788895" y="520053"/>
                </a:cubicBezTo>
                <a:cubicBezTo>
                  <a:pt x="821766" y="534994"/>
                  <a:pt x="1392518" y="245136"/>
                  <a:pt x="1434353" y="269042"/>
                </a:cubicBezTo>
                <a:cubicBezTo>
                  <a:pt x="1476188" y="292948"/>
                  <a:pt x="995082" y="651536"/>
                  <a:pt x="1039906" y="663489"/>
                </a:cubicBezTo>
                <a:cubicBezTo>
                  <a:pt x="1084730" y="675442"/>
                  <a:pt x="1394012" y="508100"/>
                  <a:pt x="1703295" y="340759"/>
                </a:cubicBezTo>
              </a:path>
            </a:pathLst>
          </a:cu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27;p22"/>
          <p:cNvSpPr txBox="1"/>
          <p:nvPr/>
        </p:nvSpPr>
        <p:spPr>
          <a:xfrm>
            <a:off x="3512794" y="2397868"/>
            <a:ext cx="129879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9600" dirty="0">
                <a:solidFill>
                  <a:srgbClr val="FF0000"/>
                </a:solidFill>
                <a:latin typeface="Arial"/>
                <a:ea typeface="Arial"/>
                <a:cs typeface="Arial"/>
                <a:sym typeface="Arial"/>
              </a:rPr>
              <a:t>©</a:t>
            </a:r>
            <a:endParaRPr dirty="0"/>
          </a:p>
        </p:txBody>
      </p:sp>
      <p:pic>
        <p:nvPicPr>
          <p:cNvPr id="18" name="Google Shape;131;p22"/>
          <p:cNvPicPr preferRelativeResize="0"/>
          <p:nvPr/>
        </p:nvPicPr>
        <p:blipFill rotWithShape="1">
          <a:blip r:embed="rId6">
            <a:alphaModFix/>
          </a:blip>
          <a:srcRect r="2387" b="18169"/>
          <a:stretch/>
        </p:blipFill>
        <p:spPr>
          <a:xfrm>
            <a:off x="3656022" y="2798222"/>
            <a:ext cx="3147904" cy="2638926"/>
          </a:xfrm>
          <a:prstGeom prst="rect">
            <a:avLst/>
          </a:prstGeom>
          <a:noFill/>
          <a:ln>
            <a:noFill/>
          </a:ln>
        </p:spPr>
      </p:pic>
      <p:pic>
        <p:nvPicPr>
          <p:cNvPr id="19" name="Google Shape;130;p22"/>
          <p:cNvPicPr preferRelativeResize="0"/>
          <p:nvPr/>
        </p:nvPicPr>
        <p:blipFill rotWithShape="1">
          <a:blip r:embed="rId7">
            <a:alphaModFix/>
          </a:blip>
          <a:srcRect l="12971" t="-7654" r="10864" b="13803"/>
          <a:stretch/>
        </p:blipFill>
        <p:spPr>
          <a:xfrm>
            <a:off x="516835" y="1669774"/>
            <a:ext cx="2915478" cy="3592508"/>
          </a:xfrm>
          <a:prstGeom prst="rect">
            <a:avLst/>
          </a:prstGeom>
          <a:noFill/>
          <a:ln>
            <a:noFill/>
          </a:ln>
        </p:spPr>
      </p:pic>
      <p:cxnSp>
        <p:nvCxnSpPr>
          <p:cNvPr id="20" name="Google Shape;129;p22"/>
          <p:cNvCxnSpPr/>
          <p:nvPr/>
        </p:nvCxnSpPr>
        <p:spPr>
          <a:xfrm flipH="1">
            <a:off x="6410660" y="3772554"/>
            <a:ext cx="1581414" cy="6628"/>
          </a:xfrm>
          <a:prstGeom prst="straightConnector1">
            <a:avLst/>
          </a:prstGeom>
          <a:noFill/>
          <a:ln w="76200" cap="flat" cmpd="sng">
            <a:solidFill>
              <a:schemeClr val="dk1"/>
            </a:solidFill>
            <a:prstDash val="solid"/>
            <a:miter lim="800000"/>
            <a:headEnd type="none" w="sm" len="sm"/>
            <a:tailEnd type="triangle" w="med" len="med"/>
          </a:ln>
        </p:spPr>
      </p:cxnSp>
      <p:sp>
        <p:nvSpPr>
          <p:cNvPr id="21" name="Google Shape;127;p22"/>
          <p:cNvSpPr txBox="1"/>
          <p:nvPr/>
        </p:nvSpPr>
        <p:spPr>
          <a:xfrm>
            <a:off x="6805965" y="2377987"/>
            <a:ext cx="129879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9600" dirty="0">
                <a:solidFill>
                  <a:srgbClr val="FF0000"/>
                </a:solidFill>
                <a:latin typeface="Arial"/>
                <a:ea typeface="Arial"/>
                <a:cs typeface="Arial"/>
                <a:sym typeface="Arial"/>
              </a:rPr>
              <a:t>©</a:t>
            </a:r>
            <a:endParaRPr dirty="0"/>
          </a:p>
        </p:txBody>
      </p:sp>
    </p:spTree>
    <p:extLst>
      <p:ext uri="{BB962C8B-B14F-4D97-AF65-F5344CB8AC3E}">
        <p14:creationId xmlns:p14="http://schemas.microsoft.com/office/powerpoint/2010/main" val="30246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childTnLst>
                          </p:cTn>
                        </p:par>
                        <p:par>
                          <p:cTn id="24" fill="hold">
                            <p:stCondLst>
                              <p:cond delay="2000"/>
                            </p:stCondLst>
                            <p:childTnLst>
                              <p:par>
                                <p:cTn id="25" presetID="10" presetClass="entr" presetSubtype="0" fill="hold"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2"/>
                                        </p:tgtEl>
                                      </p:cBhvr>
                                    </p:animEffect>
                                    <p:set>
                                      <p:cBhvr>
                                        <p:cTn id="32" dur="1" fill="hold">
                                          <p:stCondLst>
                                            <p:cond delay="499"/>
                                          </p:stCondLst>
                                        </p:cTn>
                                        <p:tgtEl>
                                          <p:spTgt spid="132"/>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10" presetClass="exit" presetSubtype="0" fill="hold" nodeType="after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par>
                          <p:cTn id="46" fill="hold">
                            <p:stCondLst>
                              <p:cond delay="1000"/>
                            </p:stCondLst>
                            <p:childTnLst>
                              <p:par>
                                <p:cTn id="47" presetID="10" presetClass="entr" presetSubtype="0" fill="hold" nodeType="afterEffect">
                                  <p:stCondLst>
                                    <p:cond delay="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FREELANCE</a:t>
            </a:r>
            <a:endParaRPr/>
          </a:p>
        </p:txBody>
      </p:sp>
      <p:pic>
        <p:nvPicPr>
          <p:cNvPr id="139" name="Google Shape;139;p23"/>
          <p:cNvPicPr preferRelativeResize="0"/>
          <p:nvPr/>
        </p:nvPicPr>
        <p:blipFill rotWithShape="1">
          <a:blip r:embed="rId3">
            <a:alphaModFix/>
          </a:blip>
          <a:srcRect/>
          <a:stretch/>
        </p:blipFill>
        <p:spPr>
          <a:xfrm>
            <a:off x="6701990" y="2093721"/>
            <a:ext cx="5147813" cy="3431875"/>
          </a:xfrm>
          <a:prstGeom prst="rect">
            <a:avLst/>
          </a:prstGeom>
          <a:noFill/>
          <a:ln>
            <a:noFill/>
          </a:ln>
        </p:spPr>
      </p:pic>
      <p:pic>
        <p:nvPicPr>
          <p:cNvPr id="141" name="Google Shape;141;p23"/>
          <p:cNvPicPr preferRelativeResize="0"/>
          <p:nvPr/>
        </p:nvPicPr>
        <p:blipFill rotWithShape="1">
          <a:blip r:embed="rId4">
            <a:alphaModFix/>
          </a:blip>
          <a:srcRect b="14669"/>
          <a:stretch/>
        </p:blipFill>
        <p:spPr>
          <a:xfrm>
            <a:off x="4372888" y="2344447"/>
            <a:ext cx="3281969" cy="2800490"/>
          </a:xfrm>
          <a:prstGeom prst="rect">
            <a:avLst/>
          </a:prstGeom>
          <a:noFill/>
          <a:ln>
            <a:noFill/>
          </a:ln>
        </p:spPr>
      </p:pic>
      <p:sp>
        <p:nvSpPr>
          <p:cNvPr id="142" name="Google Shape;142;p23"/>
          <p:cNvSpPr/>
          <p:nvPr/>
        </p:nvSpPr>
        <p:spPr>
          <a:xfrm rot="507867">
            <a:off x="5297324" y="3012901"/>
            <a:ext cx="1597352" cy="1593513"/>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CA" sz="9600" b="1" dirty="0">
                <a:solidFill>
                  <a:srgbClr val="00B050"/>
                </a:solidFill>
                <a:latin typeface="Calibri"/>
                <a:ea typeface="Calibri"/>
                <a:cs typeface="Calibri"/>
                <a:sym typeface="Calibri"/>
              </a:rPr>
              <a:t>✓</a:t>
            </a:r>
            <a:endParaRPr sz="9600" b="1" dirty="0">
              <a:solidFill>
                <a:srgbClr val="00B050"/>
              </a:solidFill>
              <a:latin typeface="Calibri"/>
              <a:ea typeface="Calibri"/>
              <a:cs typeface="Calibri"/>
              <a:sym typeface="Calibri"/>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6300" r="15554" b="13268"/>
          <a:stretch/>
        </p:blipFill>
        <p:spPr>
          <a:xfrm>
            <a:off x="1541106" y="2412206"/>
            <a:ext cx="2196000" cy="2794902"/>
          </a:xfrm>
          <a:prstGeom prst="rect">
            <a:avLst/>
          </a:prstGeom>
        </p:spPr>
      </p:pic>
    </p:spTree>
    <p:extLst>
      <p:ext uri="{BB962C8B-B14F-4D97-AF65-F5344CB8AC3E}">
        <p14:creationId xmlns:p14="http://schemas.microsoft.com/office/powerpoint/2010/main" val="41162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9"/>
                                        </p:tgtEl>
                                      </p:cBhvr>
                                    </p:animEffect>
                                    <p:set>
                                      <p:cBhvr>
                                        <p:cTn id="17" dur="1" fill="hold">
                                          <p:stCondLst>
                                            <p:cond delay="500"/>
                                          </p:stCondLst>
                                        </p:cTn>
                                        <p:tgtEl>
                                          <p:spTgt spid="13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childTnLst>
                          </p:cTn>
                        </p:par>
                        <p:par>
                          <p:cTn id="30" fill="hold">
                            <p:stCondLst>
                              <p:cond delay="1000"/>
                            </p:stCondLst>
                            <p:childTnLst>
                              <p:par>
                                <p:cTn id="31" presetID="6" presetClass="emph" presetSubtype="0" fill="hold" grpId="0" nodeType="afterEffect">
                                  <p:stCondLst>
                                    <p:cond delay="0"/>
                                  </p:stCondLst>
                                  <p:childTnLst>
                                    <p:animScale>
                                      <p:cBhvr>
                                        <p:cTn id="32" dur="2000" fill="hold"/>
                                        <p:tgtEl>
                                          <p:spTgt spid="1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2671282" y="526318"/>
            <a:ext cx="8682518" cy="868633"/>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lt1"/>
              </a:buClr>
              <a:buSzPts val="4000"/>
              <a:buFont typeface="Arial"/>
              <a:buNone/>
            </a:pPr>
            <a:r>
              <a:rPr lang="en-CA" b="1">
                <a:latin typeface="Arial"/>
                <a:ea typeface="Arial"/>
                <a:cs typeface="Arial"/>
                <a:sym typeface="Arial"/>
              </a:rPr>
              <a:t>EMPLOYMENT WITH THE GOVERNMENT</a:t>
            </a:r>
            <a:endParaRPr/>
          </a:p>
        </p:txBody>
      </p:sp>
      <p:pic>
        <p:nvPicPr>
          <p:cNvPr id="149" name="Google Shape;149;p24"/>
          <p:cNvPicPr preferRelativeResize="0">
            <a:picLocks noGrp="1"/>
          </p:cNvPicPr>
          <p:nvPr>
            <p:ph type="body" idx="4294967295"/>
          </p:nvPr>
        </p:nvPicPr>
        <p:blipFill rotWithShape="1">
          <a:blip r:embed="rId3">
            <a:alphaModFix/>
          </a:blip>
          <a:srcRect/>
          <a:stretch/>
        </p:blipFill>
        <p:spPr>
          <a:xfrm>
            <a:off x="1135591" y="2704166"/>
            <a:ext cx="10561860" cy="1449668"/>
          </a:xfrm>
          <a:prstGeom prst="rect">
            <a:avLst/>
          </a:prstGeom>
          <a:noFill/>
          <a:ln>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6539" t="20762" r="4032" b="12952"/>
          <a:stretch/>
        </p:blipFill>
        <p:spPr>
          <a:xfrm>
            <a:off x="4868039" y="4286699"/>
            <a:ext cx="2880000" cy="2403466"/>
          </a:xfrm>
          <a:prstGeom prst="rect">
            <a:avLst/>
          </a:prstGeom>
        </p:spPr>
      </p:pic>
      <p:sp>
        <p:nvSpPr>
          <p:cNvPr id="5" name="Google Shape;127;p22"/>
          <p:cNvSpPr txBox="1"/>
          <p:nvPr/>
        </p:nvSpPr>
        <p:spPr>
          <a:xfrm>
            <a:off x="5974692" y="3744969"/>
            <a:ext cx="129879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9600" dirty="0">
                <a:solidFill>
                  <a:srgbClr val="FF0000"/>
                </a:solidFill>
                <a:latin typeface="Arial"/>
                <a:ea typeface="Arial"/>
                <a:cs typeface="Arial"/>
                <a:sym typeface="Arial"/>
              </a:rPr>
              <a:t>©</a:t>
            </a:r>
            <a:endParaRPr dirty="0"/>
          </a:p>
        </p:txBody>
      </p:sp>
    </p:spTree>
    <p:extLst>
      <p:ext uri="{BB962C8B-B14F-4D97-AF65-F5344CB8AC3E}">
        <p14:creationId xmlns:p14="http://schemas.microsoft.com/office/powerpoint/2010/main" val="35502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1">
  <a:themeElements>
    <a:clrScheme name="Custom 1">
      <a:dk1>
        <a:srgbClr val="75707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vel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vel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vel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evel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2326</Words>
  <Application>Microsoft Office PowerPoint</Application>
  <PresentationFormat>Widescreen</PresentationFormat>
  <Paragraphs>158</Paragraphs>
  <Slides>27</Slides>
  <Notes>27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27</vt:i4>
      </vt:variant>
    </vt:vector>
  </HeadingPairs>
  <TitlesOfParts>
    <vt:vector size="34" baseType="lpstr">
      <vt:lpstr>Arial</vt:lpstr>
      <vt:lpstr>Calibri</vt:lpstr>
      <vt:lpstr>Level 1</vt:lpstr>
      <vt:lpstr>Level 2</vt:lpstr>
      <vt:lpstr>Level 3</vt:lpstr>
      <vt:lpstr>Level 4</vt:lpstr>
      <vt:lpstr>1_Level 5</vt:lpstr>
      <vt:lpstr>Copyright Act, Section 13: Ownership of Copyright</vt:lpstr>
      <vt:lpstr>COPYRIGHT OWNERSHIP</vt:lpstr>
      <vt:lpstr>OWNERSHIP OF COPYRIGHT</vt:lpstr>
      <vt:lpstr>EMPLOYMENT AND COPYRIGHT</vt:lpstr>
      <vt:lpstr>APPLYING SECTION 13</vt:lpstr>
      <vt:lpstr>EXTRA-CURRICULAR ACTIVITIES</vt:lpstr>
      <vt:lpstr>COPYRIGHT IN ACADEMIA</vt:lpstr>
      <vt:lpstr>FREELANCE</vt:lpstr>
      <vt:lpstr>EMPLOYMENT WITH THE GOVERNMENT</vt:lpstr>
      <vt:lpstr>INCARCERATION AND EMPLOYMENT</vt:lpstr>
      <vt:lpstr>HAWLEY V. CANADA</vt:lpstr>
      <vt:lpstr>HAWLEY V. CANADA</vt:lpstr>
      <vt:lpstr>TRANSFER OF RIGHTS</vt:lpstr>
      <vt:lpstr>CONTRACTS AND COLLECTIVE AGREEMENTS</vt:lpstr>
      <vt:lpstr>LEARNING OBJECTIVES</vt:lpstr>
      <vt:lpstr>PowerPoint Presentation</vt:lpstr>
      <vt:lpstr>QUESTIONS</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115</cp:revision>
  <dcterms:created xsi:type="dcterms:W3CDTF">2019-10-03T17:13:49Z</dcterms:created>
  <dcterms:modified xsi:type="dcterms:W3CDTF">2024-04-24T21:50:46Z</dcterms:modified>
</cp:coreProperties>
</file>