
<file path=[Content_Types].xml><?xml version="1.0" encoding="utf-8"?>
<Types xmlns="http://schemas.openxmlformats.org/package/2006/content-types">
  <Default Extension="jpeg" ContentType="image/jpeg"/>
  <Default Extension="jp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4.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tags/tag6.xml" ContentType="application/vnd.openxmlformats-officedocument.presentationml.tags+xml"/>
  <Override PartName="/ppt/notesSlides/notesSlide7.xml" ContentType="application/vnd.openxmlformats-officedocument.presentationml.notesSlide+xml"/>
  <Override PartName="/ppt/tags/tag7.xml" ContentType="application/vnd.openxmlformats-officedocument.presentationml.tags+xml"/>
  <Override PartName="/ppt/notesSlides/notesSlide8.xml" ContentType="application/vnd.openxmlformats-officedocument.presentationml.notesSlide+xml"/>
  <Override PartName="/ppt/tags/tag8.xml" ContentType="application/vnd.openxmlformats-officedocument.presentationml.tags+xml"/>
  <Override PartName="/ppt/notesSlides/notesSlide9.xml" ContentType="application/vnd.openxmlformats-officedocument.presentationml.notesSlide+xml"/>
  <Override PartName="/ppt/tags/tag9.xml" ContentType="application/vnd.openxmlformats-officedocument.presentationml.tags+xml"/>
  <Override PartName="/ppt/notesSlides/notesSlide10.xml" ContentType="application/vnd.openxmlformats-officedocument.presentationml.notesSlide+xml"/>
  <Override PartName="/ppt/tags/tag10.xml" ContentType="application/vnd.openxmlformats-officedocument.presentationml.tags+xml"/>
  <Override PartName="/ppt/notesSlides/notesSlide11.xml" ContentType="application/vnd.openxmlformats-officedocument.presentationml.notesSlide+xml"/>
  <Override PartName="/ppt/media/image31.jpg" ContentType="image/png"/>
  <Override PartName="/ppt/tags/tag11.xml" ContentType="application/vnd.openxmlformats-officedocument.presentationml.tags+xml"/>
  <Override PartName="/ppt/notesSlides/notesSlide12.xml" ContentType="application/vnd.openxmlformats-officedocument.presentationml.notesSlide+xml"/>
  <Override PartName="/ppt/tags/tag12.xml" ContentType="application/vnd.openxmlformats-officedocument.presentationml.tags+xml"/>
  <Override PartName="/ppt/notesSlides/notesSlide13.xml" ContentType="application/vnd.openxmlformats-officedocument.presentationml.notesSlide+xml"/>
  <Override PartName="/ppt/tags/tag13.xml" ContentType="application/vnd.openxmlformats-officedocument.presentationml.tags+xml"/>
  <Override PartName="/ppt/notesSlides/notesSlide14.xml" ContentType="application/vnd.openxmlformats-officedocument.presentationml.notesSlide+xml"/>
  <Override PartName="/ppt/tags/tag14.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93461" r:id="rId1"/>
    <p:sldMasterId id="2147493466" r:id="rId2"/>
    <p:sldMasterId id="2147493469" r:id="rId3"/>
    <p:sldMasterId id="2147493483" r:id="rId4"/>
    <p:sldMasterId id="2147493486" r:id="rId5"/>
  </p:sldMasterIdLst>
  <p:notesMasterIdLst>
    <p:notesMasterId r:id="rId31"/>
  </p:notesMasterIdLst>
  <p:sldIdLst>
    <p:sldId id="266" r:id="rId6"/>
    <p:sldId id="265" r:id="rId7"/>
    <p:sldId id="267" r:id="rId8"/>
    <p:sldId id="268" r:id="rId9"/>
    <p:sldId id="269" r:id="rId10"/>
    <p:sldId id="323" r:id="rId11"/>
    <p:sldId id="324" r:id="rId12"/>
    <p:sldId id="325" r:id="rId13"/>
    <p:sldId id="326" r:id="rId14"/>
    <p:sldId id="327" r:id="rId15"/>
    <p:sldId id="328" r:id="rId16"/>
    <p:sldId id="329" r:id="rId17"/>
    <p:sldId id="335" r:id="rId18"/>
    <p:sldId id="330" r:id="rId19"/>
    <p:sldId id="331" r:id="rId20"/>
    <p:sldId id="332" r:id="rId21"/>
    <p:sldId id="333" r:id="rId22"/>
    <p:sldId id="334" r:id="rId23"/>
    <p:sldId id="317" r:id="rId24"/>
    <p:sldId id="313" r:id="rId25"/>
    <p:sldId id="273" r:id="rId26"/>
    <p:sldId id="336" r:id="rId27"/>
    <p:sldId id="314" r:id="rId28"/>
    <p:sldId id="315" r:id="rId29"/>
    <p:sldId id="316"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950"/>
    <a:srgbClr val="879F3D"/>
    <a:srgbClr val="F7CA00"/>
    <a:srgbClr val="CB534C"/>
    <a:srgbClr val="95263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67"/>
    <p:restoredTop sz="76615" autoAdjust="0"/>
  </p:normalViewPr>
  <p:slideViewPr>
    <p:cSldViewPr snapToGrid="0" snapToObjects="1">
      <p:cViewPr varScale="1">
        <p:scale>
          <a:sx n="93" d="100"/>
          <a:sy n="93" d="100"/>
        </p:scale>
        <p:origin x="1040" y="20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tableStyles" Target="tableStyles.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B16D75-DBCD-B149-8845-50B35F1638F5}" type="datetimeFigureOut">
              <a:rPr lang="en-US" smtClean="0"/>
              <a:t>1/9/19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059A8C4-0C62-F94C-981C-DE91E9B672CA}" type="slidenum">
              <a:rPr lang="en-US" smtClean="0"/>
              <a:t>‹#›</a:t>
            </a:fld>
            <a:endParaRPr lang="en-US"/>
          </a:p>
        </p:txBody>
      </p:sp>
    </p:spTree>
    <p:extLst>
      <p:ext uri="{BB962C8B-B14F-4D97-AF65-F5344CB8AC3E}">
        <p14:creationId xmlns:p14="http://schemas.microsoft.com/office/powerpoint/2010/main" val="941281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canlii.org/en/ca/fct/doc/1990/1990canlii8024/1990canlii8024.html"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dirty="0">
                <a:solidFill>
                  <a:schemeClr val="tx1"/>
                </a:solidFill>
                <a:effectLst/>
                <a:latin typeface="+mn-lt"/>
                <a:ea typeface="+mn-ea"/>
                <a:cs typeface="+mn-cs"/>
              </a:rPr>
              <a:t>Hello and welcome to the University of Alberta’s Opening Up Copyright Instructional Module on Ownership of Copyright (Section 13).</a:t>
            </a:r>
            <a:endParaRPr lang="en-CA" dirty="0"/>
          </a:p>
        </p:txBody>
      </p:sp>
      <p:sp>
        <p:nvSpPr>
          <p:cNvPr id="4" name="Slide Number Placeholder 3"/>
          <p:cNvSpPr>
            <a:spLocks noGrp="1"/>
          </p:cNvSpPr>
          <p:nvPr>
            <p:ph type="sldNum" sz="quarter" idx="10"/>
          </p:nvPr>
        </p:nvSpPr>
        <p:spPr/>
        <p:txBody>
          <a:bodyPr/>
          <a:lstStyle/>
          <a:p>
            <a:fld id="{3059A8C4-0C62-F94C-981C-DE91E9B672CA}" type="slidenum">
              <a:rPr lang="en-US" smtClean="0"/>
              <a:t>1</a:t>
            </a:fld>
            <a:endParaRPr lang="en-US"/>
          </a:p>
        </p:txBody>
      </p:sp>
    </p:spTree>
    <p:extLst>
      <p:ext uri="{BB962C8B-B14F-4D97-AF65-F5344CB8AC3E}">
        <p14:creationId xmlns:p14="http://schemas.microsoft.com/office/powerpoint/2010/main" val="4379154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dirty="0">
                <a:solidFill>
                  <a:schemeClr val="tx1"/>
                </a:solidFill>
                <a:effectLst/>
                <a:latin typeface="+mn-lt"/>
                <a:ea typeface="+mn-ea"/>
                <a:cs typeface="+mn-cs"/>
              </a:rPr>
              <a:t>10. The definition of a government employee, however, can be broader than you might think. For example, to what extent is someone who is incarcerated a government employee? What works produced by an inmate would be considered works created in the course of that employment? While there are no provisions in the </a:t>
            </a:r>
            <a:r>
              <a:rPr lang="en-CA" sz="1200" b="0" i="1" u="none" strike="noStrike" kern="1200" dirty="0">
                <a:solidFill>
                  <a:schemeClr val="tx1"/>
                </a:solidFill>
                <a:effectLst/>
                <a:latin typeface="+mn-lt"/>
                <a:ea typeface="+mn-ea"/>
                <a:cs typeface="+mn-cs"/>
              </a:rPr>
              <a:t>Act</a:t>
            </a:r>
            <a:r>
              <a:rPr lang="en-CA" sz="1200" b="0" i="0" u="none" strike="noStrike" kern="1200" dirty="0">
                <a:solidFill>
                  <a:schemeClr val="tx1"/>
                </a:solidFill>
                <a:effectLst/>
                <a:latin typeface="+mn-lt"/>
                <a:ea typeface="+mn-ea"/>
                <a:cs typeface="+mn-cs"/>
              </a:rPr>
              <a:t> that address copyright held by incarcerated persons, esteemed Canadian legal scholar David </a:t>
            </a:r>
            <a:r>
              <a:rPr lang="en-CA" sz="1200" b="0" i="0" u="none" strike="noStrike" kern="1200" dirty="0" err="1">
                <a:solidFill>
                  <a:schemeClr val="tx1"/>
                </a:solidFill>
                <a:effectLst/>
                <a:latin typeface="+mn-lt"/>
                <a:ea typeface="+mn-ea"/>
                <a:cs typeface="+mn-cs"/>
              </a:rPr>
              <a:t>Vaver</a:t>
            </a:r>
            <a:r>
              <a:rPr lang="en-CA" sz="1200" b="0" i="0" u="none" strike="noStrike" kern="1200" dirty="0">
                <a:solidFill>
                  <a:schemeClr val="tx1"/>
                </a:solidFill>
                <a:effectLst/>
                <a:latin typeface="+mn-lt"/>
                <a:ea typeface="+mn-ea"/>
                <a:cs typeface="+mn-cs"/>
              </a:rPr>
              <a:t> notes a judicial precedent that vests copyright with the Crown for a painting produced by a federal inmate as part of their rehabilitation. Court decisions like this one help us better understand the relationship between statutory provisions and their interpretation in real world scenarios.</a:t>
            </a:r>
          </a:p>
          <a:p>
            <a:r>
              <a:rPr lang="en-CA" dirty="0"/>
              <a:t>https://www.11southsquare.com/barristers/professor-david-vaver/ </a:t>
            </a:r>
          </a:p>
        </p:txBody>
      </p:sp>
      <p:sp>
        <p:nvSpPr>
          <p:cNvPr id="4" name="Slide Number Placeholder 3"/>
          <p:cNvSpPr>
            <a:spLocks noGrp="1"/>
          </p:cNvSpPr>
          <p:nvPr>
            <p:ph type="sldNum" sz="quarter" idx="5"/>
          </p:nvPr>
        </p:nvSpPr>
        <p:spPr/>
        <p:txBody>
          <a:bodyPr/>
          <a:lstStyle/>
          <a:p>
            <a:fld id="{3059A8C4-0C62-F94C-981C-DE91E9B672CA}" type="slidenum">
              <a:rPr lang="en-US" smtClean="0"/>
              <a:t>10</a:t>
            </a:fld>
            <a:endParaRPr lang="en-US"/>
          </a:p>
        </p:txBody>
      </p:sp>
    </p:spTree>
    <p:extLst>
      <p:ext uri="{BB962C8B-B14F-4D97-AF65-F5344CB8AC3E}">
        <p14:creationId xmlns:p14="http://schemas.microsoft.com/office/powerpoint/2010/main" val="13484323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dirty="0">
                <a:solidFill>
                  <a:schemeClr val="tx1"/>
                </a:solidFill>
                <a:effectLst/>
                <a:latin typeface="+mn-lt"/>
                <a:ea typeface="+mn-ea"/>
                <a:cs typeface="+mn-cs"/>
              </a:rPr>
              <a:t>11. In Hawley v. Canada, the plaintiff, artist John Hawley, while incarcerated at Frontenac Institution, a minimum security facility in Kingston Ontario, was assigned to do a large mural for the institution’s common room as part of his work programme.  All inmates at Frontenac Institution were “gainfully employed” through their participation in a work programme [para. 60]. By agreement, the mural became a large painting for the dining room. The painting was completed and Hawley was later released and claimed ownership of the painting and copyright in the painting.  The case was brought before the Federal Court Trial Division (</a:t>
            </a:r>
            <a:r>
              <a:rPr lang="en-CA" sz="1200" b="0" i="0" u="sng" strike="noStrike" kern="1200" dirty="0">
                <a:solidFill>
                  <a:schemeClr val="tx1"/>
                </a:solidFill>
                <a:effectLst/>
                <a:latin typeface="+mn-lt"/>
                <a:ea typeface="+mn-ea"/>
                <a:cs typeface="+mn-cs"/>
                <a:hlinkClick r:id="rId3"/>
              </a:rPr>
              <a:t>Hawley v. Canada, [1990] F.C.J. No. 337</a:t>
            </a:r>
            <a:r>
              <a:rPr lang="en-CA" sz="1200" b="0" i="0" u="none" strike="noStrike" kern="1200" dirty="0">
                <a:solidFill>
                  <a:schemeClr val="tx1"/>
                </a:solidFill>
                <a:effectLst/>
                <a:latin typeface="+mn-lt"/>
                <a:ea typeface="+mn-ea"/>
                <a:cs typeface="+mn-cs"/>
              </a:rPr>
              <a:t>), where it was decided that the painting, and the copyright in the painting, was owned by the Crown.</a:t>
            </a:r>
            <a:endParaRPr lang="en-CA" dirty="0"/>
          </a:p>
        </p:txBody>
      </p:sp>
      <p:sp>
        <p:nvSpPr>
          <p:cNvPr id="4" name="Slide Number Placeholder 3"/>
          <p:cNvSpPr>
            <a:spLocks noGrp="1"/>
          </p:cNvSpPr>
          <p:nvPr>
            <p:ph type="sldNum" sz="quarter" idx="5"/>
          </p:nvPr>
        </p:nvSpPr>
        <p:spPr/>
        <p:txBody>
          <a:bodyPr/>
          <a:lstStyle/>
          <a:p>
            <a:fld id="{3059A8C4-0C62-F94C-981C-DE91E9B672CA}" type="slidenum">
              <a:rPr lang="en-US" smtClean="0"/>
              <a:t>11</a:t>
            </a:fld>
            <a:endParaRPr lang="en-US"/>
          </a:p>
        </p:txBody>
      </p:sp>
    </p:spTree>
    <p:extLst>
      <p:ext uri="{BB962C8B-B14F-4D97-AF65-F5344CB8AC3E}">
        <p14:creationId xmlns:p14="http://schemas.microsoft.com/office/powerpoint/2010/main" val="40107424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dirty="0">
                <a:solidFill>
                  <a:schemeClr val="tx1"/>
                </a:solidFill>
                <a:effectLst/>
                <a:latin typeface="+mn-lt"/>
                <a:ea typeface="+mn-ea"/>
                <a:cs typeface="+mn-cs"/>
              </a:rPr>
              <a:t>12.  Given that the work was found to have been created by Hawley during the course of his employment as an inmate, the Court found that “in dealing with a literary work or a work of art made or created by an inmate in a penal environment, there is no reason to apply different criteria or to depart from normal rules.” [para. 65] The judge in this case determined that the painting was a product of an inmate’s labour during work hours, rather than during leisure hours, therefore it was decided the copyright in the painting was owned by the employer, which in this case was the Government of Canada.</a:t>
            </a:r>
            <a:endParaRPr lang="en-CA" dirty="0"/>
          </a:p>
        </p:txBody>
      </p:sp>
      <p:sp>
        <p:nvSpPr>
          <p:cNvPr id="4" name="Slide Number Placeholder 3"/>
          <p:cNvSpPr>
            <a:spLocks noGrp="1"/>
          </p:cNvSpPr>
          <p:nvPr>
            <p:ph type="sldNum" sz="quarter" idx="5"/>
          </p:nvPr>
        </p:nvSpPr>
        <p:spPr/>
        <p:txBody>
          <a:bodyPr/>
          <a:lstStyle/>
          <a:p>
            <a:fld id="{3059A8C4-0C62-F94C-981C-DE91E9B672CA}" type="slidenum">
              <a:rPr lang="en-US" smtClean="0"/>
              <a:t>12</a:t>
            </a:fld>
            <a:endParaRPr lang="en-US"/>
          </a:p>
        </p:txBody>
      </p:sp>
    </p:spTree>
    <p:extLst>
      <p:ext uri="{BB962C8B-B14F-4D97-AF65-F5344CB8AC3E}">
        <p14:creationId xmlns:p14="http://schemas.microsoft.com/office/powerpoint/2010/main" val="14666025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dirty="0">
                <a:solidFill>
                  <a:schemeClr val="tx1"/>
                </a:solidFill>
                <a:effectLst/>
                <a:latin typeface="+mn-lt"/>
                <a:ea typeface="+mn-ea"/>
                <a:cs typeface="+mn-cs"/>
              </a:rPr>
              <a:t>When a work is created in the course of employment, the employer becomes the “first owner” of the copyright in the work.  However</a:t>
            </a:r>
            <a:r>
              <a:rPr lang="en-CA" sz="1200" b="1" i="0" u="none" strike="noStrike" kern="1200" dirty="0">
                <a:solidFill>
                  <a:schemeClr val="tx1"/>
                </a:solidFill>
                <a:effectLst/>
                <a:latin typeface="+mn-lt"/>
                <a:ea typeface="+mn-ea"/>
                <a:cs typeface="+mn-cs"/>
              </a:rPr>
              <a:t>, </a:t>
            </a:r>
            <a:r>
              <a:rPr lang="en-CA" sz="1200" b="0" i="0" u="none" strike="noStrike" kern="1200" dirty="0">
                <a:solidFill>
                  <a:schemeClr val="tx1"/>
                </a:solidFill>
                <a:effectLst/>
                <a:latin typeface="+mn-lt"/>
                <a:ea typeface="+mn-ea"/>
                <a:cs typeface="+mn-cs"/>
              </a:rPr>
              <a:t>section 13 also deals with the assignment or licensing, in whole or in part, of rights by the copyright holder.  Section 13(4) makes it explicit that no assignment or grant of a license is valid unless it is in writing and signed by the rights-holder or an authorized representative.</a:t>
            </a:r>
            <a:r>
              <a:rPr lang="en-CA" sz="1200" b="1" i="0" u="none" strike="noStrike" kern="1200" dirty="0">
                <a:solidFill>
                  <a:schemeClr val="tx1"/>
                </a:solidFill>
                <a:effectLst/>
                <a:latin typeface="+mn-lt"/>
                <a:ea typeface="+mn-ea"/>
                <a:cs typeface="+mn-cs"/>
              </a:rPr>
              <a:t> </a:t>
            </a:r>
            <a:r>
              <a:rPr lang="en-CA" sz="1200" b="0" i="0" u="none" strike="noStrike" kern="1200" dirty="0">
                <a:solidFill>
                  <a:schemeClr val="tx1"/>
                </a:solidFill>
                <a:effectLst/>
                <a:latin typeface="+mn-lt"/>
                <a:ea typeface="+mn-ea"/>
                <a:cs typeface="+mn-cs"/>
              </a:rPr>
              <a:t>In other words, any transfer of rights will require a written agreement.</a:t>
            </a:r>
            <a:endParaRPr lang="en-CA" dirty="0"/>
          </a:p>
        </p:txBody>
      </p:sp>
      <p:sp>
        <p:nvSpPr>
          <p:cNvPr id="4" name="Slide Number Placeholder 3"/>
          <p:cNvSpPr>
            <a:spLocks noGrp="1"/>
          </p:cNvSpPr>
          <p:nvPr>
            <p:ph type="sldNum" sz="quarter" idx="5"/>
          </p:nvPr>
        </p:nvSpPr>
        <p:spPr/>
        <p:txBody>
          <a:bodyPr/>
          <a:lstStyle/>
          <a:p>
            <a:fld id="{3059A8C4-0C62-F94C-981C-DE91E9B672CA}" type="slidenum">
              <a:rPr lang="en-US" smtClean="0"/>
              <a:t>13</a:t>
            </a:fld>
            <a:endParaRPr lang="en-US"/>
          </a:p>
        </p:txBody>
      </p:sp>
    </p:spTree>
    <p:extLst>
      <p:ext uri="{BB962C8B-B14F-4D97-AF65-F5344CB8AC3E}">
        <p14:creationId xmlns:p14="http://schemas.microsoft.com/office/powerpoint/2010/main" val="32705117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dirty="0">
                <a:solidFill>
                  <a:schemeClr val="tx1"/>
                </a:solidFill>
                <a:effectLst/>
                <a:latin typeface="+mn-lt"/>
                <a:ea typeface="+mn-ea"/>
                <a:cs typeface="+mn-cs"/>
              </a:rPr>
              <a:t>13. Regardless of your employer, It is always important to ensure that you fully understand contracts and collective agreements that might specify how copyright ownership in various types of works is determined.</a:t>
            </a:r>
            <a:endParaRPr lang="en-CA" dirty="0"/>
          </a:p>
        </p:txBody>
      </p:sp>
      <p:sp>
        <p:nvSpPr>
          <p:cNvPr id="4" name="Slide Number Placeholder 3"/>
          <p:cNvSpPr>
            <a:spLocks noGrp="1"/>
          </p:cNvSpPr>
          <p:nvPr>
            <p:ph type="sldNum" sz="quarter" idx="5"/>
          </p:nvPr>
        </p:nvSpPr>
        <p:spPr/>
        <p:txBody>
          <a:bodyPr/>
          <a:lstStyle/>
          <a:p>
            <a:fld id="{3059A8C4-0C62-F94C-981C-DE91E9B672CA}" type="slidenum">
              <a:rPr lang="en-US" smtClean="0"/>
              <a:t>14</a:t>
            </a:fld>
            <a:endParaRPr lang="en-US"/>
          </a:p>
        </p:txBody>
      </p:sp>
    </p:spTree>
    <p:extLst>
      <p:ext uri="{BB962C8B-B14F-4D97-AF65-F5344CB8AC3E}">
        <p14:creationId xmlns:p14="http://schemas.microsoft.com/office/powerpoint/2010/main" val="34168472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You should now be able to:</a:t>
            </a:r>
          </a:p>
          <a:p>
            <a:pPr marL="171450" indent="-171450">
              <a:buFontTx/>
              <a:buChar char="-"/>
            </a:pPr>
            <a:r>
              <a:rPr lang="en-CA" dirty="0"/>
              <a:t>Understand how section 13 governs the ownership of copyright for works created in the scope of employment</a:t>
            </a:r>
          </a:p>
          <a:p>
            <a:pPr marL="171450" indent="-171450">
              <a:buFontTx/>
              <a:buChar char="-"/>
            </a:pPr>
            <a:r>
              <a:rPr lang="en-CA" dirty="0"/>
              <a:t>Recognize certain employment situations where ownership of copyright may be unclear</a:t>
            </a:r>
          </a:p>
          <a:p>
            <a:pPr marL="171450" indent="-171450">
              <a:buFontTx/>
              <a:buChar char="-"/>
            </a:pPr>
            <a:r>
              <a:rPr lang="en-CA" dirty="0"/>
              <a:t>Describe the importance of having copyright ownership covered in contracts or collective agreements</a:t>
            </a:r>
          </a:p>
          <a:p>
            <a:pPr marL="171450" indent="-171450">
              <a:buFontTx/>
              <a:buChar char="-"/>
            </a:pPr>
            <a:endParaRPr lang="en-CA" dirty="0"/>
          </a:p>
          <a:p>
            <a:pPr marL="171450" indent="-171450">
              <a:buFontTx/>
              <a:buChar char="-"/>
            </a:pPr>
            <a:endParaRPr lang="en-CA" dirty="0"/>
          </a:p>
          <a:p>
            <a:endParaRPr lang="en-CA" dirty="0"/>
          </a:p>
          <a:p>
            <a:endParaRPr lang="en-CA" dirty="0"/>
          </a:p>
          <a:p>
            <a:endParaRPr lang="en-CA" dirty="0"/>
          </a:p>
          <a:p>
            <a:endParaRPr lang="en-US" dirty="0"/>
          </a:p>
          <a:p>
            <a:endParaRPr lang="en-US" dirty="0"/>
          </a:p>
        </p:txBody>
      </p:sp>
      <p:sp>
        <p:nvSpPr>
          <p:cNvPr id="4" name="Slide Number Placeholder 3"/>
          <p:cNvSpPr>
            <a:spLocks noGrp="1"/>
          </p:cNvSpPr>
          <p:nvPr>
            <p:ph type="sldNum" sz="quarter" idx="5"/>
          </p:nvPr>
        </p:nvSpPr>
        <p:spPr/>
        <p:txBody>
          <a:bodyPr/>
          <a:lstStyle/>
          <a:p>
            <a:fld id="{3059A8C4-0C62-F94C-981C-DE91E9B672CA}" type="slidenum">
              <a:rPr lang="en-US" smtClean="0"/>
              <a:t>15</a:t>
            </a:fld>
            <a:endParaRPr lang="en-US"/>
          </a:p>
        </p:txBody>
      </p:sp>
    </p:spTree>
    <p:extLst>
      <p:ext uri="{BB962C8B-B14F-4D97-AF65-F5344CB8AC3E}">
        <p14:creationId xmlns:p14="http://schemas.microsoft.com/office/powerpoint/2010/main" val="40553713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059A8C4-0C62-F94C-981C-DE91E9B672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266299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3059A8C4-0C62-F94C-981C-DE91E9B672CA}" type="slidenum">
              <a:rPr lang="en-US" smtClean="0"/>
              <a:t>21</a:t>
            </a:fld>
            <a:endParaRPr lang="en-US"/>
          </a:p>
        </p:txBody>
      </p:sp>
    </p:spTree>
    <p:extLst>
      <p:ext uri="{BB962C8B-B14F-4D97-AF65-F5344CB8AC3E}">
        <p14:creationId xmlns:p14="http://schemas.microsoft.com/office/powerpoint/2010/main" val="1011095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3059A8C4-0C62-F94C-981C-DE91E9B672CA}" type="slidenum">
              <a:rPr lang="en-US" smtClean="0"/>
              <a:t>22</a:t>
            </a:fld>
            <a:endParaRPr lang="en-US"/>
          </a:p>
        </p:txBody>
      </p:sp>
    </p:spTree>
    <p:extLst>
      <p:ext uri="{BB962C8B-B14F-4D97-AF65-F5344CB8AC3E}">
        <p14:creationId xmlns:p14="http://schemas.microsoft.com/office/powerpoint/2010/main" val="40669912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059A8C4-0C62-F94C-981C-DE91E9B672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832998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dirty="0">
                <a:solidFill>
                  <a:schemeClr val="tx1"/>
                </a:solidFill>
                <a:effectLst/>
                <a:latin typeface="+mn-lt"/>
                <a:ea typeface="+mn-ea"/>
                <a:cs typeface="+mn-cs"/>
              </a:rPr>
              <a:t>2. Copyright provides rights holders with a lot of control over the way works can be used and re-used. Have you ever wondered who owns the copyright for works that you create?  What if you write a report, design an image or compose a jingle while at work? Have you ever wondered whether you own the copyright in works you created in the course of your employment?</a:t>
            </a:r>
            <a:endParaRPr lang="en-CA" dirty="0"/>
          </a:p>
        </p:txBody>
      </p:sp>
      <p:sp>
        <p:nvSpPr>
          <p:cNvPr id="4" name="Slide Number Placeholder 3"/>
          <p:cNvSpPr>
            <a:spLocks noGrp="1"/>
          </p:cNvSpPr>
          <p:nvPr>
            <p:ph type="sldNum" sz="quarter" idx="10"/>
          </p:nvPr>
        </p:nvSpPr>
        <p:spPr/>
        <p:txBody>
          <a:bodyPr/>
          <a:lstStyle/>
          <a:p>
            <a:fld id="{3059A8C4-0C62-F94C-981C-DE91E9B672CA}" type="slidenum">
              <a:rPr lang="en-US" smtClean="0"/>
              <a:t>2</a:t>
            </a:fld>
            <a:endParaRPr lang="en-US"/>
          </a:p>
        </p:txBody>
      </p:sp>
    </p:spTree>
    <p:extLst>
      <p:ext uri="{BB962C8B-B14F-4D97-AF65-F5344CB8AC3E}">
        <p14:creationId xmlns:p14="http://schemas.microsoft.com/office/powerpoint/2010/main" val="35497867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endParaRPr lang="en-CA"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059A8C4-0C62-F94C-981C-DE91E9B672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46228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dirty="0">
                <a:solidFill>
                  <a:schemeClr val="tx1"/>
                </a:solidFill>
                <a:effectLst/>
                <a:latin typeface="+mn-lt"/>
                <a:ea typeface="+mn-ea"/>
                <a:cs typeface="+mn-cs"/>
              </a:rPr>
              <a:t>3. Ownership of copyright is covered in section 13 of Canada’s Copyright Act.  Section 13(1) makes it clear that the author of a work is the first owner of the copyright in that work.  However, there can be exceptions to this general rule.</a:t>
            </a:r>
            <a:endParaRPr lang="en-CA" dirty="0"/>
          </a:p>
        </p:txBody>
      </p:sp>
      <p:sp>
        <p:nvSpPr>
          <p:cNvPr id="4" name="Slide Number Placeholder 3"/>
          <p:cNvSpPr>
            <a:spLocks noGrp="1"/>
          </p:cNvSpPr>
          <p:nvPr>
            <p:ph type="sldNum" sz="quarter" idx="10"/>
          </p:nvPr>
        </p:nvSpPr>
        <p:spPr/>
        <p:txBody>
          <a:bodyPr/>
          <a:lstStyle/>
          <a:p>
            <a:fld id="{3059A8C4-0C62-F94C-981C-DE91E9B672CA}" type="slidenum">
              <a:rPr lang="en-US" smtClean="0"/>
              <a:t>3</a:t>
            </a:fld>
            <a:endParaRPr lang="en-US"/>
          </a:p>
        </p:txBody>
      </p:sp>
    </p:spTree>
    <p:extLst>
      <p:ext uri="{BB962C8B-B14F-4D97-AF65-F5344CB8AC3E}">
        <p14:creationId xmlns:p14="http://schemas.microsoft.com/office/powerpoint/2010/main" val="17094986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dirty="0">
                <a:solidFill>
                  <a:schemeClr val="tx1"/>
                </a:solidFill>
                <a:effectLst/>
                <a:latin typeface="+mn-lt"/>
                <a:ea typeface="+mn-ea"/>
                <a:cs typeface="+mn-cs"/>
              </a:rPr>
              <a:t>4. Section 13(3), explicitly states that the employer owns the copyright for works produced by someone who is employed under a contract or apprenticeship, and where those works are made in the course of employment, unless there is an agreement to the contrary.</a:t>
            </a:r>
          </a:p>
          <a:p>
            <a:endParaRPr lang="en-CA" sz="1200" b="0" i="0" u="none" strike="noStrike" kern="1200" dirty="0">
              <a:solidFill>
                <a:schemeClr val="tx1"/>
              </a:solidFill>
              <a:effectLst/>
              <a:latin typeface="+mn-lt"/>
              <a:ea typeface="+mn-ea"/>
              <a:cs typeface="+mn-cs"/>
            </a:endParaRPr>
          </a:p>
          <a:p>
            <a:r>
              <a:rPr lang="en-CA" sz="1200" b="0" i="0" u="none" strike="noStrike" kern="1200" dirty="0">
                <a:solidFill>
                  <a:schemeClr val="tx1"/>
                </a:solidFill>
                <a:effectLst/>
                <a:latin typeface="+mn-lt"/>
                <a:ea typeface="+mn-ea"/>
                <a:cs typeface="+mn-cs"/>
              </a:rPr>
              <a:t>This does not apply in the same way to all types of employment, however.  Section 13(3) also specifies that, for contributions to newspapers, magazines and similar periodicals, the author retains a right to restrain the publication of the work otherwise than as part of a newspaper, magazine or similar periodical.</a:t>
            </a:r>
          </a:p>
          <a:p>
            <a:endParaRPr lang="en-CA" sz="1200" b="0" i="0" u="none" strike="noStrike" kern="1200" dirty="0">
              <a:solidFill>
                <a:schemeClr val="tx1"/>
              </a:solidFill>
              <a:effectLst/>
              <a:latin typeface="+mn-lt"/>
              <a:ea typeface="+mn-ea"/>
              <a:cs typeface="+mn-cs"/>
            </a:endParaRPr>
          </a:p>
          <a:p>
            <a:r>
              <a:rPr lang="en-CA" dirty="0"/>
              <a:t>https://pixabay.com/en/girl-read-reading-newspaper-791231/ </a:t>
            </a:r>
          </a:p>
        </p:txBody>
      </p:sp>
      <p:sp>
        <p:nvSpPr>
          <p:cNvPr id="4" name="Slide Number Placeholder 3"/>
          <p:cNvSpPr>
            <a:spLocks noGrp="1"/>
          </p:cNvSpPr>
          <p:nvPr>
            <p:ph type="sldNum" sz="quarter" idx="10"/>
          </p:nvPr>
        </p:nvSpPr>
        <p:spPr/>
        <p:txBody>
          <a:bodyPr/>
          <a:lstStyle/>
          <a:p>
            <a:fld id="{3059A8C4-0C62-F94C-981C-DE91E9B672CA}" type="slidenum">
              <a:rPr lang="en-US" smtClean="0"/>
              <a:t>4</a:t>
            </a:fld>
            <a:endParaRPr lang="en-US"/>
          </a:p>
        </p:txBody>
      </p:sp>
    </p:spTree>
    <p:extLst>
      <p:ext uri="{BB962C8B-B14F-4D97-AF65-F5344CB8AC3E}">
        <p14:creationId xmlns:p14="http://schemas.microsoft.com/office/powerpoint/2010/main" val="26208506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CA" sz="1200" b="0" i="0" u="none" strike="noStrike" kern="1200" dirty="0">
                <a:solidFill>
                  <a:schemeClr val="tx1"/>
                </a:solidFill>
                <a:effectLst/>
                <a:latin typeface="+mn-lt"/>
                <a:ea typeface="+mn-ea"/>
                <a:cs typeface="+mn-cs"/>
              </a:rPr>
              <a:t>While the application of section 13 can seem straightforward, there can be cases where application of this section is less clear.</a:t>
            </a:r>
            <a:endParaRPr lang="en-CA" b="0" dirty="0">
              <a:effectLst/>
            </a:endParaRPr>
          </a:p>
          <a:p>
            <a:pPr rtl="0"/>
            <a:br>
              <a:rPr lang="en-CA" dirty="0"/>
            </a:br>
            <a:endParaRPr lang="en-CA" dirty="0"/>
          </a:p>
        </p:txBody>
      </p:sp>
      <p:sp>
        <p:nvSpPr>
          <p:cNvPr id="4" name="Slide Number Placeholder 3"/>
          <p:cNvSpPr>
            <a:spLocks noGrp="1"/>
          </p:cNvSpPr>
          <p:nvPr>
            <p:ph type="sldNum" sz="quarter" idx="10"/>
          </p:nvPr>
        </p:nvSpPr>
        <p:spPr/>
        <p:txBody>
          <a:bodyPr/>
          <a:lstStyle/>
          <a:p>
            <a:fld id="{3059A8C4-0C62-F94C-981C-DE91E9B672CA}" type="slidenum">
              <a:rPr lang="en-US" smtClean="0"/>
              <a:t>5</a:t>
            </a:fld>
            <a:endParaRPr lang="en-US"/>
          </a:p>
        </p:txBody>
      </p:sp>
    </p:spTree>
    <p:extLst>
      <p:ext uri="{BB962C8B-B14F-4D97-AF65-F5344CB8AC3E}">
        <p14:creationId xmlns:p14="http://schemas.microsoft.com/office/powerpoint/2010/main" val="10250198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CA" sz="1200" b="0" i="0" u="none" strike="noStrike" kern="1200" dirty="0">
                <a:solidFill>
                  <a:schemeClr val="tx1"/>
                </a:solidFill>
                <a:effectLst/>
                <a:latin typeface="+mn-lt"/>
                <a:ea typeface="+mn-ea"/>
                <a:cs typeface="+mn-cs"/>
              </a:rPr>
              <a:t>6.  For example, if you are an employee and you create something outside the course of your employment but you used the employer’s equipment, then the employer may have a claim to the copyright in that work.  Similarly, if you create a work outside of regular working hours, but the work is directly related to or stemming from your duties as an employee, again, the employer may have a claim to the copyright. If such extra-curricular activities are anticipated, it is important to discuss copyright ownership issues with your employer upfront, and, where possible, to address these in a contract or via amendments to a collective agreement.</a:t>
            </a:r>
            <a:endParaRPr lang="en-CA" b="0" dirty="0">
              <a:effectLst/>
            </a:endParaRPr>
          </a:p>
        </p:txBody>
      </p:sp>
      <p:sp>
        <p:nvSpPr>
          <p:cNvPr id="4" name="Slide Number Placeholder 3"/>
          <p:cNvSpPr>
            <a:spLocks noGrp="1"/>
          </p:cNvSpPr>
          <p:nvPr>
            <p:ph type="sldNum" sz="quarter" idx="5"/>
          </p:nvPr>
        </p:nvSpPr>
        <p:spPr/>
        <p:txBody>
          <a:bodyPr/>
          <a:lstStyle/>
          <a:p>
            <a:fld id="{3059A8C4-0C62-F94C-981C-DE91E9B672CA}" type="slidenum">
              <a:rPr lang="en-US" smtClean="0"/>
              <a:t>6</a:t>
            </a:fld>
            <a:endParaRPr lang="en-US"/>
          </a:p>
        </p:txBody>
      </p:sp>
    </p:spTree>
    <p:extLst>
      <p:ext uri="{BB962C8B-B14F-4D97-AF65-F5344CB8AC3E}">
        <p14:creationId xmlns:p14="http://schemas.microsoft.com/office/powerpoint/2010/main" val="17433757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dirty="0">
                <a:solidFill>
                  <a:schemeClr val="tx1"/>
                </a:solidFill>
                <a:effectLst/>
                <a:latin typeface="+mn-lt"/>
                <a:ea typeface="+mn-ea"/>
                <a:cs typeface="+mn-cs"/>
              </a:rPr>
              <a:t>7. In some sectors, such as academia, employment contracts or collective agreements often allow academic staff members to retain copyright in works created in the course of their employment.  For example, it’s typical for faculty members at a university to own the copyright on the articles they write, even though these works are created in the course of their employment. However, it is important to note that for other kinds of materials (e.g. administrative documents) and for certain academic staff (e.g. contract sessional instructors or academics working at many colleges) copyright in such works might be retained by the employer. </a:t>
            </a:r>
            <a:endParaRPr lang="en-CA" dirty="0"/>
          </a:p>
        </p:txBody>
      </p:sp>
      <p:sp>
        <p:nvSpPr>
          <p:cNvPr id="4" name="Slide Number Placeholder 3"/>
          <p:cNvSpPr>
            <a:spLocks noGrp="1"/>
          </p:cNvSpPr>
          <p:nvPr>
            <p:ph type="sldNum" sz="quarter" idx="5"/>
          </p:nvPr>
        </p:nvSpPr>
        <p:spPr/>
        <p:txBody>
          <a:bodyPr/>
          <a:lstStyle/>
          <a:p>
            <a:fld id="{3059A8C4-0C62-F94C-981C-DE91E9B672CA}" type="slidenum">
              <a:rPr lang="en-US" smtClean="0"/>
              <a:t>7</a:t>
            </a:fld>
            <a:endParaRPr lang="en-US"/>
          </a:p>
        </p:txBody>
      </p:sp>
    </p:spTree>
    <p:extLst>
      <p:ext uri="{BB962C8B-B14F-4D97-AF65-F5344CB8AC3E}">
        <p14:creationId xmlns:p14="http://schemas.microsoft.com/office/powerpoint/2010/main" val="12186289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dirty="0">
                <a:solidFill>
                  <a:schemeClr val="tx1"/>
                </a:solidFill>
                <a:effectLst/>
                <a:latin typeface="+mn-lt"/>
                <a:ea typeface="+mn-ea"/>
                <a:cs typeface="+mn-cs"/>
              </a:rPr>
              <a:t>8. Employment status is another issue related to copyright ownership.  Section 13 covers employees, but it does not extend to freelancers. However, determining the line between a freelancer and an employee can be complicated.  As stated earlier, it is always important to discuss ownership of copyright upfront and have it clarified in writing.</a:t>
            </a:r>
            <a:endParaRPr lang="en-CA" dirty="0"/>
          </a:p>
        </p:txBody>
      </p:sp>
      <p:sp>
        <p:nvSpPr>
          <p:cNvPr id="4" name="Slide Number Placeholder 3"/>
          <p:cNvSpPr>
            <a:spLocks noGrp="1"/>
          </p:cNvSpPr>
          <p:nvPr>
            <p:ph type="sldNum" sz="quarter" idx="5"/>
          </p:nvPr>
        </p:nvSpPr>
        <p:spPr/>
        <p:txBody>
          <a:bodyPr/>
          <a:lstStyle/>
          <a:p>
            <a:fld id="{3059A8C4-0C62-F94C-981C-DE91E9B672CA}" type="slidenum">
              <a:rPr lang="en-US" smtClean="0"/>
              <a:t>8</a:t>
            </a:fld>
            <a:endParaRPr lang="en-US"/>
          </a:p>
        </p:txBody>
      </p:sp>
    </p:spTree>
    <p:extLst>
      <p:ext uri="{BB962C8B-B14F-4D97-AF65-F5344CB8AC3E}">
        <p14:creationId xmlns:p14="http://schemas.microsoft.com/office/powerpoint/2010/main" val="25956323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dirty="0">
                <a:solidFill>
                  <a:schemeClr val="tx1"/>
                </a:solidFill>
                <a:effectLst/>
                <a:latin typeface="+mn-lt"/>
                <a:ea typeface="+mn-ea"/>
                <a:cs typeface="+mn-cs"/>
              </a:rPr>
              <a:t>9. Governments are another large employer in Canada. Copyright in works produced by government employees in the course of their employment is normally owned by the employer. </a:t>
            </a:r>
          </a:p>
          <a:p>
            <a:endParaRPr lang="en-CA" sz="1200" b="0" i="0" u="none" strike="noStrike" kern="1200" dirty="0">
              <a:solidFill>
                <a:schemeClr val="tx1"/>
              </a:solidFill>
              <a:effectLst/>
              <a:latin typeface="+mn-lt"/>
              <a:ea typeface="+mn-ea"/>
              <a:cs typeface="+mn-cs"/>
            </a:endParaRPr>
          </a:p>
          <a:p>
            <a:r>
              <a:rPr lang="en-CA" dirty="0"/>
              <a:t>https://www.canada.ca/en.html </a:t>
            </a:r>
          </a:p>
        </p:txBody>
      </p:sp>
      <p:sp>
        <p:nvSpPr>
          <p:cNvPr id="4" name="Slide Number Placeholder 3"/>
          <p:cNvSpPr>
            <a:spLocks noGrp="1"/>
          </p:cNvSpPr>
          <p:nvPr>
            <p:ph type="sldNum" sz="quarter" idx="5"/>
          </p:nvPr>
        </p:nvSpPr>
        <p:spPr/>
        <p:txBody>
          <a:bodyPr/>
          <a:lstStyle/>
          <a:p>
            <a:fld id="{3059A8C4-0C62-F94C-981C-DE91E9B672CA}" type="slidenum">
              <a:rPr lang="en-US" smtClean="0"/>
              <a:t>9</a:t>
            </a:fld>
            <a:endParaRPr lang="en-US"/>
          </a:p>
        </p:txBody>
      </p:sp>
    </p:spTree>
    <p:extLst>
      <p:ext uri="{BB962C8B-B14F-4D97-AF65-F5344CB8AC3E}">
        <p14:creationId xmlns:p14="http://schemas.microsoft.com/office/powerpoint/2010/main" val="191548037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a:prstGeom prst="rect">
            <a:avLst/>
          </a:prstGeom>
        </p:spPr>
        <p:txBody>
          <a:bodyPr anchor="b"/>
          <a:lstStyle>
            <a:lvl1pPr algn="ctr">
              <a:defRPr sz="6000" b="1" i="0" baseline="0">
                <a:solidFill>
                  <a:srgbClr val="95263F"/>
                </a:solidFill>
                <a:latin typeface="DINPro-CondBold" charset="0"/>
              </a:defRPr>
            </a:lvl1pPr>
          </a:lstStyle>
          <a:p>
            <a:r>
              <a:rPr lang="en-US" dirty="0"/>
              <a:t>Level 1</a:t>
            </a:r>
          </a:p>
        </p:txBody>
      </p:sp>
      <p:sp>
        <p:nvSpPr>
          <p:cNvPr id="3" name="Subtitle 2"/>
          <p:cNvSpPr>
            <a:spLocks noGrp="1"/>
          </p:cNvSpPr>
          <p:nvPr>
            <p:ph type="subTitle" idx="1" hasCustomPrompt="1"/>
          </p:nvPr>
        </p:nvSpPr>
        <p:spPr>
          <a:xfrm>
            <a:off x="1524000" y="3602038"/>
            <a:ext cx="9144000" cy="1655762"/>
          </a:xfrm>
          <a:prstGeom prst="rect">
            <a:avLst/>
          </a:prstGeom>
        </p:spPr>
        <p:txBody>
          <a:bodyPr/>
          <a:lstStyle>
            <a:lvl1pPr marL="0" indent="0" algn="ctr">
              <a:buNone/>
              <a:defRPr sz="2400" baseline="0">
                <a:solidFill>
                  <a:schemeClr val="bg2">
                    <a:lumMod val="50000"/>
                  </a:schemeClr>
                </a:solidFill>
                <a:latin typeface="DINPro"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a:t>
            </a:r>
          </a:p>
        </p:txBody>
      </p:sp>
    </p:spTree>
    <p:extLst>
      <p:ext uri="{BB962C8B-B14F-4D97-AF65-F5344CB8AC3E}">
        <p14:creationId xmlns:p14="http://schemas.microsoft.com/office/powerpoint/2010/main" val="14295627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71282" y="526318"/>
            <a:ext cx="8682518" cy="868633"/>
          </a:xfrm>
          <a:prstGeom prst="rect">
            <a:avLst/>
          </a:prstGeom>
        </p:spPr>
        <p:txBody>
          <a:bodyPr anchor="ctr" anchorCtr="0"/>
          <a:lstStyle>
            <a:lvl1pPr algn="ctr">
              <a:lnSpc>
                <a:spcPct val="70000"/>
              </a:lnSpc>
              <a:defRPr sz="4000" baseline="0">
                <a:solidFill>
                  <a:schemeClr val="bg1"/>
                </a:solidFill>
                <a:latin typeface="DINPro-CondBold" charset="0"/>
              </a:defRPr>
            </a:lvl1pPr>
          </a:lstStyle>
          <a:p>
            <a:r>
              <a:rPr lang="en-US" dirty="0"/>
              <a:t>Level 3</a:t>
            </a:r>
            <a:br>
              <a:rPr lang="en-US" dirty="0"/>
            </a:br>
            <a:r>
              <a:rPr lang="en-US" dirty="0"/>
              <a:t>Title Placeholder</a:t>
            </a:r>
          </a:p>
        </p:txBody>
      </p:sp>
      <p:sp>
        <p:nvSpPr>
          <p:cNvPr id="3" name="Content Placeholder 2"/>
          <p:cNvSpPr>
            <a:spLocks noGrp="1"/>
          </p:cNvSpPr>
          <p:nvPr>
            <p:ph sz="half" idx="1"/>
          </p:nvPr>
        </p:nvSpPr>
        <p:spPr>
          <a:xfrm>
            <a:off x="838200" y="1825625"/>
            <a:ext cx="5181600" cy="4351338"/>
          </a:xfrm>
          <a:prstGeom prst="rect">
            <a:avLst/>
          </a:prstGeom>
        </p:spPr>
        <p:txBody>
          <a:bodyPr/>
          <a:lstStyle>
            <a:lvl1pPr>
              <a:defRPr baseline="0">
                <a:solidFill>
                  <a:schemeClr val="bg2">
                    <a:lumMod val="50000"/>
                  </a:schemeClr>
                </a:solidFill>
                <a:latin typeface="DINPro" charset="0"/>
              </a:defRPr>
            </a:lvl1pPr>
            <a:lvl2pPr>
              <a:defRPr baseline="0">
                <a:solidFill>
                  <a:schemeClr val="bg2">
                    <a:lumMod val="50000"/>
                  </a:schemeClr>
                </a:solidFill>
                <a:latin typeface="DINPro" charset="0"/>
              </a:defRPr>
            </a:lvl2pPr>
            <a:lvl3pPr>
              <a:defRPr baseline="0">
                <a:solidFill>
                  <a:schemeClr val="bg2">
                    <a:lumMod val="50000"/>
                  </a:schemeClr>
                </a:solidFill>
                <a:latin typeface="DINPro" charset="0"/>
              </a:defRPr>
            </a:lvl3pPr>
            <a:lvl4pPr>
              <a:defRPr baseline="0">
                <a:solidFill>
                  <a:schemeClr val="bg2">
                    <a:lumMod val="50000"/>
                  </a:schemeClr>
                </a:solidFill>
                <a:latin typeface="DINPro" charset="0"/>
              </a:defRPr>
            </a:lvl4pPr>
            <a:lvl5pPr>
              <a:defRPr baseline="0">
                <a:solidFill>
                  <a:schemeClr val="bg2">
                    <a:lumMod val="50000"/>
                  </a:schemeClr>
                </a:solidFill>
                <a:latin typeface="DINPro" charset="0"/>
              </a:defRPr>
            </a:lvl5p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p:cNvSpPr>
            <a:spLocks noGrp="1"/>
          </p:cNvSpPr>
          <p:nvPr>
            <p:ph sz="half" idx="13"/>
          </p:nvPr>
        </p:nvSpPr>
        <p:spPr>
          <a:xfrm>
            <a:off x="6172200" y="1825625"/>
            <a:ext cx="5181600" cy="4351338"/>
          </a:xfrm>
          <a:prstGeom prst="rect">
            <a:avLst/>
          </a:prstGeom>
        </p:spPr>
        <p:txBody>
          <a:bodyPr/>
          <a:lstStyle>
            <a:lvl1pPr>
              <a:defRPr baseline="0">
                <a:solidFill>
                  <a:schemeClr val="bg2">
                    <a:lumMod val="50000"/>
                  </a:schemeClr>
                </a:solidFill>
                <a:latin typeface="DINPro" charset="0"/>
              </a:defRPr>
            </a:lvl1pPr>
            <a:lvl2pPr>
              <a:defRPr baseline="0">
                <a:solidFill>
                  <a:schemeClr val="bg2">
                    <a:lumMod val="50000"/>
                  </a:schemeClr>
                </a:solidFill>
                <a:latin typeface="DINPro" charset="0"/>
              </a:defRPr>
            </a:lvl2pPr>
            <a:lvl3pPr>
              <a:defRPr baseline="0">
                <a:solidFill>
                  <a:schemeClr val="bg2">
                    <a:lumMod val="50000"/>
                  </a:schemeClr>
                </a:solidFill>
                <a:latin typeface="DINPro" charset="0"/>
              </a:defRPr>
            </a:lvl3pPr>
            <a:lvl4pPr>
              <a:defRPr baseline="0">
                <a:solidFill>
                  <a:schemeClr val="bg2">
                    <a:lumMod val="50000"/>
                  </a:schemeClr>
                </a:solidFill>
                <a:latin typeface="DINPro" charset="0"/>
              </a:defRPr>
            </a:lvl4pPr>
            <a:lvl5pPr>
              <a:defRPr baseline="0">
                <a:solidFill>
                  <a:schemeClr val="bg2">
                    <a:lumMod val="50000"/>
                  </a:schemeClr>
                </a:solidFill>
                <a:latin typeface="DINPro" charset="0"/>
              </a:defRPr>
            </a:lvl5p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10"/>
          <p:cNvSpPr>
            <a:spLocks noGrp="1"/>
          </p:cNvSpPr>
          <p:nvPr>
            <p:ph sz="quarter" idx="14" hasCustomPrompt="1"/>
          </p:nvPr>
        </p:nvSpPr>
        <p:spPr>
          <a:xfrm>
            <a:off x="1520894" y="6272213"/>
            <a:ext cx="9832906" cy="287337"/>
          </a:xfrm>
          <a:prstGeom prst="rect">
            <a:avLst/>
          </a:prstGeom>
        </p:spPr>
        <p:txBody>
          <a:bodyPr anchor="ctr" anchorCtr="0"/>
          <a:lstStyle>
            <a:lvl1pPr marL="0" indent="0">
              <a:buFontTx/>
              <a:buNone/>
              <a:defRPr sz="1500" baseline="0">
                <a:solidFill>
                  <a:srgbClr val="004950"/>
                </a:solidFill>
                <a:latin typeface="DINPro"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Links </a:t>
            </a:r>
            <a:r>
              <a:rPr lang="en-US"/>
              <a:t>to Related Modules</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71282" y="526318"/>
            <a:ext cx="8682518" cy="868633"/>
          </a:xfrm>
          <a:prstGeom prst="rect">
            <a:avLst/>
          </a:prstGeom>
        </p:spPr>
        <p:txBody>
          <a:bodyPr anchor="ctr" anchorCtr="0"/>
          <a:lstStyle>
            <a:lvl1pPr algn="ctr">
              <a:lnSpc>
                <a:spcPct val="70000"/>
              </a:lnSpc>
              <a:defRPr sz="4000" baseline="0">
                <a:solidFill>
                  <a:schemeClr val="bg1"/>
                </a:solidFill>
                <a:latin typeface="DINPro-CondBold" charset="0"/>
              </a:defRPr>
            </a:lvl1pPr>
          </a:lstStyle>
          <a:p>
            <a:r>
              <a:rPr lang="en-US" dirty="0"/>
              <a:t>Level 1</a:t>
            </a:r>
            <a:br>
              <a:rPr lang="en-US" dirty="0"/>
            </a:br>
            <a:r>
              <a:rPr lang="en-US" dirty="0"/>
              <a:t>Title Placeholder</a:t>
            </a:r>
          </a:p>
        </p:txBody>
      </p:sp>
      <p:sp>
        <p:nvSpPr>
          <p:cNvPr id="3" name="Content Placeholder 2"/>
          <p:cNvSpPr>
            <a:spLocks noGrp="1"/>
          </p:cNvSpPr>
          <p:nvPr>
            <p:ph sz="half" idx="1"/>
          </p:nvPr>
        </p:nvSpPr>
        <p:spPr>
          <a:xfrm>
            <a:off x="838200" y="1825625"/>
            <a:ext cx="5181600" cy="4351338"/>
          </a:xfrm>
          <a:prstGeom prst="rect">
            <a:avLst/>
          </a:prstGeom>
        </p:spPr>
        <p:txBody>
          <a:bodyPr/>
          <a:lstStyle>
            <a:lvl1pPr>
              <a:defRPr baseline="0">
                <a:solidFill>
                  <a:schemeClr val="bg2">
                    <a:lumMod val="50000"/>
                  </a:schemeClr>
                </a:solidFill>
                <a:latin typeface="DINPro" charset="0"/>
              </a:defRPr>
            </a:lvl1pPr>
            <a:lvl2pPr>
              <a:defRPr baseline="0">
                <a:solidFill>
                  <a:schemeClr val="bg2">
                    <a:lumMod val="50000"/>
                  </a:schemeClr>
                </a:solidFill>
                <a:latin typeface="DINPro" charset="0"/>
              </a:defRPr>
            </a:lvl2pPr>
            <a:lvl3pPr>
              <a:defRPr baseline="0">
                <a:solidFill>
                  <a:schemeClr val="bg2">
                    <a:lumMod val="50000"/>
                  </a:schemeClr>
                </a:solidFill>
                <a:latin typeface="DINPro" charset="0"/>
              </a:defRPr>
            </a:lvl3pPr>
            <a:lvl4pPr>
              <a:defRPr baseline="0">
                <a:solidFill>
                  <a:schemeClr val="bg2">
                    <a:lumMod val="50000"/>
                  </a:schemeClr>
                </a:solidFill>
                <a:latin typeface="DINPro" charset="0"/>
              </a:defRPr>
            </a:lvl4pPr>
            <a:lvl5pPr>
              <a:defRPr baseline="0">
                <a:solidFill>
                  <a:schemeClr val="bg2">
                    <a:lumMod val="50000"/>
                  </a:schemeClr>
                </a:solidFill>
                <a:latin typeface="DINPro" charset="0"/>
              </a:defRPr>
            </a:lvl5p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p:cNvSpPr>
            <a:spLocks noGrp="1"/>
          </p:cNvSpPr>
          <p:nvPr>
            <p:ph sz="half" idx="13"/>
          </p:nvPr>
        </p:nvSpPr>
        <p:spPr>
          <a:xfrm>
            <a:off x="6172200" y="1825625"/>
            <a:ext cx="5181600" cy="4351338"/>
          </a:xfrm>
          <a:prstGeom prst="rect">
            <a:avLst/>
          </a:prstGeom>
        </p:spPr>
        <p:txBody>
          <a:bodyPr/>
          <a:lstStyle>
            <a:lvl1pPr>
              <a:defRPr baseline="0">
                <a:solidFill>
                  <a:schemeClr val="bg2">
                    <a:lumMod val="50000"/>
                  </a:schemeClr>
                </a:solidFill>
                <a:latin typeface="DINPro" charset="0"/>
              </a:defRPr>
            </a:lvl1pPr>
            <a:lvl2pPr>
              <a:defRPr baseline="0">
                <a:solidFill>
                  <a:schemeClr val="bg2">
                    <a:lumMod val="50000"/>
                  </a:schemeClr>
                </a:solidFill>
                <a:latin typeface="DINPro" charset="0"/>
              </a:defRPr>
            </a:lvl2pPr>
            <a:lvl3pPr>
              <a:defRPr baseline="0">
                <a:solidFill>
                  <a:schemeClr val="bg2">
                    <a:lumMod val="50000"/>
                  </a:schemeClr>
                </a:solidFill>
                <a:latin typeface="DINPro" charset="0"/>
              </a:defRPr>
            </a:lvl3pPr>
            <a:lvl4pPr>
              <a:defRPr baseline="0">
                <a:solidFill>
                  <a:schemeClr val="bg2">
                    <a:lumMod val="50000"/>
                  </a:schemeClr>
                </a:solidFill>
                <a:latin typeface="DINPro" charset="0"/>
              </a:defRPr>
            </a:lvl4pPr>
            <a:lvl5pPr>
              <a:defRPr baseline="0">
                <a:solidFill>
                  <a:schemeClr val="bg2">
                    <a:lumMod val="50000"/>
                  </a:schemeClr>
                </a:solidFill>
                <a:latin typeface="DINPro" charset="0"/>
              </a:defRPr>
            </a:lvl5p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10"/>
          <p:cNvSpPr>
            <a:spLocks noGrp="1"/>
          </p:cNvSpPr>
          <p:nvPr>
            <p:ph sz="quarter" idx="14" hasCustomPrompt="1"/>
          </p:nvPr>
        </p:nvSpPr>
        <p:spPr>
          <a:xfrm>
            <a:off x="1520894" y="6272213"/>
            <a:ext cx="9832906" cy="287337"/>
          </a:xfrm>
          <a:prstGeom prst="rect">
            <a:avLst/>
          </a:prstGeom>
        </p:spPr>
        <p:txBody>
          <a:bodyPr anchor="ctr" anchorCtr="0"/>
          <a:lstStyle>
            <a:lvl1pPr marL="0" indent="0">
              <a:buFontTx/>
              <a:buNone/>
              <a:defRPr sz="1500" baseline="0">
                <a:solidFill>
                  <a:srgbClr val="95263F"/>
                </a:solidFill>
                <a:latin typeface="DINPro"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Links </a:t>
            </a:r>
            <a:r>
              <a:rPr lang="en-US"/>
              <a:t>to Related Modules</a:t>
            </a:r>
            <a:endParaRPr lang="en-US" dirty="0"/>
          </a:p>
        </p:txBody>
      </p:sp>
    </p:spTree>
    <p:extLst>
      <p:ext uri="{BB962C8B-B14F-4D97-AF65-F5344CB8AC3E}">
        <p14:creationId xmlns:p14="http://schemas.microsoft.com/office/powerpoint/2010/main" val="16710339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a:prstGeom prst="rect">
            <a:avLst/>
          </a:prstGeom>
        </p:spPr>
        <p:txBody>
          <a:bodyPr anchor="b"/>
          <a:lstStyle>
            <a:lvl1pPr algn="ctr">
              <a:defRPr sz="6000" b="1" i="0" baseline="0">
                <a:solidFill>
                  <a:srgbClr val="CB534C"/>
                </a:solidFill>
                <a:latin typeface="DINPro-CondBold" charset="0"/>
              </a:defRPr>
            </a:lvl1pPr>
          </a:lstStyle>
          <a:p>
            <a:r>
              <a:rPr lang="en-US" dirty="0"/>
              <a:t>Level 2</a:t>
            </a:r>
          </a:p>
        </p:txBody>
      </p:sp>
      <p:sp>
        <p:nvSpPr>
          <p:cNvPr id="3" name="Subtitle 2"/>
          <p:cNvSpPr>
            <a:spLocks noGrp="1"/>
          </p:cNvSpPr>
          <p:nvPr>
            <p:ph type="subTitle" idx="1" hasCustomPrompt="1"/>
          </p:nvPr>
        </p:nvSpPr>
        <p:spPr>
          <a:xfrm>
            <a:off x="1524000" y="3602038"/>
            <a:ext cx="9144000" cy="1655762"/>
          </a:xfrm>
          <a:prstGeom prst="rect">
            <a:avLst/>
          </a:prstGeom>
        </p:spPr>
        <p:txBody>
          <a:bodyPr/>
          <a:lstStyle>
            <a:lvl1pPr marL="0" indent="0" algn="ctr">
              <a:buNone/>
              <a:defRPr sz="2400" baseline="0">
                <a:solidFill>
                  <a:schemeClr val="bg2">
                    <a:lumMod val="50000"/>
                  </a:schemeClr>
                </a:solidFill>
                <a:latin typeface="DINPro"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71282" y="526318"/>
            <a:ext cx="8682518" cy="868633"/>
          </a:xfrm>
          <a:prstGeom prst="rect">
            <a:avLst/>
          </a:prstGeom>
        </p:spPr>
        <p:txBody>
          <a:bodyPr anchor="ctr" anchorCtr="0"/>
          <a:lstStyle>
            <a:lvl1pPr algn="ctr">
              <a:lnSpc>
                <a:spcPct val="70000"/>
              </a:lnSpc>
              <a:defRPr sz="4000" baseline="0">
                <a:solidFill>
                  <a:schemeClr val="bg1"/>
                </a:solidFill>
                <a:latin typeface="DINPro-CondBold" charset="0"/>
              </a:defRPr>
            </a:lvl1pPr>
          </a:lstStyle>
          <a:p>
            <a:r>
              <a:rPr lang="en-US" dirty="0"/>
              <a:t>Level 2</a:t>
            </a:r>
            <a:br>
              <a:rPr lang="en-US" dirty="0"/>
            </a:br>
            <a:r>
              <a:rPr lang="en-US" dirty="0"/>
              <a:t>Title Placeholder</a:t>
            </a:r>
          </a:p>
        </p:txBody>
      </p:sp>
      <p:sp>
        <p:nvSpPr>
          <p:cNvPr id="3" name="Content Placeholder 2"/>
          <p:cNvSpPr>
            <a:spLocks noGrp="1"/>
          </p:cNvSpPr>
          <p:nvPr>
            <p:ph sz="half" idx="1"/>
          </p:nvPr>
        </p:nvSpPr>
        <p:spPr>
          <a:xfrm>
            <a:off x="838200" y="1825625"/>
            <a:ext cx="5181600" cy="4351338"/>
          </a:xfrm>
          <a:prstGeom prst="rect">
            <a:avLst/>
          </a:prstGeom>
        </p:spPr>
        <p:txBody>
          <a:bodyPr/>
          <a:lstStyle>
            <a:lvl1pPr>
              <a:defRPr baseline="0">
                <a:solidFill>
                  <a:schemeClr val="bg2">
                    <a:lumMod val="50000"/>
                  </a:schemeClr>
                </a:solidFill>
                <a:latin typeface="DINPro" charset="0"/>
              </a:defRPr>
            </a:lvl1pPr>
            <a:lvl2pPr>
              <a:defRPr baseline="0">
                <a:solidFill>
                  <a:schemeClr val="bg2">
                    <a:lumMod val="50000"/>
                  </a:schemeClr>
                </a:solidFill>
                <a:latin typeface="DINPro" charset="0"/>
              </a:defRPr>
            </a:lvl2pPr>
            <a:lvl3pPr>
              <a:defRPr baseline="0">
                <a:solidFill>
                  <a:schemeClr val="bg2">
                    <a:lumMod val="50000"/>
                  </a:schemeClr>
                </a:solidFill>
                <a:latin typeface="DINPro" charset="0"/>
              </a:defRPr>
            </a:lvl3pPr>
            <a:lvl4pPr>
              <a:defRPr baseline="0">
                <a:solidFill>
                  <a:schemeClr val="bg2">
                    <a:lumMod val="50000"/>
                  </a:schemeClr>
                </a:solidFill>
                <a:latin typeface="DINPro" charset="0"/>
              </a:defRPr>
            </a:lvl4pPr>
            <a:lvl5pPr>
              <a:defRPr baseline="0">
                <a:solidFill>
                  <a:schemeClr val="bg2">
                    <a:lumMod val="50000"/>
                  </a:schemeClr>
                </a:solidFill>
                <a:latin typeface="DINPro" charset="0"/>
              </a:defRPr>
            </a:lvl5p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p:cNvSpPr>
            <a:spLocks noGrp="1"/>
          </p:cNvSpPr>
          <p:nvPr>
            <p:ph sz="half" idx="13"/>
          </p:nvPr>
        </p:nvSpPr>
        <p:spPr>
          <a:xfrm>
            <a:off x="6172200" y="1825625"/>
            <a:ext cx="5181600" cy="4351338"/>
          </a:xfrm>
          <a:prstGeom prst="rect">
            <a:avLst/>
          </a:prstGeom>
        </p:spPr>
        <p:txBody>
          <a:bodyPr/>
          <a:lstStyle>
            <a:lvl1pPr>
              <a:defRPr baseline="0">
                <a:solidFill>
                  <a:schemeClr val="bg2">
                    <a:lumMod val="50000"/>
                  </a:schemeClr>
                </a:solidFill>
                <a:latin typeface="DINPro" charset="0"/>
              </a:defRPr>
            </a:lvl1pPr>
            <a:lvl2pPr>
              <a:defRPr baseline="0">
                <a:solidFill>
                  <a:schemeClr val="bg2">
                    <a:lumMod val="50000"/>
                  </a:schemeClr>
                </a:solidFill>
                <a:latin typeface="DINPro" charset="0"/>
              </a:defRPr>
            </a:lvl2pPr>
            <a:lvl3pPr>
              <a:defRPr baseline="0">
                <a:solidFill>
                  <a:schemeClr val="bg2">
                    <a:lumMod val="50000"/>
                  </a:schemeClr>
                </a:solidFill>
                <a:latin typeface="DINPro" charset="0"/>
              </a:defRPr>
            </a:lvl3pPr>
            <a:lvl4pPr>
              <a:defRPr baseline="0">
                <a:solidFill>
                  <a:schemeClr val="bg2">
                    <a:lumMod val="50000"/>
                  </a:schemeClr>
                </a:solidFill>
                <a:latin typeface="DINPro" charset="0"/>
              </a:defRPr>
            </a:lvl4pPr>
            <a:lvl5pPr>
              <a:defRPr baseline="0">
                <a:solidFill>
                  <a:schemeClr val="bg2">
                    <a:lumMod val="50000"/>
                  </a:schemeClr>
                </a:solidFill>
                <a:latin typeface="DINPro" charset="0"/>
              </a:defRPr>
            </a:lvl5p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10"/>
          <p:cNvSpPr>
            <a:spLocks noGrp="1"/>
          </p:cNvSpPr>
          <p:nvPr>
            <p:ph sz="quarter" idx="14" hasCustomPrompt="1"/>
          </p:nvPr>
        </p:nvSpPr>
        <p:spPr>
          <a:xfrm>
            <a:off x="1520894" y="6272213"/>
            <a:ext cx="9832906" cy="287337"/>
          </a:xfrm>
          <a:prstGeom prst="rect">
            <a:avLst/>
          </a:prstGeom>
        </p:spPr>
        <p:txBody>
          <a:bodyPr anchor="ctr" anchorCtr="0"/>
          <a:lstStyle>
            <a:lvl1pPr marL="0" indent="0">
              <a:buFontTx/>
              <a:buNone/>
              <a:defRPr sz="1500" baseline="0">
                <a:solidFill>
                  <a:srgbClr val="CB534C"/>
                </a:solidFill>
                <a:latin typeface="DINPro"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Links </a:t>
            </a:r>
            <a:r>
              <a:rPr lang="en-US"/>
              <a:t>to Related Modules</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a:prstGeom prst="rect">
            <a:avLst/>
          </a:prstGeom>
        </p:spPr>
        <p:txBody>
          <a:bodyPr anchor="b"/>
          <a:lstStyle>
            <a:lvl1pPr algn="ctr">
              <a:defRPr sz="6000" b="1" i="0" baseline="0">
                <a:solidFill>
                  <a:srgbClr val="F7CA00"/>
                </a:solidFill>
                <a:latin typeface="DINPro-CondBold" charset="0"/>
              </a:defRPr>
            </a:lvl1pPr>
          </a:lstStyle>
          <a:p>
            <a:r>
              <a:rPr lang="en-US" dirty="0"/>
              <a:t>Level 3</a:t>
            </a:r>
          </a:p>
        </p:txBody>
      </p:sp>
      <p:sp>
        <p:nvSpPr>
          <p:cNvPr id="3" name="Subtitle 2"/>
          <p:cNvSpPr>
            <a:spLocks noGrp="1"/>
          </p:cNvSpPr>
          <p:nvPr>
            <p:ph type="subTitle" idx="1" hasCustomPrompt="1"/>
          </p:nvPr>
        </p:nvSpPr>
        <p:spPr>
          <a:xfrm>
            <a:off x="1524000" y="3602038"/>
            <a:ext cx="9144000" cy="1655762"/>
          </a:xfrm>
          <a:prstGeom prst="rect">
            <a:avLst/>
          </a:prstGeom>
        </p:spPr>
        <p:txBody>
          <a:bodyPr/>
          <a:lstStyle>
            <a:lvl1pPr marL="0" indent="0" algn="ctr">
              <a:buNone/>
              <a:defRPr sz="2400" baseline="0">
                <a:solidFill>
                  <a:schemeClr val="bg2">
                    <a:lumMod val="50000"/>
                  </a:schemeClr>
                </a:solidFill>
                <a:latin typeface="DINPro"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71282" y="526318"/>
            <a:ext cx="8682518" cy="868633"/>
          </a:xfrm>
          <a:prstGeom prst="rect">
            <a:avLst/>
          </a:prstGeom>
        </p:spPr>
        <p:txBody>
          <a:bodyPr anchor="ctr" anchorCtr="0"/>
          <a:lstStyle>
            <a:lvl1pPr algn="ctr">
              <a:lnSpc>
                <a:spcPct val="70000"/>
              </a:lnSpc>
              <a:defRPr sz="4000" baseline="0">
                <a:solidFill>
                  <a:schemeClr val="bg1"/>
                </a:solidFill>
                <a:latin typeface="DINPro-CondBold" charset="0"/>
              </a:defRPr>
            </a:lvl1pPr>
          </a:lstStyle>
          <a:p>
            <a:r>
              <a:rPr lang="en-US" dirty="0"/>
              <a:t>Level 3</a:t>
            </a:r>
            <a:br>
              <a:rPr lang="en-US" dirty="0"/>
            </a:br>
            <a:r>
              <a:rPr lang="en-US" dirty="0"/>
              <a:t>Title Placeholder</a:t>
            </a:r>
          </a:p>
        </p:txBody>
      </p:sp>
      <p:sp>
        <p:nvSpPr>
          <p:cNvPr id="3" name="Content Placeholder 2"/>
          <p:cNvSpPr>
            <a:spLocks noGrp="1"/>
          </p:cNvSpPr>
          <p:nvPr>
            <p:ph sz="half" idx="1"/>
          </p:nvPr>
        </p:nvSpPr>
        <p:spPr>
          <a:xfrm>
            <a:off x="838200" y="1825625"/>
            <a:ext cx="5181600" cy="4351338"/>
          </a:xfrm>
          <a:prstGeom prst="rect">
            <a:avLst/>
          </a:prstGeom>
        </p:spPr>
        <p:txBody>
          <a:bodyPr/>
          <a:lstStyle>
            <a:lvl1pPr>
              <a:defRPr baseline="0">
                <a:solidFill>
                  <a:schemeClr val="bg2">
                    <a:lumMod val="50000"/>
                  </a:schemeClr>
                </a:solidFill>
                <a:latin typeface="DINPro" charset="0"/>
              </a:defRPr>
            </a:lvl1pPr>
            <a:lvl2pPr>
              <a:defRPr baseline="0">
                <a:solidFill>
                  <a:schemeClr val="bg2">
                    <a:lumMod val="50000"/>
                  </a:schemeClr>
                </a:solidFill>
                <a:latin typeface="DINPro" charset="0"/>
              </a:defRPr>
            </a:lvl2pPr>
            <a:lvl3pPr>
              <a:defRPr baseline="0">
                <a:solidFill>
                  <a:schemeClr val="bg2">
                    <a:lumMod val="50000"/>
                  </a:schemeClr>
                </a:solidFill>
                <a:latin typeface="DINPro" charset="0"/>
              </a:defRPr>
            </a:lvl3pPr>
            <a:lvl4pPr>
              <a:defRPr baseline="0">
                <a:solidFill>
                  <a:schemeClr val="bg2">
                    <a:lumMod val="50000"/>
                  </a:schemeClr>
                </a:solidFill>
                <a:latin typeface="DINPro" charset="0"/>
              </a:defRPr>
            </a:lvl4pPr>
            <a:lvl5pPr>
              <a:defRPr baseline="0">
                <a:solidFill>
                  <a:schemeClr val="bg2">
                    <a:lumMod val="50000"/>
                  </a:schemeClr>
                </a:solidFill>
                <a:latin typeface="DINPro" charset="0"/>
              </a:defRPr>
            </a:lvl5p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p:cNvSpPr>
            <a:spLocks noGrp="1"/>
          </p:cNvSpPr>
          <p:nvPr>
            <p:ph sz="half" idx="13"/>
          </p:nvPr>
        </p:nvSpPr>
        <p:spPr>
          <a:xfrm>
            <a:off x="6172200" y="1825625"/>
            <a:ext cx="5181600" cy="4351338"/>
          </a:xfrm>
          <a:prstGeom prst="rect">
            <a:avLst/>
          </a:prstGeom>
        </p:spPr>
        <p:txBody>
          <a:bodyPr/>
          <a:lstStyle>
            <a:lvl1pPr>
              <a:defRPr baseline="0">
                <a:solidFill>
                  <a:schemeClr val="bg2">
                    <a:lumMod val="50000"/>
                  </a:schemeClr>
                </a:solidFill>
                <a:latin typeface="DINPro" charset="0"/>
              </a:defRPr>
            </a:lvl1pPr>
            <a:lvl2pPr>
              <a:defRPr baseline="0">
                <a:solidFill>
                  <a:schemeClr val="bg2">
                    <a:lumMod val="50000"/>
                  </a:schemeClr>
                </a:solidFill>
                <a:latin typeface="DINPro" charset="0"/>
              </a:defRPr>
            </a:lvl2pPr>
            <a:lvl3pPr>
              <a:defRPr baseline="0">
                <a:solidFill>
                  <a:schemeClr val="bg2">
                    <a:lumMod val="50000"/>
                  </a:schemeClr>
                </a:solidFill>
                <a:latin typeface="DINPro" charset="0"/>
              </a:defRPr>
            </a:lvl3pPr>
            <a:lvl4pPr>
              <a:defRPr baseline="0">
                <a:solidFill>
                  <a:schemeClr val="bg2">
                    <a:lumMod val="50000"/>
                  </a:schemeClr>
                </a:solidFill>
                <a:latin typeface="DINPro" charset="0"/>
              </a:defRPr>
            </a:lvl4pPr>
            <a:lvl5pPr>
              <a:defRPr baseline="0">
                <a:solidFill>
                  <a:schemeClr val="bg2">
                    <a:lumMod val="50000"/>
                  </a:schemeClr>
                </a:solidFill>
                <a:latin typeface="DINPro" charset="0"/>
              </a:defRPr>
            </a:lvl5p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10"/>
          <p:cNvSpPr>
            <a:spLocks noGrp="1"/>
          </p:cNvSpPr>
          <p:nvPr>
            <p:ph sz="quarter" idx="14" hasCustomPrompt="1"/>
          </p:nvPr>
        </p:nvSpPr>
        <p:spPr>
          <a:xfrm>
            <a:off x="1520894" y="6272213"/>
            <a:ext cx="9832906" cy="287337"/>
          </a:xfrm>
          <a:prstGeom prst="rect">
            <a:avLst/>
          </a:prstGeom>
        </p:spPr>
        <p:txBody>
          <a:bodyPr anchor="ctr" anchorCtr="0"/>
          <a:lstStyle>
            <a:lvl1pPr marL="0" indent="0">
              <a:buFontTx/>
              <a:buNone/>
              <a:defRPr sz="1500" baseline="0">
                <a:solidFill>
                  <a:srgbClr val="F7CA00"/>
                </a:solidFill>
                <a:latin typeface="DINPro"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Links </a:t>
            </a:r>
            <a:r>
              <a:rPr lang="en-US"/>
              <a:t>to Related Modules</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a:prstGeom prst="rect">
            <a:avLst/>
          </a:prstGeom>
        </p:spPr>
        <p:txBody>
          <a:bodyPr anchor="b"/>
          <a:lstStyle>
            <a:lvl1pPr algn="ctr">
              <a:defRPr sz="6000" b="1" i="0" baseline="0">
                <a:solidFill>
                  <a:srgbClr val="879F3D"/>
                </a:solidFill>
                <a:latin typeface="DINPro-CondBold" charset="0"/>
              </a:defRPr>
            </a:lvl1pPr>
          </a:lstStyle>
          <a:p>
            <a:r>
              <a:rPr lang="en-US" dirty="0"/>
              <a:t>Level 4</a:t>
            </a:r>
          </a:p>
        </p:txBody>
      </p:sp>
      <p:sp>
        <p:nvSpPr>
          <p:cNvPr id="3" name="Subtitle 2"/>
          <p:cNvSpPr>
            <a:spLocks noGrp="1"/>
          </p:cNvSpPr>
          <p:nvPr>
            <p:ph type="subTitle" idx="1" hasCustomPrompt="1"/>
          </p:nvPr>
        </p:nvSpPr>
        <p:spPr>
          <a:xfrm>
            <a:off x="1524000" y="3602038"/>
            <a:ext cx="9144000" cy="1655762"/>
          </a:xfrm>
          <a:prstGeom prst="rect">
            <a:avLst/>
          </a:prstGeom>
        </p:spPr>
        <p:txBody>
          <a:bodyPr/>
          <a:lstStyle>
            <a:lvl1pPr marL="0" indent="0" algn="ctr">
              <a:buNone/>
              <a:defRPr sz="2400" baseline="0">
                <a:solidFill>
                  <a:schemeClr val="bg2">
                    <a:lumMod val="50000"/>
                  </a:schemeClr>
                </a:solidFill>
                <a:latin typeface="DINPro"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71282" y="526318"/>
            <a:ext cx="8682518" cy="868633"/>
          </a:xfrm>
          <a:prstGeom prst="rect">
            <a:avLst/>
          </a:prstGeom>
        </p:spPr>
        <p:txBody>
          <a:bodyPr anchor="ctr" anchorCtr="0"/>
          <a:lstStyle>
            <a:lvl1pPr algn="ctr">
              <a:lnSpc>
                <a:spcPct val="70000"/>
              </a:lnSpc>
              <a:defRPr sz="4000" baseline="0">
                <a:solidFill>
                  <a:schemeClr val="bg1"/>
                </a:solidFill>
                <a:latin typeface="DINPro-CondBold" charset="0"/>
              </a:defRPr>
            </a:lvl1pPr>
          </a:lstStyle>
          <a:p>
            <a:r>
              <a:rPr lang="en-US" dirty="0"/>
              <a:t>Level 4</a:t>
            </a:r>
            <a:br>
              <a:rPr lang="en-US" dirty="0"/>
            </a:br>
            <a:r>
              <a:rPr lang="en-US" dirty="0"/>
              <a:t>Title Placeholder</a:t>
            </a:r>
          </a:p>
        </p:txBody>
      </p:sp>
      <p:sp>
        <p:nvSpPr>
          <p:cNvPr id="3" name="Content Placeholder 2"/>
          <p:cNvSpPr>
            <a:spLocks noGrp="1"/>
          </p:cNvSpPr>
          <p:nvPr>
            <p:ph sz="half" idx="1"/>
          </p:nvPr>
        </p:nvSpPr>
        <p:spPr>
          <a:xfrm>
            <a:off x="838200" y="1825625"/>
            <a:ext cx="5181600" cy="4351338"/>
          </a:xfrm>
          <a:prstGeom prst="rect">
            <a:avLst/>
          </a:prstGeom>
        </p:spPr>
        <p:txBody>
          <a:bodyPr/>
          <a:lstStyle>
            <a:lvl1pPr>
              <a:defRPr baseline="0">
                <a:solidFill>
                  <a:schemeClr val="bg2">
                    <a:lumMod val="50000"/>
                  </a:schemeClr>
                </a:solidFill>
                <a:latin typeface="DINPro" charset="0"/>
              </a:defRPr>
            </a:lvl1pPr>
            <a:lvl2pPr>
              <a:defRPr baseline="0">
                <a:solidFill>
                  <a:schemeClr val="bg2">
                    <a:lumMod val="50000"/>
                  </a:schemeClr>
                </a:solidFill>
                <a:latin typeface="DINPro" charset="0"/>
              </a:defRPr>
            </a:lvl2pPr>
            <a:lvl3pPr>
              <a:defRPr baseline="0">
                <a:solidFill>
                  <a:schemeClr val="bg2">
                    <a:lumMod val="50000"/>
                  </a:schemeClr>
                </a:solidFill>
                <a:latin typeface="DINPro" charset="0"/>
              </a:defRPr>
            </a:lvl3pPr>
            <a:lvl4pPr>
              <a:defRPr baseline="0">
                <a:solidFill>
                  <a:schemeClr val="bg2">
                    <a:lumMod val="50000"/>
                  </a:schemeClr>
                </a:solidFill>
                <a:latin typeface="DINPro" charset="0"/>
              </a:defRPr>
            </a:lvl4pPr>
            <a:lvl5pPr>
              <a:defRPr baseline="0">
                <a:solidFill>
                  <a:schemeClr val="bg2">
                    <a:lumMod val="50000"/>
                  </a:schemeClr>
                </a:solidFill>
                <a:latin typeface="DINPro" charset="0"/>
              </a:defRPr>
            </a:lvl5p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p:cNvSpPr>
            <a:spLocks noGrp="1"/>
          </p:cNvSpPr>
          <p:nvPr>
            <p:ph sz="half" idx="13"/>
          </p:nvPr>
        </p:nvSpPr>
        <p:spPr>
          <a:xfrm>
            <a:off x="6172200" y="1825625"/>
            <a:ext cx="5181600" cy="4351338"/>
          </a:xfrm>
          <a:prstGeom prst="rect">
            <a:avLst/>
          </a:prstGeom>
        </p:spPr>
        <p:txBody>
          <a:bodyPr/>
          <a:lstStyle>
            <a:lvl1pPr>
              <a:defRPr baseline="0">
                <a:solidFill>
                  <a:schemeClr val="bg2">
                    <a:lumMod val="50000"/>
                  </a:schemeClr>
                </a:solidFill>
                <a:latin typeface="DINPro" charset="0"/>
              </a:defRPr>
            </a:lvl1pPr>
            <a:lvl2pPr>
              <a:defRPr baseline="0">
                <a:solidFill>
                  <a:schemeClr val="bg2">
                    <a:lumMod val="50000"/>
                  </a:schemeClr>
                </a:solidFill>
                <a:latin typeface="DINPro" charset="0"/>
              </a:defRPr>
            </a:lvl2pPr>
            <a:lvl3pPr>
              <a:defRPr baseline="0">
                <a:solidFill>
                  <a:schemeClr val="bg2">
                    <a:lumMod val="50000"/>
                  </a:schemeClr>
                </a:solidFill>
                <a:latin typeface="DINPro" charset="0"/>
              </a:defRPr>
            </a:lvl3pPr>
            <a:lvl4pPr>
              <a:defRPr baseline="0">
                <a:solidFill>
                  <a:schemeClr val="bg2">
                    <a:lumMod val="50000"/>
                  </a:schemeClr>
                </a:solidFill>
                <a:latin typeface="DINPro" charset="0"/>
              </a:defRPr>
            </a:lvl4pPr>
            <a:lvl5pPr>
              <a:defRPr baseline="0">
                <a:solidFill>
                  <a:schemeClr val="bg2">
                    <a:lumMod val="50000"/>
                  </a:schemeClr>
                </a:solidFill>
                <a:latin typeface="DINPro" charset="0"/>
              </a:defRPr>
            </a:lvl5p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10"/>
          <p:cNvSpPr>
            <a:spLocks noGrp="1"/>
          </p:cNvSpPr>
          <p:nvPr>
            <p:ph sz="quarter" idx="14" hasCustomPrompt="1"/>
          </p:nvPr>
        </p:nvSpPr>
        <p:spPr>
          <a:xfrm>
            <a:off x="1520894" y="6272213"/>
            <a:ext cx="9832906" cy="287337"/>
          </a:xfrm>
          <a:prstGeom prst="rect">
            <a:avLst/>
          </a:prstGeom>
        </p:spPr>
        <p:txBody>
          <a:bodyPr anchor="ctr" anchorCtr="0"/>
          <a:lstStyle>
            <a:lvl1pPr marL="0" indent="0">
              <a:buFontTx/>
              <a:buNone/>
              <a:defRPr sz="1500" baseline="0">
                <a:solidFill>
                  <a:srgbClr val="879F3D"/>
                </a:solidFill>
                <a:latin typeface="DINPro"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Links </a:t>
            </a:r>
            <a:r>
              <a:rPr lang="en-US"/>
              <a:t>to Related Modules</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a:prstGeom prst="rect">
            <a:avLst/>
          </a:prstGeom>
        </p:spPr>
        <p:txBody>
          <a:bodyPr anchor="b"/>
          <a:lstStyle>
            <a:lvl1pPr algn="ctr">
              <a:defRPr sz="6000" b="1" i="0" baseline="0">
                <a:solidFill>
                  <a:srgbClr val="004950"/>
                </a:solidFill>
                <a:latin typeface="DINPro-CondBold" charset="0"/>
              </a:defRPr>
            </a:lvl1pPr>
          </a:lstStyle>
          <a:p>
            <a:r>
              <a:rPr lang="en-US" dirty="0"/>
              <a:t>Level 3</a:t>
            </a:r>
          </a:p>
        </p:txBody>
      </p:sp>
      <p:sp>
        <p:nvSpPr>
          <p:cNvPr id="3" name="Subtitle 2"/>
          <p:cNvSpPr>
            <a:spLocks noGrp="1"/>
          </p:cNvSpPr>
          <p:nvPr>
            <p:ph type="subTitle" idx="1" hasCustomPrompt="1"/>
          </p:nvPr>
        </p:nvSpPr>
        <p:spPr>
          <a:xfrm>
            <a:off x="1524000" y="3602038"/>
            <a:ext cx="9144000" cy="1655762"/>
          </a:xfrm>
          <a:prstGeom prst="rect">
            <a:avLst/>
          </a:prstGeom>
        </p:spPr>
        <p:txBody>
          <a:bodyPr/>
          <a:lstStyle>
            <a:lvl1pPr marL="0" indent="0" algn="ctr">
              <a:buNone/>
              <a:defRPr sz="2400" baseline="0">
                <a:solidFill>
                  <a:schemeClr val="bg2">
                    <a:lumMod val="50000"/>
                  </a:schemeClr>
                </a:solidFill>
                <a:latin typeface="DINPro"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a:t>
            </a: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6.xml"/><Relationship Id="rId1" Type="http://schemas.openxmlformats.org/officeDocument/2006/relationships/slideLayout" Target="../slideLayouts/slideLayout5.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8.xml"/><Relationship Id="rId1" Type="http://schemas.openxmlformats.org/officeDocument/2006/relationships/slideLayout" Target="../slideLayouts/slideLayout7.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10.xml"/><Relationship Id="rId1"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34396668"/>
      </p:ext>
    </p:extLst>
  </p:cSld>
  <p:clrMap bg1="lt1" tx1="dk1" bg2="lt2" tx2="dk2" accent1="accent1" accent2="accent2" accent3="accent3" accent4="accent4" accent5="accent5" accent6="accent6" hlink="hlink" folHlink="folHlink"/>
  <p:sldLayoutIdLst>
    <p:sldLayoutId id="2147493462" r:id="rId1"/>
    <p:sldLayoutId id="2147493465"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62370854"/>
      </p:ext>
    </p:extLst>
  </p:cSld>
  <p:clrMap bg1="lt1" tx1="dk1" bg2="lt2" tx2="dk2" accent1="accent1" accent2="accent2" accent3="accent3" accent4="accent4" accent5="accent5" accent6="accent6" hlink="hlink" folHlink="folHlink"/>
  <p:sldLayoutIdLst>
    <p:sldLayoutId id="2147493467" r:id="rId1"/>
    <p:sldLayoutId id="2147493468"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6304486"/>
      </p:ext>
    </p:extLst>
  </p:cSld>
  <p:clrMap bg1="lt1" tx1="dk1" bg2="lt2" tx2="dk2" accent1="accent1" accent2="accent2" accent3="accent3" accent4="accent4" accent5="accent5" accent6="accent6" hlink="hlink" folHlink="folHlink"/>
  <p:sldLayoutIdLst>
    <p:sldLayoutId id="2147493481" r:id="rId1"/>
    <p:sldLayoutId id="2147493482"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30746470"/>
      </p:ext>
    </p:extLst>
  </p:cSld>
  <p:clrMap bg1="lt1" tx1="dk1" bg2="lt2" tx2="dk2" accent1="accent1" accent2="accent2" accent3="accent3" accent4="accent4" accent5="accent5" accent6="accent6" hlink="hlink" folHlink="folHlink"/>
  <p:sldLayoutIdLst>
    <p:sldLayoutId id="2147493484" r:id="rId1"/>
    <p:sldLayoutId id="2147493485"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8508359"/>
      </p:ext>
    </p:extLst>
  </p:cSld>
  <p:clrMap bg1="lt1" tx1="dk1" bg2="lt2" tx2="dk2" accent1="accent1" accent2="accent2" accent3="accent3" accent4="accent4" accent5="accent5" accent6="accent6" hlink="hlink" folHlink="folHlink"/>
  <p:sldLayoutIdLst>
    <p:sldLayoutId id="2147493487" r:id="rId1"/>
    <p:sldLayoutId id="2147493488"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9.xml"/><Relationship Id="rId5" Type="http://schemas.openxmlformats.org/officeDocument/2006/relationships/image" Target="../media/image12.png"/><Relationship Id="rId4" Type="http://schemas.openxmlformats.org/officeDocument/2006/relationships/hyperlink" Target="https://creativecommons.org/licenses/by/4.0/legalcode" TargetMode="External"/></Relationships>
</file>

<file path=ppt/slides/_rels/slide10.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notesSlide" Target="../notesSlides/notesSlide10.xml"/><Relationship Id="rId7" Type="http://schemas.openxmlformats.org/officeDocument/2006/relationships/image" Target="../media/image18.png"/><Relationship Id="rId2" Type="http://schemas.openxmlformats.org/officeDocument/2006/relationships/slideLayout" Target="../slideLayouts/slideLayout10.xml"/><Relationship Id="rId1" Type="http://schemas.openxmlformats.org/officeDocument/2006/relationships/tags" Target="../tags/tag9.xml"/><Relationship Id="rId6" Type="http://schemas.openxmlformats.org/officeDocument/2006/relationships/image" Target="../media/image17.png"/><Relationship Id="rId5" Type="http://schemas.openxmlformats.org/officeDocument/2006/relationships/image" Target="../media/image29.jpg"/><Relationship Id="rId4" Type="http://schemas.openxmlformats.org/officeDocument/2006/relationships/image" Target="../media/image28.png"/><Relationship Id="rId9" Type="http://schemas.openxmlformats.org/officeDocument/2006/relationships/image" Target="../media/image30.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7" Type="http://schemas.openxmlformats.org/officeDocument/2006/relationships/image" Target="../media/image34.png"/><Relationship Id="rId2" Type="http://schemas.openxmlformats.org/officeDocument/2006/relationships/slideLayout" Target="../slideLayouts/slideLayout10.xml"/><Relationship Id="rId1" Type="http://schemas.openxmlformats.org/officeDocument/2006/relationships/tags" Target="../tags/tag10.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jp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0.xml"/><Relationship Id="rId1" Type="http://schemas.openxmlformats.org/officeDocument/2006/relationships/tags" Target="../tags/tag11.xml"/><Relationship Id="rId4" Type="http://schemas.openxmlformats.org/officeDocument/2006/relationships/image" Target="../media/image35.png"/></Relationships>
</file>

<file path=ppt/slides/_rels/slide13.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audio" Target="../media/media1.m4a"/><Relationship Id="rId7" Type="http://schemas.openxmlformats.org/officeDocument/2006/relationships/image" Target="../media/image22.png"/><Relationship Id="rId2" Type="http://schemas.microsoft.com/office/2007/relationships/media" Target="../media/media1.m4a"/><Relationship Id="rId1" Type="http://schemas.openxmlformats.org/officeDocument/2006/relationships/tags" Target="../tags/tag12.xml"/><Relationship Id="rId6" Type="http://schemas.openxmlformats.org/officeDocument/2006/relationships/image" Target="../media/image36.png"/><Relationship Id="rId5" Type="http://schemas.openxmlformats.org/officeDocument/2006/relationships/notesSlide" Target="../notesSlides/notesSlide13.xml"/><Relationship Id="rId4" Type="http://schemas.openxmlformats.org/officeDocument/2006/relationships/slideLayout" Target="../slideLayouts/slideLayout10.xml"/><Relationship Id="rId9" Type="http://schemas.openxmlformats.org/officeDocument/2006/relationships/image" Target="../media/image37.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0.xml"/><Relationship Id="rId1" Type="http://schemas.openxmlformats.org/officeDocument/2006/relationships/tags" Target="../tags/tag13.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0.xml"/><Relationship Id="rId1" Type="http://schemas.openxmlformats.org/officeDocument/2006/relationships/tags" Target="../tags/tag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16.png"/><Relationship Id="rId2" Type="http://schemas.openxmlformats.org/officeDocument/2006/relationships/slideLayout" Target="../slideLayouts/slideLayout10.xml"/><Relationship Id="rId1" Type="http://schemas.openxmlformats.org/officeDocument/2006/relationships/tags" Target="../tags/tag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jpg"/></Relationships>
</file>

<file path=ppt/slides/_rels/slide20.xml.rels><?xml version="1.0" encoding="UTF-8" standalone="yes"?>
<Relationships xmlns="http://schemas.openxmlformats.org/package/2006/relationships"><Relationship Id="rId2" Type="http://schemas.openxmlformats.org/officeDocument/2006/relationships/hyperlink" Target="http://canlii.ca/t/gbw0q" TargetMode="Externa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8" Type="http://schemas.openxmlformats.org/officeDocument/2006/relationships/hyperlink" Target="https://thenounproject.com/icon/1772869/" TargetMode="External"/><Relationship Id="rId13" Type="http://schemas.openxmlformats.org/officeDocument/2006/relationships/hyperlink" Target="https://thenounproject.com/icon/26903/" TargetMode="External"/><Relationship Id="rId3" Type="http://schemas.openxmlformats.org/officeDocument/2006/relationships/hyperlink" Target="https://pixabay.com/en/typewriter-old-alphabet-typing-2242164/" TargetMode="External"/><Relationship Id="rId7" Type="http://schemas.openxmlformats.org/officeDocument/2006/relationships/hyperlink" Target="https://pixabay.com/en/girl-read-reading-newspaper-791231/" TargetMode="External"/><Relationship Id="rId12" Type="http://schemas.openxmlformats.org/officeDocument/2006/relationships/hyperlink" Target="https://thenounproject.com/icon/1169851/" TargetMode="External"/><Relationship Id="rId2" Type="http://schemas.openxmlformats.org/officeDocument/2006/relationships/notesSlide" Target="../notesSlides/notesSlide17.xml"/><Relationship Id="rId1" Type="http://schemas.openxmlformats.org/officeDocument/2006/relationships/slideLayout" Target="../slideLayouts/slideLayout10.xml"/><Relationship Id="rId6" Type="http://schemas.openxmlformats.org/officeDocument/2006/relationships/hyperlink" Target="https://thenounproject.com/icon/1306170/" TargetMode="External"/><Relationship Id="rId11" Type="http://schemas.openxmlformats.org/officeDocument/2006/relationships/hyperlink" Target="https://thenounproject.com/icon/1248191/" TargetMode="External"/><Relationship Id="rId5" Type="http://schemas.openxmlformats.org/officeDocument/2006/relationships/hyperlink" Target="https://thenounproject.com/icon/1976897" TargetMode="External"/><Relationship Id="rId15" Type="http://schemas.openxmlformats.org/officeDocument/2006/relationships/hyperlink" Target="https://thenounproject.com/icon/23174/" TargetMode="External"/><Relationship Id="rId10" Type="http://schemas.openxmlformats.org/officeDocument/2006/relationships/hyperlink" Target="https://thenounproject.com/icon/2041323/" TargetMode="External"/><Relationship Id="rId4" Type="http://schemas.openxmlformats.org/officeDocument/2006/relationships/hyperlink" Target="https://thenounproject.com/icon/1787402/" TargetMode="External"/><Relationship Id="rId9" Type="http://schemas.openxmlformats.org/officeDocument/2006/relationships/hyperlink" Target="https://thenounproject.com/icon/869929" TargetMode="External"/><Relationship Id="rId14" Type="http://schemas.openxmlformats.org/officeDocument/2006/relationships/hyperlink" Target="https://thenounproject.com/icon/567031/" TargetMode="External"/></Relationships>
</file>

<file path=ppt/slides/_rels/slide22.xml.rels><?xml version="1.0" encoding="UTF-8" standalone="yes"?>
<Relationships xmlns="http://schemas.openxmlformats.org/package/2006/relationships"><Relationship Id="rId8" Type="http://schemas.openxmlformats.org/officeDocument/2006/relationships/hyperlink" Target="http://www.hooksounds.com/" TargetMode="External"/><Relationship Id="rId3" Type="http://schemas.openxmlformats.org/officeDocument/2006/relationships/hyperlink" Target="https://thenounproject.com/icon/1250858/" TargetMode="External"/><Relationship Id="rId7" Type="http://schemas.openxmlformats.org/officeDocument/2006/relationships/hyperlink" Target="https://thenounproject.com/icon/1587076" TargetMode="External"/><Relationship Id="rId2" Type="http://schemas.openxmlformats.org/officeDocument/2006/relationships/notesSlide" Target="../notesSlides/notesSlide18.xml"/><Relationship Id="rId1" Type="http://schemas.openxmlformats.org/officeDocument/2006/relationships/slideLayout" Target="../slideLayouts/slideLayout10.xml"/><Relationship Id="rId6" Type="http://schemas.openxmlformats.org/officeDocument/2006/relationships/hyperlink" Target="https://thenounproject.com/icon/620855" TargetMode="External"/><Relationship Id="rId5" Type="http://schemas.openxmlformats.org/officeDocument/2006/relationships/hyperlink" Target="http://www.centrevox.ca/en/conference/the-radical-imaginary-the-social-contract-assembly-performance/" TargetMode="External"/><Relationship Id="rId4" Type="http://schemas.openxmlformats.org/officeDocument/2006/relationships/hyperlink" Target="https://thenounproject.com/icon/1017231/"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www.ualberta.ca/copyright/resources/opening-up-copyright-instructional-modules" TargetMode="External"/><Relationship Id="rId2" Type="http://schemas.openxmlformats.org/officeDocument/2006/relationships/notesSlide" Target="../notesSlides/notesSlide19.xml"/><Relationship Id="rId1" Type="http://schemas.openxmlformats.org/officeDocument/2006/relationships/slideLayout" Target="../slideLayouts/slideLayout10.xml"/><Relationship Id="rId6" Type="http://schemas.openxmlformats.org/officeDocument/2006/relationships/hyperlink" Target="https://creativecommons.org/licenses/by/4.0/" TargetMode="External"/><Relationship Id="rId5" Type="http://schemas.openxmlformats.org/officeDocument/2006/relationships/hyperlink" Target="mailto:copyright@ualberta.ca" TargetMode="External"/><Relationship Id="rId4" Type="http://schemas.openxmlformats.org/officeDocument/2006/relationships/hyperlink" Target="https://commons.wikimedia.org/wiki/Commons:Free_media_resources/Photography"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20.PNG"/><Relationship Id="rId2" Type="http://schemas.openxmlformats.org/officeDocument/2006/relationships/slideLayout" Target="../slideLayouts/slideLayout10.xml"/><Relationship Id="rId1" Type="http://schemas.openxmlformats.org/officeDocument/2006/relationships/tags" Target="../tags/tag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0.xml"/><Relationship Id="rId1" Type="http://schemas.openxmlformats.org/officeDocument/2006/relationships/tags" Target="../tags/tag3.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jp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0.xml"/><Relationship Id="rId1" Type="http://schemas.openxmlformats.org/officeDocument/2006/relationships/tags" Target="../tags/tag4.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0.xml"/><Relationship Id="rId1" Type="http://schemas.openxmlformats.org/officeDocument/2006/relationships/tags" Target="../tags/tag5.xml"/><Relationship Id="rId5" Type="http://schemas.openxmlformats.org/officeDocument/2006/relationships/image" Target="../media/image15.png"/><Relationship Id="rId4" Type="http://schemas.openxmlformats.org/officeDocument/2006/relationships/image" Target="../media/image23.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26.png"/><Relationship Id="rId2" Type="http://schemas.openxmlformats.org/officeDocument/2006/relationships/slideLayout" Target="../slideLayouts/slideLayout10.xml"/><Relationship Id="rId1" Type="http://schemas.openxmlformats.org/officeDocument/2006/relationships/tags" Target="../tags/tag6.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0.xml"/><Relationship Id="rId1" Type="http://schemas.openxmlformats.org/officeDocument/2006/relationships/tags" Target="../tags/tag7.xml"/><Relationship Id="rId6" Type="http://schemas.openxmlformats.org/officeDocument/2006/relationships/image" Target="../media/image22.png"/><Relationship Id="rId5" Type="http://schemas.openxmlformats.org/officeDocument/2006/relationships/image" Target="../media/image23.png"/><Relationship Id="rId4" Type="http://schemas.openxmlformats.org/officeDocument/2006/relationships/image" Target="../media/image21.jp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0.xml"/><Relationship Id="rId1" Type="http://schemas.openxmlformats.org/officeDocument/2006/relationships/tags" Target="../tags/tag8.xml"/><Relationship Id="rId4"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Section 13: Copyright Ownership</a:t>
            </a:r>
          </a:p>
        </p:txBody>
      </p:sp>
      <p:sp>
        <p:nvSpPr>
          <p:cNvPr id="3" name="Subtitle 2"/>
          <p:cNvSpPr>
            <a:spLocks noGrp="1"/>
          </p:cNvSpPr>
          <p:nvPr>
            <p:ph type="subTitle" idx="1"/>
          </p:nvPr>
        </p:nvSpPr>
        <p:spPr/>
        <p:txBody>
          <a:bodyPr/>
          <a:lstStyle/>
          <a:p>
            <a:r>
              <a:rPr lang="en-US" dirty="0"/>
              <a:t>Opening Up Copyright Instructional Module</a:t>
            </a:r>
          </a:p>
        </p:txBody>
      </p:sp>
      <p:pic>
        <p:nvPicPr>
          <p:cNvPr id="4" name="Picture 3">
            <a:extLst>
              <a:ext uri="{FF2B5EF4-FFF2-40B4-BE49-F238E27FC236}">
                <a16:creationId xmlns:a16="http://schemas.microsoft.com/office/drawing/2014/main" id="{B3636052-2206-4E44-8EF2-1BFE326B54C2}"/>
              </a:ext>
            </a:extLst>
          </p:cNvPr>
          <p:cNvPicPr>
            <a:picLocks noChangeAspect="1"/>
          </p:cNvPicPr>
          <p:nvPr/>
        </p:nvPicPr>
        <p:blipFill>
          <a:blip r:embed="rId3"/>
          <a:stretch>
            <a:fillRect/>
          </a:stretch>
        </p:blipFill>
        <p:spPr>
          <a:xfrm>
            <a:off x="4736474" y="4396582"/>
            <a:ext cx="2719052" cy="640135"/>
          </a:xfrm>
          <a:prstGeom prst="rect">
            <a:avLst/>
          </a:prstGeom>
        </p:spPr>
      </p:pic>
      <p:pic>
        <p:nvPicPr>
          <p:cNvPr id="5" name="Picture 2" descr="Image result for cc-by">
            <a:hlinkClick r:id="rId4"/>
            <a:extLst>
              <a:ext uri="{FF2B5EF4-FFF2-40B4-BE49-F238E27FC236}">
                <a16:creationId xmlns:a16="http://schemas.microsoft.com/office/drawing/2014/main" id="{2AC25B48-47F6-4A82-8D3A-A151FF7486D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560127" y="5880819"/>
            <a:ext cx="1106542" cy="39045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2CA399FA-537C-41CF-ADF0-AA4409F403BF}"/>
              </a:ext>
            </a:extLst>
          </p:cNvPr>
          <p:cNvSpPr txBox="1"/>
          <p:nvPr/>
        </p:nvSpPr>
        <p:spPr>
          <a:xfrm>
            <a:off x="10261949" y="6304608"/>
            <a:ext cx="1803502"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1800" b="0" i="0" u="none" strike="noStrike" kern="1200" cap="none" spc="0" normalizeH="0" baseline="0" noProof="0" dirty="0">
                <a:ln>
                  <a:noFill/>
                </a:ln>
                <a:solidFill>
                  <a:srgbClr val="E7E6E6">
                    <a:lumMod val="50000"/>
                  </a:srgbClr>
                </a:solidFill>
                <a:effectLst/>
                <a:uLnTx/>
                <a:uFillTx/>
                <a:latin typeface="Calibri" panose="020F0502020204030204"/>
                <a:ea typeface="+mn-ea"/>
                <a:cs typeface="+mn-cs"/>
              </a:rPr>
              <a:t>December 2018</a:t>
            </a:r>
          </a:p>
        </p:txBody>
      </p:sp>
    </p:spTree>
    <p:extLst>
      <p:ext uri="{BB962C8B-B14F-4D97-AF65-F5344CB8AC3E}">
        <p14:creationId xmlns:p14="http://schemas.microsoft.com/office/powerpoint/2010/main" val="970432233"/>
      </p:ext>
    </p:extLst>
  </p:cSld>
  <p:clrMapOvr>
    <a:masterClrMapping/>
  </p:clrMapOvr>
  <mc:AlternateContent xmlns:mc="http://schemas.openxmlformats.org/markup-compatibility/2006" xmlns:p14="http://schemas.microsoft.com/office/powerpoint/2010/main">
    <mc:Choice Requires="p14">
      <p:transition spd="slow" p14:dur="2000" advTm="9304"/>
    </mc:Choice>
    <mc:Fallback xmlns="">
      <p:transition spd="slow" advTm="9304"/>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4051E2-56F8-4F72-8538-FDA95E062306}"/>
              </a:ext>
            </a:extLst>
          </p:cNvPr>
          <p:cNvSpPr>
            <a:spLocks noGrp="1"/>
          </p:cNvSpPr>
          <p:nvPr>
            <p:ph type="title"/>
          </p:nvPr>
        </p:nvSpPr>
        <p:spPr/>
        <p:txBody>
          <a:bodyPr/>
          <a:lstStyle/>
          <a:p>
            <a:r>
              <a:rPr lang="en-CA" b="1" dirty="0">
                <a:latin typeface="Arial" panose="020B0604020202020204" pitchFamily="34" charset="0"/>
                <a:cs typeface="Arial" panose="020B0604020202020204" pitchFamily="34" charset="0"/>
              </a:rPr>
              <a:t>INCARCERATION AND EMPLOYMENT</a:t>
            </a:r>
          </a:p>
        </p:txBody>
      </p:sp>
      <p:pic>
        <p:nvPicPr>
          <p:cNvPr id="7" name="Content Placeholder 6">
            <a:extLst>
              <a:ext uri="{FF2B5EF4-FFF2-40B4-BE49-F238E27FC236}">
                <a16:creationId xmlns:a16="http://schemas.microsoft.com/office/drawing/2014/main" id="{CD8E5EC1-9B07-4B3A-B6DE-64F6787895ED}"/>
              </a:ext>
            </a:extLst>
          </p:cNvPr>
          <p:cNvPicPr>
            <a:picLocks noGrp="1" noChangeAspect="1"/>
          </p:cNvPicPr>
          <p:nvPr>
            <p:ph sz="half" idx="1"/>
          </p:nvPr>
        </p:nvPicPr>
        <p:blipFill rotWithShape="1">
          <a:blip r:embed="rId4"/>
          <a:srcRect b="16282"/>
          <a:stretch/>
        </p:blipFill>
        <p:spPr>
          <a:xfrm>
            <a:off x="3637943" y="2688836"/>
            <a:ext cx="4351338" cy="3642846"/>
          </a:xfrm>
        </p:spPr>
      </p:pic>
      <p:sp>
        <p:nvSpPr>
          <p:cNvPr id="3" name="TextBox 2">
            <a:extLst>
              <a:ext uri="{FF2B5EF4-FFF2-40B4-BE49-F238E27FC236}">
                <a16:creationId xmlns:a16="http://schemas.microsoft.com/office/drawing/2014/main" id="{BD01C400-1B1F-4962-90A9-D8E7E7270357}"/>
              </a:ext>
            </a:extLst>
          </p:cNvPr>
          <p:cNvSpPr txBox="1"/>
          <p:nvPr/>
        </p:nvSpPr>
        <p:spPr>
          <a:xfrm>
            <a:off x="448235" y="1908999"/>
            <a:ext cx="11743765" cy="523220"/>
          </a:xfrm>
          <a:prstGeom prst="rect">
            <a:avLst/>
          </a:prstGeom>
          <a:noFill/>
        </p:spPr>
        <p:txBody>
          <a:bodyPr wrap="square" rtlCol="0">
            <a:spAutoFit/>
          </a:bodyPr>
          <a:lstStyle/>
          <a:p>
            <a:r>
              <a:rPr lang="en-CA" sz="2800" dirty="0">
                <a:solidFill>
                  <a:schemeClr val="bg2">
                    <a:lumMod val="50000"/>
                  </a:schemeClr>
                </a:solidFill>
                <a:latin typeface="Arial" panose="020B0604020202020204" pitchFamily="34" charset="0"/>
                <a:cs typeface="Arial" panose="020B0604020202020204" pitchFamily="34" charset="0"/>
              </a:rPr>
              <a:t>To what extent is someone who is incarcerated a government employee?</a:t>
            </a:r>
          </a:p>
        </p:txBody>
      </p:sp>
      <p:sp>
        <p:nvSpPr>
          <p:cNvPr id="4" name="TextBox 3">
            <a:extLst>
              <a:ext uri="{FF2B5EF4-FFF2-40B4-BE49-F238E27FC236}">
                <a16:creationId xmlns:a16="http://schemas.microsoft.com/office/drawing/2014/main" id="{D0D0BD5F-BB40-4FDC-83BA-01347BCB2DC8}"/>
              </a:ext>
            </a:extLst>
          </p:cNvPr>
          <p:cNvSpPr txBox="1"/>
          <p:nvPr/>
        </p:nvSpPr>
        <p:spPr>
          <a:xfrm>
            <a:off x="1995688" y="3733283"/>
            <a:ext cx="8971944" cy="954107"/>
          </a:xfrm>
          <a:prstGeom prst="rect">
            <a:avLst/>
          </a:prstGeom>
          <a:noFill/>
        </p:spPr>
        <p:txBody>
          <a:bodyPr wrap="square" rtlCol="0">
            <a:spAutoFit/>
          </a:bodyPr>
          <a:lstStyle/>
          <a:p>
            <a:r>
              <a:rPr lang="en-CA" sz="2800" dirty="0">
                <a:solidFill>
                  <a:schemeClr val="bg2">
                    <a:lumMod val="50000"/>
                  </a:schemeClr>
                </a:solidFill>
                <a:latin typeface="Arial" panose="020B0604020202020204" pitchFamily="34" charset="0"/>
                <a:cs typeface="Arial" panose="020B0604020202020204" pitchFamily="34" charset="0"/>
              </a:rPr>
              <a:t>…no provisions in the Act that address copyright held by incarcerated persons… </a:t>
            </a:r>
          </a:p>
        </p:txBody>
      </p:sp>
      <p:pic>
        <p:nvPicPr>
          <p:cNvPr id="9" name="Content Placeholder 8">
            <a:extLst>
              <a:ext uri="{FF2B5EF4-FFF2-40B4-BE49-F238E27FC236}">
                <a16:creationId xmlns:a16="http://schemas.microsoft.com/office/drawing/2014/main" id="{F9B9BAFD-9303-4F89-AB77-DA1F85B68FD3}"/>
              </a:ext>
            </a:extLst>
          </p:cNvPr>
          <p:cNvPicPr>
            <a:picLocks noGrp="1" noChangeAspect="1"/>
          </p:cNvPicPr>
          <p:nvPr>
            <p:ph sz="quarter" idx="14"/>
          </p:nvPr>
        </p:nvPicPr>
        <p:blipFill>
          <a:blip r:embed="rId5"/>
          <a:stretch>
            <a:fillRect/>
          </a:stretch>
        </p:blipFill>
        <p:spPr>
          <a:xfrm>
            <a:off x="4325986" y="2818333"/>
            <a:ext cx="2975251" cy="2430329"/>
          </a:xfrm>
        </p:spPr>
      </p:pic>
      <p:grpSp>
        <p:nvGrpSpPr>
          <p:cNvPr id="11" name="Group 10">
            <a:extLst>
              <a:ext uri="{FF2B5EF4-FFF2-40B4-BE49-F238E27FC236}">
                <a16:creationId xmlns:a16="http://schemas.microsoft.com/office/drawing/2014/main" id="{DEF340B1-DBC8-407B-A0E2-A0301F9823C1}"/>
              </a:ext>
            </a:extLst>
          </p:cNvPr>
          <p:cNvGrpSpPr/>
          <p:nvPr/>
        </p:nvGrpSpPr>
        <p:grpSpPr>
          <a:xfrm>
            <a:off x="5914083" y="2546394"/>
            <a:ext cx="3462353" cy="3927730"/>
            <a:chOff x="493747" y="1394952"/>
            <a:chExt cx="3209925" cy="3860628"/>
          </a:xfrm>
        </p:grpSpPr>
        <p:pic>
          <p:nvPicPr>
            <p:cNvPr id="12" name="Picture 11" descr="Image result for canada coat of arm">
              <a:extLst>
                <a:ext uri="{FF2B5EF4-FFF2-40B4-BE49-F238E27FC236}">
                  <a16:creationId xmlns:a16="http://schemas.microsoft.com/office/drawing/2014/main" id="{8F921329-F72F-47F4-9DEE-17BCAEE24B5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22603" y="1394952"/>
              <a:ext cx="1448680" cy="194537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ADE64C8F-04FF-467C-8227-788AFC294ED3}"/>
                </a:ext>
              </a:extLst>
            </p:cNvPr>
            <p:cNvPicPr>
              <a:picLocks noChangeAspect="1"/>
            </p:cNvPicPr>
            <p:nvPr/>
          </p:nvPicPr>
          <p:blipFill>
            <a:blip r:embed="rId7"/>
            <a:stretch>
              <a:fillRect/>
            </a:stretch>
          </p:blipFill>
          <p:spPr>
            <a:xfrm>
              <a:off x="1203993" y="3393076"/>
              <a:ext cx="1485900" cy="228600"/>
            </a:xfrm>
            <a:prstGeom prst="rect">
              <a:avLst/>
            </a:prstGeom>
          </p:spPr>
        </p:pic>
        <p:pic>
          <p:nvPicPr>
            <p:cNvPr id="14" name="Picture 13">
              <a:extLst>
                <a:ext uri="{FF2B5EF4-FFF2-40B4-BE49-F238E27FC236}">
                  <a16:creationId xmlns:a16="http://schemas.microsoft.com/office/drawing/2014/main" id="{1E0595F2-D2EA-4AC4-B428-F1A45A96762F}"/>
                </a:ext>
              </a:extLst>
            </p:cNvPr>
            <p:cNvPicPr>
              <a:picLocks noChangeAspect="1"/>
            </p:cNvPicPr>
            <p:nvPr/>
          </p:nvPicPr>
          <p:blipFill>
            <a:blip r:embed="rId8"/>
            <a:stretch>
              <a:fillRect/>
            </a:stretch>
          </p:blipFill>
          <p:spPr>
            <a:xfrm>
              <a:off x="493747" y="3674430"/>
              <a:ext cx="3209925" cy="1581150"/>
            </a:xfrm>
            <a:prstGeom prst="rect">
              <a:avLst/>
            </a:prstGeom>
          </p:spPr>
        </p:pic>
      </p:grpSp>
      <p:pic>
        <p:nvPicPr>
          <p:cNvPr id="16" name="Picture 15">
            <a:extLst>
              <a:ext uri="{FF2B5EF4-FFF2-40B4-BE49-F238E27FC236}">
                <a16:creationId xmlns:a16="http://schemas.microsoft.com/office/drawing/2014/main" id="{56E01212-38BD-4870-92FB-B9BD5AE53A58}"/>
              </a:ext>
            </a:extLst>
          </p:cNvPr>
          <p:cNvPicPr>
            <a:picLocks noChangeAspect="1"/>
          </p:cNvPicPr>
          <p:nvPr/>
        </p:nvPicPr>
        <p:blipFill rotWithShape="1">
          <a:blip r:embed="rId9"/>
          <a:srcRect b="14892"/>
          <a:stretch/>
        </p:blipFill>
        <p:spPr>
          <a:xfrm>
            <a:off x="3555038" y="1437354"/>
            <a:ext cx="3952656" cy="3364040"/>
          </a:xfrm>
          <a:prstGeom prst="rect">
            <a:avLst/>
          </a:prstGeom>
        </p:spPr>
      </p:pic>
    </p:spTree>
    <p:custDataLst>
      <p:tags r:id="rId1"/>
    </p:custDataLst>
    <p:extLst>
      <p:ext uri="{BB962C8B-B14F-4D97-AF65-F5344CB8AC3E}">
        <p14:creationId xmlns:p14="http://schemas.microsoft.com/office/powerpoint/2010/main" val="2621924209"/>
      </p:ext>
    </p:extLst>
  </p:cSld>
  <p:clrMapOvr>
    <a:masterClrMapping/>
  </p:clrMapOvr>
  <mc:AlternateContent xmlns:mc="http://schemas.openxmlformats.org/markup-compatibility/2006" xmlns:p14="http://schemas.microsoft.com/office/powerpoint/2010/main">
    <mc:Choice Requires="p14">
      <p:transition spd="slow" p14:dur="2000" advTm="37642"/>
    </mc:Choice>
    <mc:Fallback xmlns="">
      <p:transition spd="slow" advTm="3764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type="lt">
                                    <p:tmAbs val="70"/>
                                  </p:iterate>
                                  <p:childTnLst>
                                    <p:set>
                                      <p:cBhvr>
                                        <p:cTn id="6" dur="1" fill="hold">
                                          <p:stCondLst>
                                            <p:cond delay="0"/>
                                          </p:stCondLst>
                                        </p:cTn>
                                        <p:tgtEl>
                                          <p:spTgt spid="3"/>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xit" presetSubtype="0" fill="hold" nodeType="clickEffect">
                                  <p:stCondLst>
                                    <p:cond delay="0"/>
                                  </p:stCondLst>
                                  <p:childTnLst>
                                    <p:animEffect transition="out" filter="fade">
                                      <p:cBhvr>
                                        <p:cTn id="13" dur="500"/>
                                        <p:tgtEl>
                                          <p:spTgt spid="7"/>
                                        </p:tgtEl>
                                      </p:cBhvr>
                                    </p:animEffect>
                                    <p:set>
                                      <p:cBhvr>
                                        <p:cTn id="14" dur="1" fill="hold">
                                          <p:stCondLst>
                                            <p:cond delay="499"/>
                                          </p:stCondLst>
                                        </p:cTn>
                                        <p:tgtEl>
                                          <p:spTgt spid="7"/>
                                        </p:tgtEl>
                                        <p:attrNameLst>
                                          <p:attrName>style.visibility</p:attrName>
                                        </p:attrNameLst>
                                      </p:cBhvr>
                                      <p:to>
                                        <p:strVal val="hidden"/>
                                      </p:to>
                                    </p:set>
                                  </p:childTnLst>
                                </p:cTn>
                              </p:par>
                              <p:par>
                                <p:cTn id="15" presetID="1" presetClass="entr" presetSubtype="0" fill="hold" grpId="0" nodeType="withEffect">
                                  <p:stCondLst>
                                    <p:cond delay="0"/>
                                  </p:stCondLst>
                                  <p:iterate type="lt">
                                    <p:tmAbs val="70"/>
                                  </p:iterate>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grpId="1" nodeType="clickEffect">
                                  <p:stCondLst>
                                    <p:cond delay="0"/>
                                  </p:stCondLst>
                                  <p:iterate type="lt">
                                    <p:tmPct val="0"/>
                                  </p:iterate>
                                  <p:childTnLst>
                                    <p:animEffect transition="out" filter="fade">
                                      <p:cBhvr>
                                        <p:cTn id="20" dur="500"/>
                                        <p:tgtEl>
                                          <p:spTgt spid="4"/>
                                        </p:tgtEl>
                                      </p:cBhvr>
                                    </p:animEffect>
                                    <p:set>
                                      <p:cBhvr>
                                        <p:cTn id="21" dur="1" fill="hold">
                                          <p:stCondLst>
                                            <p:cond delay="499"/>
                                          </p:stCondLst>
                                        </p:cTn>
                                        <p:tgtEl>
                                          <p:spTgt spid="4"/>
                                        </p:tgtEl>
                                        <p:attrNameLst>
                                          <p:attrName>style.visibility</p:attrName>
                                        </p:attrNameLst>
                                      </p:cBhvr>
                                      <p:to>
                                        <p:strVal val="hidden"/>
                                      </p:to>
                                    </p:set>
                                  </p:childTnLst>
                                </p:cTn>
                              </p:par>
                            </p:childTnLst>
                          </p:cTn>
                        </p:par>
                        <p:par>
                          <p:cTn id="22" fill="hold">
                            <p:stCondLst>
                              <p:cond delay="500"/>
                            </p:stCondLst>
                            <p:childTnLst>
                              <p:par>
                                <p:cTn id="23" presetID="10" presetClass="entr" presetSubtype="0"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xit" presetSubtype="0" fill="hold" nodeType="clickEffect">
                                  <p:stCondLst>
                                    <p:cond delay="0"/>
                                  </p:stCondLst>
                                  <p:childTnLst>
                                    <p:set>
                                      <p:cBhvr>
                                        <p:cTn id="29" dur="1" fill="hold">
                                          <p:stCondLst>
                                            <p:cond delay="0"/>
                                          </p:stCondLst>
                                        </p:cTn>
                                        <p:tgtEl>
                                          <p:spTgt spid="9"/>
                                        </p:tgtEl>
                                        <p:attrNameLst>
                                          <p:attrName>style.visibility</p:attrName>
                                        </p:attrNameLst>
                                      </p:cBhvr>
                                      <p:to>
                                        <p:strVal val="hidden"/>
                                      </p:to>
                                    </p:set>
                                  </p:childTnLst>
                                </p:cTn>
                              </p:par>
                              <p:par>
                                <p:cTn id="30" presetID="1" presetClass="exit" presetSubtype="0" fill="hold" grpId="1" nodeType="withEffect">
                                  <p:stCondLst>
                                    <p:cond delay="0"/>
                                  </p:stCondLst>
                                  <p:iterate type="lt">
                                    <p:tmAbs val="0"/>
                                  </p:iterate>
                                  <p:childTnLst>
                                    <p:set>
                                      <p:cBhvr>
                                        <p:cTn id="31" dur="1" fill="hold">
                                          <p:stCondLst>
                                            <p:cond delay="0"/>
                                          </p:stCondLst>
                                        </p:cTn>
                                        <p:tgtEl>
                                          <p:spTgt spid="3"/>
                                        </p:tgtEl>
                                        <p:attrNameLst>
                                          <p:attrName>style.visibility</p:attrName>
                                        </p:attrNameLst>
                                      </p:cBhvr>
                                      <p:to>
                                        <p:strVal val="hidden"/>
                                      </p:to>
                                    </p:set>
                                  </p:childTnLst>
                                </p:cTn>
                              </p:par>
                            </p:childTnLst>
                          </p:cTn>
                        </p:par>
                        <p:par>
                          <p:cTn id="32" fill="hold">
                            <p:stCondLst>
                              <p:cond delay="0"/>
                            </p:stCondLst>
                            <p:childTnLst>
                              <p:par>
                                <p:cTn id="33" presetID="10" presetClass="entr" presetSubtype="0"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500"/>
                                        <p:tgtEl>
                                          <p:spTgt spid="11"/>
                                        </p:tgtEl>
                                      </p:cBhvr>
                                    </p:animEffect>
                                  </p:childTnLst>
                                </p:cTn>
                              </p:par>
                              <p:par>
                                <p:cTn id="36" presetID="10" presetClass="entr" presetSubtype="0" fill="hold" nodeType="with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fade">
                                      <p:cBhvr>
                                        <p:cTn id="38" dur="500"/>
                                        <p:tgtEl>
                                          <p:spTgt spid="16"/>
                                        </p:tgtEl>
                                      </p:cBhvr>
                                    </p:animEffect>
                                  </p:childTnLst>
                                </p:cTn>
                              </p:par>
                            </p:childTnLst>
                          </p:cTn>
                        </p:par>
                        <p:par>
                          <p:cTn id="39" fill="hold">
                            <p:stCondLst>
                              <p:cond delay="500"/>
                            </p:stCondLst>
                            <p:childTnLst>
                              <p:par>
                                <p:cTn id="40" presetID="32" presetClass="emph" presetSubtype="0" repeatCount="2000" fill="hold" nodeType="afterEffect">
                                  <p:stCondLst>
                                    <p:cond delay="0"/>
                                  </p:stCondLst>
                                  <p:childTnLst>
                                    <p:animRot by="120000">
                                      <p:cBhvr>
                                        <p:cTn id="41" dur="200" fill="hold">
                                          <p:stCondLst>
                                            <p:cond delay="0"/>
                                          </p:stCondLst>
                                        </p:cTn>
                                        <p:tgtEl>
                                          <p:spTgt spid="16"/>
                                        </p:tgtEl>
                                        <p:attrNameLst>
                                          <p:attrName>r</p:attrName>
                                        </p:attrNameLst>
                                      </p:cBhvr>
                                    </p:animRot>
                                    <p:animRot by="-240000">
                                      <p:cBhvr>
                                        <p:cTn id="42" dur="400" fill="hold">
                                          <p:stCondLst>
                                            <p:cond delay="400"/>
                                          </p:stCondLst>
                                        </p:cTn>
                                        <p:tgtEl>
                                          <p:spTgt spid="16"/>
                                        </p:tgtEl>
                                        <p:attrNameLst>
                                          <p:attrName>r</p:attrName>
                                        </p:attrNameLst>
                                      </p:cBhvr>
                                    </p:animRot>
                                    <p:animRot by="240000">
                                      <p:cBhvr>
                                        <p:cTn id="43" dur="400" fill="hold">
                                          <p:stCondLst>
                                            <p:cond delay="800"/>
                                          </p:stCondLst>
                                        </p:cTn>
                                        <p:tgtEl>
                                          <p:spTgt spid="16"/>
                                        </p:tgtEl>
                                        <p:attrNameLst>
                                          <p:attrName>r</p:attrName>
                                        </p:attrNameLst>
                                      </p:cBhvr>
                                    </p:animRot>
                                    <p:animRot by="-240000">
                                      <p:cBhvr>
                                        <p:cTn id="44" dur="400" fill="hold">
                                          <p:stCondLst>
                                            <p:cond delay="1200"/>
                                          </p:stCondLst>
                                        </p:cTn>
                                        <p:tgtEl>
                                          <p:spTgt spid="16"/>
                                        </p:tgtEl>
                                        <p:attrNameLst>
                                          <p:attrName>r</p:attrName>
                                        </p:attrNameLst>
                                      </p:cBhvr>
                                    </p:animRot>
                                    <p:animRot by="120000">
                                      <p:cBhvr>
                                        <p:cTn id="45" dur="400" fill="hold">
                                          <p:stCondLst>
                                            <p:cond delay="1600"/>
                                          </p:stCondLst>
                                        </p:cTn>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p:bldP spid="4"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F1D0017F-DBA9-406A-81FA-1E8DA31D0BC6}"/>
              </a:ext>
            </a:extLst>
          </p:cNvPr>
          <p:cNvPicPr>
            <a:picLocks noChangeAspect="1"/>
          </p:cNvPicPr>
          <p:nvPr/>
        </p:nvPicPr>
        <p:blipFill>
          <a:blip r:embed="rId4"/>
          <a:stretch>
            <a:fillRect/>
          </a:stretch>
        </p:blipFill>
        <p:spPr>
          <a:xfrm>
            <a:off x="3183648" y="2417398"/>
            <a:ext cx="6200775" cy="4238625"/>
          </a:xfrm>
          <a:prstGeom prst="rect">
            <a:avLst/>
          </a:prstGeom>
        </p:spPr>
      </p:pic>
      <p:sp>
        <p:nvSpPr>
          <p:cNvPr id="2" name="Title 1">
            <a:extLst>
              <a:ext uri="{FF2B5EF4-FFF2-40B4-BE49-F238E27FC236}">
                <a16:creationId xmlns:a16="http://schemas.microsoft.com/office/drawing/2014/main" id="{CF8C2E5D-B425-46E3-BC4C-F473BDA3C368}"/>
              </a:ext>
            </a:extLst>
          </p:cNvPr>
          <p:cNvSpPr>
            <a:spLocks noGrp="1"/>
          </p:cNvSpPr>
          <p:nvPr>
            <p:ph type="title"/>
          </p:nvPr>
        </p:nvSpPr>
        <p:spPr/>
        <p:txBody>
          <a:bodyPr/>
          <a:lstStyle/>
          <a:p>
            <a:r>
              <a:rPr lang="en-CA" b="1" i="1" dirty="0">
                <a:latin typeface="Arial" panose="020B0604020202020204" pitchFamily="34" charset="0"/>
                <a:cs typeface="Arial" panose="020B0604020202020204" pitchFamily="34" charset="0"/>
              </a:rPr>
              <a:t>HAWLEY V. CANADA</a:t>
            </a:r>
          </a:p>
        </p:txBody>
      </p:sp>
      <p:sp>
        <p:nvSpPr>
          <p:cNvPr id="6" name="TextBox 5">
            <a:extLst>
              <a:ext uri="{FF2B5EF4-FFF2-40B4-BE49-F238E27FC236}">
                <a16:creationId xmlns:a16="http://schemas.microsoft.com/office/drawing/2014/main" id="{BBD1BD14-B79C-4544-A386-CA706458D708}"/>
              </a:ext>
            </a:extLst>
          </p:cNvPr>
          <p:cNvSpPr txBox="1"/>
          <p:nvPr/>
        </p:nvSpPr>
        <p:spPr>
          <a:xfrm>
            <a:off x="4310470" y="1546330"/>
            <a:ext cx="4754400" cy="523220"/>
          </a:xfrm>
          <a:prstGeom prst="rect">
            <a:avLst/>
          </a:prstGeom>
          <a:noFill/>
        </p:spPr>
        <p:txBody>
          <a:bodyPr wrap="square" rtlCol="0">
            <a:spAutoFit/>
          </a:bodyPr>
          <a:lstStyle/>
          <a:p>
            <a:r>
              <a:rPr lang="en-CA" sz="2800" dirty="0">
                <a:solidFill>
                  <a:schemeClr val="bg2">
                    <a:lumMod val="50000"/>
                  </a:schemeClr>
                </a:solidFill>
                <a:latin typeface="Arial" panose="020B0604020202020204" pitchFamily="34" charset="0"/>
                <a:cs typeface="Arial" panose="020B0604020202020204" pitchFamily="34" charset="0"/>
              </a:rPr>
              <a:t>“gainfully employed” para 60</a:t>
            </a:r>
          </a:p>
        </p:txBody>
      </p:sp>
      <p:sp>
        <p:nvSpPr>
          <p:cNvPr id="3" name="TextBox 2">
            <a:extLst>
              <a:ext uri="{FF2B5EF4-FFF2-40B4-BE49-F238E27FC236}">
                <a16:creationId xmlns:a16="http://schemas.microsoft.com/office/drawing/2014/main" id="{B21D15A6-B6AB-4658-B468-0D4A0A2B6888}"/>
              </a:ext>
            </a:extLst>
          </p:cNvPr>
          <p:cNvSpPr txBox="1"/>
          <p:nvPr/>
        </p:nvSpPr>
        <p:spPr>
          <a:xfrm>
            <a:off x="2659972" y="3449778"/>
            <a:ext cx="8355106" cy="523220"/>
          </a:xfrm>
          <a:prstGeom prst="rect">
            <a:avLst/>
          </a:prstGeom>
          <a:noFill/>
        </p:spPr>
        <p:txBody>
          <a:bodyPr wrap="square" rtlCol="0">
            <a:spAutoFit/>
          </a:bodyPr>
          <a:lstStyle/>
          <a:p>
            <a:r>
              <a:rPr lang="en-CA" sz="2800" dirty="0">
                <a:solidFill>
                  <a:schemeClr val="bg2">
                    <a:lumMod val="50000"/>
                  </a:schemeClr>
                </a:solidFill>
                <a:latin typeface="Arial" panose="020B0604020202020204" pitchFamily="34" charset="0"/>
                <a:cs typeface="Arial" panose="020B0604020202020204" pitchFamily="34" charset="0"/>
              </a:rPr>
              <a:t>Copyright of the painting owned by the Crown</a:t>
            </a:r>
          </a:p>
        </p:txBody>
      </p:sp>
      <p:pic>
        <p:nvPicPr>
          <p:cNvPr id="8" name="Content Placeholder 7">
            <a:extLst>
              <a:ext uri="{FF2B5EF4-FFF2-40B4-BE49-F238E27FC236}">
                <a16:creationId xmlns:a16="http://schemas.microsoft.com/office/drawing/2014/main" id="{53379590-B590-48BE-831D-2E9B9DC505AD}"/>
              </a:ext>
            </a:extLst>
          </p:cNvPr>
          <p:cNvPicPr>
            <a:picLocks noGrp="1" noChangeAspect="1"/>
          </p:cNvPicPr>
          <p:nvPr>
            <p:ph sz="quarter" idx="14"/>
          </p:nvPr>
        </p:nvPicPr>
        <p:blipFill rotWithShape="1">
          <a:blip r:embed="rId5"/>
          <a:srcRect b="22352"/>
          <a:stretch/>
        </p:blipFill>
        <p:spPr>
          <a:xfrm>
            <a:off x="4535697" y="3752534"/>
            <a:ext cx="3496679" cy="2715117"/>
          </a:xfrm>
        </p:spPr>
      </p:pic>
      <p:sp>
        <p:nvSpPr>
          <p:cNvPr id="9" name="TextBox 8">
            <a:extLst>
              <a:ext uri="{FF2B5EF4-FFF2-40B4-BE49-F238E27FC236}">
                <a16:creationId xmlns:a16="http://schemas.microsoft.com/office/drawing/2014/main" id="{F6ECB54C-2010-4B63-9C2B-12A0E952B4E9}"/>
              </a:ext>
            </a:extLst>
          </p:cNvPr>
          <p:cNvSpPr txBox="1"/>
          <p:nvPr/>
        </p:nvSpPr>
        <p:spPr>
          <a:xfrm>
            <a:off x="4724177" y="3036789"/>
            <a:ext cx="5862917" cy="523220"/>
          </a:xfrm>
          <a:prstGeom prst="rect">
            <a:avLst/>
          </a:prstGeom>
          <a:noFill/>
        </p:spPr>
        <p:txBody>
          <a:bodyPr wrap="square" rtlCol="0">
            <a:spAutoFit/>
          </a:bodyPr>
          <a:lstStyle/>
          <a:p>
            <a:r>
              <a:rPr lang="en-CA" sz="2800" dirty="0">
                <a:solidFill>
                  <a:schemeClr val="bg2">
                    <a:lumMod val="50000"/>
                  </a:schemeClr>
                </a:solidFill>
                <a:latin typeface="Arial" panose="020B0604020202020204" pitchFamily="34" charset="0"/>
                <a:cs typeface="Arial" panose="020B0604020202020204" pitchFamily="34" charset="0"/>
              </a:rPr>
              <a:t>Frontenac Institution</a:t>
            </a:r>
          </a:p>
        </p:txBody>
      </p:sp>
      <p:sp>
        <p:nvSpPr>
          <p:cNvPr id="12" name="TextBox 11">
            <a:extLst>
              <a:ext uri="{FF2B5EF4-FFF2-40B4-BE49-F238E27FC236}">
                <a16:creationId xmlns:a16="http://schemas.microsoft.com/office/drawing/2014/main" id="{A22243CD-9F32-48FB-B6E3-0C993FF6F26B}"/>
              </a:ext>
            </a:extLst>
          </p:cNvPr>
          <p:cNvSpPr txBox="1"/>
          <p:nvPr/>
        </p:nvSpPr>
        <p:spPr>
          <a:xfrm>
            <a:off x="5723001" y="1991450"/>
            <a:ext cx="1576411" cy="523220"/>
          </a:xfrm>
          <a:prstGeom prst="rect">
            <a:avLst/>
          </a:prstGeom>
          <a:noFill/>
        </p:spPr>
        <p:txBody>
          <a:bodyPr wrap="square" rtlCol="0">
            <a:spAutoFit/>
          </a:bodyPr>
          <a:lstStyle/>
          <a:p>
            <a:r>
              <a:rPr lang="en-CA" sz="2800" dirty="0">
                <a:solidFill>
                  <a:schemeClr val="bg2">
                    <a:lumMod val="50000"/>
                  </a:schemeClr>
                </a:solidFill>
                <a:latin typeface="Arial" panose="020B0604020202020204" pitchFamily="34" charset="0"/>
                <a:cs typeface="Arial" panose="020B0604020202020204" pitchFamily="34" charset="0"/>
              </a:rPr>
              <a:t>$6/day</a:t>
            </a:r>
          </a:p>
        </p:txBody>
      </p:sp>
      <p:pic>
        <p:nvPicPr>
          <p:cNvPr id="7" name="Picture 6">
            <a:extLst>
              <a:ext uri="{FF2B5EF4-FFF2-40B4-BE49-F238E27FC236}">
                <a16:creationId xmlns:a16="http://schemas.microsoft.com/office/drawing/2014/main" id="{EC034954-3BDC-47FB-B8CF-72049E3346B3}"/>
              </a:ext>
            </a:extLst>
          </p:cNvPr>
          <p:cNvPicPr>
            <a:picLocks noChangeAspect="1"/>
          </p:cNvPicPr>
          <p:nvPr/>
        </p:nvPicPr>
        <p:blipFill rotWithShape="1">
          <a:blip r:embed="rId6"/>
          <a:srcRect r="2941" b="18897"/>
          <a:stretch/>
        </p:blipFill>
        <p:spPr>
          <a:xfrm>
            <a:off x="7804999" y="3944013"/>
            <a:ext cx="3158848" cy="2639558"/>
          </a:xfrm>
          <a:prstGeom prst="rect">
            <a:avLst/>
          </a:prstGeom>
        </p:spPr>
      </p:pic>
      <p:pic>
        <p:nvPicPr>
          <p:cNvPr id="5" name="Picture 4">
            <a:extLst>
              <a:ext uri="{FF2B5EF4-FFF2-40B4-BE49-F238E27FC236}">
                <a16:creationId xmlns:a16="http://schemas.microsoft.com/office/drawing/2014/main" id="{5DDB7F79-4CB5-40F2-B7C5-AF0CF759F1B9}"/>
              </a:ext>
            </a:extLst>
          </p:cNvPr>
          <p:cNvPicPr>
            <a:picLocks noChangeAspect="1"/>
          </p:cNvPicPr>
          <p:nvPr/>
        </p:nvPicPr>
        <p:blipFill rotWithShape="1">
          <a:blip r:embed="rId7"/>
          <a:srcRect b="15706"/>
          <a:stretch/>
        </p:blipFill>
        <p:spPr>
          <a:xfrm>
            <a:off x="1708028" y="3979934"/>
            <a:ext cx="2951239" cy="2487717"/>
          </a:xfrm>
          <a:prstGeom prst="rect">
            <a:avLst/>
          </a:prstGeom>
        </p:spPr>
      </p:pic>
      <p:sp>
        <p:nvSpPr>
          <p:cNvPr id="13" name="TextBox 12">
            <a:extLst>
              <a:ext uri="{FF2B5EF4-FFF2-40B4-BE49-F238E27FC236}">
                <a16:creationId xmlns:a16="http://schemas.microsoft.com/office/drawing/2014/main" id="{E6B8E39E-1497-491A-B2AA-1747A7C1A4A5}"/>
              </a:ext>
            </a:extLst>
          </p:cNvPr>
          <p:cNvSpPr txBox="1"/>
          <p:nvPr/>
        </p:nvSpPr>
        <p:spPr>
          <a:xfrm>
            <a:off x="4369483" y="4102405"/>
            <a:ext cx="1453439" cy="1323439"/>
          </a:xfrm>
          <a:prstGeom prst="rect">
            <a:avLst/>
          </a:prstGeom>
          <a:noFill/>
        </p:spPr>
        <p:txBody>
          <a:bodyPr wrap="square" rtlCol="0">
            <a:spAutoFit/>
          </a:bodyPr>
          <a:lstStyle/>
          <a:p>
            <a:r>
              <a:rPr lang="en-CA" sz="8000" dirty="0">
                <a:solidFill>
                  <a:srgbClr val="FF0000"/>
                </a:solidFill>
                <a:latin typeface="Arial" panose="020B0604020202020204" pitchFamily="34" charset="0"/>
                <a:cs typeface="Arial" panose="020B0604020202020204" pitchFamily="34" charset="0"/>
              </a:rPr>
              <a:t>©</a:t>
            </a:r>
          </a:p>
        </p:txBody>
      </p:sp>
    </p:spTree>
    <p:custDataLst>
      <p:tags r:id="rId1"/>
    </p:custDataLst>
    <p:extLst>
      <p:ext uri="{BB962C8B-B14F-4D97-AF65-F5344CB8AC3E}">
        <p14:creationId xmlns:p14="http://schemas.microsoft.com/office/powerpoint/2010/main" val="1175855978"/>
      </p:ext>
    </p:extLst>
  </p:cSld>
  <p:clrMapOvr>
    <a:masterClrMapping/>
  </p:clrMapOvr>
  <mc:AlternateContent xmlns:mc="http://schemas.openxmlformats.org/markup-compatibility/2006" xmlns:p14="http://schemas.microsoft.com/office/powerpoint/2010/main">
    <mc:Choice Requires="p14">
      <p:transition spd="slow" p14:dur="2000" advTm="40980"/>
    </mc:Choice>
    <mc:Fallback xmlns="">
      <p:transition spd="slow" advTm="4098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8"/>
                                        </p:tgtEl>
                                        <p:attrNameLst>
                                          <p:attrName>style.visibility</p:attrName>
                                        </p:attrNameLst>
                                      </p:cBhvr>
                                      <p:to>
                                        <p:strVal val="hidden"/>
                                      </p:to>
                                    </p:set>
                                  </p:childTnLst>
                                </p:cTn>
                              </p:par>
                              <p:par>
                                <p:cTn id="15" presetID="1" presetClass="exit" presetSubtype="0" fill="hold" grpId="2" nodeType="withEffect">
                                  <p:stCondLst>
                                    <p:cond delay="0"/>
                                  </p:stCondLst>
                                  <p:childTnLst>
                                    <p:set>
                                      <p:cBhvr>
                                        <p:cTn id="16" dur="1" fill="hold">
                                          <p:stCondLst>
                                            <p:cond delay="0"/>
                                          </p:stCondLst>
                                        </p:cTn>
                                        <p:tgtEl>
                                          <p:spTgt spid="9"/>
                                        </p:tgtEl>
                                        <p:attrNameLst>
                                          <p:attrName>style.visibility</p:attrName>
                                        </p:attrNameLst>
                                      </p:cBhvr>
                                      <p:to>
                                        <p:strVal val="hidden"/>
                                      </p:to>
                                    </p:set>
                                  </p:childTnLst>
                                </p:cTn>
                              </p:par>
                              <p:par>
                                <p:cTn id="17" presetID="10"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500"/>
                                        <p:tgtEl>
                                          <p:spTgt spid="6"/>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500"/>
                                        <p:tgtEl>
                                          <p:spTgt spid="8"/>
                                        </p:tgtEl>
                                      </p:cBhvr>
                                    </p:animEffect>
                                    <p:set>
                                      <p:cBhvr>
                                        <p:cTn id="32" dur="1" fill="hold">
                                          <p:stCondLst>
                                            <p:cond delay="499"/>
                                          </p:stCondLst>
                                        </p:cTn>
                                        <p:tgtEl>
                                          <p:spTgt spid="8"/>
                                        </p:tgtEl>
                                        <p:attrNameLst>
                                          <p:attrName>style.visibility</p:attrName>
                                        </p:attrNameLst>
                                      </p:cBhvr>
                                      <p:to>
                                        <p:strVal val="hidden"/>
                                      </p:to>
                                    </p:set>
                                  </p:childTnLst>
                                </p:cTn>
                              </p:par>
                              <p:par>
                                <p:cTn id="33" presetID="10" presetClass="exit" presetSubtype="0" fill="hold" grpId="1" nodeType="withEffect">
                                  <p:stCondLst>
                                    <p:cond delay="0"/>
                                  </p:stCondLst>
                                  <p:childTnLst>
                                    <p:animEffect transition="out" filter="fade">
                                      <p:cBhvr>
                                        <p:cTn id="34" dur="500"/>
                                        <p:tgtEl>
                                          <p:spTgt spid="9"/>
                                        </p:tgtEl>
                                      </p:cBhvr>
                                    </p:animEffect>
                                    <p:set>
                                      <p:cBhvr>
                                        <p:cTn id="35" dur="1" fill="hold">
                                          <p:stCondLst>
                                            <p:cond delay="499"/>
                                          </p:stCondLst>
                                        </p:cTn>
                                        <p:tgtEl>
                                          <p:spTgt spid="9"/>
                                        </p:tgtEl>
                                        <p:attrNameLst>
                                          <p:attrName>style.visibility</p:attrName>
                                        </p:attrNameLst>
                                      </p:cBhvr>
                                      <p:to>
                                        <p:strVal val="hidden"/>
                                      </p:to>
                                    </p:set>
                                  </p:childTnLst>
                                </p:cTn>
                              </p:par>
                              <p:par>
                                <p:cTn id="36" presetID="1" presetClass="exit" presetSubtype="0" fill="hold" nodeType="withEffect">
                                  <p:stCondLst>
                                    <p:cond delay="0"/>
                                  </p:stCondLst>
                                  <p:childTnLst>
                                    <p:set>
                                      <p:cBhvr>
                                        <p:cTn id="37" dur="1" fill="hold">
                                          <p:stCondLst>
                                            <p:cond delay="0"/>
                                          </p:stCondLst>
                                        </p:cTn>
                                        <p:tgtEl>
                                          <p:spTgt spid="10"/>
                                        </p:tgtEl>
                                        <p:attrNameLst>
                                          <p:attrName>style.visibility</p:attrName>
                                        </p:attrNameLst>
                                      </p:cBhvr>
                                      <p:to>
                                        <p:strVal val="hidden"/>
                                      </p:to>
                                    </p:set>
                                  </p:childTnLst>
                                </p:cTn>
                              </p:par>
                              <p:par>
                                <p:cTn id="38" presetID="10" presetClass="entr" presetSubtype="0" fill="hold" grpId="0" nodeType="withEffect">
                                  <p:stCondLst>
                                    <p:cond delay="0"/>
                                  </p:stCondLst>
                                  <p:childTnLst>
                                    <p:set>
                                      <p:cBhvr>
                                        <p:cTn id="39" dur="1" fill="hold">
                                          <p:stCondLst>
                                            <p:cond delay="0"/>
                                          </p:stCondLst>
                                        </p:cTn>
                                        <p:tgtEl>
                                          <p:spTgt spid="3"/>
                                        </p:tgtEl>
                                        <p:attrNameLst>
                                          <p:attrName>style.visibility</p:attrName>
                                        </p:attrNameLst>
                                      </p:cBhvr>
                                      <p:to>
                                        <p:strVal val="visible"/>
                                      </p:to>
                                    </p:set>
                                    <p:animEffect transition="in" filter="fade">
                                      <p:cBhvr>
                                        <p:cTn id="40" dur="500"/>
                                        <p:tgtEl>
                                          <p:spTgt spid="3"/>
                                        </p:tgtEl>
                                      </p:cBhvr>
                                    </p:animEffect>
                                  </p:childTnLst>
                                </p:cTn>
                              </p:par>
                              <p:par>
                                <p:cTn id="41" presetID="10" presetClass="entr" presetSubtype="0" fill="hold" nodeType="with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500"/>
                                        <p:tgtEl>
                                          <p:spTgt spid="7"/>
                                        </p:tgtEl>
                                      </p:cBhvr>
                                    </p:animEffect>
                                  </p:childTnLst>
                                </p:cTn>
                              </p:par>
                              <p:par>
                                <p:cTn id="44" presetID="10" presetClass="entr" presetSubtype="0" fill="hold" nodeType="withEffect">
                                  <p:stCondLst>
                                    <p:cond delay="0"/>
                                  </p:stCondLst>
                                  <p:childTnLst>
                                    <p:set>
                                      <p:cBhvr>
                                        <p:cTn id="45" dur="1" fill="hold">
                                          <p:stCondLst>
                                            <p:cond delay="0"/>
                                          </p:stCondLst>
                                        </p:cTn>
                                        <p:tgtEl>
                                          <p:spTgt spid="5"/>
                                        </p:tgtEl>
                                        <p:attrNameLst>
                                          <p:attrName>style.visibility</p:attrName>
                                        </p:attrNameLst>
                                      </p:cBhvr>
                                      <p:to>
                                        <p:strVal val="visible"/>
                                      </p:to>
                                    </p:set>
                                    <p:animEffect transition="in" filter="fade">
                                      <p:cBhvr>
                                        <p:cTn id="46" dur="500"/>
                                        <p:tgtEl>
                                          <p:spTgt spid="5"/>
                                        </p:tgtEl>
                                      </p:cBhvr>
                                    </p:animEffect>
                                  </p:childTnLst>
                                </p:cTn>
                              </p:par>
                              <p:par>
                                <p:cTn id="47" presetID="10" presetClass="entr" presetSubtype="0" fill="hold" grpId="3" nodeType="with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500"/>
                                        <p:tgtEl>
                                          <p:spTgt spid="13"/>
                                        </p:tgtEl>
                                      </p:cBhvr>
                                    </p:animEffect>
                                  </p:childTnLst>
                                </p:cTn>
                              </p:par>
                            </p:childTnLst>
                          </p:cTn>
                        </p:par>
                        <p:par>
                          <p:cTn id="50" fill="hold">
                            <p:stCondLst>
                              <p:cond delay="500"/>
                            </p:stCondLst>
                            <p:childTnLst>
                              <p:par>
                                <p:cTn id="51" presetID="44" presetClass="path" presetSubtype="0" accel="50000" decel="50000" autoRev="1" fill="hold" grpId="0" nodeType="afterEffect">
                                  <p:stCondLst>
                                    <p:cond delay="0"/>
                                  </p:stCondLst>
                                  <p:childTnLst>
                                    <p:animMotion origin="layout" path="M 0 0 L 0.067 -0.04 C 0.081 -0.049 0.102 -0.054 0.124 -0.054 C 0.149 -0.054 0.169 -0.049 0.183 -0.04 L 0.25 0 E" pathEditMode="relative" ptsTypes="">
                                      <p:cBhvr>
                                        <p:cTn id="52" dur="2000" fill="hold"/>
                                        <p:tgtEl>
                                          <p:spTgt spid="13"/>
                                        </p:tgtEl>
                                        <p:attrNameLst>
                                          <p:attrName>ppt_x</p:attrName>
                                          <p:attrName>ppt_y</p:attrName>
                                        </p:attrNameLst>
                                      </p:cBhvr>
                                    </p:animMotion>
                                  </p:childTnLst>
                                </p:cTn>
                              </p:par>
                            </p:childTnLst>
                          </p:cTn>
                        </p:par>
                        <p:par>
                          <p:cTn id="53" fill="hold">
                            <p:stCondLst>
                              <p:cond delay="4500"/>
                            </p:stCondLst>
                            <p:childTnLst>
                              <p:par>
                                <p:cTn id="54" presetID="44" presetClass="path" presetSubtype="0" accel="50000" decel="50000" fill="hold" grpId="4" nodeType="afterEffect">
                                  <p:stCondLst>
                                    <p:cond delay="0"/>
                                  </p:stCondLst>
                                  <p:childTnLst>
                                    <p:animMotion origin="layout" path="M 0 0 L 0.067 -0.04 C 0.081 -0.049 0.102 -0.054 0.124 -0.054 C 0.149 -0.054 0.169 -0.049 0.183 -0.04 L 0.25 0 E" pathEditMode="relative" ptsTypes="">
                                      <p:cBhvr>
                                        <p:cTn id="55" dur="2000" fill="hold"/>
                                        <p:tgtEl>
                                          <p:spTgt spid="13"/>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p:bldP spid="9" grpId="0"/>
      <p:bldP spid="9" grpId="1"/>
      <p:bldP spid="9" grpId="2"/>
      <p:bldP spid="12" grpId="0"/>
      <p:bldP spid="13" grpId="0"/>
      <p:bldP spid="13" grpId="3"/>
      <p:bldP spid="13" grpId="4"/>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E4949D-8FFE-4E48-85EB-66D2AABCD91B}"/>
              </a:ext>
            </a:extLst>
          </p:cNvPr>
          <p:cNvSpPr>
            <a:spLocks noGrp="1"/>
          </p:cNvSpPr>
          <p:nvPr>
            <p:ph type="title"/>
          </p:nvPr>
        </p:nvSpPr>
        <p:spPr/>
        <p:txBody>
          <a:bodyPr/>
          <a:lstStyle/>
          <a:p>
            <a:r>
              <a:rPr lang="en-CA" b="1" i="1" dirty="0">
                <a:latin typeface="Arial" panose="020B0604020202020204" pitchFamily="34" charset="0"/>
                <a:cs typeface="Arial" panose="020B0604020202020204" pitchFamily="34" charset="0"/>
              </a:rPr>
              <a:t>HAWLEY V. CANADA</a:t>
            </a:r>
          </a:p>
        </p:txBody>
      </p:sp>
      <p:pic>
        <p:nvPicPr>
          <p:cNvPr id="8" name="Content Placeholder 7">
            <a:extLst>
              <a:ext uri="{FF2B5EF4-FFF2-40B4-BE49-F238E27FC236}">
                <a16:creationId xmlns:a16="http://schemas.microsoft.com/office/drawing/2014/main" id="{FC80A14D-1E8D-43A8-BD0C-E639EC7AC0DA}"/>
              </a:ext>
            </a:extLst>
          </p:cNvPr>
          <p:cNvPicPr>
            <a:picLocks noGrp="1" noChangeAspect="1"/>
          </p:cNvPicPr>
          <p:nvPr>
            <p:ph sz="quarter" idx="14"/>
          </p:nvPr>
        </p:nvPicPr>
        <p:blipFill rotWithShape="1">
          <a:blip r:embed="rId4"/>
          <a:srcRect b="22872"/>
          <a:stretch/>
        </p:blipFill>
        <p:spPr>
          <a:xfrm>
            <a:off x="2900082" y="3506156"/>
            <a:ext cx="3609181" cy="2783681"/>
          </a:xfrm>
        </p:spPr>
      </p:pic>
      <p:sp>
        <p:nvSpPr>
          <p:cNvPr id="6" name="TextBox 5">
            <a:extLst>
              <a:ext uri="{FF2B5EF4-FFF2-40B4-BE49-F238E27FC236}">
                <a16:creationId xmlns:a16="http://schemas.microsoft.com/office/drawing/2014/main" id="{A13087AC-B100-469D-BCE0-7845C0BE0EA6}"/>
              </a:ext>
            </a:extLst>
          </p:cNvPr>
          <p:cNvSpPr txBox="1"/>
          <p:nvPr/>
        </p:nvSpPr>
        <p:spPr>
          <a:xfrm>
            <a:off x="1757082" y="2008094"/>
            <a:ext cx="8982636" cy="1815882"/>
          </a:xfrm>
          <a:prstGeom prst="rect">
            <a:avLst/>
          </a:prstGeom>
          <a:noFill/>
        </p:spPr>
        <p:txBody>
          <a:bodyPr wrap="square" rtlCol="0">
            <a:spAutoFit/>
          </a:bodyPr>
          <a:lstStyle/>
          <a:p>
            <a:r>
              <a:rPr lang="en-CA" sz="2800" dirty="0">
                <a:solidFill>
                  <a:schemeClr val="bg2">
                    <a:lumMod val="50000"/>
                  </a:schemeClr>
                </a:solidFill>
                <a:latin typeface="Arial" panose="020B0604020202020204" pitchFamily="34" charset="0"/>
                <a:cs typeface="Arial" panose="020B0604020202020204" pitchFamily="34" charset="0"/>
              </a:rPr>
              <a:t>“…in dealing with a literary work or a work of art made or created by an inmate in a penal environment, there is no reason to apply different criteria or to depart from normal rules.” para 65</a:t>
            </a:r>
          </a:p>
        </p:txBody>
      </p:sp>
      <p:sp>
        <p:nvSpPr>
          <p:cNvPr id="7" name="TextBox 6">
            <a:extLst>
              <a:ext uri="{FF2B5EF4-FFF2-40B4-BE49-F238E27FC236}">
                <a16:creationId xmlns:a16="http://schemas.microsoft.com/office/drawing/2014/main" id="{687A1F88-A15C-4329-960D-B6D594C7ABF6}"/>
              </a:ext>
            </a:extLst>
          </p:cNvPr>
          <p:cNvSpPr txBox="1"/>
          <p:nvPr/>
        </p:nvSpPr>
        <p:spPr>
          <a:xfrm>
            <a:off x="448235" y="4374777"/>
            <a:ext cx="11743765" cy="523220"/>
          </a:xfrm>
          <a:prstGeom prst="rect">
            <a:avLst/>
          </a:prstGeom>
          <a:noFill/>
        </p:spPr>
        <p:txBody>
          <a:bodyPr wrap="square" rtlCol="0">
            <a:spAutoFit/>
          </a:bodyPr>
          <a:lstStyle/>
          <a:p>
            <a:r>
              <a:rPr lang="en-CA" sz="2800" dirty="0">
                <a:solidFill>
                  <a:schemeClr val="bg2">
                    <a:lumMod val="50000"/>
                  </a:schemeClr>
                </a:solidFill>
                <a:latin typeface="Arial" panose="020B0604020202020204" pitchFamily="34" charset="0"/>
                <a:cs typeface="Arial" panose="020B0604020202020204" pitchFamily="34" charset="0"/>
              </a:rPr>
              <a:t>Product of labour during work hours rather than during leisure hours.</a:t>
            </a:r>
          </a:p>
        </p:txBody>
      </p:sp>
      <p:sp>
        <p:nvSpPr>
          <p:cNvPr id="9" name="Speech Bubble: Oval 8">
            <a:extLst>
              <a:ext uri="{FF2B5EF4-FFF2-40B4-BE49-F238E27FC236}">
                <a16:creationId xmlns:a16="http://schemas.microsoft.com/office/drawing/2014/main" id="{BB9E45D5-D6F1-4752-9938-4D2CB8910BDB}"/>
              </a:ext>
            </a:extLst>
          </p:cNvPr>
          <p:cNvSpPr/>
          <p:nvPr/>
        </p:nvSpPr>
        <p:spPr>
          <a:xfrm>
            <a:off x="5079602" y="1525827"/>
            <a:ext cx="4687064" cy="3245044"/>
          </a:xfrm>
          <a:prstGeom prst="wedgeEllipseCallou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TextBox 9">
            <a:extLst>
              <a:ext uri="{FF2B5EF4-FFF2-40B4-BE49-F238E27FC236}">
                <a16:creationId xmlns:a16="http://schemas.microsoft.com/office/drawing/2014/main" id="{EEA69593-DF84-4410-9B95-528E98E920EE}"/>
              </a:ext>
            </a:extLst>
          </p:cNvPr>
          <p:cNvSpPr txBox="1"/>
          <p:nvPr/>
        </p:nvSpPr>
        <p:spPr>
          <a:xfrm>
            <a:off x="6054304" y="1994187"/>
            <a:ext cx="3195918" cy="2585323"/>
          </a:xfrm>
          <a:prstGeom prst="rect">
            <a:avLst/>
          </a:prstGeom>
          <a:noFill/>
        </p:spPr>
        <p:txBody>
          <a:bodyPr wrap="square" rtlCol="0">
            <a:spAutoFit/>
          </a:bodyPr>
          <a:lstStyle/>
          <a:p>
            <a:r>
              <a:rPr lang="en-CA" b="1" dirty="0">
                <a:latin typeface="Arial" panose="020B0604020202020204" pitchFamily="34" charset="0"/>
                <a:cs typeface="Arial" panose="020B0604020202020204" pitchFamily="34" charset="0"/>
              </a:rPr>
              <a:t>“I should first of all find that all inmates at Frontenac Institution had to be gainfully employed. The gain might only be in the neighbourhood of $6 </a:t>
            </a:r>
            <a:r>
              <a:rPr lang="en-CA" b="1" i="1" dirty="0">
                <a:latin typeface="Arial" panose="020B0604020202020204" pitchFamily="34" charset="0"/>
                <a:cs typeface="Arial" panose="020B0604020202020204" pitchFamily="34" charset="0"/>
              </a:rPr>
              <a:t>per diem</a:t>
            </a:r>
            <a:r>
              <a:rPr lang="en-CA" b="1" dirty="0">
                <a:latin typeface="Arial" panose="020B0604020202020204" pitchFamily="34" charset="0"/>
                <a:cs typeface="Arial" panose="020B0604020202020204" pitchFamily="34" charset="0"/>
              </a:rPr>
              <a:t> but it was employment </a:t>
            </a:r>
            <a:r>
              <a:rPr lang="en-CA" b="1">
                <a:latin typeface="Arial" panose="020B0604020202020204" pitchFamily="34" charset="0"/>
                <a:cs typeface="Arial" panose="020B0604020202020204" pitchFamily="34" charset="0"/>
              </a:rPr>
              <a:t>nevertheless.” </a:t>
            </a:r>
            <a:r>
              <a:rPr lang="en-CA" b="1" dirty="0">
                <a:latin typeface="Arial" panose="020B0604020202020204" pitchFamily="34" charset="0"/>
                <a:cs typeface="Arial" panose="020B0604020202020204" pitchFamily="34" charset="0"/>
              </a:rPr>
              <a:t>para 60</a:t>
            </a:r>
          </a:p>
        </p:txBody>
      </p:sp>
    </p:spTree>
    <p:custDataLst>
      <p:tags r:id="rId1"/>
    </p:custDataLst>
    <p:extLst>
      <p:ext uri="{BB962C8B-B14F-4D97-AF65-F5344CB8AC3E}">
        <p14:creationId xmlns:p14="http://schemas.microsoft.com/office/powerpoint/2010/main" val="3796543289"/>
      </p:ext>
    </p:extLst>
  </p:cSld>
  <p:clrMapOvr>
    <a:masterClrMapping/>
  </p:clrMapOvr>
  <mc:AlternateContent xmlns:mc="http://schemas.openxmlformats.org/markup-compatibility/2006" xmlns:p14="http://schemas.microsoft.com/office/powerpoint/2010/main">
    <mc:Choice Requires="p14">
      <p:transition spd="slow" p14:dur="2000" advTm="31257"/>
    </mc:Choice>
    <mc:Fallback xmlns="">
      <p:transition spd="slow" advTm="3125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type="lt">
                                    <p:tmAbs val="70"/>
                                  </p:iterate>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xit" presetSubtype="0" fill="hold" grpId="1" nodeType="clickEffect">
                                  <p:stCondLst>
                                    <p:cond delay="0"/>
                                  </p:stCondLst>
                                  <p:iterate type="lt">
                                    <p:tmAbs val="0"/>
                                  </p:iterate>
                                  <p:childTnLst>
                                    <p:set>
                                      <p:cBhvr>
                                        <p:cTn id="15" dur="1" fill="hold">
                                          <p:stCondLst>
                                            <p:cond delay="0"/>
                                          </p:stCondLst>
                                        </p:cTn>
                                        <p:tgtEl>
                                          <p:spTgt spid="6"/>
                                        </p:tgtEl>
                                        <p:attrNameLst>
                                          <p:attrName>style.visibility</p:attrName>
                                        </p:attrNameLst>
                                      </p:cBhvr>
                                      <p:to>
                                        <p:strVal val="hidden"/>
                                      </p:to>
                                    </p:set>
                                  </p:childTnLst>
                                </p:cTn>
                              </p:par>
                              <p:par>
                                <p:cTn id="16" presetID="1" presetClass="exit" presetSubtype="0" fill="hold" grpId="1" nodeType="withEffect">
                                  <p:stCondLst>
                                    <p:cond delay="0"/>
                                  </p:stCondLst>
                                  <p:childTnLst>
                                    <p:set>
                                      <p:cBhvr>
                                        <p:cTn id="17" dur="1" fill="hold">
                                          <p:stCondLst>
                                            <p:cond delay="0"/>
                                          </p:stCondLst>
                                        </p:cTn>
                                        <p:tgtEl>
                                          <p:spTgt spid="7"/>
                                        </p:tgtEl>
                                        <p:attrNameLst>
                                          <p:attrName>style.visibility</p:attrName>
                                        </p:attrNameLst>
                                      </p:cBhvr>
                                      <p:to>
                                        <p:strVal val="hidden"/>
                                      </p:to>
                                    </p:set>
                                  </p:childTnLst>
                                </p:cTn>
                              </p:par>
                            </p:childTnLst>
                          </p:cTn>
                        </p:par>
                        <p:par>
                          <p:cTn id="18" fill="hold">
                            <p:stCondLst>
                              <p:cond delay="0"/>
                            </p:stCondLst>
                            <p:childTnLst>
                              <p:par>
                                <p:cTn id="19" presetID="10" presetClass="entr" presetSubtype="0" fill="hold"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childTnLst>
                          </p:cTn>
                        </p:par>
                        <p:par>
                          <p:cTn id="22" fill="hold">
                            <p:stCondLst>
                              <p:cond delay="500"/>
                            </p:stCondLst>
                            <p:childTnLst>
                              <p:par>
                                <p:cTn id="23" presetID="10" presetClass="entr" presetSubtype="0"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7" grpId="0"/>
      <p:bldP spid="7" grpId="1"/>
      <p:bldP spid="9" grpId="0" animBg="1"/>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DADA0C-5D27-4EE8-B8EA-329FC406717E}"/>
              </a:ext>
            </a:extLst>
          </p:cNvPr>
          <p:cNvSpPr>
            <a:spLocks noGrp="1"/>
          </p:cNvSpPr>
          <p:nvPr>
            <p:ph type="title"/>
          </p:nvPr>
        </p:nvSpPr>
        <p:spPr/>
        <p:txBody>
          <a:bodyPr/>
          <a:lstStyle/>
          <a:p>
            <a:r>
              <a:rPr lang="en-CA" b="1" dirty="0">
                <a:latin typeface="Arial" panose="020B0604020202020204" pitchFamily="34" charset="0"/>
                <a:cs typeface="Arial" panose="020B0604020202020204" pitchFamily="34" charset="0"/>
              </a:rPr>
              <a:t>TRANSFER OF RIGHTS</a:t>
            </a:r>
          </a:p>
        </p:txBody>
      </p:sp>
      <p:pic>
        <p:nvPicPr>
          <p:cNvPr id="7" name="Content Placeholder 6">
            <a:extLst>
              <a:ext uri="{FF2B5EF4-FFF2-40B4-BE49-F238E27FC236}">
                <a16:creationId xmlns:a16="http://schemas.microsoft.com/office/drawing/2014/main" id="{BDD6EAF5-8032-467E-9FFB-A35515449CD2}"/>
              </a:ext>
            </a:extLst>
          </p:cNvPr>
          <p:cNvPicPr>
            <a:picLocks noGrp="1" noChangeAspect="1"/>
          </p:cNvPicPr>
          <p:nvPr>
            <p:ph sz="quarter" idx="14"/>
          </p:nvPr>
        </p:nvPicPr>
        <p:blipFill rotWithShape="1">
          <a:blip r:embed="rId6"/>
          <a:srcRect b="16734"/>
          <a:stretch/>
        </p:blipFill>
        <p:spPr>
          <a:xfrm>
            <a:off x="8106418" y="2249030"/>
            <a:ext cx="2600652" cy="2165454"/>
          </a:xfrm>
        </p:spPr>
      </p:pic>
      <p:sp>
        <p:nvSpPr>
          <p:cNvPr id="9" name="Rectangle 8">
            <a:extLst>
              <a:ext uri="{FF2B5EF4-FFF2-40B4-BE49-F238E27FC236}">
                <a16:creationId xmlns:a16="http://schemas.microsoft.com/office/drawing/2014/main" id="{D9E78F2D-6202-4092-8446-2064324D3904}"/>
              </a:ext>
            </a:extLst>
          </p:cNvPr>
          <p:cNvSpPr/>
          <p:nvPr/>
        </p:nvSpPr>
        <p:spPr>
          <a:xfrm>
            <a:off x="7701494" y="2249030"/>
            <a:ext cx="1521998" cy="1200329"/>
          </a:xfrm>
          <a:prstGeom prst="rect">
            <a:avLst/>
          </a:prstGeom>
        </p:spPr>
        <p:txBody>
          <a:bodyPr wrap="square">
            <a:spAutoFit/>
          </a:bodyPr>
          <a:lstStyle/>
          <a:p>
            <a:r>
              <a:rPr lang="en-CA" sz="7200" dirty="0">
                <a:solidFill>
                  <a:srgbClr val="FF0000"/>
                </a:solidFill>
                <a:latin typeface="Arial" panose="020B0604020202020204" pitchFamily="34" charset="0"/>
                <a:cs typeface="Arial" panose="020B0604020202020204" pitchFamily="34" charset="0"/>
              </a:rPr>
              <a:t>©</a:t>
            </a:r>
          </a:p>
        </p:txBody>
      </p:sp>
      <p:pic>
        <p:nvPicPr>
          <p:cNvPr id="6" name="Content Placeholder 6">
            <a:extLst>
              <a:ext uri="{FF2B5EF4-FFF2-40B4-BE49-F238E27FC236}">
                <a16:creationId xmlns:a16="http://schemas.microsoft.com/office/drawing/2014/main" id="{6FE4DCA7-6C97-441D-9EBF-B10AF18011BD}"/>
              </a:ext>
            </a:extLst>
          </p:cNvPr>
          <p:cNvPicPr>
            <a:picLocks noChangeAspect="1"/>
          </p:cNvPicPr>
          <p:nvPr/>
        </p:nvPicPr>
        <p:blipFill rotWithShape="1">
          <a:blip r:embed="rId7"/>
          <a:srcRect b="14670"/>
          <a:stretch/>
        </p:blipFill>
        <p:spPr>
          <a:xfrm>
            <a:off x="4789154" y="3476331"/>
            <a:ext cx="2146887" cy="1831929"/>
          </a:xfrm>
          <a:prstGeom prst="rect">
            <a:avLst/>
          </a:prstGeom>
        </p:spPr>
      </p:pic>
      <p:pic>
        <p:nvPicPr>
          <p:cNvPr id="10" name="Content Placeholder 8">
            <a:extLst>
              <a:ext uri="{FF2B5EF4-FFF2-40B4-BE49-F238E27FC236}">
                <a16:creationId xmlns:a16="http://schemas.microsoft.com/office/drawing/2014/main" id="{B38905C2-2938-401C-BD3D-CE9F597D371F}"/>
              </a:ext>
            </a:extLst>
          </p:cNvPr>
          <p:cNvPicPr>
            <a:picLocks noChangeAspect="1"/>
          </p:cNvPicPr>
          <p:nvPr/>
        </p:nvPicPr>
        <p:blipFill rotWithShape="1">
          <a:blip r:embed="rId8"/>
          <a:srcRect b="15979"/>
          <a:stretch/>
        </p:blipFill>
        <p:spPr>
          <a:xfrm>
            <a:off x="907138" y="2249030"/>
            <a:ext cx="3178445" cy="2670558"/>
          </a:xfrm>
          <a:prstGeom prst="rect">
            <a:avLst/>
          </a:prstGeom>
        </p:spPr>
      </p:pic>
      <p:sp>
        <p:nvSpPr>
          <p:cNvPr id="11" name="Rectangle 10">
            <a:extLst>
              <a:ext uri="{FF2B5EF4-FFF2-40B4-BE49-F238E27FC236}">
                <a16:creationId xmlns:a16="http://schemas.microsoft.com/office/drawing/2014/main" id="{0E96CE2B-F876-457A-95C5-2BC828DB2F7A}"/>
              </a:ext>
            </a:extLst>
          </p:cNvPr>
          <p:cNvSpPr/>
          <p:nvPr/>
        </p:nvSpPr>
        <p:spPr>
          <a:xfrm>
            <a:off x="7702306" y="2249030"/>
            <a:ext cx="1521998" cy="1200329"/>
          </a:xfrm>
          <a:prstGeom prst="rect">
            <a:avLst/>
          </a:prstGeom>
        </p:spPr>
        <p:txBody>
          <a:bodyPr wrap="square">
            <a:spAutoFit/>
          </a:bodyPr>
          <a:lstStyle/>
          <a:p>
            <a:r>
              <a:rPr lang="en-CA" sz="7200" dirty="0">
                <a:solidFill>
                  <a:srgbClr val="FF0000"/>
                </a:solidFill>
                <a:latin typeface="Arial" panose="020B0604020202020204" pitchFamily="34" charset="0"/>
                <a:cs typeface="Arial" panose="020B0604020202020204" pitchFamily="34" charset="0"/>
              </a:rPr>
              <a:t>©</a:t>
            </a:r>
          </a:p>
        </p:txBody>
      </p:sp>
      <p:pic>
        <p:nvPicPr>
          <p:cNvPr id="3" name="Audio 2">
            <a:hlinkClick r:id="" action="ppaction://media"/>
            <a:extLst>
              <a:ext uri="{FF2B5EF4-FFF2-40B4-BE49-F238E27FC236}">
                <a16:creationId xmlns:a16="http://schemas.microsoft.com/office/drawing/2014/main" id="{5111A3D9-0525-47C3-8599-7C89D15F5BDF}"/>
              </a:ext>
            </a:extLst>
          </p:cNvPr>
          <p:cNvPicPr>
            <a:picLocks noChangeAspect="1"/>
          </p:cNvPicPr>
          <p:nvPr>
            <a:audioFile r:link="rId3"/>
            <p:extLst>
              <p:ext uri="{DAA4B4D4-6D71-4841-9C94-3DE7FCFB9230}">
                <p14:media xmlns:p14="http://schemas.microsoft.com/office/powerpoint/2010/main" r:embed="rId2"/>
              </p:ext>
            </p:extLst>
          </p:nvPr>
        </p:nvPicPr>
        <p:blipFill>
          <a:blip r:embed="rId9"/>
          <a:stretch>
            <a:fillRect/>
          </a:stretch>
        </p:blipFill>
        <p:spPr>
          <a:xfrm>
            <a:off x="11366500" y="6032500"/>
            <a:ext cx="609600" cy="609600"/>
          </a:xfrm>
          <a:prstGeom prst="rect">
            <a:avLst/>
          </a:prstGeom>
        </p:spPr>
      </p:pic>
    </p:spTree>
    <p:custDataLst>
      <p:tags r:id="rId1"/>
    </p:custDataLst>
    <p:extLst>
      <p:ext uri="{BB962C8B-B14F-4D97-AF65-F5344CB8AC3E}">
        <p14:creationId xmlns:p14="http://schemas.microsoft.com/office/powerpoint/2010/main" val="569980731"/>
      </p:ext>
    </p:extLst>
  </p:cSld>
  <p:clrMapOvr>
    <a:masterClrMapping/>
  </p:clrMapOvr>
  <mc:AlternateContent xmlns:mc="http://schemas.openxmlformats.org/markup-compatibility/2006" xmlns:p14="http://schemas.microsoft.com/office/powerpoint/2010/main">
    <mc:Choice Requires="p14">
      <p:transition spd="slow" p14:dur="2000" advTm="29514"/>
    </mc:Choice>
    <mc:Fallback xmlns="">
      <p:transition spd="slow" advTm="2951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par>
                                <p:cTn id="12" presetID="10" presetClass="entr" presetSubtype="0" fill="hold" grpId="1"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500"/>
                                        <p:tgtEl>
                                          <p:spTgt spid="10"/>
                                        </p:tgtEl>
                                      </p:cBhvr>
                                    </p:animEffect>
                                  </p:childTnLst>
                                </p:cTn>
                              </p:par>
                            </p:childTnLst>
                          </p:cTn>
                        </p:par>
                        <p:par>
                          <p:cTn id="25" fill="hold">
                            <p:stCondLst>
                              <p:cond delay="500"/>
                            </p:stCondLst>
                            <p:childTnLst>
                              <p:par>
                                <p:cTn id="26" presetID="0" presetClass="path" presetSubtype="0" accel="50000" decel="50000" fill="hold" grpId="0" nodeType="afterEffect">
                                  <p:stCondLst>
                                    <p:cond delay="0"/>
                                  </p:stCondLst>
                                  <p:childTnLst>
                                    <p:animMotion origin="layout" path="M -6.25E-7 2.22222E-6 L -6.25E-7 0.00046 C -0.00365 -0.00093 -0.01901 -0.00255 -0.02474 -0.00718 C -0.02682 -0.0088 -0.02812 -0.01297 -0.03034 -0.01435 C -0.03398 -0.01644 -0.03802 -0.01597 -0.04167 -0.01783 C -0.06289 -0.02778 -0.04375 -0.0213 -0.06237 -0.03195 C -0.06549 -0.0338 -0.06862 -0.03403 -0.072 -0.03519 C -0.07383 -0.03611 -0.07565 -0.03773 -0.0776 -0.03912 C -0.08008 -0.04028 -0.08255 -0.04121 -0.08503 -0.04236 C -0.08698 -0.04329 -0.0888 -0.04491 -0.09075 -0.04584 C -0.09375 -0.04746 -0.09687 -0.04838 -0.10013 -0.04954 C -0.10976 -0.05834 -0.10937 -0.05972 -0.12292 -0.05972 C -0.18437 -0.05972 -0.24609 -0.05787 -0.30755 -0.05648 C -0.3207 -0.04838 -0.30443 -0.05903 -0.3207 -0.04584 C -0.32734 -0.04051 -0.32773 -0.04306 -0.33581 -0.03912 C -0.34544 -0.03403 -0.34766 -0.03125 -0.35664 -0.025 C -0.36198 -0.02084 -0.36393 -0.0206 -0.36979 -0.01783 C -0.37161 -0.01528 -0.37331 -0.0125 -0.37552 -0.01065 C -0.37708 -0.00903 -0.38086 -0.00718 -0.38086 -0.00695 L -0.38086 -0.00718 " pathEditMode="relative" rAng="0" ptsTypes="AAAAAAAAAAAAAAAAAAAA">
                                      <p:cBhvr>
                                        <p:cTn id="27" dur="2000" fill="hold"/>
                                        <p:tgtEl>
                                          <p:spTgt spid="9"/>
                                        </p:tgtEl>
                                        <p:attrNameLst>
                                          <p:attrName>ppt_x</p:attrName>
                                          <p:attrName>ppt_y</p:attrName>
                                        </p:attrNameLst>
                                      </p:cBhvr>
                                      <p:rCtr x="-19049" y="-2963"/>
                                    </p:animMotion>
                                  </p:childTnLst>
                                </p:cTn>
                              </p:par>
                              <p:par>
                                <p:cTn id="28" presetID="10" presetClass="entr" presetSubtype="0" fill="hold" grpId="1"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31" fill="hold" display="0">
                  <p:stCondLst>
                    <p:cond delay="indefinite"/>
                  </p:stCondLst>
                  <p:endCondLst>
                    <p:cond evt="onStopAudio" delay="0">
                      <p:tgtEl>
                        <p:sldTgt/>
                      </p:tgtEl>
                    </p:cond>
                  </p:endCondLst>
                </p:cTn>
                <p:tgtEl>
                  <p:spTgt spid="3"/>
                </p:tgtEl>
              </p:cMediaNode>
            </p:audio>
          </p:childTnLst>
        </p:cTn>
      </p:par>
    </p:tnLst>
    <p:bldLst>
      <p:bldP spid="9" grpId="0"/>
      <p:bldP spid="9" grpId="1"/>
      <p:bldP spid="11"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3A1C28-CB6C-47C7-AC52-85464F1A16B7}"/>
              </a:ext>
            </a:extLst>
          </p:cNvPr>
          <p:cNvSpPr>
            <a:spLocks noGrp="1"/>
          </p:cNvSpPr>
          <p:nvPr>
            <p:ph type="title"/>
          </p:nvPr>
        </p:nvSpPr>
        <p:spPr/>
        <p:txBody>
          <a:bodyPr/>
          <a:lstStyle/>
          <a:p>
            <a:r>
              <a:rPr lang="en-CA" b="1" dirty="0">
                <a:latin typeface="Arial" panose="020B0604020202020204" pitchFamily="34" charset="0"/>
                <a:cs typeface="Arial" panose="020B0604020202020204" pitchFamily="34" charset="0"/>
              </a:rPr>
              <a:t>CONTRACTS AND COLLECTIVE AGREEMENTS</a:t>
            </a:r>
          </a:p>
        </p:txBody>
      </p:sp>
      <p:sp>
        <p:nvSpPr>
          <p:cNvPr id="6" name="TextBox 5">
            <a:extLst>
              <a:ext uri="{FF2B5EF4-FFF2-40B4-BE49-F238E27FC236}">
                <a16:creationId xmlns:a16="http://schemas.microsoft.com/office/drawing/2014/main" id="{52ABC867-0B03-42A8-BA60-4DEA1836FD33}"/>
              </a:ext>
            </a:extLst>
          </p:cNvPr>
          <p:cNvSpPr txBox="1"/>
          <p:nvPr/>
        </p:nvSpPr>
        <p:spPr>
          <a:xfrm>
            <a:off x="340659" y="2779059"/>
            <a:ext cx="11851341" cy="523220"/>
          </a:xfrm>
          <a:prstGeom prst="rect">
            <a:avLst/>
          </a:prstGeom>
          <a:noFill/>
        </p:spPr>
        <p:txBody>
          <a:bodyPr wrap="square" rtlCol="0">
            <a:spAutoFit/>
          </a:bodyPr>
          <a:lstStyle/>
          <a:p>
            <a:r>
              <a:rPr lang="en-CA" sz="2800" dirty="0">
                <a:solidFill>
                  <a:schemeClr val="bg2">
                    <a:lumMod val="50000"/>
                  </a:schemeClr>
                </a:solidFill>
                <a:latin typeface="Arial" panose="020B0604020202020204" pitchFamily="34" charset="0"/>
                <a:cs typeface="Arial" panose="020B0604020202020204" pitchFamily="34" charset="0"/>
              </a:rPr>
              <a:t>It is important to fully understand contracts and collective agreements.</a:t>
            </a:r>
          </a:p>
        </p:txBody>
      </p:sp>
    </p:spTree>
    <p:custDataLst>
      <p:tags r:id="rId1"/>
    </p:custDataLst>
    <p:extLst>
      <p:ext uri="{BB962C8B-B14F-4D97-AF65-F5344CB8AC3E}">
        <p14:creationId xmlns:p14="http://schemas.microsoft.com/office/powerpoint/2010/main" val="926209505"/>
      </p:ext>
    </p:extLst>
  </p:cSld>
  <p:clrMapOvr>
    <a:masterClrMapping/>
  </p:clrMapOvr>
  <mc:AlternateContent xmlns:mc="http://schemas.openxmlformats.org/markup-compatibility/2006" xmlns:p14="http://schemas.microsoft.com/office/powerpoint/2010/main">
    <mc:Choice Requires="p14">
      <p:transition spd="slow" p14:dur="2000" advTm="13333"/>
    </mc:Choice>
    <mc:Fallback xmlns="">
      <p:transition spd="slow" advTm="1333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256506-C599-42AE-85CE-0176FD3A7A45}"/>
              </a:ext>
            </a:extLst>
          </p:cNvPr>
          <p:cNvSpPr>
            <a:spLocks noGrp="1"/>
          </p:cNvSpPr>
          <p:nvPr>
            <p:ph type="title"/>
          </p:nvPr>
        </p:nvSpPr>
        <p:spPr/>
        <p:txBody>
          <a:bodyPr/>
          <a:lstStyle/>
          <a:p>
            <a:r>
              <a:rPr lang="en-CA" b="1" dirty="0">
                <a:latin typeface="Arial" panose="020B0604020202020204" pitchFamily="34" charset="0"/>
                <a:cs typeface="Arial" panose="020B0604020202020204" pitchFamily="34" charset="0"/>
              </a:rPr>
              <a:t>LEARNING OBJECTIVES</a:t>
            </a:r>
          </a:p>
        </p:txBody>
      </p:sp>
      <p:sp>
        <p:nvSpPr>
          <p:cNvPr id="6" name="TextBox 5">
            <a:extLst>
              <a:ext uri="{FF2B5EF4-FFF2-40B4-BE49-F238E27FC236}">
                <a16:creationId xmlns:a16="http://schemas.microsoft.com/office/drawing/2014/main" id="{062F6934-4CF3-4CF3-9E7E-3755C9A50386}"/>
              </a:ext>
            </a:extLst>
          </p:cNvPr>
          <p:cNvSpPr txBox="1"/>
          <p:nvPr/>
        </p:nvSpPr>
        <p:spPr>
          <a:xfrm>
            <a:off x="1067488" y="1878577"/>
            <a:ext cx="5243665" cy="523220"/>
          </a:xfrm>
          <a:prstGeom prst="rect">
            <a:avLst/>
          </a:prstGeom>
          <a:noFill/>
        </p:spPr>
        <p:txBody>
          <a:bodyPr wrap="square" rtlCol="0">
            <a:spAutoFit/>
          </a:bodyPr>
          <a:lstStyle/>
          <a:p>
            <a:r>
              <a:rPr lang="en-CA" sz="2800" dirty="0">
                <a:solidFill>
                  <a:schemeClr val="bg2">
                    <a:lumMod val="50000"/>
                  </a:schemeClr>
                </a:solidFill>
                <a:latin typeface="Arial" panose="020B0604020202020204" pitchFamily="34" charset="0"/>
                <a:cs typeface="Arial" panose="020B0604020202020204" pitchFamily="34" charset="0"/>
              </a:rPr>
              <a:t>You should now be able to:</a:t>
            </a:r>
          </a:p>
        </p:txBody>
      </p:sp>
      <p:sp>
        <p:nvSpPr>
          <p:cNvPr id="7" name="TextBox 6">
            <a:extLst>
              <a:ext uri="{FF2B5EF4-FFF2-40B4-BE49-F238E27FC236}">
                <a16:creationId xmlns:a16="http://schemas.microsoft.com/office/drawing/2014/main" id="{AFE997B6-F6B4-4AD1-97E4-52C88E62FE50}"/>
              </a:ext>
            </a:extLst>
          </p:cNvPr>
          <p:cNvSpPr txBox="1"/>
          <p:nvPr/>
        </p:nvSpPr>
        <p:spPr>
          <a:xfrm>
            <a:off x="914400" y="2671482"/>
            <a:ext cx="10439400" cy="954107"/>
          </a:xfrm>
          <a:prstGeom prst="rect">
            <a:avLst/>
          </a:prstGeom>
          <a:noFill/>
        </p:spPr>
        <p:txBody>
          <a:bodyPr wrap="square" rtlCol="0">
            <a:spAutoFit/>
          </a:bodyPr>
          <a:lstStyle/>
          <a:p>
            <a:pPr marL="457200" indent="-457200">
              <a:buFont typeface="Arial" panose="020B0604020202020204" pitchFamily="34" charset="0"/>
              <a:buChar char="•"/>
            </a:pPr>
            <a:r>
              <a:rPr lang="en-CA" sz="2800" dirty="0">
                <a:solidFill>
                  <a:schemeClr val="bg2">
                    <a:lumMod val="50000"/>
                  </a:schemeClr>
                </a:solidFill>
                <a:latin typeface="Arial" panose="020B0604020202020204" pitchFamily="34" charset="0"/>
                <a:cs typeface="Arial" panose="020B0604020202020204" pitchFamily="34" charset="0"/>
              </a:rPr>
              <a:t>Understand how section 13 governs the ownership of copyright for works created in the scope of employment</a:t>
            </a:r>
          </a:p>
        </p:txBody>
      </p:sp>
      <p:sp>
        <p:nvSpPr>
          <p:cNvPr id="8" name="TextBox 7">
            <a:extLst>
              <a:ext uri="{FF2B5EF4-FFF2-40B4-BE49-F238E27FC236}">
                <a16:creationId xmlns:a16="http://schemas.microsoft.com/office/drawing/2014/main" id="{3BC291A0-202A-47C2-B4C6-0F0C9956A070}"/>
              </a:ext>
            </a:extLst>
          </p:cNvPr>
          <p:cNvSpPr txBox="1"/>
          <p:nvPr/>
        </p:nvSpPr>
        <p:spPr>
          <a:xfrm>
            <a:off x="914400" y="3699056"/>
            <a:ext cx="9832906" cy="954107"/>
          </a:xfrm>
          <a:prstGeom prst="rect">
            <a:avLst/>
          </a:prstGeom>
          <a:noFill/>
        </p:spPr>
        <p:txBody>
          <a:bodyPr wrap="square" rtlCol="0">
            <a:spAutoFit/>
          </a:bodyPr>
          <a:lstStyle/>
          <a:p>
            <a:pPr marL="457200" indent="-457200">
              <a:buFont typeface="Arial" panose="020B0604020202020204" pitchFamily="34" charset="0"/>
              <a:buChar char="•"/>
            </a:pPr>
            <a:r>
              <a:rPr lang="en-CA" sz="2800" dirty="0">
                <a:solidFill>
                  <a:schemeClr val="bg2">
                    <a:lumMod val="50000"/>
                  </a:schemeClr>
                </a:solidFill>
                <a:latin typeface="Arial" panose="020B0604020202020204" pitchFamily="34" charset="0"/>
                <a:cs typeface="Arial" panose="020B0604020202020204" pitchFamily="34" charset="0"/>
              </a:rPr>
              <a:t>Recognize certain employment situations where ownership of copyright may be unclear</a:t>
            </a:r>
          </a:p>
        </p:txBody>
      </p:sp>
      <p:sp>
        <p:nvSpPr>
          <p:cNvPr id="9" name="TextBox 8">
            <a:extLst>
              <a:ext uri="{FF2B5EF4-FFF2-40B4-BE49-F238E27FC236}">
                <a16:creationId xmlns:a16="http://schemas.microsoft.com/office/drawing/2014/main" id="{EC7B377C-73F9-42DB-B11B-866BA6C242F0}"/>
              </a:ext>
            </a:extLst>
          </p:cNvPr>
          <p:cNvSpPr txBox="1"/>
          <p:nvPr/>
        </p:nvSpPr>
        <p:spPr>
          <a:xfrm>
            <a:off x="914400" y="4803006"/>
            <a:ext cx="9646024" cy="954107"/>
          </a:xfrm>
          <a:prstGeom prst="rect">
            <a:avLst/>
          </a:prstGeom>
          <a:noFill/>
        </p:spPr>
        <p:txBody>
          <a:bodyPr wrap="square" rtlCol="0">
            <a:spAutoFit/>
          </a:bodyPr>
          <a:lstStyle/>
          <a:p>
            <a:pPr marL="457200" indent="-457200">
              <a:buFont typeface="Arial" panose="020B0604020202020204" pitchFamily="34" charset="0"/>
              <a:buChar char="•"/>
            </a:pPr>
            <a:r>
              <a:rPr lang="en-CA" sz="2800" dirty="0">
                <a:solidFill>
                  <a:schemeClr val="bg2">
                    <a:lumMod val="50000"/>
                  </a:schemeClr>
                </a:solidFill>
                <a:latin typeface="Arial" panose="020B0604020202020204" pitchFamily="34" charset="0"/>
                <a:cs typeface="Arial" panose="020B0604020202020204" pitchFamily="34" charset="0"/>
              </a:rPr>
              <a:t>Describe the importance of having copyright ownership covered in contracts or collective agreements</a:t>
            </a:r>
          </a:p>
        </p:txBody>
      </p:sp>
    </p:spTree>
    <p:custDataLst>
      <p:tags r:id="rId1"/>
    </p:custDataLst>
    <p:extLst>
      <p:ext uri="{BB962C8B-B14F-4D97-AF65-F5344CB8AC3E}">
        <p14:creationId xmlns:p14="http://schemas.microsoft.com/office/powerpoint/2010/main" val="3754068567"/>
      </p:ext>
    </p:extLst>
  </p:cSld>
  <p:clrMapOvr>
    <a:masterClrMapping/>
  </p:clrMapOvr>
  <mc:AlternateContent xmlns:mc="http://schemas.openxmlformats.org/markup-compatibility/2006" xmlns:p14="http://schemas.microsoft.com/office/powerpoint/2010/main">
    <mc:Choice Requires="p14">
      <p:transition spd="slow" p14:dur="2000" advTm="20781"/>
    </mc:Choice>
    <mc:Fallback xmlns="">
      <p:transition spd="slow" advTm="2078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212EE-F88D-4FB9-AABA-4D92A0557768}"/>
              </a:ext>
            </a:extLst>
          </p:cNvPr>
          <p:cNvSpPr>
            <a:spLocks noGrp="1"/>
          </p:cNvSpPr>
          <p:nvPr>
            <p:ph type="title"/>
          </p:nvPr>
        </p:nvSpPr>
        <p:spPr/>
        <p:txBody>
          <a:bodyPr/>
          <a:lstStyle/>
          <a:p>
            <a:r>
              <a:rPr lang="en-CA" b="1" dirty="0">
                <a:latin typeface="Arial" panose="020B0604020202020204" pitchFamily="34" charset="0"/>
                <a:cs typeface="Arial" panose="020B0604020202020204" pitchFamily="34" charset="0"/>
              </a:rPr>
              <a:t>TEST QUESTIONS</a:t>
            </a:r>
          </a:p>
        </p:txBody>
      </p:sp>
      <p:sp>
        <p:nvSpPr>
          <p:cNvPr id="7" name="TextBox 6">
            <a:extLst>
              <a:ext uri="{FF2B5EF4-FFF2-40B4-BE49-F238E27FC236}">
                <a16:creationId xmlns:a16="http://schemas.microsoft.com/office/drawing/2014/main" id="{1F452E78-617E-440A-AF61-5796F5CDF6A8}"/>
              </a:ext>
            </a:extLst>
          </p:cNvPr>
          <p:cNvSpPr txBox="1"/>
          <p:nvPr/>
        </p:nvSpPr>
        <p:spPr>
          <a:xfrm>
            <a:off x="448235" y="1946188"/>
            <a:ext cx="5257800" cy="3170099"/>
          </a:xfrm>
          <a:prstGeom prst="rect">
            <a:avLst/>
          </a:prstGeom>
          <a:noFill/>
        </p:spPr>
        <p:txBody>
          <a:bodyPr wrap="square" rtlCol="0">
            <a:spAutoFit/>
          </a:bodyPr>
          <a:lstStyle/>
          <a:p>
            <a:r>
              <a:rPr lang="en-CA" sz="2000" dirty="0">
                <a:solidFill>
                  <a:schemeClr val="bg2">
                    <a:lumMod val="50000"/>
                  </a:schemeClr>
                </a:solidFill>
                <a:latin typeface="Arial" panose="020B0604020202020204" pitchFamily="34" charset="0"/>
                <a:cs typeface="Arial" panose="020B0604020202020204" pitchFamily="34" charset="0"/>
              </a:rPr>
              <a:t>According to Section 13, who is the first owner of the copyright for a work created?</a:t>
            </a:r>
          </a:p>
          <a:p>
            <a:pPr marL="342900" indent="-342900">
              <a:buAutoNum type="alphaLcParenR"/>
            </a:pPr>
            <a:r>
              <a:rPr lang="en-CA" sz="2000" dirty="0">
                <a:solidFill>
                  <a:srgbClr val="FF0000"/>
                </a:solidFill>
                <a:latin typeface="Arial" panose="020B0604020202020204" pitchFamily="34" charset="0"/>
                <a:cs typeface="Arial" panose="020B0604020202020204" pitchFamily="34" charset="0"/>
              </a:rPr>
              <a:t>It is generally the author of the work, though there are some important exceptions.</a:t>
            </a:r>
          </a:p>
          <a:p>
            <a:pPr marL="342900" indent="-342900">
              <a:buAutoNum type="alphaLcParenR"/>
            </a:pPr>
            <a:r>
              <a:rPr lang="en-CA" sz="2000" dirty="0">
                <a:solidFill>
                  <a:schemeClr val="bg2">
                    <a:lumMod val="50000"/>
                  </a:schemeClr>
                </a:solidFill>
                <a:latin typeface="Arial" panose="020B0604020202020204" pitchFamily="34" charset="0"/>
                <a:cs typeface="Arial" panose="020B0604020202020204" pitchFamily="34" charset="0"/>
              </a:rPr>
              <a:t>It is the person who purchases the work.</a:t>
            </a:r>
          </a:p>
          <a:p>
            <a:pPr marL="342900" indent="-342900">
              <a:buAutoNum type="alphaLcParenR"/>
            </a:pPr>
            <a:r>
              <a:rPr lang="en-CA" sz="2000" dirty="0">
                <a:solidFill>
                  <a:schemeClr val="bg2">
                    <a:lumMod val="50000"/>
                  </a:schemeClr>
                </a:solidFill>
                <a:latin typeface="Arial" panose="020B0604020202020204" pitchFamily="34" charset="0"/>
                <a:cs typeface="Arial" panose="020B0604020202020204" pitchFamily="34" charset="0"/>
              </a:rPr>
              <a:t>It immediately enters the public domain.</a:t>
            </a:r>
          </a:p>
          <a:p>
            <a:pPr marL="342900" indent="-342900">
              <a:buAutoNum type="alphaLcParenR"/>
            </a:pPr>
            <a:r>
              <a:rPr lang="en-CA" sz="2000" dirty="0">
                <a:solidFill>
                  <a:schemeClr val="bg2">
                    <a:lumMod val="50000"/>
                  </a:schemeClr>
                </a:solidFill>
                <a:latin typeface="Arial" panose="020B0604020202020204" pitchFamily="34" charset="0"/>
                <a:cs typeface="Arial" panose="020B0604020202020204" pitchFamily="34" charset="0"/>
              </a:rPr>
              <a:t>It is generally the employer of the author of the work, though there are some important exceptions.</a:t>
            </a:r>
          </a:p>
        </p:txBody>
      </p:sp>
      <p:sp>
        <p:nvSpPr>
          <p:cNvPr id="8" name="TextBox 7">
            <a:extLst>
              <a:ext uri="{FF2B5EF4-FFF2-40B4-BE49-F238E27FC236}">
                <a16:creationId xmlns:a16="http://schemas.microsoft.com/office/drawing/2014/main" id="{A142C7F1-A72D-4AB9-ABCD-E09A83ACB9AA}"/>
              </a:ext>
            </a:extLst>
          </p:cNvPr>
          <p:cNvSpPr txBox="1"/>
          <p:nvPr/>
        </p:nvSpPr>
        <p:spPr>
          <a:xfrm>
            <a:off x="6096000" y="1946188"/>
            <a:ext cx="5450541" cy="3785652"/>
          </a:xfrm>
          <a:prstGeom prst="rect">
            <a:avLst/>
          </a:prstGeom>
          <a:noFill/>
        </p:spPr>
        <p:txBody>
          <a:bodyPr wrap="square" rtlCol="0">
            <a:spAutoFit/>
          </a:bodyPr>
          <a:lstStyle/>
          <a:p>
            <a:r>
              <a:rPr lang="en-CA" sz="2000" dirty="0">
                <a:solidFill>
                  <a:schemeClr val="bg2">
                    <a:lumMod val="50000"/>
                  </a:schemeClr>
                </a:solidFill>
                <a:latin typeface="Arial" panose="020B0604020202020204" pitchFamily="34" charset="0"/>
                <a:cs typeface="Arial" panose="020B0604020202020204" pitchFamily="34" charset="0"/>
              </a:rPr>
              <a:t>Section 13(3) explicitly states that the employer owns the copyright for works produced by someone who is employed under contract or apprenticeship, and where those works are made in the course of employment…</a:t>
            </a:r>
          </a:p>
          <a:p>
            <a:pPr marL="342900" indent="-342900">
              <a:buAutoNum type="alphaLcParenR"/>
            </a:pPr>
            <a:r>
              <a:rPr lang="en-CA" sz="2000" dirty="0">
                <a:solidFill>
                  <a:schemeClr val="bg2">
                    <a:lumMod val="50000"/>
                  </a:schemeClr>
                </a:solidFill>
                <a:latin typeface="Arial" panose="020B0604020202020204" pitchFamily="34" charset="0"/>
                <a:cs typeface="Arial" panose="020B0604020202020204" pitchFamily="34" charset="0"/>
              </a:rPr>
              <a:t>Unless the employee purchases the copyright.</a:t>
            </a:r>
          </a:p>
          <a:p>
            <a:pPr marL="342900" indent="-342900">
              <a:buAutoNum type="alphaLcParenR"/>
            </a:pPr>
            <a:r>
              <a:rPr lang="en-CA" sz="2000" dirty="0">
                <a:solidFill>
                  <a:schemeClr val="bg2">
                    <a:lumMod val="50000"/>
                  </a:schemeClr>
                </a:solidFill>
                <a:latin typeface="Arial" panose="020B0604020202020204" pitchFamily="34" charset="0"/>
                <a:cs typeface="Arial" panose="020B0604020202020204" pitchFamily="34" charset="0"/>
              </a:rPr>
              <a:t>Unless the employee is casual staff.</a:t>
            </a:r>
          </a:p>
          <a:p>
            <a:pPr marL="342900" indent="-342900">
              <a:buAutoNum type="alphaLcParenR"/>
            </a:pPr>
            <a:r>
              <a:rPr lang="en-CA" sz="2000" dirty="0">
                <a:solidFill>
                  <a:srgbClr val="FF0000"/>
                </a:solidFill>
                <a:latin typeface="Arial" panose="020B0604020202020204" pitchFamily="34" charset="0"/>
                <a:cs typeface="Arial" panose="020B0604020202020204" pitchFamily="34" charset="0"/>
              </a:rPr>
              <a:t>Unless there is an agreement to the contrary.</a:t>
            </a:r>
          </a:p>
          <a:p>
            <a:pPr marL="342900" indent="-342900">
              <a:buAutoNum type="alphaLcParenR"/>
            </a:pPr>
            <a:r>
              <a:rPr lang="en-CA" sz="2000" dirty="0">
                <a:solidFill>
                  <a:schemeClr val="bg2">
                    <a:lumMod val="50000"/>
                  </a:schemeClr>
                </a:solidFill>
                <a:latin typeface="Arial" panose="020B0604020202020204" pitchFamily="34" charset="0"/>
                <a:cs typeface="Arial" panose="020B0604020202020204" pitchFamily="34" charset="0"/>
              </a:rPr>
              <a:t>Unless the employer says differently.</a:t>
            </a:r>
          </a:p>
        </p:txBody>
      </p:sp>
    </p:spTree>
    <p:extLst>
      <p:ext uri="{BB962C8B-B14F-4D97-AF65-F5344CB8AC3E}">
        <p14:creationId xmlns:p14="http://schemas.microsoft.com/office/powerpoint/2010/main" val="14146976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7E0756-ED6F-43ED-A436-B4E94A6BCEDD}"/>
              </a:ext>
            </a:extLst>
          </p:cNvPr>
          <p:cNvSpPr>
            <a:spLocks noGrp="1"/>
          </p:cNvSpPr>
          <p:nvPr>
            <p:ph type="title"/>
          </p:nvPr>
        </p:nvSpPr>
        <p:spPr/>
        <p:txBody>
          <a:bodyPr/>
          <a:lstStyle/>
          <a:p>
            <a:r>
              <a:rPr lang="en-CA" b="1" dirty="0"/>
              <a:t>TEST QUESTIONS</a:t>
            </a:r>
          </a:p>
        </p:txBody>
      </p:sp>
      <p:sp>
        <p:nvSpPr>
          <p:cNvPr id="6" name="TextBox 5">
            <a:extLst>
              <a:ext uri="{FF2B5EF4-FFF2-40B4-BE49-F238E27FC236}">
                <a16:creationId xmlns:a16="http://schemas.microsoft.com/office/drawing/2014/main" id="{7A1C9AD4-4F51-45A9-B2BF-3F87CF05FB3A}"/>
              </a:ext>
            </a:extLst>
          </p:cNvPr>
          <p:cNvSpPr txBox="1"/>
          <p:nvPr/>
        </p:nvSpPr>
        <p:spPr>
          <a:xfrm>
            <a:off x="788894" y="2205318"/>
            <a:ext cx="6060141" cy="3191435"/>
          </a:xfrm>
          <a:prstGeom prst="rect">
            <a:avLst/>
          </a:prstGeom>
          <a:noFill/>
        </p:spPr>
        <p:txBody>
          <a:bodyPr wrap="square" rtlCol="0">
            <a:spAutoFit/>
          </a:bodyPr>
          <a:lstStyle/>
          <a:p>
            <a:endParaRPr lang="en-CA" dirty="0"/>
          </a:p>
        </p:txBody>
      </p:sp>
      <p:sp>
        <p:nvSpPr>
          <p:cNvPr id="8" name="TextBox 7">
            <a:extLst>
              <a:ext uri="{FF2B5EF4-FFF2-40B4-BE49-F238E27FC236}">
                <a16:creationId xmlns:a16="http://schemas.microsoft.com/office/drawing/2014/main" id="{8F2119A9-C99A-483A-AC4C-04D82A18310A}"/>
              </a:ext>
            </a:extLst>
          </p:cNvPr>
          <p:cNvSpPr txBox="1"/>
          <p:nvPr/>
        </p:nvSpPr>
        <p:spPr>
          <a:xfrm>
            <a:off x="6615952" y="2388384"/>
            <a:ext cx="4464424" cy="1631216"/>
          </a:xfrm>
          <a:prstGeom prst="rect">
            <a:avLst/>
          </a:prstGeom>
          <a:noFill/>
        </p:spPr>
        <p:txBody>
          <a:bodyPr wrap="square" rtlCol="0">
            <a:spAutoFit/>
          </a:bodyPr>
          <a:lstStyle/>
          <a:p>
            <a:r>
              <a:rPr lang="en-CA" sz="2000" dirty="0">
                <a:solidFill>
                  <a:schemeClr val="bg2">
                    <a:lumMod val="50000"/>
                  </a:schemeClr>
                </a:solidFill>
                <a:latin typeface="Arial" panose="020B0604020202020204" pitchFamily="34" charset="0"/>
                <a:cs typeface="Arial" panose="020B0604020202020204" pitchFamily="34" charset="0"/>
              </a:rPr>
              <a:t>It is typical for all staff at an academic institution to own the copyright on the works they create.</a:t>
            </a:r>
          </a:p>
          <a:p>
            <a:pPr marL="342900" indent="-342900">
              <a:buAutoNum type="alphaLcParenR"/>
            </a:pPr>
            <a:r>
              <a:rPr lang="en-CA" sz="2000" dirty="0">
                <a:solidFill>
                  <a:schemeClr val="bg2">
                    <a:lumMod val="50000"/>
                  </a:schemeClr>
                </a:solidFill>
                <a:latin typeface="Arial" panose="020B0604020202020204" pitchFamily="34" charset="0"/>
                <a:cs typeface="Arial" panose="020B0604020202020204" pitchFamily="34" charset="0"/>
              </a:rPr>
              <a:t>True</a:t>
            </a:r>
          </a:p>
          <a:p>
            <a:pPr marL="342900" indent="-342900">
              <a:buAutoNum type="alphaLcParenR"/>
            </a:pPr>
            <a:r>
              <a:rPr lang="en-CA" sz="2000" dirty="0">
                <a:solidFill>
                  <a:srgbClr val="FF0000"/>
                </a:solidFill>
                <a:latin typeface="Arial" panose="020B0604020202020204" pitchFamily="34" charset="0"/>
                <a:cs typeface="Arial" panose="020B0604020202020204" pitchFamily="34" charset="0"/>
              </a:rPr>
              <a:t>False</a:t>
            </a:r>
          </a:p>
        </p:txBody>
      </p:sp>
      <p:sp>
        <p:nvSpPr>
          <p:cNvPr id="9" name="TextBox 8">
            <a:extLst>
              <a:ext uri="{FF2B5EF4-FFF2-40B4-BE49-F238E27FC236}">
                <a16:creationId xmlns:a16="http://schemas.microsoft.com/office/drawing/2014/main" id="{A5470D89-334B-47D1-967B-8411608DD1D4}"/>
              </a:ext>
            </a:extLst>
          </p:cNvPr>
          <p:cNvSpPr txBox="1"/>
          <p:nvPr/>
        </p:nvSpPr>
        <p:spPr>
          <a:xfrm>
            <a:off x="843371" y="2388384"/>
            <a:ext cx="5593976" cy="1631216"/>
          </a:xfrm>
          <a:prstGeom prst="rect">
            <a:avLst/>
          </a:prstGeom>
          <a:noFill/>
        </p:spPr>
        <p:txBody>
          <a:bodyPr wrap="square" rtlCol="0">
            <a:spAutoFit/>
          </a:bodyPr>
          <a:lstStyle/>
          <a:p>
            <a:r>
              <a:rPr lang="en-CA" sz="2000" dirty="0">
                <a:solidFill>
                  <a:schemeClr val="bg2">
                    <a:lumMod val="50000"/>
                  </a:schemeClr>
                </a:solidFill>
                <a:latin typeface="Arial" panose="020B0604020202020204" pitchFamily="34" charset="0"/>
                <a:cs typeface="Arial" panose="020B0604020202020204" pitchFamily="34" charset="0"/>
              </a:rPr>
              <a:t>You definitely own the copyright of the novel you wrote even if you used your employer’s computer.</a:t>
            </a:r>
          </a:p>
          <a:p>
            <a:pPr marL="342900" indent="-342900">
              <a:buAutoNum type="alphaLcParenR"/>
            </a:pPr>
            <a:r>
              <a:rPr lang="en-CA" sz="2000" dirty="0">
                <a:solidFill>
                  <a:schemeClr val="bg2">
                    <a:lumMod val="50000"/>
                  </a:schemeClr>
                </a:solidFill>
                <a:latin typeface="Arial" panose="020B0604020202020204" pitchFamily="34" charset="0"/>
                <a:cs typeface="Arial" panose="020B0604020202020204" pitchFamily="34" charset="0"/>
              </a:rPr>
              <a:t>True</a:t>
            </a:r>
          </a:p>
          <a:p>
            <a:pPr marL="342900" indent="-342900">
              <a:buAutoNum type="alphaLcParenR"/>
            </a:pPr>
            <a:r>
              <a:rPr lang="en-CA" sz="2000" dirty="0">
                <a:solidFill>
                  <a:srgbClr val="FF0000"/>
                </a:solidFill>
                <a:latin typeface="Arial" panose="020B0604020202020204" pitchFamily="34" charset="0"/>
                <a:cs typeface="Arial" panose="020B0604020202020204" pitchFamily="34" charset="0"/>
              </a:rPr>
              <a:t>False</a:t>
            </a:r>
          </a:p>
        </p:txBody>
      </p:sp>
    </p:spTree>
    <p:extLst>
      <p:ext uri="{BB962C8B-B14F-4D97-AF65-F5344CB8AC3E}">
        <p14:creationId xmlns:p14="http://schemas.microsoft.com/office/powerpoint/2010/main" val="13908289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099845-2426-47E9-ADA0-C8E7D530D9CD}"/>
              </a:ext>
            </a:extLst>
          </p:cNvPr>
          <p:cNvSpPr>
            <a:spLocks noGrp="1"/>
          </p:cNvSpPr>
          <p:nvPr>
            <p:ph type="title"/>
          </p:nvPr>
        </p:nvSpPr>
        <p:spPr/>
        <p:txBody>
          <a:bodyPr/>
          <a:lstStyle/>
          <a:p>
            <a:r>
              <a:rPr lang="en-CA" b="1" dirty="0"/>
              <a:t>TEST QUESTIONS</a:t>
            </a:r>
          </a:p>
        </p:txBody>
      </p:sp>
      <p:sp>
        <p:nvSpPr>
          <p:cNvPr id="6" name="TextBox 5">
            <a:extLst>
              <a:ext uri="{FF2B5EF4-FFF2-40B4-BE49-F238E27FC236}">
                <a16:creationId xmlns:a16="http://schemas.microsoft.com/office/drawing/2014/main" id="{0B30E681-9B39-42D3-89F0-2B5F83A4FF39}"/>
              </a:ext>
            </a:extLst>
          </p:cNvPr>
          <p:cNvSpPr txBox="1"/>
          <p:nvPr/>
        </p:nvSpPr>
        <p:spPr>
          <a:xfrm>
            <a:off x="968188" y="1743343"/>
            <a:ext cx="4428565" cy="1631216"/>
          </a:xfrm>
          <a:prstGeom prst="rect">
            <a:avLst/>
          </a:prstGeom>
          <a:noFill/>
        </p:spPr>
        <p:txBody>
          <a:bodyPr wrap="square" rtlCol="0">
            <a:spAutoFit/>
          </a:bodyPr>
          <a:lstStyle/>
          <a:p>
            <a:r>
              <a:rPr lang="en-CA" sz="2000" dirty="0">
                <a:solidFill>
                  <a:schemeClr val="bg2">
                    <a:lumMod val="50000"/>
                  </a:schemeClr>
                </a:solidFill>
                <a:latin typeface="Arial" panose="020B0604020202020204" pitchFamily="34" charset="0"/>
                <a:cs typeface="Arial" panose="020B0604020202020204" pitchFamily="34" charset="0"/>
              </a:rPr>
              <a:t>It is important to read and ensure that you understand any collective agreement or contract that you sign.</a:t>
            </a:r>
          </a:p>
          <a:p>
            <a:pPr marL="342900" indent="-342900">
              <a:buAutoNum type="alphaLcParenR"/>
            </a:pPr>
            <a:r>
              <a:rPr lang="en-CA" sz="2000" dirty="0">
                <a:solidFill>
                  <a:srgbClr val="FF0000"/>
                </a:solidFill>
                <a:latin typeface="Arial" panose="020B0604020202020204" pitchFamily="34" charset="0"/>
                <a:cs typeface="Arial" panose="020B0604020202020204" pitchFamily="34" charset="0"/>
              </a:rPr>
              <a:t>True</a:t>
            </a:r>
          </a:p>
          <a:p>
            <a:pPr marL="342900" indent="-342900">
              <a:buAutoNum type="alphaLcParenR"/>
            </a:pPr>
            <a:r>
              <a:rPr lang="en-CA" sz="2000" dirty="0">
                <a:solidFill>
                  <a:schemeClr val="bg2">
                    <a:lumMod val="50000"/>
                  </a:schemeClr>
                </a:solidFill>
                <a:latin typeface="Arial" panose="020B0604020202020204" pitchFamily="34" charset="0"/>
                <a:cs typeface="Arial" panose="020B0604020202020204" pitchFamily="34" charset="0"/>
              </a:rPr>
              <a:t>False</a:t>
            </a:r>
          </a:p>
        </p:txBody>
      </p:sp>
      <p:sp>
        <p:nvSpPr>
          <p:cNvPr id="9" name="TextBox 8">
            <a:extLst>
              <a:ext uri="{FF2B5EF4-FFF2-40B4-BE49-F238E27FC236}">
                <a16:creationId xmlns:a16="http://schemas.microsoft.com/office/drawing/2014/main" id="{ADFB8AF2-2C7C-434B-9DC9-6BD9FF877418}"/>
              </a:ext>
            </a:extLst>
          </p:cNvPr>
          <p:cNvSpPr txBox="1"/>
          <p:nvPr/>
        </p:nvSpPr>
        <p:spPr>
          <a:xfrm>
            <a:off x="6096000" y="1743343"/>
            <a:ext cx="4805083" cy="4062651"/>
          </a:xfrm>
          <a:prstGeom prst="rect">
            <a:avLst/>
          </a:prstGeom>
          <a:noFill/>
        </p:spPr>
        <p:txBody>
          <a:bodyPr wrap="square" rtlCol="0">
            <a:spAutoFit/>
          </a:bodyPr>
          <a:lstStyle/>
          <a:p>
            <a:r>
              <a:rPr lang="en-CA" sz="2000" dirty="0">
                <a:solidFill>
                  <a:schemeClr val="bg2">
                    <a:lumMod val="50000"/>
                  </a:schemeClr>
                </a:solidFill>
                <a:latin typeface="Arial" panose="020B0604020202020204" pitchFamily="34" charset="0"/>
                <a:cs typeface="Arial" panose="020B0604020202020204" pitchFamily="34" charset="0"/>
              </a:rPr>
              <a:t>In Hawley v. Canada, the court decided the copyright was owned by the Crown because:</a:t>
            </a:r>
          </a:p>
          <a:p>
            <a:pPr marL="342900" indent="-342900">
              <a:buAutoNum type="alphaLcParenR"/>
            </a:pPr>
            <a:r>
              <a:rPr lang="en-CA" sz="2000" dirty="0">
                <a:solidFill>
                  <a:schemeClr val="bg2">
                    <a:lumMod val="50000"/>
                  </a:schemeClr>
                </a:solidFill>
                <a:latin typeface="Arial" panose="020B0604020202020204" pitchFamily="34" charset="0"/>
                <a:cs typeface="Arial" panose="020B0604020202020204" pitchFamily="34" charset="0"/>
              </a:rPr>
              <a:t>The warden wanted </a:t>
            </a:r>
            <a:r>
              <a:rPr lang="en-CA" sz="2000">
                <a:solidFill>
                  <a:schemeClr val="bg2">
                    <a:lumMod val="50000"/>
                  </a:schemeClr>
                </a:solidFill>
                <a:latin typeface="Arial" panose="020B0604020202020204" pitchFamily="34" charset="0"/>
                <a:cs typeface="Arial" panose="020B0604020202020204" pitchFamily="34" charset="0"/>
              </a:rPr>
              <a:t>the painting.</a:t>
            </a:r>
            <a:endParaRPr lang="en-CA" sz="2000" dirty="0">
              <a:solidFill>
                <a:schemeClr val="bg2">
                  <a:lumMod val="50000"/>
                </a:schemeClr>
              </a:solidFill>
              <a:latin typeface="Arial" panose="020B0604020202020204" pitchFamily="34" charset="0"/>
              <a:cs typeface="Arial" panose="020B0604020202020204" pitchFamily="34" charset="0"/>
            </a:endParaRPr>
          </a:p>
          <a:p>
            <a:pPr marL="342900" indent="-342900">
              <a:buAutoNum type="alphaLcParenR"/>
            </a:pPr>
            <a:r>
              <a:rPr lang="en-CA" sz="2000" dirty="0">
                <a:solidFill>
                  <a:schemeClr val="bg2">
                    <a:lumMod val="50000"/>
                  </a:schemeClr>
                </a:solidFill>
                <a:latin typeface="Arial" panose="020B0604020202020204" pitchFamily="34" charset="0"/>
                <a:cs typeface="Arial" panose="020B0604020202020204" pitchFamily="34" charset="0"/>
              </a:rPr>
              <a:t>His $6/day pay had been fair compensation.</a:t>
            </a:r>
          </a:p>
          <a:p>
            <a:pPr marL="342900" indent="-342900">
              <a:buAutoNum type="alphaLcParenR"/>
            </a:pPr>
            <a:r>
              <a:rPr lang="en-CA" sz="2000" dirty="0">
                <a:solidFill>
                  <a:srgbClr val="FF0000"/>
                </a:solidFill>
                <a:latin typeface="Arial" panose="020B0604020202020204" pitchFamily="34" charset="0"/>
                <a:cs typeface="Arial" panose="020B0604020202020204" pitchFamily="34" charset="0"/>
              </a:rPr>
              <a:t>The work was produced during his work hours instead of his leisure hours.</a:t>
            </a:r>
          </a:p>
          <a:p>
            <a:pPr marL="342900" indent="-342900">
              <a:buAutoNum type="alphaLcParenR"/>
            </a:pPr>
            <a:r>
              <a:rPr lang="en-CA" sz="2000" dirty="0">
                <a:solidFill>
                  <a:schemeClr val="bg2">
                    <a:lumMod val="50000"/>
                  </a:schemeClr>
                </a:solidFill>
                <a:latin typeface="Arial" panose="020B0604020202020204" pitchFamily="34" charset="0"/>
                <a:cs typeface="Arial" panose="020B0604020202020204" pitchFamily="34" charset="0"/>
              </a:rPr>
              <a:t>Inmates have no leisure time so all work produced is owned by the Crown.</a:t>
            </a:r>
          </a:p>
          <a:p>
            <a:pPr marL="342900" indent="-342900">
              <a:buAutoNum type="alphaLcParenR"/>
            </a:pPr>
            <a:endParaRPr lang="en-CA"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087382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8B8E48-C74E-421A-84A3-6121580D56B6}"/>
              </a:ext>
            </a:extLst>
          </p:cNvPr>
          <p:cNvSpPr>
            <a:spLocks noGrp="1"/>
          </p:cNvSpPr>
          <p:nvPr>
            <p:ph type="title"/>
          </p:nvPr>
        </p:nvSpPr>
        <p:spPr/>
        <p:txBody>
          <a:bodyPr/>
          <a:lstStyle/>
          <a:p>
            <a:r>
              <a:rPr lang="en-CA" b="1" dirty="0">
                <a:latin typeface="Arial" panose="020B0604020202020204" pitchFamily="34" charset="0"/>
                <a:cs typeface="Arial" panose="020B0604020202020204" pitchFamily="34" charset="0"/>
              </a:rPr>
              <a:t>REFERENCES AND RESOURCES</a:t>
            </a:r>
          </a:p>
        </p:txBody>
      </p:sp>
      <p:sp>
        <p:nvSpPr>
          <p:cNvPr id="3" name="TextBox 2">
            <a:extLst>
              <a:ext uri="{FF2B5EF4-FFF2-40B4-BE49-F238E27FC236}">
                <a16:creationId xmlns:a16="http://schemas.microsoft.com/office/drawing/2014/main" id="{8B3BAEE2-015F-4C5C-A146-201E42DF2128}"/>
              </a:ext>
            </a:extLst>
          </p:cNvPr>
          <p:cNvSpPr txBox="1"/>
          <p:nvPr/>
        </p:nvSpPr>
        <p:spPr>
          <a:xfrm>
            <a:off x="879232" y="1401483"/>
            <a:ext cx="10990384" cy="5016758"/>
          </a:xfrm>
          <a:prstGeom prst="rect">
            <a:avLst/>
          </a:prstGeom>
          <a:noFill/>
        </p:spPr>
        <p:txBody>
          <a:bodyPr wrap="square" rtlCol="0">
            <a:spAutoFit/>
          </a:bodyPr>
          <a:lstStyle/>
          <a:p>
            <a:endParaRPr lang="en-CA" sz="2000" dirty="0">
              <a:solidFill>
                <a:schemeClr val="bg2">
                  <a:lumMod val="50000"/>
                </a:schemeClr>
              </a:solidFill>
              <a:latin typeface="Arial" panose="020B0604020202020204" pitchFamily="34" charset="0"/>
              <a:cs typeface="Arial" panose="020B0604020202020204" pitchFamily="34" charset="0"/>
            </a:endParaRPr>
          </a:p>
          <a:p>
            <a:r>
              <a:rPr lang="en-CA" sz="2000" dirty="0">
                <a:solidFill>
                  <a:schemeClr val="bg2">
                    <a:lumMod val="50000"/>
                  </a:schemeClr>
                </a:solidFill>
                <a:latin typeface="Arial" panose="020B0604020202020204" pitchFamily="34" charset="0"/>
                <a:cs typeface="Arial" panose="020B0604020202020204" pitchFamily="34" charset="0"/>
              </a:rPr>
              <a:t>Ginsburg, J. C. (2003). The concept of authorship in comparative copyright law. </a:t>
            </a:r>
            <a:r>
              <a:rPr lang="en-CA" sz="2000" i="1" dirty="0">
                <a:solidFill>
                  <a:schemeClr val="bg2">
                    <a:lumMod val="50000"/>
                  </a:schemeClr>
                </a:solidFill>
                <a:latin typeface="Arial" panose="020B0604020202020204" pitchFamily="34" charset="0"/>
                <a:cs typeface="Arial" panose="020B0604020202020204" pitchFamily="34" charset="0"/>
              </a:rPr>
              <a:t>DePaul Law Review. 52</a:t>
            </a:r>
            <a:r>
              <a:rPr lang="en-CA" sz="2000" dirty="0">
                <a:solidFill>
                  <a:schemeClr val="bg2">
                    <a:lumMod val="50000"/>
                  </a:schemeClr>
                </a:solidFill>
                <a:latin typeface="Arial" panose="020B0604020202020204" pitchFamily="34" charset="0"/>
                <a:cs typeface="Arial" panose="020B0604020202020204" pitchFamily="34" charset="0"/>
              </a:rPr>
              <a:t>(4). 1063-1092</a:t>
            </a:r>
            <a:endParaRPr lang="en-CA" sz="2800" dirty="0">
              <a:solidFill>
                <a:schemeClr val="bg2">
                  <a:lumMod val="50000"/>
                </a:schemeClr>
              </a:solidFill>
              <a:latin typeface="Arial" panose="020B0604020202020204" pitchFamily="34" charset="0"/>
              <a:cs typeface="Arial" panose="020B0604020202020204" pitchFamily="34" charset="0"/>
            </a:endParaRPr>
          </a:p>
          <a:p>
            <a:endParaRPr lang="en-CA" sz="2000" dirty="0">
              <a:solidFill>
                <a:schemeClr val="bg2">
                  <a:lumMod val="50000"/>
                </a:schemeClr>
              </a:solidFill>
              <a:latin typeface="Arial" panose="020B0604020202020204" pitchFamily="34" charset="0"/>
              <a:cs typeface="Arial" panose="020B0604020202020204" pitchFamily="34" charset="0"/>
            </a:endParaRPr>
          </a:p>
          <a:p>
            <a:r>
              <a:rPr lang="en-CA" sz="2000" dirty="0" err="1">
                <a:solidFill>
                  <a:schemeClr val="bg2">
                    <a:lumMod val="50000"/>
                  </a:schemeClr>
                </a:solidFill>
                <a:latin typeface="Arial" panose="020B0604020202020204" pitchFamily="34" charset="0"/>
                <a:cs typeface="Arial" panose="020B0604020202020204" pitchFamily="34" charset="0"/>
              </a:rPr>
              <a:t>Lametti</a:t>
            </a:r>
            <a:r>
              <a:rPr lang="en-CA" sz="2000" dirty="0">
                <a:solidFill>
                  <a:schemeClr val="bg2">
                    <a:lumMod val="50000"/>
                  </a:schemeClr>
                </a:solidFill>
                <a:latin typeface="Arial" panose="020B0604020202020204" pitchFamily="34" charset="0"/>
                <a:cs typeface="Arial" panose="020B0604020202020204" pitchFamily="34" charset="0"/>
              </a:rPr>
              <a:t>, D. (2001). Publish and profit?: Justifying the ownership of copyright in the academic setting. </a:t>
            </a:r>
            <a:r>
              <a:rPr lang="en-CA" sz="2000" i="1" dirty="0">
                <a:solidFill>
                  <a:schemeClr val="bg2">
                    <a:lumMod val="50000"/>
                  </a:schemeClr>
                </a:solidFill>
                <a:latin typeface="Arial" panose="020B0604020202020204" pitchFamily="34" charset="0"/>
                <a:cs typeface="Arial" panose="020B0604020202020204" pitchFamily="34" charset="0"/>
              </a:rPr>
              <a:t>Queen’s Law Journal. 26</a:t>
            </a:r>
            <a:r>
              <a:rPr lang="en-CA" sz="2000" dirty="0">
                <a:solidFill>
                  <a:schemeClr val="bg2">
                    <a:lumMod val="50000"/>
                  </a:schemeClr>
                </a:solidFill>
                <a:latin typeface="Arial" panose="020B0604020202020204" pitchFamily="34" charset="0"/>
                <a:cs typeface="Arial" panose="020B0604020202020204" pitchFamily="34" charset="0"/>
              </a:rPr>
              <a:t>. 497-568</a:t>
            </a:r>
          </a:p>
          <a:p>
            <a:endParaRPr lang="en-CA" sz="2000" dirty="0">
              <a:solidFill>
                <a:schemeClr val="bg2">
                  <a:lumMod val="50000"/>
                </a:schemeClr>
              </a:solidFill>
              <a:latin typeface="Arial" panose="020B0604020202020204" pitchFamily="34" charset="0"/>
              <a:cs typeface="Arial" panose="020B0604020202020204" pitchFamily="34" charset="0"/>
            </a:endParaRPr>
          </a:p>
          <a:p>
            <a:r>
              <a:rPr lang="en-CA" sz="2000" dirty="0" err="1">
                <a:solidFill>
                  <a:schemeClr val="bg2">
                    <a:lumMod val="50000"/>
                  </a:schemeClr>
                </a:solidFill>
                <a:latin typeface="Arial" panose="020B0604020202020204" pitchFamily="34" charset="0"/>
                <a:cs typeface="Arial" panose="020B0604020202020204" pitchFamily="34" charset="0"/>
              </a:rPr>
              <a:t>Monotti</a:t>
            </a:r>
            <a:r>
              <a:rPr lang="en-CA" sz="2000" dirty="0">
                <a:solidFill>
                  <a:schemeClr val="bg2">
                    <a:lumMod val="50000"/>
                  </a:schemeClr>
                </a:solidFill>
                <a:latin typeface="Arial" panose="020B0604020202020204" pitchFamily="34" charset="0"/>
                <a:cs typeface="Arial" panose="020B0604020202020204" pitchFamily="34" charset="0"/>
              </a:rPr>
              <a:t>, A.L. &amp; </a:t>
            </a:r>
            <a:r>
              <a:rPr lang="en-CA" sz="2000" dirty="0" err="1">
                <a:solidFill>
                  <a:schemeClr val="bg2">
                    <a:lumMod val="50000"/>
                  </a:schemeClr>
                </a:solidFill>
                <a:latin typeface="Arial" panose="020B0604020202020204" pitchFamily="34" charset="0"/>
                <a:cs typeface="Arial" panose="020B0604020202020204" pitchFamily="34" charset="0"/>
              </a:rPr>
              <a:t>Rickeston</a:t>
            </a:r>
            <a:r>
              <a:rPr lang="en-CA" sz="2000" dirty="0">
                <a:solidFill>
                  <a:schemeClr val="bg2">
                    <a:lumMod val="50000"/>
                  </a:schemeClr>
                </a:solidFill>
                <a:latin typeface="Arial" panose="020B0604020202020204" pitchFamily="34" charset="0"/>
                <a:cs typeface="Arial" panose="020B0604020202020204" pitchFamily="34" charset="0"/>
              </a:rPr>
              <a:t>, S. (2003).</a:t>
            </a:r>
            <a:r>
              <a:rPr lang="en-CA" sz="2000" i="1" dirty="0">
                <a:solidFill>
                  <a:schemeClr val="bg2">
                    <a:lumMod val="50000"/>
                  </a:schemeClr>
                </a:solidFill>
                <a:latin typeface="Arial" panose="020B0604020202020204" pitchFamily="34" charset="0"/>
                <a:cs typeface="Arial" panose="020B0604020202020204" pitchFamily="34" charset="0"/>
              </a:rPr>
              <a:t> Universities and intellectual property: Ownership and exploitation</a:t>
            </a:r>
            <a:r>
              <a:rPr lang="en-CA" sz="2000" dirty="0">
                <a:solidFill>
                  <a:schemeClr val="bg2">
                    <a:lumMod val="50000"/>
                  </a:schemeClr>
                </a:solidFill>
                <a:latin typeface="Arial" panose="020B0604020202020204" pitchFamily="34" charset="0"/>
                <a:cs typeface="Arial" panose="020B0604020202020204" pitchFamily="34" charset="0"/>
              </a:rPr>
              <a:t>. Oxford: Oxford University Press.</a:t>
            </a:r>
          </a:p>
          <a:p>
            <a:endParaRPr lang="en-CA" sz="2000" dirty="0">
              <a:solidFill>
                <a:schemeClr val="bg2">
                  <a:lumMod val="50000"/>
                </a:schemeClr>
              </a:solidFill>
              <a:latin typeface="Arial" panose="020B0604020202020204" pitchFamily="34" charset="0"/>
              <a:cs typeface="Arial" panose="020B0604020202020204" pitchFamily="34" charset="0"/>
            </a:endParaRPr>
          </a:p>
          <a:p>
            <a:r>
              <a:rPr lang="en-CA" sz="2000" dirty="0" err="1">
                <a:solidFill>
                  <a:schemeClr val="bg2">
                    <a:lumMod val="50000"/>
                  </a:schemeClr>
                </a:solidFill>
                <a:latin typeface="Arial" panose="020B0604020202020204" pitchFamily="34" charset="0"/>
                <a:cs typeface="Arial" panose="020B0604020202020204" pitchFamily="34" charset="0"/>
              </a:rPr>
              <a:t>Tomkowicz</a:t>
            </a:r>
            <a:r>
              <a:rPr lang="en-CA" sz="2000" dirty="0">
                <a:solidFill>
                  <a:schemeClr val="bg2">
                    <a:lumMod val="50000"/>
                  </a:schemeClr>
                </a:solidFill>
                <a:latin typeface="Arial" panose="020B0604020202020204" pitchFamily="34" charset="0"/>
                <a:cs typeface="Arial" panose="020B0604020202020204" pitchFamily="34" charset="0"/>
              </a:rPr>
              <a:t>, R.J. (2013). Copyright in ideas: Equitable ownership of copyright. </a:t>
            </a:r>
            <a:r>
              <a:rPr lang="en-CA" sz="2000" i="1" dirty="0">
                <a:solidFill>
                  <a:schemeClr val="bg2">
                    <a:lumMod val="50000"/>
                  </a:schemeClr>
                </a:solidFill>
                <a:latin typeface="Arial" panose="020B0604020202020204" pitchFamily="34" charset="0"/>
                <a:cs typeface="Arial" panose="020B0604020202020204" pitchFamily="34" charset="0"/>
              </a:rPr>
              <a:t>Canadian Intellectual Property Review. 29</a:t>
            </a:r>
            <a:r>
              <a:rPr lang="en-CA" sz="2000" dirty="0">
                <a:solidFill>
                  <a:schemeClr val="bg2">
                    <a:lumMod val="50000"/>
                  </a:schemeClr>
                </a:solidFill>
                <a:latin typeface="Arial" panose="020B0604020202020204" pitchFamily="34" charset="0"/>
                <a:cs typeface="Arial" panose="020B0604020202020204" pitchFamily="34" charset="0"/>
              </a:rPr>
              <a:t>(1). 75-98</a:t>
            </a:r>
          </a:p>
          <a:p>
            <a:endParaRPr lang="en-CA" sz="2000" dirty="0">
              <a:solidFill>
                <a:schemeClr val="bg2">
                  <a:lumMod val="50000"/>
                </a:schemeClr>
              </a:solidFill>
              <a:latin typeface="Arial" panose="020B0604020202020204" pitchFamily="34" charset="0"/>
              <a:cs typeface="Arial" panose="020B0604020202020204" pitchFamily="34" charset="0"/>
            </a:endParaRPr>
          </a:p>
          <a:p>
            <a:r>
              <a:rPr lang="en-CA" sz="2000" dirty="0" err="1">
                <a:solidFill>
                  <a:schemeClr val="bg2">
                    <a:lumMod val="50000"/>
                  </a:schemeClr>
                </a:solidFill>
                <a:latin typeface="Arial" panose="020B0604020202020204" pitchFamily="34" charset="0"/>
                <a:cs typeface="Arial" panose="020B0604020202020204" pitchFamily="34" charset="0"/>
              </a:rPr>
              <a:t>Vaver</a:t>
            </a:r>
            <a:r>
              <a:rPr lang="en-CA" sz="2000" dirty="0">
                <a:solidFill>
                  <a:schemeClr val="bg2">
                    <a:lumMod val="50000"/>
                  </a:schemeClr>
                </a:solidFill>
                <a:latin typeface="Arial" panose="020B0604020202020204" pitchFamily="34" charset="0"/>
                <a:cs typeface="Arial" panose="020B0604020202020204" pitchFamily="34" charset="0"/>
              </a:rPr>
              <a:t>, D. (2011) </a:t>
            </a:r>
            <a:r>
              <a:rPr lang="en-CA" sz="2000" i="1" dirty="0">
                <a:solidFill>
                  <a:schemeClr val="bg2">
                    <a:lumMod val="50000"/>
                  </a:schemeClr>
                </a:solidFill>
                <a:latin typeface="Arial" panose="020B0604020202020204" pitchFamily="34" charset="0"/>
                <a:cs typeface="Arial" panose="020B0604020202020204" pitchFamily="34" charset="0"/>
              </a:rPr>
              <a:t>Intellectual property law: Copyright, patents and trade-marks</a:t>
            </a:r>
            <a:r>
              <a:rPr lang="en-CA" sz="2000" dirty="0">
                <a:solidFill>
                  <a:schemeClr val="bg2">
                    <a:lumMod val="50000"/>
                  </a:schemeClr>
                </a:solidFill>
                <a:latin typeface="Arial" panose="020B0604020202020204" pitchFamily="34" charset="0"/>
                <a:cs typeface="Arial" panose="020B0604020202020204" pitchFamily="34" charset="0"/>
              </a:rPr>
              <a:t>. 2nd Ed. Toronto: Irwin Law</a:t>
            </a:r>
          </a:p>
          <a:p>
            <a:endParaRPr lang="en-CA" sz="2000" dirty="0">
              <a:solidFill>
                <a:schemeClr val="bg2">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396077"/>
      </p:ext>
    </p:extLst>
  </p:cSld>
  <p:clrMapOvr>
    <a:masterClrMapping/>
  </p:clrMapOvr>
  <mc:AlternateContent xmlns:mc="http://schemas.openxmlformats.org/markup-compatibility/2006" xmlns:p14="http://schemas.microsoft.com/office/powerpoint/2010/main">
    <mc:Choice Requires="p14">
      <p:transition spd="slow" p14:dur="2000" advClick="0" advTm="7093"/>
    </mc:Choice>
    <mc:Fallback xmlns="">
      <p:transition spd="slow" advClick="0" advTm="7093"/>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25785" y="526318"/>
            <a:ext cx="9941169" cy="868633"/>
          </a:xfrm>
        </p:spPr>
        <p:txBody>
          <a:bodyPr/>
          <a:lstStyle/>
          <a:p>
            <a:r>
              <a:rPr lang="en-US" b="1" dirty="0">
                <a:latin typeface="Arial" panose="020B0604020202020204" pitchFamily="34" charset="0"/>
                <a:cs typeface="Arial" panose="020B0604020202020204" pitchFamily="34" charset="0"/>
              </a:rPr>
              <a:t>COPYRIGHT OWNERSHIP</a:t>
            </a:r>
          </a:p>
        </p:txBody>
      </p:sp>
      <p:pic>
        <p:nvPicPr>
          <p:cNvPr id="7" name="Content Placeholder 6">
            <a:extLst>
              <a:ext uri="{FF2B5EF4-FFF2-40B4-BE49-F238E27FC236}">
                <a16:creationId xmlns:a16="http://schemas.microsoft.com/office/drawing/2014/main" id="{A98BD4BF-0D2C-44CF-B348-62AB12FB5B2A}"/>
              </a:ext>
            </a:extLst>
          </p:cNvPr>
          <p:cNvPicPr>
            <a:picLocks noGrp="1" noChangeAspect="1"/>
          </p:cNvPicPr>
          <p:nvPr>
            <p:ph sz="quarter" idx="14"/>
          </p:nvPr>
        </p:nvPicPr>
        <p:blipFill>
          <a:blip r:embed="rId4"/>
          <a:stretch>
            <a:fillRect/>
          </a:stretch>
        </p:blipFill>
        <p:spPr>
          <a:xfrm>
            <a:off x="1155938" y="2964860"/>
            <a:ext cx="4601763" cy="3211653"/>
          </a:xfrm>
        </p:spPr>
      </p:pic>
      <p:pic>
        <p:nvPicPr>
          <p:cNvPr id="9" name="Picture 8">
            <a:extLst>
              <a:ext uri="{FF2B5EF4-FFF2-40B4-BE49-F238E27FC236}">
                <a16:creationId xmlns:a16="http://schemas.microsoft.com/office/drawing/2014/main" id="{1E6E65B9-A984-48EE-9B31-38896734A8F0}"/>
              </a:ext>
            </a:extLst>
          </p:cNvPr>
          <p:cNvPicPr>
            <a:picLocks noChangeAspect="1"/>
          </p:cNvPicPr>
          <p:nvPr/>
        </p:nvPicPr>
        <p:blipFill>
          <a:blip r:embed="rId5"/>
          <a:stretch>
            <a:fillRect/>
          </a:stretch>
        </p:blipFill>
        <p:spPr>
          <a:xfrm>
            <a:off x="9414931" y="2964860"/>
            <a:ext cx="2397474" cy="2072926"/>
          </a:xfrm>
          <a:prstGeom prst="rect">
            <a:avLst/>
          </a:prstGeom>
        </p:spPr>
      </p:pic>
      <p:pic>
        <p:nvPicPr>
          <p:cNvPr id="10" name="Picture 9">
            <a:extLst>
              <a:ext uri="{FF2B5EF4-FFF2-40B4-BE49-F238E27FC236}">
                <a16:creationId xmlns:a16="http://schemas.microsoft.com/office/drawing/2014/main" id="{E2DF151D-D125-4DE9-9625-BBDAE84B1343}"/>
              </a:ext>
            </a:extLst>
          </p:cNvPr>
          <p:cNvPicPr>
            <a:picLocks noChangeAspect="1"/>
          </p:cNvPicPr>
          <p:nvPr/>
        </p:nvPicPr>
        <p:blipFill>
          <a:blip r:embed="rId6"/>
          <a:stretch>
            <a:fillRect/>
          </a:stretch>
        </p:blipFill>
        <p:spPr>
          <a:xfrm>
            <a:off x="5944076" y="1150393"/>
            <a:ext cx="2865979" cy="2255197"/>
          </a:xfrm>
          <a:prstGeom prst="rect">
            <a:avLst/>
          </a:prstGeom>
        </p:spPr>
      </p:pic>
      <p:sp>
        <p:nvSpPr>
          <p:cNvPr id="12" name="TextBox 11">
            <a:extLst>
              <a:ext uri="{FF2B5EF4-FFF2-40B4-BE49-F238E27FC236}">
                <a16:creationId xmlns:a16="http://schemas.microsoft.com/office/drawing/2014/main" id="{7C673144-4F29-41DF-BBF5-2ADBC417EDEB}"/>
              </a:ext>
            </a:extLst>
          </p:cNvPr>
          <p:cNvSpPr txBox="1"/>
          <p:nvPr/>
        </p:nvSpPr>
        <p:spPr>
          <a:xfrm>
            <a:off x="8310373" y="2928895"/>
            <a:ext cx="1930991" cy="1569660"/>
          </a:xfrm>
          <a:prstGeom prst="rect">
            <a:avLst/>
          </a:prstGeom>
          <a:noFill/>
        </p:spPr>
        <p:txBody>
          <a:bodyPr wrap="square" rtlCol="0">
            <a:spAutoFit/>
          </a:bodyPr>
          <a:lstStyle/>
          <a:p>
            <a:r>
              <a:rPr lang="en-CA" sz="9600" dirty="0">
                <a:latin typeface="Arial" panose="020B0604020202020204" pitchFamily="34" charset="0"/>
                <a:cs typeface="Arial" panose="020B0604020202020204" pitchFamily="34" charset="0"/>
              </a:rPr>
              <a:t>?</a:t>
            </a:r>
          </a:p>
        </p:txBody>
      </p:sp>
      <p:pic>
        <p:nvPicPr>
          <p:cNvPr id="5" name="Picture 4">
            <a:extLst>
              <a:ext uri="{FF2B5EF4-FFF2-40B4-BE49-F238E27FC236}">
                <a16:creationId xmlns:a16="http://schemas.microsoft.com/office/drawing/2014/main" id="{59EB0D8D-BB13-4800-AC84-846D4036913A}"/>
              </a:ext>
            </a:extLst>
          </p:cNvPr>
          <p:cNvPicPr>
            <a:picLocks noChangeAspect="1"/>
          </p:cNvPicPr>
          <p:nvPr/>
        </p:nvPicPr>
        <p:blipFill rotWithShape="1">
          <a:blip r:embed="rId7"/>
          <a:srcRect r="7373" b="12037"/>
          <a:stretch/>
        </p:blipFill>
        <p:spPr>
          <a:xfrm>
            <a:off x="6297108" y="4209928"/>
            <a:ext cx="2182835" cy="2072926"/>
          </a:xfrm>
          <a:prstGeom prst="rect">
            <a:avLst/>
          </a:prstGeom>
        </p:spPr>
      </p:pic>
    </p:spTree>
    <p:custDataLst>
      <p:tags r:id="rId1"/>
    </p:custDataLst>
    <p:extLst>
      <p:ext uri="{BB962C8B-B14F-4D97-AF65-F5344CB8AC3E}">
        <p14:creationId xmlns:p14="http://schemas.microsoft.com/office/powerpoint/2010/main" val="1857498747"/>
      </p:ext>
    </p:extLst>
  </p:cSld>
  <p:clrMapOvr>
    <a:masterClrMapping/>
  </p:clrMapOvr>
  <mc:AlternateContent xmlns:mc="http://schemas.openxmlformats.org/markup-compatibility/2006" xmlns:p14="http://schemas.microsoft.com/office/powerpoint/2010/main">
    <mc:Choice Requires="p14">
      <p:transition spd="slow" p14:dur="2000" advTm="20491"/>
    </mc:Choice>
    <mc:Fallback xmlns="">
      <p:transition spd="slow" advTm="2049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EA0509-AA0C-48F9-8AED-27B9CD8F036D}"/>
              </a:ext>
            </a:extLst>
          </p:cNvPr>
          <p:cNvSpPr>
            <a:spLocks noGrp="1"/>
          </p:cNvSpPr>
          <p:nvPr>
            <p:ph type="title"/>
          </p:nvPr>
        </p:nvSpPr>
        <p:spPr/>
        <p:txBody>
          <a:bodyPr/>
          <a:lstStyle/>
          <a:p>
            <a:r>
              <a:rPr lang="en-CA" b="1" dirty="0">
                <a:latin typeface="Arial" panose="020B0604020202020204" pitchFamily="34" charset="0"/>
                <a:cs typeface="Arial" panose="020B0604020202020204" pitchFamily="34" charset="0"/>
              </a:rPr>
              <a:t>CASES AND LEGISLATION</a:t>
            </a:r>
          </a:p>
        </p:txBody>
      </p:sp>
      <p:sp>
        <p:nvSpPr>
          <p:cNvPr id="3" name="TextBox 2">
            <a:extLst>
              <a:ext uri="{FF2B5EF4-FFF2-40B4-BE49-F238E27FC236}">
                <a16:creationId xmlns:a16="http://schemas.microsoft.com/office/drawing/2014/main" id="{E107E57D-888D-4C85-B941-1B32009908BA}"/>
              </a:ext>
            </a:extLst>
          </p:cNvPr>
          <p:cNvSpPr txBox="1"/>
          <p:nvPr/>
        </p:nvSpPr>
        <p:spPr>
          <a:xfrm>
            <a:off x="896816" y="1438665"/>
            <a:ext cx="11576537" cy="1077218"/>
          </a:xfrm>
          <a:prstGeom prst="rect">
            <a:avLst/>
          </a:prstGeom>
          <a:noFill/>
        </p:spPr>
        <p:txBody>
          <a:bodyPr wrap="square" rtlCol="0">
            <a:spAutoFit/>
          </a:bodyPr>
          <a:lstStyle/>
          <a:p>
            <a:endParaRPr lang="en-CA" dirty="0"/>
          </a:p>
          <a:p>
            <a:br>
              <a:rPr lang="es-ES" i="1" dirty="0"/>
            </a:br>
            <a:r>
              <a:rPr lang="es-ES" sz="2800" i="1" dirty="0" err="1">
                <a:solidFill>
                  <a:schemeClr val="bg2">
                    <a:lumMod val="50000"/>
                  </a:schemeClr>
                </a:solidFill>
                <a:latin typeface="Arial" panose="020B0604020202020204" pitchFamily="34" charset="0"/>
                <a:cs typeface="Arial" panose="020B0604020202020204" pitchFamily="34" charset="0"/>
              </a:rPr>
              <a:t>Hawley</a:t>
            </a:r>
            <a:r>
              <a:rPr lang="es-ES" sz="2800" i="1" dirty="0">
                <a:solidFill>
                  <a:schemeClr val="bg2">
                    <a:lumMod val="50000"/>
                  </a:schemeClr>
                </a:solidFill>
                <a:latin typeface="Arial" panose="020B0604020202020204" pitchFamily="34" charset="0"/>
                <a:cs typeface="Arial" panose="020B0604020202020204" pitchFamily="34" charset="0"/>
              </a:rPr>
              <a:t> v. </a:t>
            </a:r>
            <a:r>
              <a:rPr lang="es-ES" sz="2800" i="1" dirty="0" err="1">
                <a:solidFill>
                  <a:schemeClr val="bg2">
                    <a:lumMod val="50000"/>
                  </a:schemeClr>
                </a:solidFill>
                <a:latin typeface="Arial" panose="020B0604020202020204" pitchFamily="34" charset="0"/>
                <a:cs typeface="Arial" panose="020B0604020202020204" pitchFamily="34" charset="0"/>
              </a:rPr>
              <a:t>Canada</a:t>
            </a:r>
            <a:r>
              <a:rPr lang="es-ES" sz="2800" dirty="0">
                <a:solidFill>
                  <a:schemeClr val="bg2">
                    <a:lumMod val="50000"/>
                  </a:schemeClr>
                </a:solidFill>
                <a:latin typeface="Arial" panose="020B0604020202020204" pitchFamily="34" charset="0"/>
                <a:cs typeface="Arial" panose="020B0604020202020204" pitchFamily="34" charset="0"/>
              </a:rPr>
              <a:t>, 1990 </a:t>
            </a:r>
            <a:r>
              <a:rPr lang="es-ES" sz="2800" dirty="0" err="1">
                <a:solidFill>
                  <a:schemeClr val="bg2">
                    <a:lumMod val="50000"/>
                  </a:schemeClr>
                </a:solidFill>
                <a:latin typeface="Arial" panose="020B0604020202020204" pitchFamily="34" charset="0"/>
                <a:cs typeface="Arial" panose="020B0604020202020204" pitchFamily="34" charset="0"/>
              </a:rPr>
              <a:t>CanLII</a:t>
            </a:r>
            <a:r>
              <a:rPr lang="es-ES" sz="2800" dirty="0">
                <a:solidFill>
                  <a:schemeClr val="bg2">
                    <a:lumMod val="50000"/>
                  </a:schemeClr>
                </a:solidFill>
                <a:latin typeface="Arial" panose="020B0604020202020204" pitchFamily="34" charset="0"/>
                <a:cs typeface="Arial" panose="020B0604020202020204" pitchFamily="34" charset="0"/>
              </a:rPr>
              <a:t> 8024 (FC). </a:t>
            </a:r>
            <a:r>
              <a:rPr lang="es-ES" sz="2800" dirty="0">
                <a:solidFill>
                  <a:schemeClr val="bg2">
                    <a:lumMod val="50000"/>
                  </a:schemeClr>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http://canlii.ca/t/gbw0q</a:t>
            </a:r>
            <a:endParaRPr lang="en-CA" sz="2800" dirty="0">
              <a:solidFill>
                <a:schemeClr val="bg2">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09199487"/>
      </p:ext>
    </p:extLst>
  </p:cSld>
  <p:clrMapOvr>
    <a:masterClrMapping/>
  </p:clrMapOvr>
  <mc:AlternateContent xmlns:mc="http://schemas.openxmlformats.org/markup-compatibility/2006" xmlns:p14="http://schemas.microsoft.com/office/powerpoint/2010/main">
    <mc:Choice Requires="p14">
      <p:transition spd="slow" p14:dur="2000" advTm="4603"/>
    </mc:Choice>
    <mc:Fallback xmlns="">
      <p:transition spd="slow" advTm="4603"/>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E27DF0-2E50-4C0E-9AB5-773C1684190F}"/>
              </a:ext>
            </a:extLst>
          </p:cNvPr>
          <p:cNvSpPr>
            <a:spLocks noGrp="1"/>
          </p:cNvSpPr>
          <p:nvPr>
            <p:ph type="title"/>
          </p:nvPr>
        </p:nvSpPr>
        <p:spPr/>
        <p:txBody>
          <a:bodyPr/>
          <a:lstStyle/>
          <a:p>
            <a:r>
              <a:rPr lang="en-CA" b="1" dirty="0"/>
              <a:t>IMAGE AND SOUND REFERENCES</a:t>
            </a:r>
          </a:p>
        </p:txBody>
      </p:sp>
      <p:sp>
        <p:nvSpPr>
          <p:cNvPr id="3" name="Content Placeholder 2">
            <a:extLst>
              <a:ext uri="{FF2B5EF4-FFF2-40B4-BE49-F238E27FC236}">
                <a16:creationId xmlns:a16="http://schemas.microsoft.com/office/drawing/2014/main" id="{3F0FA18C-59BF-4CB0-BD18-930FD00544B3}"/>
              </a:ext>
            </a:extLst>
          </p:cNvPr>
          <p:cNvSpPr>
            <a:spLocks noGrp="1"/>
          </p:cNvSpPr>
          <p:nvPr>
            <p:ph sz="half" idx="1"/>
          </p:nvPr>
        </p:nvSpPr>
        <p:spPr>
          <a:xfrm>
            <a:off x="527538" y="1610838"/>
            <a:ext cx="11126580" cy="4720844"/>
          </a:xfrm>
        </p:spPr>
        <p:txBody>
          <a:bodyPr/>
          <a:lstStyle/>
          <a:p>
            <a:pPr marL="0" indent="0">
              <a:buNone/>
            </a:pPr>
            <a:r>
              <a:rPr lang="de-DE" sz="1400" dirty="0">
                <a:latin typeface="Arial" panose="020B0604020202020204" pitchFamily="34" charset="0"/>
                <a:cs typeface="Arial" panose="020B0604020202020204" pitchFamily="34" charset="0"/>
              </a:rPr>
              <a:t>Image Credit (in order of appearance):</a:t>
            </a:r>
          </a:p>
          <a:p>
            <a:pPr marL="0" indent="0">
              <a:buNone/>
            </a:pPr>
            <a:r>
              <a:rPr lang="de-DE" sz="1400" dirty="0">
                <a:latin typeface="Arial" panose="020B0604020202020204" pitchFamily="34" charset="0"/>
                <a:cs typeface="Arial" panose="020B0604020202020204" pitchFamily="34" charset="0"/>
              </a:rPr>
              <a:t>rawpixel. (2017). Typerwriter. </a:t>
            </a:r>
            <a:r>
              <a:rPr lang="de-DE" sz="1400" i="1" dirty="0">
                <a:latin typeface="Arial" panose="020B0604020202020204" pitchFamily="34" charset="0"/>
                <a:cs typeface="Arial" panose="020B0604020202020204" pitchFamily="34" charset="0"/>
              </a:rPr>
              <a:t>Pixabay</a:t>
            </a:r>
            <a:r>
              <a:rPr lang="de-DE" sz="1400" dirty="0">
                <a:latin typeface="Arial" panose="020B0604020202020204" pitchFamily="34" charset="0"/>
                <a:cs typeface="Arial" panose="020B0604020202020204" pitchFamily="34" charset="0"/>
              </a:rPr>
              <a:t>. CC0 </a:t>
            </a:r>
            <a:r>
              <a:rPr lang="de-DE" sz="1400" dirty="0">
                <a:latin typeface="Arial" panose="020B0604020202020204" pitchFamily="34" charset="0"/>
                <a:cs typeface="Arial" panose="020B0604020202020204" pitchFamily="34" charset="0"/>
                <a:hlinkClick r:id="rId3"/>
              </a:rPr>
              <a:t>https://pixabay.com/en/typewriter-old-alphabet-typing-2242164/</a:t>
            </a:r>
            <a:r>
              <a:rPr lang="de-DE" sz="1400" dirty="0">
                <a:latin typeface="Arial" panose="020B0604020202020204" pitchFamily="34" charset="0"/>
                <a:cs typeface="Arial" panose="020B0604020202020204" pitchFamily="34" charset="0"/>
              </a:rPr>
              <a:t> </a:t>
            </a:r>
          </a:p>
          <a:p>
            <a:pPr marL="0" indent="0">
              <a:buNone/>
            </a:pPr>
            <a:r>
              <a:rPr lang="en-CA" sz="1400" dirty="0" err="1">
                <a:latin typeface="Arial" panose="020B0604020202020204" pitchFamily="34" charset="0"/>
                <a:cs typeface="Arial" panose="020B0604020202020204" pitchFamily="34" charset="0"/>
              </a:rPr>
              <a:t>Enshia</a:t>
            </a:r>
            <a:r>
              <a:rPr lang="en-CA" sz="1400" dirty="0">
                <a:latin typeface="Arial" panose="020B0604020202020204" pitchFamily="34" charset="0"/>
                <a:cs typeface="Arial" panose="020B0604020202020204" pitchFamily="34" charset="0"/>
              </a:rPr>
              <a:t>. (n.d.). Book. </a:t>
            </a:r>
            <a:r>
              <a:rPr lang="en-CA" sz="1400" i="1" dirty="0">
                <a:latin typeface="Arial" panose="020B0604020202020204" pitchFamily="34" charset="0"/>
                <a:cs typeface="Arial" panose="020B0604020202020204" pitchFamily="34" charset="0"/>
              </a:rPr>
              <a:t>The Noun Project</a:t>
            </a:r>
            <a:r>
              <a:rPr lang="en-CA" sz="1400" dirty="0">
                <a:latin typeface="Arial" panose="020B0604020202020204" pitchFamily="34" charset="0"/>
                <a:cs typeface="Arial" panose="020B0604020202020204" pitchFamily="34" charset="0"/>
              </a:rPr>
              <a:t>. CC BY </a:t>
            </a:r>
            <a:r>
              <a:rPr lang="en-CA" sz="1400" dirty="0">
                <a:latin typeface="Arial" panose="020B0604020202020204" pitchFamily="34" charset="0"/>
                <a:cs typeface="Arial" panose="020B0604020202020204" pitchFamily="34" charset="0"/>
                <a:hlinkClick r:id="rId4"/>
              </a:rPr>
              <a:t>https://thenounproject.com/icon/1787402/</a:t>
            </a:r>
            <a:r>
              <a:rPr lang="en-CA" sz="1400" dirty="0">
                <a:latin typeface="Arial" panose="020B0604020202020204" pitchFamily="34" charset="0"/>
                <a:cs typeface="Arial" panose="020B0604020202020204" pitchFamily="34" charset="0"/>
              </a:rPr>
              <a:t> </a:t>
            </a:r>
          </a:p>
          <a:p>
            <a:pPr marL="0" indent="0">
              <a:buNone/>
            </a:pPr>
            <a:r>
              <a:rPr lang="en-CA" sz="1400" dirty="0" err="1">
                <a:latin typeface="Arial" panose="020B0604020202020204" pitchFamily="34" charset="0"/>
                <a:cs typeface="Arial" panose="020B0604020202020204" pitchFamily="34" charset="0"/>
              </a:rPr>
              <a:t>ProSymbols</a:t>
            </a:r>
            <a:r>
              <a:rPr lang="en-CA" sz="1400" dirty="0">
                <a:latin typeface="Arial" panose="020B0604020202020204" pitchFamily="34" charset="0"/>
                <a:cs typeface="Arial" panose="020B0604020202020204" pitchFamily="34" charset="0"/>
              </a:rPr>
              <a:t>. (n.d.). Art. </a:t>
            </a:r>
            <a:r>
              <a:rPr lang="en-CA" sz="1400" i="1" dirty="0">
                <a:latin typeface="Arial" panose="020B0604020202020204" pitchFamily="34" charset="0"/>
                <a:cs typeface="Arial" panose="020B0604020202020204" pitchFamily="34" charset="0"/>
              </a:rPr>
              <a:t>The Noun Project</a:t>
            </a:r>
            <a:r>
              <a:rPr lang="en-CA" sz="1400" dirty="0">
                <a:latin typeface="Arial" panose="020B0604020202020204" pitchFamily="34" charset="0"/>
                <a:cs typeface="Arial" panose="020B0604020202020204" pitchFamily="34" charset="0"/>
              </a:rPr>
              <a:t>. CC BY. </a:t>
            </a:r>
            <a:r>
              <a:rPr lang="en-CA" sz="1400" dirty="0">
                <a:latin typeface="Arial" panose="020B0604020202020204" pitchFamily="34" charset="0"/>
                <a:cs typeface="Arial" panose="020B0604020202020204" pitchFamily="34" charset="0"/>
                <a:hlinkClick r:id="rId5"/>
              </a:rPr>
              <a:t>https://thenounproject.com/icon/1976897</a:t>
            </a:r>
            <a:endParaRPr lang="en-CA" sz="1400" dirty="0">
              <a:latin typeface="Arial" panose="020B0604020202020204" pitchFamily="34" charset="0"/>
              <a:cs typeface="Arial" panose="020B0604020202020204" pitchFamily="34" charset="0"/>
            </a:endParaRPr>
          </a:p>
          <a:p>
            <a:pPr marL="0" indent="0">
              <a:buNone/>
            </a:pPr>
            <a:r>
              <a:rPr lang="en-CA" sz="1400" dirty="0">
                <a:latin typeface="Arial" panose="020B0604020202020204" pitchFamily="34" charset="0"/>
                <a:cs typeface="Arial" panose="020B0604020202020204" pitchFamily="34" charset="0"/>
              </a:rPr>
              <a:t>Atif Arshad. (</a:t>
            </a:r>
            <a:r>
              <a:rPr lang="en-CA" sz="1400" dirty="0" err="1">
                <a:latin typeface="Arial" panose="020B0604020202020204" pitchFamily="34" charset="0"/>
                <a:cs typeface="Arial" panose="020B0604020202020204" pitchFamily="34" charset="0"/>
              </a:rPr>
              <a:t>n.d</a:t>
            </a:r>
            <a:r>
              <a:rPr lang="en-CA" sz="1400" dirty="0">
                <a:latin typeface="Arial" panose="020B0604020202020204" pitchFamily="34" charset="0"/>
                <a:cs typeface="Arial" panose="020B0604020202020204" pitchFamily="34" charset="0"/>
              </a:rPr>
              <a:t>). Gramophone. </a:t>
            </a:r>
            <a:r>
              <a:rPr lang="en-CA" sz="1400" i="1" dirty="0">
                <a:latin typeface="Arial" panose="020B0604020202020204" pitchFamily="34" charset="0"/>
                <a:cs typeface="Arial" panose="020B0604020202020204" pitchFamily="34" charset="0"/>
              </a:rPr>
              <a:t>The Noun Project</a:t>
            </a:r>
            <a:r>
              <a:rPr lang="en-CA" sz="1400" dirty="0">
                <a:latin typeface="Arial" panose="020B0604020202020204" pitchFamily="34" charset="0"/>
                <a:cs typeface="Arial" panose="020B0604020202020204" pitchFamily="34" charset="0"/>
              </a:rPr>
              <a:t>. CC0. </a:t>
            </a:r>
            <a:r>
              <a:rPr lang="en-CA" sz="1400" dirty="0"/>
              <a:t> </a:t>
            </a:r>
            <a:r>
              <a:rPr lang="en-CA" sz="1400" dirty="0">
                <a:hlinkClick r:id="rId6"/>
              </a:rPr>
              <a:t>https://thenounproject.com/icon/1306170/</a:t>
            </a:r>
            <a:endParaRPr lang="en-CA" sz="1400" dirty="0">
              <a:latin typeface="Arial" panose="020B0604020202020204" pitchFamily="34" charset="0"/>
              <a:cs typeface="Arial" panose="020B0604020202020204" pitchFamily="34" charset="0"/>
            </a:endParaRPr>
          </a:p>
          <a:p>
            <a:pPr marL="0" indent="0">
              <a:buNone/>
            </a:pPr>
            <a:r>
              <a:rPr lang="en-CA" sz="1400" dirty="0" err="1">
                <a:latin typeface="Arial" panose="020B0604020202020204" pitchFamily="34" charset="0"/>
                <a:cs typeface="Arial" panose="020B0604020202020204" pitchFamily="34" charset="0"/>
              </a:rPr>
              <a:t>kaboompics</a:t>
            </a:r>
            <a:r>
              <a:rPr lang="en-CA" sz="1400" dirty="0">
                <a:latin typeface="Arial" panose="020B0604020202020204" pitchFamily="34" charset="0"/>
                <a:cs typeface="Arial" panose="020B0604020202020204" pitchFamily="34" charset="0"/>
              </a:rPr>
              <a:t>. (2015).Girl Reading. </a:t>
            </a:r>
            <a:r>
              <a:rPr lang="en-CA" sz="1400" i="1" dirty="0" err="1">
                <a:latin typeface="Arial" panose="020B0604020202020204" pitchFamily="34" charset="0"/>
                <a:cs typeface="Arial" panose="020B0604020202020204" pitchFamily="34" charset="0"/>
              </a:rPr>
              <a:t>Pixabay</a:t>
            </a:r>
            <a:r>
              <a:rPr lang="en-CA" sz="1400" dirty="0">
                <a:latin typeface="Arial" panose="020B0604020202020204" pitchFamily="34" charset="0"/>
                <a:cs typeface="Arial" panose="020B0604020202020204" pitchFamily="34" charset="0"/>
              </a:rPr>
              <a:t>. CC0 </a:t>
            </a:r>
            <a:r>
              <a:rPr lang="en-CA" sz="1400" dirty="0">
                <a:latin typeface="Arial" panose="020B0604020202020204" pitchFamily="34" charset="0"/>
                <a:cs typeface="Arial" panose="020B0604020202020204" pitchFamily="34" charset="0"/>
                <a:hlinkClick r:id="rId7"/>
              </a:rPr>
              <a:t>https://pixabay.com/en/girl-read-reading-newspaper-791231/  </a:t>
            </a:r>
            <a:endParaRPr lang="en-CA" sz="1400" dirty="0">
              <a:latin typeface="Arial" panose="020B0604020202020204" pitchFamily="34" charset="0"/>
              <a:cs typeface="Arial" panose="020B0604020202020204" pitchFamily="34" charset="0"/>
            </a:endParaRPr>
          </a:p>
          <a:p>
            <a:pPr marL="0" indent="0">
              <a:buNone/>
            </a:pPr>
            <a:r>
              <a:rPr lang="en-CA" sz="1400" dirty="0">
                <a:latin typeface="Arial" panose="020B0604020202020204" pitchFamily="34" charset="0"/>
                <a:cs typeface="Arial" panose="020B0604020202020204" pitchFamily="34" charset="0"/>
              </a:rPr>
              <a:t>Adrian Coquet. (n.d.) Worker. </a:t>
            </a:r>
            <a:r>
              <a:rPr lang="en-CA" sz="1400" i="1" dirty="0">
                <a:latin typeface="Arial" panose="020B0604020202020204" pitchFamily="34" charset="0"/>
                <a:cs typeface="Arial" panose="020B0604020202020204" pitchFamily="34" charset="0"/>
              </a:rPr>
              <a:t>The Noun Project</a:t>
            </a:r>
            <a:r>
              <a:rPr lang="en-CA" sz="1400" dirty="0">
                <a:latin typeface="Arial" panose="020B0604020202020204" pitchFamily="34" charset="0"/>
                <a:cs typeface="Arial" panose="020B0604020202020204" pitchFamily="34" charset="0"/>
              </a:rPr>
              <a:t>. CC BY. </a:t>
            </a:r>
            <a:r>
              <a:rPr lang="en-CA" sz="1400" dirty="0">
                <a:latin typeface="Arial" panose="020B0604020202020204" pitchFamily="34" charset="0"/>
                <a:cs typeface="Arial" panose="020B0604020202020204" pitchFamily="34" charset="0"/>
                <a:hlinkClick r:id="rId8"/>
              </a:rPr>
              <a:t>https://thenounproject.com/icon/1772869/</a:t>
            </a:r>
            <a:endParaRPr lang="en-CA" sz="1400" dirty="0">
              <a:latin typeface="Arial" panose="020B0604020202020204" pitchFamily="34" charset="0"/>
              <a:cs typeface="Arial" panose="020B0604020202020204" pitchFamily="34" charset="0"/>
            </a:endParaRPr>
          </a:p>
          <a:p>
            <a:pPr marL="0" indent="0">
              <a:buNone/>
            </a:pPr>
            <a:r>
              <a:rPr lang="en-CA" sz="1400" dirty="0">
                <a:latin typeface="Arial" panose="020B0604020202020204" pitchFamily="34" charset="0"/>
                <a:cs typeface="Arial" panose="020B0604020202020204" pitchFamily="34" charset="0"/>
              </a:rPr>
              <a:t>Vladimir </a:t>
            </a:r>
            <a:r>
              <a:rPr lang="en-CA" sz="1400" dirty="0" err="1">
                <a:latin typeface="Arial" panose="020B0604020202020204" pitchFamily="34" charset="0"/>
                <a:cs typeface="Arial" panose="020B0604020202020204" pitchFamily="34" charset="0"/>
              </a:rPr>
              <a:t>Belochkin</a:t>
            </a:r>
            <a:r>
              <a:rPr lang="en-CA" sz="1400" dirty="0">
                <a:latin typeface="Arial" panose="020B0604020202020204" pitchFamily="34" charset="0"/>
                <a:cs typeface="Arial" panose="020B0604020202020204" pitchFamily="34" charset="0"/>
              </a:rPr>
              <a:t>. (</a:t>
            </a:r>
            <a:r>
              <a:rPr lang="en-CA" sz="1400" dirty="0" err="1">
                <a:latin typeface="Arial" panose="020B0604020202020204" pitchFamily="34" charset="0"/>
                <a:cs typeface="Arial" panose="020B0604020202020204" pitchFamily="34" charset="0"/>
              </a:rPr>
              <a:t>n.d</a:t>
            </a:r>
            <a:r>
              <a:rPr lang="en-CA" sz="1400" dirty="0">
                <a:latin typeface="Arial" panose="020B0604020202020204" pitchFamily="34" charset="0"/>
                <a:cs typeface="Arial" panose="020B0604020202020204" pitchFamily="34" charset="0"/>
              </a:rPr>
              <a:t>). contract. </a:t>
            </a:r>
            <a:r>
              <a:rPr lang="en-CA" sz="1400" i="1" dirty="0">
                <a:latin typeface="Arial" panose="020B0604020202020204" pitchFamily="34" charset="0"/>
                <a:cs typeface="Arial" panose="020B0604020202020204" pitchFamily="34" charset="0"/>
              </a:rPr>
              <a:t>The Noun Project</a:t>
            </a:r>
            <a:r>
              <a:rPr lang="en-CA" sz="1400" dirty="0">
                <a:latin typeface="Arial" panose="020B0604020202020204" pitchFamily="34" charset="0"/>
                <a:cs typeface="Arial" panose="020B0604020202020204" pitchFamily="34" charset="0"/>
              </a:rPr>
              <a:t>. CC BY. </a:t>
            </a:r>
            <a:r>
              <a:rPr lang="en-CA" sz="1400" dirty="0">
                <a:latin typeface="Arial" panose="020B0604020202020204" pitchFamily="34" charset="0"/>
                <a:cs typeface="Arial" panose="020B0604020202020204" pitchFamily="34" charset="0"/>
                <a:hlinkClick r:id="rId9"/>
              </a:rPr>
              <a:t>https://thenounproject.com/icon/869929</a:t>
            </a:r>
            <a:r>
              <a:rPr lang="en-CA" sz="1400" dirty="0">
                <a:latin typeface="Arial" panose="020B0604020202020204" pitchFamily="34" charset="0"/>
                <a:cs typeface="Arial" panose="020B0604020202020204" pitchFamily="34" charset="0"/>
              </a:rPr>
              <a:t> </a:t>
            </a:r>
          </a:p>
          <a:p>
            <a:pPr marL="0" indent="0">
              <a:buNone/>
            </a:pPr>
            <a:r>
              <a:rPr lang="en-CA" sz="1400" dirty="0">
                <a:latin typeface="Arial" panose="020B0604020202020204" pitchFamily="34" charset="0"/>
                <a:cs typeface="Arial" panose="020B0604020202020204" pitchFamily="34" charset="0"/>
              </a:rPr>
              <a:t>Template. (n.d.) professor. </a:t>
            </a:r>
            <a:r>
              <a:rPr lang="en-CA" sz="1400" i="1" dirty="0">
                <a:latin typeface="Arial" panose="020B0604020202020204" pitchFamily="34" charset="0"/>
                <a:cs typeface="Arial" panose="020B0604020202020204" pitchFamily="34" charset="0"/>
              </a:rPr>
              <a:t>The Noun Project</a:t>
            </a:r>
            <a:r>
              <a:rPr lang="en-CA" sz="1400" dirty="0">
                <a:latin typeface="Arial" panose="020B0604020202020204" pitchFamily="34" charset="0"/>
                <a:cs typeface="Arial" panose="020B0604020202020204" pitchFamily="34" charset="0"/>
              </a:rPr>
              <a:t>. CC BY. </a:t>
            </a:r>
            <a:r>
              <a:rPr lang="en-CA" sz="1400" dirty="0">
                <a:latin typeface="Arial" panose="020B0604020202020204" pitchFamily="34" charset="0"/>
                <a:cs typeface="Arial" panose="020B0604020202020204" pitchFamily="34" charset="0"/>
                <a:hlinkClick r:id="rId10"/>
              </a:rPr>
              <a:t>https://thenounproject.com/icon/2041323/</a:t>
            </a:r>
            <a:r>
              <a:rPr lang="en-CA" sz="1400" dirty="0">
                <a:latin typeface="Arial" panose="020B0604020202020204" pitchFamily="34" charset="0"/>
                <a:cs typeface="Arial" panose="020B0604020202020204" pitchFamily="34" charset="0"/>
              </a:rPr>
              <a:t> </a:t>
            </a:r>
          </a:p>
          <a:p>
            <a:pPr marL="0" indent="0">
              <a:buNone/>
            </a:pPr>
            <a:r>
              <a:rPr lang="en-CA" sz="1400" dirty="0" err="1">
                <a:latin typeface="Arial" panose="020B0604020202020204" pitchFamily="34" charset="0"/>
                <a:cs typeface="Arial" panose="020B0604020202020204" pitchFamily="34" charset="0"/>
              </a:rPr>
              <a:t>Ghan</a:t>
            </a:r>
            <a:r>
              <a:rPr lang="en-CA" sz="1400" dirty="0">
                <a:latin typeface="Arial" panose="020B0604020202020204" pitchFamily="34" charset="0"/>
                <a:cs typeface="Arial" panose="020B0604020202020204" pitchFamily="34" charset="0"/>
              </a:rPr>
              <a:t> Koon Lay. (n.d.) PhD Student. </a:t>
            </a:r>
            <a:r>
              <a:rPr lang="en-CA" sz="1400" i="1" dirty="0">
                <a:latin typeface="Arial" panose="020B0604020202020204" pitchFamily="34" charset="0"/>
                <a:cs typeface="Arial" panose="020B0604020202020204" pitchFamily="34" charset="0"/>
              </a:rPr>
              <a:t>The Noun Project</a:t>
            </a:r>
            <a:r>
              <a:rPr lang="en-CA" sz="1400" dirty="0">
                <a:latin typeface="Arial" panose="020B0604020202020204" pitchFamily="34" charset="0"/>
                <a:cs typeface="Arial" panose="020B0604020202020204" pitchFamily="34" charset="0"/>
              </a:rPr>
              <a:t>. CC BY.</a:t>
            </a:r>
            <a:r>
              <a:rPr lang="en-CA" sz="1400" dirty="0">
                <a:latin typeface="Arial" panose="020B0604020202020204" pitchFamily="34" charset="0"/>
                <a:cs typeface="Arial" panose="020B0604020202020204" pitchFamily="34" charset="0"/>
                <a:hlinkClick r:id="rId11"/>
              </a:rPr>
              <a:t> https://thenounproject.com/icon/1248191/</a:t>
            </a:r>
            <a:endParaRPr lang="en-CA" sz="1400" dirty="0">
              <a:latin typeface="Arial" panose="020B0604020202020204" pitchFamily="34" charset="0"/>
              <a:cs typeface="Arial" panose="020B0604020202020204" pitchFamily="34" charset="0"/>
            </a:endParaRPr>
          </a:p>
          <a:p>
            <a:pPr marL="0" indent="0">
              <a:buNone/>
            </a:pPr>
            <a:r>
              <a:rPr lang="en-CA" sz="1400" dirty="0">
                <a:latin typeface="Arial" panose="020B0604020202020204" pitchFamily="34" charset="0"/>
                <a:cs typeface="Arial" panose="020B0604020202020204" pitchFamily="34" charset="0"/>
              </a:rPr>
              <a:t>Orin </a:t>
            </a:r>
            <a:r>
              <a:rPr lang="en-CA" sz="1400" dirty="0" err="1">
                <a:latin typeface="Arial" panose="020B0604020202020204" pitchFamily="34" charset="0"/>
                <a:cs typeface="Arial" panose="020B0604020202020204" pitchFamily="34" charset="0"/>
              </a:rPr>
              <a:t>zuu</a:t>
            </a:r>
            <a:r>
              <a:rPr lang="en-CA" sz="1400" dirty="0">
                <a:latin typeface="Arial" panose="020B0604020202020204" pitchFamily="34" charset="0"/>
                <a:cs typeface="Arial" panose="020B0604020202020204" pitchFamily="34" charset="0"/>
              </a:rPr>
              <a:t>. (n.d.) memo. The Noun Project. CC BY. </a:t>
            </a:r>
            <a:r>
              <a:rPr lang="en-CA" sz="1400" dirty="0">
                <a:latin typeface="Arial" panose="020B0604020202020204" pitchFamily="34" charset="0"/>
                <a:cs typeface="Arial" panose="020B0604020202020204" pitchFamily="34" charset="0"/>
                <a:hlinkClick r:id="rId12"/>
              </a:rPr>
              <a:t>https://thenounproject.com/icon/1169851/</a:t>
            </a:r>
            <a:endParaRPr lang="en-CA" sz="1400" dirty="0">
              <a:latin typeface="Arial" panose="020B0604020202020204" pitchFamily="34" charset="0"/>
              <a:cs typeface="Arial" panose="020B0604020202020204" pitchFamily="34" charset="0"/>
            </a:endParaRPr>
          </a:p>
          <a:p>
            <a:pPr marL="0" indent="0">
              <a:buNone/>
            </a:pPr>
            <a:r>
              <a:rPr lang="en-CA" sz="1400" dirty="0">
                <a:latin typeface="Arial" panose="020B0604020202020204" pitchFamily="34" charset="0"/>
                <a:cs typeface="Arial" panose="020B0604020202020204" pitchFamily="34" charset="0"/>
              </a:rPr>
              <a:t>Daniel Turner. (n.d.) Crown. </a:t>
            </a:r>
            <a:r>
              <a:rPr lang="en-CA" sz="1400" i="1" dirty="0">
                <a:latin typeface="Arial" panose="020B0604020202020204" pitchFamily="34" charset="0"/>
                <a:cs typeface="Arial" panose="020B0604020202020204" pitchFamily="34" charset="0"/>
              </a:rPr>
              <a:t>The Noun Project. </a:t>
            </a:r>
            <a:r>
              <a:rPr lang="en-CA" sz="1400" dirty="0">
                <a:latin typeface="Arial" panose="020B0604020202020204" pitchFamily="34" charset="0"/>
                <a:cs typeface="Arial" panose="020B0604020202020204" pitchFamily="34" charset="0"/>
              </a:rPr>
              <a:t>CC BY.  </a:t>
            </a:r>
            <a:r>
              <a:rPr lang="en-CA" sz="1400" dirty="0">
                <a:latin typeface="Arial" panose="020B0604020202020204" pitchFamily="34" charset="0"/>
                <a:cs typeface="Arial" panose="020B0604020202020204" pitchFamily="34" charset="0"/>
                <a:hlinkClick r:id="rId13"/>
              </a:rPr>
              <a:t>https://thenounproject.com/icon/26903/</a:t>
            </a:r>
            <a:r>
              <a:rPr lang="en-CA" sz="1400" dirty="0">
                <a:latin typeface="Arial" panose="020B0604020202020204" pitchFamily="34" charset="0"/>
                <a:cs typeface="Arial" panose="020B0604020202020204" pitchFamily="34" charset="0"/>
              </a:rPr>
              <a:t> </a:t>
            </a:r>
          </a:p>
          <a:p>
            <a:pPr marL="0" indent="0">
              <a:buNone/>
            </a:pPr>
            <a:r>
              <a:rPr lang="en-CA" sz="1400" dirty="0" err="1">
                <a:latin typeface="Arial" panose="020B0604020202020204" pitchFamily="34" charset="0"/>
                <a:cs typeface="Arial" panose="020B0604020202020204" pitchFamily="34" charset="0"/>
              </a:rPr>
              <a:t>Jolan</a:t>
            </a:r>
            <a:r>
              <a:rPr lang="en-CA" sz="1400" dirty="0">
                <a:latin typeface="Arial" panose="020B0604020202020204" pitchFamily="34" charset="0"/>
                <a:cs typeface="Arial" panose="020B0604020202020204" pitchFamily="34" charset="0"/>
              </a:rPr>
              <a:t> </a:t>
            </a:r>
            <a:r>
              <a:rPr lang="en-CA" sz="1400" dirty="0" err="1">
                <a:latin typeface="Arial" panose="020B0604020202020204" pitchFamily="34" charset="0"/>
                <a:cs typeface="Arial" panose="020B0604020202020204" pitchFamily="34" charset="0"/>
              </a:rPr>
              <a:t>Soens</a:t>
            </a:r>
            <a:r>
              <a:rPr lang="en-CA" sz="1400" dirty="0">
                <a:latin typeface="Arial" panose="020B0604020202020204" pitchFamily="34" charset="0"/>
                <a:cs typeface="Arial" panose="020B0604020202020204" pitchFamily="34" charset="0"/>
              </a:rPr>
              <a:t>. (n.d.) Prison. </a:t>
            </a:r>
            <a:r>
              <a:rPr lang="en-CA" sz="1400" i="1" dirty="0">
                <a:latin typeface="Arial" panose="020B0604020202020204" pitchFamily="34" charset="0"/>
                <a:cs typeface="Arial" panose="020B0604020202020204" pitchFamily="34" charset="0"/>
              </a:rPr>
              <a:t>The Noun Project</a:t>
            </a:r>
            <a:r>
              <a:rPr lang="en-CA" sz="1400" dirty="0">
                <a:latin typeface="Arial" panose="020B0604020202020204" pitchFamily="34" charset="0"/>
                <a:cs typeface="Arial" panose="020B0604020202020204" pitchFamily="34" charset="0"/>
              </a:rPr>
              <a:t>. CC BY. </a:t>
            </a:r>
            <a:r>
              <a:rPr lang="en-CA" sz="1400" dirty="0">
                <a:latin typeface="Arial" panose="020B0604020202020204" pitchFamily="34" charset="0"/>
                <a:cs typeface="Arial" panose="020B0604020202020204" pitchFamily="34" charset="0"/>
                <a:hlinkClick r:id="rId14"/>
              </a:rPr>
              <a:t>https://thenounproject.com/icon/567031/</a:t>
            </a:r>
            <a:r>
              <a:rPr lang="en-CA" sz="1400" dirty="0">
                <a:latin typeface="Arial" panose="020B0604020202020204" pitchFamily="34" charset="0"/>
                <a:cs typeface="Arial" panose="020B0604020202020204" pitchFamily="34" charset="0"/>
              </a:rPr>
              <a:t> </a:t>
            </a:r>
          </a:p>
          <a:p>
            <a:pPr marL="0" indent="0">
              <a:buNone/>
            </a:pPr>
            <a:r>
              <a:rPr lang="en-CA" sz="1400" dirty="0">
                <a:latin typeface="Arial" panose="020B0604020202020204" pitchFamily="34" charset="0"/>
                <a:cs typeface="Arial" panose="020B0604020202020204" pitchFamily="34" charset="0"/>
              </a:rPr>
              <a:t>JAW. (n.d.) Gavel. </a:t>
            </a:r>
            <a:r>
              <a:rPr lang="en-CA" sz="1400" i="1" dirty="0">
                <a:latin typeface="Arial" panose="020B0604020202020204" pitchFamily="34" charset="0"/>
                <a:cs typeface="Arial" panose="020B0604020202020204" pitchFamily="34" charset="0"/>
              </a:rPr>
              <a:t>The Noun Project</a:t>
            </a:r>
            <a:r>
              <a:rPr lang="en-CA" sz="1400" dirty="0">
                <a:latin typeface="Arial" panose="020B0604020202020204" pitchFamily="34" charset="0"/>
                <a:cs typeface="Arial" panose="020B0604020202020204" pitchFamily="34" charset="0"/>
              </a:rPr>
              <a:t>. CC BY. </a:t>
            </a:r>
            <a:r>
              <a:rPr lang="en-CA" sz="1400" dirty="0">
                <a:latin typeface="Arial" panose="020B0604020202020204" pitchFamily="34" charset="0"/>
                <a:cs typeface="Arial" panose="020B0604020202020204" pitchFamily="34" charset="0"/>
                <a:hlinkClick r:id="rId15"/>
              </a:rPr>
              <a:t>https://thenounproject.com/icon/23174/</a:t>
            </a:r>
            <a:r>
              <a:rPr lang="en-CA" sz="1400" dirty="0">
                <a:latin typeface="Arial" panose="020B0604020202020204" pitchFamily="34" charset="0"/>
                <a:cs typeface="Arial" panose="020B0604020202020204" pitchFamily="34" charset="0"/>
              </a:rPr>
              <a:t> </a:t>
            </a:r>
          </a:p>
          <a:p>
            <a:pPr marL="0" indent="0">
              <a:buNone/>
            </a:pPr>
            <a:endParaRPr lang="en-CA" sz="1400" dirty="0">
              <a:latin typeface="Arial" panose="020B0604020202020204" pitchFamily="34" charset="0"/>
              <a:cs typeface="Arial" panose="020B0604020202020204" pitchFamily="34" charset="0"/>
            </a:endParaRPr>
          </a:p>
          <a:p>
            <a:pPr marL="0" indent="0">
              <a:buNone/>
            </a:pPr>
            <a:endParaRPr lang="en-CA" sz="1400" dirty="0">
              <a:latin typeface="Arial" panose="020B0604020202020204" pitchFamily="34" charset="0"/>
              <a:cs typeface="Arial" panose="020B0604020202020204" pitchFamily="34" charset="0"/>
            </a:endParaRPr>
          </a:p>
          <a:p>
            <a:pPr marL="0" indent="0">
              <a:buNone/>
            </a:pPr>
            <a:endParaRPr lang="en-CA" sz="1800" dirty="0"/>
          </a:p>
        </p:txBody>
      </p:sp>
    </p:spTree>
    <p:extLst>
      <p:ext uri="{BB962C8B-B14F-4D97-AF65-F5344CB8AC3E}">
        <p14:creationId xmlns:p14="http://schemas.microsoft.com/office/powerpoint/2010/main" val="982230299"/>
      </p:ext>
    </p:extLst>
  </p:cSld>
  <p:clrMapOvr>
    <a:masterClrMapping/>
  </p:clrMapOvr>
  <mc:AlternateContent xmlns:mc="http://schemas.openxmlformats.org/markup-compatibility/2006" xmlns:p14="http://schemas.microsoft.com/office/powerpoint/2010/main">
    <mc:Choice Requires="p14">
      <p:transition spd="slow" p14:dur="2000" advTm="6719"/>
    </mc:Choice>
    <mc:Fallback xmlns="">
      <p:transition spd="slow" advTm="6719"/>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E27DF0-2E50-4C0E-9AB5-773C1684190F}"/>
              </a:ext>
            </a:extLst>
          </p:cNvPr>
          <p:cNvSpPr>
            <a:spLocks noGrp="1"/>
          </p:cNvSpPr>
          <p:nvPr>
            <p:ph type="title"/>
          </p:nvPr>
        </p:nvSpPr>
        <p:spPr/>
        <p:txBody>
          <a:bodyPr/>
          <a:lstStyle/>
          <a:p>
            <a:r>
              <a:rPr lang="en-CA" b="1" dirty="0"/>
              <a:t>IMAGE AND SOUND REFERENCES</a:t>
            </a:r>
          </a:p>
        </p:txBody>
      </p:sp>
      <p:sp>
        <p:nvSpPr>
          <p:cNvPr id="3" name="Content Placeholder 2">
            <a:extLst>
              <a:ext uri="{FF2B5EF4-FFF2-40B4-BE49-F238E27FC236}">
                <a16:creationId xmlns:a16="http://schemas.microsoft.com/office/drawing/2014/main" id="{3F0FA18C-59BF-4CB0-BD18-930FD00544B3}"/>
              </a:ext>
            </a:extLst>
          </p:cNvPr>
          <p:cNvSpPr>
            <a:spLocks noGrp="1"/>
          </p:cNvSpPr>
          <p:nvPr>
            <p:ph sz="half" idx="1"/>
          </p:nvPr>
        </p:nvSpPr>
        <p:spPr>
          <a:xfrm>
            <a:off x="838200" y="1610838"/>
            <a:ext cx="10815918" cy="4521021"/>
          </a:xfrm>
        </p:spPr>
        <p:txBody>
          <a:bodyPr/>
          <a:lstStyle/>
          <a:p>
            <a:pPr marL="0" indent="0">
              <a:buNone/>
            </a:pPr>
            <a:r>
              <a:rPr lang="de-DE" sz="1400" dirty="0">
                <a:latin typeface="Arial" panose="020B0604020202020204" pitchFamily="34" charset="0"/>
                <a:cs typeface="Arial" panose="020B0604020202020204" pitchFamily="34" charset="0"/>
              </a:rPr>
              <a:t>Image Credit (in order of appearance):</a:t>
            </a:r>
          </a:p>
          <a:p>
            <a:pPr marL="0" indent="0">
              <a:buNone/>
            </a:pPr>
            <a:r>
              <a:rPr lang="en-CA" sz="1400" dirty="0">
                <a:latin typeface="Arial" panose="020B0604020202020204" pitchFamily="34" charset="0"/>
                <a:cs typeface="Arial" panose="020B0604020202020204" pitchFamily="34" charset="0"/>
              </a:rPr>
              <a:t>corpus delicti.(n.d.) Prisoner. </a:t>
            </a:r>
            <a:r>
              <a:rPr lang="en-CA" sz="1400" i="1" dirty="0">
                <a:latin typeface="Arial" panose="020B0604020202020204" pitchFamily="34" charset="0"/>
                <a:cs typeface="Arial" panose="020B0604020202020204" pitchFamily="34" charset="0"/>
              </a:rPr>
              <a:t>The Noun Project</a:t>
            </a:r>
            <a:r>
              <a:rPr lang="en-CA" sz="1400" dirty="0">
                <a:latin typeface="Arial" panose="020B0604020202020204" pitchFamily="34" charset="0"/>
                <a:cs typeface="Arial" panose="020B0604020202020204" pitchFamily="34" charset="0"/>
              </a:rPr>
              <a:t>. CC BY. </a:t>
            </a:r>
            <a:r>
              <a:rPr lang="en-CA" sz="1400" dirty="0">
                <a:latin typeface="Arial" panose="020B0604020202020204" pitchFamily="34" charset="0"/>
                <a:cs typeface="Arial" panose="020B0604020202020204" pitchFamily="34" charset="0"/>
                <a:hlinkClick r:id="rId3"/>
              </a:rPr>
              <a:t>https://thenounproject.com/icon/1250858/</a:t>
            </a:r>
            <a:endParaRPr lang="en-CA" sz="1400" dirty="0">
              <a:latin typeface="Arial" panose="020B0604020202020204" pitchFamily="34" charset="0"/>
              <a:cs typeface="Arial" panose="020B0604020202020204" pitchFamily="34" charset="0"/>
            </a:endParaRPr>
          </a:p>
          <a:p>
            <a:pPr marL="0" indent="0">
              <a:buNone/>
            </a:pPr>
            <a:r>
              <a:rPr lang="en-CA" sz="1400" dirty="0">
                <a:latin typeface="Arial" panose="020B0604020202020204" pitchFamily="34" charset="0"/>
                <a:cs typeface="Arial" panose="020B0604020202020204" pitchFamily="34" charset="0"/>
              </a:rPr>
              <a:t>Bjorn Andersson. (n.d.) Judge. </a:t>
            </a:r>
            <a:r>
              <a:rPr lang="en-CA" sz="1400" i="1" dirty="0">
                <a:latin typeface="Arial" panose="020B0604020202020204" pitchFamily="34" charset="0"/>
                <a:cs typeface="Arial" panose="020B0604020202020204" pitchFamily="34" charset="0"/>
              </a:rPr>
              <a:t>The Noun Project</a:t>
            </a:r>
            <a:r>
              <a:rPr lang="en-CA" sz="1400" dirty="0">
                <a:latin typeface="Arial" panose="020B0604020202020204" pitchFamily="34" charset="0"/>
                <a:cs typeface="Arial" panose="020B0604020202020204" pitchFamily="34" charset="0"/>
              </a:rPr>
              <a:t>. CC BY. </a:t>
            </a:r>
            <a:r>
              <a:rPr lang="en-CA" sz="1400" dirty="0">
                <a:latin typeface="Arial" panose="020B0604020202020204" pitchFamily="34" charset="0"/>
                <a:cs typeface="Arial" panose="020B0604020202020204" pitchFamily="34" charset="0"/>
                <a:hlinkClick r:id="rId4"/>
              </a:rPr>
              <a:t>https://thenounproject.com/icon/1017231/</a:t>
            </a:r>
            <a:r>
              <a:rPr lang="en-CA" sz="1400" dirty="0">
                <a:latin typeface="Arial" panose="020B0604020202020204" pitchFamily="34" charset="0"/>
                <a:cs typeface="Arial" panose="020B0604020202020204" pitchFamily="34" charset="0"/>
              </a:rPr>
              <a:t> </a:t>
            </a:r>
          </a:p>
          <a:p>
            <a:pPr marL="0" indent="0">
              <a:buNone/>
            </a:pPr>
            <a:r>
              <a:rPr lang="de-DE" sz="1400" dirty="0">
                <a:latin typeface="Arial" panose="020B0604020202020204" pitchFamily="34" charset="0"/>
                <a:cs typeface="Arial" panose="020B0604020202020204" pitchFamily="34" charset="0"/>
              </a:rPr>
              <a:t>Hawley, J. (n.d). Government of Canada. </a:t>
            </a:r>
            <a:r>
              <a:rPr lang="de-DE" sz="1400" i="1" dirty="0">
                <a:latin typeface="Arial" panose="020B0604020202020204" pitchFamily="34" charset="0"/>
                <a:cs typeface="Arial" panose="020B0604020202020204" pitchFamily="34" charset="0"/>
              </a:rPr>
              <a:t>Mount Whymper [Painting]. </a:t>
            </a:r>
            <a:r>
              <a:rPr lang="de-DE" sz="1400" dirty="0">
                <a:latin typeface="Arial" panose="020B0604020202020204" pitchFamily="34" charset="0"/>
                <a:cs typeface="Arial" panose="020B0604020202020204" pitchFamily="34" charset="0"/>
              </a:rPr>
              <a:t>Retrieved from </a:t>
            </a:r>
            <a:r>
              <a:rPr lang="de-DE" sz="1400" dirty="0">
                <a:latin typeface="Arial" panose="020B0604020202020204" pitchFamily="34" charset="0"/>
                <a:cs typeface="Arial" panose="020B0604020202020204" pitchFamily="34" charset="0"/>
                <a:hlinkClick r:id="rId5"/>
              </a:rPr>
              <a:t>http://www.centrevox.ca/en/conference/the-radical-imaginary-the-social-contract-assembly-performance/</a:t>
            </a:r>
            <a:r>
              <a:rPr lang="de-DE" sz="1400" dirty="0">
                <a:latin typeface="Arial" panose="020B0604020202020204" pitchFamily="34" charset="0"/>
                <a:cs typeface="Arial" panose="020B0604020202020204" pitchFamily="34" charset="0"/>
              </a:rPr>
              <a:t> </a:t>
            </a:r>
          </a:p>
          <a:p>
            <a:pPr marL="0" indent="0">
              <a:buNone/>
            </a:pPr>
            <a:r>
              <a:rPr lang="en-CA" sz="1400" dirty="0">
                <a:latin typeface="Arial" panose="020B0604020202020204" pitchFamily="34" charset="0"/>
                <a:cs typeface="Arial" panose="020B0604020202020204" pitchFamily="34" charset="0"/>
              </a:rPr>
              <a:t>Chris Homan. (</a:t>
            </a:r>
            <a:r>
              <a:rPr lang="en-CA" sz="1400" dirty="0" err="1">
                <a:latin typeface="Arial" panose="020B0604020202020204" pitchFamily="34" charset="0"/>
                <a:cs typeface="Arial" panose="020B0604020202020204" pitchFamily="34" charset="0"/>
              </a:rPr>
              <a:t>n.d</a:t>
            </a:r>
            <a:r>
              <a:rPr lang="en-CA" sz="1400" dirty="0">
                <a:latin typeface="Arial" panose="020B0604020202020204" pitchFamily="34" charset="0"/>
                <a:cs typeface="Arial" panose="020B0604020202020204" pitchFamily="34" charset="0"/>
              </a:rPr>
              <a:t>).painter. The Noun Project. CC0.</a:t>
            </a:r>
            <a:r>
              <a:rPr lang="en-CA" sz="1400" dirty="0">
                <a:latin typeface="Arial" panose="020B0604020202020204" pitchFamily="34" charset="0"/>
                <a:cs typeface="Arial" panose="020B0604020202020204" pitchFamily="34" charset="0"/>
                <a:hlinkClick r:id="rId6"/>
              </a:rPr>
              <a:t> https://thenounproject.com/icon/620855</a:t>
            </a:r>
            <a:r>
              <a:rPr lang="en-CA" sz="1400" dirty="0">
                <a:latin typeface="Arial" panose="020B0604020202020204" pitchFamily="34" charset="0"/>
                <a:cs typeface="Arial" panose="020B0604020202020204" pitchFamily="34" charset="0"/>
              </a:rPr>
              <a:t> </a:t>
            </a:r>
          </a:p>
          <a:p>
            <a:pPr marL="0" indent="0">
              <a:buNone/>
            </a:pPr>
            <a:r>
              <a:rPr lang="en-CA" sz="1400" dirty="0" err="1">
                <a:latin typeface="Arial" panose="020B0604020202020204" pitchFamily="34" charset="0"/>
                <a:cs typeface="Arial" panose="020B0604020202020204" pitchFamily="34" charset="0"/>
              </a:rPr>
              <a:t>Ghan</a:t>
            </a:r>
            <a:r>
              <a:rPr lang="en-CA" sz="1400" dirty="0">
                <a:latin typeface="Arial" panose="020B0604020202020204" pitchFamily="34" charset="0"/>
                <a:cs typeface="Arial" panose="020B0604020202020204" pitchFamily="34" charset="0"/>
              </a:rPr>
              <a:t> Koon Lay. (</a:t>
            </a:r>
            <a:r>
              <a:rPr lang="en-CA" sz="1400" dirty="0" err="1">
                <a:latin typeface="Arial" panose="020B0604020202020204" pitchFamily="34" charset="0"/>
                <a:cs typeface="Arial" panose="020B0604020202020204" pitchFamily="34" charset="0"/>
              </a:rPr>
              <a:t>n.d</a:t>
            </a:r>
            <a:r>
              <a:rPr lang="en-CA" sz="1400" dirty="0">
                <a:latin typeface="Arial" panose="020B0604020202020204" pitchFamily="34" charset="0"/>
                <a:cs typeface="Arial" panose="020B0604020202020204" pitchFamily="34" charset="0"/>
              </a:rPr>
              <a:t>). Boss. </a:t>
            </a:r>
            <a:r>
              <a:rPr lang="en-CA" sz="1400" i="1" dirty="0">
                <a:latin typeface="Arial" panose="020B0604020202020204" pitchFamily="34" charset="0"/>
                <a:cs typeface="Arial" panose="020B0604020202020204" pitchFamily="34" charset="0"/>
              </a:rPr>
              <a:t>The Noun Project</a:t>
            </a:r>
            <a:r>
              <a:rPr lang="en-CA" sz="1400" dirty="0">
                <a:latin typeface="Arial" panose="020B0604020202020204" pitchFamily="34" charset="0"/>
                <a:cs typeface="Arial" panose="020B0604020202020204" pitchFamily="34" charset="0"/>
              </a:rPr>
              <a:t>. CC0. </a:t>
            </a:r>
            <a:r>
              <a:rPr lang="en-CA" sz="1400" dirty="0">
                <a:latin typeface="Arial" panose="020B0604020202020204" pitchFamily="34" charset="0"/>
                <a:cs typeface="Arial" panose="020B0604020202020204" pitchFamily="34" charset="0"/>
                <a:hlinkClick r:id="rId7"/>
              </a:rPr>
              <a:t>https://thenounproject.com/icon/1587076</a:t>
            </a:r>
            <a:r>
              <a:rPr lang="en-CA" sz="1400" dirty="0">
                <a:latin typeface="Arial" panose="020B0604020202020204" pitchFamily="34" charset="0"/>
                <a:cs typeface="Arial" panose="020B0604020202020204" pitchFamily="34" charset="0"/>
              </a:rPr>
              <a:t> </a:t>
            </a:r>
          </a:p>
          <a:p>
            <a:pPr marL="0" indent="0">
              <a:buNone/>
            </a:pPr>
            <a:endParaRPr lang="en-CA" sz="1400" dirty="0"/>
          </a:p>
          <a:p>
            <a:pPr marL="0" indent="0">
              <a:spcBef>
                <a:spcPts val="0"/>
              </a:spcBef>
              <a:buNone/>
            </a:pPr>
            <a:r>
              <a:rPr lang="en-US" sz="1400" dirty="0">
                <a:latin typeface="Arial" panose="020B0604020202020204" pitchFamily="34" charset="0"/>
                <a:cs typeface="Arial" panose="020B0604020202020204" pitchFamily="34" charset="0"/>
              </a:rPr>
              <a:t>Unattributed materials are contributions from the Opening Up Copyright Project Team and placed in the Public Domain</a:t>
            </a:r>
          </a:p>
          <a:p>
            <a:pPr marL="0" indent="0">
              <a:buNone/>
            </a:pPr>
            <a:r>
              <a:rPr lang="en-US" sz="1400" dirty="0">
                <a:latin typeface="Arial" panose="020B0604020202020204" pitchFamily="34" charset="0"/>
                <a:cs typeface="Arial" panose="020B0604020202020204" pitchFamily="34" charset="0"/>
              </a:rPr>
              <a:t>Closing Slides Music: Rybak, </a:t>
            </a:r>
            <a:r>
              <a:rPr lang="en-US" sz="1400" dirty="0" err="1">
                <a:latin typeface="Arial" panose="020B0604020202020204" pitchFamily="34" charset="0"/>
                <a:cs typeface="Arial" panose="020B0604020202020204" pitchFamily="34" charset="0"/>
              </a:rPr>
              <a:t>Nazar</a:t>
            </a:r>
            <a:r>
              <a:rPr lang="en-US" sz="1400" dirty="0">
                <a:latin typeface="Arial" panose="020B0604020202020204" pitchFamily="34" charset="0"/>
                <a:cs typeface="Arial" panose="020B0604020202020204" pitchFamily="34" charset="0"/>
              </a:rPr>
              <a:t>. “Corporate Inspired.” </a:t>
            </a:r>
            <a:r>
              <a:rPr lang="en-US" sz="1400" dirty="0" err="1">
                <a:latin typeface="Arial" panose="020B0604020202020204" pitchFamily="34" charset="0"/>
                <a:cs typeface="Arial" panose="020B0604020202020204" pitchFamily="34" charset="0"/>
              </a:rPr>
              <a:t>HookSounds</a:t>
            </a:r>
            <a:r>
              <a:rPr lang="en-US" sz="1400" dirty="0">
                <a:latin typeface="Arial" panose="020B0604020202020204" pitchFamily="34" charset="0"/>
                <a:cs typeface="Arial" panose="020B0604020202020204" pitchFamily="34" charset="0"/>
              </a:rPr>
              <a:t>. N.d. </a:t>
            </a:r>
            <a:r>
              <a:rPr lang="en-US" sz="1400" dirty="0">
                <a:latin typeface="Arial" panose="020B0604020202020204" pitchFamily="34" charset="0"/>
                <a:cs typeface="Arial" panose="020B0604020202020204" pitchFamily="34" charset="0"/>
                <a:hlinkClick r:id="rId8"/>
              </a:rPr>
              <a:t>http://www.hooksounds.com</a:t>
            </a:r>
            <a:r>
              <a:rPr lang="en-US" sz="1400" dirty="0">
                <a:latin typeface="Arial" panose="020B0604020202020204" pitchFamily="34" charset="0"/>
                <a:cs typeface="Arial" panose="020B0604020202020204" pitchFamily="34" charset="0"/>
              </a:rPr>
              <a:t> (used under a CC-BY 4.0 </a:t>
            </a:r>
            <a:r>
              <a:rPr lang="en-US" sz="1400" dirty="0" err="1">
                <a:latin typeface="Arial" panose="020B0604020202020204" pitchFamily="34" charset="0"/>
                <a:cs typeface="Arial" panose="020B0604020202020204" pitchFamily="34" charset="0"/>
              </a:rPr>
              <a:t>Licence</a:t>
            </a:r>
            <a:r>
              <a:rPr lang="en-US" sz="1400" dirty="0">
                <a:latin typeface="Arial" panose="020B0604020202020204" pitchFamily="34" charset="0"/>
                <a:cs typeface="Arial" panose="020B0604020202020204" pitchFamily="34" charset="0"/>
              </a:rPr>
              <a:t>)</a:t>
            </a:r>
          </a:p>
          <a:p>
            <a:pPr marL="0" indent="0">
              <a:buNone/>
            </a:pPr>
            <a:endParaRPr lang="en-CA" sz="1400" dirty="0"/>
          </a:p>
          <a:p>
            <a:pPr marL="0" indent="0">
              <a:buNone/>
            </a:pPr>
            <a:endParaRPr lang="en-CA" sz="1800" dirty="0"/>
          </a:p>
        </p:txBody>
      </p:sp>
    </p:spTree>
    <p:extLst>
      <p:ext uri="{BB962C8B-B14F-4D97-AF65-F5344CB8AC3E}">
        <p14:creationId xmlns:p14="http://schemas.microsoft.com/office/powerpoint/2010/main" val="740154123"/>
      </p:ext>
    </p:extLst>
  </p:cSld>
  <p:clrMapOvr>
    <a:masterClrMapping/>
  </p:clrMapOvr>
  <mc:AlternateContent xmlns:mc="http://schemas.openxmlformats.org/markup-compatibility/2006" xmlns:p14="http://schemas.microsoft.com/office/powerpoint/2010/main">
    <mc:Choice Requires="p14">
      <p:transition spd="slow" p14:dur="2000" advTm="6719"/>
    </mc:Choice>
    <mc:Fallback xmlns="">
      <p:transition spd="slow" advTm="6719"/>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5E6989-38BF-4145-9001-0D2E3159D4C8}"/>
              </a:ext>
            </a:extLst>
          </p:cNvPr>
          <p:cNvSpPr>
            <a:spLocks noGrp="1"/>
          </p:cNvSpPr>
          <p:nvPr>
            <p:ph type="title"/>
          </p:nvPr>
        </p:nvSpPr>
        <p:spPr/>
        <p:txBody>
          <a:bodyPr/>
          <a:lstStyle/>
          <a:p>
            <a:r>
              <a:rPr lang="en-CA" b="1" dirty="0">
                <a:latin typeface="Arial" panose="020B0604020202020204" pitchFamily="34" charset="0"/>
                <a:cs typeface="Arial" panose="020B0604020202020204" pitchFamily="34" charset="0"/>
              </a:rPr>
              <a:t>LICENSING AND ATTRIBUTION</a:t>
            </a:r>
          </a:p>
        </p:txBody>
      </p:sp>
      <p:sp>
        <p:nvSpPr>
          <p:cNvPr id="6" name="Content Placeholder 2">
            <a:extLst>
              <a:ext uri="{FF2B5EF4-FFF2-40B4-BE49-F238E27FC236}">
                <a16:creationId xmlns:a16="http://schemas.microsoft.com/office/drawing/2014/main" id="{1CCB0CBD-E1AD-49EF-AC57-01CAA04DB281}"/>
              </a:ext>
            </a:extLst>
          </p:cNvPr>
          <p:cNvSpPr>
            <a:spLocks noGrp="1"/>
          </p:cNvSpPr>
          <p:nvPr>
            <p:ph sz="half" idx="1"/>
          </p:nvPr>
        </p:nvSpPr>
        <p:spPr>
          <a:xfrm>
            <a:off x="1450426" y="1580189"/>
            <a:ext cx="9806153" cy="4737045"/>
          </a:xfrm>
        </p:spPr>
        <p:txBody>
          <a:bodyPr>
            <a:normAutofit/>
          </a:bodyPr>
          <a:lstStyle/>
          <a:p>
            <a:pPr marL="38100" indent="0">
              <a:lnSpc>
                <a:spcPct val="80000"/>
              </a:lnSpc>
              <a:spcBef>
                <a:spcPts val="0"/>
              </a:spcBef>
              <a:buClr>
                <a:schemeClr val="dk1"/>
              </a:buClr>
              <a:buSzPts val="1800"/>
              <a:buNone/>
            </a:pPr>
            <a:r>
              <a:rPr lang="en" sz="2000" dirty="0">
                <a:latin typeface="Arial" panose="020B0604020202020204" pitchFamily="34" charset="0"/>
                <a:cs typeface="Arial" panose="020B0604020202020204" pitchFamily="34" charset="0"/>
                <a:sym typeface="Calibri"/>
              </a:rPr>
              <a:t>Suggested Citation:</a:t>
            </a:r>
          </a:p>
          <a:p>
            <a:pPr marL="38100" indent="0">
              <a:lnSpc>
                <a:spcPct val="80000"/>
              </a:lnSpc>
              <a:spcBef>
                <a:spcPts val="0"/>
              </a:spcBef>
              <a:buClr>
                <a:schemeClr val="dk1"/>
              </a:buClr>
              <a:buSzPts val="1800"/>
              <a:buNone/>
            </a:pPr>
            <a:endParaRPr lang="en" sz="2000" dirty="0">
              <a:latin typeface="Arial" panose="020B0604020202020204" pitchFamily="34" charset="0"/>
              <a:cs typeface="Arial" panose="020B0604020202020204" pitchFamily="34" charset="0"/>
              <a:sym typeface="Calibri"/>
            </a:endParaRPr>
          </a:p>
          <a:p>
            <a:pPr marL="495300" lvl="1" indent="0">
              <a:lnSpc>
                <a:spcPct val="80000"/>
              </a:lnSpc>
              <a:spcBef>
                <a:spcPts val="0"/>
              </a:spcBef>
              <a:buClr>
                <a:schemeClr val="dk1"/>
              </a:buClr>
              <a:buSzPts val="1800"/>
              <a:buNone/>
            </a:pPr>
            <a:r>
              <a:rPr lang="en" sz="2000" dirty="0">
                <a:latin typeface="Arial" panose="020B0604020202020204" pitchFamily="34" charset="0"/>
                <a:cs typeface="Arial" panose="020B0604020202020204" pitchFamily="34" charset="0"/>
                <a:sym typeface="Calibri"/>
              </a:rPr>
              <a:t>University of Alberta. 2018. “</a:t>
            </a:r>
            <a:r>
              <a:rPr lang="en-CA" sz="2000" dirty="0">
                <a:latin typeface="Arial" panose="020B0604020202020204" pitchFamily="34" charset="0"/>
                <a:cs typeface="Arial" panose="020B0604020202020204" pitchFamily="34" charset="0"/>
                <a:sym typeface="Calibri"/>
              </a:rPr>
              <a:t>Section 13: Copyright Ownership</a:t>
            </a:r>
            <a:r>
              <a:rPr lang="en" sz="2000" dirty="0">
                <a:latin typeface="Arial" panose="020B0604020202020204" pitchFamily="34" charset="0"/>
                <a:cs typeface="Arial" panose="020B0604020202020204" pitchFamily="34" charset="0"/>
                <a:sym typeface="Calibri"/>
              </a:rPr>
              <a:t>.” </a:t>
            </a:r>
            <a:r>
              <a:rPr lang="en" sz="2000" i="1" dirty="0">
                <a:latin typeface="Arial" panose="020B0604020202020204" pitchFamily="34" charset="0"/>
                <a:cs typeface="Arial" panose="020B0604020202020204" pitchFamily="34" charset="0"/>
                <a:sym typeface="Calibri"/>
              </a:rPr>
              <a:t>Opening Up Copyright Instructional Module</a:t>
            </a:r>
            <a:r>
              <a:rPr lang="en" sz="2000" dirty="0">
                <a:latin typeface="Arial" panose="020B0604020202020204" pitchFamily="34" charset="0"/>
                <a:cs typeface="Arial" panose="020B0604020202020204" pitchFamily="34" charset="0"/>
                <a:sym typeface="Calibri"/>
              </a:rPr>
              <a:t>. </a:t>
            </a:r>
            <a:r>
              <a:rPr lang="en-US" sz="2000" dirty="0">
                <a:latin typeface="Arial" panose="020B0604020202020204" pitchFamily="34" charset="0"/>
                <a:cs typeface="Arial" panose="020B0604020202020204" pitchFamily="34" charset="0"/>
                <a:sym typeface="Calibri"/>
                <a:hlinkClick r:id="rId3"/>
              </a:rPr>
              <a:t>https://www.ualberta.ca/copyright/resources/opening-up-copyright-instructional-modules</a:t>
            </a:r>
            <a:r>
              <a:rPr lang="en" sz="2000" dirty="0">
                <a:latin typeface="Arial" panose="020B0604020202020204" pitchFamily="34" charset="0"/>
                <a:cs typeface="Arial" panose="020B0604020202020204" pitchFamily="34" charset="0"/>
                <a:sym typeface="Calibri"/>
              </a:rPr>
              <a:t> </a:t>
            </a:r>
          </a:p>
          <a:p>
            <a:pPr marL="38100" indent="0">
              <a:lnSpc>
                <a:spcPct val="80000"/>
              </a:lnSpc>
              <a:spcBef>
                <a:spcPts val="0"/>
              </a:spcBef>
              <a:buClr>
                <a:schemeClr val="dk1"/>
              </a:buClr>
              <a:buSzPts val="1800"/>
              <a:buNone/>
            </a:pPr>
            <a:endParaRPr lang="en" sz="2000" dirty="0">
              <a:latin typeface="Arial" panose="020B0604020202020204" pitchFamily="34" charset="0"/>
              <a:cs typeface="Arial" panose="020B0604020202020204" pitchFamily="34" charset="0"/>
              <a:sym typeface="Calibri"/>
              <a:hlinkClick r:id="rId4"/>
            </a:endParaRPr>
          </a:p>
          <a:p>
            <a:pPr marL="38100" indent="0">
              <a:lnSpc>
                <a:spcPct val="80000"/>
              </a:lnSpc>
              <a:spcBef>
                <a:spcPts val="0"/>
              </a:spcBef>
              <a:buClr>
                <a:schemeClr val="dk1"/>
              </a:buClr>
              <a:buSzPts val="1800"/>
              <a:buNone/>
            </a:pPr>
            <a:r>
              <a:rPr lang="en" sz="2000" dirty="0">
                <a:latin typeface="Arial" panose="020B0604020202020204" pitchFamily="34" charset="0"/>
                <a:cs typeface="Arial" panose="020B0604020202020204" pitchFamily="34" charset="0"/>
                <a:sym typeface="Calibri"/>
              </a:rPr>
              <a:t>For the project overview and complete list of modules please visit the project website at: </a:t>
            </a:r>
            <a:r>
              <a:rPr lang="en-US" sz="2000" dirty="0">
                <a:latin typeface="Arial" panose="020B0604020202020204" pitchFamily="34" charset="0"/>
                <a:cs typeface="Arial" panose="020B0604020202020204" pitchFamily="34" charset="0"/>
                <a:sym typeface="Calibri"/>
                <a:hlinkClick r:id="rId3"/>
              </a:rPr>
              <a:t>https://www.ualberta.ca/copyright/resources/opening-up-copyright-instructional-modules</a:t>
            </a:r>
            <a:r>
              <a:rPr lang="en" sz="2000" dirty="0">
                <a:latin typeface="Arial" panose="020B0604020202020204" pitchFamily="34" charset="0"/>
                <a:cs typeface="Arial" panose="020B0604020202020204" pitchFamily="34" charset="0"/>
                <a:sym typeface="Calibri"/>
              </a:rPr>
              <a:t> </a:t>
            </a:r>
          </a:p>
          <a:p>
            <a:pPr marL="38100" indent="0">
              <a:lnSpc>
                <a:spcPct val="80000"/>
              </a:lnSpc>
              <a:spcBef>
                <a:spcPts val="0"/>
              </a:spcBef>
              <a:buClr>
                <a:schemeClr val="dk1"/>
              </a:buClr>
              <a:buSzPts val="1800"/>
              <a:buNone/>
            </a:pPr>
            <a:endParaRPr lang="en" sz="2000" dirty="0">
              <a:latin typeface="Arial" panose="020B0604020202020204" pitchFamily="34" charset="0"/>
              <a:cs typeface="Arial" panose="020B0604020202020204" pitchFamily="34" charset="0"/>
              <a:sym typeface="Calibri"/>
            </a:endParaRPr>
          </a:p>
          <a:p>
            <a:pPr marL="38100" indent="0">
              <a:lnSpc>
                <a:spcPct val="80000"/>
              </a:lnSpc>
              <a:spcBef>
                <a:spcPts val="0"/>
              </a:spcBef>
              <a:buClr>
                <a:schemeClr val="dk1"/>
              </a:buClr>
              <a:buSzPts val="1800"/>
              <a:buNone/>
            </a:pPr>
            <a:r>
              <a:rPr lang="en" sz="2000" dirty="0">
                <a:latin typeface="Arial" panose="020B0604020202020204" pitchFamily="34" charset="0"/>
                <a:cs typeface="Arial" panose="020B0604020202020204" pitchFamily="34" charset="0"/>
                <a:sym typeface="Calibri"/>
              </a:rPr>
              <a:t>Questions, comments, and suggestions should be directed to the University of Alberta’s Copyright Office at: </a:t>
            </a:r>
            <a:r>
              <a:rPr lang="en-US" sz="2000" dirty="0">
                <a:latin typeface="Arial" panose="020B0604020202020204" pitchFamily="34" charset="0"/>
                <a:cs typeface="Arial" panose="020B0604020202020204" pitchFamily="34" charset="0"/>
                <a:hlinkClick r:id="rId5"/>
              </a:rPr>
              <a:t>copyright@ualberta.ca</a:t>
            </a:r>
            <a:r>
              <a:rPr lang="en-US" sz="2000" dirty="0">
                <a:latin typeface="Arial" panose="020B0604020202020204" pitchFamily="34" charset="0"/>
                <a:cs typeface="Arial" panose="020B0604020202020204" pitchFamily="34" charset="0"/>
              </a:rPr>
              <a:t> </a:t>
            </a:r>
          </a:p>
          <a:p>
            <a:pPr marL="38100" indent="0">
              <a:lnSpc>
                <a:spcPct val="80000"/>
              </a:lnSpc>
              <a:spcBef>
                <a:spcPts val="0"/>
              </a:spcBef>
              <a:buClr>
                <a:schemeClr val="dk1"/>
              </a:buClr>
              <a:buSzPts val="1800"/>
              <a:buNone/>
            </a:pPr>
            <a:endParaRPr lang="en-US" sz="2000" dirty="0">
              <a:latin typeface="Arial" panose="020B0604020202020204" pitchFamily="34" charset="0"/>
              <a:cs typeface="Arial" panose="020B0604020202020204" pitchFamily="34" charset="0"/>
              <a:sym typeface="Calibri"/>
            </a:endParaRPr>
          </a:p>
          <a:p>
            <a:pPr marL="38100" indent="0">
              <a:lnSpc>
                <a:spcPct val="80000"/>
              </a:lnSpc>
              <a:spcBef>
                <a:spcPts val="0"/>
              </a:spcBef>
              <a:buClr>
                <a:schemeClr val="dk1"/>
              </a:buClr>
              <a:buSzPts val="1800"/>
              <a:buNone/>
            </a:pPr>
            <a:r>
              <a:rPr lang="en-US" sz="2000" dirty="0">
                <a:latin typeface="Arial" panose="020B0604020202020204" pitchFamily="34" charset="0"/>
                <a:cs typeface="Arial" panose="020B0604020202020204" pitchFamily="34" charset="0"/>
                <a:sym typeface="Calibri"/>
              </a:rPr>
              <a:t>This module is made available and licensed under a </a:t>
            </a:r>
            <a:r>
              <a:rPr lang="en-US" sz="2000" dirty="0">
                <a:latin typeface="Arial" panose="020B0604020202020204" pitchFamily="34" charset="0"/>
                <a:cs typeface="Arial" panose="020B0604020202020204" pitchFamily="34" charset="0"/>
                <a:sym typeface="Calibri"/>
                <a:hlinkClick r:id="rId6"/>
              </a:rPr>
              <a:t>Creative Commons Attribution 4.0 International </a:t>
            </a:r>
            <a:r>
              <a:rPr lang="en-US" sz="2000" dirty="0" err="1">
                <a:latin typeface="Arial" panose="020B0604020202020204" pitchFamily="34" charset="0"/>
                <a:cs typeface="Arial" panose="020B0604020202020204" pitchFamily="34" charset="0"/>
                <a:sym typeface="Calibri"/>
                <a:hlinkClick r:id="rId6"/>
              </a:rPr>
              <a:t>Licence</a:t>
            </a:r>
            <a:endParaRPr lang="en" sz="2000" dirty="0">
              <a:latin typeface="Arial" panose="020B0604020202020204" pitchFamily="34" charset="0"/>
              <a:cs typeface="Arial" panose="020B0604020202020204" pitchFamily="34" charset="0"/>
              <a:sym typeface="Calibri"/>
              <a:hlinkClick r:id="rId4"/>
            </a:endParaRPr>
          </a:p>
        </p:txBody>
      </p:sp>
    </p:spTree>
    <p:extLst>
      <p:ext uri="{BB962C8B-B14F-4D97-AF65-F5344CB8AC3E}">
        <p14:creationId xmlns:p14="http://schemas.microsoft.com/office/powerpoint/2010/main" val="2440621308"/>
      </p:ext>
    </p:extLst>
  </p:cSld>
  <p:clrMapOvr>
    <a:masterClrMapping/>
  </p:clrMapOvr>
  <mc:AlternateContent xmlns:mc="http://schemas.openxmlformats.org/markup-compatibility/2006" xmlns:p14="http://schemas.microsoft.com/office/powerpoint/2010/main">
    <mc:Choice Requires="p14">
      <p:transition spd="slow" p14:dur="2000" advClick="0" advTm="5139"/>
    </mc:Choice>
    <mc:Fallback xmlns="">
      <p:transition spd="slow" advClick="0" advTm="5139"/>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a:latin typeface="Arial" panose="020B0604020202020204" pitchFamily="34" charset="0"/>
                <a:cs typeface="Arial" panose="020B0604020202020204" pitchFamily="34" charset="0"/>
              </a:rPr>
              <a:t>CONTRIBUTORS</a:t>
            </a:r>
            <a:endParaRPr lang="en-US" dirty="0">
              <a:latin typeface="Arial" panose="020B0604020202020204" pitchFamily="34" charset="0"/>
              <a:cs typeface="Arial" panose="020B0604020202020204" pitchFamily="34" charset="0"/>
            </a:endParaRPr>
          </a:p>
        </p:txBody>
      </p:sp>
      <p:sp>
        <p:nvSpPr>
          <p:cNvPr id="6" name="Rectangle 5"/>
          <p:cNvSpPr/>
          <p:nvPr/>
        </p:nvSpPr>
        <p:spPr>
          <a:xfrm>
            <a:off x="934260" y="1828800"/>
            <a:ext cx="27432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Copyright Office </a:t>
            </a:r>
          </a:p>
        </p:txBody>
      </p:sp>
      <p:sp>
        <p:nvSpPr>
          <p:cNvPr id="7" name="Rectangle 6"/>
          <p:cNvSpPr/>
          <p:nvPr/>
        </p:nvSpPr>
        <p:spPr>
          <a:xfrm>
            <a:off x="8610600" y="1830200"/>
            <a:ext cx="27432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Technologies in Education </a:t>
            </a:r>
          </a:p>
        </p:txBody>
      </p:sp>
      <p:sp>
        <p:nvSpPr>
          <p:cNvPr id="8" name="Rectangle 7"/>
          <p:cNvSpPr/>
          <p:nvPr/>
        </p:nvSpPr>
        <p:spPr>
          <a:xfrm>
            <a:off x="4772430" y="1830200"/>
            <a:ext cx="27432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Centre for Teaching and Learning </a:t>
            </a:r>
          </a:p>
        </p:txBody>
      </p:sp>
      <p:sp>
        <p:nvSpPr>
          <p:cNvPr id="9" name="Rectangle 8"/>
          <p:cNvSpPr/>
          <p:nvPr/>
        </p:nvSpPr>
        <p:spPr>
          <a:xfrm>
            <a:off x="2862356" y="4154355"/>
            <a:ext cx="27432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University of Alberta Libraries </a:t>
            </a:r>
          </a:p>
        </p:txBody>
      </p:sp>
      <p:sp>
        <p:nvSpPr>
          <p:cNvPr id="10" name="Rectangle 9"/>
          <p:cNvSpPr/>
          <p:nvPr/>
        </p:nvSpPr>
        <p:spPr>
          <a:xfrm>
            <a:off x="6698995" y="4154355"/>
            <a:ext cx="27432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School of Library and Information Studies </a:t>
            </a:r>
          </a:p>
        </p:txBody>
      </p:sp>
      <p:sp>
        <p:nvSpPr>
          <p:cNvPr id="11" name="TextBox 10"/>
          <p:cNvSpPr txBox="1"/>
          <p:nvPr/>
        </p:nvSpPr>
        <p:spPr>
          <a:xfrm>
            <a:off x="1268630" y="2590961"/>
            <a:ext cx="2074460" cy="747897"/>
          </a:xfrm>
          <a:prstGeom prst="rect">
            <a:avLst/>
          </a:prstGeom>
          <a:noFill/>
        </p:spPr>
        <p:txBody>
          <a:bodyPr wrap="square" rtlCol="0">
            <a:spAutoFit/>
          </a:bodyPr>
          <a:lstStyle/>
          <a:p>
            <a:pPr marL="0" marR="0" lvl="0" indent="0" algn="ctr" defTabSz="457200" rtl="0" eaLnBrk="1" fontAlgn="auto" latinLnBrk="0" hangingPunct="1">
              <a:lnSpc>
                <a:spcPct val="12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E7E6E6">
                    <a:lumMod val="50000"/>
                  </a:srgbClr>
                </a:solidFill>
                <a:effectLst/>
                <a:uLnTx/>
                <a:uFillTx/>
                <a:latin typeface="Arial" panose="020B0604020202020204" pitchFamily="34" charset="0"/>
                <a:ea typeface="+mn-ea"/>
                <a:cs typeface="Arial" panose="020B0604020202020204" pitchFamily="34" charset="0"/>
              </a:rPr>
              <a:t>Adrian Sheppard</a:t>
            </a:r>
          </a:p>
          <a:p>
            <a:pPr marL="0" marR="0" lvl="0" indent="0" algn="ctr" defTabSz="457200" rtl="0" eaLnBrk="1" fontAlgn="auto" latinLnBrk="0" hangingPunct="1">
              <a:lnSpc>
                <a:spcPct val="12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E7E6E6">
                    <a:lumMod val="50000"/>
                  </a:srgbClr>
                </a:solidFill>
                <a:effectLst/>
                <a:uLnTx/>
                <a:uFillTx/>
                <a:latin typeface="Arial" panose="020B0604020202020204" pitchFamily="34" charset="0"/>
                <a:ea typeface="+mn-ea"/>
                <a:cs typeface="Arial" panose="020B0604020202020204" pitchFamily="34" charset="0"/>
              </a:rPr>
              <a:t>Amanda </a:t>
            </a:r>
            <a:r>
              <a:rPr kumimoji="0" lang="en-US" sz="1800" b="0" i="0" u="none" strike="noStrike" kern="1200" cap="none" spc="0" normalizeH="0" baseline="0" noProof="0" dirty="0" err="1">
                <a:ln>
                  <a:noFill/>
                </a:ln>
                <a:solidFill>
                  <a:srgbClr val="E7E6E6">
                    <a:lumMod val="50000"/>
                  </a:srgbClr>
                </a:solidFill>
                <a:effectLst/>
                <a:uLnTx/>
                <a:uFillTx/>
                <a:latin typeface="Arial" panose="020B0604020202020204" pitchFamily="34" charset="0"/>
                <a:ea typeface="+mn-ea"/>
                <a:cs typeface="Arial" panose="020B0604020202020204" pitchFamily="34" charset="0"/>
              </a:rPr>
              <a:t>Wakaruk</a:t>
            </a:r>
            <a:r>
              <a:rPr kumimoji="0" lang="en-US" sz="1800" b="0" i="0" u="none" strike="noStrike" kern="1200" cap="none" spc="0" normalizeH="0" baseline="0" noProof="0" dirty="0">
                <a:ln>
                  <a:noFill/>
                </a:ln>
                <a:solidFill>
                  <a:srgbClr val="E7E6E6">
                    <a:lumMod val="50000"/>
                  </a:srgbClr>
                </a:solidFill>
                <a:effectLst/>
                <a:uLnTx/>
                <a:uFillTx/>
                <a:latin typeface="Arial" panose="020B0604020202020204" pitchFamily="34" charset="0"/>
                <a:ea typeface="+mn-ea"/>
                <a:cs typeface="Arial" panose="020B0604020202020204" pitchFamily="34" charset="0"/>
              </a:rPr>
              <a:t> </a:t>
            </a:r>
          </a:p>
        </p:txBody>
      </p:sp>
      <p:sp>
        <p:nvSpPr>
          <p:cNvPr id="12" name="TextBox 11"/>
          <p:cNvSpPr txBox="1"/>
          <p:nvPr/>
        </p:nvSpPr>
        <p:spPr>
          <a:xfrm>
            <a:off x="8944970" y="2585367"/>
            <a:ext cx="2074460" cy="1080296"/>
          </a:xfrm>
          <a:prstGeom prst="rect">
            <a:avLst/>
          </a:prstGeom>
          <a:noFill/>
        </p:spPr>
        <p:txBody>
          <a:bodyPr wrap="square" rtlCol="0">
            <a:spAutoFit/>
          </a:bodyPr>
          <a:lstStyle/>
          <a:p>
            <a:pPr marL="0" marR="0" lvl="0" indent="0" algn="ctr" defTabSz="457200" rtl="0" eaLnBrk="1" fontAlgn="auto" latinLnBrk="0" hangingPunct="1">
              <a:lnSpc>
                <a:spcPct val="12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srgbClr val="E7E6E6">
                    <a:lumMod val="50000"/>
                  </a:srgbClr>
                </a:solidFill>
                <a:effectLst/>
                <a:uLnTx/>
                <a:uFillTx/>
                <a:latin typeface="Arial" panose="020B0604020202020204" pitchFamily="34" charset="0"/>
                <a:ea typeface="+mn-ea"/>
                <a:cs typeface="Arial" panose="020B0604020202020204" pitchFamily="34" charset="0"/>
              </a:rPr>
              <a:t>Anwen</a:t>
            </a:r>
            <a:r>
              <a:rPr kumimoji="0" lang="en-US" sz="1800" b="0" i="0" u="none" strike="noStrike" kern="1200" cap="none" spc="0" normalizeH="0" baseline="0" noProof="0" dirty="0">
                <a:ln>
                  <a:noFill/>
                </a:ln>
                <a:solidFill>
                  <a:srgbClr val="E7E6E6">
                    <a:lumMod val="50000"/>
                  </a:srgbClr>
                </a:solidFill>
                <a:effectLst/>
                <a:uLnTx/>
                <a:uFillTx/>
                <a:latin typeface="Arial" panose="020B0604020202020204" pitchFamily="34" charset="0"/>
                <a:ea typeface="+mn-ea"/>
                <a:cs typeface="Arial" panose="020B0604020202020204" pitchFamily="34" charset="0"/>
              </a:rPr>
              <a:t> Burk</a:t>
            </a:r>
          </a:p>
          <a:p>
            <a:pPr marL="0" marR="0" lvl="0" indent="0" algn="ctr" defTabSz="457200" rtl="0" eaLnBrk="1" fontAlgn="auto" latinLnBrk="0" hangingPunct="1">
              <a:lnSpc>
                <a:spcPct val="12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E7E6E6">
                    <a:lumMod val="50000"/>
                  </a:srgbClr>
                </a:solidFill>
                <a:effectLst/>
                <a:uLnTx/>
                <a:uFillTx/>
                <a:latin typeface="Arial" panose="020B0604020202020204" pitchFamily="34" charset="0"/>
                <a:ea typeface="+mn-ea"/>
                <a:cs typeface="Arial" panose="020B0604020202020204" pitchFamily="34" charset="0"/>
              </a:rPr>
              <a:t>Jamie Stewart</a:t>
            </a:r>
          </a:p>
          <a:p>
            <a:pPr marL="0" marR="0" lvl="0" indent="0" algn="ctr" defTabSz="457200" rtl="0" eaLnBrk="1" fontAlgn="auto" latinLnBrk="0" hangingPunct="1">
              <a:lnSpc>
                <a:spcPct val="12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E7E6E6">
                    <a:lumMod val="50000"/>
                  </a:srgbClr>
                </a:solidFill>
                <a:effectLst/>
                <a:uLnTx/>
                <a:uFillTx/>
                <a:latin typeface="Arial" panose="020B0604020202020204" pitchFamily="34" charset="0"/>
                <a:ea typeface="+mn-ea"/>
                <a:cs typeface="Arial" panose="020B0604020202020204" pitchFamily="34" charset="0"/>
              </a:rPr>
              <a:t>Matt Cheung</a:t>
            </a:r>
          </a:p>
        </p:txBody>
      </p:sp>
      <p:sp>
        <p:nvSpPr>
          <p:cNvPr id="13" name="TextBox 12"/>
          <p:cNvSpPr txBox="1"/>
          <p:nvPr/>
        </p:nvSpPr>
        <p:spPr>
          <a:xfrm>
            <a:off x="4929098" y="2585367"/>
            <a:ext cx="2191049" cy="1080296"/>
          </a:xfrm>
          <a:prstGeom prst="rect">
            <a:avLst/>
          </a:prstGeom>
          <a:noFill/>
        </p:spPr>
        <p:txBody>
          <a:bodyPr wrap="square" rtlCol="0">
            <a:spAutoFit/>
          </a:bodyPr>
          <a:lstStyle/>
          <a:p>
            <a:pPr marL="0" marR="0" lvl="0" indent="0" algn="ctr" defTabSz="457200" rtl="0" eaLnBrk="1" fontAlgn="auto" latinLnBrk="0" hangingPunct="1">
              <a:lnSpc>
                <a:spcPct val="12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E7E6E6">
                    <a:lumMod val="50000"/>
                  </a:srgbClr>
                </a:solidFill>
                <a:effectLst/>
                <a:uLnTx/>
                <a:uFillTx/>
                <a:latin typeface="Arial" panose="020B0604020202020204" pitchFamily="34" charset="0"/>
                <a:ea typeface="+mn-ea"/>
                <a:cs typeface="Arial" panose="020B0604020202020204" pitchFamily="34" charset="0"/>
              </a:rPr>
              <a:t> </a:t>
            </a:r>
            <a:r>
              <a:rPr kumimoji="0" lang="en-US" sz="1800" b="0" i="0" u="none" strike="noStrike" kern="1200" cap="none" spc="0" normalizeH="0" baseline="0" noProof="0" dirty="0" err="1">
                <a:ln>
                  <a:noFill/>
                </a:ln>
                <a:solidFill>
                  <a:srgbClr val="E7E6E6">
                    <a:lumMod val="50000"/>
                  </a:srgbClr>
                </a:solidFill>
                <a:effectLst/>
                <a:uLnTx/>
                <a:uFillTx/>
                <a:latin typeface="Arial" panose="020B0604020202020204" pitchFamily="34" charset="0"/>
                <a:ea typeface="+mn-ea"/>
                <a:cs typeface="Arial" panose="020B0604020202020204" pitchFamily="34" charset="0"/>
              </a:rPr>
              <a:t>Cosette</a:t>
            </a:r>
            <a:r>
              <a:rPr kumimoji="0" lang="en-US" sz="1800" b="0" i="0" u="none" strike="noStrike" kern="1200" cap="none" spc="0" normalizeH="0" baseline="0" noProof="0" dirty="0">
                <a:ln>
                  <a:noFill/>
                </a:ln>
                <a:solidFill>
                  <a:srgbClr val="E7E6E6">
                    <a:lumMod val="50000"/>
                  </a:srgbClr>
                </a:solidFill>
                <a:effectLst/>
                <a:uLnTx/>
                <a:uFillTx/>
                <a:latin typeface="Arial" panose="020B0604020202020204" pitchFamily="34" charset="0"/>
                <a:ea typeface="+mn-ea"/>
                <a:cs typeface="Arial" panose="020B0604020202020204" pitchFamily="34" charset="0"/>
              </a:rPr>
              <a:t> </a:t>
            </a:r>
            <a:r>
              <a:rPr kumimoji="0" lang="en-US" sz="1800" b="0" i="0" u="none" strike="noStrike" kern="1200" cap="none" spc="0" normalizeH="0" baseline="0" noProof="0" dirty="0" err="1">
                <a:ln>
                  <a:noFill/>
                </a:ln>
                <a:solidFill>
                  <a:srgbClr val="E7E6E6">
                    <a:lumMod val="50000"/>
                  </a:srgbClr>
                </a:solidFill>
                <a:effectLst/>
                <a:uLnTx/>
                <a:uFillTx/>
                <a:latin typeface="Arial" panose="020B0604020202020204" pitchFamily="34" charset="0"/>
                <a:ea typeface="+mn-ea"/>
                <a:cs typeface="Arial" panose="020B0604020202020204" pitchFamily="34" charset="0"/>
              </a:rPr>
              <a:t>Lemelin</a:t>
            </a:r>
            <a:r>
              <a:rPr kumimoji="0" lang="en-US" sz="1800" b="0" i="0" u="none" strike="noStrike" kern="1200" cap="none" spc="0" normalizeH="0" baseline="0" noProof="0" dirty="0">
                <a:ln>
                  <a:noFill/>
                </a:ln>
                <a:solidFill>
                  <a:srgbClr val="E7E6E6">
                    <a:lumMod val="50000"/>
                  </a:srgbClr>
                </a:solidFill>
                <a:effectLst/>
                <a:uLnTx/>
                <a:uFillTx/>
                <a:latin typeface="Arial" panose="020B0604020202020204" pitchFamily="34" charset="0"/>
                <a:ea typeface="+mn-ea"/>
                <a:cs typeface="Arial" panose="020B0604020202020204" pitchFamily="34" charset="0"/>
              </a:rPr>
              <a:t>   </a:t>
            </a:r>
          </a:p>
          <a:p>
            <a:pPr marL="0" marR="0" lvl="0" indent="0" algn="ctr" defTabSz="457200" rtl="0" eaLnBrk="1" fontAlgn="auto" latinLnBrk="0" hangingPunct="1">
              <a:lnSpc>
                <a:spcPct val="12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E7E6E6">
                    <a:lumMod val="50000"/>
                  </a:srgbClr>
                </a:solidFill>
                <a:effectLst/>
                <a:uLnTx/>
                <a:uFillTx/>
                <a:latin typeface="Arial" panose="020B0604020202020204" pitchFamily="34" charset="0"/>
                <a:ea typeface="+mn-ea"/>
                <a:cs typeface="Arial" panose="020B0604020202020204" pitchFamily="34" charset="0"/>
              </a:rPr>
              <a:t>   Graeme Pate</a:t>
            </a:r>
          </a:p>
          <a:p>
            <a:pPr marL="0" marR="0" lvl="0" indent="0" algn="ctr" defTabSz="457200" rtl="0" eaLnBrk="1" fontAlgn="auto" latinLnBrk="0" hangingPunct="1">
              <a:lnSpc>
                <a:spcPct val="12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E7E6E6">
                    <a:lumMod val="50000"/>
                  </a:srgbClr>
                </a:solidFill>
                <a:effectLst/>
                <a:uLnTx/>
                <a:uFillTx/>
                <a:latin typeface="Arial" panose="020B0604020202020204" pitchFamily="34" charset="0"/>
                <a:ea typeface="+mn-ea"/>
                <a:cs typeface="Arial" panose="020B0604020202020204" pitchFamily="34" charset="0"/>
              </a:rPr>
              <a:t>   Krysta McNutt</a:t>
            </a:r>
          </a:p>
        </p:txBody>
      </p:sp>
      <p:sp>
        <p:nvSpPr>
          <p:cNvPr id="14" name="TextBox 13"/>
          <p:cNvSpPr txBox="1"/>
          <p:nvPr/>
        </p:nvSpPr>
        <p:spPr>
          <a:xfrm>
            <a:off x="3196726" y="4873752"/>
            <a:ext cx="2074460"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E7E6E6">
                    <a:lumMod val="50000"/>
                  </a:srgbClr>
                </a:solidFill>
                <a:effectLst/>
                <a:uLnTx/>
                <a:uFillTx/>
                <a:latin typeface="Arial" panose="020B0604020202020204" pitchFamily="34" charset="0"/>
                <a:ea typeface="+mn-ea"/>
                <a:cs typeface="Arial" panose="020B0604020202020204" pitchFamily="34" charset="0"/>
              </a:rPr>
              <a:t>Michelle </a:t>
            </a:r>
            <a:r>
              <a:rPr kumimoji="0" lang="en-US" sz="1800" b="0" i="0" u="none" strike="noStrike" kern="1200" cap="none" spc="0" normalizeH="0" baseline="0" noProof="0" dirty="0" err="1">
                <a:ln>
                  <a:noFill/>
                </a:ln>
                <a:solidFill>
                  <a:srgbClr val="E7E6E6">
                    <a:lumMod val="50000"/>
                  </a:srgbClr>
                </a:solidFill>
                <a:effectLst/>
                <a:uLnTx/>
                <a:uFillTx/>
                <a:latin typeface="Arial" panose="020B0604020202020204" pitchFamily="34" charset="0"/>
                <a:ea typeface="+mn-ea"/>
                <a:cs typeface="Arial" panose="020B0604020202020204" pitchFamily="34" charset="0"/>
              </a:rPr>
              <a:t>Brailey</a:t>
            </a:r>
            <a:r>
              <a:rPr kumimoji="0" lang="en-US" sz="1800" b="0" i="0" u="none" strike="noStrike" kern="1200" cap="none" spc="0" normalizeH="0" baseline="0" noProof="0" dirty="0">
                <a:ln>
                  <a:noFill/>
                </a:ln>
                <a:solidFill>
                  <a:srgbClr val="E7E6E6">
                    <a:lumMod val="50000"/>
                  </a:srgbClr>
                </a:solidFill>
                <a:effectLst/>
                <a:uLnTx/>
                <a:uFillTx/>
                <a:latin typeface="Arial" panose="020B0604020202020204" pitchFamily="34" charset="0"/>
                <a:ea typeface="+mn-ea"/>
                <a:cs typeface="Arial" panose="020B0604020202020204" pitchFamily="34" charset="0"/>
              </a:rPr>
              <a:t> </a:t>
            </a:r>
          </a:p>
        </p:txBody>
      </p:sp>
      <p:sp>
        <p:nvSpPr>
          <p:cNvPr id="15" name="TextBox 14"/>
          <p:cNvSpPr txBox="1"/>
          <p:nvPr/>
        </p:nvSpPr>
        <p:spPr>
          <a:xfrm>
            <a:off x="7033365" y="4870679"/>
            <a:ext cx="2215138" cy="1391407"/>
          </a:xfrm>
          <a:prstGeom prst="rect">
            <a:avLst/>
          </a:prstGeom>
          <a:noFill/>
        </p:spPr>
        <p:txBody>
          <a:bodyPr wrap="square" rtlCol="0">
            <a:spAutoFit/>
          </a:bodyPr>
          <a:lstStyle/>
          <a:p>
            <a:pPr marL="0" marR="0" lvl="0" indent="0" algn="ctr" defTabSz="457200" rtl="0" eaLnBrk="1" fontAlgn="auto" latinLnBrk="0" hangingPunct="1">
              <a:lnSpc>
                <a:spcPct val="12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E7E6E6">
                    <a:lumMod val="50000"/>
                  </a:srgbClr>
                </a:solidFill>
                <a:effectLst/>
                <a:uLnTx/>
                <a:uFillTx/>
                <a:latin typeface="Arial" panose="020B0604020202020204" pitchFamily="34" charset="0"/>
                <a:ea typeface="+mn-ea"/>
                <a:cs typeface="Arial" panose="020B0604020202020204" pitchFamily="34" charset="0"/>
              </a:rPr>
              <a:t> Jesse Carson </a:t>
            </a:r>
          </a:p>
          <a:p>
            <a:pPr marL="0" marR="0" lvl="0" indent="0" algn="ctr" defTabSz="457200" rtl="0" eaLnBrk="1" fontAlgn="auto" latinLnBrk="0" hangingPunct="1">
              <a:lnSpc>
                <a:spcPct val="12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E7E6E6">
                    <a:lumMod val="50000"/>
                  </a:srgbClr>
                </a:solidFill>
                <a:effectLst/>
                <a:uLnTx/>
                <a:uFillTx/>
                <a:latin typeface="Arial" panose="020B0604020202020204" pitchFamily="34" charset="0"/>
                <a:ea typeface="+mn-ea"/>
                <a:cs typeface="Arial" panose="020B0604020202020204" pitchFamily="34" charset="0"/>
              </a:rPr>
              <a:t>Toby Grant</a:t>
            </a:r>
          </a:p>
          <a:p>
            <a:pPr marL="0" marR="0" lvl="0" indent="0" algn="ctr" defTabSz="457200" rtl="0" eaLnBrk="1" fontAlgn="auto" latinLnBrk="0" hangingPunct="1">
              <a:lnSpc>
                <a:spcPct val="120000"/>
              </a:lnSpc>
              <a:spcBef>
                <a:spcPts val="0"/>
              </a:spcBef>
              <a:spcAft>
                <a:spcPts val="0"/>
              </a:spcAft>
              <a:buClrTx/>
              <a:buSzTx/>
              <a:buFontTx/>
              <a:buNone/>
              <a:tabLst/>
              <a:defRPr/>
            </a:pPr>
            <a:r>
              <a:rPr lang="en-US" dirty="0">
                <a:solidFill>
                  <a:srgbClr val="E7E6E6">
                    <a:lumMod val="50000"/>
                  </a:srgbClr>
                </a:solidFill>
                <a:latin typeface="Arial" panose="020B0604020202020204" pitchFamily="34" charset="0"/>
                <a:cs typeface="Arial" panose="020B0604020202020204" pitchFamily="34" charset="0"/>
              </a:rPr>
              <a:t>Kris Joseph</a:t>
            </a:r>
            <a:endParaRPr kumimoji="0" lang="en-US" sz="1800" b="0" i="0" u="none" strike="noStrike" kern="1200" cap="none" spc="0" normalizeH="0" baseline="0" noProof="0" dirty="0">
              <a:ln>
                <a:noFill/>
              </a:ln>
              <a:solidFill>
                <a:srgbClr val="E7E6E6">
                  <a:lumMod val="50000"/>
                </a:srgbClr>
              </a:solidFill>
              <a:effectLst/>
              <a:uLnTx/>
              <a:uFillTx/>
              <a:latin typeface="Arial" panose="020B0604020202020204" pitchFamily="34" charset="0"/>
              <a:ea typeface="+mn-ea"/>
              <a:cs typeface="Arial" panose="020B0604020202020204" pitchFamily="34" charset="0"/>
            </a:endParaRPr>
          </a:p>
          <a:p>
            <a:pPr marL="0" marR="0" lvl="0" indent="0" algn="ctr" defTabSz="457200" rtl="0" eaLnBrk="1" fontAlgn="auto" latinLnBrk="0" hangingPunct="1">
              <a:lnSpc>
                <a:spcPct val="12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E7E6E6">
                    <a:lumMod val="50000"/>
                  </a:srgbClr>
                </a:solidFill>
                <a:effectLst/>
                <a:uLnTx/>
                <a:uFillTx/>
                <a:latin typeface="Arial" panose="020B0604020202020204" pitchFamily="34" charset="0"/>
                <a:ea typeface="+mn-ea"/>
                <a:cs typeface="Arial" panose="020B0604020202020204" pitchFamily="34" charset="0"/>
              </a:rPr>
              <a:t>Michael B. McNally </a:t>
            </a:r>
          </a:p>
        </p:txBody>
      </p:sp>
    </p:spTree>
    <p:extLst>
      <p:ext uri="{BB962C8B-B14F-4D97-AF65-F5344CB8AC3E}">
        <p14:creationId xmlns:p14="http://schemas.microsoft.com/office/powerpoint/2010/main" val="881412043"/>
      </p:ext>
    </p:extLst>
  </p:cSld>
  <p:clrMapOvr>
    <a:masterClrMapping/>
  </p:clrMapOvr>
  <mc:AlternateContent xmlns:mc="http://schemas.openxmlformats.org/markup-compatibility/2006" xmlns:p14="http://schemas.microsoft.com/office/powerpoint/2010/main">
    <mc:Choice Requires="p14">
      <p:transition spd="slow" p14:dur="2000" advClick="0" advTm="5058"/>
    </mc:Choice>
    <mc:Fallback xmlns="">
      <p:transition spd="slow" advClick="0" advTm="5058"/>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DB170-C95C-44C5-AE74-1DB18F64BCD7}"/>
              </a:ext>
            </a:extLst>
          </p:cNvPr>
          <p:cNvSpPr>
            <a:spLocks noGrp="1"/>
          </p:cNvSpPr>
          <p:nvPr>
            <p:ph type="title"/>
          </p:nvPr>
        </p:nvSpPr>
        <p:spPr/>
        <p:txBody>
          <a:bodyPr/>
          <a:lstStyle/>
          <a:p>
            <a:r>
              <a:rPr lang="en-US" b="1" dirty="0">
                <a:latin typeface="Arial" panose="020B0604020202020204" pitchFamily="34" charset="0"/>
                <a:cs typeface="Arial" panose="020B0604020202020204" pitchFamily="34" charset="0"/>
              </a:rPr>
              <a:t>ACKNOWLEDGEMENT</a:t>
            </a:r>
            <a:endParaRPr lang="en-CA" b="1" dirty="0">
              <a:latin typeface="Arial" panose="020B0604020202020204" pitchFamily="34" charset="0"/>
              <a:cs typeface="Arial" panose="020B0604020202020204" pitchFamily="34" charset="0"/>
            </a:endParaRPr>
          </a:p>
        </p:txBody>
      </p:sp>
      <p:sp>
        <p:nvSpPr>
          <p:cNvPr id="6" name="Content Placeholder 2">
            <a:extLst>
              <a:ext uri="{FF2B5EF4-FFF2-40B4-BE49-F238E27FC236}">
                <a16:creationId xmlns:a16="http://schemas.microsoft.com/office/drawing/2014/main" id="{F2B51AEC-9DA5-4F1A-BC6D-B75C37DE49A5}"/>
              </a:ext>
            </a:extLst>
          </p:cNvPr>
          <p:cNvSpPr>
            <a:spLocks noGrp="1"/>
          </p:cNvSpPr>
          <p:nvPr>
            <p:ph sz="half" idx="1"/>
          </p:nvPr>
        </p:nvSpPr>
        <p:spPr>
          <a:xfrm>
            <a:off x="1595717" y="2097171"/>
            <a:ext cx="8964707" cy="4399409"/>
          </a:xfrm>
        </p:spPr>
        <p:txBody>
          <a:bodyPr>
            <a:normAutofit/>
          </a:bodyPr>
          <a:lstStyle/>
          <a:p>
            <a:pPr marL="0" indent="0" algn="ctr">
              <a:buNone/>
            </a:pPr>
            <a:r>
              <a:rPr lang="en-US" sz="2400" dirty="0">
                <a:latin typeface="Arial" panose="020B0604020202020204" pitchFamily="34" charset="0"/>
                <a:cs typeface="Arial" panose="020B0604020202020204" pitchFamily="34" charset="0"/>
              </a:rPr>
              <a:t>Opening Up Copyright modules were initially funded through the University of Alberta, Centre for Teaching and Learning’s Teaching and Learning Enhancement Fund (TLEF) with in kind contributions from the Copyright Office and the School of Library and Information Studies. </a:t>
            </a:r>
          </a:p>
          <a:p>
            <a:pPr lvl="1"/>
            <a:endParaRPr lang="en-US" sz="2800"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3FC09C3E-5CA8-4627-95F5-ED7613D667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58731" y="4886866"/>
            <a:ext cx="2478798" cy="702490"/>
          </a:xfrm>
          <a:prstGeom prst="rect">
            <a:avLst/>
          </a:prstGeom>
        </p:spPr>
      </p:pic>
    </p:spTree>
    <p:extLst>
      <p:ext uri="{BB962C8B-B14F-4D97-AF65-F5344CB8AC3E}">
        <p14:creationId xmlns:p14="http://schemas.microsoft.com/office/powerpoint/2010/main" val="2061948596"/>
      </p:ext>
    </p:extLst>
  </p:cSld>
  <p:clrMapOvr>
    <a:masterClrMapping/>
  </p:clrMapOvr>
  <mc:AlternateContent xmlns:mc="http://schemas.openxmlformats.org/markup-compatibility/2006" xmlns:p14="http://schemas.microsoft.com/office/powerpoint/2010/main">
    <mc:Choice Requires="p14">
      <p:transition spd="slow" p14:dur="2000" advClick="0" advTm="3177"/>
    </mc:Choice>
    <mc:Fallback xmlns="">
      <p:transition spd="slow" advClick="0" advTm="3177"/>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F85CC047-EC96-4306-B3B1-4E30AA9FAC63}"/>
              </a:ext>
            </a:extLst>
          </p:cNvPr>
          <p:cNvGrpSpPr/>
          <p:nvPr/>
        </p:nvGrpSpPr>
        <p:grpSpPr>
          <a:xfrm>
            <a:off x="351607" y="1534124"/>
            <a:ext cx="3462353" cy="3927730"/>
            <a:chOff x="493747" y="1394952"/>
            <a:chExt cx="3209925" cy="3860628"/>
          </a:xfrm>
        </p:grpSpPr>
        <p:pic>
          <p:nvPicPr>
            <p:cNvPr id="7" name="Picture 6" descr="Image result for canada coat of arm">
              <a:extLst>
                <a:ext uri="{FF2B5EF4-FFF2-40B4-BE49-F238E27FC236}">
                  <a16:creationId xmlns:a16="http://schemas.microsoft.com/office/drawing/2014/main" id="{BAEDF31C-8967-433B-A1DD-248133040F7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22603" y="1394952"/>
              <a:ext cx="1448680" cy="194537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29505237-30EE-4061-AD0B-09583DC5AB8D}"/>
                </a:ext>
              </a:extLst>
            </p:cNvPr>
            <p:cNvPicPr>
              <a:picLocks noChangeAspect="1"/>
            </p:cNvPicPr>
            <p:nvPr/>
          </p:nvPicPr>
          <p:blipFill>
            <a:blip r:embed="rId5"/>
            <a:stretch>
              <a:fillRect/>
            </a:stretch>
          </p:blipFill>
          <p:spPr>
            <a:xfrm>
              <a:off x="1203993" y="3393076"/>
              <a:ext cx="1485900" cy="228600"/>
            </a:xfrm>
            <a:prstGeom prst="rect">
              <a:avLst/>
            </a:prstGeom>
          </p:spPr>
        </p:pic>
        <p:pic>
          <p:nvPicPr>
            <p:cNvPr id="10" name="Picture 9">
              <a:extLst>
                <a:ext uri="{FF2B5EF4-FFF2-40B4-BE49-F238E27FC236}">
                  <a16:creationId xmlns:a16="http://schemas.microsoft.com/office/drawing/2014/main" id="{C6136223-95AC-4002-A733-4C2794384FAD}"/>
                </a:ext>
              </a:extLst>
            </p:cNvPr>
            <p:cNvPicPr>
              <a:picLocks noChangeAspect="1"/>
            </p:cNvPicPr>
            <p:nvPr/>
          </p:nvPicPr>
          <p:blipFill>
            <a:blip r:embed="rId6"/>
            <a:stretch>
              <a:fillRect/>
            </a:stretch>
          </p:blipFill>
          <p:spPr>
            <a:xfrm>
              <a:off x="493747" y="3674430"/>
              <a:ext cx="3209925" cy="1581150"/>
            </a:xfrm>
            <a:prstGeom prst="rect">
              <a:avLst/>
            </a:prstGeom>
          </p:spPr>
        </p:pic>
      </p:grpSp>
      <p:sp>
        <p:nvSpPr>
          <p:cNvPr id="2" name="Title 1">
            <a:extLst>
              <a:ext uri="{FF2B5EF4-FFF2-40B4-BE49-F238E27FC236}">
                <a16:creationId xmlns:a16="http://schemas.microsoft.com/office/drawing/2014/main" id="{08F4133F-8B69-4F37-917A-88B1116F754E}"/>
              </a:ext>
            </a:extLst>
          </p:cNvPr>
          <p:cNvSpPr>
            <a:spLocks noGrp="1"/>
          </p:cNvSpPr>
          <p:nvPr>
            <p:ph type="title"/>
          </p:nvPr>
        </p:nvSpPr>
        <p:spPr/>
        <p:txBody>
          <a:bodyPr/>
          <a:lstStyle/>
          <a:p>
            <a:r>
              <a:rPr lang="en-CA" b="1" dirty="0">
                <a:latin typeface="Arial" panose="020B0604020202020204" pitchFamily="34" charset="0"/>
                <a:cs typeface="Arial" panose="020B0604020202020204" pitchFamily="34" charset="0"/>
              </a:rPr>
              <a:t>OWNERSHIP OF COPYRIGHT</a:t>
            </a:r>
          </a:p>
        </p:txBody>
      </p:sp>
      <p:pic>
        <p:nvPicPr>
          <p:cNvPr id="6" name="Content Placeholder 5">
            <a:extLst>
              <a:ext uri="{FF2B5EF4-FFF2-40B4-BE49-F238E27FC236}">
                <a16:creationId xmlns:a16="http://schemas.microsoft.com/office/drawing/2014/main" id="{A288E0D9-6C14-4593-B10D-8E2B474B4B8E}"/>
              </a:ext>
            </a:extLst>
          </p:cNvPr>
          <p:cNvPicPr>
            <a:picLocks noGrp="1" noChangeAspect="1"/>
          </p:cNvPicPr>
          <p:nvPr>
            <p:ph sz="quarter" idx="14"/>
          </p:nvPr>
        </p:nvPicPr>
        <p:blipFill>
          <a:blip r:embed="rId7"/>
          <a:stretch>
            <a:fillRect/>
          </a:stretch>
        </p:blipFill>
        <p:spPr>
          <a:xfrm>
            <a:off x="3573438" y="1836117"/>
            <a:ext cx="8266955" cy="2936456"/>
          </a:xfrm>
        </p:spPr>
      </p:pic>
      <p:sp>
        <p:nvSpPr>
          <p:cNvPr id="8" name="Rectangle 7">
            <a:extLst>
              <a:ext uri="{FF2B5EF4-FFF2-40B4-BE49-F238E27FC236}">
                <a16:creationId xmlns:a16="http://schemas.microsoft.com/office/drawing/2014/main" id="{40356044-FD9A-481B-BE89-39A2CADFA73F}"/>
              </a:ext>
            </a:extLst>
          </p:cNvPr>
          <p:cNvSpPr/>
          <p:nvPr/>
        </p:nvSpPr>
        <p:spPr>
          <a:xfrm>
            <a:off x="3436827" y="1763548"/>
            <a:ext cx="8403566" cy="2645734"/>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custDataLst>
      <p:tags r:id="rId1"/>
    </p:custDataLst>
    <p:extLst>
      <p:ext uri="{BB962C8B-B14F-4D97-AF65-F5344CB8AC3E}">
        <p14:creationId xmlns:p14="http://schemas.microsoft.com/office/powerpoint/2010/main" val="2344068315"/>
      </p:ext>
    </p:extLst>
  </p:cSld>
  <p:clrMapOvr>
    <a:masterClrMapping/>
  </p:clrMapOvr>
  <mc:AlternateContent xmlns:mc="http://schemas.openxmlformats.org/markup-compatibility/2006" xmlns:p14="http://schemas.microsoft.com/office/powerpoint/2010/main">
    <mc:Choice Requires="p14">
      <p:transition spd="slow" p14:dur="2000" advTm="16943"/>
    </mc:Choice>
    <mc:Fallback xmlns="">
      <p:transition spd="slow" advTm="1694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4C063756-B3CD-4851-A7EA-6DCFE4A4AD75}"/>
              </a:ext>
            </a:extLst>
          </p:cNvPr>
          <p:cNvPicPr>
            <a:picLocks noChangeAspect="1"/>
          </p:cNvPicPr>
          <p:nvPr/>
        </p:nvPicPr>
        <p:blipFill>
          <a:blip r:embed="rId4"/>
          <a:stretch>
            <a:fillRect/>
          </a:stretch>
        </p:blipFill>
        <p:spPr>
          <a:xfrm>
            <a:off x="6701990" y="2093721"/>
            <a:ext cx="5147813" cy="3431875"/>
          </a:xfrm>
          <a:prstGeom prst="rect">
            <a:avLst/>
          </a:prstGeom>
        </p:spPr>
      </p:pic>
      <p:sp>
        <p:nvSpPr>
          <p:cNvPr id="2" name="Title 1">
            <a:extLst>
              <a:ext uri="{FF2B5EF4-FFF2-40B4-BE49-F238E27FC236}">
                <a16:creationId xmlns:a16="http://schemas.microsoft.com/office/drawing/2014/main" id="{AA13E476-26AD-4790-A028-2234708E47B1}"/>
              </a:ext>
            </a:extLst>
          </p:cNvPr>
          <p:cNvSpPr>
            <a:spLocks noGrp="1"/>
          </p:cNvSpPr>
          <p:nvPr>
            <p:ph type="title"/>
          </p:nvPr>
        </p:nvSpPr>
        <p:spPr/>
        <p:txBody>
          <a:bodyPr/>
          <a:lstStyle/>
          <a:p>
            <a:r>
              <a:rPr lang="en-CA" b="1" dirty="0">
                <a:latin typeface="Arial" panose="020B0604020202020204" pitchFamily="34" charset="0"/>
                <a:cs typeface="Arial" panose="020B0604020202020204" pitchFamily="34" charset="0"/>
              </a:rPr>
              <a:t>EMPLOYMENT AND COPYRIGHT</a:t>
            </a:r>
          </a:p>
        </p:txBody>
      </p:sp>
      <p:pic>
        <p:nvPicPr>
          <p:cNvPr id="7" name="Content Placeholder 6">
            <a:extLst>
              <a:ext uri="{FF2B5EF4-FFF2-40B4-BE49-F238E27FC236}">
                <a16:creationId xmlns:a16="http://schemas.microsoft.com/office/drawing/2014/main" id="{B2368C0C-2AFA-408E-BE9F-5150E7BE8DD5}"/>
              </a:ext>
            </a:extLst>
          </p:cNvPr>
          <p:cNvPicPr>
            <a:picLocks noGrp="1" noChangeAspect="1"/>
          </p:cNvPicPr>
          <p:nvPr>
            <p:ph sz="half" idx="1"/>
          </p:nvPr>
        </p:nvPicPr>
        <p:blipFill rotWithShape="1">
          <a:blip r:embed="rId5"/>
          <a:srcRect b="16266"/>
          <a:stretch/>
        </p:blipFill>
        <p:spPr>
          <a:xfrm>
            <a:off x="8228319" y="2268354"/>
            <a:ext cx="2980801" cy="2495925"/>
          </a:xfrm>
        </p:spPr>
      </p:pic>
      <p:pic>
        <p:nvPicPr>
          <p:cNvPr id="9" name="Content Placeholder 8">
            <a:extLst>
              <a:ext uri="{FF2B5EF4-FFF2-40B4-BE49-F238E27FC236}">
                <a16:creationId xmlns:a16="http://schemas.microsoft.com/office/drawing/2014/main" id="{45C01D1B-C7D0-4707-B671-C0C46D3C3B94}"/>
              </a:ext>
            </a:extLst>
          </p:cNvPr>
          <p:cNvPicPr>
            <a:picLocks noGrp="1" noChangeAspect="1"/>
          </p:cNvPicPr>
          <p:nvPr>
            <p:ph sz="quarter" idx="14"/>
          </p:nvPr>
        </p:nvPicPr>
        <p:blipFill rotWithShape="1">
          <a:blip r:embed="rId6"/>
          <a:srcRect b="15979"/>
          <a:stretch/>
        </p:blipFill>
        <p:spPr>
          <a:xfrm>
            <a:off x="1265209" y="2093721"/>
            <a:ext cx="3178445" cy="2670558"/>
          </a:xfrm>
        </p:spPr>
      </p:pic>
      <p:sp>
        <p:nvSpPr>
          <p:cNvPr id="13" name="TextBox 12">
            <a:extLst>
              <a:ext uri="{FF2B5EF4-FFF2-40B4-BE49-F238E27FC236}">
                <a16:creationId xmlns:a16="http://schemas.microsoft.com/office/drawing/2014/main" id="{BFADF26E-7632-485B-90C0-8E8516E5B9B5}"/>
              </a:ext>
            </a:extLst>
          </p:cNvPr>
          <p:cNvSpPr txBox="1"/>
          <p:nvPr/>
        </p:nvSpPr>
        <p:spPr>
          <a:xfrm>
            <a:off x="127971" y="3278689"/>
            <a:ext cx="6574019" cy="1938992"/>
          </a:xfrm>
          <a:prstGeom prst="rect">
            <a:avLst/>
          </a:prstGeom>
          <a:noFill/>
        </p:spPr>
        <p:txBody>
          <a:bodyPr wrap="square" rtlCol="0">
            <a:spAutoFit/>
          </a:bodyPr>
          <a:lstStyle/>
          <a:p>
            <a:r>
              <a:rPr lang="en-CA" sz="2400" dirty="0">
                <a:solidFill>
                  <a:schemeClr val="bg2">
                    <a:lumMod val="50000"/>
                  </a:schemeClr>
                </a:solidFill>
                <a:latin typeface="Arial" panose="020B0604020202020204" pitchFamily="34" charset="0"/>
                <a:cs typeface="Arial" panose="020B0604020202020204" pitchFamily="34" charset="0"/>
              </a:rPr>
              <a:t>“…but where the work is an article or other contribution to a newspaper, magazine or similar periodical…be reserved to the author a right to restrain the publication of the work…”  s.13 (3)</a:t>
            </a:r>
          </a:p>
        </p:txBody>
      </p:sp>
    </p:spTree>
    <p:custDataLst>
      <p:tags r:id="rId1"/>
    </p:custDataLst>
    <p:extLst>
      <p:ext uri="{BB962C8B-B14F-4D97-AF65-F5344CB8AC3E}">
        <p14:creationId xmlns:p14="http://schemas.microsoft.com/office/powerpoint/2010/main" val="3750672491"/>
      </p:ext>
    </p:extLst>
  </p:cSld>
  <p:clrMapOvr>
    <a:masterClrMapping/>
  </p:clrMapOvr>
  <mc:AlternateContent xmlns:mc="http://schemas.openxmlformats.org/markup-compatibility/2006" xmlns:p14="http://schemas.microsoft.com/office/powerpoint/2010/main">
    <mc:Choice Requires="p14">
      <p:transition spd="slow" p14:dur="2000" advTm="34858"/>
    </mc:Choice>
    <mc:Fallback xmlns="">
      <p:transition spd="slow" advTm="3485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xit" presetSubtype="0" fill="hold" nodeType="clickEffect">
                                  <p:stCondLst>
                                    <p:cond delay="0"/>
                                  </p:stCondLst>
                                  <p:childTnLst>
                                    <p:animEffect transition="out" filter="fade">
                                      <p:cBhvr>
                                        <p:cTn id="15" dur="500"/>
                                        <p:tgtEl>
                                          <p:spTgt spid="7"/>
                                        </p:tgtEl>
                                      </p:cBhvr>
                                    </p:animEffect>
                                    <p:set>
                                      <p:cBhvr>
                                        <p:cTn id="16" dur="1" fill="hold">
                                          <p:stCondLst>
                                            <p:cond delay="499"/>
                                          </p:stCondLst>
                                        </p:cTn>
                                        <p:tgtEl>
                                          <p:spTgt spid="7"/>
                                        </p:tgtEl>
                                        <p:attrNameLst>
                                          <p:attrName>style.visibility</p:attrName>
                                        </p:attrNameLst>
                                      </p:cBhvr>
                                      <p:to>
                                        <p:strVal val="hidden"/>
                                      </p:to>
                                    </p:set>
                                  </p:childTnLst>
                                </p:cTn>
                              </p:par>
                              <p:par>
                                <p:cTn id="17" presetID="10" presetClass="exit" presetSubtype="0" fill="hold" nodeType="withEffect">
                                  <p:stCondLst>
                                    <p:cond delay="0"/>
                                  </p:stCondLst>
                                  <p:childTnLst>
                                    <p:animEffect transition="out" filter="fade">
                                      <p:cBhvr>
                                        <p:cTn id="18" dur="500"/>
                                        <p:tgtEl>
                                          <p:spTgt spid="9"/>
                                        </p:tgtEl>
                                      </p:cBhvr>
                                    </p:animEffect>
                                    <p:set>
                                      <p:cBhvr>
                                        <p:cTn id="19" dur="1" fill="hold">
                                          <p:stCondLst>
                                            <p:cond delay="499"/>
                                          </p:stCondLst>
                                        </p:cTn>
                                        <p:tgtEl>
                                          <p:spTgt spid="9"/>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1000" fill="hold"/>
                                        <p:tgtEl>
                                          <p:spTgt spid="13"/>
                                        </p:tgtEl>
                                        <p:attrNameLst>
                                          <p:attrName>ppt_y</p:attrName>
                                        </p:attrNameLst>
                                      </p:cBhvr>
                                      <p:tavLst>
                                        <p:tav tm="0">
                                          <p:val>
                                            <p:strVal val="#ppt_y+.1"/>
                                          </p:val>
                                        </p:tav>
                                        <p:tav tm="100000">
                                          <p:val>
                                            <p:strVal val="#ppt_y"/>
                                          </p:val>
                                        </p:tav>
                                      </p:tavLst>
                                    </p:anim>
                                  </p:childTnLst>
                                </p:cTn>
                              </p:par>
                              <p:par>
                                <p:cTn id="27" presetID="10" presetClass="entr" presetSubtype="0" fill="hold"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910B88-C29A-4FE6-9F13-6B4C173695A4}"/>
              </a:ext>
            </a:extLst>
          </p:cNvPr>
          <p:cNvSpPr>
            <a:spLocks noGrp="1"/>
          </p:cNvSpPr>
          <p:nvPr>
            <p:ph type="title"/>
          </p:nvPr>
        </p:nvSpPr>
        <p:spPr/>
        <p:txBody>
          <a:bodyPr/>
          <a:lstStyle/>
          <a:p>
            <a:r>
              <a:rPr lang="en-CA" b="1" dirty="0">
                <a:latin typeface="Arial" panose="020B0604020202020204" pitchFamily="34" charset="0"/>
                <a:cs typeface="Arial" panose="020B0604020202020204" pitchFamily="34" charset="0"/>
              </a:rPr>
              <a:t>APPLYING SECTION 13</a:t>
            </a:r>
          </a:p>
        </p:txBody>
      </p:sp>
      <p:sp>
        <p:nvSpPr>
          <p:cNvPr id="6" name="TextBox 5">
            <a:extLst>
              <a:ext uri="{FF2B5EF4-FFF2-40B4-BE49-F238E27FC236}">
                <a16:creationId xmlns:a16="http://schemas.microsoft.com/office/drawing/2014/main" id="{993091B5-A6C0-40BC-B18E-A11A0C607C49}"/>
              </a:ext>
            </a:extLst>
          </p:cNvPr>
          <p:cNvSpPr txBox="1"/>
          <p:nvPr/>
        </p:nvSpPr>
        <p:spPr>
          <a:xfrm>
            <a:off x="1015180" y="3602749"/>
            <a:ext cx="3778370" cy="461665"/>
          </a:xfrm>
          <a:prstGeom prst="rect">
            <a:avLst/>
          </a:prstGeom>
          <a:noFill/>
        </p:spPr>
        <p:txBody>
          <a:bodyPr wrap="square" rtlCol="0">
            <a:spAutoFit/>
          </a:bodyPr>
          <a:lstStyle/>
          <a:p>
            <a:r>
              <a:rPr lang="en-CA" sz="2400" dirty="0">
                <a:solidFill>
                  <a:schemeClr val="bg2">
                    <a:lumMod val="50000"/>
                  </a:schemeClr>
                </a:solidFill>
                <a:latin typeface="Arial" panose="020B0604020202020204" pitchFamily="34" charset="0"/>
                <a:cs typeface="Arial" panose="020B0604020202020204" pitchFamily="34" charset="0"/>
              </a:rPr>
              <a:t>Application of section 13</a:t>
            </a:r>
          </a:p>
        </p:txBody>
      </p:sp>
      <p:cxnSp>
        <p:nvCxnSpPr>
          <p:cNvPr id="8" name="Straight Arrow Connector 7">
            <a:extLst>
              <a:ext uri="{FF2B5EF4-FFF2-40B4-BE49-F238E27FC236}">
                <a16:creationId xmlns:a16="http://schemas.microsoft.com/office/drawing/2014/main" id="{A3304595-8681-4663-A801-7B6CB0F2970C}"/>
              </a:ext>
            </a:extLst>
          </p:cNvPr>
          <p:cNvCxnSpPr/>
          <p:nvPr/>
        </p:nvCxnSpPr>
        <p:spPr>
          <a:xfrm>
            <a:off x="5719482" y="3833581"/>
            <a:ext cx="2173857" cy="0"/>
          </a:xfrm>
          <a:prstGeom prst="straightConnector1">
            <a:avLst/>
          </a:prstGeom>
          <a:ln w="76200">
            <a:solidFill>
              <a:schemeClr val="bg2">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FE07DAAD-D4A8-4A93-ADAA-9E5534BC9EC8}"/>
              </a:ext>
            </a:extLst>
          </p:cNvPr>
          <p:cNvSpPr txBox="1"/>
          <p:nvPr/>
        </p:nvSpPr>
        <p:spPr>
          <a:xfrm>
            <a:off x="6230926" y="3024419"/>
            <a:ext cx="1930991" cy="1569660"/>
          </a:xfrm>
          <a:prstGeom prst="rect">
            <a:avLst/>
          </a:prstGeom>
          <a:noFill/>
        </p:spPr>
        <p:txBody>
          <a:bodyPr wrap="square" rtlCol="0">
            <a:spAutoFit/>
          </a:bodyPr>
          <a:lstStyle/>
          <a:p>
            <a:r>
              <a:rPr lang="en-CA" sz="9600" dirty="0">
                <a:latin typeface="Arial" panose="020B0604020202020204" pitchFamily="34" charset="0"/>
                <a:cs typeface="Arial" panose="020B0604020202020204" pitchFamily="34" charset="0"/>
              </a:rPr>
              <a:t>?</a:t>
            </a:r>
          </a:p>
        </p:txBody>
      </p:sp>
    </p:spTree>
    <p:custDataLst>
      <p:tags r:id="rId1"/>
    </p:custDataLst>
    <p:extLst>
      <p:ext uri="{BB962C8B-B14F-4D97-AF65-F5344CB8AC3E}">
        <p14:creationId xmlns:p14="http://schemas.microsoft.com/office/powerpoint/2010/main" val="2410724752"/>
      </p:ext>
    </p:extLst>
  </p:cSld>
  <p:clrMapOvr>
    <a:masterClrMapping/>
  </p:clrMapOvr>
  <mc:AlternateContent xmlns:mc="http://schemas.openxmlformats.org/markup-compatibility/2006" xmlns:p14="http://schemas.microsoft.com/office/powerpoint/2010/main">
    <mc:Choice Requires="p14">
      <p:transition spd="slow" p14:dur="2000" advTm="9576"/>
    </mc:Choice>
    <mc:Fallback xmlns="">
      <p:transition spd="slow" advTm="957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xit" presetSubtype="0" fill="hold" nodeType="clickEffect">
                                  <p:stCondLst>
                                    <p:cond delay="0"/>
                                  </p:stCondLst>
                                  <p:childTnLst>
                                    <p:animEffect transition="out" filter="fade">
                                      <p:cBhvr>
                                        <p:cTn id="15" dur="500"/>
                                        <p:tgtEl>
                                          <p:spTgt spid="8"/>
                                        </p:tgtEl>
                                      </p:cBhvr>
                                    </p:animEffect>
                                    <p:set>
                                      <p:cBhvr>
                                        <p:cTn id="16" dur="1" fill="hold">
                                          <p:stCondLst>
                                            <p:cond delay="499"/>
                                          </p:stCondLst>
                                        </p:cTn>
                                        <p:tgtEl>
                                          <p:spTgt spid="8"/>
                                        </p:tgtEl>
                                        <p:attrNameLst>
                                          <p:attrName>style.visibility</p:attrName>
                                        </p:attrNameLst>
                                      </p:cBhvr>
                                      <p:to>
                                        <p:strVal val="hidden"/>
                                      </p:to>
                                    </p:se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FDA2F8-2235-4641-9094-5BBA1C7C2878}"/>
              </a:ext>
            </a:extLst>
          </p:cNvPr>
          <p:cNvSpPr>
            <a:spLocks noGrp="1"/>
          </p:cNvSpPr>
          <p:nvPr>
            <p:ph type="title"/>
          </p:nvPr>
        </p:nvSpPr>
        <p:spPr/>
        <p:txBody>
          <a:bodyPr/>
          <a:lstStyle/>
          <a:p>
            <a:r>
              <a:rPr lang="en-CA" b="1" dirty="0">
                <a:latin typeface="Arial" panose="020B0604020202020204" pitchFamily="34" charset="0"/>
                <a:cs typeface="Arial" panose="020B0604020202020204" pitchFamily="34" charset="0"/>
              </a:rPr>
              <a:t>EXTRA-CURRICULAR ACTIVITIES</a:t>
            </a:r>
          </a:p>
        </p:txBody>
      </p:sp>
      <p:pic>
        <p:nvPicPr>
          <p:cNvPr id="6" name="Content Placeholder 8">
            <a:extLst>
              <a:ext uri="{FF2B5EF4-FFF2-40B4-BE49-F238E27FC236}">
                <a16:creationId xmlns:a16="http://schemas.microsoft.com/office/drawing/2014/main" id="{6EFCF1C0-3755-4FEC-B3DE-6BC8D0630F86}"/>
              </a:ext>
            </a:extLst>
          </p:cNvPr>
          <p:cNvPicPr>
            <a:picLocks noChangeAspect="1"/>
          </p:cNvPicPr>
          <p:nvPr/>
        </p:nvPicPr>
        <p:blipFill rotWithShape="1">
          <a:blip r:embed="rId4"/>
          <a:srcRect b="15979"/>
          <a:stretch/>
        </p:blipFill>
        <p:spPr>
          <a:xfrm>
            <a:off x="-333372" y="3034406"/>
            <a:ext cx="3178445" cy="2670558"/>
          </a:xfrm>
          <a:prstGeom prst="rect">
            <a:avLst/>
          </a:prstGeom>
        </p:spPr>
      </p:pic>
      <p:pic>
        <p:nvPicPr>
          <p:cNvPr id="7" name="Picture 6">
            <a:extLst>
              <a:ext uri="{FF2B5EF4-FFF2-40B4-BE49-F238E27FC236}">
                <a16:creationId xmlns:a16="http://schemas.microsoft.com/office/drawing/2014/main" id="{C84D8A41-EB7A-48CF-B466-D16122B1C40C}"/>
              </a:ext>
            </a:extLst>
          </p:cNvPr>
          <p:cNvPicPr>
            <a:picLocks noChangeAspect="1"/>
          </p:cNvPicPr>
          <p:nvPr/>
        </p:nvPicPr>
        <p:blipFill>
          <a:blip r:embed="rId5"/>
          <a:stretch>
            <a:fillRect/>
          </a:stretch>
        </p:blipFill>
        <p:spPr>
          <a:xfrm>
            <a:off x="5164109" y="2547511"/>
            <a:ext cx="2865979" cy="2255197"/>
          </a:xfrm>
          <a:prstGeom prst="rect">
            <a:avLst/>
          </a:prstGeom>
        </p:spPr>
      </p:pic>
      <p:sp>
        <p:nvSpPr>
          <p:cNvPr id="8" name="TextBox 7">
            <a:extLst>
              <a:ext uri="{FF2B5EF4-FFF2-40B4-BE49-F238E27FC236}">
                <a16:creationId xmlns:a16="http://schemas.microsoft.com/office/drawing/2014/main" id="{65280390-1247-4E15-9821-7AFE13EE1811}"/>
              </a:ext>
            </a:extLst>
          </p:cNvPr>
          <p:cNvSpPr txBox="1"/>
          <p:nvPr/>
        </p:nvSpPr>
        <p:spPr>
          <a:xfrm>
            <a:off x="2209018" y="2204613"/>
            <a:ext cx="2865979" cy="523220"/>
          </a:xfrm>
          <a:prstGeom prst="rect">
            <a:avLst/>
          </a:prstGeom>
          <a:noFill/>
        </p:spPr>
        <p:txBody>
          <a:bodyPr wrap="square" rtlCol="0">
            <a:spAutoFit/>
          </a:bodyPr>
          <a:lstStyle/>
          <a:p>
            <a:r>
              <a:rPr lang="en-CA" sz="2800" dirty="0">
                <a:solidFill>
                  <a:schemeClr val="bg2">
                    <a:lumMod val="50000"/>
                  </a:schemeClr>
                </a:solidFill>
                <a:latin typeface="Arial" panose="020B0604020202020204" pitchFamily="34" charset="0"/>
                <a:cs typeface="Arial" panose="020B0604020202020204" pitchFamily="34" charset="0"/>
              </a:rPr>
              <a:t>Work Computer</a:t>
            </a:r>
          </a:p>
        </p:txBody>
      </p:sp>
      <p:sp>
        <p:nvSpPr>
          <p:cNvPr id="9" name="TextBox 8">
            <a:extLst>
              <a:ext uri="{FF2B5EF4-FFF2-40B4-BE49-F238E27FC236}">
                <a16:creationId xmlns:a16="http://schemas.microsoft.com/office/drawing/2014/main" id="{989E6E68-7392-405A-A628-C41B8BBEDB82}"/>
              </a:ext>
            </a:extLst>
          </p:cNvPr>
          <p:cNvSpPr txBox="1"/>
          <p:nvPr/>
        </p:nvSpPr>
        <p:spPr>
          <a:xfrm>
            <a:off x="2209018" y="4880502"/>
            <a:ext cx="2865978" cy="523220"/>
          </a:xfrm>
          <a:prstGeom prst="rect">
            <a:avLst/>
          </a:prstGeom>
          <a:noFill/>
        </p:spPr>
        <p:txBody>
          <a:bodyPr wrap="square" rtlCol="0">
            <a:spAutoFit/>
          </a:bodyPr>
          <a:lstStyle/>
          <a:p>
            <a:r>
              <a:rPr lang="en-CA" sz="2800" dirty="0">
                <a:solidFill>
                  <a:schemeClr val="bg2">
                    <a:lumMod val="50000"/>
                  </a:schemeClr>
                </a:solidFill>
                <a:latin typeface="Arial" panose="020B0604020202020204" pitchFamily="34" charset="0"/>
                <a:cs typeface="Arial" panose="020B0604020202020204" pitchFamily="34" charset="0"/>
              </a:rPr>
              <a:t>Home Computer</a:t>
            </a:r>
          </a:p>
        </p:txBody>
      </p:sp>
      <p:sp>
        <p:nvSpPr>
          <p:cNvPr id="10" name="TextBox 9">
            <a:extLst>
              <a:ext uri="{FF2B5EF4-FFF2-40B4-BE49-F238E27FC236}">
                <a16:creationId xmlns:a16="http://schemas.microsoft.com/office/drawing/2014/main" id="{8B5ADE5D-7C6B-4FAB-8FA9-D0960EDA25A3}"/>
              </a:ext>
            </a:extLst>
          </p:cNvPr>
          <p:cNvSpPr txBox="1"/>
          <p:nvPr/>
        </p:nvSpPr>
        <p:spPr>
          <a:xfrm>
            <a:off x="8237220" y="1972947"/>
            <a:ext cx="3738880" cy="954107"/>
          </a:xfrm>
          <a:prstGeom prst="rect">
            <a:avLst/>
          </a:prstGeom>
          <a:noFill/>
        </p:spPr>
        <p:txBody>
          <a:bodyPr wrap="square" rtlCol="0">
            <a:spAutoFit/>
          </a:bodyPr>
          <a:lstStyle/>
          <a:p>
            <a:r>
              <a:rPr lang="en-CA" sz="2800" dirty="0">
                <a:solidFill>
                  <a:schemeClr val="bg2">
                    <a:lumMod val="50000"/>
                  </a:schemeClr>
                </a:solidFill>
                <a:latin typeface="Arial" panose="020B0604020202020204" pitchFamily="34" charset="0"/>
                <a:cs typeface="Arial" panose="020B0604020202020204" pitchFamily="34" charset="0"/>
              </a:rPr>
              <a:t>Technical manual based on your work</a:t>
            </a:r>
          </a:p>
        </p:txBody>
      </p:sp>
      <p:sp>
        <p:nvSpPr>
          <p:cNvPr id="11" name="TextBox 10">
            <a:extLst>
              <a:ext uri="{FF2B5EF4-FFF2-40B4-BE49-F238E27FC236}">
                <a16:creationId xmlns:a16="http://schemas.microsoft.com/office/drawing/2014/main" id="{9D08CC7E-912D-4A33-94B4-9EA297C60627}"/>
              </a:ext>
            </a:extLst>
          </p:cNvPr>
          <p:cNvSpPr txBox="1"/>
          <p:nvPr/>
        </p:nvSpPr>
        <p:spPr>
          <a:xfrm>
            <a:off x="6831106" y="4916091"/>
            <a:ext cx="5051007" cy="523220"/>
          </a:xfrm>
          <a:prstGeom prst="rect">
            <a:avLst/>
          </a:prstGeom>
          <a:noFill/>
        </p:spPr>
        <p:txBody>
          <a:bodyPr wrap="square" rtlCol="0">
            <a:spAutoFit/>
          </a:bodyPr>
          <a:lstStyle/>
          <a:p>
            <a:r>
              <a:rPr lang="en-CA" sz="2800" dirty="0">
                <a:solidFill>
                  <a:schemeClr val="bg2">
                    <a:lumMod val="50000"/>
                  </a:schemeClr>
                </a:solidFill>
                <a:latin typeface="Arial" panose="020B0604020202020204" pitchFamily="34" charset="0"/>
                <a:cs typeface="Arial" panose="020B0604020202020204" pitchFamily="34" charset="0"/>
              </a:rPr>
              <a:t>Novel about witchy seahorses</a:t>
            </a:r>
          </a:p>
        </p:txBody>
      </p:sp>
      <p:sp>
        <p:nvSpPr>
          <p:cNvPr id="13" name="TextBox 12">
            <a:extLst>
              <a:ext uri="{FF2B5EF4-FFF2-40B4-BE49-F238E27FC236}">
                <a16:creationId xmlns:a16="http://schemas.microsoft.com/office/drawing/2014/main" id="{6E3D22E6-AB4F-42E3-B960-6982B190B0FB}"/>
              </a:ext>
            </a:extLst>
          </p:cNvPr>
          <p:cNvSpPr txBox="1"/>
          <p:nvPr/>
        </p:nvSpPr>
        <p:spPr>
          <a:xfrm>
            <a:off x="3069470" y="3716369"/>
            <a:ext cx="1081671" cy="523220"/>
          </a:xfrm>
          <a:prstGeom prst="rect">
            <a:avLst/>
          </a:prstGeom>
          <a:noFill/>
        </p:spPr>
        <p:txBody>
          <a:bodyPr wrap="square" rtlCol="0">
            <a:spAutoFit/>
          </a:bodyPr>
          <a:lstStyle/>
          <a:p>
            <a:r>
              <a:rPr lang="en-CA" sz="2800" dirty="0">
                <a:solidFill>
                  <a:schemeClr val="bg2">
                    <a:lumMod val="50000"/>
                  </a:schemeClr>
                </a:solidFill>
                <a:latin typeface="Arial" panose="020B0604020202020204" pitchFamily="34" charset="0"/>
                <a:cs typeface="Arial" panose="020B0604020202020204" pitchFamily="34" charset="0"/>
              </a:rPr>
              <a:t>vs.</a:t>
            </a:r>
          </a:p>
        </p:txBody>
      </p:sp>
      <p:sp>
        <p:nvSpPr>
          <p:cNvPr id="14" name="TextBox 13">
            <a:extLst>
              <a:ext uri="{FF2B5EF4-FFF2-40B4-BE49-F238E27FC236}">
                <a16:creationId xmlns:a16="http://schemas.microsoft.com/office/drawing/2014/main" id="{192E39C6-BCB1-4482-BB39-81B77EDFF9E6}"/>
              </a:ext>
            </a:extLst>
          </p:cNvPr>
          <p:cNvSpPr txBox="1"/>
          <p:nvPr/>
        </p:nvSpPr>
        <p:spPr>
          <a:xfrm>
            <a:off x="9560553" y="3715193"/>
            <a:ext cx="1081671" cy="523220"/>
          </a:xfrm>
          <a:prstGeom prst="rect">
            <a:avLst/>
          </a:prstGeom>
          <a:noFill/>
        </p:spPr>
        <p:txBody>
          <a:bodyPr wrap="square" rtlCol="0">
            <a:spAutoFit/>
          </a:bodyPr>
          <a:lstStyle/>
          <a:p>
            <a:r>
              <a:rPr lang="en-CA" sz="2800" dirty="0">
                <a:solidFill>
                  <a:schemeClr val="bg2">
                    <a:lumMod val="50000"/>
                  </a:schemeClr>
                </a:solidFill>
                <a:latin typeface="Arial" panose="020B0604020202020204" pitchFamily="34" charset="0"/>
                <a:cs typeface="Arial" panose="020B0604020202020204" pitchFamily="34" charset="0"/>
              </a:rPr>
              <a:t>vs.</a:t>
            </a:r>
          </a:p>
        </p:txBody>
      </p:sp>
    </p:spTree>
    <p:custDataLst>
      <p:tags r:id="rId1"/>
    </p:custDataLst>
    <p:extLst>
      <p:ext uri="{BB962C8B-B14F-4D97-AF65-F5344CB8AC3E}">
        <p14:creationId xmlns:p14="http://schemas.microsoft.com/office/powerpoint/2010/main" val="4246417222"/>
      </p:ext>
    </p:extLst>
  </p:cSld>
  <p:clrMapOvr>
    <a:masterClrMapping/>
  </p:clrMapOvr>
  <mc:AlternateContent xmlns:mc="http://schemas.openxmlformats.org/markup-compatibility/2006" xmlns:p14="http://schemas.microsoft.com/office/powerpoint/2010/main">
    <mc:Choice Requires="p14">
      <p:transition spd="slow" p14:dur="2000" advTm="35510"/>
    </mc:Choice>
    <mc:Fallback xmlns="">
      <p:transition spd="slow" advTm="3551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500"/>
                                        <p:tgtEl>
                                          <p:spTgt spid="13"/>
                                        </p:tgtEl>
                                      </p:cBhvr>
                                    </p:animEffect>
                                  </p:childTnLst>
                                </p:cTn>
                              </p:par>
                            </p:childTnLst>
                          </p:cTn>
                        </p:par>
                        <p:par>
                          <p:cTn id="21" fill="hold">
                            <p:stCondLst>
                              <p:cond delay="1000"/>
                            </p:stCondLst>
                            <p:childTnLst>
                              <p:par>
                                <p:cTn id="22" presetID="10" presetClass="entr" presetSubtype="0"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500"/>
                                        <p:tgtEl>
                                          <p:spTgt spid="10"/>
                                        </p:tgtEl>
                                      </p:cBhvr>
                                    </p:animEffect>
                                  </p:childTnLst>
                                </p:cTn>
                              </p:par>
                            </p:childTnLst>
                          </p:cTn>
                        </p:par>
                        <p:par>
                          <p:cTn id="30" fill="hold">
                            <p:stCondLst>
                              <p:cond delay="500"/>
                            </p:stCondLst>
                            <p:childTnLst>
                              <p:par>
                                <p:cTn id="31" presetID="10" presetClass="entr" presetSubtype="0"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500"/>
                                        <p:tgtEl>
                                          <p:spTgt spid="14"/>
                                        </p:tgtEl>
                                      </p:cBhvr>
                                    </p:animEffect>
                                  </p:childTnLst>
                                </p:cTn>
                              </p:par>
                            </p:childTnLst>
                          </p:cTn>
                        </p:par>
                        <p:par>
                          <p:cTn id="34" fill="hold">
                            <p:stCondLst>
                              <p:cond delay="1000"/>
                            </p:stCondLst>
                            <p:childTnLst>
                              <p:par>
                                <p:cTn id="35" presetID="10" presetClass="entr" presetSubtype="0" fill="hold" grpId="0" nodeType="after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3" grpId="0"/>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19BA58-C9C3-482B-BF25-CBDEEB0D92AD}"/>
              </a:ext>
            </a:extLst>
          </p:cNvPr>
          <p:cNvSpPr>
            <a:spLocks noGrp="1"/>
          </p:cNvSpPr>
          <p:nvPr>
            <p:ph type="title"/>
          </p:nvPr>
        </p:nvSpPr>
        <p:spPr/>
        <p:txBody>
          <a:bodyPr/>
          <a:lstStyle/>
          <a:p>
            <a:r>
              <a:rPr lang="en-CA" b="1" dirty="0">
                <a:latin typeface="Arial" panose="020B0604020202020204" pitchFamily="34" charset="0"/>
                <a:cs typeface="Arial" panose="020B0604020202020204" pitchFamily="34" charset="0"/>
              </a:rPr>
              <a:t>COPYRIGHT IN ACADEMIA</a:t>
            </a:r>
          </a:p>
        </p:txBody>
      </p:sp>
      <p:pic>
        <p:nvPicPr>
          <p:cNvPr id="7" name="Content Placeholder 6">
            <a:extLst>
              <a:ext uri="{FF2B5EF4-FFF2-40B4-BE49-F238E27FC236}">
                <a16:creationId xmlns:a16="http://schemas.microsoft.com/office/drawing/2014/main" id="{47DA03F2-E302-4E57-9B47-2D859FAF6D11}"/>
              </a:ext>
            </a:extLst>
          </p:cNvPr>
          <p:cNvPicPr>
            <a:picLocks noGrp="1" noChangeAspect="1"/>
          </p:cNvPicPr>
          <p:nvPr>
            <p:ph sz="quarter" idx="14"/>
          </p:nvPr>
        </p:nvPicPr>
        <p:blipFill rotWithShape="1">
          <a:blip r:embed="rId4"/>
          <a:srcRect b="14670"/>
          <a:stretch/>
        </p:blipFill>
        <p:spPr>
          <a:xfrm>
            <a:off x="7241310" y="2567906"/>
            <a:ext cx="3281969" cy="2800490"/>
          </a:xfrm>
        </p:spPr>
      </p:pic>
      <p:sp>
        <p:nvSpPr>
          <p:cNvPr id="3" name="TextBox 2">
            <a:extLst>
              <a:ext uri="{FF2B5EF4-FFF2-40B4-BE49-F238E27FC236}">
                <a16:creationId xmlns:a16="http://schemas.microsoft.com/office/drawing/2014/main" id="{29C4483E-A929-4912-955C-5C8D401517C0}"/>
              </a:ext>
            </a:extLst>
          </p:cNvPr>
          <p:cNvSpPr txBox="1"/>
          <p:nvPr/>
        </p:nvSpPr>
        <p:spPr>
          <a:xfrm>
            <a:off x="7780046" y="3782131"/>
            <a:ext cx="1298797" cy="1569660"/>
          </a:xfrm>
          <a:prstGeom prst="rect">
            <a:avLst/>
          </a:prstGeom>
          <a:noFill/>
        </p:spPr>
        <p:txBody>
          <a:bodyPr wrap="square" rtlCol="0">
            <a:spAutoFit/>
          </a:bodyPr>
          <a:lstStyle/>
          <a:p>
            <a:r>
              <a:rPr lang="en-CA" sz="9600" dirty="0">
                <a:solidFill>
                  <a:srgbClr val="FF0000"/>
                </a:solidFill>
                <a:latin typeface="Arial" panose="020B0604020202020204" pitchFamily="34" charset="0"/>
                <a:cs typeface="Arial" panose="020B0604020202020204" pitchFamily="34" charset="0"/>
              </a:rPr>
              <a:t>©</a:t>
            </a:r>
          </a:p>
        </p:txBody>
      </p:sp>
      <p:sp>
        <p:nvSpPr>
          <p:cNvPr id="5" name="Freeform: Shape 4">
            <a:extLst>
              <a:ext uri="{FF2B5EF4-FFF2-40B4-BE49-F238E27FC236}">
                <a16:creationId xmlns:a16="http://schemas.microsoft.com/office/drawing/2014/main" id="{8E60B88A-D226-4E97-91B7-06E2415949C1}"/>
              </a:ext>
            </a:extLst>
          </p:cNvPr>
          <p:cNvSpPr/>
          <p:nvPr/>
        </p:nvSpPr>
        <p:spPr>
          <a:xfrm>
            <a:off x="7657999" y="4516887"/>
            <a:ext cx="1703295" cy="664093"/>
          </a:xfrm>
          <a:custGeom>
            <a:avLst/>
            <a:gdLst>
              <a:gd name="connsiteX0" fmla="*/ 0 w 1703295"/>
              <a:gd name="connsiteY0" fmla="*/ 663489 h 664093"/>
              <a:gd name="connsiteX1" fmla="*/ 1219200 w 1703295"/>
              <a:gd name="connsiteY1" fmla="*/ 101 h 664093"/>
              <a:gd name="connsiteX2" fmla="*/ 322730 w 1703295"/>
              <a:gd name="connsiteY2" fmla="*/ 609701 h 664093"/>
              <a:gd name="connsiteX3" fmla="*/ 1237130 w 1703295"/>
              <a:gd name="connsiteY3" fmla="*/ 179395 h 664093"/>
              <a:gd name="connsiteX4" fmla="*/ 788895 w 1703295"/>
              <a:gd name="connsiteY4" fmla="*/ 520053 h 664093"/>
              <a:gd name="connsiteX5" fmla="*/ 1434353 w 1703295"/>
              <a:gd name="connsiteY5" fmla="*/ 269042 h 664093"/>
              <a:gd name="connsiteX6" fmla="*/ 1039906 w 1703295"/>
              <a:gd name="connsiteY6" fmla="*/ 663489 h 664093"/>
              <a:gd name="connsiteX7" fmla="*/ 1703295 w 1703295"/>
              <a:gd name="connsiteY7" fmla="*/ 340759 h 664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03295" h="664093">
                <a:moveTo>
                  <a:pt x="0" y="663489"/>
                </a:moveTo>
                <a:cubicBezTo>
                  <a:pt x="582706" y="336277"/>
                  <a:pt x="1165412" y="9066"/>
                  <a:pt x="1219200" y="101"/>
                </a:cubicBezTo>
                <a:cubicBezTo>
                  <a:pt x="1272988" y="-8864"/>
                  <a:pt x="319742" y="579819"/>
                  <a:pt x="322730" y="609701"/>
                </a:cubicBezTo>
                <a:cubicBezTo>
                  <a:pt x="325718" y="639583"/>
                  <a:pt x="1159436" y="194336"/>
                  <a:pt x="1237130" y="179395"/>
                </a:cubicBezTo>
                <a:cubicBezTo>
                  <a:pt x="1314824" y="164454"/>
                  <a:pt x="756025" y="505112"/>
                  <a:pt x="788895" y="520053"/>
                </a:cubicBezTo>
                <a:cubicBezTo>
                  <a:pt x="821766" y="534994"/>
                  <a:pt x="1392518" y="245136"/>
                  <a:pt x="1434353" y="269042"/>
                </a:cubicBezTo>
                <a:cubicBezTo>
                  <a:pt x="1476188" y="292948"/>
                  <a:pt x="995082" y="651536"/>
                  <a:pt x="1039906" y="663489"/>
                </a:cubicBezTo>
                <a:cubicBezTo>
                  <a:pt x="1084730" y="675442"/>
                  <a:pt x="1394012" y="508100"/>
                  <a:pt x="1703295" y="340759"/>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8" name="Straight Arrow Connector 7">
            <a:extLst>
              <a:ext uri="{FF2B5EF4-FFF2-40B4-BE49-F238E27FC236}">
                <a16:creationId xmlns:a16="http://schemas.microsoft.com/office/drawing/2014/main" id="{5B6FD4B2-FDC7-4762-9995-C2E484A6370E}"/>
              </a:ext>
            </a:extLst>
          </p:cNvPr>
          <p:cNvCxnSpPr/>
          <p:nvPr/>
        </p:nvCxnSpPr>
        <p:spPr>
          <a:xfrm>
            <a:off x="4896870" y="4064103"/>
            <a:ext cx="2500068" cy="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F2E29987-0D84-468F-92BD-AE3E84036CB4}"/>
              </a:ext>
            </a:extLst>
          </p:cNvPr>
          <p:cNvPicPr>
            <a:picLocks noChangeAspect="1"/>
          </p:cNvPicPr>
          <p:nvPr/>
        </p:nvPicPr>
        <p:blipFill rotWithShape="1">
          <a:blip r:embed="rId5"/>
          <a:srcRect l="-2387" t="-13803" r="2387" b="13803"/>
          <a:stretch/>
        </p:blipFill>
        <p:spPr>
          <a:xfrm>
            <a:off x="1532515" y="1606682"/>
            <a:ext cx="3827877" cy="3827877"/>
          </a:xfrm>
          <a:prstGeom prst="rect">
            <a:avLst/>
          </a:prstGeom>
        </p:spPr>
      </p:pic>
      <p:pic>
        <p:nvPicPr>
          <p:cNvPr id="12" name="Picture 11">
            <a:extLst>
              <a:ext uri="{FF2B5EF4-FFF2-40B4-BE49-F238E27FC236}">
                <a16:creationId xmlns:a16="http://schemas.microsoft.com/office/drawing/2014/main" id="{438BC422-B3B6-4ECA-AB49-A19DE5514ED3}"/>
              </a:ext>
            </a:extLst>
          </p:cNvPr>
          <p:cNvPicPr>
            <a:picLocks noChangeAspect="1"/>
          </p:cNvPicPr>
          <p:nvPr/>
        </p:nvPicPr>
        <p:blipFill rotWithShape="1">
          <a:blip r:embed="rId6"/>
          <a:srcRect r="2387" b="18170"/>
          <a:stretch/>
        </p:blipFill>
        <p:spPr>
          <a:xfrm>
            <a:off x="6935694" y="2744640"/>
            <a:ext cx="3147904" cy="2638926"/>
          </a:xfrm>
          <a:prstGeom prst="rect">
            <a:avLst/>
          </a:prstGeom>
        </p:spPr>
      </p:pic>
      <p:pic>
        <p:nvPicPr>
          <p:cNvPr id="6" name="Picture 5">
            <a:extLst>
              <a:ext uri="{FF2B5EF4-FFF2-40B4-BE49-F238E27FC236}">
                <a16:creationId xmlns:a16="http://schemas.microsoft.com/office/drawing/2014/main" id="{250503C6-B46B-487D-8321-9A9E3262FB93}"/>
              </a:ext>
            </a:extLst>
          </p:cNvPr>
          <p:cNvPicPr>
            <a:picLocks noChangeAspect="1"/>
          </p:cNvPicPr>
          <p:nvPr/>
        </p:nvPicPr>
        <p:blipFill rotWithShape="1">
          <a:blip r:embed="rId7"/>
          <a:srcRect b="14103"/>
          <a:stretch/>
        </p:blipFill>
        <p:spPr>
          <a:xfrm>
            <a:off x="2081536" y="2481577"/>
            <a:ext cx="3260271" cy="2800489"/>
          </a:xfrm>
          <a:prstGeom prst="rect">
            <a:avLst/>
          </a:prstGeom>
        </p:spPr>
      </p:pic>
    </p:spTree>
    <p:custDataLst>
      <p:tags r:id="rId1"/>
    </p:custDataLst>
    <p:extLst>
      <p:ext uri="{BB962C8B-B14F-4D97-AF65-F5344CB8AC3E}">
        <p14:creationId xmlns:p14="http://schemas.microsoft.com/office/powerpoint/2010/main" val="2125452296"/>
      </p:ext>
    </p:extLst>
  </p:cSld>
  <p:clrMapOvr>
    <a:masterClrMapping/>
  </p:clrMapOvr>
  <mc:AlternateContent xmlns:mc="http://schemas.openxmlformats.org/markup-compatibility/2006" xmlns:p14="http://schemas.microsoft.com/office/powerpoint/2010/main">
    <mc:Choice Requires="p14">
      <p:transition spd="slow" p14:dur="2000" advTm="37516"/>
    </mc:Choice>
    <mc:Fallback xmlns="">
      <p:transition spd="slow" advTm="3751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2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xit" presetSubtype="0" fill="hold" grpId="1" nodeType="clickEffect">
                                  <p:stCondLst>
                                    <p:cond delay="0"/>
                                  </p:stCondLst>
                                  <p:childTnLst>
                                    <p:animEffect transition="out" filter="fade">
                                      <p:cBhvr>
                                        <p:cTn id="23" dur="500"/>
                                        <p:tgtEl>
                                          <p:spTgt spid="5"/>
                                        </p:tgtEl>
                                      </p:cBhvr>
                                    </p:animEffect>
                                    <p:set>
                                      <p:cBhvr>
                                        <p:cTn id="24" dur="1" fill="hold">
                                          <p:stCondLst>
                                            <p:cond delay="499"/>
                                          </p:stCondLst>
                                        </p:cTn>
                                        <p:tgtEl>
                                          <p:spTgt spid="5"/>
                                        </p:tgtEl>
                                        <p:attrNameLst>
                                          <p:attrName>style.visibility</p:attrName>
                                        </p:attrNameLst>
                                      </p:cBhvr>
                                      <p:to>
                                        <p:strVal val="hidden"/>
                                      </p:to>
                                    </p:set>
                                  </p:childTnLst>
                                </p:cTn>
                              </p:par>
                              <p:par>
                                <p:cTn id="25" presetID="10" presetClass="exit" presetSubtype="0" fill="hold" nodeType="withEffect">
                                  <p:stCondLst>
                                    <p:cond delay="0"/>
                                  </p:stCondLst>
                                  <p:childTnLst>
                                    <p:animEffect transition="out" filter="fade">
                                      <p:cBhvr>
                                        <p:cTn id="26" dur="500"/>
                                        <p:tgtEl>
                                          <p:spTgt spid="7"/>
                                        </p:tgtEl>
                                      </p:cBhvr>
                                    </p:animEffect>
                                    <p:set>
                                      <p:cBhvr>
                                        <p:cTn id="27" dur="1" fill="hold">
                                          <p:stCondLst>
                                            <p:cond delay="499"/>
                                          </p:stCondLst>
                                        </p:cTn>
                                        <p:tgtEl>
                                          <p:spTgt spid="7"/>
                                        </p:tgtEl>
                                        <p:attrNameLst>
                                          <p:attrName>style.visibility</p:attrName>
                                        </p:attrNameLst>
                                      </p:cBhvr>
                                      <p:to>
                                        <p:strVal val="hidden"/>
                                      </p:to>
                                    </p:set>
                                  </p:childTnLst>
                                </p:cTn>
                              </p:par>
                              <p:par>
                                <p:cTn id="28" presetID="1" presetClass="exit" presetSubtype="0" fill="hold" nodeType="withEffect">
                                  <p:stCondLst>
                                    <p:cond delay="0"/>
                                  </p:stCondLst>
                                  <p:childTnLst>
                                    <p:set>
                                      <p:cBhvr>
                                        <p:cTn id="29" dur="1" fill="hold">
                                          <p:stCondLst>
                                            <p:cond delay="0"/>
                                          </p:stCondLst>
                                        </p:cTn>
                                        <p:tgtEl>
                                          <p:spTgt spid="6"/>
                                        </p:tgtEl>
                                        <p:attrNameLst>
                                          <p:attrName>style.visibility</p:attrName>
                                        </p:attrNameLst>
                                      </p:cBhvr>
                                      <p:to>
                                        <p:strVal val="hidden"/>
                                      </p:to>
                                    </p:set>
                                  </p:childTnLst>
                                </p:cTn>
                              </p:par>
                            </p:childTnLst>
                          </p:cTn>
                        </p:par>
                        <p:par>
                          <p:cTn id="30" fill="hold">
                            <p:stCondLst>
                              <p:cond delay="500"/>
                            </p:stCondLst>
                            <p:childTnLst>
                              <p:par>
                                <p:cTn id="31" presetID="10" presetClass="entr" presetSubtype="0"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500"/>
                                        <p:tgtEl>
                                          <p:spTgt spid="10"/>
                                        </p:tgtEl>
                                      </p:cBhvr>
                                    </p:animEffect>
                                  </p:childTnLst>
                                </p:cTn>
                              </p:par>
                            </p:childTnLst>
                          </p:cTn>
                        </p:par>
                        <p:par>
                          <p:cTn id="34" fill="hold">
                            <p:stCondLst>
                              <p:cond delay="1000"/>
                            </p:stCondLst>
                            <p:childTnLst>
                              <p:par>
                                <p:cTn id="35" presetID="10" presetClass="entr" presetSubtype="0" fill="hold"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500"/>
                                        <p:tgtEl>
                                          <p:spTgt spid="12"/>
                                        </p:tgtEl>
                                      </p:cBhvr>
                                    </p:animEffect>
                                  </p:childTnLst>
                                </p:cTn>
                              </p:par>
                            </p:childTnLst>
                          </p:cTn>
                        </p:par>
                        <p:par>
                          <p:cTn id="38" fill="hold">
                            <p:stCondLst>
                              <p:cond delay="1500"/>
                            </p:stCondLst>
                            <p:childTnLst>
                              <p:par>
                                <p:cTn id="39" presetID="10" presetClass="entr" presetSubtype="0" fill="hold" grpId="0" nodeType="afterEffect">
                                  <p:stCondLst>
                                    <p:cond delay="0"/>
                                  </p:stCondLst>
                                  <p:childTnLst>
                                    <p:set>
                                      <p:cBhvr>
                                        <p:cTn id="40" dur="1" fill="hold">
                                          <p:stCondLst>
                                            <p:cond delay="0"/>
                                          </p:stCondLst>
                                        </p:cTn>
                                        <p:tgtEl>
                                          <p:spTgt spid="3"/>
                                        </p:tgtEl>
                                        <p:attrNameLst>
                                          <p:attrName>style.visibility</p:attrName>
                                        </p:attrNameLst>
                                      </p:cBhvr>
                                      <p:to>
                                        <p:strVal val="visible"/>
                                      </p:to>
                                    </p:set>
                                    <p:animEffect transition="in" filter="fade">
                                      <p:cBhvr>
                                        <p:cTn id="4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5"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6208E3-2017-4310-8C1F-0F40BB59C9A1}"/>
              </a:ext>
            </a:extLst>
          </p:cNvPr>
          <p:cNvSpPr>
            <a:spLocks noGrp="1"/>
          </p:cNvSpPr>
          <p:nvPr>
            <p:ph type="title"/>
          </p:nvPr>
        </p:nvSpPr>
        <p:spPr/>
        <p:txBody>
          <a:bodyPr/>
          <a:lstStyle/>
          <a:p>
            <a:r>
              <a:rPr lang="en-CA" b="1" dirty="0">
                <a:latin typeface="Arial" panose="020B0604020202020204" pitchFamily="34" charset="0"/>
                <a:cs typeface="Arial" panose="020B0604020202020204" pitchFamily="34" charset="0"/>
              </a:rPr>
              <a:t>FREELANCE</a:t>
            </a:r>
          </a:p>
        </p:txBody>
      </p:sp>
      <p:pic>
        <p:nvPicPr>
          <p:cNvPr id="6" name="Picture 5">
            <a:extLst>
              <a:ext uri="{FF2B5EF4-FFF2-40B4-BE49-F238E27FC236}">
                <a16:creationId xmlns:a16="http://schemas.microsoft.com/office/drawing/2014/main" id="{E2F7BD2A-A33C-472E-BA40-B7258648A126}"/>
              </a:ext>
            </a:extLst>
          </p:cNvPr>
          <p:cNvPicPr>
            <a:picLocks noChangeAspect="1"/>
          </p:cNvPicPr>
          <p:nvPr/>
        </p:nvPicPr>
        <p:blipFill>
          <a:blip r:embed="rId4"/>
          <a:stretch>
            <a:fillRect/>
          </a:stretch>
        </p:blipFill>
        <p:spPr>
          <a:xfrm>
            <a:off x="6701990" y="2093721"/>
            <a:ext cx="5147813" cy="3431875"/>
          </a:xfrm>
          <a:prstGeom prst="rect">
            <a:avLst/>
          </a:prstGeom>
        </p:spPr>
      </p:pic>
      <p:pic>
        <p:nvPicPr>
          <p:cNvPr id="7" name="Content Placeholder 8">
            <a:extLst>
              <a:ext uri="{FF2B5EF4-FFF2-40B4-BE49-F238E27FC236}">
                <a16:creationId xmlns:a16="http://schemas.microsoft.com/office/drawing/2014/main" id="{57F344D8-D196-4316-BA5B-D9C1D128E0A3}"/>
              </a:ext>
            </a:extLst>
          </p:cNvPr>
          <p:cNvPicPr>
            <a:picLocks noChangeAspect="1"/>
          </p:cNvPicPr>
          <p:nvPr/>
        </p:nvPicPr>
        <p:blipFill rotWithShape="1">
          <a:blip r:embed="rId5"/>
          <a:srcRect b="15979"/>
          <a:stretch/>
        </p:blipFill>
        <p:spPr>
          <a:xfrm>
            <a:off x="1194443" y="2474379"/>
            <a:ext cx="3178445" cy="2670558"/>
          </a:xfrm>
          <a:prstGeom prst="rect">
            <a:avLst/>
          </a:prstGeom>
        </p:spPr>
      </p:pic>
      <p:pic>
        <p:nvPicPr>
          <p:cNvPr id="8" name="Content Placeholder 6">
            <a:extLst>
              <a:ext uri="{FF2B5EF4-FFF2-40B4-BE49-F238E27FC236}">
                <a16:creationId xmlns:a16="http://schemas.microsoft.com/office/drawing/2014/main" id="{AE14C04D-12FE-433E-A3A6-EA85FFA65E6F}"/>
              </a:ext>
            </a:extLst>
          </p:cNvPr>
          <p:cNvPicPr>
            <a:picLocks noChangeAspect="1"/>
          </p:cNvPicPr>
          <p:nvPr/>
        </p:nvPicPr>
        <p:blipFill rotWithShape="1">
          <a:blip r:embed="rId6"/>
          <a:srcRect b="14670"/>
          <a:stretch/>
        </p:blipFill>
        <p:spPr>
          <a:xfrm>
            <a:off x="4372888" y="2344447"/>
            <a:ext cx="3281969" cy="2800490"/>
          </a:xfrm>
          <a:prstGeom prst="rect">
            <a:avLst/>
          </a:prstGeom>
        </p:spPr>
      </p:pic>
      <p:sp>
        <p:nvSpPr>
          <p:cNvPr id="9" name="Rectangle 8">
            <a:extLst>
              <a:ext uri="{FF2B5EF4-FFF2-40B4-BE49-F238E27FC236}">
                <a16:creationId xmlns:a16="http://schemas.microsoft.com/office/drawing/2014/main" id="{EE87F2D8-5E21-47BD-9900-BB78A134FCEC}"/>
              </a:ext>
            </a:extLst>
          </p:cNvPr>
          <p:cNvSpPr/>
          <p:nvPr/>
        </p:nvSpPr>
        <p:spPr>
          <a:xfrm>
            <a:off x="5297324" y="3012901"/>
            <a:ext cx="1597352" cy="1593513"/>
          </a:xfrm>
          <a:prstGeom prst="rect">
            <a:avLst/>
          </a:prstGeom>
        </p:spPr>
        <p:txBody>
          <a:bodyPr wrap="square">
            <a:spAutoFit/>
          </a:bodyPr>
          <a:lstStyle/>
          <a:p>
            <a:pPr>
              <a:lnSpc>
                <a:spcPct val="107000"/>
              </a:lnSpc>
              <a:spcAft>
                <a:spcPts val="800"/>
              </a:spcAft>
            </a:pPr>
            <a:r>
              <a:rPr lang="en-CA" sz="9600" dirty="0">
                <a:solidFill>
                  <a:srgbClr val="00B050"/>
                </a:solidFill>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endParaRPr lang="en-CA" sz="9600" dirty="0">
              <a:solidFill>
                <a:srgbClr val="00B050"/>
              </a:solidFill>
              <a:latin typeface="Calibri" panose="020F0502020204030204" pitchFamily="34" charset="0"/>
              <a:ea typeface="Calibri" panose="020F0502020204030204" pitchFamily="34"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2985597135"/>
      </p:ext>
    </p:extLst>
  </p:cSld>
  <p:clrMapOvr>
    <a:masterClrMapping/>
  </p:clrMapOvr>
  <mc:AlternateContent xmlns:mc="http://schemas.openxmlformats.org/markup-compatibility/2006" xmlns:p14="http://schemas.microsoft.com/office/powerpoint/2010/main">
    <mc:Choice Requires="p14">
      <p:transition spd="slow" p14:dur="2000" advTm="23090"/>
    </mc:Choice>
    <mc:Fallback xmlns="">
      <p:transition spd="slow" advTm="2309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xit" presetSubtype="0" fill="hold" nodeType="clickEffect">
                                  <p:stCondLst>
                                    <p:cond delay="0"/>
                                  </p:stCondLst>
                                  <p:childTnLst>
                                    <p:animEffect transition="out" filter="fade">
                                      <p:cBhvr>
                                        <p:cTn id="15" dur="500"/>
                                        <p:tgtEl>
                                          <p:spTgt spid="6"/>
                                        </p:tgtEl>
                                      </p:cBhvr>
                                    </p:animEffect>
                                    <p:set>
                                      <p:cBhvr>
                                        <p:cTn id="16" dur="1" fill="hold">
                                          <p:stCondLst>
                                            <p:cond delay="499"/>
                                          </p:stCondLst>
                                        </p:cTn>
                                        <p:tgtEl>
                                          <p:spTgt spid="6"/>
                                        </p:tgtEl>
                                        <p:attrNameLst>
                                          <p:attrName>style.visibility</p:attrName>
                                        </p:attrNameLst>
                                      </p:cBhvr>
                                      <p:to>
                                        <p:strVal val="hidden"/>
                                      </p:to>
                                    </p:set>
                                  </p:childTnLst>
                                </p:cTn>
                              </p:par>
                              <p:par>
                                <p:cTn id="17" presetID="10" presetClass="exit" presetSubtype="0" fill="hold" nodeType="withEffect">
                                  <p:stCondLst>
                                    <p:cond delay="0"/>
                                  </p:stCondLst>
                                  <p:childTnLst>
                                    <p:animEffect transition="out" filter="fade">
                                      <p:cBhvr>
                                        <p:cTn id="18" dur="500"/>
                                        <p:tgtEl>
                                          <p:spTgt spid="7"/>
                                        </p:tgtEl>
                                      </p:cBhvr>
                                    </p:animEffect>
                                    <p:set>
                                      <p:cBhvr>
                                        <p:cTn id="19" dur="1" fill="hold">
                                          <p:stCondLst>
                                            <p:cond delay="499"/>
                                          </p:stCondLst>
                                        </p:cTn>
                                        <p:tgtEl>
                                          <p:spTgt spid="7"/>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par>
                          <p:cTn id="25" fill="hold">
                            <p:stCondLst>
                              <p:cond delay="500"/>
                            </p:stCondLst>
                            <p:childTnLst>
                              <p:par>
                                <p:cTn id="26" presetID="10" presetClass="entr" presetSubtype="0" fill="hold" grpId="0" nodeType="after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childTnLst>
                                </p:cTn>
                              </p:par>
                            </p:childTnLst>
                          </p:cTn>
                        </p:par>
                        <p:par>
                          <p:cTn id="29" fill="hold">
                            <p:stCondLst>
                              <p:cond delay="1000"/>
                            </p:stCondLst>
                            <p:childTnLst>
                              <p:par>
                                <p:cTn id="30" presetID="6" presetClass="emph" presetSubtype="0" fill="hold" grpId="1" nodeType="afterEffect">
                                  <p:stCondLst>
                                    <p:cond delay="0"/>
                                  </p:stCondLst>
                                  <p:childTnLst>
                                    <p:animScale>
                                      <p:cBhvr>
                                        <p:cTn id="31" dur="2000" fill="hold"/>
                                        <p:tgtEl>
                                          <p:spTgt spid="9"/>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4AEBE4-2D3B-4701-804A-09E5D7214A33}"/>
              </a:ext>
            </a:extLst>
          </p:cNvPr>
          <p:cNvSpPr>
            <a:spLocks noGrp="1"/>
          </p:cNvSpPr>
          <p:nvPr>
            <p:ph type="title"/>
          </p:nvPr>
        </p:nvSpPr>
        <p:spPr/>
        <p:txBody>
          <a:bodyPr/>
          <a:lstStyle/>
          <a:p>
            <a:r>
              <a:rPr lang="en-CA" b="1" dirty="0">
                <a:latin typeface="Arial" panose="020B0604020202020204" pitchFamily="34" charset="0"/>
                <a:cs typeface="Arial" panose="020B0604020202020204" pitchFamily="34" charset="0"/>
              </a:rPr>
              <a:t>EMPLOYMENT WITH THE GOVERNMENT</a:t>
            </a:r>
          </a:p>
        </p:txBody>
      </p:sp>
      <p:pic>
        <p:nvPicPr>
          <p:cNvPr id="10" name="Content Placeholder 9">
            <a:extLst>
              <a:ext uri="{FF2B5EF4-FFF2-40B4-BE49-F238E27FC236}">
                <a16:creationId xmlns:a16="http://schemas.microsoft.com/office/drawing/2014/main" id="{A98218C9-9A07-418F-B6F7-187220F2D327}"/>
              </a:ext>
            </a:extLst>
          </p:cNvPr>
          <p:cNvPicPr>
            <a:picLocks noGrp="1" noChangeAspect="1"/>
          </p:cNvPicPr>
          <p:nvPr>
            <p:ph sz="quarter" idx="14"/>
          </p:nvPr>
        </p:nvPicPr>
        <p:blipFill>
          <a:blip r:embed="rId4"/>
          <a:stretch>
            <a:fillRect/>
          </a:stretch>
        </p:blipFill>
        <p:spPr>
          <a:xfrm>
            <a:off x="1135591" y="2704166"/>
            <a:ext cx="10561860" cy="1449668"/>
          </a:xfrm>
        </p:spPr>
      </p:pic>
    </p:spTree>
    <p:custDataLst>
      <p:tags r:id="rId1"/>
    </p:custDataLst>
    <p:extLst>
      <p:ext uri="{BB962C8B-B14F-4D97-AF65-F5344CB8AC3E}">
        <p14:creationId xmlns:p14="http://schemas.microsoft.com/office/powerpoint/2010/main" val="2825347266"/>
      </p:ext>
    </p:extLst>
  </p:cSld>
  <p:clrMapOvr>
    <a:masterClrMapping/>
  </p:clrMapOvr>
  <mc:AlternateContent xmlns:mc="http://schemas.openxmlformats.org/markup-compatibility/2006" xmlns:p14="http://schemas.microsoft.com/office/powerpoint/2010/main">
    <mc:Choice Requires="p14">
      <p:transition spd="slow" p14:dur="2000" advTm="11702"/>
    </mc:Choice>
    <mc:Fallback xmlns="">
      <p:transition spd="slow" advTm="1170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7|5.2"/>
</p:tagLst>
</file>

<file path=ppt/tags/tag10.xml><?xml version="1.0" encoding="utf-8"?>
<p:tagLst xmlns:a="http://schemas.openxmlformats.org/drawingml/2006/main" xmlns:r="http://schemas.openxmlformats.org/officeDocument/2006/relationships" xmlns:p="http://schemas.openxmlformats.org/presentationml/2006/main">
  <p:tag name="TIMING" val="|1.4|9.4|6.9|11.8"/>
</p:tagLst>
</file>

<file path=ppt/tags/tag11.xml><?xml version="1.0" encoding="utf-8"?>
<p:tagLst xmlns:a="http://schemas.openxmlformats.org/drawingml/2006/main" xmlns:r="http://schemas.openxmlformats.org/officeDocument/2006/relationships" xmlns:p="http://schemas.openxmlformats.org/presentationml/2006/main">
  <p:tag name="TIMING" val="|6.5|12.3|4.7"/>
</p:tagLst>
</file>

<file path=ppt/tags/tag12.xml><?xml version="1.0" encoding="utf-8"?>
<p:tagLst xmlns:a="http://schemas.openxmlformats.org/drawingml/2006/main" xmlns:r="http://schemas.openxmlformats.org/officeDocument/2006/relationships" xmlns:p="http://schemas.openxmlformats.org/presentationml/2006/main">
  <p:tag name="TIMING" val="|3.4|15.9|4.6"/>
</p:tagLst>
</file>

<file path=ppt/tags/tag13.xml><?xml version="1.0" encoding="utf-8"?>
<p:tagLst xmlns:a="http://schemas.openxmlformats.org/drawingml/2006/main" xmlns:r="http://schemas.openxmlformats.org/officeDocument/2006/relationships" xmlns:p="http://schemas.openxmlformats.org/presentationml/2006/main">
  <p:tag name="TIMING" val="|0.8"/>
</p:tagLst>
</file>

<file path=ppt/tags/tag14.xml><?xml version="1.0" encoding="utf-8"?>
<p:tagLst xmlns:a="http://schemas.openxmlformats.org/drawingml/2006/main" xmlns:r="http://schemas.openxmlformats.org/officeDocument/2006/relationships" xmlns:p="http://schemas.openxmlformats.org/presentationml/2006/main">
  <p:tag name="TIMING" val="|2.6|6.1|5.5"/>
</p:tagLst>
</file>

<file path=ppt/tags/tag2.xml><?xml version="1.0" encoding="utf-8"?>
<p:tagLst xmlns:a="http://schemas.openxmlformats.org/drawingml/2006/main" xmlns:r="http://schemas.openxmlformats.org/officeDocument/2006/relationships" xmlns:p="http://schemas.openxmlformats.org/presentationml/2006/main">
  <p:tag name="TIMING" val="|1.3"/>
</p:tagLst>
</file>

<file path=ppt/tags/tag3.xml><?xml version="1.0" encoding="utf-8"?>
<p:tagLst xmlns:a="http://schemas.openxmlformats.org/drawingml/2006/main" xmlns:r="http://schemas.openxmlformats.org/officeDocument/2006/relationships" xmlns:p="http://schemas.openxmlformats.org/presentationml/2006/main">
  <p:tag name="TIMING" val="|1.2|13.6|4.6"/>
</p:tagLst>
</file>

<file path=ppt/tags/tag4.xml><?xml version="1.0" encoding="utf-8"?>
<p:tagLst xmlns:a="http://schemas.openxmlformats.org/drawingml/2006/main" xmlns:r="http://schemas.openxmlformats.org/officeDocument/2006/relationships" xmlns:p="http://schemas.openxmlformats.org/presentationml/2006/main">
  <p:tag name="TIMING" val="|0.8|4"/>
</p:tagLst>
</file>

<file path=ppt/tags/tag5.xml><?xml version="1.0" encoding="utf-8"?>
<p:tagLst xmlns:a="http://schemas.openxmlformats.org/drawingml/2006/main" xmlns:r="http://schemas.openxmlformats.org/officeDocument/2006/relationships" xmlns:p="http://schemas.openxmlformats.org/presentationml/2006/main">
  <p:tag name="TIMING" val="|1.1|5.1|9.4"/>
</p:tagLst>
</file>

<file path=ppt/tags/tag6.xml><?xml version="1.0" encoding="utf-8"?>
<p:tagLst xmlns:a="http://schemas.openxmlformats.org/drawingml/2006/main" xmlns:r="http://schemas.openxmlformats.org/officeDocument/2006/relationships" xmlns:p="http://schemas.openxmlformats.org/presentationml/2006/main">
  <p:tag name="TIMING" val="|1|21.1"/>
</p:tagLst>
</file>

<file path=ppt/tags/tag7.xml><?xml version="1.0" encoding="utf-8"?>
<p:tagLst xmlns:a="http://schemas.openxmlformats.org/drawingml/2006/main" xmlns:r="http://schemas.openxmlformats.org/officeDocument/2006/relationships" xmlns:p="http://schemas.openxmlformats.org/presentationml/2006/main">
  <p:tag name="TIMING" val="|1.2|8.4|5.3"/>
</p:tagLst>
</file>

<file path=ppt/tags/tag8.xml><?xml version="1.0" encoding="utf-8"?>
<p:tagLst xmlns:a="http://schemas.openxmlformats.org/drawingml/2006/main" xmlns:r="http://schemas.openxmlformats.org/officeDocument/2006/relationships" xmlns:p="http://schemas.openxmlformats.org/presentationml/2006/main">
  <p:tag name="TIMING" val="|0.9"/>
</p:tagLst>
</file>

<file path=ppt/tags/tag9.xml><?xml version="1.0" encoding="utf-8"?>
<p:tagLst xmlns:a="http://schemas.openxmlformats.org/drawingml/2006/main" xmlns:r="http://schemas.openxmlformats.org/officeDocument/2006/relationships" xmlns:p="http://schemas.openxmlformats.org/presentationml/2006/main">
  <p:tag name="TIMING" val="|4.9|8.4|6|8.1"/>
</p:tagLst>
</file>

<file path=ppt/theme/theme1.xml><?xml version="1.0" encoding="utf-8"?>
<a:theme xmlns:a="http://schemas.openxmlformats.org/drawingml/2006/main" name="Level 1">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Level 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LEvel 3">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LEvel 4">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LEvel 5">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1589</TotalTime>
  <Words>2121</Words>
  <Application>Microsoft Macintosh PowerPoint</Application>
  <PresentationFormat>Widescreen</PresentationFormat>
  <Paragraphs>195</Paragraphs>
  <Slides>25</Slides>
  <Notes>20</Notes>
  <HiddenSlides>0</HiddenSlides>
  <MMClips>1</MMClips>
  <ScaleCrop>false</ScaleCrop>
  <HeadingPairs>
    <vt:vector size="6" baseType="variant">
      <vt:variant>
        <vt:lpstr>Fonts Used</vt:lpstr>
      </vt:variant>
      <vt:variant>
        <vt:i4>4</vt:i4>
      </vt:variant>
      <vt:variant>
        <vt:lpstr>Theme</vt:lpstr>
      </vt:variant>
      <vt:variant>
        <vt:i4>5</vt:i4>
      </vt:variant>
      <vt:variant>
        <vt:lpstr>Slide Titles</vt:lpstr>
      </vt:variant>
      <vt:variant>
        <vt:i4>25</vt:i4>
      </vt:variant>
    </vt:vector>
  </HeadingPairs>
  <TitlesOfParts>
    <vt:vector size="34" baseType="lpstr">
      <vt:lpstr>Arial</vt:lpstr>
      <vt:lpstr>Calibri</vt:lpstr>
      <vt:lpstr>DINPro</vt:lpstr>
      <vt:lpstr>DINPro-CondBold</vt:lpstr>
      <vt:lpstr>Level 1</vt:lpstr>
      <vt:lpstr>Level 2</vt:lpstr>
      <vt:lpstr>LEvel 3</vt:lpstr>
      <vt:lpstr>LEvel 4</vt:lpstr>
      <vt:lpstr>LEvel 5</vt:lpstr>
      <vt:lpstr>Section 13: Copyright Ownership</vt:lpstr>
      <vt:lpstr>COPYRIGHT OWNERSHIP</vt:lpstr>
      <vt:lpstr>OWNERSHIP OF COPYRIGHT</vt:lpstr>
      <vt:lpstr>EMPLOYMENT AND COPYRIGHT</vt:lpstr>
      <vt:lpstr>APPLYING SECTION 13</vt:lpstr>
      <vt:lpstr>EXTRA-CURRICULAR ACTIVITIES</vt:lpstr>
      <vt:lpstr>COPYRIGHT IN ACADEMIA</vt:lpstr>
      <vt:lpstr>FREELANCE</vt:lpstr>
      <vt:lpstr>EMPLOYMENT WITH THE GOVERNMENT</vt:lpstr>
      <vt:lpstr>INCARCERATION AND EMPLOYMENT</vt:lpstr>
      <vt:lpstr>HAWLEY V. CANADA</vt:lpstr>
      <vt:lpstr>HAWLEY V. CANADA</vt:lpstr>
      <vt:lpstr>TRANSFER OF RIGHTS</vt:lpstr>
      <vt:lpstr>CONTRACTS AND COLLECTIVE AGREEMENTS</vt:lpstr>
      <vt:lpstr>LEARNING OBJECTIVES</vt:lpstr>
      <vt:lpstr>TEST QUESTIONS</vt:lpstr>
      <vt:lpstr>TEST QUESTIONS</vt:lpstr>
      <vt:lpstr>TEST QUESTIONS</vt:lpstr>
      <vt:lpstr>REFERENCES AND RESOURCES</vt:lpstr>
      <vt:lpstr>CASES AND LEGISLATION</vt:lpstr>
      <vt:lpstr>IMAGE AND SOUND REFERENCES</vt:lpstr>
      <vt:lpstr>IMAGE AND SOUND REFERENCES</vt:lpstr>
      <vt:lpstr>LICENSING AND ATTRIBUTION</vt:lpstr>
      <vt:lpstr>CONTRIBUTORS</vt:lpstr>
      <vt:lpstr>ACKNOWLEDGEMENT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Sou</dc:creator>
  <cp:lastModifiedBy>Microsoft Office User</cp:lastModifiedBy>
  <cp:revision>208</cp:revision>
  <dcterms:created xsi:type="dcterms:W3CDTF">2018-01-12T19:27:15Z</dcterms:created>
  <dcterms:modified xsi:type="dcterms:W3CDTF">2019-01-09T21:40:10Z</dcterms:modified>
</cp:coreProperties>
</file>