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2"/>
  </p:notesMasterIdLst>
  <p:sldIdLst>
    <p:sldId id="256" r:id="rId5"/>
    <p:sldId id="268" r:id="rId6"/>
    <p:sldId id="338" r:id="rId7"/>
    <p:sldId id="263" r:id="rId8"/>
    <p:sldId id="339" r:id="rId9"/>
    <p:sldId id="337" r:id="rId10"/>
    <p:sldId id="262" r:id="rId11"/>
    <p:sldId id="264" r:id="rId12"/>
    <p:sldId id="265" r:id="rId13"/>
    <p:sldId id="266" r:id="rId14"/>
    <p:sldId id="267" r:id="rId15"/>
    <p:sldId id="269" r:id="rId16"/>
    <p:sldId id="270" r:id="rId17"/>
    <p:sldId id="271" r:id="rId18"/>
    <p:sldId id="272" r:id="rId19"/>
    <p:sldId id="273" r:id="rId20"/>
    <p:sldId id="288" r:id="rId21"/>
    <p:sldId id="274" r:id="rId22"/>
    <p:sldId id="275" r:id="rId23"/>
    <p:sldId id="277" r:id="rId24"/>
    <p:sldId id="276" r:id="rId25"/>
    <p:sldId id="340" r:id="rId26"/>
    <p:sldId id="278" r:id="rId27"/>
    <p:sldId id="279" r:id="rId28"/>
    <p:sldId id="281" r:id="rId29"/>
    <p:sldId id="282" r:id="rId30"/>
    <p:sldId id="287" r:id="rId31"/>
    <p:sldId id="283" r:id="rId32"/>
    <p:sldId id="284" r:id="rId33"/>
    <p:sldId id="285" r:id="rId34"/>
    <p:sldId id="380" r:id="rId35"/>
    <p:sldId id="379" r:id="rId36"/>
    <p:sldId id="381" r:id="rId37"/>
    <p:sldId id="286" r:id="rId38"/>
    <p:sldId id="280" r:id="rId39"/>
    <p:sldId id="382"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DFEC4-B6CE-4616-A0AF-9C94CDFD1245}" v="3" dt="2022-02-24T16:09:37.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78" autoAdjust="0"/>
  </p:normalViewPr>
  <p:slideViewPr>
    <p:cSldViewPr snapToGrid="0">
      <p:cViewPr varScale="1">
        <p:scale>
          <a:sx n="99" d="100"/>
          <a:sy n="99" d="100"/>
        </p:scale>
        <p:origin x="229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ys J Craig" userId="32398eeb-721e-4ea5-b5fd-5e0f59787f5f" providerId="ADAL" clId="{0F5DFEC4-B6CE-4616-A0AF-9C94CDFD1245}"/>
    <pc:docChg chg="custSel modSld">
      <pc:chgData name="Carys J Craig" userId="32398eeb-721e-4ea5-b5fd-5e0f59787f5f" providerId="ADAL" clId="{0F5DFEC4-B6CE-4616-A0AF-9C94CDFD1245}" dt="2022-02-24T16:14:19.813" v="14" actId="122"/>
      <pc:docMkLst>
        <pc:docMk/>
      </pc:docMkLst>
      <pc:sldChg chg="modSp mod">
        <pc:chgData name="Carys J Craig" userId="32398eeb-721e-4ea5-b5fd-5e0f59787f5f" providerId="ADAL" clId="{0F5DFEC4-B6CE-4616-A0AF-9C94CDFD1245}" dt="2022-02-24T16:14:19.813" v="14" actId="122"/>
        <pc:sldMkLst>
          <pc:docMk/>
          <pc:sldMk cId="0" sldId="262"/>
        </pc:sldMkLst>
        <pc:spChg chg="mod">
          <ac:chgData name="Carys J Craig" userId="32398eeb-721e-4ea5-b5fd-5e0f59787f5f" providerId="ADAL" clId="{0F5DFEC4-B6CE-4616-A0AF-9C94CDFD1245}" dt="2022-02-24T16:14:19.813" v="14" actId="122"/>
          <ac:spMkLst>
            <pc:docMk/>
            <pc:sldMk cId="0" sldId="262"/>
            <ac:spMk id="109" creationId="{00000000-0000-0000-0000-000000000000}"/>
          </ac:spMkLst>
        </pc:spChg>
      </pc:sldChg>
      <pc:sldChg chg="modSp mod">
        <pc:chgData name="Carys J Craig" userId="32398eeb-721e-4ea5-b5fd-5e0f59787f5f" providerId="ADAL" clId="{0F5DFEC4-B6CE-4616-A0AF-9C94CDFD1245}" dt="2022-02-24T16:09:42.365" v="6" actId="14100"/>
        <pc:sldMkLst>
          <pc:docMk/>
          <pc:sldMk cId="2969417153" sldId="337"/>
        </pc:sldMkLst>
        <pc:spChg chg="mod">
          <ac:chgData name="Carys J Craig" userId="32398eeb-721e-4ea5-b5fd-5e0f59787f5f" providerId="ADAL" clId="{0F5DFEC4-B6CE-4616-A0AF-9C94CDFD1245}" dt="2022-02-24T16:09:42.365" v="6" actId="14100"/>
          <ac:spMkLst>
            <pc:docMk/>
            <pc:sldMk cId="2969417153" sldId="337"/>
            <ac:spMk id="6" creationId="{044AD3D3-4195-4B50-A9F3-46369569A0EB}"/>
          </ac:spMkLst>
        </pc:spChg>
      </pc:sldChg>
      <pc:sldChg chg="addSp modSp mod">
        <pc:chgData name="Carys J Craig" userId="32398eeb-721e-4ea5-b5fd-5e0f59787f5f" providerId="ADAL" clId="{0F5DFEC4-B6CE-4616-A0AF-9C94CDFD1245}" dt="2022-02-24T16:09:20.215" v="4" actId="20577"/>
        <pc:sldMkLst>
          <pc:docMk/>
          <pc:sldMk cId="3460703050" sldId="339"/>
        </pc:sldMkLst>
        <pc:spChg chg="add mod">
          <ac:chgData name="Carys J Craig" userId="32398eeb-721e-4ea5-b5fd-5e0f59787f5f" providerId="ADAL" clId="{0F5DFEC4-B6CE-4616-A0AF-9C94CDFD1245}" dt="2022-02-24T16:09:20.215" v="4" actId="20577"/>
          <ac:spMkLst>
            <pc:docMk/>
            <pc:sldMk cId="3460703050" sldId="339"/>
            <ac:spMk id="2" creationId="{452E2312-3509-4CDE-96AD-3CAE275E8E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https://copyrightliteracy.org/2021/06/06/building-copyright-literacy-for-a-global-community-of-open-educators-with-the-code-of-best-practice-in-fair-use-for-oer/</a:t>
            </a:r>
            <a:endParaRPr>
              <a:solidFill>
                <a:srgbClr val="222222"/>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c6274ce5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c6274ce5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c6274ce5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c6274ce5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Coalesce around a center of gravity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Common and happily easy question about using images text, video etc. in a way that directly comments on or engages in critique.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From poetry textbook looking at trends to film studies doing close reading.</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Sometimes teacher designed explicitly offered the commentary and sometimes students were asked to do so.</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e43571c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e43571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Similar question: using images, video, music, etc. as a way not to critique but illustrate an idea, a trend, etc. So, example here is using images from a series of films to illustrate the way hollywood presents robots.</a:t>
            </a:r>
            <a:endParaRPr dirty="0"/>
          </a:p>
          <a:p>
            <a:pPr marL="0" lvl="0" indent="0" algn="l" rtl="0">
              <a:spcBef>
                <a:spcPts val="0"/>
              </a:spcBef>
              <a:spcAft>
                <a:spcPts val="0"/>
              </a:spcAft>
              <a:buNone/>
            </a:pPr>
            <a:r>
              <a:rPr lang="en" dirty="0"/>
              <a:t>iconic news image may galvanize students’ interest in the 1960’s Civil Rights Movement, or clips from a series of Hollywood movies can support an educator’s generalizations about how cultural attitudes toward working women have changed over decades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e43571c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43571c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Third example is not about commentary or illustration but practice: inserts are used to build analytical skills, familiarity, or fluency</a:t>
            </a:r>
            <a:endParaRPr dirty="0"/>
          </a:p>
          <a:p>
            <a:pPr marL="0" lvl="0" indent="0" algn="l" rtl="0">
              <a:spcBef>
                <a:spcPts val="0"/>
              </a:spcBef>
              <a:spcAft>
                <a:spcPts val="0"/>
              </a:spcAft>
              <a:buClr>
                <a:schemeClr val="dk1"/>
              </a:buClr>
              <a:buSzPts val="1100"/>
              <a:buFont typeface="Arial"/>
              <a:buNone/>
            </a:pPr>
            <a:r>
              <a:rPr lang="en" dirty="0"/>
              <a:t>This image is from a telenovella being used to immerse students in the way spanish is actually spoken, rather than the formal version seen in a textbook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political science course may be enriched if students are exposed to the ways theoretical issues are mirrored in newspaper editorials and op-eds</a:t>
            </a:r>
            <a:endParaRPr dirty="0"/>
          </a:p>
          <a:p>
            <a:pPr marL="0" lvl="0" indent="0" algn="l" rtl="0">
              <a:spcBef>
                <a:spcPts val="0"/>
              </a:spcBef>
              <a:spcAft>
                <a:spcPts val="0"/>
              </a:spcAft>
              <a:buClr>
                <a:schemeClr val="dk1"/>
              </a:buClr>
              <a:buSzPts val="1100"/>
              <a:buFont typeface="Arial"/>
              <a:buNone/>
            </a:pPr>
            <a:r>
              <a:rPr lang="en" dirty="0"/>
              <a:t>essential opportunities to practice their skills and deepen their insights</a:t>
            </a:r>
            <a:endParaRPr dirty="0"/>
          </a:p>
          <a:p>
            <a:pPr marL="0" lvl="0" indent="0" algn="l" rtl="0">
              <a:spcBef>
                <a:spcPts val="0"/>
              </a:spcBef>
              <a:spcAft>
                <a:spcPts val="0"/>
              </a:spcAft>
              <a:buNone/>
            </a:pPr>
            <a:r>
              <a:rPr lang="en" dirty="0"/>
              <a:t>Something they all had in common - Not created for educational uses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f324d757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f324d757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e43571c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e43571c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Don’t reinvent the wheel! </a:t>
            </a:r>
            <a:endParaRPr dirty="0"/>
          </a:p>
          <a:p>
            <a:pPr marL="0" lvl="0" indent="0" algn="l" rtl="0">
              <a:spcBef>
                <a:spcPts val="0"/>
              </a:spcBef>
              <a:spcAft>
                <a:spcPts val="0"/>
              </a:spcAft>
              <a:buClr>
                <a:schemeClr val="dk1"/>
              </a:buClr>
              <a:buSzPts val="1100"/>
              <a:buFont typeface="Arial"/>
              <a:buNone/>
            </a:pPr>
            <a:r>
              <a:rPr lang="en" dirty="0"/>
              <a:t>outlived their useful commercial lives but remain protected under copyright law. </a:t>
            </a:r>
            <a:endParaRPr dirty="0"/>
          </a:p>
          <a:p>
            <a:pPr marL="0" lvl="0" indent="0" algn="l" rtl="0">
              <a:spcBef>
                <a:spcPts val="0"/>
              </a:spcBef>
              <a:spcAft>
                <a:spcPts val="0"/>
              </a:spcAft>
              <a:buClr>
                <a:schemeClr val="dk1"/>
              </a:buClr>
              <a:buSzPts val="1100"/>
              <a:buFont typeface="Arial"/>
              <a:buNone/>
            </a:pPr>
            <a:r>
              <a:rPr lang="en" dirty="0"/>
              <a:t>Here, fair use factors such as the amount of copyrighted material involved and the impact on the market for the original work may come into prominent play. </a:t>
            </a:r>
            <a:endParaRPr dirty="0"/>
          </a:p>
          <a:p>
            <a:pPr marL="0" lvl="0" indent="0" algn="l" rtl="0">
              <a:spcBef>
                <a:spcPts val="0"/>
              </a:spcBef>
              <a:spcAft>
                <a:spcPts val="0"/>
              </a:spcAft>
              <a:buNone/>
            </a:pPr>
            <a:r>
              <a:rPr lang="en" dirty="0"/>
              <a:t>Authors of a new OER biology textbook may want to reproduce the structure of a once-popular predecessor’s chapter on cell-level metabolism, along with only a few specifics of the discussion itself. Or the author of an OER general math book may want to borrow and modify a problem set from an out-of-print algebra text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f84ad27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f84ad27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f324d7571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f324d7571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f324d7571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f324d757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f84ad27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f84ad27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2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a37bd795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a37bd795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f324d7571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f324d7571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324d757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f324d757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f324d75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f324d75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f324d757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f324d75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f324d757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f324d757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f324d757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f324d757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f324d757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f324d757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324d757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f324d757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f324d757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df324d757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f324d757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f324d757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67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e3caaf1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e3caaf1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 it into practice</a:t>
            </a:r>
            <a:endParaRPr/>
          </a:p>
          <a:p>
            <a:pPr marL="0" lvl="0" indent="0" algn="l" rtl="0">
              <a:spcBef>
                <a:spcPts val="0"/>
              </a:spcBef>
              <a:spcAft>
                <a:spcPts val="0"/>
              </a:spcAft>
              <a:buNone/>
            </a:pPr>
            <a:r>
              <a:rPr lang="en"/>
              <a:t>https://cmsimpact.org/report-list/codes/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b6b45721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b6b45721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17382a9c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17382a9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Exceptional exception</a:t>
            </a:r>
            <a:endParaRPr/>
          </a:p>
          <a:p>
            <a:pPr marL="0" lvl="0" indent="0" algn="l" rtl="0">
              <a:spcBef>
                <a:spcPts val="0"/>
              </a:spcBef>
              <a:spcAft>
                <a:spcPts val="0"/>
              </a:spcAft>
              <a:buNone/>
            </a:pPr>
            <a:r>
              <a:rPr lang="en"/>
              <a:t>Long history in common law, added to statute in the 76 act w 4 factors</a:t>
            </a:r>
            <a:endParaRPr/>
          </a:p>
          <a:p>
            <a:pPr marL="0" lvl="0" indent="0" algn="l" rtl="0">
              <a:spcBef>
                <a:spcPts val="0"/>
              </a:spcBef>
              <a:spcAft>
                <a:spcPts val="0"/>
              </a:spcAft>
              <a:buNone/>
            </a:pPr>
            <a:r>
              <a:rPr lang="en"/>
              <a:t>Checked history from the 8os and some hangover</a:t>
            </a:r>
            <a:endParaRPr/>
          </a:p>
          <a:p>
            <a:pPr marL="0" lvl="0" indent="0" algn="l" rtl="0">
              <a:spcBef>
                <a:spcPts val="0"/>
              </a:spcBef>
              <a:spcAft>
                <a:spcPts val="0"/>
              </a:spcAft>
              <a:buNone/>
            </a:pPr>
            <a:r>
              <a:rPr lang="en"/>
              <a:t>We could spend all day, but the quick version is that most questions Gail down to this formulation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c6274ce53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c6274ce5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e3caaf1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e3caaf1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c6274ce5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c6274ce5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a37bd795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a37bd795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b6b45721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b6b45721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Roboto"/>
              <a:buNone/>
              <a:defRPr sz="5200">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Roboto"/>
              <a:buNone/>
              <a:defRPr sz="2800">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3"/>
          <p:cNvSpPr txBox="1">
            <a:spLocks noGrp="1"/>
          </p:cNvSpPr>
          <p:nvPr>
            <p:ph type="dt" idx="10"/>
          </p:nvPr>
        </p:nvSpPr>
        <p:spPr>
          <a:xfrm>
            <a:off x="5791200" y="4652750"/>
            <a:ext cx="2590800" cy="288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2"/>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3" name="Google Shape;53;p13"/>
          <p:cNvSpPr txBox="1">
            <a:spLocks noGrp="1"/>
          </p:cNvSpPr>
          <p:nvPr>
            <p:ph type="ftr" idx="11"/>
          </p:nvPr>
        </p:nvSpPr>
        <p:spPr>
          <a:xfrm>
            <a:off x="2133600" y="4652750"/>
            <a:ext cx="3581400" cy="2880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200" b="0" i="0" u="none" strike="noStrike" cap="none">
                <a:solidFill>
                  <a:schemeClr val="lt2"/>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4" name="Google Shape;54;p13"/>
          <p:cNvSpPr txBox="1">
            <a:spLocks noGrp="1"/>
          </p:cNvSpPr>
          <p:nvPr>
            <p:ph type="sldNum" idx="12"/>
          </p:nvPr>
        </p:nvSpPr>
        <p:spPr>
          <a:xfrm>
            <a:off x="8410575" y="4636148"/>
            <a:ext cx="609600" cy="342900"/>
          </a:xfrm>
          <a:prstGeom prst="rect">
            <a:avLst/>
          </a:prstGeom>
          <a:noFill/>
          <a:ln>
            <a:noFill/>
          </a:ln>
        </p:spPr>
        <p:txBody>
          <a:bodyPr spcFirstLastPara="1" wrap="square" lIns="0" tIns="0" rIns="0" bIns="0" anchor="ctr" anchorCtr="0">
            <a:normAutofit/>
          </a:bodyPr>
          <a:lstStyle>
            <a:lvl1pPr marL="0" marR="0" lvl="0" indent="0" algn="ctr" rtl="0">
              <a:spcBef>
                <a:spcPts val="0"/>
              </a:spcBef>
              <a:buNone/>
              <a:defRPr sz="1600" b="0" i="0" u="none" strike="noStrike" cap="none">
                <a:solidFill>
                  <a:schemeClr val="lt2"/>
                </a:solidFill>
                <a:latin typeface="Constantia"/>
                <a:ea typeface="Constantia"/>
                <a:cs typeface="Constantia"/>
                <a:sym typeface="Constantia"/>
              </a:defRPr>
            </a:lvl1pPr>
            <a:lvl2pPr marL="0" marR="0" lvl="1" indent="0" algn="ctr" rtl="0">
              <a:spcBef>
                <a:spcPts val="0"/>
              </a:spcBef>
              <a:buNone/>
              <a:defRPr sz="1600" b="0" i="0" u="none" strike="noStrike" cap="none">
                <a:solidFill>
                  <a:schemeClr val="lt2"/>
                </a:solidFill>
                <a:latin typeface="Constantia"/>
                <a:ea typeface="Constantia"/>
                <a:cs typeface="Constantia"/>
                <a:sym typeface="Constantia"/>
              </a:defRPr>
            </a:lvl2pPr>
            <a:lvl3pPr marL="0" marR="0" lvl="2" indent="0" algn="ctr" rtl="0">
              <a:spcBef>
                <a:spcPts val="0"/>
              </a:spcBef>
              <a:buNone/>
              <a:defRPr sz="1600" b="0" i="0" u="none" strike="noStrike" cap="none">
                <a:solidFill>
                  <a:schemeClr val="lt2"/>
                </a:solidFill>
                <a:latin typeface="Constantia"/>
                <a:ea typeface="Constantia"/>
                <a:cs typeface="Constantia"/>
                <a:sym typeface="Constantia"/>
              </a:defRPr>
            </a:lvl3pPr>
            <a:lvl4pPr marL="0" marR="0" lvl="3" indent="0" algn="ctr" rtl="0">
              <a:spcBef>
                <a:spcPts val="0"/>
              </a:spcBef>
              <a:buNone/>
              <a:defRPr sz="1600" b="0" i="0" u="none" strike="noStrike" cap="none">
                <a:solidFill>
                  <a:schemeClr val="lt2"/>
                </a:solidFill>
                <a:latin typeface="Constantia"/>
                <a:ea typeface="Constantia"/>
                <a:cs typeface="Constantia"/>
                <a:sym typeface="Constantia"/>
              </a:defRPr>
            </a:lvl4pPr>
            <a:lvl5pPr marL="0" marR="0" lvl="4" indent="0" algn="ctr" rtl="0">
              <a:spcBef>
                <a:spcPts val="0"/>
              </a:spcBef>
              <a:buNone/>
              <a:defRPr sz="1600" b="0" i="0" u="none" strike="noStrike" cap="none">
                <a:solidFill>
                  <a:schemeClr val="lt2"/>
                </a:solidFill>
                <a:latin typeface="Constantia"/>
                <a:ea typeface="Constantia"/>
                <a:cs typeface="Constantia"/>
                <a:sym typeface="Constantia"/>
              </a:defRPr>
            </a:lvl5pPr>
            <a:lvl6pPr marL="0" marR="0" lvl="5" indent="0" algn="ctr" rtl="0">
              <a:spcBef>
                <a:spcPts val="0"/>
              </a:spcBef>
              <a:buNone/>
              <a:defRPr sz="1600" b="0" i="0" u="none" strike="noStrike" cap="none">
                <a:solidFill>
                  <a:schemeClr val="lt2"/>
                </a:solidFill>
                <a:latin typeface="Constantia"/>
                <a:ea typeface="Constantia"/>
                <a:cs typeface="Constantia"/>
                <a:sym typeface="Constantia"/>
              </a:defRPr>
            </a:lvl6pPr>
            <a:lvl7pPr marL="0" marR="0" lvl="6" indent="0" algn="ctr" rtl="0">
              <a:spcBef>
                <a:spcPts val="0"/>
              </a:spcBef>
              <a:buNone/>
              <a:defRPr sz="1600" b="0" i="0" u="none" strike="noStrike" cap="none">
                <a:solidFill>
                  <a:schemeClr val="lt2"/>
                </a:solidFill>
                <a:latin typeface="Constantia"/>
                <a:ea typeface="Constantia"/>
                <a:cs typeface="Constantia"/>
                <a:sym typeface="Constantia"/>
              </a:defRPr>
            </a:lvl7pPr>
            <a:lvl8pPr marL="0" marR="0" lvl="7" indent="0" algn="ctr" rtl="0">
              <a:spcBef>
                <a:spcPts val="0"/>
              </a:spcBef>
              <a:buNone/>
              <a:defRPr sz="1600" b="0" i="0" u="none" strike="noStrike" cap="none">
                <a:solidFill>
                  <a:schemeClr val="lt2"/>
                </a:solidFill>
                <a:latin typeface="Constantia"/>
                <a:ea typeface="Constantia"/>
                <a:cs typeface="Constantia"/>
                <a:sym typeface="Constantia"/>
              </a:defRPr>
            </a:lvl8pPr>
            <a:lvl9pPr marL="0" marR="0" lvl="8" indent="0" algn="ctr" rtl="0">
              <a:spcBef>
                <a:spcPts val="0"/>
              </a:spcBef>
              <a:buNone/>
              <a:defRPr sz="1600" b="0" i="0" u="none" strike="noStrike" cap="none">
                <a:solidFill>
                  <a:schemeClr val="lt2"/>
                </a:solidFill>
                <a:latin typeface="Constantia"/>
                <a:ea typeface="Constantia"/>
                <a:cs typeface="Constantia"/>
                <a:sym typeface="Constantia"/>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3"/>
          <p:cNvSpPr txBox="1">
            <a:spLocks noGrp="1"/>
          </p:cNvSpPr>
          <p:nvPr>
            <p:ph type="title"/>
          </p:nvPr>
        </p:nvSpPr>
        <p:spPr>
          <a:xfrm>
            <a:off x="457200" y="114300"/>
            <a:ext cx="8229600" cy="914400"/>
          </a:xfrm>
          <a:prstGeom prst="rect">
            <a:avLst/>
          </a:prstGeom>
          <a:noFill/>
          <a:ln>
            <a:noFill/>
          </a:ln>
        </p:spPr>
        <p:txBody>
          <a:bodyPr spcFirstLastPara="1" wrap="square" lIns="91425" tIns="91425" rIns="91425" bIns="91425" anchor="b" anchorCtr="0">
            <a:normAutofit/>
          </a:bodyPr>
          <a:lstStyle>
            <a:lvl1pPr marL="0" marR="0" lvl="0" indent="0" algn="l" rtl="0">
              <a:spcBef>
                <a:spcPts val="0"/>
              </a:spcBef>
              <a:spcAft>
                <a:spcPts val="0"/>
              </a:spcAft>
              <a:buClr>
                <a:srgbClr val="F9F9F9"/>
              </a:buClr>
              <a:buSzPts val="2800"/>
              <a:buFont typeface="Constantia"/>
              <a:buNone/>
              <a:defRPr sz="4200" b="0" i="0" u="none" strike="noStrike" cap="none">
                <a:solidFill>
                  <a:srgbClr val="F9F9F9"/>
                </a:solidFill>
                <a:latin typeface="Constantia"/>
                <a:ea typeface="Constantia"/>
                <a:cs typeface="Constantia"/>
                <a:sym typeface="Constanti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6" name="Google Shape;56;p13"/>
          <p:cNvSpPr txBox="1">
            <a:spLocks noGrp="1"/>
          </p:cNvSpPr>
          <p:nvPr>
            <p:ph type="body" idx="1"/>
          </p:nvPr>
        </p:nvSpPr>
        <p:spPr>
          <a:xfrm>
            <a:off x="457200" y="1143000"/>
            <a:ext cx="4059900" cy="3429000"/>
          </a:xfrm>
          <a:prstGeom prst="rect">
            <a:avLst/>
          </a:prstGeom>
          <a:noFill/>
          <a:ln>
            <a:noFill/>
          </a:ln>
        </p:spPr>
        <p:txBody>
          <a:bodyPr spcFirstLastPara="1" wrap="square" lIns="91425" tIns="91425" rIns="91425" bIns="91425" anchor="t" anchorCtr="0">
            <a:normAutofit/>
          </a:bodyPr>
          <a:lstStyle>
            <a:lvl1pPr marL="457200" marR="0" lvl="0" indent="-368935" algn="l" rtl="0">
              <a:spcBef>
                <a:spcPts val="600"/>
              </a:spcBef>
              <a:spcAft>
                <a:spcPts val="0"/>
              </a:spcAft>
              <a:buClr>
                <a:schemeClr val="accent2"/>
              </a:buClr>
              <a:buSzPts val="221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1200"/>
              </a:spcBef>
              <a:spcAft>
                <a:spcPts val="0"/>
              </a:spcAft>
              <a:buClr>
                <a:srgbClr val="D58F3E"/>
              </a:buClr>
              <a:buSzPts val="2040"/>
              <a:buFont typeface="Noto Sans Symbols"/>
              <a:buChar char="●"/>
              <a:defRPr sz="2400" b="0" i="0" u="none" strike="noStrike" cap="none">
                <a:solidFill>
                  <a:schemeClr val="lt2"/>
                </a:solidFill>
                <a:latin typeface="Constantia"/>
                <a:ea typeface="Constantia"/>
                <a:cs typeface="Constantia"/>
                <a:sym typeface="Constantia"/>
              </a:defRPr>
            </a:lvl2pPr>
            <a:lvl3pPr marL="1371600" marR="0" lvl="2" indent="-341947" algn="l" rtl="0">
              <a:spcBef>
                <a:spcPts val="1200"/>
              </a:spcBef>
              <a:spcAft>
                <a:spcPts val="0"/>
              </a:spcAft>
              <a:buClr>
                <a:srgbClr val="B17733"/>
              </a:buClr>
              <a:buSzPts val="1785"/>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31152" algn="l" rtl="0">
              <a:spcBef>
                <a:spcPts val="1200"/>
              </a:spcBef>
              <a:spcAft>
                <a:spcPts val="0"/>
              </a:spcAft>
              <a:buClr>
                <a:srgbClr val="D58F3E"/>
              </a:buClr>
              <a:buSzPts val="1615"/>
              <a:buFont typeface="Noto Sans Symbols"/>
              <a:buChar char="●"/>
              <a:defRPr sz="1900" b="0" i="0" u="none" strike="noStrike" cap="none">
                <a:solidFill>
                  <a:schemeClr val="lt1"/>
                </a:solidFill>
                <a:latin typeface="Constantia"/>
                <a:ea typeface="Constantia"/>
                <a:cs typeface="Constantia"/>
                <a:sym typeface="Constantia"/>
              </a:defRPr>
            </a:lvl4pPr>
            <a:lvl5pPr marL="2286000" marR="0" lvl="4" indent="-314960" algn="l" rtl="0">
              <a:spcBef>
                <a:spcPts val="1200"/>
              </a:spcBef>
              <a:spcAft>
                <a:spcPts val="0"/>
              </a:spcAft>
              <a:buClr>
                <a:srgbClr val="D58F3E"/>
              </a:buClr>
              <a:buSzPts val="1360"/>
              <a:buFont typeface="Noto Sans Symbols"/>
              <a:buChar char="●"/>
              <a:defRPr sz="1600" b="0" i="0" u="none" strike="noStrike" cap="none">
                <a:solidFill>
                  <a:schemeClr val="lt1"/>
                </a:solidFill>
                <a:latin typeface="Constantia"/>
                <a:ea typeface="Constantia"/>
                <a:cs typeface="Constantia"/>
                <a:sym typeface="Constantia"/>
              </a:defRPr>
            </a:lvl5pPr>
            <a:lvl6pPr marL="2743200" marR="0" lvl="5" indent="-320357" algn="l" rtl="0">
              <a:spcBef>
                <a:spcPts val="1200"/>
              </a:spcBef>
              <a:spcAft>
                <a:spcPts val="0"/>
              </a:spcAft>
              <a:buClr>
                <a:srgbClr val="D58F3E"/>
              </a:buClr>
              <a:buSzPts val="1445"/>
              <a:buFont typeface="Noto Sans Symbols"/>
              <a:buChar char="☞"/>
              <a:defRPr sz="1700" b="0" i="0" u="none" strike="noStrike" cap="none">
                <a:solidFill>
                  <a:schemeClr val="lt1"/>
                </a:solidFill>
                <a:latin typeface="Constantia"/>
                <a:ea typeface="Constantia"/>
                <a:cs typeface="Constantia"/>
                <a:sym typeface="Constantia"/>
              </a:defRPr>
            </a:lvl6pPr>
            <a:lvl7pPr marL="3200400" marR="0" lvl="6" indent="-314960" algn="l" rtl="0">
              <a:spcBef>
                <a:spcPts val="1200"/>
              </a:spcBef>
              <a:spcAft>
                <a:spcPts val="0"/>
              </a:spcAft>
              <a:buClr>
                <a:srgbClr val="D58F3E"/>
              </a:buClr>
              <a:buSzPts val="136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09562" algn="l" rtl="0">
              <a:spcBef>
                <a:spcPts val="1200"/>
              </a:spcBef>
              <a:spcAft>
                <a:spcPts val="0"/>
              </a:spcAft>
              <a:buClr>
                <a:srgbClr val="D58F3E"/>
              </a:buClr>
              <a:buSzPts val="1275"/>
              <a:buFont typeface="Noto Sans Symbols"/>
              <a:buChar char="☞"/>
              <a:defRPr sz="1500" b="0" i="0" u="none" strike="noStrike" cap="none">
                <a:solidFill>
                  <a:schemeClr val="lt1"/>
                </a:solidFill>
                <a:latin typeface="Constantia"/>
                <a:ea typeface="Constantia"/>
                <a:cs typeface="Constantia"/>
                <a:sym typeface="Constantia"/>
              </a:defRPr>
            </a:lvl8pPr>
            <a:lvl9pPr marL="4114800" marR="0" lvl="8" indent="-309562" algn="l" rtl="0">
              <a:spcBef>
                <a:spcPts val="1200"/>
              </a:spcBef>
              <a:spcAft>
                <a:spcPts val="1200"/>
              </a:spcAft>
              <a:buClr>
                <a:srgbClr val="D58F3E"/>
              </a:buClr>
              <a:buSzPts val="1275"/>
              <a:buFont typeface="Noto Sans Symbols"/>
              <a:buChar char="☞"/>
              <a:defRPr sz="1500" b="0" i="0" u="none" strike="noStrike" cap="none">
                <a:solidFill>
                  <a:schemeClr val="lt1"/>
                </a:solidFill>
                <a:latin typeface="Constantia"/>
                <a:ea typeface="Constantia"/>
                <a:cs typeface="Constantia"/>
                <a:sym typeface="Constantia"/>
              </a:defRPr>
            </a:lvl9pPr>
          </a:lstStyle>
          <a:p>
            <a:endParaRPr/>
          </a:p>
        </p:txBody>
      </p:sp>
      <p:sp>
        <p:nvSpPr>
          <p:cNvPr id="57" name="Google Shape;57;p13"/>
          <p:cNvSpPr txBox="1">
            <a:spLocks noGrp="1"/>
          </p:cNvSpPr>
          <p:nvPr>
            <p:ph type="body" idx="2"/>
          </p:nvPr>
        </p:nvSpPr>
        <p:spPr>
          <a:xfrm>
            <a:off x="4648200" y="1143000"/>
            <a:ext cx="4059900" cy="3429000"/>
          </a:xfrm>
          <a:prstGeom prst="rect">
            <a:avLst/>
          </a:prstGeom>
          <a:noFill/>
          <a:ln>
            <a:noFill/>
          </a:ln>
        </p:spPr>
        <p:txBody>
          <a:bodyPr spcFirstLastPara="1" wrap="square" lIns="91425" tIns="91425" rIns="91425" bIns="91425" anchor="t" anchorCtr="0">
            <a:normAutofit/>
          </a:bodyPr>
          <a:lstStyle>
            <a:lvl1pPr marL="457200" marR="0" lvl="0" indent="-368935" algn="l" rtl="0">
              <a:spcBef>
                <a:spcPts val="600"/>
              </a:spcBef>
              <a:spcAft>
                <a:spcPts val="0"/>
              </a:spcAft>
              <a:buClr>
                <a:schemeClr val="accent2"/>
              </a:buClr>
              <a:buSzPts val="221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1200"/>
              </a:spcBef>
              <a:spcAft>
                <a:spcPts val="0"/>
              </a:spcAft>
              <a:buClr>
                <a:srgbClr val="D58F3E"/>
              </a:buClr>
              <a:buSzPts val="2040"/>
              <a:buFont typeface="Noto Sans Symbols"/>
              <a:buChar char="●"/>
              <a:defRPr sz="2400" b="0" i="0" u="none" strike="noStrike" cap="none">
                <a:solidFill>
                  <a:schemeClr val="lt2"/>
                </a:solidFill>
                <a:latin typeface="Constantia"/>
                <a:ea typeface="Constantia"/>
                <a:cs typeface="Constantia"/>
                <a:sym typeface="Constantia"/>
              </a:defRPr>
            </a:lvl2pPr>
            <a:lvl3pPr marL="1371600" marR="0" lvl="2" indent="-341947" algn="l" rtl="0">
              <a:spcBef>
                <a:spcPts val="1200"/>
              </a:spcBef>
              <a:spcAft>
                <a:spcPts val="0"/>
              </a:spcAft>
              <a:buClr>
                <a:srgbClr val="B17733"/>
              </a:buClr>
              <a:buSzPts val="1785"/>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31152" algn="l" rtl="0">
              <a:spcBef>
                <a:spcPts val="1200"/>
              </a:spcBef>
              <a:spcAft>
                <a:spcPts val="0"/>
              </a:spcAft>
              <a:buClr>
                <a:srgbClr val="D58F3E"/>
              </a:buClr>
              <a:buSzPts val="1615"/>
              <a:buFont typeface="Noto Sans Symbols"/>
              <a:buChar char="●"/>
              <a:defRPr sz="1900" b="0" i="0" u="none" strike="noStrike" cap="none">
                <a:solidFill>
                  <a:schemeClr val="lt1"/>
                </a:solidFill>
                <a:latin typeface="Constantia"/>
                <a:ea typeface="Constantia"/>
                <a:cs typeface="Constantia"/>
                <a:sym typeface="Constantia"/>
              </a:defRPr>
            </a:lvl4pPr>
            <a:lvl5pPr marL="2286000" marR="0" lvl="4" indent="-314960" algn="l" rtl="0">
              <a:spcBef>
                <a:spcPts val="1200"/>
              </a:spcBef>
              <a:spcAft>
                <a:spcPts val="0"/>
              </a:spcAft>
              <a:buClr>
                <a:srgbClr val="D58F3E"/>
              </a:buClr>
              <a:buSzPts val="1360"/>
              <a:buFont typeface="Noto Sans Symbols"/>
              <a:buChar char="●"/>
              <a:defRPr sz="1600" b="0" i="0" u="none" strike="noStrike" cap="none">
                <a:solidFill>
                  <a:schemeClr val="lt1"/>
                </a:solidFill>
                <a:latin typeface="Constantia"/>
                <a:ea typeface="Constantia"/>
                <a:cs typeface="Constantia"/>
                <a:sym typeface="Constantia"/>
              </a:defRPr>
            </a:lvl5pPr>
            <a:lvl6pPr marL="2743200" marR="0" lvl="5" indent="-320357" algn="l" rtl="0">
              <a:spcBef>
                <a:spcPts val="1200"/>
              </a:spcBef>
              <a:spcAft>
                <a:spcPts val="0"/>
              </a:spcAft>
              <a:buClr>
                <a:srgbClr val="D58F3E"/>
              </a:buClr>
              <a:buSzPts val="1445"/>
              <a:buFont typeface="Noto Sans Symbols"/>
              <a:buChar char="☞"/>
              <a:defRPr sz="1700" b="0" i="0" u="none" strike="noStrike" cap="none">
                <a:solidFill>
                  <a:schemeClr val="lt1"/>
                </a:solidFill>
                <a:latin typeface="Constantia"/>
                <a:ea typeface="Constantia"/>
                <a:cs typeface="Constantia"/>
                <a:sym typeface="Constantia"/>
              </a:defRPr>
            </a:lvl6pPr>
            <a:lvl7pPr marL="3200400" marR="0" lvl="6" indent="-314960" algn="l" rtl="0">
              <a:spcBef>
                <a:spcPts val="1200"/>
              </a:spcBef>
              <a:spcAft>
                <a:spcPts val="0"/>
              </a:spcAft>
              <a:buClr>
                <a:srgbClr val="D58F3E"/>
              </a:buClr>
              <a:buSzPts val="136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09562" algn="l" rtl="0">
              <a:spcBef>
                <a:spcPts val="1200"/>
              </a:spcBef>
              <a:spcAft>
                <a:spcPts val="0"/>
              </a:spcAft>
              <a:buClr>
                <a:srgbClr val="D58F3E"/>
              </a:buClr>
              <a:buSzPts val="1275"/>
              <a:buFont typeface="Noto Sans Symbols"/>
              <a:buChar char="☞"/>
              <a:defRPr sz="1500" b="0" i="0" u="none" strike="noStrike" cap="none">
                <a:solidFill>
                  <a:schemeClr val="lt1"/>
                </a:solidFill>
                <a:latin typeface="Constantia"/>
                <a:ea typeface="Constantia"/>
                <a:cs typeface="Constantia"/>
                <a:sym typeface="Constantia"/>
              </a:defRPr>
            </a:lvl8pPr>
            <a:lvl9pPr marL="4114800" marR="0" lvl="8" indent="-309562" algn="l" rtl="0">
              <a:spcBef>
                <a:spcPts val="1200"/>
              </a:spcBef>
              <a:spcAft>
                <a:spcPts val="1200"/>
              </a:spcAft>
              <a:buClr>
                <a:srgbClr val="D58F3E"/>
              </a:buClr>
              <a:buSzPts val="1275"/>
              <a:buFont typeface="Noto Sans Symbols"/>
              <a:buChar char="☞"/>
              <a:defRPr sz="15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C18BA-B95F-4CC5-9E2D-708BE9E15072}" type="datetimeFigureOut">
              <a:rPr lang="en-CA" smtClean="0"/>
              <a:t>2022-02-24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1B0268-D098-4369-8277-F929907EA3C6}" type="slidenum">
              <a:rPr lang="en-CA" smtClean="0"/>
              <a:t>‹#›</a:t>
            </a:fld>
            <a:endParaRPr lang="en-CA"/>
          </a:p>
        </p:txBody>
      </p:sp>
    </p:spTree>
    <p:extLst>
      <p:ext uri="{BB962C8B-B14F-4D97-AF65-F5344CB8AC3E}">
        <p14:creationId xmlns:p14="http://schemas.microsoft.com/office/powerpoint/2010/main" val="15111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000000"/>
              </a:buClr>
              <a:buSzPts val="1800"/>
              <a:buChar char="●"/>
              <a:defRPr>
                <a:solidFill>
                  <a:srgbClr val="000000"/>
                </a:solidFill>
              </a:defRPr>
            </a:lvl1pPr>
            <a:lvl2pPr marL="914400" lvl="1" indent="-317500">
              <a:spcBef>
                <a:spcPts val="0"/>
              </a:spcBef>
              <a:spcAft>
                <a:spcPts val="0"/>
              </a:spcAft>
              <a:buClr>
                <a:srgbClr val="000000"/>
              </a:buClr>
              <a:buSzPts val="1400"/>
              <a:buChar char="○"/>
              <a:defRPr>
                <a:solidFill>
                  <a:srgbClr val="000000"/>
                </a:solidFill>
              </a:defRPr>
            </a:lvl2pPr>
            <a:lvl3pPr marL="1371600" lvl="2" indent="-317500">
              <a:spcBef>
                <a:spcPts val="0"/>
              </a:spcBef>
              <a:spcAft>
                <a:spcPts val="0"/>
              </a:spcAft>
              <a:buClr>
                <a:srgbClr val="000000"/>
              </a:buClr>
              <a:buSzPts val="1400"/>
              <a:buChar char="■"/>
              <a:defRPr>
                <a:solidFill>
                  <a:srgbClr val="000000"/>
                </a:solidFill>
              </a:defRPr>
            </a:lvl3pPr>
            <a:lvl4pPr marL="1828800" lvl="3" indent="-317500">
              <a:spcBef>
                <a:spcPts val="0"/>
              </a:spcBef>
              <a:spcAft>
                <a:spcPts val="0"/>
              </a:spcAft>
              <a:buClr>
                <a:srgbClr val="000000"/>
              </a:buClr>
              <a:buSzPts val="1400"/>
              <a:buChar char="●"/>
              <a:defRPr>
                <a:solidFill>
                  <a:srgbClr val="000000"/>
                </a:solidFill>
              </a:defRPr>
            </a:lvl4pPr>
            <a:lvl5pPr marL="2286000" lvl="4" indent="-317500">
              <a:spcBef>
                <a:spcPts val="0"/>
              </a:spcBef>
              <a:spcAft>
                <a:spcPts val="0"/>
              </a:spcAft>
              <a:buClr>
                <a:srgbClr val="000000"/>
              </a:buClr>
              <a:buSzPts val="1400"/>
              <a:buChar char="○"/>
              <a:defRPr>
                <a:solidFill>
                  <a:srgbClr val="000000"/>
                </a:solidFill>
              </a:defRPr>
            </a:lvl5pPr>
            <a:lvl6pPr marL="2743200" lvl="5" indent="-317500">
              <a:spcBef>
                <a:spcPts val="0"/>
              </a:spcBef>
              <a:spcAft>
                <a:spcPts val="0"/>
              </a:spcAft>
              <a:buClr>
                <a:srgbClr val="000000"/>
              </a:buClr>
              <a:buSzPts val="1400"/>
              <a:buChar char="■"/>
              <a:defRPr>
                <a:solidFill>
                  <a:srgbClr val="000000"/>
                </a:solidFill>
              </a:defRPr>
            </a:lvl6pPr>
            <a:lvl7pPr marL="3200400" lvl="6" indent="-317500">
              <a:spcBef>
                <a:spcPts val="0"/>
              </a:spcBef>
              <a:spcAft>
                <a:spcPts val="0"/>
              </a:spcAft>
              <a:buClr>
                <a:srgbClr val="000000"/>
              </a:buClr>
              <a:buSzPts val="1400"/>
              <a:buChar char="●"/>
              <a:defRPr>
                <a:solidFill>
                  <a:srgbClr val="000000"/>
                </a:solidFill>
              </a:defRPr>
            </a:lvl7pPr>
            <a:lvl8pPr marL="3657600" lvl="7" indent="-317500">
              <a:spcBef>
                <a:spcPts val="0"/>
              </a:spcBef>
              <a:spcAft>
                <a:spcPts val="0"/>
              </a:spcAft>
              <a:buClr>
                <a:srgbClr val="000000"/>
              </a:buClr>
              <a:buSzPts val="1400"/>
              <a:buChar char="○"/>
              <a:defRPr>
                <a:solidFill>
                  <a:srgbClr val="000000"/>
                </a:solidFill>
              </a:defRPr>
            </a:lvl8pPr>
            <a:lvl9pPr marL="4114800" lvl="8" indent="-317500">
              <a:spcBef>
                <a:spcPts val="0"/>
              </a:spcBef>
              <a:spcAft>
                <a:spcPts val="0"/>
              </a:spcAft>
              <a:buClr>
                <a:srgbClr val="000000"/>
              </a:buClr>
              <a:buSzPts val="1400"/>
              <a:buChar char="■"/>
              <a:defRPr>
                <a:solidFill>
                  <a:srgbClr val="000000"/>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4" descr="The logo for the Best Practices for Fair Use and OER" title="Best Practices for Fair Use in OER logo"/>
          <p:cNvPicPr preferRelativeResize="0"/>
          <p:nvPr/>
        </p:nvPicPr>
        <p:blipFill>
          <a:blip r:embed="rId2">
            <a:alphaModFix/>
          </a:blip>
          <a:stretch>
            <a:fillRect/>
          </a:stretch>
        </p:blipFill>
        <p:spPr>
          <a:xfrm>
            <a:off x="7596375" y="4520450"/>
            <a:ext cx="1192300" cy="373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craig@osgoode.yorku.c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www.wcl.american.edu/impact/initiatives-programs/pijip/documents/code-of-best-practices-in-fair-use-for-open-educational-resources/"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wcl.american.edu/impact/initiatives-programs/pijip/documents/code-of-best-practices-in-fair-use-for-open-educational-resourc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wcl.american.edu/impact/initiatives-programs/pijip/documents/code-of-best-practices-in-fair-use-for-open-educational-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cmsimpact.org/report-list/cod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brocku.ca/pedagogical-innovation/resources/open-educational-resources/"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wcl.american.edu/impact/initiatives-programs/pijip/documents/code-of-best-practices-in-fair-use-for-open-educational-resources/"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6" name="Google Shape;66;p14" descr="The logo for the Best Practices for Fair Use and OER" title="Best Practices for Fair Use in OER logo"/>
          <p:cNvPicPr preferRelativeResize="0"/>
          <p:nvPr/>
        </p:nvPicPr>
        <p:blipFill>
          <a:blip r:embed="rId3">
            <a:alphaModFix/>
          </a:blip>
          <a:stretch>
            <a:fillRect/>
          </a:stretch>
        </p:blipFill>
        <p:spPr>
          <a:xfrm>
            <a:off x="2831986" y="154625"/>
            <a:ext cx="3480037" cy="1089300"/>
          </a:xfrm>
          <a:prstGeom prst="rect">
            <a:avLst/>
          </a:prstGeom>
          <a:noFill/>
          <a:ln>
            <a:noFill/>
          </a:ln>
        </p:spPr>
      </p:pic>
      <p:sp>
        <p:nvSpPr>
          <p:cNvPr id="67" name="Google Shape;67;p14"/>
          <p:cNvSpPr txBox="1"/>
          <p:nvPr/>
        </p:nvSpPr>
        <p:spPr>
          <a:xfrm>
            <a:off x="447250" y="1672250"/>
            <a:ext cx="8288400"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dirty="0">
                <a:latin typeface="Roboto"/>
                <a:ea typeface="Roboto"/>
                <a:cs typeface="Roboto"/>
                <a:sym typeface="Roboto"/>
              </a:rPr>
              <a:t>Best Practices for OER in Canada: A Fresh Look at Fair Dealing for Educational Use</a:t>
            </a:r>
            <a:endParaRPr sz="4000" b="1" dirty="0">
              <a:latin typeface="Roboto"/>
              <a:ea typeface="Roboto"/>
              <a:cs typeface="Roboto"/>
              <a:sym typeface="Roboto"/>
            </a:endParaRPr>
          </a:p>
        </p:txBody>
      </p:sp>
      <p:sp>
        <p:nvSpPr>
          <p:cNvPr id="68" name="Google Shape;68;p14"/>
          <p:cNvSpPr txBox="1"/>
          <p:nvPr/>
        </p:nvSpPr>
        <p:spPr>
          <a:xfrm>
            <a:off x="3348758" y="3771012"/>
            <a:ext cx="230572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Roboto"/>
                <a:ea typeface="Roboto"/>
                <a:cs typeface="Roboto"/>
                <a:sym typeface="Roboto"/>
              </a:rPr>
              <a:t>Dr. Carys Craig</a:t>
            </a:r>
          </a:p>
          <a:p>
            <a:pPr marL="0" lvl="0" indent="0" algn="ctr" rtl="0">
              <a:spcBef>
                <a:spcPts val="0"/>
              </a:spcBef>
              <a:spcAft>
                <a:spcPts val="0"/>
              </a:spcAft>
              <a:buNone/>
            </a:pPr>
            <a:r>
              <a:rPr lang="en" b="1" dirty="0">
                <a:latin typeface="Roboto"/>
                <a:ea typeface="Roboto"/>
                <a:cs typeface="Roboto"/>
                <a:sym typeface="Roboto"/>
              </a:rPr>
              <a:t>Osgoode Hall Law School</a:t>
            </a:r>
          </a:p>
          <a:p>
            <a:pPr marL="0" lvl="0" indent="0" algn="ctr" rtl="0">
              <a:spcBef>
                <a:spcPts val="0"/>
              </a:spcBef>
              <a:spcAft>
                <a:spcPts val="0"/>
              </a:spcAft>
              <a:buNone/>
            </a:pPr>
            <a:r>
              <a:rPr lang="en" b="1" dirty="0">
                <a:latin typeface="Roboto"/>
                <a:ea typeface="Roboto"/>
                <a:cs typeface="Roboto"/>
                <a:sym typeface="Roboto"/>
                <a:hlinkClick r:id="rId4"/>
              </a:rPr>
              <a:t>ccraig@osgoode.yorku.ca</a:t>
            </a:r>
            <a:endParaRPr lang="en" b="1" dirty="0">
              <a:latin typeface="Roboto"/>
              <a:ea typeface="Roboto"/>
              <a:cs typeface="Roboto"/>
              <a:sym typeface="Roboto"/>
            </a:endParaRPr>
          </a:p>
          <a:p>
            <a:pPr marL="0" lvl="0" indent="0" algn="ctr" rtl="0">
              <a:spcBef>
                <a:spcPts val="0"/>
              </a:spcBef>
              <a:spcAft>
                <a:spcPts val="0"/>
              </a:spcAft>
              <a:buNone/>
            </a:pPr>
            <a:r>
              <a:rPr lang="en" b="1" dirty="0">
                <a:latin typeface="Roboto"/>
                <a:ea typeface="Roboto"/>
                <a:cs typeface="Roboto"/>
                <a:sym typeface="Roboto"/>
              </a:rPr>
              <a:t>@craigcarys</a:t>
            </a:r>
            <a:endParaRPr b="1"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the Code is not!</a:t>
            </a:r>
            <a:endParaRPr/>
          </a:p>
        </p:txBody>
      </p:sp>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Because it keeps a tight focus on fair use and inserts into OER, it doesn’t address fair use in course reserves, classroom work, etc.</a:t>
            </a:r>
          </a:p>
          <a:p>
            <a:pPr marL="114300" lvl="0" indent="0" algn="l" rtl="0">
              <a:lnSpc>
                <a:spcPct val="115000"/>
              </a:lnSpc>
              <a:spcBef>
                <a:spcPts val="0"/>
              </a:spcBef>
              <a:spcAft>
                <a:spcPts val="0"/>
              </a:spcAft>
              <a:buSzPts val="1800"/>
              <a:buNone/>
            </a:pPr>
            <a:endParaRPr dirty="0"/>
          </a:p>
          <a:p>
            <a:pPr marL="457200" lvl="0" indent="-342900" algn="l" rtl="0">
              <a:lnSpc>
                <a:spcPct val="115000"/>
              </a:lnSpc>
              <a:spcBef>
                <a:spcPts val="0"/>
              </a:spcBef>
              <a:spcAft>
                <a:spcPts val="0"/>
              </a:spcAft>
              <a:buSzPts val="1800"/>
              <a:buChar char="●"/>
            </a:pPr>
            <a:r>
              <a:rPr lang="en" dirty="0"/>
              <a:t>Because it addresses fair use, it isn’t a handbook on how to get the most out of open licensing.</a:t>
            </a:r>
            <a:endParaRPr dirty="0"/>
          </a:p>
          <a:p>
            <a:pPr marL="457200" lvl="0" indent="-342900" algn="l" rtl="0">
              <a:lnSpc>
                <a:spcPct val="115000"/>
              </a:lnSpc>
              <a:spcBef>
                <a:spcPts val="0"/>
              </a:spcBef>
              <a:spcAft>
                <a:spcPts val="0"/>
              </a:spcAft>
              <a:buSzPts val="1800"/>
              <a:buChar char="●"/>
            </a:pPr>
            <a:endParaRPr lang="en" dirty="0"/>
          </a:p>
          <a:p>
            <a:pPr marL="457200" lvl="0" indent="-342900" algn="l" rtl="0">
              <a:lnSpc>
                <a:spcPct val="115000"/>
              </a:lnSpc>
              <a:spcBef>
                <a:spcPts val="0"/>
              </a:spcBef>
              <a:spcAft>
                <a:spcPts val="0"/>
              </a:spcAft>
              <a:buSzPts val="1800"/>
              <a:buChar char="●"/>
            </a:pPr>
            <a:r>
              <a:rPr lang="en" dirty="0"/>
              <a:t>Because it describes a way of thinking about fair use, it doesn’t provide metrics, rules of thumb, etc.</a:t>
            </a:r>
            <a:endParaRPr dirty="0"/>
          </a:p>
          <a:p>
            <a:pPr marL="914400" lvl="1" indent="-317500" algn="l" rtl="0">
              <a:lnSpc>
                <a:spcPct val="115000"/>
              </a:lnSpc>
              <a:spcBef>
                <a:spcPts val="0"/>
              </a:spcBef>
              <a:spcAft>
                <a:spcPts val="0"/>
              </a:spcAft>
              <a:buSzPts val="1400"/>
              <a:buChar char="○"/>
            </a:pPr>
            <a:r>
              <a:rPr lang="en" dirty="0"/>
              <a:t>Just as well, since these have proven to be some of the most consistently mischievous features of the copyright knowledge system.</a:t>
            </a:r>
            <a:endParaRPr dirty="0"/>
          </a:p>
          <a:p>
            <a:pPr marL="0" lvl="0" indent="0" algn="l" rtl="0">
              <a:spcBef>
                <a:spcPts val="120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Code is a consensus-based centrist document, </a:t>
            </a:r>
            <a:br>
              <a:rPr lang="en" dirty="0"/>
            </a:br>
            <a:r>
              <a:rPr lang="en" dirty="0"/>
              <a:t> 	…not a radical manifesto!</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8" name="Google Shape;148;p25"/>
          <p:cNvSpPr txBox="1">
            <a:spLocks noGrp="1"/>
          </p:cNvSpPr>
          <p:nvPr>
            <p:ph type="body" idx="1"/>
          </p:nvPr>
        </p:nvSpPr>
        <p:spPr>
          <a:xfrm>
            <a:off x="311700" y="1492775"/>
            <a:ext cx="8520600" cy="3076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dirty="0"/>
              <a:t>The Code is not a “far out” effort to push fair use in OER to (or past) conventionally understood limits.  Rather, it represents an approach to fair use that reflects </a:t>
            </a:r>
            <a:endParaRPr sz="2000" dirty="0"/>
          </a:p>
          <a:p>
            <a:pPr marL="457200" lvl="0" indent="-355600" algn="l" rtl="0">
              <a:spcBef>
                <a:spcPts val="1200"/>
              </a:spcBef>
              <a:spcAft>
                <a:spcPts val="0"/>
              </a:spcAft>
              <a:buSzPts val="2000"/>
              <a:buChar char="●"/>
            </a:pPr>
            <a:r>
              <a:rPr lang="en" sz="2000" dirty="0"/>
              <a:t>broadly held views of the OER community, as evinced in hundreds of individual interviews in individual and group settings, as </a:t>
            </a:r>
            <a:endParaRPr sz="2000" dirty="0"/>
          </a:p>
          <a:p>
            <a:pPr marL="457200" lvl="0" indent="-355600" algn="l" rtl="0">
              <a:spcBef>
                <a:spcPts val="0"/>
              </a:spcBef>
              <a:spcAft>
                <a:spcPts val="0"/>
              </a:spcAft>
              <a:buSzPts val="2000"/>
              <a:buChar char="●"/>
            </a:pPr>
            <a:r>
              <a:rPr lang="en" sz="2000" dirty="0"/>
              <a:t>captured by the project’s expert team of facilitators; and </a:t>
            </a:r>
            <a:endParaRPr sz="2000" dirty="0"/>
          </a:p>
          <a:p>
            <a:pPr marL="457200" lvl="0" indent="-355600" algn="l" rtl="0">
              <a:spcBef>
                <a:spcPts val="0"/>
              </a:spcBef>
              <a:spcAft>
                <a:spcPts val="0"/>
              </a:spcAft>
              <a:buSzPts val="2000"/>
              <a:buChar char="●"/>
            </a:pPr>
            <a:r>
              <a:rPr lang="en" sz="2000" dirty="0"/>
              <a:t>critically vetted by a panel of independent copyright experts, both academics and practitioners.</a:t>
            </a:r>
            <a:endParaRPr sz="2000" dirty="0"/>
          </a:p>
        </p:txBody>
      </p:sp>
      <p:sp>
        <p:nvSpPr>
          <p:cNvPr id="149" name="Google Shape;149;p25"/>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MJ</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Applying the Code </a:t>
            </a:r>
            <a:endParaRPr dirty="0"/>
          </a:p>
        </p:txBody>
      </p:sp>
      <p:sp>
        <p:nvSpPr>
          <p:cNvPr id="162" name="Google Shape;162;p27"/>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63" name="Google Shape;163;p27"/>
          <p:cNvSpPr/>
          <p:nvPr/>
        </p:nvSpPr>
        <p:spPr>
          <a:xfrm>
            <a:off x="0" y="0"/>
            <a:ext cx="2512500" cy="2249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1394D"/>
              </a:solidFill>
              <a:latin typeface="Calibri"/>
              <a:ea typeface="Calibri"/>
              <a:cs typeface="Calibri"/>
              <a:sym typeface="Calibri"/>
            </a:endParaRPr>
          </a:p>
        </p:txBody>
      </p:sp>
      <p:sp>
        <p:nvSpPr>
          <p:cNvPr id="164" name="Google Shape;164;p27"/>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65500" y="1233175"/>
            <a:ext cx="4045200" cy="1482300"/>
          </a:xfrm>
        </p:spPr>
        <p:txBody>
          <a:bodyPr spcFirstLastPara="1" wrap="square" lIns="91425" tIns="91425" rIns="91425" bIns="91425" anchor="b" anchorCtr="0">
            <a:normAutofit/>
          </a:bodyPr>
          <a:lstStyle/>
          <a:p>
            <a:pPr marL="0" lvl="0" indent="0" rtl="0">
              <a:lnSpc>
                <a:spcPct val="90000"/>
              </a:lnSpc>
              <a:spcBef>
                <a:spcPts val="0"/>
              </a:spcBef>
              <a:spcAft>
                <a:spcPts val="0"/>
              </a:spcAft>
              <a:buNone/>
            </a:pPr>
            <a:r>
              <a:rPr lang="en-GB" sz="2900"/>
              <a:t>How the principles in the Code are structured</a:t>
            </a:r>
          </a:p>
        </p:txBody>
      </p:sp>
      <p:sp>
        <p:nvSpPr>
          <p:cNvPr id="170" name="Google Shape;170;p28"/>
          <p:cNvSpPr txBox="1">
            <a:spLocks noGrp="1"/>
          </p:cNvSpPr>
          <p:nvPr>
            <p:ph type="body" idx="2"/>
          </p:nvPr>
        </p:nvSpPr>
        <p:spPr>
          <a:xfrm>
            <a:off x="4939500" y="724075"/>
            <a:ext cx="3837000" cy="3695100"/>
          </a:xfrm>
        </p:spPr>
        <p:txBody>
          <a:bodyPr spcFirstLastPara="1" wrap="square" lIns="91425" tIns="91425" rIns="91425" bIns="91425" anchor="ctr" anchorCtr="0">
            <a:normAutofit/>
          </a:bodyPr>
          <a:lstStyle/>
          <a:p>
            <a:pPr marL="457200" lvl="0" indent="-342900" rtl="0">
              <a:spcBef>
                <a:spcPts val="0"/>
              </a:spcBef>
              <a:spcAft>
                <a:spcPts val="600"/>
              </a:spcAft>
              <a:buSzPts val="1800"/>
              <a:buChar char="●"/>
            </a:pPr>
            <a:r>
              <a:rPr lang="en" dirty="0"/>
              <a:t>Use case</a:t>
            </a:r>
            <a:endParaRPr lang="en-CA" dirty="0"/>
          </a:p>
          <a:p>
            <a:pPr marL="457200" lvl="0" indent="-342900" rtl="0">
              <a:spcBef>
                <a:spcPts val="0"/>
              </a:spcBef>
              <a:spcAft>
                <a:spcPts val="600"/>
              </a:spcAft>
              <a:buSzPts val="1800"/>
              <a:buChar char="●"/>
            </a:pPr>
            <a:r>
              <a:rPr lang="en" dirty="0"/>
              <a:t>Statement of principle</a:t>
            </a:r>
            <a:endParaRPr lang="en-CA" dirty="0"/>
          </a:p>
          <a:p>
            <a:pPr marL="457200" lvl="0" indent="-342900" rtl="0">
              <a:spcBef>
                <a:spcPts val="0"/>
              </a:spcBef>
              <a:spcAft>
                <a:spcPts val="600"/>
              </a:spcAft>
              <a:buSzPts val="1800"/>
              <a:buChar char="●"/>
            </a:pPr>
            <a:r>
              <a:rPr lang="en" dirty="0"/>
              <a:t>Considerations for use</a:t>
            </a:r>
            <a:endParaRPr lang="en-CA" dirty="0"/>
          </a:p>
          <a:p>
            <a:pPr marL="457200" lvl="0" indent="-342900" rtl="0">
              <a:spcBef>
                <a:spcPts val="0"/>
              </a:spcBef>
              <a:spcAft>
                <a:spcPts val="600"/>
              </a:spcAft>
              <a:buSzPts val="1800"/>
              <a:buChar char="●"/>
            </a:pPr>
            <a:r>
              <a:rPr lang="en" dirty="0"/>
              <a:t>Hard cases - as an outer limit</a:t>
            </a:r>
            <a:endParaRPr lang="en-CA" dirty="0"/>
          </a:p>
        </p:txBody>
      </p:sp>
      <p:pic>
        <p:nvPicPr>
          <p:cNvPr id="2" name="Picture 1">
            <a:extLst>
              <a:ext uri="{FF2B5EF4-FFF2-40B4-BE49-F238E27FC236}">
                <a16:creationId xmlns:a16="http://schemas.microsoft.com/office/drawing/2014/main" id="{C7E48CD1-F9DF-4CD8-A5FC-D1AF98A581FA}"/>
              </a:ext>
            </a:extLst>
          </p:cNvPr>
          <p:cNvPicPr>
            <a:picLocks noChangeAspect="1"/>
          </p:cNvPicPr>
          <p:nvPr/>
        </p:nvPicPr>
        <p:blipFill>
          <a:blip r:embed="rId3"/>
          <a:stretch>
            <a:fillRect/>
          </a:stretch>
        </p:blipFill>
        <p:spPr>
          <a:xfrm>
            <a:off x="1068794" y="3148259"/>
            <a:ext cx="2438611" cy="762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Using inserts as objects of criticism and commentary</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177" name="Google Shape;177;p29"/>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pic>
        <p:nvPicPr>
          <p:cNvPr id="178" name="Google Shape;178;p29"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sp>
        <p:nvSpPr>
          <p:cNvPr id="179" name="Google Shape;179;p29"/>
          <p:cNvSpPr txBox="1"/>
          <p:nvPr/>
        </p:nvSpPr>
        <p:spPr>
          <a:xfrm>
            <a:off x="1701450" y="4544650"/>
            <a:ext cx="5810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dirty="0">
                <a:latin typeface="Roboto"/>
                <a:ea typeface="Roboto"/>
                <a:cs typeface="Roboto"/>
                <a:sym typeface="Roboto"/>
              </a:rPr>
              <a:t>in spite of everything</a:t>
            </a:r>
            <a:r>
              <a:rPr lang="en" sz="1000" dirty="0">
                <a:latin typeface="Roboto"/>
                <a:ea typeface="Roboto"/>
                <a:cs typeface="Roboto"/>
                <a:sym typeface="Roboto"/>
              </a:rPr>
              <a:t> by ee cummings is included on the basis of fair use as described in the Code of Best Practices in Fair Use for Open Education</a:t>
            </a:r>
            <a:endParaRPr sz="1000" dirty="0">
              <a:latin typeface="Roboto"/>
              <a:ea typeface="Roboto"/>
              <a:cs typeface="Roboto"/>
              <a:sym typeface="Roboto"/>
            </a:endParaRPr>
          </a:p>
        </p:txBody>
      </p:sp>
      <p:pic>
        <p:nvPicPr>
          <p:cNvPr id="180" name="Google Shape;180;p29" descr="Image of a poem by ee cummings titled &quot;in spite of everything&quot;" title="&quot;in spite of everything&quot;"/>
          <p:cNvPicPr preferRelativeResize="0"/>
          <p:nvPr/>
        </p:nvPicPr>
        <p:blipFill rotWithShape="1">
          <a:blip r:embed="rId4">
            <a:alphaModFix/>
          </a:blip>
          <a:srcRect b="37311"/>
          <a:stretch/>
        </p:blipFill>
        <p:spPr>
          <a:xfrm>
            <a:off x="1423071" y="1185225"/>
            <a:ext cx="6367453" cy="3167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Including inserts for the purpose of illustration</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186" name="Google Shape;186;p30"/>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87" name="Google Shape;187;p30"/>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pic>
        <p:nvPicPr>
          <p:cNvPr id="188" name="Google Shape;188;p30"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sp>
        <p:nvSpPr>
          <p:cNvPr id="189" name="Google Shape;189;p30"/>
          <p:cNvSpPr txBox="1"/>
          <p:nvPr/>
        </p:nvSpPr>
        <p:spPr>
          <a:xfrm>
            <a:off x="1701450" y="4544650"/>
            <a:ext cx="5810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Roboto"/>
                <a:ea typeface="Roboto"/>
                <a:cs typeface="Roboto"/>
                <a:sym typeface="Roboto"/>
              </a:rPr>
              <a:t>Images from </a:t>
            </a:r>
            <a:r>
              <a:rPr lang="en" sz="1000" i="1">
                <a:solidFill>
                  <a:schemeClr val="dk1"/>
                </a:solidFill>
                <a:latin typeface="Roboto"/>
                <a:ea typeface="Roboto"/>
                <a:cs typeface="Roboto"/>
                <a:sym typeface="Roboto"/>
              </a:rPr>
              <a:t>Metropolis </a:t>
            </a:r>
            <a:r>
              <a:rPr lang="en" sz="1000">
                <a:solidFill>
                  <a:schemeClr val="dk1"/>
                </a:solidFill>
                <a:latin typeface="Roboto"/>
                <a:ea typeface="Roboto"/>
                <a:cs typeface="Roboto"/>
                <a:sym typeface="Roboto"/>
              </a:rPr>
              <a:t>(1927) and </a:t>
            </a:r>
            <a:r>
              <a:rPr lang="en" sz="1000" i="1">
                <a:solidFill>
                  <a:schemeClr val="dk1"/>
                </a:solidFill>
                <a:latin typeface="Roboto"/>
                <a:ea typeface="Roboto"/>
                <a:cs typeface="Roboto"/>
                <a:sym typeface="Roboto"/>
              </a:rPr>
              <a:t>Star Wars</a:t>
            </a:r>
            <a:r>
              <a:rPr lang="en" sz="1000">
                <a:solidFill>
                  <a:schemeClr val="dk1"/>
                </a:solidFill>
                <a:latin typeface="Roboto"/>
                <a:ea typeface="Roboto"/>
                <a:cs typeface="Roboto"/>
                <a:sym typeface="Roboto"/>
              </a:rPr>
              <a:t> (1977)</a:t>
            </a:r>
            <a:r>
              <a:rPr lang="en" sz="1000" i="1">
                <a:latin typeface="Roboto"/>
                <a:ea typeface="Roboto"/>
                <a:cs typeface="Roboto"/>
                <a:sym typeface="Roboto"/>
              </a:rPr>
              <a:t> </a:t>
            </a:r>
            <a:r>
              <a:rPr lang="en" sz="1000">
                <a:latin typeface="Roboto"/>
                <a:ea typeface="Roboto"/>
                <a:cs typeface="Roboto"/>
                <a:sym typeface="Roboto"/>
              </a:rPr>
              <a:t> included on the basis of fair use as described in the Code of </a:t>
            </a:r>
            <a:r>
              <a:rPr lang="en" sz="1000">
                <a:solidFill>
                  <a:schemeClr val="dk1"/>
                </a:solidFill>
                <a:latin typeface="Roboto"/>
                <a:ea typeface="Roboto"/>
                <a:cs typeface="Roboto"/>
                <a:sym typeface="Roboto"/>
              </a:rPr>
              <a:t>Best Practices in Fair Use for Open Education</a:t>
            </a:r>
            <a:endParaRPr sz="1000">
              <a:solidFill>
                <a:schemeClr val="dk1"/>
              </a:solidFill>
              <a:latin typeface="Roboto"/>
              <a:ea typeface="Roboto"/>
              <a:cs typeface="Roboto"/>
              <a:sym typeface="Roboto"/>
            </a:endParaRPr>
          </a:p>
          <a:p>
            <a:pPr marL="0" lvl="0" indent="0" algn="ctr" rtl="0">
              <a:spcBef>
                <a:spcPts val="0"/>
              </a:spcBef>
              <a:spcAft>
                <a:spcPts val="0"/>
              </a:spcAft>
              <a:buNone/>
            </a:pPr>
            <a:endParaRPr sz="1000">
              <a:latin typeface="Roboto"/>
              <a:ea typeface="Roboto"/>
              <a:cs typeface="Roboto"/>
              <a:sym typeface="Roboto"/>
            </a:endParaRPr>
          </a:p>
        </p:txBody>
      </p:sp>
      <p:pic>
        <p:nvPicPr>
          <p:cNvPr id="190" name="Google Shape;190;p30" descr="Side by side images of robots from Metropolis and Star Wars" title="Robot comparison"/>
          <p:cNvPicPr preferRelativeResize="0"/>
          <p:nvPr/>
        </p:nvPicPr>
        <p:blipFill>
          <a:blip r:embed="rId4">
            <a:alphaModFix/>
          </a:blip>
          <a:stretch>
            <a:fillRect/>
          </a:stretch>
        </p:blipFill>
        <p:spPr>
          <a:xfrm>
            <a:off x="1631838" y="1170125"/>
            <a:ext cx="5880336" cy="3305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Incorporating content as learning resource materials</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196" name="Google Shape;196;p31"/>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pic>
        <p:nvPicPr>
          <p:cNvPr id="197" name="Google Shape;197;p31"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pic>
        <p:nvPicPr>
          <p:cNvPr id="198" name="Google Shape;198;p31" descr="Image of promotional poster for Brazillian telenovella Malhacao" title="Malhacao"/>
          <p:cNvPicPr preferRelativeResize="0"/>
          <p:nvPr/>
        </p:nvPicPr>
        <p:blipFill>
          <a:blip r:embed="rId4">
            <a:alphaModFix/>
          </a:blip>
          <a:stretch>
            <a:fillRect/>
          </a:stretch>
        </p:blipFill>
        <p:spPr>
          <a:xfrm>
            <a:off x="2004475" y="969025"/>
            <a:ext cx="5289120" cy="3305700"/>
          </a:xfrm>
          <a:prstGeom prst="rect">
            <a:avLst/>
          </a:prstGeom>
          <a:noFill/>
          <a:ln>
            <a:noFill/>
          </a:ln>
        </p:spPr>
      </p:pic>
      <p:sp>
        <p:nvSpPr>
          <p:cNvPr id="199" name="Google Shape;199;p31"/>
          <p:cNvSpPr txBox="1"/>
          <p:nvPr/>
        </p:nvSpPr>
        <p:spPr>
          <a:xfrm>
            <a:off x="1701450" y="4544650"/>
            <a:ext cx="5810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Roboto"/>
                <a:ea typeface="Roboto"/>
                <a:cs typeface="Roboto"/>
                <a:sym typeface="Roboto"/>
              </a:rPr>
              <a:t>Poster for Brazillian telenovella </a:t>
            </a:r>
            <a:r>
              <a:rPr lang="en" sz="1000" i="1">
                <a:latin typeface="Roboto"/>
                <a:ea typeface="Roboto"/>
                <a:cs typeface="Roboto"/>
                <a:sym typeface="Roboto"/>
              </a:rPr>
              <a:t>Malhacao </a:t>
            </a:r>
            <a:r>
              <a:rPr lang="en" sz="1000">
                <a:latin typeface="Roboto"/>
                <a:ea typeface="Roboto"/>
                <a:cs typeface="Roboto"/>
                <a:sym typeface="Roboto"/>
              </a:rPr>
              <a:t>is included on the basis of fair use as described in the Code of </a:t>
            </a:r>
            <a:r>
              <a:rPr lang="en" sz="1000">
                <a:solidFill>
                  <a:schemeClr val="dk1"/>
                </a:solidFill>
                <a:latin typeface="Roboto"/>
                <a:ea typeface="Roboto"/>
                <a:cs typeface="Roboto"/>
                <a:sym typeface="Roboto"/>
              </a:rPr>
              <a:t>Best Practices in Fair Use for Open Education</a:t>
            </a:r>
            <a:endParaRPr sz="10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Case study: Teaching about protest</a:t>
            </a:r>
            <a:endParaRPr sz="2620" b="1"/>
          </a:p>
        </p:txBody>
      </p:sp>
      <p:sp>
        <p:nvSpPr>
          <p:cNvPr id="319" name="Google Shape;319;p46"/>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All</a:t>
            </a:r>
            <a:endParaRPr>
              <a:latin typeface="Roboto"/>
              <a:ea typeface="Roboto"/>
              <a:cs typeface="Roboto"/>
              <a:sym typeface="Roboto"/>
            </a:endParaRPr>
          </a:p>
        </p:txBody>
      </p:sp>
      <p:sp>
        <p:nvSpPr>
          <p:cNvPr id="320" name="Google Shape;320;p46"/>
          <p:cNvSpPr txBox="1"/>
          <p:nvPr/>
        </p:nvSpPr>
        <p:spPr>
          <a:xfrm>
            <a:off x="426975" y="3060950"/>
            <a:ext cx="272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Roboto"/>
                <a:ea typeface="Roboto"/>
                <a:cs typeface="Roboto"/>
                <a:sym typeface="Roboto"/>
              </a:rPr>
              <a:t>Analysis of Protest Strategies</a:t>
            </a:r>
            <a:endParaRPr sz="1800" b="1">
              <a:latin typeface="Roboto"/>
              <a:ea typeface="Roboto"/>
              <a:cs typeface="Roboto"/>
              <a:sym typeface="Roboto"/>
            </a:endParaRPr>
          </a:p>
        </p:txBody>
      </p:sp>
      <p:sp>
        <p:nvSpPr>
          <p:cNvPr id="321" name="Google Shape;321;p46"/>
          <p:cNvSpPr txBox="1"/>
          <p:nvPr/>
        </p:nvSpPr>
        <p:spPr>
          <a:xfrm>
            <a:off x="3246375" y="3060950"/>
            <a:ext cx="272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Roboto"/>
                <a:ea typeface="Roboto"/>
                <a:cs typeface="Roboto"/>
                <a:sym typeface="Roboto"/>
              </a:rPr>
              <a:t>Illustration of Historical Moments of Protest</a:t>
            </a:r>
            <a:endParaRPr sz="1800" b="1">
              <a:latin typeface="Roboto"/>
              <a:ea typeface="Roboto"/>
              <a:cs typeface="Roboto"/>
              <a:sym typeface="Roboto"/>
            </a:endParaRPr>
          </a:p>
        </p:txBody>
      </p:sp>
      <p:sp>
        <p:nvSpPr>
          <p:cNvPr id="322" name="Google Shape;322;p46"/>
          <p:cNvSpPr txBox="1"/>
          <p:nvPr/>
        </p:nvSpPr>
        <p:spPr>
          <a:xfrm>
            <a:off x="5913375" y="3060950"/>
            <a:ext cx="272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Roboto"/>
                <a:ea typeface="Roboto"/>
                <a:cs typeface="Roboto"/>
                <a:sym typeface="Roboto"/>
              </a:rPr>
              <a:t>Engaging with Authentic Protest Materials</a:t>
            </a:r>
            <a:endParaRPr sz="1800" b="1">
              <a:latin typeface="Roboto"/>
              <a:ea typeface="Roboto"/>
              <a:cs typeface="Roboto"/>
              <a:sym typeface="Roboto"/>
            </a:endParaRPr>
          </a:p>
        </p:txBody>
      </p:sp>
      <p:pic>
        <p:nvPicPr>
          <p:cNvPr id="323" name="Google Shape;323;p46"/>
          <p:cNvPicPr preferRelativeResize="0"/>
          <p:nvPr/>
        </p:nvPicPr>
        <p:blipFill rotWithShape="1">
          <a:blip r:embed="rId3">
            <a:alphaModFix/>
          </a:blip>
          <a:srcRect l="13799" r="3664"/>
          <a:stretch/>
        </p:blipFill>
        <p:spPr>
          <a:xfrm>
            <a:off x="737300" y="1391751"/>
            <a:ext cx="2313048" cy="1467200"/>
          </a:xfrm>
          <a:prstGeom prst="rect">
            <a:avLst/>
          </a:prstGeom>
          <a:noFill/>
          <a:ln>
            <a:noFill/>
          </a:ln>
        </p:spPr>
      </p:pic>
      <p:pic>
        <p:nvPicPr>
          <p:cNvPr id="324" name="Google Shape;324;p46"/>
          <p:cNvPicPr preferRelativeResize="0"/>
          <p:nvPr/>
        </p:nvPicPr>
        <p:blipFill>
          <a:blip r:embed="rId4">
            <a:alphaModFix/>
          </a:blip>
          <a:stretch>
            <a:fillRect/>
          </a:stretch>
        </p:blipFill>
        <p:spPr>
          <a:xfrm>
            <a:off x="3576049" y="1394425"/>
            <a:ext cx="2200776" cy="1467200"/>
          </a:xfrm>
          <a:prstGeom prst="rect">
            <a:avLst/>
          </a:prstGeom>
          <a:noFill/>
          <a:ln>
            <a:noFill/>
          </a:ln>
        </p:spPr>
      </p:pic>
      <p:sp>
        <p:nvSpPr>
          <p:cNvPr id="325" name="Google Shape;325;p46"/>
          <p:cNvSpPr txBox="1"/>
          <p:nvPr/>
        </p:nvSpPr>
        <p:spPr>
          <a:xfrm>
            <a:off x="1537450" y="4113250"/>
            <a:ext cx="54618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latin typeface="Roboto"/>
                <a:ea typeface="Roboto"/>
                <a:cs typeface="Roboto"/>
                <a:sym typeface="Roboto"/>
              </a:rPr>
              <a:t>Images of protest are used under fair use as described in the </a:t>
            </a:r>
            <a:r>
              <a:rPr lang="en" sz="1200" u="sng">
                <a:solidFill>
                  <a:srgbClr val="0097A7"/>
                </a:solidFill>
                <a:latin typeface="Roboto"/>
                <a:ea typeface="Roboto"/>
                <a:cs typeface="Roboto"/>
                <a:sym typeface="Roboto"/>
                <a:hlinkClick r:id="rId5">
                  <a:extLst>
                    <a:ext uri="{A12FA001-AC4F-418D-AE19-62706E023703}">
                      <ahyp:hlinkClr xmlns:ahyp="http://schemas.microsoft.com/office/drawing/2018/hyperlinkcolor" val="tx"/>
                    </a:ext>
                  </a:extLst>
                </a:hlinkClick>
              </a:rPr>
              <a:t>Code of Best Practice in Fair Use for OER</a:t>
            </a:r>
            <a:r>
              <a:rPr lang="en" sz="1200">
                <a:latin typeface="Roboto"/>
                <a:ea typeface="Roboto"/>
                <a:cs typeface="Roboto"/>
                <a:sym typeface="Roboto"/>
              </a:rPr>
              <a:t>.</a:t>
            </a:r>
            <a:endParaRPr sz="1200">
              <a:latin typeface="Roboto"/>
              <a:ea typeface="Roboto"/>
              <a:cs typeface="Roboto"/>
              <a:sym typeface="Roboto"/>
            </a:endParaRPr>
          </a:p>
        </p:txBody>
      </p:sp>
      <p:pic>
        <p:nvPicPr>
          <p:cNvPr id="326" name="Google Shape;326;p46"/>
          <p:cNvPicPr preferRelativeResize="0"/>
          <p:nvPr/>
        </p:nvPicPr>
        <p:blipFill>
          <a:blip r:embed="rId6">
            <a:alphaModFix/>
          </a:blip>
          <a:stretch>
            <a:fillRect/>
          </a:stretch>
        </p:blipFill>
        <p:spPr>
          <a:xfrm>
            <a:off x="6334500" y="1356075"/>
            <a:ext cx="1830450" cy="1467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311700" y="445025"/>
            <a:ext cx="869929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6698"/>
              <a:buFont typeface="Arial"/>
              <a:buNone/>
            </a:pPr>
            <a:r>
              <a:rPr lang="en" sz="2355" dirty="0"/>
              <a:t>Repurposing pedagogical content from existing educational materials</a:t>
            </a:r>
            <a:endParaRPr sz="2355"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205" name="Google Shape;205;p32"/>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pic>
        <p:nvPicPr>
          <p:cNvPr id="206" name="Google Shape;206;p32"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sp>
        <p:nvSpPr>
          <p:cNvPr id="207" name="Google Shape;207;p32"/>
          <p:cNvSpPr txBox="1"/>
          <p:nvPr/>
        </p:nvSpPr>
        <p:spPr>
          <a:xfrm>
            <a:off x="1701450" y="4620850"/>
            <a:ext cx="5810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Roboto"/>
                <a:ea typeface="Roboto"/>
                <a:cs typeface="Roboto"/>
                <a:sym typeface="Roboto"/>
              </a:rPr>
              <a:t>Verb Conjugation Chart and </a:t>
            </a:r>
            <a:r>
              <a:rPr lang="en" sz="1000">
                <a:solidFill>
                  <a:schemeClr val="dk1"/>
                </a:solidFill>
                <a:latin typeface="Roboto"/>
                <a:ea typeface="Roboto"/>
                <a:cs typeface="Roboto"/>
                <a:sym typeface="Roboto"/>
              </a:rPr>
              <a:t>image of </a:t>
            </a:r>
            <a:r>
              <a:rPr lang="en" sz="1000" i="1">
                <a:solidFill>
                  <a:schemeClr val="dk1"/>
                </a:solidFill>
                <a:latin typeface="Roboto"/>
                <a:ea typeface="Roboto"/>
                <a:cs typeface="Roboto"/>
                <a:sym typeface="Roboto"/>
              </a:rPr>
              <a:t>Modern Nuclear Technology </a:t>
            </a:r>
            <a:r>
              <a:rPr lang="en" sz="1000">
                <a:latin typeface="Roboto"/>
                <a:ea typeface="Roboto"/>
                <a:cs typeface="Roboto"/>
                <a:sym typeface="Roboto"/>
              </a:rPr>
              <a:t>included on the basis of fair use as described in the Code of </a:t>
            </a:r>
            <a:r>
              <a:rPr lang="en" sz="1000">
                <a:solidFill>
                  <a:schemeClr val="dk1"/>
                </a:solidFill>
                <a:latin typeface="Roboto"/>
                <a:ea typeface="Roboto"/>
                <a:cs typeface="Roboto"/>
                <a:sym typeface="Roboto"/>
              </a:rPr>
              <a:t>Best Practices in Fair Use for Open Education</a:t>
            </a:r>
            <a:endParaRPr sz="1000">
              <a:latin typeface="Roboto"/>
              <a:ea typeface="Roboto"/>
              <a:cs typeface="Roboto"/>
              <a:sym typeface="Roboto"/>
            </a:endParaRPr>
          </a:p>
        </p:txBody>
      </p:sp>
      <p:pic>
        <p:nvPicPr>
          <p:cNvPr id="208" name="Google Shape;208;p32"/>
          <p:cNvPicPr preferRelativeResize="0"/>
          <p:nvPr/>
        </p:nvPicPr>
        <p:blipFill>
          <a:blip r:embed="rId4">
            <a:alphaModFix/>
          </a:blip>
          <a:stretch>
            <a:fillRect/>
          </a:stretch>
        </p:blipFill>
        <p:spPr>
          <a:xfrm>
            <a:off x="4787798" y="1215150"/>
            <a:ext cx="3277201" cy="2532399"/>
          </a:xfrm>
          <a:prstGeom prst="rect">
            <a:avLst/>
          </a:prstGeom>
          <a:noFill/>
          <a:ln>
            <a:noFill/>
          </a:ln>
        </p:spPr>
      </p:pic>
      <p:pic>
        <p:nvPicPr>
          <p:cNvPr id="209" name="Google Shape;209;p32" descr="Image of old textbook titled Modern Nuclear Technology" title="Modern Nuclear Technology "/>
          <p:cNvPicPr preferRelativeResize="0"/>
          <p:nvPr/>
        </p:nvPicPr>
        <p:blipFill>
          <a:blip r:embed="rId5">
            <a:alphaModFix/>
          </a:blip>
          <a:stretch>
            <a:fillRect/>
          </a:stretch>
        </p:blipFill>
        <p:spPr>
          <a:xfrm>
            <a:off x="841450" y="1124750"/>
            <a:ext cx="3107725" cy="27131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65500" y="1233175"/>
            <a:ext cx="4045200" cy="1482300"/>
          </a:xfrm>
        </p:spPr>
        <p:txBody>
          <a:bodyPr spcFirstLastPara="1" wrap="square" lIns="91425" tIns="91425" rIns="91425" bIns="91425" anchor="b" anchorCtr="0">
            <a:normAutofit/>
          </a:bodyPr>
          <a:lstStyle/>
          <a:p>
            <a:pPr marL="0" lvl="0" indent="0">
              <a:lnSpc>
                <a:spcPct val="90000"/>
              </a:lnSpc>
            </a:pPr>
            <a:r>
              <a:rPr lang="en-GB" sz="2900" b="1" i="0" u="none" strike="noStrike" cap="none">
                <a:latin typeface="Roboto"/>
                <a:ea typeface="Roboto"/>
                <a:cs typeface="Roboto"/>
                <a:sym typeface="Roboto"/>
              </a:rPr>
              <a:t>Core values throughout the Code</a:t>
            </a:r>
          </a:p>
        </p:txBody>
      </p:sp>
      <p:sp>
        <p:nvSpPr>
          <p:cNvPr id="216" name="Google Shape;216;p33"/>
          <p:cNvSpPr txBo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p>
            <a:pPr marL="457200" lvl="0" indent="-342900" algn="ctr">
              <a:spcAft>
                <a:spcPts val="600"/>
              </a:spcAft>
              <a:buClr>
                <a:schemeClr val="dk1"/>
              </a:buClr>
              <a:buSzPts val="2100"/>
            </a:pPr>
            <a:endParaRPr lang="en-CA" sz="2100" b="0" i="0" u="none" strike="noStrike" cap="none" dirty="0">
              <a:solidFill>
                <a:schemeClr val="dk1"/>
              </a:solidFill>
              <a:latin typeface="Roboto"/>
              <a:ea typeface="Roboto"/>
              <a:cs typeface="Roboto"/>
              <a:sym typeface="Roboto"/>
            </a:endParaRPr>
          </a:p>
        </p:txBody>
      </p:sp>
      <p:sp>
        <p:nvSpPr>
          <p:cNvPr id="215" name="Google Shape;215;p33"/>
          <p:cNvSpPr txBox="1">
            <a:spLocks noGrp="1"/>
          </p:cNvSpPr>
          <p:nvPr>
            <p:ph type="body" idx="2"/>
          </p:nvPr>
        </p:nvSpPr>
        <p:spPr>
          <a:xfrm>
            <a:off x="4939500" y="724075"/>
            <a:ext cx="3837000" cy="3695100"/>
          </a:xfrm>
        </p:spPr>
        <p:txBody>
          <a:bodyPr spcFirstLastPara="1" wrap="square" lIns="91425" tIns="91425" rIns="91425" bIns="91425" anchor="ctr" anchorCtr="0">
            <a:normAutofit/>
          </a:bodyPr>
          <a:lstStyle/>
          <a:p>
            <a:pPr lvl="0">
              <a:spcAft>
                <a:spcPts val="600"/>
              </a:spcAft>
            </a:pPr>
            <a:r>
              <a:rPr lang="en-GB" b="0" i="0" u="none" strike="noStrike" cap="none" dirty="0">
                <a:latin typeface="Roboto"/>
                <a:ea typeface="Roboto"/>
                <a:cs typeface="Roboto"/>
                <a:sym typeface="Roboto"/>
              </a:rPr>
              <a:t>Attribution of sources and clear marking of fair use inclusions</a:t>
            </a:r>
          </a:p>
          <a:p>
            <a:pPr lvl="0">
              <a:spcAft>
                <a:spcPts val="600"/>
              </a:spcAft>
            </a:pPr>
            <a:r>
              <a:rPr lang="en-GB" b="0" i="0" u="none" strike="noStrike" cap="none" dirty="0">
                <a:latin typeface="Roboto"/>
                <a:ea typeface="Roboto"/>
                <a:cs typeface="Roboto"/>
                <a:sym typeface="Roboto"/>
              </a:rPr>
              <a:t>Fair use as a tool for equity</a:t>
            </a:r>
          </a:p>
          <a:p>
            <a:pPr lvl="0">
              <a:spcAft>
                <a:spcPts val="600"/>
              </a:spcAft>
            </a:pPr>
            <a:r>
              <a:rPr lang="en-GB" b="0" i="0" u="none" strike="noStrike" cap="none" dirty="0">
                <a:latin typeface="Roboto"/>
                <a:ea typeface="Roboto"/>
                <a:cs typeface="Roboto"/>
                <a:sym typeface="Roboto"/>
              </a:rPr>
              <a:t>Fair use as a tool for accessibility</a:t>
            </a:r>
          </a:p>
          <a:p>
            <a:pPr lvl="0">
              <a:spcAft>
                <a:spcPts val="600"/>
              </a:spcAft>
            </a:pPr>
            <a:r>
              <a:rPr lang="en-GB" b="0" i="0" u="none" strike="noStrike" cap="none" dirty="0">
                <a:latin typeface="Roboto"/>
                <a:ea typeface="Roboto"/>
                <a:cs typeface="Roboto"/>
                <a:sym typeface="Roboto"/>
              </a:rPr>
              <a:t>Linking out and alternatives as an inadequate approach</a:t>
            </a:r>
          </a:p>
        </p:txBody>
      </p:sp>
      <p:pic>
        <p:nvPicPr>
          <p:cNvPr id="5" name="Picture 4">
            <a:extLst>
              <a:ext uri="{FF2B5EF4-FFF2-40B4-BE49-F238E27FC236}">
                <a16:creationId xmlns:a16="http://schemas.microsoft.com/office/drawing/2014/main" id="{306AFE92-EC1A-4138-8C80-3637B8574D88}"/>
              </a:ext>
            </a:extLst>
          </p:cNvPr>
          <p:cNvPicPr>
            <a:picLocks noChangeAspect="1"/>
          </p:cNvPicPr>
          <p:nvPr/>
        </p:nvPicPr>
        <p:blipFill>
          <a:blip r:embed="rId3"/>
          <a:stretch>
            <a:fillRect/>
          </a:stretch>
        </p:blipFill>
        <p:spPr>
          <a:xfrm>
            <a:off x="1068794" y="3148259"/>
            <a:ext cx="2438611" cy="762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CA" dirty="0"/>
              <a:t>Code of Best Practices in Fair Use for OER</a:t>
            </a:r>
            <a:endParaRPr dirty="0"/>
          </a:p>
        </p:txBody>
      </p:sp>
      <p:sp>
        <p:nvSpPr>
          <p:cNvPr id="155" name="Google Shape;155;p26"/>
          <p:cNvSpPr txBox="1">
            <a:spLocks noGrp="1"/>
          </p:cNvSpPr>
          <p:nvPr>
            <p:ph type="body" idx="4294967295"/>
          </p:nvPr>
        </p:nvSpPr>
        <p:spPr>
          <a:xfrm>
            <a:off x="311700" y="1462491"/>
            <a:ext cx="8521700" cy="3416300"/>
          </a:xfrm>
          <a:prstGeom prst="rect">
            <a:avLst/>
          </a:prstGeom>
        </p:spPr>
        <p:txBody>
          <a:bodyPr spcFirstLastPara="1" wrap="square" lIns="91425" tIns="91425" rIns="91425" bIns="91425" anchor="t" anchorCtr="0">
            <a:normAutofit fontScale="85000" lnSpcReduction="20000"/>
          </a:bodyPr>
          <a:lstStyle/>
          <a:p>
            <a:pPr marL="101600" lvl="0" indent="0" algn="l" rtl="0">
              <a:lnSpc>
                <a:spcPct val="100000"/>
              </a:lnSpc>
              <a:spcBef>
                <a:spcPts val="0"/>
              </a:spcBef>
              <a:spcAft>
                <a:spcPts val="0"/>
              </a:spcAft>
              <a:buSzPts val="2000"/>
              <a:buNone/>
            </a:pPr>
            <a:r>
              <a:rPr lang="en-GB" sz="2200" u="sng" dirty="0"/>
              <a:t>Facilitators &amp; Authors:</a:t>
            </a:r>
            <a:br>
              <a:rPr lang="en-GB" sz="2200" u="sng" dirty="0"/>
            </a:br>
            <a:r>
              <a:rPr lang="en-GB" sz="2200" u="sng" dirty="0"/>
              <a:t> </a:t>
            </a:r>
          </a:p>
          <a:p>
            <a:pPr marL="387350" indent="-285750">
              <a:lnSpc>
                <a:spcPct val="100000"/>
              </a:lnSpc>
              <a:buSzPts val="2000"/>
            </a:pPr>
            <a:r>
              <a:rPr lang="en-GB" sz="1900" b="1" dirty="0"/>
              <a:t>Meredith Jacob </a:t>
            </a:r>
            <a:r>
              <a:rPr lang="en-GB" sz="1900" dirty="0"/>
              <a:t>American University Washington College of Law</a:t>
            </a:r>
          </a:p>
          <a:p>
            <a:pPr marL="387350" indent="-285750">
              <a:lnSpc>
                <a:spcPct val="100000"/>
              </a:lnSpc>
              <a:buSzPts val="2000"/>
            </a:pPr>
            <a:r>
              <a:rPr lang="en-GB" sz="1900" b="1" dirty="0"/>
              <a:t>Peter Jaszi</a:t>
            </a:r>
            <a:r>
              <a:rPr lang="en-GB" sz="1900" dirty="0"/>
              <a:t> American University Washington College of Law </a:t>
            </a:r>
          </a:p>
          <a:p>
            <a:pPr marL="387350" indent="-285750">
              <a:lnSpc>
                <a:spcPct val="100000"/>
              </a:lnSpc>
              <a:buSzPts val="2000"/>
            </a:pPr>
            <a:r>
              <a:rPr lang="en-GB" sz="1900" b="1" dirty="0"/>
              <a:t>Prudence S. Adler</a:t>
            </a:r>
            <a:r>
              <a:rPr lang="en-GB" sz="1900" dirty="0"/>
              <a:t> American University Washington College of Law </a:t>
            </a:r>
          </a:p>
          <a:p>
            <a:pPr marL="387350" indent="-285750">
              <a:lnSpc>
                <a:spcPct val="100000"/>
              </a:lnSpc>
              <a:buSzPts val="2000"/>
            </a:pPr>
            <a:r>
              <a:rPr lang="en-GB" sz="1900" b="1" dirty="0"/>
              <a:t>William Cross </a:t>
            </a:r>
            <a:r>
              <a:rPr lang="en-GB" sz="1900" dirty="0"/>
              <a:t>NC State University Libraries</a:t>
            </a:r>
            <a:endParaRPr lang="en" sz="1900" dirty="0"/>
          </a:p>
          <a:p>
            <a:pPr marL="101600" lvl="0" indent="0" algn="l" rtl="0">
              <a:lnSpc>
                <a:spcPct val="100000"/>
              </a:lnSpc>
              <a:spcBef>
                <a:spcPts val="0"/>
              </a:spcBef>
              <a:spcAft>
                <a:spcPts val="0"/>
              </a:spcAft>
              <a:buSzPts val="2000"/>
              <a:buNone/>
            </a:pPr>
            <a:endParaRPr lang="en" sz="1900" dirty="0"/>
          </a:p>
          <a:p>
            <a:pPr marL="457200" lvl="0" indent="-355600" algn="l" rtl="0">
              <a:lnSpc>
                <a:spcPct val="100000"/>
              </a:lnSpc>
              <a:spcBef>
                <a:spcPts val="0"/>
              </a:spcBef>
              <a:spcAft>
                <a:spcPts val="0"/>
              </a:spcAft>
              <a:buSzPts val="2000"/>
              <a:buChar char="●"/>
            </a:pPr>
            <a:endParaRPr lang="en" sz="1400" dirty="0"/>
          </a:p>
          <a:p>
            <a:pPr marL="101600" lvl="0" indent="0" algn="l" rtl="0">
              <a:lnSpc>
                <a:spcPct val="100000"/>
              </a:lnSpc>
              <a:spcBef>
                <a:spcPts val="0"/>
              </a:spcBef>
              <a:spcAft>
                <a:spcPts val="0"/>
              </a:spcAft>
              <a:buSzPts val="2000"/>
              <a:buNone/>
            </a:pPr>
            <a:r>
              <a:rPr lang="en" sz="2400" u="sng" dirty="0"/>
              <a:t>The panel of external reviewers</a:t>
            </a:r>
          </a:p>
          <a:p>
            <a:pPr marL="101600" lvl="0" indent="0" algn="l" rtl="0">
              <a:lnSpc>
                <a:spcPct val="100000"/>
              </a:lnSpc>
              <a:spcBef>
                <a:spcPts val="0"/>
              </a:spcBef>
              <a:spcAft>
                <a:spcPts val="0"/>
              </a:spcAft>
              <a:buSzPts val="2000"/>
              <a:buNone/>
            </a:pPr>
            <a:endParaRPr lang="en" sz="1400" dirty="0"/>
          </a:p>
          <a:p>
            <a:pPr marL="457200" lvl="0" indent="-355600" algn="l" rtl="0">
              <a:lnSpc>
                <a:spcPct val="100000"/>
              </a:lnSpc>
              <a:spcBef>
                <a:spcPts val="0"/>
              </a:spcBef>
              <a:spcAft>
                <a:spcPts val="0"/>
              </a:spcAft>
              <a:buSzPts val="2000"/>
              <a:buChar char="●"/>
            </a:pPr>
            <a:r>
              <a:rPr lang="en" sz="1700" dirty="0"/>
              <a:t>Prof. </a:t>
            </a:r>
            <a:r>
              <a:rPr lang="en" sz="1700" b="1" dirty="0"/>
              <a:t>Carys J. Craig</a:t>
            </a:r>
            <a:r>
              <a:rPr lang="en" sz="1700" dirty="0"/>
              <a:t>, Osgoode Hall Law School, York University </a:t>
            </a:r>
            <a:endParaRPr sz="1700" dirty="0"/>
          </a:p>
          <a:p>
            <a:pPr marL="457200" lvl="0" indent="-355600" algn="l" rtl="0">
              <a:lnSpc>
                <a:spcPct val="100000"/>
              </a:lnSpc>
              <a:spcBef>
                <a:spcPts val="0"/>
              </a:spcBef>
              <a:spcAft>
                <a:spcPts val="0"/>
              </a:spcAft>
              <a:buSzPts val="2000"/>
              <a:buChar char="●"/>
            </a:pPr>
            <a:r>
              <a:rPr lang="en" sz="1700" dirty="0"/>
              <a:t>Associate University Librarian </a:t>
            </a:r>
            <a:r>
              <a:rPr lang="en" sz="1700" b="1" dirty="0"/>
              <a:t>Sharon E. Farb</a:t>
            </a:r>
            <a:r>
              <a:rPr lang="en" sz="1700" dirty="0"/>
              <a:t>, UCLA</a:t>
            </a:r>
            <a:endParaRPr sz="1700" dirty="0"/>
          </a:p>
          <a:p>
            <a:pPr marL="457200" lvl="0" indent="-355600" algn="l" rtl="0">
              <a:lnSpc>
                <a:spcPct val="100000"/>
              </a:lnSpc>
              <a:spcBef>
                <a:spcPts val="0"/>
              </a:spcBef>
              <a:spcAft>
                <a:spcPts val="0"/>
              </a:spcAft>
              <a:buSzPts val="2000"/>
              <a:buChar char="●"/>
            </a:pPr>
            <a:r>
              <a:rPr lang="en" sz="1700" dirty="0"/>
              <a:t>Prof. </a:t>
            </a:r>
            <a:r>
              <a:rPr lang="en" sz="1700" b="1" dirty="0"/>
              <a:t>Michael J. Madison</a:t>
            </a:r>
            <a:r>
              <a:rPr lang="en" sz="1700" dirty="0"/>
              <a:t> University of Pittsburgh School of Law </a:t>
            </a:r>
            <a:endParaRPr sz="1700" dirty="0"/>
          </a:p>
          <a:p>
            <a:pPr marL="457200" lvl="0" indent="-355600" algn="l" rtl="0">
              <a:lnSpc>
                <a:spcPct val="100000"/>
              </a:lnSpc>
              <a:spcBef>
                <a:spcPts val="0"/>
              </a:spcBef>
              <a:spcAft>
                <a:spcPts val="0"/>
              </a:spcAft>
              <a:buSzPts val="2000"/>
              <a:buChar char="●"/>
            </a:pPr>
            <a:r>
              <a:rPr lang="en" sz="1700" dirty="0"/>
              <a:t>General Counsel </a:t>
            </a:r>
            <a:r>
              <a:rPr lang="en" sz="1700" b="1" dirty="0"/>
              <a:t>Steven J. McDonald</a:t>
            </a:r>
            <a:r>
              <a:rPr lang="en" sz="1700" dirty="0"/>
              <a:t>, Rhode Island School of Design </a:t>
            </a:r>
            <a:endParaRPr sz="1700" dirty="0"/>
          </a:p>
          <a:p>
            <a:pPr marL="457200" lvl="0" indent="-355600" algn="l" rtl="0">
              <a:lnSpc>
                <a:spcPct val="100000"/>
              </a:lnSpc>
              <a:spcBef>
                <a:spcPts val="0"/>
              </a:spcBef>
              <a:spcAft>
                <a:spcPts val="0"/>
              </a:spcAft>
              <a:buSzPts val="2000"/>
              <a:buChar char="●"/>
            </a:pPr>
            <a:r>
              <a:rPr lang="en" sz="1700" dirty="0"/>
              <a:t>Dean of Libraries </a:t>
            </a:r>
            <a:r>
              <a:rPr lang="en" sz="1700" b="1" dirty="0"/>
              <a:t>Kevin L. Smith</a:t>
            </a:r>
            <a:r>
              <a:rPr lang="en" sz="1700" dirty="0"/>
              <a:t>, University of Kansas</a:t>
            </a:r>
            <a:endParaRPr sz="1700" dirty="0"/>
          </a:p>
          <a:p>
            <a:pPr marL="457200" lvl="0" indent="-355600" algn="l" rtl="0">
              <a:lnSpc>
                <a:spcPct val="100000"/>
              </a:lnSpc>
              <a:spcBef>
                <a:spcPts val="0"/>
              </a:spcBef>
              <a:spcAft>
                <a:spcPts val="0"/>
              </a:spcAft>
              <a:buSzPts val="2000"/>
              <a:buChar char="●"/>
            </a:pPr>
            <a:r>
              <a:rPr lang="en" sz="1700" dirty="0"/>
              <a:t>Prof. </a:t>
            </a:r>
            <a:r>
              <a:rPr lang="en" sz="1700" b="1" dirty="0"/>
              <a:t>Rebecca Tushnet</a:t>
            </a:r>
            <a:r>
              <a:rPr lang="en" sz="1700" dirty="0"/>
              <a:t>, Harvard Law School</a:t>
            </a:r>
            <a:endParaRPr sz="1700" dirty="0"/>
          </a:p>
          <a:p>
            <a:pPr marL="457200" lvl="0" indent="-355600" algn="l" rtl="0">
              <a:lnSpc>
                <a:spcPct val="100000"/>
              </a:lnSpc>
              <a:spcBef>
                <a:spcPts val="0"/>
              </a:spcBef>
              <a:spcAft>
                <a:spcPts val="0"/>
              </a:spcAft>
              <a:buSzPts val="2000"/>
              <a:buChar char="●"/>
            </a:pPr>
            <a:r>
              <a:rPr lang="en" sz="1700" dirty="0"/>
              <a:t>Copyright and Information Policy Librarian </a:t>
            </a:r>
            <a:r>
              <a:rPr lang="en" sz="1700" b="1" dirty="0"/>
              <a:t>Laura Quilter</a:t>
            </a:r>
            <a:r>
              <a:rPr lang="en" sz="1700" dirty="0"/>
              <a:t>, University of Massachusetts, Amherst</a:t>
            </a:r>
            <a:endParaRPr sz="1700" dirty="0"/>
          </a:p>
        </p:txBody>
      </p:sp>
      <p:pic>
        <p:nvPicPr>
          <p:cNvPr id="2" name="Picture 1">
            <a:extLst>
              <a:ext uri="{FF2B5EF4-FFF2-40B4-BE49-F238E27FC236}">
                <a16:creationId xmlns:a16="http://schemas.microsoft.com/office/drawing/2014/main" id="{132A8CEC-BFF1-4D86-8902-EC17259E1340}"/>
              </a:ext>
            </a:extLst>
          </p:cNvPr>
          <p:cNvPicPr>
            <a:picLocks noChangeAspect="1"/>
          </p:cNvPicPr>
          <p:nvPr/>
        </p:nvPicPr>
        <p:blipFill>
          <a:blip r:embed="rId3"/>
          <a:stretch>
            <a:fillRect/>
          </a:stretch>
        </p:blipFill>
        <p:spPr>
          <a:xfrm>
            <a:off x="6397366" y="445025"/>
            <a:ext cx="2434934" cy="7646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301650"/>
            <a:ext cx="8520600" cy="71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Options for marking fair use in OERs</a:t>
            </a:r>
            <a:endParaRPr dirty="0"/>
          </a:p>
        </p:txBody>
      </p:sp>
      <p:sp>
        <p:nvSpPr>
          <p:cNvPr id="230" name="Google Shape;230;p35"/>
          <p:cNvSpPr txBox="1">
            <a:spLocks noGrp="1"/>
          </p:cNvSpPr>
          <p:nvPr>
            <p:ph type="body" idx="1"/>
          </p:nvPr>
        </p:nvSpPr>
        <p:spPr>
          <a:xfrm>
            <a:off x="311700" y="1017750"/>
            <a:ext cx="8520600" cy="3551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460"/>
              <a:t>1. </a:t>
            </a:r>
            <a:r>
              <a:rPr lang="en" sz="1460" b="1"/>
              <a:t>Indirect acknowledgement.</a:t>
            </a:r>
            <a:r>
              <a:rPr lang="en" sz="1460"/>
              <a:t> It is already a best practice to label individual inserts that are included pursuant to licenses (as is required by the attribution clause in Creative Commons licenses). It also is desirable (and relatively straightforward) to mark “public domain” inserts as such. Reliance on fair use could then be signaled by way of a notice in the front matter of the OER to the effect that “Unless otherwise indicated, third-party texts, images, and other materials quoted in these materials are included on the basis of fair use as described in the Code of Best Practices for Fair Use in Open Education.”</a:t>
            </a:r>
            <a:endParaRPr sz="1460"/>
          </a:p>
          <a:p>
            <a:pPr marL="0" lvl="0" indent="0" algn="l" rtl="0">
              <a:lnSpc>
                <a:spcPct val="95000"/>
              </a:lnSpc>
              <a:spcBef>
                <a:spcPts val="1200"/>
              </a:spcBef>
              <a:spcAft>
                <a:spcPts val="0"/>
              </a:spcAft>
              <a:buSzPts val="770"/>
              <a:buNone/>
            </a:pPr>
            <a:r>
              <a:rPr lang="en" sz="1460"/>
              <a:t>2. </a:t>
            </a:r>
            <a:r>
              <a:rPr lang="en" sz="1460" b="1"/>
              <a:t>Direct acknowledgement</a:t>
            </a:r>
            <a:r>
              <a:rPr lang="en" sz="1460"/>
              <a:t>. Where OER authors are in doubt about whether the indirect approach will be enough to put downstream adopters and adapters on notice, they could label inserts included on the basis of fair use affirmatively, either with a short narrative text (e.g., “this illustration, from [SOURCE] is included on the basis of fair use”) or a conventional symbol (e.g., [F in a circle]). </a:t>
            </a:r>
            <a:endParaRPr sz="1460"/>
          </a:p>
          <a:p>
            <a:pPr marL="0" lvl="0" indent="0" algn="l" rtl="0">
              <a:lnSpc>
                <a:spcPct val="95000"/>
              </a:lnSpc>
              <a:spcBef>
                <a:spcPts val="1200"/>
              </a:spcBef>
              <a:spcAft>
                <a:spcPts val="1200"/>
              </a:spcAft>
              <a:buSzPts val="770"/>
              <a:buNone/>
            </a:pPr>
            <a:r>
              <a:rPr lang="en" sz="1460"/>
              <a:t>3. </a:t>
            </a:r>
            <a:r>
              <a:rPr lang="en" sz="1460" b="1"/>
              <a:t>Hybrid acknowledgement.</a:t>
            </a:r>
            <a:r>
              <a:rPr lang="en" sz="1460"/>
              <a:t> In this mode, OER authors could use indirect acknowledgement in general, while singling out individual items as to which adopters and adapters might benefit from a more specific notice, perhaps including some indication of the fair use rationale involved, perhaps by reference to the categories of fair uses presented in this Best Practices document.</a:t>
            </a:r>
            <a:endParaRPr sz="1460"/>
          </a:p>
        </p:txBody>
      </p:sp>
      <p:sp>
        <p:nvSpPr>
          <p:cNvPr id="231" name="Google Shape;231;p35"/>
          <p:cNvSpPr txBox="1"/>
          <p:nvPr/>
        </p:nvSpPr>
        <p:spPr>
          <a:xfrm>
            <a:off x="307125" y="4628225"/>
            <a:ext cx="12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Code recommends marking instances of fair use</a:t>
            </a:r>
            <a:endParaRPr/>
          </a:p>
        </p:txBody>
      </p:sp>
      <p:sp>
        <p:nvSpPr>
          <p:cNvPr id="222" name="Google Shape;22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Participants agreed that marking could offer a big potential benefit to downstream adapters of OER</a:t>
            </a:r>
            <a:endParaRPr/>
          </a:p>
          <a:p>
            <a:pPr marL="0" lvl="0" indent="0" algn="l" rtl="0">
              <a:spcBef>
                <a:spcPts val="1200"/>
              </a:spcBef>
              <a:spcAft>
                <a:spcPts val="0"/>
              </a:spcAft>
              <a:buNone/>
            </a:pPr>
            <a:r>
              <a:rPr lang="en"/>
              <a:t>-- Of course, </a:t>
            </a:r>
            <a:r>
              <a:rPr lang="en" u="sng"/>
              <a:t>all</a:t>
            </a:r>
            <a:r>
              <a:rPr lang="en"/>
              <a:t> determinations about inserts made by OER authors (including CC and public domain status) are potentially open to revision</a:t>
            </a:r>
            <a:endParaRPr/>
          </a:p>
          <a:p>
            <a:pPr marL="0" lvl="0" indent="0" algn="l" rtl="0">
              <a:spcBef>
                <a:spcPts val="1200"/>
              </a:spcBef>
              <a:spcAft>
                <a:spcPts val="0"/>
              </a:spcAft>
              <a:buNone/>
            </a:pPr>
            <a:r>
              <a:rPr lang="en"/>
              <a:t>-- But because fair use determinations are highly predictable in context, many reuses of inserts by adapters (e.g. from a college text to one for high schools) can be presumed to be valid </a:t>
            </a:r>
            <a:endParaRPr/>
          </a:p>
          <a:p>
            <a:pPr marL="0" lvl="0" indent="0" algn="l" rtl="0">
              <a:spcBef>
                <a:spcPts val="1200"/>
              </a:spcBef>
              <a:spcAft>
                <a:spcPts val="1200"/>
              </a:spcAft>
              <a:buNone/>
            </a:pPr>
            <a:r>
              <a:rPr lang="en"/>
              <a:t>-- Where the reuse is in a new context, reanalysis (guided by the Code) is in order</a:t>
            </a:r>
            <a:endParaRPr/>
          </a:p>
        </p:txBody>
      </p:sp>
      <p:sp>
        <p:nvSpPr>
          <p:cNvPr id="223" name="Google Shape;223;p3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4" name="Google Shape;224;p34"/>
          <p:cNvSpPr txBox="1"/>
          <p:nvPr/>
        </p:nvSpPr>
        <p:spPr>
          <a:xfrm>
            <a:off x="307125" y="4628225"/>
            <a:ext cx="12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65500" y="1233175"/>
            <a:ext cx="4045200" cy="1482300"/>
          </a:xfrm>
        </p:spPr>
        <p:txBody>
          <a:bodyPr spcFirstLastPara="1" wrap="square" lIns="91425" tIns="91425" rIns="91425" bIns="91425" anchor="b" anchorCtr="0">
            <a:normAutofit/>
          </a:bodyPr>
          <a:lstStyle/>
          <a:p>
            <a:pPr marL="0" lvl="0" indent="0">
              <a:lnSpc>
                <a:spcPct val="90000"/>
              </a:lnSpc>
            </a:pPr>
            <a:r>
              <a:rPr lang="en-GB" sz="2900" b="1" i="0" u="none" strike="noStrike" cap="none">
                <a:latin typeface="Roboto"/>
                <a:ea typeface="Roboto"/>
                <a:cs typeface="Roboto"/>
                <a:sym typeface="Roboto"/>
              </a:rPr>
              <a:t>Core values throughout the Code</a:t>
            </a:r>
          </a:p>
        </p:txBody>
      </p:sp>
      <p:sp>
        <p:nvSpPr>
          <p:cNvPr id="215" name="Google Shape;215;p33"/>
          <p:cNvSpPr txBox="1">
            <a:spLocks noGrp="1"/>
          </p:cNvSpPr>
          <p:nvPr>
            <p:ph type="body" idx="2"/>
          </p:nvPr>
        </p:nvSpPr>
        <p:spPr>
          <a:xfrm>
            <a:off x="4939500" y="724075"/>
            <a:ext cx="3837000" cy="3695100"/>
          </a:xfrm>
        </p:spPr>
        <p:txBody>
          <a:bodyPr spcFirstLastPara="1" wrap="square" lIns="91425" tIns="91425" rIns="91425" bIns="91425" anchor="ctr" anchorCtr="0">
            <a:normAutofit/>
          </a:bodyPr>
          <a:lstStyle/>
          <a:p>
            <a:pPr lvl="0">
              <a:spcAft>
                <a:spcPts val="600"/>
              </a:spcAft>
            </a:pPr>
            <a:r>
              <a:rPr lang="en-GB" b="0" i="0" u="none" strike="noStrike" cap="none" dirty="0">
                <a:latin typeface="Roboto"/>
                <a:ea typeface="Roboto"/>
                <a:cs typeface="Roboto"/>
                <a:sym typeface="Roboto"/>
              </a:rPr>
              <a:t>Attribution of sources and clear marking of fair use inclusions</a:t>
            </a:r>
          </a:p>
          <a:p>
            <a:pPr lvl="0">
              <a:spcAft>
                <a:spcPts val="600"/>
              </a:spcAft>
            </a:pPr>
            <a:r>
              <a:rPr lang="en-GB" b="0" i="0" u="none" strike="noStrike" cap="none" dirty="0">
                <a:latin typeface="Roboto"/>
                <a:ea typeface="Roboto"/>
                <a:cs typeface="Roboto"/>
                <a:sym typeface="Roboto"/>
              </a:rPr>
              <a:t>Fair use as a tool for equity</a:t>
            </a:r>
          </a:p>
          <a:p>
            <a:pPr lvl="0">
              <a:spcAft>
                <a:spcPts val="600"/>
              </a:spcAft>
            </a:pPr>
            <a:r>
              <a:rPr lang="en-GB" b="0" i="0" u="none" strike="noStrike" cap="none" dirty="0">
                <a:latin typeface="Roboto"/>
                <a:ea typeface="Roboto"/>
                <a:cs typeface="Roboto"/>
                <a:sym typeface="Roboto"/>
              </a:rPr>
              <a:t>Fair use as a tool for accessibility</a:t>
            </a:r>
          </a:p>
          <a:p>
            <a:pPr lvl="0">
              <a:spcAft>
                <a:spcPts val="600"/>
              </a:spcAft>
            </a:pPr>
            <a:r>
              <a:rPr lang="en-GB" b="0" i="0" u="none" strike="noStrike" cap="none" dirty="0">
                <a:latin typeface="Roboto"/>
                <a:ea typeface="Roboto"/>
                <a:cs typeface="Roboto"/>
                <a:sym typeface="Roboto"/>
              </a:rPr>
              <a:t>Linking out and alternatives as an inadequate approach</a:t>
            </a:r>
          </a:p>
        </p:txBody>
      </p:sp>
      <p:pic>
        <p:nvPicPr>
          <p:cNvPr id="2" name="Picture 1">
            <a:extLst>
              <a:ext uri="{FF2B5EF4-FFF2-40B4-BE49-F238E27FC236}">
                <a16:creationId xmlns:a16="http://schemas.microsoft.com/office/drawing/2014/main" id="{ED9658F3-8B25-4229-92AD-9B051A5DE2B4}"/>
              </a:ext>
            </a:extLst>
          </p:cNvPr>
          <p:cNvPicPr>
            <a:picLocks noChangeAspect="1"/>
          </p:cNvPicPr>
          <p:nvPr/>
        </p:nvPicPr>
        <p:blipFill>
          <a:blip r:embed="rId3"/>
          <a:stretch>
            <a:fillRect/>
          </a:stretch>
        </p:blipFill>
        <p:spPr>
          <a:xfrm>
            <a:off x="1068794" y="3200047"/>
            <a:ext cx="2438611" cy="762066"/>
          </a:xfrm>
          <a:prstGeom prst="rect">
            <a:avLst/>
          </a:prstGeom>
        </p:spPr>
      </p:pic>
    </p:spTree>
    <p:extLst>
      <p:ext uri="{BB962C8B-B14F-4D97-AF65-F5344CB8AC3E}">
        <p14:creationId xmlns:p14="http://schemas.microsoft.com/office/powerpoint/2010/main" val="403627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Appendices -- well worth your attention!</a:t>
            </a:r>
            <a:endParaRPr/>
          </a:p>
        </p:txBody>
      </p:sp>
      <p:sp>
        <p:nvSpPr>
          <p:cNvPr id="237" name="Google Shape;23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dirty="0"/>
              <a:t>One -- a summary of what the project team found about OER and copyright in our conversations (starting in 2018-19) with leaders in the field</a:t>
            </a:r>
            <a:endParaRPr dirty="0"/>
          </a:p>
          <a:p>
            <a:pPr marL="457200" lvl="0" indent="-334327" algn="l" rtl="0">
              <a:spcBef>
                <a:spcPts val="0"/>
              </a:spcBef>
              <a:spcAft>
                <a:spcPts val="0"/>
              </a:spcAft>
              <a:buSzPct val="100000"/>
              <a:buChar char="●"/>
            </a:pPr>
            <a:r>
              <a:rPr lang="en" dirty="0"/>
              <a:t>Two -- a concise account of fair use law in the U.S., including its history and the current state of the case law</a:t>
            </a:r>
            <a:endParaRPr dirty="0"/>
          </a:p>
          <a:p>
            <a:pPr marL="457200" lvl="0" indent="-334327" algn="l" rtl="0">
              <a:spcBef>
                <a:spcPts val="0"/>
              </a:spcBef>
              <a:spcAft>
                <a:spcPts val="0"/>
              </a:spcAft>
              <a:buSzPct val="100000"/>
              <a:buChar char="●"/>
            </a:pPr>
            <a:r>
              <a:rPr lang="en" dirty="0"/>
              <a:t>Three -- a discussion of copyright exceptions that function similarly to fair use in other countries of the world (including educational exceptions and the quotation right), suggesting that the laws of the world have more in common than might first be imagined.</a:t>
            </a:r>
            <a:endParaRPr dirty="0"/>
          </a:p>
          <a:p>
            <a:pPr marL="457200" lvl="0" indent="-334327" algn="l" rtl="0">
              <a:spcBef>
                <a:spcPts val="0"/>
              </a:spcBef>
              <a:spcAft>
                <a:spcPts val="0"/>
              </a:spcAft>
              <a:buSzPct val="100000"/>
              <a:buChar char="●"/>
            </a:pPr>
            <a:r>
              <a:rPr lang="en" dirty="0"/>
              <a:t>Four -- a specific illustration of the preceding point, focused on the Canadian law of “fair dealing”.</a:t>
            </a:r>
            <a:endParaRPr dirty="0"/>
          </a:p>
          <a:p>
            <a:pPr marL="457200" lvl="0" indent="-334327" algn="l" rtl="0">
              <a:spcBef>
                <a:spcPts val="0"/>
              </a:spcBef>
              <a:spcAft>
                <a:spcPts val="0"/>
              </a:spcAft>
              <a:buSzPct val="100000"/>
              <a:buChar char="●"/>
            </a:pPr>
            <a:r>
              <a:rPr lang="en" dirty="0"/>
              <a:t>Five -- a run-through of other IP doctrines that might limit OER making, reaching the happy conclusion that most of them actually don’t.</a:t>
            </a:r>
            <a:endParaRPr dirty="0"/>
          </a:p>
        </p:txBody>
      </p:sp>
      <p:sp>
        <p:nvSpPr>
          <p:cNvPr id="238" name="Google Shape;238;p36"/>
          <p:cNvSpPr txBox="1"/>
          <p:nvPr/>
        </p:nvSpPr>
        <p:spPr>
          <a:xfrm>
            <a:off x="307125" y="4628225"/>
            <a:ext cx="12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WC</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640" b="1"/>
              <a:t>Applying the Code </a:t>
            </a:r>
            <a:endParaRPr sz="3640" b="1"/>
          </a:p>
          <a:p>
            <a:pPr marL="0" lvl="0" indent="0" algn="ctr" rtl="0">
              <a:spcBef>
                <a:spcPts val="0"/>
              </a:spcBef>
              <a:spcAft>
                <a:spcPts val="0"/>
              </a:spcAft>
              <a:buSzPts val="990"/>
              <a:buNone/>
            </a:pPr>
            <a:r>
              <a:rPr lang="en" sz="3640" b="1"/>
              <a:t>for Canadian Educators</a:t>
            </a:r>
            <a:endParaRPr sz="3640" b="1"/>
          </a:p>
        </p:txBody>
      </p:sp>
      <p:sp>
        <p:nvSpPr>
          <p:cNvPr id="244" name="Google Shape;244;p37"/>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45" name="Google Shape;245;p37"/>
          <p:cNvSpPr/>
          <p:nvPr/>
        </p:nvSpPr>
        <p:spPr>
          <a:xfrm>
            <a:off x="0" y="0"/>
            <a:ext cx="2512500" cy="2249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1394D"/>
              </a:solidFill>
              <a:latin typeface="Calibri"/>
              <a:ea typeface="Calibri"/>
              <a:cs typeface="Calibri"/>
              <a:sym typeface="Calibri"/>
            </a:endParaRPr>
          </a:p>
        </p:txBody>
      </p:sp>
      <p:sp>
        <p:nvSpPr>
          <p:cNvPr id="246" name="Google Shape;246;p37"/>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CC</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The main takeaways</a:t>
            </a:r>
            <a:endParaRPr sz="2620" b="1"/>
          </a:p>
        </p:txBody>
      </p:sp>
      <p:sp>
        <p:nvSpPr>
          <p:cNvPr id="259" name="Google Shape;25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lnSpcReduction="20000"/>
          </a:bodyPr>
          <a:lstStyle/>
          <a:p>
            <a:pPr marL="457200" lvl="0" indent="-316626" algn="l" rtl="0">
              <a:spcBef>
                <a:spcPts val="0"/>
              </a:spcBef>
              <a:spcAft>
                <a:spcPts val="0"/>
              </a:spcAft>
              <a:buSzPct val="100000"/>
              <a:buChar char="●"/>
            </a:pPr>
            <a:r>
              <a:rPr lang="en" sz="4265"/>
              <a:t>The fair dealing doctrine in Canada is remarkably similar, in purpose and scope, to the US fair use doctrine.</a:t>
            </a:r>
            <a:br>
              <a:rPr lang="en" sz="4265"/>
            </a:br>
            <a:endParaRPr sz="4265"/>
          </a:p>
          <a:p>
            <a:pPr marL="457200" lvl="0" indent="-316626" algn="l" rtl="0">
              <a:spcBef>
                <a:spcPts val="0"/>
              </a:spcBef>
              <a:spcAft>
                <a:spcPts val="0"/>
              </a:spcAft>
              <a:buSzPct val="100000"/>
              <a:buChar char="●"/>
            </a:pPr>
            <a:r>
              <a:rPr lang="en" sz="4265"/>
              <a:t>Fair dealing in Canada is now a broad and flexible user right that enables the fair use of copyrighted materials for educational and learning purposes.</a:t>
            </a:r>
            <a:br>
              <a:rPr lang="en" sz="4265"/>
            </a:br>
            <a:endParaRPr sz="4265"/>
          </a:p>
          <a:p>
            <a:pPr marL="457200" lvl="0" indent="-316626" algn="l" rtl="0">
              <a:spcBef>
                <a:spcPts val="0"/>
              </a:spcBef>
              <a:spcAft>
                <a:spcPts val="0"/>
              </a:spcAft>
              <a:buSzPct val="100000"/>
              <a:buChar char="●"/>
            </a:pPr>
            <a:r>
              <a:rPr lang="en" sz="4265"/>
              <a:t>If a use falls within a permitted fair dealing purpose, it can reasonably be assumed that a “fair use” in the US will be a “fair dealing” in Canada.</a:t>
            </a:r>
            <a:br>
              <a:rPr lang="en" sz="4265"/>
            </a:br>
            <a:endParaRPr sz="4265"/>
          </a:p>
          <a:p>
            <a:pPr marL="457200" lvl="0" indent="-316626" algn="l" rtl="0">
              <a:spcBef>
                <a:spcPts val="0"/>
              </a:spcBef>
              <a:spcAft>
                <a:spcPts val="0"/>
              </a:spcAft>
              <a:buSzPct val="100000"/>
              <a:buChar char="●"/>
            </a:pPr>
            <a:r>
              <a:rPr lang="en" sz="4265">
                <a:solidFill>
                  <a:schemeClr val="dk1"/>
                </a:solidFill>
              </a:rPr>
              <a:t>Terminology and framing may vary slightly, but the Best Practices in the Code are appropriate for cross-border and Canadian OER.</a:t>
            </a:r>
            <a:endParaRPr sz="4265"/>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pic>
        <p:nvPicPr>
          <p:cNvPr id="260" name="Google Shape;260;p39" descr="Image result for canadian flag"/>
          <p:cNvPicPr preferRelativeResize="0"/>
          <p:nvPr/>
        </p:nvPicPr>
        <p:blipFill>
          <a:blip r:embed="rId3">
            <a:alphaModFix/>
          </a:blip>
          <a:stretch>
            <a:fillRect/>
          </a:stretch>
        </p:blipFill>
        <p:spPr>
          <a:xfrm>
            <a:off x="7193800" y="138200"/>
            <a:ext cx="1638500" cy="1003175"/>
          </a:xfrm>
          <a:prstGeom prst="rect">
            <a:avLst/>
          </a:prstGeom>
          <a:noFill/>
          <a:ln>
            <a:noFill/>
          </a:ln>
        </p:spPr>
      </p:pic>
      <p:sp>
        <p:nvSpPr>
          <p:cNvPr id="261" name="Google Shape;261;p39"/>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CC</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11700" y="468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rgbClr val="000000"/>
                </a:solidFill>
              </a:rPr>
              <a:t>The shared origins of fair use / dealing</a:t>
            </a:r>
            <a:endParaRPr sz="2620" b="1"/>
          </a:p>
        </p:txBody>
      </p:sp>
      <p:sp>
        <p:nvSpPr>
          <p:cNvPr id="267" name="Google Shape;267;p40"/>
          <p:cNvSpPr txBox="1">
            <a:spLocks noGrp="1"/>
          </p:cNvSpPr>
          <p:nvPr>
            <p:ph type="body" idx="1"/>
          </p:nvPr>
        </p:nvSpPr>
        <p:spPr>
          <a:xfrm>
            <a:off x="311700" y="1000075"/>
            <a:ext cx="7400400" cy="3917000"/>
          </a:xfrm>
          <a:prstGeom prst="rect">
            <a:avLst/>
          </a:prstGeom>
        </p:spPr>
        <p:txBody>
          <a:bodyPr spcFirstLastPara="1" wrap="square" lIns="91425" tIns="91425" rIns="91425" bIns="91425" anchor="t" anchorCtr="0">
            <a:normAutofit lnSpcReduction="10000"/>
          </a:bodyPr>
          <a:lstStyle/>
          <a:p>
            <a:pPr marL="457200" lvl="0" indent="-342900" algn="l" rtl="0">
              <a:spcBef>
                <a:spcPts val="500"/>
              </a:spcBef>
              <a:spcAft>
                <a:spcPts val="0"/>
              </a:spcAft>
              <a:buClr>
                <a:schemeClr val="dk1"/>
              </a:buClr>
              <a:buSzPts val="1800"/>
              <a:buChar char="●"/>
            </a:pPr>
            <a:r>
              <a:rPr lang="en" dirty="0">
                <a:solidFill>
                  <a:schemeClr val="dk1"/>
                </a:solidFill>
                <a:latin typeface="Roboto" panose="02000000000000000000" pitchFamily="2" charset="0"/>
                <a:ea typeface="Roboto" panose="02000000000000000000" pitchFamily="2" charset="0"/>
              </a:rPr>
              <a:t>“Fair use” evolved in the UK courts as an equitable doctrine. </a:t>
            </a:r>
            <a:br>
              <a:rPr lang="en" dirty="0">
                <a:solidFill>
                  <a:schemeClr val="dk1"/>
                </a:solidFill>
                <a:latin typeface="Roboto" panose="02000000000000000000" pitchFamily="2" charset="0"/>
                <a:ea typeface="Roboto" panose="02000000000000000000" pitchFamily="2" charset="0"/>
              </a:rPr>
            </a:br>
            <a:endParaRPr sz="1200" dirty="0">
              <a:solidFill>
                <a:schemeClr val="dk1"/>
              </a:solidFill>
              <a:latin typeface="Roboto" panose="02000000000000000000" pitchFamily="2" charset="0"/>
              <a:ea typeface="Roboto" panose="02000000000000000000" pitchFamily="2" charset="0"/>
            </a:endParaRPr>
          </a:p>
          <a:p>
            <a:pPr marL="457200" lvl="0" indent="-342900" algn="l" rtl="0">
              <a:spcBef>
                <a:spcPts val="0"/>
              </a:spcBef>
              <a:spcAft>
                <a:spcPts val="0"/>
              </a:spcAft>
              <a:buClr>
                <a:schemeClr val="dk1"/>
              </a:buClr>
              <a:buSzPts val="1800"/>
              <a:buChar char="●"/>
            </a:pPr>
            <a:r>
              <a:rPr lang="en" dirty="0">
                <a:solidFill>
                  <a:schemeClr val="dk1"/>
                </a:solidFill>
                <a:latin typeface="Roboto" panose="02000000000000000000" pitchFamily="2" charset="0"/>
                <a:ea typeface="Roboto" panose="02000000000000000000" pitchFamily="2" charset="0"/>
              </a:rPr>
              <a:t>UK’s Copyright Act 1911, s.2(1)(i)  	 </a:t>
            </a:r>
            <a:br>
              <a:rPr lang="en" dirty="0">
                <a:solidFill>
                  <a:schemeClr val="dk1"/>
                </a:solidFill>
                <a:latin typeface="Roboto" panose="02000000000000000000" pitchFamily="2" charset="0"/>
                <a:ea typeface="Roboto" panose="02000000000000000000" pitchFamily="2" charset="0"/>
              </a:rPr>
            </a:br>
            <a:r>
              <a:rPr lang="en" dirty="0">
                <a:solidFill>
                  <a:schemeClr val="dk1"/>
                </a:solidFill>
                <a:latin typeface="Roboto" panose="02000000000000000000" pitchFamily="2" charset="0"/>
                <a:ea typeface="Roboto" panose="02000000000000000000" pitchFamily="2" charset="0"/>
              </a:rPr>
              <a:t>	Canada’s Copyright Act 1921, s. 16(1)(i)</a:t>
            </a:r>
          </a:p>
          <a:p>
            <a:pPr marL="457200" lvl="0" indent="-342900" algn="l" rtl="0">
              <a:spcBef>
                <a:spcPts val="0"/>
              </a:spcBef>
              <a:spcAft>
                <a:spcPts val="0"/>
              </a:spcAft>
              <a:buClr>
                <a:schemeClr val="dk1"/>
              </a:buClr>
              <a:buSzPts val="1800"/>
              <a:buChar char="●"/>
            </a:pPr>
            <a:endParaRPr lang="en" dirty="0">
              <a:solidFill>
                <a:schemeClr val="dk1"/>
              </a:solidFill>
              <a:latin typeface="Roboto" panose="02000000000000000000" pitchFamily="2" charset="0"/>
              <a:ea typeface="Roboto" panose="02000000000000000000" pitchFamily="2" charset="0"/>
            </a:endParaRPr>
          </a:p>
          <a:p>
            <a:pPr marL="457200" lvl="0" indent="-342900" algn="l" rtl="0">
              <a:spcBef>
                <a:spcPts val="0"/>
              </a:spcBef>
              <a:spcAft>
                <a:spcPts val="0"/>
              </a:spcAft>
              <a:buClr>
                <a:schemeClr val="dk1"/>
              </a:buClr>
              <a:buSzPts val="1800"/>
              <a:buChar char="●"/>
            </a:pPr>
            <a:r>
              <a:rPr lang="en" dirty="0">
                <a:solidFill>
                  <a:schemeClr val="dk1"/>
                </a:solidFill>
                <a:latin typeface="Roboto" panose="02000000000000000000" pitchFamily="2" charset="0"/>
                <a:ea typeface="Roboto" panose="02000000000000000000" pitchFamily="2" charset="0"/>
              </a:rPr>
              <a:t>“Any fair dealing with any work </a:t>
            </a:r>
            <a:r>
              <a:rPr lang="en" dirty="0">
                <a:solidFill>
                  <a:srgbClr val="FF0000"/>
                </a:solidFill>
                <a:latin typeface="Roboto" panose="02000000000000000000" pitchFamily="2" charset="0"/>
                <a:ea typeface="Roboto" panose="02000000000000000000" pitchFamily="2" charset="0"/>
              </a:rPr>
              <a:t>for </a:t>
            </a:r>
            <a:r>
              <a:rPr lang="en" u="sng" dirty="0">
                <a:solidFill>
                  <a:srgbClr val="FF0000"/>
                </a:solidFill>
                <a:latin typeface="Roboto" panose="02000000000000000000" pitchFamily="2" charset="0"/>
                <a:ea typeface="Roboto" panose="02000000000000000000" pitchFamily="2" charset="0"/>
              </a:rPr>
              <a:t>the purposes</a:t>
            </a:r>
            <a:r>
              <a:rPr lang="en" dirty="0">
                <a:solidFill>
                  <a:srgbClr val="FF0000"/>
                </a:solidFill>
                <a:latin typeface="Roboto" panose="02000000000000000000" pitchFamily="2" charset="0"/>
                <a:ea typeface="Roboto" panose="02000000000000000000" pitchFamily="2" charset="0"/>
              </a:rPr>
              <a:t> of private study, research, criticism, review or newspaper summary</a:t>
            </a:r>
            <a:r>
              <a:rPr lang="en" dirty="0">
                <a:solidFill>
                  <a:schemeClr val="dk1"/>
                </a:solidFill>
                <a:latin typeface="Roboto" panose="02000000000000000000" pitchFamily="2" charset="0"/>
                <a:ea typeface="Roboto" panose="02000000000000000000" pitchFamily="2" charset="0"/>
              </a:rPr>
              <a:t>” shall not constitute an infringement of copyright.”</a:t>
            </a:r>
            <a:endParaRPr dirty="0">
              <a:solidFill>
                <a:schemeClr val="dk1"/>
              </a:solidFill>
              <a:latin typeface="Roboto" panose="02000000000000000000" pitchFamily="2" charset="0"/>
              <a:ea typeface="Roboto" panose="02000000000000000000" pitchFamily="2" charset="0"/>
            </a:endParaRPr>
          </a:p>
          <a:p>
            <a:pPr marL="0" lvl="0" indent="0" algn="l" rtl="0">
              <a:lnSpc>
                <a:spcPct val="110000"/>
              </a:lnSpc>
              <a:spcBef>
                <a:spcPts val="400"/>
              </a:spcBef>
              <a:spcAft>
                <a:spcPts val="0"/>
              </a:spcAft>
              <a:buNone/>
            </a:pPr>
            <a:endParaRPr sz="100" dirty="0">
              <a:solidFill>
                <a:schemeClr val="dk1"/>
              </a:solidFill>
              <a:latin typeface="Roboto" panose="02000000000000000000" pitchFamily="2" charset="0"/>
              <a:ea typeface="Roboto" panose="02000000000000000000" pitchFamily="2" charset="0"/>
              <a:cs typeface="Arial"/>
              <a:sym typeface="Arial"/>
            </a:endParaRPr>
          </a:p>
          <a:p>
            <a:pPr marL="457200" lvl="0" indent="-342900" algn="l" rtl="0">
              <a:lnSpc>
                <a:spcPct val="110000"/>
              </a:lnSpc>
              <a:spcBef>
                <a:spcPts val="400"/>
              </a:spcBef>
              <a:spcAft>
                <a:spcPts val="0"/>
              </a:spcAft>
              <a:buClr>
                <a:schemeClr val="dk1"/>
              </a:buClr>
              <a:buSzPts val="1800"/>
              <a:buChar char="●"/>
            </a:pPr>
            <a:r>
              <a:rPr lang="en" dirty="0">
                <a:solidFill>
                  <a:schemeClr val="dk1"/>
                </a:solidFill>
                <a:latin typeface="Roboto" panose="02000000000000000000" pitchFamily="2" charset="0"/>
                <a:ea typeface="Roboto" panose="02000000000000000000" pitchFamily="2" charset="0"/>
              </a:rPr>
              <a:t>Statutory fair dealing was interpreted restrictively by courts to mean that a use </a:t>
            </a:r>
            <a:r>
              <a:rPr lang="en" dirty="0">
                <a:solidFill>
                  <a:srgbClr val="FF0000"/>
                </a:solidFill>
                <a:latin typeface="Roboto" panose="02000000000000000000" pitchFamily="2" charset="0"/>
                <a:ea typeface="Roboto" panose="02000000000000000000" pitchFamily="2" charset="0"/>
              </a:rPr>
              <a:t>has to fall within an enumerated purpose</a:t>
            </a:r>
            <a:r>
              <a:rPr lang="en" dirty="0">
                <a:solidFill>
                  <a:schemeClr val="dk1"/>
                </a:solidFill>
                <a:latin typeface="Roboto" panose="02000000000000000000" pitchFamily="2" charset="0"/>
                <a:ea typeface="Roboto" panose="02000000000000000000" pitchFamily="2" charset="0"/>
              </a:rPr>
              <a:t> to qualify, and fairness was “strictly construed.”</a:t>
            </a:r>
            <a:br>
              <a:rPr lang="en" dirty="0">
                <a:solidFill>
                  <a:schemeClr val="dk1"/>
                </a:solidFill>
                <a:latin typeface="Roboto" panose="02000000000000000000" pitchFamily="2" charset="0"/>
                <a:ea typeface="Roboto" panose="02000000000000000000" pitchFamily="2" charset="0"/>
              </a:rPr>
            </a:br>
            <a:endParaRPr dirty="0">
              <a:solidFill>
                <a:schemeClr val="dk1"/>
              </a:solidFill>
              <a:latin typeface="Roboto" panose="02000000000000000000" pitchFamily="2" charset="0"/>
              <a:ea typeface="Roboto" panose="02000000000000000000" pitchFamily="2" charset="0"/>
            </a:endParaRPr>
          </a:p>
          <a:p>
            <a:pPr marL="914400" lvl="0" indent="0" algn="l" rtl="0">
              <a:lnSpc>
                <a:spcPct val="110000"/>
              </a:lnSpc>
              <a:spcBef>
                <a:spcPts val="400"/>
              </a:spcBef>
              <a:spcAft>
                <a:spcPts val="0"/>
              </a:spcAft>
              <a:buNone/>
            </a:pPr>
            <a:endParaRPr dirty="0">
              <a:solidFill>
                <a:schemeClr val="dk1"/>
              </a:solidFill>
            </a:endParaRPr>
          </a:p>
        </p:txBody>
      </p:sp>
      <p:pic>
        <p:nvPicPr>
          <p:cNvPr id="268" name="Google Shape;268;p40"/>
          <p:cNvPicPr preferRelativeResize="0"/>
          <p:nvPr/>
        </p:nvPicPr>
        <p:blipFill>
          <a:blip r:embed="rId3">
            <a:alphaModFix/>
          </a:blip>
          <a:stretch>
            <a:fillRect/>
          </a:stretch>
        </p:blipFill>
        <p:spPr>
          <a:xfrm>
            <a:off x="7712100" y="226425"/>
            <a:ext cx="1272175" cy="2147150"/>
          </a:xfrm>
          <a:prstGeom prst="rect">
            <a:avLst/>
          </a:prstGeom>
          <a:noFill/>
          <a:ln>
            <a:noFill/>
          </a:ln>
        </p:spPr>
      </p:pic>
      <p:sp>
        <p:nvSpPr>
          <p:cNvPr id="269" name="Google Shape;269;p40"/>
          <p:cNvSpPr/>
          <p:nvPr/>
        </p:nvSpPr>
        <p:spPr>
          <a:xfrm>
            <a:off x="964250" y="1884825"/>
            <a:ext cx="261000" cy="92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buSzPts val="990"/>
            </a:pPr>
            <a:r>
              <a:rPr lang="en-CA" sz="2800" b="1" dirty="0">
                <a:latin typeface="Roboto"/>
                <a:ea typeface="Roboto"/>
                <a:cs typeface="Roboto"/>
                <a:sym typeface="Roboto"/>
              </a:rPr>
              <a:t>Toronto Star Newspapers v. Allen (1997)</a:t>
            </a:r>
            <a:br>
              <a:rPr lang="en-CA" sz="2400" b="1" dirty="0">
                <a:solidFill>
                  <a:schemeClr val="dk1"/>
                </a:solidFill>
                <a:latin typeface="Roboto"/>
                <a:ea typeface="Roboto"/>
                <a:cs typeface="Roboto"/>
                <a:sym typeface="Roboto"/>
              </a:rPr>
            </a:br>
            <a:endParaRPr sz="2620" b="1" dirty="0"/>
          </a:p>
        </p:txBody>
      </p:sp>
      <p:sp>
        <p:nvSpPr>
          <p:cNvPr id="308" name="Google Shape;308;p45"/>
          <p:cNvSpPr txBox="1"/>
          <p:nvPr/>
        </p:nvSpPr>
        <p:spPr>
          <a:xfrm>
            <a:off x="1537450" y="4341850"/>
            <a:ext cx="577775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latin typeface="Roboto"/>
                <a:ea typeface="Roboto"/>
                <a:cs typeface="Roboto"/>
                <a:sym typeface="Roboto"/>
              </a:rPr>
              <a:t>Images from “Saturday Night magazine” and The Toronto Star, are used under fair use as described in the </a:t>
            </a:r>
            <a:r>
              <a:rPr lang="en" sz="1200" u="sng" dirty="0">
                <a:solidFill>
                  <a:srgbClr val="0097A7"/>
                </a:solidFill>
                <a:latin typeface="Roboto"/>
                <a:ea typeface="Roboto"/>
                <a:cs typeface="Roboto"/>
                <a:sym typeface="Roboto"/>
                <a:hlinkClick r:id="rId3">
                  <a:extLst>
                    <a:ext uri="{A12FA001-AC4F-418D-AE19-62706E023703}">
                      <ahyp:hlinkClr xmlns:ahyp="http://schemas.microsoft.com/office/drawing/2018/hyperlinkcolor" val="tx"/>
                    </a:ext>
                  </a:extLst>
                </a:hlinkClick>
              </a:rPr>
              <a:t>Code of Best Practice in Fair Use for OER</a:t>
            </a:r>
            <a:r>
              <a:rPr lang="en" sz="1200" dirty="0">
                <a:latin typeface="Roboto"/>
                <a:ea typeface="Roboto"/>
                <a:cs typeface="Roboto"/>
                <a:sym typeface="Roboto"/>
              </a:rPr>
              <a:t>.</a:t>
            </a:r>
            <a:endParaRPr sz="1200" dirty="0">
              <a:latin typeface="Roboto"/>
              <a:ea typeface="Roboto"/>
              <a:cs typeface="Roboto"/>
              <a:sym typeface="Roboto"/>
            </a:endParaRPr>
          </a:p>
        </p:txBody>
      </p:sp>
      <p:pic>
        <p:nvPicPr>
          <p:cNvPr id="309" name="Google Shape;309;p45"/>
          <p:cNvPicPr preferRelativeResize="0"/>
          <p:nvPr/>
        </p:nvPicPr>
        <p:blipFill>
          <a:blip r:embed="rId4">
            <a:alphaModFix/>
          </a:blip>
          <a:stretch>
            <a:fillRect/>
          </a:stretch>
        </p:blipFill>
        <p:spPr>
          <a:xfrm>
            <a:off x="2342531" y="1470637"/>
            <a:ext cx="2229469" cy="2752363"/>
          </a:xfrm>
          <a:prstGeom prst="rect">
            <a:avLst/>
          </a:prstGeom>
          <a:noFill/>
          <a:ln>
            <a:noFill/>
          </a:ln>
        </p:spPr>
      </p:pic>
      <p:pic>
        <p:nvPicPr>
          <p:cNvPr id="310" name="Google Shape;310;p45"/>
          <p:cNvPicPr preferRelativeResize="0"/>
          <p:nvPr/>
        </p:nvPicPr>
        <p:blipFill rotWithShape="1">
          <a:blip r:embed="rId5">
            <a:alphaModFix/>
          </a:blip>
          <a:srcRect l="26749" t="26761" r="49475" b="18093"/>
          <a:stretch/>
        </p:blipFill>
        <p:spPr>
          <a:xfrm>
            <a:off x="4789487" y="1472767"/>
            <a:ext cx="2490625" cy="2811789"/>
          </a:xfrm>
          <a:prstGeom prst="rect">
            <a:avLst/>
          </a:prstGeom>
          <a:noFill/>
          <a:ln>
            <a:noFill/>
          </a:ln>
        </p:spPr>
      </p:pic>
      <p:sp>
        <p:nvSpPr>
          <p:cNvPr id="311" name="Google Shape;311;p45"/>
          <p:cNvSpPr txBox="1"/>
          <p:nvPr/>
        </p:nvSpPr>
        <p:spPr>
          <a:xfrm>
            <a:off x="2642169" y="3792144"/>
            <a:ext cx="39894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b="1" dirty="0">
              <a:latin typeface="Roboto"/>
              <a:ea typeface="Roboto"/>
              <a:cs typeface="Roboto"/>
              <a:sym typeface="Roboto"/>
            </a:endParaRPr>
          </a:p>
          <a:p>
            <a:pPr marL="0" lvl="0" indent="0" algn="l" rtl="0">
              <a:spcBef>
                <a:spcPts val="0"/>
              </a:spcBef>
              <a:spcAft>
                <a:spcPts val="0"/>
              </a:spcAft>
              <a:buNone/>
            </a:pPr>
            <a:endParaRPr sz="1000" b="1" dirty="0">
              <a:latin typeface="Roboto"/>
              <a:ea typeface="Roboto"/>
              <a:cs typeface="Roboto"/>
              <a:sym typeface="Roboto"/>
            </a:endParaRPr>
          </a:p>
        </p:txBody>
      </p:sp>
      <p:sp>
        <p:nvSpPr>
          <p:cNvPr id="312" name="Google Shape;312;p45"/>
          <p:cNvSpPr txBox="1"/>
          <p:nvPr/>
        </p:nvSpPr>
        <p:spPr>
          <a:xfrm>
            <a:off x="581890" y="3005700"/>
            <a:ext cx="1645209" cy="6001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chemeClr val="dk1"/>
                </a:solidFill>
                <a:latin typeface="Roboto"/>
                <a:ea typeface="Roboto"/>
                <a:cs typeface="Roboto"/>
                <a:sym typeface="Roboto"/>
              </a:rPr>
              <a:t>Cover of Saturday Night magazine (November 1985)</a:t>
            </a:r>
            <a:endParaRPr sz="900" b="1"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900" b="1" dirty="0">
                <a:solidFill>
                  <a:schemeClr val="dk1"/>
                </a:solidFill>
                <a:latin typeface="Roboto"/>
                <a:ea typeface="Roboto"/>
                <a:cs typeface="Roboto"/>
                <a:sym typeface="Roboto"/>
              </a:rPr>
              <a:t>Photographer: Jim Allen</a:t>
            </a:r>
            <a:endParaRPr sz="900" b="1" dirty="0">
              <a:solidFill>
                <a:schemeClr val="dk1"/>
              </a:solidFill>
              <a:latin typeface="Roboto"/>
              <a:ea typeface="Roboto"/>
              <a:cs typeface="Roboto"/>
              <a:sym typeface="Roboto"/>
            </a:endParaRPr>
          </a:p>
        </p:txBody>
      </p:sp>
      <p:sp>
        <p:nvSpPr>
          <p:cNvPr id="313" name="Google Shape;313;p45"/>
          <p:cNvSpPr txBox="1"/>
          <p:nvPr/>
        </p:nvSpPr>
        <p:spPr>
          <a:xfrm>
            <a:off x="7497600" y="3005700"/>
            <a:ext cx="16464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00" b="1" dirty="0">
                <a:solidFill>
                  <a:schemeClr val="dk1"/>
                </a:solidFill>
                <a:latin typeface="Roboto"/>
                <a:ea typeface="Roboto"/>
                <a:cs typeface="Roboto"/>
                <a:sym typeface="Roboto"/>
              </a:rPr>
              <a:t>Toronto Star (1990) “Crafty Cops keeps wits up and tone down,” by Val Sears. Photographer unknown</a:t>
            </a:r>
            <a:r>
              <a:rPr lang="en" sz="700" b="1" dirty="0">
                <a:solidFill>
                  <a:schemeClr val="dk1"/>
                </a:solidFill>
                <a:latin typeface="Roboto"/>
                <a:ea typeface="Roboto"/>
                <a:cs typeface="Roboto"/>
                <a:sym typeface="Roboto"/>
              </a:rPr>
              <a:t>.</a:t>
            </a:r>
            <a:endParaRPr sz="700" dirty="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Fair dealing recognized as a “user right”</a:t>
            </a:r>
            <a:endParaRPr sz="2620" b="1"/>
          </a:p>
        </p:txBody>
      </p:sp>
      <p:sp>
        <p:nvSpPr>
          <p:cNvPr id="276" name="Google Shape;276;p41"/>
          <p:cNvSpPr txBox="1">
            <a:spLocks noGrp="1"/>
          </p:cNvSpPr>
          <p:nvPr>
            <p:ph type="body" idx="1"/>
          </p:nvPr>
        </p:nvSpPr>
        <p:spPr>
          <a:xfrm>
            <a:off x="311700" y="1152475"/>
            <a:ext cx="86886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100000"/>
              </a:lnSpc>
              <a:spcBef>
                <a:spcPts val="600"/>
              </a:spcBef>
              <a:spcAft>
                <a:spcPts val="0"/>
              </a:spcAft>
              <a:buClr>
                <a:schemeClr val="dk1"/>
              </a:buClr>
              <a:buSzPts val="1800"/>
              <a:buChar char="●"/>
            </a:pPr>
            <a:r>
              <a:rPr lang="en" i="1">
                <a:solidFill>
                  <a:schemeClr val="dk1"/>
                </a:solidFill>
              </a:rPr>
              <a:t>CCH v. Law Society of Upper Canada</a:t>
            </a:r>
            <a:r>
              <a:rPr lang="en">
                <a:solidFill>
                  <a:schemeClr val="dk1"/>
                </a:solidFill>
              </a:rPr>
              <a:t>, SCC 2004</a:t>
            </a:r>
            <a:endParaRPr>
              <a:solidFill>
                <a:schemeClr val="dk1"/>
              </a:solidFill>
            </a:endParaRPr>
          </a:p>
          <a:p>
            <a:pPr marL="0" lvl="0" indent="0" algn="l" rtl="0">
              <a:lnSpc>
                <a:spcPct val="100000"/>
              </a:lnSpc>
              <a:spcBef>
                <a:spcPts val="600"/>
              </a:spcBef>
              <a:spcAft>
                <a:spcPts val="0"/>
              </a:spcAft>
              <a:buNone/>
            </a:pPr>
            <a:r>
              <a:rPr lang="en">
                <a:solidFill>
                  <a:schemeClr val="dk1"/>
                </a:solidFill>
              </a:rPr>
              <a:t>“[T]he fair dealing exception, like other exceptions in the CRA, is a </a:t>
            </a:r>
            <a:r>
              <a:rPr lang="en">
                <a:solidFill>
                  <a:srgbClr val="FF0000"/>
                </a:solidFill>
              </a:rPr>
              <a:t>user’s right</a:t>
            </a:r>
            <a:r>
              <a:rPr lang="en">
                <a:solidFill>
                  <a:schemeClr val="dk1"/>
                </a:solidFill>
              </a:rPr>
              <a:t>. In order to maintain the proper balance… it must not be interpreted restrictively... </a:t>
            </a:r>
            <a:r>
              <a:rPr lang="en">
                <a:solidFill>
                  <a:srgbClr val="FF0000"/>
                </a:solidFill>
              </a:rPr>
              <a:t>User rights are not just loopholes</a:t>
            </a:r>
            <a:r>
              <a:rPr lang="en">
                <a:solidFill>
                  <a:schemeClr val="dk1"/>
                </a:solidFill>
              </a:rPr>
              <a:t>. Both owner rights and user rights should therefore be given the fair and balanced reading that befits remedial legislation.”</a:t>
            </a:r>
            <a:br>
              <a:rPr lang="en">
                <a:solidFill>
                  <a:schemeClr val="dk1"/>
                </a:solidFill>
              </a:rPr>
            </a:br>
            <a:endParaRPr sz="800">
              <a:solidFill>
                <a:schemeClr val="dk1"/>
              </a:solidFill>
            </a:endParaRPr>
          </a:p>
          <a:p>
            <a:pPr marL="0" lvl="0" indent="0" algn="l" rtl="0">
              <a:lnSpc>
                <a:spcPct val="100000"/>
              </a:lnSpc>
              <a:spcBef>
                <a:spcPts val="600"/>
              </a:spcBef>
              <a:spcAft>
                <a:spcPts val="0"/>
              </a:spcAft>
              <a:buNone/>
            </a:pPr>
            <a:r>
              <a:rPr lang="en">
                <a:solidFill>
                  <a:schemeClr val="dk1"/>
                </a:solidFill>
              </a:rPr>
              <a:t>“Under s. 29 of the CRA, fair dealing for the purpose of research or private study does not infringe copyright. ‘Research’ must be given </a:t>
            </a:r>
            <a:r>
              <a:rPr lang="en">
                <a:solidFill>
                  <a:srgbClr val="FF0000"/>
                </a:solidFill>
              </a:rPr>
              <a:t>a large and liberal interpretation </a:t>
            </a:r>
            <a:r>
              <a:rPr lang="en"/>
              <a:t>in order to </a:t>
            </a:r>
            <a:r>
              <a:rPr lang="en">
                <a:solidFill>
                  <a:srgbClr val="FF0000"/>
                </a:solidFill>
              </a:rPr>
              <a:t>ensure that users’ rights are not unduly constrained</a:t>
            </a:r>
            <a:r>
              <a:rPr lang="en">
                <a:solidFill>
                  <a:schemeClr val="dk1"/>
                </a:solidFill>
              </a:rPr>
              <a:t>.”</a:t>
            </a:r>
            <a:endParaRPr>
              <a:solidFill>
                <a:schemeClr val="dk1"/>
              </a:solidFill>
            </a:endParaRPr>
          </a:p>
          <a:p>
            <a:pPr marL="0" lvl="0" indent="0" algn="l" rtl="0">
              <a:lnSpc>
                <a:spcPct val="100000"/>
              </a:lnSpc>
              <a:spcBef>
                <a:spcPts val="600"/>
              </a:spcBef>
              <a:spcAft>
                <a:spcPts val="0"/>
              </a:spcAft>
              <a:buNone/>
            </a:pPr>
            <a:endParaRPr sz="900">
              <a:solidFill>
                <a:schemeClr val="dk1"/>
              </a:solidFill>
            </a:endParaRPr>
          </a:p>
          <a:p>
            <a:pPr marL="457200" lvl="0" indent="-342900" algn="l" rtl="0">
              <a:lnSpc>
                <a:spcPct val="100000"/>
              </a:lnSpc>
              <a:spcBef>
                <a:spcPts val="600"/>
              </a:spcBef>
              <a:spcAft>
                <a:spcPts val="0"/>
              </a:spcAft>
              <a:buClr>
                <a:schemeClr val="dk1"/>
              </a:buClr>
              <a:buSzPts val="1800"/>
              <a:buChar char="●"/>
            </a:pPr>
            <a:r>
              <a:rPr lang="en" i="1">
                <a:solidFill>
                  <a:schemeClr val="dk1"/>
                </a:solidFill>
              </a:rPr>
              <a:t>“Copyright Pentalogy” </a:t>
            </a:r>
            <a:r>
              <a:rPr lang="en">
                <a:solidFill>
                  <a:schemeClr val="dk1"/>
                </a:solidFill>
              </a:rPr>
              <a:t>SCC 2012: </a:t>
            </a:r>
            <a:r>
              <a:rPr lang="en" i="1">
                <a:solidFill>
                  <a:schemeClr val="dk1"/>
                </a:solidFill>
              </a:rPr>
              <a:t>SOCAN v. Bell; Alberta v. Access</a:t>
            </a:r>
            <a:r>
              <a:rPr lang="en">
                <a:solidFill>
                  <a:schemeClr val="dk1"/>
                </a:solidFill>
              </a:rPr>
              <a:t> </a:t>
            </a:r>
            <a:r>
              <a:rPr lang="en" i="1">
                <a:solidFill>
                  <a:schemeClr val="dk1"/>
                </a:solidFill>
              </a:rPr>
              <a:t>CR</a:t>
            </a:r>
            <a:r>
              <a:rPr lang="en">
                <a:solidFill>
                  <a:schemeClr val="dk1"/>
                </a:solidFill>
              </a:rPr>
              <a:t>: Supreme Court confirms that “</a:t>
            </a:r>
            <a:r>
              <a:rPr lang="en">
                <a:solidFill>
                  <a:srgbClr val="FF0000"/>
                </a:solidFill>
              </a:rPr>
              <a:t>fair dealing is a ‘user’s right’</a:t>
            </a:r>
            <a:r>
              <a:rPr lang="en">
                <a:solidFill>
                  <a:schemeClr val="dk1"/>
                </a:solidFill>
              </a:rPr>
              <a:t>” </a:t>
            </a:r>
            <a:endParaRPr sz="800">
              <a:solidFill>
                <a:schemeClr val="dk1"/>
              </a:solidFill>
            </a:endParaRPr>
          </a:p>
        </p:txBody>
      </p:sp>
      <p:pic>
        <p:nvPicPr>
          <p:cNvPr id="277" name="Google Shape;277;p41"/>
          <p:cNvPicPr preferRelativeResize="0"/>
          <p:nvPr/>
        </p:nvPicPr>
        <p:blipFill>
          <a:blip r:embed="rId3">
            <a:alphaModFix/>
          </a:blip>
          <a:stretch>
            <a:fillRect/>
          </a:stretch>
        </p:blipFill>
        <p:spPr>
          <a:xfrm>
            <a:off x="7449125" y="105713"/>
            <a:ext cx="1458100" cy="1113125"/>
          </a:xfrm>
          <a:prstGeom prst="rect">
            <a:avLst/>
          </a:prstGeom>
          <a:noFill/>
          <a:ln>
            <a:noFill/>
          </a:ln>
        </p:spPr>
      </p:pic>
      <p:sp>
        <p:nvSpPr>
          <p:cNvPr id="278" name="Google Shape;278;p41"/>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CC</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Fair dealing for research, private study, education</a:t>
            </a:r>
            <a:endParaRPr sz="2620" b="1"/>
          </a:p>
        </p:txBody>
      </p:sp>
      <p:sp>
        <p:nvSpPr>
          <p:cNvPr id="284" name="Google Shape;28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30200" algn="l" rtl="0">
              <a:lnSpc>
                <a:spcPct val="100000"/>
              </a:lnSpc>
              <a:spcBef>
                <a:spcPts val="700"/>
              </a:spcBef>
              <a:spcAft>
                <a:spcPts val="0"/>
              </a:spcAft>
              <a:buClr>
                <a:schemeClr val="dk1"/>
              </a:buClr>
              <a:buSzPts val="1600"/>
              <a:buChar char="●"/>
            </a:pPr>
            <a:r>
              <a:rPr lang="en" sz="1600" i="1">
                <a:solidFill>
                  <a:schemeClr val="dk1"/>
                </a:solidFill>
              </a:rPr>
              <a:t>Alberta v. Access Copyright</a:t>
            </a:r>
            <a:r>
              <a:rPr lang="en" sz="1600">
                <a:solidFill>
                  <a:schemeClr val="dk1"/>
                </a:solidFill>
              </a:rPr>
              <a:t>: “[T]he teacher’s purpose in providing copies is to enable the students to have the material they need for the purpose of studying.  The </a:t>
            </a:r>
            <a:r>
              <a:rPr lang="en" sz="1600">
                <a:solidFill>
                  <a:srgbClr val="FF0000"/>
                </a:solidFill>
              </a:rPr>
              <a:t>teacher/copier therefore shares a symbiotic purpose with the student/user</a:t>
            </a:r>
            <a:r>
              <a:rPr lang="en" sz="1600">
                <a:solidFill>
                  <a:schemeClr val="dk1"/>
                </a:solidFill>
              </a:rPr>
              <a:t> who is engaging in research or private study....”</a:t>
            </a:r>
            <a:endParaRPr sz="1600">
              <a:solidFill>
                <a:schemeClr val="dk1"/>
              </a:solidFill>
            </a:endParaRPr>
          </a:p>
          <a:p>
            <a:pPr marL="457200" lvl="0" indent="0" algn="l" rtl="0">
              <a:lnSpc>
                <a:spcPct val="100000"/>
              </a:lnSpc>
              <a:spcBef>
                <a:spcPts val="700"/>
              </a:spcBef>
              <a:spcAft>
                <a:spcPts val="0"/>
              </a:spcAft>
              <a:buNone/>
            </a:pPr>
            <a:endParaRPr sz="600">
              <a:solidFill>
                <a:schemeClr val="dk1"/>
              </a:solidFill>
            </a:endParaRPr>
          </a:p>
          <a:p>
            <a:pPr marL="457200" lvl="0" indent="-330200" algn="l" rtl="0">
              <a:lnSpc>
                <a:spcPct val="100000"/>
              </a:lnSpc>
              <a:spcBef>
                <a:spcPts val="700"/>
              </a:spcBef>
              <a:spcAft>
                <a:spcPts val="0"/>
              </a:spcAft>
              <a:buClr>
                <a:schemeClr val="dk1"/>
              </a:buClr>
              <a:buSzPts val="1600"/>
              <a:buChar char="●"/>
            </a:pPr>
            <a:r>
              <a:rPr lang="en" sz="1600" i="1">
                <a:solidFill>
                  <a:schemeClr val="dk1"/>
                </a:solidFill>
              </a:rPr>
              <a:t>SOCAN v. Bell</a:t>
            </a:r>
            <a:r>
              <a:rPr lang="en" sz="1600">
                <a:solidFill>
                  <a:schemeClr val="dk1"/>
                </a:solidFill>
              </a:rPr>
              <a:t>: “In mandating a generous interpretation of the fair dealing purposes, ...</a:t>
            </a:r>
            <a:r>
              <a:rPr lang="en" sz="1600" i="1">
                <a:solidFill>
                  <a:schemeClr val="dk1"/>
                </a:solidFill>
              </a:rPr>
              <a:t>CCH </a:t>
            </a:r>
            <a:r>
              <a:rPr lang="en" sz="1600">
                <a:solidFill>
                  <a:schemeClr val="dk1"/>
                </a:solidFill>
              </a:rPr>
              <a:t>created a relatively low threshold for the first step so that </a:t>
            </a:r>
            <a:r>
              <a:rPr lang="en" sz="1600">
                <a:solidFill>
                  <a:srgbClr val="FF0000"/>
                </a:solidFill>
              </a:rPr>
              <a:t>the analytical heavy-hitting is done in determining whether the dealing was fair</a:t>
            </a:r>
            <a:r>
              <a:rPr lang="en" sz="1600">
                <a:solidFill>
                  <a:schemeClr val="dk1"/>
                </a:solidFill>
              </a:rPr>
              <a:t>. </a:t>
            </a:r>
            <a:br>
              <a:rPr lang="en" sz="1600">
                <a:solidFill>
                  <a:schemeClr val="dk1"/>
                </a:solidFill>
              </a:rPr>
            </a:b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Copyright Modernization Act 2012: “Fair dealing for the purpose of research, private study, </a:t>
            </a:r>
            <a:r>
              <a:rPr lang="en" sz="1600" b="1">
                <a:solidFill>
                  <a:srgbClr val="FF0000"/>
                </a:solidFill>
              </a:rPr>
              <a:t>education</a:t>
            </a:r>
            <a:r>
              <a:rPr lang="en" sz="1600" b="1">
                <a:solidFill>
                  <a:schemeClr val="dk1"/>
                </a:solidFill>
              </a:rPr>
              <a:t>, parody or satire </a:t>
            </a:r>
            <a:r>
              <a:rPr lang="en" sz="1600">
                <a:solidFill>
                  <a:schemeClr val="dk1"/>
                </a:solidFill>
              </a:rPr>
              <a:t>does not infringe copyright” (s. 29)</a:t>
            </a:r>
            <a:br>
              <a:rPr lang="en" sz="1600">
                <a:solidFill>
                  <a:schemeClr val="dk1"/>
                </a:solidFill>
              </a:rPr>
            </a:br>
            <a:endParaRPr sz="8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Geist: “</a:t>
            </a:r>
            <a:r>
              <a:rPr lang="en" sz="1600">
                <a:solidFill>
                  <a:srgbClr val="FF0000"/>
                </a:solidFill>
              </a:rPr>
              <a:t>Canada now has a fair use provision in everything but name only</a:t>
            </a:r>
            <a:r>
              <a:rPr lang="en" sz="1600">
                <a:solidFill>
                  <a:schemeClr val="dk1"/>
                </a:solidFill>
              </a:rPr>
              <a:t>.”</a:t>
            </a:r>
            <a:endParaRPr sz="1600">
              <a:solidFill>
                <a:schemeClr val="dk1"/>
              </a:solidFill>
            </a:endParaRPr>
          </a:p>
          <a:p>
            <a:pPr marL="114300" lvl="0" indent="0" algn="l" rtl="0">
              <a:spcBef>
                <a:spcPts val="70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D453-78FE-4B4F-8E3B-973F015C6570}"/>
              </a:ext>
            </a:extLst>
          </p:cNvPr>
          <p:cNvSpPr>
            <a:spLocks noGrp="1"/>
          </p:cNvSpPr>
          <p:nvPr>
            <p:ph type="title"/>
          </p:nvPr>
        </p:nvSpPr>
        <p:spPr>
          <a:xfrm>
            <a:off x="265500" y="573091"/>
            <a:ext cx="4045200" cy="1482300"/>
          </a:xfrm>
        </p:spPr>
        <p:txBody>
          <a:bodyPr wrap="square" anchor="b">
            <a:normAutofit/>
          </a:bodyPr>
          <a:lstStyle/>
          <a:p>
            <a:pPr>
              <a:lnSpc>
                <a:spcPct val="90000"/>
              </a:lnSpc>
            </a:pPr>
            <a:r>
              <a:rPr lang="en-GB" sz="2300" dirty="0"/>
              <a:t>Fair Use and Best Practices: Surprising Success</a:t>
            </a:r>
            <a:br>
              <a:rPr lang="en-GB" sz="2300" dirty="0"/>
            </a:br>
            <a:endParaRPr lang="en-CA" sz="2300" dirty="0"/>
          </a:p>
        </p:txBody>
      </p:sp>
      <p:sp>
        <p:nvSpPr>
          <p:cNvPr id="8" name="Subtitle 2">
            <a:extLst>
              <a:ext uri="{FF2B5EF4-FFF2-40B4-BE49-F238E27FC236}">
                <a16:creationId xmlns:a16="http://schemas.microsoft.com/office/drawing/2014/main" id="{67C7114B-CEA5-4EBB-8DC4-4E5D9B374660}"/>
              </a:ext>
            </a:extLst>
          </p:cNvPr>
          <p:cNvSpPr>
            <a:spLocks noGrp="1"/>
          </p:cNvSpPr>
          <p:nvPr>
            <p:ph type="subTitle" idx="1"/>
          </p:nvPr>
        </p:nvSpPr>
        <p:spPr>
          <a:xfrm>
            <a:off x="265500" y="3891573"/>
            <a:ext cx="4045200" cy="1235100"/>
          </a:xfrm>
        </p:spPr>
        <p:txBody>
          <a:bodyPr/>
          <a:lstStyle/>
          <a:p>
            <a:r>
              <a:rPr lang="en-CA" sz="2000" dirty="0"/>
              <a:t>BY PAT AUFDERHEIDE </a:t>
            </a:r>
          </a:p>
          <a:p>
            <a:r>
              <a:rPr lang="en-CA" sz="2000" dirty="0"/>
              <a:t>AND PETER JASZI</a:t>
            </a:r>
            <a:endParaRPr lang="en-US" dirty="0"/>
          </a:p>
        </p:txBody>
      </p:sp>
      <p:sp>
        <p:nvSpPr>
          <p:cNvPr id="3" name="Text Placeholder 2">
            <a:extLst>
              <a:ext uri="{FF2B5EF4-FFF2-40B4-BE49-F238E27FC236}">
                <a16:creationId xmlns:a16="http://schemas.microsoft.com/office/drawing/2014/main" id="{5621B0F4-3A54-41D9-9E12-D784A8D1F82F}"/>
              </a:ext>
            </a:extLst>
          </p:cNvPr>
          <p:cNvSpPr>
            <a:spLocks noGrp="1"/>
          </p:cNvSpPr>
          <p:nvPr>
            <p:ph type="body" idx="2"/>
          </p:nvPr>
        </p:nvSpPr>
        <p:spPr>
          <a:xfrm>
            <a:off x="4572000" y="0"/>
            <a:ext cx="4572000" cy="5143500"/>
          </a:xfrm>
        </p:spPr>
        <p:txBody>
          <a:bodyPr wrap="square" anchor="ctr">
            <a:normAutofit lnSpcReduction="10000"/>
          </a:bodyPr>
          <a:lstStyle/>
          <a:p>
            <a:pPr marL="114300" indent="0">
              <a:lnSpc>
                <a:spcPct val="105000"/>
              </a:lnSpc>
              <a:spcAft>
                <a:spcPts val="600"/>
              </a:spcAft>
              <a:buNone/>
            </a:pPr>
            <a:endParaRPr lang="en-GB" dirty="0"/>
          </a:p>
          <a:p>
            <a:pPr marL="114300" indent="0">
              <a:lnSpc>
                <a:spcPct val="105000"/>
              </a:lnSpc>
              <a:spcAft>
                <a:spcPts val="600"/>
              </a:spcAft>
              <a:buNone/>
            </a:pPr>
            <a:r>
              <a:rPr lang="en-GB" dirty="0"/>
              <a:t>“The viability of fair use—legitimate, unauthorized use of copyrighted material under certain circumstances—has come into question, both with aggressive policing of copyright by large media holders and with changing digital practices. And yet fair use is arguably the most important feature that maintains copyright law’s constitutionality…</a:t>
            </a:r>
          </a:p>
          <a:p>
            <a:pPr marL="114300" indent="0">
              <a:lnSpc>
                <a:spcPct val="105000"/>
              </a:lnSpc>
              <a:spcAft>
                <a:spcPts val="600"/>
              </a:spcAft>
              <a:buNone/>
            </a:pPr>
            <a:endParaRPr lang="en-GB" dirty="0"/>
          </a:p>
          <a:p>
            <a:pPr marL="114300" indent="0">
              <a:lnSpc>
                <a:spcPct val="105000"/>
              </a:lnSpc>
              <a:spcAft>
                <a:spcPts val="600"/>
              </a:spcAft>
              <a:buNone/>
            </a:pPr>
            <a:r>
              <a:rPr lang="en-GB" dirty="0"/>
              <a:t>The creation of </a:t>
            </a:r>
            <a:r>
              <a:rPr lang="en-GB" i="1" dirty="0"/>
              <a:t>the Documentary Filmmakers’ Statement of Best Practices </a:t>
            </a:r>
            <a:r>
              <a:rPr lang="en-GB" dirty="0"/>
              <a:t>in Fair Use demonstrates that in fact fair use is a vital and functional part of copyright law, when its terms are well-understood by a particular creative community.” </a:t>
            </a:r>
            <a:endParaRPr lang="en-CA" dirty="0"/>
          </a:p>
        </p:txBody>
      </p:sp>
      <p:pic>
        <p:nvPicPr>
          <p:cNvPr id="4" name="Picture 3">
            <a:extLst>
              <a:ext uri="{FF2B5EF4-FFF2-40B4-BE49-F238E27FC236}">
                <a16:creationId xmlns:a16="http://schemas.microsoft.com/office/drawing/2014/main" id="{CDACF6BA-C22A-4672-82DF-47ADDF506C8E}"/>
              </a:ext>
            </a:extLst>
          </p:cNvPr>
          <p:cNvPicPr>
            <a:picLocks noChangeAspect="1"/>
          </p:cNvPicPr>
          <p:nvPr/>
        </p:nvPicPr>
        <p:blipFill>
          <a:blip r:embed="rId2"/>
          <a:stretch>
            <a:fillRect/>
          </a:stretch>
        </p:blipFill>
        <p:spPr>
          <a:xfrm>
            <a:off x="859350" y="2049782"/>
            <a:ext cx="2857500" cy="1600200"/>
          </a:xfrm>
          <a:prstGeom prst="rect">
            <a:avLst/>
          </a:prstGeom>
        </p:spPr>
      </p:pic>
    </p:spTree>
    <p:extLst>
      <p:ext uri="{BB962C8B-B14F-4D97-AF65-F5344CB8AC3E}">
        <p14:creationId xmlns:p14="http://schemas.microsoft.com/office/powerpoint/2010/main" val="163867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US-Canada: Similarities in OER Best Practices </a:t>
            </a:r>
            <a:endParaRPr sz="2620" b="1"/>
          </a:p>
        </p:txBody>
      </p:sp>
      <p:sp>
        <p:nvSpPr>
          <p:cNvPr id="291" name="Google Shape;291;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chemeClr val="dk1"/>
              </a:buClr>
              <a:buSzPts val="1100"/>
              <a:buFont typeface="Arial"/>
              <a:buChar char="●"/>
            </a:pPr>
            <a:r>
              <a:rPr lang="en" dirty="0"/>
              <a:t>The </a:t>
            </a:r>
            <a:r>
              <a:rPr lang="en" dirty="0">
                <a:solidFill>
                  <a:srgbClr val="FF0000"/>
                </a:solidFill>
              </a:rPr>
              <a:t>addition of “education”</a:t>
            </a:r>
            <a:r>
              <a:rPr lang="en" dirty="0"/>
              <a:t> as an enumerated purpose </a:t>
            </a:r>
            <a:r>
              <a:rPr lang="en" dirty="0">
                <a:solidFill>
                  <a:srgbClr val="FF0000"/>
                </a:solidFill>
              </a:rPr>
              <a:t>enables OER uses to easily proceed</a:t>
            </a:r>
            <a:r>
              <a:rPr lang="en" dirty="0"/>
              <a:t> over the first fair dealing hurdle.   </a:t>
            </a:r>
            <a:endParaRPr dirty="0"/>
          </a:p>
          <a:p>
            <a:pPr marL="457200" lvl="0" indent="-298450" algn="l" rtl="0">
              <a:spcBef>
                <a:spcPts val="0"/>
              </a:spcBef>
              <a:spcAft>
                <a:spcPts val="0"/>
              </a:spcAft>
              <a:buClr>
                <a:schemeClr val="dk1"/>
              </a:buClr>
              <a:buSzPts val="1100"/>
              <a:buFont typeface="Arial"/>
              <a:buChar char="●"/>
            </a:pPr>
            <a:r>
              <a:rPr lang="en" dirty="0"/>
              <a:t>When a dealing is for the purpose of “education” or “private study and research,” the </a:t>
            </a:r>
            <a:r>
              <a:rPr lang="en" dirty="0">
                <a:solidFill>
                  <a:srgbClr val="FF0000"/>
                </a:solidFill>
              </a:rPr>
              <a:t>only additional requirement is that the use is “fair.”</a:t>
            </a:r>
            <a:endParaRPr dirty="0">
              <a:solidFill>
                <a:srgbClr val="FF0000"/>
              </a:solidFill>
            </a:endParaRPr>
          </a:p>
          <a:p>
            <a:pPr marL="457200" lvl="0" indent="-298450" algn="l" rtl="0">
              <a:spcBef>
                <a:spcPts val="0"/>
              </a:spcBef>
              <a:spcAft>
                <a:spcPts val="0"/>
              </a:spcAft>
              <a:buClr>
                <a:schemeClr val="dk1"/>
              </a:buClr>
              <a:buSzPts val="1100"/>
              <a:buFont typeface="Arial"/>
              <a:buChar char="●"/>
            </a:pPr>
            <a:r>
              <a:rPr lang="en" dirty="0"/>
              <a:t>Fairness in Canada is established through a contextual, multi-factor analysis </a:t>
            </a:r>
            <a:r>
              <a:rPr lang="en" dirty="0">
                <a:solidFill>
                  <a:srgbClr val="FF0000"/>
                </a:solidFill>
              </a:rPr>
              <a:t>very similar to the US fair use analysis</a:t>
            </a:r>
            <a:r>
              <a:rPr lang="en" dirty="0"/>
              <a:t> (so likely to produce the same result). </a:t>
            </a:r>
            <a:endParaRPr dirty="0"/>
          </a:p>
          <a:p>
            <a:pPr marL="457200" lvl="0" indent="-298450" algn="l" rtl="0">
              <a:spcBef>
                <a:spcPts val="0"/>
              </a:spcBef>
              <a:spcAft>
                <a:spcPts val="0"/>
              </a:spcAft>
              <a:buClr>
                <a:schemeClr val="dk1"/>
              </a:buClr>
              <a:buSzPts val="1100"/>
              <a:buFont typeface="Arial"/>
              <a:buChar char="●"/>
            </a:pPr>
            <a:r>
              <a:rPr lang="en" dirty="0"/>
              <a:t>Transformative uses in Non-commercial OER may also benefit from Canada’s </a:t>
            </a:r>
            <a:r>
              <a:rPr lang="en" dirty="0">
                <a:solidFill>
                  <a:srgbClr val="FF0000"/>
                </a:solidFill>
              </a:rPr>
              <a:t>User-Generated Non-Commercial Content exception</a:t>
            </a:r>
            <a:r>
              <a:rPr lang="en" dirty="0"/>
              <a:t> for “new works.” </a:t>
            </a:r>
            <a:endParaRPr dirty="0"/>
          </a:p>
          <a:p>
            <a:pPr marL="457200" lvl="0" indent="-298450" algn="l" rtl="0">
              <a:spcBef>
                <a:spcPts val="0"/>
              </a:spcBef>
              <a:spcAft>
                <a:spcPts val="0"/>
              </a:spcAft>
              <a:buClr>
                <a:schemeClr val="dk1"/>
              </a:buClr>
              <a:buSzPts val="1100"/>
              <a:buFont typeface="Arial"/>
              <a:buChar char="●"/>
            </a:pPr>
            <a:r>
              <a:rPr lang="en" dirty="0">
                <a:solidFill>
                  <a:srgbClr val="FF0000"/>
                </a:solidFill>
              </a:rPr>
              <a:t>Specific exceptions</a:t>
            </a:r>
            <a:r>
              <a:rPr lang="en" dirty="0"/>
              <a:t> are available for </a:t>
            </a:r>
            <a:r>
              <a:rPr lang="en" dirty="0">
                <a:solidFill>
                  <a:srgbClr val="FF0000"/>
                </a:solidFill>
              </a:rPr>
              <a:t>educational institutions</a:t>
            </a:r>
            <a:r>
              <a:rPr lang="en" dirty="0"/>
              <a:t> &amp; those acting under their authority (including for works available through the Internet).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1200"/>
              </a:spcAft>
              <a:buNone/>
            </a:pPr>
            <a:endParaRPr dirty="0"/>
          </a:p>
        </p:txBody>
      </p:sp>
      <p:sp>
        <p:nvSpPr>
          <p:cNvPr id="292" name="Google Shape;292;p43"/>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CC</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94667-4767-4948-9077-F292B59BAFD3}"/>
              </a:ext>
            </a:extLst>
          </p:cNvPr>
          <p:cNvSpPr>
            <a:spLocks noGrp="1"/>
          </p:cNvSpPr>
          <p:nvPr>
            <p:ph type="ctrTitle"/>
          </p:nvPr>
        </p:nvSpPr>
        <p:spPr/>
        <p:txBody>
          <a:bodyPr/>
          <a:lstStyle/>
          <a:p>
            <a:r>
              <a:rPr lang="en-CA" dirty="0"/>
              <a:t>The Pendulum Swings?</a:t>
            </a:r>
          </a:p>
        </p:txBody>
      </p:sp>
      <p:sp>
        <p:nvSpPr>
          <p:cNvPr id="5" name="Subtitle 4">
            <a:extLst>
              <a:ext uri="{FF2B5EF4-FFF2-40B4-BE49-F238E27FC236}">
                <a16:creationId xmlns:a16="http://schemas.microsoft.com/office/drawing/2014/main" id="{9CC88384-9FFD-4F20-8FC7-9F9476F27BDE}"/>
              </a:ext>
            </a:extLst>
          </p:cNvPr>
          <p:cNvSpPr>
            <a:spLocks noGrp="1"/>
          </p:cNvSpPr>
          <p:nvPr>
            <p:ph type="subTitle" idx="1"/>
          </p:nvPr>
        </p:nvSpPr>
        <p:spPr/>
        <p:txBody>
          <a:bodyPr>
            <a:normAutofit fontScale="85000" lnSpcReduction="20000"/>
          </a:bodyPr>
          <a:lstStyle/>
          <a:p>
            <a:r>
              <a:rPr lang="en-GB" b="0" i="0" dirty="0">
                <a:solidFill>
                  <a:srgbClr val="000000"/>
                </a:solidFill>
                <a:effectLst/>
                <a:latin typeface="Times New Roman" panose="02020603050405020304" pitchFamily="18" charset="0"/>
              </a:rPr>
              <a:t>York University </a:t>
            </a:r>
            <a:r>
              <a:rPr lang="en-GB" b="0" i="1" dirty="0">
                <a:solidFill>
                  <a:srgbClr val="000000"/>
                </a:solidFill>
                <a:effectLst/>
                <a:latin typeface="Times New Roman" panose="02020603050405020304" pitchFamily="18" charset="0"/>
              </a:rPr>
              <a:t>v.</a:t>
            </a:r>
            <a:r>
              <a:rPr lang="en-GB" b="0" i="0" dirty="0">
                <a:solidFill>
                  <a:srgbClr val="000000"/>
                </a:solidFill>
                <a:effectLst/>
                <a:latin typeface="Times New Roman" panose="02020603050405020304" pitchFamily="18" charset="0"/>
              </a:rPr>
              <a:t> Canadian Copyright Licensing Agency </a:t>
            </a:r>
          </a:p>
          <a:p>
            <a:r>
              <a:rPr lang="en-GB" b="0" i="0" dirty="0">
                <a:solidFill>
                  <a:srgbClr val="000000"/>
                </a:solidFill>
                <a:effectLst/>
                <a:latin typeface="Times New Roman" panose="02020603050405020304" pitchFamily="18" charset="0"/>
              </a:rPr>
              <a:t>(Access Copyright), 2021 SCC 32</a:t>
            </a:r>
            <a:endParaRPr lang="en-CA" dirty="0"/>
          </a:p>
        </p:txBody>
      </p:sp>
      <p:pic>
        <p:nvPicPr>
          <p:cNvPr id="6" name="Picture 5">
            <a:extLst>
              <a:ext uri="{FF2B5EF4-FFF2-40B4-BE49-F238E27FC236}">
                <a16:creationId xmlns:a16="http://schemas.microsoft.com/office/drawing/2014/main" id="{3E479E0C-C2EB-42CA-BAB8-EA4EB1156881}"/>
              </a:ext>
            </a:extLst>
          </p:cNvPr>
          <p:cNvPicPr>
            <a:picLocks noChangeAspect="1"/>
          </p:cNvPicPr>
          <p:nvPr/>
        </p:nvPicPr>
        <p:blipFill>
          <a:blip r:embed="rId2"/>
          <a:stretch>
            <a:fillRect/>
          </a:stretch>
        </p:blipFill>
        <p:spPr>
          <a:xfrm>
            <a:off x="3554080" y="16761"/>
            <a:ext cx="2035839" cy="2035839"/>
          </a:xfrm>
          <a:prstGeom prst="rect">
            <a:avLst/>
          </a:prstGeom>
        </p:spPr>
      </p:pic>
    </p:spTree>
    <p:extLst>
      <p:ext uri="{BB962C8B-B14F-4D97-AF65-F5344CB8AC3E}">
        <p14:creationId xmlns:p14="http://schemas.microsoft.com/office/powerpoint/2010/main" val="2724146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C2A6A65-71FB-4766-A71D-AE27B7C272CB}"/>
              </a:ext>
            </a:extLst>
          </p:cNvPr>
          <p:cNvSpPr>
            <a:spLocks noGrp="1" noChangeArrowheads="1"/>
          </p:cNvSpPr>
          <p:nvPr>
            <p:ph type="title"/>
          </p:nvPr>
        </p:nvSpPr>
        <p:spPr/>
        <p:txBody>
          <a:bodyPr>
            <a:normAutofit fontScale="90000"/>
          </a:bodyPr>
          <a:lstStyle/>
          <a:p>
            <a:r>
              <a:rPr lang="en-US" altLang="en-US" dirty="0"/>
              <a:t>Access Copyright v. York University (FCTD)</a:t>
            </a:r>
            <a:endParaRPr lang="en-CA" altLang="en-US" dirty="0"/>
          </a:p>
        </p:txBody>
      </p:sp>
      <p:pic>
        <p:nvPicPr>
          <p:cNvPr id="58371" name="Picture 2">
            <a:extLst>
              <a:ext uri="{FF2B5EF4-FFF2-40B4-BE49-F238E27FC236}">
                <a16:creationId xmlns:a16="http://schemas.microsoft.com/office/drawing/2014/main" id="{76A14C54-5896-4A86-830D-DF1CB3A9A7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3205" y="1209508"/>
            <a:ext cx="3405535" cy="191685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TextBox 4">
            <a:extLst>
              <a:ext uri="{FF2B5EF4-FFF2-40B4-BE49-F238E27FC236}">
                <a16:creationId xmlns:a16="http://schemas.microsoft.com/office/drawing/2014/main" id="{C762AAEE-0572-42B1-B724-BC30AD82F562}"/>
              </a:ext>
            </a:extLst>
          </p:cNvPr>
          <p:cNvSpPr txBox="1">
            <a:spLocks noChangeArrowheads="1"/>
          </p:cNvSpPr>
          <p:nvPr/>
        </p:nvSpPr>
        <p:spPr bwMode="auto">
          <a:xfrm>
            <a:off x="3861490" y="1145054"/>
            <a:ext cx="4970810" cy="39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dirty="0"/>
              <a:t>"The fact that the guidelines could allow for copying of up to 100 per cent of the work of a particular author…indicates that the guidelines are arbitrary and are not soundly based in principle." </a:t>
            </a:r>
          </a:p>
          <a:p>
            <a:pPr eaLnBrk="1" hangingPunct="1">
              <a:spcBef>
                <a:spcPct val="0"/>
              </a:spcBef>
              <a:buFontTx/>
              <a:buNone/>
            </a:pPr>
            <a:endParaRPr lang="en-US" altLang="en-US" sz="1700" dirty="0"/>
          </a:p>
          <a:p>
            <a:pPr eaLnBrk="1" hangingPunct="1">
              <a:spcBef>
                <a:spcPct val="0"/>
              </a:spcBef>
              <a:buFontTx/>
              <a:buNone/>
            </a:pPr>
            <a:r>
              <a:rPr lang="en-US" altLang="en-US" sz="1700" dirty="0"/>
              <a:t>"York has not satisfied the fairness aspect of the quantitative amount of the dealing. There is no explanation why 10 per cent or a single article or any other limitation is fair."</a:t>
            </a:r>
          </a:p>
          <a:p>
            <a:pPr eaLnBrk="1" hangingPunct="1">
              <a:spcBef>
                <a:spcPct val="0"/>
              </a:spcBef>
              <a:buFontTx/>
              <a:buNone/>
            </a:pPr>
            <a:endParaRPr lang="en-US" altLang="en-US" sz="1700" dirty="0"/>
          </a:p>
          <a:p>
            <a:pPr eaLnBrk="1" hangingPunct="1">
              <a:spcBef>
                <a:spcPct val="0"/>
              </a:spcBef>
              <a:buFontTx/>
              <a:buNone/>
            </a:pPr>
            <a:r>
              <a:rPr lang="en-US" altLang="en-US" sz="1700" dirty="0"/>
              <a:t> "It is evident that York created the guidelines and operated under them primarily to obtain for free that which they had previously paid for."</a:t>
            </a:r>
          </a:p>
          <a:p>
            <a:pPr eaLnBrk="1" hangingPunct="1">
              <a:spcBef>
                <a:spcPct val="0"/>
              </a:spcBef>
              <a:buFontTx/>
              <a:buNone/>
            </a:pPr>
            <a:endParaRPr lang="en-CA" altLang="en-US" sz="1350" dirty="0"/>
          </a:p>
        </p:txBody>
      </p:sp>
      <p:pic>
        <p:nvPicPr>
          <p:cNvPr id="3" name="Picture 2">
            <a:extLst>
              <a:ext uri="{FF2B5EF4-FFF2-40B4-BE49-F238E27FC236}">
                <a16:creationId xmlns:a16="http://schemas.microsoft.com/office/drawing/2014/main" id="{399E867C-4C03-4C59-9E97-948F81F9B279}"/>
              </a:ext>
            </a:extLst>
          </p:cNvPr>
          <p:cNvPicPr>
            <a:picLocks noChangeAspect="1"/>
          </p:cNvPicPr>
          <p:nvPr/>
        </p:nvPicPr>
        <p:blipFill>
          <a:blip r:embed="rId3"/>
          <a:stretch>
            <a:fillRect/>
          </a:stretch>
        </p:blipFill>
        <p:spPr>
          <a:xfrm>
            <a:off x="383205" y="3357238"/>
            <a:ext cx="1564865" cy="1550767"/>
          </a:xfrm>
          <a:prstGeom prst="rect">
            <a:avLst/>
          </a:prstGeom>
        </p:spPr>
      </p:pic>
      <p:sp>
        <p:nvSpPr>
          <p:cNvPr id="4" name="TextBox 3">
            <a:extLst>
              <a:ext uri="{FF2B5EF4-FFF2-40B4-BE49-F238E27FC236}">
                <a16:creationId xmlns:a16="http://schemas.microsoft.com/office/drawing/2014/main" id="{4E2610BD-5356-4DF8-B5B2-35E1017B62B0}"/>
              </a:ext>
            </a:extLst>
          </p:cNvPr>
          <p:cNvSpPr txBox="1"/>
          <p:nvPr/>
        </p:nvSpPr>
        <p:spPr>
          <a:xfrm>
            <a:off x="2028267" y="3763289"/>
            <a:ext cx="1495977" cy="738664"/>
          </a:xfrm>
          <a:prstGeom prst="rect">
            <a:avLst/>
          </a:prstGeom>
          <a:noFill/>
        </p:spPr>
        <p:txBody>
          <a:bodyPr wrap="square" rtlCol="0">
            <a:spAutoFit/>
          </a:bodyPr>
          <a:lstStyle/>
          <a:p>
            <a:r>
              <a:rPr lang="en-CA" dirty="0"/>
              <a:t>Justice Phelan, Federal Court (Trial Division)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2D64-8EFC-4D6B-993B-EA22C2CFE313}"/>
              </a:ext>
            </a:extLst>
          </p:cNvPr>
          <p:cNvSpPr>
            <a:spLocks noGrp="1"/>
          </p:cNvSpPr>
          <p:nvPr>
            <p:ph type="title"/>
          </p:nvPr>
        </p:nvSpPr>
        <p:spPr/>
        <p:txBody>
          <a:bodyPr>
            <a:normAutofit fontScale="90000"/>
          </a:bodyPr>
          <a:lstStyle/>
          <a:p>
            <a:r>
              <a:rPr lang="en-CA" dirty="0"/>
              <a:t>Unanimous Affirmation of User Rights in Education</a:t>
            </a:r>
          </a:p>
        </p:txBody>
      </p:sp>
      <p:sp>
        <p:nvSpPr>
          <p:cNvPr id="3" name="Content Placeholder 2">
            <a:extLst>
              <a:ext uri="{FF2B5EF4-FFF2-40B4-BE49-F238E27FC236}">
                <a16:creationId xmlns:a16="http://schemas.microsoft.com/office/drawing/2014/main" id="{CA76A364-A1F8-4C84-B1C0-8BC80739712F}"/>
              </a:ext>
            </a:extLst>
          </p:cNvPr>
          <p:cNvSpPr>
            <a:spLocks noGrp="1"/>
          </p:cNvSpPr>
          <p:nvPr>
            <p:ph idx="1"/>
          </p:nvPr>
        </p:nvSpPr>
        <p:spPr>
          <a:xfrm>
            <a:off x="311700" y="1152475"/>
            <a:ext cx="8520600" cy="3801910"/>
          </a:xfrm>
        </p:spPr>
        <p:txBody>
          <a:bodyPr>
            <a:normAutofit fontScale="92500"/>
          </a:bodyPr>
          <a:lstStyle/>
          <a:p>
            <a:pPr>
              <a:lnSpc>
                <a:spcPct val="100000"/>
              </a:lnSpc>
              <a:spcAft>
                <a:spcPts val="1200"/>
              </a:spcAft>
            </a:pPr>
            <a:r>
              <a:rPr lang="en-GB" b="0" i="0" dirty="0" err="1">
                <a:solidFill>
                  <a:srgbClr val="000000"/>
                </a:solidFill>
                <a:effectLst/>
                <a:latin typeface="+mn-lt"/>
              </a:rPr>
              <a:t>Abella</a:t>
            </a:r>
            <a:r>
              <a:rPr lang="en-GB" b="0" i="0" dirty="0">
                <a:solidFill>
                  <a:srgbClr val="000000"/>
                </a:solidFill>
                <a:effectLst/>
                <a:latin typeface="+mn-lt"/>
              </a:rPr>
              <a:t> J: “There are some significant jurisprudential problems with those aspects of the [FC and FCA] judgments [on fair dealing] that warrant comment.”</a:t>
            </a:r>
          </a:p>
          <a:p>
            <a:pPr>
              <a:lnSpc>
                <a:spcPct val="100000"/>
              </a:lnSpc>
              <a:spcAft>
                <a:spcPts val="1200"/>
              </a:spcAft>
            </a:pPr>
            <a:r>
              <a:rPr lang="en-GB" b="0" i="0" dirty="0">
                <a:solidFill>
                  <a:srgbClr val="000000"/>
                </a:solidFill>
                <a:effectLst/>
                <a:latin typeface="+mn-lt"/>
              </a:rPr>
              <a:t>“The main problem…was that they approached the fairness analysis exclusively from the institutional perspective…the nature of fair dealing as a user’s right was overlooked and the fairness assessment was over before it began.</a:t>
            </a:r>
            <a:r>
              <a:rPr lang="en-GB" dirty="0">
                <a:solidFill>
                  <a:srgbClr val="000000"/>
                </a:solidFill>
                <a:latin typeface="+mn-lt"/>
              </a:rPr>
              <a:t>”</a:t>
            </a:r>
          </a:p>
          <a:p>
            <a:pPr>
              <a:lnSpc>
                <a:spcPct val="100000"/>
              </a:lnSpc>
              <a:spcAft>
                <a:spcPts val="1200"/>
              </a:spcAft>
            </a:pPr>
            <a:r>
              <a:rPr lang="en-GB" dirty="0">
                <a:solidFill>
                  <a:srgbClr val="000000"/>
                </a:solidFill>
                <a:effectLst/>
                <a:latin typeface="+mn-lt"/>
              </a:rPr>
              <a:t>“</a:t>
            </a:r>
            <a:r>
              <a:rPr lang="en-GB" b="0" i="0" dirty="0">
                <a:solidFill>
                  <a:srgbClr val="000000"/>
                </a:solidFill>
                <a:effectLst/>
                <a:latin typeface="+mn-lt"/>
              </a:rPr>
              <a:t>In the educational context, instructors are facilitating the education of each of their individual students who have fair dealing rights”</a:t>
            </a:r>
          </a:p>
          <a:p>
            <a:pPr>
              <a:lnSpc>
                <a:spcPct val="100000"/>
              </a:lnSpc>
              <a:spcAft>
                <a:spcPts val="1200"/>
              </a:spcAft>
            </a:pPr>
            <a:r>
              <a:rPr lang="en-GB" b="0" i="0" dirty="0">
                <a:solidFill>
                  <a:srgbClr val="000000"/>
                </a:solidFill>
                <a:effectLst/>
                <a:latin typeface="+mn-lt"/>
              </a:rPr>
              <a:t>“Funds “saved” by proper exercise of the fair dealing right go to the University’s core objective of education, not to some ulterior commercial purpose</a:t>
            </a:r>
            <a:r>
              <a:rPr lang="en-GB" dirty="0">
                <a:solidFill>
                  <a:srgbClr val="000000"/>
                </a:solidFill>
                <a:latin typeface="+mn-lt"/>
              </a:rPr>
              <a:t>”</a:t>
            </a:r>
          </a:p>
          <a:p>
            <a:pPr>
              <a:lnSpc>
                <a:spcPct val="100000"/>
              </a:lnSpc>
              <a:spcAft>
                <a:spcPts val="1200"/>
              </a:spcAft>
            </a:pPr>
            <a:r>
              <a:rPr lang="en-GB" b="0" i="0" dirty="0">
                <a:solidFill>
                  <a:srgbClr val="000000"/>
                </a:solidFill>
                <a:effectLst/>
                <a:latin typeface="+mn-lt"/>
              </a:rPr>
              <a:t>“Since fair dealing is a ‘user’s’ right, the ‘amount of the dealing’ factor should be assessed based on the individual use” (citing </a:t>
            </a:r>
            <a:r>
              <a:rPr lang="en-GB" b="0" i="1" dirty="0">
                <a:solidFill>
                  <a:srgbClr val="000000"/>
                </a:solidFill>
                <a:effectLst/>
                <a:latin typeface="+mn-lt"/>
              </a:rPr>
              <a:t>SOCAN</a:t>
            </a:r>
            <a:r>
              <a:rPr lang="en-GB" b="0" i="0" dirty="0">
                <a:solidFill>
                  <a:srgbClr val="000000"/>
                </a:solidFill>
                <a:effectLst/>
                <a:latin typeface="+mn-lt"/>
              </a:rPr>
              <a:t>).</a:t>
            </a:r>
            <a:endParaRPr lang="en-CA" dirty="0">
              <a:latin typeface="+mn-lt"/>
            </a:endParaRPr>
          </a:p>
        </p:txBody>
      </p:sp>
    </p:spTree>
    <p:extLst>
      <p:ext uri="{BB962C8B-B14F-4D97-AF65-F5344CB8AC3E}">
        <p14:creationId xmlns:p14="http://schemas.microsoft.com/office/powerpoint/2010/main" val="145771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t>Minor differences &amp; additional considerations</a:t>
            </a:r>
            <a:endParaRPr sz="2620" b="1"/>
          </a:p>
        </p:txBody>
      </p:sp>
      <p:sp>
        <p:nvSpPr>
          <p:cNvPr id="298" name="Google Shape;29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solidFill>
                  <a:srgbClr val="FF0000"/>
                </a:solidFill>
              </a:rPr>
              <a:t>Purpose Inquiry:</a:t>
            </a:r>
            <a:r>
              <a:rPr lang="en" dirty="0"/>
              <a:t> Use of © material in OER must (genuinely) be for the purposes of education, facilitating private study/research, criticism or review.</a:t>
            </a:r>
            <a:endParaRPr dirty="0"/>
          </a:p>
          <a:p>
            <a:pPr marL="457200" lvl="0" indent="-342900" algn="l" rtl="0">
              <a:spcBef>
                <a:spcPts val="0"/>
              </a:spcBef>
              <a:spcAft>
                <a:spcPts val="0"/>
              </a:spcAft>
              <a:buSzPts val="1800"/>
              <a:buChar char="●"/>
            </a:pPr>
            <a:r>
              <a:rPr lang="en" dirty="0"/>
              <a:t>There is no broad recognition of a </a:t>
            </a:r>
            <a:r>
              <a:rPr lang="en" dirty="0">
                <a:solidFill>
                  <a:srgbClr val="FF0000"/>
                </a:solidFill>
              </a:rPr>
              <a:t>transformative use doctrine</a:t>
            </a:r>
            <a:r>
              <a:rPr lang="en" dirty="0"/>
              <a:t> as such. </a:t>
            </a:r>
            <a:endParaRPr dirty="0"/>
          </a:p>
          <a:p>
            <a:pPr marL="457200" lvl="0" indent="-342900" algn="l" rtl="0">
              <a:spcBef>
                <a:spcPts val="0"/>
              </a:spcBef>
              <a:spcAft>
                <a:spcPts val="0"/>
              </a:spcAft>
              <a:buSzPts val="1800"/>
              <a:buChar char="●"/>
            </a:pPr>
            <a:r>
              <a:rPr lang="en" dirty="0"/>
              <a:t>There is one added fairness factor: </a:t>
            </a:r>
            <a:r>
              <a:rPr lang="en" dirty="0">
                <a:solidFill>
                  <a:srgbClr val="FF0000"/>
                </a:solidFill>
              </a:rPr>
              <a:t>availability of alternatives</a:t>
            </a:r>
            <a:r>
              <a:rPr lang="en" dirty="0"/>
              <a:t> (consider whether materials would be equally effective without use; license irrelevant) </a:t>
            </a:r>
            <a:endParaRPr dirty="0"/>
          </a:p>
          <a:p>
            <a:pPr marL="457200" lvl="0" indent="-342900" algn="l" rtl="0">
              <a:spcBef>
                <a:spcPts val="0"/>
              </a:spcBef>
              <a:spcAft>
                <a:spcPts val="0"/>
              </a:spcAft>
              <a:buSzPts val="1800"/>
              <a:buChar char="●"/>
            </a:pPr>
            <a:r>
              <a:rPr lang="en" dirty="0"/>
              <a:t>Uses for purposes of criticism, review and new reporting (not education/private study) require </a:t>
            </a:r>
            <a:r>
              <a:rPr lang="en" dirty="0">
                <a:solidFill>
                  <a:srgbClr val="FF0000"/>
                </a:solidFill>
              </a:rPr>
              <a:t>acknowledgement of source/author</a:t>
            </a:r>
            <a:r>
              <a:rPr lang="en" dirty="0"/>
              <a:t>.  </a:t>
            </a:r>
            <a:endParaRPr dirty="0"/>
          </a:p>
          <a:p>
            <a:pPr marL="457200" lvl="0" indent="-342900" algn="l" rtl="0">
              <a:spcBef>
                <a:spcPts val="0"/>
              </a:spcBef>
              <a:spcAft>
                <a:spcPts val="0"/>
              </a:spcAft>
              <a:buSzPts val="1800"/>
              <a:buChar char="●"/>
            </a:pPr>
            <a:r>
              <a:rPr lang="en" dirty="0"/>
              <a:t>Canada provides greater </a:t>
            </a:r>
            <a:r>
              <a:rPr lang="en" dirty="0">
                <a:solidFill>
                  <a:srgbClr val="FF0000"/>
                </a:solidFill>
              </a:rPr>
              <a:t>protection for authors’ Moral Rights</a:t>
            </a:r>
            <a:r>
              <a:rPr lang="en" dirty="0"/>
              <a:t> - right to attribution of authorship where reasonable; protection of integrity (avoid modifications/associations that could harm an author’s reputation).</a:t>
            </a:r>
            <a:endParaRPr dirty="0"/>
          </a:p>
          <a:p>
            <a:pPr marL="457200" lvl="0" indent="-342900" algn="l" rtl="0">
              <a:spcBef>
                <a:spcPts val="0"/>
              </a:spcBef>
              <a:spcAft>
                <a:spcPts val="0"/>
              </a:spcAft>
              <a:buSzPts val="1800"/>
              <a:buChar char="●"/>
            </a:pPr>
            <a:r>
              <a:rPr lang="en" dirty="0">
                <a:solidFill>
                  <a:srgbClr val="FF0000"/>
                </a:solidFill>
              </a:rPr>
              <a:t>Crown Copyright</a:t>
            </a:r>
            <a:r>
              <a:rPr lang="en" dirty="0"/>
              <a:t>: Government works are protected by copyright.</a:t>
            </a:r>
            <a:endParaRPr dirty="0"/>
          </a:p>
        </p:txBody>
      </p:sp>
      <p:sp>
        <p:nvSpPr>
          <p:cNvPr id="299" name="Google Shape;299;p44"/>
          <p:cNvSpPr txBox="1"/>
          <p:nvPr/>
        </p:nvSpPr>
        <p:spPr>
          <a:xfrm>
            <a:off x="307125" y="4628225"/>
            <a:ext cx="18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CC</a:t>
            </a:r>
            <a:endParaRPr>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dirty="0"/>
              <a:t>Summary: Harmony between fair use and fair dealing</a:t>
            </a:r>
            <a:endParaRPr sz="2620" b="1" dirty="0"/>
          </a:p>
        </p:txBody>
      </p:sp>
      <p:sp>
        <p:nvSpPr>
          <p:cNvPr id="252" name="Google Shape;25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dirty="0"/>
              <a:t>The general Principles and Best Practices set out in the Code are intended to be equally appropriate for US and Canadian-based OER makers/materials.</a:t>
            </a:r>
            <a:endParaRPr dirty="0"/>
          </a:p>
          <a:p>
            <a:pPr marL="457200" lvl="0" indent="-342900" algn="l" rtl="0">
              <a:spcBef>
                <a:spcPts val="0"/>
              </a:spcBef>
              <a:spcAft>
                <a:spcPts val="0"/>
              </a:spcAft>
              <a:buSzPts val="1800"/>
              <a:buChar char="●"/>
            </a:pPr>
            <a:r>
              <a:rPr lang="en" dirty="0"/>
              <a:t>Fair dealing is a positive user right that is integral to Canada’s copyright system, its purpose, and balance (</a:t>
            </a:r>
            <a:r>
              <a:rPr lang="en" i="1" dirty="0"/>
              <a:t>CCH v. LSUC</a:t>
            </a:r>
            <a:r>
              <a:rPr lang="en" dirty="0"/>
              <a:t>, </a:t>
            </a:r>
            <a:r>
              <a:rPr lang="en" i="1" dirty="0"/>
              <a:t>Alberta</a:t>
            </a:r>
            <a:r>
              <a:rPr lang="en" dirty="0"/>
              <a:t>, </a:t>
            </a:r>
            <a:r>
              <a:rPr lang="en" i="1" dirty="0"/>
              <a:t>SOCAN v Bell, York U v Access</a:t>
            </a:r>
            <a:r>
              <a:rPr lang="en" dirty="0"/>
              <a:t>)</a:t>
            </a:r>
            <a:endParaRPr dirty="0"/>
          </a:p>
          <a:p>
            <a:pPr marL="457200" lvl="0" indent="-342900" algn="l" rtl="0">
              <a:spcBef>
                <a:spcPts val="0"/>
              </a:spcBef>
              <a:spcAft>
                <a:spcPts val="0"/>
              </a:spcAft>
              <a:buSzPts val="1800"/>
              <a:buChar char="●"/>
            </a:pPr>
            <a:r>
              <a:rPr lang="en" dirty="0"/>
              <a:t>Enumerated purposes in Canada’s Copyright Act are to be liberally interpreted. </a:t>
            </a:r>
            <a:endParaRPr dirty="0"/>
          </a:p>
          <a:p>
            <a:pPr marL="457200" lvl="0" indent="-342900" algn="l" rtl="0">
              <a:spcBef>
                <a:spcPts val="0"/>
              </a:spcBef>
              <a:spcAft>
                <a:spcPts val="0"/>
              </a:spcAft>
              <a:buSzPts val="1800"/>
              <a:buChar char="●"/>
            </a:pPr>
            <a:r>
              <a:rPr lang="en" dirty="0"/>
              <a:t>The addition of “education” to s. 29 removed the purpose hurdle for O</a:t>
            </a:r>
            <a:r>
              <a:rPr lang="en" u="sng" dirty="0"/>
              <a:t>E</a:t>
            </a:r>
            <a:r>
              <a:rPr lang="en" dirty="0"/>
              <a:t>R.</a:t>
            </a:r>
            <a:endParaRPr dirty="0"/>
          </a:p>
          <a:p>
            <a:pPr marL="457200" lvl="0" indent="-342900" algn="l" rtl="0">
              <a:spcBef>
                <a:spcPts val="0"/>
              </a:spcBef>
              <a:spcAft>
                <a:spcPts val="0"/>
              </a:spcAft>
              <a:buSzPts val="1800"/>
              <a:buChar char="●"/>
            </a:pPr>
            <a:r>
              <a:rPr lang="en" dirty="0"/>
              <a:t>The “analytical heavy-hitting” is done in determining whether use is “fair.”</a:t>
            </a:r>
            <a:endParaRPr dirty="0"/>
          </a:p>
          <a:p>
            <a:pPr marL="457200" lvl="0" indent="-342900" algn="l" rtl="0">
              <a:spcBef>
                <a:spcPts val="0"/>
              </a:spcBef>
              <a:spcAft>
                <a:spcPts val="0"/>
              </a:spcAft>
              <a:buSzPts val="1800"/>
              <a:buChar char="●"/>
            </a:pPr>
            <a:r>
              <a:rPr lang="en" dirty="0"/>
              <a:t>“Fairness” is determined using a multifactor test very similar to US fair use.</a:t>
            </a:r>
            <a:endParaRPr dirty="0"/>
          </a:p>
          <a:p>
            <a:pPr marL="457200" lvl="0" indent="-342900" algn="l" rtl="0">
              <a:spcBef>
                <a:spcPts val="0"/>
              </a:spcBef>
              <a:spcAft>
                <a:spcPts val="0"/>
              </a:spcAft>
              <a:buSzPts val="1800"/>
              <a:buChar char="●"/>
            </a:pPr>
            <a:r>
              <a:rPr lang="en" dirty="0"/>
              <a:t>Additional considerations? Available alternatives; attribution/moral rights.</a:t>
            </a:r>
            <a:endParaRPr dirty="0"/>
          </a:p>
          <a:p>
            <a:pPr marL="457200" lvl="0" indent="-342900" algn="l" rtl="0">
              <a:spcBef>
                <a:spcPts val="0"/>
              </a:spcBef>
              <a:spcAft>
                <a:spcPts val="0"/>
              </a:spcAft>
              <a:buSzPts val="1800"/>
              <a:buChar char="●"/>
            </a:pPr>
            <a:r>
              <a:rPr lang="en" dirty="0">
                <a:solidFill>
                  <a:schemeClr val="dk1"/>
                </a:solidFill>
              </a:rPr>
              <a:t>Can assume “fair use” for an educational purpose = a “fair dealing” in Canada.</a:t>
            </a:r>
            <a:r>
              <a:rPr lang="en" dirty="0"/>
              <a:t> </a:t>
            </a:r>
            <a:endParaRPr dirty="0"/>
          </a:p>
        </p:txBody>
      </p:sp>
    </p:spTree>
    <p:extLst>
      <p:ext uri="{BB962C8B-B14F-4D97-AF65-F5344CB8AC3E}">
        <p14:creationId xmlns:p14="http://schemas.microsoft.com/office/powerpoint/2010/main" val="241620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7715-6F5A-4E70-975E-C8442AD85381}"/>
              </a:ext>
            </a:extLst>
          </p:cNvPr>
          <p:cNvSpPr>
            <a:spLocks noGrp="1"/>
          </p:cNvSpPr>
          <p:nvPr>
            <p:ph type="title"/>
          </p:nvPr>
        </p:nvSpPr>
        <p:spPr/>
        <p:txBody>
          <a:bodyPr>
            <a:normAutofit fontScale="90000"/>
          </a:bodyPr>
          <a:lstStyle/>
          <a:p>
            <a:r>
              <a:rPr lang="en-CA" dirty="0"/>
              <a:t>User Rights Resonating with the Reasons of </a:t>
            </a:r>
            <a:r>
              <a:rPr lang="en-CA" dirty="0" err="1"/>
              <a:t>Abella</a:t>
            </a:r>
            <a:r>
              <a:rPr lang="en-CA" dirty="0"/>
              <a:t> J.</a:t>
            </a:r>
          </a:p>
        </p:txBody>
      </p:sp>
      <p:sp>
        <p:nvSpPr>
          <p:cNvPr id="3" name="Text Placeholder 2">
            <a:extLst>
              <a:ext uri="{FF2B5EF4-FFF2-40B4-BE49-F238E27FC236}">
                <a16:creationId xmlns:a16="http://schemas.microsoft.com/office/drawing/2014/main" id="{3740B4DA-3100-4111-9D13-D30B8F8FF2BE}"/>
              </a:ext>
            </a:extLst>
          </p:cNvPr>
          <p:cNvSpPr>
            <a:spLocks noGrp="1"/>
          </p:cNvSpPr>
          <p:nvPr>
            <p:ph type="body" idx="1"/>
          </p:nvPr>
        </p:nvSpPr>
        <p:spPr>
          <a:xfrm>
            <a:off x="2356630" y="1502706"/>
            <a:ext cx="6621115" cy="3416400"/>
          </a:xfrm>
        </p:spPr>
        <p:txBody>
          <a:bodyPr>
            <a:normAutofit/>
          </a:bodyPr>
          <a:lstStyle/>
          <a:p>
            <a:pPr marL="0" lvl="0" indent="0">
              <a:lnSpc>
                <a:spcPct val="107000"/>
              </a:lnSpc>
              <a:buNone/>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“Increasing public access to and dissemination of artistic and intellectual works, which enrich society and often provide users with the tools and inspiration to generate works of their own, is a primary goal of copyright.” </a:t>
            </a:r>
          </a:p>
          <a:p>
            <a:pPr marL="0" lvl="0" indent="0">
              <a:lnSpc>
                <a:spcPct val="107000"/>
              </a:lnSpc>
              <a:buNone/>
            </a:pPr>
            <a:endPar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buNone/>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the end of the day, the question in a case involving a university’s fair dealing practices is whether those practices actualize the students’ right to receive course material for educational purposes in a fair manner, consistent with the underlying balance between users’ rights and creators’ rights in the </a:t>
            </a:r>
            <a:r>
              <a:rPr lang="en-CA"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a:t>
            </a: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CA" dirty="0"/>
          </a:p>
        </p:txBody>
      </p:sp>
      <p:pic>
        <p:nvPicPr>
          <p:cNvPr id="6" name="Picture 5">
            <a:extLst>
              <a:ext uri="{FF2B5EF4-FFF2-40B4-BE49-F238E27FC236}">
                <a16:creationId xmlns:a16="http://schemas.microsoft.com/office/drawing/2014/main" id="{9629E842-2B9B-4E81-A1B9-1CF814F97A84}"/>
              </a:ext>
            </a:extLst>
          </p:cNvPr>
          <p:cNvPicPr>
            <a:picLocks noChangeAspect="1"/>
          </p:cNvPicPr>
          <p:nvPr/>
        </p:nvPicPr>
        <p:blipFill>
          <a:blip r:embed="rId2"/>
          <a:stretch>
            <a:fillRect/>
          </a:stretch>
        </p:blipFill>
        <p:spPr>
          <a:xfrm>
            <a:off x="311700" y="1647161"/>
            <a:ext cx="1781175" cy="2562225"/>
          </a:xfrm>
          <a:prstGeom prst="rect">
            <a:avLst/>
          </a:prstGeom>
        </p:spPr>
      </p:pic>
    </p:spTree>
    <p:extLst>
      <p:ext uri="{BB962C8B-B14F-4D97-AF65-F5344CB8AC3E}">
        <p14:creationId xmlns:p14="http://schemas.microsoft.com/office/powerpoint/2010/main" val="1307054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 and Discussion</a:t>
            </a:r>
            <a:endParaRPr/>
          </a:p>
        </p:txBody>
      </p:sp>
      <p:sp>
        <p:nvSpPr>
          <p:cNvPr id="374" name="Google Shape;374;p53"/>
          <p:cNvSpPr txBox="1"/>
          <p:nvPr/>
        </p:nvSpPr>
        <p:spPr>
          <a:xfrm>
            <a:off x="365314" y="4399950"/>
            <a:ext cx="67919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dirty="0">
                <a:latin typeface="Roboto"/>
                <a:ea typeface="Roboto"/>
                <a:cs typeface="Roboto"/>
                <a:sym typeface="Roboto"/>
                <a:hlinkClick r:id="rId3"/>
              </a:rPr>
              <a:t>https://www.wcl.american.edu/impact/initiatives-programs/pijip/documents/code-of-best-practices-in-fair-use-for-open-educational-resources/</a:t>
            </a:r>
            <a:r>
              <a:rPr lang="en-CA" dirty="0">
                <a:latin typeface="Roboto"/>
                <a:ea typeface="Roboto"/>
                <a:cs typeface="Roboto"/>
                <a:sym typeface="Roboto"/>
              </a:rPr>
              <a:t> </a:t>
            </a:r>
            <a:endParaRPr dirty="0">
              <a:latin typeface="Roboto"/>
              <a:ea typeface="Roboto"/>
              <a:cs typeface="Roboto"/>
              <a:sym typeface="Roboto"/>
            </a:endParaRPr>
          </a:p>
        </p:txBody>
      </p:sp>
      <p:sp>
        <p:nvSpPr>
          <p:cNvPr id="375" name="Google Shape;375;p53"/>
          <p:cNvSpPr/>
          <p:nvPr/>
        </p:nvSpPr>
        <p:spPr>
          <a:xfrm>
            <a:off x="0" y="0"/>
            <a:ext cx="2512500" cy="2249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1394D"/>
              </a:solidFill>
              <a:latin typeface="Calibri"/>
              <a:ea typeface="Calibri"/>
              <a:cs typeface="Calibri"/>
              <a:sym typeface="Calibri"/>
            </a:endParaRPr>
          </a:p>
        </p:txBody>
      </p:sp>
      <p:pic>
        <p:nvPicPr>
          <p:cNvPr id="376" name="Google Shape;376;p53"/>
          <p:cNvPicPr preferRelativeResize="0"/>
          <p:nvPr/>
        </p:nvPicPr>
        <p:blipFill>
          <a:blip r:embed="rId5">
            <a:alphaModFix/>
          </a:blip>
          <a:stretch>
            <a:fillRect/>
          </a:stretch>
        </p:blipFill>
        <p:spPr>
          <a:xfrm>
            <a:off x="7564151" y="4595675"/>
            <a:ext cx="1143850" cy="4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02275" y="1427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t>    The role of “Best Practices”</a:t>
            </a:r>
            <a:endParaRPr sz="3200"/>
          </a:p>
        </p:txBody>
      </p:sp>
      <p:sp>
        <p:nvSpPr>
          <p:cNvPr id="118" name="Google Shape;118;p21"/>
          <p:cNvSpPr txBox="1"/>
          <p:nvPr/>
        </p:nvSpPr>
        <p:spPr>
          <a:xfrm>
            <a:off x="628417" y="1226713"/>
            <a:ext cx="7887166" cy="3051574"/>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Roboto"/>
              <a:buChar char="●"/>
            </a:pPr>
            <a:r>
              <a:rPr lang="en" sz="1800" dirty="0">
                <a:solidFill>
                  <a:schemeClr val="dk1"/>
                </a:solidFill>
                <a:latin typeface="Roboto"/>
                <a:ea typeface="Roboto"/>
                <a:cs typeface="Roboto"/>
                <a:sym typeface="Roboto"/>
              </a:rPr>
              <a:t>Proliferation of </a:t>
            </a:r>
            <a:r>
              <a:rPr lang="en" sz="1800" u="sng" dirty="0">
                <a:solidFill>
                  <a:schemeClr val="hlink"/>
                </a:solidFill>
                <a:latin typeface="Roboto"/>
                <a:ea typeface="Roboto"/>
                <a:cs typeface="Roboto"/>
                <a:sym typeface="Roboto"/>
                <a:hlinkClick r:id="rId3"/>
              </a:rPr>
              <a:t>Best Practices documents</a:t>
            </a:r>
            <a:r>
              <a:rPr lang="en" sz="1800" dirty="0">
                <a:solidFill>
                  <a:schemeClr val="dk1"/>
                </a:solidFill>
                <a:latin typeface="Roboto"/>
                <a:ea typeface="Roboto"/>
                <a:cs typeface="Roboto"/>
                <a:sym typeface="Roboto"/>
              </a:rPr>
              <a:t> over the last 16 years </a:t>
            </a:r>
            <a:endParaRPr sz="1800" dirty="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dirty="0">
                <a:solidFill>
                  <a:schemeClr val="dk1"/>
                </a:solidFill>
                <a:latin typeface="Roboto"/>
                <a:ea typeface="Roboto"/>
                <a:cs typeface="Roboto"/>
                <a:sym typeface="Roboto"/>
              </a:rPr>
              <a:t>The missions of participating communities have benefitted -- doc films, libraries, etc. </a:t>
            </a:r>
            <a:endParaRPr sz="1800" dirty="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Calibri"/>
              <a:buChar char="●"/>
            </a:pPr>
            <a:r>
              <a:rPr lang="en" sz="1800" dirty="0">
                <a:solidFill>
                  <a:schemeClr val="dk1"/>
                </a:solidFill>
                <a:latin typeface="Roboto"/>
                <a:ea typeface="Roboto"/>
                <a:cs typeface="Roboto"/>
                <a:sym typeface="Roboto"/>
              </a:rPr>
              <a:t>The community we hope will benefit is OER creators, who should have access to a wide range of </a:t>
            </a:r>
            <a:r>
              <a:rPr lang="en" sz="1800" b="1" dirty="0">
                <a:solidFill>
                  <a:schemeClr val="dk1"/>
                </a:solidFill>
                <a:latin typeface="Roboto"/>
                <a:ea typeface="Roboto"/>
                <a:cs typeface="Roboto"/>
                <a:sym typeface="Roboto"/>
              </a:rPr>
              <a:t>inserts</a:t>
            </a:r>
            <a:r>
              <a:rPr lang="en" sz="1800" dirty="0">
                <a:solidFill>
                  <a:schemeClr val="dk1"/>
                </a:solidFill>
                <a:latin typeface="Roboto"/>
                <a:ea typeface="Roboto"/>
                <a:cs typeface="Roboto"/>
                <a:sym typeface="Roboto"/>
              </a:rPr>
              <a:t> -- illustrations and examples in all media to support teaching and learning -- not just those with open licenses or PD status.</a:t>
            </a:r>
            <a:endParaRPr sz="1800" dirty="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dirty="0">
                <a:solidFill>
                  <a:schemeClr val="dk1"/>
                </a:solidFill>
                <a:latin typeface="Roboto"/>
                <a:ea typeface="Roboto"/>
                <a:cs typeface="Roboto"/>
                <a:sym typeface="Roboto"/>
              </a:rPr>
              <a:t>Among other things, this will promote the accessibility and durability of OER -- creating resources that are self-contained</a:t>
            </a:r>
            <a:endParaRPr sz="200" dirty="0">
              <a:latin typeface="Roboto"/>
              <a:ea typeface="Roboto"/>
              <a:cs typeface="Roboto"/>
              <a:sym typeface="Roboto"/>
            </a:endParaRPr>
          </a:p>
        </p:txBody>
      </p:sp>
      <p:pic>
        <p:nvPicPr>
          <p:cNvPr id="119" name="Google Shape;119;p21" descr="The logo for the Best Practices for Fair Use and OER" title="Best Practices for Fair Use in OER logo"/>
          <p:cNvPicPr preferRelativeResize="0"/>
          <p:nvPr/>
        </p:nvPicPr>
        <p:blipFill>
          <a:blip r:embed="rId4">
            <a:alphaModFix/>
          </a:blip>
          <a:stretch>
            <a:fillRect/>
          </a:stretch>
        </p:blipFill>
        <p:spPr>
          <a:xfrm>
            <a:off x="7596375" y="4520450"/>
            <a:ext cx="1192300" cy="37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2993413-B951-4418-B06E-1AA736570F85}"/>
              </a:ext>
            </a:extLst>
          </p:cNvPr>
          <p:cNvPicPr>
            <a:picLocks noChangeAspect="1"/>
          </p:cNvPicPr>
          <p:nvPr/>
        </p:nvPicPr>
        <p:blipFill>
          <a:blip r:embed="rId2"/>
          <a:stretch>
            <a:fillRect/>
          </a:stretch>
        </p:blipFill>
        <p:spPr>
          <a:xfrm>
            <a:off x="970643" y="50800"/>
            <a:ext cx="7202715" cy="5041900"/>
          </a:xfrm>
          <a:prstGeom prst="rect">
            <a:avLst/>
          </a:prstGeom>
          <a:noFill/>
        </p:spPr>
      </p:pic>
      <p:sp>
        <p:nvSpPr>
          <p:cNvPr id="2" name="TextBox 1">
            <a:extLst>
              <a:ext uri="{FF2B5EF4-FFF2-40B4-BE49-F238E27FC236}">
                <a16:creationId xmlns:a16="http://schemas.microsoft.com/office/drawing/2014/main" id="{452E2312-3509-4CDE-96AD-3CAE275E8EA0}"/>
              </a:ext>
            </a:extLst>
          </p:cNvPr>
          <p:cNvSpPr txBox="1"/>
          <p:nvPr/>
        </p:nvSpPr>
        <p:spPr>
          <a:xfrm>
            <a:off x="1155032" y="4831090"/>
            <a:ext cx="7202715" cy="523220"/>
          </a:xfrm>
          <a:prstGeom prst="rect">
            <a:avLst/>
          </a:prstGeom>
          <a:noFill/>
        </p:spPr>
        <p:txBody>
          <a:bodyPr wrap="square" rtlCol="0">
            <a:spAutoFit/>
          </a:bodyPr>
          <a:lstStyle/>
          <a:p>
            <a:r>
              <a:rPr lang="en-CA" dirty="0">
                <a:hlinkClick r:id="rId3"/>
              </a:rPr>
              <a:t>https://brocku.ca/pedagogical-innovation/resources/open-educational-resources/</a:t>
            </a:r>
            <a:r>
              <a:rPr lang="en-CA" dirty="0"/>
              <a:t>  </a:t>
            </a:r>
          </a:p>
          <a:p>
            <a:endParaRPr lang="en-CA" dirty="0"/>
          </a:p>
        </p:txBody>
      </p:sp>
    </p:spTree>
    <p:extLst>
      <p:ext uri="{BB962C8B-B14F-4D97-AF65-F5344CB8AC3E}">
        <p14:creationId xmlns:p14="http://schemas.microsoft.com/office/powerpoint/2010/main" val="34607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3141-8306-406E-B655-07F6B0A00CBE}"/>
              </a:ext>
            </a:extLst>
          </p:cNvPr>
          <p:cNvSpPr>
            <a:spLocks noGrp="1"/>
          </p:cNvSpPr>
          <p:nvPr>
            <p:ph type="title"/>
          </p:nvPr>
        </p:nvSpPr>
        <p:spPr>
          <a:xfrm>
            <a:off x="5657851" y="121583"/>
            <a:ext cx="3330889" cy="1088068"/>
          </a:xfrm>
        </p:spPr>
        <p:txBody>
          <a:bodyPr>
            <a:normAutofit fontScale="90000"/>
          </a:bodyPr>
          <a:lstStyle/>
          <a:p>
            <a:r>
              <a:rPr lang="en-CA" sz="3075" dirty="0"/>
              <a:t>Best Practices in Fair Use for OER</a:t>
            </a:r>
          </a:p>
        </p:txBody>
      </p:sp>
      <p:pic>
        <p:nvPicPr>
          <p:cNvPr id="5" name="Content Placeholder 4" descr="A picture containing text&#10;&#10;Description automatically generated">
            <a:extLst>
              <a:ext uri="{FF2B5EF4-FFF2-40B4-BE49-F238E27FC236}">
                <a16:creationId xmlns:a16="http://schemas.microsoft.com/office/drawing/2014/main" id="{E8B01BA4-6207-43CF-910D-4AE2F3AA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00" y="665618"/>
            <a:ext cx="5182351" cy="3614690"/>
          </a:xfrm>
          <a:prstGeom prst="rect">
            <a:avLst/>
          </a:prstGeom>
        </p:spPr>
      </p:pic>
      <p:sp>
        <p:nvSpPr>
          <p:cNvPr id="21" name="Content Placeholder 8">
            <a:extLst>
              <a:ext uri="{FF2B5EF4-FFF2-40B4-BE49-F238E27FC236}">
                <a16:creationId xmlns:a16="http://schemas.microsoft.com/office/drawing/2014/main" id="{6F2FBDA1-0225-457F-AC3D-18BFA2630D5F}"/>
              </a:ext>
            </a:extLst>
          </p:cNvPr>
          <p:cNvSpPr>
            <a:spLocks noGrp="1"/>
          </p:cNvSpPr>
          <p:nvPr>
            <p:ph idx="1"/>
          </p:nvPr>
        </p:nvSpPr>
        <p:spPr>
          <a:xfrm>
            <a:off x="4819973" y="1055473"/>
            <a:ext cx="4324027" cy="3614689"/>
          </a:xfrm>
        </p:spPr>
        <p:txBody>
          <a:bodyPr>
            <a:noAutofit/>
          </a:bodyPr>
          <a:lstStyle/>
          <a:p>
            <a:r>
              <a:rPr lang="en-GB" sz="1600" dirty="0"/>
              <a:t>“</a:t>
            </a:r>
            <a:r>
              <a:rPr lang="en-GB" sz="1500" dirty="0"/>
              <a:t>Educators should not be constrained to use only what commercial publishers choose to offer and the formats they choose to offer it in. When OER authors are able to understand and rely on fair use, it allows them to create materials that are compelling, impactful, and adaptable. </a:t>
            </a:r>
          </a:p>
          <a:p>
            <a:r>
              <a:rPr lang="en-GB" sz="1500" dirty="0"/>
              <a:t>This Code is a tool for educators, librarians, and authors to evaluate common professional scenarios in which fair use can enable them to incorporate inserts, including those protected by copyright, to create OER.”</a:t>
            </a:r>
          </a:p>
        </p:txBody>
      </p:sp>
      <p:sp>
        <p:nvSpPr>
          <p:cNvPr id="6" name="TextBox 5">
            <a:extLst>
              <a:ext uri="{FF2B5EF4-FFF2-40B4-BE49-F238E27FC236}">
                <a16:creationId xmlns:a16="http://schemas.microsoft.com/office/drawing/2014/main" id="{044AD3D3-4195-4B50-A9F3-46369569A0EB}"/>
              </a:ext>
            </a:extLst>
          </p:cNvPr>
          <p:cNvSpPr txBox="1"/>
          <p:nvPr/>
        </p:nvSpPr>
        <p:spPr>
          <a:xfrm>
            <a:off x="327259" y="4670161"/>
            <a:ext cx="8661481" cy="253915"/>
          </a:xfrm>
          <a:prstGeom prst="rect">
            <a:avLst/>
          </a:prstGeom>
          <a:noFill/>
        </p:spPr>
        <p:txBody>
          <a:bodyPr wrap="square" rtlCol="0">
            <a:spAutoFit/>
          </a:bodyPr>
          <a:lstStyle/>
          <a:p>
            <a:r>
              <a:rPr lang="en-CA" sz="1050" dirty="0">
                <a:hlinkClick r:id="rId3"/>
              </a:rPr>
              <a:t>https://www.wcl.american.edu/impact/initiatives-programs/pijip/documents/code-of-best-practices-in-fair-use-for-open-educational-resources/</a:t>
            </a:r>
            <a:r>
              <a:rPr lang="en-CA" sz="1050" dirty="0"/>
              <a:t> </a:t>
            </a:r>
          </a:p>
        </p:txBody>
      </p:sp>
    </p:spTree>
    <p:extLst>
      <p:ext uri="{BB962C8B-B14F-4D97-AF65-F5344CB8AC3E}">
        <p14:creationId xmlns:p14="http://schemas.microsoft.com/office/powerpoint/2010/main" val="296941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02800" y="1315375"/>
            <a:ext cx="6615356" cy="2931300"/>
          </a:xfrm>
          <a:prstGeom prst="rect">
            <a:avLst/>
          </a:prstGeom>
        </p:spPr>
        <p:txBody>
          <a:bodyPr spcFirstLastPara="1" wrap="square" lIns="91425" tIns="91425" rIns="91425" bIns="91425" anchor="ctr" anchorCtr="0">
            <a:normAutofit fontScale="90000"/>
          </a:bodyPr>
          <a:lstStyle/>
          <a:p>
            <a:pPr marL="457200" lvl="0" indent="-342900" algn="l" rtl="0">
              <a:lnSpc>
                <a:spcPct val="115000"/>
              </a:lnSpc>
              <a:spcBef>
                <a:spcPts val="0"/>
              </a:spcBef>
              <a:spcAft>
                <a:spcPts val="0"/>
              </a:spcAft>
              <a:buSzPct val="100000"/>
              <a:buAutoNum type="arabicPeriod"/>
            </a:pPr>
            <a:r>
              <a:rPr lang="en" sz="2000" dirty="0"/>
              <a:t>Are you doing something new or different (something “</a:t>
            </a:r>
            <a:r>
              <a:rPr lang="en" sz="2000" b="1" dirty="0"/>
              <a:t>transformative”</a:t>
            </a:r>
            <a:r>
              <a:rPr lang="en" sz="2000" dirty="0"/>
              <a:t>) with the material? </a:t>
            </a:r>
            <a:endParaRPr sz="2000" dirty="0"/>
          </a:p>
          <a:p>
            <a:pPr marL="457200" lvl="0" indent="0" rtl="0">
              <a:lnSpc>
                <a:spcPct val="115000"/>
              </a:lnSpc>
              <a:spcBef>
                <a:spcPts val="1600"/>
              </a:spcBef>
              <a:spcAft>
                <a:spcPts val="0"/>
              </a:spcAft>
              <a:buNone/>
            </a:pPr>
            <a:r>
              <a:rPr lang="en" sz="2000" dirty="0"/>
              <a:t>AND</a:t>
            </a:r>
            <a:endParaRPr sz="2000" dirty="0"/>
          </a:p>
          <a:p>
            <a:pPr marL="114300" lvl="0" algn="l" rtl="0">
              <a:lnSpc>
                <a:spcPct val="115000"/>
              </a:lnSpc>
              <a:spcBef>
                <a:spcPts val="1600"/>
              </a:spcBef>
              <a:spcAft>
                <a:spcPts val="0"/>
              </a:spcAft>
              <a:buSzPct val="100000"/>
            </a:pPr>
            <a:r>
              <a:rPr lang="en" sz="2000" dirty="0"/>
              <a:t>2.  Is the amount you are using – whether a part or the whole – appropriate? </a:t>
            </a:r>
            <a:endParaRPr sz="2000" dirty="0"/>
          </a:p>
          <a:p>
            <a:pPr marL="0" lvl="0" indent="0" algn="l" rtl="0">
              <a:lnSpc>
                <a:spcPct val="115000"/>
              </a:lnSpc>
              <a:spcBef>
                <a:spcPts val="1600"/>
              </a:spcBef>
              <a:spcAft>
                <a:spcPts val="1600"/>
              </a:spcAft>
              <a:buNone/>
            </a:pPr>
            <a:r>
              <a:rPr lang="en" sz="2000" dirty="0">
                <a:sym typeface="Wingdings" panose="05000000000000000000" pitchFamily="2" charset="2"/>
              </a:rPr>
              <a:t> </a:t>
            </a:r>
            <a:r>
              <a:rPr lang="en" sz="2000" dirty="0"/>
              <a:t>If yes to both, it’s unlikely that you’ll be providing a “substitute” for the copyright work in its intended market - which is the only pocketbook issue relevant to fair use.</a:t>
            </a:r>
            <a:endParaRPr sz="2000" dirty="0"/>
          </a:p>
        </p:txBody>
      </p:sp>
      <p:sp>
        <p:nvSpPr>
          <p:cNvPr id="110" name="Google Shape;110;p20"/>
          <p:cNvSpPr txBox="1"/>
          <p:nvPr/>
        </p:nvSpPr>
        <p:spPr>
          <a:xfrm>
            <a:off x="764400" y="369100"/>
            <a:ext cx="7677000" cy="7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latin typeface="Roboto"/>
                <a:ea typeface="Roboto"/>
                <a:cs typeface="Roboto"/>
                <a:sym typeface="Roboto"/>
              </a:rPr>
              <a:t>Fair use: Two core questions</a:t>
            </a:r>
            <a:endParaRPr sz="3000" b="1">
              <a:latin typeface="Roboto"/>
              <a:ea typeface="Roboto"/>
              <a:cs typeface="Roboto"/>
              <a:sym typeface="Roboto"/>
            </a:endParaRPr>
          </a:p>
        </p:txBody>
      </p:sp>
      <p:sp>
        <p:nvSpPr>
          <p:cNvPr id="111" name="Google Shape;111;p20"/>
          <p:cNvSpPr txBox="1"/>
          <p:nvPr/>
        </p:nvSpPr>
        <p:spPr>
          <a:xfrm>
            <a:off x="433800" y="4716600"/>
            <a:ext cx="9729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Avenir"/>
              <a:ea typeface="Avenir"/>
              <a:cs typeface="Avenir"/>
              <a:sym typeface="Avenir"/>
            </a:endParaRPr>
          </a:p>
        </p:txBody>
      </p:sp>
      <p:pic>
        <p:nvPicPr>
          <p:cNvPr id="112" name="Google Shape;112;p20"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the Code Is,</a:t>
            </a:r>
            <a:br>
              <a:rPr lang="en"/>
            </a:br>
            <a:r>
              <a:rPr lang="en"/>
              <a:t>and What It Is Not</a:t>
            </a:r>
            <a:endParaRPr/>
          </a:p>
        </p:txBody>
      </p:sp>
      <p:sp>
        <p:nvSpPr>
          <p:cNvPr id="127" name="Google Shape;127;p22"/>
          <p:cNvSpPr/>
          <p:nvPr/>
        </p:nvSpPr>
        <p:spPr>
          <a:xfrm>
            <a:off x="0" y="0"/>
            <a:ext cx="2512500" cy="2249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31394D"/>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19275"/>
            <a:ext cx="8520600" cy="7146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SzPct val="37500"/>
              <a:buNone/>
            </a:pPr>
            <a:r>
              <a:rPr lang="en" sz="2640"/>
              <a:t>How to use the Code of Best Practices for Fair Use in OER</a:t>
            </a:r>
            <a:endParaRPr sz="2640"/>
          </a:p>
        </p:txBody>
      </p:sp>
      <p:sp>
        <p:nvSpPr>
          <p:cNvPr id="133" name="Google Shape;133;p23"/>
          <p:cNvSpPr txBox="1"/>
          <p:nvPr/>
        </p:nvSpPr>
        <p:spPr>
          <a:xfrm>
            <a:off x="455875" y="1361725"/>
            <a:ext cx="8420700" cy="3323957"/>
          </a:xfrm>
          <a:prstGeom prst="rect">
            <a:avLst/>
          </a:prstGeom>
          <a:noFill/>
          <a:ln>
            <a:noFill/>
          </a:ln>
        </p:spPr>
        <p:txBody>
          <a:bodyPr spcFirstLastPara="1" wrap="square" lIns="91425" tIns="91425" rIns="91425" bIns="91425" anchor="t" anchorCtr="0">
            <a:spAutoFit/>
          </a:bodyPr>
          <a:lstStyle/>
          <a:p>
            <a:pPr marL="457200" lvl="0" indent="-381000" algn="l" rtl="0">
              <a:spcBef>
                <a:spcPts val="1200"/>
              </a:spcBef>
              <a:spcAft>
                <a:spcPts val="0"/>
              </a:spcAft>
              <a:buSzPts val="2400"/>
              <a:buFont typeface="Calibri"/>
              <a:buChar char="●"/>
            </a:pPr>
            <a:r>
              <a:rPr lang="en" sz="2400" dirty="0">
                <a:latin typeface="Calibri"/>
                <a:ea typeface="Calibri"/>
                <a:cs typeface="Calibri"/>
                <a:sym typeface="Calibri"/>
              </a:rPr>
              <a:t>As a tool for institutional and individual copyright education </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As a guide to reasoning about how to apply fair use to particular projects, including in recurrent situations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As a vehicle for talking about fair use with colleagues, including so-called “gatekeepers”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dirty="0">
                <a:latin typeface="Calibri"/>
                <a:ea typeface="Calibri"/>
                <a:cs typeface="Calibri"/>
                <a:sym typeface="Calibri"/>
              </a:rPr>
              <a:t>As a way of attracting new makers to the OER project and enabling new projects</a:t>
            </a:r>
            <a:endParaRPr sz="2400" dirty="0">
              <a:latin typeface="Calibri"/>
              <a:ea typeface="Calibri"/>
              <a:cs typeface="Calibri"/>
              <a:sym typeface="Calibri"/>
            </a:endParaRPr>
          </a:p>
          <a:p>
            <a:pPr marL="457200" lvl="0" indent="0" algn="l" rtl="0">
              <a:spcBef>
                <a:spcPts val="0"/>
              </a:spcBef>
              <a:spcAft>
                <a:spcPts val="0"/>
              </a:spcAft>
              <a:buNone/>
            </a:pPr>
            <a:endParaRPr sz="2600" dirty="0">
              <a:latin typeface="Roboto"/>
              <a:ea typeface="Roboto"/>
              <a:cs typeface="Roboto"/>
              <a:sym typeface="Roboto"/>
            </a:endParaRPr>
          </a:p>
        </p:txBody>
      </p:sp>
      <p:pic>
        <p:nvPicPr>
          <p:cNvPr id="135" name="Google Shape;135;p23" descr="The logo for the Best Practices for Fair Use and OER" title="Best Practices for Fair Use in OER logo"/>
          <p:cNvPicPr preferRelativeResize="0"/>
          <p:nvPr/>
        </p:nvPicPr>
        <p:blipFill>
          <a:blip r:embed="rId3">
            <a:alphaModFix/>
          </a:blip>
          <a:stretch>
            <a:fillRect/>
          </a:stretch>
        </p:blipFill>
        <p:spPr>
          <a:xfrm>
            <a:off x="7596375" y="4520450"/>
            <a:ext cx="1192300" cy="373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93AA740CB42344877726E8530ED955" ma:contentTypeVersion="11" ma:contentTypeDescription="Create a new document." ma:contentTypeScope="" ma:versionID="854ab4f728be3959a90fc98f0a9396b1">
  <xsd:schema xmlns:xsd="http://www.w3.org/2001/XMLSchema" xmlns:xs="http://www.w3.org/2001/XMLSchema" xmlns:p="http://schemas.microsoft.com/office/2006/metadata/properties" xmlns:ns3="48ef5215-ea1e-4d77-8285-4c5103640e2e" targetNamespace="http://schemas.microsoft.com/office/2006/metadata/properties" ma:root="true" ma:fieldsID="8ecc7898673c43ea5d6784cb4498a475" ns3:_="">
    <xsd:import namespace="48ef5215-ea1e-4d77-8285-4c5103640e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f5215-ea1e-4d77-8285-4c5103640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AC1CAC-B683-4ECC-83D3-B5C51582ABB1}">
  <ds:schemaRefs>
    <ds:schemaRef ds:uri="http://schemas.microsoft.com/sharepoint/v3/contenttype/forms"/>
  </ds:schemaRefs>
</ds:datastoreItem>
</file>

<file path=customXml/itemProps2.xml><?xml version="1.0" encoding="utf-8"?>
<ds:datastoreItem xmlns:ds="http://schemas.openxmlformats.org/officeDocument/2006/customXml" ds:itemID="{77BCDF1D-128C-4F6E-A9FF-BEA429655D11}">
  <ds:schemaRefs>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48ef5215-ea1e-4d77-8285-4c5103640e2e"/>
  </ds:schemaRefs>
</ds:datastoreItem>
</file>

<file path=customXml/itemProps3.xml><?xml version="1.0" encoding="utf-8"?>
<ds:datastoreItem xmlns:ds="http://schemas.openxmlformats.org/officeDocument/2006/customXml" ds:itemID="{627B4202-40AD-4F8A-A077-2EBFD64DE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f5215-ea1e-4d77-8285-4c5103640e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832</TotalTime>
  <Words>3588</Words>
  <Application>Microsoft Office PowerPoint</Application>
  <PresentationFormat>On-screen Show (16:9)</PresentationFormat>
  <Paragraphs>221</Paragraphs>
  <Slides>37</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Constantia</vt:lpstr>
      <vt:lpstr>Arial</vt:lpstr>
      <vt:lpstr>Avenir</vt:lpstr>
      <vt:lpstr>Roboto</vt:lpstr>
      <vt:lpstr>Calibri</vt:lpstr>
      <vt:lpstr>Times New Roman</vt:lpstr>
      <vt:lpstr>Noto Sans Symbols</vt:lpstr>
      <vt:lpstr>Simple Light</vt:lpstr>
      <vt:lpstr>PowerPoint Presentation</vt:lpstr>
      <vt:lpstr>Code of Best Practices in Fair Use for OER</vt:lpstr>
      <vt:lpstr>Fair Use and Best Practices: Surprising Success </vt:lpstr>
      <vt:lpstr>    The role of “Best Practices”</vt:lpstr>
      <vt:lpstr>PowerPoint Presentation</vt:lpstr>
      <vt:lpstr>Best Practices in Fair Use for OER</vt:lpstr>
      <vt:lpstr>Are you doing something new or different (something “transformative”) with the material?  AND 2.  Is the amount you are using – whether a part or the whole – appropriate?   If yes to both, it’s unlikely that you’ll be providing a “substitute” for the copyright work in its intended market - which is the only pocketbook issue relevant to fair use.</vt:lpstr>
      <vt:lpstr>What the Code Is, and What It Is Not</vt:lpstr>
      <vt:lpstr>How to use the Code of Best Practices for Fair Use in OER</vt:lpstr>
      <vt:lpstr>What the Code is not!</vt:lpstr>
      <vt:lpstr>The Code is a consensus-based centrist document,    …not a radical manifesto!  </vt:lpstr>
      <vt:lpstr>Applying the Code </vt:lpstr>
      <vt:lpstr>How the principles in the Code are structured</vt:lpstr>
      <vt:lpstr>Using inserts as objects of criticism and commentary  </vt:lpstr>
      <vt:lpstr>Including inserts for the purpose of illustration  </vt:lpstr>
      <vt:lpstr>Incorporating content as learning resource materials  </vt:lpstr>
      <vt:lpstr>Case study: Teaching about protest</vt:lpstr>
      <vt:lpstr>Repurposing pedagogical content from existing educational materials  </vt:lpstr>
      <vt:lpstr>Core values throughout the Code</vt:lpstr>
      <vt:lpstr>Options for marking fair use in OERs</vt:lpstr>
      <vt:lpstr>The Code recommends marking instances of fair use</vt:lpstr>
      <vt:lpstr>Core values throughout the Code</vt:lpstr>
      <vt:lpstr>The Appendices -- well worth your attention!</vt:lpstr>
      <vt:lpstr>Applying the Code  for Canadian Educators</vt:lpstr>
      <vt:lpstr>The main takeaways</vt:lpstr>
      <vt:lpstr>The shared origins of fair use / dealing</vt:lpstr>
      <vt:lpstr>Toronto Star Newspapers v. Allen (1997) </vt:lpstr>
      <vt:lpstr>Fair dealing recognized as a “user right”</vt:lpstr>
      <vt:lpstr>Fair dealing for research, private study, education</vt:lpstr>
      <vt:lpstr>US-Canada: Similarities in OER Best Practices </vt:lpstr>
      <vt:lpstr>The Pendulum Swings?</vt:lpstr>
      <vt:lpstr>Access Copyright v. York University (FCTD)</vt:lpstr>
      <vt:lpstr>Unanimous Affirmation of User Rights in Education</vt:lpstr>
      <vt:lpstr>Minor differences &amp; additional considerations</vt:lpstr>
      <vt:lpstr>Summary: Harmony between fair use and fair dealing</vt:lpstr>
      <vt:lpstr>User Rights Resonating with the Reasons of Abella J.</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Carys J Craig</dc:creator>
  <cp:lastModifiedBy>Carys J Craig</cp:lastModifiedBy>
  <cp:revision>5</cp:revision>
  <dcterms:modified xsi:type="dcterms:W3CDTF">2022-02-24T16:14:30Z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0x010100D893AA740CB42344877726E8530ED955</vt:lpwstr>
  </property>
</Properties>
</file>