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3" r:id="rId2"/>
    <p:sldId id="324" r:id="rId3"/>
    <p:sldId id="321" r:id="rId4"/>
    <p:sldId id="305" r:id="rId5"/>
    <p:sldId id="308" r:id="rId6"/>
    <p:sldId id="314" r:id="rId7"/>
    <p:sldId id="309" r:id="rId8"/>
    <p:sldId id="311" r:id="rId9"/>
    <p:sldId id="310" r:id="rId10"/>
    <p:sldId id="312" r:id="rId11"/>
    <p:sldId id="320" r:id="rId12"/>
    <p:sldId id="315" r:id="rId13"/>
    <p:sldId id="316" r:id="rId14"/>
    <p:sldId id="317" r:id="rId15"/>
    <p:sldId id="318" r:id="rId16"/>
    <p:sldId id="307" r:id="rId17"/>
    <p:sldId id="322" r:id="rId18"/>
    <p:sldId id="323" r:id="rId19"/>
    <p:sldId id="31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E39B0-C739-40F6-A485-113FA9F5CBBB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EC8EF-1FF9-4FFB-B812-6712FD18747C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7278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4DC7060-F874-4D18-83A9-650663D97EF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9690A03-B635-4CCE-A83A-9F270DD366A0}" type="datetimeFigureOut">
              <a:rPr lang="en-CA" smtClean="0"/>
              <a:pPr/>
              <a:t>08/06/2016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5" Type="http://schemas.openxmlformats.org/officeDocument/2006/relationships/hyperlink" Target="https://www.thestar.com/news/canada/2012/10/18/bells_bid_for_astral_media_blocked_by_crtc.html" TargetMode="Externa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.png"/><Relationship Id="rId5" Type="http://schemas.openxmlformats.org/officeDocument/2006/relationships/hyperlink" Target="https://www.nysbroadband.ny.gov/sites/default/files/documents/ToolkitFINAL_6-4-14.pdf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hyperlink" Target="https://www.intelligentcommunity.org/index.php?src=gendocs&amp;ref=connected-countryside&amp;category=Service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laws-lois.justice.gc.ca/eng/acts/t-3.4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hyperlink" Target="https://www.ic.gc.ca/eic/site/smt-gst.nsf/vwapj/spf2007e.pdf/$FILE/spf2007e.pdf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hyperlink" Target="https://www.ic.gc.ca/eic/site/smt-gst.nsf/vwapj/spectallocation-08.pdf/$FILE/spectallocation-08.pdf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www.ic.gc.ca/eic/site/smt-gst.nsf/eng/sf08776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hyperlink" Target="http://www.crtc.gc.ca/eng/acrtc/acrtc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://www.crtc.gc.ca/eng/archive/2011/2011-291.ht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4.png"/><Relationship Id="rId4" Type="http://schemas.openxmlformats.org/officeDocument/2006/relationships/hyperlink" Target="http://www.crtc.gc.ca/eng/archive/2011/2011-291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Broadband 101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An Introductory Presentation in Support of the Consultations for </a:t>
            </a:r>
            <a:r>
              <a:rPr lang="en-US" sz="2400" i="1" dirty="0"/>
              <a:t>Getting Started – Building a Broadband </a:t>
            </a:r>
            <a:r>
              <a:rPr lang="en-US" sz="2400" i="1" dirty="0" smtClean="0"/>
              <a:t>Consensus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157192"/>
            <a:ext cx="6461760" cy="1066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Michael B. McNally, PhD – mmcnally@ualberta.ca</a:t>
            </a:r>
          </a:p>
          <a:p>
            <a:r>
              <a:rPr lang="en-US" dirty="0">
                <a:solidFill>
                  <a:schemeClr val="tx1"/>
                </a:solidFill>
              </a:rPr>
              <a:t>Assistant Professor, School of Library and Information Studies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Alberta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83568" y="6179007"/>
            <a:ext cx="6045321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Version </a:t>
            </a:r>
            <a:r>
              <a:rPr lang="en-US" dirty="0" smtClean="0">
                <a:solidFill>
                  <a:schemeClr val="tx1"/>
                </a:solidFill>
              </a:rPr>
              <a:t>1.1 </a:t>
            </a:r>
            <a:r>
              <a:rPr lang="en-US" dirty="0" smtClean="0">
                <a:solidFill>
                  <a:schemeClr val="tx1"/>
                </a:solidFill>
              </a:rPr>
              <a:t>- Prepared </a:t>
            </a:r>
            <a:r>
              <a:rPr lang="en-US" smtClean="0">
                <a:solidFill>
                  <a:schemeClr val="tx1"/>
                </a:solidFill>
              </a:rPr>
              <a:t>June </a:t>
            </a:r>
            <a:r>
              <a:rPr lang="en-US" smtClean="0">
                <a:solidFill>
                  <a:schemeClr val="tx1"/>
                </a:solidFill>
              </a:rPr>
              <a:t>8, </a:t>
            </a:r>
            <a:r>
              <a:rPr lang="en-US" dirty="0" smtClean="0">
                <a:solidFill>
                  <a:schemeClr val="tx1"/>
                </a:solidFill>
              </a:rPr>
              <a:t>2016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mirrors.creativecommons.org/presskit/buttons/88x31/png/b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89" y="6021288"/>
            <a:ext cx="1574666" cy="5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001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CRTC Basic Services Objective 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800600"/>
          </a:xfrm>
        </p:spPr>
        <p:txBody>
          <a:bodyPr>
            <a:normAutofit fontScale="85000" lnSpcReduction="20000"/>
          </a:bodyPr>
          <a:lstStyle/>
          <a:p>
            <a:pPr marL="457200" lvl="0" indent="-3302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</a:pPr>
            <a:r>
              <a:rPr lang="en" sz="2100" dirty="0">
                <a:solidFill>
                  <a:schemeClr val="dk1"/>
                </a:solidFill>
              </a:rPr>
              <a:t>The BSO Review asks which basic telecommunications services Canadians “require to participate meaningfully in the digital economy?”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</a:pPr>
            <a:r>
              <a:rPr lang="en" dirty="0">
                <a:solidFill>
                  <a:schemeClr val="dk2"/>
                </a:solidFill>
              </a:rPr>
              <a:t>Should broadband be considered a basic telecommunications service? 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</a:pPr>
            <a:r>
              <a:rPr lang="en" dirty="0">
                <a:solidFill>
                  <a:schemeClr val="dk2"/>
                </a:solidFill>
              </a:rPr>
              <a:t>If so, what constitutes a broadband connection? What should the speed target be and why?</a:t>
            </a:r>
          </a:p>
          <a:p>
            <a:pPr marL="914400" lvl="1" indent="-3175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</a:pPr>
            <a:r>
              <a:rPr lang="en" dirty="0">
                <a:solidFill>
                  <a:schemeClr val="dk2"/>
                </a:solidFill>
              </a:rPr>
              <a:t>What constitutes “meaningful participation</a:t>
            </a:r>
            <a:r>
              <a:rPr lang="en" dirty="0" smtClean="0">
                <a:solidFill>
                  <a:schemeClr val="dk2"/>
                </a:solidFill>
              </a:rPr>
              <a:t>?”</a:t>
            </a:r>
          </a:p>
          <a:p>
            <a:pPr marL="617220" indent="-31750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</a:pPr>
            <a:r>
              <a:rPr lang="en" dirty="0" smtClean="0">
                <a:solidFill>
                  <a:schemeClr val="dk2"/>
                </a:solidFill>
              </a:rPr>
              <a:t>At the public hearing in Ottawa on Apr 18, 2016, Chaiman Blais noted, “Today in Canada, broadband is vital.”</a:t>
            </a:r>
          </a:p>
          <a:p>
            <a:pPr marL="596900" lvl="1" indent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</a:pPr>
            <a:endParaRPr lang="en" dirty="0">
              <a:solidFill>
                <a:schemeClr val="dk2"/>
              </a:solidFill>
            </a:endParaRPr>
          </a:p>
          <a:p>
            <a:endParaRPr lang="en-CA" dirty="0"/>
          </a:p>
        </p:txBody>
      </p:sp>
      <p:pic>
        <p:nvPicPr>
          <p:cNvPr id="4" name="Picture 2" descr="CRTC Chairman Jean-Pierre Blais speaks after Canada's broadcast regulator blocked BCE Inc's C$3 billion takeover of Astral Media declaring it would have given the Canadian media giant too much power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41" y="2348880"/>
            <a:ext cx="2838508" cy="20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1041" y="4437112"/>
            <a:ext cx="283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CRTC Chairman Jean-Pierre Blais (photo source: </a:t>
            </a:r>
            <a:r>
              <a:rPr lang="en-US" sz="1400" dirty="0" smtClean="0">
                <a:hlinkClick r:id="rId5"/>
              </a:rPr>
              <a:t>Toronto Star</a:t>
            </a:r>
            <a:r>
              <a:rPr lang="en-US" sz="1400" dirty="0" smtClean="0"/>
              <a:t>)</a:t>
            </a:r>
            <a:endParaRPr lang="en-CA" sz="1400" dirty="0"/>
          </a:p>
        </p:txBody>
      </p:sp>
      <p:pic>
        <p:nvPicPr>
          <p:cNvPr id="7" name="A011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495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CRTC Basic Services Objective 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One key theme of BSO has been rural and remote connectivity</a:t>
            </a:r>
          </a:p>
          <a:p>
            <a:pPr lvl="1"/>
            <a:r>
              <a:rPr lang="en-US" dirty="0" smtClean="0"/>
              <a:t>Wide suggestion of proposals put forward</a:t>
            </a:r>
          </a:p>
          <a:p>
            <a:pPr lvl="1"/>
            <a:endParaRPr lang="en-US" dirty="0"/>
          </a:p>
          <a:p>
            <a:r>
              <a:rPr lang="en-US" dirty="0" smtClean="0"/>
              <a:t>CRTC also called for intervenors to comment on what elements might constitute a national broadband strategy (though the CRTC itself cannot implement a strategy)</a:t>
            </a:r>
          </a:p>
          <a:p>
            <a:endParaRPr lang="en-US" dirty="0"/>
          </a:p>
          <a:p>
            <a:r>
              <a:rPr lang="en-US" dirty="0" smtClean="0"/>
              <a:t>Timelines for decision and implementation of any changes unclear</a:t>
            </a:r>
            <a:endParaRPr lang="en-CA" dirty="0"/>
          </a:p>
        </p:txBody>
      </p:sp>
      <p:pic>
        <p:nvPicPr>
          <p:cNvPr id="3074" name="Picture 2" descr="Winter Barn, Snow, Rural, Farm, Red, Count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88" y="1628800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bin, Stay, Northern Lights, Fishermen Cabi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88" y="4005064"/>
            <a:ext cx="324035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012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798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Technologies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major means of connection – wired and wireless</a:t>
            </a:r>
          </a:p>
          <a:p>
            <a:endParaRPr lang="en-US" dirty="0" smtClean="0"/>
          </a:p>
          <a:p>
            <a:r>
              <a:rPr lang="en-US" dirty="0" smtClean="0"/>
              <a:t>Two types of connections to consider:</a:t>
            </a:r>
          </a:p>
          <a:p>
            <a:pPr lvl="1"/>
            <a:r>
              <a:rPr lang="en-US" dirty="0" smtClean="0"/>
              <a:t>How is the community connected to transport/backhaul infrastructure?</a:t>
            </a:r>
          </a:p>
          <a:p>
            <a:pPr lvl="1"/>
            <a:r>
              <a:rPr lang="en-US" dirty="0" smtClean="0"/>
              <a:t>How are the households and businesses connected within a community?</a:t>
            </a:r>
          </a:p>
          <a:p>
            <a:pPr lvl="1"/>
            <a:endParaRPr lang="en-US" dirty="0"/>
          </a:p>
          <a:p>
            <a:r>
              <a:rPr lang="en-US" dirty="0"/>
              <a:t>Wired Connections:</a:t>
            </a:r>
          </a:p>
          <a:p>
            <a:pPr lvl="1"/>
            <a:r>
              <a:rPr lang="en-US" dirty="0"/>
              <a:t>Fibre – the gold standard in broadband</a:t>
            </a:r>
          </a:p>
          <a:p>
            <a:pPr lvl="2"/>
            <a:r>
              <a:rPr lang="en-US" dirty="0"/>
              <a:t>Allows speeds of 1000 Mbps/1Gbps or greater</a:t>
            </a:r>
          </a:p>
          <a:p>
            <a:pPr lvl="1"/>
            <a:r>
              <a:rPr lang="en-US" dirty="0"/>
              <a:t>Legacy Connections</a:t>
            </a:r>
          </a:p>
          <a:p>
            <a:pPr lvl="2"/>
            <a:r>
              <a:rPr lang="en-US" dirty="0"/>
              <a:t>Copper/DSL</a:t>
            </a:r>
          </a:p>
          <a:p>
            <a:pPr lvl="2"/>
            <a:r>
              <a:rPr lang="en-US" dirty="0"/>
              <a:t>Coaxial cable</a:t>
            </a:r>
          </a:p>
          <a:p>
            <a:pPr lvl="1"/>
            <a:endParaRPr lang="en-US" dirty="0" smtClean="0"/>
          </a:p>
        </p:txBody>
      </p:sp>
      <p:pic>
        <p:nvPicPr>
          <p:cNvPr id="4098" name="Picture 2" descr="Conduit, Pipes, Coils, Rolls, Colours, Digging, Ear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549" y="4437112"/>
            <a:ext cx="3096344" cy="20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adar Equipment, Antennas, Radio Tower, Radio Ma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27757"/>
            <a:ext cx="2173170" cy="28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013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Technologies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Wireless Connections:</a:t>
            </a:r>
          </a:p>
          <a:p>
            <a:pPr lvl="1"/>
            <a:r>
              <a:rPr lang="en-US" dirty="0" smtClean="0"/>
              <a:t>Satellite</a:t>
            </a:r>
          </a:p>
          <a:p>
            <a:pPr lvl="2"/>
            <a:r>
              <a:rPr lang="en-US" dirty="0" smtClean="0"/>
              <a:t>Useful for very remote regions (‘satellite dependent’)</a:t>
            </a:r>
          </a:p>
          <a:p>
            <a:pPr lvl="2"/>
            <a:r>
              <a:rPr lang="en-US" dirty="0" smtClean="0"/>
              <a:t>Connection speeds are slowest and suffers from problems related to latency 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Fixed Wireless</a:t>
            </a:r>
          </a:p>
          <a:p>
            <a:pPr lvl="2"/>
            <a:r>
              <a:rPr lang="en-US" dirty="0" smtClean="0"/>
              <a:t>Provides middle range speeds, but not comparable to fibre</a:t>
            </a:r>
          </a:p>
          <a:p>
            <a:pPr lvl="2"/>
            <a:r>
              <a:rPr lang="en-US" dirty="0" smtClean="0"/>
              <a:t>Requires tower infrastructure and fibre backbone/backhaul connections</a:t>
            </a:r>
          </a:p>
          <a:p>
            <a:pPr lvl="2"/>
            <a:r>
              <a:rPr lang="en-US" dirty="0"/>
              <a:t>Can be done on unlicensed or first come first serve spectrum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Mobile Wireless</a:t>
            </a:r>
          </a:p>
          <a:p>
            <a:pPr lvl="2"/>
            <a:r>
              <a:rPr lang="en-US" dirty="0" smtClean="0"/>
              <a:t>Requires licensed spectrum and infrastructure (towers)</a:t>
            </a:r>
          </a:p>
          <a:p>
            <a:pPr lvl="2"/>
            <a:r>
              <a:rPr lang="en-US" dirty="0" smtClean="0"/>
              <a:t>Services only available through major service providers</a:t>
            </a:r>
            <a:endParaRPr lang="en-CA" dirty="0"/>
          </a:p>
        </p:txBody>
      </p:sp>
      <p:pic>
        <p:nvPicPr>
          <p:cNvPr id="4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8767" y="1556792"/>
            <a:ext cx="968049" cy="129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6736" y="3281696"/>
            <a:ext cx="720080" cy="101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63989" y="4653136"/>
            <a:ext cx="1165574" cy="147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014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7136" y="5820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1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Connection Types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322" y="1600200"/>
            <a:ext cx="3145878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Fibre is a future-proof solution offering capacity to address the next generation of broadband needs</a:t>
            </a:r>
          </a:p>
          <a:p>
            <a:endParaRPr lang="en-US" dirty="0"/>
          </a:p>
          <a:p>
            <a:r>
              <a:rPr lang="en-US" dirty="0" smtClean="0"/>
              <a:t>Planning for the future may involve not going directly to fibre, but using best practices, such as a ‘dig once’ policy to help prepare a community  for a future fibre network</a:t>
            </a:r>
          </a:p>
          <a:p>
            <a:endParaRPr lang="en-US" dirty="0"/>
          </a:p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607793" cy="449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6072424"/>
            <a:ext cx="302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New York Broadband Program Office, </a:t>
            </a:r>
            <a:r>
              <a:rPr lang="en-US" sz="1200" i="1" dirty="0" smtClean="0">
                <a:hlinkClick r:id="rId5"/>
              </a:rPr>
              <a:t>New York State Broadband Strategy Development Toolkit</a:t>
            </a:r>
            <a:r>
              <a:rPr lang="en-US" sz="1200" dirty="0" smtClean="0"/>
              <a:t>, p. 11</a:t>
            </a:r>
            <a:endParaRPr lang="en-CA" sz="1400" dirty="0"/>
          </a:p>
        </p:txBody>
      </p:sp>
      <p:pic>
        <p:nvPicPr>
          <p:cNvPr id="4" name="A015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5746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61381"/>
            <a:ext cx="3879899" cy="271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Models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800600"/>
          </a:xfrm>
        </p:spPr>
        <p:txBody>
          <a:bodyPr/>
          <a:lstStyle/>
          <a:p>
            <a:r>
              <a:rPr lang="en-US" dirty="0" smtClean="0"/>
              <a:t>Options for deployment range from completely community/government built, owned and </a:t>
            </a:r>
            <a:r>
              <a:rPr lang="en-US" dirty="0"/>
              <a:t>operated (Olds, AB), </a:t>
            </a:r>
            <a:r>
              <a:rPr lang="en-US" dirty="0" smtClean="0"/>
              <a:t>to entire reliance on the private sector (Vulcan, AB)</a:t>
            </a:r>
          </a:p>
          <a:p>
            <a:pPr lvl="1"/>
            <a:r>
              <a:rPr lang="en-US" dirty="0" smtClean="0"/>
              <a:t>Several options in between</a:t>
            </a:r>
          </a:p>
          <a:p>
            <a:pPr lvl="1"/>
            <a:endParaRPr lang="en-US" dirty="0"/>
          </a:p>
          <a:p>
            <a:r>
              <a:rPr lang="en-US" dirty="0" smtClean="0"/>
              <a:t>Greater community involvement increases risk and cost, but also control and return</a:t>
            </a:r>
            <a:endParaRPr lang="en-CA" dirty="0"/>
          </a:p>
        </p:txBody>
      </p:sp>
      <p:pic>
        <p:nvPicPr>
          <p:cNvPr id="5" name="A016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76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800600"/>
          </a:xfrm>
        </p:spPr>
        <p:txBody>
          <a:bodyPr/>
          <a:lstStyle/>
          <a:p>
            <a:r>
              <a:rPr lang="en-US" dirty="0" smtClean="0"/>
              <a:t>A successful project requires considering more than infrastructure</a:t>
            </a:r>
          </a:p>
          <a:p>
            <a:endParaRPr lang="en-US" dirty="0"/>
          </a:p>
          <a:p>
            <a:r>
              <a:rPr lang="en-US" dirty="0" smtClean="0"/>
              <a:t>Several community broadband projects have revealed “if you build it, they won’t come”</a:t>
            </a:r>
          </a:p>
          <a:p>
            <a:endParaRPr lang="en-US" dirty="0"/>
          </a:p>
          <a:p>
            <a:r>
              <a:rPr lang="en-US" dirty="0" smtClean="0"/>
              <a:t>Need to have strategy for citizen engagement </a:t>
            </a:r>
          </a:p>
          <a:p>
            <a:endParaRPr lang="en-US" dirty="0"/>
          </a:p>
          <a:p>
            <a:r>
              <a:rPr lang="en-US" dirty="0" smtClean="0"/>
              <a:t>Cultivate a ‘culture of use’</a:t>
            </a:r>
            <a:endParaRPr lang="en-US" dirty="0"/>
          </a:p>
        </p:txBody>
      </p:sp>
      <p:sp>
        <p:nvSpPr>
          <p:cNvPr id="4" name="AutoShape 2" descr="data:image/jpeg;base64,/9j/4AAQSkZJRgABAQAAAQABAAD/2wCEAAkGBxMTEhUUExMVFhUXGB8YGBgYGRodFxgeGB0dGBogGRkdHSggGholGxgYITEhJSkrLi4uGh8zODMtNygtLisBCgoKDg0OGhAQGy0mICUtLS0tKy0vLTIvLS0tLy0tLS0tLy0tLS0tLS0tLS0tLS0tLS0tLS0tLS0tLS0tLS0tLf/AABEIAMkA+wMBIgACEQEDEQH/xAAcAAACAwEBAQEAAAAAAAAAAAAFBgMEBwIBAAj/xABFEAACAQIEAwUFBgQFAgQHAAABAhEAAwQSITEFQVEGEyJhcTKBkaGxBxRCwdHwIzNy4TRSYoLxorIVFnOSFyQ1U4OTwv/EABkBAAMBAQEAAAAAAAAAAAAAAAECAwAEBf/EACkRAAICAgIBBAEDBQAAAAAAAAABAhEDIRIxQRMiUWEEcYGRMkKhsfD/2gAMAwEAAhEDEQA/AMo4fJJ6TFWsJAbWdeYOo0MxqJ6ULKuhO6zrEVJbuscwCljGsAmPWkY30E8ZcAWfxk5iTqCNREzzk8hvQxb+sn5edS3UGRYcHcmDI6R+UVUWScqjMeQUEk/CtQiRfxyjupgAl5GoJIKg7gGYGTTNK5iI1MNv2Zv/AA7w/wBYPxX+1KKBmtuW2tqFClT4fGpJ2gEZiCSQfFHMCnf7Mwow2JOVS3eL4jMxA21jm3LnQj0x+htFdioFepA1Ackmvga4DV7NAxJNeg1Tx+OWymd5jbTck7AVHwniiX1LJOhhgdwd+VYIRroVGDXYoGOxX014K+omPZry4dD6V9NQY25Ftz0Un4A0QGY8TxJ7xg3WAekmZGu0iB0JrrCoCCyuIMmHDRI56GJAmCetVOJr4w2XWZM7ajSdfKh74yCyycrRJAE6eUidRMSKDd9HPt9F2/iQLhys7rE6iBO5ga6AmPj1qC1jYzamSdBuRB1E7jc667CoFKQCRA1kZpPry56++olCmWVteY9fL8xRVGLFxQ8Er6TEkDrVyzhFRe9hfD4up0Omnr1qDAxmltoJE7T5mdBV1sQVXL7J05nbcmI1mld2P4o7xaC4VzeEGAWJAza6cjA31686H43C+zl3K54VszKddz1mPSvMfeDEsTBnQb+kV5hkytmJAEHfy2+eX5VlYhBexTypmWXQ+Y8/dX15c52IYk7RBnYfCflXL/xDm0BnWAFA9w0UctBFS2rV62zlkeF8LnKYSTAzaeGToPOmGr4IcE7ISVdlIGseWo90gU39mrz3LfeXGLMxJJPw+Gm1LWKwpnMSACsctOsdaZ+CLltIqkGANxuOdFNMyCeIOvuqoxqxiDqaFYjHBWIPKoPcmda0iW1wOxeuXu8VlVVkEGCpHMDYg9NaF9n7dsNkMgEmZ5kbfQkHyp+452bxgVLBFtWuEB7in8K6EqIzNOnh5T01pO4z2Exlk5iqlWMKc4QxtrnjXyBNUjHtSZXM4pxlBWL2OwBzkaAhtuemvLSjXY0tYF27ljOAqkwZAmQOY136wKFcX4bct3bdnw52AYKrBozHYnr5+VX8YzKpt6ypRddizMNPjJqjiqSTOSEnGXJoq8Z4ddYXLsEpmlgD7BiCSPQCSOg6UY7BYxbNt7T74gqUjWMoO/Sa+sNdvyttHe2WAYWwWJHtXGCj24WTA3plxtvAW79g4VrfduVXIss0IBrAlpj5mTzIG0tDJRlLbouq1ShqZe3FtDYF4KMyCWYDVl5z1ga+7zpRR6zQpcBrqagVq6mgErcYytaZSYeJSdiRqB66GqHYvDGLpgLmYaHQkiZJHL+1EbNnNjbKHWIaP9rH6VD2lx6IXVNAGgnz3JJ66H40/pquQfUauIYIIMGugaE8HY+OeZB89RGvwooKm1RkSA19XINezQMezVfiJ/hXP6T9KmmueKuBg7xygnQAyZEkDQbc6KAzH+LmZk7Tvz8poYjARpPXTn5amRt+9yXGiADMxOsGDEiYMGD5waoogCBswzR7PX8ppiT0e4twZIWAWgHloBImNSJX4jaRVS1uP3tXZBIMbDl9fkPlXNneKKWjDHwtFyI5n2yp6DQnb4VWuX8h0GYjUknwxIPw2+PlUWEv3BCJJgk5YkSRG3OuMTcJbbLI11IUbTPrS+QElnFw2cECSJgAZdwcrEGJBO3Wq73g2eATJgTBIj2eXuMRNd4xrYLZAxjTM0bg6/WucECZCzmeFVQCc0mSZ5EQPia1eTImsYq2inRiWXKYhRBEMsAksJ5zqOQqJ8UDoA2RoJAbnqPPaf3NdcRdfwLz1JGkmdJ8/dsaht4IsRIIQnfyJ69aGuzWdYpQczWw2XQLnILAbakADkYgU58Mt+FY5AUrG2E2uEgtsBpHUnQEkGmzhqgINtRJjbaimMtkt40mcUuTdc+cfDT8qcbppNu2SWJkakn4mp43u2Xmm1o/UGItWL8HvAGiAZIYA9JiPWKj4HwA4ZVS3fZrQEBHGaABACNOgHnM0vK+n/4/1qymNdJKsRAXY6axy2rtoiXeIdnr163bVrkOt0Mzi2kssEFQCZUajWZ0obi/s1w7sDktaAasGdp5ky2pJMzNE7fHrokHK0QNRB18xV+12gUe2kQYlTPyMdDSONhUmjKONcNOGx2Qm6uFS0Q92GSXfw5Rl3QQGiCN5qr2X4BxK9hyqWyuEuZ8tyUF2CSVZVzD8QXeNulOXabieHuWcXmZzZxDW1XIjZn8K24Erl1aQJ9okRA8VAew3FrVzA27P3VFdFKO5CnPEnUCMy8vEDtWUUZt+STtT2nFrDsL6+EJ3VsqMwuMVIMuCVHUj1oXYviBzECD5UM+1vHq33a3JOjOVnQSEC6dfbj+9HzwRyAUZGBAIho0O2jRSSjWgp27BPEO0lqy+RgxYAHQaa7a0a4XcF23nFzDFudsYi2zAf6hI+VZ72zwzJiSHUg5FOvTUfDSgZSk0VUNGo4niFjDY5HzXoCE3cyey7L7Ib/KFOYGNt+dC7vFsIDqjXdC0PEb/iAJzEyd9PKkjDkgxJiNuXw99E+GWgWMxyA9Sabl0kDhVtmicN8Q7wn21UgAQFESAB76uzVPh6kIoO4UD4Cpiam2CicNXVV1NQYPGXGZu8QIAoIAOY6kjUjSfDsOo1rGL6AkwBJ8qj45IwdwHfMB9KE/+ZE+8Jbtkh+ROgJj2es7/CqfFu0Sxew7zmLh83ISBoQdQYAPv5VWOLJyqvF/sCTh6fK/NCHx1SV01qLs/wALvYl+7tW8zAZvEYQKN8x6GR59K9xVi5cu5VBlmyr5+/pzp04VZtYEFQ5Z7gAZtANATCxynrNbjKUG14JwcXkUX5EPjFm5ZutbuDxKAu8iI0ynpvVO1I1g00Y7s+97NeQrqfZJ1PUgnczy0oAtsqSmRg3PMDpy23FNwlFK0K5JyaRa4VjURpaROxjbXXl00q3ir6sMqyRrBG5GafEI0EwdPOhF4P6jzGnzr3DZpMQsCdJG2tTaQKPHtbE9I945AVHZxABII8J3/fSpnus0EyT1PM/rVe7ZIM9Zpv1MXRaFwArJuEkZQNxE6ALpEGdeawNCa+t3nCkAkBoB10OoI9Dpv69ags+yvkZNQfeGy5STlJzR5gET8CaXiM0gnwq/NxRy1JjoJI0Gn/NO1keGkfswk3iegP5CnpfZFCWrGgitjnhGPQH5CksLThxMShHXT40JXh4qUGdDVm0W9h/SR9agxuOt2lzXbiouVdWIAmdhO5q9xjhIwqqRfLTmAUiSeZJO+hI0kbis5+1fA3jasXlIKpKmDqe81BCnl4Y9/SuvmiDWrHnA8QtX0Z7Tq6yNVPMRIPQ1auAEMCJGbY7GZ/WkLsJc+6YNnvBwlxw2YjQFgFJ8llQJp7F0HMR1BoqaYXBrsX+2+Iy2SARmz5lBMSV2jzzMp91LnD8YtlMPcGia228gWKIfcYBNWO2YN7FsgYKLNoNtJ7y64AGWRJyqTSj2guXEXuCQAoObIwI8TMwVuhAOoopk2Eu1S23x2EckMoHjgiItMWAPTUx760DhN8G0oIECQNfwgkL/ANMVhLIF2MnbbT3e7051q/2V3c+EIY/y7hUehCuPXVjUctvaK4a6YvfaPbAxgjnZQ/8AU4/KlkpTf9paf/NIetlfk70rAVKzqitHmFty8eR+oo32f4d3mKspIEsTJmBlGfkJ/DQnDe37j+VM3YyDjbRPJXP/AEx+dEWS7HxeDXRsFb+lh9DB+VVcRhXQ+JWX1BFMlpxUgukbEj6VtEaYpxQ1sFfOLFy2rMgsGRDEEqxIiNAQTqT1rT7PBCyG4Ut54m2CsSd1LFRMTXPBXvd4pvW1VxbuKFQEIQriCJ5HrTxgK3aMB4h2YxJzNkQkmZ7wAqZkzJA1objOHXMPmF2A0ToQ0zzzAmda/TVrs9hr9tWv4O0rsJYZVzKf6l5+YoJ2l+zjC3rJE3xlIYBXXl5up09TXZj/ACskJuUqf+P47IyxYpRqNp/9+hlPC+Im3gLRuW0JUt3bQe9IOaQT/l25cq9s4F7ttbmT/XMwdfdPPSnXjP2ZPct5kxFvDqiDwMhNtFAk+PMOUSYgaih/A+E44qGTDpiLaHKctwKXgbqLoUZdQRr86tinFRddf7bOacJN2AbXDizLYtwDAzsSVCjnqdt9gP1oHx/HWGPcpczhZGc5gJGnhifCYj0r3jPD79j7yb9m5ZfIQJHh18UKy+E8tidd9aUbPKKSeaUpOKeh444qKbWw23ZjEJbDC1cZXEq4UlDO0ESKMWuz4t2IuW/4phmzrqAfwwdVMHy1pt+zfG3rVqyWuN3ZYKlsscozE6geUg0f4lwM3cQ9y5ogC6nnoSxn0y/E15ri5XT8ndjioe6XlGEYzDZDqYEwo5kEmCZNV7g3B5efOn3tglk405UCKySsLOpOUnLI3EEgRr7644J2MXE3jZtXi9sANduG2UZQT4go1E8hPXmAadfWznnFxdMTsLhHdCERmAmSqkgT1I2qi1iI1P5V+jePG1hsC1q0oRAAqqoiTIgebE7n30m8N7E2763e9QW2I8LgQVbeYGhHI/s1V45LQypxu9iJ2PwLFnMHkBp01P5U13FgRUnZ/sTiPbyZkViGhwpldwpBnl/aouMYm4zumGVzZQx/EI0dRDzBEdNJ2865pNtOx8adkv3ObckSWOnkB+p+Q864GAHT61c4djO+tq5XKSIjkIOXTnGnwq8tsfuaVJFrYGxHbE3Lj5dGUlCG1iDlZhOpUxJBbT0ihV7iPek94wJB2LToNBqflVKxg7AxOJ74OT3jZApIAzeIkwejAfH3De01u0txXsgqrgyvIFYBy+Rnb9atFJSpEpuUopsZcP2jWzbu2QuZLilWU+yJBEqJgGSCdNYrRuzqJdw1t8oBywxUwSV01j0nWsGUzBXN/SJMEbweQ1Fav2C7X2HW3hRbWwyKSSxcm6x1kEsYO5g78o2rZPlBxy8Mg4TwTEObzPKtdggnxPmtGAheZIkGYEDbWKyi+zhmDSGDEMDvmmDI6zNfoXCcWsWAB3qwgAZ2IAk6SSTuTrHrQQdgcA943zLKzZ8ofwSTmJB/y++Kn63F0xcnihC4T2Gu37Vq+1xbaOwBEHOATlmNoJj0meVaJwvsqcM02rzZCBntlFbMFWFAbQgAyffTVg8LZvP3UFARGhOsDUR6VIxt6qryZgMCOsA9ORPPlQUnNFcaT6ME4nj7uMud6czCYEDRRqwXblqTNU7VosQqiSTAjmTW43OC4W2AyBV1zZVUBGjSWjQSekVB2m7N4JbHesbCXdNUADCdARlGYnXWdI+bUVa4fuZXjeA3bAVmKkHfLOhPqBTB2E4a5Zr2WFjKrHSdfFl67DX+9FOE8LtXrnd953loDMTOhIIhSd9enlTsmDCgACANAOX/AB5Uqd9GlrQNt226n31atAkgCrX3fqKkS3WStiN0i394ZWVVYrpyOnwoTc7R3RjrC+FlaxdJka+FrUbf1GrNx/H6Cgt22O/stGoDrPke7kfGK7DkHhOOKCQVMDciPpVyzxOy2zgeun1pMd/5n751Lm8SDy+p/tWcUYbsTw+zdUqyIynfzjXceetVOEcD7gMFvXCGcuQcvOBEkE8uopcTElVLAkHMII0Op/Sr1rjF5WC5g2g9oeU8oNHaVIFDWVERGlL/ABPsTw6/Ju4OwSd2CBXP+9Ib519Y7RmJZBHkfyq+vF0IBIZQddRP0mlpown8T7I27b20RLncQQvdyzW9I1J3A3Gs6fGhfwd51KWWvtbPhMpqfIEsffWjW8bbbZ1/frXOJw5YqQ5EcoBmpuLS9pdZF/cjHO0nYrGvcF5cOSYAADIYymTPi3IPyqz2NsPhrd9cVZu2muRlZkIXNrs40nnvtWvFuVB+LcG78FXXOmdHCMxCE22zjYEjbURrttTwgodE5y5yuQg4vDXLzYcOHFpIuXLjfy2ZOcgQJ5SfxUXw2IVnKrJVRJIUkCdhKg6xrTBheDvcsZMQzB8x8VsBBE+ERJnTc8/Kq/EezyLaC/er1tfYAMONZgQFB+e1VjPexZRVaZlt22Ll++xm4guM2XUgzsMvx08oqDjV1RYLsQrT/DQLAOghRAlZMny0mmfE9i72DRgr/eFZsxyoc2p08Mn4zSi/CsV3lwYnDsEJzI0qQvKNDKyAN41Fcs73r7OjFS3e30EuCODbRSZcLrtFE8nSh3ByqqxJCqDlkmOk6sfMDfc1w3aADe0i+TX7Ab3gMY+NSmk37SkG0qkSY7sIb4F+1cCNdJzyT+Hwjw7cp/egXtD2DvqgAVyEXwuI7s7tczn8OkZepmp+MdqL2DujJDJ4SyNOk5h4TOk5Ty6U44LtlYu21fvSoInKfaHUdD+9q6o41LaZzc2lVGRWLV7Bk95bIk5TIMSIMTseW015xbijMltgACpJU8xG+vSYp97S4exfYlbdotIDGdRl0iVIOm1dYDB4JQO9w9pwugDqTHprzrh9WHO2emvxcjx8YtA37RuA2sPhrLWsSjiVbupLXiLiSbl15iZgABVEHSljs12gu2SLYY5GOgOyt1Xms+Vaf2j4NhcVh1bD4ZLYQE3VtgA+ckakDf49Kx3i2E+73sp1XRlOvsnUAkgSRsdNxXW3CcaR5k4ShJqRoi8Zu4V+9ZjBEyNSpA666x1qngPtEdhla2SyjwkmdhEsYBHnFBMX2kuYgphLVtbSM62y3tE5yF3IEDUnrW88E7FcNtW17rCWiY9tlzO2kElmk686lixtJ2GE3EyPDdsrmZjePsiVKrIEdQTqK4bib3DrIJ1jmfT9itU7b9j1xVsm0Ft3QIGgCuOjZYmOU6amdK/OVy9etOUYujIcrISRBHIjanljcirz6Q/4PjJQ+FirdR89qf8AsnxY4i0TpnRspHUcjptzHTTasJOOLCZIbmRz8/Knr7KOIkYhFY+C54G1A6mfKCPrUuHEZS5dGs5uoP1Hy/OuWeNRr6cvdUT4xVvmzIYxmVlYEMPdsd9PKrBQHcAnzo9A7QPa8C5AIJjr6UNZv4tk9c/1QD5USxOFYkgJby8t5PWQIA1nnQLifC7ovWGW4EQEjKiQMzxlJOY6ZgBHnV1kXkk4BHiGK7u3dfTw9dqWuyvaRr2IVC5bMDoQPCQpbQgbaHfrTWex+IazdS5eD96DJIUESIhVEADnJJNCOA9iGwNw3CuYFSAwB8GmubXnA1FF25JroCpRa8hi57H+6uw0Mx9fkIqD7wpA1iXgToTtyNZz2m7Z3ExFxELLkdgCDoQIBDDnrJ+VPKVCqNmkZotqPP6LVpsRrl5DT5D86X+zXFvvWFtXNMxJVh/qBg/EQffV3GYtba3LjsFUTqfMwPfTJ2rFa3RaW/4F8z+U/lVuziXDBVdl0Gx9eVLuD4vZulERpI5EEfUdKIi54nPkfoB+da0+jU0GbHGbsSSGGm6jn6Vet9oBpmQ69PPyP60rd7CgdWj4CanS7446fkJrUAbrXGLLfjg9G0qXEWbd0LMHKwYQeY2+tI9u8CrN1/M17IAWNCZMitRh7yeKZ5bRXLoDuoI6b/WlO3jXDQrsAN9Z5Tz9amXjd7KdV05ka6+lBoJR7U27ZYqqoqJofCAsnVifgPhWQJ2OGJm/bvW1W4SwXpJM7aRM1pQuyzA6kgSTuZmalTCoBoqgeQFckp7dHSoWlZl32iCO6IG4MnyXb/vOvnQns7i0W3dzuo08M8yQfP5a1plm3aZl7yQZAVh+GTrK+y4mDBB9kRrQ77QOD8MW+bdu23eoAlwrC2nbclkUA5wTMqVE6RFdCUlujmtfIkWeJXbw7tTlVZbyEa8qu8N7QXrogFS4EGRq3qav4/FNctG2pspIjRGU+/xn6UqWuH3LbQQPIgyDHQjyrnlj9u0duLM45FxbfyGsN22xNm60BRuhUAjyOoM9aK8XwF7iVpHt+B7SklLoysVEbPEGPOAd9NRQTsxcti+15wGyjTpmO500kD6zTPxri631gQNBoNNv7UYpclFISbb5Sk7FXgfDrv3ixopNt1Zhm0Uk6DTQtAB99fpvAuFRRsABX5T4uWS6CCREFSNI8wes029ge3l6zeW1fus9l2iWM92SdCCdlncVfjx0c3JM3XjvERbts7GFVSxPQATX5w7czcv/AHnTLdAnUTmAg6b+zl1rQO2/2h2Lll7FibpYZWcD+GoO+p9ox0BFZ1jsclxArAQDIiZ2Ij01+QrMGgThF31A5/v40YwvDZttcZlKgMQs+0VtvdAC9P4ZGbkStUsFg1cswaBGgMGdDPPy896bMQLK4BgpHeu6M3+YAN7HoFLaT1qM3TLY1aDX2T4U967ndbew9lc5EQPQGtQnpBpD+zLILdwq3jYiRBlQsgSTvzOnX1p4ze+lY6VLZU4xxAWLeaMzMQqrIGZjtqdhQ7C8e8Rt3lRboAcZWzAiQJHQgkaVT+0fhT4jBkWie8tsLijmxUEEDoYYx6Um/Z32dxFy/cuYoXUC28qz7RLkTvOgA+Yp1F9iuS/p8miHt7hludzdxAzjcATqORPsg+U/pRc9qLfdd4jrcWJm2QY8p5mvzFxG2Uu3Eb2ldlPqCQas8FxbhsiEiZIgkQRrIj0q90Q8mrdrO2It5QgXvH1LQCQOQ6bzr5Vk/GH7y69zXxMSfUmT8ztXeO4g3eEkAtH4hMe6aj+9hxGUKw1ETlPuJJB99IwXI1j7OMCUwSMGVpfOwHtLtoYOhgAwetUvtIN37qGysoW6Cw30IIBkSNGI360sdgO0Rs/eFzGWVCvOCHCkgcyFckDmaa8bxW5cTxqxTSc6eGTy31O+sU+ODkqsMslbrYsfZ1fuPikkkLrp6CfhpFagre37vn/xSpwzF2rYzKgAb2sp3idCDqupO0UxcLSziFJtEpr4gsCem2vX4Gi4emvoKlzLG/d+Z+pilvtJxvubkH2WJJg+cflVPtD2iNi93dq5m7vQkgETM7nciY/KlTjXF2vFS2WVBA067z++ZoSVxGjJRkPfAePLfL212XK28xMiPl9aPk+NR0A/U1nfYvjNixaa26hSWzF1BObpm56bCBFPlrEq5LowZcsgjbUQPrWgqVAnLk7LC3jlY9RH/uP6VQ7QcWNi0CN2J+Aii/DsMrSGJGxEeUioe0fAbV21lOYxJWCAQT7ooSlqgxpO2KPAuOrevBFnNlObmNCII9ZpmL9KCdm+zwwyuYJZj7RiY5DTSjyLAjWuRrZ0J2hR4zcCoCWyjMBPTeCfKaTTcvXWd/5jFizQwZzJJnLOY9dqbe0dgPh3Hmp+DCszzFW0JBB0IPMcwa6+TceJx1uwlcxx5U5fZr2r+7nEzu9rwyARmQzseqlqQb+Iz+M+1Pi/1efqdZ/vXuBuBTLEgA8hM8+o0oN6Cux747jBivbVAeqoisfVlUE++hVvhSiMja6/i1k7eRA1+Jqsb6kFrVzMAJZCMtxepyyQy+YJjnVK7xI/oail4Q9+WFcfwZbtpSufvAGEtEFlg5SdAoy5iOgAJmdVh8LctOBcRkIaDmBGo3+FaR2Iy4mz3fc99iLbk2wSSsOBErOUAENr58qqdtOBYiyGRymcuGKB5W2HQIZ6SdZ38Xvox5tvyNJQpPoQrNq6xyBSTMflVrE8MK23YzmRgGnSNQIynUanWRypk7MY21YcfeQbcNpcVSwBAyglgJ56HlqRrDDvjfELFnA38KL64q5dupcS6qiFAyluZygd2FgHmBsKdJtWT0rQA4Fg+8DEGCrJp1zmB86ch2RdggVlmZJdS4HukGaT+yuNKXMqWO/uOVyrJ/CZ0AG+u5MCNRW6LYygAaGklSeysLa0VezfBLeHQ5W1PtGAJ93IeVXcXjVtIzsdBpOup91Zv2wbEriHyXCyKcyw7qVMCdFOvOmTF2Lw4Pfa4T3r2mc76A6xrzy/M0qcSjjJbZdwnb3B3SUN0qR/mGn/ALgxEUcscVtAStxGXyI+cbV+Z81MnZ/GXUQgglOR5jy6xXZGddnE430Pv2h8Hw+MUPhwgvKdWXIM0zKuSQJHtan61lnD7ws3c2rFZEFdJ1HU60Zw/HFt3pLPE6qAMvmSCd9gdOVXb74a61y6gQwCQIgjTSRzPKdR9KTLJdoaEb0LHGGZn7x1Cl/wjcQBuN9QRrz1qiu4pue2gVmcJcJS4P4gBju0VAQRrmBXTkNq541w3ALb7xDdtvsFV1uJm88xDAc5mOnKpKdodwoWHQpsd+nLyqfh3EblsgBjl3Kkyp06bV6+HHd6SWJmBuIIj1kH12rwcHxEn+BdGUwZUiD76NoCjJvSLKY55LB9ekmPMRRrheIv33C2FlyCQqnLBAgyZgdffSt93fNGUyDWq/ZNgLYsvelWuOxEfiRZiCOUlSfPStzpMZwdq1Qi8c4Ldwl3JiLlvMwzeFixgmNREjUHfeqvcFhNshwN9CCPcQB8CaI/aVab/wASuyfayFecAoq/UGieF4ilsIqkIElQADpO5OupOuvWfcspuKRowttCicRHMe41pHYC4l3BXWY5TaYidjEBwJGsZvoKzrj6AXiV2YBj6nf3SJ99OPBcQbHBblxYUXLxVupVot6dTIj0mm5WkwJVKhn4Dxi6VLsQFzamPESABlHl6DlTDexZAnkeu/KTWQ8I7Xi0ottbORRAIMuTJMmdNZ8+VNHCe0aX0kZzlEMv4xyXKOca+VB2ZMbG7QW10kf2G8+YrvCXxcQPtM6e+KzHjeNC3AMxBOssMpK7bfn6018F4u5sr3eFe6uoDi6FDQxBgRtII84qcikXRBxPDd5ZuIYgodzGwms+xfCCCoRYJQMAxhnmAMqnWZzaHkJMVot7UfvnpSzZ4kM7tcRfZCS2sATpEazNO9O7EW1QrWsGwnOrKJjUQCRMgHYkQdulc4pkIAQzHTb49aNYjGHLocqFy2XkM0zC7Lox260P4jcllMSNRO3TkNB0+NKp2xpY6QNtXCpBBgjY1YvCTp+ITpyn+9TYDhZukjPbtwMw7wlQ3oYNTWEKqpyakQNifKKpcW1bJ06GLsLxtsGbt22QrG3kLOPZJO6jYsI5yKrJjWuuy5iSxJdmJkk9TzO5PmfKrvAcGykXDbIKOhLNsoLAEAc2Ib3DXmJ7xPCmTiLhFOXvFuTBIAchiTHKSwrox5YK4R/kSeOWpv8Ag84VwO7dbKPYGh84/Kmix2KwxBV7eaYmCR7OukQZpj4dgUUELqC7MWjcsxaBGwExP7F5bPJf7CuK6OrjYLw2Dw2DssbaLbRBmbKNTHUnVj6ms3xnaR7rs7sdToAfZHKOlatxXhvfWLtmcveIVzATBI3jSfjWL9o+HJgcR3IuFyqqSQBMsJYQdAJ2EnQiatgmovfZzflY3NJLomTHox1NNfZnjeGLi3iLbMtx4Li465c2nsA5cg6aaTWf32Rlz2mkj2kK5WHmBJBHofcKp2L7syou7MAPUmB8yK6JThJe5HNjhkxu4OjWvtV4FgsLYBS0oKlWXUmSzQdZ1ELsdNaRcb2wV7ItC0g0gQBI061ofGsJaxCWzce472oaTsxQDxMI1G2kjalHhPZC0L+a4ouLJzIzaMDIMEKCImZGxivPuLZ6jlKtfGzP8U0ux6kmvMPfKsCP+RzrWe0P2fYW5eRMO923bKjK5h0RmJlWWAQAY58zvFZzxngLYW+9p3tuUaC1skoSN4LBZg6HzroT5I5pRcaYxW+CYhsMbiIhUg6T42HQ8vdSvd4iH/m2w2/4nDa6b5jroNwRptRHg/ad7NtrQ2Y7daX7xJJJBE60qbcnaHmoqK4v9Rmwl60bYyoSFQLmKgkM1zUt8UWegok3E84yqSSJnc86TsDiWTMAdGGUjrqCPmKivuZg+sVOWNydHX+N+UsEW0rbG1HysCwI9RHwo/wLiqJeDAAF9HO09CY3g1nGGx9xQFBlf8n4T7uvmNaYuzdxWvjOYtr4yDvoRofz8gaT0Wno6V+fDLBqSHbhn2bjHtdxeMvXUzse7RcofJ+AsWBCyseGPrS7x7gd2zebu7Vx7IjL3gBY6Cc2Twk5p2py/wDiRg0GQuw/2Fj8AMqj41f4fxeziJa1e7wDcACR6roflXRKKao8uEqbbMd4zwHGL3ly7h7gRABmynIoPs68h+Zo9xlO64JYtXAVc3MyqdDqzOZH9LD3mtXxeO/hFMyFSIbOAdDpqp3HkdKx/t7jsz906ZVRItGQZ5s2nWFHx61pKmqFXTbEqi3ZjFravh3zZQDIVsrE8vFy1olwnsxav4dbne3EczPgz2zBMRl8S6RvQ3iPAHtQA9u5mJA7sknTqI0PQeRrck9A4tbLPEuKd/iMzhY2LQG08i0iPPfSmKxxG3bUKl4hRsAEA11P4OpNLi9m8TNy592urZAZszqVCINZzNEwIqh9yP8A92z/APsX9aWUUx4s064dKV8Rgbb3XyuC+b+W/hE+RmGHwpluHQ0odoOHXFc3Sh7tzo24nSQeh9aKSfYttEGM4TenxqR6j6cq9wuCdhp7JYL8TFFOzuKvGUzE29Ac3sjeYJ2MRoNaPY7hWZEFhYXNm32AB6nU7UJLitDR9z2LBuogaNdIZjz8vSarYK4kaL4gZn3zt+VFMXwFtj6xzM/WoLHBCHUE+1p6aTv7qmoNX9lHNOkX7XGbjWnQJplOo3neT1M014Dhdy6xuO0I4BEEhjoOUbedc8F4CEgxp57n84pmtztH6CjSibciXDrlAVRoBp5fqasJ6frUVsAbVOPMA/vzpRyRDzmsk7f4VbXEjeYaPaVwPMSh+Sg++tZw1oOYHhH1/Wkj7Suy1++e8RlYKgCr+LNmMwY2gjTrTJMRtGccZvI4Fy3o4103gbz6UIweIyXQ45awNOX96LHsljsjMMO/hEnbbnGuvoKCHDvmC5WkiYII0668vOnjSRKbt2NCdtHYgXVOT/Q0H3gjWmHh/FbLKDbfKTJysfj4id/cCay+a0/sF2Xw13C57rTcckjxkKojwxB1MamhLEvAY5H5OOI9oLguWkLHKzrmy8xI5b8v2ds5bHsc2pGYkkT11M0f7X8HbBYgZWkHVGG4669dd/Og3/ibkZXh16OJj0b2lPoaME0tCzlbKoIJnVf6Tt6T+tan2a7dJiLljDcRs4W9ZYi0LvdhLlqRlSYgBZgErAArK76gar7J67jy8/WvsLYe4YRSx8qdSoSh37YcHw3e95hIt2M2UAhixAn+Jrr3ZI030KmdYCfibBLNkBcK2WVEzuR8QrH3GtlwHCsY2Gt5basxUA+zlWInRiJI61Zw3YV3db167bs3AQzCyCSTldQCSQhIznXL161H1bf0dEsVL7Mb7PYhbdwXCAdcv9OYe0POJHxo12gZM6d0+YsNSF10EwAN/Smzth9nrw9y3eFxzl0ZVUmJkll0nbl1rj7IuxiNinbGqZRYtW2EqxaQzE7eEbA/5p5U1qTF3GLVGVOCCQQQRuDvU+Bxz2nFy2xVhsQYo7204U3f3r9tQbJuNAX8AUlQI/ywBrSwp1qr+CI8YrHPf7ss7BTqxOsSJk7TQDH8QS6zF87zCq2ikKs5dIOsHWu8Pimuq6wFVbbxJ6CPzigk0Oxmxu4XxlLSZbTMQBswGYecbEeY+ArzH9pCClxB47fsE8m2Vh5jUjzilRHIMii/DuFXMXdyJCgASfXoOu/wpOFb8DKblryccY47iMS2e/ee40RqdImYgACJ12oXP7ij3G+FXME4V0tsDzIJnqDrp7qEtctHXIw8lcx7pBPxJp+TexZJp0zT1agF7i1yziHVX8NxBmU6qY01B0MxBpOwuMuIZR2X0OnvFF2xQvm2Whbmo6AkHr76yVGsaLF5mRNVWPwqAoB6gDSY503cOt5raxvGn/NKGDtqB4iiR+JnA92pFPvZsI1lXV1dSCARsYMHXnqCKXJtFMemRLwwjUwfXavU4YhZXYEZZgcjOkmjXde7y/WuG6AepHL+9S6K9ldbfJdPMbD+9ThSvn6bn416I/e9dKp33oBJLSjnv+9q6bX0+v8Aaow077fX+1c3mjbf5f8AFYBSx/EHt3FgaEanepHxxYamhvafELbsNcfUIcxPuPLqTA6a1nuE+0NlY5rIKn/UZHyqkdonOkzXMHilTehfavuMTbNkqiuwIS4VEoSIkEaxEyOYkUt4HtNYxIPdtlaNUchW9QdVIpfxnGm78W8xKg5hEe16gkeZgnan70I9IvdpvsySwIGJD3gpJVR4Z0y5iToTr8Z0ECgmBx74Nu7fxKAOuU6aeYIpgOO38QYnWQZBnoedDcbaDEZh8RV3iVEVNp2L/ajH3MRlchsigwTMcufpS9NaZhEQKFKoQDIBAOo2MdapY/h+EYH+AJO2Q5W0EaagbDalljaVmU+TEGCRAq3w266XEKrmZGDBdxI1+v0q3iuHBAWQvGaPGu3v0Bqst82jI1JG9Q5JluPF7NBwPb66iAXAwiZ06mToJ61Lg+3D3WGU6bH3bb84NIVnFs2rDTWT+/dXXBUIEjeaRYk0yryO19mv2eMhtHuopjZ2A0otgMX3Wu4OxGoPo3OsXuKklmUMTr4vnvVvhdzF2xcvYXO9i0M15c0oo81JnkdulSUG3oaTpbNH7YPbuWTcRAt1dQVyguOYOnT6Vk11MPduA2wUY7jlPppr6UatdpQTmY+EagHWZ5dSZ0ili5hlDnPcCmZOjEzv+EaVaDdbJTSvQQwKrcud2FZltqxusNBlUCI8gQPeSatYnsbKg2765ioJS4ChmNYMa/CuuGKLdq741bvEyMymWgzmJBAImRrHKidjtMLhVMuYsQIjc8hHrFG66Akn2A+GdicZcvpa7qCx9o62wAJJZlmBA+g50U4zwXEcMZMxQswJlSxUgEdQDI0+Na72ewFi1bXMqlyZJB9k9F9PKvO0WFtXt1RvJhPw51Wm47AqUrRiOIbEY0kZcxCnKAY19+58qWHUgkEEEGCDoQRuCOtb7Z7E2Likqe6fdHQmVI1Gk6jqDvXeM+znC3HL3CrOYkxvAjr5Ui5LwPLjPt7+zLuP8CVLSQ1u3lU5AxHeMyn+JnCiRLbZjpEDSl7G2gLSEcnInrIn8qju3mcyxJJorhLIuWLqwC2WV6gjaPPl76eTXgjFA3BjQ1s32auDgUBOzOI/3E+861kPDOF37j92ltsx6iAB1J2itj7G4P7vaFnMSZJZjpqdwBU5FcYyEchp+X96+2G3wr0qANNPL+1eLO5+XKkKHyoDqd/pXuWfTn514WzaDlv+g/f9vSYH0FAJ6zRy/f6VQ4ti7diy9640Kgkkc+QAHUmAB513j+J2rC5rrZZMDQmfIAa1n32ldorOIwwtWXbNmVyCpGYCViTzBIb3UeNgcqF/j/ba5i7ZQ2kVCTA1Ljp4pg/ClFhXdnDMddhRPH8Ga1bDFW/1EsvP2YEyToZ0qiaWiMlJq2C7N5kYMpII2IoxxbiKsFCGSyDOZMgmJBO0/s1TtcLLwLbKxInLMH01qC/hGQkPAgxEiZ84PlRtWLToNYfieUZVuJZ9FZj/ALmgge6ixxAyKAFk+LMhDIx/ECR4lYjkwB6TSMTU2GxTI2ZTB+vr1FUU2hGkxoucQuASpEcjp8xyrnA43vryWx4QTLH/AC5fESD1ER5yKG4nHIy5hKsdxy9QeVQ8HKrdDPdVROohiSN+SkaxRlkAom74W/Za0LRRDbIjIQCpB8jvSb2l7GW3k4ZFXnl2A/pNWMJjmcDIQynYqQZjeY29DRi1jxz99K4qSKRbizO7fAyAUupm5FVbKyx8jsOdD+I8P7k6C4qNsX0PnBiIGmorSeOXbFy2WaVZPEGXfTUjznb1NDcRcw99BafUHUEb8tuY9/TyqUo8VSKqdu2ZwWVQOeuomfp9aduxmFc4Hil7UW/uzoByLZC3yA/6qo4DsquZmdWi24kHUOAfLUg7bc60/i3HMG/D8TZtr3Waxc8ATKNUO2UZZrY1cjTej89YeWKqOUmeQ5k/AVAza0dXAhLTNMk6ExoFEc+bElRHQGq3EOCXVdsiM4jNKid56bkRrFFS2ScdWDrV5lIIJBFM/ZrH2luG6yrnyws7KZ1I6GJj1NKpUzEGeka/CrtpPCB11Y9BzqiVuxbo03B9qraW5vXCqgmAoknp611/57wjwM91DyLrp8VJj4UuWbiMLd17akqi5U2WYHL9dqrcSxeHugqyjyZd1+nOp83dFuHtux/wXalQJV1YHmK8PaJDqbmvq35Kaxu1fa05E7HXoaLHHsdQNPWnsSyDjnZ3E4NsuItMkmFbdGj/ACsND6b+VG+weGz3W6Bfr+/pWsfbD/8AS7v9af8AeKy77M/8Uf8A0m+q0s1RsfY9YTAFdveRpRWwFAgf3+Fc4b2RXuI9u36mptl0i7Znmdem4FSFuXxI/e9RW96kwvs+8/U0oWdmI8h+9K8VTv8ALp76jf2x++RqY0QGWfapjWGKtLqFFqR0ksc0e4L8qSL2JLaH4GCPntWg/a17GH9bv1Ws0ub1WD0Qn/UTogPQUSxmJuXhbBhiGECAM22nTlQddxRGx7dv1X60zimBSa6DOL4W6qWyoeeT9Dt8qAYVUdybg01MTHzp24l+RpB5+/8AOpJWUejq3gDck5lTWFzeFW9G2nyqlctFYkRIkeY/Ypj4d/K/2mlm9yqhJkgIETXLSD517Z5e+vLm9Bdm8FjBY17TZlJE7+Y86deG8Re+oyAluYEn50g1on2Yexc/q/KhOfBckVwQ9SXFgfi/F3E27gKEaEEa/CRv1qPA8ZtBhJuJGzQDB9x0HuNWPtM/xK/0fmaURWj71bBlXCbijRbHFWMtKkHUFYiOYIPu6bGoMZxoxGaBHvfXQEco3pZ4V7PvP0rriX816TqxluiTBYp1JSAyFszADXwkQfpTg/Erb2colT7QI331IO3ujakrhf8ANb303dnPbT+s/wDcKPWwp2mvgiuYbP8AzFS6OWdcr+oYD8hQLF8BcX4VWWyyFzzVBDABmLAM2YAxPMVpfbP/AA4/qFU+Efyl9KMVtJedA04yk/GxJ7U2RaS21uSpA1PKNBGgIlQDHIzSxZdmfwSWOwAJJ9w3rS+2/wDhz6Cs87Pf4hPUfWujJgUGlfZz+s57qinirFxTLo6zMZlImN4ka16uHZvF1rSPtU/wtj/1f/4ak3h/8tff9TU8y4OkNj93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4102" name="Picture 6" descr="https://nook.marlboro.edu/sites/default/files/town_meeting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48880"/>
            <a:ext cx="38576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017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7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0" name="Picture 26" descr="http://www.ualberta.ca/~heinke/UA-COLO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0" y="5289452"/>
            <a:ext cx="3528392" cy="14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4800" i="1" dirty="0" smtClean="0">
                <a:latin typeface="+mj-lt"/>
              </a:rPr>
              <a:t>Getting Started – Building a Broadband Consensus</a:t>
            </a:r>
            <a:endParaRPr lang="en-CA" sz="48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06104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Development team from U of A:</a:t>
            </a:r>
          </a:p>
          <a:p>
            <a:pPr lvl="1"/>
            <a:r>
              <a:rPr lang="en-US" dirty="0" smtClean="0"/>
              <a:t>Drs. Michael McNally, Rob McMahon and Dinesh Rathi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Advisory Review Team includes individuals from:</a:t>
            </a:r>
          </a:p>
          <a:p>
            <a:pPr lvl="1"/>
            <a:r>
              <a:rPr lang="en-US" dirty="0" smtClean="0"/>
              <a:t>Calgary Regional Partnership, </a:t>
            </a:r>
          </a:p>
          <a:p>
            <a:pPr lvl="1"/>
            <a:r>
              <a:rPr lang="en-US" dirty="0" smtClean="0"/>
              <a:t>City of Calgary, </a:t>
            </a:r>
          </a:p>
          <a:p>
            <a:pPr lvl="1"/>
            <a:r>
              <a:rPr lang="en-US" dirty="0" smtClean="0"/>
              <a:t>Alberta Southwest Regional Alliance, </a:t>
            </a:r>
          </a:p>
          <a:p>
            <a:pPr lvl="1"/>
            <a:r>
              <a:rPr lang="en-US" dirty="0" smtClean="0"/>
              <a:t>cci Wireless, and </a:t>
            </a:r>
          </a:p>
          <a:p>
            <a:pPr lvl="1"/>
            <a:r>
              <a:rPr lang="en-US" dirty="0" smtClean="0"/>
              <a:t>Cybera</a:t>
            </a:r>
          </a:p>
          <a:p>
            <a:pPr lvl="1"/>
            <a:endParaRPr lang="en-US" dirty="0"/>
          </a:p>
          <a:p>
            <a:r>
              <a:rPr lang="en-US" dirty="0" smtClean="0"/>
              <a:t>Completion date: October, 2016</a:t>
            </a:r>
            <a:endParaRPr lang="en-CA" dirty="0"/>
          </a:p>
        </p:txBody>
      </p:sp>
      <p:sp>
        <p:nvSpPr>
          <p:cNvPr id="4" name="AutoShape 4" descr="Image result for Alberta Economic Development and Tra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5" name="AutoShape 6" descr="Image result for Alberta Economic Development and Tra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6" name="AutoShape 8" descr="Image result for Alberta Economic Development and Tra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11274" name="Picture 10" descr="http://economic.alberta.ca/images/interface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6" y="5769259"/>
            <a:ext cx="415845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8" name="AutoShape 14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9" name="AutoShape 16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10" name="AutoShape 18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11" name="AutoShape 20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12" name="AutoShape 22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13" name="AutoShape 24" descr="https://uofa.ualberta.ca/design/img/logo2.svg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14" name="A018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0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i="1" dirty="0"/>
              <a:t>Getting Started – Building a Broadband Consensus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Content will include:</a:t>
            </a:r>
          </a:p>
          <a:p>
            <a:pPr lvl="1"/>
            <a:r>
              <a:rPr lang="en-US" dirty="0" smtClean="0"/>
              <a:t>Broadband Basics and Background</a:t>
            </a:r>
          </a:p>
          <a:p>
            <a:pPr lvl="2"/>
            <a:r>
              <a:rPr lang="en-US" dirty="0" smtClean="0"/>
              <a:t>Broadband Benefits</a:t>
            </a:r>
          </a:p>
          <a:p>
            <a:pPr lvl="2"/>
            <a:r>
              <a:rPr lang="en-US" dirty="0" smtClean="0"/>
              <a:t>Rural and Community Aspects</a:t>
            </a:r>
          </a:p>
          <a:p>
            <a:pPr lvl="2"/>
            <a:r>
              <a:rPr lang="en-US" dirty="0" smtClean="0"/>
              <a:t>Community Engagement</a:t>
            </a:r>
          </a:p>
          <a:p>
            <a:pPr lvl="2"/>
            <a:r>
              <a:rPr lang="en-US" dirty="0" smtClean="0"/>
              <a:t>Challenges</a:t>
            </a:r>
          </a:p>
          <a:p>
            <a:pPr lvl="2"/>
            <a:r>
              <a:rPr lang="en-US" dirty="0" smtClean="0"/>
              <a:t>Best Practices</a:t>
            </a:r>
          </a:p>
          <a:p>
            <a:pPr lvl="1"/>
            <a:r>
              <a:rPr lang="en-US" dirty="0" smtClean="0"/>
              <a:t>Technology Background</a:t>
            </a:r>
          </a:p>
          <a:p>
            <a:pPr lvl="1"/>
            <a:r>
              <a:rPr lang="en-US" dirty="0" smtClean="0"/>
              <a:t>Policy and Regulatory Background</a:t>
            </a:r>
          </a:p>
          <a:p>
            <a:pPr lvl="1"/>
            <a:r>
              <a:rPr lang="en-US" dirty="0" smtClean="0"/>
              <a:t>Broadband Business Models</a:t>
            </a:r>
          </a:p>
          <a:p>
            <a:pPr lvl="1"/>
            <a:r>
              <a:rPr lang="en-US" dirty="0" smtClean="0"/>
              <a:t>Further Resources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361451" cy="333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019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339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Images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Images used on slides 3, 5, 6, 10 and 14 are from the sources provided</a:t>
            </a:r>
          </a:p>
          <a:p>
            <a:endParaRPr lang="en-US" dirty="0"/>
          </a:p>
          <a:p>
            <a:r>
              <a:rPr lang="en-US" dirty="0" smtClean="0"/>
              <a:t>Images on slides 8, 11, 12, 13, and 16 are Public Domain images </a:t>
            </a:r>
            <a:r>
              <a:rPr lang="en-US" dirty="0"/>
              <a:t>from </a:t>
            </a:r>
            <a:r>
              <a:rPr lang="en-US" dirty="0">
                <a:hlinkClick r:id="rId2"/>
              </a:rPr>
              <a:t>https://pixabay.com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Images on slides 15 and 18, are creations of Michael McNally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431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Content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Broadband Benefits</a:t>
            </a:r>
          </a:p>
          <a:p>
            <a:endParaRPr lang="en-US" dirty="0"/>
          </a:p>
          <a:p>
            <a:r>
              <a:rPr lang="en-US" dirty="0" smtClean="0"/>
              <a:t>Policy and Regulatory Background</a:t>
            </a:r>
          </a:p>
          <a:p>
            <a:endParaRPr lang="en-US" dirty="0"/>
          </a:p>
          <a:p>
            <a:r>
              <a:rPr lang="en-US" dirty="0" smtClean="0"/>
              <a:t>Technological Background</a:t>
            </a:r>
          </a:p>
          <a:p>
            <a:endParaRPr lang="en-US" dirty="0"/>
          </a:p>
          <a:p>
            <a:r>
              <a:rPr lang="en-US" dirty="0" smtClean="0"/>
              <a:t>Other Considerations</a:t>
            </a:r>
          </a:p>
          <a:p>
            <a:endParaRPr lang="en-US" dirty="0"/>
          </a:p>
          <a:p>
            <a:r>
              <a:rPr lang="en-US" sz="2400" i="1" dirty="0"/>
              <a:t>Getting Started – Building a Broadband Consensus</a:t>
            </a:r>
            <a:endParaRPr lang="en-US" dirty="0" smtClean="0"/>
          </a:p>
          <a:p>
            <a:endParaRPr lang="en-US" dirty="0"/>
          </a:p>
          <a:p>
            <a:endParaRPr lang="en-CA" dirty="0"/>
          </a:p>
        </p:txBody>
      </p:sp>
      <p:pic>
        <p:nvPicPr>
          <p:cNvPr id="4" name="A002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Benefits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800600"/>
          </a:xfrm>
        </p:spPr>
        <p:txBody>
          <a:bodyPr/>
          <a:lstStyle/>
          <a:p>
            <a:r>
              <a:rPr lang="en-US" dirty="0" smtClean="0"/>
              <a:t>Broadband, specifically rural and remote broadband, is crucial for:</a:t>
            </a:r>
          </a:p>
          <a:p>
            <a:pPr lvl="1"/>
            <a:r>
              <a:rPr lang="en-US" dirty="0" smtClean="0"/>
              <a:t>Economic development/preventing economic stagnation</a:t>
            </a:r>
          </a:p>
          <a:p>
            <a:pPr lvl="1"/>
            <a:r>
              <a:rPr lang="en-US" dirty="0" smtClean="0"/>
              <a:t>Economic diversification</a:t>
            </a:r>
          </a:p>
          <a:p>
            <a:pPr lvl="1"/>
            <a:r>
              <a:rPr lang="en-US" dirty="0" smtClean="0"/>
              <a:t>Distance learning</a:t>
            </a:r>
          </a:p>
          <a:p>
            <a:pPr lvl="1"/>
            <a:r>
              <a:rPr lang="en-US" dirty="0" smtClean="0"/>
              <a:t>Tele-health and tele-presence medicine</a:t>
            </a:r>
          </a:p>
          <a:p>
            <a:pPr lvl="1"/>
            <a:r>
              <a:rPr lang="en-US" dirty="0" smtClean="0"/>
              <a:t>Government services</a:t>
            </a:r>
          </a:p>
          <a:p>
            <a:pPr lvl="1"/>
            <a:r>
              <a:rPr lang="en-US" dirty="0" smtClean="0"/>
              <a:t>Youth retention</a:t>
            </a:r>
          </a:p>
          <a:p>
            <a:pPr lvl="1"/>
            <a:r>
              <a:rPr lang="en-US" dirty="0" smtClean="0"/>
              <a:t>Quality of life</a:t>
            </a:r>
          </a:p>
          <a:p>
            <a:pPr lvl="1"/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168352" cy="177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98540"/>
            <a:ext cx="3168352" cy="178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53665" y="5667420"/>
            <a:ext cx="395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Screenshots from, Intelligent Community Forum’s, </a:t>
            </a:r>
            <a:r>
              <a:rPr lang="en-US" sz="1400" dirty="0" smtClean="0">
                <a:hlinkClick r:id="rId6"/>
              </a:rPr>
              <a:t>“The New Connected Countryside”</a:t>
            </a:r>
            <a:endParaRPr lang="en-CA" sz="1400" dirty="0"/>
          </a:p>
        </p:txBody>
      </p:sp>
      <p:pic>
        <p:nvPicPr>
          <p:cNvPr id="4" name="A003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19872" y="5667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8531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key federal departments/agencies:</a:t>
            </a:r>
          </a:p>
          <a:p>
            <a:pPr lvl="1"/>
            <a:r>
              <a:rPr lang="en-US" dirty="0" smtClean="0"/>
              <a:t>Innovation, Science and Economic Development (ISED) (formerly Industry Canada)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Canadian Radio-television and Telecommunications Commission (CRTC)</a:t>
            </a:r>
          </a:p>
          <a:p>
            <a:pPr lvl="1"/>
            <a:endParaRPr lang="en-US" dirty="0"/>
          </a:p>
          <a:p>
            <a:r>
              <a:rPr lang="en-US" dirty="0" smtClean="0"/>
              <a:t>Federal Cabinet also has ability to provide policy direction to the CRTC</a:t>
            </a:r>
          </a:p>
          <a:p>
            <a:endParaRPr lang="en-US" dirty="0"/>
          </a:p>
          <a:p>
            <a:r>
              <a:rPr lang="en-US" dirty="0" smtClean="0"/>
              <a:t>One key policy objective for Canadian telecom is: </a:t>
            </a:r>
            <a:endParaRPr lang="en-US" b="1" dirty="0"/>
          </a:p>
          <a:p>
            <a:pPr lvl="1"/>
            <a:r>
              <a:rPr lang="en-US" dirty="0" smtClean="0"/>
              <a:t>“to </a:t>
            </a:r>
            <a:r>
              <a:rPr lang="en-US" dirty="0"/>
              <a:t>render reliable and affordable telecommunications services of high quality accessible to Canadians in both urban and rural areas in all regions of Canada</a:t>
            </a:r>
            <a:r>
              <a:rPr lang="en-US" dirty="0" smtClean="0"/>
              <a:t>;”</a:t>
            </a:r>
          </a:p>
          <a:p>
            <a:pPr marL="777240" lvl="2" indent="0">
              <a:buNone/>
            </a:pPr>
            <a:r>
              <a:rPr lang="en-US" i="1" dirty="0" smtClean="0">
                <a:hlinkClick r:id="rId4"/>
              </a:rPr>
              <a:t>Telecommunications Act</a:t>
            </a:r>
            <a:r>
              <a:rPr lang="en-US" dirty="0" smtClean="0">
                <a:hlinkClick r:id="rId4"/>
              </a:rPr>
              <a:t>, section 7(b)</a:t>
            </a:r>
            <a:endParaRPr lang="en-US" dirty="0"/>
          </a:p>
        </p:txBody>
      </p:sp>
      <p:pic>
        <p:nvPicPr>
          <p:cNvPr id="1026" name="Picture 2" descr="https://upload.wikimedia.org/wikipedia/en/2/26/CRTC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050" y="3356992"/>
            <a:ext cx="19050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746" y="1988840"/>
            <a:ext cx="3393608" cy="11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004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4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143000"/>
          </a:xfrm>
        </p:spPr>
        <p:txBody>
          <a:bodyPr/>
          <a:lstStyle/>
          <a:p>
            <a:r>
              <a:rPr lang="en-US" sz="4000" dirty="0" smtClean="0"/>
              <a:t>Innovation, Science and Economic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800600"/>
          </a:xfrm>
        </p:spPr>
        <p:txBody>
          <a:bodyPr/>
          <a:lstStyle/>
          <a:p>
            <a:r>
              <a:rPr lang="en-US" dirty="0" smtClean="0"/>
              <a:t>ISED has primarily policy related responsibilities, though also has some regulatory functions for wireless telecommunication</a:t>
            </a:r>
          </a:p>
          <a:p>
            <a:endParaRPr lang="en-US" dirty="0"/>
          </a:p>
          <a:p>
            <a:r>
              <a:rPr lang="en-US" dirty="0" smtClean="0"/>
              <a:t>Oversees federal broadband initiatives</a:t>
            </a:r>
          </a:p>
          <a:p>
            <a:pPr lvl="1"/>
            <a:r>
              <a:rPr lang="en-US" dirty="0" smtClean="0"/>
              <a:t>Broadband Canada (2009-12)</a:t>
            </a:r>
          </a:p>
          <a:p>
            <a:pPr lvl="1"/>
            <a:r>
              <a:rPr lang="en-US" dirty="0" smtClean="0"/>
              <a:t>Connecting Canadians (2014-17)</a:t>
            </a:r>
          </a:p>
          <a:p>
            <a:pPr lvl="1"/>
            <a:r>
              <a:rPr lang="en-US" dirty="0" smtClean="0"/>
              <a:t>New $500M Program (???)</a:t>
            </a:r>
          </a:p>
          <a:p>
            <a:pPr lvl="1"/>
            <a:endParaRPr lang="en-US" dirty="0"/>
          </a:p>
          <a:p>
            <a:r>
              <a:rPr lang="en-US" dirty="0" smtClean="0"/>
              <a:t>Governs both licensed and unlicensed uses of radio-spectrum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84" y="476672"/>
            <a:ext cx="2682759" cy="9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2856"/>
            <a:ext cx="2137625" cy="275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167" y="4892626"/>
            <a:ext cx="2266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hlinkClick r:id="rId6"/>
              </a:rPr>
              <a:t>Spectrum Policy Framework for Canada </a:t>
            </a:r>
            <a:r>
              <a:rPr lang="en-US" sz="1400" dirty="0" smtClean="0"/>
              <a:t>(3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Ed., 2007) governs spectrum policy in Canada</a:t>
            </a:r>
            <a:endParaRPr lang="en-CA" sz="1400" dirty="0"/>
          </a:p>
        </p:txBody>
      </p:sp>
      <p:pic>
        <p:nvPicPr>
          <p:cNvPr id="6" name="A005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6976" y="5828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ISED and Wireless Policy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800600"/>
          </a:xfrm>
        </p:spPr>
        <p:txBody>
          <a:bodyPr>
            <a:normAutofit fontScale="92500" lnSpcReduction="20000"/>
          </a:bodyPr>
          <a:lstStyle/>
          <a:p>
            <a:pPr marL="457200" lvl="0" indent="-317500">
              <a:spcBef>
                <a:spcPts val="0"/>
              </a:spcBef>
              <a:buSzPct val="100000"/>
            </a:pPr>
            <a:r>
              <a:rPr lang="en-US" sz="2400" dirty="0"/>
              <a:t>Wireless policy governed by </a:t>
            </a:r>
            <a:r>
              <a:rPr lang="en-US" sz="2400" i="1" u="sng" dirty="0">
                <a:solidFill>
                  <a:schemeClr val="hlink"/>
                </a:solidFill>
                <a:hlinkClick r:id="rId4"/>
              </a:rPr>
              <a:t>Spectrum Policy Framework for Canada</a:t>
            </a:r>
            <a:r>
              <a:rPr lang="en-US" sz="2400" dirty="0"/>
              <a:t> (2007)</a:t>
            </a:r>
          </a:p>
          <a:p>
            <a:pPr lvl="0">
              <a:spcBef>
                <a:spcPts val="0"/>
              </a:spcBef>
              <a:buNone/>
            </a:pPr>
            <a:endParaRPr lang="en-US" sz="800" dirty="0"/>
          </a:p>
          <a:p>
            <a:pPr marL="457200" lvl="0" indent="-317500">
              <a:lnSpc>
                <a:spcPct val="110000"/>
              </a:lnSpc>
              <a:spcBef>
                <a:spcPts val="2000"/>
              </a:spcBef>
              <a:spcAft>
                <a:spcPts val="900"/>
              </a:spcAft>
              <a:buSzPct val="100000"/>
            </a:pPr>
            <a:r>
              <a:rPr lang="en-US" sz="2400" b="1" dirty="0">
                <a:solidFill>
                  <a:srgbClr val="333333"/>
                </a:solidFill>
                <a:highlight>
                  <a:srgbClr val="FFFFFF"/>
                </a:highlight>
              </a:rPr>
              <a:t>Policy Objective: 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</a:rPr>
              <a:t>To maximize the economic and social benefits that Canadians derive from the use of the radio frequency spectrum resource.</a:t>
            </a:r>
          </a:p>
          <a:p>
            <a:pPr marL="457200" lvl="0" indent="-317500">
              <a:lnSpc>
                <a:spcPct val="110000"/>
              </a:lnSpc>
              <a:spcBef>
                <a:spcPts val="2000"/>
              </a:spcBef>
              <a:spcAft>
                <a:spcPts val="900"/>
              </a:spcAft>
              <a:buClr>
                <a:srgbClr val="333333"/>
              </a:buClr>
              <a:buSzPct val="100000"/>
            </a:pPr>
            <a:r>
              <a:rPr lang="en-US" sz="24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First </a:t>
            </a:r>
            <a:r>
              <a:rPr lang="en-US" sz="2400" b="1" dirty="0">
                <a:solidFill>
                  <a:srgbClr val="333333"/>
                </a:solidFill>
                <a:highlight>
                  <a:srgbClr val="FFFFFF"/>
                </a:highlight>
              </a:rPr>
              <a:t>enabling guideline: </a:t>
            </a:r>
            <a:r>
              <a:rPr lang="en-US" sz="2400" b="1" dirty="0" smtClean="0">
                <a:solidFill>
                  <a:srgbClr val="333333"/>
                </a:solidFill>
                <a:highlight>
                  <a:srgbClr val="FFFFFF"/>
                </a:highlight>
              </a:rPr>
              <a:t>“</a:t>
            </a:r>
            <a:r>
              <a:rPr lang="en-US" sz="24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Market </a:t>
            </a:r>
            <a:r>
              <a:rPr lang="en-US" sz="2400" dirty="0">
                <a:solidFill>
                  <a:srgbClr val="333333"/>
                </a:solidFill>
                <a:highlight>
                  <a:srgbClr val="FFFFFF"/>
                </a:highlight>
              </a:rPr>
              <a:t>forces should be relied upon to the maximum extent feasible</a:t>
            </a:r>
            <a:r>
              <a:rPr lang="en-US" sz="2400" dirty="0" smtClean="0">
                <a:solidFill>
                  <a:srgbClr val="333333"/>
                </a:solidFill>
                <a:highlight>
                  <a:srgbClr val="FFFFFF"/>
                </a:highlight>
              </a:rPr>
              <a:t>.”</a:t>
            </a:r>
            <a:endParaRPr lang="en-US" sz="240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4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4008" y="1844824"/>
            <a:ext cx="4163461" cy="344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53530" y="5392503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hlinkClick r:id="rId6"/>
              </a:rPr>
              <a:t>Radio Spectrum Allocations in Canada</a:t>
            </a:r>
            <a:r>
              <a:rPr lang="en-US" sz="1400" i="1" dirty="0" smtClean="0"/>
              <a:t> </a:t>
            </a:r>
            <a:r>
              <a:rPr lang="en-US" sz="1400" dirty="0" smtClean="0"/>
              <a:t>illustrates the 20 different uses (e.g. broadcasting, mobile, radio astronomy) for spectrum in Canada at different radio frequencies </a:t>
            </a:r>
            <a:endParaRPr lang="en-CA" sz="1400" dirty="0"/>
          </a:p>
        </p:txBody>
      </p:sp>
      <p:pic>
        <p:nvPicPr>
          <p:cNvPr id="6" name="A006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8504" y="5727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Canadian Radio-television and Telecommunications Commission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>
              <a:buClr>
                <a:schemeClr val="accent1"/>
              </a:buClr>
            </a:pPr>
            <a:r>
              <a:rPr lang="en" sz="2200" dirty="0">
                <a:highlight>
                  <a:srgbClr val="FFFFFF"/>
                </a:highlight>
              </a:rPr>
              <a:t>CRTC is an arm’s length, quasi-judicial </a:t>
            </a:r>
            <a:r>
              <a:rPr lang="en" sz="2200" dirty="0" smtClean="0">
                <a:highlight>
                  <a:srgbClr val="FFFFFF"/>
                </a:highlight>
              </a:rPr>
              <a:t>regulator</a:t>
            </a:r>
          </a:p>
          <a:p>
            <a:pPr marL="342900" lvl="1">
              <a:buClr>
                <a:schemeClr val="accent1"/>
              </a:buClr>
            </a:pPr>
            <a:endParaRPr lang="en-US" dirty="0"/>
          </a:p>
          <a:p>
            <a:r>
              <a:rPr lang="en-US" dirty="0" smtClean="0"/>
              <a:t>CRTC has regulatory authority over Canadian telecommunications system</a:t>
            </a:r>
          </a:p>
          <a:p>
            <a:pPr lvl="1"/>
            <a:r>
              <a:rPr lang="en-US" dirty="0" smtClean="0"/>
              <a:t>Most telecommunication services are forborne (not regulated)</a:t>
            </a:r>
          </a:p>
          <a:p>
            <a:pPr lvl="1"/>
            <a:endParaRPr lang="en-US" dirty="0"/>
          </a:p>
          <a:p>
            <a:r>
              <a:rPr lang="en-US" dirty="0" smtClean="0"/>
              <a:t>The CRTC </a:t>
            </a:r>
            <a:r>
              <a:rPr lang="en-US" dirty="0" smtClean="0">
                <a:hlinkClick r:id="rId4"/>
              </a:rPr>
              <a:t>notes its role </a:t>
            </a:r>
            <a:r>
              <a:rPr lang="en-US" dirty="0" smtClean="0"/>
              <a:t>as:</a:t>
            </a:r>
          </a:p>
          <a:p>
            <a:pPr lvl="1"/>
            <a:r>
              <a:rPr lang="en-US" dirty="0" smtClean="0"/>
              <a:t>“We </a:t>
            </a:r>
            <a:r>
              <a:rPr lang="en-US" dirty="0"/>
              <a:t>are dedicated to ensuring that Canadians—as citizens, creators and consumers—have access to a world-class communication system that promotes innovation and enriches their lives</a:t>
            </a:r>
            <a:r>
              <a:rPr lang="en-US" dirty="0" smtClean="0"/>
              <a:t>.”</a:t>
            </a:r>
          </a:p>
        </p:txBody>
      </p:sp>
      <p:pic>
        <p:nvPicPr>
          <p:cNvPr id="4" name="Picture 2" descr="https://upload.wikimedia.org/wikipedia/en/2/26/CRTC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6632"/>
            <a:ext cx="1584176" cy="13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007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CRTC Basic Services Objective 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800600"/>
          </a:xfrm>
        </p:spPr>
        <p:txBody>
          <a:bodyPr>
            <a:normAutofit lnSpcReduction="10000"/>
          </a:bodyPr>
          <a:lstStyle/>
          <a:p>
            <a:pPr marL="457200" lvl="0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First established in 1999, the </a:t>
            </a:r>
            <a:r>
              <a:rPr lang="en" i="1" u="sng" dirty="0">
                <a:solidFill>
                  <a:schemeClr val="hlink"/>
                </a:solidFill>
                <a:hlinkClick r:id="rId4"/>
              </a:rPr>
              <a:t>obligation to serve</a:t>
            </a:r>
            <a:r>
              <a:rPr lang="en" dirty="0">
                <a:solidFill>
                  <a:srgbClr val="000000"/>
                </a:solidFill>
              </a:rPr>
              <a:t> requires incumbents to:</a:t>
            </a:r>
            <a:br>
              <a:rPr lang="en" dirty="0">
                <a:solidFill>
                  <a:srgbClr val="000000"/>
                </a:solidFill>
              </a:rPr>
            </a:br>
            <a:endParaRPr lang="en" dirty="0">
              <a:solidFill>
                <a:srgbClr val="000000"/>
              </a:solidFill>
            </a:endParaRPr>
          </a:p>
          <a:p>
            <a:pPr marL="914400" lvl="1" indent="-342900">
              <a:spcBef>
                <a:spcPts val="0"/>
              </a:spcBef>
              <a:buSzPct val="100000"/>
            </a:pPr>
            <a:r>
              <a:rPr lang="en" sz="1800" dirty="0"/>
              <a:t>provide touch-tone telephone service,</a:t>
            </a:r>
          </a:p>
          <a:p>
            <a:pPr marL="914400" lvl="1" indent="-342900">
              <a:spcBef>
                <a:spcPts val="0"/>
              </a:spcBef>
              <a:buSzPct val="100000"/>
            </a:pPr>
            <a:r>
              <a:rPr lang="en" sz="1800" dirty="0"/>
              <a:t>low speed Internet access at local rates,</a:t>
            </a:r>
          </a:p>
          <a:p>
            <a:pPr marL="914400" lvl="1" indent="-342900">
              <a:spcBef>
                <a:spcPts val="0"/>
              </a:spcBef>
              <a:buSzPct val="100000"/>
            </a:pPr>
            <a:r>
              <a:rPr lang="en" sz="1800" dirty="0"/>
              <a:t>access to long distance calling,</a:t>
            </a:r>
          </a:p>
          <a:p>
            <a:pPr marL="914400" lvl="1" indent="-342900">
              <a:spcBef>
                <a:spcPts val="0"/>
              </a:spcBef>
              <a:buSzPct val="100000"/>
            </a:pPr>
            <a:r>
              <a:rPr lang="en" sz="1800" dirty="0"/>
              <a:t>voicemail, enhanced calling features</a:t>
            </a:r>
          </a:p>
          <a:p>
            <a:pPr marL="914400" lvl="1">
              <a:spcBef>
                <a:spcPts val="0"/>
              </a:spcBef>
            </a:pPr>
            <a:r>
              <a:rPr lang="en" sz="1800" dirty="0"/>
              <a:t>….and a copy of the phonebook upon request. </a:t>
            </a:r>
            <a:br>
              <a:rPr lang="en" sz="1800" dirty="0"/>
            </a:br>
            <a:endParaRPr lang="en" sz="1800" dirty="0"/>
          </a:p>
          <a:p>
            <a:pPr marL="457200" lvl="0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In order to do this in high cost service areas, incumbents (and only incumbents) have access to the </a:t>
            </a:r>
            <a:r>
              <a:rPr lang="en" i="1" dirty="0">
                <a:solidFill>
                  <a:srgbClr val="000000"/>
                </a:solidFill>
              </a:rPr>
              <a:t>National Contribution Fund.</a:t>
            </a:r>
            <a:r>
              <a:rPr lang="en" dirty="0">
                <a:solidFill>
                  <a:srgbClr val="000000"/>
                </a:solidFill>
              </a:rPr>
              <a:t/>
            </a:r>
            <a:br>
              <a:rPr lang="en" dirty="0">
                <a:solidFill>
                  <a:srgbClr val="000000"/>
                </a:solidFill>
              </a:rPr>
            </a:br>
            <a:r>
              <a:rPr lang="en" dirty="0">
                <a:solidFill>
                  <a:srgbClr val="000000"/>
                </a:solidFill>
              </a:rPr>
              <a:t/>
            </a:r>
            <a:br>
              <a:rPr lang="en" dirty="0">
                <a:solidFill>
                  <a:srgbClr val="000000"/>
                </a:solidFill>
              </a:rPr>
            </a:br>
            <a:endParaRPr lang="en" dirty="0">
              <a:solidFill>
                <a:srgbClr val="000000"/>
              </a:solidFill>
            </a:endParaRPr>
          </a:p>
          <a:p>
            <a:endParaRPr lang="en-CA" dirty="0"/>
          </a:p>
        </p:txBody>
      </p:sp>
      <p:pic>
        <p:nvPicPr>
          <p:cNvPr id="1030" name="Picture 6" descr="Phone, Old, Communication, Nostalgia, Antique, F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2456674" cy="22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ne, Keys, Communication, Call, Business, W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447257" cy="16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008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76056" y="5619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CRTC Basic Services Objective 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Last BSO Review was 2010/11, and culminated in CRTC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Telecom Regulatory Policy </a:t>
            </a:r>
            <a:r>
              <a:rPr lang="en" u="sng" dirty="0" smtClean="0">
                <a:solidFill>
                  <a:schemeClr val="hlink"/>
                </a:solidFill>
                <a:hlinkClick r:id="rId4"/>
              </a:rPr>
              <a:t>2011-291</a:t>
            </a:r>
          </a:p>
          <a:p>
            <a:pPr lvl="0">
              <a:spcBef>
                <a:spcPts val="0"/>
              </a:spcBef>
              <a:buNone/>
            </a:pPr>
            <a:endParaRPr lang="en" u="sng" dirty="0">
              <a:solidFill>
                <a:schemeClr val="hlink"/>
              </a:solidFill>
              <a:hlinkClick r:id="rId4"/>
            </a:endParaRPr>
          </a:p>
          <a:p>
            <a:pPr marL="457200" lvl="0" indent="-317500">
              <a:spcBef>
                <a:spcPts val="0"/>
              </a:spcBef>
              <a:buSzPct val="100000"/>
            </a:pPr>
            <a:r>
              <a:rPr lang="en" dirty="0"/>
              <a:t>“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  <a:t>In the Commission’s view, market forces and targeted government funding will continue to drive the rollout and improvement of broadband Internet access services in rural and remote areas.” (para. 63</a:t>
            </a:r>
            <a:r>
              <a:rPr lang="en" dirty="0" smtClean="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</a:p>
          <a:p>
            <a:pPr marL="457200" lvl="0" indent="-317500">
              <a:spcBef>
                <a:spcPts val="0"/>
              </a:spcBef>
              <a:buSzPct val="100000"/>
            </a:pPr>
            <a:endParaRPr lang="en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indent="-317500">
              <a:spcBef>
                <a:spcPts val="0"/>
              </a:spcBef>
              <a:buSzPct val="100000"/>
            </a:pP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  <a:t>“the Commission considers that the appropriate target speeds for broadband Internet access service are a minimum of 5 Mbps download and 1 Mbps upload.” (para. 76</a:t>
            </a:r>
            <a:r>
              <a:rPr lang="en" dirty="0" smtClean="0">
                <a:solidFill>
                  <a:schemeClr val="dk1"/>
                </a:solidFill>
                <a:highlight>
                  <a:srgbClr val="FFFFFF"/>
                </a:highlight>
              </a:rPr>
              <a:t>)</a:t>
            </a:r>
          </a:p>
          <a:p>
            <a:pPr marL="457200" indent="-317500">
              <a:spcBef>
                <a:spcPts val="0"/>
              </a:spcBef>
              <a:buSzPct val="100000"/>
            </a:pPr>
            <a:endParaRPr lang="en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>
              <a:spcBef>
                <a:spcPts val="0"/>
              </a:spcBef>
              <a:buSzPct val="100000"/>
            </a:pP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  <a:t>“With respect </a:t>
            </a:r>
            <a:r>
              <a:rPr lang="en" dirty="0">
                <a:highlight>
                  <a:srgbClr val="FFFFFF"/>
                </a:highlight>
              </a:rPr>
              <a:t>to the date </a:t>
            </a:r>
            <a:r>
              <a:rPr lang="en" dirty="0">
                <a:solidFill>
                  <a:schemeClr val="dk1"/>
                </a:solidFill>
                <a:highlight>
                  <a:srgbClr val="FFFFFF"/>
                </a:highlight>
              </a:rPr>
              <a:t>for achieving the target speeds, the Commission considers that, based on the record of this proceeding, the end of 2015 is appropriate.” (para. 79)</a:t>
            </a:r>
          </a:p>
          <a:p>
            <a:pPr marL="457200" indent="-317500">
              <a:spcBef>
                <a:spcPts val="0"/>
              </a:spcBef>
              <a:buSzPct val="100000"/>
            </a:pPr>
            <a:endParaRPr lang="en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457200" lvl="0" indent="-317500">
              <a:spcBef>
                <a:spcPts val="0"/>
              </a:spcBef>
              <a:buSzPct val="100000"/>
            </a:pPr>
            <a:endParaRPr lang="en" dirty="0" smtClean="0">
              <a:solidFill>
                <a:schemeClr val="dk1"/>
              </a:solidFill>
              <a:highlight>
                <a:srgbClr val="FFFFFF"/>
              </a:highlight>
            </a:endParaRPr>
          </a:p>
          <a:p>
            <a:endParaRPr lang="en-CA" dirty="0"/>
          </a:p>
        </p:txBody>
      </p:sp>
      <p:pic>
        <p:nvPicPr>
          <p:cNvPr id="4" name="A0090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BD600"/>
      </a:accent1>
      <a:accent2>
        <a:srgbClr val="B2B2B2"/>
      </a:accent2>
      <a:accent3>
        <a:srgbClr val="FFFF00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2812</TotalTime>
  <Words>1123</Words>
  <Application>Microsoft Office PowerPoint</Application>
  <PresentationFormat>On-screen Show (4:3)</PresentationFormat>
  <Paragraphs>166</Paragraphs>
  <Slides>19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Adjacency</vt:lpstr>
      <vt:lpstr>Broadband 101  An Introductory Presentation in Support of the Consultations for Getting Started – Building a Broadband Consensus</vt:lpstr>
      <vt:lpstr>Presentation Content</vt:lpstr>
      <vt:lpstr>Broadband Benefits</vt:lpstr>
      <vt:lpstr>Policy Environment</vt:lpstr>
      <vt:lpstr>Innovation, Science and Economic Development</vt:lpstr>
      <vt:lpstr>ISED and Wireless Policy</vt:lpstr>
      <vt:lpstr>Canadian Radio-television and Telecommunications Commission</vt:lpstr>
      <vt:lpstr>CRTC Basic Services Objective Review</vt:lpstr>
      <vt:lpstr>CRTC Basic Services Objective Review</vt:lpstr>
      <vt:lpstr>CRTC Basic Services Objective Review</vt:lpstr>
      <vt:lpstr>CRTC Basic Services Objective Review</vt:lpstr>
      <vt:lpstr>Broadband Technologies</vt:lpstr>
      <vt:lpstr>Broadband Technologies</vt:lpstr>
      <vt:lpstr>Comparing Connection Types</vt:lpstr>
      <vt:lpstr>Business Models</vt:lpstr>
      <vt:lpstr>Beyond Infrastructure</vt:lpstr>
      <vt:lpstr>Getting Started – Building a Broadband Consensus</vt:lpstr>
      <vt:lpstr>Getting Started – Building a Broadband Consensus</vt:lpstr>
      <vt:lpstr>Notes on Images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Copyright</dc:title>
  <dc:creator>Mike</dc:creator>
  <cp:lastModifiedBy>Michael McNally</cp:lastModifiedBy>
  <cp:revision>76</cp:revision>
  <dcterms:created xsi:type="dcterms:W3CDTF">2013-05-21T22:40:03Z</dcterms:created>
  <dcterms:modified xsi:type="dcterms:W3CDTF">2016-06-08T21:35:46Z</dcterms:modified>
</cp:coreProperties>
</file>