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4"/>
  </p:notesMasterIdLst>
  <p:sldIdLst>
    <p:sldId id="256" r:id="rId5"/>
    <p:sldId id="257" r:id="rId6"/>
    <p:sldId id="270" r:id="rId7"/>
    <p:sldId id="266" r:id="rId8"/>
    <p:sldId id="258" r:id="rId9"/>
    <p:sldId id="259" r:id="rId10"/>
    <p:sldId id="260" r:id="rId11"/>
    <p:sldId id="271" r:id="rId12"/>
    <p:sldId id="272" r:id="rId13"/>
    <p:sldId id="261" r:id="rId14"/>
    <p:sldId id="262" r:id="rId15"/>
    <p:sldId id="269" r:id="rId16"/>
    <p:sldId id="273" r:id="rId17"/>
    <p:sldId id="264" r:id="rId18"/>
    <p:sldId id="265" r:id="rId19"/>
    <p:sldId id="267" r:id="rId20"/>
    <p:sldId id="263" r:id="rId21"/>
    <p:sldId id="268"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8"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Janice Thomas" initials="DJT" lastIdx="14" clrIdx="0">
    <p:extLst>
      <p:ext uri="{19B8F6BF-5375-455C-9EA6-DF929625EA0E}">
        <p15:presenceInfo xmlns:p15="http://schemas.microsoft.com/office/powerpoint/2012/main" userId="S::janicet@athabascau.ca::4c367819-4e71-4535-8c3c-edb076b442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00"/>
    <a:srgbClr val="FBB031"/>
    <a:srgbClr val="E32726"/>
    <a:srgbClr val="D60057"/>
    <a:srgbClr val="8B857B"/>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346FAC-B687-4BB7-B140-917975EF061F}" v="2" dt="2020-11-04T19:26:13.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91"/>
    <p:restoredTop sz="94694"/>
  </p:normalViewPr>
  <p:slideViewPr>
    <p:cSldViewPr snapToGrid="0" snapToObjects="1" showGuides="1">
      <p:cViewPr varScale="1">
        <p:scale>
          <a:sx n="108" d="100"/>
          <a:sy n="108" d="100"/>
        </p:scale>
        <p:origin x="2232" y="102"/>
      </p:cViewPr>
      <p:guideLst>
        <p:guide orient="horz" pos="4178"/>
        <p:guide pos="2880"/>
      </p:guideLst>
    </p:cSldViewPr>
  </p:slideViewPr>
  <p:outlineViewPr>
    <p:cViewPr>
      <p:scale>
        <a:sx n="33" d="100"/>
        <a:sy n="33" d="100"/>
      </p:scale>
      <p:origin x="0" y="-72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ew Thomas" userId="8f8133a99133a58a" providerId="LiveId" clId="{1C346FAC-B687-4BB7-B140-917975EF061F}"/>
    <pc:docChg chg="undo custSel addSld modSld">
      <pc:chgData name="Drew Thomas" userId="8f8133a99133a58a" providerId="LiveId" clId="{1C346FAC-B687-4BB7-B140-917975EF061F}" dt="2020-11-04T19:31:20.982" v="102" actId="1076"/>
      <pc:docMkLst>
        <pc:docMk/>
      </pc:docMkLst>
      <pc:sldChg chg="modSp mod">
        <pc:chgData name="Drew Thomas" userId="8f8133a99133a58a" providerId="LiveId" clId="{1C346FAC-B687-4BB7-B140-917975EF061F}" dt="2020-11-04T19:30:57.825" v="98" actId="21"/>
        <pc:sldMkLst>
          <pc:docMk/>
          <pc:sldMk cId="3004174464" sldId="263"/>
        </pc:sldMkLst>
        <pc:spChg chg="mod">
          <ac:chgData name="Drew Thomas" userId="8f8133a99133a58a" providerId="LiveId" clId="{1C346FAC-B687-4BB7-B140-917975EF061F}" dt="2020-11-04T19:30:57.825" v="98" actId="21"/>
          <ac:spMkLst>
            <pc:docMk/>
            <pc:sldMk cId="3004174464" sldId="263"/>
            <ac:spMk id="4" creationId="{62940C51-C742-4CC8-8094-8A271D529E09}"/>
          </ac:spMkLst>
        </pc:spChg>
      </pc:sldChg>
      <pc:sldChg chg="modSp mod">
        <pc:chgData name="Drew Thomas" userId="8f8133a99133a58a" providerId="LiveId" clId="{1C346FAC-B687-4BB7-B140-917975EF061F}" dt="2020-11-04T15:15:48.599" v="0" actId="20577"/>
        <pc:sldMkLst>
          <pc:docMk/>
          <pc:sldMk cId="2847506122" sldId="267"/>
        </pc:sldMkLst>
        <pc:spChg chg="mod">
          <ac:chgData name="Drew Thomas" userId="8f8133a99133a58a" providerId="LiveId" clId="{1C346FAC-B687-4BB7-B140-917975EF061F}" dt="2020-11-04T15:15:48.599" v="0" actId="20577"/>
          <ac:spMkLst>
            <pc:docMk/>
            <pc:sldMk cId="2847506122" sldId="267"/>
            <ac:spMk id="4" creationId="{56EEBBBB-9CBD-0346-B54C-E745521DC8D2}"/>
          </ac:spMkLst>
        </pc:spChg>
      </pc:sldChg>
      <pc:sldChg chg="modSp mod">
        <pc:chgData name="Drew Thomas" userId="8f8133a99133a58a" providerId="LiveId" clId="{1C346FAC-B687-4BB7-B140-917975EF061F}" dt="2020-11-04T19:31:20.982" v="102" actId="1076"/>
        <pc:sldMkLst>
          <pc:docMk/>
          <pc:sldMk cId="441501121" sldId="268"/>
        </pc:sldMkLst>
        <pc:spChg chg="mod">
          <ac:chgData name="Drew Thomas" userId="8f8133a99133a58a" providerId="LiveId" clId="{1C346FAC-B687-4BB7-B140-917975EF061F}" dt="2020-11-04T19:31:20.982" v="102" actId="1076"/>
          <ac:spMkLst>
            <pc:docMk/>
            <pc:sldMk cId="441501121" sldId="268"/>
            <ac:spMk id="2" creationId="{E73D0A3A-C396-4AC2-91C8-AB430FEE732E}"/>
          </ac:spMkLst>
        </pc:spChg>
        <pc:spChg chg="mod">
          <ac:chgData name="Drew Thomas" userId="8f8133a99133a58a" providerId="LiveId" clId="{1C346FAC-B687-4BB7-B140-917975EF061F}" dt="2020-11-04T19:31:18.425" v="101" actId="1076"/>
          <ac:spMkLst>
            <pc:docMk/>
            <pc:sldMk cId="441501121" sldId="268"/>
            <ac:spMk id="4" creationId="{62940C51-C742-4CC8-8094-8A271D529E09}"/>
          </ac:spMkLst>
        </pc:spChg>
      </pc:sldChg>
      <pc:sldChg chg="modSp add mod">
        <pc:chgData name="Drew Thomas" userId="8f8133a99133a58a" providerId="LiveId" clId="{1C346FAC-B687-4BB7-B140-917975EF061F}" dt="2020-11-04T19:30:27.186" v="94" actId="20577"/>
        <pc:sldMkLst>
          <pc:docMk/>
          <pc:sldMk cId="3366251495" sldId="274"/>
        </pc:sldMkLst>
        <pc:spChg chg="mod">
          <ac:chgData name="Drew Thomas" userId="8f8133a99133a58a" providerId="LiveId" clId="{1C346FAC-B687-4BB7-B140-917975EF061F}" dt="2020-11-04T19:30:27.186" v="94" actId="20577"/>
          <ac:spMkLst>
            <pc:docMk/>
            <pc:sldMk cId="3366251495" sldId="274"/>
            <ac:spMk id="4" creationId="{62940C51-C742-4CC8-8094-8A271D529E0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2F759E-1442-468C-817B-33C94AADD179}"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CA"/>
        </a:p>
      </dgm:t>
    </dgm:pt>
    <dgm:pt modelId="{926CDFF4-CD45-4C53-8684-D6BE922F133F}">
      <dgm:prSet phldrT="[Text]"/>
      <dgm:spPr/>
      <dgm:t>
        <a:bodyPr/>
        <a:lstStyle/>
        <a:p>
          <a:r>
            <a:rPr lang="en-US" dirty="0"/>
            <a:t>The Government of Canada is responsible to act fairly in dealing with other nations</a:t>
          </a:r>
          <a:endParaRPr lang="en-CA" dirty="0"/>
        </a:p>
      </dgm:t>
    </dgm:pt>
    <dgm:pt modelId="{12E80327-94CC-4C37-B4D6-3814082B1E36}" type="parTrans" cxnId="{8CD3C122-85EA-4C37-AD96-0DEEA28EA5CB}">
      <dgm:prSet/>
      <dgm:spPr/>
      <dgm:t>
        <a:bodyPr/>
        <a:lstStyle/>
        <a:p>
          <a:endParaRPr lang="en-CA"/>
        </a:p>
      </dgm:t>
    </dgm:pt>
    <dgm:pt modelId="{EAD29430-1BD2-4B7D-9E71-B87F039920BB}" type="sibTrans" cxnId="{8CD3C122-85EA-4C37-AD96-0DEEA28EA5CB}">
      <dgm:prSet/>
      <dgm:spPr/>
      <dgm:t>
        <a:bodyPr/>
        <a:lstStyle/>
        <a:p>
          <a:endParaRPr lang="en-CA"/>
        </a:p>
      </dgm:t>
    </dgm:pt>
    <dgm:pt modelId="{EA104CF7-E095-430E-A65F-E1BF46FE9F57}">
      <dgm:prSet phldrT="[Text]"/>
      <dgm:spPr/>
      <dgm:t>
        <a:bodyPr/>
        <a:lstStyle/>
        <a:p>
          <a:r>
            <a:rPr lang="en-US" dirty="0"/>
            <a:t>The lack of recognition of Traditional Knowledge is in direct opposition of this claim</a:t>
          </a:r>
          <a:endParaRPr lang="en-CA" dirty="0"/>
        </a:p>
      </dgm:t>
    </dgm:pt>
    <dgm:pt modelId="{049D82FC-4F6F-477F-ABCA-A3B463C990C7}" type="parTrans" cxnId="{B185B729-9EAA-4886-AFE5-E01222ACDF21}">
      <dgm:prSet/>
      <dgm:spPr/>
      <dgm:t>
        <a:bodyPr/>
        <a:lstStyle/>
        <a:p>
          <a:endParaRPr lang="en-CA"/>
        </a:p>
      </dgm:t>
    </dgm:pt>
    <dgm:pt modelId="{FBAD56A6-B5A9-4C5D-93CD-8F0346E1A800}" type="sibTrans" cxnId="{B185B729-9EAA-4886-AFE5-E01222ACDF21}">
      <dgm:prSet/>
      <dgm:spPr/>
      <dgm:t>
        <a:bodyPr/>
        <a:lstStyle/>
        <a:p>
          <a:endParaRPr lang="en-CA"/>
        </a:p>
      </dgm:t>
    </dgm:pt>
    <dgm:pt modelId="{DCE9718F-CDC7-42EE-AA0B-45A43592CF88}">
      <dgm:prSet phldrT="[Text]"/>
      <dgm:spPr/>
      <dgm:t>
        <a:bodyPr/>
        <a:lstStyle/>
        <a:p>
          <a:r>
            <a:rPr lang="en-US" dirty="0"/>
            <a:t>Canadians suffer from a government that is unaccountable to its actions</a:t>
          </a:r>
          <a:endParaRPr lang="en-CA" dirty="0"/>
        </a:p>
      </dgm:t>
    </dgm:pt>
    <dgm:pt modelId="{F7B9B10F-9FEE-4250-BD41-9430632F0F64}" type="parTrans" cxnId="{D5A1738C-36FB-4A5A-A7BB-920850B0BB74}">
      <dgm:prSet/>
      <dgm:spPr/>
      <dgm:t>
        <a:bodyPr/>
        <a:lstStyle/>
        <a:p>
          <a:endParaRPr lang="en-CA"/>
        </a:p>
      </dgm:t>
    </dgm:pt>
    <dgm:pt modelId="{2F80A349-F306-4001-ACBF-FA1799E220D7}" type="sibTrans" cxnId="{D5A1738C-36FB-4A5A-A7BB-920850B0BB74}">
      <dgm:prSet/>
      <dgm:spPr/>
      <dgm:t>
        <a:bodyPr/>
        <a:lstStyle/>
        <a:p>
          <a:endParaRPr lang="en-CA"/>
        </a:p>
      </dgm:t>
    </dgm:pt>
    <dgm:pt modelId="{61210EAB-6882-4175-9511-889E79A06FC5}" type="pres">
      <dgm:prSet presAssocID="{872F759E-1442-468C-817B-33C94AADD179}" presName="Name0" presStyleCnt="0">
        <dgm:presLayoutVars>
          <dgm:chMax val="11"/>
          <dgm:chPref val="11"/>
          <dgm:dir/>
          <dgm:resizeHandles/>
        </dgm:presLayoutVars>
      </dgm:prSet>
      <dgm:spPr/>
    </dgm:pt>
    <dgm:pt modelId="{C68C336E-AFD7-41BD-A37A-360A466CC82A}" type="pres">
      <dgm:prSet presAssocID="{DCE9718F-CDC7-42EE-AA0B-45A43592CF88}" presName="Accent3" presStyleCnt="0"/>
      <dgm:spPr/>
    </dgm:pt>
    <dgm:pt modelId="{1933EE52-7FC0-4623-86BF-C3296168EBC4}" type="pres">
      <dgm:prSet presAssocID="{DCE9718F-CDC7-42EE-AA0B-45A43592CF88}" presName="Accent" presStyleLbl="node1" presStyleIdx="0" presStyleCnt="3"/>
      <dgm:spPr/>
    </dgm:pt>
    <dgm:pt modelId="{D3E097EA-5E3F-458D-ACDB-D6E5F7817D74}" type="pres">
      <dgm:prSet presAssocID="{DCE9718F-CDC7-42EE-AA0B-45A43592CF88}" presName="ParentBackground3" presStyleCnt="0"/>
      <dgm:spPr/>
    </dgm:pt>
    <dgm:pt modelId="{E485FE0F-38E8-4074-9552-FFA31BF00029}" type="pres">
      <dgm:prSet presAssocID="{DCE9718F-CDC7-42EE-AA0B-45A43592CF88}" presName="ParentBackground" presStyleLbl="fgAcc1" presStyleIdx="0" presStyleCnt="3"/>
      <dgm:spPr/>
    </dgm:pt>
    <dgm:pt modelId="{22CF1DAB-91DC-4324-B928-7828941AC089}" type="pres">
      <dgm:prSet presAssocID="{DCE9718F-CDC7-42EE-AA0B-45A43592CF88}" presName="Parent3" presStyleLbl="revTx" presStyleIdx="0" presStyleCnt="0">
        <dgm:presLayoutVars>
          <dgm:chMax val="1"/>
          <dgm:chPref val="1"/>
          <dgm:bulletEnabled val="1"/>
        </dgm:presLayoutVars>
      </dgm:prSet>
      <dgm:spPr/>
    </dgm:pt>
    <dgm:pt modelId="{94F59826-5043-4872-9747-CDE7D71F1D37}" type="pres">
      <dgm:prSet presAssocID="{EA104CF7-E095-430E-A65F-E1BF46FE9F57}" presName="Accent2" presStyleCnt="0"/>
      <dgm:spPr/>
    </dgm:pt>
    <dgm:pt modelId="{40E2E265-5AE8-4240-8C11-B4758C5F6F7E}" type="pres">
      <dgm:prSet presAssocID="{EA104CF7-E095-430E-A65F-E1BF46FE9F57}" presName="Accent" presStyleLbl="node1" presStyleIdx="1" presStyleCnt="3" custLinFactNeighborX="-3582" custLinFactNeighborY="256"/>
      <dgm:spPr/>
    </dgm:pt>
    <dgm:pt modelId="{3BF825ED-B5F8-45C8-8E7B-D8C6A56EE3ED}" type="pres">
      <dgm:prSet presAssocID="{EA104CF7-E095-430E-A65F-E1BF46FE9F57}" presName="ParentBackground2" presStyleCnt="0"/>
      <dgm:spPr/>
    </dgm:pt>
    <dgm:pt modelId="{215A81DD-487F-44F6-9A76-06E0E640B312}" type="pres">
      <dgm:prSet presAssocID="{EA104CF7-E095-430E-A65F-E1BF46FE9F57}" presName="ParentBackground" presStyleLbl="fgAcc1" presStyleIdx="1" presStyleCnt="3" custLinFactNeighborX="-5412" custLinFactNeighborY="-1165"/>
      <dgm:spPr/>
    </dgm:pt>
    <dgm:pt modelId="{941752D9-85FC-4297-9EA3-DCE4946D6D44}" type="pres">
      <dgm:prSet presAssocID="{EA104CF7-E095-430E-A65F-E1BF46FE9F57}" presName="Parent2" presStyleLbl="revTx" presStyleIdx="0" presStyleCnt="0">
        <dgm:presLayoutVars>
          <dgm:chMax val="1"/>
          <dgm:chPref val="1"/>
          <dgm:bulletEnabled val="1"/>
        </dgm:presLayoutVars>
      </dgm:prSet>
      <dgm:spPr/>
    </dgm:pt>
    <dgm:pt modelId="{8678757C-C037-4068-B4F7-8622A60974B2}" type="pres">
      <dgm:prSet presAssocID="{926CDFF4-CD45-4C53-8684-D6BE922F133F}" presName="Accent1" presStyleCnt="0"/>
      <dgm:spPr/>
    </dgm:pt>
    <dgm:pt modelId="{95E713C7-2943-4352-8174-88C97191BB8F}" type="pres">
      <dgm:prSet presAssocID="{926CDFF4-CD45-4C53-8684-D6BE922F133F}" presName="Accent" presStyleLbl="node1" presStyleIdx="2" presStyleCnt="3" custLinFactNeighborX="-6936" custLinFactNeighborY="512"/>
      <dgm:spPr/>
    </dgm:pt>
    <dgm:pt modelId="{1DC9E4A4-FCC3-4E41-9069-504DB76525FC}" type="pres">
      <dgm:prSet presAssocID="{926CDFF4-CD45-4C53-8684-D6BE922F133F}" presName="ParentBackground1" presStyleCnt="0"/>
      <dgm:spPr/>
    </dgm:pt>
    <dgm:pt modelId="{A50E3A56-7F2F-46ED-B5B5-F8B7D8813F6E}" type="pres">
      <dgm:prSet presAssocID="{926CDFF4-CD45-4C53-8684-D6BE922F133F}" presName="ParentBackground" presStyleLbl="fgAcc1" presStyleIdx="2" presStyleCnt="3" custLinFactNeighborX="-2717" custLinFactNeighborY="777"/>
      <dgm:spPr/>
    </dgm:pt>
    <dgm:pt modelId="{1A9ED6F5-07E5-4ADC-B380-7F8B239AD796}" type="pres">
      <dgm:prSet presAssocID="{926CDFF4-CD45-4C53-8684-D6BE922F133F}" presName="Parent1" presStyleLbl="revTx" presStyleIdx="0" presStyleCnt="0">
        <dgm:presLayoutVars>
          <dgm:chMax val="1"/>
          <dgm:chPref val="1"/>
          <dgm:bulletEnabled val="1"/>
        </dgm:presLayoutVars>
      </dgm:prSet>
      <dgm:spPr/>
    </dgm:pt>
  </dgm:ptLst>
  <dgm:cxnLst>
    <dgm:cxn modelId="{690E8906-7C1F-4170-9E06-FEA06C77F837}" type="presOf" srcId="{DCE9718F-CDC7-42EE-AA0B-45A43592CF88}" destId="{E485FE0F-38E8-4074-9552-FFA31BF00029}" srcOrd="0" destOrd="0" presId="urn:microsoft.com/office/officeart/2011/layout/CircleProcess"/>
    <dgm:cxn modelId="{8CD3C122-85EA-4C37-AD96-0DEEA28EA5CB}" srcId="{872F759E-1442-468C-817B-33C94AADD179}" destId="{926CDFF4-CD45-4C53-8684-D6BE922F133F}" srcOrd="0" destOrd="0" parTransId="{12E80327-94CC-4C37-B4D6-3814082B1E36}" sibTransId="{EAD29430-1BD2-4B7D-9E71-B87F039920BB}"/>
    <dgm:cxn modelId="{B185B729-9EAA-4886-AFE5-E01222ACDF21}" srcId="{872F759E-1442-468C-817B-33C94AADD179}" destId="{EA104CF7-E095-430E-A65F-E1BF46FE9F57}" srcOrd="1" destOrd="0" parTransId="{049D82FC-4F6F-477F-ABCA-A3B463C990C7}" sibTransId="{FBAD56A6-B5A9-4C5D-93CD-8F0346E1A800}"/>
    <dgm:cxn modelId="{6BAC7E2A-F5EF-4C54-9478-9A89E39E10CE}" type="presOf" srcId="{EA104CF7-E095-430E-A65F-E1BF46FE9F57}" destId="{215A81DD-487F-44F6-9A76-06E0E640B312}" srcOrd="0" destOrd="0" presId="urn:microsoft.com/office/officeart/2011/layout/CircleProcess"/>
    <dgm:cxn modelId="{D5A1738C-36FB-4A5A-A7BB-920850B0BB74}" srcId="{872F759E-1442-468C-817B-33C94AADD179}" destId="{DCE9718F-CDC7-42EE-AA0B-45A43592CF88}" srcOrd="2" destOrd="0" parTransId="{F7B9B10F-9FEE-4250-BD41-9430632F0F64}" sibTransId="{2F80A349-F306-4001-ACBF-FA1799E220D7}"/>
    <dgm:cxn modelId="{567184A2-3642-4ACB-B36B-8B38DD59E34B}" type="presOf" srcId="{872F759E-1442-468C-817B-33C94AADD179}" destId="{61210EAB-6882-4175-9511-889E79A06FC5}" srcOrd="0" destOrd="0" presId="urn:microsoft.com/office/officeart/2011/layout/CircleProcess"/>
    <dgm:cxn modelId="{9F4B36B1-469E-480E-A91A-0EFCC57CB367}" type="presOf" srcId="{926CDFF4-CD45-4C53-8684-D6BE922F133F}" destId="{1A9ED6F5-07E5-4ADC-B380-7F8B239AD796}" srcOrd="1" destOrd="0" presId="urn:microsoft.com/office/officeart/2011/layout/CircleProcess"/>
    <dgm:cxn modelId="{8BDB7AD9-A360-4987-BDEA-77B2DF08D4B0}" type="presOf" srcId="{DCE9718F-CDC7-42EE-AA0B-45A43592CF88}" destId="{22CF1DAB-91DC-4324-B928-7828941AC089}" srcOrd="1" destOrd="0" presId="urn:microsoft.com/office/officeart/2011/layout/CircleProcess"/>
    <dgm:cxn modelId="{99C5DBD9-4806-413E-BD32-44232D4CB8D9}" type="presOf" srcId="{EA104CF7-E095-430E-A65F-E1BF46FE9F57}" destId="{941752D9-85FC-4297-9EA3-DCE4946D6D44}" srcOrd="1" destOrd="0" presId="urn:microsoft.com/office/officeart/2011/layout/CircleProcess"/>
    <dgm:cxn modelId="{3E6F07DE-EE23-4F81-B154-C5C3BC52F7EC}" type="presOf" srcId="{926CDFF4-CD45-4C53-8684-D6BE922F133F}" destId="{A50E3A56-7F2F-46ED-B5B5-F8B7D8813F6E}" srcOrd="0" destOrd="0" presId="urn:microsoft.com/office/officeart/2011/layout/CircleProcess"/>
    <dgm:cxn modelId="{2ED3BF50-99AB-484D-AEF0-984D5D1C0458}" type="presParOf" srcId="{61210EAB-6882-4175-9511-889E79A06FC5}" destId="{C68C336E-AFD7-41BD-A37A-360A466CC82A}" srcOrd="0" destOrd="0" presId="urn:microsoft.com/office/officeart/2011/layout/CircleProcess"/>
    <dgm:cxn modelId="{AE484BE1-3AE6-49BF-94B9-DF9D0F6D2098}" type="presParOf" srcId="{C68C336E-AFD7-41BD-A37A-360A466CC82A}" destId="{1933EE52-7FC0-4623-86BF-C3296168EBC4}" srcOrd="0" destOrd="0" presId="urn:microsoft.com/office/officeart/2011/layout/CircleProcess"/>
    <dgm:cxn modelId="{4C507A44-6E74-4012-85F7-B3A40B78E8CA}" type="presParOf" srcId="{61210EAB-6882-4175-9511-889E79A06FC5}" destId="{D3E097EA-5E3F-458D-ACDB-D6E5F7817D74}" srcOrd="1" destOrd="0" presId="urn:microsoft.com/office/officeart/2011/layout/CircleProcess"/>
    <dgm:cxn modelId="{3164356C-48A8-4C72-9F77-0C663831FD5D}" type="presParOf" srcId="{D3E097EA-5E3F-458D-ACDB-D6E5F7817D74}" destId="{E485FE0F-38E8-4074-9552-FFA31BF00029}" srcOrd="0" destOrd="0" presId="urn:microsoft.com/office/officeart/2011/layout/CircleProcess"/>
    <dgm:cxn modelId="{E615AAB6-9C5D-4BE6-AD9D-83A807CDFCB0}" type="presParOf" srcId="{61210EAB-6882-4175-9511-889E79A06FC5}" destId="{22CF1DAB-91DC-4324-B928-7828941AC089}" srcOrd="2" destOrd="0" presId="urn:microsoft.com/office/officeart/2011/layout/CircleProcess"/>
    <dgm:cxn modelId="{FAF4F433-0F50-4E6E-8449-5A2A5BF2B651}" type="presParOf" srcId="{61210EAB-6882-4175-9511-889E79A06FC5}" destId="{94F59826-5043-4872-9747-CDE7D71F1D37}" srcOrd="3" destOrd="0" presId="urn:microsoft.com/office/officeart/2011/layout/CircleProcess"/>
    <dgm:cxn modelId="{3E50248F-FD63-461E-85DA-6676A403CEED}" type="presParOf" srcId="{94F59826-5043-4872-9747-CDE7D71F1D37}" destId="{40E2E265-5AE8-4240-8C11-B4758C5F6F7E}" srcOrd="0" destOrd="0" presId="urn:microsoft.com/office/officeart/2011/layout/CircleProcess"/>
    <dgm:cxn modelId="{BE097D69-3BEC-47FC-8352-1BBDEF0D9DE3}" type="presParOf" srcId="{61210EAB-6882-4175-9511-889E79A06FC5}" destId="{3BF825ED-B5F8-45C8-8E7B-D8C6A56EE3ED}" srcOrd="4" destOrd="0" presId="urn:microsoft.com/office/officeart/2011/layout/CircleProcess"/>
    <dgm:cxn modelId="{6882E20D-3076-44F6-A6D6-E29CB07E0C3F}" type="presParOf" srcId="{3BF825ED-B5F8-45C8-8E7B-D8C6A56EE3ED}" destId="{215A81DD-487F-44F6-9A76-06E0E640B312}" srcOrd="0" destOrd="0" presId="urn:microsoft.com/office/officeart/2011/layout/CircleProcess"/>
    <dgm:cxn modelId="{935A7019-F1CE-457D-9BE5-1F0BC19C1F0F}" type="presParOf" srcId="{61210EAB-6882-4175-9511-889E79A06FC5}" destId="{941752D9-85FC-4297-9EA3-DCE4946D6D44}" srcOrd="5" destOrd="0" presId="urn:microsoft.com/office/officeart/2011/layout/CircleProcess"/>
    <dgm:cxn modelId="{31DBA5A9-2242-4117-8661-B60626044F0A}" type="presParOf" srcId="{61210EAB-6882-4175-9511-889E79A06FC5}" destId="{8678757C-C037-4068-B4F7-8622A60974B2}" srcOrd="6" destOrd="0" presId="urn:microsoft.com/office/officeart/2011/layout/CircleProcess"/>
    <dgm:cxn modelId="{76356091-00DD-47DD-AFE7-7727045CAEEA}" type="presParOf" srcId="{8678757C-C037-4068-B4F7-8622A60974B2}" destId="{95E713C7-2943-4352-8174-88C97191BB8F}" srcOrd="0" destOrd="0" presId="urn:microsoft.com/office/officeart/2011/layout/CircleProcess"/>
    <dgm:cxn modelId="{02B0AF93-69D5-4FD5-8524-CDFF4E3D6859}" type="presParOf" srcId="{61210EAB-6882-4175-9511-889E79A06FC5}" destId="{1DC9E4A4-FCC3-4E41-9069-504DB76525FC}" srcOrd="7" destOrd="0" presId="urn:microsoft.com/office/officeart/2011/layout/CircleProcess"/>
    <dgm:cxn modelId="{6F774E48-7B49-44C4-ACBA-0D702588CA47}" type="presParOf" srcId="{1DC9E4A4-FCC3-4E41-9069-504DB76525FC}" destId="{A50E3A56-7F2F-46ED-B5B5-F8B7D8813F6E}" srcOrd="0" destOrd="0" presId="urn:microsoft.com/office/officeart/2011/layout/CircleProcess"/>
    <dgm:cxn modelId="{01C49274-D291-498B-A1A6-AB521A0D5CFF}" type="presParOf" srcId="{61210EAB-6882-4175-9511-889E79A06FC5}" destId="{1A9ED6F5-07E5-4ADC-B380-7F8B239AD796}"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3EE52-7FC0-4623-86BF-C3296168EBC4}">
      <dsp:nvSpPr>
        <dsp:cNvPr id="0" name=""/>
        <dsp:cNvSpPr/>
      </dsp:nvSpPr>
      <dsp:spPr>
        <a:xfrm>
          <a:off x="5615297" y="1095373"/>
          <a:ext cx="2449491" cy="24499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85FE0F-38E8-4074-9552-FFA31BF00029}">
      <dsp:nvSpPr>
        <dsp:cNvPr id="0" name=""/>
        <dsp:cNvSpPr/>
      </dsp:nvSpPr>
      <dsp:spPr>
        <a:xfrm>
          <a:off x="5696628" y="1177052"/>
          <a:ext cx="2286830" cy="228658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Canadians suffer from a government that is unaccountable to its actions</a:t>
          </a:r>
          <a:endParaRPr lang="en-CA" sz="1800" kern="1200" dirty="0"/>
        </a:p>
      </dsp:txBody>
      <dsp:txXfrm>
        <a:off x="6023546" y="1503769"/>
        <a:ext cx="1632994" cy="1633153"/>
      </dsp:txXfrm>
    </dsp:sp>
    <dsp:sp modelId="{40E2E265-5AE8-4240-8C11-B4758C5F6F7E}">
      <dsp:nvSpPr>
        <dsp:cNvPr id="0" name=""/>
        <dsp:cNvSpPr/>
      </dsp:nvSpPr>
      <dsp:spPr>
        <a:xfrm rot="2700000">
          <a:off x="2962842" y="1107205"/>
          <a:ext cx="2443592" cy="2443592"/>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5A81DD-487F-44F6-9A76-06E0E640B312}">
      <dsp:nvSpPr>
        <dsp:cNvPr id="0" name=""/>
        <dsp:cNvSpPr/>
      </dsp:nvSpPr>
      <dsp:spPr>
        <a:xfrm>
          <a:off x="3041245" y="1150413"/>
          <a:ext cx="2286830" cy="228658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The lack of recognition of Traditional Knowledge is in direct opposition of this claim</a:t>
          </a:r>
          <a:endParaRPr lang="en-CA" sz="1800" kern="1200" dirty="0"/>
        </a:p>
      </dsp:txBody>
      <dsp:txXfrm>
        <a:off x="3368163" y="1477130"/>
        <a:ext cx="1632994" cy="1633153"/>
      </dsp:txXfrm>
    </dsp:sp>
    <dsp:sp modelId="{95E713C7-2943-4352-8174-88C97191BB8F}">
      <dsp:nvSpPr>
        <dsp:cNvPr id="0" name=""/>
        <dsp:cNvSpPr/>
      </dsp:nvSpPr>
      <dsp:spPr>
        <a:xfrm rot="2700000">
          <a:off x="506084" y="1116075"/>
          <a:ext cx="2443592" cy="2443592"/>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0E3A56-7F2F-46ED-B5B5-F8B7D8813F6E}">
      <dsp:nvSpPr>
        <dsp:cNvPr id="0" name=""/>
        <dsp:cNvSpPr/>
      </dsp:nvSpPr>
      <dsp:spPr>
        <a:xfrm>
          <a:off x="571255" y="1194819"/>
          <a:ext cx="2286830" cy="228658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The Government of Canada is responsible to act fairly in dealing with other nations</a:t>
          </a:r>
          <a:endParaRPr lang="en-CA" sz="1800" kern="1200" dirty="0"/>
        </a:p>
      </dsp:txBody>
      <dsp:txXfrm>
        <a:off x="898173" y="1521535"/>
        <a:ext cx="1632994" cy="1633153"/>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CACE1-0839-DD4E-8A8D-815B08AED9A4}" type="datetimeFigureOut">
              <a:rPr lang="en-US" smtClean="0"/>
              <a:t>11/3/2020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58301-8E47-694C-884E-80E9D5260CC5}" type="slidenum">
              <a:rPr lang="en-US" smtClean="0"/>
              <a:t>‹#›</a:t>
            </a:fld>
            <a:endParaRPr lang="en-US"/>
          </a:p>
        </p:txBody>
      </p:sp>
    </p:spTree>
    <p:extLst>
      <p:ext uri="{BB962C8B-B14F-4D97-AF65-F5344CB8AC3E}">
        <p14:creationId xmlns:p14="http://schemas.microsoft.com/office/powerpoint/2010/main" val="213792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Hello, My name is Drew Thomas and I am a MA candidate from the University of Calgary’s Department of Communications media and film.</a:t>
            </a:r>
          </a:p>
          <a:p>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I’d like to start by acknowledging that I’m presenting from the traditional territories of the people of the Treaty 7 region in Southern Alberta, which includes the Blackfoot Confederacy (comprising the </a:t>
            </a:r>
            <a:r>
              <a:rPr lang="en-US" sz="1200" kern="1200" dirty="0" err="1">
                <a:solidFill>
                  <a:schemeClr val="tx1"/>
                </a:solidFill>
                <a:effectLst/>
                <a:latin typeface="+mn-lt"/>
                <a:ea typeface="+mn-ea"/>
                <a:cs typeface="+mn-cs"/>
              </a:rPr>
              <a:t>Siksika</a:t>
            </a:r>
            <a:r>
              <a:rPr lang="en-US" sz="1200" kern="1200" dirty="0">
                <a:solidFill>
                  <a:schemeClr val="tx1"/>
                </a:solidFill>
                <a:effectLst/>
                <a:latin typeface="+mn-lt"/>
                <a:ea typeface="+mn-ea"/>
                <a:cs typeface="+mn-cs"/>
              </a:rPr>
              <a:t>, Piikani, and Kainai First Nations), as well as the </a:t>
            </a:r>
            <a:r>
              <a:rPr lang="en-US" sz="1200" kern="1200" dirty="0" err="1">
                <a:solidFill>
                  <a:schemeClr val="tx1"/>
                </a:solidFill>
                <a:effectLst/>
                <a:latin typeface="+mn-lt"/>
                <a:ea typeface="+mn-ea"/>
                <a:cs typeface="+mn-cs"/>
              </a:rPr>
              <a:t>Tsuut’ina</a:t>
            </a:r>
            <a:r>
              <a:rPr lang="en-US" sz="1200" kern="1200" dirty="0">
                <a:solidFill>
                  <a:schemeClr val="tx1"/>
                </a:solidFill>
                <a:effectLst/>
                <a:latin typeface="+mn-lt"/>
                <a:ea typeface="+mn-ea"/>
                <a:cs typeface="+mn-cs"/>
              </a:rPr>
              <a:t> First Nation, and the Stoney </a:t>
            </a:r>
            <a:r>
              <a:rPr lang="en-US" sz="1200" kern="1200" dirty="0" err="1">
                <a:solidFill>
                  <a:schemeClr val="tx1"/>
                </a:solidFill>
                <a:effectLst/>
                <a:latin typeface="+mn-lt"/>
                <a:ea typeface="+mn-ea"/>
                <a:cs typeface="+mn-cs"/>
              </a:rPr>
              <a:t>Nakoda</a:t>
            </a:r>
            <a:r>
              <a:rPr lang="en-US" sz="1200" kern="1200" dirty="0">
                <a:solidFill>
                  <a:schemeClr val="tx1"/>
                </a:solidFill>
                <a:effectLst/>
                <a:latin typeface="+mn-lt"/>
                <a:ea typeface="+mn-ea"/>
                <a:cs typeface="+mn-cs"/>
              </a:rPr>
              <a:t> (including the </a:t>
            </a:r>
            <a:r>
              <a:rPr lang="en-US" sz="1200" kern="1200" dirty="0" err="1">
                <a:solidFill>
                  <a:schemeClr val="tx1"/>
                </a:solidFill>
                <a:effectLst/>
                <a:latin typeface="+mn-lt"/>
                <a:ea typeface="+mn-ea"/>
                <a:cs typeface="+mn-cs"/>
              </a:rPr>
              <a:t>Chiniki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Bearspaw</a:t>
            </a:r>
            <a:r>
              <a:rPr lang="en-US" sz="1200" kern="1200" dirty="0">
                <a:solidFill>
                  <a:schemeClr val="tx1"/>
                </a:solidFill>
                <a:effectLst/>
                <a:latin typeface="+mn-lt"/>
                <a:ea typeface="+mn-ea"/>
                <a:cs typeface="+mn-cs"/>
              </a:rPr>
              <a:t>, and Wesley First Nations). </a:t>
            </a:r>
            <a:r>
              <a:rPr lang="en-CA"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Due to our distance today, I would like to suggest that everyone take a moment to consider from where they are viewing this presentation and their responsibilities to their friends and neighbors.</a:t>
            </a:r>
          </a:p>
          <a:p>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presentation, which is somewhat dubiously titled, </a:t>
            </a:r>
            <a:r>
              <a:rPr lang="en-CA"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not a suggestion of the strength of an argument for or against one method of protecting indigenous collective copyright. Indigenous Collective Copyright in Canada is largely still being explored. Mapping this landscape requires the implementation of some form of collective copyrights. This session explores the recommendations included in the INDU copyright review committee combined with international case studies and alternative right interpretations to provide a possible path by which such rights could be interpreted.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JLT comments</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Wondering about the ordering here.  Blackfoot and Stoney </a:t>
            </a:r>
            <a:r>
              <a:rPr lang="en-CA" sz="1200" kern="1200" dirty="0" err="1">
                <a:solidFill>
                  <a:schemeClr val="tx1"/>
                </a:solidFill>
                <a:effectLst/>
                <a:latin typeface="+mn-lt"/>
                <a:ea typeface="+mn-ea"/>
                <a:cs typeface="+mn-cs"/>
              </a:rPr>
              <a:t>Nakoda</a:t>
            </a:r>
            <a:r>
              <a:rPr lang="en-CA" sz="1200" kern="1200" dirty="0">
                <a:solidFill>
                  <a:schemeClr val="tx1"/>
                </a:solidFill>
                <a:effectLst/>
                <a:latin typeface="+mn-lt"/>
                <a:ea typeface="+mn-ea"/>
                <a:cs typeface="+mn-cs"/>
              </a:rPr>
              <a:t> are groups of first nations while </a:t>
            </a:r>
            <a:r>
              <a:rPr lang="en-CA" sz="1200" kern="1200" dirty="0" err="1">
                <a:solidFill>
                  <a:schemeClr val="tx1"/>
                </a:solidFill>
                <a:effectLst/>
                <a:latin typeface="+mn-lt"/>
                <a:ea typeface="+mn-ea"/>
                <a:cs typeface="+mn-cs"/>
              </a:rPr>
              <a:t>Tsuut’ina</a:t>
            </a:r>
            <a:r>
              <a:rPr lang="en-CA" sz="1200" kern="1200" dirty="0">
                <a:solidFill>
                  <a:schemeClr val="tx1"/>
                </a:solidFill>
                <a:effectLst/>
                <a:latin typeface="+mn-lt"/>
                <a:ea typeface="+mn-ea"/>
                <a:cs typeface="+mn-cs"/>
              </a:rPr>
              <a:t> is a singular first nation.  Should the groups come first?</a:t>
            </a:r>
          </a:p>
          <a:p>
            <a:r>
              <a:rPr lang="en-CA" sz="1200" kern="1200" dirty="0">
                <a:solidFill>
                  <a:schemeClr val="tx1"/>
                </a:solidFill>
                <a:effectLst/>
                <a:latin typeface="+mn-lt"/>
                <a:ea typeface="+mn-ea"/>
                <a:cs typeface="+mn-cs"/>
              </a:rPr>
              <a:t> This phrase may not be self explanatory to your audience.  You might want to explain it a bit more.</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Perhaps…</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This presentation, which is somewhat dubiously titled, explores the “might” or strength of indigenous collective copy rights by exploring this largely unexplored area in Canadian rights discussion.  It does this by exploring the recommendations included in the INDU copyright review coupled with international case studies and discussion of alternative right interpretations to provide a map of the landscape and a possible path by which such rights COULD be interpreted.  This mapping is not meant to identify or recommend singular solution or pathway but as input to an ongoing discussion among indigenous rights scholars? Or nations?.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AB58301-8E47-694C-884E-80E9D5260CC5}" type="slidenum">
              <a:rPr lang="en-US" smtClean="0"/>
              <a:t>1</a:t>
            </a:fld>
            <a:endParaRPr lang="en-US"/>
          </a:p>
        </p:txBody>
      </p:sp>
    </p:spTree>
    <p:extLst>
      <p:ext uri="{BB962C8B-B14F-4D97-AF65-F5344CB8AC3E}">
        <p14:creationId xmlns:p14="http://schemas.microsoft.com/office/powerpoint/2010/main" val="3954093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combat these treaty clauses of untenable legal and moral standing, some have argued for the substitution of clauses of the treaty of Niagara/Royal Proclamation (Coyle. 2017) that includes more equal indications of cultural respect and non-molestation and which have continued into subsequent verbal understandings (Abel, and Friesen, 1991) of treaties. When understood as the implied clause of a treaty between parties negotiated in good faith, the protection of cultural difference has clearly not been given ample recourse. Aboriginal peoples were problematized, and their culture recorded in colonial archives, that have, in turn, provided general access to these cultural materials, procedures, and ideas without the corresponding cultural respect they deserve.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where the question of collective copyright enters the discussion. With the current legal perspective that these rights are not protected (Bird, H., 2017), an opportunity for revision has presented itself through the Statutory Review of the Copyright Act (Government of Canada, 2019) which calls for a variety of protections to be added to the copyright act. This is an opportunity for the government to address one aspect of the TRC Calls to Action that will respond not only to their responsibility to uphold extent treaties as illustrated in the constitution (Coyle, 2017) but in the government’s responsibility (Coyle, 2017) to act in good faith. However, with a historical lack of legal recourse, there may not be much faith in the colonial individualized system to provide appropriate considerations through copyright. As a likely result, there have been social, legal, and community adaptations to the lack of copyright that utilize traditional ways (Christen, 2015) of managing knowledge.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AB58301-8E47-694C-884E-80E9D5260CC5}" type="slidenum">
              <a:rPr lang="en-US" smtClean="0"/>
              <a:t>11</a:t>
            </a:fld>
            <a:endParaRPr lang="en-US"/>
          </a:p>
        </p:txBody>
      </p:sp>
    </p:spTree>
    <p:extLst>
      <p:ext uri="{BB962C8B-B14F-4D97-AF65-F5344CB8AC3E}">
        <p14:creationId xmlns:p14="http://schemas.microsoft.com/office/powerpoint/2010/main" val="1650903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main examples of these approaches is the emergence of the Traditional Knowledge (TK) License and Label (Christen, 2015) system of the Local Context project. This is a community-based approach to organizing traditional knowledge with the appropriate cultural protocol that it deserves. Based on the lack of protection in the traditional copyright system (Christen, 2015), the TK system is a mixed legal and social approach to copyright. TK licenses, “…work for materials owned by communities or for which they hold an existing copyright. (allowing communities) to extend the terms of agreement to suit their own cultural parameters.” (Christen, 2015). TK labels are a social creation for materials considered, through the current copyright regime, to be in the public domain. The inclusion of TK labels on archives allows for the extension of respectful cultural protocol to materials that would not be protected through copyright and exist in the public sphere. In this way, TK acts as a social mechanism to address the inequality of the colonial easy access record process. </a:t>
            </a:r>
          </a:p>
          <a:p>
            <a:r>
              <a:rPr lang="en-US" dirty="0"/>
              <a:t> </a:t>
            </a:r>
          </a:p>
          <a:p>
            <a:r>
              <a:rPr lang="en-US" dirty="0"/>
              <a:t>This approach is based on a tiered approach to traditional knowledge proposed by some to address the differing levels of access afforded different knowledges in specific contexts (</a:t>
            </a:r>
            <a:r>
              <a:rPr lang="en-US" dirty="0" err="1"/>
              <a:t>Okediji</a:t>
            </a:r>
            <a:r>
              <a:rPr lang="en-US" dirty="0"/>
              <a:t>, 2018). This tiered approach clearly demonstrates the limitation of the copyright regime to address the multifaceted nature of traditional knowledge which spans and bucks categorization under current legislation (Carugno, 2017). It is this incommensurability with current copyright definitions that makes it so important for changes to be made either within or in addition to changes in copyright legislation as indigenous groups face some of the most detailed and intimate cultural appropriation by settler states in the form of museums and archives of traditional knowledge</a:t>
            </a:r>
          </a:p>
          <a:p>
            <a:r>
              <a:rPr lang="en-US" dirty="0"/>
              <a:t> </a:t>
            </a:r>
          </a:p>
          <a:p>
            <a:r>
              <a:rPr lang="en-US" dirty="0"/>
              <a:t>The structure of the archive itself is another battleground of social intellectual property protection. As Christen (2015) points out, the archive has been a source of colonial othering and is the focus of renewed emphasis through Local Contexts. Sovereignty over the collection and presentation of cultural materials has resulted in a push at the community level to create and manage community archives (Anderson n.d.) to control the representation of traditional knowledge. While TK licenses, Labels and tiered access (Christen, 2015; </a:t>
            </a:r>
            <a:r>
              <a:rPr lang="en-US" dirty="0" err="1"/>
              <a:t>Okediji</a:t>
            </a:r>
            <a:r>
              <a:rPr lang="en-US" dirty="0"/>
              <a:t> 2019) may be a part of this process, the ownership of the archive in the community is of central importance. Despite the legal concerns of ownership created by archives (Anderson n.d.), content management software (Christen, K., 2015) helps to regulate access in the community context. In this way, the unrecognized copyright of indigenous collective groups is protected through restricting access to the extant record. </a:t>
            </a:r>
          </a:p>
          <a:p>
            <a:r>
              <a:rPr lang="en-US" dirty="0"/>
              <a:t> </a:t>
            </a:r>
          </a:p>
          <a:p>
            <a:r>
              <a:rPr lang="en-US" dirty="0"/>
              <a:t>Another method of protecting indigenous cultural ownership is the growing recognition of research performed by community members for community use (Boulton, et al 2014) that respects cultural protocols. As identified in discussion of archives (Christen, 2015), the colonial collection of cultural resources and information has created a situation where the protection of culturally important information is impossible due to the disseminative nature of colonial research. The prioritization of indigenous scholarship that allows for sovereignty and cultural protocol to be respected in the produced materials creates an extra layer of protection from the dissemination of traditional knowledge. This allows protection of collective indigenous copyright material before its inclusion in the archive, and the resulting need for social protection labels. With community initiatives for collective copyright materials before inclusion in the archive, within local archives and in larger distribution, these governance systems help to protect against the unnatural hole in the Canadian Copyright system. </a:t>
            </a:r>
          </a:p>
          <a:p>
            <a:r>
              <a:rPr lang="en-US" dirty="0"/>
              <a:t> </a:t>
            </a:r>
          </a:p>
          <a:p>
            <a:r>
              <a:rPr lang="en-US" dirty="0"/>
              <a:t>While many may consider collective copyright a far off and irrelevant aspect of the reconciliation process, colonial history lays bare the necessity of this affirmation of treaty rights. As many have pointed out, the reenactment, recreation and unjustified representation of aboriginal cultures has created harmful perspectives of indigenous authenticity, cultural growth, and futurity. While attempts have been made to address these issues of the archive, traditional knowledge, and copyright ownership, the Canadian government has not accurately addressed nor sufficiently supported the process of affirming indigenous collective copyright. As treaty peoples, the rights owed to any group are a constitutional issue and in light of the government’s responsibility to act fairly, it is aberrant that this is a contemporary question. It is clear this isn’t just an issue of copyright but of the rights of all Canadians and the responsibility of the Canadian government for all Canadians to fair treatment. </a:t>
            </a:r>
          </a:p>
          <a:p>
            <a:r>
              <a:rPr lang="en-US" dirty="0"/>
              <a:t> </a:t>
            </a:r>
          </a:p>
          <a:p>
            <a:r>
              <a:rPr lang="en-US" dirty="0"/>
              <a:t>The responsibility of the government of Canada to address Indigenous collective Copyright is clear.</a:t>
            </a:r>
          </a:p>
          <a:p>
            <a:endParaRPr lang="en-CA" dirty="0"/>
          </a:p>
        </p:txBody>
      </p:sp>
      <p:sp>
        <p:nvSpPr>
          <p:cNvPr id="4" name="Slide Number Placeholder 3"/>
          <p:cNvSpPr>
            <a:spLocks noGrp="1"/>
          </p:cNvSpPr>
          <p:nvPr>
            <p:ph type="sldNum" sz="quarter" idx="5"/>
          </p:nvPr>
        </p:nvSpPr>
        <p:spPr/>
        <p:txBody>
          <a:bodyPr/>
          <a:lstStyle/>
          <a:p>
            <a:fld id="{EAB58301-8E47-694C-884E-80E9D5260CC5}" type="slidenum">
              <a:rPr lang="en-US" smtClean="0"/>
              <a:t>12</a:t>
            </a:fld>
            <a:endParaRPr lang="en-US"/>
          </a:p>
        </p:txBody>
      </p:sp>
    </p:spTree>
    <p:extLst>
      <p:ext uri="{BB962C8B-B14F-4D97-AF65-F5344CB8AC3E}">
        <p14:creationId xmlns:p14="http://schemas.microsoft.com/office/powerpoint/2010/main" val="1038056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What format this takes and how soon changes are made to recognise this responsibility in actions will have consequences not only on the continued efforts of relationship building between nations but also on the depth of effort required to secure a solution which recognizes the years of damage that lack of clearly situated collective copyright has had on traditional knowledge. </a:t>
            </a:r>
            <a:r>
              <a:rPr lang="en-US" sz="1200" kern="1200" dirty="0">
                <a:solidFill>
                  <a:schemeClr val="tx1"/>
                </a:solidFill>
                <a:effectLst/>
                <a:latin typeface="+mn-lt"/>
                <a:ea typeface="+mn-ea"/>
                <a:cs typeface="+mn-cs"/>
              </a:rPr>
              <a:t>Cultural appropriation of indigenous symbols is everywhere: a headdress at Coachella Music Festival (CBC 2017); fashion designers sporting aboriginal patterns (Singer 2017); a local sports mascot or team name (Sparling, &amp; </a:t>
            </a:r>
            <a:r>
              <a:rPr lang="en-US" sz="1200" kern="1200" dirty="0" err="1">
                <a:solidFill>
                  <a:schemeClr val="tx1"/>
                </a:solidFill>
                <a:effectLst/>
                <a:latin typeface="+mn-lt"/>
                <a:ea typeface="+mn-ea"/>
                <a:cs typeface="+mn-cs"/>
              </a:rPr>
              <a:t>Motsinger</a:t>
            </a:r>
            <a:r>
              <a:rPr lang="en-US" sz="1200" kern="1200" dirty="0">
                <a:solidFill>
                  <a:schemeClr val="tx1"/>
                </a:solidFill>
                <a:effectLst/>
                <a:latin typeface="+mn-lt"/>
                <a:ea typeface="+mn-ea"/>
                <a:cs typeface="+mn-cs"/>
              </a:rPr>
              <a:t>, 2018; Cook, 2020). It is so prevalent that to many it seems inevitable, or natural, but the cost of this lack of recognition in legal frameworks of protection could have real costs. As indigenous collective copyright gains recognition in Canadian law what cost could be applied to hundreds of years of knowledge appropriation and unpaid usage of traditional knowledge. If only for the legal and moral responsibility that is inherent in this it would be prudent to consider not only the urgency of the need for a collective copyright framework based on our treaty responsibilities but also the continuing deficit created through inaction on this issue particularly in relation to aggregation of traditional knowledge on the internet (</a:t>
            </a:r>
            <a:r>
              <a:rPr lang="en-US" sz="1200" kern="1200" dirty="0" err="1">
                <a:solidFill>
                  <a:schemeClr val="tx1"/>
                </a:solidFill>
                <a:effectLst/>
                <a:latin typeface="+mn-lt"/>
                <a:ea typeface="+mn-ea"/>
                <a:cs typeface="+mn-cs"/>
              </a:rPr>
              <a:t>Wemigwans</a:t>
            </a:r>
            <a:r>
              <a:rPr lang="en-US" sz="1200" kern="1200" dirty="0">
                <a:solidFill>
                  <a:schemeClr val="tx1"/>
                </a:solidFill>
                <a:effectLst/>
                <a:latin typeface="+mn-lt"/>
                <a:ea typeface="+mn-ea"/>
                <a:cs typeface="+mn-cs"/>
              </a:rPr>
              <a:t>, 2016). The bill will come due, and some recent local examples demonstrate even minor changes represent large expenditures to address these oversights.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EAB58301-8E47-694C-884E-80E9D5260CC5}" type="slidenum">
              <a:rPr lang="en-US" smtClean="0"/>
              <a:t>14</a:t>
            </a:fld>
            <a:endParaRPr lang="en-US"/>
          </a:p>
        </p:txBody>
      </p:sp>
    </p:spTree>
    <p:extLst>
      <p:ext uri="{BB962C8B-B14F-4D97-AF65-F5344CB8AC3E}">
        <p14:creationId xmlns:p14="http://schemas.microsoft.com/office/powerpoint/2010/main" val="3444501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As mentioned, this is not the only means through which indigenous peoples could protect their inherent copyright as we have seen through several examples of vibrant community-based solutions to ownership. The ‘might’ of collective indigenous copyright remains, as this presentation does not aim to address what indigenous peoples should do in regard to collective indigenous copyright; the opportunity remains for this route of a reconciliatory copyright amendment. It is clear the Government of Canada has an obligation to address this issue. Indigenous peoples, however, based on the record of Canadian handling of indigenous copyright as recently as the TRC (McMahon, 2018), may wish to avoid entangling their successful community-based methods with an ever-rotating copyright regime. Based on the adaptability of their current approaches to protecting traditional knowledge at all levels of distribution, they might not see the need. In either case, the ways in which we adapt copyright to the needs of the present, and develop means of respecting and integrating traditional knowledge, may help us address the inequities of the past. Future research could explore ways to address protections outside of the copyright act, which this exploration didn’t examine as well as the work being done in other approaches to Indigenous collective copyright.</a:t>
            </a:r>
            <a:r>
              <a:rPr lang="en-CA" dirty="0">
                <a:effectLst/>
              </a:rPr>
              <a:t> </a:t>
            </a:r>
            <a:endParaRPr lang="en-US" dirty="0"/>
          </a:p>
        </p:txBody>
      </p:sp>
      <p:sp>
        <p:nvSpPr>
          <p:cNvPr id="4" name="Slide Number Placeholder 3"/>
          <p:cNvSpPr>
            <a:spLocks noGrp="1"/>
          </p:cNvSpPr>
          <p:nvPr>
            <p:ph type="sldNum" sz="quarter" idx="5"/>
          </p:nvPr>
        </p:nvSpPr>
        <p:spPr/>
        <p:txBody>
          <a:bodyPr/>
          <a:lstStyle/>
          <a:p>
            <a:fld id="{EAB58301-8E47-694C-884E-80E9D5260CC5}" type="slidenum">
              <a:rPr lang="en-US" smtClean="0"/>
              <a:t>15</a:t>
            </a:fld>
            <a:endParaRPr lang="en-US"/>
          </a:p>
        </p:txBody>
      </p:sp>
    </p:spTree>
    <p:extLst>
      <p:ext uri="{BB962C8B-B14F-4D97-AF65-F5344CB8AC3E}">
        <p14:creationId xmlns:p14="http://schemas.microsoft.com/office/powerpoint/2010/main" val="37253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statutory review of Copyright INDU committee report, released in June 2019, addresses its fifth recommendation towards recognizing indigenous collective copyright and providing avenues for indigenous groups to enforce and explore collective protections. However, this recommendation does not provide tangible direction toward achieving these goals, or a framework by which indigenous collective rights could be classified. There is currently a disconnect within scholars of copyright protections about how to address collective rights within a western individual copyright framework, and concerns that this legal framework may not be appropriate for the inclusion of collective rights. The individualistic colonial system that sets apart the “rationalities of ownership and authorship (of liberal individualism)” (Anderson n.d.) can’t possibly respect the complexities of indigenous cultural sovereignty, nor has it ever considered indigenous treaty rights to include inherent cultural copyright.</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perspective, however, has been challenged in recent years through initiatives like the Truth and Reconciliation Commission’s (TRC) Calls to Action (TRC 2015).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reviewing international case studies in collective right protection, traditional Knowledge symbols (Christen, 2015), and alternative treaty right interpretations (Borrows &amp; Coyle, 2017), this session argues that there is precedence for the inclusion of collective rights through treaty obligations. This approach helps to bridge the gap within copyright interpretations. The TRC’s Calls to Action, as well as a critical interpretation of intellectual property law, applied with an extension of implied treaty rights, provides a possible map through which collective rights could be interpreted and the crown’s obligations could be navigated.</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AB58301-8E47-694C-884E-80E9D5260CC5}" type="slidenum">
              <a:rPr lang="en-US" smtClean="0"/>
              <a:t>2</a:t>
            </a:fld>
            <a:endParaRPr lang="en-US"/>
          </a:p>
        </p:txBody>
      </p:sp>
    </p:spTree>
    <p:extLst>
      <p:ext uri="{BB962C8B-B14F-4D97-AF65-F5344CB8AC3E}">
        <p14:creationId xmlns:p14="http://schemas.microsoft.com/office/powerpoint/2010/main" val="133400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statutory review of Copyright INDU committee report, released in June 2019, addresses its fifth recommendation towards recognizing indigenous collective copyright and providing avenues for indigenous groups to enforce and explore collective protections. However, this recommendation does not provide tangible direction toward achieving these goals, or a framework by which indigenous collective rights could be classified. There is currently a disconnect within scholars of copyright protections about how to address collective rights within a western individual copyright framework, and concerns that this legal framework may not be appropriate for the inclusion of collective rights. The individualistic colonial system that sets apart the “rationalities of ownership and authorship (of liberal individualism)” (Anderson n.d.) can’t possibly respect the complexities of indigenous cultural sovereignty, nor has it ever considered indigenous treaty rights to include inherent cultural copyright.</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perspective, however, has been challenged in recent years through initiatives like the Truth and Reconciliation Commission’s (TRC) Calls to Action (TRC 2015).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reviewing international case studies in collective right protection, traditional Knowledge symbols (Christen, 2015), and alternative treaty right interpretations (Borrows &amp; Coyle, 2017), this session argues that there is precedence for the inclusion of collective rights through treaty obligations. This approach helps to bridge the gap within copyright interpretations. The TRC’s Calls to Action, as well as a critical interpretation of intellectual property law, applied with an extension of implied treaty rights, provides a possible map through which collective rights could be interpreted and the crown’s obligations could be navigated.</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AB58301-8E47-694C-884E-80E9D5260CC5}" type="slidenum">
              <a:rPr lang="en-US" smtClean="0"/>
              <a:t>3</a:t>
            </a:fld>
            <a:endParaRPr lang="en-US"/>
          </a:p>
        </p:txBody>
      </p:sp>
    </p:spTree>
    <p:extLst>
      <p:ext uri="{BB962C8B-B14F-4D97-AF65-F5344CB8AC3E}">
        <p14:creationId xmlns:p14="http://schemas.microsoft.com/office/powerpoint/2010/main" val="464386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fourteenth-generation settler I think it would be disingenuous to attempt to suggest any values claims on whether something should be done with indigenous collective copyright. This is an exploration from a very specific settler vantage of the possibility of expression.</a:t>
            </a:r>
            <a:r>
              <a:rPr lang="en-CA" sz="1200" kern="1200" dirty="0">
                <a:solidFill>
                  <a:schemeClr val="tx1"/>
                </a:solidFill>
                <a:effectLst/>
                <a:latin typeface="+mn-lt"/>
                <a:ea typeface="+mn-ea"/>
                <a:cs typeface="+mn-cs"/>
              </a:rPr>
              <a:t> Settler-colonial efforts to subsume Indigenous representation in a colonial framework make the prospect of an examination of this system within a settler-colonial academic setting as a method of redressing these inequities dubious at best. The goal of this exploration must, then by its very nature, be to provide suggestions for one of the possibilities of Indigenous collective copyright within our individual copyright framework and is not the only approach.</a:t>
            </a:r>
          </a:p>
          <a:p>
            <a:endParaRPr lang="en-US" dirty="0"/>
          </a:p>
        </p:txBody>
      </p:sp>
      <p:sp>
        <p:nvSpPr>
          <p:cNvPr id="4" name="Slide Number Placeholder 3"/>
          <p:cNvSpPr>
            <a:spLocks noGrp="1"/>
          </p:cNvSpPr>
          <p:nvPr>
            <p:ph type="sldNum" sz="quarter" idx="5"/>
          </p:nvPr>
        </p:nvSpPr>
        <p:spPr/>
        <p:txBody>
          <a:bodyPr/>
          <a:lstStyle/>
          <a:p>
            <a:fld id="{EAB58301-8E47-694C-884E-80E9D5260CC5}" type="slidenum">
              <a:rPr lang="en-US" smtClean="0"/>
              <a:t>5</a:t>
            </a:fld>
            <a:endParaRPr lang="en-US"/>
          </a:p>
        </p:txBody>
      </p:sp>
    </p:spTree>
    <p:extLst>
      <p:ext uri="{BB962C8B-B14F-4D97-AF65-F5344CB8AC3E}">
        <p14:creationId xmlns:p14="http://schemas.microsoft.com/office/powerpoint/2010/main" val="290501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Approaches to collective copyright can take several different forms. As Simpson (2017) points out, there are a variety of perspectives, unsurprisingly, on what efforts to redress the relationship between Indigenous nations and Canada, could or should look like. In discussing the 2013 #</a:t>
            </a:r>
            <a:r>
              <a:rPr lang="en-CA" sz="1200" kern="1200" dirty="0" err="1">
                <a:solidFill>
                  <a:schemeClr val="tx1"/>
                </a:solidFill>
                <a:effectLst/>
                <a:latin typeface="+mn-lt"/>
                <a:ea typeface="+mn-ea"/>
                <a:cs typeface="+mn-cs"/>
              </a:rPr>
              <a:t>idlenomore</a:t>
            </a:r>
            <a:r>
              <a:rPr lang="en-CA" sz="1200" kern="1200" dirty="0">
                <a:solidFill>
                  <a:schemeClr val="tx1"/>
                </a:solidFill>
                <a:effectLst/>
                <a:latin typeface="+mn-lt"/>
                <a:ea typeface="+mn-ea"/>
                <a:cs typeface="+mn-cs"/>
              </a:rPr>
              <a:t> protests, Simpson (2017) identifies distinct groups,</a:t>
            </a:r>
          </a:p>
          <a:p>
            <a:r>
              <a:rPr lang="en-CA" sz="1200" kern="1200" dirty="0">
                <a:solidFill>
                  <a:schemeClr val="tx1"/>
                </a:solidFill>
                <a:effectLst/>
                <a:latin typeface="+mn-lt"/>
                <a:ea typeface="+mn-ea"/>
                <a:cs typeface="+mn-cs"/>
              </a:rPr>
              <a:t> “…(three) interrelated Indigenous political strains coming together: a rights-based approach that was interested in changing the relationship between Indigenous peoples and the state through policy, bills, and electoral politics; a treaty rights approach that included using the numbered treaties to change the relationship between Indigenous peoples and the state; and a nationhood approach that involved the rejection of recognition and rights-based politics and a turn towards Indigenous resurgence and that was </a:t>
            </a:r>
            <a:r>
              <a:rPr lang="en-CA" sz="1200" kern="1200" dirty="0" err="1">
                <a:solidFill>
                  <a:schemeClr val="tx1"/>
                </a:solidFill>
                <a:effectLst/>
                <a:latin typeface="+mn-lt"/>
                <a:ea typeface="+mn-ea"/>
                <a:cs typeface="+mn-cs"/>
              </a:rPr>
              <a:t>anticapitalist</a:t>
            </a:r>
            <a:r>
              <a:rPr lang="en-CA" sz="1200" kern="1200" dirty="0">
                <a:solidFill>
                  <a:schemeClr val="tx1"/>
                </a:solidFill>
                <a:effectLst/>
                <a:latin typeface="+mn-lt"/>
                <a:ea typeface="+mn-ea"/>
                <a:cs typeface="+mn-cs"/>
              </a:rPr>
              <a:t> in nature” (P. 218).</a:t>
            </a:r>
          </a:p>
          <a:p>
            <a:r>
              <a:rPr lang="en-CA" sz="1200" kern="1200" dirty="0">
                <a:solidFill>
                  <a:schemeClr val="tx1"/>
                </a:solidFill>
                <a:effectLst/>
                <a:latin typeface="+mn-lt"/>
                <a:ea typeface="+mn-ea"/>
                <a:cs typeface="+mn-cs"/>
              </a:rPr>
              <a:t>While this is a small and limited group, from a specific context, which likely doesn’t capture the variety of perspectives on decolonial work it does provide a frame to approach which aspects of a settler-colonial examination might with any discernible ethics be able to approach; if any.</a:t>
            </a:r>
          </a:p>
          <a:p>
            <a:r>
              <a:rPr lang="en-CA" sz="1200" kern="1200" dirty="0">
                <a:solidFill>
                  <a:schemeClr val="tx1"/>
                </a:solidFill>
                <a:effectLst/>
                <a:latin typeface="+mn-lt"/>
                <a:ea typeface="+mn-ea"/>
                <a:cs typeface="+mn-cs"/>
              </a:rPr>
              <a:t>	As it should be obvious, there is no space for a settler-colonial based nationhood approach to Indigenous representation. As a settler, there is no productive space for the insertion of further settler-colonial imposition on the structure and sustainability of Indigenous nations. It should go without saying, but throughout Canadian history there is innumerable examples of ‘well-meaning’ white people attempting to ‘help’ Indigenous people through organizing and attempting to impose a colonial structure on this work (Cardinal, 1969; 1977). Nationhood-based approaches as described by Simpson (2017) exist only through rejection of the authority of settler-colonialism and their institutions, for which a settler and settler-colonial institution could not claim to be attempting with any shred of authenticity. This is not to say that nationhood approaches to these structures of copyright should not be undertaken, and they may be in many places, it means that it is not possible for me as a settler within the limitations and constraints of settler-colonialism. </a:t>
            </a:r>
          </a:p>
          <a:p>
            <a:r>
              <a:rPr lang="en-CA" sz="1200" kern="1200" dirty="0">
                <a:solidFill>
                  <a:schemeClr val="tx1"/>
                </a:solidFill>
                <a:effectLst/>
                <a:latin typeface="+mn-lt"/>
                <a:ea typeface="+mn-ea"/>
                <a:cs typeface="+mn-cs"/>
              </a:rPr>
              <a:t>	The question then becomes is it possible for a decolonial approach to be undertaken at all from a settler-colonial perspective? The easy answer to this, of course, being no. The system of recognition (</a:t>
            </a:r>
            <a:r>
              <a:rPr lang="en-CA" sz="1200" kern="1200" dirty="0" err="1">
                <a:solidFill>
                  <a:schemeClr val="tx1"/>
                </a:solidFill>
                <a:effectLst/>
                <a:latin typeface="+mn-lt"/>
                <a:ea typeface="+mn-ea"/>
                <a:cs typeface="+mn-cs"/>
              </a:rPr>
              <a:t>Coulthard</a:t>
            </a:r>
            <a:r>
              <a:rPr lang="en-CA" sz="1200" kern="1200" dirty="0">
                <a:solidFill>
                  <a:schemeClr val="tx1"/>
                </a:solidFill>
                <a:effectLst/>
                <a:latin typeface="+mn-lt"/>
                <a:ea typeface="+mn-ea"/>
                <a:cs typeface="+mn-cs"/>
              </a:rPr>
              <a:t>, 2014) and subsumption (</a:t>
            </a:r>
            <a:r>
              <a:rPr lang="en-CA" sz="1200" kern="1200" dirty="0" err="1">
                <a:solidFill>
                  <a:schemeClr val="tx1"/>
                </a:solidFill>
                <a:effectLst/>
                <a:latin typeface="+mn-lt"/>
                <a:ea typeface="+mn-ea"/>
                <a:cs typeface="+mn-cs"/>
              </a:rPr>
              <a:t>Vizenor</a:t>
            </a:r>
            <a:r>
              <a:rPr lang="en-CA" sz="1200" kern="1200" dirty="0">
                <a:solidFill>
                  <a:schemeClr val="tx1"/>
                </a:solidFill>
                <a:effectLst/>
                <a:latin typeface="+mn-lt"/>
                <a:ea typeface="+mn-ea"/>
                <a:cs typeface="+mn-cs"/>
              </a:rPr>
              <a:t>, 1998) of Indigenous representation within settler-colonial institutions means that any attempts to document, and support through academia by settler scholars, has resulted in further control and co-optation taking place on any new expression (Simpson, 2017) An analysis of the structures of settler-colonial copyright then must first recognize that the effort comes with the potential for further imposition of settler-colonial values on Indigenous representation, and, as a result, must address the work of examination and change on settler-colonial practices without suggesting potential approaches for Indigenous nationhood-based approaches.</a:t>
            </a:r>
          </a:p>
          <a:p>
            <a:r>
              <a:rPr lang="en-CA" sz="1200" kern="1200" dirty="0">
                <a:solidFill>
                  <a:schemeClr val="tx1"/>
                </a:solidFill>
                <a:effectLst/>
                <a:latin typeface="+mn-lt"/>
                <a:ea typeface="+mn-ea"/>
                <a:cs typeface="+mn-cs"/>
              </a:rPr>
              <a:t>	A settler-colonial rights-based approach similarly runs into the same issues of centering whiteness (</a:t>
            </a:r>
            <a:r>
              <a:rPr lang="en-CA" sz="1200" kern="1200" dirty="0" err="1">
                <a:solidFill>
                  <a:schemeClr val="tx1"/>
                </a:solidFill>
                <a:effectLst/>
                <a:latin typeface="+mn-lt"/>
                <a:ea typeface="+mn-ea"/>
                <a:cs typeface="+mn-cs"/>
              </a:rPr>
              <a:t>Rondilla</a:t>
            </a:r>
            <a:r>
              <a:rPr lang="en-CA" sz="1200" kern="1200" dirty="0">
                <a:solidFill>
                  <a:schemeClr val="tx1"/>
                </a:solidFill>
                <a:effectLst/>
                <a:latin typeface="+mn-lt"/>
                <a:ea typeface="+mn-ea"/>
                <a:cs typeface="+mn-cs"/>
              </a:rPr>
              <a:t> et al., 2017) in discussions of Indigenous-settler relations. Simpson (2017) points out that a rights-based approach immediately places Indigenous peoples in the position of asking for change from settler populations; additionally, the process of pursuing rights, through a system of settler-colonial rules which again gives primacy to this approach and predominantly white settler voices. To attempt a settler-colonial approach to a rights-based approach would be a continuation of the imposition of settler-colonial power that has been perpetuated by settlers both well-meaning and not. An approach to Indigenous rights without Indigenous leadership and through a colonial lens is exactly what settler-colonial society has done throughout this relationship and would not add any new information to the discussion of Indigenous representation in popular culture. As such, a purely rights-based approach is not something I could justifiably contribute to.</a:t>
            </a:r>
          </a:p>
          <a:p>
            <a:r>
              <a:rPr lang="en-CA" sz="1200" kern="1200" dirty="0">
                <a:solidFill>
                  <a:schemeClr val="tx1"/>
                </a:solidFill>
                <a:effectLst/>
                <a:latin typeface="+mn-lt"/>
                <a:ea typeface="+mn-ea"/>
                <a:cs typeface="+mn-cs"/>
              </a:rPr>
              <a:t>	A settler-colonial treaty rights-based approach initially seems a difficult proposition for several key reasons, the most glaring of which being that not all Indigenous nations have treaties with the Government of Canada. These unceded lands ca not be brought under the umbrella of a treaty rights approach and thus any treaty rights-based approach would exclude any of the nations with unceded land claims. A treaty rights-based approach also opens up the interpretation of treaties as free of settler-colonial imposition and as purely legal documents, which as we have seen has led to settler-colonial narratives of fair dealing (</a:t>
            </a:r>
            <a:r>
              <a:rPr lang="en-CA" sz="1200" kern="1200" dirty="0" err="1">
                <a:solidFill>
                  <a:schemeClr val="tx1"/>
                </a:solidFill>
                <a:effectLst/>
                <a:latin typeface="+mn-lt"/>
                <a:ea typeface="+mn-ea"/>
                <a:cs typeface="+mn-cs"/>
              </a:rPr>
              <a:t>Kelm</a:t>
            </a:r>
            <a:r>
              <a:rPr lang="en-CA" sz="1200" kern="1200" dirty="0">
                <a:solidFill>
                  <a:schemeClr val="tx1"/>
                </a:solidFill>
                <a:effectLst/>
                <a:latin typeface="+mn-lt"/>
                <a:ea typeface="+mn-ea"/>
                <a:cs typeface="+mn-cs"/>
              </a:rPr>
              <a:t> &amp; Smith, 2017). It would seem a treaty rights-based approach would be the least likely approach.  However, this approach inherently implicates settler-colonial society in an agreed upon set of principles which does provide an opportunity for an approach that looks not only at the rights explicitly written in treaty documents but also the implied and unwritten responsibilities of the settler-colonial state (Borrows &amp; Coyle, 2017). While this approach has its flaws and limitations, it also provides an opportunity for settler-colonial systems to support the production of a rights-based approach that does not infringe on the agency of individual or nation-based efforts as do the previous two options.</a:t>
            </a:r>
          </a:p>
          <a:p>
            <a:r>
              <a:rPr lang="en-CA" sz="1200" kern="1200" dirty="0">
                <a:solidFill>
                  <a:schemeClr val="tx1"/>
                </a:solidFill>
                <a:effectLst/>
                <a:latin typeface="+mn-lt"/>
                <a:ea typeface="+mn-ea"/>
                <a:cs typeface="+mn-cs"/>
              </a:rPr>
              <a:t>	With the use of treaty rights as a base, an argument can be made for changes to Canada’s copyright apparatus from the position of the Crown’s responsibility to deal fairly (Borrows &amp; Coyle, 2017). While these legalistic approaches can be condemned for continuing to centre the settler-colonial legal system, I can think of no other approach beyond silence and further complicity with settler-colonial imposition on Indigenous representation. A treaty rights-based system allows for the implied or undocumented promises of the Crown to be brought to bear in a modern context. While the treaties may not be perfect, or even good, documents of this nation-to-nation relationship, they at least allow for a method of nation-to-nation discussion and the possible opportunity for settlers to live up to responsibilities outlined in spirit, if not in writing, within these documents. This does not excuse or ignore that these treaties were a weapon in colonization, but, would use them as a basis of responsibility that extends beyond the written content.</a:t>
            </a:r>
          </a:p>
          <a:p>
            <a:r>
              <a:rPr lang="en-CA" sz="1200" kern="1200" dirty="0">
                <a:solidFill>
                  <a:schemeClr val="tx1"/>
                </a:solidFill>
                <a:effectLst/>
                <a:latin typeface="+mn-lt"/>
                <a:ea typeface="+mn-ea"/>
                <a:cs typeface="+mn-cs"/>
              </a:rPr>
              <a:t>This is the chosen avenue that I will explore briefly.</a:t>
            </a:r>
          </a:p>
          <a:p>
            <a:endParaRPr lang="en-US" dirty="0"/>
          </a:p>
        </p:txBody>
      </p:sp>
      <p:sp>
        <p:nvSpPr>
          <p:cNvPr id="4" name="Slide Number Placeholder 3"/>
          <p:cNvSpPr>
            <a:spLocks noGrp="1"/>
          </p:cNvSpPr>
          <p:nvPr>
            <p:ph type="sldNum" sz="quarter" idx="5"/>
          </p:nvPr>
        </p:nvSpPr>
        <p:spPr/>
        <p:txBody>
          <a:bodyPr/>
          <a:lstStyle/>
          <a:p>
            <a:fld id="{EAB58301-8E47-694C-884E-80E9D5260CC5}" type="slidenum">
              <a:rPr lang="en-US" smtClean="0"/>
              <a:t>6</a:t>
            </a:fld>
            <a:endParaRPr lang="en-US"/>
          </a:p>
        </p:txBody>
      </p:sp>
    </p:spTree>
    <p:extLst>
      <p:ext uri="{BB962C8B-B14F-4D97-AF65-F5344CB8AC3E}">
        <p14:creationId xmlns:p14="http://schemas.microsoft.com/office/powerpoint/2010/main" val="4112397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Indigenous collective copyright has been discussed mostly in relation to Traditional Knowledge which can be defined “…as understanding or skill developed and preserved by</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the members of an indigenous group, concerning either socially beneficial uses of natural resources (such as plants, animals, or components thereof) or cultural practices (such as rituals, narratives, poems, images, designs, clothing, fabrics, music, or dances).” (Fisher, 2019; P. 365). These knowledges have largely been ignored within many colonial countries copyright frameworks as they don’t effectively fit within the logic of individual invention or production that is central to current copyrights. In response to this exclusion several avenues have been explored to attach protections to collectively owned content.</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The individualistic colonial system that sets apart the “…rationalities of ownership and authorship (of liberal individualism) …” (Anderson n.d.) can’t possibly respect the complexities of indigenous cultural sovereignty nor has it considered indigenous treaty rights to include inherent cultural copyright. This colonial perspective, however, has been challenged in recent years through initiatives like the Truth and Reconciliation Commission’s (TRC) Calls to Action, of which the 45th Call to Action requires the Crown to, </a:t>
            </a:r>
          </a:p>
          <a:p>
            <a:r>
              <a:rPr lang="en-CA" sz="1200" kern="1200" dirty="0">
                <a:solidFill>
                  <a:schemeClr val="tx1"/>
                </a:solidFill>
                <a:effectLst/>
                <a:latin typeface="+mn-lt"/>
                <a:ea typeface="+mn-ea"/>
                <a:cs typeface="+mn-cs"/>
              </a:rPr>
              <a:t>“Reconcile Aboriginal and Crown constitutional and legal orders to ensure that Aboriginal peoples are full partners in Confederation, including the recognition and integration of Indigenous laws and legal traditions in negotiation and implementation processes involving Treaties, land claims, and other constructive agreements.” (TRC 2015, pg. 4-5)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While rights of land negotiations have begun to be addressed through this framework to varied results, interestingly rights of copyright and intellectual property have been slower to be argued through the lens of traditional treaty rights and reconciliation. The prevailing wisdom, as recently as 2017 (Bird 2017), is that collective copyright for indigenous symbols is not and cannot be protected under Canadian copyright law. This omission of collective rights from the continued discussion of treaty rights shows a lack of foresight on behalf of the reviewers of copyright law. With the review of the copyright act now complete, and their stated aim to include protections recorded, how might Indigenous collective copyright protections be explored through the lens of treaty responsibilities?</a:t>
            </a:r>
          </a:p>
          <a:p>
            <a:endParaRPr lang="en-US" dirty="0"/>
          </a:p>
        </p:txBody>
      </p:sp>
      <p:sp>
        <p:nvSpPr>
          <p:cNvPr id="4" name="Slide Number Placeholder 3"/>
          <p:cNvSpPr>
            <a:spLocks noGrp="1"/>
          </p:cNvSpPr>
          <p:nvPr>
            <p:ph type="sldNum" sz="quarter" idx="5"/>
          </p:nvPr>
        </p:nvSpPr>
        <p:spPr/>
        <p:txBody>
          <a:bodyPr/>
          <a:lstStyle/>
          <a:p>
            <a:fld id="{EAB58301-8E47-694C-884E-80E9D5260CC5}" type="slidenum">
              <a:rPr lang="en-US" smtClean="0"/>
              <a:t>7</a:t>
            </a:fld>
            <a:endParaRPr lang="en-US"/>
          </a:p>
        </p:txBody>
      </p:sp>
    </p:spTree>
    <p:extLst>
      <p:ext uri="{BB962C8B-B14F-4D97-AF65-F5344CB8AC3E}">
        <p14:creationId xmlns:p14="http://schemas.microsoft.com/office/powerpoint/2010/main" val="3551482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Indigenous collective copyright has been discussed mostly in relation to Traditional Knowledge which can be defined “…as understanding or skill developed and preserved by</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the members of an indigenous group, concerning either socially beneficial uses of natural resources (such as plants, animals, or components thereof) or cultural practices (such as rituals, narratives, poems, images, designs, clothing, fabrics, music, or dances).” (Fisher, 2019; P. 365). These knowledges have largely been ignored within many colonial countries copyright frameworks as they don’t effectively fit within the logic of individual invention or production that is central to current copyrights. In response to this exclusion several avenues have been explored to attach protections to collectively owned content.</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The individualistic colonial system that sets apart the “…rationalities of ownership and authorship (of liberal individualism) …” (Anderson n.d.) can’t possibly respect the complexities of indigenous cultural sovereignty nor has it considered indigenous treaty rights to include inherent cultural copyright. This colonial perspective, however, has been challenged in recent years through initiatives like the Truth and Reconciliation Commission’s (TRC) Calls to Action, of which the 45th Call to Action requires the Crown to, </a:t>
            </a:r>
          </a:p>
          <a:p>
            <a:r>
              <a:rPr lang="en-CA" sz="1200" kern="1200" dirty="0">
                <a:solidFill>
                  <a:schemeClr val="tx1"/>
                </a:solidFill>
                <a:effectLst/>
                <a:latin typeface="+mn-lt"/>
                <a:ea typeface="+mn-ea"/>
                <a:cs typeface="+mn-cs"/>
              </a:rPr>
              <a:t>“Reconcile Aboriginal and Crown constitutional and legal orders to ensure that Aboriginal peoples are full partners in Confederation, including the recognition and integration of Indigenous laws and legal traditions in negotiation and implementation processes involving Treaties, land claims, and other constructive agreements.” (TRC 2015, pg. 4-5)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While rights of land negotiations have begun to be addressed through this framework to varied results, interestingly rights of copyright and intellectual property have been slower to be argued through the lens of traditional treaty rights and reconciliation. The prevailing wisdom, as recently as 2017 (Bird 2017), is that collective copyright for indigenous symbols is not and cannot be protected under Canadian copyright law. This omission of collective rights from the continued discussion of treaty rights shows a lack of foresight on behalf of the reviewers of copyright law. With the review of the copyright act now complete, and their stated aim to include protections recorded, how might Indigenous collective copyright protections be explored through the lens of treaty responsibilities?</a:t>
            </a:r>
          </a:p>
          <a:p>
            <a:endParaRPr lang="en-US" dirty="0"/>
          </a:p>
        </p:txBody>
      </p:sp>
      <p:sp>
        <p:nvSpPr>
          <p:cNvPr id="4" name="Slide Number Placeholder 3"/>
          <p:cNvSpPr>
            <a:spLocks noGrp="1"/>
          </p:cNvSpPr>
          <p:nvPr>
            <p:ph type="sldNum" sz="quarter" idx="5"/>
          </p:nvPr>
        </p:nvSpPr>
        <p:spPr/>
        <p:txBody>
          <a:bodyPr/>
          <a:lstStyle/>
          <a:p>
            <a:fld id="{EAB58301-8E47-694C-884E-80E9D5260CC5}" type="slidenum">
              <a:rPr lang="en-US" smtClean="0"/>
              <a:t>8</a:t>
            </a:fld>
            <a:endParaRPr lang="en-US"/>
          </a:p>
        </p:txBody>
      </p:sp>
    </p:spTree>
    <p:extLst>
      <p:ext uri="{BB962C8B-B14F-4D97-AF65-F5344CB8AC3E}">
        <p14:creationId xmlns:p14="http://schemas.microsoft.com/office/powerpoint/2010/main" val="424217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Indigenous collective copyright has been discussed mostly in relation to Traditional Knowledge which can be defined “…as understanding or skill developed and preserved by</a:t>
            </a:r>
            <a:r>
              <a:rPr lang="en-CA" sz="1200" b="1" kern="120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the members of an indigenous group, concerning either socially beneficial uses of natural resources (such as plants, animals, or components thereof) or cultural practices (such as rituals, narratives, poems, images, designs, clothing, fabrics, music, or dances).” (Fisher, 2019; P. 365). These knowledges have largely been ignored within many colonial countries copyright frameworks as they don’t effectively fit within the logic of individual invention or production that is central to current copyrights. In response to this exclusion several avenues have been explored to attach protections to collectively owned content.</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The individualistic colonial system that sets apart the “…rationalities of ownership and authorship (of liberal individualism) …” (Anderson n.d.) can’t possibly respect the complexities of indigenous cultural sovereignty nor has it considered indigenous treaty rights to include inherent cultural copyright. This colonial perspective, however, has been challenged in recent years through initiatives like the Truth and Reconciliation Commission’s (TRC) Calls to Action, of which the 45th Call to Action requires the Crown to, </a:t>
            </a:r>
          </a:p>
          <a:p>
            <a:r>
              <a:rPr lang="en-CA" sz="1200" kern="1200" dirty="0">
                <a:solidFill>
                  <a:schemeClr val="tx1"/>
                </a:solidFill>
                <a:effectLst/>
                <a:latin typeface="+mn-lt"/>
                <a:ea typeface="+mn-ea"/>
                <a:cs typeface="+mn-cs"/>
              </a:rPr>
              <a:t>“Reconcile Aboriginal and Crown constitutional and legal orders to ensure that Aboriginal peoples are full partners in Confederation, including the recognition and integration of Indigenous laws and legal traditions in negotiation and implementation processes involving Treaties, land claims, and other constructive agreements.” (TRC 2015, pg. 4-5)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While rights of land negotiations have begun to be addressed through this framework to varied results, interestingly rights of copyright and intellectual property have been slower to be argued through the lens of traditional treaty rights and reconciliation. The prevailing wisdom, as recently as 2017 (Bird 2017), is that collective copyright for indigenous symbols is not and cannot be protected under Canadian copyright law. This omission of collective rights from the continued discussion of treaty rights shows a lack of foresight on behalf of the reviewers of copyright law. With the review of the copyright act now complete, and their stated aim to include protections recorded, how might Indigenous collective copyright protections be explored through the lens of treaty responsibilities?</a:t>
            </a:r>
          </a:p>
          <a:p>
            <a:endParaRPr lang="en-US" dirty="0"/>
          </a:p>
        </p:txBody>
      </p:sp>
      <p:sp>
        <p:nvSpPr>
          <p:cNvPr id="4" name="Slide Number Placeholder 3"/>
          <p:cNvSpPr>
            <a:spLocks noGrp="1"/>
          </p:cNvSpPr>
          <p:nvPr>
            <p:ph type="sldNum" sz="quarter" idx="5"/>
          </p:nvPr>
        </p:nvSpPr>
        <p:spPr/>
        <p:txBody>
          <a:bodyPr/>
          <a:lstStyle/>
          <a:p>
            <a:fld id="{EAB58301-8E47-694C-884E-80E9D5260CC5}" type="slidenum">
              <a:rPr lang="en-US" smtClean="0"/>
              <a:t>9</a:t>
            </a:fld>
            <a:endParaRPr lang="en-US"/>
          </a:p>
        </p:txBody>
      </p:sp>
    </p:spTree>
    <p:extLst>
      <p:ext uri="{BB962C8B-B14F-4D97-AF65-F5344CB8AC3E}">
        <p14:creationId xmlns:p14="http://schemas.microsoft.com/office/powerpoint/2010/main" val="3323690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The historical treaties of Canada have been the source of many contentious legal battles, with treaty rights and their implementations being questioned by both sides, since their signing. Both historically (Abel, &amp; Friesen, 1991) and in contemporary discussions (Coyle, 2017) the intent of treaty partners is stressed in discussions of treaty obligations. The prevailing wisdom has been that the written record of the treaty has not encompassed the intent of aboriginal signatories (Coyle, 2017) and in ignoring these implied rights the Crown has not upheld their responsibility to all Canadians as treaty peoples. With the TRC’s calls to rectify treaty wrongs, a dedicated group has worked to have implied rights (Coyle, 2017) included in treaties that lack the written content of that intent. The argument is, that treaty partners, working together in good faith, wouldn’t agree to the limited and one-sided content (Coyle, 2017) of some treaties.  </a:t>
            </a:r>
          </a:p>
          <a:p>
            <a:r>
              <a:rPr lang="en-CA"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EAB58301-8E47-694C-884E-80E9D5260CC5}" type="slidenum">
              <a:rPr lang="en-US" smtClean="0"/>
              <a:t>10</a:t>
            </a:fld>
            <a:endParaRPr lang="en-US"/>
          </a:p>
        </p:txBody>
      </p:sp>
    </p:spTree>
    <p:extLst>
      <p:ext uri="{BB962C8B-B14F-4D97-AF65-F5344CB8AC3E}">
        <p14:creationId xmlns:p14="http://schemas.microsoft.com/office/powerpoint/2010/main" val="23111723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4843" y="321276"/>
            <a:ext cx="6357551" cy="2156898"/>
          </a:xfrm>
          <a:prstGeom prst="rect">
            <a:avLst/>
          </a:prstGeom>
        </p:spPr>
        <p:txBody>
          <a:bodyPr anchor="b"/>
          <a:lstStyle>
            <a:lvl1pPr algn="l">
              <a:lnSpc>
                <a:spcPts val="4600"/>
              </a:lnSpc>
              <a:defRPr sz="4400" b="1">
                <a:solidFill>
                  <a:schemeClr val="accent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444843" y="2490530"/>
            <a:ext cx="6357551" cy="728405"/>
          </a:xfrm>
          <a:prstGeom prst="rect">
            <a:avLst/>
          </a:prstGeom>
        </p:spPr>
        <p:txBody>
          <a:bodyPr/>
          <a:lstStyle>
            <a:lvl1pPr marL="0" indent="0" algn="l">
              <a:lnSpc>
                <a:spcPts val="2200"/>
              </a:lnSpc>
              <a:spcBef>
                <a:spcPts val="0"/>
              </a:spcBef>
              <a:buNone/>
              <a:defRPr sz="2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ext Placeholder 9">
            <a:extLst>
              <a:ext uri="{FF2B5EF4-FFF2-40B4-BE49-F238E27FC236}">
                <a16:creationId xmlns:a16="http://schemas.microsoft.com/office/drawing/2014/main" id="{3665EAFC-1584-534F-94A0-E401762A184E}"/>
              </a:ext>
            </a:extLst>
          </p:cNvPr>
          <p:cNvSpPr>
            <a:spLocks noGrp="1"/>
          </p:cNvSpPr>
          <p:nvPr>
            <p:ph type="body" sz="quarter" idx="10" hasCustomPrompt="1"/>
          </p:nvPr>
        </p:nvSpPr>
        <p:spPr>
          <a:xfrm>
            <a:off x="444844" y="3231291"/>
            <a:ext cx="5097162" cy="1202615"/>
          </a:xfrm>
          <a:prstGeom prst="rect">
            <a:avLst/>
          </a:prstGeom>
        </p:spPr>
        <p:txBody>
          <a:bodyPr anchor="b" anchorCtr="0">
            <a:noAutofit/>
          </a:bodyPr>
          <a:lstStyle>
            <a:lvl1pPr marL="0" indent="0">
              <a:lnSpc>
                <a:spcPts val="1800"/>
              </a:lnSpc>
              <a:spcBef>
                <a:spcPts val="0"/>
              </a:spcBef>
              <a:buNone/>
              <a:defRPr sz="1600">
                <a:solidFill>
                  <a:schemeClr val="tx1"/>
                </a:solidFill>
              </a:defRPr>
            </a:lvl1pPr>
          </a:lstStyle>
          <a:p>
            <a:pPr lvl="0"/>
            <a:r>
              <a:rPr lang="en-US" dirty="0"/>
              <a:t>Presenter’s Name</a:t>
            </a:r>
            <a:br>
              <a:rPr lang="en-US" dirty="0"/>
            </a:br>
            <a:r>
              <a:rPr lang="en-US" dirty="0"/>
              <a:t>Presenter’s title / additional designations</a:t>
            </a:r>
            <a:br>
              <a:rPr lang="en-US" dirty="0"/>
            </a:br>
            <a:r>
              <a:rPr lang="en-US" dirty="0"/>
              <a:t>Faculty of / Department of / additional designations</a:t>
            </a:r>
          </a:p>
        </p:txBody>
      </p:sp>
      <p:sp>
        <p:nvSpPr>
          <p:cNvPr id="8" name="Text Placeholder 11">
            <a:extLst>
              <a:ext uri="{FF2B5EF4-FFF2-40B4-BE49-F238E27FC236}">
                <a16:creationId xmlns:a16="http://schemas.microsoft.com/office/drawing/2014/main" id="{9C5AE50E-BB67-BE4C-B639-5B1F6E779861}"/>
              </a:ext>
            </a:extLst>
          </p:cNvPr>
          <p:cNvSpPr>
            <a:spLocks noGrp="1"/>
          </p:cNvSpPr>
          <p:nvPr>
            <p:ph type="body" sz="quarter" idx="11" hasCustomPrompt="1"/>
          </p:nvPr>
        </p:nvSpPr>
        <p:spPr>
          <a:xfrm>
            <a:off x="444843" y="4446262"/>
            <a:ext cx="2755557" cy="521874"/>
          </a:xfrm>
          <a:prstGeom prst="rect">
            <a:avLst/>
          </a:prstGeom>
        </p:spPr>
        <p:txBody>
          <a:bodyPr>
            <a:normAutofit/>
          </a:bodyPr>
          <a:lstStyle>
            <a:lvl1pPr marL="0" indent="0">
              <a:spcBef>
                <a:spcPts val="0"/>
              </a:spcBef>
              <a:buNone/>
              <a:defRPr sz="1200" b="1">
                <a:solidFill>
                  <a:schemeClr val="accent3"/>
                </a:solidFill>
              </a:defRPr>
            </a:lvl1pPr>
          </a:lstStyle>
          <a:p>
            <a:pPr lvl="0"/>
            <a:r>
              <a:rPr lang="en-US" dirty="0"/>
              <a:t>Click to add date</a:t>
            </a:r>
          </a:p>
        </p:txBody>
      </p:sp>
    </p:spTree>
    <p:extLst>
      <p:ext uri="{BB962C8B-B14F-4D97-AF65-F5344CB8AC3E}">
        <p14:creationId xmlns:p14="http://schemas.microsoft.com/office/powerpoint/2010/main" val="946421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7693" y="284199"/>
            <a:ext cx="7347637" cy="988542"/>
          </a:xfrm>
          <a:prstGeom prst="rect">
            <a:avLst/>
          </a:prstGeom>
        </p:spPr>
        <p:txBody>
          <a:bodyPr anchor="ctr" anchorCtr="0">
            <a:normAutofit/>
          </a:bodyPr>
          <a:lstStyle>
            <a:lvl1pPr>
              <a:lnSpc>
                <a:spcPts val="3400"/>
              </a:lnSpc>
              <a:defRPr sz="3200" b="1">
                <a:solidFill>
                  <a:schemeClr val="accent1"/>
                </a:solidFill>
                <a:latin typeface="+mn-lt"/>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6868814" y="6449026"/>
            <a:ext cx="2057400" cy="248335"/>
          </a:xfrm>
          <a:prstGeom prst="rect">
            <a:avLst/>
          </a:prstGeom>
        </p:spPr>
        <p:txBody>
          <a:bodyPr/>
          <a:lstStyle>
            <a:lvl1pPr algn="r">
              <a:defRPr sz="1000">
                <a:solidFill>
                  <a:schemeClr val="bg1"/>
                </a:solidFill>
              </a:defRPr>
            </a:lvl1pPr>
          </a:lstStyle>
          <a:p>
            <a:fld id="{5C35FCF4-C3EF-BD43-82E0-05BC237DAD2A}" type="slidenum">
              <a:rPr lang="en-US" smtClean="0"/>
              <a:pPr/>
              <a:t>‹#›</a:t>
            </a:fld>
            <a:endParaRPr lang="en-US" dirty="0"/>
          </a:p>
        </p:txBody>
      </p:sp>
      <p:sp>
        <p:nvSpPr>
          <p:cNvPr id="7" name="Content Placeholder 2">
            <a:extLst>
              <a:ext uri="{FF2B5EF4-FFF2-40B4-BE49-F238E27FC236}">
                <a16:creationId xmlns:a16="http://schemas.microsoft.com/office/drawing/2014/main" id="{8CC87759-9B3E-7B4A-8AC8-00BB92888246}"/>
              </a:ext>
            </a:extLst>
          </p:cNvPr>
          <p:cNvSpPr>
            <a:spLocks noGrp="1"/>
          </p:cNvSpPr>
          <p:nvPr>
            <p:ph idx="1"/>
          </p:nvPr>
        </p:nvSpPr>
        <p:spPr>
          <a:xfrm>
            <a:off x="387692" y="1643448"/>
            <a:ext cx="8113757" cy="4639963"/>
          </a:xfrm>
          <a:prstGeom prst="rect">
            <a:avLst/>
          </a:prstGeom>
        </p:spPr>
        <p:txBody>
          <a:bodyPr/>
          <a:lstStyle>
            <a:lvl1pPr>
              <a:buClr>
                <a:srgbClr val="E32726"/>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3222477"/>
      </p:ext>
    </p:extLst>
  </p:cSld>
  <p:clrMapOvr>
    <a:masterClrMapping/>
  </p:clrMapOvr>
  <p:extLst>
    <p:ext uri="{DCECCB84-F9BA-43D5-87BE-67443E8EF086}">
      <p15:sldGuideLst xmlns:p15="http://schemas.microsoft.com/office/powerpoint/2012/main">
        <p15:guide id="1" orient="horz" pos="572" userDrawn="1">
          <p15:clr>
            <a:srgbClr val="FBAE40"/>
          </p15:clr>
        </p15:guide>
        <p15:guide id="2" pos="55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photo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EED04D62-3AA9-214D-8928-EF6811EB939D}"/>
              </a:ext>
            </a:extLst>
          </p:cNvPr>
          <p:cNvSpPr>
            <a:spLocks noGrp="1"/>
          </p:cNvSpPr>
          <p:nvPr>
            <p:ph type="pic" sz="quarter" idx="13"/>
          </p:nvPr>
        </p:nvSpPr>
        <p:spPr>
          <a:xfrm>
            <a:off x="736684" y="1775596"/>
            <a:ext cx="3149515" cy="4170576"/>
          </a:xfrm>
          <a:prstGeom prst="rect">
            <a:avLst/>
          </a:prstGeom>
        </p:spPr>
        <p:txBody>
          <a:bodyPr/>
          <a:lstStyle>
            <a:lvl1pPr marL="0" indent="0">
              <a:buNone/>
              <a:defRPr/>
            </a:lvl1pPr>
          </a:lstStyle>
          <a:p>
            <a:r>
              <a:rPr lang="en-US"/>
              <a:t>Click icon to add picture</a:t>
            </a:r>
          </a:p>
        </p:txBody>
      </p:sp>
      <p:sp>
        <p:nvSpPr>
          <p:cNvPr id="8" name="Content Placeholder 2">
            <a:extLst>
              <a:ext uri="{FF2B5EF4-FFF2-40B4-BE49-F238E27FC236}">
                <a16:creationId xmlns:a16="http://schemas.microsoft.com/office/drawing/2014/main" id="{F58C75E1-5E7E-BA4A-A06F-8AB20CB5F936}"/>
              </a:ext>
            </a:extLst>
          </p:cNvPr>
          <p:cNvSpPr>
            <a:spLocks noGrp="1"/>
          </p:cNvSpPr>
          <p:nvPr>
            <p:ph idx="1"/>
          </p:nvPr>
        </p:nvSpPr>
        <p:spPr>
          <a:xfrm>
            <a:off x="4232189" y="1775595"/>
            <a:ext cx="4195119" cy="4170577"/>
          </a:xfrm>
          <a:prstGeom prst="rect">
            <a:avLst/>
          </a:prstGeom>
        </p:spPr>
        <p:txBody>
          <a:bodyPr/>
          <a:lstStyle>
            <a:lvl1pPr>
              <a:buClr>
                <a:schemeClr val="accent1"/>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47BE65C4-B259-0848-8C28-01D941C5237D}"/>
              </a:ext>
            </a:extLst>
          </p:cNvPr>
          <p:cNvSpPr>
            <a:spLocks noGrp="1"/>
          </p:cNvSpPr>
          <p:nvPr>
            <p:ph type="title"/>
          </p:nvPr>
        </p:nvSpPr>
        <p:spPr>
          <a:xfrm>
            <a:off x="387693" y="284199"/>
            <a:ext cx="7347637" cy="988542"/>
          </a:xfrm>
          <a:prstGeom prst="rect">
            <a:avLst/>
          </a:prstGeom>
        </p:spPr>
        <p:txBody>
          <a:bodyPr anchor="ctr" anchorCtr="0">
            <a:normAutofit/>
          </a:bodyPr>
          <a:lstStyle>
            <a:lvl1pPr>
              <a:lnSpc>
                <a:spcPts val="3400"/>
              </a:lnSpc>
              <a:defRPr sz="3200" b="1">
                <a:solidFill>
                  <a:schemeClr val="accent1"/>
                </a:solidFill>
                <a:latin typeface="+mn-lt"/>
              </a:defRPr>
            </a:lvl1pPr>
          </a:lstStyle>
          <a:p>
            <a:r>
              <a:rPr lang="en-US"/>
              <a:t>Click to edit Master title style</a:t>
            </a:r>
            <a:endParaRPr lang="en-US" dirty="0"/>
          </a:p>
        </p:txBody>
      </p:sp>
      <p:sp>
        <p:nvSpPr>
          <p:cNvPr id="9" name="Slide Number Placeholder 5">
            <a:extLst>
              <a:ext uri="{FF2B5EF4-FFF2-40B4-BE49-F238E27FC236}">
                <a16:creationId xmlns:a16="http://schemas.microsoft.com/office/drawing/2014/main" id="{B0F2D80D-ADC6-7F46-9D4B-257CF34DA154}"/>
              </a:ext>
            </a:extLst>
          </p:cNvPr>
          <p:cNvSpPr>
            <a:spLocks noGrp="1"/>
          </p:cNvSpPr>
          <p:nvPr>
            <p:ph type="sldNum" sz="quarter" idx="12"/>
          </p:nvPr>
        </p:nvSpPr>
        <p:spPr>
          <a:xfrm>
            <a:off x="6868814" y="6449026"/>
            <a:ext cx="2057400" cy="248335"/>
          </a:xfrm>
          <a:prstGeom prst="rect">
            <a:avLst/>
          </a:prstGeom>
        </p:spPr>
        <p:txBody>
          <a:bodyPr/>
          <a:lstStyle>
            <a:lvl1pPr algn="r">
              <a:defRPr sz="1000">
                <a:solidFill>
                  <a:schemeClr val="bg1"/>
                </a:solidFill>
              </a:defRPr>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4148700960"/>
      </p:ext>
    </p:extLst>
  </p:cSld>
  <p:clrMapOvr>
    <a:masterClrMapping/>
  </p:clrMapOvr>
  <p:extLst>
    <p:ext uri="{DCECCB84-F9BA-43D5-87BE-67443E8EF086}">
      <p15:sldGuideLst xmlns:p15="http://schemas.microsoft.com/office/powerpoint/2012/main">
        <p15:guide id="1" orient="horz" pos="4178">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photos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D3CB8C31-17B9-D04A-AD0C-9EE4B3540BF4}"/>
              </a:ext>
            </a:extLst>
          </p:cNvPr>
          <p:cNvSpPr>
            <a:spLocks noGrp="1"/>
          </p:cNvSpPr>
          <p:nvPr>
            <p:ph type="pic" sz="quarter" idx="13"/>
          </p:nvPr>
        </p:nvSpPr>
        <p:spPr>
          <a:xfrm>
            <a:off x="767039" y="1766452"/>
            <a:ext cx="3012030" cy="1681083"/>
          </a:xfrm>
          <a:prstGeom prst="rect">
            <a:avLst/>
          </a:prstGeom>
        </p:spPr>
        <p:txBody>
          <a:bodyPr/>
          <a:lstStyle>
            <a:lvl1pPr marL="0" indent="0">
              <a:buNone/>
              <a:defRPr/>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FE07E1D0-04A0-F646-9FDF-EA299EBA3B2B}"/>
              </a:ext>
            </a:extLst>
          </p:cNvPr>
          <p:cNvSpPr>
            <a:spLocks noGrp="1"/>
          </p:cNvSpPr>
          <p:nvPr>
            <p:ph idx="1"/>
          </p:nvPr>
        </p:nvSpPr>
        <p:spPr>
          <a:xfrm>
            <a:off x="767039" y="3739103"/>
            <a:ext cx="3012030" cy="2167427"/>
          </a:xfrm>
          <a:prstGeom prst="rect">
            <a:avLst/>
          </a:prstGeom>
        </p:spPr>
        <p:txBody>
          <a:bodyPr/>
          <a:lstStyle>
            <a:lvl1pPr>
              <a:buClr>
                <a:schemeClr val="accent1"/>
              </a:buClr>
              <a:defRPr sz="2000"/>
            </a:lvl1pPr>
            <a:lvl2pPr>
              <a:buClr>
                <a:srgbClr val="FBB031"/>
              </a:buClr>
              <a:defRPr sz="1800"/>
            </a:lvl2pPr>
            <a:lvl3pPr>
              <a:buClr>
                <a:srgbClr val="8B857B"/>
              </a:buClr>
              <a:defRPr sz="1600"/>
            </a:lvl3pPr>
            <a:lvl4pPr>
              <a:buClr>
                <a:schemeClr val="accent3"/>
              </a:buClr>
              <a:defRPr sz="1400"/>
            </a:lvl4pPr>
            <a:lvl5pPr>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1F9D265-5699-C74F-8BA7-F087707447AE}"/>
              </a:ext>
            </a:extLst>
          </p:cNvPr>
          <p:cNvCxnSpPr/>
          <p:nvPr userDrawn="1"/>
        </p:nvCxnSpPr>
        <p:spPr>
          <a:xfrm>
            <a:off x="4572000" y="1551313"/>
            <a:ext cx="0" cy="465342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11" name="Picture Placeholder 7">
            <a:extLst>
              <a:ext uri="{FF2B5EF4-FFF2-40B4-BE49-F238E27FC236}">
                <a16:creationId xmlns:a16="http://schemas.microsoft.com/office/drawing/2014/main" id="{FE44C8FA-770D-1046-9E87-57D9D7082317}"/>
              </a:ext>
            </a:extLst>
          </p:cNvPr>
          <p:cNvSpPr>
            <a:spLocks noGrp="1"/>
          </p:cNvSpPr>
          <p:nvPr>
            <p:ph type="pic" sz="quarter" idx="14"/>
          </p:nvPr>
        </p:nvSpPr>
        <p:spPr>
          <a:xfrm>
            <a:off x="5364932" y="1766452"/>
            <a:ext cx="3012030" cy="1681083"/>
          </a:xfrm>
          <a:prstGeom prst="rect">
            <a:avLst/>
          </a:prstGeom>
        </p:spPr>
        <p:txBody>
          <a:bodyPr/>
          <a:lstStyle>
            <a:lvl1pPr marL="0" indent="0">
              <a:buNone/>
              <a:defRPr/>
            </a:lvl1pPr>
          </a:lstStyle>
          <a:p>
            <a:r>
              <a:rPr lang="en-US"/>
              <a:t>Click icon to add picture</a:t>
            </a:r>
            <a:endParaRPr lang="en-US" dirty="0"/>
          </a:p>
        </p:txBody>
      </p:sp>
      <p:sp>
        <p:nvSpPr>
          <p:cNvPr id="12" name="Content Placeholder 2">
            <a:extLst>
              <a:ext uri="{FF2B5EF4-FFF2-40B4-BE49-F238E27FC236}">
                <a16:creationId xmlns:a16="http://schemas.microsoft.com/office/drawing/2014/main" id="{AB6D65A2-63E1-BB4F-8662-202C2AF5B86D}"/>
              </a:ext>
            </a:extLst>
          </p:cNvPr>
          <p:cNvSpPr>
            <a:spLocks noGrp="1"/>
          </p:cNvSpPr>
          <p:nvPr>
            <p:ph idx="15"/>
          </p:nvPr>
        </p:nvSpPr>
        <p:spPr>
          <a:xfrm>
            <a:off x="5364932" y="3739103"/>
            <a:ext cx="3012030" cy="2167427"/>
          </a:xfrm>
          <a:prstGeom prst="rect">
            <a:avLst/>
          </a:prstGeom>
        </p:spPr>
        <p:txBody>
          <a:bodyPr/>
          <a:lstStyle>
            <a:lvl1pPr>
              <a:buClr>
                <a:schemeClr val="accent1"/>
              </a:buClr>
              <a:defRPr sz="2000"/>
            </a:lvl1pPr>
            <a:lvl2pPr>
              <a:buClr>
                <a:srgbClr val="FBB031"/>
              </a:buClr>
              <a:defRPr sz="1800"/>
            </a:lvl2pPr>
            <a:lvl3pPr>
              <a:buClr>
                <a:srgbClr val="8B857B"/>
              </a:buClr>
              <a:defRPr sz="1600"/>
            </a:lvl3pPr>
            <a:lvl4pPr>
              <a:buClr>
                <a:schemeClr val="accent3"/>
              </a:buClr>
              <a:defRPr sz="1400"/>
            </a:lvl4pPr>
            <a:lvl5pPr>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a:extLst>
              <a:ext uri="{FF2B5EF4-FFF2-40B4-BE49-F238E27FC236}">
                <a16:creationId xmlns:a16="http://schemas.microsoft.com/office/drawing/2014/main" id="{16F9B76C-5DA8-FB4F-BE8E-C02B3725C530}"/>
              </a:ext>
            </a:extLst>
          </p:cNvPr>
          <p:cNvSpPr>
            <a:spLocks noGrp="1"/>
          </p:cNvSpPr>
          <p:nvPr>
            <p:ph type="title"/>
          </p:nvPr>
        </p:nvSpPr>
        <p:spPr>
          <a:xfrm>
            <a:off x="387693" y="284199"/>
            <a:ext cx="7347637" cy="988542"/>
          </a:xfrm>
          <a:prstGeom prst="rect">
            <a:avLst/>
          </a:prstGeom>
        </p:spPr>
        <p:txBody>
          <a:bodyPr anchor="ctr" anchorCtr="0">
            <a:normAutofit/>
          </a:bodyPr>
          <a:lstStyle>
            <a:lvl1pPr>
              <a:lnSpc>
                <a:spcPts val="3400"/>
              </a:lnSpc>
              <a:defRPr sz="3200" b="1">
                <a:solidFill>
                  <a:schemeClr val="accent1"/>
                </a:solidFill>
                <a:latin typeface="+mn-lt"/>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06A1398E-8F6A-A34B-AD16-2F964A5E7130}"/>
              </a:ext>
            </a:extLst>
          </p:cNvPr>
          <p:cNvSpPr>
            <a:spLocks noGrp="1"/>
          </p:cNvSpPr>
          <p:nvPr>
            <p:ph type="sldNum" sz="quarter" idx="12"/>
          </p:nvPr>
        </p:nvSpPr>
        <p:spPr>
          <a:xfrm>
            <a:off x="6868814" y="6449026"/>
            <a:ext cx="2057400" cy="248335"/>
          </a:xfrm>
          <a:prstGeom prst="rect">
            <a:avLst/>
          </a:prstGeom>
        </p:spPr>
        <p:txBody>
          <a:bodyPr/>
          <a:lstStyle>
            <a:lvl1pPr algn="r">
              <a:defRPr sz="1000">
                <a:solidFill>
                  <a:schemeClr val="bg1"/>
                </a:solidFill>
              </a:defRPr>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362349688"/>
      </p:ext>
    </p:extLst>
  </p:cSld>
  <p:clrMapOvr>
    <a:masterClrMapping/>
  </p:clrMapOvr>
  <p:extLst>
    <p:ext uri="{DCECCB84-F9BA-43D5-87BE-67443E8EF086}">
      <p15:sldGuideLst xmlns:p15="http://schemas.microsoft.com/office/powerpoint/2012/main">
        <p15:guide id="1" orient="horz" pos="4178">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m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7DC09A30-2DEC-8049-A594-3E394E631862}"/>
              </a:ext>
            </a:extLst>
          </p:cNvPr>
          <p:cNvSpPr>
            <a:spLocks noGrp="1"/>
          </p:cNvSpPr>
          <p:nvPr>
            <p:ph type="body" sz="quarter" idx="10" hasCustomPrompt="1"/>
          </p:nvPr>
        </p:nvSpPr>
        <p:spPr>
          <a:xfrm>
            <a:off x="2477529" y="1192427"/>
            <a:ext cx="5974493" cy="4528752"/>
          </a:xfrm>
          <a:prstGeom prst="rect">
            <a:avLst/>
          </a:prstGeom>
        </p:spPr>
        <p:txBody>
          <a:bodyPr anchor="ctr" anchorCtr="0"/>
          <a:lstStyle>
            <a:lvl1pPr marL="0" indent="0">
              <a:lnSpc>
                <a:spcPts val="4600"/>
              </a:lnSpc>
              <a:spcBef>
                <a:spcPts val="0"/>
              </a:spcBef>
              <a:buNone/>
              <a:defRPr sz="4400" b="1">
                <a:solidFill>
                  <a:schemeClr val="accent1"/>
                </a:solidFill>
                <a:latin typeface="+mn-lt"/>
              </a:defRPr>
            </a:lvl1pPr>
          </a:lstStyle>
          <a:p>
            <a:pPr lvl="0"/>
            <a:r>
              <a:rPr lang="en-US" dirty="0"/>
              <a:t>This slide is for one big, bold statement. Bullet points can’t compete! </a:t>
            </a:r>
          </a:p>
        </p:txBody>
      </p:sp>
    </p:spTree>
    <p:extLst>
      <p:ext uri="{BB962C8B-B14F-4D97-AF65-F5344CB8AC3E}">
        <p14:creationId xmlns:p14="http://schemas.microsoft.com/office/powerpoint/2010/main" val="176466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lu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1914" y="543697"/>
            <a:ext cx="6269746" cy="1718234"/>
          </a:xfrm>
          <a:prstGeom prst="rect">
            <a:avLst/>
          </a:prstGeom>
        </p:spPr>
        <p:txBody>
          <a:bodyPr anchor="b"/>
          <a:lstStyle>
            <a:lvl1pPr algn="l">
              <a:lnSpc>
                <a:spcPts val="3400"/>
              </a:lnSpc>
              <a:defRPr sz="3200" b="1">
                <a:solidFill>
                  <a:schemeClr val="accent1"/>
                </a:solidFill>
                <a:latin typeface="+mn-lt"/>
              </a:defRPr>
            </a:lvl1pPr>
          </a:lstStyle>
          <a:p>
            <a:r>
              <a:rPr lang="en-US" dirty="0"/>
              <a:t>Thank you for attending!</a:t>
            </a:r>
            <a:br>
              <a:rPr lang="en-US" dirty="0"/>
            </a:br>
            <a:r>
              <a:rPr lang="en-US" dirty="0"/>
              <a:t>and/or other concluding message</a:t>
            </a:r>
          </a:p>
        </p:txBody>
      </p:sp>
      <p:sp>
        <p:nvSpPr>
          <p:cNvPr id="3" name="Subtitle 2"/>
          <p:cNvSpPr>
            <a:spLocks noGrp="1"/>
          </p:cNvSpPr>
          <p:nvPr>
            <p:ph type="subTitle" idx="1" hasCustomPrompt="1"/>
          </p:nvPr>
        </p:nvSpPr>
        <p:spPr>
          <a:xfrm>
            <a:off x="481913" y="2274287"/>
            <a:ext cx="6269746" cy="877732"/>
          </a:xfrm>
          <a:prstGeom prst="rect">
            <a:avLst/>
          </a:prstGeom>
        </p:spPr>
        <p:txBody>
          <a:bodyPr/>
          <a:lstStyle>
            <a:lvl1pPr marL="0" indent="0" algn="l">
              <a:lnSpc>
                <a:spcPts val="2200"/>
              </a:lnSpc>
              <a:spcBef>
                <a:spcPts val="0"/>
              </a:spcBef>
              <a:buNone/>
              <a:defRPr sz="20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For more information go to </a:t>
            </a:r>
            <a:r>
              <a:rPr lang="en-US" dirty="0" err="1"/>
              <a:t>ucalgary.ca</a:t>
            </a:r>
            <a:r>
              <a:rPr lang="en-US" dirty="0"/>
              <a:t>/</a:t>
            </a:r>
            <a:r>
              <a:rPr lang="en-US" dirty="0" err="1"/>
              <a:t>webaddress</a:t>
            </a:r>
            <a:endParaRPr lang="en-US" dirty="0"/>
          </a:p>
        </p:txBody>
      </p:sp>
      <p:sp>
        <p:nvSpPr>
          <p:cNvPr id="7" name="Text Placeholder 9">
            <a:extLst>
              <a:ext uri="{FF2B5EF4-FFF2-40B4-BE49-F238E27FC236}">
                <a16:creationId xmlns:a16="http://schemas.microsoft.com/office/drawing/2014/main" id="{3665EAFC-1584-534F-94A0-E401762A184E}"/>
              </a:ext>
            </a:extLst>
          </p:cNvPr>
          <p:cNvSpPr>
            <a:spLocks noGrp="1"/>
          </p:cNvSpPr>
          <p:nvPr>
            <p:ph type="body" sz="quarter" idx="10" hasCustomPrompt="1"/>
          </p:nvPr>
        </p:nvSpPr>
        <p:spPr>
          <a:xfrm>
            <a:off x="481913" y="3164375"/>
            <a:ext cx="5202195" cy="1233507"/>
          </a:xfrm>
          <a:prstGeom prst="rect">
            <a:avLst/>
          </a:prstGeom>
        </p:spPr>
        <p:txBody>
          <a:bodyPr anchor="b" anchorCtr="0">
            <a:noAutofit/>
          </a:bodyPr>
          <a:lstStyle>
            <a:lvl1pPr marL="0" indent="0">
              <a:lnSpc>
                <a:spcPts val="1600"/>
              </a:lnSpc>
              <a:spcBef>
                <a:spcPts val="0"/>
              </a:spcBef>
              <a:buNone/>
              <a:defRPr sz="1400">
                <a:solidFill>
                  <a:schemeClr val="tx1"/>
                </a:solidFill>
              </a:defRPr>
            </a:lvl1pPr>
          </a:lstStyle>
          <a:p>
            <a:pPr lvl="0"/>
            <a:r>
              <a:rPr lang="en-US" dirty="0"/>
              <a:t>Presenter’s Name</a:t>
            </a:r>
            <a:br>
              <a:rPr lang="en-US" dirty="0"/>
            </a:br>
            <a:r>
              <a:rPr lang="en-US" dirty="0" err="1"/>
              <a:t>presentersemail@ucalgary.ca</a:t>
            </a:r>
            <a:br>
              <a:rPr lang="en-US" dirty="0"/>
            </a:br>
            <a:r>
              <a:rPr lang="en-US" dirty="0"/>
              <a:t>Phone number / Twitter handle / additional contact info</a:t>
            </a:r>
          </a:p>
        </p:txBody>
      </p:sp>
    </p:spTree>
    <p:extLst>
      <p:ext uri="{BB962C8B-B14F-4D97-AF65-F5344CB8AC3E}">
        <p14:creationId xmlns:p14="http://schemas.microsoft.com/office/powerpoint/2010/main" val="95611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001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Thomasak@ucalgary.c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07/s11196-017-9536-7" TargetMode="External"/><Relationship Id="rId2" Type="http://schemas.openxmlformats.org/officeDocument/2006/relationships/hyperlink" Target="http://www.cbc.ca/news/canada/north/indigenous-culture-not-protected-in-canadian-law-%09lawyers-and-academics-say-1.4138794" TargetMode="External"/><Relationship Id="rId1" Type="http://schemas.openxmlformats.org/officeDocument/2006/relationships/slideLayout" Target="../slideLayouts/slideLayout2.xml"/><Relationship Id="rId4" Type="http://schemas.openxmlformats.org/officeDocument/2006/relationships/hyperlink" Target="https://edmontonjournal.com/news/local-news/edmonton-eskimos-make-major-announcement-on-team-nam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80/01462679.2017.1331870" TargetMode="External"/><Relationship Id="rId2" Type="http://schemas.openxmlformats.org/officeDocument/2006/relationships/hyperlink" Target="https://www.ourcommons.ca/DocumentViewer/en/42-1/INDU/report-16/page-ToC" TargetMode="External"/><Relationship Id="rId1" Type="http://schemas.openxmlformats.org/officeDocument/2006/relationships/slideLayout" Target="../slideLayouts/slideLayout2.xml"/><Relationship Id="rId4" Type="http://schemas.openxmlformats.org/officeDocument/2006/relationships/hyperlink" Target="https://localcontexts.org/about/"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trc.ca/assets/pdf/Calls_to_Action_English2.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7BBA6-CA6A-6943-BD00-7B4599350663}"/>
              </a:ext>
            </a:extLst>
          </p:cNvPr>
          <p:cNvSpPr>
            <a:spLocks noGrp="1"/>
          </p:cNvSpPr>
          <p:nvPr>
            <p:ph type="ctrTitle"/>
          </p:nvPr>
        </p:nvSpPr>
        <p:spPr/>
        <p:txBody>
          <a:bodyPr/>
          <a:lstStyle/>
          <a:p>
            <a:r>
              <a:rPr lang="en-US" dirty="0"/>
              <a:t>The ‘Might’ of Indigenous Collective Copyright</a:t>
            </a:r>
          </a:p>
        </p:txBody>
      </p:sp>
      <p:sp>
        <p:nvSpPr>
          <p:cNvPr id="3" name="Subtitle 2">
            <a:extLst>
              <a:ext uri="{FF2B5EF4-FFF2-40B4-BE49-F238E27FC236}">
                <a16:creationId xmlns:a16="http://schemas.microsoft.com/office/drawing/2014/main" id="{128230EF-BACA-AB4C-A271-05B1FB5242C1}"/>
              </a:ext>
            </a:extLst>
          </p:cNvPr>
          <p:cNvSpPr>
            <a:spLocks noGrp="1"/>
          </p:cNvSpPr>
          <p:nvPr>
            <p:ph type="subTitle" idx="1"/>
          </p:nvPr>
        </p:nvSpPr>
        <p:spPr/>
        <p:txBody>
          <a:bodyPr/>
          <a:lstStyle/>
          <a:p>
            <a:r>
              <a:rPr lang="en-US" dirty="0"/>
              <a:t>Treaty Rights and Treating Right</a:t>
            </a:r>
          </a:p>
        </p:txBody>
      </p:sp>
      <p:sp>
        <p:nvSpPr>
          <p:cNvPr id="4" name="Text Placeholder 3">
            <a:extLst>
              <a:ext uri="{FF2B5EF4-FFF2-40B4-BE49-F238E27FC236}">
                <a16:creationId xmlns:a16="http://schemas.microsoft.com/office/drawing/2014/main" id="{EE5B2FEE-4549-D845-AFF8-BC694DDB7452}"/>
              </a:ext>
            </a:extLst>
          </p:cNvPr>
          <p:cNvSpPr>
            <a:spLocks noGrp="1"/>
          </p:cNvSpPr>
          <p:nvPr>
            <p:ph type="body" sz="quarter" idx="10"/>
          </p:nvPr>
        </p:nvSpPr>
        <p:spPr/>
        <p:txBody>
          <a:bodyPr/>
          <a:lstStyle/>
          <a:p>
            <a:r>
              <a:rPr lang="en-US" dirty="0"/>
              <a:t>Drew Thomas</a:t>
            </a:r>
          </a:p>
          <a:p>
            <a:r>
              <a:rPr lang="en-US" dirty="0"/>
              <a:t>MA Candidate</a:t>
            </a:r>
          </a:p>
          <a:p>
            <a:r>
              <a:rPr lang="en-US" dirty="0"/>
              <a:t>Department of Communications Media and Film</a:t>
            </a:r>
          </a:p>
          <a:p>
            <a:r>
              <a:rPr lang="en-US" dirty="0"/>
              <a:t>University of Calgary</a:t>
            </a:r>
          </a:p>
        </p:txBody>
      </p:sp>
      <p:sp>
        <p:nvSpPr>
          <p:cNvPr id="5" name="Text Placeholder 4">
            <a:extLst>
              <a:ext uri="{FF2B5EF4-FFF2-40B4-BE49-F238E27FC236}">
                <a16:creationId xmlns:a16="http://schemas.microsoft.com/office/drawing/2014/main" id="{2E42FD9A-CA41-BD42-89F2-E4B8B45C9027}"/>
              </a:ext>
            </a:extLst>
          </p:cNvPr>
          <p:cNvSpPr>
            <a:spLocks noGrp="1"/>
          </p:cNvSpPr>
          <p:nvPr>
            <p:ph type="body" sz="quarter" idx="11"/>
          </p:nvPr>
        </p:nvSpPr>
        <p:spPr/>
        <p:txBody>
          <a:bodyPr/>
          <a:lstStyle/>
          <a:p>
            <a:r>
              <a:rPr lang="en-US" dirty="0"/>
              <a:t>November 4, 2020</a:t>
            </a:r>
          </a:p>
        </p:txBody>
      </p:sp>
    </p:spTree>
    <p:extLst>
      <p:ext uri="{BB962C8B-B14F-4D97-AF65-F5344CB8AC3E}">
        <p14:creationId xmlns:p14="http://schemas.microsoft.com/office/powerpoint/2010/main" val="3824373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A5D3-6E3F-4804-806B-C4FB9D76CA2B}"/>
              </a:ext>
            </a:extLst>
          </p:cNvPr>
          <p:cNvSpPr>
            <a:spLocks noGrp="1"/>
          </p:cNvSpPr>
          <p:nvPr>
            <p:ph type="title"/>
          </p:nvPr>
        </p:nvSpPr>
        <p:spPr>
          <a:xfrm>
            <a:off x="898181" y="2428095"/>
            <a:ext cx="7347637" cy="988542"/>
          </a:xfrm>
        </p:spPr>
        <p:txBody>
          <a:bodyPr>
            <a:normAutofit fontScale="90000"/>
          </a:bodyPr>
          <a:lstStyle/>
          <a:p>
            <a:r>
              <a:rPr lang="en-US" dirty="0"/>
              <a:t>How might Indigenous collective copyright protections be explored through the lens of treaty responsibilities?</a:t>
            </a:r>
            <a:endParaRPr lang="en-CA" dirty="0"/>
          </a:p>
        </p:txBody>
      </p:sp>
      <p:sp>
        <p:nvSpPr>
          <p:cNvPr id="3" name="Slide Number Placeholder 2">
            <a:extLst>
              <a:ext uri="{FF2B5EF4-FFF2-40B4-BE49-F238E27FC236}">
                <a16:creationId xmlns:a16="http://schemas.microsoft.com/office/drawing/2014/main" id="{D09F4781-2BCA-4B0B-B9D7-C6A9B8EB514B}"/>
              </a:ext>
            </a:extLst>
          </p:cNvPr>
          <p:cNvSpPr>
            <a:spLocks noGrp="1"/>
          </p:cNvSpPr>
          <p:nvPr>
            <p:ph type="sldNum" sz="quarter" idx="12"/>
          </p:nvPr>
        </p:nvSpPr>
        <p:spPr/>
        <p:txBody>
          <a:bodyPr/>
          <a:lstStyle/>
          <a:p>
            <a:fld id="{5C35FCF4-C3EF-BD43-82E0-05BC237DAD2A}" type="slidenum">
              <a:rPr lang="en-US" smtClean="0"/>
              <a:pPr/>
              <a:t>10</a:t>
            </a:fld>
            <a:endParaRPr lang="en-US" dirty="0"/>
          </a:p>
        </p:txBody>
      </p:sp>
    </p:spTree>
    <p:extLst>
      <p:ext uri="{BB962C8B-B14F-4D97-AF65-F5344CB8AC3E}">
        <p14:creationId xmlns:p14="http://schemas.microsoft.com/office/powerpoint/2010/main" val="3402783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EF06-A95A-4071-880D-2FD19C6AD654}"/>
              </a:ext>
            </a:extLst>
          </p:cNvPr>
          <p:cNvSpPr>
            <a:spLocks noGrp="1"/>
          </p:cNvSpPr>
          <p:nvPr>
            <p:ph type="title"/>
          </p:nvPr>
        </p:nvSpPr>
        <p:spPr/>
        <p:txBody>
          <a:bodyPr/>
          <a:lstStyle/>
          <a:p>
            <a:r>
              <a:rPr lang="en-US" dirty="0"/>
              <a:t>Unwritten Treaty Rights</a:t>
            </a:r>
            <a:endParaRPr lang="en-CA" dirty="0"/>
          </a:p>
        </p:txBody>
      </p:sp>
      <p:sp>
        <p:nvSpPr>
          <p:cNvPr id="3" name="Slide Number Placeholder 2">
            <a:extLst>
              <a:ext uri="{FF2B5EF4-FFF2-40B4-BE49-F238E27FC236}">
                <a16:creationId xmlns:a16="http://schemas.microsoft.com/office/drawing/2014/main" id="{F5F09461-B831-4F6F-8F60-2668A4E967F2}"/>
              </a:ext>
            </a:extLst>
          </p:cNvPr>
          <p:cNvSpPr>
            <a:spLocks noGrp="1"/>
          </p:cNvSpPr>
          <p:nvPr>
            <p:ph type="sldNum" sz="quarter" idx="12"/>
          </p:nvPr>
        </p:nvSpPr>
        <p:spPr/>
        <p:txBody>
          <a:bodyPr/>
          <a:lstStyle/>
          <a:p>
            <a:fld id="{5C35FCF4-C3EF-BD43-82E0-05BC237DAD2A}" type="slidenum">
              <a:rPr lang="en-US" smtClean="0"/>
              <a:pPr/>
              <a:t>11</a:t>
            </a:fld>
            <a:endParaRPr lang="en-US" dirty="0"/>
          </a:p>
        </p:txBody>
      </p:sp>
      <p:sp>
        <p:nvSpPr>
          <p:cNvPr id="4" name="Content Placeholder 3">
            <a:extLst>
              <a:ext uri="{FF2B5EF4-FFF2-40B4-BE49-F238E27FC236}">
                <a16:creationId xmlns:a16="http://schemas.microsoft.com/office/drawing/2014/main" id="{EB763A88-F188-4476-BF53-42E859F2CB58}"/>
              </a:ext>
            </a:extLst>
          </p:cNvPr>
          <p:cNvSpPr>
            <a:spLocks noGrp="1"/>
          </p:cNvSpPr>
          <p:nvPr>
            <p:ph idx="1"/>
          </p:nvPr>
        </p:nvSpPr>
        <p:spPr/>
        <p:txBody>
          <a:bodyPr/>
          <a:lstStyle/>
          <a:p>
            <a:r>
              <a:rPr lang="en-US" dirty="0"/>
              <a:t>Government responsibility for fair dealing</a:t>
            </a:r>
          </a:p>
          <a:p>
            <a:endParaRPr lang="en-US" dirty="0"/>
          </a:p>
          <a:p>
            <a:r>
              <a:rPr lang="en-US" dirty="0"/>
              <a:t>Traditional Knowledge licenses and labels</a:t>
            </a:r>
          </a:p>
          <a:p>
            <a:endParaRPr lang="en-US" dirty="0"/>
          </a:p>
          <a:p>
            <a:r>
              <a:rPr lang="en-US" dirty="0"/>
              <a:t>Community partnerships and local agreement</a:t>
            </a:r>
            <a:endParaRPr lang="en-CA" dirty="0"/>
          </a:p>
        </p:txBody>
      </p:sp>
    </p:spTree>
    <p:extLst>
      <p:ext uri="{BB962C8B-B14F-4D97-AF65-F5344CB8AC3E}">
        <p14:creationId xmlns:p14="http://schemas.microsoft.com/office/powerpoint/2010/main" val="278219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66E8-79FE-4EC6-A21F-9048899D5490}"/>
              </a:ext>
            </a:extLst>
          </p:cNvPr>
          <p:cNvSpPr>
            <a:spLocks noGrp="1"/>
          </p:cNvSpPr>
          <p:nvPr>
            <p:ph type="title"/>
          </p:nvPr>
        </p:nvSpPr>
        <p:spPr/>
        <p:txBody>
          <a:bodyPr/>
          <a:lstStyle/>
          <a:p>
            <a:r>
              <a:rPr lang="en-US" dirty="0"/>
              <a:t>Traditional Knowledge (TK) as treaty right</a:t>
            </a:r>
            <a:endParaRPr lang="en-CA" dirty="0"/>
          </a:p>
        </p:txBody>
      </p:sp>
      <p:sp>
        <p:nvSpPr>
          <p:cNvPr id="3" name="Slide Number Placeholder 2">
            <a:extLst>
              <a:ext uri="{FF2B5EF4-FFF2-40B4-BE49-F238E27FC236}">
                <a16:creationId xmlns:a16="http://schemas.microsoft.com/office/drawing/2014/main" id="{436C119C-2951-4672-A79E-9130E39CEA10}"/>
              </a:ext>
            </a:extLst>
          </p:cNvPr>
          <p:cNvSpPr>
            <a:spLocks noGrp="1"/>
          </p:cNvSpPr>
          <p:nvPr>
            <p:ph type="sldNum" sz="quarter" idx="12"/>
          </p:nvPr>
        </p:nvSpPr>
        <p:spPr/>
        <p:txBody>
          <a:bodyPr/>
          <a:lstStyle/>
          <a:p>
            <a:fld id="{5C35FCF4-C3EF-BD43-82E0-05BC237DAD2A}" type="slidenum">
              <a:rPr lang="en-US" smtClean="0"/>
              <a:pPr/>
              <a:t>12</a:t>
            </a:fld>
            <a:endParaRPr lang="en-US" dirty="0"/>
          </a:p>
        </p:txBody>
      </p:sp>
      <p:pic>
        <p:nvPicPr>
          <p:cNvPr id="6" name="Content Placeholder 5" descr="Arrow circle">
            <a:extLst>
              <a:ext uri="{FF2B5EF4-FFF2-40B4-BE49-F238E27FC236}">
                <a16:creationId xmlns:a16="http://schemas.microsoft.com/office/drawing/2014/main" id="{88141342-003D-4BBB-8099-24473DC24D2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637134" y="1494134"/>
            <a:ext cx="3869732" cy="3869732"/>
          </a:xfrm>
        </p:spPr>
      </p:pic>
      <p:sp>
        <p:nvSpPr>
          <p:cNvPr id="7" name="TextBox 6">
            <a:extLst>
              <a:ext uri="{FF2B5EF4-FFF2-40B4-BE49-F238E27FC236}">
                <a16:creationId xmlns:a16="http://schemas.microsoft.com/office/drawing/2014/main" id="{EF94F0C3-7083-48F9-A147-C9759C427803}"/>
              </a:ext>
            </a:extLst>
          </p:cNvPr>
          <p:cNvSpPr txBox="1"/>
          <p:nvPr/>
        </p:nvSpPr>
        <p:spPr>
          <a:xfrm>
            <a:off x="1908699" y="1591788"/>
            <a:ext cx="1828800" cy="1477328"/>
          </a:xfrm>
          <a:prstGeom prst="rect">
            <a:avLst/>
          </a:prstGeom>
          <a:noFill/>
        </p:spPr>
        <p:txBody>
          <a:bodyPr wrap="square" rtlCol="0">
            <a:spAutoFit/>
          </a:bodyPr>
          <a:lstStyle/>
          <a:p>
            <a:r>
              <a:rPr lang="en-US" dirty="0"/>
              <a:t>Traditional Knowledge</a:t>
            </a:r>
          </a:p>
          <a:p>
            <a:r>
              <a:rPr lang="en-US" dirty="0"/>
              <a:t>implemented with access restrictions</a:t>
            </a:r>
            <a:endParaRPr lang="en-CA" dirty="0"/>
          </a:p>
        </p:txBody>
      </p:sp>
      <p:sp>
        <p:nvSpPr>
          <p:cNvPr id="9" name="TextBox 8">
            <a:extLst>
              <a:ext uri="{FF2B5EF4-FFF2-40B4-BE49-F238E27FC236}">
                <a16:creationId xmlns:a16="http://schemas.microsoft.com/office/drawing/2014/main" id="{A1971E14-6A04-443D-B641-C01BA645896C}"/>
              </a:ext>
            </a:extLst>
          </p:cNvPr>
          <p:cNvSpPr txBox="1"/>
          <p:nvPr/>
        </p:nvSpPr>
        <p:spPr>
          <a:xfrm>
            <a:off x="5954414" y="1951672"/>
            <a:ext cx="1828800" cy="1477328"/>
          </a:xfrm>
          <a:prstGeom prst="rect">
            <a:avLst/>
          </a:prstGeom>
          <a:noFill/>
        </p:spPr>
        <p:txBody>
          <a:bodyPr wrap="square" rtlCol="0">
            <a:spAutoFit/>
          </a:bodyPr>
          <a:lstStyle/>
          <a:p>
            <a:r>
              <a:rPr lang="en-US" dirty="0"/>
              <a:t>Archived materials repatriated and reclassified to TK standards</a:t>
            </a:r>
            <a:endParaRPr lang="en-CA" dirty="0"/>
          </a:p>
        </p:txBody>
      </p:sp>
      <p:sp>
        <p:nvSpPr>
          <p:cNvPr id="11" name="TextBox 10">
            <a:extLst>
              <a:ext uri="{FF2B5EF4-FFF2-40B4-BE49-F238E27FC236}">
                <a16:creationId xmlns:a16="http://schemas.microsoft.com/office/drawing/2014/main" id="{95E45FA9-7305-463C-B0D6-3D3023E3C0AC}"/>
              </a:ext>
            </a:extLst>
          </p:cNvPr>
          <p:cNvSpPr txBox="1"/>
          <p:nvPr/>
        </p:nvSpPr>
        <p:spPr>
          <a:xfrm>
            <a:off x="4061511" y="4838394"/>
            <a:ext cx="1828800" cy="923330"/>
          </a:xfrm>
          <a:prstGeom prst="rect">
            <a:avLst/>
          </a:prstGeom>
          <a:noFill/>
        </p:spPr>
        <p:txBody>
          <a:bodyPr wrap="square" rtlCol="0">
            <a:spAutoFit/>
          </a:bodyPr>
          <a:lstStyle/>
          <a:p>
            <a:r>
              <a:rPr lang="en-US" dirty="0"/>
              <a:t>Nation to nation relations for use and access to TK</a:t>
            </a:r>
            <a:endParaRPr lang="en-CA" dirty="0"/>
          </a:p>
        </p:txBody>
      </p:sp>
    </p:spTree>
    <p:extLst>
      <p:ext uri="{BB962C8B-B14F-4D97-AF65-F5344CB8AC3E}">
        <p14:creationId xmlns:p14="http://schemas.microsoft.com/office/powerpoint/2010/main" val="133784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5705-353B-449E-BC0A-5EF94C138B66}"/>
              </a:ext>
            </a:extLst>
          </p:cNvPr>
          <p:cNvSpPr>
            <a:spLocks noGrp="1"/>
          </p:cNvSpPr>
          <p:nvPr>
            <p:ph type="title"/>
          </p:nvPr>
        </p:nvSpPr>
        <p:spPr/>
        <p:txBody>
          <a:bodyPr/>
          <a:lstStyle/>
          <a:p>
            <a:r>
              <a:rPr lang="en-US" dirty="0"/>
              <a:t>Government responsibility</a:t>
            </a:r>
            <a:endParaRPr lang="en-CA" dirty="0"/>
          </a:p>
        </p:txBody>
      </p:sp>
      <p:sp>
        <p:nvSpPr>
          <p:cNvPr id="3" name="Slide Number Placeholder 2">
            <a:extLst>
              <a:ext uri="{FF2B5EF4-FFF2-40B4-BE49-F238E27FC236}">
                <a16:creationId xmlns:a16="http://schemas.microsoft.com/office/drawing/2014/main" id="{199471E0-D3BA-4784-A897-F576C1EF089E}"/>
              </a:ext>
            </a:extLst>
          </p:cNvPr>
          <p:cNvSpPr>
            <a:spLocks noGrp="1"/>
          </p:cNvSpPr>
          <p:nvPr>
            <p:ph type="sldNum" sz="quarter" idx="12"/>
          </p:nvPr>
        </p:nvSpPr>
        <p:spPr/>
        <p:txBody>
          <a:bodyPr/>
          <a:lstStyle/>
          <a:p>
            <a:fld id="{5C35FCF4-C3EF-BD43-82E0-05BC237DAD2A}" type="slidenum">
              <a:rPr lang="en-US" smtClean="0"/>
              <a:pPr/>
              <a:t>13</a:t>
            </a:fld>
            <a:endParaRPr lang="en-US" dirty="0"/>
          </a:p>
        </p:txBody>
      </p:sp>
      <p:graphicFrame>
        <p:nvGraphicFramePr>
          <p:cNvPr id="5" name="Content Placeholder 4">
            <a:extLst>
              <a:ext uri="{FF2B5EF4-FFF2-40B4-BE49-F238E27FC236}">
                <a16:creationId xmlns:a16="http://schemas.microsoft.com/office/drawing/2014/main" id="{6619A1F3-4AF2-476D-8365-FE813A203873}"/>
              </a:ext>
            </a:extLst>
          </p:cNvPr>
          <p:cNvGraphicFramePr>
            <a:graphicFrameLocks noGrp="1"/>
          </p:cNvGraphicFramePr>
          <p:nvPr>
            <p:ph idx="1"/>
            <p:extLst>
              <p:ext uri="{D42A27DB-BD31-4B8C-83A1-F6EECF244321}">
                <p14:modId xmlns:p14="http://schemas.microsoft.com/office/powerpoint/2010/main" val="104419915"/>
              </p:ext>
            </p:extLst>
          </p:nvPr>
        </p:nvGraphicFramePr>
        <p:xfrm>
          <a:off x="387350" y="1358978"/>
          <a:ext cx="8113713" cy="4640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852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9695-4749-4967-9750-FFAF09696051}"/>
              </a:ext>
            </a:extLst>
          </p:cNvPr>
          <p:cNvSpPr>
            <a:spLocks noGrp="1"/>
          </p:cNvSpPr>
          <p:nvPr>
            <p:ph type="title"/>
          </p:nvPr>
        </p:nvSpPr>
        <p:spPr>
          <a:xfrm>
            <a:off x="898180" y="1017371"/>
            <a:ext cx="7347637" cy="988542"/>
          </a:xfrm>
        </p:spPr>
        <p:txBody>
          <a:bodyPr/>
          <a:lstStyle/>
          <a:p>
            <a:pPr algn="ctr"/>
            <a:r>
              <a:rPr lang="en-US" dirty="0"/>
              <a:t>Why this matters</a:t>
            </a:r>
            <a:endParaRPr lang="en-CA" dirty="0"/>
          </a:p>
        </p:txBody>
      </p:sp>
      <p:sp>
        <p:nvSpPr>
          <p:cNvPr id="3" name="Slide Number Placeholder 2">
            <a:extLst>
              <a:ext uri="{FF2B5EF4-FFF2-40B4-BE49-F238E27FC236}">
                <a16:creationId xmlns:a16="http://schemas.microsoft.com/office/drawing/2014/main" id="{C6A56C86-6FEA-436C-9740-7780407786CA}"/>
              </a:ext>
            </a:extLst>
          </p:cNvPr>
          <p:cNvSpPr>
            <a:spLocks noGrp="1"/>
          </p:cNvSpPr>
          <p:nvPr>
            <p:ph type="sldNum" sz="quarter" idx="12"/>
          </p:nvPr>
        </p:nvSpPr>
        <p:spPr/>
        <p:txBody>
          <a:bodyPr/>
          <a:lstStyle/>
          <a:p>
            <a:fld id="{5C35FCF4-C3EF-BD43-82E0-05BC237DAD2A}" type="slidenum">
              <a:rPr lang="en-US" smtClean="0"/>
              <a:pPr/>
              <a:t>14</a:t>
            </a:fld>
            <a:endParaRPr lang="en-US" dirty="0"/>
          </a:p>
        </p:txBody>
      </p:sp>
      <p:pic>
        <p:nvPicPr>
          <p:cNvPr id="6" name="Content Placeholder 5">
            <a:extLst>
              <a:ext uri="{FF2B5EF4-FFF2-40B4-BE49-F238E27FC236}">
                <a16:creationId xmlns:a16="http://schemas.microsoft.com/office/drawing/2014/main" id="{4F75F67C-E6F4-4149-A4C2-CD1672138290}"/>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653374" y="2005913"/>
            <a:ext cx="3837251" cy="2846173"/>
          </a:xfrm>
        </p:spPr>
      </p:pic>
      <p:sp>
        <p:nvSpPr>
          <p:cNvPr id="7" name="TextBox 6">
            <a:extLst>
              <a:ext uri="{FF2B5EF4-FFF2-40B4-BE49-F238E27FC236}">
                <a16:creationId xmlns:a16="http://schemas.microsoft.com/office/drawing/2014/main" id="{5F38B750-7D43-4C94-879B-A32AD3039132}"/>
              </a:ext>
            </a:extLst>
          </p:cNvPr>
          <p:cNvSpPr txBox="1"/>
          <p:nvPr/>
        </p:nvSpPr>
        <p:spPr>
          <a:xfrm>
            <a:off x="2042984" y="6440788"/>
            <a:ext cx="4679092" cy="400110"/>
          </a:xfrm>
          <a:prstGeom prst="rect">
            <a:avLst/>
          </a:prstGeom>
          <a:noFill/>
        </p:spPr>
        <p:txBody>
          <a:bodyPr wrap="square" rtlCol="0">
            <a:spAutoFit/>
          </a:bodyPr>
          <a:lstStyle/>
          <a:p>
            <a:r>
              <a:rPr lang="en-US" sz="1000" dirty="0"/>
              <a:t>Edmonton Football Team Logo (2020). Accessed under Fair dealing. Retrieved from https://www.esks.com/</a:t>
            </a:r>
            <a:endParaRPr lang="en-CA" sz="1000" dirty="0"/>
          </a:p>
        </p:txBody>
      </p:sp>
    </p:spTree>
    <p:extLst>
      <p:ext uri="{BB962C8B-B14F-4D97-AF65-F5344CB8AC3E}">
        <p14:creationId xmlns:p14="http://schemas.microsoft.com/office/powerpoint/2010/main" val="343222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94569-B683-467F-88EB-F0CD5D450533}"/>
              </a:ext>
            </a:extLst>
          </p:cNvPr>
          <p:cNvSpPr>
            <a:spLocks noGrp="1"/>
          </p:cNvSpPr>
          <p:nvPr>
            <p:ph type="title"/>
          </p:nvPr>
        </p:nvSpPr>
        <p:spPr>
          <a:xfrm>
            <a:off x="898181" y="2934729"/>
            <a:ext cx="7347637" cy="988542"/>
          </a:xfrm>
        </p:spPr>
        <p:txBody>
          <a:bodyPr>
            <a:normAutofit fontScale="90000"/>
          </a:bodyPr>
          <a:lstStyle/>
          <a:p>
            <a:r>
              <a:rPr lang="en-US" dirty="0"/>
              <a:t>Does Indigenous Collective Copyright have to be addressed through copyright legislation?</a:t>
            </a:r>
            <a:endParaRPr lang="en-CA" dirty="0"/>
          </a:p>
        </p:txBody>
      </p:sp>
      <p:sp>
        <p:nvSpPr>
          <p:cNvPr id="3" name="Slide Number Placeholder 2">
            <a:extLst>
              <a:ext uri="{FF2B5EF4-FFF2-40B4-BE49-F238E27FC236}">
                <a16:creationId xmlns:a16="http://schemas.microsoft.com/office/drawing/2014/main" id="{3E7D5F82-51A2-4864-A74C-693FFBA2E2A3}"/>
              </a:ext>
            </a:extLst>
          </p:cNvPr>
          <p:cNvSpPr>
            <a:spLocks noGrp="1"/>
          </p:cNvSpPr>
          <p:nvPr>
            <p:ph type="sldNum" sz="quarter" idx="12"/>
          </p:nvPr>
        </p:nvSpPr>
        <p:spPr/>
        <p:txBody>
          <a:bodyPr/>
          <a:lstStyle/>
          <a:p>
            <a:fld id="{5C35FCF4-C3EF-BD43-82E0-05BC237DAD2A}" type="slidenum">
              <a:rPr lang="en-US" smtClean="0"/>
              <a:pPr/>
              <a:t>15</a:t>
            </a:fld>
            <a:endParaRPr lang="en-US" dirty="0"/>
          </a:p>
        </p:txBody>
      </p:sp>
    </p:spTree>
    <p:extLst>
      <p:ext uri="{BB962C8B-B14F-4D97-AF65-F5344CB8AC3E}">
        <p14:creationId xmlns:p14="http://schemas.microsoft.com/office/powerpoint/2010/main" val="2746205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DFC398-A498-CD4A-8383-8A031F878485}"/>
              </a:ext>
            </a:extLst>
          </p:cNvPr>
          <p:cNvSpPr>
            <a:spLocks noGrp="1"/>
          </p:cNvSpPr>
          <p:nvPr>
            <p:ph type="sldNum" sz="quarter" idx="12"/>
          </p:nvPr>
        </p:nvSpPr>
        <p:spPr/>
        <p:txBody>
          <a:bodyPr/>
          <a:lstStyle/>
          <a:p>
            <a:fld id="{5C35FCF4-C3EF-BD43-82E0-05BC237DAD2A}" type="slidenum">
              <a:rPr lang="en-US" smtClean="0"/>
              <a:pPr/>
              <a:t>16</a:t>
            </a:fld>
            <a:endParaRPr lang="en-US" dirty="0"/>
          </a:p>
        </p:txBody>
      </p:sp>
      <p:sp>
        <p:nvSpPr>
          <p:cNvPr id="4" name="Content Placeholder 3">
            <a:extLst>
              <a:ext uri="{FF2B5EF4-FFF2-40B4-BE49-F238E27FC236}">
                <a16:creationId xmlns:a16="http://schemas.microsoft.com/office/drawing/2014/main" id="{56EEBBBB-9CBD-0346-B54C-E745521DC8D2}"/>
              </a:ext>
            </a:extLst>
          </p:cNvPr>
          <p:cNvSpPr>
            <a:spLocks noGrp="1"/>
          </p:cNvSpPr>
          <p:nvPr>
            <p:ph idx="1"/>
          </p:nvPr>
        </p:nvSpPr>
        <p:spPr/>
        <p:txBody>
          <a:bodyPr/>
          <a:lstStyle/>
          <a:p>
            <a:r>
              <a:rPr lang="en-US" dirty="0"/>
              <a:t>Thank you for your time and attention.</a:t>
            </a:r>
          </a:p>
          <a:p>
            <a:r>
              <a:rPr lang="en-US" dirty="0"/>
              <a:t>There is now time for discussion/comments/questions</a:t>
            </a:r>
          </a:p>
          <a:p>
            <a:endParaRPr lang="en-US" dirty="0"/>
          </a:p>
          <a:p>
            <a:endParaRPr lang="en-US" dirty="0"/>
          </a:p>
          <a:p>
            <a:endParaRPr lang="en-US" dirty="0"/>
          </a:p>
          <a:p>
            <a:endParaRPr lang="en-US" dirty="0"/>
          </a:p>
          <a:p>
            <a:endParaRPr lang="en-US" dirty="0"/>
          </a:p>
          <a:p>
            <a:r>
              <a:rPr lang="en-US" dirty="0"/>
              <a:t>For further discussion please feel free to email me at  </a:t>
            </a:r>
            <a:r>
              <a:rPr lang="en-US" dirty="0">
                <a:hlinkClick r:id="rId2"/>
              </a:rPr>
              <a:t>Thomasak@ucalgary.ca</a:t>
            </a:r>
            <a:r>
              <a:rPr lang="en-US" dirty="0"/>
              <a:t> </a:t>
            </a:r>
          </a:p>
        </p:txBody>
      </p:sp>
    </p:spTree>
    <p:extLst>
      <p:ext uri="{BB962C8B-B14F-4D97-AF65-F5344CB8AC3E}">
        <p14:creationId xmlns:p14="http://schemas.microsoft.com/office/powerpoint/2010/main" val="2847506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D0A3A-C396-4AC2-91C8-AB430FEE732E}"/>
              </a:ext>
            </a:extLst>
          </p:cNvPr>
          <p:cNvSpPr>
            <a:spLocks noGrp="1"/>
          </p:cNvSpPr>
          <p:nvPr>
            <p:ph type="title"/>
          </p:nvPr>
        </p:nvSpPr>
        <p:spPr/>
        <p:txBody>
          <a:bodyPr/>
          <a:lstStyle/>
          <a:p>
            <a:r>
              <a:rPr lang="en-US" dirty="0"/>
              <a:t>References</a:t>
            </a:r>
            <a:endParaRPr lang="en-CA" dirty="0"/>
          </a:p>
        </p:txBody>
      </p:sp>
      <p:sp>
        <p:nvSpPr>
          <p:cNvPr id="3" name="Slide Number Placeholder 2">
            <a:extLst>
              <a:ext uri="{FF2B5EF4-FFF2-40B4-BE49-F238E27FC236}">
                <a16:creationId xmlns:a16="http://schemas.microsoft.com/office/drawing/2014/main" id="{C3E2C2B3-9D03-4A81-B099-D8530094EA97}"/>
              </a:ext>
            </a:extLst>
          </p:cNvPr>
          <p:cNvSpPr>
            <a:spLocks noGrp="1"/>
          </p:cNvSpPr>
          <p:nvPr>
            <p:ph type="sldNum" sz="quarter" idx="12"/>
          </p:nvPr>
        </p:nvSpPr>
        <p:spPr/>
        <p:txBody>
          <a:bodyPr/>
          <a:lstStyle/>
          <a:p>
            <a:fld id="{5C35FCF4-C3EF-BD43-82E0-05BC237DAD2A}" type="slidenum">
              <a:rPr lang="en-US" smtClean="0"/>
              <a:pPr/>
              <a:t>17</a:t>
            </a:fld>
            <a:endParaRPr lang="en-US" dirty="0"/>
          </a:p>
        </p:txBody>
      </p:sp>
      <p:sp>
        <p:nvSpPr>
          <p:cNvPr id="4" name="Content Placeholder 3">
            <a:extLst>
              <a:ext uri="{FF2B5EF4-FFF2-40B4-BE49-F238E27FC236}">
                <a16:creationId xmlns:a16="http://schemas.microsoft.com/office/drawing/2014/main" id="{62940C51-C742-4CC8-8094-8A271D529E09}"/>
              </a:ext>
            </a:extLst>
          </p:cNvPr>
          <p:cNvSpPr>
            <a:spLocks noGrp="1"/>
          </p:cNvSpPr>
          <p:nvPr>
            <p:ph idx="1"/>
          </p:nvPr>
        </p:nvSpPr>
        <p:spPr>
          <a:xfrm>
            <a:off x="387693" y="1436619"/>
            <a:ext cx="8113757" cy="4639963"/>
          </a:xfrm>
        </p:spPr>
        <p:txBody>
          <a:bodyPr/>
          <a:lstStyle/>
          <a:p>
            <a:pPr marL="184150" indent="-184150" fontAlgn="base">
              <a:buNone/>
            </a:pPr>
            <a:r>
              <a:rPr lang="en-US" sz="1200" dirty="0"/>
              <a:t>Abel, K. M., &amp; Friesen, J. (1991). Aboriginal resource use in Canada: Historical and legal aspects. Winnipeg: University of Manitoba Press.</a:t>
            </a:r>
            <a:r>
              <a:rPr lang="en-CA" sz="1200" dirty="0"/>
              <a:t> </a:t>
            </a:r>
          </a:p>
          <a:p>
            <a:pPr marL="184150" indent="-184150" fontAlgn="base">
              <a:buNone/>
            </a:pPr>
            <a:r>
              <a:rPr lang="en-US" sz="1200" dirty="0"/>
              <a:t>Anderson, J., (n.d.). (Colonial) Archives and (Copyright) Law –Retrieved from http://</a:t>
            </a:r>
            <a:r>
              <a:rPr lang="en-US" sz="1200" dirty="0" err="1"/>
              <a:t>nomorepotlucks.org</a:t>
            </a:r>
            <a:r>
              <a:rPr lang="en-US" sz="1200" dirty="0"/>
              <a:t>/site/colonial-archives-and-copyright-law/</a:t>
            </a:r>
            <a:r>
              <a:rPr lang="en-CA" sz="1200" dirty="0"/>
              <a:t> </a:t>
            </a:r>
          </a:p>
          <a:p>
            <a:pPr marL="184150" indent="-184150" fontAlgn="base">
              <a:buNone/>
            </a:pPr>
            <a:r>
              <a:rPr lang="en-US" sz="1200" dirty="0"/>
              <a:t>Bird, H. (2017, May 31). Indigenous culture not protected in Canadian law, lawyers and academics say | CBC News. Retrieved from </a:t>
            </a:r>
            <a:r>
              <a:rPr lang="en-US" sz="1200" u="sng" dirty="0">
                <a:hlinkClick r:id="rId2"/>
              </a:rPr>
              <a:t>http://www.cbc.ca/news/canada/north/indigenous-culture-not-protected-in-canadian-law-lawyers-and-academics-say-1.4138794</a:t>
            </a:r>
            <a:r>
              <a:rPr lang="en-CA" sz="1200" dirty="0"/>
              <a:t> </a:t>
            </a:r>
          </a:p>
          <a:p>
            <a:pPr marL="184150" indent="-184150" fontAlgn="base">
              <a:buNone/>
            </a:pPr>
            <a:r>
              <a:rPr lang="en-CA" sz="1200" dirty="0"/>
              <a:t>Borrows, J., &amp; Coyle, M. (Eds.). </a:t>
            </a:r>
            <a:r>
              <a:rPr lang="fr-FR" sz="1200" dirty="0"/>
              <a:t>(2017). The right </a:t>
            </a:r>
            <a:r>
              <a:rPr lang="fr-FR" sz="1200" dirty="0" err="1"/>
              <a:t>relationship</a:t>
            </a:r>
            <a:r>
              <a:rPr lang="fr-FR" sz="1200" dirty="0"/>
              <a:t>: </a:t>
            </a:r>
            <a:r>
              <a:rPr lang="fr-FR" sz="1200" dirty="0" err="1"/>
              <a:t>Reimagining</a:t>
            </a:r>
            <a:r>
              <a:rPr lang="fr-FR" sz="1200" dirty="0"/>
              <a:t> the </a:t>
            </a:r>
            <a:r>
              <a:rPr lang="fr-FR" sz="1200" dirty="0" err="1"/>
              <a:t>implementation</a:t>
            </a:r>
            <a:r>
              <a:rPr lang="fr-FR" sz="1200" dirty="0"/>
              <a:t> of </a:t>
            </a:r>
            <a:r>
              <a:rPr lang="fr-FR" sz="1200" dirty="0" err="1"/>
              <a:t>historical</a:t>
            </a:r>
            <a:r>
              <a:rPr lang="fr-FR" sz="1200" dirty="0"/>
              <a:t> </a:t>
            </a:r>
            <a:r>
              <a:rPr lang="fr-FR" sz="1200" dirty="0" err="1"/>
              <a:t>treaties</a:t>
            </a:r>
            <a:r>
              <a:rPr lang="fr-FR" sz="1200" dirty="0"/>
              <a:t>. Toronto: </a:t>
            </a:r>
            <a:r>
              <a:rPr lang="fr-FR" sz="1200" dirty="0" err="1"/>
              <a:t>University</a:t>
            </a:r>
            <a:r>
              <a:rPr lang="fr-FR" sz="1200" dirty="0"/>
              <a:t> of Toronto </a:t>
            </a:r>
            <a:r>
              <a:rPr lang="fr-FR" sz="1200" dirty="0" err="1"/>
              <a:t>Press</a:t>
            </a:r>
            <a:r>
              <a:rPr lang="fr-FR" sz="1200" dirty="0"/>
              <a:t>.</a:t>
            </a:r>
            <a:endParaRPr lang="en-CA" sz="1200" dirty="0"/>
          </a:p>
          <a:p>
            <a:pPr marL="184150" indent="-184150" fontAlgn="base">
              <a:buNone/>
            </a:pPr>
            <a:r>
              <a:rPr lang="en-US" sz="1200" dirty="0"/>
              <a:t>Boulton, A., Hudson, M., </a:t>
            </a:r>
            <a:r>
              <a:rPr lang="en-US" sz="1200" dirty="0" err="1"/>
              <a:t>Ahuriri</a:t>
            </a:r>
            <a:r>
              <a:rPr lang="en-US" sz="1200" dirty="0"/>
              <a:t>-Driscoll, A., &amp; Stewart, A. (2014). Enacting </a:t>
            </a:r>
            <a:r>
              <a:rPr lang="en-US" sz="1200" dirty="0" err="1"/>
              <a:t>kaitiakitanga</a:t>
            </a:r>
            <a:r>
              <a:rPr lang="en-US" sz="1200" dirty="0"/>
              <a:t>: Challenges and complexities in the governance and ownership of </a:t>
            </a:r>
            <a:r>
              <a:rPr lang="en-US" sz="1200" dirty="0" err="1"/>
              <a:t>rongoa</a:t>
            </a:r>
            <a:r>
              <a:rPr lang="en-US" sz="1200" dirty="0"/>
              <a:t> research information. International Indigenous Policy Journal, 5(2), 1.</a:t>
            </a:r>
            <a:endParaRPr lang="en-CA" sz="1200" dirty="0"/>
          </a:p>
          <a:p>
            <a:pPr marL="184150" indent="-184150" fontAlgn="base">
              <a:buNone/>
            </a:pPr>
            <a:r>
              <a:rPr lang="en-US" sz="1200" dirty="0"/>
              <a:t>Cardinal, H. (1969). The Unjust society: The tragedy of Canada's Indians. Edmonton: </a:t>
            </a:r>
            <a:r>
              <a:rPr lang="en-US" sz="1200" dirty="0" err="1"/>
              <a:t>Hurtig</a:t>
            </a:r>
            <a:r>
              <a:rPr lang="en-US" sz="1200" dirty="0"/>
              <a:t>.   </a:t>
            </a:r>
          </a:p>
          <a:p>
            <a:pPr marL="184150" indent="-184150" fontAlgn="base">
              <a:buNone/>
            </a:pPr>
            <a:r>
              <a:rPr lang="en-US" sz="1200" dirty="0"/>
              <a:t>Cardinal, H. (1977). The rebirth of Canada's Indians. Edmonton: </a:t>
            </a:r>
            <a:r>
              <a:rPr lang="en-US" sz="1200" dirty="0" err="1"/>
              <a:t>Hurtig</a:t>
            </a:r>
            <a:r>
              <a:rPr lang="en-US" sz="1200" dirty="0"/>
              <a:t>.   </a:t>
            </a:r>
          </a:p>
          <a:p>
            <a:pPr marL="184150" indent="-184150" fontAlgn="base">
              <a:buNone/>
            </a:pPr>
            <a:r>
              <a:rPr lang="en-US" sz="1200" dirty="0"/>
              <a:t>Carugno, G. (2018). How to Protect Traditional Folk Music? Some Reflections upon Traditional Knowledge and Copyright Law. International Journal for the Semiotics of Law = Revue </a:t>
            </a:r>
            <a:r>
              <a:rPr lang="en-US" sz="1200" dirty="0" err="1"/>
              <a:t>Internationale</a:t>
            </a:r>
            <a:r>
              <a:rPr lang="en-US" sz="1200" dirty="0"/>
              <a:t> de </a:t>
            </a:r>
            <a:r>
              <a:rPr lang="en-US" sz="1200" dirty="0" err="1"/>
              <a:t>Sémiotique</a:t>
            </a:r>
            <a:r>
              <a:rPr lang="en-US" sz="1200" dirty="0"/>
              <a:t> </a:t>
            </a:r>
            <a:r>
              <a:rPr lang="en-US" sz="1200" dirty="0" err="1"/>
              <a:t>Juridique</a:t>
            </a:r>
            <a:r>
              <a:rPr lang="en-US" sz="1200" dirty="0"/>
              <a:t>, 31(2), 261–274. </a:t>
            </a:r>
            <a:r>
              <a:rPr lang="en-US" sz="1200" u="sng" dirty="0">
                <a:hlinkClick r:id="rId3"/>
              </a:rPr>
              <a:t>https://doi.org/10.1007/s11196-017-9536-7</a:t>
            </a:r>
            <a:endParaRPr lang="en-CA" sz="1200" dirty="0"/>
          </a:p>
          <a:p>
            <a:pPr marL="184150" indent="-184150" fontAlgn="base">
              <a:buNone/>
            </a:pPr>
            <a:r>
              <a:rPr lang="en-US" sz="1200" dirty="0"/>
              <a:t>Christen, K. (2012). Does Information Really Want to be Free? Indigenous Knowledge Systems and the Question of Openness. International Journal of Communication, 6, 2870–2893.   </a:t>
            </a:r>
          </a:p>
          <a:p>
            <a:pPr marL="184150" indent="-184150" fontAlgn="base">
              <a:buNone/>
            </a:pPr>
            <a:r>
              <a:rPr lang="en-US" sz="1200" dirty="0"/>
              <a:t>Christen, K. (2015) Tribal Archives, Traditional Knowledge, and Local Contexts: Why the “s” Matters, Journal of Western Archives: Vol. 6: </a:t>
            </a:r>
            <a:r>
              <a:rPr lang="en-US" sz="1200" dirty="0" err="1"/>
              <a:t>Iss</a:t>
            </a:r>
            <a:r>
              <a:rPr lang="en-US" sz="1200" dirty="0"/>
              <a:t>. 1, Article 3. </a:t>
            </a:r>
            <a:r>
              <a:rPr lang="fr-FR" sz="1200" dirty="0" err="1"/>
              <a:t>Available</a:t>
            </a:r>
            <a:r>
              <a:rPr lang="fr-FR" sz="1200" dirty="0"/>
              <a:t> at : http://</a:t>
            </a:r>
            <a:r>
              <a:rPr lang="fr-FR" sz="1200" dirty="0" err="1"/>
              <a:t>digitalcommons.usu.edu</a:t>
            </a:r>
            <a:r>
              <a:rPr lang="fr-FR" sz="1200" dirty="0"/>
              <a:t>/</a:t>
            </a:r>
            <a:r>
              <a:rPr lang="fr-FR" sz="1200" dirty="0" err="1"/>
              <a:t>westernarchives</a:t>
            </a:r>
            <a:r>
              <a:rPr lang="fr-FR" sz="1200" dirty="0"/>
              <a:t>/vol6/iss1/3 </a:t>
            </a:r>
            <a:endParaRPr lang="en-CA" sz="1200" dirty="0"/>
          </a:p>
          <a:p>
            <a:pPr marL="184150" indent="-184150" fontAlgn="base">
              <a:buNone/>
            </a:pPr>
            <a:r>
              <a:rPr lang="en-US" sz="1200" dirty="0"/>
              <a:t>Cook, D., (Jul 22, 2020) Edmonton's CFL football team to discontinue use of 'Eskimos' name, will gather public feedback on new name. Edmonton Journal. Retrieved from: </a:t>
            </a:r>
            <a:r>
              <a:rPr lang="en-US" sz="1200" u="sng" dirty="0">
                <a:hlinkClick r:id="rId4"/>
              </a:rPr>
              <a:t>https://edmontonjournal.com/news/local-news/edmonton-eskimos-make-major-announcement-on-team-name</a:t>
            </a:r>
            <a:r>
              <a:rPr lang="en-US" sz="1200" dirty="0"/>
              <a:t> </a:t>
            </a:r>
            <a:endParaRPr lang="en-CA" sz="1200" dirty="0"/>
          </a:p>
          <a:p>
            <a:endParaRPr lang="en-CA" dirty="0"/>
          </a:p>
        </p:txBody>
      </p:sp>
    </p:spTree>
    <p:extLst>
      <p:ext uri="{BB962C8B-B14F-4D97-AF65-F5344CB8AC3E}">
        <p14:creationId xmlns:p14="http://schemas.microsoft.com/office/powerpoint/2010/main" val="3004174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D0A3A-C396-4AC2-91C8-AB430FEE732E}"/>
              </a:ext>
            </a:extLst>
          </p:cNvPr>
          <p:cNvSpPr>
            <a:spLocks noGrp="1"/>
          </p:cNvSpPr>
          <p:nvPr>
            <p:ph type="title"/>
          </p:nvPr>
        </p:nvSpPr>
        <p:spPr>
          <a:xfrm>
            <a:off x="298917" y="264725"/>
            <a:ext cx="7347637" cy="988542"/>
          </a:xfrm>
        </p:spPr>
        <p:txBody>
          <a:bodyPr/>
          <a:lstStyle/>
          <a:p>
            <a:r>
              <a:rPr lang="en-US" dirty="0"/>
              <a:t>References</a:t>
            </a:r>
            <a:endParaRPr lang="en-CA" dirty="0"/>
          </a:p>
        </p:txBody>
      </p:sp>
      <p:sp>
        <p:nvSpPr>
          <p:cNvPr id="3" name="Slide Number Placeholder 2">
            <a:extLst>
              <a:ext uri="{FF2B5EF4-FFF2-40B4-BE49-F238E27FC236}">
                <a16:creationId xmlns:a16="http://schemas.microsoft.com/office/drawing/2014/main" id="{C3E2C2B3-9D03-4A81-B099-D8530094EA97}"/>
              </a:ext>
            </a:extLst>
          </p:cNvPr>
          <p:cNvSpPr>
            <a:spLocks noGrp="1"/>
          </p:cNvSpPr>
          <p:nvPr>
            <p:ph type="sldNum" sz="quarter" idx="12"/>
          </p:nvPr>
        </p:nvSpPr>
        <p:spPr/>
        <p:txBody>
          <a:bodyPr/>
          <a:lstStyle/>
          <a:p>
            <a:fld id="{5C35FCF4-C3EF-BD43-82E0-05BC237DAD2A}" type="slidenum">
              <a:rPr lang="en-US" smtClean="0"/>
              <a:pPr/>
              <a:t>18</a:t>
            </a:fld>
            <a:endParaRPr lang="en-US" dirty="0"/>
          </a:p>
        </p:txBody>
      </p:sp>
      <p:sp>
        <p:nvSpPr>
          <p:cNvPr id="4" name="Content Placeholder 3">
            <a:extLst>
              <a:ext uri="{FF2B5EF4-FFF2-40B4-BE49-F238E27FC236}">
                <a16:creationId xmlns:a16="http://schemas.microsoft.com/office/drawing/2014/main" id="{62940C51-C742-4CC8-8094-8A271D529E09}"/>
              </a:ext>
            </a:extLst>
          </p:cNvPr>
          <p:cNvSpPr>
            <a:spLocks noGrp="1"/>
          </p:cNvSpPr>
          <p:nvPr>
            <p:ph idx="1"/>
          </p:nvPr>
        </p:nvSpPr>
        <p:spPr>
          <a:xfrm>
            <a:off x="298917" y="1109018"/>
            <a:ext cx="8113757" cy="4639963"/>
          </a:xfrm>
        </p:spPr>
        <p:txBody>
          <a:bodyPr/>
          <a:lstStyle/>
          <a:p>
            <a:pPr marL="184150" indent="-184150" fontAlgn="base">
              <a:buNone/>
            </a:pPr>
            <a:r>
              <a:rPr lang="en-US" sz="1200" dirty="0" err="1"/>
              <a:t>Coulthard</a:t>
            </a:r>
            <a:r>
              <a:rPr lang="en-US" sz="1200" dirty="0"/>
              <a:t>, G. (2014). Red Skin, White Masks Rejecting the Colonial Politics of Recognition (Indigenous Americas). </a:t>
            </a:r>
          </a:p>
          <a:p>
            <a:pPr marL="184150" indent="-184150" fontAlgn="base">
              <a:buNone/>
            </a:pPr>
            <a:r>
              <a:rPr lang="en-US" sz="1200" dirty="0"/>
              <a:t>Fisher, W. (2019). Why is traditional knowledge different from all other intellectual property. Washburn Law Journal, 58(2), 365-372.</a:t>
            </a:r>
          </a:p>
          <a:p>
            <a:pPr marL="184150" indent="-184150" fontAlgn="base">
              <a:buNone/>
            </a:pPr>
            <a:r>
              <a:rPr lang="en-US" sz="1200" dirty="0"/>
              <a:t>Government of Canada. (2018, March 29). INDU Committee News Release. Retrieved from https://www.ourcommons.ca/DocumentViewer/en/42-1/INDU/news-release/9752040 </a:t>
            </a:r>
          </a:p>
          <a:p>
            <a:pPr marL="184150" indent="-184150" fontAlgn="base">
              <a:buNone/>
            </a:pPr>
            <a:r>
              <a:rPr lang="en-US" sz="1200" dirty="0"/>
              <a:t>Government of Canada. (2019, June). INDU Committee Statutory review of the Copyright Act. Retrieved from </a:t>
            </a:r>
            <a:r>
              <a:rPr lang="en-CA" sz="1200" u="sng" dirty="0">
                <a:hlinkClick r:id="rId2"/>
              </a:rPr>
              <a:t>https://www.ourcommons.ca/DocumentViewer/en/42-1/INDU/report-16/page-ToC</a:t>
            </a:r>
            <a:r>
              <a:rPr lang="en-CA" sz="1200" dirty="0"/>
              <a:t> </a:t>
            </a:r>
          </a:p>
          <a:p>
            <a:pPr marL="184150" indent="-184150" fontAlgn="base">
              <a:buNone/>
            </a:pPr>
            <a:r>
              <a:rPr lang="en-US" sz="1200" dirty="0"/>
              <a:t>Janke, T., (1997) Our Culture, Our Future: Proposals for Recognition and Protection of Indigenous Cultural and Intellectual Property, Canberra: Australian Institute of Aboriginal and Torres Strait Islander Affairs. </a:t>
            </a:r>
            <a:endParaRPr lang="en-CA" sz="1200" dirty="0"/>
          </a:p>
          <a:p>
            <a:pPr marL="184150" indent="-184150" fontAlgn="base">
              <a:buNone/>
            </a:pPr>
            <a:r>
              <a:rPr lang="en-US" sz="1200" dirty="0"/>
              <a:t>Karuk Tribe, Hillman, L., Hillman, L., Harling, A. R. S., Talley, B., &amp; McLaughlin, A. (2017). Building </a:t>
            </a:r>
            <a:r>
              <a:rPr lang="en-US" sz="1200" dirty="0" err="1"/>
              <a:t>Sípnuuk</a:t>
            </a:r>
            <a:r>
              <a:rPr lang="en-US" sz="1200" dirty="0"/>
              <a:t>: A Digital Library, Archives, and Museum for Indigenous Peoples. Collection Management, 42(3–4), 294–316. </a:t>
            </a:r>
            <a:r>
              <a:rPr lang="en-US" sz="1200" dirty="0">
                <a:hlinkClick r:id="rId3"/>
              </a:rPr>
              <a:t>https://doi.org/10.1080/01462679.2017.1331870</a:t>
            </a:r>
            <a:endParaRPr lang="en-US" sz="1200" dirty="0"/>
          </a:p>
          <a:p>
            <a:pPr marL="184150" indent="-184150" fontAlgn="base">
              <a:buNone/>
            </a:pPr>
            <a:r>
              <a:rPr lang="en-US" sz="1200" dirty="0" err="1"/>
              <a:t>Kelm</a:t>
            </a:r>
            <a:r>
              <a:rPr lang="en-US" sz="1200" dirty="0"/>
              <a:t>, M. E., &amp; Smith, K. D. (2018). Talking Back to the Indian Act: Critical Readings in Settler Colonial Histories. University of Toronto Press. </a:t>
            </a:r>
          </a:p>
          <a:p>
            <a:pPr marL="184150" indent="-184150" fontAlgn="base">
              <a:buNone/>
            </a:pPr>
            <a:r>
              <a:rPr lang="en-US" sz="1200" dirty="0"/>
              <a:t>King, T. (2017). The Inconvenient Indian illustrated: A curious account of native people in North America. Toronto: Doubleday Canada.</a:t>
            </a:r>
            <a:r>
              <a:rPr lang="en-CA" sz="1200" dirty="0"/>
              <a:t> </a:t>
            </a:r>
          </a:p>
          <a:p>
            <a:pPr marL="184150" indent="-184150" fontAlgn="base">
              <a:buNone/>
            </a:pPr>
            <a:r>
              <a:rPr lang="en-US" sz="1200" dirty="0"/>
              <a:t>Local Contexts (2020, Oct 25). Local Contexts Projects. </a:t>
            </a:r>
            <a:r>
              <a:rPr lang="en-US" sz="1200" dirty="0">
                <a:hlinkClick r:id="rId4"/>
              </a:rPr>
              <a:t>https://localcontexts.org/about/</a:t>
            </a:r>
            <a:endParaRPr lang="en-US" sz="1200" dirty="0"/>
          </a:p>
          <a:p>
            <a:pPr marL="184150" indent="-184150" fontAlgn="base">
              <a:buNone/>
            </a:pPr>
            <a:r>
              <a:rPr lang="en-US" sz="1200" dirty="0"/>
              <a:t>McMahon, T. (2018). 'I Lost My Talk': Indian Residential Schools, Copyright, Archives and Commissions of Inquiry.</a:t>
            </a:r>
            <a:r>
              <a:rPr lang="en-CA" sz="1200" dirty="0"/>
              <a:t> </a:t>
            </a:r>
          </a:p>
          <a:p>
            <a:pPr marL="184150" indent="-184150" fontAlgn="base">
              <a:buNone/>
            </a:pPr>
            <a:r>
              <a:rPr lang="en-CA" sz="1200" dirty="0" err="1"/>
              <a:t>Okediji</a:t>
            </a:r>
            <a:r>
              <a:rPr lang="en-CA" sz="1200" dirty="0"/>
              <a:t>, R. L. (2018). Traditional Knowledge and the Public Domain. In &lt;h&gt;Traditional&lt;/h&gt; &lt;h&gt;Knowledge&lt;/h&gt; and the &lt;h&gt;Public&lt;/h&gt; &lt;h&gt;Domain&lt;/h&gt; Centre for International Governance Innovation.</a:t>
            </a:r>
          </a:p>
          <a:p>
            <a:pPr marL="184150" indent="-184150" fontAlgn="base">
              <a:buNone/>
            </a:pPr>
            <a:r>
              <a:rPr lang="en-US" sz="1200" dirty="0" err="1"/>
              <a:t>Rondilla</a:t>
            </a:r>
            <a:r>
              <a:rPr lang="en-US" sz="1200" dirty="0"/>
              <a:t>, J. L., Guevarra, R. P., &amp; </a:t>
            </a:r>
            <a:r>
              <a:rPr lang="en-US" sz="1200" dirty="0" err="1"/>
              <a:t>Spickard</a:t>
            </a:r>
            <a:r>
              <a:rPr lang="en-US" sz="1200" dirty="0"/>
              <a:t>, P. (Eds.). (2017). Red and yellow, black and brown: Decentering whiteness in mixed race studies. Rutgers University Press. </a:t>
            </a:r>
          </a:p>
        </p:txBody>
      </p:sp>
    </p:spTree>
    <p:extLst>
      <p:ext uri="{BB962C8B-B14F-4D97-AF65-F5344CB8AC3E}">
        <p14:creationId xmlns:p14="http://schemas.microsoft.com/office/powerpoint/2010/main" val="441501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D0A3A-C396-4AC2-91C8-AB430FEE732E}"/>
              </a:ext>
            </a:extLst>
          </p:cNvPr>
          <p:cNvSpPr>
            <a:spLocks noGrp="1"/>
          </p:cNvSpPr>
          <p:nvPr>
            <p:ph type="title"/>
          </p:nvPr>
        </p:nvSpPr>
        <p:spPr>
          <a:xfrm>
            <a:off x="387693" y="0"/>
            <a:ext cx="7347637" cy="988542"/>
          </a:xfrm>
        </p:spPr>
        <p:txBody>
          <a:bodyPr/>
          <a:lstStyle/>
          <a:p>
            <a:r>
              <a:rPr lang="en-US" dirty="0"/>
              <a:t>References</a:t>
            </a:r>
            <a:endParaRPr lang="en-CA" dirty="0"/>
          </a:p>
        </p:txBody>
      </p:sp>
      <p:sp>
        <p:nvSpPr>
          <p:cNvPr id="3" name="Slide Number Placeholder 2">
            <a:extLst>
              <a:ext uri="{FF2B5EF4-FFF2-40B4-BE49-F238E27FC236}">
                <a16:creationId xmlns:a16="http://schemas.microsoft.com/office/drawing/2014/main" id="{C3E2C2B3-9D03-4A81-B099-D8530094EA97}"/>
              </a:ext>
            </a:extLst>
          </p:cNvPr>
          <p:cNvSpPr>
            <a:spLocks noGrp="1"/>
          </p:cNvSpPr>
          <p:nvPr>
            <p:ph type="sldNum" sz="quarter" idx="12"/>
          </p:nvPr>
        </p:nvSpPr>
        <p:spPr/>
        <p:txBody>
          <a:bodyPr/>
          <a:lstStyle/>
          <a:p>
            <a:fld id="{5C35FCF4-C3EF-BD43-82E0-05BC237DAD2A}" type="slidenum">
              <a:rPr lang="en-US" smtClean="0"/>
              <a:pPr/>
              <a:t>19</a:t>
            </a:fld>
            <a:endParaRPr lang="en-US" dirty="0"/>
          </a:p>
        </p:txBody>
      </p:sp>
      <p:sp>
        <p:nvSpPr>
          <p:cNvPr id="4" name="Content Placeholder 3">
            <a:extLst>
              <a:ext uri="{FF2B5EF4-FFF2-40B4-BE49-F238E27FC236}">
                <a16:creationId xmlns:a16="http://schemas.microsoft.com/office/drawing/2014/main" id="{62940C51-C742-4CC8-8094-8A271D529E09}"/>
              </a:ext>
            </a:extLst>
          </p:cNvPr>
          <p:cNvSpPr>
            <a:spLocks noGrp="1"/>
          </p:cNvSpPr>
          <p:nvPr>
            <p:ph idx="1"/>
          </p:nvPr>
        </p:nvSpPr>
        <p:spPr>
          <a:xfrm>
            <a:off x="387693" y="620747"/>
            <a:ext cx="8113757" cy="4639963"/>
          </a:xfrm>
        </p:spPr>
        <p:txBody>
          <a:bodyPr/>
          <a:lstStyle/>
          <a:p>
            <a:pPr marL="184150" indent="-184150" fontAlgn="base">
              <a:buNone/>
            </a:pPr>
            <a:r>
              <a:rPr lang="en-US" sz="1200" dirty="0"/>
              <a:t>Simpson, L. (2017). As We Have Always Done: Indigenous Freedom Through Radical Resistance. (Indigenous Americas Ser). </a:t>
            </a:r>
          </a:p>
          <a:p>
            <a:pPr marL="184150" indent="-184150" fontAlgn="base">
              <a:buNone/>
            </a:pPr>
            <a:r>
              <a:rPr lang="en-CA" sz="1200" dirty="0"/>
              <a:t>Singer, M. (2017, June 25). Turkish label Les </a:t>
            </a:r>
            <a:r>
              <a:rPr lang="en-CA" sz="1200" dirty="0" err="1"/>
              <a:t>Benjamins</a:t>
            </a:r>
            <a:r>
              <a:rPr lang="en-CA" sz="1200" dirty="0"/>
              <a:t> accused of misusing Indigenous symbols in Paris collection. Retrieved from https://</a:t>
            </a:r>
            <a:r>
              <a:rPr lang="en-CA" sz="1200" dirty="0" err="1"/>
              <a:t>www.smh.com.au</a:t>
            </a:r>
            <a:r>
              <a:rPr lang="en-CA" sz="1200" dirty="0"/>
              <a:t>/lifestyle/fashion/turkish-label-les-benjamins-accused-of-misusing-indigenous-symbols-in-paris-collection-20170624-gwxtr5.html </a:t>
            </a:r>
          </a:p>
          <a:p>
            <a:pPr marL="184150" indent="-184150" fontAlgn="base">
              <a:buNone/>
            </a:pPr>
            <a:r>
              <a:rPr lang="en-CA" sz="1200" dirty="0"/>
              <a:t>Sparling, H., &amp; </a:t>
            </a:r>
            <a:r>
              <a:rPr lang="en-CA" sz="1200" dirty="0" err="1"/>
              <a:t>Motsinger</a:t>
            </a:r>
            <a:r>
              <a:rPr lang="en-CA" sz="1200" dirty="0"/>
              <a:t>, C. (2018, June 11). Tribute or racial slur: Is it time for schools to give up Native American mascots? Retrieved from https://</a:t>
            </a:r>
            <a:r>
              <a:rPr lang="en-CA" sz="1200" dirty="0" err="1"/>
              <a:t>www.cincinnati.com</a:t>
            </a:r>
            <a:r>
              <a:rPr lang="en-CA" sz="1200" dirty="0"/>
              <a:t>/story/news/2018/06/11/native-</a:t>
            </a:r>
            <a:r>
              <a:rPr lang="en-CA" sz="1200" dirty="0" err="1"/>
              <a:t>american</a:t>
            </a:r>
            <a:r>
              <a:rPr lang="en-CA" sz="1200" dirty="0"/>
              <a:t>-mascots-time-schools-change/676650002/  </a:t>
            </a:r>
          </a:p>
          <a:p>
            <a:pPr marL="184150" indent="-184150" fontAlgn="base">
              <a:buNone/>
            </a:pPr>
            <a:r>
              <a:rPr lang="en-CA" sz="1200" dirty="0"/>
              <a:t>Truth and Reconciliation Commission (TRC) of Canada. </a:t>
            </a:r>
            <a:r>
              <a:rPr lang="fr-FR" sz="1200" dirty="0"/>
              <a:t>(2015). Truth and </a:t>
            </a:r>
            <a:r>
              <a:rPr lang="fr-FR" sz="1200" dirty="0" err="1"/>
              <a:t>Reconciliation</a:t>
            </a:r>
            <a:r>
              <a:rPr lang="fr-FR" sz="1200" dirty="0"/>
              <a:t> Commission of Canada: Calls to Action. </a:t>
            </a:r>
            <a:r>
              <a:rPr lang="en-CA" sz="1200" dirty="0"/>
              <a:t>Retrieved from: </a:t>
            </a:r>
            <a:r>
              <a:rPr lang="en-CA" sz="1200" u="sng" dirty="0">
                <a:hlinkClick r:id="rId2"/>
              </a:rPr>
              <a:t>http://trc.ca/assets/pdf/Calls_to_Action_English2.pdf</a:t>
            </a:r>
            <a:endParaRPr lang="en-CA" sz="1200" dirty="0"/>
          </a:p>
          <a:p>
            <a:pPr marL="184150" indent="-184150" fontAlgn="base">
              <a:buNone/>
            </a:pPr>
            <a:r>
              <a:rPr lang="en-CA" sz="1200" dirty="0" err="1"/>
              <a:t>Vizenor</a:t>
            </a:r>
            <a:r>
              <a:rPr lang="en-CA" sz="1200" dirty="0"/>
              <a:t>, G. (1998). Fugitive poses: Native American Indian scenes of absence and presence (Abraham Lincoln lecture series). Lincoln, Neb.: University of Nebraska Press  </a:t>
            </a:r>
          </a:p>
          <a:p>
            <a:pPr marL="184150" indent="-184150" fontAlgn="base">
              <a:buNone/>
            </a:pPr>
            <a:r>
              <a:rPr lang="en-CA" sz="1200" dirty="0" err="1"/>
              <a:t>Wemigwans</a:t>
            </a:r>
            <a:r>
              <a:rPr lang="en-CA" sz="1200" dirty="0"/>
              <a:t>, J.,(2016). A Digital Bundle: Exploring the Impact of Indigenous Knowledge Online Through </a:t>
            </a:r>
            <a:r>
              <a:rPr lang="en-CA" sz="1200" dirty="0" err="1"/>
              <a:t>FourDirectionsTeachings.com</a:t>
            </a:r>
            <a:r>
              <a:rPr lang="en-CA" sz="1200" dirty="0"/>
              <a:t>, ProQuest Dissertations and Theses. (Just the literature review) </a:t>
            </a:r>
          </a:p>
          <a:p>
            <a:pPr marL="184150" indent="-184150" fontAlgn="base">
              <a:buNone/>
            </a:pPr>
            <a:r>
              <a:rPr lang="en-CA" sz="1200" dirty="0"/>
              <a:t>Winter, J., &amp; Boudreau, J. (2018). Supporting Self-Determined Indigenous Innovations: Rethinking the Digital Divide in Canada. Technology Innovation Management Review, 8(2), 38-48.</a:t>
            </a:r>
          </a:p>
          <a:p>
            <a:endParaRPr lang="en-CA" dirty="0"/>
          </a:p>
        </p:txBody>
      </p:sp>
    </p:spTree>
    <p:extLst>
      <p:ext uri="{BB962C8B-B14F-4D97-AF65-F5344CB8AC3E}">
        <p14:creationId xmlns:p14="http://schemas.microsoft.com/office/powerpoint/2010/main" val="3366251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8B86-0DDE-C446-9AA4-009843036656}"/>
              </a:ext>
            </a:extLst>
          </p:cNvPr>
          <p:cNvSpPr>
            <a:spLocks noGrp="1"/>
          </p:cNvSpPr>
          <p:nvPr>
            <p:ph type="title"/>
          </p:nvPr>
        </p:nvSpPr>
        <p:spPr/>
        <p:txBody>
          <a:bodyPr/>
          <a:lstStyle/>
          <a:p>
            <a:r>
              <a:rPr lang="en-US" dirty="0"/>
              <a:t>INDU Review of the Copyright Act, June 2019 – Recommendation 5</a:t>
            </a:r>
          </a:p>
        </p:txBody>
      </p:sp>
      <p:sp>
        <p:nvSpPr>
          <p:cNvPr id="3" name="Slide Number Placeholder 2">
            <a:extLst>
              <a:ext uri="{FF2B5EF4-FFF2-40B4-BE49-F238E27FC236}">
                <a16:creationId xmlns:a16="http://schemas.microsoft.com/office/drawing/2014/main" id="{E126E184-10BC-AA41-A57F-A99F3BBA5808}"/>
              </a:ext>
            </a:extLst>
          </p:cNvPr>
          <p:cNvSpPr>
            <a:spLocks noGrp="1"/>
          </p:cNvSpPr>
          <p:nvPr>
            <p:ph type="sldNum" sz="quarter" idx="12"/>
          </p:nvPr>
        </p:nvSpPr>
        <p:spPr/>
        <p:txBody>
          <a:bodyPr/>
          <a:lstStyle/>
          <a:p>
            <a:fld id="{5C35FCF4-C3EF-BD43-82E0-05BC237DAD2A}" type="slidenum">
              <a:rPr lang="en-US" smtClean="0"/>
              <a:pPr/>
              <a:t>2</a:t>
            </a:fld>
            <a:endParaRPr lang="en-US" dirty="0"/>
          </a:p>
        </p:txBody>
      </p:sp>
      <p:sp>
        <p:nvSpPr>
          <p:cNvPr id="4" name="Content Placeholder 3">
            <a:extLst>
              <a:ext uri="{FF2B5EF4-FFF2-40B4-BE49-F238E27FC236}">
                <a16:creationId xmlns:a16="http://schemas.microsoft.com/office/drawing/2014/main" id="{0BE352C4-0B4E-B545-9CE1-A5AD5DC97442}"/>
              </a:ext>
            </a:extLst>
          </p:cNvPr>
          <p:cNvSpPr>
            <a:spLocks noGrp="1"/>
          </p:cNvSpPr>
          <p:nvPr>
            <p:ph idx="1"/>
          </p:nvPr>
        </p:nvSpPr>
        <p:spPr>
          <a:xfrm>
            <a:off x="387692" y="1272742"/>
            <a:ext cx="8113757" cy="5010670"/>
          </a:xfrm>
        </p:spPr>
        <p:txBody>
          <a:bodyPr/>
          <a:lstStyle/>
          <a:p>
            <a:pPr marL="0" indent="0">
              <a:buNone/>
            </a:pPr>
            <a:r>
              <a:rPr lang="en-CA" sz="2000" b="1" i="0" u="none" strike="noStrike" baseline="0" dirty="0">
                <a:solidFill>
                  <a:srgbClr val="000000"/>
                </a:solidFill>
                <a:latin typeface="Calibri" panose="020F0502020204030204" pitchFamily="34" charset="0"/>
              </a:rPr>
              <a:t>“</a:t>
            </a:r>
            <a:r>
              <a:rPr lang="en-US" sz="2000" i="0" u="none" strike="noStrike" baseline="0" dirty="0">
                <a:solidFill>
                  <a:srgbClr val="000000"/>
                </a:solidFill>
                <a:latin typeface="Calibri" panose="020F0502020204030204" pitchFamily="34" charset="0"/>
              </a:rPr>
              <a:t>That the Government of Canada consult with Indigenous groups, experts, and other stakeholders on the protection of traditional arts and cultural expressions in the context </a:t>
            </a:r>
            <a:r>
              <a:rPr lang="en-US" sz="2000" dirty="0">
                <a:solidFill>
                  <a:srgbClr val="000000"/>
                </a:solidFill>
                <a:latin typeface="Calibri" panose="020F0502020204030204" pitchFamily="34" charset="0"/>
              </a:rPr>
              <a:t> </a:t>
            </a:r>
            <a:r>
              <a:rPr lang="en-US" sz="2000" i="0" u="none" strike="noStrike" baseline="0" dirty="0">
                <a:solidFill>
                  <a:srgbClr val="000000"/>
                </a:solidFill>
                <a:latin typeface="Calibri" panose="020F0502020204030204" pitchFamily="34" charset="0"/>
              </a:rPr>
              <a:t>of Reconciliation, and that this consultation address the following matters, among others: </a:t>
            </a:r>
          </a:p>
          <a:p>
            <a:pPr marL="0" indent="0">
              <a:buNone/>
            </a:pPr>
            <a:r>
              <a:rPr lang="en-US" sz="2000" b="1" i="0" u="none" strike="noStrike" baseline="0" dirty="0">
                <a:solidFill>
                  <a:srgbClr val="000000"/>
                </a:solidFill>
                <a:latin typeface="Calibri" panose="020F0502020204030204" pitchFamily="34" charset="0"/>
              </a:rPr>
              <a:t>• The recognition and effective protection of traditional arts and cultural expressions in Canadian law, within and beyond copyright legislation; </a:t>
            </a:r>
          </a:p>
          <a:p>
            <a:pPr marL="0" indent="0">
              <a:buNone/>
            </a:pPr>
            <a:r>
              <a:rPr lang="en-US" sz="2000" i="0" u="none" strike="noStrike" baseline="0" dirty="0">
                <a:solidFill>
                  <a:srgbClr val="000000"/>
                </a:solidFill>
                <a:latin typeface="Calibri" panose="020F0502020204030204" pitchFamily="34" charset="0"/>
              </a:rPr>
              <a:t>• The participation of Indigenous groups in the development of national and international intellectual property law; </a:t>
            </a:r>
          </a:p>
          <a:p>
            <a:pPr marL="0" indent="0">
              <a:buNone/>
            </a:pPr>
            <a:r>
              <a:rPr lang="en-US" sz="2000" i="0" u="none" strike="noStrike" baseline="0" dirty="0">
                <a:solidFill>
                  <a:srgbClr val="000000"/>
                </a:solidFill>
                <a:latin typeface="Calibri" panose="020F0502020204030204" pitchFamily="34" charset="0"/>
              </a:rPr>
              <a:t>• The development of institutional, regulatory, and technological means to protect traditional arts and cultural expressions, including but not limited to: </a:t>
            </a:r>
          </a:p>
          <a:p>
            <a:pPr marL="0" indent="0">
              <a:buNone/>
            </a:pPr>
            <a:r>
              <a:rPr lang="en-US" sz="2000" i="0" u="none" strike="noStrike" baseline="0" dirty="0">
                <a:solidFill>
                  <a:srgbClr val="000000"/>
                </a:solidFill>
                <a:latin typeface="Calibri" panose="020F0502020204030204" pitchFamily="34" charset="0"/>
              </a:rPr>
              <a:t>• Creating an Indigenous Art Registry; </a:t>
            </a:r>
          </a:p>
          <a:p>
            <a:pPr marL="0" indent="0">
              <a:buNone/>
            </a:pPr>
            <a:r>
              <a:rPr lang="en-US" sz="2000" i="0" u="none" strike="noStrike" baseline="0" dirty="0">
                <a:solidFill>
                  <a:srgbClr val="000000"/>
                </a:solidFill>
                <a:latin typeface="Calibri" panose="020F0502020204030204" pitchFamily="34" charset="0"/>
              </a:rPr>
              <a:t>• Establishing an organization dedicated to protecting and advocating for the interests of Indigenous creators; and </a:t>
            </a:r>
          </a:p>
          <a:p>
            <a:pPr marL="0" indent="0">
              <a:buNone/>
            </a:pPr>
            <a:r>
              <a:rPr lang="en-US" sz="2000" i="0" u="none" strike="noStrike" baseline="0" dirty="0">
                <a:solidFill>
                  <a:srgbClr val="000000"/>
                </a:solidFill>
                <a:latin typeface="Calibri" panose="020F0502020204030204" pitchFamily="34" charset="0"/>
              </a:rPr>
              <a:t>• Granting Indigenous peoples the authority to manage traditional arts and cultural expressions, notably through the insertion of a non-derogation clause in the </a:t>
            </a:r>
            <a:r>
              <a:rPr lang="en-US" sz="2000" i="1" u="none" strike="noStrike" baseline="0" dirty="0">
                <a:solidFill>
                  <a:srgbClr val="000000"/>
                </a:solidFill>
                <a:latin typeface="Calibri" panose="020F0502020204030204" pitchFamily="34" charset="0"/>
              </a:rPr>
              <a:t>Copyright Act</a:t>
            </a:r>
            <a:r>
              <a:rPr lang="en-US" sz="2000" i="0" u="none" strike="noStrike" baseline="0" dirty="0">
                <a:solidFill>
                  <a:srgbClr val="000000"/>
                </a:solidFill>
                <a:latin typeface="Calibri" panose="020F0502020204030204" pitchFamily="34" charset="0"/>
              </a:rPr>
              <a:t>.“ (INDU, 2019; P. 30-31</a:t>
            </a:r>
          </a:p>
          <a:p>
            <a:endParaRPr lang="en-US" dirty="0"/>
          </a:p>
        </p:txBody>
      </p:sp>
    </p:spTree>
    <p:extLst>
      <p:ext uri="{BB962C8B-B14F-4D97-AF65-F5344CB8AC3E}">
        <p14:creationId xmlns:p14="http://schemas.microsoft.com/office/powerpoint/2010/main" val="3401540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8B86-0DDE-C446-9AA4-009843036656}"/>
              </a:ext>
            </a:extLst>
          </p:cNvPr>
          <p:cNvSpPr>
            <a:spLocks noGrp="1"/>
          </p:cNvSpPr>
          <p:nvPr>
            <p:ph type="title"/>
          </p:nvPr>
        </p:nvSpPr>
        <p:spPr/>
        <p:txBody>
          <a:bodyPr/>
          <a:lstStyle/>
          <a:p>
            <a:r>
              <a:rPr lang="en-US" dirty="0"/>
              <a:t>INDU Review of the Copyright Act, June 2019 – Recommendation 5</a:t>
            </a:r>
          </a:p>
        </p:txBody>
      </p:sp>
      <p:sp>
        <p:nvSpPr>
          <p:cNvPr id="3" name="Slide Number Placeholder 2">
            <a:extLst>
              <a:ext uri="{FF2B5EF4-FFF2-40B4-BE49-F238E27FC236}">
                <a16:creationId xmlns:a16="http://schemas.microsoft.com/office/drawing/2014/main" id="{E126E184-10BC-AA41-A57F-A99F3BBA5808}"/>
              </a:ext>
            </a:extLst>
          </p:cNvPr>
          <p:cNvSpPr>
            <a:spLocks noGrp="1"/>
          </p:cNvSpPr>
          <p:nvPr>
            <p:ph type="sldNum" sz="quarter" idx="12"/>
          </p:nvPr>
        </p:nvSpPr>
        <p:spPr/>
        <p:txBody>
          <a:bodyPr/>
          <a:lstStyle/>
          <a:p>
            <a:fld id="{5C35FCF4-C3EF-BD43-82E0-05BC237DAD2A}" type="slidenum">
              <a:rPr lang="en-US" smtClean="0"/>
              <a:pPr/>
              <a:t>3</a:t>
            </a:fld>
            <a:endParaRPr lang="en-US" dirty="0"/>
          </a:p>
        </p:txBody>
      </p:sp>
      <p:sp>
        <p:nvSpPr>
          <p:cNvPr id="4" name="Content Placeholder 3">
            <a:extLst>
              <a:ext uri="{FF2B5EF4-FFF2-40B4-BE49-F238E27FC236}">
                <a16:creationId xmlns:a16="http://schemas.microsoft.com/office/drawing/2014/main" id="{0BE352C4-0B4E-B545-9CE1-A5AD5DC97442}"/>
              </a:ext>
            </a:extLst>
          </p:cNvPr>
          <p:cNvSpPr>
            <a:spLocks noGrp="1"/>
          </p:cNvSpPr>
          <p:nvPr>
            <p:ph idx="1"/>
          </p:nvPr>
        </p:nvSpPr>
        <p:spPr>
          <a:xfrm>
            <a:off x="387692" y="1272742"/>
            <a:ext cx="8113757" cy="5010670"/>
          </a:xfrm>
        </p:spPr>
        <p:txBody>
          <a:bodyPr/>
          <a:lstStyle/>
          <a:p>
            <a:pPr marL="0" indent="0">
              <a:buNone/>
            </a:pPr>
            <a:endParaRPr lang="en-US" sz="2000" b="1" i="0" u="none" strike="noStrike" baseline="0" dirty="0">
              <a:solidFill>
                <a:srgbClr val="000000"/>
              </a:solidFill>
              <a:latin typeface="Calibri" panose="020F0502020204030204" pitchFamily="34" charset="0"/>
            </a:endParaRPr>
          </a:p>
          <a:p>
            <a:pPr marL="0" indent="0">
              <a:buNone/>
            </a:pPr>
            <a:endParaRPr lang="en-US" sz="2000" b="1" dirty="0">
              <a:solidFill>
                <a:srgbClr val="000000"/>
              </a:solidFill>
              <a:latin typeface="Calibri" panose="020F0502020204030204" pitchFamily="34" charset="0"/>
            </a:endParaRPr>
          </a:p>
          <a:p>
            <a:pPr marL="0" indent="0">
              <a:buNone/>
            </a:pPr>
            <a:endParaRPr lang="en-US" sz="2000" b="1" i="0" u="none" strike="noStrike" baseline="0" dirty="0">
              <a:solidFill>
                <a:srgbClr val="000000"/>
              </a:solidFill>
              <a:latin typeface="Calibri" panose="020F0502020204030204" pitchFamily="34" charset="0"/>
            </a:endParaRPr>
          </a:p>
          <a:p>
            <a:pPr marL="0" indent="0">
              <a:buNone/>
            </a:pPr>
            <a:r>
              <a:rPr lang="en-US" sz="2000" b="1" i="0" u="none" strike="noStrike" baseline="0" dirty="0">
                <a:solidFill>
                  <a:srgbClr val="000000"/>
                </a:solidFill>
                <a:latin typeface="Calibri" panose="020F0502020204030204" pitchFamily="34" charset="0"/>
              </a:rPr>
              <a:t>• The recognition and effective protection of traditional arts and cultural expressions in Canadian law, within and beyond copyright legislation; </a:t>
            </a:r>
            <a:endParaRPr lang="en-US" sz="2000" i="0" u="none" strike="noStrike" baseline="0"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4172234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9434-5D79-6944-B01B-489197549FC1}"/>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D35B1A81-2700-514C-8691-98D4F9FF00A6}"/>
              </a:ext>
            </a:extLst>
          </p:cNvPr>
          <p:cNvSpPr>
            <a:spLocks noGrp="1"/>
          </p:cNvSpPr>
          <p:nvPr>
            <p:ph type="sldNum" sz="quarter" idx="12"/>
          </p:nvPr>
        </p:nvSpPr>
        <p:spPr/>
        <p:txBody>
          <a:bodyPr/>
          <a:lstStyle/>
          <a:p>
            <a:fld id="{5C35FCF4-C3EF-BD43-82E0-05BC237DAD2A}" type="slidenum">
              <a:rPr lang="en-US" smtClean="0"/>
              <a:pPr/>
              <a:t>4</a:t>
            </a:fld>
            <a:endParaRPr lang="en-US" dirty="0"/>
          </a:p>
        </p:txBody>
      </p:sp>
      <p:sp>
        <p:nvSpPr>
          <p:cNvPr id="4" name="Content Placeholder 3">
            <a:extLst>
              <a:ext uri="{FF2B5EF4-FFF2-40B4-BE49-F238E27FC236}">
                <a16:creationId xmlns:a16="http://schemas.microsoft.com/office/drawing/2014/main" id="{C514D8D4-B3D9-7E42-909B-4A9CD47EE66A}"/>
              </a:ext>
            </a:extLst>
          </p:cNvPr>
          <p:cNvSpPr>
            <a:spLocks noGrp="1"/>
          </p:cNvSpPr>
          <p:nvPr>
            <p:ph idx="1"/>
          </p:nvPr>
        </p:nvSpPr>
        <p:spPr>
          <a:xfrm>
            <a:off x="387692" y="1643448"/>
            <a:ext cx="8113757" cy="1552513"/>
          </a:xfrm>
        </p:spPr>
        <p:txBody>
          <a:bodyPr/>
          <a:lstStyle/>
          <a:p>
            <a:r>
              <a:rPr lang="en-US" dirty="0"/>
              <a:t>Situating the Presentation</a:t>
            </a:r>
          </a:p>
          <a:p>
            <a:pPr lvl="1"/>
            <a:r>
              <a:rPr lang="en-US" dirty="0"/>
              <a:t>Where I am coming from</a:t>
            </a:r>
          </a:p>
          <a:p>
            <a:pPr lvl="1"/>
            <a:r>
              <a:rPr lang="en-US" dirty="0"/>
              <a:t>Jumping off point - Copyright INDU (June 2019) Recommendation 5</a:t>
            </a:r>
          </a:p>
          <a:p>
            <a:endParaRPr lang="en-US" dirty="0"/>
          </a:p>
          <a:p>
            <a:pPr lvl="1"/>
            <a:endParaRPr lang="en-US" dirty="0"/>
          </a:p>
          <a:p>
            <a:pPr lvl="1"/>
            <a:endParaRPr lang="en-US" dirty="0"/>
          </a:p>
          <a:p>
            <a:endParaRPr lang="en-US" dirty="0"/>
          </a:p>
        </p:txBody>
      </p:sp>
      <p:sp>
        <p:nvSpPr>
          <p:cNvPr id="5" name="TextBox 4">
            <a:extLst>
              <a:ext uri="{FF2B5EF4-FFF2-40B4-BE49-F238E27FC236}">
                <a16:creationId xmlns:a16="http://schemas.microsoft.com/office/drawing/2014/main" id="{BDBE4977-3FE2-4E27-A002-61B2314D6872}"/>
              </a:ext>
            </a:extLst>
          </p:cNvPr>
          <p:cNvSpPr txBox="1"/>
          <p:nvPr/>
        </p:nvSpPr>
        <p:spPr>
          <a:xfrm>
            <a:off x="387692" y="3311371"/>
            <a:ext cx="8113757" cy="1273169"/>
          </a:xfrm>
          <a:prstGeom prst="rect">
            <a:avLst/>
          </a:prstGeom>
          <a:noFill/>
        </p:spPr>
        <p:txBody>
          <a:bodyPr wrap="square" rtlCol="0">
            <a:spAutoFit/>
          </a:bodyPr>
          <a:lstStyle/>
          <a:p>
            <a:pPr marL="57150" indent="-228600">
              <a:lnSpc>
                <a:spcPct val="90000"/>
              </a:lnSpc>
              <a:buClr>
                <a:srgbClr val="D60057"/>
              </a:buClr>
              <a:buFont typeface="Arial" panose="020B0604020202020204" pitchFamily="34" charset="0"/>
              <a:buChar char="•"/>
            </a:pPr>
            <a:r>
              <a:rPr lang="en-US" sz="2800" dirty="0"/>
              <a:t>Collective Copyright</a:t>
            </a:r>
          </a:p>
          <a:p>
            <a:pPr marL="685800" lvl="1" indent="-228600">
              <a:lnSpc>
                <a:spcPct val="90000"/>
              </a:lnSpc>
              <a:spcBef>
                <a:spcPts val="500"/>
              </a:spcBef>
              <a:buClr>
                <a:srgbClr val="FBB031"/>
              </a:buClr>
              <a:buFont typeface="Arial" panose="020B0604020202020204" pitchFamily="34" charset="0"/>
              <a:buChar char="•"/>
            </a:pPr>
            <a:r>
              <a:rPr lang="en-US" sz="2400" dirty="0"/>
              <a:t>What is it?</a:t>
            </a:r>
          </a:p>
          <a:p>
            <a:pPr marL="685800" lvl="1" indent="-228600">
              <a:lnSpc>
                <a:spcPct val="90000"/>
              </a:lnSpc>
              <a:spcBef>
                <a:spcPts val="500"/>
              </a:spcBef>
              <a:buClr>
                <a:srgbClr val="FBB031"/>
              </a:buClr>
              <a:buFont typeface="Arial" panose="020B0604020202020204" pitchFamily="34" charset="0"/>
              <a:buChar char="•"/>
            </a:pPr>
            <a:r>
              <a:rPr lang="en-US" sz="2400" dirty="0"/>
              <a:t>Approaches to it</a:t>
            </a:r>
          </a:p>
        </p:txBody>
      </p:sp>
      <p:sp>
        <p:nvSpPr>
          <p:cNvPr id="6" name="TextBox 5">
            <a:extLst>
              <a:ext uri="{FF2B5EF4-FFF2-40B4-BE49-F238E27FC236}">
                <a16:creationId xmlns:a16="http://schemas.microsoft.com/office/drawing/2014/main" id="{5385F83F-3247-493E-BD80-41B8577A27CC}"/>
              </a:ext>
            </a:extLst>
          </p:cNvPr>
          <p:cNvSpPr txBox="1"/>
          <p:nvPr/>
        </p:nvSpPr>
        <p:spPr>
          <a:xfrm>
            <a:off x="387692" y="4502533"/>
            <a:ext cx="8113757" cy="480131"/>
          </a:xfrm>
          <a:prstGeom prst="rect">
            <a:avLst/>
          </a:prstGeom>
          <a:noFill/>
        </p:spPr>
        <p:txBody>
          <a:bodyPr wrap="square" rtlCol="0">
            <a:spAutoFit/>
          </a:bodyPr>
          <a:lstStyle/>
          <a:p>
            <a:pPr marL="57150" indent="-228600">
              <a:lnSpc>
                <a:spcPct val="90000"/>
              </a:lnSpc>
              <a:buClr>
                <a:srgbClr val="D60057"/>
              </a:buClr>
              <a:buFont typeface="Arial" panose="020B0604020202020204" pitchFamily="34" charset="0"/>
              <a:buChar char="•"/>
            </a:pPr>
            <a:r>
              <a:rPr lang="en-US" sz="2800" dirty="0"/>
              <a:t>Exploring Treaty Based Rights</a:t>
            </a:r>
          </a:p>
        </p:txBody>
      </p:sp>
      <p:sp>
        <p:nvSpPr>
          <p:cNvPr id="7" name="TextBox 6">
            <a:extLst>
              <a:ext uri="{FF2B5EF4-FFF2-40B4-BE49-F238E27FC236}">
                <a16:creationId xmlns:a16="http://schemas.microsoft.com/office/drawing/2014/main" id="{C4EBF085-F1A9-43B2-9A47-9B25E63AC084}"/>
              </a:ext>
            </a:extLst>
          </p:cNvPr>
          <p:cNvSpPr txBox="1"/>
          <p:nvPr/>
        </p:nvSpPr>
        <p:spPr>
          <a:xfrm>
            <a:off x="387693" y="4980550"/>
            <a:ext cx="8113757" cy="757130"/>
          </a:xfrm>
          <a:prstGeom prst="rect">
            <a:avLst/>
          </a:prstGeom>
          <a:noFill/>
        </p:spPr>
        <p:txBody>
          <a:bodyPr wrap="square" rtlCol="0">
            <a:spAutoFit/>
          </a:bodyPr>
          <a:lstStyle/>
          <a:p>
            <a:pPr marL="57150" indent="-228600">
              <a:lnSpc>
                <a:spcPct val="90000"/>
              </a:lnSpc>
              <a:buClr>
                <a:srgbClr val="D60057"/>
              </a:buClr>
              <a:buFont typeface="Arial" panose="020B0604020202020204" pitchFamily="34" charset="0"/>
              <a:buChar char="•"/>
            </a:pPr>
            <a:r>
              <a:rPr lang="en-US" sz="2800" dirty="0"/>
              <a:t>Why does this matter? </a:t>
            </a:r>
          </a:p>
          <a:p>
            <a:endParaRPr lang="en-CA" dirty="0"/>
          </a:p>
        </p:txBody>
      </p:sp>
      <p:sp>
        <p:nvSpPr>
          <p:cNvPr id="8" name="TextBox 7">
            <a:extLst>
              <a:ext uri="{FF2B5EF4-FFF2-40B4-BE49-F238E27FC236}">
                <a16:creationId xmlns:a16="http://schemas.microsoft.com/office/drawing/2014/main" id="{67D48CBF-D53E-4843-A2B6-F86BE0F41E5A}"/>
              </a:ext>
            </a:extLst>
          </p:cNvPr>
          <p:cNvSpPr txBox="1"/>
          <p:nvPr/>
        </p:nvSpPr>
        <p:spPr>
          <a:xfrm>
            <a:off x="387693" y="5521910"/>
            <a:ext cx="6631619" cy="480131"/>
          </a:xfrm>
          <a:prstGeom prst="rect">
            <a:avLst/>
          </a:prstGeom>
          <a:noFill/>
        </p:spPr>
        <p:txBody>
          <a:bodyPr wrap="square" rtlCol="0">
            <a:spAutoFit/>
          </a:bodyPr>
          <a:lstStyle/>
          <a:p>
            <a:pPr marL="57150" indent="-228600">
              <a:lnSpc>
                <a:spcPct val="90000"/>
              </a:lnSpc>
              <a:buClr>
                <a:srgbClr val="D60057"/>
              </a:buClr>
              <a:buFont typeface="Arial" panose="020B0604020202020204" pitchFamily="34" charset="0"/>
              <a:buChar char="•"/>
            </a:pPr>
            <a:r>
              <a:rPr lang="en-US" sz="2800" dirty="0"/>
              <a:t>Discussion</a:t>
            </a:r>
            <a:endParaRPr lang="en-CA" sz="2800" dirty="0"/>
          </a:p>
        </p:txBody>
      </p:sp>
    </p:spTree>
    <p:extLst>
      <p:ext uri="{BB962C8B-B14F-4D97-AF65-F5344CB8AC3E}">
        <p14:creationId xmlns:p14="http://schemas.microsoft.com/office/powerpoint/2010/main" val="287822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8B86-0DDE-C446-9AA4-009843036656}"/>
              </a:ext>
            </a:extLst>
          </p:cNvPr>
          <p:cNvSpPr>
            <a:spLocks noGrp="1"/>
          </p:cNvSpPr>
          <p:nvPr>
            <p:ph type="title"/>
          </p:nvPr>
        </p:nvSpPr>
        <p:spPr/>
        <p:txBody>
          <a:bodyPr/>
          <a:lstStyle/>
          <a:p>
            <a:r>
              <a:rPr lang="en-US" dirty="0"/>
              <a:t>Situating the presentation</a:t>
            </a:r>
          </a:p>
        </p:txBody>
      </p:sp>
      <p:sp>
        <p:nvSpPr>
          <p:cNvPr id="3" name="Slide Number Placeholder 2">
            <a:extLst>
              <a:ext uri="{FF2B5EF4-FFF2-40B4-BE49-F238E27FC236}">
                <a16:creationId xmlns:a16="http://schemas.microsoft.com/office/drawing/2014/main" id="{E126E184-10BC-AA41-A57F-A99F3BBA5808}"/>
              </a:ext>
            </a:extLst>
          </p:cNvPr>
          <p:cNvSpPr>
            <a:spLocks noGrp="1"/>
          </p:cNvSpPr>
          <p:nvPr>
            <p:ph type="sldNum" sz="quarter" idx="12"/>
          </p:nvPr>
        </p:nvSpPr>
        <p:spPr/>
        <p:txBody>
          <a:bodyPr/>
          <a:lstStyle/>
          <a:p>
            <a:fld id="{5C35FCF4-C3EF-BD43-82E0-05BC237DAD2A}" type="slidenum">
              <a:rPr lang="en-US" smtClean="0"/>
              <a:pPr/>
              <a:t>5</a:t>
            </a:fld>
            <a:endParaRPr lang="en-US" dirty="0"/>
          </a:p>
        </p:txBody>
      </p:sp>
      <p:sp>
        <p:nvSpPr>
          <p:cNvPr id="4" name="Content Placeholder 3">
            <a:extLst>
              <a:ext uri="{FF2B5EF4-FFF2-40B4-BE49-F238E27FC236}">
                <a16:creationId xmlns:a16="http://schemas.microsoft.com/office/drawing/2014/main" id="{0BE352C4-0B4E-B545-9CE1-A5AD5DC97442}"/>
              </a:ext>
            </a:extLst>
          </p:cNvPr>
          <p:cNvSpPr>
            <a:spLocks noGrp="1"/>
          </p:cNvSpPr>
          <p:nvPr>
            <p:ph idx="1"/>
          </p:nvPr>
        </p:nvSpPr>
        <p:spPr>
          <a:xfrm>
            <a:off x="387692" y="1643449"/>
            <a:ext cx="8113757" cy="631794"/>
          </a:xfrm>
        </p:spPr>
        <p:txBody>
          <a:bodyPr/>
          <a:lstStyle/>
          <a:p>
            <a:r>
              <a:rPr lang="en-US" dirty="0"/>
              <a:t>This is an exploration not a road map.</a:t>
            </a:r>
          </a:p>
        </p:txBody>
      </p:sp>
      <p:sp>
        <p:nvSpPr>
          <p:cNvPr id="5" name="Content Placeholder 3">
            <a:extLst>
              <a:ext uri="{FF2B5EF4-FFF2-40B4-BE49-F238E27FC236}">
                <a16:creationId xmlns:a16="http://schemas.microsoft.com/office/drawing/2014/main" id="{0AD616CD-FAA7-49A4-8752-10E1C7F6CCAE}"/>
              </a:ext>
            </a:extLst>
          </p:cNvPr>
          <p:cNvSpPr txBox="1">
            <a:spLocks/>
          </p:cNvSpPr>
          <p:nvPr/>
        </p:nvSpPr>
        <p:spPr>
          <a:xfrm>
            <a:off x="387693" y="2645952"/>
            <a:ext cx="8113757" cy="922872"/>
          </a:xfrm>
          <a:prstGeom prst="rect">
            <a:avLst/>
          </a:prstGeom>
        </p:spPr>
        <p:txBody>
          <a:bodyPr/>
          <a:lstStyle>
            <a:lvl1pPr marL="228600" indent="-228600" algn="l" defTabSz="914400" rtl="0" eaLnBrk="1" latinLnBrk="0" hangingPunct="1">
              <a:lnSpc>
                <a:spcPct val="90000"/>
              </a:lnSpc>
              <a:spcBef>
                <a:spcPts val="1000"/>
              </a:spcBef>
              <a:buClr>
                <a:srgbClr val="E3272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BB03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B857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This does not suggest what should be done by indigenous groups, it looks to one option of many</a:t>
            </a:r>
          </a:p>
        </p:txBody>
      </p:sp>
      <p:sp>
        <p:nvSpPr>
          <p:cNvPr id="6" name="Content Placeholder 3">
            <a:extLst>
              <a:ext uri="{FF2B5EF4-FFF2-40B4-BE49-F238E27FC236}">
                <a16:creationId xmlns:a16="http://schemas.microsoft.com/office/drawing/2014/main" id="{60162212-8970-425C-A173-32BA51024A07}"/>
              </a:ext>
            </a:extLst>
          </p:cNvPr>
          <p:cNvSpPr txBox="1">
            <a:spLocks/>
          </p:cNvSpPr>
          <p:nvPr/>
        </p:nvSpPr>
        <p:spPr>
          <a:xfrm>
            <a:off x="387693" y="3939533"/>
            <a:ext cx="8113757" cy="1308956"/>
          </a:xfrm>
          <a:prstGeom prst="rect">
            <a:avLst/>
          </a:prstGeom>
        </p:spPr>
        <p:txBody>
          <a:bodyPr/>
          <a:lstStyle>
            <a:lvl1pPr marL="228600" indent="-228600" algn="l" defTabSz="914400" rtl="0" eaLnBrk="1" latinLnBrk="0" hangingPunct="1">
              <a:lnSpc>
                <a:spcPct val="90000"/>
              </a:lnSpc>
              <a:spcBef>
                <a:spcPts val="1000"/>
              </a:spcBef>
              <a:buClr>
                <a:srgbClr val="E3272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BB03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B857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This argument is based on Settler-colonial responsibilities and cannot speak to the interests of diverse Indigenous groups.</a:t>
            </a:r>
          </a:p>
        </p:txBody>
      </p:sp>
    </p:spTree>
    <p:extLst>
      <p:ext uri="{BB962C8B-B14F-4D97-AF65-F5344CB8AC3E}">
        <p14:creationId xmlns:p14="http://schemas.microsoft.com/office/powerpoint/2010/main" val="196635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F4347-8225-446F-9462-10DC94CBFB39}"/>
              </a:ext>
            </a:extLst>
          </p:cNvPr>
          <p:cNvSpPr>
            <a:spLocks noGrp="1"/>
          </p:cNvSpPr>
          <p:nvPr>
            <p:ph type="title"/>
          </p:nvPr>
        </p:nvSpPr>
        <p:spPr/>
        <p:txBody>
          <a:bodyPr/>
          <a:lstStyle/>
          <a:p>
            <a:r>
              <a:rPr lang="en-US" dirty="0"/>
              <a:t>Approaches to Collective Copyright</a:t>
            </a:r>
            <a:endParaRPr lang="en-CA" dirty="0"/>
          </a:p>
        </p:txBody>
      </p:sp>
      <p:sp>
        <p:nvSpPr>
          <p:cNvPr id="3" name="Slide Number Placeholder 2">
            <a:extLst>
              <a:ext uri="{FF2B5EF4-FFF2-40B4-BE49-F238E27FC236}">
                <a16:creationId xmlns:a16="http://schemas.microsoft.com/office/drawing/2014/main" id="{040AD6F7-10BB-41C7-9C9C-7DE28EC6B034}"/>
              </a:ext>
            </a:extLst>
          </p:cNvPr>
          <p:cNvSpPr>
            <a:spLocks noGrp="1"/>
          </p:cNvSpPr>
          <p:nvPr>
            <p:ph type="sldNum" sz="quarter" idx="12"/>
          </p:nvPr>
        </p:nvSpPr>
        <p:spPr/>
        <p:txBody>
          <a:bodyPr/>
          <a:lstStyle/>
          <a:p>
            <a:fld id="{5C35FCF4-C3EF-BD43-82E0-05BC237DAD2A}" type="slidenum">
              <a:rPr lang="en-US" smtClean="0"/>
              <a:pPr/>
              <a:t>6</a:t>
            </a:fld>
            <a:endParaRPr lang="en-US" dirty="0"/>
          </a:p>
        </p:txBody>
      </p:sp>
      <p:sp>
        <p:nvSpPr>
          <p:cNvPr id="4" name="Content Placeholder 3">
            <a:extLst>
              <a:ext uri="{FF2B5EF4-FFF2-40B4-BE49-F238E27FC236}">
                <a16:creationId xmlns:a16="http://schemas.microsoft.com/office/drawing/2014/main" id="{CBF0308E-82CB-4F98-9049-929CA18699D7}"/>
              </a:ext>
            </a:extLst>
          </p:cNvPr>
          <p:cNvSpPr>
            <a:spLocks noGrp="1"/>
          </p:cNvSpPr>
          <p:nvPr>
            <p:ph idx="1"/>
          </p:nvPr>
        </p:nvSpPr>
        <p:spPr>
          <a:xfrm>
            <a:off x="387692" y="1643448"/>
            <a:ext cx="8113757" cy="1383837"/>
          </a:xfrm>
        </p:spPr>
        <p:txBody>
          <a:bodyPr/>
          <a:lstStyle/>
          <a:p>
            <a:r>
              <a:rPr lang="en-US" dirty="0"/>
              <a:t>Nationhood based approach</a:t>
            </a:r>
          </a:p>
          <a:p>
            <a:pPr lvl="1"/>
            <a:r>
              <a:rPr lang="en-CA" sz="2000" dirty="0">
                <a:ea typeface="Calibri" panose="020F0502020204030204" pitchFamily="34" charset="0"/>
              </a:rPr>
              <a:t>Nationhood-based approaches as described by Simpson (2017) exist only through rejection of the authority of settler-colonialism and their institutions.</a:t>
            </a:r>
            <a:endParaRPr lang="en-CA" sz="2000" dirty="0"/>
          </a:p>
        </p:txBody>
      </p:sp>
      <p:sp>
        <p:nvSpPr>
          <p:cNvPr id="5" name="Content Placeholder 3">
            <a:extLst>
              <a:ext uri="{FF2B5EF4-FFF2-40B4-BE49-F238E27FC236}">
                <a16:creationId xmlns:a16="http://schemas.microsoft.com/office/drawing/2014/main" id="{9871B173-65E3-4DB3-AC82-438228ED0D7D}"/>
              </a:ext>
            </a:extLst>
          </p:cNvPr>
          <p:cNvSpPr txBox="1">
            <a:spLocks/>
          </p:cNvSpPr>
          <p:nvPr/>
        </p:nvSpPr>
        <p:spPr>
          <a:xfrm>
            <a:off x="387691" y="3045847"/>
            <a:ext cx="8113757" cy="1943403"/>
          </a:xfrm>
          <a:prstGeom prst="rect">
            <a:avLst/>
          </a:prstGeom>
        </p:spPr>
        <p:txBody>
          <a:bodyPr/>
          <a:lstStyle>
            <a:lvl1pPr marL="228600" indent="-228600" algn="l" defTabSz="914400" rtl="0" eaLnBrk="1" latinLnBrk="0" hangingPunct="1">
              <a:lnSpc>
                <a:spcPct val="90000"/>
              </a:lnSpc>
              <a:spcBef>
                <a:spcPts val="1000"/>
              </a:spcBef>
              <a:buClr>
                <a:srgbClr val="E3272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BB03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B857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rights-based approach</a:t>
            </a:r>
          </a:p>
          <a:p>
            <a:pPr lvl="1"/>
            <a:r>
              <a:rPr lang="en-CA" sz="2000" dirty="0">
                <a:ea typeface="Calibri" panose="020F0502020204030204" pitchFamily="34" charset="0"/>
              </a:rPr>
              <a:t>A rights-based approach immediately places Indigenous peoples in the position of asking for change from settler populations; additionally, the process of pursuing rights, through a system of settler-colonial rules which again gives primacy to this approach and predominantly white settler voices. </a:t>
            </a:r>
            <a:endParaRPr lang="en-US" sz="2000" dirty="0"/>
          </a:p>
        </p:txBody>
      </p:sp>
      <p:sp>
        <p:nvSpPr>
          <p:cNvPr id="6" name="Content Placeholder 3">
            <a:extLst>
              <a:ext uri="{FF2B5EF4-FFF2-40B4-BE49-F238E27FC236}">
                <a16:creationId xmlns:a16="http://schemas.microsoft.com/office/drawing/2014/main" id="{2B5924A6-5ED1-413A-B028-C3A161DB383A}"/>
              </a:ext>
            </a:extLst>
          </p:cNvPr>
          <p:cNvSpPr txBox="1">
            <a:spLocks/>
          </p:cNvSpPr>
          <p:nvPr/>
        </p:nvSpPr>
        <p:spPr>
          <a:xfrm>
            <a:off x="217786" y="5007813"/>
            <a:ext cx="8113757" cy="1441214"/>
          </a:xfrm>
          <a:prstGeom prst="rect">
            <a:avLst/>
          </a:prstGeom>
        </p:spPr>
        <p:txBody>
          <a:bodyPr/>
          <a:lstStyle>
            <a:lvl1pPr marL="228600" indent="-228600" algn="l" defTabSz="914400" rtl="0" eaLnBrk="1" latinLnBrk="0" hangingPunct="1">
              <a:lnSpc>
                <a:spcPct val="90000"/>
              </a:lnSpc>
              <a:spcBef>
                <a:spcPts val="1000"/>
              </a:spcBef>
              <a:buClr>
                <a:srgbClr val="E3272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BB03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B857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treaty-rights based approach</a:t>
            </a:r>
          </a:p>
          <a:p>
            <a:pPr lvl="1"/>
            <a:r>
              <a:rPr lang="en-CA" sz="2000" dirty="0">
                <a:ea typeface="Calibri" panose="020F0502020204030204" pitchFamily="34" charset="0"/>
              </a:rPr>
              <a:t>An approach that looks not only at the rights explicitly written in treaty documents but also the implied and unwritten responsibilities of the settler-colonial state (Borrows &amp; Coyle, 2017).</a:t>
            </a:r>
            <a:endParaRPr lang="en-US" sz="2000" dirty="0"/>
          </a:p>
        </p:txBody>
      </p:sp>
    </p:spTree>
    <p:extLst>
      <p:ext uri="{BB962C8B-B14F-4D97-AF65-F5344CB8AC3E}">
        <p14:creationId xmlns:p14="http://schemas.microsoft.com/office/powerpoint/2010/main" val="411010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A53D-9CAF-4C39-A82E-4DD4693A2841}"/>
              </a:ext>
            </a:extLst>
          </p:cNvPr>
          <p:cNvSpPr>
            <a:spLocks noGrp="1"/>
          </p:cNvSpPr>
          <p:nvPr>
            <p:ph type="title"/>
          </p:nvPr>
        </p:nvSpPr>
        <p:spPr/>
        <p:txBody>
          <a:bodyPr/>
          <a:lstStyle/>
          <a:p>
            <a:r>
              <a:rPr lang="en-US" dirty="0"/>
              <a:t>Collective Copyright</a:t>
            </a:r>
            <a:endParaRPr lang="en-CA" dirty="0"/>
          </a:p>
        </p:txBody>
      </p:sp>
      <p:sp>
        <p:nvSpPr>
          <p:cNvPr id="3" name="Slide Number Placeholder 2">
            <a:extLst>
              <a:ext uri="{FF2B5EF4-FFF2-40B4-BE49-F238E27FC236}">
                <a16:creationId xmlns:a16="http://schemas.microsoft.com/office/drawing/2014/main" id="{E54578E5-2B14-4751-8C89-C124E909DC08}"/>
              </a:ext>
            </a:extLst>
          </p:cNvPr>
          <p:cNvSpPr>
            <a:spLocks noGrp="1"/>
          </p:cNvSpPr>
          <p:nvPr>
            <p:ph type="sldNum" sz="quarter" idx="12"/>
          </p:nvPr>
        </p:nvSpPr>
        <p:spPr/>
        <p:txBody>
          <a:bodyPr/>
          <a:lstStyle/>
          <a:p>
            <a:fld id="{5C35FCF4-C3EF-BD43-82E0-05BC237DAD2A}" type="slidenum">
              <a:rPr lang="en-US" smtClean="0"/>
              <a:pPr/>
              <a:t>7</a:t>
            </a:fld>
            <a:endParaRPr lang="en-US" dirty="0"/>
          </a:p>
        </p:txBody>
      </p:sp>
      <p:sp>
        <p:nvSpPr>
          <p:cNvPr id="4" name="Content Placeholder 3">
            <a:extLst>
              <a:ext uri="{FF2B5EF4-FFF2-40B4-BE49-F238E27FC236}">
                <a16:creationId xmlns:a16="http://schemas.microsoft.com/office/drawing/2014/main" id="{23DEE5D6-4BEF-49B4-BCFB-90478B4C4806}"/>
              </a:ext>
            </a:extLst>
          </p:cNvPr>
          <p:cNvSpPr>
            <a:spLocks noGrp="1"/>
          </p:cNvSpPr>
          <p:nvPr>
            <p:ph idx="1"/>
          </p:nvPr>
        </p:nvSpPr>
        <p:spPr>
          <a:xfrm>
            <a:off x="387693" y="1272741"/>
            <a:ext cx="8113757" cy="4639963"/>
          </a:xfrm>
        </p:spPr>
        <p:txBody>
          <a:bodyPr/>
          <a:lstStyle/>
          <a:p>
            <a:r>
              <a:rPr lang="en-US" dirty="0"/>
              <a:t>Traditional Knowledge</a:t>
            </a:r>
          </a:p>
          <a:p>
            <a:pPr lvl="1"/>
            <a:r>
              <a:rPr lang="en-CA" sz="2000" dirty="0">
                <a:effectLst/>
                <a:latin typeface="Times New Roman" panose="02020603050405020304" pitchFamily="18" charset="0"/>
                <a:ea typeface="Calibri" panose="020F0502020204030204" pitchFamily="34" charset="0"/>
              </a:rPr>
              <a:t>“…understanding or skill developed and preserved by</a:t>
            </a:r>
            <a:r>
              <a:rPr lang="en-CA" sz="2000" b="1" dirty="0">
                <a:effectLst/>
                <a:latin typeface="Times New Roman" panose="02020603050405020304" pitchFamily="18" charset="0"/>
                <a:ea typeface="Calibri" panose="020F0502020204030204" pitchFamily="34" charset="0"/>
              </a:rPr>
              <a:t> </a:t>
            </a:r>
            <a:r>
              <a:rPr lang="en-CA" sz="2000" dirty="0">
                <a:effectLst/>
                <a:latin typeface="Times New Roman" panose="02020603050405020304" pitchFamily="18" charset="0"/>
                <a:ea typeface="Calibri" panose="020F0502020204030204" pitchFamily="34" charset="0"/>
              </a:rPr>
              <a:t>the members of an indigenous group, concerning either socially beneficial uses of natural resources (such as plants, animals, or components thereof) or cultural practices (such as rituals, narratives, poems, images, designs, clothing, fabrics, music, or dances).” </a:t>
            </a:r>
            <a:r>
              <a:rPr lang="en-CA" sz="1400" dirty="0">
                <a:effectLst/>
                <a:latin typeface="Times New Roman" panose="02020603050405020304" pitchFamily="18" charset="0"/>
                <a:ea typeface="Calibri" panose="020F0502020204030204" pitchFamily="34" charset="0"/>
              </a:rPr>
              <a:t>(Fisher, 2019; P. 365)</a:t>
            </a:r>
            <a:endParaRPr lang="en-CA" sz="2000" dirty="0">
              <a:effectLst/>
              <a:latin typeface="Times New Roman" panose="02020603050405020304" pitchFamily="18" charset="0"/>
              <a:ea typeface="Calibri" panose="020F0502020204030204" pitchFamily="34" charset="0"/>
            </a:endParaRPr>
          </a:p>
          <a:p>
            <a:pPr lvl="1"/>
            <a:endParaRPr lang="en-CA" dirty="0"/>
          </a:p>
        </p:txBody>
      </p:sp>
    </p:spTree>
    <p:extLst>
      <p:ext uri="{BB962C8B-B14F-4D97-AF65-F5344CB8AC3E}">
        <p14:creationId xmlns:p14="http://schemas.microsoft.com/office/powerpoint/2010/main" val="1862150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A53D-9CAF-4C39-A82E-4DD4693A2841}"/>
              </a:ext>
            </a:extLst>
          </p:cNvPr>
          <p:cNvSpPr>
            <a:spLocks noGrp="1"/>
          </p:cNvSpPr>
          <p:nvPr>
            <p:ph type="title"/>
          </p:nvPr>
        </p:nvSpPr>
        <p:spPr/>
        <p:txBody>
          <a:bodyPr/>
          <a:lstStyle/>
          <a:p>
            <a:r>
              <a:rPr lang="en-US" dirty="0"/>
              <a:t>Collective Copyright</a:t>
            </a:r>
            <a:endParaRPr lang="en-CA" dirty="0"/>
          </a:p>
        </p:txBody>
      </p:sp>
      <p:sp>
        <p:nvSpPr>
          <p:cNvPr id="3" name="Slide Number Placeholder 2">
            <a:extLst>
              <a:ext uri="{FF2B5EF4-FFF2-40B4-BE49-F238E27FC236}">
                <a16:creationId xmlns:a16="http://schemas.microsoft.com/office/drawing/2014/main" id="{E54578E5-2B14-4751-8C89-C124E909DC08}"/>
              </a:ext>
            </a:extLst>
          </p:cNvPr>
          <p:cNvSpPr>
            <a:spLocks noGrp="1"/>
          </p:cNvSpPr>
          <p:nvPr>
            <p:ph type="sldNum" sz="quarter" idx="12"/>
          </p:nvPr>
        </p:nvSpPr>
        <p:spPr/>
        <p:txBody>
          <a:bodyPr/>
          <a:lstStyle/>
          <a:p>
            <a:fld id="{5C35FCF4-C3EF-BD43-82E0-05BC237DAD2A}" type="slidenum">
              <a:rPr lang="en-US" smtClean="0"/>
              <a:pPr/>
              <a:t>8</a:t>
            </a:fld>
            <a:endParaRPr lang="en-US" dirty="0"/>
          </a:p>
        </p:txBody>
      </p:sp>
      <p:sp>
        <p:nvSpPr>
          <p:cNvPr id="4" name="Content Placeholder 3">
            <a:extLst>
              <a:ext uri="{FF2B5EF4-FFF2-40B4-BE49-F238E27FC236}">
                <a16:creationId xmlns:a16="http://schemas.microsoft.com/office/drawing/2014/main" id="{23DEE5D6-4BEF-49B4-BCFB-90478B4C4806}"/>
              </a:ext>
            </a:extLst>
          </p:cNvPr>
          <p:cNvSpPr>
            <a:spLocks noGrp="1"/>
          </p:cNvSpPr>
          <p:nvPr>
            <p:ph idx="1"/>
          </p:nvPr>
        </p:nvSpPr>
        <p:spPr>
          <a:xfrm>
            <a:off x="387693" y="1272741"/>
            <a:ext cx="8113757" cy="4639963"/>
          </a:xfrm>
        </p:spPr>
        <p:txBody>
          <a:bodyPr/>
          <a:lstStyle/>
          <a:p>
            <a:r>
              <a:rPr lang="en-US" dirty="0"/>
              <a:t>Traditional Knowledge</a:t>
            </a:r>
          </a:p>
          <a:p>
            <a:pPr lvl="1"/>
            <a:r>
              <a:rPr lang="en-CA" sz="2000" dirty="0">
                <a:effectLst/>
                <a:latin typeface="Times New Roman" panose="02020603050405020304" pitchFamily="18" charset="0"/>
                <a:ea typeface="Calibri" panose="020F0502020204030204" pitchFamily="34" charset="0"/>
              </a:rPr>
              <a:t>“…understanding or skill developed and preserved by</a:t>
            </a:r>
            <a:r>
              <a:rPr lang="en-CA" sz="2000" b="1" dirty="0">
                <a:effectLst/>
                <a:latin typeface="Times New Roman" panose="02020603050405020304" pitchFamily="18" charset="0"/>
                <a:ea typeface="Calibri" panose="020F0502020204030204" pitchFamily="34" charset="0"/>
              </a:rPr>
              <a:t> </a:t>
            </a:r>
            <a:r>
              <a:rPr lang="en-CA" sz="2000" dirty="0">
                <a:effectLst/>
                <a:latin typeface="Times New Roman" panose="02020603050405020304" pitchFamily="18" charset="0"/>
                <a:ea typeface="Calibri" panose="020F0502020204030204" pitchFamily="34" charset="0"/>
              </a:rPr>
              <a:t>the members of an indigenous group, concerning either socially beneficial uses of natural resources (such as plants, animals, or components thereof) or cultural practices (such as rituals, narratives, poems, images, designs, clothing, fabrics, music, or dances).” </a:t>
            </a:r>
            <a:r>
              <a:rPr lang="en-CA" sz="1400" dirty="0">
                <a:effectLst/>
                <a:latin typeface="Times New Roman" panose="02020603050405020304" pitchFamily="18" charset="0"/>
                <a:ea typeface="Calibri" panose="020F0502020204030204" pitchFamily="34" charset="0"/>
              </a:rPr>
              <a:t>(Fisher, 2019; P. 365)</a:t>
            </a:r>
            <a:endParaRPr lang="en-CA" sz="2000" dirty="0">
              <a:effectLst/>
              <a:latin typeface="Times New Roman" panose="02020603050405020304" pitchFamily="18" charset="0"/>
              <a:ea typeface="Calibri" panose="020F0502020204030204" pitchFamily="34" charset="0"/>
            </a:endParaRPr>
          </a:p>
          <a:p>
            <a:r>
              <a:rPr lang="en-US" dirty="0"/>
              <a:t>Relationship to Copyright</a:t>
            </a:r>
          </a:p>
          <a:p>
            <a:pPr lvl="1"/>
            <a:r>
              <a:rPr lang="en-US" sz="2000" dirty="0"/>
              <a:t>Focused on Liberal individualism</a:t>
            </a:r>
          </a:p>
          <a:p>
            <a:pPr lvl="1"/>
            <a:r>
              <a:rPr lang="en-US" sz="2000" dirty="0"/>
              <a:t>Rights are individualized and based on differentiation.</a:t>
            </a:r>
          </a:p>
        </p:txBody>
      </p:sp>
    </p:spTree>
    <p:extLst>
      <p:ext uri="{BB962C8B-B14F-4D97-AF65-F5344CB8AC3E}">
        <p14:creationId xmlns:p14="http://schemas.microsoft.com/office/powerpoint/2010/main" val="3365445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A53D-9CAF-4C39-A82E-4DD4693A2841}"/>
              </a:ext>
            </a:extLst>
          </p:cNvPr>
          <p:cNvSpPr>
            <a:spLocks noGrp="1"/>
          </p:cNvSpPr>
          <p:nvPr>
            <p:ph type="title"/>
          </p:nvPr>
        </p:nvSpPr>
        <p:spPr/>
        <p:txBody>
          <a:bodyPr/>
          <a:lstStyle/>
          <a:p>
            <a:r>
              <a:rPr lang="en-US" dirty="0"/>
              <a:t>Collective Copyright</a:t>
            </a:r>
            <a:endParaRPr lang="en-CA" dirty="0"/>
          </a:p>
        </p:txBody>
      </p:sp>
      <p:sp>
        <p:nvSpPr>
          <p:cNvPr id="3" name="Slide Number Placeholder 2">
            <a:extLst>
              <a:ext uri="{FF2B5EF4-FFF2-40B4-BE49-F238E27FC236}">
                <a16:creationId xmlns:a16="http://schemas.microsoft.com/office/drawing/2014/main" id="{E54578E5-2B14-4751-8C89-C124E909DC08}"/>
              </a:ext>
            </a:extLst>
          </p:cNvPr>
          <p:cNvSpPr>
            <a:spLocks noGrp="1"/>
          </p:cNvSpPr>
          <p:nvPr>
            <p:ph type="sldNum" sz="quarter" idx="12"/>
          </p:nvPr>
        </p:nvSpPr>
        <p:spPr/>
        <p:txBody>
          <a:bodyPr/>
          <a:lstStyle/>
          <a:p>
            <a:fld id="{5C35FCF4-C3EF-BD43-82E0-05BC237DAD2A}" type="slidenum">
              <a:rPr lang="en-US" smtClean="0"/>
              <a:pPr/>
              <a:t>9</a:t>
            </a:fld>
            <a:endParaRPr lang="en-US" dirty="0"/>
          </a:p>
        </p:txBody>
      </p:sp>
      <p:sp>
        <p:nvSpPr>
          <p:cNvPr id="4" name="Content Placeholder 3">
            <a:extLst>
              <a:ext uri="{FF2B5EF4-FFF2-40B4-BE49-F238E27FC236}">
                <a16:creationId xmlns:a16="http://schemas.microsoft.com/office/drawing/2014/main" id="{23DEE5D6-4BEF-49B4-BCFB-90478B4C4806}"/>
              </a:ext>
            </a:extLst>
          </p:cNvPr>
          <p:cNvSpPr>
            <a:spLocks noGrp="1"/>
          </p:cNvSpPr>
          <p:nvPr>
            <p:ph idx="1"/>
          </p:nvPr>
        </p:nvSpPr>
        <p:spPr>
          <a:xfrm>
            <a:off x="387693" y="1272741"/>
            <a:ext cx="8113757" cy="4639963"/>
          </a:xfrm>
        </p:spPr>
        <p:txBody>
          <a:bodyPr/>
          <a:lstStyle/>
          <a:p>
            <a:r>
              <a:rPr lang="en-US" dirty="0"/>
              <a:t>Traditional Knowledge</a:t>
            </a:r>
          </a:p>
          <a:p>
            <a:pPr lvl="1"/>
            <a:r>
              <a:rPr lang="en-CA" sz="2000" dirty="0">
                <a:effectLst/>
                <a:latin typeface="Times New Roman" panose="02020603050405020304" pitchFamily="18" charset="0"/>
                <a:ea typeface="Calibri" panose="020F0502020204030204" pitchFamily="34" charset="0"/>
              </a:rPr>
              <a:t>“…understanding or skill developed and preserved by</a:t>
            </a:r>
            <a:r>
              <a:rPr lang="en-CA" sz="2000" b="1" dirty="0">
                <a:effectLst/>
                <a:latin typeface="Times New Roman" panose="02020603050405020304" pitchFamily="18" charset="0"/>
                <a:ea typeface="Calibri" panose="020F0502020204030204" pitchFamily="34" charset="0"/>
              </a:rPr>
              <a:t> </a:t>
            </a:r>
            <a:r>
              <a:rPr lang="en-CA" sz="2000" dirty="0">
                <a:effectLst/>
                <a:latin typeface="Times New Roman" panose="02020603050405020304" pitchFamily="18" charset="0"/>
                <a:ea typeface="Calibri" panose="020F0502020204030204" pitchFamily="34" charset="0"/>
              </a:rPr>
              <a:t>the members of an indigenous group, concerning either socially beneficial uses of natural resources (such as plants, animals, or components thereof) or cultural practices (such as rituals, narratives, poems, images, designs, clothing, fabrics, music, or dances).” </a:t>
            </a:r>
            <a:r>
              <a:rPr lang="en-CA" sz="1400" dirty="0">
                <a:effectLst/>
                <a:latin typeface="Times New Roman" panose="02020603050405020304" pitchFamily="18" charset="0"/>
                <a:ea typeface="Calibri" panose="020F0502020204030204" pitchFamily="34" charset="0"/>
              </a:rPr>
              <a:t>(Fisher, 2019; P. 365)</a:t>
            </a:r>
            <a:endParaRPr lang="en-CA" sz="2000" dirty="0">
              <a:effectLst/>
              <a:latin typeface="Times New Roman" panose="02020603050405020304" pitchFamily="18" charset="0"/>
              <a:ea typeface="Calibri" panose="020F0502020204030204" pitchFamily="34" charset="0"/>
            </a:endParaRPr>
          </a:p>
          <a:p>
            <a:r>
              <a:rPr lang="en-US" dirty="0"/>
              <a:t>Relationship to Copyright</a:t>
            </a:r>
          </a:p>
          <a:p>
            <a:pPr lvl="1"/>
            <a:r>
              <a:rPr lang="en-US" sz="2000" dirty="0"/>
              <a:t>Focused on Liberal individualism</a:t>
            </a:r>
          </a:p>
          <a:p>
            <a:pPr lvl="1"/>
            <a:r>
              <a:rPr lang="en-US" sz="2000" dirty="0"/>
              <a:t>Rights are individualized and based on differentiation.</a:t>
            </a:r>
          </a:p>
          <a:p>
            <a:r>
              <a:rPr lang="en-US" dirty="0"/>
              <a:t> Truth and Reconciliation Commission responsibility:</a:t>
            </a:r>
          </a:p>
          <a:p>
            <a:pPr lvl="1"/>
            <a:r>
              <a:rPr lang="en-US" sz="2000" dirty="0"/>
              <a:t>“Reconcile Aboriginal and Crown constitutional and legal orders to ensure that Aboriginal peoples are full partners in Confederation, including the recognition and integration of Indigenous laws and legal traditions in negotiation and implementation processes involving Treaties, land claims, and other constructive agreements.” </a:t>
            </a:r>
            <a:r>
              <a:rPr lang="en-US" sz="1400" dirty="0"/>
              <a:t>(TRC 2015, pg. 4-5) </a:t>
            </a:r>
            <a:endParaRPr lang="en-US" sz="2000" dirty="0"/>
          </a:p>
          <a:p>
            <a:pPr lvl="1"/>
            <a:endParaRPr lang="en-CA" dirty="0"/>
          </a:p>
        </p:txBody>
      </p:sp>
    </p:spTree>
    <p:extLst>
      <p:ext uri="{BB962C8B-B14F-4D97-AF65-F5344CB8AC3E}">
        <p14:creationId xmlns:p14="http://schemas.microsoft.com/office/powerpoint/2010/main" val="1121971846"/>
      </p:ext>
    </p:extLst>
  </p:cSld>
  <p:clrMapOvr>
    <a:masterClrMapping/>
  </p:clrMapOvr>
</p:sld>
</file>

<file path=ppt/theme/theme1.xml><?xml version="1.0" encoding="utf-8"?>
<a:theme xmlns:a="http://schemas.openxmlformats.org/drawingml/2006/main" name="Office Theme">
  <a:themeElements>
    <a:clrScheme name="UCalgary 2">
      <a:dk1>
        <a:srgbClr val="000000"/>
      </a:dk1>
      <a:lt1>
        <a:srgbClr val="FFFFFF"/>
      </a:lt1>
      <a:dk2>
        <a:srgbClr val="8C857B"/>
      </a:dk2>
      <a:lt2>
        <a:srgbClr val="C3BFB6"/>
      </a:lt2>
      <a:accent1>
        <a:srgbClr val="EE2C2A"/>
      </a:accent1>
      <a:accent2>
        <a:srgbClr val="FFA300"/>
      </a:accent2>
      <a:accent3>
        <a:srgbClr val="FF671F"/>
      </a:accent3>
      <a:accent4>
        <a:srgbClr val="46A67B"/>
      </a:accent4>
      <a:accent5>
        <a:srgbClr val="EC0971"/>
      </a:accent5>
      <a:accent6>
        <a:srgbClr val="9C0533"/>
      </a:accent6>
      <a:hlink>
        <a:srgbClr val="D6001C"/>
      </a:hlink>
      <a:folHlink>
        <a:srgbClr val="8C857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urish - Standard screen" id="{65D37EEB-194A-C448-9E71-D6D80E66E3E0}" vid="{A9DBDFB3-C8BE-8242-96D2-CB981121BE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D735855909F14FB6250141B48BB436" ma:contentTypeVersion="0" ma:contentTypeDescription="Create a new document." ma:contentTypeScope="" ma:versionID="2668d068a3d15d27978d94907a5ce0c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A8D8FC-84B6-45D6-BC3C-E4513195A27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3E19DD0-7844-4C83-9C60-8D248EF98CD8}">
  <ds:schemaRefs>
    <ds:schemaRef ds:uri="http://schemas.microsoft.com/sharepoint/v3/contenttype/forms"/>
  </ds:schemaRefs>
</ds:datastoreItem>
</file>

<file path=customXml/itemProps3.xml><?xml version="1.0" encoding="utf-8"?>
<ds:datastoreItem xmlns:ds="http://schemas.openxmlformats.org/officeDocument/2006/customXml" ds:itemID="{88A03C3B-EA1B-4329-BC56-233A34692D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Flourish - Standard screen</Template>
  <TotalTime>1942</TotalTime>
  <Words>7250</Words>
  <Application>Microsoft Office PowerPoint</Application>
  <PresentationFormat>On-screen Show (4:3)</PresentationFormat>
  <Paragraphs>223</Paragraphs>
  <Slides>19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The ‘Might’ of Indigenous Collective Copyright</vt:lpstr>
      <vt:lpstr>INDU Review of the Copyright Act, June 2019 – Recommendation 5</vt:lpstr>
      <vt:lpstr>INDU Review of the Copyright Act, June 2019 – Recommendation 5</vt:lpstr>
      <vt:lpstr>Agenda</vt:lpstr>
      <vt:lpstr>Situating the presentation</vt:lpstr>
      <vt:lpstr>Approaches to Collective Copyright</vt:lpstr>
      <vt:lpstr>Collective Copyright</vt:lpstr>
      <vt:lpstr>Collective Copyright</vt:lpstr>
      <vt:lpstr>Collective Copyright</vt:lpstr>
      <vt:lpstr>How might Indigenous collective copyright protections be explored through the lens of treaty responsibilities?</vt:lpstr>
      <vt:lpstr>Unwritten Treaty Rights</vt:lpstr>
      <vt:lpstr>Traditional Knowledge (TK) as treaty right</vt:lpstr>
      <vt:lpstr>Government responsibility</vt:lpstr>
      <vt:lpstr>Why this matters</vt:lpstr>
      <vt:lpstr>Does Indigenous Collective Copyright have to be addressed through copyright legislation?</vt:lpstr>
      <vt:lpstr>PowerPoint Presentation</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‘Might’ of Indigenous Collective Copyright</dc:title>
  <dc:creator>Andrew Thomas</dc:creator>
  <cp:lastModifiedBy>Drew Thomas</cp:lastModifiedBy>
  <cp:revision>28</cp:revision>
  <dcterms:created xsi:type="dcterms:W3CDTF">2020-10-10T15:45:35Z</dcterms:created>
  <dcterms:modified xsi:type="dcterms:W3CDTF">2020-11-04T19:31:40Z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0x010100D3D735855909F14FB6250141B48BB436</vt:lpwstr>
  </property>
</Properties>
</file>