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371" r:id="rId3"/>
    <p:sldId id="396" r:id="rId4"/>
    <p:sldId id="374" r:id="rId5"/>
    <p:sldId id="375" r:id="rId6"/>
    <p:sldId id="393" r:id="rId7"/>
    <p:sldId id="384" r:id="rId8"/>
    <p:sldId id="377" r:id="rId9"/>
    <p:sldId id="378" r:id="rId10"/>
    <p:sldId id="379" r:id="rId11"/>
    <p:sldId id="380" r:id="rId12"/>
    <p:sldId id="381" r:id="rId13"/>
    <p:sldId id="394" r:id="rId14"/>
    <p:sldId id="385" r:id="rId15"/>
    <p:sldId id="387" r:id="rId16"/>
    <p:sldId id="388" r:id="rId17"/>
    <p:sldId id="389" r:id="rId18"/>
    <p:sldId id="390" r:id="rId19"/>
    <p:sldId id="391" r:id="rId20"/>
    <p:sldId id="392" r:id="rId21"/>
    <p:sldId id="376" r:id="rId22"/>
    <p:sldId id="373" r:id="rId23"/>
    <p:sldId id="372" r:id="rId24"/>
    <p:sldId id="370" r:id="rId25"/>
    <p:sldId id="395" r:id="rId26"/>
    <p:sldId id="328"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varScale="1">
        <p:scale>
          <a:sx n="80" d="100"/>
          <a:sy n="80" d="100"/>
        </p:scale>
        <p:origin x="-1598"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02/03/2017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02/03/2017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02/03/2017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02/03/2017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soros.org/" TargetMode="Externa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hyperlink" Target="http://www.arl.org/sparc/" TargetMode="External"/><Relationship Id="rId5" Type="http://schemas.openxmlformats.org/officeDocument/2006/relationships/hyperlink" Target="http://www.opendoar.org/" TargetMode="External"/><Relationship Id="rId4" Type="http://schemas.openxmlformats.org/officeDocument/2006/relationships/hyperlink" Target="http://www.doaj.or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hyperlink" Target="http://www.science.gc.ca/default.asp?lang=En&amp;n=F6765465-1"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hyperlink" Target="http://www.youtube.com/watch?v=07LFJYB2o3I" TargetMode="External"/><Relationship Id="rId3" Type="http://schemas.openxmlformats.org/officeDocument/2006/relationships/slideLayout" Target="../slideLayouts/slideLayout2.xml"/><Relationship Id="rId7" Type="http://schemas.openxmlformats.org/officeDocument/2006/relationships/hyperlink" Target="http://appsfordevelopment.challengepost.com/" TargetMode="Externa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hyperlink" Target="http://data.worldbank.org/" TargetMode="External"/><Relationship Id="rId5" Type="http://schemas.openxmlformats.org/officeDocument/2006/relationships/hyperlink" Target="http://stats.oecd.org/Index.aspx" TargetMode="External"/><Relationship Id="rId10" Type="http://schemas.openxmlformats.org/officeDocument/2006/relationships/image" Target="../media/image3.png"/><Relationship Id="rId4" Type="http://schemas.openxmlformats.org/officeDocument/2006/relationships/hyperlink" Target="http://data.un.org/" TargetMode="External"/><Relationship Id="rId9" Type="http://schemas.openxmlformats.org/officeDocument/2006/relationships/hyperlink" Target="http://www.oecd.org/dataoecd/9/61/38500813.pdf"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png"/><Relationship Id="rId5" Type="http://schemas.openxmlformats.org/officeDocument/2006/relationships/hyperlink" Target="http://open.canada.ca/en" TargetMode="External"/><Relationship Id="rId4" Type="http://schemas.openxmlformats.org/officeDocument/2006/relationships/hyperlink" Target="https://www.nrcan.gc.ca/earth-sciences/geography/topographic-information/free-data-geogratis/11042"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hyperlink" Target="https://portagenetwork.ca/" TargetMode="External"/><Relationship Id="rId4" Type="http://schemas.openxmlformats.org/officeDocument/2006/relationships/hyperlink" Target="http://www.science.gc.ca/eic/site/063.nsf/eng/h_83F7624E.html?OpenDocumen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png"/><Relationship Id="rId5" Type="http://schemas.openxmlformats.org/officeDocument/2006/relationships/hyperlink" Target="http://blog.historians.org/2013/07/american-historical-association-statement-on-policies-regarding-the-embargoing-of-completed-history-phd-dissertations/" TargetMode="External"/><Relationship Id="rId4" Type="http://schemas.openxmlformats.org/officeDocument/2006/relationships/hyperlink" Target="http://blog.historians.org/2012/09/aha-statement-on-scholarly-journal-publishin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gc.ca/eic/site/063.nsf/eng/h_83F7624E.html?OpenDocument" TargetMode="External"/><Relationship Id="rId2" Type="http://schemas.openxmlformats.org/officeDocument/2006/relationships/hyperlink" Target="http://www.science.gc.ca/eic/site/063.nsf/eng/h_F6765465.html?OpenDocument" TargetMode="External"/><Relationship Id="rId1" Type="http://schemas.openxmlformats.org/officeDocument/2006/relationships/slideLayout" Target="../slideLayouts/slideLayout2.xml"/><Relationship Id="rId5" Type="http://schemas.openxmlformats.org/officeDocument/2006/relationships/hyperlink" Target="http://ir.lib.uwo.ca/etd/458/" TargetMode="External"/><Relationship Id="rId4" Type="http://schemas.openxmlformats.org/officeDocument/2006/relationships/hyperlink" Target="https://eaves.ca/2011/03/17/canada-launches-data-gc-ca-what-works-and-what-is-brok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oecd.org/science/sci-tech/38500813.pdf" TargetMode="External"/><Relationship Id="rId2" Type="http://schemas.openxmlformats.org/officeDocument/2006/relationships/hyperlink" Target="https://www.oecd.org/edu/ceri/38654317.pdf" TargetMode="External"/><Relationship Id="rId1" Type="http://schemas.openxmlformats.org/officeDocument/2006/relationships/slideLayout" Target="../slideLayouts/slideLayout2.xml"/><Relationship Id="rId6" Type="http://schemas.openxmlformats.org/officeDocument/2006/relationships/hyperlink" Target="http://www.qualitativeresearch.net/fqs-texte/2-06/06-2-23-e.htm" TargetMode="External"/><Relationship Id="rId5" Type="http://schemas.openxmlformats.org/officeDocument/2006/relationships/hyperlink" Target="http://firstmonday.org/article/view/6360/5460" TargetMode="External"/><Relationship Id="rId4" Type="http://schemas.openxmlformats.org/officeDocument/2006/relationships/hyperlink" Target="http://firstmonday.org/article/view/1970/1845"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Open Content Policies</a:t>
            </a:r>
            <a:endParaRPr lang="en-CA" dirty="0"/>
          </a:p>
        </p:txBody>
      </p:sp>
      <p:sp>
        <p:nvSpPr>
          <p:cNvPr id="3" name="Subtitle 2"/>
          <p:cNvSpPr>
            <a:spLocks noGrp="1"/>
          </p:cNvSpPr>
          <p:nvPr>
            <p:ph type="subTitle" idx="1"/>
          </p:nvPr>
        </p:nvSpPr>
        <p:spPr/>
        <p:txBody>
          <a:bodyPr/>
          <a:lstStyle/>
          <a:p>
            <a:r>
              <a:rPr lang="en-US" dirty="0" smtClean="0"/>
              <a:t>LIS 598 – Information Policy – Winter 2017</a:t>
            </a:r>
          </a:p>
          <a:p>
            <a:r>
              <a:rPr lang="en-US" dirty="0" smtClean="0"/>
              <a:t>Mar. </a:t>
            </a:r>
            <a:r>
              <a:rPr lang="en-US" smtClean="0"/>
              <a:t>2, </a:t>
            </a:r>
            <a:r>
              <a:rPr lang="en-US" dirty="0" smtClean="0"/>
              <a:t>2017</a:t>
            </a:r>
            <a:endParaRPr lang="en-CA" dirty="0"/>
          </a:p>
        </p:txBody>
      </p:sp>
      <p:pic>
        <p:nvPicPr>
          <p:cNvPr id="1026"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4" name="B001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5825878"/>
            <a:ext cx="609600" cy="609600"/>
          </a:xfrm>
          <a:prstGeom prst="rect">
            <a:avLst/>
          </a:prstGeom>
        </p:spPr>
      </p:pic>
    </p:spTree>
    <p:extLst>
      <p:ext uri="{BB962C8B-B14F-4D97-AF65-F5344CB8AC3E}">
        <p14:creationId xmlns:p14="http://schemas.microsoft.com/office/powerpoint/2010/main" val="112401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a:t>
            </a:r>
            <a:r>
              <a:rPr lang="en-US" dirty="0" err="1" smtClean="0"/>
              <a:t>Willinsky’s</a:t>
            </a:r>
            <a:r>
              <a:rPr lang="en-US" dirty="0"/>
              <a:t> </a:t>
            </a:r>
            <a:r>
              <a:rPr lang="en-US" dirty="0" smtClean="0"/>
              <a:t>Ten Flavours of Open Access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Home Page </a:t>
            </a:r>
            <a:r>
              <a:rPr lang="en-US" dirty="0" smtClean="0"/>
              <a:t>– either faculty or personal webpage</a:t>
            </a:r>
          </a:p>
          <a:p>
            <a:r>
              <a:rPr lang="en-US" b="1" dirty="0" smtClean="0"/>
              <a:t>Archive</a:t>
            </a:r>
            <a:r>
              <a:rPr lang="en-US" dirty="0" smtClean="0"/>
              <a:t> –  archive supported by academic institution, scholarly society or government/foundation </a:t>
            </a:r>
          </a:p>
          <a:p>
            <a:r>
              <a:rPr lang="en-US" b="1" dirty="0" smtClean="0"/>
              <a:t>Author Fee </a:t>
            </a:r>
            <a:r>
              <a:rPr lang="en-US" dirty="0" smtClean="0"/>
              <a:t>– some OA journals are entirely run on author fees, others allow authors to make their article OA for a fee</a:t>
            </a:r>
          </a:p>
          <a:p>
            <a:r>
              <a:rPr lang="en-US" b="1" dirty="0" smtClean="0"/>
              <a:t>Subsidized Journal </a:t>
            </a:r>
            <a:r>
              <a:rPr lang="en-US" dirty="0" smtClean="0"/>
              <a:t>– </a:t>
            </a:r>
            <a:r>
              <a:rPr lang="en-US" dirty="0"/>
              <a:t>journal </a:t>
            </a:r>
            <a:r>
              <a:rPr lang="en-US" dirty="0" smtClean="0"/>
              <a:t>supported by </a:t>
            </a:r>
            <a:r>
              <a:rPr lang="en-US" dirty="0"/>
              <a:t>academic institution, scholarly society or </a:t>
            </a:r>
            <a:r>
              <a:rPr lang="en-US" dirty="0" smtClean="0"/>
              <a:t>government/foundation</a:t>
            </a:r>
          </a:p>
          <a:p>
            <a:r>
              <a:rPr lang="en-US" b="1" dirty="0" smtClean="0"/>
              <a:t>Dual Mode </a:t>
            </a:r>
            <a:r>
              <a:rPr lang="en-US" dirty="0" smtClean="0"/>
              <a:t>– print subscriptions pay for online OA </a:t>
            </a:r>
          </a:p>
          <a:p>
            <a:r>
              <a:rPr lang="en-US" b="1" dirty="0" smtClean="0"/>
              <a:t>Delayed</a:t>
            </a:r>
            <a:r>
              <a:rPr lang="en-US" dirty="0" smtClean="0"/>
              <a:t> – OA content is delayed (usually 6 or 12 months) with paying subscribers getting immediate access</a:t>
            </a:r>
          </a:p>
          <a:p>
            <a:r>
              <a:rPr lang="en-US" b="1" dirty="0" smtClean="0"/>
              <a:t>Partial</a:t>
            </a:r>
            <a:r>
              <a:rPr lang="en-US" dirty="0" smtClean="0"/>
              <a:t> – some OA content but not all</a:t>
            </a:r>
          </a:p>
          <a:p>
            <a:r>
              <a:rPr lang="en-US" b="1" dirty="0" smtClean="0"/>
              <a:t>Per Capita </a:t>
            </a:r>
            <a:r>
              <a:rPr lang="en-US" dirty="0" smtClean="0"/>
              <a:t>– OA for scholars in developing countries</a:t>
            </a:r>
          </a:p>
          <a:p>
            <a:r>
              <a:rPr lang="en-US" b="1" dirty="0" smtClean="0"/>
              <a:t>Cooperative</a:t>
            </a:r>
            <a:r>
              <a:rPr lang="en-US" dirty="0" smtClean="0"/>
              <a:t> – OA journals run by a consortium of universities</a:t>
            </a:r>
          </a:p>
          <a:p>
            <a:r>
              <a:rPr lang="en-US" b="1" dirty="0" smtClean="0"/>
              <a:t>OA Indexing </a:t>
            </a:r>
            <a:r>
              <a:rPr lang="en-US" dirty="0" smtClean="0"/>
              <a:t>– full text is not OA but bibliographic info and abstract is    </a:t>
            </a:r>
          </a:p>
          <a:p>
            <a:pPr lvl="1"/>
            <a:r>
              <a:rPr lang="en-US" dirty="0" smtClean="0"/>
              <a:t>(</a:t>
            </a:r>
            <a:r>
              <a:rPr lang="en-US" dirty="0" err="1" smtClean="0"/>
              <a:t>Willinsky</a:t>
            </a:r>
            <a:r>
              <a:rPr lang="en-US" dirty="0" smtClean="0"/>
              <a:t>, 2009, p. 212-213)</a:t>
            </a:r>
            <a:endParaRPr lang="en-US" dirty="0"/>
          </a:p>
        </p:txBody>
      </p:sp>
      <p:pic>
        <p:nvPicPr>
          <p:cNvPr id="4" name="B010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589240"/>
            <a:ext cx="609600" cy="609600"/>
          </a:xfrm>
          <a:prstGeom prst="rect">
            <a:avLst/>
          </a:prstGeom>
        </p:spPr>
      </p:pic>
    </p:spTree>
    <p:extLst>
      <p:ext uri="{BB962C8B-B14F-4D97-AF65-F5344CB8AC3E}">
        <p14:creationId xmlns:p14="http://schemas.microsoft.com/office/powerpoint/2010/main" val="799733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Key OA Resources</a:t>
            </a:r>
            <a:endParaRPr lang="en-CA" dirty="0"/>
          </a:p>
        </p:txBody>
      </p:sp>
      <p:sp>
        <p:nvSpPr>
          <p:cNvPr id="3" name="Content Placeholder 2"/>
          <p:cNvSpPr>
            <a:spLocks noGrp="1"/>
          </p:cNvSpPr>
          <p:nvPr>
            <p:ph idx="1"/>
          </p:nvPr>
        </p:nvSpPr>
        <p:spPr/>
        <p:txBody>
          <a:bodyPr>
            <a:normAutofit fontScale="92500"/>
          </a:bodyPr>
          <a:lstStyle/>
          <a:p>
            <a:r>
              <a:rPr lang="en-US" dirty="0" smtClean="0"/>
              <a:t>The </a:t>
            </a:r>
            <a:r>
              <a:rPr lang="en-US" dirty="0" smtClean="0">
                <a:hlinkClick r:id="rId4"/>
              </a:rPr>
              <a:t>Directory of Open Access Journals </a:t>
            </a:r>
            <a:r>
              <a:rPr lang="en-US" dirty="0" smtClean="0"/>
              <a:t>(DOAJ) provides a listing of OA journals</a:t>
            </a:r>
          </a:p>
          <a:p>
            <a:pPr lvl="1"/>
            <a:r>
              <a:rPr lang="en-US" dirty="0" smtClean="0"/>
              <a:t>Currently 9,388 OA journals listed (as of 2017/03/02)</a:t>
            </a:r>
          </a:p>
          <a:p>
            <a:pPr lvl="1"/>
            <a:r>
              <a:rPr lang="en-US" dirty="0" smtClean="0"/>
              <a:t>6,743 journals searchable at the article level, comprised of 2,435,725 articles</a:t>
            </a:r>
          </a:p>
          <a:p>
            <a:pPr lvl="1"/>
            <a:endParaRPr lang="en-US" dirty="0"/>
          </a:p>
          <a:p>
            <a:r>
              <a:rPr lang="en-US" dirty="0" smtClean="0"/>
              <a:t>The </a:t>
            </a:r>
            <a:r>
              <a:rPr lang="en-US" dirty="0" smtClean="0">
                <a:hlinkClick r:id="rId5"/>
              </a:rPr>
              <a:t>Open Directory of Open Access Repositories </a:t>
            </a:r>
            <a:r>
              <a:rPr lang="en-US" dirty="0" smtClean="0"/>
              <a:t>(OpenDOAR) </a:t>
            </a:r>
          </a:p>
          <a:p>
            <a:pPr lvl="1"/>
            <a:r>
              <a:rPr lang="en-US" dirty="0" smtClean="0"/>
              <a:t>Lists 3,311 OA repositories (as of 2016/11/01)</a:t>
            </a:r>
          </a:p>
          <a:p>
            <a:pPr lvl="1"/>
            <a:r>
              <a:rPr lang="en-US" dirty="0" smtClean="0"/>
              <a:t>Allows searching for both repositories and the contents of listed repositories</a:t>
            </a:r>
          </a:p>
          <a:p>
            <a:pPr lvl="1"/>
            <a:endParaRPr lang="en-US" dirty="0"/>
          </a:p>
          <a:p>
            <a:r>
              <a:rPr lang="en-US" dirty="0" smtClean="0"/>
              <a:t>Two of the most important organizations globally are the </a:t>
            </a:r>
            <a:r>
              <a:rPr lang="en-US" dirty="0" smtClean="0">
                <a:hlinkClick r:id="rId6"/>
              </a:rPr>
              <a:t>Scholarly Publishing and Academic Resources Coalition </a:t>
            </a:r>
            <a:r>
              <a:rPr lang="en-US" dirty="0" smtClean="0"/>
              <a:t>(SPARC) and the </a:t>
            </a:r>
            <a:r>
              <a:rPr lang="en-US" dirty="0" smtClean="0">
                <a:hlinkClick r:id="rId7"/>
              </a:rPr>
              <a:t>Open Society Foundations </a:t>
            </a:r>
            <a:r>
              <a:rPr lang="en-US" dirty="0" smtClean="0"/>
              <a:t>(formerly the Open Society Initiative)</a:t>
            </a:r>
            <a:endParaRPr lang="en-CA" dirty="0"/>
          </a:p>
        </p:txBody>
      </p:sp>
      <p:pic>
        <p:nvPicPr>
          <p:cNvPr id="4" name="B011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66323" y="5619161"/>
            <a:ext cx="609600" cy="609600"/>
          </a:xfrm>
          <a:prstGeom prst="rect">
            <a:avLst/>
          </a:prstGeom>
        </p:spPr>
      </p:pic>
    </p:spTree>
    <p:extLst>
      <p:ext uri="{BB962C8B-B14F-4D97-AF65-F5344CB8AC3E}">
        <p14:creationId xmlns:p14="http://schemas.microsoft.com/office/powerpoint/2010/main" val="789462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 OA and Canadian Policy</a:t>
            </a:r>
            <a:endParaRPr lang="en-CA" dirty="0"/>
          </a:p>
        </p:txBody>
      </p:sp>
      <p:sp>
        <p:nvSpPr>
          <p:cNvPr id="3" name="Content Placeholder 2"/>
          <p:cNvSpPr>
            <a:spLocks noGrp="1"/>
          </p:cNvSpPr>
          <p:nvPr>
            <p:ph idx="1"/>
          </p:nvPr>
        </p:nvSpPr>
        <p:spPr/>
        <p:txBody>
          <a:bodyPr>
            <a:normAutofit lnSpcReduction="10000"/>
          </a:bodyPr>
          <a:lstStyle/>
          <a:p>
            <a:r>
              <a:rPr lang="en-US" dirty="0" smtClean="0"/>
              <a:t>As of 2015, Tri-Agency (SSHRC, NSERC, CIHR) has </a:t>
            </a:r>
            <a:r>
              <a:rPr lang="en-US" dirty="0" smtClean="0">
                <a:hlinkClick r:id="rId4"/>
              </a:rPr>
              <a:t>OA policy</a:t>
            </a:r>
            <a:r>
              <a:rPr lang="en-US" dirty="0" smtClean="0"/>
              <a:t> (Tri-Agency Open Access Policy on Publications)</a:t>
            </a:r>
          </a:p>
          <a:p>
            <a:endParaRPr lang="en-US" dirty="0"/>
          </a:p>
          <a:p>
            <a:r>
              <a:rPr lang="en-US" dirty="0" smtClean="0"/>
              <a:t>Grant recipients are to ensure peer-reviewed publications arising from Tri-Agency grants are available within 12 months</a:t>
            </a:r>
          </a:p>
          <a:p>
            <a:pPr lvl="1"/>
            <a:r>
              <a:rPr lang="en-US" dirty="0" smtClean="0"/>
              <a:t>Either in on OA repository, or in and OA journal</a:t>
            </a:r>
          </a:p>
          <a:p>
            <a:pPr lvl="1"/>
            <a:r>
              <a:rPr lang="en-US" dirty="0" smtClean="0"/>
              <a:t>Post-print versions qualify, but not pre-prints</a:t>
            </a:r>
          </a:p>
          <a:p>
            <a:pPr lvl="1"/>
            <a:r>
              <a:rPr lang="en-US" dirty="0" smtClean="0"/>
              <a:t>Author Processing Fees are eligible grant expenses</a:t>
            </a:r>
          </a:p>
          <a:p>
            <a:pPr lvl="1"/>
            <a:endParaRPr lang="en-US" dirty="0"/>
          </a:p>
          <a:p>
            <a:r>
              <a:rPr lang="en-US" dirty="0" smtClean="0"/>
              <a:t>CIHR also requires data to be deposited in appropriate public databases</a:t>
            </a:r>
          </a:p>
          <a:p>
            <a:endParaRPr lang="en-US" dirty="0"/>
          </a:p>
          <a:p>
            <a:r>
              <a:rPr lang="en-US" dirty="0" smtClean="0"/>
              <a:t>Tri-Agency policy evolved out of an earlier CIHR policy</a:t>
            </a:r>
          </a:p>
          <a:p>
            <a:endParaRPr lang="en-US" dirty="0"/>
          </a:p>
          <a:p>
            <a:endParaRPr lang="en-US" dirty="0"/>
          </a:p>
          <a:p>
            <a:endParaRPr lang="en-CA" dirty="0"/>
          </a:p>
        </p:txBody>
      </p:sp>
      <p:pic>
        <p:nvPicPr>
          <p:cNvPr id="4" name="B012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1353" y="5655686"/>
            <a:ext cx="609600" cy="609600"/>
          </a:xfrm>
          <a:prstGeom prst="rect">
            <a:avLst/>
          </a:prstGeom>
        </p:spPr>
      </p:pic>
    </p:spTree>
    <p:extLst>
      <p:ext uri="{BB962C8B-B14F-4D97-AF65-F5344CB8AC3E}">
        <p14:creationId xmlns:p14="http://schemas.microsoft.com/office/powerpoint/2010/main" val="4266442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B-VII. Limits of OA</a:t>
            </a:r>
            <a:endParaRPr lang="en-CA" dirty="0"/>
          </a:p>
        </p:txBody>
      </p:sp>
      <p:sp>
        <p:nvSpPr>
          <p:cNvPr id="3" name="Content Placeholder 2"/>
          <p:cNvSpPr>
            <a:spLocks noGrp="1"/>
          </p:cNvSpPr>
          <p:nvPr>
            <p:ph idx="1"/>
          </p:nvPr>
        </p:nvSpPr>
        <p:spPr/>
        <p:txBody>
          <a:bodyPr/>
          <a:lstStyle/>
          <a:p>
            <a:r>
              <a:rPr lang="en-US" dirty="0" smtClean="0"/>
              <a:t>There is no shortage of OA criticism:</a:t>
            </a:r>
          </a:p>
          <a:p>
            <a:pPr lvl="1"/>
            <a:r>
              <a:rPr lang="en-US" dirty="0" smtClean="0"/>
              <a:t>Hall (2008) has suggested that it can be argued OA is an extension of the </a:t>
            </a:r>
            <a:r>
              <a:rPr lang="en-US" dirty="0" err="1" smtClean="0"/>
              <a:t>neoliberalization</a:t>
            </a:r>
            <a:r>
              <a:rPr lang="en-US" dirty="0" smtClean="0"/>
              <a:t> of the university, and (2016) can serve to entrench individualized conceptions of authorship</a:t>
            </a:r>
          </a:p>
          <a:p>
            <a:pPr lvl="1"/>
            <a:r>
              <a:rPr lang="en-US" dirty="0" smtClean="0"/>
              <a:t>Numerous critiques of the ‘author pays’ model (e.g. Peterson et al. 2013; Eve, 2014; Beasley, 2016)</a:t>
            </a:r>
          </a:p>
          <a:p>
            <a:pPr lvl="1"/>
            <a:r>
              <a:rPr lang="en-US" dirty="0" smtClean="0"/>
              <a:t>OA, and other open alternatives, are fundamentally premised in concepts of private property and can serve to strengthen arguments for property rights and the power of contracts to govern information goods (Elkin-</a:t>
            </a:r>
            <a:r>
              <a:rPr lang="en-US" dirty="0" err="1" smtClean="0"/>
              <a:t>Koren</a:t>
            </a:r>
            <a:r>
              <a:rPr lang="en-US" dirty="0" smtClean="0"/>
              <a:t>, 2005)</a:t>
            </a:r>
          </a:p>
          <a:p>
            <a:pPr lvl="1"/>
            <a:r>
              <a:rPr lang="en-US" dirty="0" smtClean="0"/>
              <a:t>OA has even been argued to contribute to neocolonialism, as the benefits and ability to adopt OA publishing are not even globally (</a:t>
            </a:r>
            <a:r>
              <a:rPr lang="en-US" dirty="0" err="1" smtClean="0"/>
              <a:t>Valsiner</a:t>
            </a:r>
            <a:r>
              <a:rPr lang="en-US" dirty="0" smtClean="0"/>
              <a:t>, 2006)</a:t>
            </a:r>
            <a:endParaRPr lang="en-CA" dirty="0"/>
          </a:p>
        </p:txBody>
      </p:sp>
      <p:pic>
        <p:nvPicPr>
          <p:cNvPr id="4" name="B013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3571" y="5581338"/>
            <a:ext cx="609600" cy="609600"/>
          </a:xfrm>
          <a:prstGeom prst="rect">
            <a:avLst/>
          </a:prstGeom>
        </p:spPr>
      </p:pic>
    </p:spTree>
    <p:extLst>
      <p:ext uri="{BB962C8B-B14F-4D97-AF65-F5344CB8AC3E}">
        <p14:creationId xmlns:p14="http://schemas.microsoft.com/office/powerpoint/2010/main" val="1650777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-I. What are Open Data and Open Government?</a:t>
            </a:r>
            <a:endParaRPr lang="en-US" dirty="0"/>
          </a:p>
        </p:txBody>
      </p:sp>
      <p:sp>
        <p:nvSpPr>
          <p:cNvPr id="3" name="Content Placeholder 2"/>
          <p:cNvSpPr>
            <a:spLocks noGrp="1"/>
          </p:cNvSpPr>
          <p:nvPr>
            <p:ph idx="1"/>
          </p:nvPr>
        </p:nvSpPr>
        <p:spPr/>
        <p:txBody>
          <a:bodyPr>
            <a:normAutofit/>
          </a:bodyPr>
          <a:lstStyle/>
          <a:p>
            <a:r>
              <a:rPr lang="en-US" dirty="0" smtClean="0"/>
              <a:t>Both “open data” and “open government” are fairly new concepts</a:t>
            </a:r>
          </a:p>
          <a:p>
            <a:pPr lvl="1"/>
            <a:r>
              <a:rPr lang="en-US" dirty="0"/>
              <a:t>Also linked, to a degree, to the concept of e-government</a:t>
            </a:r>
          </a:p>
          <a:p>
            <a:pPr lvl="1"/>
            <a:endParaRPr lang="en-US" dirty="0"/>
          </a:p>
          <a:p>
            <a:r>
              <a:rPr lang="en-US" dirty="0" smtClean="0"/>
              <a:t>Conceptually linked to access/freedom of information and the desire to increase government transparency</a:t>
            </a:r>
          </a:p>
          <a:p>
            <a:endParaRPr lang="en-US" dirty="0"/>
          </a:p>
          <a:p>
            <a:r>
              <a:rPr lang="en-US" dirty="0" smtClean="0"/>
              <a:t>Like “open access” and “open source” terms are used without exactitude</a:t>
            </a:r>
          </a:p>
          <a:p>
            <a:endParaRPr lang="en-US" dirty="0"/>
          </a:p>
          <a:p>
            <a:endParaRPr lang="en-US" dirty="0" smtClean="0"/>
          </a:p>
          <a:p>
            <a:endParaRPr lang="en-US" dirty="0"/>
          </a:p>
          <a:p>
            <a:endParaRPr lang="en-US" dirty="0"/>
          </a:p>
          <a:p>
            <a:endParaRPr lang="en-US" dirty="0" smtClean="0"/>
          </a:p>
          <a:p>
            <a:endParaRPr lang="en-US" dirty="0" smtClean="0"/>
          </a:p>
          <a:p>
            <a:endParaRPr lang="en-US" dirty="0"/>
          </a:p>
        </p:txBody>
      </p:sp>
      <p:pic>
        <p:nvPicPr>
          <p:cNvPr id="4" name="B014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373216"/>
            <a:ext cx="609600" cy="609600"/>
          </a:xfrm>
          <a:prstGeom prst="rect">
            <a:avLst/>
          </a:prstGeom>
        </p:spPr>
      </p:pic>
    </p:spTree>
    <p:extLst>
      <p:ext uri="{BB962C8B-B14F-4D97-AF65-F5344CB8AC3E}">
        <p14:creationId xmlns:p14="http://schemas.microsoft.com/office/powerpoint/2010/main" val="3130530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How Does Open Data Work</a:t>
            </a:r>
            <a:endParaRPr lang="en-CA" dirty="0"/>
          </a:p>
        </p:txBody>
      </p:sp>
      <p:sp>
        <p:nvSpPr>
          <p:cNvPr id="3" name="Content Placeholder 2"/>
          <p:cNvSpPr>
            <a:spLocks noGrp="1"/>
          </p:cNvSpPr>
          <p:nvPr>
            <p:ph idx="1"/>
          </p:nvPr>
        </p:nvSpPr>
        <p:spPr/>
        <p:txBody>
          <a:bodyPr>
            <a:normAutofit lnSpcReduction="10000"/>
          </a:bodyPr>
          <a:lstStyle/>
          <a:p>
            <a:r>
              <a:rPr lang="en-US" dirty="0" smtClean="0"/>
              <a:t>Open data goes beyond simply making the data available at no cost</a:t>
            </a:r>
          </a:p>
          <a:p>
            <a:endParaRPr lang="en-US" dirty="0"/>
          </a:p>
          <a:p>
            <a:r>
              <a:rPr lang="en-US" dirty="0" smtClean="0"/>
              <a:t>Data is made available in machine readable form – usually in XML or Shapefile formats</a:t>
            </a:r>
          </a:p>
          <a:p>
            <a:endParaRPr lang="en-US" dirty="0"/>
          </a:p>
          <a:p>
            <a:r>
              <a:rPr lang="en-US" dirty="0" smtClean="0"/>
              <a:t>Application (app) developers can then use the data to produce applications for the web (or iPhone or BlackBerry), that provide some sort of extra, value-added service</a:t>
            </a:r>
          </a:p>
          <a:p>
            <a:endParaRPr lang="en-US" dirty="0" smtClean="0"/>
          </a:p>
          <a:p>
            <a:r>
              <a:rPr lang="en-US" dirty="0" smtClean="0"/>
              <a:t>One of the key types of data made available/used is geospatial data that can be mapped using Google Maps and other mapping programs</a:t>
            </a:r>
            <a:endParaRPr lang="en-US" dirty="0"/>
          </a:p>
          <a:p>
            <a:endParaRPr lang="en-US" dirty="0" smtClean="0"/>
          </a:p>
        </p:txBody>
      </p:sp>
      <p:pic>
        <p:nvPicPr>
          <p:cNvPr id="4" name="B015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517232"/>
            <a:ext cx="609600" cy="609600"/>
          </a:xfrm>
          <a:prstGeom prst="rect">
            <a:avLst/>
          </a:prstGeom>
        </p:spPr>
      </p:pic>
    </p:spTree>
    <p:extLst>
      <p:ext uri="{BB962C8B-B14F-4D97-AF65-F5344CB8AC3E}">
        <p14:creationId xmlns:p14="http://schemas.microsoft.com/office/powerpoint/2010/main" val="3528749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 Open Data Internationally</a:t>
            </a:r>
            <a:endParaRPr lang="en-CA"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smtClean="0">
                <a:hlinkClick r:id="rId4"/>
              </a:rPr>
              <a:t>UN</a:t>
            </a:r>
            <a:r>
              <a:rPr lang="en-US" dirty="0" smtClean="0"/>
              <a:t>, </a:t>
            </a:r>
            <a:r>
              <a:rPr lang="en-US" dirty="0" smtClean="0">
                <a:hlinkClick r:id="rId5"/>
              </a:rPr>
              <a:t>OECD</a:t>
            </a:r>
            <a:r>
              <a:rPr lang="en-US" dirty="0" smtClean="0"/>
              <a:t> and </a:t>
            </a:r>
            <a:r>
              <a:rPr lang="en-US" dirty="0" smtClean="0">
                <a:hlinkClick r:id="rId6"/>
              </a:rPr>
              <a:t>World Bank </a:t>
            </a:r>
            <a:r>
              <a:rPr lang="en-US" dirty="0" smtClean="0"/>
              <a:t> all maintain open data catalogues</a:t>
            </a:r>
          </a:p>
          <a:p>
            <a:endParaRPr lang="en-US" dirty="0" smtClean="0"/>
          </a:p>
          <a:p>
            <a:r>
              <a:rPr lang="en-US" dirty="0" smtClean="0"/>
              <a:t>The World Bank’s </a:t>
            </a:r>
            <a:r>
              <a:rPr lang="en-US" dirty="0" smtClean="0">
                <a:hlinkClick r:id="rId7"/>
              </a:rPr>
              <a:t>Apps for Development </a:t>
            </a:r>
            <a:r>
              <a:rPr lang="en-US" dirty="0" smtClean="0"/>
              <a:t>competition aimed to have individuals develop apps that will help achieve or raise awareness of the Millennium Development Goals – </a:t>
            </a:r>
            <a:r>
              <a:rPr lang="en-US" dirty="0" smtClean="0">
                <a:hlinkClick r:id="rId8"/>
              </a:rPr>
              <a:t>formerly </a:t>
            </a:r>
            <a:r>
              <a:rPr lang="en-US" dirty="0" smtClean="0"/>
              <a:t>the data was only available to subscribers</a:t>
            </a:r>
          </a:p>
          <a:p>
            <a:endParaRPr lang="en-US" dirty="0" smtClean="0"/>
          </a:p>
          <a:p>
            <a:r>
              <a:rPr lang="en-US" dirty="0" smtClean="0"/>
              <a:t>The OECD (2007b) has a set of </a:t>
            </a:r>
            <a:r>
              <a:rPr lang="en-US" dirty="0" smtClean="0">
                <a:hlinkClick r:id="rId9"/>
              </a:rPr>
              <a:t>principles and guidelines </a:t>
            </a:r>
            <a:r>
              <a:rPr lang="en-US" dirty="0" smtClean="0"/>
              <a:t>for publicly funded data that aim to make such a data available widely available at minimal cost</a:t>
            </a:r>
          </a:p>
          <a:p>
            <a:endParaRPr lang="en-US" dirty="0"/>
          </a:p>
          <a:p>
            <a:r>
              <a:rPr lang="en-US" dirty="0" smtClean="0"/>
              <a:t>Number of countries with open data portals is growing with even more closed countries having open data portals</a:t>
            </a:r>
            <a:endParaRPr lang="en-US" dirty="0"/>
          </a:p>
          <a:p>
            <a:endParaRPr lang="en-CA" dirty="0"/>
          </a:p>
        </p:txBody>
      </p:sp>
      <p:pic>
        <p:nvPicPr>
          <p:cNvPr id="4" name="B016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9528" y="5500464"/>
            <a:ext cx="609600" cy="609600"/>
          </a:xfrm>
          <a:prstGeom prst="rect">
            <a:avLst/>
          </a:prstGeom>
        </p:spPr>
      </p:pic>
    </p:spTree>
    <p:extLst>
      <p:ext uri="{BB962C8B-B14F-4D97-AF65-F5344CB8AC3E}">
        <p14:creationId xmlns:p14="http://schemas.microsoft.com/office/powerpoint/2010/main" val="18601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 Canada and Open Data</a:t>
            </a:r>
            <a:endParaRPr lang="en-CA" dirty="0"/>
          </a:p>
        </p:txBody>
      </p:sp>
      <p:sp>
        <p:nvSpPr>
          <p:cNvPr id="3" name="Content Placeholder 2"/>
          <p:cNvSpPr>
            <a:spLocks noGrp="1"/>
          </p:cNvSpPr>
          <p:nvPr>
            <p:ph idx="1"/>
          </p:nvPr>
        </p:nvSpPr>
        <p:spPr/>
        <p:txBody>
          <a:bodyPr>
            <a:normAutofit/>
          </a:bodyPr>
          <a:lstStyle/>
          <a:p>
            <a:r>
              <a:rPr lang="en-US" dirty="0" smtClean="0"/>
              <a:t>Historically there was little movement towards open data  at the federal level</a:t>
            </a:r>
          </a:p>
          <a:p>
            <a:pPr lvl="1"/>
            <a:r>
              <a:rPr lang="en-US" dirty="0" smtClean="0"/>
              <a:t>Environment Canada and Natural Resources Canada (NRC) do provide some data sets</a:t>
            </a:r>
          </a:p>
          <a:p>
            <a:endParaRPr lang="en-US" dirty="0"/>
          </a:p>
          <a:p>
            <a:r>
              <a:rPr lang="en-US" dirty="0" smtClean="0"/>
              <a:t>NRC’s </a:t>
            </a:r>
            <a:r>
              <a:rPr lang="en-US" dirty="0" smtClean="0">
                <a:hlinkClick r:id="rId4"/>
              </a:rPr>
              <a:t>GeoGratis</a:t>
            </a:r>
            <a:r>
              <a:rPr lang="en-US" dirty="0" smtClean="0"/>
              <a:t> data catalogue and license was a key leader in early open federal data</a:t>
            </a:r>
          </a:p>
          <a:p>
            <a:endParaRPr lang="en-US" dirty="0"/>
          </a:p>
          <a:p>
            <a:r>
              <a:rPr lang="en-US" dirty="0" smtClean="0"/>
              <a:t>Data.gc.ca </a:t>
            </a:r>
            <a:r>
              <a:rPr lang="en-US" dirty="0"/>
              <a:t>(now: </a:t>
            </a:r>
            <a:r>
              <a:rPr lang="en-US" dirty="0">
                <a:hlinkClick r:id="rId5"/>
              </a:rPr>
              <a:t>http://</a:t>
            </a:r>
            <a:r>
              <a:rPr lang="en-US" dirty="0" smtClean="0">
                <a:hlinkClick r:id="rId5"/>
              </a:rPr>
              <a:t>open.canada.ca/en</a:t>
            </a:r>
            <a:r>
              <a:rPr lang="en-US" dirty="0" smtClean="0"/>
              <a:t>) initially launched in 2011</a:t>
            </a:r>
          </a:p>
          <a:p>
            <a:pPr lvl="1"/>
            <a:r>
              <a:rPr lang="en-US" dirty="0" smtClean="0"/>
              <a:t>Federally, Canada trailed U.S., U.K. and many other countries</a:t>
            </a:r>
          </a:p>
          <a:p>
            <a:pPr lvl="1"/>
            <a:r>
              <a:rPr lang="en-US" dirty="0" smtClean="0"/>
              <a:t>The Open Data portal is now a sub-piece of a larger Open Government Portal</a:t>
            </a:r>
            <a:endParaRPr lang="en-CA" dirty="0"/>
          </a:p>
        </p:txBody>
      </p:sp>
      <p:pic>
        <p:nvPicPr>
          <p:cNvPr id="4" name="B017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75512" y="5589240"/>
            <a:ext cx="609600" cy="609600"/>
          </a:xfrm>
          <a:prstGeom prst="rect">
            <a:avLst/>
          </a:prstGeom>
        </p:spPr>
      </p:pic>
    </p:spTree>
    <p:extLst>
      <p:ext uri="{BB962C8B-B14F-4D97-AF65-F5344CB8AC3E}">
        <p14:creationId xmlns:p14="http://schemas.microsoft.com/office/powerpoint/2010/main" val="1344119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 Open.canada.ca</a:t>
            </a:r>
            <a:endParaRPr lang="en-CA" dirty="0"/>
          </a:p>
        </p:txBody>
      </p:sp>
      <p:sp>
        <p:nvSpPr>
          <p:cNvPr id="3" name="Content Placeholder 2"/>
          <p:cNvSpPr>
            <a:spLocks noGrp="1"/>
          </p:cNvSpPr>
          <p:nvPr>
            <p:ph idx="1"/>
          </p:nvPr>
        </p:nvSpPr>
        <p:spPr/>
        <p:txBody>
          <a:bodyPr>
            <a:normAutofit/>
          </a:bodyPr>
          <a:lstStyle/>
          <a:p>
            <a:r>
              <a:rPr lang="en-US" dirty="0" smtClean="0"/>
              <a:t>When data.gc.ca initially launched it had:</a:t>
            </a:r>
            <a:endParaRPr lang="en-US" dirty="0"/>
          </a:p>
          <a:p>
            <a:pPr lvl="1"/>
            <a:r>
              <a:rPr lang="en-US" dirty="0" smtClean="0"/>
              <a:t>782 general data sets, 260,296 geospatial data sets</a:t>
            </a:r>
          </a:p>
          <a:p>
            <a:pPr lvl="1"/>
            <a:r>
              <a:rPr lang="en-US" dirty="0" smtClean="0"/>
              <a:t>And a terrible license (Eaves, 2011)</a:t>
            </a:r>
          </a:p>
          <a:p>
            <a:pPr lvl="1"/>
            <a:endParaRPr lang="en-US" dirty="0" smtClean="0"/>
          </a:p>
          <a:p>
            <a:r>
              <a:rPr lang="en-US" dirty="0" smtClean="0"/>
              <a:t>Now an Open Government portal, which includes (as of 2017/03/02)</a:t>
            </a:r>
          </a:p>
          <a:p>
            <a:pPr lvl="1"/>
            <a:r>
              <a:rPr lang="en-US" dirty="0" smtClean="0"/>
              <a:t>139,087 Geospatial data sets</a:t>
            </a:r>
          </a:p>
          <a:p>
            <a:pPr lvl="1"/>
            <a:r>
              <a:rPr lang="en-US" dirty="0" smtClean="0"/>
              <a:t>8,683 general data sets</a:t>
            </a:r>
          </a:p>
          <a:p>
            <a:pPr lvl="1"/>
            <a:r>
              <a:rPr lang="en-US" dirty="0" smtClean="0"/>
              <a:t>376 open maps, and 113 publications</a:t>
            </a:r>
          </a:p>
          <a:p>
            <a:pPr lvl="1"/>
            <a:r>
              <a:rPr lang="en-US" dirty="0" smtClean="0"/>
              <a:t>Access to Information database, Proactive Disclosure Database, and certain expenditure information</a:t>
            </a:r>
          </a:p>
          <a:p>
            <a:pPr lvl="1"/>
            <a:r>
              <a:rPr lang="en-US" dirty="0" smtClean="0"/>
              <a:t>“Open Dialogue” section which can facilitate consultations with Canadians</a:t>
            </a:r>
          </a:p>
        </p:txBody>
      </p:sp>
      <p:pic>
        <p:nvPicPr>
          <p:cNvPr id="4" name="B018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445224"/>
            <a:ext cx="609600" cy="609600"/>
          </a:xfrm>
          <a:prstGeom prst="rect">
            <a:avLst/>
          </a:prstGeom>
        </p:spPr>
      </p:pic>
    </p:spTree>
    <p:extLst>
      <p:ext uri="{BB962C8B-B14F-4D97-AF65-F5344CB8AC3E}">
        <p14:creationId xmlns:p14="http://schemas.microsoft.com/office/powerpoint/2010/main" val="877611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 CIHR and Open Scientific Data</a:t>
            </a:r>
            <a:endParaRPr lang="en-CA" dirty="0"/>
          </a:p>
        </p:txBody>
      </p:sp>
      <p:sp>
        <p:nvSpPr>
          <p:cNvPr id="3" name="Content Placeholder 2"/>
          <p:cNvSpPr>
            <a:spLocks noGrp="1"/>
          </p:cNvSpPr>
          <p:nvPr>
            <p:ph idx="1"/>
          </p:nvPr>
        </p:nvSpPr>
        <p:spPr/>
        <p:txBody>
          <a:bodyPr>
            <a:normAutofit fontScale="77500" lnSpcReduction="20000"/>
          </a:bodyPr>
          <a:lstStyle/>
          <a:p>
            <a:r>
              <a:rPr lang="en-US" dirty="0" smtClean="0"/>
              <a:t>Tri-Agency OA Policy requires grant recipients to deposit bioinformatics, atomic and molecular coordinate data, into the appropriate public databases (section 3.2)</a:t>
            </a:r>
          </a:p>
          <a:p>
            <a:endParaRPr lang="en-US" dirty="0"/>
          </a:p>
          <a:p>
            <a:r>
              <a:rPr lang="en-US" dirty="0" smtClean="0"/>
              <a:t>Examples of data types and appropriate databases are:</a:t>
            </a:r>
          </a:p>
          <a:p>
            <a:pPr lvl="1"/>
            <a:r>
              <a:rPr lang="en-US" dirty="0" smtClean="0"/>
              <a:t>Nucleic acid sequences – GenBank</a:t>
            </a:r>
          </a:p>
          <a:p>
            <a:pPr lvl="1"/>
            <a:r>
              <a:rPr lang="en-US" dirty="0" smtClean="0"/>
              <a:t>Molecular interaction data – International Molecular Exchange Consortium (IMEx)</a:t>
            </a:r>
          </a:p>
          <a:p>
            <a:pPr lvl="1"/>
            <a:r>
              <a:rPr lang="en-US" dirty="0" smtClean="0"/>
              <a:t>Proteomics data – Proteomics IDEntifications database (PRIDE) or Peptide Atlas or Global Proteomics Machine</a:t>
            </a:r>
          </a:p>
          <a:p>
            <a:pPr lvl="1"/>
            <a:endParaRPr lang="en-US" dirty="0"/>
          </a:p>
          <a:p>
            <a:r>
              <a:rPr lang="en-US" dirty="0" smtClean="0"/>
              <a:t>This policy reflects a common policy that many medical/scientific journals have where they require deposit of data as a condition for publication</a:t>
            </a:r>
          </a:p>
          <a:p>
            <a:endParaRPr lang="en-US" dirty="0"/>
          </a:p>
          <a:p>
            <a:r>
              <a:rPr lang="en-US" dirty="0" smtClean="0"/>
              <a:t>Tri-Agency also has a </a:t>
            </a:r>
            <a:r>
              <a:rPr lang="en-US" dirty="0" smtClean="0">
                <a:hlinkClick r:id="rId4"/>
              </a:rPr>
              <a:t>“Tri Agency Statement on Principles on Digital Data Management”</a:t>
            </a:r>
            <a:r>
              <a:rPr lang="en-US" dirty="0" smtClean="0"/>
              <a:t> but it is not a policy</a:t>
            </a:r>
          </a:p>
          <a:p>
            <a:pPr lvl="1"/>
            <a:r>
              <a:rPr lang="en-US" dirty="0" smtClean="0"/>
              <a:t>Key response by academic library community, specifically CARL (Canadian Association of Research Libraries) has been the creation of the </a:t>
            </a:r>
            <a:r>
              <a:rPr lang="en-US" dirty="0" smtClean="0">
                <a:hlinkClick r:id="rId5"/>
              </a:rPr>
              <a:t>Portage Network </a:t>
            </a:r>
            <a:endParaRPr lang="en-US" dirty="0" smtClean="0"/>
          </a:p>
          <a:p>
            <a:pPr lvl="1"/>
            <a:endParaRPr lang="en-US" dirty="0" smtClean="0"/>
          </a:p>
          <a:p>
            <a:pPr lvl="1"/>
            <a:endParaRPr lang="en-US" dirty="0"/>
          </a:p>
          <a:p>
            <a:endParaRPr lang="en-CA" dirty="0"/>
          </a:p>
        </p:txBody>
      </p:sp>
      <p:pic>
        <p:nvPicPr>
          <p:cNvPr id="4" name="B019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589240"/>
            <a:ext cx="609600" cy="609600"/>
          </a:xfrm>
          <a:prstGeom prst="rect">
            <a:avLst/>
          </a:prstGeom>
        </p:spPr>
      </p:pic>
    </p:spTree>
    <p:extLst>
      <p:ext uri="{BB962C8B-B14F-4D97-AF65-F5344CB8AC3E}">
        <p14:creationId xmlns:p14="http://schemas.microsoft.com/office/powerpoint/2010/main" val="54847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Week</a:t>
            </a:r>
            <a:endParaRPr lang="en-CA" dirty="0"/>
          </a:p>
        </p:txBody>
      </p:sp>
      <p:sp>
        <p:nvSpPr>
          <p:cNvPr id="3" name="Content Placeholder 2"/>
          <p:cNvSpPr>
            <a:spLocks noGrp="1"/>
          </p:cNvSpPr>
          <p:nvPr>
            <p:ph idx="1"/>
          </p:nvPr>
        </p:nvSpPr>
        <p:spPr/>
        <p:txBody>
          <a:bodyPr/>
          <a:lstStyle/>
          <a:p>
            <a:r>
              <a:rPr lang="en-US" dirty="0" smtClean="0"/>
              <a:t>Copyright Act</a:t>
            </a:r>
          </a:p>
          <a:p>
            <a:endParaRPr lang="en-US" dirty="0"/>
          </a:p>
          <a:p>
            <a:r>
              <a:rPr lang="en-US" i="1" dirty="0" smtClean="0"/>
              <a:t>CCH</a:t>
            </a:r>
            <a:r>
              <a:rPr lang="en-US" dirty="0" smtClean="0"/>
              <a:t> Case</a:t>
            </a:r>
          </a:p>
          <a:p>
            <a:endParaRPr lang="en-US" dirty="0"/>
          </a:p>
          <a:p>
            <a:r>
              <a:rPr lang="en-US" dirty="0" smtClean="0"/>
              <a:t>Pentalogy</a:t>
            </a:r>
          </a:p>
          <a:p>
            <a:pPr lvl="1"/>
            <a:r>
              <a:rPr lang="en-US" dirty="0" smtClean="0"/>
              <a:t>Quick note: I noted that in every case of the Pentalogy the collective licensing agencies lost.  In </a:t>
            </a:r>
            <a:r>
              <a:rPr lang="en-US" i="1" dirty="0" smtClean="0"/>
              <a:t>Rogers v. SOCAN </a:t>
            </a:r>
            <a:r>
              <a:rPr lang="en-US" dirty="0" smtClean="0"/>
              <a:t>the Supreme Court’s decision was in </a:t>
            </a:r>
            <a:r>
              <a:rPr lang="en-US" dirty="0" err="1" smtClean="0"/>
              <a:t>favour</a:t>
            </a:r>
            <a:r>
              <a:rPr lang="en-US" dirty="0" smtClean="0"/>
              <a:t> of SOCAN.</a:t>
            </a:r>
            <a:endParaRPr lang="en-CA" dirty="0"/>
          </a:p>
        </p:txBody>
      </p:sp>
      <p:pic>
        <p:nvPicPr>
          <p:cNvPr id="4" name="B002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589240"/>
            <a:ext cx="609600" cy="609600"/>
          </a:xfrm>
          <a:prstGeom prst="rect">
            <a:avLst/>
          </a:prstGeom>
        </p:spPr>
      </p:pic>
    </p:spTree>
    <p:extLst>
      <p:ext uri="{BB962C8B-B14F-4D97-AF65-F5344CB8AC3E}">
        <p14:creationId xmlns:p14="http://schemas.microsoft.com/office/powerpoint/2010/main" val="2280223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C-VII. Limits of Open Data (</a:t>
            </a:r>
            <a:r>
              <a:rPr lang="en-US" dirty="0" err="1" smtClean="0"/>
              <a:t>Gurstein</a:t>
            </a:r>
            <a:r>
              <a:rPr lang="en-US" dirty="0" smtClean="0"/>
              <a:t>, 2010)</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Accessing the data does no necessarily mean that one can effectively use the data</a:t>
            </a:r>
          </a:p>
          <a:p>
            <a:endParaRPr lang="en-US" dirty="0"/>
          </a:p>
          <a:p>
            <a:r>
              <a:rPr lang="en-US" dirty="0" smtClean="0"/>
              <a:t>Effectively using the data, in the case of app production, requires some level of programming skills</a:t>
            </a:r>
          </a:p>
          <a:p>
            <a:endParaRPr lang="en-US" dirty="0"/>
          </a:p>
          <a:p>
            <a:r>
              <a:rPr lang="en-US" dirty="0" smtClean="0"/>
              <a:t>This skills divide compounds with both the skills and infrastructure aspects of the digital divide – open data is not open for everyone, and useable by an even smaller set</a:t>
            </a:r>
          </a:p>
          <a:p>
            <a:endParaRPr lang="en-US" dirty="0"/>
          </a:p>
          <a:p>
            <a:r>
              <a:rPr lang="en-US" dirty="0" smtClean="0"/>
              <a:t>Commercial developers are most likely to have the requisite skills to develop open data projects</a:t>
            </a:r>
          </a:p>
          <a:p>
            <a:endParaRPr lang="en-US" dirty="0" smtClean="0"/>
          </a:p>
          <a:p>
            <a:r>
              <a:rPr lang="en-US" dirty="0" smtClean="0"/>
              <a:t>If open data flourishes, it will likely result in (and to a degree by spurred by) private profit</a:t>
            </a:r>
            <a:endParaRPr lang="en-US" dirty="0"/>
          </a:p>
        </p:txBody>
      </p:sp>
      <p:pic>
        <p:nvPicPr>
          <p:cNvPr id="4" name="B020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589240"/>
            <a:ext cx="609600" cy="609600"/>
          </a:xfrm>
          <a:prstGeom prst="rect">
            <a:avLst/>
          </a:prstGeom>
        </p:spPr>
      </p:pic>
    </p:spTree>
    <p:extLst>
      <p:ext uri="{BB962C8B-B14F-4D97-AF65-F5344CB8AC3E}">
        <p14:creationId xmlns:p14="http://schemas.microsoft.com/office/powerpoint/2010/main" val="369922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to Come</a:t>
            </a:r>
            <a:endParaRPr lang="en-CA" dirty="0"/>
          </a:p>
        </p:txBody>
      </p:sp>
      <p:sp>
        <p:nvSpPr>
          <p:cNvPr id="3" name="Content Placeholder 2"/>
          <p:cNvSpPr>
            <a:spLocks noGrp="1"/>
          </p:cNvSpPr>
          <p:nvPr>
            <p:ph idx="1"/>
          </p:nvPr>
        </p:nvSpPr>
        <p:spPr/>
        <p:txBody>
          <a:bodyPr/>
          <a:lstStyle/>
          <a:p>
            <a:r>
              <a:rPr lang="en-US" dirty="0" smtClean="0"/>
              <a:t>Next week (Mar 6-10) I’ll add in </a:t>
            </a:r>
            <a:r>
              <a:rPr lang="en-US" dirty="0" err="1" smtClean="0"/>
              <a:t>eClass</a:t>
            </a:r>
            <a:r>
              <a:rPr lang="en-US" dirty="0" smtClean="0"/>
              <a:t> my interview with Kirk MacLeod – Open Data Coordinator, Service Alberta</a:t>
            </a:r>
            <a:endParaRPr lang="en-CA" dirty="0"/>
          </a:p>
        </p:txBody>
      </p:sp>
      <p:pic>
        <p:nvPicPr>
          <p:cNvPr id="4" name="B021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445224"/>
            <a:ext cx="609600" cy="609600"/>
          </a:xfrm>
          <a:prstGeom prst="rect">
            <a:avLst/>
          </a:prstGeom>
        </p:spPr>
      </p:pic>
    </p:spTree>
    <p:extLst>
      <p:ext uri="{BB962C8B-B14F-4D97-AF65-F5344CB8AC3E}">
        <p14:creationId xmlns:p14="http://schemas.microsoft.com/office/powerpoint/2010/main" val="1571663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 and Activity</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Discussion Questions:</a:t>
            </a:r>
          </a:p>
          <a:p>
            <a:pPr lvl="1"/>
            <a:r>
              <a:rPr lang="en-US" dirty="0" smtClean="0"/>
              <a:t>Given the limitations around OA and open data, and other criticisms of the term “open,” is the term becoming more problematic and than useful? Why or why not?</a:t>
            </a:r>
          </a:p>
          <a:p>
            <a:pPr lvl="1"/>
            <a:endParaRPr lang="en-US" dirty="0"/>
          </a:p>
          <a:p>
            <a:pPr lvl="1"/>
            <a:r>
              <a:rPr lang="en-US" dirty="0" smtClean="0"/>
              <a:t>Support for OA among librarians/LIS community, particularly academic librarians, tends to be fairly strong.  There can be more resistance to OA from faculty (see for example two American Historical Association Statements (on </a:t>
            </a:r>
            <a:r>
              <a:rPr lang="en-US" dirty="0" smtClean="0">
                <a:hlinkClick r:id="rId4"/>
              </a:rPr>
              <a:t>OA </a:t>
            </a:r>
            <a:r>
              <a:rPr lang="en-US" dirty="0" smtClean="0"/>
              <a:t>and on </a:t>
            </a:r>
            <a:r>
              <a:rPr lang="en-US" dirty="0" smtClean="0">
                <a:hlinkClick r:id="rId5"/>
              </a:rPr>
              <a:t>PhD Dissertations</a:t>
            </a:r>
            <a:r>
              <a:rPr lang="en-US" dirty="0" smtClean="0"/>
              <a:t>).  What should be done to expand uptake/use of OA by faculty, and are their valid arguments against OA?</a:t>
            </a:r>
          </a:p>
          <a:p>
            <a:pPr lvl="1"/>
            <a:endParaRPr lang="en-US" dirty="0"/>
          </a:p>
          <a:p>
            <a:r>
              <a:rPr lang="en-US" dirty="0" smtClean="0"/>
              <a:t>Activity: </a:t>
            </a:r>
          </a:p>
          <a:p>
            <a:pPr lvl="1"/>
            <a:r>
              <a:rPr lang="en-US" dirty="0" smtClean="0"/>
              <a:t>Explore an Open Data portal (of your choice) and report on:</a:t>
            </a:r>
          </a:p>
          <a:p>
            <a:pPr lvl="2"/>
            <a:r>
              <a:rPr lang="en-US" dirty="0" smtClean="0"/>
              <a:t>Some highlights on the information found?</a:t>
            </a:r>
          </a:p>
          <a:p>
            <a:pPr lvl="2"/>
            <a:r>
              <a:rPr lang="en-US" dirty="0" smtClean="0"/>
              <a:t>Design, layout, interface of the portal?</a:t>
            </a:r>
          </a:p>
          <a:p>
            <a:pPr lvl="2"/>
            <a:r>
              <a:rPr lang="en-US" dirty="0" smtClean="0"/>
              <a:t>What stands out as excellent, troublesome or missing?</a:t>
            </a:r>
          </a:p>
          <a:p>
            <a:pPr lvl="1"/>
            <a:endParaRPr lang="en-CA" dirty="0"/>
          </a:p>
        </p:txBody>
      </p:sp>
      <p:pic>
        <p:nvPicPr>
          <p:cNvPr id="4" name="B022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5401059"/>
            <a:ext cx="609600" cy="609600"/>
          </a:xfrm>
          <a:prstGeom prst="rect">
            <a:avLst/>
          </a:prstGeom>
        </p:spPr>
      </p:pic>
    </p:spTree>
    <p:extLst>
      <p:ext uri="{BB962C8B-B14F-4D97-AF65-F5344CB8AC3E}">
        <p14:creationId xmlns:p14="http://schemas.microsoft.com/office/powerpoint/2010/main" val="3294475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Innovation</a:t>
            </a:r>
          </a:p>
          <a:p>
            <a:endParaRPr lang="en-US" dirty="0"/>
          </a:p>
          <a:p>
            <a:r>
              <a:rPr lang="en-US" dirty="0" smtClean="0"/>
              <a:t>Read </a:t>
            </a:r>
            <a:r>
              <a:rPr lang="en-US" dirty="0" err="1" smtClean="0"/>
              <a:t>Feschuk</a:t>
            </a:r>
            <a:r>
              <a:rPr lang="en-US" dirty="0" smtClean="0"/>
              <a:t> (2010), Rogers (2003) and Schumpeter (1950)</a:t>
            </a:r>
          </a:p>
          <a:p>
            <a:endParaRPr lang="en-US" dirty="0"/>
          </a:p>
          <a:p>
            <a:r>
              <a:rPr lang="en-US" dirty="0" smtClean="0"/>
              <a:t>Also note March 15-17 I’ll be away at a conference, though I will have access to email and the </a:t>
            </a:r>
            <a:r>
              <a:rPr lang="en-US" dirty="0" err="1" smtClean="0"/>
              <a:t>eClass</a:t>
            </a:r>
            <a:r>
              <a:rPr lang="en-US" dirty="0" smtClean="0"/>
              <a:t> site.</a:t>
            </a:r>
            <a:endParaRPr lang="en-CA" dirty="0"/>
          </a:p>
        </p:txBody>
      </p:sp>
      <p:pic>
        <p:nvPicPr>
          <p:cNvPr id="4" name="B023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445224"/>
            <a:ext cx="609600" cy="609600"/>
          </a:xfrm>
          <a:prstGeom prst="rect">
            <a:avLst/>
          </a:prstGeom>
        </p:spPr>
      </p:pic>
    </p:spTree>
    <p:extLst>
      <p:ext uri="{BB962C8B-B14F-4D97-AF65-F5344CB8AC3E}">
        <p14:creationId xmlns:p14="http://schemas.microsoft.com/office/powerpoint/2010/main" val="4287682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70000" lnSpcReduction="20000"/>
          </a:bodyPr>
          <a:lstStyle/>
          <a:p>
            <a:r>
              <a:rPr lang="en-US" dirty="0" smtClean="0"/>
              <a:t>Beasley, Gerald. 2016. “Article Processing Charges: A New Route to Open Access?” </a:t>
            </a:r>
            <a:r>
              <a:rPr lang="en-US" i="1" dirty="0" smtClean="0"/>
              <a:t>Information Services and Use, </a:t>
            </a:r>
            <a:r>
              <a:rPr lang="en-US" dirty="0" smtClean="0"/>
              <a:t>36(3-4): 163-170.</a:t>
            </a:r>
          </a:p>
          <a:p>
            <a:r>
              <a:rPr lang="en-US" dirty="0" smtClean="0"/>
              <a:t>Canada. 2016. “Tri-Agency Open Access Policy </a:t>
            </a:r>
            <a:r>
              <a:rPr lang="en-US" dirty="0"/>
              <a:t>on Publications.” </a:t>
            </a:r>
            <a:r>
              <a:rPr lang="en-US" dirty="0">
                <a:hlinkClick r:id="rId2"/>
              </a:rPr>
              <a:t>http://</a:t>
            </a:r>
            <a:r>
              <a:rPr lang="en-US" dirty="0" smtClean="0">
                <a:hlinkClick r:id="rId2"/>
              </a:rPr>
              <a:t>www.science.gc.ca/eic/site/063.nsf/eng/h_F6765465.html?OpenDocument</a:t>
            </a:r>
            <a:r>
              <a:rPr lang="en-US" dirty="0" smtClean="0"/>
              <a:t> </a:t>
            </a:r>
          </a:p>
          <a:p>
            <a:r>
              <a:rPr lang="en-US" dirty="0" smtClean="0"/>
              <a:t>Canada. 2016. “Tri-Agency Statement of Principles on Digital </a:t>
            </a:r>
            <a:r>
              <a:rPr lang="en-US" dirty="0"/>
              <a:t>Data Management.” </a:t>
            </a:r>
            <a:r>
              <a:rPr lang="en-US" dirty="0">
                <a:hlinkClick r:id="rId3"/>
              </a:rPr>
              <a:t>http://</a:t>
            </a:r>
            <a:r>
              <a:rPr lang="en-US" dirty="0" smtClean="0">
                <a:hlinkClick r:id="rId3"/>
              </a:rPr>
              <a:t>www.science.gc.ca/eic/site/063.nsf/eng/h_83F7624E.html?OpenDocument</a:t>
            </a:r>
            <a:r>
              <a:rPr lang="en-US" dirty="0" smtClean="0"/>
              <a:t>  </a:t>
            </a:r>
            <a:endParaRPr lang="en-US" dirty="0"/>
          </a:p>
          <a:p>
            <a:r>
              <a:rPr lang="en-US" dirty="0" err="1" smtClean="0"/>
              <a:t>Chesbrough</a:t>
            </a:r>
            <a:r>
              <a:rPr lang="en-US" dirty="0" smtClean="0"/>
              <a:t>, Henry W. 2003. </a:t>
            </a:r>
            <a:r>
              <a:rPr lang="en-US" i="1" dirty="0" smtClean="0"/>
              <a:t>Open Innovation: The New Imperative for Creating and Profiting from Technology</a:t>
            </a:r>
            <a:r>
              <a:rPr lang="en-US" dirty="0" smtClean="0"/>
              <a:t>. Boston, MA: Harvard University Press.</a:t>
            </a:r>
          </a:p>
          <a:p>
            <a:r>
              <a:rPr lang="en-US" dirty="0" smtClean="0"/>
              <a:t>Eaves, David. 2011. “Canada Launches data.gc.ca – What Works and What is Broken.” 17 Mar. </a:t>
            </a:r>
            <a:r>
              <a:rPr lang="en-US" dirty="0"/>
              <a:t>2011. </a:t>
            </a:r>
            <a:r>
              <a:rPr lang="en-US" dirty="0">
                <a:hlinkClick r:id="rId4"/>
              </a:rPr>
              <a:t>https://eaves.ca/2011/03/17/canada-launches-data-gc-ca-what-works-and-what-is-broken</a:t>
            </a:r>
            <a:r>
              <a:rPr lang="en-US" dirty="0" smtClean="0">
                <a:hlinkClick r:id="rId4"/>
              </a:rPr>
              <a:t>/</a:t>
            </a:r>
            <a:r>
              <a:rPr lang="en-US" dirty="0" smtClean="0"/>
              <a:t> </a:t>
            </a:r>
          </a:p>
          <a:p>
            <a:r>
              <a:rPr lang="en-US" dirty="0" smtClean="0"/>
              <a:t>Elkin-</a:t>
            </a:r>
            <a:r>
              <a:rPr lang="en-US" dirty="0" err="1" smtClean="0"/>
              <a:t>Koren</a:t>
            </a:r>
            <a:r>
              <a:rPr lang="en-US" dirty="0" smtClean="0"/>
              <a:t>, </a:t>
            </a:r>
            <a:r>
              <a:rPr lang="en-US" dirty="0" err="1" smtClean="0"/>
              <a:t>Niva</a:t>
            </a:r>
            <a:r>
              <a:rPr lang="en-US" dirty="0" smtClean="0"/>
              <a:t>. 2005. “What Contracts Cannot Do: The Limits of Private Ordering in Facilitating a Creative Commons.” Fordham Law Review., 74: 375-422.</a:t>
            </a:r>
          </a:p>
          <a:p>
            <a:r>
              <a:rPr lang="en-US" dirty="0" smtClean="0"/>
              <a:t>Eve, Martin Paul. 2014. “All that Glisters: Investigating Collective Funding Mechanisms for Gold Open Access in the Humanities.” </a:t>
            </a:r>
            <a:r>
              <a:rPr lang="en-US" i="1" dirty="0"/>
              <a:t>Journal of Librarianship and Scholarly Communication</a:t>
            </a:r>
            <a:r>
              <a:rPr lang="en-US" dirty="0"/>
              <a:t>, </a:t>
            </a:r>
            <a:r>
              <a:rPr lang="en-US" dirty="0" smtClean="0"/>
              <a:t>2(3</a:t>
            </a:r>
            <a:r>
              <a:rPr lang="en-US" dirty="0"/>
              <a:t>): </a:t>
            </a:r>
            <a:r>
              <a:rPr lang="en-US" dirty="0" smtClean="0"/>
              <a:t>1-13. </a:t>
            </a:r>
          </a:p>
          <a:p>
            <a:r>
              <a:rPr lang="en-US" dirty="0" smtClean="0"/>
              <a:t>Hall, Gary. 2008. </a:t>
            </a:r>
            <a:r>
              <a:rPr lang="en-US" i="1" dirty="0" smtClean="0"/>
              <a:t>Digitize this Book</a:t>
            </a:r>
            <a:r>
              <a:rPr lang="en-US" dirty="0" smtClean="0"/>
              <a:t>. Minneapolis, MN: University of Minnesota Press.</a:t>
            </a:r>
          </a:p>
          <a:p>
            <a:r>
              <a:rPr lang="en-US" dirty="0" smtClean="0"/>
              <a:t>Hall, Gary. 2016. </a:t>
            </a:r>
            <a:r>
              <a:rPr lang="en-US" i="1" dirty="0" smtClean="0"/>
              <a:t>Pirate Philosophy</a:t>
            </a:r>
            <a:r>
              <a:rPr lang="en-US" dirty="0" smtClean="0"/>
              <a:t>.  Cambridge, MA: MIT Press.</a:t>
            </a:r>
          </a:p>
          <a:p>
            <a:r>
              <a:rPr lang="en-US" dirty="0" smtClean="0"/>
              <a:t>McNally, Michael B. 2012. </a:t>
            </a:r>
            <a:r>
              <a:rPr lang="en-US" i="1" dirty="0" smtClean="0"/>
              <a:t>Intellectual Property and Its Alternatives: Incentives, Innovation and Ideology. Doctoral Dissertation</a:t>
            </a:r>
            <a:r>
              <a:rPr lang="en-US" dirty="0" smtClean="0"/>
              <a:t>. University of </a:t>
            </a:r>
            <a:r>
              <a:rPr lang="en-US" dirty="0"/>
              <a:t>Western Ontario. </a:t>
            </a:r>
            <a:r>
              <a:rPr lang="en-US" dirty="0">
                <a:hlinkClick r:id="rId5"/>
              </a:rPr>
              <a:t>http://ir.lib.uwo.ca/etd/458</a:t>
            </a:r>
            <a:r>
              <a:rPr lang="en-US" dirty="0" smtClean="0">
                <a:hlinkClick r:id="rId5"/>
              </a:rPr>
              <a:t>/</a:t>
            </a:r>
            <a:r>
              <a:rPr lang="en-US" dirty="0" smtClean="0"/>
              <a:t> </a:t>
            </a:r>
          </a:p>
        </p:txBody>
      </p:sp>
    </p:spTree>
    <p:extLst>
      <p:ext uri="{BB962C8B-B14F-4D97-AF65-F5344CB8AC3E}">
        <p14:creationId xmlns:p14="http://schemas.microsoft.com/office/powerpoint/2010/main" val="3415744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endParaRPr lang="en-CA" dirty="0"/>
          </a:p>
        </p:txBody>
      </p:sp>
      <p:sp>
        <p:nvSpPr>
          <p:cNvPr id="3" name="Content Placeholder 2"/>
          <p:cNvSpPr>
            <a:spLocks noGrp="1"/>
          </p:cNvSpPr>
          <p:nvPr>
            <p:ph idx="1"/>
          </p:nvPr>
        </p:nvSpPr>
        <p:spPr/>
        <p:txBody>
          <a:bodyPr>
            <a:normAutofit fontScale="70000" lnSpcReduction="20000"/>
          </a:bodyPr>
          <a:lstStyle/>
          <a:p>
            <a:r>
              <a:rPr lang="en-US" dirty="0" err="1"/>
              <a:t>Oganisation</a:t>
            </a:r>
            <a:r>
              <a:rPr lang="en-US" dirty="0"/>
              <a:t> for Economic Cooperation and Development (OECD). 2007a. </a:t>
            </a:r>
            <a:r>
              <a:rPr lang="en-US" i="1" dirty="0"/>
              <a:t>Giving Knowledge for Free: The Emergence of Open Educational Resources</a:t>
            </a:r>
            <a:r>
              <a:rPr lang="en-US" dirty="0"/>
              <a:t>.  OECD Publishing. </a:t>
            </a:r>
            <a:r>
              <a:rPr lang="en-US" dirty="0">
                <a:hlinkClick r:id="rId2"/>
              </a:rPr>
              <a:t>https://www.oecd.org/edu/ceri/38654317.pdf</a:t>
            </a:r>
            <a:r>
              <a:rPr lang="en-US" dirty="0"/>
              <a:t> </a:t>
            </a:r>
          </a:p>
          <a:p>
            <a:r>
              <a:rPr lang="en-US" dirty="0"/>
              <a:t>OECD. 2007b. </a:t>
            </a:r>
            <a:r>
              <a:rPr lang="en-US" i="1" dirty="0"/>
              <a:t>OECD Principles and Guidelines for Access to Research Data from Public Funding</a:t>
            </a:r>
            <a:r>
              <a:rPr lang="en-US" dirty="0"/>
              <a:t>. OECD Publishing. </a:t>
            </a:r>
            <a:r>
              <a:rPr lang="en-US" dirty="0">
                <a:hlinkClick r:id="rId3"/>
              </a:rPr>
              <a:t>http://www.oecd.org/science/sci-tech/38500813.pdf</a:t>
            </a:r>
            <a:r>
              <a:rPr lang="en-US" dirty="0"/>
              <a:t> </a:t>
            </a:r>
          </a:p>
          <a:p>
            <a:r>
              <a:rPr lang="en-US" dirty="0" err="1"/>
              <a:t>Pyati</a:t>
            </a:r>
            <a:r>
              <a:rPr lang="en-US" dirty="0"/>
              <a:t>, </a:t>
            </a:r>
            <a:r>
              <a:rPr lang="en-US" dirty="0" err="1"/>
              <a:t>Ajit</a:t>
            </a:r>
            <a:r>
              <a:rPr lang="en-US" dirty="0"/>
              <a:t>. 2007. “A Critical Theory of Open Access: Libraries and Electronic Publishing.” </a:t>
            </a:r>
            <a:r>
              <a:rPr lang="en-US" i="1" dirty="0"/>
              <a:t>First Monday</a:t>
            </a:r>
            <a:r>
              <a:rPr lang="en-US" dirty="0"/>
              <a:t>, 12(10): </a:t>
            </a:r>
            <a:r>
              <a:rPr lang="en-US" dirty="0">
                <a:hlinkClick r:id="rId4"/>
              </a:rPr>
              <a:t>http://firstmonday.org/article/view/1970/1845</a:t>
            </a:r>
            <a:r>
              <a:rPr lang="en-US" dirty="0"/>
              <a:t> </a:t>
            </a:r>
          </a:p>
          <a:p>
            <a:r>
              <a:rPr lang="en-US" dirty="0"/>
              <a:t>Peterson, A. T., Ada Emmett, and Marc L. Greenberg. 2013. “Open Access and the Author-Pays Problem: Assuring Access for Readers and Authors in a Global Community of Scholars.” </a:t>
            </a:r>
            <a:r>
              <a:rPr lang="en-US" i="1" dirty="0"/>
              <a:t>Journal of Librarianship and Scholarly Communication</a:t>
            </a:r>
            <a:r>
              <a:rPr lang="en-US" dirty="0"/>
              <a:t>, 1(3): 1-8.</a:t>
            </a:r>
          </a:p>
          <a:p>
            <a:r>
              <a:rPr lang="en-US" dirty="0" err="1"/>
              <a:t>Pomerantz</a:t>
            </a:r>
            <a:r>
              <a:rPr lang="en-US" dirty="0"/>
              <a:t>, Jeffrey and Robin Peek. 2016. “Fifty Shades of Open.” </a:t>
            </a:r>
            <a:r>
              <a:rPr lang="en-US" i="1" dirty="0"/>
              <a:t>First Monday</a:t>
            </a:r>
            <a:r>
              <a:rPr lang="en-US" dirty="0"/>
              <a:t>, 21(5): </a:t>
            </a:r>
            <a:r>
              <a:rPr lang="en-US" dirty="0">
                <a:hlinkClick r:id="rId5"/>
              </a:rPr>
              <a:t>http://firstmonday.org/article/view/6360/5460</a:t>
            </a:r>
            <a:r>
              <a:rPr lang="en-US" dirty="0"/>
              <a:t> </a:t>
            </a:r>
          </a:p>
          <a:p>
            <a:r>
              <a:rPr lang="en-US" dirty="0" err="1" smtClean="0"/>
              <a:t>Suber</a:t>
            </a:r>
            <a:r>
              <a:rPr lang="en-US" dirty="0" smtClean="0"/>
              <a:t>, Peter. 2012. </a:t>
            </a:r>
            <a:r>
              <a:rPr lang="en-US" i="1" dirty="0" smtClean="0"/>
              <a:t>Open Access</a:t>
            </a:r>
            <a:r>
              <a:rPr lang="en-US" dirty="0" smtClean="0"/>
              <a:t>. Cambridge, MA: MIT Press.</a:t>
            </a:r>
          </a:p>
          <a:p>
            <a:r>
              <a:rPr lang="en-US" dirty="0" err="1" smtClean="0"/>
              <a:t>Valsiner</a:t>
            </a:r>
            <a:r>
              <a:rPr lang="en-US" dirty="0"/>
              <a:t>, </a:t>
            </a:r>
            <a:r>
              <a:rPr lang="en-US" dirty="0" err="1"/>
              <a:t>Jaan</a:t>
            </a:r>
            <a:r>
              <a:rPr lang="en-US" dirty="0"/>
              <a:t>. 2006. “’Open Access’ and Its Social Context: New Colonialism in the Making?” Forum: Qualitative Social Research, 7(2): </a:t>
            </a:r>
            <a:r>
              <a:rPr lang="en-CA" dirty="0">
                <a:hlinkClick r:id="rId6"/>
              </a:rPr>
              <a:t>http://www.qualitativeresearch.net/fqs-texte/2-06/06-2-23-e.htm</a:t>
            </a:r>
            <a:r>
              <a:rPr lang="en-CA" dirty="0"/>
              <a:t> </a:t>
            </a:r>
            <a:r>
              <a:rPr lang="en-US" dirty="0"/>
              <a:t> </a:t>
            </a:r>
            <a:endParaRPr lang="en-US" dirty="0" smtClean="0"/>
          </a:p>
          <a:p>
            <a:r>
              <a:rPr lang="en-US" dirty="0" err="1" smtClean="0"/>
              <a:t>Willinsky</a:t>
            </a:r>
            <a:r>
              <a:rPr lang="en-US" dirty="0" smtClean="0"/>
              <a:t>, John. 2009. </a:t>
            </a:r>
            <a:r>
              <a:rPr lang="en-US" i="1" dirty="0" smtClean="0"/>
              <a:t>The Access Principle: The Case for Open Access to Research and Scholarship</a:t>
            </a:r>
            <a:r>
              <a:rPr lang="en-US" dirty="0" smtClean="0"/>
              <a:t>. Cambridge, MA: MIT Press.</a:t>
            </a:r>
            <a:endParaRPr lang="en-US" dirty="0"/>
          </a:p>
        </p:txBody>
      </p:sp>
    </p:spTree>
    <p:extLst>
      <p:ext uri="{BB962C8B-B14F-4D97-AF65-F5344CB8AC3E}">
        <p14:creationId xmlns:p14="http://schemas.microsoft.com/office/powerpoint/2010/main" val="2563566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123404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lvl="1"/>
            <a:r>
              <a:rPr lang="en-US" dirty="0" smtClean="0"/>
              <a:t>A. Openness</a:t>
            </a:r>
          </a:p>
          <a:p>
            <a:pPr lvl="1"/>
            <a:endParaRPr lang="en-US" dirty="0"/>
          </a:p>
          <a:p>
            <a:pPr lvl="1"/>
            <a:r>
              <a:rPr lang="en-US" dirty="0" smtClean="0"/>
              <a:t>B. Open Access</a:t>
            </a:r>
          </a:p>
          <a:p>
            <a:pPr lvl="1"/>
            <a:endParaRPr lang="en-US" dirty="0"/>
          </a:p>
          <a:p>
            <a:pPr lvl="1"/>
            <a:r>
              <a:rPr lang="en-US" dirty="0" smtClean="0"/>
              <a:t>C. Open Data</a:t>
            </a:r>
            <a:endParaRPr lang="en-CA" dirty="0"/>
          </a:p>
        </p:txBody>
      </p:sp>
      <p:pic>
        <p:nvPicPr>
          <p:cNvPr id="4" name="B003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5517232"/>
            <a:ext cx="609600" cy="609600"/>
          </a:xfrm>
          <a:prstGeom prst="rect">
            <a:avLst/>
          </a:prstGeom>
        </p:spPr>
      </p:pic>
    </p:spTree>
    <p:extLst>
      <p:ext uri="{BB962C8B-B14F-4D97-AF65-F5344CB8AC3E}">
        <p14:creationId xmlns:p14="http://schemas.microsoft.com/office/powerpoint/2010/main" val="958049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Rise of Openness</a:t>
            </a:r>
            <a:endParaRPr lang="en-CA" dirty="0"/>
          </a:p>
        </p:txBody>
      </p:sp>
      <p:sp>
        <p:nvSpPr>
          <p:cNvPr id="3" name="Content Placeholder 2"/>
          <p:cNvSpPr>
            <a:spLocks noGrp="1"/>
          </p:cNvSpPr>
          <p:nvPr>
            <p:ph idx="1"/>
          </p:nvPr>
        </p:nvSpPr>
        <p:spPr/>
        <p:txBody>
          <a:bodyPr>
            <a:normAutofit lnSpcReduction="10000"/>
          </a:bodyPr>
          <a:lstStyle/>
          <a:p>
            <a:r>
              <a:rPr lang="en-US" dirty="0" smtClean="0"/>
              <a:t>Open content policies are reflective of larger trend toward openness and what can be loosely considered an openness movement</a:t>
            </a:r>
          </a:p>
          <a:p>
            <a:endParaRPr lang="en-US" dirty="0"/>
          </a:p>
          <a:p>
            <a:r>
              <a:rPr lang="en-US" dirty="0" smtClean="0"/>
              <a:t>Examples of ‘opens’ include</a:t>
            </a:r>
          </a:p>
          <a:p>
            <a:pPr lvl="1"/>
            <a:r>
              <a:rPr lang="en-US" dirty="0"/>
              <a:t>Open source software</a:t>
            </a:r>
            <a:endParaRPr lang="en-CA" dirty="0"/>
          </a:p>
          <a:p>
            <a:pPr lvl="1"/>
            <a:r>
              <a:rPr lang="en-US" dirty="0" smtClean="0"/>
              <a:t>Open access scholarly publishing</a:t>
            </a:r>
          </a:p>
          <a:p>
            <a:pPr lvl="1"/>
            <a:r>
              <a:rPr lang="en-US" dirty="0" smtClean="0"/>
              <a:t>Open data (both research data and government data)</a:t>
            </a:r>
          </a:p>
          <a:p>
            <a:pPr lvl="1"/>
            <a:r>
              <a:rPr lang="en-US" dirty="0" smtClean="0"/>
              <a:t>Open government</a:t>
            </a:r>
          </a:p>
          <a:p>
            <a:pPr lvl="1"/>
            <a:r>
              <a:rPr lang="en-US" dirty="0" smtClean="0"/>
              <a:t>Open education and Open Educational Resources (OER)</a:t>
            </a:r>
          </a:p>
          <a:p>
            <a:pPr lvl="1"/>
            <a:r>
              <a:rPr lang="en-US" dirty="0" smtClean="0"/>
              <a:t>Open innovation</a:t>
            </a:r>
          </a:p>
          <a:p>
            <a:pPr lvl="1"/>
            <a:endParaRPr lang="en-US" dirty="0"/>
          </a:p>
          <a:p>
            <a:r>
              <a:rPr lang="en-US" dirty="0" smtClean="0"/>
              <a:t>Some historical opens include “open skies policy” and “open shelves/stacks” in the library (</a:t>
            </a:r>
            <a:r>
              <a:rPr lang="en-US" dirty="0" err="1" smtClean="0"/>
              <a:t>Pomerantz</a:t>
            </a:r>
            <a:r>
              <a:rPr lang="en-US" dirty="0" smtClean="0"/>
              <a:t> and Peek, 2016)</a:t>
            </a:r>
          </a:p>
          <a:p>
            <a:endParaRPr lang="en-US" dirty="0" smtClean="0"/>
          </a:p>
        </p:txBody>
      </p:sp>
      <p:pic>
        <p:nvPicPr>
          <p:cNvPr id="4" name="B004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4869160"/>
            <a:ext cx="609600" cy="609600"/>
          </a:xfrm>
          <a:prstGeom prst="rect">
            <a:avLst/>
          </a:prstGeom>
        </p:spPr>
      </p:pic>
    </p:spTree>
    <p:extLst>
      <p:ext uri="{BB962C8B-B14F-4D97-AF65-F5344CB8AC3E}">
        <p14:creationId xmlns:p14="http://schemas.microsoft.com/office/powerpoint/2010/main" val="1815991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Problems of </a:t>
            </a:r>
            <a:r>
              <a:rPr lang="en-US" dirty="0"/>
              <a:t>Openness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However, ‘open/openness’ is nebulous, inconsistent and increasingly incoherent</a:t>
            </a:r>
          </a:p>
          <a:p>
            <a:pPr lvl="1"/>
            <a:r>
              <a:rPr lang="en-US" dirty="0" err="1" smtClean="0"/>
              <a:t>Pomerantz</a:t>
            </a:r>
            <a:r>
              <a:rPr lang="en-US" dirty="0" smtClean="0"/>
              <a:t> and Peek (2016) found at least 50 different opens including ‘open food’  and ‘open source beer’</a:t>
            </a:r>
          </a:p>
          <a:p>
            <a:pPr lvl="1"/>
            <a:r>
              <a:rPr lang="en-US" dirty="0" smtClean="0"/>
              <a:t>Open has become a buzz word (OECD, 2007a), and its overuse has been termed “</a:t>
            </a:r>
            <a:r>
              <a:rPr lang="en-US" dirty="0" err="1" smtClean="0"/>
              <a:t>openwashing</a:t>
            </a:r>
            <a:r>
              <a:rPr lang="en-US" dirty="0" smtClean="0"/>
              <a:t>” (</a:t>
            </a:r>
            <a:r>
              <a:rPr lang="en-US" dirty="0" err="1" smtClean="0"/>
              <a:t>Pomerantz</a:t>
            </a:r>
            <a:r>
              <a:rPr lang="en-US" dirty="0" smtClean="0"/>
              <a:t> and Peek, 2016)</a:t>
            </a:r>
          </a:p>
          <a:p>
            <a:pPr lvl="1"/>
            <a:endParaRPr lang="en-US" dirty="0"/>
          </a:p>
          <a:p>
            <a:r>
              <a:rPr lang="en-US" dirty="0" smtClean="0"/>
              <a:t>Some ‘opens’ aren’t even necessarily open</a:t>
            </a:r>
          </a:p>
          <a:p>
            <a:pPr lvl="1"/>
            <a:r>
              <a:rPr lang="en-US" dirty="0" smtClean="0"/>
              <a:t>For example </a:t>
            </a:r>
            <a:r>
              <a:rPr lang="en-US" dirty="0" err="1" smtClean="0"/>
              <a:t>Chesbrough</a:t>
            </a:r>
            <a:r>
              <a:rPr lang="en-US" dirty="0" smtClean="0"/>
              <a:t> (2003) notes, “The Open Innovation paradigm assumes that there is a bountiful supply of potentially useful ideas outside of the firm and that the firm should be an active buyer and seller of IP [intellectual property].” (p. 155)</a:t>
            </a:r>
            <a:endParaRPr lang="en-CA" dirty="0" smtClean="0"/>
          </a:p>
          <a:p>
            <a:pPr lvl="1"/>
            <a:endParaRPr lang="en-US" dirty="0"/>
          </a:p>
          <a:p>
            <a:r>
              <a:rPr lang="en-US" dirty="0" smtClean="0"/>
              <a:t>Conceptually ‘open’ is related to ideas of the commons</a:t>
            </a:r>
          </a:p>
          <a:p>
            <a:pPr lvl="1"/>
            <a:r>
              <a:rPr lang="en-US" dirty="0" smtClean="0"/>
              <a:t>Similarly ‘opens’ can be seen as a subcategory of ‘alternatives to intellectual property’ (McNally, 2012)</a:t>
            </a:r>
            <a:endParaRPr lang="en-US" dirty="0"/>
          </a:p>
          <a:p>
            <a:endParaRPr lang="en-US" dirty="0" smtClean="0"/>
          </a:p>
        </p:txBody>
      </p:sp>
      <p:pic>
        <p:nvPicPr>
          <p:cNvPr id="4" name="B005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445224"/>
            <a:ext cx="609600" cy="609600"/>
          </a:xfrm>
          <a:prstGeom prst="rect">
            <a:avLst/>
          </a:prstGeom>
        </p:spPr>
      </p:pic>
    </p:spTree>
    <p:extLst>
      <p:ext uri="{BB962C8B-B14F-4D97-AF65-F5344CB8AC3E}">
        <p14:creationId xmlns:p14="http://schemas.microsoft.com/office/powerpoint/2010/main" val="203905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Open Access (OA) in Context</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Open Access Scholarly Publishing (OA) is a driven by several factors</a:t>
            </a:r>
          </a:p>
          <a:p>
            <a:pPr lvl="1"/>
            <a:r>
              <a:rPr lang="en-US" dirty="0" smtClean="0"/>
              <a:t>As a response to increases in journal prices (“serials pricing crisis” or “scholarly publication crisis”)</a:t>
            </a:r>
          </a:p>
          <a:p>
            <a:pPr lvl="2"/>
            <a:r>
              <a:rPr lang="en-US" dirty="0" smtClean="0"/>
              <a:t>For example, from early 1990s to mid 2000s journal prices increased nearly 3.5 times the rate of inflation (</a:t>
            </a:r>
            <a:r>
              <a:rPr lang="en-US" dirty="0" err="1" smtClean="0"/>
              <a:t>Pyati</a:t>
            </a:r>
            <a:r>
              <a:rPr lang="en-US" dirty="0" smtClean="0"/>
              <a:t>, 2007)</a:t>
            </a:r>
          </a:p>
          <a:p>
            <a:pPr lvl="1"/>
            <a:r>
              <a:rPr lang="en-US" dirty="0" smtClean="0"/>
              <a:t>Traditional linkages with academic ideals of the free exchange of knowledge </a:t>
            </a:r>
          </a:p>
          <a:p>
            <a:pPr lvl="1"/>
            <a:r>
              <a:rPr lang="en-US" dirty="0" smtClean="0"/>
              <a:t>Rise of new cost effective distribution mechanisms (i.e. broadband) and open source journal hosting/management software</a:t>
            </a:r>
          </a:p>
          <a:p>
            <a:pPr lvl="1"/>
            <a:r>
              <a:rPr lang="en-US" dirty="0" smtClean="0"/>
              <a:t>Increasing prominence of open alternatives (most notably open source software)</a:t>
            </a:r>
          </a:p>
          <a:p>
            <a:pPr lvl="1"/>
            <a:r>
              <a:rPr lang="en-US" dirty="0" smtClean="0"/>
              <a:t>Research funders’ desire for open content</a:t>
            </a:r>
          </a:p>
          <a:p>
            <a:pPr lvl="1"/>
            <a:endParaRPr lang="en-US" dirty="0"/>
          </a:p>
          <a:p>
            <a:r>
              <a:rPr lang="en-US" dirty="0" smtClean="0"/>
              <a:t>Key element of OA is a license (usually Creative Commons) that removes some of the restrictions of traditional copyright</a:t>
            </a:r>
          </a:p>
        </p:txBody>
      </p:sp>
      <p:pic>
        <p:nvPicPr>
          <p:cNvPr id="4" name="B006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235670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Access in Open Access (OA)</a:t>
            </a:r>
            <a:endParaRPr lang="en-US" dirty="0"/>
          </a:p>
        </p:txBody>
      </p:sp>
      <p:sp>
        <p:nvSpPr>
          <p:cNvPr id="3" name="Content Placeholder 2"/>
          <p:cNvSpPr>
            <a:spLocks noGrp="1"/>
          </p:cNvSpPr>
          <p:nvPr>
            <p:ph idx="1"/>
          </p:nvPr>
        </p:nvSpPr>
        <p:spPr/>
        <p:txBody>
          <a:bodyPr>
            <a:normAutofit lnSpcReduction="10000"/>
          </a:bodyPr>
          <a:lstStyle/>
          <a:p>
            <a:r>
              <a:rPr lang="en-US" dirty="0" smtClean="0"/>
              <a:t>As with access to information legislation it is important to think about what “access” entails</a:t>
            </a:r>
          </a:p>
          <a:p>
            <a:pPr lvl="1"/>
            <a:r>
              <a:rPr lang="en-US" dirty="0"/>
              <a:t>Are there monetary costs involved or is it free access?</a:t>
            </a:r>
          </a:p>
          <a:p>
            <a:pPr lvl="1"/>
            <a:r>
              <a:rPr lang="en-US" dirty="0"/>
              <a:t>Is everything accessible or just some things?</a:t>
            </a:r>
          </a:p>
          <a:p>
            <a:pPr lvl="1"/>
            <a:r>
              <a:rPr lang="en-US" dirty="0"/>
              <a:t>Are there restrictions on the use of the information?</a:t>
            </a:r>
          </a:p>
          <a:p>
            <a:pPr lvl="1"/>
            <a:r>
              <a:rPr lang="en-US" dirty="0"/>
              <a:t>What kind of process is involved to gain access?</a:t>
            </a:r>
          </a:p>
          <a:p>
            <a:pPr lvl="1"/>
            <a:endParaRPr lang="en-US" dirty="0" smtClean="0"/>
          </a:p>
          <a:p>
            <a:r>
              <a:rPr lang="en-US" dirty="0" smtClean="0"/>
              <a:t>In the case of scholarly publishing:</a:t>
            </a:r>
          </a:p>
          <a:p>
            <a:pPr lvl="1"/>
            <a:r>
              <a:rPr lang="en-US" dirty="0" smtClean="0"/>
              <a:t>OA means no costs for the end user/reader </a:t>
            </a:r>
          </a:p>
          <a:p>
            <a:pPr lvl="1"/>
            <a:r>
              <a:rPr lang="en-US" dirty="0" smtClean="0"/>
              <a:t>OA tends to be concentrated in serials with limited OA monographs</a:t>
            </a:r>
          </a:p>
          <a:p>
            <a:pPr lvl="1"/>
            <a:r>
              <a:rPr lang="en-US" dirty="0" smtClean="0"/>
              <a:t>OA aims at eliminating most barriers, though some may remain</a:t>
            </a:r>
          </a:p>
          <a:p>
            <a:pPr lvl="1"/>
            <a:r>
              <a:rPr lang="en-US" dirty="0" smtClean="0"/>
              <a:t>OA is focused on works published digitally and made accessible through the public internet </a:t>
            </a:r>
            <a:endParaRPr lang="en-US" dirty="0"/>
          </a:p>
        </p:txBody>
      </p:sp>
      <p:pic>
        <p:nvPicPr>
          <p:cNvPr id="4" name="B007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1191" y="5733256"/>
            <a:ext cx="609600" cy="609600"/>
          </a:xfrm>
          <a:prstGeom prst="rect">
            <a:avLst/>
          </a:prstGeom>
        </p:spPr>
      </p:pic>
    </p:spTree>
    <p:extLst>
      <p:ext uri="{BB962C8B-B14F-4D97-AF65-F5344CB8AC3E}">
        <p14:creationId xmlns:p14="http://schemas.microsoft.com/office/powerpoint/2010/main" val="269122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Suber’s Open Access Matrix</a:t>
            </a:r>
            <a:endParaRPr lang="en-US" dirty="0"/>
          </a:p>
        </p:txBody>
      </p:sp>
      <p:sp>
        <p:nvSpPr>
          <p:cNvPr id="3" name="Content Placeholder 2"/>
          <p:cNvSpPr>
            <a:spLocks noGrp="1"/>
          </p:cNvSpPr>
          <p:nvPr>
            <p:ph idx="1"/>
          </p:nvPr>
        </p:nvSpPr>
        <p:spPr/>
        <p:txBody>
          <a:bodyPr>
            <a:normAutofit lnSpcReduction="10000"/>
          </a:bodyPr>
          <a:lstStyle/>
          <a:p>
            <a:r>
              <a:rPr lang="en-US" dirty="0" err="1" smtClean="0"/>
              <a:t>Suber</a:t>
            </a:r>
            <a:r>
              <a:rPr lang="en-US" dirty="0" smtClean="0"/>
              <a:t> (2012), a leading scholar on OA differentiates between types of OA using a pair of dichotomies on two different axes</a:t>
            </a:r>
          </a:p>
          <a:p>
            <a:pPr lvl="1"/>
            <a:r>
              <a:rPr lang="en-US" dirty="0" smtClean="0"/>
              <a:t>On the mode of publication axis there is:</a:t>
            </a:r>
          </a:p>
          <a:p>
            <a:pPr lvl="2"/>
            <a:r>
              <a:rPr lang="en-US" dirty="0" smtClean="0"/>
              <a:t>Gold model – the journal itself is OA</a:t>
            </a:r>
          </a:p>
          <a:p>
            <a:pPr lvl="2"/>
            <a:r>
              <a:rPr lang="en-US" dirty="0" smtClean="0"/>
              <a:t>Green model – the publishing journal is not OA but allows archiving of article copies in a repository or on an author’s website</a:t>
            </a:r>
          </a:p>
          <a:p>
            <a:pPr lvl="1"/>
            <a:r>
              <a:rPr lang="en-US" dirty="0" smtClean="0"/>
              <a:t>On the restrictions axis there is:</a:t>
            </a:r>
          </a:p>
          <a:p>
            <a:pPr lvl="2"/>
            <a:r>
              <a:rPr lang="en-US" dirty="0" smtClean="0"/>
              <a:t>Gratis model – article is free to read</a:t>
            </a:r>
          </a:p>
          <a:p>
            <a:pPr lvl="2"/>
            <a:r>
              <a:rPr lang="en-US" dirty="0" smtClean="0"/>
              <a:t>Libre model – article is free to read and other restrictions have been removed</a:t>
            </a:r>
          </a:p>
          <a:p>
            <a:endParaRPr lang="en-US" dirty="0" smtClean="0"/>
          </a:p>
          <a:p>
            <a:r>
              <a:rPr lang="en-US" dirty="0" smtClean="0"/>
              <a:t>While gold/libre OA is the best type of OA, green/gratis OA is still OA and for proponents better than the traditional publication model</a:t>
            </a:r>
          </a:p>
          <a:p>
            <a:pPr lvl="2"/>
            <a:endParaRPr lang="en-US" dirty="0"/>
          </a:p>
        </p:txBody>
      </p:sp>
      <p:pic>
        <p:nvPicPr>
          <p:cNvPr id="4" name="B008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445224"/>
            <a:ext cx="609600" cy="609600"/>
          </a:xfrm>
          <a:prstGeom prst="rect">
            <a:avLst/>
          </a:prstGeom>
        </p:spPr>
      </p:pic>
    </p:spTree>
    <p:extLst>
      <p:ext uri="{BB962C8B-B14F-4D97-AF65-F5344CB8AC3E}">
        <p14:creationId xmlns:p14="http://schemas.microsoft.com/office/powerpoint/2010/main" val="16226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B-III(ii). Suber’s </a:t>
            </a:r>
            <a:r>
              <a:rPr lang="en-US" dirty="0"/>
              <a:t>Open Access Matrix</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4309879"/>
              </p:ext>
            </p:extLst>
          </p:nvPr>
        </p:nvGraphicFramePr>
        <p:xfrm>
          <a:off x="611560" y="1412776"/>
          <a:ext cx="7416825" cy="3312368"/>
        </p:xfrm>
        <a:graphic>
          <a:graphicData uri="http://schemas.openxmlformats.org/drawingml/2006/table">
            <a:tbl>
              <a:tblPr>
                <a:tableStyleId>{5C22544A-7EE6-4342-B048-85BDC9FD1C3A}</a:tableStyleId>
              </a:tblPr>
              <a:tblGrid>
                <a:gridCol w="1374282"/>
                <a:gridCol w="1378575"/>
                <a:gridCol w="2331984"/>
                <a:gridCol w="2331984"/>
              </a:tblGrid>
              <a:tr h="552061">
                <a:tc>
                  <a:txBody>
                    <a:bodyPr/>
                    <a:lstStyle/>
                    <a:p>
                      <a:pPr algn="l" fontAlgn="b"/>
                      <a:endParaRPr lang="en-CA"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CA"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b"/>
                      <a:r>
                        <a:rPr lang="en-CA" sz="1600" b="1" u="sng" strike="noStrike" dirty="0">
                          <a:effectLst/>
                        </a:rPr>
                        <a:t>Mode of Publication</a:t>
                      </a:r>
                      <a:endParaRPr lang="en-CA" sz="1600" b="1" i="0" u="sng"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CA"/>
                    </a:p>
                  </a:txBody>
                  <a:tcPr/>
                </a:tc>
              </a:tr>
              <a:tr h="552061">
                <a:tc>
                  <a:txBody>
                    <a:bodyPr/>
                    <a:lstStyle/>
                    <a:p>
                      <a:pPr algn="l" fontAlgn="b"/>
                      <a:endParaRPr lang="en-CA"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600" u="none" strike="noStrike" dirty="0">
                          <a:effectLst/>
                        </a:rPr>
                        <a:t> </a:t>
                      </a:r>
                      <a:endParaRPr lang="en-CA" sz="1600" b="0" i="0" u="none" strike="noStrike" dirty="0">
                        <a:solidFill>
                          <a:srgbClr val="000000"/>
                        </a:solidFill>
                        <a:effectLst/>
                        <a:latin typeface="Calibri"/>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600" b="1" u="none" strike="noStrike" dirty="0">
                          <a:effectLst/>
                        </a:rPr>
                        <a:t>Journal</a:t>
                      </a:r>
                      <a:endParaRPr lang="en-CA" sz="16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600" b="1" u="none" strike="noStrike" dirty="0">
                          <a:effectLst/>
                        </a:rPr>
                        <a:t>Archive/Author Website</a:t>
                      </a:r>
                      <a:endParaRPr lang="en-CA" sz="16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04123">
                <a:tc rowSpan="2">
                  <a:txBody>
                    <a:bodyPr/>
                    <a:lstStyle/>
                    <a:p>
                      <a:pPr algn="ctr" fontAlgn="ctr"/>
                      <a:r>
                        <a:rPr lang="en-CA" sz="1600" b="1" u="sng" strike="noStrike" dirty="0">
                          <a:effectLst/>
                        </a:rPr>
                        <a:t>Removal of Barriers</a:t>
                      </a:r>
                      <a:endParaRPr lang="en-CA" sz="1600" b="1" i="0" u="sng" strike="noStrike" dirty="0">
                        <a:solidFill>
                          <a:srgbClr val="000000"/>
                        </a:solidFill>
                        <a:effectLst/>
                        <a:latin typeface="Calibri"/>
                      </a:endParaRPr>
                    </a:p>
                  </a:txBody>
                  <a:tcPr marL="9525" marR="9525" marT="9525"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CA" sz="1600" b="1" u="none" strike="noStrike" dirty="0">
                          <a:effectLst/>
                        </a:rPr>
                        <a:t>Free to Read</a:t>
                      </a:r>
                      <a:endParaRPr lang="en-CA" sz="16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u="none" strike="noStrike" dirty="0">
                          <a:effectLst/>
                        </a:rPr>
                        <a:t>Gold/Gratis</a:t>
                      </a:r>
                      <a:endParaRPr lang="en-CA"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u="none" strike="noStrike" dirty="0">
                          <a:effectLst/>
                        </a:rPr>
                        <a:t>Green/Gratis</a:t>
                      </a:r>
                      <a:endParaRPr lang="en-CA"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04123">
                <a:tc vMerge="1">
                  <a:txBody>
                    <a:bodyPr/>
                    <a:lstStyle/>
                    <a:p>
                      <a:endParaRPr lang="en-CA"/>
                    </a:p>
                  </a:txBody>
                  <a:tcPr/>
                </a:tc>
                <a:tc>
                  <a:txBody>
                    <a:bodyPr/>
                    <a:lstStyle/>
                    <a:p>
                      <a:pPr algn="l" fontAlgn="ctr"/>
                      <a:r>
                        <a:rPr lang="en-US" sz="1600" b="1" u="none" strike="noStrike" dirty="0">
                          <a:effectLst/>
                        </a:rPr>
                        <a:t>Free to Read and Reuse</a:t>
                      </a:r>
                      <a:endParaRPr lang="en-US" sz="16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u="none" strike="noStrike" dirty="0">
                          <a:effectLst/>
                        </a:rPr>
                        <a:t>Gold/Libre</a:t>
                      </a:r>
                      <a:endParaRPr lang="en-CA"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u="none" strike="noStrike" dirty="0">
                          <a:effectLst/>
                        </a:rPr>
                        <a:t>Green/Libre</a:t>
                      </a:r>
                      <a:endParaRPr lang="en-CA" sz="16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611560" y="4869160"/>
            <a:ext cx="7488832" cy="1200329"/>
          </a:xfrm>
          <a:prstGeom prst="rect">
            <a:avLst/>
          </a:prstGeom>
          <a:noFill/>
        </p:spPr>
        <p:txBody>
          <a:bodyPr wrap="square" rtlCol="0">
            <a:spAutoFit/>
          </a:bodyPr>
          <a:lstStyle/>
          <a:p>
            <a:pPr marL="285750" indent="-285750">
              <a:buClr>
                <a:schemeClr val="accent1"/>
              </a:buClr>
              <a:buFont typeface="Arial" pitchFamily="34" charset="0"/>
              <a:buChar char="•"/>
            </a:pPr>
            <a:r>
              <a:rPr lang="en-US" dirty="0" smtClean="0"/>
              <a:t>Gratis materials are free, but have restrictions on how the material can be reused</a:t>
            </a:r>
          </a:p>
          <a:p>
            <a:pPr marL="285750" indent="-285750">
              <a:buClr>
                <a:schemeClr val="accent1"/>
              </a:buClr>
              <a:buFont typeface="Arial" pitchFamily="34" charset="0"/>
              <a:buChar char="•"/>
            </a:pPr>
            <a:r>
              <a:rPr lang="en-US" dirty="0" smtClean="0"/>
              <a:t>Libre materials have at least one of the use restrictions removed, although even within the libre category there are variants</a:t>
            </a:r>
            <a:endParaRPr lang="en-CA" dirty="0"/>
          </a:p>
        </p:txBody>
      </p:sp>
      <p:pic>
        <p:nvPicPr>
          <p:cNvPr id="3" name="B00909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4035" y="5520150"/>
            <a:ext cx="609600" cy="609600"/>
          </a:xfrm>
          <a:prstGeom prst="rect">
            <a:avLst/>
          </a:prstGeom>
        </p:spPr>
      </p:pic>
    </p:spTree>
    <p:extLst>
      <p:ext uri="{BB962C8B-B14F-4D97-AF65-F5344CB8AC3E}">
        <p14:creationId xmlns:p14="http://schemas.microsoft.com/office/powerpoint/2010/main" val="499396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38491</TotalTime>
  <Words>2615</Words>
  <Application>Microsoft Office PowerPoint</Application>
  <PresentationFormat>On-screen Show (4:3)</PresentationFormat>
  <Paragraphs>238</Paragraphs>
  <Slides>26</Slides>
  <Notes>0</Notes>
  <HiddenSlides>0</HiddenSlides>
  <MMClips>23</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Adjacency</vt:lpstr>
      <vt:lpstr>Open Content Policies</vt:lpstr>
      <vt:lpstr>Last Week</vt:lpstr>
      <vt:lpstr>Outline</vt:lpstr>
      <vt:lpstr>A-I. Rise of Openness</vt:lpstr>
      <vt:lpstr>A-II. Problems of Openness</vt:lpstr>
      <vt:lpstr>B-I. Open Access (OA) in Context</vt:lpstr>
      <vt:lpstr>B-II. Access in Open Access (OA)</vt:lpstr>
      <vt:lpstr>B-III. Suber’s Open Access Matrix</vt:lpstr>
      <vt:lpstr>B-III(ii). Suber’s Open Access Matrix</vt:lpstr>
      <vt:lpstr>B-IV. Willinsky’s Ten Flavours of Open Access</vt:lpstr>
      <vt:lpstr>B-V. Key OA Resources</vt:lpstr>
      <vt:lpstr>B-VI. OA and Canadian Policy</vt:lpstr>
      <vt:lpstr>B-VII. Limits of OA</vt:lpstr>
      <vt:lpstr>C-I. What are Open Data and Open Government?</vt:lpstr>
      <vt:lpstr>C-II. How Does Open Data Work</vt:lpstr>
      <vt:lpstr>C-III. Open Data Internationally</vt:lpstr>
      <vt:lpstr>C-IV. Canada and Open Data</vt:lpstr>
      <vt:lpstr>C-V. Open.canada.ca</vt:lpstr>
      <vt:lpstr>C-VI. CIHR and Open Scientific Data</vt:lpstr>
      <vt:lpstr>C-VII. Limits of Open Data (Gurstein, 2010)</vt:lpstr>
      <vt:lpstr>Still to Come</vt:lpstr>
      <vt:lpstr>Discussion Questions and Activity</vt:lpstr>
      <vt:lpstr>Next Week</vt:lpstr>
      <vt:lpstr>Sources:</vt:lpstr>
      <vt:lpstr>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MM</cp:lastModifiedBy>
  <cp:revision>205</cp:revision>
  <cp:lastPrinted>2017-02-07T21:34:08Z</cp:lastPrinted>
  <dcterms:created xsi:type="dcterms:W3CDTF">2011-01-13T14:12:52Z</dcterms:created>
  <dcterms:modified xsi:type="dcterms:W3CDTF">2017-03-03T03:13:16Z</dcterms:modified>
</cp:coreProperties>
</file>