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Roboto"/>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Roboto-bold.fntdata"/><Relationship Id="rId25" Type="http://schemas.openxmlformats.org/officeDocument/2006/relationships/font" Target="fonts/Roboto-regular.fntdata"/><Relationship Id="rId28" Type="http://schemas.openxmlformats.org/officeDocument/2006/relationships/font" Target="fonts/Roboto-boldItalic.fntdata"/><Relationship Id="rId27" Type="http://schemas.openxmlformats.org/officeDocument/2006/relationships/font" Target="fonts/Robo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dd8448322a_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dd8448322a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CA" sz="1800">
                <a:solidFill>
                  <a:srgbClr val="3F3F3F"/>
                </a:solidFill>
              </a:rPr>
              <a:t>Our work is tied </a:t>
            </a:r>
            <a:r>
              <a:rPr lang="en-CA" sz="1800">
                <a:solidFill>
                  <a:srgbClr val="3F3F3F"/>
                </a:solidFill>
              </a:rPr>
              <a:t>directly</a:t>
            </a:r>
            <a:r>
              <a:rPr lang="en-CA" sz="1800">
                <a:solidFill>
                  <a:srgbClr val="3F3F3F"/>
                </a:solidFill>
              </a:rPr>
              <a:t> to the Truth and Reconciliation Commission's calls to action, and we understand the importance and privilege of contributing towards reconciliation and that this work is far from complete. We recognize the significance of the Indigenous land NEOS member libraries are on and our relationality with Indigenous peoples in the work of decolonizing subject headings and catalogue records.</a:t>
            </a:r>
            <a:endParaRPr sz="1800">
              <a:solidFill>
                <a:schemeClr val="dk1"/>
              </a:solidFill>
            </a:endParaRPr>
          </a:p>
          <a:p>
            <a:pPr indent="0" lvl="0" marL="0" rtl="0" algn="l">
              <a:spcBef>
                <a:spcPts val="120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12fec655a86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12fec655a86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11ca12c7221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11ca12c7221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CA"/>
              <a:t>Nicole to Brian</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11ca12c7221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11ca12c7221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CA"/>
              <a:t>Literature</a:t>
            </a:r>
            <a:r>
              <a:rPr lang="en-CA"/>
              <a:t>: Literature subject headings (including specific forms of literature) are complex, able to identify a language or a nationality of the literature or specific classes of authors. L.A.C.’s change is ambiguous because within the array of existing subject headings, this subject heading is unusual because it is for a class of authors rather than a nationality and it is still limited to authors residing in Canada. We have not yet determined whether we will follow this pattern or decide something different.</a:t>
            </a:r>
            <a:endParaRPr/>
          </a:p>
          <a:p>
            <a:pPr indent="0" lvl="0" marL="0" rtl="0" algn="l">
              <a:spcBef>
                <a:spcPts val="0"/>
              </a:spcBef>
              <a:spcAft>
                <a:spcPts val="0"/>
              </a:spcAft>
              <a:buNone/>
            </a:pPr>
            <a:r>
              <a:rPr b="1" lang="en-CA"/>
              <a:t>Hobbyists</a:t>
            </a:r>
            <a:r>
              <a:rPr lang="en-CA"/>
              <a:t>: This subject heading describes non-Indigenous individuals who culturally appropriate a stereotypical understanding of Native American cultures in an attempt to gain a better understanding of Indigenous peoples. While they intend this to be respectful, and sometimes invite Native Americans to participate in their events, they are engaging in historical reenactment rather than illustrating contemporary Indigenous cultures. Because this exists, and resources about it exist, we need to describe it. Without our own knowledge of this practice, it is hard to determine how to describe this practice as objectively as possible.</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dd2e1bb32c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dd2e1bb32c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12fec655a86_2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12fec655a86_2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12fec655a86_2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12fec655a86_2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gb686cddd91_0_3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b686cddd91_0_3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dd8448322a_1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dd8448322a_1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CA"/>
              <a:t>Brian to Nicole</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1ca12c7221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1ca12c7221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dd8448322a_1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dd8448322a_1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b686cddd91_0_3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b686cddd91_0_3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11ca12c722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11ca12c722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CA" sz="1400">
                <a:solidFill>
                  <a:srgbClr val="3C4043"/>
                </a:solidFill>
                <a:highlight>
                  <a:srgbClr val="FFFFFF"/>
                </a:highlight>
                <a:latin typeface="Roboto"/>
                <a:ea typeface="Roboto"/>
                <a:cs typeface="Roboto"/>
                <a:sym typeface="Roboto"/>
              </a:rPr>
              <a:t>Example: People who are descended from both Native American and African Americans have broader terms of African Americans and Indians of North America--Mixed descent. We want those to be treated equally, so we have chosen to cancel the term Mixed Descent and use Racially mixed people instead.</a:t>
            </a:r>
            <a:endParaRPr sz="1400">
              <a:solidFill>
                <a:srgbClr val="3C4043"/>
              </a:solidFill>
              <a:highlight>
                <a:srgbClr val="FFFFFF"/>
              </a:highlight>
              <a:latin typeface="Roboto"/>
              <a:ea typeface="Roboto"/>
              <a:cs typeface="Roboto"/>
              <a:sym typeface="Roboto"/>
            </a:endParaRPr>
          </a:p>
          <a:p>
            <a:pPr indent="0" lvl="0" marL="0" rtl="0" algn="l">
              <a:spcBef>
                <a:spcPts val="0"/>
              </a:spcBef>
              <a:spcAft>
                <a:spcPts val="0"/>
              </a:spcAft>
              <a:buNone/>
            </a:pPr>
            <a:r>
              <a:rPr lang="en-CA" sz="1400">
                <a:solidFill>
                  <a:srgbClr val="3C4043"/>
                </a:solidFill>
                <a:highlight>
                  <a:srgbClr val="FFFFFF"/>
                </a:highlight>
                <a:latin typeface="Roboto"/>
                <a:ea typeface="Roboto"/>
                <a:cs typeface="Roboto"/>
                <a:sym typeface="Roboto"/>
              </a:rPr>
              <a:t>Example: Broader terms often include geographic areas, such as Alberta or Canada, even when these colonial borders do not make the most sense, but we are retaining them to work within the entire subject heading environment.</a:t>
            </a:r>
            <a:endParaRPr sz="1400">
              <a:solidFill>
                <a:srgbClr val="3C4043"/>
              </a:solidFill>
              <a:highlight>
                <a:srgbClr val="FFFFFF"/>
              </a:highlight>
              <a:latin typeface="Roboto"/>
              <a:ea typeface="Roboto"/>
              <a:cs typeface="Roboto"/>
              <a:sym typeface="Roboto"/>
            </a:endParaRPr>
          </a:p>
          <a:p>
            <a:pPr indent="0" lvl="0" marL="0" rtl="0" algn="l">
              <a:spcBef>
                <a:spcPts val="0"/>
              </a:spcBef>
              <a:spcAft>
                <a:spcPts val="0"/>
              </a:spcAft>
              <a:buNone/>
            </a:pPr>
            <a:r>
              <a:t/>
            </a:r>
            <a:endParaRPr sz="1050">
              <a:solidFill>
                <a:srgbClr val="3C4043"/>
              </a:solidFill>
              <a:highlight>
                <a:srgbClr val="FFFFFF"/>
              </a:highlight>
              <a:latin typeface="Roboto"/>
              <a:ea typeface="Roboto"/>
              <a:cs typeface="Roboto"/>
              <a:sym typeface="Roboto"/>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11ca12c7221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11ca12c7221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b686cddd91_0_2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b686cddd91_0_2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CA" sz="1400"/>
              <a:t>Last year, we conducted a survey asking member libraries if they wanted the old subject headings to display and/or to still be searchable. The majority of libraries </a:t>
            </a:r>
            <a:r>
              <a:rPr lang="en-CA" sz="1400"/>
              <a:t>responded</a:t>
            </a:r>
            <a:r>
              <a:rPr lang="en-CA" sz="1400"/>
              <a:t> that we should not display the </a:t>
            </a:r>
            <a:r>
              <a:rPr lang="en-CA" sz="1400"/>
              <a:t>inappropriate</a:t>
            </a:r>
            <a:r>
              <a:rPr lang="en-CA" sz="1400"/>
              <a:t> subject headings, but that they would like them to still be searchable. In order to accomplish this, the inappropriate subject heading is moved to a 694 tag and </a:t>
            </a:r>
            <a:r>
              <a:rPr lang="en-CA" sz="1400"/>
              <a:t>the</a:t>
            </a:r>
            <a:r>
              <a:rPr lang="en-CA" sz="1400"/>
              <a:t> new term is added in a 650 tag with a source code of cish (for Canadian Indigenous Subject Headings)</a:t>
            </a:r>
            <a:endParaRPr sz="140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11ca12c7221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11ca12c7221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CA"/>
              <a:t>Brian’s introduction</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b686cddd91_0_2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b686cddd91_0_2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dd2e1bb32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dd2e1bb32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CA"/>
              <a:t>Nicole’s intoduction</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dd8448322a_1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dd8448322a_1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AUTOLAYOUT">
    <p:bg>
      <p:bgPr>
        <a:solidFill>
          <a:srgbClr val="FFFFFF"/>
        </a:solidFill>
      </p:bgPr>
    </p:bg>
    <p:spTree>
      <p:nvGrpSpPr>
        <p:cNvPr id="50" name="Shape 50"/>
        <p:cNvGrpSpPr/>
        <p:nvPr/>
      </p:nvGrpSpPr>
      <p:grpSpPr>
        <a:xfrm>
          <a:off x="0" y="0"/>
          <a:ext cx="0" cy="0"/>
          <a:chOff x="0" y="0"/>
          <a:chExt cx="0" cy="0"/>
        </a:xfrm>
      </p:grpSpPr>
      <p:sp>
        <p:nvSpPr>
          <p:cNvPr id="51" name="Google Shape;51;p13"/>
          <p:cNvSpPr/>
          <p:nvPr/>
        </p:nvSpPr>
        <p:spPr>
          <a:xfrm>
            <a:off x="0" y="0"/>
            <a:ext cx="9144000" cy="5143500"/>
          </a:xfrm>
          <a:prstGeom prst="rect">
            <a:avLst/>
          </a:prstGeom>
          <a:solidFill>
            <a:srgbClr val="0033A0">
              <a:alpha val="86670"/>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13"/>
          <p:cNvSpPr/>
          <p:nvPr/>
        </p:nvSpPr>
        <p:spPr>
          <a:xfrm>
            <a:off x="0" y="570100"/>
            <a:ext cx="9144000" cy="1263600"/>
          </a:xfrm>
          <a:prstGeom prst="rect">
            <a:avLst/>
          </a:prstGeom>
          <a:solidFill>
            <a:srgbClr val="0033A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3"/>
          <p:cNvSpPr txBox="1"/>
          <p:nvPr>
            <p:ph type="ctrTitle"/>
          </p:nvPr>
        </p:nvSpPr>
        <p:spPr>
          <a:xfrm>
            <a:off x="345650" y="570200"/>
            <a:ext cx="7172100" cy="1263600"/>
          </a:xfrm>
          <a:prstGeom prst="rect">
            <a:avLst/>
          </a:prstGeom>
          <a:noFill/>
        </p:spPr>
        <p:txBody>
          <a:bodyPr anchorCtr="0" anchor="ctr" bIns="91425" lIns="91425" spcFirstLastPara="1" rIns="91425" wrap="square" tIns="91425">
            <a:noAutofit/>
          </a:bodyPr>
          <a:lstStyle>
            <a:lvl1pPr lvl="0" rtl="0" algn="l">
              <a:lnSpc>
                <a:spcPct val="100000"/>
              </a:lnSpc>
              <a:spcBef>
                <a:spcPts val="0"/>
              </a:spcBef>
              <a:spcAft>
                <a:spcPts val="0"/>
              </a:spcAft>
              <a:buClr>
                <a:srgbClr val="FFFFFF"/>
              </a:buClr>
              <a:buSzPts val="2400"/>
              <a:buNone/>
              <a:defRPr sz="2400">
                <a:solidFill>
                  <a:srgbClr val="FFFFFF"/>
                </a:solidFill>
              </a:defRPr>
            </a:lvl1pPr>
            <a:lvl2pPr lvl="1" rtl="0" algn="l">
              <a:lnSpc>
                <a:spcPct val="100000"/>
              </a:lnSpc>
              <a:spcBef>
                <a:spcPts val="0"/>
              </a:spcBef>
              <a:spcAft>
                <a:spcPts val="0"/>
              </a:spcAft>
              <a:buClr>
                <a:srgbClr val="FFFFFF"/>
              </a:buClr>
              <a:buSzPts val="2400"/>
              <a:buNone/>
              <a:defRPr sz="2400">
                <a:solidFill>
                  <a:srgbClr val="FFFFFF"/>
                </a:solidFill>
              </a:defRPr>
            </a:lvl2pPr>
            <a:lvl3pPr lvl="2" rtl="0" algn="l">
              <a:lnSpc>
                <a:spcPct val="100000"/>
              </a:lnSpc>
              <a:spcBef>
                <a:spcPts val="0"/>
              </a:spcBef>
              <a:spcAft>
                <a:spcPts val="0"/>
              </a:spcAft>
              <a:buClr>
                <a:srgbClr val="FFFFFF"/>
              </a:buClr>
              <a:buSzPts val="2400"/>
              <a:buNone/>
              <a:defRPr sz="2400">
                <a:solidFill>
                  <a:srgbClr val="FFFFFF"/>
                </a:solidFill>
              </a:defRPr>
            </a:lvl3pPr>
            <a:lvl4pPr lvl="3" rtl="0" algn="l">
              <a:lnSpc>
                <a:spcPct val="100000"/>
              </a:lnSpc>
              <a:spcBef>
                <a:spcPts val="0"/>
              </a:spcBef>
              <a:spcAft>
                <a:spcPts val="0"/>
              </a:spcAft>
              <a:buClr>
                <a:srgbClr val="FFFFFF"/>
              </a:buClr>
              <a:buSzPts val="2400"/>
              <a:buNone/>
              <a:defRPr sz="2400">
                <a:solidFill>
                  <a:srgbClr val="FFFFFF"/>
                </a:solidFill>
              </a:defRPr>
            </a:lvl4pPr>
            <a:lvl5pPr lvl="4" rtl="0" algn="l">
              <a:lnSpc>
                <a:spcPct val="100000"/>
              </a:lnSpc>
              <a:spcBef>
                <a:spcPts val="0"/>
              </a:spcBef>
              <a:spcAft>
                <a:spcPts val="0"/>
              </a:spcAft>
              <a:buClr>
                <a:srgbClr val="FFFFFF"/>
              </a:buClr>
              <a:buSzPts val="2400"/>
              <a:buNone/>
              <a:defRPr sz="2400">
                <a:solidFill>
                  <a:srgbClr val="FFFFFF"/>
                </a:solidFill>
              </a:defRPr>
            </a:lvl5pPr>
            <a:lvl6pPr lvl="5" rtl="0" algn="l">
              <a:lnSpc>
                <a:spcPct val="100000"/>
              </a:lnSpc>
              <a:spcBef>
                <a:spcPts val="0"/>
              </a:spcBef>
              <a:spcAft>
                <a:spcPts val="0"/>
              </a:spcAft>
              <a:buClr>
                <a:srgbClr val="FFFFFF"/>
              </a:buClr>
              <a:buSzPts val="2400"/>
              <a:buNone/>
              <a:defRPr sz="2400">
                <a:solidFill>
                  <a:srgbClr val="FFFFFF"/>
                </a:solidFill>
              </a:defRPr>
            </a:lvl6pPr>
            <a:lvl7pPr lvl="6" rtl="0" algn="l">
              <a:lnSpc>
                <a:spcPct val="100000"/>
              </a:lnSpc>
              <a:spcBef>
                <a:spcPts val="0"/>
              </a:spcBef>
              <a:spcAft>
                <a:spcPts val="0"/>
              </a:spcAft>
              <a:buClr>
                <a:srgbClr val="FFFFFF"/>
              </a:buClr>
              <a:buSzPts val="2400"/>
              <a:buNone/>
              <a:defRPr sz="2400">
                <a:solidFill>
                  <a:srgbClr val="FFFFFF"/>
                </a:solidFill>
              </a:defRPr>
            </a:lvl7pPr>
            <a:lvl8pPr lvl="7" rtl="0" algn="l">
              <a:lnSpc>
                <a:spcPct val="100000"/>
              </a:lnSpc>
              <a:spcBef>
                <a:spcPts val="0"/>
              </a:spcBef>
              <a:spcAft>
                <a:spcPts val="0"/>
              </a:spcAft>
              <a:buClr>
                <a:srgbClr val="FFFFFF"/>
              </a:buClr>
              <a:buSzPts val="2400"/>
              <a:buNone/>
              <a:defRPr sz="2400">
                <a:solidFill>
                  <a:srgbClr val="FFFFFF"/>
                </a:solidFill>
              </a:defRPr>
            </a:lvl8pPr>
            <a:lvl9pPr lvl="8" rtl="0" algn="l">
              <a:lnSpc>
                <a:spcPct val="100000"/>
              </a:lnSpc>
              <a:spcBef>
                <a:spcPts val="0"/>
              </a:spcBef>
              <a:spcAft>
                <a:spcPts val="0"/>
              </a:spcAft>
              <a:buClr>
                <a:srgbClr val="FFFFFF"/>
              </a:buClr>
              <a:buSzPts val="2400"/>
              <a:buNone/>
              <a:defRPr sz="2400">
                <a:solidFill>
                  <a:srgbClr val="FFFFFF"/>
                </a:solidFill>
              </a:defRPr>
            </a:lvl9pPr>
          </a:lstStyle>
          <a:p/>
        </p:txBody>
      </p:sp>
      <p:sp>
        <p:nvSpPr>
          <p:cNvPr id="54" name="Google Shape;54;p13"/>
          <p:cNvSpPr txBox="1"/>
          <p:nvPr>
            <p:ph idx="1" type="subTitle"/>
          </p:nvPr>
        </p:nvSpPr>
        <p:spPr>
          <a:xfrm>
            <a:off x="345650" y="1925025"/>
            <a:ext cx="7172100" cy="1989900"/>
          </a:xfrm>
          <a:prstGeom prst="rect">
            <a:avLst/>
          </a:prstGeom>
          <a:noFill/>
        </p:spPr>
        <p:txBody>
          <a:bodyPr anchorCtr="0" anchor="t" bIns="91425" lIns="91425" spcFirstLastPara="1" rIns="91425" wrap="square" tIns="91425">
            <a:noAutofit/>
          </a:bodyPr>
          <a:lstStyle>
            <a:lvl1pPr lvl="0" rtl="0" algn="l">
              <a:lnSpc>
                <a:spcPct val="100000"/>
              </a:lnSpc>
              <a:spcBef>
                <a:spcPts val="0"/>
              </a:spcBef>
              <a:spcAft>
                <a:spcPts val="0"/>
              </a:spcAft>
              <a:buClr>
                <a:srgbClr val="FFFFFF"/>
              </a:buClr>
              <a:buSzPts val="1600"/>
              <a:buNone/>
              <a:defRPr sz="1600">
                <a:solidFill>
                  <a:srgbClr val="FFFFFF"/>
                </a:solidFill>
              </a:defRPr>
            </a:lvl1pPr>
            <a:lvl2pPr lvl="1" rtl="0" algn="l">
              <a:lnSpc>
                <a:spcPct val="100000"/>
              </a:lnSpc>
              <a:spcBef>
                <a:spcPts val="0"/>
              </a:spcBef>
              <a:spcAft>
                <a:spcPts val="0"/>
              </a:spcAft>
              <a:buClr>
                <a:srgbClr val="FFFFFF"/>
              </a:buClr>
              <a:buSzPts val="1600"/>
              <a:buNone/>
              <a:defRPr sz="1600">
                <a:solidFill>
                  <a:srgbClr val="FFFFFF"/>
                </a:solidFill>
              </a:defRPr>
            </a:lvl2pPr>
            <a:lvl3pPr lvl="2" rtl="0" algn="l">
              <a:lnSpc>
                <a:spcPct val="100000"/>
              </a:lnSpc>
              <a:spcBef>
                <a:spcPts val="0"/>
              </a:spcBef>
              <a:spcAft>
                <a:spcPts val="0"/>
              </a:spcAft>
              <a:buClr>
                <a:srgbClr val="FFFFFF"/>
              </a:buClr>
              <a:buSzPts val="1600"/>
              <a:buNone/>
              <a:defRPr sz="1600">
                <a:solidFill>
                  <a:srgbClr val="FFFFFF"/>
                </a:solidFill>
              </a:defRPr>
            </a:lvl3pPr>
            <a:lvl4pPr lvl="3" rtl="0" algn="l">
              <a:lnSpc>
                <a:spcPct val="100000"/>
              </a:lnSpc>
              <a:spcBef>
                <a:spcPts val="0"/>
              </a:spcBef>
              <a:spcAft>
                <a:spcPts val="0"/>
              </a:spcAft>
              <a:buClr>
                <a:srgbClr val="FFFFFF"/>
              </a:buClr>
              <a:buSzPts val="1600"/>
              <a:buNone/>
              <a:defRPr sz="1600">
                <a:solidFill>
                  <a:srgbClr val="FFFFFF"/>
                </a:solidFill>
              </a:defRPr>
            </a:lvl4pPr>
            <a:lvl5pPr lvl="4" rtl="0" algn="l">
              <a:lnSpc>
                <a:spcPct val="100000"/>
              </a:lnSpc>
              <a:spcBef>
                <a:spcPts val="0"/>
              </a:spcBef>
              <a:spcAft>
                <a:spcPts val="0"/>
              </a:spcAft>
              <a:buClr>
                <a:srgbClr val="FFFFFF"/>
              </a:buClr>
              <a:buSzPts val="1600"/>
              <a:buNone/>
              <a:defRPr sz="1600">
                <a:solidFill>
                  <a:srgbClr val="FFFFFF"/>
                </a:solidFill>
              </a:defRPr>
            </a:lvl5pPr>
            <a:lvl6pPr lvl="5" rtl="0" algn="l">
              <a:lnSpc>
                <a:spcPct val="100000"/>
              </a:lnSpc>
              <a:spcBef>
                <a:spcPts val="0"/>
              </a:spcBef>
              <a:spcAft>
                <a:spcPts val="0"/>
              </a:spcAft>
              <a:buClr>
                <a:srgbClr val="FFFFFF"/>
              </a:buClr>
              <a:buSzPts val="1600"/>
              <a:buNone/>
              <a:defRPr sz="1600">
                <a:solidFill>
                  <a:srgbClr val="FFFFFF"/>
                </a:solidFill>
              </a:defRPr>
            </a:lvl6pPr>
            <a:lvl7pPr lvl="6" rtl="0" algn="l">
              <a:lnSpc>
                <a:spcPct val="100000"/>
              </a:lnSpc>
              <a:spcBef>
                <a:spcPts val="0"/>
              </a:spcBef>
              <a:spcAft>
                <a:spcPts val="0"/>
              </a:spcAft>
              <a:buClr>
                <a:srgbClr val="FFFFFF"/>
              </a:buClr>
              <a:buSzPts val="1600"/>
              <a:buNone/>
              <a:defRPr sz="1600">
                <a:solidFill>
                  <a:srgbClr val="FFFFFF"/>
                </a:solidFill>
              </a:defRPr>
            </a:lvl7pPr>
            <a:lvl8pPr lvl="7" rtl="0" algn="l">
              <a:lnSpc>
                <a:spcPct val="100000"/>
              </a:lnSpc>
              <a:spcBef>
                <a:spcPts val="0"/>
              </a:spcBef>
              <a:spcAft>
                <a:spcPts val="0"/>
              </a:spcAft>
              <a:buClr>
                <a:srgbClr val="FFFFFF"/>
              </a:buClr>
              <a:buSzPts val="1600"/>
              <a:buNone/>
              <a:defRPr sz="1600">
                <a:solidFill>
                  <a:srgbClr val="FFFFFF"/>
                </a:solidFill>
              </a:defRPr>
            </a:lvl8pPr>
            <a:lvl9pPr lvl="8" rtl="0" algn="l">
              <a:lnSpc>
                <a:spcPct val="100000"/>
              </a:lnSpc>
              <a:spcBef>
                <a:spcPts val="0"/>
              </a:spcBef>
              <a:spcAft>
                <a:spcPts val="0"/>
              </a:spcAft>
              <a:buClr>
                <a:srgbClr val="FFFFFF"/>
              </a:buClr>
              <a:buSzPts val="1600"/>
              <a:buNone/>
              <a:defRPr sz="1600">
                <a:solidFill>
                  <a:srgbClr val="FFFFFF"/>
                </a:solidFill>
              </a:defRPr>
            </a:lvl9pPr>
          </a:lstStyle>
          <a:p/>
        </p:txBody>
      </p:sp>
      <p:sp>
        <p:nvSpPr>
          <p:cNvPr id="55" name="Google Shape;55;p13"/>
          <p:cNvSpPr txBox="1"/>
          <p:nvPr>
            <p:ph idx="12" type="sldNum"/>
          </p:nvPr>
        </p:nvSpPr>
        <p:spPr>
          <a:xfrm>
            <a:off x="8472458" y="4663217"/>
            <a:ext cx="548700" cy="393600"/>
          </a:xfrm>
          <a:prstGeom prst="rect">
            <a:avLst/>
          </a:prstGeom>
          <a:noFill/>
        </p:spPr>
        <p:txBody>
          <a:bodyPr anchorCtr="0" anchor="ctr" bIns="91425" lIns="91425" spcFirstLastPara="1" rIns="91425" wrap="square" tIns="91425">
            <a:noAutofit/>
          </a:bodyPr>
          <a:lstStyle>
            <a:lvl1pPr lvl="0" rtl="0" algn="r">
              <a:lnSpc>
                <a:spcPct val="100000"/>
              </a:lnSpc>
              <a:spcAft>
                <a:spcPts val="0"/>
              </a:spcAft>
              <a:buNone/>
              <a:defRPr sz="1000">
                <a:solidFill>
                  <a:srgbClr val="FFFFFF"/>
                </a:solidFill>
              </a:defRPr>
            </a:lvl1pPr>
            <a:lvl2pPr lvl="1" rtl="0" algn="r">
              <a:lnSpc>
                <a:spcPct val="100000"/>
              </a:lnSpc>
              <a:spcAft>
                <a:spcPts val="0"/>
              </a:spcAft>
              <a:buNone/>
              <a:defRPr sz="1000">
                <a:solidFill>
                  <a:srgbClr val="FFFFFF"/>
                </a:solidFill>
              </a:defRPr>
            </a:lvl2pPr>
            <a:lvl3pPr lvl="2" rtl="0" algn="r">
              <a:lnSpc>
                <a:spcPct val="100000"/>
              </a:lnSpc>
              <a:spcAft>
                <a:spcPts val="0"/>
              </a:spcAft>
              <a:buNone/>
              <a:defRPr sz="1000">
                <a:solidFill>
                  <a:srgbClr val="FFFFFF"/>
                </a:solidFill>
              </a:defRPr>
            </a:lvl3pPr>
            <a:lvl4pPr lvl="3" rtl="0" algn="r">
              <a:lnSpc>
                <a:spcPct val="100000"/>
              </a:lnSpc>
              <a:spcAft>
                <a:spcPts val="0"/>
              </a:spcAft>
              <a:buNone/>
              <a:defRPr sz="1000">
                <a:solidFill>
                  <a:srgbClr val="FFFFFF"/>
                </a:solidFill>
              </a:defRPr>
            </a:lvl4pPr>
            <a:lvl5pPr lvl="4" rtl="0" algn="r">
              <a:lnSpc>
                <a:spcPct val="100000"/>
              </a:lnSpc>
              <a:spcAft>
                <a:spcPts val="0"/>
              </a:spcAft>
              <a:buNone/>
              <a:defRPr sz="1000">
                <a:solidFill>
                  <a:srgbClr val="FFFFFF"/>
                </a:solidFill>
              </a:defRPr>
            </a:lvl5pPr>
            <a:lvl6pPr lvl="5" rtl="0" algn="r">
              <a:lnSpc>
                <a:spcPct val="100000"/>
              </a:lnSpc>
              <a:spcAft>
                <a:spcPts val="0"/>
              </a:spcAft>
              <a:buNone/>
              <a:defRPr sz="1000">
                <a:solidFill>
                  <a:srgbClr val="FFFFFF"/>
                </a:solidFill>
              </a:defRPr>
            </a:lvl6pPr>
            <a:lvl7pPr lvl="6" rtl="0" algn="r">
              <a:lnSpc>
                <a:spcPct val="100000"/>
              </a:lnSpc>
              <a:spcAft>
                <a:spcPts val="0"/>
              </a:spcAft>
              <a:buNone/>
              <a:defRPr sz="1000">
                <a:solidFill>
                  <a:srgbClr val="FFFFFF"/>
                </a:solidFill>
              </a:defRPr>
            </a:lvl7pPr>
            <a:lvl8pPr lvl="7" rtl="0" algn="r">
              <a:lnSpc>
                <a:spcPct val="100000"/>
              </a:lnSpc>
              <a:spcAft>
                <a:spcPts val="0"/>
              </a:spcAft>
              <a:buNone/>
              <a:defRPr sz="1000">
                <a:solidFill>
                  <a:srgbClr val="FFFFFF"/>
                </a:solidFill>
              </a:defRPr>
            </a:lvl8pPr>
            <a:lvl9pPr lvl="8" rtl="0" algn="r">
              <a:lnSpc>
                <a:spcPct val="100000"/>
              </a:lnSpc>
              <a:spcAft>
                <a:spcPts val="0"/>
              </a:spcAft>
              <a:buNone/>
              <a:defRPr sz="1000">
                <a:solidFill>
                  <a:srgbClr val="FFFFFF"/>
                </a:solidFill>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0" y="2150850"/>
            <a:ext cx="9144000" cy="841800"/>
          </a:xfrm>
          <a:prstGeom prst="rect">
            <a:avLst/>
          </a:prstGeom>
          <a:solidFill>
            <a:srgbClr val="0033A0"/>
          </a:solidFill>
        </p:spPr>
        <p:txBody>
          <a:bodyPr anchorCtr="0" anchor="ctr" bIns="91425" lIns="91425" spcFirstLastPara="1" rIns="91425" wrap="square" tIns="91425">
            <a:noAutofit/>
          </a:bodyPr>
          <a:lstStyle>
            <a:lvl1pPr lvl="0" algn="ctr">
              <a:spcBef>
                <a:spcPts val="0"/>
              </a:spcBef>
              <a:spcAft>
                <a:spcPts val="0"/>
              </a:spcAft>
              <a:buClr>
                <a:schemeClr val="lt1"/>
              </a:buClr>
              <a:buSzPts val="3600"/>
              <a:buNone/>
              <a:defRPr sz="3600">
                <a:solidFill>
                  <a:schemeClr val="lt1"/>
                </a:solidFill>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Clr>
                <a:srgbClr val="0033A0"/>
              </a:buClr>
              <a:buSzPts val="2800"/>
              <a:buNone/>
              <a:defRPr>
                <a:solidFill>
                  <a:srgbClr val="0033A0"/>
                </a:solidFill>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Clr>
                <a:srgbClr val="0033A0"/>
              </a:buClr>
              <a:buSzPts val="1800"/>
              <a:buChar char="●"/>
              <a:defRPr/>
            </a:lvl1pPr>
            <a:lvl2pPr indent="-317500" lvl="1" marL="914400">
              <a:spcBef>
                <a:spcPts val="0"/>
              </a:spcBef>
              <a:spcAft>
                <a:spcPts val="0"/>
              </a:spcAft>
              <a:buClr>
                <a:srgbClr val="0033A0"/>
              </a:buClr>
              <a:buSzPts val="1400"/>
              <a:buChar char="○"/>
              <a:defRPr/>
            </a:lvl2pPr>
            <a:lvl3pPr indent="-317500" lvl="2" marL="1371600">
              <a:spcBef>
                <a:spcPts val="0"/>
              </a:spcBef>
              <a:spcAft>
                <a:spcPts val="0"/>
              </a:spcAft>
              <a:buClr>
                <a:srgbClr val="0033A0"/>
              </a:buClr>
              <a:buSzPts val="1400"/>
              <a:buChar char="■"/>
              <a:defRPr/>
            </a:lvl3pPr>
            <a:lvl4pPr indent="-317500" lvl="3" marL="1828800">
              <a:spcBef>
                <a:spcPts val="0"/>
              </a:spcBef>
              <a:spcAft>
                <a:spcPts val="0"/>
              </a:spcAft>
              <a:buClr>
                <a:srgbClr val="0033A0"/>
              </a:buClr>
              <a:buSzPts val="1400"/>
              <a:buChar char="●"/>
              <a:defRPr/>
            </a:lvl4pPr>
            <a:lvl5pPr indent="-317500" lvl="4" marL="2286000">
              <a:spcBef>
                <a:spcPts val="0"/>
              </a:spcBef>
              <a:spcAft>
                <a:spcPts val="0"/>
              </a:spcAft>
              <a:buClr>
                <a:srgbClr val="0033A0"/>
              </a:buClr>
              <a:buSzPts val="1400"/>
              <a:buChar char="○"/>
              <a:defRPr/>
            </a:lvl5pPr>
            <a:lvl6pPr indent="-317500" lvl="5" marL="2743200">
              <a:spcBef>
                <a:spcPts val="0"/>
              </a:spcBef>
              <a:spcAft>
                <a:spcPts val="0"/>
              </a:spcAft>
              <a:buClr>
                <a:srgbClr val="0033A0"/>
              </a:buClr>
              <a:buSzPts val="1400"/>
              <a:buChar char="■"/>
              <a:defRPr/>
            </a:lvl6pPr>
            <a:lvl7pPr indent="-317500" lvl="6" marL="3200400">
              <a:spcBef>
                <a:spcPts val="0"/>
              </a:spcBef>
              <a:spcAft>
                <a:spcPts val="0"/>
              </a:spcAft>
              <a:buClr>
                <a:srgbClr val="0033A0"/>
              </a:buClr>
              <a:buSzPts val="1400"/>
              <a:buChar char="●"/>
              <a:defRPr/>
            </a:lvl7pPr>
            <a:lvl8pPr indent="-317500" lvl="7" marL="3657600">
              <a:spcBef>
                <a:spcPts val="0"/>
              </a:spcBef>
              <a:spcAft>
                <a:spcPts val="0"/>
              </a:spcAft>
              <a:buClr>
                <a:srgbClr val="0033A0"/>
              </a:buClr>
              <a:buSzPts val="1400"/>
              <a:buChar char="○"/>
              <a:defRPr/>
            </a:lvl8pPr>
            <a:lvl9pPr indent="-317500" lvl="8" marL="4114800">
              <a:spcBef>
                <a:spcPts val="0"/>
              </a:spcBef>
              <a:spcAft>
                <a:spcPts val="0"/>
              </a:spcAft>
              <a:buClr>
                <a:srgbClr val="0033A0"/>
              </a:buClr>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C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CA"/>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hyperlink" Target="mailto:nicole.palanuk@ytced.ca" TargetMode="External"/><Relationship Id="rId4" Type="http://schemas.openxmlformats.org/officeDocument/2006/relationships/hyperlink" Target="mailto:Gisele.Ramgoolam@norquest.ca" TargetMode="External"/><Relationship Id="rId5" Type="http://schemas.openxmlformats.org/officeDocument/2006/relationships/hyperlink" Target="mailto:brian.stearns@ualberta.c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ctrTitle"/>
          </p:nvPr>
        </p:nvSpPr>
        <p:spPr>
          <a:xfrm>
            <a:off x="359550" y="551225"/>
            <a:ext cx="8424900" cy="12636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CA" sz="3600"/>
              <a:t>Honouring the Truth,</a:t>
            </a:r>
            <a:endParaRPr sz="3600"/>
          </a:p>
          <a:p>
            <a:pPr indent="0" lvl="0" marL="0" rtl="0" algn="l">
              <a:spcBef>
                <a:spcPts val="0"/>
              </a:spcBef>
              <a:spcAft>
                <a:spcPts val="0"/>
              </a:spcAft>
              <a:buNone/>
            </a:pPr>
            <a:r>
              <a:rPr lang="en-CA" sz="3600"/>
              <a:t>Reparative Cataloguing for the Future</a:t>
            </a:r>
            <a:endParaRPr sz="3600">
              <a:solidFill>
                <a:srgbClr val="FFFFFF"/>
              </a:solidFill>
            </a:endParaRPr>
          </a:p>
        </p:txBody>
      </p:sp>
      <p:sp>
        <p:nvSpPr>
          <p:cNvPr id="61" name="Google Shape;61;p14"/>
          <p:cNvSpPr txBox="1"/>
          <p:nvPr>
            <p:ph idx="1" type="subTitle"/>
          </p:nvPr>
        </p:nvSpPr>
        <p:spPr>
          <a:xfrm>
            <a:off x="345650" y="1925025"/>
            <a:ext cx="7172100" cy="3030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CA" sz="2000"/>
              <a:t>Decolonizing Description to Improve Our Users’ Experience</a:t>
            </a:r>
            <a:endParaRPr sz="20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rPr lang="en-CA" sz="1800"/>
              <a:t>Nicole Palanuk, Yellowhead Tribal College</a:t>
            </a:r>
            <a:endParaRPr sz="1800"/>
          </a:p>
          <a:p>
            <a:pPr indent="0" lvl="0" marL="0" rtl="0" algn="l">
              <a:spcBef>
                <a:spcPts val="0"/>
              </a:spcBef>
              <a:spcAft>
                <a:spcPts val="0"/>
              </a:spcAft>
              <a:buNone/>
            </a:pPr>
            <a:r>
              <a:rPr lang="en-CA" sz="1800"/>
              <a:t>Gisele Ramgoolam, Norquest College</a:t>
            </a:r>
            <a:endParaRPr sz="1800"/>
          </a:p>
          <a:p>
            <a:pPr indent="0" lvl="0" marL="0" rtl="0" algn="l">
              <a:spcBef>
                <a:spcPts val="0"/>
              </a:spcBef>
              <a:spcAft>
                <a:spcPts val="0"/>
              </a:spcAft>
              <a:buNone/>
            </a:pPr>
            <a:r>
              <a:rPr lang="en-CA" sz="1800"/>
              <a:t>Brian Stearns, University of Alberta</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t/>
            </a:r>
            <a:endParaRPr sz="1800"/>
          </a:p>
          <a:p>
            <a:pPr indent="0" lvl="0" marL="0" rtl="0" algn="l">
              <a:spcBef>
                <a:spcPts val="0"/>
              </a:spcBef>
              <a:spcAft>
                <a:spcPts val="0"/>
              </a:spcAft>
              <a:buNone/>
            </a:pPr>
            <a:r>
              <a:rPr lang="en-CA" sz="1800"/>
              <a:t>NEOS Miniconference</a:t>
            </a:r>
            <a:endParaRPr sz="1800"/>
          </a:p>
          <a:p>
            <a:pPr indent="0" lvl="0" marL="0" rtl="0" algn="l">
              <a:spcBef>
                <a:spcPts val="0"/>
              </a:spcBef>
              <a:spcAft>
                <a:spcPts val="0"/>
              </a:spcAft>
              <a:buNone/>
            </a:pPr>
            <a:r>
              <a:rPr lang="en-CA" sz="1800"/>
              <a:t>3 June 2022</a:t>
            </a:r>
            <a:endParaRPr sz="18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SzPts val="1800"/>
              <a:buChar char="●"/>
            </a:pPr>
            <a:r>
              <a:rPr lang="en-CA"/>
              <a:t>For groups, substituted “people” or “peoples” for “Indians” and “Eskimos”</a:t>
            </a:r>
            <a:endParaRPr/>
          </a:p>
          <a:p>
            <a:pPr indent="-317500" lvl="1" marL="914400" rtl="0" algn="l">
              <a:lnSpc>
                <a:spcPct val="100000"/>
              </a:lnSpc>
              <a:spcBef>
                <a:spcPts val="0"/>
              </a:spcBef>
              <a:spcAft>
                <a:spcPts val="0"/>
              </a:spcAft>
              <a:buSzPts val="1400"/>
              <a:buChar char="○"/>
            </a:pPr>
            <a:r>
              <a:rPr lang="en-CA"/>
              <a:t>For example, </a:t>
            </a:r>
            <a:r>
              <a:rPr lang="en-CA">
                <a:latin typeface="Courier New"/>
                <a:ea typeface="Courier New"/>
                <a:cs typeface="Courier New"/>
                <a:sym typeface="Courier New"/>
              </a:rPr>
              <a:t>Algonquian Indians</a:t>
            </a:r>
            <a:r>
              <a:rPr lang="en-CA"/>
              <a:t> becomes </a:t>
            </a:r>
            <a:r>
              <a:rPr lang="en-CA">
                <a:latin typeface="Courier New"/>
                <a:ea typeface="Courier New"/>
                <a:cs typeface="Courier New"/>
                <a:sym typeface="Courier New"/>
              </a:rPr>
              <a:t>Algonquian peoples, </a:t>
            </a:r>
            <a:r>
              <a:rPr lang="en-CA">
                <a:latin typeface="Courier New"/>
                <a:ea typeface="Courier New"/>
                <a:cs typeface="Courier New"/>
                <a:sym typeface="Courier New"/>
              </a:rPr>
              <a:t>Algonquin Indians</a:t>
            </a:r>
            <a:r>
              <a:rPr lang="en-CA"/>
              <a:t> becomes </a:t>
            </a:r>
            <a:r>
              <a:rPr lang="en-CA">
                <a:latin typeface="Courier New"/>
                <a:ea typeface="Courier New"/>
                <a:cs typeface="Courier New"/>
                <a:sym typeface="Courier New"/>
              </a:rPr>
              <a:t>Algonquin people</a:t>
            </a:r>
            <a:endParaRPr>
              <a:latin typeface="Courier New"/>
              <a:ea typeface="Courier New"/>
              <a:cs typeface="Courier New"/>
              <a:sym typeface="Courier New"/>
            </a:endParaRPr>
          </a:p>
          <a:p>
            <a:pPr indent="-342900" lvl="0" marL="457200" rtl="0" algn="l">
              <a:lnSpc>
                <a:spcPct val="100000"/>
              </a:lnSpc>
              <a:spcBef>
                <a:spcPts val="0"/>
              </a:spcBef>
              <a:spcAft>
                <a:spcPts val="0"/>
              </a:spcAft>
              <a:buSzPts val="1800"/>
              <a:buChar char="●"/>
            </a:pPr>
            <a:r>
              <a:rPr lang="en-CA"/>
              <a:t>Most subject headings followed patterns we established</a:t>
            </a:r>
            <a:endParaRPr/>
          </a:p>
          <a:p>
            <a:pPr indent="-317500" lvl="1" marL="914400" rtl="0" algn="l">
              <a:lnSpc>
                <a:spcPct val="100000"/>
              </a:lnSpc>
              <a:spcBef>
                <a:spcPts val="0"/>
              </a:spcBef>
              <a:spcAft>
                <a:spcPts val="0"/>
              </a:spcAft>
              <a:buSzPts val="1400"/>
              <a:buChar char="○"/>
            </a:pPr>
            <a:r>
              <a:rPr lang="en-CA"/>
              <a:t>For example, </a:t>
            </a:r>
            <a:r>
              <a:rPr lang="en-CA">
                <a:latin typeface="Courier New"/>
                <a:ea typeface="Courier New"/>
                <a:cs typeface="Courier New"/>
                <a:sym typeface="Courier New"/>
              </a:rPr>
              <a:t>Athapascan art</a:t>
            </a:r>
            <a:r>
              <a:rPr lang="en-CA"/>
              <a:t> becomes </a:t>
            </a:r>
            <a:r>
              <a:rPr lang="en-CA">
                <a:latin typeface="Courier New"/>
                <a:ea typeface="Courier New"/>
                <a:cs typeface="Courier New"/>
                <a:sym typeface="Courier New"/>
              </a:rPr>
              <a:t>Dene art</a:t>
            </a:r>
            <a:r>
              <a:rPr lang="en-CA"/>
              <a:t>, </a:t>
            </a:r>
            <a:r>
              <a:rPr lang="en-CA">
                <a:latin typeface="Courier New"/>
                <a:ea typeface="Courier New"/>
                <a:cs typeface="Courier New"/>
                <a:sym typeface="Courier New"/>
              </a:rPr>
              <a:t>Indian physicians</a:t>
            </a:r>
            <a:r>
              <a:rPr lang="en-CA"/>
              <a:t> becomes </a:t>
            </a:r>
            <a:r>
              <a:rPr lang="en-CA">
                <a:latin typeface="Courier New"/>
                <a:ea typeface="Courier New"/>
                <a:cs typeface="Courier New"/>
                <a:sym typeface="Courier New"/>
              </a:rPr>
              <a:t>First Nations physicians</a:t>
            </a:r>
            <a:r>
              <a:rPr lang="en-CA"/>
              <a:t> and </a:t>
            </a:r>
            <a:r>
              <a:rPr lang="en-CA">
                <a:latin typeface="Courier New"/>
                <a:ea typeface="Courier New"/>
                <a:cs typeface="Courier New"/>
                <a:sym typeface="Courier New"/>
              </a:rPr>
              <a:t>Native American physicians</a:t>
            </a:r>
            <a:r>
              <a:rPr lang="en-CA"/>
              <a:t> and </a:t>
            </a:r>
            <a:r>
              <a:rPr lang="en-CA">
                <a:latin typeface="Courier New"/>
                <a:ea typeface="Courier New"/>
                <a:cs typeface="Courier New"/>
                <a:sym typeface="Courier New"/>
              </a:rPr>
              <a:t>Indigenous physicians</a:t>
            </a:r>
            <a:r>
              <a:rPr lang="en-CA"/>
              <a:t>, </a:t>
            </a:r>
            <a:r>
              <a:rPr lang="en-CA">
                <a:latin typeface="Courier New"/>
                <a:ea typeface="Courier New"/>
                <a:cs typeface="Courier New"/>
                <a:sym typeface="Courier New"/>
              </a:rPr>
              <a:t>Indian cooking</a:t>
            </a:r>
            <a:r>
              <a:rPr lang="en-CA"/>
              <a:t> becomes </a:t>
            </a:r>
            <a:r>
              <a:rPr lang="en-CA">
                <a:latin typeface="Courier New"/>
                <a:ea typeface="Courier New"/>
                <a:cs typeface="Courier New"/>
                <a:sym typeface="Courier New"/>
              </a:rPr>
              <a:t>First Nations cooking</a:t>
            </a:r>
            <a:r>
              <a:rPr lang="en-CA"/>
              <a:t> and </a:t>
            </a:r>
            <a:r>
              <a:rPr lang="en-CA">
                <a:latin typeface="Courier New"/>
                <a:ea typeface="Courier New"/>
                <a:cs typeface="Courier New"/>
                <a:sym typeface="Courier New"/>
              </a:rPr>
              <a:t>Native American cooking</a:t>
            </a:r>
            <a:r>
              <a:rPr lang="en-CA"/>
              <a:t> and </a:t>
            </a:r>
            <a:r>
              <a:rPr lang="en-CA">
                <a:latin typeface="Courier New"/>
                <a:ea typeface="Courier New"/>
                <a:cs typeface="Courier New"/>
                <a:sym typeface="Courier New"/>
              </a:rPr>
              <a:t>Indigenous cooking, </a:t>
            </a:r>
            <a:r>
              <a:rPr lang="en-CA">
                <a:latin typeface="Courier New"/>
                <a:ea typeface="Courier New"/>
                <a:cs typeface="Courier New"/>
                <a:sym typeface="Courier New"/>
              </a:rPr>
              <a:t>Cree children</a:t>
            </a:r>
            <a:r>
              <a:rPr lang="en-CA"/>
              <a:t> becomes </a:t>
            </a:r>
            <a:r>
              <a:rPr lang="en-CA">
                <a:latin typeface="Courier New"/>
                <a:ea typeface="Courier New"/>
                <a:cs typeface="Courier New"/>
                <a:sym typeface="Courier New"/>
              </a:rPr>
              <a:t>Cree children</a:t>
            </a:r>
            <a:r>
              <a:rPr lang="en-CA"/>
              <a:t>, </a:t>
            </a:r>
            <a:endParaRPr sz="1500">
              <a:latin typeface="Courier New"/>
              <a:ea typeface="Courier New"/>
              <a:cs typeface="Courier New"/>
              <a:sym typeface="Courier New"/>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SzPts val="1800"/>
              <a:buChar char="●"/>
            </a:pPr>
            <a:r>
              <a:rPr lang="en-CA"/>
              <a:t>Certain categories of subject headings require specific different treatment</a:t>
            </a:r>
            <a:endParaRPr/>
          </a:p>
          <a:p>
            <a:pPr indent="-317500" lvl="1" marL="914400" rtl="0" algn="l">
              <a:lnSpc>
                <a:spcPct val="100000"/>
              </a:lnSpc>
              <a:spcBef>
                <a:spcPts val="0"/>
              </a:spcBef>
              <a:spcAft>
                <a:spcPts val="0"/>
              </a:spcAft>
              <a:buSzPts val="1400"/>
              <a:buChar char="○"/>
            </a:pPr>
            <a:r>
              <a:rPr lang="en-CA"/>
              <a:t>Terms where “Indian”, etc., needs to be retained</a:t>
            </a:r>
            <a:endParaRPr/>
          </a:p>
          <a:p>
            <a:pPr indent="-317500" lvl="2" marL="1371600" rtl="0" algn="l">
              <a:lnSpc>
                <a:spcPct val="100000"/>
              </a:lnSpc>
              <a:spcBef>
                <a:spcPts val="0"/>
              </a:spcBef>
              <a:spcAft>
                <a:spcPts val="0"/>
              </a:spcAft>
              <a:buSzPts val="1400"/>
              <a:buChar char="■"/>
            </a:pPr>
            <a:r>
              <a:rPr lang="en-CA"/>
              <a:t>For example, </a:t>
            </a:r>
            <a:r>
              <a:rPr lang="en-CA">
                <a:latin typeface="Courier New"/>
                <a:ea typeface="Courier New"/>
                <a:cs typeface="Courier New"/>
                <a:sym typeface="Courier New"/>
              </a:rPr>
              <a:t>Indian agents</a:t>
            </a:r>
            <a:r>
              <a:rPr lang="en-CA"/>
              <a:t> becomes </a:t>
            </a:r>
            <a:r>
              <a:rPr lang="en-CA">
                <a:latin typeface="Courier New"/>
                <a:ea typeface="Courier New"/>
                <a:cs typeface="Courier New"/>
                <a:sym typeface="Courier New"/>
              </a:rPr>
              <a:t>Indian agents (Government employees)</a:t>
            </a:r>
            <a:r>
              <a:rPr lang="en-CA"/>
              <a:t>, </a:t>
            </a:r>
            <a:r>
              <a:rPr lang="en-CA">
                <a:latin typeface="Courier New"/>
                <a:ea typeface="Courier New"/>
                <a:cs typeface="Courier New"/>
                <a:sym typeface="Courier New"/>
              </a:rPr>
              <a:t>Indian traders</a:t>
            </a:r>
            <a:r>
              <a:rPr lang="en-CA"/>
              <a:t> becomes </a:t>
            </a:r>
            <a:r>
              <a:rPr lang="en-CA">
                <a:latin typeface="Courier New"/>
                <a:ea typeface="Courier New"/>
                <a:cs typeface="Courier New"/>
                <a:sym typeface="Courier New"/>
              </a:rPr>
              <a:t>Indian traders (Merchants)</a:t>
            </a:r>
            <a:endParaRPr>
              <a:latin typeface="Courier New"/>
              <a:ea typeface="Courier New"/>
              <a:cs typeface="Courier New"/>
              <a:sym typeface="Courier New"/>
            </a:endParaRPr>
          </a:p>
          <a:p>
            <a:pPr indent="-317500" lvl="1" marL="914400" rtl="0" algn="l">
              <a:lnSpc>
                <a:spcPct val="100000"/>
              </a:lnSpc>
              <a:spcBef>
                <a:spcPts val="0"/>
              </a:spcBef>
              <a:spcAft>
                <a:spcPts val="0"/>
              </a:spcAft>
              <a:buSzPts val="1400"/>
              <a:buChar char="○"/>
            </a:pPr>
            <a:r>
              <a:rPr lang="en-CA"/>
              <a:t>Groups with places named after them</a:t>
            </a:r>
            <a:endParaRPr/>
          </a:p>
          <a:p>
            <a:pPr indent="-317500" lvl="2" marL="1371600" rtl="0" algn="l">
              <a:lnSpc>
                <a:spcPct val="100000"/>
              </a:lnSpc>
              <a:spcBef>
                <a:spcPts val="0"/>
              </a:spcBef>
              <a:spcAft>
                <a:spcPts val="0"/>
              </a:spcAft>
              <a:buSzPts val="1400"/>
              <a:buChar char="■"/>
            </a:pPr>
            <a:r>
              <a:rPr lang="en-CA"/>
              <a:t>For example, </a:t>
            </a:r>
            <a:r>
              <a:rPr lang="en-CA">
                <a:latin typeface="Courier New"/>
                <a:ea typeface="Courier New"/>
                <a:cs typeface="Courier New"/>
                <a:sym typeface="Courier New"/>
              </a:rPr>
              <a:t>Delaware</a:t>
            </a:r>
            <a:r>
              <a:rPr lang="en-CA">
                <a:latin typeface="Courier New"/>
                <a:ea typeface="Courier New"/>
                <a:cs typeface="Courier New"/>
                <a:sym typeface="Courier New"/>
              </a:rPr>
              <a:t> Indians</a:t>
            </a:r>
            <a:r>
              <a:rPr lang="en-CA"/>
              <a:t> becomes </a:t>
            </a:r>
            <a:r>
              <a:rPr lang="en-CA">
                <a:latin typeface="Courier New"/>
                <a:ea typeface="Courier New"/>
                <a:cs typeface="Courier New"/>
                <a:sym typeface="Courier New"/>
              </a:rPr>
              <a:t>Delaware people (Native Americans)</a:t>
            </a:r>
            <a:endParaRPr/>
          </a:p>
          <a:p>
            <a:pPr indent="-342900" lvl="0" marL="457200" rtl="0" algn="l">
              <a:lnSpc>
                <a:spcPct val="100000"/>
              </a:lnSpc>
              <a:spcBef>
                <a:spcPts val="0"/>
              </a:spcBef>
              <a:spcAft>
                <a:spcPts val="0"/>
              </a:spcAft>
              <a:buSzPts val="1800"/>
              <a:buChar char="●"/>
            </a:pPr>
            <a:r>
              <a:rPr lang="en-CA"/>
              <a:t>Certain subject headings need to be evaluated individually</a:t>
            </a:r>
            <a:endParaRPr/>
          </a:p>
          <a:p>
            <a:pPr indent="-317500" lvl="1" marL="914400" rtl="0" algn="l">
              <a:lnSpc>
                <a:spcPct val="100000"/>
              </a:lnSpc>
              <a:spcBef>
                <a:spcPts val="0"/>
              </a:spcBef>
              <a:spcAft>
                <a:spcPts val="0"/>
              </a:spcAft>
              <a:buSzPts val="1400"/>
              <a:buChar char="○"/>
            </a:pPr>
            <a:r>
              <a:rPr lang="en-CA"/>
              <a:t>For example, </a:t>
            </a:r>
            <a:r>
              <a:rPr lang="en-CA">
                <a:latin typeface="Courier New"/>
                <a:ea typeface="Courier New"/>
                <a:cs typeface="Courier New"/>
                <a:sym typeface="Courier New"/>
              </a:rPr>
              <a:t>Indian title</a:t>
            </a:r>
            <a:r>
              <a:rPr lang="en-CA"/>
              <a:t> becomes </a:t>
            </a:r>
            <a:r>
              <a:rPr lang="en-CA">
                <a:latin typeface="Courier New"/>
                <a:ea typeface="Courier New"/>
                <a:cs typeface="Courier New"/>
                <a:sym typeface="Courier New"/>
              </a:rPr>
              <a:t>Aboriginal title (Canada)</a:t>
            </a:r>
            <a:r>
              <a:rPr lang="en-CA"/>
              <a:t> and </a:t>
            </a:r>
            <a:r>
              <a:rPr lang="en-CA">
                <a:latin typeface="Courier New"/>
                <a:ea typeface="Courier New"/>
                <a:cs typeface="Courier New"/>
                <a:sym typeface="Courier New"/>
              </a:rPr>
              <a:t>Indian title (United States)</a:t>
            </a:r>
            <a:r>
              <a:rPr lang="en-CA"/>
              <a:t>, </a:t>
            </a:r>
            <a:r>
              <a:rPr lang="en-CA">
                <a:latin typeface="Courier New"/>
                <a:ea typeface="Courier New"/>
                <a:cs typeface="Courier New"/>
                <a:sym typeface="Courier New"/>
              </a:rPr>
              <a:t>Cigar-store Indians</a:t>
            </a:r>
            <a:r>
              <a:rPr lang="en-CA"/>
              <a:t> (with scope note “Here are entered works on life-sized wooden carvings of Indians used as advertising for tobacco stores”) is cancelled in favour of the </a:t>
            </a:r>
            <a:r>
              <a:rPr lang="en-CA">
                <a:latin typeface="Courier New"/>
                <a:ea typeface="Courier New"/>
                <a:cs typeface="Courier New"/>
                <a:sym typeface="Courier New"/>
              </a:rPr>
              <a:t>Native Americans in advertising</a:t>
            </a:r>
            <a:r>
              <a:rPr lang="en-CA"/>
              <a:t>, </a:t>
            </a:r>
            <a:r>
              <a:rPr lang="en-CA">
                <a:latin typeface="Courier New"/>
                <a:ea typeface="Courier New"/>
                <a:cs typeface="Courier New"/>
                <a:sym typeface="Courier New"/>
              </a:rPr>
              <a:t>Indians--Kings and rulers</a:t>
            </a:r>
            <a:r>
              <a:rPr lang="en-CA"/>
              <a:t> becomes </a:t>
            </a:r>
            <a:r>
              <a:rPr lang="en-CA">
                <a:latin typeface="Courier New"/>
                <a:ea typeface="Courier New"/>
                <a:cs typeface="Courier New"/>
                <a:sym typeface="Courier New"/>
              </a:rPr>
              <a:t>Indian chiefs</a:t>
            </a:r>
            <a:endParaRPr>
              <a:latin typeface="Courier New"/>
              <a:ea typeface="Courier New"/>
              <a:cs typeface="Courier New"/>
              <a:sym typeface="Courier New"/>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SzPts val="1800"/>
              <a:buChar char="●"/>
            </a:pPr>
            <a:r>
              <a:rPr lang="en-CA"/>
              <a:t>Many subject headings still need to be evaluated</a:t>
            </a:r>
            <a:endParaRPr/>
          </a:p>
          <a:p>
            <a:pPr indent="-317500" lvl="1" marL="914400" rtl="0" algn="l">
              <a:lnSpc>
                <a:spcPct val="100000"/>
              </a:lnSpc>
              <a:spcBef>
                <a:spcPts val="0"/>
              </a:spcBef>
              <a:spcAft>
                <a:spcPts val="0"/>
              </a:spcAft>
              <a:buSzPts val="1400"/>
              <a:buChar char="○"/>
            </a:pPr>
            <a:r>
              <a:rPr lang="en-CA"/>
              <a:t>L</a:t>
            </a:r>
            <a:r>
              <a:rPr lang="en-CA"/>
              <a:t>ibrary and </a:t>
            </a:r>
            <a:r>
              <a:rPr lang="en-CA"/>
              <a:t>A</a:t>
            </a:r>
            <a:r>
              <a:rPr lang="en-CA"/>
              <a:t>rchives </a:t>
            </a:r>
            <a:r>
              <a:rPr lang="en-CA"/>
              <a:t>C</a:t>
            </a:r>
            <a:r>
              <a:rPr lang="en-CA"/>
              <a:t>anada</a:t>
            </a:r>
            <a:r>
              <a:rPr lang="en-CA"/>
              <a:t> changed </a:t>
            </a:r>
            <a:r>
              <a:rPr lang="en-CA">
                <a:latin typeface="Courier New"/>
                <a:ea typeface="Courier New"/>
                <a:cs typeface="Courier New"/>
                <a:sym typeface="Courier New"/>
              </a:rPr>
              <a:t>Canadian literature--Indigenous authors</a:t>
            </a:r>
            <a:r>
              <a:rPr lang="en-CA"/>
              <a:t> to </a:t>
            </a:r>
            <a:r>
              <a:rPr lang="en-CA">
                <a:latin typeface="Courier New"/>
                <a:ea typeface="Courier New"/>
                <a:cs typeface="Courier New"/>
                <a:sym typeface="Courier New"/>
              </a:rPr>
              <a:t>Indigenous literature (English)</a:t>
            </a:r>
            <a:r>
              <a:rPr lang="en-CA"/>
              <a:t>, because many Indigenous authors do not consider themselves Canadian, but this subject heading is ambiguous because it cannot be used for literature by Indigenous authors in other countries and because the subject heading structure implies this would be for literature written in Indigenous languages</a:t>
            </a:r>
            <a:endParaRPr/>
          </a:p>
          <a:p>
            <a:pPr indent="-317500" lvl="1" marL="914400" rtl="0" algn="l">
              <a:lnSpc>
                <a:spcPct val="100000"/>
              </a:lnSpc>
              <a:spcBef>
                <a:spcPts val="0"/>
              </a:spcBef>
              <a:spcAft>
                <a:spcPts val="0"/>
              </a:spcAft>
              <a:buSzPts val="1400"/>
              <a:buChar char="○"/>
            </a:pPr>
            <a:r>
              <a:rPr lang="en-CA">
                <a:latin typeface="Courier New"/>
                <a:ea typeface="Courier New"/>
                <a:cs typeface="Courier New"/>
                <a:sym typeface="Courier New"/>
              </a:rPr>
              <a:t>Indians, Treatment of</a:t>
            </a:r>
            <a:r>
              <a:rPr lang="en-CA"/>
              <a:t> is unique, with no other class of persons or ethnic group having a similar subject heading</a:t>
            </a:r>
            <a:endParaRPr/>
          </a:p>
          <a:p>
            <a:pPr indent="-317500" lvl="1" marL="914400" rtl="0" algn="l">
              <a:lnSpc>
                <a:spcPct val="100000"/>
              </a:lnSpc>
              <a:spcBef>
                <a:spcPts val="0"/>
              </a:spcBef>
              <a:spcAft>
                <a:spcPts val="0"/>
              </a:spcAft>
              <a:buSzPts val="1400"/>
              <a:buChar char="○"/>
            </a:pPr>
            <a:r>
              <a:rPr lang="en-CA">
                <a:latin typeface="Courier New"/>
                <a:ea typeface="Courier New"/>
                <a:cs typeface="Courier New"/>
                <a:sym typeface="Courier New"/>
              </a:rPr>
              <a:t>Indian </a:t>
            </a:r>
            <a:r>
              <a:rPr lang="en-CA">
                <a:latin typeface="Courier New"/>
                <a:ea typeface="Courier New"/>
                <a:cs typeface="Courier New"/>
                <a:sym typeface="Courier New"/>
              </a:rPr>
              <a:t>hobbyists</a:t>
            </a:r>
            <a:r>
              <a:rPr lang="en-CA"/>
              <a:t> (with a broader term of </a:t>
            </a:r>
            <a:r>
              <a:rPr lang="en-CA">
                <a:latin typeface="Courier New"/>
                <a:ea typeface="Courier New"/>
                <a:cs typeface="Courier New"/>
                <a:sym typeface="Courier New"/>
              </a:rPr>
              <a:t>Hobbyists</a:t>
            </a:r>
            <a:r>
              <a:rPr lang="en-CA"/>
              <a:t>) describes an activity that is difficult to objectively describe</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6"/>
          <p:cNvSpPr txBox="1"/>
          <p:nvPr>
            <p:ph type="title"/>
          </p:nvPr>
        </p:nvSpPr>
        <p:spPr>
          <a:xfrm>
            <a:off x="0" y="2150850"/>
            <a:ext cx="9144000" cy="841800"/>
          </a:xfrm>
          <a:prstGeom prst="rect">
            <a:avLst/>
          </a:prstGeom>
          <a:solidFill>
            <a:srgbClr val="0033A0"/>
          </a:solidFill>
        </p:spPr>
        <p:txBody>
          <a:bodyPr anchorCtr="0" anchor="ctr" bIns="91425" lIns="91425" spcFirstLastPara="1" rIns="91425" wrap="square" tIns="91425">
            <a:noAutofit/>
          </a:bodyPr>
          <a:lstStyle/>
          <a:p>
            <a:pPr indent="0" lvl="0" marL="0" rtl="0" algn="ctr">
              <a:spcBef>
                <a:spcPts val="0"/>
              </a:spcBef>
              <a:spcAft>
                <a:spcPts val="0"/>
              </a:spcAft>
              <a:buNone/>
            </a:pPr>
            <a:r>
              <a:rPr lang="en-CA"/>
              <a:t>Challenges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CA"/>
              <a:t>Staffing changes</a:t>
            </a:r>
            <a:endParaRPr/>
          </a:p>
          <a:p>
            <a:pPr indent="-317500" lvl="1" marL="914400" rtl="0" algn="l">
              <a:spcBef>
                <a:spcPts val="0"/>
              </a:spcBef>
              <a:spcAft>
                <a:spcPts val="0"/>
              </a:spcAft>
              <a:buSzPts val="1400"/>
              <a:buChar char="○"/>
            </a:pPr>
            <a:r>
              <a:rPr lang="en-CA"/>
              <a:t>A dedicated summer position last year for this work made significant progress, compared with working group members having to do this work among other priorities</a:t>
            </a:r>
            <a:endParaRPr/>
          </a:p>
          <a:p>
            <a:pPr indent="-317500" lvl="1" marL="914400" rtl="0" algn="l">
              <a:spcBef>
                <a:spcPts val="0"/>
              </a:spcBef>
              <a:spcAft>
                <a:spcPts val="0"/>
              </a:spcAft>
              <a:buSzPts val="1400"/>
              <a:buChar char="○"/>
            </a:pPr>
            <a:r>
              <a:rPr lang="en-CA"/>
              <a:t>Following the retirement of a programmer, a new programmer has had to learn about the project</a:t>
            </a:r>
            <a:endParaRPr/>
          </a:p>
          <a:p>
            <a:pPr indent="-342900" lvl="0" marL="457200" rtl="0" algn="l">
              <a:spcBef>
                <a:spcPts val="0"/>
              </a:spcBef>
              <a:spcAft>
                <a:spcPts val="0"/>
              </a:spcAft>
              <a:buSzPts val="1800"/>
              <a:buChar char="●"/>
            </a:pPr>
            <a:r>
              <a:rPr lang="en-CA"/>
              <a:t>Continual </a:t>
            </a:r>
            <a:r>
              <a:rPr lang="en-CA"/>
              <a:t>maintenance</a:t>
            </a:r>
            <a:r>
              <a:rPr lang="en-CA"/>
              <a:t> will always be required</a:t>
            </a:r>
            <a:endParaRPr/>
          </a:p>
          <a:p>
            <a:pPr indent="-317500" lvl="1" marL="914400" rtl="0" algn="l">
              <a:spcBef>
                <a:spcPts val="0"/>
              </a:spcBef>
              <a:spcAft>
                <a:spcPts val="0"/>
              </a:spcAft>
              <a:buSzPts val="1400"/>
              <a:buChar char="○"/>
            </a:pPr>
            <a:r>
              <a:rPr lang="en-CA"/>
              <a:t>This work is preliminary and our </a:t>
            </a:r>
            <a:r>
              <a:rPr lang="en-CA"/>
              <a:t>decisions for subject headings will change with feedback from and consultation with those engaged in similar work from other regions</a:t>
            </a:r>
            <a:endParaRPr/>
          </a:p>
          <a:p>
            <a:pPr indent="-317500" lvl="1" marL="914400" rtl="0" algn="l">
              <a:spcBef>
                <a:spcPts val="0"/>
              </a:spcBef>
              <a:spcAft>
                <a:spcPts val="0"/>
              </a:spcAft>
              <a:buSzPts val="1400"/>
              <a:buChar char="○"/>
            </a:pPr>
            <a:r>
              <a:rPr lang="en-CA"/>
              <a:t>Library of Congress updates their subject headings monthly, so we need to create and update our authority records based on those changes</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CA"/>
              <a:t>The decision to split </a:t>
            </a:r>
            <a:r>
              <a:rPr lang="en-CA">
                <a:latin typeface="Courier New"/>
                <a:ea typeface="Courier New"/>
                <a:cs typeface="Courier New"/>
                <a:sym typeface="Courier New"/>
              </a:rPr>
              <a:t>Indians of North America</a:t>
            </a:r>
            <a:r>
              <a:rPr lang="en-CA"/>
              <a:t> into </a:t>
            </a:r>
            <a:r>
              <a:rPr lang="en-CA">
                <a:latin typeface="Courier New"/>
                <a:ea typeface="Courier New"/>
                <a:cs typeface="Courier New"/>
                <a:sym typeface="Courier New"/>
              </a:rPr>
              <a:t>First Nations</a:t>
            </a:r>
            <a:r>
              <a:rPr lang="en-CA"/>
              <a:t> and </a:t>
            </a:r>
            <a:r>
              <a:rPr lang="en-CA">
                <a:latin typeface="Courier New"/>
                <a:ea typeface="Courier New"/>
                <a:cs typeface="Courier New"/>
                <a:sym typeface="Courier New"/>
              </a:rPr>
              <a:t>Native Americans</a:t>
            </a:r>
            <a:r>
              <a:rPr lang="en-CA"/>
              <a:t> is very complex</a:t>
            </a:r>
            <a:endParaRPr/>
          </a:p>
          <a:p>
            <a:pPr indent="-317500" lvl="1" marL="914400" rtl="0" algn="l">
              <a:spcBef>
                <a:spcPts val="0"/>
              </a:spcBef>
              <a:spcAft>
                <a:spcPts val="0"/>
              </a:spcAft>
              <a:buSzPts val="1400"/>
              <a:buChar char="○"/>
            </a:pPr>
            <a:r>
              <a:rPr lang="en-CA"/>
              <a:t>Library of Congress uses </a:t>
            </a:r>
            <a:r>
              <a:rPr lang="en-CA">
                <a:latin typeface="Courier New"/>
                <a:ea typeface="Courier New"/>
                <a:cs typeface="Courier New"/>
                <a:sym typeface="Courier New"/>
              </a:rPr>
              <a:t>Indians of North America</a:t>
            </a:r>
            <a:r>
              <a:rPr lang="en-CA"/>
              <a:t> without geographic subdivision to mean Native Americans in the United States, as well as First Nations and Native Americans generally</a:t>
            </a:r>
            <a:endParaRPr/>
          </a:p>
          <a:p>
            <a:pPr indent="-317500" lvl="1" marL="914400" rtl="0" algn="l">
              <a:spcBef>
                <a:spcPts val="0"/>
              </a:spcBef>
              <a:spcAft>
                <a:spcPts val="0"/>
              </a:spcAft>
              <a:buSzPts val="1400"/>
              <a:buChar char="○"/>
            </a:pPr>
            <a:r>
              <a:rPr lang="en-CA"/>
              <a:t>This likely will require us to create authority records for every geographic possibility (for example, </a:t>
            </a:r>
            <a:r>
              <a:rPr lang="en-CA">
                <a:latin typeface="Courier New"/>
                <a:ea typeface="Courier New"/>
                <a:cs typeface="Courier New"/>
                <a:sym typeface="Courier New"/>
              </a:rPr>
              <a:t>First Nations--Alberta</a:t>
            </a:r>
            <a:r>
              <a:rPr lang="en-CA"/>
              <a:t>, </a:t>
            </a:r>
            <a:r>
              <a:rPr lang="en-CA">
                <a:latin typeface="Courier New"/>
                <a:ea typeface="Courier New"/>
                <a:cs typeface="Courier New"/>
                <a:sym typeface="Courier New"/>
              </a:rPr>
              <a:t>First Nations--Prairie Provinces</a:t>
            </a:r>
            <a:r>
              <a:rPr lang="en-CA"/>
              <a:t>, </a:t>
            </a:r>
            <a:r>
              <a:rPr lang="en-CA">
                <a:latin typeface="Courier New"/>
                <a:ea typeface="Courier New"/>
                <a:cs typeface="Courier New"/>
                <a:sym typeface="Courier New"/>
              </a:rPr>
              <a:t>Native Americans--West (U.S.)</a:t>
            </a:r>
            <a:r>
              <a:rPr lang="en-CA"/>
              <a:t>)</a:t>
            </a:r>
            <a:endParaRPr/>
          </a:p>
          <a:p>
            <a:pPr indent="-317500" lvl="1" marL="914400" rtl="0" algn="l">
              <a:spcBef>
                <a:spcPts val="0"/>
              </a:spcBef>
              <a:spcAft>
                <a:spcPts val="0"/>
              </a:spcAft>
              <a:buSzPts val="1400"/>
              <a:buChar char="○"/>
            </a:pPr>
            <a:r>
              <a:rPr lang="en-CA"/>
              <a:t>While we have reaffirmed this decision, we have not yet determined how we will implement it fully</a:t>
            </a:r>
            <a:endParaRPr/>
          </a:p>
          <a:p>
            <a:pPr indent="-342900" lvl="0" marL="457200" rtl="0" algn="l">
              <a:spcBef>
                <a:spcPts val="0"/>
              </a:spcBef>
              <a:spcAft>
                <a:spcPts val="0"/>
              </a:spcAft>
              <a:buSzPts val="1800"/>
              <a:buChar char="●"/>
            </a:pPr>
            <a:r>
              <a:rPr lang="en-CA"/>
              <a:t>The complexity of the changes in our terms causes the necessary programming to be complex as well</a:t>
            </a:r>
            <a:endParaRPr/>
          </a:p>
          <a:p>
            <a:pPr indent="-317500" lvl="1" marL="914400" rtl="0" algn="l">
              <a:spcBef>
                <a:spcPts val="0"/>
              </a:spcBef>
              <a:spcAft>
                <a:spcPts val="0"/>
              </a:spcAft>
              <a:buSzPts val="1400"/>
              <a:buChar char="○"/>
            </a:pPr>
            <a:r>
              <a:rPr lang="en-CA"/>
              <a:t>The system needs to be able to account for different situations (for example, some L.C. subject headings will be split into two subject headings)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CA"/>
              <a:t>Complexity or ambiguity of specific subject headings</a:t>
            </a:r>
            <a:endParaRPr/>
          </a:p>
          <a:p>
            <a:pPr indent="-317500" lvl="1" marL="914400" rtl="0" algn="l">
              <a:spcBef>
                <a:spcPts val="0"/>
              </a:spcBef>
              <a:spcAft>
                <a:spcPts val="0"/>
              </a:spcAft>
              <a:buSzPts val="1400"/>
              <a:buChar char="○"/>
            </a:pPr>
            <a:r>
              <a:rPr lang="en-CA"/>
              <a:t>For example, </a:t>
            </a:r>
            <a:r>
              <a:rPr lang="en-CA">
                <a:latin typeface="Courier New"/>
                <a:ea typeface="Courier New"/>
                <a:cs typeface="Courier New"/>
                <a:sym typeface="Courier New"/>
              </a:rPr>
              <a:t>Moravian Indians</a:t>
            </a:r>
            <a:r>
              <a:rPr lang="en-CA"/>
              <a:t> (who were converted to Christianity by Moravian missionaries), </a:t>
            </a:r>
            <a:r>
              <a:rPr lang="en-CA">
                <a:latin typeface="Courier New"/>
                <a:ea typeface="Courier New"/>
                <a:cs typeface="Courier New"/>
                <a:sym typeface="Courier New"/>
              </a:rPr>
              <a:t>Indianists</a:t>
            </a:r>
            <a:r>
              <a:rPr lang="en-CA"/>
              <a:t>, </a:t>
            </a:r>
            <a:r>
              <a:rPr lang="en-CA">
                <a:latin typeface="Courier New"/>
                <a:ea typeface="Courier New"/>
                <a:cs typeface="Courier New"/>
                <a:sym typeface="Courier New"/>
              </a:rPr>
              <a:t>--Mixed descent</a:t>
            </a:r>
            <a:endParaRPr>
              <a:latin typeface="Courier New"/>
              <a:ea typeface="Courier New"/>
              <a:cs typeface="Courier New"/>
              <a:sym typeface="Courier New"/>
            </a:endParaRPr>
          </a:p>
          <a:p>
            <a:pPr indent="-317500" lvl="1" marL="914400" rtl="0" algn="l">
              <a:spcBef>
                <a:spcPts val="0"/>
              </a:spcBef>
              <a:spcAft>
                <a:spcPts val="0"/>
              </a:spcAft>
              <a:buSzPts val="1400"/>
              <a:buChar char="○"/>
            </a:pPr>
            <a:r>
              <a:rPr lang="en-CA"/>
              <a:t>Some subdivisions valid under any ethnic group seem disrespectful or are colonial (for example, </a:t>
            </a:r>
            <a:r>
              <a:rPr lang="en-CA">
                <a:latin typeface="Courier New"/>
                <a:ea typeface="Courier New"/>
                <a:cs typeface="Courier New"/>
                <a:sym typeface="Courier New"/>
              </a:rPr>
              <a:t>--Folklore</a:t>
            </a:r>
            <a:r>
              <a:rPr lang="en-CA"/>
              <a:t>, </a:t>
            </a:r>
            <a:r>
              <a:rPr lang="en-CA">
                <a:latin typeface="Courier New"/>
                <a:ea typeface="Courier New"/>
                <a:cs typeface="Courier New"/>
                <a:sym typeface="Courier New"/>
              </a:rPr>
              <a:t>--Mythology</a:t>
            </a:r>
            <a:r>
              <a:rPr lang="en-CA"/>
              <a:t>, </a:t>
            </a:r>
            <a:r>
              <a:rPr lang="en-CA">
                <a:latin typeface="Courier New"/>
                <a:ea typeface="Courier New"/>
                <a:cs typeface="Courier New"/>
                <a:sym typeface="Courier New"/>
              </a:rPr>
              <a:t>--</a:t>
            </a:r>
            <a:r>
              <a:rPr lang="en-CA">
                <a:latin typeface="Courier New"/>
                <a:ea typeface="Courier New"/>
                <a:cs typeface="Courier New"/>
                <a:sym typeface="Courier New"/>
              </a:rPr>
              <a:t>Religion</a:t>
            </a:r>
            <a:r>
              <a:rPr lang="en-CA"/>
              <a:t>)</a:t>
            </a:r>
            <a:endParaRPr/>
          </a:p>
          <a:p>
            <a:pPr indent="-342900" lvl="0" marL="457200" rtl="0" algn="l">
              <a:spcBef>
                <a:spcPts val="0"/>
              </a:spcBef>
              <a:spcAft>
                <a:spcPts val="0"/>
              </a:spcAft>
              <a:buSzPts val="1800"/>
              <a:buChar char="●"/>
            </a:pPr>
            <a:r>
              <a:rPr lang="en-CA"/>
              <a:t>Necessary specificity within the hierarchy is not always obvious or consistent</a:t>
            </a:r>
            <a:endParaRPr/>
          </a:p>
          <a:p>
            <a:pPr indent="-317500" lvl="1" marL="914400" rtl="0" algn="l">
              <a:spcBef>
                <a:spcPts val="0"/>
              </a:spcBef>
              <a:spcAft>
                <a:spcPts val="0"/>
              </a:spcAft>
              <a:buSzPts val="1400"/>
              <a:buChar char="○"/>
            </a:pPr>
            <a:r>
              <a:rPr lang="en-CA"/>
              <a:t>Some subject headings are established at the level of specific people while other subject headings are established only as </a:t>
            </a:r>
            <a:r>
              <a:rPr lang="en-CA">
                <a:latin typeface="Courier New"/>
                <a:ea typeface="Courier New"/>
                <a:cs typeface="Courier New"/>
                <a:sym typeface="Courier New"/>
              </a:rPr>
              <a:t>Indian [. . .]</a:t>
            </a:r>
            <a:r>
              <a:rPr lang="en-CA"/>
              <a:t> or </a:t>
            </a:r>
            <a:r>
              <a:rPr lang="en-CA">
                <a:latin typeface="Courier New"/>
                <a:ea typeface="Courier New"/>
                <a:cs typeface="Courier New"/>
                <a:sym typeface="Courier New"/>
              </a:rPr>
              <a:t>Indigenous [. . .]</a:t>
            </a:r>
            <a:endParaRPr>
              <a:latin typeface="Courier New"/>
              <a:ea typeface="Courier New"/>
              <a:cs typeface="Courier New"/>
              <a:sym typeface="Courier New"/>
            </a:endParaRPr>
          </a:p>
          <a:p>
            <a:pPr indent="-317500" lvl="2" marL="1371600" rtl="0" algn="l">
              <a:spcBef>
                <a:spcPts val="0"/>
              </a:spcBef>
              <a:spcAft>
                <a:spcPts val="0"/>
              </a:spcAft>
              <a:buSzPts val="1400"/>
              <a:buChar char="■"/>
            </a:pPr>
            <a:r>
              <a:rPr lang="en-CA"/>
              <a:t>For example, </a:t>
            </a:r>
            <a:r>
              <a:rPr lang="en-CA">
                <a:latin typeface="Courier New"/>
                <a:ea typeface="Courier New"/>
                <a:cs typeface="Courier New"/>
                <a:sym typeface="Courier New"/>
              </a:rPr>
              <a:t>Zapotec architecture</a:t>
            </a:r>
            <a:r>
              <a:rPr lang="en-CA"/>
              <a:t>, </a:t>
            </a:r>
            <a:r>
              <a:rPr lang="en-CA">
                <a:latin typeface="Courier New"/>
                <a:ea typeface="Courier New"/>
                <a:cs typeface="Courier New"/>
                <a:sym typeface="Courier New"/>
              </a:rPr>
              <a:t>Navajo artists</a:t>
            </a:r>
            <a:r>
              <a:rPr lang="en-CA"/>
              <a:t>, </a:t>
            </a:r>
            <a:r>
              <a:rPr lang="en-CA">
                <a:latin typeface="Courier New"/>
                <a:ea typeface="Courier New"/>
                <a:cs typeface="Courier New"/>
                <a:sym typeface="Courier New"/>
              </a:rPr>
              <a:t>Aztec astronomy</a:t>
            </a:r>
            <a:r>
              <a:rPr lang="en-CA"/>
              <a:t>, </a:t>
            </a:r>
            <a:r>
              <a:rPr lang="en-CA">
                <a:latin typeface="Courier New"/>
                <a:ea typeface="Courier New"/>
                <a:cs typeface="Courier New"/>
                <a:sym typeface="Courier New"/>
              </a:rPr>
              <a:t>Dakota calendar</a:t>
            </a:r>
            <a:r>
              <a:rPr lang="en-CA"/>
              <a:t>, </a:t>
            </a:r>
            <a:r>
              <a:rPr lang="en-CA">
                <a:latin typeface="Courier New"/>
                <a:ea typeface="Courier New"/>
                <a:cs typeface="Courier New"/>
                <a:sym typeface="Courier New"/>
              </a:rPr>
              <a:t>Cree gay men</a:t>
            </a:r>
            <a:r>
              <a:rPr lang="en-CA"/>
              <a:t>, </a:t>
            </a:r>
            <a:r>
              <a:rPr lang="en-CA">
                <a:latin typeface="Courier New"/>
                <a:ea typeface="Courier New"/>
                <a:cs typeface="Courier New"/>
                <a:sym typeface="Courier New"/>
              </a:rPr>
              <a:t>Maya healers</a:t>
            </a:r>
            <a:r>
              <a:rPr lang="en-CA"/>
              <a:t>, </a:t>
            </a:r>
            <a:r>
              <a:rPr lang="en-CA">
                <a:latin typeface="Courier New"/>
                <a:ea typeface="Courier New"/>
                <a:cs typeface="Courier New"/>
                <a:sym typeface="Courier New"/>
              </a:rPr>
              <a:t>Iroquois law</a:t>
            </a:r>
            <a:endParaRPr>
              <a:latin typeface="Courier New"/>
              <a:ea typeface="Courier New"/>
              <a:cs typeface="Courier New"/>
              <a:sym typeface="Courier New"/>
            </a:endParaRPr>
          </a:p>
          <a:p>
            <a:pPr indent="-317500" lvl="2" marL="1371600" rtl="0" algn="l">
              <a:spcBef>
                <a:spcPts val="0"/>
              </a:spcBef>
              <a:spcAft>
                <a:spcPts val="0"/>
              </a:spcAft>
              <a:buSzPts val="1400"/>
              <a:buChar char="■"/>
            </a:pPr>
            <a:r>
              <a:rPr lang="en-CA"/>
              <a:t>For example, </a:t>
            </a:r>
            <a:r>
              <a:rPr lang="en-CA">
                <a:latin typeface="Courier New"/>
                <a:ea typeface="Courier New"/>
                <a:cs typeface="Courier New"/>
                <a:sym typeface="Courier New"/>
              </a:rPr>
              <a:t>Indian dancers</a:t>
            </a:r>
            <a:r>
              <a:rPr lang="en-CA"/>
              <a:t>, </a:t>
            </a:r>
            <a:r>
              <a:rPr lang="en-CA">
                <a:latin typeface="Courier New"/>
                <a:ea typeface="Courier New"/>
                <a:cs typeface="Courier New"/>
                <a:sym typeface="Courier New"/>
              </a:rPr>
              <a:t>Indian elders (Indigenous leaders)</a:t>
            </a:r>
            <a:r>
              <a:rPr lang="en-CA"/>
              <a:t>, </a:t>
            </a:r>
            <a:r>
              <a:rPr lang="en-CA">
                <a:latin typeface="Courier New"/>
                <a:ea typeface="Courier New"/>
                <a:cs typeface="Courier New"/>
                <a:sym typeface="Courier New"/>
              </a:rPr>
              <a:t>Indian teachers</a:t>
            </a:r>
            <a:endParaRPr>
              <a:latin typeface="Courier New"/>
              <a:ea typeface="Courier New"/>
              <a:cs typeface="Courier New"/>
              <a:sym typeface="Courier New"/>
            </a:endParaRPr>
          </a:p>
          <a:p>
            <a:pPr indent="-317500" lvl="2" marL="1371600" rtl="0" algn="l">
              <a:spcBef>
                <a:spcPts val="0"/>
              </a:spcBef>
              <a:spcAft>
                <a:spcPts val="0"/>
              </a:spcAft>
              <a:buSzPts val="1400"/>
              <a:buChar char="■"/>
            </a:pPr>
            <a:r>
              <a:rPr lang="en-CA"/>
              <a:t>For example, </a:t>
            </a:r>
            <a:r>
              <a:rPr lang="en-CA">
                <a:latin typeface="Courier New"/>
                <a:ea typeface="Courier New"/>
                <a:cs typeface="Courier New"/>
                <a:sym typeface="Courier New"/>
              </a:rPr>
              <a:t>Indigenous films</a:t>
            </a:r>
            <a:r>
              <a:rPr lang="en-CA"/>
              <a:t>, </a:t>
            </a:r>
            <a:r>
              <a:rPr lang="en-CA">
                <a:latin typeface="Courier New"/>
                <a:ea typeface="Courier New"/>
                <a:cs typeface="Courier New"/>
                <a:sym typeface="Courier New"/>
              </a:rPr>
              <a:t>Indigenous superheroes</a:t>
            </a:r>
            <a:endParaRPr>
              <a:latin typeface="Courier New"/>
              <a:ea typeface="Courier New"/>
              <a:cs typeface="Courier New"/>
              <a:sym typeface="Courier New"/>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30"/>
          <p:cNvSpPr txBox="1"/>
          <p:nvPr>
            <p:ph type="title"/>
          </p:nvPr>
        </p:nvSpPr>
        <p:spPr>
          <a:xfrm>
            <a:off x="0" y="2150850"/>
            <a:ext cx="9144000" cy="841800"/>
          </a:xfrm>
          <a:prstGeom prst="rect">
            <a:avLst/>
          </a:prstGeom>
          <a:solidFill>
            <a:srgbClr val="0033A0"/>
          </a:solidFill>
        </p:spPr>
        <p:txBody>
          <a:bodyPr anchorCtr="0" anchor="ctr" bIns="91425" lIns="91425" spcFirstLastPara="1" rIns="91425" wrap="square" tIns="91425">
            <a:noAutofit/>
          </a:bodyPr>
          <a:lstStyle/>
          <a:p>
            <a:pPr indent="0" lvl="0" marL="0" rtl="0" algn="ctr">
              <a:spcBef>
                <a:spcPts val="0"/>
              </a:spcBef>
              <a:spcAft>
                <a:spcPts val="0"/>
              </a:spcAft>
              <a:buNone/>
            </a:pPr>
            <a:r>
              <a:rPr lang="en-CA"/>
              <a:t>Next Steps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3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CA"/>
              <a:t>Initial </a:t>
            </a:r>
            <a:r>
              <a:rPr lang="en-CA"/>
              <a:t>University of Alberta Library consultations were performed at a broad level</a:t>
            </a:r>
            <a:endParaRPr/>
          </a:p>
          <a:p>
            <a:pPr indent="-317500" lvl="1" marL="914400" rtl="0" algn="l">
              <a:spcBef>
                <a:spcPts val="0"/>
              </a:spcBef>
              <a:spcAft>
                <a:spcPts val="0"/>
              </a:spcAft>
              <a:buSzPts val="1400"/>
              <a:buChar char="○"/>
            </a:pPr>
            <a:r>
              <a:rPr lang="en-CA"/>
              <a:t>Further consultation is needed with Elders and other experts</a:t>
            </a:r>
            <a:endParaRPr/>
          </a:p>
          <a:p>
            <a:pPr indent="-317500" lvl="1" marL="914400" rtl="0" algn="l">
              <a:spcBef>
                <a:spcPts val="0"/>
              </a:spcBef>
              <a:spcAft>
                <a:spcPts val="0"/>
              </a:spcAft>
              <a:buSzPts val="1400"/>
              <a:buChar char="○"/>
            </a:pPr>
            <a:r>
              <a:rPr lang="en-CA"/>
              <a:t>We want to collaborate with other institutions that are doing similar work in other places</a:t>
            </a:r>
            <a:endParaRPr/>
          </a:p>
          <a:p>
            <a:pPr indent="-342900" lvl="0" marL="457200" rtl="0" algn="l">
              <a:spcBef>
                <a:spcPts val="0"/>
              </a:spcBef>
              <a:spcAft>
                <a:spcPts val="0"/>
              </a:spcAft>
              <a:buSzPts val="1800"/>
              <a:buChar char="●"/>
            </a:pPr>
            <a:r>
              <a:rPr lang="en-CA"/>
              <a:t>Work within the test database is ongoing</a:t>
            </a:r>
            <a:endParaRPr/>
          </a:p>
          <a:p>
            <a:pPr indent="-317500" lvl="1" marL="914400" rtl="0" algn="l">
              <a:spcBef>
                <a:spcPts val="0"/>
              </a:spcBef>
              <a:spcAft>
                <a:spcPts val="0"/>
              </a:spcAft>
              <a:buSzPts val="1400"/>
              <a:buChar char="○"/>
            </a:pPr>
            <a:r>
              <a:rPr lang="en-CA"/>
              <a:t>When these results are satisfactory, a small set of subject headings will be added in the production database</a:t>
            </a:r>
            <a:endParaRPr/>
          </a:p>
          <a:p>
            <a:pPr indent="-317500" lvl="1" marL="914400" rtl="0" algn="l">
              <a:spcBef>
                <a:spcPts val="0"/>
              </a:spcBef>
              <a:spcAft>
                <a:spcPts val="0"/>
              </a:spcAft>
              <a:buSzPts val="1400"/>
              <a:buChar char="○"/>
            </a:pPr>
            <a:r>
              <a:rPr lang="en-CA"/>
              <a:t>Feedback will be solicited from NEOS member libraries on the changes as they appear in our various discovery systems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32"/>
          <p:cNvSpPr txBox="1"/>
          <p:nvPr>
            <p:ph type="title"/>
          </p:nvPr>
        </p:nvSpPr>
        <p:spPr>
          <a:xfrm>
            <a:off x="0" y="2150850"/>
            <a:ext cx="9144000" cy="841800"/>
          </a:xfrm>
          <a:prstGeom prst="rect">
            <a:avLst/>
          </a:prstGeom>
          <a:solidFill>
            <a:srgbClr val="0033A0"/>
          </a:solidFill>
        </p:spPr>
        <p:txBody>
          <a:bodyPr anchorCtr="0" anchor="ctr" bIns="91425" lIns="91425" spcFirstLastPara="1" rIns="91425" wrap="square" tIns="91425">
            <a:noAutofit/>
          </a:bodyPr>
          <a:lstStyle/>
          <a:p>
            <a:pPr indent="0" lvl="0" marL="0" rtl="0" algn="ctr">
              <a:spcBef>
                <a:spcPts val="0"/>
              </a:spcBef>
              <a:spcAft>
                <a:spcPts val="0"/>
              </a:spcAft>
              <a:buNone/>
            </a:pPr>
            <a:r>
              <a:rPr lang="en-CA"/>
              <a:t>Questions?</a:t>
            </a:r>
            <a:endParaRPr/>
          </a:p>
        </p:txBody>
      </p:sp>
      <p:sp>
        <p:nvSpPr>
          <p:cNvPr id="165" name="Google Shape;165;p32"/>
          <p:cNvSpPr txBox="1"/>
          <p:nvPr>
            <p:ph idx="4294967295" type="subTitle"/>
          </p:nvPr>
        </p:nvSpPr>
        <p:spPr>
          <a:xfrm>
            <a:off x="345600" y="2992650"/>
            <a:ext cx="8798400" cy="196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1200"/>
              </a:spcBef>
              <a:spcAft>
                <a:spcPts val="0"/>
              </a:spcAft>
              <a:buNone/>
            </a:pPr>
            <a:r>
              <a:rPr lang="en-CA"/>
              <a:t>Nicole Palanuk, </a:t>
            </a:r>
            <a:r>
              <a:rPr lang="en-CA" u="sng">
                <a:solidFill>
                  <a:schemeClr val="hlink"/>
                </a:solidFill>
                <a:hlinkClick r:id="rId3"/>
              </a:rPr>
              <a:t>nicole.palanuk@ytced.ca</a:t>
            </a:r>
            <a:endParaRPr/>
          </a:p>
          <a:p>
            <a:pPr indent="0" lvl="0" marL="0" rtl="0" algn="l">
              <a:spcBef>
                <a:spcPts val="1200"/>
              </a:spcBef>
              <a:spcAft>
                <a:spcPts val="0"/>
              </a:spcAft>
              <a:buNone/>
            </a:pPr>
            <a:r>
              <a:rPr lang="en-CA"/>
              <a:t>Gisele Ramgoolam, </a:t>
            </a:r>
            <a:r>
              <a:rPr lang="en-CA" u="sng">
                <a:solidFill>
                  <a:schemeClr val="hlink"/>
                </a:solidFill>
                <a:hlinkClick r:id="rId4"/>
              </a:rPr>
              <a:t>Gisele.Ramgoolam@norquest.ca</a:t>
            </a:r>
            <a:endParaRPr/>
          </a:p>
          <a:p>
            <a:pPr indent="0" lvl="0" marL="0" rtl="0" algn="l">
              <a:spcBef>
                <a:spcPts val="1200"/>
              </a:spcBef>
              <a:spcAft>
                <a:spcPts val="1200"/>
              </a:spcAft>
              <a:buNone/>
            </a:pPr>
            <a:r>
              <a:rPr lang="en-CA"/>
              <a:t>Brian Stearns, </a:t>
            </a:r>
            <a:r>
              <a:rPr lang="en-CA" u="sng">
                <a:solidFill>
                  <a:schemeClr val="hlink"/>
                </a:solidFill>
                <a:hlinkClick r:id="rId5"/>
              </a:rPr>
              <a:t>brian.stearns@ualberta.ca</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0" y="2150850"/>
            <a:ext cx="9144000" cy="841800"/>
          </a:xfrm>
          <a:prstGeom prst="rect">
            <a:avLst/>
          </a:prstGeom>
          <a:solidFill>
            <a:srgbClr val="0033A0"/>
          </a:solidFill>
        </p:spPr>
        <p:txBody>
          <a:bodyPr anchorCtr="0" anchor="ctr" bIns="91425" lIns="91425" spcFirstLastPara="1" rIns="91425" wrap="square" tIns="91425">
            <a:noAutofit/>
          </a:bodyPr>
          <a:lstStyle/>
          <a:p>
            <a:pPr indent="0" lvl="0" marL="0" rtl="0" algn="ctr">
              <a:spcBef>
                <a:spcPts val="0"/>
              </a:spcBef>
              <a:spcAft>
                <a:spcPts val="0"/>
              </a:spcAft>
              <a:buNone/>
            </a:pPr>
            <a:r>
              <a:rPr lang="en-CA"/>
              <a:t>Overview</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6"/>
          <p:cNvSpPr txBox="1"/>
          <p:nvPr>
            <p:ph idx="1" type="body"/>
          </p:nvPr>
        </p:nvSpPr>
        <p:spPr>
          <a:xfrm>
            <a:off x="311700" y="1152475"/>
            <a:ext cx="8520600" cy="3644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CA"/>
              <a:t>Decolonizing Description Working Group formed in 2020</a:t>
            </a:r>
            <a:endParaRPr/>
          </a:p>
          <a:p>
            <a:pPr indent="-317500" lvl="1" marL="914400" rtl="0" algn="l">
              <a:spcBef>
                <a:spcPts val="0"/>
              </a:spcBef>
              <a:spcAft>
                <a:spcPts val="0"/>
              </a:spcAft>
              <a:buSzPts val="1400"/>
              <a:buChar char="○"/>
            </a:pPr>
            <a:r>
              <a:rPr lang="en-CA"/>
              <a:t>Supports the current NEOS strategic agenda, which aims to encourage progress towards decolonization and Indigenization</a:t>
            </a:r>
            <a:endParaRPr/>
          </a:p>
          <a:p>
            <a:pPr indent="-342900" lvl="0" marL="457200" rtl="0" algn="l">
              <a:spcBef>
                <a:spcPts val="0"/>
              </a:spcBef>
              <a:spcAft>
                <a:spcPts val="0"/>
              </a:spcAft>
              <a:buSzPts val="1800"/>
              <a:buChar char="●"/>
            </a:pPr>
            <a:r>
              <a:rPr lang="en-CA"/>
              <a:t>Our assumptions:</a:t>
            </a:r>
            <a:endParaRPr/>
          </a:p>
          <a:p>
            <a:pPr indent="-317500" lvl="1" marL="914400" rtl="0" algn="l">
              <a:spcBef>
                <a:spcPts val="0"/>
              </a:spcBef>
              <a:spcAft>
                <a:spcPts val="0"/>
              </a:spcAft>
              <a:buSzPts val="1400"/>
              <a:buChar char="○"/>
            </a:pPr>
            <a:r>
              <a:rPr lang="en-CA"/>
              <a:t>Meaningful consultation is necessary and our work is happening after that has occurred</a:t>
            </a:r>
            <a:endParaRPr/>
          </a:p>
          <a:p>
            <a:pPr indent="-317500" lvl="1" marL="914400" rtl="0" algn="l">
              <a:spcBef>
                <a:spcPts val="0"/>
              </a:spcBef>
              <a:spcAft>
                <a:spcPts val="0"/>
              </a:spcAft>
              <a:buSzPts val="1400"/>
              <a:buChar char="○"/>
            </a:pPr>
            <a:r>
              <a:rPr lang="en-CA"/>
              <a:t>Indigenous peoples should be treated the same as non-Indigenous peoples (i.e., if a subject heading would not be created for another ethnic group, it should not be created for an Indigenous group)</a:t>
            </a:r>
            <a:endParaRPr/>
          </a:p>
          <a:p>
            <a:pPr indent="-317500" lvl="1" marL="914400" rtl="0" algn="l">
              <a:spcBef>
                <a:spcPts val="0"/>
              </a:spcBef>
              <a:spcAft>
                <a:spcPts val="0"/>
              </a:spcAft>
              <a:buSzPts val="1400"/>
              <a:buChar char="○"/>
            </a:pPr>
            <a:r>
              <a:rPr lang="en-CA"/>
              <a:t>We are developing an augmentation to </a:t>
            </a:r>
            <a:r>
              <a:rPr i="1" lang="en-CA"/>
              <a:t>Library of Congress Subject Headings</a:t>
            </a:r>
            <a:r>
              <a:rPr lang="en-CA"/>
              <a:t> rather than a new vocabulary, so terms and structure must be compatible</a:t>
            </a:r>
            <a:endParaRPr/>
          </a:p>
          <a:p>
            <a:pPr indent="-317500" lvl="1" marL="914400" marR="0" rtl="0" algn="l">
              <a:lnSpc>
                <a:spcPct val="115000"/>
              </a:lnSpc>
              <a:spcBef>
                <a:spcPts val="0"/>
              </a:spcBef>
              <a:spcAft>
                <a:spcPts val="0"/>
              </a:spcAft>
              <a:buSzPts val="1400"/>
              <a:buChar char="○"/>
            </a:pPr>
            <a:r>
              <a:rPr lang="en-CA"/>
              <a:t>We are creating only English subject headings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7"/>
          <p:cNvSpPr txBox="1"/>
          <p:nvPr>
            <p:ph idx="1" type="body"/>
          </p:nvPr>
        </p:nvSpPr>
        <p:spPr>
          <a:xfrm>
            <a:off x="311700" y="1152475"/>
            <a:ext cx="8520600" cy="3644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CA"/>
              <a:t>Significant work has been accomplished in the past 12 months</a:t>
            </a:r>
            <a:endParaRPr/>
          </a:p>
          <a:p>
            <a:pPr indent="-317500" lvl="1" marL="914400" rtl="0" algn="l">
              <a:spcBef>
                <a:spcPts val="0"/>
              </a:spcBef>
              <a:spcAft>
                <a:spcPts val="0"/>
              </a:spcAft>
              <a:buSzPts val="1400"/>
              <a:buChar char="○"/>
            </a:pPr>
            <a:r>
              <a:rPr lang="en-CA"/>
              <a:t>A Young Canada Works position completed preliminary work for creating local subject headings by evaluating and proposing alternative terms</a:t>
            </a:r>
            <a:endParaRPr/>
          </a:p>
          <a:p>
            <a:pPr indent="-317500" lvl="1" marL="914400" rtl="0" algn="l">
              <a:spcBef>
                <a:spcPts val="0"/>
              </a:spcBef>
              <a:spcAft>
                <a:spcPts val="0"/>
              </a:spcAft>
              <a:buSzPts val="1400"/>
              <a:buChar char="○"/>
            </a:pPr>
            <a:r>
              <a:rPr lang="en-CA"/>
              <a:t>A smaller group has regular meetings to discuss the more </a:t>
            </a:r>
            <a:r>
              <a:rPr lang="en-CA"/>
              <a:t>complex</a:t>
            </a:r>
            <a:r>
              <a:rPr lang="en-CA"/>
              <a:t> and specific subject heading changes</a:t>
            </a:r>
            <a:endParaRPr/>
          </a:p>
          <a:p>
            <a:pPr indent="-317500" lvl="1" marL="914400" rtl="0" algn="l">
              <a:spcBef>
                <a:spcPts val="0"/>
              </a:spcBef>
              <a:spcAft>
                <a:spcPts val="0"/>
              </a:spcAft>
              <a:buSzPts val="1400"/>
              <a:buChar char="○"/>
            </a:pPr>
            <a:r>
              <a:rPr lang="en-CA"/>
              <a:t>Work implementing automatic changes has occurred in the test database, and following review, systems work had to be modified to try to ensure the accuracy of automatic changes with more complex situations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CA"/>
              <a:t>Changes to subject heading in the local catalogue</a:t>
            </a:r>
            <a:r>
              <a:rPr lang="en-CA"/>
              <a:t> are being applied automatically without manual review of bibliographic records</a:t>
            </a:r>
            <a:endParaRPr/>
          </a:p>
          <a:p>
            <a:pPr indent="-317500" lvl="1" marL="914400" rtl="0" algn="l">
              <a:spcBef>
                <a:spcPts val="0"/>
              </a:spcBef>
              <a:spcAft>
                <a:spcPts val="0"/>
              </a:spcAft>
              <a:buSzPts val="1400"/>
              <a:buChar char="○"/>
            </a:pPr>
            <a:r>
              <a:rPr lang="en-CA"/>
              <a:t>Based on our local authority records, which list </a:t>
            </a:r>
            <a:r>
              <a:rPr lang="en-CA"/>
              <a:t>equivalent</a:t>
            </a:r>
            <a:r>
              <a:rPr lang="en-CA"/>
              <a:t> subject headings, bibliographic records are selected, the local subject heading is added with any subdivisions present on the inappropriate subject heading, and a subject heading source code is added</a:t>
            </a:r>
            <a:r>
              <a:rPr lang="en-CA"/>
              <a:t>.</a:t>
            </a:r>
            <a:endParaRPr/>
          </a:p>
          <a:p>
            <a:pPr indent="-317500" lvl="2" marL="1371600" rtl="0" algn="l">
              <a:spcBef>
                <a:spcPts val="0"/>
              </a:spcBef>
              <a:spcAft>
                <a:spcPts val="0"/>
              </a:spcAft>
              <a:buSzPts val="1400"/>
              <a:buChar char="■"/>
            </a:pPr>
            <a:r>
              <a:rPr lang="en-CA"/>
              <a:t>For example, </a:t>
            </a:r>
            <a:r>
              <a:rPr lang="en-CA">
                <a:latin typeface="Courier New"/>
                <a:ea typeface="Courier New"/>
                <a:cs typeface="Courier New"/>
                <a:sym typeface="Courier New"/>
              </a:rPr>
              <a:t>650  \0  First Nations|xHistory</a:t>
            </a:r>
            <a:r>
              <a:rPr lang="en-CA"/>
              <a:t> </a:t>
            </a:r>
            <a:r>
              <a:rPr lang="en-CA">
                <a:latin typeface="Courier New"/>
                <a:ea typeface="Courier New"/>
                <a:cs typeface="Courier New"/>
                <a:sym typeface="Courier New"/>
              </a:rPr>
              <a:t>|</a:t>
            </a:r>
            <a:r>
              <a:rPr lang="en-CA">
                <a:latin typeface="Courier New"/>
                <a:ea typeface="Courier New"/>
                <a:cs typeface="Courier New"/>
                <a:sym typeface="Courier New"/>
              </a:rPr>
              <a:t>2cish</a:t>
            </a:r>
            <a:endParaRPr/>
          </a:p>
          <a:p>
            <a:pPr indent="-317500" lvl="1" marL="914400" rtl="0" algn="l">
              <a:spcBef>
                <a:spcPts val="0"/>
              </a:spcBef>
              <a:spcAft>
                <a:spcPts val="0"/>
              </a:spcAft>
              <a:buSzPts val="1400"/>
              <a:buChar char="○"/>
            </a:pPr>
            <a:r>
              <a:rPr lang="en-CA"/>
              <a:t>The inappropriate subject heading is moved to field 694 (with first indicator to indicate the 65X field it was and the second indicator to indicate the thesaurus)</a:t>
            </a:r>
            <a:endParaRPr/>
          </a:p>
          <a:p>
            <a:pPr indent="-317500" lvl="2" marL="1371600" rtl="0" algn="l">
              <a:spcBef>
                <a:spcPts val="0"/>
              </a:spcBef>
              <a:spcAft>
                <a:spcPts val="0"/>
              </a:spcAft>
              <a:buSzPts val="1400"/>
              <a:buFont typeface="Courier New"/>
              <a:buChar char="■"/>
            </a:pPr>
            <a:r>
              <a:rPr lang="en-CA"/>
              <a:t>For example, </a:t>
            </a:r>
            <a:r>
              <a:rPr lang="en-CA">
                <a:latin typeface="Courier New"/>
                <a:ea typeface="Courier New"/>
                <a:cs typeface="Courier New"/>
                <a:sym typeface="Courier New"/>
              </a:rPr>
              <a:t>694  00  Indians of North America|zCanada|xHistory</a:t>
            </a:r>
            <a:endParaRPr>
              <a:latin typeface="Courier New"/>
              <a:ea typeface="Courier New"/>
              <a:cs typeface="Courier New"/>
              <a:sym typeface="Courier New"/>
            </a:endParaRPr>
          </a:p>
          <a:p>
            <a:pPr indent="-317500" lvl="1" marL="914400" marR="0" rtl="0" algn="l">
              <a:lnSpc>
                <a:spcPct val="115000"/>
              </a:lnSpc>
              <a:spcBef>
                <a:spcPts val="0"/>
              </a:spcBef>
              <a:spcAft>
                <a:spcPts val="0"/>
              </a:spcAft>
              <a:buSzPts val="1400"/>
              <a:buChar char="○"/>
            </a:pPr>
            <a:r>
              <a:rPr lang="en-CA"/>
              <a:t>This </a:t>
            </a:r>
            <a:r>
              <a:rPr lang="en-CA"/>
              <a:t>allows</a:t>
            </a:r>
            <a:r>
              <a:rPr lang="en-CA"/>
              <a:t> the inappropriate subject heading to be searched but not displayed</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0" y="2150850"/>
            <a:ext cx="9144000" cy="841800"/>
          </a:xfrm>
          <a:prstGeom prst="rect">
            <a:avLst/>
          </a:prstGeom>
          <a:solidFill>
            <a:srgbClr val="0033A0"/>
          </a:solidFill>
        </p:spPr>
        <p:txBody>
          <a:bodyPr anchorCtr="0" anchor="ctr" bIns="91425" lIns="91425" spcFirstLastPara="1" rIns="91425" wrap="square" tIns="91425">
            <a:noAutofit/>
          </a:bodyPr>
          <a:lstStyle/>
          <a:p>
            <a:pPr indent="0" lvl="0" marL="0" rtl="0" algn="ctr">
              <a:spcBef>
                <a:spcPts val="0"/>
              </a:spcBef>
              <a:spcAft>
                <a:spcPts val="0"/>
              </a:spcAft>
              <a:buNone/>
            </a:pPr>
            <a:r>
              <a:rPr lang="en-CA"/>
              <a:t>Work Plan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20"/>
          <p:cNvSpPr txBox="1"/>
          <p:nvPr>
            <p:ph idx="1" type="body"/>
          </p:nvPr>
        </p:nvSpPr>
        <p:spPr>
          <a:xfrm>
            <a:off x="311700" y="1152475"/>
            <a:ext cx="8520600" cy="3644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en-CA"/>
              <a:t>Whenever possible, we are proposing new or changed subject headings to Library of Congress</a:t>
            </a:r>
            <a:endParaRPr/>
          </a:p>
          <a:p>
            <a:pPr indent="-317500" lvl="1" marL="914400" rtl="0" algn="l">
              <a:spcBef>
                <a:spcPts val="0"/>
              </a:spcBef>
              <a:spcAft>
                <a:spcPts val="0"/>
              </a:spcAft>
              <a:buSzPts val="1400"/>
              <a:buChar char="○"/>
            </a:pPr>
            <a:r>
              <a:rPr lang="en-CA"/>
              <a:t>We need to continue using “Indians”, etc., in these proposals as necessary until Library of Congress changes that term</a:t>
            </a:r>
            <a:endParaRPr/>
          </a:p>
          <a:p>
            <a:pPr indent="-317500" lvl="1" marL="914400" rtl="0" algn="l">
              <a:spcBef>
                <a:spcPts val="0"/>
              </a:spcBef>
              <a:spcAft>
                <a:spcPts val="0"/>
              </a:spcAft>
              <a:buSzPts val="1400"/>
              <a:buChar char="○"/>
            </a:pPr>
            <a:r>
              <a:rPr lang="en-CA"/>
              <a:t>This ensures that our work is more widely available and that other institutions do not need to do the same work separately and reduces our local maintenance</a:t>
            </a:r>
            <a:endParaRPr/>
          </a:p>
          <a:p>
            <a:pPr indent="-317500" lvl="1" marL="914400" rtl="0" algn="l">
              <a:spcBef>
                <a:spcPts val="0"/>
              </a:spcBef>
              <a:spcAft>
                <a:spcPts val="0"/>
              </a:spcAft>
              <a:buSzPts val="1400"/>
              <a:buChar char="○"/>
            </a:pPr>
            <a:r>
              <a:rPr lang="en-CA"/>
              <a:t>Of three subdivisions that were identified as being used only for Indigenous peoples, two have been cancelled</a:t>
            </a:r>
            <a:endParaRPr/>
          </a:p>
          <a:p>
            <a:pPr indent="-317500" lvl="1" marL="914400" rtl="0" algn="l">
              <a:spcBef>
                <a:spcPts val="0"/>
              </a:spcBef>
              <a:spcAft>
                <a:spcPts val="0"/>
              </a:spcAft>
              <a:buSzPts val="1400"/>
              <a:buChar char="○"/>
            </a:pPr>
            <a:r>
              <a:rPr lang="en-CA"/>
              <a:t>For example, </a:t>
            </a:r>
            <a:r>
              <a:rPr lang="en-CA">
                <a:latin typeface="Courier New"/>
                <a:ea typeface="Courier New"/>
                <a:cs typeface="Courier New"/>
                <a:sym typeface="Courier New"/>
              </a:rPr>
              <a:t>Ribbon skirts</a:t>
            </a:r>
            <a:r>
              <a:rPr lang="en-CA"/>
              <a:t>, </a:t>
            </a:r>
            <a:r>
              <a:rPr lang="en-CA">
                <a:latin typeface="Courier New"/>
                <a:ea typeface="Courier New"/>
                <a:cs typeface="Courier New"/>
                <a:sym typeface="Courier New"/>
              </a:rPr>
              <a:t>First contact of aboriginal peoples with Westerners</a:t>
            </a:r>
            <a:r>
              <a:rPr lang="en-CA"/>
              <a:t> became </a:t>
            </a:r>
            <a:r>
              <a:rPr lang="en-CA">
                <a:latin typeface="Courier New"/>
                <a:ea typeface="Courier New"/>
                <a:cs typeface="Courier New"/>
                <a:sym typeface="Courier New"/>
              </a:rPr>
              <a:t>First contact (Anthropology)</a:t>
            </a:r>
            <a:r>
              <a:rPr lang="en-CA"/>
              <a:t>, </a:t>
            </a:r>
            <a:r>
              <a:rPr lang="en-CA">
                <a:latin typeface="Courier New"/>
                <a:ea typeface="Courier New"/>
                <a:cs typeface="Courier New"/>
                <a:sym typeface="Courier New"/>
              </a:rPr>
              <a:t>Wyandot Indians--First contact with Europeans</a:t>
            </a:r>
            <a:r>
              <a:rPr lang="en-CA"/>
              <a:t> became </a:t>
            </a:r>
            <a:r>
              <a:rPr lang="en-CA">
                <a:latin typeface="Courier New"/>
                <a:ea typeface="Courier New"/>
                <a:cs typeface="Courier New"/>
                <a:sym typeface="Courier New"/>
              </a:rPr>
              <a:t>Europeans--First contact with other peoples</a:t>
            </a:r>
            <a:r>
              <a:rPr lang="en-CA"/>
              <a:t> and </a:t>
            </a:r>
            <a:r>
              <a:rPr lang="en-CA">
                <a:latin typeface="Courier New"/>
                <a:ea typeface="Courier New"/>
                <a:cs typeface="Courier New"/>
                <a:sym typeface="Courier New"/>
              </a:rPr>
              <a:t>Wyandot Indians--First contact with other peoples</a:t>
            </a:r>
            <a:endParaRPr>
              <a:latin typeface="Courier New"/>
              <a:ea typeface="Courier New"/>
              <a:cs typeface="Courier New"/>
              <a:sym typeface="Courier New"/>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1"/>
          <p:cNvSpPr txBox="1"/>
          <p:nvPr>
            <p:ph type="title"/>
          </p:nvPr>
        </p:nvSpPr>
        <p:spPr>
          <a:xfrm>
            <a:off x="0" y="2150850"/>
            <a:ext cx="9144000" cy="841800"/>
          </a:xfrm>
          <a:prstGeom prst="rect">
            <a:avLst/>
          </a:prstGeom>
          <a:solidFill>
            <a:srgbClr val="0033A0"/>
          </a:solidFill>
        </p:spPr>
        <p:txBody>
          <a:bodyPr anchorCtr="0" anchor="ctr" bIns="91425" lIns="91425" spcFirstLastPara="1" rIns="91425" wrap="square" tIns="91425">
            <a:noAutofit/>
          </a:bodyPr>
          <a:lstStyle/>
          <a:p>
            <a:pPr indent="0" lvl="0" marL="0" rtl="0" algn="ctr">
              <a:spcBef>
                <a:spcPts val="0"/>
              </a:spcBef>
              <a:spcAft>
                <a:spcPts val="0"/>
              </a:spcAft>
              <a:buNone/>
            </a:pPr>
            <a:r>
              <a:rPr lang="en-CA"/>
              <a:t>Decisions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22"/>
          <p:cNvSpPr txBox="1"/>
          <p:nvPr>
            <p:ph idx="1" type="body"/>
          </p:nvPr>
        </p:nvSpPr>
        <p:spPr>
          <a:xfrm>
            <a:off x="4403100" y="1017725"/>
            <a:ext cx="4429200" cy="3916800"/>
          </a:xfrm>
          <a:prstGeom prst="rect">
            <a:avLst/>
          </a:prstGeom>
        </p:spPr>
        <p:txBody>
          <a:bodyPr anchorCtr="0" anchor="ctr" bIns="91425" lIns="91425" spcFirstLastPara="1" rIns="91425" wrap="square" tIns="91425">
            <a:noAutofit/>
          </a:bodyPr>
          <a:lstStyle/>
          <a:p>
            <a:pPr indent="-342900" lvl="0" marL="457200" rtl="0" algn="l">
              <a:lnSpc>
                <a:spcPct val="100000"/>
              </a:lnSpc>
              <a:spcBef>
                <a:spcPts val="0"/>
              </a:spcBef>
              <a:spcAft>
                <a:spcPts val="0"/>
              </a:spcAft>
              <a:buClr>
                <a:srgbClr val="0033A0"/>
              </a:buClr>
              <a:buSzPts val="1800"/>
              <a:buChar char="●"/>
            </a:pPr>
            <a:r>
              <a:rPr lang="en-CA" sz="1800"/>
              <a:t>Split </a:t>
            </a:r>
            <a:r>
              <a:rPr b="1" lang="en-CA" sz="1800"/>
              <a:t>Indians of North America</a:t>
            </a:r>
            <a:r>
              <a:rPr lang="en-CA" sz="1800"/>
              <a:t> into </a:t>
            </a:r>
            <a:r>
              <a:rPr b="1" lang="en-CA" sz="1800"/>
              <a:t>First Nations</a:t>
            </a:r>
            <a:r>
              <a:rPr lang="en-CA" sz="1800"/>
              <a:t> (for Canada) and </a:t>
            </a:r>
            <a:r>
              <a:rPr b="1" lang="en-CA" sz="1800"/>
              <a:t>Native Americans</a:t>
            </a:r>
            <a:r>
              <a:rPr lang="en-CA" sz="1800"/>
              <a:t> (for the United States) and </a:t>
            </a:r>
            <a:r>
              <a:rPr b="1" lang="en-CA" sz="1800"/>
              <a:t>Indigenous peoples</a:t>
            </a:r>
            <a:r>
              <a:rPr lang="en-CA" sz="1800"/>
              <a:t> (elsewhere)</a:t>
            </a:r>
            <a:endParaRPr sz="1800"/>
          </a:p>
          <a:p>
            <a:pPr indent="-317500" lvl="1" marL="914400" rtl="0" algn="l">
              <a:lnSpc>
                <a:spcPct val="100000"/>
              </a:lnSpc>
              <a:spcBef>
                <a:spcPts val="0"/>
              </a:spcBef>
              <a:spcAft>
                <a:spcPts val="0"/>
              </a:spcAft>
              <a:buClr>
                <a:srgbClr val="0033A0"/>
              </a:buClr>
              <a:buSzPts val="1400"/>
              <a:buChar char="○"/>
            </a:pPr>
            <a:r>
              <a:rPr lang="en-CA" sz="1400"/>
              <a:t>For example, </a:t>
            </a:r>
            <a:r>
              <a:rPr lang="en-CA" sz="1400">
                <a:latin typeface="Courier New"/>
                <a:ea typeface="Courier New"/>
                <a:cs typeface="Courier New"/>
                <a:sym typeface="Courier New"/>
              </a:rPr>
              <a:t>Indians of North America--Canada--History</a:t>
            </a:r>
            <a:r>
              <a:rPr lang="en-CA" sz="1400"/>
              <a:t> becomes </a:t>
            </a:r>
            <a:r>
              <a:rPr lang="en-CA" sz="1400">
                <a:latin typeface="Courier New"/>
                <a:ea typeface="Courier New"/>
                <a:cs typeface="Courier New"/>
                <a:sym typeface="Courier New"/>
              </a:rPr>
              <a:t>First Nations--History,Indians of North America--United States--History</a:t>
            </a:r>
            <a:r>
              <a:rPr lang="en-CA" sz="1400"/>
              <a:t> becomes </a:t>
            </a:r>
            <a:r>
              <a:rPr lang="en-CA" sz="1400">
                <a:latin typeface="Courier New"/>
                <a:ea typeface="Courier New"/>
                <a:cs typeface="Courier New"/>
                <a:sym typeface="Courier New"/>
              </a:rPr>
              <a:t>Native Americans--History,Indians of South America--Brazil--History</a:t>
            </a:r>
            <a:r>
              <a:rPr lang="en-CA" sz="1400"/>
              <a:t> becomes </a:t>
            </a:r>
            <a:r>
              <a:rPr lang="en-CA" sz="1400">
                <a:latin typeface="Courier New"/>
                <a:ea typeface="Courier New"/>
                <a:cs typeface="Courier New"/>
                <a:sym typeface="Courier New"/>
              </a:rPr>
              <a:t>Indigenous peoples--Brazil--History</a:t>
            </a:r>
            <a:endParaRPr sz="1400">
              <a:latin typeface="Courier New"/>
              <a:ea typeface="Courier New"/>
              <a:cs typeface="Courier New"/>
              <a:sym typeface="Courier New"/>
            </a:endParaRPr>
          </a:p>
        </p:txBody>
      </p:sp>
      <p:sp>
        <p:nvSpPr>
          <p:cNvPr id="107" name="Google Shape;107;p22"/>
          <p:cNvSpPr txBox="1"/>
          <p:nvPr>
            <p:ph idx="2" type="body"/>
          </p:nvPr>
        </p:nvSpPr>
        <p:spPr>
          <a:xfrm>
            <a:off x="311700" y="1017725"/>
            <a:ext cx="3999900" cy="3916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CA" sz="1200">
                <a:latin typeface="Roboto"/>
                <a:ea typeface="Roboto"/>
                <a:cs typeface="Roboto"/>
                <a:sym typeface="Roboto"/>
              </a:rPr>
              <a:t>Indigenous peoples--Canada</a:t>
            </a:r>
            <a:endParaRPr b="1" sz="12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lang="en-CA" sz="1200">
                <a:latin typeface="Roboto"/>
                <a:ea typeface="Roboto"/>
                <a:cs typeface="Roboto"/>
                <a:sym typeface="Roboto"/>
              </a:rPr>
              <a:t>	NT 	Indians of North America--Canada</a:t>
            </a:r>
            <a:endParaRPr sz="12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lang="en-CA" sz="1200">
                <a:latin typeface="Roboto"/>
                <a:ea typeface="Roboto"/>
                <a:cs typeface="Roboto"/>
                <a:sym typeface="Roboto"/>
              </a:rPr>
              <a:t>		Inuit--Canada</a:t>
            </a:r>
            <a:endParaRPr sz="12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lang="en-CA" sz="1200">
                <a:latin typeface="Roboto"/>
                <a:ea typeface="Roboto"/>
                <a:cs typeface="Roboto"/>
                <a:sym typeface="Roboto"/>
              </a:rPr>
              <a:t>		Métis</a:t>
            </a:r>
            <a:endParaRPr sz="1200">
              <a:latin typeface="Roboto"/>
              <a:ea typeface="Roboto"/>
              <a:cs typeface="Roboto"/>
              <a:sym typeface="Roboto"/>
            </a:endParaRPr>
          </a:p>
          <a:p>
            <a:pPr indent="0" lvl="0" marL="0" rtl="0" algn="l">
              <a:spcBef>
                <a:spcPts val="1000"/>
              </a:spcBef>
              <a:spcAft>
                <a:spcPts val="0"/>
              </a:spcAft>
              <a:buClr>
                <a:schemeClr val="dk1"/>
              </a:buClr>
              <a:buSzPts val="1100"/>
              <a:buFont typeface="Arial"/>
              <a:buNone/>
            </a:pPr>
            <a:r>
              <a:rPr i="1" lang="en-CA"/>
              <a:t>proposed changes </a:t>
            </a:r>
            <a:r>
              <a:rPr i="1" lang="en-CA" sz="1900"/>
              <a:t>↓</a:t>
            </a:r>
            <a:endParaRPr i="1" sz="1900"/>
          </a:p>
          <a:p>
            <a:pPr indent="0" lvl="0" marL="0" rtl="0" algn="l">
              <a:spcBef>
                <a:spcPts val="1000"/>
              </a:spcBef>
              <a:spcAft>
                <a:spcPts val="0"/>
              </a:spcAft>
              <a:buClr>
                <a:schemeClr val="dk1"/>
              </a:buClr>
              <a:buSzPts val="1100"/>
              <a:buFont typeface="Arial"/>
              <a:buNone/>
            </a:pPr>
            <a:r>
              <a:rPr b="1" lang="en-CA" sz="1200">
                <a:latin typeface="Roboto"/>
                <a:ea typeface="Roboto"/>
                <a:cs typeface="Roboto"/>
                <a:sym typeface="Roboto"/>
              </a:rPr>
              <a:t>Indigenous peoples--Canada</a:t>
            </a:r>
            <a:endParaRPr b="1" sz="12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lang="en-CA" sz="1200">
                <a:latin typeface="Roboto"/>
                <a:ea typeface="Roboto"/>
                <a:cs typeface="Roboto"/>
                <a:sym typeface="Roboto"/>
              </a:rPr>
              <a:t>	NT	First Nations</a:t>
            </a:r>
            <a:endParaRPr sz="12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lang="en-CA" sz="1200">
                <a:latin typeface="Roboto"/>
                <a:ea typeface="Roboto"/>
                <a:cs typeface="Roboto"/>
                <a:sym typeface="Roboto"/>
              </a:rPr>
              <a:t>		NT	Cree people</a:t>
            </a:r>
            <a:endParaRPr sz="12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lang="en-CA" sz="1200">
                <a:latin typeface="Roboto"/>
                <a:ea typeface="Roboto"/>
                <a:cs typeface="Roboto"/>
                <a:sym typeface="Roboto"/>
              </a:rPr>
              <a:t>		Inuit--Canada</a:t>
            </a:r>
            <a:endParaRPr sz="12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lang="en-CA" sz="1200">
                <a:latin typeface="Roboto"/>
                <a:ea typeface="Roboto"/>
                <a:cs typeface="Roboto"/>
                <a:sym typeface="Roboto"/>
              </a:rPr>
              <a:t>		Métis</a:t>
            </a:r>
            <a:endParaRPr sz="12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b="1" lang="en-CA" sz="1200">
                <a:latin typeface="Roboto"/>
                <a:ea typeface="Roboto"/>
                <a:cs typeface="Roboto"/>
                <a:sym typeface="Roboto"/>
              </a:rPr>
              <a:t>Indigenous peoples--United States</a:t>
            </a:r>
            <a:endParaRPr b="1" sz="12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lang="en-CA" sz="1200">
                <a:latin typeface="Roboto"/>
                <a:ea typeface="Roboto"/>
                <a:cs typeface="Roboto"/>
                <a:sym typeface="Roboto"/>
              </a:rPr>
              <a:t>	NT	Alaska Natives</a:t>
            </a:r>
            <a:endParaRPr sz="1200">
              <a:latin typeface="Roboto"/>
              <a:ea typeface="Roboto"/>
              <a:cs typeface="Roboto"/>
              <a:sym typeface="Roboto"/>
            </a:endParaRPr>
          </a:p>
          <a:p>
            <a:pPr indent="457200" lvl="0" marL="457200" rtl="0" algn="l">
              <a:spcBef>
                <a:spcPts val="0"/>
              </a:spcBef>
              <a:spcAft>
                <a:spcPts val="0"/>
              </a:spcAft>
              <a:buClr>
                <a:schemeClr val="dk1"/>
              </a:buClr>
              <a:buSzPts val="1100"/>
              <a:buFont typeface="Arial"/>
              <a:buNone/>
            </a:pPr>
            <a:r>
              <a:rPr lang="en-CA" sz="1200">
                <a:latin typeface="Roboto"/>
                <a:ea typeface="Roboto"/>
                <a:cs typeface="Roboto"/>
                <a:sym typeface="Roboto"/>
              </a:rPr>
              <a:t>Hawaiians</a:t>
            </a:r>
            <a:endParaRPr sz="1200">
              <a:latin typeface="Roboto"/>
              <a:ea typeface="Roboto"/>
              <a:cs typeface="Roboto"/>
              <a:sym typeface="Roboto"/>
            </a:endParaRPr>
          </a:p>
          <a:p>
            <a:pPr indent="457200" lvl="0" marL="457200" rtl="0" algn="l">
              <a:spcBef>
                <a:spcPts val="0"/>
              </a:spcBef>
              <a:spcAft>
                <a:spcPts val="0"/>
              </a:spcAft>
              <a:buClr>
                <a:schemeClr val="dk1"/>
              </a:buClr>
              <a:buSzPts val="1100"/>
              <a:buFont typeface="Arial"/>
              <a:buNone/>
            </a:pPr>
            <a:r>
              <a:rPr lang="en-CA" sz="1200">
                <a:latin typeface="Roboto"/>
                <a:ea typeface="Roboto"/>
                <a:cs typeface="Roboto"/>
                <a:sym typeface="Roboto"/>
              </a:rPr>
              <a:t>Native Americans</a:t>
            </a:r>
            <a:endParaRPr sz="12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lang="en-CA" sz="1200">
                <a:latin typeface="Roboto"/>
                <a:ea typeface="Roboto"/>
                <a:cs typeface="Roboto"/>
                <a:sym typeface="Roboto"/>
              </a:rPr>
              <a:t>		NT	Navajo people</a:t>
            </a:r>
            <a:endParaRPr sz="12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b="1" lang="en-CA" sz="1200">
                <a:latin typeface="Roboto"/>
                <a:ea typeface="Roboto"/>
                <a:cs typeface="Roboto"/>
                <a:sym typeface="Roboto"/>
              </a:rPr>
              <a:t>Indigenous peoples--Brazil</a:t>
            </a:r>
            <a:endParaRPr b="1" sz="12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rPr lang="en-CA" sz="1200">
                <a:latin typeface="Roboto"/>
                <a:ea typeface="Roboto"/>
                <a:cs typeface="Roboto"/>
                <a:sym typeface="Roboto"/>
              </a:rPr>
              <a:t>	NT	Tucuna people</a:t>
            </a:r>
            <a:endParaRPr sz="1200">
              <a:latin typeface="Roboto"/>
              <a:ea typeface="Roboto"/>
              <a:cs typeface="Roboto"/>
              <a:sym typeface="Roboto"/>
            </a:endParaRPr>
          </a:p>
          <a:p>
            <a:pPr indent="0" lvl="0" marL="0" rtl="0" algn="l">
              <a:spcBef>
                <a:spcPts val="0"/>
              </a:spcBef>
              <a:spcAft>
                <a:spcPts val="0"/>
              </a:spcAft>
              <a:buClr>
                <a:schemeClr val="dk1"/>
              </a:buClr>
              <a:buSzPts val="1100"/>
              <a:buFont typeface="Arial"/>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