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3"/>
  </p:notesMasterIdLst>
  <p:handoutMasterIdLst>
    <p:handoutMasterId r:id="rId34"/>
  </p:handoutMasterIdLst>
  <p:sldIdLst>
    <p:sldId id="256" r:id="rId2"/>
    <p:sldId id="258" r:id="rId3"/>
    <p:sldId id="259" r:id="rId4"/>
    <p:sldId id="266" r:id="rId5"/>
    <p:sldId id="265" r:id="rId6"/>
    <p:sldId id="292" r:id="rId7"/>
    <p:sldId id="315" r:id="rId8"/>
    <p:sldId id="305" r:id="rId9"/>
    <p:sldId id="284" r:id="rId10"/>
    <p:sldId id="293" r:id="rId11"/>
    <p:sldId id="325" r:id="rId12"/>
    <p:sldId id="285" r:id="rId13"/>
    <p:sldId id="299" r:id="rId14"/>
    <p:sldId id="313" r:id="rId15"/>
    <p:sldId id="326" r:id="rId16"/>
    <p:sldId id="316" r:id="rId17"/>
    <p:sldId id="322" r:id="rId18"/>
    <p:sldId id="286" r:id="rId19"/>
    <p:sldId id="308" r:id="rId20"/>
    <p:sldId id="260" r:id="rId21"/>
    <p:sldId id="320" r:id="rId22"/>
    <p:sldId id="297" r:id="rId23"/>
    <p:sldId id="317" r:id="rId24"/>
    <p:sldId id="279" r:id="rId25"/>
    <p:sldId id="303" r:id="rId26"/>
    <p:sldId id="323" r:id="rId27"/>
    <p:sldId id="324" r:id="rId28"/>
    <p:sldId id="309" r:id="rId29"/>
    <p:sldId id="280" r:id="rId30"/>
    <p:sldId id="281" r:id="rId31"/>
    <p:sldId id="282" r:id="rId32"/>
  </p:sldIdLst>
  <p:sldSz cx="9144000" cy="5143500" type="screen16x9"/>
  <p:notesSz cx="6858000" cy="9296400"/>
  <p:embeddedFontLst>
    <p:embeddedFont>
      <p:font typeface="Roboto Condensed Light" panose="02000000000000000000" pitchFamily="2" charset="0"/>
      <p:regular r:id="rId35"/>
      <p:bold r:id="rId36"/>
      <p:italic r:id="rId37"/>
      <p:boldItalic r:id="rId38"/>
    </p:embeddedFont>
    <p:embeddedFont>
      <p:font typeface="Arvo" panose="02000000000000000000" pitchFamily="2" charset="77"/>
      <p:regular r:id="rId39"/>
      <p:bold r:id="rId40"/>
      <p:italic r:id="rId41"/>
      <p:boldItalic r:id="rId42"/>
    </p:embeddedFont>
    <p:embeddedFont>
      <p:font typeface="Helvetica" pitchFamily="2" charset="0"/>
      <p:regular r:id="rId43"/>
      <p:bold r:id="rId44"/>
      <p:italic r:id="rId45"/>
      <p:boldItalic r:id="rId46"/>
    </p:embeddedFont>
    <p:embeddedFont>
      <p:font typeface="Roboto Condensed"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4"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248"/>
    <a:srgbClr val="007AA5"/>
    <a:srgbClr val="007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DD87DB-7C83-4D65-B069-96665CAE7143}">
  <a:tblStyle styleId="{ACDD87DB-7C83-4D65-B069-96665CAE714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3" autoAdjust="0"/>
    <p:restoredTop sz="73248" autoAdjust="0"/>
  </p:normalViewPr>
  <p:slideViewPr>
    <p:cSldViewPr snapToObjects="1">
      <p:cViewPr varScale="1">
        <p:scale>
          <a:sx n="97" d="100"/>
          <a:sy n="97" d="100"/>
        </p:scale>
        <p:origin x="1824" y="19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729BB-6670-0F4B-B936-5F6BE36C8DA2}" type="doc">
      <dgm:prSet loTypeId="urn:microsoft.com/office/officeart/2005/8/layout/hProcess4" loCatId="" qsTypeId="urn:microsoft.com/office/officeart/2005/8/quickstyle/simple4" qsCatId="simple" csTypeId="urn:microsoft.com/office/officeart/2005/8/colors/accent1_2" csCatId="accent1" phldr="1"/>
      <dgm:spPr/>
    </dgm:pt>
    <dgm:pt modelId="{A266C428-C103-9F4F-BDC4-B3693BDD4926}">
      <dgm:prSet phldrT="[Text]" custT="1"/>
      <dgm:spPr>
        <a:solidFill>
          <a:srgbClr val="007AA5"/>
        </a:solidFill>
      </dgm:spPr>
      <dgm:t>
        <a:bodyPr/>
        <a:lstStyle/>
        <a:p>
          <a:r>
            <a:rPr lang="en-US" sz="1200" b="1" dirty="0">
              <a:latin typeface="Roboto Condensed" panose="020B0604020202020204" charset="0"/>
              <a:ea typeface="Roboto Condensed" panose="020B0604020202020204" charset="0"/>
              <a:cs typeface="Helvetica" charset="0"/>
            </a:rPr>
            <a:t>1. Choose Elements to Address</a:t>
          </a:r>
        </a:p>
      </dgm:t>
    </dgm:pt>
    <dgm:pt modelId="{D223E65F-3440-3D4F-AEDA-1A5F6C308372}" type="parTrans" cxnId="{33958246-FF89-8148-827F-6F4AB4006106}">
      <dgm:prSet/>
      <dgm:spPr/>
      <dgm:t>
        <a:bodyPr/>
        <a:lstStyle/>
        <a:p>
          <a:endParaRPr lang="en-US" sz="1200">
            <a:latin typeface="Roboto Condensed" panose="020B0604020202020204" charset="0"/>
            <a:ea typeface="Roboto Condensed" panose="020B0604020202020204" charset="0"/>
          </a:endParaRPr>
        </a:p>
      </dgm:t>
    </dgm:pt>
    <dgm:pt modelId="{4B471E9F-B6AE-5545-AAD8-79F1B7FEE6B0}" type="sibTrans" cxnId="{33958246-FF89-8148-827F-6F4AB4006106}">
      <dgm:prSet/>
      <dgm:spPr/>
      <dgm:t>
        <a:bodyPr/>
        <a:lstStyle/>
        <a:p>
          <a:endParaRPr lang="en-US" sz="1200">
            <a:latin typeface="Roboto Condensed" panose="020B0604020202020204" charset="0"/>
            <a:ea typeface="Roboto Condensed" panose="020B0604020202020204" charset="0"/>
          </a:endParaRPr>
        </a:p>
      </dgm:t>
    </dgm:pt>
    <dgm:pt modelId="{29F148D1-1E85-E449-A40D-0B37E2B16E52}">
      <dgm:prSet phldrT="[Text]" custT="1"/>
      <dgm:spPr>
        <a:solidFill>
          <a:srgbClr val="007AA5"/>
        </a:solidFill>
      </dgm:spPr>
      <dgm:t>
        <a:bodyPr/>
        <a:lstStyle/>
        <a:p>
          <a:r>
            <a:rPr lang="en-US" sz="1200" b="1" dirty="0">
              <a:latin typeface="Roboto Condensed" panose="020B0604020202020204" charset="0"/>
              <a:ea typeface="Roboto Condensed" panose="020B0604020202020204" charset="0"/>
              <a:cs typeface="Helvetica" charset="0"/>
            </a:rPr>
            <a:t>2. Effort and Willingness</a:t>
          </a:r>
        </a:p>
      </dgm:t>
    </dgm:pt>
    <dgm:pt modelId="{B00916BA-9AF1-BD4F-AD1F-55AF24791C29}" type="parTrans" cxnId="{F4F81E6A-12D3-374F-82E2-8DC06B8E935B}">
      <dgm:prSet/>
      <dgm:spPr/>
      <dgm:t>
        <a:bodyPr/>
        <a:lstStyle/>
        <a:p>
          <a:endParaRPr lang="en-US" sz="1200">
            <a:latin typeface="Roboto Condensed" panose="020B0604020202020204" charset="0"/>
            <a:ea typeface="Roboto Condensed" panose="020B0604020202020204" charset="0"/>
          </a:endParaRPr>
        </a:p>
      </dgm:t>
    </dgm:pt>
    <dgm:pt modelId="{011A084C-719E-EA41-99BC-A385EFC443D4}" type="sibTrans" cxnId="{F4F81E6A-12D3-374F-82E2-8DC06B8E935B}">
      <dgm:prSet/>
      <dgm:spPr/>
      <dgm:t>
        <a:bodyPr/>
        <a:lstStyle/>
        <a:p>
          <a:endParaRPr lang="en-US" sz="1200">
            <a:latin typeface="Roboto Condensed" panose="020B0604020202020204" charset="0"/>
            <a:ea typeface="Roboto Condensed" panose="020B0604020202020204" charset="0"/>
          </a:endParaRPr>
        </a:p>
      </dgm:t>
    </dgm:pt>
    <dgm:pt modelId="{8E406BD2-9097-0540-8AC0-E83D63BA7C01}">
      <dgm:prSet phldrT="[Text]" custT="1"/>
      <dgm:spPr>
        <a:solidFill>
          <a:srgbClr val="007AA5"/>
        </a:solidFill>
      </dgm:spPr>
      <dgm:t>
        <a:bodyPr/>
        <a:lstStyle/>
        <a:p>
          <a:r>
            <a:rPr lang="en-US" sz="1200" b="1" dirty="0">
              <a:latin typeface="Roboto Condensed" panose="020B0604020202020204" charset="0"/>
              <a:ea typeface="Roboto Condensed" panose="020B0604020202020204" charset="0"/>
              <a:cs typeface="Helvetica" charset="0"/>
            </a:rPr>
            <a:t>3. Skill/Knowledge Required</a:t>
          </a:r>
        </a:p>
      </dgm:t>
    </dgm:pt>
    <dgm:pt modelId="{AD778442-B512-1047-90D1-A9D2B6980CF9}" type="parTrans" cxnId="{6787761B-6881-4C4C-8808-D0AA5C66F859}">
      <dgm:prSet/>
      <dgm:spPr/>
      <dgm:t>
        <a:bodyPr/>
        <a:lstStyle/>
        <a:p>
          <a:endParaRPr lang="en-US" sz="1200">
            <a:latin typeface="Roboto Condensed" panose="020B0604020202020204" charset="0"/>
            <a:ea typeface="Roboto Condensed" panose="020B0604020202020204" charset="0"/>
          </a:endParaRPr>
        </a:p>
      </dgm:t>
    </dgm:pt>
    <dgm:pt modelId="{29C1C090-871A-D74A-A3AC-C31C84816FF4}" type="sibTrans" cxnId="{6787761B-6881-4C4C-8808-D0AA5C66F859}">
      <dgm:prSet/>
      <dgm:spPr/>
      <dgm:t>
        <a:bodyPr/>
        <a:lstStyle/>
        <a:p>
          <a:endParaRPr lang="en-US" sz="1200">
            <a:latin typeface="Roboto Condensed" panose="020B0604020202020204" charset="0"/>
            <a:ea typeface="Roboto Condensed" panose="020B0604020202020204" charset="0"/>
          </a:endParaRPr>
        </a:p>
      </dgm:t>
    </dgm:pt>
    <dgm:pt modelId="{CE32924E-9D29-FB42-AA96-26FBAB8442E8}">
      <dgm:prSet phldrT="[Text]" custT="1"/>
      <dgm:spPr>
        <a:ln>
          <a:solidFill>
            <a:srgbClr val="007AA5"/>
          </a:solidFill>
        </a:ln>
      </dgm:spPr>
      <dgm:t>
        <a:bodyPr/>
        <a:lstStyle/>
        <a:p>
          <a:r>
            <a:rPr lang="en-US" sz="1200" b="0" dirty="0">
              <a:latin typeface="Roboto Condensed" panose="020B0604020202020204" charset="0"/>
              <a:ea typeface="Roboto Condensed" panose="020B0604020202020204" charset="0"/>
              <a:cs typeface="Helvetica" charset="0"/>
            </a:rPr>
            <a:t>Which of the OER elements do you need to consider to create your OER?</a:t>
          </a:r>
        </a:p>
      </dgm:t>
    </dgm:pt>
    <dgm:pt modelId="{6E4E417A-BF50-EE44-978B-BDEBF91B3C78}" type="parTrans" cxnId="{C64BBFAB-46DD-164C-8B53-7CFBB507074F}">
      <dgm:prSet/>
      <dgm:spPr/>
      <dgm:t>
        <a:bodyPr/>
        <a:lstStyle/>
        <a:p>
          <a:endParaRPr lang="en-US" sz="1200">
            <a:latin typeface="Roboto Condensed" panose="020B0604020202020204" charset="0"/>
            <a:ea typeface="Roboto Condensed" panose="020B0604020202020204" charset="0"/>
          </a:endParaRPr>
        </a:p>
      </dgm:t>
    </dgm:pt>
    <dgm:pt modelId="{402A199D-2614-C740-97FC-64C1FC43D94C}" type="sibTrans" cxnId="{C64BBFAB-46DD-164C-8B53-7CFBB507074F}">
      <dgm:prSet/>
      <dgm:spPr/>
      <dgm:t>
        <a:bodyPr/>
        <a:lstStyle/>
        <a:p>
          <a:endParaRPr lang="en-US" sz="1200">
            <a:latin typeface="Roboto Condensed" panose="020B0604020202020204" charset="0"/>
            <a:ea typeface="Roboto Condensed" panose="020B0604020202020204" charset="0"/>
          </a:endParaRPr>
        </a:p>
      </dgm:t>
    </dgm:pt>
    <dgm:pt modelId="{1E76315B-67E7-D44D-80A9-5EFD53BB45CE}">
      <dgm:prSet phldrT="[Text]" custT="1"/>
      <dgm:spPr>
        <a:ln>
          <a:solidFill>
            <a:srgbClr val="007AA5"/>
          </a:solidFill>
        </a:ln>
      </dgm:spPr>
      <dgm:t>
        <a:bodyPr/>
        <a:lstStyle/>
        <a:p>
          <a:r>
            <a:rPr lang="en-US" sz="1200" b="0" dirty="0">
              <a:latin typeface="Roboto Condensed" panose="020B0604020202020204" charset="0"/>
              <a:ea typeface="Roboto Condensed" panose="020B0604020202020204" charset="0"/>
              <a:cs typeface="Helvetica" charset="0"/>
            </a:rPr>
            <a:t>How much work is required to create your OER?</a:t>
          </a:r>
        </a:p>
      </dgm:t>
    </dgm:pt>
    <dgm:pt modelId="{F8A1AA21-8587-824A-9C01-0941C77C8641}" type="parTrans" cxnId="{AFC383B3-F5EA-A542-A688-07EAE7D35A0C}">
      <dgm:prSet/>
      <dgm:spPr/>
      <dgm:t>
        <a:bodyPr/>
        <a:lstStyle/>
        <a:p>
          <a:endParaRPr lang="en-US" sz="1200">
            <a:latin typeface="Roboto Condensed" panose="020B0604020202020204" charset="0"/>
            <a:ea typeface="Roboto Condensed" panose="020B0604020202020204" charset="0"/>
          </a:endParaRPr>
        </a:p>
      </dgm:t>
    </dgm:pt>
    <dgm:pt modelId="{E20C111D-7400-0043-BE31-EDE7A5DE9453}" type="sibTrans" cxnId="{AFC383B3-F5EA-A542-A688-07EAE7D35A0C}">
      <dgm:prSet/>
      <dgm:spPr/>
      <dgm:t>
        <a:bodyPr/>
        <a:lstStyle/>
        <a:p>
          <a:endParaRPr lang="en-US" sz="1200">
            <a:latin typeface="Roboto Condensed" panose="020B0604020202020204" charset="0"/>
            <a:ea typeface="Roboto Condensed" panose="020B0604020202020204" charset="0"/>
          </a:endParaRPr>
        </a:p>
      </dgm:t>
    </dgm:pt>
    <dgm:pt modelId="{809186A5-CC2B-6547-8AC2-A859BBD7549E}">
      <dgm:prSet phldrT="[Text]" custT="1"/>
      <dgm:spPr>
        <a:ln>
          <a:solidFill>
            <a:srgbClr val="007AA5"/>
          </a:solidFill>
        </a:ln>
      </dgm:spPr>
      <dgm:t>
        <a:bodyPr/>
        <a:lstStyle/>
        <a:p>
          <a:r>
            <a:rPr lang="en-US" sz="1200" b="0" dirty="0">
              <a:latin typeface="Roboto Condensed" panose="020B0604020202020204" charset="0"/>
              <a:ea typeface="Roboto Condensed" panose="020B0604020202020204" charset="0"/>
              <a:cs typeface="Helvetica" charset="0"/>
            </a:rPr>
            <a:t>What skills do you need to create your OER?</a:t>
          </a:r>
        </a:p>
      </dgm:t>
    </dgm:pt>
    <dgm:pt modelId="{F37F10E4-DB50-1043-A9B9-0BF6F4EDE116}" type="parTrans" cxnId="{8A114D0D-1B53-304A-AE6B-37320A8A88EE}">
      <dgm:prSet/>
      <dgm:spPr/>
      <dgm:t>
        <a:bodyPr/>
        <a:lstStyle/>
        <a:p>
          <a:endParaRPr lang="en-US" sz="1200">
            <a:latin typeface="Roboto Condensed" panose="020B0604020202020204" charset="0"/>
            <a:ea typeface="Roboto Condensed" panose="020B0604020202020204" charset="0"/>
          </a:endParaRPr>
        </a:p>
      </dgm:t>
    </dgm:pt>
    <dgm:pt modelId="{D134802A-0423-DA45-8E08-DA8D5D877B92}" type="sibTrans" cxnId="{8A114D0D-1B53-304A-AE6B-37320A8A88EE}">
      <dgm:prSet/>
      <dgm:spPr/>
      <dgm:t>
        <a:bodyPr/>
        <a:lstStyle/>
        <a:p>
          <a:endParaRPr lang="en-US" sz="1200">
            <a:latin typeface="Roboto Condensed" panose="020B0604020202020204" charset="0"/>
            <a:ea typeface="Roboto Condensed" panose="020B0604020202020204" charset="0"/>
          </a:endParaRPr>
        </a:p>
      </dgm:t>
    </dgm:pt>
    <dgm:pt modelId="{33853B19-D940-CD4B-8D24-650FFCF42ADF}">
      <dgm:prSet phldrT="[Text]" custT="1"/>
      <dgm:spPr>
        <a:ln>
          <a:solidFill>
            <a:srgbClr val="007AA5"/>
          </a:solidFill>
        </a:ln>
      </dgm:spPr>
      <dgm:t>
        <a:bodyPr/>
        <a:lstStyle/>
        <a:p>
          <a:r>
            <a:rPr lang="en-US" sz="1200" b="0" dirty="0">
              <a:latin typeface="Roboto Condensed" panose="020B0604020202020204" charset="0"/>
              <a:ea typeface="Roboto Condensed" panose="020B0604020202020204" charset="0"/>
              <a:cs typeface="Helvetica" charset="0"/>
            </a:rPr>
            <a:t>Will you require outside expertise?</a:t>
          </a:r>
        </a:p>
      </dgm:t>
    </dgm:pt>
    <dgm:pt modelId="{88633810-A18E-5C4F-9875-8B9975DD7A93}" type="parTrans" cxnId="{9D22706D-C987-CF42-A8C4-954ABE4B1D9C}">
      <dgm:prSet/>
      <dgm:spPr/>
      <dgm:t>
        <a:bodyPr/>
        <a:lstStyle/>
        <a:p>
          <a:endParaRPr lang="en-US" sz="1200">
            <a:latin typeface="Roboto Condensed" panose="020B0604020202020204" charset="0"/>
            <a:ea typeface="Roboto Condensed" panose="020B0604020202020204" charset="0"/>
          </a:endParaRPr>
        </a:p>
      </dgm:t>
    </dgm:pt>
    <dgm:pt modelId="{9F943EF3-B075-9441-A035-55507E7E2270}" type="sibTrans" cxnId="{9D22706D-C987-CF42-A8C4-954ABE4B1D9C}">
      <dgm:prSet/>
      <dgm:spPr/>
      <dgm:t>
        <a:bodyPr/>
        <a:lstStyle/>
        <a:p>
          <a:endParaRPr lang="en-US" sz="1200">
            <a:latin typeface="Roboto Condensed" panose="020B0604020202020204" charset="0"/>
            <a:ea typeface="Roboto Condensed" panose="020B0604020202020204" charset="0"/>
          </a:endParaRPr>
        </a:p>
      </dgm:t>
    </dgm:pt>
    <dgm:pt modelId="{C13D08D7-9C96-F145-9024-5662CE97EEF9}">
      <dgm:prSet phldrT="[Text]" custT="1"/>
      <dgm:spPr>
        <a:ln>
          <a:solidFill>
            <a:srgbClr val="007AA5"/>
          </a:solidFill>
        </a:ln>
      </dgm:spPr>
      <dgm:t>
        <a:bodyPr/>
        <a:lstStyle/>
        <a:p>
          <a:r>
            <a:rPr lang="en-US" sz="1200" b="0" dirty="0">
              <a:latin typeface="Roboto Condensed" panose="020B0604020202020204" charset="0"/>
              <a:ea typeface="Roboto Condensed" panose="020B0604020202020204" charset="0"/>
              <a:cs typeface="Helvetica" charset="0"/>
            </a:rPr>
            <a:t>What aspects are you willing to rework?</a:t>
          </a:r>
        </a:p>
      </dgm:t>
    </dgm:pt>
    <dgm:pt modelId="{099948AD-5F4F-BD49-BA83-B63849BF1E52}" type="sibTrans" cxnId="{E5A39EE9-A555-3E4E-BBCC-7FEFCDDDEE4B}">
      <dgm:prSet/>
      <dgm:spPr/>
      <dgm:t>
        <a:bodyPr/>
        <a:lstStyle/>
        <a:p>
          <a:endParaRPr lang="en-US" sz="1200">
            <a:latin typeface="Roboto Condensed" panose="020B0604020202020204" charset="0"/>
            <a:ea typeface="Roboto Condensed" panose="020B0604020202020204" charset="0"/>
          </a:endParaRPr>
        </a:p>
      </dgm:t>
    </dgm:pt>
    <dgm:pt modelId="{6F1E8449-B702-EA41-AC88-0F5C970D6D33}" type="parTrans" cxnId="{E5A39EE9-A555-3E4E-BBCC-7FEFCDDDEE4B}">
      <dgm:prSet/>
      <dgm:spPr/>
      <dgm:t>
        <a:bodyPr/>
        <a:lstStyle/>
        <a:p>
          <a:endParaRPr lang="en-US" sz="1200">
            <a:latin typeface="Roboto Condensed" panose="020B0604020202020204" charset="0"/>
            <a:ea typeface="Roboto Condensed" panose="020B0604020202020204" charset="0"/>
          </a:endParaRPr>
        </a:p>
      </dgm:t>
    </dgm:pt>
    <dgm:pt modelId="{9E12A294-A36D-0446-9939-22E6CCBD1EE4}" type="pres">
      <dgm:prSet presAssocID="{36A729BB-6670-0F4B-B936-5F6BE36C8DA2}" presName="Name0" presStyleCnt="0">
        <dgm:presLayoutVars>
          <dgm:dir/>
          <dgm:animLvl val="lvl"/>
          <dgm:resizeHandles val="exact"/>
        </dgm:presLayoutVars>
      </dgm:prSet>
      <dgm:spPr/>
    </dgm:pt>
    <dgm:pt modelId="{4242F626-B9F4-454A-BC84-532070C10DBE}" type="pres">
      <dgm:prSet presAssocID="{36A729BB-6670-0F4B-B936-5F6BE36C8DA2}" presName="tSp" presStyleCnt="0"/>
      <dgm:spPr/>
    </dgm:pt>
    <dgm:pt modelId="{3D327229-9E67-BF4C-8491-D34EA861CDBC}" type="pres">
      <dgm:prSet presAssocID="{36A729BB-6670-0F4B-B936-5F6BE36C8DA2}" presName="bSp" presStyleCnt="0"/>
      <dgm:spPr/>
    </dgm:pt>
    <dgm:pt modelId="{320396B8-C894-B543-9EA6-502230BBED57}" type="pres">
      <dgm:prSet presAssocID="{36A729BB-6670-0F4B-B936-5F6BE36C8DA2}" presName="process" presStyleCnt="0"/>
      <dgm:spPr/>
    </dgm:pt>
    <dgm:pt modelId="{E1FA2BA6-8F6F-2A41-B7F5-7DC4EA2106DE}" type="pres">
      <dgm:prSet presAssocID="{A266C428-C103-9F4F-BDC4-B3693BDD4926}" presName="composite1" presStyleCnt="0"/>
      <dgm:spPr/>
    </dgm:pt>
    <dgm:pt modelId="{7AD94497-7E75-534B-B1F1-7C4BF6A98448}" type="pres">
      <dgm:prSet presAssocID="{A266C428-C103-9F4F-BDC4-B3693BDD4926}" presName="dummyNode1" presStyleLbl="node1" presStyleIdx="0" presStyleCnt="3"/>
      <dgm:spPr/>
    </dgm:pt>
    <dgm:pt modelId="{09F19083-651F-0240-B8E8-39FBBD63649F}" type="pres">
      <dgm:prSet presAssocID="{A266C428-C103-9F4F-BDC4-B3693BDD4926}" presName="childNode1" presStyleLbl="bgAcc1" presStyleIdx="0" presStyleCnt="3" custLinFactNeighborX="4120" custLinFactNeighborY="537">
        <dgm:presLayoutVars>
          <dgm:bulletEnabled val="1"/>
        </dgm:presLayoutVars>
      </dgm:prSet>
      <dgm:spPr/>
    </dgm:pt>
    <dgm:pt modelId="{3363DFAD-4720-FC47-91DB-E25700512C99}" type="pres">
      <dgm:prSet presAssocID="{A266C428-C103-9F4F-BDC4-B3693BDD4926}" presName="childNode1tx" presStyleLbl="bgAcc1" presStyleIdx="0" presStyleCnt="3">
        <dgm:presLayoutVars>
          <dgm:bulletEnabled val="1"/>
        </dgm:presLayoutVars>
      </dgm:prSet>
      <dgm:spPr/>
    </dgm:pt>
    <dgm:pt modelId="{2151D47E-2461-E140-8854-09F9BDDCDC78}" type="pres">
      <dgm:prSet presAssocID="{A266C428-C103-9F4F-BDC4-B3693BDD4926}" presName="parentNode1" presStyleLbl="node1" presStyleIdx="0" presStyleCnt="3">
        <dgm:presLayoutVars>
          <dgm:chMax val="1"/>
          <dgm:bulletEnabled val="1"/>
        </dgm:presLayoutVars>
      </dgm:prSet>
      <dgm:spPr/>
    </dgm:pt>
    <dgm:pt modelId="{D18D5222-989F-8A4C-813A-E205B147C12E}" type="pres">
      <dgm:prSet presAssocID="{A266C428-C103-9F4F-BDC4-B3693BDD4926}" presName="connSite1" presStyleCnt="0"/>
      <dgm:spPr/>
    </dgm:pt>
    <dgm:pt modelId="{BE1103A1-0B8A-734A-99FD-AF1C1D0C1361}" type="pres">
      <dgm:prSet presAssocID="{4B471E9F-B6AE-5545-AAD8-79F1B7FEE6B0}" presName="Name9" presStyleLbl="sibTrans2D1" presStyleIdx="0" presStyleCnt="2"/>
      <dgm:spPr/>
    </dgm:pt>
    <dgm:pt modelId="{06EFA0DB-4ECF-9C47-8B9C-64D5846730C8}" type="pres">
      <dgm:prSet presAssocID="{29F148D1-1E85-E449-A40D-0B37E2B16E52}" presName="composite2" presStyleCnt="0"/>
      <dgm:spPr/>
    </dgm:pt>
    <dgm:pt modelId="{369A8C69-FEB8-424E-B0D5-5F5E2CDC8ECC}" type="pres">
      <dgm:prSet presAssocID="{29F148D1-1E85-E449-A40D-0B37E2B16E52}" presName="dummyNode2" presStyleLbl="node1" presStyleIdx="0" presStyleCnt="3"/>
      <dgm:spPr/>
    </dgm:pt>
    <dgm:pt modelId="{3CEAFF5A-613F-0542-A842-0A95A7F088E6}" type="pres">
      <dgm:prSet presAssocID="{29F148D1-1E85-E449-A40D-0B37E2B16E52}" presName="childNode2" presStyleLbl="bgAcc1" presStyleIdx="1" presStyleCnt="3" custScaleY="114598" custLinFactNeighborX="-1363" custLinFactNeighborY="3164">
        <dgm:presLayoutVars>
          <dgm:bulletEnabled val="1"/>
        </dgm:presLayoutVars>
      </dgm:prSet>
      <dgm:spPr/>
    </dgm:pt>
    <dgm:pt modelId="{C6B1B3C3-A24D-4047-88E0-F2DCCC391369}" type="pres">
      <dgm:prSet presAssocID="{29F148D1-1E85-E449-A40D-0B37E2B16E52}" presName="childNode2tx" presStyleLbl="bgAcc1" presStyleIdx="1" presStyleCnt="3">
        <dgm:presLayoutVars>
          <dgm:bulletEnabled val="1"/>
        </dgm:presLayoutVars>
      </dgm:prSet>
      <dgm:spPr/>
    </dgm:pt>
    <dgm:pt modelId="{048402BF-9C2A-D448-A4A1-48191083598A}" type="pres">
      <dgm:prSet presAssocID="{29F148D1-1E85-E449-A40D-0B37E2B16E52}" presName="parentNode2" presStyleLbl="node1" presStyleIdx="1" presStyleCnt="3">
        <dgm:presLayoutVars>
          <dgm:chMax val="0"/>
          <dgm:bulletEnabled val="1"/>
        </dgm:presLayoutVars>
      </dgm:prSet>
      <dgm:spPr/>
    </dgm:pt>
    <dgm:pt modelId="{1D415A21-74D6-F049-BF2C-367DF14C1AB7}" type="pres">
      <dgm:prSet presAssocID="{29F148D1-1E85-E449-A40D-0B37E2B16E52}" presName="connSite2" presStyleCnt="0"/>
      <dgm:spPr/>
    </dgm:pt>
    <dgm:pt modelId="{4BA83D7F-9209-3146-AB10-F66EB65422D2}" type="pres">
      <dgm:prSet presAssocID="{011A084C-719E-EA41-99BC-A385EFC443D4}" presName="Name18" presStyleLbl="sibTrans2D1" presStyleIdx="1" presStyleCnt="2"/>
      <dgm:spPr/>
    </dgm:pt>
    <dgm:pt modelId="{99F3C1F6-75A8-6B47-9525-A6FCD3EEFACB}" type="pres">
      <dgm:prSet presAssocID="{8E406BD2-9097-0540-8AC0-E83D63BA7C01}" presName="composite1" presStyleCnt="0"/>
      <dgm:spPr/>
    </dgm:pt>
    <dgm:pt modelId="{E3029ACF-0756-7C40-841E-EF61A5E0889C}" type="pres">
      <dgm:prSet presAssocID="{8E406BD2-9097-0540-8AC0-E83D63BA7C01}" presName="dummyNode1" presStyleLbl="node1" presStyleIdx="1" presStyleCnt="3"/>
      <dgm:spPr/>
    </dgm:pt>
    <dgm:pt modelId="{C65EDD55-DC75-694D-8F73-51DFB6B0F4DD}" type="pres">
      <dgm:prSet presAssocID="{8E406BD2-9097-0540-8AC0-E83D63BA7C01}" presName="childNode1" presStyleLbl="bgAcc1" presStyleIdx="2" presStyleCnt="3" custLinFactNeighborX="1541" custLinFactNeighborY="278">
        <dgm:presLayoutVars>
          <dgm:bulletEnabled val="1"/>
        </dgm:presLayoutVars>
      </dgm:prSet>
      <dgm:spPr/>
    </dgm:pt>
    <dgm:pt modelId="{CE797E5C-F0C5-0F43-A6E8-9F0FAA17100E}" type="pres">
      <dgm:prSet presAssocID="{8E406BD2-9097-0540-8AC0-E83D63BA7C01}" presName="childNode1tx" presStyleLbl="bgAcc1" presStyleIdx="2" presStyleCnt="3">
        <dgm:presLayoutVars>
          <dgm:bulletEnabled val="1"/>
        </dgm:presLayoutVars>
      </dgm:prSet>
      <dgm:spPr/>
    </dgm:pt>
    <dgm:pt modelId="{84CCDAD6-40FC-604C-A6E7-BA05F80D7FCC}" type="pres">
      <dgm:prSet presAssocID="{8E406BD2-9097-0540-8AC0-E83D63BA7C01}" presName="parentNode1" presStyleLbl="node1" presStyleIdx="2" presStyleCnt="3" custScaleX="126260" custLinFactNeighborX="202" custLinFactNeighborY="23905">
        <dgm:presLayoutVars>
          <dgm:chMax val="1"/>
          <dgm:bulletEnabled val="1"/>
        </dgm:presLayoutVars>
      </dgm:prSet>
      <dgm:spPr/>
    </dgm:pt>
    <dgm:pt modelId="{93EE0131-2913-CA45-8807-63C8879C2AD4}" type="pres">
      <dgm:prSet presAssocID="{8E406BD2-9097-0540-8AC0-E83D63BA7C01}" presName="connSite1" presStyleCnt="0"/>
      <dgm:spPr/>
    </dgm:pt>
  </dgm:ptLst>
  <dgm:cxnLst>
    <dgm:cxn modelId="{4068DA06-E619-134A-977D-A89396EA8627}" type="presOf" srcId="{33853B19-D940-CD4B-8D24-650FFCF42ADF}" destId="{C65EDD55-DC75-694D-8F73-51DFB6B0F4DD}" srcOrd="0" destOrd="1" presId="urn:microsoft.com/office/officeart/2005/8/layout/hProcess4"/>
    <dgm:cxn modelId="{8A114D0D-1B53-304A-AE6B-37320A8A88EE}" srcId="{8E406BD2-9097-0540-8AC0-E83D63BA7C01}" destId="{809186A5-CC2B-6547-8AC2-A859BBD7549E}" srcOrd="0" destOrd="0" parTransId="{F37F10E4-DB50-1043-A9B9-0BF6F4EDE116}" sibTransId="{D134802A-0423-DA45-8E08-DA8D5D877B92}"/>
    <dgm:cxn modelId="{C33A3414-8165-6943-8C21-8B0DF60EB10B}" type="presOf" srcId="{1E76315B-67E7-D44D-80A9-5EFD53BB45CE}" destId="{C6B1B3C3-A24D-4047-88E0-F2DCCC391369}" srcOrd="1" destOrd="0" presId="urn:microsoft.com/office/officeart/2005/8/layout/hProcess4"/>
    <dgm:cxn modelId="{6787761B-6881-4C4C-8808-D0AA5C66F859}" srcId="{36A729BB-6670-0F4B-B936-5F6BE36C8DA2}" destId="{8E406BD2-9097-0540-8AC0-E83D63BA7C01}" srcOrd="2" destOrd="0" parTransId="{AD778442-B512-1047-90D1-A9D2B6980CF9}" sibTransId="{29C1C090-871A-D74A-A3AC-C31C84816FF4}"/>
    <dgm:cxn modelId="{C140692B-F6AE-B54D-982E-9DA1A91C96C7}" type="presOf" srcId="{809186A5-CC2B-6547-8AC2-A859BBD7549E}" destId="{CE797E5C-F0C5-0F43-A6E8-9F0FAA17100E}" srcOrd="1" destOrd="0" presId="urn:microsoft.com/office/officeart/2005/8/layout/hProcess4"/>
    <dgm:cxn modelId="{C7B57634-B03B-BA4A-A125-D879319269A0}" type="presOf" srcId="{33853B19-D940-CD4B-8D24-650FFCF42ADF}" destId="{CE797E5C-F0C5-0F43-A6E8-9F0FAA17100E}" srcOrd="1" destOrd="1" presId="urn:microsoft.com/office/officeart/2005/8/layout/hProcess4"/>
    <dgm:cxn modelId="{33958246-FF89-8148-827F-6F4AB4006106}" srcId="{36A729BB-6670-0F4B-B936-5F6BE36C8DA2}" destId="{A266C428-C103-9F4F-BDC4-B3693BDD4926}" srcOrd="0" destOrd="0" parTransId="{D223E65F-3440-3D4F-AEDA-1A5F6C308372}" sibTransId="{4B471E9F-B6AE-5545-AAD8-79F1B7FEE6B0}"/>
    <dgm:cxn modelId="{1EA9725D-050F-9042-A8F7-213E3BAF8F16}" type="presOf" srcId="{CE32924E-9D29-FB42-AA96-26FBAB8442E8}" destId="{3363DFAD-4720-FC47-91DB-E25700512C99}" srcOrd="1" destOrd="0" presId="urn:microsoft.com/office/officeart/2005/8/layout/hProcess4"/>
    <dgm:cxn modelId="{BD93835D-52DB-614C-9615-10F86B07ADFD}" type="presOf" srcId="{809186A5-CC2B-6547-8AC2-A859BBD7549E}" destId="{C65EDD55-DC75-694D-8F73-51DFB6B0F4DD}" srcOrd="0" destOrd="0" presId="urn:microsoft.com/office/officeart/2005/8/layout/hProcess4"/>
    <dgm:cxn modelId="{F4F81E6A-12D3-374F-82E2-8DC06B8E935B}" srcId="{36A729BB-6670-0F4B-B936-5F6BE36C8DA2}" destId="{29F148D1-1E85-E449-A40D-0B37E2B16E52}" srcOrd="1" destOrd="0" parTransId="{B00916BA-9AF1-BD4F-AD1F-55AF24791C29}" sibTransId="{011A084C-719E-EA41-99BC-A385EFC443D4}"/>
    <dgm:cxn modelId="{9D22706D-C987-CF42-A8C4-954ABE4B1D9C}" srcId="{8E406BD2-9097-0540-8AC0-E83D63BA7C01}" destId="{33853B19-D940-CD4B-8D24-650FFCF42ADF}" srcOrd="1" destOrd="0" parTransId="{88633810-A18E-5C4F-9875-8B9975DD7A93}" sibTransId="{9F943EF3-B075-9441-A035-55507E7E2270}"/>
    <dgm:cxn modelId="{E82FC576-E6A2-C64B-AE56-E93ED3125831}" type="presOf" srcId="{CE32924E-9D29-FB42-AA96-26FBAB8442E8}" destId="{09F19083-651F-0240-B8E8-39FBBD63649F}" srcOrd="0" destOrd="0" presId="urn:microsoft.com/office/officeart/2005/8/layout/hProcess4"/>
    <dgm:cxn modelId="{7E96598C-D6FF-0548-8A27-2FC399991B50}" type="presOf" srcId="{011A084C-719E-EA41-99BC-A385EFC443D4}" destId="{4BA83D7F-9209-3146-AB10-F66EB65422D2}" srcOrd="0" destOrd="0" presId="urn:microsoft.com/office/officeart/2005/8/layout/hProcess4"/>
    <dgm:cxn modelId="{03616395-3E1D-BB4A-BE65-5D48D8C8A90D}" type="presOf" srcId="{C13D08D7-9C96-F145-9024-5662CE97EEF9}" destId="{C6B1B3C3-A24D-4047-88E0-F2DCCC391369}" srcOrd="1" destOrd="1" presId="urn:microsoft.com/office/officeart/2005/8/layout/hProcess4"/>
    <dgm:cxn modelId="{C64BBFAB-46DD-164C-8B53-7CFBB507074F}" srcId="{A266C428-C103-9F4F-BDC4-B3693BDD4926}" destId="{CE32924E-9D29-FB42-AA96-26FBAB8442E8}" srcOrd="0" destOrd="0" parTransId="{6E4E417A-BF50-EE44-978B-BDEBF91B3C78}" sibTransId="{402A199D-2614-C740-97FC-64C1FC43D94C}"/>
    <dgm:cxn modelId="{CE7698AC-3459-754F-84A8-A056E89725ED}" type="presOf" srcId="{4B471E9F-B6AE-5545-AAD8-79F1B7FEE6B0}" destId="{BE1103A1-0B8A-734A-99FD-AF1C1D0C1361}" srcOrd="0" destOrd="0" presId="urn:microsoft.com/office/officeart/2005/8/layout/hProcess4"/>
    <dgm:cxn modelId="{AFC383B3-F5EA-A542-A688-07EAE7D35A0C}" srcId="{29F148D1-1E85-E449-A40D-0B37E2B16E52}" destId="{1E76315B-67E7-D44D-80A9-5EFD53BB45CE}" srcOrd="0" destOrd="0" parTransId="{F8A1AA21-8587-824A-9C01-0941C77C8641}" sibTransId="{E20C111D-7400-0043-BE31-EDE7A5DE9453}"/>
    <dgm:cxn modelId="{3892EFB4-55DF-3640-92DD-BB7E9375C8A0}" type="presOf" srcId="{C13D08D7-9C96-F145-9024-5662CE97EEF9}" destId="{3CEAFF5A-613F-0542-A842-0A95A7F088E6}" srcOrd="0" destOrd="1" presId="urn:microsoft.com/office/officeart/2005/8/layout/hProcess4"/>
    <dgm:cxn modelId="{A9ADE1C1-82CD-7D46-9F43-2E3C3BA6E6CB}" type="presOf" srcId="{8E406BD2-9097-0540-8AC0-E83D63BA7C01}" destId="{84CCDAD6-40FC-604C-A6E7-BA05F80D7FCC}" srcOrd="0" destOrd="0" presId="urn:microsoft.com/office/officeart/2005/8/layout/hProcess4"/>
    <dgm:cxn modelId="{7DD52BD4-F694-1641-ADC0-B860E1ECD273}" type="presOf" srcId="{A266C428-C103-9F4F-BDC4-B3693BDD4926}" destId="{2151D47E-2461-E140-8854-09F9BDDCDC78}" srcOrd="0" destOrd="0" presId="urn:microsoft.com/office/officeart/2005/8/layout/hProcess4"/>
    <dgm:cxn modelId="{FD4467E2-4E84-BC47-883A-7EBB462B5810}" type="presOf" srcId="{1E76315B-67E7-D44D-80A9-5EFD53BB45CE}" destId="{3CEAFF5A-613F-0542-A842-0A95A7F088E6}" srcOrd="0" destOrd="0" presId="urn:microsoft.com/office/officeart/2005/8/layout/hProcess4"/>
    <dgm:cxn modelId="{4EE238E8-BC96-C04C-8582-1EA99534307A}" type="presOf" srcId="{29F148D1-1E85-E449-A40D-0B37E2B16E52}" destId="{048402BF-9C2A-D448-A4A1-48191083598A}" srcOrd="0" destOrd="0" presId="urn:microsoft.com/office/officeart/2005/8/layout/hProcess4"/>
    <dgm:cxn modelId="{E5A39EE9-A555-3E4E-BBCC-7FEFCDDDEE4B}" srcId="{29F148D1-1E85-E449-A40D-0B37E2B16E52}" destId="{C13D08D7-9C96-F145-9024-5662CE97EEF9}" srcOrd="1" destOrd="0" parTransId="{6F1E8449-B702-EA41-AC88-0F5C970D6D33}" sibTransId="{099948AD-5F4F-BD49-BA83-B63849BF1E52}"/>
    <dgm:cxn modelId="{2E8312F2-FB36-174B-A550-7EA6B5264276}" type="presOf" srcId="{36A729BB-6670-0F4B-B936-5F6BE36C8DA2}" destId="{9E12A294-A36D-0446-9939-22E6CCBD1EE4}" srcOrd="0" destOrd="0" presId="urn:microsoft.com/office/officeart/2005/8/layout/hProcess4"/>
    <dgm:cxn modelId="{1D365AA4-26C4-4A43-848C-C984CE1DE2D4}" type="presParOf" srcId="{9E12A294-A36D-0446-9939-22E6CCBD1EE4}" destId="{4242F626-B9F4-454A-BC84-532070C10DBE}" srcOrd="0" destOrd="0" presId="urn:microsoft.com/office/officeart/2005/8/layout/hProcess4"/>
    <dgm:cxn modelId="{708BC890-C72A-6B4D-9E02-501A7D18A0F4}" type="presParOf" srcId="{9E12A294-A36D-0446-9939-22E6CCBD1EE4}" destId="{3D327229-9E67-BF4C-8491-D34EA861CDBC}" srcOrd="1" destOrd="0" presId="urn:microsoft.com/office/officeart/2005/8/layout/hProcess4"/>
    <dgm:cxn modelId="{49A88D31-EDB3-1642-9046-551A33A4C991}" type="presParOf" srcId="{9E12A294-A36D-0446-9939-22E6CCBD1EE4}" destId="{320396B8-C894-B543-9EA6-502230BBED57}" srcOrd="2" destOrd="0" presId="urn:microsoft.com/office/officeart/2005/8/layout/hProcess4"/>
    <dgm:cxn modelId="{2D62C751-D41D-8544-8EA1-3668D820A42A}" type="presParOf" srcId="{320396B8-C894-B543-9EA6-502230BBED57}" destId="{E1FA2BA6-8F6F-2A41-B7F5-7DC4EA2106DE}" srcOrd="0" destOrd="0" presId="urn:microsoft.com/office/officeart/2005/8/layout/hProcess4"/>
    <dgm:cxn modelId="{6F40F44D-C94D-A94D-816A-90C5FA66BAD4}" type="presParOf" srcId="{E1FA2BA6-8F6F-2A41-B7F5-7DC4EA2106DE}" destId="{7AD94497-7E75-534B-B1F1-7C4BF6A98448}" srcOrd="0" destOrd="0" presId="urn:microsoft.com/office/officeart/2005/8/layout/hProcess4"/>
    <dgm:cxn modelId="{3B4A144B-2275-F145-A6C3-92EA7BFB7A48}" type="presParOf" srcId="{E1FA2BA6-8F6F-2A41-B7F5-7DC4EA2106DE}" destId="{09F19083-651F-0240-B8E8-39FBBD63649F}" srcOrd="1" destOrd="0" presId="urn:microsoft.com/office/officeart/2005/8/layout/hProcess4"/>
    <dgm:cxn modelId="{2D962EDE-CAE4-C843-A271-9E69C27FC110}" type="presParOf" srcId="{E1FA2BA6-8F6F-2A41-B7F5-7DC4EA2106DE}" destId="{3363DFAD-4720-FC47-91DB-E25700512C99}" srcOrd="2" destOrd="0" presId="urn:microsoft.com/office/officeart/2005/8/layout/hProcess4"/>
    <dgm:cxn modelId="{2563EF16-290C-9E4D-A479-36582362F1A5}" type="presParOf" srcId="{E1FA2BA6-8F6F-2A41-B7F5-7DC4EA2106DE}" destId="{2151D47E-2461-E140-8854-09F9BDDCDC78}" srcOrd="3" destOrd="0" presId="urn:microsoft.com/office/officeart/2005/8/layout/hProcess4"/>
    <dgm:cxn modelId="{CDD66F96-1A47-1E4F-84FB-57651B89D274}" type="presParOf" srcId="{E1FA2BA6-8F6F-2A41-B7F5-7DC4EA2106DE}" destId="{D18D5222-989F-8A4C-813A-E205B147C12E}" srcOrd="4" destOrd="0" presId="urn:microsoft.com/office/officeart/2005/8/layout/hProcess4"/>
    <dgm:cxn modelId="{82739211-1A7D-3947-BE67-0E43055FAB56}" type="presParOf" srcId="{320396B8-C894-B543-9EA6-502230BBED57}" destId="{BE1103A1-0B8A-734A-99FD-AF1C1D0C1361}" srcOrd="1" destOrd="0" presId="urn:microsoft.com/office/officeart/2005/8/layout/hProcess4"/>
    <dgm:cxn modelId="{C6CBEC5E-5385-2B4D-82D5-B64CC5C2B702}" type="presParOf" srcId="{320396B8-C894-B543-9EA6-502230BBED57}" destId="{06EFA0DB-4ECF-9C47-8B9C-64D5846730C8}" srcOrd="2" destOrd="0" presId="urn:microsoft.com/office/officeart/2005/8/layout/hProcess4"/>
    <dgm:cxn modelId="{88299746-F59E-DC4C-BAB2-AC47840EA117}" type="presParOf" srcId="{06EFA0DB-4ECF-9C47-8B9C-64D5846730C8}" destId="{369A8C69-FEB8-424E-B0D5-5F5E2CDC8ECC}" srcOrd="0" destOrd="0" presId="urn:microsoft.com/office/officeart/2005/8/layout/hProcess4"/>
    <dgm:cxn modelId="{7A66FCB2-2A5F-DF48-8211-6F2BCD67CCED}" type="presParOf" srcId="{06EFA0DB-4ECF-9C47-8B9C-64D5846730C8}" destId="{3CEAFF5A-613F-0542-A842-0A95A7F088E6}" srcOrd="1" destOrd="0" presId="urn:microsoft.com/office/officeart/2005/8/layout/hProcess4"/>
    <dgm:cxn modelId="{E71423EA-1D47-2D45-91BF-1836A5A12F2E}" type="presParOf" srcId="{06EFA0DB-4ECF-9C47-8B9C-64D5846730C8}" destId="{C6B1B3C3-A24D-4047-88E0-F2DCCC391369}" srcOrd="2" destOrd="0" presId="urn:microsoft.com/office/officeart/2005/8/layout/hProcess4"/>
    <dgm:cxn modelId="{C4541B1D-3652-3943-9D17-E4DED7378F26}" type="presParOf" srcId="{06EFA0DB-4ECF-9C47-8B9C-64D5846730C8}" destId="{048402BF-9C2A-D448-A4A1-48191083598A}" srcOrd="3" destOrd="0" presId="urn:microsoft.com/office/officeart/2005/8/layout/hProcess4"/>
    <dgm:cxn modelId="{EFC2CE22-B53D-ED4D-BC90-147B9B344CB0}" type="presParOf" srcId="{06EFA0DB-4ECF-9C47-8B9C-64D5846730C8}" destId="{1D415A21-74D6-F049-BF2C-367DF14C1AB7}" srcOrd="4" destOrd="0" presId="urn:microsoft.com/office/officeart/2005/8/layout/hProcess4"/>
    <dgm:cxn modelId="{CE6D8CC2-EABE-034B-A6F3-375EACDB44F2}" type="presParOf" srcId="{320396B8-C894-B543-9EA6-502230BBED57}" destId="{4BA83D7F-9209-3146-AB10-F66EB65422D2}" srcOrd="3" destOrd="0" presId="urn:microsoft.com/office/officeart/2005/8/layout/hProcess4"/>
    <dgm:cxn modelId="{43EEBF1B-4A91-6D42-B3BA-A8527726EC36}" type="presParOf" srcId="{320396B8-C894-B543-9EA6-502230BBED57}" destId="{99F3C1F6-75A8-6B47-9525-A6FCD3EEFACB}" srcOrd="4" destOrd="0" presId="urn:microsoft.com/office/officeart/2005/8/layout/hProcess4"/>
    <dgm:cxn modelId="{90932D9B-9E1A-D747-A2E3-6041F01DEA91}" type="presParOf" srcId="{99F3C1F6-75A8-6B47-9525-A6FCD3EEFACB}" destId="{E3029ACF-0756-7C40-841E-EF61A5E0889C}" srcOrd="0" destOrd="0" presId="urn:microsoft.com/office/officeart/2005/8/layout/hProcess4"/>
    <dgm:cxn modelId="{46B58D0A-5868-0142-BE94-EFE86C44B074}" type="presParOf" srcId="{99F3C1F6-75A8-6B47-9525-A6FCD3EEFACB}" destId="{C65EDD55-DC75-694D-8F73-51DFB6B0F4DD}" srcOrd="1" destOrd="0" presId="urn:microsoft.com/office/officeart/2005/8/layout/hProcess4"/>
    <dgm:cxn modelId="{CC0BAB00-C568-154D-A0EE-0CCAE35E4C7D}" type="presParOf" srcId="{99F3C1F6-75A8-6B47-9525-A6FCD3EEFACB}" destId="{CE797E5C-F0C5-0F43-A6E8-9F0FAA17100E}" srcOrd="2" destOrd="0" presId="urn:microsoft.com/office/officeart/2005/8/layout/hProcess4"/>
    <dgm:cxn modelId="{5F83C300-B4AA-7343-BAC8-B5D2B2799EE7}" type="presParOf" srcId="{99F3C1F6-75A8-6B47-9525-A6FCD3EEFACB}" destId="{84CCDAD6-40FC-604C-A6E7-BA05F80D7FCC}" srcOrd="3" destOrd="0" presId="urn:microsoft.com/office/officeart/2005/8/layout/hProcess4"/>
    <dgm:cxn modelId="{5582B066-F9FA-5B47-8601-380302B7771F}" type="presParOf" srcId="{99F3C1F6-75A8-6B47-9525-A6FCD3EEFACB}" destId="{93EE0131-2913-CA45-8807-63C8879C2AD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78F9A-5FB3-4B46-B18B-59A3FA3A40C7}" type="doc">
      <dgm:prSet loTypeId="urn:microsoft.com/office/officeart/2008/layout/IncreasingCircleProcess" loCatId="" qsTypeId="urn:microsoft.com/office/officeart/2005/8/quickstyle/simple1" qsCatId="simple" csTypeId="urn:microsoft.com/office/officeart/2005/8/colors/accent1_2" csCatId="accent1" phldr="1"/>
      <dgm:spPr/>
    </dgm:pt>
    <dgm:pt modelId="{59160250-49C9-404A-B3E8-A3F9340A1628}">
      <dgm:prSet phldrT="[Text]"/>
      <dgm:spPr>
        <a:solidFill>
          <a:schemeClr val="accent2"/>
        </a:solidFill>
      </dgm:spPr>
      <dgm:t>
        <a:bodyPr/>
        <a:lstStyle/>
        <a:p>
          <a:r>
            <a:rPr lang="en-US" b="1" i="0" dirty="0">
              <a:solidFill>
                <a:srgbClr val="263248"/>
              </a:solidFill>
              <a:latin typeface="Roboto Condensed" panose="02000000000000000000" pitchFamily="2" charset="0"/>
              <a:ea typeface="Roboto Condensed" panose="02000000000000000000" pitchFamily="2" charset="0"/>
            </a:rPr>
            <a:t>Closed</a:t>
          </a:r>
        </a:p>
      </dgm:t>
    </dgm:pt>
    <dgm:pt modelId="{E0DF6D55-7265-FD49-A9EB-97C99F6B2BBA}" type="parTrans" cxnId="{F3FD9CFD-5AA9-5944-9CE8-CB23942F6F4B}">
      <dgm:prSet/>
      <dgm:spPr/>
      <dgm:t>
        <a:bodyPr/>
        <a:lstStyle/>
        <a:p>
          <a:endParaRPr lang="en-US"/>
        </a:p>
      </dgm:t>
    </dgm:pt>
    <dgm:pt modelId="{10DEEB33-B453-5D4A-A644-9D3E1C0AE9B6}" type="sibTrans" cxnId="{F3FD9CFD-5AA9-5944-9CE8-CB23942F6F4B}">
      <dgm:prSet/>
      <dgm:spPr/>
      <dgm:t>
        <a:bodyPr/>
        <a:lstStyle/>
        <a:p>
          <a:endParaRPr lang="en-US"/>
        </a:p>
      </dgm:t>
    </dgm:pt>
    <dgm:pt modelId="{279F0527-8767-1B43-8A73-6E93AB6090BE}">
      <dgm:prSet phldrT="[Text]"/>
      <dgm:spPr>
        <a:solidFill>
          <a:schemeClr val="accent2"/>
        </a:solidFill>
      </dgm:spPr>
      <dgm:t>
        <a:bodyPr/>
        <a:lstStyle/>
        <a:p>
          <a:r>
            <a:rPr lang="en-US" b="1" i="0" dirty="0">
              <a:solidFill>
                <a:srgbClr val="263248"/>
              </a:solidFill>
              <a:latin typeface="Roboto Condensed" panose="02000000000000000000" pitchFamily="2" charset="0"/>
              <a:ea typeface="Roboto Condensed" panose="02000000000000000000" pitchFamily="2" charset="0"/>
            </a:rPr>
            <a:t>Mixed</a:t>
          </a:r>
        </a:p>
      </dgm:t>
    </dgm:pt>
    <dgm:pt modelId="{FF9D153D-0538-9E41-8925-6D030ECABD5C}" type="parTrans" cxnId="{305ABD2F-3463-7C40-93BF-4D764DCB425F}">
      <dgm:prSet/>
      <dgm:spPr/>
      <dgm:t>
        <a:bodyPr/>
        <a:lstStyle/>
        <a:p>
          <a:endParaRPr lang="en-US"/>
        </a:p>
      </dgm:t>
    </dgm:pt>
    <dgm:pt modelId="{22205B15-5F4B-D149-B226-5D32CDE90301}" type="sibTrans" cxnId="{305ABD2F-3463-7C40-93BF-4D764DCB425F}">
      <dgm:prSet/>
      <dgm:spPr/>
      <dgm:t>
        <a:bodyPr/>
        <a:lstStyle/>
        <a:p>
          <a:endParaRPr lang="en-US"/>
        </a:p>
      </dgm:t>
    </dgm:pt>
    <dgm:pt modelId="{9A5FB186-B61A-0E42-9C30-A43B3AE1B13B}">
      <dgm:prSet phldrT="[Text]"/>
      <dgm:spPr>
        <a:solidFill>
          <a:schemeClr val="accent2"/>
        </a:solidFill>
      </dgm:spPr>
      <dgm:t>
        <a:bodyPr/>
        <a:lstStyle/>
        <a:p>
          <a:r>
            <a:rPr lang="en-US" b="1" i="0" dirty="0">
              <a:solidFill>
                <a:srgbClr val="263248"/>
              </a:solidFill>
              <a:latin typeface="Roboto Condensed" panose="02000000000000000000" pitchFamily="2" charset="0"/>
              <a:ea typeface="Roboto Condensed" panose="02000000000000000000" pitchFamily="2" charset="0"/>
            </a:rPr>
            <a:t>Most Open</a:t>
          </a:r>
        </a:p>
      </dgm:t>
    </dgm:pt>
    <dgm:pt modelId="{B3392960-9AE9-664B-9DD2-57C02811D969}" type="parTrans" cxnId="{B13703D1-F07E-E94A-B33B-44E3520EF61E}">
      <dgm:prSet/>
      <dgm:spPr/>
      <dgm:t>
        <a:bodyPr/>
        <a:lstStyle/>
        <a:p>
          <a:endParaRPr lang="en-US"/>
        </a:p>
      </dgm:t>
    </dgm:pt>
    <dgm:pt modelId="{A7B46B3D-1C65-954E-9F29-2E60235EA54B}" type="sibTrans" cxnId="{B13703D1-F07E-E94A-B33B-44E3520EF61E}">
      <dgm:prSet/>
      <dgm:spPr/>
      <dgm:t>
        <a:bodyPr/>
        <a:lstStyle/>
        <a:p>
          <a:endParaRPr lang="en-US"/>
        </a:p>
      </dgm:t>
    </dgm:pt>
    <dgm:pt modelId="{1506F793-53E1-F348-96EA-1BB522C8D088}" type="pres">
      <dgm:prSet presAssocID="{55C78F9A-5FB3-4B46-B18B-59A3FA3A40C7}" presName="Name0" presStyleCnt="0">
        <dgm:presLayoutVars>
          <dgm:chMax val="7"/>
          <dgm:chPref val="7"/>
          <dgm:dir/>
          <dgm:animOne val="branch"/>
          <dgm:animLvl val="lvl"/>
        </dgm:presLayoutVars>
      </dgm:prSet>
      <dgm:spPr/>
    </dgm:pt>
    <dgm:pt modelId="{60B19DEF-5265-A44E-AD28-8489D8ECAD74}" type="pres">
      <dgm:prSet presAssocID="{59160250-49C9-404A-B3E8-A3F9340A1628}" presName="composite" presStyleCnt="0"/>
      <dgm:spPr/>
    </dgm:pt>
    <dgm:pt modelId="{AC76F781-7760-9646-90D5-76E84C9196DF}" type="pres">
      <dgm:prSet presAssocID="{59160250-49C9-404A-B3E8-A3F9340A1628}" presName="BackAccent" presStyleLbl="bgShp" presStyleIdx="0" presStyleCnt="3"/>
      <dgm:spPr/>
    </dgm:pt>
    <dgm:pt modelId="{1FB794ED-5E4A-CB48-89C4-F5C4EFB825C7}" type="pres">
      <dgm:prSet presAssocID="{59160250-49C9-404A-B3E8-A3F9340A1628}" presName="Accent" presStyleLbl="alignNode1" presStyleIdx="0" presStyleCnt="3"/>
      <dgm:spPr/>
    </dgm:pt>
    <dgm:pt modelId="{FEB3C72C-8BD4-3A46-84B4-115EE2C1B931}" type="pres">
      <dgm:prSet presAssocID="{59160250-49C9-404A-B3E8-A3F9340A1628}" presName="Child" presStyleLbl="revTx" presStyleIdx="0" presStyleCnt="3">
        <dgm:presLayoutVars>
          <dgm:chMax val="0"/>
          <dgm:chPref val="0"/>
          <dgm:bulletEnabled val="1"/>
        </dgm:presLayoutVars>
      </dgm:prSet>
      <dgm:spPr/>
    </dgm:pt>
    <dgm:pt modelId="{4E948C2E-5016-054C-8CBF-119DD9DF8868}" type="pres">
      <dgm:prSet presAssocID="{59160250-49C9-404A-B3E8-A3F9340A1628}" presName="Parent" presStyleLbl="revTx" presStyleIdx="0" presStyleCnt="3">
        <dgm:presLayoutVars>
          <dgm:chMax val="1"/>
          <dgm:chPref val="1"/>
          <dgm:bulletEnabled val="1"/>
        </dgm:presLayoutVars>
      </dgm:prSet>
      <dgm:spPr/>
    </dgm:pt>
    <dgm:pt modelId="{A9443CD3-E977-314E-BBCA-856CC1147041}" type="pres">
      <dgm:prSet presAssocID="{10DEEB33-B453-5D4A-A644-9D3E1C0AE9B6}" presName="sibTrans" presStyleCnt="0"/>
      <dgm:spPr/>
    </dgm:pt>
    <dgm:pt modelId="{B67BFBE9-46BC-2042-84C2-FDB681E72DD3}" type="pres">
      <dgm:prSet presAssocID="{279F0527-8767-1B43-8A73-6E93AB6090BE}" presName="composite" presStyleCnt="0"/>
      <dgm:spPr/>
    </dgm:pt>
    <dgm:pt modelId="{435DC8D1-EE53-0F41-AB25-9B079939CD86}" type="pres">
      <dgm:prSet presAssocID="{279F0527-8767-1B43-8A73-6E93AB6090BE}" presName="BackAccent" presStyleLbl="bgShp" presStyleIdx="1" presStyleCnt="3"/>
      <dgm:spPr/>
    </dgm:pt>
    <dgm:pt modelId="{813F91AE-D4F2-EE4D-916B-EB0E272B978E}" type="pres">
      <dgm:prSet presAssocID="{279F0527-8767-1B43-8A73-6E93AB6090BE}" presName="Accent" presStyleLbl="alignNode1" presStyleIdx="1" presStyleCnt="3"/>
      <dgm:spPr/>
    </dgm:pt>
    <dgm:pt modelId="{C2B9490F-E849-444C-99AD-E607B00703C6}" type="pres">
      <dgm:prSet presAssocID="{279F0527-8767-1B43-8A73-6E93AB6090BE}" presName="Child" presStyleLbl="revTx" presStyleIdx="0" presStyleCnt="3">
        <dgm:presLayoutVars>
          <dgm:chMax val="0"/>
          <dgm:chPref val="0"/>
          <dgm:bulletEnabled val="1"/>
        </dgm:presLayoutVars>
      </dgm:prSet>
      <dgm:spPr/>
    </dgm:pt>
    <dgm:pt modelId="{A56D9EA8-5C91-D84E-8373-301271C831F2}" type="pres">
      <dgm:prSet presAssocID="{279F0527-8767-1B43-8A73-6E93AB6090BE}" presName="Parent" presStyleLbl="revTx" presStyleIdx="1" presStyleCnt="3">
        <dgm:presLayoutVars>
          <dgm:chMax val="1"/>
          <dgm:chPref val="1"/>
          <dgm:bulletEnabled val="1"/>
        </dgm:presLayoutVars>
      </dgm:prSet>
      <dgm:spPr/>
    </dgm:pt>
    <dgm:pt modelId="{F4B8B2F2-ACF6-F04B-A890-A7F9D1AE1877}" type="pres">
      <dgm:prSet presAssocID="{22205B15-5F4B-D149-B226-5D32CDE90301}" presName="sibTrans" presStyleCnt="0"/>
      <dgm:spPr/>
    </dgm:pt>
    <dgm:pt modelId="{1AF59F20-5ECA-9540-AD13-55A821B67D2C}" type="pres">
      <dgm:prSet presAssocID="{9A5FB186-B61A-0E42-9C30-A43B3AE1B13B}" presName="composite" presStyleCnt="0"/>
      <dgm:spPr/>
    </dgm:pt>
    <dgm:pt modelId="{1B90C7C1-D51E-734D-816B-271E2092E717}" type="pres">
      <dgm:prSet presAssocID="{9A5FB186-B61A-0E42-9C30-A43B3AE1B13B}" presName="BackAccent" presStyleLbl="bgShp" presStyleIdx="2" presStyleCnt="3"/>
      <dgm:spPr/>
    </dgm:pt>
    <dgm:pt modelId="{D1301BEC-B840-D04C-83D1-874BEEEB43F7}" type="pres">
      <dgm:prSet presAssocID="{9A5FB186-B61A-0E42-9C30-A43B3AE1B13B}" presName="Accent" presStyleLbl="alignNode1" presStyleIdx="2" presStyleCnt="3"/>
      <dgm:spPr/>
    </dgm:pt>
    <dgm:pt modelId="{772F9AE5-84D1-104E-8627-155160EBD02C}" type="pres">
      <dgm:prSet presAssocID="{9A5FB186-B61A-0E42-9C30-A43B3AE1B13B}" presName="Child" presStyleLbl="revTx" presStyleIdx="1" presStyleCnt="3">
        <dgm:presLayoutVars>
          <dgm:chMax val="0"/>
          <dgm:chPref val="0"/>
          <dgm:bulletEnabled val="1"/>
        </dgm:presLayoutVars>
      </dgm:prSet>
      <dgm:spPr/>
    </dgm:pt>
    <dgm:pt modelId="{0C338B24-AD4A-6840-B290-5D6D833F0AC5}" type="pres">
      <dgm:prSet presAssocID="{9A5FB186-B61A-0E42-9C30-A43B3AE1B13B}" presName="Parent" presStyleLbl="revTx" presStyleIdx="2" presStyleCnt="3">
        <dgm:presLayoutVars>
          <dgm:chMax val="1"/>
          <dgm:chPref val="1"/>
          <dgm:bulletEnabled val="1"/>
        </dgm:presLayoutVars>
      </dgm:prSet>
      <dgm:spPr/>
    </dgm:pt>
  </dgm:ptLst>
  <dgm:cxnLst>
    <dgm:cxn modelId="{749B3B18-EFED-774C-9BE5-14414B519316}" type="presOf" srcId="{59160250-49C9-404A-B3E8-A3F9340A1628}" destId="{4E948C2E-5016-054C-8CBF-119DD9DF8868}" srcOrd="0" destOrd="0" presId="urn:microsoft.com/office/officeart/2008/layout/IncreasingCircleProcess"/>
    <dgm:cxn modelId="{305ABD2F-3463-7C40-93BF-4D764DCB425F}" srcId="{55C78F9A-5FB3-4B46-B18B-59A3FA3A40C7}" destId="{279F0527-8767-1B43-8A73-6E93AB6090BE}" srcOrd="1" destOrd="0" parTransId="{FF9D153D-0538-9E41-8925-6D030ECABD5C}" sibTransId="{22205B15-5F4B-D149-B226-5D32CDE90301}"/>
    <dgm:cxn modelId="{8FFCE731-3F5D-9847-AA13-17BB6560F5B5}" type="presOf" srcId="{55C78F9A-5FB3-4B46-B18B-59A3FA3A40C7}" destId="{1506F793-53E1-F348-96EA-1BB522C8D088}" srcOrd="0" destOrd="0" presId="urn:microsoft.com/office/officeart/2008/layout/IncreasingCircleProcess"/>
    <dgm:cxn modelId="{B8BB807F-6327-E746-80CC-E2E11A79D6D1}" type="presOf" srcId="{279F0527-8767-1B43-8A73-6E93AB6090BE}" destId="{A56D9EA8-5C91-D84E-8373-301271C831F2}" srcOrd="0" destOrd="0" presId="urn:microsoft.com/office/officeart/2008/layout/IncreasingCircleProcess"/>
    <dgm:cxn modelId="{326909BB-4382-7940-B4D6-F039EAC7A597}" type="presOf" srcId="{9A5FB186-B61A-0E42-9C30-A43B3AE1B13B}" destId="{0C338B24-AD4A-6840-B290-5D6D833F0AC5}" srcOrd="0" destOrd="0" presId="urn:microsoft.com/office/officeart/2008/layout/IncreasingCircleProcess"/>
    <dgm:cxn modelId="{B13703D1-F07E-E94A-B33B-44E3520EF61E}" srcId="{55C78F9A-5FB3-4B46-B18B-59A3FA3A40C7}" destId="{9A5FB186-B61A-0E42-9C30-A43B3AE1B13B}" srcOrd="2" destOrd="0" parTransId="{B3392960-9AE9-664B-9DD2-57C02811D969}" sibTransId="{A7B46B3D-1C65-954E-9F29-2E60235EA54B}"/>
    <dgm:cxn modelId="{F3FD9CFD-5AA9-5944-9CE8-CB23942F6F4B}" srcId="{55C78F9A-5FB3-4B46-B18B-59A3FA3A40C7}" destId="{59160250-49C9-404A-B3E8-A3F9340A1628}" srcOrd="0" destOrd="0" parTransId="{E0DF6D55-7265-FD49-A9EB-97C99F6B2BBA}" sibTransId="{10DEEB33-B453-5D4A-A644-9D3E1C0AE9B6}"/>
    <dgm:cxn modelId="{E90D5B04-A312-9040-9AB7-3C1BBBB04689}" type="presParOf" srcId="{1506F793-53E1-F348-96EA-1BB522C8D088}" destId="{60B19DEF-5265-A44E-AD28-8489D8ECAD74}" srcOrd="0" destOrd="0" presId="urn:microsoft.com/office/officeart/2008/layout/IncreasingCircleProcess"/>
    <dgm:cxn modelId="{8AFD429B-3F17-2B4F-B063-F2C8CEAC73BA}" type="presParOf" srcId="{60B19DEF-5265-A44E-AD28-8489D8ECAD74}" destId="{AC76F781-7760-9646-90D5-76E84C9196DF}" srcOrd="0" destOrd="0" presId="urn:microsoft.com/office/officeart/2008/layout/IncreasingCircleProcess"/>
    <dgm:cxn modelId="{80EDCA02-6532-5346-8C76-3411660353C4}" type="presParOf" srcId="{60B19DEF-5265-A44E-AD28-8489D8ECAD74}" destId="{1FB794ED-5E4A-CB48-89C4-F5C4EFB825C7}" srcOrd="1" destOrd="0" presId="urn:microsoft.com/office/officeart/2008/layout/IncreasingCircleProcess"/>
    <dgm:cxn modelId="{2B69F506-B38C-AC46-8543-2AD55D98F777}" type="presParOf" srcId="{60B19DEF-5265-A44E-AD28-8489D8ECAD74}" destId="{FEB3C72C-8BD4-3A46-84B4-115EE2C1B931}" srcOrd="2" destOrd="0" presId="urn:microsoft.com/office/officeart/2008/layout/IncreasingCircleProcess"/>
    <dgm:cxn modelId="{5F434A3C-2970-084B-A808-B7126EEA75E3}" type="presParOf" srcId="{60B19DEF-5265-A44E-AD28-8489D8ECAD74}" destId="{4E948C2E-5016-054C-8CBF-119DD9DF8868}" srcOrd="3" destOrd="0" presId="urn:microsoft.com/office/officeart/2008/layout/IncreasingCircleProcess"/>
    <dgm:cxn modelId="{39C3BDAA-A83A-E340-9854-0D6C9D53F027}" type="presParOf" srcId="{1506F793-53E1-F348-96EA-1BB522C8D088}" destId="{A9443CD3-E977-314E-BBCA-856CC1147041}" srcOrd="1" destOrd="0" presId="urn:microsoft.com/office/officeart/2008/layout/IncreasingCircleProcess"/>
    <dgm:cxn modelId="{D45E57D8-F703-3B41-897D-9E471CA5D5E6}" type="presParOf" srcId="{1506F793-53E1-F348-96EA-1BB522C8D088}" destId="{B67BFBE9-46BC-2042-84C2-FDB681E72DD3}" srcOrd="2" destOrd="0" presId="urn:microsoft.com/office/officeart/2008/layout/IncreasingCircleProcess"/>
    <dgm:cxn modelId="{235A9B1D-C546-CC4B-89F2-DFB4CEBB8C54}" type="presParOf" srcId="{B67BFBE9-46BC-2042-84C2-FDB681E72DD3}" destId="{435DC8D1-EE53-0F41-AB25-9B079939CD86}" srcOrd="0" destOrd="0" presId="urn:microsoft.com/office/officeart/2008/layout/IncreasingCircleProcess"/>
    <dgm:cxn modelId="{E9EF141A-32FD-3A43-B6F9-472ABAB34802}" type="presParOf" srcId="{B67BFBE9-46BC-2042-84C2-FDB681E72DD3}" destId="{813F91AE-D4F2-EE4D-916B-EB0E272B978E}" srcOrd="1" destOrd="0" presId="urn:microsoft.com/office/officeart/2008/layout/IncreasingCircleProcess"/>
    <dgm:cxn modelId="{F235726D-141A-3244-903E-3DB63A9EE764}" type="presParOf" srcId="{B67BFBE9-46BC-2042-84C2-FDB681E72DD3}" destId="{C2B9490F-E849-444C-99AD-E607B00703C6}" srcOrd="2" destOrd="0" presId="urn:microsoft.com/office/officeart/2008/layout/IncreasingCircleProcess"/>
    <dgm:cxn modelId="{275D0930-D2DC-CB41-B030-A8B89928B0E8}" type="presParOf" srcId="{B67BFBE9-46BC-2042-84C2-FDB681E72DD3}" destId="{A56D9EA8-5C91-D84E-8373-301271C831F2}" srcOrd="3" destOrd="0" presId="urn:microsoft.com/office/officeart/2008/layout/IncreasingCircleProcess"/>
    <dgm:cxn modelId="{D58697D0-9B68-5245-AC55-E450D2DAD41F}" type="presParOf" srcId="{1506F793-53E1-F348-96EA-1BB522C8D088}" destId="{F4B8B2F2-ACF6-F04B-A890-A7F9D1AE1877}" srcOrd="3" destOrd="0" presId="urn:microsoft.com/office/officeart/2008/layout/IncreasingCircleProcess"/>
    <dgm:cxn modelId="{C9C052D8-8B44-9640-9DC7-F171C1234F96}" type="presParOf" srcId="{1506F793-53E1-F348-96EA-1BB522C8D088}" destId="{1AF59F20-5ECA-9540-AD13-55A821B67D2C}" srcOrd="4" destOrd="0" presId="urn:microsoft.com/office/officeart/2008/layout/IncreasingCircleProcess"/>
    <dgm:cxn modelId="{9CFB6528-3A58-0D4B-8BBA-8CCFEE91CC82}" type="presParOf" srcId="{1AF59F20-5ECA-9540-AD13-55A821B67D2C}" destId="{1B90C7C1-D51E-734D-816B-271E2092E717}" srcOrd="0" destOrd="0" presId="urn:microsoft.com/office/officeart/2008/layout/IncreasingCircleProcess"/>
    <dgm:cxn modelId="{DCE52D08-FCBF-BB40-9CE9-1E6A2A408E1C}" type="presParOf" srcId="{1AF59F20-5ECA-9540-AD13-55A821B67D2C}" destId="{D1301BEC-B840-D04C-83D1-874BEEEB43F7}" srcOrd="1" destOrd="0" presId="urn:microsoft.com/office/officeart/2008/layout/IncreasingCircleProcess"/>
    <dgm:cxn modelId="{29729361-D819-A141-9545-2CB738D5BF72}" type="presParOf" srcId="{1AF59F20-5ECA-9540-AD13-55A821B67D2C}" destId="{772F9AE5-84D1-104E-8627-155160EBD02C}" srcOrd="2" destOrd="0" presId="urn:microsoft.com/office/officeart/2008/layout/IncreasingCircleProcess"/>
    <dgm:cxn modelId="{A70DABEA-782D-B34F-93E8-EEB44904289F}" type="presParOf" srcId="{1AF59F20-5ECA-9540-AD13-55A821B67D2C}" destId="{0C338B24-AD4A-6840-B290-5D6D833F0AC5}"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19083-651F-0240-B8E8-39FBBD63649F}">
      <dsp:nvSpPr>
        <dsp:cNvPr id="0" name=""/>
        <dsp:cNvSpPr/>
      </dsp:nvSpPr>
      <dsp:spPr>
        <a:xfrm>
          <a:off x="72357" y="962817"/>
          <a:ext cx="1748419" cy="1442080"/>
        </a:xfrm>
        <a:prstGeom prst="roundRect">
          <a:avLst>
            <a:gd name="adj" fmla="val 10000"/>
          </a:avLst>
        </a:prstGeom>
        <a:solidFill>
          <a:schemeClr val="lt1">
            <a:alpha val="90000"/>
            <a:hueOff val="0"/>
            <a:satOff val="0"/>
            <a:lumOff val="0"/>
            <a:alphaOff val="0"/>
          </a:schemeClr>
        </a:solidFill>
        <a:ln w="9525" cap="flat" cmpd="sng" algn="ctr">
          <a:solidFill>
            <a:srgbClr val="007AA5"/>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latin typeface="Roboto Condensed" panose="020B0604020202020204" charset="0"/>
              <a:ea typeface="Roboto Condensed" panose="020B0604020202020204" charset="0"/>
              <a:cs typeface="Helvetica" charset="0"/>
            </a:rPr>
            <a:t>Which of the OER elements do you need to consider to create your OER?</a:t>
          </a:r>
        </a:p>
      </dsp:txBody>
      <dsp:txXfrm>
        <a:off x="105543" y="996003"/>
        <a:ext cx="1682047" cy="1066690"/>
      </dsp:txXfrm>
    </dsp:sp>
    <dsp:sp modelId="{BE1103A1-0B8A-734A-99FD-AF1C1D0C1361}">
      <dsp:nvSpPr>
        <dsp:cNvPr id="0" name=""/>
        <dsp:cNvSpPr/>
      </dsp:nvSpPr>
      <dsp:spPr>
        <a:xfrm>
          <a:off x="997238" y="1341054"/>
          <a:ext cx="1902665" cy="1902665"/>
        </a:xfrm>
        <a:prstGeom prst="leftCircularArrow">
          <a:avLst>
            <a:gd name="adj1" fmla="val 3204"/>
            <a:gd name="adj2" fmla="val 394774"/>
            <a:gd name="adj3" fmla="val 2273858"/>
            <a:gd name="adj4" fmla="val 9128062"/>
            <a:gd name="adj5" fmla="val 3738"/>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51D47E-2461-E140-8854-09F9BDDCDC78}">
      <dsp:nvSpPr>
        <dsp:cNvPr id="0" name=""/>
        <dsp:cNvSpPr/>
      </dsp:nvSpPr>
      <dsp:spPr>
        <a:xfrm>
          <a:off x="388859" y="2088136"/>
          <a:ext cx="1554150" cy="618034"/>
        </a:xfrm>
        <a:prstGeom prst="roundRect">
          <a:avLst>
            <a:gd name="adj" fmla="val 10000"/>
          </a:avLst>
        </a:prstGeom>
        <a:solidFill>
          <a:srgbClr val="007AA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Roboto Condensed" panose="020B0604020202020204" charset="0"/>
              <a:ea typeface="Roboto Condensed" panose="020B0604020202020204" charset="0"/>
              <a:cs typeface="Helvetica" charset="0"/>
            </a:rPr>
            <a:t>1. Choose Elements to Address</a:t>
          </a:r>
        </a:p>
      </dsp:txBody>
      <dsp:txXfrm>
        <a:off x="406961" y="2106238"/>
        <a:ext cx="1517946" cy="581830"/>
      </dsp:txXfrm>
    </dsp:sp>
    <dsp:sp modelId="{3CEAFF5A-613F-0542-A842-0A95A7F088E6}">
      <dsp:nvSpPr>
        <dsp:cNvPr id="0" name=""/>
        <dsp:cNvSpPr/>
      </dsp:nvSpPr>
      <dsp:spPr>
        <a:xfrm>
          <a:off x="2209483" y="894692"/>
          <a:ext cx="1748419" cy="1652594"/>
        </a:xfrm>
        <a:prstGeom prst="roundRect">
          <a:avLst>
            <a:gd name="adj" fmla="val 10000"/>
          </a:avLst>
        </a:prstGeom>
        <a:solidFill>
          <a:schemeClr val="lt1">
            <a:alpha val="90000"/>
            <a:hueOff val="0"/>
            <a:satOff val="0"/>
            <a:lumOff val="0"/>
            <a:alphaOff val="0"/>
          </a:schemeClr>
        </a:solidFill>
        <a:ln w="9525" cap="flat" cmpd="sng" algn="ctr">
          <a:solidFill>
            <a:srgbClr val="007AA5"/>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latin typeface="Roboto Condensed" panose="020B0604020202020204" charset="0"/>
              <a:ea typeface="Roboto Condensed" panose="020B0604020202020204" charset="0"/>
              <a:cs typeface="Helvetica" charset="0"/>
            </a:rPr>
            <a:t>How much work is required to create your OER?</a:t>
          </a:r>
        </a:p>
        <a:p>
          <a:pPr marL="114300" lvl="1" indent="-114300" algn="l" defTabSz="533400">
            <a:lnSpc>
              <a:spcPct val="90000"/>
            </a:lnSpc>
            <a:spcBef>
              <a:spcPct val="0"/>
            </a:spcBef>
            <a:spcAft>
              <a:spcPct val="15000"/>
            </a:spcAft>
            <a:buChar char="•"/>
          </a:pPr>
          <a:r>
            <a:rPr lang="en-US" sz="1200" b="0" kern="1200" dirty="0">
              <a:latin typeface="Roboto Condensed" panose="020B0604020202020204" charset="0"/>
              <a:ea typeface="Roboto Condensed" panose="020B0604020202020204" charset="0"/>
              <a:cs typeface="Helvetica" charset="0"/>
            </a:rPr>
            <a:t>What aspects are you willing to rework?</a:t>
          </a:r>
        </a:p>
      </dsp:txBody>
      <dsp:txXfrm>
        <a:off x="2247514" y="1286850"/>
        <a:ext cx="1672357" cy="1222405"/>
      </dsp:txXfrm>
    </dsp:sp>
    <dsp:sp modelId="{4BA83D7F-9209-3146-AB10-F66EB65422D2}">
      <dsp:nvSpPr>
        <dsp:cNvPr id="0" name=""/>
        <dsp:cNvSpPr/>
      </dsp:nvSpPr>
      <dsp:spPr>
        <a:xfrm>
          <a:off x="3197728" y="62403"/>
          <a:ext cx="2183668" cy="2183668"/>
        </a:xfrm>
        <a:prstGeom prst="circularArrow">
          <a:avLst>
            <a:gd name="adj1" fmla="val 2792"/>
            <a:gd name="adj2" fmla="val 340654"/>
            <a:gd name="adj3" fmla="val 19493009"/>
            <a:gd name="adj4" fmla="val 12584685"/>
            <a:gd name="adj5" fmla="val 325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8402BF-9C2A-D448-A4A1-48191083598A}">
      <dsp:nvSpPr>
        <dsp:cNvPr id="0" name=""/>
        <dsp:cNvSpPr/>
      </dsp:nvSpPr>
      <dsp:spPr>
        <a:xfrm>
          <a:off x="2621851" y="645304"/>
          <a:ext cx="1554150" cy="618034"/>
        </a:xfrm>
        <a:prstGeom prst="roundRect">
          <a:avLst>
            <a:gd name="adj" fmla="val 10000"/>
          </a:avLst>
        </a:prstGeom>
        <a:solidFill>
          <a:srgbClr val="007AA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Roboto Condensed" panose="020B0604020202020204" charset="0"/>
              <a:ea typeface="Roboto Condensed" panose="020B0604020202020204" charset="0"/>
              <a:cs typeface="Helvetica" charset="0"/>
            </a:rPr>
            <a:t>2. Effort and Willingness</a:t>
          </a:r>
        </a:p>
      </dsp:txBody>
      <dsp:txXfrm>
        <a:off x="2639953" y="663406"/>
        <a:ext cx="1517946" cy="581830"/>
      </dsp:txXfrm>
    </dsp:sp>
    <dsp:sp modelId="{C65EDD55-DC75-694D-8F73-51DFB6B0F4DD}">
      <dsp:nvSpPr>
        <dsp:cNvPr id="0" name=""/>
        <dsp:cNvSpPr/>
      </dsp:nvSpPr>
      <dsp:spPr>
        <a:xfrm>
          <a:off x="4493249" y="959082"/>
          <a:ext cx="1748419" cy="1442080"/>
        </a:xfrm>
        <a:prstGeom prst="roundRect">
          <a:avLst>
            <a:gd name="adj" fmla="val 10000"/>
          </a:avLst>
        </a:prstGeom>
        <a:solidFill>
          <a:schemeClr val="lt1">
            <a:alpha val="90000"/>
            <a:hueOff val="0"/>
            <a:satOff val="0"/>
            <a:lumOff val="0"/>
            <a:alphaOff val="0"/>
          </a:schemeClr>
        </a:solidFill>
        <a:ln w="9525" cap="flat" cmpd="sng" algn="ctr">
          <a:solidFill>
            <a:srgbClr val="007AA5"/>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latin typeface="Roboto Condensed" panose="020B0604020202020204" charset="0"/>
              <a:ea typeface="Roboto Condensed" panose="020B0604020202020204" charset="0"/>
              <a:cs typeface="Helvetica" charset="0"/>
            </a:rPr>
            <a:t>What skills do you need to create your OER?</a:t>
          </a:r>
        </a:p>
        <a:p>
          <a:pPr marL="114300" lvl="1" indent="-114300" algn="l" defTabSz="533400">
            <a:lnSpc>
              <a:spcPct val="90000"/>
            </a:lnSpc>
            <a:spcBef>
              <a:spcPct val="0"/>
            </a:spcBef>
            <a:spcAft>
              <a:spcPct val="15000"/>
            </a:spcAft>
            <a:buChar char="•"/>
          </a:pPr>
          <a:r>
            <a:rPr lang="en-US" sz="1200" b="0" kern="1200" dirty="0">
              <a:latin typeface="Roboto Condensed" panose="020B0604020202020204" charset="0"/>
              <a:ea typeface="Roboto Condensed" panose="020B0604020202020204" charset="0"/>
              <a:cs typeface="Helvetica" charset="0"/>
            </a:rPr>
            <a:t>Will you require outside expertise?</a:t>
          </a:r>
        </a:p>
      </dsp:txBody>
      <dsp:txXfrm>
        <a:off x="4526435" y="992268"/>
        <a:ext cx="1682047" cy="1066690"/>
      </dsp:txXfrm>
    </dsp:sp>
    <dsp:sp modelId="{84CCDAD6-40FC-604C-A6E7-BA05F80D7FCC}">
      <dsp:nvSpPr>
        <dsp:cNvPr id="0" name=""/>
        <dsp:cNvSpPr/>
      </dsp:nvSpPr>
      <dsp:spPr>
        <a:xfrm>
          <a:off x="4651105" y="2235877"/>
          <a:ext cx="1962270" cy="618034"/>
        </a:xfrm>
        <a:prstGeom prst="roundRect">
          <a:avLst>
            <a:gd name="adj" fmla="val 10000"/>
          </a:avLst>
        </a:prstGeom>
        <a:solidFill>
          <a:srgbClr val="007AA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Roboto Condensed" panose="020B0604020202020204" charset="0"/>
              <a:ea typeface="Roboto Condensed" panose="020B0604020202020204" charset="0"/>
              <a:cs typeface="Helvetica" charset="0"/>
            </a:rPr>
            <a:t>3. Skill/Knowledge Required</a:t>
          </a:r>
        </a:p>
      </dsp:txBody>
      <dsp:txXfrm>
        <a:off x="4669207" y="2253979"/>
        <a:ext cx="1926066" cy="581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6F781-7760-9646-90D5-76E84C9196DF}">
      <dsp:nvSpPr>
        <dsp:cNvPr id="0" name=""/>
        <dsp:cNvSpPr/>
      </dsp:nvSpPr>
      <dsp:spPr>
        <a:xfrm>
          <a:off x="736" y="0"/>
          <a:ext cx="449618" cy="4496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794ED-5E4A-CB48-89C4-F5C4EFB825C7}">
      <dsp:nvSpPr>
        <dsp:cNvPr id="0" name=""/>
        <dsp:cNvSpPr/>
      </dsp:nvSpPr>
      <dsp:spPr>
        <a:xfrm>
          <a:off x="45698" y="44961"/>
          <a:ext cx="359694" cy="359694"/>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48C2E-5016-054C-8CBF-119DD9DF8868}">
      <dsp:nvSpPr>
        <dsp:cNvPr id="0" name=""/>
        <dsp:cNvSpPr/>
      </dsp:nvSpPr>
      <dsp:spPr>
        <a:xfrm>
          <a:off x="544025" y="0"/>
          <a:ext cx="1330121" cy="449618"/>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marL="0" lvl="0" indent="0" algn="l" defTabSz="977900">
            <a:lnSpc>
              <a:spcPct val="90000"/>
            </a:lnSpc>
            <a:spcBef>
              <a:spcPct val="0"/>
            </a:spcBef>
            <a:spcAft>
              <a:spcPct val="35000"/>
            </a:spcAft>
            <a:buNone/>
          </a:pPr>
          <a:r>
            <a:rPr lang="en-US" sz="2200" b="1" i="0" kern="1200" dirty="0">
              <a:solidFill>
                <a:srgbClr val="263248"/>
              </a:solidFill>
              <a:latin typeface="Roboto Condensed" panose="02000000000000000000" pitchFamily="2" charset="0"/>
              <a:ea typeface="Roboto Condensed" panose="02000000000000000000" pitchFamily="2" charset="0"/>
            </a:rPr>
            <a:t>Closed</a:t>
          </a:r>
        </a:p>
      </dsp:txBody>
      <dsp:txXfrm>
        <a:off x="544025" y="0"/>
        <a:ext cx="1330121" cy="449618"/>
      </dsp:txXfrm>
    </dsp:sp>
    <dsp:sp modelId="{435DC8D1-EE53-0F41-AB25-9B079939CD86}">
      <dsp:nvSpPr>
        <dsp:cNvPr id="0" name=""/>
        <dsp:cNvSpPr/>
      </dsp:nvSpPr>
      <dsp:spPr>
        <a:xfrm>
          <a:off x="1967817" y="0"/>
          <a:ext cx="449618" cy="4496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3F91AE-D4F2-EE4D-916B-EB0E272B978E}">
      <dsp:nvSpPr>
        <dsp:cNvPr id="0" name=""/>
        <dsp:cNvSpPr/>
      </dsp:nvSpPr>
      <dsp:spPr>
        <a:xfrm>
          <a:off x="2012779" y="44961"/>
          <a:ext cx="359694" cy="359694"/>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D9EA8-5C91-D84E-8373-301271C831F2}">
      <dsp:nvSpPr>
        <dsp:cNvPr id="0" name=""/>
        <dsp:cNvSpPr/>
      </dsp:nvSpPr>
      <dsp:spPr>
        <a:xfrm>
          <a:off x="2511107" y="0"/>
          <a:ext cx="1330121" cy="449618"/>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marL="0" lvl="0" indent="0" algn="l" defTabSz="977900">
            <a:lnSpc>
              <a:spcPct val="90000"/>
            </a:lnSpc>
            <a:spcBef>
              <a:spcPct val="0"/>
            </a:spcBef>
            <a:spcAft>
              <a:spcPct val="35000"/>
            </a:spcAft>
            <a:buNone/>
          </a:pPr>
          <a:r>
            <a:rPr lang="en-US" sz="2200" b="1" i="0" kern="1200" dirty="0">
              <a:solidFill>
                <a:srgbClr val="263248"/>
              </a:solidFill>
              <a:latin typeface="Roboto Condensed" panose="02000000000000000000" pitchFamily="2" charset="0"/>
              <a:ea typeface="Roboto Condensed" panose="02000000000000000000" pitchFamily="2" charset="0"/>
            </a:rPr>
            <a:t>Mixed</a:t>
          </a:r>
        </a:p>
      </dsp:txBody>
      <dsp:txXfrm>
        <a:off x="2511107" y="0"/>
        <a:ext cx="1330121" cy="449618"/>
      </dsp:txXfrm>
    </dsp:sp>
    <dsp:sp modelId="{1B90C7C1-D51E-734D-816B-271E2092E717}">
      <dsp:nvSpPr>
        <dsp:cNvPr id="0" name=""/>
        <dsp:cNvSpPr/>
      </dsp:nvSpPr>
      <dsp:spPr>
        <a:xfrm>
          <a:off x="3934899" y="0"/>
          <a:ext cx="449618" cy="44961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01BEC-B840-D04C-83D1-874BEEEB43F7}">
      <dsp:nvSpPr>
        <dsp:cNvPr id="0" name=""/>
        <dsp:cNvSpPr/>
      </dsp:nvSpPr>
      <dsp:spPr>
        <a:xfrm>
          <a:off x="3979861" y="44961"/>
          <a:ext cx="359694" cy="359694"/>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38B24-AD4A-6840-B290-5D6D833F0AC5}">
      <dsp:nvSpPr>
        <dsp:cNvPr id="0" name=""/>
        <dsp:cNvSpPr/>
      </dsp:nvSpPr>
      <dsp:spPr>
        <a:xfrm>
          <a:off x="4478188" y="0"/>
          <a:ext cx="1330121" cy="449618"/>
        </a:xfrm>
        <a:prstGeom prst="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b" anchorCtr="0">
          <a:noAutofit/>
        </a:bodyPr>
        <a:lstStyle/>
        <a:p>
          <a:pPr marL="0" lvl="0" indent="0" algn="l" defTabSz="977900">
            <a:lnSpc>
              <a:spcPct val="90000"/>
            </a:lnSpc>
            <a:spcBef>
              <a:spcPct val="0"/>
            </a:spcBef>
            <a:spcAft>
              <a:spcPct val="35000"/>
            </a:spcAft>
            <a:buNone/>
          </a:pPr>
          <a:r>
            <a:rPr lang="en-US" sz="2200" b="1" i="0" kern="1200" dirty="0">
              <a:solidFill>
                <a:srgbClr val="263248"/>
              </a:solidFill>
              <a:latin typeface="Roboto Condensed" panose="02000000000000000000" pitchFamily="2" charset="0"/>
              <a:ea typeface="Roboto Condensed" panose="02000000000000000000" pitchFamily="2" charset="0"/>
            </a:rPr>
            <a:t>Most Open</a:t>
          </a:r>
        </a:p>
      </dsp:txBody>
      <dsp:txXfrm>
        <a:off x="4478188" y="0"/>
        <a:ext cx="1330121" cy="4496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6725"/>
          </a:xfrm>
          <a:prstGeom prst="rect">
            <a:avLst/>
          </a:prstGeom>
        </p:spPr>
        <p:txBody>
          <a:bodyPr vert="horz" lIns="91440" tIns="45720" rIns="91440" bIns="45720" rtlCol="0"/>
          <a:lstStyle>
            <a:lvl1pPr algn="r">
              <a:defRPr sz="1200"/>
            </a:lvl1pPr>
          </a:lstStyle>
          <a:p>
            <a:fld id="{226C7423-218F-4267-8286-ED57E1BC09DF}" type="datetimeFigureOut">
              <a:rPr lang="en-US" smtClean="0"/>
              <a:t>4/18/18</a:t>
            </a:fld>
            <a:endParaRPr lang="en-US"/>
          </a:p>
        </p:txBody>
      </p:sp>
      <p:sp>
        <p:nvSpPr>
          <p:cNvPr id="4" name="Footer Placeholder 3"/>
          <p:cNvSpPr>
            <a:spLocks noGrp="1"/>
          </p:cNvSpPr>
          <p:nvPr>
            <p:ph type="ftr" sz="quarter" idx="2"/>
          </p:nvPr>
        </p:nvSpPr>
        <p:spPr>
          <a:xfrm>
            <a:off x="0" y="8829676"/>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6"/>
            <a:ext cx="2971800" cy="466725"/>
          </a:xfrm>
          <a:prstGeom prst="rect">
            <a:avLst/>
          </a:prstGeom>
        </p:spPr>
        <p:txBody>
          <a:bodyPr vert="horz" lIns="91440" tIns="45720" rIns="91440" bIns="45720" rtlCol="0" anchor="b"/>
          <a:lstStyle>
            <a:lvl1pPr algn="r">
              <a:defRPr sz="1200"/>
            </a:lvl1pPr>
          </a:lstStyle>
          <a:p>
            <a:fld id="{0000F16B-196F-48BC-BE3B-3B87E453B0A7}" type="slidenum">
              <a:rPr lang="en-US" smtClean="0"/>
              <a:t>‹#›</a:t>
            </a:fld>
            <a:endParaRPr lang="en-US"/>
          </a:p>
        </p:txBody>
      </p:sp>
    </p:spTree>
    <p:extLst>
      <p:ext uri="{BB962C8B-B14F-4D97-AF65-F5344CB8AC3E}">
        <p14:creationId xmlns:p14="http://schemas.microsoft.com/office/powerpoint/2010/main" val="4080779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This flow chart represents our framework from a macro</a:t>
            </a:r>
            <a:r>
              <a:rPr lang="en-US" baseline="0" dirty="0"/>
              <a:t> view:</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We have identified eight factors (on the left) that educators must consider when undertaking OER projects.</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The framework is comprised of three steps</a:t>
            </a:r>
          </a:p>
          <a:p>
            <a:pPr marL="228600" lvl="0" indent="-228600">
              <a:spcBef>
                <a:spcPts val="0"/>
              </a:spcBef>
              <a:spcAft>
                <a:spcPts val="0"/>
              </a:spcAft>
              <a:buFont typeface="+mj-lt"/>
              <a:buAutoNum type="arabicPeriod"/>
            </a:pPr>
            <a:r>
              <a:rPr lang="en-US" baseline="0" dirty="0"/>
              <a:t>Choose elements to address – Educator must decide which of the eight OER factors need to be addressed for a given project.</a:t>
            </a:r>
          </a:p>
          <a:p>
            <a:pPr marL="228600" lvl="0" indent="-228600">
              <a:spcBef>
                <a:spcPts val="0"/>
              </a:spcBef>
              <a:spcAft>
                <a:spcPts val="0"/>
              </a:spcAft>
              <a:buFont typeface="+mj-lt"/>
              <a:buAutoNum type="arabicPeriod"/>
            </a:pPr>
            <a:r>
              <a:rPr lang="en-US" baseline="0" dirty="0"/>
              <a:t>Effort and willingness – How much effort or willingness the educator is willing to expend to undertake the project. We differentiate between effort and willingness (explained on slide 14).</a:t>
            </a:r>
          </a:p>
          <a:p>
            <a:pPr marL="228600" lvl="0" indent="-228600">
              <a:spcBef>
                <a:spcPts val="0"/>
              </a:spcBef>
              <a:spcAft>
                <a:spcPts val="0"/>
              </a:spcAft>
              <a:buFont typeface="+mj-lt"/>
              <a:buAutoNum type="arabicPeriod"/>
            </a:pPr>
            <a:r>
              <a:rPr lang="en-US" baseline="0" dirty="0"/>
              <a:t>Skill/knowledge required – The skills/knowledge the educator has, or doesn’t have, to undertake a given OER project. </a:t>
            </a:r>
          </a:p>
          <a:p>
            <a:pPr marL="0" lvl="0" indent="0">
              <a:spcBef>
                <a:spcPts val="0"/>
              </a:spcBef>
              <a:spcAft>
                <a:spcPts val="0"/>
              </a:spcAft>
              <a:buNone/>
            </a:pPr>
            <a:endParaRPr lang="en-US" baseline="0" dirty="0"/>
          </a:p>
          <a:p>
            <a:pPr marL="0" lvl="0" indent="0">
              <a:spcBef>
                <a:spcPts val="0"/>
              </a:spcBef>
              <a:spcAft>
                <a:spcPts val="0"/>
              </a:spcAft>
              <a:buNone/>
            </a:pPr>
            <a:endParaRPr dirty="0"/>
          </a:p>
        </p:txBody>
      </p:sp>
    </p:spTree>
    <p:extLst>
      <p:ext uri="{BB962C8B-B14F-4D97-AF65-F5344CB8AC3E}">
        <p14:creationId xmlns:p14="http://schemas.microsoft.com/office/powerpoint/2010/main" val="374706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aseline="0" dirty="0"/>
              <a:t>Each of the steps in our framework can be broken down into a series of decision matrices for conceptualizing openness.</a:t>
            </a:r>
            <a:endParaRPr lang="en-US" dirty="0"/>
          </a:p>
          <a:p>
            <a:pPr marL="0" lvl="0" indent="0">
              <a:spcBef>
                <a:spcPts val="0"/>
              </a:spcBef>
              <a:spcAft>
                <a:spcPts val="0"/>
              </a:spcAft>
              <a:buNone/>
            </a:pPr>
            <a:endParaRPr lang="en-US" dirty="0"/>
          </a:p>
          <a:p>
            <a:pPr marL="0" lvl="0" indent="0">
              <a:spcBef>
                <a:spcPts val="0"/>
              </a:spcBef>
              <a:spcAft>
                <a:spcPts val="0"/>
              </a:spcAft>
              <a:buNone/>
            </a:pPr>
            <a:r>
              <a:rPr lang="en-US" dirty="0"/>
              <a:t>At</a:t>
            </a:r>
            <a:r>
              <a:rPr lang="en-US" baseline="0" dirty="0"/>
              <a:t> each step in the framework, we have attempted to conceptualize what each of the eight factors look like under </a:t>
            </a:r>
            <a:r>
              <a:rPr lang="en-US" b="1" baseline="0" dirty="0"/>
              <a:t>three hypothetical scenarios</a:t>
            </a:r>
            <a:r>
              <a:rPr lang="en-US" b="0" baseline="0" dirty="0"/>
              <a:t>:</a:t>
            </a:r>
          </a:p>
          <a:p>
            <a:pPr marL="171450" lvl="0" indent="-171450">
              <a:spcBef>
                <a:spcPts val="0"/>
              </a:spcBef>
              <a:spcAft>
                <a:spcPts val="0"/>
              </a:spcAft>
            </a:pPr>
            <a:r>
              <a:rPr lang="en-US" b="0" baseline="0" dirty="0"/>
              <a:t>Closed</a:t>
            </a:r>
          </a:p>
          <a:p>
            <a:pPr marL="171450" lvl="0" indent="-171450">
              <a:spcBef>
                <a:spcPts val="0"/>
              </a:spcBef>
              <a:spcAft>
                <a:spcPts val="0"/>
              </a:spcAft>
            </a:pPr>
            <a:r>
              <a:rPr lang="en-US" b="0" baseline="0" dirty="0"/>
              <a:t>Mixed</a:t>
            </a:r>
          </a:p>
          <a:p>
            <a:pPr marL="171450" lvl="0" indent="-171450">
              <a:spcBef>
                <a:spcPts val="0"/>
              </a:spcBef>
              <a:spcAft>
                <a:spcPts val="0"/>
              </a:spcAft>
            </a:pPr>
            <a:r>
              <a:rPr lang="en-US" b="0" baseline="0" dirty="0"/>
              <a:t>Most open</a:t>
            </a:r>
          </a:p>
          <a:p>
            <a:pPr marL="171450" lvl="0" indent="-171450">
              <a:spcBef>
                <a:spcPts val="0"/>
              </a:spcBef>
              <a:spcAft>
                <a:spcPts val="0"/>
              </a:spcAft>
            </a:pPr>
            <a:endParaRPr lang="en-US" b="0" baseline="0" dirty="0"/>
          </a:p>
          <a:p>
            <a:pPr marL="0" lvl="0" indent="0">
              <a:spcBef>
                <a:spcPts val="0"/>
              </a:spcBef>
              <a:spcAft>
                <a:spcPts val="0"/>
              </a:spcAft>
              <a:buNone/>
            </a:pPr>
            <a:r>
              <a:rPr lang="en-US" b="0" baseline="0" dirty="0"/>
              <a:t>Keep in mind, that this framework was developed </a:t>
            </a:r>
            <a:r>
              <a:rPr lang="en-US" b="0" i="1" baseline="0" dirty="0"/>
              <a:t>primarily</a:t>
            </a:r>
            <a:r>
              <a:rPr lang="en-US" b="0" i="0" baseline="0" dirty="0"/>
              <a:t> with OCW in mind (</a:t>
            </a:r>
            <a:r>
              <a:rPr lang="en-US" b="0" i="0" baseline="0" dirty="0" err="1"/>
              <a:t>ie</a:t>
            </a:r>
            <a:r>
              <a:rPr lang="en-US" b="0" i="0" baseline="0" dirty="0"/>
              <a:t> full courses), but the framework can be applied to discrete resources</a:t>
            </a:r>
            <a:endParaRPr dirty="0"/>
          </a:p>
        </p:txBody>
      </p:sp>
    </p:spTree>
    <p:extLst>
      <p:ext uri="{BB962C8B-B14F-4D97-AF65-F5344CB8AC3E}">
        <p14:creationId xmlns:p14="http://schemas.microsoft.com/office/powerpoint/2010/main" val="4199504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36702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dirty="0"/>
              <a:t>Step 1 is the primary reference scale</a:t>
            </a:r>
          </a:p>
          <a:p>
            <a:pPr marL="0" lvl="0" indent="0">
              <a:spcBef>
                <a:spcPts val="0"/>
              </a:spcBef>
              <a:spcAft>
                <a:spcPts val="0"/>
              </a:spcAft>
              <a:buNone/>
            </a:pPr>
            <a:endParaRPr lang="en-CA" dirty="0"/>
          </a:p>
          <a:p>
            <a:pPr marL="0" lvl="0" indent="0">
              <a:spcBef>
                <a:spcPts val="0"/>
              </a:spcBef>
              <a:spcAft>
                <a:spcPts val="0"/>
              </a:spcAft>
              <a:buNone/>
            </a:pPr>
            <a:r>
              <a:rPr lang="en-CA" dirty="0"/>
              <a:t>This provides an overview of what each of the eight factors look like under each of the hypothetical scenarios we’ve proposed.</a:t>
            </a:r>
          </a:p>
          <a:p>
            <a:pPr marL="0" lvl="0" indent="0">
              <a:spcBef>
                <a:spcPts val="0"/>
              </a:spcBef>
              <a:spcAft>
                <a:spcPts val="0"/>
              </a:spcAft>
              <a:buNone/>
            </a:pPr>
            <a:endParaRPr lang="en-CA" dirty="0"/>
          </a:p>
          <a:p>
            <a:pPr marL="0" lvl="0" indent="0">
              <a:spcBef>
                <a:spcPts val="0"/>
              </a:spcBef>
              <a:spcAft>
                <a:spcPts val="0"/>
              </a:spcAft>
              <a:buNone/>
            </a:pPr>
            <a:r>
              <a:rPr lang="en-CA" dirty="0"/>
              <a:t>We envision that this would be the primary scale of reference for educators, as it gives the best overview of how openness can be conceptualized.</a:t>
            </a:r>
          </a:p>
        </p:txBody>
      </p:sp>
    </p:spTree>
    <p:extLst>
      <p:ext uri="{BB962C8B-B14F-4D97-AF65-F5344CB8AC3E}">
        <p14:creationId xmlns:p14="http://schemas.microsoft.com/office/powerpoint/2010/main" val="3985331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dirty="0"/>
              <a:t>Step 2 looks at the effort and willingness required to make each factor open.</a:t>
            </a:r>
          </a:p>
          <a:p>
            <a:pPr marL="0" lvl="0" indent="0">
              <a:spcBef>
                <a:spcPts val="0"/>
              </a:spcBef>
              <a:spcAft>
                <a:spcPts val="0"/>
              </a:spcAft>
              <a:buNone/>
            </a:pPr>
            <a:endParaRPr lang="en-CA" dirty="0"/>
          </a:p>
          <a:p>
            <a:pPr marL="0" lvl="0" indent="0">
              <a:spcBef>
                <a:spcPts val="0"/>
              </a:spcBef>
              <a:spcAft>
                <a:spcPts val="0"/>
              </a:spcAft>
              <a:buNone/>
            </a:pPr>
            <a:r>
              <a:rPr lang="en-CA" dirty="0"/>
              <a:t>We conceptualize openness in this scale through the qualifiers none/no, minimal, some, more. </a:t>
            </a:r>
          </a:p>
          <a:p>
            <a:pPr marL="0" lvl="0" indent="0">
              <a:spcBef>
                <a:spcPts val="0"/>
              </a:spcBef>
              <a:spcAft>
                <a:spcPts val="0"/>
              </a:spcAft>
              <a:buNone/>
            </a:pPr>
            <a:endParaRPr lang="en-CA" dirty="0"/>
          </a:p>
          <a:p>
            <a:pPr marL="0" lvl="0" indent="0">
              <a:spcBef>
                <a:spcPts val="0"/>
              </a:spcBef>
              <a:spcAft>
                <a:spcPts val="0"/>
              </a:spcAft>
              <a:buNone/>
            </a:pPr>
            <a:r>
              <a:rPr lang="en-CA" dirty="0"/>
              <a:t>What is most important about Step 2 in the framework is the divergence of effort and willingness. Also, for some of the factors the increase in effort/willingness is gradual while for other factors it spikes quickly.</a:t>
            </a:r>
            <a:endParaRPr dirty="0"/>
          </a:p>
        </p:txBody>
      </p:sp>
    </p:spTree>
    <p:extLst>
      <p:ext uri="{BB962C8B-B14F-4D97-AF65-F5344CB8AC3E}">
        <p14:creationId xmlns:p14="http://schemas.microsoft.com/office/powerpoint/2010/main" val="2993994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dirty="0"/>
              <a:t>Step 3 conceptualized the knowledge and skill required for each factor.</a:t>
            </a:r>
          </a:p>
          <a:p>
            <a:pPr marL="0" lvl="0" indent="0">
              <a:spcBef>
                <a:spcPts val="0"/>
              </a:spcBef>
              <a:spcAft>
                <a:spcPts val="0"/>
              </a:spcAft>
              <a:buNone/>
            </a:pPr>
            <a:endParaRPr lang="en-CA" dirty="0"/>
          </a:p>
          <a:p>
            <a:pPr marL="0" lvl="0" indent="0">
              <a:spcBef>
                <a:spcPts val="0"/>
              </a:spcBef>
              <a:spcAft>
                <a:spcPts val="0"/>
              </a:spcAft>
              <a:buNone/>
            </a:pPr>
            <a:r>
              <a:rPr lang="en-CA" dirty="0"/>
              <a:t>Some factors require a great deal of skill/knowledge even under the mixed scenario, while other factors present a more gradual increase of skill/knowledge.</a:t>
            </a:r>
          </a:p>
          <a:p>
            <a:pPr marL="0" lvl="0" indent="0">
              <a:spcBef>
                <a:spcPts val="0"/>
              </a:spcBef>
              <a:spcAft>
                <a:spcPts val="0"/>
              </a:spcAft>
              <a:buNone/>
            </a:pPr>
            <a:endParaRPr lang="en-CA" dirty="0"/>
          </a:p>
          <a:p>
            <a:pPr marL="0" lvl="0" indent="0">
              <a:spcBef>
                <a:spcPts val="0"/>
              </a:spcBef>
              <a:spcAft>
                <a:spcPts val="0"/>
              </a:spcAft>
              <a:buNone/>
            </a:pPr>
            <a:r>
              <a:rPr lang="en-CA" dirty="0"/>
              <a:t>Of the eight factors accessibility/usability formatting, language, and cultural considerations present the greatest potential challenge for educators when maximizing openness. Conversely, factors like file format, digital distribution, and copyright/open licensing frameworks are easier to maximize for openness.</a:t>
            </a:r>
            <a:endParaRPr dirty="0"/>
          </a:p>
        </p:txBody>
      </p:sp>
    </p:spTree>
    <p:extLst>
      <p:ext uri="{BB962C8B-B14F-4D97-AF65-F5344CB8AC3E}">
        <p14:creationId xmlns:p14="http://schemas.microsoft.com/office/powerpoint/2010/main" val="284997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While testing our framework is a future project we have planned, I wanted to demonstrate how such a framework could be used to conceptualize openness.</a:t>
            </a:r>
          </a:p>
          <a:p>
            <a:pPr marL="0" lvl="0" indent="0">
              <a:spcBef>
                <a:spcPts val="0"/>
              </a:spcBef>
              <a:spcAft>
                <a:spcPts val="0"/>
              </a:spcAft>
              <a:buNone/>
            </a:pPr>
            <a:endParaRPr lang="en-US" dirty="0"/>
          </a:p>
          <a:p>
            <a:pPr marL="0" lvl="0" indent="0">
              <a:spcBef>
                <a:spcPts val="0"/>
              </a:spcBef>
              <a:spcAft>
                <a:spcPts val="0"/>
              </a:spcAft>
              <a:buNone/>
            </a:pPr>
            <a:r>
              <a:rPr lang="en-US" dirty="0"/>
              <a:t>I ran my collaborator Michael’s graduate course through our framework. Michael’s course can be found in the University of Alberta’s Education &amp; Research Archive – the institution’s digital repository. As I mentioned at the start of this presentation, Michael had already started thinking about making his course an OER when we first discussed this project, so the example is fitting.</a:t>
            </a:r>
          </a:p>
          <a:p>
            <a:pPr marL="0" lvl="0" indent="0">
              <a:spcBef>
                <a:spcPts val="0"/>
              </a:spcBef>
              <a:spcAft>
                <a:spcPts val="0"/>
              </a:spcAft>
              <a:buNone/>
            </a:pPr>
            <a:endParaRPr lang="en-US" dirty="0"/>
          </a:p>
          <a:p>
            <a:pPr marL="0" lvl="0" indent="0">
              <a:spcBef>
                <a:spcPts val="0"/>
              </a:spcBef>
              <a:spcAft>
                <a:spcPts val="0"/>
              </a:spcAft>
              <a:buNone/>
            </a:pPr>
            <a:r>
              <a:rPr lang="en-US" dirty="0"/>
              <a:t>The course has its own collection and is comprised of lecture PowerPoints with voiceover, audio files, video files, etc.</a:t>
            </a:r>
          </a:p>
        </p:txBody>
      </p:sp>
    </p:spTree>
    <p:extLst>
      <p:ext uri="{BB962C8B-B14F-4D97-AF65-F5344CB8AC3E}">
        <p14:creationId xmlns:p14="http://schemas.microsoft.com/office/powerpoint/2010/main" val="2421689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CA" dirty="0"/>
              <a:t>Openness is only maximized under the copyright and cultural considerations factors, while all other factors fall under the closed or mixed scenarios. </a:t>
            </a:r>
          </a:p>
          <a:p>
            <a:pPr marL="0" lvl="0" indent="0">
              <a:spcBef>
                <a:spcPts val="0"/>
              </a:spcBef>
              <a:spcAft>
                <a:spcPts val="0"/>
              </a:spcAft>
              <a:buNone/>
            </a:pPr>
            <a:endParaRPr lang="en-CA" dirty="0"/>
          </a:p>
          <a:p>
            <a:pPr marL="0" lvl="0" indent="0">
              <a:spcBef>
                <a:spcPts val="0"/>
              </a:spcBef>
              <a:spcAft>
                <a:spcPts val="0"/>
              </a:spcAft>
              <a:buNone/>
            </a:pPr>
            <a:r>
              <a:rPr lang="en-CA" dirty="0"/>
              <a:t>One factor which Michael actively chose to keep mixed was the support costs. Students are required to read works by Anthony Giddens which he felt could not be substituted. While these materials were available through the university library, they were not open access readings. </a:t>
            </a:r>
          </a:p>
          <a:p>
            <a:pPr marL="0" lvl="0" indent="0">
              <a:spcBef>
                <a:spcPts val="0"/>
              </a:spcBef>
              <a:spcAft>
                <a:spcPts val="0"/>
              </a:spcAft>
              <a:buNone/>
            </a:pPr>
            <a:endParaRPr lang="en-CA" dirty="0"/>
          </a:p>
          <a:p>
            <a:pPr marL="0" lvl="0" indent="0">
              <a:spcBef>
                <a:spcPts val="0"/>
              </a:spcBef>
              <a:spcAft>
                <a:spcPts val="0"/>
              </a:spcAft>
              <a:buNone/>
            </a:pPr>
            <a:r>
              <a:rPr lang="en-CA" dirty="0"/>
              <a:t>Assessments – being a graduate course – are essay style and are not made available so that factor remains closed. </a:t>
            </a:r>
          </a:p>
          <a:p>
            <a:pPr marL="0" lvl="0" indent="0">
              <a:spcBef>
                <a:spcPts val="0"/>
              </a:spcBef>
              <a:spcAft>
                <a:spcPts val="0"/>
              </a:spcAft>
              <a:buNone/>
            </a:pPr>
            <a:endParaRPr lang="en-CA" dirty="0"/>
          </a:p>
          <a:p>
            <a:pPr marL="0" lvl="0" indent="0">
              <a:spcBef>
                <a:spcPts val="0"/>
              </a:spcBef>
              <a:spcAft>
                <a:spcPts val="0"/>
              </a:spcAft>
              <a:buNone/>
            </a:pPr>
            <a:r>
              <a:rPr lang="en-CA" dirty="0"/>
              <a:t>All lectures were accompanied with video options and transcripts which is a considerable amount of work. Still, to be ‘most open’ Michael would have to make his course fully compliant with one of the accessibility standards (not an insignificant task). This might require reviewing fonts, colours, </a:t>
            </a:r>
            <a:r>
              <a:rPr lang="en-CA" dirty="0" err="1"/>
              <a:t>etc</a:t>
            </a:r>
            <a:r>
              <a:rPr lang="en-CA" dirty="0"/>
              <a:t>; this would tie into the file format factor as course materials are only available in editable proprietary formats. </a:t>
            </a:r>
          </a:p>
        </p:txBody>
      </p:sp>
    </p:spTree>
    <p:extLst>
      <p:ext uri="{BB962C8B-B14F-4D97-AF65-F5344CB8AC3E}">
        <p14:creationId xmlns:p14="http://schemas.microsoft.com/office/powerpoint/2010/main" val="810345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7450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b="1" baseline="0" dirty="0"/>
              <a:t>Huge range in difficulty among the eight factors when maximizing openness</a:t>
            </a:r>
          </a:p>
          <a:p>
            <a:pPr marL="171450" lvl="0" indent="-171450">
              <a:spcBef>
                <a:spcPts val="0"/>
              </a:spcBef>
              <a:spcAft>
                <a:spcPts val="0"/>
              </a:spcAft>
            </a:pPr>
            <a:r>
              <a:rPr lang="en-US" sz="1100" b="0" baseline="0" dirty="0"/>
              <a:t>For some factors it’s very difficulty to maximize openness, while it’s easy for others. </a:t>
            </a:r>
          </a:p>
          <a:p>
            <a:pPr marL="628650" lvl="1" indent="-171450">
              <a:spcBef>
                <a:spcPts val="0"/>
              </a:spcBef>
              <a:spcAft>
                <a:spcPts val="0"/>
              </a:spcAft>
            </a:pPr>
            <a:r>
              <a:rPr lang="en-US" sz="1100" b="0" baseline="0" dirty="0"/>
              <a:t>Not all the steps in the framework manifest themselves in the same way.</a:t>
            </a:r>
          </a:p>
          <a:p>
            <a:pPr marL="171450" lvl="0" indent="-171450">
              <a:spcBef>
                <a:spcPts val="0"/>
              </a:spcBef>
              <a:spcAft>
                <a:spcPts val="0"/>
              </a:spcAft>
            </a:pPr>
            <a:r>
              <a:rPr lang="en-US" sz="1100" b="0" baseline="0" dirty="0"/>
              <a:t>Also, the factors are not mutually exclusive – with some being inherently linked to others (</a:t>
            </a:r>
            <a:r>
              <a:rPr lang="en-US" sz="1100" b="0" baseline="0" dirty="0" err="1"/>
              <a:t>eg.</a:t>
            </a:r>
            <a:r>
              <a:rPr lang="en-US" sz="1100" b="0" baseline="0" dirty="0"/>
              <a:t> Accessibility/usability formatting and File Format).</a:t>
            </a:r>
          </a:p>
          <a:p>
            <a:pPr marL="0" lvl="0" indent="0">
              <a:spcBef>
                <a:spcPts val="0"/>
              </a:spcBef>
              <a:spcAft>
                <a:spcPts val="0"/>
              </a:spcAft>
              <a:buNone/>
            </a:pPr>
            <a:endParaRPr lang="en-US" sz="1100" b="1" baseline="0" dirty="0"/>
          </a:p>
          <a:p>
            <a:pPr marL="0" lvl="0" indent="0">
              <a:spcBef>
                <a:spcPts val="0"/>
              </a:spcBef>
              <a:spcAft>
                <a:spcPts val="0"/>
              </a:spcAft>
              <a:buNone/>
            </a:pPr>
            <a:r>
              <a:rPr lang="en-US" sz="1100" b="1" baseline="0" dirty="0"/>
              <a:t>Copyright</a:t>
            </a:r>
          </a:p>
          <a:p>
            <a:pPr marL="171450" lvl="0" indent="-171450">
              <a:spcBef>
                <a:spcPts val="0"/>
              </a:spcBef>
              <a:spcAft>
                <a:spcPts val="0"/>
              </a:spcAft>
            </a:pPr>
            <a:r>
              <a:rPr lang="en-US" sz="1100" dirty="0"/>
              <a:t>The </a:t>
            </a:r>
            <a:r>
              <a:rPr lang="en-US" sz="1100" i="1" dirty="0"/>
              <a:t>most critical</a:t>
            </a:r>
            <a:r>
              <a:rPr lang="en-US" sz="1100" dirty="0"/>
              <a:t> factor</a:t>
            </a:r>
          </a:p>
          <a:p>
            <a:pPr marL="171450" lvl="0" indent="-171450">
              <a:spcBef>
                <a:spcPts val="0"/>
              </a:spcBef>
              <a:spcAft>
                <a:spcPts val="0"/>
              </a:spcAft>
            </a:pPr>
            <a:r>
              <a:rPr lang="en-US" sz="1100" dirty="0"/>
              <a:t>Maximizing openness through an open license is trivially easy – regardless of the chosen license</a:t>
            </a:r>
          </a:p>
          <a:p>
            <a:pPr marL="171450" lvl="0" indent="-171450">
              <a:spcBef>
                <a:spcPts val="0"/>
              </a:spcBef>
              <a:spcAft>
                <a:spcPts val="0"/>
              </a:spcAft>
            </a:pPr>
            <a:r>
              <a:rPr lang="en-US" sz="1100" dirty="0"/>
              <a:t>CC-BY or equivalently open license is </a:t>
            </a:r>
            <a:r>
              <a:rPr lang="en-US" sz="1100" i="1" dirty="0"/>
              <a:t>highly</a:t>
            </a:r>
            <a:r>
              <a:rPr lang="en-US" sz="1100" dirty="0"/>
              <a:t> recommended,</a:t>
            </a:r>
            <a:r>
              <a:rPr lang="en-US" sz="1100" baseline="0" dirty="0"/>
              <a:t> to facilitate broader distribution and editability</a:t>
            </a:r>
            <a:endParaRPr lang="en-US" sz="1100" dirty="0"/>
          </a:p>
          <a:p>
            <a:pPr marL="171450" lvl="0" indent="-171450">
              <a:spcBef>
                <a:spcPts val="0"/>
              </a:spcBef>
              <a:spcAft>
                <a:spcPts val="0"/>
              </a:spcAft>
            </a:pPr>
            <a:r>
              <a:rPr lang="en-US" sz="1100" dirty="0"/>
              <a:t>Without open licensing, OERs are a non-starter</a:t>
            </a:r>
          </a:p>
          <a:p>
            <a:pPr marL="171450" lvl="0" indent="-171450">
              <a:spcBef>
                <a:spcPts val="0"/>
              </a:spcBef>
              <a:spcAft>
                <a:spcPts val="0"/>
              </a:spcAft>
            </a:pPr>
            <a:endParaRPr lang="en-US" sz="1100" dirty="0"/>
          </a:p>
          <a:p>
            <a:pPr marL="0" lvl="0" indent="0">
              <a:spcBef>
                <a:spcPts val="0"/>
              </a:spcBef>
              <a:spcAft>
                <a:spcPts val="0"/>
              </a:spcAft>
              <a:buNone/>
            </a:pPr>
            <a:r>
              <a:rPr lang="en-US" sz="1100" b="1" dirty="0"/>
              <a:t>Language and cultural considerations</a:t>
            </a:r>
          </a:p>
          <a:p>
            <a:pPr marL="171450" lvl="0" indent="-171450">
              <a:spcBef>
                <a:spcPts val="0"/>
              </a:spcBef>
              <a:spcAft>
                <a:spcPts val="0"/>
              </a:spcAft>
            </a:pPr>
            <a:r>
              <a:rPr lang="en-US" sz="1100" b="0" dirty="0"/>
              <a:t>Translating works into multiple languages or providing translation guidelines is a monumental amount of work</a:t>
            </a:r>
          </a:p>
          <a:p>
            <a:pPr marL="171450" lvl="0" indent="-171450">
              <a:spcBef>
                <a:spcPts val="0"/>
              </a:spcBef>
              <a:spcAft>
                <a:spcPts val="0"/>
              </a:spcAft>
            </a:pPr>
            <a:r>
              <a:rPr lang="en-US" sz="1100" b="0" dirty="0"/>
              <a:t>Some courses simply won’t be applicable to all cultures</a:t>
            </a:r>
          </a:p>
          <a:p>
            <a:endParaRPr lang="en-US" sz="1100" dirty="0"/>
          </a:p>
          <a:p>
            <a:endParaRPr lang="en-US" sz="1100" dirty="0"/>
          </a:p>
          <a:p>
            <a:pPr marL="457200" lvl="1" indent="0">
              <a:spcBef>
                <a:spcPts val="0"/>
              </a:spcBef>
              <a:spcAft>
                <a:spcPts val="0"/>
              </a:spcAft>
              <a:buNone/>
            </a:pPr>
            <a:endParaRPr lang="en-US" sz="1100" baseline="0" dirty="0"/>
          </a:p>
        </p:txBody>
      </p:sp>
    </p:spTree>
    <p:extLst>
      <p:ext uri="{BB962C8B-B14F-4D97-AF65-F5344CB8AC3E}">
        <p14:creationId xmlns:p14="http://schemas.microsoft.com/office/powerpoint/2010/main" val="98625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1" dirty="0">
                <a:latin typeface="Arial" panose="020B0604020202020204" pitchFamily="34" charset="0"/>
                <a:cs typeface="Arial" panose="020B0604020202020204" pitchFamily="34" charset="0"/>
              </a:rPr>
              <a:t>Assessment</a:t>
            </a:r>
          </a:p>
          <a:p>
            <a:pPr marL="171450" lvl="0" indent="-171450">
              <a:spcBef>
                <a:spcPts val="0"/>
              </a:spcBef>
              <a:spcAft>
                <a:spcPts val="0"/>
              </a:spcAft>
            </a:pPr>
            <a:r>
              <a:rPr lang="en-US" dirty="0">
                <a:latin typeface="Arial" panose="020B0604020202020204" pitchFamily="34" charset="0"/>
                <a:cs typeface="Arial" panose="020B0604020202020204" pitchFamily="34" charset="0"/>
              </a:rPr>
              <a:t>Self-assessment (in the most open scenario) has a pedagogical tradeoff, as it limits the possible assessment mechanisms to objective approaches including multiple choice, true/false, and matching.</a:t>
            </a:r>
          </a:p>
          <a:p>
            <a:pPr marL="171450" lvl="0" indent="-171450">
              <a:spcBef>
                <a:spcPts val="0"/>
              </a:spcBef>
              <a:spcAft>
                <a:spcPts val="0"/>
              </a:spcAft>
            </a:pPr>
            <a:r>
              <a:rPr lang="en-US" dirty="0">
                <a:latin typeface="Arial" panose="020B0604020202020204" pitchFamily="34" charset="0"/>
                <a:cs typeface="Arial" panose="020B0604020202020204" pitchFamily="34" charset="0"/>
              </a:rPr>
              <a:t>Rich critical thinking exercises are lost</a:t>
            </a:r>
          </a:p>
          <a:p>
            <a:pPr marL="0" lvl="0" indent="0">
              <a:spcBef>
                <a:spcPts val="0"/>
              </a:spcBef>
              <a:spcAft>
                <a:spcPts val="0"/>
              </a:spcAft>
              <a:buNone/>
            </a:pPr>
            <a:endParaRPr lang="en-US" dirty="0">
              <a:latin typeface="Arial" panose="020B0604020202020204" pitchFamily="34" charset="0"/>
              <a:cs typeface="Arial" panose="020B0604020202020204" pitchFamily="34" charset="0"/>
            </a:endParaRPr>
          </a:p>
          <a:p>
            <a:pPr marL="0" lvl="0" indent="0">
              <a:spcBef>
                <a:spcPts val="0"/>
              </a:spcBef>
              <a:spcAft>
                <a:spcPts val="0"/>
              </a:spcAft>
              <a:buNone/>
            </a:pPr>
            <a:r>
              <a:rPr lang="en-US" b="1" dirty="0">
                <a:latin typeface="Arial" panose="020B0604020202020204" pitchFamily="34" charset="0"/>
                <a:cs typeface="Arial" panose="020B0604020202020204" pitchFamily="34" charset="0"/>
              </a:rPr>
              <a:t>Maximizing openness for language and culture</a:t>
            </a:r>
          </a:p>
          <a:p>
            <a:pPr marL="171450" lvl="0" indent="-171450">
              <a:spcBef>
                <a:spcPts val="0"/>
              </a:spcBef>
              <a:spcAft>
                <a:spcPts val="0"/>
              </a:spcAft>
            </a:pPr>
            <a:r>
              <a:rPr lang="en-US" b="0" baseline="0" dirty="0">
                <a:latin typeface="Arial" panose="020B0604020202020204" pitchFamily="34" charset="0"/>
                <a:cs typeface="Arial" panose="020B0604020202020204" pitchFamily="34" charset="0"/>
              </a:rPr>
              <a:t>Huge undertaking on behalf of the educator and can drastically increase production time</a:t>
            </a:r>
          </a:p>
          <a:p>
            <a:pPr marL="171450" lvl="0" indent="-171450">
              <a:spcBef>
                <a:spcPts val="0"/>
              </a:spcBef>
              <a:spcAft>
                <a:spcPts val="0"/>
              </a:spcAft>
            </a:pPr>
            <a:r>
              <a:rPr lang="en-US" b="0" baseline="0" dirty="0">
                <a:latin typeface="Arial" panose="020B0604020202020204" pitchFamily="34" charset="0"/>
                <a:cs typeface="Arial" panose="020B0604020202020204" pitchFamily="34" charset="0"/>
              </a:rPr>
              <a:t>We recommend just designing an OER for one intended language</a:t>
            </a:r>
          </a:p>
          <a:p>
            <a:pPr marL="171450" lvl="0" indent="-171450">
              <a:spcBef>
                <a:spcPts val="0"/>
              </a:spcBef>
              <a:spcAft>
                <a:spcPts val="0"/>
              </a:spcAft>
            </a:pPr>
            <a:r>
              <a:rPr lang="en-US" b="0" baseline="0" dirty="0">
                <a:latin typeface="Arial" panose="020B0604020202020204" pitchFamily="34" charset="0"/>
                <a:cs typeface="Arial" panose="020B0604020202020204" pitchFamily="34" charset="0"/>
              </a:rPr>
              <a:t>Cultural considerations are not always clear cut. For example, are the images in this presentation universally understood/representative? Our cultural blind spots are not always obvious.</a:t>
            </a:r>
          </a:p>
          <a:p>
            <a:pPr marL="171450" lvl="0" indent="-171450">
              <a:spcBef>
                <a:spcPts val="0"/>
              </a:spcBef>
              <a:spcAft>
                <a:spcPts val="0"/>
              </a:spcAft>
            </a:pPr>
            <a:endParaRPr lang="en-US" b="0" baseline="0" dirty="0">
              <a:latin typeface="Arial" panose="020B0604020202020204" pitchFamily="34" charset="0"/>
              <a:cs typeface="Arial" panose="020B0604020202020204" pitchFamily="34" charset="0"/>
            </a:endParaRPr>
          </a:p>
          <a:p>
            <a:pPr marL="0" lvl="0" indent="0">
              <a:spcBef>
                <a:spcPts val="0"/>
              </a:spcBef>
              <a:spcAft>
                <a:spcPts val="0"/>
              </a:spcAft>
              <a:buNone/>
            </a:pPr>
            <a:r>
              <a:rPr lang="en-US" b="1" baseline="0" dirty="0">
                <a:latin typeface="Arial" panose="020B0604020202020204" pitchFamily="34" charset="0"/>
                <a:cs typeface="Arial" panose="020B0604020202020204" pitchFamily="34" charset="0"/>
              </a:rPr>
              <a:t>Multimedia files </a:t>
            </a:r>
          </a:p>
          <a:p>
            <a:pPr marL="171450" lvl="0" indent="-171450">
              <a:spcBef>
                <a:spcPts val="0"/>
              </a:spcBef>
              <a:spcAft>
                <a:spcPts val="0"/>
              </a:spcAft>
            </a:pPr>
            <a:r>
              <a:rPr lang="en-US" b="0" baseline="0" dirty="0">
                <a:latin typeface="Arial" panose="020B0604020202020204" pitchFamily="34" charset="0"/>
                <a:cs typeface="Arial" panose="020B0604020202020204" pitchFamily="34" charset="0"/>
              </a:rPr>
              <a:t>We recommend distributing documents in as many open file formats as possible.</a:t>
            </a:r>
          </a:p>
          <a:p>
            <a:pPr marL="171450" lvl="0" indent="-171450">
              <a:spcBef>
                <a:spcPts val="0"/>
              </a:spcBef>
              <a:spcAft>
                <a:spcPts val="0"/>
              </a:spcAft>
            </a:pPr>
            <a:r>
              <a:rPr lang="en-US" b="0" baseline="0" dirty="0">
                <a:latin typeface="Arial" panose="020B0604020202020204" pitchFamily="34" charset="0"/>
                <a:cs typeface="Arial" panose="020B0604020202020204" pitchFamily="34" charset="0"/>
              </a:rPr>
              <a:t>What is a more or less editable video or audio file format? Will these file formats always be relevant?</a:t>
            </a:r>
          </a:p>
          <a:p>
            <a:pPr marL="171450" lvl="0" indent="-171450">
              <a:spcBef>
                <a:spcPts val="0"/>
              </a:spcBef>
              <a:spcAft>
                <a:spcPts val="0"/>
              </a:spcAft>
            </a:pPr>
            <a:r>
              <a:rPr lang="en-US" b="0" baseline="0" dirty="0">
                <a:latin typeface="Arial" panose="020B0604020202020204" pitchFamily="34" charset="0"/>
                <a:cs typeface="Arial" panose="020B0604020202020204" pitchFamily="34" charset="0"/>
              </a:rPr>
              <a:t>What matters is the quality (resolution or bit rate) of the file.</a:t>
            </a:r>
          </a:p>
          <a:p>
            <a:pPr marL="171450" lvl="0" indent="-171450">
              <a:spcBef>
                <a:spcPts val="0"/>
              </a:spcBef>
              <a:spcAft>
                <a:spcPts val="0"/>
              </a:spcAft>
            </a:pPr>
            <a:r>
              <a:rPr lang="en-US" b="0" baseline="0" dirty="0">
                <a:latin typeface="Arial" panose="020B0604020202020204" pitchFamily="34" charset="0"/>
                <a:cs typeface="Arial" panose="020B0604020202020204" pitchFamily="34" charset="0"/>
              </a:rPr>
              <a:t>Highlights the challenge of discussing formats generally, as these are likely to change based on the evolution of technology. Ten years from now we might be more concerned about editable augmented reality or virtual reality environments.</a:t>
            </a:r>
          </a:p>
          <a:p>
            <a:pPr marL="628650" lvl="1" indent="-171450">
              <a:spcBef>
                <a:spcPts val="0"/>
              </a:spcBef>
              <a:spcAft>
                <a:spcPts val="0"/>
              </a:spcAft>
            </a:pPr>
            <a:r>
              <a:rPr lang="en-US" b="0" baseline="0" dirty="0">
                <a:latin typeface="Arial" panose="020B0604020202020204" pitchFamily="34" charset="0"/>
                <a:cs typeface="Arial" panose="020B0604020202020204" pitchFamily="34" charset="0"/>
              </a:rPr>
              <a:t>File format is tightly linked to the Accessibility/Usability factor</a:t>
            </a:r>
          </a:p>
          <a:p>
            <a:pPr marL="628650" lvl="1" indent="-171450">
              <a:spcBef>
                <a:spcPts val="0"/>
              </a:spcBef>
              <a:spcAft>
                <a:spcPts val="0"/>
              </a:spcAft>
            </a:pPr>
            <a:r>
              <a:rPr lang="en-US" b="0" baseline="0" dirty="0">
                <a:latin typeface="Arial" panose="020B0604020202020204" pitchFamily="34" charset="0"/>
                <a:cs typeface="Arial" panose="020B0604020202020204" pitchFamily="34" charset="0"/>
              </a:rPr>
              <a:t>It will be up to educators to keep up with technology. What will usability look like for file formats we haven’t seen yet?</a:t>
            </a:r>
          </a:p>
        </p:txBody>
      </p:sp>
    </p:spTree>
    <p:extLst>
      <p:ext uri="{BB962C8B-B14F-4D97-AF65-F5344CB8AC3E}">
        <p14:creationId xmlns:p14="http://schemas.microsoft.com/office/powerpoint/2010/main" val="3378528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0543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 Future Research - Empirical testing. We could like to run a variety of open courses through this framework to see the courses fare, and to see where our framework can be adjusted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Future Research - Interactive online resource, so educators can generate project plans for OCW/OER projects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 Suggestion - OER funding bodies should require an open license and funds should be available to translate resources that are most likely to be beneficial to an international audience.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lvl="1" indent="0">
              <a:spcBef>
                <a:spcPts val="0"/>
              </a:spcBef>
              <a:spcAft>
                <a:spcPts val="0"/>
              </a:spcAft>
              <a:buNone/>
            </a:pPr>
            <a:endParaRPr lang="en-US" dirty="0"/>
          </a:p>
        </p:txBody>
      </p:sp>
    </p:spTree>
    <p:extLst>
      <p:ext uri="{BB962C8B-B14F-4D97-AF65-F5344CB8AC3E}">
        <p14:creationId xmlns:p14="http://schemas.microsoft.com/office/powerpoint/2010/main" val="182146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86295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91734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64564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26623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8" name="Shape 518"/>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3" name="Shape 533"/>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Michael and I began talking about this project in November 2016.</a:t>
            </a:r>
          </a:p>
          <a:p>
            <a:pPr marL="0" lvl="0" indent="0">
              <a:spcBef>
                <a:spcPts val="0"/>
              </a:spcBef>
              <a:spcAft>
                <a:spcPts val="0"/>
              </a:spcAft>
              <a:buNone/>
            </a:pPr>
            <a:endParaRPr lang="en-US" dirty="0"/>
          </a:p>
          <a:p>
            <a:pPr marL="0" lvl="0" indent="0">
              <a:spcBef>
                <a:spcPts val="0"/>
              </a:spcBef>
              <a:spcAft>
                <a:spcPts val="0"/>
              </a:spcAft>
              <a:buNone/>
            </a:pPr>
            <a:r>
              <a:rPr lang="en-US" dirty="0"/>
              <a:t>Like all good projects, the basic idea of our framework was outlined on a napkin over a workshop lunch. At the workshop I was discussing some of the challenges of OERs, and Michael was in the process of thinking about how best to transition his graduate course into an OER. </a:t>
            </a:r>
          </a:p>
          <a:p>
            <a:pPr marL="0" lvl="0" indent="0">
              <a:spcBef>
                <a:spcPts val="0"/>
              </a:spcBef>
              <a:spcAft>
                <a:spcPts val="0"/>
              </a:spcAft>
              <a:buNone/>
            </a:pPr>
            <a:endParaRPr lang="en-US" dirty="0"/>
          </a:p>
          <a:p>
            <a:pPr marL="0" lvl="0" indent="0">
              <a:spcBef>
                <a:spcPts val="0"/>
              </a:spcBef>
              <a:spcAft>
                <a:spcPts val="0"/>
              </a:spcAft>
              <a:buNone/>
            </a:pPr>
            <a:r>
              <a:rPr lang="en-US" b="1" dirty="0"/>
              <a:t>Methodological considerations</a:t>
            </a:r>
          </a:p>
          <a:p>
            <a:pPr marL="171450" lvl="0" indent="-171450">
              <a:spcBef>
                <a:spcPts val="0"/>
              </a:spcBef>
              <a:spcAft>
                <a:spcPts val="0"/>
              </a:spcAft>
            </a:pPr>
            <a:r>
              <a:rPr lang="en-US" dirty="0"/>
              <a:t>Phenomenological self-reflection (</a:t>
            </a:r>
            <a:r>
              <a:rPr lang="en-US" dirty="0" err="1"/>
              <a:t>Colaizi</a:t>
            </a:r>
            <a:r>
              <a:rPr lang="en-US" dirty="0"/>
              <a:t>, 1973)</a:t>
            </a:r>
          </a:p>
          <a:p>
            <a:pPr marL="171450" lvl="0" indent="-171450">
              <a:spcBef>
                <a:spcPts val="0"/>
              </a:spcBef>
              <a:spcAft>
                <a:spcPts val="0"/>
              </a:spcAft>
            </a:pPr>
            <a:r>
              <a:rPr lang="en-US" dirty="0"/>
              <a:t>close analysis of the literature. </a:t>
            </a:r>
          </a:p>
          <a:p>
            <a:pPr marL="0" lvl="0" indent="0">
              <a:spcBef>
                <a:spcPts val="0"/>
              </a:spcBef>
              <a:spcAft>
                <a:spcPts val="0"/>
              </a:spcAft>
              <a:buNone/>
            </a:pPr>
            <a:endParaRPr lang="en-US" dirty="0"/>
          </a:p>
          <a:p>
            <a:pPr marL="0" lvl="0" indent="0">
              <a:spcBef>
                <a:spcPts val="0"/>
              </a:spcBef>
              <a:spcAft>
                <a:spcPts val="0"/>
              </a:spcAft>
              <a:buNone/>
            </a:pPr>
            <a:r>
              <a:rPr lang="en-US" b="1" dirty="0"/>
              <a:t>Contribution to the literature</a:t>
            </a:r>
          </a:p>
          <a:p>
            <a:pPr marL="0" lvl="0" indent="0">
              <a:spcBef>
                <a:spcPts val="0"/>
              </a:spcBef>
              <a:spcAft>
                <a:spcPts val="0"/>
              </a:spcAft>
              <a:buNone/>
            </a:pPr>
            <a:r>
              <a:rPr lang="en-US" dirty="0"/>
              <a:t>We envision the contribution of this paper as theorizing the tradeoffs that exist when moving to OER, and looking for a practical threshold of openness that can provide guidance to educators.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100" dirty="0"/>
              <a:t>We</a:t>
            </a:r>
            <a:r>
              <a:rPr lang="en-US" sz="1100" baseline="0" dirty="0"/>
              <a:t> had two research questions we wanted to answer.</a:t>
            </a:r>
          </a:p>
          <a:p>
            <a:pPr marL="0" lvl="0" indent="0">
              <a:spcBef>
                <a:spcPts val="0"/>
              </a:spcBef>
              <a:spcAft>
                <a:spcPts val="0"/>
              </a:spcAft>
              <a:buNone/>
            </a:pPr>
            <a:endParaRPr lang="en-US" sz="1100" baseline="0" dirty="0"/>
          </a:p>
          <a:p>
            <a:pPr marL="228600" lvl="0" indent="-228600">
              <a:spcBef>
                <a:spcPts val="0"/>
              </a:spcBef>
              <a:spcAft>
                <a:spcPts val="0"/>
              </a:spcAft>
              <a:buFont typeface="+mj-lt"/>
              <a:buAutoNum type="arabicPeriod"/>
            </a:pPr>
            <a:r>
              <a:rPr lang="en-CA" sz="1100" dirty="0"/>
              <a:t>What are the primary factors that educators need to consider when transitioning to OER?</a:t>
            </a:r>
          </a:p>
          <a:p>
            <a:pPr marL="228600" lvl="0" indent="-228600">
              <a:spcBef>
                <a:spcPts val="0"/>
              </a:spcBef>
              <a:spcAft>
                <a:spcPts val="0"/>
              </a:spcAft>
              <a:buFont typeface="+mj-lt"/>
              <a:buAutoNum type="arabicPeriod"/>
            </a:pPr>
            <a:r>
              <a:rPr lang="en-CA" sz="1100" dirty="0"/>
              <a:t>If each of these factors could be placed on a conceptual scale from “most closed” to “most open”, what would be the implications?</a:t>
            </a:r>
            <a:endParaRPr lang="en-US" sz="1100" baseline="0" dirty="0"/>
          </a:p>
          <a:p>
            <a:pPr marL="0" lvl="0" indent="0">
              <a:spcBef>
                <a:spcPts val="0"/>
              </a:spcBef>
              <a:spcAft>
                <a:spcPts val="0"/>
              </a:spcAft>
              <a:buNone/>
            </a:pPr>
            <a:endParaRPr lang="en-US" sz="1100" baseline="0" dirty="0"/>
          </a:p>
          <a:p>
            <a:pPr marL="0" lvl="0" indent="0">
              <a:spcBef>
                <a:spcPts val="0"/>
              </a:spcBef>
              <a:spcAft>
                <a:spcPts val="0"/>
              </a:spcAft>
              <a:buNone/>
            </a:pPr>
            <a:endParaRPr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indent="0">
              <a:spcBef>
                <a:spcPts val="1000"/>
              </a:spcBef>
              <a:spcAft>
                <a:spcPts val="1000"/>
              </a:spcAft>
              <a:buNone/>
            </a:pPr>
            <a:r>
              <a:rPr lang="en-CA" dirty="0"/>
              <a:t>From the beginning, we wanted this project to serve as a guide for educators. Therefore…</a:t>
            </a:r>
          </a:p>
          <a:p>
            <a:pPr marL="0" indent="0">
              <a:spcBef>
                <a:spcPts val="1000"/>
              </a:spcBef>
              <a:spcAft>
                <a:spcPts val="1000"/>
              </a:spcAft>
              <a:buNone/>
            </a:pPr>
            <a:endParaRPr lang="en-CA" dirty="0"/>
          </a:p>
          <a:p>
            <a:pPr marL="285750" indent="-285750">
              <a:spcBef>
                <a:spcPts val="1000"/>
              </a:spcBef>
              <a:spcAft>
                <a:spcPts val="1000"/>
              </a:spcAft>
            </a:pPr>
            <a:r>
              <a:rPr lang="en-CA" dirty="0"/>
              <a:t>We wanted to create a framework that helps educators conceptualize OER/OEP projects</a:t>
            </a:r>
          </a:p>
          <a:p>
            <a:pPr marL="457200" lvl="1" indent="0">
              <a:spcAft>
                <a:spcPts val="1000"/>
              </a:spcAft>
              <a:buNone/>
            </a:pPr>
            <a:endParaRPr lang="en-CA" dirty="0"/>
          </a:p>
          <a:p>
            <a:pPr marL="285750" indent="-285750">
              <a:spcAft>
                <a:spcPts val="1000"/>
              </a:spcAft>
            </a:pPr>
            <a:r>
              <a:rPr lang="en-CA" dirty="0"/>
              <a:t>Determine what is ‘open enough’</a:t>
            </a:r>
          </a:p>
          <a:p>
            <a:pPr marL="742950" lvl="1" indent="-285750">
              <a:spcAft>
                <a:spcPts val="1000"/>
              </a:spcAft>
            </a:pPr>
            <a:r>
              <a:rPr lang="en-CA" dirty="0"/>
              <a:t>What are reasonable expectations for educators?</a:t>
            </a:r>
          </a:p>
          <a:p>
            <a:pPr marL="457200" lvl="1" indent="0">
              <a:spcAft>
                <a:spcPts val="1000"/>
              </a:spcAft>
              <a:buNone/>
            </a:pPr>
            <a:endParaRPr lang="en-CA" dirty="0"/>
          </a:p>
          <a:p>
            <a:pPr marL="285750" indent="-285750">
              <a:spcAft>
                <a:spcPts val="1000"/>
              </a:spcAft>
            </a:pPr>
            <a:r>
              <a:rPr lang="en-CA" dirty="0"/>
              <a:t>Determine when maximizing openness is potentially problematic</a:t>
            </a:r>
          </a:p>
          <a:p>
            <a:pPr marL="0" lvl="0" indent="0">
              <a:spcBef>
                <a:spcPts val="0"/>
              </a:spcBef>
              <a:spcAft>
                <a:spcPts val="0"/>
              </a:spcAft>
              <a:buNone/>
            </a:pPr>
            <a:endParaRPr dirty="0"/>
          </a:p>
        </p:txBody>
      </p:sp>
    </p:spTree>
    <p:extLst>
      <p:ext uri="{BB962C8B-B14F-4D97-AF65-F5344CB8AC3E}">
        <p14:creationId xmlns:p14="http://schemas.microsoft.com/office/powerpoint/2010/main" val="411499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indent="0">
              <a:spcBef>
                <a:spcPts val="1000"/>
              </a:spcBef>
              <a:spcAft>
                <a:spcPts val="1000"/>
              </a:spcAft>
              <a:buNone/>
            </a:pPr>
            <a:r>
              <a:rPr lang="en-CA" dirty="0"/>
              <a:t>Having had previously read a considerable amount of literature on openness in education, we observed some trends, identified some well-established criticisms of openness, and identified some gaps that this project could potentially address.</a:t>
            </a:r>
          </a:p>
          <a:p>
            <a:pPr marL="0" indent="0">
              <a:spcBef>
                <a:spcPts val="1000"/>
              </a:spcBef>
              <a:spcAft>
                <a:spcPts val="1000"/>
              </a:spcAft>
              <a:buNone/>
            </a:pPr>
            <a:endParaRPr lang="en-CA" dirty="0"/>
          </a:p>
          <a:p>
            <a:pPr marL="0" indent="0">
              <a:spcBef>
                <a:spcPts val="1000"/>
              </a:spcBef>
              <a:spcAft>
                <a:spcPts val="1000"/>
              </a:spcAft>
              <a:buNone/>
            </a:pPr>
            <a:r>
              <a:rPr lang="en-CA" dirty="0"/>
              <a:t>There are a number of key papers that outline the historical impact of open education or that try to identify what ‘openness’ means.</a:t>
            </a:r>
          </a:p>
          <a:p>
            <a:pPr marL="171450" indent="-171450">
              <a:spcBef>
                <a:spcPts val="1000"/>
              </a:spcBef>
              <a:spcAft>
                <a:spcPts val="1000"/>
              </a:spcAft>
            </a:pPr>
            <a:r>
              <a:rPr lang="en-CA" dirty="0"/>
              <a:t>Have been several cycles of openness going back centuries.</a:t>
            </a:r>
          </a:p>
          <a:p>
            <a:pPr marL="628650" lvl="1" indent="-171450">
              <a:spcBef>
                <a:spcPts val="1000"/>
              </a:spcBef>
              <a:spcAft>
                <a:spcPts val="1000"/>
              </a:spcAft>
            </a:pPr>
            <a:r>
              <a:rPr lang="en-CA" dirty="0"/>
              <a:t>Peter and </a:t>
            </a:r>
            <a:r>
              <a:rPr lang="en-CA" dirty="0" err="1"/>
              <a:t>Deimann</a:t>
            </a:r>
            <a:r>
              <a:rPr lang="en-CA" dirty="0"/>
              <a:t> (2013) noted a tendency for periods of contractions in openness to follow those where openness expands (p. 12).</a:t>
            </a:r>
          </a:p>
          <a:p>
            <a:pPr marL="742950" marR="0" lvl="1" indent="-285750" algn="l" defTabSz="914400" rtl="0" eaLnBrk="1" fontAlgn="auto" latinLnBrk="0" hangingPunct="1">
              <a:lnSpc>
                <a:spcPct val="100000"/>
              </a:lnSpc>
              <a:spcBef>
                <a:spcPts val="0"/>
              </a:spcBef>
              <a:spcAft>
                <a:spcPts val="1000"/>
              </a:spcAft>
              <a:buClr>
                <a:srgbClr val="000000"/>
              </a:buClr>
              <a:buSzPts val="1400"/>
              <a:buFont typeface="Arial"/>
              <a:buChar char="○"/>
              <a:tabLst/>
              <a:defRPr/>
            </a:pPr>
            <a:r>
              <a:rPr lang="en-CA" dirty="0"/>
              <a:t>Openness in education is not a ‘new’ phenomenon.</a:t>
            </a:r>
          </a:p>
          <a:p>
            <a:pPr marL="285750" marR="0" lvl="0" indent="-285750" algn="l" defTabSz="914400" rtl="0" eaLnBrk="1" fontAlgn="auto" latinLnBrk="0" hangingPunct="1">
              <a:lnSpc>
                <a:spcPct val="100000"/>
              </a:lnSpc>
              <a:spcBef>
                <a:spcPts val="0"/>
              </a:spcBef>
              <a:spcAft>
                <a:spcPts val="1000"/>
              </a:spcAft>
              <a:buClr>
                <a:srgbClr val="000000"/>
              </a:buClr>
              <a:buSzPts val="1400"/>
              <a:buFont typeface="Arial"/>
              <a:buChar char="○"/>
              <a:tabLst/>
              <a:defRPr/>
            </a:pPr>
            <a:r>
              <a:rPr lang="en-CA" dirty="0" err="1"/>
              <a:t>Hegarty</a:t>
            </a:r>
            <a:r>
              <a:rPr lang="en-CA" dirty="0"/>
              <a:t> (2015) proposes eight attributes of open pedagogy, only one of which involves OER (p. 5).</a:t>
            </a:r>
          </a:p>
          <a:p>
            <a:pPr marL="0" marR="0" lvl="0" indent="0" algn="l" defTabSz="914400" rtl="0" eaLnBrk="1" fontAlgn="auto" latinLnBrk="0" hangingPunct="1">
              <a:lnSpc>
                <a:spcPct val="100000"/>
              </a:lnSpc>
              <a:spcBef>
                <a:spcPts val="0"/>
              </a:spcBef>
              <a:spcAft>
                <a:spcPts val="1000"/>
              </a:spcAft>
              <a:buClr>
                <a:srgbClr val="000000"/>
              </a:buClr>
              <a:buSzPts val="1400"/>
              <a:buFont typeface="Arial"/>
              <a:buNone/>
              <a:tabLst/>
              <a:defRPr/>
            </a:pPr>
            <a:endParaRPr lang="en-CA" dirty="0"/>
          </a:p>
          <a:p>
            <a:pPr marL="0" marR="0" lvl="0" indent="0" algn="l" defTabSz="914400" rtl="0" eaLnBrk="1" fontAlgn="auto" latinLnBrk="0" hangingPunct="1">
              <a:lnSpc>
                <a:spcPct val="100000"/>
              </a:lnSpc>
              <a:spcBef>
                <a:spcPts val="0"/>
              </a:spcBef>
              <a:spcAft>
                <a:spcPts val="1000"/>
              </a:spcAft>
              <a:buClr>
                <a:srgbClr val="000000"/>
              </a:buClr>
              <a:buSzPts val="1400"/>
              <a:buFont typeface="Arial"/>
              <a:buNone/>
              <a:tabLst/>
              <a:defRPr/>
            </a:pPr>
            <a:r>
              <a:rPr lang="en-CA" dirty="0"/>
              <a:t>There are conflated definitions of openness.</a:t>
            </a:r>
          </a:p>
          <a:p>
            <a:pPr marL="285750" lvl="0" indent="-285750">
              <a:spcAft>
                <a:spcPts val="1000"/>
              </a:spcAft>
            </a:pPr>
            <a:r>
              <a:rPr lang="en-CA" dirty="0" err="1"/>
              <a:t>Pomerantz</a:t>
            </a:r>
            <a:r>
              <a:rPr lang="en-CA" dirty="0"/>
              <a:t> and Peek (2016) in their review of over 50 different kinds of ‘opens’, found several approaches to open including rights, access, use, transparent, participatory, enabling, etc.</a:t>
            </a:r>
          </a:p>
          <a:p>
            <a:pPr marL="742950" lvl="1" indent="-285750">
              <a:spcAft>
                <a:spcPts val="1000"/>
              </a:spcAft>
            </a:pPr>
            <a:r>
              <a:rPr lang="en-CA" dirty="0"/>
              <a:t>The authors also warn of ‘</a:t>
            </a:r>
            <a:r>
              <a:rPr lang="en-CA" dirty="0" err="1"/>
              <a:t>openwashing</a:t>
            </a:r>
            <a:r>
              <a:rPr lang="en-CA" dirty="0"/>
              <a:t>,’ to highlight that the term is becoming increasingly ambiguous.</a:t>
            </a:r>
          </a:p>
          <a:p>
            <a:pPr marL="457200" lvl="1" indent="0">
              <a:spcAft>
                <a:spcPts val="1000"/>
              </a:spcAft>
              <a:buNone/>
            </a:pPr>
            <a:endParaRPr lang="en-CA" dirty="0"/>
          </a:p>
          <a:p>
            <a:pPr marL="285750" indent="-285750">
              <a:spcAft>
                <a:spcPts val="1000"/>
              </a:spcAft>
            </a:pPr>
            <a:r>
              <a:rPr lang="en-CA" dirty="0" err="1"/>
              <a:t>Nasccimbeni</a:t>
            </a:r>
            <a:r>
              <a:rPr lang="en-CA" dirty="0"/>
              <a:t> et al. (2016) define the ‘open educator’ as a transitional process involving multiple steps.</a:t>
            </a:r>
          </a:p>
          <a:p>
            <a:pPr marL="0" lvl="0" indent="0">
              <a:spcBef>
                <a:spcPts val="0"/>
              </a:spcBef>
              <a:spcAft>
                <a:spcPts val="0"/>
              </a:spcAft>
              <a:buNone/>
            </a:pPr>
            <a:endParaRPr dirty="0"/>
          </a:p>
        </p:txBody>
      </p:sp>
    </p:spTree>
    <p:extLst>
      <p:ext uri="{BB962C8B-B14F-4D97-AF65-F5344CB8AC3E}">
        <p14:creationId xmlns:p14="http://schemas.microsoft.com/office/powerpoint/2010/main" val="401179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indent="0">
              <a:spcBef>
                <a:spcPts val="1000"/>
              </a:spcBef>
              <a:spcAft>
                <a:spcPts val="1000"/>
              </a:spcAft>
              <a:buNone/>
            </a:pPr>
            <a:r>
              <a:rPr lang="en-CA" dirty="0"/>
              <a:t>In the literature, there are a number of papers that criticize, and outline the challenges of, openness in education.</a:t>
            </a:r>
          </a:p>
          <a:p>
            <a:pPr marL="0" indent="0">
              <a:spcBef>
                <a:spcPts val="1000"/>
              </a:spcBef>
              <a:spcAft>
                <a:spcPts val="1000"/>
              </a:spcAft>
              <a:buNone/>
            </a:pPr>
            <a:endParaRPr lang="en-CA" dirty="0"/>
          </a:p>
          <a:p>
            <a:pPr marL="171450" indent="-171450">
              <a:spcBef>
                <a:spcPts val="1000"/>
              </a:spcBef>
              <a:spcAft>
                <a:spcPts val="1000"/>
              </a:spcAft>
            </a:pPr>
            <a:r>
              <a:rPr lang="en-CA" dirty="0"/>
              <a:t>Knox (2013) argues that there is a general lack of theorization around the concepts of openness</a:t>
            </a:r>
          </a:p>
          <a:p>
            <a:pPr marL="0" indent="0">
              <a:spcBef>
                <a:spcPts val="1000"/>
              </a:spcBef>
              <a:spcAft>
                <a:spcPts val="1000"/>
              </a:spcAft>
              <a:buNone/>
            </a:pPr>
            <a:endParaRPr lang="en-CA" dirty="0"/>
          </a:p>
          <a:p>
            <a:pPr marL="171450" indent="-171450">
              <a:spcBef>
                <a:spcPts val="1000"/>
              </a:spcBef>
              <a:spcAft>
                <a:spcPts val="1000"/>
              </a:spcAft>
            </a:pPr>
            <a:r>
              <a:rPr lang="en-CA" dirty="0"/>
              <a:t>Weller (2014) notes the vagueness of the term makes it open to being meaningless (p. 28)</a:t>
            </a:r>
          </a:p>
          <a:p>
            <a:pPr marL="0" indent="0">
              <a:spcBef>
                <a:spcPts val="1000"/>
              </a:spcBef>
              <a:spcAft>
                <a:spcPts val="1000"/>
              </a:spcAft>
              <a:buNone/>
            </a:pPr>
            <a:endParaRPr lang="en-CA" dirty="0"/>
          </a:p>
          <a:p>
            <a:pPr marL="171450" indent="-171450">
              <a:spcBef>
                <a:spcPts val="1000"/>
              </a:spcBef>
              <a:spcAft>
                <a:spcPts val="1000"/>
              </a:spcAft>
            </a:pPr>
            <a:r>
              <a:rPr lang="en-CA" dirty="0"/>
              <a:t>Open educational practices (OEP) literature has many insights regarding approach, but a there is a gap around choices and consequences of open design.</a:t>
            </a:r>
          </a:p>
          <a:p>
            <a:pPr marL="628650" lvl="1" indent="-171450">
              <a:spcBef>
                <a:spcPts val="1000"/>
              </a:spcBef>
              <a:spcAft>
                <a:spcPts val="1000"/>
              </a:spcAft>
            </a:pPr>
            <a:r>
              <a:rPr lang="en-CA" dirty="0"/>
              <a:t>OER literature has a disproportionate number of institutional case studies that focus on cost saving to students.</a:t>
            </a:r>
          </a:p>
          <a:p>
            <a:pPr marL="0" indent="0">
              <a:spcBef>
                <a:spcPts val="1000"/>
              </a:spcBef>
              <a:spcAft>
                <a:spcPts val="1000"/>
              </a:spcAft>
              <a:buNone/>
            </a:pPr>
            <a:endParaRPr lang="en-CA" dirty="0"/>
          </a:p>
          <a:p>
            <a:pPr marL="171450" indent="-171450">
              <a:spcAft>
                <a:spcPts val="1000"/>
              </a:spcAft>
            </a:pPr>
            <a:r>
              <a:rPr lang="en-CA" dirty="0"/>
              <a:t>Ehlers (2011, p. 2) argues that access issues have been over emphasized at the expense of discussions around quality and innovation in teaching and learning.</a:t>
            </a:r>
          </a:p>
          <a:p>
            <a:pPr marL="0" indent="0">
              <a:spcAft>
                <a:spcPts val="1000"/>
              </a:spcAft>
              <a:buNone/>
            </a:pPr>
            <a:endParaRPr lang="en-CA" dirty="0"/>
          </a:p>
          <a:p>
            <a:pPr marL="171450" indent="-171450">
              <a:spcAft>
                <a:spcPts val="1000"/>
              </a:spcAft>
            </a:pPr>
            <a:r>
              <a:rPr lang="en-CA" dirty="0"/>
              <a:t>Pierce (2016) notes that what all the concepts around openness tend toward learner centrism. Openness in education should focus on improving student learning.</a:t>
            </a:r>
          </a:p>
        </p:txBody>
      </p:sp>
    </p:spTree>
    <p:extLst>
      <p:ext uri="{BB962C8B-B14F-4D97-AF65-F5344CB8AC3E}">
        <p14:creationId xmlns:p14="http://schemas.microsoft.com/office/powerpoint/2010/main" val="1439629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92907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4" name="Shape 14"/>
          <p:cNvGrpSpPr/>
          <p:nvPr/>
        </p:nvGrpSpPr>
        <p:grpSpPr>
          <a:xfrm rot="10800000" flipH="1">
            <a:off x="1" y="1090763"/>
            <a:ext cx="8847502" cy="2961975"/>
            <a:chOff x="-8178042" y="-4493254"/>
            <a:chExt cx="19483598" cy="6522736"/>
          </a:xfrm>
        </p:grpSpPr>
        <p:sp>
          <p:nvSpPr>
            <p:cNvPr id="15" name="Shape 15"/>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6" name="Shape 16"/>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7" name="Shape 17"/>
          <p:cNvGrpSpPr/>
          <p:nvPr/>
        </p:nvGrpSpPr>
        <p:grpSpPr>
          <a:xfrm>
            <a:off x="3677236" y="4278349"/>
            <a:ext cx="5480829" cy="432996"/>
            <a:chOff x="5582265" y="4646738"/>
            <a:chExt cx="5480829" cy="432996"/>
          </a:xfrm>
        </p:grpSpPr>
        <p:sp>
          <p:nvSpPr>
            <p:cNvPr id="18" name="Shape 18"/>
            <p:cNvSpPr/>
            <p:nvPr/>
          </p:nvSpPr>
          <p:spPr>
            <a:xfrm rot="10800000">
              <a:off x="5582265"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9" name="Shape 19"/>
            <p:cNvGrpSpPr/>
            <p:nvPr/>
          </p:nvGrpSpPr>
          <p:grpSpPr>
            <a:xfrm flipH="1">
              <a:off x="5585232" y="4646738"/>
              <a:ext cx="5477861" cy="304551"/>
              <a:chOff x="-24158748" y="330075"/>
              <a:chExt cx="30568423" cy="1699506"/>
            </a:xfrm>
          </p:grpSpPr>
          <p:sp>
            <p:nvSpPr>
              <p:cNvPr id="20" name="Shape 20"/>
              <p:cNvSpPr/>
              <p:nvPr/>
            </p:nvSpPr>
            <p:spPr>
              <a:xfrm>
                <a:off x="-24158748" y="330081"/>
                <a:ext cx="289080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 name="Shape 21"/>
              <p:cNvSpPr/>
              <p:nvPr/>
            </p:nvSpPr>
            <p:spPr>
              <a:xfrm>
                <a:off x="4710175"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Shape 24"/>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25"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p:grpSpPr>
        <p:sp>
          <p:nvSpPr>
            <p:cNvPr id="29" name="Shape 29"/>
            <p:cNvSpPr/>
            <p:nvPr/>
          </p:nvSpPr>
          <p:spPr>
            <a:xfrm>
              <a:off x="-9894852" y="-4493114"/>
              <a:ext cx="146853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30" name="Shape 30"/>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31" name="Shape 31"/>
          <p:cNvGrpSpPr/>
          <p:nvPr/>
        </p:nvGrpSpPr>
        <p:grpSpPr>
          <a:xfrm>
            <a:off x="6946842" y="4472723"/>
            <a:ext cx="2202830" cy="670795"/>
            <a:chOff x="5575242" y="4472723"/>
            <a:chExt cx="2202830" cy="670795"/>
          </a:xfrm>
        </p:grpSpPr>
        <p:sp>
          <p:nvSpPr>
            <p:cNvPr id="32" name="Shape 3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flipH="1">
              <a:off x="5734850" y="4472723"/>
              <a:ext cx="2040837" cy="670795"/>
              <a:chOff x="1297954" y="330075"/>
              <a:chExt cx="5169293" cy="1699506"/>
            </a:xfrm>
          </p:grpSpPr>
          <p:sp>
            <p:nvSpPr>
              <p:cNvPr id="34" name="Shape 3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6" name="Shape 36"/>
            <p:cNvGrpSpPr/>
            <p:nvPr/>
          </p:nvGrpSpPr>
          <p:grpSpPr>
            <a:xfrm flipH="1">
              <a:off x="5578209" y="4646738"/>
              <a:ext cx="2199863" cy="304563"/>
              <a:chOff x="-5827153" y="330075"/>
              <a:chExt cx="12276019" cy="1699569"/>
            </a:xfrm>
          </p:grpSpPr>
          <p:sp>
            <p:nvSpPr>
              <p:cNvPr id="37" name="Shape 3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8" name="Shape 3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sp>
        <p:nvSpPr>
          <p:cNvPr id="43" name="Shape 43"/>
          <p:cNvSpPr/>
          <p:nvPr/>
        </p:nvSpPr>
        <p:spPr>
          <a:xfrm>
            <a:off x="7544483" y="657775"/>
            <a:ext cx="1299300" cy="4329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44" name="Shape 44"/>
          <p:cNvGrpSpPr/>
          <p:nvPr/>
        </p:nvGrpSpPr>
        <p:grpSpPr>
          <a:xfrm>
            <a:off x="0" y="-7088"/>
            <a:ext cx="8661398" cy="5150588"/>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47" name="Shape 47"/>
          <p:cNvGrpSpPr/>
          <p:nvPr/>
        </p:nvGrpSpPr>
        <p:grpSpPr>
          <a:xfrm rot="10800000" flipH="1">
            <a:off x="1" y="1090763"/>
            <a:ext cx="8847502" cy="2961975"/>
            <a:chOff x="-8178042" y="-4493254"/>
            <a:chExt cx="19483598" cy="6522736"/>
          </a:xfrm>
        </p:grpSpPr>
        <p:sp>
          <p:nvSpPr>
            <p:cNvPr id="48" name="Shape 48"/>
            <p:cNvSpPr/>
            <p:nvPr/>
          </p:nvSpPr>
          <p:spPr>
            <a:xfrm>
              <a:off x="-8178042" y="-4493118"/>
              <a:ext cx="12968400" cy="65226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49" name="Shape 49"/>
            <p:cNvSpPr/>
            <p:nvPr/>
          </p:nvSpPr>
          <p:spPr>
            <a:xfrm>
              <a:off x="4782955" y="-4493254"/>
              <a:ext cx="6522600" cy="65226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50" name="Shape 50"/>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endParaRPr/>
          </a:p>
        </p:txBody>
      </p:sp>
      <p:sp>
        <p:nvSpPr>
          <p:cNvPr id="51" name="Shape 51"/>
          <p:cNvSpPr txBox="1"/>
          <p:nvPr/>
        </p:nvSpPr>
        <p:spPr>
          <a:xfrm>
            <a:off x="286600" y="1014575"/>
            <a:ext cx="676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a:solidFill>
                  <a:srgbClr val="FF9800"/>
                </a:solidFill>
              </a:rPr>
              <a:t>“</a:t>
            </a:r>
            <a:endParaRPr sz="7200" b="1">
              <a:solidFill>
                <a:srgbClr val="FF9800"/>
              </a:solidFill>
            </a:endParaRPr>
          </a:p>
        </p:txBody>
      </p:sp>
      <p:grpSp>
        <p:nvGrpSpPr>
          <p:cNvPr id="52" name="Shape 52"/>
          <p:cNvGrpSpPr/>
          <p:nvPr/>
        </p:nvGrpSpPr>
        <p:grpSpPr>
          <a:xfrm>
            <a:off x="6946842" y="4472723"/>
            <a:ext cx="2202830" cy="670795"/>
            <a:chOff x="5575242" y="4472723"/>
            <a:chExt cx="2202830" cy="670795"/>
          </a:xfrm>
        </p:grpSpPr>
        <p:sp>
          <p:nvSpPr>
            <p:cNvPr id="53" name="Shape 53"/>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4" name="Shape 54"/>
            <p:cNvGrpSpPr/>
            <p:nvPr/>
          </p:nvGrpSpPr>
          <p:grpSpPr>
            <a:xfrm flipH="1">
              <a:off x="5734850" y="4472723"/>
              <a:ext cx="2040837" cy="670795"/>
              <a:chOff x="1297954" y="330075"/>
              <a:chExt cx="5169293" cy="1699506"/>
            </a:xfrm>
          </p:grpSpPr>
          <p:sp>
            <p:nvSpPr>
              <p:cNvPr id="55" name="Shape 5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6" name="Shape 5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 name="Shape 57"/>
            <p:cNvGrpSpPr/>
            <p:nvPr/>
          </p:nvGrpSpPr>
          <p:grpSpPr>
            <a:xfrm flipH="1">
              <a:off x="5578209" y="4646738"/>
              <a:ext cx="2199863" cy="304563"/>
              <a:chOff x="-5827153" y="330075"/>
              <a:chExt cx="12276019" cy="1699569"/>
            </a:xfrm>
          </p:grpSpPr>
          <p:sp>
            <p:nvSpPr>
              <p:cNvPr id="58" name="Shape 58"/>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59" name="Shape 59"/>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60" name="Shape 6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Shape 62"/>
          <p:cNvGrpSpPr/>
          <p:nvPr/>
        </p:nvGrpSpPr>
        <p:grpSpPr>
          <a:xfrm>
            <a:off x="-4" y="40"/>
            <a:ext cx="7072430" cy="1327315"/>
            <a:chOff x="-4" y="40"/>
            <a:chExt cx="7072430" cy="1327315"/>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64" name="Shape 64"/>
            <p:cNvGrpSpPr/>
            <p:nvPr/>
          </p:nvGrpSpPr>
          <p:grpSpPr>
            <a:xfrm rot="10800000" flipH="1">
              <a:off x="3" y="40"/>
              <a:ext cx="6756168" cy="1327315"/>
              <a:chOff x="-2168138" y="330075"/>
              <a:chExt cx="8650663" cy="1699506"/>
            </a:xfrm>
          </p:grpSpPr>
          <p:sp>
            <p:nvSpPr>
              <p:cNvPr id="65" name="Shape 6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6" name="Shape 6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67" name="Shape 67"/>
            <p:cNvGrpSpPr/>
            <p:nvPr/>
          </p:nvGrpSpPr>
          <p:grpSpPr>
            <a:xfrm rot="10800000" flipH="1">
              <a:off x="-4" y="381007"/>
              <a:ext cx="7072430" cy="771744"/>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69" name="Shape 6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70" name="Shape 70"/>
          <p:cNvGrpSpPr/>
          <p:nvPr/>
        </p:nvGrpSpPr>
        <p:grpSpPr>
          <a:xfrm>
            <a:off x="6946842" y="4472723"/>
            <a:ext cx="2202830" cy="670795"/>
            <a:chOff x="5575242" y="4472723"/>
            <a:chExt cx="2202830" cy="670795"/>
          </a:xfrm>
        </p:grpSpPr>
        <p:sp>
          <p:nvSpPr>
            <p:cNvPr id="71" name="Shape 7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2" name="Shape 72"/>
            <p:cNvGrpSpPr/>
            <p:nvPr/>
          </p:nvGrpSpPr>
          <p:grpSpPr>
            <a:xfrm flipH="1">
              <a:off x="5734850" y="4472723"/>
              <a:ext cx="2040837" cy="670795"/>
              <a:chOff x="1297954" y="330075"/>
              <a:chExt cx="5169293" cy="1699506"/>
            </a:xfrm>
          </p:grpSpPr>
          <p:sp>
            <p:nvSpPr>
              <p:cNvPr id="73" name="Shape 7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 name="Shape 75"/>
            <p:cNvGrpSpPr/>
            <p:nvPr/>
          </p:nvGrpSpPr>
          <p:grpSpPr>
            <a:xfrm flipH="1">
              <a:off x="5578209" y="4646738"/>
              <a:ext cx="2199863" cy="304563"/>
              <a:chOff x="-5827153" y="330075"/>
              <a:chExt cx="12276019" cy="1699569"/>
            </a:xfrm>
          </p:grpSpPr>
          <p:sp>
            <p:nvSpPr>
              <p:cNvPr id="76" name="Shape 7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77" name="Shape 7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Shape 79"/>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Shape 82"/>
          <p:cNvGrpSpPr/>
          <p:nvPr/>
        </p:nvGrpSpPr>
        <p:grpSpPr>
          <a:xfrm>
            <a:off x="-4" y="40"/>
            <a:ext cx="7072430" cy="1327315"/>
            <a:chOff x="-4" y="40"/>
            <a:chExt cx="7072430" cy="1327315"/>
          </a:xfrm>
        </p:grpSpPr>
        <p:sp>
          <p:nvSpPr>
            <p:cNvPr id="83" name="Shape 83"/>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84" name="Shape 84"/>
            <p:cNvGrpSpPr/>
            <p:nvPr/>
          </p:nvGrpSpPr>
          <p:grpSpPr>
            <a:xfrm rot="10800000" flipH="1">
              <a:off x="3" y="40"/>
              <a:ext cx="6756168" cy="1327315"/>
              <a:chOff x="-2168138" y="330075"/>
              <a:chExt cx="8650663" cy="1699506"/>
            </a:xfrm>
          </p:grpSpPr>
          <p:sp>
            <p:nvSpPr>
              <p:cNvPr id="85" name="Shape 8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6" name="Shape 86"/>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87" name="Shape 87"/>
            <p:cNvGrpSpPr/>
            <p:nvPr/>
          </p:nvGrpSpPr>
          <p:grpSpPr>
            <a:xfrm rot="10800000" flipH="1">
              <a:off x="-4" y="381007"/>
              <a:ext cx="7072430" cy="771744"/>
              <a:chOff x="-9092084" y="330075"/>
              <a:chExt cx="15574609" cy="1699501"/>
            </a:xfrm>
          </p:grpSpPr>
          <p:sp>
            <p:nvSpPr>
              <p:cNvPr id="88" name="Shape 88"/>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89" name="Shape 89"/>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90" name="Shape 90"/>
          <p:cNvGrpSpPr/>
          <p:nvPr/>
        </p:nvGrpSpPr>
        <p:grpSpPr>
          <a:xfrm>
            <a:off x="6946842" y="4472723"/>
            <a:ext cx="2202830" cy="670795"/>
            <a:chOff x="5575242" y="4472723"/>
            <a:chExt cx="2202830" cy="670795"/>
          </a:xfrm>
        </p:grpSpPr>
        <p:sp>
          <p:nvSpPr>
            <p:cNvPr id="91" name="Shape 91"/>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2" name="Shape 92"/>
            <p:cNvGrpSpPr/>
            <p:nvPr/>
          </p:nvGrpSpPr>
          <p:grpSpPr>
            <a:xfrm flipH="1">
              <a:off x="5734850" y="4472723"/>
              <a:ext cx="2040837" cy="670795"/>
              <a:chOff x="1297954" y="330075"/>
              <a:chExt cx="5169293" cy="1699506"/>
            </a:xfrm>
          </p:grpSpPr>
          <p:sp>
            <p:nvSpPr>
              <p:cNvPr id="93" name="Shape 93"/>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4" name="Shape 94"/>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5" name="Shape 95"/>
            <p:cNvGrpSpPr/>
            <p:nvPr/>
          </p:nvGrpSpPr>
          <p:grpSpPr>
            <a:xfrm flipH="1">
              <a:off x="5578209" y="4646738"/>
              <a:ext cx="2199863" cy="304563"/>
              <a:chOff x="-5827153" y="330075"/>
              <a:chExt cx="12276019" cy="1699569"/>
            </a:xfrm>
          </p:grpSpPr>
          <p:sp>
            <p:nvSpPr>
              <p:cNvPr id="96" name="Shape 96"/>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97" name="Shape 97"/>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98" name="Shape 9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Shape 99"/>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Shape 100"/>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Shape 10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Shape 103"/>
          <p:cNvGrpSpPr/>
          <p:nvPr/>
        </p:nvGrpSpPr>
        <p:grpSpPr>
          <a:xfrm>
            <a:off x="-4" y="40"/>
            <a:ext cx="7072430" cy="1327315"/>
            <a:chOff x="-4" y="40"/>
            <a:chExt cx="7072430" cy="1327315"/>
          </a:xfrm>
        </p:grpSpPr>
        <p:sp>
          <p:nvSpPr>
            <p:cNvPr id="104" name="Shape 104"/>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105" name="Shape 105"/>
            <p:cNvGrpSpPr/>
            <p:nvPr/>
          </p:nvGrpSpPr>
          <p:grpSpPr>
            <a:xfrm rot="10800000" flipH="1">
              <a:off x="3" y="40"/>
              <a:ext cx="6756168" cy="1327315"/>
              <a:chOff x="-2168138" y="330075"/>
              <a:chExt cx="8650663" cy="1699506"/>
            </a:xfrm>
          </p:grpSpPr>
          <p:sp>
            <p:nvSpPr>
              <p:cNvPr id="106" name="Shape 106"/>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07" name="Shape 107"/>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8" name="Shape 108"/>
            <p:cNvGrpSpPr/>
            <p:nvPr/>
          </p:nvGrpSpPr>
          <p:grpSpPr>
            <a:xfrm rot="10800000" flipH="1">
              <a:off x="-4" y="381007"/>
              <a:ext cx="7072430" cy="771744"/>
              <a:chOff x="-9092084" y="330075"/>
              <a:chExt cx="15574609" cy="1699501"/>
            </a:xfrm>
          </p:grpSpPr>
          <p:sp>
            <p:nvSpPr>
              <p:cNvPr id="109" name="Shape 109"/>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10" name="Shape 110"/>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grpSp>
        <p:nvGrpSpPr>
          <p:cNvPr id="111" name="Shape 111"/>
          <p:cNvGrpSpPr/>
          <p:nvPr/>
        </p:nvGrpSpPr>
        <p:grpSpPr>
          <a:xfrm>
            <a:off x="6946842" y="4472723"/>
            <a:ext cx="2202830" cy="670795"/>
            <a:chOff x="5575242" y="4472723"/>
            <a:chExt cx="2202830" cy="670795"/>
          </a:xfrm>
        </p:grpSpPr>
        <p:sp>
          <p:nvSpPr>
            <p:cNvPr id="112" name="Shape 112"/>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3" name="Shape 113"/>
            <p:cNvGrpSpPr/>
            <p:nvPr/>
          </p:nvGrpSpPr>
          <p:grpSpPr>
            <a:xfrm flipH="1">
              <a:off x="5734850" y="4472723"/>
              <a:ext cx="2040837" cy="670795"/>
              <a:chOff x="1297954" y="330075"/>
              <a:chExt cx="5169293" cy="1699506"/>
            </a:xfrm>
          </p:grpSpPr>
          <p:sp>
            <p:nvSpPr>
              <p:cNvPr id="114" name="Shape 114"/>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5" name="Shape 11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6" name="Shape 116"/>
            <p:cNvGrpSpPr/>
            <p:nvPr/>
          </p:nvGrpSpPr>
          <p:grpSpPr>
            <a:xfrm flipH="1">
              <a:off x="5578209" y="4646738"/>
              <a:ext cx="2199863" cy="304563"/>
              <a:chOff x="-5827153" y="330075"/>
              <a:chExt cx="12276019" cy="1699569"/>
            </a:xfrm>
          </p:grpSpPr>
          <p:sp>
            <p:nvSpPr>
              <p:cNvPr id="117" name="Shape 117"/>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18" name="Shape 118"/>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19" name="Shape 119"/>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Shape 120"/>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Shape 121"/>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Shape 122"/>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Shape 1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grpSp>
        <p:nvGrpSpPr>
          <p:cNvPr id="164" name="Shape 164"/>
          <p:cNvGrpSpPr/>
          <p:nvPr/>
        </p:nvGrpSpPr>
        <p:grpSpPr>
          <a:xfrm>
            <a:off x="6946842" y="4472723"/>
            <a:ext cx="2202830" cy="670795"/>
            <a:chOff x="5575242" y="4472723"/>
            <a:chExt cx="2202830" cy="670795"/>
          </a:xfrm>
        </p:grpSpPr>
        <p:sp>
          <p:nvSpPr>
            <p:cNvPr id="165" name="Shape 16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66" name="Shape 166"/>
            <p:cNvGrpSpPr/>
            <p:nvPr/>
          </p:nvGrpSpPr>
          <p:grpSpPr>
            <a:xfrm flipH="1">
              <a:off x="5734850" y="4472723"/>
              <a:ext cx="2040837" cy="670795"/>
              <a:chOff x="1297954" y="330075"/>
              <a:chExt cx="5169293" cy="1699506"/>
            </a:xfrm>
          </p:grpSpPr>
          <p:sp>
            <p:nvSpPr>
              <p:cNvPr id="167" name="Shape 167"/>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flipH="1">
              <a:off x="5578209" y="4646738"/>
              <a:ext cx="2199863" cy="304563"/>
              <a:chOff x="-5827153" y="330075"/>
              <a:chExt cx="12276019" cy="1699569"/>
            </a:xfrm>
          </p:grpSpPr>
          <p:sp>
            <p:nvSpPr>
              <p:cNvPr id="170" name="Shape 170"/>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1" name="Shape 171"/>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72" name="Shape 172"/>
          <p:cNvGrpSpPr/>
          <p:nvPr/>
        </p:nvGrpSpPr>
        <p:grpSpPr>
          <a:xfrm rot="10800000">
            <a:off x="-8" y="-2"/>
            <a:ext cx="2202830" cy="670795"/>
            <a:chOff x="5575242" y="4472723"/>
            <a:chExt cx="2202830" cy="670795"/>
          </a:xfrm>
        </p:grpSpPr>
        <p:sp>
          <p:nvSpPr>
            <p:cNvPr id="173" name="Shape 173"/>
            <p:cNvSpPr/>
            <p:nvPr/>
          </p:nvSpPr>
          <p:spPr>
            <a:xfrm rot="10800000">
              <a:off x="5575242" y="4948334"/>
              <a:ext cx="394200" cy="131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74" name="Shape 174"/>
            <p:cNvGrpSpPr/>
            <p:nvPr/>
          </p:nvGrpSpPr>
          <p:grpSpPr>
            <a:xfrm flipH="1">
              <a:off x="5734850" y="4472723"/>
              <a:ext cx="2040837" cy="670795"/>
              <a:chOff x="1297954" y="330075"/>
              <a:chExt cx="5169293" cy="1699506"/>
            </a:xfrm>
          </p:grpSpPr>
          <p:sp>
            <p:nvSpPr>
              <p:cNvPr id="175" name="Shape 17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7" name="Shape 177"/>
            <p:cNvGrpSpPr/>
            <p:nvPr/>
          </p:nvGrpSpPr>
          <p:grpSpPr>
            <a:xfrm flipH="1">
              <a:off x="5578209" y="4646738"/>
              <a:ext cx="2199863" cy="304563"/>
              <a:chOff x="-5827153" y="330075"/>
              <a:chExt cx="12276019" cy="1699569"/>
            </a:xfrm>
          </p:grpSpPr>
          <p:sp>
            <p:nvSpPr>
              <p:cNvPr id="178" name="Shape 178"/>
              <p:cNvSpPr/>
              <p:nvPr/>
            </p:nvSpPr>
            <p:spPr>
              <a:xfrm>
                <a:off x="-5827153" y="330144"/>
                <a:ext cx="1061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9" name="Shape 179"/>
              <p:cNvSpPr/>
              <p:nvPr/>
            </p:nvSpPr>
            <p:spPr>
              <a:xfrm>
                <a:off x="4749366"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spcBef>
                <a:spcPts val="0"/>
              </a:spcBef>
              <a:buNone/>
              <a:defRPr sz="1200" b="1">
                <a:solidFill>
                  <a:srgbClr val="FFFFFF"/>
                </a:solidFill>
                <a:latin typeface="Roboto Condensed"/>
                <a:ea typeface="Roboto Condensed"/>
                <a:cs typeface="Roboto Condensed"/>
                <a:sym typeface="Roboto Condensed"/>
              </a:defRPr>
            </a:lvl1pPr>
            <a:lvl2pPr lvl="1" algn="r">
              <a:spcBef>
                <a:spcPts val="0"/>
              </a:spcBef>
              <a:buNone/>
              <a:defRPr sz="1200" b="1">
                <a:solidFill>
                  <a:srgbClr val="FFFFFF"/>
                </a:solidFill>
                <a:latin typeface="Roboto Condensed"/>
                <a:ea typeface="Roboto Condensed"/>
                <a:cs typeface="Roboto Condensed"/>
                <a:sym typeface="Roboto Condensed"/>
              </a:defRPr>
            </a:lvl2pPr>
            <a:lvl3pPr lvl="2" algn="r">
              <a:spcBef>
                <a:spcPts val="0"/>
              </a:spcBef>
              <a:buNone/>
              <a:defRPr sz="1200" b="1">
                <a:solidFill>
                  <a:srgbClr val="FFFFFF"/>
                </a:solidFill>
                <a:latin typeface="Roboto Condensed"/>
                <a:ea typeface="Roboto Condensed"/>
                <a:cs typeface="Roboto Condensed"/>
                <a:sym typeface="Roboto Condensed"/>
              </a:defRPr>
            </a:lvl3pPr>
            <a:lvl4pPr lvl="3" algn="r">
              <a:spcBef>
                <a:spcPts val="0"/>
              </a:spcBef>
              <a:buNone/>
              <a:defRPr sz="1200" b="1">
                <a:solidFill>
                  <a:srgbClr val="FFFFFF"/>
                </a:solidFill>
                <a:latin typeface="Roboto Condensed"/>
                <a:ea typeface="Roboto Condensed"/>
                <a:cs typeface="Roboto Condensed"/>
                <a:sym typeface="Roboto Condensed"/>
              </a:defRPr>
            </a:lvl4pPr>
            <a:lvl5pPr lvl="4" algn="r">
              <a:spcBef>
                <a:spcPts val="0"/>
              </a:spcBef>
              <a:buNone/>
              <a:defRPr sz="1200" b="1">
                <a:solidFill>
                  <a:srgbClr val="FFFFFF"/>
                </a:solidFill>
                <a:latin typeface="Roboto Condensed"/>
                <a:ea typeface="Roboto Condensed"/>
                <a:cs typeface="Roboto Condensed"/>
                <a:sym typeface="Roboto Condensed"/>
              </a:defRPr>
            </a:lvl5pPr>
            <a:lvl6pPr lvl="5" algn="r">
              <a:spcBef>
                <a:spcPts val="0"/>
              </a:spcBef>
              <a:buNone/>
              <a:defRPr sz="1200" b="1">
                <a:solidFill>
                  <a:srgbClr val="FFFFFF"/>
                </a:solidFill>
                <a:latin typeface="Roboto Condensed"/>
                <a:ea typeface="Roboto Condensed"/>
                <a:cs typeface="Roboto Condensed"/>
                <a:sym typeface="Roboto Condensed"/>
              </a:defRPr>
            </a:lvl6pPr>
            <a:lvl7pPr lvl="6" algn="r">
              <a:spcBef>
                <a:spcPts val="0"/>
              </a:spcBef>
              <a:buNone/>
              <a:defRPr sz="1200" b="1">
                <a:solidFill>
                  <a:srgbClr val="FFFFFF"/>
                </a:solidFill>
                <a:latin typeface="Roboto Condensed"/>
                <a:ea typeface="Roboto Condensed"/>
                <a:cs typeface="Roboto Condensed"/>
                <a:sym typeface="Roboto Condensed"/>
              </a:defRPr>
            </a:lvl7pPr>
            <a:lvl8pPr lvl="7" algn="r">
              <a:spcBef>
                <a:spcPts val="0"/>
              </a:spcBef>
              <a:buNone/>
              <a:defRPr sz="1200" b="1">
                <a:solidFill>
                  <a:srgbClr val="FFFFFF"/>
                </a:solidFill>
                <a:latin typeface="Roboto Condensed"/>
                <a:ea typeface="Roboto Condensed"/>
                <a:cs typeface="Roboto Condensed"/>
                <a:sym typeface="Roboto Condensed"/>
              </a:defRPr>
            </a:lvl8pPr>
            <a:lvl9pPr lvl="8" algn="r">
              <a:spcBef>
                <a:spcPts val="0"/>
              </a:spcBef>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hs.gov/web/section-508/making-files-accessible/checklist/index.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era.library.ualberta.ca/communities/b9bce94a-c976-43b0-853d-58b48797b3d1/collections/6478a049-7b92-4736-b02b-2153ad5db9d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hhs.gov/web/section-508/making-files-accessible/checklist/index.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erikchristiansen.net/" TargetMode="External"/><Relationship Id="rId7" Type="http://schemas.openxmlformats.org/officeDocument/2006/relationships/hyperlink" Target="mailto:mmcnally@ualberta.ca"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bit.ly/MMcNally" TargetMode="External"/><Relationship Id="rId5" Type="http://schemas.openxmlformats.org/officeDocument/2006/relationships/hyperlink" Target="mailto:info@erikchristiansen.net" TargetMode="External"/><Relationship Id="rId4" Type="http://schemas.openxmlformats.org/officeDocument/2006/relationships/hyperlink" Target="https://twitter.com/eriksatio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hdl.handle.net/11205/352"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upload.wikimedia.org/wikipedia/commons/c/ca/Ed_Tech_Hegarty_2015_article_attributes_of_open_pedagogy.pdf" TargetMode="External"/><Relationship Id="rId5" Type="http://schemas.openxmlformats.org/officeDocument/2006/relationships/hyperlink" Target="http://www.jofdl.nz/index.php/JOFDL/article/view/64/46" TargetMode="External"/><Relationship Id="rId4" Type="http://schemas.openxmlformats.org/officeDocument/2006/relationships/hyperlink" Target="http://www.irrodl.org/index.php/irrodl/article/view/3096/426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irrodl.org/index.php/irrodl/article/view/637/1408"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hdl.handle.net/11205/307" TargetMode="External"/><Relationship Id="rId5" Type="http://schemas.openxmlformats.org/officeDocument/2006/relationships/hyperlink" Target="https://era.library.ualberta.ca/files/gx41mm630" TargetMode="External"/><Relationship Id="rId4" Type="http://schemas.openxmlformats.org/officeDocument/2006/relationships/hyperlink" Target="https://era.library.ualberta.ca/communities/b9bce94a-c976-43b0-853d-58b48797b3d1/collections/6478a049-7b92-4736-b02b-2153ad5db9d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firstmonday.org/article/view/6360/5460"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s://doi.org/10.5334/bam" TargetMode="External"/><Relationship Id="rId4" Type="http://schemas.openxmlformats.org/officeDocument/2006/relationships/hyperlink" Target="http://firstmonday.org/ojs/index.php/fm/article/view/1769/1649"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thenounproject.com/search/?q=file&amp;i=207608" TargetMode="External"/><Relationship Id="rId13" Type="http://schemas.openxmlformats.org/officeDocument/2006/relationships/hyperlink" Target="https://thenounproject.com/search/?q=multimedia&amp;i=1317447" TargetMode="External"/><Relationship Id="rId3" Type="http://schemas.openxmlformats.org/officeDocument/2006/relationships/hyperlink" Target="https://thenounproject.com/search/?q=accessibility&amp;i=1872" TargetMode="External"/><Relationship Id="rId7" Type="http://schemas.openxmlformats.org/officeDocument/2006/relationships/hyperlink" Target="https://thenounproject.com/search/?q=difficulty&amp;i=1143708" TargetMode="External"/><Relationship Id="rId12" Type="http://schemas.openxmlformats.org/officeDocument/2006/relationships/hyperlink" Target="https://thenounproject.com/search/?q=internet&amp;i=823987"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thenounproject.com/search/?q=cost&amp;i=821773" TargetMode="External"/><Relationship Id="rId11" Type="http://schemas.openxmlformats.org/officeDocument/2006/relationships/hyperlink" Target="https://thenounproject.com/search/?q=important&amp;i=191117" TargetMode="External"/><Relationship Id="rId5" Type="http://schemas.openxmlformats.org/officeDocument/2006/relationships/hyperlink" Target="https://thenounproject.com/search/?q=distribute&amp;i=1430881" TargetMode="External"/><Relationship Id="rId15" Type="http://schemas.openxmlformats.org/officeDocument/2006/relationships/hyperlink" Target="https://thenounproject.com/search/?q=translate&amp;i=1067092" TargetMode="External"/><Relationship Id="rId10" Type="http://schemas.openxmlformats.org/officeDocument/2006/relationships/hyperlink" Target="https://thenounproject.com/search/?q=goal&amp;i=336243" TargetMode="External"/><Relationship Id="rId4" Type="http://schemas.openxmlformats.org/officeDocument/2006/relationships/hyperlink" Target="https://thenounproject.com/search/?q=compare&amp;i=1328988" TargetMode="External"/><Relationship Id="rId9" Type="http://schemas.openxmlformats.org/officeDocument/2006/relationships/hyperlink" Target="https://thenounproject.com/search/?q=funding&amp;i=424293" TargetMode="External"/><Relationship Id="rId14" Type="http://schemas.openxmlformats.org/officeDocument/2006/relationships/hyperlink" Target="https://thenounproject.com/search/?q=multiple%20choice&amp;i=3877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tartupstockphoto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aterial.io/guidelines/resources/roboto-noto-fonts.html"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photos/qDY9ahp0Mto?utm_source=unsplash&amp;utm_medium=referral&amp;utm_content=creditCopyTex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unsplash.com/search/photos/question?utm_source=unsplash&amp;utm_medium=referral&amp;utm_content=creditCopyTex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322005" y="1100582"/>
            <a:ext cx="5618147" cy="2961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Open Enough?</a:t>
            </a:r>
            <a:br>
              <a:rPr lang="en" dirty="0"/>
            </a:br>
            <a:r>
              <a:rPr lang="en-CA" sz="3200" b="0" dirty="0"/>
              <a:t>E</a:t>
            </a:r>
            <a:r>
              <a:rPr lang="en" sz="3200" b="0" dirty="0" err="1"/>
              <a:t>ight</a:t>
            </a:r>
            <a:r>
              <a:rPr lang="en" sz="3200" b="0" dirty="0"/>
              <a:t> Factors to Consider when Transitioning from Closed to Open Resources and Courses: A Conceptual Framework</a:t>
            </a:r>
            <a:endParaRPr sz="32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dirty="0"/>
          </a:p>
        </p:txBody>
      </p:sp>
      <p:sp>
        <p:nvSpPr>
          <p:cNvPr id="4" name="Shape 262">
            <a:extLst>
              <a:ext uri="{FF2B5EF4-FFF2-40B4-BE49-F238E27FC236}">
                <a16:creationId xmlns:a16="http://schemas.microsoft.com/office/drawing/2014/main" id="{8B91CC4F-753C-3344-A379-FC949FBFD463}"/>
              </a:ext>
            </a:extLst>
          </p:cNvPr>
          <p:cNvSpPr txBox="1">
            <a:spLocks/>
          </p:cNvSpPr>
          <p:nvPr/>
        </p:nvSpPr>
        <p:spPr>
          <a:xfrm>
            <a:off x="107504" y="195486"/>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en" dirty="0"/>
              <a:t>STEP 1</a:t>
            </a:r>
          </a:p>
        </p:txBody>
      </p:sp>
      <p:sp>
        <p:nvSpPr>
          <p:cNvPr id="3" name="Rectangle 1">
            <a:extLst>
              <a:ext uri="{FF2B5EF4-FFF2-40B4-BE49-F238E27FC236}">
                <a16:creationId xmlns:a16="http://schemas.microsoft.com/office/drawing/2014/main" id="{0FF3A335-6149-7A49-8061-CD7B2C9D249A}"/>
              </a:ext>
            </a:extLst>
          </p:cNvPr>
          <p:cNvSpPr>
            <a:spLocks noChangeArrowheads="1"/>
          </p:cNvSpPr>
          <p:nvPr/>
        </p:nvSpPr>
        <p:spPr bwMode="auto">
          <a:xfrm>
            <a:off x="1404235" y="818893"/>
            <a:ext cx="12086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124D1069-E9E6-0544-9C2E-9B774194B64E}"/>
              </a:ext>
            </a:extLst>
          </p:cNvPr>
          <p:cNvSpPr/>
          <p:nvPr/>
        </p:nvSpPr>
        <p:spPr>
          <a:xfrm>
            <a:off x="-252536" y="-179882"/>
            <a:ext cx="2664296" cy="1066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5DD984-B646-0E44-B88C-72D73BEF4E4D}"/>
              </a:ext>
            </a:extLst>
          </p:cNvPr>
          <p:cNvSpPr/>
          <p:nvPr/>
        </p:nvSpPr>
        <p:spPr>
          <a:xfrm>
            <a:off x="6804248" y="4103332"/>
            <a:ext cx="2411760" cy="1066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0" name="Diagram 29"/>
          <p:cNvGraphicFramePr/>
          <p:nvPr>
            <p:extLst>
              <p:ext uri="{D42A27DB-BD31-4B8C-83A1-F6EECF244321}">
                <p14:modId xmlns:p14="http://schemas.microsoft.com/office/powerpoint/2010/main" val="976923195"/>
              </p:ext>
            </p:extLst>
          </p:nvPr>
        </p:nvGraphicFramePr>
        <p:xfrm>
          <a:off x="2411760" y="898228"/>
          <a:ext cx="6613376" cy="335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0595" y="774776"/>
            <a:ext cx="1853392" cy="276999"/>
          </a:xfrm>
          <a:prstGeom prst="rect">
            <a:avLst/>
          </a:prstGeom>
          <a:noFill/>
        </p:spPr>
        <p:txBody>
          <a:bodyPr wrap="none" rtlCol="0">
            <a:spAutoFit/>
          </a:bodyPr>
          <a:lstStyle/>
          <a:p>
            <a:r>
              <a:rPr lang="en-US" sz="1200" b="1" dirty="0">
                <a:solidFill>
                  <a:srgbClr val="263248"/>
                </a:solidFill>
                <a:latin typeface="Roboto Condensed" panose="020B0604020202020204" charset="0"/>
                <a:ea typeface="Roboto Condensed" panose="020B0604020202020204" charset="0"/>
              </a:rPr>
              <a:t>Copyright / Open Licensing</a:t>
            </a:r>
          </a:p>
        </p:txBody>
      </p:sp>
      <p:sp>
        <p:nvSpPr>
          <p:cNvPr id="33" name="Right Brace 32"/>
          <p:cNvSpPr/>
          <p:nvPr/>
        </p:nvSpPr>
        <p:spPr>
          <a:xfrm>
            <a:off x="1986923" y="146475"/>
            <a:ext cx="386237" cy="4855733"/>
          </a:xfrm>
          <a:prstGeom prst="rightBrace">
            <a:avLst/>
          </a:prstGeom>
          <a:ln w="47625">
            <a:solidFill>
              <a:srgbClr val="007A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TextBox 33"/>
          <p:cNvSpPr txBox="1"/>
          <p:nvPr/>
        </p:nvSpPr>
        <p:spPr>
          <a:xfrm>
            <a:off x="186350" y="1183945"/>
            <a:ext cx="1681709" cy="461665"/>
          </a:xfrm>
          <a:prstGeom prst="rect">
            <a:avLst/>
          </a:prstGeom>
          <a:noFill/>
        </p:spPr>
        <p:txBody>
          <a:bodyPr wrap="square" rtlCol="0">
            <a:spAutoFit/>
          </a:bodyPr>
          <a:lstStyle/>
          <a:p>
            <a:r>
              <a:rPr lang="en-US" sz="1200" b="1" dirty="0">
                <a:solidFill>
                  <a:srgbClr val="263248"/>
                </a:solidFill>
                <a:latin typeface="Roboto Condensed" panose="020B0604020202020204" charset="0"/>
                <a:ea typeface="Roboto Condensed" panose="020B0604020202020204" charset="0"/>
              </a:rPr>
              <a:t>Accessibility / Usability Formatting</a:t>
            </a:r>
          </a:p>
        </p:txBody>
      </p:sp>
      <p:sp>
        <p:nvSpPr>
          <p:cNvPr id="35" name="TextBox 34"/>
          <p:cNvSpPr txBox="1"/>
          <p:nvPr/>
        </p:nvSpPr>
        <p:spPr>
          <a:xfrm>
            <a:off x="180595" y="1791581"/>
            <a:ext cx="776175" cy="276999"/>
          </a:xfrm>
          <a:prstGeom prst="rect">
            <a:avLst/>
          </a:prstGeom>
          <a:noFill/>
        </p:spPr>
        <p:txBody>
          <a:bodyPr wrap="none" rtlCol="0">
            <a:spAutoFit/>
          </a:bodyPr>
          <a:lstStyle/>
          <a:p>
            <a:r>
              <a:rPr lang="en-US" sz="1200" b="1" dirty="0">
                <a:solidFill>
                  <a:srgbClr val="263248"/>
                </a:solidFill>
                <a:latin typeface="Roboto Condensed" panose="020B0604020202020204" charset="0"/>
                <a:ea typeface="Roboto Condensed" panose="020B0604020202020204" charset="0"/>
              </a:rPr>
              <a:t>Language</a:t>
            </a:r>
          </a:p>
        </p:txBody>
      </p:sp>
      <p:sp>
        <p:nvSpPr>
          <p:cNvPr id="36" name="TextBox 35"/>
          <p:cNvSpPr txBox="1"/>
          <p:nvPr/>
        </p:nvSpPr>
        <p:spPr>
          <a:xfrm>
            <a:off x="180595" y="2210993"/>
            <a:ext cx="1059906" cy="276999"/>
          </a:xfrm>
          <a:prstGeom prst="rect">
            <a:avLst/>
          </a:prstGeom>
          <a:noFill/>
        </p:spPr>
        <p:txBody>
          <a:bodyPr wrap="none" rtlCol="0">
            <a:spAutoFit/>
          </a:bodyPr>
          <a:lstStyle/>
          <a:p>
            <a:r>
              <a:rPr lang="en-US" sz="1200" b="1" dirty="0">
                <a:solidFill>
                  <a:srgbClr val="263248"/>
                </a:solidFill>
                <a:latin typeface="Roboto Condensed" panose="020B0604020202020204" charset="0"/>
                <a:ea typeface="Roboto Condensed" panose="020B0604020202020204" charset="0"/>
              </a:rPr>
              <a:t>Support Costs</a:t>
            </a:r>
          </a:p>
        </p:txBody>
      </p:sp>
      <p:sp>
        <p:nvSpPr>
          <p:cNvPr id="37" name="TextBox 36"/>
          <p:cNvSpPr txBox="1"/>
          <p:nvPr/>
        </p:nvSpPr>
        <p:spPr>
          <a:xfrm>
            <a:off x="175042" y="2646493"/>
            <a:ext cx="933269" cy="276999"/>
          </a:xfrm>
          <a:prstGeom prst="rect">
            <a:avLst/>
          </a:prstGeom>
          <a:noFill/>
        </p:spPr>
        <p:txBody>
          <a:bodyPr wrap="none" rtlCol="0">
            <a:spAutoFit/>
          </a:bodyPr>
          <a:lstStyle/>
          <a:p>
            <a:r>
              <a:rPr lang="en-US" sz="1200" b="1" dirty="0">
                <a:solidFill>
                  <a:srgbClr val="263248"/>
                </a:solidFill>
                <a:latin typeface="Roboto Condensed" panose="020B0604020202020204" charset="0"/>
                <a:ea typeface="Roboto Condensed" panose="020B0604020202020204" charset="0"/>
              </a:rPr>
              <a:t>Assessment</a:t>
            </a:r>
          </a:p>
        </p:txBody>
      </p:sp>
      <p:sp>
        <p:nvSpPr>
          <p:cNvPr id="38" name="TextBox 37"/>
          <p:cNvSpPr txBox="1"/>
          <p:nvPr/>
        </p:nvSpPr>
        <p:spPr>
          <a:xfrm>
            <a:off x="163475" y="3078982"/>
            <a:ext cx="1338828" cy="276999"/>
          </a:xfrm>
          <a:prstGeom prst="rect">
            <a:avLst/>
          </a:prstGeom>
          <a:noFill/>
        </p:spPr>
        <p:txBody>
          <a:bodyPr wrap="none" rtlCol="0">
            <a:spAutoFit/>
          </a:bodyPr>
          <a:lstStyle/>
          <a:p>
            <a:r>
              <a:rPr lang="en-US" sz="1200" b="1" dirty="0">
                <a:solidFill>
                  <a:srgbClr val="263248"/>
                </a:solidFill>
                <a:latin typeface="Roboto Condensed" panose="020B0604020202020204" charset="0"/>
                <a:ea typeface="Roboto Condensed" panose="020B0604020202020204" charset="0"/>
              </a:rPr>
              <a:t>Digital Distribution</a:t>
            </a:r>
          </a:p>
        </p:txBody>
      </p:sp>
      <p:sp>
        <p:nvSpPr>
          <p:cNvPr id="39" name="TextBox 38"/>
          <p:cNvSpPr txBox="1"/>
          <p:nvPr/>
        </p:nvSpPr>
        <p:spPr>
          <a:xfrm>
            <a:off x="191279" y="3519252"/>
            <a:ext cx="878767" cy="276999"/>
          </a:xfrm>
          <a:prstGeom prst="rect">
            <a:avLst/>
          </a:prstGeom>
          <a:noFill/>
        </p:spPr>
        <p:txBody>
          <a:bodyPr wrap="none" rtlCol="0">
            <a:spAutoFit/>
          </a:bodyPr>
          <a:lstStyle/>
          <a:p>
            <a:r>
              <a:rPr lang="en-US" sz="1200" b="1" dirty="0">
                <a:solidFill>
                  <a:srgbClr val="263248"/>
                </a:solidFill>
                <a:latin typeface="Roboto Condensed" panose="020B0604020202020204" charset="0"/>
                <a:ea typeface="Roboto Condensed" panose="020B0604020202020204" charset="0"/>
              </a:rPr>
              <a:t>File Format</a:t>
            </a:r>
          </a:p>
        </p:txBody>
      </p:sp>
      <p:sp>
        <p:nvSpPr>
          <p:cNvPr id="40" name="TextBox 39"/>
          <p:cNvSpPr txBox="1"/>
          <p:nvPr/>
        </p:nvSpPr>
        <p:spPr>
          <a:xfrm>
            <a:off x="180595" y="3938664"/>
            <a:ext cx="1636987" cy="276999"/>
          </a:xfrm>
          <a:prstGeom prst="rect">
            <a:avLst/>
          </a:prstGeom>
          <a:noFill/>
        </p:spPr>
        <p:txBody>
          <a:bodyPr wrap="none" rtlCol="0">
            <a:spAutoFit/>
          </a:bodyPr>
          <a:lstStyle/>
          <a:p>
            <a:r>
              <a:rPr lang="en-US" sz="1200" b="1" dirty="0">
                <a:solidFill>
                  <a:srgbClr val="263248"/>
                </a:solidFill>
                <a:latin typeface="Roboto Condensed" panose="020B0604020202020204" charset="0"/>
                <a:ea typeface="Roboto Condensed" panose="020B0604020202020204" charset="0"/>
              </a:rPr>
              <a:t>Cultural Considerations</a:t>
            </a:r>
          </a:p>
        </p:txBody>
      </p:sp>
      <p:sp>
        <p:nvSpPr>
          <p:cNvPr id="8" name="Rectangle 7">
            <a:extLst>
              <a:ext uri="{FF2B5EF4-FFF2-40B4-BE49-F238E27FC236}">
                <a16:creationId xmlns:a16="http://schemas.microsoft.com/office/drawing/2014/main" id="{5D6418FF-2850-AD43-BE38-A9647A7A1CCB}"/>
              </a:ext>
            </a:extLst>
          </p:cNvPr>
          <p:cNvSpPr/>
          <p:nvPr/>
        </p:nvSpPr>
        <p:spPr>
          <a:xfrm>
            <a:off x="6876256" y="4016780"/>
            <a:ext cx="1952779" cy="276999"/>
          </a:xfrm>
          <a:prstGeom prst="rect">
            <a:avLst/>
          </a:prstGeom>
        </p:spPr>
        <p:txBody>
          <a:bodyPr wrap="none">
            <a:spAutoFit/>
          </a:bodyPr>
          <a:lstStyle/>
          <a:p>
            <a:r>
              <a:rPr lang="en-US" sz="1200" dirty="0">
                <a:solidFill>
                  <a:srgbClr val="263248"/>
                </a:solidFill>
                <a:latin typeface="Roboto Condensed" panose="020B0604020202020204" charset="0"/>
                <a:ea typeface="Roboto Condensed" panose="020B0604020202020204" charset="0"/>
              </a:rPr>
              <a:t>Christiansen &amp; McNally, 2017</a:t>
            </a:r>
          </a:p>
        </p:txBody>
      </p:sp>
    </p:spTree>
    <p:extLst>
      <p:ext uri="{BB962C8B-B14F-4D97-AF65-F5344CB8AC3E}">
        <p14:creationId xmlns:p14="http://schemas.microsoft.com/office/powerpoint/2010/main" val="944037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Shape 27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dirty="0"/>
          </a:p>
        </p:txBody>
      </p:sp>
      <p:sp>
        <p:nvSpPr>
          <p:cNvPr id="38" name="Shape 4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THREE HYPOTHETICAL SCENARIOS</a:t>
            </a:r>
            <a:endParaRPr dirty="0"/>
          </a:p>
        </p:txBody>
      </p:sp>
      <p:grpSp>
        <p:nvGrpSpPr>
          <p:cNvPr id="39" name="Shape 435"/>
          <p:cNvGrpSpPr/>
          <p:nvPr/>
        </p:nvGrpSpPr>
        <p:grpSpPr>
          <a:xfrm>
            <a:off x="270943" y="629920"/>
            <a:ext cx="392063" cy="291505"/>
            <a:chOff x="5247525" y="3007275"/>
            <a:chExt cx="517575" cy="384825"/>
          </a:xfrm>
        </p:grpSpPr>
        <p:sp>
          <p:nvSpPr>
            <p:cNvPr id="40" name="Shape 43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1" name="Shape 437"/>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30" name="Group 29">
            <a:extLst>
              <a:ext uri="{FF2B5EF4-FFF2-40B4-BE49-F238E27FC236}">
                <a16:creationId xmlns:a16="http://schemas.microsoft.com/office/drawing/2014/main" id="{FD96F24F-6160-E74D-9A5E-A3EBCC2BBE89}"/>
              </a:ext>
            </a:extLst>
          </p:cNvPr>
          <p:cNvGrpSpPr/>
          <p:nvPr/>
        </p:nvGrpSpPr>
        <p:grpSpPr>
          <a:xfrm>
            <a:off x="2402098" y="1717537"/>
            <a:ext cx="1774981" cy="705851"/>
            <a:chOff x="388859" y="2088136"/>
            <a:chExt cx="1554150" cy="618034"/>
          </a:xfrm>
          <a:solidFill>
            <a:schemeClr val="accent1"/>
          </a:solidFill>
        </p:grpSpPr>
        <p:sp>
          <p:nvSpPr>
            <p:cNvPr id="43" name="Rounded Rectangle 42">
              <a:extLst>
                <a:ext uri="{FF2B5EF4-FFF2-40B4-BE49-F238E27FC236}">
                  <a16:creationId xmlns:a16="http://schemas.microsoft.com/office/drawing/2014/main" id="{D6E5DB38-4369-9B47-8BA8-3116358726CF}"/>
                </a:ext>
              </a:extLst>
            </p:cNvPr>
            <p:cNvSpPr/>
            <p:nvPr/>
          </p:nvSpPr>
          <p:spPr>
            <a:xfrm>
              <a:off x="388859" y="2088136"/>
              <a:ext cx="1554150" cy="618034"/>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4" name="Rounded Rectangle 4">
              <a:extLst>
                <a:ext uri="{FF2B5EF4-FFF2-40B4-BE49-F238E27FC236}">
                  <a16:creationId xmlns:a16="http://schemas.microsoft.com/office/drawing/2014/main" id="{D458510A-7FBE-DA41-991B-3E7A27C92528}"/>
                </a:ext>
              </a:extLst>
            </p:cNvPr>
            <p:cNvSpPr txBox="1"/>
            <p:nvPr/>
          </p:nvSpPr>
          <p:spPr>
            <a:xfrm>
              <a:off x="406961" y="2106238"/>
              <a:ext cx="1517946" cy="5818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600" b="1" kern="1200" dirty="0">
                  <a:latin typeface="Roboto Condensed" panose="020B0604020202020204" charset="0"/>
                  <a:ea typeface="Roboto Condensed" panose="020B0604020202020204" charset="0"/>
                  <a:cs typeface="Helvetica" charset="0"/>
                </a:rPr>
                <a:t>1. Choose Elements to Address</a:t>
              </a:r>
            </a:p>
          </p:txBody>
        </p:sp>
      </p:grpSp>
      <p:grpSp>
        <p:nvGrpSpPr>
          <p:cNvPr id="33" name="Group 32">
            <a:extLst>
              <a:ext uri="{FF2B5EF4-FFF2-40B4-BE49-F238E27FC236}">
                <a16:creationId xmlns:a16="http://schemas.microsoft.com/office/drawing/2014/main" id="{7EABA731-DD91-FD46-8E01-543E350C58EA}"/>
              </a:ext>
            </a:extLst>
          </p:cNvPr>
          <p:cNvGrpSpPr/>
          <p:nvPr/>
        </p:nvGrpSpPr>
        <p:grpSpPr>
          <a:xfrm>
            <a:off x="4309188" y="1717537"/>
            <a:ext cx="1774980" cy="705851"/>
            <a:chOff x="2621851" y="645304"/>
            <a:chExt cx="1554150" cy="618034"/>
          </a:xfrm>
          <a:solidFill>
            <a:schemeClr val="accent1"/>
          </a:solidFill>
        </p:grpSpPr>
        <p:sp>
          <p:nvSpPr>
            <p:cNvPr id="37" name="Rounded Rectangle 36">
              <a:extLst>
                <a:ext uri="{FF2B5EF4-FFF2-40B4-BE49-F238E27FC236}">
                  <a16:creationId xmlns:a16="http://schemas.microsoft.com/office/drawing/2014/main" id="{F6905AEF-150E-4741-8933-4A98CB2F0139}"/>
                </a:ext>
              </a:extLst>
            </p:cNvPr>
            <p:cNvSpPr/>
            <p:nvPr/>
          </p:nvSpPr>
          <p:spPr>
            <a:xfrm>
              <a:off x="2621851" y="645304"/>
              <a:ext cx="1554150" cy="618034"/>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2" name="Rounded Rectangle 6">
              <a:extLst>
                <a:ext uri="{FF2B5EF4-FFF2-40B4-BE49-F238E27FC236}">
                  <a16:creationId xmlns:a16="http://schemas.microsoft.com/office/drawing/2014/main" id="{584B3E2C-53C2-9D44-A917-D7241F614992}"/>
                </a:ext>
              </a:extLst>
            </p:cNvPr>
            <p:cNvSpPr txBox="1"/>
            <p:nvPr/>
          </p:nvSpPr>
          <p:spPr>
            <a:xfrm>
              <a:off x="2639953" y="663406"/>
              <a:ext cx="1517946" cy="5818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600" b="1" kern="1200" dirty="0">
                  <a:latin typeface="Roboto Condensed" panose="020B0604020202020204" charset="0"/>
                  <a:ea typeface="Roboto Condensed" panose="020B0604020202020204" charset="0"/>
                  <a:cs typeface="Helvetica" charset="0"/>
                </a:rPr>
                <a:t>2. Effort and Willingness</a:t>
              </a:r>
            </a:p>
          </p:txBody>
        </p:sp>
      </p:grpSp>
      <p:grpSp>
        <p:nvGrpSpPr>
          <p:cNvPr id="34" name="Group 33">
            <a:extLst>
              <a:ext uri="{FF2B5EF4-FFF2-40B4-BE49-F238E27FC236}">
                <a16:creationId xmlns:a16="http://schemas.microsoft.com/office/drawing/2014/main" id="{0BA2E97A-ADD3-8846-9DAD-FD1366F43BCC}"/>
              </a:ext>
            </a:extLst>
          </p:cNvPr>
          <p:cNvGrpSpPr/>
          <p:nvPr/>
        </p:nvGrpSpPr>
        <p:grpSpPr>
          <a:xfrm>
            <a:off x="6216277" y="1717537"/>
            <a:ext cx="1812107" cy="710197"/>
            <a:chOff x="4651105" y="2235877"/>
            <a:chExt cx="1962270" cy="618034"/>
          </a:xfrm>
          <a:solidFill>
            <a:schemeClr val="accent1"/>
          </a:solidFill>
        </p:grpSpPr>
        <p:sp>
          <p:nvSpPr>
            <p:cNvPr id="35" name="Rounded Rectangle 34">
              <a:extLst>
                <a:ext uri="{FF2B5EF4-FFF2-40B4-BE49-F238E27FC236}">
                  <a16:creationId xmlns:a16="http://schemas.microsoft.com/office/drawing/2014/main" id="{2289F117-226A-6040-9105-70681B13EBDF}"/>
                </a:ext>
              </a:extLst>
            </p:cNvPr>
            <p:cNvSpPr/>
            <p:nvPr/>
          </p:nvSpPr>
          <p:spPr>
            <a:xfrm>
              <a:off x="4651105" y="2235877"/>
              <a:ext cx="1962270" cy="618034"/>
            </a:xfrm>
            <a:prstGeom prst="roundRect">
              <a:avLst>
                <a:gd name="adj" fmla="val 10000"/>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6" name="Rounded Rectangle 8">
              <a:extLst>
                <a:ext uri="{FF2B5EF4-FFF2-40B4-BE49-F238E27FC236}">
                  <a16:creationId xmlns:a16="http://schemas.microsoft.com/office/drawing/2014/main" id="{A422795C-494D-6E4F-A31F-06DE1812C0F7}"/>
                </a:ext>
              </a:extLst>
            </p:cNvPr>
            <p:cNvSpPr txBox="1"/>
            <p:nvPr/>
          </p:nvSpPr>
          <p:spPr>
            <a:xfrm>
              <a:off x="4669207" y="2253979"/>
              <a:ext cx="1926066" cy="5818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600" b="1" kern="1200" dirty="0">
                  <a:latin typeface="Roboto Condensed" panose="020B0604020202020204" charset="0"/>
                  <a:ea typeface="Roboto Condensed" panose="020B0604020202020204" charset="0"/>
                  <a:cs typeface="Helvetica" charset="0"/>
                </a:rPr>
                <a:t>3. Skill/Knowledge Required</a:t>
              </a:r>
            </a:p>
          </p:txBody>
        </p:sp>
      </p:grpSp>
      <p:graphicFrame>
        <p:nvGraphicFramePr>
          <p:cNvPr id="47" name="Diagram 46">
            <a:extLst>
              <a:ext uri="{FF2B5EF4-FFF2-40B4-BE49-F238E27FC236}">
                <a16:creationId xmlns:a16="http://schemas.microsoft.com/office/drawing/2014/main" id="{5ADA5122-9ECD-CC4A-97C9-D95E8B20234D}"/>
              </a:ext>
            </a:extLst>
          </p:cNvPr>
          <p:cNvGraphicFramePr/>
          <p:nvPr>
            <p:extLst>
              <p:ext uri="{D42A27DB-BD31-4B8C-83A1-F6EECF244321}">
                <p14:modId xmlns:p14="http://schemas.microsoft.com/office/powerpoint/2010/main" val="2423885426"/>
              </p:ext>
            </p:extLst>
          </p:nvPr>
        </p:nvGraphicFramePr>
        <p:xfrm>
          <a:off x="2292154" y="3290034"/>
          <a:ext cx="5809047" cy="3054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ight Brace 21">
            <a:extLst>
              <a:ext uri="{FF2B5EF4-FFF2-40B4-BE49-F238E27FC236}">
                <a16:creationId xmlns:a16="http://schemas.microsoft.com/office/drawing/2014/main" id="{020B4CB3-5CE7-A646-A401-2383AB1431BE}"/>
              </a:ext>
            </a:extLst>
          </p:cNvPr>
          <p:cNvSpPr/>
          <p:nvPr/>
        </p:nvSpPr>
        <p:spPr>
          <a:xfrm>
            <a:off x="1270630" y="1653425"/>
            <a:ext cx="386237" cy="2983075"/>
          </a:xfrm>
          <a:prstGeom prst="rightBrace">
            <a:avLst/>
          </a:prstGeom>
          <a:ln w="50800">
            <a:solidFill>
              <a:srgbClr val="007A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7823E9BB-CAD5-8746-8662-1C7D4CB47C84}"/>
              </a:ext>
            </a:extLst>
          </p:cNvPr>
          <p:cNvSpPr txBox="1"/>
          <p:nvPr/>
        </p:nvSpPr>
        <p:spPr>
          <a:xfrm>
            <a:off x="96850" y="2791019"/>
            <a:ext cx="1207928" cy="707886"/>
          </a:xfrm>
          <a:prstGeom prst="rect">
            <a:avLst/>
          </a:prstGeom>
          <a:noFill/>
        </p:spPr>
        <p:txBody>
          <a:bodyPr wrap="square" rtlCol="0">
            <a:spAutoFit/>
          </a:bodyPr>
          <a:lstStyle/>
          <a:p>
            <a:pPr algn="ctr"/>
            <a:r>
              <a:rPr lang="en-US" sz="2000" b="1" dirty="0">
                <a:solidFill>
                  <a:srgbClr val="263248"/>
                </a:solidFill>
                <a:latin typeface="Roboto Condensed" panose="02000000000000000000" pitchFamily="2" charset="0"/>
                <a:ea typeface="Roboto Condensed" panose="02000000000000000000" pitchFamily="2" charset="0"/>
              </a:rPr>
              <a:t>Eight OER Factors</a:t>
            </a:r>
          </a:p>
        </p:txBody>
      </p:sp>
      <p:sp>
        <p:nvSpPr>
          <p:cNvPr id="50" name="Right Brace 49">
            <a:extLst>
              <a:ext uri="{FF2B5EF4-FFF2-40B4-BE49-F238E27FC236}">
                <a16:creationId xmlns:a16="http://schemas.microsoft.com/office/drawing/2014/main" id="{1A471188-4FA3-2D4F-9FA9-85FCE90AB32D}"/>
              </a:ext>
            </a:extLst>
          </p:cNvPr>
          <p:cNvSpPr/>
          <p:nvPr/>
        </p:nvSpPr>
        <p:spPr>
          <a:xfrm rot="5400000">
            <a:off x="4994652" y="-209362"/>
            <a:ext cx="386237" cy="5969257"/>
          </a:xfrm>
          <a:prstGeom prst="rightBrace">
            <a:avLst/>
          </a:prstGeom>
          <a:ln w="50800">
            <a:solidFill>
              <a:srgbClr val="007A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642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2871148"/>
            <a:ext cx="4686544"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CONCEPTUAL SCALES</a:t>
            </a:r>
            <a:endParaRPr dirty="0"/>
          </a:p>
        </p:txBody>
      </p:sp>
      <p:sp>
        <p:nvSpPr>
          <p:cNvPr id="222" name="Shape 222"/>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US" dirty="0"/>
              <a:t>Visualizing openness</a:t>
            </a:r>
            <a:endParaRPr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dirty="0"/>
          </a:p>
        </p:txBody>
      </p:sp>
      <p:sp>
        <p:nvSpPr>
          <p:cNvPr id="224" name="Shape 22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r>
              <a:rPr lang="en"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64581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dirty="0"/>
          </a:p>
        </p:txBody>
      </p:sp>
      <p:sp>
        <p:nvSpPr>
          <p:cNvPr id="4" name="Shape 262">
            <a:extLst>
              <a:ext uri="{FF2B5EF4-FFF2-40B4-BE49-F238E27FC236}">
                <a16:creationId xmlns:a16="http://schemas.microsoft.com/office/drawing/2014/main" id="{8B91CC4F-753C-3344-A379-FC949FBFD463}"/>
              </a:ext>
            </a:extLst>
          </p:cNvPr>
          <p:cNvSpPr txBox="1">
            <a:spLocks/>
          </p:cNvSpPr>
          <p:nvPr/>
        </p:nvSpPr>
        <p:spPr>
          <a:xfrm>
            <a:off x="107504" y="195486"/>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en" sz="1600" dirty="0"/>
              <a:t>STEP 1</a:t>
            </a:r>
          </a:p>
        </p:txBody>
      </p:sp>
      <p:sp>
        <p:nvSpPr>
          <p:cNvPr id="3" name="Rectangle 1">
            <a:extLst>
              <a:ext uri="{FF2B5EF4-FFF2-40B4-BE49-F238E27FC236}">
                <a16:creationId xmlns:a16="http://schemas.microsoft.com/office/drawing/2014/main" id="{0FF3A335-6149-7A49-8061-CD7B2C9D249A}"/>
              </a:ext>
            </a:extLst>
          </p:cNvPr>
          <p:cNvSpPr>
            <a:spLocks noChangeArrowheads="1"/>
          </p:cNvSpPr>
          <p:nvPr/>
        </p:nvSpPr>
        <p:spPr bwMode="auto">
          <a:xfrm>
            <a:off x="1404235" y="818893"/>
            <a:ext cx="12086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0D5DD984-B646-0E44-B88C-72D73BEF4E4D}"/>
              </a:ext>
            </a:extLst>
          </p:cNvPr>
          <p:cNvSpPr/>
          <p:nvPr/>
        </p:nvSpPr>
        <p:spPr>
          <a:xfrm>
            <a:off x="6732240" y="4077164"/>
            <a:ext cx="2411760" cy="1066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6AE3E4F1-1C48-6E4D-A9F9-DE32C8EC735A}"/>
              </a:ext>
            </a:extLst>
          </p:cNvPr>
          <p:cNvGraphicFramePr>
            <a:graphicFrameLocks noGrp="1"/>
          </p:cNvGraphicFramePr>
          <p:nvPr>
            <p:extLst>
              <p:ext uri="{D42A27DB-BD31-4B8C-83A1-F6EECF244321}">
                <p14:modId xmlns:p14="http://schemas.microsoft.com/office/powerpoint/2010/main" val="1629672205"/>
              </p:ext>
            </p:extLst>
          </p:nvPr>
        </p:nvGraphicFramePr>
        <p:xfrm>
          <a:off x="323528" y="785512"/>
          <a:ext cx="8424936" cy="3946478"/>
        </p:xfrm>
        <a:graphic>
          <a:graphicData uri="http://schemas.openxmlformats.org/drawingml/2006/table">
            <a:tbl>
              <a:tblPr/>
              <a:tblGrid>
                <a:gridCol w="2177232">
                  <a:extLst>
                    <a:ext uri="{9D8B030D-6E8A-4147-A177-3AD203B41FA5}">
                      <a16:colId xmlns:a16="http://schemas.microsoft.com/office/drawing/2014/main" val="2656856999"/>
                    </a:ext>
                  </a:extLst>
                </a:gridCol>
                <a:gridCol w="2082568">
                  <a:extLst>
                    <a:ext uri="{9D8B030D-6E8A-4147-A177-3AD203B41FA5}">
                      <a16:colId xmlns:a16="http://schemas.microsoft.com/office/drawing/2014/main" val="1059148513"/>
                    </a:ext>
                  </a:extLst>
                </a:gridCol>
                <a:gridCol w="2082568">
                  <a:extLst>
                    <a:ext uri="{9D8B030D-6E8A-4147-A177-3AD203B41FA5}">
                      <a16:colId xmlns:a16="http://schemas.microsoft.com/office/drawing/2014/main" val="369901612"/>
                    </a:ext>
                  </a:extLst>
                </a:gridCol>
                <a:gridCol w="2082568">
                  <a:extLst>
                    <a:ext uri="{9D8B030D-6E8A-4147-A177-3AD203B41FA5}">
                      <a16:colId xmlns:a16="http://schemas.microsoft.com/office/drawing/2014/main" val="704582164"/>
                    </a:ext>
                  </a:extLst>
                </a:gridCol>
              </a:tblGrid>
              <a:tr h="218238">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OER Factors</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Closed</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Mixed</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Most Open</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44133646"/>
                  </a:ext>
                </a:extLst>
              </a:tr>
              <a:tr h="395686">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Copyright/Open Licensing Frameworks</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Copyright/all rights reserved</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Less Open CC License Terms (NC/ND and arguably SA)</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CC-BY License/ Public Domain</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4793574"/>
                  </a:ext>
                </a:extLst>
              </a:tr>
              <a:tr h="395686">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Accessibility/Usability Formatting</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Not formatted for accessibility</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Some accessibility formatting (e.g. closed captioning)</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sng" strike="noStrike" dirty="0">
                          <a:solidFill>
                            <a:srgbClr val="1155CC"/>
                          </a:solidFill>
                          <a:effectLst/>
                          <a:latin typeface="Roboto Condensed" panose="02000000000000000000" pitchFamily="2" charset="0"/>
                          <a:ea typeface="Roboto Condensed" panose="02000000000000000000" pitchFamily="2" charset="0"/>
                          <a:hlinkClick r:id="rId3"/>
                        </a:rPr>
                        <a:t>Fully accessibility (e.g. compliance w/ US HHS 508 Compliant)</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0087111"/>
                  </a:ext>
                </a:extLst>
              </a:tr>
              <a:tr h="519550">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Language</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Single Language (usually English)</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Bi-lingual or includes guides/steps for translation</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Multi-Lingual or includes guides/steps for translation and is bilingual</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24169"/>
                  </a:ext>
                </a:extLst>
              </a:tr>
              <a:tr h="281582">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Support Costs </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Paid resources</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Licensed library resources</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Openly Licensed Resources</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888149"/>
                  </a:ext>
                </a:extLst>
              </a:tr>
              <a:tr h="395686">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Assessment</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No assessment available</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Assessments made available</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Assessments tailored for self-assessment</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8286542"/>
                  </a:ext>
                </a:extLst>
              </a:tr>
              <a:tr h="623896">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Digital Distribution</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Closed/available only to insiders (e.g. via LMS)</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Open but low discoverability (e.g. institutional repository)</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Open and high discoverability (e.g. YouTube or broadly available repository (e.g. Merlot, </a:t>
                      </a:r>
                      <a:r>
                        <a:rPr lang="en-CA" sz="1100" b="0" i="0" u="none" strike="noStrike" dirty="0" err="1">
                          <a:solidFill>
                            <a:srgbClr val="000000"/>
                          </a:solidFill>
                          <a:effectLst/>
                          <a:latin typeface="Roboto Condensed" panose="02000000000000000000" pitchFamily="2" charset="0"/>
                          <a:ea typeface="Roboto Condensed" panose="02000000000000000000" pitchFamily="2" charset="0"/>
                        </a:rPr>
                        <a:t>BCcampus</a:t>
                      </a:r>
                      <a:r>
                        <a:rPr lang="en-CA" sz="1100" b="0" i="0" u="none" strike="noStrike" dirty="0">
                          <a:solidFill>
                            <a:srgbClr val="000000"/>
                          </a:solidFill>
                          <a:effectLst/>
                          <a:latin typeface="Roboto Condensed" panose="02000000000000000000" pitchFamily="2" charset="0"/>
                          <a:ea typeface="Roboto Condensed" panose="02000000000000000000" pitchFamily="2" charset="0"/>
                        </a:rPr>
                        <a:t>)</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4396556"/>
                  </a:ext>
                </a:extLst>
              </a:tr>
              <a:tr h="395686">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File Format</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a:solidFill>
                            <a:srgbClr val="000000"/>
                          </a:solidFill>
                          <a:effectLst/>
                          <a:latin typeface="Roboto Condensed" panose="02000000000000000000" pitchFamily="2" charset="0"/>
                          <a:ea typeface="Roboto Condensed" panose="02000000000000000000" pitchFamily="2" charset="0"/>
                        </a:rPr>
                        <a:t>PDF or other non-editable format</a:t>
                      </a:r>
                      <a:endParaRPr lang="en-CA" sz="1100" b="0" i="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Editable format but proprietary software (e.g. Word)</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a:solidFill>
                            <a:srgbClr val="000000"/>
                          </a:solidFill>
                          <a:effectLst/>
                          <a:latin typeface="Roboto Condensed" panose="02000000000000000000" pitchFamily="2" charset="0"/>
                          <a:ea typeface="Roboto Condensed" panose="02000000000000000000" pitchFamily="2" charset="0"/>
                        </a:rPr>
                        <a:t>Fully open format (e.g. html)</a:t>
                      </a:r>
                      <a:endParaRPr lang="en-CA" sz="1100" b="0" i="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032194"/>
                  </a:ext>
                </a:extLst>
              </a:tr>
              <a:tr h="519550">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Cultural Considerations</a:t>
                      </a:r>
                      <a:endParaRPr lang="en-CA" sz="11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No consideration for outside cultural users/includes culturally specific materials/content</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a:solidFill>
                            <a:srgbClr val="000000"/>
                          </a:solidFill>
                          <a:effectLst/>
                          <a:latin typeface="Roboto Condensed" panose="02000000000000000000" pitchFamily="2" charset="0"/>
                          <a:ea typeface="Roboto Condensed" panose="02000000000000000000" pitchFamily="2" charset="0"/>
                        </a:rPr>
                        <a:t>Some considerations for outside cultural users</a:t>
                      </a:r>
                      <a:endParaRPr lang="en-CA" sz="1100" b="0" i="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Generally devoid of culturally specific material</a:t>
                      </a:r>
                      <a:endParaRPr lang="en-CA" sz="11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687610"/>
                  </a:ext>
                </a:extLst>
              </a:tr>
            </a:tbl>
          </a:graphicData>
        </a:graphic>
      </p:graphicFrame>
      <p:sp>
        <p:nvSpPr>
          <p:cNvPr id="8" name="TextBox 7">
            <a:extLst>
              <a:ext uri="{FF2B5EF4-FFF2-40B4-BE49-F238E27FC236}">
                <a16:creationId xmlns:a16="http://schemas.microsoft.com/office/drawing/2014/main" id="{8037CA03-10B5-0D40-BEA3-73A4A22C2B66}"/>
              </a:ext>
            </a:extLst>
          </p:cNvPr>
          <p:cNvSpPr txBox="1"/>
          <p:nvPr/>
        </p:nvSpPr>
        <p:spPr>
          <a:xfrm>
            <a:off x="2123728" y="210422"/>
            <a:ext cx="3096344" cy="584775"/>
          </a:xfrm>
          <a:prstGeom prst="rect">
            <a:avLst/>
          </a:prstGeom>
          <a:noFill/>
        </p:spPr>
        <p:txBody>
          <a:bodyPr wrap="square" rtlCol="0">
            <a:spAutoFit/>
          </a:bodyPr>
          <a:lstStyle/>
          <a:p>
            <a:r>
              <a:rPr lang="en" sz="1600" b="1" dirty="0">
                <a:latin typeface="Roboto Condensed" panose="02000000000000000000" pitchFamily="2" charset="0"/>
                <a:ea typeface="Roboto Condensed" panose="02000000000000000000" pitchFamily="2" charset="0"/>
              </a:rPr>
              <a:t>Decision Factors Scale</a:t>
            </a:r>
          </a:p>
          <a:p>
            <a:endParaRPr lang="en-US" sz="1600" dirty="0"/>
          </a:p>
        </p:txBody>
      </p:sp>
    </p:spTree>
    <p:extLst>
      <p:ext uri="{BB962C8B-B14F-4D97-AF65-F5344CB8AC3E}">
        <p14:creationId xmlns:p14="http://schemas.microsoft.com/office/powerpoint/2010/main" val="131480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
        <p:nvSpPr>
          <p:cNvPr id="3" name="Shape 262">
            <a:extLst>
              <a:ext uri="{FF2B5EF4-FFF2-40B4-BE49-F238E27FC236}">
                <a16:creationId xmlns:a16="http://schemas.microsoft.com/office/drawing/2014/main" id="{31E6D1E5-1563-AF43-B2A9-DBD1D5F518D2}"/>
              </a:ext>
            </a:extLst>
          </p:cNvPr>
          <p:cNvSpPr txBox="1">
            <a:spLocks/>
          </p:cNvSpPr>
          <p:nvPr/>
        </p:nvSpPr>
        <p:spPr>
          <a:xfrm>
            <a:off x="107504" y="195486"/>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en" sz="1600" dirty="0"/>
              <a:t>STEP 2</a:t>
            </a:r>
          </a:p>
        </p:txBody>
      </p:sp>
      <p:sp>
        <p:nvSpPr>
          <p:cNvPr id="4" name="Rectangle 3">
            <a:extLst>
              <a:ext uri="{FF2B5EF4-FFF2-40B4-BE49-F238E27FC236}">
                <a16:creationId xmlns:a16="http://schemas.microsoft.com/office/drawing/2014/main" id="{BE040CDA-C757-2E4D-826A-DBEF1D478D42}"/>
              </a:ext>
            </a:extLst>
          </p:cNvPr>
          <p:cNvSpPr/>
          <p:nvPr/>
        </p:nvSpPr>
        <p:spPr>
          <a:xfrm>
            <a:off x="6464879" y="4077150"/>
            <a:ext cx="2664296" cy="1066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4AE7715B-290E-C248-9EFA-956D84A49D07}"/>
              </a:ext>
            </a:extLst>
          </p:cNvPr>
          <p:cNvSpPr>
            <a:spLocks noChangeArrowheads="1"/>
          </p:cNvSpPr>
          <p:nvPr/>
        </p:nvSpPr>
        <p:spPr bwMode="auto">
          <a:xfrm>
            <a:off x="908422" y="157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7533698" y="986055"/>
            <a:ext cx="1152880" cy="369332"/>
          </a:xfrm>
          <a:prstGeom prst="rect">
            <a:avLst/>
          </a:prstGeom>
        </p:spPr>
        <p:txBody>
          <a:bodyPr wrap="none">
            <a:spAutoFit/>
          </a:bodyPr>
          <a:lstStyle/>
          <a:p>
            <a:pPr lvl="0"/>
            <a:r>
              <a:rPr lang="en-US" sz="1800" b="1" dirty="0">
                <a:solidFill>
                  <a:srgbClr val="FFFFFF"/>
                </a:solidFill>
                <a:latin typeface="Roboto Condensed"/>
                <a:ea typeface="Roboto Condensed"/>
                <a:cs typeface="Roboto Condensed"/>
                <a:sym typeface="Roboto Condensed"/>
              </a:rPr>
              <a:t>most open</a:t>
            </a:r>
          </a:p>
        </p:txBody>
      </p:sp>
      <p:sp>
        <p:nvSpPr>
          <p:cNvPr id="43" name="Rectangle 42">
            <a:extLst>
              <a:ext uri="{FF2B5EF4-FFF2-40B4-BE49-F238E27FC236}">
                <a16:creationId xmlns:a16="http://schemas.microsoft.com/office/drawing/2014/main" id="{21DC53AF-1807-2643-93A6-94CB2ABB49D8}"/>
              </a:ext>
            </a:extLst>
          </p:cNvPr>
          <p:cNvSpPr/>
          <p:nvPr/>
        </p:nvSpPr>
        <p:spPr>
          <a:xfrm>
            <a:off x="7618000" y="1069025"/>
            <a:ext cx="1152880" cy="369332"/>
          </a:xfrm>
          <a:prstGeom prst="rect">
            <a:avLst/>
          </a:prstGeom>
        </p:spPr>
        <p:txBody>
          <a:bodyPr wrap="none">
            <a:spAutoFit/>
          </a:bodyPr>
          <a:lstStyle/>
          <a:p>
            <a:pPr lvl="0"/>
            <a:r>
              <a:rPr lang="en-US" sz="1800" b="1" dirty="0">
                <a:solidFill>
                  <a:srgbClr val="FFFFFF"/>
                </a:solidFill>
                <a:latin typeface="Roboto Condensed"/>
                <a:ea typeface="Roboto Condensed"/>
                <a:cs typeface="Roboto Condensed"/>
                <a:sym typeface="Roboto Condensed"/>
              </a:rPr>
              <a:t>most open</a:t>
            </a:r>
          </a:p>
        </p:txBody>
      </p:sp>
      <p:graphicFrame>
        <p:nvGraphicFramePr>
          <p:cNvPr id="49" name="Table 48">
            <a:extLst>
              <a:ext uri="{FF2B5EF4-FFF2-40B4-BE49-F238E27FC236}">
                <a16:creationId xmlns:a16="http://schemas.microsoft.com/office/drawing/2014/main" id="{5DF890BD-38C3-CE45-976B-CC683E888BB5}"/>
              </a:ext>
            </a:extLst>
          </p:cNvPr>
          <p:cNvGraphicFramePr>
            <a:graphicFrameLocks noGrp="1"/>
          </p:cNvGraphicFramePr>
          <p:nvPr>
            <p:extLst>
              <p:ext uri="{D42A27DB-BD31-4B8C-83A1-F6EECF244321}">
                <p14:modId xmlns:p14="http://schemas.microsoft.com/office/powerpoint/2010/main" val="994338199"/>
              </p:ext>
            </p:extLst>
          </p:nvPr>
        </p:nvGraphicFramePr>
        <p:xfrm>
          <a:off x="467544" y="713639"/>
          <a:ext cx="8588263" cy="4238461"/>
        </p:xfrm>
        <a:graphic>
          <a:graphicData uri="http://schemas.openxmlformats.org/drawingml/2006/table">
            <a:tbl>
              <a:tblPr/>
              <a:tblGrid>
                <a:gridCol w="2219440">
                  <a:extLst>
                    <a:ext uri="{9D8B030D-6E8A-4147-A177-3AD203B41FA5}">
                      <a16:colId xmlns:a16="http://schemas.microsoft.com/office/drawing/2014/main" val="2656856999"/>
                    </a:ext>
                  </a:extLst>
                </a:gridCol>
                <a:gridCol w="2122941">
                  <a:extLst>
                    <a:ext uri="{9D8B030D-6E8A-4147-A177-3AD203B41FA5}">
                      <a16:colId xmlns:a16="http://schemas.microsoft.com/office/drawing/2014/main" val="1059148513"/>
                    </a:ext>
                  </a:extLst>
                </a:gridCol>
                <a:gridCol w="2122941">
                  <a:extLst>
                    <a:ext uri="{9D8B030D-6E8A-4147-A177-3AD203B41FA5}">
                      <a16:colId xmlns:a16="http://schemas.microsoft.com/office/drawing/2014/main" val="369901612"/>
                    </a:ext>
                  </a:extLst>
                </a:gridCol>
                <a:gridCol w="2122941">
                  <a:extLst>
                    <a:ext uri="{9D8B030D-6E8A-4147-A177-3AD203B41FA5}">
                      <a16:colId xmlns:a16="http://schemas.microsoft.com/office/drawing/2014/main" val="704582164"/>
                    </a:ext>
                  </a:extLst>
                </a:gridCol>
              </a:tblGrid>
              <a:tr h="260485">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OER Factors</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Closed</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Mixed</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Most Open</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44133646"/>
                  </a:ext>
                </a:extLst>
              </a:tr>
              <a:tr h="260485">
                <a:tc rowSpan="2">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Copyright/Open Licensing Frameworks</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Closed by default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rtl="0" fontAlgn="ctr">
                        <a:spcBef>
                          <a:spcPts val="0"/>
                        </a:spcBef>
                        <a:spcAft>
                          <a:spcPts val="0"/>
                        </a:spcAft>
                      </a:pPr>
                      <a:r>
                        <a:rPr lang="en-CA" sz="1400" b="0" i="0" u="none" strike="noStrike" dirty="0">
                          <a:solidFill>
                            <a:schemeClr val="tx1"/>
                          </a:solidFill>
                          <a:effectLst/>
                          <a:latin typeface="Roboto Condensed" panose="02000000000000000000" pitchFamily="2" charset="0"/>
                          <a:ea typeface="Roboto Condensed" panose="02000000000000000000" pitchFamily="2" charset="0"/>
                        </a:rPr>
                        <a:t>Minimal willingness / effort</a:t>
                      </a:r>
                      <a:endParaRPr lang="en-CA" sz="1400" b="0" i="0" dirty="0">
                        <a:solidFill>
                          <a:schemeClr val="tx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willingness</a:t>
                      </a: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94793574"/>
                  </a:ext>
                </a:extLst>
              </a:tr>
              <a:tr h="2604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Minimal effort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757441410"/>
                  </a:ext>
                </a:extLst>
              </a:tr>
              <a:tr h="453087">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Accessibility/Usability Formatting</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Closed by default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willingness / effort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rtl="0" fontAlgn="ctr">
                        <a:spcBef>
                          <a:spcPts val="0"/>
                        </a:spcBef>
                        <a:spcAft>
                          <a:spcPts val="0"/>
                        </a:spcAft>
                      </a:pPr>
                      <a:r>
                        <a:rPr lang="en-CA" sz="1400" b="0" i="0" dirty="0">
                          <a:solidFill>
                            <a:schemeClr val="bg1"/>
                          </a:solidFill>
                          <a:effectLst/>
                          <a:latin typeface="Roboto Condensed" panose="02000000000000000000" pitchFamily="2" charset="0"/>
                          <a:ea typeface="Roboto Condensed" panose="02000000000000000000" pitchFamily="2" charset="0"/>
                        </a:rPr>
                        <a:t>More willingness / effort</a:t>
                      </a: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80087111"/>
                  </a:ext>
                </a:extLst>
              </a:tr>
              <a:tr h="405916">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Language</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Closed by default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willingness / effort</a:t>
                      </a:r>
                      <a:endParaRPr lang="en-CA" sz="1400" b="0" i="0" dirty="0">
                        <a:solidFill>
                          <a:schemeClr val="bg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a:t>
                      </a:r>
                      <a:r>
                        <a:rPr lang="en-CA" sz="1400" b="0" i="0" dirty="0">
                          <a:solidFill>
                            <a:schemeClr val="bg1"/>
                          </a:solidFill>
                          <a:effectLst/>
                          <a:latin typeface="Roboto Condensed" panose="02000000000000000000" pitchFamily="2" charset="0"/>
                          <a:ea typeface="Roboto Condensed" panose="02000000000000000000" pitchFamily="2" charset="0"/>
                        </a:rPr>
                        <a:t>willingness / effort</a:t>
                      </a: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22324169"/>
                  </a:ext>
                </a:extLst>
              </a:tr>
              <a:tr h="260485">
                <a:tc rowSpan="2">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Support Costs </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 willingness</a:t>
                      </a: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willingness / effort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a:t>
                      </a:r>
                      <a:r>
                        <a:rPr lang="en-CA" sz="1400" b="0" i="0" dirty="0">
                          <a:solidFill>
                            <a:schemeClr val="bg1"/>
                          </a:solidFill>
                          <a:effectLst/>
                          <a:latin typeface="Roboto Condensed" panose="02000000000000000000" pitchFamily="2" charset="0"/>
                          <a:ea typeface="Roboto Condensed" panose="02000000000000000000" pitchFamily="2" charset="0"/>
                        </a:rPr>
                        <a:t>willingness / effort</a:t>
                      </a: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67888149"/>
                  </a:ext>
                </a:extLst>
              </a:tr>
              <a:tr h="260485">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Minimal effort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81850736"/>
                  </a:ext>
                </a:extLst>
              </a:tr>
              <a:tr h="320570">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Assessment</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Closed by default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willingness / effort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a:t>
                      </a:r>
                      <a:r>
                        <a:rPr lang="en-CA" sz="1400" b="0" i="0" dirty="0">
                          <a:solidFill>
                            <a:schemeClr val="bg1"/>
                          </a:solidFill>
                          <a:effectLst/>
                          <a:latin typeface="Roboto Condensed" panose="02000000000000000000" pitchFamily="2" charset="0"/>
                          <a:ea typeface="Roboto Condensed" panose="02000000000000000000" pitchFamily="2" charset="0"/>
                        </a:rPr>
                        <a:t>willingness / effort</a:t>
                      </a: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478286542"/>
                  </a:ext>
                </a:extLst>
              </a:tr>
              <a:tr h="260485">
                <a:tc rowSpan="2">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Digital Distribution</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 willingness</a:t>
                      </a: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willingness / effort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a:t>
                      </a:r>
                      <a:r>
                        <a:rPr lang="en-CA" sz="1400" b="0" i="0" dirty="0">
                          <a:effectLst/>
                          <a:latin typeface="Roboto Condensed" panose="02000000000000000000" pitchFamily="2" charset="0"/>
                          <a:ea typeface="Roboto Condensed" panose="02000000000000000000" pitchFamily="2" charset="0"/>
                        </a:rPr>
                        <a:t>willingness / effort</a:t>
                      </a: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24396556"/>
                  </a:ext>
                </a:extLst>
              </a:tr>
              <a:tr h="260485">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CA" sz="1400" b="0" i="0" u="none" strike="noStrike" dirty="0">
                          <a:solidFill>
                            <a:schemeClr val="tx1"/>
                          </a:solidFill>
                          <a:effectLst/>
                          <a:latin typeface="Roboto Condensed" panose="02000000000000000000" pitchFamily="2" charset="0"/>
                          <a:ea typeface="Roboto Condensed" panose="02000000000000000000" pitchFamily="2" charset="0"/>
                        </a:rPr>
                        <a:t>Minimal effort</a:t>
                      </a:r>
                      <a:endParaRPr lang="en-CA" sz="1400" b="0" i="0" dirty="0">
                        <a:solidFill>
                          <a:schemeClr val="tx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57383775"/>
                  </a:ext>
                </a:extLst>
              </a:tr>
              <a:tr h="260485">
                <a:tc rowSpan="2">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File Format</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 willingness</a:t>
                      </a: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rtl="0" fontAlgn="ctr">
                        <a:spcBef>
                          <a:spcPts val="0"/>
                        </a:spcBef>
                        <a:spcAft>
                          <a:spcPts val="0"/>
                        </a:spcAft>
                      </a:pPr>
                      <a:r>
                        <a:rPr lang="en-CA" sz="1400" b="0" i="0" u="none" strike="noStrike" dirty="0">
                          <a:solidFill>
                            <a:schemeClr val="tx1"/>
                          </a:solidFill>
                          <a:effectLst/>
                          <a:latin typeface="Roboto Condensed" panose="02000000000000000000" pitchFamily="2" charset="0"/>
                          <a:ea typeface="Roboto Condensed" panose="02000000000000000000" pitchFamily="2" charset="0"/>
                        </a:rPr>
                        <a:t>Minimal willingness / effort</a:t>
                      </a:r>
                      <a:endParaRPr lang="en-CA" sz="1400" b="0" i="0" dirty="0">
                        <a:solidFill>
                          <a:schemeClr val="tx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rowSpan="2">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Minimal </a:t>
                      </a:r>
                      <a:r>
                        <a:rPr lang="en-CA" sz="1400" b="0" i="0" dirty="0">
                          <a:effectLst/>
                          <a:latin typeface="Roboto Condensed" panose="02000000000000000000" pitchFamily="2" charset="0"/>
                          <a:ea typeface="Roboto Condensed" panose="02000000000000000000" pitchFamily="2" charset="0"/>
                        </a:rPr>
                        <a:t>willingness / effort</a:t>
                      </a: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110032194"/>
                  </a:ext>
                </a:extLst>
              </a:tr>
              <a:tr h="260485">
                <a:tc vMerge="1">
                  <a:txBody>
                    <a:bodyPr/>
                    <a:lstStyle/>
                    <a:p>
                      <a:endParaRPr lang="en-US"/>
                    </a:p>
                  </a:txBody>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n-CA" sz="1400" b="0" i="0" u="none" strike="noStrike" dirty="0">
                          <a:solidFill>
                            <a:schemeClr val="tx1"/>
                          </a:solidFill>
                          <a:effectLst/>
                          <a:latin typeface="Roboto Condensed" panose="02000000000000000000" pitchFamily="2" charset="0"/>
                          <a:ea typeface="Roboto Condensed" panose="02000000000000000000" pitchFamily="2" charset="0"/>
                        </a:rPr>
                        <a:t>Minimal effort</a:t>
                      </a:r>
                      <a:endParaRPr lang="en-CA" sz="1400" b="0" i="0" dirty="0">
                        <a:solidFill>
                          <a:schemeClr val="tx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77051421"/>
                  </a:ext>
                </a:extLst>
              </a:tr>
              <a:tr h="413015">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Cultural Considerations</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Closed by default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willingness / effort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a:t>
                      </a:r>
                      <a:r>
                        <a:rPr lang="en-CA" sz="1400" b="0" i="0" dirty="0">
                          <a:solidFill>
                            <a:schemeClr val="bg1"/>
                          </a:solidFill>
                          <a:effectLst/>
                          <a:latin typeface="Roboto Condensed" panose="02000000000000000000" pitchFamily="2" charset="0"/>
                          <a:ea typeface="Roboto Condensed" panose="02000000000000000000" pitchFamily="2" charset="0"/>
                        </a:rPr>
                        <a:t>willingness / effort</a:t>
                      </a: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63687610"/>
                  </a:ext>
                </a:extLst>
              </a:tr>
            </a:tbl>
          </a:graphicData>
        </a:graphic>
      </p:graphicFrame>
      <p:sp>
        <p:nvSpPr>
          <p:cNvPr id="50" name="TextBox 49">
            <a:extLst>
              <a:ext uri="{FF2B5EF4-FFF2-40B4-BE49-F238E27FC236}">
                <a16:creationId xmlns:a16="http://schemas.microsoft.com/office/drawing/2014/main" id="{E11FA747-A976-7B4B-9138-CC3D01FB4252}"/>
              </a:ext>
            </a:extLst>
          </p:cNvPr>
          <p:cNvSpPr txBox="1"/>
          <p:nvPr/>
        </p:nvSpPr>
        <p:spPr>
          <a:xfrm>
            <a:off x="2123728" y="193192"/>
            <a:ext cx="3096344" cy="338554"/>
          </a:xfrm>
          <a:prstGeom prst="rect">
            <a:avLst/>
          </a:prstGeom>
          <a:noFill/>
        </p:spPr>
        <p:txBody>
          <a:bodyPr wrap="square" rtlCol="0">
            <a:spAutoFit/>
          </a:bodyPr>
          <a:lstStyle/>
          <a:p>
            <a:r>
              <a:rPr lang="en" sz="1600" b="1" dirty="0">
                <a:latin typeface="Roboto Condensed" panose="02000000000000000000" pitchFamily="2" charset="0"/>
                <a:ea typeface="Roboto Condensed" panose="02000000000000000000" pitchFamily="2" charset="0"/>
              </a:rPr>
              <a:t>Effort and Willingness</a:t>
            </a:r>
          </a:p>
        </p:txBody>
      </p:sp>
      <p:sp>
        <p:nvSpPr>
          <p:cNvPr id="8" name="Right Arrow 7">
            <a:extLst>
              <a:ext uri="{FF2B5EF4-FFF2-40B4-BE49-F238E27FC236}">
                <a16:creationId xmlns:a16="http://schemas.microsoft.com/office/drawing/2014/main" id="{7AFE4DB6-91D4-C04E-83EA-06DB19C0A250}"/>
              </a:ext>
            </a:extLst>
          </p:cNvPr>
          <p:cNvSpPr/>
          <p:nvPr/>
        </p:nvSpPr>
        <p:spPr>
          <a:xfrm>
            <a:off x="157099" y="1261159"/>
            <a:ext cx="216024" cy="188456"/>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064403-3AFB-FF4F-A707-E8A3009CC85E}"/>
              </a:ext>
            </a:extLst>
          </p:cNvPr>
          <p:cNvPicPr>
            <a:picLocks noChangeAspect="1"/>
          </p:cNvPicPr>
          <p:nvPr/>
        </p:nvPicPr>
        <p:blipFill>
          <a:blip r:embed="rId3"/>
          <a:stretch>
            <a:fillRect/>
          </a:stretch>
        </p:blipFill>
        <p:spPr>
          <a:xfrm>
            <a:off x="152684" y="2712219"/>
            <a:ext cx="241300" cy="241300"/>
          </a:xfrm>
          <a:prstGeom prst="rect">
            <a:avLst/>
          </a:prstGeom>
        </p:spPr>
      </p:pic>
      <p:pic>
        <p:nvPicPr>
          <p:cNvPr id="56" name="Picture 55">
            <a:extLst>
              <a:ext uri="{FF2B5EF4-FFF2-40B4-BE49-F238E27FC236}">
                <a16:creationId xmlns:a16="http://schemas.microsoft.com/office/drawing/2014/main" id="{70899497-9501-E94E-88C6-A5BF95251A82}"/>
              </a:ext>
            </a:extLst>
          </p:cNvPr>
          <p:cNvPicPr>
            <a:picLocks noChangeAspect="1"/>
          </p:cNvPicPr>
          <p:nvPr/>
        </p:nvPicPr>
        <p:blipFill>
          <a:blip r:embed="rId3"/>
          <a:stretch>
            <a:fillRect/>
          </a:stretch>
        </p:blipFill>
        <p:spPr>
          <a:xfrm>
            <a:off x="152684" y="3122538"/>
            <a:ext cx="241300" cy="241300"/>
          </a:xfrm>
          <a:prstGeom prst="rect">
            <a:avLst/>
          </a:prstGeom>
        </p:spPr>
      </p:pic>
    </p:spTree>
    <p:extLst>
      <p:ext uri="{BB962C8B-B14F-4D97-AF65-F5344CB8AC3E}">
        <p14:creationId xmlns:p14="http://schemas.microsoft.com/office/powerpoint/2010/main" val="91952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sp>
        <p:nvSpPr>
          <p:cNvPr id="3" name="Shape 262">
            <a:extLst>
              <a:ext uri="{FF2B5EF4-FFF2-40B4-BE49-F238E27FC236}">
                <a16:creationId xmlns:a16="http://schemas.microsoft.com/office/drawing/2014/main" id="{31E6D1E5-1563-AF43-B2A9-DBD1D5F518D2}"/>
              </a:ext>
            </a:extLst>
          </p:cNvPr>
          <p:cNvSpPr txBox="1">
            <a:spLocks/>
          </p:cNvSpPr>
          <p:nvPr/>
        </p:nvSpPr>
        <p:spPr>
          <a:xfrm>
            <a:off x="107504" y="195486"/>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en" sz="1600" dirty="0"/>
              <a:t>STEP 3</a:t>
            </a:r>
          </a:p>
        </p:txBody>
      </p:sp>
      <p:sp>
        <p:nvSpPr>
          <p:cNvPr id="4" name="Rectangle 3">
            <a:extLst>
              <a:ext uri="{FF2B5EF4-FFF2-40B4-BE49-F238E27FC236}">
                <a16:creationId xmlns:a16="http://schemas.microsoft.com/office/drawing/2014/main" id="{BE040CDA-C757-2E4D-826A-DBEF1D478D42}"/>
              </a:ext>
            </a:extLst>
          </p:cNvPr>
          <p:cNvSpPr/>
          <p:nvPr/>
        </p:nvSpPr>
        <p:spPr>
          <a:xfrm>
            <a:off x="6464879" y="4077150"/>
            <a:ext cx="2664296" cy="1066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4AE7715B-290E-C248-9EFA-956D84A49D07}"/>
              </a:ext>
            </a:extLst>
          </p:cNvPr>
          <p:cNvSpPr>
            <a:spLocks noChangeArrowheads="1"/>
          </p:cNvSpPr>
          <p:nvPr/>
        </p:nvSpPr>
        <p:spPr bwMode="auto">
          <a:xfrm>
            <a:off x="908422" y="157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7533698" y="986055"/>
            <a:ext cx="1152880" cy="369332"/>
          </a:xfrm>
          <a:prstGeom prst="rect">
            <a:avLst/>
          </a:prstGeom>
        </p:spPr>
        <p:txBody>
          <a:bodyPr wrap="none">
            <a:spAutoFit/>
          </a:bodyPr>
          <a:lstStyle/>
          <a:p>
            <a:pPr lvl="0"/>
            <a:r>
              <a:rPr lang="en-US" sz="1800" b="1" dirty="0">
                <a:solidFill>
                  <a:srgbClr val="FFFFFF"/>
                </a:solidFill>
                <a:latin typeface="Roboto Condensed"/>
                <a:ea typeface="Roboto Condensed"/>
                <a:cs typeface="Roboto Condensed"/>
                <a:sym typeface="Roboto Condensed"/>
              </a:rPr>
              <a:t>most open</a:t>
            </a:r>
          </a:p>
        </p:txBody>
      </p:sp>
      <p:sp>
        <p:nvSpPr>
          <p:cNvPr id="43" name="Rectangle 42">
            <a:extLst>
              <a:ext uri="{FF2B5EF4-FFF2-40B4-BE49-F238E27FC236}">
                <a16:creationId xmlns:a16="http://schemas.microsoft.com/office/drawing/2014/main" id="{21DC53AF-1807-2643-93A6-94CB2ABB49D8}"/>
              </a:ext>
            </a:extLst>
          </p:cNvPr>
          <p:cNvSpPr/>
          <p:nvPr/>
        </p:nvSpPr>
        <p:spPr>
          <a:xfrm>
            <a:off x="7618000" y="1069025"/>
            <a:ext cx="1152880" cy="369332"/>
          </a:xfrm>
          <a:prstGeom prst="rect">
            <a:avLst/>
          </a:prstGeom>
        </p:spPr>
        <p:txBody>
          <a:bodyPr wrap="none">
            <a:spAutoFit/>
          </a:bodyPr>
          <a:lstStyle/>
          <a:p>
            <a:pPr lvl="0"/>
            <a:r>
              <a:rPr lang="en-US" sz="1800" b="1" dirty="0">
                <a:solidFill>
                  <a:srgbClr val="FFFFFF"/>
                </a:solidFill>
                <a:latin typeface="Roboto Condensed"/>
                <a:ea typeface="Roboto Condensed"/>
                <a:cs typeface="Roboto Condensed"/>
                <a:sym typeface="Roboto Condensed"/>
              </a:rPr>
              <a:t>most open</a:t>
            </a:r>
          </a:p>
        </p:txBody>
      </p:sp>
      <p:graphicFrame>
        <p:nvGraphicFramePr>
          <p:cNvPr id="49" name="Table 48">
            <a:extLst>
              <a:ext uri="{FF2B5EF4-FFF2-40B4-BE49-F238E27FC236}">
                <a16:creationId xmlns:a16="http://schemas.microsoft.com/office/drawing/2014/main" id="{5DF890BD-38C3-CE45-976B-CC683E888BB5}"/>
              </a:ext>
            </a:extLst>
          </p:cNvPr>
          <p:cNvGraphicFramePr>
            <a:graphicFrameLocks noGrp="1"/>
          </p:cNvGraphicFramePr>
          <p:nvPr>
            <p:extLst>
              <p:ext uri="{D42A27DB-BD31-4B8C-83A1-F6EECF244321}">
                <p14:modId xmlns:p14="http://schemas.microsoft.com/office/powerpoint/2010/main" val="364832653"/>
              </p:ext>
            </p:extLst>
          </p:nvPr>
        </p:nvGraphicFramePr>
        <p:xfrm>
          <a:off x="517136" y="770669"/>
          <a:ext cx="8519360" cy="4177345"/>
        </p:xfrm>
        <a:graphic>
          <a:graphicData uri="http://schemas.openxmlformats.org/drawingml/2006/table">
            <a:tbl>
              <a:tblPr/>
              <a:tblGrid>
                <a:gridCol w="2201633">
                  <a:extLst>
                    <a:ext uri="{9D8B030D-6E8A-4147-A177-3AD203B41FA5}">
                      <a16:colId xmlns:a16="http://schemas.microsoft.com/office/drawing/2014/main" val="2656856999"/>
                    </a:ext>
                  </a:extLst>
                </a:gridCol>
                <a:gridCol w="2105909">
                  <a:extLst>
                    <a:ext uri="{9D8B030D-6E8A-4147-A177-3AD203B41FA5}">
                      <a16:colId xmlns:a16="http://schemas.microsoft.com/office/drawing/2014/main" val="1059148513"/>
                    </a:ext>
                  </a:extLst>
                </a:gridCol>
                <a:gridCol w="2105909">
                  <a:extLst>
                    <a:ext uri="{9D8B030D-6E8A-4147-A177-3AD203B41FA5}">
                      <a16:colId xmlns:a16="http://schemas.microsoft.com/office/drawing/2014/main" val="369901612"/>
                    </a:ext>
                  </a:extLst>
                </a:gridCol>
                <a:gridCol w="2105909">
                  <a:extLst>
                    <a:ext uri="{9D8B030D-6E8A-4147-A177-3AD203B41FA5}">
                      <a16:colId xmlns:a16="http://schemas.microsoft.com/office/drawing/2014/main" val="704582164"/>
                    </a:ext>
                  </a:extLst>
                </a:gridCol>
              </a:tblGrid>
              <a:tr h="257329">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OER Factors</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Closed</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Mixed</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Most Open</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44133646"/>
                  </a:ext>
                </a:extLst>
              </a:tr>
              <a:tr h="447596">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Copyright/Open Licensing Frameworks</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None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chemeClr val="tx1"/>
                          </a:solidFill>
                          <a:effectLst/>
                          <a:latin typeface="Roboto Condensed" panose="02000000000000000000" pitchFamily="2" charset="0"/>
                          <a:ea typeface="Roboto Condensed" panose="02000000000000000000" pitchFamily="2" charset="0"/>
                        </a:rPr>
                        <a:t>Some skill / knowledge</a:t>
                      </a:r>
                      <a:endParaRPr lang="en-CA" sz="1400" b="0" i="0" dirty="0">
                        <a:solidFill>
                          <a:schemeClr val="tx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a:t>
                      </a:r>
                      <a:r>
                        <a:rPr lang="en-CA" sz="1400" b="0" i="0" u="none" strike="noStrike" dirty="0">
                          <a:solidFill>
                            <a:schemeClr val="tx1"/>
                          </a:solidFill>
                          <a:effectLst/>
                          <a:latin typeface="Roboto Condensed" panose="02000000000000000000" pitchFamily="2" charset="0"/>
                          <a:ea typeface="Roboto Condensed" panose="02000000000000000000" pitchFamily="2" charset="0"/>
                        </a:rPr>
                        <a:t>skill / knowledge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94793574"/>
                  </a:ext>
                </a:extLst>
              </a:tr>
              <a:tr h="447596">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Accessibility/Usability Formatting</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None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skill / knowledge</a:t>
                      </a:r>
                      <a:endParaRPr lang="en-CA" sz="1400" b="0" i="0" dirty="0">
                        <a:solidFill>
                          <a:schemeClr val="bg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rtl="0" fontAlgn="ctr">
                        <a:spcBef>
                          <a:spcPts val="0"/>
                        </a:spcBef>
                        <a:spcAft>
                          <a:spcPts val="0"/>
                        </a:spcAft>
                      </a:pPr>
                      <a:r>
                        <a:rPr lang="en-CA" sz="1400" b="0" i="0" dirty="0">
                          <a:solidFill>
                            <a:schemeClr val="bg1"/>
                          </a:solidFill>
                          <a:effectLst/>
                          <a:latin typeface="Roboto Condensed" panose="02000000000000000000" pitchFamily="2" charset="0"/>
                          <a:ea typeface="Roboto Condensed" panose="02000000000000000000" pitchFamily="2" charset="0"/>
                        </a:rPr>
                        <a:t>More </a:t>
                      </a:r>
                      <a:r>
                        <a:rPr lang="en-CA" sz="1400" b="0" i="0" u="none" strike="noStrike" dirty="0">
                          <a:solidFill>
                            <a:schemeClr val="bg1"/>
                          </a:solidFill>
                          <a:effectLst/>
                          <a:latin typeface="Roboto Condensed" panose="02000000000000000000" pitchFamily="2" charset="0"/>
                          <a:ea typeface="Roboto Condensed" panose="02000000000000000000" pitchFamily="2" charset="0"/>
                        </a:rPr>
                        <a:t>skill / knowledge</a:t>
                      </a:r>
                      <a:endParaRPr lang="en-CA" sz="1400" b="0" i="0" dirty="0">
                        <a:solidFill>
                          <a:schemeClr val="bg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80087111"/>
                  </a:ext>
                </a:extLst>
              </a:tr>
              <a:tr h="385223">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Language</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None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skill / knowledge</a:t>
                      </a:r>
                      <a:endParaRPr lang="en-CA" sz="1400" b="0" i="0" dirty="0">
                        <a:solidFill>
                          <a:schemeClr val="bg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skill / knowledge</a:t>
                      </a:r>
                      <a:endParaRPr lang="en-CA" sz="1400" b="0" i="0" dirty="0">
                        <a:solidFill>
                          <a:schemeClr val="bg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22324169"/>
                  </a:ext>
                </a:extLst>
              </a:tr>
              <a:tr h="828131">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Support Costs </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None (an awareness problem; still need to pick resources regardless of cost)</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skill / knowledge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skill / knowledge</a:t>
                      </a:r>
                      <a:endParaRPr lang="en-CA" sz="1400" b="0" i="0" dirty="0">
                        <a:solidFill>
                          <a:schemeClr val="bg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167888149"/>
                  </a:ext>
                </a:extLst>
              </a:tr>
              <a:tr h="304228">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Assessment</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None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skill / knowledge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skill / knowledge</a:t>
                      </a:r>
                      <a:endParaRPr lang="en-CA" sz="1400" b="0" i="0" dirty="0">
                        <a:solidFill>
                          <a:schemeClr val="bg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478286542"/>
                  </a:ext>
                </a:extLst>
              </a:tr>
              <a:tr h="437447">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Digital Distribution</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None</a:t>
                      </a: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skill / knowledge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a:t>
                      </a:r>
                      <a:r>
                        <a:rPr lang="en-CA" sz="1400" b="0" i="0" u="none" strike="noStrike" dirty="0">
                          <a:solidFill>
                            <a:schemeClr val="tx1"/>
                          </a:solidFill>
                          <a:effectLst/>
                          <a:latin typeface="Roboto Condensed" panose="02000000000000000000" pitchFamily="2" charset="0"/>
                          <a:ea typeface="Roboto Condensed" panose="02000000000000000000" pitchFamily="2" charset="0"/>
                        </a:rPr>
                        <a:t>skill / knowledge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24396556"/>
                  </a:ext>
                </a:extLst>
              </a:tr>
              <a:tr h="437447">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File Format</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None</a:t>
                      </a:r>
                      <a:endParaRPr lang="en-CA" sz="1400" b="0" i="0" dirty="0">
                        <a:solidFill>
                          <a:schemeClr val="tx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fontAlgn="ctr">
                        <a:spcBef>
                          <a:spcPts val="0"/>
                        </a:spcBef>
                        <a:spcAft>
                          <a:spcPts val="0"/>
                        </a:spcAft>
                      </a:pPr>
                      <a:r>
                        <a:rPr lang="en-CA" sz="1400" b="0" i="0" u="none" strike="noStrike" dirty="0">
                          <a:solidFill>
                            <a:schemeClr val="tx1"/>
                          </a:solidFill>
                          <a:effectLst/>
                          <a:latin typeface="Roboto Condensed" panose="02000000000000000000" pitchFamily="2" charset="0"/>
                          <a:ea typeface="Roboto Condensed" panose="02000000000000000000" pitchFamily="2" charset="0"/>
                        </a:rPr>
                        <a:t>Some skill / knowledge</a:t>
                      </a:r>
                      <a:endParaRPr lang="en-CA" sz="1400" b="0" i="0" dirty="0">
                        <a:solidFill>
                          <a:schemeClr val="tx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Some </a:t>
                      </a:r>
                      <a:r>
                        <a:rPr lang="en-CA" sz="1400" b="0" i="0" u="none" strike="noStrike" dirty="0">
                          <a:solidFill>
                            <a:schemeClr val="tx1"/>
                          </a:solidFill>
                          <a:effectLst/>
                          <a:latin typeface="Roboto Condensed" panose="02000000000000000000" pitchFamily="2" charset="0"/>
                          <a:ea typeface="Roboto Condensed" panose="02000000000000000000" pitchFamily="2" charset="0"/>
                        </a:rPr>
                        <a:t>skill / knowledge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110032194"/>
                  </a:ext>
                </a:extLst>
              </a:tr>
              <a:tr h="391960">
                <a:tc>
                  <a:txBody>
                    <a:bodyPr/>
                    <a:lstStyle/>
                    <a:p>
                      <a:pPr rtl="0" fontAlgn="ctr">
                        <a:spcBef>
                          <a:spcPts val="0"/>
                        </a:spcBef>
                        <a:spcAft>
                          <a:spcPts val="0"/>
                        </a:spcAft>
                      </a:pPr>
                      <a:r>
                        <a:rPr lang="en-CA" sz="1400" b="1" i="0" u="none" strike="noStrike" dirty="0">
                          <a:solidFill>
                            <a:srgbClr val="000000"/>
                          </a:solidFill>
                          <a:effectLst/>
                          <a:latin typeface="Roboto Condensed" panose="02000000000000000000" pitchFamily="2" charset="0"/>
                          <a:ea typeface="Roboto Condensed" panose="02000000000000000000" pitchFamily="2" charset="0"/>
                        </a:rPr>
                        <a:t>Cultural Considerations</a:t>
                      </a:r>
                      <a:endParaRPr lang="en-CA" sz="1400" b="1"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400" b="0" i="0" u="none" strike="noStrike" dirty="0">
                          <a:solidFill>
                            <a:srgbClr val="000000"/>
                          </a:solidFill>
                          <a:effectLst/>
                          <a:latin typeface="Roboto Condensed" panose="02000000000000000000" pitchFamily="2" charset="0"/>
                          <a:ea typeface="Roboto Condensed" panose="02000000000000000000" pitchFamily="2" charset="0"/>
                        </a:rPr>
                        <a:t>None</a:t>
                      </a:r>
                      <a:endParaRPr lang="en-CA" sz="1400" b="0" i="0" dirty="0">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skill / knowledge</a:t>
                      </a:r>
                      <a:endParaRPr lang="en-CA" sz="1400" b="0" i="0" dirty="0">
                        <a:solidFill>
                          <a:schemeClr val="bg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rtl="0" fontAlgn="ctr">
                        <a:spcBef>
                          <a:spcPts val="0"/>
                        </a:spcBef>
                        <a:spcAft>
                          <a:spcPts val="0"/>
                        </a:spcAft>
                      </a:pPr>
                      <a:r>
                        <a:rPr lang="en-CA" sz="1400" b="0" i="0" u="none" strike="noStrike" dirty="0">
                          <a:solidFill>
                            <a:schemeClr val="bg1"/>
                          </a:solidFill>
                          <a:effectLst/>
                          <a:latin typeface="Roboto Condensed" panose="02000000000000000000" pitchFamily="2" charset="0"/>
                          <a:ea typeface="Roboto Condensed" panose="02000000000000000000" pitchFamily="2" charset="0"/>
                        </a:rPr>
                        <a:t>More skill / knowledge</a:t>
                      </a:r>
                      <a:endParaRPr lang="en-CA" sz="1400" b="0" i="0" dirty="0">
                        <a:solidFill>
                          <a:schemeClr val="bg1"/>
                        </a:solidFill>
                        <a:effectLst/>
                        <a:latin typeface="Roboto Condensed" panose="02000000000000000000" pitchFamily="2" charset="0"/>
                        <a:ea typeface="Roboto Condensed" panose="02000000000000000000" pitchFamily="2" charset="0"/>
                      </a:endParaRPr>
                    </a:p>
                  </a:txBody>
                  <a:tcPr marL="37600" marR="37600" marT="37600" marB="376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963687610"/>
                  </a:ext>
                </a:extLst>
              </a:tr>
            </a:tbl>
          </a:graphicData>
        </a:graphic>
      </p:graphicFrame>
      <p:sp>
        <p:nvSpPr>
          <p:cNvPr id="10" name="TextBox 9">
            <a:extLst>
              <a:ext uri="{FF2B5EF4-FFF2-40B4-BE49-F238E27FC236}">
                <a16:creationId xmlns:a16="http://schemas.microsoft.com/office/drawing/2014/main" id="{2C511691-F3E5-D041-8C31-224DAF58BA11}"/>
              </a:ext>
            </a:extLst>
          </p:cNvPr>
          <p:cNvSpPr txBox="1"/>
          <p:nvPr/>
        </p:nvSpPr>
        <p:spPr>
          <a:xfrm>
            <a:off x="2123728" y="193192"/>
            <a:ext cx="3096344" cy="338554"/>
          </a:xfrm>
          <a:prstGeom prst="rect">
            <a:avLst/>
          </a:prstGeom>
          <a:noFill/>
        </p:spPr>
        <p:txBody>
          <a:bodyPr wrap="square" rtlCol="0">
            <a:spAutoFit/>
          </a:bodyPr>
          <a:lstStyle/>
          <a:p>
            <a:r>
              <a:rPr lang="en" sz="1600" b="1" dirty="0">
                <a:latin typeface="Roboto Condensed" panose="02000000000000000000" pitchFamily="2" charset="0"/>
                <a:ea typeface="Roboto Condensed" panose="02000000000000000000" pitchFamily="2" charset="0"/>
              </a:rPr>
              <a:t>Skill / Knowledge Scale</a:t>
            </a:r>
          </a:p>
        </p:txBody>
      </p:sp>
      <p:pic>
        <p:nvPicPr>
          <p:cNvPr id="13" name="Picture 12">
            <a:extLst>
              <a:ext uri="{FF2B5EF4-FFF2-40B4-BE49-F238E27FC236}">
                <a16:creationId xmlns:a16="http://schemas.microsoft.com/office/drawing/2014/main" id="{84B1829D-736A-104B-8F1D-7CEF172B769F}"/>
              </a:ext>
            </a:extLst>
          </p:cNvPr>
          <p:cNvPicPr>
            <a:picLocks noChangeAspect="1"/>
          </p:cNvPicPr>
          <p:nvPr/>
        </p:nvPicPr>
        <p:blipFill>
          <a:blip r:embed="rId3"/>
          <a:stretch>
            <a:fillRect/>
          </a:stretch>
        </p:blipFill>
        <p:spPr>
          <a:xfrm>
            <a:off x="182988" y="1697350"/>
            <a:ext cx="241300" cy="241300"/>
          </a:xfrm>
          <a:prstGeom prst="rect">
            <a:avLst/>
          </a:prstGeom>
        </p:spPr>
      </p:pic>
      <p:pic>
        <p:nvPicPr>
          <p:cNvPr id="15" name="Picture 14">
            <a:extLst>
              <a:ext uri="{FF2B5EF4-FFF2-40B4-BE49-F238E27FC236}">
                <a16:creationId xmlns:a16="http://schemas.microsoft.com/office/drawing/2014/main" id="{6443ABAF-7F14-C546-8D27-A687FBD610F2}"/>
              </a:ext>
            </a:extLst>
          </p:cNvPr>
          <p:cNvPicPr>
            <a:picLocks noChangeAspect="1"/>
          </p:cNvPicPr>
          <p:nvPr/>
        </p:nvPicPr>
        <p:blipFill>
          <a:blip r:embed="rId3"/>
          <a:stretch>
            <a:fillRect/>
          </a:stretch>
        </p:blipFill>
        <p:spPr>
          <a:xfrm>
            <a:off x="163386" y="4636500"/>
            <a:ext cx="241300" cy="241300"/>
          </a:xfrm>
          <a:prstGeom prst="rect">
            <a:avLst/>
          </a:prstGeom>
        </p:spPr>
      </p:pic>
      <p:pic>
        <p:nvPicPr>
          <p:cNvPr id="16" name="Picture 15">
            <a:extLst>
              <a:ext uri="{FF2B5EF4-FFF2-40B4-BE49-F238E27FC236}">
                <a16:creationId xmlns:a16="http://schemas.microsoft.com/office/drawing/2014/main" id="{63ECC7E0-C2B4-0D43-A6F8-D91F51A78FE5}"/>
              </a:ext>
            </a:extLst>
          </p:cNvPr>
          <p:cNvPicPr>
            <a:picLocks noChangeAspect="1"/>
          </p:cNvPicPr>
          <p:nvPr/>
        </p:nvPicPr>
        <p:blipFill>
          <a:blip r:embed="rId3"/>
          <a:stretch>
            <a:fillRect/>
          </a:stretch>
        </p:blipFill>
        <p:spPr>
          <a:xfrm>
            <a:off x="167336" y="4228279"/>
            <a:ext cx="241300" cy="241300"/>
          </a:xfrm>
          <a:prstGeom prst="rect">
            <a:avLst/>
          </a:prstGeom>
        </p:spPr>
      </p:pic>
      <p:pic>
        <p:nvPicPr>
          <p:cNvPr id="17" name="Picture 16">
            <a:extLst>
              <a:ext uri="{FF2B5EF4-FFF2-40B4-BE49-F238E27FC236}">
                <a16:creationId xmlns:a16="http://schemas.microsoft.com/office/drawing/2014/main" id="{FFF6EBF2-1F2D-BC45-A797-CED37D974A96}"/>
              </a:ext>
            </a:extLst>
          </p:cNvPr>
          <p:cNvPicPr>
            <a:picLocks noChangeAspect="1"/>
          </p:cNvPicPr>
          <p:nvPr/>
        </p:nvPicPr>
        <p:blipFill>
          <a:blip r:embed="rId3"/>
          <a:stretch>
            <a:fillRect/>
          </a:stretch>
        </p:blipFill>
        <p:spPr>
          <a:xfrm>
            <a:off x="182988" y="2135510"/>
            <a:ext cx="241300" cy="241300"/>
          </a:xfrm>
          <a:prstGeom prst="rect">
            <a:avLst/>
          </a:prstGeom>
        </p:spPr>
      </p:pic>
    </p:spTree>
    <p:extLst>
      <p:ext uri="{BB962C8B-B14F-4D97-AF65-F5344CB8AC3E}">
        <p14:creationId xmlns:p14="http://schemas.microsoft.com/office/powerpoint/2010/main" val="1297613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Shape 27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dirty="0"/>
          </a:p>
        </p:txBody>
      </p:sp>
      <p:sp>
        <p:nvSpPr>
          <p:cNvPr id="38" name="Shape 418"/>
          <p:cNvSpPr txBox="1">
            <a:spLocks noGrp="1"/>
          </p:cNvSpPr>
          <p:nvPr>
            <p:ph type="title"/>
          </p:nvPr>
        </p:nvSpPr>
        <p:spPr>
          <a:xfrm>
            <a:off x="814274" y="392575"/>
            <a:ext cx="5629933"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EXAMPLE COURSE: LIS 598 INFORMATION POLICY</a:t>
            </a:r>
            <a:endParaRPr dirty="0"/>
          </a:p>
        </p:txBody>
      </p:sp>
      <p:grpSp>
        <p:nvGrpSpPr>
          <p:cNvPr id="39" name="Shape 435"/>
          <p:cNvGrpSpPr/>
          <p:nvPr/>
        </p:nvGrpSpPr>
        <p:grpSpPr>
          <a:xfrm>
            <a:off x="270943" y="629920"/>
            <a:ext cx="392063" cy="291505"/>
            <a:chOff x="5247525" y="3007275"/>
            <a:chExt cx="517575" cy="384825"/>
          </a:xfrm>
        </p:grpSpPr>
        <p:sp>
          <p:nvSpPr>
            <p:cNvPr id="40" name="Shape 43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1" name="Shape 437"/>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pic>
        <p:nvPicPr>
          <p:cNvPr id="3" name="Picture 2">
            <a:extLst>
              <a:ext uri="{FF2B5EF4-FFF2-40B4-BE49-F238E27FC236}">
                <a16:creationId xmlns:a16="http://schemas.microsoft.com/office/drawing/2014/main" id="{E566972A-1EFE-114C-83A6-BB8A0469D1A3}"/>
              </a:ext>
            </a:extLst>
          </p:cNvPr>
          <p:cNvPicPr>
            <a:picLocks noChangeAspect="1"/>
          </p:cNvPicPr>
          <p:nvPr/>
        </p:nvPicPr>
        <p:blipFill>
          <a:blip r:embed="rId3"/>
          <a:stretch>
            <a:fillRect/>
          </a:stretch>
        </p:blipFill>
        <p:spPr>
          <a:xfrm>
            <a:off x="270943" y="1460244"/>
            <a:ext cx="4589089" cy="3127730"/>
          </a:xfrm>
          <a:prstGeom prst="rect">
            <a:avLst/>
          </a:prstGeom>
        </p:spPr>
      </p:pic>
      <p:sp>
        <p:nvSpPr>
          <p:cNvPr id="5" name="TextBox 4">
            <a:extLst>
              <a:ext uri="{FF2B5EF4-FFF2-40B4-BE49-F238E27FC236}">
                <a16:creationId xmlns:a16="http://schemas.microsoft.com/office/drawing/2014/main" id="{E7E83918-6EDF-EF46-9B53-21728435DA5C}"/>
              </a:ext>
            </a:extLst>
          </p:cNvPr>
          <p:cNvSpPr txBox="1"/>
          <p:nvPr/>
        </p:nvSpPr>
        <p:spPr>
          <a:xfrm>
            <a:off x="5148064" y="1571022"/>
            <a:ext cx="3347864" cy="1323439"/>
          </a:xfrm>
          <a:prstGeom prst="rect">
            <a:avLst/>
          </a:prstGeom>
          <a:noFill/>
        </p:spPr>
        <p:txBody>
          <a:bodyPr wrap="square" rtlCol="0">
            <a:spAutoFit/>
          </a:bodyPr>
          <a:lstStyle/>
          <a:p>
            <a:r>
              <a:rPr lang="en-US" sz="2000" dirty="0">
                <a:solidFill>
                  <a:srgbClr val="263248"/>
                </a:solidFill>
                <a:latin typeface="Roboto Condensed" panose="02000000000000000000" pitchFamily="2" charset="0"/>
                <a:ea typeface="Roboto Condensed" panose="02000000000000000000" pitchFamily="2" charset="0"/>
              </a:rPr>
              <a:t>I ran Michael’s graduate course through our framework to determine its level of ‘openness’</a:t>
            </a:r>
          </a:p>
        </p:txBody>
      </p:sp>
      <p:sp>
        <p:nvSpPr>
          <p:cNvPr id="6" name="Rectangle 5">
            <a:extLst>
              <a:ext uri="{FF2B5EF4-FFF2-40B4-BE49-F238E27FC236}">
                <a16:creationId xmlns:a16="http://schemas.microsoft.com/office/drawing/2014/main" id="{60AA0F60-C21B-3345-840F-C2A375260D7B}"/>
              </a:ext>
            </a:extLst>
          </p:cNvPr>
          <p:cNvSpPr/>
          <p:nvPr/>
        </p:nvSpPr>
        <p:spPr>
          <a:xfrm>
            <a:off x="270943" y="4743023"/>
            <a:ext cx="6118133" cy="276999"/>
          </a:xfrm>
          <a:prstGeom prst="rect">
            <a:avLst/>
          </a:prstGeom>
        </p:spPr>
        <p:txBody>
          <a:bodyPr wrap="square">
            <a:spAutoFit/>
          </a:bodyPr>
          <a:lstStyle/>
          <a:p>
            <a:r>
              <a:rPr lang="en-US" sz="1200" dirty="0">
                <a:solidFill>
                  <a:srgbClr val="263248"/>
                </a:solidFill>
                <a:latin typeface="Roboto Condensed" panose="02000000000000000000" pitchFamily="2" charset="0"/>
                <a:ea typeface="Roboto Condensed" panose="02000000000000000000" pitchFamily="2" charset="0"/>
              </a:rPr>
              <a:t>Screenshot taken from the </a:t>
            </a:r>
            <a:r>
              <a:rPr lang="en-US" sz="1200" dirty="0">
                <a:solidFill>
                  <a:srgbClr val="263248"/>
                </a:solidFill>
                <a:latin typeface="Roboto Condensed" panose="02000000000000000000" pitchFamily="2" charset="0"/>
                <a:ea typeface="Roboto Condensed" panose="02000000000000000000" pitchFamily="2" charset="0"/>
                <a:hlinkClick r:id="rId4"/>
              </a:rPr>
              <a:t>ERA Repository</a:t>
            </a:r>
            <a:r>
              <a:rPr lang="en-US" sz="1200" dirty="0">
                <a:solidFill>
                  <a:srgbClr val="263248"/>
                </a:solidFill>
                <a:latin typeface="Roboto Condensed" panose="02000000000000000000" pitchFamily="2" charset="0"/>
                <a:ea typeface="Roboto Condensed" panose="02000000000000000000" pitchFamily="2" charset="0"/>
              </a:rPr>
              <a:t>, University of Alberta</a:t>
            </a:r>
          </a:p>
        </p:txBody>
      </p:sp>
    </p:spTree>
    <p:extLst>
      <p:ext uri="{BB962C8B-B14F-4D97-AF65-F5344CB8AC3E}">
        <p14:creationId xmlns:p14="http://schemas.microsoft.com/office/powerpoint/2010/main" val="3864734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dirty="0"/>
          </a:p>
        </p:txBody>
      </p:sp>
      <p:sp>
        <p:nvSpPr>
          <p:cNvPr id="4" name="Shape 262">
            <a:extLst>
              <a:ext uri="{FF2B5EF4-FFF2-40B4-BE49-F238E27FC236}">
                <a16:creationId xmlns:a16="http://schemas.microsoft.com/office/drawing/2014/main" id="{8B91CC4F-753C-3344-A379-FC949FBFD463}"/>
              </a:ext>
            </a:extLst>
          </p:cNvPr>
          <p:cNvSpPr txBox="1">
            <a:spLocks/>
          </p:cNvSpPr>
          <p:nvPr/>
        </p:nvSpPr>
        <p:spPr>
          <a:xfrm>
            <a:off x="227122" y="210422"/>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en" dirty="0"/>
              <a:t>EXAMPLE COURSE</a:t>
            </a:r>
          </a:p>
        </p:txBody>
      </p:sp>
      <p:sp>
        <p:nvSpPr>
          <p:cNvPr id="3" name="Rectangle 1">
            <a:extLst>
              <a:ext uri="{FF2B5EF4-FFF2-40B4-BE49-F238E27FC236}">
                <a16:creationId xmlns:a16="http://schemas.microsoft.com/office/drawing/2014/main" id="{0FF3A335-6149-7A49-8061-CD7B2C9D249A}"/>
              </a:ext>
            </a:extLst>
          </p:cNvPr>
          <p:cNvSpPr>
            <a:spLocks noChangeArrowheads="1"/>
          </p:cNvSpPr>
          <p:nvPr/>
        </p:nvSpPr>
        <p:spPr bwMode="auto">
          <a:xfrm>
            <a:off x="1404235" y="818893"/>
            <a:ext cx="12086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0D5DD984-B646-0E44-B88C-72D73BEF4E4D}"/>
              </a:ext>
            </a:extLst>
          </p:cNvPr>
          <p:cNvSpPr/>
          <p:nvPr/>
        </p:nvSpPr>
        <p:spPr>
          <a:xfrm>
            <a:off x="6732240" y="4077164"/>
            <a:ext cx="2411760" cy="1066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6AE3E4F1-1C48-6E4D-A9F9-DE32C8EC735A}"/>
              </a:ext>
            </a:extLst>
          </p:cNvPr>
          <p:cNvGraphicFramePr>
            <a:graphicFrameLocks noGrp="1"/>
          </p:cNvGraphicFramePr>
          <p:nvPr>
            <p:extLst>
              <p:ext uri="{D42A27DB-BD31-4B8C-83A1-F6EECF244321}">
                <p14:modId xmlns:p14="http://schemas.microsoft.com/office/powerpoint/2010/main" val="3483171301"/>
              </p:ext>
            </p:extLst>
          </p:nvPr>
        </p:nvGraphicFramePr>
        <p:xfrm>
          <a:off x="401458" y="847716"/>
          <a:ext cx="8419012" cy="4199037"/>
        </p:xfrm>
        <a:graphic>
          <a:graphicData uri="http://schemas.openxmlformats.org/drawingml/2006/table">
            <a:tbl>
              <a:tblPr/>
              <a:tblGrid>
                <a:gridCol w="2104753">
                  <a:extLst>
                    <a:ext uri="{9D8B030D-6E8A-4147-A177-3AD203B41FA5}">
                      <a16:colId xmlns:a16="http://schemas.microsoft.com/office/drawing/2014/main" val="2656856999"/>
                    </a:ext>
                  </a:extLst>
                </a:gridCol>
                <a:gridCol w="2104753">
                  <a:extLst>
                    <a:ext uri="{9D8B030D-6E8A-4147-A177-3AD203B41FA5}">
                      <a16:colId xmlns:a16="http://schemas.microsoft.com/office/drawing/2014/main" val="1059148513"/>
                    </a:ext>
                  </a:extLst>
                </a:gridCol>
                <a:gridCol w="2104753">
                  <a:extLst>
                    <a:ext uri="{9D8B030D-6E8A-4147-A177-3AD203B41FA5}">
                      <a16:colId xmlns:a16="http://schemas.microsoft.com/office/drawing/2014/main" val="369901612"/>
                    </a:ext>
                  </a:extLst>
                </a:gridCol>
                <a:gridCol w="2104753">
                  <a:extLst>
                    <a:ext uri="{9D8B030D-6E8A-4147-A177-3AD203B41FA5}">
                      <a16:colId xmlns:a16="http://schemas.microsoft.com/office/drawing/2014/main" val="704582164"/>
                    </a:ext>
                  </a:extLst>
                </a:gridCol>
              </a:tblGrid>
              <a:tr h="238432">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OER Factors</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Closed</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Mixed</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Most Open</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44133646"/>
                  </a:ext>
                </a:extLst>
              </a:tr>
              <a:tr h="444885">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Copyright/Open Licensing Frameworks</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Copyright/all rights reserved</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Less Open CC License Terms (NC/ND and arguably SA)</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1" i="0" u="none" strike="noStrike" dirty="0">
                          <a:solidFill>
                            <a:schemeClr val="bg1"/>
                          </a:solidFill>
                          <a:effectLst/>
                          <a:latin typeface="Roboto Condensed" panose="02000000000000000000" pitchFamily="2" charset="0"/>
                          <a:ea typeface="Roboto Condensed" panose="02000000000000000000" pitchFamily="2" charset="0"/>
                        </a:rPr>
                        <a:t>CC-BY License/ Public Domain</a:t>
                      </a:r>
                      <a:endParaRPr lang="en-CA" sz="1100" b="1" i="0" dirty="0">
                        <a:solidFill>
                          <a:schemeClr val="bg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3248"/>
                    </a:solidFill>
                  </a:tcPr>
                </a:tc>
                <a:extLst>
                  <a:ext uri="{0D108BD9-81ED-4DB2-BD59-A6C34878D82A}">
                    <a16:rowId xmlns:a16="http://schemas.microsoft.com/office/drawing/2014/main" val="494793574"/>
                  </a:ext>
                </a:extLst>
              </a:tr>
              <a:tr h="444885">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Accessibility/Usability Formatting</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Not formatted for accessibility</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1" i="0" u="none" strike="noStrike" dirty="0">
                          <a:solidFill>
                            <a:schemeClr val="bg1"/>
                          </a:solidFill>
                          <a:effectLst/>
                          <a:latin typeface="Roboto Condensed" panose="02000000000000000000" pitchFamily="2" charset="0"/>
                          <a:ea typeface="Roboto Condensed" panose="02000000000000000000" pitchFamily="2" charset="0"/>
                        </a:rPr>
                        <a:t>Some accessibility formatting (e.g. closed captioning)</a:t>
                      </a:r>
                      <a:endParaRPr lang="en-CA" sz="1100" b="1" i="0" dirty="0">
                        <a:solidFill>
                          <a:schemeClr val="bg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3248"/>
                    </a:solidFill>
                  </a:tcPr>
                </a:tc>
                <a:tc>
                  <a:txBody>
                    <a:bodyPr/>
                    <a:lstStyle/>
                    <a:p>
                      <a:pPr rtl="0" fontAlgn="ctr">
                        <a:spcBef>
                          <a:spcPts val="0"/>
                        </a:spcBef>
                        <a:spcAft>
                          <a:spcPts val="0"/>
                        </a:spcAft>
                      </a:pPr>
                      <a:r>
                        <a:rPr lang="en-CA" sz="1100" b="0" i="0" u="sng" strike="noStrike" dirty="0">
                          <a:solidFill>
                            <a:srgbClr val="1155CC"/>
                          </a:solidFill>
                          <a:effectLst/>
                          <a:latin typeface="Roboto Condensed" panose="02000000000000000000" pitchFamily="2" charset="0"/>
                          <a:ea typeface="Roboto Condensed" panose="02000000000000000000" pitchFamily="2" charset="0"/>
                          <a:hlinkClick r:id="rId3"/>
                        </a:rPr>
                        <a:t>Fully accessibility (e.g. compliance w/ US HHS 508 Compliant)</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0087111"/>
                  </a:ext>
                </a:extLst>
              </a:tr>
              <a:tr h="563328">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Language</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1" i="0" u="none" strike="noStrike" dirty="0">
                          <a:solidFill>
                            <a:schemeClr val="bg1"/>
                          </a:solidFill>
                          <a:effectLst/>
                          <a:latin typeface="Roboto Condensed" panose="02000000000000000000" pitchFamily="2" charset="0"/>
                          <a:ea typeface="Roboto Condensed" panose="02000000000000000000" pitchFamily="2" charset="0"/>
                        </a:rPr>
                        <a:t>Single Language (usually English)</a:t>
                      </a:r>
                      <a:endParaRPr lang="en-CA" sz="1100" b="1" i="0" dirty="0">
                        <a:solidFill>
                          <a:schemeClr val="bg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3248"/>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Bi-lingual or includes guides/steps for translation</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Multi-Lingual or includes guides/steps for translation and is bilingual</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324169"/>
                  </a:ext>
                </a:extLst>
              </a:tr>
              <a:tr h="316594">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Support Costs </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Paid resources</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1" i="0" u="none" strike="noStrike" dirty="0">
                          <a:solidFill>
                            <a:schemeClr val="bg1"/>
                          </a:solidFill>
                          <a:effectLst/>
                          <a:latin typeface="Roboto Condensed" panose="02000000000000000000" pitchFamily="2" charset="0"/>
                          <a:ea typeface="Roboto Condensed" panose="02000000000000000000" pitchFamily="2" charset="0"/>
                        </a:rPr>
                        <a:t>Licensed library resources</a:t>
                      </a:r>
                      <a:endParaRPr lang="en-CA" sz="1100" b="1" i="0" dirty="0">
                        <a:solidFill>
                          <a:schemeClr val="bg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3248"/>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Openly Licensed Resources</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888149"/>
                  </a:ext>
                </a:extLst>
              </a:tr>
              <a:tr h="444885">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Assessment</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1" i="0" u="none" strike="noStrike" dirty="0">
                          <a:solidFill>
                            <a:schemeClr val="bg1"/>
                          </a:solidFill>
                          <a:effectLst/>
                          <a:latin typeface="Roboto Condensed" panose="02000000000000000000" pitchFamily="2" charset="0"/>
                          <a:ea typeface="Roboto Condensed" panose="02000000000000000000" pitchFamily="2" charset="0"/>
                        </a:rPr>
                        <a:t>No assessment available</a:t>
                      </a:r>
                      <a:endParaRPr lang="en-CA" sz="1100" b="1" i="0" dirty="0">
                        <a:solidFill>
                          <a:schemeClr val="bg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3248"/>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Self-assessment, but not meaningful (questions only)</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Meaningful self assessment (questions and answers)</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8286542"/>
                  </a:ext>
                </a:extLst>
              </a:tr>
              <a:tr h="701471">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Digital Distribution</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chemeClr val="tx1"/>
                          </a:solidFill>
                          <a:effectLst/>
                          <a:latin typeface="Roboto Condensed" panose="02000000000000000000" pitchFamily="2" charset="0"/>
                          <a:ea typeface="Roboto Condensed" panose="02000000000000000000" pitchFamily="2" charset="0"/>
                        </a:rPr>
                        <a:t>Closed/available only to insiders (e.g. via LMS)</a:t>
                      </a:r>
                      <a:endParaRPr lang="en-CA" sz="1100" b="0" i="0" dirty="0">
                        <a:solidFill>
                          <a:schemeClr val="tx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1" i="0" u="none" strike="noStrike" dirty="0">
                          <a:solidFill>
                            <a:schemeClr val="bg1"/>
                          </a:solidFill>
                          <a:effectLst/>
                          <a:latin typeface="Roboto Condensed" panose="02000000000000000000" pitchFamily="2" charset="0"/>
                          <a:ea typeface="Roboto Condensed" panose="02000000000000000000" pitchFamily="2" charset="0"/>
                        </a:rPr>
                        <a:t>Open but low discoverability (e.g. institutional repository)</a:t>
                      </a:r>
                      <a:endParaRPr lang="en-CA" sz="1100" b="1" i="0" dirty="0">
                        <a:solidFill>
                          <a:schemeClr val="bg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3248"/>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Open and high discoverability (e.g. YouTube or broadly available repository (e.g. Merlot, </a:t>
                      </a:r>
                      <a:r>
                        <a:rPr lang="en-CA" sz="1100" b="0" i="0" u="none" strike="noStrike" dirty="0" err="1">
                          <a:solidFill>
                            <a:srgbClr val="000000"/>
                          </a:solidFill>
                          <a:effectLst/>
                          <a:latin typeface="Roboto Condensed" panose="02000000000000000000" pitchFamily="2" charset="0"/>
                          <a:ea typeface="Roboto Condensed" panose="02000000000000000000" pitchFamily="2" charset="0"/>
                        </a:rPr>
                        <a:t>BCcampus</a:t>
                      </a:r>
                      <a:r>
                        <a:rPr lang="en-CA" sz="1100" b="0" i="0" u="none" strike="noStrike" dirty="0">
                          <a:solidFill>
                            <a:srgbClr val="000000"/>
                          </a:solidFill>
                          <a:effectLst/>
                          <a:latin typeface="Roboto Condensed" panose="02000000000000000000" pitchFamily="2" charset="0"/>
                          <a:ea typeface="Roboto Condensed" panose="02000000000000000000" pitchFamily="2" charset="0"/>
                        </a:rPr>
                        <a:t>)</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4396556"/>
                  </a:ext>
                </a:extLst>
              </a:tr>
              <a:tr h="444885">
                <a:tc>
                  <a:txBody>
                    <a:bodyPr/>
                    <a:lstStyle/>
                    <a:p>
                      <a:pPr rtl="0" fontAlgn="ctr">
                        <a:spcBef>
                          <a:spcPts val="0"/>
                        </a:spcBef>
                        <a:spcAft>
                          <a:spcPts val="0"/>
                        </a:spcAft>
                      </a:pPr>
                      <a:r>
                        <a:rPr lang="en-CA" sz="1100" b="1" i="0" u="none" strike="noStrike">
                          <a:solidFill>
                            <a:srgbClr val="000000"/>
                          </a:solidFill>
                          <a:effectLst/>
                          <a:latin typeface="Roboto Condensed" panose="02000000000000000000" pitchFamily="2" charset="0"/>
                          <a:ea typeface="Roboto Condensed" panose="02000000000000000000" pitchFamily="2" charset="0"/>
                        </a:rPr>
                        <a:t>File Format</a:t>
                      </a:r>
                      <a:endParaRPr lang="en-CA" sz="1100" b="1" i="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chemeClr val="tx1"/>
                          </a:solidFill>
                          <a:effectLst/>
                          <a:latin typeface="Roboto Condensed" panose="02000000000000000000" pitchFamily="2" charset="0"/>
                          <a:ea typeface="Roboto Condensed" panose="02000000000000000000" pitchFamily="2" charset="0"/>
                        </a:rPr>
                        <a:t>PDF or other non-editable format</a:t>
                      </a:r>
                      <a:endParaRPr lang="en-CA" sz="1100" b="0" i="0" dirty="0">
                        <a:solidFill>
                          <a:schemeClr val="tx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1" i="0" u="none" strike="noStrike" dirty="0">
                          <a:solidFill>
                            <a:schemeClr val="bg1"/>
                          </a:solidFill>
                          <a:effectLst/>
                          <a:latin typeface="Roboto Condensed" panose="02000000000000000000" pitchFamily="2" charset="0"/>
                          <a:ea typeface="Roboto Condensed" panose="02000000000000000000" pitchFamily="2" charset="0"/>
                        </a:rPr>
                        <a:t>Editable format but proprietary software (e.g. Word)</a:t>
                      </a:r>
                      <a:endParaRPr lang="en-CA" sz="1100" b="1" i="0" dirty="0">
                        <a:solidFill>
                          <a:schemeClr val="bg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3248"/>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Fully open format (e.g. html)</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032194"/>
                  </a:ext>
                </a:extLst>
              </a:tr>
              <a:tr h="573178">
                <a:tc>
                  <a:txBody>
                    <a:bodyPr/>
                    <a:lstStyle/>
                    <a:p>
                      <a:pPr rtl="0" fontAlgn="ctr">
                        <a:spcBef>
                          <a:spcPts val="0"/>
                        </a:spcBef>
                        <a:spcAft>
                          <a:spcPts val="0"/>
                        </a:spcAft>
                      </a:pPr>
                      <a:r>
                        <a:rPr lang="en-CA" sz="1100" b="1" i="0" u="none" strike="noStrike" dirty="0">
                          <a:solidFill>
                            <a:srgbClr val="000000"/>
                          </a:solidFill>
                          <a:effectLst/>
                          <a:latin typeface="Roboto Condensed" panose="02000000000000000000" pitchFamily="2" charset="0"/>
                          <a:ea typeface="Roboto Condensed" panose="02000000000000000000" pitchFamily="2" charset="0"/>
                        </a:rPr>
                        <a:t>Cultural Considerations</a:t>
                      </a:r>
                      <a:endParaRPr lang="en-CA" sz="1100" b="1"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rtl="0" fontAlgn="ctr">
                        <a:spcBef>
                          <a:spcPts val="0"/>
                        </a:spcBef>
                        <a:spcAft>
                          <a:spcPts val="0"/>
                        </a:spcAft>
                      </a:pPr>
                      <a:r>
                        <a:rPr lang="en-CA" sz="1100" b="0" i="0" u="none" strike="noStrike" dirty="0">
                          <a:solidFill>
                            <a:schemeClr val="tx1"/>
                          </a:solidFill>
                          <a:effectLst/>
                          <a:latin typeface="Roboto Condensed" panose="02000000000000000000" pitchFamily="2" charset="0"/>
                          <a:ea typeface="Roboto Condensed" panose="02000000000000000000" pitchFamily="2" charset="0"/>
                        </a:rPr>
                        <a:t>No consideration for outside cultural users/includes culturally specific materials/content</a:t>
                      </a:r>
                      <a:endParaRPr lang="en-CA" sz="1100" b="0" i="0" dirty="0">
                        <a:solidFill>
                          <a:schemeClr val="tx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rtl="0" fontAlgn="ctr">
                        <a:spcBef>
                          <a:spcPts val="0"/>
                        </a:spcBef>
                        <a:spcAft>
                          <a:spcPts val="0"/>
                        </a:spcAft>
                      </a:pPr>
                      <a:r>
                        <a:rPr lang="en-CA" sz="1100" b="0" i="0" u="none" strike="noStrike" dirty="0">
                          <a:solidFill>
                            <a:srgbClr val="000000"/>
                          </a:solidFill>
                          <a:effectLst/>
                          <a:latin typeface="Roboto Condensed" panose="02000000000000000000" pitchFamily="2" charset="0"/>
                          <a:ea typeface="Roboto Condensed" panose="02000000000000000000" pitchFamily="2" charset="0"/>
                        </a:rPr>
                        <a:t>Some considerations for outside cultural users</a:t>
                      </a:r>
                      <a:endParaRPr lang="en-CA" sz="1100" b="0" i="0" dirty="0">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ctr">
                        <a:spcBef>
                          <a:spcPts val="0"/>
                        </a:spcBef>
                        <a:spcAft>
                          <a:spcPts val="0"/>
                        </a:spcAft>
                      </a:pPr>
                      <a:r>
                        <a:rPr lang="en-CA" sz="1100" b="1" i="0" u="none" strike="noStrike" dirty="0">
                          <a:solidFill>
                            <a:schemeClr val="bg1"/>
                          </a:solidFill>
                          <a:effectLst/>
                          <a:latin typeface="Roboto Condensed" panose="02000000000000000000" pitchFamily="2" charset="0"/>
                          <a:ea typeface="Roboto Condensed" panose="02000000000000000000" pitchFamily="2" charset="0"/>
                        </a:rPr>
                        <a:t>Generally devoid of culturally specific material</a:t>
                      </a:r>
                      <a:endParaRPr lang="en-CA" sz="1100" b="1" i="0" dirty="0">
                        <a:solidFill>
                          <a:schemeClr val="bg1"/>
                        </a:solidFill>
                        <a:effectLst/>
                        <a:latin typeface="Roboto Condensed" panose="02000000000000000000" pitchFamily="2" charset="0"/>
                        <a:ea typeface="Roboto Condensed" panose="02000000000000000000" pitchFamily="2" charset="0"/>
                      </a:endParaRPr>
                    </a:p>
                  </a:txBody>
                  <a:tcPr marL="37992" marR="37992" marT="37992" marB="37992"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63248"/>
                    </a:solidFill>
                  </a:tcPr>
                </a:tc>
                <a:extLst>
                  <a:ext uri="{0D108BD9-81ED-4DB2-BD59-A6C34878D82A}">
                    <a16:rowId xmlns:a16="http://schemas.microsoft.com/office/drawing/2014/main" val="963687610"/>
                  </a:ext>
                </a:extLst>
              </a:tr>
            </a:tbl>
          </a:graphicData>
        </a:graphic>
      </p:graphicFrame>
      <p:sp>
        <p:nvSpPr>
          <p:cNvPr id="8" name="TextBox 7">
            <a:extLst>
              <a:ext uri="{FF2B5EF4-FFF2-40B4-BE49-F238E27FC236}">
                <a16:creationId xmlns:a16="http://schemas.microsoft.com/office/drawing/2014/main" id="{8037CA03-10B5-0D40-BEA3-73A4A22C2B66}"/>
              </a:ext>
            </a:extLst>
          </p:cNvPr>
          <p:cNvSpPr txBox="1"/>
          <p:nvPr/>
        </p:nvSpPr>
        <p:spPr>
          <a:xfrm>
            <a:off x="2123728" y="210422"/>
            <a:ext cx="5494272" cy="492443"/>
          </a:xfrm>
          <a:prstGeom prst="rect">
            <a:avLst/>
          </a:prstGeom>
          <a:noFill/>
        </p:spPr>
        <p:txBody>
          <a:bodyPr wrap="square" rtlCol="0">
            <a:spAutoFit/>
          </a:bodyPr>
          <a:lstStyle/>
          <a:p>
            <a:r>
              <a:rPr lang="en-US" sz="1200" b="1" dirty="0">
                <a:latin typeface="Roboto Condensed" panose="02000000000000000000" pitchFamily="2" charset="0"/>
                <a:ea typeface="Roboto Condensed" panose="02000000000000000000" pitchFamily="2" charset="0"/>
              </a:rPr>
              <a:t>L</a:t>
            </a:r>
            <a:r>
              <a:rPr lang="en" sz="1200" b="1" dirty="0">
                <a:latin typeface="Roboto Condensed" panose="02000000000000000000" pitchFamily="2" charset="0"/>
                <a:ea typeface="Roboto Condensed" panose="02000000000000000000" pitchFamily="2" charset="0"/>
              </a:rPr>
              <a:t>is 598 Information Policy: How open is it?</a:t>
            </a:r>
          </a:p>
          <a:p>
            <a:endParaRPr lang="en-US" dirty="0"/>
          </a:p>
        </p:txBody>
      </p:sp>
      <p:grpSp>
        <p:nvGrpSpPr>
          <p:cNvPr id="9" name="Shape 435"/>
          <p:cNvGrpSpPr/>
          <p:nvPr/>
        </p:nvGrpSpPr>
        <p:grpSpPr>
          <a:xfrm>
            <a:off x="107504" y="227791"/>
            <a:ext cx="293955" cy="218560"/>
            <a:chOff x="5247525" y="3007275"/>
            <a:chExt cx="517575" cy="384825"/>
          </a:xfrm>
        </p:grpSpPr>
        <p:sp>
          <p:nvSpPr>
            <p:cNvPr id="10" name="Shape 436"/>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1" name="Shape 437"/>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Tree>
    <p:extLst>
      <p:ext uri="{BB962C8B-B14F-4D97-AF65-F5344CB8AC3E}">
        <p14:creationId xmlns:p14="http://schemas.microsoft.com/office/powerpoint/2010/main" val="162760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4" y="2871148"/>
            <a:ext cx="3950821"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INSIGHTS</a:t>
            </a:r>
            <a:endParaRPr dirty="0"/>
          </a:p>
        </p:txBody>
      </p:sp>
      <p:sp>
        <p:nvSpPr>
          <p:cNvPr id="222" name="Shape 222"/>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US" dirty="0"/>
              <a:t>What we can to do to guide educators</a:t>
            </a:r>
            <a:endParaRPr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224" name="Shape 22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r>
              <a:rPr lang="en" sz="12000" b="1" dirty="0">
                <a:solidFill>
                  <a:srgbClr val="3F5378"/>
                </a:solidFill>
                <a:latin typeface="Roboto Condensed"/>
                <a:ea typeface="Roboto Condensed"/>
                <a:cs typeface="Roboto Condensed"/>
                <a:sym typeface="Roboto Condensed"/>
              </a:rPr>
              <a:t>4</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383183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INSIGHTS</a:t>
            </a:r>
            <a:endParaRPr dirty="0"/>
          </a:p>
        </p:txBody>
      </p:sp>
      <p:sp>
        <p:nvSpPr>
          <p:cNvPr id="303" name="Shape 30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sp>
        <p:nvSpPr>
          <p:cNvPr id="5" name="Rectangle 4"/>
          <p:cNvSpPr/>
          <p:nvPr/>
        </p:nvSpPr>
        <p:spPr>
          <a:xfrm>
            <a:off x="2774382" y="3281249"/>
            <a:ext cx="3307204" cy="646331"/>
          </a:xfrm>
          <a:prstGeom prst="rect">
            <a:avLst/>
          </a:prstGeom>
        </p:spPr>
        <p:txBody>
          <a:bodyPr wrap="square">
            <a:spAutoFit/>
          </a:bodyPr>
          <a:lstStyle/>
          <a:p>
            <a:pPr marL="76200" lvl="0" algn="ctr">
              <a:buSzPts val="2400"/>
            </a:pPr>
            <a:r>
              <a:rPr lang="en-US" sz="1800" dirty="0">
                <a:solidFill>
                  <a:srgbClr val="263248"/>
                </a:solidFill>
                <a:latin typeface="Roboto Condensed" panose="020B0604020202020204" charset="0"/>
                <a:ea typeface="Roboto Condensed" panose="020B0604020202020204" charset="0"/>
              </a:rPr>
              <a:t>Copyright is the most critical factor and the easiest open</a:t>
            </a:r>
          </a:p>
        </p:txBody>
      </p:sp>
      <p:grpSp>
        <p:nvGrpSpPr>
          <p:cNvPr id="44" name="Shape 901">
            <a:extLst>
              <a:ext uri="{FF2B5EF4-FFF2-40B4-BE49-F238E27FC236}">
                <a16:creationId xmlns:a16="http://schemas.microsoft.com/office/drawing/2014/main" id="{9748C07C-E77E-874E-A876-FBA38D3EEA9D}"/>
              </a:ext>
            </a:extLst>
          </p:cNvPr>
          <p:cNvGrpSpPr/>
          <p:nvPr/>
        </p:nvGrpSpPr>
        <p:grpSpPr>
          <a:xfrm>
            <a:off x="323528" y="621381"/>
            <a:ext cx="194640" cy="308587"/>
            <a:chOff x="6718575" y="2318625"/>
            <a:chExt cx="256950" cy="407375"/>
          </a:xfrm>
        </p:grpSpPr>
        <p:sp>
          <p:nvSpPr>
            <p:cNvPr id="45" name="Shape 902">
              <a:extLst>
                <a:ext uri="{FF2B5EF4-FFF2-40B4-BE49-F238E27FC236}">
                  <a16:creationId xmlns:a16="http://schemas.microsoft.com/office/drawing/2014/main" id="{838B520B-806C-CE42-BDA3-D4BBB41B0D87}"/>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903">
              <a:extLst>
                <a:ext uri="{FF2B5EF4-FFF2-40B4-BE49-F238E27FC236}">
                  <a16:creationId xmlns:a16="http://schemas.microsoft.com/office/drawing/2014/main" id="{83F093C5-DC34-BC44-9C88-F795168D33C6}"/>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904">
              <a:extLst>
                <a:ext uri="{FF2B5EF4-FFF2-40B4-BE49-F238E27FC236}">
                  <a16:creationId xmlns:a16="http://schemas.microsoft.com/office/drawing/2014/main" id="{D71B43AD-85AC-E44A-ADB6-F2B8C8C35E03}"/>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905">
              <a:extLst>
                <a:ext uri="{FF2B5EF4-FFF2-40B4-BE49-F238E27FC236}">
                  <a16:creationId xmlns:a16="http://schemas.microsoft.com/office/drawing/2014/main" id="{8F0946DA-BFBC-FD4D-9D51-10A55786DAE2}"/>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906">
              <a:extLst>
                <a:ext uri="{FF2B5EF4-FFF2-40B4-BE49-F238E27FC236}">
                  <a16:creationId xmlns:a16="http://schemas.microsoft.com/office/drawing/2014/main" id="{6F285613-4C68-D243-8E89-452D5BCB32DA}"/>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907">
              <a:extLst>
                <a:ext uri="{FF2B5EF4-FFF2-40B4-BE49-F238E27FC236}">
                  <a16:creationId xmlns:a16="http://schemas.microsoft.com/office/drawing/2014/main" id="{49F1A04C-1257-BE42-A483-BDF6925BF172}"/>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908">
              <a:extLst>
                <a:ext uri="{FF2B5EF4-FFF2-40B4-BE49-F238E27FC236}">
                  <a16:creationId xmlns:a16="http://schemas.microsoft.com/office/drawing/2014/main" id="{E3DB05FF-DCE0-5F4A-9E60-0AC2749E79BD}"/>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909">
              <a:extLst>
                <a:ext uri="{FF2B5EF4-FFF2-40B4-BE49-F238E27FC236}">
                  <a16:creationId xmlns:a16="http://schemas.microsoft.com/office/drawing/2014/main" id="{A23EFE81-84EB-5B41-8D0E-AFD655B41C53}"/>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7" name="Picture 6">
            <a:extLst>
              <a:ext uri="{FF2B5EF4-FFF2-40B4-BE49-F238E27FC236}">
                <a16:creationId xmlns:a16="http://schemas.microsoft.com/office/drawing/2014/main" id="{C7C340D3-734B-AA4E-A014-32064D9C28A2}"/>
              </a:ext>
            </a:extLst>
          </p:cNvPr>
          <p:cNvPicPr>
            <a:picLocks noChangeAspect="1"/>
          </p:cNvPicPr>
          <p:nvPr/>
        </p:nvPicPr>
        <p:blipFill rotWithShape="1">
          <a:blip r:embed="rId3"/>
          <a:srcRect l="17801" t="2400" r="17800" b="17801"/>
          <a:stretch/>
        </p:blipFill>
        <p:spPr>
          <a:xfrm>
            <a:off x="3799070" y="1662707"/>
            <a:ext cx="1257828" cy="1558613"/>
          </a:xfrm>
          <a:prstGeom prst="rect">
            <a:avLst/>
          </a:prstGeom>
        </p:spPr>
      </p:pic>
      <p:sp>
        <p:nvSpPr>
          <p:cNvPr id="17" name="Rectangle 16">
            <a:extLst>
              <a:ext uri="{FF2B5EF4-FFF2-40B4-BE49-F238E27FC236}">
                <a16:creationId xmlns:a16="http://schemas.microsoft.com/office/drawing/2014/main" id="{35F43583-43DE-A348-A7D5-589263C5CF37}"/>
              </a:ext>
            </a:extLst>
          </p:cNvPr>
          <p:cNvSpPr/>
          <p:nvPr/>
        </p:nvSpPr>
        <p:spPr>
          <a:xfrm>
            <a:off x="6081586" y="3250887"/>
            <a:ext cx="2664296" cy="923330"/>
          </a:xfrm>
          <a:prstGeom prst="rect">
            <a:avLst/>
          </a:prstGeom>
        </p:spPr>
        <p:txBody>
          <a:bodyPr wrap="square">
            <a:spAutoFit/>
          </a:bodyPr>
          <a:lstStyle/>
          <a:p>
            <a:pPr marL="76200" lvl="0" algn="ctr">
              <a:buSzPts val="2400"/>
            </a:pPr>
            <a:r>
              <a:rPr lang="en-US" sz="1800" dirty="0">
                <a:solidFill>
                  <a:srgbClr val="263248"/>
                </a:solidFill>
                <a:latin typeface="Roboto Condensed" panose="020B0604020202020204" charset="0"/>
                <a:ea typeface="Roboto Condensed" panose="020B0604020202020204" charset="0"/>
              </a:rPr>
              <a:t>Support costs can be approached in different ways</a:t>
            </a:r>
          </a:p>
        </p:txBody>
      </p:sp>
      <p:pic>
        <p:nvPicPr>
          <p:cNvPr id="18" name="Picture 17">
            <a:extLst>
              <a:ext uri="{FF2B5EF4-FFF2-40B4-BE49-F238E27FC236}">
                <a16:creationId xmlns:a16="http://schemas.microsoft.com/office/drawing/2014/main" id="{F39FB403-9BCB-8749-B079-3265BCF50402}"/>
              </a:ext>
            </a:extLst>
          </p:cNvPr>
          <p:cNvPicPr>
            <a:picLocks noChangeAspect="1"/>
          </p:cNvPicPr>
          <p:nvPr/>
        </p:nvPicPr>
        <p:blipFill rotWithShape="1">
          <a:blip r:embed="rId4">
            <a:extLst>
              <a:ext uri="{28A0092B-C50C-407E-A947-70E740481C1C}">
                <a14:useLocalDpi xmlns:a14="http://schemas.microsoft.com/office/drawing/2010/main" val="0"/>
              </a:ext>
            </a:extLst>
          </a:blip>
          <a:srcRect l="11983" t="9800" r="11018" b="21601"/>
          <a:stretch/>
        </p:blipFill>
        <p:spPr>
          <a:xfrm>
            <a:off x="6585642" y="1722636"/>
            <a:ext cx="1656184" cy="1475511"/>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7523" t="23635" r="16678" b="39800"/>
          <a:stretch/>
        </p:blipFill>
        <p:spPr>
          <a:xfrm>
            <a:off x="278814" y="1722636"/>
            <a:ext cx="2197148" cy="1220928"/>
          </a:xfrm>
          <a:prstGeom prst="rect">
            <a:avLst/>
          </a:prstGeom>
        </p:spPr>
      </p:pic>
      <p:sp>
        <p:nvSpPr>
          <p:cNvPr id="19" name="Rectangle 18"/>
          <p:cNvSpPr/>
          <p:nvPr/>
        </p:nvSpPr>
        <p:spPr>
          <a:xfrm>
            <a:off x="81785" y="3250887"/>
            <a:ext cx="2591205" cy="1200329"/>
          </a:xfrm>
          <a:prstGeom prst="rect">
            <a:avLst/>
          </a:prstGeom>
        </p:spPr>
        <p:txBody>
          <a:bodyPr wrap="square">
            <a:spAutoFit/>
          </a:bodyPr>
          <a:lstStyle/>
          <a:p>
            <a:pPr marL="76200" lvl="0" algn="ctr">
              <a:buSzPts val="2400"/>
            </a:pPr>
            <a:r>
              <a:rPr lang="en-US" sz="1800" dirty="0">
                <a:solidFill>
                  <a:srgbClr val="263248"/>
                </a:solidFill>
                <a:latin typeface="Roboto Condensed" panose="020B0604020202020204" charset="0"/>
                <a:ea typeface="Roboto Condensed" panose="020B0604020202020204" charset="0"/>
              </a:rPr>
              <a:t>Huge range in difficulty among the eight factors when maximizing openness</a:t>
            </a:r>
          </a:p>
        </p:txBody>
      </p:sp>
    </p:spTree>
    <p:extLst>
      <p:ext uri="{BB962C8B-B14F-4D97-AF65-F5344CB8AC3E}">
        <p14:creationId xmlns:p14="http://schemas.microsoft.com/office/powerpoint/2010/main" val="380108368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idx="4294967295"/>
          </p:nvPr>
        </p:nvSpPr>
        <p:spPr>
          <a:xfrm>
            <a:off x="1275150" y="1411950"/>
            <a:ext cx="6593700" cy="1159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6000" dirty="0">
                <a:solidFill>
                  <a:srgbClr val="FF9800"/>
                </a:solidFill>
              </a:rPr>
              <a:t>About Us</a:t>
            </a:r>
            <a:endParaRPr sz="6000" dirty="0">
              <a:solidFill>
                <a:srgbClr val="FF9800"/>
              </a:solidFill>
            </a:endParaRPr>
          </a:p>
        </p:txBody>
      </p:sp>
      <p:sp>
        <p:nvSpPr>
          <p:cNvPr id="214" name="Shape 214"/>
          <p:cNvSpPr txBox="1">
            <a:spLocks noGrp="1"/>
          </p:cNvSpPr>
          <p:nvPr>
            <p:ph type="subTitle" idx="4294967295"/>
          </p:nvPr>
        </p:nvSpPr>
        <p:spPr>
          <a:xfrm>
            <a:off x="1729244" y="2718719"/>
            <a:ext cx="5773309" cy="16074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latin typeface="Roboto Condensed" panose="02000000000000000000" pitchFamily="2" charset="0"/>
                <a:ea typeface="Roboto Condensed" panose="02000000000000000000" pitchFamily="2" charset="0"/>
              </a:rPr>
              <a:t>Erik G. Christiansen</a:t>
            </a:r>
          </a:p>
          <a:p>
            <a:pPr marL="0" lvl="0" indent="0" algn="ctr">
              <a:spcBef>
                <a:spcPts val="0"/>
              </a:spcBef>
              <a:buNone/>
            </a:pPr>
            <a:r>
              <a:rPr lang="en" sz="2000" dirty="0">
                <a:latin typeface="Roboto Condensed" panose="02000000000000000000" pitchFamily="2" charset="0"/>
                <a:ea typeface="Roboto Condensed" panose="02000000000000000000" pitchFamily="2" charset="0"/>
              </a:rPr>
              <a:t>Assistant Professor/Librarian at Mount Royal University, Calgary, Canada</a:t>
            </a:r>
          </a:p>
          <a:p>
            <a:pPr marL="0" lvl="0" indent="0" algn="ctr">
              <a:spcBef>
                <a:spcPts val="0"/>
              </a:spcBef>
              <a:buNone/>
            </a:pPr>
            <a:endParaRPr lang="en" sz="2000" dirty="0">
              <a:latin typeface="Roboto Condensed" panose="02000000000000000000" pitchFamily="2" charset="0"/>
              <a:ea typeface="Roboto Condensed" panose="02000000000000000000" pitchFamily="2" charset="0"/>
            </a:endParaRPr>
          </a:p>
          <a:p>
            <a:pPr marL="0" indent="0" algn="ctr">
              <a:spcBef>
                <a:spcPts val="0"/>
              </a:spcBef>
              <a:buNone/>
            </a:pPr>
            <a:r>
              <a:rPr lang="en" sz="2000" b="1" dirty="0">
                <a:latin typeface="Roboto Condensed" panose="02000000000000000000" pitchFamily="2" charset="0"/>
                <a:ea typeface="Roboto Condensed" panose="02000000000000000000" pitchFamily="2" charset="0"/>
              </a:rPr>
              <a:t>Michael B. McNally</a:t>
            </a:r>
          </a:p>
          <a:p>
            <a:pPr marL="0" lvl="0" indent="0" algn="ctr">
              <a:spcBef>
                <a:spcPts val="0"/>
              </a:spcBef>
              <a:buNone/>
            </a:pPr>
            <a:r>
              <a:rPr lang="en" sz="2000" dirty="0">
                <a:latin typeface="Roboto Condensed" panose="02000000000000000000" pitchFamily="2" charset="0"/>
                <a:ea typeface="Roboto Condensed" panose="02000000000000000000" pitchFamily="2" charset="0"/>
              </a:rPr>
              <a:t>Associate Professor, School of Library and Information Studies, University of Alberta, Edmonton, Canada</a:t>
            </a:r>
          </a:p>
        </p:txBody>
      </p:sp>
      <p:sp>
        <p:nvSpPr>
          <p:cNvPr id="216" name="Shape 2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dirty="0"/>
          </a:p>
        </p:txBody>
      </p:sp>
      <p:grpSp>
        <p:nvGrpSpPr>
          <p:cNvPr id="6" name="Shape 565">
            <a:extLst>
              <a:ext uri="{FF2B5EF4-FFF2-40B4-BE49-F238E27FC236}">
                <a16:creationId xmlns:a16="http://schemas.microsoft.com/office/drawing/2014/main" id="{8D7E48C1-8179-2646-A484-9DB1A590BC53}"/>
              </a:ext>
            </a:extLst>
          </p:cNvPr>
          <p:cNvGrpSpPr/>
          <p:nvPr/>
        </p:nvGrpSpPr>
        <p:grpSpPr>
          <a:xfrm>
            <a:off x="3970130" y="218001"/>
            <a:ext cx="1203739" cy="1371979"/>
            <a:chOff x="4630125" y="278900"/>
            <a:chExt cx="400675" cy="456675"/>
          </a:xfrm>
        </p:grpSpPr>
        <p:sp>
          <p:nvSpPr>
            <p:cNvPr id="7" name="Shape 566">
              <a:extLst>
                <a:ext uri="{FF2B5EF4-FFF2-40B4-BE49-F238E27FC236}">
                  <a16:creationId xmlns:a16="http://schemas.microsoft.com/office/drawing/2014/main" id="{BD183B41-DD08-4C47-9840-C68B6577D30A}"/>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567">
              <a:extLst>
                <a:ext uri="{FF2B5EF4-FFF2-40B4-BE49-F238E27FC236}">
                  <a16:creationId xmlns:a16="http://schemas.microsoft.com/office/drawing/2014/main" id="{CD3E3F19-60AC-084A-85F3-DD451CC45C6A}"/>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9" name="Shape 568">
              <a:extLst>
                <a:ext uri="{FF2B5EF4-FFF2-40B4-BE49-F238E27FC236}">
                  <a16:creationId xmlns:a16="http://schemas.microsoft.com/office/drawing/2014/main" id="{FB49C9EE-9D5F-D14D-85CA-09CBA03A6274}"/>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0" name="Shape 569">
              <a:extLst>
                <a:ext uri="{FF2B5EF4-FFF2-40B4-BE49-F238E27FC236}">
                  <a16:creationId xmlns:a16="http://schemas.microsoft.com/office/drawing/2014/main" id="{1BDDDA84-9745-C847-8921-ACEF8CAD6D0A}"/>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285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pic>
        <p:nvPicPr>
          <p:cNvPr id="11" name="Picture 10" descr="Image result for cc by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70" y="4617712"/>
            <a:ext cx="1031426" cy="363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829775" y="1202000"/>
            <a:ext cx="5090700" cy="27450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dirty="0"/>
              <a:t>The ‘most open’ scenario can be pedagogically problematic and can place unreasonable expectations on the educator</a:t>
            </a:r>
            <a:endParaRPr dirty="0"/>
          </a:p>
        </p:txBody>
      </p:sp>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INSIGHTS</a:t>
            </a:r>
            <a:endParaRPr dirty="0"/>
          </a:p>
        </p:txBody>
      </p:sp>
      <p:sp>
        <p:nvSpPr>
          <p:cNvPr id="303" name="Shape 30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sp>
        <p:nvSpPr>
          <p:cNvPr id="5" name="Rectangle 4"/>
          <p:cNvSpPr/>
          <p:nvPr/>
        </p:nvSpPr>
        <p:spPr>
          <a:xfrm>
            <a:off x="125506" y="3233148"/>
            <a:ext cx="2556284" cy="923330"/>
          </a:xfrm>
          <a:prstGeom prst="rect">
            <a:avLst/>
          </a:prstGeom>
        </p:spPr>
        <p:txBody>
          <a:bodyPr wrap="square">
            <a:spAutoFit/>
          </a:bodyPr>
          <a:lstStyle/>
          <a:p>
            <a:pPr marL="76200" lvl="0" algn="ctr">
              <a:buSzPts val="2400"/>
            </a:pPr>
            <a:r>
              <a:rPr lang="en-US" sz="1800" dirty="0">
                <a:solidFill>
                  <a:srgbClr val="263248"/>
                </a:solidFill>
                <a:latin typeface="Roboto Condensed" panose="020B0604020202020204" charset="0"/>
                <a:ea typeface="Roboto Condensed" panose="020B0604020202020204" charset="0"/>
              </a:rPr>
              <a:t>Openness has pedagogical tradeoffs for assessment</a:t>
            </a:r>
          </a:p>
        </p:txBody>
      </p:sp>
      <p:grpSp>
        <p:nvGrpSpPr>
          <p:cNvPr id="44" name="Shape 901">
            <a:extLst>
              <a:ext uri="{FF2B5EF4-FFF2-40B4-BE49-F238E27FC236}">
                <a16:creationId xmlns:a16="http://schemas.microsoft.com/office/drawing/2014/main" id="{9748C07C-E77E-874E-A876-FBA38D3EEA9D}"/>
              </a:ext>
            </a:extLst>
          </p:cNvPr>
          <p:cNvGrpSpPr/>
          <p:nvPr/>
        </p:nvGrpSpPr>
        <p:grpSpPr>
          <a:xfrm>
            <a:off x="323528" y="621381"/>
            <a:ext cx="194640" cy="308587"/>
            <a:chOff x="6718575" y="2318625"/>
            <a:chExt cx="256950" cy="407375"/>
          </a:xfrm>
        </p:grpSpPr>
        <p:sp>
          <p:nvSpPr>
            <p:cNvPr id="45" name="Shape 902">
              <a:extLst>
                <a:ext uri="{FF2B5EF4-FFF2-40B4-BE49-F238E27FC236}">
                  <a16:creationId xmlns:a16="http://schemas.microsoft.com/office/drawing/2014/main" id="{838B520B-806C-CE42-BDA3-D4BBB41B0D87}"/>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903">
              <a:extLst>
                <a:ext uri="{FF2B5EF4-FFF2-40B4-BE49-F238E27FC236}">
                  <a16:creationId xmlns:a16="http://schemas.microsoft.com/office/drawing/2014/main" id="{83F093C5-DC34-BC44-9C88-F795168D33C6}"/>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904">
              <a:extLst>
                <a:ext uri="{FF2B5EF4-FFF2-40B4-BE49-F238E27FC236}">
                  <a16:creationId xmlns:a16="http://schemas.microsoft.com/office/drawing/2014/main" id="{D71B43AD-85AC-E44A-ADB6-F2B8C8C35E03}"/>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905">
              <a:extLst>
                <a:ext uri="{FF2B5EF4-FFF2-40B4-BE49-F238E27FC236}">
                  <a16:creationId xmlns:a16="http://schemas.microsoft.com/office/drawing/2014/main" id="{8F0946DA-BFBC-FD4D-9D51-10A55786DAE2}"/>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906">
              <a:extLst>
                <a:ext uri="{FF2B5EF4-FFF2-40B4-BE49-F238E27FC236}">
                  <a16:creationId xmlns:a16="http://schemas.microsoft.com/office/drawing/2014/main" id="{6F285613-4C68-D243-8E89-452D5BCB32DA}"/>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907">
              <a:extLst>
                <a:ext uri="{FF2B5EF4-FFF2-40B4-BE49-F238E27FC236}">
                  <a16:creationId xmlns:a16="http://schemas.microsoft.com/office/drawing/2014/main" id="{49F1A04C-1257-BE42-A483-BDF6925BF172}"/>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908">
              <a:extLst>
                <a:ext uri="{FF2B5EF4-FFF2-40B4-BE49-F238E27FC236}">
                  <a16:creationId xmlns:a16="http://schemas.microsoft.com/office/drawing/2014/main" id="{E3DB05FF-DCE0-5F4A-9E60-0AC2749E79BD}"/>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909">
              <a:extLst>
                <a:ext uri="{FF2B5EF4-FFF2-40B4-BE49-F238E27FC236}">
                  <a16:creationId xmlns:a16="http://schemas.microsoft.com/office/drawing/2014/main" id="{A23EFE81-84EB-5B41-8D0E-AFD655B41C53}"/>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 name="Rectangle 14">
            <a:extLst>
              <a:ext uri="{FF2B5EF4-FFF2-40B4-BE49-F238E27FC236}">
                <a16:creationId xmlns:a16="http://schemas.microsoft.com/office/drawing/2014/main" id="{C0B40E3D-980F-AF44-A19B-EDD1846FE791}"/>
              </a:ext>
            </a:extLst>
          </p:cNvPr>
          <p:cNvSpPr/>
          <p:nvPr/>
        </p:nvSpPr>
        <p:spPr>
          <a:xfrm>
            <a:off x="6156176" y="3233148"/>
            <a:ext cx="2376264" cy="923330"/>
          </a:xfrm>
          <a:prstGeom prst="rect">
            <a:avLst/>
          </a:prstGeom>
        </p:spPr>
        <p:txBody>
          <a:bodyPr wrap="square">
            <a:spAutoFit/>
          </a:bodyPr>
          <a:lstStyle/>
          <a:p>
            <a:pPr marL="76200" lvl="0" algn="ctr">
              <a:buSzPts val="2400"/>
            </a:pPr>
            <a:r>
              <a:rPr lang="en-US" sz="1800" dirty="0">
                <a:solidFill>
                  <a:srgbClr val="263248"/>
                </a:solidFill>
                <a:latin typeface="Roboto Condensed" panose="020B0604020202020204" charset="0"/>
                <a:ea typeface="Roboto Condensed" panose="020B0604020202020204" charset="0"/>
              </a:rPr>
              <a:t>Maximizing openness for file format isn’t clear cut</a:t>
            </a:r>
          </a:p>
        </p:txBody>
      </p:sp>
      <p:pic>
        <p:nvPicPr>
          <p:cNvPr id="4" name="Picture 3">
            <a:extLst>
              <a:ext uri="{FF2B5EF4-FFF2-40B4-BE49-F238E27FC236}">
                <a16:creationId xmlns:a16="http://schemas.microsoft.com/office/drawing/2014/main" id="{423D37A9-68CD-9146-B561-72E3E82A911F}"/>
              </a:ext>
            </a:extLst>
          </p:cNvPr>
          <p:cNvPicPr>
            <a:picLocks noChangeAspect="1"/>
          </p:cNvPicPr>
          <p:nvPr/>
        </p:nvPicPr>
        <p:blipFill rotWithShape="1">
          <a:blip r:embed="rId3"/>
          <a:srcRect l="8000" r="8231" b="15001"/>
          <a:stretch/>
        </p:blipFill>
        <p:spPr>
          <a:xfrm>
            <a:off x="6563472" y="1612362"/>
            <a:ext cx="1584176" cy="1607459"/>
          </a:xfrm>
          <a:prstGeom prst="rect">
            <a:avLst/>
          </a:prstGeom>
        </p:spPr>
      </p:pic>
      <p:pic>
        <p:nvPicPr>
          <p:cNvPr id="21" name="Picture 20">
            <a:extLst>
              <a:ext uri="{FF2B5EF4-FFF2-40B4-BE49-F238E27FC236}">
                <a16:creationId xmlns:a16="http://schemas.microsoft.com/office/drawing/2014/main" id="{88E3CCA4-3D5F-B646-ACDE-9C94FE7B9EFE}"/>
              </a:ext>
            </a:extLst>
          </p:cNvPr>
          <p:cNvPicPr>
            <a:picLocks noChangeAspect="1"/>
          </p:cNvPicPr>
          <p:nvPr/>
        </p:nvPicPr>
        <p:blipFill rotWithShape="1">
          <a:blip r:embed="rId4"/>
          <a:srcRect l="5201" t="5201" r="5201" b="5201"/>
          <a:stretch/>
        </p:blipFill>
        <p:spPr>
          <a:xfrm>
            <a:off x="683568" y="1779661"/>
            <a:ext cx="1440160" cy="1440160"/>
          </a:xfrm>
          <a:prstGeom prst="rect">
            <a:avLst/>
          </a:prstGeom>
        </p:spPr>
      </p:pic>
      <p:sp>
        <p:nvSpPr>
          <p:cNvPr id="19" name="Rectangle 18">
            <a:extLst>
              <a:ext uri="{FF2B5EF4-FFF2-40B4-BE49-F238E27FC236}">
                <a16:creationId xmlns:a16="http://schemas.microsoft.com/office/drawing/2014/main" id="{FFFAF1EA-0C00-CE4C-AA6B-B32F69DD96A6}"/>
              </a:ext>
            </a:extLst>
          </p:cNvPr>
          <p:cNvSpPr/>
          <p:nvPr/>
        </p:nvSpPr>
        <p:spPr>
          <a:xfrm>
            <a:off x="3095725" y="3233148"/>
            <a:ext cx="2646516" cy="1200329"/>
          </a:xfrm>
          <a:prstGeom prst="rect">
            <a:avLst/>
          </a:prstGeom>
        </p:spPr>
        <p:txBody>
          <a:bodyPr wrap="square">
            <a:spAutoFit/>
          </a:bodyPr>
          <a:lstStyle/>
          <a:p>
            <a:pPr marL="76200" lvl="0" algn="ctr">
              <a:buSzPts val="2400"/>
            </a:pPr>
            <a:r>
              <a:rPr lang="en-US" sz="1800" dirty="0">
                <a:solidFill>
                  <a:srgbClr val="263248"/>
                </a:solidFill>
                <a:latin typeface="Roboto Condensed" panose="020B0604020202020204" charset="0"/>
                <a:ea typeface="Roboto Condensed" panose="020B0604020202020204" charset="0"/>
              </a:rPr>
              <a:t>Maximizing openness for multiple languages and cultures is very difficult and unrealistic</a:t>
            </a:r>
          </a:p>
        </p:txBody>
      </p:sp>
      <p:pic>
        <p:nvPicPr>
          <p:cNvPr id="20" name="Picture 19">
            <a:extLst>
              <a:ext uri="{FF2B5EF4-FFF2-40B4-BE49-F238E27FC236}">
                <a16:creationId xmlns:a16="http://schemas.microsoft.com/office/drawing/2014/main" id="{86793371-C5CE-6A4F-9BF7-D8E9A0C2F35B}"/>
              </a:ext>
            </a:extLst>
          </p:cNvPr>
          <p:cNvPicPr>
            <a:picLocks noChangeAspect="1"/>
          </p:cNvPicPr>
          <p:nvPr/>
        </p:nvPicPr>
        <p:blipFill rotWithShape="1">
          <a:blip r:embed="rId5"/>
          <a:srcRect l="9400" r="9379" b="13601"/>
          <a:stretch/>
        </p:blipFill>
        <p:spPr>
          <a:xfrm>
            <a:off x="3582420" y="1612362"/>
            <a:ext cx="1511108" cy="1607459"/>
          </a:xfrm>
          <a:prstGeom prst="rect">
            <a:avLst/>
          </a:prstGeom>
        </p:spPr>
      </p:pic>
    </p:spTree>
    <p:extLst>
      <p:ext uri="{BB962C8B-B14F-4D97-AF65-F5344CB8AC3E}">
        <p14:creationId xmlns:p14="http://schemas.microsoft.com/office/powerpoint/2010/main" val="2615451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4" y="2871148"/>
            <a:ext cx="3950821"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FUTURE RESEARCH</a:t>
            </a:r>
            <a:endParaRPr dirty="0"/>
          </a:p>
        </p:txBody>
      </p:sp>
      <p:sp>
        <p:nvSpPr>
          <p:cNvPr id="222" name="Shape 222"/>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US" dirty="0"/>
              <a:t>Where do we go from here?</a:t>
            </a:r>
            <a:endParaRPr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
        <p:nvSpPr>
          <p:cNvPr id="224" name="Shape 22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r>
              <a:rPr lang="en" sz="12000" b="1" dirty="0">
                <a:solidFill>
                  <a:srgbClr val="3F5378"/>
                </a:solidFill>
                <a:latin typeface="Roboto Condensed"/>
                <a:ea typeface="Roboto Condensed"/>
                <a:cs typeface="Roboto Condensed"/>
                <a:sym typeface="Roboto Condensed"/>
              </a:rPr>
              <a:t>5</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51963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FUTURE RESEARCH AND RECOMMENDATIONS</a:t>
            </a:r>
            <a:endParaRPr dirty="0"/>
          </a:p>
        </p:txBody>
      </p:sp>
      <p:sp>
        <p:nvSpPr>
          <p:cNvPr id="303" name="Shape 30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grpSp>
        <p:nvGrpSpPr>
          <p:cNvPr id="10" name="Shape 823"/>
          <p:cNvGrpSpPr/>
          <p:nvPr/>
        </p:nvGrpSpPr>
        <p:grpSpPr>
          <a:xfrm>
            <a:off x="251520" y="619772"/>
            <a:ext cx="349624" cy="311806"/>
            <a:chOff x="3927500" y="301425"/>
            <a:chExt cx="461550" cy="411625"/>
          </a:xfrm>
        </p:grpSpPr>
        <p:sp>
          <p:nvSpPr>
            <p:cNvPr id="11" name="Shape 824"/>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5"/>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6"/>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7"/>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28"/>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29"/>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0"/>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1"/>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832"/>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833"/>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834"/>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835"/>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836"/>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837"/>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838"/>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839"/>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840"/>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841"/>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842"/>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843"/>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844"/>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845"/>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846"/>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847"/>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848"/>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849"/>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850"/>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046"/>
          <a:stretch/>
        </p:blipFill>
        <p:spPr>
          <a:xfrm>
            <a:off x="3442239" y="1588063"/>
            <a:ext cx="1905133" cy="1656597"/>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6401"/>
          <a:stretch/>
        </p:blipFill>
        <p:spPr>
          <a:xfrm>
            <a:off x="365122" y="1542043"/>
            <a:ext cx="2036178" cy="1702235"/>
          </a:xfrm>
          <a:prstGeom prst="rect">
            <a:avLst/>
          </a:prstGeom>
        </p:spPr>
      </p:pic>
      <p:sp>
        <p:nvSpPr>
          <p:cNvPr id="5" name="Rectangle 4"/>
          <p:cNvSpPr/>
          <p:nvPr/>
        </p:nvSpPr>
        <p:spPr>
          <a:xfrm>
            <a:off x="-105183" y="3238911"/>
            <a:ext cx="2938956" cy="646331"/>
          </a:xfrm>
          <a:prstGeom prst="rect">
            <a:avLst/>
          </a:prstGeom>
        </p:spPr>
        <p:txBody>
          <a:bodyPr wrap="square">
            <a:spAutoFit/>
          </a:bodyPr>
          <a:lstStyle/>
          <a:p>
            <a:pPr marL="76200" lvl="0" algn="ctr">
              <a:buSzPts val="2400"/>
            </a:pPr>
            <a:r>
              <a:rPr lang="en-US" sz="1800" dirty="0">
                <a:solidFill>
                  <a:srgbClr val="263248"/>
                </a:solidFill>
                <a:latin typeface="Roboto Condensed" panose="020B0604020202020204" charset="0"/>
                <a:ea typeface="Roboto Condensed" panose="020B0604020202020204" charset="0"/>
              </a:rPr>
              <a:t>1) Empirical testing of this framework</a:t>
            </a:r>
          </a:p>
        </p:txBody>
      </p:sp>
      <p:sp>
        <p:nvSpPr>
          <p:cNvPr id="49" name="Rectangle 48"/>
          <p:cNvSpPr/>
          <p:nvPr/>
        </p:nvSpPr>
        <p:spPr>
          <a:xfrm>
            <a:off x="2742971" y="3236139"/>
            <a:ext cx="3144945" cy="646331"/>
          </a:xfrm>
          <a:prstGeom prst="rect">
            <a:avLst/>
          </a:prstGeom>
        </p:spPr>
        <p:txBody>
          <a:bodyPr wrap="square">
            <a:spAutoFit/>
          </a:bodyPr>
          <a:lstStyle/>
          <a:p>
            <a:pPr marL="76200" lvl="0" algn="ctr">
              <a:buSzPts val="2400"/>
            </a:pPr>
            <a:r>
              <a:rPr lang="en-US" sz="1800" dirty="0">
                <a:solidFill>
                  <a:srgbClr val="263248"/>
                </a:solidFill>
                <a:latin typeface="Roboto Condensed" panose="020B0604020202020204" charset="0"/>
                <a:ea typeface="Roboto Condensed" panose="020B0604020202020204" charset="0"/>
              </a:rPr>
              <a:t>2) Interactive online resource to</a:t>
            </a:r>
          </a:p>
          <a:p>
            <a:pPr marL="76200" lvl="0" algn="ctr">
              <a:buSzPts val="2400"/>
            </a:pPr>
            <a:r>
              <a:rPr lang="en-US" sz="1800" dirty="0">
                <a:solidFill>
                  <a:srgbClr val="263248"/>
                </a:solidFill>
                <a:latin typeface="Roboto Condensed" panose="020B0604020202020204" charset="0"/>
                <a:ea typeface="Roboto Condensed" panose="020B0604020202020204" charset="0"/>
              </a:rPr>
              <a:t>Generate of OER project plans</a:t>
            </a:r>
          </a:p>
        </p:txBody>
      </p:sp>
      <p:pic>
        <p:nvPicPr>
          <p:cNvPr id="6" name="Picture 5">
            <a:extLst>
              <a:ext uri="{FF2B5EF4-FFF2-40B4-BE49-F238E27FC236}">
                <a16:creationId xmlns:a16="http://schemas.microsoft.com/office/drawing/2014/main" id="{6CCD1C74-7404-1944-9AFA-79DFC1BB74F5}"/>
              </a:ext>
            </a:extLst>
          </p:cNvPr>
          <p:cNvPicPr>
            <a:picLocks noChangeAspect="1"/>
          </p:cNvPicPr>
          <p:nvPr/>
        </p:nvPicPr>
        <p:blipFill rotWithShape="1">
          <a:blip r:embed="rId5"/>
          <a:srcRect l="15721" t="-1888" r="19881" b="14938"/>
          <a:stretch/>
        </p:blipFill>
        <p:spPr>
          <a:xfrm>
            <a:off x="6846060" y="1533904"/>
            <a:ext cx="1260757" cy="1702235"/>
          </a:xfrm>
          <a:prstGeom prst="rect">
            <a:avLst/>
          </a:prstGeom>
        </p:spPr>
      </p:pic>
      <p:sp>
        <p:nvSpPr>
          <p:cNvPr id="43" name="Rectangle 42">
            <a:extLst>
              <a:ext uri="{FF2B5EF4-FFF2-40B4-BE49-F238E27FC236}">
                <a16:creationId xmlns:a16="http://schemas.microsoft.com/office/drawing/2014/main" id="{1EDECF11-F40A-8C43-883A-0616A9358E42}"/>
              </a:ext>
            </a:extLst>
          </p:cNvPr>
          <p:cNvSpPr/>
          <p:nvPr/>
        </p:nvSpPr>
        <p:spPr>
          <a:xfrm>
            <a:off x="5772729" y="3236139"/>
            <a:ext cx="2938956" cy="646331"/>
          </a:xfrm>
          <a:prstGeom prst="rect">
            <a:avLst/>
          </a:prstGeom>
        </p:spPr>
        <p:txBody>
          <a:bodyPr wrap="square">
            <a:spAutoFit/>
          </a:bodyPr>
          <a:lstStyle/>
          <a:p>
            <a:pPr marL="76200" lvl="0" algn="ctr">
              <a:buSzPts val="2400"/>
            </a:pPr>
            <a:r>
              <a:rPr lang="en-US" sz="1800" dirty="0">
                <a:solidFill>
                  <a:srgbClr val="263248"/>
                </a:solidFill>
                <a:latin typeface="Roboto Condensed" panose="020B0604020202020204" charset="0"/>
                <a:ea typeface="Roboto Condensed" panose="020B0604020202020204" charset="0"/>
              </a:rPr>
              <a:t>3) Financial funding for translation of resources</a:t>
            </a:r>
          </a:p>
        </p:txBody>
      </p:sp>
    </p:spTree>
    <p:extLst>
      <p:ext uri="{BB962C8B-B14F-4D97-AF65-F5344CB8AC3E}">
        <p14:creationId xmlns:p14="http://schemas.microsoft.com/office/powerpoint/2010/main" val="355706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sp>
        <p:nvSpPr>
          <p:cNvPr id="503" name="Shape 503"/>
          <p:cNvSpPr txBox="1">
            <a:spLocks noGrp="1"/>
          </p:cNvSpPr>
          <p:nvPr>
            <p:ph type="ctrTitle" idx="4294967295"/>
          </p:nvPr>
        </p:nvSpPr>
        <p:spPr>
          <a:xfrm>
            <a:off x="1734478" y="1274254"/>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solidFill>
                  <a:srgbClr val="FF9800"/>
                </a:solidFill>
              </a:rPr>
              <a:t>Thanks for attending</a:t>
            </a:r>
            <a:endParaRPr sz="6000" dirty="0">
              <a:solidFill>
                <a:srgbClr val="FF9800"/>
              </a:solidFill>
            </a:endParaRPr>
          </a:p>
        </p:txBody>
      </p:sp>
      <p:sp>
        <p:nvSpPr>
          <p:cNvPr id="504" name="Shape 504"/>
          <p:cNvSpPr txBox="1">
            <a:spLocks noGrp="1"/>
          </p:cNvSpPr>
          <p:nvPr>
            <p:ph type="subTitle" idx="4294967295"/>
          </p:nvPr>
        </p:nvSpPr>
        <p:spPr>
          <a:xfrm>
            <a:off x="1581604" y="2342156"/>
            <a:ext cx="6593700" cy="5040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05" name="Shape 505"/>
          <p:cNvGrpSpPr/>
          <p:nvPr/>
        </p:nvGrpSpPr>
        <p:grpSpPr>
          <a:xfrm>
            <a:off x="4279622" y="147477"/>
            <a:ext cx="1197664" cy="1126777"/>
            <a:chOff x="5972700" y="2330200"/>
            <a:chExt cx="411625" cy="387275"/>
          </a:xfrm>
        </p:grpSpPr>
        <p:sp>
          <p:nvSpPr>
            <p:cNvPr id="506" name="Shape 506"/>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 name="Rectangle 1">
            <a:extLst>
              <a:ext uri="{FF2B5EF4-FFF2-40B4-BE49-F238E27FC236}">
                <a16:creationId xmlns:a16="http://schemas.microsoft.com/office/drawing/2014/main" id="{B434A93A-408E-AF4A-9FD4-54D49E58947D}"/>
              </a:ext>
            </a:extLst>
          </p:cNvPr>
          <p:cNvSpPr/>
          <p:nvPr/>
        </p:nvSpPr>
        <p:spPr>
          <a:xfrm>
            <a:off x="2592454" y="3057507"/>
            <a:ext cx="4572000" cy="1815882"/>
          </a:xfrm>
          <a:prstGeom prst="rect">
            <a:avLst/>
          </a:prstGeom>
        </p:spPr>
        <p:txBody>
          <a:bodyPr>
            <a:spAutoFit/>
          </a:bodyPr>
          <a:lstStyle/>
          <a:p>
            <a:pPr lvl="0" algn="ctr">
              <a:buClr>
                <a:schemeClr val="dk1"/>
              </a:buClr>
              <a:buSzPts val="1100"/>
            </a:pPr>
            <a:r>
              <a:rPr lang="en-CA" b="1" dirty="0">
                <a:solidFill>
                  <a:srgbClr val="263248"/>
                </a:solidFill>
                <a:latin typeface="Roboto Condensed" panose="02000000000000000000" pitchFamily="2" charset="0"/>
                <a:ea typeface="Roboto Condensed" panose="02000000000000000000" pitchFamily="2" charset="0"/>
              </a:rPr>
              <a:t>Erik G. Christiansen</a:t>
            </a:r>
          </a:p>
          <a:p>
            <a:pPr lvl="0" algn="ctr">
              <a:buClr>
                <a:schemeClr val="dk1"/>
              </a:buClr>
              <a:buSzPts val="1100"/>
            </a:pPr>
            <a:r>
              <a:rPr lang="en-CA" dirty="0">
                <a:solidFill>
                  <a:srgbClr val="263248"/>
                </a:solidFill>
                <a:latin typeface="Roboto Condensed" panose="02000000000000000000" pitchFamily="2" charset="0"/>
                <a:ea typeface="Roboto Condensed" panose="02000000000000000000" pitchFamily="2" charset="0"/>
              </a:rPr>
              <a:t>Website: </a:t>
            </a:r>
            <a:r>
              <a:rPr lang="en-CA" dirty="0" err="1">
                <a:solidFill>
                  <a:srgbClr val="263248"/>
                </a:solidFill>
                <a:latin typeface="Roboto Condensed" panose="02000000000000000000" pitchFamily="2" charset="0"/>
                <a:ea typeface="Roboto Condensed" panose="02000000000000000000" pitchFamily="2" charset="0"/>
                <a:hlinkClick r:id="rId3"/>
              </a:rPr>
              <a:t>erikchristiansen.net</a:t>
            </a:r>
            <a:r>
              <a:rPr lang="en-CA" dirty="0">
                <a:solidFill>
                  <a:srgbClr val="263248"/>
                </a:solidFill>
                <a:latin typeface="Roboto Condensed" panose="02000000000000000000" pitchFamily="2" charset="0"/>
                <a:ea typeface="Roboto Condensed" panose="02000000000000000000" pitchFamily="2" charset="0"/>
              </a:rPr>
              <a:t> </a:t>
            </a:r>
          </a:p>
          <a:p>
            <a:pPr lvl="0" algn="ctr">
              <a:buClr>
                <a:schemeClr val="dk1"/>
              </a:buClr>
              <a:buSzPts val="1100"/>
            </a:pPr>
            <a:r>
              <a:rPr lang="en-CA" dirty="0">
                <a:solidFill>
                  <a:srgbClr val="263248"/>
                </a:solidFill>
                <a:latin typeface="Roboto Condensed" panose="02000000000000000000" pitchFamily="2" charset="0"/>
                <a:ea typeface="Roboto Condensed" panose="02000000000000000000" pitchFamily="2" charset="0"/>
              </a:rPr>
              <a:t>Twitter: </a:t>
            </a:r>
            <a:r>
              <a:rPr lang="en-CA" dirty="0">
                <a:solidFill>
                  <a:srgbClr val="263248"/>
                </a:solidFill>
                <a:latin typeface="Roboto Condensed" panose="02000000000000000000" pitchFamily="2" charset="0"/>
                <a:ea typeface="Roboto Condensed" panose="02000000000000000000" pitchFamily="2" charset="0"/>
                <a:hlinkClick r:id="rId4"/>
              </a:rPr>
              <a:t>@</a:t>
            </a:r>
            <a:r>
              <a:rPr lang="en-CA" dirty="0" err="1">
                <a:solidFill>
                  <a:srgbClr val="263248"/>
                </a:solidFill>
                <a:latin typeface="Roboto Condensed" panose="02000000000000000000" pitchFamily="2" charset="0"/>
                <a:ea typeface="Roboto Condensed" panose="02000000000000000000" pitchFamily="2" charset="0"/>
                <a:hlinkClick r:id="rId4"/>
              </a:rPr>
              <a:t>eriksation</a:t>
            </a:r>
            <a:endParaRPr lang="en-CA" dirty="0">
              <a:solidFill>
                <a:srgbClr val="263248"/>
              </a:solidFill>
              <a:latin typeface="Roboto Condensed" panose="02000000000000000000" pitchFamily="2" charset="0"/>
              <a:ea typeface="Roboto Condensed" panose="02000000000000000000" pitchFamily="2" charset="0"/>
            </a:endParaRPr>
          </a:p>
          <a:p>
            <a:pPr lvl="0" algn="ctr">
              <a:buClr>
                <a:schemeClr val="dk1"/>
              </a:buClr>
              <a:buSzPts val="1100"/>
            </a:pPr>
            <a:r>
              <a:rPr lang="en-CA" dirty="0">
                <a:solidFill>
                  <a:srgbClr val="263248"/>
                </a:solidFill>
                <a:latin typeface="Roboto Condensed" panose="02000000000000000000" pitchFamily="2" charset="0"/>
                <a:ea typeface="Roboto Condensed" panose="02000000000000000000" pitchFamily="2" charset="0"/>
              </a:rPr>
              <a:t>Email: </a:t>
            </a:r>
            <a:r>
              <a:rPr lang="en-CA" dirty="0">
                <a:solidFill>
                  <a:srgbClr val="263248"/>
                </a:solidFill>
                <a:latin typeface="Roboto Condensed" panose="02000000000000000000" pitchFamily="2" charset="0"/>
                <a:ea typeface="Roboto Condensed" panose="02000000000000000000" pitchFamily="2" charset="0"/>
                <a:hlinkClick r:id="rId5"/>
              </a:rPr>
              <a:t>info@erikchristiansen.net</a:t>
            </a:r>
            <a:endParaRPr lang="en-CA" dirty="0">
              <a:solidFill>
                <a:srgbClr val="263248"/>
              </a:solidFill>
              <a:latin typeface="Roboto Condensed" panose="02000000000000000000" pitchFamily="2" charset="0"/>
              <a:ea typeface="Roboto Condensed" panose="02000000000000000000" pitchFamily="2" charset="0"/>
            </a:endParaRPr>
          </a:p>
          <a:p>
            <a:pPr lvl="0" algn="ctr">
              <a:buClr>
                <a:schemeClr val="dk1"/>
              </a:buClr>
              <a:buSzPts val="1100"/>
            </a:pPr>
            <a:endParaRPr lang="en-CA" dirty="0">
              <a:solidFill>
                <a:srgbClr val="263248"/>
              </a:solidFill>
              <a:latin typeface="Roboto Condensed" panose="02000000000000000000" pitchFamily="2" charset="0"/>
              <a:ea typeface="Roboto Condensed" panose="02000000000000000000" pitchFamily="2" charset="0"/>
            </a:endParaRPr>
          </a:p>
          <a:p>
            <a:pPr lvl="0" algn="ctr">
              <a:buClr>
                <a:schemeClr val="dk1"/>
              </a:buClr>
              <a:buSzPts val="1100"/>
            </a:pPr>
            <a:r>
              <a:rPr lang="en-CA" b="1" dirty="0">
                <a:solidFill>
                  <a:srgbClr val="263248"/>
                </a:solidFill>
                <a:latin typeface="Roboto Condensed" panose="02000000000000000000" pitchFamily="2" charset="0"/>
                <a:ea typeface="Roboto Condensed" panose="02000000000000000000" pitchFamily="2" charset="0"/>
              </a:rPr>
              <a:t>Michael B. McNally </a:t>
            </a:r>
          </a:p>
          <a:p>
            <a:pPr lvl="0" algn="ctr">
              <a:buClr>
                <a:schemeClr val="dk1"/>
              </a:buClr>
              <a:buSzPts val="1100"/>
            </a:pPr>
            <a:r>
              <a:rPr lang="en-CA" dirty="0">
                <a:solidFill>
                  <a:srgbClr val="263248"/>
                </a:solidFill>
                <a:latin typeface="Roboto Condensed" panose="02000000000000000000" pitchFamily="2" charset="0"/>
                <a:ea typeface="Roboto Condensed" panose="02000000000000000000" pitchFamily="2" charset="0"/>
              </a:rPr>
              <a:t>Website: </a:t>
            </a:r>
            <a:r>
              <a:rPr lang="en-CA" dirty="0" err="1">
                <a:solidFill>
                  <a:srgbClr val="263248"/>
                </a:solidFill>
                <a:latin typeface="Roboto Condensed" panose="02000000000000000000" pitchFamily="2" charset="0"/>
                <a:ea typeface="Roboto Condensed" panose="02000000000000000000" pitchFamily="2" charset="0"/>
                <a:hlinkClick r:id="rId6"/>
              </a:rPr>
              <a:t>bit.ly</a:t>
            </a:r>
            <a:r>
              <a:rPr lang="en-CA" dirty="0">
                <a:solidFill>
                  <a:srgbClr val="263248"/>
                </a:solidFill>
                <a:latin typeface="Roboto Condensed" panose="02000000000000000000" pitchFamily="2" charset="0"/>
                <a:ea typeface="Roboto Condensed" panose="02000000000000000000" pitchFamily="2" charset="0"/>
                <a:hlinkClick r:id="rId6"/>
              </a:rPr>
              <a:t>/</a:t>
            </a:r>
            <a:r>
              <a:rPr lang="en-CA" dirty="0" err="1">
                <a:solidFill>
                  <a:srgbClr val="263248"/>
                </a:solidFill>
                <a:latin typeface="Roboto Condensed" panose="02000000000000000000" pitchFamily="2" charset="0"/>
                <a:ea typeface="Roboto Condensed" panose="02000000000000000000" pitchFamily="2" charset="0"/>
                <a:hlinkClick r:id="rId6"/>
              </a:rPr>
              <a:t>MMcNally</a:t>
            </a:r>
            <a:r>
              <a:rPr lang="en-CA" dirty="0">
                <a:solidFill>
                  <a:srgbClr val="263248"/>
                </a:solidFill>
                <a:latin typeface="Roboto Condensed" panose="02000000000000000000" pitchFamily="2" charset="0"/>
                <a:ea typeface="Roboto Condensed" panose="02000000000000000000" pitchFamily="2" charset="0"/>
              </a:rPr>
              <a:t> </a:t>
            </a:r>
          </a:p>
          <a:p>
            <a:pPr lvl="0" algn="ctr">
              <a:buClr>
                <a:schemeClr val="dk1"/>
              </a:buClr>
              <a:buSzPts val="1100"/>
            </a:pPr>
            <a:r>
              <a:rPr lang="en-CA" dirty="0">
                <a:solidFill>
                  <a:srgbClr val="263248"/>
                </a:solidFill>
                <a:latin typeface="Roboto Condensed" panose="02000000000000000000" pitchFamily="2" charset="0"/>
                <a:ea typeface="Roboto Condensed" panose="02000000000000000000" pitchFamily="2" charset="0"/>
              </a:rPr>
              <a:t>Email: </a:t>
            </a:r>
            <a:r>
              <a:rPr lang="en-CA" dirty="0">
                <a:solidFill>
                  <a:srgbClr val="263248"/>
                </a:solidFill>
                <a:latin typeface="Roboto Condensed" panose="02000000000000000000" pitchFamily="2" charset="0"/>
                <a:ea typeface="Roboto Condensed" panose="02000000000000000000" pitchFamily="2" charset="0"/>
                <a:hlinkClick r:id="rId7"/>
              </a:rPr>
              <a:t>mmcnally@ualberta.ca</a:t>
            </a:r>
            <a:r>
              <a:rPr lang="en-CA" dirty="0">
                <a:solidFill>
                  <a:srgbClr val="263248"/>
                </a:solidFill>
                <a:latin typeface="Roboto Condensed" panose="02000000000000000000" pitchFamily="2" charset="0"/>
                <a:ea typeface="Roboto Condensed" panose="02000000000000000000" pitchFamily="2"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
        <p:nvSpPr>
          <p:cNvPr id="3" name="Shape 262">
            <a:extLst>
              <a:ext uri="{FF2B5EF4-FFF2-40B4-BE49-F238E27FC236}">
                <a16:creationId xmlns:a16="http://schemas.microsoft.com/office/drawing/2014/main" id="{31E6D1E5-1563-AF43-B2A9-DBD1D5F518D2}"/>
              </a:ext>
            </a:extLst>
          </p:cNvPr>
          <p:cNvSpPr txBox="1">
            <a:spLocks/>
          </p:cNvSpPr>
          <p:nvPr/>
        </p:nvSpPr>
        <p:spPr>
          <a:xfrm>
            <a:off x="107504" y="195486"/>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en" dirty="0"/>
              <a:t>FURTHER READING </a:t>
            </a:r>
          </a:p>
        </p:txBody>
      </p:sp>
      <p:sp>
        <p:nvSpPr>
          <p:cNvPr id="5" name="Rectangle 1">
            <a:extLst>
              <a:ext uri="{FF2B5EF4-FFF2-40B4-BE49-F238E27FC236}">
                <a16:creationId xmlns:a16="http://schemas.microsoft.com/office/drawing/2014/main" id="{6D9265AF-BBA9-6E4F-B05B-95F535E7B959}"/>
              </a:ext>
            </a:extLst>
          </p:cNvPr>
          <p:cNvSpPr>
            <a:spLocks noChangeArrowheads="1"/>
          </p:cNvSpPr>
          <p:nvPr/>
        </p:nvSpPr>
        <p:spPr bwMode="auto">
          <a:xfrm>
            <a:off x="909638" y="1436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179512" y="915566"/>
            <a:ext cx="8136904" cy="3600986"/>
          </a:xfrm>
          <a:prstGeom prst="rect">
            <a:avLst/>
          </a:prstGeom>
        </p:spPr>
        <p:txBody>
          <a:bodyPr wrap="square">
            <a:spAutoFit/>
          </a:bodyPr>
          <a:lstStyle/>
          <a:p>
            <a:r>
              <a:rPr lang="en-US" sz="1200" dirty="0">
                <a:solidFill>
                  <a:srgbClr val="263248"/>
                </a:solidFill>
                <a:latin typeface="Roboto Condensed" panose="02000000000000000000" pitchFamily="2" charset="0"/>
                <a:ea typeface="Roboto Condensed" panose="02000000000000000000" pitchFamily="2" charset="0"/>
              </a:rPr>
              <a:t>Christiansen, Erik. G., &amp; McNally, Michael. B. (2017, October 12). Open enough? Choices and consequences when transitioning from closed to open resources and courses. Poster session presented at the International Society for the Scholarship of Teaching and Learning, 2017 Conference, Calgary, Alberta. Retrieved from </a:t>
            </a:r>
            <a:r>
              <a:rPr lang="en-US" sz="1200" u="sng" dirty="0">
                <a:solidFill>
                  <a:srgbClr val="263248"/>
                </a:solidFill>
                <a:latin typeface="Roboto Condensed" panose="02000000000000000000" pitchFamily="2" charset="0"/>
                <a:ea typeface="Roboto Condensed" panose="02000000000000000000" pitchFamily="2" charset="0"/>
                <a:hlinkClick r:id="rId3"/>
              </a:rPr>
              <a:t>http://hdl.handle.net/11205/352</a:t>
            </a:r>
            <a:r>
              <a:rPr lang="en-US" sz="1200" dirty="0">
                <a:solidFill>
                  <a:srgbClr val="263248"/>
                </a:solidFill>
                <a:latin typeface="Roboto Condensed" panose="02000000000000000000" pitchFamily="2" charset="0"/>
                <a:ea typeface="Roboto Condensed" panose="02000000000000000000" pitchFamily="2" charset="0"/>
              </a:rPr>
              <a:t> </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err="1">
                <a:solidFill>
                  <a:srgbClr val="263248"/>
                </a:solidFill>
                <a:latin typeface="Roboto Condensed" panose="02000000000000000000" pitchFamily="2" charset="0"/>
                <a:ea typeface="Roboto Condensed" panose="02000000000000000000" pitchFamily="2" charset="0"/>
              </a:rPr>
              <a:t>Colaizzi</a:t>
            </a:r>
            <a:r>
              <a:rPr lang="en-US" sz="1200" dirty="0">
                <a:solidFill>
                  <a:srgbClr val="263248"/>
                </a:solidFill>
                <a:latin typeface="Roboto Condensed" panose="02000000000000000000" pitchFamily="2" charset="0"/>
                <a:ea typeface="Roboto Condensed" panose="02000000000000000000" pitchFamily="2" charset="0"/>
              </a:rPr>
              <a:t>, Paul Francis. 1973. Reflection and Research in Psychology: A Phenomenological Study of Learning. </a:t>
            </a:r>
            <a:r>
              <a:rPr lang="en-US" sz="1200" dirty="0" err="1">
                <a:solidFill>
                  <a:srgbClr val="263248"/>
                </a:solidFill>
                <a:latin typeface="Roboto Condensed" panose="02000000000000000000" pitchFamily="2" charset="0"/>
                <a:ea typeface="Roboto Condensed" panose="02000000000000000000" pitchFamily="2" charset="0"/>
              </a:rPr>
              <a:t>Dubque</a:t>
            </a:r>
            <a:r>
              <a:rPr lang="en-US" sz="1200" dirty="0">
                <a:solidFill>
                  <a:srgbClr val="263248"/>
                </a:solidFill>
                <a:latin typeface="Roboto Condensed" panose="02000000000000000000" pitchFamily="2" charset="0"/>
                <a:ea typeface="Roboto Condensed" panose="02000000000000000000" pitchFamily="2" charset="0"/>
              </a:rPr>
              <a:t>, IA: Kendall/Hunt.</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Cronin, Catherine. 2017. “Openness and Praxis: Exploring the Use of Open Educational Practices in Higher Education.” International Review of Research in Open and Distributed Learning, 18(5): </a:t>
            </a:r>
            <a:r>
              <a:rPr lang="en-US" sz="1200" u="sng" dirty="0">
                <a:solidFill>
                  <a:srgbClr val="263248"/>
                </a:solidFill>
                <a:latin typeface="Roboto Condensed" panose="02000000000000000000" pitchFamily="2" charset="0"/>
                <a:ea typeface="Roboto Condensed" panose="02000000000000000000" pitchFamily="2" charset="0"/>
                <a:hlinkClick r:id="rId4"/>
              </a:rPr>
              <a:t>http://www.irrodl.org/index.php/irrodl/article/view/3096/4263</a:t>
            </a:r>
            <a:r>
              <a:rPr lang="en-US" sz="1200" dirty="0">
                <a:solidFill>
                  <a:srgbClr val="263248"/>
                </a:solidFill>
                <a:latin typeface="Roboto Condensed" panose="02000000000000000000" pitchFamily="2" charset="0"/>
                <a:ea typeface="Roboto Condensed" panose="02000000000000000000" pitchFamily="2" charset="0"/>
              </a:rPr>
              <a:t> </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Ehlers, Ulf-Daniel. 2011. “Extending the Territory: From Open Educational Resources to Open Educational Practice.” Journal of Open, Flexible, and Distance Learning, 15(2): </a:t>
            </a:r>
            <a:r>
              <a:rPr lang="en-US" sz="1200" u="sng" dirty="0">
                <a:solidFill>
                  <a:srgbClr val="263248"/>
                </a:solidFill>
                <a:latin typeface="Roboto Condensed" panose="02000000000000000000" pitchFamily="2" charset="0"/>
                <a:ea typeface="Roboto Condensed" panose="02000000000000000000" pitchFamily="2" charset="0"/>
                <a:hlinkClick r:id="rId5"/>
              </a:rPr>
              <a:t>http://www.jofdl.nz/index.php/JOFDL/article/view/64/46</a:t>
            </a:r>
            <a:r>
              <a:rPr lang="en-US" sz="1200" dirty="0">
                <a:solidFill>
                  <a:srgbClr val="263248"/>
                </a:solidFill>
                <a:latin typeface="Roboto Condensed" panose="02000000000000000000" pitchFamily="2" charset="0"/>
                <a:ea typeface="Roboto Condensed" panose="02000000000000000000" pitchFamily="2" charset="0"/>
              </a:rPr>
              <a:t> </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err="1">
                <a:solidFill>
                  <a:srgbClr val="263248"/>
                </a:solidFill>
                <a:latin typeface="Roboto Condensed" panose="02000000000000000000" pitchFamily="2" charset="0"/>
                <a:ea typeface="Roboto Condensed" panose="02000000000000000000" pitchFamily="2" charset="0"/>
              </a:rPr>
              <a:t>Hegarty</a:t>
            </a:r>
            <a:r>
              <a:rPr lang="en-US" sz="1200" dirty="0">
                <a:solidFill>
                  <a:srgbClr val="263248"/>
                </a:solidFill>
                <a:latin typeface="Roboto Condensed" panose="02000000000000000000" pitchFamily="2" charset="0"/>
                <a:ea typeface="Roboto Condensed" panose="02000000000000000000" pitchFamily="2" charset="0"/>
              </a:rPr>
              <a:t>, Bronwyn. 2015. “Attributes of Open Pedagogy: A Model for Using Open Educational Resources.” Educational Technology, July-August 2015:  </a:t>
            </a:r>
            <a:r>
              <a:rPr lang="en-US" sz="1200" u="sng" dirty="0">
                <a:solidFill>
                  <a:srgbClr val="263248"/>
                </a:solidFill>
                <a:latin typeface="Roboto Condensed" panose="02000000000000000000" pitchFamily="2" charset="0"/>
                <a:ea typeface="Roboto Condensed" panose="02000000000000000000" pitchFamily="2" charset="0"/>
                <a:hlinkClick r:id="rId6"/>
              </a:rPr>
              <a:t>https://upload.wikimedia.org/wikipedia/commons/c/ca/Ed_Tech_Hegarty_2015_article_attributes_of_open_pedagogy.pdf</a:t>
            </a:r>
            <a:r>
              <a:rPr lang="en-US" sz="1200" dirty="0">
                <a:solidFill>
                  <a:srgbClr val="263248"/>
                </a:solidFill>
                <a:latin typeface="Roboto Condensed" panose="02000000000000000000" pitchFamily="2" charset="0"/>
                <a:ea typeface="Roboto Condensed" panose="02000000000000000000" pitchFamily="2" charset="0"/>
              </a:rPr>
              <a:t> </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Hendricks, Christina. 2015. “Teaching and Learning Philosophy in the Open.” AAPT Studies in Pedagogy, 1: 17-32.</a:t>
            </a:r>
          </a:p>
          <a:p>
            <a:endParaRPr lang="en-US" sz="1200" dirty="0">
              <a:solidFill>
                <a:srgbClr val="263248"/>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288775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26</a:t>
            </a:fld>
            <a:endParaRPr/>
          </a:p>
        </p:txBody>
      </p:sp>
      <p:sp>
        <p:nvSpPr>
          <p:cNvPr id="3" name="Shape 262">
            <a:extLst>
              <a:ext uri="{FF2B5EF4-FFF2-40B4-BE49-F238E27FC236}">
                <a16:creationId xmlns:a16="http://schemas.microsoft.com/office/drawing/2014/main" id="{31E6D1E5-1563-AF43-B2A9-DBD1D5F518D2}"/>
              </a:ext>
            </a:extLst>
          </p:cNvPr>
          <p:cNvSpPr txBox="1">
            <a:spLocks/>
          </p:cNvSpPr>
          <p:nvPr/>
        </p:nvSpPr>
        <p:spPr>
          <a:xfrm>
            <a:off x="107504" y="195486"/>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en" dirty="0"/>
              <a:t>REFERENCES </a:t>
            </a:r>
          </a:p>
        </p:txBody>
      </p:sp>
      <p:sp>
        <p:nvSpPr>
          <p:cNvPr id="5" name="Rectangle 1">
            <a:extLst>
              <a:ext uri="{FF2B5EF4-FFF2-40B4-BE49-F238E27FC236}">
                <a16:creationId xmlns:a16="http://schemas.microsoft.com/office/drawing/2014/main" id="{6D9265AF-BBA9-6E4F-B05B-95F535E7B959}"/>
              </a:ext>
            </a:extLst>
          </p:cNvPr>
          <p:cNvSpPr>
            <a:spLocks noChangeArrowheads="1"/>
          </p:cNvSpPr>
          <p:nvPr/>
        </p:nvSpPr>
        <p:spPr bwMode="auto">
          <a:xfrm>
            <a:off x="909638" y="1436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106377" y="699542"/>
            <a:ext cx="8136904" cy="4893647"/>
          </a:xfrm>
          <a:prstGeom prst="rect">
            <a:avLst/>
          </a:prstGeom>
        </p:spPr>
        <p:txBody>
          <a:bodyPr wrap="square">
            <a:spAutoFit/>
          </a:bodyPr>
          <a:lstStyle/>
          <a:p>
            <a:r>
              <a:rPr lang="en-US" sz="1200" dirty="0">
                <a:solidFill>
                  <a:srgbClr val="263248"/>
                </a:solidFill>
                <a:latin typeface="Roboto Condensed" panose="02000000000000000000" pitchFamily="2" charset="0"/>
                <a:ea typeface="Roboto Condensed" panose="02000000000000000000" pitchFamily="2" charset="0"/>
              </a:rPr>
              <a:t>Knox, Jeremy. 2013. “Five Critiques of the Open Educational Resources Movement.” Teaching in Higher Education: 18(8): 821-832.</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Lane, Andy. 2009. “The Impact of Openness on Bridging the Educational Digital Divides.” International Review of Research in Open and Distance Learning, 10(5): </a:t>
            </a:r>
            <a:r>
              <a:rPr lang="en-US" sz="1200" u="sng" dirty="0">
                <a:solidFill>
                  <a:srgbClr val="263248"/>
                </a:solidFill>
                <a:latin typeface="Roboto Condensed" panose="02000000000000000000" pitchFamily="2" charset="0"/>
                <a:ea typeface="Roboto Condensed" panose="02000000000000000000" pitchFamily="2" charset="0"/>
                <a:hlinkClick r:id="rId3"/>
              </a:rPr>
              <a:t>http://www.irrodl.org/index.php/irrodl/article/view/637/1408</a:t>
            </a:r>
            <a:r>
              <a:rPr lang="en-US" sz="1200" dirty="0">
                <a:solidFill>
                  <a:srgbClr val="263248"/>
                </a:solidFill>
                <a:latin typeface="Roboto Condensed" panose="02000000000000000000" pitchFamily="2" charset="0"/>
                <a:ea typeface="Roboto Condensed" panose="02000000000000000000" pitchFamily="2" charset="0"/>
              </a:rPr>
              <a:t> </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Lane, Andy and McAndrew, Patrick. 2010. “Are Open Educational Resources Systematic or Systemic Change Agents for Teaching Practice.” British Journal of Educational Technology: 41(6): 952-692.</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McNally, Michael B. (2017). LIS 598: Information policy. </a:t>
            </a:r>
            <a:r>
              <a:rPr lang="en-US" sz="1200" i="1" dirty="0">
                <a:solidFill>
                  <a:srgbClr val="263248"/>
                </a:solidFill>
                <a:latin typeface="Roboto Condensed" panose="02000000000000000000" pitchFamily="2" charset="0"/>
                <a:ea typeface="Roboto Condensed" panose="02000000000000000000" pitchFamily="2" charset="0"/>
              </a:rPr>
              <a:t>Education &amp; Research Archive</a:t>
            </a:r>
            <a:r>
              <a:rPr lang="en-US" sz="1200" dirty="0">
                <a:solidFill>
                  <a:srgbClr val="263248"/>
                </a:solidFill>
                <a:latin typeface="Roboto Condensed" panose="02000000000000000000" pitchFamily="2" charset="0"/>
                <a:ea typeface="Roboto Condensed" panose="02000000000000000000" pitchFamily="2" charset="0"/>
              </a:rPr>
              <a:t>. Retrieved from </a:t>
            </a:r>
            <a:r>
              <a:rPr lang="en-US" sz="1200" dirty="0">
                <a:solidFill>
                  <a:srgbClr val="263248"/>
                </a:solidFill>
                <a:latin typeface="Roboto Condensed" panose="02000000000000000000" pitchFamily="2" charset="0"/>
                <a:ea typeface="Roboto Condensed" panose="02000000000000000000" pitchFamily="2" charset="0"/>
                <a:hlinkClick r:id="rId4"/>
              </a:rPr>
              <a:t>https://era.library.ualberta.ca/communities/b9bce94a-c976-43b0-853d-58b48797b3d1/collections/6478a049-7b92-4736-b02b-2153ad5db9d8</a:t>
            </a:r>
            <a:r>
              <a:rPr lang="en-US" sz="1200" dirty="0">
                <a:solidFill>
                  <a:srgbClr val="263248"/>
                </a:solidFill>
                <a:latin typeface="Roboto Condensed" panose="02000000000000000000" pitchFamily="2" charset="0"/>
                <a:ea typeface="Roboto Condensed" panose="02000000000000000000" pitchFamily="2" charset="0"/>
              </a:rPr>
              <a:t> </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McNally, M. B. (2017, May 11). Open educational resources (OER) benefit analysis. Presented at the ABOER Summit, University of Alberta, Edmonton, Alberta. Retrieved from </a:t>
            </a:r>
            <a:r>
              <a:rPr lang="en-US" sz="1200" u="sng" dirty="0">
                <a:solidFill>
                  <a:srgbClr val="263248"/>
                </a:solidFill>
                <a:latin typeface="Roboto Condensed" panose="02000000000000000000" pitchFamily="2" charset="0"/>
                <a:ea typeface="Roboto Condensed" panose="02000000000000000000" pitchFamily="2" charset="0"/>
                <a:hlinkClick r:id="rId5"/>
              </a:rPr>
              <a:t>https://era.library.ualberta.ca/files/gx41mm630</a:t>
            </a:r>
            <a:endParaRPr lang="en-US" sz="1200" dirty="0">
              <a:solidFill>
                <a:srgbClr val="263248"/>
              </a:solidFill>
              <a:latin typeface="Roboto Condensed" panose="02000000000000000000" pitchFamily="2" charset="0"/>
              <a:ea typeface="Roboto Condensed" panose="02000000000000000000" pitchFamily="2" charset="0"/>
            </a:endParaRP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McNally, M., &amp; Christiansen, Erik. (2016, December 7). Choices and consequences in transitioning from closed to open resources and courses. Presented at the Open Education in Action Conference, </a:t>
            </a:r>
            <a:r>
              <a:rPr lang="en-US" sz="1200" dirty="0" err="1">
                <a:solidFill>
                  <a:srgbClr val="263248"/>
                </a:solidFill>
                <a:latin typeface="Roboto Condensed" panose="02000000000000000000" pitchFamily="2" charset="0"/>
                <a:ea typeface="Roboto Condensed" panose="02000000000000000000" pitchFamily="2" charset="0"/>
              </a:rPr>
              <a:t>Maskwacis</a:t>
            </a:r>
            <a:r>
              <a:rPr lang="en-US" sz="1200" dirty="0">
                <a:solidFill>
                  <a:srgbClr val="263248"/>
                </a:solidFill>
                <a:latin typeface="Roboto Condensed" panose="02000000000000000000" pitchFamily="2" charset="0"/>
                <a:ea typeface="Roboto Condensed" panose="02000000000000000000" pitchFamily="2" charset="0"/>
              </a:rPr>
              <a:t> Cultural College, </a:t>
            </a:r>
            <a:r>
              <a:rPr lang="en-US" sz="1200" dirty="0" err="1">
                <a:solidFill>
                  <a:srgbClr val="263248"/>
                </a:solidFill>
                <a:latin typeface="Roboto Condensed" panose="02000000000000000000" pitchFamily="2" charset="0"/>
                <a:ea typeface="Roboto Condensed" panose="02000000000000000000" pitchFamily="2" charset="0"/>
              </a:rPr>
              <a:t>Maskwacis</a:t>
            </a:r>
            <a:r>
              <a:rPr lang="en-US" sz="1200" dirty="0">
                <a:solidFill>
                  <a:srgbClr val="263248"/>
                </a:solidFill>
                <a:latin typeface="Roboto Condensed" panose="02000000000000000000" pitchFamily="2" charset="0"/>
                <a:ea typeface="Roboto Condensed" panose="02000000000000000000" pitchFamily="2" charset="0"/>
              </a:rPr>
              <a:t>, AB. Invited. Retrieved from </a:t>
            </a:r>
            <a:r>
              <a:rPr lang="en-US" sz="1200" u="sng" dirty="0">
                <a:solidFill>
                  <a:srgbClr val="263248"/>
                </a:solidFill>
                <a:latin typeface="Roboto Condensed" panose="02000000000000000000" pitchFamily="2" charset="0"/>
                <a:ea typeface="Roboto Condensed" panose="02000000000000000000" pitchFamily="2" charset="0"/>
                <a:hlinkClick r:id="rId6"/>
              </a:rPr>
              <a:t>http://hdl.handle.net/11205/307</a:t>
            </a:r>
            <a:endParaRPr lang="en-US" sz="1200" dirty="0">
              <a:solidFill>
                <a:srgbClr val="263248"/>
              </a:solidFill>
              <a:latin typeface="Roboto Condensed" panose="02000000000000000000" pitchFamily="2" charset="0"/>
              <a:ea typeface="Roboto Condensed" panose="02000000000000000000" pitchFamily="2" charset="0"/>
            </a:endParaRP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err="1">
                <a:solidFill>
                  <a:srgbClr val="263248"/>
                </a:solidFill>
                <a:latin typeface="Roboto Condensed" panose="02000000000000000000" pitchFamily="2" charset="0"/>
                <a:ea typeface="Roboto Condensed" panose="02000000000000000000" pitchFamily="2" charset="0"/>
              </a:rPr>
              <a:t>Nasccimbeni</a:t>
            </a:r>
            <a:r>
              <a:rPr lang="en-US" sz="1200" dirty="0">
                <a:solidFill>
                  <a:srgbClr val="263248"/>
                </a:solidFill>
                <a:latin typeface="Roboto Condensed" panose="02000000000000000000" pitchFamily="2" charset="0"/>
                <a:ea typeface="Roboto Condensed" panose="02000000000000000000" pitchFamily="2" charset="0"/>
              </a:rPr>
              <a:t>, Fabio and Burgos, Daniel. (2016). “In search for the open educator: Proposal of a definition and framework to increase openness adoption among university educators.” International Review of Research in Open and Distributed Learning, 17(6): 1-17.</a:t>
            </a:r>
          </a:p>
          <a:p>
            <a:endParaRPr lang="en-US" sz="1200" dirty="0">
              <a:solidFill>
                <a:srgbClr val="263248"/>
              </a:solidFill>
              <a:latin typeface="Roboto Condensed" panose="02000000000000000000" pitchFamily="2" charset="0"/>
              <a:ea typeface="Roboto Condensed" panose="02000000000000000000" pitchFamily="2" charset="0"/>
            </a:endParaRPr>
          </a:p>
          <a:p>
            <a:endParaRPr lang="en-US" sz="1200" dirty="0">
              <a:solidFill>
                <a:srgbClr val="263248"/>
              </a:solidFill>
              <a:latin typeface="Roboto Condensed" panose="02000000000000000000" pitchFamily="2" charset="0"/>
              <a:ea typeface="Roboto Condensed" panose="02000000000000000000" pitchFamily="2" charset="0"/>
            </a:endParaRPr>
          </a:p>
          <a:p>
            <a:endParaRPr lang="en-US" sz="1200" dirty="0">
              <a:solidFill>
                <a:srgbClr val="263248"/>
              </a:solidFill>
              <a:latin typeface="Roboto Condensed" panose="02000000000000000000" pitchFamily="2" charset="0"/>
              <a:ea typeface="Roboto Condensed" panose="02000000000000000000" pitchFamily="2" charset="0"/>
            </a:endParaRPr>
          </a:p>
          <a:p>
            <a:endParaRPr lang="en-US" sz="1200" dirty="0">
              <a:solidFill>
                <a:srgbClr val="263248"/>
              </a:solidFill>
              <a:latin typeface="Roboto Condensed" panose="02000000000000000000" pitchFamily="2" charset="0"/>
              <a:ea typeface="Roboto Condensed" panose="02000000000000000000" pitchFamily="2" charset="0"/>
            </a:endParaRPr>
          </a:p>
          <a:p>
            <a:endParaRPr lang="en-US" sz="1200" dirty="0">
              <a:solidFill>
                <a:srgbClr val="263248"/>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12249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sp>
        <p:nvSpPr>
          <p:cNvPr id="3" name="Shape 262">
            <a:extLst>
              <a:ext uri="{FF2B5EF4-FFF2-40B4-BE49-F238E27FC236}">
                <a16:creationId xmlns:a16="http://schemas.microsoft.com/office/drawing/2014/main" id="{31E6D1E5-1563-AF43-B2A9-DBD1D5F518D2}"/>
              </a:ext>
            </a:extLst>
          </p:cNvPr>
          <p:cNvSpPr txBox="1">
            <a:spLocks/>
          </p:cNvSpPr>
          <p:nvPr/>
        </p:nvSpPr>
        <p:spPr>
          <a:xfrm>
            <a:off x="107504" y="195486"/>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en" dirty="0"/>
              <a:t>REFERENCES </a:t>
            </a:r>
          </a:p>
        </p:txBody>
      </p:sp>
      <p:sp>
        <p:nvSpPr>
          <p:cNvPr id="5" name="Rectangle 1">
            <a:extLst>
              <a:ext uri="{FF2B5EF4-FFF2-40B4-BE49-F238E27FC236}">
                <a16:creationId xmlns:a16="http://schemas.microsoft.com/office/drawing/2014/main" id="{6D9265AF-BBA9-6E4F-B05B-95F535E7B959}"/>
              </a:ext>
            </a:extLst>
          </p:cNvPr>
          <p:cNvSpPr>
            <a:spLocks noChangeArrowheads="1"/>
          </p:cNvSpPr>
          <p:nvPr/>
        </p:nvSpPr>
        <p:spPr bwMode="auto">
          <a:xfrm>
            <a:off x="909638" y="1436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179512" y="699542"/>
            <a:ext cx="8136904" cy="4154984"/>
          </a:xfrm>
          <a:prstGeom prst="rect">
            <a:avLst/>
          </a:prstGeom>
        </p:spPr>
        <p:txBody>
          <a:bodyPr wrap="square">
            <a:spAutoFit/>
          </a:bodyPr>
          <a:lstStyle/>
          <a:p>
            <a:r>
              <a:rPr lang="en-US" sz="1200" dirty="0" err="1">
                <a:solidFill>
                  <a:srgbClr val="263248"/>
                </a:solidFill>
                <a:latin typeface="Roboto Condensed" panose="02000000000000000000" pitchFamily="2" charset="0"/>
                <a:ea typeface="Roboto Condensed" panose="02000000000000000000" pitchFamily="2" charset="0"/>
              </a:rPr>
              <a:t>Paskevicius</a:t>
            </a:r>
            <a:r>
              <a:rPr lang="en-US" sz="1200" dirty="0">
                <a:solidFill>
                  <a:srgbClr val="263248"/>
                </a:solidFill>
                <a:latin typeface="Roboto Condensed" panose="02000000000000000000" pitchFamily="2" charset="0"/>
                <a:ea typeface="Roboto Condensed" panose="02000000000000000000" pitchFamily="2" charset="0"/>
              </a:rPr>
              <a:t>, Michael. 2017. “Conceptualizing Open Educational Practices through the Lens of Constructive Alignment.” Open Praxis, 9(2): 125-140.</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Pierce, Matthew. 2016. “Looking at OER with a Critical Eye: Strengthening OER Initiatives by Focusing on Student Learning.” Community &amp; Junior College Libraries, 22(1-2): 11-17.</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err="1">
                <a:solidFill>
                  <a:srgbClr val="263248"/>
                </a:solidFill>
                <a:latin typeface="Roboto Condensed" panose="02000000000000000000" pitchFamily="2" charset="0"/>
                <a:ea typeface="Roboto Condensed" panose="02000000000000000000" pitchFamily="2" charset="0"/>
              </a:rPr>
              <a:t>Polkinghorne</a:t>
            </a:r>
            <a:r>
              <a:rPr lang="en-US" sz="1200" dirty="0">
                <a:solidFill>
                  <a:srgbClr val="263248"/>
                </a:solidFill>
                <a:latin typeface="Roboto Condensed" panose="02000000000000000000" pitchFamily="2" charset="0"/>
                <a:ea typeface="Roboto Condensed" panose="02000000000000000000" pitchFamily="2" charset="0"/>
              </a:rPr>
              <a:t>, Donald E. 1989. “Phenomenological Research Methods.” p. 41-60. In Existential-Phenomenological Perspectives in Psychology. Ronald S. Valle and Steen </a:t>
            </a:r>
            <a:r>
              <a:rPr lang="en-US" sz="1200" dirty="0" err="1">
                <a:solidFill>
                  <a:srgbClr val="263248"/>
                </a:solidFill>
                <a:latin typeface="Roboto Condensed" panose="02000000000000000000" pitchFamily="2" charset="0"/>
                <a:ea typeface="Roboto Condensed" panose="02000000000000000000" pitchFamily="2" charset="0"/>
              </a:rPr>
              <a:t>Halling</a:t>
            </a:r>
            <a:r>
              <a:rPr lang="en-US" sz="1200" dirty="0">
                <a:solidFill>
                  <a:srgbClr val="263248"/>
                </a:solidFill>
                <a:latin typeface="Roboto Condensed" panose="02000000000000000000" pitchFamily="2" charset="0"/>
                <a:ea typeface="Roboto Condensed" panose="02000000000000000000" pitchFamily="2" charset="0"/>
              </a:rPr>
              <a:t> (Eds.). New York: Plenum Press.</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err="1">
                <a:solidFill>
                  <a:srgbClr val="263248"/>
                </a:solidFill>
                <a:latin typeface="Roboto Condensed" panose="02000000000000000000" pitchFamily="2" charset="0"/>
                <a:ea typeface="Roboto Condensed" panose="02000000000000000000" pitchFamily="2" charset="0"/>
              </a:rPr>
              <a:t>Pomerantz</a:t>
            </a:r>
            <a:r>
              <a:rPr lang="en-US" sz="1200" dirty="0">
                <a:solidFill>
                  <a:srgbClr val="263248"/>
                </a:solidFill>
                <a:latin typeface="Roboto Condensed" panose="02000000000000000000" pitchFamily="2" charset="0"/>
                <a:ea typeface="Roboto Condensed" panose="02000000000000000000" pitchFamily="2" charset="0"/>
              </a:rPr>
              <a:t>, Jeffrey, and Peek, Robin. 2016. “Fifty Shades of Open.” First Monday, 21(5): </a:t>
            </a:r>
            <a:r>
              <a:rPr lang="en-US" sz="1200" u="sng" dirty="0">
                <a:solidFill>
                  <a:srgbClr val="263248"/>
                </a:solidFill>
                <a:latin typeface="Roboto Condensed" panose="02000000000000000000" pitchFamily="2" charset="0"/>
                <a:ea typeface="Roboto Condensed" panose="02000000000000000000" pitchFamily="2" charset="0"/>
                <a:hlinkClick r:id="rId3"/>
              </a:rPr>
              <a:t>http://firstmonday.org/article/view/6360/5460</a:t>
            </a:r>
            <a:r>
              <a:rPr lang="en-US" sz="1200" dirty="0">
                <a:solidFill>
                  <a:srgbClr val="263248"/>
                </a:solidFill>
                <a:latin typeface="Roboto Condensed" panose="02000000000000000000" pitchFamily="2" charset="0"/>
                <a:ea typeface="Roboto Condensed" panose="02000000000000000000" pitchFamily="2" charset="0"/>
              </a:rPr>
              <a:t> </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Richter, Thomas, and McPherson, Maggie. 2012. “Open Educational Resources: Education for the World?” Distance Education, 33(2): 201-209.</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Stacey, Paul. 2007. “Open Educational Resources in a Global Content.” First Monday, 12(4): </a:t>
            </a:r>
            <a:r>
              <a:rPr lang="en-US" sz="1200" u="sng" dirty="0">
                <a:solidFill>
                  <a:srgbClr val="263248"/>
                </a:solidFill>
                <a:latin typeface="Roboto Condensed" panose="02000000000000000000" pitchFamily="2" charset="0"/>
                <a:ea typeface="Roboto Condensed" panose="02000000000000000000" pitchFamily="2" charset="0"/>
                <a:hlinkClick r:id="rId4"/>
              </a:rPr>
              <a:t>http://firstmonday.org/ojs/index.php/fm/article/view/1769/1649</a:t>
            </a:r>
            <a:r>
              <a:rPr lang="en-US" sz="1200" dirty="0">
                <a:solidFill>
                  <a:srgbClr val="263248"/>
                </a:solidFill>
                <a:latin typeface="Roboto Condensed" panose="02000000000000000000" pitchFamily="2" charset="0"/>
                <a:ea typeface="Roboto Condensed" panose="02000000000000000000" pitchFamily="2" charset="0"/>
              </a:rPr>
              <a:t> </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Stagg, Adrian. 2014. “OER Adoption: A Continuum for Practice.” RUSC: Universities and Knowledge Society Journal, 11(3); 152-165.</a:t>
            </a:r>
          </a:p>
          <a:p>
            <a:endParaRPr lang="en-US" sz="1200" dirty="0">
              <a:solidFill>
                <a:srgbClr val="263248"/>
              </a:solidFill>
              <a:latin typeface="Roboto Condensed" panose="02000000000000000000" pitchFamily="2" charset="0"/>
              <a:ea typeface="Roboto Condensed" panose="02000000000000000000" pitchFamily="2" charset="0"/>
            </a:endParaRPr>
          </a:p>
          <a:p>
            <a:r>
              <a:rPr lang="en-US" sz="1200" dirty="0">
                <a:solidFill>
                  <a:srgbClr val="263248"/>
                </a:solidFill>
                <a:latin typeface="Roboto Condensed" panose="02000000000000000000" pitchFamily="2" charset="0"/>
                <a:ea typeface="Roboto Condensed" panose="02000000000000000000" pitchFamily="2" charset="0"/>
              </a:rPr>
              <a:t>Weller, Martin. 2014. The Battle for Open: How Openness Won and Why It Doesn’t Feel Like Victory. London: Ubiquity Press. DOI: </a:t>
            </a:r>
            <a:r>
              <a:rPr lang="en-US" sz="1200" u="sng" dirty="0">
                <a:solidFill>
                  <a:srgbClr val="263248"/>
                </a:solidFill>
                <a:latin typeface="Roboto Condensed" panose="02000000000000000000" pitchFamily="2" charset="0"/>
                <a:ea typeface="Roboto Condensed" panose="02000000000000000000" pitchFamily="2" charset="0"/>
                <a:hlinkClick r:id="rId5"/>
              </a:rPr>
              <a:t>https://doi.org/10.5334/bam</a:t>
            </a:r>
            <a:endParaRPr lang="en-US" sz="1200" dirty="0">
              <a:solidFill>
                <a:srgbClr val="263248"/>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239321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Shape 26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
        <p:nvSpPr>
          <p:cNvPr id="3" name="Shape 262">
            <a:extLst>
              <a:ext uri="{FF2B5EF4-FFF2-40B4-BE49-F238E27FC236}">
                <a16:creationId xmlns:a16="http://schemas.microsoft.com/office/drawing/2014/main" id="{31E6D1E5-1563-AF43-B2A9-DBD1D5F518D2}"/>
              </a:ext>
            </a:extLst>
          </p:cNvPr>
          <p:cNvSpPr txBox="1">
            <a:spLocks/>
          </p:cNvSpPr>
          <p:nvPr/>
        </p:nvSpPr>
        <p:spPr>
          <a:xfrm>
            <a:off x="107504" y="195486"/>
            <a:ext cx="18002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rgbClr val="FFFFFF"/>
                </a:solidFill>
                <a:latin typeface="Roboto Condensed"/>
                <a:ea typeface="Roboto Condensed"/>
                <a:cs typeface="Roboto Condensed"/>
                <a:sym typeface="Roboto Condensed"/>
              </a:defRPr>
            </a:lvl9pPr>
          </a:lstStyle>
          <a:p>
            <a:r>
              <a:rPr lang="en" sz="1600" dirty="0"/>
              <a:t>CC ICON CREDITS</a:t>
            </a:r>
          </a:p>
        </p:txBody>
      </p:sp>
      <p:sp>
        <p:nvSpPr>
          <p:cNvPr id="5" name="Rectangle 1">
            <a:extLst>
              <a:ext uri="{FF2B5EF4-FFF2-40B4-BE49-F238E27FC236}">
                <a16:creationId xmlns:a16="http://schemas.microsoft.com/office/drawing/2014/main" id="{6D9265AF-BBA9-6E4F-B05B-95F535E7B959}"/>
              </a:ext>
            </a:extLst>
          </p:cNvPr>
          <p:cNvSpPr>
            <a:spLocks noChangeArrowheads="1"/>
          </p:cNvSpPr>
          <p:nvPr/>
        </p:nvSpPr>
        <p:spPr bwMode="auto">
          <a:xfrm>
            <a:off x="909638" y="1436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p:cNvSpPr/>
          <p:nvPr/>
        </p:nvSpPr>
        <p:spPr>
          <a:xfrm>
            <a:off x="179512" y="915566"/>
            <a:ext cx="8784976" cy="4524315"/>
          </a:xfrm>
          <a:prstGeom prst="rect">
            <a:avLst/>
          </a:prstGeom>
        </p:spPr>
        <p:txBody>
          <a:bodyPr wrap="square">
            <a:spAutoFit/>
          </a:bodyPr>
          <a:lstStyle/>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3"/>
              </a:rPr>
              <a:t>Accessibility</a:t>
            </a:r>
            <a:r>
              <a:rPr lang="en-US" sz="1600" dirty="0">
                <a:latin typeface="Roboto Condensed" panose="020B0604020202020204" charset="0"/>
                <a:ea typeface="Roboto Condensed" panose="020B0604020202020204" charset="0"/>
              </a:rPr>
              <a:t> by Alfonso </a:t>
            </a:r>
            <a:r>
              <a:rPr lang="en-US" sz="1600" dirty="0" err="1">
                <a:latin typeface="Roboto Condensed" panose="020B0604020202020204" charset="0"/>
                <a:ea typeface="Roboto Condensed" panose="020B0604020202020204" charset="0"/>
              </a:rPr>
              <a:t>Melolonta</a:t>
            </a:r>
            <a:r>
              <a:rPr lang="en-US" sz="1600" dirty="0">
                <a:latin typeface="Roboto Condensed" panose="020B0604020202020204" charset="0"/>
                <a:ea typeface="Roboto Condensed" panose="020B0604020202020204" charset="0"/>
              </a:rPr>
              <a:t> </a:t>
            </a:r>
            <a:r>
              <a:rPr lang="en-US" sz="1600" dirty="0" err="1">
                <a:latin typeface="Roboto Condensed" panose="020B0604020202020204" charset="0"/>
                <a:ea typeface="Roboto Condensed" panose="020B0604020202020204" charset="0"/>
              </a:rPr>
              <a:t>Urbán</a:t>
            </a:r>
            <a:r>
              <a:rPr lang="en-US" sz="1600" dirty="0">
                <a:latin typeface="Roboto Condensed" panose="020B0604020202020204" charset="0"/>
                <a:ea typeface="Roboto Condensed" panose="020B0604020202020204" charset="0"/>
              </a:rPr>
              <a:t>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4"/>
              </a:rPr>
              <a:t>Compare</a:t>
            </a:r>
            <a:r>
              <a:rPr lang="en-US" sz="1600" dirty="0">
                <a:latin typeface="Roboto Condensed" panose="020B0604020202020204" charset="0"/>
                <a:ea typeface="Roboto Condensed" panose="020B0604020202020204" charset="0"/>
              </a:rPr>
              <a:t> by </a:t>
            </a:r>
            <a:r>
              <a:rPr lang="en-US" sz="1600" dirty="0" err="1">
                <a:latin typeface="Roboto Condensed" panose="020B0604020202020204" charset="0"/>
                <a:ea typeface="Roboto Condensed" panose="020B0604020202020204" charset="0"/>
              </a:rPr>
              <a:t>Bernar</a:t>
            </a:r>
            <a:r>
              <a:rPr lang="en-US" sz="1600" dirty="0">
                <a:latin typeface="Roboto Condensed" panose="020B0604020202020204" charset="0"/>
                <a:ea typeface="Roboto Condensed" panose="020B0604020202020204" charset="0"/>
              </a:rPr>
              <a:t> </a:t>
            </a:r>
            <a:r>
              <a:rPr lang="en-US" sz="1600" dirty="0" err="1">
                <a:latin typeface="Roboto Condensed" panose="020B0604020202020204" charset="0"/>
                <a:ea typeface="Roboto Condensed" panose="020B0604020202020204" charset="0"/>
              </a:rPr>
              <a:t>Novalyi</a:t>
            </a:r>
            <a:r>
              <a:rPr lang="en-US" sz="1600" dirty="0">
                <a:latin typeface="Roboto Condensed" panose="020B0604020202020204" charset="0"/>
                <a:ea typeface="Roboto Condensed" panose="020B0604020202020204" charset="0"/>
              </a:rPr>
              <a:t>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5"/>
              </a:rPr>
              <a:t>Computer</a:t>
            </a:r>
            <a:r>
              <a:rPr lang="en-US" sz="1600" dirty="0">
                <a:latin typeface="Roboto Condensed" panose="020B0604020202020204" charset="0"/>
                <a:ea typeface="Roboto Condensed" panose="020B0604020202020204" charset="0"/>
              </a:rPr>
              <a:t> by Daily icons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6"/>
              </a:rPr>
              <a:t>Cost Saving</a:t>
            </a:r>
            <a:r>
              <a:rPr lang="en-US" sz="1600" dirty="0">
                <a:latin typeface="Roboto Condensed" panose="020B0604020202020204" charset="0"/>
                <a:ea typeface="Roboto Condensed" panose="020B0604020202020204" charset="0"/>
              </a:rPr>
              <a:t> by Vector Bakery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7"/>
              </a:rPr>
              <a:t>Difficulty Gauge</a:t>
            </a:r>
            <a:r>
              <a:rPr lang="en-US" sz="1600" dirty="0">
                <a:latin typeface="Roboto Condensed" panose="020B0604020202020204" charset="0"/>
                <a:ea typeface="Roboto Condensed" panose="020B0604020202020204" charset="0"/>
              </a:rPr>
              <a:t> by </a:t>
            </a:r>
            <a:r>
              <a:rPr lang="en-US" sz="1600" dirty="0" err="1">
                <a:latin typeface="Roboto Condensed" panose="020B0604020202020204" charset="0"/>
                <a:ea typeface="Roboto Condensed" panose="020B0604020202020204" charset="0"/>
              </a:rPr>
              <a:t>Thanh</a:t>
            </a:r>
            <a:r>
              <a:rPr lang="en-US" sz="1600" dirty="0">
                <a:latin typeface="Roboto Condensed" panose="020B0604020202020204" charset="0"/>
                <a:ea typeface="Roboto Condensed" panose="020B0604020202020204" charset="0"/>
              </a:rPr>
              <a:t> Nguyen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8"/>
              </a:rPr>
              <a:t>File</a:t>
            </a:r>
            <a:r>
              <a:rPr lang="en-US" sz="1600" dirty="0">
                <a:latin typeface="Roboto Condensed" panose="020B0604020202020204" charset="0"/>
                <a:ea typeface="Roboto Condensed" panose="020B0604020202020204" charset="0"/>
              </a:rPr>
              <a:t> by icon 54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9"/>
              </a:rPr>
              <a:t>Funding</a:t>
            </a:r>
            <a:r>
              <a:rPr lang="en-US" sz="1600" dirty="0">
                <a:latin typeface="Roboto Condensed" panose="020B0604020202020204" charset="0"/>
                <a:ea typeface="Roboto Condensed" panose="020B0604020202020204" charset="0"/>
              </a:rPr>
              <a:t> by </a:t>
            </a:r>
            <a:r>
              <a:rPr lang="en-US" sz="1600" dirty="0" err="1">
                <a:latin typeface="Roboto Condensed" panose="020B0604020202020204" charset="0"/>
                <a:ea typeface="Roboto Condensed" panose="020B0604020202020204" charset="0"/>
              </a:rPr>
              <a:t>Gregor</a:t>
            </a:r>
            <a:r>
              <a:rPr lang="en-US" sz="1600" dirty="0">
                <a:latin typeface="Roboto Condensed" panose="020B0604020202020204" charset="0"/>
                <a:ea typeface="Roboto Condensed" panose="020B0604020202020204" charset="0"/>
              </a:rPr>
              <a:t> </a:t>
            </a:r>
            <a:r>
              <a:rPr lang="en-US" sz="1600" dirty="0" err="1">
                <a:latin typeface="Roboto Condensed" panose="020B0604020202020204" charset="0"/>
                <a:ea typeface="Roboto Condensed" panose="020B0604020202020204" charset="0"/>
              </a:rPr>
              <a:t>Cresnar</a:t>
            </a:r>
            <a:r>
              <a:rPr lang="en-US" sz="1600" dirty="0">
                <a:latin typeface="Roboto Condensed" panose="020B0604020202020204" charset="0"/>
                <a:ea typeface="Roboto Condensed" panose="020B0604020202020204" charset="0"/>
              </a:rPr>
              <a:t>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10"/>
              </a:rPr>
              <a:t>Goal</a:t>
            </a:r>
            <a:r>
              <a:rPr lang="en-US" sz="1600" dirty="0">
                <a:latin typeface="Roboto Condensed" panose="020B0604020202020204" charset="0"/>
                <a:ea typeface="Roboto Condensed" panose="020B0604020202020204" charset="0"/>
              </a:rPr>
              <a:t> by Nikita </a:t>
            </a:r>
            <a:r>
              <a:rPr lang="en-US" sz="1600" dirty="0" err="1">
                <a:latin typeface="Roboto Condensed" panose="020B0604020202020204" charset="0"/>
                <a:ea typeface="Roboto Condensed" panose="020B0604020202020204" charset="0"/>
              </a:rPr>
              <a:t>Kozin</a:t>
            </a:r>
            <a:r>
              <a:rPr lang="en-US" sz="1600" dirty="0">
                <a:latin typeface="Roboto Condensed" panose="020B0604020202020204" charset="0"/>
                <a:ea typeface="Roboto Condensed" panose="020B0604020202020204" charset="0"/>
              </a:rPr>
              <a:t>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11"/>
              </a:rPr>
              <a:t>Important Document</a:t>
            </a:r>
            <a:r>
              <a:rPr lang="en-US" sz="1600" dirty="0">
                <a:latin typeface="Roboto Condensed" panose="020B0604020202020204" charset="0"/>
                <a:ea typeface="Roboto Condensed" panose="020B0604020202020204" charset="0"/>
              </a:rPr>
              <a:t> by Designify.me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12"/>
              </a:rPr>
              <a:t>Internet</a:t>
            </a:r>
            <a:r>
              <a:rPr lang="en-US" sz="1600" dirty="0">
                <a:latin typeface="Roboto Condensed" panose="020B0604020202020204" charset="0"/>
                <a:ea typeface="Roboto Condensed" panose="020B0604020202020204" charset="0"/>
              </a:rPr>
              <a:t> by Vectors Market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13"/>
              </a:rPr>
              <a:t>Multimedia</a:t>
            </a:r>
            <a:r>
              <a:rPr lang="en-US" sz="1600" dirty="0">
                <a:latin typeface="Roboto Condensed" panose="020B0604020202020204" charset="0"/>
                <a:ea typeface="Roboto Condensed" panose="020B0604020202020204" charset="0"/>
              </a:rPr>
              <a:t> by Maxim </a:t>
            </a:r>
            <a:r>
              <a:rPr lang="en-US" sz="1600" dirty="0" err="1">
                <a:latin typeface="Roboto Condensed" panose="020B0604020202020204" charset="0"/>
                <a:ea typeface="Roboto Condensed" panose="020B0604020202020204" charset="0"/>
              </a:rPr>
              <a:t>Basinski</a:t>
            </a:r>
            <a:r>
              <a:rPr lang="en-US" sz="1600" dirty="0">
                <a:latin typeface="Roboto Condensed" panose="020B0604020202020204" charset="0"/>
                <a:ea typeface="Roboto Condensed" panose="020B0604020202020204" charset="0"/>
              </a:rPr>
              <a:t>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14"/>
              </a:rPr>
              <a:t>Survey</a:t>
            </a:r>
            <a:r>
              <a:rPr lang="en-US" sz="1600" dirty="0">
                <a:latin typeface="Roboto Condensed" panose="020B0604020202020204" charset="0"/>
                <a:ea typeface="Roboto Condensed" panose="020B0604020202020204" charset="0"/>
              </a:rPr>
              <a:t> by Ann </a:t>
            </a:r>
            <a:r>
              <a:rPr lang="en-US" sz="1600" dirty="0" err="1">
                <a:latin typeface="Roboto Condensed" panose="020B0604020202020204" charset="0"/>
                <a:ea typeface="Roboto Condensed" panose="020B0604020202020204" charset="0"/>
              </a:rPr>
              <a:t>Fandrey</a:t>
            </a:r>
            <a:r>
              <a:rPr lang="en-US" sz="1600" dirty="0">
                <a:latin typeface="Roboto Condensed" panose="020B0604020202020204" charset="0"/>
                <a:ea typeface="Roboto Condensed" panose="020B0604020202020204" charset="0"/>
              </a:rPr>
              <a:t> from the Noun Project</a:t>
            </a:r>
          </a:p>
          <a:p>
            <a:pPr marL="171450" indent="-171450">
              <a:buFont typeface="Arial" panose="020B0604020202020204" pitchFamily="34" charset="0"/>
              <a:buChar char="•"/>
            </a:pPr>
            <a:r>
              <a:rPr lang="en-US" sz="1600" dirty="0">
                <a:latin typeface="Roboto Condensed" panose="020B0604020202020204" charset="0"/>
                <a:ea typeface="Roboto Condensed" panose="020B0604020202020204" charset="0"/>
                <a:hlinkClick r:id="rId15"/>
              </a:rPr>
              <a:t>Translation</a:t>
            </a:r>
            <a:r>
              <a:rPr lang="en-US" sz="1600" dirty="0">
                <a:latin typeface="Roboto Condensed" panose="020B0604020202020204" charset="0"/>
                <a:ea typeface="Roboto Condensed" panose="020B0604020202020204" charset="0"/>
              </a:rPr>
              <a:t> by </a:t>
            </a:r>
            <a:r>
              <a:rPr lang="en-US" sz="1600" dirty="0" err="1">
                <a:latin typeface="Roboto Condensed" panose="020B0604020202020204" charset="0"/>
                <a:ea typeface="Roboto Condensed" panose="020B0604020202020204" charset="0"/>
              </a:rPr>
              <a:t>costantino</a:t>
            </a:r>
            <a:r>
              <a:rPr lang="en-US" sz="1600" dirty="0">
                <a:latin typeface="Roboto Condensed" panose="020B0604020202020204" charset="0"/>
                <a:ea typeface="Roboto Condensed" panose="020B0604020202020204" charset="0"/>
              </a:rPr>
              <a:t> </a:t>
            </a:r>
            <a:r>
              <a:rPr lang="en-US" sz="1600" dirty="0" err="1">
                <a:latin typeface="Roboto Condensed" panose="020B0604020202020204" charset="0"/>
                <a:ea typeface="Roboto Condensed" panose="020B0604020202020204" charset="0"/>
              </a:rPr>
              <a:t>montanri</a:t>
            </a:r>
            <a:r>
              <a:rPr lang="en-US" sz="1600" dirty="0">
                <a:latin typeface="Roboto Condensed" panose="020B0604020202020204" charset="0"/>
                <a:ea typeface="Roboto Condensed" panose="020B0604020202020204" charset="0"/>
              </a:rPr>
              <a:t> from the Noun Project</a:t>
            </a:r>
          </a:p>
          <a:p>
            <a:endParaRPr lang="en-US" sz="1600" dirty="0">
              <a:latin typeface="Roboto Condensed" panose="020B0604020202020204" charset="0"/>
              <a:ea typeface="Roboto Condensed" panose="020B0604020202020204" charset="0"/>
            </a:endParaRPr>
          </a:p>
          <a:p>
            <a:endParaRPr lang="en-US" sz="1600" dirty="0">
              <a:latin typeface="Roboto Condensed" panose="020B0604020202020204" charset="0"/>
              <a:ea typeface="Roboto Condensed" panose="020B0604020202020204" charset="0"/>
            </a:endParaRPr>
          </a:p>
          <a:p>
            <a:endParaRPr lang="en-US" sz="1600" dirty="0">
              <a:latin typeface="Roboto Condensed" panose="020B0604020202020204" charset="0"/>
              <a:ea typeface="Roboto Condensed" panose="020B0604020202020204" charset="0"/>
            </a:endParaRPr>
          </a:p>
          <a:p>
            <a:endParaRPr lang="en-US" sz="1600" dirty="0">
              <a:latin typeface="Roboto Condensed" panose="020B0604020202020204" charset="0"/>
              <a:ea typeface="Roboto Condensed" panose="020B0604020202020204" charset="0"/>
            </a:endParaRPr>
          </a:p>
          <a:p>
            <a:endParaRPr lang="en-US" sz="1600"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21185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CREDITS</a:t>
            </a:r>
            <a:endParaRPr/>
          </a:p>
        </p:txBody>
      </p:sp>
      <p:sp>
        <p:nvSpPr>
          <p:cNvPr id="513" name="Shape 513"/>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2400"/>
              <a:t>Special thanks to all the people who made and released these awesome resources for free:</a:t>
            </a:r>
            <a:endParaRPr sz="2400"/>
          </a:p>
          <a:p>
            <a:pPr marL="457200" lvl="0" indent="-381000" rtl="0">
              <a:lnSpc>
                <a:spcPct val="115000"/>
              </a:lnSpc>
              <a:spcBef>
                <a:spcPts val="1000"/>
              </a:spcBef>
              <a:spcAft>
                <a:spcPts val="0"/>
              </a:spcAft>
              <a:buSzPts val="2400"/>
              <a:buChar char="▰"/>
            </a:pPr>
            <a:r>
              <a:rPr lang="en" sz="2400"/>
              <a:t>Presentation template by </a:t>
            </a:r>
            <a:r>
              <a:rPr lang="en" sz="2400" u="sng">
                <a:solidFill>
                  <a:srgbClr val="3F5378"/>
                </a:solidFill>
                <a:hlinkClick r:id="rId3"/>
              </a:rPr>
              <a:t>SlidesCarnival</a:t>
            </a:r>
            <a:endParaRPr sz="2400">
              <a:solidFill>
                <a:srgbClr val="3F5378"/>
              </a:solidFill>
            </a:endParaRPr>
          </a:p>
          <a:p>
            <a:pPr marL="457200" lvl="0" indent="-381000" rtl="0">
              <a:lnSpc>
                <a:spcPct val="115000"/>
              </a:lnSpc>
              <a:spcBef>
                <a:spcPts val="0"/>
              </a:spcBef>
              <a:spcAft>
                <a:spcPts val="0"/>
              </a:spcAft>
              <a:buSzPts val="2400"/>
              <a:buChar char="▰"/>
            </a:pPr>
            <a:r>
              <a:rPr lang="en" sz="2400"/>
              <a:t>Photographs by </a:t>
            </a:r>
            <a:r>
              <a:rPr lang="en" u="sng">
                <a:solidFill>
                  <a:srgbClr val="3F5378"/>
                </a:solidFill>
                <a:hlinkClick r:id="rId4"/>
              </a:rPr>
              <a:t>Startup Stock Photos</a:t>
            </a:r>
            <a:endParaRPr sz="2400">
              <a:solidFill>
                <a:srgbClr val="3F5378"/>
              </a:solidFill>
            </a:endParaRPr>
          </a:p>
        </p:txBody>
      </p:sp>
      <p:sp>
        <p:nvSpPr>
          <p:cNvPr id="514" name="Shape 5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
        <p:nvSpPr>
          <p:cNvPr id="515" name="Shape 515"/>
          <p:cNvSpPr/>
          <p:nvPr/>
        </p:nvSpPr>
        <p:spPr>
          <a:xfrm>
            <a:off x="309226" y="634068"/>
            <a:ext cx="315499" cy="283210"/>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251520" y="3219822"/>
            <a:ext cx="5188595"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HOW THIS PROJECT STARTED</a:t>
            </a:r>
            <a:endParaRPr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dirty="0"/>
          </a:p>
        </p:txBody>
      </p:sp>
      <p:sp>
        <p:nvSpPr>
          <p:cNvPr id="224" name="Shape 22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r>
              <a:rPr lang="en" sz="12000" b="1" dirty="0">
                <a:solidFill>
                  <a:srgbClr val="3F5378"/>
                </a:solidFill>
                <a:latin typeface="Roboto Condensed"/>
                <a:ea typeface="Roboto Condensed"/>
                <a:cs typeface="Roboto Condensed"/>
                <a:sym typeface="Roboto Condensed"/>
              </a:rPr>
              <a:t>1</a:t>
            </a:r>
            <a:endParaRPr sz="3000" b="1" dirty="0">
              <a:solidFill>
                <a:srgbClr val="3F5378"/>
              </a:solidFill>
              <a:latin typeface="Roboto Condensed"/>
              <a:ea typeface="Roboto Condensed"/>
              <a:cs typeface="Roboto Condensed"/>
              <a:sym typeface="Roboto Condense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a:t>PRESENTATION DESIGN</a:t>
            </a:r>
            <a:endParaRPr/>
          </a:p>
        </p:txBody>
      </p:sp>
      <p:sp>
        <p:nvSpPr>
          <p:cNvPr id="521" name="Shape 521"/>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1800"/>
              <a:t>This presentation uses the following typographies and colors:</a:t>
            </a:r>
            <a:endParaRPr sz="1800"/>
          </a:p>
          <a:p>
            <a:pPr marL="457200" lvl="0" indent="-342900" rtl="0">
              <a:lnSpc>
                <a:spcPct val="115000"/>
              </a:lnSpc>
              <a:spcBef>
                <a:spcPts val="0"/>
              </a:spcBef>
              <a:spcAft>
                <a:spcPts val="0"/>
              </a:spcAft>
              <a:buSzPts val="1800"/>
              <a:buChar char="▰"/>
            </a:pPr>
            <a:r>
              <a:rPr lang="en" sz="1800"/>
              <a:t>Titles: Roboto Condensed</a:t>
            </a:r>
            <a:endParaRPr sz="1800"/>
          </a:p>
          <a:p>
            <a:pPr marL="457200" lvl="0" indent="-342900" rtl="0">
              <a:lnSpc>
                <a:spcPct val="115000"/>
              </a:lnSpc>
              <a:spcBef>
                <a:spcPts val="0"/>
              </a:spcBef>
              <a:spcAft>
                <a:spcPts val="0"/>
              </a:spcAft>
              <a:buSzPts val="1800"/>
              <a:buChar char="▰"/>
            </a:pPr>
            <a:r>
              <a:rPr lang="en" sz="1800"/>
              <a:t>Body copy: Roboto Condensed</a:t>
            </a:r>
            <a:endParaRPr sz="1800"/>
          </a:p>
          <a:p>
            <a:pPr marL="0" lvl="0" indent="0" rtl="0">
              <a:lnSpc>
                <a:spcPct val="115000"/>
              </a:lnSpc>
              <a:spcBef>
                <a:spcPts val="0"/>
              </a:spcBef>
              <a:spcAft>
                <a:spcPts val="0"/>
              </a:spcAft>
              <a:buNone/>
            </a:pPr>
            <a:r>
              <a:rPr lang="en" sz="1800"/>
              <a:t>You can download the fonts on this page:</a:t>
            </a:r>
            <a:endParaRPr sz="1800"/>
          </a:p>
          <a:p>
            <a:pPr marL="0" lvl="0" indent="0" rtl="0">
              <a:lnSpc>
                <a:spcPct val="115000"/>
              </a:lnSpc>
              <a:spcBef>
                <a:spcPts val="0"/>
              </a:spcBef>
              <a:spcAft>
                <a:spcPts val="0"/>
              </a:spcAft>
              <a:buNone/>
            </a:pPr>
            <a:r>
              <a:rPr lang="en" sz="1800" u="sng">
                <a:solidFill>
                  <a:srgbClr val="3F5378"/>
                </a:solidFill>
                <a:hlinkClick r:id="rId3"/>
              </a:rPr>
              <a:t>https://material.io/guidelines/resources/roboto-noto-fonts.html</a:t>
            </a:r>
            <a:endParaRPr sz="1800">
              <a:solidFill>
                <a:srgbClr val="3F5378"/>
              </a:solidFill>
            </a:endParaRPr>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None/>
            </a:pPr>
            <a:r>
              <a:rPr lang="en" sz="1800"/>
              <a:t>Navy </a:t>
            </a:r>
            <a:r>
              <a:rPr lang="en" sz="1800" b="1">
                <a:solidFill>
                  <a:srgbClr val="3F5378"/>
                </a:solidFill>
              </a:rPr>
              <a:t>#3f5378 </a:t>
            </a:r>
            <a:r>
              <a:rPr lang="en" sz="1800"/>
              <a:t>· Dark navy </a:t>
            </a:r>
            <a:r>
              <a:rPr lang="en" sz="1800" b="1"/>
              <a:t>#263248</a:t>
            </a:r>
            <a:r>
              <a:rPr lang="en" sz="1800" b="1">
                <a:solidFill>
                  <a:srgbClr val="3F5378"/>
                </a:solidFill>
              </a:rPr>
              <a:t> </a:t>
            </a:r>
            <a:r>
              <a:rPr lang="en" sz="1800"/>
              <a:t>· Yellow </a:t>
            </a:r>
            <a:r>
              <a:rPr lang="en" sz="1800" b="1">
                <a:solidFill>
                  <a:srgbClr val="FF9800"/>
                </a:solidFill>
              </a:rPr>
              <a:t>#ff9800</a:t>
            </a:r>
            <a:endParaRPr sz="1800" b="1">
              <a:solidFill>
                <a:srgbClr val="FF9800"/>
              </a:solidFill>
            </a:endParaRPr>
          </a:p>
        </p:txBody>
      </p:sp>
      <p:sp>
        <p:nvSpPr>
          <p:cNvPr id="522" name="Shape 522"/>
          <p:cNvSpPr txBox="1"/>
          <p:nvPr/>
        </p:nvSpPr>
        <p:spPr>
          <a:xfrm>
            <a:off x="814275" y="4171650"/>
            <a:ext cx="6132600" cy="537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i="1">
                <a:solidFill>
                  <a:srgbClr val="3F5378"/>
                </a:solidFill>
                <a:latin typeface="Roboto Condensed"/>
                <a:ea typeface="Roboto Condensed"/>
                <a:cs typeface="Roboto Condensed"/>
                <a:sym typeface="Roboto Condensed"/>
              </a:rPr>
              <a:t>You don’t need to keep this slide in your presentation. It’s only here to serve you as a design guide if you need to create new slides or download the fonts to edit the presentation in PowerPoint®</a:t>
            </a:r>
            <a:endParaRPr sz="1000" i="1">
              <a:solidFill>
                <a:srgbClr val="3F5378"/>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endParaRPr sz="1000" i="1">
              <a:solidFill>
                <a:srgbClr val="3F5378"/>
              </a:solidFill>
              <a:latin typeface="Roboto Condensed"/>
              <a:ea typeface="Roboto Condensed"/>
              <a:cs typeface="Roboto Condensed"/>
              <a:sym typeface="Roboto Condensed"/>
            </a:endParaRPr>
          </a:p>
          <a:p>
            <a:pPr marL="0" lvl="0" indent="0" rtl="0">
              <a:spcBef>
                <a:spcPts val="0"/>
              </a:spcBef>
              <a:spcAft>
                <a:spcPts val="0"/>
              </a:spcAft>
              <a:buNone/>
            </a:pPr>
            <a:endParaRPr sz="1000" i="1">
              <a:solidFill>
                <a:srgbClr val="3F5378"/>
              </a:solidFill>
              <a:latin typeface="Roboto Condensed"/>
              <a:ea typeface="Roboto Condensed"/>
              <a:cs typeface="Roboto Condensed"/>
              <a:sym typeface="Roboto Condensed"/>
            </a:endParaRPr>
          </a:p>
        </p:txBody>
      </p:sp>
      <p:sp>
        <p:nvSpPr>
          <p:cNvPr id="523" name="Shape 5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grpSp>
        <p:nvGrpSpPr>
          <p:cNvPr id="524" name="Shape 524"/>
          <p:cNvGrpSpPr/>
          <p:nvPr/>
        </p:nvGrpSpPr>
        <p:grpSpPr>
          <a:xfrm>
            <a:off x="283552" y="610550"/>
            <a:ext cx="330270" cy="330251"/>
            <a:chOff x="1923675" y="1633650"/>
            <a:chExt cx="436000" cy="435975"/>
          </a:xfrm>
        </p:grpSpPr>
        <p:sp>
          <p:nvSpPr>
            <p:cNvPr id="525" name="Shape 525"/>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6" name="Shape 526"/>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7" name="Shape 527"/>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8" name="Shape 528"/>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9" name="Shape 529"/>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0" name="Shape 530"/>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4"/>
        <p:cNvGrpSpPr/>
        <p:nvPr/>
      </p:nvGrpSpPr>
      <p:grpSpPr>
        <a:xfrm>
          <a:off x="0" y="0"/>
          <a:ext cx="0" cy="0"/>
          <a:chOff x="0" y="0"/>
          <a:chExt cx="0" cy="0"/>
        </a:xfrm>
      </p:grpSpPr>
      <p:sp>
        <p:nvSpPr>
          <p:cNvPr id="535" name="Shape 535"/>
          <p:cNvSpPr txBox="1"/>
          <p:nvPr/>
        </p:nvSpPr>
        <p:spPr>
          <a:xfrm>
            <a:off x="5972125" y="919300"/>
            <a:ext cx="2592000" cy="152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900" b="1">
                <a:solidFill>
                  <a:srgbClr val="3F5378"/>
                </a:solidFill>
                <a:latin typeface="Roboto Condensed"/>
                <a:ea typeface="Roboto Condensed"/>
                <a:cs typeface="Roboto Condensed"/>
                <a:sym typeface="Roboto Condensed"/>
              </a:rPr>
              <a:t>SlidesCarnival icons are editable shapes</a:t>
            </a:r>
            <a:r>
              <a:rPr lang="en" sz="900">
                <a:solidFill>
                  <a:srgbClr val="3F5378"/>
                </a:solidFill>
                <a:latin typeface="Roboto Condensed"/>
                <a:ea typeface="Roboto Condensed"/>
                <a:cs typeface="Roboto Condensed"/>
                <a:sym typeface="Roboto Condensed"/>
              </a:rPr>
              <a:t>. </a:t>
            </a:r>
            <a:endParaRPr sz="900">
              <a:solidFill>
                <a:srgbClr val="3F5378"/>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endParaRPr sz="900">
              <a:solidFill>
                <a:srgbClr val="3F5378"/>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r>
              <a:rPr lang="en" sz="900">
                <a:solidFill>
                  <a:srgbClr val="3F5378"/>
                </a:solidFill>
                <a:latin typeface="Roboto Condensed"/>
                <a:ea typeface="Roboto Condensed"/>
                <a:cs typeface="Roboto Condensed"/>
                <a:sym typeface="Roboto Condensed"/>
              </a:rPr>
              <a:t>This means that you can:</a:t>
            </a:r>
            <a:endParaRPr sz="900">
              <a:solidFill>
                <a:srgbClr val="3F5378"/>
              </a:solidFill>
              <a:latin typeface="Roboto Condensed"/>
              <a:ea typeface="Roboto Condensed"/>
              <a:cs typeface="Roboto Condensed"/>
              <a:sym typeface="Roboto Condensed"/>
            </a:endParaRPr>
          </a:p>
          <a:p>
            <a:pPr marL="457200" lvl="0" indent="-285750" rtl="0">
              <a:spcBef>
                <a:spcPts val="0"/>
              </a:spcBef>
              <a:spcAft>
                <a:spcPts val="0"/>
              </a:spcAft>
              <a:buClr>
                <a:srgbClr val="3F5378"/>
              </a:buClr>
              <a:buSzPts val="900"/>
              <a:buFont typeface="Roboto Condensed"/>
              <a:buChar char="●"/>
            </a:pPr>
            <a:r>
              <a:rPr lang="en" sz="900">
                <a:solidFill>
                  <a:srgbClr val="3F5378"/>
                </a:solidFill>
                <a:latin typeface="Roboto Condensed"/>
                <a:ea typeface="Roboto Condensed"/>
                <a:cs typeface="Roboto Condensed"/>
                <a:sym typeface="Roboto Condensed"/>
              </a:rPr>
              <a:t>Resize them without losing quality.</a:t>
            </a:r>
            <a:endParaRPr sz="900">
              <a:solidFill>
                <a:srgbClr val="3F5378"/>
              </a:solidFill>
              <a:latin typeface="Roboto Condensed"/>
              <a:ea typeface="Roboto Condensed"/>
              <a:cs typeface="Roboto Condensed"/>
              <a:sym typeface="Roboto Condensed"/>
            </a:endParaRPr>
          </a:p>
          <a:p>
            <a:pPr marL="457200" lvl="0" indent="-285750" rtl="0">
              <a:spcBef>
                <a:spcPts val="0"/>
              </a:spcBef>
              <a:spcAft>
                <a:spcPts val="0"/>
              </a:spcAft>
              <a:buClr>
                <a:srgbClr val="3F5378"/>
              </a:buClr>
              <a:buSzPts val="900"/>
              <a:buFont typeface="Roboto Condensed"/>
              <a:buChar char="●"/>
            </a:pPr>
            <a:r>
              <a:rPr lang="en" sz="900">
                <a:solidFill>
                  <a:srgbClr val="3F5378"/>
                </a:solidFill>
                <a:latin typeface="Roboto Condensed"/>
                <a:ea typeface="Roboto Condensed"/>
                <a:cs typeface="Roboto Condensed"/>
                <a:sym typeface="Roboto Condensed"/>
              </a:rPr>
              <a:t>Change line color, width and style.</a:t>
            </a:r>
            <a:endParaRPr sz="900">
              <a:solidFill>
                <a:srgbClr val="3F5378"/>
              </a:solidFill>
              <a:latin typeface="Roboto Condensed"/>
              <a:ea typeface="Roboto Condensed"/>
              <a:cs typeface="Roboto Condensed"/>
              <a:sym typeface="Roboto Condensed"/>
            </a:endParaRPr>
          </a:p>
          <a:p>
            <a:pPr marL="0" lvl="0" indent="0" rtl="0">
              <a:spcBef>
                <a:spcPts val="0"/>
              </a:spcBef>
              <a:spcAft>
                <a:spcPts val="0"/>
              </a:spcAft>
              <a:buNone/>
            </a:pPr>
            <a:endParaRPr sz="900">
              <a:solidFill>
                <a:srgbClr val="3F5378"/>
              </a:solidFill>
              <a:latin typeface="Roboto Condensed"/>
              <a:ea typeface="Roboto Condensed"/>
              <a:cs typeface="Roboto Condensed"/>
              <a:sym typeface="Roboto Condensed"/>
            </a:endParaRPr>
          </a:p>
          <a:p>
            <a:pPr marL="0" lvl="0" indent="0" rtl="0">
              <a:spcBef>
                <a:spcPts val="0"/>
              </a:spcBef>
              <a:spcAft>
                <a:spcPts val="0"/>
              </a:spcAft>
              <a:buNone/>
            </a:pPr>
            <a:r>
              <a:rPr lang="en" sz="900">
                <a:solidFill>
                  <a:srgbClr val="3F5378"/>
                </a:solidFill>
                <a:latin typeface="Roboto Condensed"/>
                <a:ea typeface="Roboto Condensed"/>
                <a:cs typeface="Roboto Condensed"/>
                <a:sym typeface="Roboto Condensed"/>
              </a:rPr>
              <a:t>Isn’t that nice? :)</a:t>
            </a:r>
            <a:endParaRPr sz="900">
              <a:solidFill>
                <a:srgbClr val="3F5378"/>
              </a:solidFill>
              <a:latin typeface="Roboto Condensed"/>
              <a:ea typeface="Roboto Condensed"/>
              <a:cs typeface="Roboto Condensed"/>
              <a:sym typeface="Roboto Condensed"/>
            </a:endParaRPr>
          </a:p>
          <a:p>
            <a:pPr marL="0" lvl="0" indent="0" rtl="0">
              <a:spcBef>
                <a:spcPts val="0"/>
              </a:spcBef>
              <a:spcAft>
                <a:spcPts val="0"/>
              </a:spcAft>
              <a:buNone/>
            </a:pPr>
            <a:endParaRPr sz="900">
              <a:solidFill>
                <a:srgbClr val="3F5378"/>
              </a:solidFill>
              <a:latin typeface="Roboto Condensed"/>
              <a:ea typeface="Roboto Condensed"/>
              <a:cs typeface="Roboto Condensed"/>
              <a:sym typeface="Roboto Condensed"/>
            </a:endParaRPr>
          </a:p>
          <a:p>
            <a:pPr marL="0" lvl="0" indent="0" rtl="0">
              <a:spcBef>
                <a:spcPts val="0"/>
              </a:spcBef>
              <a:spcAft>
                <a:spcPts val="0"/>
              </a:spcAft>
              <a:buNone/>
            </a:pPr>
            <a:r>
              <a:rPr lang="en" sz="900">
                <a:solidFill>
                  <a:srgbClr val="3F5378"/>
                </a:solidFill>
                <a:latin typeface="Roboto Condensed"/>
                <a:ea typeface="Roboto Condensed"/>
                <a:cs typeface="Roboto Condensed"/>
                <a:sym typeface="Roboto Condensed"/>
              </a:rPr>
              <a:t>Examples:</a:t>
            </a:r>
            <a:endParaRPr sz="900">
              <a:solidFill>
                <a:srgbClr val="3F5378"/>
              </a:solidFill>
              <a:latin typeface="Roboto Condensed"/>
              <a:ea typeface="Roboto Condensed"/>
              <a:cs typeface="Roboto Condensed"/>
              <a:sym typeface="Roboto Condensed"/>
            </a:endParaRPr>
          </a:p>
          <a:p>
            <a:pPr marL="0" lvl="0" indent="0" rtl="0">
              <a:spcBef>
                <a:spcPts val="0"/>
              </a:spcBef>
              <a:spcAft>
                <a:spcPts val="0"/>
              </a:spcAft>
              <a:buClr>
                <a:schemeClr val="dk1"/>
              </a:buClr>
              <a:buSzPts val="1100"/>
              <a:buFont typeface="Arial"/>
              <a:buNone/>
            </a:pPr>
            <a:endParaRPr sz="900">
              <a:solidFill>
                <a:srgbClr val="3F5378"/>
              </a:solidFill>
              <a:latin typeface="Roboto Condensed"/>
              <a:ea typeface="Roboto Condensed"/>
              <a:cs typeface="Roboto Condensed"/>
              <a:sym typeface="Roboto Condensed"/>
            </a:endParaRPr>
          </a:p>
          <a:p>
            <a:pPr marL="0" lvl="0" indent="0" rtl="0">
              <a:spcBef>
                <a:spcPts val="0"/>
              </a:spcBef>
              <a:spcAft>
                <a:spcPts val="0"/>
              </a:spcAft>
              <a:buNone/>
            </a:pPr>
            <a:endParaRPr sz="900">
              <a:solidFill>
                <a:srgbClr val="3F5378"/>
              </a:solidFill>
              <a:latin typeface="Roboto Condensed"/>
              <a:ea typeface="Roboto Condensed"/>
              <a:cs typeface="Roboto Condensed"/>
              <a:sym typeface="Roboto Condensed"/>
            </a:endParaRPr>
          </a:p>
        </p:txBody>
      </p:sp>
      <p:grpSp>
        <p:nvGrpSpPr>
          <p:cNvPr id="536" name="Shape 536"/>
          <p:cNvGrpSpPr/>
          <p:nvPr/>
        </p:nvGrpSpPr>
        <p:grpSpPr>
          <a:xfrm>
            <a:off x="583358" y="919304"/>
            <a:ext cx="309041" cy="403123"/>
            <a:chOff x="590250" y="244200"/>
            <a:chExt cx="407975" cy="532175"/>
          </a:xfrm>
        </p:grpSpPr>
        <p:sp>
          <p:nvSpPr>
            <p:cNvPr id="537" name="Shape 537"/>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8" name="Shape 538"/>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2" name="Shape 542"/>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3" name="Shape 543"/>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4" name="Shape 544"/>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5" name="Shape 545"/>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6" name="Shape 546"/>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7" name="Shape 547"/>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8" name="Shape 548"/>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0" name="Shape 550"/>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51" name="Shape 551"/>
          <p:cNvGrpSpPr/>
          <p:nvPr/>
        </p:nvGrpSpPr>
        <p:grpSpPr>
          <a:xfrm>
            <a:off x="1081471" y="978805"/>
            <a:ext cx="335800" cy="279518"/>
            <a:chOff x="1247825" y="322750"/>
            <a:chExt cx="443300" cy="369000"/>
          </a:xfrm>
        </p:grpSpPr>
        <p:sp>
          <p:nvSpPr>
            <p:cNvPr id="552" name="Shape 552"/>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3" name="Shape 553"/>
            <p:cNvSpPr/>
            <p:nvPr/>
          </p:nvSpPr>
          <p:spPr>
            <a:xfrm>
              <a:off x="1398225" y="386675"/>
              <a:ext cx="142500" cy="25"/>
            </a:xfrm>
            <a:custGeom>
              <a:avLst/>
              <a:gdLst/>
              <a:ahLst/>
              <a:cxnLst/>
              <a:rect l="0" t="0" r="0" b="0"/>
              <a:pathLst>
                <a:path w="5700" h="1" fill="none" extrusionOk="0">
                  <a:moveTo>
                    <a:pt x="5700"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4" name="Shape 554"/>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5" name="Shape 555"/>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Shape 556"/>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57" name="Shape 557"/>
          <p:cNvGrpSpPr/>
          <p:nvPr/>
        </p:nvGrpSpPr>
        <p:grpSpPr>
          <a:xfrm>
            <a:off x="1598048" y="977423"/>
            <a:ext cx="321028" cy="282282"/>
            <a:chOff x="1929775" y="320925"/>
            <a:chExt cx="423800" cy="372650"/>
          </a:xfrm>
        </p:grpSpPr>
        <p:sp>
          <p:nvSpPr>
            <p:cNvPr id="558" name="Shape 558"/>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Shape 560"/>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1" name="Shape 561"/>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Shape 562"/>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63" name="Shape 563"/>
          <p:cNvSpPr/>
          <p:nvPr/>
        </p:nvSpPr>
        <p:spPr>
          <a:xfrm>
            <a:off x="2136334" y="967277"/>
            <a:ext cx="262909" cy="302583"/>
          </a:xfrm>
          <a:custGeom>
            <a:avLst/>
            <a:gdLst/>
            <a:ahLst/>
            <a:cxnLst/>
            <a:rect l="0" t="0" r="0" b="0"/>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Shape 564"/>
          <p:cNvSpPr/>
          <p:nvPr/>
        </p:nvSpPr>
        <p:spPr>
          <a:xfrm>
            <a:off x="2663528" y="968205"/>
            <a:ext cx="226928" cy="300727"/>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65" name="Shape 565"/>
          <p:cNvGrpSpPr/>
          <p:nvPr/>
        </p:nvGrpSpPr>
        <p:grpSpPr>
          <a:xfrm>
            <a:off x="3643563" y="945589"/>
            <a:ext cx="303511" cy="345931"/>
            <a:chOff x="4630125" y="278900"/>
            <a:chExt cx="400675" cy="456675"/>
          </a:xfrm>
        </p:grpSpPr>
        <p:sp>
          <p:nvSpPr>
            <p:cNvPr id="566" name="Shape 566"/>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Shape 567"/>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Shape 568"/>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Shape 569"/>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70" name="Shape 570"/>
          <p:cNvSpPr/>
          <p:nvPr/>
        </p:nvSpPr>
        <p:spPr>
          <a:xfrm>
            <a:off x="4130705" y="966822"/>
            <a:ext cx="347787" cy="303492"/>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71" name="Shape 571"/>
          <p:cNvGrpSpPr/>
          <p:nvPr/>
        </p:nvGrpSpPr>
        <p:grpSpPr>
          <a:xfrm>
            <a:off x="587978" y="1438172"/>
            <a:ext cx="309022" cy="376837"/>
            <a:chOff x="596350" y="929175"/>
            <a:chExt cx="407950" cy="497475"/>
          </a:xfrm>
        </p:grpSpPr>
        <p:sp>
          <p:nvSpPr>
            <p:cNvPr id="572" name="Shape 572"/>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3" name="Shape 573"/>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4" name="Shape 574"/>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Shape 576"/>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7" name="Shape 577"/>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Shape 578"/>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79" name="Shape 579"/>
          <p:cNvGrpSpPr/>
          <p:nvPr/>
        </p:nvGrpSpPr>
        <p:grpSpPr>
          <a:xfrm>
            <a:off x="1601267" y="1493072"/>
            <a:ext cx="314590" cy="269367"/>
            <a:chOff x="1934025" y="1001650"/>
            <a:chExt cx="415300" cy="355600"/>
          </a:xfrm>
        </p:grpSpPr>
        <p:sp>
          <p:nvSpPr>
            <p:cNvPr id="580" name="Shape 580"/>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Shape 581"/>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Shape 582"/>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3" name="Shape 583"/>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84" name="Shape 584"/>
          <p:cNvSpPr/>
          <p:nvPr/>
        </p:nvSpPr>
        <p:spPr>
          <a:xfrm>
            <a:off x="2109593" y="1470475"/>
            <a:ext cx="316408" cy="314571"/>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Shape 585"/>
          <p:cNvSpPr/>
          <p:nvPr/>
        </p:nvSpPr>
        <p:spPr>
          <a:xfrm>
            <a:off x="2619251" y="1486155"/>
            <a:ext cx="315499" cy="283210"/>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Shape 586"/>
          <p:cNvSpPr/>
          <p:nvPr/>
        </p:nvSpPr>
        <p:spPr>
          <a:xfrm>
            <a:off x="3133056" y="1488466"/>
            <a:ext cx="306276" cy="278590"/>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Shape 587"/>
          <p:cNvSpPr/>
          <p:nvPr/>
        </p:nvSpPr>
        <p:spPr>
          <a:xfrm>
            <a:off x="3652409" y="1491231"/>
            <a:ext cx="285975" cy="27306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88" name="Shape 588"/>
          <p:cNvGrpSpPr/>
          <p:nvPr/>
        </p:nvGrpSpPr>
        <p:grpSpPr>
          <a:xfrm>
            <a:off x="4146751" y="1472771"/>
            <a:ext cx="315499" cy="315953"/>
            <a:chOff x="5294400" y="974850"/>
            <a:chExt cx="416500" cy="417100"/>
          </a:xfrm>
        </p:grpSpPr>
        <p:sp>
          <p:nvSpPr>
            <p:cNvPr id="589" name="Shape 589"/>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Shape 590"/>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1" name="Shape 591"/>
          <p:cNvGrpSpPr/>
          <p:nvPr/>
        </p:nvGrpSpPr>
        <p:grpSpPr>
          <a:xfrm>
            <a:off x="4618124" y="1437263"/>
            <a:ext cx="391135" cy="380985"/>
            <a:chOff x="5916675" y="927975"/>
            <a:chExt cx="516350" cy="502950"/>
          </a:xfrm>
        </p:grpSpPr>
        <p:sp>
          <p:nvSpPr>
            <p:cNvPr id="592" name="Shape 592"/>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3" name="Shape 593"/>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4" name="Shape 594"/>
          <p:cNvGrpSpPr/>
          <p:nvPr/>
        </p:nvGrpSpPr>
        <p:grpSpPr>
          <a:xfrm>
            <a:off x="563984" y="2022546"/>
            <a:ext cx="352389" cy="238007"/>
            <a:chOff x="564675" y="1700625"/>
            <a:chExt cx="465200" cy="314200"/>
          </a:xfrm>
        </p:grpSpPr>
        <p:sp>
          <p:nvSpPr>
            <p:cNvPr id="595" name="Shape 595"/>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Shape 596"/>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Shape 597"/>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98" name="Shape 598"/>
          <p:cNvGrpSpPr/>
          <p:nvPr/>
        </p:nvGrpSpPr>
        <p:grpSpPr>
          <a:xfrm>
            <a:off x="1073176" y="1964426"/>
            <a:ext cx="352389" cy="345022"/>
            <a:chOff x="1236875" y="1623900"/>
            <a:chExt cx="465200" cy="455475"/>
          </a:xfrm>
        </p:grpSpPr>
        <p:sp>
          <p:nvSpPr>
            <p:cNvPr id="599" name="Shape 599"/>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0" name="Shape 600"/>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Shape 601"/>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Shape 602"/>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Shape 603"/>
            <p:cNvSpPr/>
            <p:nvPr/>
          </p:nvSpPr>
          <p:spPr>
            <a:xfrm>
              <a:off x="1402500" y="1810225"/>
              <a:ext cx="133975" cy="25"/>
            </a:xfrm>
            <a:custGeom>
              <a:avLst/>
              <a:gdLst/>
              <a:ahLst/>
              <a:cxnLst/>
              <a:rect l="0" t="0" r="0" b="0"/>
              <a:pathLst>
                <a:path w="5359" h="1" fill="none" extrusionOk="0">
                  <a:moveTo>
                    <a:pt x="0" y="0"/>
                  </a:moveTo>
                  <a:lnTo>
                    <a:pt x="535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Shape 604"/>
            <p:cNvSpPr/>
            <p:nvPr/>
          </p:nvSpPr>
          <p:spPr>
            <a:xfrm>
              <a:off x="1402500" y="1844325"/>
              <a:ext cx="133975" cy="25"/>
            </a:xfrm>
            <a:custGeom>
              <a:avLst/>
              <a:gdLst/>
              <a:ahLst/>
              <a:cxnLst/>
              <a:rect l="0" t="0" r="0" b="0"/>
              <a:pathLst>
                <a:path w="5359" h="1" fill="none" extrusionOk="0">
                  <a:moveTo>
                    <a:pt x="0" y="0"/>
                  </a:moveTo>
                  <a:lnTo>
                    <a:pt x="535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Shape 605"/>
            <p:cNvSpPr/>
            <p:nvPr/>
          </p:nvSpPr>
          <p:spPr>
            <a:xfrm>
              <a:off x="1402500" y="1878425"/>
              <a:ext cx="85250" cy="25"/>
            </a:xfrm>
            <a:custGeom>
              <a:avLst/>
              <a:gdLst/>
              <a:ahLst/>
              <a:cxnLst/>
              <a:rect l="0" t="0" r="0" b="0"/>
              <a:pathLst>
                <a:path w="3410" h="1" fill="none" extrusionOk="0">
                  <a:moveTo>
                    <a:pt x="0" y="0"/>
                  </a:moveTo>
                  <a:lnTo>
                    <a:pt x="341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06" name="Shape 606"/>
          <p:cNvGrpSpPr/>
          <p:nvPr/>
        </p:nvGrpSpPr>
        <p:grpSpPr>
          <a:xfrm>
            <a:off x="1593427" y="1971812"/>
            <a:ext cx="330270" cy="330251"/>
            <a:chOff x="1923675" y="1633650"/>
            <a:chExt cx="436000" cy="435975"/>
          </a:xfrm>
        </p:grpSpPr>
        <p:sp>
          <p:nvSpPr>
            <p:cNvPr id="607" name="Shape 607"/>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Shape 608"/>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Shape 609"/>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Shape 610"/>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1" name="Shape 611"/>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Shape 612"/>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13" name="Shape 613"/>
          <p:cNvGrpSpPr/>
          <p:nvPr/>
        </p:nvGrpSpPr>
        <p:grpSpPr>
          <a:xfrm>
            <a:off x="2101236" y="1970430"/>
            <a:ext cx="333016" cy="333016"/>
            <a:chOff x="2594050" y="1631825"/>
            <a:chExt cx="439625" cy="439625"/>
          </a:xfrm>
        </p:grpSpPr>
        <p:sp>
          <p:nvSpPr>
            <p:cNvPr id="614" name="Shape 6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Shape 6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Shape 6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Shape 617"/>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8" name="Shape 618"/>
          <p:cNvSpPr/>
          <p:nvPr/>
        </p:nvSpPr>
        <p:spPr>
          <a:xfrm>
            <a:off x="2625235" y="1985206"/>
            <a:ext cx="303511" cy="303511"/>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19" name="Shape 619"/>
          <p:cNvGrpSpPr/>
          <p:nvPr/>
        </p:nvGrpSpPr>
        <p:grpSpPr>
          <a:xfrm>
            <a:off x="3150980" y="1945527"/>
            <a:ext cx="270295" cy="382822"/>
            <a:chOff x="3979850" y="1598950"/>
            <a:chExt cx="356825" cy="505375"/>
          </a:xfrm>
        </p:grpSpPr>
        <p:sp>
          <p:nvSpPr>
            <p:cNvPr id="620" name="Shape 620"/>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Shape 621"/>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22" name="Shape 622"/>
          <p:cNvGrpSpPr/>
          <p:nvPr/>
        </p:nvGrpSpPr>
        <p:grpSpPr>
          <a:xfrm>
            <a:off x="3617278" y="2027621"/>
            <a:ext cx="356082" cy="218633"/>
            <a:chOff x="4595425" y="1707325"/>
            <a:chExt cx="470075" cy="288625"/>
          </a:xfrm>
        </p:grpSpPr>
        <p:sp>
          <p:nvSpPr>
            <p:cNvPr id="623" name="Shape 623"/>
            <p:cNvSpPr/>
            <p:nvPr/>
          </p:nvSpPr>
          <p:spPr>
            <a:xfrm>
              <a:off x="4809750" y="1707325"/>
              <a:ext cx="41425" cy="41425"/>
            </a:xfrm>
            <a:custGeom>
              <a:avLst/>
              <a:gdLst/>
              <a:ahLst/>
              <a:cxnLst/>
              <a:rect l="0" t="0" r="0" b="0"/>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Shape 624"/>
            <p:cNvSpPr/>
            <p:nvPr/>
          </p:nvSpPr>
          <p:spPr>
            <a:xfrm>
              <a:off x="502407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Shape 625"/>
            <p:cNvSpPr/>
            <p:nvPr/>
          </p:nvSpPr>
          <p:spPr>
            <a:xfrm>
              <a:off x="4628900" y="1760300"/>
              <a:ext cx="403100" cy="177825"/>
            </a:xfrm>
            <a:custGeom>
              <a:avLst/>
              <a:gdLst/>
              <a:ahLst/>
              <a:cxnLst/>
              <a:rect l="0" t="0" r="0" b="0"/>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Shape 626"/>
            <p:cNvSpPr/>
            <p:nvPr/>
          </p:nvSpPr>
          <p:spPr>
            <a:xfrm>
              <a:off x="459542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7" name="Shape 627"/>
            <p:cNvSpPr/>
            <p:nvPr/>
          </p:nvSpPr>
          <p:spPr>
            <a:xfrm>
              <a:off x="4667275" y="1951475"/>
              <a:ext cx="326375" cy="44475"/>
            </a:xfrm>
            <a:custGeom>
              <a:avLst/>
              <a:gdLst/>
              <a:ahLst/>
              <a:cxnLst/>
              <a:rect l="0" t="0" r="0" b="0"/>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28" name="Shape 628"/>
          <p:cNvGrpSpPr/>
          <p:nvPr/>
        </p:nvGrpSpPr>
        <p:grpSpPr>
          <a:xfrm>
            <a:off x="4143532" y="1974122"/>
            <a:ext cx="321956" cy="325630"/>
            <a:chOff x="5290150" y="1636700"/>
            <a:chExt cx="425025" cy="429875"/>
          </a:xfrm>
        </p:grpSpPr>
        <p:sp>
          <p:nvSpPr>
            <p:cNvPr id="629" name="Shape 629"/>
            <p:cNvSpPr/>
            <p:nvPr/>
          </p:nvSpPr>
          <p:spPr>
            <a:xfrm>
              <a:off x="5396700" y="1939925"/>
              <a:ext cx="211900" cy="126650"/>
            </a:xfrm>
            <a:custGeom>
              <a:avLst/>
              <a:gdLst/>
              <a:ahLst/>
              <a:cxnLst/>
              <a:rect l="0" t="0" r="0" b="0"/>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Shape 630"/>
            <p:cNvSpPr/>
            <p:nvPr/>
          </p:nvSpPr>
          <p:spPr>
            <a:xfrm>
              <a:off x="5290150" y="1636700"/>
              <a:ext cx="425025" cy="294100"/>
            </a:xfrm>
            <a:custGeom>
              <a:avLst/>
              <a:gdLst/>
              <a:ahLst/>
              <a:cxnLst/>
              <a:rect l="0" t="0" r="0" b="0"/>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31" name="Shape 631"/>
          <p:cNvGrpSpPr/>
          <p:nvPr/>
        </p:nvGrpSpPr>
        <p:grpSpPr>
          <a:xfrm>
            <a:off x="4651795" y="1964426"/>
            <a:ext cx="323793" cy="339493"/>
            <a:chOff x="5961125" y="1623900"/>
            <a:chExt cx="427450" cy="448175"/>
          </a:xfrm>
        </p:grpSpPr>
        <p:sp>
          <p:nvSpPr>
            <p:cNvPr id="632" name="Shape 63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3" name="Shape 63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Shape 63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5" name="Shape 63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Shape 63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Shape 63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Shape 63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39" name="Shape 639"/>
          <p:cNvGrpSpPr/>
          <p:nvPr/>
        </p:nvGrpSpPr>
        <p:grpSpPr>
          <a:xfrm>
            <a:off x="5149908" y="1973194"/>
            <a:ext cx="345931" cy="327486"/>
            <a:chOff x="6618700" y="1635475"/>
            <a:chExt cx="456675" cy="432325"/>
          </a:xfrm>
        </p:grpSpPr>
        <p:sp>
          <p:nvSpPr>
            <p:cNvPr id="640" name="Shape 640"/>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Shape 641"/>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2" name="Shape 642"/>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Shape 643"/>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Shape 644"/>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45" name="Shape 645"/>
          <p:cNvGrpSpPr/>
          <p:nvPr/>
        </p:nvGrpSpPr>
        <p:grpSpPr>
          <a:xfrm>
            <a:off x="603185" y="2498994"/>
            <a:ext cx="273988" cy="294270"/>
            <a:chOff x="616425" y="2329600"/>
            <a:chExt cx="361700" cy="388475"/>
          </a:xfrm>
        </p:grpSpPr>
        <p:sp>
          <p:nvSpPr>
            <p:cNvPr id="646" name="Shape 646"/>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Shape 647"/>
            <p:cNvSpPr/>
            <p:nvPr/>
          </p:nvSpPr>
          <p:spPr>
            <a:xfrm>
              <a:off x="704725" y="2545750"/>
              <a:ext cx="185125" cy="25"/>
            </a:xfrm>
            <a:custGeom>
              <a:avLst/>
              <a:gdLst/>
              <a:ahLst/>
              <a:cxnLst/>
              <a:rect l="0" t="0" r="0" b="0"/>
              <a:pathLst>
                <a:path w="7405" h="1" fill="none" extrusionOk="0">
                  <a:moveTo>
                    <a:pt x="7404"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Shape 648"/>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Shape 649"/>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0" name="Shape 650"/>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Shape 651"/>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Shape 652"/>
            <p:cNvSpPr/>
            <p:nvPr/>
          </p:nvSpPr>
          <p:spPr>
            <a:xfrm>
              <a:off x="766825" y="2388050"/>
              <a:ext cx="60925" cy="25"/>
            </a:xfrm>
            <a:custGeom>
              <a:avLst/>
              <a:gdLst/>
              <a:ahLst/>
              <a:cxnLst/>
              <a:rect l="0" t="0" r="0" b="0"/>
              <a:pathLst>
                <a:path w="2437" h="1" fill="none" extrusionOk="0">
                  <a:moveTo>
                    <a:pt x="2436" y="0"/>
                  </a:move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3" name="Shape 653"/>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54" name="Shape 654"/>
          <p:cNvGrpSpPr/>
          <p:nvPr/>
        </p:nvGrpSpPr>
        <p:grpSpPr>
          <a:xfrm>
            <a:off x="1105010" y="2501759"/>
            <a:ext cx="288740" cy="288740"/>
            <a:chOff x="1278900" y="2333250"/>
            <a:chExt cx="381175" cy="381175"/>
          </a:xfrm>
        </p:grpSpPr>
        <p:sp>
          <p:nvSpPr>
            <p:cNvPr id="655" name="Shape 655"/>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Shape 656"/>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7" name="Shape 657"/>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8" name="Shape 658"/>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59" name="Shape 659"/>
          <p:cNvGrpSpPr/>
          <p:nvPr/>
        </p:nvGrpSpPr>
        <p:grpSpPr>
          <a:xfrm>
            <a:off x="1614182" y="2501759"/>
            <a:ext cx="288759" cy="288740"/>
            <a:chOff x="1951075" y="2333250"/>
            <a:chExt cx="381200" cy="381175"/>
          </a:xfrm>
        </p:grpSpPr>
        <p:sp>
          <p:nvSpPr>
            <p:cNvPr id="660" name="Shape 660"/>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1" name="Shape 661"/>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2" name="Shape 662"/>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3" name="Shape 663"/>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64" name="Shape 664"/>
          <p:cNvGrpSpPr/>
          <p:nvPr/>
        </p:nvGrpSpPr>
        <p:grpSpPr>
          <a:xfrm>
            <a:off x="2123374" y="2501759"/>
            <a:ext cx="288740" cy="288740"/>
            <a:chOff x="2623275" y="2333250"/>
            <a:chExt cx="381175" cy="381175"/>
          </a:xfrm>
        </p:grpSpPr>
        <p:sp>
          <p:nvSpPr>
            <p:cNvPr id="665" name="Shape 665"/>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6" name="Shape 666"/>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7" name="Shape 667"/>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8" name="Shape 668"/>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69" name="Shape 669"/>
          <p:cNvGrpSpPr/>
          <p:nvPr/>
        </p:nvGrpSpPr>
        <p:grpSpPr>
          <a:xfrm>
            <a:off x="2699907" y="2451953"/>
            <a:ext cx="154057" cy="384677"/>
            <a:chOff x="3384375" y="2267500"/>
            <a:chExt cx="203375" cy="507825"/>
          </a:xfrm>
        </p:grpSpPr>
        <p:sp>
          <p:nvSpPr>
            <p:cNvPr id="670" name="Shape 670"/>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1" name="Shape 671"/>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2" name="Shape 672"/>
          <p:cNvGrpSpPr/>
          <p:nvPr/>
        </p:nvGrpSpPr>
        <p:grpSpPr>
          <a:xfrm>
            <a:off x="3732115" y="2500831"/>
            <a:ext cx="126389" cy="286903"/>
            <a:chOff x="4747025" y="2332025"/>
            <a:chExt cx="166850" cy="378750"/>
          </a:xfrm>
        </p:grpSpPr>
        <p:sp>
          <p:nvSpPr>
            <p:cNvPr id="673" name="Shape 673"/>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4" name="Shape 674"/>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5" name="Shape 675"/>
          <p:cNvGrpSpPr/>
          <p:nvPr/>
        </p:nvGrpSpPr>
        <p:grpSpPr>
          <a:xfrm>
            <a:off x="3220632" y="2453790"/>
            <a:ext cx="130991" cy="380985"/>
            <a:chOff x="4071800" y="2269925"/>
            <a:chExt cx="172925" cy="502950"/>
          </a:xfrm>
        </p:grpSpPr>
        <p:sp>
          <p:nvSpPr>
            <p:cNvPr id="676" name="Shape 676"/>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7" name="Shape 677"/>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78" name="Shape 678"/>
          <p:cNvSpPr/>
          <p:nvPr/>
        </p:nvSpPr>
        <p:spPr>
          <a:xfrm>
            <a:off x="4160229" y="2493953"/>
            <a:ext cx="288740" cy="30442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79" name="Shape 679"/>
          <p:cNvGrpSpPr/>
          <p:nvPr/>
        </p:nvGrpSpPr>
        <p:grpSpPr>
          <a:xfrm>
            <a:off x="4660563" y="2499449"/>
            <a:ext cx="311806" cy="293361"/>
            <a:chOff x="5972700" y="2330200"/>
            <a:chExt cx="411625" cy="387275"/>
          </a:xfrm>
        </p:grpSpPr>
        <p:sp>
          <p:nvSpPr>
            <p:cNvPr id="680" name="Shape 680"/>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1" name="Shape 681"/>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82" name="Shape 682"/>
          <p:cNvGrpSpPr/>
          <p:nvPr/>
        </p:nvGrpSpPr>
        <p:grpSpPr>
          <a:xfrm>
            <a:off x="690828" y="2975424"/>
            <a:ext cx="98721" cy="359775"/>
            <a:chOff x="732125" y="2958550"/>
            <a:chExt cx="130325" cy="474950"/>
          </a:xfrm>
        </p:grpSpPr>
        <p:sp>
          <p:nvSpPr>
            <p:cNvPr id="683" name="Shape 683"/>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4" name="Shape 684"/>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5" name="Shape 685"/>
            <p:cNvSpPr/>
            <p:nvPr/>
          </p:nvSpPr>
          <p:spPr>
            <a:xfrm>
              <a:off x="802750" y="3129050"/>
              <a:ext cx="13425" cy="25"/>
            </a:xfrm>
            <a:custGeom>
              <a:avLst/>
              <a:gdLst/>
              <a:ahLst/>
              <a:cxnLst/>
              <a:rect l="0" t="0" r="0" b="0"/>
              <a:pathLst>
                <a:path w="537" h="1" fill="none" extrusionOk="0">
                  <a:moveTo>
                    <a:pt x="536"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6" name="Shape 686"/>
            <p:cNvSpPr/>
            <p:nvPr/>
          </p:nvSpPr>
          <p:spPr>
            <a:xfrm>
              <a:off x="802750" y="3162525"/>
              <a:ext cx="13425" cy="25"/>
            </a:xfrm>
            <a:custGeom>
              <a:avLst/>
              <a:gdLst/>
              <a:ahLst/>
              <a:cxnLst/>
              <a:rect l="0" t="0" r="0" b="0"/>
              <a:pathLst>
                <a:path w="537" h="1" fill="none" extrusionOk="0">
                  <a:moveTo>
                    <a:pt x="536"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7" name="Shape 687"/>
            <p:cNvSpPr/>
            <p:nvPr/>
          </p:nvSpPr>
          <p:spPr>
            <a:xfrm>
              <a:off x="802750" y="3196025"/>
              <a:ext cx="13425" cy="25"/>
            </a:xfrm>
            <a:custGeom>
              <a:avLst/>
              <a:gdLst/>
              <a:ahLst/>
              <a:cxnLst/>
              <a:rect l="0" t="0" r="0" b="0"/>
              <a:pathLst>
                <a:path w="537" h="1" fill="none" extrusionOk="0">
                  <a:moveTo>
                    <a:pt x="536"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8" name="Shape 688"/>
            <p:cNvSpPr/>
            <p:nvPr/>
          </p:nvSpPr>
          <p:spPr>
            <a:xfrm>
              <a:off x="802750" y="3229500"/>
              <a:ext cx="13425" cy="25"/>
            </a:xfrm>
            <a:custGeom>
              <a:avLst/>
              <a:gdLst/>
              <a:ahLst/>
              <a:cxnLst/>
              <a:rect l="0" t="0" r="0" b="0"/>
              <a:pathLst>
                <a:path w="537" h="1" fill="none" extrusionOk="0">
                  <a:moveTo>
                    <a:pt x="536"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9" name="Shape 689"/>
            <p:cNvSpPr/>
            <p:nvPr/>
          </p:nvSpPr>
          <p:spPr>
            <a:xfrm>
              <a:off x="802750" y="3263000"/>
              <a:ext cx="13425" cy="25"/>
            </a:xfrm>
            <a:custGeom>
              <a:avLst/>
              <a:gdLst/>
              <a:ahLst/>
              <a:cxnLst/>
              <a:rect l="0" t="0" r="0" b="0"/>
              <a:pathLst>
                <a:path w="537" h="1" fill="none" extrusionOk="0">
                  <a:moveTo>
                    <a:pt x="536"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0" name="Shape 690"/>
            <p:cNvSpPr/>
            <p:nvPr/>
          </p:nvSpPr>
          <p:spPr>
            <a:xfrm>
              <a:off x="802750" y="3296475"/>
              <a:ext cx="13425" cy="25"/>
            </a:xfrm>
            <a:custGeom>
              <a:avLst/>
              <a:gdLst/>
              <a:ahLst/>
              <a:cxnLst/>
              <a:rect l="0" t="0" r="0" b="0"/>
              <a:pathLst>
                <a:path w="537" h="1" fill="none" extrusionOk="0">
                  <a:moveTo>
                    <a:pt x="536"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91" name="Shape 691"/>
          <p:cNvSpPr/>
          <p:nvPr/>
        </p:nvSpPr>
        <p:spPr>
          <a:xfrm>
            <a:off x="1607303" y="2961169"/>
            <a:ext cx="302583" cy="388370"/>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2" name="Shape 692"/>
          <p:cNvSpPr/>
          <p:nvPr/>
        </p:nvSpPr>
        <p:spPr>
          <a:xfrm>
            <a:off x="1137302" y="2961169"/>
            <a:ext cx="224182" cy="388370"/>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93" name="Shape 693"/>
          <p:cNvGrpSpPr/>
          <p:nvPr/>
        </p:nvGrpSpPr>
        <p:grpSpPr>
          <a:xfrm>
            <a:off x="2092941" y="2986957"/>
            <a:ext cx="349624" cy="331179"/>
            <a:chOff x="2583100" y="2973775"/>
            <a:chExt cx="461550" cy="437200"/>
          </a:xfrm>
        </p:grpSpPr>
        <p:sp>
          <p:nvSpPr>
            <p:cNvPr id="694" name="Shape 694"/>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5" name="Shape 695"/>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96" name="Shape 696"/>
          <p:cNvSpPr/>
          <p:nvPr/>
        </p:nvSpPr>
        <p:spPr>
          <a:xfrm>
            <a:off x="3634873" y="2994840"/>
            <a:ext cx="321028" cy="321028"/>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697" name="Shape 697"/>
          <p:cNvGrpSpPr/>
          <p:nvPr/>
        </p:nvGrpSpPr>
        <p:grpSpPr>
          <a:xfrm>
            <a:off x="4111243" y="3012333"/>
            <a:ext cx="392063" cy="291505"/>
            <a:chOff x="5247525" y="3007275"/>
            <a:chExt cx="517575" cy="384825"/>
          </a:xfrm>
        </p:grpSpPr>
        <p:sp>
          <p:nvSpPr>
            <p:cNvPr id="698" name="Shape 698"/>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9" name="Shape 699"/>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0" name="Shape 700"/>
          <p:cNvGrpSpPr/>
          <p:nvPr/>
        </p:nvGrpSpPr>
        <p:grpSpPr>
          <a:xfrm>
            <a:off x="3129770" y="2995725"/>
            <a:ext cx="309022" cy="315499"/>
            <a:chOff x="3951850" y="2985350"/>
            <a:chExt cx="407950" cy="416500"/>
          </a:xfrm>
        </p:grpSpPr>
        <p:sp>
          <p:nvSpPr>
            <p:cNvPr id="701" name="Shape 70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2" name="Shape 70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3" name="Shape 70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4" name="Shape 70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05" name="Shape 705"/>
          <p:cNvGrpSpPr/>
          <p:nvPr/>
        </p:nvGrpSpPr>
        <p:grpSpPr>
          <a:xfrm>
            <a:off x="567223" y="3527054"/>
            <a:ext cx="357919" cy="274897"/>
            <a:chOff x="568950" y="3686775"/>
            <a:chExt cx="472500" cy="362900"/>
          </a:xfrm>
        </p:grpSpPr>
        <p:sp>
          <p:nvSpPr>
            <p:cNvPr id="706" name="Shape 706"/>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7" name="Shape 707"/>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8" name="Shape 708"/>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09" name="Shape 709"/>
          <p:cNvSpPr/>
          <p:nvPr/>
        </p:nvSpPr>
        <p:spPr>
          <a:xfrm>
            <a:off x="4692025" y="2980088"/>
            <a:ext cx="243536" cy="350552"/>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10" name="Shape 710"/>
          <p:cNvGrpSpPr/>
          <p:nvPr/>
        </p:nvGrpSpPr>
        <p:grpSpPr>
          <a:xfrm>
            <a:off x="1079179" y="3550120"/>
            <a:ext cx="340402" cy="228784"/>
            <a:chOff x="1244800" y="3717225"/>
            <a:chExt cx="449375" cy="302025"/>
          </a:xfrm>
        </p:grpSpPr>
        <p:sp>
          <p:nvSpPr>
            <p:cNvPr id="711" name="Shape 711"/>
            <p:cNvSpPr/>
            <p:nvPr/>
          </p:nvSpPr>
          <p:spPr>
            <a:xfrm>
              <a:off x="1244800" y="3717225"/>
              <a:ext cx="449375" cy="302025"/>
            </a:xfrm>
            <a:custGeom>
              <a:avLst/>
              <a:gdLst/>
              <a:ahLst/>
              <a:cxnLst/>
              <a:rect l="0" t="0" r="0" b="0"/>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2" name="Shape 712"/>
            <p:cNvSpPr/>
            <p:nvPr/>
          </p:nvSpPr>
          <p:spPr>
            <a:xfrm>
              <a:off x="1244800" y="3795150"/>
              <a:ext cx="449375" cy="25"/>
            </a:xfrm>
            <a:custGeom>
              <a:avLst/>
              <a:gdLst/>
              <a:ahLst/>
              <a:cxnLst/>
              <a:rect l="0" t="0" r="0" b="0"/>
              <a:pathLst>
                <a:path w="17975" h="1" fill="none" extrusionOk="0">
                  <a:moveTo>
                    <a:pt x="17974"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3" name="Shape 713"/>
            <p:cNvSpPr/>
            <p:nvPr/>
          </p:nvSpPr>
          <p:spPr>
            <a:xfrm>
              <a:off x="1244800" y="3853000"/>
              <a:ext cx="449375" cy="25"/>
            </a:xfrm>
            <a:custGeom>
              <a:avLst/>
              <a:gdLst/>
              <a:ahLst/>
              <a:cxnLst/>
              <a:rect l="0" t="0" r="0" b="0"/>
              <a:pathLst>
                <a:path w="17975" h="1" fill="none" extrusionOk="0">
                  <a:moveTo>
                    <a:pt x="0" y="0"/>
                  </a:moveTo>
                  <a:lnTo>
                    <a:pt x="17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4" name="Shape 714"/>
            <p:cNvSpPr/>
            <p:nvPr/>
          </p:nvSpPr>
          <p:spPr>
            <a:xfrm>
              <a:off x="1302625" y="3893800"/>
              <a:ext cx="161375" cy="25"/>
            </a:xfrm>
            <a:custGeom>
              <a:avLst/>
              <a:gdLst/>
              <a:ahLst/>
              <a:cxnLst/>
              <a:rect l="0" t="0" r="0" b="0"/>
              <a:pathLst>
                <a:path w="6455" h="1" fill="none" extrusionOk="0">
                  <a:moveTo>
                    <a:pt x="6455" y="0"/>
                  </a:move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5" name="Shape 715"/>
            <p:cNvSpPr/>
            <p:nvPr/>
          </p:nvSpPr>
          <p:spPr>
            <a:xfrm>
              <a:off x="1302625" y="3933975"/>
              <a:ext cx="110250" cy="25"/>
            </a:xfrm>
            <a:custGeom>
              <a:avLst/>
              <a:gdLst/>
              <a:ahLst/>
              <a:cxnLst/>
              <a:rect l="0" t="0" r="0" b="0"/>
              <a:pathLst>
                <a:path w="4410" h="1" fill="none" extrusionOk="0">
                  <a:moveTo>
                    <a:pt x="4409"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6" name="Shape 716"/>
            <p:cNvSpPr/>
            <p:nvPr/>
          </p:nvSpPr>
          <p:spPr>
            <a:xfrm>
              <a:off x="1572975" y="3899875"/>
              <a:ext cx="62125" cy="40225"/>
            </a:xfrm>
            <a:custGeom>
              <a:avLst/>
              <a:gdLst/>
              <a:ahLst/>
              <a:cxnLst/>
              <a:rect l="0" t="0" r="0" b="0"/>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7" name="Shape 717"/>
          <p:cNvGrpSpPr/>
          <p:nvPr/>
        </p:nvGrpSpPr>
        <p:grpSpPr>
          <a:xfrm>
            <a:off x="1592972" y="3532584"/>
            <a:ext cx="331179" cy="258762"/>
            <a:chOff x="1923075" y="3694075"/>
            <a:chExt cx="437200" cy="341600"/>
          </a:xfrm>
        </p:grpSpPr>
        <p:sp>
          <p:nvSpPr>
            <p:cNvPr id="718" name="Shape 718"/>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9" name="Shape 719"/>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0" name="Shape 720"/>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1" name="Shape 721"/>
            <p:cNvSpPr/>
            <p:nvPr/>
          </p:nvSpPr>
          <p:spPr>
            <a:xfrm>
              <a:off x="2261000" y="3781750"/>
              <a:ext cx="48725" cy="108400"/>
            </a:xfrm>
            <a:custGeom>
              <a:avLst/>
              <a:gdLst/>
              <a:ahLst/>
              <a:cxnLst/>
              <a:rect l="0" t="0" r="0" b="0"/>
              <a:pathLst>
                <a:path w="1949" h="4336" fill="none" extrusionOk="0">
                  <a:moveTo>
                    <a:pt x="1" y="4336"/>
                  </a:moveTo>
                  <a:lnTo>
                    <a:pt x="1949"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2" name="Shape 722"/>
            <p:cNvSpPr/>
            <p:nvPr/>
          </p:nvSpPr>
          <p:spPr>
            <a:xfrm>
              <a:off x="2225675" y="3780550"/>
              <a:ext cx="32300" cy="113875"/>
            </a:xfrm>
            <a:custGeom>
              <a:avLst/>
              <a:gdLst/>
              <a:ahLst/>
              <a:cxnLst/>
              <a:rect l="0" t="0" r="0" b="0"/>
              <a:pathLst>
                <a:path w="1292" h="4555" fill="none" extrusionOk="0">
                  <a:moveTo>
                    <a:pt x="1" y="4554"/>
                  </a:moveTo>
                  <a:lnTo>
                    <a:pt x="129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3" name="Shape 723"/>
            <p:cNvSpPr/>
            <p:nvPr/>
          </p:nvSpPr>
          <p:spPr>
            <a:xfrm>
              <a:off x="2190375" y="3779325"/>
              <a:ext cx="15850" cy="119350"/>
            </a:xfrm>
            <a:custGeom>
              <a:avLst/>
              <a:gdLst/>
              <a:ahLst/>
              <a:cxnLst/>
              <a:rect l="0" t="0" r="0" b="0"/>
              <a:pathLst>
                <a:path w="634" h="4774" fill="none" extrusionOk="0">
                  <a:moveTo>
                    <a:pt x="0" y="4774"/>
                  </a:moveTo>
                  <a:lnTo>
                    <a:pt x="63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4" name="Shape 724"/>
            <p:cNvSpPr/>
            <p:nvPr/>
          </p:nvSpPr>
          <p:spPr>
            <a:xfrm>
              <a:off x="2154450" y="3777500"/>
              <a:ext cx="1250" cy="126050"/>
            </a:xfrm>
            <a:custGeom>
              <a:avLst/>
              <a:gdLst/>
              <a:ahLst/>
              <a:cxnLst/>
              <a:rect l="0" t="0" r="0" b="0"/>
              <a:pathLst>
                <a:path w="50" h="5042" fill="none" extrusionOk="0">
                  <a:moveTo>
                    <a:pt x="49" y="5042"/>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5" name="Shape 725"/>
            <p:cNvSpPr/>
            <p:nvPr/>
          </p:nvSpPr>
          <p:spPr>
            <a:xfrm>
              <a:off x="2103300" y="3776275"/>
              <a:ext cx="17075" cy="131550"/>
            </a:xfrm>
            <a:custGeom>
              <a:avLst/>
              <a:gdLst/>
              <a:ahLst/>
              <a:cxnLst/>
              <a:rect l="0" t="0" r="0" b="0"/>
              <a:pathLst>
                <a:path w="683" h="5262" fill="none" extrusionOk="0">
                  <a:moveTo>
                    <a:pt x="683" y="526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6" name="Shape 726"/>
            <p:cNvSpPr/>
            <p:nvPr/>
          </p:nvSpPr>
          <p:spPr>
            <a:xfrm>
              <a:off x="2051550" y="3775050"/>
              <a:ext cx="34125" cy="137025"/>
            </a:xfrm>
            <a:custGeom>
              <a:avLst/>
              <a:gdLst/>
              <a:ahLst/>
              <a:cxnLst/>
              <a:rect l="0" t="0" r="0" b="0"/>
              <a:pathLst>
                <a:path w="1365" h="5481" fill="none" extrusionOk="0">
                  <a:moveTo>
                    <a:pt x="1364" y="548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27" name="Shape 727"/>
          <p:cNvGrpSpPr/>
          <p:nvPr/>
        </p:nvGrpSpPr>
        <p:grpSpPr>
          <a:xfrm>
            <a:off x="2105383" y="3528437"/>
            <a:ext cx="324721" cy="266602"/>
            <a:chOff x="2599525" y="3688600"/>
            <a:chExt cx="428675" cy="351950"/>
          </a:xfrm>
        </p:grpSpPr>
        <p:sp>
          <p:nvSpPr>
            <p:cNvPr id="728" name="Shape 728"/>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9" name="Shape 729"/>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0" name="Shape 730"/>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31" name="Shape 731"/>
          <p:cNvGrpSpPr/>
          <p:nvPr/>
        </p:nvGrpSpPr>
        <p:grpSpPr>
          <a:xfrm>
            <a:off x="2630255" y="3509992"/>
            <a:ext cx="300746" cy="296580"/>
            <a:chOff x="3292425" y="3664250"/>
            <a:chExt cx="397025" cy="391525"/>
          </a:xfrm>
        </p:grpSpPr>
        <p:sp>
          <p:nvSpPr>
            <p:cNvPr id="732" name="Shape 732"/>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3" name="Shape 733"/>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4" name="Shape 734"/>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35" name="Shape 735"/>
          <p:cNvGrpSpPr/>
          <p:nvPr/>
        </p:nvGrpSpPr>
        <p:grpSpPr>
          <a:xfrm>
            <a:off x="3114998" y="3548264"/>
            <a:ext cx="333035" cy="241699"/>
            <a:chOff x="3932350" y="3714775"/>
            <a:chExt cx="439650" cy="319075"/>
          </a:xfrm>
        </p:grpSpPr>
        <p:sp>
          <p:nvSpPr>
            <p:cNvPr id="736" name="Shape 736"/>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7" name="Shape 737"/>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8" name="Shape 738"/>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9" name="Shape 739"/>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0" name="Shape 740"/>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41" name="Shape 741"/>
          <p:cNvGrpSpPr/>
          <p:nvPr/>
        </p:nvGrpSpPr>
        <p:grpSpPr>
          <a:xfrm>
            <a:off x="3624190" y="3548264"/>
            <a:ext cx="333016" cy="241699"/>
            <a:chOff x="4604550" y="3714775"/>
            <a:chExt cx="439625" cy="319075"/>
          </a:xfrm>
        </p:grpSpPr>
        <p:sp>
          <p:nvSpPr>
            <p:cNvPr id="742" name="Shape 742"/>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3" name="Shape 743"/>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44" name="Shape 744"/>
          <p:cNvGrpSpPr/>
          <p:nvPr/>
        </p:nvGrpSpPr>
        <p:grpSpPr>
          <a:xfrm>
            <a:off x="4145369" y="3523361"/>
            <a:ext cx="318264" cy="282756"/>
            <a:chOff x="5292575" y="3681900"/>
            <a:chExt cx="420150" cy="373275"/>
          </a:xfrm>
        </p:grpSpPr>
        <p:sp>
          <p:nvSpPr>
            <p:cNvPr id="745" name="Shape 745"/>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6" name="Shape 746"/>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7" name="Shape 747"/>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8" name="Shape 748"/>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9" name="Shape 749"/>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0" name="Shape 750"/>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1" name="Shape 751"/>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2" name="Shape 752"/>
          <p:cNvGrpSpPr/>
          <p:nvPr/>
        </p:nvGrpSpPr>
        <p:grpSpPr>
          <a:xfrm>
            <a:off x="4636570" y="3487380"/>
            <a:ext cx="354245" cy="354245"/>
            <a:chOff x="5941025" y="3634400"/>
            <a:chExt cx="467650" cy="467650"/>
          </a:xfrm>
        </p:grpSpPr>
        <p:sp>
          <p:nvSpPr>
            <p:cNvPr id="753" name="Shape 753"/>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4" name="Shape 754"/>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5" name="Shape 755"/>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6" name="Shape 756"/>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7" name="Shape 757"/>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8" name="Shape 758"/>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59" name="Shape 759"/>
          <p:cNvGrpSpPr/>
          <p:nvPr/>
        </p:nvGrpSpPr>
        <p:grpSpPr>
          <a:xfrm>
            <a:off x="5168372" y="3509992"/>
            <a:ext cx="309022" cy="309041"/>
            <a:chOff x="6643075" y="3664250"/>
            <a:chExt cx="407950" cy="407975"/>
          </a:xfrm>
        </p:grpSpPr>
        <p:sp>
          <p:nvSpPr>
            <p:cNvPr id="760" name="Shape 760"/>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1" name="Shape 761"/>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2" name="Shape 762"/>
          <p:cNvGrpSpPr/>
          <p:nvPr/>
        </p:nvGrpSpPr>
        <p:grpSpPr>
          <a:xfrm>
            <a:off x="572753" y="4006268"/>
            <a:ext cx="334872" cy="334853"/>
            <a:chOff x="576250" y="4319400"/>
            <a:chExt cx="442075" cy="442050"/>
          </a:xfrm>
        </p:grpSpPr>
        <p:sp>
          <p:nvSpPr>
            <p:cNvPr id="763" name="Shape 763"/>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4" name="Shape 764"/>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5" name="Shape 765"/>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6" name="Shape 766"/>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67" name="Shape 767"/>
          <p:cNvSpPr/>
          <p:nvPr/>
        </p:nvSpPr>
        <p:spPr>
          <a:xfrm>
            <a:off x="1068121" y="4071363"/>
            <a:ext cx="362540" cy="204790"/>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8" name="Shape 768"/>
          <p:cNvSpPr/>
          <p:nvPr/>
        </p:nvSpPr>
        <p:spPr>
          <a:xfrm>
            <a:off x="3132601" y="4020155"/>
            <a:ext cx="307185" cy="307204"/>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9" name="Shape 769"/>
          <p:cNvSpPr/>
          <p:nvPr/>
        </p:nvSpPr>
        <p:spPr>
          <a:xfrm>
            <a:off x="2623398" y="4039528"/>
            <a:ext cx="307185" cy="268458"/>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0" name="Shape 770"/>
          <p:cNvSpPr/>
          <p:nvPr/>
        </p:nvSpPr>
        <p:spPr>
          <a:xfrm>
            <a:off x="3640421" y="4018773"/>
            <a:ext cx="309950" cy="309969"/>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771" name="Shape 771"/>
          <p:cNvGrpSpPr/>
          <p:nvPr/>
        </p:nvGrpSpPr>
        <p:grpSpPr>
          <a:xfrm>
            <a:off x="4126924" y="4023330"/>
            <a:ext cx="355154" cy="293361"/>
            <a:chOff x="5268225" y="4341925"/>
            <a:chExt cx="468850" cy="387275"/>
          </a:xfrm>
        </p:grpSpPr>
        <p:sp>
          <p:nvSpPr>
            <p:cNvPr id="772" name="Shape 772"/>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3" name="Shape 773"/>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4" name="Shape 774"/>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5" name="Shape 775"/>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6" name="Shape 776"/>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7" name="Shape 777"/>
            <p:cNvSpPr/>
            <p:nvPr/>
          </p:nvSpPr>
          <p:spPr>
            <a:xfrm>
              <a:off x="5447225" y="4615925"/>
              <a:ext cx="110850" cy="25"/>
            </a:xfrm>
            <a:custGeom>
              <a:avLst/>
              <a:gdLst/>
              <a:ahLst/>
              <a:cxnLst/>
              <a:rect l="0" t="0" r="0" b="0"/>
              <a:pathLst>
                <a:path w="4434" h="1" fill="none" extrusionOk="0">
                  <a:moveTo>
                    <a:pt x="1" y="0"/>
                  </a:moveTo>
                  <a:lnTo>
                    <a:pt x="443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8" name="Shape 778"/>
            <p:cNvSpPr/>
            <p:nvPr/>
          </p:nvSpPr>
          <p:spPr>
            <a:xfrm>
              <a:off x="5439925" y="4589125"/>
              <a:ext cx="125450" cy="25"/>
            </a:xfrm>
            <a:custGeom>
              <a:avLst/>
              <a:gdLst/>
              <a:ahLst/>
              <a:cxnLst/>
              <a:rect l="0" t="0" r="0" b="0"/>
              <a:pathLst>
                <a:path w="5018" h="1" fill="none" extrusionOk="0">
                  <a:moveTo>
                    <a:pt x="1" y="0"/>
                  </a:moveTo>
                  <a:lnTo>
                    <a:pt x="501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9" name="Shape 779"/>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80" name="Shape 780"/>
          <p:cNvGrpSpPr/>
          <p:nvPr/>
        </p:nvGrpSpPr>
        <p:grpSpPr>
          <a:xfrm>
            <a:off x="4654106" y="4014108"/>
            <a:ext cx="319173" cy="319173"/>
            <a:chOff x="5964175" y="4329750"/>
            <a:chExt cx="421350" cy="421350"/>
          </a:xfrm>
        </p:grpSpPr>
        <p:sp>
          <p:nvSpPr>
            <p:cNvPr id="781" name="Shape 781"/>
            <p:cNvSpPr/>
            <p:nvPr/>
          </p:nvSpPr>
          <p:spPr>
            <a:xfrm>
              <a:off x="5964175" y="4329750"/>
              <a:ext cx="421350" cy="421350"/>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2" name="Shape 782"/>
            <p:cNvSpPr/>
            <p:nvPr/>
          </p:nvSpPr>
          <p:spPr>
            <a:xfrm>
              <a:off x="6322800" y="4360800"/>
              <a:ext cx="31675" cy="30475"/>
            </a:xfrm>
            <a:custGeom>
              <a:avLst/>
              <a:gdLst/>
              <a:ahLst/>
              <a:cxnLst/>
              <a:rect l="0" t="0" r="0" b="0"/>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83" name="Shape 783"/>
          <p:cNvGrpSpPr/>
          <p:nvPr/>
        </p:nvGrpSpPr>
        <p:grpSpPr>
          <a:xfrm>
            <a:off x="1081471" y="4523299"/>
            <a:ext cx="335800" cy="324721"/>
            <a:chOff x="1247825" y="5001950"/>
            <a:chExt cx="443300" cy="428675"/>
          </a:xfrm>
        </p:grpSpPr>
        <p:sp>
          <p:nvSpPr>
            <p:cNvPr id="784" name="Shape 784"/>
            <p:cNvSpPr/>
            <p:nvPr/>
          </p:nvSpPr>
          <p:spPr>
            <a:xfrm>
              <a:off x="1247825" y="5168175"/>
              <a:ext cx="373875" cy="221650"/>
            </a:xfrm>
            <a:custGeom>
              <a:avLst/>
              <a:gdLst/>
              <a:ahLst/>
              <a:cxnLst/>
              <a:rect l="0" t="0" r="0" b="0"/>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5" name="Shape 785"/>
            <p:cNvSpPr/>
            <p:nvPr/>
          </p:nvSpPr>
          <p:spPr>
            <a:xfrm>
              <a:off x="1275850" y="5209575"/>
              <a:ext cx="60900" cy="87075"/>
            </a:xfrm>
            <a:custGeom>
              <a:avLst/>
              <a:gdLst/>
              <a:ahLst/>
              <a:cxnLst/>
              <a:rect l="0" t="0" r="0" b="0"/>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6" name="Shape 786"/>
            <p:cNvSpPr/>
            <p:nvPr/>
          </p:nvSpPr>
          <p:spPr>
            <a:xfrm>
              <a:off x="1247825" y="5391625"/>
              <a:ext cx="443300" cy="39000"/>
            </a:xfrm>
            <a:custGeom>
              <a:avLst/>
              <a:gdLst/>
              <a:ahLst/>
              <a:cxnLst/>
              <a:rect l="0" t="0" r="0" b="0"/>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7" name="Shape 787"/>
            <p:cNvSpPr/>
            <p:nvPr/>
          </p:nvSpPr>
          <p:spPr>
            <a:xfrm>
              <a:off x="1454850" y="5001950"/>
              <a:ext cx="17075" cy="114475"/>
            </a:xfrm>
            <a:custGeom>
              <a:avLst/>
              <a:gdLst/>
              <a:ahLst/>
              <a:cxnLst/>
              <a:rect l="0" t="0" r="0" b="0"/>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8" name="Shape 788"/>
            <p:cNvSpPr/>
            <p:nvPr/>
          </p:nvSpPr>
          <p:spPr>
            <a:xfrm>
              <a:off x="1411025" y="5001950"/>
              <a:ext cx="17075" cy="114475"/>
            </a:xfrm>
            <a:custGeom>
              <a:avLst/>
              <a:gdLst/>
              <a:ahLst/>
              <a:cxnLst/>
              <a:rect l="0" t="0" r="0" b="0"/>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9" name="Shape 789"/>
            <p:cNvSpPr/>
            <p:nvPr/>
          </p:nvSpPr>
          <p:spPr>
            <a:xfrm>
              <a:off x="1498700" y="5001950"/>
              <a:ext cx="16450" cy="114475"/>
            </a:xfrm>
            <a:custGeom>
              <a:avLst/>
              <a:gdLst/>
              <a:ahLst/>
              <a:cxnLst/>
              <a:rect l="0" t="0" r="0" b="0"/>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90" name="Shape 790"/>
          <p:cNvGrpSpPr/>
          <p:nvPr/>
        </p:nvGrpSpPr>
        <p:grpSpPr>
          <a:xfrm>
            <a:off x="1620640" y="4507146"/>
            <a:ext cx="275844" cy="351480"/>
            <a:chOff x="1959600" y="4980625"/>
            <a:chExt cx="364150" cy="464000"/>
          </a:xfrm>
        </p:grpSpPr>
        <p:sp>
          <p:nvSpPr>
            <p:cNvPr id="791" name="Shape 791"/>
            <p:cNvSpPr/>
            <p:nvPr/>
          </p:nvSpPr>
          <p:spPr>
            <a:xfrm>
              <a:off x="1959600" y="4980625"/>
              <a:ext cx="364150" cy="239325"/>
            </a:xfrm>
            <a:custGeom>
              <a:avLst/>
              <a:gdLst/>
              <a:ahLst/>
              <a:cxnLst/>
              <a:rect l="0" t="0" r="0" b="0"/>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2" name="Shape 792"/>
            <p:cNvSpPr/>
            <p:nvPr/>
          </p:nvSpPr>
          <p:spPr>
            <a:xfrm>
              <a:off x="2053375" y="5121275"/>
              <a:ext cx="176600" cy="25"/>
            </a:xfrm>
            <a:custGeom>
              <a:avLst/>
              <a:gdLst/>
              <a:ahLst/>
              <a:cxnLst/>
              <a:rect l="0" t="0" r="0" b="0"/>
              <a:pathLst>
                <a:path w="7064" h="1" fill="none" extrusionOk="0">
                  <a:moveTo>
                    <a:pt x="1" y="1"/>
                  </a:moveTo>
                  <a:lnTo>
                    <a:pt x="706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3" name="Shape 793"/>
            <p:cNvSpPr/>
            <p:nvPr/>
          </p:nvSpPr>
          <p:spPr>
            <a:xfrm>
              <a:off x="2104525" y="5121275"/>
              <a:ext cx="74300" cy="323350"/>
            </a:xfrm>
            <a:custGeom>
              <a:avLst/>
              <a:gdLst/>
              <a:ahLst/>
              <a:cxnLst/>
              <a:rect l="0" t="0" r="0" b="0"/>
              <a:pathLst>
                <a:path w="2972" h="12934" fill="none" extrusionOk="0">
                  <a:moveTo>
                    <a:pt x="0" y="1"/>
                  </a:moveTo>
                  <a:lnTo>
                    <a:pt x="0" y="12933"/>
                  </a:lnTo>
                  <a:lnTo>
                    <a:pt x="2972" y="12933"/>
                  </a:lnTo>
                  <a:lnTo>
                    <a:pt x="297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4" name="Shape 794"/>
            <p:cNvSpPr/>
            <p:nvPr/>
          </p:nvSpPr>
          <p:spPr>
            <a:xfrm>
              <a:off x="2166625" y="5023850"/>
              <a:ext cx="85275" cy="85275"/>
            </a:xfrm>
            <a:custGeom>
              <a:avLst/>
              <a:gdLst/>
              <a:ahLst/>
              <a:cxnLst/>
              <a:rect l="0" t="0" r="0" b="0"/>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5" name="Shape 795"/>
            <p:cNvSpPr/>
            <p:nvPr/>
          </p:nvSpPr>
          <p:spPr>
            <a:xfrm>
              <a:off x="2031450" y="5023850"/>
              <a:ext cx="85275" cy="85275"/>
            </a:xfrm>
            <a:custGeom>
              <a:avLst/>
              <a:gdLst/>
              <a:ahLst/>
              <a:cxnLst/>
              <a:rect l="0" t="0" r="0" b="0"/>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6" name="Shape 796"/>
            <p:cNvSpPr/>
            <p:nvPr/>
          </p:nvSpPr>
          <p:spPr>
            <a:xfrm>
              <a:off x="1979100" y="5219925"/>
              <a:ext cx="125450" cy="224700"/>
            </a:xfrm>
            <a:custGeom>
              <a:avLst/>
              <a:gdLst/>
              <a:ahLst/>
              <a:cxnLst/>
              <a:rect l="0" t="0" r="0" b="0"/>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7" name="Shape 797"/>
            <p:cNvSpPr/>
            <p:nvPr/>
          </p:nvSpPr>
          <p:spPr>
            <a:xfrm>
              <a:off x="2178800" y="5219925"/>
              <a:ext cx="125450" cy="224700"/>
            </a:xfrm>
            <a:custGeom>
              <a:avLst/>
              <a:gdLst/>
              <a:ahLst/>
              <a:cxnLst/>
              <a:rect l="0" t="0" r="0" b="0"/>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98" name="Shape 798"/>
          <p:cNvGrpSpPr/>
          <p:nvPr/>
        </p:nvGrpSpPr>
        <p:grpSpPr>
          <a:xfrm>
            <a:off x="2109550" y="4520534"/>
            <a:ext cx="316408" cy="325176"/>
            <a:chOff x="2605025" y="4998300"/>
            <a:chExt cx="417700" cy="429275"/>
          </a:xfrm>
        </p:grpSpPr>
        <p:sp>
          <p:nvSpPr>
            <p:cNvPr id="799" name="Shape 799"/>
            <p:cNvSpPr/>
            <p:nvPr/>
          </p:nvSpPr>
          <p:spPr>
            <a:xfrm>
              <a:off x="2819350" y="5216875"/>
              <a:ext cx="202150" cy="210700"/>
            </a:xfrm>
            <a:custGeom>
              <a:avLst/>
              <a:gdLst/>
              <a:ahLst/>
              <a:cxnLst/>
              <a:rect l="0" t="0" r="0" b="0"/>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0" name="Shape 800"/>
            <p:cNvSpPr/>
            <p:nvPr/>
          </p:nvSpPr>
          <p:spPr>
            <a:xfrm>
              <a:off x="2606225" y="4998300"/>
              <a:ext cx="203400" cy="207650"/>
            </a:xfrm>
            <a:custGeom>
              <a:avLst/>
              <a:gdLst/>
              <a:ahLst/>
              <a:cxnLst/>
              <a:rect l="0" t="0" r="0" b="0"/>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1" name="Shape 801"/>
            <p:cNvSpPr/>
            <p:nvPr/>
          </p:nvSpPr>
          <p:spPr>
            <a:xfrm>
              <a:off x="2605025" y="5003775"/>
              <a:ext cx="417700" cy="417700"/>
            </a:xfrm>
            <a:custGeom>
              <a:avLst/>
              <a:gdLst/>
              <a:ahLst/>
              <a:cxnLst/>
              <a:rect l="0" t="0" r="0" b="0"/>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02" name="Shape 802"/>
          <p:cNvGrpSpPr/>
          <p:nvPr/>
        </p:nvGrpSpPr>
        <p:grpSpPr>
          <a:xfrm>
            <a:off x="2587835" y="4523299"/>
            <a:ext cx="378220" cy="315025"/>
            <a:chOff x="3236425" y="5001950"/>
            <a:chExt cx="499300" cy="415875"/>
          </a:xfrm>
        </p:grpSpPr>
        <p:sp>
          <p:nvSpPr>
            <p:cNvPr id="803" name="Shape 803"/>
            <p:cNvSpPr/>
            <p:nvPr/>
          </p:nvSpPr>
          <p:spPr>
            <a:xfrm>
              <a:off x="3236425" y="5309425"/>
              <a:ext cx="499300" cy="108400"/>
            </a:xfrm>
            <a:custGeom>
              <a:avLst/>
              <a:gdLst/>
              <a:ahLst/>
              <a:cxnLst/>
              <a:rect l="0" t="0" r="0" b="0"/>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4" name="Shape 804"/>
            <p:cNvSpPr/>
            <p:nvPr/>
          </p:nvSpPr>
          <p:spPr>
            <a:xfrm>
              <a:off x="3294875" y="5330725"/>
              <a:ext cx="382400" cy="25"/>
            </a:xfrm>
            <a:custGeom>
              <a:avLst/>
              <a:gdLst/>
              <a:ahLst/>
              <a:cxnLst/>
              <a:rect l="0" t="0" r="0" b="0"/>
              <a:pathLst>
                <a:path w="15296" h="1" fill="none" extrusionOk="0">
                  <a:moveTo>
                    <a:pt x="0" y="1"/>
                  </a:moveTo>
                  <a:lnTo>
                    <a:pt x="152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5" name="Shape 805"/>
            <p:cNvSpPr/>
            <p:nvPr/>
          </p:nvSpPr>
          <p:spPr>
            <a:xfrm>
              <a:off x="3280250" y="5162675"/>
              <a:ext cx="411625" cy="140075"/>
            </a:xfrm>
            <a:custGeom>
              <a:avLst/>
              <a:gdLst/>
              <a:ahLst/>
              <a:cxnLst/>
              <a:rect l="0" t="0" r="0" b="0"/>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6" name="Shape 806"/>
            <p:cNvSpPr/>
            <p:nvPr/>
          </p:nvSpPr>
          <p:spPr>
            <a:xfrm>
              <a:off x="3471450" y="5001950"/>
              <a:ext cx="17075" cy="114475"/>
            </a:xfrm>
            <a:custGeom>
              <a:avLst/>
              <a:gdLst/>
              <a:ahLst/>
              <a:cxnLst/>
              <a:rect l="0" t="0" r="0" b="0"/>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7" name="Shape 807"/>
            <p:cNvSpPr/>
            <p:nvPr/>
          </p:nvSpPr>
          <p:spPr>
            <a:xfrm>
              <a:off x="3427600" y="5001950"/>
              <a:ext cx="17075" cy="114475"/>
            </a:xfrm>
            <a:custGeom>
              <a:avLst/>
              <a:gdLst/>
              <a:ahLst/>
              <a:cxnLst/>
              <a:rect l="0" t="0" r="0" b="0"/>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8" name="Shape 808"/>
            <p:cNvSpPr/>
            <p:nvPr/>
          </p:nvSpPr>
          <p:spPr>
            <a:xfrm>
              <a:off x="3515275" y="5001950"/>
              <a:ext cx="16475" cy="114475"/>
            </a:xfrm>
            <a:custGeom>
              <a:avLst/>
              <a:gdLst/>
              <a:ahLst/>
              <a:cxnLst/>
              <a:rect l="0" t="0" r="0" b="0"/>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09" name="Shape 809"/>
          <p:cNvGrpSpPr/>
          <p:nvPr/>
        </p:nvGrpSpPr>
        <p:grpSpPr>
          <a:xfrm>
            <a:off x="3142211" y="4507146"/>
            <a:ext cx="287831" cy="342712"/>
            <a:chOff x="3968275" y="4980625"/>
            <a:chExt cx="379975" cy="452425"/>
          </a:xfrm>
        </p:grpSpPr>
        <p:sp>
          <p:nvSpPr>
            <p:cNvPr id="810" name="Shape 810"/>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1" name="Shape 811"/>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2" name="Shape 812"/>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13" name="Shape 813"/>
          <p:cNvGrpSpPr/>
          <p:nvPr/>
        </p:nvGrpSpPr>
        <p:grpSpPr>
          <a:xfrm>
            <a:off x="4634259" y="4583710"/>
            <a:ext cx="364395" cy="198351"/>
            <a:chOff x="5937975" y="5081700"/>
            <a:chExt cx="481050" cy="261850"/>
          </a:xfrm>
        </p:grpSpPr>
        <p:sp>
          <p:nvSpPr>
            <p:cNvPr id="814" name="Shape 814"/>
            <p:cNvSpPr/>
            <p:nvPr/>
          </p:nvSpPr>
          <p:spPr>
            <a:xfrm>
              <a:off x="6104200" y="5081700"/>
              <a:ext cx="314825" cy="215575"/>
            </a:xfrm>
            <a:custGeom>
              <a:avLst/>
              <a:gdLst/>
              <a:ahLst/>
              <a:cxnLst/>
              <a:rect l="0" t="0" r="0" b="0"/>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5" name="Shape 815"/>
            <p:cNvSpPr/>
            <p:nvPr/>
          </p:nvSpPr>
          <p:spPr>
            <a:xfrm>
              <a:off x="5937975" y="5210175"/>
              <a:ext cx="333700" cy="133375"/>
            </a:xfrm>
            <a:custGeom>
              <a:avLst/>
              <a:gdLst/>
              <a:ahLst/>
              <a:cxnLst/>
              <a:rect l="0" t="0" r="0" b="0"/>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6" name="Shape 816"/>
            <p:cNvSpPr/>
            <p:nvPr/>
          </p:nvSpPr>
          <p:spPr>
            <a:xfrm>
              <a:off x="6352025" y="5109100"/>
              <a:ext cx="19500" cy="18900"/>
            </a:xfrm>
            <a:custGeom>
              <a:avLst/>
              <a:gdLst/>
              <a:ahLst/>
              <a:cxnLst/>
              <a:rect l="0" t="0" r="0" b="0"/>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9525" cap="flat"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17" name="Shape 817"/>
          <p:cNvGrpSpPr/>
          <p:nvPr/>
        </p:nvGrpSpPr>
        <p:grpSpPr>
          <a:xfrm>
            <a:off x="5191419" y="4545437"/>
            <a:ext cx="261527" cy="300728"/>
            <a:chOff x="6673500" y="5031175"/>
            <a:chExt cx="345250" cy="397000"/>
          </a:xfrm>
        </p:grpSpPr>
        <p:sp>
          <p:nvSpPr>
            <p:cNvPr id="818" name="Shape 818"/>
            <p:cNvSpPr/>
            <p:nvPr/>
          </p:nvSpPr>
          <p:spPr>
            <a:xfrm>
              <a:off x="6731950" y="5031175"/>
              <a:ext cx="105375" cy="147375"/>
            </a:xfrm>
            <a:custGeom>
              <a:avLst/>
              <a:gdLst/>
              <a:ahLst/>
              <a:cxnLst/>
              <a:rect l="0" t="0" r="0" b="0"/>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9" name="Shape 819"/>
            <p:cNvSpPr/>
            <p:nvPr/>
          </p:nvSpPr>
          <p:spPr>
            <a:xfrm>
              <a:off x="6673500" y="5146850"/>
              <a:ext cx="84050" cy="116925"/>
            </a:xfrm>
            <a:custGeom>
              <a:avLst/>
              <a:gdLst/>
              <a:ahLst/>
              <a:cxnLst/>
              <a:rect l="0" t="0" r="0" b="0"/>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0" name="Shape 820"/>
            <p:cNvSpPr/>
            <p:nvPr/>
          </p:nvSpPr>
          <p:spPr>
            <a:xfrm>
              <a:off x="6859225" y="5033600"/>
              <a:ext cx="105350" cy="144950"/>
            </a:xfrm>
            <a:custGeom>
              <a:avLst/>
              <a:gdLst/>
              <a:ahLst/>
              <a:cxnLst/>
              <a:rect l="0" t="0" r="0" b="0"/>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1" name="Shape 821"/>
            <p:cNvSpPr/>
            <p:nvPr/>
          </p:nvSpPr>
          <p:spPr>
            <a:xfrm>
              <a:off x="6931675" y="5150500"/>
              <a:ext cx="87075" cy="115725"/>
            </a:xfrm>
            <a:custGeom>
              <a:avLst/>
              <a:gdLst/>
              <a:ahLst/>
              <a:cxnLst/>
              <a:rect l="0" t="0" r="0" b="0"/>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2" name="Shape 822"/>
            <p:cNvSpPr/>
            <p:nvPr/>
          </p:nvSpPr>
          <p:spPr>
            <a:xfrm>
              <a:off x="6715525" y="5180350"/>
              <a:ext cx="263050" cy="247825"/>
            </a:xfrm>
            <a:custGeom>
              <a:avLst/>
              <a:gdLst/>
              <a:ahLst/>
              <a:cxnLst/>
              <a:rect l="0" t="0" r="0" b="0"/>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23" name="Shape 823"/>
          <p:cNvGrpSpPr/>
          <p:nvPr/>
        </p:nvGrpSpPr>
        <p:grpSpPr>
          <a:xfrm>
            <a:off x="3111324" y="962652"/>
            <a:ext cx="349624" cy="311806"/>
            <a:chOff x="3927500" y="301425"/>
            <a:chExt cx="461550" cy="411625"/>
          </a:xfrm>
        </p:grpSpPr>
        <p:sp>
          <p:nvSpPr>
            <p:cNvPr id="824" name="Shape 824"/>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5" name="Shape 825"/>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6" name="Shape 826"/>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7" name="Shape 827"/>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8" name="Shape 828"/>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9" name="Shape 829"/>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0" name="Shape 830"/>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1" name="Shape 831"/>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2" name="Shape 832"/>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3" name="Shape 833"/>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4" name="Shape 834"/>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5" name="Shape 835"/>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6" name="Shape 836"/>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7" name="Shape 837"/>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8" name="Shape 838"/>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9" name="Shape 839"/>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0" name="Shape 840"/>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1" name="Shape 841"/>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2" name="Shape 842"/>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3" name="Shape 843"/>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4" name="Shape 844"/>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5" name="Shape 845"/>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6" name="Shape 846"/>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7" name="Shape 847"/>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8" name="Shape 848"/>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9" name="Shape 849"/>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0" name="Shape 850"/>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51" name="Shape 851"/>
          <p:cNvGrpSpPr/>
          <p:nvPr/>
        </p:nvGrpSpPr>
        <p:grpSpPr>
          <a:xfrm>
            <a:off x="5172974" y="968655"/>
            <a:ext cx="299818" cy="299818"/>
            <a:chOff x="6649150" y="309350"/>
            <a:chExt cx="395800" cy="395800"/>
          </a:xfrm>
        </p:grpSpPr>
        <p:sp>
          <p:nvSpPr>
            <p:cNvPr id="852" name="Shape 852"/>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3" name="Shape 853"/>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4" name="Shape 854"/>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5" name="Shape 855"/>
            <p:cNvSpPr/>
            <p:nvPr/>
          </p:nvSpPr>
          <p:spPr>
            <a:xfrm>
              <a:off x="6847025" y="333700"/>
              <a:ext cx="25" cy="29250"/>
            </a:xfrm>
            <a:custGeom>
              <a:avLst/>
              <a:gdLst/>
              <a:ahLst/>
              <a:cxnLst/>
              <a:rect l="0" t="0" r="0" b="0"/>
              <a:pathLst>
                <a:path w="1" h="1170" fill="none" extrusionOk="0">
                  <a:moveTo>
                    <a:pt x="1" y="1170"/>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6" name="Shape 856"/>
            <p:cNvSpPr/>
            <p:nvPr/>
          </p:nvSpPr>
          <p:spPr>
            <a:xfrm>
              <a:off x="6760575" y="356850"/>
              <a:ext cx="25" cy="25"/>
            </a:xfrm>
            <a:custGeom>
              <a:avLst/>
              <a:gdLst/>
              <a:ahLst/>
              <a:cxnLst/>
              <a:rect l="0" t="0" r="0" b="0"/>
              <a:pathLst>
                <a:path w="1" h="1" fill="none" extrusionOk="0">
                  <a:moveTo>
                    <a:pt x="1" y="0"/>
                  </a:move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7" name="Shape 857"/>
            <p:cNvSpPr/>
            <p:nvPr/>
          </p:nvSpPr>
          <p:spPr>
            <a:xfrm>
              <a:off x="6760575" y="356850"/>
              <a:ext cx="14025" cy="24975"/>
            </a:xfrm>
            <a:custGeom>
              <a:avLst/>
              <a:gdLst/>
              <a:ahLst/>
              <a:cxnLst/>
              <a:rect l="0" t="0" r="0" b="0"/>
              <a:pathLst>
                <a:path w="561" h="999" fill="none" extrusionOk="0">
                  <a:moveTo>
                    <a:pt x="1" y="0"/>
                  </a:moveTo>
                  <a:lnTo>
                    <a:pt x="561"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8" name="Shape 858"/>
            <p:cNvSpPr/>
            <p:nvPr/>
          </p:nvSpPr>
          <p:spPr>
            <a:xfrm>
              <a:off x="6696650" y="420775"/>
              <a:ext cx="25" cy="25"/>
            </a:xfrm>
            <a:custGeom>
              <a:avLst/>
              <a:gdLst/>
              <a:ahLst/>
              <a:cxnLst/>
              <a:rect l="0" t="0" r="0" b="0"/>
              <a:pathLst>
                <a:path w="1" h="1" fill="none" extrusionOk="0">
                  <a:moveTo>
                    <a:pt x="0"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9" name="Shape 859"/>
            <p:cNvSpPr/>
            <p:nvPr/>
          </p:nvSpPr>
          <p:spPr>
            <a:xfrm>
              <a:off x="6696650" y="420775"/>
              <a:ext cx="24975" cy="14025"/>
            </a:xfrm>
            <a:custGeom>
              <a:avLst/>
              <a:gdLst/>
              <a:ahLst/>
              <a:cxnLst/>
              <a:rect l="0" t="0" r="0" b="0"/>
              <a:pathLst>
                <a:path w="999" h="561" fill="none" extrusionOk="0">
                  <a:moveTo>
                    <a:pt x="0" y="0"/>
                  </a:moveTo>
                  <a:lnTo>
                    <a:pt x="999" y="56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0" name="Shape 860"/>
            <p:cNvSpPr/>
            <p:nvPr/>
          </p:nvSpPr>
          <p:spPr>
            <a:xfrm>
              <a:off x="6673500" y="507225"/>
              <a:ext cx="29250" cy="25"/>
            </a:xfrm>
            <a:custGeom>
              <a:avLst/>
              <a:gdLst/>
              <a:ahLst/>
              <a:cxnLst/>
              <a:rect l="0" t="0" r="0" b="0"/>
              <a:pathLst>
                <a:path w="1170" h="1" fill="none" extrusionOk="0">
                  <a:moveTo>
                    <a:pt x="1" y="1"/>
                  </a:moveTo>
                  <a:lnTo>
                    <a:pt x="117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1" name="Shape 861"/>
            <p:cNvSpPr/>
            <p:nvPr/>
          </p:nvSpPr>
          <p:spPr>
            <a:xfrm>
              <a:off x="6696650" y="593700"/>
              <a:ext cx="25" cy="25"/>
            </a:xfrm>
            <a:custGeom>
              <a:avLst/>
              <a:gdLst/>
              <a:ahLst/>
              <a:cxnLst/>
              <a:rect l="0" t="0" r="0" b="0"/>
              <a:pathLst>
                <a:path w="1" h="1" fill="none" extrusionOk="0">
                  <a:moveTo>
                    <a:pt x="0"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2" name="Shape 862"/>
            <p:cNvSpPr/>
            <p:nvPr/>
          </p:nvSpPr>
          <p:spPr>
            <a:xfrm>
              <a:off x="6696650" y="579700"/>
              <a:ext cx="24975" cy="14025"/>
            </a:xfrm>
            <a:custGeom>
              <a:avLst/>
              <a:gdLst/>
              <a:ahLst/>
              <a:cxnLst/>
              <a:rect l="0" t="0" r="0" b="0"/>
              <a:pathLst>
                <a:path w="999" h="561" fill="none" extrusionOk="0">
                  <a:moveTo>
                    <a:pt x="0" y="560"/>
                  </a:moveTo>
                  <a:lnTo>
                    <a:pt x="999"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3" name="Shape 863"/>
            <p:cNvSpPr/>
            <p:nvPr/>
          </p:nvSpPr>
          <p:spPr>
            <a:xfrm>
              <a:off x="6760575" y="632675"/>
              <a:ext cx="14025" cy="24975"/>
            </a:xfrm>
            <a:custGeom>
              <a:avLst/>
              <a:gdLst/>
              <a:ahLst/>
              <a:cxnLst/>
              <a:rect l="0" t="0" r="0" b="0"/>
              <a:pathLst>
                <a:path w="561" h="999" fill="none" extrusionOk="0">
                  <a:moveTo>
                    <a:pt x="1" y="999"/>
                  </a:moveTo>
                  <a:lnTo>
                    <a:pt x="56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4" name="Shape 864"/>
            <p:cNvSpPr/>
            <p:nvPr/>
          </p:nvSpPr>
          <p:spPr>
            <a:xfrm>
              <a:off x="6760575" y="657625"/>
              <a:ext cx="25" cy="25"/>
            </a:xfrm>
            <a:custGeom>
              <a:avLst/>
              <a:gdLst/>
              <a:ahLst/>
              <a:cxnLst/>
              <a:rect l="0" t="0" r="0" b="0"/>
              <a:pathLst>
                <a:path w="1" h="1" fill="none" extrusionOk="0">
                  <a:moveTo>
                    <a:pt x="1" y="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5" name="Shape 865"/>
            <p:cNvSpPr/>
            <p:nvPr/>
          </p:nvSpPr>
          <p:spPr>
            <a:xfrm>
              <a:off x="6847025" y="651550"/>
              <a:ext cx="25" cy="29250"/>
            </a:xfrm>
            <a:custGeom>
              <a:avLst/>
              <a:gdLst/>
              <a:ahLst/>
              <a:cxnLst/>
              <a:rect l="0" t="0" r="0" b="0"/>
              <a:pathLst>
                <a:path w="1" h="1170" fill="none" extrusionOk="0">
                  <a:moveTo>
                    <a:pt x="1" y="0"/>
                  </a:moveTo>
                  <a:lnTo>
                    <a:pt x="1" y="116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6" name="Shape 866"/>
            <p:cNvSpPr/>
            <p:nvPr/>
          </p:nvSpPr>
          <p:spPr>
            <a:xfrm>
              <a:off x="6919500" y="632675"/>
              <a:ext cx="14025" cy="24975"/>
            </a:xfrm>
            <a:custGeom>
              <a:avLst/>
              <a:gdLst/>
              <a:ahLst/>
              <a:cxnLst/>
              <a:rect l="0" t="0" r="0" b="0"/>
              <a:pathLst>
                <a:path w="561" h="999" fill="none" extrusionOk="0">
                  <a:moveTo>
                    <a:pt x="560" y="999"/>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7" name="Shape 867"/>
            <p:cNvSpPr/>
            <p:nvPr/>
          </p:nvSpPr>
          <p:spPr>
            <a:xfrm>
              <a:off x="6933500" y="657625"/>
              <a:ext cx="25" cy="25"/>
            </a:xfrm>
            <a:custGeom>
              <a:avLst/>
              <a:gdLst/>
              <a:ahLst/>
              <a:cxnLst/>
              <a:rect l="0" t="0" r="0" b="0"/>
              <a:pathLst>
                <a:path w="1" h="1" fill="none" extrusionOk="0">
                  <a:moveTo>
                    <a:pt x="0"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8" name="Shape 868"/>
            <p:cNvSpPr/>
            <p:nvPr/>
          </p:nvSpPr>
          <p:spPr>
            <a:xfrm>
              <a:off x="6972475" y="579700"/>
              <a:ext cx="24975" cy="14025"/>
            </a:xfrm>
            <a:custGeom>
              <a:avLst/>
              <a:gdLst/>
              <a:ahLst/>
              <a:cxnLst/>
              <a:rect l="0" t="0" r="0" b="0"/>
              <a:pathLst>
                <a:path w="999" h="561" fill="none" extrusionOk="0">
                  <a:moveTo>
                    <a:pt x="999" y="56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9" name="Shape 869"/>
            <p:cNvSpPr/>
            <p:nvPr/>
          </p:nvSpPr>
          <p:spPr>
            <a:xfrm>
              <a:off x="6997425" y="593700"/>
              <a:ext cx="25" cy="25"/>
            </a:xfrm>
            <a:custGeom>
              <a:avLst/>
              <a:gdLst/>
              <a:ahLst/>
              <a:cxnLst/>
              <a:rect l="0" t="0" r="0" b="0"/>
              <a:pathLst>
                <a:path w="1" h="1" fill="none" extrusionOk="0">
                  <a:moveTo>
                    <a:pt x="1" y="0"/>
                  </a:move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0" name="Shape 870"/>
            <p:cNvSpPr/>
            <p:nvPr/>
          </p:nvSpPr>
          <p:spPr>
            <a:xfrm>
              <a:off x="6991350" y="507225"/>
              <a:ext cx="29250" cy="25"/>
            </a:xfrm>
            <a:custGeom>
              <a:avLst/>
              <a:gdLst/>
              <a:ahLst/>
              <a:cxnLst/>
              <a:rect l="0" t="0" r="0" b="0"/>
              <a:pathLst>
                <a:path w="1170" h="1" fill="none" extrusionOk="0">
                  <a:moveTo>
                    <a:pt x="116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1" name="Shape 871"/>
            <p:cNvSpPr/>
            <p:nvPr/>
          </p:nvSpPr>
          <p:spPr>
            <a:xfrm>
              <a:off x="6972475" y="420775"/>
              <a:ext cx="24975" cy="14025"/>
            </a:xfrm>
            <a:custGeom>
              <a:avLst/>
              <a:gdLst/>
              <a:ahLst/>
              <a:cxnLst/>
              <a:rect l="0" t="0" r="0" b="0"/>
              <a:pathLst>
                <a:path w="999" h="561" fill="none" extrusionOk="0">
                  <a:moveTo>
                    <a:pt x="0" y="561"/>
                  </a:moveTo>
                  <a:lnTo>
                    <a:pt x="999"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2" name="Shape 872"/>
            <p:cNvSpPr/>
            <p:nvPr/>
          </p:nvSpPr>
          <p:spPr>
            <a:xfrm>
              <a:off x="6997425" y="420775"/>
              <a:ext cx="25" cy="25"/>
            </a:xfrm>
            <a:custGeom>
              <a:avLst/>
              <a:gdLst/>
              <a:ahLst/>
              <a:cxnLst/>
              <a:rect l="0" t="0" r="0" b="0"/>
              <a:pathLst>
                <a:path w="1" h="1" fill="none" extrusionOk="0">
                  <a:moveTo>
                    <a:pt x="1" y="0"/>
                  </a:moveTo>
                  <a:lnTo>
                    <a:pt x="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3" name="Shape 873"/>
            <p:cNvSpPr/>
            <p:nvPr/>
          </p:nvSpPr>
          <p:spPr>
            <a:xfrm>
              <a:off x="6919500" y="356850"/>
              <a:ext cx="14025" cy="24975"/>
            </a:xfrm>
            <a:custGeom>
              <a:avLst/>
              <a:gdLst/>
              <a:ahLst/>
              <a:cxnLst/>
              <a:rect l="0" t="0" r="0" b="0"/>
              <a:pathLst>
                <a:path w="561" h="999" fill="none" extrusionOk="0">
                  <a:moveTo>
                    <a:pt x="560" y="0"/>
                  </a:moveTo>
                  <a:lnTo>
                    <a:pt x="0"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4" name="Shape 874"/>
            <p:cNvSpPr/>
            <p:nvPr/>
          </p:nvSpPr>
          <p:spPr>
            <a:xfrm>
              <a:off x="6933500" y="356850"/>
              <a:ext cx="25" cy="25"/>
            </a:xfrm>
            <a:custGeom>
              <a:avLst/>
              <a:gdLst/>
              <a:ahLst/>
              <a:cxnLst/>
              <a:rect l="0" t="0" r="0" b="0"/>
              <a:pathLst>
                <a:path w="1" h="1" fill="none" extrusionOk="0">
                  <a:moveTo>
                    <a:pt x="0"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75" name="Shape 875"/>
          <p:cNvGrpSpPr/>
          <p:nvPr/>
        </p:nvGrpSpPr>
        <p:grpSpPr>
          <a:xfrm>
            <a:off x="4661472" y="975567"/>
            <a:ext cx="304439" cy="288286"/>
            <a:chOff x="5973900" y="318475"/>
            <a:chExt cx="401900" cy="380575"/>
          </a:xfrm>
        </p:grpSpPr>
        <p:sp>
          <p:nvSpPr>
            <p:cNvPr id="876" name="Shape 876"/>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7" name="Shape 877"/>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8" name="Shape 878"/>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9" name="Shape 879"/>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0" name="Shape 880"/>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1" name="Shape 881"/>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2" name="Shape 882"/>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3" name="Shape 883"/>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4" name="Shape 884"/>
            <p:cNvSpPr/>
            <p:nvPr/>
          </p:nvSpPr>
          <p:spPr>
            <a:xfrm>
              <a:off x="6024450" y="573000"/>
              <a:ext cx="300800" cy="25"/>
            </a:xfrm>
            <a:custGeom>
              <a:avLst/>
              <a:gdLst/>
              <a:ahLst/>
              <a:cxnLst/>
              <a:rect l="0" t="0" r="0" b="0"/>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5" name="Shape 885"/>
            <p:cNvSpPr/>
            <p:nvPr/>
          </p:nvSpPr>
          <p:spPr>
            <a:xfrm>
              <a:off x="6024450" y="514550"/>
              <a:ext cx="300800" cy="25"/>
            </a:xfrm>
            <a:custGeom>
              <a:avLst/>
              <a:gdLst/>
              <a:ahLst/>
              <a:cxnLst/>
              <a:rect l="0" t="0" r="0" b="0"/>
              <a:pathLst>
                <a:path w="12032" h="1" fill="none" extrusionOk="0">
                  <a:moveTo>
                    <a:pt x="0" y="0"/>
                  </a:moveTo>
                  <a:lnTo>
                    <a:pt x="12032"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6" name="Shape 886"/>
            <p:cNvSpPr/>
            <p:nvPr/>
          </p:nvSpPr>
          <p:spPr>
            <a:xfrm>
              <a:off x="6264950" y="456100"/>
              <a:ext cx="25" cy="175375"/>
            </a:xfrm>
            <a:custGeom>
              <a:avLst/>
              <a:gdLst/>
              <a:ahLst/>
              <a:cxnLst/>
              <a:rect l="0" t="0" r="0" b="0"/>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7" name="Shape 887"/>
            <p:cNvSpPr/>
            <p:nvPr/>
          </p:nvSpPr>
          <p:spPr>
            <a:xfrm>
              <a:off x="6204675" y="456100"/>
              <a:ext cx="25" cy="175375"/>
            </a:xfrm>
            <a:custGeom>
              <a:avLst/>
              <a:gdLst/>
              <a:ahLst/>
              <a:cxnLst/>
              <a:rect l="0" t="0" r="0" b="0"/>
              <a:pathLst>
                <a:path w="1" h="7015" fill="none" extrusionOk="0">
                  <a:moveTo>
                    <a:pt x="0" y="0"/>
                  </a:moveTo>
                  <a:lnTo>
                    <a:pt x="0"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8" name="Shape 888"/>
            <p:cNvSpPr/>
            <p:nvPr/>
          </p:nvSpPr>
          <p:spPr>
            <a:xfrm>
              <a:off x="6145000" y="456100"/>
              <a:ext cx="25" cy="175375"/>
            </a:xfrm>
            <a:custGeom>
              <a:avLst/>
              <a:gdLst/>
              <a:ahLst/>
              <a:cxnLst/>
              <a:rect l="0" t="0" r="0" b="0"/>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9" name="Shape 889"/>
            <p:cNvSpPr/>
            <p:nvPr/>
          </p:nvSpPr>
          <p:spPr>
            <a:xfrm>
              <a:off x="6084725" y="456100"/>
              <a:ext cx="25" cy="175375"/>
            </a:xfrm>
            <a:custGeom>
              <a:avLst/>
              <a:gdLst/>
              <a:ahLst/>
              <a:cxnLst/>
              <a:rect l="0" t="0" r="0" b="0"/>
              <a:pathLst>
                <a:path w="1" h="7015" fill="none" extrusionOk="0">
                  <a:moveTo>
                    <a:pt x="1" y="0"/>
                  </a:moveTo>
                  <a:lnTo>
                    <a:pt x="1" y="701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0" name="Shape 890"/>
          <p:cNvGrpSpPr/>
          <p:nvPr/>
        </p:nvGrpSpPr>
        <p:grpSpPr>
          <a:xfrm>
            <a:off x="1097170" y="1438172"/>
            <a:ext cx="309022" cy="376837"/>
            <a:chOff x="1268550" y="929175"/>
            <a:chExt cx="407950" cy="497475"/>
          </a:xfrm>
        </p:grpSpPr>
        <p:sp>
          <p:nvSpPr>
            <p:cNvPr id="891" name="Shape 891"/>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2" name="Shape 892"/>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3" name="Shape 893"/>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894" name="Shape 894"/>
          <p:cNvGrpSpPr/>
          <p:nvPr/>
        </p:nvGrpSpPr>
        <p:grpSpPr>
          <a:xfrm>
            <a:off x="5140231" y="1452470"/>
            <a:ext cx="365304" cy="350552"/>
            <a:chOff x="6605925" y="948050"/>
            <a:chExt cx="482250" cy="462775"/>
          </a:xfrm>
        </p:grpSpPr>
        <p:sp>
          <p:nvSpPr>
            <p:cNvPr id="895" name="Shape 895"/>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6" name="Shape 896"/>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7" name="Shape 897"/>
            <p:cNvSpPr/>
            <p:nvPr/>
          </p:nvSpPr>
          <p:spPr>
            <a:xfrm>
              <a:off x="6847025" y="948050"/>
              <a:ext cx="25" cy="23775"/>
            </a:xfrm>
            <a:custGeom>
              <a:avLst/>
              <a:gdLst/>
              <a:ahLst/>
              <a:cxnLst/>
              <a:rect l="0" t="0" r="0" b="0"/>
              <a:pathLst>
                <a:path w="1" h="951" fill="none" extrusionOk="0">
                  <a:moveTo>
                    <a:pt x="1" y="951"/>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8" name="Shape 898"/>
            <p:cNvSpPr/>
            <p:nvPr/>
          </p:nvSpPr>
          <p:spPr>
            <a:xfrm>
              <a:off x="6847025" y="1001025"/>
              <a:ext cx="25" cy="183900"/>
            </a:xfrm>
            <a:custGeom>
              <a:avLst/>
              <a:gdLst/>
              <a:ahLst/>
              <a:cxnLst/>
              <a:rect l="0" t="0" r="0" b="0"/>
              <a:pathLst>
                <a:path w="1" h="7356" fill="none" extrusionOk="0">
                  <a:moveTo>
                    <a:pt x="1" y="1"/>
                  </a:moveTo>
                  <a:lnTo>
                    <a:pt x="1" y="735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9" name="Shape 899"/>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0" name="Shape 900"/>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01" name="Shape 901"/>
          <p:cNvGrpSpPr/>
          <p:nvPr/>
        </p:nvGrpSpPr>
        <p:grpSpPr>
          <a:xfrm>
            <a:off x="5225564" y="2490681"/>
            <a:ext cx="194640" cy="308587"/>
            <a:chOff x="6718575" y="2318625"/>
            <a:chExt cx="256950" cy="407375"/>
          </a:xfrm>
        </p:grpSpPr>
        <p:sp>
          <p:nvSpPr>
            <p:cNvPr id="902" name="Shape 90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3" name="Shape 90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4" name="Shape 90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6" name="Shape 90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7" name="Shape 90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10" name="Shape 910"/>
          <p:cNvGrpSpPr/>
          <p:nvPr/>
        </p:nvGrpSpPr>
        <p:grpSpPr>
          <a:xfrm>
            <a:off x="2613192" y="3055681"/>
            <a:ext cx="327486" cy="199279"/>
            <a:chOff x="3269900" y="3064500"/>
            <a:chExt cx="432325" cy="263075"/>
          </a:xfrm>
        </p:grpSpPr>
        <p:sp>
          <p:nvSpPr>
            <p:cNvPr id="911" name="Shape 911"/>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2" name="Shape 912"/>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3" name="Shape 913"/>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14" name="Shape 914"/>
          <p:cNvGrpSpPr/>
          <p:nvPr/>
        </p:nvGrpSpPr>
        <p:grpSpPr>
          <a:xfrm>
            <a:off x="5203407" y="2994797"/>
            <a:ext cx="238934" cy="335800"/>
            <a:chOff x="6689325" y="2984125"/>
            <a:chExt cx="315425" cy="443300"/>
          </a:xfrm>
        </p:grpSpPr>
        <p:sp>
          <p:nvSpPr>
            <p:cNvPr id="915" name="Shape 915"/>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6" name="Shape 916"/>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7" name="Shape 917"/>
            <p:cNvSpPr/>
            <p:nvPr/>
          </p:nvSpPr>
          <p:spPr>
            <a:xfrm>
              <a:off x="6761175" y="3117475"/>
              <a:ext cx="25" cy="261850"/>
            </a:xfrm>
            <a:custGeom>
              <a:avLst/>
              <a:gdLst/>
              <a:ahLst/>
              <a:cxnLst/>
              <a:rect l="0" t="0" r="0" b="0"/>
              <a:pathLst>
                <a:path w="1" h="10474" fill="none" extrusionOk="0">
                  <a:moveTo>
                    <a:pt x="1" y="10473"/>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8" name="Shape 918"/>
            <p:cNvSpPr/>
            <p:nvPr/>
          </p:nvSpPr>
          <p:spPr>
            <a:xfrm>
              <a:off x="6847025" y="3117475"/>
              <a:ext cx="25" cy="261850"/>
            </a:xfrm>
            <a:custGeom>
              <a:avLst/>
              <a:gdLst/>
              <a:ahLst/>
              <a:cxnLst/>
              <a:rect l="0" t="0" r="0" b="0"/>
              <a:pathLst>
                <a:path w="1" h="10474" fill="none" extrusionOk="0">
                  <a:moveTo>
                    <a:pt x="1" y="1"/>
                  </a:moveTo>
                  <a:lnTo>
                    <a:pt x="1" y="104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9" name="Shape 919"/>
            <p:cNvSpPr/>
            <p:nvPr/>
          </p:nvSpPr>
          <p:spPr>
            <a:xfrm>
              <a:off x="6932875" y="3117475"/>
              <a:ext cx="25" cy="261850"/>
            </a:xfrm>
            <a:custGeom>
              <a:avLst/>
              <a:gdLst/>
              <a:ahLst/>
              <a:cxnLst/>
              <a:rect l="0" t="0" r="0" b="0"/>
              <a:pathLst>
                <a:path w="1" h="10474" fill="none" extrusionOk="0">
                  <a:moveTo>
                    <a:pt x="1" y="1"/>
                  </a:moveTo>
                  <a:lnTo>
                    <a:pt x="1" y="1047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20" name="Shape 920"/>
          <p:cNvGrpSpPr/>
          <p:nvPr/>
        </p:nvGrpSpPr>
        <p:grpSpPr>
          <a:xfrm>
            <a:off x="1642324" y="3981365"/>
            <a:ext cx="231094" cy="373599"/>
            <a:chOff x="1988225" y="4286525"/>
            <a:chExt cx="305075" cy="493200"/>
          </a:xfrm>
        </p:grpSpPr>
        <p:sp>
          <p:nvSpPr>
            <p:cNvPr id="921" name="Shape 921"/>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2" name="Shape 922"/>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3" name="Shape 923"/>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4" name="Shape 924"/>
            <p:cNvSpPr/>
            <p:nvPr/>
          </p:nvSpPr>
          <p:spPr>
            <a:xfrm>
              <a:off x="2161750" y="4522750"/>
              <a:ext cx="25" cy="256975"/>
            </a:xfrm>
            <a:custGeom>
              <a:avLst/>
              <a:gdLst/>
              <a:ahLst/>
              <a:cxnLst/>
              <a:rect l="0" t="0" r="0" b="0"/>
              <a:pathLst>
                <a:path w="1" h="10279" fill="none" extrusionOk="0">
                  <a:moveTo>
                    <a:pt x="1" y="10279"/>
                  </a:moveTo>
                  <a:lnTo>
                    <a:pt x="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5" name="Shape 925"/>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6" name="Shape 926"/>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7" name="Shape 927"/>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28" name="Shape 928"/>
          <p:cNvGrpSpPr/>
          <p:nvPr/>
        </p:nvGrpSpPr>
        <p:grpSpPr>
          <a:xfrm>
            <a:off x="2132597" y="4007650"/>
            <a:ext cx="279063" cy="353317"/>
            <a:chOff x="2635450" y="4321225"/>
            <a:chExt cx="368400" cy="466425"/>
          </a:xfrm>
        </p:grpSpPr>
        <p:sp>
          <p:nvSpPr>
            <p:cNvPr id="929" name="Shape 929"/>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0" name="Shape 930"/>
            <p:cNvSpPr/>
            <p:nvPr/>
          </p:nvSpPr>
          <p:spPr>
            <a:xfrm>
              <a:off x="2819350" y="4321225"/>
              <a:ext cx="25" cy="347075"/>
            </a:xfrm>
            <a:custGeom>
              <a:avLst/>
              <a:gdLst/>
              <a:ahLst/>
              <a:cxnLst/>
              <a:rect l="0" t="0" r="0" b="0"/>
              <a:pathLst>
                <a:path w="1" h="13883" fill="none" extrusionOk="0">
                  <a:moveTo>
                    <a:pt x="0" y="13883"/>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1" name="Shape 931"/>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2" name="Shape 932"/>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3" name="Shape 933"/>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4" name="Shape 934"/>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35" name="Shape 935"/>
          <p:cNvGrpSpPr/>
          <p:nvPr/>
        </p:nvGrpSpPr>
        <p:grpSpPr>
          <a:xfrm>
            <a:off x="5168372" y="3998882"/>
            <a:ext cx="309022" cy="345931"/>
            <a:chOff x="6643075" y="4309650"/>
            <a:chExt cx="407950" cy="456675"/>
          </a:xfrm>
        </p:grpSpPr>
        <p:sp>
          <p:nvSpPr>
            <p:cNvPr id="936" name="Shape 936"/>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7" name="Shape 937"/>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8" name="Shape 938"/>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9" name="Shape 939"/>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0" name="Shape 940"/>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1" name="Shape 941"/>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2" name="Shape 942"/>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3" name="Shape 943"/>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4" name="Shape 944"/>
            <p:cNvSpPr/>
            <p:nvPr/>
          </p:nvSpPr>
          <p:spPr>
            <a:xfrm>
              <a:off x="6847025" y="4414975"/>
              <a:ext cx="25" cy="145550"/>
            </a:xfrm>
            <a:custGeom>
              <a:avLst/>
              <a:gdLst/>
              <a:ahLst/>
              <a:cxnLst/>
              <a:rect l="0" t="0" r="0" b="0"/>
              <a:pathLst>
                <a:path w="1" h="5822" fill="none" extrusionOk="0">
                  <a:moveTo>
                    <a:pt x="1" y="1"/>
                  </a:moveTo>
                  <a:lnTo>
                    <a:pt x="1" y="582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45" name="Shape 945"/>
          <p:cNvGrpSpPr/>
          <p:nvPr/>
        </p:nvGrpSpPr>
        <p:grpSpPr>
          <a:xfrm>
            <a:off x="4100638" y="4487318"/>
            <a:ext cx="407743" cy="391135"/>
            <a:chOff x="5233525" y="4954450"/>
            <a:chExt cx="538275" cy="516350"/>
          </a:xfrm>
        </p:grpSpPr>
        <p:sp>
          <p:nvSpPr>
            <p:cNvPr id="946" name="Shape 946"/>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7" name="Shape 947"/>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8" name="Shape 948"/>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9" name="Shape 949"/>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0" name="Shape 950"/>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1" name="Shape 951"/>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2" name="Shape 952"/>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3" name="Shape 953"/>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4" name="Shape 954"/>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5" name="Shape 955"/>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6" name="Shape 956"/>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57" name="Shape 957"/>
          <p:cNvGrpSpPr/>
          <p:nvPr/>
        </p:nvGrpSpPr>
        <p:grpSpPr>
          <a:xfrm>
            <a:off x="3587754" y="4494230"/>
            <a:ext cx="415129" cy="377311"/>
            <a:chOff x="4556450" y="4963575"/>
            <a:chExt cx="548025" cy="498100"/>
          </a:xfrm>
        </p:grpSpPr>
        <p:sp>
          <p:nvSpPr>
            <p:cNvPr id="958" name="Shape 958"/>
            <p:cNvSpPr/>
            <p:nvPr/>
          </p:nvSpPr>
          <p:spPr>
            <a:xfrm>
              <a:off x="4611850" y="5222350"/>
              <a:ext cx="436600" cy="239325"/>
            </a:xfrm>
            <a:custGeom>
              <a:avLst/>
              <a:gdLst/>
              <a:ahLst/>
              <a:cxnLst/>
              <a:rect l="0" t="0" r="0" b="0"/>
              <a:pathLst>
                <a:path w="17464" h="9573" fill="none" extrusionOk="0">
                  <a:moveTo>
                    <a:pt x="1" y="1"/>
                  </a:moveTo>
                  <a:lnTo>
                    <a:pt x="1" y="4677"/>
                  </a:lnTo>
                  <a:lnTo>
                    <a:pt x="8720" y="9572"/>
                  </a:lnTo>
                  <a:lnTo>
                    <a:pt x="17463" y="4677"/>
                  </a:lnTo>
                  <a:lnTo>
                    <a:pt x="1746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9" name="Shape 959"/>
            <p:cNvSpPr/>
            <p:nvPr/>
          </p:nvSpPr>
          <p:spPr>
            <a:xfrm>
              <a:off x="4612475" y="4963575"/>
              <a:ext cx="435975" cy="125450"/>
            </a:xfrm>
            <a:custGeom>
              <a:avLst/>
              <a:gdLst/>
              <a:ahLst/>
              <a:cxnLst/>
              <a:rect l="0" t="0" r="0" b="0"/>
              <a:pathLst>
                <a:path w="17439" h="5018" fill="none" extrusionOk="0">
                  <a:moveTo>
                    <a:pt x="17438" y="5018"/>
                  </a:moveTo>
                  <a:lnTo>
                    <a:pt x="8671" y="1"/>
                  </a:lnTo>
                  <a:lnTo>
                    <a:pt x="0" y="501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0" name="Shape 960"/>
            <p:cNvSpPr/>
            <p:nvPr/>
          </p:nvSpPr>
          <p:spPr>
            <a:xfrm>
              <a:off x="4556450" y="5089000"/>
              <a:ext cx="274025" cy="225925"/>
            </a:xfrm>
            <a:custGeom>
              <a:avLst/>
              <a:gdLst/>
              <a:ahLst/>
              <a:cxnLst/>
              <a:rect l="0" t="0" r="0" b="0"/>
              <a:pathLst>
                <a:path w="10961" h="9037" fill="none" extrusionOk="0">
                  <a:moveTo>
                    <a:pt x="8720" y="9037"/>
                  </a:moveTo>
                  <a:lnTo>
                    <a:pt x="1" y="4068"/>
                  </a:lnTo>
                  <a:lnTo>
                    <a:pt x="2241" y="1"/>
                  </a:lnTo>
                  <a:lnTo>
                    <a:pt x="10960" y="4969"/>
                  </a:lnTo>
                  <a:lnTo>
                    <a:pt x="8720" y="9037"/>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1" name="Shape 961"/>
            <p:cNvSpPr/>
            <p:nvPr/>
          </p:nvSpPr>
          <p:spPr>
            <a:xfrm>
              <a:off x="4830450" y="5089000"/>
              <a:ext cx="274025" cy="225925"/>
            </a:xfrm>
            <a:custGeom>
              <a:avLst/>
              <a:gdLst/>
              <a:ahLst/>
              <a:cxnLst/>
              <a:rect l="0" t="0" r="0" b="0"/>
              <a:pathLst>
                <a:path w="10961" h="9037" fill="none" extrusionOk="0">
                  <a:moveTo>
                    <a:pt x="2241" y="9037"/>
                  </a:moveTo>
                  <a:lnTo>
                    <a:pt x="10960" y="4068"/>
                  </a:lnTo>
                  <a:lnTo>
                    <a:pt x="8719" y="1"/>
                  </a:lnTo>
                  <a:lnTo>
                    <a:pt x="0" y="4969"/>
                  </a:lnTo>
                  <a:lnTo>
                    <a:pt x="2241" y="9037"/>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2" name="Shape 962"/>
            <p:cNvSpPr/>
            <p:nvPr/>
          </p:nvSpPr>
          <p:spPr>
            <a:xfrm>
              <a:off x="4830450" y="5213225"/>
              <a:ext cx="25" cy="248450"/>
            </a:xfrm>
            <a:custGeom>
              <a:avLst/>
              <a:gdLst/>
              <a:ahLst/>
              <a:cxnLst/>
              <a:rect l="0" t="0" r="0" b="0"/>
              <a:pathLst>
                <a:path w="1" h="9938" fill="none" extrusionOk="0">
                  <a:moveTo>
                    <a:pt x="0" y="0"/>
                  </a:moveTo>
                  <a:lnTo>
                    <a:pt x="0" y="9937"/>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63" name="Shape 963"/>
          <p:cNvGrpSpPr/>
          <p:nvPr/>
        </p:nvGrpSpPr>
        <p:grpSpPr>
          <a:xfrm>
            <a:off x="539082" y="4575870"/>
            <a:ext cx="401286" cy="221872"/>
            <a:chOff x="531800" y="5071350"/>
            <a:chExt cx="529750" cy="292900"/>
          </a:xfrm>
        </p:grpSpPr>
        <p:sp>
          <p:nvSpPr>
            <p:cNvPr id="964" name="Shape 964"/>
            <p:cNvSpPr/>
            <p:nvPr/>
          </p:nvSpPr>
          <p:spPr>
            <a:xfrm>
              <a:off x="632875" y="5077450"/>
              <a:ext cx="272200" cy="185725"/>
            </a:xfrm>
            <a:custGeom>
              <a:avLst/>
              <a:gdLst/>
              <a:ahLst/>
              <a:cxnLst/>
              <a:rect l="0" t="0" r="0" b="0"/>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5" name="Shape 965"/>
            <p:cNvSpPr/>
            <p:nvPr/>
          </p:nvSpPr>
          <p:spPr>
            <a:xfrm>
              <a:off x="886175" y="5071350"/>
              <a:ext cx="74300" cy="191825"/>
            </a:xfrm>
            <a:custGeom>
              <a:avLst/>
              <a:gdLst/>
              <a:ahLst/>
              <a:cxnLst/>
              <a:rect l="0" t="0" r="0" b="0"/>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6" name="Shape 966"/>
            <p:cNvSpPr/>
            <p:nvPr/>
          </p:nvSpPr>
          <p:spPr>
            <a:xfrm>
              <a:off x="531800" y="5162075"/>
              <a:ext cx="202175" cy="202175"/>
            </a:xfrm>
            <a:custGeom>
              <a:avLst/>
              <a:gdLst/>
              <a:ahLst/>
              <a:cxnLst/>
              <a:rect l="0" t="0" r="0" b="0"/>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7" name="Shape 967"/>
            <p:cNvSpPr/>
            <p:nvPr/>
          </p:nvSpPr>
          <p:spPr>
            <a:xfrm>
              <a:off x="859375" y="5162075"/>
              <a:ext cx="202175" cy="202175"/>
            </a:xfrm>
            <a:custGeom>
              <a:avLst/>
              <a:gdLst/>
              <a:ahLst/>
              <a:cxnLst/>
              <a:rect l="0" t="0" r="0" b="0"/>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8" name="Shape 968"/>
            <p:cNvSpPr/>
            <p:nvPr/>
          </p:nvSpPr>
          <p:spPr>
            <a:xfrm>
              <a:off x="676100" y="5071350"/>
              <a:ext cx="86500" cy="7325"/>
            </a:xfrm>
            <a:custGeom>
              <a:avLst/>
              <a:gdLst/>
              <a:ahLst/>
              <a:cxnLst/>
              <a:rect l="0" t="0" r="0" b="0"/>
              <a:pathLst>
                <a:path w="3460" h="293" fill="none" extrusionOk="0">
                  <a:moveTo>
                    <a:pt x="1" y="1"/>
                  </a:moveTo>
                  <a:lnTo>
                    <a:pt x="3459" y="29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9" name="Shape 969"/>
            <p:cNvSpPr/>
            <p:nvPr/>
          </p:nvSpPr>
          <p:spPr>
            <a:xfrm>
              <a:off x="941575" y="5244275"/>
              <a:ext cx="37175" cy="37175"/>
            </a:xfrm>
            <a:custGeom>
              <a:avLst/>
              <a:gdLst/>
              <a:ahLst/>
              <a:cxnLst/>
              <a:rect l="0" t="0" r="0" b="0"/>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0" name="Shape 970"/>
            <p:cNvSpPr/>
            <p:nvPr/>
          </p:nvSpPr>
          <p:spPr>
            <a:xfrm>
              <a:off x="614600" y="5244275"/>
              <a:ext cx="37175" cy="37175"/>
            </a:xfrm>
            <a:custGeom>
              <a:avLst/>
              <a:gdLst/>
              <a:ahLst/>
              <a:cxnLst/>
              <a:rect l="0" t="0" r="0" b="0"/>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71" name="Shape 971"/>
          <p:cNvGrpSpPr/>
          <p:nvPr/>
        </p:nvGrpSpPr>
        <p:grpSpPr>
          <a:xfrm>
            <a:off x="6967444" y="2410625"/>
            <a:ext cx="433992" cy="422729"/>
            <a:chOff x="5916675" y="927975"/>
            <a:chExt cx="516350" cy="502950"/>
          </a:xfrm>
        </p:grpSpPr>
        <p:sp>
          <p:nvSpPr>
            <p:cNvPr id="972" name="Shape 972"/>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3" name="Shape 973"/>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74" name="Shape 974"/>
          <p:cNvGrpSpPr/>
          <p:nvPr/>
        </p:nvGrpSpPr>
        <p:grpSpPr>
          <a:xfrm>
            <a:off x="6083464" y="3116527"/>
            <a:ext cx="1079481" cy="1051467"/>
            <a:chOff x="5916675" y="927975"/>
            <a:chExt cx="516350" cy="502950"/>
          </a:xfrm>
        </p:grpSpPr>
        <p:sp>
          <p:nvSpPr>
            <p:cNvPr id="975" name="Shape 975"/>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98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6" name="Shape 976"/>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9800"/>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977" name="Shape 977"/>
          <p:cNvGrpSpPr/>
          <p:nvPr/>
        </p:nvGrpSpPr>
        <p:grpSpPr>
          <a:xfrm>
            <a:off x="6083607" y="2410625"/>
            <a:ext cx="433992" cy="422729"/>
            <a:chOff x="5916675" y="927975"/>
            <a:chExt cx="516350" cy="502950"/>
          </a:xfrm>
        </p:grpSpPr>
        <p:sp>
          <p:nvSpPr>
            <p:cNvPr id="978" name="Shape 978"/>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9" name="Shape 979"/>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80" name="Shape 980"/>
          <p:cNvSpPr/>
          <p:nvPr/>
        </p:nvSpPr>
        <p:spPr>
          <a:xfrm>
            <a:off x="7159605" y="2647003"/>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1" name="Shape 981"/>
          <p:cNvSpPr/>
          <p:nvPr/>
        </p:nvSpPr>
        <p:spPr>
          <a:xfrm>
            <a:off x="6275768" y="2647003"/>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C7D3E6"/>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2" name="Shape 982"/>
          <p:cNvSpPr/>
          <p:nvPr/>
        </p:nvSpPr>
        <p:spPr>
          <a:xfrm>
            <a:off x="6561303" y="3704540"/>
            <a:ext cx="1000561" cy="565194"/>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C7D3E6"/>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3" name="Shape 98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13"/>
        <p:cNvGrpSpPr/>
        <p:nvPr/>
      </p:nvGrpSpPr>
      <p:grpSpPr>
        <a:xfrm>
          <a:off x="0" y="0"/>
          <a:ext cx="0" cy="0"/>
          <a:chOff x="0" y="0"/>
          <a:chExt cx="0" cy="0"/>
        </a:xfrm>
      </p:grpSpPr>
      <p:sp>
        <p:nvSpPr>
          <p:cNvPr id="314" name="Shape 314"/>
          <p:cNvSpPr txBox="1">
            <a:spLocks noGrp="1"/>
          </p:cNvSpPr>
          <p:nvPr>
            <p:ph type="title" idx="4294967295"/>
          </p:nvPr>
        </p:nvSpPr>
        <p:spPr>
          <a:xfrm>
            <a:off x="2118750" y="1576950"/>
            <a:ext cx="4754100" cy="138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0" dirty="0"/>
              <a:t>It started with a </a:t>
            </a:r>
            <a:endParaRPr b="0" dirty="0"/>
          </a:p>
          <a:p>
            <a:pPr marL="0" lvl="0" indent="0" algn="ctr" rtl="0">
              <a:spcBef>
                <a:spcPts val="0"/>
              </a:spcBef>
              <a:spcAft>
                <a:spcPts val="0"/>
              </a:spcAft>
              <a:buNone/>
            </a:pPr>
            <a:r>
              <a:rPr lang="en" dirty="0"/>
              <a:t>NAPKIN</a:t>
            </a:r>
            <a:endParaRPr dirty="0"/>
          </a:p>
        </p:txBody>
      </p:sp>
      <p:sp>
        <p:nvSpPr>
          <p:cNvPr id="315" name="Shape 31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OUR RESEARCH QUESTIONS</a:t>
            </a:r>
            <a:endParaRPr dirty="0"/>
          </a:p>
        </p:txBody>
      </p:sp>
      <p:sp>
        <p:nvSpPr>
          <p:cNvPr id="303" name="Shape 30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dirty="0"/>
          </a:p>
        </p:txBody>
      </p:sp>
      <p:grpSp>
        <p:nvGrpSpPr>
          <p:cNvPr id="12" name="Shape 700">
            <a:extLst>
              <a:ext uri="{FF2B5EF4-FFF2-40B4-BE49-F238E27FC236}">
                <a16:creationId xmlns:a16="http://schemas.microsoft.com/office/drawing/2014/main" id="{5EFA964C-A1C1-0244-A162-C4C5C6F253B2}"/>
              </a:ext>
            </a:extLst>
          </p:cNvPr>
          <p:cNvGrpSpPr/>
          <p:nvPr/>
        </p:nvGrpSpPr>
        <p:grpSpPr>
          <a:xfrm>
            <a:off x="358861" y="619670"/>
            <a:ext cx="309022" cy="315499"/>
            <a:chOff x="3951850" y="2985350"/>
            <a:chExt cx="407950" cy="416500"/>
          </a:xfrm>
        </p:grpSpPr>
        <p:sp>
          <p:nvSpPr>
            <p:cNvPr id="13" name="Shape 701">
              <a:extLst>
                <a:ext uri="{FF2B5EF4-FFF2-40B4-BE49-F238E27FC236}">
                  <a16:creationId xmlns:a16="http://schemas.microsoft.com/office/drawing/2014/main" id="{72F61ED0-3634-2A4A-BB5F-C2E0A4A96E99}"/>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 name="Shape 702">
              <a:extLst>
                <a:ext uri="{FF2B5EF4-FFF2-40B4-BE49-F238E27FC236}">
                  <a16:creationId xmlns:a16="http://schemas.microsoft.com/office/drawing/2014/main" id="{962CF857-51AA-5944-8061-CF564B6927F2}"/>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5" name="Shape 703">
              <a:extLst>
                <a:ext uri="{FF2B5EF4-FFF2-40B4-BE49-F238E27FC236}">
                  <a16:creationId xmlns:a16="http://schemas.microsoft.com/office/drawing/2014/main" id="{1FF0DDE2-341A-E446-BA14-0679E76BE2DC}"/>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6" name="Shape 704">
              <a:extLst>
                <a:ext uri="{FF2B5EF4-FFF2-40B4-BE49-F238E27FC236}">
                  <a16:creationId xmlns:a16="http://schemas.microsoft.com/office/drawing/2014/main" id="{0A5E9C41-4219-C644-A35B-CF02785910BB}"/>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3" name="Text Placeholder 2">
            <a:extLst>
              <a:ext uri="{FF2B5EF4-FFF2-40B4-BE49-F238E27FC236}">
                <a16:creationId xmlns:a16="http://schemas.microsoft.com/office/drawing/2014/main" id="{EC128203-4ADD-7646-B9E7-3A4D8BD150BD}"/>
              </a:ext>
            </a:extLst>
          </p:cNvPr>
          <p:cNvSpPr>
            <a:spLocks noGrp="1"/>
          </p:cNvSpPr>
          <p:nvPr>
            <p:ph type="body" idx="1"/>
          </p:nvPr>
        </p:nvSpPr>
        <p:spPr>
          <a:xfrm>
            <a:off x="135402" y="1452040"/>
            <a:ext cx="6251543" cy="3189232"/>
          </a:xfrm>
        </p:spPr>
        <p:txBody>
          <a:bodyPr/>
          <a:lstStyle/>
          <a:p>
            <a:pPr marL="76200" indent="0">
              <a:buNone/>
            </a:pPr>
            <a:r>
              <a:rPr lang="en-CA" dirty="0">
                <a:latin typeface="Roboto Condensed" panose="02000000000000000000" pitchFamily="2" charset="0"/>
                <a:ea typeface="Roboto Condensed" panose="02000000000000000000" pitchFamily="2" charset="0"/>
              </a:rPr>
              <a:t>What factors do educators need to consider when transitioning to OER?</a:t>
            </a:r>
          </a:p>
          <a:p>
            <a:pPr marL="76200" indent="0">
              <a:buNone/>
            </a:pPr>
            <a:endParaRPr lang="en-US" dirty="0">
              <a:latin typeface="Roboto Condensed" panose="02000000000000000000" pitchFamily="2" charset="0"/>
              <a:ea typeface="Roboto Condensed" panose="02000000000000000000" pitchFamily="2" charset="0"/>
            </a:endParaRPr>
          </a:p>
          <a:p>
            <a:pPr marL="76200" indent="0">
              <a:buNone/>
            </a:pPr>
            <a:r>
              <a:rPr lang="en-CA" dirty="0">
                <a:latin typeface="Roboto Condensed" panose="02000000000000000000" pitchFamily="2" charset="0"/>
                <a:ea typeface="Roboto Condensed" panose="02000000000000000000" pitchFamily="2" charset="0"/>
              </a:rPr>
              <a:t>If each of these factors could be placed on a conceptual scale from “closed” to “most open”, what would be the implications?</a:t>
            </a:r>
          </a:p>
        </p:txBody>
      </p:sp>
      <p:grpSp>
        <p:nvGrpSpPr>
          <p:cNvPr id="10" name="Shape 700">
            <a:extLst>
              <a:ext uri="{FF2B5EF4-FFF2-40B4-BE49-F238E27FC236}">
                <a16:creationId xmlns:a16="http://schemas.microsoft.com/office/drawing/2014/main" id="{FEC29CA9-3FEA-1B48-B4B9-C4453E4359E7}"/>
              </a:ext>
            </a:extLst>
          </p:cNvPr>
          <p:cNvGrpSpPr/>
          <p:nvPr/>
        </p:nvGrpSpPr>
        <p:grpSpPr>
          <a:xfrm>
            <a:off x="6661015" y="2139702"/>
            <a:ext cx="1223353" cy="1248994"/>
            <a:chOff x="3951850" y="2985350"/>
            <a:chExt cx="407950" cy="416500"/>
          </a:xfrm>
        </p:grpSpPr>
        <p:sp>
          <p:nvSpPr>
            <p:cNvPr id="11" name="Shape 701">
              <a:extLst>
                <a:ext uri="{FF2B5EF4-FFF2-40B4-BE49-F238E27FC236}">
                  <a16:creationId xmlns:a16="http://schemas.microsoft.com/office/drawing/2014/main" id="{0CFD0C8E-5F3E-0D49-B188-FE29A4ADEC80}"/>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3810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702">
              <a:extLst>
                <a:ext uri="{FF2B5EF4-FFF2-40B4-BE49-F238E27FC236}">
                  <a16:creationId xmlns:a16="http://schemas.microsoft.com/office/drawing/2014/main" id="{C461D1FA-6275-8445-A0B5-0CCC6EEA3E29}"/>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3810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703">
              <a:extLst>
                <a:ext uri="{FF2B5EF4-FFF2-40B4-BE49-F238E27FC236}">
                  <a16:creationId xmlns:a16="http://schemas.microsoft.com/office/drawing/2014/main" id="{6359CC53-644C-FA40-B66D-246AE4F4B5D0}"/>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3810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704">
              <a:extLst>
                <a:ext uri="{FF2B5EF4-FFF2-40B4-BE49-F238E27FC236}">
                  <a16:creationId xmlns:a16="http://schemas.microsoft.com/office/drawing/2014/main" id="{ABAA2A05-0A88-2D4F-A2B5-AA9BF39A4934}"/>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3810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GOALS WITH THIS PROJECT</a:t>
            </a:r>
            <a:endParaRPr dirty="0"/>
          </a:p>
        </p:txBody>
      </p:sp>
      <p:sp>
        <p:nvSpPr>
          <p:cNvPr id="287" name="Shape 28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19" name="Shape 284">
            <a:extLst>
              <a:ext uri="{FF2B5EF4-FFF2-40B4-BE49-F238E27FC236}">
                <a16:creationId xmlns:a16="http://schemas.microsoft.com/office/drawing/2014/main" id="{CDC60D37-8DBF-C349-BFF0-AB5CE716C984}"/>
              </a:ext>
            </a:extLst>
          </p:cNvPr>
          <p:cNvSpPr txBox="1">
            <a:spLocks noGrp="1"/>
          </p:cNvSpPr>
          <p:nvPr>
            <p:ph type="body" idx="1"/>
          </p:nvPr>
        </p:nvSpPr>
        <p:spPr>
          <a:xfrm>
            <a:off x="269203" y="1425474"/>
            <a:ext cx="4218150" cy="3211025"/>
          </a:xfrm>
          <a:prstGeom prst="rect">
            <a:avLst/>
          </a:prstGeom>
        </p:spPr>
        <p:txBody>
          <a:bodyPr spcFirstLastPara="1" wrap="square" lIns="91425" tIns="91425" rIns="91425" bIns="91425" anchor="t" anchorCtr="0">
            <a:noAutofit/>
          </a:bodyPr>
          <a:lstStyle/>
          <a:p>
            <a:pPr indent="-457200">
              <a:spcBef>
                <a:spcPts val="1000"/>
              </a:spcBef>
              <a:spcAft>
                <a:spcPts val="1000"/>
              </a:spcAft>
              <a:buFont typeface="+mj-lt"/>
              <a:buAutoNum type="arabicPeriod"/>
            </a:pPr>
            <a:r>
              <a:rPr lang="en-CA" sz="2000" dirty="0">
                <a:latin typeface="Roboto Condensed" panose="02000000000000000000" pitchFamily="2" charset="0"/>
                <a:ea typeface="Roboto Condensed" panose="02000000000000000000" pitchFamily="2" charset="0"/>
              </a:rPr>
              <a:t>We want to create a framework that helps educators conceptualize OCW/OER projects</a:t>
            </a:r>
          </a:p>
          <a:p>
            <a:pPr indent="-457200">
              <a:spcBef>
                <a:spcPts val="1000"/>
              </a:spcBef>
              <a:spcAft>
                <a:spcPts val="1000"/>
              </a:spcAft>
              <a:buFont typeface="+mj-lt"/>
              <a:buAutoNum type="arabicPeriod"/>
            </a:pPr>
            <a:r>
              <a:rPr lang="en-CA" sz="2000" dirty="0">
                <a:latin typeface="Roboto Condensed" panose="02000000000000000000" pitchFamily="2" charset="0"/>
                <a:ea typeface="Roboto Condensed" panose="02000000000000000000" pitchFamily="2" charset="0"/>
              </a:rPr>
              <a:t>Determine what is ‘open enough’</a:t>
            </a:r>
          </a:p>
          <a:p>
            <a:pPr indent="-457200">
              <a:spcBef>
                <a:spcPts val="1000"/>
              </a:spcBef>
              <a:spcAft>
                <a:spcPts val="1000"/>
              </a:spcAft>
              <a:buFont typeface="+mj-lt"/>
              <a:buAutoNum type="arabicPeriod"/>
            </a:pPr>
            <a:r>
              <a:rPr lang="en-CA" sz="2000" dirty="0">
                <a:latin typeface="Roboto Condensed" panose="02000000000000000000" pitchFamily="2" charset="0"/>
                <a:ea typeface="Roboto Condensed" panose="02000000000000000000" pitchFamily="2" charset="0"/>
              </a:rPr>
              <a:t>Determine if maximizing openness, in certain instances, could be problematic</a:t>
            </a:r>
          </a:p>
        </p:txBody>
      </p:sp>
      <p:grpSp>
        <p:nvGrpSpPr>
          <p:cNvPr id="10" name="Shape 744">
            <a:extLst>
              <a:ext uri="{FF2B5EF4-FFF2-40B4-BE49-F238E27FC236}">
                <a16:creationId xmlns:a16="http://schemas.microsoft.com/office/drawing/2014/main" id="{B9A2B1FE-4A64-3741-9D46-7F824034464C}"/>
              </a:ext>
            </a:extLst>
          </p:cNvPr>
          <p:cNvGrpSpPr/>
          <p:nvPr/>
        </p:nvGrpSpPr>
        <p:grpSpPr>
          <a:xfrm>
            <a:off x="266726" y="634297"/>
            <a:ext cx="318264" cy="282756"/>
            <a:chOff x="5292575" y="3681900"/>
            <a:chExt cx="420150" cy="373275"/>
          </a:xfrm>
        </p:grpSpPr>
        <p:sp>
          <p:nvSpPr>
            <p:cNvPr id="11" name="Shape 745">
              <a:extLst>
                <a:ext uri="{FF2B5EF4-FFF2-40B4-BE49-F238E27FC236}">
                  <a16:creationId xmlns:a16="http://schemas.microsoft.com/office/drawing/2014/main" id="{D37FAC6C-B730-144A-BACA-321B5F61FBF7}"/>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746">
              <a:extLst>
                <a:ext uri="{FF2B5EF4-FFF2-40B4-BE49-F238E27FC236}">
                  <a16:creationId xmlns:a16="http://schemas.microsoft.com/office/drawing/2014/main" id="{EB5EC387-A81C-624D-90CE-8B26F1C0E3B4}"/>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747">
              <a:extLst>
                <a:ext uri="{FF2B5EF4-FFF2-40B4-BE49-F238E27FC236}">
                  <a16:creationId xmlns:a16="http://schemas.microsoft.com/office/drawing/2014/main" id="{5607B3FD-A9EC-E140-AEC9-4D3B5AD6C098}"/>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748">
              <a:extLst>
                <a:ext uri="{FF2B5EF4-FFF2-40B4-BE49-F238E27FC236}">
                  <a16:creationId xmlns:a16="http://schemas.microsoft.com/office/drawing/2014/main" id="{19D8CC31-58A8-0646-85EE-2890970D51D5}"/>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749">
              <a:extLst>
                <a:ext uri="{FF2B5EF4-FFF2-40B4-BE49-F238E27FC236}">
                  <a16:creationId xmlns:a16="http://schemas.microsoft.com/office/drawing/2014/main" id="{828ABC27-944D-7C4F-82A5-E9BCE47E581E}"/>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750">
              <a:extLst>
                <a:ext uri="{FF2B5EF4-FFF2-40B4-BE49-F238E27FC236}">
                  <a16:creationId xmlns:a16="http://schemas.microsoft.com/office/drawing/2014/main" id="{A515D321-BECC-FF43-8277-B07BB99BBF4E}"/>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751">
              <a:extLst>
                <a:ext uri="{FF2B5EF4-FFF2-40B4-BE49-F238E27FC236}">
                  <a16:creationId xmlns:a16="http://schemas.microsoft.com/office/drawing/2014/main" id="{0E574354-A4EA-2246-8D61-544CC56C3AFB}"/>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5" name="Picture 4">
            <a:extLst>
              <a:ext uri="{FF2B5EF4-FFF2-40B4-BE49-F238E27FC236}">
                <a16:creationId xmlns:a16="http://schemas.microsoft.com/office/drawing/2014/main" id="{EB501774-5D0F-DE40-9D18-1A5A287658EE}"/>
              </a:ext>
            </a:extLst>
          </p:cNvPr>
          <p:cNvPicPr>
            <a:picLocks noChangeAspect="1"/>
          </p:cNvPicPr>
          <p:nvPr/>
        </p:nvPicPr>
        <p:blipFill rotWithShape="1">
          <a:blip r:embed="rId3"/>
          <a:srcRect l="10800" t="16627" r="12044" b="30400"/>
          <a:stretch/>
        </p:blipFill>
        <p:spPr>
          <a:xfrm>
            <a:off x="4860032" y="1635646"/>
            <a:ext cx="3456384" cy="2373044"/>
          </a:xfrm>
          <a:prstGeom prst="rect">
            <a:avLst/>
          </a:prstGeom>
        </p:spPr>
      </p:pic>
    </p:spTree>
    <p:extLst>
      <p:ext uri="{BB962C8B-B14F-4D97-AF65-F5344CB8AC3E}">
        <p14:creationId xmlns:p14="http://schemas.microsoft.com/office/powerpoint/2010/main" val="95894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LITERATURE – Conceptualizing Openness</a:t>
            </a:r>
            <a:endParaRPr dirty="0"/>
          </a:p>
        </p:txBody>
      </p:sp>
      <p:sp>
        <p:nvSpPr>
          <p:cNvPr id="287" name="Shape 28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dirty="0"/>
          </a:p>
        </p:txBody>
      </p:sp>
      <p:grpSp>
        <p:nvGrpSpPr>
          <p:cNvPr id="15" name="Shape 910">
            <a:extLst>
              <a:ext uri="{FF2B5EF4-FFF2-40B4-BE49-F238E27FC236}">
                <a16:creationId xmlns:a16="http://schemas.microsoft.com/office/drawing/2014/main" id="{2DC2E296-48FA-5C49-885C-C7E0A9140E35}"/>
              </a:ext>
            </a:extLst>
          </p:cNvPr>
          <p:cNvGrpSpPr/>
          <p:nvPr/>
        </p:nvGrpSpPr>
        <p:grpSpPr>
          <a:xfrm>
            <a:off x="292557" y="686554"/>
            <a:ext cx="327486" cy="199279"/>
            <a:chOff x="3269900" y="3064500"/>
            <a:chExt cx="432325" cy="263075"/>
          </a:xfrm>
        </p:grpSpPr>
        <p:sp>
          <p:nvSpPr>
            <p:cNvPr id="16" name="Shape 911">
              <a:extLst>
                <a:ext uri="{FF2B5EF4-FFF2-40B4-BE49-F238E27FC236}">
                  <a16:creationId xmlns:a16="http://schemas.microsoft.com/office/drawing/2014/main" id="{F451B294-FA85-0F47-815B-EAD65775A00A}"/>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7" name="Shape 912">
              <a:extLst>
                <a:ext uri="{FF2B5EF4-FFF2-40B4-BE49-F238E27FC236}">
                  <a16:creationId xmlns:a16="http://schemas.microsoft.com/office/drawing/2014/main" id="{8FFDD55F-8DDD-914F-ACE8-3EE242FD8F01}"/>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8" name="Shape 913">
              <a:extLst>
                <a:ext uri="{FF2B5EF4-FFF2-40B4-BE49-F238E27FC236}">
                  <a16:creationId xmlns:a16="http://schemas.microsoft.com/office/drawing/2014/main" id="{FEB4F7D6-AC71-804E-90F1-36131DE1C6DB}"/>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19" name="Shape 284">
            <a:extLst>
              <a:ext uri="{FF2B5EF4-FFF2-40B4-BE49-F238E27FC236}">
                <a16:creationId xmlns:a16="http://schemas.microsoft.com/office/drawing/2014/main" id="{CDC60D37-8DBF-C349-BFF0-AB5CE716C984}"/>
              </a:ext>
            </a:extLst>
          </p:cNvPr>
          <p:cNvSpPr txBox="1">
            <a:spLocks noGrp="1"/>
          </p:cNvSpPr>
          <p:nvPr>
            <p:ph type="body" idx="1"/>
          </p:nvPr>
        </p:nvSpPr>
        <p:spPr>
          <a:xfrm>
            <a:off x="86728" y="1373354"/>
            <a:ext cx="4556460" cy="3420946"/>
          </a:xfrm>
          <a:prstGeom prst="rect">
            <a:avLst/>
          </a:prstGeom>
        </p:spPr>
        <p:txBody>
          <a:bodyPr spcFirstLastPara="1" wrap="square" lIns="91425" tIns="91425" rIns="91425" bIns="91425" anchor="t" anchorCtr="0">
            <a:noAutofit/>
          </a:bodyPr>
          <a:lstStyle/>
          <a:p>
            <a:pPr marL="285750" indent="-285750">
              <a:spcBef>
                <a:spcPts val="1000"/>
              </a:spcBef>
              <a:spcAft>
                <a:spcPts val="1000"/>
              </a:spcAft>
            </a:pPr>
            <a:r>
              <a:rPr lang="en-CA" sz="1600" dirty="0">
                <a:latin typeface="Roboto Condensed" panose="02000000000000000000" pitchFamily="2" charset="0"/>
                <a:ea typeface="Roboto Condensed" panose="02000000000000000000" pitchFamily="2" charset="0"/>
              </a:rPr>
              <a:t>Have been several cycles of openness going back centuries (Peter and </a:t>
            </a:r>
            <a:r>
              <a:rPr lang="en-CA" sz="1600" dirty="0" err="1">
                <a:latin typeface="Roboto Condensed" panose="02000000000000000000" pitchFamily="2" charset="0"/>
                <a:ea typeface="Roboto Condensed" panose="02000000000000000000" pitchFamily="2" charset="0"/>
              </a:rPr>
              <a:t>Deimann</a:t>
            </a:r>
            <a:r>
              <a:rPr lang="en-CA" sz="1600" dirty="0">
                <a:latin typeface="Roboto Condensed" panose="02000000000000000000" pitchFamily="2" charset="0"/>
                <a:ea typeface="Roboto Condensed" panose="02000000000000000000" pitchFamily="2" charset="0"/>
              </a:rPr>
              <a:t> , 2013, p. 12). </a:t>
            </a:r>
          </a:p>
          <a:p>
            <a:pPr marL="285750" indent="-285750">
              <a:spcBef>
                <a:spcPts val="1000"/>
              </a:spcBef>
              <a:spcAft>
                <a:spcPts val="1000"/>
              </a:spcAft>
            </a:pPr>
            <a:r>
              <a:rPr lang="en-CA" sz="1600" dirty="0" err="1">
                <a:latin typeface="Roboto Condensed" panose="02000000000000000000" pitchFamily="2" charset="0"/>
                <a:ea typeface="Roboto Condensed" panose="02000000000000000000" pitchFamily="2" charset="0"/>
              </a:rPr>
              <a:t>Hegarty</a:t>
            </a:r>
            <a:r>
              <a:rPr lang="en-CA" sz="1600" dirty="0">
                <a:latin typeface="Roboto Condensed" panose="02000000000000000000" pitchFamily="2" charset="0"/>
                <a:ea typeface="Roboto Condensed" panose="02000000000000000000" pitchFamily="2" charset="0"/>
              </a:rPr>
              <a:t> (2015) proposes eight attributes of open pedagogy, only one of which involves OER (p. 5)</a:t>
            </a:r>
          </a:p>
          <a:p>
            <a:pPr marL="285750" indent="-285750">
              <a:spcBef>
                <a:spcPts val="1000"/>
              </a:spcBef>
              <a:spcAft>
                <a:spcPts val="1000"/>
              </a:spcAft>
            </a:pPr>
            <a:r>
              <a:rPr lang="en-CA" sz="1600" dirty="0" err="1">
                <a:latin typeface="Roboto Condensed" panose="02000000000000000000" pitchFamily="2" charset="0"/>
                <a:ea typeface="Roboto Condensed" panose="02000000000000000000" pitchFamily="2" charset="0"/>
              </a:rPr>
              <a:t>Pomerantz</a:t>
            </a:r>
            <a:r>
              <a:rPr lang="en-CA" sz="1600" dirty="0">
                <a:latin typeface="Roboto Condensed" panose="02000000000000000000" pitchFamily="2" charset="0"/>
                <a:ea typeface="Roboto Condensed" panose="02000000000000000000" pitchFamily="2" charset="0"/>
              </a:rPr>
              <a:t> and Peek (2016) reviewed 50 kinds of ‘open’ and identified several approaches to open. Authors warn of ‘open washing.’</a:t>
            </a:r>
          </a:p>
          <a:p>
            <a:pPr marL="285750" indent="-285750">
              <a:spcBef>
                <a:spcPts val="1000"/>
              </a:spcBef>
              <a:spcAft>
                <a:spcPts val="1000"/>
              </a:spcAft>
            </a:pPr>
            <a:r>
              <a:rPr lang="en-CA" sz="1600" dirty="0" err="1">
                <a:latin typeface="Roboto Condensed" panose="02000000000000000000" pitchFamily="2" charset="0"/>
                <a:ea typeface="Roboto Condensed" panose="02000000000000000000" pitchFamily="2" charset="0"/>
              </a:rPr>
              <a:t>Nasccimbeni</a:t>
            </a:r>
            <a:r>
              <a:rPr lang="en-CA" sz="1600" dirty="0">
                <a:latin typeface="Roboto Condensed" panose="02000000000000000000" pitchFamily="2" charset="0"/>
                <a:ea typeface="Roboto Condensed" panose="02000000000000000000" pitchFamily="2" charset="0"/>
              </a:rPr>
              <a:t> et al. (2016) argue that becoming an ‘open educator’ is transitional process involving multiple steps.</a:t>
            </a:r>
          </a:p>
          <a:p>
            <a:pPr marL="285750" indent="-285750">
              <a:spcBef>
                <a:spcPts val="1000"/>
              </a:spcBef>
              <a:spcAft>
                <a:spcPts val="1000"/>
              </a:spcAft>
            </a:pPr>
            <a:endParaRPr lang="en-CA" sz="1600" dirty="0">
              <a:latin typeface="Roboto Condensed" panose="02000000000000000000" pitchFamily="2" charset="0"/>
              <a:ea typeface="Roboto Condensed" panose="02000000000000000000" pitchFamily="2" charset="0"/>
            </a:endParaRPr>
          </a:p>
        </p:txBody>
      </p:sp>
      <p:sp>
        <p:nvSpPr>
          <p:cNvPr id="2" name="TextBox 1"/>
          <p:cNvSpPr txBox="1"/>
          <p:nvPr/>
        </p:nvSpPr>
        <p:spPr>
          <a:xfrm>
            <a:off x="6293451" y="4177858"/>
            <a:ext cx="1653017" cy="246221"/>
          </a:xfrm>
          <a:prstGeom prst="rect">
            <a:avLst/>
          </a:prstGeom>
          <a:noFill/>
        </p:spPr>
        <p:txBody>
          <a:bodyPr wrap="none" rtlCol="0">
            <a:spAutoFit/>
          </a:bodyPr>
          <a:lstStyle/>
          <a:p>
            <a:r>
              <a:rPr lang="en-US" sz="1000" dirty="0">
                <a:solidFill>
                  <a:srgbClr val="263248"/>
                </a:solidFill>
                <a:latin typeface="Roboto Condensed" panose="020B0604020202020204" charset="0"/>
                <a:ea typeface="Roboto Condensed" panose="020B0604020202020204" charset="0"/>
              </a:rPr>
              <a:t>Christiansen &amp; McNally, 2017</a:t>
            </a:r>
          </a:p>
        </p:txBody>
      </p:sp>
      <p:sp>
        <p:nvSpPr>
          <p:cNvPr id="11" name="Shape 322">
            <a:extLst>
              <a:ext uri="{FF2B5EF4-FFF2-40B4-BE49-F238E27FC236}">
                <a16:creationId xmlns:a16="http://schemas.microsoft.com/office/drawing/2014/main" id="{9D4F1C71-3B18-BB45-938F-A25652D207D9}"/>
              </a:ext>
            </a:extLst>
          </p:cNvPr>
          <p:cNvSpPr/>
          <p:nvPr/>
        </p:nvSpPr>
        <p:spPr>
          <a:xfrm>
            <a:off x="5923480" y="771550"/>
            <a:ext cx="2293406" cy="2293406"/>
          </a:xfrm>
          <a:prstGeom prst="diamond">
            <a:avLst/>
          </a:prstGeom>
          <a:solidFill>
            <a:srgbClr val="C7D3E6"/>
          </a:solidFill>
          <a:ln w="38100" cap="flat" cmpd="sng">
            <a:solidFill>
              <a:srgbClr val="92A8C8"/>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dirty="0">
                <a:solidFill>
                  <a:srgbClr val="263248"/>
                </a:solidFill>
                <a:latin typeface="Roboto Condensed"/>
                <a:ea typeface="Roboto Condensed"/>
                <a:cs typeface="Roboto Condensed"/>
                <a:sym typeface="Roboto Condensed"/>
              </a:rPr>
              <a:t>OPEN EDUCAITONAL RESOURCES</a:t>
            </a:r>
            <a:endParaRPr sz="1200" dirty="0">
              <a:solidFill>
                <a:srgbClr val="263248"/>
              </a:solidFill>
              <a:latin typeface="Roboto Condensed"/>
              <a:ea typeface="Roboto Condensed"/>
              <a:cs typeface="Roboto Condensed"/>
              <a:sym typeface="Roboto Condensed"/>
            </a:endParaRPr>
          </a:p>
        </p:txBody>
      </p:sp>
      <p:sp>
        <p:nvSpPr>
          <p:cNvPr id="12" name="Shape 323">
            <a:extLst>
              <a:ext uri="{FF2B5EF4-FFF2-40B4-BE49-F238E27FC236}">
                <a16:creationId xmlns:a16="http://schemas.microsoft.com/office/drawing/2014/main" id="{CFD6E6D9-2E71-C64B-A443-5284C6059B8A}"/>
              </a:ext>
            </a:extLst>
          </p:cNvPr>
          <p:cNvSpPr/>
          <p:nvPr/>
        </p:nvSpPr>
        <p:spPr>
          <a:xfrm>
            <a:off x="5076056" y="1920832"/>
            <a:ext cx="2293406" cy="2293406"/>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dirty="0">
                <a:solidFill>
                  <a:srgbClr val="D26F00"/>
                </a:solidFill>
                <a:latin typeface="Roboto Condensed"/>
                <a:ea typeface="Roboto Condensed"/>
                <a:cs typeface="Roboto Condensed"/>
                <a:sym typeface="Roboto Condensed"/>
              </a:rPr>
              <a:t>OPEN EDUCAITONAL PRACTICES</a:t>
            </a:r>
            <a:endParaRPr sz="1200" dirty="0">
              <a:solidFill>
                <a:srgbClr val="D26F00"/>
              </a:solidFill>
              <a:latin typeface="Roboto Condensed"/>
              <a:ea typeface="Roboto Condensed"/>
              <a:cs typeface="Roboto Condensed"/>
              <a:sym typeface="Roboto Condensed"/>
            </a:endParaRPr>
          </a:p>
        </p:txBody>
      </p:sp>
      <p:sp>
        <p:nvSpPr>
          <p:cNvPr id="13" name="Shape 324">
            <a:extLst>
              <a:ext uri="{FF2B5EF4-FFF2-40B4-BE49-F238E27FC236}">
                <a16:creationId xmlns:a16="http://schemas.microsoft.com/office/drawing/2014/main" id="{15476ABA-253E-9E47-B145-938833755429}"/>
              </a:ext>
            </a:extLst>
          </p:cNvPr>
          <p:cNvSpPr/>
          <p:nvPr/>
        </p:nvSpPr>
        <p:spPr>
          <a:xfrm>
            <a:off x="6770903" y="1918253"/>
            <a:ext cx="2293406" cy="2293406"/>
          </a:xfrm>
          <a:prstGeom prst="diamond">
            <a:avLst/>
          </a:prstGeom>
          <a:noFill/>
          <a:ln w="76200" cap="flat" cmpd="sng">
            <a:solidFill>
              <a:srgbClr val="FF98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dirty="0">
                <a:solidFill>
                  <a:srgbClr val="D26F00"/>
                </a:solidFill>
                <a:latin typeface="Roboto Condensed"/>
                <a:ea typeface="Roboto Condensed"/>
                <a:cs typeface="Roboto Condensed"/>
                <a:sym typeface="Roboto Condensed"/>
              </a:rPr>
              <a:t>OPEN PEDAGOGY</a:t>
            </a:r>
            <a:endParaRPr sz="1200" dirty="0">
              <a:solidFill>
                <a:srgbClr val="D26F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96661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814275" y="392575"/>
            <a:ext cx="4461368"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LITERATURE – Gaps and </a:t>
            </a:r>
            <a:r>
              <a:rPr lang="en-CA" dirty="0"/>
              <a:t>Criticisms</a:t>
            </a:r>
            <a:r>
              <a:rPr lang="en" dirty="0"/>
              <a:t> </a:t>
            </a:r>
            <a:endParaRPr dirty="0"/>
          </a:p>
        </p:txBody>
      </p:sp>
      <p:sp>
        <p:nvSpPr>
          <p:cNvPr id="284" name="Shape 284"/>
          <p:cNvSpPr txBox="1">
            <a:spLocks noGrp="1"/>
          </p:cNvSpPr>
          <p:nvPr>
            <p:ph type="body" idx="1"/>
          </p:nvPr>
        </p:nvSpPr>
        <p:spPr>
          <a:xfrm>
            <a:off x="292557" y="1275606"/>
            <a:ext cx="4783499" cy="2709900"/>
          </a:xfrm>
          <a:prstGeom prst="rect">
            <a:avLst/>
          </a:prstGeom>
        </p:spPr>
        <p:txBody>
          <a:bodyPr spcFirstLastPara="1" wrap="square" lIns="91425" tIns="91425" rIns="91425" bIns="91425" anchor="t" anchorCtr="0">
            <a:noAutofit/>
          </a:bodyPr>
          <a:lstStyle/>
          <a:p>
            <a:pPr marL="285750" indent="-285750">
              <a:spcBef>
                <a:spcPts val="1000"/>
              </a:spcBef>
              <a:spcAft>
                <a:spcPts val="1000"/>
              </a:spcAft>
            </a:pPr>
            <a:r>
              <a:rPr lang="en-CA" sz="1600" dirty="0">
                <a:latin typeface="Roboto Condensed" panose="02000000000000000000" pitchFamily="2" charset="0"/>
                <a:ea typeface="Roboto Condensed" panose="02000000000000000000" pitchFamily="2" charset="0"/>
              </a:rPr>
              <a:t>Lack of theorization around the concepts of openness (Knox, 2013, p. 822).</a:t>
            </a:r>
          </a:p>
          <a:p>
            <a:pPr marL="742950" lvl="1" indent="-285750">
              <a:spcAft>
                <a:spcPts val="1000"/>
              </a:spcAft>
            </a:pPr>
            <a:r>
              <a:rPr lang="en-CA" sz="1600" dirty="0">
                <a:latin typeface="Roboto Condensed" panose="02000000000000000000" pitchFamily="2" charset="0"/>
                <a:ea typeface="Roboto Condensed" panose="02000000000000000000" pitchFamily="2" charset="0"/>
              </a:rPr>
              <a:t>Weller (2014) highlights vagueness of the term makes it open to being meaningless (p. 28).</a:t>
            </a:r>
          </a:p>
          <a:p>
            <a:pPr marL="285750" indent="-285750">
              <a:spcAft>
                <a:spcPts val="1000"/>
              </a:spcAft>
            </a:pPr>
            <a:r>
              <a:rPr lang="en-CA" sz="1600" dirty="0">
                <a:latin typeface="Roboto Condensed" panose="02000000000000000000" pitchFamily="2" charset="0"/>
                <a:ea typeface="Roboto Condensed" panose="02000000000000000000" pitchFamily="2" charset="0"/>
              </a:rPr>
              <a:t>Ehlers (2011, p. 2) argues that access issues have been over emphasized at the expense of discussions around quality and innovation in teaching and learning.</a:t>
            </a:r>
          </a:p>
          <a:p>
            <a:pPr marL="285750" indent="-285750">
              <a:spcAft>
                <a:spcPts val="1000"/>
              </a:spcAft>
            </a:pPr>
            <a:r>
              <a:rPr lang="en-CA" sz="1600" dirty="0">
                <a:latin typeface="Roboto Condensed" panose="02000000000000000000" pitchFamily="2" charset="0"/>
                <a:ea typeface="Roboto Condensed" panose="02000000000000000000" pitchFamily="2" charset="0"/>
              </a:rPr>
              <a:t>All the concepts around openness tend toward learner centrism. Openness in education should focus on improving student learning (Pierce, 2016, p. 11).</a:t>
            </a:r>
          </a:p>
          <a:p>
            <a:pPr marL="285750" indent="-285750">
              <a:spcAft>
                <a:spcPts val="1000"/>
              </a:spcAft>
            </a:pPr>
            <a:endParaRPr lang="en-CA" sz="1600" dirty="0">
              <a:latin typeface="Roboto Condensed" panose="02000000000000000000" pitchFamily="2" charset="0"/>
              <a:ea typeface="Roboto Condensed" panose="02000000000000000000" pitchFamily="2" charset="0"/>
            </a:endParaRPr>
          </a:p>
          <a:p>
            <a:pPr marL="285750" indent="-285750">
              <a:spcAft>
                <a:spcPts val="1000"/>
              </a:spcAft>
            </a:pPr>
            <a:endParaRPr lang="en-CA" sz="1600" dirty="0">
              <a:latin typeface="Roboto Condensed" panose="02000000000000000000" pitchFamily="2" charset="0"/>
              <a:ea typeface="Roboto Condensed" panose="02000000000000000000" pitchFamily="2" charset="0"/>
            </a:endParaRPr>
          </a:p>
          <a:p>
            <a:pPr marL="285750" indent="-285750">
              <a:spcBef>
                <a:spcPts val="1000"/>
              </a:spcBef>
              <a:spcAft>
                <a:spcPts val="1000"/>
              </a:spcAft>
            </a:pPr>
            <a:endParaRPr lang="en-CA" sz="1600" dirty="0">
              <a:latin typeface="Roboto Condensed" panose="02000000000000000000" pitchFamily="2" charset="0"/>
              <a:ea typeface="Roboto Condensed" panose="02000000000000000000" pitchFamily="2" charset="0"/>
            </a:endParaRPr>
          </a:p>
        </p:txBody>
      </p:sp>
      <p:sp>
        <p:nvSpPr>
          <p:cNvPr id="287" name="Shape 28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grpSp>
        <p:nvGrpSpPr>
          <p:cNvPr id="15" name="Shape 910">
            <a:extLst>
              <a:ext uri="{FF2B5EF4-FFF2-40B4-BE49-F238E27FC236}">
                <a16:creationId xmlns:a16="http://schemas.microsoft.com/office/drawing/2014/main" id="{2DC2E296-48FA-5C49-885C-C7E0A9140E35}"/>
              </a:ext>
            </a:extLst>
          </p:cNvPr>
          <p:cNvGrpSpPr/>
          <p:nvPr/>
        </p:nvGrpSpPr>
        <p:grpSpPr>
          <a:xfrm>
            <a:off x="292557" y="686554"/>
            <a:ext cx="327486" cy="199279"/>
            <a:chOff x="3269900" y="3064500"/>
            <a:chExt cx="432325" cy="263075"/>
          </a:xfrm>
        </p:grpSpPr>
        <p:sp>
          <p:nvSpPr>
            <p:cNvPr id="16" name="Shape 911">
              <a:extLst>
                <a:ext uri="{FF2B5EF4-FFF2-40B4-BE49-F238E27FC236}">
                  <a16:creationId xmlns:a16="http://schemas.microsoft.com/office/drawing/2014/main" id="{F451B294-FA85-0F47-815B-EAD65775A00A}"/>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912">
              <a:extLst>
                <a:ext uri="{FF2B5EF4-FFF2-40B4-BE49-F238E27FC236}">
                  <a16:creationId xmlns:a16="http://schemas.microsoft.com/office/drawing/2014/main" id="{8FFDD55F-8DDD-914F-ACE8-3EE242FD8F01}"/>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913">
              <a:extLst>
                <a:ext uri="{FF2B5EF4-FFF2-40B4-BE49-F238E27FC236}">
                  <a16:creationId xmlns:a16="http://schemas.microsoft.com/office/drawing/2014/main" id="{FEB4F7D6-AC71-804E-90F1-36131DE1C6DB}"/>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2" name="TextBox 11"/>
          <p:cNvSpPr txBox="1"/>
          <p:nvPr/>
        </p:nvSpPr>
        <p:spPr>
          <a:xfrm>
            <a:off x="5508104" y="4633267"/>
            <a:ext cx="1558440" cy="461665"/>
          </a:xfrm>
          <a:prstGeom prst="rect">
            <a:avLst/>
          </a:prstGeom>
          <a:noFill/>
        </p:spPr>
        <p:txBody>
          <a:bodyPr wrap="none" rtlCol="0">
            <a:spAutoFit/>
          </a:bodyPr>
          <a:lstStyle/>
          <a:p>
            <a:pPr algn="ctr"/>
            <a:r>
              <a:rPr lang="en-US" sz="1200" dirty="0">
                <a:solidFill>
                  <a:srgbClr val="263248"/>
                </a:solidFill>
                <a:latin typeface="Roboto Condensed" panose="020B0604020202020204" charset="0"/>
                <a:ea typeface="Roboto Condensed" panose="020B0604020202020204" charset="0"/>
              </a:rPr>
              <a:t>CC photo by </a:t>
            </a:r>
            <a:r>
              <a:rPr lang="en-US" sz="1200" dirty="0">
                <a:solidFill>
                  <a:srgbClr val="263248"/>
                </a:solidFill>
                <a:latin typeface="Roboto Condensed" panose="020B0604020202020204" charset="0"/>
                <a:ea typeface="Roboto Condensed" panose="020B0604020202020204" charset="0"/>
                <a:hlinkClick r:id="rId3"/>
              </a:rPr>
              <a:t>Ben White</a:t>
            </a:r>
            <a:endParaRPr lang="en-US" sz="1200" dirty="0">
              <a:solidFill>
                <a:srgbClr val="263248"/>
              </a:solidFill>
              <a:latin typeface="Roboto Condensed" panose="020B0604020202020204" charset="0"/>
              <a:ea typeface="Roboto Condensed" panose="020B0604020202020204" charset="0"/>
            </a:endParaRPr>
          </a:p>
          <a:p>
            <a:pPr algn="ctr"/>
            <a:r>
              <a:rPr lang="en-US" sz="1200" dirty="0">
                <a:solidFill>
                  <a:srgbClr val="263248"/>
                </a:solidFill>
                <a:latin typeface="Roboto Condensed" panose="020B0604020202020204" charset="0"/>
                <a:ea typeface="Roboto Condensed" panose="020B0604020202020204" charset="0"/>
              </a:rPr>
              <a:t>On </a:t>
            </a:r>
            <a:r>
              <a:rPr lang="en-US" sz="1200" dirty="0" err="1">
                <a:solidFill>
                  <a:srgbClr val="263248"/>
                </a:solidFill>
                <a:latin typeface="Roboto Condensed" panose="020B0604020202020204" charset="0"/>
                <a:ea typeface="Roboto Condensed" panose="020B0604020202020204" charset="0"/>
                <a:hlinkClick r:id="rId4"/>
              </a:rPr>
              <a:t>Unsplash</a:t>
            </a:r>
            <a:endParaRPr lang="en-US" sz="1200" dirty="0">
              <a:solidFill>
                <a:srgbClr val="263248"/>
              </a:solidFill>
              <a:latin typeface="Roboto Condensed" panose="020B0604020202020204" charset="0"/>
              <a:ea typeface="Roboto Condensed" panose="020B0604020202020204"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4486" t="13601" r="46262"/>
          <a:stretch/>
        </p:blipFill>
        <p:spPr>
          <a:xfrm>
            <a:off x="5275643" y="1419621"/>
            <a:ext cx="2160240" cy="3174255"/>
          </a:xfrm>
          <a:prstGeom prst="rect">
            <a:avLst/>
          </a:prstGeom>
        </p:spPr>
      </p:pic>
    </p:spTree>
    <p:extLst>
      <p:ext uri="{BB962C8B-B14F-4D97-AF65-F5344CB8AC3E}">
        <p14:creationId xmlns:p14="http://schemas.microsoft.com/office/powerpoint/2010/main" val="154293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2871148"/>
            <a:ext cx="5117468"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t>FRAMEWORK OVERVIEW</a:t>
            </a:r>
            <a:endParaRPr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224" name="Shape 22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spcBef>
                <a:spcPts val="0"/>
              </a:spcBef>
              <a:spcAft>
                <a:spcPts val="0"/>
              </a:spcAft>
              <a:buNone/>
            </a:pPr>
            <a:r>
              <a:rPr lang="en"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171160124"/>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10279</TotalTime>
  <Words>4293</Words>
  <Application>Microsoft Macintosh PowerPoint</Application>
  <PresentationFormat>On-screen Show (16:9)</PresentationFormat>
  <Paragraphs>510</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Roboto Condensed Light</vt:lpstr>
      <vt:lpstr>Arvo</vt:lpstr>
      <vt:lpstr>Helvetica</vt:lpstr>
      <vt:lpstr>Roboto Condensed</vt:lpstr>
      <vt:lpstr>Arial</vt:lpstr>
      <vt:lpstr>Salerio template</vt:lpstr>
      <vt:lpstr>Open Enough? Eight Factors to Consider when Transitioning from Closed to Open Resources and Courses: A Conceptual Framework</vt:lpstr>
      <vt:lpstr>About Us</vt:lpstr>
      <vt:lpstr>HOW THIS PROJECT STARTED</vt:lpstr>
      <vt:lpstr>It started with a  NAPKIN</vt:lpstr>
      <vt:lpstr>OUR RESEARCH QUESTIONS</vt:lpstr>
      <vt:lpstr>GOALS WITH THIS PROJECT</vt:lpstr>
      <vt:lpstr>LITERATURE – Conceptualizing Openness</vt:lpstr>
      <vt:lpstr>LITERATURE – Gaps and Criticisms </vt:lpstr>
      <vt:lpstr>FRAMEWORK OVERVIEW</vt:lpstr>
      <vt:lpstr>PowerPoint Presentation</vt:lpstr>
      <vt:lpstr>THREE HYPOTHETICAL SCENARIOS</vt:lpstr>
      <vt:lpstr>CONCEPTUAL SCALES</vt:lpstr>
      <vt:lpstr>PowerPoint Presentation</vt:lpstr>
      <vt:lpstr>PowerPoint Presentation</vt:lpstr>
      <vt:lpstr>PowerPoint Presentation</vt:lpstr>
      <vt:lpstr>EXAMPLE COURSE: LIS 598 INFORMATION POLICY</vt:lpstr>
      <vt:lpstr>PowerPoint Presentation</vt:lpstr>
      <vt:lpstr>INSIGHTS</vt:lpstr>
      <vt:lpstr>INSIGHTS</vt:lpstr>
      <vt:lpstr>PowerPoint Presentation</vt:lpstr>
      <vt:lpstr>INSIGHTS</vt:lpstr>
      <vt:lpstr>FUTURE RESEARCH</vt:lpstr>
      <vt:lpstr>FUTURE RESEARCH AND RECOMMENDATIONS</vt:lpstr>
      <vt:lpstr>Thanks for attending</vt:lpstr>
      <vt:lpstr>PowerPoint Presentation</vt:lpstr>
      <vt:lpstr>PowerPoint Presentation</vt:lpstr>
      <vt:lpstr>PowerPoint Presentation</vt:lpstr>
      <vt:lpstr>PowerPoint Presentation</vt:lpstr>
      <vt:lpstr>CREDITS</vt:lpstr>
      <vt:lpstr>PRESENTATION DESIGN</vt:lpstr>
      <vt:lpstr>PowerPoint Presentation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Enough</dc:title>
  <dc:creator>Michael McNally</dc:creator>
  <cp:lastModifiedBy>Erik Christiansen</cp:lastModifiedBy>
  <cp:revision>222</cp:revision>
  <cp:lastPrinted>2018-04-18T18:19:22Z</cp:lastPrinted>
  <dcterms:modified xsi:type="dcterms:W3CDTF">2018-04-19T02:53:38Z</dcterms:modified>
</cp:coreProperties>
</file>