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55" r:id="rId2"/>
    <p:sldId id="399" r:id="rId3"/>
    <p:sldId id="461" r:id="rId4"/>
    <p:sldId id="462" r:id="rId5"/>
    <p:sldId id="463" r:id="rId6"/>
    <p:sldId id="471" r:id="rId7"/>
    <p:sldId id="464" r:id="rId8"/>
    <p:sldId id="465" r:id="rId9"/>
    <p:sldId id="466" r:id="rId10"/>
    <p:sldId id="467" r:id="rId11"/>
    <p:sldId id="469" r:id="rId12"/>
    <p:sldId id="470" r:id="rId13"/>
    <p:sldId id="472" r:id="rId14"/>
    <p:sldId id="473" r:id="rId15"/>
    <p:sldId id="474" r:id="rId16"/>
    <p:sldId id="460" r:id="rId17"/>
    <p:sldId id="475" r:id="rId18"/>
    <p:sldId id="4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Sheet4!$B$2:$B$65</c:f>
              <c:numCache>
                <c:formatCode>General</c:formatCode>
                <c:ptCount val="64"/>
                <c:pt idx="0">
                  <c:v>1887</c:v>
                </c:pt>
                <c:pt idx="1">
                  <c:v>1888</c:v>
                </c:pt>
                <c:pt idx="2">
                  <c:v>1889</c:v>
                </c:pt>
                <c:pt idx="3">
                  <c:v>1896</c:v>
                </c:pt>
                <c:pt idx="4">
                  <c:v>1899</c:v>
                </c:pt>
                <c:pt idx="5">
                  <c:v>1903</c:v>
                </c:pt>
                <c:pt idx="6">
                  <c:v>1904</c:v>
                </c:pt>
                <c:pt idx="7">
                  <c:v>1911</c:v>
                </c:pt>
                <c:pt idx="8">
                  <c:v>1912</c:v>
                </c:pt>
                <c:pt idx="9">
                  <c:v>1917</c:v>
                </c:pt>
                <c:pt idx="10">
                  <c:v>1920</c:v>
                </c:pt>
                <c:pt idx="11">
                  <c:v>1921</c:v>
                </c:pt>
                <c:pt idx="12">
                  <c:v>1922</c:v>
                </c:pt>
                <c:pt idx="13">
                  <c:v>1927</c:v>
                </c:pt>
                <c:pt idx="14">
                  <c:v>1928</c:v>
                </c:pt>
                <c:pt idx="15">
                  <c:v>1931</c:v>
                </c:pt>
                <c:pt idx="16">
                  <c:v>1935</c:v>
                </c:pt>
                <c:pt idx="17">
                  <c:v>1947</c:v>
                </c:pt>
                <c:pt idx="18">
                  <c:v>1948</c:v>
                </c:pt>
                <c:pt idx="19">
                  <c:v>1950</c:v>
                </c:pt>
                <c:pt idx="20">
                  <c:v>1951</c:v>
                </c:pt>
                <c:pt idx="21">
                  <c:v>1952</c:v>
                </c:pt>
                <c:pt idx="22">
                  <c:v>1960</c:v>
                </c:pt>
                <c:pt idx="23">
                  <c:v>1962</c:v>
                </c:pt>
                <c:pt idx="24">
                  <c:v>1963</c:v>
                </c:pt>
                <c:pt idx="25">
                  <c:v>1964</c:v>
                </c:pt>
                <c:pt idx="26">
                  <c:v>1966</c:v>
                </c:pt>
                <c:pt idx="27">
                  <c:v>1967</c:v>
                </c:pt>
                <c:pt idx="28">
                  <c:v>1970</c:v>
                </c:pt>
                <c:pt idx="29">
                  <c:v>1971</c:v>
                </c:pt>
                <c:pt idx="30">
                  <c:v>1973</c:v>
                </c:pt>
                <c:pt idx="31">
                  <c:v>1975</c:v>
                </c:pt>
                <c:pt idx="32">
                  <c:v>1976</c:v>
                </c:pt>
                <c:pt idx="33">
                  <c:v>1977</c:v>
                </c:pt>
                <c:pt idx="34">
                  <c:v>1978</c:v>
                </c:pt>
                <c:pt idx="35">
                  <c:v>1980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1988</c:v>
                </c:pt>
                <c:pt idx="40">
                  <c:v>1989</c:v>
                </c:pt>
                <c:pt idx="41">
                  <c:v>1990</c:v>
                </c:pt>
                <c:pt idx="42">
                  <c:v>1991</c:v>
                </c:pt>
                <c:pt idx="43">
                  <c:v>1992</c:v>
                </c:pt>
                <c:pt idx="44">
                  <c:v>1993</c:v>
                </c:pt>
                <c:pt idx="45">
                  <c:v>1994</c:v>
                </c:pt>
                <c:pt idx="46">
                  <c:v>1995</c:v>
                </c:pt>
                <c:pt idx="47">
                  <c:v>1996</c:v>
                </c:pt>
                <c:pt idx="48">
                  <c:v>1997</c:v>
                </c:pt>
                <c:pt idx="49">
                  <c:v>1998</c:v>
                </c:pt>
                <c:pt idx="50">
                  <c:v>1999</c:v>
                </c:pt>
                <c:pt idx="51">
                  <c:v>2000</c:v>
                </c:pt>
                <c:pt idx="52">
                  <c:v>2001</c:v>
                </c:pt>
                <c:pt idx="53">
                  <c:v>2002</c:v>
                </c:pt>
                <c:pt idx="54">
                  <c:v>2003</c:v>
                </c:pt>
                <c:pt idx="55">
                  <c:v>2004</c:v>
                </c:pt>
                <c:pt idx="56">
                  <c:v>2005</c:v>
                </c:pt>
                <c:pt idx="57">
                  <c:v>2006</c:v>
                </c:pt>
                <c:pt idx="58">
                  <c:v>2008</c:v>
                </c:pt>
                <c:pt idx="59">
                  <c:v>2012</c:v>
                </c:pt>
                <c:pt idx="60">
                  <c:v>2013</c:v>
                </c:pt>
                <c:pt idx="61">
                  <c:v>2014</c:v>
                </c:pt>
                <c:pt idx="62">
                  <c:v>2016</c:v>
                </c:pt>
                <c:pt idx="63">
                  <c:v>2017</c:v>
                </c:pt>
              </c:numCache>
            </c:numRef>
          </c:cat>
          <c:val>
            <c:numRef>
              <c:f>Sheet4!$C$2:$C$65</c:f>
              <c:numCache>
                <c:formatCode>General</c:formatCode>
                <c:ptCount val="6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20</c:v>
                </c:pt>
                <c:pt idx="11">
                  <c:v>21</c:v>
                </c:pt>
                <c:pt idx="12">
                  <c:v>23</c:v>
                </c:pt>
                <c:pt idx="13">
                  <c:v>25</c:v>
                </c:pt>
                <c:pt idx="14">
                  <c:v>31</c:v>
                </c:pt>
                <c:pt idx="15">
                  <c:v>33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47</c:v>
                </c:pt>
                <c:pt idx="23">
                  <c:v>51</c:v>
                </c:pt>
                <c:pt idx="24">
                  <c:v>52</c:v>
                </c:pt>
                <c:pt idx="25">
                  <c:v>53</c:v>
                </c:pt>
                <c:pt idx="26">
                  <c:v>54</c:v>
                </c:pt>
                <c:pt idx="27">
                  <c:v>57</c:v>
                </c:pt>
                <c:pt idx="28">
                  <c:v>59</c:v>
                </c:pt>
                <c:pt idx="29">
                  <c:v>60</c:v>
                </c:pt>
                <c:pt idx="30">
                  <c:v>62</c:v>
                </c:pt>
                <c:pt idx="31">
                  <c:v>63</c:v>
                </c:pt>
                <c:pt idx="32">
                  <c:v>64</c:v>
                </c:pt>
                <c:pt idx="33">
                  <c:v>67</c:v>
                </c:pt>
                <c:pt idx="34">
                  <c:v>68</c:v>
                </c:pt>
                <c:pt idx="35">
                  <c:v>70</c:v>
                </c:pt>
                <c:pt idx="36">
                  <c:v>71</c:v>
                </c:pt>
                <c:pt idx="37">
                  <c:v>72</c:v>
                </c:pt>
                <c:pt idx="38">
                  <c:v>73</c:v>
                </c:pt>
                <c:pt idx="39">
                  <c:v>76</c:v>
                </c:pt>
                <c:pt idx="40">
                  <c:v>80</c:v>
                </c:pt>
                <c:pt idx="41">
                  <c:v>83</c:v>
                </c:pt>
                <c:pt idx="42">
                  <c:v>90</c:v>
                </c:pt>
                <c:pt idx="43">
                  <c:v>95</c:v>
                </c:pt>
                <c:pt idx="44">
                  <c:v>102</c:v>
                </c:pt>
                <c:pt idx="45">
                  <c:v>109</c:v>
                </c:pt>
                <c:pt idx="46">
                  <c:v>116</c:v>
                </c:pt>
                <c:pt idx="47">
                  <c:v>119</c:v>
                </c:pt>
                <c:pt idx="48">
                  <c:v>127</c:v>
                </c:pt>
                <c:pt idx="49">
                  <c:v>133</c:v>
                </c:pt>
                <c:pt idx="50">
                  <c:v>140</c:v>
                </c:pt>
                <c:pt idx="51">
                  <c:v>147</c:v>
                </c:pt>
                <c:pt idx="52">
                  <c:v>148</c:v>
                </c:pt>
                <c:pt idx="53">
                  <c:v>149</c:v>
                </c:pt>
                <c:pt idx="54">
                  <c:v>151</c:v>
                </c:pt>
                <c:pt idx="55">
                  <c:v>157</c:v>
                </c:pt>
                <c:pt idx="56">
                  <c:v>159</c:v>
                </c:pt>
                <c:pt idx="57">
                  <c:v>163</c:v>
                </c:pt>
                <c:pt idx="58">
                  <c:v>164</c:v>
                </c:pt>
                <c:pt idx="59">
                  <c:v>166</c:v>
                </c:pt>
                <c:pt idx="60">
                  <c:v>167</c:v>
                </c:pt>
                <c:pt idx="61">
                  <c:v>168</c:v>
                </c:pt>
                <c:pt idx="62">
                  <c:v>172</c:v>
                </c:pt>
                <c:pt idx="63">
                  <c:v>173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78848"/>
        <c:axId val="69899392"/>
      </c:lineChart>
      <c:catAx>
        <c:axId val="4447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9899392"/>
        <c:crosses val="autoZero"/>
        <c:auto val="1"/>
        <c:lblAlgn val="ctr"/>
        <c:lblOffset val="100"/>
        <c:noMultiLvlLbl val="0"/>
      </c:catAx>
      <c:valAx>
        <c:axId val="69899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478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109D8-2495-44A5-AF61-B8C9588F910B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46AE9-6AAB-44BE-80AC-9CC159D1FAE7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799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7A8FBB-53CF-4B03-BB5D-E77C1ED28C8F}" type="datetimeFigureOut">
              <a:rPr lang="en-CA" smtClean="0"/>
              <a:pPr/>
              <a:t>29/03/2017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po.int/treaties/en/ShowResults.jsp?treaty_id=15" TargetMode="External"/><Relationship Id="rId2" Type="http://schemas.openxmlformats.org/officeDocument/2006/relationships/hyperlink" Target="https://journals.library.ualberta.ca/ojs.cais-acsi.ca/index.php/cais-asci/article/view/78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po.int/wipolex/en/treaties/text.jsp?file_id=295166" TargetMode="External"/><Relationship Id="rId3" Type="http://schemas.openxmlformats.org/officeDocument/2006/relationships/hyperlink" Target="http://www.wipo.int/wipolex/en/treaties/text.jsp?file_id=283698" TargetMode="External"/><Relationship Id="rId7" Type="http://schemas.openxmlformats.org/officeDocument/2006/relationships/hyperlink" Target="http://portal.unesco.org/en/ev.php-URL_ID=15381&amp;URL_DO=DO_TOPIC&amp;URL_SECTION=201.html" TargetMode="External"/><Relationship Id="rId2" Type="http://schemas.openxmlformats.org/officeDocument/2006/relationships/hyperlink" Target="https://www.wto.org/english/docs_e/legal_e/27-trip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po.int/treaties/en/text.jsp?file_id=288514" TargetMode="External"/><Relationship Id="rId5" Type="http://schemas.openxmlformats.org/officeDocument/2006/relationships/hyperlink" Target="http://www.sice.oas.org/trade/nafta/chap-171.asp" TargetMode="External"/><Relationship Id="rId4" Type="http://schemas.openxmlformats.org/officeDocument/2006/relationships/hyperlink" Target="http://www.wipo.int/wipolex/en/treaties/text.jsp?file_id=301016" TargetMode="External"/><Relationship Id="rId9" Type="http://schemas.openxmlformats.org/officeDocument/2006/relationships/hyperlink" Target="http://www.wipo.int/wipolex/en/treaties/text.jsp?file_id=29557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phthalmosaurusIcenius-NaturalHistoryMuseum-August23-08.jpg" TargetMode="External"/><Relationship Id="rId2" Type="http://schemas.openxmlformats.org/officeDocument/2006/relationships/hyperlink" Target="https://commons.wikimedia.org/wiki/File:Statute_of_ann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mmons.wikimedia.org/wiki/File:Stop_ACTA_Octupus.jpg" TargetMode="External"/><Relationship Id="rId4" Type="http://schemas.openxmlformats.org/officeDocument/2006/relationships/hyperlink" Target="https://commons.wikimedia.org/wiki/File:Palais_de_la_Decouverte_Tyrannosaurus_rex_p1050042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International Copyright Protection</a:t>
            </a:r>
            <a:br>
              <a:rPr lang="en-US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Michael B. McNally </a:t>
            </a:r>
          </a:p>
          <a:p>
            <a:r>
              <a:rPr lang="en-US" dirty="0" smtClean="0"/>
              <a:t>LIS 598 </a:t>
            </a:r>
            <a:r>
              <a:rPr lang="en-US" dirty="0" smtClean="0"/>
              <a:t>Information and Libraries in the International Context</a:t>
            </a:r>
            <a:endParaRPr lang="en-US" dirty="0" smtClean="0"/>
          </a:p>
          <a:p>
            <a:r>
              <a:rPr lang="en-US" dirty="0" smtClean="0"/>
              <a:t>Mar. </a:t>
            </a:r>
            <a:r>
              <a:rPr lang="en-US" dirty="0" smtClean="0"/>
              <a:t>29, </a:t>
            </a:r>
            <a:r>
              <a:rPr lang="en-US" dirty="0" smtClean="0"/>
              <a:t>2017</a:t>
            </a:r>
            <a:endParaRPr lang="en-CA" dirty="0"/>
          </a:p>
        </p:txBody>
      </p:sp>
      <p:pic>
        <p:nvPicPr>
          <p:cNvPr id="5122" name="Picture 2" descr="Image result for cc-b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021288"/>
            <a:ext cx="1404407" cy="4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8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B-II. Berne’s Growing Pains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20506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Berne Convention revised many times from 1886 to 1979</a:t>
            </a:r>
          </a:p>
          <a:p>
            <a:pPr lvl="1"/>
            <a:r>
              <a:rPr lang="en-US" dirty="0" smtClean="0"/>
              <a:t>Revisions in 1896, 1908, 1914, 1928, 1948, 1967, 1971 and 1979</a:t>
            </a:r>
          </a:p>
          <a:p>
            <a:pPr lvl="1"/>
            <a:endParaRPr lang="en-US" dirty="0"/>
          </a:p>
          <a:p>
            <a:r>
              <a:rPr lang="en-US" dirty="0" smtClean="0"/>
              <a:t>1967 UN based World Intellectual Property Organization (WIPO) formed</a:t>
            </a:r>
          </a:p>
          <a:p>
            <a:pPr lvl="1"/>
            <a:r>
              <a:rPr lang="en-US" dirty="0" smtClean="0"/>
              <a:t>Forerunner was BIRPI (</a:t>
            </a:r>
            <a:r>
              <a:rPr lang="fr-FR" i="1" dirty="0" smtClean="0"/>
              <a:t>Bureaux </a:t>
            </a:r>
            <a:r>
              <a:rPr lang="fr-FR" i="1" dirty="0"/>
              <a:t>Internationaux Réunis pour la Protection de la Propriété </a:t>
            </a:r>
            <a:r>
              <a:rPr lang="fr-FR" i="1" dirty="0" smtClean="0"/>
              <a:t>Intellectuelle</a:t>
            </a:r>
            <a:r>
              <a:rPr lang="fr-FR" dirty="0" smtClean="0"/>
              <a:t>) </a:t>
            </a:r>
            <a:r>
              <a:rPr lang="en-US" dirty="0" smtClean="0"/>
              <a:t>which administered Berne and Paris Conventions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main problems with Berne</a:t>
            </a:r>
          </a:p>
          <a:p>
            <a:pPr lvl="1"/>
            <a:r>
              <a:rPr lang="en-US" dirty="0" smtClean="0"/>
              <a:t>By 1980 with 70 signatories revising the agreement increasingly complicated</a:t>
            </a:r>
          </a:p>
          <a:p>
            <a:pPr lvl="1"/>
            <a:r>
              <a:rPr lang="en-US" dirty="0" smtClean="0"/>
              <a:t>Berne had no mechanism to punish signatories who didn’t meet obligations (it was toothless)</a:t>
            </a:r>
            <a:endParaRPr lang="fr-FR" dirty="0" smtClean="0"/>
          </a:p>
          <a:p>
            <a:endParaRPr lang="fr-FR" dirty="0"/>
          </a:p>
          <a:p>
            <a:pPr lvl="1"/>
            <a:endParaRPr lang="en-CA" dirty="0"/>
          </a:p>
        </p:txBody>
      </p:sp>
      <p:pic>
        <p:nvPicPr>
          <p:cNvPr id="1026" name="Picture 2" descr="File:OphthalmosaurusIcenius-NaturalHistoryMuseum-August23-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301208"/>
            <a:ext cx="3096495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975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B-III. Uruguay Round and Teeth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1970s U.S. economy was changing </a:t>
            </a:r>
          </a:p>
          <a:p>
            <a:pPr lvl="1"/>
            <a:r>
              <a:rPr lang="en-US" dirty="0" smtClean="0"/>
              <a:t>Rise of IP based industries</a:t>
            </a:r>
          </a:p>
          <a:p>
            <a:pPr lvl="1"/>
            <a:endParaRPr lang="en-US" dirty="0"/>
          </a:p>
          <a:p>
            <a:r>
              <a:rPr lang="en-US" dirty="0" smtClean="0"/>
              <a:t>U.S. IP lobbies convince U.S. Trade Representative of the need for strong IP protection globally (</a:t>
            </a:r>
            <a:r>
              <a:rPr lang="en-US" dirty="0" err="1" smtClean="0"/>
              <a:t>Drahos</a:t>
            </a:r>
            <a:r>
              <a:rPr lang="en-US" dirty="0" smtClean="0"/>
              <a:t> and Braithwaite, 2002; May, 2010)</a:t>
            </a:r>
          </a:p>
          <a:p>
            <a:pPr lvl="1"/>
            <a:r>
              <a:rPr lang="en-US" dirty="0" smtClean="0"/>
              <a:t>In turn U.S. convinces Europeans, Japanese and Canadians to include IP protection as part of Uruguay Round trade talks</a:t>
            </a:r>
          </a:p>
          <a:p>
            <a:pPr lvl="1"/>
            <a:r>
              <a:rPr lang="en-US" dirty="0" smtClean="0"/>
              <a:t>Brazil and India lead resistance; however, Uruguay Round concludes with creation of new global IP treaty</a:t>
            </a:r>
          </a:p>
          <a:p>
            <a:pPr lvl="1"/>
            <a:r>
              <a:rPr lang="en-US" dirty="0" smtClean="0"/>
              <a:t>‘Teeth’ achieved in the form of the World</a:t>
            </a:r>
          </a:p>
          <a:p>
            <a:pPr marL="777240" lvl="2" indent="0">
              <a:buNone/>
            </a:pPr>
            <a:r>
              <a:rPr lang="en-US" dirty="0" smtClean="0"/>
              <a:t>Trade Organization (WTO)</a:t>
            </a:r>
            <a:endParaRPr lang="en-CA" dirty="0"/>
          </a:p>
        </p:txBody>
      </p:sp>
      <p:pic>
        <p:nvPicPr>
          <p:cNvPr id="2050" name="Picture 2" descr="File:Palais de la Decouverte Tyrannosaurus rex p10500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740" y="5229200"/>
            <a:ext cx="2383055" cy="154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76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B-IV. Agreement on Trade Related Aspects of Intellectual Property (TRIPS)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Uruguay Round concludes in 1994 – three main agreements</a:t>
            </a:r>
          </a:p>
          <a:p>
            <a:pPr lvl="1"/>
            <a:r>
              <a:rPr lang="en-US" dirty="0" smtClean="0"/>
              <a:t>General Agreement on Trade and Tariffs (GATT) (1947)</a:t>
            </a:r>
          </a:p>
          <a:p>
            <a:pPr lvl="1"/>
            <a:r>
              <a:rPr lang="en-US" dirty="0" smtClean="0"/>
              <a:t>General Agreement on Trade in Services (GATS) (1994)</a:t>
            </a:r>
          </a:p>
          <a:p>
            <a:pPr lvl="1"/>
            <a:r>
              <a:rPr lang="en-US" dirty="0" smtClean="0"/>
              <a:t>Agreement on Trade Related Aspects of Intellectual Property (TRIPS) (1994)</a:t>
            </a:r>
          </a:p>
          <a:p>
            <a:pPr lvl="1"/>
            <a:endParaRPr lang="en-US" dirty="0"/>
          </a:p>
          <a:p>
            <a:r>
              <a:rPr lang="en-US" dirty="0" smtClean="0"/>
              <a:t>World Trade Organization (WTO) established</a:t>
            </a:r>
          </a:p>
          <a:p>
            <a:pPr lvl="1"/>
            <a:r>
              <a:rPr lang="en-US" dirty="0" smtClean="0"/>
              <a:t>Dispute Settlement mechanism gives all three treaties teeth</a:t>
            </a:r>
          </a:p>
          <a:p>
            <a:pPr lvl="1"/>
            <a:endParaRPr lang="en-US" dirty="0"/>
          </a:p>
          <a:p>
            <a:r>
              <a:rPr lang="en-US" dirty="0" smtClean="0"/>
              <a:t>TRIPS incorporates texts (and obligations) of Berne (and other international IP treaties), but specifically excludes Article 6</a:t>
            </a:r>
            <a:r>
              <a:rPr lang="en-US" i="1" dirty="0" smtClean="0"/>
              <a:t>bis</a:t>
            </a:r>
            <a:r>
              <a:rPr lang="en-US" dirty="0" smtClean="0"/>
              <a:t> (moral rights protection (TRIPS Article 9) </a:t>
            </a:r>
          </a:p>
          <a:p>
            <a:endParaRPr lang="en-US" dirty="0"/>
          </a:p>
          <a:p>
            <a:r>
              <a:rPr lang="en-US" dirty="0" smtClean="0"/>
              <a:t>Developing nations signed because of lack of expertise around IP implications and desire for access to U.S. agricultural market (</a:t>
            </a:r>
            <a:r>
              <a:rPr lang="en-US" dirty="0" err="1" smtClean="0"/>
              <a:t>Drahos</a:t>
            </a:r>
            <a:r>
              <a:rPr lang="en-US" dirty="0" smtClean="0"/>
              <a:t> and Braithwaite)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9642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C-I. TRIPS+ (WCT and WPPT)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 before TRIPS was concluded U.S. was already looking to ratchet up global copyright protection beyond TRIPS (</a:t>
            </a:r>
            <a:r>
              <a:rPr lang="en-US" dirty="0" err="1" smtClean="0"/>
              <a:t>Samuleson</a:t>
            </a:r>
            <a:r>
              <a:rPr lang="en-US" dirty="0" smtClean="0"/>
              <a:t>, 1997)</a:t>
            </a:r>
          </a:p>
          <a:p>
            <a:endParaRPr lang="en-US" dirty="0"/>
          </a:p>
          <a:p>
            <a:r>
              <a:rPr lang="en-US" dirty="0" smtClean="0"/>
              <a:t>Rather than pursue discussion in the Uruguay Round, Clinton administration strategy was made to create new agreements at WIPO</a:t>
            </a:r>
          </a:p>
          <a:p>
            <a:endParaRPr lang="en-US" dirty="0"/>
          </a:p>
          <a:p>
            <a:r>
              <a:rPr lang="en-US" dirty="0" smtClean="0"/>
              <a:t>Result was two new agreements:</a:t>
            </a:r>
          </a:p>
          <a:p>
            <a:pPr lvl="1"/>
            <a:r>
              <a:rPr lang="en-US" dirty="0" smtClean="0"/>
              <a:t>WIPO Copyright Treaty (WCT) (1996)</a:t>
            </a:r>
          </a:p>
          <a:p>
            <a:pPr lvl="1"/>
            <a:r>
              <a:rPr lang="en-US" dirty="0" smtClean="0"/>
              <a:t>WIPO Performances and Phonograms Treaty  (WPPT) (1996)</a:t>
            </a:r>
          </a:p>
          <a:p>
            <a:pPr lvl="1"/>
            <a:endParaRPr lang="en-US" dirty="0"/>
          </a:p>
          <a:p>
            <a:r>
              <a:rPr lang="en-US" dirty="0" smtClean="0"/>
              <a:t>WCT introduced new range of protections including anti-circumvention of technological protection measures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4843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C-II. Bilateral Trade Agreements and Copyright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U.S. has also used bilateral (and small multilateral) trade agreements to further strengthen IP protection</a:t>
            </a:r>
          </a:p>
          <a:p>
            <a:endParaRPr lang="en-US" dirty="0"/>
          </a:p>
          <a:p>
            <a:r>
              <a:rPr lang="en-US" dirty="0" smtClean="0"/>
              <a:t>Blue print for this approach was North American Free Trade Agreement (NAFTA) Chapter 17</a:t>
            </a:r>
          </a:p>
          <a:p>
            <a:endParaRPr lang="en-US" dirty="0"/>
          </a:p>
          <a:p>
            <a:r>
              <a:rPr lang="en-US" dirty="0" smtClean="0"/>
              <a:t>Between 2000 and 2007 U.S. concluded 11 bilateral agreements, each with an IP chapter, plus a 2004 </a:t>
            </a:r>
            <a:r>
              <a:rPr lang="en-US" dirty="0" err="1" smtClean="0"/>
              <a:t>septilateral</a:t>
            </a:r>
            <a:r>
              <a:rPr lang="en-US" dirty="0" smtClean="0"/>
              <a:t> trade agreement in Central America </a:t>
            </a:r>
          </a:p>
          <a:p>
            <a:pPr lvl="1"/>
            <a:r>
              <a:rPr lang="en-US" dirty="0" smtClean="0"/>
              <a:t>Korea – U.S. Free Trade Agreement required 169 changes to Korean law, including IP changes, and 0 changes to U.S. law (</a:t>
            </a:r>
            <a:r>
              <a:rPr lang="en-US" dirty="0" err="1" smtClean="0"/>
              <a:t>Dinwoodie</a:t>
            </a:r>
            <a:r>
              <a:rPr lang="en-US" dirty="0" smtClean="0"/>
              <a:t>, 2007)</a:t>
            </a:r>
          </a:p>
          <a:p>
            <a:endParaRPr lang="en-US" dirty="0" smtClean="0"/>
          </a:p>
          <a:p>
            <a:r>
              <a:rPr lang="en-US" dirty="0" smtClean="0"/>
              <a:t>Bilateral trade agreements ensured the WCT and WPPT entered into force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4065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Stop ACTA Octu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985" y="2132856"/>
            <a:ext cx="3122622" cy="368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C-III. Retreat of the Expansionary Regime?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2011 Anti-Counterfeiting Trade Agreement has failed to enter into force because of European Parliament opposition</a:t>
            </a:r>
          </a:p>
          <a:p>
            <a:endParaRPr lang="en-US" dirty="0"/>
          </a:p>
          <a:p>
            <a:r>
              <a:rPr lang="en-US" dirty="0" smtClean="0"/>
              <a:t>Trans-Pacific Partnership (TPP) appears dead because of Trump</a:t>
            </a:r>
          </a:p>
          <a:p>
            <a:endParaRPr lang="en-US" dirty="0"/>
          </a:p>
          <a:p>
            <a:r>
              <a:rPr lang="en-US" dirty="0" smtClean="0"/>
              <a:t>Conversely, 2013 Marrakesh Treaty, with a focus on exceptions for the benefit of the blind, visually impaired and otherwise print disabled (VIPs) has entered into force</a:t>
            </a:r>
          </a:p>
          <a:p>
            <a:endParaRPr lang="en-US" dirty="0"/>
          </a:p>
          <a:p>
            <a:r>
              <a:rPr lang="en-US" dirty="0" smtClean="0"/>
              <a:t>Well recent developments suggest a turn away from an expansionary IP regime, the record of the last ~50 years (1970 onward) is a marked expansion in all forms of IP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9355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 err="1"/>
              <a:t>Dinwoodie</a:t>
            </a:r>
            <a:r>
              <a:rPr lang="en-US" sz="1600" dirty="0"/>
              <a:t>, Graeme. 2007. “The International Intellectual Property System: Treaties, Norms, National Courts and Private Ordering.” In </a:t>
            </a:r>
            <a:r>
              <a:rPr lang="en-US" sz="1600" i="1" dirty="0"/>
              <a:t>Intellectual Property, Trade and Development: Strategies to Optimize Economic Development in a TRIPS-Plus Era</a:t>
            </a:r>
            <a:r>
              <a:rPr lang="en-US" sz="1600" dirty="0"/>
              <a:t>. Daniel J. Gervais, (Ed.), New York: Oxford University Press, 2007: 61-114.</a:t>
            </a:r>
            <a:endParaRPr lang="en-CA" sz="1600" dirty="0"/>
          </a:p>
          <a:p>
            <a:r>
              <a:rPr lang="en-US" sz="1600" dirty="0" err="1" smtClean="0"/>
              <a:t>Drahos</a:t>
            </a:r>
            <a:r>
              <a:rPr lang="en-US" sz="1600" dirty="0" smtClean="0"/>
              <a:t>, Peter and John Braithwaite. 2002. </a:t>
            </a:r>
            <a:r>
              <a:rPr lang="en-US" sz="1600" i="1" dirty="0" smtClean="0"/>
              <a:t>Information Feudalism: Who Owns the Knowledge Economy? </a:t>
            </a:r>
            <a:r>
              <a:rPr lang="en-US" sz="1600" dirty="0" smtClean="0"/>
              <a:t>New York: New Press.</a:t>
            </a:r>
          </a:p>
          <a:p>
            <a:r>
              <a:rPr lang="en-US" sz="1600" dirty="0" err="1" smtClean="0"/>
              <a:t>Houtchens</a:t>
            </a:r>
            <a:r>
              <a:rPr lang="en-US" sz="1600" dirty="0" smtClean="0"/>
              <a:t>, Lawrence H. 1941. “Charles Dickens and International Copyright.” </a:t>
            </a:r>
            <a:r>
              <a:rPr lang="en-US" sz="1600" i="1" dirty="0" smtClean="0"/>
              <a:t>American Literature</a:t>
            </a:r>
            <a:r>
              <a:rPr lang="en-US" sz="1600" dirty="0" smtClean="0"/>
              <a:t>, 13(1): 18-28.</a:t>
            </a:r>
          </a:p>
          <a:p>
            <a:r>
              <a:rPr lang="en-US" sz="1600" dirty="0" smtClean="0"/>
              <a:t>May, Christopher. 2010. The Global Political Economy of Intellectual Property Rights: The New Enclosures.”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Ed. New York: Routledge.</a:t>
            </a:r>
          </a:p>
          <a:p>
            <a:r>
              <a:rPr lang="en-US" sz="1600" dirty="0" smtClean="0"/>
              <a:t>McNally, Michael B. 2009. “The Influence of Washington’s Farewell Address on the American Intellectual Property Debate in the Late 19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Century.” Proceedings of the Annual Conference of CAIS. </a:t>
            </a:r>
            <a:r>
              <a:rPr lang="en-US" sz="1600" dirty="0"/>
              <a:t>Ottawa, ON.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journals.library.ualberta.ca/ojs.cais-acsi.ca/index.php/cais-asci/article/view/781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Samuelson, Pamela. </a:t>
            </a:r>
            <a:r>
              <a:rPr lang="en-US" sz="1600" dirty="0" smtClean="0"/>
              <a:t>1997. </a:t>
            </a:r>
            <a:r>
              <a:rPr lang="en-US" sz="1600" dirty="0"/>
              <a:t>“The U.S. Digital Agenda at WIPO.” </a:t>
            </a:r>
            <a:r>
              <a:rPr lang="en-US" sz="1600" i="1" dirty="0"/>
              <a:t>Virginia Journal of International Law</a:t>
            </a:r>
            <a:r>
              <a:rPr lang="en-US" sz="1600" dirty="0"/>
              <a:t>, 37: 369-440. </a:t>
            </a:r>
            <a:endParaRPr lang="en-CA" sz="1600" dirty="0"/>
          </a:p>
          <a:p>
            <a:r>
              <a:rPr lang="en-US" sz="1600" dirty="0" smtClean="0"/>
              <a:t>World </a:t>
            </a:r>
            <a:r>
              <a:rPr lang="en-US" sz="1600" dirty="0"/>
              <a:t>Intellectual Property Organization (WIPO). 1986. </a:t>
            </a:r>
            <a:r>
              <a:rPr lang="en-US" sz="1600" i="1" dirty="0"/>
              <a:t>Berne Convention </a:t>
            </a:r>
            <a:r>
              <a:rPr lang="en-US" sz="1600" i="1" dirty="0" smtClean="0"/>
              <a:t>centenary</a:t>
            </a:r>
            <a:r>
              <a:rPr lang="en-US" sz="1600" dirty="0" smtClean="0"/>
              <a:t>. </a:t>
            </a:r>
            <a:r>
              <a:rPr lang="en-CA" sz="1600" dirty="0" smtClean="0"/>
              <a:t>Geneva</a:t>
            </a:r>
            <a:r>
              <a:rPr lang="en-CA" sz="1600" dirty="0"/>
              <a:t>: WIPO</a:t>
            </a:r>
            <a:r>
              <a:rPr lang="en-CA" sz="1600" dirty="0" smtClean="0"/>
              <a:t>.</a:t>
            </a:r>
          </a:p>
          <a:p>
            <a:r>
              <a:rPr lang="en-US" sz="1600" dirty="0" smtClean="0"/>
              <a:t>WIPO. </a:t>
            </a:r>
            <a:r>
              <a:rPr lang="en-US" sz="1600" dirty="0" err="1" smtClean="0"/>
              <a:t>N.d.</a:t>
            </a:r>
            <a:r>
              <a:rPr lang="en-US" sz="1600" dirty="0" smtClean="0"/>
              <a:t> “WIPO-Administered Treaties Contracting Parties &gt; Berne Convention (</a:t>
            </a:r>
            <a:r>
              <a:rPr lang="en-US" sz="1600" dirty="0"/>
              <a:t>Total Contracting Parties: 173).”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www.wipo.int/treaties/en/ShowResults.jsp?treaty_id=15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0689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Treaties and Agreements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Agreement on Trade-Related Aspects of Intellectual Property Rights (1994) [Annex 1C of the Marrakesh Agreement]. </a:t>
            </a:r>
            <a:r>
              <a:rPr lang="en-US" dirty="0">
                <a:hlinkClick r:id="rId2"/>
              </a:rPr>
              <a:t>https://www.wto.org/english/docs_e/legal_e/27-trips.pdf</a:t>
            </a:r>
            <a:endParaRPr lang="en-US" dirty="0"/>
          </a:p>
          <a:p>
            <a:r>
              <a:rPr lang="en-US" dirty="0"/>
              <a:t>Berne Convention for the Protection of Literary and Artistic Works (1979). </a:t>
            </a:r>
            <a:r>
              <a:rPr lang="en-US" dirty="0">
                <a:hlinkClick r:id="rId3"/>
              </a:rPr>
              <a:t>http://www.wipo.int/wipolex/en/treaties/text.jsp?file_id=283698</a:t>
            </a:r>
            <a:endParaRPr lang="en-US" dirty="0"/>
          </a:p>
          <a:p>
            <a:r>
              <a:rPr lang="en-US" dirty="0" smtClean="0"/>
              <a:t>Marrakesh Treaty to Facilitate Access to Published Works for Persons Who Are Blind, Visually Impaired, or Otherwise </a:t>
            </a:r>
            <a:r>
              <a:rPr lang="en-US" dirty="0"/>
              <a:t>Print Disabled (2013).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www.wipo.int/wipolex/en/treaties/text.jsp?file_id=301016</a:t>
            </a:r>
            <a:r>
              <a:rPr lang="en-US" dirty="0" smtClean="0"/>
              <a:t> </a:t>
            </a:r>
          </a:p>
          <a:p>
            <a:r>
              <a:rPr lang="en-US" dirty="0" smtClean="0"/>
              <a:t>North American Free Trade Agreement – Chapter 17 </a:t>
            </a:r>
            <a:r>
              <a:rPr lang="en-US" dirty="0"/>
              <a:t>Intellectual Property (1994).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www.sice.oas.org/trade/nafta/chap-171.asp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Paris Convention for the Protection </a:t>
            </a:r>
            <a:r>
              <a:rPr lang="en-US" dirty="0"/>
              <a:t>of Industrial Property (1979).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www.wipo.int/treaties/en/text.jsp?file_id=288514</a:t>
            </a:r>
            <a:endParaRPr lang="en-US" dirty="0" smtClean="0"/>
          </a:p>
          <a:p>
            <a:r>
              <a:rPr lang="en-US" dirty="0" smtClean="0"/>
              <a:t>Universal </a:t>
            </a:r>
            <a:r>
              <a:rPr lang="en-US" dirty="0"/>
              <a:t>Copyright Convention (1952). </a:t>
            </a: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portal.unesco.org/en/ev.php-URL_ID=15381&amp;URL_DO=DO_TOPIC&amp;URL_SECTION=201.html</a:t>
            </a:r>
            <a:endParaRPr lang="en-US" dirty="0" smtClean="0"/>
          </a:p>
          <a:p>
            <a:r>
              <a:rPr lang="en-US" dirty="0" smtClean="0"/>
              <a:t>WIPO </a:t>
            </a:r>
            <a:r>
              <a:rPr lang="en-US" dirty="0"/>
              <a:t>Copyright Treaty (1996). </a:t>
            </a: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www.wipo.int/wipolex/en/treaties/text.jsp?file_id=295166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WIPO Performances and </a:t>
            </a:r>
            <a:r>
              <a:rPr lang="en-US" dirty="0"/>
              <a:t>Phonograms Treaty (1996). </a:t>
            </a:r>
            <a:r>
              <a:rPr lang="en-US" dirty="0">
                <a:hlinkClick r:id="rId9"/>
              </a:rPr>
              <a:t>http://</a:t>
            </a:r>
            <a:r>
              <a:rPr lang="en-US" dirty="0" smtClean="0">
                <a:hlinkClick r:id="rId9"/>
              </a:rPr>
              <a:t>www.wipo.int/wipolex/en/treaties/text.jsp?file_id=295578</a:t>
            </a:r>
            <a:r>
              <a:rPr lang="en-US" dirty="0" smtClean="0"/>
              <a:t>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0271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Sources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Slide A-I. “Statute of Anne.” British Government. 1709. </a:t>
            </a:r>
            <a:r>
              <a:rPr lang="en-US" dirty="0"/>
              <a:t>PD.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commons.wikimedia.org/wiki/File:Statute_of_anne.jpg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Slide B-II. “</a:t>
            </a:r>
            <a:r>
              <a:rPr lang="en-US" dirty="0" err="1" smtClean="0"/>
              <a:t>Ophthalamosaurus</a:t>
            </a:r>
            <a:r>
              <a:rPr lang="en-US" dirty="0" smtClean="0"/>
              <a:t>.” </a:t>
            </a:r>
            <a:r>
              <a:rPr lang="en-US" dirty="0" err="1" smtClean="0"/>
              <a:t>Captmondo</a:t>
            </a:r>
            <a:r>
              <a:rPr lang="en-US" dirty="0" smtClean="0"/>
              <a:t>. 2008. GNU GFDL v. </a:t>
            </a:r>
            <a:r>
              <a:rPr lang="en-US" dirty="0"/>
              <a:t>1.2/CC-BY-SA 2.5/CC-BY 3.0.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commons.wikimedia.org/wiki/File:OphthalmosaurusIcenius-NaturalHistoryMuseum-August23-08.jpg</a:t>
            </a:r>
            <a:endParaRPr lang="en-US" dirty="0" smtClean="0"/>
          </a:p>
          <a:p>
            <a:r>
              <a:rPr lang="en-US" dirty="0" smtClean="0"/>
              <a:t>Slide B-III. “Tyrannosaurs Rex.” David </a:t>
            </a:r>
            <a:r>
              <a:rPr lang="en-US" dirty="0" err="1" smtClean="0"/>
              <a:t>Monniaux</a:t>
            </a:r>
            <a:r>
              <a:rPr lang="en-US" dirty="0" smtClean="0"/>
              <a:t>. 2005. GNU GFDL v. </a:t>
            </a:r>
            <a:r>
              <a:rPr lang="en-US" dirty="0"/>
              <a:t>1.2/CC-BY 3.0.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commons.wikimedia.org/wiki/File:Palais_de_la_Decouverte_Tyrannosaurus_rex_p1050042.jpg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Slide C-III. “Stop ACTA Octopus.” </a:t>
            </a:r>
            <a:r>
              <a:rPr lang="en-US" dirty="0" err="1" smtClean="0"/>
              <a:t>Piratenpartei</a:t>
            </a:r>
            <a:r>
              <a:rPr lang="en-US" dirty="0" smtClean="0"/>
              <a:t> </a:t>
            </a:r>
            <a:r>
              <a:rPr lang="en-US" dirty="0" err="1" smtClean="0"/>
              <a:t>Schweitz</a:t>
            </a:r>
            <a:r>
              <a:rPr lang="en-US" dirty="0" smtClean="0"/>
              <a:t>. 2012 CC-BY-SA </a:t>
            </a:r>
            <a:r>
              <a:rPr lang="en-US" dirty="0"/>
              <a:t>3.0.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commons.wikimedia.org/wiki/File:Stop_ACTA_Octupus.jpg</a:t>
            </a:r>
            <a:r>
              <a:rPr lang="en-US" dirty="0" smtClean="0"/>
              <a:t>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594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68680" lvl="1" indent="-457200">
              <a:buAutoNum type="alphaUcPeriod"/>
            </a:pPr>
            <a:r>
              <a:rPr lang="en-US" dirty="0" smtClean="0"/>
              <a:t>The Berne Convention and International Copyright Protection</a:t>
            </a:r>
          </a:p>
          <a:p>
            <a:pPr marL="868680" lvl="1" indent="-457200">
              <a:buAutoNum type="alphaUcPeriod"/>
            </a:pPr>
            <a:endParaRPr lang="en-US" dirty="0"/>
          </a:p>
          <a:p>
            <a:pPr marL="868680" lvl="1" indent="-457200">
              <a:buAutoNum type="alphaUcPeriod"/>
            </a:pPr>
            <a:r>
              <a:rPr lang="en-US" dirty="0" smtClean="0"/>
              <a:t>TRIPS and International Copyright Protection</a:t>
            </a:r>
          </a:p>
          <a:p>
            <a:pPr marL="868680" lvl="1" indent="-457200">
              <a:buAutoNum type="alphaUcPeriod"/>
            </a:pPr>
            <a:endParaRPr lang="en-US" dirty="0"/>
          </a:p>
          <a:p>
            <a:pPr marL="868680" lvl="1" indent="-457200">
              <a:buAutoNum type="alphaUcPeriod"/>
            </a:pPr>
            <a:r>
              <a:rPr lang="en-US" dirty="0" smtClean="0"/>
              <a:t>Post TRIPS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03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A-I. Birth of Domestic Intellectual Property (IP) Protection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First modern intellectual property (IP) mechanism was a 1474 statute from Venice providing patent protection</a:t>
            </a:r>
          </a:p>
          <a:p>
            <a:endParaRPr lang="en-US" dirty="0"/>
          </a:p>
          <a:p>
            <a:r>
              <a:rPr lang="en-US" dirty="0" smtClean="0"/>
              <a:t>1624 Parliament of England provides patent protection via the Statute of Monopolies</a:t>
            </a:r>
          </a:p>
          <a:p>
            <a:endParaRPr lang="en-US" dirty="0"/>
          </a:p>
          <a:p>
            <a:r>
              <a:rPr lang="en-US" dirty="0" smtClean="0"/>
              <a:t>1710 Parliament of Great Britain passes Statute of Anne providing copyright protection</a:t>
            </a:r>
          </a:p>
          <a:p>
            <a:endParaRPr lang="en-US" dirty="0"/>
          </a:p>
          <a:p>
            <a:r>
              <a:rPr lang="en-US" dirty="0" smtClean="0"/>
              <a:t>1787 U.S. Constitution empowers Congress to provide IP protection</a:t>
            </a:r>
          </a:p>
          <a:p>
            <a:pPr lvl="1"/>
            <a:r>
              <a:rPr lang="en-US" dirty="0" smtClean="0"/>
              <a:t>1790 US passes both Patent Act and Copyright Act</a:t>
            </a:r>
            <a:endParaRPr lang="en-CA" dirty="0"/>
          </a:p>
        </p:txBody>
      </p:sp>
      <p:pic>
        <p:nvPicPr>
          <p:cNvPr id="3074" name="Picture 2" descr="File:Statute of an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196752"/>
            <a:ext cx="2976883" cy="5503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15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A-II. Paris </a:t>
            </a:r>
            <a:r>
              <a:rPr lang="en-US" sz="3600" dirty="0"/>
              <a:t>Convention for the Protection of Industrial Property (1883</a:t>
            </a:r>
            <a:r>
              <a:rPr lang="en-US" sz="3600" dirty="0" smtClean="0"/>
              <a:t>)</a:t>
            </a:r>
            <a:endParaRPr lang="en-C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international IP treaty was the Paris Convention for the Protection of Industrial Property (1883)</a:t>
            </a:r>
          </a:p>
          <a:p>
            <a:pPr lvl="1"/>
            <a:r>
              <a:rPr lang="en-US" dirty="0" smtClean="0"/>
              <a:t>Paris Convention’s origins lie in concerns patent protection in advance of 1873 World’s Fair in Vienna</a:t>
            </a:r>
          </a:p>
          <a:p>
            <a:pPr lvl="1"/>
            <a:r>
              <a:rPr lang="en-US" dirty="0" smtClean="0"/>
              <a:t>U.S. despite joining the Paris Convention in 1887, was instrumental in pushing for international system of patent protection (McNally, 2009)</a:t>
            </a:r>
          </a:p>
          <a:p>
            <a:pPr lvl="1"/>
            <a:r>
              <a:rPr lang="en-US" dirty="0" smtClean="0"/>
              <a:t>Pro free </a:t>
            </a:r>
            <a:r>
              <a:rPr lang="en-US" dirty="0"/>
              <a:t>t</a:t>
            </a:r>
            <a:r>
              <a:rPr lang="en-US" dirty="0" smtClean="0"/>
              <a:t>rade (and anti-patent) Germany under Bismarck did not sign (later accession in 1903)</a:t>
            </a:r>
          </a:p>
          <a:p>
            <a:pPr lvl="1"/>
            <a:endParaRPr lang="en-US" dirty="0"/>
          </a:p>
          <a:p>
            <a:r>
              <a:rPr lang="en-US" dirty="0" smtClean="0"/>
              <a:t>Key principle was ‘national treatment’ – contracting states have to provide the same protection for foreign nationals of contracting states as its own nationals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571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A-III. Berne </a:t>
            </a:r>
            <a:r>
              <a:rPr lang="en-US" sz="3200" dirty="0"/>
              <a:t>Convention for the Protection of Literary and Artistic </a:t>
            </a:r>
            <a:r>
              <a:rPr lang="en-US" sz="3200" dirty="0" smtClean="0"/>
              <a:t>Works (1886)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Paris Convention talks spurred discussion around a similar, international copyright treaty</a:t>
            </a:r>
          </a:p>
          <a:p>
            <a:endParaRPr lang="en-US" dirty="0"/>
          </a:p>
          <a:p>
            <a:r>
              <a:rPr lang="en-US" dirty="0" smtClean="0"/>
              <a:t>1884 conference in Berne led to draft Convention</a:t>
            </a:r>
          </a:p>
          <a:p>
            <a:pPr lvl="1"/>
            <a:r>
              <a:rPr lang="en-US" dirty="0" smtClean="0"/>
              <a:t>U.S. response to the Berne Convention:</a:t>
            </a:r>
          </a:p>
          <a:p>
            <a:pPr lvl="2"/>
            <a:r>
              <a:rPr lang="en-US" dirty="0" smtClean="0"/>
              <a:t>“The </a:t>
            </a:r>
            <a:r>
              <a:rPr lang="en-US" dirty="0"/>
              <a:t>Government of the United States is in principle disposed to accept the rule that </a:t>
            </a:r>
            <a:r>
              <a:rPr lang="en-US" dirty="0" smtClean="0"/>
              <a:t>the author </a:t>
            </a:r>
            <a:r>
              <a:rPr lang="en-US" dirty="0"/>
              <a:t>of a literary or artistic work… must be protected everywhere as a national. </a:t>
            </a:r>
            <a:r>
              <a:rPr lang="en-US" dirty="0" smtClean="0"/>
              <a:t>In practice</a:t>
            </a:r>
            <a:r>
              <a:rPr lang="en-US" dirty="0"/>
              <a:t>, however, the Government sees great obstacles to accommodating all </a:t>
            </a:r>
            <a:r>
              <a:rPr lang="en-US" dirty="0" smtClean="0"/>
              <a:t>countries within </a:t>
            </a:r>
            <a:r>
              <a:rPr lang="en-US" dirty="0"/>
              <a:t>one and same </a:t>
            </a:r>
            <a:r>
              <a:rPr lang="en-US" dirty="0" smtClean="0"/>
              <a:t>Convention.” </a:t>
            </a:r>
            <a:r>
              <a:rPr lang="en-US" dirty="0"/>
              <a:t>(WIPO 1986, 83</a:t>
            </a:r>
            <a:r>
              <a:rPr lang="en-US" dirty="0" smtClean="0"/>
              <a:t>).</a:t>
            </a:r>
          </a:p>
          <a:p>
            <a:pPr lvl="2"/>
            <a:endParaRPr lang="en-US" dirty="0"/>
          </a:p>
          <a:p>
            <a:r>
              <a:rPr lang="en-US" dirty="0" smtClean="0"/>
              <a:t>1886 Berne Convention for the Protection of Literary and Artistic Works formalized</a:t>
            </a:r>
          </a:p>
          <a:p>
            <a:pPr lvl="1"/>
            <a:r>
              <a:rPr lang="en-US" dirty="0" smtClean="0"/>
              <a:t>Original signatories – Belgium, France, Germany, Italy, Spain, Switzerland, Tunisia, and the United Kingdom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048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A-III(ii). </a:t>
            </a:r>
            <a:r>
              <a:rPr lang="en-US" sz="3200" dirty="0"/>
              <a:t>Berne Convention for the Protection of Literary and Artistic Works (1886)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Employs principle of national treatment (Article 3)</a:t>
            </a:r>
          </a:p>
          <a:p>
            <a:endParaRPr lang="en-US" dirty="0"/>
          </a:p>
          <a:p>
            <a:r>
              <a:rPr lang="en-US" dirty="0" smtClean="0"/>
              <a:t>Provides a term of protection for life of the author plus 50 years after their death (Article 7)</a:t>
            </a:r>
          </a:p>
          <a:p>
            <a:endParaRPr lang="en-US" dirty="0"/>
          </a:p>
          <a:p>
            <a:r>
              <a:rPr lang="en-US" dirty="0" smtClean="0"/>
              <a:t>Three step test for copyright exceptions (Article 9(2))</a:t>
            </a:r>
          </a:p>
          <a:p>
            <a:pPr lvl="1"/>
            <a:r>
              <a:rPr lang="en-US" dirty="0" smtClean="0"/>
              <a:t>“It </a:t>
            </a:r>
            <a:r>
              <a:rPr lang="en-US" dirty="0"/>
              <a:t>shall be a matter for legislation in the countries of the Union to permit the reproduction of such works in </a:t>
            </a:r>
            <a:r>
              <a:rPr lang="en-US" b="1" dirty="0">
                <a:solidFill>
                  <a:srgbClr val="FF0000"/>
                </a:solidFill>
              </a:rPr>
              <a:t>certain special cases</a:t>
            </a:r>
            <a:r>
              <a:rPr lang="en-US" dirty="0"/>
              <a:t>, provided that such reproduction </a:t>
            </a:r>
            <a:r>
              <a:rPr lang="en-US" b="1" dirty="0">
                <a:solidFill>
                  <a:srgbClr val="0070C0"/>
                </a:solidFill>
              </a:rPr>
              <a:t>does not conflict with a normal exploitation of the work </a:t>
            </a:r>
            <a:r>
              <a:rPr lang="en-US" dirty="0"/>
              <a:t>and </a:t>
            </a:r>
            <a:r>
              <a:rPr lang="en-US" b="1" dirty="0">
                <a:solidFill>
                  <a:srgbClr val="00B050"/>
                </a:solidFill>
              </a:rPr>
              <a:t>does not unreasonably prejudice the legitimate interests of the author</a:t>
            </a:r>
            <a:r>
              <a:rPr lang="en-US" dirty="0" smtClean="0"/>
              <a:t>.”</a:t>
            </a:r>
          </a:p>
          <a:p>
            <a:pPr lvl="1"/>
            <a:endParaRPr lang="en-US" dirty="0"/>
          </a:p>
          <a:p>
            <a:r>
              <a:rPr lang="en-US" dirty="0" smtClean="0"/>
              <a:t>Protection of moral rights added in 1928 version of the Convention (Article 6</a:t>
            </a:r>
            <a:r>
              <a:rPr lang="en-US" i="1" dirty="0" smtClean="0"/>
              <a:t>bis</a:t>
            </a:r>
            <a:r>
              <a:rPr lang="en-US" dirty="0" smtClean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566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A-IV. United States and the Berne Convention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1800s U.S. was a ‘pirate’ nation</a:t>
            </a:r>
          </a:p>
          <a:p>
            <a:pPr lvl="1"/>
            <a:r>
              <a:rPr lang="en-US" dirty="0" smtClean="0"/>
              <a:t>In 1842 Charles Dickens toured the U.S., and a key theme of his tour was a call for international copyright (</a:t>
            </a:r>
            <a:r>
              <a:rPr lang="en-US" dirty="0" err="1" smtClean="0"/>
              <a:t>Houtchens</a:t>
            </a:r>
            <a:r>
              <a:rPr lang="en-US" dirty="0" smtClean="0"/>
              <a:t>, 1941)</a:t>
            </a:r>
          </a:p>
          <a:p>
            <a:pPr lvl="1"/>
            <a:r>
              <a:rPr lang="en-US" dirty="0" smtClean="0"/>
              <a:t>Following the Berne Convention, Mark Twain provided testimony at the U.S. Senate on the need for international copyright protection (McNally, 2009)</a:t>
            </a:r>
          </a:p>
          <a:p>
            <a:pPr lvl="1"/>
            <a:endParaRPr lang="en-US" dirty="0"/>
          </a:p>
          <a:p>
            <a:r>
              <a:rPr lang="en-US" dirty="0" smtClean="0"/>
              <a:t>1891 U.S. passes domestic legislation providing international copyright</a:t>
            </a:r>
          </a:p>
          <a:p>
            <a:pPr lvl="1"/>
            <a:r>
              <a:rPr lang="en-US" dirty="0" smtClean="0"/>
              <a:t>However, to qualify books had to printed in the United States</a:t>
            </a:r>
          </a:p>
          <a:p>
            <a:pPr lvl="1"/>
            <a:endParaRPr lang="en-US" dirty="0"/>
          </a:p>
          <a:p>
            <a:r>
              <a:rPr lang="en-US" dirty="0" smtClean="0"/>
              <a:t>1908 revisions to the Berne Convention expressly prohibited formalities such as domestic printing requirements </a:t>
            </a:r>
          </a:p>
          <a:p>
            <a:endParaRPr lang="en-US" dirty="0"/>
          </a:p>
          <a:p>
            <a:r>
              <a:rPr lang="en-US" dirty="0" smtClean="0"/>
              <a:t>U.S. only formally accedes to the Berne Convention in 1989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734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A-V. Universal Copyright Convention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1952 UNESCO developed Universal Copyright Convention (UCC) becomes the second major international copyright agreement</a:t>
            </a:r>
            <a:endParaRPr lang="en-CA" dirty="0"/>
          </a:p>
          <a:p>
            <a:endParaRPr lang="en-US" dirty="0" smtClean="0"/>
          </a:p>
          <a:p>
            <a:r>
              <a:rPr lang="en-US" dirty="0" smtClean="0"/>
              <a:t>Unlike the Berne Convention which specifically forbid formalities (restrictions) around copyright protection, UCC allowed such restrictions</a:t>
            </a:r>
          </a:p>
          <a:p>
            <a:endParaRPr lang="en-US" dirty="0"/>
          </a:p>
          <a:p>
            <a:r>
              <a:rPr lang="en-US" dirty="0" smtClean="0"/>
              <a:t>UCC also included a special provision (Article XVII) designed to ensure that Berne Convention signatories could participate, and that they would be penalized if they renounced the Berne Convention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34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B-I. Growth </a:t>
            </a:r>
            <a:r>
              <a:rPr lang="en-US" dirty="0"/>
              <a:t>in Number of Berne Convention Signatories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Number of Berne Convention Signatories by Year </a:t>
            </a:r>
            <a:r>
              <a:rPr lang="en-US" sz="1600" dirty="0" smtClean="0"/>
              <a:t>(Source: WIPO, </a:t>
            </a:r>
            <a:r>
              <a:rPr lang="en-US" sz="1600" dirty="0" err="1" smtClean="0"/>
              <a:t>n.d.</a:t>
            </a:r>
            <a:r>
              <a:rPr lang="en-US" sz="1600" dirty="0" smtClean="0"/>
              <a:t>)</a:t>
            </a:r>
            <a:endParaRPr lang="en-CA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643119"/>
              </p:ext>
            </p:extLst>
          </p:nvPr>
        </p:nvGraphicFramePr>
        <p:xfrm>
          <a:off x="611560" y="2132856"/>
          <a:ext cx="7272808" cy="4363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86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BD600"/>
      </a:accent1>
      <a:accent2>
        <a:srgbClr val="B2B2B2"/>
      </a:accent2>
      <a:accent3>
        <a:srgbClr val="CC9900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4877</TotalTime>
  <Words>1756</Words>
  <Application>Microsoft Office PowerPoint</Application>
  <PresentationFormat>On-screen Show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International Copyright Protection </vt:lpstr>
      <vt:lpstr>Outline</vt:lpstr>
      <vt:lpstr>A-I. Birth of Domestic Intellectual Property (IP) Protection</vt:lpstr>
      <vt:lpstr>A-II. Paris Convention for the Protection of Industrial Property (1883)</vt:lpstr>
      <vt:lpstr>A-III. Berne Convention for the Protection of Literary and Artistic Works (1886)</vt:lpstr>
      <vt:lpstr>A-III(ii). Berne Convention for the Protection of Literary and Artistic Works (1886)</vt:lpstr>
      <vt:lpstr>A-IV. United States and the Berne Convention</vt:lpstr>
      <vt:lpstr>A-V. Universal Copyright Convention</vt:lpstr>
      <vt:lpstr>B-I. Growth in Number of Berne Convention Signatories </vt:lpstr>
      <vt:lpstr>B-II. Berne’s Growing Pains</vt:lpstr>
      <vt:lpstr>B-III. Uruguay Round and Teeth</vt:lpstr>
      <vt:lpstr>B-IV. Agreement on Trade Related Aspects of Intellectual Property (TRIPS)</vt:lpstr>
      <vt:lpstr>C-I. TRIPS+ (WCT and WPPT) </vt:lpstr>
      <vt:lpstr>C-II. Bilateral Trade Agreements and Copyright</vt:lpstr>
      <vt:lpstr>C-III. Retreat of the Expansionary Regime?</vt:lpstr>
      <vt:lpstr>Citations</vt:lpstr>
      <vt:lpstr>Treaties and Agreements</vt:lpstr>
      <vt:lpstr>Image 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Policy Overview</dc:title>
  <dc:creator>Michael McNally</dc:creator>
  <cp:lastModifiedBy>Michael McNally</cp:lastModifiedBy>
  <cp:revision>265</cp:revision>
  <dcterms:created xsi:type="dcterms:W3CDTF">2011-01-13T14:12:52Z</dcterms:created>
  <dcterms:modified xsi:type="dcterms:W3CDTF">2017-03-29T23:02:34Z</dcterms:modified>
</cp:coreProperties>
</file>