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29"/>
  </p:notesMasterIdLst>
  <p:handoutMasterIdLst>
    <p:handoutMasterId r:id="rId30"/>
  </p:handoutMasterIdLst>
  <p:sldIdLst>
    <p:sldId id="333" r:id="rId6"/>
    <p:sldId id="263" r:id="rId7"/>
    <p:sldId id="370" r:id="rId8"/>
    <p:sldId id="364" r:id="rId9"/>
    <p:sldId id="365" r:id="rId10"/>
    <p:sldId id="374" r:id="rId11"/>
    <p:sldId id="366" r:id="rId12"/>
    <p:sldId id="367" r:id="rId13"/>
    <p:sldId id="368" r:id="rId14"/>
    <p:sldId id="375" r:id="rId15"/>
    <p:sldId id="369" r:id="rId16"/>
    <p:sldId id="371" r:id="rId17"/>
    <p:sldId id="357" r:id="rId18"/>
    <p:sldId id="377" r:id="rId19"/>
    <p:sldId id="358" r:id="rId20"/>
    <p:sldId id="359" r:id="rId21"/>
    <p:sldId id="360" r:id="rId22"/>
    <p:sldId id="372" r:id="rId23"/>
    <p:sldId id="373" r:id="rId24"/>
    <p:sldId id="376" r:id="rId25"/>
    <p:sldId id="361" r:id="rId26"/>
    <p:sldId id="362" r:id="rId27"/>
    <p:sldId id="36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3482"/>
  </p:normalViewPr>
  <p:slideViewPr>
    <p:cSldViewPr snapToGrid="0" snapToObjects="1">
      <p:cViewPr varScale="1">
        <p:scale>
          <a:sx n="93" d="100"/>
          <a:sy n="93" d="100"/>
        </p:scale>
        <p:origin x="216" y="264"/>
      </p:cViewPr>
      <p:guideLst>
        <p:guide orient="horz" pos="2160"/>
        <p:guide pos="3840"/>
      </p:guideLst>
    </p:cSldViewPr>
  </p:slideViewPr>
  <p:notesTextViewPr>
    <p:cViewPr>
      <p:scale>
        <a:sx n="85" d="100"/>
        <a:sy n="85"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2020-09-25</a:t>
            </a:fld>
            <a:endParaRPr lang="en-CA" dirty="0"/>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dirty="0"/>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9/25/20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dirty="0"/>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Educational Institutions’ Policies and Practices.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dirty="0"/>
          </a:p>
        </p:txBody>
      </p:sp>
    </p:spTree>
    <p:extLst>
      <p:ext uri="{BB962C8B-B14F-4D97-AF65-F5344CB8AC3E}">
        <p14:creationId xmlns:p14="http://schemas.microsoft.com/office/powerpoint/2010/main" val="137934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Like CMEC, many post-secondary institutions have developed their own institutional Fair Dealing Guidelines in order to provide a simple and straightforward approach to determine if the Fair Dealing exception applies in particular circumstances. For both post-secondary and K-12 contexts, these fair dealing guidelines are not intended to be a replacement for the full analysis outlined by the Supreme Court of Canada, but, if followed, the guidelines are expected to yield a result consistent with such a full analysis in the vast majority of applicable cases</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dirty="0"/>
          </a:p>
        </p:txBody>
      </p:sp>
    </p:spTree>
    <p:extLst>
      <p:ext uri="{BB962C8B-B14F-4D97-AF65-F5344CB8AC3E}">
        <p14:creationId xmlns:p14="http://schemas.microsoft.com/office/powerpoint/2010/main" val="316327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The future of copyright policies and practices in educational institutions is up in the air. The 2019 INDU Statutory Review of the</a:t>
            </a:r>
            <a:r>
              <a:rPr lang="en-CA" sz="1200" b="0" i="1" u="sng"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acknowledged the ongoing tension between copyright collectives and educational institutions. It also recommended that the implementation of educational fair dealing continue to be reviewed (Recommendation 16 and 17).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While copyright battles in the education sector may continue, it is also important to note that the rise of open content such as open access scholarly publication and open educational resources, like this, offer one way to resolve the tension.</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dirty="0"/>
          </a:p>
        </p:txBody>
      </p:sp>
    </p:spTree>
    <p:extLst>
      <p:ext uri="{BB962C8B-B14F-4D97-AF65-F5344CB8AC3E}">
        <p14:creationId xmlns:p14="http://schemas.microsoft.com/office/powerpoint/2010/main" val="76292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rtl="0" fontAlgn="base"/>
            <a:r>
              <a:rPr lang="en-CA" sz="1200" b="0" i="0" u="none" strike="noStrike" kern="1200" dirty="0">
                <a:solidFill>
                  <a:schemeClr val="tx1"/>
                </a:solidFill>
                <a:effectLst/>
                <a:latin typeface="+mn-lt"/>
                <a:ea typeface="+mn-ea"/>
                <a:cs typeface="+mn-cs"/>
              </a:rPr>
              <a:t>Recognize that educational institutions can rely on both fair dealing and educational exceptions outlined in the </a:t>
            </a:r>
            <a:r>
              <a:rPr lang="en-CA" sz="1200" b="0" i="1" u="none" strike="noStrike" kern="1200" dirty="0">
                <a:solidFill>
                  <a:schemeClr val="tx1"/>
                </a:solidFill>
                <a:effectLst/>
                <a:latin typeface="+mn-lt"/>
                <a:ea typeface="+mn-ea"/>
                <a:cs typeface="+mn-cs"/>
              </a:rPr>
              <a:t>Copyright Act</a:t>
            </a: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Locate fair dealing guidelines and copyright resources for use in educational contexts</a:t>
            </a: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dirty="0"/>
          </a:p>
        </p:txBody>
      </p:sp>
    </p:spTree>
    <p:extLst>
      <p:ext uri="{BB962C8B-B14F-4D97-AF65-F5344CB8AC3E}">
        <p14:creationId xmlns:p14="http://schemas.microsoft.com/office/powerpoint/2010/main" val="251301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This has been the University of Alberta’s Opening Up Copyright instructional module on Educational Institutions Policies and Practices. Thank you for your attention.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dirty="0"/>
          </a:p>
        </p:txBody>
      </p:sp>
    </p:spTree>
    <p:extLst>
      <p:ext uri="{BB962C8B-B14F-4D97-AF65-F5344CB8AC3E}">
        <p14:creationId xmlns:p14="http://schemas.microsoft.com/office/powerpoint/2010/main" val="328535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dirty="0"/>
          </a:p>
        </p:txBody>
      </p:sp>
    </p:spTree>
    <p:extLst>
      <p:ext uri="{BB962C8B-B14F-4D97-AF65-F5344CB8AC3E}">
        <p14:creationId xmlns:p14="http://schemas.microsoft.com/office/powerpoint/2010/main" val="164367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order to effectively learn, teach, and research we must be able to access and build off the work of others. It is therefore no surprise that teachers and students use, consult, and share so many materials in educational institutions.  And while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has a very specific definition of what counts as an ‘educational institution’ the term covers both K-12 and post-secondary education.  There are many different kinds of copying done in education. A few examples are institutional copying, such as copying done by professors as part of their research; copying done by teachers and professors for students in order to enrich their learning experience; and copying done by the students themselves, both as part of their formal education or for personal study. With all that copying and distribution going on, it is no wonder that educational policy and practice is one of the most hotly contested areas of copyright. </a:t>
            </a:r>
            <a:endParaRPr lang="en-US" b="1"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dirty="0"/>
          </a:p>
        </p:txBody>
      </p:sp>
    </p:spTree>
    <p:extLst>
      <p:ext uri="{BB962C8B-B14F-4D97-AF65-F5344CB8AC3E}">
        <p14:creationId xmlns:p14="http://schemas.microsoft.com/office/powerpoint/2010/main" val="401047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Major copyright lawsuits have arisen because of differing viewpoints around the fairness of the copying done by staff in educational institutions. The 2012 </a:t>
            </a:r>
            <a:r>
              <a:rPr lang="en-CA" sz="1200" b="0" i="1" u="none" strike="noStrike" kern="1200" dirty="0">
                <a:solidFill>
                  <a:schemeClr val="tx1"/>
                </a:solidFill>
                <a:effectLst/>
                <a:latin typeface="+mn-lt"/>
                <a:ea typeface="+mn-ea"/>
                <a:cs typeface="+mn-cs"/>
              </a:rPr>
              <a:t>Alberta (Education) v. Access Copyright</a:t>
            </a:r>
            <a:r>
              <a:rPr lang="en-CA" sz="1200" b="0" i="0" u="none" strike="noStrike" kern="1200" dirty="0">
                <a:solidFill>
                  <a:schemeClr val="tx1"/>
                </a:solidFill>
                <a:effectLst/>
                <a:latin typeface="+mn-lt"/>
                <a:ea typeface="+mn-ea"/>
                <a:cs typeface="+mn-cs"/>
              </a:rPr>
              <a:t> case is an example. This case went to the Supreme Court and eventually determined that the teacher’s copying of short excerpts of printed works, and distributing those copies to their students, was fair. Also in 2012 </a:t>
            </a:r>
            <a:r>
              <a:rPr lang="en-CA" sz="1200" b="0" i="1" u="none" strike="noStrike" kern="1200" dirty="0">
                <a:solidFill>
                  <a:schemeClr val="tx1"/>
                </a:solidFill>
                <a:effectLst/>
                <a:latin typeface="+mn-lt"/>
                <a:ea typeface="+mn-ea"/>
                <a:cs typeface="+mn-cs"/>
              </a:rPr>
              <a:t>Copyright Modernization Act</a:t>
            </a:r>
            <a:r>
              <a:rPr lang="en-CA" sz="1200" b="0" i="0" u="none" strike="noStrike" kern="1200" dirty="0">
                <a:solidFill>
                  <a:schemeClr val="tx1"/>
                </a:solidFill>
                <a:effectLst/>
                <a:latin typeface="+mn-lt"/>
                <a:ea typeface="+mn-ea"/>
                <a:cs typeface="+mn-cs"/>
              </a:rPr>
              <a:t> came into force, which added “education” as a distinct purpose under fair dealing in the </a:t>
            </a:r>
            <a:r>
              <a:rPr lang="en-CA" sz="1200" b="0" i="1" u="none" strike="noStrike" kern="1200" dirty="0">
                <a:solidFill>
                  <a:schemeClr val="tx1"/>
                </a:solidFill>
                <a:effectLst/>
                <a:latin typeface="+mn-lt"/>
                <a:ea typeface="+mn-ea"/>
                <a:cs typeface="+mn-cs"/>
              </a:rPr>
              <a:t>Copyright Act.</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Disagreements about the interpretation of the fair dealing exceptions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are often at the heart of lawsuits like </a:t>
            </a:r>
            <a:r>
              <a:rPr lang="en-CA" sz="1200" b="0" i="1" u="none" strike="noStrike" kern="1200" dirty="0">
                <a:solidFill>
                  <a:schemeClr val="tx1"/>
                </a:solidFill>
                <a:effectLst/>
                <a:latin typeface="+mn-lt"/>
                <a:ea typeface="+mn-ea"/>
                <a:cs typeface="+mn-cs"/>
              </a:rPr>
              <a:t>Alberta (Education) v. Access Copyright</a:t>
            </a:r>
            <a:r>
              <a:rPr lang="en-CA" sz="1200" b="0" i="0" u="none" strike="noStrike" kern="1200" dirty="0">
                <a:solidFill>
                  <a:schemeClr val="tx1"/>
                </a:solidFill>
                <a:effectLst/>
                <a:latin typeface="+mn-lt"/>
                <a:ea typeface="+mn-ea"/>
                <a:cs typeface="+mn-cs"/>
              </a:rPr>
              <a:t> and </a:t>
            </a:r>
            <a:r>
              <a:rPr lang="en-CA" sz="1200" b="0" i="1" u="none" strike="noStrike" kern="1200" dirty="0">
                <a:solidFill>
                  <a:schemeClr val="tx1"/>
                </a:solidFill>
                <a:effectLst/>
                <a:latin typeface="+mn-lt"/>
                <a:ea typeface="+mn-ea"/>
                <a:cs typeface="+mn-cs"/>
              </a:rPr>
              <a:t>Access Copyright v. York University</a:t>
            </a:r>
            <a:r>
              <a:rPr lang="en-CA" sz="1200" b="0" i="0" u="none" strike="noStrike" kern="1200" dirty="0">
                <a:solidFill>
                  <a:schemeClr val="tx1"/>
                </a:solidFill>
                <a:effectLst/>
                <a:latin typeface="+mn-lt"/>
                <a:ea typeface="+mn-ea"/>
                <a:cs typeface="+mn-cs"/>
              </a:rPr>
              <a:t>, another court case this time involving a post-secondary institution. The main issues of this case revolved around whether tariffs approved by the Copyright Board are mandatory and whether the copyright fair dealing guidelines used by York University were fair.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dirty="0"/>
          </a:p>
        </p:txBody>
      </p:sp>
    </p:spTree>
    <p:extLst>
      <p:ext uri="{BB962C8B-B14F-4D97-AF65-F5344CB8AC3E}">
        <p14:creationId xmlns:p14="http://schemas.microsoft.com/office/powerpoint/2010/main" val="345285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You may have noticed that both of these cases involved Access Copyright. Access Copyright is a copyright collective that manages the rights of literary works and licenses the photocopying of those works in educational institutions in exchange for fees. However in Quebec, </a:t>
            </a:r>
            <a:r>
              <a:rPr lang="en-CA" sz="1200" b="0" i="0" u="none" strike="noStrike" kern="1200" dirty="0" err="1">
                <a:solidFill>
                  <a:schemeClr val="tx1"/>
                </a:solidFill>
                <a:effectLst/>
                <a:latin typeface="+mn-lt"/>
                <a:ea typeface="+mn-ea"/>
                <a:cs typeface="+mn-cs"/>
              </a:rPr>
              <a:t>Copibec</a:t>
            </a:r>
            <a:r>
              <a:rPr lang="en-CA" sz="1200" b="0" i="0" u="none" strike="noStrike" kern="1200" dirty="0">
                <a:solidFill>
                  <a:schemeClr val="tx1"/>
                </a:solidFill>
                <a:effectLst/>
                <a:latin typeface="+mn-lt"/>
                <a:ea typeface="+mn-ea"/>
                <a:cs typeface="+mn-cs"/>
              </a:rPr>
              <a:t> is the responsible collective.   And speaking of lawsuits, </a:t>
            </a:r>
            <a:r>
              <a:rPr lang="en-CA" sz="1200" b="0" i="0" u="none" strike="noStrike" kern="1200" dirty="0" err="1">
                <a:solidFill>
                  <a:schemeClr val="tx1"/>
                </a:solidFill>
                <a:effectLst/>
                <a:latin typeface="+mn-lt"/>
                <a:ea typeface="+mn-ea"/>
                <a:cs typeface="+mn-cs"/>
              </a:rPr>
              <a:t>Copibec</a:t>
            </a:r>
            <a:r>
              <a:rPr lang="en-CA" sz="1200" b="0" i="0" u="none" strike="noStrike" kern="1200" dirty="0">
                <a:solidFill>
                  <a:schemeClr val="tx1"/>
                </a:solidFill>
                <a:effectLst/>
                <a:latin typeface="+mn-lt"/>
                <a:ea typeface="+mn-ea"/>
                <a:cs typeface="+mn-cs"/>
              </a:rPr>
              <a:t> brought a class action suit against </a:t>
            </a:r>
            <a:r>
              <a:rPr lang="en-CA" sz="1200" b="0" i="0" u="none" strike="noStrike" kern="1200" dirty="0" err="1">
                <a:solidFill>
                  <a:schemeClr val="tx1"/>
                </a:solidFill>
                <a:effectLst/>
                <a:latin typeface="+mn-lt"/>
                <a:ea typeface="+mn-ea"/>
                <a:cs typeface="+mn-cs"/>
              </a:rPr>
              <a:t>Université</a:t>
            </a:r>
            <a:r>
              <a:rPr lang="en-CA" sz="1200" b="0" i="0" u="none" strike="noStrike" kern="1200" dirty="0">
                <a:solidFill>
                  <a:schemeClr val="tx1"/>
                </a:solidFill>
                <a:effectLst/>
                <a:latin typeface="+mn-lt"/>
                <a:ea typeface="+mn-ea"/>
                <a:cs typeface="+mn-cs"/>
              </a:rPr>
              <a:t> Laval in 2017 which was settled in 2018.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With so much controversy around educational copying and the high cost of litigation, it is natural for people who work in education to want to be cautious. However, we need to be careful that ongoing legal action on the part of collectives does not impede or discourage the legitimate uses of copyrighted material by students or educational institutions covered under fair dealing</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dirty="0"/>
          </a:p>
        </p:txBody>
      </p:sp>
    </p:spTree>
    <p:extLst>
      <p:ext uri="{BB962C8B-B14F-4D97-AF65-F5344CB8AC3E}">
        <p14:creationId xmlns:p14="http://schemas.microsoft.com/office/powerpoint/2010/main" val="260631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Fair dealing is outlined in s.29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and involves a ‘Two-Step Test’ for determining whether a particular use of a copyrighted material is fair.  The first step is assessing the purpose of the use. The list of acceptable purposes includes education as well as research and private study.  However, just meeting one of the purposes in the first step doesn’t mean that the use is fair. It depends on the outcome of the second step, the ‘six-factor test’. This second step involves assessing six key factors for determining whether the use of the work can be reasonably considered fair.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There are many good resources that can help us understand if our use of a material falls under the fair dealing exception. These include other Opening Up Copyright Modules, resources from the Universities of Alberta, Ottawa and Toronto, as well as CAUT’s copyright guidelines.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dirty="0"/>
          </a:p>
        </p:txBody>
      </p:sp>
    </p:spTree>
    <p:extLst>
      <p:ext uri="{BB962C8B-B14F-4D97-AF65-F5344CB8AC3E}">
        <p14:creationId xmlns:p14="http://schemas.microsoft.com/office/powerpoint/2010/main" val="139444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There are many good resources that can help us understand if our use of a material falls under the fair dealing exception. These include other Opening Up Copyright Modules, resources from the Universities of Alberta, Ottawa and Toronto, as well as CAUT’s copyright guidelines. </a:t>
            </a:r>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224775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addition to the fair dealing exception,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also outlines other exceptions to infringement for educational contexts. Section 29.4 to 30.03 describe the exceptions to infringement that apply specifically to educational institutions and staff. However, these exceptions are not relied on very often, in part because they are cumbersome to say the least, and are thus not as relevant as the fair dealing exception which is commonly relied on in different educational contexts.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dirty="0"/>
          </a:p>
        </p:txBody>
      </p:sp>
    </p:spTree>
    <p:extLst>
      <p:ext uri="{BB962C8B-B14F-4D97-AF65-F5344CB8AC3E}">
        <p14:creationId xmlns:p14="http://schemas.microsoft.com/office/powerpoint/2010/main" val="323299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the K-12 context, the Council of Ministers of Education, Canada plays a leading role. The CMEC Copyright Consortium has developed and published Fair Dealing Guidelines to help teachers and school administrators understand how to use copyright-protected works appropriately. They have also developed other resources like a Fair Dealing Decision Tool that allows teachers to determine whether their copying requires copyright permission or can be done without permission because it falls within its fair dealing guidelines.  Individual school boards may also adopt their own guidelines.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dirty="0"/>
          </a:p>
        </p:txBody>
      </p:sp>
    </p:spTree>
    <p:extLst>
      <p:ext uri="{BB962C8B-B14F-4D97-AF65-F5344CB8AC3E}">
        <p14:creationId xmlns:p14="http://schemas.microsoft.com/office/powerpoint/2010/main" val="410484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Before 2011 post-secondary institutions would almost always have licence agreements with Access Copyright or </a:t>
            </a:r>
            <a:r>
              <a:rPr lang="en-CA" sz="1200" b="0" i="0" u="none" strike="noStrike" kern="1200" dirty="0" err="1">
                <a:solidFill>
                  <a:schemeClr val="tx1"/>
                </a:solidFill>
                <a:effectLst/>
                <a:latin typeface="+mn-lt"/>
                <a:ea typeface="+mn-ea"/>
                <a:cs typeface="+mn-cs"/>
              </a:rPr>
              <a:t>Copibec</a:t>
            </a:r>
            <a:r>
              <a:rPr lang="en-CA" sz="1200" b="0" i="0" u="none" strike="noStrike" kern="1200" dirty="0">
                <a:solidFill>
                  <a:schemeClr val="tx1"/>
                </a:solidFill>
                <a:effectLst/>
                <a:latin typeface="+mn-lt"/>
                <a:ea typeface="+mn-ea"/>
                <a:cs typeface="+mn-cs"/>
              </a:rPr>
              <a:t> to cover routine copying in their institutions. In recent years this has given way to institutions employing a variety of different approaches to remaining copyright compliant, in part, by relying on fair dealing exceptions. </a:t>
            </a:r>
            <a:endParaRPr lang="en-CA" b="0" dirty="0">
              <a:effectLst/>
            </a:endParaRPr>
          </a:p>
          <a:p>
            <a:pPr rtl="0"/>
            <a:r>
              <a:rPr lang="en-CA" sz="1200" b="0" i="0" u="none" strike="noStrike" kern="1200" dirty="0">
                <a:solidFill>
                  <a:schemeClr val="tx1"/>
                </a:solidFill>
                <a:effectLst/>
                <a:latin typeface="+mn-lt"/>
                <a:ea typeface="+mn-ea"/>
                <a:cs typeface="+mn-cs"/>
              </a:rPr>
              <a:t>Like CMEC, many post-secondary institutions have developed their own institutional Fair Dealing Guidelines in order to provide a simple and straightforward approach to determine if the Fair Dealing exception applies in particular circumstances. For both post-secondary and K-12 contexts, these fair dealing guidelines are not intended to be a replacement for the full analysis outlined by the Supreme Court of Canada, but, if followed, the guidelines are expected to yield a result consistent with such a full analysis in the vast majority of applicable cases</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dirty="0"/>
          </a:p>
        </p:txBody>
      </p:sp>
    </p:spTree>
    <p:extLst>
      <p:ext uri="{BB962C8B-B14F-4D97-AF65-F5344CB8AC3E}">
        <p14:creationId xmlns:p14="http://schemas.microsoft.com/office/powerpoint/2010/main" val="258549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6201D401-6E38-4741-9CB1-34C20DE134A8}"/>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1A84F9A8-14A1-4B88-932D-E1BBA3ABDAD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C107BBE8-E7B5-4AC0-B07C-1F65EDA6C993}"/>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45AE0319-7714-405D-81A4-8A928EEB6FE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7DCD5AC4-6A48-463C-9D1A-61C4024482B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4" name="TextBox 13">
            <a:extLst>
              <a:ext uri="{FF2B5EF4-FFF2-40B4-BE49-F238E27FC236}">
                <a16:creationId xmlns:a16="http://schemas.microsoft.com/office/drawing/2014/main" id="{7DA6AC28-8AA4-4FC4-8B8C-C1967462BF52}"/>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5" name="Rectangle 14">
            <a:extLst>
              <a:ext uri="{FF2B5EF4-FFF2-40B4-BE49-F238E27FC236}">
                <a16:creationId xmlns:a16="http://schemas.microsoft.com/office/drawing/2014/main" id="{BF7316A3-9114-4038-A5D6-3C22E3807433}"/>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8D5B3898-E3BD-40B5-A34A-75220D4C0E80}"/>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7" name="TextBox 6">
            <a:extLst>
              <a:ext uri="{FF2B5EF4-FFF2-40B4-BE49-F238E27FC236}">
                <a16:creationId xmlns:a16="http://schemas.microsoft.com/office/drawing/2014/main" id="{BADFED90-1D26-4110-8A84-E1AD170B309E}"/>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4BB1D59C-0567-446A-9DDA-942378E28EF0}"/>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2C388C70-6787-4F16-97F4-FB2C9F406FD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2C63B96B-35CD-43CD-80AD-E23AE4DBB445}"/>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7" name="TextBox 6">
            <a:extLst>
              <a:ext uri="{FF2B5EF4-FFF2-40B4-BE49-F238E27FC236}">
                <a16:creationId xmlns:a16="http://schemas.microsoft.com/office/drawing/2014/main" id="{5B2CE003-7D14-4BB7-84C6-AFD3B741B25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ec.ca/466/Copyright_Information_for_Teachers.html" TargetMode="External"/><Relationship Id="rId2" Type="http://schemas.openxmlformats.org/officeDocument/2006/relationships/hyperlink" Target="https://www.caut.ca/docs/default-source/copyright/revised-caut-guidelines-for-the-use-of-copyrighted-material-(feb-2013).pdf" TargetMode="External"/><Relationship Id="rId1" Type="http://schemas.openxmlformats.org/officeDocument/2006/relationships/slideLayout" Target="../slideLayouts/slideLayout31.xml"/><Relationship Id="rId5" Type="http://schemas.openxmlformats.org/officeDocument/2006/relationships/hyperlink" Target="https://onesearch.library.utoronto.ca/sites/default/files/copyright/basicsfaqs_092018.pdf" TargetMode="External"/><Relationship Id="rId4" Type="http://schemas.openxmlformats.org/officeDocument/2006/relationships/hyperlink" Target="https://www.ualberta.ca/faculty-and-staff/copyright/intro-to-copyright-law/fair-dealing/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8" Type="http://schemas.openxmlformats.org/officeDocument/2006/relationships/hyperlink" Target="https://thenounproject.com/search/?q=file%20sound&amp;i=2728070" TargetMode="External"/><Relationship Id="rId3" Type="http://schemas.openxmlformats.org/officeDocument/2006/relationships/hyperlink" Target="https://unsplash.com/photos/c-mgSuxqpzA" TargetMode="External"/><Relationship Id="rId7" Type="http://schemas.openxmlformats.org/officeDocument/2006/relationships/hyperlink" Target="https://thenounproject.com/search/?q=article%20mockup&amp;i=244221" TargetMode="External"/><Relationship Id="rId2" Type="http://schemas.openxmlformats.org/officeDocument/2006/relationships/hyperlink" Target="mailto:Christina@wocintechchat.com" TargetMode="External"/><Relationship Id="rId1" Type="http://schemas.openxmlformats.org/officeDocument/2006/relationships/slideLayout" Target="../slideLayouts/slideLayout33.xml"/><Relationship Id="rId6" Type="http://schemas.openxmlformats.org/officeDocument/2006/relationships/hyperlink" Target="https://thenounproject.com/search/?q=open%20book&amp;i=991011" TargetMode="External"/><Relationship Id="rId11" Type="http://schemas.openxmlformats.org/officeDocument/2006/relationships/hyperlink" Target="https://commons.wikimedia.org/w/index.php?title=Special:Search&amp;limit=50&amp;offset=500&amp;profile=default&amp;search=man+cartoon&amp;advancedSearch-current=%7b%22namespaces%22:%5b6,12,14,100,106,0%5d%7d#/media/File:Senior_Guy_At_The_Office_Cartoon.svg" TargetMode="External"/><Relationship Id="rId5" Type="http://schemas.openxmlformats.org/officeDocument/2006/relationships/hyperlink" Target="https://unsplash.com/photos/37-obwmRiAI" TargetMode="External"/><Relationship Id="rId10" Type="http://schemas.openxmlformats.org/officeDocument/2006/relationships/hyperlink" Target="https://thenounproject.com/crosswellrob/uploads/?i=1122689" TargetMode="External"/><Relationship Id="rId4" Type="http://schemas.openxmlformats.org/officeDocument/2006/relationships/hyperlink" Target="https://unsplash.com/photos/4nKOEAQaTgA" TargetMode="External"/><Relationship Id="rId9" Type="http://schemas.openxmlformats.org/officeDocument/2006/relationships/hyperlink" Target="https://thenounproject.com/search/?q=school&amp;i=1983588"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illt/collection/money-money/?i=402474" TargetMode="External"/><Relationship Id="rId3" Type="http://schemas.openxmlformats.org/officeDocument/2006/relationships/hyperlink" Target="https://pixabay.com/illustrations/cartoon-casual-character-drawing-3685566/" TargetMode="External"/><Relationship Id="rId7" Type="http://schemas.openxmlformats.org/officeDocument/2006/relationships/hyperlink" Target="https://thenounproject.com/search/?q=paper%20money&amp;i=3360185" TargetMode="External"/><Relationship Id="rId2" Type="http://schemas.openxmlformats.org/officeDocument/2006/relationships/hyperlink" Target="https://pixabay.com/en/teacher-bookworm-glasses-professor-359311/" TargetMode="External"/><Relationship Id="rId1" Type="http://schemas.openxmlformats.org/officeDocument/2006/relationships/slideLayout" Target="../slideLayouts/slideLayout33.xml"/><Relationship Id="rId6" Type="http://schemas.openxmlformats.org/officeDocument/2006/relationships/hyperlink" Target="https://thenounproject.com/search/?q=photocopier&amp;i=1127745" TargetMode="External"/><Relationship Id="rId5" Type="http://schemas.openxmlformats.org/officeDocument/2006/relationships/hyperlink" Target="https://thenounproject.com/search/?q=kids&amp;i=235684" TargetMode="External"/><Relationship Id="rId10" Type="http://schemas.openxmlformats.org/officeDocument/2006/relationships/hyperlink" Target="https://thenounproject.com/search/?q=sign&amp;i=1859815" TargetMode="External"/><Relationship Id="rId4" Type="http://schemas.openxmlformats.org/officeDocument/2006/relationships/hyperlink" Target="https://thenounproject.com/search/?q=highlight%20document&amp;i=241534" TargetMode="External"/><Relationship Id="rId9" Type="http://schemas.openxmlformats.org/officeDocument/2006/relationships/hyperlink" Target="https://thenounproject.com/search/?q=scale&amp;i=132064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AFYstudio/uploads/?i=1737325" TargetMode="External"/><Relationship Id="rId3" Type="http://schemas.openxmlformats.org/officeDocument/2006/relationships/hyperlink" Target="https://freesound.org/people/DigestContent/sounds/442755/" TargetMode="External"/><Relationship Id="rId7" Type="http://schemas.openxmlformats.org/officeDocument/2006/relationships/hyperlink" Target="https://thenounproject.com/search/?q=alternatives&amp;i=1074053" TargetMode="External"/><Relationship Id="rId2" Type="http://schemas.openxmlformats.org/officeDocument/2006/relationships/hyperlink" Target="https://thenounproject.com/search/?q=building&amp;i=164596" TargetMode="External"/><Relationship Id="rId1" Type="http://schemas.openxmlformats.org/officeDocument/2006/relationships/slideLayout" Target="../slideLayouts/slideLayout33.xml"/><Relationship Id="rId6" Type="http://schemas.openxmlformats.org/officeDocument/2006/relationships/hyperlink" Target="https://thenounproject.com/search/?q=percent&amp;i=397874" TargetMode="External"/><Relationship Id="rId11" Type="http://schemas.openxmlformats.org/officeDocument/2006/relationships/hyperlink" Target="https://thenounproject.com/search/?q=content%20management&amp;i=1575870" TargetMode="External"/><Relationship Id="rId5" Type="http://schemas.openxmlformats.org/officeDocument/2006/relationships/hyperlink" Target="https://thenounproject.com/search/?q=copy&amp;i=1474212" TargetMode="External"/><Relationship Id="rId10" Type="http://schemas.openxmlformats.org/officeDocument/2006/relationships/hyperlink" Target="https://thenounproject.com/search/?q=copyright&amp;i=93928" TargetMode="External"/><Relationship Id="rId4" Type="http://schemas.openxmlformats.org/officeDocument/2006/relationships/hyperlink" Target="https://thenounproject.com/icon/1005058/" TargetMode="External"/><Relationship Id="rId9" Type="http://schemas.openxmlformats.org/officeDocument/2006/relationships/hyperlink" Target="https://thenounproject.com/search/?q=dollar%20sign&amp;i=17114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9.svg"/><Relationship Id="rId3" Type="http://schemas.openxmlformats.org/officeDocument/2006/relationships/image" Target="../media/image15.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g"/><Relationship Id="rId15" Type="http://schemas.microsoft.com/office/2007/relationships/hdphoto" Target="../media/hdphoto1.wdp"/><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Global_Open_Educational_Resources_Logo.svg/" TargetMode="External"/><Relationship Id="rId2" Type="http://schemas.openxmlformats.org/officeDocument/2006/relationships/hyperlink" Target="https://thenounproject.com/search/?q=agreement%20company&amp;i=3373812" TargetMode="External"/><Relationship Id="rId1" Type="http://schemas.openxmlformats.org/officeDocument/2006/relationships/slideLayout" Target="../slideLayouts/slideLayout33.xml"/><Relationship Id="rId5" Type="http://schemas.openxmlformats.org/officeDocument/2006/relationships/hyperlink" Target="http://www.hooksounds.com/" TargetMode="External"/><Relationship Id="rId4" Type="http://schemas.openxmlformats.org/officeDocument/2006/relationships/hyperlink" Target="https://thenounproject.com/search/?q=sign&amp;i=185981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0.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51.png"/><Relationship Id="rId5" Type="http://schemas.openxmlformats.org/officeDocument/2006/relationships/image" Target="../media/image2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svg"/><Relationship Id="rId12"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CE6-7329-5841-8A72-0A876796CF46}"/>
              </a:ext>
            </a:extLst>
          </p:cNvPr>
          <p:cNvSpPr>
            <a:spLocks noGrp="1"/>
          </p:cNvSpPr>
          <p:nvPr>
            <p:ph type="ctrTitle"/>
          </p:nvPr>
        </p:nvSpPr>
        <p:spPr>
          <a:xfrm>
            <a:off x="427735" y="1600200"/>
            <a:ext cx="11381678" cy="2387600"/>
          </a:xfrm>
        </p:spPr>
        <p:txBody>
          <a:bodyPr/>
          <a:lstStyle/>
          <a:p>
            <a:r>
              <a:rPr lang="en-US" dirty="0"/>
              <a:t>EDUCATIONAL INSTITUTIONS’ POLICIES AND PRACTICES</a:t>
            </a:r>
          </a:p>
        </p:txBody>
      </p:sp>
      <p:sp>
        <p:nvSpPr>
          <p:cNvPr id="4" name="Text Placeholder 3">
            <a:extLst>
              <a:ext uri="{FF2B5EF4-FFF2-40B4-BE49-F238E27FC236}">
                <a16:creationId xmlns:a16="http://schemas.microsoft.com/office/drawing/2014/main" id="{9CE48866-0BD8-3140-8960-1E0423F2C49B}"/>
              </a:ext>
            </a:extLst>
          </p:cNvPr>
          <p:cNvSpPr>
            <a:spLocks noGrp="1"/>
          </p:cNvSpPr>
          <p:nvPr>
            <p:ph type="body" sz="quarter" idx="10"/>
          </p:nvPr>
        </p:nvSpPr>
        <p:spPr>
          <a:xfrm>
            <a:off x="9899374" y="6310381"/>
            <a:ext cx="1910039" cy="374650"/>
          </a:xfrm>
        </p:spPr>
        <p:txBody>
          <a:bodyPr/>
          <a:lstStyle/>
          <a:p>
            <a:r>
              <a:rPr lang="en-US" dirty="0"/>
              <a:t>September 2020</a:t>
            </a:r>
          </a:p>
        </p:txBody>
      </p:sp>
    </p:spTree>
    <p:extLst>
      <p:ext uri="{BB962C8B-B14F-4D97-AF65-F5344CB8AC3E}">
        <p14:creationId xmlns:p14="http://schemas.microsoft.com/office/powerpoint/2010/main" val="327165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POST-SECONDARY POLICIES </a:t>
            </a:r>
            <a:br>
              <a:rPr lang="en-US" dirty="0"/>
            </a:br>
            <a:r>
              <a:rPr lang="en-US" dirty="0"/>
              <a:t>AND PRACTICES</a:t>
            </a:r>
          </a:p>
        </p:txBody>
      </p:sp>
      <p:pic>
        <p:nvPicPr>
          <p:cNvPr id="8" name="Picture 7">
            <a:extLst>
              <a:ext uri="{FF2B5EF4-FFF2-40B4-BE49-F238E27FC236}">
                <a16:creationId xmlns:a16="http://schemas.microsoft.com/office/drawing/2014/main" id="{27812834-11A0-B94E-A112-F6AD143DFC48}"/>
              </a:ext>
            </a:extLst>
          </p:cNvPr>
          <p:cNvPicPr>
            <a:picLocks noChangeAspect="1"/>
          </p:cNvPicPr>
          <p:nvPr/>
        </p:nvPicPr>
        <p:blipFill>
          <a:blip r:embed="rId3"/>
          <a:stretch>
            <a:fillRect/>
          </a:stretch>
        </p:blipFill>
        <p:spPr>
          <a:xfrm>
            <a:off x="2368733" y="2947520"/>
            <a:ext cx="2125648" cy="2557524"/>
          </a:xfrm>
          <a:prstGeom prst="rect">
            <a:avLst/>
          </a:prstGeom>
        </p:spPr>
      </p:pic>
      <p:pic>
        <p:nvPicPr>
          <p:cNvPr id="21" name="Picture 20">
            <a:extLst>
              <a:ext uri="{FF2B5EF4-FFF2-40B4-BE49-F238E27FC236}">
                <a16:creationId xmlns:a16="http://schemas.microsoft.com/office/drawing/2014/main" id="{911D0A43-0C32-4341-B1A5-9D73DFB684DC}"/>
              </a:ext>
            </a:extLst>
          </p:cNvPr>
          <p:cNvPicPr>
            <a:picLocks noChangeAspect="1"/>
          </p:cNvPicPr>
          <p:nvPr/>
        </p:nvPicPr>
        <p:blipFill>
          <a:blip r:embed="rId4"/>
          <a:srcRect/>
          <a:stretch/>
        </p:blipFill>
        <p:spPr>
          <a:xfrm>
            <a:off x="4910509" y="2672938"/>
            <a:ext cx="2787112" cy="2761926"/>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708F7414-1B36-EE4A-B358-70F370252393}"/>
              </a:ext>
            </a:extLst>
          </p:cNvPr>
          <p:cNvPicPr>
            <a:picLocks noChangeAspect="1"/>
          </p:cNvPicPr>
          <p:nvPr/>
        </p:nvPicPr>
        <p:blipFill>
          <a:blip r:embed="rId5"/>
          <a:stretch>
            <a:fillRect/>
          </a:stretch>
        </p:blipFill>
        <p:spPr>
          <a:xfrm>
            <a:off x="8113749" y="3223260"/>
            <a:ext cx="2806349" cy="2375463"/>
          </a:xfrm>
          <a:prstGeom prst="rect">
            <a:avLst/>
          </a:prstGeom>
        </p:spPr>
      </p:pic>
      <p:cxnSp>
        <p:nvCxnSpPr>
          <p:cNvPr id="26" name="Straight Arrow Connector 25">
            <a:extLst>
              <a:ext uri="{FF2B5EF4-FFF2-40B4-BE49-F238E27FC236}">
                <a16:creationId xmlns:a16="http://schemas.microsoft.com/office/drawing/2014/main" id="{C10E8859-806D-AE40-BC20-0504AD011F37}"/>
              </a:ext>
            </a:extLst>
          </p:cNvPr>
          <p:cNvCxnSpPr>
            <a:cxnSpLocks/>
          </p:cNvCxnSpPr>
          <p:nvPr/>
        </p:nvCxnSpPr>
        <p:spPr>
          <a:xfrm flipH="1">
            <a:off x="7383780" y="2307310"/>
            <a:ext cx="857058" cy="3656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F5C76CE-302C-0341-B03D-40ED1E0BA8E8}"/>
              </a:ext>
            </a:extLst>
          </p:cNvPr>
          <p:cNvSpPr txBox="1"/>
          <p:nvPr/>
        </p:nvSpPr>
        <p:spPr>
          <a:xfrm>
            <a:off x="8559262" y="1743615"/>
            <a:ext cx="3223260" cy="923330"/>
          </a:xfrm>
          <a:prstGeom prst="rect">
            <a:avLst/>
          </a:prstGeom>
          <a:noFill/>
        </p:spPr>
        <p:txBody>
          <a:bodyPr wrap="square" rtlCol="0">
            <a:spAutoFit/>
          </a:bodyPr>
          <a:lstStyle/>
          <a:p>
            <a:r>
              <a:rPr lang="en-US" dirty="0"/>
              <a:t>Guidelines are not intended as a replacement for a full fair dealing assessment </a:t>
            </a:r>
          </a:p>
        </p:txBody>
      </p:sp>
    </p:spTree>
    <p:extLst>
      <p:ext uri="{BB962C8B-B14F-4D97-AF65-F5344CB8AC3E}">
        <p14:creationId xmlns:p14="http://schemas.microsoft.com/office/powerpoint/2010/main" val="12675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GOING FORWARD</a:t>
            </a:r>
          </a:p>
        </p:txBody>
      </p:sp>
      <p:pic>
        <p:nvPicPr>
          <p:cNvPr id="3" name="Picture 2" descr="A picture containing flower, table&#10;&#10;Description automatically generated">
            <a:extLst>
              <a:ext uri="{FF2B5EF4-FFF2-40B4-BE49-F238E27FC236}">
                <a16:creationId xmlns:a16="http://schemas.microsoft.com/office/drawing/2014/main" id="{1D6B91BA-DD73-364A-BC35-C5284596B090}"/>
              </a:ext>
            </a:extLst>
          </p:cNvPr>
          <p:cNvPicPr>
            <a:picLocks noChangeAspect="1"/>
          </p:cNvPicPr>
          <p:nvPr/>
        </p:nvPicPr>
        <p:blipFill>
          <a:blip r:embed="rId3"/>
          <a:stretch>
            <a:fillRect/>
          </a:stretch>
        </p:blipFill>
        <p:spPr>
          <a:xfrm>
            <a:off x="744929" y="1763977"/>
            <a:ext cx="3454400" cy="1993900"/>
          </a:xfrm>
          <a:prstGeom prst="rect">
            <a:avLst/>
          </a:prstGeom>
        </p:spPr>
      </p:pic>
      <p:pic>
        <p:nvPicPr>
          <p:cNvPr id="4" name="Picture 3" descr="A picture containing bottle&#10;&#10;Description automatically generated">
            <a:extLst>
              <a:ext uri="{FF2B5EF4-FFF2-40B4-BE49-F238E27FC236}">
                <a16:creationId xmlns:a16="http://schemas.microsoft.com/office/drawing/2014/main" id="{19344733-E314-F646-9103-9227CDB31491}"/>
              </a:ext>
            </a:extLst>
          </p:cNvPr>
          <p:cNvPicPr>
            <a:picLocks noChangeAspect="1"/>
          </p:cNvPicPr>
          <p:nvPr/>
        </p:nvPicPr>
        <p:blipFill>
          <a:blip r:embed="rId4"/>
          <a:stretch>
            <a:fillRect/>
          </a:stretch>
        </p:blipFill>
        <p:spPr>
          <a:xfrm>
            <a:off x="4199329" y="1831574"/>
            <a:ext cx="7762714" cy="1926303"/>
          </a:xfrm>
          <a:prstGeom prst="rect">
            <a:avLst/>
          </a:prstGeom>
        </p:spPr>
      </p:pic>
      <p:sp>
        <p:nvSpPr>
          <p:cNvPr id="5" name="TextBox 4">
            <a:extLst>
              <a:ext uri="{FF2B5EF4-FFF2-40B4-BE49-F238E27FC236}">
                <a16:creationId xmlns:a16="http://schemas.microsoft.com/office/drawing/2014/main" id="{DD4D100C-157D-0646-BCE6-D972E95FED74}"/>
              </a:ext>
            </a:extLst>
          </p:cNvPr>
          <p:cNvSpPr txBox="1"/>
          <p:nvPr/>
        </p:nvSpPr>
        <p:spPr>
          <a:xfrm>
            <a:off x="10879204" y="3825474"/>
            <a:ext cx="1312796" cy="369332"/>
          </a:xfrm>
          <a:prstGeom prst="rect">
            <a:avLst/>
          </a:prstGeom>
          <a:noFill/>
        </p:spPr>
        <p:txBody>
          <a:bodyPr wrap="square" rtlCol="0">
            <a:spAutoFit/>
          </a:bodyPr>
          <a:lstStyle/>
          <a:p>
            <a:r>
              <a:rPr lang="en-US" dirty="0">
                <a:solidFill>
                  <a:schemeClr val="bg2">
                    <a:lumMod val="25000"/>
                  </a:schemeClr>
                </a:solidFill>
                <a:latin typeface="Avenir Next Condensed" panose="020B0506020202020204" pitchFamily="34" charset="0"/>
              </a:rPr>
              <a:t>(2019)</a:t>
            </a:r>
          </a:p>
        </p:txBody>
      </p:sp>
      <p:sp>
        <p:nvSpPr>
          <p:cNvPr id="2" name="Rectangle 1">
            <a:extLst>
              <a:ext uri="{FF2B5EF4-FFF2-40B4-BE49-F238E27FC236}">
                <a16:creationId xmlns:a16="http://schemas.microsoft.com/office/drawing/2014/main" id="{D1748A02-E201-894A-9854-2A2A1DBF4284}"/>
              </a:ext>
            </a:extLst>
          </p:cNvPr>
          <p:cNvSpPr/>
          <p:nvPr/>
        </p:nvSpPr>
        <p:spPr>
          <a:xfrm>
            <a:off x="536713" y="4302419"/>
            <a:ext cx="11118573" cy="2031325"/>
          </a:xfrm>
          <a:prstGeom prst="rect">
            <a:avLst/>
          </a:prstGeom>
        </p:spPr>
        <p:txBody>
          <a:bodyPr wrap="square">
            <a:spAutoFit/>
          </a:bodyPr>
          <a:lstStyle/>
          <a:p>
            <a:r>
              <a:rPr lang="en-CA" dirty="0"/>
              <a:t>That the Government of Canada consider establishing facilitation between the educational sector and the copyright collectives to build consensus towards the future of educational fair dealing in Canada. (Recommendation 16) </a:t>
            </a:r>
          </a:p>
          <a:p>
            <a:endParaRPr lang="en-CA" dirty="0"/>
          </a:p>
          <a:p>
            <a:r>
              <a:rPr lang="en-CA" dirty="0"/>
              <a:t>That the House of Commons Standing Committee on Industry, Science and Technology resume its review of the implementation of educational fair dealing in the Canadian educational sector within three years, based on new and authoritative information as well as new legal developments. (Recommendation 17)</a:t>
            </a:r>
            <a:endParaRPr lang="en-US" dirty="0"/>
          </a:p>
        </p:txBody>
      </p:sp>
      <p:pic>
        <p:nvPicPr>
          <p:cNvPr id="7" name="Open Access Logo">
            <a:extLst>
              <a:ext uri="{FF2B5EF4-FFF2-40B4-BE49-F238E27FC236}">
                <a16:creationId xmlns:a16="http://schemas.microsoft.com/office/drawing/2014/main" id="{7BB87F1F-A899-C34E-91C4-778B06402C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130" y="2965926"/>
            <a:ext cx="4815756" cy="1926303"/>
          </a:xfrm>
          <a:prstGeom prst="rect">
            <a:avLst/>
          </a:prstGeom>
        </p:spPr>
      </p:pic>
      <p:pic>
        <p:nvPicPr>
          <p:cNvPr id="8" name="OER Commons">
            <a:extLst>
              <a:ext uri="{FF2B5EF4-FFF2-40B4-BE49-F238E27FC236}">
                <a16:creationId xmlns:a16="http://schemas.microsoft.com/office/drawing/2014/main" id="{F94A4263-D89D-0C46-A379-414A34CD7B9B}"/>
              </a:ext>
            </a:extLst>
          </p:cNvPr>
          <p:cNvPicPr>
            <a:picLocks noChangeAspect="1"/>
          </p:cNvPicPr>
          <p:nvPr/>
        </p:nvPicPr>
        <p:blipFill>
          <a:blip r:embed="rId7"/>
          <a:srcRect/>
          <a:stretch/>
        </p:blipFill>
        <p:spPr>
          <a:xfrm>
            <a:off x="6710116" y="2855153"/>
            <a:ext cx="3209137" cy="2142098"/>
          </a:xfrm>
          <a:prstGeom prst="rect">
            <a:avLst/>
          </a:prstGeom>
        </p:spPr>
      </p:pic>
      <p:pic>
        <p:nvPicPr>
          <p:cNvPr id="9" name="Picture 6" descr="https://licensebuttons.net/l/by/3.0/88x31.png">
            <a:extLst>
              <a:ext uri="{FF2B5EF4-FFF2-40B4-BE49-F238E27FC236}">
                <a16:creationId xmlns:a16="http://schemas.microsoft.com/office/drawing/2014/main" id="{DFBB39FB-199F-3249-9E0B-7AB0CE5E0D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3800" y="5997493"/>
            <a:ext cx="1260000" cy="44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18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
                                            <p:txEl>
                                              <p:pRg st="0" end="0"/>
                                            </p:txEl>
                                          </p:spTgt>
                                        </p:tgtEl>
                                      </p:cBhvr>
                                    </p:animEffect>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
                                            <p:txEl>
                                              <p:pRg st="2" end="2"/>
                                            </p:txEl>
                                          </p:spTgt>
                                        </p:tgtEl>
                                      </p:cBhvr>
                                    </p:animEffect>
                                    <p:set>
                                      <p:cBhvr>
                                        <p:cTn id="21" dur="1" fill="hold">
                                          <p:stCondLst>
                                            <p:cond delay="499"/>
                                          </p:stCondLst>
                                        </p:cTn>
                                        <p:tgtEl>
                                          <p:spTgt spid="2">
                                            <p:txEl>
                                              <p:pRg st="2" end="2"/>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2" name="TextBox 1">
            <a:extLst>
              <a:ext uri="{FF2B5EF4-FFF2-40B4-BE49-F238E27FC236}">
                <a16:creationId xmlns:a16="http://schemas.microsoft.com/office/drawing/2014/main" id="{5A332140-8342-9C4E-B72E-1500891C4CF3}"/>
              </a:ext>
            </a:extLst>
          </p:cNvPr>
          <p:cNvSpPr txBox="1"/>
          <p:nvPr/>
        </p:nvSpPr>
        <p:spPr>
          <a:xfrm>
            <a:off x="687456" y="2269435"/>
            <a:ext cx="11275943" cy="3108543"/>
          </a:xfrm>
          <a:prstGeom prst="rect">
            <a:avLst/>
          </a:prstGeom>
          <a:noFill/>
        </p:spPr>
        <p:txBody>
          <a:bodyPr wrap="square" rtlCol="0">
            <a:spAutoFit/>
          </a:bodyPr>
          <a:lstStyle/>
          <a:p>
            <a:r>
              <a:rPr lang="en-CA" sz="2800" dirty="0"/>
              <a:t>You should now be able to:</a:t>
            </a:r>
          </a:p>
          <a:p>
            <a:endParaRPr lang="en-CA" sz="2800" dirty="0"/>
          </a:p>
          <a:p>
            <a:pPr marL="285750" indent="-285750" fontAlgn="base">
              <a:buFont typeface="Arial" panose="020B0604020202020204" pitchFamily="34" charset="0"/>
              <a:buChar char="•"/>
            </a:pPr>
            <a:r>
              <a:rPr lang="en-CA" sz="2800" dirty="0"/>
              <a:t>Recognize that educational institutions can rely on both fair dealing and educational exceptions outlined in the </a:t>
            </a:r>
            <a:r>
              <a:rPr lang="en-CA" sz="2800" i="1" dirty="0"/>
              <a:t>Copyright Act</a:t>
            </a:r>
          </a:p>
          <a:p>
            <a:pPr marL="285750" indent="-285750" fontAlgn="base">
              <a:buFont typeface="Arial" panose="020B0604020202020204" pitchFamily="34" charset="0"/>
              <a:buChar char="•"/>
            </a:pPr>
            <a:endParaRPr lang="en-CA" sz="2800" dirty="0"/>
          </a:p>
          <a:p>
            <a:pPr marL="285750" indent="-285750" fontAlgn="base">
              <a:buFont typeface="Arial" panose="020B0604020202020204" pitchFamily="34" charset="0"/>
              <a:buChar char="•"/>
            </a:pPr>
            <a:r>
              <a:rPr lang="en-CA" sz="2800" dirty="0"/>
              <a:t>Understand and be able to explain the role of fair dealing guidelines in an educational context</a:t>
            </a:r>
            <a:endParaRPr lang="en-US" sz="2800" dirty="0"/>
          </a:p>
        </p:txBody>
      </p:sp>
    </p:spTree>
    <p:extLst>
      <p:ext uri="{BB962C8B-B14F-4D97-AF65-F5344CB8AC3E}">
        <p14:creationId xmlns:p14="http://schemas.microsoft.com/office/powerpoint/2010/main" val="91816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75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0E6F7-DC7B-1242-A221-9688682B9535}"/>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E1D612EE-99BD-7C4B-82F9-0584DFCDB3C6}"/>
              </a:ext>
            </a:extLst>
          </p:cNvPr>
          <p:cNvSpPr txBox="1"/>
          <p:nvPr/>
        </p:nvSpPr>
        <p:spPr>
          <a:xfrm>
            <a:off x="512619" y="2056686"/>
            <a:ext cx="4862945" cy="4801314"/>
          </a:xfrm>
          <a:prstGeom prst="rect">
            <a:avLst/>
          </a:prstGeom>
          <a:noFill/>
        </p:spPr>
        <p:txBody>
          <a:bodyPr wrap="square" rtlCol="0">
            <a:spAutoFit/>
          </a:bodyPr>
          <a:lstStyle/>
          <a:p>
            <a:r>
              <a:rPr lang="en-CA" dirty="0"/>
              <a:t>The following institutions and organizations have created fair dealing guidelines and resources  you can reference:</a:t>
            </a:r>
          </a:p>
          <a:p>
            <a:pPr marL="342900" indent="-342900" fontAlgn="base">
              <a:buFont typeface="+mj-lt"/>
              <a:buAutoNum type="alphaLcPeriod"/>
            </a:pPr>
            <a:r>
              <a:rPr lang="en-CA" dirty="0"/>
              <a:t>Council of Ministers of Education (CMEC)</a:t>
            </a:r>
          </a:p>
          <a:p>
            <a:pPr marL="342900" indent="-342900" fontAlgn="base">
              <a:buFont typeface="+mj-lt"/>
              <a:buAutoNum type="alphaLcPeriod"/>
            </a:pPr>
            <a:r>
              <a:rPr lang="en-CA" dirty="0"/>
              <a:t>Universities of Alberta, Ottawa and Toronto</a:t>
            </a:r>
          </a:p>
          <a:p>
            <a:pPr marL="342900" indent="-342900" fontAlgn="base">
              <a:buFont typeface="+mj-lt"/>
              <a:buAutoNum type="alphaLcPeriod"/>
            </a:pPr>
            <a:r>
              <a:rPr lang="en-CA" dirty="0"/>
              <a:t>Canadian Association of University Teachers (CAUT)</a:t>
            </a:r>
          </a:p>
          <a:p>
            <a:pPr marL="342900" indent="-342900" fontAlgn="base">
              <a:buFont typeface="+mj-lt"/>
              <a:buAutoNum type="alphaLcPeriod"/>
            </a:pPr>
            <a:r>
              <a:rPr lang="en-CA" dirty="0">
                <a:solidFill>
                  <a:srgbClr val="879F3D"/>
                </a:solidFill>
              </a:rPr>
              <a:t>All of the above</a:t>
            </a:r>
          </a:p>
          <a:p>
            <a:pPr fontAlgn="base"/>
            <a:endParaRPr lang="en-CA" b="1" dirty="0">
              <a:solidFill>
                <a:srgbClr val="879F3D"/>
              </a:solidFill>
            </a:endParaRPr>
          </a:p>
          <a:p>
            <a:pPr fontAlgn="base"/>
            <a:br>
              <a:rPr lang="en-CA" dirty="0"/>
            </a:br>
            <a:r>
              <a:rPr lang="en-CA" dirty="0"/>
              <a:t>Educational staff and teachers can refer to both the fair dealing exception to infringement and the specific educational exceptions in the </a:t>
            </a:r>
            <a:r>
              <a:rPr lang="en-CA" i="1" dirty="0"/>
              <a:t>Copyright Act.</a:t>
            </a:r>
            <a:r>
              <a:rPr lang="en-CA" dirty="0"/>
              <a:t> </a:t>
            </a:r>
            <a:r>
              <a:rPr lang="en-CA" dirty="0">
                <a:solidFill>
                  <a:srgbClr val="879F3D"/>
                </a:solidFill>
              </a:rPr>
              <a:t>True</a:t>
            </a:r>
            <a:r>
              <a:rPr lang="en-CA" dirty="0"/>
              <a:t> or False? </a:t>
            </a:r>
            <a:endParaRPr lang="en-US" dirty="0"/>
          </a:p>
          <a:p>
            <a:pPr fontAlgn="base"/>
            <a:r>
              <a:rPr lang="en-CA" b="1" dirty="0">
                <a:solidFill>
                  <a:srgbClr val="879F3D"/>
                </a:solidFill>
              </a:rPr>
              <a:t> </a:t>
            </a:r>
          </a:p>
          <a:p>
            <a:br>
              <a:rPr lang="en-CA" dirty="0"/>
            </a:br>
            <a:endParaRPr lang="en-US" dirty="0"/>
          </a:p>
        </p:txBody>
      </p:sp>
      <p:sp>
        <p:nvSpPr>
          <p:cNvPr id="5" name="TextBox 4">
            <a:extLst>
              <a:ext uri="{FF2B5EF4-FFF2-40B4-BE49-F238E27FC236}">
                <a16:creationId xmlns:a16="http://schemas.microsoft.com/office/drawing/2014/main" id="{B7A74584-ABB1-AA45-A33D-32A53281B8BD}"/>
              </a:ext>
            </a:extLst>
          </p:cNvPr>
          <p:cNvSpPr txBox="1"/>
          <p:nvPr/>
        </p:nvSpPr>
        <p:spPr>
          <a:xfrm>
            <a:off x="5375564" y="1745673"/>
            <a:ext cx="6622472" cy="2862322"/>
          </a:xfrm>
          <a:prstGeom prst="rect">
            <a:avLst/>
          </a:prstGeom>
          <a:noFill/>
        </p:spPr>
        <p:txBody>
          <a:bodyPr wrap="square" rtlCol="0">
            <a:spAutoFit/>
          </a:bodyPr>
          <a:lstStyle/>
          <a:p>
            <a:br>
              <a:rPr lang="en-CA" dirty="0"/>
            </a:br>
            <a:r>
              <a:rPr lang="en-CA" dirty="0"/>
              <a:t>An institution’s fair dealing guidelines, if followed, are:</a:t>
            </a:r>
          </a:p>
          <a:p>
            <a:pPr marL="342900" indent="-342900" fontAlgn="base">
              <a:buFont typeface="+mj-lt"/>
              <a:buAutoNum type="alphaLcPeriod"/>
            </a:pPr>
            <a:r>
              <a:rPr lang="en-CA" dirty="0">
                <a:solidFill>
                  <a:srgbClr val="879F3D"/>
                </a:solidFill>
              </a:rPr>
              <a:t>Expected to yield a result consistent with a full fair dealing analysis as outlined by the Supreme Court of Canada in the vast majority of cases, but are not a replacement</a:t>
            </a:r>
          </a:p>
          <a:p>
            <a:pPr marL="342900" indent="-342900" fontAlgn="base">
              <a:buFont typeface="+mj-lt"/>
              <a:buAutoNum type="alphaLcPeriod"/>
            </a:pPr>
            <a:r>
              <a:rPr lang="en-CA" dirty="0"/>
              <a:t>Like seasonal tires and should be changed every six months</a:t>
            </a:r>
          </a:p>
          <a:p>
            <a:pPr marL="342900" indent="-342900" fontAlgn="base">
              <a:buFont typeface="+mj-lt"/>
              <a:buAutoNum type="alphaLcPeriod"/>
            </a:pPr>
            <a:r>
              <a:rPr lang="en-CA" dirty="0"/>
              <a:t>A replacement for the full fair dealing analysis outlined by by the Supreme Court of Canada”</a:t>
            </a:r>
          </a:p>
          <a:p>
            <a:pPr fontAlgn="base"/>
            <a:endParaRPr lang="en-CA" b="1" dirty="0"/>
          </a:p>
        </p:txBody>
      </p:sp>
    </p:spTree>
    <p:extLst>
      <p:ext uri="{BB962C8B-B14F-4D97-AF65-F5344CB8AC3E}">
        <p14:creationId xmlns:p14="http://schemas.microsoft.com/office/powerpoint/2010/main" val="83112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87C52E-67E6-4790-8DCA-5AEDFE246370}"/>
              </a:ext>
            </a:extLst>
          </p:cNvPr>
          <p:cNvSpPr>
            <a:spLocks noGrp="1"/>
          </p:cNvSpPr>
          <p:nvPr>
            <p:ph type="body" sz="quarter" idx="15"/>
          </p:nvPr>
        </p:nvSpPr>
        <p:spPr>
          <a:xfrm>
            <a:off x="580258" y="1671944"/>
            <a:ext cx="10502608" cy="4250430"/>
          </a:xfrm>
        </p:spPr>
        <p:txBody>
          <a:bodyPr/>
          <a:lstStyle/>
          <a:p>
            <a:pPr marL="360000" indent="-529200"/>
            <a:r>
              <a:rPr lang="en-CA" dirty="0"/>
              <a:t>Canadian Association of University Teachers (2013). CAUT guidelines for the use of copyrighted material [pdf]. Retrieved </a:t>
            </a:r>
            <a:r>
              <a:rPr lang="en-CA" dirty="0" err="1"/>
              <a:t>from:</a:t>
            </a:r>
            <a:r>
              <a:rPr lang="en-CA" u="sng" dirty="0" err="1">
                <a:hlinkClick r:id="rId2"/>
              </a:rPr>
              <a:t>https</a:t>
            </a:r>
            <a:r>
              <a:rPr lang="en-CA" u="sng" dirty="0">
                <a:hlinkClick r:id="rId2"/>
              </a:rPr>
              <a:t>://www.caut.ca/docs/default-source/copyright/revised-caut-guidelines-for-the-use-of-copyrighted-material-(feb-2013).pdf</a:t>
            </a:r>
            <a:endParaRPr lang="en-CA" dirty="0"/>
          </a:p>
          <a:p>
            <a:pPr marL="360000" indent="-529200"/>
            <a:r>
              <a:rPr lang="en-CA" dirty="0"/>
              <a:t>Council of Ministers of Education, Canada. (N.d.). Copyright information for teachers. </a:t>
            </a:r>
            <a:r>
              <a:rPr lang="en-CA" dirty="0" err="1"/>
              <a:t>Retreived</a:t>
            </a:r>
            <a:r>
              <a:rPr lang="en-CA" dirty="0"/>
              <a:t> from </a:t>
            </a:r>
            <a:r>
              <a:rPr lang="en-CA" u="sng" dirty="0">
                <a:hlinkClick r:id="rId3"/>
              </a:rPr>
              <a:t>https://www.cmec.ca/466/Copyright_Information_for_Teachers.html</a:t>
            </a:r>
            <a:r>
              <a:rPr lang="en-CA" dirty="0"/>
              <a:t> </a:t>
            </a:r>
          </a:p>
          <a:p>
            <a:pPr marL="360000" indent="-529200"/>
            <a:r>
              <a:rPr lang="en-CA" dirty="0"/>
              <a:t>Murray, L.J., &amp; </a:t>
            </a:r>
            <a:r>
              <a:rPr lang="en-CA" dirty="0" err="1"/>
              <a:t>Trosow</a:t>
            </a:r>
            <a:r>
              <a:rPr lang="en-CA" dirty="0"/>
              <a:t>, S. E. (2013). </a:t>
            </a:r>
            <a:r>
              <a:rPr lang="en-CA" i="1" dirty="0"/>
              <a:t>Canadian copyright: A citizen’s guide </a:t>
            </a:r>
            <a:r>
              <a:rPr lang="en-CA" dirty="0"/>
              <a:t>(2nd ed.). Between the Lines</a:t>
            </a:r>
          </a:p>
          <a:p>
            <a:pPr marL="360000" indent="-529200"/>
            <a:r>
              <a:rPr lang="en-CA" dirty="0"/>
              <a:t>University of Alberta Copyright Office (n.d.). Fair dealing [webpage], Retrieved from:</a:t>
            </a:r>
            <a:r>
              <a:rPr lang="en-CA" dirty="0">
                <a:hlinkClick r:id="rId4"/>
              </a:rPr>
              <a:t> </a:t>
            </a:r>
            <a:r>
              <a:rPr lang="en-CA" u="sng" dirty="0">
                <a:hlinkClick r:id="rId4"/>
              </a:rPr>
              <a:t>https://www.ualberta.ca/faculty-and-staff/copyright/intro-to-copyright-law/fair-dealing/index.html</a:t>
            </a:r>
            <a:endParaRPr lang="en-CA" dirty="0"/>
          </a:p>
          <a:p>
            <a:pPr marL="360000" indent="-529200"/>
            <a:r>
              <a:rPr lang="en-CA" dirty="0"/>
              <a:t>University of Toronto Libraries (n.d.). Copyright basics and FAQs [pdf.] Retrieved from:</a:t>
            </a:r>
            <a:r>
              <a:rPr lang="en-CA" dirty="0">
                <a:hlinkClick r:id="rId5"/>
              </a:rPr>
              <a:t> </a:t>
            </a:r>
            <a:r>
              <a:rPr lang="en-CA" u="sng" dirty="0">
                <a:hlinkClick r:id="rId5"/>
              </a:rPr>
              <a:t>https://onesearch.library.utoronto.ca/sites/default/files/copyright/basicsfaqs_092018.pdf</a:t>
            </a:r>
            <a:endParaRPr lang="en-CA" u="sng" dirty="0"/>
          </a:p>
        </p:txBody>
      </p:sp>
    </p:spTree>
    <p:extLst>
      <p:ext uri="{BB962C8B-B14F-4D97-AF65-F5344CB8AC3E}">
        <p14:creationId xmlns:p14="http://schemas.microsoft.com/office/powerpoint/2010/main" val="179350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0B78D6-6855-40F3-AAB7-2B905AABCEF9}"/>
              </a:ext>
            </a:extLst>
          </p:cNvPr>
          <p:cNvSpPr>
            <a:spLocks noGrp="1"/>
          </p:cNvSpPr>
          <p:nvPr>
            <p:ph type="body" sz="quarter" idx="15"/>
          </p:nvPr>
        </p:nvSpPr>
        <p:spPr/>
        <p:txBody>
          <a:bodyPr/>
          <a:lstStyle/>
          <a:p>
            <a:pPr marL="540000" indent="-457200"/>
            <a:r>
              <a:rPr lang="en-CA" dirty="0"/>
              <a:t>Access Copyright v. York University, 2017 FCC 669 </a:t>
            </a:r>
          </a:p>
          <a:p>
            <a:pPr marL="540000" indent="-457200"/>
            <a:r>
              <a:rPr lang="en-CA" dirty="0"/>
              <a:t>Alberta (Education) v</a:t>
            </a:r>
            <a:r>
              <a:rPr lang="en-CA" i="1" dirty="0"/>
              <a:t>.</a:t>
            </a:r>
            <a:r>
              <a:rPr lang="en-CA" dirty="0"/>
              <a:t> Canadian Copyright Licensing Agency (Access Copyright), 2012 SCC 37, [2012] 2 S.C.R 345. </a:t>
            </a:r>
          </a:p>
          <a:p>
            <a:pPr marL="540000" indent="-457200"/>
            <a:r>
              <a:rPr lang="en-CA" dirty="0"/>
              <a:t>York University v. Access Copyright, 2020 FCA 77</a:t>
            </a:r>
          </a:p>
          <a:p>
            <a:endParaRPr lang="en-CA" dirty="0"/>
          </a:p>
        </p:txBody>
      </p:sp>
    </p:spTree>
    <p:extLst>
      <p:ext uri="{BB962C8B-B14F-4D97-AF65-F5344CB8AC3E}">
        <p14:creationId xmlns:p14="http://schemas.microsoft.com/office/powerpoint/2010/main" val="731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D5125E-6121-44A9-AB06-274F94C19DE3}"/>
              </a:ext>
            </a:extLst>
          </p:cNvPr>
          <p:cNvSpPr>
            <a:spLocks noGrp="1"/>
          </p:cNvSpPr>
          <p:nvPr>
            <p:ph type="body" sz="quarter" idx="15"/>
          </p:nvPr>
        </p:nvSpPr>
        <p:spPr>
          <a:xfrm>
            <a:off x="291548" y="1590261"/>
            <a:ext cx="11473069" cy="4541203"/>
          </a:xfrm>
        </p:spPr>
        <p:txBody>
          <a:bodyPr/>
          <a:lstStyle/>
          <a:p>
            <a:pPr marL="360000" indent="-457200"/>
            <a:r>
              <a:rPr lang="en-CA" sz="1600" dirty="0">
                <a:hlinkClick r:id="rId2"/>
              </a:rPr>
              <a:t>Christina@wocintechchat.com</a:t>
            </a:r>
            <a:r>
              <a:rPr lang="en-CA" sz="1600" dirty="0"/>
              <a:t> (n.d.). [Teach]. </a:t>
            </a:r>
            <a:r>
              <a:rPr lang="en-CA" sz="1600" i="1" dirty="0" err="1"/>
              <a:t>Unsplash</a:t>
            </a:r>
            <a:r>
              <a:rPr lang="en-CA" sz="1600" i="1" dirty="0"/>
              <a:t>. </a:t>
            </a:r>
            <a:r>
              <a:rPr lang="en-CA" sz="1600" dirty="0"/>
              <a:t>Retrieved </a:t>
            </a:r>
            <a:r>
              <a:rPr lang="en-CA" sz="1600" dirty="0" err="1"/>
              <a:t>from:</a:t>
            </a:r>
            <a:r>
              <a:rPr lang="en-CA" sz="1600" dirty="0" err="1">
                <a:hlinkClick r:id="rId3"/>
              </a:rPr>
              <a:t>https</a:t>
            </a:r>
            <a:r>
              <a:rPr lang="en-CA" sz="1600" dirty="0">
                <a:hlinkClick r:id="rId3"/>
              </a:rPr>
              <a:t>://unsplash.com/photos/c-mgSuxqpzA</a:t>
            </a:r>
            <a:endParaRPr lang="en-CA" sz="1600" dirty="0"/>
          </a:p>
          <a:p>
            <a:pPr marL="360000" indent="-457200"/>
            <a:r>
              <a:rPr lang="en-CA" sz="1600" dirty="0"/>
              <a:t>Taylor Wilcox (n.d.). [Learn]. </a:t>
            </a:r>
            <a:r>
              <a:rPr lang="en-CA" sz="1600" i="1" dirty="0" err="1"/>
              <a:t>Unsplash</a:t>
            </a:r>
            <a:r>
              <a:rPr lang="en-CA" sz="1600" dirty="0"/>
              <a:t>. Retrieved </a:t>
            </a:r>
            <a:r>
              <a:rPr lang="en-CA" sz="1600" dirty="0" err="1"/>
              <a:t>from:</a:t>
            </a:r>
            <a:r>
              <a:rPr lang="en-CA" sz="1600" dirty="0" err="1">
                <a:hlinkClick r:id="rId4"/>
              </a:rPr>
              <a:t>https</a:t>
            </a:r>
            <a:r>
              <a:rPr lang="en-CA" sz="1600" dirty="0">
                <a:hlinkClick r:id="rId4"/>
              </a:rPr>
              <a:t>://unsplash.com/photos/4nKOEAQaTgA</a:t>
            </a:r>
            <a:endParaRPr lang="en-CA" sz="1600" dirty="0"/>
          </a:p>
          <a:p>
            <a:pPr marL="360000" indent="-457200"/>
            <a:r>
              <a:rPr lang="en-CA" sz="1600" dirty="0"/>
              <a:t>Science in HD (n.d.). [Research] </a:t>
            </a:r>
            <a:r>
              <a:rPr lang="en-CA" sz="1600" i="1" dirty="0" err="1"/>
              <a:t>Unsplash</a:t>
            </a:r>
            <a:r>
              <a:rPr lang="en-CA" sz="1600" i="1" dirty="0"/>
              <a:t>. </a:t>
            </a:r>
            <a:r>
              <a:rPr lang="en-CA" sz="1600" dirty="0"/>
              <a:t>Retrieved </a:t>
            </a:r>
            <a:r>
              <a:rPr lang="en-CA" sz="1600" dirty="0" err="1"/>
              <a:t>from:</a:t>
            </a:r>
            <a:r>
              <a:rPr lang="en-CA" sz="1600" dirty="0" err="1">
                <a:hlinkClick r:id="rId5"/>
              </a:rPr>
              <a:t>https</a:t>
            </a:r>
            <a:r>
              <a:rPr lang="en-CA" sz="1600" dirty="0">
                <a:hlinkClick r:id="rId5"/>
              </a:rPr>
              <a:t>://unsplash.com/photos/37-obwmRiAI</a:t>
            </a:r>
            <a:endParaRPr lang="en-CA" sz="1600" dirty="0"/>
          </a:p>
          <a:p>
            <a:pPr marL="360000" indent="-457200"/>
            <a:r>
              <a:rPr lang="en-CA" sz="1600" dirty="0" err="1"/>
              <a:t>Lluisa</a:t>
            </a:r>
            <a:r>
              <a:rPr lang="en-CA" sz="1600" dirty="0"/>
              <a:t> </a:t>
            </a:r>
            <a:r>
              <a:rPr lang="en-CA" sz="1600" dirty="0" err="1"/>
              <a:t>Iborra</a:t>
            </a:r>
            <a:r>
              <a:rPr lang="en-CA" sz="1600" dirty="0"/>
              <a:t> (n.d.). Open book. </a:t>
            </a:r>
            <a:r>
              <a:rPr lang="en-CA" sz="1600" i="1" dirty="0"/>
              <a:t>The Noun Project. </a:t>
            </a:r>
            <a:r>
              <a:rPr lang="en-CA" sz="1600" dirty="0"/>
              <a:t>Retrieved from: </a:t>
            </a:r>
            <a:r>
              <a:rPr lang="en-CA" sz="1600" dirty="0">
                <a:hlinkClick r:id="rId6"/>
              </a:rPr>
              <a:t>https://thenounproject.com/search/?q=open%20book&amp;i=991011</a:t>
            </a:r>
            <a:endParaRPr lang="en-CA" sz="1600" dirty="0"/>
          </a:p>
          <a:p>
            <a:pPr marL="360000" indent="-457200"/>
            <a:r>
              <a:rPr lang="en-CA" sz="1600" dirty="0" err="1">
                <a:cs typeface="Arial" panose="020B0604020202020204" pitchFamily="34" charset="0"/>
              </a:rPr>
              <a:t>Dawid</a:t>
            </a:r>
            <a:r>
              <a:rPr lang="en-CA" sz="1600" dirty="0">
                <a:cs typeface="Arial" panose="020B0604020202020204" pitchFamily="34" charset="0"/>
              </a:rPr>
              <a:t> Sobolewski (n.d.). </a:t>
            </a:r>
            <a:r>
              <a:rPr lang="en-CA" sz="1600" dirty="0" err="1">
                <a:cs typeface="Arial" panose="020B0604020202020204" pitchFamily="34" charset="0"/>
              </a:rPr>
              <a:t>Mockup</a:t>
            </a:r>
            <a:r>
              <a:rPr lang="en-CA" sz="1600" dirty="0">
                <a:cs typeface="Arial" panose="020B0604020202020204" pitchFamily="34" charset="0"/>
              </a:rPr>
              <a:t> article. </a:t>
            </a:r>
            <a:r>
              <a:rPr lang="en-CA" sz="1600" i="1" dirty="0">
                <a:cs typeface="Arial" panose="020B0604020202020204" pitchFamily="34" charset="0"/>
              </a:rPr>
              <a:t>The Noun Project</a:t>
            </a:r>
            <a:r>
              <a:rPr lang="en-CA" sz="1600" dirty="0">
                <a:cs typeface="Arial" panose="020B0604020202020204" pitchFamily="34" charset="0"/>
              </a:rPr>
              <a:t>. CC BY. </a:t>
            </a:r>
            <a:r>
              <a:rPr lang="en-CA" sz="1600" dirty="0">
                <a:hlinkClick r:id="rId7"/>
              </a:rPr>
              <a:t>https://thenounproject.com/search/?q=article%20mockup&amp;i=244221</a:t>
            </a:r>
            <a:endParaRPr lang="en-CA" sz="1600" dirty="0"/>
          </a:p>
          <a:p>
            <a:pPr marL="360000" indent="-457200"/>
            <a:r>
              <a:rPr lang="en-CA" sz="1600" dirty="0"/>
              <a:t>Joko </a:t>
            </a:r>
            <a:r>
              <a:rPr lang="en-CA" sz="1600" dirty="0" err="1"/>
              <a:t>Mistari</a:t>
            </a:r>
            <a:r>
              <a:rPr lang="en-CA" sz="1600" dirty="0"/>
              <a:t> (n.d.). File. </a:t>
            </a:r>
            <a:r>
              <a:rPr lang="en-CA" sz="1600" i="1" dirty="0"/>
              <a:t>The Noun Project. </a:t>
            </a:r>
            <a:r>
              <a:rPr lang="en-CA" sz="1600" dirty="0"/>
              <a:t>CC BY. Retrieved from:</a:t>
            </a:r>
            <a:r>
              <a:rPr lang="en-CA" sz="1600" dirty="0">
                <a:hlinkClick r:id="rId8"/>
              </a:rPr>
              <a:t> https://thenounproject.com/search/?q=file%20sound&amp;i=2728070</a:t>
            </a:r>
            <a:endParaRPr lang="en-CA" sz="1600" dirty="0"/>
          </a:p>
          <a:p>
            <a:pPr marL="360000" indent="-457200"/>
            <a:r>
              <a:rPr lang="en-CA" sz="1600" dirty="0" err="1"/>
              <a:t>Bieu</a:t>
            </a:r>
            <a:r>
              <a:rPr lang="en-CA" sz="1600" dirty="0"/>
              <a:t> </a:t>
            </a:r>
            <a:r>
              <a:rPr lang="en-CA" sz="1600" dirty="0" err="1"/>
              <a:t>Tuong</a:t>
            </a:r>
            <a:r>
              <a:rPr lang="en-CA" sz="1600" dirty="0"/>
              <a:t> (n.d.). School. </a:t>
            </a:r>
            <a:r>
              <a:rPr lang="en-CA" sz="1600" i="1" dirty="0"/>
              <a:t>The Noun Project. </a:t>
            </a:r>
            <a:r>
              <a:rPr lang="en-CA" sz="1600" dirty="0"/>
              <a:t>CC BY. Retrieved </a:t>
            </a:r>
            <a:r>
              <a:rPr lang="en-CA" sz="1600" dirty="0" err="1"/>
              <a:t>from:</a:t>
            </a:r>
            <a:r>
              <a:rPr lang="en-CA" sz="1600" dirty="0" err="1">
                <a:hlinkClick r:id="rId9"/>
              </a:rPr>
              <a:t>https</a:t>
            </a:r>
            <a:r>
              <a:rPr lang="en-CA" sz="1600" dirty="0">
                <a:hlinkClick r:id="rId9"/>
              </a:rPr>
              <a:t>://thenounproject.com/search/?q=school&amp;i=1983588</a:t>
            </a:r>
            <a:endParaRPr lang="en-CA" sz="1600" dirty="0"/>
          </a:p>
          <a:p>
            <a:pPr marL="540000" indent="-457200"/>
            <a:r>
              <a:rPr lang="en-CA" sz="1600" dirty="0" err="1">
                <a:latin typeface="Arial" panose="020B0604020202020204" pitchFamily="34" charset="0"/>
                <a:cs typeface="Arial" panose="020B0604020202020204" pitchFamily="34" charset="0"/>
              </a:rPr>
              <a:t>Crosswell</a:t>
            </a:r>
            <a:r>
              <a:rPr lang="en-CA" sz="1600" dirty="0">
                <a:latin typeface="Arial" panose="020B0604020202020204" pitchFamily="34" charset="0"/>
                <a:cs typeface="Arial" panose="020B0604020202020204" pitchFamily="34" charset="0"/>
              </a:rPr>
              <a:t>, Rob. (n.d.). Library.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a:t>
            </a:r>
            <a:r>
              <a:rPr lang="en-CA" sz="1600" dirty="0">
                <a:latin typeface="Arial" panose="020B0604020202020204" pitchFamily="34" charset="0"/>
                <a:cs typeface="Arial" panose="020B0604020202020204" pitchFamily="34" charset="0"/>
                <a:hlinkClick r:id="rId10"/>
              </a:rPr>
              <a:t>https://thenounproject.com/crosswellrob/uploads/?i=1122689</a:t>
            </a:r>
            <a:endParaRPr lang="en-CA" sz="1600" dirty="0">
              <a:latin typeface="Arial" panose="020B0604020202020204" pitchFamily="34" charset="0"/>
              <a:cs typeface="Arial" panose="020B0604020202020204" pitchFamily="34" charset="0"/>
            </a:endParaRPr>
          </a:p>
          <a:p>
            <a:pPr marL="360000" indent="-457200"/>
            <a:r>
              <a:rPr lang="en-US" sz="1600" dirty="0">
                <a:cs typeface="Arial" panose="020B0604020202020204" pitchFamily="34" charset="0"/>
              </a:rPr>
              <a:t>[Sam the teacher at desk] (n.d.). </a:t>
            </a:r>
            <a:r>
              <a:rPr lang="en-US" sz="1600" dirty="0">
                <a:cs typeface="Arial" panose="020B0604020202020204" pitchFamily="34" charset="0"/>
                <a:hlinkClick r:id="rId11"/>
              </a:rPr>
              <a:t>https://commons.wikimedia.org/w/index.php?title=Special:Search&amp;limit=50&amp;offset=500&amp;profile=default&amp;search=man+cartoon&amp;advancedSearch-current={%22namespaces%22:[6,12,14,100,106,0]}#/media/File:Senior_Guy_At_The_Office_Cartoon.svg</a:t>
            </a:r>
            <a:endParaRPr lang="en-US" sz="1600" dirty="0">
              <a:cs typeface="Arial" panose="020B0604020202020204" pitchFamily="34" charset="0"/>
            </a:endParaRPr>
          </a:p>
          <a:p>
            <a:pPr marL="360000" indent="-457200"/>
            <a:endParaRPr lang="en-CA" sz="1600" dirty="0">
              <a:cs typeface="Arial" panose="020B0604020202020204" pitchFamily="34" charset="0"/>
            </a:endParaRPr>
          </a:p>
          <a:p>
            <a:pPr marL="360000" indent="-457200"/>
            <a:endParaRPr lang="en-CA" sz="1600" dirty="0"/>
          </a:p>
          <a:p>
            <a:endParaRPr lang="en-CA" sz="1600" dirty="0"/>
          </a:p>
          <a:p>
            <a:endParaRPr lang="en-CA" dirty="0"/>
          </a:p>
        </p:txBody>
      </p:sp>
    </p:spTree>
    <p:extLst>
      <p:ext uri="{BB962C8B-B14F-4D97-AF65-F5344CB8AC3E}">
        <p14:creationId xmlns:p14="http://schemas.microsoft.com/office/powerpoint/2010/main" val="204218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A1D7-6331-604E-9108-BC1C71BA5E3E}"/>
              </a:ext>
            </a:extLst>
          </p:cNvPr>
          <p:cNvSpPr>
            <a:spLocks noGrp="1"/>
          </p:cNvSpPr>
          <p:nvPr>
            <p:ph type="body" sz="quarter" idx="15"/>
          </p:nvPr>
        </p:nvSpPr>
        <p:spPr>
          <a:xfrm>
            <a:off x="243672" y="1577508"/>
            <a:ext cx="11625943" cy="4250430"/>
          </a:xfrm>
        </p:spPr>
        <p:txBody>
          <a:bodyPr/>
          <a:lstStyle/>
          <a:p>
            <a:r>
              <a:rPr lang="en-CA" sz="1600" dirty="0">
                <a:cs typeface="Arial" panose="020B0604020202020204" pitchFamily="34" charset="0"/>
              </a:rPr>
              <a:t>[Professor Pam] </a:t>
            </a:r>
            <a:r>
              <a:rPr lang="en-CA" sz="1600" u="sng" dirty="0">
                <a:cs typeface="Arial" panose="020B0604020202020204" pitchFamily="34" charset="0"/>
                <a:hlinkClick r:id="rId2"/>
              </a:rPr>
              <a:t>https://pixabay.com/en/teacher-bookworm-glasses-professor-359311/</a:t>
            </a:r>
            <a:endParaRPr lang="en-CA" sz="1600" u="sng" dirty="0">
              <a:cs typeface="Arial" panose="020B0604020202020204" pitchFamily="34" charset="0"/>
            </a:endParaRPr>
          </a:p>
          <a:p>
            <a:r>
              <a:rPr lang="en-US" sz="1600" dirty="0" err="1"/>
              <a:t>Rawpixel</a:t>
            </a:r>
            <a:r>
              <a:rPr lang="en-US" sz="1600" dirty="0"/>
              <a:t>. (n.d.). [Isabelle]. </a:t>
            </a:r>
            <a:r>
              <a:rPr lang="en-US" sz="1600" i="1" dirty="0" err="1"/>
              <a:t>Pixabay</a:t>
            </a:r>
            <a:r>
              <a:rPr lang="en-US" sz="1600" i="1" dirty="0"/>
              <a:t>. </a:t>
            </a:r>
            <a:r>
              <a:rPr lang="en-CA" sz="1600" dirty="0">
                <a:hlinkClick r:id="rId3"/>
              </a:rPr>
              <a:t>https://pixabay.com/illustrations/cartoon-casual-character-drawing-3685566/</a:t>
            </a:r>
            <a:endParaRPr lang="en-CA" sz="1600" dirty="0">
              <a:solidFill>
                <a:schemeClr val="tx1"/>
              </a:solidFill>
            </a:endParaRPr>
          </a:p>
          <a:p>
            <a:pPr marL="360000" indent="-457200"/>
            <a:r>
              <a:rPr lang="en-CA" sz="1600" dirty="0" err="1">
                <a:solidFill>
                  <a:schemeClr val="bg2">
                    <a:lumMod val="50000"/>
                  </a:schemeClr>
                </a:solidFill>
                <a:latin typeface="Arial" panose="020B0604020202020204" pitchFamily="34" charset="0"/>
                <a:cs typeface="Arial" panose="020B0604020202020204" pitchFamily="34" charset="0"/>
              </a:rPr>
              <a:t>Saishradd</a:t>
            </a:r>
            <a:r>
              <a:rPr lang="en-CA" sz="1600" dirty="0">
                <a:solidFill>
                  <a:schemeClr val="bg2">
                    <a:lumMod val="50000"/>
                  </a:schemeClr>
                </a:solidFill>
                <a:latin typeface="Arial" panose="020B0604020202020204" pitchFamily="34" charset="0"/>
                <a:cs typeface="Arial" panose="020B0604020202020204" pitchFamily="34" charset="0"/>
              </a:rPr>
              <a:t>. (n.d.). Highlight. </a:t>
            </a:r>
            <a:r>
              <a:rPr lang="en-CA" sz="1600" i="1" dirty="0">
                <a:solidFill>
                  <a:schemeClr val="bg2">
                    <a:lumMod val="50000"/>
                  </a:schemeClr>
                </a:solidFill>
                <a:latin typeface="Arial" panose="020B0604020202020204" pitchFamily="34" charset="0"/>
                <a:cs typeface="Arial" panose="020B0604020202020204" pitchFamily="34" charset="0"/>
              </a:rPr>
              <a:t>The Noun Project</a:t>
            </a:r>
            <a:r>
              <a:rPr lang="en-CA" sz="1600" dirty="0">
                <a:solidFill>
                  <a:schemeClr val="bg2">
                    <a:lumMod val="50000"/>
                  </a:schemeClr>
                </a:solidFill>
                <a:latin typeface="Arial" panose="020B0604020202020204" pitchFamily="34" charset="0"/>
                <a:cs typeface="Arial" panose="020B0604020202020204" pitchFamily="34" charset="0"/>
              </a:rPr>
              <a:t>. CC BY. Retrieved from: </a:t>
            </a:r>
            <a:r>
              <a:rPr lang="en-CA" sz="1600" dirty="0">
                <a:hlinkClick r:id="rId4"/>
              </a:rPr>
              <a:t>https://thenounproject.com/search/?q=highlight%20document&amp;i=241534</a:t>
            </a:r>
            <a:endParaRPr lang="en-CA" sz="1600" dirty="0"/>
          </a:p>
          <a:p>
            <a:r>
              <a:rPr lang="en-CA" sz="1600" dirty="0">
                <a:solidFill>
                  <a:schemeClr val="bg2">
                    <a:lumMod val="50000"/>
                  </a:schemeClr>
                </a:solidFill>
                <a:latin typeface="Arial" panose="020B0604020202020204" pitchFamily="34" charset="0"/>
                <a:cs typeface="Arial" panose="020B0604020202020204" pitchFamily="34" charset="0"/>
              </a:rPr>
              <a:t>Marie Van den </a:t>
            </a:r>
            <a:r>
              <a:rPr lang="en-CA" sz="1600" dirty="0" err="1">
                <a:solidFill>
                  <a:schemeClr val="bg2">
                    <a:lumMod val="50000"/>
                  </a:schemeClr>
                </a:solidFill>
                <a:latin typeface="Arial" panose="020B0604020202020204" pitchFamily="34" charset="0"/>
                <a:cs typeface="Arial" panose="020B0604020202020204" pitchFamily="34" charset="0"/>
              </a:rPr>
              <a:t>Broeck</a:t>
            </a:r>
            <a:r>
              <a:rPr lang="en-CA" sz="1600" dirty="0">
                <a:solidFill>
                  <a:schemeClr val="bg2">
                    <a:lumMod val="50000"/>
                  </a:schemeClr>
                </a:solidFill>
                <a:latin typeface="Arial" panose="020B0604020202020204" pitchFamily="34" charset="0"/>
                <a:cs typeface="Arial" panose="020B0604020202020204" pitchFamily="34" charset="0"/>
              </a:rPr>
              <a:t>. (n.d.). Kids. </a:t>
            </a:r>
            <a:r>
              <a:rPr lang="en-CA" sz="1600" i="1" dirty="0">
                <a:solidFill>
                  <a:schemeClr val="bg2">
                    <a:lumMod val="50000"/>
                  </a:schemeClr>
                </a:solidFill>
                <a:latin typeface="Arial" panose="020B0604020202020204" pitchFamily="34" charset="0"/>
                <a:cs typeface="Arial" panose="020B0604020202020204" pitchFamily="34" charset="0"/>
              </a:rPr>
              <a:t>The Noun Project</a:t>
            </a:r>
            <a:r>
              <a:rPr lang="en-CA" sz="1600" dirty="0">
                <a:solidFill>
                  <a:schemeClr val="bg2">
                    <a:lumMod val="50000"/>
                  </a:schemeClr>
                </a:solidFill>
                <a:latin typeface="Arial" panose="020B0604020202020204" pitchFamily="34" charset="0"/>
                <a:cs typeface="Arial" panose="020B0604020202020204" pitchFamily="34" charset="0"/>
              </a:rPr>
              <a:t>. CC BY. </a:t>
            </a:r>
            <a:r>
              <a:rPr lang="en-CA" sz="1600" dirty="0">
                <a:latin typeface="Arial" panose="020B0604020202020204" pitchFamily="34" charset="0"/>
                <a:cs typeface="Arial" panose="020B0604020202020204" pitchFamily="34" charset="0"/>
              </a:rPr>
              <a:t>Retrieved from:</a:t>
            </a:r>
            <a:r>
              <a:rPr lang="en-CA" sz="1600" i="1"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5"/>
              </a:rPr>
              <a:t>https://thenounproject.com/search/?q=kids&amp;i=235684</a:t>
            </a:r>
            <a:endParaRPr lang="en-CA" sz="1600" dirty="0">
              <a:solidFill>
                <a:schemeClr val="tx1"/>
              </a:solidFill>
              <a:latin typeface="Arial" panose="020B0604020202020204" pitchFamily="34" charset="0"/>
              <a:cs typeface="Arial" panose="020B0604020202020204" pitchFamily="34" charset="0"/>
            </a:endParaRPr>
          </a:p>
          <a:p>
            <a:r>
              <a:rPr lang="en-CA" sz="1600" dirty="0" err="1">
                <a:solidFill>
                  <a:schemeClr val="bg2">
                    <a:lumMod val="50000"/>
                  </a:schemeClr>
                </a:solidFill>
                <a:latin typeface="Arial" panose="020B0604020202020204" pitchFamily="34" charset="0"/>
                <a:cs typeface="Arial" panose="020B0604020202020204" pitchFamily="34" charset="0"/>
              </a:rPr>
              <a:t>Creaticca</a:t>
            </a:r>
            <a:r>
              <a:rPr lang="en-CA" sz="1600" dirty="0">
                <a:solidFill>
                  <a:schemeClr val="bg2">
                    <a:lumMod val="50000"/>
                  </a:schemeClr>
                </a:solidFill>
                <a:latin typeface="Arial" panose="020B0604020202020204" pitchFamily="34" charset="0"/>
                <a:cs typeface="Arial" panose="020B0604020202020204" pitchFamily="34" charset="0"/>
              </a:rPr>
              <a:t> Creative </a:t>
            </a:r>
            <a:r>
              <a:rPr lang="en-CA" sz="1600" dirty="0" err="1">
                <a:solidFill>
                  <a:schemeClr val="bg2">
                    <a:lumMod val="50000"/>
                  </a:schemeClr>
                </a:solidFill>
                <a:latin typeface="Arial" panose="020B0604020202020204" pitchFamily="34" charset="0"/>
                <a:cs typeface="Arial" panose="020B0604020202020204" pitchFamily="34" charset="0"/>
              </a:rPr>
              <a:t>Angencyy</a:t>
            </a:r>
            <a:r>
              <a:rPr lang="en-CA" sz="1600" dirty="0">
                <a:solidFill>
                  <a:schemeClr val="bg2">
                    <a:lumMod val="50000"/>
                  </a:schemeClr>
                </a:solidFill>
                <a:latin typeface="Arial" panose="020B0604020202020204" pitchFamily="34" charset="0"/>
                <a:cs typeface="Arial" panose="020B0604020202020204" pitchFamily="34" charset="0"/>
              </a:rPr>
              <a:t>. (n.d.).Printer. </a:t>
            </a:r>
            <a:r>
              <a:rPr lang="en-CA" sz="1600" i="1" dirty="0">
                <a:solidFill>
                  <a:schemeClr val="bg2">
                    <a:lumMod val="50000"/>
                  </a:schemeClr>
                </a:solidFill>
                <a:latin typeface="Arial" panose="020B0604020202020204" pitchFamily="34" charset="0"/>
                <a:cs typeface="Arial" panose="020B0604020202020204" pitchFamily="34" charset="0"/>
              </a:rPr>
              <a:t>The Noun Project</a:t>
            </a:r>
            <a:r>
              <a:rPr lang="en-CA" sz="1600" dirty="0">
                <a:solidFill>
                  <a:schemeClr val="bg2">
                    <a:lumMod val="50000"/>
                  </a:schemeClr>
                </a:solidFill>
                <a:latin typeface="Arial" panose="020B0604020202020204" pitchFamily="34" charset="0"/>
                <a:cs typeface="Arial" panose="020B0604020202020204" pitchFamily="34" charset="0"/>
              </a:rPr>
              <a:t>. CC BY. Retrieved from:  </a:t>
            </a:r>
            <a:r>
              <a:rPr lang="en-CA" sz="1600" dirty="0">
                <a:latin typeface="Arial" panose="020B0604020202020204" pitchFamily="34" charset="0"/>
                <a:cs typeface="Arial" panose="020B0604020202020204" pitchFamily="34" charset="0"/>
                <a:hlinkClick r:id="rId6"/>
              </a:rPr>
              <a:t>https://thenounproject.com/search/?q=photocopier&amp;i=1127745</a:t>
            </a:r>
            <a:endParaRPr lang="en-CA" sz="1600" dirty="0">
              <a:latin typeface="Arial" panose="020B0604020202020204" pitchFamily="34" charset="0"/>
              <a:cs typeface="Arial" panose="020B0604020202020204" pitchFamily="34" charset="0"/>
            </a:endParaRPr>
          </a:p>
          <a:p>
            <a:r>
              <a:rPr lang="en-US" sz="1600" dirty="0"/>
              <a:t>Designs by MB (n.d.). Paper money. </a:t>
            </a:r>
            <a:r>
              <a:rPr lang="en-US" sz="1600" i="1" dirty="0"/>
              <a:t>The Noun Project</a:t>
            </a:r>
            <a:r>
              <a:rPr lang="en-US" sz="1600" dirty="0"/>
              <a:t>. CC BY. Retrieved from: </a:t>
            </a:r>
            <a:r>
              <a:rPr lang="en-CA" sz="1600" dirty="0">
                <a:hlinkClick r:id="rId7"/>
              </a:rPr>
              <a:t>https://thenounproject.com/search/?q=paper%20money&amp;i=3360185</a:t>
            </a:r>
            <a:endParaRPr lang="en-CA" sz="1600" dirty="0"/>
          </a:p>
          <a:p>
            <a:pPr marL="540000" indent="-457200"/>
            <a:r>
              <a:rPr lang="en-US" sz="1600" dirty="0"/>
              <a:t>Till </a:t>
            </a:r>
            <a:r>
              <a:rPr lang="en-US" sz="1600" dirty="0" err="1"/>
              <a:t>Teenck</a:t>
            </a:r>
            <a:r>
              <a:rPr lang="en-US" sz="1600" dirty="0"/>
              <a:t> (n.d.). Accept Payment. </a:t>
            </a:r>
            <a:r>
              <a:rPr lang="en-US" sz="1600" i="1" dirty="0"/>
              <a:t>The Noun Project</a:t>
            </a:r>
            <a:r>
              <a:rPr lang="en-US" sz="1600" dirty="0"/>
              <a:t>. CC BY Retrieved from: </a:t>
            </a:r>
            <a:r>
              <a:rPr lang="en-CA" sz="1600" dirty="0">
                <a:hlinkClick r:id="rId8"/>
              </a:rPr>
              <a:t>https://thenounproject.com/tillt/collection/money-money/?i=402474</a:t>
            </a:r>
            <a:endParaRPr lang="en-CA" sz="1600" dirty="0"/>
          </a:p>
          <a:p>
            <a:pPr marL="540000" indent="-457200"/>
            <a:r>
              <a:rPr lang="en-CA" sz="1600" dirty="0"/>
              <a:t>Kick(n.d.). Scales. </a:t>
            </a:r>
            <a:r>
              <a:rPr lang="en-CA" sz="1600" i="1" dirty="0"/>
              <a:t>The Noun Project</a:t>
            </a:r>
            <a:r>
              <a:rPr lang="en-CA" sz="1600" dirty="0"/>
              <a:t>. CC BY. </a:t>
            </a:r>
            <a:r>
              <a:rPr lang="en-CA" sz="1600" dirty="0">
                <a:hlinkClick r:id="rId9"/>
              </a:rPr>
              <a:t>https://thenounproject.com/search/?q=scale&amp;i=1320645</a:t>
            </a:r>
            <a:endParaRPr lang="en-CA" sz="1600" dirty="0"/>
          </a:p>
          <a:p>
            <a:pPr marL="540000" indent="-457200"/>
            <a:r>
              <a:rPr lang="en-CA" sz="1600" dirty="0"/>
              <a:t>Guilherme </a:t>
            </a:r>
            <a:r>
              <a:rPr lang="en-CA" sz="1600" dirty="0" err="1"/>
              <a:t>Fertado</a:t>
            </a:r>
            <a:r>
              <a:rPr lang="en-CA" sz="1600" dirty="0"/>
              <a:t> (n.d.). Sign. </a:t>
            </a:r>
            <a:r>
              <a:rPr lang="en-CA" sz="1600" i="1" dirty="0"/>
              <a:t>The Noun Project. </a:t>
            </a:r>
            <a:r>
              <a:rPr lang="en-CA" sz="1600" dirty="0"/>
              <a:t>CC BY. Retrieved from: </a:t>
            </a:r>
            <a:r>
              <a:rPr lang="en-CA" sz="1600" dirty="0">
                <a:hlinkClick r:id="rId10"/>
              </a:rPr>
              <a:t>https://thenounproject.com/search/?q=sign&amp;i=1859815</a:t>
            </a:r>
            <a:endParaRPr lang="en-CA" sz="1600" dirty="0"/>
          </a:p>
          <a:p>
            <a:endParaRPr lang="en-CA" sz="1600" u="sng" dirty="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p>
          <a:p>
            <a:r>
              <a:rPr lang="en-CA" dirty="0">
                <a:cs typeface="Arial" panose="020B0604020202020204" pitchFamily="34" charset="0"/>
              </a:rPr>
              <a:t> </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308342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82F82-9605-8D41-9A8A-3EF693257E27}"/>
              </a:ext>
            </a:extLst>
          </p:cNvPr>
          <p:cNvSpPr>
            <a:spLocks noGrp="1"/>
          </p:cNvSpPr>
          <p:nvPr>
            <p:ph type="body" sz="quarter" idx="15"/>
          </p:nvPr>
        </p:nvSpPr>
        <p:spPr>
          <a:xfrm>
            <a:off x="439615" y="1565031"/>
            <a:ext cx="11500339" cy="4526676"/>
          </a:xfrm>
        </p:spPr>
        <p:txBody>
          <a:bodyPr/>
          <a:lstStyle/>
          <a:p>
            <a:pPr marL="360000" indent="-457200"/>
            <a:r>
              <a:rPr lang="en-CA" sz="1600" dirty="0"/>
              <a:t>Star and Anchor Designs (n.d.). Building. T</a:t>
            </a:r>
            <a:r>
              <a:rPr lang="en-CA" sz="1600" i="1" dirty="0"/>
              <a:t>he Noun Project. </a:t>
            </a:r>
            <a:r>
              <a:rPr lang="en-CA" sz="1600" dirty="0"/>
              <a:t>Retrieved from: </a:t>
            </a:r>
            <a:r>
              <a:rPr lang="en-CA" sz="1600" dirty="0">
                <a:hlinkClick r:id="rId2"/>
              </a:rPr>
              <a:t>https://thenounproject.com/search/?q=building&amp;i=164596</a:t>
            </a:r>
            <a:endParaRPr lang="en-CA" sz="1600" dirty="0"/>
          </a:p>
          <a:p>
            <a:pPr marL="360000" indent="-457200"/>
            <a:r>
              <a:rPr lang="en-CA" sz="1600" dirty="0" err="1"/>
              <a:t>DigestContent</a:t>
            </a:r>
            <a:r>
              <a:rPr lang="en-CA" sz="1600" dirty="0"/>
              <a:t>(2018). Woosh punch. </a:t>
            </a:r>
            <a:r>
              <a:rPr lang="en-CA" sz="1600" i="1" dirty="0" err="1"/>
              <a:t>Freesound</a:t>
            </a:r>
            <a:r>
              <a:rPr lang="en-CA" sz="1600" i="1" dirty="0"/>
              <a:t>. </a:t>
            </a:r>
            <a:r>
              <a:rPr lang="en-CA" sz="1600" dirty="0"/>
              <a:t>CC BY NC. </a:t>
            </a:r>
            <a:r>
              <a:rPr lang="en-CA" sz="1600" dirty="0">
                <a:hlinkClick r:id="rId3"/>
              </a:rPr>
              <a:t>https://freesound.org/people/DigestContent/sounds/442755/</a:t>
            </a:r>
            <a:endParaRPr lang="en-CA" sz="1600" dirty="0"/>
          </a:p>
          <a:p>
            <a:pPr marL="360000" indent="-457200">
              <a:lnSpc>
                <a:spcPct val="100000"/>
              </a:lnSpc>
            </a:pPr>
            <a:r>
              <a:rPr lang="en-CA" sz="1600" dirty="0" err="1">
                <a:latin typeface="Arial" panose="020B0604020202020204" pitchFamily="34" charset="0"/>
                <a:cs typeface="Arial" panose="020B0604020202020204" pitchFamily="34" charset="0"/>
              </a:rPr>
              <a:t>Dezign</a:t>
            </a:r>
            <a:r>
              <a:rPr lang="en-CA" sz="1600" dirty="0">
                <a:latin typeface="Arial" panose="020B0604020202020204" pitchFamily="34" charset="0"/>
                <a:cs typeface="Arial" panose="020B0604020202020204" pitchFamily="34" charset="0"/>
              </a:rPr>
              <a:t>, Ruslan. (n.d.). Target.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CA" sz="1600" dirty="0">
                <a:hlinkClick r:id="rId4"/>
              </a:rPr>
              <a:t>https://thenounproject.com/icon/1005058/</a:t>
            </a:r>
            <a:endParaRPr lang="en-CA" sz="1600" dirty="0"/>
          </a:p>
          <a:p>
            <a:pPr marL="360000" indent="-457200">
              <a:lnSpc>
                <a:spcPct val="100000"/>
              </a:lnSpc>
            </a:pPr>
            <a:r>
              <a:rPr lang="en-CA" sz="1600" dirty="0">
                <a:latin typeface="Arial" panose="020B0604020202020204" pitchFamily="34" charset="0"/>
                <a:cs typeface="Arial" panose="020B0604020202020204" pitchFamily="34" charset="0"/>
              </a:rPr>
              <a:t>ATOM, TH. (n.d.). Copy.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5"/>
              </a:rPr>
              <a:t>https://thenounproject.com/search/?q=copy&amp;i=1474212</a:t>
            </a:r>
            <a:endParaRPr lang="en-CA" sz="1600" dirty="0">
              <a:solidFill>
                <a:srgbClr val="FF0000"/>
              </a:solidFill>
              <a:latin typeface="Arial" panose="020B0604020202020204" pitchFamily="34" charset="0"/>
              <a:cs typeface="Arial" panose="020B0604020202020204" pitchFamily="34" charset="0"/>
            </a:endParaRPr>
          </a:p>
          <a:p>
            <a:pPr marL="360000" indent="-457200">
              <a:lnSpc>
                <a:spcPct val="100000"/>
              </a:lnSpc>
            </a:pPr>
            <a:r>
              <a:rPr lang="az-Cyrl-AZ" sz="1600" dirty="0">
                <a:latin typeface="Arial" panose="020B0604020202020204" pitchFamily="34" charset="0"/>
                <a:cs typeface="Arial" panose="020B0604020202020204" pitchFamily="34" charset="0"/>
              </a:rPr>
              <a:t>Тимур Минвалеев, </a:t>
            </a:r>
            <a:r>
              <a:rPr lang="en-CA" sz="1600" dirty="0">
                <a:latin typeface="Arial" panose="020B0604020202020204" pitchFamily="34" charset="0"/>
                <a:cs typeface="Arial" panose="020B0604020202020204" pitchFamily="34" charset="0"/>
              </a:rPr>
              <a:t>RU. (n.d.). Percent.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CA" sz="1600" dirty="0">
                <a:latin typeface="Arial" panose="020B0604020202020204" pitchFamily="34" charset="0"/>
                <a:cs typeface="Arial" panose="020B0604020202020204" pitchFamily="34" charset="0"/>
                <a:hlinkClick r:id="rId6"/>
              </a:rPr>
              <a:t>https://thenounproject.com/search/?q=percent&amp;i=397874</a:t>
            </a:r>
            <a:endParaRPr lang="en-CA" sz="1600" dirty="0">
              <a:latin typeface="Arial" panose="020B0604020202020204" pitchFamily="34" charset="0"/>
              <a:cs typeface="Arial" panose="020B0604020202020204" pitchFamily="34" charset="0"/>
            </a:endParaRPr>
          </a:p>
          <a:p>
            <a:pPr marL="360000" indent="-457200">
              <a:lnSpc>
                <a:spcPct val="100000"/>
              </a:lnSpc>
            </a:pPr>
            <a:r>
              <a:rPr lang="en-US" sz="1600" dirty="0" err="1">
                <a:latin typeface="Arial" panose="020B0604020202020204" pitchFamily="34" charset="0"/>
                <a:cs typeface="Arial" panose="020B0604020202020204" pitchFamily="34" charset="0"/>
              </a:rPr>
              <a:t>Farais</a:t>
            </a:r>
            <a:r>
              <a:rPr lang="en-US" sz="1600" dirty="0">
                <a:latin typeface="Arial" panose="020B0604020202020204" pitchFamily="34" charset="0"/>
                <a:cs typeface="Arial" panose="020B0604020202020204" pitchFamily="34" charset="0"/>
              </a:rPr>
              <a:t>, B, CL. (n.d.). Decision. </a:t>
            </a:r>
            <a:r>
              <a:rPr lang="en-US" sz="1600" i="1" dirty="0">
                <a:latin typeface="Arial" panose="020B0604020202020204" pitchFamily="34" charset="0"/>
                <a:cs typeface="Arial" panose="020B0604020202020204" pitchFamily="34" charset="0"/>
              </a:rPr>
              <a:t>The Noun Project</a:t>
            </a:r>
            <a:r>
              <a:rPr lang="en-US" sz="1600" dirty="0">
                <a:latin typeface="Arial" panose="020B0604020202020204" pitchFamily="34" charset="0"/>
                <a:cs typeface="Arial" panose="020B0604020202020204" pitchFamily="34" charset="0"/>
              </a:rPr>
              <a:t>. CC BY.</a:t>
            </a:r>
            <a:r>
              <a:rPr lang="en-US" sz="1600" dirty="0">
                <a:solidFill>
                  <a:schemeClr val="tx1"/>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7"/>
              </a:rPr>
              <a:t>https://thenounproject.com/search/?q=alternatives&amp;i=1074053</a:t>
            </a:r>
            <a:endParaRPr lang="en-CA" sz="1600" dirty="0">
              <a:latin typeface="Arial" panose="020B0604020202020204" pitchFamily="34" charset="0"/>
              <a:cs typeface="Arial" panose="020B0604020202020204" pitchFamily="34" charset="0"/>
            </a:endParaRPr>
          </a:p>
          <a:p>
            <a:pPr marL="360000" indent="-457200">
              <a:lnSpc>
                <a:spcPct val="100000"/>
              </a:lnSpc>
            </a:pPr>
            <a:r>
              <a:rPr lang="en-CA" sz="1600" dirty="0">
                <a:latin typeface="Arial" panose="020B0604020202020204" pitchFamily="34" charset="0"/>
                <a:cs typeface="Arial" panose="020B0604020202020204" pitchFamily="34" charset="0"/>
              </a:rPr>
              <a:t>AFY Studio, ID. (n.d.). Leaf.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CA" sz="1600" dirty="0">
                <a:latin typeface="Arial" panose="020B0604020202020204" pitchFamily="34" charset="0"/>
                <a:cs typeface="Arial" panose="020B0604020202020204" pitchFamily="34" charset="0"/>
                <a:hlinkClick r:id="rId8"/>
              </a:rPr>
              <a:t>https://thenounproject.com/AFYstudio/uploads/?i=1737325</a:t>
            </a:r>
            <a:endParaRPr lang="en-CA" sz="1600" dirty="0">
              <a:latin typeface="Arial" panose="020B0604020202020204" pitchFamily="34" charset="0"/>
              <a:cs typeface="Arial" panose="020B0604020202020204" pitchFamily="34" charset="0"/>
            </a:endParaRPr>
          </a:p>
          <a:p>
            <a:pPr marL="360000" indent="-457200">
              <a:lnSpc>
                <a:spcPct val="100000"/>
              </a:lnSpc>
            </a:pPr>
            <a:r>
              <a:rPr lang="en-CA" sz="1600" dirty="0" err="1">
                <a:latin typeface="Arial" panose="020B0604020202020204" pitchFamily="34" charset="0"/>
                <a:cs typeface="Arial" panose="020B0604020202020204" pitchFamily="34" charset="0"/>
              </a:rPr>
              <a:t>Cresnar</a:t>
            </a:r>
            <a:r>
              <a:rPr lang="en-CA" sz="1600" dirty="0">
                <a:latin typeface="Arial" panose="020B0604020202020204" pitchFamily="34" charset="0"/>
                <a:cs typeface="Arial" panose="020B0604020202020204" pitchFamily="34" charset="0"/>
              </a:rPr>
              <a:t>, Gregor. (n.d.). Dollar sign.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9"/>
              </a:rPr>
              <a:t>https://thenounproject.com/search/?q=dollar%20sign&amp;i=171145</a:t>
            </a:r>
            <a:endParaRPr lang="en-CA" sz="1600" dirty="0">
              <a:latin typeface="Arial" panose="020B0604020202020204" pitchFamily="34" charset="0"/>
              <a:cs typeface="Arial" panose="020B0604020202020204" pitchFamily="34" charset="0"/>
            </a:endParaRPr>
          </a:p>
          <a:p>
            <a:pPr marL="360000" indent="-457200">
              <a:lnSpc>
                <a:spcPct val="100000"/>
              </a:lnSpc>
            </a:pPr>
            <a:r>
              <a:rPr lang="en-CA" sz="1600" dirty="0" err="1"/>
              <a:t>DesignNex</a:t>
            </a:r>
            <a:r>
              <a:rPr lang="en-CA" sz="1600" dirty="0"/>
              <a:t> (n.d.). Document. </a:t>
            </a:r>
            <a:r>
              <a:rPr lang="en-CA" sz="1600" i="1" dirty="0"/>
              <a:t>The Noun Project</a:t>
            </a:r>
            <a:r>
              <a:rPr lang="en-CA" sz="1600" dirty="0"/>
              <a:t>. CC BY. Retrieved </a:t>
            </a:r>
            <a:r>
              <a:rPr lang="en-CA" sz="1600" dirty="0" err="1"/>
              <a:t>from:</a:t>
            </a:r>
            <a:r>
              <a:rPr lang="en-CA" sz="1600" dirty="0" err="1">
                <a:hlinkClick r:id="rId10"/>
              </a:rPr>
              <a:t>https</a:t>
            </a:r>
            <a:r>
              <a:rPr lang="en-CA" sz="1600" dirty="0">
                <a:hlinkClick r:id="rId10"/>
              </a:rPr>
              <a:t>://thenounproject.com/search/?q=copyright&amp;i=93928</a:t>
            </a:r>
            <a:endParaRPr lang="en-CA" sz="1600" dirty="0">
              <a:latin typeface="Arial" panose="020B0604020202020204" pitchFamily="34" charset="0"/>
              <a:cs typeface="Arial" panose="020B0604020202020204" pitchFamily="34" charset="0"/>
            </a:endParaRPr>
          </a:p>
          <a:p>
            <a:pPr marL="540000" indent="-457200"/>
            <a:r>
              <a:rPr lang="en-CA" sz="1600" dirty="0"/>
              <a:t>Vector Market (n.d.). Content sharing. T</a:t>
            </a:r>
            <a:r>
              <a:rPr lang="en-CA" sz="1600" i="1" dirty="0"/>
              <a:t>he Noun Project. </a:t>
            </a:r>
            <a:r>
              <a:rPr lang="en-CA" sz="1600" dirty="0"/>
              <a:t>CC BY. Retrieved from: </a:t>
            </a:r>
            <a:r>
              <a:rPr lang="en-CA" sz="1600" dirty="0">
                <a:hlinkClick r:id="rId11"/>
              </a:rPr>
              <a:t>https://thenounproject.com/search/?q=content%20management&amp;i=1575870</a:t>
            </a:r>
            <a:r>
              <a:rPr lang="en-CA" sz="1600" dirty="0"/>
              <a:t> </a:t>
            </a:r>
          </a:p>
          <a:p>
            <a:pPr marL="540000" indent="-457200"/>
            <a:endParaRPr lang="en-CA" sz="1600" dirty="0"/>
          </a:p>
          <a:p>
            <a:pPr marL="540000" indent="-457200"/>
            <a:endParaRPr lang="en-CA" sz="1600" dirty="0"/>
          </a:p>
          <a:p>
            <a:pPr marL="360000" indent="-457200">
              <a:lnSpc>
                <a:spcPct val="100000"/>
              </a:lnSpc>
            </a:pPr>
            <a:endParaRPr lang="en-CA" sz="1600" dirty="0">
              <a:latin typeface="Arial" panose="020B0604020202020204" pitchFamily="34" charset="0"/>
              <a:cs typeface="Arial" panose="020B0604020202020204" pitchFamily="34" charset="0"/>
            </a:endParaRPr>
          </a:p>
          <a:p>
            <a:pPr>
              <a:lnSpc>
                <a:spcPct val="100000"/>
              </a:lnSpc>
            </a:pPr>
            <a:endParaRPr lang="en-CA"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468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a:t>COPYRIGHT AND EDUCATION</a:t>
            </a:r>
            <a:endParaRPr lang="en-US" dirty="0"/>
          </a:p>
        </p:txBody>
      </p:sp>
      <p:pic>
        <p:nvPicPr>
          <p:cNvPr id="5" name="Picture 4" descr="A group of people sitting at a desk looking at a computer&#10;&#10;Description automatically generated">
            <a:extLst>
              <a:ext uri="{FF2B5EF4-FFF2-40B4-BE49-F238E27FC236}">
                <a16:creationId xmlns:a16="http://schemas.microsoft.com/office/drawing/2014/main" id="{614F3B3D-996A-0445-B34F-4D01F7D42A55}"/>
              </a:ext>
            </a:extLst>
          </p:cNvPr>
          <p:cNvPicPr>
            <a:picLocks noChangeAspect="1"/>
          </p:cNvPicPr>
          <p:nvPr/>
        </p:nvPicPr>
        <p:blipFill>
          <a:blip r:embed="rId3"/>
          <a:stretch>
            <a:fillRect/>
          </a:stretch>
        </p:blipFill>
        <p:spPr>
          <a:xfrm>
            <a:off x="317745" y="3429000"/>
            <a:ext cx="4061993" cy="2690191"/>
          </a:xfrm>
          <a:prstGeom prst="rect">
            <a:avLst/>
          </a:prstGeom>
          <a:ln>
            <a:solidFill>
              <a:schemeClr val="tx1"/>
            </a:solidFill>
          </a:ln>
        </p:spPr>
      </p:pic>
      <p:pic>
        <p:nvPicPr>
          <p:cNvPr id="8" name="researcher" descr="A person in a blue shirt&#10;&#10;Description automatically generated">
            <a:extLst>
              <a:ext uri="{FF2B5EF4-FFF2-40B4-BE49-F238E27FC236}">
                <a16:creationId xmlns:a16="http://schemas.microsoft.com/office/drawing/2014/main" id="{DB9325B3-6174-5D47-ACB3-5B535DE6A2C8}"/>
              </a:ext>
            </a:extLst>
          </p:cNvPr>
          <p:cNvPicPr>
            <a:picLocks noChangeAspect="1"/>
          </p:cNvPicPr>
          <p:nvPr/>
        </p:nvPicPr>
        <p:blipFill>
          <a:blip r:embed="rId4"/>
          <a:stretch>
            <a:fillRect/>
          </a:stretch>
        </p:blipFill>
        <p:spPr>
          <a:xfrm>
            <a:off x="7279364" y="3360089"/>
            <a:ext cx="4454559" cy="2973655"/>
          </a:xfrm>
          <a:prstGeom prst="rect">
            <a:avLst/>
          </a:prstGeom>
          <a:ln>
            <a:solidFill>
              <a:schemeClr val="tx1"/>
            </a:solidFill>
          </a:ln>
        </p:spPr>
      </p:pic>
      <p:pic>
        <p:nvPicPr>
          <p:cNvPr id="3" name="Picture 2" descr="A person smiling for the camera&#10;&#10;Description automatically generated">
            <a:extLst>
              <a:ext uri="{FF2B5EF4-FFF2-40B4-BE49-F238E27FC236}">
                <a16:creationId xmlns:a16="http://schemas.microsoft.com/office/drawing/2014/main" id="{10882ED6-0267-1246-9CB0-374DBDF6DF46}"/>
              </a:ext>
            </a:extLst>
          </p:cNvPr>
          <p:cNvPicPr>
            <a:picLocks noChangeAspect="1"/>
          </p:cNvPicPr>
          <p:nvPr/>
        </p:nvPicPr>
        <p:blipFill>
          <a:blip r:embed="rId5"/>
          <a:stretch>
            <a:fillRect/>
          </a:stretch>
        </p:blipFill>
        <p:spPr>
          <a:xfrm>
            <a:off x="3801280" y="1463041"/>
            <a:ext cx="3858207" cy="2575559"/>
          </a:xfrm>
          <a:prstGeom prst="rect">
            <a:avLst/>
          </a:prstGeom>
          <a:ln>
            <a:solidFill>
              <a:schemeClr val="tx1"/>
            </a:solidFill>
          </a:ln>
        </p:spPr>
      </p:pic>
      <p:pic>
        <p:nvPicPr>
          <p:cNvPr id="7" name="Picture 6" descr="A close up of a logo&#10;&#10;Description automatically generated">
            <a:extLst>
              <a:ext uri="{FF2B5EF4-FFF2-40B4-BE49-F238E27FC236}">
                <a16:creationId xmlns:a16="http://schemas.microsoft.com/office/drawing/2014/main" id="{997D87DE-5984-9940-A9C5-EB27A99E8E70}"/>
              </a:ext>
            </a:extLst>
          </p:cNvPr>
          <p:cNvPicPr>
            <a:picLocks noChangeAspect="1"/>
          </p:cNvPicPr>
          <p:nvPr/>
        </p:nvPicPr>
        <p:blipFill>
          <a:blip r:embed="rId6"/>
          <a:stretch>
            <a:fillRect/>
          </a:stretch>
        </p:blipFill>
        <p:spPr>
          <a:xfrm>
            <a:off x="764570" y="1590261"/>
            <a:ext cx="2158322" cy="1493200"/>
          </a:xfrm>
          <a:prstGeom prst="rect">
            <a:avLst/>
          </a:prstGeom>
        </p:spPr>
      </p:pic>
      <p:pic>
        <p:nvPicPr>
          <p:cNvPr id="9" name="Picture 8">
            <a:extLst>
              <a:ext uri="{FF2B5EF4-FFF2-40B4-BE49-F238E27FC236}">
                <a16:creationId xmlns:a16="http://schemas.microsoft.com/office/drawing/2014/main" id="{96375951-C0C7-7447-84F1-2DC4C7C55238}"/>
              </a:ext>
            </a:extLst>
          </p:cNvPr>
          <p:cNvPicPr>
            <a:picLocks noChangeAspect="1"/>
          </p:cNvPicPr>
          <p:nvPr/>
        </p:nvPicPr>
        <p:blipFill>
          <a:blip r:embed="rId7"/>
          <a:srcRect/>
          <a:stretch/>
        </p:blipFill>
        <p:spPr>
          <a:xfrm>
            <a:off x="5018279" y="4463464"/>
            <a:ext cx="1626525" cy="1655727"/>
          </a:xfrm>
          <a:prstGeom prst="rect">
            <a:avLst/>
          </a:prstGeom>
        </p:spPr>
      </p:pic>
      <p:pic>
        <p:nvPicPr>
          <p:cNvPr id="10" name="Picture 9" descr="A close up of a logo&#10;&#10;Description automatically generated">
            <a:extLst>
              <a:ext uri="{FF2B5EF4-FFF2-40B4-BE49-F238E27FC236}">
                <a16:creationId xmlns:a16="http://schemas.microsoft.com/office/drawing/2014/main" id="{5F19E848-FDEE-9A44-A9D3-DC29BFAC8D22}"/>
              </a:ext>
            </a:extLst>
          </p:cNvPr>
          <p:cNvPicPr>
            <a:picLocks noChangeAspect="1"/>
          </p:cNvPicPr>
          <p:nvPr/>
        </p:nvPicPr>
        <p:blipFill>
          <a:blip r:embed="rId8"/>
          <a:stretch>
            <a:fillRect/>
          </a:stretch>
        </p:blipFill>
        <p:spPr>
          <a:xfrm>
            <a:off x="8537875" y="1719932"/>
            <a:ext cx="1268734" cy="1431963"/>
          </a:xfrm>
          <a:prstGeom prst="rect">
            <a:avLst/>
          </a:prstGeom>
        </p:spPr>
      </p:pic>
      <p:grpSp>
        <p:nvGrpSpPr>
          <p:cNvPr id="12" name="Group 11">
            <a:extLst>
              <a:ext uri="{FF2B5EF4-FFF2-40B4-BE49-F238E27FC236}">
                <a16:creationId xmlns:a16="http://schemas.microsoft.com/office/drawing/2014/main" id="{9A8ED8CC-0C73-3A4B-B634-11825C5EAEF7}"/>
              </a:ext>
            </a:extLst>
          </p:cNvPr>
          <p:cNvGrpSpPr/>
          <p:nvPr/>
        </p:nvGrpSpPr>
        <p:grpSpPr>
          <a:xfrm>
            <a:off x="3094490" y="2646813"/>
            <a:ext cx="2806349" cy="2727423"/>
            <a:chOff x="6029436" y="7952328"/>
            <a:chExt cx="2818122" cy="2636845"/>
          </a:xfrm>
        </p:grpSpPr>
        <p:pic>
          <p:nvPicPr>
            <p:cNvPr id="4" name="Picture 3" descr="A picture containing drawing&#10;&#10;Description automatically generated">
              <a:extLst>
                <a:ext uri="{FF2B5EF4-FFF2-40B4-BE49-F238E27FC236}">
                  <a16:creationId xmlns:a16="http://schemas.microsoft.com/office/drawing/2014/main" id="{0DF06B66-A94E-7C47-99A2-D278C67A042E}"/>
                </a:ext>
              </a:extLst>
            </p:cNvPr>
            <p:cNvPicPr>
              <a:picLocks noChangeAspect="1"/>
            </p:cNvPicPr>
            <p:nvPr/>
          </p:nvPicPr>
          <p:blipFill>
            <a:blip r:embed="rId9"/>
            <a:stretch>
              <a:fillRect/>
            </a:stretch>
          </p:blipFill>
          <p:spPr>
            <a:xfrm>
              <a:off x="6029436" y="7952328"/>
              <a:ext cx="2818122" cy="2296574"/>
            </a:xfrm>
            <a:prstGeom prst="rect">
              <a:avLst/>
            </a:prstGeom>
          </p:spPr>
        </p:pic>
        <p:sp>
          <p:nvSpPr>
            <p:cNvPr id="11" name="TextBox 10">
              <a:extLst>
                <a:ext uri="{FF2B5EF4-FFF2-40B4-BE49-F238E27FC236}">
                  <a16:creationId xmlns:a16="http://schemas.microsoft.com/office/drawing/2014/main" id="{9AAD47F7-4861-0B4F-B0B6-F2E136237C88}"/>
                </a:ext>
              </a:extLst>
            </p:cNvPr>
            <p:cNvSpPr txBox="1"/>
            <p:nvPr/>
          </p:nvSpPr>
          <p:spPr>
            <a:xfrm>
              <a:off x="6559489" y="10219841"/>
              <a:ext cx="1670111" cy="369332"/>
            </a:xfrm>
            <a:prstGeom prst="rect">
              <a:avLst/>
            </a:prstGeom>
            <a:noFill/>
          </p:spPr>
          <p:txBody>
            <a:bodyPr wrap="square" rtlCol="0">
              <a:spAutoFit/>
            </a:bodyPr>
            <a:lstStyle/>
            <a:p>
              <a:r>
                <a:rPr lang="en-US" dirty="0"/>
                <a:t>K-12 Schools</a:t>
              </a:r>
            </a:p>
          </p:txBody>
        </p:sp>
      </p:grpSp>
      <p:pic>
        <p:nvPicPr>
          <p:cNvPr id="14" name="Picture 13">
            <a:extLst>
              <a:ext uri="{FF2B5EF4-FFF2-40B4-BE49-F238E27FC236}">
                <a16:creationId xmlns:a16="http://schemas.microsoft.com/office/drawing/2014/main" id="{CF3A10EE-EBF1-BA40-B56C-65D34B7DB2FC}"/>
              </a:ext>
            </a:extLst>
          </p:cNvPr>
          <p:cNvPicPr>
            <a:picLocks noChangeAspect="1"/>
          </p:cNvPicPr>
          <p:nvPr/>
        </p:nvPicPr>
        <p:blipFill>
          <a:blip r:embed="rId10"/>
          <a:srcRect/>
          <a:stretch/>
        </p:blipFill>
        <p:spPr>
          <a:xfrm>
            <a:off x="6528939" y="2522259"/>
            <a:ext cx="3146634" cy="2943625"/>
          </a:xfrm>
          <a:prstGeom prst="rect">
            <a:avLst/>
          </a:prstGeom>
        </p:spPr>
      </p:pic>
      <p:sp>
        <p:nvSpPr>
          <p:cNvPr id="17" name="TextBox 16">
            <a:extLst>
              <a:ext uri="{FF2B5EF4-FFF2-40B4-BE49-F238E27FC236}">
                <a16:creationId xmlns:a16="http://schemas.microsoft.com/office/drawing/2014/main" id="{A265918B-4CCD-8549-BD7B-1FAEB162775F}"/>
              </a:ext>
            </a:extLst>
          </p:cNvPr>
          <p:cNvSpPr txBox="1"/>
          <p:nvPr/>
        </p:nvSpPr>
        <p:spPr>
          <a:xfrm>
            <a:off x="3464659" y="1967529"/>
            <a:ext cx="6482020" cy="369332"/>
          </a:xfrm>
          <a:prstGeom prst="rect">
            <a:avLst/>
          </a:prstGeom>
          <a:noFill/>
        </p:spPr>
        <p:txBody>
          <a:bodyPr wrap="square" rtlCol="0">
            <a:spAutoFit/>
          </a:bodyPr>
          <a:lstStyle/>
          <a:p>
            <a:r>
              <a:rPr lang="en-US" dirty="0"/>
              <a:t>‘Educational Institutions’ in the </a:t>
            </a:r>
            <a:r>
              <a:rPr lang="en-US" i="1" dirty="0"/>
              <a:t>Copyright Act</a:t>
            </a:r>
            <a:r>
              <a:rPr lang="en-US" dirty="0"/>
              <a:t> include: </a:t>
            </a:r>
          </a:p>
        </p:txBody>
      </p:sp>
      <p:pic>
        <p:nvPicPr>
          <p:cNvPr id="18" name="Picture 17">
            <a:extLst>
              <a:ext uri="{FF2B5EF4-FFF2-40B4-BE49-F238E27FC236}">
                <a16:creationId xmlns:a16="http://schemas.microsoft.com/office/drawing/2014/main" id="{696560CE-C07E-7C49-A707-6B3B521D235E}"/>
              </a:ext>
            </a:extLst>
          </p:cNvPr>
          <p:cNvPicPr>
            <a:picLocks noChangeAspect="1"/>
          </p:cNvPicPr>
          <p:nvPr/>
        </p:nvPicPr>
        <p:blipFill>
          <a:blip r:embed="rId11"/>
          <a:stretch>
            <a:fillRect/>
          </a:stretch>
        </p:blipFill>
        <p:spPr>
          <a:xfrm rot="20963243">
            <a:off x="10331171" y="4645004"/>
            <a:ext cx="2244376" cy="2358955"/>
          </a:xfrm>
          <a:prstGeom prst="rect">
            <a:avLst/>
          </a:prstGeom>
        </p:spPr>
      </p:pic>
      <p:pic>
        <p:nvPicPr>
          <p:cNvPr id="19" name="Picture 18">
            <a:extLst>
              <a:ext uri="{FF2B5EF4-FFF2-40B4-BE49-F238E27FC236}">
                <a16:creationId xmlns:a16="http://schemas.microsoft.com/office/drawing/2014/main" id="{FBB083CE-B31C-234E-A325-C2F8238A12E6}"/>
              </a:ext>
            </a:extLst>
          </p:cNvPr>
          <p:cNvPicPr>
            <a:picLocks noChangeAspect="1"/>
          </p:cNvPicPr>
          <p:nvPr/>
        </p:nvPicPr>
        <p:blipFill>
          <a:blip r:embed="rId12"/>
          <a:stretch>
            <a:fillRect/>
          </a:stretch>
        </p:blipFill>
        <p:spPr>
          <a:xfrm>
            <a:off x="9585486" y="5975213"/>
            <a:ext cx="934972" cy="882787"/>
          </a:xfrm>
          <a:prstGeom prst="rect">
            <a:avLst/>
          </a:prstGeom>
        </p:spPr>
      </p:pic>
      <p:pic>
        <p:nvPicPr>
          <p:cNvPr id="20" name="Picture 19">
            <a:extLst>
              <a:ext uri="{FF2B5EF4-FFF2-40B4-BE49-F238E27FC236}">
                <a16:creationId xmlns:a16="http://schemas.microsoft.com/office/drawing/2014/main" id="{CEE6623E-EFF3-7A46-B651-A48AFF13D484}"/>
              </a:ext>
            </a:extLst>
          </p:cNvPr>
          <p:cNvPicPr>
            <a:picLocks noChangeAspect="1"/>
          </p:cNvPicPr>
          <p:nvPr/>
        </p:nvPicPr>
        <p:blipFill>
          <a:blip r:embed="rId13"/>
          <a:stretch>
            <a:fillRect/>
          </a:stretch>
        </p:blipFill>
        <p:spPr>
          <a:xfrm>
            <a:off x="534606" y="4638606"/>
            <a:ext cx="2043931" cy="2210000"/>
          </a:xfrm>
          <a:prstGeom prst="rect">
            <a:avLst/>
          </a:prstGeom>
        </p:spPr>
      </p:pic>
      <p:pic>
        <p:nvPicPr>
          <p:cNvPr id="21" name="Isabelle" descr="A picture containing clothing&#10;&#10;Description automatically generated">
            <a:extLst>
              <a:ext uri="{FF2B5EF4-FFF2-40B4-BE49-F238E27FC236}">
                <a16:creationId xmlns:a16="http://schemas.microsoft.com/office/drawing/2014/main" id="{8806E4C0-DFA3-2E45-B666-C959463487F7}"/>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5872919" y="4977385"/>
            <a:ext cx="927865" cy="2826447"/>
          </a:xfrm>
          <a:prstGeom prst="rect">
            <a:avLst/>
          </a:prstGeom>
        </p:spPr>
      </p:pic>
      <p:pic>
        <p:nvPicPr>
          <p:cNvPr id="22" name="Picture 21" descr="A close up of a logo&#10;&#10;Description automatically generated">
            <a:extLst>
              <a:ext uri="{FF2B5EF4-FFF2-40B4-BE49-F238E27FC236}">
                <a16:creationId xmlns:a16="http://schemas.microsoft.com/office/drawing/2014/main" id="{25056EF8-21AA-C949-8B65-736BD60C0762}"/>
              </a:ext>
            </a:extLst>
          </p:cNvPr>
          <p:cNvPicPr>
            <a:picLocks noChangeAspect="1"/>
          </p:cNvPicPr>
          <p:nvPr/>
        </p:nvPicPr>
        <p:blipFill>
          <a:blip r:embed="rId6"/>
          <a:stretch>
            <a:fillRect/>
          </a:stretch>
        </p:blipFill>
        <p:spPr>
          <a:xfrm>
            <a:off x="7887593" y="4241302"/>
            <a:ext cx="2531766" cy="1751561"/>
          </a:xfrm>
          <a:prstGeom prst="rect">
            <a:avLst/>
          </a:prstGeom>
        </p:spPr>
      </p:pic>
      <p:pic>
        <p:nvPicPr>
          <p:cNvPr id="23" name="Picture 22" descr="A close up of a logo&#10;&#10;Description automatically generated">
            <a:extLst>
              <a:ext uri="{FF2B5EF4-FFF2-40B4-BE49-F238E27FC236}">
                <a16:creationId xmlns:a16="http://schemas.microsoft.com/office/drawing/2014/main" id="{B83F9394-D870-5942-8B82-FD274121848A}"/>
              </a:ext>
            </a:extLst>
          </p:cNvPr>
          <p:cNvPicPr>
            <a:picLocks noChangeAspect="1"/>
          </p:cNvPicPr>
          <p:nvPr/>
        </p:nvPicPr>
        <p:blipFill>
          <a:blip r:embed="rId8"/>
          <a:stretch>
            <a:fillRect/>
          </a:stretch>
        </p:blipFill>
        <p:spPr>
          <a:xfrm>
            <a:off x="1696851" y="2005646"/>
            <a:ext cx="1647981" cy="1860002"/>
          </a:xfrm>
          <a:prstGeom prst="rect">
            <a:avLst/>
          </a:prstGeom>
        </p:spPr>
      </p:pic>
      <p:pic>
        <p:nvPicPr>
          <p:cNvPr id="24" name="Picture 23">
            <a:extLst>
              <a:ext uri="{FF2B5EF4-FFF2-40B4-BE49-F238E27FC236}">
                <a16:creationId xmlns:a16="http://schemas.microsoft.com/office/drawing/2014/main" id="{30E9E77E-49DE-B34C-8141-C2420AA8A235}"/>
              </a:ext>
            </a:extLst>
          </p:cNvPr>
          <p:cNvPicPr>
            <a:picLocks noChangeAspect="1"/>
          </p:cNvPicPr>
          <p:nvPr/>
        </p:nvPicPr>
        <p:blipFill>
          <a:blip r:embed="rId7"/>
          <a:srcRect/>
          <a:stretch/>
        </p:blipFill>
        <p:spPr>
          <a:xfrm>
            <a:off x="5698817" y="1986733"/>
            <a:ext cx="1626525" cy="1655727"/>
          </a:xfrm>
          <a:prstGeom prst="rect">
            <a:avLst/>
          </a:prstGeom>
        </p:spPr>
      </p:pic>
      <p:pic>
        <p:nvPicPr>
          <p:cNvPr id="25" name="Picture 24" descr="A close up of a logo&#10;&#10;Description automatically generated">
            <a:extLst>
              <a:ext uri="{FF2B5EF4-FFF2-40B4-BE49-F238E27FC236}">
                <a16:creationId xmlns:a16="http://schemas.microsoft.com/office/drawing/2014/main" id="{8F5F91D7-8DA9-A543-9DA0-60A9484C8247}"/>
              </a:ext>
            </a:extLst>
          </p:cNvPr>
          <p:cNvPicPr>
            <a:picLocks noChangeAspect="1"/>
          </p:cNvPicPr>
          <p:nvPr/>
        </p:nvPicPr>
        <p:blipFill>
          <a:blip r:embed="rId16"/>
          <a:stretch>
            <a:fillRect/>
          </a:stretch>
        </p:blipFill>
        <p:spPr>
          <a:xfrm>
            <a:off x="3979820" y="4711088"/>
            <a:ext cx="2003545" cy="1837367"/>
          </a:xfrm>
          <a:prstGeom prst="rect">
            <a:avLst/>
          </a:prstGeom>
        </p:spPr>
      </p:pic>
      <p:pic>
        <p:nvPicPr>
          <p:cNvPr id="26" name="Cinematographic work">
            <a:extLst>
              <a:ext uri="{FF2B5EF4-FFF2-40B4-BE49-F238E27FC236}">
                <a16:creationId xmlns:a16="http://schemas.microsoft.com/office/drawing/2014/main" id="{EA75262A-735F-1740-9308-E70D14FB01E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27815" y="4227122"/>
            <a:ext cx="2182318" cy="2750598"/>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C0F4FD9C-0551-944D-99E3-A7BF6DF50585}"/>
              </a:ext>
            </a:extLst>
          </p:cNvPr>
          <p:cNvPicPr>
            <a:picLocks noChangeAspect="1"/>
          </p:cNvPicPr>
          <p:nvPr/>
        </p:nvPicPr>
        <p:blipFill>
          <a:blip r:embed="rId19"/>
          <a:stretch>
            <a:fillRect/>
          </a:stretch>
        </p:blipFill>
        <p:spPr>
          <a:xfrm>
            <a:off x="9361015" y="1957929"/>
            <a:ext cx="2096329" cy="2034025"/>
          </a:xfrm>
          <a:prstGeom prst="rect">
            <a:avLst/>
          </a:prstGeom>
        </p:spPr>
      </p:pic>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par>
                          <p:cTn id="72" fill="hold">
                            <p:stCondLst>
                              <p:cond delay="500"/>
                            </p:stCondLst>
                            <p:childTnLst>
                              <p:par>
                                <p:cTn id="73" presetID="2" presetClass="entr" presetSubtype="4"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childTnLst>
                          </p:cTn>
                        </p:par>
                        <p:par>
                          <p:cTn id="122" fill="hold">
                            <p:stCondLst>
                              <p:cond delay="1000"/>
                            </p:stCondLst>
                            <p:childTnLst>
                              <p:par>
                                <p:cTn id="123" presetID="10" presetClass="entr" presetSubtype="0" fill="hold" nodeType="after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500"/>
                                        <p:tgtEl>
                                          <p:spTgt spid="24"/>
                                        </p:tgtEl>
                                      </p:cBhvr>
                                    </p:animEffect>
                                  </p:childTnLst>
                                </p:cTn>
                              </p:par>
                            </p:childTnLst>
                          </p:cTn>
                        </p:par>
                        <p:par>
                          <p:cTn id="126" fill="hold">
                            <p:stCondLst>
                              <p:cond delay="1500"/>
                            </p:stCondLst>
                            <p:childTnLst>
                              <p:par>
                                <p:cTn id="127" presetID="10" presetClass="entr" presetSubtype="0" fill="hold"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childTnLst>
                          </p:cTn>
                        </p:par>
                        <p:par>
                          <p:cTn id="130" fill="hold">
                            <p:stCondLst>
                              <p:cond delay="2000"/>
                            </p:stCondLst>
                            <p:childTnLst>
                              <p:par>
                                <p:cTn id="131" presetID="10" presetClass="entr" presetSubtype="0" fill="hold"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par>
                          <p:cTn id="134" fill="hold">
                            <p:stCondLst>
                              <p:cond delay="2500"/>
                            </p:stCondLst>
                            <p:childTnLst>
                              <p:par>
                                <p:cTn id="135" presetID="10" presetClass="entr" presetSubtype="0" fill="hold"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07DFF6-4B08-ED4F-BAC3-0E0673BDA2D2}"/>
              </a:ext>
            </a:extLst>
          </p:cNvPr>
          <p:cNvSpPr>
            <a:spLocks noGrp="1"/>
          </p:cNvSpPr>
          <p:nvPr>
            <p:ph type="body" sz="quarter" idx="15"/>
          </p:nvPr>
        </p:nvSpPr>
        <p:spPr>
          <a:xfrm>
            <a:off x="218661" y="1841277"/>
            <a:ext cx="11135139" cy="4250430"/>
          </a:xfrm>
        </p:spPr>
        <p:txBody>
          <a:bodyPr/>
          <a:lstStyle/>
          <a:p>
            <a:pPr marL="540000" indent="-457200"/>
            <a:r>
              <a:rPr lang="en-CA" sz="1600" dirty="0"/>
              <a:t>Edwin PM (n.d.). Agreement. </a:t>
            </a:r>
            <a:r>
              <a:rPr lang="en-CA" sz="1600" i="1" dirty="0"/>
              <a:t>The Noun Project. </a:t>
            </a:r>
            <a:r>
              <a:rPr lang="en-CA" sz="1600" dirty="0"/>
              <a:t>CC BY Retrieved from: </a:t>
            </a:r>
            <a:r>
              <a:rPr lang="en-CA" sz="1600" dirty="0">
                <a:hlinkClick r:id="rId2"/>
              </a:rPr>
              <a:t>https://thenounproject.com/search/?q=agreement%20company&amp;i=3373812</a:t>
            </a:r>
            <a:endParaRPr lang="en-CA" sz="1600" dirty="0"/>
          </a:p>
          <a:p>
            <a:pPr marL="540000" indent="-457200"/>
            <a:r>
              <a:rPr lang="en-CA" sz="1600" dirty="0" err="1"/>
              <a:t>onathasmello</a:t>
            </a:r>
            <a:r>
              <a:rPr lang="en-CA" sz="1600" dirty="0"/>
              <a:t> (2012) Global Open Educational Resources Logo. Wikimedia Commons. CC BY. Retrieved from: </a:t>
            </a:r>
            <a:r>
              <a:rPr lang="en-CA" sz="1600" dirty="0">
                <a:hlinkClick r:id="rId3"/>
              </a:rPr>
              <a:t>https://commons.wikimedia.org/wiki/File:Global_Open_Educational_Resources_Logo.svg\</a:t>
            </a:r>
            <a:endParaRPr lang="en-CA" sz="1600" dirty="0"/>
          </a:p>
          <a:p>
            <a:pPr marL="540000" indent="-457200"/>
            <a:r>
              <a:rPr lang="en-CA" sz="1600" dirty="0"/>
              <a:t>Guilherme </a:t>
            </a:r>
            <a:r>
              <a:rPr lang="en-CA" sz="1600" dirty="0" err="1"/>
              <a:t>Fertado</a:t>
            </a:r>
            <a:r>
              <a:rPr lang="en-CA" sz="1600" dirty="0"/>
              <a:t> (n.d.). Sign. </a:t>
            </a:r>
            <a:r>
              <a:rPr lang="en-CA" sz="1600" i="1" dirty="0"/>
              <a:t>The Noun </a:t>
            </a:r>
            <a:r>
              <a:rPr lang="en-CA" sz="1600" i="1" dirty="0" err="1"/>
              <a:t>Prohect</a:t>
            </a:r>
            <a:r>
              <a:rPr lang="en-CA" sz="1600" i="1" dirty="0"/>
              <a:t>. </a:t>
            </a:r>
            <a:r>
              <a:rPr lang="en-CA" sz="1600" dirty="0"/>
              <a:t>CC BY. Retrieved from: </a:t>
            </a:r>
            <a:r>
              <a:rPr lang="en-CA" sz="1600" dirty="0">
                <a:hlinkClick r:id="rId4"/>
              </a:rPr>
              <a:t>https://thenounproject.com/search/?q=sign&amp;i=1859815</a:t>
            </a:r>
            <a:endParaRPr lang="en-CA" sz="1600" dirty="0"/>
          </a:p>
          <a:p>
            <a:pPr marL="540000" indent="-457200"/>
            <a:endParaRPr lang="en-CA" sz="1600" dirty="0"/>
          </a:p>
          <a:p>
            <a:pPr marL="540000" indent="-457200"/>
            <a:r>
              <a:rPr lang="en-US" sz="1600" dirty="0">
                <a:latin typeface="Arial" panose="020B0604020202020204" pitchFamily="34" charset="0"/>
                <a:cs typeface="Arial" panose="020B0604020202020204" pitchFamily="34" charset="0"/>
              </a:rPr>
              <a:t>Closing Slides Music: Rybak, </a:t>
            </a:r>
            <a:r>
              <a:rPr lang="en-US" sz="1600" dirty="0" err="1">
                <a:latin typeface="Arial" panose="020B0604020202020204" pitchFamily="34" charset="0"/>
                <a:cs typeface="Arial" panose="020B0604020202020204" pitchFamily="34" charset="0"/>
              </a:rPr>
              <a:t>Nazar</a:t>
            </a:r>
            <a:r>
              <a:rPr lang="en-US" sz="1600" dirty="0">
                <a:latin typeface="Arial" panose="020B0604020202020204" pitchFamily="34" charset="0"/>
                <a:cs typeface="Arial" panose="020B0604020202020204" pitchFamily="34" charset="0"/>
              </a:rPr>
              <a:t>. “Corporate Inspired.” </a:t>
            </a:r>
            <a:r>
              <a:rPr lang="en-US" sz="1600" dirty="0" err="1">
                <a:latin typeface="Arial" panose="020B0604020202020204" pitchFamily="34" charset="0"/>
                <a:cs typeface="Arial" panose="020B0604020202020204" pitchFamily="34" charset="0"/>
              </a:rPr>
              <a:t>HookSounds</a:t>
            </a:r>
            <a:r>
              <a:rPr lang="en-US" sz="1600" dirty="0">
                <a:latin typeface="Arial" panose="020B0604020202020204" pitchFamily="34" charset="0"/>
                <a:cs typeface="Arial" panose="020B0604020202020204" pitchFamily="34" charset="0"/>
              </a:rPr>
              <a:t>. N.d. </a:t>
            </a:r>
            <a:r>
              <a:rPr lang="en-US" sz="1600" dirty="0">
                <a:latin typeface="Arial" panose="020B0604020202020204" pitchFamily="34" charset="0"/>
                <a:cs typeface="Arial" panose="020B0604020202020204" pitchFamily="34" charset="0"/>
                <a:hlinkClick r:id="rId5"/>
              </a:rPr>
              <a:t>http://www.hooksounds.com</a:t>
            </a:r>
            <a:r>
              <a:rPr lang="en-US" sz="1600" dirty="0">
                <a:latin typeface="Arial" panose="020B0604020202020204" pitchFamily="34" charset="0"/>
                <a:cs typeface="Arial" panose="020B0604020202020204" pitchFamily="34" charset="0"/>
              </a:rPr>
              <a:t> (used under a CC-BY 4.0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a:t>
            </a:r>
          </a:p>
          <a:p>
            <a:pPr marL="540000" indent="-457200">
              <a:spcBef>
                <a:spcPts val="0"/>
              </a:spcBef>
            </a:pPr>
            <a:r>
              <a:rPr lang="en-US" sz="16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endParaRPr lang="en-US" dirty="0"/>
          </a:p>
        </p:txBody>
      </p:sp>
    </p:spTree>
    <p:extLst>
      <p:ext uri="{BB962C8B-B14F-4D97-AF65-F5344CB8AC3E}">
        <p14:creationId xmlns:p14="http://schemas.microsoft.com/office/powerpoint/2010/main" val="129779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43A11-B951-A447-8187-C9D8938ED86B}"/>
              </a:ext>
            </a:extLst>
          </p:cNvPr>
          <p:cNvSpPr txBox="1"/>
          <p:nvPr/>
        </p:nvSpPr>
        <p:spPr>
          <a:xfrm>
            <a:off x="1443421" y="2399062"/>
            <a:ext cx="9768468" cy="707886"/>
          </a:xfrm>
          <a:prstGeom prst="rect">
            <a:avLst/>
          </a:prstGeom>
          <a:noFill/>
        </p:spPr>
        <p:txBody>
          <a:bodyPr wrap="square" rtlCol="0">
            <a:spAutoFit/>
          </a:bodyPr>
          <a:lstStyle/>
          <a:p>
            <a:r>
              <a:rPr lang="en-US" sz="2000" dirty="0">
                <a:solidFill>
                  <a:schemeClr val="bg2">
                    <a:lumMod val="50000"/>
                  </a:schemeClr>
                </a:solidFill>
              </a:rPr>
              <a:t>University of Alberta. 2020. “Educational Institutions Policies and Practices.” Opening Up Copyright Instructional Module. https://</a:t>
            </a:r>
            <a:r>
              <a:rPr lang="en-US" sz="2000" dirty="0" err="1">
                <a:solidFill>
                  <a:schemeClr val="bg2">
                    <a:lumMod val="50000"/>
                  </a:schemeClr>
                </a:solidFill>
              </a:rPr>
              <a:t>sites.library.ualberta.ca</a:t>
            </a:r>
            <a:r>
              <a:rPr lang="en-US" sz="2000" dirty="0">
                <a:solidFill>
                  <a:schemeClr val="bg2">
                    <a:lumMod val="50000"/>
                  </a:schemeClr>
                </a:solidFill>
              </a:rPr>
              <a:t>/copyright/</a:t>
            </a:r>
          </a:p>
        </p:txBody>
      </p:sp>
    </p:spTree>
    <p:extLst>
      <p:ext uri="{BB962C8B-B14F-4D97-AF65-F5344CB8AC3E}">
        <p14:creationId xmlns:p14="http://schemas.microsoft.com/office/powerpoint/2010/main" val="426536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416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7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COPYRIGHT LAWSUITS</a:t>
            </a:r>
          </a:p>
        </p:txBody>
      </p:sp>
      <p:pic>
        <p:nvPicPr>
          <p:cNvPr id="3" name="Picture 2">
            <a:extLst>
              <a:ext uri="{FF2B5EF4-FFF2-40B4-BE49-F238E27FC236}">
                <a16:creationId xmlns:a16="http://schemas.microsoft.com/office/drawing/2014/main" id="{95732A68-546E-2D41-A45E-17B5E9801D31}"/>
              </a:ext>
            </a:extLst>
          </p:cNvPr>
          <p:cNvPicPr>
            <a:picLocks noChangeAspect="1"/>
          </p:cNvPicPr>
          <p:nvPr/>
        </p:nvPicPr>
        <p:blipFill>
          <a:blip r:embed="rId3"/>
          <a:stretch>
            <a:fillRect/>
          </a:stretch>
        </p:blipFill>
        <p:spPr>
          <a:xfrm>
            <a:off x="8761778" y="3150864"/>
            <a:ext cx="2123099" cy="1684999"/>
          </a:xfrm>
          <a:prstGeom prst="rect">
            <a:avLst/>
          </a:prstGeom>
        </p:spPr>
      </p:pic>
      <p:pic>
        <p:nvPicPr>
          <p:cNvPr id="4" name="Picture 3">
            <a:extLst>
              <a:ext uri="{FF2B5EF4-FFF2-40B4-BE49-F238E27FC236}">
                <a16:creationId xmlns:a16="http://schemas.microsoft.com/office/drawing/2014/main" id="{9C29494F-B6B4-1C4A-B8FB-6372C25B7B7D}"/>
              </a:ext>
            </a:extLst>
          </p:cNvPr>
          <p:cNvPicPr>
            <a:picLocks noChangeAspect="1"/>
          </p:cNvPicPr>
          <p:nvPr/>
        </p:nvPicPr>
        <p:blipFill>
          <a:blip r:embed="rId4"/>
          <a:stretch>
            <a:fillRect/>
          </a:stretch>
        </p:blipFill>
        <p:spPr>
          <a:xfrm>
            <a:off x="1037804" y="3133279"/>
            <a:ext cx="2123098" cy="2295599"/>
          </a:xfrm>
          <a:prstGeom prst="rect">
            <a:avLst/>
          </a:prstGeom>
        </p:spPr>
      </p:pic>
      <p:pic>
        <p:nvPicPr>
          <p:cNvPr id="5" name="Picture 4">
            <a:extLst>
              <a:ext uri="{FF2B5EF4-FFF2-40B4-BE49-F238E27FC236}">
                <a16:creationId xmlns:a16="http://schemas.microsoft.com/office/drawing/2014/main" id="{C3CDA09C-D292-8E4D-98A5-465F6C107E33}"/>
              </a:ext>
            </a:extLst>
          </p:cNvPr>
          <p:cNvPicPr>
            <a:picLocks noChangeAspect="1"/>
          </p:cNvPicPr>
          <p:nvPr/>
        </p:nvPicPr>
        <p:blipFill>
          <a:blip r:embed="rId5"/>
          <a:stretch>
            <a:fillRect/>
          </a:stretch>
        </p:blipFill>
        <p:spPr>
          <a:xfrm>
            <a:off x="3636781" y="3288547"/>
            <a:ext cx="785978" cy="965350"/>
          </a:xfrm>
          <a:prstGeom prst="rect">
            <a:avLst/>
          </a:prstGeom>
          <a:ln>
            <a:noFill/>
          </a:ln>
        </p:spPr>
      </p:pic>
      <p:pic>
        <p:nvPicPr>
          <p:cNvPr id="7" name="Picture 6">
            <a:extLst>
              <a:ext uri="{FF2B5EF4-FFF2-40B4-BE49-F238E27FC236}">
                <a16:creationId xmlns:a16="http://schemas.microsoft.com/office/drawing/2014/main" id="{B58693B9-E428-B24E-8732-3C2F4156F876}"/>
              </a:ext>
            </a:extLst>
          </p:cNvPr>
          <p:cNvPicPr>
            <a:picLocks noChangeAspect="1"/>
          </p:cNvPicPr>
          <p:nvPr/>
        </p:nvPicPr>
        <p:blipFill>
          <a:blip r:embed="rId6"/>
          <a:stretch>
            <a:fillRect/>
          </a:stretch>
        </p:blipFill>
        <p:spPr>
          <a:xfrm>
            <a:off x="5486280" y="4745220"/>
            <a:ext cx="950120" cy="897090"/>
          </a:xfrm>
          <a:prstGeom prst="rect">
            <a:avLst/>
          </a:prstGeom>
        </p:spPr>
      </p:pic>
      <p:sp>
        <p:nvSpPr>
          <p:cNvPr id="8" name="TextBox 7">
            <a:extLst>
              <a:ext uri="{FF2B5EF4-FFF2-40B4-BE49-F238E27FC236}">
                <a16:creationId xmlns:a16="http://schemas.microsoft.com/office/drawing/2014/main" id="{F3BED933-AFA4-C44B-9EB8-D83DFB189538}"/>
              </a:ext>
            </a:extLst>
          </p:cNvPr>
          <p:cNvSpPr txBox="1"/>
          <p:nvPr/>
        </p:nvSpPr>
        <p:spPr>
          <a:xfrm>
            <a:off x="556533" y="1986297"/>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pic>
        <p:nvPicPr>
          <p:cNvPr id="9" name="Picture 8">
            <a:extLst>
              <a:ext uri="{FF2B5EF4-FFF2-40B4-BE49-F238E27FC236}">
                <a16:creationId xmlns:a16="http://schemas.microsoft.com/office/drawing/2014/main" id="{14489369-1809-F741-847D-CD9EDE0452B3}"/>
              </a:ext>
            </a:extLst>
          </p:cNvPr>
          <p:cNvPicPr>
            <a:picLocks noChangeAspect="1"/>
          </p:cNvPicPr>
          <p:nvPr/>
        </p:nvPicPr>
        <p:blipFill>
          <a:blip r:embed="rId7"/>
          <a:stretch>
            <a:fillRect/>
          </a:stretch>
        </p:blipFill>
        <p:spPr>
          <a:xfrm>
            <a:off x="5350664" y="2435225"/>
            <a:ext cx="1966330" cy="1987550"/>
          </a:xfrm>
          <a:prstGeom prst="rect">
            <a:avLst/>
          </a:prstGeom>
        </p:spPr>
      </p:pic>
      <p:pic>
        <p:nvPicPr>
          <p:cNvPr id="10" name="Picture 9">
            <a:extLst>
              <a:ext uri="{FF2B5EF4-FFF2-40B4-BE49-F238E27FC236}">
                <a16:creationId xmlns:a16="http://schemas.microsoft.com/office/drawing/2014/main" id="{0BC4A6BF-EC8B-0D42-8008-EDC7C31467F7}"/>
              </a:ext>
            </a:extLst>
          </p:cNvPr>
          <p:cNvPicPr>
            <a:picLocks noChangeAspect="1"/>
          </p:cNvPicPr>
          <p:nvPr/>
        </p:nvPicPr>
        <p:blipFill>
          <a:blip r:embed="rId8"/>
          <a:stretch>
            <a:fillRect/>
          </a:stretch>
        </p:blipFill>
        <p:spPr>
          <a:xfrm>
            <a:off x="5343245" y="2316732"/>
            <a:ext cx="1936418" cy="1112268"/>
          </a:xfrm>
          <a:prstGeom prst="rect">
            <a:avLst/>
          </a:prstGeom>
        </p:spPr>
      </p:pic>
      <p:sp>
        <p:nvSpPr>
          <p:cNvPr id="11" name="TextBox 10">
            <a:extLst>
              <a:ext uri="{FF2B5EF4-FFF2-40B4-BE49-F238E27FC236}">
                <a16:creationId xmlns:a16="http://schemas.microsoft.com/office/drawing/2014/main" id="{EE52466E-F68D-5444-9078-F179898521D2}"/>
              </a:ext>
            </a:extLst>
          </p:cNvPr>
          <p:cNvSpPr txBox="1"/>
          <p:nvPr/>
        </p:nvSpPr>
        <p:spPr>
          <a:xfrm>
            <a:off x="541695" y="1995697"/>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Access Copyright v. York University</a:t>
            </a:r>
          </a:p>
        </p:txBody>
      </p:sp>
      <p:pic>
        <p:nvPicPr>
          <p:cNvPr id="12" name="Picture 11" descr="A close up of a logo&#10;&#10;Description automatically generated">
            <a:extLst>
              <a:ext uri="{FF2B5EF4-FFF2-40B4-BE49-F238E27FC236}">
                <a16:creationId xmlns:a16="http://schemas.microsoft.com/office/drawing/2014/main" id="{598F353F-6AF5-7F4F-A0E3-D3E92CF85A4D}"/>
              </a:ext>
            </a:extLst>
          </p:cNvPr>
          <p:cNvPicPr>
            <a:picLocks noChangeAspect="1"/>
          </p:cNvPicPr>
          <p:nvPr/>
        </p:nvPicPr>
        <p:blipFill>
          <a:blip r:embed="rId9"/>
          <a:stretch>
            <a:fillRect/>
          </a:stretch>
        </p:blipFill>
        <p:spPr>
          <a:xfrm>
            <a:off x="9266476" y="3531625"/>
            <a:ext cx="1943100" cy="1676400"/>
          </a:xfrm>
          <a:prstGeom prst="rect">
            <a:avLst/>
          </a:prstGeom>
        </p:spPr>
      </p:pic>
      <p:pic>
        <p:nvPicPr>
          <p:cNvPr id="13" name="Picture 12">
            <a:extLst>
              <a:ext uri="{FF2B5EF4-FFF2-40B4-BE49-F238E27FC236}">
                <a16:creationId xmlns:a16="http://schemas.microsoft.com/office/drawing/2014/main" id="{3F6F64FC-FF6B-7841-9F93-AB7707490250}"/>
              </a:ext>
            </a:extLst>
          </p:cNvPr>
          <p:cNvPicPr>
            <a:picLocks noChangeAspect="1"/>
          </p:cNvPicPr>
          <p:nvPr/>
        </p:nvPicPr>
        <p:blipFill>
          <a:blip r:embed="rId10"/>
          <a:srcRect/>
          <a:stretch/>
        </p:blipFill>
        <p:spPr>
          <a:xfrm>
            <a:off x="2819370" y="3192629"/>
            <a:ext cx="1956737" cy="1721581"/>
          </a:xfrm>
          <a:prstGeom prst="rect">
            <a:avLst/>
          </a:prstGeom>
        </p:spPr>
      </p:pic>
      <p:pic>
        <p:nvPicPr>
          <p:cNvPr id="14" name="Picture 13">
            <a:extLst>
              <a:ext uri="{FF2B5EF4-FFF2-40B4-BE49-F238E27FC236}">
                <a16:creationId xmlns:a16="http://schemas.microsoft.com/office/drawing/2014/main" id="{DADEE324-7611-E743-9DDF-85205CDD57BF}"/>
              </a:ext>
            </a:extLst>
          </p:cNvPr>
          <p:cNvPicPr>
            <a:picLocks noChangeAspect="1"/>
          </p:cNvPicPr>
          <p:nvPr/>
        </p:nvPicPr>
        <p:blipFill>
          <a:blip r:embed="rId11"/>
          <a:srcRect/>
          <a:stretch/>
        </p:blipFill>
        <p:spPr>
          <a:xfrm>
            <a:off x="6579435" y="3328573"/>
            <a:ext cx="2303760" cy="2282942"/>
          </a:xfrm>
          <a:prstGeom prst="rect">
            <a:avLst/>
          </a:prstGeom>
        </p:spPr>
      </p:pic>
      <p:grpSp>
        <p:nvGrpSpPr>
          <p:cNvPr id="15" name="Group 14">
            <a:extLst>
              <a:ext uri="{FF2B5EF4-FFF2-40B4-BE49-F238E27FC236}">
                <a16:creationId xmlns:a16="http://schemas.microsoft.com/office/drawing/2014/main" id="{181A25FC-0C8B-FE43-914F-4B94E9E80673}"/>
              </a:ext>
            </a:extLst>
          </p:cNvPr>
          <p:cNvGrpSpPr/>
          <p:nvPr/>
        </p:nvGrpSpPr>
        <p:grpSpPr>
          <a:xfrm>
            <a:off x="982424" y="3719667"/>
            <a:ext cx="1753463" cy="1460649"/>
            <a:chOff x="2785520" y="4434922"/>
            <a:chExt cx="1168998" cy="1604158"/>
          </a:xfrm>
        </p:grpSpPr>
        <p:pic>
          <p:nvPicPr>
            <p:cNvPr id="16" name="Picture 15" descr="A close up of a logo&#10;&#10;Description automatically generated">
              <a:extLst>
                <a:ext uri="{FF2B5EF4-FFF2-40B4-BE49-F238E27FC236}">
                  <a16:creationId xmlns:a16="http://schemas.microsoft.com/office/drawing/2014/main" id="{4C803AE1-AB82-5B45-8CAE-4EC9DEF5250F}"/>
                </a:ext>
              </a:extLst>
            </p:cNvPr>
            <p:cNvPicPr>
              <a:picLocks noChangeAspect="1"/>
            </p:cNvPicPr>
            <p:nvPr/>
          </p:nvPicPr>
          <p:blipFill>
            <a:blip r:embed="rId12">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7" name="TextBox 16">
              <a:extLst>
                <a:ext uri="{FF2B5EF4-FFF2-40B4-BE49-F238E27FC236}">
                  <a16:creationId xmlns:a16="http://schemas.microsoft.com/office/drawing/2014/main" id="{903125C2-AC3D-3145-B882-42E7D4C88A6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sp>
        <p:nvSpPr>
          <p:cNvPr id="21" name="TextBox 20">
            <a:extLst>
              <a:ext uri="{FF2B5EF4-FFF2-40B4-BE49-F238E27FC236}">
                <a16:creationId xmlns:a16="http://schemas.microsoft.com/office/drawing/2014/main" id="{46B6F4A1-3B8E-374D-8AD2-C5384EE682BB}"/>
              </a:ext>
            </a:extLst>
          </p:cNvPr>
          <p:cNvSpPr txBox="1"/>
          <p:nvPr/>
        </p:nvSpPr>
        <p:spPr>
          <a:xfrm>
            <a:off x="5832050" y="4551381"/>
            <a:ext cx="675867" cy="338554"/>
          </a:xfrm>
          <a:prstGeom prst="rect">
            <a:avLst/>
          </a:prstGeom>
          <a:noFill/>
        </p:spPr>
        <p:txBody>
          <a:bodyPr wrap="square" rtlCol="0">
            <a:spAutoFit/>
          </a:bodyPr>
          <a:lstStyle/>
          <a:p>
            <a:r>
              <a:rPr lang="en-US" sz="1600" dirty="0"/>
              <a:t>s. </a:t>
            </a:r>
            <a:r>
              <a:rPr lang="en-US" sz="1400" dirty="0"/>
              <a:t>29</a:t>
            </a:r>
          </a:p>
        </p:txBody>
      </p:sp>
      <p:grpSp>
        <p:nvGrpSpPr>
          <p:cNvPr id="22" name="Group 21">
            <a:extLst>
              <a:ext uri="{FF2B5EF4-FFF2-40B4-BE49-F238E27FC236}">
                <a16:creationId xmlns:a16="http://schemas.microsoft.com/office/drawing/2014/main" id="{606B4949-5CB0-DF42-886E-FB7F47E9A318}"/>
              </a:ext>
            </a:extLst>
          </p:cNvPr>
          <p:cNvGrpSpPr/>
          <p:nvPr/>
        </p:nvGrpSpPr>
        <p:grpSpPr>
          <a:xfrm>
            <a:off x="5308180" y="2753229"/>
            <a:ext cx="1602751" cy="1877970"/>
            <a:chOff x="1028459" y="1394952"/>
            <a:chExt cx="1485900" cy="1845886"/>
          </a:xfrm>
        </p:grpSpPr>
        <p:pic>
          <p:nvPicPr>
            <p:cNvPr id="23" name="Picture 2" descr="Image result for canada coat of arm">
              <a:extLst>
                <a:ext uri="{FF2B5EF4-FFF2-40B4-BE49-F238E27FC236}">
                  <a16:creationId xmlns:a16="http://schemas.microsoft.com/office/drawing/2014/main" id="{5C92952C-2EF5-654E-8462-5D78C962F5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2603" y="1394952"/>
              <a:ext cx="1097615" cy="14739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0C591CF0-2448-7F4A-94CB-A81532E7FFFB}"/>
                </a:ext>
              </a:extLst>
            </p:cNvPr>
            <p:cNvPicPr>
              <a:picLocks noChangeAspect="1"/>
            </p:cNvPicPr>
            <p:nvPr/>
          </p:nvPicPr>
          <p:blipFill>
            <a:blip r:embed="rId14"/>
            <a:stretch>
              <a:fillRect/>
            </a:stretch>
          </p:blipFill>
          <p:spPr>
            <a:xfrm>
              <a:off x="1028459" y="3012238"/>
              <a:ext cx="1485900" cy="228600"/>
            </a:xfrm>
            <a:prstGeom prst="rect">
              <a:avLst/>
            </a:prstGeom>
          </p:spPr>
        </p:pic>
      </p:grpSp>
    </p:spTree>
    <p:extLst>
      <p:ext uri="{BB962C8B-B14F-4D97-AF65-F5344CB8AC3E}">
        <p14:creationId xmlns:p14="http://schemas.microsoft.com/office/powerpoint/2010/main" val="3312598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500"/>
                            </p:stCondLst>
                            <p:childTnLst>
                              <p:par>
                                <p:cTn id="28" presetID="42" presetClass="path" presetSubtype="0" accel="50000" decel="50000" fill="hold" nodeType="afterEffect">
                                  <p:stCondLst>
                                    <p:cond delay="0"/>
                                  </p:stCondLst>
                                  <p:childTnLst>
                                    <p:animMotion origin="layout" path="M 1.25E-6 0 L 0.28099 0.00556 " pathEditMode="relative" rAng="0" ptsTypes="AA">
                                      <p:cBhvr>
                                        <p:cTn id="29" dur="2000" fill="hold"/>
                                        <p:tgtEl>
                                          <p:spTgt spid="5"/>
                                        </p:tgtEl>
                                        <p:attrNameLst>
                                          <p:attrName>ppt_x</p:attrName>
                                          <p:attrName>ppt_y</p:attrName>
                                        </p:attrNameLst>
                                      </p:cBhvr>
                                      <p:rCtr x="14049" y="278"/>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
                                            <p:txEl>
                                              <p:pRg st="0" end="0"/>
                                            </p:txEl>
                                          </p:spTgt>
                                        </p:tgtEl>
                                      </p:cBhvr>
                                    </p:animEffect>
                                    <p:set>
                                      <p:cBhvr>
                                        <p:cTn id="46" dur="1" fill="hold">
                                          <p:stCondLst>
                                            <p:cond delay="499"/>
                                          </p:stCondLst>
                                        </p:cTn>
                                        <p:tgtEl>
                                          <p:spTgt spid="8">
                                            <p:txEl>
                                              <p:pRg st="0" end="0"/>
                                            </p:txEl>
                                          </p:spTgt>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1000"/>
                            </p:stCondLst>
                            <p:childTnLst>
                              <p:par>
                                <p:cTn id="55" presetID="42" presetClass="path" presetSubtype="0" accel="50000" decel="50000" fill="hold" nodeType="afterEffect">
                                  <p:stCondLst>
                                    <p:cond delay="0"/>
                                  </p:stCondLst>
                                  <p:childTnLst>
                                    <p:animMotion origin="layout" path="M -1.04167E-6 0 L -0.00104 0.14491 " pathEditMode="relative" rAng="0" ptsTypes="AA">
                                      <p:cBhvr>
                                        <p:cTn id="56" dur="2000" fill="hold"/>
                                        <p:tgtEl>
                                          <p:spTgt spid="9"/>
                                        </p:tgtEl>
                                        <p:attrNameLst>
                                          <p:attrName>ppt_x</p:attrName>
                                          <p:attrName>ppt_y</p:attrName>
                                        </p:attrNameLst>
                                      </p:cBhvr>
                                      <p:rCtr x="-52" y="7245"/>
                                    </p:animMotion>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500"/>
                            </p:stCondLst>
                            <p:childTnLst>
                              <p:par>
                                <p:cTn id="66" presetID="26"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par>
                                <p:cTn id="82" presetID="26"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80">
                                          <p:stCondLst>
                                            <p:cond delay="0"/>
                                          </p:stCondLst>
                                        </p:cTn>
                                        <p:tgtEl>
                                          <p:spTgt spid="21"/>
                                        </p:tgtEl>
                                      </p:cBhvr>
                                    </p:animEffect>
                                    <p:anim calcmode="lin" valueType="num">
                                      <p:cBhvr>
                                        <p:cTn id="8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0" dur="26">
                                          <p:stCondLst>
                                            <p:cond delay="650"/>
                                          </p:stCondLst>
                                        </p:cTn>
                                        <p:tgtEl>
                                          <p:spTgt spid="21"/>
                                        </p:tgtEl>
                                      </p:cBhvr>
                                      <p:to x="100000" y="60000"/>
                                    </p:animScale>
                                    <p:animScale>
                                      <p:cBhvr>
                                        <p:cTn id="91" dur="166" decel="50000">
                                          <p:stCondLst>
                                            <p:cond delay="676"/>
                                          </p:stCondLst>
                                        </p:cTn>
                                        <p:tgtEl>
                                          <p:spTgt spid="21"/>
                                        </p:tgtEl>
                                      </p:cBhvr>
                                      <p:to x="100000" y="100000"/>
                                    </p:animScale>
                                    <p:animScale>
                                      <p:cBhvr>
                                        <p:cTn id="92" dur="26">
                                          <p:stCondLst>
                                            <p:cond delay="1312"/>
                                          </p:stCondLst>
                                        </p:cTn>
                                        <p:tgtEl>
                                          <p:spTgt spid="21"/>
                                        </p:tgtEl>
                                      </p:cBhvr>
                                      <p:to x="100000" y="80000"/>
                                    </p:animScale>
                                    <p:animScale>
                                      <p:cBhvr>
                                        <p:cTn id="93" dur="166" decel="50000">
                                          <p:stCondLst>
                                            <p:cond delay="1338"/>
                                          </p:stCondLst>
                                        </p:cTn>
                                        <p:tgtEl>
                                          <p:spTgt spid="21"/>
                                        </p:tgtEl>
                                      </p:cBhvr>
                                      <p:to x="100000" y="100000"/>
                                    </p:animScale>
                                    <p:animScale>
                                      <p:cBhvr>
                                        <p:cTn id="94" dur="26">
                                          <p:stCondLst>
                                            <p:cond delay="1642"/>
                                          </p:stCondLst>
                                        </p:cTn>
                                        <p:tgtEl>
                                          <p:spTgt spid="21"/>
                                        </p:tgtEl>
                                      </p:cBhvr>
                                      <p:to x="100000" y="90000"/>
                                    </p:animScale>
                                    <p:animScale>
                                      <p:cBhvr>
                                        <p:cTn id="95" dur="166" decel="50000">
                                          <p:stCondLst>
                                            <p:cond delay="1668"/>
                                          </p:stCondLst>
                                        </p:cTn>
                                        <p:tgtEl>
                                          <p:spTgt spid="21"/>
                                        </p:tgtEl>
                                      </p:cBhvr>
                                      <p:to x="100000" y="100000"/>
                                    </p:animScale>
                                    <p:animScale>
                                      <p:cBhvr>
                                        <p:cTn id="96" dur="26">
                                          <p:stCondLst>
                                            <p:cond delay="1808"/>
                                          </p:stCondLst>
                                        </p:cTn>
                                        <p:tgtEl>
                                          <p:spTgt spid="21"/>
                                        </p:tgtEl>
                                      </p:cBhvr>
                                      <p:to x="100000" y="95000"/>
                                    </p:animScale>
                                    <p:animScale>
                                      <p:cBhvr>
                                        <p:cTn id="97" dur="166" decel="50000">
                                          <p:stCondLst>
                                            <p:cond delay="1834"/>
                                          </p:stCondLst>
                                        </p:cTn>
                                        <p:tgtEl>
                                          <p:spTgt spid="2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1">
                                            <p:txEl>
                                              <p:pRg st="0" end="0"/>
                                            </p:txEl>
                                          </p:spTgt>
                                        </p:tgtEl>
                                        <p:attrNameLst>
                                          <p:attrName>style.visibility</p:attrName>
                                        </p:attrNameLst>
                                      </p:cBhvr>
                                      <p:to>
                                        <p:strVal val="visible"/>
                                      </p:to>
                                    </p:set>
                                    <p:animEffect transition="in" filter="fade">
                                      <p:cBhvr>
                                        <p:cTn id="102" dur="500"/>
                                        <p:tgtEl>
                                          <p:spTgt spid="11">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500"/>
                                        <p:tgtEl>
                                          <p:spTgt spid="15"/>
                                        </p:tgtEl>
                                      </p:cBhvr>
                                    </p:animEffect>
                                  </p:childTnLst>
                                </p:cTn>
                              </p:par>
                              <p:par>
                                <p:cTn id="115" presetID="10" presetClass="entr" presetSubtype="0" fill="hold" nodeType="with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fade">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par>
                                <p:cTn id="123" presetID="10" presetClass="entr" presetSubtype="0" fill="hold" nodeType="with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COPYRIGHT COLLECTIVES</a:t>
            </a:r>
          </a:p>
        </p:txBody>
      </p:sp>
      <p:sp>
        <p:nvSpPr>
          <p:cNvPr id="3" name="TextBox 2">
            <a:extLst>
              <a:ext uri="{FF2B5EF4-FFF2-40B4-BE49-F238E27FC236}">
                <a16:creationId xmlns:a16="http://schemas.microsoft.com/office/drawing/2014/main" id="{88100DFF-51CA-9D44-804A-FF36B19DE44E}"/>
              </a:ext>
            </a:extLst>
          </p:cNvPr>
          <p:cNvSpPr txBox="1"/>
          <p:nvPr/>
        </p:nvSpPr>
        <p:spPr>
          <a:xfrm>
            <a:off x="544206" y="2395103"/>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Access Copyright v. York University</a:t>
            </a:r>
          </a:p>
        </p:txBody>
      </p:sp>
      <p:sp>
        <p:nvSpPr>
          <p:cNvPr id="4" name="TextBox 3">
            <a:extLst>
              <a:ext uri="{FF2B5EF4-FFF2-40B4-BE49-F238E27FC236}">
                <a16:creationId xmlns:a16="http://schemas.microsoft.com/office/drawing/2014/main" id="{9CE57761-8A36-984F-92FB-6BA2762BF925}"/>
              </a:ext>
            </a:extLst>
          </p:cNvPr>
          <p:cNvSpPr txBox="1"/>
          <p:nvPr/>
        </p:nvSpPr>
        <p:spPr>
          <a:xfrm>
            <a:off x="6589581" y="2395103"/>
            <a:ext cx="4764219"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pic>
        <p:nvPicPr>
          <p:cNvPr id="10" name="Picture 9" descr="A close up of a logo&#10;&#10;Description automatically generated">
            <a:extLst>
              <a:ext uri="{FF2B5EF4-FFF2-40B4-BE49-F238E27FC236}">
                <a16:creationId xmlns:a16="http://schemas.microsoft.com/office/drawing/2014/main" id="{55FEEC37-637B-2346-88DB-F2E3B634A7D4}"/>
              </a:ext>
            </a:extLst>
          </p:cNvPr>
          <p:cNvPicPr>
            <a:picLocks noChangeAspect="1"/>
          </p:cNvPicPr>
          <p:nvPr/>
        </p:nvPicPr>
        <p:blipFill>
          <a:blip r:embed="rId3"/>
          <a:stretch>
            <a:fillRect/>
          </a:stretch>
        </p:blipFill>
        <p:spPr>
          <a:xfrm flipH="1">
            <a:off x="5377733" y="3273924"/>
            <a:ext cx="1211848" cy="2009729"/>
          </a:xfrm>
          <a:prstGeom prst="rect">
            <a:avLst/>
          </a:prstGeom>
        </p:spPr>
      </p:pic>
      <p:cxnSp>
        <p:nvCxnSpPr>
          <p:cNvPr id="11" name="Straight Connector 10">
            <a:extLst>
              <a:ext uri="{FF2B5EF4-FFF2-40B4-BE49-F238E27FC236}">
                <a16:creationId xmlns:a16="http://schemas.microsoft.com/office/drawing/2014/main" id="{995EDA20-E80D-F649-8DB3-6D60B37AE3A4}"/>
              </a:ext>
            </a:extLst>
          </p:cNvPr>
          <p:cNvCxnSpPr>
            <a:cxnSpLocks/>
          </p:cNvCxnSpPr>
          <p:nvPr/>
        </p:nvCxnSpPr>
        <p:spPr>
          <a:xfrm>
            <a:off x="685800" y="2843333"/>
            <a:ext cx="1985482" cy="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50261D-3838-5A47-A5D2-80E126DAAF3A}"/>
              </a:ext>
            </a:extLst>
          </p:cNvPr>
          <p:cNvCxnSpPr>
            <a:cxnSpLocks/>
          </p:cNvCxnSpPr>
          <p:nvPr/>
        </p:nvCxnSpPr>
        <p:spPr>
          <a:xfrm>
            <a:off x="9144000" y="2843333"/>
            <a:ext cx="196947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387F7DB-46AC-3446-972F-1E6F827CDC42}"/>
              </a:ext>
            </a:extLst>
          </p:cNvPr>
          <p:cNvSpPr txBox="1"/>
          <p:nvPr/>
        </p:nvSpPr>
        <p:spPr>
          <a:xfrm>
            <a:off x="5319982" y="5439198"/>
            <a:ext cx="1286735" cy="646331"/>
          </a:xfrm>
          <a:prstGeom prst="rect">
            <a:avLst/>
          </a:prstGeom>
          <a:noFill/>
        </p:spPr>
        <p:txBody>
          <a:bodyPr wrap="square" rtlCol="0">
            <a:spAutoFit/>
          </a:bodyPr>
          <a:lstStyle/>
          <a:p>
            <a:pPr algn="ctr"/>
            <a:r>
              <a:rPr lang="en-US" dirty="0"/>
              <a:t>Access</a:t>
            </a:r>
          </a:p>
          <a:p>
            <a:pPr algn="ctr"/>
            <a:r>
              <a:rPr lang="en-US" dirty="0"/>
              <a:t>Copyright</a:t>
            </a:r>
          </a:p>
        </p:txBody>
      </p:sp>
      <p:sp>
        <p:nvSpPr>
          <p:cNvPr id="19" name="TextBox 18">
            <a:extLst>
              <a:ext uri="{FF2B5EF4-FFF2-40B4-BE49-F238E27FC236}">
                <a16:creationId xmlns:a16="http://schemas.microsoft.com/office/drawing/2014/main" id="{355D5878-6409-E64D-9861-99CE114060C3}"/>
              </a:ext>
            </a:extLst>
          </p:cNvPr>
          <p:cNvSpPr txBox="1"/>
          <p:nvPr/>
        </p:nvSpPr>
        <p:spPr>
          <a:xfrm>
            <a:off x="5308425" y="5581127"/>
            <a:ext cx="1286735" cy="369332"/>
          </a:xfrm>
          <a:prstGeom prst="rect">
            <a:avLst/>
          </a:prstGeom>
          <a:noFill/>
        </p:spPr>
        <p:txBody>
          <a:bodyPr wrap="square" rtlCol="0">
            <a:spAutoFit/>
          </a:bodyPr>
          <a:lstStyle/>
          <a:p>
            <a:pPr algn="ctr"/>
            <a:r>
              <a:rPr lang="en-US" dirty="0"/>
              <a:t>COPIBEC</a:t>
            </a:r>
          </a:p>
        </p:txBody>
      </p:sp>
      <p:pic>
        <p:nvPicPr>
          <p:cNvPr id="13" name="Picture 12">
            <a:extLst>
              <a:ext uri="{FF2B5EF4-FFF2-40B4-BE49-F238E27FC236}">
                <a16:creationId xmlns:a16="http://schemas.microsoft.com/office/drawing/2014/main" id="{0E4221F8-2CDB-6A4A-8728-8003F8BF681A}"/>
              </a:ext>
            </a:extLst>
          </p:cNvPr>
          <p:cNvPicPr>
            <a:picLocks noChangeAspect="1"/>
          </p:cNvPicPr>
          <p:nvPr/>
        </p:nvPicPr>
        <p:blipFill>
          <a:blip r:embed="rId4"/>
          <a:stretch>
            <a:fillRect/>
          </a:stretch>
        </p:blipFill>
        <p:spPr>
          <a:xfrm rot="21188730">
            <a:off x="9587893" y="3733870"/>
            <a:ext cx="2549877" cy="3099566"/>
          </a:xfrm>
          <a:prstGeom prst="rect">
            <a:avLst/>
          </a:prstGeom>
        </p:spPr>
      </p:pic>
      <p:sp>
        <p:nvSpPr>
          <p:cNvPr id="14" name="Rounded Rectangular Callout 13">
            <a:extLst>
              <a:ext uri="{FF2B5EF4-FFF2-40B4-BE49-F238E27FC236}">
                <a16:creationId xmlns:a16="http://schemas.microsoft.com/office/drawing/2014/main" id="{B95EC318-C9C2-0249-B190-C55C1779236E}"/>
              </a:ext>
            </a:extLst>
          </p:cNvPr>
          <p:cNvSpPr/>
          <p:nvPr/>
        </p:nvSpPr>
        <p:spPr>
          <a:xfrm>
            <a:off x="7540953" y="3380344"/>
            <a:ext cx="2098623" cy="693861"/>
          </a:xfrm>
          <a:prstGeom prst="wedgeRoundRectCallout">
            <a:avLst>
              <a:gd name="adj1" fmla="val 85546"/>
              <a:gd name="adj2" fmla="val 6667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SOMEONE SAY LAWYER?!</a:t>
            </a:r>
          </a:p>
        </p:txBody>
      </p:sp>
      <p:pic>
        <p:nvPicPr>
          <p:cNvPr id="15" name="Picture 14">
            <a:extLst>
              <a:ext uri="{FF2B5EF4-FFF2-40B4-BE49-F238E27FC236}">
                <a16:creationId xmlns:a16="http://schemas.microsoft.com/office/drawing/2014/main" id="{E8CA9B6A-2665-A14A-99C6-5163BA29D5BA}"/>
              </a:ext>
            </a:extLst>
          </p:cNvPr>
          <p:cNvPicPr>
            <a:picLocks noChangeAspect="1"/>
          </p:cNvPicPr>
          <p:nvPr/>
        </p:nvPicPr>
        <p:blipFill>
          <a:blip r:embed="rId5"/>
          <a:stretch>
            <a:fillRect/>
          </a:stretch>
        </p:blipFill>
        <p:spPr>
          <a:xfrm>
            <a:off x="1652819" y="4499045"/>
            <a:ext cx="2244376" cy="2358955"/>
          </a:xfrm>
          <a:prstGeom prst="rect">
            <a:avLst/>
          </a:prstGeom>
        </p:spPr>
      </p:pic>
    </p:spTree>
    <p:extLst>
      <p:ext uri="{BB962C8B-B14F-4D97-AF65-F5344CB8AC3E}">
        <p14:creationId xmlns:p14="http://schemas.microsoft.com/office/powerpoint/2010/main" val="776586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32" presetClass="emph" presetSubtype="0" fill="hold" nodeType="afterEffect">
                                  <p:stCondLst>
                                    <p:cond delay="0"/>
                                  </p:stCondLst>
                                  <p:childTnLst>
                                    <p:animRot by="120000">
                                      <p:cBhvr>
                                        <p:cTn id="53" dur="100" fill="hold">
                                          <p:stCondLst>
                                            <p:cond delay="0"/>
                                          </p:stCondLst>
                                        </p:cTn>
                                        <p:tgtEl>
                                          <p:spTgt spid="10"/>
                                        </p:tgtEl>
                                        <p:attrNameLst>
                                          <p:attrName>r</p:attrName>
                                        </p:attrNameLst>
                                      </p:cBhvr>
                                    </p:animRot>
                                    <p:animRot by="-240000">
                                      <p:cBhvr>
                                        <p:cTn id="54" dur="200" fill="hold">
                                          <p:stCondLst>
                                            <p:cond delay="200"/>
                                          </p:stCondLst>
                                        </p:cTn>
                                        <p:tgtEl>
                                          <p:spTgt spid="10"/>
                                        </p:tgtEl>
                                        <p:attrNameLst>
                                          <p:attrName>r</p:attrName>
                                        </p:attrNameLst>
                                      </p:cBhvr>
                                    </p:animRot>
                                    <p:animRot by="240000">
                                      <p:cBhvr>
                                        <p:cTn id="55" dur="200" fill="hold">
                                          <p:stCondLst>
                                            <p:cond delay="400"/>
                                          </p:stCondLst>
                                        </p:cTn>
                                        <p:tgtEl>
                                          <p:spTgt spid="10"/>
                                        </p:tgtEl>
                                        <p:attrNameLst>
                                          <p:attrName>r</p:attrName>
                                        </p:attrNameLst>
                                      </p:cBhvr>
                                    </p:animRot>
                                    <p:animRot by="-240000">
                                      <p:cBhvr>
                                        <p:cTn id="56" dur="200" fill="hold">
                                          <p:stCondLst>
                                            <p:cond delay="600"/>
                                          </p:stCondLst>
                                        </p:cTn>
                                        <p:tgtEl>
                                          <p:spTgt spid="10"/>
                                        </p:tgtEl>
                                        <p:attrNameLst>
                                          <p:attrName>r</p:attrName>
                                        </p:attrNameLst>
                                      </p:cBhvr>
                                    </p:animRot>
                                    <p:animRot by="120000">
                                      <p:cBhvr>
                                        <p:cTn id="57" dur="200" fill="hold">
                                          <p:stCondLst>
                                            <p:cond delay="800"/>
                                          </p:stCondLst>
                                        </p:cTn>
                                        <p:tgtEl>
                                          <p:spTgt spid="10"/>
                                        </p:tgtEl>
                                        <p:attrNameLst>
                                          <p:attrName>r</p:attrName>
                                        </p:attrNameLst>
                                      </p:cBhvr>
                                    </p:animRot>
                                  </p:childTnLst>
                                </p:cTn>
                              </p:par>
                            </p:childTnLst>
                          </p:cTn>
                        </p:par>
                        <p:par>
                          <p:cTn id="58" fill="hold">
                            <p:stCondLst>
                              <p:cond delay="2000"/>
                            </p:stCondLst>
                            <p:childTnLst>
                              <p:par>
                                <p:cTn id="59" presetID="32" presetClass="emph" presetSubtype="0" fill="hold" nodeType="afterEffect">
                                  <p:stCondLst>
                                    <p:cond delay="0"/>
                                  </p:stCondLst>
                                  <p:childTnLst>
                                    <p:animRot by="120000">
                                      <p:cBhvr>
                                        <p:cTn id="60" dur="100" fill="hold">
                                          <p:stCondLst>
                                            <p:cond delay="0"/>
                                          </p:stCondLst>
                                        </p:cTn>
                                        <p:tgtEl>
                                          <p:spTgt spid="15"/>
                                        </p:tgtEl>
                                        <p:attrNameLst>
                                          <p:attrName>r</p:attrName>
                                        </p:attrNameLst>
                                      </p:cBhvr>
                                    </p:animRot>
                                    <p:animRot by="-240000">
                                      <p:cBhvr>
                                        <p:cTn id="61" dur="200" fill="hold">
                                          <p:stCondLst>
                                            <p:cond delay="200"/>
                                          </p:stCondLst>
                                        </p:cTn>
                                        <p:tgtEl>
                                          <p:spTgt spid="15"/>
                                        </p:tgtEl>
                                        <p:attrNameLst>
                                          <p:attrName>r</p:attrName>
                                        </p:attrNameLst>
                                      </p:cBhvr>
                                    </p:animRot>
                                    <p:animRot by="240000">
                                      <p:cBhvr>
                                        <p:cTn id="62" dur="200" fill="hold">
                                          <p:stCondLst>
                                            <p:cond delay="400"/>
                                          </p:stCondLst>
                                        </p:cTn>
                                        <p:tgtEl>
                                          <p:spTgt spid="15"/>
                                        </p:tgtEl>
                                        <p:attrNameLst>
                                          <p:attrName>r</p:attrName>
                                        </p:attrNameLst>
                                      </p:cBhvr>
                                    </p:animRot>
                                    <p:animRot by="-240000">
                                      <p:cBhvr>
                                        <p:cTn id="63" dur="200" fill="hold">
                                          <p:stCondLst>
                                            <p:cond delay="600"/>
                                          </p:stCondLst>
                                        </p:cTn>
                                        <p:tgtEl>
                                          <p:spTgt spid="15"/>
                                        </p:tgtEl>
                                        <p:attrNameLst>
                                          <p:attrName>r</p:attrName>
                                        </p:attrNameLst>
                                      </p:cBhvr>
                                    </p:animRot>
                                    <p:animRot by="120000">
                                      <p:cBhvr>
                                        <p:cTn id="64" dur="200" fill="hold">
                                          <p:stCondLst>
                                            <p:cond delay="800"/>
                                          </p:stCondLst>
                                        </p:cTn>
                                        <p:tgtEl>
                                          <p:spTgt spid="1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900" decel="100000" fill="hold"/>
                                        <p:tgtEl>
                                          <p:spTgt spid="1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nodeType="clickEffect">
                                  <p:stCondLst>
                                    <p:cond delay="0"/>
                                  </p:stCondLst>
                                  <p:childTnLst>
                                    <p:anim calcmode="lin" valueType="num">
                                      <p:cBhvr additive="base">
                                        <p:cTn id="82" dur="2000"/>
                                        <p:tgtEl>
                                          <p:spTgt spid="15"/>
                                        </p:tgtEl>
                                        <p:attrNameLst>
                                          <p:attrName>ppt_x</p:attrName>
                                        </p:attrNameLst>
                                      </p:cBhvr>
                                      <p:tavLst>
                                        <p:tav tm="0">
                                          <p:val>
                                            <p:strVal val="ppt_x"/>
                                          </p:val>
                                        </p:tav>
                                        <p:tav tm="100000">
                                          <p:val>
                                            <p:strVal val="ppt_x"/>
                                          </p:val>
                                        </p:tav>
                                      </p:tavLst>
                                    </p:anim>
                                    <p:anim calcmode="lin" valueType="num">
                                      <p:cBhvr additive="base">
                                        <p:cTn id="83" dur="2000"/>
                                        <p:tgtEl>
                                          <p:spTgt spid="15"/>
                                        </p:tgtEl>
                                        <p:attrNameLst>
                                          <p:attrName>ppt_y</p:attrName>
                                        </p:attrNameLst>
                                      </p:cBhvr>
                                      <p:tavLst>
                                        <p:tav tm="0">
                                          <p:val>
                                            <p:strVal val="ppt_y"/>
                                          </p:val>
                                        </p:tav>
                                        <p:tav tm="100000">
                                          <p:val>
                                            <p:strVal val="1+ppt_h/2"/>
                                          </p:val>
                                        </p:tav>
                                      </p:tavLst>
                                    </p:anim>
                                    <p:set>
                                      <p:cBhvr>
                                        <p:cTn id="84"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18" grpId="1"/>
      <p:bldP spid="19" grpId="0"/>
      <p:bldP spid="19" grpId="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FAIR DEALING</a:t>
            </a:r>
          </a:p>
        </p:txBody>
      </p:sp>
      <p:grpSp>
        <p:nvGrpSpPr>
          <p:cNvPr id="3" name="Group 2">
            <a:extLst>
              <a:ext uri="{FF2B5EF4-FFF2-40B4-BE49-F238E27FC236}">
                <a16:creationId xmlns:a16="http://schemas.microsoft.com/office/drawing/2014/main" id="{BF50A039-02BA-514C-B02E-AAFC27DB7EFB}"/>
              </a:ext>
            </a:extLst>
          </p:cNvPr>
          <p:cNvGrpSpPr/>
          <p:nvPr/>
        </p:nvGrpSpPr>
        <p:grpSpPr>
          <a:xfrm>
            <a:off x="653960" y="2900045"/>
            <a:ext cx="1602751" cy="1877970"/>
            <a:chOff x="1028459" y="1394952"/>
            <a:chExt cx="1485900" cy="1845886"/>
          </a:xfrm>
        </p:grpSpPr>
        <p:pic>
          <p:nvPicPr>
            <p:cNvPr id="4" name="Picture 2" descr="Image result for canada coat of arm">
              <a:extLst>
                <a:ext uri="{FF2B5EF4-FFF2-40B4-BE49-F238E27FC236}">
                  <a16:creationId xmlns:a16="http://schemas.microsoft.com/office/drawing/2014/main" id="{C5468508-A1CA-2A4E-AAD3-0C5D446A1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097615" cy="1473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6229C3-E51B-C449-B118-ABB06A4217E5}"/>
                </a:ext>
              </a:extLst>
            </p:cNvPr>
            <p:cNvPicPr>
              <a:picLocks noChangeAspect="1"/>
            </p:cNvPicPr>
            <p:nvPr/>
          </p:nvPicPr>
          <p:blipFill>
            <a:blip r:embed="rId4"/>
            <a:stretch>
              <a:fillRect/>
            </a:stretch>
          </p:blipFill>
          <p:spPr>
            <a:xfrm>
              <a:off x="1028459" y="3012238"/>
              <a:ext cx="1485900" cy="228600"/>
            </a:xfrm>
            <a:prstGeom prst="rect">
              <a:avLst/>
            </a:prstGeom>
          </p:spPr>
        </p:pic>
      </p:grpSp>
      <p:sp>
        <p:nvSpPr>
          <p:cNvPr id="7" name="TextBox 6">
            <a:extLst>
              <a:ext uri="{FF2B5EF4-FFF2-40B4-BE49-F238E27FC236}">
                <a16:creationId xmlns:a16="http://schemas.microsoft.com/office/drawing/2014/main" id="{270F340F-AEC9-C04A-B0F8-B58B7A8AEDCC}"/>
              </a:ext>
            </a:extLst>
          </p:cNvPr>
          <p:cNvSpPr txBox="1"/>
          <p:nvPr/>
        </p:nvSpPr>
        <p:spPr>
          <a:xfrm>
            <a:off x="1117401" y="4831753"/>
            <a:ext cx="675867" cy="338554"/>
          </a:xfrm>
          <a:prstGeom prst="rect">
            <a:avLst/>
          </a:prstGeom>
          <a:noFill/>
        </p:spPr>
        <p:txBody>
          <a:bodyPr wrap="square" rtlCol="0">
            <a:spAutoFit/>
          </a:bodyPr>
          <a:lstStyle/>
          <a:p>
            <a:r>
              <a:rPr lang="en-US" sz="1600" dirty="0"/>
              <a:t>s. </a:t>
            </a:r>
            <a:r>
              <a:rPr lang="en-US" sz="1400" dirty="0"/>
              <a:t>29</a:t>
            </a:r>
          </a:p>
        </p:txBody>
      </p:sp>
      <p:pic>
        <p:nvPicPr>
          <p:cNvPr id="8" name="Picture 7">
            <a:extLst>
              <a:ext uri="{FF2B5EF4-FFF2-40B4-BE49-F238E27FC236}">
                <a16:creationId xmlns:a16="http://schemas.microsoft.com/office/drawing/2014/main" id="{60C6790C-F44D-4D41-8AD2-726453247274}"/>
              </a:ext>
            </a:extLst>
          </p:cNvPr>
          <p:cNvPicPr>
            <a:picLocks noChangeAspect="1"/>
          </p:cNvPicPr>
          <p:nvPr/>
        </p:nvPicPr>
        <p:blipFill>
          <a:blip r:embed="rId5"/>
          <a:stretch>
            <a:fillRect/>
          </a:stretch>
        </p:blipFill>
        <p:spPr>
          <a:xfrm>
            <a:off x="5356449" y="1594519"/>
            <a:ext cx="1656092" cy="1551495"/>
          </a:xfrm>
          <a:prstGeom prst="rect">
            <a:avLst/>
          </a:prstGeom>
        </p:spPr>
      </p:pic>
      <p:pic>
        <p:nvPicPr>
          <p:cNvPr id="9" name="Picture 8">
            <a:extLst>
              <a:ext uri="{FF2B5EF4-FFF2-40B4-BE49-F238E27FC236}">
                <a16:creationId xmlns:a16="http://schemas.microsoft.com/office/drawing/2014/main" id="{89E32396-F6AD-2441-9B3C-451D92683D01}"/>
              </a:ext>
            </a:extLst>
          </p:cNvPr>
          <p:cNvPicPr>
            <a:picLocks noChangeAspect="1"/>
          </p:cNvPicPr>
          <p:nvPr/>
        </p:nvPicPr>
        <p:blipFill>
          <a:blip r:embed="rId6"/>
          <a:stretch>
            <a:fillRect/>
          </a:stretch>
        </p:blipFill>
        <p:spPr>
          <a:xfrm>
            <a:off x="6897895" y="2422409"/>
            <a:ext cx="1305019" cy="1501898"/>
          </a:xfrm>
          <a:prstGeom prst="rect">
            <a:avLst/>
          </a:prstGeom>
        </p:spPr>
      </p:pic>
      <p:pic>
        <p:nvPicPr>
          <p:cNvPr id="10" name="Picture 9">
            <a:extLst>
              <a:ext uri="{FF2B5EF4-FFF2-40B4-BE49-F238E27FC236}">
                <a16:creationId xmlns:a16="http://schemas.microsoft.com/office/drawing/2014/main" id="{A31A7E94-40B1-6F44-8893-D2604C224760}"/>
              </a:ext>
            </a:extLst>
          </p:cNvPr>
          <p:cNvPicPr>
            <a:picLocks noChangeAspect="1"/>
          </p:cNvPicPr>
          <p:nvPr/>
        </p:nvPicPr>
        <p:blipFill>
          <a:blip r:embed="rId7"/>
          <a:stretch>
            <a:fillRect/>
          </a:stretch>
        </p:blipFill>
        <p:spPr>
          <a:xfrm>
            <a:off x="6555416" y="4102850"/>
            <a:ext cx="1845035" cy="1457806"/>
          </a:xfrm>
          <a:prstGeom prst="rect">
            <a:avLst/>
          </a:prstGeom>
        </p:spPr>
      </p:pic>
      <p:pic>
        <p:nvPicPr>
          <p:cNvPr id="11" name="Picture 10">
            <a:extLst>
              <a:ext uri="{FF2B5EF4-FFF2-40B4-BE49-F238E27FC236}">
                <a16:creationId xmlns:a16="http://schemas.microsoft.com/office/drawing/2014/main" id="{6AFBA556-0E45-4747-AAEB-EBD98DBE0AB4}"/>
              </a:ext>
            </a:extLst>
          </p:cNvPr>
          <p:cNvPicPr>
            <a:picLocks noChangeAspect="1"/>
          </p:cNvPicPr>
          <p:nvPr/>
        </p:nvPicPr>
        <p:blipFill>
          <a:blip r:embed="rId8"/>
          <a:stretch>
            <a:fillRect/>
          </a:stretch>
        </p:blipFill>
        <p:spPr>
          <a:xfrm>
            <a:off x="5153986" y="4594752"/>
            <a:ext cx="1265905" cy="1534611"/>
          </a:xfrm>
          <a:prstGeom prst="rect">
            <a:avLst/>
          </a:prstGeom>
        </p:spPr>
      </p:pic>
      <p:pic>
        <p:nvPicPr>
          <p:cNvPr id="12" name="Picture 11">
            <a:extLst>
              <a:ext uri="{FF2B5EF4-FFF2-40B4-BE49-F238E27FC236}">
                <a16:creationId xmlns:a16="http://schemas.microsoft.com/office/drawing/2014/main" id="{C34AD3CC-8D85-894F-9AD2-68351F8C40D6}"/>
              </a:ext>
            </a:extLst>
          </p:cNvPr>
          <p:cNvPicPr>
            <a:picLocks noChangeAspect="1"/>
          </p:cNvPicPr>
          <p:nvPr/>
        </p:nvPicPr>
        <p:blipFill>
          <a:blip r:embed="rId9"/>
          <a:stretch>
            <a:fillRect/>
          </a:stretch>
        </p:blipFill>
        <p:spPr>
          <a:xfrm>
            <a:off x="3651051" y="3924308"/>
            <a:ext cx="1265905" cy="1873022"/>
          </a:xfrm>
          <a:prstGeom prst="rect">
            <a:avLst/>
          </a:prstGeom>
        </p:spPr>
      </p:pic>
      <p:pic>
        <p:nvPicPr>
          <p:cNvPr id="13" name="Picture 12" descr="A picture containing knife&#10;&#10;Description automatically generated">
            <a:extLst>
              <a:ext uri="{FF2B5EF4-FFF2-40B4-BE49-F238E27FC236}">
                <a16:creationId xmlns:a16="http://schemas.microsoft.com/office/drawing/2014/main" id="{894C416A-EF62-C54E-B94F-4815236940C3}"/>
              </a:ext>
            </a:extLst>
          </p:cNvPr>
          <p:cNvPicPr>
            <a:picLocks noChangeAspect="1"/>
          </p:cNvPicPr>
          <p:nvPr/>
        </p:nvPicPr>
        <p:blipFill>
          <a:blip r:embed="rId10"/>
          <a:stretch>
            <a:fillRect/>
          </a:stretch>
        </p:blipFill>
        <p:spPr>
          <a:xfrm>
            <a:off x="3737099" y="2448529"/>
            <a:ext cx="1870857" cy="3119690"/>
          </a:xfrm>
          <a:prstGeom prst="rect">
            <a:avLst/>
          </a:prstGeom>
        </p:spPr>
      </p:pic>
      <p:grpSp>
        <p:nvGrpSpPr>
          <p:cNvPr id="14" name="Group 13">
            <a:extLst>
              <a:ext uri="{FF2B5EF4-FFF2-40B4-BE49-F238E27FC236}">
                <a16:creationId xmlns:a16="http://schemas.microsoft.com/office/drawing/2014/main" id="{96B83367-FCB8-5947-99F6-5808140E2562}"/>
              </a:ext>
            </a:extLst>
          </p:cNvPr>
          <p:cNvGrpSpPr/>
          <p:nvPr/>
        </p:nvGrpSpPr>
        <p:grpSpPr>
          <a:xfrm>
            <a:off x="3789882" y="2428441"/>
            <a:ext cx="1364104" cy="1360164"/>
            <a:chOff x="3726076" y="4001294"/>
            <a:chExt cx="1364104" cy="1360164"/>
          </a:xfrm>
        </p:grpSpPr>
        <p:pic>
          <p:nvPicPr>
            <p:cNvPr id="15" name="Picture 14">
              <a:extLst>
                <a:ext uri="{FF2B5EF4-FFF2-40B4-BE49-F238E27FC236}">
                  <a16:creationId xmlns:a16="http://schemas.microsoft.com/office/drawing/2014/main" id="{142E22E6-8891-2749-8402-DC45D984CB19}"/>
                </a:ext>
              </a:extLst>
            </p:cNvPr>
            <p:cNvPicPr>
              <a:picLocks noChangeAspect="1"/>
            </p:cNvPicPr>
            <p:nvPr/>
          </p:nvPicPr>
          <p:blipFill rotWithShape="1">
            <a:blip r:embed="rId11"/>
            <a:srcRect l="9437" t="8926" r="9389" b="21953"/>
            <a:stretch/>
          </p:blipFill>
          <p:spPr>
            <a:xfrm>
              <a:off x="3765003" y="4387272"/>
              <a:ext cx="1144058" cy="974186"/>
            </a:xfrm>
            <a:prstGeom prst="rect">
              <a:avLst/>
            </a:prstGeom>
          </p:spPr>
        </p:pic>
        <p:sp>
          <p:nvSpPr>
            <p:cNvPr id="16" name="TextBox 15">
              <a:extLst>
                <a:ext uri="{FF2B5EF4-FFF2-40B4-BE49-F238E27FC236}">
                  <a16:creationId xmlns:a16="http://schemas.microsoft.com/office/drawing/2014/main" id="{A4159FE1-FFDA-3D47-8DDF-64FA69BC07A2}"/>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pic>
        <p:nvPicPr>
          <p:cNvPr id="19" name="Picture 18" descr="A picture containing drawing&#10;&#10;Description automatically generated">
            <a:extLst>
              <a:ext uri="{FF2B5EF4-FFF2-40B4-BE49-F238E27FC236}">
                <a16:creationId xmlns:a16="http://schemas.microsoft.com/office/drawing/2014/main" id="{84F52B2C-1F4E-8B41-9720-A6EC40A7B02B}"/>
              </a:ext>
            </a:extLst>
          </p:cNvPr>
          <p:cNvPicPr>
            <a:picLocks noChangeAspect="1"/>
          </p:cNvPicPr>
          <p:nvPr/>
        </p:nvPicPr>
        <p:blipFill>
          <a:blip r:embed="rId12"/>
          <a:stretch>
            <a:fillRect/>
          </a:stretch>
        </p:blipFill>
        <p:spPr>
          <a:xfrm>
            <a:off x="2967666" y="3226479"/>
            <a:ext cx="7175500" cy="965200"/>
          </a:xfrm>
          <a:prstGeom prst="rect">
            <a:avLst/>
          </a:prstGeom>
        </p:spPr>
      </p:pic>
      <p:cxnSp>
        <p:nvCxnSpPr>
          <p:cNvPr id="20" name="Straight Connector 19">
            <a:extLst>
              <a:ext uri="{FF2B5EF4-FFF2-40B4-BE49-F238E27FC236}">
                <a16:creationId xmlns:a16="http://schemas.microsoft.com/office/drawing/2014/main" id="{2C271641-71EF-4148-AC51-1602E0354DA2}"/>
              </a:ext>
            </a:extLst>
          </p:cNvPr>
          <p:cNvCxnSpPr>
            <a:cxnSpLocks/>
          </p:cNvCxnSpPr>
          <p:nvPr/>
        </p:nvCxnSpPr>
        <p:spPr>
          <a:xfrm>
            <a:off x="4157091" y="3788605"/>
            <a:ext cx="134856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B6DE3C-47A1-F34B-A1AD-8283C0B309B7}"/>
              </a:ext>
            </a:extLst>
          </p:cNvPr>
          <p:cNvCxnSpPr>
            <a:cxnSpLocks/>
          </p:cNvCxnSpPr>
          <p:nvPr/>
        </p:nvCxnSpPr>
        <p:spPr>
          <a:xfrm flipV="1">
            <a:off x="4141690" y="3134464"/>
            <a:ext cx="1176431" cy="1155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6ED1D9-89FA-0843-8F43-963D05F8CECF}"/>
              </a:ext>
            </a:extLst>
          </p:cNvPr>
          <p:cNvCxnSpPr>
            <a:cxnSpLocks/>
          </p:cNvCxnSpPr>
          <p:nvPr/>
        </p:nvCxnSpPr>
        <p:spPr>
          <a:xfrm flipV="1">
            <a:off x="4141690" y="3461534"/>
            <a:ext cx="1214759" cy="7203"/>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5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par>
                          <p:cTn id="11" fill="hold">
                            <p:stCondLst>
                              <p:cond delay="500"/>
                            </p:stCondLst>
                            <p:childTnLst>
                              <p:par>
                                <p:cTn id="12" presetID="10" presetClass="exit" presetSubtype="0" fill="hold" nodeType="afterEffect">
                                  <p:stCondLst>
                                    <p:cond delay="200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500"/>
                            </p:stCondLst>
                            <p:childTnLst>
                              <p:par>
                                <p:cTn id="53" presetID="10" presetClass="entr" presetSubtype="0" fill="hold" nodeType="after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2500"/>
                            </p:stCondLst>
                            <p:childTnLst>
                              <p:par>
                                <p:cTn id="65" presetID="10"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3000"/>
                            </p:stCondLst>
                            <p:childTnLst>
                              <p:par>
                                <p:cTn id="69" presetID="10"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0F71B-BBA7-194C-8BC8-23327D969011}"/>
              </a:ext>
            </a:extLst>
          </p:cNvPr>
          <p:cNvSpPr>
            <a:spLocks noGrp="1"/>
          </p:cNvSpPr>
          <p:nvPr>
            <p:ph type="title"/>
          </p:nvPr>
        </p:nvSpPr>
        <p:spPr/>
        <p:txBody>
          <a:bodyPr/>
          <a:lstStyle/>
          <a:p>
            <a:r>
              <a:rPr lang="en-US" dirty="0"/>
              <a:t>FAIR DEALING RESOURCES</a:t>
            </a:r>
          </a:p>
        </p:txBody>
      </p:sp>
      <p:sp>
        <p:nvSpPr>
          <p:cNvPr id="22" name="TextBox 21">
            <a:extLst>
              <a:ext uri="{FF2B5EF4-FFF2-40B4-BE49-F238E27FC236}">
                <a16:creationId xmlns:a16="http://schemas.microsoft.com/office/drawing/2014/main" id="{AE71B8D0-ECBF-2645-A407-49C2D6E391FE}"/>
              </a:ext>
            </a:extLst>
          </p:cNvPr>
          <p:cNvSpPr txBox="1"/>
          <p:nvPr/>
        </p:nvSpPr>
        <p:spPr>
          <a:xfrm>
            <a:off x="505794" y="1648656"/>
            <a:ext cx="4614846" cy="461665"/>
          </a:xfrm>
          <a:prstGeom prst="rect">
            <a:avLst/>
          </a:prstGeom>
          <a:noFill/>
        </p:spPr>
        <p:txBody>
          <a:bodyPr wrap="square" rtlCol="0">
            <a:spAutoFit/>
          </a:bodyPr>
          <a:lstStyle/>
          <a:p>
            <a:r>
              <a:rPr lang="en-US" sz="2400" dirty="0"/>
              <a:t>Opening Up Copyright Modules: </a:t>
            </a:r>
          </a:p>
        </p:txBody>
      </p:sp>
      <p:sp>
        <p:nvSpPr>
          <p:cNvPr id="23" name="TextBox 22">
            <a:extLst>
              <a:ext uri="{FF2B5EF4-FFF2-40B4-BE49-F238E27FC236}">
                <a16:creationId xmlns:a16="http://schemas.microsoft.com/office/drawing/2014/main" id="{F7F7A59F-AC13-194E-8FA1-2F493A3208CC}"/>
              </a:ext>
            </a:extLst>
          </p:cNvPr>
          <p:cNvSpPr txBox="1"/>
          <p:nvPr/>
        </p:nvSpPr>
        <p:spPr>
          <a:xfrm>
            <a:off x="505794" y="3718498"/>
            <a:ext cx="4614846" cy="461665"/>
          </a:xfrm>
          <a:prstGeom prst="rect">
            <a:avLst/>
          </a:prstGeom>
          <a:noFill/>
        </p:spPr>
        <p:txBody>
          <a:bodyPr wrap="square" rtlCol="0">
            <a:spAutoFit/>
          </a:bodyPr>
          <a:lstStyle/>
          <a:p>
            <a:r>
              <a:rPr lang="en-US" sz="2400" dirty="0"/>
              <a:t>Other Resources: </a:t>
            </a:r>
          </a:p>
        </p:txBody>
      </p:sp>
    </p:spTree>
    <p:extLst>
      <p:ext uri="{BB962C8B-B14F-4D97-AF65-F5344CB8AC3E}">
        <p14:creationId xmlns:p14="http://schemas.microsoft.com/office/powerpoint/2010/main" val="2254897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EDUCATIONAL EXCEPTIONS</a:t>
            </a:r>
          </a:p>
        </p:txBody>
      </p:sp>
      <p:sp>
        <p:nvSpPr>
          <p:cNvPr id="3" name="TextBox 2">
            <a:extLst>
              <a:ext uri="{FF2B5EF4-FFF2-40B4-BE49-F238E27FC236}">
                <a16:creationId xmlns:a16="http://schemas.microsoft.com/office/drawing/2014/main" id="{440A531E-65B9-0747-BE88-EB8BE95D16BF}"/>
              </a:ext>
            </a:extLst>
          </p:cNvPr>
          <p:cNvSpPr txBox="1"/>
          <p:nvPr/>
        </p:nvSpPr>
        <p:spPr>
          <a:xfrm>
            <a:off x="1118013" y="4923853"/>
            <a:ext cx="1602751" cy="307777"/>
          </a:xfrm>
          <a:prstGeom prst="rect">
            <a:avLst/>
          </a:prstGeom>
          <a:noFill/>
        </p:spPr>
        <p:txBody>
          <a:bodyPr wrap="square" rtlCol="0">
            <a:spAutoFit/>
          </a:bodyPr>
          <a:lstStyle/>
          <a:p>
            <a:r>
              <a:rPr lang="en-US" sz="1400" dirty="0"/>
              <a:t>s. 29.4–30.03</a:t>
            </a:r>
          </a:p>
        </p:txBody>
      </p:sp>
      <p:grpSp>
        <p:nvGrpSpPr>
          <p:cNvPr id="4" name="Group 3">
            <a:extLst>
              <a:ext uri="{FF2B5EF4-FFF2-40B4-BE49-F238E27FC236}">
                <a16:creationId xmlns:a16="http://schemas.microsoft.com/office/drawing/2014/main" id="{CFCAC276-C94C-904A-BF31-5BCC6AD2C0C6}"/>
              </a:ext>
            </a:extLst>
          </p:cNvPr>
          <p:cNvGrpSpPr/>
          <p:nvPr/>
        </p:nvGrpSpPr>
        <p:grpSpPr>
          <a:xfrm>
            <a:off x="978754" y="2900045"/>
            <a:ext cx="1602751" cy="1877970"/>
            <a:chOff x="1028459" y="1394952"/>
            <a:chExt cx="1485900" cy="1845886"/>
          </a:xfrm>
        </p:grpSpPr>
        <p:pic>
          <p:nvPicPr>
            <p:cNvPr id="5" name="Picture 2" descr="Image result for canada coat of arm">
              <a:extLst>
                <a:ext uri="{FF2B5EF4-FFF2-40B4-BE49-F238E27FC236}">
                  <a16:creationId xmlns:a16="http://schemas.microsoft.com/office/drawing/2014/main" id="{0D008086-ACCD-864F-B494-1B93B375E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097615" cy="1473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640B298-DEAE-8E41-834A-A405A529B152}"/>
                </a:ext>
              </a:extLst>
            </p:cNvPr>
            <p:cNvPicPr>
              <a:picLocks noChangeAspect="1"/>
            </p:cNvPicPr>
            <p:nvPr/>
          </p:nvPicPr>
          <p:blipFill>
            <a:blip r:embed="rId4"/>
            <a:stretch>
              <a:fillRect/>
            </a:stretch>
          </p:blipFill>
          <p:spPr>
            <a:xfrm>
              <a:off x="1028459" y="3012238"/>
              <a:ext cx="1485900" cy="228600"/>
            </a:xfrm>
            <a:prstGeom prst="rect">
              <a:avLst/>
            </a:prstGeom>
          </p:spPr>
        </p:pic>
      </p:grpSp>
      <p:grpSp>
        <p:nvGrpSpPr>
          <p:cNvPr id="8" name="Group 7">
            <a:extLst>
              <a:ext uri="{FF2B5EF4-FFF2-40B4-BE49-F238E27FC236}">
                <a16:creationId xmlns:a16="http://schemas.microsoft.com/office/drawing/2014/main" id="{306D2047-7195-8E4B-A451-8DF5A119BC82}"/>
              </a:ext>
            </a:extLst>
          </p:cNvPr>
          <p:cNvGrpSpPr/>
          <p:nvPr/>
        </p:nvGrpSpPr>
        <p:grpSpPr>
          <a:xfrm>
            <a:off x="3094490" y="2646813"/>
            <a:ext cx="2806349" cy="2727423"/>
            <a:chOff x="6029436" y="7952328"/>
            <a:chExt cx="2818122" cy="2636845"/>
          </a:xfrm>
        </p:grpSpPr>
        <p:pic>
          <p:nvPicPr>
            <p:cNvPr id="9" name="Picture 8" descr="A picture containing drawing&#10;&#10;Description automatically generated">
              <a:extLst>
                <a:ext uri="{FF2B5EF4-FFF2-40B4-BE49-F238E27FC236}">
                  <a16:creationId xmlns:a16="http://schemas.microsoft.com/office/drawing/2014/main" id="{92C8596D-D194-9145-8749-34A3A58EB2E0}"/>
                </a:ext>
              </a:extLst>
            </p:cNvPr>
            <p:cNvPicPr>
              <a:picLocks noChangeAspect="1"/>
            </p:cNvPicPr>
            <p:nvPr/>
          </p:nvPicPr>
          <p:blipFill>
            <a:blip r:embed="rId5"/>
            <a:stretch>
              <a:fillRect/>
            </a:stretch>
          </p:blipFill>
          <p:spPr>
            <a:xfrm>
              <a:off x="6029436" y="7952328"/>
              <a:ext cx="2818122" cy="2296574"/>
            </a:xfrm>
            <a:prstGeom prst="rect">
              <a:avLst/>
            </a:prstGeom>
          </p:spPr>
        </p:pic>
        <p:sp>
          <p:nvSpPr>
            <p:cNvPr id="10" name="TextBox 9">
              <a:extLst>
                <a:ext uri="{FF2B5EF4-FFF2-40B4-BE49-F238E27FC236}">
                  <a16:creationId xmlns:a16="http://schemas.microsoft.com/office/drawing/2014/main" id="{0767A675-C28E-AB4A-BD43-F9795601B23F}"/>
                </a:ext>
              </a:extLst>
            </p:cNvPr>
            <p:cNvSpPr txBox="1"/>
            <p:nvPr/>
          </p:nvSpPr>
          <p:spPr>
            <a:xfrm>
              <a:off x="6559489" y="10219841"/>
              <a:ext cx="1670111" cy="369332"/>
            </a:xfrm>
            <a:prstGeom prst="rect">
              <a:avLst/>
            </a:prstGeom>
            <a:noFill/>
          </p:spPr>
          <p:txBody>
            <a:bodyPr wrap="square" rtlCol="0">
              <a:spAutoFit/>
            </a:bodyPr>
            <a:lstStyle/>
            <a:p>
              <a:r>
                <a:rPr lang="en-US" dirty="0"/>
                <a:t>K-12 Schools</a:t>
              </a:r>
            </a:p>
          </p:txBody>
        </p:sp>
      </p:grpSp>
      <p:grpSp>
        <p:nvGrpSpPr>
          <p:cNvPr id="11" name="Group 10">
            <a:extLst>
              <a:ext uri="{FF2B5EF4-FFF2-40B4-BE49-F238E27FC236}">
                <a16:creationId xmlns:a16="http://schemas.microsoft.com/office/drawing/2014/main" id="{F1F82515-B7A2-D649-8770-D180D3BBC152}"/>
              </a:ext>
            </a:extLst>
          </p:cNvPr>
          <p:cNvGrpSpPr/>
          <p:nvPr/>
        </p:nvGrpSpPr>
        <p:grpSpPr>
          <a:xfrm>
            <a:off x="7247120" y="2520032"/>
            <a:ext cx="3090730" cy="2854206"/>
            <a:chOff x="9842092" y="7697080"/>
            <a:chExt cx="3116347" cy="2878104"/>
          </a:xfrm>
        </p:grpSpPr>
        <p:pic>
          <p:nvPicPr>
            <p:cNvPr id="12" name="Picture 11">
              <a:extLst>
                <a:ext uri="{FF2B5EF4-FFF2-40B4-BE49-F238E27FC236}">
                  <a16:creationId xmlns:a16="http://schemas.microsoft.com/office/drawing/2014/main" id="{8F7DA44D-A5AD-5B45-893B-44BA0AE6492E}"/>
                </a:ext>
              </a:extLst>
            </p:cNvPr>
            <p:cNvPicPr>
              <a:picLocks noChangeAspect="1"/>
            </p:cNvPicPr>
            <p:nvPr/>
          </p:nvPicPr>
          <p:blipFill>
            <a:blip r:embed="rId6"/>
            <a:srcRect/>
            <a:stretch/>
          </p:blipFill>
          <p:spPr>
            <a:xfrm>
              <a:off x="10121380" y="7697080"/>
              <a:ext cx="2273439" cy="2462076"/>
            </a:xfrm>
            <a:prstGeom prst="rect">
              <a:avLst/>
            </a:prstGeom>
          </p:spPr>
        </p:pic>
        <p:sp>
          <p:nvSpPr>
            <p:cNvPr id="13" name="TextBox 12">
              <a:extLst>
                <a:ext uri="{FF2B5EF4-FFF2-40B4-BE49-F238E27FC236}">
                  <a16:creationId xmlns:a16="http://schemas.microsoft.com/office/drawing/2014/main" id="{826F8A57-B4B7-B74A-846A-BFDDF8DA67E0}"/>
                </a:ext>
              </a:extLst>
            </p:cNvPr>
            <p:cNvSpPr txBox="1"/>
            <p:nvPr/>
          </p:nvSpPr>
          <p:spPr>
            <a:xfrm>
              <a:off x="9842092" y="10205852"/>
              <a:ext cx="3116347" cy="369332"/>
            </a:xfrm>
            <a:prstGeom prst="rect">
              <a:avLst/>
            </a:prstGeom>
            <a:noFill/>
          </p:spPr>
          <p:txBody>
            <a:bodyPr wrap="square" rtlCol="0">
              <a:spAutoFit/>
            </a:bodyPr>
            <a:lstStyle/>
            <a:p>
              <a:r>
                <a:rPr lang="en-US" dirty="0"/>
                <a:t>Post-secondary Institutions</a:t>
              </a:r>
            </a:p>
          </p:txBody>
        </p:sp>
      </p:grpSp>
      <p:pic>
        <p:nvPicPr>
          <p:cNvPr id="14" name="Picture 13">
            <a:extLst>
              <a:ext uri="{FF2B5EF4-FFF2-40B4-BE49-F238E27FC236}">
                <a16:creationId xmlns:a16="http://schemas.microsoft.com/office/drawing/2014/main" id="{FB275D3F-E92A-8844-8914-C45FEFC3C864}"/>
              </a:ext>
            </a:extLst>
          </p:cNvPr>
          <p:cNvPicPr>
            <a:picLocks noChangeAspect="1"/>
          </p:cNvPicPr>
          <p:nvPr/>
        </p:nvPicPr>
        <p:blipFill>
          <a:blip r:embed="rId7"/>
          <a:stretch>
            <a:fillRect/>
          </a:stretch>
        </p:blipFill>
        <p:spPr>
          <a:xfrm>
            <a:off x="4968610" y="4923853"/>
            <a:ext cx="2043931" cy="2210000"/>
          </a:xfrm>
          <a:prstGeom prst="rect">
            <a:avLst/>
          </a:prstGeom>
        </p:spPr>
      </p:pic>
      <p:pic>
        <p:nvPicPr>
          <p:cNvPr id="15" name="Picture 14">
            <a:extLst>
              <a:ext uri="{FF2B5EF4-FFF2-40B4-BE49-F238E27FC236}">
                <a16:creationId xmlns:a16="http://schemas.microsoft.com/office/drawing/2014/main" id="{23073BB8-3C90-C643-81D0-260457AE2071}"/>
              </a:ext>
            </a:extLst>
          </p:cNvPr>
          <p:cNvPicPr>
            <a:picLocks noChangeAspect="1"/>
          </p:cNvPicPr>
          <p:nvPr/>
        </p:nvPicPr>
        <p:blipFill>
          <a:blip r:embed="rId8"/>
          <a:stretch>
            <a:fillRect/>
          </a:stretch>
        </p:blipFill>
        <p:spPr>
          <a:xfrm>
            <a:off x="10231612" y="4499045"/>
            <a:ext cx="2244376" cy="2358955"/>
          </a:xfrm>
          <a:prstGeom prst="rect">
            <a:avLst/>
          </a:prstGeom>
        </p:spPr>
      </p:pic>
    </p:spTree>
    <p:extLst>
      <p:ext uri="{BB962C8B-B14F-4D97-AF65-F5344CB8AC3E}">
        <p14:creationId xmlns:p14="http://schemas.microsoft.com/office/powerpoint/2010/main" val="2624465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CA" dirty="0"/>
              <a:t>K-12 SECTOR AND CMEC</a:t>
            </a:r>
            <a:endParaRPr lang="en-CA" b="0" dirty="0"/>
          </a:p>
        </p:txBody>
      </p:sp>
      <p:grpSp>
        <p:nvGrpSpPr>
          <p:cNvPr id="3" name="Group 2">
            <a:extLst>
              <a:ext uri="{FF2B5EF4-FFF2-40B4-BE49-F238E27FC236}">
                <a16:creationId xmlns:a16="http://schemas.microsoft.com/office/drawing/2014/main" id="{275F22DA-4FC8-5D4E-B4FA-BDD350E5A2C5}"/>
              </a:ext>
            </a:extLst>
          </p:cNvPr>
          <p:cNvGrpSpPr/>
          <p:nvPr/>
        </p:nvGrpSpPr>
        <p:grpSpPr>
          <a:xfrm>
            <a:off x="8340116" y="1561993"/>
            <a:ext cx="2806349" cy="2727423"/>
            <a:chOff x="6029436" y="7952328"/>
            <a:chExt cx="2818122" cy="2636845"/>
          </a:xfrm>
        </p:grpSpPr>
        <p:pic>
          <p:nvPicPr>
            <p:cNvPr id="4" name="Picture 3" descr="A picture containing drawing&#10;&#10;Description automatically generated">
              <a:extLst>
                <a:ext uri="{FF2B5EF4-FFF2-40B4-BE49-F238E27FC236}">
                  <a16:creationId xmlns:a16="http://schemas.microsoft.com/office/drawing/2014/main" id="{97774EF0-1388-674A-883B-74F1CA711DC9}"/>
                </a:ext>
              </a:extLst>
            </p:cNvPr>
            <p:cNvPicPr>
              <a:picLocks noChangeAspect="1"/>
            </p:cNvPicPr>
            <p:nvPr/>
          </p:nvPicPr>
          <p:blipFill>
            <a:blip r:embed="rId3"/>
            <a:stretch>
              <a:fillRect/>
            </a:stretch>
          </p:blipFill>
          <p:spPr>
            <a:xfrm>
              <a:off x="6029436" y="7952328"/>
              <a:ext cx="2818122" cy="2296574"/>
            </a:xfrm>
            <a:prstGeom prst="rect">
              <a:avLst/>
            </a:prstGeom>
          </p:spPr>
        </p:pic>
        <p:sp>
          <p:nvSpPr>
            <p:cNvPr id="5" name="TextBox 4">
              <a:extLst>
                <a:ext uri="{FF2B5EF4-FFF2-40B4-BE49-F238E27FC236}">
                  <a16:creationId xmlns:a16="http://schemas.microsoft.com/office/drawing/2014/main" id="{8EE1EE9D-5A5B-2145-8E38-875A876FA6F5}"/>
                </a:ext>
              </a:extLst>
            </p:cNvPr>
            <p:cNvSpPr txBox="1"/>
            <p:nvPr/>
          </p:nvSpPr>
          <p:spPr>
            <a:xfrm>
              <a:off x="6559489" y="10219841"/>
              <a:ext cx="1670111" cy="369332"/>
            </a:xfrm>
            <a:prstGeom prst="rect">
              <a:avLst/>
            </a:prstGeom>
            <a:noFill/>
          </p:spPr>
          <p:txBody>
            <a:bodyPr wrap="square" rtlCol="0">
              <a:spAutoFit/>
            </a:bodyPr>
            <a:lstStyle/>
            <a:p>
              <a:r>
                <a:rPr lang="en-US" dirty="0"/>
                <a:t>K-12 Schools</a:t>
              </a:r>
            </a:p>
          </p:txBody>
        </p:sp>
      </p:grpSp>
      <p:sp>
        <p:nvSpPr>
          <p:cNvPr id="9" name="TRIP Acronym (no S)">
            <a:extLst>
              <a:ext uri="{FF2B5EF4-FFF2-40B4-BE49-F238E27FC236}">
                <a16:creationId xmlns:a16="http://schemas.microsoft.com/office/drawing/2014/main" id="{651D92D3-B0F3-584E-9B7C-1550AC4F367D}"/>
              </a:ext>
            </a:extLst>
          </p:cNvPr>
          <p:cNvSpPr txBox="1"/>
          <p:nvPr/>
        </p:nvSpPr>
        <p:spPr>
          <a:xfrm>
            <a:off x="1045535" y="1658678"/>
            <a:ext cx="323585" cy="3752573"/>
          </a:xfrm>
          <a:prstGeom prst="rect">
            <a:avLst/>
          </a:prstGeom>
          <a:noFill/>
        </p:spPr>
        <p:txBody>
          <a:bodyPr wrap="square" rtlCol="0">
            <a:spAutoFit/>
          </a:bodyPr>
          <a:lstStyle/>
          <a:p>
            <a:r>
              <a:rPr lang="en-US" sz="6000" dirty="0">
                <a:solidFill>
                  <a:srgbClr val="C00000"/>
                </a:solidFill>
                <a:latin typeface="Garamond" panose="02020404030301010803" pitchFamily="18" charset="0"/>
              </a:rPr>
              <a:t>CMEC</a:t>
            </a:r>
          </a:p>
        </p:txBody>
      </p:sp>
      <p:sp>
        <p:nvSpPr>
          <p:cNvPr id="10" name="rade">
            <a:extLst>
              <a:ext uri="{FF2B5EF4-FFF2-40B4-BE49-F238E27FC236}">
                <a16:creationId xmlns:a16="http://schemas.microsoft.com/office/drawing/2014/main" id="{077E8CA4-BCDC-1842-BAD5-27388E9F6E75}"/>
              </a:ext>
            </a:extLst>
          </p:cNvPr>
          <p:cNvSpPr txBox="1"/>
          <p:nvPr/>
        </p:nvSpPr>
        <p:spPr>
          <a:xfrm>
            <a:off x="1596792" y="1772864"/>
            <a:ext cx="2319866" cy="830997"/>
          </a:xfrm>
          <a:prstGeom prst="rect">
            <a:avLst/>
          </a:prstGeom>
          <a:noFill/>
        </p:spPr>
        <p:txBody>
          <a:bodyPr wrap="none" rtlCol="0">
            <a:spAutoFit/>
          </a:bodyPr>
          <a:lstStyle/>
          <a:p>
            <a:r>
              <a:rPr lang="en-US" sz="4800" dirty="0" err="1">
                <a:latin typeface="Garamond" panose="02020404030301010803" pitchFamily="18" charset="0"/>
              </a:rPr>
              <a:t>ouncil</a:t>
            </a:r>
            <a:r>
              <a:rPr lang="en-US" sz="4800" dirty="0">
                <a:latin typeface="Garamond" panose="02020404030301010803" pitchFamily="18" charset="0"/>
              </a:rPr>
              <a:t> of</a:t>
            </a:r>
          </a:p>
        </p:txBody>
      </p:sp>
      <p:sp>
        <p:nvSpPr>
          <p:cNvPr id="11" name="elated aspects">
            <a:extLst>
              <a:ext uri="{FF2B5EF4-FFF2-40B4-BE49-F238E27FC236}">
                <a16:creationId xmlns:a16="http://schemas.microsoft.com/office/drawing/2014/main" id="{7612FAA3-9F7B-004D-AB10-EA890A353CF6}"/>
              </a:ext>
            </a:extLst>
          </p:cNvPr>
          <p:cNvSpPr txBox="1"/>
          <p:nvPr/>
        </p:nvSpPr>
        <p:spPr>
          <a:xfrm>
            <a:off x="1717900" y="2692016"/>
            <a:ext cx="2537874" cy="830997"/>
          </a:xfrm>
          <a:prstGeom prst="rect">
            <a:avLst/>
          </a:prstGeom>
          <a:noFill/>
        </p:spPr>
        <p:txBody>
          <a:bodyPr wrap="none" rtlCol="0">
            <a:spAutoFit/>
          </a:bodyPr>
          <a:lstStyle/>
          <a:p>
            <a:r>
              <a:rPr lang="en-US" sz="4800" dirty="0" err="1">
                <a:latin typeface="Garamond" panose="02020404030301010803" pitchFamily="18" charset="0"/>
              </a:rPr>
              <a:t>inisters</a:t>
            </a:r>
            <a:r>
              <a:rPr lang="en-US" sz="4800" dirty="0">
                <a:latin typeface="Garamond" panose="02020404030301010803" pitchFamily="18" charset="0"/>
              </a:rPr>
              <a:t> of</a:t>
            </a:r>
          </a:p>
        </p:txBody>
      </p:sp>
      <p:sp>
        <p:nvSpPr>
          <p:cNvPr id="12" name="ntellectual">
            <a:extLst>
              <a:ext uri="{FF2B5EF4-FFF2-40B4-BE49-F238E27FC236}">
                <a16:creationId xmlns:a16="http://schemas.microsoft.com/office/drawing/2014/main" id="{7A600DC0-8254-0942-8BC6-B96F15D47099}"/>
              </a:ext>
            </a:extLst>
          </p:cNvPr>
          <p:cNvSpPr txBox="1"/>
          <p:nvPr/>
        </p:nvSpPr>
        <p:spPr>
          <a:xfrm>
            <a:off x="1596792" y="3546853"/>
            <a:ext cx="2383986" cy="830997"/>
          </a:xfrm>
          <a:prstGeom prst="rect">
            <a:avLst/>
          </a:prstGeom>
          <a:noFill/>
        </p:spPr>
        <p:txBody>
          <a:bodyPr wrap="none" rtlCol="0">
            <a:spAutoFit/>
          </a:bodyPr>
          <a:lstStyle/>
          <a:p>
            <a:r>
              <a:rPr lang="en-US" sz="4800" dirty="0" err="1">
                <a:latin typeface="Garamond" panose="02020404030301010803" pitchFamily="18" charset="0"/>
              </a:rPr>
              <a:t>ducation</a:t>
            </a:r>
            <a:r>
              <a:rPr lang="en-US" sz="4800" dirty="0">
                <a:latin typeface="Garamond" panose="02020404030301010803" pitchFamily="18" charset="0"/>
              </a:rPr>
              <a:t>,</a:t>
            </a:r>
          </a:p>
        </p:txBody>
      </p:sp>
      <p:sp>
        <p:nvSpPr>
          <p:cNvPr id="13" name="roperty right">
            <a:extLst>
              <a:ext uri="{FF2B5EF4-FFF2-40B4-BE49-F238E27FC236}">
                <a16:creationId xmlns:a16="http://schemas.microsoft.com/office/drawing/2014/main" id="{A7E5227F-4DC2-1444-9B94-4918554C10DA}"/>
              </a:ext>
            </a:extLst>
          </p:cNvPr>
          <p:cNvSpPr txBox="1"/>
          <p:nvPr/>
        </p:nvSpPr>
        <p:spPr>
          <a:xfrm>
            <a:off x="1596792" y="4442165"/>
            <a:ext cx="1556836" cy="830997"/>
          </a:xfrm>
          <a:prstGeom prst="rect">
            <a:avLst/>
          </a:prstGeom>
          <a:noFill/>
        </p:spPr>
        <p:txBody>
          <a:bodyPr wrap="none" rtlCol="0">
            <a:spAutoFit/>
          </a:bodyPr>
          <a:lstStyle/>
          <a:p>
            <a:r>
              <a:rPr lang="en-US" sz="4800" dirty="0" err="1">
                <a:latin typeface="Garamond" panose="02020404030301010803" pitchFamily="18" charset="0"/>
              </a:rPr>
              <a:t>anada</a:t>
            </a:r>
            <a:endParaRPr lang="en-US" sz="4800" dirty="0">
              <a:latin typeface="Garamond" panose="02020404030301010803" pitchFamily="18" charset="0"/>
            </a:endParaRPr>
          </a:p>
        </p:txBody>
      </p:sp>
      <p:sp>
        <p:nvSpPr>
          <p:cNvPr id="2" name="TextBox 1">
            <a:extLst>
              <a:ext uri="{FF2B5EF4-FFF2-40B4-BE49-F238E27FC236}">
                <a16:creationId xmlns:a16="http://schemas.microsoft.com/office/drawing/2014/main" id="{5F29DFD3-565F-A347-A5FE-3FAE2DF05A4C}"/>
              </a:ext>
            </a:extLst>
          </p:cNvPr>
          <p:cNvSpPr txBox="1"/>
          <p:nvPr/>
        </p:nvSpPr>
        <p:spPr>
          <a:xfrm>
            <a:off x="1045535" y="3112502"/>
            <a:ext cx="6974075" cy="2308324"/>
          </a:xfrm>
          <a:prstGeom prst="rect">
            <a:avLst/>
          </a:prstGeom>
          <a:noFill/>
        </p:spPr>
        <p:txBody>
          <a:bodyPr wrap="square" rtlCol="0">
            <a:spAutoFit/>
          </a:bodyPr>
          <a:lstStyle/>
          <a:p>
            <a:r>
              <a:rPr lang="en-US" sz="2400" dirty="0"/>
              <a:t>CMEC Copyright Consortium Resources:</a:t>
            </a:r>
          </a:p>
          <a:p>
            <a:endParaRPr lang="en-US" sz="2400" dirty="0"/>
          </a:p>
          <a:p>
            <a:pPr marL="742950" lvl="1" indent="-285750">
              <a:buFont typeface="Arial" panose="020B0604020202020204" pitchFamily="34" charset="0"/>
              <a:buChar char="•"/>
            </a:pPr>
            <a:r>
              <a:rPr lang="en-US" sz="2400" dirty="0"/>
              <a:t>Fair Dealing Guidelines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Fair Dealing Decision Tool</a:t>
            </a:r>
          </a:p>
        </p:txBody>
      </p:sp>
    </p:spTree>
    <p:extLst>
      <p:ext uri="{BB962C8B-B14F-4D97-AF65-F5344CB8AC3E}">
        <p14:creationId xmlns:p14="http://schemas.microsoft.com/office/powerpoint/2010/main" val="395367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500"/>
                                        <p:tgtEl>
                                          <p:spTgt spid="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Effect transition="in" filter="fade">
                                      <p:cBhvr>
                                        <p:cTn id="54" dur="500"/>
                                        <p:tgtEl>
                                          <p:spTgt spid="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Effect transition="in" filter="fade">
                                      <p:cBhvr>
                                        <p:cTn id="5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POST-SECONDARY POLICIES </a:t>
            </a:r>
            <a:br>
              <a:rPr lang="en-US" dirty="0"/>
            </a:br>
            <a:r>
              <a:rPr lang="en-US" dirty="0"/>
              <a:t>AND PRACTICES</a:t>
            </a:r>
          </a:p>
        </p:txBody>
      </p:sp>
      <p:pic>
        <p:nvPicPr>
          <p:cNvPr id="4" name="Picture 3" descr="A picture containing drawing&#10;&#10;Description automatically generated">
            <a:extLst>
              <a:ext uri="{FF2B5EF4-FFF2-40B4-BE49-F238E27FC236}">
                <a16:creationId xmlns:a16="http://schemas.microsoft.com/office/drawing/2014/main" id="{28D099E2-88C3-6C44-B413-C8AE452FA862}"/>
              </a:ext>
            </a:extLst>
          </p:cNvPr>
          <p:cNvPicPr>
            <a:picLocks noChangeAspect="1"/>
          </p:cNvPicPr>
          <p:nvPr/>
        </p:nvPicPr>
        <p:blipFill>
          <a:blip r:embed="rId3"/>
          <a:stretch>
            <a:fillRect/>
          </a:stretch>
        </p:blipFill>
        <p:spPr>
          <a:xfrm>
            <a:off x="2026462" y="3532803"/>
            <a:ext cx="1142558" cy="1431606"/>
          </a:xfrm>
          <a:prstGeom prst="rect">
            <a:avLst/>
          </a:prstGeom>
        </p:spPr>
      </p:pic>
      <p:pic>
        <p:nvPicPr>
          <p:cNvPr id="5" name="Picture 4" descr="A close up of a logo&#10;&#10;Description automatically generated">
            <a:extLst>
              <a:ext uri="{FF2B5EF4-FFF2-40B4-BE49-F238E27FC236}">
                <a16:creationId xmlns:a16="http://schemas.microsoft.com/office/drawing/2014/main" id="{38EBB417-5CF5-7842-B425-87615033B4EE}"/>
              </a:ext>
            </a:extLst>
          </p:cNvPr>
          <p:cNvPicPr>
            <a:picLocks noChangeAspect="1"/>
          </p:cNvPicPr>
          <p:nvPr/>
        </p:nvPicPr>
        <p:blipFill>
          <a:blip r:embed="rId4"/>
          <a:stretch>
            <a:fillRect/>
          </a:stretch>
        </p:blipFill>
        <p:spPr>
          <a:xfrm flipH="1">
            <a:off x="591544" y="2883442"/>
            <a:ext cx="1236423" cy="2050484"/>
          </a:xfrm>
          <a:prstGeom prst="rect">
            <a:avLst/>
          </a:prstGeom>
        </p:spPr>
      </p:pic>
      <p:sp>
        <p:nvSpPr>
          <p:cNvPr id="7" name="TextBox 6">
            <a:extLst>
              <a:ext uri="{FF2B5EF4-FFF2-40B4-BE49-F238E27FC236}">
                <a16:creationId xmlns:a16="http://schemas.microsoft.com/office/drawing/2014/main" id="{EA1BF187-1A33-384C-8B7E-D9538D78B0E6}"/>
              </a:ext>
            </a:extLst>
          </p:cNvPr>
          <p:cNvSpPr txBox="1"/>
          <p:nvPr/>
        </p:nvSpPr>
        <p:spPr>
          <a:xfrm>
            <a:off x="541232" y="5093249"/>
            <a:ext cx="1286735" cy="646331"/>
          </a:xfrm>
          <a:prstGeom prst="rect">
            <a:avLst/>
          </a:prstGeom>
          <a:noFill/>
        </p:spPr>
        <p:txBody>
          <a:bodyPr wrap="square" rtlCol="0">
            <a:spAutoFit/>
          </a:bodyPr>
          <a:lstStyle/>
          <a:p>
            <a:pPr algn="ctr"/>
            <a:r>
              <a:rPr lang="en-US" dirty="0"/>
              <a:t>Access</a:t>
            </a:r>
          </a:p>
          <a:p>
            <a:pPr algn="ctr"/>
            <a:r>
              <a:rPr lang="en-US" dirty="0"/>
              <a:t>Copyright</a:t>
            </a:r>
          </a:p>
        </p:txBody>
      </p:sp>
      <p:pic>
        <p:nvPicPr>
          <p:cNvPr id="8" name="Picture 7">
            <a:extLst>
              <a:ext uri="{FF2B5EF4-FFF2-40B4-BE49-F238E27FC236}">
                <a16:creationId xmlns:a16="http://schemas.microsoft.com/office/drawing/2014/main" id="{27812834-11A0-B94E-A112-F6AD143DFC48}"/>
              </a:ext>
            </a:extLst>
          </p:cNvPr>
          <p:cNvPicPr>
            <a:picLocks noChangeAspect="1"/>
          </p:cNvPicPr>
          <p:nvPr/>
        </p:nvPicPr>
        <p:blipFill>
          <a:blip r:embed="rId5"/>
          <a:stretch>
            <a:fillRect/>
          </a:stretch>
        </p:blipFill>
        <p:spPr>
          <a:xfrm>
            <a:off x="5513717" y="3420289"/>
            <a:ext cx="1183931" cy="1424475"/>
          </a:xfrm>
          <a:prstGeom prst="rect">
            <a:avLst/>
          </a:prstGeom>
        </p:spPr>
      </p:pic>
      <p:pic>
        <p:nvPicPr>
          <p:cNvPr id="9" name="Open Access Logo">
            <a:extLst>
              <a:ext uri="{FF2B5EF4-FFF2-40B4-BE49-F238E27FC236}">
                <a16:creationId xmlns:a16="http://schemas.microsoft.com/office/drawing/2014/main" id="{3799B840-4E4D-724A-A3E3-822E84A57C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39060" y="1507235"/>
            <a:ext cx="2346962" cy="938785"/>
          </a:xfrm>
          <a:prstGeom prst="rect">
            <a:avLst/>
          </a:prstGeom>
        </p:spPr>
      </p:pic>
      <p:pic>
        <p:nvPicPr>
          <p:cNvPr id="10" name="OER Commons">
            <a:extLst>
              <a:ext uri="{FF2B5EF4-FFF2-40B4-BE49-F238E27FC236}">
                <a16:creationId xmlns:a16="http://schemas.microsoft.com/office/drawing/2014/main" id="{13BFC227-098D-D84E-A7A2-10E40A844C9C}"/>
              </a:ext>
            </a:extLst>
          </p:cNvPr>
          <p:cNvPicPr>
            <a:picLocks noChangeAspect="1"/>
          </p:cNvPicPr>
          <p:nvPr/>
        </p:nvPicPr>
        <p:blipFill>
          <a:blip r:embed="rId8"/>
          <a:srcRect/>
          <a:stretch/>
        </p:blipFill>
        <p:spPr>
          <a:xfrm>
            <a:off x="9346140" y="2492256"/>
            <a:ext cx="1638795" cy="1093895"/>
          </a:xfrm>
          <a:prstGeom prst="rect">
            <a:avLst/>
          </a:prstGeom>
        </p:spPr>
      </p:pic>
      <p:pic>
        <p:nvPicPr>
          <p:cNvPr id="11" name="Picture 2" descr="Image result for canada coat of arm">
            <a:extLst>
              <a:ext uri="{FF2B5EF4-FFF2-40B4-BE49-F238E27FC236}">
                <a16:creationId xmlns:a16="http://schemas.microsoft.com/office/drawing/2014/main" id="{937DBF0E-F08D-2747-B7DB-65573E0C4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1027" y="4383423"/>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FA46B9-4450-6B4A-826F-5E13AFEEE346}"/>
              </a:ext>
            </a:extLst>
          </p:cNvPr>
          <p:cNvPicPr>
            <a:picLocks noChangeAspect="1"/>
          </p:cNvPicPr>
          <p:nvPr/>
        </p:nvPicPr>
        <p:blipFill>
          <a:blip r:embed="rId10"/>
          <a:stretch>
            <a:fillRect/>
          </a:stretch>
        </p:blipFill>
        <p:spPr>
          <a:xfrm>
            <a:off x="7684765" y="6035853"/>
            <a:ext cx="1602751" cy="232573"/>
          </a:xfrm>
          <a:prstGeom prst="rect">
            <a:avLst/>
          </a:prstGeom>
        </p:spPr>
      </p:pic>
      <p:sp>
        <p:nvSpPr>
          <p:cNvPr id="13" name="TextBox 12">
            <a:extLst>
              <a:ext uri="{FF2B5EF4-FFF2-40B4-BE49-F238E27FC236}">
                <a16:creationId xmlns:a16="http://schemas.microsoft.com/office/drawing/2014/main" id="{D7BBE42A-EDCC-B643-8B0B-4197DF96A200}"/>
              </a:ext>
            </a:extLst>
          </p:cNvPr>
          <p:cNvSpPr txBox="1"/>
          <p:nvPr/>
        </p:nvSpPr>
        <p:spPr>
          <a:xfrm>
            <a:off x="8289158" y="6268426"/>
            <a:ext cx="675867" cy="338554"/>
          </a:xfrm>
          <a:prstGeom prst="rect">
            <a:avLst/>
          </a:prstGeom>
          <a:noFill/>
        </p:spPr>
        <p:txBody>
          <a:bodyPr wrap="square" rtlCol="0">
            <a:spAutoFit/>
          </a:bodyPr>
          <a:lstStyle/>
          <a:p>
            <a:r>
              <a:rPr lang="en-US" sz="1600" dirty="0"/>
              <a:t>s. </a:t>
            </a:r>
            <a:r>
              <a:rPr lang="en-US" sz="1400" dirty="0"/>
              <a:t>29</a:t>
            </a:r>
          </a:p>
        </p:txBody>
      </p:sp>
      <p:pic>
        <p:nvPicPr>
          <p:cNvPr id="14" name="Picture 13" descr="A close up of a logo&#10;&#10;Description automatically generated">
            <a:extLst>
              <a:ext uri="{FF2B5EF4-FFF2-40B4-BE49-F238E27FC236}">
                <a16:creationId xmlns:a16="http://schemas.microsoft.com/office/drawing/2014/main" id="{035E4A17-8FC0-B047-BC40-28031342C470}"/>
              </a:ext>
            </a:extLst>
          </p:cNvPr>
          <p:cNvPicPr>
            <a:picLocks noChangeAspect="1"/>
          </p:cNvPicPr>
          <p:nvPr/>
        </p:nvPicPr>
        <p:blipFill>
          <a:blip r:embed="rId11">
            <a:duotone>
              <a:schemeClr val="accent6">
                <a:shade val="45000"/>
                <a:satMod val="135000"/>
              </a:schemeClr>
              <a:prstClr val="white"/>
            </a:duotone>
          </a:blip>
          <a:stretch>
            <a:fillRect/>
          </a:stretch>
        </p:blipFill>
        <p:spPr>
          <a:xfrm>
            <a:off x="3477834" y="5207225"/>
            <a:ext cx="1484260" cy="1373287"/>
          </a:xfrm>
          <a:prstGeom prst="rect">
            <a:avLst/>
          </a:prstGeom>
        </p:spPr>
      </p:pic>
      <p:cxnSp>
        <p:nvCxnSpPr>
          <p:cNvPr id="15" name="Straight Arrow Connector 14">
            <a:extLst>
              <a:ext uri="{FF2B5EF4-FFF2-40B4-BE49-F238E27FC236}">
                <a16:creationId xmlns:a16="http://schemas.microsoft.com/office/drawing/2014/main" id="{346C16AB-97FA-B349-8BBA-C756CBDC77EB}"/>
              </a:ext>
            </a:extLst>
          </p:cNvPr>
          <p:cNvCxnSpPr>
            <a:cxnSpLocks/>
          </p:cNvCxnSpPr>
          <p:nvPr/>
        </p:nvCxnSpPr>
        <p:spPr>
          <a:xfrm flipH="1">
            <a:off x="3705880" y="3975460"/>
            <a:ext cx="125621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647412-11C3-424F-AD85-B0135E45673A}"/>
              </a:ext>
            </a:extLst>
          </p:cNvPr>
          <p:cNvCxnSpPr>
            <a:cxnSpLocks/>
          </p:cNvCxnSpPr>
          <p:nvPr/>
        </p:nvCxnSpPr>
        <p:spPr>
          <a:xfrm flipV="1">
            <a:off x="6532797" y="2694285"/>
            <a:ext cx="241991" cy="45789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B045C8-6F7F-8845-B881-DA3973BC793F}"/>
              </a:ext>
            </a:extLst>
          </p:cNvPr>
          <p:cNvCxnSpPr>
            <a:cxnSpLocks/>
          </p:cNvCxnSpPr>
          <p:nvPr/>
        </p:nvCxnSpPr>
        <p:spPr>
          <a:xfrm flipV="1">
            <a:off x="7437670" y="3326963"/>
            <a:ext cx="1189421" cy="51371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A945D9-8D08-1B4B-82EE-AD4576D59B2E}"/>
              </a:ext>
            </a:extLst>
          </p:cNvPr>
          <p:cNvCxnSpPr>
            <a:cxnSpLocks/>
          </p:cNvCxnSpPr>
          <p:nvPr/>
        </p:nvCxnSpPr>
        <p:spPr>
          <a:xfrm>
            <a:off x="7012541" y="4725239"/>
            <a:ext cx="654180" cy="2713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757DEE-B8D6-7C40-92C9-9762E9C9053A}"/>
              </a:ext>
            </a:extLst>
          </p:cNvPr>
          <p:cNvCxnSpPr>
            <a:cxnSpLocks/>
          </p:cNvCxnSpPr>
          <p:nvPr/>
        </p:nvCxnSpPr>
        <p:spPr>
          <a:xfrm flipH="1">
            <a:off x="4824725" y="5111979"/>
            <a:ext cx="461945" cy="363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automatically generated">
            <a:extLst>
              <a:ext uri="{FF2B5EF4-FFF2-40B4-BE49-F238E27FC236}">
                <a16:creationId xmlns:a16="http://schemas.microsoft.com/office/drawing/2014/main" id="{F0F3DBAF-D5D5-6C47-8E94-D058A4114FE2}"/>
              </a:ext>
            </a:extLst>
          </p:cNvPr>
          <p:cNvPicPr>
            <a:picLocks noChangeAspect="1"/>
          </p:cNvPicPr>
          <p:nvPr/>
        </p:nvPicPr>
        <p:blipFill>
          <a:blip r:embed="rId12">
            <a:duotone>
              <a:schemeClr val="accent5">
                <a:shade val="45000"/>
                <a:satMod val="135000"/>
              </a:schemeClr>
              <a:prstClr val="white"/>
            </a:duotone>
          </a:blip>
          <a:stretch>
            <a:fillRect/>
          </a:stretch>
        </p:blipFill>
        <p:spPr>
          <a:xfrm>
            <a:off x="2187802" y="1498362"/>
            <a:ext cx="1328387" cy="1290874"/>
          </a:xfrm>
          <a:prstGeom prst="rect">
            <a:avLst/>
          </a:prstGeom>
        </p:spPr>
      </p:pic>
      <p:cxnSp>
        <p:nvCxnSpPr>
          <p:cNvPr id="22" name="Straight Arrow Connector 21">
            <a:extLst>
              <a:ext uri="{FF2B5EF4-FFF2-40B4-BE49-F238E27FC236}">
                <a16:creationId xmlns:a16="http://schemas.microsoft.com/office/drawing/2014/main" id="{3015C4A3-181C-BD49-A2E7-451BC448E10E}"/>
              </a:ext>
            </a:extLst>
          </p:cNvPr>
          <p:cNvCxnSpPr>
            <a:cxnSpLocks/>
          </p:cNvCxnSpPr>
          <p:nvPr/>
        </p:nvCxnSpPr>
        <p:spPr>
          <a:xfrm flipH="1" flipV="1">
            <a:off x="3998473" y="2433582"/>
            <a:ext cx="1118845" cy="71130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151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4500"/>
                            </p:stCondLst>
                            <p:childTnLst>
                              <p:par>
                                <p:cTn id="59" presetID="22" presetClass="entr" presetSubtype="2"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right)">
                                      <p:cBhvr>
                                        <p:cTn id="61" dur="500"/>
                                        <p:tgtEl>
                                          <p:spTgt spid="22"/>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46131</TotalTime>
  <Words>3096</Words>
  <Application>Microsoft Macintosh PowerPoint</Application>
  <PresentationFormat>Widescreen</PresentationFormat>
  <Paragraphs>163</Paragraphs>
  <Slides>23</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Arial</vt:lpstr>
      <vt:lpstr>Avenir Next Condensed</vt:lpstr>
      <vt:lpstr>Calibri</vt:lpstr>
      <vt:lpstr>Garamond</vt:lpstr>
      <vt:lpstr>Level 1</vt:lpstr>
      <vt:lpstr>Level 2</vt:lpstr>
      <vt:lpstr>Level 3</vt:lpstr>
      <vt:lpstr>Level 4</vt:lpstr>
      <vt:lpstr>Level 5</vt:lpstr>
      <vt:lpstr>EDUCATIONAL INSTITUTIONS’ POLICIES AND PRACTICES</vt:lpstr>
      <vt:lpstr>COPYRIGHT AND EDUCATION</vt:lpstr>
      <vt:lpstr>COPYRIGHT LAWSUITS</vt:lpstr>
      <vt:lpstr>COPYRIGHT COLLECTIVES</vt:lpstr>
      <vt:lpstr>FAIR DEALING</vt:lpstr>
      <vt:lpstr>FAIR DEALING RESOURCES</vt:lpstr>
      <vt:lpstr>EDUCATIONAL EXCEPTIONS</vt:lpstr>
      <vt:lpstr>K-12 SECTOR AND CMEC</vt:lpstr>
      <vt:lpstr>POST-SECONDARY POLICIES  AND PRACTICES</vt:lpstr>
      <vt:lpstr>POST-SECONDARY POLICIES  AND PRACTICES</vt:lpstr>
      <vt:lpstr>GOING FORWARD</vt:lpstr>
      <vt:lpstr>LEARNING OBJECTIVES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Julia Guy</cp:lastModifiedBy>
  <cp:revision>56</cp:revision>
  <dcterms:created xsi:type="dcterms:W3CDTF">2019-10-03T17:13:49Z</dcterms:created>
  <dcterms:modified xsi:type="dcterms:W3CDTF">2020-09-26T01:50:22Z</dcterms:modified>
</cp:coreProperties>
</file>