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embeddedFontLst>
    <p:embeddedFont>
      <p:font typeface="Roboto"/>
      <p:regular r:id="rId36"/>
      <p:bold r:id="rId37"/>
      <p:italic r:id="rId38"/>
      <p:boldItalic r:id="rId39"/>
    </p:embeddedFont>
    <p:embeddedFont>
      <p:font typeface="Oswald"/>
      <p:regular r:id="rId40"/>
      <p:bold r:id="rId41"/>
    </p:embeddedFont>
    <p:embeddedFont>
      <p:font typeface="Open Sans"/>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Krysta McNutt"/>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swald-regular.fntdata"/><Relationship Id="rId20" Type="http://schemas.openxmlformats.org/officeDocument/2006/relationships/slide" Target="slides/slide14.xml"/><Relationship Id="rId42" Type="http://schemas.openxmlformats.org/officeDocument/2006/relationships/font" Target="fonts/OpenSans-regular.fntdata"/><Relationship Id="rId41" Type="http://schemas.openxmlformats.org/officeDocument/2006/relationships/font" Target="fonts/Oswald-bold.fntdata"/><Relationship Id="rId22" Type="http://schemas.openxmlformats.org/officeDocument/2006/relationships/slide" Target="slides/slide16.xml"/><Relationship Id="rId44" Type="http://schemas.openxmlformats.org/officeDocument/2006/relationships/font" Target="fonts/OpenSans-italic.fntdata"/><Relationship Id="rId21" Type="http://schemas.openxmlformats.org/officeDocument/2006/relationships/slide" Target="slides/slide15.xml"/><Relationship Id="rId43" Type="http://schemas.openxmlformats.org/officeDocument/2006/relationships/font" Target="fonts/OpenSans-bold.fntdata"/><Relationship Id="rId24" Type="http://schemas.openxmlformats.org/officeDocument/2006/relationships/slide" Target="slides/slide18.xml"/><Relationship Id="rId23" Type="http://schemas.openxmlformats.org/officeDocument/2006/relationships/slide" Target="slides/slide17.xml"/><Relationship Id="rId45" Type="http://schemas.openxmlformats.org/officeDocument/2006/relationships/font" Target="fonts/OpenSans-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Roboto-bold.fntdata"/><Relationship Id="rId14" Type="http://schemas.openxmlformats.org/officeDocument/2006/relationships/slide" Target="slides/slide8.xml"/><Relationship Id="rId36" Type="http://schemas.openxmlformats.org/officeDocument/2006/relationships/font" Target="fonts/Roboto-regular.fntdata"/><Relationship Id="rId17" Type="http://schemas.openxmlformats.org/officeDocument/2006/relationships/slide" Target="slides/slide11.xml"/><Relationship Id="rId39" Type="http://schemas.openxmlformats.org/officeDocument/2006/relationships/font" Target="fonts/Roboto-boldItalic.fntdata"/><Relationship Id="rId16" Type="http://schemas.openxmlformats.org/officeDocument/2006/relationships/slide" Target="slides/slide10.xml"/><Relationship Id="rId38" Type="http://schemas.openxmlformats.org/officeDocument/2006/relationships/font" Target="fonts/Roboto-italic.fntdata"/><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0-11-13T15:19:32.161">
    <p:pos x="4286" y="2821"/>
    <p:text>I would add "UofA Library OER Publishing Service Launches" to this timeline (Feb 1, 2019)</p:text>
  </p:cm>
  <p:cm authorId="0" idx="2" dt="2020-11-13T15:19:56.476">
    <p:pos x="4935" y="1867"/>
    <p:text>I would add "Alberta's Provincial OER Publishing Service Launches" (Mar 11, 2020)</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bolt.athabascau.ca/index.php/oer/multiply-k-12-alberta-oer-project/oer-podcast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irrodl.org/index.php/irrodl/article/view/3601/4724"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blogs.ubc.ca/chendricks/2017/05/22/navigating-open-pedagogy-pt1/"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pload.wikimedia.org/wikipedia/commons/c/ca/Ed_Tech_Hegarty_2015_article_attributes_of_open_pedagogy.pdf"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pload.wikimedia.org/wikipedia/commons/c/ca/Ed_Tech_Hegarty_2015_article_attributes_of_open_pedagogy.pdf"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umn.edu/opentextbooks/textbooks/principles-of-sociological-inquiry-qualitative-and-quantitative-methods" TargetMode="External"/><Relationship Id="rId3" Type="http://schemas.openxmlformats.org/officeDocument/2006/relationships/hyperlink" Target="https://open.umn.edu/opentextbooks/textbooks/social-science-research-principles-methods-and-practice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MM</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7e868628e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7e868628e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MM</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7eb6c8784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7eb6c8784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MM</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7e868628ec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7e868628ec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KM </a:t>
            </a:r>
            <a:r>
              <a:rPr lang="en" u="sng">
                <a:solidFill>
                  <a:schemeClr val="hlink"/>
                </a:solidFill>
                <a:hlinkClick r:id="rId2"/>
              </a:rPr>
              <a:t>http://bolt.athabascau.ca/index.php/oer/multiply-k-12-alberta-oer-project/oer-podcasts/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7e868628ec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7e868628ec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KM ‘Defining OER-Enabled Pedagogy”   </a:t>
            </a:r>
            <a:r>
              <a:rPr lang="en" u="sng">
                <a:solidFill>
                  <a:schemeClr val="hlink"/>
                </a:solidFill>
                <a:hlinkClick r:id="rId2"/>
              </a:rPr>
              <a:t>http://www.irrodl.org/index.php/irrodl/article/view/3601/4724</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7e868628ec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7e868628ec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KM </a:t>
            </a:r>
            <a:r>
              <a:rPr lang="en" u="sng">
                <a:solidFill>
                  <a:schemeClr val="hlink"/>
                </a:solidFill>
                <a:hlinkClick r:id="rId2"/>
              </a:rPr>
              <a:t>http://blogs.ubc.ca/chendricks/2017/05/22/navigating-open-pedagogy-pt1/</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7e6f6e924e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7e6f6e924e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KM</a:t>
            </a:r>
            <a:endParaRPr/>
          </a:p>
          <a:p>
            <a:pPr indent="0" lvl="0" marL="0" rtl="0" algn="l">
              <a:spcBef>
                <a:spcPts val="0"/>
              </a:spcBef>
              <a:spcAft>
                <a:spcPts val="0"/>
              </a:spcAft>
              <a:buNone/>
            </a:pPr>
            <a:r>
              <a:rPr lang="en"/>
              <a:t>Adoption - open textbooks adopted to reduce costs to students (or the institution), combined with supplementary reading materials and ppts that may or may not be openly licensed. Purpose is to meet the needs of the students in the classroom, not beyond. </a:t>
            </a:r>
            <a:endParaRPr/>
          </a:p>
          <a:p>
            <a:pPr indent="0" lvl="0" marL="0" rtl="0" algn="l">
              <a:spcBef>
                <a:spcPts val="0"/>
              </a:spcBef>
              <a:spcAft>
                <a:spcPts val="0"/>
              </a:spcAft>
              <a:buNone/>
            </a:pPr>
            <a:r>
              <a:rPr lang="en"/>
              <a:t>Adaptation - e.g. EDEL 335, students adapt conversation guides which were created by the Alberta Regional Consortia as educational tools for practicing teachers. The students create lesson plans surrounding these conversation guides and may modify the conversation guide to meet their needs. A strategy for open licensing the lesson plans and modified resource is employed to redistribute to practicing teachers and fellow pre-service teachers (students). Because this occurs within the University of Alberta, the open licensing is optional for students and therefore is of very little control by the instructor. Slow progress to redistribute and requires continual support by the Library to preserve created materials in partnership with the instructor. </a:t>
            </a:r>
            <a:endParaRPr/>
          </a:p>
          <a:p>
            <a:pPr indent="0" lvl="0" marL="0" rtl="0" algn="l">
              <a:spcBef>
                <a:spcPts val="0"/>
              </a:spcBef>
              <a:spcAft>
                <a:spcPts val="0"/>
              </a:spcAft>
              <a:buNone/>
            </a:pPr>
            <a:r>
              <a:rPr lang="en"/>
              <a:t>Creation - students are engaged in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7e868628e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7e868628e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MM </a:t>
            </a:r>
            <a:r>
              <a:rPr lang="en" u="sng">
                <a:solidFill>
                  <a:schemeClr val="hlink"/>
                </a:solidFill>
                <a:hlinkClick r:id="rId2"/>
              </a:rPr>
              <a:t>https://upload.wikimedia.org/wikipedia/commons/c/ca/Ed_Tech_Hegarty_2015_article_attributes_of_open_pedagogy.pdf</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7e868628ec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7e868628ec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MM </a:t>
            </a:r>
            <a:r>
              <a:rPr lang="en" u="sng">
                <a:solidFill>
                  <a:schemeClr val="hlink"/>
                </a:solidFill>
                <a:hlinkClick r:id="rId2"/>
              </a:rPr>
              <a:t>https://upload.wikimedia.org/wikipedia/commons/c/ca/Ed_Tech_Hegarty_2015_article_attributes_of_open_pedagogy.pdf</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7015bd3c1a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7015bd3c1a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MM</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7e6f6e924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7e6f6e924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MM</a:t>
            </a:r>
            <a:endParaRPr/>
          </a:p>
          <a:p>
            <a:pPr indent="0" lvl="0" marL="0" rtl="0" algn="l">
              <a:spcBef>
                <a:spcPts val="0"/>
              </a:spcBef>
              <a:spcAft>
                <a:spcPts val="0"/>
              </a:spcAft>
              <a:buNone/>
            </a:pPr>
            <a:r>
              <a:rPr lang="en"/>
              <a:t>Blackstone (2012). </a:t>
            </a:r>
            <a:r>
              <a:rPr i="1" lang="en"/>
              <a:t>Principles of Sociological Inquiry</a:t>
            </a:r>
            <a:r>
              <a:rPr lang="en"/>
              <a:t>. </a:t>
            </a:r>
            <a:r>
              <a:rPr lang="en" u="sng">
                <a:solidFill>
                  <a:schemeClr val="hlink"/>
                </a:solidFill>
                <a:hlinkClick r:id="rId2"/>
              </a:rPr>
              <a:t>https://open.umn.edu/opentextbooks/textbooks/principles-of-sociological-inquiry-qualitative-and-quantitative-methods</a:t>
            </a:r>
            <a:r>
              <a:rPr lang="en"/>
              <a:t> </a:t>
            </a:r>
            <a:endParaRPr/>
          </a:p>
          <a:p>
            <a:pPr indent="0" lvl="0" marL="0" rtl="0" algn="l">
              <a:spcBef>
                <a:spcPts val="0"/>
              </a:spcBef>
              <a:spcAft>
                <a:spcPts val="0"/>
              </a:spcAft>
              <a:buNone/>
            </a:pPr>
            <a:r>
              <a:rPr lang="en"/>
              <a:t>Bhattacherjee (2012). </a:t>
            </a:r>
            <a:r>
              <a:rPr i="1" lang="en"/>
              <a:t>Social Science Research: Principles, Methods and Practice</a:t>
            </a:r>
            <a:r>
              <a:rPr lang="en"/>
              <a:t>. </a:t>
            </a:r>
            <a:r>
              <a:rPr lang="en" u="sng">
                <a:solidFill>
                  <a:schemeClr val="hlink"/>
                </a:solidFill>
                <a:hlinkClick r:id="rId3"/>
              </a:rPr>
              <a:t>https://open.umn.edu/opentextbooks/textbooks/social-science-research-principles-methods-and-practices</a:t>
            </a:r>
            <a:r>
              <a:rPr lang="en"/>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7e6f6e92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7e6f6e92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MM</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7e868628ec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7e868628ec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Mapping the spectrum of practice to your work. What is possible? What would be the opportunities &amp; challenges?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7015bd3c1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7015bd3c1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7e6f6e924e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7e6f6e924e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7015bd3c1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7015bd3c1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7015bd3c1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7015bd3c1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7015bd3c1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7015bd3c1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7eb6c8784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7eb6c8784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7015bd3c1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7015bd3c1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 this an Iron Triangle of OER - do all OER projects face this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7015bd3c1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7015bd3c1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 create with learners?  Did we meet our objectives, are there learning objectives we “accidentally” achieved today? Do you have new learning objectives.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80d7780c7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80d7780c7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 create with learners?  Did we meet our objectives, are there learning objectives we “accidentally” achieved today? Do you have new learning objectives.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7e6f6e924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7e6f6e924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MM</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7e6f6e924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7e6f6e924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KM</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7e868628ec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7e868628e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KM</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7e868628ec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7e868628ec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7e6f6e924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7e6f6e924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MM</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7e6f6e924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7e6f6e924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MM</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7e6f6e924e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7e6f6e924e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MM</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hyperlink" Target="https://edmonton.citynews.ca/2020/01/21/post-secondary-schools-react-to-performance-based-funding-mode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hyperlink" Target="http://wiki.ubc.ca/File:Spectrum_of_Open_Practice_-_Working_Draft.png" TargetMode="External"/><Relationship Id="rId5"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hyperlink" Target="https://era.library.ualberta.ca/items/7bf20131-3764-439d-91b3-a418b3346244" TargetMode="External"/><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hyperlink" Target="https://cases.open.ubc.ca/" TargetMode="External"/><Relationship Id="rId9" Type="http://schemas.openxmlformats.org/officeDocument/2006/relationships/hyperlink" Target="https://openstax.org/" TargetMode="External"/><Relationship Id="rId5" Type="http://schemas.openxmlformats.org/officeDocument/2006/relationships/image" Target="../media/image18.png"/><Relationship Id="rId6" Type="http://schemas.openxmlformats.org/officeDocument/2006/relationships/image" Target="../media/image43.png"/><Relationship Id="rId7" Type="http://schemas.openxmlformats.org/officeDocument/2006/relationships/hyperlink" Target="https://sites.google.com/ualberta.ca/edel-335-oer/home" TargetMode="External"/><Relationship Id="rId8"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1.jpg"/><Relationship Id="rId4" Type="http://schemas.openxmlformats.org/officeDocument/2006/relationships/hyperlink" Target="https://www.slideshare.net/clhendricksbc/whats-open-about-open-pedagogy-final-version" TargetMode="External"/></Relationships>
</file>

<file path=ppt/slides/_rels/slide18.xml.rels><?xml version="1.0" encoding="UTF-8" standalone="yes"?><Relationships xmlns="http://schemas.openxmlformats.org/package/2006/relationships"><Relationship Id="rId11" Type="http://schemas.openxmlformats.org/officeDocument/2006/relationships/hyperlink" Target="https://thenounproject.com/search/?q=ghost&amp;i=1387815" TargetMode="External"/><Relationship Id="rId10" Type="http://schemas.openxmlformats.org/officeDocument/2006/relationships/hyperlink" Target="https://thenounproject.com/search/?q=ghost&amp;i=1387815" TargetMode="External"/><Relationship Id="rId13" Type="http://schemas.openxmlformats.org/officeDocument/2006/relationships/hyperlink" Target="https://thenounproject.com/search/?q=time&amp;i=329219" TargetMode="External"/><Relationship Id="rId12"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hyperlink" Target="https://thenounproject.com/search/?q=resist&amp;i=1639915" TargetMode="External"/><Relationship Id="rId9" Type="http://schemas.openxmlformats.org/officeDocument/2006/relationships/hyperlink" Target="https://thenounproject.com/search/?q=ghost&amp;i=1387815" TargetMode="External"/><Relationship Id="rId15" Type="http://schemas.openxmlformats.org/officeDocument/2006/relationships/image" Target="../media/image8.png"/><Relationship Id="rId14" Type="http://schemas.openxmlformats.org/officeDocument/2006/relationships/image" Target="../media/image24.png"/><Relationship Id="rId16" Type="http://schemas.openxmlformats.org/officeDocument/2006/relationships/hyperlink" Target="https://thenounproject.com/search/?q=open%20mouth&amp;i=1217804" TargetMode="External"/><Relationship Id="rId5" Type="http://schemas.openxmlformats.org/officeDocument/2006/relationships/hyperlink" Target="https://thenounproject.com/search/?q=resist&amp;i=1639915" TargetMode="External"/><Relationship Id="rId6" Type="http://schemas.openxmlformats.org/officeDocument/2006/relationships/hyperlink" Target="https://thenounproject.com/search/?q=resist&amp;i=1639915" TargetMode="External"/><Relationship Id="rId7" Type="http://schemas.openxmlformats.org/officeDocument/2006/relationships/image" Target="../media/image26.png"/><Relationship Id="rId8" Type="http://schemas.openxmlformats.org/officeDocument/2006/relationships/hyperlink" Target="https://thenounproject.com/search/?q=ghost&amp;i=1387815"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firstmonday.org/ojs/index.php/fm/article/view/9180" TargetMode="External"/><Relationship Id="rId4" Type="http://schemas.openxmlformats.org/officeDocument/2006/relationships/hyperlink" Target="https://firstmonday.org/ojs/index.php/fm/article/view/9180" TargetMode="External"/><Relationship Id="rId5" Type="http://schemas.openxmlformats.org/officeDocument/2006/relationships/hyperlink" Target="https://www.ijoer.org/know-your-audiences-collaborating-for-copyright-education-doi10-18278-ijoer-2-1-6/" TargetMode="External"/><Relationship Id="rId6" Type="http://schemas.openxmlformats.org/officeDocument/2006/relationships/hyperlink" Target="https://www.ijoer.org/know-your-audiences-collaborating-for-copyright-education-doi10-18278-ijoer-2-1-6/"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0.png"/><Relationship Id="rId4" Type="http://schemas.openxmlformats.org/officeDocument/2006/relationships/image" Target="../media/image29.png"/><Relationship Id="rId5" Type="http://schemas.openxmlformats.org/officeDocument/2006/relationships/image" Target="../media/image28.png"/><Relationship Id="rId6" Type="http://schemas.openxmlformats.org/officeDocument/2006/relationships/image" Target="../media/image36.png"/><Relationship Id="rId7" Type="http://schemas.openxmlformats.org/officeDocument/2006/relationships/image" Target="../media/image35.png"/><Relationship Id="rId8"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1.png"/><Relationship Id="rId4" Type="http://schemas.openxmlformats.org/officeDocument/2006/relationships/hyperlink" Target="https://commons.wikimedia.org/wiki/File:NicoBZH_-_Richard_Stallman_(by-sa)_(5).jp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7.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www.ualberta.ca/centre-for-teaching-and-learning/grants/oer/oer-summit.html" TargetMode="External"/><Relationship Id="rId4" Type="http://schemas.openxmlformats.org/officeDocument/2006/relationships/hyperlink" Target="https://pressbooks.library.ualberta.c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1" Type="http://schemas.openxmlformats.org/officeDocument/2006/relationships/hyperlink" Target="https://pressbooks.library.ualberta.ca/mlsci/" TargetMode="External"/><Relationship Id="rId10" Type="http://schemas.openxmlformats.org/officeDocument/2006/relationships/hyperlink" Target="https://pressbooks.library.ualberta.ca/mlsci/" TargetMode="External"/><Relationship Id="rId13" Type="http://schemas.openxmlformats.org/officeDocument/2006/relationships/hyperlink" Target="https://pressbooks.library.ualberta.ca/mlsci/" TargetMode="External"/><Relationship Id="rId12" Type="http://schemas.openxmlformats.org/officeDocument/2006/relationships/hyperlink" Target="https://pressbooks.library.ualberta.ca/mlsci/" TargetMode="External"/><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hyperlink" Target="https://cell101.arvr.ca/" TargetMode="External"/><Relationship Id="rId5" Type="http://schemas.openxmlformats.org/officeDocument/2006/relationships/image" Target="../media/image2.png"/><Relationship Id="rId6" Type="http://schemas.openxmlformats.org/officeDocument/2006/relationships/image" Target="../media/image16.png"/><Relationship Id="rId7" Type="http://schemas.openxmlformats.org/officeDocument/2006/relationships/image" Target="../media/image39.png"/><Relationship Id="rId8" Type="http://schemas.openxmlformats.org/officeDocument/2006/relationships/hyperlink" Target="https://openphys.med.ualberta.ca/" TargetMode="External"/></Relationships>
</file>

<file path=ppt/slides/_rels/slide6.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hyperlink" Target="https://pressbooks.library.ualberta.ca/introductorystructuralgeology/front-matter/geologic-structures-a-practical-introduction/" TargetMode="External"/><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hyperlink" Target="https://openlogicproject.org/" TargetMode="External"/><Relationship Id="rId9" Type="http://schemas.openxmlformats.org/officeDocument/2006/relationships/image" Target="../media/image32.png"/><Relationship Id="rId5" Type="http://schemas.openxmlformats.org/officeDocument/2006/relationships/hyperlink" Target="http://albertaoer.com/content/repository/item?uuid=93ca1a94-e3f8-493a-8a41-5489cb50f826" TargetMode="External"/><Relationship Id="rId6" Type="http://schemas.openxmlformats.org/officeDocument/2006/relationships/image" Target="../media/image1.png"/><Relationship Id="rId7" Type="http://schemas.openxmlformats.org/officeDocument/2006/relationships/hyperlink" Target="http://www.procomoer.org/" TargetMode="External"/><Relationship Id="rId8" Type="http://schemas.openxmlformats.org/officeDocument/2006/relationships/hyperlink" Target="http://www.procomoer.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slideshare.net/cicronin/open-culture-open-education-open-questions/14" TargetMode="External"/><Relationship Id="rId4" Type="http://schemas.openxmlformats.org/officeDocument/2006/relationships/hyperlink" Target="https://creativecommons.org/licenses/by-sa/4.0/" TargetMode="External"/><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hyperlink" Target="https://commons.wikimedia.org/wiki/File:AU2.jp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idx="1" type="subTitle"/>
          </p:nvPr>
        </p:nvSpPr>
        <p:spPr>
          <a:xfrm>
            <a:off x="4757025" y="2949900"/>
            <a:ext cx="4260300" cy="21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Michael B. McNally - </a:t>
            </a:r>
            <a:r>
              <a:rPr lang="en" sz="1800"/>
              <a:t>Associate Professor</a:t>
            </a:r>
            <a:endParaRPr sz="1800"/>
          </a:p>
          <a:p>
            <a:pPr indent="0" lvl="0" marL="0" rtl="0" algn="ctr">
              <a:spcBef>
                <a:spcPts val="0"/>
              </a:spcBef>
              <a:spcAft>
                <a:spcPts val="0"/>
              </a:spcAft>
              <a:buNone/>
            </a:pPr>
            <a:r>
              <a:rPr lang="en" sz="1800"/>
              <a:t>Faculty of Education, </a:t>
            </a:r>
            <a:endParaRPr sz="1800"/>
          </a:p>
          <a:p>
            <a:pPr indent="0" lvl="0" marL="0" rtl="0" algn="ctr">
              <a:spcBef>
                <a:spcPts val="0"/>
              </a:spcBef>
              <a:spcAft>
                <a:spcPts val="0"/>
              </a:spcAft>
              <a:buNone/>
            </a:pPr>
            <a:r>
              <a:rPr lang="en" sz="1800"/>
              <a:t>University of Alberta</a:t>
            </a:r>
            <a:endParaRPr sz="1800"/>
          </a:p>
        </p:txBody>
      </p:sp>
      <p:sp>
        <p:nvSpPr>
          <p:cNvPr id="55" name="Google Shape;55;p13"/>
          <p:cNvSpPr txBox="1"/>
          <p:nvPr>
            <p:ph idx="1" type="subTitle"/>
          </p:nvPr>
        </p:nvSpPr>
        <p:spPr>
          <a:xfrm>
            <a:off x="311700" y="2949900"/>
            <a:ext cx="4260300" cy="21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Krysta McNutt</a:t>
            </a:r>
            <a:endParaRPr/>
          </a:p>
          <a:p>
            <a:pPr indent="0" lvl="0" marL="0" rtl="0" algn="ctr">
              <a:spcBef>
                <a:spcPts val="0"/>
              </a:spcBef>
              <a:spcAft>
                <a:spcPts val="0"/>
              </a:spcAft>
              <a:buNone/>
            </a:pPr>
            <a:r>
              <a:rPr lang="en" sz="1800"/>
              <a:t>Open Education Program Lead</a:t>
            </a:r>
            <a:endParaRPr sz="1800"/>
          </a:p>
          <a:p>
            <a:pPr indent="0" lvl="0" marL="0" rtl="0" algn="ctr">
              <a:spcBef>
                <a:spcPts val="0"/>
              </a:spcBef>
              <a:spcAft>
                <a:spcPts val="0"/>
              </a:spcAft>
              <a:buNone/>
            </a:pPr>
            <a:r>
              <a:rPr lang="en" sz="1800"/>
              <a:t>Centre for Teaching and Learning, University of Alberta</a:t>
            </a:r>
            <a:endParaRPr sz="1800"/>
          </a:p>
        </p:txBody>
      </p:sp>
      <p:pic>
        <p:nvPicPr>
          <p:cNvPr id="56" name="Google Shape;56;p13"/>
          <p:cNvPicPr preferRelativeResize="0"/>
          <p:nvPr/>
        </p:nvPicPr>
        <p:blipFill>
          <a:blip r:embed="rId3">
            <a:alphaModFix/>
          </a:blip>
          <a:stretch>
            <a:fillRect/>
          </a:stretch>
        </p:blipFill>
        <p:spPr>
          <a:xfrm>
            <a:off x="7307640" y="4309468"/>
            <a:ext cx="1709677" cy="598175"/>
          </a:xfrm>
          <a:prstGeom prst="rect">
            <a:avLst/>
          </a:prstGeom>
          <a:noFill/>
          <a:ln>
            <a:noFill/>
          </a:ln>
        </p:spPr>
      </p:pic>
      <p:sp>
        <p:nvSpPr>
          <p:cNvPr id="57" name="Google Shape;57;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OER Inside and Outside the Classroom</a:t>
            </a:r>
            <a:endParaRPr/>
          </a:p>
          <a:p>
            <a:pPr indent="0" lvl="0" marL="0" rtl="0" algn="ctr">
              <a:spcBef>
                <a:spcPts val="0"/>
              </a:spcBef>
              <a:spcAft>
                <a:spcPts val="0"/>
              </a:spcAft>
              <a:buNone/>
            </a:pPr>
            <a:r>
              <a:rPr lang="en" sz="1800"/>
              <a:t>Athabasca University - Learning Caf</a:t>
            </a:r>
            <a:r>
              <a:rPr lang="en" sz="1800"/>
              <a:t>é - Feb. 28, 2020</a:t>
            </a:r>
            <a:endParaRPr sz="1800"/>
          </a:p>
        </p:txBody>
      </p:sp>
      <p:sp>
        <p:nvSpPr>
          <p:cNvPr id="58" name="Google Shape;58;p13"/>
          <p:cNvSpPr txBox="1"/>
          <p:nvPr/>
        </p:nvSpPr>
        <p:spPr>
          <a:xfrm>
            <a:off x="7206900" y="4837600"/>
            <a:ext cx="2161500" cy="23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Except some images as noted</a:t>
            </a:r>
            <a:endParaRPr sz="1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22"/>
          <p:cNvPicPr preferRelativeResize="0"/>
          <p:nvPr/>
        </p:nvPicPr>
        <p:blipFill>
          <a:blip r:embed="rId3">
            <a:alphaModFix/>
          </a:blip>
          <a:stretch>
            <a:fillRect/>
          </a:stretch>
        </p:blipFill>
        <p:spPr>
          <a:xfrm>
            <a:off x="983550" y="1006700"/>
            <a:ext cx="6958899" cy="3914375"/>
          </a:xfrm>
          <a:prstGeom prst="rect">
            <a:avLst/>
          </a:prstGeom>
          <a:noFill/>
          <a:ln>
            <a:noFill/>
          </a:ln>
        </p:spPr>
      </p:pic>
      <p:sp>
        <p:nvSpPr>
          <p:cNvPr id="241" name="Google Shape;241;p22"/>
          <p:cNvSpPr txBox="1"/>
          <p:nvPr/>
        </p:nvSpPr>
        <p:spPr>
          <a:xfrm>
            <a:off x="0" y="4921075"/>
            <a:ext cx="9144000" cy="18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
              <a:t>Image Source: “Post-secondary schools react to performance-based funding model” Retrieved from: </a:t>
            </a:r>
            <a:r>
              <a:rPr lang="en" sz="600" u="sng">
                <a:solidFill>
                  <a:schemeClr val="hlink"/>
                </a:solidFill>
                <a:hlinkClick r:id="rId4"/>
              </a:rPr>
              <a:t>https://edmonton.citynews.ca/2020/01/21/post-secondary-schools-react-to-performance-based-funding-model/</a:t>
            </a:r>
            <a:endParaRPr b="1" sz="600">
              <a:solidFill>
                <a:schemeClr val="dk1"/>
              </a:solidFill>
              <a:highlight>
                <a:srgbClr val="FFFFFF"/>
              </a:highlight>
            </a:endParaRPr>
          </a:p>
        </p:txBody>
      </p:sp>
      <p:sp>
        <p:nvSpPr>
          <p:cNvPr id="242" name="Google Shape;242;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OE/OER/OEP Trends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OE/OER/OEP Trends</a:t>
            </a:r>
            <a:endParaRPr/>
          </a:p>
          <a:p>
            <a:pPr indent="0" lvl="0" marL="0" rtl="0" algn="l">
              <a:spcBef>
                <a:spcPts val="0"/>
              </a:spcBef>
              <a:spcAft>
                <a:spcPts val="0"/>
              </a:spcAft>
              <a:buNone/>
            </a:pPr>
            <a:r>
              <a:t/>
            </a:r>
            <a:endParaRPr/>
          </a:p>
        </p:txBody>
      </p:sp>
      <p:sp>
        <p:nvSpPr>
          <p:cNvPr id="248" name="Google Shape;248;p23"/>
          <p:cNvSpPr txBox="1"/>
          <p:nvPr>
            <p:ph idx="1" type="body"/>
          </p:nvPr>
        </p:nvSpPr>
        <p:spPr>
          <a:xfrm>
            <a:off x="311700" y="1152475"/>
            <a:ext cx="3833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i="1" lang="en"/>
              <a:t>Edmonton Journal</a:t>
            </a:r>
            <a:r>
              <a:rPr lang="en"/>
              <a:t>: Nov 13, 2019</a:t>
            </a:r>
            <a:endParaRPr/>
          </a:p>
        </p:txBody>
      </p:sp>
      <p:pic>
        <p:nvPicPr>
          <p:cNvPr id="249" name="Google Shape;249;p23"/>
          <p:cNvPicPr preferRelativeResize="0"/>
          <p:nvPr/>
        </p:nvPicPr>
        <p:blipFill>
          <a:blip r:embed="rId3">
            <a:alphaModFix/>
          </a:blip>
          <a:stretch>
            <a:fillRect/>
          </a:stretch>
        </p:blipFill>
        <p:spPr>
          <a:xfrm>
            <a:off x="730775" y="1505350"/>
            <a:ext cx="2636200" cy="3197849"/>
          </a:xfrm>
          <a:prstGeom prst="rect">
            <a:avLst/>
          </a:prstGeom>
          <a:noFill/>
          <a:ln>
            <a:noFill/>
          </a:ln>
        </p:spPr>
      </p:pic>
      <p:sp>
        <p:nvSpPr>
          <p:cNvPr id="250" name="Google Shape;250;p23"/>
          <p:cNvSpPr txBox="1"/>
          <p:nvPr>
            <p:ph idx="1" type="body"/>
          </p:nvPr>
        </p:nvSpPr>
        <p:spPr>
          <a:xfrm>
            <a:off x="4616925" y="1152475"/>
            <a:ext cx="3833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Alberta Budget: Feb 27, 2020</a:t>
            </a:r>
            <a:endParaRPr/>
          </a:p>
        </p:txBody>
      </p:sp>
      <p:pic>
        <p:nvPicPr>
          <p:cNvPr id="251" name="Google Shape;251;p23"/>
          <p:cNvPicPr preferRelativeResize="0"/>
          <p:nvPr/>
        </p:nvPicPr>
        <p:blipFill>
          <a:blip r:embed="rId4">
            <a:alphaModFix/>
          </a:blip>
          <a:stretch>
            <a:fillRect/>
          </a:stretch>
        </p:blipFill>
        <p:spPr>
          <a:xfrm>
            <a:off x="4571996" y="1697700"/>
            <a:ext cx="3491800" cy="2871175"/>
          </a:xfrm>
          <a:prstGeom prst="rect">
            <a:avLst/>
          </a:prstGeom>
          <a:noFill/>
          <a:ln>
            <a:noFill/>
          </a:ln>
        </p:spPr>
      </p:pic>
      <p:sp>
        <p:nvSpPr>
          <p:cNvPr id="252" name="Google Shape;252;p23"/>
          <p:cNvSpPr txBox="1"/>
          <p:nvPr/>
        </p:nvSpPr>
        <p:spPr>
          <a:xfrm>
            <a:off x="4625150" y="4378975"/>
            <a:ext cx="4207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FYI: Technically the Poop </a:t>
            </a:r>
            <a:r>
              <a:rPr lang="en" sz="1200"/>
              <a:t>Emoji</a:t>
            </a:r>
            <a:r>
              <a:rPr lang="en" sz="1200"/>
              <a:t> is under copyright</a:t>
            </a:r>
            <a:endParaRPr sz="12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24"/>
          <p:cNvPicPr preferRelativeResize="0"/>
          <p:nvPr/>
        </p:nvPicPr>
        <p:blipFill>
          <a:blip r:embed="rId3">
            <a:alphaModFix/>
          </a:blip>
          <a:stretch>
            <a:fillRect/>
          </a:stretch>
        </p:blipFill>
        <p:spPr>
          <a:xfrm>
            <a:off x="0" y="1276350"/>
            <a:ext cx="9144000" cy="2590800"/>
          </a:xfrm>
          <a:prstGeom prst="rect">
            <a:avLst/>
          </a:prstGeom>
          <a:noFill/>
          <a:ln>
            <a:noFill/>
          </a:ln>
        </p:spPr>
      </p:pic>
      <p:sp>
        <p:nvSpPr>
          <p:cNvPr id="258" name="Google Shape;258;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OE/OER/OEP Trends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25"/>
          <p:cNvPicPr preferRelativeResize="0"/>
          <p:nvPr/>
        </p:nvPicPr>
        <p:blipFill>
          <a:blip r:embed="rId3">
            <a:alphaModFix/>
          </a:blip>
          <a:stretch>
            <a:fillRect/>
          </a:stretch>
        </p:blipFill>
        <p:spPr>
          <a:xfrm>
            <a:off x="1329775" y="1182238"/>
            <a:ext cx="6153150" cy="3419475"/>
          </a:xfrm>
          <a:prstGeom prst="rect">
            <a:avLst/>
          </a:prstGeom>
          <a:noFill/>
          <a:ln>
            <a:noFill/>
          </a:ln>
        </p:spPr>
      </p:pic>
      <p:sp>
        <p:nvSpPr>
          <p:cNvPr id="264" name="Google Shape;264;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More on “OEP”- Wiley and Hilton (2018)</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chart with a range of open practices, from &quot;low touch&quot; to &quot;high touch&quot;" id="269" name="Google Shape;269;p26"/>
          <p:cNvPicPr preferRelativeResize="0"/>
          <p:nvPr/>
        </p:nvPicPr>
        <p:blipFill>
          <a:blip r:embed="rId3">
            <a:alphaModFix/>
          </a:blip>
          <a:stretch>
            <a:fillRect/>
          </a:stretch>
        </p:blipFill>
        <p:spPr>
          <a:xfrm>
            <a:off x="665063" y="152400"/>
            <a:ext cx="7813866" cy="4587825"/>
          </a:xfrm>
          <a:prstGeom prst="rect">
            <a:avLst/>
          </a:prstGeom>
          <a:noFill/>
          <a:ln>
            <a:noFill/>
          </a:ln>
        </p:spPr>
      </p:pic>
      <p:sp>
        <p:nvSpPr>
          <p:cNvPr id="270" name="Google Shape;270;p26"/>
          <p:cNvSpPr txBox="1"/>
          <p:nvPr/>
        </p:nvSpPr>
        <p:spPr>
          <a:xfrm>
            <a:off x="0" y="4740225"/>
            <a:ext cx="9144000" cy="40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4"/>
              </a:rPr>
              <a:t>Spectrum of Open Practice</a:t>
            </a:r>
            <a:r>
              <a:rPr lang="en"/>
              <a:t>, by Cindy Underhill, licensed </a:t>
            </a:r>
            <a:r>
              <a:rPr lang="en" u="sng">
                <a:solidFill>
                  <a:schemeClr val="hlink"/>
                </a:solidFill>
                <a:hlinkClick r:id="rId5"/>
              </a:rPr>
              <a:t>CC BY-SA 3.0</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27"/>
          <p:cNvPicPr preferRelativeResize="0"/>
          <p:nvPr/>
        </p:nvPicPr>
        <p:blipFill rotWithShape="1">
          <a:blip r:embed="rId3">
            <a:alphaModFix/>
          </a:blip>
          <a:srcRect b="25164" l="0" r="0" t="6988"/>
          <a:stretch/>
        </p:blipFill>
        <p:spPr>
          <a:xfrm>
            <a:off x="6477300" y="1345325"/>
            <a:ext cx="1721600" cy="1903675"/>
          </a:xfrm>
          <a:prstGeom prst="rect">
            <a:avLst/>
          </a:prstGeom>
          <a:noFill/>
          <a:ln>
            <a:noFill/>
          </a:ln>
        </p:spPr>
      </p:pic>
      <p:sp>
        <p:nvSpPr>
          <p:cNvPr id="276" name="Google Shape;276;p27"/>
          <p:cNvSpPr txBox="1"/>
          <p:nvPr/>
        </p:nvSpPr>
        <p:spPr>
          <a:xfrm>
            <a:off x="6307525" y="3364550"/>
            <a:ext cx="2171400" cy="39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4"/>
              </a:rPr>
              <a:t>UBC Open Case Studies</a:t>
            </a:r>
            <a:endParaRPr/>
          </a:p>
        </p:txBody>
      </p:sp>
      <p:pic>
        <p:nvPicPr>
          <p:cNvPr descr="chart with a range of open practices, from &quot;low touch&quot; to &quot;high touch&quot;" id="277" name="Google Shape;277;p27"/>
          <p:cNvPicPr preferRelativeResize="0"/>
          <p:nvPr/>
        </p:nvPicPr>
        <p:blipFill rotWithShape="1">
          <a:blip r:embed="rId5">
            <a:alphaModFix/>
          </a:blip>
          <a:srcRect b="79784" l="0" r="0" t="0"/>
          <a:stretch/>
        </p:blipFill>
        <p:spPr>
          <a:xfrm>
            <a:off x="665075" y="147275"/>
            <a:ext cx="7813850" cy="927476"/>
          </a:xfrm>
          <a:prstGeom prst="rect">
            <a:avLst/>
          </a:prstGeom>
          <a:noFill/>
          <a:ln>
            <a:noFill/>
          </a:ln>
        </p:spPr>
      </p:pic>
      <p:pic>
        <p:nvPicPr>
          <p:cNvPr descr="chart with a range of open practices, from &quot;low touch&quot; to &quot;high touch&quot;" id="278" name="Google Shape;278;p27"/>
          <p:cNvPicPr preferRelativeResize="0"/>
          <p:nvPr/>
        </p:nvPicPr>
        <p:blipFill rotWithShape="1">
          <a:blip r:embed="rId5">
            <a:alphaModFix/>
          </a:blip>
          <a:srcRect b="23336" l="0" r="0" t="55467"/>
          <a:stretch/>
        </p:blipFill>
        <p:spPr>
          <a:xfrm>
            <a:off x="665075" y="3840150"/>
            <a:ext cx="7813850" cy="972400"/>
          </a:xfrm>
          <a:prstGeom prst="rect">
            <a:avLst/>
          </a:prstGeom>
          <a:noFill/>
          <a:ln>
            <a:noFill/>
          </a:ln>
        </p:spPr>
      </p:pic>
      <p:pic>
        <p:nvPicPr>
          <p:cNvPr id="279" name="Google Shape;279;p27"/>
          <p:cNvPicPr preferRelativeResize="0"/>
          <p:nvPr/>
        </p:nvPicPr>
        <p:blipFill rotWithShape="1">
          <a:blip r:embed="rId6">
            <a:alphaModFix/>
          </a:blip>
          <a:srcRect b="9321" l="0" r="0" t="0"/>
          <a:stretch/>
        </p:blipFill>
        <p:spPr>
          <a:xfrm>
            <a:off x="2907850" y="1394301"/>
            <a:ext cx="1558874" cy="1928024"/>
          </a:xfrm>
          <a:prstGeom prst="rect">
            <a:avLst/>
          </a:prstGeom>
          <a:noFill/>
          <a:ln>
            <a:noFill/>
          </a:ln>
        </p:spPr>
      </p:pic>
      <p:sp>
        <p:nvSpPr>
          <p:cNvPr id="280" name="Google Shape;280;p27"/>
          <p:cNvSpPr txBox="1"/>
          <p:nvPr/>
        </p:nvSpPr>
        <p:spPr>
          <a:xfrm>
            <a:off x="2907888" y="3364550"/>
            <a:ext cx="1558800" cy="39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7"/>
              </a:rPr>
              <a:t>EDEL 335 </a:t>
            </a:r>
            <a:endParaRPr/>
          </a:p>
        </p:txBody>
      </p:sp>
      <p:pic>
        <p:nvPicPr>
          <p:cNvPr id="281" name="Google Shape;281;p27"/>
          <p:cNvPicPr preferRelativeResize="0"/>
          <p:nvPr/>
        </p:nvPicPr>
        <p:blipFill rotWithShape="1">
          <a:blip r:embed="rId8">
            <a:alphaModFix/>
          </a:blip>
          <a:srcRect b="67544" l="0" r="0" t="9179"/>
          <a:stretch/>
        </p:blipFill>
        <p:spPr>
          <a:xfrm>
            <a:off x="1197650" y="1380975"/>
            <a:ext cx="1387676" cy="1903682"/>
          </a:xfrm>
          <a:prstGeom prst="rect">
            <a:avLst/>
          </a:prstGeom>
          <a:noFill/>
          <a:ln>
            <a:noFill/>
          </a:ln>
        </p:spPr>
      </p:pic>
      <p:sp>
        <p:nvSpPr>
          <p:cNvPr id="282" name="Google Shape;282;p27"/>
          <p:cNvSpPr txBox="1"/>
          <p:nvPr/>
        </p:nvSpPr>
        <p:spPr>
          <a:xfrm>
            <a:off x="1112088" y="3364550"/>
            <a:ext cx="1558800" cy="39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9"/>
              </a:rPr>
              <a:t>open textbooks </a:t>
            </a:r>
            <a:endParaRPr/>
          </a:p>
        </p:txBody>
      </p:sp>
      <p:sp>
        <p:nvSpPr>
          <p:cNvPr id="283" name="Google Shape;283;p27"/>
          <p:cNvSpPr txBox="1"/>
          <p:nvPr/>
        </p:nvSpPr>
        <p:spPr>
          <a:xfrm>
            <a:off x="4495800" y="3364550"/>
            <a:ext cx="1905300" cy="39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10"/>
              </a:rPr>
              <a:t>Oral Health Toolkit</a:t>
            </a:r>
            <a:endParaRPr/>
          </a:p>
        </p:txBody>
      </p:sp>
      <p:pic>
        <p:nvPicPr>
          <p:cNvPr id="284" name="Google Shape;284;p27"/>
          <p:cNvPicPr preferRelativeResize="0"/>
          <p:nvPr/>
        </p:nvPicPr>
        <p:blipFill>
          <a:blip r:embed="rId11">
            <a:alphaModFix/>
          </a:blip>
          <a:stretch>
            <a:fillRect/>
          </a:stretch>
        </p:blipFill>
        <p:spPr>
          <a:xfrm>
            <a:off x="4739117" y="1348700"/>
            <a:ext cx="1517304" cy="2019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28"/>
          <p:cNvPicPr preferRelativeResize="0"/>
          <p:nvPr/>
        </p:nvPicPr>
        <p:blipFill>
          <a:blip r:embed="rId3">
            <a:alphaModFix/>
          </a:blip>
          <a:stretch>
            <a:fillRect/>
          </a:stretch>
        </p:blipFill>
        <p:spPr>
          <a:xfrm>
            <a:off x="1857162" y="90263"/>
            <a:ext cx="5429674" cy="4962975"/>
          </a:xfrm>
          <a:prstGeom prst="rect">
            <a:avLst/>
          </a:prstGeom>
          <a:noFill/>
          <a:ln>
            <a:noFill/>
          </a:ln>
        </p:spPr>
      </p:pic>
      <p:sp>
        <p:nvSpPr>
          <p:cNvPr id="290" name="Google Shape;290;p28"/>
          <p:cNvSpPr txBox="1"/>
          <p:nvPr/>
        </p:nvSpPr>
        <p:spPr>
          <a:xfrm>
            <a:off x="15750" y="4803900"/>
            <a:ext cx="9112500" cy="283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500"/>
              </a:spcBef>
              <a:spcAft>
                <a:spcPts val="0"/>
              </a:spcAft>
              <a:buNone/>
            </a:pPr>
            <a:r>
              <a:rPr i="1" lang="en" sz="850">
                <a:solidFill>
                  <a:srgbClr val="444444"/>
                </a:solidFill>
                <a:highlight>
                  <a:srgbClr val="FFFFFF"/>
                </a:highlight>
                <a:latin typeface="Verdana"/>
                <a:ea typeface="Verdana"/>
                <a:cs typeface="Verdana"/>
                <a:sym typeface="Verdana"/>
              </a:rPr>
              <a:t>Image: © Bronwyn Hegarty, 2015</a:t>
            </a:r>
            <a:endParaRPr i="1" sz="850">
              <a:solidFill>
                <a:srgbClr val="444444"/>
              </a:solidFill>
              <a:highlight>
                <a:srgbClr val="FFFFFF"/>
              </a:highlight>
              <a:latin typeface="Verdana"/>
              <a:ea typeface="Verdana"/>
              <a:cs typeface="Verdana"/>
              <a:sym typeface="Verdana"/>
            </a:endParaRPr>
          </a:p>
          <a:p>
            <a:pPr indent="0" lvl="0" marL="0" rtl="0" algn="ctr">
              <a:lnSpc>
                <a:spcPct val="115000"/>
              </a:lnSpc>
              <a:spcBef>
                <a:spcPts val="500"/>
              </a:spcBef>
              <a:spcAft>
                <a:spcPts val="0"/>
              </a:spcAft>
              <a:buNone/>
            </a:pPr>
            <a:r>
              <a:t/>
            </a:r>
            <a:endParaRPr sz="1150">
              <a:solidFill>
                <a:srgbClr val="222222"/>
              </a:solidFill>
              <a:highlight>
                <a:srgbClr val="FFFFFF"/>
              </a:highlight>
              <a:latin typeface="Verdana"/>
              <a:ea typeface="Verdana"/>
              <a:cs typeface="Verdana"/>
              <a:sym typeface="Verdana"/>
            </a:endParaRPr>
          </a:p>
        </p:txBody>
      </p:sp>
      <p:sp>
        <p:nvSpPr>
          <p:cNvPr id="291" name="Google Shape;291;p28"/>
          <p:cNvSpPr txBox="1"/>
          <p:nvPr>
            <p:ph type="title"/>
          </p:nvPr>
        </p:nvSpPr>
        <p:spPr>
          <a:xfrm>
            <a:off x="311700" y="445025"/>
            <a:ext cx="2632200" cy="141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More on “OEP”- Hegarty (2015)</a:t>
            </a:r>
            <a:endParaRPr/>
          </a:p>
        </p:txBody>
      </p:sp>
      <p:sp>
        <p:nvSpPr>
          <p:cNvPr id="292" name="Google Shape;292;p28"/>
          <p:cNvSpPr txBox="1"/>
          <p:nvPr/>
        </p:nvSpPr>
        <p:spPr>
          <a:xfrm>
            <a:off x="7064850" y="3901800"/>
            <a:ext cx="2063400" cy="11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rPr>
              <a:t>Hegarty. Bronwyn. "Attributes of Open Pedagogy: A Model for Using Open Educational Resources." Educational Technology, July-August 2015, pp. 3-13.</a:t>
            </a:r>
            <a:endParaRPr sz="1000">
              <a:solidFill>
                <a:srgbClr val="333333"/>
              </a:solidFill>
              <a:highlight>
                <a:schemeClr val="lt1"/>
              </a:highlight>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descr="Shared aspects of open pedagogy: Students producing OER, public knowledge; non-disposable assignments; Student choice, agency, autonomy, e.g. as co-creators of curricula; connecting to wider networks in teaching &amp; learning; Open-ended problems, value creativity &amp; change; Increasing access, financial &amp; other; Transparency in teaching &amp; learning, fostering trust; Equity &amp; social justice in teaching &amp; learning&quot;" id="297" name="Google Shape;297;p29"/>
          <p:cNvPicPr preferRelativeResize="0"/>
          <p:nvPr/>
        </p:nvPicPr>
        <p:blipFill>
          <a:blip r:embed="rId3">
            <a:alphaModFix/>
          </a:blip>
          <a:stretch>
            <a:fillRect/>
          </a:stretch>
        </p:blipFill>
        <p:spPr>
          <a:xfrm>
            <a:off x="1682850" y="1162700"/>
            <a:ext cx="5778299" cy="2818100"/>
          </a:xfrm>
          <a:prstGeom prst="rect">
            <a:avLst/>
          </a:prstGeom>
          <a:noFill/>
          <a:ln>
            <a:noFill/>
          </a:ln>
        </p:spPr>
      </p:pic>
      <p:sp>
        <p:nvSpPr>
          <p:cNvPr id="298" name="Google Shape;298;p29"/>
          <p:cNvSpPr txBox="1"/>
          <p:nvPr/>
        </p:nvSpPr>
        <p:spPr>
          <a:xfrm>
            <a:off x="0" y="4684250"/>
            <a:ext cx="9144000" cy="4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t>C. </a:t>
            </a:r>
            <a:r>
              <a:rPr lang="en" sz="1000" u="sng">
                <a:solidFill>
                  <a:schemeClr val="hlink"/>
                </a:solidFill>
                <a:hlinkClick r:id="rId4"/>
              </a:rPr>
              <a:t>"Shared Aspects of Open Pedagogy"</a:t>
            </a:r>
            <a:r>
              <a:rPr lang="en" sz="1000"/>
              <a:t> (visual from SlideShare)</a:t>
            </a:r>
            <a:endParaRPr sz="1000"/>
          </a:p>
          <a:p>
            <a:pPr indent="0" lvl="0" marL="0" rtl="0" algn="l">
              <a:spcBef>
                <a:spcPts val="0"/>
              </a:spcBef>
              <a:spcAft>
                <a:spcPts val="0"/>
              </a:spcAft>
              <a:buNone/>
            </a:pPr>
            <a:r>
              <a:rPr lang="en" sz="1000"/>
              <a:t>Hegarty. Bronwyn. "Attributes of Open Pedagogy: A Model for Using Open Educational Resources." Educational Technology, July-August 2015, pp. 3-13.</a:t>
            </a:r>
            <a:endParaRPr sz="1000">
              <a:solidFill>
                <a:srgbClr val="333333"/>
              </a:solidFill>
              <a:highlight>
                <a:srgbClr val="FFFFFF"/>
              </a:highlight>
              <a:latin typeface="Open Sans"/>
              <a:ea typeface="Open Sans"/>
              <a:cs typeface="Open Sans"/>
              <a:sym typeface="Open Sans"/>
            </a:endParaRPr>
          </a:p>
        </p:txBody>
      </p:sp>
      <p:sp>
        <p:nvSpPr>
          <p:cNvPr id="299" name="Google Shape;299;p29"/>
          <p:cNvSpPr txBox="1"/>
          <p:nvPr>
            <p:ph type="title"/>
          </p:nvPr>
        </p:nvSpPr>
        <p:spPr>
          <a:xfrm>
            <a:off x="311700" y="445025"/>
            <a:ext cx="8346300" cy="141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More on “OEP”- Hegarty (2015)</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OEP Limitations</a:t>
            </a:r>
            <a:endParaRPr/>
          </a:p>
        </p:txBody>
      </p:sp>
      <p:pic>
        <p:nvPicPr>
          <p:cNvPr id="305" name="Google Shape;305;p30"/>
          <p:cNvPicPr preferRelativeResize="0"/>
          <p:nvPr/>
        </p:nvPicPr>
        <p:blipFill>
          <a:blip r:embed="rId3">
            <a:alphaModFix/>
          </a:blip>
          <a:stretch>
            <a:fillRect/>
          </a:stretch>
        </p:blipFill>
        <p:spPr>
          <a:xfrm>
            <a:off x="448850" y="2064450"/>
            <a:ext cx="1794676" cy="1248475"/>
          </a:xfrm>
          <a:prstGeom prst="rect">
            <a:avLst/>
          </a:prstGeom>
          <a:noFill/>
          <a:ln>
            <a:noFill/>
          </a:ln>
        </p:spPr>
      </p:pic>
      <p:sp>
        <p:nvSpPr>
          <p:cNvPr id="306" name="Google Shape;306;p30"/>
          <p:cNvSpPr txBox="1"/>
          <p:nvPr/>
        </p:nvSpPr>
        <p:spPr>
          <a:xfrm>
            <a:off x="551525" y="3641650"/>
            <a:ext cx="14718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chemeClr val="hlink"/>
                </a:solidFill>
                <a:hlinkClick r:id="rId4"/>
              </a:rPr>
              <a:t>Prado (n.d.). “Resist.” </a:t>
            </a:r>
            <a:r>
              <a:rPr i="1" lang="en" sz="1000" u="sng">
                <a:solidFill>
                  <a:schemeClr val="hlink"/>
                </a:solidFill>
                <a:hlinkClick r:id="rId5"/>
              </a:rPr>
              <a:t>Noun Project</a:t>
            </a:r>
            <a:r>
              <a:rPr lang="en" sz="1000" u="sng">
                <a:solidFill>
                  <a:schemeClr val="hlink"/>
                </a:solidFill>
                <a:hlinkClick r:id="rId6"/>
              </a:rPr>
              <a:t>. CC-BY</a:t>
            </a:r>
            <a:endParaRPr sz="1000"/>
          </a:p>
        </p:txBody>
      </p:sp>
      <p:pic>
        <p:nvPicPr>
          <p:cNvPr id="307" name="Google Shape;307;p30"/>
          <p:cNvPicPr preferRelativeResize="0"/>
          <p:nvPr/>
        </p:nvPicPr>
        <p:blipFill>
          <a:blip r:embed="rId7">
            <a:alphaModFix/>
          </a:blip>
          <a:stretch>
            <a:fillRect/>
          </a:stretch>
        </p:blipFill>
        <p:spPr>
          <a:xfrm>
            <a:off x="2600700" y="1951998"/>
            <a:ext cx="1578882" cy="1473400"/>
          </a:xfrm>
          <a:prstGeom prst="rect">
            <a:avLst/>
          </a:prstGeom>
          <a:noFill/>
          <a:ln>
            <a:noFill/>
          </a:ln>
        </p:spPr>
      </p:pic>
      <p:sp>
        <p:nvSpPr>
          <p:cNvPr id="308" name="Google Shape;308;p30"/>
          <p:cNvSpPr txBox="1"/>
          <p:nvPr/>
        </p:nvSpPr>
        <p:spPr>
          <a:xfrm>
            <a:off x="2820850" y="3641650"/>
            <a:ext cx="15177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chemeClr val="hlink"/>
                </a:solidFill>
                <a:hlinkClick r:id="rId8"/>
              </a:rPr>
              <a:t>Anis </a:t>
            </a:r>
            <a:r>
              <a:rPr lang="en" sz="1000" u="sng">
                <a:solidFill>
                  <a:schemeClr val="hlink"/>
                </a:solidFill>
                <a:hlinkClick r:id="rId9"/>
              </a:rPr>
              <a:t>(n.d.). “Ghost.” </a:t>
            </a:r>
            <a:r>
              <a:rPr i="1" lang="en" sz="1000" u="sng">
                <a:solidFill>
                  <a:schemeClr val="hlink"/>
                </a:solidFill>
                <a:hlinkClick r:id="rId10"/>
              </a:rPr>
              <a:t>Noun Project</a:t>
            </a:r>
            <a:r>
              <a:rPr lang="en" sz="1000" u="sng">
                <a:solidFill>
                  <a:schemeClr val="hlink"/>
                </a:solidFill>
                <a:hlinkClick r:id="rId11"/>
              </a:rPr>
              <a:t>. CC-BY</a:t>
            </a:r>
            <a:endParaRPr sz="1000"/>
          </a:p>
        </p:txBody>
      </p:sp>
      <p:pic>
        <p:nvPicPr>
          <p:cNvPr id="309" name="Google Shape;309;p30"/>
          <p:cNvPicPr preferRelativeResize="0"/>
          <p:nvPr/>
        </p:nvPicPr>
        <p:blipFill>
          <a:blip r:embed="rId12">
            <a:alphaModFix/>
          </a:blip>
          <a:stretch>
            <a:fillRect/>
          </a:stretch>
        </p:blipFill>
        <p:spPr>
          <a:xfrm>
            <a:off x="4843234" y="2064450"/>
            <a:ext cx="1517540" cy="1473400"/>
          </a:xfrm>
          <a:prstGeom prst="rect">
            <a:avLst/>
          </a:prstGeom>
          <a:noFill/>
          <a:ln>
            <a:noFill/>
          </a:ln>
        </p:spPr>
      </p:pic>
      <p:sp>
        <p:nvSpPr>
          <p:cNvPr id="310" name="Google Shape;310;p30"/>
          <p:cNvSpPr txBox="1"/>
          <p:nvPr/>
        </p:nvSpPr>
        <p:spPr>
          <a:xfrm>
            <a:off x="4953300" y="3641650"/>
            <a:ext cx="1623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chemeClr val="hlink"/>
                </a:solidFill>
                <a:hlinkClick r:id="rId13"/>
              </a:rPr>
              <a:t>Iastspark (N.d.). “Time”. Noun Project. CC-BY</a:t>
            </a:r>
            <a:endParaRPr sz="1000"/>
          </a:p>
        </p:txBody>
      </p:sp>
      <p:pic>
        <p:nvPicPr>
          <p:cNvPr id="311" name="Google Shape;311;p30"/>
          <p:cNvPicPr preferRelativeResize="0"/>
          <p:nvPr/>
        </p:nvPicPr>
        <p:blipFill>
          <a:blip r:embed="rId14">
            <a:alphaModFix/>
          </a:blip>
          <a:stretch>
            <a:fillRect/>
          </a:stretch>
        </p:blipFill>
        <p:spPr>
          <a:xfrm>
            <a:off x="6890225" y="2176913"/>
            <a:ext cx="1222729" cy="1248475"/>
          </a:xfrm>
          <a:prstGeom prst="rect">
            <a:avLst/>
          </a:prstGeom>
          <a:noFill/>
          <a:ln>
            <a:noFill/>
          </a:ln>
        </p:spPr>
      </p:pic>
      <p:pic>
        <p:nvPicPr>
          <p:cNvPr id="312" name="Google Shape;312;p30"/>
          <p:cNvPicPr preferRelativeResize="0"/>
          <p:nvPr/>
        </p:nvPicPr>
        <p:blipFill>
          <a:blip r:embed="rId15">
            <a:alphaModFix/>
          </a:blip>
          <a:stretch>
            <a:fillRect/>
          </a:stretch>
        </p:blipFill>
        <p:spPr>
          <a:xfrm>
            <a:off x="7892725" y="2636802"/>
            <a:ext cx="939567" cy="328725"/>
          </a:xfrm>
          <a:prstGeom prst="rect">
            <a:avLst/>
          </a:prstGeom>
          <a:noFill/>
          <a:ln>
            <a:noFill/>
          </a:ln>
        </p:spPr>
      </p:pic>
      <p:sp>
        <p:nvSpPr>
          <p:cNvPr id="313" name="Google Shape;313;p30"/>
          <p:cNvSpPr txBox="1"/>
          <p:nvPr/>
        </p:nvSpPr>
        <p:spPr>
          <a:xfrm>
            <a:off x="6790175" y="3641650"/>
            <a:ext cx="1677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chemeClr val="hlink"/>
                </a:solidFill>
                <a:hlinkClick r:id="rId16"/>
              </a:rPr>
              <a:t>Aisyah, (N.d.). “Pac-Man” Noun Project. CC-BY.</a:t>
            </a:r>
            <a:endParaRPr sz="1000"/>
          </a:p>
        </p:txBody>
      </p:sp>
      <p:sp>
        <p:nvSpPr>
          <p:cNvPr id="314" name="Google Shape;314;p30"/>
          <p:cNvSpPr txBox="1"/>
          <p:nvPr/>
        </p:nvSpPr>
        <p:spPr>
          <a:xfrm>
            <a:off x="7892725" y="2126675"/>
            <a:ext cx="783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rPr>
              <a:t>X</a:t>
            </a:r>
            <a:endParaRPr b="1" sz="2400">
              <a:solidFill>
                <a:srgbClr val="FF0000"/>
              </a:solidFill>
            </a:endParaRPr>
          </a:p>
        </p:txBody>
      </p:sp>
      <p:sp>
        <p:nvSpPr>
          <p:cNvPr id="315" name="Google Shape;315;p30"/>
          <p:cNvSpPr txBox="1"/>
          <p:nvPr/>
        </p:nvSpPr>
        <p:spPr>
          <a:xfrm>
            <a:off x="448850" y="1566838"/>
            <a:ext cx="8742000" cy="86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Resistance             Fear                 Time            Autonomy</a:t>
            </a: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LIS 505 - Trying (and failing) on an Open Textbook</a:t>
            </a:r>
            <a:endParaRPr/>
          </a:p>
        </p:txBody>
      </p:sp>
      <p:sp>
        <p:nvSpPr>
          <p:cNvPr id="321" name="Google Shape;321;p31"/>
          <p:cNvSpPr txBox="1"/>
          <p:nvPr>
            <p:ph idx="1" type="body"/>
          </p:nvPr>
        </p:nvSpPr>
        <p:spPr>
          <a:xfrm>
            <a:off x="311700" y="2980200"/>
            <a:ext cx="8520600" cy="194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Complicating factors:</a:t>
            </a:r>
            <a:endParaRPr/>
          </a:p>
          <a:p>
            <a:pPr indent="-342900" lvl="0" marL="457200" rtl="0" algn="l">
              <a:spcBef>
                <a:spcPts val="1600"/>
              </a:spcBef>
              <a:spcAft>
                <a:spcPts val="0"/>
              </a:spcAft>
              <a:buSzPts val="1800"/>
              <a:buChar char="●"/>
            </a:pPr>
            <a:r>
              <a:rPr lang="en"/>
              <a:t>Large class (50 students)</a:t>
            </a:r>
            <a:endParaRPr/>
          </a:p>
          <a:p>
            <a:pPr indent="-342900" lvl="0" marL="457200" rtl="0" algn="l">
              <a:spcBef>
                <a:spcPts val="0"/>
              </a:spcBef>
              <a:spcAft>
                <a:spcPts val="0"/>
              </a:spcAft>
              <a:buSzPts val="1800"/>
              <a:buChar char="●"/>
            </a:pPr>
            <a:r>
              <a:rPr lang="en"/>
              <a:t>Not a very straight forward approach</a:t>
            </a:r>
            <a:endParaRPr/>
          </a:p>
          <a:p>
            <a:pPr indent="-342900" lvl="0" marL="457200" rtl="0" algn="l">
              <a:spcBef>
                <a:spcPts val="0"/>
              </a:spcBef>
              <a:spcAft>
                <a:spcPts val="0"/>
              </a:spcAft>
              <a:buSzPts val="1800"/>
              <a:buChar char="●"/>
            </a:pPr>
            <a:r>
              <a:rPr lang="en"/>
              <a:t>Online class and ‘cooling off period’ following grade submission created ‘distance’ (both in relation to people and the work)</a:t>
            </a:r>
            <a:endParaRPr/>
          </a:p>
        </p:txBody>
      </p:sp>
      <p:pic>
        <p:nvPicPr>
          <p:cNvPr id="322" name="Google Shape;322;p31"/>
          <p:cNvPicPr preferRelativeResize="0"/>
          <p:nvPr/>
        </p:nvPicPr>
        <p:blipFill>
          <a:blip r:embed="rId3">
            <a:alphaModFix/>
          </a:blip>
          <a:stretch>
            <a:fillRect/>
          </a:stretch>
        </p:blipFill>
        <p:spPr>
          <a:xfrm>
            <a:off x="2439325" y="1191149"/>
            <a:ext cx="1250700" cy="1630100"/>
          </a:xfrm>
          <a:prstGeom prst="rect">
            <a:avLst/>
          </a:prstGeom>
          <a:noFill/>
          <a:ln>
            <a:noFill/>
          </a:ln>
        </p:spPr>
      </p:pic>
      <p:pic>
        <p:nvPicPr>
          <p:cNvPr id="323" name="Google Shape;323;p31"/>
          <p:cNvPicPr preferRelativeResize="0"/>
          <p:nvPr/>
        </p:nvPicPr>
        <p:blipFill>
          <a:blip r:embed="rId4">
            <a:alphaModFix/>
          </a:blip>
          <a:stretch>
            <a:fillRect/>
          </a:stretch>
        </p:blipFill>
        <p:spPr>
          <a:xfrm>
            <a:off x="416025" y="1152475"/>
            <a:ext cx="1228600" cy="1588700"/>
          </a:xfrm>
          <a:prstGeom prst="rect">
            <a:avLst/>
          </a:prstGeom>
          <a:noFill/>
          <a:ln>
            <a:noFill/>
          </a:ln>
        </p:spPr>
      </p:pic>
      <p:sp>
        <p:nvSpPr>
          <p:cNvPr id="324" name="Google Shape;324;p31"/>
          <p:cNvSpPr txBox="1"/>
          <p:nvPr/>
        </p:nvSpPr>
        <p:spPr>
          <a:xfrm>
            <a:off x="1902475" y="1712900"/>
            <a:ext cx="890400" cy="6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a:t>
            </a:r>
            <a:endParaRPr b="1" sz="2400"/>
          </a:p>
        </p:txBody>
      </p:sp>
      <p:sp>
        <p:nvSpPr>
          <p:cNvPr id="325" name="Google Shape;325;p31"/>
          <p:cNvSpPr txBox="1"/>
          <p:nvPr/>
        </p:nvSpPr>
        <p:spPr>
          <a:xfrm>
            <a:off x="3762925" y="1712900"/>
            <a:ext cx="890400" cy="6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a:t>
            </a:r>
            <a:endParaRPr b="1" sz="2400"/>
          </a:p>
        </p:txBody>
      </p:sp>
      <p:sp>
        <p:nvSpPr>
          <p:cNvPr id="326" name="Google Shape;326;p31"/>
          <p:cNvSpPr/>
          <p:nvPr/>
        </p:nvSpPr>
        <p:spPr>
          <a:xfrm>
            <a:off x="4209950" y="1211864"/>
            <a:ext cx="1228608" cy="1588680"/>
          </a:xfrm>
          <a:prstGeom prst="flowChartMultidocumen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t>Student Work</a:t>
            </a:r>
            <a:endParaRPr sz="1800"/>
          </a:p>
        </p:txBody>
      </p:sp>
      <p:sp>
        <p:nvSpPr>
          <p:cNvPr id="327" name="Google Shape;327;p31"/>
          <p:cNvSpPr txBox="1"/>
          <p:nvPr/>
        </p:nvSpPr>
        <p:spPr>
          <a:xfrm>
            <a:off x="5674950" y="1712888"/>
            <a:ext cx="890400" cy="6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a:t>
            </a:r>
            <a:endParaRPr b="1" sz="2400"/>
          </a:p>
        </p:txBody>
      </p:sp>
      <p:pic>
        <p:nvPicPr>
          <p:cNvPr id="328" name="Google Shape;328;p31"/>
          <p:cNvPicPr preferRelativeResize="0"/>
          <p:nvPr/>
        </p:nvPicPr>
        <p:blipFill>
          <a:blip r:embed="rId4">
            <a:alphaModFix/>
          </a:blip>
          <a:stretch>
            <a:fillRect/>
          </a:stretch>
        </p:blipFill>
        <p:spPr>
          <a:xfrm>
            <a:off x="6191250" y="1211863"/>
            <a:ext cx="579200" cy="748962"/>
          </a:xfrm>
          <a:prstGeom prst="rect">
            <a:avLst/>
          </a:prstGeom>
          <a:noFill/>
          <a:ln>
            <a:noFill/>
          </a:ln>
        </p:spPr>
      </p:pic>
      <p:pic>
        <p:nvPicPr>
          <p:cNvPr id="329" name="Google Shape;329;p31"/>
          <p:cNvPicPr preferRelativeResize="0"/>
          <p:nvPr/>
        </p:nvPicPr>
        <p:blipFill>
          <a:blip r:embed="rId3">
            <a:alphaModFix/>
          </a:blip>
          <a:stretch>
            <a:fillRect/>
          </a:stretch>
        </p:blipFill>
        <p:spPr>
          <a:xfrm>
            <a:off x="7105723" y="1247949"/>
            <a:ext cx="519277" cy="676800"/>
          </a:xfrm>
          <a:prstGeom prst="rect">
            <a:avLst/>
          </a:prstGeom>
          <a:noFill/>
          <a:ln>
            <a:noFill/>
          </a:ln>
        </p:spPr>
      </p:pic>
      <p:sp>
        <p:nvSpPr>
          <p:cNvPr id="330" name="Google Shape;330;p31"/>
          <p:cNvSpPr/>
          <p:nvPr/>
        </p:nvSpPr>
        <p:spPr>
          <a:xfrm>
            <a:off x="6771633" y="2166109"/>
            <a:ext cx="442908" cy="572724"/>
          </a:xfrm>
          <a:prstGeom prst="flowChartMultidocumen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Outline</a:t>
            </a:r>
            <a:endParaRPr/>
          </a:p>
        </p:txBody>
      </p:sp>
      <p:sp>
        <p:nvSpPr>
          <p:cNvPr id="64" name="Google Shape;64;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Definitions</a:t>
            </a:r>
            <a:endParaRPr/>
          </a:p>
          <a:p>
            <a:pPr indent="-342900" lvl="0" marL="457200" rtl="0" algn="l">
              <a:spcBef>
                <a:spcPts val="0"/>
              </a:spcBef>
              <a:spcAft>
                <a:spcPts val="0"/>
              </a:spcAft>
              <a:buSzPts val="1800"/>
              <a:buChar char="●"/>
            </a:pPr>
            <a:r>
              <a:rPr lang="en"/>
              <a:t>Background, history and trends</a:t>
            </a:r>
            <a:endParaRPr/>
          </a:p>
          <a:p>
            <a:pPr indent="-342900" lvl="0" marL="457200" rtl="0" algn="l">
              <a:spcBef>
                <a:spcPts val="0"/>
              </a:spcBef>
              <a:spcAft>
                <a:spcPts val="0"/>
              </a:spcAft>
              <a:buSzPts val="1800"/>
              <a:buChar char="●"/>
            </a:pPr>
            <a:r>
              <a:rPr lang="en"/>
              <a:t>OER in the classroom</a:t>
            </a:r>
            <a:endParaRPr/>
          </a:p>
          <a:p>
            <a:pPr indent="-342900" lvl="0" marL="457200" rtl="0" algn="l">
              <a:spcBef>
                <a:spcPts val="0"/>
              </a:spcBef>
              <a:spcAft>
                <a:spcPts val="0"/>
              </a:spcAft>
              <a:buSzPts val="1800"/>
              <a:buChar char="●"/>
            </a:pPr>
            <a:r>
              <a:rPr lang="en"/>
              <a:t>Tensions</a:t>
            </a:r>
            <a:endParaRPr/>
          </a:p>
          <a:p>
            <a:pPr indent="-342900" lvl="0" marL="457200" rtl="0" algn="l">
              <a:spcBef>
                <a:spcPts val="0"/>
              </a:spcBef>
              <a:spcAft>
                <a:spcPts val="0"/>
              </a:spcAft>
              <a:buSzPts val="1800"/>
              <a:buChar char="●"/>
            </a:pPr>
            <a:r>
              <a:rPr lang="en"/>
              <a:t>Reflections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descr="chart with a range of open practices, from &quot;low touch&quot; to &quot;high touch&quot;" id="335" name="Google Shape;335;p32"/>
          <p:cNvPicPr preferRelativeResize="0"/>
          <p:nvPr/>
        </p:nvPicPr>
        <p:blipFill>
          <a:blip r:embed="rId3">
            <a:alphaModFix/>
          </a:blip>
          <a:stretch>
            <a:fillRect/>
          </a:stretch>
        </p:blipFill>
        <p:spPr>
          <a:xfrm>
            <a:off x="403062" y="69550"/>
            <a:ext cx="8337875" cy="48954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Applying Underhill</a:t>
            </a:r>
            <a:endParaRPr/>
          </a:p>
        </p:txBody>
      </p:sp>
      <p:sp>
        <p:nvSpPr>
          <p:cNvPr id="341" name="Google Shape;341;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Consider the following four elements of a course:</a:t>
            </a:r>
            <a:endParaRPr/>
          </a:p>
          <a:p>
            <a:pPr indent="-342900" lvl="0" marL="457200" rtl="0" algn="l">
              <a:spcBef>
                <a:spcPts val="1600"/>
              </a:spcBef>
              <a:spcAft>
                <a:spcPts val="0"/>
              </a:spcAft>
              <a:buSzPts val="1800"/>
              <a:buChar char="●"/>
            </a:pPr>
            <a:r>
              <a:rPr lang="en"/>
              <a:t>Textbook/readings</a:t>
            </a:r>
            <a:endParaRPr/>
          </a:p>
          <a:p>
            <a:pPr indent="-342900" lvl="0" marL="457200" rtl="0" algn="l">
              <a:spcBef>
                <a:spcPts val="0"/>
              </a:spcBef>
              <a:spcAft>
                <a:spcPts val="0"/>
              </a:spcAft>
              <a:buSzPts val="1800"/>
              <a:buChar char="●"/>
            </a:pPr>
            <a:r>
              <a:rPr lang="en"/>
              <a:t>Course content (e.g. lectures)</a:t>
            </a:r>
            <a:endParaRPr/>
          </a:p>
          <a:p>
            <a:pPr indent="-342900" lvl="0" marL="457200" rtl="0" algn="l">
              <a:spcBef>
                <a:spcPts val="0"/>
              </a:spcBef>
              <a:spcAft>
                <a:spcPts val="0"/>
              </a:spcAft>
              <a:buSzPts val="1800"/>
              <a:buChar char="●"/>
            </a:pPr>
            <a:r>
              <a:rPr lang="en"/>
              <a:t>Assignments</a:t>
            </a:r>
            <a:endParaRPr/>
          </a:p>
          <a:p>
            <a:pPr indent="-342900" lvl="0" marL="457200" rtl="0" algn="l">
              <a:spcBef>
                <a:spcPts val="0"/>
              </a:spcBef>
              <a:spcAft>
                <a:spcPts val="0"/>
              </a:spcAft>
              <a:buSzPts val="1800"/>
              <a:buChar char="●"/>
            </a:pPr>
            <a:r>
              <a:rPr lang="en"/>
              <a:t>Engagement with the learners/pedagogy</a:t>
            </a:r>
            <a:endParaRPr/>
          </a:p>
          <a:p>
            <a:pPr indent="0" lvl="0" marL="0" rtl="0" algn="l">
              <a:spcBef>
                <a:spcPts val="1600"/>
              </a:spcBef>
              <a:spcAft>
                <a:spcPts val="0"/>
              </a:spcAft>
              <a:buNone/>
            </a:pPr>
            <a:r>
              <a:rPr lang="en"/>
              <a:t>Where are OER/P already present?</a:t>
            </a:r>
            <a:endParaRPr/>
          </a:p>
          <a:p>
            <a:pPr indent="0" lvl="0" marL="0" rtl="0" algn="l">
              <a:spcBef>
                <a:spcPts val="1600"/>
              </a:spcBef>
              <a:spcAft>
                <a:spcPts val="1600"/>
              </a:spcAft>
              <a:buNone/>
            </a:pPr>
            <a:r>
              <a:rPr lang="en"/>
              <a:t>For each element think through what would be required to use (adopt), adapt, create and connect (Underhill model).  What barriers or challenges exist?  Does</a:t>
            </a:r>
            <a:r>
              <a:rPr lang="en"/>
              <a:t> </a:t>
            </a:r>
            <a:r>
              <a:rPr lang="en"/>
              <a:t>embracing ‘Connection’ for any/all elements make sense?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Tensions</a:t>
            </a:r>
            <a:endParaRPr/>
          </a:p>
        </p:txBody>
      </p:sp>
      <p:sp>
        <p:nvSpPr>
          <p:cNvPr id="347" name="Google Shape;347;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McNally’s recent work focuses on tensions on OER design</a:t>
            </a:r>
            <a:endParaRPr/>
          </a:p>
          <a:p>
            <a:pPr indent="-342900" lvl="0" marL="457200" rtl="0" algn="l">
              <a:spcBef>
                <a:spcPts val="1600"/>
              </a:spcBef>
              <a:spcAft>
                <a:spcPts val="0"/>
              </a:spcAft>
              <a:buSzPts val="1800"/>
              <a:buChar char="●"/>
            </a:pPr>
            <a:r>
              <a:rPr lang="en"/>
              <a:t>Factors influencing openness - </a:t>
            </a:r>
            <a:r>
              <a:rPr lang="en" u="sng">
                <a:solidFill>
                  <a:schemeClr val="hlink"/>
                </a:solidFill>
                <a:hlinkClick r:id="rId3"/>
              </a:rPr>
              <a:t>McNally and Christiansen (2019) “Open Enough?” </a:t>
            </a:r>
            <a:r>
              <a:rPr i="1" lang="en" u="sng">
                <a:solidFill>
                  <a:schemeClr val="hlink"/>
                </a:solidFill>
                <a:hlinkClick r:id="rId4"/>
              </a:rPr>
              <a:t>First Monday</a:t>
            </a:r>
            <a:endParaRPr i="1"/>
          </a:p>
          <a:p>
            <a:pPr indent="-342900" lvl="0" marL="457200" rtl="0" algn="l">
              <a:spcBef>
                <a:spcPts val="0"/>
              </a:spcBef>
              <a:spcAft>
                <a:spcPts val="0"/>
              </a:spcAft>
              <a:buSzPts val="1800"/>
              <a:buChar char="●"/>
            </a:pPr>
            <a:r>
              <a:rPr lang="en"/>
              <a:t>Role of proprietary software in OER - Joseph, Guy and McNally (2020f) “Toward a Critical Approach for OER” </a:t>
            </a:r>
            <a:r>
              <a:rPr i="1" lang="en"/>
              <a:t>Open Praxis</a:t>
            </a:r>
            <a:endParaRPr i="1"/>
          </a:p>
          <a:p>
            <a:pPr indent="-342900" lvl="0" marL="457200" rtl="0" algn="l">
              <a:spcBef>
                <a:spcPts val="0"/>
              </a:spcBef>
              <a:spcAft>
                <a:spcPts val="0"/>
              </a:spcAft>
              <a:buSzPts val="1800"/>
              <a:buChar char="●"/>
            </a:pPr>
            <a:r>
              <a:rPr lang="en"/>
              <a:t>Trade-offs among </a:t>
            </a:r>
            <a:r>
              <a:rPr lang="en"/>
              <a:t>precision</a:t>
            </a:r>
            <a:r>
              <a:rPr lang="en"/>
              <a:t>, </a:t>
            </a:r>
            <a:r>
              <a:rPr lang="en"/>
              <a:t>reusability</a:t>
            </a:r>
            <a:r>
              <a:rPr lang="en"/>
              <a:t> and engagement - </a:t>
            </a:r>
            <a:r>
              <a:rPr lang="en" u="sng">
                <a:solidFill>
                  <a:schemeClr val="hlink"/>
                </a:solidFill>
                <a:hlinkClick r:id="rId5"/>
              </a:rPr>
              <a:t>Joseph, Guy, Wakaruk, Sheppard and McNally (2019) “Know Your Audience(s)” </a:t>
            </a:r>
            <a:r>
              <a:rPr i="1" lang="en" u="sng">
                <a:solidFill>
                  <a:schemeClr val="hlink"/>
                </a:solidFill>
                <a:hlinkClick r:id="rId6"/>
              </a:rPr>
              <a:t>IJOER</a:t>
            </a:r>
            <a:br>
              <a:rPr lang="en"/>
            </a:b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Openness - Not Just a Licence</a:t>
            </a:r>
            <a:endParaRPr/>
          </a:p>
        </p:txBody>
      </p:sp>
      <p:sp>
        <p:nvSpPr>
          <p:cNvPr id="353" name="Google Shape;353;p35"/>
          <p:cNvSpPr txBox="1"/>
          <p:nvPr>
            <p:ph idx="1" type="body"/>
          </p:nvPr>
        </p:nvSpPr>
        <p:spPr>
          <a:xfrm>
            <a:off x="4805275" y="1152475"/>
            <a:ext cx="4026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Licensing just one factor of openness:</a:t>
            </a:r>
            <a:endParaRPr/>
          </a:p>
          <a:p>
            <a:pPr indent="-342900" lvl="0" marL="457200" rtl="0" algn="l">
              <a:spcBef>
                <a:spcPts val="1600"/>
              </a:spcBef>
              <a:spcAft>
                <a:spcPts val="0"/>
              </a:spcAft>
              <a:buSzPts val="1800"/>
              <a:buChar char="●"/>
            </a:pPr>
            <a:r>
              <a:rPr lang="en"/>
              <a:t>E.g.: Is a PDF open?</a:t>
            </a:r>
            <a:endParaRPr/>
          </a:p>
          <a:p>
            <a:pPr indent="0" lvl="0" marL="0" rtl="0" algn="l">
              <a:spcBef>
                <a:spcPts val="1600"/>
              </a:spcBef>
              <a:spcAft>
                <a:spcPts val="0"/>
              </a:spcAft>
              <a:buNone/>
            </a:pPr>
            <a:r>
              <a:rPr lang="en"/>
              <a:t>Effort and willingness vary among factors</a:t>
            </a:r>
            <a:endParaRPr/>
          </a:p>
          <a:p>
            <a:pPr indent="0" lvl="0" marL="0" rtl="0" algn="l">
              <a:spcBef>
                <a:spcPts val="1600"/>
              </a:spcBef>
              <a:spcAft>
                <a:spcPts val="0"/>
              </a:spcAft>
              <a:buNone/>
            </a:pPr>
            <a:r>
              <a:rPr lang="en"/>
              <a:t>Some factors require an active choice to make ‘closed’</a:t>
            </a:r>
            <a:endParaRPr/>
          </a:p>
          <a:p>
            <a:pPr indent="0" lvl="0" marL="457200" rtl="0" algn="l">
              <a:spcBef>
                <a:spcPts val="1600"/>
              </a:spcBef>
              <a:spcAft>
                <a:spcPts val="1600"/>
              </a:spcAft>
              <a:buNone/>
            </a:pPr>
            <a:r>
              <a:t/>
            </a:r>
            <a:endParaRPr/>
          </a:p>
        </p:txBody>
      </p:sp>
      <p:pic>
        <p:nvPicPr>
          <p:cNvPr id="354" name="Google Shape;354;p35"/>
          <p:cNvPicPr preferRelativeResize="0"/>
          <p:nvPr/>
        </p:nvPicPr>
        <p:blipFill>
          <a:blip r:embed="rId3">
            <a:alphaModFix/>
          </a:blip>
          <a:stretch>
            <a:fillRect/>
          </a:stretch>
        </p:blipFill>
        <p:spPr>
          <a:xfrm>
            <a:off x="191625" y="1262025"/>
            <a:ext cx="4570650" cy="2926825"/>
          </a:xfrm>
          <a:prstGeom prst="rect">
            <a:avLst/>
          </a:prstGeom>
          <a:noFill/>
          <a:ln>
            <a:noFill/>
          </a:ln>
        </p:spPr>
      </p:pic>
      <p:sp>
        <p:nvSpPr>
          <p:cNvPr id="355" name="Google Shape;355;p35"/>
          <p:cNvSpPr txBox="1"/>
          <p:nvPr/>
        </p:nvSpPr>
        <p:spPr>
          <a:xfrm>
            <a:off x="412275" y="4298925"/>
            <a:ext cx="4052700" cy="29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McNally and Christiansen (2019)</a:t>
            </a:r>
            <a:endParaRPr/>
          </a:p>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Considering Effort, Willingness, Skill and Knowledge</a:t>
            </a:r>
            <a:endParaRPr/>
          </a:p>
        </p:txBody>
      </p:sp>
      <p:sp>
        <p:nvSpPr>
          <p:cNvPr id="361" name="Google Shape;361;p36"/>
          <p:cNvSpPr txBox="1"/>
          <p:nvPr>
            <p:ph idx="1" type="body"/>
          </p:nvPr>
        </p:nvSpPr>
        <p:spPr>
          <a:xfrm>
            <a:off x="311700" y="1152475"/>
            <a:ext cx="2942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Licence, file format and distribution/dissemination all relatively simple to increase openness</a:t>
            </a:r>
            <a:endParaRPr/>
          </a:p>
          <a:p>
            <a:pPr indent="0" lvl="0" marL="0" rtl="0" algn="l">
              <a:spcBef>
                <a:spcPts val="1600"/>
              </a:spcBef>
              <a:spcAft>
                <a:spcPts val="1600"/>
              </a:spcAft>
              <a:buNone/>
            </a:pPr>
            <a:r>
              <a:rPr lang="en"/>
              <a:t>Language, cultural considerations and accessibility/usability all considerably more challenging to open up</a:t>
            </a:r>
            <a:endParaRPr/>
          </a:p>
        </p:txBody>
      </p:sp>
      <p:pic>
        <p:nvPicPr>
          <p:cNvPr id="362" name="Google Shape;362;p36"/>
          <p:cNvPicPr preferRelativeResize="0"/>
          <p:nvPr/>
        </p:nvPicPr>
        <p:blipFill>
          <a:blip r:embed="rId3">
            <a:alphaModFix/>
          </a:blip>
          <a:stretch>
            <a:fillRect/>
          </a:stretch>
        </p:blipFill>
        <p:spPr>
          <a:xfrm>
            <a:off x="3345950" y="1352600"/>
            <a:ext cx="5568101" cy="3106425"/>
          </a:xfrm>
          <a:prstGeom prst="rect">
            <a:avLst/>
          </a:prstGeom>
          <a:noFill/>
          <a:ln>
            <a:noFill/>
          </a:ln>
        </p:spPr>
      </p:pic>
      <p:sp>
        <p:nvSpPr>
          <p:cNvPr id="363" name="Google Shape;363;p36"/>
          <p:cNvSpPr txBox="1"/>
          <p:nvPr/>
        </p:nvSpPr>
        <p:spPr>
          <a:xfrm>
            <a:off x="4572000" y="4398975"/>
            <a:ext cx="4052700" cy="29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McNally and Christiansen (2019)</a:t>
            </a:r>
            <a:endParaRPr/>
          </a:p>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OER and OSS</a:t>
            </a:r>
            <a:endParaRPr/>
          </a:p>
        </p:txBody>
      </p:sp>
      <p:sp>
        <p:nvSpPr>
          <p:cNvPr id="369" name="Google Shape;369;p37"/>
          <p:cNvSpPr txBox="1"/>
          <p:nvPr>
            <p:ph idx="1" type="body"/>
          </p:nvPr>
        </p:nvSpPr>
        <p:spPr>
          <a:xfrm>
            <a:off x="311700" y="1152475"/>
            <a:ext cx="5684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rPr lang="en"/>
              <a:t>How feasible is it to create OER using only OSS?</a:t>
            </a:r>
            <a:endParaRPr/>
          </a:p>
          <a:p>
            <a:pPr indent="0" lvl="0" marL="0" rtl="0" algn="l">
              <a:spcBef>
                <a:spcPts val="1600"/>
              </a:spcBef>
              <a:spcAft>
                <a:spcPts val="0"/>
              </a:spcAft>
              <a:buNone/>
            </a:pPr>
            <a:r>
              <a:rPr lang="en"/>
              <a:t>Findings (using Opening Up Copyright as case study):</a:t>
            </a:r>
            <a:endParaRPr/>
          </a:p>
          <a:p>
            <a:pPr indent="-342900" lvl="0" marL="457200" rtl="0" algn="l">
              <a:spcBef>
                <a:spcPts val="1600"/>
              </a:spcBef>
              <a:spcAft>
                <a:spcPts val="0"/>
              </a:spcAft>
              <a:buSzPts val="1800"/>
              <a:buChar char="●"/>
            </a:pPr>
            <a:r>
              <a:rPr lang="en"/>
              <a:t>Hard to remove both Microsoft and Apple for hardware and operating systems</a:t>
            </a:r>
            <a:endParaRPr/>
          </a:p>
          <a:p>
            <a:pPr indent="-342900" lvl="0" marL="457200" rtl="0" algn="l">
              <a:spcBef>
                <a:spcPts val="0"/>
              </a:spcBef>
              <a:spcAft>
                <a:spcPts val="0"/>
              </a:spcAft>
              <a:buSzPts val="1800"/>
              <a:buChar char="●"/>
            </a:pPr>
            <a:r>
              <a:rPr lang="en"/>
              <a:t>Avoiding Google and Amazon (specifically AWS) very challenging</a:t>
            </a:r>
            <a:endParaRPr/>
          </a:p>
          <a:p>
            <a:pPr indent="-342900" lvl="0" marL="457200" rtl="0" algn="l">
              <a:spcBef>
                <a:spcPts val="0"/>
              </a:spcBef>
              <a:spcAft>
                <a:spcPts val="0"/>
              </a:spcAft>
              <a:buSzPts val="1800"/>
              <a:buChar char="●"/>
            </a:pPr>
            <a:r>
              <a:rPr lang="en"/>
              <a:t>Full removal of all ‘Big 5’ borders impossible </a:t>
            </a:r>
            <a:endParaRPr/>
          </a:p>
        </p:txBody>
      </p:sp>
      <p:pic>
        <p:nvPicPr>
          <p:cNvPr id="370" name="Google Shape;370;p37"/>
          <p:cNvPicPr preferRelativeResize="0"/>
          <p:nvPr/>
        </p:nvPicPr>
        <p:blipFill>
          <a:blip r:embed="rId3">
            <a:alphaModFix/>
          </a:blip>
          <a:stretch>
            <a:fillRect/>
          </a:stretch>
        </p:blipFill>
        <p:spPr>
          <a:xfrm>
            <a:off x="6106775" y="2087825"/>
            <a:ext cx="1730275" cy="973274"/>
          </a:xfrm>
          <a:prstGeom prst="rect">
            <a:avLst/>
          </a:prstGeom>
          <a:noFill/>
          <a:ln>
            <a:noFill/>
          </a:ln>
        </p:spPr>
      </p:pic>
      <p:pic>
        <p:nvPicPr>
          <p:cNvPr id="371" name="Google Shape;371;p37"/>
          <p:cNvPicPr preferRelativeResize="0"/>
          <p:nvPr/>
        </p:nvPicPr>
        <p:blipFill>
          <a:blip r:embed="rId4">
            <a:alphaModFix/>
          </a:blip>
          <a:stretch>
            <a:fillRect/>
          </a:stretch>
        </p:blipFill>
        <p:spPr>
          <a:xfrm>
            <a:off x="8008066" y="2462916"/>
            <a:ext cx="752725" cy="752750"/>
          </a:xfrm>
          <a:prstGeom prst="rect">
            <a:avLst/>
          </a:prstGeom>
          <a:noFill/>
          <a:ln>
            <a:noFill/>
          </a:ln>
        </p:spPr>
      </p:pic>
      <p:pic>
        <p:nvPicPr>
          <p:cNvPr id="372" name="Google Shape;372;p37"/>
          <p:cNvPicPr preferRelativeResize="0"/>
          <p:nvPr/>
        </p:nvPicPr>
        <p:blipFill>
          <a:blip r:embed="rId5">
            <a:alphaModFix/>
          </a:blip>
          <a:stretch>
            <a:fillRect/>
          </a:stretch>
        </p:blipFill>
        <p:spPr>
          <a:xfrm>
            <a:off x="6179116" y="3195850"/>
            <a:ext cx="1657934" cy="752750"/>
          </a:xfrm>
          <a:prstGeom prst="rect">
            <a:avLst/>
          </a:prstGeom>
          <a:noFill/>
          <a:ln>
            <a:noFill/>
          </a:ln>
        </p:spPr>
      </p:pic>
      <p:pic>
        <p:nvPicPr>
          <p:cNvPr id="373" name="Google Shape;373;p37"/>
          <p:cNvPicPr preferRelativeResize="0"/>
          <p:nvPr/>
        </p:nvPicPr>
        <p:blipFill>
          <a:blip r:embed="rId6">
            <a:alphaModFix/>
          </a:blip>
          <a:stretch>
            <a:fillRect/>
          </a:stretch>
        </p:blipFill>
        <p:spPr>
          <a:xfrm>
            <a:off x="7793463" y="3507100"/>
            <a:ext cx="1181950" cy="1181950"/>
          </a:xfrm>
          <a:prstGeom prst="rect">
            <a:avLst/>
          </a:prstGeom>
          <a:noFill/>
          <a:ln>
            <a:noFill/>
          </a:ln>
        </p:spPr>
      </p:pic>
      <p:pic>
        <p:nvPicPr>
          <p:cNvPr id="374" name="Google Shape;374;p37"/>
          <p:cNvPicPr preferRelativeResize="0"/>
          <p:nvPr/>
        </p:nvPicPr>
        <p:blipFill rotWithShape="1">
          <a:blip r:embed="rId7">
            <a:alphaModFix/>
          </a:blip>
          <a:srcRect b="24568" l="29499" r="30651" t="24033"/>
          <a:stretch/>
        </p:blipFill>
        <p:spPr>
          <a:xfrm>
            <a:off x="6533075" y="4241700"/>
            <a:ext cx="1111578" cy="752751"/>
          </a:xfrm>
          <a:prstGeom prst="rect">
            <a:avLst/>
          </a:prstGeom>
          <a:noFill/>
          <a:ln>
            <a:noFill/>
          </a:ln>
        </p:spPr>
      </p:pic>
      <p:pic>
        <p:nvPicPr>
          <p:cNvPr id="375" name="Google Shape;375;p37"/>
          <p:cNvPicPr preferRelativeResize="0"/>
          <p:nvPr/>
        </p:nvPicPr>
        <p:blipFill>
          <a:blip r:embed="rId8">
            <a:alphaModFix/>
          </a:blip>
          <a:stretch>
            <a:fillRect/>
          </a:stretch>
        </p:blipFill>
        <p:spPr>
          <a:xfrm>
            <a:off x="5995800" y="537400"/>
            <a:ext cx="3011000" cy="752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OER and OSS</a:t>
            </a:r>
            <a:endParaRPr/>
          </a:p>
          <a:p>
            <a:pPr indent="0" lvl="0" marL="0" rtl="0" algn="l">
              <a:spcBef>
                <a:spcPts val="0"/>
              </a:spcBef>
              <a:spcAft>
                <a:spcPts val="0"/>
              </a:spcAft>
              <a:buNone/>
            </a:pPr>
            <a:r>
              <a:t/>
            </a:r>
            <a:endParaRPr/>
          </a:p>
        </p:txBody>
      </p:sp>
      <p:sp>
        <p:nvSpPr>
          <p:cNvPr id="381" name="Google Shape;381;p38"/>
          <p:cNvSpPr txBox="1"/>
          <p:nvPr>
            <p:ph idx="1" type="body"/>
          </p:nvPr>
        </p:nvSpPr>
        <p:spPr>
          <a:xfrm>
            <a:off x="311700" y="1152475"/>
            <a:ext cx="5964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Richard Stallman (early champion of Free Software) proprietary software wasn’t only less pragmatic than free/open source software, it was immoral</a:t>
            </a:r>
            <a:endParaRPr/>
          </a:p>
          <a:p>
            <a:pPr indent="0" lvl="0" marL="0" rtl="0" algn="l">
              <a:spcBef>
                <a:spcPts val="1600"/>
              </a:spcBef>
              <a:spcAft>
                <a:spcPts val="0"/>
              </a:spcAft>
              <a:buNone/>
            </a:pPr>
            <a:r>
              <a:rPr lang="en"/>
              <a:t>So,</a:t>
            </a:r>
            <a:endParaRPr/>
          </a:p>
          <a:p>
            <a:pPr indent="0" lvl="0" marL="914400" marR="1326235" rtl="0" algn="l">
              <a:spcBef>
                <a:spcPts val="1600"/>
              </a:spcBef>
              <a:spcAft>
                <a:spcPts val="1600"/>
              </a:spcAft>
              <a:buClr>
                <a:schemeClr val="dk1"/>
              </a:buClr>
              <a:buSzPts val="1100"/>
              <a:buFont typeface="Arial"/>
              <a:buNone/>
            </a:pPr>
            <a:r>
              <a:rPr i="1" lang="en" sz="2400"/>
              <a:t>Does only using Open Source Software (OSS) in OER make the resulting OER more ‘pure’?</a:t>
            </a:r>
            <a:endParaRPr i="1" sz="2400"/>
          </a:p>
        </p:txBody>
      </p:sp>
      <p:pic>
        <p:nvPicPr>
          <p:cNvPr id="382" name="Google Shape;382;p38"/>
          <p:cNvPicPr preferRelativeResize="0"/>
          <p:nvPr/>
        </p:nvPicPr>
        <p:blipFill>
          <a:blip r:embed="rId3">
            <a:alphaModFix/>
          </a:blip>
          <a:stretch>
            <a:fillRect/>
          </a:stretch>
        </p:blipFill>
        <p:spPr>
          <a:xfrm>
            <a:off x="6328650" y="1630425"/>
            <a:ext cx="2562901" cy="2562901"/>
          </a:xfrm>
          <a:prstGeom prst="rect">
            <a:avLst/>
          </a:prstGeom>
          <a:noFill/>
          <a:ln>
            <a:noFill/>
          </a:ln>
        </p:spPr>
      </p:pic>
      <p:sp>
        <p:nvSpPr>
          <p:cNvPr id="383" name="Google Shape;383;p38"/>
          <p:cNvSpPr txBox="1"/>
          <p:nvPr/>
        </p:nvSpPr>
        <p:spPr>
          <a:xfrm>
            <a:off x="6286275" y="4318950"/>
            <a:ext cx="2641800" cy="41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NicoBZH (2008). “Richard Stallman.”  Wikimedia Commons. CC-BY-SA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Tension in Design</a:t>
            </a:r>
            <a:endParaRPr/>
          </a:p>
        </p:txBody>
      </p:sp>
      <p:sp>
        <p:nvSpPr>
          <p:cNvPr id="389" name="Google Shape;389;p39"/>
          <p:cNvSpPr txBox="1"/>
          <p:nvPr>
            <p:ph idx="1" type="body"/>
          </p:nvPr>
        </p:nvSpPr>
        <p:spPr>
          <a:xfrm>
            <a:off x="311700" y="1152475"/>
            <a:ext cx="46338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“Iron Triangle” of OER developed from project </a:t>
            </a:r>
            <a:r>
              <a:rPr lang="en"/>
              <a:t>management</a:t>
            </a:r>
            <a:endParaRPr/>
          </a:p>
          <a:p>
            <a:pPr indent="0" lvl="0" marL="914400" rtl="0" algn="l">
              <a:spcBef>
                <a:spcPts val="1600"/>
              </a:spcBef>
              <a:spcAft>
                <a:spcPts val="1600"/>
              </a:spcAft>
              <a:buNone/>
            </a:pPr>
            <a:r>
              <a:t/>
            </a:r>
            <a:endParaRPr/>
          </a:p>
        </p:txBody>
      </p:sp>
      <p:pic>
        <p:nvPicPr>
          <p:cNvPr id="390" name="Google Shape;390;p39"/>
          <p:cNvPicPr preferRelativeResize="0"/>
          <p:nvPr/>
        </p:nvPicPr>
        <p:blipFill>
          <a:blip r:embed="rId3">
            <a:alphaModFix/>
          </a:blip>
          <a:stretch>
            <a:fillRect/>
          </a:stretch>
        </p:blipFill>
        <p:spPr>
          <a:xfrm>
            <a:off x="5305643" y="758625"/>
            <a:ext cx="2301507" cy="1813125"/>
          </a:xfrm>
          <a:prstGeom prst="rect">
            <a:avLst/>
          </a:prstGeom>
          <a:noFill/>
          <a:ln>
            <a:noFill/>
          </a:ln>
        </p:spPr>
      </p:pic>
      <p:pic>
        <p:nvPicPr>
          <p:cNvPr id="391" name="Google Shape;391;p39"/>
          <p:cNvPicPr preferRelativeResize="0"/>
          <p:nvPr/>
        </p:nvPicPr>
        <p:blipFill>
          <a:blip r:embed="rId4">
            <a:alphaModFix/>
          </a:blip>
          <a:stretch>
            <a:fillRect/>
          </a:stretch>
        </p:blipFill>
        <p:spPr>
          <a:xfrm>
            <a:off x="311702" y="2502275"/>
            <a:ext cx="3498167" cy="2156875"/>
          </a:xfrm>
          <a:prstGeom prst="rect">
            <a:avLst/>
          </a:prstGeom>
          <a:noFill/>
          <a:ln>
            <a:noFill/>
          </a:ln>
        </p:spPr>
      </p:pic>
      <p:sp>
        <p:nvSpPr>
          <p:cNvPr id="392" name="Google Shape;392;p39"/>
          <p:cNvSpPr txBox="1"/>
          <p:nvPr/>
        </p:nvSpPr>
        <p:spPr>
          <a:xfrm>
            <a:off x="311638" y="4659150"/>
            <a:ext cx="3498300" cy="3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OUC Module: </a:t>
            </a:r>
            <a:r>
              <a:rPr i="1" lang="en" sz="1200"/>
              <a:t>Interlibrary Loan and Controlled Digital Lending</a:t>
            </a:r>
            <a:endParaRPr i="1" sz="1200"/>
          </a:p>
        </p:txBody>
      </p:sp>
      <p:sp>
        <p:nvSpPr>
          <p:cNvPr id="393" name="Google Shape;393;p39"/>
          <p:cNvSpPr txBox="1"/>
          <p:nvPr/>
        </p:nvSpPr>
        <p:spPr>
          <a:xfrm>
            <a:off x="3884650" y="2687250"/>
            <a:ext cx="5143500" cy="168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2"/>
                </a:solidFill>
              </a:rPr>
              <a:t>Findings:</a:t>
            </a:r>
            <a:endParaRPr sz="1800">
              <a:solidFill>
                <a:schemeClr val="dk2"/>
              </a:solidFill>
            </a:endParaRPr>
          </a:p>
          <a:p>
            <a:pPr indent="-342900" lvl="0" marL="457200" rtl="0" algn="l">
              <a:lnSpc>
                <a:spcPct val="115000"/>
              </a:lnSpc>
              <a:spcBef>
                <a:spcPts val="1600"/>
              </a:spcBef>
              <a:spcAft>
                <a:spcPts val="0"/>
              </a:spcAft>
              <a:buClr>
                <a:schemeClr val="dk2"/>
              </a:buClr>
              <a:buSzPts val="1800"/>
              <a:buChar char="●"/>
            </a:pPr>
            <a:r>
              <a:rPr lang="en" sz="1800">
                <a:solidFill>
                  <a:schemeClr val="dk2"/>
                </a:solidFill>
              </a:rPr>
              <a:t>No optimal solution - balance all three over maximize any one </a:t>
            </a:r>
            <a:endParaRPr sz="1800">
              <a:solidFill>
                <a:schemeClr val="dk2"/>
              </a:solidFill>
            </a:endParaRPr>
          </a:p>
          <a:p>
            <a:pPr indent="-342900" lvl="0" marL="457200" rtl="0" algn="l">
              <a:lnSpc>
                <a:spcPct val="115000"/>
              </a:lnSpc>
              <a:spcBef>
                <a:spcPts val="0"/>
              </a:spcBef>
              <a:spcAft>
                <a:spcPts val="0"/>
              </a:spcAft>
              <a:buClr>
                <a:schemeClr val="dk2"/>
              </a:buClr>
              <a:buSzPts val="1800"/>
              <a:buChar char="●"/>
            </a:pPr>
            <a:r>
              <a:rPr lang="en" sz="1800">
                <a:solidFill>
                  <a:schemeClr val="dk2"/>
                </a:solidFill>
              </a:rPr>
              <a:t>Address each facet in each layer of a resource </a:t>
            </a:r>
            <a:endParaRPr sz="1800">
              <a:solidFill>
                <a:schemeClr val="dk2"/>
              </a:solidFill>
            </a:endParaRPr>
          </a:p>
          <a:p>
            <a:pPr indent="-317500" lvl="1" marL="914400" rtl="0" algn="l">
              <a:lnSpc>
                <a:spcPct val="115000"/>
              </a:lnSpc>
              <a:spcBef>
                <a:spcPts val="0"/>
              </a:spcBef>
              <a:spcAft>
                <a:spcPts val="0"/>
              </a:spcAft>
              <a:buClr>
                <a:schemeClr val="dk2"/>
              </a:buClr>
              <a:buSzPts val="1400"/>
              <a:buChar char="○"/>
            </a:pPr>
            <a:r>
              <a:rPr lang="en">
                <a:solidFill>
                  <a:schemeClr val="dk2"/>
                </a:solidFill>
              </a:rPr>
              <a:t>In OUC’s case: script, video, add-on content (H5P)</a:t>
            </a:r>
            <a:endParaRPr/>
          </a:p>
        </p:txBody>
      </p:sp>
      <p:sp>
        <p:nvSpPr>
          <p:cNvPr id="394" name="Google Shape;394;p39"/>
          <p:cNvSpPr txBox="1"/>
          <p:nvPr/>
        </p:nvSpPr>
        <p:spPr>
          <a:xfrm>
            <a:off x="7542900" y="1286350"/>
            <a:ext cx="1205100" cy="67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Joseph et al. (2019)</a:t>
            </a:r>
            <a:endParaRPr sz="1200"/>
          </a:p>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Reflections</a:t>
            </a:r>
            <a:endParaRPr/>
          </a:p>
        </p:txBody>
      </p:sp>
      <p:sp>
        <p:nvSpPr>
          <p:cNvPr id="400" name="Google Shape;400;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404" name="Shape 404"/>
        <p:cNvGrpSpPr/>
        <p:nvPr/>
      </p:nvGrpSpPr>
      <p:grpSpPr>
        <a:xfrm>
          <a:off x="0" y="0"/>
          <a:ext cx="0" cy="0"/>
          <a:chOff x="0" y="0"/>
          <a:chExt cx="0" cy="0"/>
        </a:xfrm>
      </p:grpSpPr>
      <p:sp>
        <p:nvSpPr>
          <p:cNvPr id="405" name="Google Shape;405;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Reminders! </a:t>
            </a:r>
            <a:endParaRPr b="1">
              <a:solidFill>
                <a:srgbClr val="FFFFFF"/>
              </a:solidFill>
            </a:endParaRPr>
          </a:p>
        </p:txBody>
      </p:sp>
      <p:sp>
        <p:nvSpPr>
          <p:cNvPr id="406" name="Google Shape;406;p4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May 20, 2020 - next Alberta OER Summit at UofA </a:t>
            </a:r>
            <a:endParaRPr>
              <a:solidFill>
                <a:srgbClr val="FFFFFF"/>
              </a:solidFill>
            </a:endParaRPr>
          </a:p>
          <a:p>
            <a:pPr indent="0" lvl="0" marL="0" rtl="0" algn="l">
              <a:spcBef>
                <a:spcPts val="1600"/>
              </a:spcBef>
              <a:spcAft>
                <a:spcPts val="0"/>
              </a:spcAft>
              <a:buNone/>
            </a:pPr>
            <a:r>
              <a:rPr lang="en" u="sng">
                <a:solidFill>
                  <a:srgbClr val="FFFFFF"/>
                </a:solidFill>
                <a:hlinkClick r:id="rId3">
                  <a:extLst>
                    <a:ext uri="{A12FA001-AC4F-418D-AE19-62706E023703}">
                      <ahyp:hlinkClr val="tx"/>
                    </a:ext>
                  </a:extLst>
                </a:hlinkClick>
              </a:rPr>
              <a:t>Info &amp; Registration</a:t>
            </a:r>
            <a:r>
              <a:rPr lang="en">
                <a:solidFill>
                  <a:srgbClr val="FFFFFF"/>
                </a:solidFill>
              </a:rPr>
              <a:t> - CTL,University of Alberta</a:t>
            </a:r>
            <a:endParaRPr>
              <a:solidFill>
                <a:srgbClr val="FFFFFF"/>
              </a:solidFill>
            </a:endParaRPr>
          </a:p>
          <a:p>
            <a:pPr indent="0" lvl="0" marL="0" rtl="0" algn="l">
              <a:spcBef>
                <a:spcPts val="1600"/>
              </a:spcBef>
              <a:spcAft>
                <a:spcPts val="0"/>
              </a:spcAft>
              <a:buNone/>
            </a:pPr>
            <a:r>
              <a:t/>
            </a:r>
            <a:endParaRPr>
              <a:solidFill>
                <a:srgbClr val="FFFFFF"/>
              </a:solidFill>
            </a:endParaRPr>
          </a:p>
          <a:p>
            <a:pPr indent="0" lvl="0" marL="0" rtl="0" algn="l">
              <a:spcBef>
                <a:spcPts val="1600"/>
              </a:spcBef>
              <a:spcAft>
                <a:spcPts val="0"/>
              </a:spcAft>
              <a:buNone/>
            </a:pPr>
            <a:r>
              <a:rPr lang="en">
                <a:solidFill>
                  <a:srgbClr val="FFFFFF"/>
                </a:solidFill>
              </a:rPr>
              <a:t>--</a:t>
            </a:r>
            <a:endParaRPr>
              <a:solidFill>
                <a:srgbClr val="FFFFFF"/>
              </a:solidFill>
            </a:endParaRPr>
          </a:p>
          <a:p>
            <a:pPr indent="0" lvl="0" marL="0" rtl="0" algn="l">
              <a:spcBef>
                <a:spcPts val="1600"/>
              </a:spcBef>
              <a:spcAft>
                <a:spcPts val="0"/>
              </a:spcAft>
              <a:buNone/>
            </a:pPr>
            <a:br>
              <a:rPr lang="en">
                <a:solidFill>
                  <a:srgbClr val="FFFFFF"/>
                </a:solidFill>
              </a:rPr>
            </a:br>
            <a:r>
              <a:rPr lang="en">
                <a:solidFill>
                  <a:srgbClr val="FFFFFF"/>
                </a:solidFill>
              </a:rPr>
              <a:t>Recently launched provincial open textbook publishing platform hosted by University of Alberta for all Alberta post secondary institutions (wow!) </a:t>
            </a:r>
            <a:endParaRPr>
              <a:solidFill>
                <a:srgbClr val="FFFFFF"/>
              </a:solidFill>
            </a:endParaRPr>
          </a:p>
          <a:p>
            <a:pPr indent="0" lvl="0" marL="0" rtl="0" algn="l">
              <a:spcBef>
                <a:spcPts val="1600"/>
              </a:spcBef>
              <a:spcAft>
                <a:spcPts val="1600"/>
              </a:spcAft>
              <a:buNone/>
            </a:pPr>
            <a:r>
              <a:rPr lang="en" u="sng">
                <a:solidFill>
                  <a:srgbClr val="FFFFFF"/>
                </a:solidFill>
                <a:hlinkClick r:id="rId4">
                  <a:extLst>
                    <a:ext uri="{A12FA001-AC4F-418D-AE19-62706E023703}">
                      <ahyp:hlinkClr val="tx"/>
                    </a:ext>
                  </a:extLst>
                </a:hlinkClick>
              </a:rPr>
              <a:t>pressbooks.library.ualberta.ca/</a:t>
            </a:r>
            <a:endParaRPr>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By the end of this presentation and discussion, you should be able to:</a:t>
            </a:r>
            <a:endParaRPr/>
          </a:p>
          <a:p>
            <a:pPr indent="0" lvl="0" marL="0" rtl="0" algn="l">
              <a:spcBef>
                <a:spcPts val="1600"/>
              </a:spcBef>
              <a:spcAft>
                <a:spcPts val="0"/>
              </a:spcAft>
              <a:buNone/>
            </a:pPr>
            <a:r>
              <a:t/>
            </a:r>
            <a:endParaRPr/>
          </a:p>
          <a:p>
            <a:pPr indent="0" lvl="0" marL="0" rtl="0" algn="ctr">
              <a:spcBef>
                <a:spcPts val="1600"/>
              </a:spcBef>
              <a:spcAft>
                <a:spcPts val="0"/>
              </a:spcAft>
              <a:buNone/>
            </a:pPr>
            <a:r>
              <a:rPr b="1" lang="en" sz="2400"/>
              <a:t>????</a:t>
            </a:r>
            <a:endParaRPr b="1" sz="2400"/>
          </a:p>
          <a:p>
            <a:pPr indent="0" lvl="0" marL="0" rtl="0" algn="l">
              <a:spcBef>
                <a:spcPts val="1600"/>
              </a:spcBef>
              <a:spcAft>
                <a:spcPts val="0"/>
              </a:spcAft>
              <a:buNone/>
            </a:pPr>
            <a:r>
              <a:t/>
            </a:r>
            <a:endParaRPr b="1" sz="2400"/>
          </a:p>
          <a:p>
            <a:pPr indent="0" lvl="0" marL="0" rtl="0" algn="l">
              <a:spcBef>
                <a:spcPts val="1600"/>
              </a:spcBef>
              <a:spcAft>
                <a:spcPts val="1600"/>
              </a:spcAft>
              <a:buNone/>
            </a:pPr>
            <a:r>
              <a:rPr lang="en"/>
              <a:t>In the spirit of open educational practices and pedagogy, we aren’t going to tell you what you are going to learn - we’ll co-create the learning objectives (and this might fail)</a:t>
            </a:r>
            <a:endParaRPr/>
          </a:p>
        </p:txBody>
      </p:sp>
      <p:sp>
        <p:nvSpPr>
          <p:cNvPr id="70" name="Google Shape;70;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Learning Objectives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OER?</a:t>
            </a:r>
            <a:endParaRPr/>
          </a:p>
        </p:txBody>
      </p:sp>
      <p:pic>
        <p:nvPicPr>
          <p:cNvPr id="76" name="Google Shape;76;p16"/>
          <p:cNvPicPr preferRelativeResize="0"/>
          <p:nvPr/>
        </p:nvPicPr>
        <p:blipFill>
          <a:blip r:embed="rId3">
            <a:alphaModFix/>
          </a:blip>
          <a:stretch>
            <a:fillRect/>
          </a:stretch>
        </p:blipFill>
        <p:spPr>
          <a:xfrm>
            <a:off x="1167888" y="1538125"/>
            <a:ext cx="2314575" cy="2590800"/>
          </a:xfrm>
          <a:prstGeom prst="rect">
            <a:avLst/>
          </a:prstGeom>
          <a:noFill/>
          <a:ln>
            <a:noFill/>
          </a:ln>
        </p:spPr>
      </p:pic>
      <p:pic>
        <p:nvPicPr>
          <p:cNvPr id="77" name="Google Shape;77;p16"/>
          <p:cNvPicPr preferRelativeResize="0"/>
          <p:nvPr/>
        </p:nvPicPr>
        <p:blipFill>
          <a:blip r:embed="rId4">
            <a:alphaModFix/>
          </a:blip>
          <a:stretch>
            <a:fillRect/>
          </a:stretch>
        </p:blipFill>
        <p:spPr>
          <a:xfrm>
            <a:off x="4372537" y="1300687"/>
            <a:ext cx="3348888" cy="1646537"/>
          </a:xfrm>
          <a:prstGeom prst="rect">
            <a:avLst/>
          </a:prstGeom>
          <a:noFill/>
          <a:ln>
            <a:noFill/>
          </a:ln>
        </p:spPr>
      </p:pic>
      <p:pic>
        <p:nvPicPr>
          <p:cNvPr id="78" name="Google Shape;78;p16"/>
          <p:cNvPicPr preferRelativeResize="0"/>
          <p:nvPr/>
        </p:nvPicPr>
        <p:blipFill>
          <a:blip r:embed="rId5">
            <a:alphaModFix/>
          </a:blip>
          <a:stretch>
            <a:fillRect/>
          </a:stretch>
        </p:blipFill>
        <p:spPr>
          <a:xfrm>
            <a:off x="4520125" y="3230175"/>
            <a:ext cx="3201300" cy="112005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nvSpPr>
        <p:spPr>
          <a:xfrm>
            <a:off x="306125" y="210450"/>
            <a:ext cx="8429100" cy="472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Oswald"/>
                <a:ea typeface="Oswald"/>
                <a:cs typeface="Oswald"/>
                <a:sym typeface="Oswald"/>
              </a:rPr>
              <a:t>open textbooks  |  course packs  |  class assignments</a:t>
            </a:r>
            <a:br>
              <a:rPr lang="en" sz="3000">
                <a:latin typeface="Oswald"/>
                <a:ea typeface="Oswald"/>
                <a:cs typeface="Oswald"/>
                <a:sym typeface="Oswald"/>
              </a:rPr>
            </a:br>
            <a:r>
              <a:rPr lang="en" sz="3000">
                <a:latin typeface="Oswald"/>
                <a:ea typeface="Oswald"/>
                <a:cs typeface="Oswald"/>
                <a:sym typeface="Oswald"/>
              </a:rPr>
              <a:t>interactive resources  |  media collections</a:t>
            </a:r>
            <a:endParaRPr sz="3000">
              <a:latin typeface="Oswald"/>
              <a:ea typeface="Oswald"/>
              <a:cs typeface="Oswald"/>
              <a:sym typeface="Oswald"/>
            </a:endParaRPr>
          </a:p>
          <a:p>
            <a:pPr indent="0" lvl="0" marL="0" rtl="0" algn="l">
              <a:spcBef>
                <a:spcPts val="0"/>
              </a:spcBef>
              <a:spcAft>
                <a:spcPts val="0"/>
              </a:spcAft>
              <a:buNone/>
            </a:pPr>
            <a:r>
              <a:t/>
            </a:r>
            <a:endParaRPr sz="3000">
              <a:solidFill>
                <a:srgbClr val="1C6B31"/>
              </a:solidFill>
              <a:latin typeface="Oswald"/>
              <a:ea typeface="Oswald"/>
              <a:cs typeface="Oswald"/>
              <a:sym typeface="Oswald"/>
            </a:endParaRPr>
          </a:p>
          <a:p>
            <a:pPr indent="0" lvl="0" marL="0" rtl="0" algn="l">
              <a:spcBef>
                <a:spcPts val="0"/>
              </a:spcBef>
              <a:spcAft>
                <a:spcPts val="0"/>
              </a:spcAft>
              <a:buNone/>
            </a:pPr>
            <a:r>
              <a:t/>
            </a:r>
            <a:endParaRPr sz="3000">
              <a:solidFill>
                <a:srgbClr val="1C6B31"/>
              </a:solidFill>
              <a:latin typeface="Oswald"/>
              <a:ea typeface="Oswald"/>
              <a:cs typeface="Oswald"/>
              <a:sym typeface="Oswald"/>
            </a:endParaRPr>
          </a:p>
          <a:p>
            <a:pPr indent="0" lvl="0" marL="0" rtl="0" algn="l">
              <a:spcBef>
                <a:spcPts val="0"/>
              </a:spcBef>
              <a:spcAft>
                <a:spcPts val="0"/>
              </a:spcAft>
              <a:buNone/>
            </a:pPr>
            <a:r>
              <a:t/>
            </a:r>
            <a:endParaRPr sz="3000">
              <a:solidFill>
                <a:srgbClr val="1C6B31"/>
              </a:solidFill>
              <a:latin typeface="Oswald"/>
              <a:ea typeface="Oswald"/>
              <a:cs typeface="Oswald"/>
              <a:sym typeface="Oswald"/>
            </a:endParaRPr>
          </a:p>
          <a:p>
            <a:pPr indent="0" lvl="0" marL="0" rtl="0" algn="l">
              <a:spcBef>
                <a:spcPts val="0"/>
              </a:spcBef>
              <a:spcAft>
                <a:spcPts val="0"/>
              </a:spcAft>
              <a:buNone/>
            </a:pPr>
            <a:r>
              <a:t/>
            </a:r>
            <a:endParaRPr sz="3000">
              <a:solidFill>
                <a:srgbClr val="1C6B31"/>
              </a:solidFill>
              <a:latin typeface="Oswald"/>
              <a:ea typeface="Oswald"/>
              <a:cs typeface="Oswald"/>
              <a:sym typeface="Oswald"/>
            </a:endParaRPr>
          </a:p>
          <a:p>
            <a:pPr indent="0" lvl="0" marL="0" rtl="0" algn="l">
              <a:spcBef>
                <a:spcPts val="0"/>
              </a:spcBef>
              <a:spcAft>
                <a:spcPts val="0"/>
              </a:spcAft>
              <a:buNone/>
            </a:pPr>
            <a:r>
              <a:t/>
            </a:r>
            <a:endParaRPr sz="3000">
              <a:solidFill>
                <a:srgbClr val="1C6B31"/>
              </a:solidFill>
              <a:latin typeface="Oswald"/>
              <a:ea typeface="Oswald"/>
              <a:cs typeface="Oswald"/>
              <a:sym typeface="Oswald"/>
            </a:endParaRPr>
          </a:p>
          <a:p>
            <a:pPr indent="0" lvl="0" marL="0" rtl="0" algn="l">
              <a:spcBef>
                <a:spcPts val="0"/>
              </a:spcBef>
              <a:spcAft>
                <a:spcPts val="0"/>
              </a:spcAft>
              <a:buNone/>
            </a:pPr>
            <a:r>
              <a:t/>
            </a:r>
            <a:endParaRPr sz="3000">
              <a:solidFill>
                <a:srgbClr val="1C6B31"/>
              </a:solidFill>
              <a:latin typeface="Oswald"/>
              <a:ea typeface="Oswald"/>
              <a:cs typeface="Oswald"/>
              <a:sym typeface="Oswald"/>
            </a:endParaRPr>
          </a:p>
          <a:p>
            <a:pPr indent="0" lvl="0" marL="0" rtl="0" algn="l">
              <a:spcBef>
                <a:spcPts val="0"/>
              </a:spcBef>
              <a:spcAft>
                <a:spcPts val="0"/>
              </a:spcAft>
              <a:buNone/>
            </a:pPr>
            <a:r>
              <a:rPr lang="en" sz="3000">
                <a:solidFill>
                  <a:srgbClr val="1C6B31"/>
                </a:solidFill>
                <a:latin typeface="Oswald"/>
                <a:ea typeface="Oswald"/>
                <a:cs typeface="Oswald"/>
                <a:sym typeface="Oswald"/>
              </a:rPr>
              <a:t> </a:t>
            </a:r>
            <a:endParaRPr sz="3000">
              <a:solidFill>
                <a:srgbClr val="1C6B31"/>
              </a:solidFill>
              <a:latin typeface="Oswald"/>
              <a:ea typeface="Oswald"/>
              <a:cs typeface="Oswald"/>
              <a:sym typeface="Oswald"/>
            </a:endParaRPr>
          </a:p>
          <a:p>
            <a:pPr indent="0" lvl="0" marL="0" rtl="0" algn="l">
              <a:spcBef>
                <a:spcPts val="0"/>
              </a:spcBef>
              <a:spcAft>
                <a:spcPts val="0"/>
              </a:spcAft>
              <a:buNone/>
            </a:pPr>
            <a:r>
              <a:t/>
            </a:r>
            <a:endParaRPr sz="3000">
              <a:solidFill>
                <a:srgbClr val="1C6B31"/>
              </a:solidFill>
              <a:latin typeface="Oswald"/>
              <a:ea typeface="Oswald"/>
              <a:cs typeface="Oswald"/>
              <a:sym typeface="Oswald"/>
            </a:endParaRPr>
          </a:p>
        </p:txBody>
      </p:sp>
      <p:pic>
        <p:nvPicPr>
          <p:cNvPr id="84" name="Google Shape;84;p17"/>
          <p:cNvPicPr preferRelativeResize="0"/>
          <p:nvPr/>
        </p:nvPicPr>
        <p:blipFill>
          <a:blip r:embed="rId3">
            <a:alphaModFix/>
          </a:blip>
          <a:stretch>
            <a:fillRect/>
          </a:stretch>
        </p:blipFill>
        <p:spPr>
          <a:xfrm>
            <a:off x="211530" y="1610562"/>
            <a:ext cx="1883095" cy="2442626"/>
          </a:xfrm>
          <a:prstGeom prst="rect">
            <a:avLst/>
          </a:prstGeom>
          <a:noFill/>
          <a:ln>
            <a:noFill/>
          </a:ln>
        </p:spPr>
      </p:pic>
      <p:pic>
        <p:nvPicPr>
          <p:cNvPr id="85" name="Google Shape;85;p17"/>
          <p:cNvPicPr preferRelativeResize="0"/>
          <p:nvPr/>
        </p:nvPicPr>
        <p:blipFill rotWithShape="1">
          <a:blip r:embed="rId4">
            <a:alphaModFix/>
          </a:blip>
          <a:srcRect b="0" l="0" r="24845" t="0"/>
          <a:stretch/>
        </p:blipFill>
        <p:spPr>
          <a:xfrm>
            <a:off x="6647324" y="1593725"/>
            <a:ext cx="2285155" cy="2442626"/>
          </a:xfrm>
          <a:prstGeom prst="rect">
            <a:avLst/>
          </a:prstGeom>
          <a:noFill/>
          <a:ln>
            <a:noFill/>
          </a:ln>
        </p:spPr>
      </p:pic>
      <p:pic>
        <p:nvPicPr>
          <p:cNvPr id="86" name="Google Shape;86;p17"/>
          <p:cNvPicPr preferRelativeResize="0"/>
          <p:nvPr/>
        </p:nvPicPr>
        <p:blipFill rotWithShape="1">
          <a:blip r:embed="rId5">
            <a:alphaModFix/>
          </a:blip>
          <a:srcRect b="14977" l="50382" r="0" t="21771"/>
          <a:stretch/>
        </p:blipFill>
        <p:spPr>
          <a:xfrm>
            <a:off x="4365856" y="2486000"/>
            <a:ext cx="2133050" cy="1529474"/>
          </a:xfrm>
          <a:prstGeom prst="rect">
            <a:avLst/>
          </a:prstGeom>
          <a:noFill/>
          <a:ln cap="flat" cmpd="sng" w="9525">
            <a:solidFill>
              <a:srgbClr val="FFFFFF"/>
            </a:solidFill>
            <a:prstDash val="solid"/>
            <a:round/>
            <a:headEnd len="sm" w="sm" type="none"/>
            <a:tailEnd len="sm" w="sm" type="none"/>
          </a:ln>
        </p:spPr>
      </p:pic>
      <p:pic>
        <p:nvPicPr>
          <p:cNvPr id="87" name="Google Shape;87;p17"/>
          <p:cNvPicPr preferRelativeResize="0"/>
          <p:nvPr/>
        </p:nvPicPr>
        <p:blipFill rotWithShape="1">
          <a:blip r:embed="rId6">
            <a:alphaModFix/>
          </a:blip>
          <a:srcRect b="0" l="36856" r="0" t="8332"/>
          <a:stretch/>
        </p:blipFill>
        <p:spPr>
          <a:xfrm>
            <a:off x="2237675" y="1593739"/>
            <a:ext cx="1979750" cy="2442624"/>
          </a:xfrm>
          <a:prstGeom prst="rect">
            <a:avLst/>
          </a:prstGeom>
          <a:noFill/>
          <a:ln>
            <a:noFill/>
          </a:ln>
        </p:spPr>
      </p:pic>
      <p:pic>
        <p:nvPicPr>
          <p:cNvPr id="88" name="Google Shape;88;p17"/>
          <p:cNvPicPr preferRelativeResize="0"/>
          <p:nvPr/>
        </p:nvPicPr>
        <p:blipFill rotWithShape="1">
          <a:blip r:embed="rId7">
            <a:alphaModFix/>
          </a:blip>
          <a:srcRect b="60900" l="0" r="26540" t="0"/>
          <a:stretch/>
        </p:blipFill>
        <p:spPr>
          <a:xfrm>
            <a:off x="4360475" y="1593725"/>
            <a:ext cx="2133051" cy="892275"/>
          </a:xfrm>
          <a:prstGeom prst="rect">
            <a:avLst/>
          </a:prstGeom>
          <a:noFill/>
          <a:ln>
            <a:noFill/>
          </a:ln>
        </p:spPr>
      </p:pic>
      <p:sp>
        <p:nvSpPr>
          <p:cNvPr id="89" name="Google Shape;89;p17"/>
          <p:cNvSpPr txBox="1"/>
          <p:nvPr/>
        </p:nvSpPr>
        <p:spPr>
          <a:xfrm>
            <a:off x="6651275" y="4174125"/>
            <a:ext cx="2437800" cy="5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8"/>
              </a:rPr>
              <a:t>openphys.med.ualberta.ca</a:t>
            </a:r>
            <a:endParaRPr/>
          </a:p>
        </p:txBody>
      </p:sp>
      <p:sp>
        <p:nvSpPr>
          <p:cNvPr id="90" name="Google Shape;90;p17"/>
          <p:cNvSpPr txBox="1"/>
          <p:nvPr/>
        </p:nvSpPr>
        <p:spPr>
          <a:xfrm>
            <a:off x="4208100" y="4174125"/>
            <a:ext cx="2437800" cy="5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9"/>
              </a:rPr>
              <a:t>cell101.arvr.ca</a:t>
            </a:r>
            <a:endParaRPr/>
          </a:p>
        </p:txBody>
      </p:sp>
      <p:sp>
        <p:nvSpPr>
          <p:cNvPr id="91" name="Google Shape;91;p17"/>
          <p:cNvSpPr txBox="1"/>
          <p:nvPr/>
        </p:nvSpPr>
        <p:spPr>
          <a:xfrm>
            <a:off x="2094625" y="4174125"/>
            <a:ext cx="2437800" cy="5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Zaher Hashisho</a:t>
            </a:r>
            <a:endParaRPr/>
          </a:p>
        </p:txBody>
      </p:sp>
      <p:sp>
        <p:nvSpPr>
          <p:cNvPr id="92" name="Google Shape;92;p17"/>
          <p:cNvSpPr txBox="1"/>
          <p:nvPr/>
        </p:nvSpPr>
        <p:spPr>
          <a:xfrm>
            <a:off x="211525" y="4174125"/>
            <a:ext cx="1883100" cy="5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10"/>
              </a:rPr>
              <a:t>P</a:t>
            </a:r>
            <a:r>
              <a:rPr lang="en" u="sng">
                <a:solidFill>
                  <a:schemeClr val="hlink"/>
                </a:solidFill>
                <a:hlinkClick r:id="rId11"/>
              </a:rPr>
              <a:t>ressbooks.library.</a:t>
            </a:r>
            <a:br>
              <a:rPr lang="en" u="sng">
                <a:solidFill>
                  <a:schemeClr val="hlink"/>
                </a:solidFill>
                <a:hlinkClick r:id="rId12"/>
              </a:rPr>
            </a:br>
            <a:r>
              <a:rPr lang="en" u="sng">
                <a:solidFill>
                  <a:schemeClr val="hlink"/>
                </a:solidFill>
                <a:hlinkClick r:id="rId13"/>
              </a:rPr>
              <a:t>ualberta.ca/mlsci</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8"/>
          <p:cNvSpPr txBox="1"/>
          <p:nvPr/>
        </p:nvSpPr>
        <p:spPr>
          <a:xfrm>
            <a:off x="306125" y="210450"/>
            <a:ext cx="8429100" cy="472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Oswald"/>
                <a:ea typeface="Oswald"/>
                <a:cs typeface="Oswald"/>
                <a:sym typeface="Oswald"/>
              </a:rPr>
              <a:t>open textbooks  |  course packs  |  class assignments</a:t>
            </a:r>
            <a:br>
              <a:rPr lang="en" sz="3000">
                <a:latin typeface="Oswald"/>
                <a:ea typeface="Oswald"/>
                <a:cs typeface="Oswald"/>
                <a:sym typeface="Oswald"/>
              </a:rPr>
            </a:br>
            <a:r>
              <a:rPr lang="en" sz="3000">
                <a:latin typeface="Oswald"/>
                <a:ea typeface="Oswald"/>
                <a:cs typeface="Oswald"/>
                <a:sym typeface="Oswald"/>
              </a:rPr>
              <a:t>interactive resources  |  media collections</a:t>
            </a:r>
            <a:endParaRPr sz="3000">
              <a:latin typeface="Oswald"/>
              <a:ea typeface="Oswald"/>
              <a:cs typeface="Oswald"/>
              <a:sym typeface="Oswald"/>
            </a:endParaRPr>
          </a:p>
          <a:p>
            <a:pPr indent="0" lvl="0" marL="0" rtl="0" algn="l">
              <a:spcBef>
                <a:spcPts val="0"/>
              </a:spcBef>
              <a:spcAft>
                <a:spcPts val="0"/>
              </a:spcAft>
              <a:buNone/>
            </a:pPr>
            <a:r>
              <a:t/>
            </a:r>
            <a:endParaRPr sz="3000">
              <a:solidFill>
                <a:srgbClr val="1C6B31"/>
              </a:solidFill>
              <a:latin typeface="Oswald"/>
              <a:ea typeface="Oswald"/>
              <a:cs typeface="Oswald"/>
              <a:sym typeface="Oswald"/>
            </a:endParaRPr>
          </a:p>
          <a:p>
            <a:pPr indent="0" lvl="0" marL="0" rtl="0" algn="l">
              <a:spcBef>
                <a:spcPts val="0"/>
              </a:spcBef>
              <a:spcAft>
                <a:spcPts val="0"/>
              </a:spcAft>
              <a:buNone/>
            </a:pPr>
            <a:r>
              <a:t/>
            </a:r>
            <a:endParaRPr sz="3000">
              <a:solidFill>
                <a:srgbClr val="1C6B31"/>
              </a:solidFill>
              <a:latin typeface="Oswald"/>
              <a:ea typeface="Oswald"/>
              <a:cs typeface="Oswald"/>
              <a:sym typeface="Oswald"/>
            </a:endParaRPr>
          </a:p>
          <a:p>
            <a:pPr indent="0" lvl="0" marL="0" rtl="0" algn="l">
              <a:spcBef>
                <a:spcPts val="0"/>
              </a:spcBef>
              <a:spcAft>
                <a:spcPts val="0"/>
              </a:spcAft>
              <a:buNone/>
            </a:pPr>
            <a:r>
              <a:t/>
            </a:r>
            <a:endParaRPr sz="3000">
              <a:solidFill>
                <a:srgbClr val="1C6B31"/>
              </a:solidFill>
              <a:latin typeface="Oswald"/>
              <a:ea typeface="Oswald"/>
              <a:cs typeface="Oswald"/>
              <a:sym typeface="Oswald"/>
            </a:endParaRPr>
          </a:p>
          <a:p>
            <a:pPr indent="0" lvl="0" marL="0" rtl="0" algn="l">
              <a:spcBef>
                <a:spcPts val="0"/>
              </a:spcBef>
              <a:spcAft>
                <a:spcPts val="0"/>
              </a:spcAft>
              <a:buNone/>
            </a:pPr>
            <a:r>
              <a:t/>
            </a:r>
            <a:endParaRPr sz="3000">
              <a:solidFill>
                <a:srgbClr val="1C6B31"/>
              </a:solidFill>
              <a:latin typeface="Oswald"/>
              <a:ea typeface="Oswald"/>
              <a:cs typeface="Oswald"/>
              <a:sym typeface="Oswald"/>
            </a:endParaRPr>
          </a:p>
          <a:p>
            <a:pPr indent="0" lvl="0" marL="0" rtl="0" algn="l">
              <a:spcBef>
                <a:spcPts val="0"/>
              </a:spcBef>
              <a:spcAft>
                <a:spcPts val="0"/>
              </a:spcAft>
              <a:buNone/>
            </a:pPr>
            <a:r>
              <a:t/>
            </a:r>
            <a:endParaRPr sz="3000">
              <a:solidFill>
                <a:srgbClr val="1C6B31"/>
              </a:solidFill>
              <a:latin typeface="Oswald"/>
              <a:ea typeface="Oswald"/>
              <a:cs typeface="Oswald"/>
              <a:sym typeface="Oswald"/>
            </a:endParaRPr>
          </a:p>
          <a:p>
            <a:pPr indent="0" lvl="0" marL="0" rtl="0" algn="l">
              <a:spcBef>
                <a:spcPts val="0"/>
              </a:spcBef>
              <a:spcAft>
                <a:spcPts val="0"/>
              </a:spcAft>
              <a:buNone/>
            </a:pPr>
            <a:r>
              <a:t/>
            </a:r>
            <a:endParaRPr sz="3000">
              <a:solidFill>
                <a:srgbClr val="1C6B31"/>
              </a:solidFill>
              <a:latin typeface="Oswald"/>
              <a:ea typeface="Oswald"/>
              <a:cs typeface="Oswald"/>
              <a:sym typeface="Oswald"/>
            </a:endParaRPr>
          </a:p>
          <a:p>
            <a:pPr indent="0" lvl="0" marL="0" rtl="0" algn="l">
              <a:spcBef>
                <a:spcPts val="0"/>
              </a:spcBef>
              <a:spcAft>
                <a:spcPts val="0"/>
              </a:spcAft>
              <a:buNone/>
            </a:pPr>
            <a:r>
              <a:rPr lang="en" sz="3000">
                <a:solidFill>
                  <a:srgbClr val="1C6B31"/>
                </a:solidFill>
                <a:latin typeface="Oswald"/>
                <a:ea typeface="Oswald"/>
                <a:cs typeface="Oswald"/>
                <a:sym typeface="Oswald"/>
              </a:rPr>
              <a:t> </a:t>
            </a:r>
            <a:endParaRPr sz="3000">
              <a:solidFill>
                <a:srgbClr val="1C6B31"/>
              </a:solidFill>
              <a:latin typeface="Oswald"/>
              <a:ea typeface="Oswald"/>
              <a:cs typeface="Oswald"/>
              <a:sym typeface="Oswald"/>
            </a:endParaRPr>
          </a:p>
          <a:p>
            <a:pPr indent="0" lvl="0" marL="0" rtl="0" algn="l">
              <a:spcBef>
                <a:spcPts val="0"/>
              </a:spcBef>
              <a:spcAft>
                <a:spcPts val="0"/>
              </a:spcAft>
              <a:buNone/>
            </a:pPr>
            <a:r>
              <a:t/>
            </a:r>
            <a:endParaRPr sz="3000">
              <a:solidFill>
                <a:srgbClr val="1C6B31"/>
              </a:solidFill>
              <a:latin typeface="Oswald"/>
              <a:ea typeface="Oswald"/>
              <a:cs typeface="Oswald"/>
              <a:sym typeface="Oswald"/>
            </a:endParaRPr>
          </a:p>
        </p:txBody>
      </p:sp>
      <p:pic>
        <p:nvPicPr>
          <p:cNvPr id="98" name="Google Shape;98;p18"/>
          <p:cNvPicPr preferRelativeResize="0"/>
          <p:nvPr/>
        </p:nvPicPr>
        <p:blipFill>
          <a:blip r:embed="rId3">
            <a:alphaModFix/>
          </a:blip>
          <a:stretch>
            <a:fillRect/>
          </a:stretch>
        </p:blipFill>
        <p:spPr>
          <a:xfrm>
            <a:off x="306125" y="1593588"/>
            <a:ext cx="1958725" cy="2906100"/>
          </a:xfrm>
          <a:prstGeom prst="rect">
            <a:avLst/>
          </a:prstGeom>
          <a:noFill/>
          <a:ln>
            <a:noFill/>
          </a:ln>
        </p:spPr>
      </p:pic>
      <p:sp>
        <p:nvSpPr>
          <p:cNvPr id="99" name="Google Shape;99;p18"/>
          <p:cNvSpPr txBox="1"/>
          <p:nvPr/>
        </p:nvSpPr>
        <p:spPr>
          <a:xfrm>
            <a:off x="6718750" y="4558000"/>
            <a:ext cx="2437800" cy="5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4"/>
              </a:rPr>
              <a:t>openlogicproject.org</a:t>
            </a:r>
            <a:endParaRPr/>
          </a:p>
        </p:txBody>
      </p:sp>
      <p:sp>
        <p:nvSpPr>
          <p:cNvPr id="100" name="Google Shape;100;p18"/>
          <p:cNvSpPr txBox="1"/>
          <p:nvPr/>
        </p:nvSpPr>
        <p:spPr>
          <a:xfrm>
            <a:off x="66588" y="4558000"/>
            <a:ext cx="2437800" cy="5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5"/>
              </a:rPr>
              <a:t>albertaoer.com</a:t>
            </a:r>
            <a:endParaRPr/>
          </a:p>
          <a:p>
            <a:pPr indent="0" lvl="0" marL="0" rtl="0" algn="ctr">
              <a:spcBef>
                <a:spcPts val="0"/>
              </a:spcBef>
              <a:spcAft>
                <a:spcPts val="0"/>
              </a:spcAft>
              <a:buNone/>
            </a:pPr>
            <a:r>
              <a:rPr lang="en" sz="1000">
                <a:solidFill>
                  <a:srgbClr val="333333"/>
                </a:solidFill>
                <a:highlight>
                  <a:srgbClr val="FFFFFF"/>
                </a:highlight>
                <a:latin typeface="Roboto"/>
                <a:ea typeface="Roboto"/>
                <a:cs typeface="Roboto"/>
                <a:sym typeface="Roboto"/>
              </a:rPr>
              <a:t>Dr. Mike Sosteric</a:t>
            </a:r>
            <a:endParaRPr/>
          </a:p>
        </p:txBody>
      </p:sp>
      <p:pic>
        <p:nvPicPr>
          <p:cNvPr id="101" name="Google Shape;101;p18"/>
          <p:cNvPicPr preferRelativeResize="0"/>
          <p:nvPr/>
        </p:nvPicPr>
        <p:blipFill>
          <a:blip r:embed="rId6">
            <a:alphaModFix/>
          </a:blip>
          <a:stretch>
            <a:fillRect/>
          </a:stretch>
        </p:blipFill>
        <p:spPr>
          <a:xfrm>
            <a:off x="2447925" y="1593600"/>
            <a:ext cx="2182404" cy="2906099"/>
          </a:xfrm>
          <a:prstGeom prst="rect">
            <a:avLst/>
          </a:prstGeom>
          <a:noFill/>
          <a:ln>
            <a:noFill/>
          </a:ln>
        </p:spPr>
      </p:pic>
      <p:sp>
        <p:nvSpPr>
          <p:cNvPr id="102" name="Google Shape;102;p18"/>
          <p:cNvSpPr txBox="1"/>
          <p:nvPr/>
        </p:nvSpPr>
        <p:spPr>
          <a:xfrm>
            <a:off x="2580475" y="4558000"/>
            <a:ext cx="1917300" cy="5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7"/>
              </a:rPr>
              <a:t>P</a:t>
            </a:r>
            <a:r>
              <a:rPr lang="en" u="sng">
                <a:solidFill>
                  <a:schemeClr val="hlink"/>
                </a:solidFill>
                <a:hlinkClick r:id="rId8"/>
              </a:rPr>
              <a:t>rocomoer.org</a:t>
            </a:r>
            <a:endParaRPr/>
          </a:p>
          <a:p>
            <a:pPr indent="0" lvl="0" marL="0" rtl="0" algn="ctr">
              <a:spcBef>
                <a:spcPts val="0"/>
              </a:spcBef>
              <a:spcAft>
                <a:spcPts val="0"/>
              </a:spcAft>
              <a:buClr>
                <a:schemeClr val="dk1"/>
              </a:buClr>
              <a:buSzPts val="1100"/>
              <a:buFont typeface="Arial"/>
              <a:buNone/>
            </a:pPr>
            <a:r>
              <a:rPr lang="en" sz="1000">
                <a:solidFill>
                  <a:srgbClr val="333333"/>
                </a:solidFill>
                <a:highlight>
                  <a:srgbClr val="FFFFFF"/>
                </a:highlight>
                <a:latin typeface="Roboto"/>
                <a:ea typeface="Roboto"/>
                <a:cs typeface="Roboto"/>
                <a:sym typeface="Roboto"/>
              </a:rPr>
              <a:t>Bow Valley, GPRC, </a:t>
            </a:r>
            <a:endParaRPr/>
          </a:p>
        </p:txBody>
      </p:sp>
      <p:pic>
        <p:nvPicPr>
          <p:cNvPr id="103" name="Google Shape;103;p18"/>
          <p:cNvPicPr preferRelativeResize="0"/>
          <p:nvPr/>
        </p:nvPicPr>
        <p:blipFill rotWithShape="1">
          <a:blip r:embed="rId9">
            <a:alphaModFix/>
          </a:blip>
          <a:srcRect b="0" l="1341" r="0" t="0"/>
          <a:stretch/>
        </p:blipFill>
        <p:spPr>
          <a:xfrm>
            <a:off x="4720400" y="1593600"/>
            <a:ext cx="2053100" cy="2507322"/>
          </a:xfrm>
          <a:prstGeom prst="rect">
            <a:avLst/>
          </a:prstGeom>
          <a:noFill/>
          <a:ln>
            <a:noFill/>
          </a:ln>
        </p:spPr>
      </p:pic>
      <p:sp>
        <p:nvSpPr>
          <p:cNvPr id="104" name="Google Shape;104;p18"/>
          <p:cNvSpPr txBox="1"/>
          <p:nvPr/>
        </p:nvSpPr>
        <p:spPr>
          <a:xfrm>
            <a:off x="4699188" y="4556643"/>
            <a:ext cx="2095500" cy="53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10"/>
              </a:rPr>
              <a:t>EAS 233</a:t>
            </a:r>
            <a:endParaRPr/>
          </a:p>
        </p:txBody>
      </p:sp>
      <p:pic>
        <p:nvPicPr>
          <p:cNvPr id="105" name="Google Shape;105;p18"/>
          <p:cNvPicPr preferRelativeResize="0"/>
          <p:nvPr/>
        </p:nvPicPr>
        <p:blipFill>
          <a:blip r:embed="rId11">
            <a:alphaModFix/>
          </a:blip>
          <a:stretch>
            <a:fillRect/>
          </a:stretch>
        </p:blipFill>
        <p:spPr>
          <a:xfrm>
            <a:off x="6769625" y="1208475"/>
            <a:ext cx="2312350" cy="3309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OE/OEP</a:t>
            </a:r>
            <a:endParaRPr/>
          </a:p>
        </p:txBody>
      </p:sp>
      <p:sp>
        <p:nvSpPr>
          <p:cNvPr id="111" name="Google Shape;111;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OEP</a:t>
            </a:r>
            <a:r>
              <a:rPr lang="en"/>
              <a:t> (1) - “Open educational practices”</a:t>
            </a:r>
            <a:endParaRPr/>
          </a:p>
          <a:p>
            <a:pPr indent="0" lvl="0" marL="0" rtl="0" algn="l">
              <a:spcBef>
                <a:spcPts val="1600"/>
              </a:spcBef>
              <a:spcAft>
                <a:spcPts val="0"/>
              </a:spcAft>
              <a:buNone/>
            </a:pPr>
            <a:r>
              <a:rPr b="1" lang="en"/>
              <a:t>OEP</a:t>
            </a:r>
            <a:r>
              <a:rPr lang="en"/>
              <a:t> (2) - “Open education(al) pedagogy”</a:t>
            </a:r>
            <a:endParaRPr/>
          </a:p>
          <a:p>
            <a:pPr indent="0" lvl="0" marL="0" rtl="0" algn="l">
              <a:spcBef>
                <a:spcPts val="1600"/>
              </a:spcBef>
              <a:spcAft>
                <a:spcPts val="0"/>
              </a:spcAft>
              <a:buNone/>
            </a:pPr>
            <a:r>
              <a:rPr b="1" lang="en"/>
              <a:t>OE</a:t>
            </a:r>
            <a:r>
              <a:rPr lang="en"/>
              <a:t> - “Open education”</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Can you do OEP without OER?</a:t>
            </a:r>
            <a:endParaRPr/>
          </a:p>
        </p:txBody>
      </p:sp>
      <p:sp>
        <p:nvSpPr>
          <p:cNvPr id="112" name="Google Shape;112;p19"/>
          <p:cNvSpPr txBox="1"/>
          <p:nvPr/>
        </p:nvSpPr>
        <p:spPr>
          <a:xfrm>
            <a:off x="3043774" y="4194359"/>
            <a:ext cx="7611000" cy="49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a:p>
            <a:pPr indent="0" lvl="0" marL="0" rtl="0" algn="ctr">
              <a:spcBef>
                <a:spcPts val="0"/>
              </a:spcBef>
              <a:spcAft>
                <a:spcPts val="0"/>
              </a:spcAft>
              <a:buNone/>
            </a:pPr>
            <a:r>
              <a:rPr lang="en" sz="1000">
                <a:highlight>
                  <a:srgbClr val="FFFFFF"/>
                </a:highlight>
              </a:rPr>
              <a:t>Figure 2. Interpretations of "Open" (</a:t>
            </a:r>
            <a:r>
              <a:rPr i="1" lang="en" sz="1000">
                <a:highlight>
                  <a:srgbClr val="FFFFFF"/>
                </a:highlight>
              </a:rPr>
              <a:t>Credit:</a:t>
            </a:r>
            <a:r>
              <a:rPr lang="en" sz="1000">
                <a:highlight>
                  <a:srgbClr val="FFFFFF"/>
                </a:highlight>
              </a:rPr>
              <a:t> Image by </a:t>
            </a:r>
            <a:r>
              <a:rPr lang="en" sz="1000" u="sng">
                <a:highlight>
                  <a:srgbClr val="FFFFFF"/>
                </a:highlight>
                <a:hlinkClick r:id="rId3"/>
              </a:rPr>
              <a:t>Catherine Cronin</a:t>
            </a:r>
            <a:r>
              <a:rPr lang="en" sz="1000">
                <a:highlight>
                  <a:srgbClr val="FFFFFF"/>
                </a:highlight>
              </a:rPr>
              <a:t>. </a:t>
            </a:r>
            <a:r>
              <a:rPr lang="en" sz="1000" u="sng">
                <a:highlight>
                  <a:srgbClr val="FFFFFF"/>
                </a:highlight>
                <a:hlinkClick r:id="rId4"/>
              </a:rPr>
              <a:t>CC BY-SA</a:t>
            </a:r>
            <a:r>
              <a:rPr lang="en" sz="1000">
                <a:highlight>
                  <a:srgbClr val="FFFFFF"/>
                </a:highlight>
              </a:rPr>
              <a:t>)</a:t>
            </a:r>
            <a:endParaRPr sz="1000"/>
          </a:p>
        </p:txBody>
      </p:sp>
      <p:pic>
        <p:nvPicPr>
          <p:cNvPr id="113" name="Google Shape;113;p19"/>
          <p:cNvPicPr preferRelativeResize="0"/>
          <p:nvPr/>
        </p:nvPicPr>
        <p:blipFill>
          <a:blip r:embed="rId5">
            <a:alphaModFix/>
          </a:blip>
          <a:stretch>
            <a:fillRect/>
          </a:stretch>
        </p:blipFill>
        <p:spPr>
          <a:xfrm>
            <a:off x="4772297" y="1029875"/>
            <a:ext cx="4160393" cy="316448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OE The Long </a:t>
            </a:r>
            <a:r>
              <a:rPr lang="en"/>
              <a:t>History</a:t>
            </a:r>
            <a:endParaRPr/>
          </a:p>
        </p:txBody>
      </p:sp>
      <p:sp>
        <p:nvSpPr>
          <p:cNvPr id="119" name="Google Shape;119;p20"/>
          <p:cNvSpPr txBox="1"/>
          <p:nvPr>
            <p:ph idx="1" type="body"/>
          </p:nvPr>
        </p:nvSpPr>
        <p:spPr>
          <a:xfrm>
            <a:off x="311700" y="1152475"/>
            <a:ext cx="57945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OER/OEP most recent trend in OE</a:t>
            </a:r>
            <a:endParaRPr/>
          </a:p>
          <a:p>
            <a:pPr indent="-342900" lvl="0" marL="457200" rtl="0" algn="l">
              <a:spcBef>
                <a:spcPts val="0"/>
              </a:spcBef>
              <a:spcAft>
                <a:spcPts val="0"/>
              </a:spcAft>
              <a:buSzPts val="1800"/>
              <a:buChar char="●"/>
            </a:pPr>
            <a:r>
              <a:rPr lang="en"/>
              <a:t>Historically there have been periods of openness and closedness in post-secondaries, going back centuries</a:t>
            </a:r>
            <a:endParaRPr/>
          </a:p>
          <a:p>
            <a:pPr indent="-342900" lvl="0" marL="457200" rtl="0" algn="l">
              <a:spcBef>
                <a:spcPts val="0"/>
              </a:spcBef>
              <a:spcAft>
                <a:spcPts val="0"/>
              </a:spcAft>
              <a:buSzPts val="1800"/>
              <a:buChar char="●"/>
            </a:pPr>
            <a:r>
              <a:rPr lang="en"/>
              <a:t>Before the OER/P phase, next most recent wave was “open education” in the 1960s</a:t>
            </a:r>
            <a:endParaRPr/>
          </a:p>
          <a:p>
            <a:pPr indent="-317500" lvl="1" marL="914400" rtl="0" algn="l">
              <a:spcBef>
                <a:spcPts val="0"/>
              </a:spcBef>
              <a:spcAft>
                <a:spcPts val="0"/>
              </a:spcAft>
              <a:buSzPts val="1400"/>
              <a:buChar char="○"/>
            </a:pPr>
            <a:r>
              <a:rPr lang="en"/>
              <a:t>Open University in the U.K. founded 1969</a:t>
            </a:r>
            <a:endParaRPr/>
          </a:p>
          <a:p>
            <a:pPr indent="-317500" lvl="1" marL="914400" rtl="0" algn="l">
              <a:spcBef>
                <a:spcPts val="0"/>
              </a:spcBef>
              <a:spcAft>
                <a:spcPts val="0"/>
              </a:spcAft>
              <a:buSzPts val="1400"/>
              <a:buChar char="○"/>
            </a:pPr>
            <a:r>
              <a:rPr lang="en"/>
              <a:t>Athabasca University founded 1970</a:t>
            </a:r>
            <a:endParaRPr/>
          </a:p>
          <a:p>
            <a:pPr indent="-342900" lvl="0" marL="457200" rtl="0" algn="l">
              <a:spcBef>
                <a:spcPts val="0"/>
              </a:spcBef>
              <a:spcAft>
                <a:spcPts val="0"/>
              </a:spcAft>
              <a:buSzPts val="1800"/>
              <a:buChar char="●"/>
            </a:pPr>
            <a:r>
              <a:rPr lang="en"/>
              <a:t>How is 1960’s OE different from OE/R/P today?</a:t>
            </a:r>
            <a:endParaRPr/>
          </a:p>
        </p:txBody>
      </p:sp>
      <p:pic>
        <p:nvPicPr>
          <p:cNvPr id="120" name="Google Shape;120;p20"/>
          <p:cNvPicPr preferRelativeResize="0"/>
          <p:nvPr/>
        </p:nvPicPr>
        <p:blipFill>
          <a:blip r:embed="rId3">
            <a:alphaModFix/>
          </a:blip>
          <a:stretch>
            <a:fillRect/>
          </a:stretch>
        </p:blipFill>
        <p:spPr>
          <a:xfrm>
            <a:off x="6106200" y="1760525"/>
            <a:ext cx="2733000" cy="2049750"/>
          </a:xfrm>
          <a:prstGeom prst="rect">
            <a:avLst/>
          </a:prstGeom>
          <a:noFill/>
          <a:ln>
            <a:noFill/>
          </a:ln>
        </p:spPr>
      </p:pic>
      <p:sp>
        <p:nvSpPr>
          <p:cNvPr id="121" name="Google Shape;121;p20"/>
          <p:cNvSpPr txBox="1"/>
          <p:nvPr/>
        </p:nvSpPr>
        <p:spPr>
          <a:xfrm>
            <a:off x="5916600" y="3810275"/>
            <a:ext cx="3112200" cy="69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u="sng">
                <a:solidFill>
                  <a:schemeClr val="hlink"/>
                </a:solidFill>
                <a:hlinkClick r:id="rId4"/>
              </a:rPr>
              <a:t>Addison, S. (2007). “Athabasca University.” Wikimedia Commons. CC-BY-SA.</a:t>
            </a:r>
            <a:endParaRPr sz="1200"/>
          </a:p>
        </p:txBody>
      </p:sp>
      <p:sp>
        <p:nvSpPr>
          <p:cNvPr id="122" name="Google Shape;122;p20"/>
          <p:cNvSpPr txBox="1"/>
          <p:nvPr/>
        </p:nvSpPr>
        <p:spPr>
          <a:xfrm>
            <a:off x="311700" y="4659150"/>
            <a:ext cx="8520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For more on cycles in openness in education see: Sandra Peter and Markus Deimann. 2013. “On the Role of Openness in Education: A HIstorical Reconstruction.” </a:t>
            </a:r>
            <a:r>
              <a:rPr i="1" lang="en" sz="1200"/>
              <a:t>Open Praxis, 5</a:t>
            </a:r>
            <a:r>
              <a:rPr lang="en" sz="1200"/>
              <a:t>(1): 7-14</a:t>
            </a:r>
            <a:endParaRPr sz="1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grpSp>
        <p:nvGrpSpPr>
          <p:cNvPr id="127" name="Google Shape;127;p21"/>
          <p:cNvGrpSpPr/>
          <p:nvPr/>
        </p:nvGrpSpPr>
        <p:grpSpPr>
          <a:xfrm>
            <a:off x="-49375" y="-366906"/>
            <a:ext cx="4417005" cy="1683803"/>
            <a:chOff x="-35280" y="-296350"/>
            <a:chExt cx="4417005" cy="1804139"/>
          </a:xfrm>
        </p:grpSpPr>
        <p:sp>
          <p:nvSpPr>
            <p:cNvPr id="128" name="Google Shape;128;p21"/>
            <p:cNvSpPr/>
            <p:nvPr/>
          </p:nvSpPr>
          <p:spPr>
            <a:xfrm>
              <a:off x="490456" y="684065"/>
              <a:ext cx="1534500" cy="133500"/>
            </a:xfrm>
            <a:prstGeom prst="rect">
              <a:avLst/>
            </a:prstGeom>
            <a:solidFill>
              <a:srgbClr val="D838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1"/>
            <p:cNvSpPr txBox="1"/>
            <p:nvPr/>
          </p:nvSpPr>
          <p:spPr>
            <a:xfrm>
              <a:off x="53848" y="819854"/>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2001</a:t>
              </a:r>
              <a:endParaRPr b="1" sz="1200">
                <a:latin typeface="Roboto"/>
                <a:ea typeface="Roboto"/>
                <a:cs typeface="Roboto"/>
                <a:sym typeface="Roboto"/>
              </a:endParaRPr>
            </a:p>
          </p:txBody>
        </p:sp>
        <p:grpSp>
          <p:nvGrpSpPr>
            <p:cNvPr id="130" name="Google Shape;130;p21"/>
            <p:cNvGrpSpPr/>
            <p:nvPr/>
          </p:nvGrpSpPr>
          <p:grpSpPr>
            <a:xfrm>
              <a:off x="438883" y="404655"/>
              <a:ext cx="92400" cy="411825"/>
              <a:chOff x="845575" y="2563700"/>
              <a:chExt cx="92400" cy="411825"/>
            </a:xfrm>
          </p:grpSpPr>
          <p:cxnSp>
            <p:nvCxnSpPr>
              <p:cNvPr id="131" name="Google Shape;131;p21"/>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32" name="Google Shape;132;p21"/>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3" name="Google Shape;133;p21"/>
            <p:cNvSpPr txBox="1"/>
            <p:nvPr/>
          </p:nvSpPr>
          <p:spPr>
            <a:xfrm>
              <a:off x="-35280" y="-296350"/>
              <a:ext cx="17817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800">
                <a:latin typeface="Roboto"/>
                <a:ea typeface="Roboto"/>
                <a:cs typeface="Roboto"/>
                <a:sym typeface="Roboto"/>
              </a:endParaRPr>
            </a:p>
            <a:p>
              <a:pPr indent="0" lvl="0" marL="0" rtl="0" algn="l">
                <a:spcBef>
                  <a:spcPts val="1600"/>
                </a:spcBef>
                <a:spcAft>
                  <a:spcPts val="1600"/>
                </a:spcAft>
                <a:buNone/>
              </a:pPr>
              <a:r>
                <a:rPr b="1" lang="en" sz="800">
                  <a:latin typeface="Roboto"/>
                  <a:ea typeface="Roboto"/>
                  <a:cs typeface="Roboto"/>
                  <a:sym typeface="Roboto"/>
                </a:rPr>
                <a:t>MIT launches its Open CourseWare Initiative </a:t>
              </a:r>
              <a:endParaRPr b="1" sz="800">
                <a:latin typeface="Roboto"/>
                <a:ea typeface="Roboto"/>
                <a:cs typeface="Roboto"/>
                <a:sym typeface="Roboto"/>
              </a:endParaRPr>
            </a:p>
          </p:txBody>
        </p:sp>
        <p:sp>
          <p:nvSpPr>
            <p:cNvPr id="134" name="Google Shape;134;p21"/>
            <p:cNvSpPr/>
            <p:nvPr/>
          </p:nvSpPr>
          <p:spPr>
            <a:xfrm>
              <a:off x="980725" y="684075"/>
              <a:ext cx="1209600" cy="133500"/>
            </a:xfrm>
            <a:prstGeom prst="rect">
              <a:avLst/>
            </a:prstGeom>
            <a:solidFill>
              <a:srgbClr val="802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1"/>
            <p:cNvSpPr txBox="1"/>
            <p:nvPr/>
          </p:nvSpPr>
          <p:spPr>
            <a:xfrm>
              <a:off x="531270" y="1095889"/>
              <a:ext cx="1781700" cy="41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800">
                  <a:latin typeface="Roboto"/>
                  <a:ea typeface="Roboto"/>
                  <a:cs typeface="Roboto"/>
                  <a:sym typeface="Roboto"/>
                </a:rPr>
                <a:t>UNESCO OER Definition</a:t>
              </a:r>
              <a:endParaRPr b="1" sz="800">
                <a:latin typeface="Roboto"/>
                <a:ea typeface="Roboto"/>
                <a:cs typeface="Roboto"/>
                <a:sym typeface="Roboto"/>
              </a:endParaRPr>
            </a:p>
          </p:txBody>
        </p:sp>
        <p:sp>
          <p:nvSpPr>
            <p:cNvPr id="136" name="Google Shape;136;p21"/>
            <p:cNvSpPr txBox="1"/>
            <p:nvPr/>
          </p:nvSpPr>
          <p:spPr>
            <a:xfrm>
              <a:off x="617555" y="374421"/>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2002</a:t>
              </a:r>
              <a:endParaRPr b="1" sz="1200">
                <a:latin typeface="Roboto"/>
                <a:ea typeface="Roboto"/>
                <a:cs typeface="Roboto"/>
                <a:sym typeface="Roboto"/>
              </a:endParaRPr>
            </a:p>
          </p:txBody>
        </p:sp>
        <p:grpSp>
          <p:nvGrpSpPr>
            <p:cNvPr id="137" name="Google Shape;137;p21"/>
            <p:cNvGrpSpPr/>
            <p:nvPr/>
          </p:nvGrpSpPr>
          <p:grpSpPr>
            <a:xfrm rot="10800000">
              <a:off x="925058" y="684058"/>
              <a:ext cx="92400" cy="411825"/>
              <a:chOff x="2070100" y="2563700"/>
              <a:chExt cx="92400" cy="411825"/>
            </a:xfrm>
          </p:grpSpPr>
          <p:cxnSp>
            <p:nvCxnSpPr>
              <p:cNvPr id="138" name="Google Shape;138;p21"/>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39" name="Google Shape;139;p21"/>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0" name="Google Shape;140;p21"/>
            <p:cNvSpPr/>
            <p:nvPr/>
          </p:nvSpPr>
          <p:spPr>
            <a:xfrm>
              <a:off x="2147150" y="684063"/>
              <a:ext cx="1352400" cy="133500"/>
            </a:xfrm>
            <a:prstGeom prst="rect">
              <a:avLst/>
            </a:prstGeom>
            <a:solidFill>
              <a:srgbClr val="D838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1" name="Google Shape;141;p21"/>
            <p:cNvGrpSpPr/>
            <p:nvPr/>
          </p:nvGrpSpPr>
          <p:grpSpPr>
            <a:xfrm>
              <a:off x="2097919" y="404655"/>
              <a:ext cx="92400" cy="411825"/>
              <a:chOff x="845575" y="2563700"/>
              <a:chExt cx="92400" cy="411825"/>
            </a:xfrm>
          </p:grpSpPr>
          <p:cxnSp>
            <p:nvCxnSpPr>
              <p:cNvPr id="142" name="Google Shape;142;p21"/>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43" name="Google Shape;143;p21"/>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 name="Google Shape;144;p21"/>
            <p:cNvSpPr txBox="1"/>
            <p:nvPr/>
          </p:nvSpPr>
          <p:spPr>
            <a:xfrm>
              <a:off x="1797782" y="819843"/>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2007</a:t>
              </a:r>
              <a:endParaRPr b="1" sz="1200">
                <a:latin typeface="Roboto"/>
                <a:ea typeface="Roboto"/>
                <a:cs typeface="Roboto"/>
                <a:sym typeface="Roboto"/>
              </a:endParaRPr>
            </a:p>
          </p:txBody>
        </p:sp>
        <p:sp>
          <p:nvSpPr>
            <p:cNvPr id="145" name="Google Shape;145;p21"/>
            <p:cNvSpPr txBox="1"/>
            <p:nvPr/>
          </p:nvSpPr>
          <p:spPr>
            <a:xfrm>
              <a:off x="1495800" y="138650"/>
              <a:ext cx="1781700" cy="26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800">
                  <a:latin typeface="Roboto"/>
                  <a:ea typeface="Roboto"/>
                  <a:cs typeface="Roboto"/>
                  <a:sym typeface="Roboto"/>
                </a:rPr>
                <a:t>       Cape Town OER Declaration</a:t>
              </a:r>
              <a:endParaRPr b="1" sz="800">
                <a:latin typeface="Roboto"/>
                <a:ea typeface="Roboto"/>
                <a:cs typeface="Roboto"/>
                <a:sym typeface="Roboto"/>
              </a:endParaRPr>
            </a:p>
          </p:txBody>
        </p:sp>
        <p:grpSp>
          <p:nvGrpSpPr>
            <p:cNvPr id="146" name="Google Shape;146;p21"/>
            <p:cNvGrpSpPr/>
            <p:nvPr/>
          </p:nvGrpSpPr>
          <p:grpSpPr>
            <a:xfrm rot="10800000">
              <a:off x="3444665" y="684058"/>
              <a:ext cx="92400" cy="411825"/>
              <a:chOff x="2070100" y="2563700"/>
              <a:chExt cx="92400" cy="411825"/>
            </a:xfrm>
          </p:grpSpPr>
          <p:cxnSp>
            <p:nvCxnSpPr>
              <p:cNvPr id="147" name="Google Shape;147;p21"/>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48" name="Google Shape;148;p21"/>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 name="Google Shape;149;p21"/>
            <p:cNvSpPr txBox="1"/>
            <p:nvPr/>
          </p:nvSpPr>
          <p:spPr>
            <a:xfrm>
              <a:off x="3117964" y="374420"/>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2012</a:t>
              </a:r>
              <a:endParaRPr b="1" sz="1200">
                <a:latin typeface="Roboto"/>
                <a:ea typeface="Roboto"/>
                <a:cs typeface="Roboto"/>
                <a:sym typeface="Roboto"/>
              </a:endParaRPr>
            </a:p>
          </p:txBody>
        </p:sp>
        <p:sp>
          <p:nvSpPr>
            <p:cNvPr id="150" name="Google Shape;150;p21"/>
            <p:cNvSpPr txBox="1"/>
            <p:nvPr/>
          </p:nvSpPr>
          <p:spPr>
            <a:xfrm>
              <a:off x="2600025" y="1047506"/>
              <a:ext cx="1781700" cy="41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800">
                  <a:latin typeface="Roboto"/>
                  <a:ea typeface="Roboto"/>
                  <a:cs typeface="Roboto"/>
                  <a:sym typeface="Roboto"/>
                </a:rPr>
                <a:t>First Open Education Week / UNESCO Paris OER Definition</a:t>
              </a:r>
              <a:endParaRPr b="1" sz="800">
                <a:latin typeface="Roboto"/>
                <a:ea typeface="Roboto"/>
                <a:cs typeface="Roboto"/>
                <a:sym typeface="Roboto"/>
              </a:endParaRPr>
            </a:p>
          </p:txBody>
        </p:sp>
      </p:grpSp>
      <p:grpSp>
        <p:nvGrpSpPr>
          <p:cNvPr id="151" name="Google Shape;151;p21"/>
          <p:cNvGrpSpPr/>
          <p:nvPr/>
        </p:nvGrpSpPr>
        <p:grpSpPr>
          <a:xfrm>
            <a:off x="2803263" y="1267325"/>
            <a:ext cx="5079175" cy="1427099"/>
            <a:chOff x="2886450" y="1549250"/>
            <a:chExt cx="5079175" cy="1427099"/>
          </a:xfrm>
        </p:grpSpPr>
        <p:sp>
          <p:nvSpPr>
            <p:cNvPr id="152" name="Google Shape;152;p21"/>
            <p:cNvSpPr/>
            <p:nvPr/>
          </p:nvSpPr>
          <p:spPr>
            <a:xfrm>
              <a:off x="3499231" y="2295253"/>
              <a:ext cx="1534500" cy="133500"/>
            </a:xfrm>
            <a:prstGeom prst="rect">
              <a:avLst/>
            </a:prstGeom>
            <a:solidFill>
              <a:srgbClr val="9225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1"/>
            <p:cNvSpPr txBox="1"/>
            <p:nvPr/>
          </p:nvSpPr>
          <p:spPr>
            <a:xfrm>
              <a:off x="3062623" y="2431041"/>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2012</a:t>
              </a:r>
              <a:endParaRPr b="1" sz="1200">
                <a:latin typeface="Roboto"/>
                <a:ea typeface="Roboto"/>
                <a:cs typeface="Roboto"/>
                <a:sym typeface="Roboto"/>
              </a:endParaRPr>
            </a:p>
          </p:txBody>
        </p:sp>
        <p:grpSp>
          <p:nvGrpSpPr>
            <p:cNvPr id="154" name="Google Shape;154;p21"/>
            <p:cNvGrpSpPr/>
            <p:nvPr/>
          </p:nvGrpSpPr>
          <p:grpSpPr>
            <a:xfrm>
              <a:off x="3447658" y="2015842"/>
              <a:ext cx="92400" cy="411825"/>
              <a:chOff x="845575" y="2563700"/>
              <a:chExt cx="92400" cy="411825"/>
            </a:xfrm>
          </p:grpSpPr>
          <p:cxnSp>
            <p:nvCxnSpPr>
              <p:cNvPr id="155" name="Google Shape;155;p21"/>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56" name="Google Shape;156;p21"/>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 name="Google Shape;157;p21"/>
            <p:cNvSpPr txBox="1"/>
            <p:nvPr/>
          </p:nvSpPr>
          <p:spPr>
            <a:xfrm>
              <a:off x="2886450" y="1590138"/>
              <a:ext cx="13611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800">
                  <a:latin typeface="Roboto"/>
                  <a:ea typeface="Roboto"/>
                  <a:cs typeface="Roboto"/>
                  <a:sym typeface="Roboto"/>
                </a:rPr>
                <a:t>BC Open Textbook Project (now BCcampus)</a:t>
              </a:r>
              <a:endParaRPr b="1" sz="800">
                <a:latin typeface="Roboto"/>
                <a:ea typeface="Roboto"/>
                <a:cs typeface="Roboto"/>
                <a:sym typeface="Roboto"/>
              </a:endParaRPr>
            </a:p>
          </p:txBody>
        </p:sp>
        <p:sp>
          <p:nvSpPr>
            <p:cNvPr id="158" name="Google Shape;158;p21"/>
            <p:cNvSpPr/>
            <p:nvPr/>
          </p:nvSpPr>
          <p:spPr>
            <a:xfrm>
              <a:off x="5033726" y="2295263"/>
              <a:ext cx="1184100" cy="133500"/>
            </a:xfrm>
            <a:prstGeom prst="rect">
              <a:avLst/>
            </a:prstGeom>
            <a:solidFill>
              <a:srgbClr val="551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1"/>
            <p:cNvSpPr txBox="1"/>
            <p:nvPr/>
          </p:nvSpPr>
          <p:spPr>
            <a:xfrm>
              <a:off x="4234025" y="2671249"/>
              <a:ext cx="1781700" cy="30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800">
                  <a:latin typeface="Roboto"/>
                  <a:ea typeface="Roboto"/>
                  <a:cs typeface="Roboto"/>
                  <a:sym typeface="Roboto"/>
                </a:rPr>
                <a:t>eCampus Ontario Launched</a:t>
              </a:r>
              <a:endParaRPr b="1" sz="800">
                <a:latin typeface="Roboto"/>
                <a:ea typeface="Roboto"/>
                <a:cs typeface="Roboto"/>
                <a:sym typeface="Roboto"/>
              </a:endParaRPr>
            </a:p>
          </p:txBody>
        </p:sp>
        <p:sp>
          <p:nvSpPr>
            <p:cNvPr id="160" name="Google Shape;160;p21"/>
            <p:cNvSpPr txBox="1"/>
            <p:nvPr/>
          </p:nvSpPr>
          <p:spPr>
            <a:xfrm>
              <a:off x="4668155" y="1918374"/>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2015</a:t>
              </a:r>
              <a:endParaRPr b="1" sz="1200">
                <a:latin typeface="Roboto"/>
                <a:ea typeface="Roboto"/>
                <a:cs typeface="Roboto"/>
                <a:sym typeface="Roboto"/>
              </a:endParaRPr>
            </a:p>
          </p:txBody>
        </p:sp>
        <p:grpSp>
          <p:nvGrpSpPr>
            <p:cNvPr id="161" name="Google Shape;161;p21"/>
            <p:cNvGrpSpPr/>
            <p:nvPr/>
          </p:nvGrpSpPr>
          <p:grpSpPr>
            <a:xfrm rot="10800000">
              <a:off x="4991633" y="2295245"/>
              <a:ext cx="92400" cy="411825"/>
              <a:chOff x="2070100" y="2563700"/>
              <a:chExt cx="92400" cy="411825"/>
            </a:xfrm>
          </p:grpSpPr>
          <p:cxnSp>
            <p:nvCxnSpPr>
              <p:cNvPr id="162" name="Google Shape;162;p21"/>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63" name="Google Shape;163;p21"/>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4" name="Google Shape;164;p21"/>
            <p:cNvGrpSpPr/>
            <p:nvPr/>
          </p:nvGrpSpPr>
          <p:grpSpPr>
            <a:xfrm>
              <a:off x="6175044" y="2015842"/>
              <a:ext cx="92400" cy="411825"/>
              <a:chOff x="845575" y="2563700"/>
              <a:chExt cx="92400" cy="411825"/>
            </a:xfrm>
          </p:grpSpPr>
          <p:cxnSp>
            <p:nvCxnSpPr>
              <p:cNvPr id="165" name="Google Shape;165;p21"/>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66" name="Google Shape;166;p21"/>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7" name="Google Shape;167;p21"/>
            <p:cNvSpPr txBox="1"/>
            <p:nvPr/>
          </p:nvSpPr>
          <p:spPr>
            <a:xfrm>
              <a:off x="5893407" y="2431031"/>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2017</a:t>
              </a:r>
              <a:endParaRPr b="1" sz="1200">
                <a:latin typeface="Roboto"/>
                <a:ea typeface="Roboto"/>
                <a:cs typeface="Roboto"/>
                <a:sym typeface="Roboto"/>
              </a:endParaRPr>
            </a:p>
          </p:txBody>
        </p:sp>
        <p:sp>
          <p:nvSpPr>
            <p:cNvPr id="168" name="Google Shape;168;p21"/>
            <p:cNvSpPr txBox="1"/>
            <p:nvPr/>
          </p:nvSpPr>
          <p:spPr>
            <a:xfrm>
              <a:off x="5683825" y="1549250"/>
              <a:ext cx="22818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800">
                  <a:latin typeface="Roboto"/>
                  <a:ea typeface="Roboto"/>
                  <a:cs typeface="Roboto"/>
                  <a:sym typeface="Roboto"/>
                </a:rPr>
                <a:t>Federal Finance Committee Recommends $8m OER pilot (not adopted)</a:t>
              </a:r>
              <a:endParaRPr b="1" sz="800">
                <a:latin typeface="Roboto"/>
                <a:ea typeface="Roboto"/>
                <a:cs typeface="Roboto"/>
                <a:sym typeface="Roboto"/>
              </a:endParaRPr>
            </a:p>
          </p:txBody>
        </p:sp>
      </p:grpSp>
      <p:cxnSp>
        <p:nvCxnSpPr>
          <p:cNvPr id="169" name="Google Shape;169;p21"/>
          <p:cNvCxnSpPr/>
          <p:nvPr/>
        </p:nvCxnSpPr>
        <p:spPr>
          <a:xfrm>
            <a:off x="14100" y="1316900"/>
            <a:ext cx="9115800" cy="28200"/>
          </a:xfrm>
          <a:prstGeom prst="straightConnector1">
            <a:avLst/>
          </a:prstGeom>
          <a:noFill/>
          <a:ln cap="flat" cmpd="sng" w="9525">
            <a:solidFill>
              <a:schemeClr val="dk2"/>
            </a:solidFill>
            <a:prstDash val="solid"/>
            <a:round/>
            <a:headEnd len="med" w="med" type="none"/>
            <a:tailEnd len="med" w="med" type="none"/>
          </a:ln>
        </p:spPr>
      </p:cxnSp>
      <p:cxnSp>
        <p:nvCxnSpPr>
          <p:cNvPr id="170" name="Google Shape;170;p21"/>
          <p:cNvCxnSpPr/>
          <p:nvPr/>
        </p:nvCxnSpPr>
        <p:spPr>
          <a:xfrm>
            <a:off x="28200" y="2604075"/>
            <a:ext cx="9115800" cy="28200"/>
          </a:xfrm>
          <a:prstGeom prst="straightConnector1">
            <a:avLst/>
          </a:prstGeom>
          <a:noFill/>
          <a:ln cap="flat" cmpd="sng" w="9525">
            <a:solidFill>
              <a:schemeClr val="dk2"/>
            </a:solidFill>
            <a:prstDash val="solid"/>
            <a:round/>
            <a:headEnd len="med" w="med" type="none"/>
            <a:tailEnd len="med" w="med" type="none"/>
          </a:ln>
        </p:spPr>
      </p:cxnSp>
      <p:grpSp>
        <p:nvGrpSpPr>
          <p:cNvPr id="171" name="Google Shape;171;p21"/>
          <p:cNvGrpSpPr/>
          <p:nvPr/>
        </p:nvGrpSpPr>
        <p:grpSpPr>
          <a:xfrm>
            <a:off x="6073091" y="2980191"/>
            <a:ext cx="92400" cy="411825"/>
            <a:chOff x="845575" y="2563700"/>
            <a:chExt cx="92400" cy="411825"/>
          </a:xfrm>
        </p:grpSpPr>
        <p:cxnSp>
          <p:nvCxnSpPr>
            <p:cNvPr id="172" name="Google Shape;172;p21"/>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73" name="Google Shape;173;p21"/>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4" name="Google Shape;174;p21"/>
          <p:cNvSpPr txBox="1"/>
          <p:nvPr/>
        </p:nvSpPr>
        <p:spPr>
          <a:xfrm>
            <a:off x="5788579" y="4175929"/>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2017</a:t>
            </a:r>
            <a:endParaRPr b="1" sz="1200">
              <a:latin typeface="Roboto"/>
              <a:ea typeface="Roboto"/>
              <a:cs typeface="Roboto"/>
              <a:sym typeface="Roboto"/>
            </a:endParaRPr>
          </a:p>
        </p:txBody>
      </p:sp>
      <p:sp>
        <p:nvSpPr>
          <p:cNvPr id="175" name="Google Shape;175;p21"/>
          <p:cNvSpPr txBox="1"/>
          <p:nvPr/>
        </p:nvSpPr>
        <p:spPr>
          <a:xfrm>
            <a:off x="5653975" y="2525200"/>
            <a:ext cx="2151900" cy="28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eCampus Alberta (terminated)</a:t>
            </a:r>
            <a:endParaRPr b="1" sz="800">
              <a:latin typeface="Roboto"/>
              <a:ea typeface="Roboto"/>
              <a:cs typeface="Roboto"/>
              <a:sym typeface="Roboto"/>
            </a:endParaRPr>
          </a:p>
          <a:p>
            <a:pPr indent="0" lvl="0" marL="0" rtl="0" algn="l">
              <a:spcBef>
                <a:spcPts val="0"/>
              </a:spcBef>
              <a:spcAft>
                <a:spcPts val="0"/>
              </a:spcAft>
              <a:buNone/>
            </a:pPr>
            <a:r>
              <a:rPr b="1" lang="en" sz="800">
                <a:latin typeface="Roboto"/>
                <a:ea typeface="Roboto"/>
                <a:cs typeface="Roboto"/>
                <a:sym typeface="Roboto"/>
              </a:rPr>
              <a:t>ABOER (terminated)</a:t>
            </a:r>
            <a:endParaRPr b="1" sz="800">
              <a:latin typeface="Roboto"/>
              <a:ea typeface="Roboto"/>
              <a:cs typeface="Roboto"/>
              <a:sym typeface="Roboto"/>
            </a:endParaRPr>
          </a:p>
          <a:p>
            <a:pPr indent="0" lvl="0" marL="0" rtl="0" algn="l">
              <a:spcBef>
                <a:spcPts val="0"/>
              </a:spcBef>
              <a:spcAft>
                <a:spcPts val="0"/>
              </a:spcAft>
              <a:buNone/>
            </a:pPr>
            <a:r>
              <a:rPr b="1" lang="en" sz="800">
                <a:latin typeface="Roboto"/>
                <a:ea typeface="Roboto"/>
                <a:cs typeface="Roboto"/>
                <a:sym typeface="Roboto"/>
              </a:rPr>
              <a:t>ABOER Summit (UofA)</a:t>
            </a:r>
            <a:endParaRPr b="1" sz="800">
              <a:latin typeface="Roboto"/>
              <a:ea typeface="Roboto"/>
              <a:cs typeface="Roboto"/>
              <a:sym typeface="Roboto"/>
            </a:endParaRPr>
          </a:p>
        </p:txBody>
      </p:sp>
      <p:sp>
        <p:nvSpPr>
          <p:cNvPr id="176" name="Google Shape;176;p21"/>
          <p:cNvSpPr/>
          <p:nvPr/>
        </p:nvSpPr>
        <p:spPr>
          <a:xfrm>
            <a:off x="1012900" y="3259600"/>
            <a:ext cx="3546600" cy="133500"/>
          </a:xfrm>
          <a:prstGeom prst="rect">
            <a:avLst/>
          </a:prstGeom>
          <a:solidFill>
            <a:srgbClr val="307B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1"/>
          <p:cNvSpPr txBox="1"/>
          <p:nvPr/>
        </p:nvSpPr>
        <p:spPr>
          <a:xfrm>
            <a:off x="576291" y="3395389"/>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2002</a:t>
            </a:r>
            <a:endParaRPr b="1" sz="1200">
              <a:latin typeface="Roboto"/>
              <a:ea typeface="Roboto"/>
              <a:cs typeface="Roboto"/>
              <a:sym typeface="Roboto"/>
            </a:endParaRPr>
          </a:p>
        </p:txBody>
      </p:sp>
      <p:grpSp>
        <p:nvGrpSpPr>
          <p:cNvPr id="178" name="Google Shape;178;p21"/>
          <p:cNvGrpSpPr/>
          <p:nvPr/>
        </p:nvGrpSpPr>
        <p:grpSpPr>
          <a:xfrm>
            <a:off x="961325" y="2980191"/>
            <a:ext cx="92400" cy="411825"/>
            <a:chOff x="845575" y="2563700"/>
            <a:chExt cx="92400" cy="411825"/>
          </a:xfrm>
        </p:grpSpPr>
        <p:cxnSp>
          <p:nvCxnSpPr>
            <p:cNvPr id="179" name="Google Shape;179;p21"/>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80" name="Google Shape;180;p21"/>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1" name="Google Shape;181;p21"/>
          <p:cNvSpPr txBox="1"/>
          <p:nvPr/>
        </p:nvSpPr>
        <p:spPr>
          <a:xfrm>
            <a:off x="421300" y="2645913"/>
            <a:ext cx="2253600" cy="33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800">
                <a:latin typeface="Roboto"/>
                <a:ea typeface="Roboto"/>
                <a:cs typeface="Roboto"/>
                <a:sym typeface="Roboto"/>
              </a:rPr>
              <a:t>eCampus Alberta (launched)</a:t>
            </a:r>
            <a:endParaRPr b="1" sz="800">
              <a:latin typeface="Roboto"/>
              <a:ea typeface="Roboto"/>
              <a:cs typeface="Roboto"/>
              <a:sym typeface="Roboto"/>
            </a:endParaRPr>
          </a:p>
        </p:txBody>
      </p:sp>
      <p:sp>
        <p:nvSpPr>
          <p:cNvPr id="182" name="Google Shape;182;p21"/>
          <p:cNvSpPr/>
          <p:nvPr/>
        </p:nvSpPr>
        <p:spPr>
          <a:xfrm>
            <a:off x="4559500" y="3259600"/>
            <a:ext cx="1550700" cy="133500"/>
          </a:xfrm>
          <a:prstGeom prst="rect">
            <a:avLst/>
          </a:prstGeom>
          <a:solidFill>
            <a:srgbClr val="094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1"/>
          <p:cNvSpPr txBox="1"/>
          <p:nvPr/>
        </p:nvSpPr>
        <p:spPr>
          <a:xfrm>
            <a:off x="4150845" y="2936910"/>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2014</a:t>
            </a:r>
            <a:endParaRPr b="1" sz="1200">
              <a:latin typeface="Roboto"/>
              <a:ea typeface="Roboto"/>
              <a:cs typeface="Roboto"/>
              <a:sym typeface="Roboto"/>
            </a:endParaRPr>
          </a:p>
        </p:txBody>
      </p:sp>
      <p:grpSp>
        <p:nvGrpSpPr>
          <p:cNvPr id="184" name="Google Shape;184;p21"/>
          <p:cNvGrpSpPr/>
          <p:nvPr/>
        </p:nvGrpSpPr>
        <p:grpSpPr>
          <a:xfrm rot="10800000">
            <a:off x="4514573" y="3259593"/>
            <a:ext cx="92400" cy="411825"/>
            <a:chOff x="2070100" y="2563700"/>
            <a:chExt cx="92400" cy="411825"/>
          </a:xfrm>
        </p:grpSpPr>
        <p:cxnSp>
          <p:nvCxnSpPr>
            <p:cNvPr id="185" name="Google Shape;185;p21"/>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86" name="Google Shape;186;p21"/>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7" name="Google Shape;187;p21"/>
          <p:cNvSpPr txBox="1"/>
          <p:nvPr/>
        </p:nvSpPr>
        <p:spPr>
          <a:xfrm>
            <a:off x="3768800" y="3611238"/>
            <a:ext cx="2253600" cy="24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ABOER Program (launched)</a:t>
            </a:r>
            <a:endParaRPr b="1" sz="800">
              <a:latin typeface="Roboto"/>
              <a:ea typeface="Roboto"/>
              <a:cs typeface="Roboto"/>
              <a:sym typeface="Roboto"/>
            </a:endParaRPr>
          </a:p>
          <a:p>
            <a:pPr indent="0" lvl="0" marL="0" rtl="0" algn="l">
              <a:spcBef>
                <a:spcPts val="0"/>
              </a:spcBef>
              <a:spcAft>
                <a:spcPts val="1600"/>
              </a:spcAft>
              <a:buNone/>
            </a:pPr>
            <a:r>
              <a:t/>
            </a:r>
            <a:endParaRPr b="1" sz="800">
              <a:latin typeface="Roboto"/>
              <a:ea typeface="Roboto"/>
              <a:cs typeface="Roboto"/>
              <a:sym typeface="Roboto"/>
            </a:endParaRPr>
          </a:p>
        </p:txBody>
      </p:sp>
      <p:cxnSp>
        <p:nvCxnSpPr>
          <p:cNvPr id="188" name="Google Shape;188;p21"/>
          <p:cNvCxnSpPr/>
          <p:nvPr/>
        </p:nvCxnSpPr>
        <p:spPr>
          <a:xfrm>
            <a:off x="14100" y="3860213"/>
            <a:ext cx="9115800" cy="28200"/>
          </a:xfrm>
          <a:prstGeom prst="straightConnector1">
            <a:avLst/>
          </a:prstGeom>
          <a:noFill/>
          <a:ln cap="flat" cmpd="sng" w="9525">
            <a:solidFill>
              <a:schemeClr val="dk2"/>
            </a:solidFill>
            <a:prstDash val="solid"/>
            <a:round/>
            <a:headEnd len="med" w="med" type="none"/>
            <a:tailEnd len="med" w="med" type="none"/>
          </a:ln>
        </p:spPr>
      </p:cxnSp>
      <p:sp>
        <p:nvSpPr>
          <p:cNvPr id="189" name="Google Shape;189;p21"/>
          <p:cNvSpPr/>
          <p:nvPr/>
        </p:nvSpPr>
        <p:spPr>
          <a:xfrm>
            <a:off x="6804850" y="4479450"/>
            <a:ext cx="15630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0" name="Google Shape;190;p21"/>
          <p:cNvGrpSpPr/>
          <p:nvPr/>
        </p:nvGrpSpPr>
        <p:grpSpPr>
          <a:xfrm>
            <a:off x="6763866" y="4200041"/>
            <a:ext cx="92400" cy="411825"/>
            <a:chOff x="845575" y="2563700"/>
            <a:chExt cx="92400" cy="411825"/>
          </a:xfrm>
        </p:grpSpPr>
        <p:cxnSp>
          <p:nvCxnSpPr>
            <p:cNvPr id="191" name="Google Shape;191;p21"/>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92" name="Google Shape;192;p21"/>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3" name="Google Shape;193;p21"/>
          <p:cNvSpPr txBox="1"/>
          <p:nvPr/>
        </p:nvSpPr>
        <p:spPr>
          <a:xfrm>
            <a:off x="6482229" y="4615229"/>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2018</a:t>
            </a:r>
            <a:endParaRPr b="1" sz="1200">
              <a:latin typeface="Roboto"/>
              <a:ea typeface="Roboto"/>
              <a:cs typeface="Roboto"/>
              <a:sym typeface="Roboto"/>
            </a:endParaRPr>
          </a:p>
        </p:txBody>
      </p:sp>
      <p:sp>
        <p:nvSpPr>
          <p:cNvPr id="194" name="Google Shape;194;p21"/>
          <p:cNvSpPr txBox="1"/>
          <p:nvPr/>
        </p:nvSpPr>
        <p:spPr>
          <a:xfrm>
            <a:off x="6492200" y="3866663"/>
            <a:ext cx="2611500" cy="52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Open Education Advocacy Committee (launches)</a:t>
            </a:r>
            <a:endParaRPr b="1" sz="800">
              <a:latin typeface="Roboto"/>
              <a:ea typeface="Roboto"/>
              <a:cs typeface="Roboto"/>
              <a:sym typeface="Roboto"/>
            </a:endParaRPr>
          </a:p>
          <a:p>
            <a:pPr indent="0" lvl="0" marL="0" rtl="0" algn="l">
              <a:spcBef>
                <a:spcPts val="0"/>
              </a:spcBef>
              <a:spcAft>
                <a:spcPts val="0"/>
              </a:spcAft>
              <a:buNone/>
            </a:pPr>
            <a:r>
              <a:rPr b="1" lang="en" sz="800">
                <a:latin typeface="Roboto"/>
                <a:ea typeface="Roboto"/>
                <a:cs typeface="Roboto"/>
                <a:sym typeface="Roboto"/>
              </a:rPr>
              <a:t>Open Education Interest Group (ends)</a:t>
            </a:r>
            <a:endParaRPr b="1" sz="800">
              <a:latin typeface="Roboto"/>
              <a:ea typeface="Roboto"/>
              <a:cs typeface="Roboto"/>
              <a:sym typeface="Roboto"/>
            </a:endParaRPr>
          </a:p>
          <a:p>
            <a:pPr indent="0" lvl="0" marL="0" rtl="0" algn="l">
              <a:spcBef>
                <a:spcPts val="0"/>
              </a:spcBef>
              <a:spcAft>
                <a:spcPts val="0"/>
              </a:spcAft>
              <a:buNone/>
            </a:pPr>
            <a:r>
              <a:t/>
            </a:r>
            <a:endParaRPr b="1" sz="800">
              <a:latin typeface="Roboto"/>
              <a:ea typeface="Roboto"/>
              <a:cs typeface="Roboto"/>
              <a:sym typeface="Roboto"/>
            </a:endParaRPr>
          </a:p>
          <a:p>
            <a:pPr indent="0" lvl="0" marL="0" rtl="0" algn="l">
              <a:spcBef>
                <a:spcPts val="0"/>
              </a:spcBef>
              <a:spcAft>
                <a:spcPts val="1600"/>
              </a:spcAft>
              <a:buNone/>
            </a:pPr>
            <a:r>
              <a:t/>
            </a:r>
            <a:endParaRPr b="1" sz="800">
              <a:latin typeface="Roboto"/>
              <a:ea typeface="Roboto"/>
              <a:cs typeface="Roboto"/>
              <a:sym typeface="Roboto"/>
            </a:endParaRPr>
          </a:p>
        </p:txBody>
      </p:sp>
      <p:sp>
        <p:nvSpPr>
          <p:cNvPr id="195" name="Google Shape;195;p21"/>
          <p:cNvSpPr/>
          <p:nvPr/>
        </p:nvSpPr>
        <p:spPr>
          <a:xfrm>
            <a:off x="4884875" y="4479425"/>
            <a:ext cx="13806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1"/>
          <p:cNvSpPr txBox="1"/>
          <p:nvPr/>
        </p:nvSpPr>
        <p:spPr>
          <a:xfrm>
            <a:off x="4448266" y="4615214"/>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2015</a:t>
            </a:r>
            <a:endParaRPr b="1" sz="1200">
              <a:latin typeface="Roboto"/>
              <a:ea typeface="Roboto"/>
              <a:cs typeface="Roboto"/>
              <a:sym typeface="Roboto"/>
            </a:endParaRPr>
          </a:p>
        </p:txBody>
      </p:sp>
      <p:grpSp>
        <p:nvGrpSpPr>
          <p:cNvPr id="197" name="Google Shape;197;p21"/>
          <p:cNvGrpSpPr/>
          <p:nvPr/>
        </p:nvGrpSpPr>
        <p:grpSpPr>
          <a:xfrm>
            <a:off x="4833300" y="4200016"/>
            <a:ext cx="92400" cy="411825"/>
            <a:chOff x="845575" y="2563700"/>
            <a:chExt cx="92400" cy="411825"/>
          </a:xfrm>
        </p:grpSpPr>
        <p:cxnSp>
          <p:nvCxnSpPr>
            <p:cNvPr id="198" name="Google Shape;198;p21"/>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99" name="Google Shape;199;p21"/>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0" name="Google Shape;200;p21"/>
          <p:cNvSpPr txBox="1"/>
          <p:nvPr/>
        </p:nvSpPr>
        <p:spPr>
          <a:xfrm>
            <a:off x="3868900" y="3945013"/>
            <a:ext cx="2253600" cy="30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Open Education Interest Group (launches)</a:t>
            </a:r>
            <a:endParaRPr b="1" sz="800">
              <a:latin typeface="Roboto"/>
              <a:ea typeface="Roboto"/>
              <a:cs typeface="Roboto"/>
              <a:sym typeface="Roboto"/>
            </a:endParaRPr>
          </a:p>
          <a:p>
            <a:pPr indent="0" lvl="0" marL="0" rtl="0" algn="l">
              <a:spcBef>
                <a:spcPts val="0"/>
              </a:spcBef>
              <a:spcAft>
                <a:spcPts val="0"/>
              </a:spcAft>
              <a:buNone/>
            </a:pPr>
            <a:r>
              <a:t/>
            </a:r>
            <a:endParaRPr b="1" sz="800">
              <a:latin typeface="Roboto"/>
              <a:ea typeface="Roboto"/>
              <a:cs typeface="Roboto"/>
              <a:sym typeface="Roboto"/>
            </a:endParaRPr>
          </a:p>
          <a:p>
            <a:pPr indent="0" lvl="0" marL="0" rtl="0" algn="l">
              <a:spcBef>
                <a:spcPts val="0"/>
              </a:spcBef>
              <a:spcAft>
                <a:spcPts val="1600"/>
              </a:spcAft>
              <a:buNone/>
            </a:pPr>
            <a:r>
              <a:t/>
            </a:r>
            <a:endParaRPr b="1" sz="800">
              <a:latin typeface="Roboto"/>
              <a:ea typeface="Roboto"/>
              <a:cs typeface="Roboto"/>
              <a:sym typeface="Roboto"/>
            </a:endParaRPr>
          </a:p>
        </p:txBody>
      </p:sp>
      <p:sp>
        <p:nvSpPr>
          <p:cNvPr id="201" name="Google Shape;201;p21"/>
          <p:cNvSpPr/>
          <p:nvPr/>
        </p:nvSpPr>
        <p:spPr>
          <a:xfrm>
            <a:off x="6145400" y="4479425"/>
            <a:ext cx="6561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1"/>
          <p:cNvSpPr txBox="1"/>
          <p:nvPr/>
        </p:nvSpPr>
        <p:spPr>
          <a:xfrm>
            <a:off x="5746395" y="3340410"/>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2017</a:t>
            </a:r>
            <a:endParaRPr b="1" sz="1200">
              <a:latin typeface="Roboto"/>
              <a:ea typeface="Roboto"/>
              <a:cs typeface="Roboto"/>
              <a:sym typeface="Roboto"/>
            </a:endParaRPr>
          </a:p>
        </p:txBody>
      </p:sp>
      <p:grpSp>
        <p:nvGrpSpPr>
          <p:cNvPr id="203" name="Google Shape;203;p21"/>
          <p:cNvGrpSpPr/>
          <p:nvPr/>
        </p:nvGrpSpPr>
        <p:grpSpPr>
          <a:xfrm rot="10800000">
            <a:off x="6088723" y="4479418"/>
            <a:ext cx="92400" cy="411825"/>
            <a:chOff x="2070100" y="2563700"/>
            <a:chExt cx="92400" cy="411825"/>
          </a:xfrm>
        </p:grpSpPr>
        <p:cxnSp>
          <p:nvCxnSpPr>
            <p:cNvPr id="204" name="Google Shape;204;p21"/>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05" name="Google Shape;205;p21"/>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6" name="Google Shape;206;p21"/>
          <p:cNvSpPr txBox="1"/>
          <p:nvPr/>
        </p:nvSpPr>
        <p:spPr>
          <a:xfrm>
            <a:off x="5292700" y="4798150"/>
            <a:ext cx="2253600" cy="24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Open Education Advocacy Group (launches)</a:t>
            </a:r>
            <a:endParaRPr b="1" sz="800">
              <a:latin typeface="Roboto"/>
              <a:ea typeface="Roboto"/>
              <a:cs typeface="Roboto"/>
              <a:sym typeface="Roboto"/>
            </a:endParaRPr>
          </a:p>
          <a:p>
            <a:pPr indent="0" lvl="0" marL="0" rtl="0" algn="l">
              <a:spcBef>
                <a:spcPts val="0"/>
              </a:spcBef>
              <a:spcAft>
                <a:spcPts val="0"/>
              </a:spcAft>
              <a:buNone/>
            </a:pPr>
            <a:r>
              <a:rPr b="1" lang="en" sz="800">
                <a:latin typeface="Roboto"/>
                <a:ea typeface="Roboto"/>
                <a:cs typeface="Roboto"/>
                <a:sym typeface="Roboto"/>
              </a:rPr>
              <a:t>OER Awards Program (begins)</a:t>
            </a:r>
            <a:endParaRPr b="1" sz="800">
              <a:latin typeface="Roboto"/>
              <a:ea typeface="Roboto"/>
              <a:cs typeface="Roboto"/>
              <a:sym typeface="Roboto"/>
            </a:endParaRPr>
          </a:p>
          <a:p>
            <a:pPr indent="0" lvl="0" marL="0" rtl="0" algn="l">
              <a:spcBef>
                <a:spcPts val="0"/>
              </a:spcBef>
              <a:spcAft>
                <a:spcPts val="0"/>
              </a:spcAft>
              <a:buNone/>
            </a:pPr>
            <a:r>
              <a:t/>
            </a:r>
            <a:endParaRPr b="1" sz="800">
              <a:latin typeface="Roboto"/>
              <a:ea typeface="Roboto"/>
              <a:cs typeface="Roboto"/>
              <a:sym typeface="Roboto"/>
            </a:endParaRPr>
          </a:p>
          <a:p>
            <a:pPr indent="0" lvl="0" marL="0" rtl="0" algn="l">
              <a:spcBef>
                <a:spcPts val="0"/>
              </a:spcBef>
              <a:spcAft>
                <a:spcPts val="0"/>
              </a:spcAft>
              <a:buNone/>
            </a:pPr>
            <a:r>
              <a:t/>
            </a:r>
            <a:endParaRPr b="1" sz="800">
              <a:latin typeface="Roboto"/>
              <a:ea typeface="Roboto"/>
              <a:cs typeface="Roboto"/>
              <a:sym typeface="Roboto"/>
            </a:endParaRPr>
          </a:p>
          <a:p>
            <a:pPr indent="0" lvl="0" marL="0" rtl="0" algn="l">
              <a:spcBef>
                <a:spcPts val="0"/>
              </a:spcBef>
              <a:spcAft>
                <a:spcPts val="1600"/>
              </a:spcAft>
              <a:buNone/>
            </a:pPr>
            <a:r>
              <a:t/>
            </a:r>
            <a:endParaRPr b="1" sz="800">
              <a:latin typeface="Roboto"/>
              <a:ea typeface="Roboto"/>
              <a:cs typeface="Roboto"/>
              <a:sym typeface="Roboto"/>
            </a:endParaRPr>
          </a:p>
        </p:txBody>
      </p:sp>
      <p:sp>
        <p:nvSpPr>
          <p:cNvPr id="207" name="Google Shape;207;p21"/>
          <p:cNvSpPr/>
          <p:nvPr/>
        </p:nvSpPr>
        <p:spPr>
          <a:xfrm>
            <a:off x="8233825" y="4395600"/>
            <a:ext cx="395100" cy="301200"/>
          </a:xfrm>
          <a:prstGeom prst="rightArrow">
            <a:avLst>
              <a:gd fmla="val 50000" name="adj1"/>
              <a:gd fmla="val 50000" name="adj2"/>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1"/>
          <p:cNvSpPr txBox="1"/>
          <p:nvPr/>
        </p:nvSpPr>
        <p:spPr>
          <a:xfrm>
            <a:off x="3653100" y="44750"/>
            <a:ext cx="3379500" cy="57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CC0000"/>
                </a:solidFill>
              </a:rPr>
              <a:t>International Milestones</a:t>
            </a:r>
            <a:endParaRPr b="1" sz="1600">
              <a:solidFill>
                <a:srgbClr val="CC0000"/>
              </a:solidFill>
            </a:endParaRPr>
          </a:p>
        </p:txBody>
      </p:sp>
      <p:sp>
        <p:nvSpPr>
          <p:cNvPr id="209" name="Google Shape;209;p21"/>
          <p:cNvSpPr txBox="1"/>
          <p:nvPr/>
        </p:nvSpPr>
        <p:spPr>
          <a:xfrm>
            <a:off x="808050" y="1838600"/>
            <a:ext cx="3379500" cy="57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674EA7"/>
                </a:solidFill>
              </a:rPr>
              <a:t>Canadian Developments</a:t>
            </a:r>
            <a:endParaRPr b="1" sz="1600">
              <a:solidFill>
                <a:srgbClr val="674EA7"/>
              </a:solidFill>
            </a:endParaRPr>
          </a:p>
        </p:txBody>
      </p:sp>
      <p:sp>
        <p:nvSpPr>
          <p:cNvPr id="210" name="Google Shape;210;p21"/>
          <p:cNvSpPr txBox="1"/>
          <p:nvPr/>
        </p:nvSpPr>
        <p:spPr>
          <a:xfrm>
            <a:off x="1980188" y="2724925"/>
            <a:ext cx="3379500" cy="57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1155CC"/>
                </a:solidFill>
              </a:rPr>
              <a:t>Alberta </a:t>
            </a:r>
            <a:r>
              <a:rPr b="1" lang="en" sz="1600">
                <a:solidFill>
                  <a:srgbClr val="1155CC"/>
                </a:solidFill>
              </a:rPr>
              <a:t>Initiatives</a:t>
            </a:r>
            <a:endParaRPr b="1" sz="1600">
              <a:solidFill>
                <a:srgbClr val="1155CC"/>
              </a:solidFill>
            </a:endParaRPr>
          </a:p>
        </p:txBody>
      </p:sp>
      <p:sp>
        <p:nvSpPr>
          <p:cNvPr id="211" name="Google Shape;211;p21"/>
          <p:cNvSpPr txBox="1"/>
          <p:nvPr/>
        </p:nvSpPr>
        <p:spPr>
          <a:xfrm>
            <a:off x="3001125" y="4302813"/>
            <a:ext cx="3379500" cy="57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274E13"/>
                </a:solidFill>
              </a:rPr>
              <a:t>UofA Activity</a:t>
            </a:r>
            <a:endParaRPr b="1" sz="1600">
              <a:solidFill>
                <a:srgbClr val="274E13"/>
              </a:solidFill>
            </a:endParaRPr>
          </a:p>
        </p:txBody>
      </p:sp>
      <p:sp>
        <p:nvSpPr>
          <p:cNvPr id="212" name="Google Shape;212;p21"/>
          <p:cNvSpPr/>
          <p:nvPr/>
        </p:nvSpPr>
        <p:spPr>
          <a:xfrm>
            <a:off x="6122500" y="3259600"/>
            <a:ext cx="692700" cy="133500"/>
          </a:xfrm>
          <a:prstGeom prst="rect">
            <a:avLst/>
          </a:prstGeom>
          <a:solidFill>
            <a:srgbClr val="307B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3" name="Google Shape;213;p21"/>
          <p:cNvGrpSpPr/>
          <p:nvPr/>
        </p:nvGrpSpPr>
        <p:grpSpPr>
          <a:xfrm>
            <a:off x="7453891" y="2980191"/>
            <a:ext cx="92400" cy="411825"/>
            <a:chOff x="845575" y="2563700"/>
            <a:chExt cx="92400" cy="411825"/>
          </a:xfrm>
        </p:grpSpPr>
        <p:cxnSp>
          <p:nvCxnSpPr>
            <p:cNvPr id="214" name="Google Shape;214;p21"/>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15" name="Google Shape;215;p21"/>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6" name="Google Shape;216;p21"/>
          <p:cNvSpPr/>
          <p:nvPr/>
        </p:nvSpPr>
        <p:spPr>
          <a:xfrm>
            <a:off x="6801500" y="3259600"/>
            <a:ext cx="692700" cy="133500"/>
          </a:xfrm>
          <a:prstGeom prst="rect">
            <a:avLst/>
          </a:prstGeom>
          <a:solidFill>
            <a:srgbClr val="094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7" name="Google Shape;217;p21"/>
          <p:cNvGrpSpPr/>
          <p:nvPr/>
        </p:nvGrpSpPr>
        <p:grpSpPr>
          <a:xfrm rot="10800000">
            <a:off x="6763511" y="3259593"/>
            <a:ext cx="92400" cy="411825"/>
            <a:chOff x="2070100" y="2563700"/>
            <a:chExt cx="92400" cy="411825"/>
          </a:xfrm>
        </p:grpSpPr>
        <p:cxnSp>
          <p:nvCxnSpPr>
            <p:cNvPr id="218" name="Google Shape;218;p21"/>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19" name="Google Shape;219;p21"/>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0" name="Google Shape;220;p21"/>
          <p:cNvSpPr txBox="1"/>
          <p:nvPr/>
        </p:nvSpPr>
        <p:spPr>
          <a:xfrm>
            <a:off x="6265475" y="3606000"/>
            <a:ext cx="2151900" cy="28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ABOER Summit (MRU)</a:t>
            </a:r>
            <a:endParaRPr b="1" sz="800">
              <a:latin typeface="Roboto"/>
              <a:ea typeface="Roboto"/>
              <a:cs typeface="Roboto"/>
              <a:sym typeface="Roboto"/>
            </a:endParaRPr>
          </a:p>
        </p:txBody>
      </p:sp>
      <p:sp>
        <p:nvSpPr>
          <p:cNvPr id="221" name="Google Shape;221;p21"/>
          <p:cNvSpPr txBox="1"/>
          <p:nvPr/>
        </p:nvSpPr>
        <p:spPr>
          <a:xfrm>
            <a:off x="7115595" y="3340410"/>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2019</a:t>
            </a:r>
            <a:endParaRPr b="1" sz="1200">
              <a:latin typeface="Roboto"/>
              <a:ea typeface="Roboto"/>
              <a:cs typeface="Roboto"/>
              <a:sym typeface="Roboto"/>
            </a:endParaRPr>
          </a:p>
        </p:txBody>
      </p:sp>
      <p:sp>
        <p:nvSpPr>
          <p:cNvPr id="222" name="Google Shape;222;p21"/>
          <p:cNvSpPr txBox="1"/>
          <p:nvPr/>
        </p:nvSpPr>
        <p:spPr>
          <a:xfrm>
            <a:off x="6436795" y="2950885"/>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2018</a:t>
            </a:r>
            <a:endParaRPr b="1" sz="1200">
              <a:latin typeface="Roboto"/>
              <a:ea typeface="Roboto"/>
              <a:cs typeface="Roboto"/>
              <a:sym typeface="Roboto"/>
            </a:endParaRPr>
          </a:p>
        </p:txBody>
      </p:sp>
      <p:sp>
        <p:nvSpPr>
          <p:cNvPr id="223" name="Google Shape;223;p21"/>
          <p:cNvSpPr txBox="1"/>
          <p:nvPr/>
        </p:nvSpPr>
        <p:spPr>
          <a:xfrm>
            <a:off x="7088450" y="2769175"/>
            <a:ext cx="2151900" cy="28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ABOER Summit (Norquest)</a:t>
            </a:r>
            <a:endParaRPr b="1" sz="800">
              <a:latin typeface="Roboto"/>
              <a:ea typeface="Roboto"/>
              <a:cs typeface="Roboto"/>
              <a:sym typeface="Roboto"/>
            </a:endParaRPr>
          </a:p>
        </p:txBody>
      </p:sp>
      <p:sp>
        <p:nvSpPr>
          <p:cNvPr id="224" name="Google Shape;224;p21"/>
          <p:cNvSpPr/>
          <p:nvPr/>
        </p:nvSpPr>
        <p:spPr>
          <a:xfrm>
            <a:off x="7509200" y="3263938"/>
            <a:ext cx="692700" cy="133500"/>
          </a:xfrm>
          <a:prstGeom prst="rect">
            <a:avLst/>
          </a:prstGeom>
          <a:solidFill>
            <a:srgbClr val="307B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5" name="Google Shape;225;p21"/>
          <p:cNvGrpSpPr/>
          <p:nvPr/>
        </p:nvGrpSpPr>
        <p:grpSpPr>
          <a:xfrm rot="10800000">
            <a:off x="8161811" y="3263943"/>
            <a:ext cx="92400" cy="411825"/>
            <a:chOff x="2070100" y="2563700"/>
            <a:chExt cx="92400" cy="411825"/>
          </a:xfrm>
        </p:grpSpPr>
        <p:cxnSp>
          <p:nvCxnSpPr>
            <p:cNvPr id="226" name="Google Shape;226;p21"/>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27" name="Google Shape;227;p21"/>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8" name="Google Shape;228;p21"/>
          <p:cNvSpPr txBox="1"/>
          <p:nvPr/>
        </p:nvSpPr>
        <p:spPr>
          <a:xfrm>
            <a:off x="7679100" y="3633600"/>
            <a:ext cx="2151900" cy="28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ABOER Summit (UofA)</a:t>
            </a:r>
            <a:endParaRPr b="1" sz="800">
              <a:latin typeface="Roboto"/>
              <a:ea typeface="Roboto"/>
              <a:cs typeface="Roboto"/>
              <a:sym typeface="Roboto"/>
            </a:endParaRPr>
          </a:p>
        </p:txBody>
      </p:sp>
      <p:sp>
        <p:nvSpPr>
          <p:cNvPr id="229" name="Google Shape;229;p21"/>
          <p:cNvSpPr txBox="1"/>
          <p:nvPr/>
        </p:nvSpPr>
        <p:spPr>
          <a:xfrm>
            <a:off x="7835095" y="2964510"/>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2020</a:t>
            </a:r>
            <a:endParaRPr b="1" sz="1200">
              <a:latin typeface="Roboto"/>
              <a:ea typeface="Roboto"/>
              <a:cs typeface="Roboto"/>
              <a:sym typeface="Roboto"/>
            </a:endParaRPr>
          </a:p>
        </p:txBody>
      </p:sp>
      <p:sp>
        <p:nvSpPr>
          <p:cNvPr id="230" name="Google Shape;230;p21"/>
          <p:cNvSpPr/>
          <p:nvPr/>
        </p:nvSpPr>
        <p:spPr>
          <a:xfrm>
            <a:off x="3485112" y="548650"/>
            <a:ext cx="4024200" cy="124500"/>
          </a:xfrm>
          <a:prstGeom prst="rect">
            <a:avLst/>
          </a:prstGeom>
          <a:solidFill>
            <a:srgbClr val="802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1" name="Google Shape;231;p21"/>
          <p:cNvGrpSpPr/>
          <p:nvPr/>
        </p:nvGrpSpPr>
        <p:grpSpPr>
          <a:xfrm>
            <a:off x="7453891" y="269091"/>
            <a:ext cx="92400" cy="411825"/>
            <a:chOff x="845575" y="2563700"/>
            <a:chExt cx="92400" cy="411825"/>
          </a:xfrm>
        </p:grpSpPr>
        <p:cxnSp>
          <p:nvCxnSpPr>
            <p:cNvPr id="232" name="Google Shape;232;p21"/>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33" name="Google Shape;233;p21"/>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4" name="Google Shape;234;p21"/>
          <p:cNvSpPr txBox="1"/>
          <p:nvPr/>
        </p:nvSpPr>
        <p:spPr>
          <a:xfrm>
            <a:off x="6722000" y="41950"/>
            <a:ext cx="2151900" cy="28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UNESCO OER Recommendation</a:t>
            </a:r>
            <a:endParaRPr b="1" sz="800">
              <a:latin typeface="Roboto"/>
              <a:ea typeface="Roboto"/>
              <a:cs typeface="Roboto"/>
              <a:sym typeface="Roboto"/>
            </a:endParaRPr>
          </a:p>
        </p:txBody>
      </p:sp>
      <p:sp>
        <p:nvSpPr>
          <p:cNvPr id="235" name="Google Shape;235;p21"/>
          <p:cNvSpPr txBox="1"/>
          <p:nvPr/>
        </p:nvSpPr>
        <p:spPr>
          <a:xfrm>
            <a:off x="8215350" y="4695925"/>
            <a:ext cx="1079400" cy="47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Office of Open Education ???</a:t>
            </a:r>
            <a:endParaRPr b="1" sz="800">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