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2" r:id="rId3"/>
    <p:sldId id="259" r:id="rId4"/>
    <p:sldId id="264" r:id="rId5"/>
    <p:sldId id="260" r:id="rId6"/>
    <p:sldId id="261" r:id="rId7"/>
    <p:sldId id="269" r:id="rId8"/>
    <p:sldId id="268" r:id="rId9"/>
    <p:sldId id="265" r:id="rId10"/>
    <p:sldId id="266" r:id="rId11"/>
    <p:sldId id="267" r:id="rId12"/>
    <p:sldId id="263" r:id="rId13"/>
    <p:sldId id="270" r:id="rId14"/>
    <p:sldId id="271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96E9E-FCAA-4391-B0EF-EDED93B1AECE}" type="datetimeFigureOut">
              <a:rPr lang="en-CA" smtClean="0"/>
              <a:t>05/04/2017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9FF22-C0A1-458D-BFF4-1D1826873E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4443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E39B0-C739-40F6-A485-113FA9F5CBBB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EC8EF-1FF9-4FFB-B812-6712FD1874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727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DC7060-F874-4D18-83A9-650663D97EF5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9690A03-B635-4CCE-A83A-9F270DD366A0}" type="datetimeFigureOut">
              <a:rPr lang="en-CA" smtClean="0"/>
              <a:pPr/>
              <a:t>05/04/2017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2Rz4U8adiH3MHNOdDVuSEl1S2c/view?usp=sharing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www.ualberta.ca/~dl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ra.library.ualberta.ca/files/c247dw24x#.WOQTcm8rJaQ" TargetMode="External"/><Relationship Id="rId5" Type="http://schemas.openxmlformats.org/officeDocument/2006/relationships/hyperlink" Target="https://sites.ualberta.ca/~digicom/" TargetMode="External"/><Relationship Id="rId4" Type="http://schemas.openxmlformats.org/officeDocument/2006/relationships/hyperlink" Target="http://www.marslab.ca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alitative-research.net/index.php/fqs/article/view/1801/333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5400" dirty="0" smtClean="0"/>
              <a:t>Participatory Research Methods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93096"/>
            <a:ext cx="7558608" cy="2016224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dirty="0" smtClean="0"/>
              <a:t>LIS 505 – Introduction to Research in Library and Information Services</a:t>
            </a:r>
          </a:p>
          <a:p>
            <a:r>
              <a:rPr lang="en-US" dirty="0" smtClean="0"/>
              <a:t>Michael B. McNally</a:t>
            </a:r>
          </a:p>
          <a:p>
            <a:r>
              <a:rPr lang="en-US" dirty="0" smtClean="0"/>
              <a:t>Arp. 5, 2017</a:t>
            </a:r>
            <a:endParaRPr lang="en-CA" dirty="0"/>
          </a:p>
        </p:txBody>
      </p:sp>
      <p:pic>
        <p:nvPicPr>
          <p:cNvPr id="1026" name="Picture 2" descr="Image result for cc-b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6027238"/>
            <a:ext cx="1368152" cy="48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1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B-II. Challenges with Participatory Approaches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Participatory approaches may be harder to get funding</a:t>
            </a:r>
          </a:p>
          <a:p>
            <a:pPr lvl="1"/>
            <a:r>
              <a:rPr lang="en-US" dirty="0" smtClean="0"/>
              <a:t>Funding agencies want specific methods and research questions defined in proposals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</a:t>
            </a:r>
            <a:r>
              <a:rPr lang="en-US" dirty="0" smtClean="0"/>
              <a:t>2012; </a:t>
            </a:r>
            <a:r>
              <a:rPr lang="en-US" dirty="0" err="1"/>
              <a:t>Bergold</a:t>
            </a:r>
            <a:r>
              <a:rPr lang="en-US" dirty="0"/>
              <a:t> and Thomas, 2013</a:t>
            </a:r>
            <a:r>
              <a:rPr lang="en-US" dirty="0" smtClean="0"/>
              <a:t>)</a:t>
            </a:r>
            <a:endParaRPr lang="en-CA" dirty="0"/>
          </a:p>
          <a:p>
            <a:pPr lvl="1"/>
            <a:endParaRPr lang="en-US" dirty="0" smtClean="0"/>
          </a:p>
          <a:p>
            <a:r>
              <a:rPr lang="en-US" dirty="0" smtClean="0"/>
              <a:t>Participatory methods may exploit the free </a:t>
            </a:r>
            <a:r>
              <a:rPr lang="en-US" dirty="0" err="1" smtClean="0"/>
              <a:t>labour</a:t>
            </a:r>
            <a:r>
              <a:rPr lang="en-US" dirty="0" smtClean="0"/>
              <a:t> of participants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</a:t>
            </a:r>
            <a:r>
              <a:rPr lang="en-US" dirty="0" smtClean="0"/>
              <a:t>2012; </a:t>
            </a:r>
            <a:r>
              <a:rPr lang="en-US" dirty="0" err="1" smtClean="0"/>
              <a:t>Corwnall</a:t>
            </a:r>
            <a:r>
              <a:rPr lang="en-US" dirty="0" smtClean="0"/>
              <a:t> and </a:t>
            </a:r>
            <a:r>
              <a:rPr lang="en-US" dirty="0" err="1" smtClean="0"/>
              <a:t>Jewkes</a:t>
            </a:r>
            <a:r>
              <a:rPr lang="en-US" dirty="0" smtClean="0"/>
              <a:t>, 1995)</a:t>
            </a:r>
          </a:p>
          <a:p>
            <a:pPr lvl="1"/>
            <a:r>
              <a:rPr lang="en-US" dirty="0" smtClean="0"/>
              <a:t>Remuneration is one solution, but may inhibit funding (</a:t>
            </a:r>
            <a:r>
              <a:rPr lang="en-US" dirty="0" err="1"/>
              <a:t>Bergold</a:t>
            </a:r>
            <a:r>
              <a:rPr lang="en-US" dirty="0"/>
              <a:t> and Thomas, </a:t>
            </a:r>
            <a:r>
              <a:rPr lang="en-US" dirty="0" smtClean="0"/>
              <a:t>2013)</a:t>
            </a:r>
            <a:endParaRPr lang="en-CA" dirty="0"/>
          </a:p>
          <a:p>
            <a:endParaRPr lang="en-US" dirty="0" smtClean="0"/>
          </a:p>
          <a:p>
            <a:r>
              <a:rPr lang="en-US" dirty="0" smtClean="0"/>
              <a:t>Participants may suffer from consultation fatigue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</a:t>
            </a:r>
            <a:r>
              <a:rPr lang="en-US" dirty="0" smtClean="0"/>
              <a:t>2012; Hayward et al., 2004; Cornwall </a:t>
            </a:r>
            <a:r>
              <a:rPr lang="en-US" dirty="0"/>
              <a:t>and </a:t>
            </a:r>
            <a:r>
              <a:rPr lang="en-US" dirty="0" err="1"/>
              <a:t>Jewkes</a:t>
            </a:r>
            <a:r>
              <a:rPr lang="en-US" dirty="0"/>
              <a:t>, 1995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Issues of data ownership and confidentiality may be obscured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2012)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8409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B-II(ii). Challenges </a:t>
            </a:r>
            <a:r>
              <a:rPr lang="en-US" dirty="0"/>
              <a:t>with Participatory Approaches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Participatory approaches are often more time consuming and demanding of researchers (</a:t>
            </a:r>
            <a:r>
              <a:rPr lang="en-US" dirty="0" err="1" smtClean="0"/>
              <a:t>Bergold</a:t>
            </a:r>
            <a:r>
              <a:rPr lang="en-US" dirty="0" smtClean="0"/>
              <a:t> and Thomas, 2012)</a:t>
            </a:r>
          </a:p>
          <a:p>
            <a:endParaRPr lang="en-US" dirty="0"/>
          </a:p>
          <a:p>
            <a:r>
              <a:rPr lang="en-US" dirty="0" smtClean="0"/>
              <a:t>Highly contextual nature of participatory research may impede re-use and reinterpretation of data  and results by others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2012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Participatory approaches mythologize the benefits of emancipation and empowerment (Hayward </a:t>
            </a:r>
            <a:r>
              <a:rPr lang="en-US" dirty="0"/>
              <a:t>et al., 2003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Extollation</a:t>
            </a:r>
            <a:r>
              <a:rPr lang="en-US" dirty="0" smtClean="0"/>
              <a:t> of ‘democratic’ nature of participatory research may be a form of western imperialism </a:t>
            </a:r>
            <a:r>
              <a:rPr lang="en-US" dirty="0"/>
              <a:t>(Cornwall and </a:t>
            </a:r>
            <a:r>
              <a:rPr lang="en-US" dirty="0" err="1"/>
              <a:t>Jewkes</a:t>
            </a:r>
            <a:r>
              <a:rPr lang="en-US" dirty="0"/>
              <a:t>, 1995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Continued concerns in academic community over reliability, credibility and </a:t>
            </a:r>
            <a:r>
              <a:rPr lang="en-US" dirty="0" err="1" smtClean="0"/>
              <a:t>rigour</a:t>
            </a:r>
            <a:r>
              <a:rPr lang="en-US" dirty="0" smtClean="0"/>
              <a:t> (</a:t>
            </a:r>
            <a:r>
              <a:rPr lang="en-US" dirty="0" err="1"/>
              <a:t>Corwnall</a:t>
            </a:r>
            <a:r>
              <a:rPr lang="en-US" dirty="0"/>
              <a:t> and </a:t>
            </a:r>
            <a:r>
              <a:rPr lang="en-US" dirty="0" err="1"/>
              <a:t>Jewkes</a:t>
            </a:r>
            <a:r>
              <a:rPr lang="en-US" dirty="0"/>
              <a:t>, 1995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Danger that ‘participation’ is used to simply recruit participants (</a:t>
            </a:r>
            <a:r>
              <a:rPr lang="en-US" dirty="0" err="1"/>
              <a:t>Bergold</a:t>
            </a:r>
            <a:r>
              <a:rPr lang="en-US" dirty="0"/>
              <a:t> and Thomas, </a:t>
            </a:r>
            <a:r>
              <a:rPr lang="en-US" dirty="0" smtClean="0"/>
              <a:t>2013; </a:t>
            </a:r>
            <a:r>
              <a:rPr lang="en-US" dirty="0" err="1"/>
              <a:t>Bergold</a:t>
            </a:r>
            <a:r>
              <a:rPr lang="en-US" dirty="0"/>
              <a:t> and Thomas, 2013</a:t>
            </a:r>
            <a:r>
              <a:rPr lang="en-US" dirty="0" smtClean="0"/>
              <a:t>)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133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C-I. Community Informatics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Informatics (CI) projects aim to have communities develop their own information and communications technologies (ICTs) systems and infrastructures</a:t>
            </a:r>
          </a:p>
          <a:p>
            <a:pPr lvl="1"/>
            <a:r>
              <a:rPr lang="en-US" dirty="0" smtClean="0"/>
              <a:t>The primary (though note sole) mode of LIS participatory research</a:t>
            </a:r>
          </a:p>
          <a:p>
            <a:endParaRPr lang="en-US" dirty="0"/>
          </a:p>
          <a:p>
            <a:r>
              <a:rPr lang="en-US" dirty="0" smtClean="0"/>
              <a:t>Community informatics stresses the inclusion of the community because they tend to lack sufficient resources to develop solutions on their own </a:t>
            </a:r>
            <a:r>
              <a:rPr lang="en-US" dirty="0"/>
              <a:t>(Carroll and </a:t>
            </a:r>
            <a:r>
              <a:rPr lang="en-US" dirty="0" err="1"/>
              <a:t>Rosson</a:t>
            </a:r>
            <a:r>
              <a:rPr lang="en-US" dirty="0"/>
              <a:t>, 2007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Tends to avoid ‘us vs. them’ dichotomization </a:t>
            </a:r>
            <a:r>
              <a:rPr lang="en-US" dirty="0"/>
              <a:t>(Carroll and </a:t>
            </a:r>
            <a:r>
              <a:rPr lang="en-US" dirty="0" err="1"/>
              <a:t>Rosson</a:t>
            </a:r>
            <a:r>
              <a:rPr lang="en-US" dirty="0"/>
              <a:t>, </a:t>
            </a:r>
            <a:r>
              <a:rPr lang="en-US"/>
              <a:t>2007</a:t>
            </a:r>
            <a:r>
              <a:rPr lang="en-US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3450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C-II. Community Informatics at the University of Alberta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Digital Library North </a:t>
            </a:r>
            <a:r>
              <a:rPr lang="en-US" dirty="0"/>
              <a:t>Project (</a:t>
            </a:r>
            <a:r>
              <a:rPr lang="en-US" dirty="0">
                <a:hlinkClick r:id="rId2"/>
              </a:rPr>
              <a:t>https://www.ualberta.ca/~dln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 </a:t>
            </a:r>
          </a:p>
          <a:p>
            <a:endParaRPr lang="en-US" dirty="0"/>
          </a:p>
          <a:p>
            <a:r>
              <a:rPr lang="en-US" dirty="0" smtClean="0"/>
              <a:t>First Mile Connectivity Consortium (see Rob McMahon’s SLIS </a:t>
            </a:r>
            <a:r>
              <a:rPr lang="en-US" dirty="0"/>
              <a:t>Research </a:t>
            </a:r>
            <a:r>
              <a:rPr lang="en-US" dirty="0" smtClean="0"/>
              <a:t>Colloquium):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drive.google.com/file/d/0B2Rz4U8adiH3MHNOdDVuSEl1S2c/view?usp=sharing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Mobile Applications for Research Support (MARS) </a:t>
            </a:r>
            <a:r>
              <a:rPr lang="en-US" dirty="0"/>
              <a:t>Lab project (</a:t>
            </a:r>
            <a:r>
              <a:rPr lang="en-US" dirty="0">
                <a:hlinkClick r:id="rId4"/>
              </a:rPr>
              <a:t>http://www.marslab.ca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Digital Communities Broadband Portal </a:t>
            </a:r>
            <a:r>
              <a:rPr lang="en-US" dirty="0"/>
              <a:t>(</a:t>
            </a:r>
            <a:r>
              <a:rPr lang="en-US" dirty="0">
                <a:hlinkClick r:id="rId5"/>
              </a:rPr>
              <a:t>https://sites.ualberta.ca/~digicom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 </a:t>
            </a:r>
          </a:p>
          <a:p>
            <a:endParaRPr lang="en-US" i="1" dirty="0"/>
          </a:p>
          <a:p>
            <a:r>
              <a:rPr lang="en-US" i="1" dirty="0" smtClean="0"/>
              <a:t>Understanding Community Broadband: The Alberta </a:t>
            </a:r>
            <a:r>
              <a:rPr lang="en-US" i="1" dirty="0"/>
              <a:t>Broadband Toolkit </a:t>
            </a:r>
            <a:r>
              <a:rPr lang="en-US" dirty="0"/>
              <a:t>(</a:t>
            </a:r>
            <a:r>
              <a:rPr lang="en-US" dirty="0">
                <a:hlinkClick r:id="rId6"/>
              </a:rPr>
              <a:t>https://era.library.ualberta.ca/files/c247dw24x#.</a:t>
            </a:r>
            <a:r>
              <a:rPr lang="en-US" dirty="0" smtClean="0">
                <a:hlinkClick r:id="rId6"/>
              </a:rPr>
              <a:t>WOQTcm8rJaQ</a:t>
            </a:r>
            <a:r>
              <a:rPr lang="en-US" dirty="0" smtClean="0"/>
              <a:t>) </a:t>
            </a:r>
            <a:endParaRPr lang="en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12976"/>
            <a:ext cx="2151123" cy="232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05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C-III. </a:t>
            </a:r>
            <a:r>
              <a:rPr lang="en-US" sz="4000" i="1" dirty="0" smtClean="0"/>
              <a:t>Understanding </a:t>
            </a:r>
            <a:r>
              <a:rPr lang="en-US" sz="4000" i="1" dirty="0"/>
              <a:t>Community </a:t>
            </a:r>
            <a:r>
              <a:rPr lang="en-US" sz="4000" i="1" dirty="0" smtClean="0"/>
              <a:t>Broadband </a:t>
            </a:r>
            <a:r>
              <a:rPr lang="en-US" sz="4000" dirty="0" smtClean="0"/>
              <a:t>and Participatory Design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Broadband toolkit funded by Government of Alberta</a:t>
            </a:r>
          </a:p>
          <a:p>
            <a:endParaRPr lang="en-US" sz="2400" dirty="0"/>
          </a:p>
          <a:p>
            <a:r>
              <a:rPr lang="en-US" sz="2400" dirty="0"/>
              <a:t>Summer 2016 – 8 regional focus </a:t>
            </a:r>
            <a:r>
              <a:rPr lang="en-US" sz="2400" dirty="0" smtClean="0"/>
              <a:t>groups: hybrid </a:t>
            </a:r>
            <a:r>
              <a:rPr lang="en-US" sz="2400" dirty="0"/>
              <a:t>in-person / remote (WebEx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/>
              <a:t>Blended public outreach and </a:t>
            </a:r>
            <a:r>
              <a:rPr lang="en-US" sz="2400" dirty="0" smtClean="0"/>
              <a:t>research</a:t>
            </a:r>
          </a:p>
          <a:p>
            <a:endParaRPr lang="en-US" sz="2400" dirty="0"/>
          </a:p>
          <a:p>
            <a:r>
              <a:rPr lang="en-US" sz="2400" dirty="0" smtClean="0"/>
              <a:t>Challenges: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Heterogeneity of participants</a:t>
            </a:r>
          </a:p>
          <a:p>
            <a:pPr lvl="1"/>
            <a:r>
              <a:rPr lang="en-US" dirty="0" smtClean="0"/>
              <a:t>Blurred roles</a:t>
            </a:r>
          </a:p>
          <a:p>
            <a:pPr lvl="1"/>
            <a:r>
              <a:rPr lang="en-US" dirty="0" smtClean="0"/>
              <a:t>Some oversized focus groups</a:t>
            </a:r>
            <a:endParaRPr lang="en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458" y="4509120"/>
            <a:ext cx="4032448" cy="20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423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Balcazar</a:t>
            </a:r>
            <a:r>
              <a:rPr lang="en-US" dirty="0" smtClean="0"/>
              <a:t>, </a:t>
            </a:r>
            <a:r>
              <a:rPr lang="en-US" dirty="0" err="1" smtClean="0"/>
              <a:t>Fabricio</a:t>
            </a:r>
            <a:r>
              <a:rPr lang="en-US" dirty="0" smtClean="0"/>
              <a:t>, Renee R. Taylor, Gary W. </a:t>
            </a:r>
            <a:r>
              <a:rPr lang="en-US" dirty="0" err="1" smtClean="0"/>
              <a:t>Kielhofner</a:t>
            </a:r>
            <a:r>
              <a:rPr lang="en-US" dirty="0" smtClean="0"/>
              <a:t>, Karen </a:t>
            </a:r>
            <a:r>
              <a:rPr lang="en-US" dirty="0" err="1" smtClean="0"/>
              <a:t>Tamley</a:t>
            </a:r>
            <a:r>
              <a:rPr lang="en-US" dirty="0" smtClean="0"/>
              <a:t>, Tom </a:t>
            </a:r>
            <a:r>
              <a:rPr lang="en-US" dirty="0" err="1" smtClean="0"/>
              <a:t>Benziger</a:t>
            </a:r>
            <a:r>
              <a:rPr lang="en-US" dirty="0" smtClean="0"/>
              <a:t>, Nancy Carlin, and Sabrina Johnson. 2004. “Participatory Action Research: General Principles and a Study with a Chronic Health Condition.” In Participatory Community Research. Washington: American Psychological Association. p. 17-35.</a:t>
            </a:r>
          </a:p>
          <a:p>
            <a:r>
              <a:rPr lang="en-US" dirty="0" err="1" smtClean="0"/>
              <a:t>Bergold</a:t>
            </a:r>
            <a:r>
              <a:rPr lang="en-US" dirty="0" smtClean="0"/>
              <a:t>, </a:t>
            </a:r>
            <a:r>
              <a:rPr lang="en-US" dirty="0" err="1" smtClean="0"/>
              <a:t>Jarg</a:t>
            </a:r>
            <a:r>
              <a:rPr lang="en-US" dirty="0" smtClean="0"/>
              <a:t>, and Stefan Thomas. 2012. “Participatory Research Methods: A Methodological Approach in Motion.” </a:t>
            </a:r>
            <a:r>
              <a:rPr lang="en-US" i="1" dirty="0" smtClean="0"/>
              <a:t>FQS, 13</a:t>
            </a:r>
            <a:r>
              <a:rPr lang="en-US" dirty="0" smtClean="0"/>
              <a:t>(1</a:t>
            </a:r>
            <a:r>
              <a:rPr lang="en-US" dirty="0"/>
              <a:t>):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www.qualitative-research.net/index.php/fqs/article/view/1801/3334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Carroll, John M. and Mary Beth </a:t>
            </a:r>
            <a:r>
              <a:rPr lang="en-US" dirty="0" err="1" smtClean="0"/>
              <a:t>Rosson</a:t>
            </a:r>
            <a:r>
              <a:rPr lang="en-US" dirty="0" smtClean="0"/>
              <a:t>. 2007. “Participatory design in community informatics.” </a:t>
            </a:r>
            <a:r>
              <a:rPr lang="en-US" i="1" dirty="0" smtClean="0"/>
              <a:t>Design Studies, 28</a:t>
            </a:r>
            <a:r>
              <a:rPr lang="en-US" dirty="0" smtClean="0"/>
              <a:t>: 243-261.</a:t>
            </a:r>
          </a:p>
          <a:p>
            <a:r>
              <a:rPr lang="en-CA" dirty="0"/>
              <a:t>Cornwall, Andrea, and Rachel </a:t>
            </a:r>
            <a:r>
              <a:rPr lang="en-CA" dirty="0" err="1"/>
              <a:t>Jewkes</a:t>
            </a:r>
            <a:r>
              <a:rPr lang="en-CA" dirty="0"/>
              <a:t>. (1995). “What is Participatory Research?” </a:t>
            </a:r>
            <a:r>
              <a:rPr lang="en-CA" i="1" dirty="0"/>
              <a:t>Social Science and Medicine, 41</a:t>
            </a:r>
            <a:r>
              <a:rPr lang="en-CA" dirty="0"/>
              <a:t>(12): 1667-1676.</a:t>
            </a:r>
          </a:p>
          <a:p>
            <a:r>
              <a:rPr lang="en-US" dirty="0" smtClean="0"/>
              <a:t>Denison, Tom and Larry </a:t>
            </a:r>
            <a:r>
              <a:rPr lang="en-US" dirty="0" err="1" smtClean="0"/>
              <a:t>Stillman</a:t>
            </a:r>
            <a:r>
              <a:rPr lang="en-US" dirty="0" smtClean="0"/>
              <a:t>. 2012. “Academic and ethical challenges in participatory models of community research.” </a:t>
            </a:r>
            <a:r>
              <a:rPr lang="en-US" i="1" dirty="0" smtClean="0"/>
              <a:t>Information, Communication and Society, 15</a:t>
            </a:r>
            <a:r>
              <a:rPr lang="en-US" dirty="0" smtClean="0"/>
              <a:t>(7): 1037-1054.</a:t>
            </a:r>
          </a:p>
          <a:p>
            <a:r>
              <a:rPr lang="en-US" dirty="0" smtClean="0"/>
              <a:t>Hayward, Chris, Lyn Simpson, and Leanne Wood. 2004. “Still left out in the cold: </a:t>
            </a:r>
            <a:r>
              <a:rPr lang="en-US" dirty="0" err="1" smtClean="0"/>
              <a:t>Prolematising</a:t>
            </a:r>
            <a:r>
              <a:rPr lang="en-US" dirty="0" smtClean="0"/>
              <a:t> Participatory Research and Development.” </a:t>
            </a:r>
            <a:r>
              <a:rPr lang="en-US" i="1" dirty="0" err="1" smtClean="0"/>
              <a:t>Sociologia</a:t>
            </a:r>
            <a:r>
              <a:rPr lang="en-US" i="1" dirty="0" smtClean="0"/>
              <a:t> </a:t>
            </a:r>
            <a:r>
              <a:rPr lang="en-US" i="1" dirty="0" err="1" smtClean="0"/>
              <a:t>Ruralis</a:t>
            </a:r>
            <a:r>
              <a:rPr lang="en-US" i="1" dirty="0" smtClean="0"/>
              <a:t>, 44</a:t>
            </a:r>
            <a:r>
              <a:rPr lang="en-US" dirty="0" smtClean="0"/>
              <a:t>(1): 95-108. </a:t>
            </a:r>
          </a:p>
          <a:p>
            <a:r>
              <a:rPr lang="en-US" dirty="0" smtClean="0"/>
              <a:t>Whyte, William Foote, </a:t>
            </a:r>
            <a:r>
              <a:rPr lang="en-US" dirty="0" err="1" smtClean="0"/>
              <a:t>Davydd</a:t>
            </a:r>
            <a:r>
              <a:rPr lang="en-US" dirty="0" smtClean="0"/>
              <a:t> J. Greenwood, and Peter Lazes. 1989. “Participatory Action Research.” </a:t>
            </a:r>
            <a:r>
              <a:rPr lang="en-US" i="1" dirty="0" smtClean="0"/>
              <a:t>American Behavioural Scientist, 32</a:t>
            </a:r>
            <a:r>
              <a:rPr lang="en-US" dirty="0" smtClean="0"/>
              <a:t>(5): 513-551.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724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68680" lvl="1" indent="-457200">
              <a:buAutoNum type="alphaUcPeriod"/>
            </a:pPr>
            <a:r>
              <a:rPr lang="en-US" dirty="0" smtClean="0"/>
              <a:t>Participatory Approaches</a:t>
            </a:r>
          </a:p>
          <a:p>
            <a:pPr marL="868680" lvl="1" indent="-457200">
              <a:buAutoNum type="alphaUcPeriod"/>
            </a:pPr>
            <a:endParaRPr lang="en-US" dirty="0"/>
          </a:p>
          <a:p>
            <a:pPr marL="868680" lvl="1" indent="-457200">
              <a:buAutoNum type="alphaUcPeriod"/>
            </a:pPr>
            <a:r>
              <a:rPr lang="en-US" dirty="0" smtClean="0"/>
              <a:t>Participation and Challenges</a:t>
            </a:r>
          </a:p>
          <a:p>
            <a:pPr marL="868680" lvl="1" indent="-457200">
              <a:buAutoNum type="alphaUcPeriod"/>
            </a:pPr>
            <a:endParaRPr lang="en-US" dirty="0"/>
          </a:p>
          <a:p>
            <a:pPr marL="868680" lvl="1" indent="-457200">
              <a:buAutoNum type="alphaUcPeriod"/>
            </a:pPr>
            <a:r>
              <a:rPr lang="en-US" dirty="0" smtClean="0"/>
              <a:t>Community Informatics and Participatory Research at SLIS and MACT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865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A-I. What is Participatory Research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Fundamentally, participatory research is about the reallocation of power from researcher(s) to participants (Carroll and </a:t>
            </a:r>
            <a:r>
              <a:rPr lang="en-US" dirty="0" err="1" smtClean="0"/>
              <a:t>Rosson</a:t>
            </a:r>
            <a:r>
              <a:rPr lang="en-US" dirty="0" smtClean="0"/>
              <a:t>, 2007; Hayward et al. 2004; Cornwall and </a:t>
            </a:r>
            <a:r>
              <a:rPr lang="en-US" dirty="0" err="1" smtClean="0"/>
              <a:t>Jewkes</a:t>
            </a:r>
            <a:r>
              <a:rPr lang="en-US" dirty="0" smtClean="0"/>
              <a:t>, 1995)</a:t>
            </a:r>
          </a:p>
          <a:p>
            <a:endParaRPr lang="en-US" dirty="0"/>
          </a:p>
          <a:p>
            <a:r>
              <a:rPr lang="en-US" dirty="0" smtClean="0"/>
              <a:t>Particularly useful for studying marginalized groups and those who lack social inclusion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</a:t>
            </a:r>
            <a:r>
              <a:rPr lang="en-US" dirty="0" smtClean="0"/>
              <a:t>2012; </a:t>
            </a:r>
            <a:r>
              <a:rPr lang="en-US" dirty="0" err="1" smtClean="0"/>
              <a:t>Balcazar</a:t>
            </a:r>
            <a:r>
              <a:rPr lang="en-US" dirty="0" smtClean="0"/>
              <a:t> et al., 2004)</a:t>
            </a:r>
            <a:endParaRPr lang="en-CA" dirty="0"/>
          </a:p>
          <a:p>
            <a:endParaRPr lang="en-US" dirty="0" smtClean="0"/>
          </a:p>
          <a:p>
            <a:r>
              <a:rPr lang="en-US" dirty="0" smtClean="0"/>
              <a:t>Strong normative/moral element (</a:t>
            </a:r>
            <a:r>
              <a:rPr lang="en-US" dirty="0" err="1"/>
              <a:t>Balcazar</a:t>
            </a:r>
            <a:r>
              <a:rPr lang="en-US" dirty="0"/>
              <a:t> et al., </a:t>
            </a:r>
            <a:r>
              <a:rPr lang="en-US" dirty="0" smtClean="0"/>
              <a:t>2004; </a:t>
            </a:r>
            <a:r>
              <a:rPr lang="en-US" dirty="0"/>
              <a:t>Carroll and </a:t>
            </a:r>
            <a:r>
              <a:rPr lang="en-US" dirty="0" err="1"/>
              <a:t>Rosson</a:t>
            </a:r>
            <a:r>
              <a:rPr lang="en-US" dirty="0"/>
              <a:t>, </a:t>
            </a:r>
            <a:r>
              <a:rPr lang="en-US" dirty="0" smtClean="0"/>
              <a:t>2007)</a:t>
            </a:r>
          </a:p>
          <a:p>
            <a:endParaRPr lang="en-US" dirty="0"/>
          </a:p>
          <a:p>
            <a:r>
              <a:rPr lang="en-US" dirty="0" smtClean="0"/>
              <a:t>Academic origins can be traced to Scandinavian work on information system design </a:t>
            </a:r>
            <a:r>
              <a:rPr lang="en-US" dirty="0"/>
              <a:t>(Carroll and </a:t>
            </a:r>
            <a:r>
              <a:rPr lang="en-US" dirty="0" err="1"/>
              <a:t>Rosson</a:t>
            </a:r>
            <a:r>
              <a:rPr lang="en-US" dirty="0"/>
              <a:t>, 2007)</a:t>
            </a:r>
            <a:r>
              <a:rPr lang="en-US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247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A-I(ii). What </a:t>
            </a:r>
            <a:r>
              <a:rPr lang="en-US" dirty="0"/>
              <a:t>is Participatory Research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Participatory approaches aim to both develop new knowledge and benefit the community of participants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2012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Benefits may differ by participant type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2012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Benefits may be an improvement in processes/efficiency or a contestation of social oppression (</a:t>
            </a:r>
            <a:r>
              <a:rPr lang="en-US" dirty="0" err="1"/>
              <a:t>Balcazar</a:t>
            </a:r>
            <a:r>
              <a:rPr lang="en-US" dirty="0"/>
              <a:t> et al., 2004)</a:t>
            </a:r>
            <a:endParaRPr lang="en-CA" dirty="0"/>
          </a:p>
          <a:p>
            <a:pPr lvl="1"/>
            <a:endParaRPr lang="en-US" dirty="0" smtClean="0"/>
          </a:p>
          <a:p>
            <a:r>
              <a:rPr lang="en-US" dirty="0"/>
              <a:t>Participants are treated as research partners rather than passive subjects (Denison and </a:t>
            </a:r>
            <a:r>
              <a:rPr lang="en-US" dirty="0" err="1"/>
              <a:t>Stillman</a:t>
            </a:r>
            <a:r>
              <a:rPr lang="en-US" dirty="0"/>
              <a:t>, 2012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Research designs should be flexible, iterative and reflexive (Cornwall and </a:t>
            </a:r>
            <a:r>
              <a:rPr lang="en-US" dirty="0" err="1" smtClean="0"/>
              <a:t>Jewkes</a:t>
            </a:r>
            <a:r>
              <a:rPr lang="en-US" dirty="0" smtClean="0"/>
              <a:t>, 1995)</a:t>
            </a:r>
            <a:endParaRPr lang="en-CA" dirty="0"/>
          </a:p>
          <a:p>
            <a:endParaRPr lang="en-CA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0924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A-II. Participatory Research Approaches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Participatory approaches tend to be derived and use qualitative methods (Denison and </a:t>
            </a:r>
            <a:r>
              <a:rPr lang="en-US" dirty="0" err="1" smtClean="0"/>
              <a:t>Stillman</a:t>
            </a:r>
            <a:r>
              <a:rPr lang="en-US" dirty="0" smtClean="0"/>
              <a:t>, 2012; </a:t>
            </a:r>
            <a:r>
              <a:rPr lang="en-US" dirty="0" err="1" smtClean="0"/>
              <a:t>Bergold</a:t>
            </a:r>
            <a:r>
              <a:rPr lang="en-US" dirty="0" smtClean="0"/>
              <a:t> and Thomas, 2013)</a:t>
            </a:r>
          </a:p>
          <a:p>
            <a:pPr lvl="1"/>
            <a:r>
              <a:rPr lang="en-US" dirty="0" smtClean="0"/>
              <a:t>Interviews and focus groups are the most common methods (</a:t>
            </a:r>
            <a:r>
              <a:rPr lang="en-US" dirty="0" err="1"/>
              <a:t>Bergold</a:t>
            </a:r>
            <a:r>
              <a:rPr lang="en-US" dirty="0"/>
              <a:t> and Thomas, </a:t>
            </a:r>
            <a:r>
              <a:rPr lang="en-US" dirty="0" smtClean="0"/>
              <a:t>2013)</a:t>
            </a:r>
          </a:p>
          <a:p>
            <a:endParaRPr lang="en-US" dirty="0"/>
          </a:p>
          <a:p>
            <a:r>
              <a:rPr lang="en-US" dirty="0" smtClean="0"/>
              <a:t>Uptake is expanding across disciplines (Hayward et al., 2003)</a:t>
            </a:r>
          </a:p>
          <a:p>
            <a:endParaRPr lang="en-US" dirty="0"/>
          </a:p>
          <a:p>
            <a:r>
              <a:rPr lang="en-US" dirty="0" smtClean="0"/>
              <a:t>Tend not to use research literature (and its gaps) as the source of identification of problems (Whyte et al., 1989)</a:t>
            </a:r>
          </a:p>
          <a:p>
            <a:endParaRPr lang="en-US" dirty="0"/>
          </a:p>
          <a:p>
            <a:r>
              <a:rPr lang="en-US" dirty="0" smtClean="0"/>
              <a:t>Participatory Action Research (PAR) tends to be the dominant participatory approach, though others exist (e.g. Participatory Rural Appraisal)</a:t>
            </a:r>
          </a:p>
          <a:p>
            <a:pPr lvl="1"/>
            <a:r>
              <a:rPr lang="en-US" dirty="0" smtClean="0"/>
              <a:t>Not all participatory research is action focused (</a:t>
            </a:r>
            <a:r>
              <a:rPr lang="en-US" dirty="0" err="1"/>
              <a:t>Bergold</a:t>
            </a:r>
            <a:r>
              <a:rPr lang="en-US" dirty="0"/>
              <a:t> and Thomas, </a:t>
            </a:r>
            <a:r>
              <a:rPr lang="en-US" dirty="0" smtClean="0"/>
              <a:t>2013)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244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B-I. Participation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Participation can be included at all stages of design (Carroll and </a:t>
            </a:r>
            <a:r>
              <a:rPr lang="en-US" dirty="0" err="1" smtClean="0"/>
              <a:t>Rosson</a:t>
            </a:r>
            <a:r>
              <a:rPr lang="en-US" dirty="0" smtClean="0"/>
              <a:t>, 2007; Whyte et al. 1989)</a:t>
            </a:r>
          </a:p>
          <a:p>
            <a:endParaRPr lang="en-US" dirty="0"/>
          </a:p>
          <a:p>
            <a:r>
              <a:rPr lang="en-US" dirty="0" smtClean="0"/>
              <a:t>Trust is a key element of participatory research that must be cultivated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2012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Participation can range from low (e.g. advisory groups) to high (e.g. control over the professional research team), though many projects have a middle ground where professional researchers retain some key decision making power (</a:t>
            </a:r>
            <a:r>
              <a:rPr lang="en-US" dirty="0" err="1"/>
              <a:t>Balcazar</a:t>
            </a:r>
            <a:r>
              <a:rPr lang="en-US" dirty="0"/>
              <a:t> et al., 2004)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718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B-I(ii). Participation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Arnstein’s</a:t>
            </a:r>
            <a:r>
              <a:rPr lang="en-US" sz="2000" dirty="0" smtClean="0"/>
              <a:t> Ladder of Participation (</a:t>
            </a:r>
            <a:r>
              <a:rPr lang="en-US" sz="2000" dirty="0" err="1" smtClean="0"/>
              <a:t>Arnstein</a:t>
            </a:r>
            <a:r>
              <a:rPr lang="en-US" sz="2000" dirty="0" smtClean="0"/>
              <a:t>, 1969) from Hayward et al., 2004, p. 99</a:t>
            </a:r>
            <a:endParaRPr lang="en-CA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011192" cy="458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31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B-I(iii). Participation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92"/>
            <a:ext cx="7620000" cy="5213176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Balcazar</a:t>
            </a:r>
            <a:r>
              <a:rPr lang="en-US" dirty="0" smtClean="0"/>
              <a:t> et al., 2004, p. 19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6232824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19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B-I(iv). Participation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Inclusion of leaders of particular communities/stakeholder groups may undermine consensus decision making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</a:t>
            </a:r>
            <a:r>
              <a:rPr lang="en-US" dirty="0" smtClean="0"/>
              <a:t>2012; Cornwall </a:t>
            </a:r>
            <a:r>
              <a:rPr lang="en-US" dirty="0"/>
              <a:t>and </a:t>
            </a:r>
            <a:r>
              <a:rPr lang="en-US" dirty="0" err="1"/>
              <a:t>Jewkes</a:t>
            </a:r>
            <a:r>
              <a:rPr lang="en-US" dirty="0"/>
              <a:t>, </a:t>
            </a:r>
            <a:r>
              <a:rPr lang="en-US" dirty="0" smtClean="0"/>
              <a:t>1995)</a:t>
            </a:r>
            <a:endParaRPr lang="en-CA" dirty="0"/>
          </a:p>
          <a:p>
            <a:endParaRPr lang="en-US" dirty="0" smtClean="0"/>
          </a:p>
          <a:p>
            <a:r>
              <a:rPr lang="en-US" dirty="0" smtClean="0"/>
              <a:t>Danger that community representation may not be diverse enough, or that communities may be treated as overly homogenous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</a:t>
            </a:r>
            <a:r>
              <a:rPr lang="en-US" dirty="0" smtClean="0"/>
              <a:t>2012; Hayward et al. 2004; Cornwall </a:t>
            </a:r>
            <a:r>
              <a:rPr lang="en-US" dirty="0"/>
              <a:t>and </a:t>
            </a:r>
            <a:r>
              <a:rPr lang="en-US" dirty="0" err="1"/>
              <a:t>Jewkes</a:t>
            </a:r>
            <a:r>
              <a:rPr lang="en-US" dirty="0"/>
              <a:t>, </a:t>
            </a:r>
            <a:r>
              <a:rPr lang="en-US" dirty="0" smtClean="0"/>
              <a:t>1995)</a:t>
            </a:r>
            <a:endParaRPr lang="en-CA" dirty="0"/>
          </a:p>
          <a:p>
            <a:endParaRPr lang="en-US" dirty="0" smtClean="0"/>
          </a:p>
          <a:p>
            <a:r>
              <a:rPr lang="en-US" dirty="0" smtClean="0"/>
              <a:t>Researchers must be reflexive at the outset about what constitutes a community </a:t>
            </a:r>
            <a:r>
              <a:rPr lang="en-US" dirty="0"/>
              <a:t>(Denison and </a:t>
            </a:r>
            <a:r>
              <a:rPr lang="en-US" dirty="0" err="1"/>
              <a:t>Stillman</a:t>
            </a:r>
            <a:r>
              <a:rPr lang="en-US" dirty="0"/>
              <a:t>, 2012)</a:t>
            </a:r>
            <a:endParaRPr lang="en-CA" dirty="0"/>
          </a:p>
          <a:p>
            <a:pPr lvl="1"/>
            <a:r>
              <a:rPr lang="en-US" dirty="0" smtClean="0"/>
              <a:t>Failure to do so may propagate existing socio-political relationships and power relations (</a:t>
            </a:r>
            <a:r>
              <a:rPr lang="en-US" dirty="0"/>
              <a:t>Hayward et al. 2004)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9182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BD600"/>
      </a:accent1>
      <a:accent2>
        <a:srgbClr val="B2B2B2"/>
      </a:accent2>
      <a:accent3>
        <a:srgbClr val="FFFF00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1793</TotalTime>
  <Words>1268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Participatory Research Methods </vt:lpstr>
      <vt:lpstr>Outline</vt:lpstr>
      <vt:lpstr>A-I. What is Participatory Research</vt:lpstr>
      <vt:lpstr>A-I(ii). What is Participatory Research</vt:lpstr>
      <vt:lpstr>A-II. Participatory Research Approaches</vt:lpstr>
      <vt:lpstr>B-I. Participation</vt:lpstr>
      <vt:lpstr>B-I(ii). Participation</vt:lpstr>
      <vt:lpstr>B-I(iii). Participation</vt:lpstr>
      <vt:lpstr>B-I(iv). Participation</vt:lpstr>
      <vt:lpstr>B-II. Challenges with Participatory Approaches</vt:lpstr>
      <vt:lpstr>B-II(ii). Challenges with Participatory Approaches</vt:lpstr>
      <vt:lpstr>C-I. Community Informatics</vt:lpstr>
      <vt:lpstr>C-II. Community Informatics at the University of Alberta</vt:lpstr>
      <vt:lpstr>C-III. Understanding Community Broadband and Participatory Design</vt:lpstr>
      <vt:lpstr>Sources: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</dc:title>
  <dc:creator>Mike</dc:creator>
  <cp:lastModifiedBy>Michael McNally</cp:lastModifiedBy>
  <cp:revision>58</cp:revision>
  <cp:lastPrinted>2017-04-04T21:57:47Z</cp:lastPrinted>
  <dcterms:created xsi:type="dcterms:W3CDTF">2013-05-21T22:40:03Z</dcterms:created>
  <dcterms:modified xsi:type="dcterms:W3CDTF">2017-04-05T14:54:40Z</dcterms:modified>
</cp:coreProperties>
</file>