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948" r:id="rId1"/>
  </p:sldMasterIdLst>
  <p:notesMasterIdLst>
    <p:notesMasterId r:id="rId2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3" r:id="rId27"/>
    <p:sldId id="284" r:id="rId2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177" autoAdjust="0"/>
  </p:normalViewPr>
  <p:slideViewPr>
    <p:cSldViewPr snapToGrid="0">
      <p:cViewPr>
        <p:scale>
          <a:sx n="50" d="100"/>
          <a:sy n="50" d="100"/>
        </p:scale>
        <p:origin x="1584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sz="950" dirty="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6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71920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4928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9226"/>
            <a:ext cx="1971675" cy="43199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9226"/>
            <a:ext cx="5800725" cy="4319924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66885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15678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4691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03760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82311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5/15/2017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79710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60548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5/15/2017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13537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5586B75A-687E-405C-8A0B-8D00578BA2C3}" type="datetimeFigureOut">
              <a:rPr lang="en-US" smtClean="0"/>
              <a:pPr/>
              <a:t>5/15/2017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68181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5234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8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56025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750737"/>
            <a:ext cx="9143989" cy="49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639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dirty="0"/>
              <a:t>Colour Our Collections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950" dirty="0"/>
              <a:t>Using adult colouring as outreach in a health science library rare books collection</a:t>
            </a:r>
          </a:p>
          <a:p>
            <a:pPr lvl="0" algn="ctr">
              <a:spcBef>
                <a:spcPts val="0"/>
              </a:spcBef>
              <a:buNone/>
            </a:pPr>
            <a:endParaRPr lang="en" sz="950" dirty="0"/>
          </a:p>
          <a:p>
            <a:pPr lvl="0" algn="ctr">
              <a:spcBef>
                <a:spcPts val="0"/>
              </a:spcBef>
              <a:buNone/>
            </a:pPr>
            <a:r>
              <a:rPr lang="en" sz="950" dirty="0"/>
              <a:t>Laura Hamonic &amp; Liz DennetT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1422" y="-123898"/>
            <a:ext cx="3625378" cy="483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7104" y="-10285"/>
            <a:ext cx="2944448" cy="4720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wacom.com/-/media/wacomdotcom/slides/gallery%20images/wacom%20intuos%20pro/wacom%20intuos%20pro%20gallery%20g1.jpg?h=640&amp;la=en&amp;w=960&amp;hash=C7B7E963E6E1AE1767CB78E8B9C511B4F43314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73" y="-361326"/>
            <a:ext cx="7470255" cy="498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66472" y="3552669"/>
            <a:ext cx="2405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(Wacom, 2017)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176" y="52466"/>
            <a:ext cx="7953648" cy="4711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6400" y="1"/>
            <a:ext cx="3092171" cy="4742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6684" y="-1"/>
            <a:ext cx="3695199" cy="4742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6887" y="-124670"/>
            <a:ext cx="3442705" cy="4831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7665" y="45640"/>
            <a:ext cx="3188205" cy="4661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4210" y="4482"/>
            <a:ext cx="3282846" cy="4730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2266" y="0"/>
            <a:ext cx="3067724" cy="4720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hape 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3966" y="-1"/>
            <a:ext cx="2765765" cy="4726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9389" y="-1"/>
            <a:ext cx="2893413" cy="4726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2195" y="36077"/>
            <a:ext cx="2806997" cy="4678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2315" y="-1"/>
            <a:ext cx="3142938" cy="4714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7039" y="808513"/>
            <a:ext cx="5745324" cy="382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474" y="215498"/>
            <a:ext cx="4100048" cy="263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16253" y="296017"/>
            <a:ext cx="5878227" cy="4408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hape 175"/>
          <p:cNvPicPr preferRelativeResize="0"/>
          <p:nvPr/>
        </p:nvPicPr>
        <p:blipFill rotWithShape="1">
          <a:blip r:embed="rId3">
            <a:alphaModFix/>
          </a:blip>
          <a:srcRect l="-1417" t="12572" r="-1325"/>
          <a:stretch/>
        </p:blipFill>
        <p:spPr>
          <a:xfrm>
            <a:off x="195337" y="215499"/>
            <a:ext cx="8753325" cy="449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903811" y="741150"/>
            <a:ext cx="47175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Adult colouring </a:t>
            </a:r>
            <a:r>
              <a:rPr lang="en-US" dirty="0"/>
              <a:t>Trend</a:t>
            </a:r>
            <a:endParaRPr lang="en" dirty="0"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903811" y="1313850"/>
            <a:ext cx="4020458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-"/>
            </a:pPr>
            <a:r>
              <a:rPr lang="en-US" sz="2000" dirty="0"/>
              <a:t>Increased sales of </a:t>
            </a:r>
            <a:r>
              <a:rPr lang="en-CA" sz="2000" dirty="0"/>
              <a:t>colouring</a:t>
            </a:r>
            <a:r>
              <a:rPr lang="en-US" sz="2000" dirty="0"/>
              <a:t> books &amp; </a:t>
            </a:r>
            <a:r>
              <a:rPr lang="en-CA" sz="2000" dirty="0"/>
              <a:t>colouring</a:t>
            </a:r>
            <a:r>
              <a:rPr lang="en-US" sz="2000" dirty="0"/>
              <a:t> supplies</a:t>
            </a:r>
            <a:r>
              <a:rPr lang="en" sz="2000" dirty="0"/>
              <a:t> (Begley, 2016; Euromonitor International, 2016)</a:t>
            </a:r>
          </a:p>
          <a:p>
            <a:pPr marL="228600" lvl="0" indent="0" rtl="0">
              <a:spcBef>
                <a:spcPts val="0"/>
              </a:spcBef>
              <a:buNone/>
            </a:pPr>
            <a:endParaRPr lang="en" sz="2000" dirty="0"/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 sz="2000" dirty="0"/>
              <a:t>Global Trend (Euromonitor International, 2016)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9365" t="18943" r="30734" b="17814"/>
          <a:stretch/>
        </p:blipFill>
        <p:spPr>
          <a:xfrm>
            <a:off x="5141626" y="1395617"/>
            <a:ext cx="3492708" cy="32528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72597" y="4576361"/>
            <a:ext cx="2600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(Basford, 2016)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436" y="67456"/>
            <a:ext cx="3011700" cy="4654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 rotWithShape="1">
          <a:blip r:embed="rId4">
            <a:alphaModFix/>
          </a:blip>
          <a:srcRect r="35782"/>
          <a:stretch/>
        </p:blipFill>
        <p:spPr>
          <a:xfrm>
            <a:off x="3822895" y="433779"/>
            <a:ext cx="4561298" cy="3921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881326" y="729838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Outcomes</a:t>
            </a:r>
            <a:endParaRPr lang="en" dirty="0"/>
          </a:p>
        </p:txBody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881326" y="1302538"/>
            <a:ext cx="23325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-"/>
            </a:pPr>
            <a:r>
              <a:rPr lang="en" sz="2000" dirty="0"/>
              <a:t>185 sheets taken in person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endParaRPr lang="en" sz="2000" dirty="0"/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 sz="2000" dirty="0"/>
              <a:t>1251 total downloads of pages online</a:t>
            </a:r>
          </a:p>
        </p:txBody>
      </p:sp>
      <p:pic>
        <p:nvPicPr>
          <p:cNvPr id="188" name="Shape 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8269" y="1375973"/>
            <a:ext cx="4823815" cy="3214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900" y="151473"/>
            <a:ext cx="2669875" cy="384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Shape 194"/>
          <p:cNvSpPr txBox="1"/>
          <p:nvPr/>
        </p:nvSpPr>
        <p:spPr>
          <a:xfrm>
            <a:off x="473637" y="4015118"/>
            <a:ext cx="2054400" cy="67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57 printed sheets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307 downloads</a:t>
            </a:r>
          </a:p>
        </p:txBody>
      </p:sp>
      <p:pic>
        <p:nvPicPr>
          <p:cNvPr id="195" name="Shape 1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2243" y="151473"/>
            <a:ext cx="2508192" cy="384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Shape 197"/>
          <p:cNvSpPr txBox="1"/>
          <p:nvPr/>
        </p:nvSpPr>
        <p:spPr>
          <a:xfrm>
            <a:off x="6629139" y="4015118"/>
            <a:ext cx="2054400" cy="67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41 printed sheets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188 downloads</a:t>
            </a:r>
          </a:p>
        </p:txBody>
      </p:sp>
      <p:pic>
        <p:nvPicPr>
          <p:cNvPr id="8" name="Shape 2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45136" y="0"/>
            <a:ext cx="2383297" cy="397217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204"/>
          <p:cNvSpPr txBox="1"/>
          <p:nvPr/>
        </p:nvSpPr>
        <p:spPr>
          <a:xfrm>
            <a:off x="3509584" y="4018687"/>
            <a:ext cx="2054400" cy="67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44 printed sheets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260 downloads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/>
          <p:nvPr/>
        </p:nvSpPr>
        <p:spPr>
          <a:xfrm>
            <a:off x="5409597" y="4006696"/>
            <a:ext cx="2054400" cy="67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14 printed sheets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265 downloads</a:t>
            </a:r>
          </a:p>
        </p:txBody>
      </p:sp>
      <p:pic>
        <p:nvPicPr>
          <p:cNvPr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1972" y="107260"/>
            <a:ext cx="2709650" cy="380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4476" y="159726"/>
            <a:ext cx="2250897" cy="38469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98"/>
          <p:cNvSpPr txBox="1"/>
          <p:nvPr/>
        </p:nvSpPr>
        <p:spPr>
          <a:xfrm>
            <a:off x="1672724" y="4006696"/>
            <a:ext cx="2054400" cy="67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29 printed sheets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231 downloads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896317" y="722343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Final Thoughts</a:t>
            </a:r>
            <a:endParaRPr lang="en" dirty="0"/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896317" y="1310965"/>
            <a:ext cx="32445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-"/>
            </a:pPr>
            <a:r>
              <a:rPr lang="en-US" sz="2000" dirty="0"/>
              <a:t>Successful in student engagement</a:t>
            </a:r>
          </a:p>
          <a:p>
            <a:pPr marL="676656" lvl="1" indent="-228600">
              <a:buChar char="-"/>
            </a:pPr>
            <a:r>
              <a:rPr lang="en-US" sz="1850" dirty="0"/>
              <a:t>Positive Feedback</a:t>
            </a:r>
          </a:p>
          <a:p>
            <a:pPr marL="676656" lvl="1" indent="-228600">
              <a:buChar char="-"/>
            </a:pPr>
            <a:r>
              <a:rPr lang="en-US" sz="1850" dirty="0"/>
              <a:t>Artwork displayed</a:t>
            </a:r>
            <a:endParaRPr lang="en" sz="1850" dirty="0"/>
          </a:p>
          <a:p>
            <a:pPr marL="457200" indent="-228600">
              <a:buFont typeface="Calibri" panose="020F0502020204030204" pitchFamily="34" charset="0"/>
              <a:buChar char="-"/>
            </a:pPr>
            <a:r>
              <a:rPr lang="en-US" sz="2000" dirty="0"/>
              <a:t>No increase in Rawlinson Collection Traffic</a:t>
            </a:r>
            <a:endParaRPr lang="en-US" dirty="0"/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-US" sz="2000" dirty="0"/>
              <a:t>Low cost: $161.36 total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-US" sz="2000" dirty="0"/>
              <a:t>Low theft of supplies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-US" sz="2000" dirty="0"/>
              <a:t>Easy to use again next year</a:t>
            </a:r>
          </a:p>
        </p:txBody>
      </p:sp>
      <p:pic>
        <p:nvPicPr>
          <p:cNvPr id="213" name="Shape 213"/>
          <p:cNvPicPr preferRelativeResize="0"/>
          <p:nvPr/>
        </p:nvPicPr>
        <p:blipFill rotWithShape="1">
          <a:blip r:embed="rId3">
            <a:alphaModFix/>
          </a:blip>
          <a:srcRect l="12127" t="3241" r="18451"/>
          <a:stretch/>
        </p:blipFill>
        <p:spPr>
          <a:xfrm rot="5400000">
            <a:off x="4527874" y="603131"/>
            <a:ext cx="4237021" cy="3937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Acknowledgements</a:t>
            </a:r>
            <a:endParaRPr lang="en" dirty="0"/>
          </a:p>
        </p:txBody>
      </p:sp>
      <p:sp>
        <p:nvSpPr>
          <p:cNvPr id="225" name="Shape 225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Thank you to Liz Dennett, Erin </a:t>
            </a:r>
            <a:r>
              <a:rPr lang="en-US" dirty="0" err="1"/>
              <a:t>Sanderman</a:t>
            </a:r>
            <a:r>
              <a:rPr lang="en-US" dirty="0"/>
              <a:t> and all the other librarians and public service assistants at the john w. Scott library at the university of Alberta</a:t>
            </a:r>
            <a:endParaRPr lang="en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title"/>
          </p:nvPr>
        </p:nvSpPr>
        <p:spPr>
          <a:xfrm>
            <a:off x="888170" y="738801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Works Cited</a:t>
            </a:r>
          </a:p>
        </p:txBody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888170" y="1311501"/>
            <a:ext cx="794413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sz="1100" dirty="0"/>
              <a:t>Barrett, C. (2015). Adult Coloring Books: Patterns for Stress Relief. </a:t>
            </a:r>
            <a:r>
              <a:rPr lang="en-US" sz="1100" i="1" dirty="0"/>
              <a:t>Phi Kappa Phi Forum, 95</a:t>
            </a:r>
            <a:r>
              <a:rPr lang="en-US" sz="1100" dirty="0"/>
              <a:t>(4), 27.</a:t>
            </a:r>
          </a:p>
          <a:p>
            <a:pPr>
              <a:buNone/>
            </a:pPr>
            <a:endParaRPr lang="en-US" sz="1100" dirty="0"/>
          </a:p>
          <a:p>
            <a:pPr>
              <a:buNone/>
            </a:pPr>
            <a:r>
              <a:rPr lang="en-US" sz="1100" dirty="0"/>
              <a:t>Begley, S. (2016, Mar 2). How </a:t>
            </a:r>
            <a:r>
              <a:rPr lang="en-US" sz="1100" dirty="0" err="1"/>
              <a:t>Colouring</a:t>
            </a:r>
            <a:r>
              <a:rPr lang="en-US" sz="1100" dirty="0"/>
              <a:t> Inside the Lines Came Into Fashion. </a:t>
            </a:r>
            <a:r>
              <a:rPr lang="en-US" sz="1100" i="1" dirty="0"/>
              <a:t>Time Magazine</a:t>
            </a:r>
            <a:r>
              <a:rPr lang="en-US" sz="1100" dirty="0"/>
              <a:t>, 58-59. Retrieved from http://time.com/4246079/coloring-books-for-adults/</a:t>
            </a:r>
          </a:p>
          <a:p>
            <a:pPr>
              <a:buNone/>
            </a:pPr>
            <a:endParaRPr lang="en-US" sz="1100" dirty="0"/>
          </a:p>
          <a:p>
            <a:pPr>
              <a:buNone/>
            </a:pPr>
            <a:r>
              <a:rPr lang="en-US" sz="1100" dirty="0"/>
              <a:t>Curry, N., &amp; </a:t>
            </a:r>
            <a:r>
              <a:rPr lang="en-US" sz="1100" dirty="0" err="1"/>
              <a:t>Kasser</a:t>
            </a:r>
            <a:r>
              <a:rPr lang="en-US" sz="1100" dirty="0"/>
              <a:t>, T. (2005). Can coloring mandalas reduce anxiety? </a:t>
            </a:r>
            <a:r>
              <a:rPr lang="en-US" sz="1100" i="1" dirty="0"/>
              <a:t>Art Therapy</a:t>
            </a:r>
            <a:r>
              <a:rPr lang="en-US" sz="1100" dirty="0"/>
              <a:t>, </a:t>
            </a:r>
            <a:r>
              <a:rPr lang="en-US" sz="1100" i="1" dirty="0"/>
              <a:t>22</a:t>
            </a:r>
            <a:r>
              <a:rPr lang="en-US" sz="1100" dirty="0"/>
              <a:t>(2), 81-85. doi:10.1080/07421656.2005.10129441</a:t>
            </a:r>
          </a:p>
          <a:p>
            <a:pPr>
              <a:buNone/>
            </a:pPr>
            <a:endParaRPr lang="en-US" sz="1100" dirty="0"/>
          </a:p>
          <a:p>
            <a:pPr>
              <a:buNone/>
            </a:pPr>
            <a:r>
              <a:rPr lang="en-US" sz="1100" dirty="0"/>
              <a:t>Eaton, J., &amp; </a:t>
            </a:r>
            <a:r>
              <a:rPr lang="en-US" sz="1100" dirty="0" err="1"/>
              <a:t>Tieber</a:t>
            </a:r>
            <a:r>
              <a:rPr lang="en-US" sz="1100" dirty="0"/>
              <a:t>, C. (2017). The Effects of Coloring on Anxiety, Mood, and Perseverance. </a:t>
            </a:r>
            <a:r>
              <a:rPr lang="en-US" sz="1100" i="1" dirty="0"/>
              <a:t>Art Therapy</a:t>
            </a:r>
            <a:r>
              <a:rPr lang="en-US" sz="1100" dirty="0"/>
              <a:t>, </a:t>
            </a:r>
            <a:r>
              <a:rPr lang="en-US" sz="1100" i="1" dirty="0"/>
              <a:t>34</a:t>
            </a:r>
            <a:r>
              <a:rPr lang="en-US" sz="1100" dirty="0"/>
              <a:t>(1), 42-46. doi:10.1080/07421656.2016.1277113</a:t>
            </a:r>
          </a:p>
          <a:p>
            <a:pPr>
              <a:buNone/>
            </a:pPr>
            <a:endParaRPr lang="en-US" sz="1100" dirty="0"/>
          </a:p>
          <a:p>
            <a:pPr>
              <a:buNone/>
            </a:pPr>
            <a:r>
              <a:rPr lang="en-US" sz="1100" dirty="0" err="1"/>
              <a:t>Euromonitor</a:t>
            </a:r>
            <a:r>
              <a:rPr lang="en-US" sz="1100" dirty="0"/>
              <a:t> International. (2016, July). Writing Instruments in Canada. </a:t>
            </a:r>
            <a:r>
              <a:rPr lang="en-US" sz="1100" i="1" dirty="0"/>
              <a:t>Passport Database.</a:t>
            </a:r>
            <a:endParaRPr lang="en-US" sz="1100" dirty="0"/>
          </a:p>
          <a:p>
            <a:pPr>
              <a:buNone/>
            </a:pPr>
            <a:endParaRPr lang="en-US" sz="1100" dirty="0"/>
          </a:p>
          <a:p>
            <a:pPr>
              <a:buNone/>
            </a:pPr>
            <a:r>
              <a:rPr lang="en-US" sz="1100" dirty="0"/>
              <a:t>Garner, A., Goldberg, J., &amp; </a:t>
            </a:r>
            <a:r>
              <a:rPr lang="en-US" sz="1100" dirty="0" err="1"/>
              <a:t>Pou</a:t>
            </a:r>
            <a:r>
              <a:rPr lang="en-US" sz="1100" dirty="0"/>
              <a:t>, R. (2016). Collaborative Social Media Campaigns and Special Collections: A Case Study on #</a:t>
            </a:r>
            <a:r>
              <a:rPr lang="en-US" sz="1100" dirty="0" err="1"/>
              <a:t>ColorOurCollections</a:t>
            </a:r>
            <a:r>
              <a:rPr lang="en-US" sz="1100" dirty="0"/>
              <a:t>. </a:t>
            </a:r>
            <a:r>
              <a:rPr lang="en-US" sz="1100" i="1" dirty="0"/>
              <a:t>RBM: A Journal of Rare Books, Manuscripts and Cultural Heritage</a:t>
            </a:r>
            <a:r>
              <a:rPr lang="en-US" sz="1100" dirty="0"/>
              <a:t>, </a:t>
            </a:r>
            <a:r>
              <a:rPr lang="en-US" sz="1100" i="1" dirty="0"/>
              <a:t>17</a:t>
            </a:r>
            <a:r>
              <a:rPr lang="en-US" sz="1100" dirty="0"/>
              <a:t>(2), 100-117.</a:t>
            </a:r>
          </a:p>
          <a:p>
            <a:pPr lvl="0">
              <a:buNone/>
            </a:pPr>
            <a:endParaRPr lang="en-US" sz="1100" dirty="0"/>
          </a:p>
          <a:p>
            <a:pPr lvl="0">
              <a:buNone/>
            </a:pPr>
            <a:r>
              <a:rPr lang="en-US" sz="1100" dirty="0" err="1"/>
              <a:t>Snavely</a:t>
            </a:r>
            <a:r>
              <a:rPr lang="en-US" sz="1100" dirty="0"/>
              <a:t>, L. (2012). </a:t>
            </a:r>
            <a:r>
              <a:rPr lang="en-US" sz="1100" i="1" dirty="0"/>
              <a:t>Student engagement and the academic library</a:t>
            </a:r>
            <a:r>
              <a:rPr lang="en-US" sz="1100" dirty="0"/>
              <a:t>. Santa Barbara, CA: Libraries Unlimited.</a:t>
            </a:r>
          </a:p>
          <a:p>
            <a:pPr>
              <a:buNone/>
            </a:pPr>
            <a:endParaRPr lang="en-US" sz="1100" dirty="0"/>
          </a:p>
          <a:p>
            <a:pPr>
              <a:buNone/>
            </a:pPr>
            <a:r>
              <a:rPr lang="en-US" sz="1100" dirty="0"/>
              <a:t>Rigby, M., &amp; </a:t>
            </a:r>
            <a:r>
              <a:rPr lang="en-US" sz="1100" dirty="0" err="1"/>
              <a:t>Taubert</a:t>
            </a:r>
            <a:r>
              <a:rPr lang="en-US" sz="1100" dirty="0"/>
              <a:t>, M. (2016). Art of Medicine: </a:t>
            </a:r>
            <a:r>
              <a:rPr lang="en-US" sz="1100" dirty="0" err="1"/>
              <a:t>Colouring</a:t>
            </a:r>
            <a:r>
              <a:rPr lang="en-US" sz="1100" dirty="0"/>
              <a:t> books for adults on the cancer ward. </a:t>
            </a:r>
            <a:r>
              <a:rPr lang="en-US" sz="1100" i="1" dirty="0"/>
              <a:t>The BMJ</a:t>
            </a:r>
            <a:r>
              <a:rPr lang="en-US" sz="1100" dirty="0"/>
              <a:t>, 352. doi:10.1136/bmj.h6795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028" y="751298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CA" dirty="0"/>
              <a:t>Image Sources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9028" y="1323998"/>
            <a:ext cx="7590415" cy="3349676"/>
          </a:xfrm>
        </p:spPr>
        <p:txBody>
          <a:bodyPr/>
          <a:lstStyle/>
          <a:p>
            <a:r>
              <a:rPr lang="en-CA" dirty="0"/>
              <a:t>Basford, J. (2016). Secret Garden. Retrieved from https://www.johannabasford.com/book/secret-garden/</a:t>
            </a:r>
          </a:p>
          <a:p>
            <a:endParaRPr lang="en-CA" dirty="0"/>
          </a:p>
          <a:p>
            <a:r>
              <a:rPr lang="en-CA" dirty="0" err="1"/>
              <a:t>Moleiro</a:t>
            </a:r>
            <a:r>
              <a:rPr lang="en-CA" dirty="0"/>
              <a:t>. (2017). The Book of Simple Medicines: National Library of Russia, St Petersburg. Retrieved from http://www.moleiro.com/en/books-of-medicine/the-book-of-simple-medicines.html</a:t>
            </a:r>
          </a:p>
          <a:p>
            <a:endParaRPr lang="en-CA" dirty="0"/>
          </a:p>
          <a:p>
            <a:r>
              <a:rPr lang="en-CA" dirty="0"/>
              <a:t>New York Academy of Medicine. (2017). #</a:t>
            </a:r>
            <a:r>
              <a:rPr lang="en-CA" dirty="0" err="1"/>
              <a:t>ColorOurCollections</a:t>
            </a:r>
            <a:r>
              <a:rPr lang="en-CA" dirty="0"/>
              <a:t>. Retrieved from http://library.nyam.org/colorourcollections/</a:t>
            </a:r>
          </a:p>
          <a:p>
            <a:endParaRPr lang="en-CA" dirty="0"/>
          </a:p>
          <a:p>
            <a:r>
              <a:rPr lang="en-CA" dirty="0"/>
              <a:t>Wacom. (2017). Wacom </a:t>
            </a:r>
            <a:r>
              <a:rPr lang="en-CA" dirty="0" err="1"/>
              <a:t>Intuos</a:t>
            </a:r>
            <a:r>
              <a:rPr lang="en-CA" dirty="0"/>
              <a:t> Pro. Retrieved from http://www.wacom.com/en-gb/products/pen-tablets/intuos-pro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1627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896316" y="726163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Benefits of Colouring</a:t>
            </a:r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896316" y="1298863"/>
            <a:ext cx="4410201" cy="26576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buChar char="-"/>
            </a:pPr>
            <a:r>
              <a:rPr lang="en-US" sz="2000" dirty="0"/>
              <a:t>Reduce anxiety, improve</a:t>
            </a:r>
            <a:r>
              <a:rPr lang="en" sz="2000" dirty="0"/>
              <a:t> </a:t>
            </a:r>
            <a:r>
              <a:rPr lang="en-US" sz="2000" dirty="0"/>
              <a:t>mindfulness &amp; </a:t>
            </a:r>
            <a:r>
              <a:rPr lang="en" sz="2000" dirty="0"/>
              <a:t>mood (Barret, 2015; Curry &amp; Kasser, 2005; Eaton &amp; Tieber, 2017)</a:t>
            </a:r>
          </a:p>
          <a:p>
            <a:pPr marL="457200" lvl="0" indent="-228600">
              <a:buChar char="-"/>
            </a:pPr>
            <a:endParaRPr lang="en" sz="2000" dirty="0"/>
          </a:p>
          <a:p>
            <a:pPr marL="457200" lvl="0" indent="-228600">
              <a:buChar char="-"/>
            </a:pPr>
            <a:r>
              <a:rPr lang="en" sz="2000" dirty="0"/>
              <a:t>Complexity, structure, and direction are </a:t>
            </a:r>
            <a:r>
              <a:rPr lang="en-US" sz="2000" dirty="0"/>
              <a:t>needed</a:t>
            </a:r>
            <a:r>
              <a:rPr lang="en" sz="2000" dirty="0"/>
              <a:t> (Curry &amp; Kasser, 2005; Eaton &amp; Tieber, 2017)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endParaRPr lang="en" sz="2000" dirty="0"/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 sz="2000" dirty="0"/>
              <a:t>Relaxing for cancer patients (Rigby &amp; Taubert, 2016)</a:t>
            </a:r>
          </a:p>
        </p:txBody>
      </p:sp>
      <p:pic>
        <p:nvPicPr>
          <p:cNvPr id="77" name="Shape 77"/>
          <p:cNvPicPr preferRelativeResize="0"/>
          <p:nvPr/>
        </p:nvPicPr>
        <p:blipFill rotWithShape="1">
          <a:blip r:embed="rId3">
            <a:alphaModFix/>
          </a:blip>
          <a:srcRect l="51235" t="19444" r="9542" b="9693"/>
          <a:stretch/>
        </p:blipFill>
        <p:spPr>
          <a:xfrm>
            <a:off x="6513227" y="1937413"/>
            <a:ext cx="2492215" cy="2653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 rotWithShape="1">
          <a:blip r:embed="rId3">
            <a:alphaModFix/>
          </a:blip>
          <a:srcRect l="8157" t="19789" r="51260" b="8459"/>
          <a:stretch/>
        </p:blipFill>
        <p:spPr>
          <a:xfrm>
            <a:off x="5081666" y="29980"/>
            <a:ext cx="2435902" cy="25377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397646" y="4531663"/>
            <a:ext cx="23579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(Curry &amp; </a:t>
            </a:r>
            <a:r>
              <a:rPr lang="en-CA" sz="1400" dirty="0" err="1"/>
              <a:t>Kasser</a:t>
            </a:r>
            <a:r>
              <a:rPr lang="en-CA" sz="1400" dirty="0"/>
              <a:t>, 2005)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903812" y="738939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#ColorOurCollection Movement</a:t>
            </a:r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903812" y="1311639"/>
            <a:ext cx="8082791" cy="351956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-"/>
            </a:pPr>
            <a:r>
              <a:rPr lang="en" sz="2000" dirty="0"/>
              <a:t>New York Academy of Medicine week-long colouring social media event (</a:t>
            </a:r>
            <a:r>
              <a:rPr lang="en-US" sz="2000" dirty="0"/>
              <a:t>Garner, Goldberg &amp; </a:t>
            </a:r>
            <a:r>
              <a:rPr lang="en-US" sz="2000" dirty="0" err="1"/>
              <a:t>Pou</a:t>
            </a:r>
            <a:r>
              <a:rPr lang="en-US" sz="2000" dirty="0"/>
              <a:t>, 2016)</a:t>
            </a:r>
            <a:endParaRPr lang="en" sz="2000" dirty="0"/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 sz="2000" dirty="0"/>
              <a:t>211 participating organizations</a:t>
            </a:r>
          </a:p>
        </p:txBody>
      </p:sp>
      <p:pic>
        <p:nvPicPr>
          <p:cNvPr id="85" name="Shape 85"/>
          <p:cNvPicPr preferRelativeResize="0"/>
          <p:nvPr/>
        </p:nvPicPr>
        <p:blipFill rotWithShape="1">
          <a:blip r:embed="rId3">
            <a:alphaModFix/>
          </a:blip>
          <a:srcRect l="8242" t="12929" r="9991" b="41057"/>
          <a:stretch/>
        </p:blipFill>
        <p:spPr>
          <a:xfrm>
            <a:off x="1120000" y="2457437"/>
            <a:ext cx="6904003" cy="228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 rotWithShape="1">
          <a:blip r:embed="rId4">
            <a:alphaModFix/>
          </a:blip>
          <a:srcRect l="18694" t="32764" r="35852" b="13970"/>
          <a:stretch/>
        </p:blipFill>
        <p:spPr>
          <a:xfrm>
            <a:off x="4324662" y="2263515"/>
            <a:ext cx="3699341" cy="24829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164112" y="4719660"/>
            <a:ext cx="3050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(New York Academy of Medicine, 2017)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918802" y="738939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Goals of the project</a:t>
            </a:r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918803" y="1311639"/>
            <a:ext cx="3772468" cy="325723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FontTx/>
              <a:buChar char="-"/>
            </a:pPr>
            <a:r>
              <a:rPr lang="en-US" sz="2000" dirty="0"/>
              <a:t>Student Engagement (</a:t>
            </a:r>
            <a:r>
              <a:rPr lang="en-US" sz="2000" dirty="0" err="1"/>
              <a:t>Snavely</a:t>
            </a:r>
            <a:r>
              <a:rPr lang="en-US" sz="2000" dirty="0"/>
              <a:t>, 2012)</a:t>
            </a:r>
          </a:p>
          <a:p>
            <a:pPr lvl="1">
              <a:buFontTx/>
              <a:buChar char="-"/>
            </a:pPr>
            <a:r>
              <a:rPr lang="en-US" sz="1850" dirty="0"/>
              <a:t>Just For Fun</a:t>
            </a:r>
          </a:p>
          <a:p>
            <a:pPr lvl="1">
              <a:buFontTx/>
              <a:buChar char="-"/>
            </a:pPr>
            <a:r>
              <a:rPr lang="en-US" sz="1850" dirty="0"/>
              <a:t>Whole Person</a:t>
            </a:r>
          </a:p>
          <a:p>
            <a:pPr lvl="1">
              <a:buFontTx/>
              <a:buChar char="-"/>
            </a:pPr>
            <a:r>
              <a:rPr lang="en-US" sz="1850" dirty="0"/>
              <a:t>Collection Based</a:t>
            </a:r>
          </a:p>
          <a:p>
            <a:pPr lvl="1">
              <a:buFontTx/>
              <a:buChar char="-"/>
            </a:pPr>
            <a:endParaRPr lang="en-US" sz="1850" dirty="0"/>
          </a:p>
          <a:p>
            <a:pPr lvl="0">
              <a:spcBef>
                <a:spcPts val="0"/>
              </a:spcBef>
              <a:buFontTx/>
              <a:buChar char="-"/>
            </a:pPr>
            <a:r>
              <a:rPr lang="en-US" sz="2000" dirty="0"/>
              <a:t>Outreach for special collection</a:t>
            </a:r>
            <a:endParaRPr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488" y="1470768"/>
            <a:ext cx="4108391" cy="273785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892568" y="692363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Rawlinson </a:t>
            </a:r>
            <a:r>
              <a:rPr lang="en-US" dirty="0"/>
              <a:t>Rare Book Collection</a:t>
            </a:r>
            <a:endParaRPr lang="en" dirty="0"/>
          </a:p>
        </p:txBody>
      </p:sp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5407" y="1354860"/>
            <a:ext cx="6573187" cy="3392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873831" y="725828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Creating the Colouring Pages</a:t>
            </a:r>
          </a:p>
        </p:txBody>
      </p:sp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5791" y="1393825"/>
            <a:ext cx="2365559" cy="3198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7443" y="1393825"/>
            <a:ext cx="2395221" cy="319362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73831" y="1298528"/>
            <a:ext cx="198863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alibri" panose="020F0502020204030204" pitchFamily="34" charset="0"/>
              <a:buChar char="‐"/>
            </a:pPr>
            <a:r>
              <a:rPr lang="en-CA" sz="2000" dirty="0"/>
              <a:t>Selecting Images</a:t>
            </a:r>
          </a:p>
          <a:p>
            <a:pPr marL="742950" lvl="1" indent="-285750">
              <a:buClr>
                <a:schemeClr val="accent1"/>
              </a:buClr>
              <a:buFont typeface="Calibri" panose="020F0502020204030204" pitchFamily="34" charset="0"/>
              <a:buChar char="‐"/>
            </a:pPr>
            <a:r>
              <a:rPr lang="en-CA" sz="1850" dirty="0"/>
              <a:t>Size?</a:t>
            </a:r>
          </a:p>
          <a:p>
            <a:pPr marL="742950" lvl="1" indent="-285750">
              <a:buClr>
                <a:schemeClr val="accent1"/>
              </a:buClr>
              <a:buFont typeface="Calibri" panose="020F0502020204030204" pitchFamily="34" charset="0"/>
              <a:buChar char="‐"/>
            </a:pPr>
            <a:r>
              <a:rPr lang="en-CA" sz="1850" dirty="0"/>
              <a:t>Copyright?</a:t>
            </a:r>
          </a:p>
          <a:p>
            <a:pPr>
              <a:buClr>
                <a:schemeClr val="accent1"/>
              </a:buClr>
            </a:pPr>
            <a:endParaRPr lang="en-CA" sz="2000" dirty="0"/>
          </a:p>
          <a:p>
            <a:pPr marL="285750" indent="-285750">
              <a:buClr>
                <a:schemeClr val="accent1"/>
              </a:buClr>
              <a:buFont typeface="Calibri" panose="020F0502020204030204" pitchFamily="34" charset="0"/>
              <a:buChar char="‐"/>
            </a:pPr>
            <a:r>
              <a:rPr lang="en-CA" sz="2000" dirty="0"/>
              <a:t>Tracing images</a:t>
            </a:r>
          </a:p>
          <a:p>
            <a:pPr marL="742950" lvl="1" indent="-285750">
              <a:buClr>
                <a:schemeClr val="accent1"/>
              </a:buClr>
              <a:buFont typeface="Calibri" panose="020F0502020204030204" pitchFamily="34" charset="0"/>
              <a:buChar char="‐"/>
            </a:pPr>
            <a:r>
              <a:rPr lang="en-CA" sz="1850" dirty="0"/>
              <a:t>Digitally?</a:t>
            </a:r>
          </a:p>
          <a:p>
            <a:pPr marL="742950" lvl="1" indent="-285750">
              <a:buClr>
                <a:schemeClr val="accent1"/>
              </a:buClr>
              <a:buFont typeface="Calibri" panose="020F0502020204030204" pitchFamily="34" charset="0"/>
              <a:buChar char="‐"/>
            </a:pPr>
            <a:r>
              <a:rPr lang="en-CA" sz="1850" dirty="0"/>
              <a:t>Software?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95791" y="4533477"/>
            <a:ext cx="2223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(</a:t>
            </a:r>
            <a:r>
              <a:rPr lang="en-CA" sz="1400" dirty="0" err="1"/>
              <a:t>Moleiro</a:t>
            </a:r>
            <a:r>
              <a:rPr lang="en-CA" sz="1400" dirty="0"/>
              <a:t>, 2017)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4816" y="67455"/>
            <a:ext cx="6914369" cy="4702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099" y="67457"/>
            <a:ext cx="6893802" cy="4669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166</TotalTime>
  <Words>499</Words>
  <Application>Microsoft Office PowerPoint</Application>
  <PresentationFormat>On-screen Show (16:9)</PresentationFormat>
  <Paragraphs>88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Calibri</vt:lpstr>
      <vt:lpstr>Calibri Light</vt:lpstr>
      <vt:lpstr>Arial</vt:lpstr>
      <vt:lpstr>Retrospect</vt:lpstr>
      <vt:lpstr>Colour Our Collections</vt:lpstr>
      <vt:lpstr>Adult colouring Trend</vt:lpstr>
      <vt:lpstr>Benefits of Colouring</vt:lpstr>
      <vt:lpstr>#ColorOurCollection Movement</vt:lpstr>
      <vt:lpstr>Goals of the project</vt:lpstr>
      <vt:lpstr>Rawlinson Rare Book Collection</vt:lpstr>
      <vt:lpstr>Creating the Colouring Pages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Outcomes</vt:lpstr>
      <vt:lpstr>PowerPoint Presentation</vt:lpstr>
      <vt:lpstr>PowerPoint Presentation</vt:lpstr>
      <vt:lpstr>Final Thoughts</vt:lpstr>
      <vt:lpstr>Acknowledgements</vt:lpstr>
      <vt:lpstr>Works Cited</vt:lpstr>
      <vt:lpstr>Image 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Colour Our Collections</dc:title>
  <dc:creator>Laura Hamonic</dc:creator>
  <cp:lastModifiedBy>Laura Hamonic</cp:lastModifiedBy>
  <cp:revision>15</cp:revision>
  <dcterms:modified xsi:type="dcterms:W3CDTF">2017-05-15T20:12:23Z</dcterms:modified>
</cp:coreProperties>
</file>