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6" r:id="rId1"/>
    <p:sldMasterId id="2147493469" r:id="rId2"/>
    <p:sldMasterId id="2147493483" r:id="rId3"/>
    <p:sldMasterId id="2147493486" r:id="rId4"/>
  </p:sldMasterIdLst>
  <p:notesMasterIdLst>
    <p:notesMasterId r:id="rId28"/>
  </p:notesMasterIdLst>
  <p:handoutMasterIdLst>
    <p:handoutMasterId r:id="rId29"/>
  </p:handoutMasterIdLst>
  <p:sldIdLst>
    <p:sldId id="334" r:id="rId5"/>
    <p:sldId id="265" r:id="rId6"/>
    <p:sldId id="335" r:id="rId7"/>
    <p:sldId id="344" r:id="rId8"/>
    <p:sldId id="337" r:id="rId9"/>
    <p:sldId id="343" r:id="rId10"/>
    <p:sldId id="346" r:id="rId11"/>
    <p:sldId id="338" r:id="rId12"/>
    <p:sldId id="339" r:id="rId13"/>
    <p:sldId id="347" r:id="rId14"/>
    <p:sldId id="340" r:id="rId15"/>
    <p:sldId id="342" r:id="rId16"/>
    <p:sldId id="341" r:id="rId17"/>
    <p:sldId id="311" r:id="rId18"/>
    <p:sldId id="351" r:id="rId19"/>
    <p:sldId id="349" r:id="rId20"/>
    <p:sldId id="324" r:id="rId21"/>
    <p:sldId id="326" r:id="rId22"/>
    <p:sldId id="345" r:id="rId23"/>
    <p:sldId id="348" r:id="rId24"/>
    <p:sldId id="327" r:id="rId25"/>
    <p:sldId id="328" r:id="rId26"/>
    <p:sldId id="32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004950"/>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68" autoAdjust="0"/>
    <p:restoredTop sz="88614" autoAdjust="0"/>
  </p:normalViewPr>
  <p:slideViewPr>
    <p:cSldViewPr snapToGrid="0" snapToObjects="1">
      <p:cViewPr varScale="1">
        <p:scale>
          <a:sx n="72" d="100"/>
          <a:sy n="72" d="100"/>
        </p:scale>
        <p:origin x="348" y="54"/>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8" d="100"/>
          <a:sy n="78" d="100"/>
        </p:scale>
        <p:origin x="29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2024/04/04</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mn-lt"/>
              </a:rPr>
              <a:t>*Updated: March 2024</a:t>
            </a:r>
          </a:p>
          <a:p>
            <a:r>
              <a:rPr lang="en-US" sz="1200" baseline="0" dirty="0" smtClean="0">
                <a:latin typeface="+mn-lt"/>
              </a:rPr>
              <a:t>Hello and welcome to the University of Alberta’s Opening Up Copyright instructional module on Educational Institution Exceptions in the </a:t>
            </a:r>
            <a:r>
              <a:rPr lang="en-US" sz="1200" i="1" baseline="0" dirty="0" smtClean="0">
                <a:latin typeface="+mn-lt"/>
              </a:rPr>
              <a:t>Copyright Act</a:t>
            </a:r>
            <a:r>
              <a:rPr lang="en-US" sz="1200" baseline="0" dirty="0" smtClean="0">
                <a:latin typeface="+mn-lt"/>
              </a:rPr>
              <a:t>.</a:t>
            </a:r>
            <a:endParaRPr lang="en-US" sz="1200" baseline="0" dirty="0">
              <a:latin typeface="+mn-lt"/>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3866021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smtClean="0">
                <a:solidFill>
                  <a:schemeClr val="tx1"/>
                </a:solidFill>
                <a:effectLst/>
                <a:latin typeface="+mn-lt"/>
                <a:ea typeface="+mn-ea"/>
                <a:cs typeface="+mn-cs"/>
              </a:rPr>
              <a:t>If </a:t>
            </a:r>
            <a:r>
              <a:rPr lang="en-CA" sz="1200" b="0" i="0" u="none" strike="noStrike" kern="1200" dirty="0">
                <a:solidFill>
                  <a:schemeClr val="tx1"/>
                </a:solidFill>
                <a:effectLst/>
                <a:latin typeface="+mn-lt"/>
                <a:ea typeface="+mn-ea"/>
                <a:cs typeface="+mn-cs"/>
              </a:rPr>
              <a:t>an institution has been paying royalties to a collective voluntarily under an interim tariff and then that institution enters into a digital reproduction licence agreement with that collective, or if a tariff that applies to the digital copies being made is approved at a new royalty </a:t>
            </a:r>
            <a:r>
              <a:rPr lang="en-CA" sz="1200" b="0" i="0" u="none" strike="noStrike" kern="1200" dirty="0" smtClean="0">
                <a:solidFill>
                  <a:schemeClr val="tx1"/>
                </a:solidFill>
                <a:effectLst/>
                <a:latin typeface="+mn-lt"/>
                <a:ea typeface="+mn-ea"/>
                <a:cs typeface="+mn-cs"/>
              </a:rPr>
              <a:t>rate, there </a:t>
            </a:r>
            <a:r>
              <a:rPr lang="en-CA" sz="1200" b="0" i="0" u="none" strike="noStrike" kern="1200" dirty="0">
                <a:solidFill>
                  <a:schemeClr val="tx1"/>
                </a:solidFill>
                <a:effectLst/>
                <a:latin typeface="+mn-lt"/>
                <a:ea typeface="+mn-ea"/>
                <a:cs typeface="+mn-cs"/>
              </a:rPr>
              <a:t>may be a difference in the amount of royalties that the institution owes the collective for digital copies going </a:t>
            </a:r>
            <a:r>
              <a:rPr lang="en-CA" sz="1200" b="0" i="0" u="none" strike="noStrike" kern="1200" dirty="0" smtClean="0">
                <a:solidFill>
                  <a:schemeClr val="tx1"/>
                </a:solidFill>
                <a:effectLst/>
                <a:latin typeface="+mn-lt"/>
                <a:ea typeface="+mn-ea"/>
                <a:cs typeface="+mn-cs"/>
              </a:rPr>
              <a:t>forward.</a:t>
            </a:r>
          </a:p>
          <a:p>
            <a:pPr rtl="0"/>
            <a:endParaRPr lang="en-CA" sz="1200" b="0" i="0" u="none" strike="noStrike" kern="1200" dirty="0" smtClean="0">
              <a:solidFill>
                <a:schemeClr val="tx1"/>
              </a:solidFill>
              <a:effectLst/>
              <a:latin typeface="+mn-lt"/>
              <a:ea typeface="+mn-ea"/>
              <a:cs typeface="+mn-cs"/>
            </a:endParaRPr>
          </a:p>
          <a:p>
            <a:pPr rtl="0"/>
            <a:r>
              <a:rPr lang="en-CA" sz="1200" b="0" i="0" u="none" strike="noStrike" kern="1200" dirty="0" smtClean="0">
                <a:solidFill>
                  <a:schemeClr val="tx1"/>
                </a:solidFill>
                <a:effectLst/>
                <a:latin typeface="+mn-lt"/>
                <a:ea typeface="+mn-ea"/>
                <a:cs typeface="+mn-cs"/>
              </a:rPr>
              <a:t>When </a:t>
            </a:r>
            <a:r>
              <a:rPr lang="en-CA" sz="1200" b="0" i="0" u="none" strike="noStrike" kern="1200" dirty="0">
                <a:solidFill>
                  <a:schemeClr val="tx1"/>
                </a:solidFill>
                <a:effectLst/>
                <a:latin typeface="+mn-lt"/>
                <a:ea typeface="+mn-ea"/>
                <a:cs typeface="+mn-cs"/>
              </a:rPr>
              <a:t>we said these exceptions are bewildering ... we were not kidding. Have we mentioned fair dealing exceptions</a:t>
            </a:r>
            <a:r>
              <a:rPr lang="en-CA" sz="1200" b="0" i="0" u="none" strike="noStrike" kern="1200" dirty="0" smtClean="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Those are looking pretty good right about now</a:t>
            </a:r>
            <a:r>
              <a:rPr lang="en-CA" sz="1200" b="0" i="0" u="none" strike="noStrike" kern="1200" dirty="0" smtClean="0">
                <a:solidFill>
                  <a:schemeClr val="tx1"/>
                </a:solidFill>
                <a:effectLst/>
                <a:latin typeface="+mn-lt"/>
                <a:ea typeface="+mn-ea"/>
                <a:cs typeface="+mn-cs"/>
              </a:rPr>
              <a:t>.</a:t>
            </a:r>
            <a:endParaRPr lang="en-US"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135634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Now </a:t>
            </a:r>
            <a:r>
              <a:rPr lang="en-CA" sz="1200" b="0" i="0" u="none" strike="noStrike" kern="1200" dirty="0">
                <a:solidFill>
                  <a:schemeClr val="tx1"/>
                </a:solidFill>
                <a:effectLst/>
                <a:latin typeface="+mn-lt"/>
                <a:ea typeface="+mn-ea"/>
                <a:cs typeface="+mn-cs"/>
              </a:rPr>
              <a:t>let's talk about PAM. Not professor </a:t>
            </a:r>
            <a:r>
              <a:rPr lang="en-CA" sz="1200" b="0" i="0" u="none" strike="noStrike" kern="1200" dirty="0" smtClean="0">
                <a:solidFill>
                  <a:schemeClr val="tx1"/>
                </a:solidFill>
                <a:effectLst/>
                <a:latin typeface="+mn-lt"/>
                <a:ea typeface="+mn-ea"/>
                <a:cs typeface="+mn-cs"/>
              </a:rPr>
              <a:t>Pam, </a:t>
            </a:r>
            <a:r>
              <a:rPr lang="en-CA" sz="1200" b="0" i="0" u="none" strike="noStrike" kern="1200" dirty="0">
                <a:solidFill>
                  <a:schemeClr val="tx1"/>
                </a:solidFill>
                <a:effectLst/>
                <a:latin typeface="+mn-lt"/>
                <a:ea typeface="+mn-ea"/>
                <a:cs typeface="+mn-cs"/>
              </a:rPr>
              <a:t>who you might recognize from other modules, but the Publicly Available Materials on the Internet provision in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As s. 30.04 states, if something is available through common uses of the internet it is not infringement for that thing to be reproduced, or communicated through telecommunication or performed for educational or training purposes. This is not the case if it is protected by a Technological Protection Measure or TPM, or if the owner explicitly posts otherwise. It is important to remember that reproducing for educational purposes does not mean distributing on the open web. A common interpretation of the conditions of this section is to make these resources available in a restricted environment, like an online portal that requires student and staff authentication to access.</a:t>
            </a:r>
            <a:endParaRPr lang="en-US"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1299171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smtClean="0">
                <a:solidFill>
                  <a:schemeClr val="tx1"/>
                </a:solidFill>
                <a:effectLst/>
                <a:latin typeface="+mn-lt"/>
                <a:ea typeface="+mn-ea"/>
                <a:cs typeface="+mn-cs"/>
              </a:rPr>
              <a:t>These </a:t>
            </a:r>
            <a:r>
              <a:rPr lang="en-CA" sz="1200" b="0" i="0" u="none" strike="noStrike" kern="1200" dirty="0">
                <a:solidFill>
                  <a:schemeClr val="tx1"/>
                </a:solidFill>
                <a:effectLst/>
                <a:latin typeface="+mn-lt"/>
                <a:ea typeface="+mn-ea"/>
                <a:cs typeface="+mn-cs"/>
              </a:rPr>
              <a:t>educational exceptions did not specifically come up at all during the INDU committee’s statutory review of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in 2019. This might speak to the fact that these exceptions are not relied on very often and are thus not as relevant as the fair dealing exception. However, we like to think that the second recommendation calling for the wording of the </a:t>
            </a:r>
            <a:r>
              <a:rPr lang="en-CA" sz="1200" b="0" i="1" u="none" strike="noStrike" kern="1200" dirty="0" smtClean="0">
                <a:solidFill>
                  <a:schemeClr val="tx1"/>
                </a:solidFill>
                <a:effectLst/>
                <a:latin typeface="+mn-lt"/>
                <a:ea typeface="+mn-ea"/>
                <a:cs typeface="+mn-cs"/>
              </a:rPr>
              <a:t>Act</a:t>
            </a:r>
            <a:r>
              <a:rPr lang="en-CA" sz="1200" b="0" i="0" u="none" strike="noStrike" kern="1200" dirty="0" smtClean="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to be simplified may be especially useful for these sections</a:t>
            </a:r>
            <a:r>
              <a:rPr lang="en-CA" sz="1200" b="0" i="0" u="none" strike="noStrike" kern="1200" dirty="0" smtClean="0">
                <a:solidFill>
                  <a:schemeClr val="tx1"/>
                </a:solidFill>
                <a:effectLst/>
                <a:latin typeface="+mn-lt"/>
                <a:ea typeface="+mn-ea"/>
                <a:cs typeface="+mn-cs"/>
              </a:rPr>
              <a:t>.</a:t>
            </a:r>
            <a:endParaRPr lang="en-US"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1050384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smtClean="0">
                <a:solidFill>
                  <a:schemeClr val="tx1"/>
                </a:solidFill>
                <a:effectLst/>
                <a:latin typeface="+mn-lt"/>
                <a:ea typeface="+mn-ea"/>
                <a:cs typeface="+mn-cs"/>
              </a:rPr>
              <a:t>You </a:t>
            </a:r>
            <a:r>
              <a:rPr lang="en-CA" sz="1200" b="0" i="0" u="none" strike="noStrike" kern="1200" dirty="0">
                <a:solidFill>
                  <a:schemeClr val="tx1"/>
                </a:solidFill>
                <a:effectLst/>
                <a:latin typeface="+mn-lt"/>
                <a:ea typeface="+mn-ea"/>
                <a:cs typeface="+mn-cs"/>
              </a:rPr>
              <a:t>should now be able to:</a:t>
            </a:r>
            <a:endParaRPr lang="en-CA" b="0" dirty="0">
              <a:effectLst/>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Understand the educational exceptions in </a:t>
            </a:r>
            <a:r>
              <a:rPr lang="en-CA" sz="1200" b="0" i="0" u="none" strike="noStrike" kern="1200" dirty="0" smtClean="0">
                <a:solidFill>
                  <a:schemeClr val="tx1"/>
                </a:solidFill>
                <a:effectLst/>
                <a:latin typeface="+mn-lt"/>
                <a:ea typeface="+mn-ea"/>
                <a:cs typeface="+mn-cs"/>
              </a:rPr>
              <a:t>s. 29.4 </a:t>
            </a:r>
            <a:r>
              <a:rPr lang="en-CA" sz="1200" b="0" i="0" u="none" strike="noStrike" kern="1200" dirty="0">
                <a:solidFill>
                  <a:schemeClr val="tx1"/>
                </a:solidFill>
                <a:effectLst/>
                <a:latin typeface="+mn-lt"/>
                <a:ea typeface="+mn-ea"/>
                <a:cs typeface="+mn-cs"/>
              </a:rPr>
              <a:t>to </a:t>
            </a:r>
            <a:r>
              <a:rPr lang="en-CA" sz="1200" b="0" i="0" u="none" strike="noStrike" kern="1200" dirty="0" smtClean="0">
                <a:solidFill>
                  <a:schemeClr val="tx1"/>
                </a:solidFill>
                <a:effectLst/>
                <a:latin typeface="+mn-lt"/>
                <a:ea typeface="+mn-ea"/>
                <a:cs typeface="+mn-cs"/>
              </a:rPr>
              <a:t>s. 30.03 </a:t>
            </a:r>
            <a:r>
              <a:rPr lang="en-CA" sz="1200" b="0" i="0" u="none" strike="noStrike" kern="1200" dirty="0">
                <a:solidFill>
                  <a:schemeClr val="tx1"/>
                </a:solidFill>
                <a:effectLst/>
                <a:latin typeface="+mn-lt"/>
                <a:ea typeface="+mn-ea"/>
                <a:cs typeface="+mn-cs"/>
              </a:rPr>
              <a:t>of the </a:t>
            </a:r>
            <a:r>
              <a:rPr lang="en-CA" sz="1200" b="0" i="1" u="none" strike="noStrike" kern="1200" dirty="0">
                <a:solidFill>
                  <a:schemeClr val="tx1"/>
                </a:solidFill>
                <a:effectLst/>
                <a:latin typeface="+mn-lt"/>
                <a:ea typeface="+mn-ea"/>
                <a:cs typeface="+mn-cs"/>
              </a:rPr>
              <a:t>Copyright </a:t>
            </a:r>
            <a:r>
              <a:rPr lang="en-CA" sz="1200" b="0" i="1" u="none" strike="noStrike" kern="1200" dirty="0" smtClean="0">
                <a:solidFill>
                  <a:schemeClr val="tx1"/>
                </a:solidFill>
                <a:effectLst/>
                <a:latin typeface="+mn-lt"/>
                <a:ea typeface="+mn-ea"/>
                <a:cs typeface="+mn-cs"/>
              </a:rPr>
              <a:t>Act </a:t>
            </a:r>
            <a:r>
              <a:rPr lang="en-US" sz="1200" b="0" i="0" u="none" strike="noStrike" kern="1200" dirty="0" smtClean="0">
                <a:solidFill>
                  <a:schemeClr val="tx1"/>
                </a:solidFill>
                <a:effectLst/>
                <a:latin typeface="+mn-lt"/>
                <a:ea typeface="+mn-ea"/>
                <a:cs typeface="+mn-cs"/>
              </a:rPr>
              <a:t>(that is, if anyone can understand these exceptions)</a:t>
            </a:r>
          </a:p>
          <a:p>
            <a:pPr marL="171450" indent="-171450" rtl="0" fontAlgn="base">
              <a:buFont typeface="Arial" panose="020B0604020202020204" pitchFamily="34" charset="0"/>
              <a:buChar char="•"/>
            </a:pPr>
            <a:r>
              <a:rPr lang="en-CA" sz="1200" b="0" i="0" u="none" strike="noStrike" kern="1200" dirty="0" smtClean="0">
                <a:solidFill>
                  <a:schemeClr val="tx1"/>
                </a:solidFill>
                <a:effectLst/>
                <a:latin typeface="+mn-lt"/>
                <a:ea typeface="+mn-ea"/>
                <a:cs typeface="+mn-cs"/>
              </a:rPr>
              <a:t>Describe </a:t>
            </a:r>
            <a:r>
              <a:rPr lang="en-CA" sz="1200" b="0" i="0" u="none" strike="noStrike" kern="1200" dirty="0">
                <a:solidFill>
                  <a:schemeClr val="tx1"/>
                </a:solidFill>
                <a:effectLst/>
                <a:latin typeface="+mn-lt"/>
                <a:ea typeface="+mn-ea"/>
                <a:cs typeface="+mn-cs"/>
              </a:rPr>
              <a:t>the </a:t>
            </a:r>
            <a:r>
              <a:rPr lang="en-CA" sz="1200" b="0" i="0" u="none" strike="noStrike" kern="1200" dirty="0" smtClean="0">
                <a:solidFill>
                  <a:schemeClr val="tx1"/>
                </a:solidFill>
                <a:effectLst/>
                <a:latin typeface="+mn-lt"/>
                <a:ea typeface="+mn-ea"/>
                <a:cs typeface="+mn-cs"/>
              </a:rPr>
              <a:t>‘publicly </a:t>
            </a:r>
            <a:r>
              <a:rPr lang="en-CA" sz="1200" b="0" i="0" u="none" strike="noStrike" kern="1200" dirty="0">
                <a:solidFill>
                  <a:schemeClr val="tx1"/>
                </a:solidFill>
                <a:effectLst/>
                <a:latin typeface="+mn-lt"/>
                <a:ea typeface="+mn-ea"/>
                <a:cs typeface="+mn-cs"/>
              </a:rPr>
              <a:t>available </a:t>
            </a:r>
            <a:r>
              <a:rPr lang="en-CA" sz="1200" b="0" i="0" u="none" strike="noStrike" kern="1200" dirty="0" smtClean="0">
                <a:solidFill>
                  <a:schemeClr val="tx1"/>
                </a:solidFill>
                <a:effectLst/>
                <a:latin typeface="+mn-lt"/>
                <a:ea typeface="+mn-ea"/>
                <a:cs typeface="+mn-cs"/>
              </a:rPr>
              <a:t>materials on </a:t>
            </a:r>
            <a:r>
              <a:rPr lang="en-CA" sz="1200" b="0" i="0" u="none" strike="noStrike" kern="1200" dirty="0">
                <a:solidFill>
                  <a:schemeClr val="tx1"/>
                </a:solidFill>
                <a:effectLst/>
                <a:latin typeface="+mn-lt"/>
                <a:ea typeface="+mn-ea"/>
                <a:cs typeface="+mn-cs"/>
              </a:rPr>
              <a:t>the </a:t>
            </a:r>
            <a:r>
              <a:rPr lang="en-CA" sz="1200" b="0" i="0" u="none" strike="noStrike" kern="1200" dirty="0" smtClean="0">
                <a:solidFill>
                  <a:schemeClr val="tx1"/>
                </a:solidFill>
                <a:effectLst/>
                <a:latin typeface="+mn-lt"/>
                <a:ea typeface="+mn-ea"/>
                <a:cs typeface="+mn-cs"/>
              </a:rPr>
              <a:t>internet’ </a:t>
            </a:r>
            <a:r>
              <a:rPr lang="en-CA" sz="1200" b="0" i="0" u="none" strike="noStrike" kern="1200" dirty="0">
                <a:solidFill>
                  <a:schemeClr val="tx1"/>
                </a:solidFill>
                <a:effectLst/>
                <a:latin typeface="+mn-lt"/>
                <a:ea typeface="+mn-ea"/>
                <a:cs typeface="+mn-cs"/>
              </a:rPr>
              <a:t>exception (whatever that </a:t>
            </a:r>
            <a:r>
              <a:rPr lang="en-CA" sz="1200" b="0" i="0" u="none" strike="noStrike" kern="1200" dirty="0" smtClean="0">
                <a:solidFill>
                  <a:schemeClr val="tx1"/>
                </a:solidFill>
                <a:effectLst/>
                <a:latin typeface="+mn-lt"/>
                <a:ea typeface="+mn-ea"/>
                <a:cs typeface="+mn-cs"/>
              </a:rPr>
              <a:t>is)</a:t>
            </a:r>
          </a:p>
          <a:p>
            <a:pPr marL="171450" indent="-171450" rtl="0" fontAlgn="base">
              <a:buFont typeface="Arial" panose="020B0604020202020204" pitchFamily="34" charset="0"/>
              <a:buChar char="•"/>
            </a:pPr>
            <a:r>
              <a:rPr lang="en-CA" sz="1200" b="0" i="0" u="none" strike="noStrike" kern="1200" dirty="0" smtClean="0">
                <a:solidFill>
                  <a:schemeClr val="tx1"/>
                </a:solidFill>
                <a:effectLst/>
                <a:latin typeface="+mn-lt"/>
                <a:ea typeface="+mn-ea"/>
                <a:cs typeface="+mn-cs"/>
              </a:rPr>
              <a:t>Recognize </a:t>
            </a:r>
            <a:r>
              <a:rPr lang="en-CA" sz="1200" b="0" i="0" u="none" strike="noStrike" kern="1200" dirty="0">
                <a:solidFill>
                  <a:schemeClr val="tx1"/>
                </a:solidFill>
                <a:effectLst/>
                <a:latin typeface="+mn-lt"/>
                <a:ea typeface="+mn-ea"/>
                <a:cs typeface="+mn-cs"/>
              </a:rPr>
              <a:t>that the use of </a:t>
            </a:r>
            <a:r>
              <a:rPr lang="en-CA" sz="1200" b="0" i="0" u="none" strike="noStrike" kern="1200" dirty="0" smtClean="0">
                <a:solidFill>
                  <a:schemeClr val="tx1"/>
                </a:solidFill>
                <a:effectLst/>
                <a:latin typeface="+mn-lt"/>
                <a:ea typeface="+mn-ea"/>
                <a:cs typeface="+mn-cs"/>
              </a:rPr>
              <a:t>copyright-protected </a:t>
            </a:r>
            <a:r>
              <a:rPr lang="en-CA" sz="1200" b="0" i="0" u="none" strike="noStrike" kern="1200" dirty="0">
                <a:solidFill>
                  <a:schemeClr val="tx1"/>
                </a:solidFill>
                <a:effectLst/>
                <a:latin typeface="+mn-lt"/>
                <a:ea typeface="+mn-ea"/>
                <a:cs typeface="+mn-cs"/>
              </a:rPr>
              <a:t>materials for educational purposes may also fall under a fair dealing exception and that educators need not always rely on s. 29.4 to </a:t>
            </a:r>
            <a:r>
              <a:rPr lang="en-CA" sz="1200" b="0" i="0" u="none" strike="noStrike" kern="1200" dirty="0" smtClean="0">
                <a:solidFill>
                  <a:schemeClr val="tx1"/>
                </a:solidFill>
                <a:effectLst/>
                <a:latin typeface="+mn-lt"/>
                <a:ea typeface="+mn-ea"/>
                <a:cs typeface="+mn-cs"/>
              </a:rPr>
              <a:t>s. 30.03 alone</a:t>
            </a:r>
          </a:p>
          <a:p>
            <a:pPr marL="171450" indent="-171450" rtl="0" fontAlgn="base">
              <a:buFont typeface="Arial" panose="020B0604020202020204" pitchFamily="34" charset="0"/>
              <a:buChar char="•"/>
            </a:pPr>
            <a:endParaRPr lang="en-CA" sz="1200" b="0" i="0" u="none" strike="noStrike" kern="1200" dirty="0" smtClean="0">
              <a:solidFill>
                <a:schemeClr val="tx1"/>
              </a:solidFill>
              <a:effectLst/>
              <a:latin typeface="+mn-lt"/>
              <a:ea typeface="+mn-ea"/>
              <a:cs typeface="+mn-cs"/>
            </a:endParaRPr>
          </a:p>
          <a:p>
            <a:pPr marL="0" indent="0" rtl="0" fontAlgn="base">
              <a:buFont typeface="Arial" panose="020B0604020202020204" pitchFamily="34" charset="0"/>
              <a:buNone/>
            </a:pPr>
            <a:r>
              <a:rPr lang="en-CA" sz="1200" b="0" i="0" u="none" strike="noStrike" kern="1200" dirty="0" smtClean="0">
                <a:solidFill>
                  <a:schemeClr val="tx1"/>
                </a:solidFill>
                <a:effectLst/>
                <a:latin typeface="+mn-lt"/>
                <a:ea typeface="+mn-ea"/>
                <a:cs typeface="+mn-cs"/>
              </a:rPr>
              <a:t>Basically</a:t>
            </a:r>
            <a:r>
              <a:rPr lang="en-CA" sz="1200" b="0" i="0" u="none" strike="noStrike" kern="1200" dirty="0">
                <a:solidFill>
                  <a:schemeClr val="tx1"/>
                </a:solidFill>
                <a:effectLst/>
                <a:latin typeface="+mn-lt"/>
                <a:ea typeface="+mn-ea"/>
                <a:cs typeface="+mn-cs"/>
              </a:rPr>
              <a:t>, don’t even watch this module </a:t>
            </a:r>
            <a:r>
              <a:rPr lang="en-CA" sz="1200" b="0" i="0" u="none" strike="noStrike" kern="1200" dirty="0" smtClean="0">
                <a:solidFill>
                  <a:schemeClr val="tx1"/>
                </a:solidFill>
                <a:effectLst/>
                <a:latin typeface="+mn-lt"/>
                <a:ea typeface="+mn-ea"/>
                <a:cs typeface="+mn-cs"/>
              </a:rPr>
              <a:t>again. Just </a:t>
            </a:r>
            <a:r>
              <a:rPr lang="en-CA" sz="1200" b="0" i="0" u="none" strike="noStrike" kern="1200" dirty="0">
                <a:solidFill>
                  <a:schemeClr val="tx1"/>
                </a:solidFill>
                <a:effectLst/>
                <a:latin typeface="+mn-lt"/>
                <a:ea typeface="+mn-ea"/>
                <a:cs typeface="+mn-cs"/>
              </a:rPr>
              <a:t>rely on fair dealing </a:t>
            </a:r>
            <a:r>
              <a:rPr lang="en-CA" sz="1200" b="0" i="0" u="none" strike="noStrike" kern="1200" dirty="0" smtClean="0">
                <a:solidFill>
                  <a:schemeClr val="tx1"/>
                </a:solidFill>
                <a:effectLst/>
                <a:latin typeface="+mn-lt"/>
                <a:ea typeface="+mn-ea"/>
                <a:cs typeface="+mn-cs"/>
              </a:rPr>
              <a:t>or try to find OER.</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3602059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 has been the University of Alberta’s Opening Up Copyright instructional module on the Educational Institution Exceptions in the </a:t>
            </a:r>
            <a:r>
              <a:rPr lang="en-US" sz="1200" b="0" i="1" u="none" strike="noStrike" kern="1200" dirty="0" smtClean="0">
                <a:solidFill>
                  <a:schemeClr val="tx1"/>
                </a:solidFill>
                <a:effectLst/>
                <a:latin typeface="+mn-lt"/>
                <a:ea typeface="+mn-ea"/>
                <a:cs typeface="+mn-cs"/>
              </a:rPr>
              <a:t>Copyright Act.</a:t>
            </a:r>
            <a:r>
              <a:rPr lang="en-US" sz="1200" b="0" i="0" u="none" strike="noStrike" kern="1200" dirty="0" smtClean="0">
                <a:solidFill>
                  <a:schemeClr val="tx1"/>
                </a:solidFill>
                <a:effectLst/>
                <a:latin typeface="+mn-lt"/>
                <a:ea typeface="+mn-ea"/>
                <a:cs typeface="+mn-cs"/>
              </a:rPr>
              <a:t> Thank you for your attention.</a:t>
            </a:r>
            <a:endParaRPr lang="en-CA"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101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360465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1602446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3991044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19</a:t>
            </a:fld>
            <a:endParaRPr lang="en-US"/>
          </a:p>
        </p:txBody>
      </p:sp>
    </p:spTree>
    <p:extLst>
      <p:ext uri="{BB962C8B-B14F-4D97-AF65-F5344CB8AC3E}">
        <p14:creationId xmlns:p14="http://schemas.microsoft.com/office/powerpoint/2010/main" val="3416776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23</a:t>
            </a:fld>
            <a:endParaRPr lang="en-US"/>
          </a:p>
        </p:txBody>
      </p:sp>
    </p:spTree>
    <p:extLst>
      <p:ext uri="{BB962C8B-B14F-4D97-AF65-F5344CB8AC3E}">
        <p14:creationId xmlns:p14="http://schemas.microsoft.com/office/powerpoint/2010/main" val="37920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a:t>
            </a:r>
            <a:r>
              <a:rPr lang="en-CA" sz="1200" b="0" i="1" u="none" strike="noStrike" kern="1200" dirty="0">
                <a:solidFill>
                  <a:schemeClr val="tx1"/>
                </a:solidFill>
                <a:effectLst/>
                <a:latin typeface="+mn-lt"/>
                <a:ea typeface="+mn-ea"/>
                <a:cs typeface="+mn-cs"/>
              </a:rPr>
              <a:t>Copyright Act </a:t>
            </a:r>
            <a:r>
              <a:rPr lang="en-CA" sz="1200" b="0" i="0" u="none" strike="noStrike" kern="1200" dirty="0">
                <a:solidFill>
                  <a:schemeClr val="tx1"/>
                </a:solidFill>
                <a:effectLst/>
                <a:latin typeface="+mn-lt"/>
                <a:ea typeface="+mn-ea"/>
                <a:cs typeface="+mn-cs"/>
              </a:rPr>
              <a:t>outlines certain circumstances where users can copy or use copyright-protected works without infringing on the rights of the copyright owners. </a:t>
            </a:r>
            <a:r>
              <a:rPr lang="en-CA" sz="1200" b="0" i="0" u="none" strike="noStrike" kern="1200" dirty="0" smtClean="0">
                <a:solidFill>
                  <a:schemeClr val="tx1"/>
                </a:solidFill>
                <a:effectLst/>
                <a:latin typeface="+mn-lt"/>
                <a:ea typeface="+mn-ea"/>
                <a:cs typeface="+mn-cs"/>
              </a:rPr>
              <a:t>Sections </a:t>
            </a:r>
            <a:r>
              <a:rPr lang="en-CA" sz="1200" b="0" i="0" u="none" strike="noStrike" kern="1200" dirty="0">
                <a:solidFill>
                  <a:schemeClr val="tx1"/>
                </a:solidFill>
                <a:effectLst/>
                <a:latin typeface="+mn-lt"/>
                <a:ea typeface="+mn-ea"/>
                <a:cs typeface="+mn-cs"/>
              </a:rPr>
              <a:t>29.4 to 30.03 of 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describe the exceptions to infringement that apply specifically to educational institutions and staff. That said, it is critical for people who work in education to understand that in addition to these exceptions, they can also rely on the fair dealing exception, which is discussed further in other modules. In most cases, it is better to look at fair dealing exceptions first, as they provide more flexibility than the exceptions we will be discussing here. </a:t>
            </a:r>
          </a:p>
          <a:p>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 exceptions that apply specifically to educational institutions or people acting under their authority can be a little bewildering to be honest. Let’s go through them in order</a:t>
            </a:r>
            <a:r>
              <a:rPr lang="en-CA" sz="1200" b="0" i="0" u="none" strike="noStrike" kern="1200" dirty="0" smtClean="0">
                <a:solidFill>
                  <a:schemeClr val="tx1"/>
                </a:solidFill>
                <a:effectLst/>
                <a:latin typeface="+mn-lt"/>
                <a:ea typeface="+mn-ea"/>
                <a:cs typeface="+mn-cs"/>
              </a:rPr>
              <a:t>.</a:t>
            </a:r>
            <a:endParaRPr lang="en-CA" sz="1200" b="0" dirty="0">
              <a:effectLst/>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345691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Starting with displaying works in classrooms. </a:t>
            </a:r>
          </a:p>
          <a:p>
            <a:pPr rtl="0"/>
            <a:endParaRPr lang="en-CA" sz="1200" b="0" dirty="0">
              <a:effectLst/>
            </a:endParaRPr>
          </a:p>
          <a:p>
            <a:pPr rtl="0"/>
            <a:r>
              <a:rPr lang="en-CA" sz="1200" b="0" i="0" u="none" strike="noStrike" kern="1200" dirty="0">
                <a:solidFill>
                  <a:schemeClr val="tx1"/>
                </a:solidFill>
                <a:effectLst/>
                <a:latin typeface="+mn-lt"/>
                <a:ea typeface="+mn-ea"/>
                <a:cs typeface="+mn-cs"/>
              </a:rPr>
              <a:t>It is not infringing copyright to copy a work, or take another necessary action, in order to display it in a classroom but this has to be done for educational purposes and it can only be displayed on school premises. Sounds great right? Except there is a limitation, which is </a:t>
            </a:r>
            <a:r>
              <a:rPr lang="en-CA" sz="1200" b="0" i="0" u="none" strike="noStrike" kern="1200" dirty="0" smtClean="0">
                <a:solidFill>
                  <a:schemeClr val="tx1"/>
                </a:solidFill>
                <a:effectLst/>
                <a:latin typeface="+mn-lt"/>
                <a:ea typeface="+mn-ea"/>
                <a:cs typeface="+mn-cs"/>
              </a:rPr>
              <a:t>that the </a:t>
            </a:r>
            <a:r>
              <a:rPr lang="en-CA" sz="1200" b="0" i="0" u="none" strike="noStrike" kern="1200" dirty="0">
                <a:solidFill>
                  <a:schemeClr val="tx1"/>
                </a:solidFill>
                <a:effectLst/>
                <a:latin typeface="+mn-lt"/>
                <a:ea typeface="+mn-ea"/>
                <a:cs typeface="+mn-cs"/>
              </a:rPr>
              <a:t>work cannot be reasonably ‘commercially </a:t>
            </a:r>
            <a:r>
              <a:rPr lang="en-CA" sz="1200" b="0" i="0" u="none" strike="noStrike" kern="1200" dirty="0" smtClean="0">
                <a:solidFill>
                  <a:schemeClr val="tx1"/>
                </a:solidFill>
                <a:effectLst/>
                <a:latin typeface="+mn-lt"/>
                <a:ea typeface="+mn-ea"/>
                <a:cs typeface="+mn-cs"/>
              </a:rPr>
              <a:t>available.’ So, </a:t>
            </a:r>
            <a:r>
              <a:rPr lang="en-CA" sz="1200" b="0" i="0" u="none" strike="noStrike" kern="1200" dirty="0">
                <a:solidFill>
                  <a:schemeClr val="tx1"/>
                </a:solidFill>
                <a:effectLst/>
                <a:latin typeface="+mn-lt"/>
                <a:ea typeface="+mn-ea"/>
                <a:cs typeface="+mn-cs"/>
              </a:rPr>
              <a:t>it is okay for you to make a copy of something in order to display it in your classroom, as long as it is not reasonably possible for you to </a:t>
            </a:r>
            <a:r>
              <a:rPr lang="en-CA" sz="1200" b="0" i="1" u="none" strike="noStrike" kern="1200" dirty="0">
                <a:solidFill>
                  <a:schemeClr val="tx1"/>
                </a:solidFill>
                <a:effectLst/>
                <a:latin typeface="+mn-lt"/>
                <a:ea typeface="+mn-ea"/>
                <a:cs typeface="+mn-cs"/>
              </a:rPr>
              <a:t>buy</a:t>
            </a:r>
            <a:r>
              <a:rPr lang="en-CA" sz="1200" b="0" i="0" u="none" strike="noStrike" kern="1200" dirty="0">
                <a:solidFill>
                  <a:schemeClr val="tx1"/>
                </a:solidFill>
                <a:effectLst/>
                <a:latin typeface="+mn-lt"/>
                <a:ea typeface="+mn-ea"/>
                <a:cs typeface="+mn-cs"/>
              </a:rPr>
              <a:t> a copy in the right format for you to display in your classroom. Although, arguably this hinges on what you consider ‘reasonable</a:t>
            </a:r>
            <a:r>
              <a:rPr lang="en-CA" sz="1200" b="0" i="0" u="none" strike="noStrike" kern="1200" dirty="0" smtClean="0">
                <a:solidFill>
                  <a:schemeClr val="tx1"/>
                </a:solidFill>
                <a:effectLst/>
                <a:latin typeface="+mn-lt"/>
                <a:ea typeface="+mn-ea"/>
                <a:cs typeface="+mn-cs"/>
              </a:rPr>
              <a:t>.’</a:t>
            </a:r>
            <a:endParaRPr lang="en-US"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161835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smtClean="0">
                <a:solidFill>
                  <a:schemeClr val="tx1"/>
                </a:solidFill>
                <a:effectLst/>
                <a:latin typeface="+mn-lt"/>
                <a:ea typeface="+mn-ea"/>
                <a:cs typeface="+mn-cs"/>
              </a:rPr>
              <a:t>You </a:t>
            </a:r>
            <a:r>
              <a:rPr lang="en-CA" sz="1200" b="0" i="0" u="none" strike="noStrike" kern="1200" dirty="0">
                <a:solidFill>
                  <a:schemeClr val="tx1"/>
                </a:solidFill>
                <a:effectLst/>
                <a:latin typeface="+mn-lt"/>
                <a:ea typeface="+mn-ea"/>
                <a:cs typeface="+mn-cs"/>
              </a:rPr>
              <a:t>can also reproduce things in order to include them in exams but again only if that thing is not commercially </a:t>
            </a:r>
            <a:r>
              <a:rPr lang="en-CA" sz="1200" b="0" i="0" u="none" strike="noStrike" kern="1200" dirty="0" smtClean="0">
                <a:solidFill>
                  <a:schemeClr val="tx1"/>
                </a:solidFill>
                <a:effectLst/>
                <a:latin typeface="+mn-lt"/>
                <a:ea typeface="+mn-ea"/>
                <a:cs typeface="+mn-cs"/>
              </a:rPr>
              <a:t>available </a:t>
            </a:r>
            <a:r>
              <a:rPr lang="en-CA" sz="1200" b="0" i="0" u="none" strike="noStrike" kern="1200" dirty="0">
                <a:solidFill>
                  <a:schemeClr val="tx1"/>
                </a:solidFill>
                <a:effectLst/>
                <a:latin typeface="+mn-lt"/>
                <a:ea typeface="+mn-ea"/>
                <a:cs typeface="+mn-cs"/>
              </a:rPr>
              <a:t>in the appropriate medium</a:t>
            </a:r>
            <a:r>
              <a:rPr lang="en-CA" sz="1200" b="0" i="0" u="none" strike="noStrike" kern="1200" dirty="0" smtClean="0">
                <a:solidFill>
                  <a:schemeClr val="tx1"/>
                </a:solidFill>
                <a:effectLst/>
                <a:latin typeface="+mn-lt"/>
                <a:ea typeface="+mn-ea"/>
                <a:cs typeface="+mn-cs"/>
              </a:rPr>
              <a:t>.</a:t>
            </a:r>
            <a:endParaRPr lang="en-US"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423768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Section </a:t>
            </a:r>
            <a:r>
              <a:rPr lang="en-CA" sz="1200" b="0" i="0" u="none" strike="noStrike" kern="1200" dirty="0">
                <a:solidFill>
                  <a:schemeClr val="tx1"/>
                </a:solidFill>
                <a:effectLst/>
                <a:latin typeface="+mn-lt"/>
                <a:ea typeface="+mn-ea"/>
                <a:cs typeface="+mn-cs"/>
              </a:rPr>
              <a:t>29.5 covers certain public performances of things like plays or music in educational institutions. This is allowed as long as it is held on the premises of the institution, the audience is composed primarily of students and educators</a:t>
            </a:r>
            <a:r>
              <a:rPr lang="en-CA" sz="1200" b="0" i="0" u="none" strike="noStrike" kern="1200" dirty="0" smtClean="0">
                <a:solidFill>
                  <a:schemeClr val="tx1"/>
                </a:solidFill>
                <a:effectLst/>
                <a:latin typeface="+mn-lt"/>
                <a:ea typeface="+mn-ea"/>
                <a:cs typeface="+mn-cs"/>
              </a:rPr>
              <a:t>, and  </a:t>
            </a:r>
            <a:r>
              <a:rPr lang="en-CA" sz="1200" b="0" i="0" u="none" strike="noStrike" kern="1200" dirty="0">
                <a:solidFill>
                  <a:schemeClr val="tx1"/>
                </a:solidFill>
                <a:effectLst/>
                <a:latin typeface="+mn-lt"/>
                <a:ea typeface="+mn-ea"/>
                <a:cs typeface="+mn-cs"/>
              </a:rPr>
              <a:t>the </a:t>
            </a:r>
            <a:r>
              <a:rPr lang="en-CA" sz="1200" b="0" i="0" u="none" strike="noStrike" kern="1200" dirty="0" smtClean="0">
                <a:solidFill>
                  <a:schemeClr val="tx1"/>
                </a:solidFill>
                <a:effectLst/>
                <a:latin typeface="+mn-lt"/>
                <a:ea typeface="+mn-ea"/>
                <a:cs typeface="+mn-cs"/>
              </a:rPr>
              <a:t>performance </a:t>
            </a:r>
            <a:r>
              <a:rPr lang="en-CA" sz="1200" b="0" i="0" u="none" strike="noStrike" kern="1200" dirty="0">
                <a:solidFill>
                  <a:schemeClr val="tx1"/>
                </a:solidFill>
                <a:effectLst/>
                <a:latin typeface="+mn-lt"/>
                <a:ea typeface="+mn-ea"/>
                <a:cs typeface="+mn-cs"/>
              </a:rPr>
              <a:t>is done primarily by students.</a:t>
            </a:r>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7230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Similarly</a:t>
            </a:r>
            <a:r>
              <a:rPr lang="en-CA" sz="1200" b="0" i="0" u="none" strike="noStrike" kern="1200" dirty="0">
                <a:solidFill>
                  <a:schemeClr val="tx1"/>
                </a:solidFill>
                <a:effectLst/>
                <a:latin typeface="+mn-lt"/>
                <a:ea typeface="+mn-ea"/>
                <a:cs typeface="+mn-cs"/>
              </a:rPr>
              <a:t>, educational institutions can play sounds, films, or broadcasts made by others as long as the audience is primarily composed of students and educators and the copy was acquired in a way that is not infringing copyright. This exception makes it possible for teachers to include a variety of different kinds of works and media into their lessons</a:t>
            </a:r>
            <a:r>
              <a:rPr lang="en-CA" sz="1200" b="0" i="0" u="none" strike="noStrike" kern="1200" dirty="0" smtClean="0">
                <a:solidFill>
                  <a:schemeClr val="tx1"/>
                </a:solidFill>
                <a:effectLst/>
                <a:latin typeface="+mn-lt"/>
                <a:ea typeface="+mn-ea"/>
                <a:cs typeface="+mn-cs"/>
              </a:rPr>
              <a:t>.</a:t>
            </a:r>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172011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Teachers </a:t>
            </a:r>
            <a:r>
              <a:rPr lang="en-CA" sz="1200" b="0" i="0" u="none" strike="noStrike" kern="1200" dirty="0">
                <a:solidFill>
                  <a:schemeClr val="tx1"/>
                </a:solidFill>
                <a:effectLst/>
                <a:latin typeface="+mn-lt"/>
                <a:ea typeface="+mn-ea"/>
                <a:cs typeface="+mn-cs"/>
              </a:rPr>
              <a:t>can also make a single copy of a broadcast for use in a classroom. If the recording is of a news program it can be kept for subsequent classroom use, but if the copy is of a documentary or of a non-news broadcast, the copy must be destroyed or royalties must be paid after thirty days. </a:t>
            </a:r>
            <a:r>
              <a:rPr lang="en-CA" sz="1200" b="0" i="0" u="none" strike="noStrike" kern="1200" dirty="0" smtClean="0">
                <a:solidFill>
                  <a:schemeClr val="tx1"/>
                </a:solidFill>
                <a:effectLst/>
                <a:latin typeface="+mn-lt"/>
                <a:ea typeface="+mn-ea"/>
                <a:cs typeface="+mn-cs"/>
              </a:rPr>
              <a:t>So </a:t>
            </a:r>
            <a:r>
              <a:rPr lang="en-CA" sz="1200" b="0" i="0" u="none" strike="noStrike" kern="1200" dirty="0">
                <a:solidFill>
                  <a:schemeClr val="tx1"/>
                </a:solidFill>
                <a:effectLst/>
                <a:latin typeface="+mn-lt"/>
                <a:ea typeface="+mn-ea"/>
                <a:cs typeface="+mn-cs"/>
              </a:rPr>
              <a:t>if you are a teacher or instructor and you see a documentary that might be useful in a few months or next semester… I guess you don’t bother recording </a:t>
            </a:r>
            <a:r>
              <a:rPr lang="en-CA" sz="1200" b="0" i="0" u="none" strike="noStrike" kern="1200" dirty="0" smtClean="0">
                <a:solidFill>
                  <a:schemeClr val="tx1"/>
                </a:solidFill>
                <a:effectLst/>
                <a:latin typeface="+mn-lt"/>
                <a:ea typeface="+mn-ea"/>
                <a:cs typeface="+mn-cs"/>
              </a:rPr>
              <a:t>it, </a:t>
            </a:r>
            <a:r>
              <a:rPr lang="en-CA" sz="1200" b="0" i="0" u="none" strike="noStrike" kern="1200" dirty="0">
                <a:solidFill>
                  <a:schemeClr val="tx1"/>
                </a:solidFill>
                <a:effectLst/>
                <a:latin typeface="+mn-lt"/>
                <a:ea typeface="+mn-ea"/>
                <a:cs typeface="+mn-cs"/>
              </a:rPr>
              <a:t>or just consider whether you may be able to rely on fair dealing.</a:t>
            </a:r>
            <a:endParaRPr lang="en-US"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348287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If you thought that was useful, just consider some of the s</a:t>
            </a:r>
            <a:r>
              <a:rPr lang="en-CA" sz="1200" b="0" i="0" u="none" strike="noStrike" kern="1200" dirty="0" smtClean="0">
                <a:solidFill>
                  <a:schemeClr val="tx1"/>
                </a:solidFill>
                <a:effectLst/>
                <a:latin typeface="+mn-lt"/>
                <a:ea typeface="+mn-ea"/>
                <a:cs typeface="+mn-cs"/>
              </a:rPr>
              <a:t>. 30 </a:t>
            </a:r>
            <a:r>
              <a:rPr lang="en-CA" sz="1200" b="0" i="0" u="none" strike="noStrike" kern="1200" dirty="0">
                <a:solidFill>
                  <a:schemeClr val="tx1"/>
                </a:solidFill>
                <a:effectLst/>
                <a:latin typeface="+mn-lt"/>
                <a:ea typeface="+mn-ea"/>
                <a:cs typeface="+mn-cs"/>
              </a:rPr>
              <a:t>exceptions. It is not infringing copyright to use materials in a telecommunication in order to deliver a lesson, test or examination to students who are enrolled in a course, even if they are not physically on the school premises (s. 30.01). </a:t>
            </a:r>
            <a:endParaRPr lang="en-CA" sz="1200" b="0" i="0" u="none" strike="noStrike" kern="1200" dirty="0" smtClean="0">
              <a:solidFill>
                <a:schemeClr val="tx1"/>
              </a:solidFill>
              <a:effectLst/>
              <a:latin typeface="+mn-lt"/>
              <a:ea typeface="+mn-ea"/>
              <a:cs typeface="+mn-cs"/>
            </a:endParaRPr>
          </a:p>
          <a:p>
            <a:endParaRPr lang="en-CA" sz="1200" b="0" i="0" u="none" strike="noStrike" kern="1200" dirty="0" smtClean="0">
              <a:solidFill>
                <a:schemeClr val="tx1"/>
              </a:solidFill>
              <a:effectLst/>
              <a:latin typeface="+mn-lt"/>
              <a:ea typeface="+mn-ea"/>
              <a:cs typeface="+mn-cs"/>
            </a:endParaRPr>
          </a:p>
          <a:p>
            <a:r>
              <a:rPr lang="en-CA" sz="1200" b="0" i="0" u="none" strike="noStrike" kern="1200" dirty="0" smtClean="0">
                <a:solidFill>
                  <a:schemeClr val="tx1"/>
                </a:solidFill>
                <a:effectLst/>
                <a:latin typeface="+mn-lt"/>
                <a:ea typeface="+mn-ea"/>
                <a:cs typeface="+mn-cs"/>
              </a:rPr>
              <a:t>You </a:t>
            </a:r>
            <a:r>
              <a:rPr lang="en-CA" sz="1200" b="0" i="0" u="none" strike="noStrike" kern="1200" dirty="0">
                <a:solidFill>
                  <a:schemeClr val="tx1"/>
                </a:solidFill>
                <a:effectLst/>
                <a:latin typeface="+mn-lt"/>
                <a:ea typeface="+mn-ea"/>
                <a:cs typeface="+mn-cs"/>
              </a:rPr>
              <a:t>can also make a fixation (such as a screen recording) of that telecommunication or do any other action that is necessary. A student can also make a reproduction of it in order to listen </a:t>
            </a:r>
            <a:r>
              <a:rPr lang="en-CA" sz="1200" b="0" i="0" u="none" strike="noStrike" kern="1200" dirty="0" smtClean="0">
                <a:solidFill>
                  <a:schemeClr val="tx1"/>
                </a:solidFill>
                <a:effectLst/>
                <a:latin typeface="+mn-lt"/>
                <a:ea typeface="+mn-ea"/>
                <a:cs typeface="+mn-cs"/>
              </a:rPr>
              <a:t>to or </a:t>
            </a:r>
            <a:r>
              <a:rPr lang="en-CA" sz="1200" b="0" i="0" u="none" strike="noStrike" kern="1200" dirty="0">
                <a:solidFill>
                  <a:schemeClr val="tx1"/>
                </a:solidFill>
                <a:effectLst/>
                <a:latin typeface="+mn-lt"/>
                <a:ea typeface="+mn-ea"/>
                <a:cs typeface="+mn-cs"/>
              </a:rPr>
              <a:t>view the lesson at a more convenient time. Both the students and the educators are required to destroy a reproduction within 30 days after students receive their final course evaluations for the class that the lesson was a part of. This is a controversial condition because educators would usually want to encourage students to revisit their training and lessons in the future. Not only that, but institutions and teachers don’t usually have the time or money to go to the trouble of preparing a lesson only to destroy it at the end of the term (Murray &amp; </a:t>
            </a:r>
            <a:r>
              <a:rPr lang="en-CA" sz="1200" b="0" i="0" u="none" strike="noStrike" kern="1200" dirty="0" err="1">
                <a:solidFill>
                  <a:schemeClr val="tx1"/>
                </a:solidFill>
                <a:effectLst/>
                <a:latin typeface="+mn-lt"/>
                <a:ea typeface="+mn-ea"/>
                <a:cs typeface="+mn-cs"/>
              </a:rPr>
              <a:t>Trosow</a:t>
            </a:r>
            <a:r>
              <a:rPr lang="en-CA" sz="1200" b="0" i="0" u="none" strike="noStrike" kern="1200" dirty="0">
                <a:solidFill>
                  <a:schemeClr val="tx1"/>
                </a:solidFill>
                <a:effectLst/>
                <a:latin typeface="+mn-lt"/>
                <a:ea typeface="+mn-ea"/>
                <a:cs typeface="+mn-cs"/>
              </a:rPr>
              <a:t>, p. 192). </a:t>
            </a:r>
            <a:r>
              <a:rPr lang="en-CA" sz="1200" b="0" i="0" u="none" strike="noStrike" kern="1200" dirty="0" smtClean="0">
                <a:solidFill>
                  <a:schemeClr val="tx1"/>
                </a:solidFill>
                <a:effectLst/>
                <a:latin typeface="+mn-lt"/>
                <a:ea typeface="+mn-ea"/>
                <a:cs typeface="+mn-cs"/>
              </a:rPr>
              <a:t>It </a:t>
            </a:r>
            <a:r>
              <a:rPr lang="en-CA" sz="1200" b="0" i="0" u="none" strike="noStrike" kern="1200" dirty="0">
                <a:solidFill>
                  <a:schemeClr val="tx1"/>
                </a:solidFill>
                <a:effectLst/>
                <a:latin typeface="+mn-lt"/>
                <a:ea typeface="+mn-ea"/>
                <a:cs typeface="+mn-cs"/>
              </a:rPr>
              <a:t>is also unclear how these rules would be enforced. For distance education or online learning it is perhaps better to reference the educational institution’s fair dealing guidelines and rely on those exceptions instead. </a:t>
            </a:r>
            <a:r>
              <a:rPr lang="en-CA" sz="1200" b="0" i="0" u="none" strike="noStrike" kern="1200" dirty="0" smtClean="0">
                <a:solidFill>
                  <a:schemeClr val="tx1"/>
                </a:solidFill>
                <a:effectLst/>
                <a:latin typeface="+mn-lt"/>
                <a:ea typeface="+mn-ea"/>
                <a:cs typeface="+mn-cs"/>
              </a:rPr>
              <a:t>Having students and teachers destroy their lessons after courses are over kind of undermines the whole goal of education.</a:t>
            </a:r>
            <a:endParaRPr lang="en-US"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1479975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As s. 30.02 attempts to </a:t>
            </a:r>
            <a:r>
              <a:rPr lang="en-CA" sz="1200" b="0" i="0" u="none" strike="noStrike" kern="1200" dirty="0" smtClean="0">
                <a:solidFill>
                  <a:schemeClr val="tx1"/>
                </a:solidFill>
                <a:effectLst/>
                <a:latin typeface="+mn-lt"/>
                <a:ea typeface="+mn-ea"/>
                <a:cs typeface="+mn-cs"/>
              </a:rPr>
              <a:t>explain – we think, as </a:t>
            </a:r>
            <a:r>
              <a:rPr lang="en-CA" sz="1200" b="0" i="0" u="none" strike="noStrike" kern="1200" dirty="0">
                <a:solidFill>
                  <a:schemeClr val="tx1"/>
                </a:solidFill>
                <a:effectLst/>
                <a:latin typeface="+mn-lt"/>
                <a:ea typeface="+mn-ea"/>
                <a:cs typeface="+mn-cs"/>
              </a:rPr>
              <a:t>there is no case law on this </a:t>
            </a:r>
            <a:r>
              <a:rPr lang="en-CA" sz="1200" b="0" i="0" u="none" strike="noStrike" kern="1200" dirty="0" smtClean="0">
                <a:solidFill>
                  <a:schemeClr val="tx1"/>
                </a:solidFill>
                <a:effectLst/>
                <a:latin typeface="+mn-lt"/>
                <a:ea typeface="+mn-ea"/>
                <a:cs typeface="+mn-cs"/>
              </a:rPr>
              <a:t>point – </a:t>
            </a:r>
            <a:r>
              <a:rPr lang="en-CA" sz="1200" b="0" i="0" u="none" strike="noStrike" kern="1200" dirty="0">
                <a:solidFill>
                  <a:schemeClr val="tx1"/>
                </a:solidFill>
                <a:effectLst/>
                <a:latin typeface="+mn-lt"/>
                <a:ea typeface="+mn-ea"/>
                <a:cs typeface="+mn-cs"/>
              </a:rPr>
              <a:t>it is also not an infringement of copyright to make a digital reproduction of a reprographic reproduction in order to include it in a telecommunication of a lesson as long as you have a reprographic reproduction licence with a collective </a:t>
            </a:r>
            <a:r>
              <a:rPr lang="en-CA" sz="1200" b="0" i="0" u="none" strike="noStrike" kern="1200" dirty="0" smtClean="0">
                <a:solidFill>
                  <a:schemeClr val="tx1"/>
                </a:solidFill>
                <a:effectLst/>
                <a:latin typeface="+mn-lt"/>
                <a:ea typeface="+mn-ea"/>
                <a:cs typeface="+mn-cs"/>
              </a:rPr>
              <a:t>licensing </a:t>
            </a:r>
            <a:r>
              <a:rPr lang="en-CA" sz="1200" b="0" i="0" u="none" strike="noStrike" kern="1200" dirty="0">
                <a:solidFill>
                  <a:schemeClr val="tx1"/>
                </a:solidFill>
                <a:effectLst/>
                <a:latin typeface="+mn-lt"/>
                <a:ea typeface="+mn-ea"/>
                <a:cs typeface="+mn-cs"/>
              </a:rPr>
              <a:t>agency. </a:t>
            </a:r>
            <a:endParaRPr lang="en-CA" sz="1200" b="0" i="0" u="none" strike="noStrike" kern="1200" dirty="0" smtClean="0">
              <a:solidFill>
                <a:schemeClr val="tx1"/>
              </a:solidFill>
              <a:effectLst/>
              <a:latin typeface="+mn-lt"/>
              <a:ea typeface="+mn-ea"/>
              <a:cs typeface="+mn-cs"/>
            </a:endParaRPr>
          </a:p>
          <a:p>
            <a:pPr rtl="0"/>
            <a:endParaRPr lang="en-CA" sz="1200" b="0" i="0" u="none" strike="noStrike" kern="1200" dirty="0" smtClean="0">
              <a:solidFill>
                <a:schemeClr val="tx1"/>
              </a:solidFill>
              <a:effectLst/>
              <a:latin typeface="+mn-lt"/>
              <a:ea typeface="+mn-ea"/>
              <a:cs typeface="+mn-cs"/>
            </a:endParaRPr>
          </a:p>
          <a:p>
            <a:pPr rtl="0"/>
            <a:r>
              <a:rPr lang="en-CA" sz="1200" b="0" i="0" u="none" strike="noStrike" kern="1200" dirty="0" smtClean="0">
                <a:solidFill>
                  <a:schemeClr val="tx1"/>
                </a:solidFill>
                <a:effectLst/>
                <a:latin typeface="+mn-lt"/>
                <a:ea typeface="+mn-ea"/>
                <a:cs typeface="+mn-cs"/>
              </a:rPr>
              <a:t>Did </a:t>
            </a:r>
            <a:r>
              <a:rPr lang="en-CA" sz="1200" b="0" i="0" u="none" strike="noStrike" kern="1200" dirty="0">
                <a:solidFill>
                  <a:schemeClr val="tx1"/>
                </a:solidFill>
                <a:effectLst/>
                <a:latin typeface="+mn-lt"/>
                <a:ea typeface="+mn-ea"/>
                <a:cs typeface="+mn-cs"/>
              </a:rPr>
              <a:t>we lose you? Honestly, I think I lost myself, so no worries… Essentially, if you have entered into a specific digital reproduction licence agreement with a collective you must follow those terms and conditions when making a digital reproduction or copy, otherwise you can comply with the licence terms and conditions applicable in your reprographic reproduction licence to the extent that they are reasonably applicable to a digital reproduction</a:t>
            </a:r>
            <a:r>
              <a:rPr lang="en-CA" sz="1200" b="0" i="0" u="none" strike="noStrike" kern="1200" dirty="0" smtClean="0">
                <a:solidFill>
                  <a:schemeClr val="tx1"/>
                </a:solidFill>
                <a:effectLst/>
                <a:latin typeface="+mn-lt"/>
                <a:ea typeface="+mn-ea"/>
                <a:cs typeface="+mn-cs"/>
              </a:rPr>
              <a:t>.</a:t>
            </a:r>
            <a:endParaRPr lang="en-US"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3235385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ouc@ualberta.ca"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a:solidFill>
                  <a:schemeClr val="tx1"/>
                </a:solidFill>
                <a:effectLst/>
                <a:latin typeface="+mn-lt"/>
                <a:ea typeface="+mn-ea"/>
                <a:cs typeface="+mn-cs"/>
              </a:rPr>
              <a:t>This instructional module is not intended as legal advice.  All Opening Up Copyright modules are made available under a </a:t>
            </a:r>
            <a:r>
              <a:rPr lang="en-US" sz="1100" u="sng" kern="1200">
                <a:solidFill>
                  <a:schemeClr val="tx1"/>
                </a:solidFill>
                <a:effectLst/>
                <a:latin typeface="+mn-lt"/>
                <a:ea typeface="+mn-ea"/>
                <a:cs typeface="+mn-cs"/>
                <a:hlinkClick r:id="rId4"/>
              </a:rPr>
              <a:t>Creative Commons Attribution 4.0 (CC-BY-4.0) International license</a:t>
            </a:r>
            <a:r>
              <a:rPr lang="en-US" sz="1100" kern="1200">
                <a:solidFill>
                  <a:schemeClr val="tx1"/>
                </a:solidFill>
                <a:effectLst/>
                <a:latin typeface="+mn-lt"/>
                <a:ea typeface="+mn-ea"/>
                <a:cs typeface="+mn-cs"/>
              </a:rPr>
              <a:t>. </a:t>
            </a:r>
          </a:p>
          <a:p>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a:solidFill>
                  <a:schemeClr val="bg1"/>
                </a:solidFill>
              </a:rPr>
              <a:t>THANK  YOU  FOR YOUR ATTENTION</a:t>
            </a:r>
            <a:endParaRPr lang="en-US" sz="4000" b="1">
              <a:solidFill>
                <a:schemeClr val="bg1"/>
              </a:solidFill>
            </a:endParaRPr>
          </a:p>
        </p:txBody>
      </p:sp>
    </p:spTree>
    <p:extLst>
      <p:ext uri="{BB962C8B-B14F-4D97-AF65-F5344CB8AC3E}">
        <p14:creationId xmlns:p14="http://schemas.microsoft.com/office/powerpoint/2010/main" val="4033565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REFERENCES AND RESOURCES</a:t>
            </a:r>
            <a:endParaRPr lang="en-US" sz="4000" b="1">
              <a:solidFill>
                <a:schemeClr val="bg1"/>
              </a:solidFill>
            </a:endParaRPr>
          </a:p>
        </p:txBody>
      </p:sp>
    </p:spTree>
    <p:extLst>
      <p:ext uri="{BB962C8B-B14F-4D97-AF65-F5344CB8AC3E}">
        <p14:creationId xmlns:p14="http://schemas.microsoft.com/office/powerpoint/2010/main" val="4157546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CASES AND LEGISLATION</a:t>
            </a:r>
            <a:endParaRPr lang="en-US" sz="4000" b="1">
              <a:solidFill>
                <a:schemeClr val="bg1"/>
              </a:solidFill>
            </a:endParaRPr>
          </a:p>
        </p:txBody>
      </p:sp>
    </p:spTree>
    <p:extLst>
      <p:ext uri="{BB962C8B-B14F-4D97-AF65-F5344CB8AC3E}">
        <p14:creationId xmlns:p14="http://schemas.microsoft.com/office/powerpoint/2010/main" val="167700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IMAGE AND SOUND REFERENCES </a:t>
            </a:r>
            <a:endParaRPr lang="en-US" sz="4000" b="1">
              <a:solidFill>
                <a:schemeClr val="bg1"/>
              </a:solidFill>
            </a:endParaRPr>
          </a:p>
        </p:txBody>
      </p:sp>
    </p:spTree>
    <p:extLst>
      <p:ext uri="{BB962C8B-B14F-4D97-AF65-F5344CB8AC3E}">
        <p14:creationId xmlns:p14="http://schemas.microsoft.com/office/powerpoint/2010/main" val="1801667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F4EC9-63B6-7A49-A259-9A160623224B}"/>
              </a:ext>
            </a:extLst>
          </p:cNvPr>
          <p:cNvSpPr txBox="1"/>
          <p:nvPr userDrawn="1"/>
        </p:nvSpPr>
        <p:spPr>
          <a:xfrm>
            <a:off x="1455738" y="3441680"/>
            <a:ext cx="9898062" cy="3108543"/>
          </a:xfrm>
          <a:prstGeom prst="rect">
            <a:avLst/>
          </a:prstGeom>
          <a:noFill/>
        </p:spPr>
        <p:txBody>
          <a:bodyPr wrap="square" rtlCol="0">
            <a:spAutoFit/>
          </a:bodyPr>
          <a:lstStyle/>
          <a:p>
            <a:r>
              <a:rPr lang="en-CA" sz="200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a:solidFill>
                  <a:schemeClr val="bg2">
                    <a:lumMod val="50000"/>
                  </a:schemeClr>
                </a:solidFill>
                <a:latin typeface="Arial" panose="020B0604020202020204" pitchFamily="34" charset="0"/>
                <a:cs typeface="Arial" panose="020B0604020202020204" pitchFamily="34" charset="0"/>
              </a:rPr>
              <a:t> </a:t>
            </a:r>
          </a:p>
          <a:p>
            <a:endParaRPr lang="en-CA" sz="2000">
              <a:solidFill>
                <a:schemeClr val="bg2">
                  <a:lumMod val="50000"/>
                </a:schemeClr>
              </a:solidFill>
              <a:latin typeface="Arial" panose="020B0604020202020204" pitchFamily="34" charset="0"/>
              <a:cs typeface="Arial" panose="020B0604020202020204" pitchFamily="34" charset="0"/>
            </a:endParaRPr>
          </a:p>
          <a:p>
            <a:r>
              <a:rPr lang="en-CA" sz="200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a:solidFill>
                <a:schemeClr val="bg2">
                  <a:lumMod val="50000"/>
                </a:schemeClr>
              </a:solidFill>
              <a:latin typeface="Arial" panose="020B0604020202020204" pitchFamily="34" charset="0"/>
              <a:cs typeface="Arial" panose="020B0604020202020204" pitchFamily="34" charset="0"/>
            </a:endParaRPr>
          </a:p>
          <a:p>
            <a:endParaRPr lang="en-CA" sz="2000">
              <a:solidFill>
                <a:schemeClr val="bg2">
                  <a:lumMod val="50000"/>
                </a:schemeClr>
              </a:solidFill>
              <a:latin typeface="Arial" panose="020B0604020202020204" pitchFamily="34" charset="0"/>
              <a:cs typeface="Arial" panose="020B0604020202020204" pitchFamily="34" charset="0"/>
            </a:endParaRPr>
          </a:p>
          <a:p>
            <a:r>
              <a:rPr lang="en-CA" sz="200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a:solidFill>
                <a:schemeClr val="bg2">
                  <a:lumMod val="50000"/>
                </a:schemeClr>
              </a:solidFill>
              <a:latin typeface="Arial" panose="020B0604020202020204" pitchFamily="34" charset="0"/>
              <a:cs typeface="Arial" panose="020B0604020202020204" pitchFamily="34" charset="0"/>
            </a:endParaRPr>
          </a:p>
          <a:p>
            <a:endParaRPr lang="en-CA"/>
          </a:p>
          <a:p>
            <a:endParaRPr lang="en-US"/>
          </a:p>
        </p:txBody>
      </p:sp>
      <p:sp>
        <p:nvSpPr>
          <p:cNvPr id="4" name="Text Placeholder 3">
            <a:extLst>
              <a:ext uri="{FF2B5EF4-FFF2-40B4-BE49-F238E27FC236}">
                <a16:creationId xmlns:a16="http://schemas.microsoft.com/office/drawing/2014/main" id="{08C7B41D-8AEA-1A4D-9D69-442CA4452281}"/>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5F375636-EBC4-F148-9EAD-6E9EF7D64139}"/>
              </a:ext>
            </a:extLst>
          </p:cNvPr>
          <p:cNvSpPr txBox="1"/>
          <p:nvPr userDrawn="1"/>
        </p:nvSpPr>
        <p:spPr>
          <a:xfrm>
            <a:off x="1455738" y="1718034"/>
            <a:ext cx="9898062" cy="400110"/>
          </a:xfrm>
          <a:prstGeom prst="rect">
            <a:avLst/>
          </a:prstGeom>
          <a:noFill/>
        </p:spPr>
        <p:txBody>
          <a:bodyPr wrap="square" rtlCol="0">
            <a:spAutoFit/>
          </a:bodyPr>
          <a:lstStyle/>
          <a:p>
            <a:r>
              <a:rPr lang="en-US" sz="200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LICENSING AND ATTRIBUTION</a:t>
            </a:r>
            <a:endParaRPr lang="en-US" sz="4000" b="1">
              <a:solidFill>
                <a:schemeClr val="bg1"/>
              </a:solidFill>
            </a:endParaRPr>
          </a:p>
        </p:txBody>
      </p:sp>
    </p:spTree>
    <p:extLst>
      <p:ext uri="{BB962C8B-B14F-4D97-AF65-F5344CB8AC3E}">
        <p14:creationId xmlns:p14="http://schemas.microsoft.com/office/powerpoint/2010/main" val="1905900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CONTRIBUTORS</a:t>
            </a:r>
            <a:endParaRPr lang="en-US" sz="4000" b="1">
              <a:solidFill>
                <a:schemeClr val="bg1"/>
              </a:solidFill>
            </a:endParaRPr>
          </a:p>
        </p:txBody>
      </p:sp>
      <p:sp>
        <p:nvSpPr>
          <p:cNvPr id="9" name="Rectangle 8">
            <a:extLst>
              <a:ext uri="{FF2B5EF4-FFF2-40B4-BE49-F238E27FC236}">
                <a16:creationId xmlns:a16="http://schemas.microsoft.com/office/drawing/2014/main" id="{2D1BE6E0-6B6D-4CD7-AEE0-8DAFA1C81AE5}"/>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8DFF4DC6-46A8-4FBE-AFBD-3977C9F89DCF}"/>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4BB1D59C-0567-446A-9DDA-942378E28EF0}"/>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2" name="TextBox 11">
            <a:extLst>
              <a:ext uri="{FF2B5EF4-FFF2-40B4-BE49-F238E27FC236}">
                <a16:creationId xmlns:a16="http://schemas.microsoft.com/office/drawing/2014/main" id="{2C388C70-6787-4F16-97F4-FB2C9F406FDF}"/>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3E53CE96-B5CA-40E8-A703-6AB692351339}"/>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Centre for Teaching and Learning</a:t>
            </a:r>
          </a:p>
        </p:txBody>
      </p:sp>
      <p:sp>
        <p:nvSpPr>
          <p:cNvPr id="15" name="TextBox 14">
            <a:extLst>
              <a:ext uri="{FF2B5EF4-FFF2-40B4-BE49-F238E27FC236}">
                <a16:creationId xmlns:a16="http://schemas.microsoft.com/office/drawing/2014/main" id="{532DE597-A5DC-4464-B98F-B7518BFE59D4}"/>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Graeme Pate</a:t>
            </a:r>
          </a:p>
        </p:txBody>
      </p:sp>
      <p:sp>
        <p:nvSpPr>
          <p:cNvPr id="16" name="Rectangle 15">
            <a:extLst>
              <a:ext uri="{FF2B5EF4-FFF2-40B4-BE49-F238E27FC236}">
                <a16:creationId xmlns:a16="http://schemas.microsoft.com/office/drawing/2014/main" id="{10749828-A538-473F-BFA5-2BDF93AE7787}"/>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Digital Humanities and School of Library and Information Studies</a:t>
            </a:r>
          </a:p>
        </p:txBody>
      </p:sp>
      <p:sp>
        <p:nvSpPr>
          <p:cNvPr id="17" name="TextBox 16">
            <a:extLst>
              <a:ext uri="{FF2B5EF4-FFF2-40B4-BE49-F238E27FC236}">
                <a16:creationId xmlns:a16="http://schemas.microsoft.com/office/drawing/2014/main" id="{09D3731F-224F-4533-B893-A36B9C755F3B}"/>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2264460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43038-A838-0C41-95D7-9CFCD29FE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ACKNOWLEDGMENT</a:t>
            </a:r>
            <a:endParaRPr lang="en-US" sz="4000" b="1">
              <a:solidFill>
                <a:schemeClr val="bg1"/>
              </a:solidFill>
            </a:endParaRPr>
          </a:p>
        </p:txBody>
      </p:sp>
      <p:sp>
        <p:nvSpPr>
          <p:cNvPr id="6" name="TextBox 5">
            <a:extLst>
              <a:ext uri="{FF2B5EF4-FFF2-40B4-BE49-F238E27FC236}">
                <a16:creationId xmlns:a16="http://schemas.microsoft.com/office/drawing/2014/main" id="{2C63B96B-35CD-43CD-80AD-E23AE4DBB445}"/>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a:p>
        </p:txBody>
      </p:sp>
    </p:spTree>
    <p:extLst>
      <p:ext uri="{BB962C8B-B14F-4D97-AF65-F5344CB8AC3E}">
        <p14:creationId xmlns:p14="http://schemas.microsoft.com/office/powerpoint/2010/main" val="759793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a:solidFill>
                  <a:schemeClr val="tx1"/>
                </a:solidFill>
                <a:effectLst/>
                <a:latin typeface="+mn-lt"/>
                <a:ea typeface="+mn-ea"/>
                <a:cs typeface="+mn-cs"/>
              </a:rPr>
              <a:t>This instructional module is not intended as legal advice.  All Opening Up Copyright modules are made available under a </a:t>
            </a:r>
            <a:r>
              <a:rPr lang="en-US" sz="1100" u="sng" kern="1200">
                <a:solidFill>
                  <a:schemeClr val="tx1"/>
                </a:solidFill>
                <a:effectLst/>
                <a:latin typeface="+mn-lt"/>
                <a:ea typeface="+mn-ea"/>
                <a:cs typeface="+mn-cs"/>
                <a:hlinkClick r:id="rId4"/>
              </a:rPr>
              <a:t>Creative Commons Attribution 4.0 (CC-BY-4.0) International license</a:t>
            </a:r>
            <a:r>
              <a:rPr lang="en-US" sz="1100" kern="1200">
                <a:solidFill>
                  <a:schemeClr val="tx1"/>
                </a:solidFill>
                <a:effectLst/>
                <a:latin typeface="+mn-lt"/>
                <a:ea typeface="+mn-ea"/>
                <a:cs typeface="+mn-cs"/>
              </a:rPr>
              <a:t>. </a:t>
            </a:r>
          </a:p>
          <a:p>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a:solidFill>
                  <a:schemeClr val="bg1"/>
                </a:solidFill>
              </a:rPr>
              <a:t>THANK  YOU  FOR YOUR ATTENTION</a:t>
            </a:r>
            <a:endParaRPr lang="en-US" sz="4000" b="1">
              <a:solidFill>
                <a:schemeClr val="bg1"/>
              </a:solidFill>
            </a:endParaRPr>
          </a:p>
        </p:txBody>
      </p:sp>
    </p:spTree>
    <p:extLst>
      <p:ext uri="{BB962C8B-B14F-4D97-AF65-F5344CB8AC3E}">
        <p14:creationId xmlns:p14="http://schemas.microsoft.com/office/powerpoint/2010/main" val="2194017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REFERENCES AND RESOURCES</a:t>
            </a:r>
            <a:endParaRPr lang="en-US" sz="4000" b="1">
              <a:solidFill>
                <a:schemeClr val="bg1"/>
              </a:solidFill>
            </a:endParaRPr>
          </a:p>
        </p:txBody>
      </p:sp>
    </p:spTree>
    <p:extLst>
      <p:ext uri="{BB962C8B-B14F-4D97-AF65-F5344CB8AC3E}">
        <p14:creationId xmlns:p14="http://schemas.microsoft.com/office/powerpoint/2010/main" val="2188560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CASES AND LEGISLATION</a:t>
            </a:r>
            <a:endParaRPr lang="en-US" sz="4000" b="1">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IMAGE AND SOUND REFERENCES </a:t>
            </a:r>
            <a:endParaRPr lang="en-US" sz="4000" b="1">
              <a:solidFill>
                <a:schemeClr val="bg1"/>
              </a:solidFill>
            </a:endParaRPr>
          </a:p>
        </p:txBody>
      </p:sp>
    </p:spTree>
    <p:extLst>
      <p:ext uri="{BB962C8B-B14F-4D97-AF65-F5344CB8AC3E}">
        <p14:creationId xmlns:p14="http://schemas.microsoft.com/office/powerpoint/2010/main" val="3991367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108543"/>
          </a:xfrm>
          <a:prstGeom prst="rect">
            <a:avLst/>
          </a:prstGeom>
          <a:noFill/>
        </p:spPr>
        <p:txBody>
          <a:bodyPr wrap="square" rtlCol="0">
            <a:spAutoFit/>
          </a:bodyPr>
          <a:lstStyle/>
          <a:p>
            <a:r>
              <a:rPr lang="en-CA" sz="200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a:solidFill>
                  <a:schemeClr val="bg2">
                    <a:lumMod val="50000"/>
                  </a:schemeClr>
                </a:solidFill>
                <a:latin typeface="Arial" panose="020B0604020202020204" pitchFamily="34" charset="0"/>
                <a:cs typeface="Arial" panose="020B0604020202020204" pitchFamily="34" charset="0"/>
              </a:rPr>
              <a:t> </a:t>
            </a:r>
          </a:p>
          <a:p>
            <a:endParaRPr lang="en-CA" sz="2000">
              <a:solidFill>
                <a:schemeClr val="bg2">
                  <a:lumMod val="50000"/>
                </a:schemeClr>
              </a:solidFill>
              <a:latin typeface="Arial" panose="020B0604020202020204" pitchFamily="34" charset="0"/>
              <a:cs typeface="Arial" panose="020B0604020202020204" pitchFamily="34" charset="0"/>
            </a:endParaRPr>
          </a:p>
          <a:p>
            <a:r>
              <a:rPr lang="en-CA" sz="200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a:solidFill>
                <a:schemeClr val="bg2">
                  <a:lumMod val="50000"/>
                </a:schemeClr>
              </a:solidFill>
              <a:latin typeface="Arial" panose="020B0604020202020204" pitchFamily="34" charset="0"/>
              <a:cs typeface="Arial" panose="020B0604020202020204" pitchFamily="34" charset="0"/>
            </a:endParaRPr>
          </a:p>
          <a:p>
            <a:endParaRPr lang="en-CA" sz="2000">
              <a:solidFill>
                <a:schemeClr val="bg2">
                  <a:lumMod val="50000"/>
                </a:schemeClr>
              </a:solidFill>
              <a:latin typeface="Arial" panose="020B0604020202020204" pitchFamily="34" charset="0"/>
              <a:cs typeface="Arial" panose="020B0604020202020204" pitchFamily="34" charset="0"/>
            </a:endParaRPr>
          </a:p>
          <a:p>
            <a:r>
              <a:rPr lang="en-CA" sz="200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a:solidFill>
                <a:schemeClr val="bg2">
                  <a:lumMod val="50000"/>
                </a:schemeClr>
              </a:solidFill>
              <a:latin typeface="Arial" panose="020B0604020202020204" pitchFamily="34" charset="0"/>
              <a:cs typeface="Arial" panose="020B0604020202020204" pitchFamily="34" charset="0"/>
            </a:endParaRPr>
          </a:p>
          <a:p>
            <a:endParaRPr lang="en-CA"/>
          </a:p>
          <a:p>
            <a:endParaRPr lang="en-US"/>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LICENSING AND ATTRIBUTION</a:t>
            </a:r>
            <a:endParaRPr lang="en-US" sz="4000" b="1">
              <a:solidFill>
                <a:schemeClr val="bg1"/>
              </a:solidFill>
            </a:endParaRPr>
          </a:p>
        </p:txBody>
      </p:sp>
    </p:spTree>
    <p:extLst>
      <p:ext uri="{BB962C8B-B14F-4D97-AF65-F5344CB8AC3E}">
        <p14:creationId xmlns:p14="http://schemas.microsoft.com/office/powerpoint/2010/main" val="113421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CONTRIBUTORS</a:t>
            </a:r>
            <a:endParaRPr lang="en-US" sz="4000" b="1">
              <a:solidFill>
                <a:schemeClr val="bg1"/>
              </a:solidFill>
            </a:endParaRPr>
          </a:p>
        </p:txBody>
      </p:sp>
      <p:sp>
        <p:nvSpPr>
          <p:cNvPr id="9" name="Rectangle 8">
            <a:extLst>
              <a:ext uri="{FF2B5EF4-FFF2-40B4-BE49-F238E27FC236}">
                <a16:creationId xmlns:a16="http://schemas.microsoft.com/office/drawing/2014/main" id="{4D5B63BE-7B7B-46A8-88D0-8A1F265B0C4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8365C293-62A7-49AD-A7FD-3DE28669FD43}"/>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84C1FB28-F4DA-48F1-9DB3-14F834F70449}"/>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2" name="TextBox 11">
            <a:extLst>
              <a:ext uri="{FF2B5EF4-FFF2-40B4-BE49-F238E27FC236}">
                <a16:creationId xmlns:a16="http://schemas.microsoft.com/office/drawing/2014/main" id="{C2910C46-2A58-4317-9CA3-117010E7E4DB}"/>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BC9545AC-ADF3-4DF5-B659-801BF6070D5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Centre for Teaching and Learning</a:t>
            </a:r>
          </a:p>
        </p:txBody>
      </p:sp>
      <p:sp>
        <p:nvSpPr>
          <p:cNvPr id="15" name="TextBox 14">
            <a:extLst>
              <a:ext uri="{FF2B5EF4-FFF2-40B4-BE49-F238E27FC236}">
                <a16:creationId xmlns:a16="http://schemas.microsoft.com/office/drawing/2014/main" id="{CFB70270-9190-489D-ADE3-37F39AB8F590}"/>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Graeme Pate</a:t>
            </a:r>
          </a:p>
        </p:txBody>
      </p:sp>
      <p:sp>
        <p:nvSpPr>
          <p:cNvPr id="16" name="Rectangle 15">
            <a:extLst>
              <a:ext uri="{FF2B5EF4-FFF2-40B4-BE49-F238E27FC236}">
                <a16:creationId xmlns:a16="http://schemas.microsoft.com/office/drawing/2014/main" id="{28158521-1F2D-4BDD-946C-AE347DEF40D2}"/>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Digital Humanities and School of Library and Information Studies</a:t>
            </a:r>
          </a:p>
        </p:txBody>
      </p:sp>
      <p:sp>
        <p:nvSpPr>
          <p:cNvPr id="17" name="TextBox 16">
            <a:extLst>
              <a:ext uri="{FF2B5EF4-FFF2-40B4-BE49-F238E27FC236}">
                <a16:creationId xmlns:a16="http://schemas.microsoft.com/office/drawing/2014/main" id="{698B4626-5A19-4AF8-9A47-308EAA33425C}"/>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3593790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ACKNOWLEDGMENT</a:t>
            </a:r>
            <a:endParaRPr lang="en-US" sz="4000" b="1">
              <a:solidFill>
                <a:schemeClr val="bg1"/>
              </a:solidFill>
            </a:endParaRPr>
          </a:p>
        </p:txBody>
      </p:sp>
      <p:sp>
        <p:nvSpPr>
          <p:cNvPr id="6" name="TextBox 5">
            <a:extLst>
              <a:ext uri="{FF2B5EF4-FFF2-40B4-BE49-F238E27FC236}">
                <a16:creationId xmlns:a16="http://schemas.microsoft.com/office/drawing/2014/main" id="{79FF3CE1-8142-47F7-8800-25B8B6D7430D}"/>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a:p>
        </p:txBody>
      </p:sp>
    </p:spTree>
    <p:extLst>
      <p:ext uri="{BB962C8B-B14F-4D97-AF65-F5344CB8AC3E}">
        <p14:creationId xmlns:p14="http://schemas.microsoft.com/office/powerpoint/2010/main" val="2168430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t>
            </a:r>
            <a:r>
              <a:rPr lang="en-US" sz="1100" kern="1200" dirty="0" smtClean="0">
                <a:solidFill>
                  <a:schemeClr val="tx1"/>
                </a:solidFill>
                <a:effectLst/>
                <a:latin typeface="+mn-lt"/>
                <a:ea typeface="+mn-ea"/>
                <a:cs typeface="+mn-cs"/>
              </a:rPr>
              <a:t>All </a:t>
            </a:r>
            <a:r>
              <a:rPr lang="en-US" sz="1100" kern="1200" dirty="0">
                <a:solidFill>
                  <a:schemeClr val="tx1"/>
                </a:solidFill>
                <a:effectLst/>
                <a:latin typeface="+mn-lt"/>
                <a:ea typeface="+mn-ea"/>
                <a:cs typeface="+mn-cs"/>
              </a:rPr>
              <a:t>Opening Up Copyright modules are made available under a </a:t>
            </a:r>
            <a:r>
              <a:rPr lang="en-US" sz="1100" u="sng" kern="1200" dirty="0">
                <a:solidFill>
                  <a:schemeClr val="tx1"/>
                </a:solidFill>
                <a:effectLst/>
                <a:latin typeface="+mn-lt"/>
                <a:ea typeface="+mn-ea"/>
                <a:cs typeface="+mn-cs"/>
                <a:hlinkClick r:id="rId3"/>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22575" y="4633063"/>
            <a:ext cx="2718000" cy="742920"/>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tx1"/>
                </a:solidFill>
                <a:latin typeface="Arial" panose="020B0604020202020204" pitchFamily="34" charset="0"/>
              </a:defRPr>
            </a:lvl1pPr>
            <a:lvl2pPr>
              <a:defRPr b="0" i="0" baseline="0">
                <a:solidFill>
                  <a:schemeClr val="tx1"/>
                </a:solidFill>
                <a:latin typeface="Arial" panose="020B0604020202020204" pitchFamily="34" charset="0"/>
              </a:defRPr>
            </a:lvl2pPr>
            <a:lvl3pPr>
              <a:defRPr b="0" i="0" baseline="0">
                <a:solidFill>
                  <a:schemeClr val="tx1"/>
                </a:solidFill>
                <a:latin typeface="Arial" panose="020B0604020202020204" pitchFamily="34" charset="0"/>
              </a:defRPr>
            </a:lvl3pPr>
            <a:lvl4pPr>
              <a:defRPr b="0" i="0" baseline="0">
                <a:solidFill>
                  <a:schemeClr val="tx1"/>
                </a:solidFill>
                <a:latin typeface="Arial" panose="020B0604020202020204" pitchFamily="34" charset="0"/>
              </a:defRPr>
            </a:lvl4pPr>
            <a:lvl5pPr>
              <a:defRPr b="0" i="0" baseline="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tx1"/>
                </a:solidFill>
                <a:latin typeface="Arial" panose="020B0604020202020204" pitchFamily="34" charset="0"/>
              </a:defRPr>
            </a:lvl1pPr>
            <a:lvl2pPr>
              <a:defRPr b="0" i="0" baseline="0">
                <a:solidFill>
                  <a:schemeClr val="tx1"/>
                </a:solidFill>
                <a:latin typeface="Arial" panose="020B0604020202020204" pitchFamily="34" charset="0"/>
              </a:defRPr>
            </a:lvl2pPr>
            <a:lvl3pPr>
              <a:defRPr b="0" i="0" baseline="0">
                <a:solidFill>
                  <a:schemeClr val="tx1"/>
                </a:solidFill>
                <a:latin typeface="Arial" panose="020B0604020202020204" pitchFamily="34" charset="0"/>
              </a:defRPr>
            </a:lvl3pPr>
            <a:lvl4pPr>
              <a:defRPr b="0" i="0" baseline="0">
                <a:solidFill>
                  <a:schemeClr val="tx1"/>
                </a:solidFill>
                <a:latin typeface="Arial" panose="020B0604020202020204" pitchFamily="34" charset="0"/>
              </a:defRPr>
            </a:lvl4pPr>
            <a:lvl5pPr>
              <a:defRPr b="0" i="0" baseline="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a:solidFill>
                  <a:schemeClr val="bg1"/>
                </a:solidFill>
              </a:rPr>
              <a:t>THANK  YOU  FOR YOUR ATTENTION</a:t>
            </a:r>
            <a:endParaRPr lang="en-US" sz="4000" b="1">
              <a:solidFill>
                <a:schemeClr val="bg1"/>
              </a:solidFill>
            </a:endParaRPr>
          </a:p>
        </p:txBody>
      </p:sp>
    </p:spTree>
    <p:extLst>
      <p:ext uri="{BB962C8B-B14F-4D97-AF65-F5344CB8AC3E}">
        <p14:creationId xmlns:p14="http://schemas.microsoft.com/office/powerpoint/2010/main" val="1719481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REFERENCES AND RESOURCES</a:t>
            </a:r>
            <a:endParaRPr lang="en-US" sz="4000" b="1">
              <a:solidFill>
                <a:schemeClr val="bg1"/>
              </a:solidFill>
            </a:endParaRPr>
          </a:p>
        </p:txBody>
      </p:sp>
    </p:spTree>
    <p:extLst>
      <p:ext uri="{BB962C8B-B14F-4D97-AF65-F5344CB8AC3E}">
        <p14:creationId xmlns:p14="http://schemas.microsoft.com/office/powerpoint/2010/main" val="1282690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CASES AND LEGISLATION</a:t>
            </a:r>
            <a:endParaRPr lang="en-US" sz="4000" b="1">
              <a:solidFill>
                <a:schemeClr val="bg1"/>
              </a:solidFill>
            </a:endParaRPr>
          </a:p>
        </p:txBody>
      </p:sp>
    </p:spTree>
    <p:extLst>
      <p:ext uri="{BB962C8B-B14F-4D97-AF65-F5344CB8AC3E}">
        <p14:creationId xmlns:p14="http://schemas.microsoft.com/office/powerpoint/2010/main" val="3489344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IMAGE AND SOUND REFERENCES </a:t>
            </a:r>
            <a:endParaRPr lang="en-US" sz="4000" b="1">
              <a:solidFill>
                <a:schemeClr val="bg1"/>
              </a:solidFill>
            </a:endParaRPr>
          </a:p>
        </p:txBody>
      </p:sp>
    </p:spTree>
    <p:extLst>
      <p:ext uri="{BB962C8B-B14F-4D97-AF65-F5344CB8AC3E}">
        <p14:creationId xmlns:p14="http://schemas.microsoft.com/office/powerpoint/2010/main" val="321784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tx1"/>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2800767"/>
          </a:xfrm>
          <a:prstGeom prst="rect">
            <a:avLst/>
          </a:prstGeom>
          <a:noFill/>
        </p:spPr>
        <p:txBody>
          <a:bodyPr wrap="square" rtlCol="0">
            <a:spAutoFit/>
          </a:bodyPr>
          <a:lstStyle/>
          <a:p>
            <a:r>
              <a:rPr lang="en-CA" sz="2000" dirty="0">
                <a:solidFill>
                  <a:schemeClr val="tx1"/>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tx1"/>
                </a:solidFill>
                <a:latin typeface="Arial" panose="020B0604020202020204" pitchFamily="34" charset="0"/>
                <a:cs typeface="Arial" panose="020B0604020202020204" pitchFamily="34" charset="0"/>
                <a:hlinkClick r:id="rId3"/>
              </a:rPr>
              <a:t>https://sites.library.ualberta.ca/copyright/</a:t>
            </a:r>
            <a:r>
              <a:rPr lang="en-CA" sz="2000" dirty="0">
                <a:solidFill>
                  <a:schemeClr val="tx1"/>
                </a:solidFill>
                <a:latin typeface="Arial" panose="020B0604020202020204" pitchFamily="34" charset="0"/>
                <a:cs typeface="Arial" panose="020B0604020202020204" pitchFamily="34" charset="0"/>
              </a:rPr>
              <a:t> </a:t>
            </a:r>
          </a:p>
          <a:p>
            <a:endParaRPr lang="en-CA" sz="2000" dirty="0">
              <a:solidFill>
                <a:schemeClr val="tx1"/>
              </a:solidFill>
              <a:latin typeface="Arial" panose="020B0604020202020204" pitchFamily="34" charset="0"/>
              <a:cs typeface="Arial" panose="020B0604020202020204" pitchFamily="34" charset="0"/>
            </a:endParaRPr>
          </a:p>
          <a:p>
            <a:r>
              <a:rPr lang="en-CA" sz="2000" dirty="0">
                <a:solidFill>
                  <a:schemeClr val="tx1"/>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tx1"/>
                </a:solidFill>
                <a:latin typeface="Arial" panose="020B0604020202020204" pitchFamily="34" charset="0"/>
                <a:cs typeface="Arial" panose="020B0604020202020204" pitchFamily="34" charset="0"/>
              </a:rPr>
              <a:t>to: </a:t>
            </a:r>
            <a:r>
              <a:rPr lang="en-CA" sz="2000" dirty="0" smtClean="0">
                <a:solidFill>
                  <a:schemeClr val="tx1"/>
                </a:solidFill>
                <a:latin typeface="Arial" panose="020B0604020202020204" pitchFamily="34" charset="0"/>
                <a:cs typeface="Arial" panose="020B0604020202020204" pitchFamily="34" charset="0"/>
                <a:hlinkClick r:id="rId4"/>
              </a:rPr>
              <a:t>ouc@ualberta.ca</a:t>
            </a:r>
            <a:endParaRPr lang="en-CA" sz="2000" dirty="0">
              <a:solidFill>
                <a:schemeClr val="tx1"/>
              </a:solidFill>
              <a:latin typeface="Arial" panose="020B0604020202020204" pitchFamily="34" charset="0"/>
              <a:cs typeface="Arial" panose="020B0604020202020204" pitchFamily="34" charset="0"/>
            </a:endParaRPr>
          </a:p>
          <a:p>
            <a:endParaRPr lang="en-CA" sz="2000" dirty="0">
              <a:solidFill>
                <a:schemeClr val="tx1"/>
              </a:solidFill>
              <a:latin typeface="Arial" panose="020B0604020202020204" pitchFamily="34" charset="0"/>
              <a:cs typeface="Arial" panose="020B0604020202020204" pitchFamily="34" charset="0"/>
            </a:endParaRPr>
          </a:p>
          <a:p>
            <a:r>
              <a:rPr lang="en-CA" sz="2000" dirty="0">
                <a:solidFill>
                  <a:schemeClr val="tx1"/>
                </a:solidFill>
                <a:latin typeface="Arial" panose="020B0604020202020204" pitchFamily="34" charset="0"/>
                <a:cs typeface="Arial" panose="020B0604020202020204" pitchFamily="34" charset="0"/>
              </a:rPr>
              <a:t>This module is made available and licensed under a </a:t>
            </a:r>
            <a:r>
              <a:rPr lang="en-CA" sz="2000" dirty="0">
                <a:solidFill>
                  <a:schemeClr val="tx1"/>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tx1"/>
              </a:solidFill>
              <a:latin typeface="Arial" panose="020B0604020202020204" pitchFamily="34" charset="0"/>
              <a:cs typeface="Arial" panose="020B0604020202020204" pitchFamily="34" charset="0"/>
            </a:endParaRPr>
          </a:p>
          <a:p>
            <a:endParaRPr lang="en-CA" dirty="0">
              <a:solidFill>
                <a:schemeClr val="tx1"/>
              </a:solidFill>
            </a:endParaRPr>
          </a:p>
          <a:p>
            <a:endParaRPr lang="en-US" dirty="0">
              <a:solidFill>
                <a:schemeClr val="tx1"/>
              </a:solidFill>
            </a:endParaRPr>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LICENSING AND ATTRIBUTION</a:t>
            </a:r>
            <a:endParaRPr lang="en-US" sz="4000" b="1">
              <a:solidFill>
                <a:schemeClr val="bg1"/>
              </a:solidFill>
            </a:endParaRPr>
          </a:p>
        </p:txBody>
      </p:sp>
    </p:spTree>
    <p:extLst>
      <p:ext uri="{BB962C8B-B14F-4D97-AF65-F5344CB8AC3E}">
        <p14:creationId xmlns:p14="http://schemas.microsoft.com/office/powerpoint/2010/main" val="22066756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CONTRIBUTORS</a:t>
            </a:r>
            <a:endParaRPr lang="en-US" sz="4000" b="1">
              <a:solidFill>
                <a:schemeClr val="bg1"/>
              </a:solidFill>
            </a:endParaRPr>
          </a:p>
        </p:txBody>
      </p:sp>
      <p:sp>
        <p:nvSpPr>
          <p:cNvPr id="9" name="Rectangle 8">
            <a:extLst>
              <a:ext uri="{FF2B5EF4-FFF2-40B4-BE49-F238E27FC236}">
                <a16:creationId xmlns:a16="http://schemas.microsoft.com/office/drawing/2014/main" id="{A15F398D-507E-4F7C-80EA-8ED84D9FC6B6}"/>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CEB6197E-162D-4616-B545-210BFAB0C188}"/>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009CCF52-873C-421B-961E-23A526CC1248}"/>
              </a:ext>
            </a:extLst>
          </p:cNvPr>
          <p:cNvSpPr txBox="1"/>
          <p:nvPr userDrawn="1"/>
        </p:nvSpPr>
        <p:spPr>
          <a:xfrm>
            <a:off x="2176124" y="2672361"/>
            <a:ext cx="2074460" cy="1089529"/>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tx1"/>
                </a:solidFill>
                <a:latin typeface="Arial" panose="020B0604020202020204" pitchFamily="34" charset="0"/>
                <a:cs typeface="Arial" panose="020B0604020202020204" pitchFamily="34" charset="0"/>
              </a:rPr>
              <a:t>Amanda </a:t>
            </a:r>
            <a:r>
              <a:rPr lang="en-US" dirty="0" err="1" smtClean="0">
                <a:solidFill>
                  <a:schemeClr val="tx1"/>
                </a:solidFill>
                <a:latin typeface="Arial" panose="020B0604020202020204" pitchFamily="34" charset="0"/>
                <a:cs typeface="Arial" panose="020B0604020202020204" pitchFamily="34" charset="0"/>
              </a:rPr>
              <a:t>Wakaruk</a:t>
            </a:r>
            <a:endParaRPr lang="en-US" dirty="0" smtClean="0">
              <a:solidFill>
                <a:schemeClr val="tx1"/>
              </a:solidFill>
              <a:latin typeface="Arial" panose="020B0604020202020204" pitchFamily="34" charset="0"/>
              <a:cs typeface="Arial" panose="020B0604020202020204" pitchFamily="34" charset="0"/>
            </a:endParaRPr>
          </a:p>
          <a:p>
            <a:pPr algn="ctr">
              <a:lnSpc>
                <a:spcPct val="120000"/>
              </a:lnSpc>
            </a:pPr>
            <a:r>
              <a:rPr lang="en-US" dirty="0" smtClean="0">
                <a:solidFill>
                  <a:schemeClr val="tx1"/>
                </a:solidFill>
                <a:latin typeface="Arial" panose="020B0604020202020204" pitchFamily="34" charset="0"/>
                <a:cs typeface="Arial" panose="020B0604020202020204" pitchFamily="34" charset="0"/>
              </a:rPr>
              <a:t>Mireille Smith </a:t>
            </a:r>
            <a:endParaRPr lang="en-US"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9777EA7-35D7-4064-A1DF-FC4A90EE939D}"/>
              </a:ext>
            </a:extLst>
          </p:cNvPr>
          <p:cNvSpPr txBox="1"/>
          <p:nvPr userDrawn="1"/>
        </p:nvSpPr>
        <p:spPr>
          <a:xfrm>
            <a:off x="7909520" y="5006653"/>
            <a:ext cx="2519713" cy="1089529"/>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tx1"/>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tx1"/>
                </a:solidFill>
                <a:latin typeface="Arial" panose="020B0604020202020204" pitchFamily="34" charset="0"/>
                <a:cs typeface="Arial" panose="020B0604020202020204" pitchFamily="34" charset="0"/>
              </a:rPr>
              <a:t>Michael B. McNally </a:t>
            </a:r>
          </a:p>
        </p:txBody>
      </p:sp>
      <p:sp>
        <p:nvSpPr>
          <p:cNvPr id="20" name="Rectangle 19">
            <a:extLst>
              <a:ext uri="{FF2B5EF4-FFF2-40B4-BE49-F238E27FC236}">
                <a16:creationId xmlns:a16="http://schemas.microsoft.com/office/drawing/2014/main" id="{79D46EE3-0990-407B-AC19-44DB3A2A8800}"/>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Centre for Teaching and Learning</a:t>
            </a:r>
          </a:p>
        </p:txBody>
      </p:sp>
      <p:sp>
        <p:nvSpPr>
          <p:cNvPr id="21" name="TextBox 20">
            <a:extLst>
              <a:ext uri="{FF2B5EF4-FFF2-40B4-BE49-F238E27FC236}">
                <a16:creationId xmlns:a16="http://schemas.microsoft.com/office/drawing/2014/main" id="{5C5AA203-2AF3-4104-8384-366A8E697A2E}"/>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Graeme Pate</a:t>
            </a:r>
          </a:p>
        </p:txBody>
      </p:sp>
      <p:sp>
        <p:nvSpPr>
          <p:cNvPr id="22" name="Rectangle 21">
            <a:extLst>
              <a:ext uri="{FF2B5EF4-FFF2-40B4-BE49-F238E27FC236}">
                <a16:creationId xmlns:a16="http://schemas.microsoft.com/office/drawing/2014/main" id="{6929CEA2-1435-4FCA-A569-DB1CC3578D7C}"/>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Digital Humanities and School of Library and Information Studies</a:t>
            </a:r>
          </a:p>
        </p:txBody>
      </p:sp>
      <p:sp>
        <p:nvSpPr>
          <p:cNvPr id="23" name="TextBox 22">
            <a:extLst>
              <a:ext uri="{FF2B5EF4-FFF2-40B4-BE49-F238E27FC236}">
                <a16:creationId xmlns:a16="http://schemas.microsoft.com/office/drawing/2014/main" id="{9560F739-CEF3-4036-BEBB-A94A4A3C4BC6}"/>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397879889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ACKNOWLEDGMENT</a:t>
            </a:r>
            <a:endParaRPr lang="en-US" sz="4000" b="1">
              <a:solidFill>
                <a:schemeClr val="bg1"/>
              </a:solidFill>
            </a:endParaRPr>
          </a:p>
        </p:txBody>
      </p:sp>
      <p:sp>
        <p:nvSpPr>
          <p:cNvPr id="6" name="TextBox 5">
            <a:extLst>
              <a:ext uri="{FF2B5EF4-FFF2-40B4-BE49-F238E27FC236}">
                <a16:creationId xmlns:a16="http://schemas.microsoft.com/office/drawing/2014/main" id="{5B2CE003-7D14-4BB7-84C6-AFD3B741B256}"/>
              </a:ext>
            </a:extLst>
          </p:cNvPr>
          <p:cNvSpPr txBox="1"/>
          <p:nvPr userDrawn="1"/>
        </p:nvSpPr>
        <p:spPr>
          <a:xfrm>
            <a:off x="1282643" y="1943298"/>
            <a:ext cx="9735669"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5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a:t>
            </a:r>
            <a:r>
              <a:rPr lang="en-US" sz="2400" i="1" baseline="0" dirty="0">
                <a:solidFill>
                  <a:schemeClr val="bg2">
                    <a:lumMod val="50000"/>
                  </a:schemeClr>
                </a:solidFill>
                <a:latin typeface="Arial" panose="020B0604020202020204" pitchFamily="34" charset="0"/>
                <a:cs typeface="Arial" panose="020B0604020202020204" pitchFamily="34" charset="0"/>
              </a:rPr>
              <a:t>Teaching and Learning Enhancement Fund</a:t>
            </a:r>
            <a:r>
              <a:rPr lang="en-US" sz="2400" baseline="0" dirty="0">
                <a:solidFill>
                  <a:schemeClr val="bg2">
                    <a:lumMod val="50000"/>
                  </a:schemeClr>
                </a:solidFill>
                <a:latin typeface="Arial" panose="020B0604020202020204" pitchFamily="34" charset="0"/>
                <a:cs typeface="Arial" panose="020B0604020202020204" pitchFamily="34" charset="0"/>
              </a:rPr>
              <a:t> (TLEF) (2017-21) and </a:t>
            </a:r>
            <a:r>
              <a:rPr lang="en-US" sz="2400" i="1" baseline="0" dirty="0">
                <a:solidFill>
                  <a:schemeClr val="bg2">
                    <a:lumMod val="50000"/>
                  </a:schemeClr>
                </a:solidFill>
                <a:latin typeface="Arial" panose="020B0604020202020204" pitchFamily="34" charset="0"/>
                <a:cs typeface="Arial" panose="020B0604020202020204" pitchFamily="34" charset="0"/>
              </a:rPr>
              <a:t>OER Grant Program</a:t>
            </a:r>
            <a:r>
              <a:rPr lang="en-US" sz="2400" baseline="0" dirty="0">
                <a:solidFill>
                  <a:schemeClr val="bg2">
                    <a:lumMod val="50000"/>
                  </a:schemeClr>
                </a:solidFill>
                <a:latin typeface="Arial" panose="020B0604020202020204" pitchFamily="34" charset="0"/>
                <a:cs typeface="Arial" panose="020B0604020202020204" pitchFamily="34" charset="0"/>
              </a:rPr>
              <a:t> (2020), and through a </a:t>
            </a:r>
            <a:r>
              <a:rPr lang="en-US" sz="2400" i="1" baseline="0" dirty="0">
                <a:solidFill>
                  <a:schemeClr val="bg2">
                    <a:lumMod val="50000"/>
                  </a:schemeClr>
                </a:solidFill>
                <a:latin typeface="Arial" panose="020B0604020202020204" pitchFamily="34" charset="0"/>
                <a:cs typeface="Arial" panose="020B0604020202020204" pitchFamily="34" charset="0"/>
              </a:rPr>
              <a:t>Support for the Advancement of Scholarship</a:t>
            </a:r>
            <a:r>
              <a:rPr lang="en-US" sz="2400" baseline="0" dirty="0">
                <a:solidFill>
                  <a:schemeClr val="bg2">
                    <a:lumMod val="50000"/>
                  </a:schemeClr>
                </a:solidFill>
                <a:latin typeface="Arial" panose="020B0604020202020204" pitchFamily="34" charset="0"/>
                <a:cs typeface="Arial" panose="020B0604020202020204" pitchFamily="34" charset="0"/>
              </a:rPr>
              <a:t> (SAS) grant (2021).</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9359" y="5423970"/>
            <a:ext cx="2480400" cy="677976"/>
          </a:xfrm>
          <a:prstGeom prst="rect">
            <a:avLst/>
          </a:prstGeom>
        </p:spPr>
      </p:pic>
    </p:spTree>
    <p:extLst>
      <p:ext uri="{BB962C8B-B14F-4D97-AF65-F5344CB8AC3E}">
        <p14:creationId xmlns:p14="http://schemas.microsoft.com/office/powerpoint/2010/main" val="26278737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81084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5827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55339B-9601-F84C-B345-0E9C19932EA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A8D1A24E-9694-574F-A52C-0CC44A8DF0F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26B4B9B2-BF5E-E542-89E2-2A154D3F58BB}"/>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9814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6201D401-6E38-4741-9CB1-34C20DE134A8}"/>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1A84F9A8-14A1-4B88-932D-E1BBA3ABDAD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C107BBE8-E7B5-4AC0-B07C-1F65EDA6C993}"/>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Wakaruk </a:t>
            </a:r>
          </a:p>
        </p:txBody>
      </p:sp>
      <p:sp>
        <p:nvSpPr>
          <p:cNvPr id="12" name="TextBox 11">
            <a:extLst>
              <a:ext uri="{FF2B5EF4-FFF2-40B4-BE49-F238E27FC236}">
                <a16:creationId xmlns:a16="http://schemas.microsoft.com/office/drawing/2014/main" id="{45AE0319-7714-405D-81A4-8A928EEB6FEF}"/>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Bourdages</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Sheplawy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7DCD5AC4-6A48-463C-9D1A-61C4024482B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Centre for Teaching and Learning</a:t>
            </a:r>
          </a:p>
        </p:txBody>
      </p:sp>
      <p:sp>
        <p:nvSpPr>
          <p:cNvPr id="14" name="TextBox 13">
            <a:extLst>
              <a:ext uri="{FF2B5EF4-FFF2-40B4-BE49-F238E27FC236}">
                <a16:creationId xmlns:a16="http://schemas.microsoft.com/office/drawing/2014/main" id="{7DA6AC28-8AA4-4FC4-8B8C-C1967462BF52}"/>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Graeme Pate</a:t>
            </a:r>
          </a:p>
        </p:txBody>
      </p:sp>
      <p:sp>
        <p:nvSpPr>
          <p:cNvPr id="15" name="Rectangle 14">
            <a:extLst>
              <a:ext uri="{FF2B5EF4-FFF2-40B4-BE49-F238E27FC236}">
                <a16:creationId xmlns:a16="http://schemas.microsoft.com/office/drawing/2014/main" id="{BF7316A3-9114-4038-A5D6-3C22E3807433}"/>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Digital Humanities and School of Library and Information Studies</a:t>
            </a:r>
          </a:p>
        </p:txBody>
      </p:sp>
      <p:sp>
        <p:nvSpPr>
          <p:cNvPr id="17" name="TextBox 16">
            <a:extLst>
              <a:ext uri="{FF2B5EF4-FFF2-40B4-BE49-F238E27FC236}">
                <a16:creationId xmlns:a16="http://schemas.microsoft.com/office/drawing/2014/main" id="{8D5B3898-E3BD-40B5-A34A-75220D4C0E80}"/>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111694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70E22-D3D2-624E-AF9E-3E05930D55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a:solidFill>
                  <a:schemeClr val="bg1"/>
                </a:solidFill>
              </a:rPr>
              <a:t>ACKNOWLEDGMENT</a:t>
            </a:r>
            <a:endParaRPr lang="en-US" sz="4000" b="1">
              <a:solidFill>
                <a:schemeClr val="bg1"/>
              </a:solidFill>
            </a:endParaRPr>
          </a:p>
        </p:txBody>
      </p:sp>
      <p:sp>
        <p:nvSpPr>
          <p:cNvPr id="7" name="TextBox 6">
            <a:extLst>
              <a:ext uri="{FF2B5EF4-FFF2-40B4-BE49-F238E27FC236}">
                <a16:creationId xmlns:a16="http://schemas.microsoft.com/office/drawing/2014/main" id="{BADFED90-1D26-4110-8A84-E1AD170B309E}"/>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a:p>
        </p:txBody>
      </p:sp>
    </p:spTree>
    <p:extLst>
      <p:ext uri="{BB962C8B-B14F-4D97-AF65-F5344CB8AC3E}">
        <p14:creationId xmlns:p14="http://schemas.microsoft.com/office/powerpoint/2010/main" val="165372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18" r:id="rId5"/>
    <p:sldLayoutId id="2147493519" r:id="rId6"/>
    <p:sldLayoutId id="2147493520" r:id="rId7"/>
    <p:sldLayoutId id="2147493521" r:id="rId8"/>
    <p:sldLayoutId id="214749352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26" r:id="rId5"/>
    <p:sldLayoutId id="2147493527" r:id="rId6"/>
    <p:sldLayoutId id="2147493528" r:id="rId7"/>
    <p:sldLayoutId id="2147493529" r:id="rId8"/>
    <p:sldLayoutId id="21474935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501" r:id="rId3"/>
    <p:sldLayoutId id="2147493502" r:id="rId4"/>
    <p:sldLayoutId id="2147493503" r:id="rId5"/>
    <p:sldLayoutId id="2147493504" r:id="rId6"/>
    <p:sldLayoutId id="2147493505" r:id="rId7"/>
    <p:sldLayoutId id="2147493507" r:id="rId8"/>
    <p:sldLayoutId id="2147493508"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28.png"/><Relationship Id="rId10" Type="http://schemas.openxmlformats.org/officeDocument/2006/relationships/image" Target="../media/image41.png"/><Relationship Id="rId4" Type="http://schemas.openxmlformats.org/officeDocument/2006/relationships/image" Target="../media/image30.png"/><Relationship Id="rId9"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8" Type="http://schemas.openxmlformats.org/officeDocument/2006/relationships/hyperlink" Target="https://thenounproject.com/tanyasolo1986/uploads/?i=2460596" TargetMode="External"/><Relationship Id="rId3" Type="http://schemas.openxmlformats.org/officeDocument/2006/relationships/hyperlink" Target="https://commons.wikimedia.org/wiki/File:Senior_Guy_At_The_Office_Cartoon.svg" TargetMode="External"/><Relationship Id="rId7" Type="http://schemas.openxmlformats.org/officeDocument/2006/relationships/hyperlink" Target="https://freesound.org/people/qubodup/sounds/60013/"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hyperlink" Target="https://thenounproject.com/crosswellrob/uploads/?i=1122689" TargetMode="External"/><Relationship Id="rId5" Type="http://schemas.openxmlformats.org/officeDocument/2006/relationships/hyperlink" Target="https://thenounproject.com/search/?q=ministry%20&amp;i=3191240" TargetMode="External"/><Relationship Id="rId10" Type="http://schemas.openxmlformats.org/officeDocument/2006/relationships/hyperlink" Target="https://thenounproject.com/search/?q=PRESENTATION&amp;i=1278944" TargetMode="External"/><Relationship Id="rId4" Type="http://schemas.openxmlformats.org/officeDocument/2006/relationships/hyperlink" Target="https://pixabay.com/en/teacher-bookworm-glasses-professor-359311/" TargetMode="External"/><Relationship Id="rId9" Type="http://schemas.openxmlformats.org/officeDocument/2006/relationships/hyperlink" Target="https://thenounproject.com/search/?q=photocopier&amp;i=1127745"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henounproject.com/search/?q=file%20sound&amp;i=2728070" TargetMode="External"/><Relationship Id="rId3" Type="http://schemas.openxmlformats.org/officeDocument/2006/relationships/hyperlink" Target="https://unsplash.com/photos/027pkQs_6dU" TargetMode="External"/><Relationship Id="rId7" Type="http://schemas.openxmlformats.org/officeDocument/2006/relationships/hyperlink" Target="https://thenounproject.com/search/?q=broadcast&amp;i=201837"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hyperlink" Target="https://thenounproject.com/term/film-projector/336166/" TargetMode="External"/><Relationship Id="rId11" Type="http://schemas.openxmlformats.org/officeDocument/2006/relationships/hyperlink" Target="https://pixabay.com/illustrations/cartoon-casual-character-drawing-3685566/" TargetMode="External"/><Relationship Id="rId5" Type="http://schemas.openxmlformats.org/officeDocument/2006/relationships/hyperlink" Target="https://thenounproject.com/search/?q=sound&amp;i=208568" TargetMode="External"/><Relationship Id="rId10" Type="http://schemas.openxmlformats.org/officeDocument/2006/relationships/hyperlink" Target="https://freesound.org/people/deleted_user_5405837/sounds/399303/" TargetMode="External"/><Relationship Id="rId4" Type="http://schemas.openxmlformats.org/officeDocument/2006/relationships/hyperlink" Target="https://thenounproject.com/search/?q=open%20book&amp;i=991011" TargetMode="External"/><Relationship Id="rId9" Type="http://schemas.openxmlformats.org/officeDocument/2006/relationships/hyperlink" Target="https://pixabay.com/photos/atomic-bomb-nuclear-weapons-262129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hyperlink" Target="http://www.hooksounds.com/" TargetMode="External"/><Relationship Id="rId3" Type="http://schemas.openxmlformats.org/officeDocument/2006/relationships/hyperlink" Target="https://thenounproject.com/search/?q=sign&amp;i=1859815" TargetMode="External"/><Relationship Id="rId7" Type="http://schemas.openxmlformats.org/officeDocument/2006/relationships/hyperlink" Target="https://thenounproject.com/search/?q=computer&amp;i=2387560" TargetMode="External"/><Relationship Id="rId2" Type="http://schemas.openxmlformats.org/officeDocument/2006/relationships/hyperlink" Target="https://pixabay.com/vectors/programmer-computer-woman-support-3607627/" TargetMode="External"/><Relationship Id="rId1" Type="http://schemas.openxmlformats.org/officeDocument/2006/relationships/slideLayout" Target="../slideLayouts/slideLayout33.xml"/><Relationship Id="rId6" Type="http://schemas.openxmlformats.org/officeDocument/2006/relationships/hyperlink" Target="https://freesound.org/people/aust_paul/sounds/30932/" TargetMode="External"/><Relationship Id="rId5" Type="http://schemas.openxmlformats.org/officeDocument/2006/relationships/hyperlink" Target="https://freesound.org/people/deleted_user_96253/sounds/351304/" TargetMode="External"/><Relationship Id="rId4" Type="http://schemas.openxmlformats.org/officeDocument/2006/relationships/hyperlink" Target="https://thenounproject.com/search/?q=article%20mockup&amp;i=244221"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31.jp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05C3-B68B-D746-93ED-E79AAF9C4BF6}"/>
              </a:ext>
            </a:extLst>
          </p:cNvPr>
          <p:cNvSpPr>
            <a:spLocks noGrp="1"/>
          </p:cNvSpPr>
          <p:nvPr>
            <p:ph type="ctrTitle"/>
          </p:nvPr>
        </p:nvSpPr>
        <p:spPr>
          <a:xfrm>
            <a:off x="1524000" y="585216"/>
            <a:ext cx="9144000" cy="3583115"/>
          </a:xfrm>
        </p:spPr>
        <p:txBody>
          <a:bodyPr/>
          <a:lstStyle/>
          <a:p>
            <a:r>
              <a:rPr lang="en-US" i="1" dirty="0" smtClean="0"/>
              <a:t>Copyright Act</a:t>
            </a:r>
            <a:r>
              <a:rPr lang="en-US" dirty="0" smtClean="0"/>
              <a:t>, </a:t>
            </a:r>
            <a:br>
              <a:rPr lang="en-US" dirty="0" smtClean="0"/>
            </a:br>
            <a:r>
              <a:rPr lang="en-US" dirty="0" smtClean="0"/>
              <a:t>Sections 29.4</a:t>
            </a:r>
            <a:r>
              <a:rPr lang="en-US" dirty="0" smtClean="0">
                <a:latin typeface="Times New Roman" panose="02020603050405020304" pitchFamily="18" charset="0"/>
                <a:cs typeface="Times New Roman" panose="02020603050405020304" pitchFamily="18" charset="0"/>
              </a:rPr>
              <a:t> </a:t>
            </a:r>
            <a:r>
              <a:rPr lang="en-US" dirty="0" smtClean="0"/>
              <a:t>-</a:t>
            </a:r>
            <a:r>
              <a:rPr lang="en-US" dirty="0" smtClean="0">
                <a:latin typeface="Times New Roman" panose="02020603050405020304" pitchFamily="18" charset="0"/>
                <a:cs typeface="Times New Roman" panose="02020603050405020304" pitchFamily="18" charset="0"/>
              </a:rPr>
              <a:t> </a:t>
            </a:r>
            <a:r>
              <a:rPr lang="en-US" dirty="0" smtClean="0"/>
              <a:t>30.03: Educational Institution Exceptions</a:t>
            </a:r>
            <a:endParaRPr lang="en-US" i="1" dirty="0"/>
          </a:p>
        </p:txBody>
      </p:sp>
      <p:sp>
        <p:nvSpPr>
          <p:cNvPr id="4" name="Text Placeholder 3">
            <a:extLst>
              <a:ext uri="{FF2B5EF4-FFF2-40B4-BE49-F238E27FC236}">
                <a16:creationId xmlns:a16="http://schemas.microsoft.com/office/drawing/2014/main" id="{8D320BED-D3ED-5247-A72F-C21A098A9617}"/>
              </a:ext>
            </a:extLst>
          </p:cNvPr>
          <p:cNvSpPr>
            <a:spLocks noGrp="1"/>
          </p:cNvSpPr>
          <p:nvPr>
            <p:ph type="body" sz="quarter" idx="10"/>
          </p:nvPr>
        </p:nvSpPr>
        <p:spPr>
          <a:xfrm>
            <a:off x="9985248" y="6270625"/>
            <a:ext cx="2092389" cy="374650"/>
          </a:xfrm>
        </p:spPr>
        <p:txBody>
          <a:bodyPr/>
          <a:lstStyle/>
          <a:p>
            <a:r>
              <a:rPr lang="en-US" dirty="0" smtClean="0"/>
              <a:t>*September 2020</a:t>
            </a:r>
            <a:endParaRPr lang="en-US" dirty="0"/>
          </a:p>
        </p:txBody>
      </p:sp>
    </p:spTree>
    <p:extLst>
      <p:ext uri="{BB962C8B-B14F-4D97-AF65-F5344CB8AC3E}">
        <p14:creationId xmlns:p14="http://schemas.microsoft.com/office/powerpoint/2010/main" val="3278155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REPROGRAPHIC REPRODUCTION</a:t>
            </a:r>
          </a:p>
        </p:txBody>
      </p:sp>
      <p:pic>
        <p:nvPicPr>
          <p:cNvPr id="10" name="Picture 9">
            <a:extLst>
              <a:ext uri="{FF2B5EF4-FFF2-40B4-BE49-F238E27FC236}">
                <a16:creationId xmlns:a16="http://schemas.microsoft.com/office/drawing/2014/main" id="{DE8AF0AD-CF61-D743-8937-DC82FA561B98}"/>
              </a:ext>
            </a:extLst>
          </p:cNvPr>
          <p:cNvPicPr>
            <a:picLocks noChangeAspect="1"/>
          </p:cNvPicPr>
          <p:nvPr/>
        </p:nvPicPr>
        <p:blipFill>
          <a:blip r:embed="rId3"/>
          <a:srcRect/>
          <a:stretch/>
        </p:blipFill>
        <p:spPr>
          <a:xfrm>
            <a:off x="2818450" y="1974509"/>
            <a:ext cx="1982838" cy="2147182"/>
          </a:xfrm>
          <a:prstGeom prst="rect">
            <a:avLst/>
          </a:prstGeom>
        </p:spPr>
      </p:pic>
      <p:pic>
        <p:nvPicPr>
          <p:cNvPr id="12" name="Picture 11" descr="A close up of a logo&#10;&#10;Description automatically generated">
            <a:extLst>
              <a:ext uri="{FF2B5EF4-FFF2-40B4-BE49-F238E27FC236}">
                <a16:creationId xmlns:a16="http://schemas.microsoft.com/office/drawing/2014/main" id="{7323D600-C86B-7D45-A0CD-3811DBF235FB}"/>
              </a:ext>
            </a:extLst>
          </p:cNvPr>
          <p:cNvPicPr>
            <a:picLocks noChangeAspect="1"/>
          </p:cNvPicPr>
          <p:nvPr/>
        </p:nvPicPr>
        <p:blipFill>
          <a:blip r:embed="rId4"/>
          <a:stretch>
            <a:fillRect/>
          </a:stretch>
        </p:blipFill>
        <p:spPr>
          <a:xfrm flipH="1">
            <a:off x="7501844" y="2590885"/>
            <a:ext cx="923062" cy="1530806"/>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DC5E3468-518A-FE40-932A-3126F13A9733}"/>
              </a:ext>
            </a:extLst>
          </p:cNvPr>
          <p:cNvPicPr>
            <a:picLocks noChangeAspect="1"/>
          </p:cNvPicPr>
          <p:nvPr/>
        </p:nvPicPr>
        <p:blipFill>
          <a:blip r:embed="rId5"/>
          <a:stretch>
            <a:fillRect/>
          </a:stretch>
        </p:blipFill>
        <p:spPr>
          <a:xfrm>
            <a:off x="5721380" y="2959607"/>
            <a:ext cx="749241" cy="938786"/>
          </a:xfrm>
          <a:prstGeom prst="rect">
            <a:avLst/>
          </a:prstGeom>
        </p:spPr>
      </p:pic>
      <p:sp>
        <p:nvSpPr>
          <p:cNvPr id="20" name="TextBox 19">
            <a:extLst>
              <a:ext uri="{FF2B5EF4-FFF2-40B4-BE49-F238E27FC236}">
                <a16:creationId xmlns:a16="http://schemas.microsoft.com/office/drawing/2014/main" id="{682ADE28-0015-F14D-9478-BBEFC70105D6}"/>
              </a:ext>
            </a:extLst>
          </p:cNvPr>
          <p:cNvSpPr txBox="1"/>
          <p:nvPr/>
        </p:nvSpPr>
        <p:spPr>
          <a:xfrm>
            <a:off x="8424906" y="1870790"/>
            <a:ext cx="2640287" cy="646331"/>
          </a:xfrm>
          <a:prstGeom prst="rect">
            <a:avLst/>
          </a:prstGeom>
          <a:noFill/>
          <a:ln>
            <a:noFill/>
          </a:ln>
        </p:spPr>
        <p:txBody>
          <a:bodyPr wrap="square" rtlCol="0">
            <a:spAutoFit/>
          </a:bodyPr>
          <a:lstStyle/>
          <a:p>
            <a:pPr algn="ctr"/>
            <a:r>
              <a:rPr lang="en-US" dirty="0"/>
              <a:t>Copyright</a:t>
            </a:r>
          </a:p>
          <a:p>
            <a:pPr algn="ctr"/>
            <a:r>
              <a:rPr lang="en-US" dirty="0"/>
              <a:t>Collective</a:t>
            </a:r>
          </a:p>
        </p:txBody>
      </p:sp>
      <p:sp>
        <p:nvSpPr>
          <p:cNvPr id="3" name="TextBox 2">
            <a:extLst>
              <a:ext uri="{FF2B5EF4-FFF2-40B4-BE49-F238E27FC236}">
                <a16:creationId xmlns:a16="http://schemas.microsoft.com/office/drawing/2014/main" id="{6C741F48-3570-3C4F-8721-2E3496F6CD95}"/>
              </a:ext>
            </a:extLst>
          </p:cNvPr>
          <p:cNvSpPr txBox="1"/>
          <p:nvPr/>
        </p:nvSpPr>
        <p:spPr>
          <a:xfrm>
            <a:off x="2081058" y="4280066"/>
            <a:ext cx="6383549" cy="369332"/>
          </a:xfrm>
          <a:prstGeom prst="rect">
            <a:avLst/>
          </a:prstGeom>
          <a:noFill/>
        </p:spPr>
        <p:txBody>
          <a:bodyPr wrap="square" rtlCol="0">
            <a:spAutoFit/>
          </a:bodyPr>
          <a:lstStyle/>
          <a:p>
            <a:r>
              <a:rPr lang="en-US" dirty="0"/>
              <a:t>If your institution has a </a:t>
            </a:r>
            <a:r>
              <a:rPr lang="en-US" u="sng" dirty="0"/>
              <a:t>specific digital reproduction </a:t>
            </a:r>
            <a:r>
              <a:rPr lang="en-US" u="sng" dirty="0" err="1"/>
              <a:t>licence</a:t>
            </a:r>
            <a:r>
              <a:rPr lang="en-US" dirty="0"/>
              <a:t>, </a:t>
            </a:r>
          </a:p>
        </p:txBody>
      </p:sp>
      <p:cxnSp>
        <p:nvCxnSpPr>
          <p:cNvPr id="23" name="Straight Arrow Connector 22">
            <a:extLst>
              <a:ext uri="{FF2B5EF4-FFF2-40B4-BE49-F238E27FC236}">
                <a16:creationId xmlns:a16="http://schemas.microsoft.com/office/drawing/2014/main" id="{EB0174B4-C887-A240-B2BF-F85A37C73D67}"/>
              </a:ext>
            </a:extLst>
          </p:cNvPr>
          <p:cNvCxnSpPr>
            <a:cxnSpLocks/>
          </p:cNvCxnSpPr>
          <p:nvPr/>
        </p:nvCxnSpPr>
        <p:spPr>
          <a:xfrm flipH="1">
            <a:off x="8578506" y="2579569"/>
            <a:ext cx="674616" cy="3146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B477802-FBA0-6949-B171-2709CA0BCC67}"/>
              </a:ext>
            </a:extLst>
          </p:cNvPr>
          <p:cNvSpPr txBox="1"/>
          <p:nvPr/>
        </p:nvSpPr>
        <p:spPr>
          <a:xfrm>
            <a:off x="2671282" y="4719136"/>
            <a:ext cx="1385304" cy="369332"/>
          </a:xfrm>
          <a:prstGeom prst="rect">
            <a:avLst/>
          </a:prstGeom>
          <a:noFill/>
        </p:spPr>
        <p:txBody>
          <a:bodyPr wrap="square" rtlCol="0">
            <a:spAutoFit/>
          </a:bodyPr>
          <a:lstStyle/>
          <a:p>
            <a:r>
              <a:rPr lang="en-US" dirty="0"/>
              <a:t>If it </a:t>
            </a:r>
            <a:r>
              <a:rPr lang="en-US" u="sng" dirty="0"/>
              <a:t>doesn’t</a:t>
            </a:r>
            <a:r>
              <a:rPr lang="en-US" dirty="0"/>
              <a:t>, </a:t>
            </a:r>
          </a:p>
        </p:txBody>
      </p:sp>
      <p:sp>
        <p:nvSpPr>
          <p:cNvPr id="26" name="TextBox 25">
            <a:extLst>
              <a:ext uri="{FF2B5EF4-FFF2-40B4-BE49-F238E27FC236}">
                <a16:creationId xmlns:a16="http://schemas.microsoft.com/office/drawing/2014/main" id="{FEFDC118-C11B-5646-A099-EC82EFBB86DD}"/>
              </a:ext>
            </a:extLst>
          </p:cNvPr>
          <p:cNvSpPr txBox="1"/>
          <p:nvPr/>
        </p:nvSpPr>
        <p:spPr>
          <a:xfrm>
            <a:off x="3874910" y="4719136"/>
            <a:ext cx="7906850" cy="369332"/>
          </a:xfrm>
          <a:prstGeom prst="rect">
            <a:avLst/>
          </a:prstGeom>
          <a:noFill/>
        </p:spPr>
        <p:txBody>
          <a:bodyPr wrap="square" rtlCol="0">
            <a:spAutoFit/>
          </a:bodyPr>
          <a:lstStyle/>
          <a:p>
            <a:r>
              <a:rPr lang="en-US" dirty="0"/>
              <a:t>apply the terms of your reprographic </a:t>
            </a:r>
            <a:r>
              <a:rPr lang="en-US" dirty="0" err="1"/>
              <a:t>licence</a:t>
            </a:r>
            <a:r>
              <a:rPr lang="en-US" dirty="0"/>
              <a:t> to the digital reproduction. </a:t>
            </a:r>
          </a:p>
        </p:txBody>
      </p:sp>
      <p:pic>
        <p:nvPicPr>
          <p:cNvPr id="30" name="Picture 29" descr="A picture containing drawing&#10;&#10;Description automatically generated">
            <a:extLst>
              <a:ext uri="{FF2B5EF4-FFF2-40B4-BE49-F238E27FC236}">
                <a16:creationId xmlns:a16="http://schemas.microsoft.com/office/drawing/2014/main" id="{3C4FE54E-5D96-4947-92FE-321630984B45}"/>
              </a:ext>
            </a:extLst>
          </p:cNvPr>
          <p:cNvPicPr>
            <a:picLocks noChangeAspect="1"/>
          </p:cNvPicPr>
          <p:nvPr/>
        </p:nvPicPr>
        <p:blipFill>
          <a:blip r:embed="rId6"/>
          <a:stretch>
            <a:fillRect/>
          </a:stretch>
        </p:blipFill>
        <p:spPr>
          <a:xfrm>
            <a:off x="4474546" y="1792102"/>
            <a:ext cx="605064" cy="719407"/>
          </a:xfrm>
          <a:prstGeom prst="rect">
            <a:avLst/>
          </a:prstGeom>
        </p:spPr>
      </p:pic>
      <p:sp>
        <p:nvSpPr>
          <p:cNvPr id="31" name="TextBox 30">
            <a:extLst>
              <a:ext uri="{FF2B5EF4-FFF2-40B4-BE49-F238E27FC236}">
                <a16:creationId xmlns:a16="http://schemas.microsoft.com/office/drawing/2014/main" id="{BFEF6220-3D0D-EE47-9745-41AE474F5193}"/>
              </a:ext>
            </a:extLst>
          </p:cNvPr>
          <p:cNvSpPr txBox="1"/>
          <p:nvPr/>
        </p:nvSpPr>
        <p:spPr>
          <a:xfrm>
            <a:off x="8111744" y="4280066"/>
            <a:ext cx="2738316" cy="369332"/>
          </a:xfrm>
          <a:prstGeom prst="rect">
            <a:avLst/>
          </a:prstGeom>
          <a:noFill/>
        </p:spPr>
        <p:txBody>
          <a:bodyPr wrap="square" rtlCol="0">
            <a:spAutoFit/>
          </a:bodyPr>
          <a:lstStyle/>
          <a:p>
            <a:r>
              <a:rPr lang="en-US" dirty="0"/>
              <a:t>comply with those terms. </a:t>
            </a:r>
          </a:p>
        </p:txBody>
      </p:sp>
      <p:sp>
        <p:nvSpPr>
          <p:cNvPr id="32" name="Rounded Rectangular Callout 31">
            <a:extLst>
              <a:ext uri="{FF2B5EF4-FFF2-40B4-BE49-F238E27FC236}">
                <a16:creationId xmlns:a16="http://schemas.microsoft.com/office/drawing/2014/main" id="{69D8CD4E-A78D-554E-B588-1F33A3D93270}"/>
              </a:ext>
            </a:extLst>
          </p:cNvPr>
          <p:cNvSpPr/>
          <p:nvPr/>
        </p:nvSpPr>
        <p:spPr>
          <a:xfrm>
            <a:off x="2624410" y="5676416"/>
            <a:ext cx="3471590" cy="735927"/>
          </a:xfrm>
          <a:prstGeom prst="wedgeRoundRectCallout">
            <a:avLst>
              <a:gd name="adj1" fmla="val -73069"/>
              <a:gd name="adj2" fmla="val -448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GONNA GO LOOK AT THOSE INSTEAD</a:t>
            </a:r>
          </a:p>
        </p:txBody>
      </p:sp>
      <p:pic>
        <p:nvPicPr>
          <p:cNvPr id="33" name="Picture 32" descr="A picture containing drawing&#10;&#10;Description automatically generated">
            <a:extLst>
              <a:ext uri="{FF2B5EF4-FFF2-40B4-BE49-F238E27FC236}">
                <a16:creationId xmlns:a16="http://schemas.microsoft.com/office/drawing/2014/main" id="{30E4A77C-8DE1-854E-AB53-DE2596D6766B}"/>
              </a:ext>
            </a:extLst>
          </p:cNvPr>
          <p:cNvPicPr>
            <a:picLocks noChangeAspect="1"/>
          </p:cNvPicPr>
          <p:nvPr/>
        </p:nvPicPr>
        <p:blipFill>
          <a:blip r:embed="rId5"/>
          <a:stretch>
            <a:fillRect/>
          </a:stretch>
        </p:blipFill>
        <p:spPr>
          <a:xfrm>
            <a:off x="5727494" y="2926395"/>
            <a:ext cx="749241" cy="938786"/>
          </a:xfrm>
          <a:prstGeom prst="rect">
            <a:avLst/>
          </a:prstGeom>
        </p:spPr>
      </p:pic>
      <p:pic>
        <p:nvPicPr>
          <p:cNvPr id="34" name="Isabelle">
            <a:extLst>
              <a:ext uri="{FF2B5EF4-FFF2-40B4-BE49-F238E27FC236}">
                <a16:creationId xmlns:a16="http://schemas.microsoft.com/office/drawing/2014/main" id="{BBA8C30B-0697-024E-A07D-EFFF033C9F4F}"/>
              </a:ext>
            </a:extLst>
          </p:cNvPr>
          <p:cNvPicPr>
            <a:picLocks noChangeAspect="1"/>
          </p:cNvPicPr>
          <p:nvPr/>
        </p:nvPicPr>
        <p:blipFill>
          <a:blip r:embed="rId7"/>
          <a:srcRect/>
          <a:stretch/>
        </p:blipFill>
        <p:spPr>
          <a:xfrm rot="3636474">
            <a:off x="-393751" y="4128657"/>
            <a:ext cx="2121375" cy="2222392"/>
          </a:xfrm>
          <a:prstGeom prst="rect">
            <a:avLst/>
          </a:prstGeom>
        </p:spPr>
      </p:pic>
    </p:spTree>
    <p:extLst>
      <p:ext uri="{BB962C8B-B14F-4D97-AF65-F5344CB8AC3E}">
        <p14:creationId xmlns:p14="http://schemas.microsoft.com/office/powerpoint/2010/main" val="4248330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par>
                          <p:cTn id="27" fill="hold">
                            <p:stCondLst>
                              <p:cond delay="0"/>
                            </p:stCondLst>
                            <p:childTnLst>
                              <p:par>
                                <p:cTn id="28" presetID="42" presetClass="path" presetSubtype="0" accel="50000" decel="50000" fill="hold" nodeType="afterEffect">
                                  <p:stCondLst>
                                    <p:cond delay="0"/>
                                  </p:stCondLst>
                                  <p:childTnLst>
                                    <p:animMotion origin="layout" path="M 3.125E-6 2.59259E-6 L 0.19453 0.00208 " pathEditMode="relative" rAng="0" ptsTypes="AA">
                                      <p:cBhvr>
                                        <p:cTn id="29" dur="2000" fill="hold"/>
                                        <p:tgtEl>
                                          <p:spTgt spid="30"/>
                                        </p:tgtEl>
                                        <p:attrNameLst>
                                          <p:attrName>ppt_x</p:attrName>
                                          <p:attrName>ppt_y</p:attrName>
                                        </p:attrNameLst>
                                      </p:cBhvr>
                                      <p:rCtr x="9727" y="93"/>
                                    </p:animMotion>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3"/>
                                        </p:tgtEl>
                                        <p:attrNameLst>
                                          <p:attrName>style.visibility</p:attrName>
                                        </p:attrNameLst>
                                      </p:cBhvr>
                                      <p:to>
                                        <p:strVal val="hidden"/>
                                      </p:to>
                                    </p:set>
                                  </p:childTnLst>
                                </p:cTn>
                              </p:par>
                            </p:childTnLst>
                          </p:cTn>
                        </p:par>
                        <p:par>
                          <p:cTn id="34" fill="hold">
                            <p:stCondLst>
                              <p:cond delay="0"/>
                            </p:stCondLst>
                            <p:childTnLst>
                              <p:par>
                                <p:cTn id="35" presetID="31"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nodeType="clickEffect">
                                  <p:stCondLst>
                                    <p:cond delay="0"/>
                                  </p:stCondLst>
                                  <p:childTnLst>
                                    <p:animScale>
                                      <p:cBhvr>
                                        <p:cTn id="44" dur="2000" fill="hold"/>
                                        <p:tgtEl>
                                          <p:spTgt spid="30"/>
                                        </p:tgtEl>
                                      </p:cBhvr>
                                      <p:by x="150000" y="150000"/>
                                    </p:animScale>
                                  </p:childTnLst>
                                </p:cTn>
                              </p:par>
                            </p:childTnLst>
                          </p:cTn>
                        </p:par>
                        <p:par>
                          <p:cTn id="45" fill="hold">
                            <p:stCondLst>
                              <p:cond delay="2000"/>
                            </p:stCondLst>
                            <p:childTnLst>
                              <p:par>
                                <p:cTn id="46" presetID="6" presetClass="emph" presetSubtype="0" fill="hold" nodeType="afterEffect">
                                  <p:stCondLst>
                                    <p:cond delay="0"/>
                                  </p:stCondLst>
                                  <p:childTnLst>
                                    <p:animScale>
                                      <p:cBhvr>
                                        <p:cTn id="47" dur="2000" fill="hold"/>
                                        <p:tgtEl>
                                          <p:spTgt spid="30"/>
                                        </p:tgtEl>
                                      </p:cBhvr>
                                      <p:by x="75000" y="75000"/>
                                    </p:animScale>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8" fill="hold" grpId="2" nodeType="clickEffect">
                                  <p:stCondLst>
                                    <p:cond delay="0"/>
                                  </p:stCondLst>
                                  <p:childTnLst>
                                    <p:anim calcmode="lin" valueType="num">
                                      <p:cBhvr additive="base">
                                        <p:cTn id="56" dur="500"/>
                                        <p:tgtEl>
                                          <p:spTgt spid="32"/>
                                        </p:tgtEl>
                                        <p:attrNameLst>
                                          <p:attrName>ppt_x</p:attrName>
                                        </p:attrNameLst>
                                      </p:cBhvr>
                                      <p:tavLst>
                                        <p:tav tm="0">
                                          <p:val>
                                            <p:strVal val="ppt_x"/>
                                          </p:val>
                                        </p:tav>
                                        <p:tav tm="100000">
                                          <p:val>
                                            <p:strVal val="0-ppt_w/2"/>
                                          </p:val>
                                        </p:tav>
                                      </p:tavLst>
                                    </p:anim>
                                    <p:anim calcmode="lin" valueType="num">
                                      <p:cBhvr additive="base">
                                        <p:cTn id="57" dur="500"/>
                                        <p:tgtEl>
                                          <p:spTgt spid="32"/>
                                        </p:tgtEl>
                                        <p:attrNameLst>
                                          <p:attrName>ppt_y</p:attrName>
                                        </p:attrNameLst>
                                      </p:cBhvr>
                                      <p:tavLst>
                                        <p:tav tm="0">
                                          <p:val>
                                            <p:strVal val="ppt_y"/>
                                          </p:val>
                                        </p:tav>
                                        <p:tav tm="100000">
                                          <p:val>
                                            <p:strVal val="ppt_y"/>
                                          </p:val>
                                        </p:tav>
                                      </p:tavLst>
                                    </p:anim>
                                    <p:set>
                                      <p:cBhvr>
                                        <p:cTn id="58" dur="1" fill="hold">
                                          <p:stCondLst>
                                            <p:cond delay="499"/>
                                          </p:stCondLst>
                                        </p:cTn>
                                        <p:tgtEl>
                                          <p:spTgt spid="32"/>
                                        </p:tgtEl>
                                        <p:attrNameLst>
                                          <p:attrName>style.visibility</p:attrName>
                                        </p:attrNameLst>
                                      </p:cBhvr>
                                      <p:to>
                                        <p:strVal val="hidden"/>
                                      </p:to>
                                    </p:set>
                                  </p:childTnLst>
                                </p:cTn>
                              </p:par>
                              <p:par>
                                <p:cTn id="59" presetID="2" presetClass="exit" presetSubtype="8" fill="hold" nodeType="withEffect">
                                  <p:stCondLst>
                                    <p:cond delay="0"/>
                                  </p:stCondLst>
                                  <p:childTnLst>
                                    <p:anim calcmode="lin" valueType="num">
                                      <p:cBhvr additive="base">
                                        <p:cTn id="60" dur="500"/>
                                        <p:tgtEl>
                                          <p:spTgt spid="34"/>
                                        </p:tgtEl>
                                        <p:attrNameLst>
                                          <p:attrName>ppt_x</p:attrName>
                                        </p:attrNameLst>
                                      </p:cBhvr>
                                      <p:tavLst>
                                        <p:tav tm="0">
                                          <p:val>
                                            <p:strVal val="ppt_x"/>
                                          </p:val>
                                        </p:tav>
                                        <p:tav tm="100000">
                                          <p:val>
                                            <p:strVal val="0-ppt_w/2"/>
                                          </p:val>
                                        </p:tav>
                                      </p:tavLst>
                                    </p:anim>
                                    <p:anim calcmode="lin" valueType="num">
                                      <p:cBhvr additive="base">
                                        <p:cTn id="61" dur="500"/>
                                        <p:tgtEl>
                                          <p:spTgt spid="34"/>
                                        </p:tgtEl>
                                        <p:attrNameLst>
                                          <p:attrName>ppt_y</p:attrName>
                                        </p:attrNameLst>
                                      </p:cBhvr>
                                      <p:tavLst>
                                        <p:tav tm="0">
                                          <p:val>
                                            <p:strVal val="ppt_y"/>
                                          </p:val>
                                        </p:tav>
                                        <p:tav tm="100000">
                                          <p:val>
                                            <p:strVal val="ppt_y"/>
                                          </p:val>
                                        </p:tav>
                                      </p:tavLst>
                                    </p:anim>
                                    <p:set>
                                      <p:cBhvr>
                                        <p:cTn id="6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31" grpId="0"/>
      <p:bldP spid="32" grpId="1" animBg="1"/>
      <p:bldP spid="32"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PUBLICLY AVAILABLE MATERIALS</a:t>
            </a:r>
          </a:p>
        </p:txBody>
      </p:sp>
      <p:pic>
        <p:nvPicPr>
          <p:cNvPr id="4" name="Isabelle">
            <a:extLst>
              <a:ext uri="{FF2B5EF4-FFF2-40B4-BE49-F238E27FC236}">
                <a16:creationId xmlns:a16="http://schemas.microsoft.com/office/drawing/2014/main" id="{5D03934D-05F7-1E4B-9BEE-5A1625C0751F}"/>
              </a:ext>
            </a:extLst>
          </p:cNvPr>
          <p:cNvPicPr>
            <a:picLocks noChangeAspect="1"/>
          </p:cNvPicPr>
          <p:nvPr/>
        </p:nvPicPr>
        <p:blipFill>
          <a:blip r:embed="rId3"/>
          <a:srcRect/>
          <a:stretch/>
        </p:blipFill>
        <p:spPr>
          <a:xfrm>
            <a:off x="4565600" y="3651449"/>
            <a:ext cx="3060800" cy="3206551"/>
          </a:xfrm>
          <a:prstGeom prst="rect">
            <a:avLst/>
          </a:prstGeom>
        </p:spPr>
      </p:pic>
      <p:sp>
        <p:nvSpPr>
          <p:cNvPr id="5" name="Rounded Rectangular Callout 4">
            <a:extLst>
              <a:ext uri="{FF2B5EF4-FFF2-40B4-BE49-F238E27FC236}">
                <a16:creationId xmlns:a16="http://schemas.microsoft.com/office/drawing/2014/main" id="{5C4F32A7-CC22-C645-AAEB-27339A2EB6BC}"/>
              </a:ext>
            </a:extLst>
          </p:cNvPr>
          <p:cNvSpPr/>
          <p:nvPr/>
        </p:nvSpPr>
        <p:spPr>
          <a:xfrm>
            <a:off x="8157682" y="5037774"/>
            <a:ext cx="1720312" cy="735927"/>
          </a:xfrm>
          <a:prstGeom prst="wedgeRoundRectCallout">
            <a:avLst>
              <a:gd name="adj1" fmla="val -105208"/>
              <a:gd name="adj2" fmla="val -679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THAT’S ME!</a:t>
            </a:r>
          </a:p>
        </p:txBody>
      </p:sp>
      <p:sp>
        <p:nvSpPr>
          <p:cNvPr id="3" name="TextBox 2">
            <a:extLst>
              <a:ext uri="{FF2B5EF4-FFF2-40B4-BE49-F238E27FC236}">
                <a16:creationId xmlns:a16="http://schemas.microsoft.com/office/drawing/2014/main" id="{E32E0038-769C-1F40-B36B-BEFCF20491B4}"/>
              </a:ext>
            </a:extLst>
          </p:cNvPr>
          <p:cNvSpPr txBox="1"/>
          <p:nvPr/>
        </p:nvSpPr>
        <p:spPr>
          <a:xfrm>
            <a:off x="832884" y="1826866"/>
            <a:ext cx="9842204" cy="2862322"/>
          </a:xfrm>
          <a:prstGeom prst="rect">
            <a:avLst/>
          </a:prstGeom>
          <a:noFill/>
        </p:spPr>
        <p:txBody>
          <a:bodyPr wrap="square" rtlCol="0">
            <a:spAutoFit/>
          </a:bodyPr>
          <a:lstStyle/>
          <a:p>
            <a:r>
              <a:rPr lang="en-CA" b="1" dirty="0"/>
              <a:t>30.04</a:t>
            </a:r>
            <a:r>
              <a:rPr lang="en-CA" dirty="0"/>
              <a:t> </a:t>
            </a:r>
            <a:r>
              <a:rPr lang="en-CA" b="1" dirty="0"/>
              <a:t>(1)</a:t>
            </a:r>
            <a:r>
              <a:rPr lang="en-CA" dirty="0"/>
              <a:t> Subject to subsections (2) to (5), it is not an infringement of copyright for an educational institution…to do any of the following acts for educational or training purposes in respect of a work or other subject-matter that is available through the Internet:</a:t>
            </a:r>
          </a:p>
          <a:p>
            <a:endParaRPr lang="en-CA" dirty="0"/>
          </a:p>
          <a:p>
            <a:r>
              <a:rPr lang="en-CA" b="1" dirty="0"/>
              <a:t>(a)</a:t>
            </a:r>
            <a:r>
              <a:rPr lang="en-CA" dirty="0"/>
              <a:t> reproduce it;</a:t>
            </a:r>
          </a:p>
          <a:p>
            <a:endParaRPr lang="en-CA" dirty="0"/>
          </a:p>
          <a:p>
            <a:r>
              <a:rPr lang="en-CA" b="1" dirty="0"/>
              <a:t>(b)</a:t>
            </a:r>
            <a:r>
              <a:rPr lang="en-CA" dirty="0"/>
              <a:t> communicate it to the public by telecommunication, if that public primarily consists of students… </a:t>
            </a:r>
          </a:p>
          <a:p>
            <a:endParaRPr lang="en-CA" dirty="0"/>
          </a:p>
          <a:p>
            <a:r>
              <a:rPr lang="en-CA" b="1" dirty="0"/>
              <a:t>(c)</a:t>
            </a:r>
            <a:r>
              <a:rPr lang="en-CA" dirty="0"/>
              <a:t> perform it in public, if that public primarily consists of students…</a:t>
            </a:r>
            <a:endParaRPr lang="en-US" dirty="0"/>
          </a:p>
        </p:txBody>
      </p:sp>
      <p:pic>
        <p:nvPicPr>
          <p:cNvPr id="7" name="Picture 6" descr="A close up of a logo&#10;&#10;Description automatically generated">
            <a:extLst>
              <a:ext uri="{FF2B5EF4-FFF2-40B4-BE49-F238E27FC236}">
                <a16:creationId xmlns:a16="http://schemas.microsoft.com/office/drawing/2014/main" id="{2A50CA9F-27FF-0046-A9AC-0A4548E80818}"/>
              </a:ext>
            </a:extLst>
          </p:cNvPr>
          <p:cNvPicPr>
            <a:picLocks noChangeAspect="1"/>
          </p:cNvPicPr>
          <p:nvPr/>
        </p:nvPicPr>
        <p:blipFill>
          <a:blip r:embed="rId4"/>
          <a:stretch>
            <a:fillRect/>
          </a:stretch>
        </p:blipFill>
        <p:spPr>
          <a:xfrm>
            <a:off x="6174714" y="4972322"/>
            <a:ext cx="1339622" cy="151197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2CA8290D-9C13-354F-9111-46AEF07D80F6}"/>
              </a:ext>
            </a:extLst>
          </p:cNvPr>
          <p:cNvPicPr>
            <a:picLocks noChangeAspect="1"/>
          </p:cNvPicPr>
          <p:nvPr/>
        </p:nvPicPr>
        <p:blipFill>
          <a:blip r:embed="rId5"/>
          <a:stretch>
            <a:fillRect/>
          </a:stretch>
        </p:blipFill>
        <p:spPr>
          <a:xfrm>
            <a:off x="7677088" y="5017950"/>
            <a:ext cx="1530400" cy="1484916"/>
          </a:xfrm>
          <a:prstGeom prst="rect">
            <a:avLst/>
          </a:prstGeom>
        </p:spPr>
      </p:pic>
      <p:pic>
        <p:nvPicPr>
          <p:cNvPr id="10" name="Picture 9" descr="A close up of a logo&#10;&#10;Description automatically generated">
            <a:extLst>
              <a:ext uri="{FF2B5EF4-FFF2-40B4-BE49-F238E27FC236}">
                <a16:creationId xmlns:a16="http://schemas.microsoft.com/office/drawing/2014/main" id="{E0B7B0BA-B751-2048-B732-C855BA0F377D}"/>
              </a:ext>
            </a:extLst>
          </p:cNvPr>
          <p:cNvPicPr>
            <a:picLocks noChangeAspect="1"/>
          </p:cNvPicPr>
          <p:nvPr/>
        </p:nvPicPr>
        <p:blipFill>
          <a:blip r:embed="rId6"/>
          <a:stretch>
            <a:fillRect/>
          </a:stretch>
        </p:blipFill>
        <p:spPr>
          <a:xfrm>
            <a:off x="9370240" y="5078340"/>
            <a:ext cx="1280141" cy="1299937"/>
          </a:xfrm>
          <a:prstGeom prst="rect">
            <a:avLst/>
          </a:prstGeom>
        </p:spPr>
      </p:pic>
      <p:pic>
        <p:nvPicPr>
          <p:cNvPr id="11" name="Picture 10">
            <a:extLst>
              <a:ext uri="{FF2B5EF4-FFF2-40B4-BE49-F238E27FC236}">
                <a16:creationId xmlns:a16="http://schemas.microsoft.com/office/drawing/2014/main" id="{81AA0A61-8678-5546-B3AA-8EB1C68C33A2}"/>
              </a:ext>
            </a:extLst>
          </p:cNvPr>
          <p:cNvPicPr>
            <a:picLocks noChangeAspect="1"/>
          </p:cNvPicPr>
          <p:nvPr/>
        </p:nvPicPr>
        <p:blipFill>
          <a:blip r:embed="rId7"/>
          <a:srcRect/>
          <a:stretch/>
        </p:blipFill>
        <p:spPr>
          <a:xfrm>
            <a:off x="1071471" y="4825137"/>
            <a:ext cx="1505273" cy="1532298"/>
          </a:xfrm>
          <a:prstGeom prst="rect">
            <a:avLst/>
          </a:prstGeom>
        </p:spPr>
      </p:pic>
      <p:cxnSp>
        <p:nvCxnSpPr>
          <p:cNvPr id="12" name="Straight Arrow Connector 11">
            <a:extLst>
              <a:ext uri="{FF2B5EF4-FFF2-40B4-BE49-F238E27FC236}">
                <a16:creationId xmlns:a16="http://schemas.microsoft.com/office/drawing/2014/main" id="{0893526E-4C30-DB4A-AF9A-075FAF0FF902}"/>
              </a:ext>
            </a:extLst>
          </p:cNvPr>
          <p:cNvCxnSpPr>
            <a:cxnSpLocks/>
          </p:cNvCxnSpPr>
          <p:nvPr/>
        </p:nvCxnSpPr>
        <p:spPr>
          <a:xfrm>
            <a:off x="3551274" y="5485977"/>
            <a:ext cx="199892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Authorize">
            <a:extLst>
              <a:ext uri="{FF2B5EF4-FFF2-40B4-BE49-F238E27FC236}">
                <a16:creationId xmlns:a16="http://schemas.microsoft.com/office/drawing/2014/main" id="{D55355BC-51DB-0047-A09D-1A591759F5A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778649" y="5591286"/>
            <a:ext cx="739586" cy="917087"/>
          </a:xfrm>
          <a:prstGeom prst="rect">
            <a:avLst/>
          </a:prstGeom>
        </p:spPr>
      </p:pic>
      <p:sp>
        <p:nvSpPr>
          <p:cNvPr id="18" name="TextBox 17">
            <a:extLst>
              <a:ext uri="{FF2B5EF4-FFF2-40B4-BE49-F238E27FC236}">
                <a16:creationId xmlns:a16="http://schemas.microsoft.com/office/drawing/2014/main" id="{DA392455-F54D-0D4E-A31E-70AA44AD6834}"/>
              </a:ext>
            </a:extLst>
          </p:cNvPr>
          <p:cNvSpPr txBox="1"/>
          <p:nvPr/>
        </p:nvSpPr>
        <p:spPr>
          <a:xfrm>
            <a:off x="2704924" y="6378277"/>
            <a:ext cx="712560" cy="369332"/>
          </a:xfrm>
          <a:prstGeom prst="rect">
            <a:avLst/>
          </a:prstGeom>
          <a:noFill/>
        </p:spPr>
        <p:txBody>
          <a:bodyPr wrap="square" rtlCol="0">
            <a:spAutoFit/>
          </a:bodyPr>
          <a:lstStyle/>
          <a:p>
            <a:r>
              <a:rPr lang="en-US" dirty="0"/>
              <a:t>TPM</a:t>
            </a:r>
          </a:p>
        </p:txBody>
      </p:sp>
      <p:pic>
        <p:nvPicPr>
          <p:cNvPr id="37" name="computer" descr="A close up of a logo&#10;&#10;Description automatically generated">
            <a:extLst>
              <a:ext uri="{FF2B5EF4-FFF2-40B4-BE49-F238E27FC236}">
                <a16:creationId xmlns:a16="http://schemas.microsoft.com/office/drawing/2014/main" id="{247F0C92-A4E2-8C44-A142-D8C4C3DCADD4}"/>
              </a:ext>
            </a:extLst>
          </p:cNvPr>
          <p:cNvPicPr>
            <a:picLocks noChangeAspect="1"/>
          </p:cNvPicPr>
          <p:nvPr/>
        </p:nvPicPr>
        <p:blipFill>
          <a:blip r:embed="rId10"/>
          <a:stretch>
            <a:fillRect/>
          </a:stretch>
        </p:blipFill>
        <p:spPr>
          <a:xfrm>
            <a:off x="6564521" y="3650682"/>
            <a:ext cx="3187656" cy="2486129"/>
          </a:xfrm>
          <a:prstGeom prst="rect">
            <a:avLst/>
          </a:prstGeom>
          <a:scene3d>
            <a:camera prst="orthographicFront">
              <a:rot lat="0" lon="19499973" rev="0"/>
            </a:camera>
            <a:lightRig rig="threePt" dir="t"/>
          </a:scene3d>
        </p:spPr>
      </p:pic>
      <p:sp>
        <p:nvSpPr>
          <p:cNvPr id="38" name="TextBox 37">
            <a:extLst>
              <a:ext uri="{FF2B5EF4-FFF2-40B4-BE49-F238E27FC236}">
                <a16:creationId xmlns:a16="http://schemas.microsoft.com/office/drawing/2014/main" id="{79C45342-F6FD-B747-80DC-497E43FBAE52}"/>
              </a:ext>
            </a:extLst>
          </p:cNvPr>
          <p:cNvSpPr txBox="1"/>
          <p:nvPr/>
        </p:nvSpPr>
        <p:spPr>
          <a:xfrm>
            <a:off x="6994660" y="3875365"/>
            <a:ext cx="1039352" cy="369332"/>
          </a:xfrm>
          <a:prstGeom prst="rect">
            <a:avLst/>
          </a:prstGeom>
          <a:noFill/>
        </p:spPr>
        <p:txBody>
          <a:bodyPr wrap="square" rtlCol="0">
            <a:spAutoFit/>
          </a:bodyPr>
          <a:lstStyle/>
          <a:p>
            <a:r>
              <a:rPr lang="en-US" dirty="0" err="1"/>
              <a:t>eClass</a:t>
            </a:r>
            <a:endParaRPr lang="en-US" dirty="0"/>
          </a:p>
        </p:txBody>
      </p:sp>
      <p:cxnSp>
        <p:nvCxnSpPr>
          <p:cNvPr id="39" name="Straight Connector 38">
            <a:extLst>
              <a:ext uri="{FF2B5EF4-FFF2-40B4-BE49-F238E27FC236}">
                <a16:creationId xmlns:a16="http://schemas.microsoft.com/office/drawing/2014/main" id="{633B38D6-94E4-BB49-8C45-0F3C8947CAC7}"/>
              </a:ext>
            </a:extLst>
          </p:cNvPr>
          <p:cNvCxnSpPr>
            <a:cxnSpLocks/>
          </p:cNvCxnSpPr>
          <p:nvPr/>
        </p:nvCxnSpPr>
        <p:spPr>
          <a:xfrm>
            <a:off x="1249896" y="3271052"/>
            <a:ext cx="1326848" cy="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9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 decel="100000"/>
                                        <p:tgtEl>
                                          <p:spTgt spid="4"/>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4"/>
                                        </p:tgtEl>
                                        <p:attrNameLst>
                                          <p:attrName>ppt_y</p:attrName>
                                        </p:attrNameLst>
                                      </p:cBhvr>
                                      <p:tavLst>
                                        <p:tav tm="0">
                                          <p:val>
                                            <p:strVal val="ppt_y"/>
                                          </p:val>
                                        </p:tav>
                                        <p:tav tm="100000">
                                          <p:val>
                                            <p:strVal val="ppt_y+1"/>
                                          </p:val>
                                        </p:tav>
                                      </p:tavLst>
                                    </p:anim>
                                    <p:set>
                                      <p:cBhvr>
                                        <p:cTn id="10" dur="1" fill="hold">
                                          <p:stCondLst>
                                            <p:cond delay="999"/>
                                          </p:stCondLst>
                                        </p:cTn>
                                        <p:tgtEl>
                                          <p:spTgt spid="4"/>
                                        </p:tgtEl>
                                        <p:attrNameLst>
                                          <p:attrName>style.visibility</p:attrName>
                                        </p:attrNameLst>
                                      </p:cBhvr>
                                      <p:to>
                                        <p:strVal val="hidden"/>
                                      </p:to>
                                    </p:set>
                                  </p:childTnLst>
                                </p:cTn>
                              </p:par>
                              <p:par>
                                <p:cTn id="11" presetID="37" presetClass="exit" presetSubtype="0" fill="hold" grpId="0" nodeType="with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 decel="100000"/>
                                        <p:tgtEl>
                                          <p:spTgt spid="5"/>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
                            </p:stCondLst>
                            <p:childTnLst>
                              <p:par>
                                <p:cTn id="63" presetID="22" presetClass="exit" presetSubtype="8" fill="hold" nodeType="afterEffect">
                                  <p:stCondLst>
                                    <p:cond delay="0"/>
                                  </p:stCondLst>
                                  <p:childTnLst>
                                    <p:animEffect transition="out" filter="wipe(left)">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par>
                          <p:cTn id="66" fill="hold">
                            <p:stCondLst>
                              <p:cond delay="1000"/>
                            </p:stCondLst>
                            <p:childTnLst>
                              <p:par>
                                <p:cTn id="67" presetID="22" presetClass="exit" presetSubtype="8" fill="hold" nodeType="afterEffect">
                                  <p:stCondLst>
                                    <p:cond delay="0"/>
                                  </p:stCondLst>
                                  <p:childTnLst>
                                    <p:animEffect transition="out" filter="wipe(left)">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childTnLst>
                          </p:cTn>
                        </p:par>
                        <p:par>
                          <p:cTn id="70" fill="hold">
                            <p:stCondLst>
                              <p:cond delay="1500"/>
                            </p:stCondLst>
                            <p:childTnLst>
                              <p:par>
                                <p:cTn id="71" presetID="22" presetClass="exit" presetSubtype="8" fill="hold" nodeType="afterEffect">
                                  <p:stCondLst>
                                    <p:cond delay="0"/>
                                  </p:stCondLst>
                                  <p:childTnLst>
                                    <p:animEffect transition="out" filter="wipe(left)">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par>
                          <p:cTn id="74" fill="hold">
                            <p:stCondLst>
                              <p:cond delay="2000"/>
                            </p:stCondLst>
                            <p:childTnLst>
                              <p:par>
                                <p:cTn id="75" presetID="22" presetClass="exit" presetSubtype="8" fill="hold" nodeType="afterEffect">
                                  <p:stCondLst>
                                    <p:cond delay="0"/>
                                  </p:stCondLst>
                                  <p:childTnLst>
                                    <p:animEffect transition="out" filter="wipe(left)">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
                                            <p:txEl>
                                              <p:pRg st="4" end="4"/>
                                            </p:txEl>
                                          </p:spTgt>
                                        </p:tgtEl>
                                      </p:cBhvr>
                                    </p:animEffect>
                                    <p:set>
                                      <p:cBhvr>
                                        <p:cTn id="85" dur="1" fill="hold">
                                          <p:stCondLst>
                                            <p:cond delay="499"/>
                                          </p:stCondLst>
                                        </p:cTn>
                                        <p:tgtEl>
                                          <p:spTgt spid="3">
                                            <p:txEl>
                                              <p:pRg st="4" end="4"/>
                                            </p:txEl>
                                          </p:spTgt>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
                                            <p:txEl>
                                              <p:pRg st="6" end="6"/>
                                            </p:txEl>
                                          </p:spTgt>
                                        </p:tgtEl>
                                      </p:cBhvr>
                                    </p:animEffect>
                                    <p:set>
                                      <p:cBhvr>
                                        <p:cTn id="88" dur="1" fill="hold">
                                          <p:stCondLst>
                                            <p:cond delay="499"/>
                                          </p:stCondLst>
                                        </p:cTn>
                                        <p:tgtEl>
                                          <p:spTgt spid="3">
                                            <p:txEl>
                                              <p:pRg st="6" end="6"/>
                                            </p:txEl>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500"/>
                                        <p:tgtEl>
                                          <p:spTgt spid="39"/>
                                        </p:tgtEl>
                                      </p:cBhvr>
                                    </p:animEffect>
                                  </p:childTnLst>
                                </p:cTn>
                              </p:par>
                            </p:childTnLst>
                          </p:cTn>
                        </p:par>
                      </p:childTnLst>
                    </p:cTn>
                  </p:par>
                  <p:par>
                    <p:cTn id="96" fill="hold">
                      <p:stCondLst>
                        <p:cond delay="indefinite"/>
                      </p:stCondLst>
                      <p:childTnLst>
                        <p:par>
                          <p:cTn id="97" fill="hold">
                            <p:stCondLst>
                              <p:cond delay="0"/>
                            </p:stCondLst>
                            <p:childTnLst>
                              <p:par>
                                <p:cTn id="98" presetID="0" presetClass="path" presetSubtype="0" accel="50000" decel="50000" fill="hold" nodeType="clickEffect">
                                  <p:stCondLst>
                                    <p:cond delay="0"/>
                                  </p:stCondLst>
                                  <p:childTnLst>
                                    <p:animMotion origin="layout" path="M 0.00365 0.00833 L 0.00365 0.00833 C 0.03893 -0.01042 0.07357 -0.06181 0.1095 -0.04792 C 0.15352 -0.03102 0.18633 0.03727 0.21953 0.09143 C 0.22708 0.1037 0.23346 0.16018 0.22786 0.14467 C 0.09414 -0.2213 0.175 -0.21759 0.02956 -0.28357 C 0.02135 -0.28727 0.01289 -0.28634 0.00456 -0.28797 C -0.03698 -0.3125 0.03463 -0.26922 0.11862 -0.34722 C 0.18958 -0.41297 0.22266 -0.47199 0.27031 -0.55301 C 0.27643 -0.51852 0.2832 -0.48426 0.28867 -0.44931 C 0.2901 -0.43982 0.28984 -0.4294 0.29115 -0.41968 C 0.3151 -0.24422 0.33997 -0.06922 0.36445 0.10625 C 0.36471 0.10764 0.3651 0.10903 0.36536 0.11065 C 0.36588 0.11412 0.36641 0.11759 0.36693 0.12106 C 0.41523 0.00254 0.48594 -0.09584 0.51198 -0.23449 C 0.51224 -0.23611 0.51224 -0.23773 0.51276 -0.23912 C 0.53372 -0.2956 0.52357 -0.27709 0.55026 -0.31019 C 0.54115 -0.26875 0.53125 -0.22755 0.52279 -0.18565 C 0.52187 -0.18102 0.52213 -0.17593 0.522 -0.17084 C 0.52122 -0.14977 0.52083 -0.12847 0.52031 -0.10718 C 0.52109 -0.09491 0.52109 -0.09931 0.52109 -0.09375 L 0.55117 -0.15023 " pathEditMode="relative" ptsTypes="AAAAAAAAAAAAAAAAAAAAAA">
                                      <p:cBhvr>
                                        <p:cTn id="99" dur="2000" fill="hold"/>
                                        <p:tgtEl>
                                          <p:spTgt spid="11"/>
                                        </p:tgtEl>
                                        <p:attrNameLst>
                                          <p:attrName>ppt_x</p:attrName>
                                          <p:attrName>ppt_y</p:attrName>
                                        </p:attrNameLst>
                                      </p:cBhvr>
                                    </p:animMotion>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1"/>
                                        </p:tgtEl>
                                      </p:cBhvr>
                                    </p:animEffect>
                                    <p:animScale>
                                      <p:cBhvr>
                                        <p:cTn id="104" dur="250" autoRev="1" fill="hold"/>
                                        <p:tgtEl>
                                          <p:spTgt spid="11"/>
                                        </p:tgtEl>
                                      </p:cBhvr>
                                      <p:by x="105000" y="105000"/>
                                    </p:animScale>
                                  </p:childTnLst>
                                </p:cTn>
                              </p:par>
                              <p:par>
                                <p:cTn id="105" presetID="10"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18" grpId="1"/>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i="1" dirty="0"/>
              <a:t>COPYRIGHT ACT </a:t>
            </a:r>
            <a:r>
              <a:rPr lang="en-US" dirty="0"/>
              <a:t>REVIEW</a:t>
            </a:r>
          </a:p>
        </p:txBody>
      </p:sp>
      <p:pic>
        <p:nvPicPr>
          <p:cNvPr id="3" name="Picture 2" descr="A picture containing flower, table&#10;&#10;Description automatically generated">
            <a:extLst>
              <a:ext uri="{FF2B5EF4-FFF2-40B4-BE49-F238E27FC236}">
                <a16:creationId xmlns:a16="http://schemas.microsoft.com/office/drawing/2014/main" id="{41DC878F-6C0E-D04F-AB08-8A43FD4520F2}"/>
              </a:ext>
            </a:extLst>
          </p:cNvPr>
          <p:cNvPicPr>
            <a:picLocks noChangeAspect="1"/>
          </p:cNvPicPr>
          <p:nvPr/>
        </p:nvPicPr>
        <p:blipFill>
          <a:blip r:embed="rId3"/>
          <a:stretch>
            <a:fillRect/>
          </a:stretch>
        </p:blipFill>
        <p:spPr>
          <a:xfrm>
            <a:off x="744929" y="2091554"/>
            <a:ext cx="3454400" cy="1993900"/>
          </a:xfrm>
          <a:prstGeom prst="rect">
            <a:avLst/>
          </a:prstGeom>
        </p:spPr>
      </p:pic>
      <p:pic>
        <p:nvPicPr>
          <p:cNvPr id="4" name="Picture 3" descr="A picture containing bottle&#10;&#10;Description automatically generated">
            <a:extLst>
              <a:ext uri="{FF2B5EF4-FFF2-40B4-BE49-F238E27FC236}">
                <a16:creationId xmlns:a16="http://schemas.microsoft.com/office/drawing/2014/main" id="{EDE203D9-0CA5-8F4C-8AAD-8EA3863BACC1}"/>
              </a:ext>
            </a:extLst>
          </p:cNvPr>
          <p:cNvPicPr>
            <a:picLocks noChangeAspect="1"/>
          </p:cNvPicPr>
          <p:nvPr/>
        </p:nvPicPr>
        <p:blipFill>
          <a:blip r:embed="rId4"/>
          <a:stretch>
            <a:fillRect/>
          </a:stretch>
        </p:blipFill>
        <p:spPr>
          <a:xfrm>
            <a:off x="4211622" y="2087100"/>
            <a:ext cx="7762714" cy="1926303"/>
          </a:xfrm>
          <a:prstGeom prst="rect">
            <a:avLst/>
          </a:prstGeom>
        </p:spPr>
      </p:pic>
      <p:sp>
        <p:nvSpPr>
          <p:cNvPr id="5" name="TextBox 4">
            <a:extLst>
              <a:ext uri="{FF2B5EF4-FFF2-40B4-BE49-F238E27FC236}">
                <a16:creationId xmlns:a16="http://schemas.microsoft.com/office/drawing/2014/main" id="{A5128EFE-6B62-384C-8522-B22E4D56BFA5}"/>
              </a:ext>
            </a:extLst>
          </p:cNvPr>
          <p:cNvSpPr txBox="1"/>
          <p:nvPr/>
        </p:nvSpPr>
        <p:spPr>
          <a:xfrm>
            <a:off x="10960484" y="4202090"/>
            <a:ext cx="1312796" cy="369332"/>
          </a:xfrm>
          <a:prstGeom prst="rect">
            <a:avLst/>
          </a:prstGeom>
          <a:noFill/>
        </p:spPr>
        <p:txBody>
          <a:bodyPr wrap="square" rtlCol="0">
            <a:spAutoFit/>
          </a:bodyPr>
          <a:lstStyle/>
          <a:p>
            <a:r>
              <a:rPr lang="en-US" dirty="0">
                <a:solidFill>
                  <a:schemeClr val="bg2">
                    <a:lumMod val="25000"/>
                  </a:schemeClr>
                </a:solidFill>
                <a:latin typeface="Avenir Next Condensed" panose="020B0506020202020204" pitchFamily="34" charset="0"/>
              </a:rPr>
              <a:t>(2019)</a:t>
            </a:r>
          </a:p>
        </p:txBody>
      </p:sp>
      <p:cxnSp>
        <p:nvCxnSpPr>
          <p:cNvPr id="6" name="Straight Arrow Connector 5">
            <a:extLst>
              <a:ext uri="{FF2B5EF4-FFF2-40B4-BE49-F238E27FC236}">
                <a16:creationId xmlns:a16="http://schemas.microsoft.com/office/drawing/2014/main" id="{FAA6E145-3822-4149-8A36-EB1313B2AC96}"/>
              </a:ext>
            </a:extLst>
          </p:cNvPr>
          <p:cNvCxnSpPr>
            <a:cxnSpLocks/>
          </p:cNvCxnSpPr>
          <p:nvPr/>
        </p:nvCxnSpPr>
        <p:spPr>
          <a:xfrm flipV="1">
            <a:off x="5039360" y="4571422"/>
            <a:ext cx="589280" cy="589858"/>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507D7A-87D3-D042-B4BF-805F4CBC17F0}"/>
              </a:ext>
            </a:extLst>
          </p:cNvPr>
          <p:cNvSpPr txBox="1"/>
          <p:nvPr/>
        </p:nvSpPr>
        <p:spPr>
          <a:xfrm>
            <a:off x="2783840" y="5349967"/>
            <a:ext cx="2844800" cy="1015663"/>
          </a:xfrm>
          <a:prstGeom prst="rect">
            <a:avLst/>
          </a:prstGeom>
          <a:noFill/>
        </p:spPr>
        <p:txBody>
          <a:bodyPr wrap="square" rtlCol="0">
            <a:spAutoFit/>
          </a:bodyPr>
          <a:lstStyle/>
          <a:p>
            <a:r>
              <a:rPr lang="en-US" sz="2000" dirty="0"/>
              <a:t>Educational exceptions (</a:t>
            </a:r>
            <a:r>
              <a:rPr lang="en-US" sz="2000" dirty="0" smtClean="0"/>
              <a:t>ss. </a:t>
            </a:r>
            <a:r>
              <a:rPr lang="en-US" sz="2000" dirty="0"/>
              <a:t>29.4–30.03) were not mentioned at all.</a:t>
            </a:r>
          </a:p>
        </p:txBody>
      </p:sp>
      <p:sp>
        <p:nvSpPr>
          <p:cNvPr id="10" name="Rectangle 9">
            <a:extLst>
              <a:ext uri="{FF2B5EF4-FFF2-40B4-BE49-F238E27FC236}">
                <a16:creationId xmlns:a16="http://schemas.microsoft.com/office/drawing/2014/main" id="{82E78EB6-B5F7-274F-997A-7BD7FFB324E1}"/>
              </a:ext>
            </a:extLst>
          </p:cNvPr>
          <p:cNvSpPr/>
          <p:nvPr/>
        </p:nvSpPr>
        <p:spPr>
          <a:xfrm>
            <a:off x="1708976" y="4699615"/>
            <a:ext cx="11118573" cy="923330"/>
          </a:xfrm>
          <a:prstGeom prst="rect">
            <a:avLst/>
          </a:prstGeom>
        </p:spPr>
        <p:txBody>
          <a:bodyPr wrap="square">
            <a:spAutoFit/>
          </a:bodyPr>
          <a:lstStyle/>
          <a:p>
            <a:endParaRPr lang="en-CA" dirty="0"/>
          </a:p>
          <a:p>
            <a:r>
              <a:rPr lang="en-CA" dirty="0"/>
              <a:t>That the Government of Canada simplify the wording and the structure of the </a:t>
            </a:r>
            <a:r>
              <a:rPr lang="en-CA" i="1" dirty="0"/>
              <a:t>Copyright Act. </a:t>
            </a:r>
            <a:r>
              <a:rPr lang="en-CA" dirty="0"/>
              <a:t>(Recommendation 2)</a:t>
            </a:r>
            <a:endParaRPr lang="en-US" dirty="0"/>
          </a:p>
        </p:txBody>
      </p:sp>
    </p:spTree>
    <p:extLst>
      <p:ext uri="{BB962C8B-B14F-4D97-AF65-F5344CB8AC3E}">
        <p14:creationId xmlns:p14="http://schemas.microsoft.com/office/powerpoint/2010/main" val="1700020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cTn>
                              </p:par>
                              <p:par>
                                <p:cTn id="17" presetID="10" presetClass="exit" presetSubtype="0" fill="hold" grpId="1"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LEARNING OBJECTIVES</a:t>
            </a:r>
          </a:p>
        </p:txBody>
      </p:sp>
      <p:sp>
        <p:nvSpPr>
          <p:cNvPr id="3" name="TextBox 2">
            <a:extLst>
              <a:ext uri="{FF2B5EF4-FFF2-40B4-BE49-F238E27FC236}">
                <a16:creationId xmlns:a16="http://schemas.microsoft.com/office/drawing/2014/main" id="{4689DEE5-A38D-2344-8603-0C1AB6D61DAD}"/>
              </a:ext>
            </a:extLst>
          </p:cNvPr>
          <p:cNvSpPr txBox="1"/>
          <p:nvPr/>
        </p:nvSpPr>
        <p:spPr>
          <a:xfrm>
            <a:off x="657294" y="1693641"/>
            <a:ext cx="888713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You should now be able to:</a:t>
            </a:r>
          </a:p>
          <a:p>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35BF1C4-30FF-694A-88E4-0620127B3AA3}"/>
              </a:ext>
            </a:extLst>
          </p:cNvPr>
          <p:cNvSpPr txBox="1"/>
          <p:nvPr/>
        </p:nvSpPr>
        <p:spPr>
          <a:xfrm>
            <a:off x="876369" y="1970669"/>
            <a:ext cx="11047026" cy="4339650"/>
          </a:xfrm>
          <a:prstGeom prst="rect">
            <a:avLst/>
          </a:prstGeom>
          <a:noFill/>
        </p:spPr>
        <p:txBody>
          <a:bodyPr wrap="square" rtlCol="0">
            <a:spAutoFit/>
          </a:bodyPr>
          <a:lstStyle/>
          <a:p>
            <a:pPr marL="342900" indent="-342900" fontAlgn="base">
              <a:buFont typeface="Arial" panose="020B0604020202020204" pitchFamily="34" charset="0"/>
              <a:buChar char="•"/>
            </a:pPr>
            <a:endParaRPr lang="en-CA" sz="2400" dirty="0"/>
          </a:p>
          <a:p>
            <a:pPr marL="342900" indent="-342900" fontAlgn="base">
              <a:buFont typeface="Arial" panose="020B0604020202020204" pitchFamily="34" charset="0"/>
              <a:buChar char="•"/>
            </a:pPr>
            <a:r>
              <a:rPr lang="en-CA" sz="2800" dirty="0"/>
              <a:t>Understand the educational exceptions in </a:t>
            </a:r>
            <a:r>
              <a:rPr lang="en-CA" sz="2800" dirty="0" smtClean="0"/>
              <a:t>ss.</a:t>
            </a:r>
            <a:r>
              <a:rPr lang="en-CA" sz="2800" dirty="0" smtClean="0">
                <a:latin typeface="Times New Roman" panose="02020603050405020304" pitchFamily="18" charset="0"/>
                <a:cs typeface="Times New Roman" panose="02020603050405020304" pitchFamily="18" charset="0"/>
              </a:rPr>
              <a:t> </a:t>
            </a:r>
            <a:r>
              <a:rPr lang="en-CA" sz="2800" dirty="0" smtClean="0"/>
              <a:t>29.4 </a:t>
            </a:r>
            <a:r>
              <a:rPr lang="en-CA" sz="2800" dirty="0"/>
              <a:t>to </a:t>
            </a:r>
            <a:r>
              <a:rPr lang="en-CA" sz="2800" dirty="0" smtClean="0"/>
              <a:t>30.03 </a:t>
            </a:r>
            <a:r>
              <a:rPr lang="en-CA" sz="2800" dirty="0"/>
              <a:t>of the </a:t>
            </a:r>
            <a:r>
              <a:rPr lang="en-CA" sz="2800" i="1" dirty="0"/>
              <a:t>Copyright Act</a:t>
            </a:r>
          </a:p>
          <a:p>
            <a:pPr marL="342900" indent="-342900" fontAlgn="base">
              <a:buFont typeface="Arial" panose="020B0604020202020204" pitchFamily="34" charset="0"/>
              <a:buChar char="•"/>
            </a:pPr>
            <a:endParaRPr lang="en-CA" sz="2800" i="1" dirty="0"/>
          </a:p>
          <a:p>
            <a:pPr marL="342900" indent="-342900" fontAlgn="base">
              <a:buFont typeface="Arial" panose="020B0604020202020204" pitchFamily="34" charset="0"/>
              <a:buChar char="•"/>
            </a:pPr>
            <a:r>
              <a:rPr lang="en-CA" sz="2800" dirty="0"/>
              <a:t>Describe the </a:t>
            </a:r>
            <a:r>
              <a:rPr lang="en-CA" sz="2800" dirty="0" smtClean="0"/>
              <a:t>‘publicly available materials </a:t>
            </a:r>
            <a:r>
              <a:rPr lang="en-CA" sz="2800" dirty="0"/>
              <a:t>on the </a:t>
            </a:r>
            <a:r>
              <a:rPr lang="en-CA" sz="2800" dirty="0" smtClean="0"/>
              <a:t>internet’ </a:t>
            </a:r>
            <a:r>
              <a:rPr lang="en-CA" sz="2800" dirty="0"/>
              <a:t>exception </a:t>
            </a:r>
          </a:p>
          <a:p>
            <a:pPr marL="342900" indent="-342900" fontAlgn="base">
              <a:buFont typeface="Arial" panose="020B0604020202020204" pitchFamily="34" charset="0"/>
              <a:buChar char="•"/>
            </a:pPr>
            <a:endParaRPr lang="en-CA" sz="2800" dirty="0"/>
          </a:p>
          <a:p>
            <a:pPr marL="342900" indent="-342900" fontAlgn="base">
              <a:buFont typeface="Arial" panose="020B0604020202020204" pitchFamily="34" charset="0"/>
              <a:buChar char="•"/>
            </a:pPr>
            <a:r>
              <a:rPr lang="en-CA" sz="2800" dirty="0"/>
              <a:t>Recognize that the use of </a:t>
            </a:r>
            <a:r>
              <a:rPr lang="en-CA" sz="2800" dirty="0" smtClean="0"/>
              <a:t>copyright-protected </a:t>
            </a:r>
            <a:r>
              <a:rPr lang="en-CA" sz="2800" dirty="0"/>
              <a:t>materials for educational purposes may also fall under the fair dealing exception and that educators need not always rely on </a:t>
            </a:r>
            <a:r>
              <a:rPr lang="en-CA" sz="2800" dirty="0" smtClean="0"/>
              <a:t>ss.</a:t>
            </a:r>
            <a:r>
              <a:rPr lang="en-CA" sz="2800" dirty="0" smtClean="0">
                <a:latin typeface="Times New Roman" panose="02020603050405020304" pitchFamily="18" charset="0"/>
                <a:cs typeface="Times New Roman" panose="02020603050405020304" pitchFamily="18" charset="0"/>
              </a:rPr>
              <a:t> </a:t>
            </a:r>
            <a:r>
              <a:rPr lang="en-CA" sz="2800" dirty="0" smtClean="0"/>
              <a:t>29.4 </a:t>
            </a:r>
            <a:r>
              <a:rPr lang="en-CA" sz="2800" dirty="0"/>
              <a:t>to </a:t>
            </a:r>
            <a:r>
              <a:rPr lang="en-CA" sz="2800" dirty="0" smtClean="0"/>
              <a:t>30.03 </a:t>
            </a:r>
            <a:endParaRPr lang="en-CA" sz="2800" dirty="0"/>
          </a:p>
        </p:txBody>
      </p:sp>
    </p:spTree>
    <p:extLst>
      <p:ext uri="{BB962C8B-B14F-4D97-AF65-F5344CB8AC3E}">
        <p14:creationId xmlns:p14="http://schemas.microsoft.com/office/powerpoint/2010/main" val="128254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3F7-E200-4B96-80F1-FBAB420E8B65}"/>
              </a:ext>
            </a:extLst>
          </p:cNvPr>
          <p:cNvSpPr>
            <a:spLocks noGrp="1"/>
          </p:cNvSpPr>
          <p:nvPr>
            <p:ph type="title"/>
          </p:nvPr>
        </p:nvSpPr>
        <p:spPr>
          <a:xfrm>
            <a:off x="2671282" y="526318"/>
            <a:ext cx="8682518" cy="868633"/>
          </a:xfrm>
          <a:prstGeom prst="rect">
            <a:avLst/>
          </a:prstGeom>
        </p:spPr>
        <p:txBody>
          <a:bodyPr/>
          <a:lstStyle/>
          <a:p>
            <a:r>
              <a:rPr lang="en-CA" b="1" dirty="0">
                <a:latin typeface="Arial" panose="020B0604020202020204" pitchFamily="34" charset="0"/>
                <a:cs typeface="Arial" panose="020B0604020202020204" pitchFamily="34" charset="0"/>
              </a:rPr>
              <a:t>THANK YOU FOR YOUR ATTENTION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3796097429"/>
      </p:ext>
    </p:extLst>
  </p:cSld>
  <p:clrMapOvr>
    <a:masterClrMapping/>
  </p:clrMapOvr>
  <mc:AlternateContent xmlns:mc="http://schemas.openxmlformats.org/markup-compatibility/2006" xmlns:p14="http://schemas.microsoft.com/office/powerpoint/2010/main">
    <mc:Choice Requires="p14">
      <p:transition spd="slow" p14:dur="2000" advTm="7807"/>
    </mc:Choice>
    <mc:Fallback xmlns="">
      <p:transition spd="slow" advTm="780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457200" indent="-457200">
              <a:buFont typeface="+mj-lt"/>
              <a:buAutoNum type="arabicPeriod"/>
            </a:pPr>
            <a:r>
              <a:rPr lang="en-CA" sz="1800" dirty="0"/>
              <a:t>According to section 29.4, it is not an infringement of copyright for a teacher to make a copy of a work in order to display it in their classroom as long </a:t>
            </a:r>
            <a:r>
              <a:rPr lang="en-CA" sz="1800" dirty="0" smtClean="0"/>
              <a:t>as:</a:t>
            </a:r>
          </a:p>
          <a:p>
            <a:pPr marL="914400" lvl="1" indent="-373063">
              <a:buFont typeface="+mj-lt"/>
              <a:buAutoNum type="alphaLcPeriod"/>
            </a:pPr>
            <a:r>
              <a:rPr lang="en-CA" sz="1800" dirty="0" smtClean="0"/>
              <a:t>The </a:t>
            </a:r>
            <a:r>
              <a:rPr lang="en-CA" sz="1800" dirty="0"/>
              <a:t>work is not reasonably commercially available in the appropriate </a:t>
            </a:r>
            <a:r>
              <a:rPr lang="en-CA" sz="1800" dirty="0" smtClean="0"/>
              <a:t>format</a:t>
            </a:r>
          </a:p>
          <a:p>
            <a:pPr marL="914400" lvl="1" indent="-373063">
              <a:buFont typeface="+mj-lt"/>
              <a:buAutoNum type="alphaLcPeriod"/>
            </a:pPr>
            <a:r>
              <a:rPr lang="en-CA" sz="1800" dirty="0" smtClean="0"/>
              <a:t>The copy </a:t>
            </a:r>
            <a:r>
              <a:rPr lang="en-CA" sz="1800" dirty="0"/>
              <a:t>is only displayed on the school </a:t>
            </a:r>
            <a:r>
              <a:rPr lang="en-CA" sz="1800" dirty="0" smtClean="0"/>
              <a:t>premises</a:t>
            </a:r>
          </a:p>
          <a:p>
            <a:pPr marL="914400" lvl="1" indent="-373063">
              <a:buFont typeface="+mj-lt"/>
              <a:buAutoNum type="alphaLcPeriod"/>
            </a:pPr>
            <a:r>
              <a:rPr lang="en-CA" sz="1800" dirty="0" smtClean="0"/>
              <a:t>The copying </a:t>
            </a:r>
            <a:r>
              <a:rPr lang="en-CA" sz="1800" dirty="0"/>
              <a:t>is done for educational </a:t>
            </a:r>
            <a:r>
              <a:rPr lang="en-CA" sz="1800" dirty="0" smtClean="0"/>
              <a:t>purposes</a:t>
            </a:r>
          </a:p>
          <a:p>
            <a:pPr marL="914400" lvl="1" indent="-373063">
              <a:buFont typeface="+mj-lt"/>
              <a:buAutoNum type="alphaLcPeriod"/>
            </a:pPr>
            <a:r>
              <a:rPr lang="en-CA" sz="1800" b="1" dirty="0" smtClean="0">
                <a:solidFill>
                  <a:srgbClr val="879F3D"/>
                </a:solidFill>
              </a:rPr>
              <a:t>All </a:t>
            </a:r>
            <a:r>
              <a:rPr lang="en-CA" sz="1800" b="1" dirty="0">
                <a:solidFill>
                  <a:srgbClr val="879F3D"/>
                </a:solidFill>
              </a:rPr>
              <a:t>of </a:t>
            </a:r>
            <a:r>
              <a:rPr lang="en-CA" sz="1800" b="1" dirty="0" smtClean="0">
                <a:solidFill>
                  <a:srgbClr val="879F3D"/>
                </a:solidFill>
              </a:rPr>
              <a:t>these are true</a:t>
            </a:r>
            <a:endParaRPr lang="en-CA" sz="1800" b="1" dirty="0"/>
          </a:p>
        </p:txBody>
      </p:sp>
      <p:sp>
        <p:nvSpPr>
          <p:cNvPr id="3" name="Content Placeholder 2"/>
          <p:cNvSpPr>
            <a:spLocks noGrp="1"/>
          </p:cNvSpPr>
          <p:nvPr>
            <p:ph sz="half" idx="13"/>
          </p:nvPr>
        </p:nvSpPr>
        <p:spPr/>
        <p:txBody>
          <a:bodyPr/>
          <a:lstStyle/>
          <a:p>
            <a:pPr marL="457200" indent="-457200">
              <a:buFont typeface="+mj-lt"/>
              <a:buAutoNum type="arabicPeriod" startAt="2"/>
            </a:pPr>
            <a:r>
              <a:rPr lang="en-CA" sz="1800" dirty="0"/>
              <a:t>According to section 31, you can telecommunicate a screen-recording of a lesson in order to watch it later but, 30 days after students have received their final </a:t>
            </a:r>
            <a:r>
              <a:rPr lang="en-CA" sz="1800" dirty="0" smtClean="0"/>
              <a:t>grade:</a:t>
            </a:r>
          </a:p>
          <a:p>
            <a:pPr marL="914400" lvl="1" indent="-373063">
              <a:buFont typeface="+mj-lt"/>
              <a:buAutoNum type="alphaLcPeriod"/>
            </a:pPr>
            <a:r>
              <a:rPr lang="en-CA" sz="1800" dirty="0" smtClean="0"/>
              <a:t>The </a:t>
            </a:r>
            <a:r>
              <a:rPr lang="en-CA" sz="1800" dirty="0"/>
              <a:t>student must destroy the </a:t>
            </a:r>
            <a:r>
              <a:rPr lang="en-CA" sz="1800" dirty="0" smtClean="0"/>
              <a:t>copy</a:t>
            </a:r>
          </a:p>
          <a:p>
            <a:pPr marL="914400" lvl="1" indent="-373063">
              <a:buFont typeface="+mj-lt"/>
              <a:buAutoNum type="alphaLcPeriod"/>
            </a:pPr>
            <a:r>
              <a:rPr lang="en-CA" sz="1800" dirty="0" smtClean="0"/>
              <a:t>The </a:t>
            </a:r>
            <a:r>
              <a:rPr lang="en-CA" sz="1800" dirty="0"/>
              <a:t>educator must destroy the </a:t>
            </a:r>
            <a:r>
              <a:rPr lang="en-CA" sz="1800" dirty="0" smtClean="0"/>
              <a:t>copy</a:t>
            </a:r>
          </a:p>
          <a:p>
            <a:pPr marL="914400" lvl="1" indent="-373063">
              <a:buFont typeface="+mj-lt"/>
              <a:buAutoNum type="alphaLcPeriod"/>
            </a:pPr>
            <a:r>
              <a:rPr lang="en-CA" sz="1800" b="1" dirty="0" smtClean="0">
                <a:solidFill>
                  <a:srgbClr val="879F3D"/>
                </a:solidFill>
              </a:rPr>
              <a:t>The </a:t>
            </a:r>
            <a:r>
              <a:rPr lang="en-CA" sz="1800" b="1" dirty="0">
                <a:solidFill>
                  <a:srgbClr val="879F3D"/>
                </a:solidFill>
              </a:rPr>
              <a:t>student and the educator must destroy the copy </a:t>
            </a:r>
            <a:endParaRPr lang="en-CA" sz="1800" b="1" dirty="0" smtClean="0">
              <a:solidFill>
                <a:srgbClr val="879F3D"/>
              </a:solidFill>
            </a:endParaRPr>
          </a:p>
          <a:p>
            <a:pPr marL="914400" lvl="1" indent="-373063">
              <a:buFont typeface="+mj-lt"/>
              <a:buAutoNum type="alphaLcPeriod"/>
            </a:pPr>
            <a:r>
              <a:rPr lang="en-CA" sz="1800" dirty="0" smtClean="0"/>
              <a:t>The </a:t>
            </a:r>
            <a:r>
              <a:rPr lang="en-CA" sz="1800" dirty="0"/>
              <a:t>student must forget what they were </a:t>
            </a:r>
            <a:r>
              <a:rPr lang="en-CA" sz="1800" dirty="0" smtClean="0"/>
              <a:t>taught</a:t>
            </a:r>
            <a:endParaRPr lang="en-CA" sz="1800" dirty="0"/>
          </a:p>
        </p:txBody>
      </p:sp>
      <p:sp>
        <p:nvSpPr>
          <p:cNvPr id="4" name="Title 3"/>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537611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4AFFB-6790-5B44-9A9E-A4FF2C3CF5B1}"/>
              </a:ext>
            </a:extLst>
          </p:cNvPr>
          <p:cNvSpPr>
            <a:spLocks noGrp="1"/>
          </p:cNvSpPr>
          <p:nvPr>
            <p:ph type="title"/>
          </p:nvPr>
        </p:nvSpPr>
        <p:spPr/>
        <p:txBody>
          <a:bodyPr/>
          <a:lstStyle/>
          <a:p>
            <a:r>
              <a:rPr lang="en-US" dirty="0"/>
              <a:t>QUESTIONS</a:t>
            </a:r>
          </a:p>
        </p:txBody>
      </p:sp>
      <p:sp>
        <p:nvSpPr>
          <p:cNvPr id="3" name="TextBox 2">
            <a:extLst>
              <a:ext uri="{FF2B5EF4-FFF2-40B4-BE49-F238E27FC236}">
                <a16:creationId xmlns:a16="http://schemas.microsoft.com/office/drawing/2014/main" id="{58E8DC65-9D25-EA4B-99F9-CEB42ACC6D50}"/>
              </a:ext>
            </a:extLst>
          </p:cNvPr>
          <p:cNvSpPr txBox="1"/>
          <p:nvPr/>
        </p:nvSpPr>
        <p:spPr>
          <a:xfrm>
            <a:off x="228600" y="1522310"/>
            <a:ext cx="6172200" cy="5355312"/>
          </a:xfrm>
          <a:prstGeom prst="rect">
            <a:avLst/>
          </a:prstGeom>
          <a:noFill/>
        </p:spPr>
        <p:txBody>
          <a:bodyPr wrap="square" rtlCol="0">
            <a:spAutoFit/>
          </a:bodyPr>
          <a:lstStyle/>
          <a:p>
            <a:pPr marL="342900" indent="-342900" fontAlgn="base">
              <a:buFont typeface="+mj-lt"/>
              <a:buAutoNum type="arabicPeriod" startAt="3"/>
            </a:pPr>
            <a:r>
              <a:rPr lang="en-US" dirty="0" smtClean="0"/>
              <a:t>What </a:t>
            </a:r>
            <a:r>
              <a:rPr lang="en-US" dirty="0"/>
              <a:t>is the name of the provision where, if something is available through common uses of the internet, then it is not infringement for that thing to be reproduced, communicated through telecommunication, or performed for educational or training </a:t>
            </a:r>
            <a:r>
              <a:rPr lang="en-US" dirty="0" smtClean="0"/>
              <a:t>purposes?</a:t>
            </a:r>
            <a:endParaRPr lang="en-CA" dirty="0" smtClean="0"/>
          </a:p>
          <a:p>
            <a:pPr marL="800100" lvl="1" indent="-342900" fontAlgn="base">
              <a:buFont typeface="+mj-lt"/>
              <a:buAutoNum type="alphaLcPeriod"/>
            </a:pPr>
            <a:r>
              <a:rPr lang="en-CA" b="1" dirty="0" smtClean="0">
                <a:solidFill>
                  <a:srgbClr val="879F3D"/>
                </a:solidFill>
              </a:rPr>
              <a:t>Publicly Available Materials provision (PAM)</a:t>
            </a:r>
          </a:p>
          <a:p>
            <a:pPr marL="800100" lvl="1" indent="-342900" fontAlgn="base">
              <a:buFont typeface="+mj-lt"/>
              <a:buAutoNum type="alphaLcPeriod"/>
            </a:pPr>
            <a:r>
              <a:rPr lang="en-CA" dirty="0" smtClean="0"/>
              <a:t>Supposedly </a:t>
            </a:r>
            <a:r>
              <a:rPr lang="en-CA" dirty="0"/>
              <a:t>Publicly Available Materials provision (</a:t>
            </a:r>
            <a:r>
              <a:rPr lang="en-CA" dirty="0" smtClean="0"/>
              <a:t>SPAM)</a:t>
            </a:r>
          </a:p>
          <a:p>
            <a:pPr marL="800100" lvl="1" indent="-342900" fontAlgn="base">
              <a:buFont typeface="+mj-lt"/>
              <a:buAutoNum type="alphaLcPeriod"/>
            </a:pPr>
            <a:r>
              <a:rPr lang="en-CA" dirty="0" smtClean="0"/>
              <a:t>Hardly </a:t>
            </a:r>
            <a:r>
              <a:rPr lang="en-CA" dirty="0"/>
              <a:t>Available Materials </a:t>
            </a:r>
            <a:r>
              <a:rPr lang="en-CA" dirty="0" smtClean="0"/>
              <a:t>provision </a:t>
            </a:r>
            <a:r>
              <a:rPr lang="en-CA" dirty="0"/>
              <a:t>(</a:t>
            </a:r>
            <a:r>
              <a:rPr lang="en-CA" dirty="0" smtClean="0"/>
              <a:t>HAM)</a:t>
            </a:r>
          </a:p>
          <a:p>
            <a:pPr marL="800100" lvl="1" indent="-342900" fontAlgn="base">
              <a:buFont typeface="+mj-lt"/>
              <a:buAutoNum type="alphaLcPeriod"/>
            </a:pPr>
            <a:r>
              <a:rPr lang="en-CA" dirty="0" smtClean="0"/>
              <a:t>Copyright </a:t>
            </a:r>
            <a:r>
              <a:rPr lang="en-CA" dirty="0"/>
              <a:t>Act Madness provision (CAM</a:t>
            </a:r>
            <a:r>
              <a:rPr lang="en-CA" dirty="0" smtClean="0"/>
              <a:t>)</a:t>
            </a:r>
          </a:p>
          <a:p>
            <a:pPr lvl="1" fontAlgn="base"/>
            <a:endParaRPr lang="en-CA" dirty="0"/>
          </a:p>
          <a:p>
            <a:pPr marL="342900" indent="-342900">
              <a:buFont typeface="+mj-lt"/>
              <a:buAutoNum type="arabicPeriod" startAt="4"/>
            </a:pPr>
            <a:r>
              <a:rPr lang="en-CA" dirty="0" smtClean="0"/>
              <a:t>A </a:t>
            </a:r>
            <a:r>
              <a:rPr lang="en-CA" dirty="0"/>
              <a:t>common interpretation of the conditions </a:t>
            </a:r>
            <a:r>
              <a:rPr lang="en-US" dirty="0"/>
              <a:t>of the Publicly Available Materials </a:t>
            </a:r>
            <a:r>
              <a:rPr lang="en-US" dirty="0" smtClean="0"/>
              <a:t>provision </a:t>
            </a:r>
            <a:r>
              <a:rPr lang="en-CA" dirty="0" smtClean="0"/>
              <a:t>is </a:t>
            </a:r>
            <a:r>
              <a:rPr lang="en-CA" dirty="0"/>
              <a:t>to make these resources available in a restricted environment, </a:t>
            </a:r>
            <a:r>
              <a:rPr lang="en-CA" dirty="0" smtClean="0"/>
              <a:t>such as </a:t>
            </a:r>
            <a:r>
              <a:rPr lang="en-CA" dirty="0"/>
              <a:t>an online portal</a:t>
            </a:r>
            <a:r>
              <a:rPr lang="en-CA" dirty="0" smtClean="0"/>
              <a:t>.</a:t>
            </a:r>
          </a:p>
          <a:p>
            <a:pPr marL="800100" lvl="1" indent="-342900">
              <a:buFont typeface="+mj-lt"/>
              <a:buAutoNum type="alphaLcPeriod"/>
            </a:pPr>
            <a:r>
              <a:rPr lang="en-CA" b="1" dirty="0" smtClean="0">
                <a:solidFill>
                  <a:srgbClr val="879F3D"/>
                </a:solidFill>
              </a:rPr>
              <a:t>True</a:t>
            </a:r>
          </a:p>
          <a:p>
            <a:pPr marL="800100" lvl="1" indent="-342900">
              <a:buFont typeface="+mj-lt"/>
              <a:buAutoNum type="alphaLcPeriod"/>
            </a:pPr>
            <a:r>
              <a:rPr lang="en-CA" dirty="0" smtClean="0"/>
              <a:t>False</a:t>
            </a:r>
            <a:endParaRPr lang="en-CA" dirty="0"/>
          </a:p>
          <a:p>
            <a:r>
              <a:rPr lang="en-CA" dirty="0"/>
              <a:t/>
            </a:r>
            <a:br>
              <a:rPr lang="en-CA" dirty="0"/>
            </a:br>
            <a:endParaRPr lang="en-US" dirty="0"/>
          </a:p>
        </p:txBody>
      </p:sp>
      <p:sp>
        <p:nvSpPr>
          <p:cNvPr id="5" name="TextBox 4">
            <a:extLst>
              <a:ext uri="{FF2B5EF4-FFF2-40B4-BE49-F238E27FC236}">
                <a16:creationId xmlns:a16="http://schemas.microsoft.com/office/drawing/2014/main" id="{6EC13711-47EC-024D-83A8-42CA02F4AB51}"/>
              </a:ext>
            </a:extLst>
          </p:cNvPr>
          <p:cNvSpPr txBox="1"/>
          <p:nvPr/>
        </p:nvSpPr>
        <p:spPr>
          <a:xfrm>
            <a:off x="6568875" y="1522310"/>
            <a:ext cx="5657850" cy="4524315"/>
          </a:xfrm>
          <a:prstGeom prst="rect">
            <a:avLst/>
          </a:prstGeom>
          <a:noFill/>
        </p:spPr>
        <p:txBody>
          <a:bodyPr wrap="square" rtlCol="0">
            <a:spAutoFit/>
          </a:bodyPr>
          <a:lstStyle/>
          <a:p>
            <a:pPr marL="342900" indent="-342900">
              <a:buFont typeface="+mj-lt"/>
              <a:buAutoNum type="arabicPeriod" startAt="5"/>
            </a:pPr>
            <a:r>
              <a:rPr lang="en-CA" dirty="0" smtClean="0"/>
              <a:t>When </a:t>
            </a:r>
            <a:r>
              <a:rPr lang="en-CA" dirty="0"/>
              <a:t>trying to determine if you can </a:t>
            </a:r>
            <a:r>
              <a:rPr lang="en-US" dirty="0"/>
              <a:t>copy or use copyright-protected </a:t>
            </a:r>
            <a:r>
              <a:rPr lang="en-US" dirty="0" smtClean="0"/>
              <a:t>materials</a:t>
            </a:r>
            <a:r>
              <a:rPr lang="en-CA" dirty="0" smtClean="0"/>
              <a:t> </a:t>
            </a:r>
            <a:r>
              <a:rPr lang="en-CA" dirty="0"/>
              <a:t>for educational purposes it is best to start with: </a:t>
            </a:r>
          </a:p>
          <a:p>
            <a:pPr marL="800100" lvl="1" indent="-342900" fontAlgn="base">
              <a:buFont typeface="+mj-lt"/>
              <a:buAutoNum type="alphaLcPeriod"/>
            </a:pPr>
            <a:r>
              <a:rPr lang="en-CA" b="1" dirty="0">
                <a:solidFill>
                  <a:srgbClr val="879F3D"/>
                </a:solidFill>
              </a:rPr>
              <a:t>Section 29 of the </a:t>
            </a:r>
            <a:r>
              <a:rPr lang="en-CA" b="1" i="1" dirty="0">
                <a:solidFill>
                  <a:srgbClr val="879F3D"/>
                </a:solidFill>
              </a:rPr>
              <a:t>Copyright Act</a:t>
            </a:r>
            <a:r>
              <a:rPr lang="en-CA" b="1" dirty="0">
                <a:solidFill>
                  <a:srgbClr val="879F3D"/>
                </a:solidFill>
              </a:rPr>
              <a:t>, the </a:t>
            </a:r>
            <a:r>
              <a:rPr lang="en-CA" b="1" dirty="0" smtClean="0">
                <a:solidFill>
                  <a:srgbClr val="879F3D"/>
                </a:solidFill>
              </a:rPr>
              <a:t>fair dealing exception</a:t>
            </a:r>
          </a:p>
          <a:p>
            <a:pPr marL="800100" lvl="1" indent="-342900" fontAlgn="base">
              <a:buFont typeface="+mj-lt"/>
              <a:buAutoNum type="alphaLcPeriod"/>
            </a:pPr>
            <a:r>
              <a:rPr lang="en-CA" dirty="0" smtClean="0"/>
              <a:t>Sections 29.4-30.03</a:t>
            </a:r>
            <a:r>
              <a:rPr lang="en-CA" dirty="0"/>
              <a:t>, the </a:t>
            </a:r>
            <a:r>
              <a:rPr lang="en-CA" dirty="0" smtClean="0"/>
              <a:t>education </a:t>
            </a:r>
            <a:r>
              <a:rPr lang="en-CA" dirty="0"/>
              <a:t>exceptions </a:t>
            </a:r>
            <a:endParaRPr lang="en-CA" dirty="0" smtClean="0"/>
          </a:p>
          <a:p>
            <a:pPr marL="800100" lvl="1" indent="-342900" fontAlgn="base">
              <a:buFont typeface="+mj-lt"/>
              <a:buAutoNum type="alphaLcPeriod"/>
            </a:pPr>
            <a:r>
              <a:rPr lang="en-CA" dirty="0" smtClean="0"/>
              <a:t>Section </a:t>
            </a:r>
            <a:r>
              <a:rPr lang="en-CA" dirty="0"/>
              <a:t>44.12, </a:t>
            </a:r>
            <a:r>
              <a:rPr lang="en-CA" dirty="0" smtClean="0"/>
              <a:t>court-ordered </a:t>
            </a:r>
            <a:r>
              <a:rPr lang="en-CA" dirty="0"/>
              <a:t>detention </a:t>
            </a:r>
            <a:endParaRPr lang="en-CA" dirty="0" smtClean="0"/>
          </a:p>
          <a:p>
            <a:pPr lvl="1" fontAlgn="base"/>
            <a:endParaRPr lang="en-CA" dirty="0"/>
          </a:p>
          <a:p>
            <a:pPr marL="342900" indent="-342900">
              <a:buFont typeface="+mj-lt"/>
              <a:buAutoNum type="arabicPeriod" startAt="6"/>
            </a:pPr>
            <a:r>
              <a:rPr lang="en-CA" dirty="0" smtClean="0"/>
              <a:t>Many </a:t>
            </a:r>
            <a:r>
              <a:rPr lang="en-CA" dirty="0"/>
              <a:t>institutions </a:t>
            </a:r>
            <a:r>
              <a:rPr lang="en-US" dirty="0"/>
              <a:t>have adopted fair dealing guidelines that are more relevant and understandable than the</a:t>
            </a:r>
            <a:r>
              <a:rPr lang="en-CA" dirty="0" smtClean="0"/>
              <a:t> </a:t>
            </a:r>
            <a:r>
              <a:rPr lang="en-CA" dirty="0"/>
              <a:t>education-specific exceptions in the </a:t>
            </a:r>
            <a:r>
              <a:rPr lang="en-CA" i="1" dirty="0"/>
              <a:t>Copyright Act. </a:t>
            </a:r>
            <a:endParaRPr lang="en-CA" i="1" dirty="0" smtClean="0"/>
          </a:p>
          <a:p>
            <a:pPr marL="800100" lvl="1" indent="-342900">
              <a:buFont typeface="+mj-lt"/>
              <a:buAutoNum type="alphaLcPeriod"/>
            </a:pPr>
            <a:r>
              <a:rPr lang="en-CA" b="1" dirty="0" smtClean="0">
                <a:solidFill>
                  <a:srgbClr val="879F3D"/>
                </a:solidFill>
              </a:rPr>
              <a:t>True</a:t>
            </a:r>
          </a:p>
          <a:p>
            <a:pPr marL="800100" lvl="1" indent="-342900">
              <a:buFont typeface="+mj-lt"/>
              <a:buAutoNum type="alphaLcPeriod"/>
            </a:pPr>
            <a:r>
              <a:rPr lang="en-CA" dirty="0" smtClean="0"/>
              <a:t>False</a:t>
            </a:r>
            <a:endParaRPr lang="en-CA" dirty="0"/>
          </a:p>
          <a:p>
            <a:endParaRPr lang="en-US" dirty="0"/>
          </a:p>
        </p:txBody>
      </p:sp>
    </p:spTree>
    <p:extLst>
      <p:ext uri="{BB962C8B-B14F-4D97-AF65-F5344CB8AC3E}">
        <p14:creationId xmlns:p14="http://schemas.microsoft.com/office/powerpoint/2010/main" val="4201952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57B6A-E257-C24E-A79E-C8E9B838304F}"/>
              </a:ext>
            </a:extLst>
          </p:cNvPr>
          <p:cNvSpPr>
            <a:spLocks noGrp="1"/>
          </p:cNvSpPr>
          <p:nvPr>
            <p:ph type="body" sz="quarter" idx="15"/>
          </p:nvPr>
        </p:nvSpPr>
        <p:spPr/>
        <p:txBody>
          <a:bodyPr/>
          <a:lstStyle/>
          <a:p>
            <a:pPr marL="355600" indent="-355600"/>
            <a:r>
              <a:rPr lang="en-CA" dirty="0">
                <a:solidFill>
                  <a:schemeClr val="tx1"/>
                </a:solidFill>
              </a:rPr>
              <a:t>Murray, L</a:t>
            </a:r>
            <a:r>
              <a:rPr lang="en-CA" dirty="0" smtClean="0">
                <a:solidFill>
                  <a:schemeClr val="tx1"/>
                </a:solidFill>
              </a:rPr>
              <a:t>. J</a:t>
            </a:r>
            <a:r>
              <a:rPr lang="en-CA" dirty="0">
                <a:solidFill>
                  <a:schemeClr val="tx1"/>
                </a:solidFill>
              </a:rPr>
              <a:t>., &amp; </a:t>
            </a:r>
            <a:r>
              <a:rPr lang="en-CA" dirty="0" err="1">
                <a:solidFill>
                  <a:schemeClr val="tx1"/>
                </a:solidFill>
              </a:rPr>
              <a:t>Trosow</a:t>
            </a:r>
            <a:r>
              <a:rPr lang="en-CA" dirty="0">
                <a:solidFill>
                  <a:schemeClr val="tx1"/>
                </a:solidFill>
              </a:rPr>
              <a:t>, S. E. (2013). </a:t>
            </a:r>
            <a:r>
              <a:rPr lang="en-CA" i="1" dirty="0">
                <a:solidFill>
                  <a:schemeClr val="tx1"/>
                </a:solidFill>
              </a:rPr>
              <a:t>Canadian copyright: A citizen’s guide </a:t>
            </a:r>
            <a:r>
              <a:rPr lang="en-CA" dirty="0">
                <a:solidFill>
                  <a:schemeClr val="tx1"/>
                </a:solidFill>
              </a:rPr>
              <a:t>(2nd ed.). Between the Lines</a:t>
            </a:r>
            <a:endParaRPr lang="en-US" dirty="0">
              <a:solidFill>
                <a:schemeClr val="tx1"/>
              </a:solidFill>
            </a:endParaRPr>
          </a:p>
        </p:txBody>
      </p:sp>
    </p:spTree>
    <p:extLst>
      <p:ext uri="{BB962C8B-B14F-4D97-AF65-F5344CB8AC3E}">
        <p14:creationId xmlns:p14="http://schemas.microsoft.com/office/powerpoint/2010/main" val="314099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D3F454-DE47-6047-AF60-0352E4375F6D}"/>
              </a:ext>
            </a:extLst>
          </p:cNvPr>
          <p:cNvSpPr>
            <a:spLocks noGrp="1"/>
          </p:cNvSpPr>
          <p:nvPr>
            <p:ph type="body" sz="quarter" idx="15"/>
          </p:nvPr>
        </p:nvSpPr>
        <p:spPr>
          <a:xfrm>
            <a:off x="552002" y="1630361"/>
            <a:ext cx="11551013" cy="4888970"/>
          </a:xfrm>
        </p:spPr>
        <p:txBody>
          <a:bodyPr/>
          <a:lstStyle/>
          <a:p>
            <a:pPr marL="360000" indent="-457200"/>
            <a:r>
              <a:rPr lang="en-US" sz="1800" dirty="0" err="1" smtClean="0">
                <a:solidFill>
                  <a:schemeClr val="tx1"/>
                </a:solidFill>
                <a:cs typeface="Arial" panose="020B0604020202020204" pitchFamily="34" charset="0"/>
              </a:rPr>
              <a:t>Vectortoons</a:t>
            </a:r>
            <a:r>
              <a:rPr lang="en-US" sz="1800" dirty="0">
                <a:solidFill>
                  <a:schemeClr val="tx1"/>
                </a:solidFill>
                <a:cs typeface="Arial" panose="020B0604020202020204" pitchFamily="34" charset="0"/>
              </a:rPr>
              <a:t>. (</a:t>
            </a:r>
            <a:r>
              <a:rPr lang="en-US" sz="1800" dirty="0" err="1">
                <a:solidFill>
                  <a:schemeClr val="tx1"/>
                </a:solidFill>
                <a:cs typeface="Arial" panose="020B0604020202020204" pitchFamily="34" charset="0"/>
              </a:rPr>
              <a:t>n.d.</a:t>
            </a:r>
            <a:r>
              <a:rPr lang="en-US" sz="1800" dirty="0">
                <a:solidFill>
                  <a:schemeClr val="tx1"/>
                </a:solidFill>
                <a:cs typeface="Arial" panose="020B0604020202020204" pitchFamily="34" charset="0"/>
              </a:rPr>
              <a:t>). [Sam the teacher at desk]. </a:t>
            </a:r>
            <a:r>
              <a:rPr lang="en-US" sz="1800" i="1" dirty="0">
                <a:solidFill>
                  <a:schemeClr val="tx1"/>
                </a:solidFill>
                <a:cs typeface="Arial" panose="020B0604020202020204" pitchFamily="34" charset="0"/>
              </a:rPr>
              <a:t>Wikimedia Commons</a:t>
            </a:r>
            <a:r>
              <a:rPr lang="en-US" sz="1800" dirty="0">
                <a:solidFill>
                  <a:schemeClr val="tx1"/>
                </a:solidFill>
                <a:cs typeface="Arial" panose="020B0604020202020204" pitchFamily="34" charset="0"/>
              </a:rPr>
              <a:t>. CC BY SA. </a:t>
            </a:r>
            <a:r>
              <a:rPr lang="en-US" sz="1800" dirty="0">
                <a:solidFill>
                  <a:schemeClr val="tx1"/>
                </a:solidFill>
                <a:cs typeface="Arial" panose="020B0604020202020204" pitchFamily="34" charset="0"/>
                <a:hlinkClick r:id="rId3"/>
              </a:rPr>
              <a:t>https://commons.wikimedia.org/wiki/File:Senior_Guy_At_The_Office_Cartoon.svg</a:t>
            </a:r>
            <a:endParaRPr lang="en-US" sz="1800" dirty="0">
              <a:solidFill>
                <a:schemeClr val="tx1"/>
              </a:solidFill>
              <a:cs typeface="Arial" panose="020B0604020202020204" pitchFamily="34" charset="0"/>
            </a:endParaRPr>
          </a:p>
          <a:p>
            <a:pPr marL="360000" indent="-457200"/>
            <a:r>
              <a:rPr lang="en-CA" sz="1800" dirty="0" err="1">
                <a:solidFill>
                  <a:schemeClr val="tx1"/>
                </a:solidFill>
                <a:cs typeface="Arial" panose="020B0604020202020204" pitchFamily="34" charset="0"/>
              </a:rPr>
              <a:t>chrystalizabeth</a:t>
            </a:r>
            <a:r>
              <a:rPr lang="en-CA" sz="1800" dirty="0">
                <a:solidFill>
                  <a:schemeClr val="tx1"/>
                </a:solidFill>
                <a:cs typeface="Arial" panose="020B0604020202020204" pitchFamily="34" charset="0"/>
              </a:rPr>
              <a:t>. (</a:t>
            </a:r>
            <a:r>
              <a:rPr lang="en-CA" sz="1800" dirty="0" err="1">
                <a:solidFill>
                  <a:schemeClr val="tx1"/>
                </a:solidFill>
                <a:cs typeface="Arial" panose="020B0604020202020204" pitchFamily="34" charset="0"/>
              </a:rPr>
              <a:t>n.d.</a:t>
            </a:r>
            <a:r>
              <a:rPr lang="en-CA" sz="1800" dirty="0">
                <a:solidFill>
                  <a:schemeClr val="tx1"/>
                </a:solidFill>
                <a:cs typeface="Arial" panose="020B0604020202020204" pitchFamily="34" charset="0"/>
              </a:rPr>
              <a:t>). [Professor Pam]. </a:t>
            </a:r>
            <a:r>
              <a:rPr lang="en-CA" sz="1800" i="1" dirty="0" err="1">
                <a:solidFill>
                  <a:schemeClr val="tx1"/>
                </a:solidFill>
                <a:cs typeface="Arial" panose="020B0604020202020204" pitchFamily="34" charset="0"/>
              </a:rPr>
              <a:t>Pixabay</a:t>
            </a:r>
            <a:r>
              <a:rPr lang="en-CA" sz="1800" dirty="0">
                <a:solidFill>
                  <a:schemeClr val="tx1"/>
                </a:solidFill>
                <a:cs typeface="Arial" panose="020B0604020202020204" pitchFamily="34" charset="0"/>
              </a:rPr>
              <a:t>. </a:t>
            </a:r>
            <a:r>
              <a:rPr lang="en-CA" sz="1800" dirty="0">
                <a:solidFill>
                  <a:schemeClr val="tx1"/>
                </a:solidFill>
                <a:cs typeface="Arial" panose="020B0604020202020204" pitchFamily="34" charset="0"/>
                <a:hlinkClick r:id="rId4"/>
              </a:rPr>
              <a:t>https://pixabay.com/en/teacher-bookworm-glasses-professor-359311/</a:t>
            </a:r>
            <a:endParaRPr lang="en-CA" sz="1800" dirty="0">
              <a:solidFill>
                <a:schemeClr val="tx1"/>
              </a:solidFill>
              <a:cs typeface="Arial" panose="020B0604020202020204" pitchFamily="34" charset="0"/>
            </a:endParaRPr>
          </a:p>
          <a:p>
            <a:pPr marL="360000" indent="-457200"/>
            <a:r>
              <a:rPr lang="en-CA" sz="1800" dirty="0" err="1" smtClean="0">
                <a:solidFill>
                  <a:schemeClr val="tx1"/>
                </a:solidFill>
              </a:rPr>
              <a:t>Wichai</a:t>
            </a:r>
            <a:r>
              <a:rPr lang="en-CA" sz="1800" dirty="0" smtClean="0">
                <a:solidFill>
                  <a:schemeClr val="tx1"/>
                </a:solidFill>
              </a:rPr>
              <a:t> Wi. </a:t>
            </a:r>
            <a:r>
              <a:rPr lang="en-CA" sz="1800" dirty="0">
                <a:solidFill>
                  <a:schemeClr val="tx1"/>
                </a:solidFill>
              </a:rPr>
              <a:t>(</a:t>
            </a:r>
            <a:r>
              <a:rPr lang="en-CA" sz="1800" dirty="0" err="1">
                <a:solidFill>
                  <a:schemeClr val="tx1"/>
                </a:solidFill>
              </a:rPr>
              <a:t>n.d.</a:t>
            </a:r>
            <a:r>
              <a:rPr lang="en-CA" sz="1800" dirty="0">
                <a:solidFill>
                  <a:schemeClr val="tx1"/>
                </a:solidFill>
              </a:rPr>
              <a:t>). </a:t>
            </a:r>
            <a:r>
              <a:rPr lang="en-CA" sz="1800" dirty="0" smtClean="0">
                <a:solidFill>
                  <a:schemeClr val="tx1"/>
                </a:solidFill>
              </a:rPr>
              <a:t>Government </a:t>
            </a:r>
            <a:r>
              <a:rPr lang="en-CA" sz="1800" dirty="0">
                <a:solidFill>
                  <a:schemeClr val="tx1"/>
                </a:solidFill>
              </a:rPr>
              <a:t>agency</a:t>
            </a:r>
            <a:r>
              <a:rPr lang="en-CA" sz="1800" i="1" dirty="0">
                <a:solidFill>
                  <a:schemeClr val="tx1"/>
                </a:solidFill>
              </a:rPr>
              <a:t>. The Noun Project</a:t>
            </a:r>
            <a:r>
              <a:rPr lang="en-CA" sz="1800" dirty="0">
                <a:solidFill>
                  <a:schemeClr val="tx1"/>
                </a:solidFill>
              </a:rPr>
              <a:t>. CC BY.  </a:t>
            </a:r>
            <a:r>
              <a:rPr lang="en-CA" sz="1800" dirty="0" smtClean="0">
                <a:solidFill>
                  <a:schemeClr val="tx1"/>
                </a:solidFill>
                <a:hlinkClick r:id="rId5"/>
              </a:rPr>
              <a:t>https</a:t>
            </a:r>
            <a:r>
              <a:rPr lang="en-CA" sz="1800" dirty="0">
                <a:solidFill>
                  <a:schemeClr val="tx1"/>
                </a:solidFill>
                <a:hlinkClick r:id="rId5"/>
              </a:rPr>
              <a:t>://thenounproject.com/search/?</a:t>
            </a:r>
            <a:r>
              <a:rPr lang="en-CA" sz="1800" dirty="0" smtClean="0">
                <a:solidFill>
                  <a:schemeClr val="tx1"/>
                </a:solidFill>
                <a:hlinkClick r:id="rId5"/>
              </a:rPr>
              <a:t>q=ministry%20&amp;i=3191240</a:t>
            </a:r>
            <a:endParaRPr lang="en-CA" sz="1800" dirty="0">
              <a:solidFill>
                <a:schemeClr val="tx1"/>
              </a:solidFill>
              <a:cs typeface="Arial" panose="020B0604020202020204" pitchFamily="34" charset="0"/>
            </a:endParaRPr>
          </a:p>
          <a:p>
            <a:pPr marL="360000" indent="-457200"/>
            <a:r>
              <a:rPr lang="en-CA" sz="1800" dirty="0" err="1" smtClean="0">
                <a:solidFill>
                  <a:schemeClr val="tx1"/>
                </a:solidFill>
                <a:latin typeface="Arial" panose="020B0604020202020204" pitchFamily="34" charset="0"/>
                <a:cs typeface="Arial" panose="020B0604020202020204" pitchFamily="34" charset="0"/>
              </a:rPr>
              <a:t>Crosswell</a:t>
            </a:r>
            <a:r>
              <a:rPr lang="en-CA" sz="1800" dirty="0">
                <a:solidFill>
                  <a:schemeClr val="tx1"/>
                </a:solidFill>
                <a:latin typeface="Arial" panose="020B0604020202020204" pitchFamily="34" charset="0"/>
                <a:cs typeface="Arial" panose="020B0604020202020204" pitchFamily="34" charset="0"/>
              </a:rPr>
              <a:t>, Rob. (n.d.). Library. </a:t>
            </a:r>
            <a:r>
              <a:rPr lang="en-CA" sz="1800" i="1" dirty="0">
                <a:solidFill>
                  <a:schemeClr val="tx1"/>
                </a:solidFill>
                <a:latin typeface="Arial" panose="020B0604020202020204" pitchFamily="34" charset="0"/>
                <a:cs typeface="Arial" panose="020B0604020202020204" pitchFamily="34" charset="0"/>
              </a:rPr>
              <a:t>The Noun Project. </a:t>
            </a:r>
            <a:r>
              <a:rPr lang="en-CA" sz="1800" dirty="0">
                <a:solidFill>
                  <a:schemeClr val="tx1"/>
                </a:solidFill>
                <a:latin typeface="Arial" panose="020B0604020202020204" pitchFamily="34" charset="0"/>
                <a:cs typeface="Arial" panose="020B0604020202020204" pitchFamily="34" charset="0"/>
              </a:rPr>
              <a:t>CC BY. </a:t>
            </a:r>
            <a:r>
              <a:rPr lang="en-CA" sz="1800" dirty="0">
                <a:solidFill>
                  <a:schemeClr val="tx1"/>
                </a:solidFill>
                <a:latin typeface="Arial" panose="020B0604020202020204" pitchFamily="34" charset="0"/>
                <a:cs typeface="Arial" panose="020B0604020202020204" pitchFamily="34" charset="0"/>
                <a:hlinkClick r:id="rId6"/>
              </a:rPr>
              <a:t>https://thenounproject.com/crosswellrob/uploads/?</a:t>
            </a:r>
            <a:r>
              <a:rPr lang="en-CA" sz="1800" dirty="0" smtClean="0">
                <a:solidFill>
                  <a:schemeClr val="tx1"/>
                </a:solidFill>
                <a:latin typeface="Arial" panose="020B0604020202020204" pitchFamily="34" charset="0"/>
                <a:cs typeface="Arial" panose="020B0604020202020204" pitchFamily="34" charset="0"/>
                <a:hlinkClick r:id="rId6"/>
              </a:rPr>
              <a:t>i=1122689</a:t>
            </a:r>
            <a:endParaRPr lang="en-CA" sz="1800" dirty="0" smtClean="0">
              <a:solidFill>
                <a:schemeClr val="tx1"/>
              </a:solidFill>
              <a:latin typeface="Arial" panose="020B0604020202020204" pitchFamily="34" charset="0"/>
              <a:cs typeface="Arial" panose="020B0604020202020204" pitchFamily="34" charset="0"/>
            </a:endParaRPr>
          </a:p>
          <a:p>
            <a:pPr marL="360000" indent="-457200"/>
            <a:r>
              <a:rPr lang="en-CA" sz="1800" dirty="0" err="1" smtClean="0">
                <a:solidFill>
                  <a:schemeClr val="tx1"/>
                </a:solidFill>
              </a:rPr>
              <a:t>Qubodup</a:t>
            </a:r>
            <a:r>
              <a:rPr lang="en-CA" sz="1800" dirty="0" smtClean="0">
                <a:solidFill>
                  <a:schemeClr val="tx1"/>
                </a:solidFill>
              </a:rPr>
              <a:t>. </a:t>
            </a:r>
            <a:r>
              <a:rPr lang="en-CA" sz="1800" dirty="0">
                <a:solidFill>
                  <a:schemeClr val="tx1"/>
                </a:solidFill>
              </a:rPr>
              <a:t>(2008). Whoosh. </a:t>
            </a:r>
            <a:r>
              <a:rPr lang="en-CA" sz="1800" i="1" dirty="0" err="1">
                <a:solidFill>
                  <a:schemeClr val="tx1"/>
                </a:solidFill>
              </a:rPr>
              <a:t>Freesound</a:t>
            </a:r>
            <a:r>
              <a:rPr lang="en-CA" sz="1800" i="1" dirty="0">
                <a:solidFill>
                  <a:schemeClr val="tx1"/>
                </a:solidFill>
              </a:rPr>
              <a:t>. </a:t>
            </a:r>
            <a:r>
              <a:rPr lang="en-CA" sz="1800" dirty="0">
                <a:solidFill>
                  <a:schemeClr val="tx1"/>
                </a:solidFill>
              </a:rPr>
              <a:t>CC0. </a:t>
            </a:r>
            <a:r>
              <a:rPr lang="en-CA" sz="1800" dirty="0" smtClean="0">
                <a:solidFill>
                  <a:schemeClr val="tx1"/>
                </a:solidFill>
                <a:hlinkClick r:id="rId7"/>
              </a:rPr>
              <a:t>https</a:t>
            </a:r>
            <a:r>
              <a:rPr lang="en-CA" sz="1800" dirty="0">
                <a:solidFill>
                  <a:schemeClr val="tx1"/>
                </a:solidFill>
                <a:hlinkClick r:id="rId7"/>
              </a:rPr>
              <a:t>://freesound.org/people/qubodup/sounds/60013/</a:t>
            </a:r>
            <a:endParaRPr lang="en-US" sz="1800" dirty="0">
              <a:solidFill>
                <a:schemeClr val="tx1"/>
              </a:solidFill>
              <a:cs typeface="Arial" panose="020B0604020202020204" pitchFamily="34" charset="0"/>
            </a:endParaRPr>
          </a:p>
          <a:p>
            <a:pPr marL="360000" indent="-457200"/>
            <a:r>
              <a:rPr lang="en-CA" sz="1800" dirty="0">
                <a:solidFill>
                  <a:schemeClr val="tx1"/>
                </a:solidFill>
                <a:cs typeface="Arial" panose="020B0604020202020204" pitchFamily="34" charset="0"/>
              </a:rPr>
              <a:t>Tatyana </a:t>
            </a:r>
            <a:r>
              <a:rPr lang="en-CA" sz="1800" dirty="0" smtClean="0">
                <a:solidFill>
                  <a:schemeClr val="tx1"/>
                </a:solidFill>
                <a:cs typeface="Arial" panose="020B0604020202020204" pitchFamily="34" charset="0"/>
              </a:rPr>
              <a:t>RU. </a:t>
            </a:r>
            <a:r>
              <a:rPr lang="en-CA" sz="1800" dirty="0">
                <a:solidFill>
                  <a:schemeClr val="tx1"/>
                </a:solidFill>
                <a:cs typeface="Arial" panose="020B0604020202020204" pitchFamily="34" charset="0"/>
              </a:rPr>
              <a:t>(n.d.). Question Mark and Exclamation Mark. </a:t>
            </a:r>
            <a:r>
              <a:rPr lang="en-CA" sz="1800" i="1" dirty="0">
                <a:solidFill>
                  <a:schemeClr val="tx1"/>
                </a:solidFill>
                <a:cs typeface="Arial" panose="020B0604020202020204" pitchFamily="34" charset="0"/>
              </a:rPr>
              <a:t>The Noun Project. </a:t>
            </a:r>
            <a:r>
              <a:rPr lang="en-CA" sz="1800" dirty="0">
                <a:solidFill>
                  <a:schemeClr val="tx1"/>
                </a:solidFill>
                <a:cs typeface="Arial" panose="020B0604020202020204" pitchFamily="34" charset="0"/>
              </a:rPr>
              <a:t>CC BY. </a:t>
            </a:r>
            <a:r>
              <a:rPr lang="en-CA" sz="1800" dirty="0">
                <a:solidFill>
                  <a:schemeClr val="tx1"/>
                </a:solidFill>
                <a:hlinkClick r:id="rId8"/>
              </a:rPr>
              <a:t>https://thenounproject.com/tanyasolo1986/uploads/?i=2460596</a:t>
            </a:r>
            <a:endParaRPr lang="en-CA" sz="1800" dirty="0">
              <a:solidFill>
                <a:schemeClr val="tx1"/>
              </a:solidFill>
            </a:endParaRPr>
          </a:p>
          <a:p>
            <a:pPr marL="360000" indent="-457200"/>
            <a:r>
              <a:rPr lang="en-CA" sz="1800" dirty="0" err="1">
                <a:solidFill>
                  <a:schemeClr val="tx1"/>
                </a:solidFill>
                <a:cs typeface="Arial" panose="020B0604020202020204" pitchFamily="34" charset="0"/>
              </a:rPr>
              <a:t>Creaticca</a:t>
            </a:r>
            <a:r>
              <a:rPr lang="en-CA" sz="1800" dirty="0">
                <a:solidFill>
                  <a:schemeClr val="tx1"/>
                </a:solidFill>
                <a:cs typeface="Arial" panose="020B0604020202020204" pitchFamily="34" charset="0"/>
              </a:rPr>
              <a:t> Creative </a:t>
            </a:r>
            <a:r>
              <a:rPr lang="en-CA" sz="1800" dirty="0" err="1">
                <a:solidFill>
                  <a:schemeClr val="tx1"/>
                </a:solidFill>
                <a:cs typeface="Arial" panose="020B0604020202020204" pitchFamily="34" charset="0"/>
              </a:rPr>
              <a:t>Angencyy</a:t>
            </a:r>
            <a:r>
              <a:rPr lang="en-CA" sz="1800" dirty="0">
                <a:solidFill>
                  <a:schemeClr val="tx1"/>
                </a:solidFill>
                <a:cs typeface="Arial" panose="020B0604020202020204" pitchFamily="34" charset="0"/>
              </a:rPr>
              <a:t>. (</a:t>
            </a:r>
            <a:r>
              <a:rPr lang="en-CA" sz="1800" dirty="0" err="1">
                <a:solidFill>
                  <a:schemeClr val="tx1"/>
                </a:solidFill>
                <a:cs typeface="Arial" panose="020B0604020202020204" pitchFamily="34" charset="0"/>
              </a:rPr>
              <a:t>n.d</a:t>
            </a:r>
            <a:r>
              <a:rPr lang="en-CA" sz="1800" dirty="0" err="1" smtClean="0">
                <a:solidFill>
                  <a:schemeClr val="tx1"/>
                </a:solidFill>
                <a:cs typeface="Arial" panose="020B0604020202020204" pitchFamily="34" charset="0"/>
              </a:rPr>
              <a:t>.</a:t>
            </a:r>
            <a:r>
              <a:rPr lang="en-CA" sz="1800" dirty="0" smtClean="0">
                <a:solidFill>
                  <a:schemeClr val="tx1"/>
                </a:solidFill>
                <a:cs typeface="Arial" panose="020B0604020202020204" pitchFamily="34" charset="0"/>
              </a:rPr>
              <a:t>). Printer</a:t>
            </a:r>
            <a:r>
              <a:rPr lang="en-CA" sz="1800" dirty="0">
                <a:solidFill>
                  <a:schemeClr val="tx1"/>
                </a:solidFill>
                <a:cs typeface="Arial" panose="020B0604020202020204" pitchFamily="34" charset="0"/>
              </a:rPr>
              <a:t>. </a:t>
            </a:r>
            <a:r>
              <a:rPr lang="en-CA" sz="1800" i="1" dirty="0">
                <a:solidFill>
                  <a:schemeClr val="tx1"/>
                </a:solidFill>
                <a:cs typeface="Arial" panose="020B0604020202020204" pitchFamily="34" charset="0"/>
              </a:rPr>
              <a:t>The Noun Project</a:t>
            </a:r>
            <a:r>
              <a:rPr lang="en-CA" sz="1800" dirty="0">
                <a:solidFill>
                  <a:schemeClr val="tx1"/>
                </a:solidFill>
                <a:cs typeface="Arial" panose="020B0604020202020204" pitchFamily="34" charset="0"/>
              </a:rPr>
              <a:t>. CC BY. </a:t>
            </a:r>
            <a:r>
              <a:rPr lang="en-CA" sz="1800" dirty="0">
                <a:solidFill>
                  <a:schemeClr val="tx1"/>
                </a:solidFill>
                <a:cs typeface="Arial" panose="020B0604020202020204" pitchFamily="34" charset="0"/>
                <a:hlinkClick r:id="rId9"/>
              </a:rPr>
              <a:t>https://thenounproject.com/search/?q=photocopier&amp;i=1127745</a:t>
            </a:r>
            <a:endParaRPr lang="en-CA" sz="1800" dirty="0">
              <a:solidFill>
                <a:schemeClr val="tx1"/>
              </a:solidFill>
              <a:cs typeface="Arial" panose="020B0604020202020204" pitchFamily="34" charset="0"/>
            </a:endParaRPr>
          </a:p>
          <a:p>
            <a:pPr marL="360000" indent="-457200"/>
            <a:r>
              <a:rPr lang="en-CA" sz="1800" dirty="0" smtClean="0">
                <a:solidFill>
                  <a:schemeClr val="tx1"/>
                </a:solidFill>
                <a:cs typeface="Arial" panose="020B0604020202020204" pitchFamily="34" charset="0"/>
              </a:rPr>
              <a:t>Krishna. (</a:t>
            </a:r>
            <a:r>
              <a:rPr lang="en-CA" sz="1800" dirty="0" err="1" smtClean="0">
                <a:solidFill>
                  <a:schemeClr val="tx1"/>
                </a:solidFill>
                <a:cs typeface="Arial" panose="020B0604020202020204" pitchFamily="34" charset="0"/>
              </a:rPr>
              <a:t>n.d.</a:t>
            </a:r>
            <a:r>
              <a:rPr lang="en-CA" sz="1800" dirty="0" smtClean="0">
                <a:solidFill>
                  <a:schemeClr val="tx1"/>
                </a:solidFill>
                <a:cs typeface="Arial" panose="020B0604020202020204" pitchFamily="34" charset="0"/>
              </a:rPr>
              <a:t>). </a:t>
            </a:r>
            <a:r>
              <a:rPr lang="en-CA" sz="1800" dirty="0">
                <a:solidFill>
                  <a:schemeClr val="tx1"/>
                </a:solidFill>
                <a:cs typeface="Arial" panose="020B0604020202020204" pitchFamily="34" charset="0"/>
              </a:rPr>
              <a:t>Presentation. </a:t>
            </a:r>
            <a:r>
              <a:rPr lang="en-CA" sz="1800" i="1" dirty="0">
                <a:solidFill>
                  <a:schemeClr val="tx1"/>
                </a:solidFill>
                <a:cs typeface="Arial" panose="020B0604020202020204" pitchFamily="34" charset="0"/>
              </a:rPr>
              <a:t>The Noun Project</a:t>
            </a:r>
            <a:r>
              <a:rPr lang="en-CA" sz="1800" dirty="0">
                <a:solidFill>
                  <a:schemeClr val="tx1"/>
                </a:solidFill>
                <a:cs typeface="Arial" panose="020B0604020202020204" pitchFamily="34" charset="0"/>
              </a:rPr>
              <a:t>. CC BY. </a:t>
            </a:r>
            <a:r>
              <a:rPr lang="en-CA" sz="1800" dirty="0" smtClean="0">
                <a:solidFill>
                  <a:schemeClr val="tx1"/>
                </a:solidFill>
                <a:hlinkClick r:id="rId10"/>
              </a:rPr>
              <a:t>https</a:t>
            </a:r>
            <a:r>
              <a:rPr lang="en-CA" sz="1800" dirty="0">
                <a:solidFill>
                  <a:schemeClr val="tx1"/>
                </a:solidFill>
                <a:hlinkClick r:id="rId10"/>
              </a:rPr>
              <a:t>://thenounproject.com/search/?q=PRESENTATION&amp;i=1278944</a:t>
            </a:r>
            <a:endParaRPr lang="en-CA" sz="1800" dirty="0">
              <a:solidFill>
                <a:schemeClr val="tx1"/>
              </a:solidFill>
            </a:endParaRPr>
          </a:p>
          <a:p>
            <a:pPr marL="360000" indent="-457200"/>
            <a:endParaRPr lang="en-CA" sz="1800" dirty="0"/>
          </a:p>
          <a:p>
            <a:pPr marL="360000" indent="-457200"/>
            <a:endParaRPr lang="en-CA" sz="1800" dirty="0">
              <a:latin typeface="Arial" panose="020B0604020202020204" pitchFamily="34" charset="0"/>
              <a:cs typeface="Arial" panose="020B0604020202020204" pitchFamily="34" charset="0"/>
            </a:endParaRPr>
          </a:p>
          <a:p>
            <a:pPr marL="360000" indent="-457200"/>
            <a:endParaRPr lang="en-CA" sz="1800" dirty="0"/>
          </a:p>
          <a:p>
            <a:pPr marL="360000" indent="-457200"/>
            <a:endParaRPr lang="en-CA"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CA" sz="1800" dirty="0"/>
          </a:p>
          <a:p>
            <a:endParaRPr lang="en-US" sz="1800" dirty="0"/>
          </a:p>
        </p:txBody>
      </p:sp>
    </p:spTree>
    <p:extLst>
      <p:ext uri="{BB962C8B-B14F-4D97-AF65-F5344CB8AC3E}">
        <p14:creationId xmlns:p14="http://schemas.microsoft.com/office/powerpoint/2010/main" val="1132739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39067A-ED54-8247-90FE-82F6B9DF4F6D}"/>
              </a:ext>
            </a:extLst>
          </p:cNvPr>
          <p:cNvSpPr>
            <a:spLocks noGrp="1"/>
          </p:cNvSpPr>
          <p:nvPr>
            <p:ph type="body" sz="quarter" idx="15"/>
          </p:nvPr>
        </p:nvSpPr>
        <p:spPr>
          <a:xfrm>
            <a:off x="372533" y="1532396"/>
            <a:ext cx="11633200" cy="4924181"/>
          </a:xfrm>
        </p:spPr>
        <p:txBody>
          <a:bodyPr/>
          <a:lstStyle/>
          <a:p>
            <a:pPr marL="360000" indent="-457200"/>
            <a:r>
              <a:rPr lang="en-CA" sz="1800" dirty="0">
                <a:solidFill>
                  <a:schemeClr val="tx1"/>
                </a:solidFill>
              </a:rPr>
              <a:t>Ishikawa </a:t>
            </a:r>
            <a:r>
              <a:rPr lang="en-CA" sz="1800" dirty="0" err="1" smtClean="0">
                <a:solidFill>
                  <a:schemeClr val="tx1"/>
                </a:solidFill>
              </a:rPr>
              <a:t>Toyonobu</a:t>
            </a:r>
            <a:r>
              <a:rPr lang="en-CA" sz="1800" dirty="0" smtClean="0">
                <a:solidFill>
                  <a:schemeClr val="tx1"/>
                </a:solidFill>
              </a:rPr>
              <a:t>. (1741). </a:t>
            </a:r>
            <a:r>
              <a:rPr lang="en-CA" sz="1800" i="1" dirty="0" smtClean="0">
                <a:solidFill>
                  <a:schemeClr val="tx1"/>
                </a:solidFill>
              </a:rPr>
              <a:t>Hanging </a:t>
            </a:r>
            <a:r>
              <a:rPr lang="en-CA" sz="1800" i="1" dirty="0">
                <a:solidFill>
                  <a:schemeClr val="tx1"/>
                </a:solidFill>
              </a:rPr>
              <a:t>poems on a cherry </a:t>
            </a:r>
            <a:r>
              <a:rPr lang="en-CA" sz="1800" i="1" dirty="0" smtClean="0">
                <a:solidFill>
                  <a:schemeClr val="tx1"/>
                </a:solidFill>
              </a:rPr>
              <a:t>tree</a:t>
            </a:r>
            <a:r>
              <a:rPr lang="en-CA" sz="1800" dirty="0" smtClean="0">
                <a:solidFill>
                  <a:schemeClr val="tx1"/>
                </a:solidFill>
              </a:rPr>
              <a:t> [Woodcut, </a:t>
            </a:r>
            <a:r>
              <a:rPr lang="en-CA" sz="1800" dirty="0">
                <a:solidFill>
                  <a:schemeClr val="tx1"/>
                </a:solidFill>
              </a:rPr>
              <a:t>printed later]. Library of Congress Prints &amp; Photographs Division. </a:t>
            </a:r>
            <a:r>
              <a:rPr lang="en-CA" sz="1800" dirty="0" smtClean="0">
                <a:solidFill>
                  <a:schemeClr val="tx1"/>
                </a:solidFill>
                <a:hlinkClick r:id="rId3"/>
              </a:rPr>
              <a:t>https</a:t>
            </a:r>
            <a:r>
              <a:rPr lang="en-CA" sz="1800" dirty="0">
                <a:solidFill>
                  <a:schemeClr val="tx1"/>
                </a:solidFill>
                <a:hlinkClick r:id="rId3"/>
              </a:rPr>
              <a:t>://unsplash.com/photos/027pkQs_6dU</a:t>
            </a:r>
            <a:endParaRPr lang="en-CA" sz="1800" dirty="0">
              <a:solidFill>
                <a:schemeClr val="tx1"/>
              </a:solidFill>
            </a:endParaRPr>
          </a:p>
          <a:p>
            <a:pPr marL="360000" indent="-457200"/>
            <a:r>
              <a:rPr lang="en-CA" sz="1800" dirty="0" err="1">
                <a:solidFill>
                  <a:schemeClr val="tx1"/>
                </a:solidFill>
              </a:rPr>
              <a:t>Lluisa</a:t>
            </a:r>
            <a:r>
              <a:rPr lang="en-CA" sz="1800" dirty="0">
                <a:solidFill>
                  <a:schemeClr val="tx1"/>
                </a:solidFill>
              </a:rPr>
              <a:t> </a:t>
            </a:r>
            <a:r>
              <a:rPr lang="en-CA" sz="1800" dirty="0" err="1" smtClean="0">
                <a:solidFill>
                  <a:schemeClr val="tx1"/>
                </a:solidFill>
              </a:rPr>
              <a:t>Iborra</a:t>
            </a:r>
            <a:r>
              <a:rPr lang="en-CA" sz="1800" dirty="0" smtClean="0">
                <a:solidFill>
                  <a:schemeClr val="tx1"/>
                </a:solidFill>
              </a:rPr>
              <a:t>. </a:t>
            </a:r>
            <a:r>
              <a:rPr lang="en-CA" sz="1800" dirty="0">
                <a:solidFill>
                  <a:schemeClr val="tx1"/>
                </a:solidFill>
              </a:rPr>
              <a:t>(n.d.). Open book. </a:t>
            </a:r>
            <a:r>
              <a:rPr lang="en-CA" sz="1800" i="1" dirty="0">
                <a:solidFill>
                  <a:schemeClr val="tx1"/>
                </a:solidFill>
              </a:rPr>
              <a:t>The Noun Project</a:t>
            </a:r>
            <a:r>
              <a:rPr lang="en-CA" sz="1800" dirty="0">
                <a:solidFill>
                  <a:schemeClr val="tx1"/>
                </a:solidFill>
              </a:rPr>
              <a:t>. </a:t>
            </a:r>
            <a:r>
              <a:rPr lang="en-CA" sz="1800" dirty="0" smtClean="0">
                <a:solidFill>
                  <a:schemeClr val="tx1"/>
                </a:solidFill>
              </a:rPr>
              <a:t>CC BY. </a:t>
            </a:r>
            <a:r>
              <a:rPr lang="en-CA" sz="1800" dirty="0" smtClean="0">
                <a:solidFill>
                  <a:schemeClr val="tx1"/>
                </a:solidFill>
                <a:hlinkClick r:id="rId4"/>
              </a:rPr>
              <a:t>https</a:t>
            </a:r>
            <a:r>
              <a:rPr lang="en-CA" sz="1800" dirty="0">
                <a:solidFill>
                  <a:schemeClr val="tx1"/>
                </a:solidFill>
                <a:hlinkClick r:id="rId4"/>
              </a:rPr>
              <a:t>://thenounproject.com/search/?q=open%20book&amp;i=991011</a:t>
            </a:r>
            <a:endParaRPr lang="en-CA" sz="1800" dirty="0">
              <a:solidFill>
                <a:schemeClr val="tx1"/>
              </a:solidFill>
            </a:endParaRPr>
          </a:p>
          <a:p>
            <a:pPr marL="360000" indent="-457200"/>
            <a:r>
              <a:rPr lang="en-CA" sz="1800" dirty="0">
                <a:solidFill>
                  <a:schemeClr val="tx1"/>
                </a:solidFill>
              </a:rPr>
              <a:t>Icon </a:t>
            </a:r>
            <a:r>
              <a:rPr lang="en-CA" sz="1800" dirty="0" smtClean="0">
                <a:solidFill>
                  <a:schemeClr val="tx1"/>
                </a:solidFill>
              </a:rPr>
              <a:t>54. </a:t>
            </a:r>
            <a:r>
              <a:rPr lang="en-CA" sz="1800" dirty="0">
                <a:solidFill>
                  <a:schemeClr val="tx1"/>
                </a:solidFill>
              </a:rPr>
              <a:t>(n.d.). Sound</a:t>
            </a:r>
            <a:r>
              <a:rPr lang="en-CA" sz="1800" dirty="0" smtClean="0">
                <a:solidFill>
                  <a:schemeClr val="tx1"/>
                </a:solidFill>
              </a:rPr>
              <a:t>. </a:t>
            </a:r>
            <a:r>
              <a:rPr lang="en-CA" sz="1800" i="1" dirty="0" smtClean="0">
                <a:solidFill>
                  <a:schemeClr val="tx1"/>
                </a:solidFill>
              </a:rPr>
              <a:t>The </a:t>
            </a:r>
            <a:r>
              <a:rPr lang="en-CA" sz="1800" i="1" dirty="0">
                <a:solidFill>
                  <a:schemeClr val="tx1"/>
                </a:solidFill>
              </a:rPr>
              <a:t>Noun Project</a:t>
            </a:r>
            <a:r>
              <a:rPr lang="en-CA" sz="1800" dirty="0" smtClean="0">
                <a:solidFill>
                  <a:schemeClr val="tx1"/>
                </a:solidFill>
              </a:rPr>
              <a:t>. CC BY. </a:t>
            </a:r>
            <a:r>
              <a:rPr lang="en-CA" sz="1800" dirty="0" smtClean="0">
                <a:solidFill>
                  <a:schemeClr val="tx1"/>
                </a:solidFill>
                <a:hlinkClick r:id="rId5"/>
              </a:rPr>
              <a:t>https</a:t>
            </a:r>
            <a:r>
              <a:rPr lang="en-CA" sz="1800" dirty="0">
                <a:solidFill>
                  <a:schemeClr val="tx1"/>
                </a:solidFill>
                <a:hlinkClick r:id="rId5"/>
              </a:rPr>
              <a:t>://thenounproject.com/search/?q=sound&amp;i=208568</a:t>
            </a:r>
            <a:endParaRPr lang="en-CA" sz="1800" dirty="0">
              <a:solidFill>
                <a:schemeClr val="tx1"/>
              </a:solidFill>
            </a:endParaRPr>
          </a:p>
          <a:p>
            <a:pPr marL="360000" indent="-457200"/>
            <a:r>
              <a:rPr lang="en-US" sz="1800" dirty="0">
                <a:solidFill>
                  <a:schemeClr val="tx1"/>
                </a:solidFill>
                <a:cs typeface="Arial" panose="020B0604020202020204" pitchFamily="34" charset="0"/>
              </a:rPr>
              <a:t>Andrey </a:t>
            </a:r>
            <a:r>
              <a:rPr lang="en-US" sz="1800" dirty="0" err="1">
                <a:solidFill>
                  <a:schemeClr val="tx1"/>
                </a:solidFill>
                <a:cs typeface="Arial" panose="020B0604020202020204" pitchFamily="34" charset="0"/>
              </a:rPr>
              <a:t>Vasiliev</a:t>
            </a:r>
            <a:r>
              <a:rPr lang="en-US" sz="1800" dirty="0">
                <a:solidFill>
                  <a:schemeClr val="tx1"/>
                </a:solidFill>
                <a:cs typeface="Arial" panose="020B0604020202020204" pitchFamily="34" charset="0"/>
              </a:rPr>
              <a:t>. (</a:t>
            </a:r>
            <a:r>
              <a:rPr lang="en-US" sz="1800" dirty="0" err="1">
                <a:solidFill>
                  <a:schemeClr val="tx1"/>
                </a:solidFill>
                <a:cs typeface="Arial" panose="020B0604020202020204" pitchFamily="34" charset="0"/>
              </a:rPr>
              <a:t>n.d</a:t>
            </a:r>
            <a:r>
              <a:rPr lang="en-US" sz="1800" dirty="0" err="1" smtClean="0">
                <a:solidFill>
                  <a:schemeClr val="tx1"/>
                </a:solidFill>
                <a:cs typeface="Arial" panose="020B0604020202020204" pitchFamily="34" charset="0"/>
              </a:rPr>
              <a:t>.</a:t>
            </a:r>
            <a:r>
              <a:rPr lang="en-US" sz="1800" dirty="0" smtClean="0">
                <a:solidFill>
                  <a:schemeClr val="tx1"/>
                </a:solidFill>
                <a:cs typeface="Arial" panose="020B0604020202020204" pitchFamily="34" charset="0"/>
              </a:rPr>
              <a:t>). </a:t>
            </a:r>
            <a:r>
              <a:rPr lang="en-US" sz="1800" dirty="0">
                <a:solidFill>
                  <a:schemeClr val="tx1"/>
                </a:solidFill>
                <a:cs typeface="Arial" panose="020B0604020202020204" pitchFamily="34" charset="0"/>
              </a:rPr>
              <a:t>Film Projector. </a:t>
            </a:r>
            <a:r>
              <a:rPr lang="en-US" sz="1800" i="1" dirty="0">
                <a:solidFill>
                  <a:schemeClr val="tx1"/>
                </a:solidFill>
                <a:cs typeface="Arial" panose="020B0604020202020204" pitchFamily="34" charset="0"/>
              </a:rPr>
              <a:t>The Noun Project</a:t>
            </a:r>
            <a:r>
              <a:rPr lang="en-US" sz="1800" dirty="0">
                <a:solidFill>
                  <a:schemeClr val="tx1"/>
                </a:solidFill>
                <a:cs typeface="Arial" panose="020B0604020202020204" pitchFamily="34" charset="0"/>
              </a:rPr>
              <a:t>. CC BY</a:t>
            </a:r>
            <a:r>
              <a:rPr lang="en-US" sz="1800" dirty="0" smtClean="0">
                <a:solidFill>
                  <a:schemeClr val="tx1"/>
                </a:solidFill>
                <a:cs typeface="Arial" panose="020B0604020202020204" pitchFamily="34" charset="0"/>
              </a:rPr>
              <a:t>. </a:t>
            </a:r>
            <a:r>
              <a:rPr lang="en-CA" sz="1800" dirty="0">
                <a:solidFill>
                  <a:schemeClr val="tx1"/>
                </a:solidFill>
                <a:hlinkClick r:id="rId6"/>
              </a:rPr>
              <a:t>https://thenounproject.com/term/film-projector/336166/</a:t>
            </a:r>
            <a:endParaRPr lang="en-CA" sz="1800" dirty="0">
              <a:solidFill>
                <a:schemeClr val="tx1"/>
              </a:solidFill>
            </a:endParaRPr>
          </a:p>
          <a:p>
            <a:pPr marL="360000" indent="-457200"/>
            <a:r>
              <a:rPr lang="en-CA" sz="1800" dirty="0" err="1">
                <a:solidFill>
                  <a:schemeClr val="tx1"/>
                </a:solidFill>
              </a:rPr>
              <a:t>Montu</a:t>
            </a:r>
            <a:r>
              <a:rPr lang="en-CA" sz="1800" dirty="0">
                <a:solidFill>
                  <a:schemeClr val="tx1"/>
                </a:solidFill>
              </a:rPr>
              <a:t> </a:t>
            </a:r>
            <a:r>
              <a:rPr lang="en-CA" sz="1800" dirty="0" smtClean="0">
                <a:solidFill>
                  <a:schemeClr val="tx1"/>
                </a:solidFill>
              </a:rPr>
              <a:t>Yadav. </a:t>
            </a:r>
            <a:r>
              <a:rPr lang="en-CA" sz="1800" dirty="0">
                <a:solidFill>
                  <a:schemeClr val="tx1"/>
                </a:solidFill>
              </a:rPr>
              <a:t>(n.d.). Broadcast. </a:t>
            </a:r>
            <a:r>
              <a:rPr lang="en-CA" sz="1800" i="1" dirty="0">
                <a:solidFill>
                  <a:schemeClr val="tx1"/>
                </a:solidFill>
              </a:rPr>
              <a:t>The Noun Project. </a:t>
            </a:r>
            <a:r>
              <a:rPr lang="en-CA" sz="1800" dirty="0">
                <a:solidFill>
                  <a:schemeClr val="tx1"/>
                </a:solidFill>
              </a:rPr>
              <a:t>CC </a:t>
            </a:r>
            <a:r>
              <a:rPr lang="en-CA" sz="1800" dirty="0" smtClean="0">
                <a:solidFill>
                  <a:schemeClr val="tx1"/>
                </a:solidFill>
              </a:rPr>
              <a:t>BY. </a:t>
            </a:r>
            <a:r>
              <a:rPr lang="en-CA" sz="1800" dirty="0" smtClean="0">
                <a:solidFill>
                  <a:schemeClr val="tx1"/>
                </a:solidFill>
                <a:hlinkClick r:id="rId7"/>
              </a:rPr>
              <a:t>https</a:t>
            </a:r>
            <a:r>
              <a:rPr lang="en-CA" sz="1800" dirty="0">
                <a:solidFill>
                  <a:schemeClr val="tx1"/>
                </a:solidFill>
                <a:hlinkClick r:id="rId7"/>
              </a:rPr>
              <a:t>://thenounproject.com/search/?q=broadcast&amp;i=201837</a:t>
            </a:r>
            <a:endParaRPr lang="en-CA" sz="1800" dirty="0">
              <a:solidFill>
                <a:schemeClr val="tx1"/>
              </a:solidFill>
            </a:endParaRPr>
          </a:p>
          <a:p>
            <a:pPr marL="360000" indent="-457200"/>
            <a:r>
              <a:rPr lang="en-CA" sz="1800" dirty="0">
                <a:solidFill>
                  <a:schemeClr val="tx1"/>
                </a:solidFill>
              </a:rPr>
              <a:t>Joko </a:t>
            </a:r>
            <a:r>
              <a:rPr lang="en-CA" sz="1800" dirty="0" err="1" smtClean="0">
                <a:solidFill>
                  <a:schemeClr val="tx1"/>
                </a:solidFill>
              </a:rPr>
              <a:t>Mistari</a:t>
            </a:r>
            <a:r>
              <a:rPr lang="en-CA" sz="1800" dirty="0" smtClean="0">
                <a:solidFill>
                  <a:schemeClr val="tx1"/>
                </a:solidFill>
              </a:rPr>
              <a:t>. </a:t>
            </a:r>
            <a:r>
              <a:rPr lang="en-CA" sz="1800" dirty="0">
                <a:solidFill>
                  <a:schemeClr val="tx1"/>
                </a:solidFill>
              </a:rPr>
              <a:t>(n.d.). File. </a:t>
            </a:r>
            <a:r>
              <a:rPr lang="en-CA" sz="1800" i="1" dirty="0">
                <a:solidFill>
                  <a:schemeClr val="tx1"/>
                </a:solidFill>
              </a:rPr>
              <a:t>The Noun Project</a:t>
            </a:r>
            <a:r>
              <a:rPr lang="en-CA" sz="1800" dirty="0">
                <a:solidFill>
                  <a:schemeClr val="tx1"/>
                </a:solidFill>
              </a:rPr>
              <a:t>. CC BY. </a:t>
            </a:r>
            <a:r>
              <a:rPr lang="en-CA" sz="1800" dirty="0" smtClean="0">
                <a:solidFill>
                  <a:schemeClr val="tx1"/>
                </a:solidFill>
                <a:hlinkClick r:id="rId8"/>
              </a:rPr>
              <a:t>https</a:t>
            </a:r>
            <a:r>
              <a:rPr lang="en-CA" sz="1800" dirty="0">
                <a:solidFill>
                  <a:schemeClr val="tx1"/>
                </a:solidFill>
                <a:hlinkClick r:id="rId8"/>
              </a:rPr>
              <a:t>://thenounproject.com/search/?q=file%20sound&amp;i=2728070</a:t>
            </a:r>
            <a:endParaRPr lang="en-CA" sz="1800" dirty="0">
              <a:solidFill>
                <a:schemeClr val="tx1"/>
              </a:solidFill>
            </a:endParaRPr>
          </a:p>
          <a:p>
            <a:pPr marL="360000" indent="-457200"/>
            <a:r>
              <a:rPr lang="en-US" sz="1800" dirty="0" err="1">
                <a:solidFill>
                  <a:schemeClr val="tx1"/>
                </a:solidFill>
              </a:rPr>
              <a:t>Geralt</a:t>
            </a:r>
            <a:r>
              <a:rPr lang="en-US" sz="1800" dirty="0">
                <a:solidFill>
                  <a:schemeClr val="tx1"/>
                </a:solidFill>
              </a:rPr>
              <a:t>. (2017</a:t>
            </a:r>
            <a:r>
              <a:rPr lang="en-US" sz="1800" dirty="0" smtClean="0">
                <a:solidFill>
                  <a:schemeClr val="tx1"/>
                </a:solidFill>
              </a:rPr>
              <a:t>). </a:t>
            </a:r>
            <a:r>
              <a:rPr lang="en-US" sz="1800" dirty="0">
                <a:solidFill>
                  <a:schemeClr val="tx1"/>
                </a:solidFill>
              </a:rPr>
              <a:t>Atomic bomb. </a:t>
            </a:r>
            <a:r>
              <a:rPr lang="en-US" sz="1800" i="1" dirty="0" err="1">
                <a:solidFill>
                  <a:schemeClr val="tx1"/>
                </a:solidFill>
              </a:rPr>
              <a:t>Pixabay</a:t>
            </a:r>
            <a:r>
              <a:rPr lang="en-US" sz="1800" dirty="0">
                <a:solidFill>
                  <a:schemeClr val="tx1"/>
                </a:solidFill>
              </a:rPr>
              <a:t>. CC0. </a:t>
            </a:r>
            <a:r>
              <a:rPr lang="en-US" sz="1800" dirty="0">
                <a:solidFill>
                  <a:schemeClr val="tx1"/>
                </a:solidFill>
                <a:hlinkClick r:id="rId9"/>
              </a:rPr>
              <a:t>https://pixabay.com/photos/atomic-bomb-nuclear-weapons-2621291/</a:t>
            </a:r>
            <a:r>
              <a:rPr lang="en-US" sz="1800" dirty="0">
                <a:solidFill>
                  <a:schemeClr val="tx1"/>
                </a:solidFill>
              </a:rPr>
              <a:t> </a:t>
            </a:r>
          </a:p>
          <a:p>
            <a:pPr marL="360000" indent="-457200"/>
            <a:r>
              <a:rPr lang="en-US" sz="1800" dirty="0" smtClean="0">
                <a:solidFill>
                  <a:schemeClr val="tx1"/>
                </a:solidFill>
              </a:rPr>
              <a:t>Deleted_user_5405837. </a:t>
            </a:r>
            <a:r>
              <a:rPr lang="en-US" sz="1800" dirty="0">
                <a:solidFill>
                  <a:schemeClr val="tx1"/>
                </a:solidFill>
              </a:rPr>
              <a:t>(2017). </a:t>
            </a:r>
            <a:r>
              <a:rPr lang="en-US" sz="1800" i="1" dirty="0" err="1">
                <a:solidFill>
                  <a:schemeClr val="tx1"/>
                </a:solidFill>
              </a:rPr>
              <a:t>Freesound</a:t>
            </a:r>
            <a:r>
              <a:rPr lang="en-US" sz="1800" i="1" dirty="0">
                <a:solidFill>
                  <a:schemeClr val="tx1"/>
                </a:solidFill>
              </a:rPr>
              <a:t>. </a:t>
            </a:r>
            <a:r>
              <a:rPr lang="en-US" sz="1800" dirty="0">
                <a:solidFill>
                  <a:schemeClr val="tx1"/>
                </a:solidFill>
              </a:rPr>
              <a:t>CC </a:t>
            </a:r>
            <a:r>
              <a:rPr lang="en-US" sz="1800" dirty="0" smtClean="0">
                <a:solidFill>
                  <a:schemeClr val="tx1"/>
                </a:solidFill>
              </a:rPr>
              <a:t>BY. </a:t>
            </a:r>
            <a:r>
              <a:rPr lang="en-CA" sz="1800" dirty="0" smtClean="0">
                <a:solidFill>
                  <a:schemeClr val="tx1"/>
                </a:solidFill>
                <a:hlinkClick r:id="rId10"/>
              </a:rPr>
              <a:t>https</a:t>
            </a:r>
            <a:r>
              <a:rPr lang="en-CA" sz="1800" dirty="0">
                <a:solidFill>
                  <a:schemeClr val="tx1"/>
                </a:solidFill>
                <a:hlinkClick r:id="rId10"/>
              </a:rPr>
              <a:t>://freesound.org/people/deleted_user_5405837/sounds/399303/</a:t>
            </a:r>
            <a:endParaRPr lang="en-US" sz="1800" dirty="0">
              <a:solidFill>
                <a:schemeClr val="tx1"/>
              </a:solidFill>
            </a:endParaRPr>
          </a:p>
          <a:p>
            <a:pPr marL="360000" indent="-457200"/>
            <a:r>
              <a:rPr lang="en-US" sz="1800" dirty="0" err="1">
                <a:solidFill>
                  <a:schemeClr val="tx1"/>
                </a:solidFill>
              </a:rPr>
              <a:t>Rawpixel</a:t>
            </a:r>
            <a:r>
              <a:rPr lang="en-US" sz="1800" dirty="0">
                <a:solidFill>
                  <a:schemeClr val="tx1"/>
                </a:solidFill>
              </a:rPr>
              <a:t>. (n.d.). [Isabelle]. </a:t>
            </a:r>
            <a:r>
              <a:rPr lang="en-US" sz="1800" i="1" dirty="0" err="1">
                <a:solidFill>
                  <a:schemeClr val="tx1"/>
                </a:solidFill>
              </a:rPr>
              <a:t>Pixabay</a:t>
            </a:r>
            <a:r>
              <a:rPr lang="en-US" sz="1800" i="1" dirty="0">
                <a:solidFill>
                  <a:schemeClr val="tx1"/>
                </a:solidFill>
              </a:rPr>
              <a:t>. </a:t>
            </a:r>
            <a:r>
              <a:rPr lang="en-CA" sz="1800" dirty="0">
                <a:solidFill>
                  <a:schemeClr val="tx1"/>
                </a:solidFill>
                <a:hlinkClick r:id="rId11"/>
              </a:rPr>
              <a:t>https://pixabay.com/illustrations/cartoon-casual-character-drawing-3685566/</a:t>
            </a:r>
            <a:endParaRPr lang="en-CA" sz="1800" dirty="0">
              <a:solidFill>
                <a:schemeClr val="tx1"/>
              </a:solidFill>
            </a:endParaRPr>
          </a:p>
          <a:p>
            <a:pPr marL="719138" indent="-719138"/>
            <a:endParaRPr lang="en-CA" sz="1800" dirty="0">
              <a:solidFill>
                <a:schemeClr val="tx1"/>
              </a:solidFill>
              <a:cs typeface="Arial" panose="020B0604020202020204" pitchFamily="34" charset="0"/>
            </a:endParaRPr>
          </a:p>
          <a:p>
            <a:endParaRPr lang="en-US" sz="1800" dirty="0">
              <a:solidFill>
                <a:schemeClr val="tx1"/>
              </a:solidFill>
            </a:endParaRPr>
          </a:p>
        </p:txBody>
      </p:sp>
    </p:spTree>
    <p:extLst>
      <p:ext uri="{BB962C8B-B14F-4D97-AF65-F5344CB8AC3E}">
        <p14:creationId xmlns:p14="http://schemas.microsoft.com/office/powerpoint/2010/main" val="162721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BC3B9D6-93A2-4A40-BA59-6025226C4AFF}"/>
              </a:ext>
            </a:extLst>
          </p:cNvPr>
          <p:cNvSpPr txBox="1"/>
          <p:nvPr/>
        </p:nvSpPr>
        <p:spPr>
          <a:xfrm>
            <a:off x="1540800" y="1623600"/>
            <a:ext cx="7116511" cy="4249108"/>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Exceptions</a:t>
            </a:r>
          </a:p>
          <a:p>
            <a:endParaRPr lang="en-CA" sz="2800"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Fair Dealing</a:t>
            </a:r>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Research, private study, etc.</a:t>
            </a:r>
          </a:p>
          <a:p>
            <a:r>
              <a:rPr lang="en-CA" b="1" dirty="0">
                <a:latin typeface="Arial" panose="020B0604020202020204" pitchFamily="34" charset="0"/>
                <a:cs typeface="Arial" panose="020B0604020202020204" pitchFamily="34" charset="0"/>
              </a:rPr>
              <a:t>29</a:t>
            </a:r>
            <a:r>
              <a:rPr lang="en-CA" dirty="0">
                <a:latin typeface="Arial" panose="020B0604020202020204" pitchFamily="34" charset="0"/>
                <a:cs typeface="Arial" panose="020B0604020202020204" pitchFamily="34" charset="0"/>
              </a:rPr>
              <a:t> Fair dealing for the purpose of research, private study, education, parody or satire does not infringe </a:t>
            </a:r>
            <a:r>
              <a:rPr lang="en-CA" dirty="0" smtClean="0">
                <a:latin typeface="Arial" panose="020B0604020202020204" pitchFamily="34" charset="0"/>
                <a:cs typeface="Arial" panose="020B0604020202020204" pitchFamily="34" charset="0"/>
              </a:rPr>
              <a:t>copyright. </a:t>
            </a:r>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Criticism or review</a:t>
            </a:r>
          </a:p>
          <a:p>
            <a:r>
              <a:rPr lang="en-CA" b="1" dirty="0">
                <a:latin typeface="Arial" panose="020B0604020202020204" pitchFamily="34" charset="0"/>
                <a:cs typeface="Arial" panose="020B0604020202020204" pitchFamily="34" charset="0"/>
              </a:rPr>
              <a:t>29.1</a:t>
            </a:r>
            <a:r>
              <a:rPr lang="en-CA" dirty="0">
                <a:latin typeface="Arial" panose="020B0604020202020204" pitchFamily="34" charset="0"/>
                <a:cs typeface="Arial" panose="020B0604020202020204" pitchFamily="34" charset="0"/>
              </a:rPr>
              <a:t> Fair dealing for the purpose of criticism or review</a:t>
            </a:r>
            <a:r>
              <a:rPr lang="en-CA" dirty="0"/>
              <a:t> </a:t>
            </a:r>
            <a:r>
              <a:rPr lang="en-CA" dirty="0">
                <a:latin typeface="Arial" panose="020B0604020202020204" pitchFamily="34" charset="0"/>
                <a:cs typeface="Arial" panose="020B0604020202020204" pitchFamily="34" charset="0"/>
              </a:rPr>
              <a:t>does not infringe copyright if the following are mentioned: …</a:t>
            </a:r>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News reporting</a:t>
            </a:r>
          </a:p>
          <a:p>
            <a:r>
              <a:rPr lang="en-CA" b="1" dirty="0">
                <a:latin typeface="Arial" panose="020B0604020202020204" pitchFamily="34" charset="0"/>
                <a:cs typeface="Arial" panose="020B0604020202020204" pitchFamily="34" charset="0"/>
              </a:rPr>
              <a:t>29.2</a:t>
            </a:r>
            <a:r>
              <a:rPr lang="en-CA" dirty="0">
                <a:latin typeface="Arial" panose="020B0604020202020204" pitchFamily="34" charset="0"/>
                <a:cs typeface="Arial" panose="020B0604020202020204" pitchFamily="34" charset="0"/>
              </a:rPr>
              <a:t> Fair dealing for the purpose of news reporting does not infringe copyright if the following are mentioned: …</a:t>
            </a:r>
          </a:p>
        </p:txBody>
      </p:sp>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EDUCATIONAL EXCEPTIONS TO INFRINGEMENT</a:t>
            </a:r>
          </a:p>
        </p:txBody>
      </p:sp>
      <p:sp>
        <p:nvSpPr>
          <p:cNvPr id="8" name="TextBox 7">
            <a:extLst>
              <a:ext uri="{FF2B5EF4-FFF2-40B4-BE49-F238E27FC236}">
                <a16:creationId xmlns:a16="http://schemas.microsoft.com/office/drawing/2014/main" id="{17FCF8EB-1437-9848-9AF7-615EED829CC8}"/>
              </a:ext>
            </a:extLst>
          </p:cNvPr>
          <p:cNvSpPr txBox="1"/>
          <p:nvPr/>
        </p:nvSpPr>
        <p:spPr>
          <a:xfrm>
            <a:off x="1625580" y="4283562"/>
            <a:ext cx="2031246" cy="369332"/>
          </a:xfrm>
          <a:prstGeom prst="rect">
            <a:avLst/>
          </a:prstGeom>
          <a:noFill/>
        </p:spPr>
        <p:txBody>
          <a:bodyPr wrap="square" rtlCol="0">
            <a:spAutoFit/>
          </a:bodyPr>
          <a:lstStyle/>
          <a:p>
            <a:r>
              <a:rPr lang="en-US" dirty="0" smtClean="0"/>
              <a:t>ss. </a:t>
            </a:r>
            <a:r>
              <a:rPr lang="en-US" dirty="0"/>
              <a:t>29.4–30.03</a:t>
            </a:r>
          </a:p>
        </p:txBody>
      </p:sp>
      <p:sp>
        <p:nvSpPr>
          <p:cNvPr id="12" name="Oval 11">
            <a:extLst>
              <a:ext uri="{FF2B5EF4-FFF2-40B4-BE49-F238E27FC236}">
                <a16:creationId xmlns:a16="http://schemas.microsoft.com/office/drawing/2014/main" id="{F3F10511-BC95-ED44-BB5C-48544BBD43BF}"/>
              </a:ext>
            </a:extLst>
          </p:cNvPr>
          <p:cNvSpPr/>
          <p:nvPr/>
        </p:nvSpPr>
        <p:spPr>
          <a:xfrm>
            <a:off x="964149" y="2427291"/>
            <a:ext cx="2742317" cy="409207"/>
          </a:xfrm>
          <a:prstGeom prst="ellipse">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1F649E6-76B0-1A42-A9CD-F7CB388E40AF}"/>
              </a:ext>
            </a:extLst>
          </p:cNvPr>
          <p:cNvPicPr>
            <a:picLocks noChangeAspect="1"/>
          </p:cNvPicPr>
          <p:nvPr/>
        </p:nvPicPr>
        <p:blipFill>
          <a:blip r:embed="rId3"/>
          <a:stretch>
            <a:fillRect/>
          </a:stretch>
        </p:blipFill>
        <p:spPr>
          <a:xfrm>
            <a:off x="5201901" y="4470400"/>
            <a:ext cx="2219653" cy="2399999"/>
          </a:xfrm>
          <a:prstGeom prst="rect">
            <a:avLst/>
          </a:prstGeom>
        </p:spPr>
      </p:pic>
      <p:pic>
        <p:nvPicPr>
          <p:cNvPr id="17" name="Picture 16">
            <a:extLst>
              <a:ext uri="{FF2B5EF4-FFF2-40B4-BE49-F238E27FC236}">
                <a16:creationId xmlns:a16="http://schemas.microsoft.com/office/drawing/2014/main" id="{8A7554F8-AA3D-4847-8B2C-5763326199FC}"/>
              </a:ext>
            </a:extLst>
          </p:cNvPr>
          <p:cNvPicPr>
            <a:picLocks noChangeAspect="1"/>
          </p:cNvPicPr>
          <p:nvPr/>
        </p:nvPicPr>
        <p:blipFill>
          <a:blip r:embed="rId4"/>
          <a:srcRect/>
          <a:stretch/>
        </p:blipFill>
        <p:spPr>
          <a:xfrm>
            <a:off x="7533283" y="3289383"/>
            <a:ext cx="1712365" cy="1854291"/>
          </a:xfrm>
          <a:prstGeom prst="rect">
            <a:avLst/>
          </a:prstGeom>
        </p:spPr>
      </p:pic>
      <p:pic>
        <p:nvPicPr>
          <p:cNvPr id="18" name="Picture 17">
            <a:extLst>
              <a:ext uri="{FF2B5EF4-FFF2-40B4-BE49-F238E27FC236}">
                <a16:creationId xmlns:a16="http://schemas.microsoft.com/office/drawing/2014/main" id="{8DE08078-3C47-F144-AAA6-524906B52D2B}"/>
              </a:ext>
            </a:extLst>
          </p:cNvPr>
          <p:cNvPicPr>
            <a:picLocks noChangeAspect="1"/>
          </p:cNvPicPr>
          <p:nvPr/>
        </p:nvPicPr>
        <p:blipFill>
          <a:blip r:embed="rId5"/>
          <a:stretch>
            <a:fillRect/>
          </a:stretch>
        </p:blipFill>
        <p:spPr>
          <a:xfrm>
            <a:off x="9335965" y="4712636"/>
            <a:ext cx="2129682" cy="2238406"/>
          </a:xfrm>
          <a:prstGeom prst="rect">
            <a:avLst/>
          </a:prstGeom>
        </p:spPr>
      </p:pic>
      <p:grpSp>
        <p:nvGrpSpPr>
          <p:cNvPr id="2" name="Group 1"/>
          <p:cNvGrpSpPr/>
          <p:nvPr/>
        </p:nvGrpSpPr>
        <p:grpSpPr>
          <a:xfrm>
            <a:off x="4772308" y="2529256"/>
            <a:ext cx="3122773" cy="3311441"/>
            <a:chOff x="4772308" y="2529256"/>
            <a:chExt cx="3122773" cy="3311441"/>
          </a:xfrm>
        </p:grpSpPr>
        <p:pic>
          <p:nvPicPr>
            <p:cNvPr id="24" name="Picture 2" descr="Image result for canada coat of arm">
              <a:extLst>
                <a:ext uri="{FF2B5EF4-FFF2-40B4-BE49-F238E27FC236}">
                  <a16:creationId xmlns:a16="http://schemas.microsoft.com/office/drawing/2014/main" id="{7FCD4F23-AD52-B246-92FA-54BF89F05A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131" y="2529256"/>
              <a:ext cx="2206472" cy="258765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06184D0-FBD5-CF49-82BF-1898016E0831}"/>
                </a:ext>
              </a:extLst>
            </p:cNvPr>
            <p:cNvSpPr txBox="1"/>
            <p:nvPr/>
          </p:nvSpPr>
          <p:spPr>
            <a:xfrm>
              <a:off x="4772308" y="5379032"/>
              <a:ext cx="3122773" cy="461665"/>
            </a:xfrm>
            <a:prstGeom prst="rect">
              <a:avLst/>
            </a:prstGeom>
            <a:noFill/>
          </p:spPr>
          <p:txBody>
            <a:bodyPr wrap="square" rtlCol="0">
              <a:spAutoFit/>
            </a:bodyPr>
            <a:lstStyle/>
            <a:p>
              <a:r>
                <a:rPr lang="en-US" sz="2400" b="1" dirty="0"/>
                <a:t>R.S.C., 1985, c. C-42</a:t>
              </a:r>
            </a:p>
          </p:txBody>
        </p:sp>
      </p:grpSp>
      <p:sp>
        <p:nvSpPr>
          <p:cNvPr id="26" name="TextBox 25">
            <a:extLst>
              <a:ext uri="{FF2B5EF4-FFF2-40B4-BE49-F238E27FC236}">
                <a16:creationId xmlns:a16="http://schemas.microsoft.com/office/drawing/2014/main" id="{006184D0-FBD5-CF49-82BF-1898016E0831}"/>
              </a:ext>
            </a:extLst>
          </p:cNvPr>
          <p:cNvSpPr txBox="1"/>
          <p:nvPr/>
        </p:nvSpPr>
        <p:spPr>
          <a:xfrm>
            <a:off x="5174417" y="5878330"/>
            <a:ext cx="2315400" cy="461665"/>
          </a:xfrm>
          <a:prstGeom prst="rect">
            <a:avLst/>
          </a:prstGeom>
          <a:noFill/>
        </p:spPr>
        <p:txBody>
          <a:bodyPr wrap="square" rtlCol="0">
            <a:spAutoFit/>
          </a:bodyPr>
          <a:lstStyle/>
          <a:p>
            <a:r>
              <a:rPr lang="en-US" sz="2400" b="1" dirty="0" smtClean="0"/>
              <a:t>ss. </a:t>
            </a:r>
            <a:r>
              <a:rPr lang="en-US" sz="2400" b="1" dirty="0"/>
              <a:t>29.4–30.03</a:t>
            </a:r>
          </a:p>
        </p:txBody>
      </p:sp>
      <p:pic>
        <p:nvPicPr>
          <p:cNvPr id="27" name="Picture 26" descr="A close up of a logo&#10;&#10;Description automatically generated">
            <a:extLst>
              <a:ext uri="{FF2B5EF4-FFF2-40B4-BE49-F238E27FC236}">
                <a16:creationId xmlns:a16="http://schemas.microsoft.com/office/drawing/2014/main" id="{644F6293-648E-784C-B860-5ADC8A669FC2}"/>
              </a:ext>
            </a:extLst>
          </p:cNvPr>
          <p:cNvPicPr>
            <a:picLocks noChangeAspect="1"/>
          </p:cNvPicPr>
          <p:nvPr/>
        </p:nvPicPr>
        <p:blipFill>
          <a:blip r:embed="rId7"/>
          <a:stretch>
            <a:fillRect/>
          </a:stretch>
        </p:blipFill>
        <p:spPr>
          <a:xfrm rot="746844">
            <a:off x="3483138" y="3243962"/>
            <a:ext cx="590513" cy="1158240"/>
          </a:xfrm>
          <a:prstGeom prst="rect">
            <a:avLst/>
          </a:prstGeom>
        </p:spPr>
      </p:pic>
      <p:pic>
        <p:nvPicPr>
          <p:cNvPr id="28" name="Picture 27" descr="A close up of a logo&#10;&#10;Description automatically generated">
            <a:extLst>
              <a:ext uri="{FF2B5EF4-FFF2-40B4-BE49-F238E27FC236}">
                <a16:creationId xmlns:a16="http://schemas.microsoft.com/office/drawing/2014/main" id="{DCE4A8ED-4FF7-8F44-8C14-38E88545A616}"/>
              </a:ext>
            </a:extLst>
          </p:cNvPr>
          <p:cNvPicPr>
            <a:picLocks noChangeAspect="1"/>
          </p:cNvPicPr>
          <p:nvPr/>
        </p:nvPicPr>
        <p:blipFill>
          <a:blip r:embed="rId7"/>
          <a:stretch>
            <a:fillRect/>
          </a:stretch>
        </p:blipFill>
        <p:spPr>
          <a:xfrm rot="20798200">
            <a:off x="7864419" y="1644048"/>
            <a:ext cx="590513" cy="1158240"/>
          </a:xfrm>
          <a:prstGeom prst="rect">
            <a:avLst/>
          </a:prstGeom>
        </p:spPr>
      </p:pic>
      <p:pic>
        <p:nvPicPr>
          <p:cNvPr id="29" name="Picture 28" descr="A close up of a logo&#10;&#10;Description automatically generated">
            <a:extLst>
              <a:ext uri="{FF2B5EF4-FFF2-40B4-BE49-F238E27FC236}">
                <a16:creationId xmlns:a16="http://schemas.microsoft.com/office/drawing/2014/main" id="{4AF88CF6-02D6-2F4A-A257-47371EEFD660}"/>
              </a:ext>
            </a:extLst>
          </p:cNvPr>
          <p:cNvPicPr>
            <a:picLocks noChangeAspect="1"/>
          </p:cNvPicPr>
          <p:nvPr/>
        </p:nvPicPr>
        <p:blipFill>
          <a:blip r:embed="rId8"/>
          <a:stretch>
            <a:fillRect/>
          </a:stretch>
        </p:blipFill>
        <p:spPr>
          <a:xfrm rot="21249545">
            <a:off x="10881705" y="3658409"/>
            <a:ext cx="977573" cy="911892"/>
          </a:xfrm>
          <a:prstGeom prst="rect">
            <a:avLst/>
          </a:prstGeom>
        </p:spPr>
      </p:pic>
      <p:grpSp>
        <p:nvGrpSpPr>
          <p:cNvPr id="6" name="Group 5"/>
          <p:cNvGrpSpPr/>
          <p:nvPr/>
        </p:nvGrpSpPr>
        <p:grpSpPr>
          <a:xfrm>
            <a:off x="4369327" y="1909584"/>
            <a:ext cx="4119108" cy="3925127"/>
            <a:chOff x="4369327" y="1909584"/>
            <a:chExt cx="4119108" cy="3925127"/>
          </a:xfrm>
        </p:grpSpPr>
        <p:pic>
          <p:nvPicPr>
            <p:cNvPr id="4" name="Picture 2" descr="Image result for canada coat of arm">
              <a:extLst>
                <a:ext uri="{FF2B5EF4-FFF2-40B4-BE49-F238E27FC236}">
                  <a16:creationId xmlns:a16="http://schemas.microsoft.com/office/drawing/2014/main" id="{4FC4E625-E794-604C-8996-C2C11993B3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947" y="1909584"/>
              <a:ext cx="2608463" cy="313191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006184D0-FBD5-CF49-82BF-1898016E0831}"/>
                </a:ext>
              </a:extLst>
            </p:cNvPr>
            <p:cNvSpPr txBox="1"/>
            <p:nvPr/>
          </p:nvSpPr>
          <p:spPr>
            <a:xfrm>
              <a:off x="4369327" y="5311491"/>
              <a:ext cx="4119108" cy="523220"/>
            </a:xfrm>
            <a:prstGeom prst="rect">
              <a:avLst/>
            </a:prstGeom>
            <a:noFill/>
          </p:spPr>
          <p:txBody>
            <a:bodyPr wrap="square" rtlCol="0">
              <a:spAutoFit/>
            </a:bodyPr>
            <a:lstStyle/>
            <a:p>
              <a:r>
                <a:rPr lang="en-US" sz="2800" b="1" dirty="0"/>
                <a:t>R.S.C., 1985, c. C-42</a:t>
              </a:r>
            </a:p>
          </p:txBody>
        </p:sp>
      </p:grpSp>
    </p:spTree>
    <p:extLst>
      <p:ext uri="{BB962C8B-B14F-4D97-AF65-F5344CB8AC3E}">
        <p14:creationId xmlns:p14="http://schemas.microsoft.com/office/powerpoint/2010/main" val="1857498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6"/>
                                        </p:tgtEl>
                                      </p:cBhvr>
                                      <p:by x="60000" y="60000"/>
                                    </p:animScale>
                                  </p:childTnLst>
                                </p:cTn>
                              </p:par>
                              <p:par>
                                <p:cTn id="12" presetID="42" presetClass="path" presetSubtype="0" accel="50000" decel="50000" fill="hold" nodeType="withEffect">
                                  <p:stCondLst>
                                    <p:cond delay="0"/>
                                  </p:stCondLst>
                                  <p:childTnLst>
                                    <p:animMotion origin="layout" path="M 0.00886 -0.00277 L -0.3056 -0.11921 " pathEditMode="relative" rAng="0" ptsTypes="AA">
                                      <p:cBhvr>
                                        <p:cTn id="13" dur="2000" fill="hold"/>
                                        <p:tgtEl>
                                          <p:spTgt spid="6"/>
                                        </p:tgtEl>
                                        <p:attrNameLst>
                                          <p:attrName>ppt_x</p:attrName>
                                          <p:attrName>ppt_y</p:attrName>
                                        </p:attrNameLst>
                                      </p:cBhvr>
                                      <p:rCtr x="-15729" y="-5833"/>
                                    </p:animMotion>
                                  </p:childTnLst>
                                </p:cTn>
                              </p:par>
                              <p:par>
                                <p:cTn id="14" presetID="10" presetClass="entr" presetSubtype="0" fill="hold" grpId="1"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500"/>
                            </p:stCondLst>
                            <p:childTnLst>
                              <p:par>
                                <p:cTn id="23" presetID="2" presetClass="entr" presetSubtype="4" fill="hold" nodeType="afterEffect">
                                  <p:stCondLst>
                                    <p:cond delay="10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500"/>
                                        <p:tgtEl>
                                          <p:spTgt spid="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250" fill="hold"/>
                                        <p:tgtEl>
                                          <p:spTgt spid="27"/>
                                        </p:tgtEl>
                                        <p:attrNameLst>
                                          <p:attrName>ppt_w</p:attrName>
                                        </p:attrNameLst>
                                      </p:cBhvr>
                                      <p:tavLst>
                                        <p:tav tm="0">
                                          <p:val>
                                            <p:fltVal val="0"/>
                                          </p:val>
                                        </p:tav>
                                        <p:tav tm="100000">
                                          <p:val>
                                            <p:strVal val="#ppt_w"/>
                                          </p:val>
                                        </p:tav>
                                      </p:tavLst>
                                    </p:anim>
                                    <p:anim calcmode="lin" valueType="num">
                                      <p:cBhvr>
                                        <p:cTn id="78" dur="250" fill="hold"/>
                                        <p:tgtEl>
                                          <p:spTgt spid="27"/>
                                        </p:tgtEl>
                                        <p:attrNameLst>
                                          <p:attrName>ppt_h</p:attrName>
                                        </p:attrNameLst>
                                      </p:cBhvr>
                                      <p:tavLst>
                                        <p:tav tm="0">
                                          <p:val>
                                            <p:fltVal val="0"/>
                                          </p:val>
                                        </p:tav>
                                        <p:tav tm="100000">
                                          <p:val>
                                            <p:strVal val="#ppt_h"/>
                                          </p:val>
                                        </p:tav>
                                      </p:tavLst>
                                    </p:anim>
                                    <p:animEffect transition="in" filter="fade">
                                      <p:cBhvr>
                                        <p:cTn id="79" dur="250"/>
                                        <p:tgtEl>
                                          <p:spTgt spid="27"/>
                                        </p:tgtEl>
                                      </p:cBhvr>
                                    </p:animEffect>
                                  </p:childTnLst>
                                </p:cTn>
                              </p:par>
                            </p:childTnLst>
                          </p:cTn>
                        </p:par>
                        <p:par>
                          <p:cTn id="80" fill="hold">
                            <p:stCondLst>
                              <p:cond delay="250"/>
                            </p:stCondLst>
                            <p:childTnLst>
                              <p:par>
                                <p:cTn id="81" presetID="53" presetClass="entr" presetSubtype="16" fill="hold" nodeType="afterEffect">
                                  <p:stCondLst>
                                    <p:cond delay="100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Effect transition="in" filter="fade">
                                      <p:cBhvr>
                                        <p:cTn id="85" dur="500"/>
                                        <p:tgtEl>
                                          <p:spTgt spid="28"/>
                                        </p:tgtEl>
                                      </p:cBhvr>
                                    </p:animEffect>
                                  </p:childTnLst>
                                </p:cTn>
                              </p:par>
                            </p:childTnLst>
                          </p:cTn>
                        </p:par>
                        <p:par>
                          <p:cTn id="86" fill="hold">
                            <p:stCondLst>
                              <p:cond delay="1750"/>
                            </p:stCondLst>
                            <p:childTnLst>
                              <p:par>
                                <p:cTn id="87" presetID="53" presetClass="entr" presetSubtype="16" fill="hold" nodeType="afterEffect">
                                  <p:stCondLst>
                                    <p:cond delay="1000"/>
                                  </p:stCondLst>
                                  <p:childTnLst>
                                    <p:set>
                                      <p:cBhvr>
                                        <p:cTn id="88" dur="1" fill="hold">
                                          <p:stCondLst>
                                            <p:cond delay="0"/>
                                          </p:stCondLst>
                                        </p:cTn>
                                        <p:tgtEl>
                                          <p:spTgt spid="29"/>
                                        </p:tgtEl>
                                        <p:attrNameLst>
                                          <p:attrName>style.visibility</p:attrName>
                                        </p:attrNameLst>
                                      </p:cBhvr>
                                      <p:to>
                                        <p:strVal val="visible"/>
                                      </p:to>
                                    </p:set>
                                    <p:anim calcmode="lin" valueType="num">
                                      <p:cBhvr>
                                        <p:cTn id="89" dur="250" fill="hold"/>
                                        <p:tgtEl>
                                          <p:spTgt spid="29"/>
                                        </p:tgtEl>
                                        <p:attrNameLst>
                                          <p:attrName>ppt_w</p:attrName>
                                        </p:attrNameLst>
                                      </p:cBhvr>
                                      <p:tavLst>
                                        <p:tav tm="0">
                                          <p:val>
                                            <p:fltVal val="0"/>
                                          </p:val>
                                        </p:tav>
                                        <p:tav tm="100000">
                                          <p:val>
                                            <p:strVal val="#ppt_w"/>
                                          </p:val>
                                        </p:tav>
                                      </p:tavLst>
                                    </p:anim>
                                    <p:anim calcmode="lin" valueType="num">
                                      <p:cBhvr>
                                        <p:cTn id="90" dur="250" fill="hold"/>
                                        <p:tgtEl>
                                          <p:spTgt spid="29"/>
                                        </p:tgtEl>
                                        <p:attrNameLst>
                                          <p:attrName>ppt_h</p:attrName>
                                        </p:attrNameLst>
                                      </p:cBhvr>
                                      <p:tavLst>
                                        <p:tav tm="0">
                                          <p:val>
                                            <p:fltVal val="0"/>
                                          </p:val>
                                        </p:tav>
                                        <p:tav tm="100000">
                                          <p:val>
                                            <p:strVal val="#ppt_h"/>
                                          </p:val>
                                        </p:tav>
                                      </p:tavLst>
                                    </p:anim>
                                    <p:animEffect transition="in" filter="fade">
                                      <p:cBhvr>
                                        <p:cTn id="91"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8" grpId="1"/>
      <p:bldP spid="8" grpId="2"/>
      <p:bldP spid="12" grpId="0" animBg="1"/>
      <p:bldP spid="12" grpId="1"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D2DB9F-A2FE-FC4A-A1F6-8BB4896EBFA8}"/>
              </a:ext>
            </a:extLst>
          </p:cNvPr>
          <p:cNvSpPr>
            <a:spLocks noGrp="1"/>
          </p:cNvSpPr>
          <p:nvPr>
            <p:ph type="body" sz="quarter" idx="15"/>
          </p:nvPr>
        </p:nvSpPr>
        <p:spPr>
          <a:xfrm>
            <a:off x="369651" y="1549395"/>
            <a:ext cx="11614826" cy="5029203"/>
          </a:xfrm>
        </p:spPr>
        <p:txBody>
          <a:bodyPr/>
          <a:lstStyle/>
          <a:p>
            <a:pPr marL="363538" indent="-363538"/>
            <a:r>
              <a:rPr lang="en-CA" sz="1800" dirty="0" err="1" smtClean="0">
                <a:solidFill>
                  <a:schemeClr val="tx1"/>
                </a:solidFill>
                <a:latin typeface="Arial" panose="020B0604020202020204" pitchFamily="34" charset="0"/>
                <a:cs typeface="Arial" panose="020B0604020202020204" pitchFamily="34" charset="0"/>
              </a:rPr>
              <a:t>Mohamad_Hassan</a:t>
            </a:r>
            <a:r>
              <a:rPr lang="en-CA" sz="1800" dirty="0" smtClean="0">
                <a:solidFill>
                  <a:schemeClr val="tx1"/>
                </a:solidFill>
                <a:latin typeface="Arial" panose="020B0604020202020204" pitchFamily="34" charset="0"/>
                <a:cs typeface="Arial" panose="020B0604020202020204" pitchFamily="34" charset="0"/>
              </a:rPr>
              <a:t>. (</a:t>
            </a:r>
            <a:r>
              <a:rPr lang="en-CA" sz="1800" dirty="0" err="1" smtClean="0">
                <a:solidFill>
                  <a:schemeClr val="tx1"/>
                </a:solidFill>
                <a:latin typeface="Arial" panose="020B0604020202020204" pitchFamily="34" charset="0"/>
                <a:cs typeface="Arial" panose="020B0604020202020204" pitchFamily="34" charset="0"/>
              </a:rPr>
              <a:t>n.d</a:t>
            </a:r>
            <a:r>
              <a:rPr lang="en-CA" sz="1800" dirty="0" err="1">
                <a:solidFill>
                  <a:schemeClr val="tx1"/>
                </a:solidFill>
                <a:latin typeface="Arial" panose="020B0604020202020204" pitchFamily="34" charset="0"/>
                <a:cs typeface="Arial" panose="020B0604020202020204" pitchFamily="34" charset="0"/>
              </a:rPr>
              <a:t>.</a:t>
            </a:r>
            <a:r>
              <a:rPr lang="en-CA" sz="1800" dirty="0">
                <a:solidFill>
                  <a:schemeClr val="tx1"/>
                </a:solidFill>
                <a:latin typeface="Arial" panose="020B0604020202020204" pitchFamily="34" charset="0"/>
                <a:cs typeface="Arial" panose="020B0604020202020204" pitchFamily="34" charset="0"/>
              </a:rPr>
              <a:t>). [Student] </a:t>
            </a:r>
            <a:r>
              <a:rPr lang="en-CA" sz="1800" i="1" dirty="0" err="1">
                <a:solidFill>
                  <a:schemeClr val="tx1"/>
                </a:solidFill>
                <a:latin typeface="Arial" panose="020B0604020202020204" pitchFamily="34" charset="0"/>
                <a:cs typeface="Arial" panose="020B0604020202020204" pitchFamily="34" charset="0"/>
              </a:rPr>
              <a:t>Pixabay</a:t>
            </a:r>
            <a:r>
              <a:rPr lang="en-CA" sz="1800" i="1" dirty="0">
                <a:solidFill>
                  <a:schemeClr val="tx1"/>
                </a:solidFill>
                <a:latin typeface="Arial" panose="020B0604020202020204" pitchFamily="34" charset="0"/>
                <a:cs typeface="Arial" panose="020B0604020202020204" pitchFamily="34" charset="0"/>
              </a:rPr>
              <a:t>. </a:t>
            </a:r>
            <a:r>
              <a:rPr lang="en-CA" sz="1800" dirty="0">
                <a:solidFill>
                  <a:schemeClr val="tx1"/>
                </a:solidFill>
                <a:hlinkClick r:id="rId2"/>
              </a:rPr>
              <a:t>https://pixabay.com/vectors/programmer-computer-woman-support-3607627/</a:t>
            </a:r>
            <a:endParaRPr lang="en-CA" sz="1800" dirty="0">
              <a:solidFill>
                <a:schemeClr val="tx1"/>
              </a:solidFill>
            </a:endParaRPr>
          </a:p>
          <a:p>
            <a:pPr marL="363538" indent="-363538"/>
            <a:r>
              <a:rPr lang="en-CA" sz="1800" dirty="0" err="1">
                <a:solidFill>
                  <a:schemeClr val="tx1"/>
                </a:solidFill>
              </a:rPr>
              <a:t>Guilherme</a:t>
            </a:r>
            <a:r>
              <a:rPr lang="en-CA" sz="1800" dirty="0">
                <a:solidFill>
                  <a:schemeClr val="tx1"/>
                </a:solidFill>
              </a:rPr>
              <a:t> </a:t>
            </a:r>
            <a:r>
              <a:rPr lang="en-CA" sz="1800" dirty="0" err="1" smtClean="0">
                <a:solidFill>
                  <a:schemeClr val="tx1"/>
                </a:solidFill>
              </a:rPr>
              <a:t>Fertado</a:t>
            </a:r>
            <a:r>
              <a:rPr lang="en-CA" sz="1800" dirty="0" smtClean="0">
                <a:solidFill>
                  <a:schemeClr val="tx1"/>
                </a:solidFill>
              </a:rPr>
              <a:t>. </a:t>
            </a:r>
            <a:r>
              <a:rPr lang="en-CA" sz="1800" dirty="0">
                <a:solidFill>
                  <a:schemeClr val="tx1"/>
                </a:solidFill>
              </a:rPr>
              <a:t>(n.d.). Sign. </a:t>
            </a:r>
            <a:r>
              <a:rPr lang="en-CA" sz="1800" i="1" dirty="0">
                <a:solidFill>
                  <a:schemeClr val="tx1"/>
                </a:solidFill>
              </a:rPr>
              <a:t>The Noun </a:t>
            </a:r>
            <a:r>
              <a:rPr lang="en-CA" sz="1800" i="1" dirty="0" smtClean="0">
                <a:solidFill>
                  <a:schemeClr val="tx1"/>
                </a:solidFill>
              </a:rPr>
              <a:t>Project</a:t>
            </a:r>
            <a:r>
              <a:rPr lang="en-CA" sz="1800" i="1" dirty="0">
                <a:solidFill>
                  <a:schemeClr val="tx1"/>
                </a:solidFill>
              </a:rPr>
              <a:t>. </a:t>
            </a:r>
            <a:r>
              <a:rPr lang="en-CA" sz="1800" dirty="0">
                <a:solidFill>
                  <a:schemeClr val="tx1"/>
                </a:solidFill>
              </a:rPr>
              <a:t>CC BY. </a:t>
            </a:r>
            <a:r>
              <a:rPr lang="en-CA" sz="1800" dirty="0" smtClean="0">
                <a:solidFill>
                  <a:schemeClr val="tx1"/>
                </a:solidFill>
                <a:hlinkClick r:id="rId3"/>
              </a:rPr>
              <a:t>https</a:t>
            </a:r>
            <a:r>
              <a:rPr lang="en-CA" sz="1800" dirty="0">
                <a:solidFill>
                  <a:schemeClr val="tx1"/>
                </a:solidFill>
                <a:hlinkClick r:id="rId3"/>
              </a:rPr>
              <a:t>://thenounproject.com/search/?q=sign&amp;i=1859815</a:t>
            </a:r>
            <a:endParaRPr lang="en-CA" sz="1800" dirty="0">
              <a:solidFill>
                <a:schemeClr val="tx1"/>
              </a:solidFill>
              <a:cs typeface="Arial" panose="020B0604020202020204" pitchFamily="34" charset="0"/>
            </a:endParaRPr>
          </a:p>
          <a:p>
            <a:pPr marL="363538" indent="-363538"/>
            <a:r>
              <a:rPr lang="en-CA" sz="1800" dirty="0" err="1">
                <a:solidFill>
                  <a:schemeClr val="tx1"/>
                </a:solidFill>
                <a:cs typeface="Arial" panose="020B0604020202020204" pitchFamily="34" charset="0"/>
              </a:rPr>
              <a:t>Dawid</a:t>
            </a:r>
            <a:r>
              <a:rPr lang="en-CA" sz="1800" dirty="0">
                <a:solidFill>
                  <a:schemeClr val="tx1"/>
                </a:solidFill>
                <a:cs typeface="Arial" panose="020B0604020202020204" pitchFamily="34" charset="0"/>
              </a:rPr>
              <a:t> </a:t>
            </a:r>
            <a:r>
              <a:rPr lang="en-CA" sz="1800" dirty="0" err="1" smtClean="0">
                <a:solidFill>
                  <a:schemeClr val="tx1"/>
                </a:solidFill>
                <a:cs typeface="Arial" panose="020B0604020202020204" pitchFamily="34" charset="0"/>
              </a:rPr>
              <a:t>Sobolewski</a:t>
            </a:r>
            <a:r>
              <a:rPr lang="en-CA" sz="1800" dirty="0" smtClean="0">
                <a:solidFill>
                  <a:schemeClr val="tx1"/>
                </a:solidFill>
                <a:cs typeface="Arial" panose="020B0604020202020204" pitchFamily="34" charset="0"/>
              </a:rPr>
              <a:t>. </a:t>
            </a:r>
            <a:r>
              <a:rPr lang="en-CA" sz="1800" dirty="0">
                <a:solidFill>
                  <a:schemeClr val="tx1"/>
                </a:solidFill>
                <a:cs typeface="Arial" panose="020B0604020202020204" pitchFamily="34" charset="0"/>
              </a:rPr>
              <a:t>(n.d.). </a:t>
            </a:r>
            <a:r>
              <a:rPr lang="en-CA" sz="1800" dirty="0" err="1">
                <a:solidFill>
                  <a:schemeClr val="tx1"/>
                </a:solidFill>
                <a:cs typeface="Arial" panose="020B0604020202020204" pitchFamily="34" charset="0"/>
              </a:rPr>
              <a:t>Mockup</a:t>
            </a:r>
            <a:r>
              <a:rPr lang="en-CA" sz="1800" dirty="0">
                <a:solidFill>
                  <a:schemeClr val="tx1"/>
                </a:solidFill>
                <a:cs typeface="Arial" panose="020B0604020202020204" pitchFamily="34" charset="0"/>
              </a:rPr>
              <a:t> article. </a:t>
            </a:r>
            <a:r>
              <a:rPr lang="en-CA" sz="1800" i="1" dirty="0">
                <a:solidFill>
                  <a:schemeClr val="tx1"/>
                </a:solidFill>
                <a:cs typeface="Arial" panose="020B0604020202020204" pitchFamily="34" charset="0"/>
              </a:rPr>
              <a:t>The Noun Project</a:t>
            </a:r>
            <a:r>
              <a:rPr lang="en-CA" sz="1800" dirty="0">
                <a:solidFill>
                  <a:schemeClr val="tx1"/>
                </a:solidFill>
                <a:cs typeface="Arial" panose="020B0604020202020204" pitchFamily="34" charset="0"/>
              </a:rPr>
              <a:t>. CC BY. </a:t>
            </a:r>
            <a:r>
              <a:rPr lang="en-CA" sz="1800" dirty="0">
                <a:solidFill>
                  <a:schemeClr val="tx1"/>
                </a:solidFill>
                <a:hlinkClick r:id="rId4"/>
              </a:rPr>
              <a:t>https://thenounproject.com/search/?q=article%20mockup&amp;i=244221</a:t>
            </a:r>
            <a:endParaRPr lang="en-CA" sz="1800" dirty="0">
              <a:solidFill>
                <a:schemeClr val="tx1"/>
              </a:solidFill>
            </a:endParaRPr>
          </a:p>
          <a:p>
            <a:pPr marL="363538" indent="-363538"/>
            <a:r>
              <a:rPr lang="en-CA" sz="1800" dirty="0" smtClean="0">
                <a:solidFill>
                  <a:schemeClr val="tx1"/>
                </a:solidFill>
              </a:rPr>
              <a:t>deleted_user_96253. </a:t>
            </a:r>
            <a:r>
              <a:rPr lang="en-CA" sz="1800" dirty="0">
                <a:solidFill>
                  <a:schemeClr val="tx1"/>
                </a:solidFill>
              </a:rPr>
              <a:t>(2016</a:t>
            </a:r>
            <a:r>
              <a:rPr lang="en-CA" sz="1800" dirty="0" smtClean="0">
                <a:solidFill>
                  <a:schemeClr val="tx1"/>
                </a:solidFill>
              </a:rPr>
              <a:t>). Cha </a:t>
            </a:r>
            <a:r>
              <a:rPr lang="en-CA" sz="1800" dirty="0" err="1">
                <a:solidFill>
                  <a:schemeClr val="tx1"/>
                </a:solidFill>
              </a:rPr>
              <a:t>ching</a:t>
            </a:r>
            <a:r>
              <a:rPr lang="en-CA" sz="1800" dirty="0">
                <a:solidFill>
                  <a:schemeClr val="tx1"/>
                </a:solidFill>
              </a:rPr>
              <a:t>. </a:t>
            </a:r>
            <a:r>
              <a:rPr lang="en-CA" sz="1800" i="1" dirty="0" err="1">
                <a:solidFill>
                  <a:schemeClr val="tx1"/>
                </a:solidFill>
              </a:rPr>
              <a:t>Freesound</a:t>
            </a:r>
            <a:r>
              <a:rPr lang="en-CA" sz="1800" dirty="0">
                <a:solidFill>
                  <a:schemeClr val="tx1"/>
                </a:solidFill>
              </a:rPr>
              <a:t>. </a:t>
            </a:r>
            <a:r>
              <a:rPr lang="en-CA" sz="1800" dirty="0" smtClean="0">
                <a:solidFill>
                  <a:schemeClr val="tx1"/>
                </a:solidFill>
              </a:rPr>
              <a:t>CC0. </a:t>
            </a:r>
            <a:r>
              <a:rPr lang="en-CA" sz="1800" dirty="0" smtClean="0">
                <a:solidFill>
                  <a:schemeClr val="tx1"/>
                </a:solidFill>
                <a:hlinkClick r:id="rId5"/>
              </a:rPr>
              <a:t>https</a:t>
            </a:r>
            <a:r>
              <a:rPr lang="en-CA" sz="1800" dirty="0">
                <a:solidFill>
                  <a:schemeClr val="tx1"/>
                </a:solidFill>
                <a:hlinkClick r:id="rId5"/>
              </a:rPr>
              <a:t>://</a:t>
            </a:r>
            <a:r>
              <a:rPr lang="en-CA" sz="1800" dirty="0" smtClean="0">
                <a:solidFill>
                  <a:schemeClr val="tx1"/>
                </a:solidFill>
                <a:hlinkClick r:id="rId5"/>
              </a:rPr>
              <a:t>freesound.org/people/deleted_user_96253/sounds/351304/</a:t>
            </a:r>
            <a:endParaRPr lang="en-CA" sz="1800" dirty="0" smtClean="0">
              <a:solidFill>
                <a:schemeClr val="tx1"/>
              </a:solidFill>
            </a:endParaRPr>
          </a:p>
          <a:p>
            <a:pPr marL="363538" indent="-363538"/>
            <a:r>
              <a:rPr lang="en-CA" sz="1800" dirty="0" err="1" smtClean="0">
                <a:solidFill>
                  <a:schemeClr val="tx1"/>
                </a:solidFill>
              </a:rPr>
              <a:t>Aust_paul</a:t>
            </a:r>
            <a:r>
              <a:rPr lang="en-CA" sz="1800" dirty="0" smtClean="0">
                <a:solidFill>
                  <a:schemeClr val="tx1"/>
                </a:solidFill>
              </a:rPr>
              <a:t>. </a:t>
            </a:r>
            <a:r>
              <a:rPr lang="en-CA" sz="1800" dirty="0">
                <a:solidFill>
                  <a:schemeClr val="tx1"/>
                </a:solidFill>
              </a:rPr>
              <a:t>(2007). Bullet ricochet. </a:t>
            </a:r>
            <a:r>
              <a:rPr lang="en-CA" sz="1800" i="1" dirty="0" err="1">
                <a:solidFill>
                  <a:schemeClr val="tx1"/>
                </a:solidFill>
              </a:rPr>
              <a:t>Freesound</a:t>
            </a:r>
            <a:r>
              <a:rPr lang="en-CA" sz="1800" dirty="0">
                <a:solidFill>
                  <a:schemeClr val="tx1"/>
                </a:solidFill>
              </a:rPr>
              <a:t>. </a:t>
            </a:r>
            <a:r>
              <a:rPr lang="en-CA" sz="1800" dirty="0" smtClean="0">
                <a:solidFill>
                  <a:schemeClr val="tx1"/>
                </a:solidFill>
              </a:rPr>
              <a:t>CC0</a:t>
            </a:r>
            <a:r>
              <a:rPr lang="en-CA" sz="1800" dirty="0">
                <a:solidFill>
                  <a:schemeClr val="tx1"/>
                </a:solidFill>
              </a:rPr>
              <a:t>. </a:t>
            </a:r>
            <a:r>
              <a:rPr lang="en-CA" sz="1800" dirty="0">
                <a:solidFill>
                  <a:schemeClr val="tx1"/>
                </a:solidFill>
                <a:hlinkClick r:id="rId6"/>
              </a:rPr>
              <a:t>https://</a:t>
            </a:r>
            <a:r>
              <a:rPr lang="en-CA" sz="1800" dirty="0" smtClean="0">
                <a:solidFill>
                  <a:schemeClr val="tx1"/>
                </a:solidFill>
                <a:hlinkClick r:id="rId6"/>
              </a:rPr>
              <a:t>freesound.org/people/aust_paul/sounds/30932/</a:t>
            </a:r>
            <a:endParaRPr lang="en-CA" sz="1800" dirty="0" smtClean="0">
              <a:solidFill>
                <a:schemeClr val="tx1"/>
              </a:solidFill>
            </a:endParaRPr>
          </a:p>
          <a:p>
            <a:pPr marL="363538" indent="-363538"/>
            <a:r>
              <a:rPr lang="en-CA" sz="1800" dirty="0" err="1" smtClean="0">
                <a:solidFill>
                  <a:schemeClr val="tx1"/>
                </a:solidFill>
                <a:cs typeface="Arial" panose="020B0604020202020204" pitchFamily="34" charset="0"/>
              </a:rPr>
              <a:t>Tafsir</a:t>
            </a:r>
            <a:r>
              <a:rPr lang="en-CA" sz="1800" dirty="0" smtClean="0">
                <a:solidFill>
                  <a:schemeClr val="tx1"/>
                </a:solidFill>
                <a:cs typeface="Arial" panose="020B0604020202020204" pitchFamily="34" charset="0"/>
              </a:rPr>
              <a:t> </a:t>
            </a:r>
            <a:r>
              <a:rPr lang="en-CA" sz="1800" dirty="0" err="1" smtClean="0">
                <a:solidFill>
                  <a:schemeClr val="tx1"/>
                </a:solidFill>
                <a:cs typeface="Arial" panose="020B0604020202020204" pitchFamily="34" charset="0"/>
              </a:rPr>
              <a:t>Jalalain</a:t>
            </a:r>
            <a:r>
              <a:rPr lang="en-CA" sz="1800" dirty="0" smtClean="0">
                <a:solidFill>
                  <a:schemeClr val="tx1"/>
                </a:solidFill>
                <a:cs typeface="Arial" panose="020B0604020202020204" pitchFamily="34" charset="0"/>
              </a:rPr>
              <a:t>. </a:t>
            </a:r>
            <a:r>
              <a:rPr lang="en-CA" sz="1800" dirty="0">
                <a:solidFill>
                  <a:schemeClr val="tx1"/>
                </a:solidFill>
                <a:cs typeface="Arial" panose="020B0604020202020204" pitchFamily="34" charset="0"/>
              </a:rPr>
              <a:t>(n.d.). Computer. </a:t>
            </a:r>
            <a:r>
              <a:rPr lang="en-CA" sz="1800" i="1" dirty="0">
                <a:solidFill>
                  <a:schemeClr val="tx1"/>
                </a:solidFill>
                <a:cs typeface="Arial" panose="020B0604020202020204" pitchFamily="34" charset="0"/>
              </a:rPr>
              <a:t>The Noun Project. </a:t>
            </a:r>
            <a:r>
              <a:rPr lang="en-CA" sz="1800" dirty="0">
                <a:solidFill>
                  <a:schemeClr val="tx1"/>
                </a:solidFill>
                <a:cs typeface="Arial" panose="020B0604020202020204" pitchFamily="34" charset="0"/>
              </a:rPr>
              <a:t>CC BY. </a:t>
            </a:r>
            <a:r>
              <a:rPr lang="en-CA" sz="1800" dirty="0">
                <a:solidFill>
                  <a:schemeClr val="tx1"/>
                </a:solidFill>
                <a:hlinkClick r:id="rId7"/>
              </a:rPr>
              <a:t>https://thenounproject.com/search/?</a:t>
            </a:r>
            <a:r>
              <a:rPr lang="en-CA" sz="1800" dirty="0" smtClean="0">
                <a:solidFill>
                  <a:schemeClr val="tx1"/>
                </a:solidFill>
                <a:hlinkClick r:id="rId7"/>
              </a:rPr>
              <a:t>q=computer&amp;i=2387560</a:t>
            </a:r>
            <a:endParaRPr lang="en-US" sz="1800" dirty="0">
              <a:solidFill>
                <a:schemeClr val="tx1"/>
              </a:solidFill>
            </a:endParaRPr>
          </a:p>
          <a:p>
            <a:pPr marL="355600" indent="-355600">
              <a:spcBef>
                <a:spcPts val="1800"/>
              </a:spcBef>
            </a:pPr>
            <a:r>
              <a:rPr lang="en-US" sz="1800" dirty="0">
                <a:solidFill>
                  <a:schemeClr val="tx1"/>
                </a:solidFill>
              </a:rPr>
              <a:t>Closing Slides Music: Rybak, </a:t>
            </a:r>
            <a:r>
              <a:rPr lang="en-US" sz="1800" dirty="0" err="1">
                <a:solidFill>
                  <a:schemeClr val="tx1"/>
                </a:solidFill>
              </a:rPr>
              <a:t>Nazar</a:t>
            </a:r>
            <a:r>
              <a:rPr lang="en-US" sz="1800" dirty="0">
                <a:solidFill>
                  <a:schemeClr val="tx1"/>
                </a:solidFill>
              </a:rPr>
              <a:t>. (n.d.). Corporate Inspired. </a:t>
            </a:r>
            <a:r>
              <a:rPr lang="en-US" sz="1800" i="1" dirty="0" err="1">
                <a:solidFill>
                  <a:schemeClr val="tx1"/>
                </a:solidFill>
              </a:rPr>
              <a:t>HookSounds</a:t>
            </a:r>
            <a:r>
              <a:rPr lang="en-US" sz="1800" dirty="0">
                <a:solidFill>
                  <a:schemeClr val="tx1"/>
                </a:solidFill>
              </a:rPr>
              <a:t>. CC BY. </a:t>
            </a:r>
            <a:r>
              <a:rPr lang="en-US" sz="1800" dirty="0">
                <a:solidFill>
                  <a:schemeClr val="tx1"/>
                </a:solidFill>
                <a:hlinkClick r:id="rId8"/>
              </a:rPr>
              <a:t>http://www.hooksounds.com/</a:t>
            </a:r>
            <a:r>
              <a:rPr lang="en-US" sz="1800" dirty="0">
                <a:solidFill>
                  <a:schemeClr val="tx1"/>
                </a:solidFill>
              </a:rPr>
              <a:t> </a:t>
            </a:r>
          </a:p>
          <a:p>
            <a:r>
              <a:rPr lang="en-US" sz="1800" dirty="0">
                <a:solidFill>
                  <a:schemeClr val="tx1"/>
                </a:solidFill>
              </a:rPr>
              <a:t>Unattributed materials are contributions from the Opening Up Copyright Project Team and placed in the Public Domain.</a:t>
            </a:r>
          </a:p>
          <a:p>
            <a:endParaRPr lang="en-US" sz="1800" dirty="0">
              <a:solidFill>
                <a:schemeClr val="tx1"/>
              </a:solidFill>
            </a:endParaRPr>
          </a:p>
        </p:txBody>
      </p:sp>
    </p:spTree>
    <p:extLst>
      <p:ext uri="{BB962C8B-B14F-4D97-AF65-F5344CB8AC3E}">
        <p14:creationId xmlns:p14="http://schemas.microsoft.com/office/powerpoint/2010/main" val="341862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a:t>
            </a:r>
            <a:r>
              <a:rPr lang="en-CA" dirty="0" smtClean="0"/>
              <a:t>(2020). </a:t>
            </a:r>
            <a:r>
              <a:rPr lang="en-US" i="1" dirty="0"/>
              <a:t>Copyright Act</a:t>
            </a:r>
            <a:r>
              <a:rPr lang="en-US" dirty="0"/>
              <a:t>, Sections </a:t>
            </a:r>
            <a:r>
              <a:rPr lang="en-US" dirty="0" smtClean="0"/>
              <a:t>29.4-30.03</a:t>
            </a:r>
            <a:r>
              <a:rPr lang="en-US" dirty="0"/>
              <a:t>: Educational Institution </a:t>
            </a:r>
            <a:r>
              <a:rPr lang="en-US" dirty="0" smtClean="0"/>
              <a:t>Exceptions.</a:t>
            </a:r>
            <a:r>
              <a:rPr lang="en-CA" dirty="0" smtClean="0"/>
              <a:t> </a:t>
            </a:r>
            <a:r>
              <a:rPr lang="en-CA" i="1" dirty="0"/>
              <a:t>Opening Up Copyright Instructional Module</a:t>
            </a:r>
            <a:r>
              <a:rPr lang="en-CA" dirty="0"/>
              <a:t>. </a:t>
            </a:r>
            <a:r>
              <a:rPr lang="en-CA" dirty="0" smtClean="0">
                <a:hlinkClick r:id="rId2"/>
              </a:rPr>
              <a:t>https</a:t>
            </a:r>
            <a:r>
              <a:rPr lang="en-CA" dirty="0">
                <a:hlinkClick r:id="rId2"/>
              </a:rPr>
              <a:t>://sites.library.ualberta.ca/copyright/</a:t>
            </a:r>
            <a:endParaRPr lang="en-CA" dirty="0"/>
          </a:p>
          <a:p>
            <a:pPr lvl="0"/>
            <a:endParaRPr lang="en-CA" dirty="0"/>
          </a:p>
          <a:p>
            <a:pPr lvl="0"/>
            <a:endParaRPr lang="en-CA" dirty="0"/>
          </a:p>
          <a:p>
            <a:pPr lvl="0"/>
            <a:endParaRPr lang="en-US" dirty="0"/>
          </a:p>
        </p:txBody>
      </p:sp>
    </p:spTree>
    <p:extLst>
      <p:ext uri="{BB962C8B-B14F-4D97-AF65-F5344CB8AC3E}">
        <p14:creationId xmlns:p14="http://schemas.microsoft.com/office/powerpoint/2010/main" val="2871025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052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156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013DA14-1374-D64B-9FF1-79CB96CD7584}"/>
              </a:ext>
            </a:extLst>
          </p:cNvPr>
          <p:cNvCxnSpPr>
            <a:cxnSpLocks/>
          </p:cNvCxnSpPr>
          <p:nvPr/>
        </p:nvCxnSpPr>
        <p:spPr>
          <a:xfrm>
            <a:off x="2701660" y="3653451"/>
            <a:ext cx="2247085"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7EFACF1-230F-6748-991D-6CDE46B7A52D}"/>
              </a:ext>
            </a:extLst>
          </p:cNvPr>
          <p:cNvSpPr txBox="1"/>
          <p:nvPr/>
        </p:nvSpPr>
        <p:spPr>
          <a:xfrm>
            <a:off x="1211480" y="2683955"/>
            <a:ext cx="10723880" cy="1938992"/>
          </a:xfrm>
          <a:prstGeom prst="rect">
            <a:avLst/>
          </a:prstGeom>
          <a:noFill/>
        </p:spPr>
        <p:txBody>
          <a:bodyPr wrap="square" rtlCol="0">
            <a:spAutoFit/>
          </a:bodyPr>
          <a:lstStyle/>
          <a:p>
            <a:r>
              <a:rPr lang="en-CA" sz="2000" b="1" dirty="0"/>
              <a:t>Reproduction for instruction</a:t>
            </a:r>
          </a:p>
          <a:p>
            <a:endParaRPr lang="en-CA" sz="2000" b="1" dirty="0"/>
          </a:p>
          <a:p>
            <a:r>
              <a:rPr lang="en-CA" sz="2000" b="1" dirty="0"/>
              <a:t>29.4</a:t>
            </a:r>
            <a:r>
              <a:rPr lang="en-CA" sz="2000" dirty="0"/>
              <a:t> </a:t>
            </a:r>
            <a:r>
              <a:rPr lang="en-CA" sz="2000" b="1" dirty="0"/>
              <a:t>(1)</a:t>
            </a:r>
            <a:r>
              <a:rPr lang="en-CA" sz="2000" dirty="0"/>
              <a:t> It is not an infringement of copyright for an educational institution or a person acting under its authority for the purposes of education or training on its premises to reproduce a work, or do any other necessary act, in order to display it.</a:t>
            </a:r>
          </a:p>
          <a:p>
            <a:endParaRPr lang="en-US" sz="2000" dirty="0"/>
          </a:p>
        </p:txBody>
      </p:sp>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CLASSROOM DISPLAYS</a:t>
            </a:r>
          </a:p>
        </p:txBody>
      </p:sp>
      <p:sp>
        <p:nvSpPr>
          <p:cNvPr id="3" name="TextBox 2">
            <a:extLst>
              <a:ext uri="{FF2B5EF4-FFF2-40B4-BE49-F238E27FC236}">
                <a16:creationId xmlns:a16="http://schemas.microsoft.com/office/drawing/2014/main" id="{20617028-FE7E-1940-93BB-03B94D014FC5}"/>
              </a:ext>
            </a:extLst>
          </p:cNvPr>
          <p:cNvSpPr txBox="1"/>
          <p:nvPr/>
        </p:nvSpPr>
        <p:spPr>
          <a:xfrm>
            <a:off x="1211480" y="2619898"/>
            <a:ext cx="7810695" cy="1908215"/>
          </a:xfrm>
          <a:prstGeom prst="rect">
            <a:avLst/>
          </a:prstGeom>
          <a:noFill/>
        </p:spPr>
        <p:txBody>
          <a:bodyPr wrap="square" rtlCol="0">
            <a:spAutoFit/>
          </a:bodyPr>
          <a:lstStyle/>
          <a:p>
            <a:r>
              <a:rPr lang="en-CA" sz="2000" b="1" dirty="0"/>
              <a:t>If work commercially available</a:t>
            </a:r>
          </a:p>
          <a:p>
            <a:endParaRPr lang="en-CA" sz="2000" b="1" dirty="0"/>
          </a:p>
          <a:p>
            <a:r>
              <a:rPr lang="en-CA" sz="2000" b="1" dirty="0"/>
              <a:t>(3)</a:t>
            </a:r>
            <a:r>
              <a:rPr lang="en-CA" sz="2000" dirty="0"/>
              <a:t> Except in the case of manual reproduction, the exemption from copyright infringement provided by subsections (1) and (2) does not apply if the work or other subject-matter is commercially available</a:t>
            </a:r>
          </a:p>
          <a:p>
            <a:endParaRPr lang="en-US" dirty="0"/>
          </a:p>
        </p:txBody>
      </p:sp>
      <p:cxnSp>
        <p:nvCxnSpPr>
          <p:cNvPr id="10" name="Straight Connector 9">
            <a:extLst>
              <a:ext uri="{FF2B5EF4-FFF2-40B4-BE49-F238E27FC236}">
                <a16:creationId xmlns:a16="http://schemas.microsoft.com/office/drawing/2014/main" id="{B562DCB4-0463-C543-9305-6462B26E7FA2}"/>
              </a:ext>
            </a:extLst>
          </p:cNvPr>
          <p:cNvCxnSpPr>
            <a:cxnSpLocks/>
          </p:cNvCxnSpPr>
          <p:nvPr/>
        </p:nvCxnSpPr>
        <p:spPr>
          <a:xfrm>
            <a:off x="5602474" y="4249957"/>
            <a:ext cx="2247085"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CD81289-18D9-7A41-ABEA-3749EC0F9C38}"/>
              </a:ext>
            </a:extLst>
          </p:cNvPr>
          <p:cNvPicPr>
            <a:picLocks noChangeAspect="1"/>
          </p:cNvPicPr>
          <p:nvPr/>
        </p:nvPicPr>
        <p:blipFill>
          <a:blip r:embed="rId3"/>
          <a:srcRect/>
          <a:stretch/>
        </p:blipFill>
        <p:spPr>
          <a:xfrm>
            <a:off x="8687277" y="4007814"/>
            <a:ext cx="2277693" cy="2466475"/>
          </a:xfrm>
          <a:prstGeom prst="rect">
            <a:avLst/>
          </a:prstGeom>
        </p:spPr>
      </p:pic>
      <p:cxnSp>
        <p:nvCxnSpPr>
          <p:cNvPr id="12" name="Straight Connector 11">
            <a:extLst>
              <a:ext uri="{FF2B5EF4-FFF2-40B4-BE49-F238E27FC236}">
                <a16:creationId xmlns:a16="http://schemas.microsoft.com/office/drawing/2014/main" id="{8492526A-38E3-A14D-88D3-F05BC73C4183}"/>
              </a:ext>
            </a:extLst>
          </p:cNvPr>
          <p:cNvCxnSpPr>
            <a:cxnSpLocks/>
          </p:cNvCxnSpPr>
          <p:nvPr/>
        </p:nvCxnSpPr>
        <p:spPr>
          <a:xfrm>
            <a:off x="7849559" y="3882709"/>
            <a:ext cx="1020359"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348EE0-0F4C-ED43-8A1E-DF6E4B521312}"/>
              </a:ext>
            </a:extLst>
          </p:cNvPr>
          <p:cNvCxnSpPr>
            <a:cxnSpLocks/>
          </p:cNvCxnSpPr>
          <p:nvPr/>
        </p:nvCxnSpPr>
        <p:spPr>
          <a:xfrm>
            <a:off x="1364418" y="4174320"/>
            <a:ext cx="75055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6321BDA3-EC06-B341-9167-6711909177CC}"/>
              </a:ext>
            </a:extLst>
          </p:cNvPr>
          <p:cNvPicPr>
            <a:picLocks noChangeAspect="1"/>
          </p:cNvPicPr>
          <p:nvPr/>
        </p:nvPicPr>
        <p:blipFill>
          <a:blip r:embed="rId4"/>
          <a:stretch>
            <a:fillRect/>
          </a:stretch>
        </p:blipFill>
        <p:spPr>
          <a:xfrm rot="564693">
            <a:off x="-219622" y="4383136"/>
            <a:ext cx="2534360" cy="2663743"/>
          </a:xfrm>
          <a:prstGeom prst="rect">
            <a:avLst/>
          </a:prstGeom>
        </p:spPr>
      </p:pic>
      <p:sp>
        <p:nvSpPr>
          <p:cNvPr id="20" name="Rounded Rectangular Callout 19">
            <a:extLst>
              <a:ext uri="{FF2B5EF4-FFF2-40B4-BE49-F238E27FC236}">
                <a16:creationId xmlns:a16="http://schemas.microsoft.com/office/drawing/2014/main" id="{CBB022A9-31AA-1349-9598-989494663F96}"/>
              </a:ext>
            </a:extLst>
          </p:cNvPr>
          <p:cNvSpPr/>
          <p:nvPr/>
        </p:nvSpPr>
        <p:spPr>
          <a:xfrm>
            <a:off x="2515475" y="5823512"/>
            <a:ext cx="972485" cy="579599"/>
          </a:xfrm>
          <a:prstGeom prst="wedgeRoundRectCallout">
            <a:avLst>
              <a:gd name="adj1" fmla="val -114792"/>
              <a:gd name="adj2" fmla="val -470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HUH?</a:t>
            </a:r>
          </a:p>
        </p:txBody>
      </p:sp>
      <p:cxnSp>
        <p:nvCxnSpPr>
          <p:cNvPr id="13" name="Straight Connector 12">
            <a:extLst>
              <a:ext uri="{FF2B5EF4-FFF2-40B4-BE49-F238E27FC236}">
                <a16:creationId xmlns:a16="http://schemas.microsoft.com/office/drawing/2014/main" id="{55DDB3D2-21DB-C74A-A86F-026B6E116FB7}"/>
              </a:ext>
            </a:extLst>
          </p:cNvPr>
          <p:cNvCxnSpPr>
            <a:cxnSpLocks/>
          </p:cNvCxnSpPr>
          <p:nvPr/>
        </p:nvCxnSpPr>
        <p:spPr>
          <a:xfrm>
            <a:off x="4107272" y="3954035"/>
            <a:ext cx="2657617" cy="6741"/>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812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par>
                          <p:cTn id="40" fill="hold">
                            <p:stCondLst>
                              <p:cond delay="500"/>
                            </p:stCondLst>
                            <p:childTnLst>
                              <p:par>
                                <p:cTn id="41" presetID="26"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childTnLst>
                          </p:cTn>
                        </p:par>
                        <p:par>
                          <p:cTn id="57" fill="hold">
                            <p:stCondLst>
                              <p:cond delay="2500"/>
                            </p:stCondLst>
                            <p:childTnLst>
                              <p:par>
                                <p:cTn id="58" presetID="22" presetClass="entr" presetSubtype="8" fill="hold" nodeType="afterEffect">
                                  <p:stCondLst>
                                    <p:cond delay="100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par>
                          <p:cTn id="73" fill="hold">
                            <p:stCondLst>
                              <p:cond delay="500"/>
                            </p:stCondLst>
                            <p:childTnLst>
                              <p:par>
                                <p:cTn id="74" presetID="2" presetClass="entr" presetSubtype="4" fill="hold" nodeType="afterEffect">
                                  <p:stCondLst>
                                    <p:cond delay="100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ppt_x"/>
                                          </p:val>
                                        </p:tav>
                                        <p:tav tm="100000">
                                          <p:val>
                                            <p:strVal val="#ppt_x"/>
                                          </p:val>
                                        </p:tav>
                                      </p:tavLst>
                                    </p:anim>
                                    <p:anim calcmode="lin" valueType="num">
                                      <p:cBhvr additive="base">
                                        <p:cTn id="77" dur="500" fill="hold"/>
                                        <p:tgtEl>
                                          <p:spTgt spid="19"/>
                                        </p:tgtEl>
                                        <p:attrNameLst>
                                          <p:attrName>ppt_y</p:attrName>
                                        </p:attrNameLst>
                                      </p:cBhvr>
                                      <p:tavLst>
                                        <p:tav tm="0">
                                          <p:val>
                                            <p:strVal val="1+#ppt_h/2"/>
                                          </p:val>
                                        </p:tav>
                                        <p:tav tm="100000">
                                          <p:val>
                                            <p:strVal val="#ppt_y"/>
                                          </p:val>
                                        </p:tav>
                                      </p:tavLst>
                                    </p:anim>
                                  </p:childTnLst>
                                </p:cTn>
                              </p:par>
                            </p:childTnLst>
                          </p:cTn>
                        </p:par>
                        <p:par>
                          <p:cTn id="78" fill="hold">
                            <p:stCondLst>
                              <p:cond delay="2000"/>
                            </p:stCondLst>
                            <p:childTnLst>
                              <p:par>
                                <p:cTn id="79" presetID="10" presetClass="entr" presetSubtype="0"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CLASSROOM DISPLAYS</a:t>
            </a:r>
          </a:p>
        </p:txBody>
      </p:sp>
      <p:pic>
        <p:nvPicPr>
          <p:cNvPr id="13" name="Picture 12">
            <a:extLst>
              <a:ext uri="{FF2B5EF4-FFF2-40B4-BE49-F238E27FC236}">
                <a16:creationId xmlns:a16="http://schemas.microsoft.com/office/drawing/2014/main" id="{8D67507A-785F-514D-829D-A12BF9638441}"/>
              </a:ext>
            </a:extLst>
          </p:cNvPr>
          <p:cNvPicPr>
            <a:picLocks noChangeAspect="1"/>
          </p:cNvPicPr>
          <p:nvPr/>
        </p:nvPicPr>
        <p:blipFill>
          <a:blip r:embed="rId3"/>
          <a:stretch>
            <a:fillRect/>
          </a:stretch>
        </p:blipFill>
        <p:spPr>
          <a:xfrm rot="564693">
            <a:off x="-219622" y="4383136"/>
            <a:ext cx="2534360" cy="2663743"/>
          </a:xfrm>
          <a:prstGeom prst="rect">
            <a:avLst/>
          </a:prstGeom>
        </p:spPr>
      </p:pic>
      <p:pic>
        <p:nvPicPr>
          <p:cNvPr id="16" name="Picture 15">
            <a:extLst>
              <a:ext uri="{FF2B5EF4-FFF2-40B4-BE49-F238E27FC236}">
                <a16:creationId xmlns:a16="http://schemas.microsoft.com/office/drawing/2014/main" id="{A9F0A91C-7CA3-A643-B856-B90FA1712063}"/>
              </a:ext>
            </a:extLst>
          </p:cNvPr>
          <p:cNvPicPr>
            <a:picLocks noChangeAspect="1"/>
          </p:cNvPicPr>
          <p:nvPr/>
        </p:nvPicPr>
        <p:blipFill>
          <a:blip r:embed="rId4"/>
          <a:stretch>
            <a:fillRect/>
          </a:stretch>
        </p:blipFill>
        <p:spPr>
          <a:xfrm>
            <a:off x="5894422" y="2530567"/>
            <a:ext cx="1205842" cy="1138539"/>
          </a:xfrm>
          <a:prstGeom prst="rect">
            <a:avLst/>
          </a:prstGeom>
        </p:spPr>
      </p:pic>
      <p:pic>
        <p:nvPicPr>
          <p:cNvPr id="7" name="Picture 6" descr="A close up of a logo&#10;&#10;Description automatically generated">
            <a:extLst>
              <a:ext uri="{FF2B5EF4-FFF2-40B4-BE49-F238E27FC236}">
                <a16:creationId xmlns:a16="http://schemas.microsoft.com/office/drawing/2014/main" id="{F9C93B10-4F93-CE44-BC45-EC812BAA3355}"/>
              </a:ext>
            </a:extLst>
          </p:cNvPr>
          <p:cNvPicPr>
            <a:picLocks noChangeAspect="1"/>
          </p:cNvPicPr>
          <p:nvPr/>
        </p:nvPicPr>
        <p:blipFill>
          <a:blip r:embed="rId5"/>
          <a:stretch>
            <a:fillRect/>
          </a:stretch>
        </p:blipFill>
        <p:spPr>
          <a:xfrm>
            <a:off x="8660325" y="2628104"/>
            <a:ext cx="2935834" cy="3195408"/>
          </a:xfrm>
          <a:prstGeom prst="rect">
            <a:avLst/>
          </a:prstGeom>
        </p:spPr>
      </p:pic>
      <p:cxnSp>
        <p:nvCxnSpPr>
          <p:cNvPr id="21" name="Straight Arrow Connector 20">
            <a:extLst>
              <a:ext uri="{FF2B5EF4-FFF2-40B4-BE49-F238E27FC236}">
                <a16:creationId xmlns:a16="http://schemas.microsoft.com/office/drawing/2014/main" id="{C8865B83-68FB-794B-B0CD-CC07C6BC3093}"/>
              </a:ext>
            </a:extLst>
          </p:cNvPr>
          <p:cNvCxnSpPr>
            <a:cxnSpLocks/>
          </p:cNvCxnSpPr>
          <p:nvPr/>
        </p:nvCxnSpPr>
        <p:spPr>
          <a:xfrm flipV="1">
            <a:off x="4604084" y="3429000"/>
            <a:ext cx="1044607" cy="3964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B0A46B0-D10F-6C4C-A231-33EE991D3E11}"/>
              </a:ext>
            </a:extLst>
          </p:cNvPr>
          <p:cNvSpPr/>
          <p:nvPr/>
        </p:nvSpPr>
        <p:spPr>
          <a:xfrm>
            <a:off x="2736213" y="3526167"/>
            <a:ext cx="1362701" cy="723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close up of a logo&#10;&#10;Description automatically generated">
            <a:extLst>
              <a:ext uri="{FF2B5EF4-FFF2-40B4-BE49-F238E27FC236}">
                <a16:creationId xmlns:a16="http://schemas.microsoft.com/office/drawing/2014/main" id="{81C0355C-D50B-9B45-BD3E-E791455C4524}"/>
              </a:ext>
            </a:extLst>
          </p:cNvPr>
          <p:cNvPicPr>
            <a:picLocks noChangeAspect="1"/>
          </p:cNvPicPr>
          <p:nvPr/>
        </p:nvPicPr>
        <p:blipFill>
          <a:blip r:embed="rId6"/>
          <a:stretch>
            <a:fillRect/>
          </a:stretch>
        </p:blipFill>
        <p:spPr>
          <a:xfrm>
            <a:off x="2606621" y="3201297"/>
            <a:ext cx="1804448" cy="1248378"/>
          </a:xfrm>
          <a:prstGeom prst="rect">
            <a:avLst/>
          </a:prstGeom>
        </p:spPr>
      </p:pic>
      <p:cxnSp>
        <p:nvCxnSpPr>
          <p:cNvPr id="28" name="Straight Arrow Connector 27">
            <a:extLst>
              <a:ext uri="{FF2B5EF4-FFF2-40B4-BE49-F238E27FC236}">
                <a16:creationId xmlns:a16="http://schemas.microsoft.com/office/drawing/2014/main" id="{C43BCFED-4D79-074F-88F8-8E223857683C}"/>
              </a:ext>
            </a:extLst>
          </p:cNvPr>
          <p:cNvCxnSpPr>
            <a:cxnSpLocks/>
          </p:cNvCxnSpPr>
          <p:nvPr/>
        </p:nvCxnSpPr>
        <p:spPr>
          <a:xfrm>
            <a:off x="7490407" y="3414793"/>
            <a:ext cx="835446" cy="5629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ular Callout 32">
            <a:extLst>
              <a:ext uri="{FF2B5EF4-FFF2-40B4-BE49-F238E27FC236}">
                <a16:creationId xmlns:a16="http://schemas.microsoft.com/office/drawing/2014/main" id="{9F6CE60C-AEBC-414A-B363-3556792F16C9}"/>
              </a:ext>
            </a:extLst>
          </p:cNvPr>
          <p:cNvSpPr/>
          <p:nvPr/>
        </p:nvSpPr>
        <p:spPr>
          <a:xfrm>
            <a:off x="2515475" y="5823512"/>
            <a:ext cx="972485" cy="579599"/>
          </a:xfrm>
          <a:prstGeom prst="wedgeRoundRectCallout">
            <a:avLst>
              <a:gd name="adj1" fmla="val -114792"/>
              <a:gd name="adj2" fmla="val -470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HUH?</a:t>
            </a:r>
          </a:p>
        </p:txBody>
      </p:sp>
      <p:pic>
        <p:nvPicPr>
          <p:cNvPr id="34" name="Picture 33" descr="A picture containing text&#10;&#10;Description automatically generated">
            <a:extLst>
              <a:ext uri="{FF2B5EF4-FFF2-40B4-BE49-F238E27FC236}">
                <a16:creationId xmlns:a16="http://schemas.microsoft.com/office/drawing/2014/main" id="{2D0D5E9A-4B98-8143-A1A6-15F5D046A6C2}"/>
              </a:ext>
            </a:extLst>
          </p:cNvPr>
          <p:cNvPicPr>
            <a:picLocks noChangeAspect="1"/>
          </p:cNvPicPr>
          <p:nvPr/>
        </p:nvPicPr>
        <p:blipFill>
          <a:blip r:embed="rId7"/>
          <a:stretch>
            <a:fillRect/>
          </a:stretch>
        </p:blipFill>
        <p:spPr>
          <a:xfrm>
            <a:off x="2852324" y="3761601"/>
            <a:ext cx="565239" cy="432247"/>
          </a:xfrm>
          <a:prstGeom prst="rect">
            <a:avLst/>
          </a:prstGeom>
        </p:spPr>
      </p:pic>
      <p:sp>
        <p:nvSpPr>
          <p:cNvPr id="38" name="Rectangle 37">
            <a:extLst>
              <a:ext uri="{FF2B5EF4-FFF2-40B4-BE49-F238E27FC236}">
                <a16:creationId xmlns:a16="http://schemas.microsoft.com/office/drawing/2014/main" id="{C4A28D57-E365-7745-B0B4-34068F63EB11}"/>
              </a:ext>
            </a:extLst>
          </p:cNvPr>
          <p:cNvSpPr/>
          <p:nvPr/>
        </p:nvSpPr>
        <p:spPr>
          <a:xfrm>
            <a:off x="5935695" y="4736632"/>
            <a:ext cx="819455" cy="1107996"/>
          </a:xfrm>
          <a:prstGeom prst="rect">
            <a:avLst/>
          </a:prstGeom>
        </p:spPr>
        <p:txBody>
          <a:bodyPr wrap="none">
            <a:spAutoFit/>
          </a:bodyPr>
          <a:lstStyle/>
          <a:p>
            <a:r>
              <a:rPr lang="en-US" sz="6600" b="1" dirty="0">
                <a:solidFill>
                  <a:schemeClr val="accent6">
                    <a:lumMod val="75000"/>
                  </a:schemeClr>
                </a:solidFill>
              </a:rPr>
              <a:t>✓</a:t>
            </a:r>
            <a:endParaRPr lang="en-US" sz="6600" dirty="0"/>
          </a:p>
        </p:txBody>
      </p:sp>
      <p:sp>
        <p:nvSpPr>
          <p:cNvPr id="39" name="TextBox 38">
            <a:extLst>
              <a:ext uri="{FF2B5EF4-FFF2-40B4-BE49-F238E27FC236}">
                <a16:creationId xmlns:a16="http://schemas.microsoft.com/office/drawing/2014/main" id="{4ED97E00-52F3-2345-9D71-23D433AF69CD}"/>
              </a:ext>
            </a:extLst>
          </p:cNvPr>
          <p:cNvSpPr txBox="1"/>
          <p:nvPr/>
        </p:nvSpPr>
        <p:spPr>
          <a:xfrm>
            <a:off x="5004367" y="5715007"/>
            <a:ext cx="2838853" cy="923330"/>
          </a:xfrm>
          <a:prstGeom prst="rect">
            <a:avLst/>
          </a:prstGeom>
          <a:noFill/>
        </p:spPr>
        <p:txBody>
          <a:bodyPr wrap="square" rtlCol="0">
            <a:spAutoFit/>
          </a:bodyPr>
          <a:lstStyle/>
          <a:p>
            <a:r>
              <a:rPr lang="en-US" dirty="0"/>
              <a:t>(If image not reasonably available commercially in the displayable format)</a:t>
            </a:r>
          </a:p>
        </p:txBody>
      </p:sp>
      <p:pic>
        <p:nvPicPr>
          <p:cNvPr id="41" name="Picture 40" descr="A close up of a logo&#10;&#10;Description automatically generated">
            <a:extLst>
              <a:ext uri="{FF2B5EF4-FFF2-40B4-BE49-F238E27FC236}">
                <a16:creationId xmlns:a16="http://schemas.microsoft.com/office/drawing/2014/main" id="{E10FC6EF-A5C6-F042-BB06-044334255E53}"/>
              </a:ext>
            </a:extLst>
          </p:cNvPr>
          <p:cNvPicPr>
            <a:picLocks noChangeAspect="1"/>
          </p:cNvPicPr>
          <p:nvPr/>
        </p:nvPicPr>
        <p:blipFill>
          <a:blip r:embed="rId8"/>
          <a:stretch>
            <a:fillRect/>
          </a:stretch>
        </p:blipFill>
        <p:spPr>
          <a:xfrm>
            <a:off x="8997799" y="3222694"/>
            <a:ext cx="2355142" cy="2911864"/>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3B83474C-901F-9A4E-8FB9-5CD0B0D2F8E9}"/>
              </a:ext>
            </a:extLst>
          </p:cNvPr>
          <p:cNvPicPr>
            <a:picLocks noChangeAspect="1"/>
          </p:cNvPicPr>
          <p:nvPr/>
        </p:nvPicPr>
        <p:blipFill>
          <a:blip r:embed="rId7"/>
          <a:stretch>
            <a:fillRect/>
          </a:stretch>
        </p:blipFill>
        <p:spPr>
          <a:xfrm>
            <a:off x="9451366" y="3452790"/>
            <a:ext cx="1432405" cy="1148400"/>
          </a:xfrm>
          <a:prstGeom prst="rect">
            <a:avLst/>
          </a:prstGeom>
        </p:spPr>
      </p:pic>
    </p:spTree>
    <p:extLst>
      <p:ext uri="{BB962C8B-B14F-4D97-AF65-F5344CB8AC3E}">
        <p14:creationId xmlns:p14="http://schemas.microsoft.com/office/powerpoint/2010/main" val="1411543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1000"/>
                                        <p:tgtEl>
                                          <p:spTgt spid="38"/>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41"/>
                                        </p:tgtEl>
                                      </p:cBhvr>
                                    </p:animEffect>
                                    <p:animScale>
                                      <p:cBhvr>
                                        <p:cTn id="38" dur="25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p:bldP spid="39" grpId="0"/>
      <p:bldP spid="3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PUBLIC PERFORMANCES </a:t>
            </a:r>
          </a:p>
        </p:txBody>
      </p:sp>
      <p:sp>
        <p:nvSpPr>
          <p:cNvPr id="5" name="TextBox 4">
            <a:extLst>
              <a:ext uri="{FF2B5EF4-FFF2-40B4-BE49-F238E27FC236}">
                <a16:creationId xmlns:a16="http://schemas.microsoft.com/office/drawing/2014/main" id="{774A92DE-7E7B-724C-A03E-5061D31B41A6}"/>
              </a:ext>
            </a:extLst>
          </p:cNvPr>
          <p:cNvSpPr txBox="1"/>
          <p:nvPr/>
        </p:nvSpPr>
        <p:spPr>
          <a:xfrm>
            <a:off x="631031" y="2114551"/>
            <a:ext cx="8682518" cy="2862322"/>
          </a:xfrm>
          <a:prstGeom prst="rect">
            <a:avLst/>
          </a:prstGeom>
          <a:noFill/>
        </p:spPr>
        <p:txBody>
          <a:bodyPr wrap="square" rtlCol="0">
            <a:spAutoFit/>
          </a:bodyPr>
          <a:lstStyle/>
          <a:p>
            <a:r>
              <a:rPr lang="en-CA" b="1" dirty="0"/>
              <a:t>Performances</a:t>
            </a:r>
          </a:p>
          <a:p>
            <a:endParaRPr lang="en-CA" b="1" dirty="0"/>
          </a:p>
          <a:p>
            <a:r>
              <a:rPr lang="en-CA" b="1" dirty="0"/>
              <a:t>29.5</a:t>
            </a:r>
            <a:r>
              <a:rPr lang="en-CA" dirty="0"/>
              <a:t> It is not an infringement of copyright for an educational institution or a person acting under its authority to do the following acts  if they are done on the premises of an educational institution for educational or training purposes and not for profit  before an audience consisting primarily of students of the educational institution</a:t>
            </a:r>
          </a:p>
          <a:p>
            <a:endParaRPr lang="en-CA" dirty="0"/>
          </a:p>
          <a:p>
            <a:r>
              <a:rPr lang="en-CA" b="1" dirty="0"/>
              <a:t>(a)</a:t>
            </a:r>
            <a:r>
              <a:rPr lang="en-CA" dirty="0"/>
              <a:t> the live performance in public, primarily by students of the educational institution, of a work;</a:t>
            </a:r>
          </a:p>
        </p:txBody>
      </p:sp>
      <p:cxnSp>
        <p:nvCxnSpPr>
          <p:cNvPr id="7" name="Straight Connector 6">
            <a:extLst>
              <a:ext uri="{FF2B5EF4-FFF2-40B4-BE49-F238E27FC236}">
                <a16:creationId xmlns:a16="http://schemas.microsoft.com/office/drawing/2014/main" id="{4FA970C5-0313-D145-9C82-9A5683306B38}"/>
              </a:ext>
            </a:extLst>
          </p:cNvPr>
          <p:cNvCxnSpPr>
            <a:cxnSpLocks/>
          </p:cNvCxnSpPr>
          <p:nvPr/>
        </p:nvCxnSpPr>
        <p:spPr>
          <a:xfrm>
            <a:off x="5933440" y="3251350"/>
            <a:ext cx="2974220"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B956FF-72CF-A848-8737-687911B47842}"/>
              </a:ext>
            </a:extLst>
          </p:cNvPr>
          <p:cNvCxnSpPr>
            <a:cxnSpLocks/>
          </p:cNvCxnSpPr>
          <p:nvPr/>
        </p:nvCxnSpPr>
        <p:spPr>
          <a:xfrm>
            <a:off x="4109402" y="4668029"/>
            <a:ext cx="505491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89E497-6F40-5446-81E8-3E289CF650C0}"/>
              </a:ext>
            </a:extLst>
          </p:cNvPr>
          <p:cNvCxnSpPr>
            <a:cxnSpLocks/>
          </p:cNvCxnSpPr>
          <p:nvPr/>
        </p:nvCxnSpPr>
        <p:spPr>
          <a:xfrm>
            <a:off x="2327049" y="3845516"/>
            <a:ext cx="4155031"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6" name="Picture 15" descr="A close up of a logo&#10;&#10;Description automatically generated">
            <a:extLst>
              <a:ext uri="{FF2B5EF4-FFF2-40B4-BE49-F238E27FC236}">
                <a16:creationId xmlns:a16="http://schemas.microsoft.com/office/drawing/2014/main" id="{76062EA6-CC1E-864C-AC2B-86BE36A0CB93}"/>
              </a:ext>
            </a:extLst>
          </p:cNvPr>
          <p:cNvPicPr>
            <a:picLocks noChangeAspect="1"/>
          </p:cNvPicPr>
          <p:nvPr/>
        </p:nvPicPr>
        <p:blipFill>
          <a:blip r:embed="rId3"/>
          <a:stretch>
            <a:fillRect/>
          </a:stretch>
        </p:blipFill>
        <p:spPr>
          <a:xfrm>
            <a:off x="9710866" y="3251350"/>
            <a:ext cx="2096330" cy="2128747"/>
          </a:xfrm>
          <a:prstGeom prst="rect">
            <a:avLst/>
          </a:prstGeom>
        </p:spPr>
      </p:pic>
    </p:spTree>
    <p:extLst>
      <p:ext uri="{BB962C8B-B14F-4D97-AF65-F5344CB8AC3E}">
        <p14:creationId xmlns:p14="http://schemas.microsoft.com/office/powerpoint/2010/main" val="171993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SOUNDS, FILMS, AND BROADCASTS</a:t>
            </a:r>
          </a:p>
        </p:txBody>
      </p:sp>
      <p:pic>
        <p:nvPicPr>
          <p:cNvPr id="5" name="Picture 4" descr="A close up of a logo&#10;&#10;Description automatically generated">
            <a:extLst>
              <a:ext uri="{FF2B5EF4-FFF2-40B4-BE49-F238E27FC236}">
                <a16:creationId xmlns:a16="http://schemas.microsoft.com/office/drawing/2014/main" id="{3973087E-095C-EF46-B569-F9E6EDA3A499}"/>
              </a:ext>
            </a:extLst>
          </p:cNvPr>
          <p:cNvPicPr>
            <a:picLocks noChangeAspect="1"/>
          </p:cNvPicPr>
          <p:nvPr/>
        </p:nvPicPr>
        <p:blipFill>
          <a:blip r:embed="rId3"/>
          <a:stretch>
            <a:fillRect/>
          </a:stretch>
        </p:blipFill>
        <p:spPr>
          <a:xfrm>
            <a:off x="2176082" y="2804553"/>
            <a:ext cx="2003545" cy="1837367"/>
          </a:xfrm>
          <a:prstGeom prst="rect">
            <a:avLst/>
          </a:prstGeom>
        </p:spPr>
      </p:pic>
      <p:pic>
        <p:nvPicPr>
          <p:cNvPr id="7" name="Cinematographic work">
            <a:extLst>
              <a:ext uri="{FF2B5EF4-FFF2-40B4-BE49-F238E27FC236}">
                <a16:creationId xmlns:a16="http://schemas.microsoft.com/office/drawing/2014/main" id="{518E5905-A621-2646-816B-570EE2F9968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201921" y="2581033"/>
            <a:ext cx="2182318" cy="2750598"/>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5C3D18F6-F5FB-6547-8200-F5DC3ED58250}"/>
              </a:ext>
            </a:extLst>
          </p:cNvPr>
          <p:cNvPicPr>
            <a:picLocks noChangeAspect="1"/>
          </p:cNvPicPr>
          <p:nvPr/>
        </p:nvPicPr>
        <p:blipFill>
          <a:blip r:embed="rId6"/>
          <a:stretch>
            <a:fillRect/>
          </a:stretch>
        </p:blipFill>
        <p:spPr>
          <a:xfrm>
            <a:off x="8239017" y="2804553"/>
            <a:ext cx="2096329" cy="2034025"/>
          </a:xfrm>
          <a:prstGeom prst="rect">
            <a:avLst/>
          </a:prstGeom>
        </p:spPr>
      </p:pic>
      <p:pic>
        <p:nvPicPr>
          <p:cNvPr id="11" name="Picture 10" descr="A close up of a logo&#10;&#10;Description automatically generated">
            <a:extLst>
              <a:ext uri="{FF2B5EF4-FFF2-40B4-BE49-F238E27FC236}">
                <a16:creationId xmlns:a16="http://schemas.microsoft.com/office/drawing/2014/main" id="{D45845DA-6037-584A-BC07-026873649E00}"/>
              </a:ext>
            </a:extLst>
          </p:cNvPr>
          <p:cNvPicPr>
            <a:picLocks noChangeAspect="1"/>
          </p:cNvPicPr>
          <p:nvPr/>
        </p:nvPicPr>
        <p:blipFill>
          <a:blip r:embed="rId7"/>
          <a:stretch>
            <a:fillRect/>
          </a:stretch>
        </p:blipFill>
        <p:spPr>
          <a:xfrm>
            <a:off x="4638040" y="5276210"/>
            <a:ext cx="2915920" cy="1057534"/>
          </a:xfrm>
          <a:prstGeom prst="rect">
            <a:avLst/>
          </a:prstGeom>
        </p:spPr>
      </p:pic>
      <p:cxnSp>
        <p:nvCxnSpPr>
          <p:cNvPr id="12" name="Straight Arrow Connector 11">
            <a:extLst>
              <a:ext uri="{FF2B5EF4-FFF2-40B4-BE49-F238E27FC236}">
                <a16:creationId xmlns:a16="http://schemas.microsoft.com/office/drawing/2014/main" id="{BB36A3E7-B20E-FA4B-83A7-5106A428CD27}"/>
              </a:ext>
            </a:extLst>
          </p:cNvPr>
          <p:cNvCxnSpPr>
            <a:cxnSpLocks/>
          </p:cNvCxnSpPr>
          <p:nvPr/>
        </p:nvCxnSpPr>
        <p:spPr>
          <a:xfrm>
            <a:off x="3177854" y="5804977"/>
            <a:ext cx="100177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AB54C76-DE42-DD48-A88E-3E117FDC1186}"/>
              </a:ext>
            </a:extLst>
          </p:cNvPr>
          <p:cNvSpPr txBox="1"/>
          <p:nvPr/>
        </p:nvSpPr>
        <p:spPr>
          <a:xfrm>
            <a:off x="490028" y="5614107"/>
            <a:ext cx="2458619" cy="369325"/>
          </a:xfrm>
          <a:prstGeom prst="rect">
            <a:avLst/>
          </a:prstGeom>
          <a:noFill/>
        </p:spPr>
        <p:txBody>
          <a:bodyPr wrap="square" rtlCol="0">
            <a:spAutoFit/>
          </a:bodyPr>
          <a:lstStyle/>
          <a:p>
            <a:r>
              <a:rPr lang="en-US" dirty="0"/>
              <a:t>Audience = Students</a:t>
            </a:r>
          </a:p>
        </p:txBody>
      </p:sp>
    </p:spTree>
    <p:extLst>
      <p:ext uri="{BB962C8B-B14F-4D97-AF65-F5344CB8AC3E}">
        <p14:creationId xmlns:p14="http://schemas.microsoft.com/office/powerpoint/2010/main" val="697742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900" decel="100000" fill="hold"/>
                                        <p:tgtEl>
                                          <p:spTgt spid="1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8" fill="hold" grpId="1"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childTnLst>
                          </p:cTn>
                        </p:par>
                        <p:par>
                          <p:cTn id="38" fill="hold">
                            <p:stCondLst>
                              <p:cond delay="1000"/>
                            </p:stCondLst>
                            <p:childTnLst>
                              <p:par>
                                <p:cTn id="39" presetID="26" presetClass="emph" presetSubtype="0" fill="hold" nodeType="after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SOUNDS, FILMS, AND BROADCASTS</a:t>
            </a:r>
          </a:p>
        </p:txBody>
      </p:sp>
      <p:pic>
        <p:nvPicPr>
          <p:cNvPr id="13" name="Picture 12" descr="A picture containing drawing&#10;&#10;Description automatically generated">
            <a:extLst>
              <a:ext uri="{FF2B5EF4-FFF2-40B4-BE49-F238E27FC236}">
                <a16:creationId xmlns:a16="http://schemas.microsoft.com/office/drawing/2014/main" id="{F1B5D979-F99C-984B-9E34-909F9ADF8A96}"/>
              </a:ext>
            </a:extLst>
          </p:cNvPr>
          <p:cNvPicPr>
            <a:picLocks noChangeAspect="1"/>
          </p:cNvPicPr>
          <p:nvPr/>
        </p:nvPicPr>
        <p:blipFill>
          <a:blip r:embed="rId3"/>
          <a:stretch>
            <a:fillRect/>
          </a:stretch>
        </p:blipFill>
        <p:spPr>
          <a:xfrm>
            <a:off x="211906" y="2511712"/>
            <a:ext cx="2096329" cy="2034025"/>
          </a:xfrm>
          <a:prstGeom prst="rect">
            <a:avLst/>
          </a:prstGeom>
        </p:spPr>
      </p:pic>
      <p:pic>
        <p:nvPicPr>
          <p:cNvPr id="16" name="Picture 15" descr="A close up of a logo&#10;&#10;Description automatically generated">
            <a:extLst>
              <a:ext uri="{FF2B5EF4-FFF2-40B4-BE49-F238E27FC236}">
                <a16:creationId xmlns:a16="http://schemas.microsoft.com/office/drawing/2014/main" id="{4BBBEC5B-37FD-6C4C-BB55-222FAF5489CD}"/>
              </a:ext>
            </a:extLst>
          </p:cNvPr>
          <p:cNvPicPr>
            <a:picLocks noChangeAspect="1"/>
          </p:cNvPicPr>
          <p:nvPr/>
        </p:nvPicPr>
        <p:blipFill>
          <a:blip r:embed="rId4"/>
          <a:stretch>
            <a:fillRect/>
          </a:stretch>
        </p:blipFill>
        <p:spPr>
          <a:xfrm>
            <a:off x="3884217" y="2790939"/>
            <a:ext cx="1554769" cy="1754798"/>
          </a:xfrm>
          <a:prstGeom prst="rect">
            <a:avLst/>
          </a:prstGeom>
        </p:spPr>
      </p:pic>
      <p:cxnSp>
        <p:nvCxnSpPr>
          <p:cNvPr id="17" name="Straight Arrow Connector 16">
            <a:extLst>
              <a:ext uri="{FF2B5EF4-FFF2-40B4-BE49-F238E27FC236}">
                <a16:creationId xmlns:a16="http://schemas.microsoft.com/office/drawing/2014/main" id="{6D3D98FB-96B6-D34A-9C67-F4FE492C9FFA}"/>
              </a:ext>
            </a:extLst>
          </p:cNvPr>
          <p:cNvCxnSpPr>
            <a:cxnSpLocks/>
          </p:cNvCxnSpPr>
          <p:nvPr/>
        </p:nvCxnSpPr>
        <p:spPr>
          <a:xfrm>
            <a:off x="2422486" y="3719235"/>
            <a:ext cx="1001773"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31F0173-7703-1644-876D-10A76BE70FA9}"/>
              </a:ext>
            </a:extLst>
          </p:cNvPr>
          <p:cNvSpPr txBox="1"/>
          <p:nvPr/>
        </p:nvSpPr>
        <p:spPr>
          <a:xfrm>
            <a:off x="1919036" y="5086867"/>
            <a:ext cx="4297827" cy="369332"/>
          </a:xfrm>
          <a:prstGeom prst="rect">
            <a:avLst/>
          </a:prstGeom>
          <a:noFill/>
        </p:spPr>
        <p:txBody>
          <a:bodyPr wrap="square" rtlCol="0">
            <a:spAutoFit/>
          </a:bodyPr>
          <a:lstStyle/>
          <a:p>
            <a:r>
              <a:rPr lang="en-US" dirty="0"/>
              <a:t>If the recording is of a news broadcast </a:t>
            </a:r>
          </a:p>
        </p:txBody>
      </p:sp>
      <p:cxnSp>
        <p:nvCxnSpPr>
          <p:cNvPr id="21" name="Straight Arrow Connector 20">
            <a:extLst>
              <a:ext uri="{FF2B5EF4-FFF2-40B4-BE49-F238E27FC236}">
                <a16:creationId xmlns:a16="http://schemas.microsoft.com/office/drawing/2014/main" id="{DC65020C-F5EB-7B4A-B073-E9EBDFD3900C}"/>
              </a:ext>
            </a:extLst>
          </p:cNvPr>
          <p:cNvCxnSpPr>
            <a:cxnSpLocks/>
          </p:cNvCxnSpPr>
          <p:nvPr/>
        </p:nvCxnSpPr>
        <p:spPr>
          <a:xfrm>
            <a:off x="5400253" y="3699242"/>
            <a:ext cx="6270379"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1FB11EF-21AC-A24F-B6AF-8208B386DAC5}"/>
              </a:ext>
            </a:extLst>
          </p:cNvPr>
          <p:cNvSpPr txBox="1"/>
          <p:nvPr/>
        </p:nvSpPr>
        <p:spPr>
          <a:xfrm>
            <a:off x="5832315" y="5074353"/>
            <a:ext cx="3465819" cy="369311"/>
          </a:xfrm>
          <a:prstGeom prst="rect">
            <a:avLst/>
          </a:prstGeom>
          <a:noFill/>
        </p:spPr>
        <p:txBody>
          <a:bodyPr wrap="square" rtlCol="0">
            <a:spAutoFit/>
          </a:bodyPr>
          <a:lstStyle/>
          <a:p>
            <a:r>
              <a:rPr lang="en-US" dirty="0"/>
              <a:t>you can save it for future use. </a:t>
            </a:r>
          </a:p>
        </p:txBody>
      </p:sp>
      <p:cxnSp>
        <p:nvCxnSpPr>
          <p:cNvPr id="30" name="Straight Arrow Connector 29">
            <a:extLst>
              <a:ext uri="{FF2B5EF4-FFF2-40B4-BE49-F238E27FC236}">
                <a16:creationId xmlns:a16="http://schemas.microsoft.com/office/drawing/2014/main" id="{04D9BF8C-CF97-914F-8BDF-2DD0671B9A5F}"/>
              </a:ext>
            </a:extLst>
          </p:cNvPr>
          <p:cNvCxnSpPr>
            <a:cxnSpLocks/>
          </p:cNvCxnSpPr>
          <p:nvPr/>
        </p:nvCxnSpPr>
        <p:spPr>
          <a:xfrm>
            <a:off x="5593080" y="3699242"/>
            <a:ext cx="969235"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2B8F42E-84D3-AB4C-9640-E37A2A2E2739}"/>
              </a:ext>
            </a:extLst>
          </p:cNvPr>
          <p:cNvSpPr txBox="1"/>
          <p:nvPr/>
        </p:nvSpPr>
        <p:spPr>
          <a:xfrm>
            <a:off x="1465484" y="5397754"/>
            <a:ext cx="6177999" cy="369332"/>
          </a:xfrm>
          <a:prstGeom prst="rect">
            <a:avLst/>
          </a:prstGeom>
          <a:noFill/>
        </p:spPr>
        <p:txBody>
          <a:bodyPr wrap="square" rtlCol="0">
            <a:spAutoFit/>
          </a:bodyPr>
          <a:lstStyle/>
          <a:p>
            <a:r>
              <a:rPr lang="en-US" dirty="0"/>
              <a:t>If the recording is of a documentary or non-news broadcast </a:t>
            </a:r>
          </a:p>
        </p:txBody>
      </p:sp>
      <p:sp>
        <p:nvSpPr>
          <p:cNvPr id="33" name="TextBox 32">
            <a:extLst>
              <a:ext uri="{FF2B5EF4-FFF2-40B4-BE49-F238E27FC236}">
                <a16:creationId xmlns:a16="http://schemas.microsoft.com/office/drawing/2014/main" id="{B0AEEA2C-C7D8-2A4D-8BBE-7B4DBF4B1891}"/>
              </a:ext>
            </a:extLst>
          </p:cNvPr>
          <p:cNvSpPr txBox="1"/>
          <p:nvPr/>
        </p:nvSpPr>
        <p:spPr>
          <a:xfrm>
            <a:off x="7488966" y="5397754"/>
            <a:ext cx="3784589" cy="369332"/>
          </a:xfrm>
          <a:prstGeom prst="rect">
            <a:avLst/>
          </a:prstGeom>
          <a:noFill/>
        </p:spPr>
        <p:txBody>
          <a:bodyPr wrap="square" rtlCol="0">
            <a:spAutoFit/>
          </a:bodyPr>
          <a:lstStyle/>
          <a:p>
            <a:r>
              <a:rPr lang="en-US" dirty="0"/>
              <a:t>it must be destroyed after 30 days </a:t>
            </a:r>
          </a:p>
        </p:txBody>
      </p:sp>
      <p:pic>
        <p:nvPicPr>
          <p:cNvPr id="35" name="Atomic bomb">
            <a:extLst>
              <a:ext uri="{FF2B5EF4-FFF2-40B4-BE49-F238E27FC236}">
                <a16:creationId xmlns:a16="http://schemas.microsoft.com/office/drawing/2014/main" id="{1347DED1-D7D9-B644-A1CB-83C2DD301B2E}"/>
              </a:ext>
            </a:extLst>
          </p:cNvPr>
          <p:cNvPicPr>
            <a:picLocks noChangeAspect="1"/>
          </p:cNvPicPr>
          <p:nvPr/>
        </p:nvPicPr>
        <p:blipFill>
          <a:blip r:embed="rId5"/>
          <a:stretch>
            <a:fillRect/>
          </a:stretch>
        </p:blipFill>
        <p:spPr>
          <a:xfrm>
            <a:off x="6989545" y="2725655"/>
            <a:ext cx="3280495" cy="2186997"/>
          </a:xfrm>
          <a:prstGeom prst="rect">
            <a:avLst/>
          </a:prstGeom>
        </p:spPr>
      </p:pic>
      <p:cxnSp>
        <p:nvCxnSpPr>
          <p:cNvPr id="37" name="Straight Connector 36">
            <a:extLst>
              <a:ext uri="{FF2B5EF4-FFF2-40B4-BE49-F238E27FC236}">
                <a16:creationId xmlns:a16="http://schemas.microsoft.com/office/drawing/2014/main" id="{F5F57B84-9E07-D24E-99A0-1891FFA885EC}"/>
              </a:ext>
            </a:extLst>
          </p:cNvPr>
          <p:cNvCxnSpPr>
            <a:cxnSpLocks/>
          </p:cNvCxnSpPr>
          <p:nvPr/>
        </p:nvCxnSpPr>
        <p:spPr>
          <a:xfrm flipV="1">
            <a:off x="3801763" y="5767086"/>
            <a:ext cx="1329215" cy="3653"/>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892FF40-5B8F-E94D-840E-97FC35E63C51}"/>
              </a:ext>
            </a:extLst>
          </p:cNvPr>
          <p:cNvSpPr txBox="1"/>
          <p:nvPr/>
        </p:nvSpPr>
        <p:spPr>
          <a:xfrm>
            <a:off x="5567682" y="3128160"/>
            <a:ext cx="994633" cy="369332"/>
          </a:xfrm>
          <a:prstGeom prst="rect">
            <a:avLst/>
          </a:prstGeom>
          <a:noFill/>
        </p:spPr>
        <p:txBody>
          <a:bodyPr wrap="square" rtlCol="0">
            <a:spAutoFit/>
          </a:bodyPr>
          <a:lstStyle/>
          <a:p>
            <a:r>
              <a:rPr lang="en-US" dirty="0"/>
              <a:t>30 days</a:t>
            </a:r>
          </a:p>
        </p:txBody>
      </p:sp>
      <p:pic>
        <p:nvPicPr>
          <p:cNvPr id="40" name="Picture 39">
            <a:extLst>
              <a:ext uri="{FF2B5EF4-FFF2-40B4-BE49-F238E27FC236}">
                <a16:creationId xmlns:a16="http://schemas.microsoft.com/office/drawing/2014/main" id="{B39B511C-6AC1-454E-B5F9-FF926ABEED07}"/>
              </a:ext>
            </a:extLst>
          </p:cNvPr>
          <p:cNvPicPr>
            <a:picLocks noChangeAspect="1"/>
          </p:cNvPicPr>
          <p:nvPr/>
        </p:nvPicPr>
        <p:blipFill>
          <a:blip r:embed="rId6"/>
          <a:stretch>
            <a:fillRect/>
          </a:stretch>
        </p:blipFill>
        <p:spPr>
          <a:xfrm rot="19019055">
            <a:off x="10513850" y="1215869"/>
            <a:ext cx="2534360" cy="2663743"/>
          </a:xfrm>
          <a:prstGeom prst="rect">
            <a:avLst/>
          </a:prstGeom>
        </p:spPr>
      </p:pic>
      <p:sp>
        <p:nvSpPr>
          <p:cNvPr id="41" name="Rounded Rectangular Callout 40">
            <a:extLst>
              <a:ext uri="{FF2B5EF4-FFF2-40B4-BE49-F238E27FC236}">
                <a16:creationId xmlns:a16="http://schemas.microsoft.com/office/drawing/2014/main" id="{C8D5DF2C-FE68-DD4B-935B-AE7FDC74F260}"/>
              </a:ext>
            </a:extLst>
          </p:cNvPr>
          <p:cNvSpPr/>
          <p:nvPr/>
        </p:nvSpPr>
        <p:spPr>
          <a:xfrm>
            <a:off x="7488966" y="1647166"/>
            <a:ext cx="1431141" cy="686378"/>
          </a:xfrm>
          <a:prstGeom prst="wedgeRoundRectCallout">
            <a:avLst>
              <a:gd name="adj1" fmla="val 157562"/>
              <a:gd name="adj2" fmla="val 48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UNCOOL.</a:t>
            </a:r>
          </a:p>
        </p:txBody>
      </p:sp>
    </p:spTree>
    <p:extLst>
      <p:ext uri="{BB962C8B-B14F-4D97-AF65-F5344CB8AC3E}">
        <p14:creationId xmlns:p14="http://schemas.microsoft.com/office/powerpoint/2010/main" val="90827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22" presetClass="entr" presetSubtype="8"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1000"/>
                            </p:stCondLst>
                            <p:childTnLst>
                              <p:par>
                                <p:cTn id="52" presetID="1" presetClass="entr" presetSubtype="0"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1+#ppt_w/2"/>
                                          </p:val>
                                        </p:tav>
                                        <p:tav tm="100000">
                                          <p:val>
                                            <p:strVal val="#ppt_x"/>
                                          </p:val>
                                        </p:tav>
                                      </p:tavLst>
                                    </p:anim>
                                    <p:anim calcmode="lin" valueType="num">
                                      <p:cBhvr additive="base">
                                        <p:cTn id="64" dur="500" fill="hold"/>
                                        <p:tgtEl>
                                          <p:spTgt spid="40"/>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4" grpId="0"/>
      <p:bldP spid="24" grpId="1"/>
      <p:bldP spid="32" grpId="0"/>
      <p:bldP spid="33" grpId="0"/>
      <p:bldP spid="39" grpId="0"/>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TELECOMMUNICATION AND RECORDING</a:t>
            </a:r>
          </a:p>
        </p:txBody>
      </p:sp>
      <p:sp>
        <p:nvSpPr>
          <p:cNvPr id="5" name="TextBox 4">
            <a:extLst>
              <a:ext uri="{FF2B5EF4-FFF2-40B4-BE49-F238E27FC236}">
                <a16:creationId xmlns:a16="http://schemas.microsoft.com/office/drawing/2014/main" id="{8F8D7A9C-99AC-5A42-8B28-4A7603818B3F}"/>
              </a:ext>
            </a:extLst>
          </p:cNvPr>
          <p:cNvSpPr txBox="1"/>
          <p:nvPr/>
        </p:nvSpPr>
        <p:spPr>
          <a:xfrm>
            <a:off x="961697" y="2002221"/>
            <a:ext cx="10392103" cy="2585323"/>
          </a:xfrm>
          <a:prstGeom prst="rect">
            <a:avLst/>
          </a:prstGeom>
          <a:noFill/>
        </p:spPr>
        <p:txBody>
          <a:bodyPr wrap="square" rtlCol="0">
            <a:spAutoFit/>
          </a:bodyPr>
          <a:lstStyle/>
          <a:p>
            <a:r>
              <a:rPr lang="en-CA" b="1" dirty="0"/>
              <a:t>Communication by telecommunication</a:t>
            </a:r>
          </a:p>
          <a:p>
            <a:endParaRPr lang="en-CA" b="1" dirty="0"/>
          </a:p>
          <a:p>
            <a:r>
              <a:rPr lang="en-CA" b="1" dirty="0"/>
              <a:t>30.01 (3)</a:t>
            </a:r>
            <a:r>
              <a:rPr lang="en-CA" dirty="0"/>
              <a:t> Subject to subsection (6), it is not an infringement of copyright for an educational institution or a person acting under its authority</a:t>
            </a:r>
          </a:p>
          <a:p>
            <a:endParaRPr lang="en-CA" dirty="0"/>
          </a:p>
          <a:p>
            <a:r>
              <a:rPr lang="en-CA" b="1" dirty="0"/>
              <a:t>(a)</a:t>
            </a:r>
            <a:r>
              <a:rPr lang="en-CA" dirty="0"/>
              <a:t> to communicate a lesson to the public by telecommunication for educational or training purposes, if that public consists only of students who are enrolled in a course of which the lesson forms a part or of other persons acting under the authority of the educational institution;</a:t>
            </a:r>
          </a:p>
          <a:p>
            <a:endParaRPr lang="en-US" dirty="0"/>
          </a:p>
        </p:txBody>
      </p:sp>
      <p:sp>
        <p:nvSpPr>
          <p:cNvPr id="7" name="TextBox 6">
            <a:extLst>
              <a:ext uri="{FF2B5EF4-FFF2-40B4-BE49-F238E27FC236}">
                <a16:creationId xmlns:a16="http://schemas.microsoft.com/office/drawing/2014/main" id="{DE7D90A9-EF83-7C47-AB8E-C3A776B9075C}"/>
              </a:ext>
            </a:extLst>
          </p:cNvPr>
          <p:cNvSpPr txBox="1"/>
          <p:nvPr/>
        </p:nvSpPr>
        <p:spPr>
          <a:xfrm>
            <a:off x="931479" y="3399968"/>
            <a:ext cx="10329041" cy="369332"/>
          </a:xfrm>
          <a:prstGeom prst="rect">
            <a:avLst/>
          </a:prstGeom>
          <a:noFill/>
        </p:spPr>
        <p:txBody>
          <a:bodyPr wrap="square" rtlCol="0">
            <a:spAutoFit/>
          </a:bodyPr>
          <a:lstStyle/>
          <a:p>
            <a:r>
              <a:rPr lang="en-CA" b="1" dirty="0"/>
              <a:t>(b)</a:t>
            </a:r>
            <a:r>
              <a:rPr lang="en-CA" dirty="0"/>
              <a:t> to make a fixation of the lesson for the purpose of the act referred to in paragraph (a); or</a:t>
            </a:r>
          </a:p>
        </p:txBody>
      </p:sp>
      <p:cxnSp>
        <p:nvCxnSpPr>
          <p:cNvPr id="10" name="Straight Connector 9">
            <a:extLst>
              <a:ext uri="{FF2B5EF4-FFF2-40B4-BE49-F238E27FC236}">
                <a16:creationId xmlns:a16="http://schemas.microsoft.com/office/drawing/2014/main" id="{63108C14-AA10-2C4C-A655-7D36D075F1D2}"/>
              </a:ext>
            </a:extLst>
          </p:cNvPr>
          <p:cNvCxnSpPr>
            <a:cxnSpLocks/>
          </p:cNvCxnSpPr>
          <p:nvPr/>
        </p:nvCxnSpPr>
        <p:spPr>
          <a:xfrm>
            <a:off x="1645220" y="3692785"/>
            <a:ext cx="5843401"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115E841-E1BA-6F44-ABE7-2B1EAB5C0271}"/>
              </a:ext>
            </a:extLst>
          </p:cNvPr>
          <p:cNvCxnSpPr>
            <a:cxnSpLocks/>
          </p:cNvCxnSpPr>
          <p:nvPr/>
        </p:nvCxnSpPr>
        <p:spPr>
          <a:xfrm>
            <a:off x="2333648" y="3987074"/>
            <a:ext cx="5422986"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A4E4928-4CE7-0F4E-9CCE-132A9DA900B9}"/>
              </a:ext>
            </a:extLst>
          </p:cNvPr>
          <p:cNvCxnSpPr>
            <a:cxnSpLocks/>
          </p:cNvCxnSpPr>
          <p:nvPr/>
        </p:nvCxnSpPr>
        <p:spPr>
          <a:xfrm flipH="1" flipV="1">
            <a:off x="3077986" y="3805562"/>
            <a:ext cx="517709" cy="5756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5B6BD0-EC06-5A4D-965D-649110C47761}"/>
              </a:ext>
            </a:extLst>
          </p:cNvPr>
          <p:cNvSpPr txBox="1"/>
          <p:nvPr/>
        </p:nvSpPr>
        <p:spPr>
          <a:xfrm>
            <a:off x="3440052" y="4551282"/>
            <a:ext cx="3894082" cy="369332"/>
          </a:xfrm>
          <a:prstGeom prst="rect">
            <a:avLst/>
          </a:prstGeom>
          <a:noFill/>
        </p:spPr>
        <p:txBody>
          <a:bodyPr wrap="square" rtlCol="0">
            <a:spAutoFit/>
          </a:bodyPr>
          <a:lstStyle/>
          <a:p>
            <a:r>
              <a:rPr lang="en-US" dirty="0"/>
              <a:t>Like a recording or screen recording</a:t>
            </a:r>
          </a:p>
        </p:txBody>
      </p:sp>
      <p:pic>
        <p:nvPicPr>
          <p:cNvPr id="18" name="Picture 17" descr="A close up of a logo&#10;&#10;Description automatically generated">
            <a:extLst>
              <a:ext uri="{FF2B5EF4-FFF2-40B4-BE49-F238E27FC236}">
                <a16:creationId xmlns:a16="http://schemas.microsoft.com/office/drawing/2014/main" id="{39A0507D-E009-5749-A8D4-836924FB919F}"/>
              </a:ext>
            </a:extLst>
          </p:cNvPr>
          <p:cNvPicPr>
            <a:picLocks noChangeAspect="1"/>
          </p:cNvPicPr>
          <p:nvPr/>
        </p:nvPicPr>
        <p:blipFill>
          <a:blip r:embed="rId3"/>
          <a:stretch>
            <a:fillRect/>
          </a:stretch>
        </p:blipFill>
        <p:spPr>
          <a:xfrm>
            <a:off x="4924079" y="5164523"/>
            <a:ext cx="934470" cy="1054694"/>
          </a:xfrm>
          <a:prstGeom prst="rect">
            <a:avLst/>
          </a:prstGeom>
        </p:spPr>
      </p:pic>
      <p:pic>
        <p:nvPicPr>
          <p:cNvPr id="20" name="Isabelle" descr="A picture containing clothing&#10;&#10;Description automatically generated">
            <a:extLst>
              <a:ext uri="{FF2B5EF4-FFF2-40B4-BE49-F238E27FC236}">
                <a16:creationId xmlns:a16="http://schemas.microsoft.com/office/drawing/2014/main" id="{0E5A744B-D846-8045-8A05-CFF2FC255B0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06" b="92284" l="10000" r="90000">
                        <a14:foregroundMark x1="48594" y1="90511" x2="48594" y2="90511"/>
                        <a14:foregroundMark x1="48594" y1="90511" x2="48229" y2="89260"/>
                        <a14:foregroundMark x1="54635" y1="92284" x2="54635" y2="91554"/>
                      </a14:backgroundRemoval>
                    </a14:imgEffect>
                  </a14:imgLayer>
                </a14:imgProps>
              </a:ext>
            </a:extLst>
          </a:blip>
          <a:srcRect l="33766" r="34666"/>
          <a:stretch/>
        </p:blipFill>
        <p:spPr>
          <a:xfrm>
            <a:off x="2191887" y="3805562"/>
            <a:ext cx="1103008" cy="3359966"/>
          </a:xfrm>
          <a:prstGeom prst="rect">
            <a:avLst/>
          </a:prstGeom>
        </p:spPr>
      </p:pic>
      <p:pic>
        <p:nvPicPr>
          <p:cNvPr id="21" name="Picture 20">
            <a:extLst>
              <a:ext uri="{FF2B5EF4-FFF2-40B4-BE49-F238E27FC236}">
                <a16:creationId xmlns:a16="http://schemas.microsoft.com/office/drawing/2014/main" id="{94F9A14A-D878-BB47-ABA5-488BD6B10FE8}"/>
              </a:ext>
            </a:extLst>
          </p:cNvPr>
          <p:cNvPicPr>
            <a:picLocks noChangeAspect="1"/>
          </p:cNvPicPr>
          <p:nvPr/>
        </p:nvPicPr>
        <p:blipFill>
          <a:blip r:embed="rId6"/>
          <a:stretch>
            <a:fillRect/>
          </a:stretch>
        </p:blipFill>
        <p:spPr>
          <a:xfrm>
            <a:off x="7334134" y="4204849"/>
            <a:ext cx="2219653" cy="2399999"/>
          </a:xfrm>
          <a:prstGeom prst="rect">
            <a:avLst/>
          </a:prstGeom>
        </p:spPr>
      </p:pic>
      <p:pic>
        <p:nvPicPr>
          <p:cNvPr id="24" name="Picture 23">
            <a:extLst>
              <a:ext uri="{FF2B5EF4-FFF2-40B4-BE49-F238E27FC236}">
                <a16:creationId xmlns:a16="http://schemas.microsoft.com/office/drawing/2014/main" id="{D876936D-56E8-F549-B563-2DA478953078}"/>
              </a:ext>
            </a:extLst>
          </p:cNvPr>
          <p:cNvPicPr>
            <a:picLocks noChangeAspect="1"/>
          </p:cNvPicPr>
          <p:nvPr/>
        </p:nvPicPr>
        <p:blipFill>
          <a:blip r:embed="rId7"/>
          <a:stretch>
            <a:fillRect/>
          </a:stretch>
        </p:blipFill>
        <p:spPr>
          <a:xfrm rot="2340127">
            <a:off x="-1125483" y="1855135"/>
            <a:ext cx="2994838" cy="3147729"/>
          </a:xfrm>
          <a:prstGeom prst="rect">
            <a:avLst/>
          </a:prstGeom>
        </p:spPr>
      </p:pic>
      <p:sp>
        <p:nvSpPr>
          <p:cNvPr id="25" name="Rounded Rectangular Callout 24">
            <a:extLst>
              <a:ext uri="{FF2B5EF4-FFF2-40B4-BE49-F238E27FC236}">
                <a16:creationId xmlns:a16="http://schemas.microsoft.com/office/drawing/2014/main" id="{26F6B9C7-854B-CE47-B2DA-DC0E34B167BF}"/>
              </a:ext>
            </a:extLst>
          </p:cNvPr>
          <p:cNvSpPr/>
          <p:nvPr/>
        </p:nvSpPr>
        <p:spPr>
          <a:xfrm>
            <a:off x="3964672" y="1521689"/>
            <a:ext cx="1870187" cy="1535028"/>
          </a:xfrm>
          <a:prstGeom prst="wedgeRoundRectCallout">
            <a:avLst>
              <a:gd name="adj1" fmla="val -138761"/>
              <a:gd name="adj2" fmla="val 53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HAS TIME FOR THAT?</a:t>
            </a:r>
          </a:p>
        </p:txBody>
      </p:sp>
      <p:pic>
        <p:nvPicPr>
          <p:cNvPr id="26" name="Picture 25" descr="A close up of a logo&#10;&#10;Description automatically generated">
            <a:extLst>
              <a:ext uri="{FF2B5EF4-FFF2-40B4-BE49-F238E27FC236}">
                <a16:creationId xmlns:a16="http://schemas.microsoft.com/office/drawing/2014/main" id="{AA602CE0-B663-5741-80BD-BBD4C5715AEB}"/>
              </a:ext>
            </a:extLst>
          </p:cNvPr>
          <p:cNvPicPr>
            <a:picLocks noChangeAspect="1"/>
          </p:cNvPicPr>
          <p:nvPr/>
        </p:nvPicPr>
        <p:blipFill>
          <a:blip r:embed="rId8"/>
          <a:stretch>
            <a:fillRect/>
          </a:stretch>
        </p:blipFill>
        <p:spPr>
          <a:xfrm flipH="1">
            <a:off x="8474607" y="4733952"/>
            <a:ext cx="2344676" cy="2124048"/>
          </a:xfrm>
          <a:prstGeom prst="rect">
            <a:avLst/>
          </a:prstGeom>
        </p:spPr>
      </p:pic>
      <p:pic>
        <p:nvPicPr>
          <p:cNvPr id="16" name="Picture 15" descr="A close up of a logo&#10;&#10;Description automatically generated">
            <a:extLst>
              <a:ext uri="{FF2B5EF4-FFF2-40B4-BE49-F238E27FC236}">
                <a16:creationId xmlns:a16="http://schemas.microsoft.com/office/drawing/2014/main" id="{0B2E3284-44F1-A64D-A2C2-23F35112F717}"/>
              </a:ext>
            </a:extLst>
          </p:cNvPr>
          <p:cNvPicPr>
            <a:picLocks noChangeAspect="1"/>
          </p:cNvPicPr>
          <p:nvPr/>
        </p:nvPicPr>
        <p:blipFill>
          <a:blip r:embed="rId3"/>
          <a:stretch>
            <a:fillRect/>
          </a:stretch>
        </p:blipFill>
        <p:spPr>
          <a:xfrm>
            <a:off x="4924079" y="5164523"/>
            <a:ext cx="934470" cy="1054694"/>
          </a:xfrm>
          <a:prstGeom prst="rect">
            <a:avLst/>
          </a:prstGeom>
        </p:spPr>
      </p:pic>
      <p:pic>
        <p:nvPicPr>
          <p:cNvPr id="22" name="Atomic bomb">
            <a:extLst>
              <a:ext uri="{FF2B5EF4-FFF2-40B4-BE49-F238E27FC236}">
                <a16:creationId xmlns:a16="http://schemas.microsoft.com/office/drawing/2014/main" id="{CB131980-C87F-3546-BBFB-9F25FDA30BCC}"/>
              </a:ext>
            </a:extLst>
          </p:cNvPr>
          <p:cNvPicPr>
            <a:picLocks noChangeAspect="1"/>
          </p:cNvPicPr>
          <p:nvPr/>
        </p:nvPicPr>
        <p:blipFill>
          <a:blip r:embed="rId9"/>
          <a:stretch>
            <a:fillRect/>
          </a:stretch>
        </p:blipFill>
        <p:spPr>
          <a:xfrm>
            <a:off x="4454563" y="5070183"/>
            <a:ext cx="1865061" cy="1243374"/>
          </a:xfrm>
          <a:prstGeom prst="rect">
            <a:avLst/>
          </a:prstGeom>
        </p:spPr>
      </p:pic>
      <p:pic>
        <p:nvPicPr>
          <p:cNvPr id="19" name="Picture 18">
            <a:extLst>
              <a:ext uri="{FF2B5EF4-FFF2-40B4-BE49-F238E27FC236}">
                <a16:creationId xmlns:a16="http://schemas.microsoft.com/office/drawing/2014/main" id="{7A8BD888-7F82-E245-B7C2-D22A134F233D}"/>
              </a:ext>
            </a:extLst>
          </p:cNvPr>
          <p:cNvPicPr>
            <a:picLocks noChangeAspect="1"/>
          </p:cNvPicPr>
          <p:nvPr/>
        </p:nvPicPr>
        <p:blipFill>
          <a:blip r:embed="rId10"/>
          <a:srcRect/>
          <a:stretch/>
        </p:blipFill>
        <p:spPr>
          <a:xfrm>
            <a:off x="4856442" y="3465513"/>
            <a:ext cx="2303760" cy="2282942"/>
          </a:xfrm>
          <a:prstGeom prst="rect">
            <a:avLst/>
          </a:prstGeom>
        </p:spPr>
      </p:pic>
    </p:spTree>
    <p:extLst>
      <p:ext uri="{BB962C8B-B14F-4D97-AF65-F5344CB8AC3E}">
        <p14:creationId xmlns:p14="http://schemas.microsoft.com/office/powerpoint/2010/main" val="1054469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
                                            <p:txEl>
                                              <p:pRg st="4" end="4"/>
                                            </p:txEl>
                                          </p:spTgt>
                                        </p:tgtEl>
                                      </p:cBhvr>
                                    </p:animEffect>
                                    <p:set>
                                      <p:cBhvr>
                                        <p:cTn id="23" dur="1" fill="hold">
                                          <p:stCondLst>
                                            <p:cond delay="499"/>
                                          </p:stCondLst>
                                        </p:cTn>
                                        <p:tgtEl>
                                          <p:spTgt spid="5">
                                            <p:txEl>
                                              <p:pRg st="4" end="4"/>
                                            </p:txEl>
                                          </p:spTgt>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1000"/>
                            </p:stCondLst>
                            <p:childTnLst>
                              <p:par>
                                <p:cTn id="37" presetID="9"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par>
                                <p:cTn id="40" presetID="9"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51" presetID="10" presetClass="exit" presetSubtype="0" fill="hold"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6" presetClass="emph" presetSubtype="0" fill="hold" nodeType="withEffect">
                                  <p:stCondLst>
                                    <p:cond delay="0"/>
                                  </p:stCondLst>
                                  <p:childTnLst>
                                    <p:animScale>
                                      <p:cBhvr>
                                        <p:cTn id="55" dur="2000" fill="hold"/>
                                        <p:tgtEl>
                                          <p:spTgt spid="16"/>
                                        </p:tgtEl>
                                      </p:cBhvr>
                                      <p:by x="50000" y="50000"/>
                                    </p:animScale>
                                  </p:childTnLst>
                                </p:cTn>
                              </p:par>
                              <p:par>
                                <p:cTn id="56" presetID="42" presetClass="path" presetSubtype="0" accel="50000" decel="50000" fill="hold" nodeType="withEffect">
                                  <p:stCondLst>
                                    <p:cond delay="0"/>
                                  </p:stCondLst>
                                  <p:childTnLst>
                                    <p:animMotion origin="layout" path="M 2.5E-6 -1.11111E-6 L -0.18972 -0.0618 " pathEditMode="relative" rAng="0" ptsTypes="AA">
                                      <p:cBhvr>
                                        <p:cTn id="57" dur="2000" fill="hold"/>
                                        <p:tgtEl>
                                          <p:spTgt spid="16"/>
                                        </p:tgtEl>
                                        <p:attrNameLst>
                                          <p:attrName>ppt_x</p:attrName>
                                          <p:attrName>ppt_y</p:attrName>
                                        </p:attrNameLst>
                                      </p:cBhvr>
                                      <p:rCtr x="-9492" y="-3102"/>
                                    </p:animMotion>
                                  </p:childTnLst>
                                </p:cTn>
                              </p:par>
                              <p:par>
                                <p:cTn id="58" presetID="6" presetClass="emph" presetSubtype="0" fill="hold" nodeType="withEffect">
                                  <p:stCondLst>
                                    <p:cond delay="0"/>
                                  </p:stCondLst>
                                  <p:childTnLst>
                                    <p:animScale>
                                      <p:cBhvr>
                                        <p:cTn id="59" dur="2000" fill="hold"/>
                                        <p:tgtEl>
                                          <p:spTgt spid="16"/>
                                        </p:tgtEl>
                                      </p:cBhvr>
                                      <p:by x="50000" y="50000"/>
                                    </p:animScale>
                                  </p:childTnLst>
                                </p:cTn>
                              </p:par>
                            </p:childTnLst>
                          </p:cTn>
                        </p:par>
                        <p:par>
                          <p:cTn id="60" fill="hold">
                            <p:stCondLst>
                              <p:cond delay="2000"/>
                            </p:stCondLst>
                            <p:childTnLst>
                              <p:par>
                                <p:cTn id="61" presetID="10" presetClass="exit" presetSubtype="0" fill="hold" nodeType="after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900" decel="100000" fill="hold"/>
                                        <p:tgtEl>
                                          <p:spTgt spid="2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5">
                                            <p:txEl>
                                              <p:pRg st="0" end="0"/>
                                            </p:txEl>
                                          </p:spTgt>
                                        </p:tgtEl>
                                      </p:cBhvr>
                                    </p:animEffect>
                                    <p:set>
                                      <p:cBhvr>
                                        <p:cTn id="80" dur="1" fill="hold">
                                          <p:stCondLst>
                                            <p:cond delay="499"/>
                                          </p:stCondLst>
                                        </p:cTn>
                                        <p:tgtEl>
                                          <p:spTgt spid="5">
                                            <p:txEl>
                                              <p:pRg st="0" end="0"/>
                                            </p:txEl>
                                          </p:spTgt>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
                                            <p:txEl>
                                              <p:pRg st="2" end="2"/>
                                            </p:txEl>
                                          </p:spTgt>
                                        </p:tgtEl>
                                      </p:cBhvr>
                                    </p:animEffect>
                                    <p:set>
                                      <p:cBhvr>
                                        <p:cTn id="83" dur="1" fill="hold">
                                          <p:stCondLst>
                                            <p:cond delay="499"/>
                                          </p:stCondLst>
                                        </p:cTn>
                                        <p:tgtEl>
                                          <p:spTgt spid="5">
                                            <p:txEl>
                                              <p:pRg st="2" end="2"/>
                                            </p:txEl>
                                          </p:spTgt>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
                                            <p:txEl>
                                              <p:pRg st="4" end="4"/>
                                            </p:txEl>
                                          </p:spTgt>
                                        </p:tgtEl>
                                      </p:cBhvr>
                                    </p:animEffect>
                                    <p:set>
                                      <p:cBhvr>
                                        <p:cTn id="86" dur="1" fill="hold">
                                          <p:stCondLst>
                                            <p:cond delay="499"/>
                                          </p:stCondLst>
                                        </p:cTn>
                                        <p:tgtEl>
                                          <p:spTgt spid="5">
                                            <p:txEl>
                                              <p:pRg st="4" end="4"/>
                                            </p:txEl>
                                          </p:spTgt>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7"/>
                                        </p:tgtEl>
                                      </p:cBhvr>
                                    </p:animEffect>
                                    <p:set>
                                      <p:cBhvr>
                                        <p:cTn id="89" dur="1" fill="hold">
                                          <p:stCondLst>
                                            <p:cond delay="499"/>
                                          </p:stCondLst>
                                        </p:cTn>
                                        <p:tgtEl>
                                          <p:spTgt spid="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7"/>
                                        </p:tgtEl>
                                      </p:cBhvr>
                                    </p:animEffect>
                                    <p:set>
                                      <p:cBhvr>
                                        <p:cTn id="92" dur="1" fill="hold">
                                          <p:stCondLst>
                                            <p:cond delay="499"/>
                                          </p:stCondLst>
                                        </p:cTn>
                                        <p:tgtEl>
                                          <p:spTgt spid="17"/>
                                        </p:tgtEl>
                                        <p:attrNameLst>
                                          <p:attrName>style.visibility</p:attrName>
                                        </p:attrNameLst>
                                      </p:cBhvr>
                                      <p:to>
                                        <p:strVal val="hidden"/>
                                      </p:to>
                                    </p:set>
                                  </p:childTnLst>
                                </p:cTn>
                              </p:par>
                            </p:childTnLst>
                          </p:cTn>
                        </p:par>
                        <p:par>
                          <p:cTn id="93" fill="hold">
                            <p:stCondLst>
                              <p:cond delay="500"/>
                            </p:stCondLst>
                            <p:childTnLst>
                              <p:par>
                                <p:cTn id="94" presetID="10" presetClass="exit" presetSubtype="0" fill="hold" nodeType="afterEffect">
                                  <p:stCondLst>
                                    <p:cond delay="0"/>
                                  </p:stCondLst>
                                  <p:childTnLst>
                                    <p:animEffect transition="out" filter="fade">
                                      <p:cBhvr>
                                        <p:cTn id="95" dur="500"/>
                                        <p:tgtEl>
                                          <p:spTgt spid="14"/>
                                        </p:tgtEl>
                                      </p:cBhvr>
                                    </p:animEffect>
                                    <p:set>
                                      <p:cBhvr>
                                        <p:cTn id="96" dur="1" fill="hold">
                                          <p:stCondLst>
                                            <p:cond delay="499"/>
                                          </p:stCondLst>
                                        </p:cTn>
                                        <p:tgtEl>
                                          <p:spTgt spid="1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6" presetClass="emph" presetSubtype="0" fill="hold" nodeType="clickEffect">
                                  <p:stCondLst>
                                    <p:cond delay="0"/>
                                  </p:stCondLst>
                                  <p:childTnLst>
                                    <p:animEffect transition="out" filter="fade">
                                      <p:cBhvr>
                                        <p:cTn id="100" dur="500" tmFilter="0, 0; .2, .5; .8, .5; 1, 0"/>
                                        <p:tgtEl>
                                          <p:spTgt spid="21"/>
                                        </p:tgtEl>
                                      </p:cBhvr>
                                    </p:animEffect>
                                    <p:animScale>
                                      <p:cBhvr>
                                        <p:cTn id="101" dur="250" autoRev="1" fill="hold"/>
                                        <p:tgtEl>
                                          <p:spTgt spid="21"/>
                                        </p:tgtEl>
                                      </p:cBhvr>
                                      <p:by x="105000" y="105000"/>
                                    </p:animScale>
                                  </p:childTnLst>
                                </p:cTn>
                              </p:par>
                            </p:childTnLst>
                          </p:cTn>
                        </p:par>
                      </p:childTnLst>
                    </p:cTn>
                  </p:par>
                  <p:par>
                    <p:cTn id="102" fill="hold">
                      <p:stCondLst>
                        <p:cond delay="indefinite"/>
                      </p:stCondLst>
                      <p:childTnLst>
                        <p:par>
                          <p:cTn id="103" fill="hold">
                            <p:stCondLst>
                              <p:cond delay="0"/>
                            </p:stCondLst>
                            <p:childTnLst>
                              <p:par>
                                <p:cTn id="104" presetID="26" presetClass="emph" presetSubtype="0" fill="hold" nodeType="clickEffect">
                                  <p:stCondLst>
                                    <p:cond delay="0"/>
                                  </p:stCondLst>
                                  <p:childTnLst>
                                    <p:animEffect transition="out" filter="fade">
                                      <p:cBhvr>
                                        <p:cTn id="105" dur="500" tmFilter="0, 0; .2, .5; .8, .5; 1, 0"/>
                                        <p:tgtEl>
                                          <p:spTgt spid="20"/>
                                        </p:tgtEl>
                                      </p:cBhvr>
                                    </p:animEffect>
                                    <p:animScale>
                                      <p:cBhvr>
                                        <p:cTn id="106" dur="250" autoRev="1" fill="hold"/>
                                        <p:tgtEl>
                                          <p:spTgt spid="20"/>
                                        </p:tgtEl>
                                      </p:cBhvr>
                                      <p:by x="105000" y="105000"/>
                                    </p:animScale>
                                  </p:childTnLst>
                                </p:cTn>
                              </p:par>
                            </p:childTnLst>
                          </p:cTn>
                        </p:par>
                      </p:childTnLst>
                    </p:cTn>
                  </p:par>
                  <p:par>
                    <p:cTn id="107" fill="hold">
                      <p:stCondLst>
                        <p:cond delay="indefinite"/>
                      </p:stCondLst>
                      <p:childTnLst>
                        <p:par>
                          <p:cTn id="108" fill="hold">
                            <p:stCondLst>
                              <p:cond delay="0"/>
                            </p:stCondLst>
                            <p:childTnLst>
                              <p:par>
                                <p:cTn id="109" presetID="37" presetClass="exit" presetSubtype="0" fill="hold" nodeType="clickEffect">
                                  <p:stCondLst>
                                    <p:cond delay="0"/>
                                  </p:stCondLst>
                                  <p:childTnLst>
                                    <p:animEffect transition="out" filter="fade">
                                      <p:cBhvr>
                                        <p:cTn id="110" dur="1000"/>
                                        <p:tgtEl>
                                          <p:spTgt spid="22"/>
                                        </p:tgtEl>
                                      </p:cBhvr>
                                    </p:animEffect>
                                    <p:anim calcmode="lin" valueType="num">
                                      <p:cBhvr>
                                        <p:cTn id="111" dur="1000"/>
                                        <p:tgtEl>
                                          <p:spTgt spid="22"/>
                                        </p:tgtEl>
                                        <p:attrNameLst>
                                          <p:attrName>ppt_x</p:attrName>
                                        </p:attrNameLst>
                                      </p:cBhvr>
                                      <p:tavLst>
                                        <p:tav tm="0">
                                          <p:val>
                                            <p:strVal val="ppt_x"/>
                                          </p:val>
                                        </p:tav>
                                        <p:tav tm="100000">
                                          <p:val>
                                            <p:strVal val="ppt_x"/>
                                          </p:val>
                                        </p:tav>
                                      </p:tavLst>
                                    </p:anim>
                                    <p:anim calcmode="lin" valueType="num">
                                      <p:cBhvr>
                                        <p:cTn id="112" dur="100" decel="100000"/>
                                        <p:tgtEl>
                                          <p:spTgt spid="22"/>
                                        </p:tgtEl>
                                        <p:attrNameLst>
                                          <p:attrName>ppt_y</p:attrName>
                                        </p:attrNameLst>
                                      </p:cBhvr>
                                      <p:tavLst>
                                        <p:tav tm="0">
                                          <p:val>
                                            <p:strVal val="ppt_y"/>
                                          </p:val>
                                        </p:tav>
                                        <p:tav tm="100000">
                                          <p:val>
                                            <p:strVal val="ppt_y-.03"/>
                                          </p:val>
                                        </p:tav>
                                      </p:tavLst>
                                    </p:anim>
                                    <p:anim calcmode="lin" valueType="num">
                                      <p:cBhvr>
                                        <p:cTn id="113" dur="900" accel="100000">
                                          <p:stCondLst>
                                            <p:cond delay="100"/>
                                          </p:stCondLst>
                                        </p:cTn>
                                        <p:tgtEl>
                                          <p:spTgt spid="22"/>
                                        </p:tgtEl>
                                        <p:attrNameLst>
                                          <p:attrName>ppt_y</p:attrName>
                                        </p:attrNameLst>
                                      </p:cBhvr>
                                      <p:tavLst>
                                        <p:tav tm="0">
                                          <p:val>
                                            <p:strVal val="ppt_y"/>
                                          </p:val>
                                        </p:tav>
                                        <p:tav tm="100000">
                                          <p:val>
                                            <p:strVal val="ppt_y+1"/>
                                          </p:val>
                                        </p:tav>
                                      </p:tavLst>
                                    </p:anim>
                                    <p:set>
                                      <p:cBhvr>
                                        <p:cTn id="114" dur="1" fill="hold">
                                          <p:stCondLst>
                                            <p:cond delay="999"/>
                                          </p:stCondLst>
                                        </p:cTn>
                                        <p:tgtEl>
                                          <p:spTgt spid="22"/>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5">
                                            <p:txEl>
                                              <p:pRg st="0" end="0"/>
                                            </p:txEl>
                                          </p:spTgt>
                                        </p:tgtEl>
                                      </p:cBhvr>
                                    </p:animEffect>
                                    <p:set>
                                      <p:cBhvr>
                                        <p:cTn id="117" dur="1" fill="hold">
                                          <p:stCondLst>
                                            <p:cond delay="499"/>
                                          </p:stCondLst>
                                        </p:cTn>
                                        <p:tgtEl>
                                          <p:spTgt spid="5">
                                            <p:txEl>
                                              <p:pRg st="0" end="0"/>
                                            </p:txEl>
                                          </p:spTgt>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5">
                                            <p:txEl>
                                              <p:pRg st="2" end="2"/>
                                            </p:txEl>
                                          </p:spTgt>
                                        </p:tgtEl>
                                      </p:cBhvr>
                                    </p:animEffect>
                                    <p:set>
                                      <p:cBhvr>
                                        <p:cTn id="120" dur="1" fill="hold">
                                          <p:stCondLst>
                                            <p:cond delay="499"/>
                                          </p:stCondLst>
                                        </p:cTn>
                                        <p:tgtEl>
                                          <p:spTgt spid="5">
                                            <p:txEl>
                                              <p:pRg st="2" end="2"/>
                                            </p:txEl>
                                          </p:spTgt>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5">
                                            <p:txEl>
                                              <p:pRg st="4" end="4"/>
                                            </p:txEl>
                                          </p:spTgt>
                                        </p:tgtEl>
                                      </p:cBhvr>
                                    </p:animEffect>
                                    <p:set>
                                      <p:cBhvr>
                                        <p:cTn id="123"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 presetClass="entr" presetSubtype="8" fill="hold"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additive="base">
                                        <p:cTn id="128" dur="500" fill="hold"/>
                                        <p:tgtEl>
                                          <p:spTgt spid="24"/>
                                        </p:tgtEl>
                                        <p:attrNameLst>
                                          <p:attrName>ppt_x</p:attrName>
                                        </p:attrNameLst>
                                      </p:cBhvr>
                                      <p:tavLst>
                                        <p:tav tm="0">
                                          <p:val>
                                            <p:strVal val="0-#ppt_w/2"/>
                                          </p:val>
                                        </p:tav>
                                        <p:tav tm="100000">
                                          <p:val>
                                            <p:strVal val="#ppt_x"/>
                                          </p:val>
                                        </p:tav>
                                      </p:tavLst>
                                    </p:anim>
                                    <p:anim calcmode="lin" valueType="num">
                                      <p:cBhvr additive="base">
                                        <p:cTn id="129" dur="500" fill="hold"/>
                                        <p:tgtEl>
                                          <p:spTgt spid="24"/>
                                        </p:tgtEl>
                                        <p:attrNameLst>
                                          <p:attrName>ppt_y</p:attrName>
                                        </p:attrNameLst>
                                      </p:cBhvr>
                                      <p:tavLst>
                                        <p:tav tm="0">
                                          <p:val>
                                            <p:strVal val="#ppt_y"/>
                                          </p:val>
                                        </p:tav>
                                        <p:tav tm="100000">
                                          <p:val>
                                            <p:strVal val="#ppt_y"/>
                                          </p:val>
                                        </p:tav>
                                      </p:tavLst>
                                    </p:anim>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fade">
                                      <p:cBhvr>
                                        <p:cTn id="133" dur="500"/>
                                        <p:tgtEl>
                                          <p:spTgt spid="2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24"/>
                                        </p:tgtEl>
                                      </p:cBhvr>
                                    </p:animEffect>
                                    <p:set>
                                      <p:cBhvr>
                                        <p:cTn id="138" dur="1" fill="hold">
                                          <p:stCondLst>
                                            <p:cond delay="499"/>
                                          </p:stCondLst>
                                        </p:cTn>
                                        <p:tgtEl>
                                          <p:spTgt spid="24"/>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5"/>
                                        </p:tgtEl>
                                      </p:cBhvr>
                                    </p:animEffect>
                                    <p:set>
                                      <p:cBhvr>
                                        <p:cTn id="141" dur="1" fill="hold">
                                          <p:stCondLst>
                                            <p:cond delay="499"/>
                                          </p:stCondLst>
                                        </p:cTn>
                                        <p:tgtEl>
                                          <p:spTgt spid="25"/>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20"/>
                                        </p:tgtEl>
                                      </p:cBhvr>
                                    </p:animEffect>
                                    <p:set>
                                      <p:cBhvr>
                                        <p:cTn id="144" dur="1" fill="hold">
                                          <p:stCondLst>
                                            <p:cond delay="499"/>
                                          </p:stCondLst>
                                        </p:cTn>
                                        <p:tgtEl>
                                          <p:spTgt spid="20"/>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18"/>
                                        </p:tgtEl>
                                      </p:cBhvr>
                                    </p:animEffect>
                                    <p:set>
                                      <p:cBhvr>
                                        <p:cTn id="147" dur="1" fill="hold">
                                          <p:stCondLst>
                                            <p:cond delay="499"/>
                                          </p:stCondLst>
                                        </p:cTn>
                                        <p:tgtEl>
                                          <p:spTgt spid="18"/>
                                        </p:tgtEl>
                                        <p:attrNameLst>
                                          <p:attrName>style.visibility</p:attrName>
                                        </p:attrNameLst>
                                      </p:cBhvr>
                                      <p:to>
                                        <p:strVal val="hidden"/>
                                      </p:to>
                                    </p:set>
                                  </p:childTnLst>
                                </p:cTn>
                              </p:par>
                              <p:par>
                                <p:cTn id="148" presetID="42" presetClass="path" presetSubtype="0" accel="50000" decel="50000" fill="hold" nodeType="withEffect">
                                  <p:stCondLst>
                                    <p:cond delay="0"/>
                                  </p:stCondLst>
                                  <p:childTnLst>
                                    <p:animMotion origin="layout" path="M 1.875E-6 -4.44444E-6 L -0.47344 -0.175 " pathEditMode="relative" rAng="0" ptsTypes="AA">
                                      <p:cBhvr>
                                        <p:cTn id="149" dur="2000" fill="hold"/>
                                        <p:tgtEl>
                                          <p:spTgt spid="21"/>
                                        </p:tgtEl>
                                        <p:attrNameLst>
                                          <p:attrName>ppt_x</p:attrName>
                                          <p:attrName>ppt_y</p:attrName>
                                        </p:attrNameLst>
                                      </p:cBhvr>
                                      <p:rCtr x="-23672" y="-8750"/>
                                    </p:animMotion>
                                  </p:childTnLst>
                                </p:cTn>
                              </p:par>
                              <p:par>
                                <p:cTn id="150" presetID="37" presetClass="entr" presetSubtype="0" fill="hold" nodeType="withEffect">
                                  <p:stCondLst>
                                    <p:cond delay="0"/>
                                  </p:stCondLst>
                                  <p:childTnLst>
                                    <p:set>
                                      <p:cBhvr>
                                        <p:cTn id="151" dur="1" fill="hold">
                                          <p:stCondLst>
                                            <p:cond delay="0"/>
                                          </p:stCondLst>
                                        </p:cTn>
                                        <p:tgtEl>
                                          <p:spTgt spid="26"/>
                                        </p:tgtEl>
                                        <p:attrNameLst>
                                          <p:attrName>style.visibility</p:attrName>
                                        </p:attrNameLst>
                                      </p:cBhvr>
                                      <p:to>
                                        <p:strVal val="visible"/>
                                      </p:to>
                                    </p:set>
                                    <p:animEffect transition="in" filter="fade">
                                      <p:cBhvr>
                                        <p:cTn id="152" dur="1000"/>
                                        <p:tgtEl>
                                          <p:spTgt spid="26"/>
                                        </p:tgtEl>
                                      </p:cBhvr>
                                    </p:animEffect>
                                    <p:anim calcmode="lin" valueType="num">
                                      <p:cBhvr>
                                        <p:cTn id="153" dur="1000" fill="hold"/>
                                        <p:tgtEl>
                                          <p:spTgt spid="26"/>
                                        </p:tgtEl>
                                        <p:attrNameLst>
                                          <p:attrName>ppt_x</p:attrName>
                                        </p:attrNameLst>
                                      </p:cBhvr>
                                      <p:tavLst>
                                        <p:tav tm="0">
                                          <p:val>
                                            <p:strVal val="#ppt_x"/>
                                          </p:val>
                                        </p:tav>
                                        <p:tav tm="100000">
                                          <p:val>
                                            <p:strVal val="#ppt_x"/>
                                          </p:val>
                                        </p:tav>
                                      </p:tavLst>
                                    </p:anim>
                                    <p:anim calcmode="lin" valueType="num">
                                      <p:cBhvr>
                                        <p:cTn id="154" dur="900" decel="100000" fill="hold"/>
                                        <p:tgtEl>
                                          <p:spTgt spid="26"/>
                                        </p:tgtEl>
                                        <p:attrNameLst>
                                          <p:attrName>ppt_y</p:attrName>
                                        </p:attrNameLst>
                                      </p:cBhvr>
                                      <p:tavLst>
                                        <p:tav tm="0">
                                          <p:val>
                                            <p:strVal val="#ppt_y+1"/>
                                          </p:val>
                                        </p:tav>
                                        <p:tav tm="100000">
                                          <p:val>
                                            <p:strVal val="#ppt_y-.03"/>
                                          </p:val>
                                        </p:tav>
                                      </p:tavLst>
                                    </p:anim>
                                    <p:anim calcmode="lin" valueType="num">
                                      <p:cBhvr>
                                        <p:cTn id="15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56" fill="hold">
                            <p:stCondLst>
                              <p:cond delay="2000"/>
                            </p:stCondLst>
                            <p:childTnLst>
                              <p:par>
                                <p:cTn id="157" presetID="10" presetClass="entr" presetSubtype="0" fill="hold" nodeType="afterEffect">
                                  <p:stCondLst>
                                    <p:cond delay="0"/>
                                  </p:stCondLst>
                                  <p:childTnLst>
                                    <p:set>
                                      <p:cBhvr>
                                        <p:cTn id="158" dur="1" fill="hold">
                                          <p:stCondLst>
                                            <p:cond delay="0"/>
                                          </p:stCondLst>
                                        </p:cTn>
                                        <p:tgtEl>
                                          <p:spTgt spid="19"/>
                                        </p:tgtEl>
                                        <p:attrNameLst>
                                          <p:attrName>style.visibility</p:attrName>
                                        </p:attrNameLst>
                                      </p:cBhvr>
                                      <p:to>
                                        <p:strVal val="visible"/>
                                      </p:to>
                                    </p:set>
                                    <p:animEffect transition="in" filter="fade">
                                      <p:cBhvr>
                                        <p:cTn id="1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5" grpId="1" build="allAtOnce"/>
      <p:bldP spid="7" grpId="0"/>
      <p:bldP spid="7" grpId="1"/>
      <p:bldP spid="17" grpId="0"/>
      <p:bldP spid="17" grpId="1"/>
      <p:bldP spid="25" grpId="0" animBg="1"/>
      <p:bldP spid="2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REPROGRAPHIC REPRODUCTION</a:t>
            </a:r>
          </a:p>
        </p:txBody>
      </p:sp>
      <p:sp>
        <p:nvSpPr>
          <p:cNvPr id="2" name="TextBox 1">
            <a:extLst>
              <a:ext uri="{FF2B5EF4-FFF2-40B4-BE49-F238E27FC236}">
                <a16:creationId xmlns:a16="http://schemas.microsoft.com/office/drawing/2014/main" id="{E7780590-130E-0C46-999E-648F7FB3005C}"/>
              </a:ext>
            </a:extLst>
          </p:cNvPr>
          <p:cNvSpPr txBox="1"/>
          <p:nvPr/>
        </p:nvSpPr>
        <p:spPr>
          <a:xfrm>
            <a:off x="1352805" y="2032517"/>
            <a:ext cx="11028336" cy="3139321"/>
          </a:xfrm>
          <a:prstGeom prst="rect">
            <a:avLst/>
          </a:prstGeom>
          <a:noFill/>
        </p:spPr>
        <p:txBody>
          <a:bodyPr wrap="square" rtlCol="0">
            <a:spAutoFit/>
          </a:bodyPr>
          <a:lstStyle/>
          <a:p>
            <a:r>
              <a:rPr lang="en-CA" b="1" dirty="0"/>
              <a:t>Exception — digital reproduction of works</a:t>
            </a:r>
          </a:p>
          <a:p>
            <a:endParaRPr lang="en-CA" b="1" dirty="0"/>
          </a:p>
          <a:p>
            <a:r>
              <a:rPr lang="en-CA" b="1" dirty="0"/>
              <a:t>30.02</a:t>
            </a:r>
            <a:r>
              <a:rPr lang="en-CA" dirty="0"/>
              <a:t> </a:t>
            </a:r>
            <a:r>
              <a:rPr lang="en-CA" b="1" dirty="0"/>
              <a:t>(1)</a:t>
            </a:r>
            <a:r>
              <a:rPr lang="en-CA" dirty="0"/>
              <a:t> Subject to subsections (3) to (5), it is not an infringement of copyright for an educational institution that has a reprographic reproduction licence under which the institution is authorized to make reprographic reproductions of works in a collective society’s repertoire for an educational or training purpose</a:t>
            </a:r>
          </a:p>
          <a:p>
            <a:pPr lvl="1"/>
            <a:r>
              <a:rPr lang="en-CA" b="1" dirty="0"/>
              <a:t>(a)</a:t>
            </a:r>
            <a:r>
              <a:rPr lang="en-CA" dirty="0"/>
              <a:t> to make a digital reproduction — of the same general nature and extent as the reprographic reproduction authorized under the licence — of a paper form of any of those works;</a:t>
            </a:r>
          </a:p>
          <a:p>
            <a:pPr lvl="1"/>
            <a:r>
              <a:rPr lang="en-CA" b="1" dirty="0"/>
              <a:t>(b)</a:t>
            </a:r>
            <a:r>
              <a:rPr lang="en-CA" dirty="0"/>
              <a:t> to communicate the digital reproduction by telecommunication for an educational or training purpose to persons acting under the authority of the institution; or</a:t>
            </a:r>
          </a:p>
          <a:p>
            <a:endParaRPr lang="en-US" dirty="0"/>
          </a:p>
        </p:txBody>
      </p:sp>
      <p:cxnSp>
        <p:nvCxnSpPr>
          <p:cNvPr id="4" name="Straight Connector 3">
            <a:extLst>
              <a:ext uri="{FF2B5EF4-FFF2-40B4-BE49-F238E27FC236}">
                <a16:creationId xmlns:a16="http://schemas.microsoft.com/office/drawing/2014/main" id="{61095A66-BDA1-BC4D-AB9E-269653821A5F}"/>
              </a:ext>
            </a:extLst>
          </p:cNvPr>
          <p:cNvCxnSpPr>
            <a:cxnSpLocks/>
          </p:cNvCxnSpPr>
          <p:nvPr/>
        </p:nvCxnSpPr>
        <p:spPr>
          <a:xfrm>
            <a:off x="2209662" y="4002572"/>
            <a:ext cx="318374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BA19DE-F888-2D41-9AF6-93825D343ED0}"/>
              </a:ext>
            </a:extLst>
          </p:cNvPr>
          <p:cNvCxnSpPr>
            <a:cxnSpLocks/>
          </p:cNvCxnSpPr>
          <p:nvPr/>
        </p:nvCxnSpPr>
        <p:spPr>
          <a:xfrm>
            <a:off x="2209662" y="4557928"/>
            <a:ext cx="6221416"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355485-842F-DD43-BFF7-61F6864329C0}"/>
              </a:ext>
            </a:extLst>
          </p:cNvPr>
          <p:cNvCxnSpPr>
            <a:cxnSpLocks/>
          </p:cNvCxnSpPr>
          <p:nvPr/>
        </p:nvCxnSpPr>
        <p:spPr>
          <a:xfrm>
            <a:off x="9369360" y="2897027"/>
            <a:ext cx="2058829"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90B2C20-A571-0A43-934B-F99F154E5FCC}"/>
              </a:ext>
            </a:extLst>
          </p:cNvPr>
          <p:cNvCxnSpPr>
            <a:cxnSpLocks/>
          </p:cNvCxnSpPr>
          <p:nvPr/>
        </p:nvCxnSpPr>
        <p:spPr>
          <a:xfrm>
            <a:off x="1417005" y="3142416"/>
            <a:ext cx="544996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3" name="Isabelle">
            <a:extLst>
              <a:ext uri="{FF2B5EF4-FFF2-40B4-BE49-F238E27FC236}">
                <a16:creationId xmlns:a16="http://schemas.microsoft.com/office/drawing/2014/main" id="{A9777665-50CA-534E-987C-616311BD1C2C}"/>
              </a:ext>
            </a:extLst>
          </p:cNvPr>
          <p:cNvPicPr>
            <a:picLocks noChangeAspect="1"/>
          </p:cNvPicPr>
          <p:nvPr/>
        </p:nvPicPr>
        <p:blipFill>
          <a:blip r:embed="rId3"/>
          <a:srcRect/>
          <a:stretch/>
        </p:blipFill>
        <p:spPr>
          <a:xfrm rot="463270">
            <a:off x="-251421" y="4768399"/>
            <a:ext cx="2121375" cy="2222392"/>
          </a:xfrm>
          <a:prstGeom prst="rect">
            <a:avLst/>
          </a:prstGeom>
        </p:spPr>
      </p:pic>
      <p:sp>
        <p:nvSpPr>
          <p:cNvPr id="15" name="Rounded Rectangular Callout 14">
            <a:extLst>
              <a:ext uri="{FF2B5EF4-FFF2-40B4-BE49-F238E27FC236}">
                <a16:creationId xmlns:a16="http://schemas.microsoft.com/office/drawing/2014/main" id="{C35ABA45-1114-9C41-96AA-904BF184F0CC}"/>
              </a:ext>
            </a:extLst>
          </p:cNvPr>
          <p:cNvSpPr/>
          <p:nvPr/>
        </p:nvSpPr>
        <p:spPr>
          <a:xfrm>
            <a:off x="2671282" y="5973440"/>
            <a:ext cx="1720312" cy="735927"/>
          </a:xfrm>
          <a:prstGeom prst="wedgeRoundRectCallout">
            <a:avLst>
              <a:gd name="adj1" fmla="val -105208"/>
              <a:gd name="adj2" fmla="val -679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WHAAAAA…</a:t>
            </a:r>
          </a:p>
        </p:txBody>
      </p:sp>
    </p:spTree>
    <p:extLst>
      <p:ext uri="{BB962C8B-B14F-4D97-AF65-F5344CB8AC3E}">
        <p14:creationId xmlns:p14="http://schemas.microsoft.com/office/powerpoint/2010/main" val="468468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900" decel="100000" fill="hold"/>
                                        <p:tgtEl>
                                          <p:spTgt spid="1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2.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3.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4.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31593</TotalTime>
  <Words>3168</Words>
  <Application>Microsoft Office PowerPoint</Application>
  <PresentationFormat>Widescreen</PresentationFormat>
  <Paragraphs>207</Paragraphs>
  <Slides>23</Slides>
  <Notes>19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Avenir Next Condensed</vt:lpstr>
      <vt:lpstr>Calibri</vt:lpstr>
      <vt:lpstr>Times New Roman</vt:lpstr>
      <vt:lpstr>Level 2</vt:lpstr>
      <vt:lpstr>Level 3</vt:lpstr>
      <vt:lpstr>Level 4</vt:lpstr>
      <vt:lpstr>Level 5</vt:lpstr>
      <vt:lpstr>Copyright Act,  Sections 29.4 - 30.03: Educational Institution Exceptions</vt:lpstr>
      <vt:lpstr>EDUCATIONAL EXCEPTIONS TO INFRINGEMENT</vt:lpstr>
      <vt:lpstr>CLASSROOM DISPLAYS</vt:lpstr>
      <vt:lpstr>CLASSROOM DISPLAYS</vt:lpstr>
      <vt:lpstr>PUBLIC PERFORMANCES </vt:lpstr>
      <vt:lpstr>SOUNDS, FILMS, AND BROADCASTS</vt:lpstr>
      <vt:lpstr>SOUNDS, FILMS, AND BROADCASTS</vt:lpstr>
      <vt:lpstr>TELECOMMUNICATION AND RECORDING</vt:lpstr>
      <vt:lpstr>REPROGRAPHIC REPRODUCTION</vt:lpstr>
      <vt:lpstr>REPROGRAPHIC REPRODUCTION</vt:lpstr>
      <vt:lpstr>PUBLICLY AVAILABLE MATERIALS</vt:lpstr>
      <vt:lpstr>COPYRIGHT ACT REVIEW</vt:lpstr>
      <vt:lpstr>LEARNING OBJECTIVES</vt:lpstr>
      <vt:lpstr>THANK YOU FOR YOUR ATTENTION</vt:lpstr>
      <vt:lpstr>QUESTIONS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Smith, Mireille</cp:lastModifiedBy>
  <cp:revision>150</cp:revision>
  <dcterms:created xsi:type="dcterms:W3CDTF">2019-10-03T17:13:49Z</dcterms:created>
  <dcterms:modified xsi:type="dcterms:W3CDTF">2024-04-04T18:45:55Z</dcterms:modified>
</cp:coreProperties>
</file>