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6" r:id="rId1"/>
    <p:sldMasterId id="2147493469" r:id="rId2"/>
    <p:sldMasterId id="2147493483" r:id="rId3"/>
    <p:sldMasterId id="2147493486" r:id="rId4"/>
  </p:sldMasterIdLst>
  <p:notesMasterIdLst>
    <p:notesMasterId r:id="rId28"/>
  </p:notesMasterIdLst>
  <p:handoutMasterIdLst>
    <p:handoutMasterId r:id="rId29"/>
  </p:handoutMasterIdLst>
  <p:sldIdLst>
    <p:sldId id="334" r:id="rId5"/>
    <p:sldId id="265" r:id="rId6"/>
    <p:sldId id="335" r:id="rId7"/>
    <p:sldId id="344" r:id="rId8"/>
    <p:sldId id="337" r:id="rId9"/>
    <p:sldId id="343" r:id="rId10"/>
    <p:sldId id="346" r:id="rId11"/>
    <p:sldId id="338" r:id="rId12"/>
    <p:sldId id="339" r:id="rId13"/>
    <p:sldId id="347" r:id="rId14"/>
    <p:sldId id="340" r:id="rId15"/>
    <p:sldId id="342" r:id="rId16"/>
    <p:sldId id="341" r:id="rId17"/>
    <p:sldId id="311" r:id="rId18"/>
    <p:sldId id="350" r:id="rId19"/>
    <p:sldId id="349" r:id="rId20"/>
    <p:sldId id="324" r:id="rId21"/>
    <p:sldId id="326" r:id="rId22"/>
    <p:sldId id="345" r:id="rId23"/>
    <p:sldId id="348" r:id="rId24"/>
    <p:sldId id="327" r:id="rId25"/>
    <p:sldId id="328" r:id="rId26"/>
    <p:sldId id="32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99" autoAdjust="0"/>
    <p:restoredTop sz="77827"/>
  </p:normalViewPr>
  <p:slideViewPr>
    <p:cSldViewPr snapToGrid="0" snapToObjects="1">
      <p:cViewPr varScale="1">
        <p:scale>
          <a:sx n="89" d="100"/>
          <a:sy n="89" d="100"/>
        </p:scale>
        <p:origin x="920" y="168"/>
      </p:cViewPr>
      <p:guideLst>
        <p:guide orient="horz" pos="2183"/>
        <p:guide pos="3840"/>
      </p:guideLst>
    </p:cSldViewPr>
  </p:slideViewPr>
  <p:notesTextViewPr>
    <p:cViewPr>
      <p:scale>
        <a:sx n="80" d="100"/>
        <a:sy n="8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2020-09-25</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9/25/20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Hello and welcome to the University of Alberta’s Opening Up Copyright instructional module on Educational Institution exceptions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86602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As s. 30.02 attempts to explain, we think -- as there is no case law on this point, it is also not an infringement of copyright to make a digital reproduction of a reprographic reproduction in order to include it in a telecommunication of a lesson as long as you have a reprographic reproduction licence with a collective licencing agency. Did we lose you? Honestly, I think I lost myself, so no worries… Essentially, if you have entered into a specific digital reproduction licence agreement with a collective you must follow those terms and conditions when making a digital reproduction or copy, otherwise you can comply with the licence terms and conditions applicable in your reprographic reproduction licence to the extent that they are reasonably applicable to a digital reproduction. If an institution has been paying royalties to a collective voluntarily under an interim tariff and then that institution enters into a digital reproduction licence agreement with that collective, or if a tariff that applies to the digital copies being made is approved at a new royalty rate - there may be a difference in the amount of royalties that the institution owes the collective for digital copies going forward. When we said these exceptions are bewildering ... we were not kidding. Have we mentioned fair dealing exceptions?? Those are looking pretty good right about now.</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35634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dirty="0"/>
            </a:br>
            <a:r>
              <a:rPr lang="en-CA" sz="1200" b="0" i="0" u="none" strike="noStrike" kern="1200" dirty="0">
                <a:solidFill>
                  <a:schemeClr val="tx1"/>
                </a:solidFill>
                <a:effectLst/>
                <a:latin typeface="+mn-lt"/>
                <a:ea typeface="+mn-ea"/>
                <a:cs typeface="+mn-cs"/>
              </a:rPr>
              <a:t>Now let's talk about PAM. Not professor pam who you might recognize from other modules, but the Publicly Available Materials on the Internet provision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As s. 30.04 states, if something is available through common uses of the internet it is not infringement for that thing to be reproduced, or communicated through telecommunication or performed for educational or training purposes. This is not the case if it is protected by a Technological Protection Measure or TPM, or if the owner explicitly posts otherwise. It is important to remember that reproducing for educational purposes does not mean distributing on the open web. A common interpretation of the conditions of this section is to make these resources available in a restricted environment, like an online portal that requires student and staff authentication to access.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129917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dirty="0"/>
            </a:br>
            <a:r>
              <a:rPr lang="en-CA" sz="1200" b="0" i="0" u="none" strike="noStrike" kern="1200" dirty="0">
                <a:solidFill>
                  <a:schemeClr val="tx1"/>
                </a:solidFill>
                <a:effectLst/>
                <a:latin typeface="+mn-lt"/>
                <a:ea typeface="+mn-ea"/>
                <a:cs typeface="+mn-cs"/>
              </a:rPr>
              <a:t>These educational exceptions did not specifically come up at all during the INDU committee’s statutory review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in 2019. This might speak to the fact that these exceptions are not relied on very often and are thus not as relevant as the fair dealing exception. However, we like to think that the second recommendation calling for the wording of the act to be simplified may be especially useful for these sections.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05038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dirty="0"/>
            </a:br>
            <a:r>
              <a:rPr lang="en-CA" sz="1200" b="0" i="0" u="none" strike="noStrike" kern="1200" dirty="0">
                <a:solidFill>
                  <a:schemeClr val="tx1"/>
                </a:solidFill>
                <a:effectLst/>
                <a:latin typeface="+mn-lt"/>
                <a:ea typeface="+mn-ea"/>
                <a:cs typeface="+mn-cs"/>
              </a:rPr>
              <a:t>You should now be able to:</a:t>
            </a:r>
            <a:endParaRPr lang="en-CA" b="0" dirty="0">
              <a:effectLst/>
            </a:endParaRPr>
          </a:p>
          <a:p>
            <a:pPr rtl="0" fontAlgn="base"/>
            <a:r>
              <a:rPr lang="en-CA" sz="1200" b="0" i="0" u="none" strike="noStrike" kern="1200" dirty="0">
                <a:solidFill>
                  <a:schemeClr val="tx1"/>
                </a:solidFill>
                <a:effectLst/>
                <a:latin typeface="+mn-lt"/>
                <a:ea typeface="+mn-ea"/>
                <a:cs typeface="+mn-cs"/>
              </a:rPr>
              <a:t>Understand the educational exceptions in s.29.4 to s.30.03 of the </a:t>
            </a:r>
            <a:r>
              <a:rPr lang="en-CA" sz="1200" b="0" i="1" u="none" strike="noStrike" kern="1200" dirty="0">
                <a:solidFill>
                  <a:schemeClr val="tx1"/>
                </a:solidFill>
                <a:effectLst/>
                <a:latin typeface="+mn-lt"/>
                <a:ea typeface="+mn-ea"/>
                <a:cs typeface="+mn-cs"/>
              </a:rPr>
              <a:t>Copyright Act… well that is if anyone can even understand these sections</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Describe the </a:t>
            </a:r>
            <a:r>
              <a:rPr lang="en-CA" sz="1200" b="0" i="0" u="none" strike="noStrike" kern="1200" dirty="0" err="1">
                <a:solidFill>
                  <a:schemeClr val="tx1"/>
                </a:solidFill>
                <a:effectLst/>
                <a:latin typeface="+mn-lt"/>
                <a:ea typeface="+mn-ea"/>
                <a:cs typeface="+mn-cs"/>
              </a:rPr>
              <a:t>publically</a:t>
            </a:r>
            <a:r>
              <a:rPr lang="en-CA" sz="1200" b="0" i="0" u="none" strike="noStrike" kern="1200" dirty="0">
                <a:solidFill>
                  <a:schemeClr val="tx1"/>
                </a:solidFill>
                <a:effectLst/>
                <a:latin typeface="+mn-lt"/>
                <a:ea typeface="+mn-ea"/>
                <a:cs typeface="+mn-cs"/>
              </a:rPr>
              <a:t> available on the internet exception (whatever that is)</a:t>
            </a:r>
          </a:p>
          <a:p>
            <a:pPr rtl="0" fontAlgn="base"/>
            <a:r>
              <a:rPr lang="en-CA" sz="1200" b="0" i="0" u="none" strike="noStrike" kern="1200" dirty="0">
                <a:solidFill>
                  <a:schemeClr val="tx1"/>
                </a:solidFill>
                <a:effectLst/>
                <a:latin typeface="+mn-lt"/>
                <a:ea typeface="+mn-ea"/>
                <a:cs typeface="+mn-cs"/>
              </a:rPr>
              <a:t>Recognize that the use of copyright protected materials for educational purposes may also fall under a fair dealing exception and that educators need not always rely on s. 29.4 to 30.03 alone </a:t>
            </a:r>
          </a:p>
          <a:p>
            <a:r>
              <a:rPr lang="en-CA" sz="1200" b="0" i="0" u="none" strike="noStrike" kern="1200" dirty="0">
                <a:solidFill>
                  <a:schemeClr val="tx1"/>
                </a:solidFill>
                <a:effectLst/>
                <a:latin typeface="+mn-lt"/>
                <a:ea typeface="+mn-ea"/>
                <a:cs typeface="+mn-cs"/>
              </a:rPr>
              <a:t>Basically, don’t even watch this module again, and just rely on fair dealing when you can or find OER (</a:t>
            </a:r>
            <a:r>
              <a:rPr lang="en-CA" sz="1200" b="0" i="1" u="none" strike="noStrike" kern="1200" dirty="0">
                <a:solidFill>
                  <a:schemeClr val="tx1"/>
                </a:solidFill>
                <a:effectLst/>
                <a:latin typeface="+mn-lt"/>
                <a:ea typeface="+mn-ea"/>
                <a:cs typeface="+mn-cs"/>
              </a:rPr>
              <a:t>whispered)</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360205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This has been the University of Alberta’s Opening Up Copyright instructional module on s. 29.4 to s. 30.03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Thank you for your attention. </a:t>
            </a: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0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399104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341677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outlines certain circumstances where users can copy or use copyright-protected works without infringing on the rights of the copyright owners. Section 29.4 to 30.03 of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describe the exceptions to infringement that apply specifically to educational institutions and staff. That said, it is critical for people who work in education to understand that in addition to these exceptions, they can also rely on the fair dealing exception, which is discussed further in other modules. In most cases, it is better to look at fair dealing exceptions first, as they provide more flexibility than the exceptions we will be discussing here. </a:t>
            </a: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exceptions that apply specifically to educational institutions or people acting under their authority can be a little bewildering to be honest. Let’s go through them in order. </a:t>
            </a:r>
            <a:endParaRPr lang="en-CA" b="0" dirty="0">
              <a:effectLst/>
            </a:endParaRPr>
          </a:p>
          <a:p>
            <a:endParaRPr lang="en-CA"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345691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Starting with displaying works in classrooms. </a:t>
            </a:r>
          </a:p>
          <a:p>
            <a:pPr rtl="0"/>
            <a:endParaRPr lang="en-CA" b="0" dirty="0">
              <a:effectLst/>
            </a:endParaRPr>
          </a:p>
          <a:p>
            <a:pPr rtl="0"/>
            <a:r>
              <a:rPr lang="en-CA" sz="1200" b="0" i="0" u="none" strike="noStrike" kern="1200" dirty="0">
                <a:solidFill>
                  <a:schemeClr val="tx1"/>
                </a:solidFill>
                <a:effectLst/>
                <a:latin typeface="+mn-lt"/>
                <a:ea typeface="+mn-ea"/>
                <a:cs typeface="+mn-cs"/>
              </a:rPr>
              <a:t>It is not infringing copyright to copy a work, or take another necessary action, in order to display it in a classroom but this has to be done for educational purposes and it can only be displayed on school premises. Sounds great right? Except there is a limitation, which is the work cannot be reasonably ‘commercially available So it is okay for you to make a copy of something in order to display it in your classroom, as long as it is not reasonably possible for you to </a:t>
            </a:r>
            <a:r>
              <a:rPr lang="en-CA" sz="1200" b="0" i="1" u="none" strike="noStrike" kern="1200" dirty="0">
                <a:solidFill>
                  <a:schemeClr val="tx1"/>
                </a:solidFill>
                <a:effectLst/>
                <a:latin typeface="+mn-lt"/>
                <a:ea typeface="+mn-ea"/>
                <a:cs typeface="+mn-cs"/>
              </a:rPr>
              <a:t>buy</a:t>
            </a:r>
            <a:r>
              <a:rPr lang="en-CA" sz="1200" b="0" i="0" u="none" strike="noStrike" kern="1200" dirty="0">
                <a:solidFill>
                  <a:schemeClr val="tx1"/>
                </a:solidFill>
                <a:effectLst/>
                <a:latin typeface="+mn-lt"/>
                <a:ea typeface="+mn-ea"/>
                <a:cs typeface="+mn-cs"/>
              </a:rPr>
              <a:t> a copy in the right format for you to display in your classroom. Although, arguably this hinges on what you consider ‘reasonable.’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You can also reproduce things in order to include them in exams but again only if that thing is not commercially available in the appropriate medium.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61835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Starting with displaying works in classrooms. </a:t>
            </a:r>
          </a:p>
          <a:p>
            <a:pPr rtl="0"/>
            <a:endParaRPr lang="en-CA" b="0" dirty="0">
              <a:effectLst/>
            </a:endParaRPr>
          </a:p>
          <a:p>
            <a:pPr rtl="0"/>
            <a:r>
              <a:rPr lang="en-CA" sz="1200" b="0" i="0" u="none" strike="noStrike" kern="1200" dirty="0">
                <a:solidFill>
                  <a:schemeClr val="tx1"/>
                </a:solidFill>
                <a:effectLst/>
                <a:latin typeface="+mn-lt"/>
                <a:ea typeface="+mn-ea"/>
                <a:cs typeface="+mn-cs"/>
              </a:rPr>
              <a:t>It is not infringing copyright to copy a work, or take another necessary action, in order to display it in a classroom but this has to be done for educational purposes and it can only be displayed on school premises. Sounds great right? Except there is a limitation, which is the work cannot be reasonably ‘commercially available.’ So it is okay for you to make a copy of something in order to display it in your classroom, as long as it is not reasonably possible for you to </a:t>
            </a:r>
            <a:r>
              <a:rPr lang="en-CA" sz="1200" b="0" i="1" u="none" strike="noStrike" kern="1200" dirty="0">
                <a:solidFill>
                  <a:schemeClr val="tx1"/>
                </a:solidFill>
                <a:effectLst/>
                <a:latin typeface="+mn-lt"/>
                <a:ea typeface="+mn-ea"/>
                <a:cs typeface="+mn-cs"/>
              </a:rPr>
              <a:t>buy</a:t>
            </a:r>
            <a:r>
              <a:rPr lang="en-CA" sz="1200" b="0" i="0" u="none" strike="noStrike" kern="1200" dirty="0">
                <a:solidFill>
                  <a:schemeClr val="tx1"/>
                </a:solidFill>
                <a:effectLst/>
                <a:latin typeface="+mn-lt"/>
                <a:ea typeface="+mn-ea"/>
                <a:cs typeface="+mn-cs"/>
              </a:rPr>
              <a:t> a copy in the right format for you to display in your classroom. Although, arguably this hinges on what you consider ‘reasonable.’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You can also reproduce things in order to include them in exams but again only if that thing is not commercially available in the appropriate medium.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423768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Section 29.5 covers certain public performances of things like plays or music in educational institutions. This is allowed as long as it is held on the premises of the institution, the audience is composed primarily of students and </a:t>
            </a:r>
            <a:r>
              <a:rPr lang="en-CA" sz="1200" b="0" i="0" u="none" strike="noStrike" kern="1200" dirty="0" err="1">
                <a:solidFill>
                  <a:schemeClr val="tx1"/>
                </a:solidFill>
                <a:effectLst/>
                <a:latin typeface="+mn-lt"/>
                <a:ea typeface="+mn-ea"/>
                <a:cs typeface="+mn-cs"/>
              </a:rPr>
              <a:t>educators,and</a:t>
            </a:r>
            <a:r>
              <a:rPr lang="en-CA" sz="1200" b="0" i="0" u="none" strike="noStrike" kern="1200" dirty="0">
                <a:solidFill>
                  <a:schemeClr val="tx1"/>
                </a:solidFill>
                <a:effectLst/>
                <a:latin typeface="+mn-lt"/>
                <a:ea typeface="+mn-ea"/>
                <a:cs typeface="+mn-cs"/>
              </a:rPr>
              <a:t>  the performance is done primarily by students.</a:t>
            </a:r>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7230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Similarly, educational institutions can play sounds, films, or broadcasts made by others as long as the audience is primarily composed of students and educators and the copy was acquired in a way that is not infringing copyright. This exception makes it possible for teachers to include a variety of different kinds of works and media into their lessons. </a:t>
            </a:r>
          </a:p>
          <a:p>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72011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 </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Teachers can also make a single copy of a broadcast for use in a classroom. If the recording is of a news program it can be kept for subsequent classroom use, but if the copy is of a documentary or of a non-news broadcast, the copy must be destroyed or royalties must be paid after thirty days.  So if you are a teacher or instructor and you see a documentary that might be useful in a few months or next semester… I guess you don’t bother recording it or, or just consider whether you may be able to rely on fair dealing.</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48287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If you thought that was useful, just consider some of the s.30 exceptions. It is not infringing copyright to use materials in a telecommunication in order to deliver a lesson, test or examination to students who are enrolled in a course, even if they are not physically on the school premises (s. 30.01). You can also make a fixation (such as a screen recording) of that telecommunication or do any other action that is necessary. A student can also make a reproduction of it in order to listen or view the lesson at a more convenient time. Both the students and the educators are required to destroy a reproduction within 30 days after students receive their final course evaluations for the class that the lesson was a part of. This is a controversial condition because educators would usually want to encourage students to revisit their training and lessons in the future. Not only that, but institutions and teachers don’t usually have the time or money to go to the trouble of preparing a lesson only to destroy it at the end of the term (Murray &amp; </a:t>
            </a:r>
            <a:r>
              <a:rPr lang="en-CA" sz="1200" b="0" i="0" u="none" strike="noStrike" kern="1200" dirty="0" err="1">
                <a:solidFill>
                  <a:schemeClr val="tx1"/>
                </a:solidFill>
                <a:effectLst/>
                <a:latin typeface="+mn-lt"/>
                <a:ea typeface="+mn-ea"/>
                <a:cs typeface="+mn-cs"/>
              </a:rPr>
              <a:t>Trosow</a:t>
            </a:r>
            <a:r>
              <a:rPr lang="en-CA" sz="1200" b="0" i="0" u="none" strike="noStrike" kern="1200" dirty="0">
                <a:solidFill>
                  <a:schemeClr val="tx1"/>
                </a:solidFill>
                <a:effectLst/>
                <a:latin typeface="+mn-lt"/>
                <a:ea typeface="+mn-ea"/>
                <a:cs typeface="+mn-cs"/>
              </a:rPr>
              <a:t>, p. 192).  Having students and teachers destroy their lessons after courses are over kind of undermines the whole goal of education It is also unclear how these rules would be enforced. For distance education or online learning it is perhaps better to reference the educational institution’s fair dealing guidelines and rely on those exceptions instead.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147997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As s. 30.02 attempts to explain, we think -- as there is no case law on this point, it is also not an infringement of copyright to make a digital reproduction of a reprographic reproduction in order to include it in a telecommunication of a lesson as long as you have a reprographic reproduction licence with a collective licencing agency. Did we lose you? Honestly, I think I lost myself, so no worries… Essentially, if you have entered into a specific digital reproduction licence agreement with a collective you must follow those terms and conditions when making a digital reproduction or copy, otherwise you can comply with the licence terms and conditions applicable in your reprographic reproduction licence to the extent that they are reasonably applicable to a digital reproduction. If an institution has been paying royalties to a collective voluntarily under an interim tariff and then that institution enters into a digital reproduction licence agreement with that collective, or if a tariff that applies to the digital copies being made is approved at a new royalty rate - there may be a difference in the amount of royalties that the institution owes the collective for digital copies going forward. If the institution is required to pay a greater amount in royalties under the new conditions than they had previously paid, they must pay that higher fee going forward and pay the difference in back-payments for the copies starting from the day in which the institution first made the first digital reproduction. If they are required to pay less than they had previously been paying for digital copies, the collective must reimburse the difference in fees back to the institution from the day in which the institution made the first digital reproduction. When we said these exceptions are bewildering ... we were not kidding. Have we mentioned fair dealing exceptions?? Those are looking pretty good right about now.</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235385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This instructional module is not intended as legal advice.  All Opening Up Copyright modules are made available under a </a:t>
            </a:r>
            <a:r>
              <a:rPr lang="en-US" sz="1100" u="sng" kern="1200">
                <a:solidFill>
                  <a:schemeClr val="tx1"/>
                </a:solidFill>
                <a:effectLst/>
                <a:latin typeface="+mn-lt"/>
                <a:ea typeface="+mn-ea"/>
                <a:cs typeface="+mn-cs"/>
                <a:hlinkClick r:id="rId4"/>
              </a:rPr>
              <a:t>Creative Commons Attribution 4.0 (CC-BY-4.0) International license</a:t>
            </a:r>
            <a:r>
              <a:rPr lang="en-US" sz="1100" kern="1200">
                <a:solidFill>
                  <a:schemeClr val="tx1"/>
                </a:solidFill>
                <a:effectLst/>
                <a:latin typeface="+mn-lt"/>
                <a:ea typeface="+mn-ea"/>
                <a:cs typeface="+mn-cs"/>
              </a:rPr>
              <a:t>. </a:t>
            </a:r>
          </a:p>
          <a:p>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a:solidFill>
                  <a:schemeClr val="bg1"/>
                </a:solidFill>
              </a:rPr>
              <a:t>THANK  YOU  FOR YOUR ATTENTION</a:t>
            </a:r>
            <a:endParaRPr lang="en-US" sz="4000" b="1">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REFERENCES AND RESOURCES</a:t>
            </a:r>
            <a:endParaRPr lang="en-US" sz="4000" b="1">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CASES AND LEGISLATION</a:t>
            </a:r>
            <a:endParaRPr lang="en-US" sz="4000" b="1">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IMAGE AND SOUND REFERENCES </a:t>
            </a:r>
            <a:endParaRPr lang="en-US" sz="4000" b="1">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a:solidFill>
                  <a:schemeClr val="bg2">
                    <a:lumMod val="50000"/>
                  </a:schemeClr>
                </a:solidFill>
                <a:latin typeface="Arial" panose="020B0604020202020204" pitchFamily="34" charset="0"/>
                <a:cs typeface="Arial" panose="020B0604020202020204" pitchFamily="34" charset="0"/>
              </a:rPr>
              <a:t> </a:t>
            </a: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a:p>
          <a:p>
            <a:endParaRPr lang="en-US"/>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LICENSING AND ATTRIBUTION</a:t>
            </a:r>
            <a:endParaRPr lang="en-US" sz="4000" b="1">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CONTRIBUTORS</a:t>
            </a:r>
            <a:endParaRPr lang="en-US" sz="4000" b="1">
              <a:solidFill>
                <a:schemeClr val="bg1"/>
              </a:solidFill>
            </a:endParaRPr>
          </a:p>
        </p:txBody>
      </p:sp>
      <p:sp>
        <p:nvSpPr>
          <p:cNvPr id="9" name="Rectangle 8">
            <a:extLst>
              <a:ext uri="{FF2B5EF4-FFF2-40B4-BE49-F238E27FC236}">
                <a16:creationId xmlns:a16="http://schemas.microsoft.com/office/drawing/2014/main" id="{2D1BE6E0-6B6D-4CD7-AEE0-8DAFA1C81AE5}"/>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DFF4DC6-46A8-4FBE-AFBD-3977C9F89DC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4BB1D59C-0567-446A-9DDA-942378E28EF0}"/>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2C388C70-6787-4F16-97F4-FB2C9F406FDF}"/>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3E53CE96-B5CA-40E8-A703-6AB692351339}"/>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532DE597-A5DC-4464-B98F-B7518BFE59D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10749828-A538-473F-BFA5-2BDF93AE7787}"/>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09D3731F-224F-4533-B893-A36B9C755F3B}"/>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226446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
        <p:nvSpPr>
          <p:cNvPr id="6" name="TextBox 5">
            <a:extLst>
              <a:ext uri="{FF2B5EF4-FFF2-40B4-BE49-F238E27FC236}">
                <a16:creationId xmlns:a16="http://schemas.microsoft.com/office/drawing/2014/main" id="{2C63B96B-35CD-43CD-80AD-E23AE4DBB445}"/>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a:p>
        </p:txBody>
      </p:sp>
    </p:spTree>
    <p:extLst>
      <p:ext uri="{BB962C8B-B14F-4D97-AF65-F5344CB8AC3E}">
        <p14:creationId xmlns:p14="http://schemas.microsoft.com/office/powerpoint/2010/main" val="759793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This instructional module is not intended as legal advice.  All Opening Up Copyright modules are made available under a </a:t>
            </a:r>
            <a:r>
              <a:rPr lang="en-US" sz="1100" u="sng" kern="1200">
                <a:solidFill>
                  <a:schemeClr val="tx1"/>
                </a:solidFill>
                <a:effectLst/>
                <a:latin typeface="+mn-lt"/>
                <a:ea typeface="+mn-ea"/>
                <a:cs typeface="+mn-cs"/>
                <a:hlinkClick r:id="rId4"/>
              </a:rPr>
              <a:t>Creative Commons Attribution 4.0 (CC-BY-4.0) International license</a:t>
            </a:r>
            <a:r>
              <a:rPr lang="en-US" sz="1100" kern="1200">
                <a:solidFill>
                  <a:schemeClr val="tx1"/>
                </a:solidFill>
                <a:effectLst/>
                <a:latin typeface="+mn-lt"/>
                <a:ea typeface="+mn-ea"/>
                <a:cs typeface="+mn-cs"/>
              </a:rPr>
              <a:t>. </a:t>
            </a:r>
          </a:p>
          <a:p>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a:solidFill>
                  <a:schemeClr val="bg1"/>
                </a:solidFill>
              </a:rPr>
              <a:t>THANK  YOU  FOR YOUR ATTENTION</a:t>
            </a:r>
            <a:endParaRPr lang="en-US" sz="4000" b="1">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REFERENCES AND RESOURCES</a:t>
            </a:r>
            <a:endParaRPr lang="en-US" sz="4000" b="1">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CASES AND LEGISLATION</a:t>
            </a:r>
            <a:endParaRPr lang="en-US" sz="4000" b="1">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IMAGE AND SOUND REFERENCES </a:t>
            </a:r>
            <a:endParaRPr lang="en-US" sz="4000" b="1">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a:solidFill>
                  <a:schemeClr val="bg2">
                    <a:lumMod val="50000"/>
                  </a:schemeClr>
                </a:solidFill>
                <a:latin typeface="Arial" panose="020B0604020202020204" pitchFamily="34" charset="0"/>
                <a:cs typeface="Arial" panose="020B0604020202020204" pitchFamily="34" charset="0"/>
              </a:rPr>
              <a:t> </a:t>
            </a: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a:p>
          <a:p>
            <a:endParaRPr lang="en-US"/>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LICENSING AND ATTRIBUTION</a:t>
            </a:r>
            <a:endParaRPr lang="en-US" sz="4000" b="1">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CONTRIBUTORS</a:t>
            </a:r>
            <a:endParaRPr lang="en-US" sz="4000" b="1">
              <a:solidFill>
                <a:schemeClr val="bg1"/>
              </a:solidFill>
            </a:endParaRPr>
          </a:p>
        </p:txBody>
      </p:sp>
      <p:sp>
        <p:nvSpPr>
          <p:cNvPr id="9" name="Rectangle 8">
            <a:extLst>
              <a:ext uri="{FF2B5EF4-FFF2-40B4-BE49-F238E27FC236}">
                <a16:creationId xmlns:a16="http://schemas.microsoft.com/office/drawing/2014/main" id="{4D5B63BE-7B7B-46A8-88D0-8A1F265B0C4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365C293-62A7-49AD-A7FD-3DE28669FD4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84C1FB28-F4DA-48F1-9DB3-14F834F70449}"/>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C2910C46-2A58-4317-9CA3-117010E7E4DB}"/>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BC9545AC-ADF3-4DF5-B659-801BF6070D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CFB70270-9190-489D-ADE3-37F39AB8F590}"/>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28158521-1F2D-4BDD-946C-AE347DEF40D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698B4626-5A19-4AF8-9A47-308EAA33425C}"/>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593790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a:p>
        </p:txBody>
      </p:sp>
    </p:spTree>
    <p:extLst>
      <p:ext uri="{BB962C8B-B14F-4D97-AF65-F5344CB8AC3E}">
        <p14:creationId xmlns:p14="http://schemas.microsoft.com/office/powerpoint/2010/main" val="2168430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This instructional module is not intended as legal advice.  All Opening Up Copyright modules are made available under a </a:t>
            </a:r>
            <a:r>
              <a:rPr lang="en-US" sz="1100" u="sng" kern="1200">
                <a:solidFill>
                  <a:schemeClr val="tx1"/>
                </a:solidFill>
                <a:effectLst/>
                <a:latin typeface="+mn-lt"/>
                <a:ea typeface="+mn-ea"/>
                <a:cs typeface="+mn-cs"/>
                <a:hlinkClick r:id="rId4"/>
              </a:rPr>
              <a:t>Creative Commons Attribution 4.0 (CC-BY-4.0) International license</a:t>
            </a:r>
            <a:r>
              <a:rPr lang="en-US" sz="1100" kern="1200">
                <a:solidFill>
                  <a:schemeClr val="tx1"/>
                </a:solidFill>
                <a:effectLst/>
                <a:latin typeface="+mn-lt"/>
                <a:ea typeface="+mn-ea"/>
                <a:cs typeface="+mn-cs"/>
              </a:rPr>
              <a:t>. </a:t>
            </a:r>
          </a:p>
          <a:p>
            <a:endParaRPr lang="en-US" sz="14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a:solidFill>
                  <a:schemeClr val="bg1"/>
                </a:solidFill>
              </a:rPr>
              <a:t>THANK  YOU  FOR YOUR ATTENTION</a:t>
            </a:r>
            <a:endParaRPr lang="en-US" sz="4000" b="1">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REFERENCES AND RESOURCES</a:t>
            </a:r>
            <a:endParaRPr lang="en-US" sz="4000" b="1">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CASES AND LEGISLATION</a:t>
            </a:r>
            <a:endParaRPr lang="en-US" sz="4000" b="1">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IMAGE AND SOUND REFERENCES </a:t>
            </a:r>
            <a:endParaRPr lang="en-US" sz="4000" b="1">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a:solidFill>
                  <a:schemeClr val="bg2">
                    <a:lumMod val="50000"/>
                  </a:schemeClr>
                </a:solidFill>
                <a:latin typeface="Arial" panose="020B0604020202020204" pitchFamily="34" charset="0"/>
                <a:cs typeface="Arial" panose="020B0604020202020204" pitchFamily="34" charset="0"/>
              </a:rPr>
              <a:t> </a:t>
            </a: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a:p>
          <a:p>
            <a:endParaRPr lang="en-US"/>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LICENSING AND ATTRIBUTION</a:t>
            </a:r>
            <a:endParaRPr lang="en-US" sz="4000" b="1">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CONTRIBUTORS</a:t>
            </a:r>
            <a:endParaRPr lang="en-US" sz="4000" b="1">
              <a:solidFill>
                <a:schemeClr val="bg1"/>
              </a:solidFill>
            </a:endParaRPr>
          </a:p>
        </p:txBody>
      </p:sp>
      <p:sp>
        <p:nvSpPr>
          <p:cNvPr id="9" name="Rectangle 8">
            <a:extLst>
              <a:ext uri="{FF2B5EF4-FFF2-40B4-BE49-F238E27FC236}">
                <a16:creationId xmlns:a16="http://schemas.microsoft.com/office/drawing/2014/main" id="{A15F398D-507E-4F7C-80EA-8ED84D9FC6B6}"/>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CEB6197E-162D-4616-B545-210BFAB0C188}"/>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009CCF52-873C-421B-961E-23A526CC1248}"/>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D9777EA7-35D7-4064-A1DF-FC4A90EE939D}"/>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0" name="Rectangle 19">
            <a:extLst>
              <a:ext uri="{FF2B5EF4-FFF2-40B4-BE49-F238E27FC236}">
                <a16:creationId xmlns:a16="http://schemas.microsoft.com/office/drawing/2014/main" id="{79D46EE3-0990-407B-AC19-44DB3A2A880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21" name="TextBox 20">
            <a:extLst>
              <a:ext uri="{FF2B5EF4-FFF2-40B4-BE49-F238E27FC236}">
                <a16:creationId xmlns:a16="http://schemas.microsoft.com/office/drawing/2014/main" id="{5C5AA203-2AF3-4104-8384-366A8E697A2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Graeme Pate</a:t>
            </a:r>
          </a:p>
        </p:txBody>
      </p:sp>
      <p:sp>
        <p:nvSpPr>
          <p:cNvPr id="22" name="Rectangle 21">
            <a:extLst>
              <a:ext uri="{FF2B5EF4-FFF2-40B4-BE49-F238E27FC236}">
                <a16:creationId xmlns:a16="http://schemas.microsoft.com/office/drawing/2014/main" id="{6929CEA2-1435-4FCA-A569-DB1CC3578D7C}"/>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23" name="TextBox 22">
            <a:extLst>
              <a:ext uri="{FF2B5EF4-FFF2-40B4-BE49-F238E27FC236}">
                <a16:creationId xmlns:a16="http://schemas.microsoft.com/office/drawing/2014/main" id="{9560F739-CEF3-4036-BEBB-A94A4A3C4BC6}"/>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978798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6201D401-6E38-4741-9CB1-34C20DE134A8}"/>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1A84F9A8-14A1-4B88-932D-E1BBA3ABDAD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C107BBE8-E7B5-4AC0-B07C-1F65EDA6C993}"/>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45AE0319-7714-405D-81A4-8A928EEB6FEF}"/>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7DCD5AC4-6A48-463C-9D1A-61C4024482B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14" name="TextBox 13">
            <a:extLst>
              <a:ext uri="{FF2B5EF4-FFF2-40B4-BE49-F238E27FC236}">
                <a16:creationId xmlns:a16="http://schemas.microsoft.com/office/drawing/2014/main" id="{7DA6AC28-8AA4-4FC4-8B8C-C1967462BF52}"/>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Graeme Pate</a:t>
            </a:r>
          </a:p>
        </p:txBody>
      </p:sp>
      <p:sp>
        <p:nvSpPr>
          <p:cNvPr id="15" name="Rectangle 14">
            <a:extLst>
              <a:ext uri="{FF2B5EF4-FFF2-40B4-BE49-F238E27FC236}">
                <a16:creationId xmlns:a16="http://schemas.microsoft.com/office/drawing/2014/main" id="{BF7316A3-9114-4038-A5D6-3C22E3807433}"/>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8D5B3898-E3BD-40B5-A34A-75220D4C0E80}"/>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111694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
        <p:nvSpPr>
          <p:cNvPr id="7" name="TextBox 6">
            <a:extLst>
              <a:ext uri="{FF2B5EF4-FFF2-40B4-BE49-F238E27FC236}">
                <a16:creationId xmlns:a16="http://schemas.microsoft.com/office/drawing/2014/main" id="{BADFED90-1D26-4110-8A84-E1AD170B309E}"/>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a:p>
        </p:txBody>
      </p:sp>
    </p:spTree>
    <p:extLst>
      <p:ext uri="{BB962C8B-B14F-4D97-AF65-F5344CB8AC3E}">
        <p14:creationId xmlns:p14="http://schemas.microsoft.com/office/powerpoint/2010/main" val="165372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9.png"/><Relationship Id="rId10"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8" Type="http://schemas.openxmlformats.org/officeDocument/2006/relationships/hyperlink" Target="https://thenounproject.com/tanyasolo1986/uploads/?i=2460596" TargetMode="External"/><Relationship Id="rId3" Type="http://schemas.openxmlformats.org/officeDocument/2006/relationships/hyperlink" Target="https://commons.wikimedia.org/w/index.php?title=Special:Search&amp;limit=50&amp;offset=500&amp;profile=default&amp;search=man+cartoon&amp;advancedSearch-current=%7b%22namespaces%22:%5b6,12,14,100,106,0%5d%7d#/media/File:Senior_Guy_At_The_Office_Cartoon.svg" TargetMode="External"/><Relationship Id="rId7" Type="http://schemas.openxmlformats.org/officeDocument/2006/relationships/hyperlink" Target="https://freesound.org/people/qubodup/sounds/60013/"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hyperlink" Target="https://thenounproject.com/crosswellrob/uploads/?i=1122689" TargetMode="External"/><Relationship Id="rId5" Type="http://schemas.openxmlformats.org/officeDocument/2006/relationships/hyperlink" Target="https://thenounproject.com/search/?q=ministry%20&amp;i=3191240" TargetMode="External"/><Relationship Id="rId10" Type="http://schemas.openxmlformats.org/officeDocument/2006/relationships/hyperlink" Target="https://thenounproject.com/search/?q=PRESENTATION&amp;i=1278944" TargetMode="External"/><Relationship Id="rId4" Type="http://schemas.openxmlformats.org/officeDocument/2006/relationships/hyperlink" Target="https://pixabay.com/illustrations/teacher-bookworm-glasses-professor-359311/" TargetMode="External"/><Relationship Id="rId9" Type="http://schemas.openxmlformats.org/officeDocument/2006/relationships/hyperlink" Target="https://thenounproject.com/search/?q=photocopier&amp;i=112774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search/?q=file%20sound&amp;i=2728070" TargetMode="External"/><Relationship Id="rId3" Type="http://schemas.openxmlformats.org/officeDocument/2006/relationships/hyperlink" Target="https://unsplash.com/photos/027pkQs_6dU" TargetMode="External"/><Relationship Id="rId7" Type="http://schemas.openxmlformats.org/officeDocument/2006/relationships/hyperlink" Target="https://thenounproject.com/search/?q=broadcast&amp;i=201837" TargetMode="External"/><Relationship Id="rId12" Type="http://schemas.openxmlformats.org/officeDocument/2006/relationships/hyperlink" Target="https://commons.wikimedia.org/wiki/File:ITunes_logo.svg#/media/File:ITunes_12.2_logo.png"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hyperlink" Target="https://thenounproject.com/term/film-projector/336166/" TargetMode="External"/><Relationship Id="rId11" Type="http://schemas.openxmlformats.org/officeDocument/2006/relationships/hyperlink" Target="https://pixabay.com/illustrations/cartoon-casual-character-drawing-3685566/" TargetMode="External"/><Relationship Id="rId5" Type="http://schemas.openxmlformats.org/officeDocument/2006/relationships/hyperlink" Target="https://thenounproject.com/search/?q=sound&amp;i=208568" TargetMode="External"/><Relationship Id="rId10" Type="http://schemas.openxmlformats.org/officeDocument/2006/relationships/hyperlink" Target="https://freesound.org/people/deleted_user_5405837/sounds/399303/" TargetMode="External"/><Relationship Id="rId4" Type="http://schemas.openxmlformats.org/officeDocument/2006/relationships/hyperlink" Target="https://thenounproject.com/search/?q=open%20book&amp;i=991011" TargetMode="External"/><Relationship Id="rId9" Type="http://schemas.openxmlformats.org/officeDocument/2006/relationships/hyperlink" Target="https://pixabay.com/photos/atomic-bomb-nuclear-weapons-262129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hyperlink" Target="http://www.hooksounds.com/" TargetMode="External"/><Relationship Id="rId3" Type="http://schemas.openxmlformats.org/officeDocument/2006/relationships/hyperlink" Target="https://thenounproject.com/search/?q=sign&amp;i=1859815" TargetMode="External"/><Relationship Id="rId7" Type="http://schemas.openxmlformats.org/officeDocument/2006/relationships/hyperlink" Target="https://thenounproject.com/search/?q=computer&amp;i=2387560" TargetMode="External"/><Relationship Id="rId2" Type="http://schemas.openxmlformats.org/officeDocument/2006/relationships/hyperlink" Target="https://pixabay.com/vectors/programmer-computer-woman-support-3607627/" TargetMode="External"/><Relationship Id="rId1" Type="http://schemas.openxmlformats.org/officeDocument/2006/relationships/slideLayout" Target="../slideLayouts/slideLayout33.xml"/><Relationship Id="rId6" Type="http://schemas.openxmlformats.org/officeDocument/2006/relationships/hyperlink" Target="https://freesound.org/people/aust_paul/sounds/30932/" TargetMode="External"/><Relationship Id="rId5" Type="http://schemas.openxmlformats.org/officeDocument/2006/relationships/hyperlink" Target="https://freesound.org/people/deleted_user_96253/sounds/351304/" TargetMode="External"/><Relationship Id="rId4" Type="http://schemas.openxmlformats.org/officeDocument/2006/relationships/hyperlink" Target="https://thenounproject.com/search/?q=article%20mockup&amp;i=24422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32.jp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5C3-B68B-D746-93ED-E79AAF9C4BF6}"/>
              </a:ext>
            </a:extLst>
          </p:cNvPr>
          <p:cNvSpPr>
            <a:spLocks noGrp="1"/>
          </p:cNvSpPr>
          <p:nvPr>
            <p:ph type="ctrTitle"/>
          </p:nvPr>
        </p:nvSpPr>
        <p:spPr/>
        <p:txBody>
          <a:bodyPr/>
          <a:lstStyle/>
          <a:p>
            <a:r>
              <a:rPr lang="en-US" dirty="0"/>
              <a:t>Educational Institution Exceptions</a:t>
            </a:r>
            <a:endParaRPr lang="en-US" i="1" dirty="0"/>
          </a:p>
        </p:txBody>
      </p:sp>
      <p:sp>
        <p:nvSpPr>
          <p:cNvPr id="3" name="Subtitle 2">
            <a:extLst>
              <a:ext uri="{FF2B5EF4-FFF2-40B4-BE49-F238E27FC236}">
                <a16:creationId xmlns:a16="http://schemas.microsoft.com/office/drawing/2014/main" id="{B5F8EC5F-18F9-FB46-8C58-0E38BE221ADC}"/>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8D320BED-D3ED-5247-A72F-C21A098A9617}"/>
              </a:ext>
            </a:extLst>
          </p:cNvPr>
          <p:cNvSpPr>
            <a:spLocks noGrp="1"/>
          </p:cNvSpPr>
          <p:nvPr>
            <p:ph type="body" sz="quarter" idx="10"/>
          </p:nvPr>
        </p:nvSpPr>
        <p:spPr>
          <a:xfrm>
            <a:off x="9886950" y="6270625"/>
            <a:ext cx="1922463" cy="374650"/>
          </a:xfrm>
        </p:spPr>
        <p:txBody>
          <a:bodyPr/>
          <a:lstStyle/>
          <a:p>
            <a:r>
              <a:rPr lang="en-US" dirty="0"/>
              <a:t>September 2020</a:t>
            </a:r>
          </a:p>
        </p:txBody>
      </p:sp>
    </p:spTree>
    <p:extLst>
      <p:ext uri="{BB962C8B-B14F-4D97-AF65-F5344CB8AC3E}">
        <p14:creationId xmlns:p14="http://schemas.microsoft.com/office/powerpoint/2010/main" val="327815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REPROGRAPHIC REPRODUCTION</a:t>
            </a:r>
          </a:p>
        </p:txBody>
      </p:sp>
      <p:pic>
        <p:nvPicPr>
          <p:cNvPr id="10" name="Picture 9">
            <a:extLst>
              <a:ext uri="{FF2B5EF4-FFF2-40B4-BE49-F238E27FC236}">
                <a16:creationId xmlns:a16="http://schemas.microsoft.com/office/drawing/2014/main" id="{DE8AF0AD-CF61-D743-8937-DC82FA561B98}"/>
              </a:ext>
            </a:extLst>
          </p:cNvPr>
          <p:cNvPicPr>
            <a:picLocks noChangeAspect="1"/>
          </p:cNvPicPr>
          <p:nvPr/>
        </p:nvPicPr>
        <p:blipFill>
          <a:blip r:embed="rId3"/>
          <a:srcRect/>
          <a:stretch/>
        </p:blipFill>
        <p:spPr>
          <a:xfrm>
            <a:off x="2818450" y="1974509"/>
            <a:ext cx="1982838" cy="2147182"/>
          </a:xfrm>
          <a:prstGeom prst="rect">
            <a:avLst/>
          </a:prstGeom>
        </p:spPr>
      </p:pic>
      <p:pic>
        <p:nvPicPr>
          <p:cNvPr id="12" name="Picture 11" descr="A close up of a logo&#10;&#10;Description automatically generated">
            <a:extLst>
              <a:ext uri="{FF2B5EF4-FFF2-40B4-BE49-F238E27FC236}">
                <a16:creationId xmlns:a16="http://schemas.microsoft.com/office/drawing/2014/main" id="{7323D600-C86B-7D45-A0CD-3811DBF235FB}"/>
              </a:ext>
            </a:extLst>
          </p:cNvPr>
          <p:cNvPicPr>
            <a:picLocks noChangeAspect="1"/>
          </p:cNvPicPr>
          <p:nvPr/>
        </p:nvPicPr>
        <p:blipFill>
          <a:blip r:embed="rId4"/>
          <a:stretch>
            <a:fillRect/>
          </a:stretch>
        </p:blipFill>
        <p:spPr>
          <a:xfrm flipH="1">
            <a:off x="7501844" y="2590885"/>
            <a:ext cx="923062" cy="153080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C5E3468-518A-FE40-932A-3126F13A9733}"/>
              </a:ext>
            </a:extLst>
          </p:cNvPr>
          <p:cNvPicPr>
            <a:picLocks noChangeAspect="1"/>
          </p:cNvPicPr>
          <p:nvPr/>
        </p:nvPicPr>
        <p:blipFill>
          <a:blip r:embed="rId5"/>
          <a:stretch>
            <a:fillRect/>
          </a:stretch>
        </p:blipFill>
        <p:spPr>
          <a:xfrm>
            <a:off x="5721380" y="2959607"/>
            <a:ext cx="749241" cy="938786"/>
          </a:xfrm>
          <a:prstGeom prst="rect">
            <a:avLst/>
          </a:prstGeom>
        </p:spPr>
      </p:pic>
      <p:sp>
        <p:nvSpPr>
          <p:cNvPr id="20" name="TextBox 19">
            <a:extLst>
              <a:ext uri="{FF2B5EF4-FFF2-40B4-BE49-F238E27FC236}">
                <a16:creationId xmlns:a16="http://schemas.microsoft.com/office/drawing/2014/main" id="{682ADE28-0015-F14D-9478-BBEFC70105D6}"/>
              </a:ext>
            </a:extLst>
          </p:cNvPr>
          <p:cNvSpPr txBox="1"/>
          <p:nvPr/>
        </p:nvSpPr>
        <p:spPr>
          <a:xfrm>
            <a:off x="8424906" y="1870790"/>
            <a:ext cx="2640287" cy="646331"/>
          </a:xfrm>
          <a:prstGeom prst="rect">
            <a:avLst/>
          </a:prstGeom>
          <a:noFill/>
          <a:ln>
            <a:noFill/>
          </a:ln>
        </p:spPr>
        <p:txBody>
          <a:bodyPr wrap="square" rtlCol="0">
            <a:spAutoFit/>
          </a:bodyPr>
          <a:lstStyle/>
          <a:p>
            <a:pPr algn="ctr"/>
            <a:r>
              <a:rPr lang="en-US" dirty="0"/>
              <a:t>Copyright</a:t>
            </a:r>
          </a:p>
          <a:p>
            <a:pPr algn="ctr"/>
            <a:r>
              <a:rPr lang="en-US" dirty="0"/>
              <a:t>Collective</a:t>
            </a:r>
          </a:p>
        </p:txBody>
      </p:sp>
      <p:sp>
        <p:nvSpPr>
          <p:cNvPr id="3" name="TextBox 2">
            <a:extLst>
              <a:ext uri="{FF2B5EF4-FFF2-40B4-BE49-F238E27FC236}">
                <a16:creationId xmlns:a16="http://schemas.microsoft.com/office/drawing/2014/main" id="{6C741F48-3570-3C4F-8721-2E3496F6CD95}"/>
              </a:ext>
            </a:extLst>
          </p:cNvPr>
          <p:cNvSpPr txBox="1"/>
          <p:nvPr/>
        </p:nvSpPr>
        <p:spPr>
          <a:xfrm>
            <a:off x="2081058" y="4280066"/>
            <a:ext cx="6383549" cy="369332"/>
          </a:xfrm>
          <a:prstGeom prst="rect">
            <a:avLst/>
          </a:prstGeom>
          <a:noFill/>
        </p:spPr>
        <p:txBody>
          <a:bodyPr wrap="square" rtlCol="0">
            <a:spAutoFit/>
          </a:bodyPr>
          <a:lstStyle/>
          <a:p>
            <a:r>
              <a:rPr lang="en-US" dirty="0"/>
              <a:t>If your institution has a </a:t>
            </a:r>
            <a:r>
              <a:rPr lang="en-US" u="sng" dirty="0"/>
              <a:t>specific digital reproduction </a:t>
            </a:r>
            <a:r>
              <a:rPr lang="en-US" u="sng" dirty="0" err="1"/>
              <a:t>licence</a:t>
            </a:r>
            <a:r>
              <a:rPr lang="en-US" dirty="0"/>
              <a:t>, </a:t>
            </a:r>
          </a:p>
        </p:txBody>
      </p:sp>
      <p:cxnSp>
        <p:nvCxnSpPr>
          <p:cNvPr id="23" name="Straight Arrow Connector 22">
            <a:extLst>
              <a:ext uri="{FF2B5EF4-FFF2-40B4-BE49-F238E27FC236}">
                <a16:creationId xmlns:a16="http://schemas.microsoft.com/office/drawing/2014/main" id="{EB0174B4-C887-A240-B2BF-F85A37C73D67}"/>
              </a:ext>
            </a:extLst>
          </p:cNvPr>
          <p:cNvCxnSpPr>
            <a:cxnSpLocks/>
          </p:cNvCxnSpPr>
          <p:nvPr/>
        </p:nvCxnSpPr>
        <p:spPr>
          <a:xfrm flipH="1">
            <a:off x="8578506" y="2579569"/>
            <a:ext cx="674616" cy="3146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477802-FBA0-6949-B171-2709CA0BCC67}"/>
              </a:ext>
            </a:extLst>
          </p:cNvPr>
          <p:cNvSpPr txBox="1"/>
          <p:nvPr/>
        </p:nvSpPr>
        <p:spPr>
          <a:xfrm>
            <a:off x="2671282" y="4719136"/>
            <a:ext cx="1385304" cy="369332"/>
          </a:xfrm>
          <a:prstGeom prst="rect">
            <a:avLst/>
          </a:prstGeom>
          <a:noFill/>
        </p:spPr>
        <p:txBody>
          <a:bodyPr wrap="square" rtlCol="0">
            <a:spAutoFit/>
          </a:bodyPr>
          <a:lstStyle/>
          <a:p>
            <a:r>
              <a:rPr lang="en-US" dirty="0"/>
              <a:t>If it </a:t>
            </a:r>
            <a:r>
              <a:rPr lang="en-US" u="sng" dirty="0"/>
              <a:t>doesn’t</a:t>
            </a:r>
            <a:r>
              <a:rPr lang="en-US" dirty="0"/>
              <a:t>, </a:t>
            </a:r>
          </a:p>
        </p:txBody>
      </p:sp>
      <p:sp>
        <p:nvSpPr>
          <p:cNvPr id="26" name="TextBox 25">
            <a:extLst>
              <a:ext uri="{FF2B5EF4-FFF2-40B4-BE49-F238E27FC236}">
                <a16:creationId xmlns:a16="http://schemas.microsoft.com/office/drawing/2014/main" id="{FEFDC118-C11B-5646-A099-EC82EFBB86DD}"/>
              </a:ext>
            </a:extLst>
          </p:cNvPr>
          <p:cNvSpPr txBox="1"/>
          <p:nvPr/>
        </p:nvSpPr>
        <p:spPr>
          <a:xfrm>
            <a:off x="3874910" y="4719136"/>
            <a:ext cx="7906850" cy="369332"/>
          </a:xfrm>
          <a:prstGeom prst="rect">
            <a:avLst/>
          </a:prstGeom>
          <a:noFill/>
        </p:spPr>
        <p:txBody>
          <a:bodyPr wrap="square" rtlCol="0">
            <a:spAutoFit/>
          </a:bodyPr>
          <a:lstStyle/>
          <a:p>
            <a:r>
              <a:rPr lang="en-US" dirty="0"/>
              <a:t>apply the terms of your reprographic </a:t>
            </a:r>
            <a:r>
              <a:rPr lang="en-US" dirty="0" err="1"/>
              <a:t>licence</a:t>
            </a:r>
            <a:r>
              <a:rPr lang="en-US" dirty="0"/>
              <a:t> to the digital reproduction. </a:t>
            </a:r>
          </a:p>
        </p:txBody>
      </p:sp>
      <p:pic>
        <p:nvPicPr>
          <p:cNvPr id="30" name="Picture 29" descr="A picture containing drawing&#10;&#10;Description automatically generated">
            <a:extLst>
              <a:ext uri="{FF2B5EF4-FFF2-40B4-BE49-F238E27FC236}">
                <a16:creationId xmlns:a16="http://schemas.microsoft.com/office/drawing/2014/main" id="{3C4FE54E-5D96-4947-92FE-321630984B45}"/>
              </a:ext>
            </a:extLst>
          </p:cNvPr>
          <p:cNvPicPr>
            <a:picLocks noChangeAspect="1"/>
          </p:cNvPicPr>
          <p:nvPr/>
        </p:nvPicPr>
        <p:blipFill>
          <a:blip r:embed="rId6"/>
          <a:stretch>
            <a:fillRect/>
          </a:stretch>
        </p:blipFill>
        <p:spPr>
          <a:xfrm>
            <a:off x="4474546" y="1792102"/>
            <a:ext cx="605064" cy="719407"/>
          </a:xfrm>
          <a:prstGeom prst="rect">
            <a:avLst/>
          </a:prstGeom>
        </p:spPr>
      </p:pic>
      <p:sp>
        <p:nvSpPr>
          <p:cNvPr id="31" name="TextBox 30">
            <a:extLst>
              <a:ext uri="{FF2B5EF4-FFF2-40B4-BE49-F238E27FC236}">
                <a16:creationId xmlns:a16="http://schemas.microsoft.com/office/drawing/2014/main" id="{BFEF6220-3D0D-EE47-9745-41AE474F5193}"/>
              </a:ext>
            </a:extLst>
          </p:cNvPr>
          <p:cNvSpPr txBox="1"/>
          <p:nvPr/>
        </p:nvSpPr>
        <p:spPr>
          <a:xfrm>
            <a:off x="8111744" y="4280066"/>
            <a:ext cx="2738316" cy="369332"/>
          </a:xfrm>
          <a:prstGeom prst="rect">
            <a:avLst/>
          </a:prstGeom>
          <a:noFill/>
        </p:spPr>
        <p:txBody>
          <a:bodyPr wrap="square" rtlCol="0">
            <a:spAutoFit/>
          </a:bodyPr>
          <a:lstStyle/>
          <a:p>
            <a:r>
              <a:rPr lang="en-US" dirty="0"/>
              <a:t>comply with those terms. </a:t>
            </a:r>
          </a:p>
        </p:txBody>
      </p:sp>
      <p:sp>
        <p:nvSpPr>
          <p:cNvPr id="32" name="Rounded Rectangular Callout 31">
            <a:extLst>
              <a:ext uri="{FF2B5EF4-FFF2-40B4-BE49-F238E27FC236}">
                <a16:creationId xmlns:a16="http://schemas.microsoft.com/office/drawing/2014/main" id="{69D8CD4E-A78D-554E-B588-1F33A3D93270}"/>
              </a:ext>
            </a:extLst>
          </p:cNvPr>
          <p:cNvSpPr/>
          <p:nvPr/>
        </p:nvSpPr>
        <p:spPr>
          <a:xfrm>
            <a:off x="2624410" y="5676416"/>
            <a:ext cx="3471590" cy="735927"/>
          </a:xfrm>
          <a:prstGeom prst="wedgeRoundRectCallout">
            <a:avLst>
              <a:gd name="adj1" fmla="val -73069"/>
              <a:gd name="adj2" fmla="val -448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GONNA GO LOOK AT THOSE INSTEAD</a:t>
            </a:r>
          </a:p>
        </p:txBody>
      </p:sp>
      <p:pic>
        <p:nvPicPr>
          <p:cNvPr id="33" name="Picture 32" descr="A picture containing drawing&#10;&#10;Description automatically generated">
            <a:extLst>
              <a:ext uri="{FF2B5EF4-FFF2-40B4-BE49-F238E27FC236}">
                <a16:creationId xmlns:a16="http://schemas.microsoft.com/office/drawing/2014/main" id="{30E4A77C-8DE1-854E-AB53-DE2596D6766B}"/>
              </a:ext>
            </a:extLst>
          </p:cNvPr>
          <p:cNvPicPr>
            <a:picLocks noChangeAspect="1"/>
          </p:cNvPicPr>
          <p:nvPr/>
        </p:nvPicPr>
        <p:blipFill>
          <a:blip r:embed="rId5"/>
          <a:stretch>
            <a:fillRect/>
          </a:stretch>
        </p:blipFill>
        <p:spPr>
          <a:xfrm>
            <a:off x="5727494" y="2926395"/>
            <a:ext cx="749241" cy="938786"/>
          </a:xfrm>
          <a:prstGeom prst="rect">
            <a:avLst/>
          </a:prstGeom>
        </p:spPr>
      </p:pic>
      <p:pic>
        <p:nvPicPr>
          <p:cNvPr id="34" name="Isabelle">
            <a:extLst>
              <a:ext uri="{FF2B5EF4-FFF2-40B4-BE49-F238E27FC236}">
                <a16:creationId xmlns:a16="http://schemas.microsoft.com/office/drawing/2014/main" id="{BBA8C30B-0697-024E-A07D-EFFF033C9F4F}"/>
              </a:ext>
            </a:extLst>
          </p:cNvPr>
          <p:cNvPicPr>
            <a:picLocks noChangeAspect="1"/>
          </p:cNvPicPr>
          <p:nvPr/>
        </p:nvPicPr>
        <p:blipFill>
          <a:blip r:embed="rId7"/>
          <a:srcRect/>
          <a:stretch/>
        </p:blipFill>
        <p:spPr>
          <a:xfrm rot="3636474">
            <a:off x="-393751" y="4128657"/>
            <a:ext cx="2121375" cy="2222392"/>
          </a:xfrm>
          <a:prstGeom prst="rect">
            <a:avLst/>
          </a:prstGeom>
        </p:spPr>
      </p:pic>
    </p:spTree>
    <p:extLst>
      <p:ext uri="{BB962C8B-B14F-4D97-AF65-F5344CB8AC3E}">
        <p14:creationId xmlns:p14="http://schemas.microsoft.com/office/powerpoint/2010/main" val="4248330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decel="50000" fill="hold" nodeType="afterEffect">
                                  <p:stCondLst>
                                    <p:cond delay="0"/>
                                  </p:stCondLst>
                                  <p:childTnLst>
                                    <p:animMotion origin="layout" path="M 3.125E-6 2.59259E-6 L 0.19453 0.00208 " pathEditMode="relative" rAng="0" ptsTypes="AA">
                                      <p:cBhvr>
                                        <p:cTn id="29" dur="2000" fill="hold"/>
                                        <p:tgtEl>
                                          <p:spTgt spid="30"/>
                                        </p:tgtEl>
                                        <p:attrNameLst>
                                          <p:attrName>ppt_x</p:attrName>
                                          <p:attrName>ppt_y</p:attrName>
                                        </p:attrNameLst>
                                      </p:cBhvr>
                                      <p:rCtr x="9727" y="93"/>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childTnLst>
                          </p:cTn>
                        </p:par>
                        <p:par>
                          <p:cTn id="34" fill="hold">
                            <p:stCondLst>
                              <p:cond delay="0"/>
                            </p:stCondLst>
                            <p:childTnLst>
                              <p:par>
                                <p:cTn id="35" presetID="3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2000" fill="hold"/>
                                        <p:tgtEl>
                                          <p:spTgt spid="30"/>
                                        </p:tgtEl>
                                      </p:cBhvr>
                                      <p:by x="150000" y="150000"/>
                                    </p:animScale>
                                  </p:childTnLst>
                                </p:cTn>
                              </p:par>
                            </p:childTnLst>
                          </p:cTn>
                        </p:par>
                        <p:par>
                          <p:cTn id="45" fill="hold">
                            <p:stCondLst>
                              <p:cond delay="2000"/>
                            </p:stCondLst>
                            <p:childTnLst>
                              <p:par>
                                <p:cTn id="46" presetID="6" presetClass="emph" presetSubtype="0" fill="hold" nodeType="afterEffect">
                                  <p:stCondLst>
                                    <p:cond delay="0"/>
                                  </p:stCondLst>
                                  <p:childTnLst>
                                    <p:animScale>
                                      <p:cBhvr>
                                        <p:cTn id="47" dur="2000" fill="hold"/>
                                        <p:tgtEl>
                                          <p:spTgt spid="30"/>
                                        </p:tgtEl>
                                      </p:cBhvr>
                                      <p:by x="75000" y="75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8" fill="hold" grpId="2" nodeType="clickEffect">
                                  <p:stCondLst>
                                    <p:cond delay="0"/>
                                  </p:stCondLst>
                                  <p:childTnLst>
                                    <p:anim calcmode="lin" valueType="num">
                                      <p:cBhvr additive="base">
                                        <p:cTn id="56" dur="500"/>
                                        <p:tgtEl>
                                          <p:spTgt spid="32"/>
                                        </p:tgtEl>
                                        <p:attrNameLst>
                                          <p:attrName>ppt_x</p:attrName>
                                        </p:attrNameLst>
                                      </p:cBhvr>
                                      <p:tavLst>
                                        <p:tav tm="0">
                                          <p:val>
                                            <p:strVal val="ppt_x"/>
                                          </p:val>
                                        </p:tav>
                                        <p:tav tm="100000">
                                          <p:val>
                                            <p:strVal val="0-ppt_w/2"/>
                                          </p:val>
                                        </p:tav>
                                      </p:tavLst>
                                    </p:anim>
                                    <p:anim calcmode="lin" valueType="num">
                                      <p:cBhvr additive="base">
                                        <p:cTn id="57" dur="500"/>
                                        <p:tgtEl>
                                          <p:spTgt spid="32"/>
                                        </p:tgtEl>
                                        <p:attrNameLst>
                                          <p:attrName>ppt_y</p:attrName>
                                        </p:attrNameLst>
                                      </p:cBhvr>
                                      <p:tavLst>
                                        <p:tav tm="0">
                                          <p:val>
                                            <p:strVal val="ppt_y"/>
                                          </p:val>
                                        </p:tav>
                                        <p:tav tm="100000">
                                          <p:val>
                                            <p:strVal val="ppt_y"/>
                                          </p:val>
                                        </p:tav>
                                      </p:tavLst>
                                    </p:anim>
                                    <p:set>
                                      <p:cBhvr>
                                        <p:cTn id="58" dur="1" fill="hold">
                                          <p:stCondLst>
                                            <p:cond delay="499"/>
                                          </p:stCondLst>
                                        </p:cTn>
                                        <p:tgtEl>
                                          <p:spTgt spid="32"/>
                                        </p:tgtEl>
                                        <p:attrNameLst>
                                          <p:attrName>style.visibility</p:attrName>
                                        </p:attrNameLst>
                                      </p:cBhvr>
                                      <p:to>
                                        <p:strVal val="hidden"/>
                                      </p:to>
                                    </p:set>
                                  </p:childTnLst>
                                </p:cTn>
                              </p:par>
                              <p:par>
                                <p:cTn id="59" presetID="2" presetClass="exit" presetSubtype="8" fill="hold" nodeType="with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0-ppt_w/2"/>
                                          </p:val>
                                        </p:tav>
                                      </p:tavLst>
                                    </p:anim>
                                    <p:anim calcmode="lin" valueType="num">
                                      <p:cBhvr additive="base">
                                        <p:cTn id="61" dur="500"/>
                                        <p:tgtEl>
                                          <p:spTgt spid="34"/>
                                        </p:tgtEl>
                                        <p:attrNameLst>
                                          <p:attrName>ppt_y</p:attrName>
                                        </p:attrNameLst>
                                      </p:cBhvr>
                                      <p:tavLst>
                                        <p:tav tm="0">
                                          <p:val>
                                            <p:strVal val="ppt_y"/>
                                          </p:val>
                                        </p:tav>
                                        <p:tav tm="100000">
                                          <p:val>
                                            <p:strVal val="ppt_y"/>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31" grpId="0"/>
      <p:bldP spid="32" grpId="1" animBg="1"/>
      <p:bldP spid="3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PUBLICLY AVAILABLE MATERIALS</a:t>
            </a:r>
          </a:p>
        </p:txBody>
      </p:sp>
      <p:pic>
        <p:nvPicPr>
          <p:cNvPr id="4" name="Isabelle">
            <a:extLst>
              <a:ext uri="{FF2B5EF4-FFF2-40B4-BE49-F238E27FC236}">
                <a16:creationId xmlns:a16="http://schemas.microsoft.com/office/drawing/2014/main" id="{5D03934D-05F7-1E4B-9BEE-5A1625C0751F}"/>
              </a:ext>
            </a:extLst>
          </p:cNvPr>
          <p:cNvPicPr>
            <a:picLocks noChangeAspect="1"/>
          </p:cNvPicPr>
          <p:nvPr/>
        </p:nvPicPr>
        <p:blipFill>
          <a:blip r:embed="rId3"/>
          <a:srcRect/>
          <a:stretch/>
        </p:blipFill>
        <p:spPr>
          <a:xfrm>
            <a:off x="4565600" y="3651449"/>
            <a:ext cx="3060800" cy="3206551"/>
          </a:xfrm>
          <a:prstGeom prst="rect">
            <a:avLst/>
          </a:prstGeom>
        </p:spPr>
      </p:pic>
      <p:sp>
        <p:nvSpPr>
          <p:cNvPr id="5" name="Rounded Rectangular Callout 4">
            <a:extLst>
              <a:ext uri="{FF2B5EF4-FFF2-40B4-BE49-F238E27FC236}">
                <a16:creationId xmlns:a16="http://schemas.microsoft.com/office/drawing/2014/main" id="{5C4F32A7-CC22-C645-AAEB-27339A2EB6BC}"/>
              </a:ext>
            </a:extLst>
          </p:cNvPr>
          <p:cNvSpPr/>
          <p:nvPr/>
        </p:nvSpPr>
        <p:spPr>
          <a:xfrm>
            <a:off x="8157682" y="5037774"/>
            <a:ext cx="1720312" cy="735927"/>
          </a:xfrm>
          <a:prstGeom prst="wedgeRoundRectCallout">
            <a:avLst>
              <a:gd name="adj1" fmla="val -105208"/>
              <a:gd name="adj2" fmla="val -67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THAT’S ME!</a:t>
            </a:r>
          </a:p>
        </p:txBody>
      </p:sp>
      <p:sp>
        <p:nvSpPr>
          <p:cNvPr id="3" name="TextBox 2">
            <a:extLst>
              <a:ext uri="{FF2B5EF4-FFF2-40B4-BE49-F238E27FC236}">
                <a16:creationId xmlns:a16="http://schemas.microsoft.com/office/drawing/2014/main" id="{E32E0038-769C-1F40-B36B-BEFCF20491B4}"/>
              </a:ext>
            </a:extLst>
          </p:cNvPr>
          <p:cNvSpPr txBox="1"/>
          <p:nvPr/>
        </p:nvSpPr>
        <p:spPr>
          <a:xfrm>
            <a:off x="832884" y="1826866"/>
            <a:ext cx="9842204" cy="2862322"/>
          </a:xfrm>
          <a:prstGeom prst="rect">
            <a:avLst/>
          </a:prstGeom>
          <a:noFill/>
        </p:spPr>
        <p:txBody>
          <a:bodyPr wrap="square" rtlCol="0">
            <a:spAutoFit/>
          </a:bodyPr>
          <a:lstStyle/>
          <a:p>
            <a:r>
              <a:rPr lang="en-CA" b="1" dirty="0"/>
              <a:t>30.04</a:t>
            </a:r>
            <a:r>
              <a:rPr lang="en-CA" dirty="0"/>
              <a:t> </a:t>
            </a:r>
            <a:r>
              <a:rPr lang="en-CA" b="1" dirty="0"/>
              <a:t>(1)</a:t>
            </a:r>
            <a:r>
              <a:rPr lang="en-CA" dirty="0"/>
              <a:t> Subject to subsections (2) to (5), it is not an infringement of copyright for an educational institution…to do any of the following acts for educational or training purposes in respect of a work or other subject-matter that is available through the Internet:</a:t>
            </a:r>
          </a:p>
          <a:p>
            <a:endParaRPr lang="en-CA" dirty="0"/>
          </a:p>
          <a:p>
            <a:r>
              <a:rPr lang="en-CA" b="1" dirty="0"/>
              <a:t>(a)</a:t>
            </a:r>
            <a:r>
              <a:rPr lang="en-CA" dirty="0"/>
              <a:t> reproduce it;</a:t>
            </a:r>
          </a:p>
          <a:p>
            <a:endParaRPr lang="en-CA" dirty="0"/>
          </a:p>
          <a:p>
            <a:r>
              <a:rPr lang="en-CA" b="1" dirty="0"/>
              <a:t>(b)</a:t>
            </a:r>
            <a:r>
              <a:rPr lang="en-CA" dirty="0"/>
              <a:t> communicate it to the public by telecommunication, if that public primarily consists of students… </a:t>
            </a:r>
          </a:p>
          <a:p>
            <a:endParaRPr lang="en-CA" dirty="0"/>
          </a:p>
          <a:p>
            <a:r>
              <a:rPr lang="en-CA" b="1" dirty="0"/>
              <a:t>(c)</a:t>
            </a:r>
            <a:r>
              <a:rPr lang="en-CA" dirty="0"/>
              <a:t> perform it in public, if that public primarily consists of students…</a:t>
            </a:r>
            <a:endParaRPr lang="en-US" dirty="0"/>
          </a:p>
        </p:txBody>
      </p:sp>
      <p:pic>
        <p:nvPicPr>
          <p:cNvPr id="7" name="Picture 6" descr="A close up of a logo&#10;&#10;Description automatically generated">
            <a:extLst>
              <a:ext uri="{FF2B5EF4-FFF2-40B4-BE49-F238E27FC236}">
                <a16:creationId xmlns:a16="http://schemas.microsoft.com/office/drawing/2014/main" id="{2A50CA9F-27FF-0046-A9AC-0A4548E80818}"/>
              </a:ext>
            </a:extLst>
          </p:cNvPr>
          <p:cNvPicPr>
            <a:picLocks noChangeAspect="1"/>
          </p:cNvPicPr>
          <p:nvPr/>
        </p:nvPicPr>
        <p:blipFill>
          <a:blip r:embed="rId4"/>
          <a:stretch>
            <a:fillRect/>
          </a:stretch>
        </p:blipFill>
        <p:spPr>
          <a:xfrm>
            <a:off x="6174714" y="4972322"/>
            <a:ext cx="1339622" cy="151197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CA8290D-9C13-354F-9111-46AEF07D80F6}"/>
              </a:ext>
            </a:extLst>
          </p:cNvPr>
          <p:cNvPicPr>
            <a:picLocks noChangeAspect="1"/>
          </p:cNvPicPr>
          <p:nvPr/>
        </p:nvPicPr>
        <p:blipFill>
          <a:blip r:embed="rId5"/>
          <a:stretch>
            <a:fillRect/>
          </a:stretch>
        </p:blipFill>
        <p:spPr>
          <a:xfrm>
            <a:off x="7677088" y="5017950"/>
            <a:ext cx="1530400" cy="1484916"/>
          </a:xfrm>
          <a:prstGeom prst="rect">
            <a:avLst/>
          </a:prstGeom>
        </p:spPr>
      </p:pic>
      <p:pic>
        <p:nvPicPr>
          <p:cNvPr id="10" name="Picture 9" descr="A close up of a logo&#10;&#10;Description automatically generated">
            <a:extLst>
              <a:ext uri="{FF2B5EF4-FFF2-40B4-BE49-F238E27FC236}">
                <a16:creationId xmlns:a16="http://schemas.microsoft.com/office/drawing/2014/main" id="{E0B7B0BA-B751-2048-B732-C855BA0F377D}"/>
              </a:ext>
            </a:extLst>
          </p:cNvPr>
          <p:cNvPicPr>
            <a:picLocks noChangeAspect="1"/>
          </p:cNvPicPr>
          <p:nvPr/>
        </p:nvPicPr>
        <p:blipFill>
          <a:blip r:embed="rId6"/>
          <a:stretch>
            <a:fillRect/>
          </a:stretch>
        </p:blipFill>
        <p:spPr>
          <a:xfrm>
            <a:off x="9370240" y="5078340"/>
            <a:ext cx="1280141" cy="1299937"/>
          </a:xfrm>
          <a:prstGeom prst="rect">
            <a:avLst/>
          </a:prstGeom>
        </p:spPr>
      </p:pic>
      <p:pic>
        <p:nvPicPr>
          <p:cNvPr id="11" name="Picture 10">
            <a:extLst>
              <a:ext uri="{FF2B5EF4-FFF2-40B4-BE49-F238E27FC236}">
                <a16:creationId xmlns:a16="http://schemas.microsoft.com/office/drawing/2014/main" id="{81AA0A61-8678-5546-B3AA-8EB1C68C33A2}"/>
              </a:ext>
            </a:extLst>
          </p:cNvPr>
          <p:cNvPicPr>
            <a:picLocks noChangeAspect="1"/>
          </p:cNvPicPr>
          <p:nvPr/>
        </p:nvPicPr>
        <p:blipFill>
          <a:blip r:embed="rId7"/>
          <a:srcRect/>
          <a:stretch/>
        </p:blipFill>
        <p:spPr>
          <a:xfrm>
            <a:off x="1071471" y="4825137"/>
            <a:ext cx="1505273" cy="1532298"/>
          </a:xfrm>
          <a:prstGeom prst="rect">
            <a:avLst/>
          </a:prstGeom>
        </p:spPr>
      </p:pic>
      <p:cxnSp>
        <p:nvCxnSpPr>
          <p:cNvPr id="12" name="Straight Arrow Connector 11">
            <a:extLst>
              <a:ext uri="{FF2B5EF4-FFF2-40B4-BE49-F238E27FC236}">
                <a16:creationId xmlns:a16="http://schemas.microsoft.com/office/drawing/2014/main" id="{0893526E-4C30-DB4A-AF9A-075FAF0FF902}"/>
              </a:ext>
            </a:extLst>
          </p:cNvPr>
          <p:cNvCxnSpPr>
            <a:cxnSpLocks/>
          </p:cNvCxnSpPr>
          <p:nvPr/>
        </p:nvCxnSpPr>
        <p:spPr>
          <a:xfrm>
            <a:off x="3551274" y="5485977"/>
            <a:ext cx="199892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Authorize">
            <a:extLst>
              <a:ext uri="{FF2B5EF4-FFF2-40B4-BE49-F238E27FC236}">
                <a16:creationId xmlns:a16="http://schemas.microsoft.com/office/drawing/2014/main" id="{D55355BC-51DB-0047-A09D-1A591759F5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78649" y="5591286"/>
            <a:ext cx="739586" cy="917087"/>
          </a:xfrm>
          <a:prstGeom prst="rect">
            <a:avLst/>
          </a:prstGeom>
        </p:spPr>
      </p:pic>
      <p:sp>
        <p:nvSpPr>
          <p:cNvPr id="18" name="TextBox 17">
            <a:extLst>
              <a:ext uri="{FF2B5EF4-FFF2-40B4-BE49-F238E27FC236}">
                <a16:creationId xmlns:a16="http://schemas.microsoft.com/office/drawing/2014/main" id="{DA392455-F54D-0D4E-A31E-70AA44AD6834}"/>
              </a:ext>
            </a:extLst>
          </p:cNvPr>
          <p:cNvSpPr txBox="1"/>
          <p:nvPr/>
        </p:nvSpPr>
        <p:spPr>
          <a:xfrm>
            <a:off x="2704924" y="6378277"/>
            <a:ext cx="712560" cy="369332"/>
          </a:xfrm>
          <a:prstGeom prst="rect">
            <a:avLst/>
          </a:prstGeom>
          <a:noFill/>
        </p:spPr>
        <p:txBody>
          <a:bodyPr wrap="square" rtlCol="0">
            <a:spAutoFit/>
          </a:bodyPr>
          <a:lstStyle/>
          <a:p>
            <a:r>
              <a:rPr lang="en-US" dirty="0"/>
              <a:t>TPM</a:t>
            </a:r>
          </a:p>
        </p:txBody>
      </p:sp>
      <p:pic>
        <p:nvPicPr>
          <p:cNvPr id="37" name="computer" descr="A close up of a logo&#10;&#10;Description automatically generated">
            <a:extLst>
              <a:ext uri="{FF2B5EF4-FFF2-40B4-BE49-F238E27FC236}">
                <a16:creationId xmlns:a16="http://schemas.microsoft.com/office/drawing/2014/main" id="{247F0C92-A4E2-8C44-A142-D8C4C3DCADD4}"/>
              </a:ext>
            </a:extLst>
          </p:cNvPr>
          <p:cNvPicPr>
            <a:picLocks noChangeAspect="1"/>
          </p:cNvPicPr>
          <p:nvPr/>
        </p:nvPicPr>
        <p:blipFill>
          <a:blip r:embed="rId10"/>
          <a:stretch>
            <a:fillRect/>
          </a:stretch>
        </p:blipFill>
        <p:spPr>
          <a:xfrm>
            <a:off x="6564521" y="3650682"/>
            <a:ext cx="3187656" cy="2486129"/>
          </a:xfrm>
          <a:prstGeom prst="rect">
            <a:avLst/>
          </a:prstGeom>
          <a:scene3d>
            <a:camera prst="orthographicFront">
              <a:rot lat="0" lon="19499973" rev="0"/>
            </a:camera>
            <a:lightRig rig="threePt" dir="t"/>
          </a:scene3d>
        </p:spPr>
      </p:pic>
      <p:sp>
        <p:nvSpPr>
          <p:cNvPr id="38" name="TextBox 37">
            <a:extLst>
              <a:ext uri="{FF2B5EF4-FFF2-40B4-BE49-F238E27FC236}">
                <a16:creationId xmlns:a16="http://schemas.microsoft.com/office/drawing/2014/main" id="{79C45342-F6FD-B747-80DC-497E43FBAE52}"/>
              </a:ext>
            </a:extLst>
          </p:cNvPr>
          <p:cNvSpPr txBox="1"/>
          <p:nvPr/>
        </p:nvSpPr>
        <p:spPr>
          <a:xfrm>
            <a:off x="6994660" y="3875365"/>
            <a:ext cx="1039352" cy="369332"/>
          </a:xfrm>
          <a:prstGeom prst="rect">
            <a:avLst/>
          </a:prstGeom>
          <a:noFill/>
        </p:spPr>
        <p:txBody>
          <a:bodyPr wrap="square" rtlCol="0">
            <a:spAutoFit/>
          </a:bodyPr>
          <a:lstStyle/>
          <a:p>
            <a:r>
              <a:rPr lang="en-US" dirty="0" err="1"/>
              <a:t>eClass</a:t>
            </a:r>
            <a:endParaRPr lang="en-US" dirty="0"/>
          </a:p>
        </p:txBody>
      </p:sp>
      <p:cxnSp>
        <p:nvCxnSpPr>
          <p:cNvPr id="39" name="Straight Connector 38">
            <a:extLst>
              <a:ext uri="{FF2B5EF4-FFF2-40B4-BE49-F238E27FC236}">
                <a16:creationId xmlns:a16="http://schemas.microsoft.com/office/drawing/2014/main" id="{633B38D6-94E4-BB49-8C45-0F3C8947CAC7}"/>
              </a:ext>
            </a:extLst>
          </p:cNvPr>
          <p:cNvCxnSpPr>
            <a:cxnSpLocks/>
          </p:cNvCxnSpPr>
          <p:nvPr/>
        </p:nvCxnSpPr>
        <p:spPr>
          <a:xfrm>
            <a:off x="1249896" y="3271052"/>
            <a:ext cx="1326848"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9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 decel="100000"/>
                                        <p:tgtEl>
                                          <p:spTgt spid="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4"/>
                                        </p:tgtEl>
                                        <p:attrNameLst>
                                          <p:attrName>ppt_y</p:attrName>
                                        </p:attrNameLst>
                                      </p:cBhvr>
                                      <p:tavLst>
                                        <p:tav tm="0">
                                          <p:val>
                                            <p:strVal val="ppt_y"/>
                                          </p:val>
                                        </p:tav>
                                        <p:tav tm="100000">
                                          <p:val>
                                            <p:strVal val="ppt_y+1"/>
                                          </p:val>
                                        </p:tav>
                                      </p:tavLst>
                                    </p:anim>
                                    <p:set>
                                      <p:cBhvr>
                                        <p:cTn id="10" dur="1" fill="hold">
                                          <p:stCondLst>
                                            <p:cond delay="999"/>
                                          </p:stCondLst>
                                        </p:cTn>
                                        <p:tgtEl>
                                          <p:spTgt spid="4"/>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 decel="100000"/>
                                        <p:tgtEl>
                                          <p:spTgt spid="5"/>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
                            </p:stCondLst>
                            <p:childTnLst>
                              <p:par>
                                <p:cTn id="63" presetID="22" presetClass="exit" presetSubtype="8" fill="hold" nodeType="afterEffect">
                                  <p:stCondLst>
                                    <p:cond delay="0"/>
                                  </p:stCondLst>
                                  <p:childTnLst>
                                    <p:animEffect transition="out" filter="wipe(left)">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par>
                          <p:cTn id="66" fill="hold">
                            <p:stCondLst>
                              <p:cond delay="1000"/>
                            </p:stCondLst>
                            <p:childTnLst>
                              <p:par>
                                <p:cTn id="67" presetID="22" presetClass="exit" presetSubtype="8" fill="hold" nodeType="afterEffect">
                                  <p:stCondLst>
                                    <p:cond delay="0"/>
                                  </p:stCondLst>
                                  <p:childTnLst>
                                    <p:animEffect transition="out" filter="wipe(left)">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par>
                          <p:cTn id="70" fill="hold">
                            <p:stCondLst>
                              <p:cond delay="1500"/>
                            </p:stCondLst>
                            <p:childTnLst>
                              <p:par>
                                <p:cTn id="71" presetID="22" presetClass="exit" presetSubtype="8" fill="hold" nodeType="afterEffect">
                                  <p:stCondLst>
                                    <p:cond delay="0"/>
                                  </p:stCondLst>
                                  <p:childTnLst>
                                    <p:animEffect transition="out" filter="wipe(left)">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2000"/>
                            </p:stCondLst>
                            <p:childTnLst>
                              <p:par>
                                <p:cTn id="75" presetID="22" presetClass="exit" presetSubtype="8" fill="hold" nodeType="afterEffect">
                                  <p:stCondLst>
                                    <p:cond delay="0"/>
                                  </p:stCondLst>
                                  <p:childTnLst>
                                    <p:animEffect transition="out" filter="wipe(left)">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
                                            <p:txEl>
                                              <p:pRg st="4" end="4"/>
                                            </p:txEl>
                                          </p:spTgt>
                                        </p:tgtEl>
                                      </p:cBhvr>
                                    </p:animEffect>
                                    <p:set>
                                      <p:cBhvr>
                                        <p:cTn id="85" dur="1" fill="hold">
                                          <p:stCondLst>
                                            <p:cond delay="499"/>
                                          </p:stCondLst>
                                        </p:cTn>
                                        <p:tgtEl>
                                          <p:spTgt spid="3">
                                            <p:txEl>
                                              <p:pRg st="4" end="4"/>
                                            </p:txEl>
                                          </p:spTgt>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
                                            <p:txEl>
                                              <p:pRg st="6" end="6"/>
                                            </p:txEl>
                                          </p:spTgt>
                                        </p:tgtEl>
                                      </p:cBhvr>
                                    </p:animEffect>
                                    <p:set>
                                      <p:cBhvr>
                                        <p:cTn id="88" dur="1" fill="hold">
                                          <p:stCondLst>
                                            <p:cond delay="499"/>
                                          </p:stCondLst>
                                        </p:cTn>
                                        <p:tgtEl>
                                          <p:spTgt spid="3">
                                            <p:txEl>
                                              <p:pRg st="6" end="6"/>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nodeType="clickEffect">
                                  <p:stCondLst>
                                    <p:cond delay="0"/>
                                  </p:stCondLst>
                                  <p:childTnLst>
                                    <p:animMotion origin="layout" path="M 0.00365 0.00833 L 0.00365 0.00833 C 0.03893 -0.01042 0.07357 -0.06181 0.1095 -0.04792 C 0.15352 -0.03102 0.18633 0.03727 0.21953 0.09143 C 0.22708 0.1037 0.23346 0.16018 0.22786 0.14467 C 0.09414 -0.2213 0.175 -0.21759 0.02956 -0.28357 C 0.02135 -0.28727 0.01289 -0.28634 0.00456 -0.28797 C -0.03698 -0.3125 0.03463 -0.26922 0.11862 -0.34722 C 0.18958 -0.41297 0.22266 -0.47199 0.27031 -0.55301 C 0.27643 -0.51852 0.2832 -0.48426 0.28867 -0.44931 C 0.2901 -0.43982 0.28984 -0.4294 0.29115 -0.41968 C 0.3151 -0.24422 0.33997 -0.06922 0.36445 0.10625 C 0.36471 0.10764 0.3651 0.10903 0.36536 0.11065 C 0.36588 0.11412 0.36641 0.11759 0.36693 0.12106 C 0.41523 0.00254 0.48594 -0.09584 0.51198 -0.23449 C 0.51224 -0.23611 0.51224 -0.23773 0.51276 -0.23912 C 0.53372 -0.2956 0.52357 -0.27709 0.55026 -0.31019 C 0.54115 -0.26875 0.53125 -0.22755 0.52279 -0.18565 C 0.52187 -0.18102 0.52213 -0.17593 0.522 -0.17084 C 0.52122 -0.14977 0.52083 -0.12847 0.52031 -0.10718 C 0.52109 -0.09491 0.52109 -0.09931 0.52109 -0.09375 L 0.55117 -0.15023 " pathEditMode="relative" ptsTypes="AAAAAAAAAAAAAAAAAAAAAA">
                                      <p:cBhvr>
                                        <p:cTn id="99" dur="2000" fill="hold"/>
                                        <p:tgtEl>
                                          <p:spTgt spid="11"/>
                                        </p:tgtEl>
                                        <p:attrNameLst>
                                          <p:attrName>ppt_x</p:attrName>
                                          <p:attrName>ppt_y</p:attrName>
                                        </p:attrNameLst>
                                      </p:cBhvr>
                                    </p:animMotion>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1"/>
                                        </p:tgtEl>
                                      </p:cBhvr>
                                    </p:animEffect>
                                    <p:animScale>
                                      <p:cBhvr>
                                        <p:cTn id="104" dur="250" autoRev="1" fill="hold"/>
                                        <p:tgtEl>
                                          <p:spTgt spid="11"/>
                                        </p:tgtEl>
                                      </p:cBhvr>
                                      <p:by x="105000" y="105000"/>
                                    </p:animScale>
                                  </p:childTnLst>
                                </p:cTn>
                              </p:par>
                              <p:par>
                                <p:cTn id="105" presetID="10"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8" grpId="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i="1" dirty="0"/>
              <a:t>COPYRIGHT ACT </a:t>
            </a:r>
            <a:r>
              <a:rPr lang="en-US" dirty="0"/>
              <a:t>REVIEW</a:t>
            </a:r>
          </a:p>
        </p:txBody>
      </p:sp>
      <p:pic>
        <p:nvPicPr>
          <p:cNvPr id="3" name="Picture 2" descr="A picture containing flower, table&#10;&#10;Description automatically generated">
            <a:extLst>
              <a:ext uri="{FF2B5EF4-FFF2-40B4-BE49-F238E27FC236}">
                <a16:creationId xmlns:a16="http://schemas.microsoft.com/office/drawing/2014/main" id="{41DC878F-6C0E-D04F-AB08-8A43FD4520F2}"/>
              </a:ext>
            </a:extLst>
          </p:cNvPr>
          <p:cNvPicPr>
            <a:picLocks noChangeAspect="1"/>
          </p:cNvPicPr>
          <p:nvPr/>
        </p:nvPicPr>
        <p:blipFill>
          <a:blip r:embed="rId3"/>
          <a:stretch>
            <a:fillRect/>
          </a:stretch>
        </p:blipFill>
        <p:spPr>
          <a:xfrm>
            <a:off x="744929" y="2091554"/>
            <a:ext cx="3454400" cy="1993900"/>
          </a:xfrm>
          <a:prstGeom prst="rect">
            <a:avLst/>
          </a:prstGeom>
        </p:spPr>
      </p:pic>
      <p:pic>
        <p:nvPicPr>
          <p:cNvPr id="4" name="Picture 3" descr="A picture containing bottle&#10;&#10;Description automatically generated">
            <a:extLst>
              <a:ext uri="{FF2B5EF4-FFF2-40B4-BE49-F238E27FC236}">
                <a16:creationId xmlns:a16="http://schemas.microsoft.com/office/drawing/2014/main" id="{EDE203D9-0CA5-8F4C-8AAD-8EA3863BACC1}"/>
              </a:ext>
            </a:extLst>
          </p:cNvPr>
          <p:cNvPicPr>
            <a:picLocks noChangeAspect="1"/>
          </p:cNvPicPr>
          <p:nvPr/>
        </p:nvPicPr>
        <p:blipFill>
          <a:blip r:embed="rId4"/>
          <a:stretch>
            <a:fillRect/>
          </a:stretch>
        </p:blipFill>
        <p:spPr>
          <a:xfrm>
            <a:off x="4211622" y="2087100"/>
            <a:ext cx="7762714" cy="1926303"/>
          </a:xfrm>
          <a:prstGeom prst="rect">
            <a:avLst/>
          </a:prstGeom>
        </p:spPr>
      </p:pic>
      <p:sp>
        <p:nvSpPr>
          <p:cNvPr id="5" name="TextBox 4">
            <a:extLst>
              <a:ext uri="{FF2B5EF4-FFF2-40B4-BE49-F238E27FC236}">
                <a16:creationId xmlns:a16="http://schemas.microsoft.com/office/drawing/2014/main" id="{A5128EFE-6B62-384C-8522-B22E4D56BFA5}"/>
              </a:ext>
            </a:extLst>
          </p:cNvPr>
          <p:cNvSpPr txBox="1"/>
          <p:nvPr/>
        </p:nvSpPr>
        <p:spPr>
          <a:xfrm>
            <a:off x="10960484" y="4202090"/>
            <a:ext cx="1312796" cy="369332"/>
          </a:xfrm>
          <a:prstGeom prst="rect">
            <a:avLst/>
          </a:prstGeom>
          <a:noFill/>
        </p:spPr>
        <p:txBody>
          <a:bodyPr wrap="square" rtlCol="0">
            <a:spAutoFit/>
          </a:bodyPr>
          <a:lstStyle/>
          <a:p>
            <a:r>
              <a:rPr lang="en-US" dirty="0">
                <a:solidFill>
                  <a:schemeClr val="bg2">
                    <a:lumMod val="25000"/>
                  </a:schemeClr>
                </a:solidFill>
                <a:latin typeface="Avenir Next Condensed" panose="020B0506020202020204" pitchFamily="34" charset="0"/>
              </a:rPr>
              <a:t>(2019)</a:t>
            </a:r>
          </a:p>
        </p:txBody>
      </p:sp>
      <p:cxnSp>
        <p:nvCxnSpPr>
          <p:cNvPr id="6" name="Straight Arrow Connector 5">
            <a:extLst>
              <a:ext uri="{FF2B5EF4-FFF2-40B4-BE49-F238E27FC236}">
                <a16:creationId xmlns:a16="http://schemas.microsoft.com/office/drawing/2014/main" id="{FAA6E145-3822-4149-8A36-EB1313B2AC96}"/>
              </a:ext>
            </a:extLst>
          </p:cNvPr>
          <p:cNvCxnSpPr>
            <a:cxnSpLocks/>
          </p:cNvCxnSpPr>
          <p:nvPr/>
        </p:nvCxnSpPr>
        <p:spPr>
          <a:xfrm flipV="1">
            <a:off x="5039360" y="4571422"/>
            <a:ext cx="589280" cy="589858"/>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507D7A-87D3-D042-B4BF-805F4CBC17F0}"/>
              </a:ext>
            </a:extLst>
          </p:cNvPr>
          <p:cNvSpPr txBox="1"/>
          <p:nvPr/>
        </p:nvSpPr>
        <p:spPr>
          <a:xfrm>
            <a:off x="2783840" y="5349967"/>
            <a:ext cx="2844800" cy="1015663"/>
          </a:xfrm>
          <a:prstGeom prst="rect">
            <a:avLst/>
          </a:prstGeom>
          <a:noFill/>
        </p:spPr>
        <p:txBody>
          <a:bodyPr wrap="square" rtlCol="0">
            <a:spAutoFit/>
          </a:bodyPr>
          <a:lstStyle/>
          <a:p>
            <a:r>
              <a:rPr lang="en-US" sz="2000" dirty="0"/>
              <a:t>Educational exceptions (s. 29.4–30.03) were not mentioned at all.</a:t>
            </a:r>
          </a:p>
        </p:txBody>
      </p:sp>
      <p:sp>
        <p:nvSpPr>
          <p:cNvPr id="10" name="Rectangle 9">
            <a:extLst>
              <a:ext uri="{FF2B5EF4-FFF2-40B4-BE49-F238E27FC236}">
                <a16:creationId xmlns:a16="http://schemas.microsoft.com/office/drawing/2014/main" id="{82E78EB6-B5F7-274F-997A-7BD7FFB324E1}"/>
              </a:ext>
            </a:extLst>
          </p:cNvPr>
          <p:cNvSpPr/>
          <p:nvPr/>
        </p:nvSpPr>
        <p:spPr>
          <a:xfrm>
            <a:off x="1708976" y="4699615"/>
            <a:ext cx="11118573" cy="923330"/>
          </a:xfrm>
          <a:prstGeom prst="rect">
            <a:avLst/>
          </a:prstGeom>
        </p:spPr>
        <p:txBody>
          <a:bodyPr wrap="square">
            <a:spAutoFit/>
          </a:bodyPr>
          <a:lstStyle/>
          <a:p>
            <a:endParaRPr lang="en-CA" dirty="0"/>
          </a:p>
          <a:p>
            <a:r>
              <a:rPr lang="en-CA" dirty="0"/>
              <a:t>That the Government of Canada simplify the wording and the structure of the </a:t>
            </a:r>
            <a:r>
              <a:rPr lang="en-CA" i="1" dirty="0"/>
              <a:t>Copyright Act. </a:t>
            </a:r>
            <a:r>
              <a:rPr lang="en-CA" dirty="0"/>
              <a:t>(Recommendation 2)</a:t>
            </a:r>
            <a:endParaRPr lang="en-US" dirty="0"/>
          </a:p>
        </p:txBody>
      </p:sp>
    </p:spTree>
    <p:extLst>
      <p:ext uri="{BB962C8B-B14F-4D97-AF65-F5344CB8AC3E}">
        <p14:creationId xmlns:p14="http://schemas.microsoft.com/office/powerpoint/2010/main" val="170002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LEARNING OBJECTIVES</a:t>
            </a:r>
          </a:p>
        </p:txBody>
      </p:sp>
      <p:sp>
        <p:nvSpPr>
          <p:cNvPr id="3" name="TextBox 2">
            <a:extLst>
              <a:ext uri="{FF2B5EF4-FFF2-40B4-BE49-F238E27FC236}">
                <a16:creationId xmlns:a16="http://schemas.microsoft.com/office/drawing/2014/main" id="{4689DEE5-A38D-2344-8603-0C1AB6D61DAD}"/>
              </a:ext>
            </a:extLst>
          </p:cNvPr>
          <p:cNvSpPr txBox="1"/>
          <p:nvPr/>
        </p:nvSpPr>
        <p:spPr>
          <a:xfrm>
            <a:off x="657294" y="1693641"/>
            <a:ext cx="888713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5BF1C4-30FF-694A-88E4-0620127B3AA3}"/>
              </a:ext>
            </a:extLst>
          </p:cNvPr>
          <p:cNvSpPr txBox="1"/>
          <p:nvPr/>
        </p:nvSpPr>
        <p:spPr>
          <a:xfrm>
            <a:off x="876369" y="1970669"/>
            <a:ext cx="11047026" cy="5632311"/>
          </a:xfrm>
          <a:prstGeom prst="rect">
            <a:avLst/>
          </a:prstGeom>
          <a:noFill/>
        </p:spPr>
        <p:txBody>
          <a:bodyPr wrap="square" rtlCol="0">
            <a:spAutoFit/>
          </a:bodyPr>
          <a:lstStyle/>
          <a:p>
            <a:pPr marL="342900" indent="-342900" fontAlgn="base">
              <a:buFont typeface="Arial" panose="020B0604020202020204" pitchFamily="34" charset="0"/>
              <a:buChar char="•"/>
            </a:pPr>
            <a:endParaRPr lang="en-CA" sz="2400" dirty="0"/>
          </a:p>
          <a:p>
            <a:pPr marL="342900" indent="-342900" fontAlgn="base">
              <a:buFont typeface="Arial" panose="020B0604020202020204" pitchFamily="34" charset="0"/>
              <a:buChar char="•"/>
            </a:pPr>
            <a:r>
              <a:rPr lang="en-CA" sz="2800" dirty="0"/>
              <a:t>Understand the educational exceptions in s. 29.4 to s. 30.03 of the </a:t>
            </a:r>
            <a:r>
              <a:rPr lang="en-CA" sz="2800" i="1" dirty="0"/>
              <a:t>Copyright Act</a:t>
            </a:r>
          </a:p>
          <a:p>
            <a:pPr marL="342900" indent="-342900" fontAlgn="base">
              <a:buFont typeface="Arial" panose="020B0604020202020204" pitchFamily="34" charset="0"/>
              <a:buChar char="•"/>
            </a:pPr>
            <a:endParaRPr lang="en-CA" sz="2800" i="1" dirty="0"/>
          </a:p>
          <a:p>
            <a:pPr marL="342900" indent="-342900" fontAlgn="base">
              <a:buFont typeface="Arial" panose="020B0604020202020204" pitchFamily="34" charset="0"/>
              <a:buChar char="•"/>
            </a:pPr>
            <a:r>
              <a:rPr lang="en-CA" sz="2800" dirty="0"/>
              <a:t>Describe the publicly available materials on the internet exception </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Recognize that the use of copyright protected materials for educational purposes may also fall under the fair dealing exception and that educators need not always rely on s. 29.4 to 30.03 </a:t>
            </a:r>
          </a:p>
          <a:p>
            <a:pPr marL="342900" indent="-342900" fontAlgn="base">
              <a:buFont typeface="Arial" panose="020B0604020202020204" pitchFamily="34" charset="0"/>
              <a:buChar char="•"/>
            </a:pPr>
            <a:endParaRPr lang="en-CA" sz="2800" i="1" dirty="0"/>
          </a:p>
          <a:p>
            <a:pPr marL="342900" indent="-342900" fontAlgn="base">
              <a:buFont typeface="Arial" panose="020B0604020202020204" pitchFamily="34" charset="0"/>
              <a:buChar char="•"/>
            </a:pPr>
            <a:endParaRPr lang="en-CA" sz="2800" i="1" dirty="0"/>
          </a:p>
          <a:p>
            <a:pPr marL="342900" indent="-342900" fontAlgn="base">
              <a:buFont typeface="Arial" panose="020B0604020202020204" pitchFamily="34" charset="0"/>
              <a:buChar char="•"/>
            </a:pPr>
            <a:endParaRPr lang="en-CA" sz="2800" dirty="0"/>
          </a:p>
        </p:txBody>
      </p:sp>
    </p:spTree>
    <p:extLst>
      <p:ext uri="{BB962C8B-B14F-4D97-AF65-F5344CB8AC3E}">
        <p14:creationId xmlns:p14="http://schemas.microsoft.com/office/powerpoint/2010/main" val="12825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a:xfrm>
            <a:off x="2671282" y="526318"/>
            <a:ext cx="8682518" cy="868633"/>
          </a:xfrm>
          <a:prstGeom prst="rect">
            <a:avLst/>
          </a:prstGeom>
        </p:spPr>
        <p:txBody>
          <a:bodyPr/>
          <a:lstStyle/>
          <a:p>
            <a:r>
              <a:rPr lang="en-CA" b="1" dirty="0">
                <a:latin typeface="Arial" panose="020B0604020202020204" pitchFamily="34" charset="0"/>
                <a:cs typeface="Arial" panose="020B0604020202020204" pitchFamily="34" charset="0"/>
              </a:rPr>
              <a:t>THANK YOU FOR YOUR ATTENTION</a:t>
            </a:r>
          </a:p>
        </p:txBody>
      </p:sp>
      <p:pic>
        <p:nvPicPr>
          <p:cNvPr id="8" name="Content Placeholder 7">
            <a:extLst>
              <a:ext uri="{FF2B5EF4-FFF2-40B4-BE49-F238E27FC236}">
                <a16:creationId xmlns:a16="http://schemas.microsoft.com/office/drawing/2014/main" id="{A795F27C-BE1C-8249-87D8-5595C019405F}"/>
              </a:ext>
            </a:extLst>
          </p:cNvPr>
          <p:cNvPicPr>
            <a:picLocks noGrp="1" noChangeAspect="1"/>
          </p:cNvPicPr>
          <p:nvPr>
            <p:ph sz="quarter" idx="4294967295"/>
          </p:nvPr>
        </p:nvPicPr>
        <p:blipFill>
          <a:blip r:embed="rId3"/>
          <a:stretch>
            <a:fillRect/>
          </a:stretch>
        </p:blipFill>
        <p:spPr>
          <a:xfrm>
            <a:off x="411231" y="2517212"/>
            <a:ext cx="11369538" cy="2849485"/>
          </a:xfrm>
          <a:prstGeom prst="rect">
            <a:avLst/>
          </a:prstGeom>
        </p:spPr>
      </p:pic>
    </p:spTree>
    <p:extLst>
      <p:ext uri="{BB962C8B-B14F-4D97-AF65-F5344CB8AC3E}">
        <p14:creationId xmlns:p14="http://schemas.microsoft.com/office/powerpoint/2010/main" val="3796097429"/>
      </p:ext>
    </p:extLst>
  </p:cSld>
  <p:clrMapOvr>
    <a:masterClrMapping/>
  </p:clrMapOvr>
  <mc:AlternateContent xmlns:mc="http://schemas.openxmlformats.org/markup-compatibility/2006" xmlns:p14="http://schemas.microsoft.com/office/powerpoint/2010/main">
    <mc:Choice Requires="p14">
      <p:transition spd="slow" p14:dur="2000" advTm="7807"/>
    </mc:Choice>
    <mc:Fallback xmlns="">
      <p:transition spd="slow" advTm="78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4AFFB-6790-5B44-9A9E-A4FF2C3CF5B1}"/>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5DE2437C-57A7-FB4A-B629-F34A89A225A8}"/>
              </a:ext>
            </a:extLst>
          </p:cNvPr>
          <p:cNvSpPr txBox="1"/>
          <p:nvPr/>
        </p:nvSpPr>
        <p:spPr>
          <a:xfrm>
            <a:off x="385763" y="1743075"/>
            <a:ext cx="11172825" cy="5355312"/>
          </a:xfrm>
          <a:prstGeom prst="rect">
            <a:avLst/>
          </a:prstGeom>
          <a:noFill/>
        </p:spPr>
        <p:txBody>
          <a:bodyPr wrap="square" rtlCol="0">
            <a:spAutoFit/>
          </a:bodyPr>
          <a:lstStyle/>
          <a:p>
            <a:r>
              <a:rPr lang="en-CA" dirty="0"/>
              <a:t>According to section 29.4, it is not an infringement of copyright for a teacher to make a copy of a work in order to display it in their classroom as long as:</a:t>
            </a:r>
          </a:p>
          <a:p>
            <a:pPr marL="342900" indent="-342900" fontAlgn="base">
              <a:buFont typeface="+mj-lt"/>
              <a:buAutoNum type="alphaLcPeriod"/>
            </a:pPr>
            <a:r>
              <a:rPr lang="en-CA" dirty="0"/>
              <a:t>The work is not reasonably commercially available in the appropriate format </a:t>
            </a:r>
          </a:p>
          <a:p>
            <a:pPr marL="342900" indent="-342900" fontAlgn="base">
              <a:buFont typeface="+mj-lt"/>
              <a:buAutoNum type="alphaLcPeriod"/>
            </a:pPr>
            <a:r>
              <a:rPr lang="en-CA" dirty="0"/>
              <a:t>It is only displayed on the school premises</a:t>
            </a:r>
          </a:p>
          <a:p>
            <a:pPr marL="342900" indent="-342900" fontAlgn="base">
              <a:buFont typeface="+mj-lt"/>
              <a:buAutoNum type="alphaLcPeriod"/>
            </a:pPr>
            <a:r>
              <a:rPr lang="en-CA" dirty="0"/>
              <a:t>It is done for educational purposes</a:t>
            </a:r>
          </a:p>
          <a:p>
            <a:pPr marL="342900" indent="-342900" fontAlgn="base">
              <a:buFont typeface="+mj-lt"/>
              <a:buAutoNum type="alphaLcPeriod"/>
            </a:pPr>
            <a:r>
              <a:rPr lang="en-CA" dirty="0">
                <a:solidFill>
                  <a:srgbClr val="879F3D"/>
                </a:solidFill>
              </a:rPr>
              <a:t>All of these must be true </a:t>
            </a:r>
          </a:p>
          <a:p>
            <a:br>
              <a:rPr lang="en-CA" dirty="0"/>
            </a:br>
            <a:r>
              <a:rPr lang="en-CA" dirty="0"/>
              <a:t>According to section 31, you can telecommunicate a screen-recording of a lesson in order to watch it later but, 30 days after students have received their final grade:</a:t>
            </a:r>
          </a:p>
          <a:p>
            <a:pPr marL="342900" indent="-342900" fontAlgn="base">
              <a:buFont typeface="+mj-lt"/>
              <a:buAutoNum type="alphaLcPeriod"/>
            </a:pPr>
            <a:r>
              <a:rPr lang="en-CA" dirty="0"/>
              <a:t>The student must destroy the copy</a:t>
            </a:r>
          </a:p>
          <a:p>
            <a:pPr marL="342900" indent="-342900" fontAlgn="base">
              <a:buFont typeface="+mj-lt"/>
              <a:buAutoNum type="alphaLcPeriod"/>
            </a:pPr>
            <a:r>
              <a:rPr lang="en-CA" dirty="0"/>
              <a:t>The educator must destroy the copy</a:t>
            </a:r>
          </a:p>
          <a:p>
            <a:pPr marL="342900" indent="-342900" fontAlgn="base">
              <a:buFont typeface="+mj-lt"/>
              <a:buAutoNum type="alphaLcPeriod"/>
            </a:pPr>
            <a:r>
              <a:rPr lang="en-CA" dirty="0">
                <a:solidFill>
                  <a:srgbClr val="879F3D"/>
                </a:solidFill>
              </a:rPr>
              <a:t>The student and the educator must destroy the copy </a:t>
            </a:r>
          </a:p>
          <a:p>
            <a:pPr marL="342900" indent="-342900" fontAlgn="base">
              <a:buFont typeface="+mj-lt"/>
              <a:buAutoNum type="alphaLcPeriod"/>
            </a:pPr>
            <a:r>
              <a:rPr lang="en-CA" dirty="0"/>
              <a:t>The student must forget what they were taught</a:t>
            </a:r>
          </a:p>
          <a:p>
            <a:pPr fontAlgn="base"/>
            <a:br>
              <a:rPr lang="en-CA" dirty="0"/>
            </a:br>
            <a:br>
              <a:rPr lang="en-CA" dirty="0"/>
            </a:br>
            <a:br>
              <a:rPr lang="en-CA" dirty="0"/>
            </a:br>
            <a:br>
              <a:rPr lang="en-CA" dirty="0"/>
            </a:br>
            <a:br>
              <a:rPr lang="en-CA" dirty="0"/>
            </a:br>
            <a:endParaRPr lang="en-US" dirty="0"/>
          </a:p>
        </p:txBody>
      </p:sp>
    </p:spTree>
    <p:extLst>
      <p:ext uri="{BB962C8B-B14F-4D97-AF65-F5344CB8AC3E}">
        <p14:creationId xmlns:p14="http://schemas.microsoft.com/office/powerpoint/2010/main" val="338133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4AFFB-6790-5B44-9A9E-A4FF2C3CF5B1}"/>
              </a:ext>
            </a:extLst>
          </p:cNvPr>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58E8DC65-9D25-EA4B-99F9-CEB42ACC6D50}"/>
              </a:ext>
            </a:extLst>
          </p:cNvPr>
          <p:cNvSpPr txBox="1"/>
          <p:nvPr/>
        </p:nvSpPr>
        <p:spPr>
          <a:xfrm>
            <a:off x="228601" y="1463041"/>
            <a:ext cx="5657850" cy="4801314"/>
          </a:xfrm>
          <a:prstGeom prst="rect">
            <a:avLst/>
          </a:prstGeom>
          <a:noFill/>
        </p:spPr>
        <p:txBody>
          <a:bodyPr wrap="square" rtlCol="0">
            <a:spAutoFit/>
          </a:bodyPr>
          <a:lstStyle/>
          <a:p>
            <a:pPr fontAlgn="base"/>
            <a:r>
              <a:rPr lang="en-CA" dirty="0"/>
              <a:t>According to this provision, if something is available through common uses of the internet it is not infringement for that thing to be reproduced, communicated through telecommunication, or performed for educational or training purposes:</a:t>
            </a:r>
          </a:p>
          <a:p>
            <a:pPr marL="342900" indent="-342900" fontAlgn="base">
              <a:buFont typeface="+mj-lt"/>
              <a:buAutoNum type="alphaLcPeriod"/>
            </a:pPr>
            <a:r>
              <a:rPr lang="en-CA" dirty="0">
                <a:solidFill>
                  <a:srgbClr val="879F3D"/>
                </a:solidFill>
              </a:rPr>
              <a:t>Publicly Available Materials provision (PAM)</a:t>
            </a:r>
          </a:p>
          <a:p>
            <a:pPr marL="342900" indent="-342900" fontAlgn="base">
              <a:buFont typeface="+mj-lt"/>
              <a:buAutoNum type="alphaLcPeriod"/>
            </a:pPr>
            <a:r>
              <a:rPr lang="en-CA" dirty="0"/>
              <a:t>Supposedly Publicly Available Materials provision (SPAM)</a:t>
            </a:r>
          </a:p>
          <a:p>
            <a:pPr marL="342900" indent="-342900" fontAlgn="base">
              <a:buFont typeface="+mj-lt"/>
              <a:buAutoNum type="alphaLcPeriod"/>
            </a:pPr>
            <a:r>
              <a:rPr lang="en-CA" dirty="0"/>
              <a:t>Hardly Available Materials Provision (HAM)</a:t>
            </a:r>
          </a:p>
          <a:p>
            <a:pPr marL="342900" indent="-342900" fontAlgn="base">
              <a:buFont typeface="+mj-lt"/>
              <a:buAutoNum type="alphaLcPeriod"/>
            </a:pPr>
            <a:r>
              <a:rPr lang="en-CA" dirty="0"/>
              <a:t>Copyright Act Madness provision (CAM)</a:t>
            </a:r>
          </a:p>
          <a:p>
            <a:br>
              <a:rPr lang="en-CA" dirty="0"/>
            </a:br>
            <a:r>
              <a:rPr lang="en-CA" dirty="0"/>
              <a:t>A common interpretation of the conditions of this section is to make these resources available in a restricted environment, like an online portal. </a:t>
            </a:r>
            <a:r>
              <a:rPr lang="en-CA" dirty="0">
                <a:solidFill>
                  <a:srgbClr val="879F3D"/>
                </a:solidFill>
              </a:rPr>
              <a:t>True</a:t>
            </a:r>
            <a:r>
              <a:rPr lang="en-CA" b="1" dirty="0">
                <a:solidFill>
                  <a:srgbClr val="879F3D"/>
                </a:solidFill>
              </a:rPr>
              <a:t> </a:t>
            </a:r>
            <a:r>
              <a:rPr lang="en-CA" dirty="0"/>
              <a:t>or False?</a:t>
            </a:r>
          </a:p>
          <a:p>
            <a:br>
              <a:rPr lang="en-CA" dirty="0"/>
            </a:br>
            <a:endParaRPr lang="en-US" dirty="0"/>
          </a:p>
        </p:txBody>
      </p:sp>
      <p:sp>
        <p:nvSpPr>
          <p:cNvPr id="5" name="TextBox 4">
            <a:extLst>
              <a:ext uri="{FF2B5EF4-FFF2-40B4-BE49-F238E27FC236}">
                <a16:creationId xmlns:a16="http://schemas.microsoft.com/office/drawing/2014/main" id="{6EC13711-47EC-024D-83A8-42CA02F4AB51}"/>
              </a:ext>
            </a:extLst>
          </p:cNvPr>
          <p:cNvSpPr txBox="1"/>
          <p:nvPr/>
        </p:nvSpPr>
        <p:spPr>
          <a:xfrm>
            <a:off x="5886451" y="1463041"/>
            <a:ext cx="5657850" cy="3970318"/>
          </a:xfrm>
          <a:prstGeom prst="rect">
            <a:avLst/>
          </a:prstGeom>
          <a:noFill/>
        </p:spPr>
        <p:txBody>
          <a:bodyPr wrap="square" rtlCol="0">
            <a:spAutoFit/>
          </a:bodyPr>
          <a:lstStyle/>
          <a:p>
            <a:br>
              <a:rPr lang="en-CA" dirty="0"/>
            </a:br>
            <a:r>
              <a:rPr lang="en-CA" dirty="0"/>
              <a:t>When trying to determine if you can copy of protected materials for educational purposes it is best to start with: </a:t>
            </a:r>
          </a:p>
          <a:p>
            <a:pPr marL="342900" indent="-342900" fontAlgn="base">
              <a:buFont typeface="+mj-lt"/>
              <a:buAutoNum type="alphaLcPeriod"/>
            </a:pPr>
            <a:r>
              <a:rPr lang="en-CA" dirty="0">
                <a:solidFill>
                  <a:srgbClr val="879F3D"/>
                </a:solidFill>
              </a:rPr>
              <a:t>Section 29 of the </a:t>
            </a:r>
            <a:r>
              <a:rPr lang="en-CA" i="1" dirty="0">
                <a:solidFill>
                  <a:srgbClr val="879F3D"/>
                </a:solidFill>
              </a:rPr>
              <a:t>Copyright Act</a:t>
            </a:r>
            <a:r>
              <a:rPr lang="en-CA" dirty="0">
                <a:solidFill>
                  <a:srgbClr val="879F3D"/>
                </a:solidFill>
              </a:rPr>
              <a:t>, the Fair Dealing exception</a:t>
            </a:r>
          </a:p>
          <a:p>
            <a:pPr marL="342900" indent="-342900" fontAlgn="base">
              <a:buFont typeface="+mj-lt"/>
              <a:buAutoNum type="alphaLcPeriod"/>
            </a:pPr>
            <a:r>
              <a:rPr lang="en-CA" dirty="0"/>
              <a:t>Section 29.4- 30.03, the education exceptions </a:t>
            </a:r>
          </a:p>
          <a:p>
            <a:pPr marL="342900" indent="-342900" fontAlgn="base">
              <a:buFont typeface="+mj-lt"/>
              <a:buAutoNum type="alphaLcPeriod"/>
            </a:pPr>
            <a:r>
              <a:rPr lang="en-CA" dirty="0"/>
              <a:t>Section 44.12, Court ordered detention </a:t>
            </a:r>
          </a:p>
          <a:p>
            <a:br>
              <a:rPr lang="en-CA" dirty="0"/>
            </a:br>
            <a:r>
              <a:rPr lang="en-CA" dirty="0"/>
              <a:t>Many institutions have fair dealing guidelines that are good to reference rather than trying to interpret the education-specific exceptions in the </a:t>
            </a:r>
            <a:r>
              <a:rPr lang="en-CA" i="1" dirty="0"/>
              <a:t>Copyright Act. </a:t>
            </a:r>
            <a:r>
              <a:rPr lang="en-CA" dirty="0">
                <a:solidFill>
                  <a:srgbClr val="879F3D"/>
                </a:solidFill>
              </a:rPr>
              <a:t>True</a:t>
            </a:r>
            <a:r>
              <a:rPr lang="en-CA" dirty="0"/>
              <a:t> or False?</a:t>
            </a:r>
          </a:p>
          <a:p>
            <a:endParaRPr lang="en-US" dirty="0"/>
          </a:p>
        </p:txBody>
      </p:sp>
    </p:spTree>
    <p:extLst>
      <p:ext uri="{BB962C8B-B14F-4D97-AF65-F5344CB8AC3E}">
        <p14:creationId xmlns:p14="http://schemas.microsoft.com/office/powerpoint/2010/main" val="420195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p:txBody>
          <a:bodyPr/>
          <a:lstStyle/>
          <a:p>
            <a:r>
              <a:rPr lang="en-CA" dirty="0"/>
              <a:t>Murray, L.J., &amp; </a:t>
            </a:r>
            <a:r>
              <a:rPr lang="en-CA" dirty="0" err="1"/>
              <a:t>Trosow</a:t>
            </a:r>
            <a:r>
              <a:rPr lang="en-CA" dirty="0"/>
              <a:t>, S. E. (2013). </a:t>
            </a:r>
            <a:r>
              <a:rPr lang="en-CA" i="1" dirty="0"/>
              <a:t>Canadian copyright: A citizen’s guide </a:t>
            </a:r>
            <a:r>
              <a:rPr lang="en-CA" dirty="0"/>
              <a:t>(2nd ed.). Between the Lines</a:t>
            </a:r>
            <a:endParaRPr lang="en-US" dirty="0"/>
          </a:p>
        </p:txBody>
      </p:sp>
    </p:spTree>
    <p:extLst>
      <p:ext uri="{BB962C8B-B14F-4D97-AF65-F5344CB8AC3E}">
        <p14:creationId xmlns:p14="http://schemas.microsoft.com/office/powerpoint/2010/main" val="314099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3F454-DE47-6047-AF60-0352E4375F6D}"/>
              </a:ext>
            </a:extLst>
          </p:cNvPr>
          <p:cNvSpPr>
            <a:spLocks noGrp="1"/>
          </p:cNvSpPr>
          <p:nvPr>
            <p:ph type="body" sz="quarter" idx="15"/>
          </p:nvPr>
        </p:nvSpPr>
        <p:spPr>
          <a:xfrm>
            <a:off x="433464" y="1698097"/>
            <a:ext cx="11551013" cy="4250430"/>
          </a:xfrm>
        </p:spPr>
        <p:txBody>
          <a:bodyPr/>
          <a:lstStyle/>
          <a:p>
            <a:pPr marL="360000" indent="-457200"/>
            <a:r>
              <a:rPr lang="en-US" sz="1600" dirty="0">
                <a:cs typeface="Arial" panose="020B0604020202020204" pitchFamily="34" charset="0"/>
              </a:rPr>
              <a:t>[Sam the teacher at desk] (n.d.). </a:t>
            </a:r>
            <a:r>
              <a:rPr lang="en-US" sz="1600" dirty="0">
                <a:cs typeface="Arial" panose="020B0604020202020204" pitchFamily="34" charset="0"/>
                <a:hlinkClick r:id="rId3"/>
              </a:rPr>
              <a:t>https://commons.wikimedia.org/w/index.php?title=Special:Search&amp;limit=50&amp;offset=500&amp;profile=default&amp;search=man+cartoon&amp;advancedSearch-current={%22namespaces%22:[6,12,14,100,106,0]}#/media/File:Senior_Guy_At_The_Office_Cartoon.svg</a:t>
            </a:r>
            <a:endParaRPr lang="en-US" sz="1600" dirty="0">
              <a:cs typeface="Arial" panose="020B0604020202020204" pitchFamily="34" charset="0"/>
            </a:endParaRPr>
          </a:p>
          <a:p>
            <a:pPr marL="360000" indent="-457200"/>
            <a:r>
              <a:rPr lang="en-CA" sz="1600" dirty="0">
                <a:cs typeface="Arial" panose="020B0604020202020204" pitchFamily="34" charset="0"/>
              </a:rPr>
              <a:t>[Professor Pam] </a:t>
            </a:r>
            <a:r>
              <a:rPr lang="en-CA" sz="1600" dirty="0">
                <a:hlinkClick r:id="rId4"/>
              </a:rPr>
              <a:t>https://pixabay.com/illustrations/teacher-bookworm-glasses-professor-359311/</a:t>
            </a:r>
            <a:endParaRPr lang="en-CA" sz="1600" dirty="0"/>
          </a:p>
          <a:p>
            <a:pPr marL="360000" indent="-457200"/>
            <a:r>
              <a:rPr lang="en-CA" sz="1600" dirty="0" err="1"/>
              <a:t>Wichai</a:t>
            </a:r>
            <a:r>
              <a:rPr lang="en-CA" sz="1600" dirty="0"/>
              <a:t> Wi (n.d.). </a:t>
            </a:r>
            <a:r>
              <a:rPr lang="en-CA" sz="1600" dirty="0" err="1"/>
              <a:t>Governent</a:t>
            </a:r>
            <a:r>
              <a:rPr lang="en-CA" sz="1600" dirty="0"/>
              <a:t> agency</a:t>
            </a:r>
            <a:r>
              <a:rPr lang="en-CA" sz="1600" i="1" dirty="0"/>
              <a:t>. The Noun Project</a:t>
            </a:r>
            <a:r>
              <a:rPr lang="en-CA" sz="1600" dirty="0"/>
              <a:t>. CC BY.  Retrieved from: </a:t>
            </a:r>
            <a:r>
              <a:rPr lang="en-CA" sz="1600" dirty="0">
                <a:hlinkClick r:id="rId5"/>
              </a:rPr>
              <a:t>https://thenounproject.com/search/?q=ministry%20&amp;i=3191240</a:t>
            </a:r>
            <a:endParaRPr lang="en-CA" sz="1600" dirty="0">
              <a:cs typeface="Arial" panose="020B0604020202020204" pitchFamily="34" charset="0"/>
            </a:endParaRPr>
          </a:p>
          <a:p>
            <a:pPr marL="540000" indent="-457200"/>
            <a:r>
              <a:rPr lang="en-CA" sz="1600" dirty="0" err="1">
                <a:latin typeface="Arial" panose="020B0604020202020204" pitchFamily="34" charset="0"/>
                <a:cs typeface="Arial" panose="020B0604020202020204" pitchFamily="34" charset="0"/>
              </a:rPr>
              <a:t>Crosswell</a:t>
            </a:r>
            <a:r>
              <a:rPr lang="en-CA" sz="1600" dirty="0">
                <a:latin typeface="Arial" panose="020B0604020202020204" pitchFamily="34" charset="0"/>
                <a:cs typeface="Arial" panose="020B0604020202020204" pitchFamily="34" charset="0"/>
              </a:rPr>
              <a:t>, Rob. (n.d.). Library.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 </a:t>
            </a:r>
            <a:r>
              <a:rPr lang="en-CA" sz="1600" dirty="0">
                <a:latin typeface="Arial" panose="020B0604020202020204" pitchFamily="34" charset="0"/>
                <a:cs typeface="Arial" panose="020B0604020202020204" pitchFamily="34" charset="0"/>
                <a:hlinkClick r:id="rId6"/>
              </a:rPr>
              <a:t>https://thenounproject.com/crosswellrob/uploads/?i=1122689</a:t>
            </a:r>
            <a:endParaRPr lang="en-CA" sz="1600" dirty="0">
              <a:latin typeface="Arial" panose="020B0604020202020204" pitchFamily="34" charset="0"/>
              <a:cs typeface="Arial" panose="020B0604020202020204" pitchFamily="34" charset="0"/>
            </a:endParaRPr>
          </a:p>
          <a:p>
            <a:pPr marL="540000" indent="-457200"/>
            <a:r>
              <a:rPr lang="en-CA" sz="1600" dirty="0" err="1"/>
              <a:t>Qubodup</a:t>
            </a:r>
            <a:r>
              <a:rPr lang="en-CA" sz="1600" dirty="0"/>
              <a:t> (2008). Whoosh. </a:t>
            </a:r>
            <a:r>
              <a:rPr lang="en-CA" sz="1600" i="1" dirty="0" err="1"/>
              <a:t>Freesound</a:t>
            </a:r>
            <a:r>
              <a:rPr lang="en-CA" sz="1600" i="1" dirty="0"/>
              <a:t>. </a:t>
            </a:r>
            <a:r>
              <a:rPr lang="en-CA" sz="1600" dirty="0"/>
              <a:t>CC0. Retrieved from:</a:t>
            </a:r>
            <a:r>
              <a:rPr lang="en-CA" sz="1600" dirty="0">
                <a:hlinkClick r:id="rId7"/>
              </a:rPr>
              <a:t> https://freesound.org/people/qubodup/sounds/60013/</a:t>
            </a:r>
            <a:endParaRPr lang="en-US" sz="1600" dirty="0">
              <a:cs typeface="Arial" panose="020B0604020202020204" pitchFamily="34" charset="0"/>
            </a:endParaRPr>
          </a:p>
          <a:p>
            <a:pPr marL="360000" indent="-457200"/>
            <a:r>
              <a:rPr lang="en-CA" sz="1600" dirty="0">
                <a:cs typeface="Arial" panose="020B0604020202020204" pitchFamily="34" charset="0"/>
              </a:rPr>
              <a:t>Tatyana RU (n.d.). Question Mark and Exclamation Mark. </a:t>
            </a:r>
            <a:r>
              <a:rPr lang="en-CA" sz="1600" i="1" dirty="0">
                <a:cs typeface="Arial" panose="020B0604020202020204" pitchFamily="34" charset="0"/>
              </a:rPr>
              <a:t>The Noun Project. </a:t>
            </a:r>
            <a:r>
              <a:rPr lang="en-CA" sz="1600" dirty="0">
                <a:cs typeface="Arial" panose="020B0604020202020204" pitchFamily="34" charset="0"/>
              </a:rPr>
              <a:t>CC BY. </a:t>
            </a:r>
            <a:r>
              <a:rPr lang="en-CA" sz="1600" dirty="0">
                <a:hlinkClick r:id="rId8"/>
              </a:rPr>
              <a:t>https://thenounproject.com/tanyasolo1986/uploads/?i=2460596</a:t>
            </a:r>
            <a:endParaRPr lang="en-CA" sz="1600" dirty="0"/>
          </a:p>
          <a:p>
            <a:pPr marL="360000" indent="-457200"/>
            <a:r>
              <a:rPr lang="en-CA" sz="1600" dirty="0" err="1">
                <a:cs typeface="Arial" panose="020B0604020202020204" pitchFamily="34" charset="0"/>
              </a:rPr>
              <a:t>Creaticca</a:t>
            </a:r>
            <a:r>
              <a:rPr lang="en-CA" sz="1600" dirty="0">
                <a:cs typeface="Arial" panose="020B0604020202020204" pitchFamily="34" charset="0"/>
              </a:rPr>
              <a:t> Creative </a:t>
            </a:r>
            <a:r>
              <a:rPr lang="en-CA" sz="1600" dirty="0" err="1">
                <a:cs typeface="Arial" panose="020B0604020202020204" pitchFamily="34" charset="0"/>
              </a:rPr>
              <a:t>Angencyy</a:t>
            </a:r>
            <a:r>
              <a:rPr lang="en-CA" sz="1600" dirty="0">
                <a:cs typeface="Arial" panose="020B0604020202020204" pitchFamily="34" charset="0"/>
              </a:rPr>
              <a:t>. (n.d.).Printer. </a:t>
            </a:r>
            <a:r>
              <a:rPr lang="en-CA" sz="1600" i="1" dirty="0">
                <a:cs typeface="Arial" panose="020B0604020202020204" pitchFamily="34" charset="0"/>
              </a:rPr>
              <a:t>The Noun Project</a:t>
            </a:r>
            <a:r>
              <a:rPr lang="en-CA" sz="1600" dirty="0">
                <a:cs typeface="Arial" panose="020B0604020202020204" pitchFamily="34" charset="0"/>
              </a:rPr>
              <a:t>. CC BY. </a:t>
            </a:r>
            <a:r>
              <a:rPr lang="en-CA" sz="1600" dirty="0">
                <a:cs typeface="Arial" panose="020B0604020202020204" pitchFamily="34" charset="0"/>
                <a:hlinkClick r:id="rId9"/>
              </a:rPr>
              <a:t>https://thenounproject.com/search/?q=photocopier&amp;i=1127745</a:t>
            </a:r>
            <a:endParaRPr lang="en-CA" sz="1600" dirty="0">
              <a:cs typeface="Arial" panose="020B0604020202020204" pitchFamily="34" charset="0"/>
            </a:endParaRPr>
          </a:p>
          <a:p>
            <a:pPr marL="360000" indent="-457200"/>
            <a:r>
              <a:rPr lang="en-CA" sz="1600" dirty="0">
                <a:cs typeface="Arial" panose="020B0604020202020204" pitchFamily="34" charset="0"/>
              </a:rPr>
              <a:t>Krishna (N.D.). Presentation. </a:t>
            </a:r>
            <a:r>
              <a:rPr lang="en-CA" sz="1600" i="1" dirty="0">
                <a:cs typeface="Arial" panose="020B0604020202020204" pitchFamily="34" charset="0"/>
              </a:rPr>
              <a:t>The Noun Project</a:t>
            </a:r>
            <a:r>
              <a:rPr lang="en-CA" sz="1600" dirty="0">
                <a:cs typeface="Arial" panose="020B0604020202020204" pitchFamily="34" charset="0"/>
              </a:rPr>
              <a:t>. CC BY. Retrieved </a:t>
            </a:r>
            <a:r>
              <a:rPr lang="en-CA" sz="1600" dirty="0" err="1">
                <a:cs typeface="Arial" panose="020B0604020202020204" pitchFamily="34" charset="0"/>
              </a:rPr>
              <a:t>from:</a:t>
            </a:r>
            <a:r>
              <a:rPr lang="en-CA" sz="1600" dirty="0" err="1">
                <a:hlinkClick r:id="rId10"/>
              </a:rPr>
              <a:t>https</a:t>
            </a:r>
            <a:r>
              <a:rPr lang="en-CA" sz="1600" dirty="0">
                <a:hlinkClick r:id="rId10"/>
              </a:rPr>
              <a:t>://thenounproject.com/search/?q=PRESENTATION&amp;i=1278944</a:t>
            </a:r>
            <a:endParaRPr lang="en-CA" sz="1600" dirty="0"/>
          </a:p>
          <a:p>
            <a:pPr marL="360000" indent="-457200"/>
            <a:endParaRPr lang="en-CA" sz="1600" dirty="0"/>
          </a:p>
          <a:p>
            <a:pPr marL="360000" indent="-457200"/>
            <a:endParaRPr lang="en-CA" sz="1600" dirty="0">
              <a:latin typeface="Arial" panose="020B0604020202020204" pitchFamily="34" charset="0"/>
              <a:cs typeface="Arial" panose="020B0604020202020204" pitchFamily="34" charset="0"/>
            </a:endParaRPr>
          </a:p>
          <a:p>
            <a:pPr marL="360000" indent="-457200"/>
            <a:endParaRPr lang="en-CA" dirty="0"/>
          </a:p>
          <a:p>
            <a:pPr marL="360000" indent="-457200"/>
            <a:endParaRPr lang="en-C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CA" dirty="0"/>
          </a:p>
          <a:p>
            <a:endParaRPr lang="en-US" dirty="0"/>
          </a:p>
        </p:txBody>
      </p:sp>
    </p:spTree>
    <p:extLst>
      <p:ext uri="{BB962C8B-B14F-4D97-AF65-F5344CB8AC3E}">
        <p14:creationId xmlns:p14="http://schemas.microsoft.com/office/powerpoint/2010/main" val="113273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39067A-ED54-8247-90FE-82F6B9DF4F6D}"/>
              </a:ext>
            </a:extLst>
          </p:cNvPr>
          <p:cNvSpPr>
            <a:spLocks noGrp="1"/>
          </p:cNvSpPr>
          <p:nvPr>
            <p:ph type="body" sz="quarter" idx="15"/>
          </p:nvPr>
        </p:nvSpPr>
        <p:spPr>
          <a:xfrm>
            <a:off x="393645" y="1730624"/>
            <a:ext cx="12051983" cy="4250430"/>
          </a:xfrm>
        </p:spPr>
        <p:txBody>
          <a:bodyPr/>
          <a:lstStyle/>
          <a:p>
            <a:pPr marL="360000" indent="-457200"/>
            <a:r>
              <a:rPr lang="en-CA" sz="1600" dirty="0"/>
              <a:t>[Hanging poems on a cherry tree]. Woodcut by Ishikawa </a:t>
            </a:r>
            <a:r>
              <a:rPr lang="en-CA" sz="1600" dirty="0" err="1"/>
              <a:t>Toyonobu</a:t>
            </a:r>
            <a:r>
              <a:rPr lang="en-CA" sz="1600" dirty="0"/>
              <a:t>, [1741, printed later]. Library of Congress Prints &amp; Photographs Division. Retrieved from: </a:t>
            </a:r>
            <a:r>
              <a:rPr lang="en-CA" sz="1600" dirty="0">
                <a:hlinkClick r:id="rId3"/>
              </a:rPr>
              <a:t>https://unsplash.com/photos/027pkQs_6dU</a:t>
            </a:r>
            <a:endParaRPr lang="en-CA" sz="1600" dirty="0"/>
          </a:p>
          <a:p>
            <a:pPr marL="360000" indent="-457200"/>
            <a:r>
              <a:rPr lang="en-CA" sz="1600" dirty="0" err="1"/>
              <a:t>Lluisa</a:t>
            </a:r>
            <a:r>
              <a:rPr lang="en-CA" sz="1600" dirty="0"/>
              <a:t> </a:t>
            </a:r>
            <a:r>
              <a:rPr lang="en-CA" sz="1600" dirty="0" err="1"/>
              <a:t>Iborra</a:t>
            </a:r>
            <a:r>
              <a:rPr lang="en-CA" sz="1600" dirty="0"/>
              <a:t> (n.d.). Open book. </a:t>
            </a:r>
            <a:r>
              <a:rPr lang="en-CA" sz="1600" i="1" dirty="0"/>
              <a:t>The Noun Project. </a:t>
            </a:r>
            <a:r>
              <a:rPr lang="en-CA" sz="1600" dirty="0"/>
              <a:t>Retrieved from: </a:t>
            </a:r>
            <a:r>
              <a:rPr lang="en-CA" sz="1600" dirty="0">
                <a:hlinkClick r:id="rId4"/>
              </a:rPr>
              <a:t>https://thenounproject.com/search/?q=open%20book&amp;i=991011</a:t>
            </a:r>
            <a:endParaRPr lang="en-CA" sz="1600" dirty="0"/>
          </a:p>
          <a:p>
            <a:pPr marL="360000" indent="-457200"/>
            <a:r>
              <a:rPr lang="en-CA" sz="1600" dirty="0"/>
              <a:t>Icon 54 (n.d.). </a:t>
            </a:r>
            <a:r>
              <a:rPr lang="en-CA" sz="1600" dirty="0" err="1"/>
              <a:t>Sound.</a:t>
            </a:r>
            <a:r>
              <a:rPr lang="en-CA" sz="1600" i="1" dirty="0" err="1"/>
              <a:t>The</a:t>
            </a:r>
            <a:r>
              <a:rPr lang="en-CA" sz="1600" i="1" dirty="0"/>
              <a:t> Noun Project</a:t>
            </a:r>
            <a:r>
              <a:rPr lang="en-CA" sz="1600" dirty="0"/>
              <a:t>. Retrieved </a:t>
            </a:r>
            <a:r>
              <a:rPr lang="en-CA" sz="1600" dirty="0" err="1"/>
              <a:t>from:</a:t>
            </a:r>
            <a:r>
              <a:rPr lang="en-CA" sz="1600" dirty="0" err="1">
                <a:hlinkClick r:id="rId5"/>
              </a:rPr>
              <a:t>https</a:t>
            </a:r>
            <a:r>
              <a:rPr lang="en-CA" sz="1600" dirty="0">
                <a:hlinkClick r:id="rId5"/>
              </a:rPr>
              <a:t>://thenounproject.com/search/?q=sound&amp;i=208568</a:t>
            </a:r>
            <a:endParaRPr lang="en-CA" sz="1600" dirty="0"/>
          </a:p>
          <a:p>
            <a:pPr marL="360000" indent="-457200"/>
            <a:r>
              <a:rPr lang="en-US" sz="1600" dirty="0">
                <a:cs typeface="Arial" panose="020B0604020202020204" pitchFamily="34" charset="0"/>
              </a:rPr>
              <a:t>Andrey </a:t>
            </a:r>
            <a:r>
              <a:rPr lang="en-US" sz="1600" dirty="0" err="1">
                <a:cs typeface="Arial" panose="020B0604020202020204" pitchFamily="34" charset="0"/>
              </a:rPr>
              <a:t>Vasiliev</a:t>
            </a:r>
            <a:r>
              <a:rPr lang="en-US" sz="1600" dirty="0">
                <a:cs typeface="Arial" panose="020B0604020202020204" pitchFamily="34" charset="0"/>
              </a:rPr>
              <a:t>. (n.d.) Film Projector. </a:t>
            </a:r>
            <a:r>
              <a:rPr lang="en-US" sz="1600" i="1" dirty="0">
                <a:cs typeface="Arial" panose="020B0604020202020204" pitchFamily="34" charset="0"/>
              </a:rPr>
              <a:t>The Noun Project</a:t>
            </a:r>
            <a:r>
              <a:rPr lang="en-US" sz="1600" dirty="0">
                <a:cs typeface="Arial" panose="020B0604020202020204" pitchFamily="34" charset="0"/>
              </a:rPr>
              <a:t>. CC BY. Retrieved from. </a:t>
            </a:r>
            <a:r>
              <a:rPr lang="en-CA" sz="1600" dirty="0">
                <a:hlinkClick r:id="rId6"/>
              </a:rPr>
              <a:t>https://thenounproject.com/term/film-projector/336166/</a:t>
            </a:r>
            <a:endParaRPr lang="en-CA" sz="1600" dirty="0"/>
          </a:p>
          <a:p>
            <a:pPr marL="360000" indent="-457200"/>
            <a:r>
              <a:rPr lang="en-CA" sz="1600" dirty="0" err="1"/>
              <a:t>Montu</a:t>
            </a:r>
            <a:r>
              <a:rPr lang="en-CA" sz="1600" dirty="0"/>
              <a:t> Yadav (n.d.). Broadcast. </a:t>
            </a:r>
            <a:r>
              <a:rPr lang="en-CA" sz="1600" i="1" dirty="0"/>
              <a:t>The Noun Project. </a:t>
            </a:r>
            <a:r>
              <a:rPr lang="en-CA" sz="1600" dirty="0"/>
              <a:t>CC BY </a:t>
            </a:r>
            <a:r>
              <a:rPr lang="en-US" sz="1600" dirty="0">
                <a:cs typeface="Arial" panose="020B0604020202020204" pitchFamily="34" charset="0"/>
              </a:rPr>
              <a:t>Retrieved from</a:t>
            </a:r>
            <a:r>
              <a:rPr lang="en-CA" sz="1600" dirty="0"/>
              <a:t>. </a:t>
            </a:r>
            <a:r>
              <a:rPr lang="en-CA" sz="1600" dirty="0">
                <a:hlinkClick r:id="rId7"/>
              </a:rPr>
              <a:t>https://thenounproject.com/search/?q=broadcast&amp;i=201837</a:t>
            </a:r>
            <a:endParaRPr lang="en-CA" sz="1600" dirty="0"/>
          </a:p>
          <a:p>
            <a:pPr marL="360000" indent="-457200"/>
            <a:r>
              <a:rPr lang="en-CA" sz="1600" dirty="0"/>
              <a:t>Joko </a:t>
            </a:r>
            <a:r>
              <a:rPr lang="en-CA" sz="1600" dirty="0" err="1"/>
              <a:t>Mistari</a:t>
            </a:r>
            <a:r>
              <a:rPr lang="en-CA" sz="1600" dirty="0"/>
              <a:t> (n.d.). File. The Noun Project. CC BY. Retrieved from:</a:t>
            </a:r>
            <a:r>
              <a:rPr lang="en-CA" sz="1600" dirty="0">
                <a:hlinkClick r:id="rId8"/>
              </a:rPr>
              <a:t> https://thenounproject.com/search/?q=file%20sound&amp;i=2728070</a:t>
            </a:r>
            <a:endParaRPr lang="en-CA" sz="1600" dirty="0"/>
          </a:p>
          <a:p>
            <a:pPr marL="360000" indent="-457200"/>
            <a:r>
              <a:rPr lang="en-US" sz="1600" dirty="0" err="1"/>
              <a:t>Geralt</a:t>
            </a:r>
            <a:r>
              <a:rPr lang="en-US" sz="1600" dirty="0"/>
              <a:t>. (2017) Atomic bomb. </a:t>
            </a:r>
            <a:r>
              <a:rPr lang="en-US" sz="1600" i="1" dirty="0" err="1"/>
              <a:t>Pixabay</a:t>
            </a:r>
            <a:r>
              <a:rPr lang="en-US" sz="1600" dirty="0"/>
              <a:t>. CC0. </a:t>
            </a:r>
            <a:r>
              <a:rPr lang="en-US" sz="1600" dirty="0">
                <a:hlinkClick r:id="rId9"/>
              </a:rPr>
              <a:t>https://pixabay.com/photos/atomic-bomb-nuclear-weapons-2621291/</a:t>
            </a:r>
            <a:r>
              <a:rPr lang="en-US" sz="1600" dirty="0"/>
              <a:t> </a:t>
            </a:r>
          </a:p>
          <a:p>
            <a:pPr marL="360000" indent="-457200"/>
            <a:r>
              <a:rPr lang="en-US" sz="1600" dirty="0"/>
              <a:t>Deleted_user_5405837 (2017). </a:t>
            </a:r>
            <a:r>
              <a:rPr lang="en-US" sz="1600" i="1" dirty="0" err="1"/>
              <a:t>Freesound</a:t>
            </a:r>
            <a:r>
              <a:rPr lang="en-US" sz="1600" i="1" dirty="0"/>
              <a:t>. </a:t>
            </a:r>
            <a:r>
              <a:rPr lang="en-US" sz="1600" dirty="0"/>
              <a:t>CC BY, Retrieved from: </a:t>
            </a:r>
            <a:r>
              <a:rPr lang="en-CA" sz="1600" dirty="0">
                <a:hlinkClick r:id="rId10"/>
              </a:rPr>
              <a:t>https://freesound.org/people/deleted_user_5405837/sounds/399303/</a:t>
            </a:r>
            <a:endParaRPr lang="en-US" sz="1600" dirty="0"/>
          </a:p>
          <a:p>
            <a:pPr marL="360000" indent="-457200"/>
            <a:r>
              <a:rPr lang="en-US" sz="1600" dirty="0" err="1"/>
              <a:t>Rawpixel</a:t>
            </a:r>
            <a:r>
              <a:rPr lang="en-US" sz="1600" dirty="0"/>
              <a:t>. (n.d.). [Isabelle]. </a:t>
            </a:r>
            <a:r>
              <a:rPr lang="en-US" sz="1600" i="1" dirty="0" err="1"/>
              <a:t>Pixabay</a:t>
            </a:r>
            <a:r>
              <a:rPr lang="en-US" sz="1600" i="1" dirty="0"/>
              <a:t>. </a:t>
            </a:r>
            <a:r>
              <a:rPr lang="en-CA" sz="1600" dirty="0">
                <a:hlinkClick r:id="rId11"/>
              </a:rPr>
              <a:t>https://pixabay.com/illustrations/cartoon-casual-character-drawing-3685566/</a:t>
            </a:r>
            <a:endParaRPr lang="en-CA" sz="1600" dirty="0"/>
          </a:p>
          <a:p>
            <a:pPr marL="360000" indent="-457200"/>
            <a:r>
              <a:rPr lang="en-CA" sz="1600" dirty="0">
                <a:hlinkClick r:id="rId12"/>
              </a:rPr>
              <a:t>https://commons.wikimedia.org/wiki/File:ITunes_logo.svg#/media/File:ITunes_12.2_logo.png</a:t>
            </a:r>
            <a:endParaRPr lang="en-CA" sz="1600" dirty="0">
              <a:cs typeface="Arial" panose="020B0604020202020204" pitchFamily="34" charset="0"/>
            </a:endParaRPr>
          </a:p>
          <a:p>
            <a:pPr marL="719138" indent="-719138"/>
            <a:endParaRPr lang="en-CA" sz="1600" dirty="0">
              <a:cs typeface="Arial" panose="020B0604020202020204" pitchFamily="34" charset="0"/>
            </a:endParaRPr>
          </a:p>
          <a:p>
            <a:endParaRPr lang="en-US" sz="1600" dirty="0"/>
          </a:p>
        </p:txBody>
      </p:sp>
    </p:spTree>
    <p:extLst>
      <p:ext uri="{BB962C8B-B14F-4D97-AF65-F5344CB8AC3E}">
        <p14:creationId xmlns:p14="http://schemas.microsoft.com/office/powerpoint/2010/main" val="16272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EDUCATIONAL EXCEPTIONS TO INFRINGEMENT</a:t>
            </a:r>
          </a:p>
        </p:txBody>
      </p:sp>
      <p:grpSp>
        <p:nvGrpSpPr>
          <p:cNvPr id="3" name="Group 2">
            <a:extLst>
              <a:ext uri="{FF2B5EF4-FFF2-40B4-BE49-F238E27FC236}">
                <a16:creationId xmlns:a16="http://schemas.microsoft.com/office/drawing/2014/main" id="{EA168460-FDF1-4246-8B32-686FD723D381}"/>
              </a:ext>
            </a:extLst>
          </p:cNvPr>
          <p:cNvGrpSpPr/>
          <p:nvPr/>
        </p:nvGrpSpPr>
        <p:grpSpPr>
          <a:xfrm>
            <a:off x="4384567" y="1909584"/>
            <a:ext cx="3531215" cy="3922255"/>
            <a:chOff x="1028459" y="1394952"/>
            <a:chExt cx="1485900" cy="1845886"/>
          </a:xfrm>
        </p:grpSpPr>
        <p:pic>
          <p:nvPicPr>
            <p:cNvPr id="4" name="Picture 2" descr="Image result for canada coat of arm">
              <a:extLst>
                <a:ext uri="{FF2B5EF4-FFF2-40B4-BE49-F238E27FC236}">
                  <a16:creationId xmlns:a16="http://schemas.microsoft.com/office/drawing/2014/main" id="{4FC4E625-E794-604C-8996-C2C11993B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097615" cy="1473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94C3B81-F8A9-2443-8E29-019FEA3320E9}"/>
                </a:ext>
              </a:extLst>
            </p:cNvPr>
            <p:cNvPicPr>
              <a:picLocks noChangeAspect="1"/>
            </p:cNvPicPr>
            <p:nvPr/>
          </p:nvPicPr>
          <p:blipFill>
            <a:blip r:embed="rId4"/>
            <a:stretch>
              <a:fillRect/>
            </a:stretch>
          </p:blipFill>
          <p:spPr>
            <a:xfrm>
              <a:off x="1028459" y="3012238"/>
              <a:ext cx="1485900" cy="228600"/>
            </a:xfrm>
            <a:prstGeom prst="rect">
              <a:avLst/>
            </a:prstGeom>
          </p:spPr>
        </p:pic>
      </p:grpSp>
      <p:sp>
        <p:nvSpPr>
          <p:cNvPr id="8" name="TextBox 7">
            <a:extLst>
              <a:ext uri="{FF2B5EF4-FFF2-40B4-BE49-F238E27FC236}">
                <a16:creationId xmlns:a16="http://schemas.microsoft.com/office/drawing/2014/main" id="{17FCF8EB-1437-9848-9AF7-615EED829CC8}"/>
              </a:ext>
            </a:extLst>
          </p:cNvPr>
          <p:cNvSpPr txBox="1"/>
          <p:nvPr/>
        </p:nvSpPr>
        <p:spPr>
          <a:xfrm>
            <a:off x="1473180" y="4283562"/>
            <a:ext cx="2031246" cy="369332"/>
          </a:xfrm>
          <a:prstGeom prst="rect">
            <a:avLst/>
          </a:prstGeom>
          <a:noFill/>
        </p:spPr>
        <p:txBody>
          <a:bodyPr wrap="square" rtlCol="0">
            <a:spAutoFit/>
          </a:bodyPr>
          <a:lstStyle/>
          <a:p>
            <a:r>
              <a:rPr lang="en-US" dirty="0"/>
              <a:t>s. 29.4–30.03</a:t>
            </a:r>
          </a:p>
        </p:txBody>
      </p:sp>
      <p:sp>
        <p:nvSpPr>
          <p:cNvPr id="12" name="Oval 11">
            <a:extLst>
              <a:ext uri="{FF2B5EF4-FFF2-40B4-BE49-F238E27FC236}">
                <a16:creationId xmlns:a16="http://schemas.microsoft.com/office/drawing/2014/main" id="{F3F10511-BC95-ED44-BB5C-48544BBD43BF}"/>
              </a:ext>
            </a:extLst>
          </p:cNvPr>
          <p:cNvSpPr/>
          <p:nvPr/>
        </p:nvSpPr>
        <p:spPr>
          <a:xfrm>
            <a:off x="964149" y="2427291"/>
            <a:ext cx="2742317" cy="409207"/>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1F649E6-76B0-1A42-A9CD-F7CB388E40AF}"/>
              </a:ext>
            </a:extLst>
          </p:cNvPr>
          <p:cNvPicPr>
            <a:picLocks noChangeAspect="1"/>
          </p:cNvPicPr>
          <p:nvPr/>
        </p:nvPicPr>
        <p:blipFill>
          <a:blip r:embed="rId5"/>
          <a:stretch>
            <a:fillRect/>
          </a:stretch>
        </p:blipFill>
        <p:spPr>
          <a:xfrm>
            <a:off x="5201901" y="4470400"/>
            <a:ext cx="2219653" cy="2399999"/>
          </a:xfrm>
          <a:prstGeom prst="rect">
            <a:avLst/>
          </a:prstGeom>
        </p:spPr>
      </p:pic>
      <p:pic>
        <p:nvPicPr>
          <p:cNvPr id="17" name="Picture 16">
            <a:extLst>
              <a:ext uri="{FF2B5EF4-FFF2-40B4-BE49-F238E27FC236}">
                <a16:creationId xmlns:a16="http://schemas.microsoft.com/office/drawing/2014/main" id="{8A7554F8-AA3D-4847-8B2C-5763326199FC}"/>
              </a:ext>
            </a:extLst>
          </p:cNvPr>
          <p:cNvPicPr>
            <a:picLocks noChangeAspect="1"/>
          </p:cNvPicPr>
          <p:nvPr/>
        </p:nvPicPr>
        <p:blipFill>
          <a:blip r:embed="rId6"/>
          <a:srcRect/>
          <a:stretch/>
        </p:blipFill>
        <p:spPr>
          <a:xfrm>
            <a:off x="7533283" y="3289383"/>
            <a:ext cx="1712365" cy="1854291"/>
          </a:xfrm>
          <a:prstGeom prst="rect">
            <a:avLst/>
          </a:prstGeom>
        </p:spPr>
      </p:pic>
      <p:pic>
        <p:nvPicPr>
          <p:cNvPr id="18" name="Picture 17">
            <a:extLst>
              <a:ext uri="{FF2B5EF4-FFF2-40B4-BE49-F238E27FC236}">
                <a16:creationId xmlns:a16="http://schemas.microsoft.com/office/drawing/2014/main" id="{8DE08078-3C47-F144-AAA6-524906B52D2B}"/>
              </a:ext>
            </a:extLst>
          </p:cNvPr>
          <p:cNvPicPr>
            <a:picLocks noChangeAspect="1"/>
          </p:cNvPicPr>
          <p:nvPr/>
        </p:nvPicPr>
        <p:blipFill>
          <a:blip r:embed="rId7"/>
          <a:stretch>
            <a:fillRect/>
          </a:stretch>
        </p:blipFill>
        <p:spPr>
          <a:xfrm>
            <a:off x="9335965" y="4712636"/>
            <a:ext cx="2129682" cy="2238406"/>
          </a:xfrm>
          <a:prstGeom prst="rect">
            <a:avLst/>
          </a:prstGeom>
        </p:spPr>
      </p:pic>
      <p:sp>
        <p:nvSpPr>
          <p:cNvPr id="19" name="TextBox 18">
            <a:extLst>
              <a:ext uri="{FF2B5EF4-FFF2-40B4-BE49-F238E27FC236}">
                <a16:creationId xmlns:a16="http://schemas.microsoft.com/office/drawing/2014/main" id="{EBC3B9D6-93A2-4A40-BA59-6025226C4AFF}"/>
              </a:ext>
            </a:extLst>
          </p:cNvPr>
          <p:cNvSpPr txBox="1"/>
          <p:nvPr/>
        </p:nvSpPr>
        <p:spPr>
          <a:xfrm>
            <a:off x="1541430" y="1622848"/>
            <a:ext cx="7116511" cy="4249108"/>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Exceptions</a:t>
            </a:r>
          </a:p>
          <a:p>
            <a:endParaRPr lang="en-CA" sz="2800"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Fair Dealing</a:t>
            </a: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Research, private study, etc.</a:t>
            </a:r>
          </a:p>
          <a:p>
            <a:r>
              <a:rPr lang="en-CA" b="1" dirty="0">
                <a:latin typeface="Arial" panose="020B0604020202020204" pitchFamily="34" charset="0"/>
                <a:cs typeface="Arial" panose="020B0604020202020204" pitchFamily="34" charset="0"/>
              </a:rPr>
              <a:t>29</a:t>
            </a:r>
            <a:r>
              <a:rPr lang="en-CA" dirty="0">
                <a:latin typeface="Arial" panose="020B0604020202020204" pitchFamily="34" charset="0"/>
                <a:cs typeface="Arial" panose="020B0604020202020204" pitchFamily="34" charset="0"/>
              </a:rPr>
              <a:t> Fair dealing for the purpose of research, private study, education, parody or satire does not infringe copyright. R.S., 1985, c. </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Criticism or review</a:t>
            </a:r>
          </a:p>
          <a:p>
            <a:r>
              <a:rPr lang="en-CA" b="1" dirty="0">
                <a:latin typeface="Arial" panose="020B0604020202020204" pitchFamily="34" charset="0"/>
                <a:cs typeface="Arial" panose="020B0604020202020204" pitchFamily="34" charset="0"/>
              </a:rPr>
              <a:t>29.1</a:t>
            </a:r>
            <a:r>
              <a:rPr lang="en-CA" dirty="0">
                <a:latin typeface="Arial" panose="020B0604020202020204" pitchFamily="34" charset="0"/>
                <a:cs typeface="Arial" panose="020B0604020202020204" pitchFamily="34" charset="0"/>
              </a:rPr>
              <a:t> Fair dealing for the purpose of criticism or review</a:t>
            </a:r>
            <a:r>
              <a:rPr lang="en-CA" dirty="0"/>
              <a:t> </a:t>
            </a:r>
            <a:r>
              <a:rPr lang="en-CA" dirty="0">
                <a:latin typeface="Arial" panose="020B0604020202020204" pitchFamily="34" charset="0"/>
                <a:cs typeface="Arial" panose="020B0604020202020204" pitchFamily="34" charset="0"/>
              </a:rPr>
              <a:t>does not infringe copyright if the following are mentioned: …</a:t>
            </a:r>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News reporting</a:t>
            </a:r>
          </a:p>
          <a:p>
            <a:r>
              <a:rPr lang="en-CA" b="1" dirty="0">
                <a:latin typeface="Arial" panose="020B0604020202020204" pitchFamily="34" charset="0"/>
                <a:cs typeface="Arial" panose="020B0604020202020204" pitchFamily="34" charset="0"/>
              </a:rPr>
              <a:t>29.2</a:t>
            </a:r>
            <a:r>
              <a:rPr lang="en-CA" dirty="0">
                <a:latin typeface="Arial" panose="020B0604020202020204" pitchFamily="34" charset="0"/>
                <a:cs typeface="Arial" panose="020B0604020202020204" pitchFamily="34" charset="0"/>
              </a:rPr>
              <a:t> Fair dealing for the purpose of news reporting does not infringe copyright if the following are mentioned: …</a:t>
            </a:r>
          </a:p>
        </p:txBody>
      </p:sp>
      <p:grpSp>
        <p:nvGrpSpPr>
          <p:cNvPr id="23" name="Group 22">
            <a:extLst>
              <a:ext uri="{FF2B5EF4-FFF2-40B4-BE49-F238E27FC236}">
                <a16:creationId xmlns:a16="http://schemas.microsoft.com/office/drawing/2014/main" id="{22EA2728-6638-234C-A1DC-A58442DF5E26}"/>
              </a:ext>
            </a:extLst>
          </p:cNvPr>
          <p:cNvGrpSpPr/>
          <p:nvPr/>
        </p:nvGrpSpPr>
        <p:grpSpPr>
          <a:xfrm>
            <a:off x="4800855" y="2529256"/>
            <a:ext cx="2987019" cy="3240643"/>
            <a:chOff x="1028459" y="1394952"/>
            <a:chExt cx="1485900" cy="1845886"/>
          </a:xfrm>
        </p:grpSpPr>
        <p:pic>
          <p:nvPicPr>
            <p:cNvPr id="24" name="Picture 2" descr="Image result for canada coat of arm">
              <a:extLst>
                <a:ext uri="{FF2B5EF4-FFF2-40B4-BE49-F238E27FC236}">
                  <a16:creationId xmlns:a16="http://schemas.microsoft.com/office/drawing/2014/main" id="{7FCD4F23-AD52-B246-92FA-54BF89F05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097615" cy="14739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C81A9C6E-1E3A-3943-8F05-8DE28CF97BEA}"/>
                </a:ext>
              </a:extLst>
            </p:cNvPr>
            <p:cNvPicPr>
              <a:picLocks noChangeAspect="1"/>
            </p:cNvPicPr>
            <p:nvPr/>
          </p:nvPicPr>
          <p:blipFill>
            <a:blip r:embed="rId4"/>
            <a:stretch>
              <a:fillRect/>
            </a:stretch>
          </p:blipFill>
          <p:spPr>
            <a:xfrm>
              <a:off x="1028459" y="3012238"/>
              <a:ext cx="1485900" cy="228600"/>
            </a:xfrm>
            <a:prstGeom prst="rect">
              <a:avLst/>
            </a:prstGeom>
          </p:spPr>
        </p:pic>
      </p:grpSp>
      <p:sp>
        <p:nvSpPr>
          <p:cNvPr id="26" name="TextBox 25">
            <a:extLst>
              <a:ext uri="{FF2B5EF4-FFF2-40B4-BE49-F238E27FC236}">
                <a16:creationId xmlns:a16="http://schemas.microsoft.com/office/drawing/2014/main" id="{006184D0-FBD5-CF49-82BF-1898016E0831}"/>
              </a:ext>
            </a:extLst>
          </p:cNvPr>
          <p:cNvSpPr txBox="1"/>
          <p:nvPr/>
        </p:nvSpPr>
        <p:spPr>
          <a:xfrm>
            <a:off x="5423164" y="5831838"/>
            <a:ext cx="2031246" cy="369332"/>
          </a:xfrm>
          <a:prstGeom prst="rect">
            <a:avLst/>
          </a:prstGeom>
          <a:noFill/>
        </p:spPr>
        <p:txBody>
          <a:bodyPr wrap="square" rtlCol="0">
            <a:spAutoFit/>
          </a:bodyPr>
          <a:lstStyle/>
          <a:p>
            <a:r>
              <a:rPr lang="en-US" dirty="0"/>
              <a:t>s. 29.4–30.03</a:t>
            </a:r>
          </a:p>
        </p:txBody>
      </p:sp>
      <p:pic>
        <p:nvPicPr>
          <p:cNvPr id="27" name="Picture 26" descr="A close up of a logo&#10;&#10;Description automatically generated">
            <a:extLst>
              <a:ext uri="{FF2B5EF4-FFF2-40B4-BE49-F238E27FC236}">
                <a16:creationId xmlns:a16="http://schemas.microsoft.com/office/drawing/2014/main" id="{644F6293-648E-784C-B860-5ADC8A669FC2}"/>
              </a:ext>
            </a:extLst>
          </p:cNvPr>
          <p:cNvPicPr>
            <a:picLocks noChangeAspect="1"/>
          </p:cNvPicPr>
          <p:nvPr/>
        </p:nvPicPr>
        <p:blipFill>
          <a:blip r:embed="rId8"/>
          <a:stretch>
            <a:fillRect/>
          </a:stretch>
        </p:blipFill>
        <p:spPr>
          <a:xfrm rot="746844">
            <a:off x="3483138" y="3243962"/>
            <a:ext cx="590513" cy="1158240"/>
          </a:xfrm>
          <a:prstGeom prst="rect">
            <a:avLst/>
          </a:prstGeom>
        </p:spPr>
      </p:pic>
      <p:pic>
        <p:nvPicPr>
          <p:cNvPr id="28" name="Picture 27" descr="A close up of a logo&#10;&#10;Description automatically generated">
            <a:extLst>
              <a:ext uri="{FF2B5EF4-FFF2-40B4-BE49-F238E27FC236}">
                <a16:creationId xmlns:a16="http://schemas.microsoft.com/office/drawing/2014/main" id="{DCE4A8ED-4FF7-8F44-8C14-38E88545A616}"/>
              </a:ext>
            </a:extLst>
          </p:cNvPr>
          <p:cNvPicPr>
            <a:picLocks noChangeAspect="1"/>
          </p:cNvPicPr>
          <p:nvPr/>
        </p:nvPicPr>
        <p:blipFill>
          <a:blip r:embed="rId8"/>
          <a:stretch>
            <a:fillRect/>
          </a:stretch>
        </p:blipFill>
        <p:spPr>
          <a:xfrm rot="20798200">
            <a:off x="7864419" y="1644048"/>
            <a:ext cx="590513" cy="1158240"/>
          </a:xfrm>
          <a:prstGeom prst="rect">
            <a:avLst/>
          </a:prstGeom>
        </p:spPr>
      </p:pic>
      <p:pic>
        <p:nvPicPr>
          <p:cNvPr id="29" name="Picture 28" descr="A close up of a logo&#10;&#10;Description automatically generated">
            <a:extLst>
              <a:ext uri="{FF2B5EF4-FFF2-40B4-BE49-F238E27FC236}">
                <a16:creationId xmlns:a16="http://schemas.microsoft.com/office/drawing/2014/main" id="{4AF88CF6-02D6-2F4A-A257-47371EEFD660}"/>
              </a:ext>
            </a:extLst>
          </p:cNvPr>
          <p:cNvPicPr>
            <a:picLocks noChangeAspect="1"/>
          </p:cNvPicPr>
          <p:nvPr/>
        </p:nvPicPr>
        <p:blipFill>
          <a:blip r:embed="rId9"/>
          <a:stretch>
            <a:fillRect/>
          </a:stretch>
        </p:blipFill>
        <p:spPr>
          <a:xfrm rot="21249545">
            <a:off x="10881705" y="3658409"/>
            <a:ext cx="977573" cy="911892"/>
          </a:xfrm>
          <a:prstGeom prst="rect">
            <a:avLst/>
          </a:prstGeom>
        </p:spPr>
      </p:pic>
    </p:spTree>
    <p:extLst>
      <p:ext uri="{BB962C8B-B14F-4D97-AF65-F5344CB8AC3E}">
        <p14:creationId xmlns:p14="http://schemas.microsoft.com/office/powerpoint/2010/main" val="185749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gtEl>
                                      </p:cBhvr>
                                      <p:by x="60000" y="60000"/>
                                    </p:animScale>
                                  </p:childTnLst>
                                </p:cTn>
                              </p:par>
                              <p:par>
                                <p:cTn id="12" presetID="42" presetClass="path" presetSubtype="0" accel="50000" decel="50000" fill="hold" nodeType="withEffect">
                                  <p:stCondLst>
                                    <p:cond delay="0"/>
                                  </p:stCondLst>
                                  <p:childTnLst>
                                    <p:animMotion origin="layout" path="M 0.00885 -0.00278 L -0.3056 -0.11921 " pathEditMode="relative" rAng="0" ptsTypes="AA">
                                      <p:cBhvr>
                                        <p:cTn id="13" dur="2000" fill="hold"/>
                                        <p:tgtEl>
                                          <p:spTgt spid="3"/>
                                        </p:tgtEl>
                                        <p:attrNameLst>
                                          <p:attrName>ppt_x</p:attrName>
                                          <p:attrName>ppt_y</p:attrName>
                                        </p:attrNameLst>
                                      </p:cBhvr>
                                      <p:rCtr x="-15729" y="-5833"/>
                                    </p:animMotion>
                                  </p:childTnLst>
                                </p:cTn>
                              </p:par>
                              <p:par>
                                <p:cTn id="14" presetID="10" presetClass="entr" presetSubtype="0" fill="hold" grpId="1"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2" presetClass="entr" presetSubtype="4" fill="hold" nodeType="afterEffect">
                                  <p:stCondLst>
                                    <p:cond delay="10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250" fill="hold"/>
                                        <p:tgtEl>
                                          <p:spTgt spid="27"/>
                                        </p:tgtEl>
                                        <p:attrNameLst>
                                          <p:attrName>ppt_w</p:attrName>
                                        </p:attrNameLst>
                                      </p:cBhvr>
                                      <p:tavLst>
                                        <p:tav tm="0">
                                          <p:val>
                                            <p:fltVal val="0"/>
                                          </p:val>
                                        </p:tav>
                                        <p:tav tm="100000">
                                          <p:val>
                                            <p:strVal val="#ppt_w"/>
                                          </p:val>
                                        </p:tav>
                                      </p:tavLst>
                                    </p:anim>
                                    <p:anim calcmode="lin" valueType="num">
                                      <p:cBhvr>
                                        <p:cTn id="78" dur="250" fill="hold"/>
                                        <p:tgtEl>
                                          <p:spTgt spid="27"/>
                                        </p:tgtEl>
                                        <p:attrNameLst>
                                          <p:attrName>ppt_h</p:attrName>
                                        </p:attrNameLst>
                                      </p:cBhvr>
                                      <p:tavLst>
                                        <p:tav tm="0">
                                          <p:val>
                                            <p:fltVal val="0"/>
                                          </p:val>
                                        </p:tav>
                                        <p:tav tm="100000">
                                          <p:val>
                                            <p:strVal val="#ppt_h"/>
                                          </p:val>
                                        </p:tav>
                                      </p:tavLst>
                                    </p:anim>
                                    <p:animEffect transition="in" filter="fade">
                                      <p:cBhvr>
                                        <p:cTn id="79" dur="250"/>
                                        <p:tgtEl>
                                          <p:spTgt spid="27"/>
                                        </p:tgtEl>
                                      </p:cBhvr>
                                    </p:animEffect>
                                  </p:childTnLst>
                                </p:cTn>
                              </p:par>
                            </p:childTnLst>
                          </p:cTn>
                        </p:par>
                        <p:par>
                          <p:cTn id="80" fill="hold">
                            <p:stCondLst>
                              <p:cond delay="250"/>
                            </p:stCondLst>
                            <p:childTnLst>
                              <p:par>
                                <p:cTn id="81" presetID="53" presetClass="entr" presetSubtype="16" fill="hold" nodeType="afterEffect">
                                  <p:stCondLst>
                                    <p:cond delay="100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par>
                          <p:cTn id="86" fill="hold">
                            <p:stCondLst>
                              <p:cond delay="1750"/>
                            </p:stCondLst>
                            <p:childTnLst>
                              <p:par>
                                <p:cTn id="87" presetID="53" presetClass="entr" presetSubtype="16" fill="hold" nodeType="afterEffect">
                                  <p:stCondLst>
                                    <p:cond delay="1000"/>
                                  </p:stCondLst>
                                  <p:childTnLst>
                                    <p:set>
                                      <p:cBhvr>
                                        <p:cTn id="88" dur="1" fill="hold">
                                          <p:stCondLst>
                                            <p:cond delay="0"/>
                                          </p:stCondLst>
                                        </p:cTn>
                                        <p:tgtEl>
                                          <p:spTgt spid="29"/>
                                        </p:tgtEl>
                                        <p:attrNameLst>
                                          <p:attrName>style.visibility</p:attrName>
                                        </p:attrNameLst>
                                      </p:cBhvr>
                                      <p:to>
                                        <p:strVal val="visible"/>
                                      </p:to>
                                    </p:set>
                                    <p:anim calcmode="lin" valueType="num">
                                      <p:cBhvr>
                                        <p:cTn id="89" dur="250" fill="hold"/>
                                        <p:tgtEl>
                                          <p:spTgt spid="29"/>
                                        </p:tgtEl>
                                        <p:attrNameLst>
                                          <p:attrName>ppt_w</p:attrName>
                                        </p:attrNameLst>
                                      </p:cBhvr>
                                      <p:tavLst>
                                        <p:tav tm="0">
                                          <p:val>
                                            <p:fltVal val="0"/>
                                          </p:val>
                                        </p:tav>
                                        <p:tav tm="100000">
                                          <p:val>
                                            <p:strVal val="#ppt_w"/>
                                          </p:val>
                                        </p:tav>
                                      </p:tavLst>
                                    </p:anim>
                                    <p:anim calcmode="lin" valueType="num">
                                      <p:cBhvr>
                                        <p:cTn id="90" dur="250" fill="hold"/>
                                        <p:tgtEl>
                                          <p:spTgt spid="29"/>
                                        </p:tgtEl>
                                        <p:attrNameLst>
                                          <p:attrName>ppt_h</p:attrName>
                                        </p:attrNameLst>
                                      </p:cBhvr>
                                      <p:tavLst>
                                        <p:tav tm="0">
                                          <p:val>
                                            <p:fltVal val="0"/>
                                          </p:val>
                                        </p:tav>
                                        <p:tav tm="100000">
                                          <p:val>
                                            <p:strVal val="#ppt_h"/>
                                          </p:val>
                                        </p:tav>
                                      </p:tavLst>
                                    </p:anim>
                                    <p:animEffect transition="in" filter="fade">
                                      <p:cBhvr>
                                        <p:cTn id="91"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12" grpId="0" animBg="1"/>
      <p:bldP spid="12" grpId="1" animBg="1"/>
      <p:bldP spid="19" grpId="0"/>
      <p:bldP spid="19" grpId="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D2DB9F-A2FE-FC4A-A1F6-8BB4896EBFA8}"/>
              </a:ext>
            </a:extLst>
          </p:cNvPr>
          <p:cNvSpPr>
            <a:spLocks noGrp="1"/>
          </p:cNvSpPr>
          <p:nvPr>
            <p:ph type="body" sz="quarter" idx="15"/>
          </p:nvPr>
        </p:nvSpPr>
        <p:spPr>
          <a:xfrm>
            <a:off x="369651" y="1841277"/>
            <a:ext cx="11614826" cy="4250430"/>
          </a:xfrm>
        </p:spPr>
        <p:txBody>
          <a:bodyPr/>
          <a:lstStyle/>
          <a:p>
            <a:pPr marL="719138" indent="-719138"/>
            <a:r>
              <a:rPr lang="en-CA" sz="1600" dirty="0" err="1">
                <a:latin typeface="Arial" panose="020B0604020202020204" pitchFamily="34" charset="0"/>
                <a:cs typeface="Arial" panose="020B0604020202020204" pitchFamily="34" charset="0"/>
              </a:rPr>
              <a:t>Mohamad_Hassan</a:t>
            </a:r>
            <a:r>
              <a:rPr lang="en-CA" sz="1600" dirty="0">
                <a:latin typeface="Arial" panose="020B0604020202020204" pitchFamily="34" charset="0"/>
                <a:cs typeface="Arial" panose="020B0604020202020204" pitchFamily="34" charset="0"/>
              </a:rPr>
              <a:t>(n.d.). [Student</a:t>
            </a:r>
            <a:r>
              <a:rPr lang="en-CA" sz="1600" i="1" dirty="0">
                <a:latin typeface="Arial" panose="020B0604020202020204" pitchFamily="34" charset="0"/>
                <a:cs typeface="Arial" panose="020B0604020202020204" pitchFamily="34" charset="0"/>
              </a:rPr>
              <a:t>] </a:t>
            </a:r>
            <a:r>
              <a:rPr lang="en-CA" sz="1600" i="1" dirty="0" err="1">
                <a:latin typeface="Arial" panose="020B0604020202020204" pitchFamily="34" charset="0"/>
                <a:cs typeface="Arial" panose="020B0604020202020204" pitchFamily="34" charset="0"/>
              </a:rPr>
              <a:t>Pixabay</a:t>
            </a:r>
            <a:r>
              <a:rPr lang="en-CA" sz="1600" i="1" dirty="0">
                <a:latin typeface="Arial" panose="020B0604020202020204" pitchFamily="34" charset="0"/>
                <a:cs typeface="Arial" panose="020B0604020202020204" pitchFamily="34" charset="0"/>
              </a:rPr>
              <a:t>. </a:t>
            </a:r>
            <a:r>
              <a:rPr lang="en-CA" sz="1600" dirty="0">
                <a:hlinkClick r:id="rId2"/>
              </a:rPr>
              <a:t>https://pixabay.com/vectors/programmer-computer-woman-support-3607627/</a:t>
            </a:r>
            <a:endParaRPr lang="en-CA" sz="1600" dirty="0"/>
          </a:p>
          <a:p>
            <a:pPr marL="719138" indent="-719138"/>
            <a:r>
              <a:rPr lang="en-CA" sz="1600" dirty="0"/>
              <a:t>Guilherme </a:t>
            </a:r>
            <a:r>
              <a:rPr lang="en-CA" sz="1600" dirty="0" err="1"/>
              <a:t>Fertado</a:t>
            </a:r>
            <a:r>
              <a:rPr lang="en-CA" sz="1600" dirty="0"/>
              <a:t> (n.d.). Sign. </a:t>
            </a:r>
            <a:r>
              <a:rPr lang="en-CA" sz="1600" i="1" dirty="0"/>
              <a:t>The Noun </a:t>
            </a:r>
            <a:r>
              <a:rPr lang="en-CA" sz="1600" i="1" dirty="0" err="1"/>
              <a:t>Prohect</a:t>
            </a:r>
            <a:r>
              <a:rPr lang="en-CA" sz="1600" i="1" dirty="0"/>
              <a:t>. </a:t>
            </a:r>
            <a:r>
              <a:rPr lang="en-CA" sz="1600" dirty="0"/>
              <a:t>CC BY. Retrieved from: </a:t>
            </a:r>
            <a:r>
              <a:rPr lang="en-CA" sz="1600" dirty="0">
                <a:hlinkClick r:id="rId3"/>
              </a:rPr>
              <a:t>https://thenounproject.com/search/?q=sign&amp;i=1859815</a:t>
            </a:r>
            <a:endParaRPr lang="en-CA" sz="1600" dirty="0">
              <a:cs typeface="Arial" panose="020B0604020202020204" pitchFamily="34" charset="0"/>
            </a:endParaRPr>
          </a:p>
          <a:p>
            <a:pPr marL="719138" indent="-719138"/>
            <a:r>
              <a:rPr lang="en-CA" sz="1600" dirty="0" err="1">
                <a:cs typeface="Arial" panose="020B0604020202020204" pitchFamily="34" charset="0"/>
              </a:rPr>
              <a:t>Dawid</a:t>
            </a:r>
            <a:r>
              <a:rPr lang="en-CA" sz="1600" dirty="0">
                <a:cs typeface="Arial" panose="020B0604020202020204" pitchFamily="34" charset="0"/>
              </a:rPr>
              <a:t> Sobolewski (n.d.). </a:t>
            </a:r>
            <a:r>
              <a:rPr lang="en-CA" sz="1600" dirty="0" err="1">
                <a:cs typeface="Arial" panose="020B0604020202020204" pitchFamily="34" charset="0"/>
              </a:rPr>
              <a:t>Mockup</a:t>
            </a:r>
            <a:r>
              <a:rPr lang="en-CA" sz="1600" dirty="0">
                <a:cs typeface="Arial" panose="020B0604020202020204" pitchFamily="34" charset="0"/>
              </a:rPr>
              <a:t> article. </a:t>
            </a:r>
            <a:r>
              <a:rPr lang="en-CA" sz="1600" i="1" dirty="0">
                <a:cs typeface="Arial" panose="020B0604020202020204" pitchFamily="34" charset="0"/>
              </a:rPr>
              <a:t>The Noun Project</a:t>
            </a:r>
            <a:r>
              <a:rPr lang="en-CA" sz="1600" dirty="0">
                <a:cs typeface="Arial" panose="020B0604020202020204" pitchFamily="34" charset="0"/>
              </a:rPr>
              <a:t>. CC BY. </a:t>
            </a:r>
            <a:r>
              <a:rPr lang="en-CA" sz="1600" dirty="0">
                <a:hlinkClick r:id="rId4"/>
              </a:rPr>
              <a:t>https://thenounproject.com/search/?q=article%20mockup&amp;i=244221</a:t>
            </a:r>
            <a:endParaRPr lang="en-CA" sz="1600" dirty="0"/>
          </a:p>
          <a:p>
            <a:pPr marL="719138" indent="-719138"/>
            <a:r>
              <a:rPr lang="en-CA" sz="1600" dirty="0"/>
              <a:t>deleted_user_96253 (2016).Cha </a:t>
            </a:r>
            <a:r>
              <a:rPr lang="en-CA" sz="1600" dirty="0" err="1"/>
              <a:t>ching</a:t>
            </a:r>
            <a:r>
              <a:rPr lang="en-CA" sz="1600" dirty="0"/>
              <a:t>. </a:t>
            </a:r>
            <a:r>
              <a:rPr lang="en-CA" sz="1600" i="1" dirty="0" err="1"/>
              <a:t>Freesound</a:t>
            </a:r>
            <a:r>
              <a:rPr lang="en-CA" sz="1600" dirty="0"/>
              <a:t>. CC0.</a:t>
            </a:r>
            <a:r>
              <a:rPr lang="en-CA" sz="1600" dirty="0">
                <a:hlinkClick r:id="rId5"/>
              </a:rPr>
              <a:t> https://freesound.org/people/deleted_user_96253/sounds/351304/</a:t>
            </a:r>
            <a:endParaRPr lang="en-CA" sz="1600" dirty="0"/>
          </a:p>
          <a:p>
            <a:pPr marL="719138" indent="-719138"/>
            <a:r>
              <a:rPr lang="en-CA" sz="1600" dirty="0" err="1"/>
              <a:t>Aust_paul</a:t>
            </a:r>
            <a:r>
              <a:rPr lang="en-CA" sz="1600" dirty="0"/>
              <a:t> (2007). Bullet ricochet. </a:t>
            </a:r>
            <a:r>
              <a:rPr lang="en-CA" sz="1600" i="1" dirty="0" err="1"/>
              <a:t>Freesound</a:t>
            </a:r>
            <a:r>
              <a:rPr lang="en-CA" sz="1600" dirty="0"/>
              <a:t>. CC 0. </a:t>
            </a:r>
            <a:r>
              <a:rPr lang="en-CA" sz="1600" dirty="0">
                <a:hlinkClick r:id="rId6"/>
              </a:rPr>
              <a:t>https://freesound.org/people/aust_paul/sounds/30932/</a:t>
            </a:r>
            <a:endParaRPr lang="en-CA" sz="1600" dirty="0"/>
          </a:p>
          <a:p>
            <a:pPr marL="719138" indent="-719138"/>
            <a:r>
              <a:rPr lang="en-CA" sz="1600" dirty="0">
                <a:cs typeface="Arial" panose="020B0604020202020204" pitchFamily="34" charset="0"/>
              </a:rPr>
              <a:t>Tafsir </a:t>
            </a:r>
            <a:r>
              <a:rPr lang="en-CA" sz="1600" dirty="0" err="1">
                <a:cs typeface="Arial" panose="020B0604020202020204" pitchFamily="34" charset="0"/>
              </a:rPr>
              <a:t>Jalalain</a:t>
            </a:r>
            <a:r>
              <a:rPr lang="en-CA" sz="1600" dirty="0">
                <a:cs typeface="Arial" panose="020B0604020202020204" pitchFamily="34" charset="0"/>
              </a:rPr>
              <a:t> (n.d.). Computer. </a:t>
            </a:r>
            <a:r>
              <a:rPr lang="en-CA" sz="1600" i="1" dirty="0">
                <a:cs typeface="Arial" panose="020B0604020202020204" pitchFamily="34" charset="0"/>
              </a:rPr>
              <a:t>The Noun Project. </a:t>
            </a:r>
            <a:r>
              <a:rPr lang="en-CA" sz="1600" dirty="0">
                <a:cs typeface="Arial" panose="020B0604020202020204" pitchFamily="34" charset="0"/>
              </a:rPr>
              <a:t>CC BY. </a:t>
            </a:r>
            <a:r>
              <a:rPr lang="en-CA" sz="1600" dirty="0">
                <a:hlinkClick r:id="rId7"/>
              </a:rPr>
              <a:t>https://thenounproject.com/search/?q=computer&amp;i=2387560</a:t>
            </a:r>
            <a:endParaRPr lang="en-CA" sz="1600" dirty="0">
              <a:cs typeface="Arial" panose="020B0604020202020204" pitchFamily="34" charset="0"/>
            </a:endParaRPr>
          </a:p>
          <a:p>
            <a:endParaRPr lang="en-US" sz="1600" dirty="0"/>
          </a:p>
          <a:p>
            <a:r>
              <a:rPr lang="en-US" sz="1600" dirty="0"/>
              <a:t>Closing Slides Music: Rybak, </a:t>
            </a:r>
            <a:r>
              <a:rPr lang="en-US" sz="1600" dirty="0" err="1"/>
              <a:t>Nazar</a:t>
            </a:r>
            <a:r>
              <a:rPr lang="en-US" sz="1600" dirty="0"/>
              <a:t>. (n.d.). Corporate Inspired. </a:t>
            </a:r>
            <a:r>
              <a:rPr lang="en-US" sz="1600" dirty="0" err="1"/>
              <a:t>HookSounds</a:t>
            </a:r>
            <a:r>
              <a:rPr lang="en-US" sz="1600" dirty="0"/>
              <a:t>. CC BY. </a:t>
            </a:r>
            <a:r>
              <a:rPr lang="en-US" sz="1600" dirty="0">
                <a:hlinkClick r:id="rId8"/>
              </a:rPr>
              <a:t>http://www.hooksounds.com/</a:t>
            </a:r>
            <a:r>
              <a:rPr lang="en-US" sz="1600" dirty="0"/>
              <a:t> </a:t>
            </a:r>
          </a:p>
          <a:p>
            <a:r>
              <a:rPr lang="en-US" sz="1600" dirty="0"/>
              <a:t>Unattributed materials are contributions from the Opening Up Copyright Project Team and placed in the Public Domain.</a:t>
            </a:r>
          </a:p>
          <a:p>
            <a:endParaRPr lang="en-US" dirty="0"/>
          </a:p>
        </p:txBody>
      </p:sp>
    </p:spTree>
    <p:extLst>
      <p:ext uri="{BB962C8B-B14F-4D97-AF65-F5344CB8AC3E}">
        <p14:creationId xmlns:p14="http://schemas.microsoft.com/office/powerpoint/2010/main" val="34186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57C9F-04A7-8A4C-9159-75346725C44D}"/>
              </a:ext>
            </a:extLst>
          </p:cNvPr>
          <p:cNvSpPr txBox="1"/>
          <p:nvPr/>
        </p:nvSpPr>
        <p:spPr>
          <a:xfrm>
            <a:off x="1443421" y="2399062"/>
            <a:ext cx="9768468" cy="707886"/>
          </a:xfrm>
          <a:prstGeom prst="rect">
            <a:avLst/>
          </a:prstGeom>
          <a:noFill/>
        </p:spPr>
        <p:txBody>
          <a:bodyPr wrap="square" rtlCol="0">
            <a:spAutoFit/>
          </a:bodyPr>
          <a:lstStyle/>
          <a:p>
            <a:r>
              <a:rPr lang="en-US" sz="2000" dirty="0">
                <a:solidFill>
                  <a:schemeClr val="bg2">
                    <a:lumMod val="50000"/>
                  </a:schemeClr>
                </a:solidFill>
              </a:rPr>
              <a:t>University of Alberta. 2020. “Educational Institution Exceptions.” Opening Up Copyright Instructional Module. https://</a:t>
            </a:r>
            <a:r>
              <a:rPr lang="en-US" sz="2000" dirty="0" err="1">
                <a:solidFill>
                  <a:schemeClr val="bg2">
                    <a:lumMod val="50000"/>
                  </a:schemeClr>
                </a:solidFill>
              </a:rPr>
              <a:t>sites.library.ualberta.ca</a:t>
            </a:r>
            <a:r>
              <a:rPr lang="en-US" sz="2000" dirty="0">
                <a:solidFill>
                  <a:schemeClr val="bg2">
                    <a:lumMod val="50000"/>
                  </a:schemeClr>
                </a:solidFill>
              </a:rPr>
              <a:t>/copyright/</a:t>
            </a:r>
          </a:p>
        </p:txBody>
      </p:sp>
    </p:spTree>
    <p:extLst>
      <p:ext uri="{BB962C8B-B14F-4D97-AF65-F5344CB8AC3E}">
        <p14:creationId xmlns:p14="http://schemas.microsoft.com/office/powerpoint/2010/main" val="287102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05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5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013DA14-1374-D64B-9FF1-79CB96CD7584}"/>
              </a:ext>
            </a:extLst>
          </p:cNvPr>
          <p:cNvCxnSpPr>
            <a:cxnSpLocks/>
          </p:cNvCxnSpPr>
          <p:nvPr/>
        </p:nvCxnSpPr>
        <p:spPr>
          <a:xfrm>
            <a:off x="2701660" y="3653451"/>
            <a:ext cx="2247085"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7EFACF1-230F-6748-991D-6CDE46B7A52D}"/>
              </a:ext>
            </a:extLst>
          </p:cNvPr>
          <p:cNvSpPr txBox="1"/>
          <p:nvPr/>
        </p:nvSpPr>
        <p:spPr>
          <a:xfrm>
            <a:off x="1211480" y="2683955"/>
            <a:ext cx="10723880" cy="1938992"/>
          </a:xfrm>
          <a:prstGeom prst="rect">
            <a:avLst/>
          </a:prstGeom>
          <a:noFill/>
        </p:spPr>
        <p:txBody>
          <a:bodyPr wrap="square" rtlCol="0">
            <a:spAutoFit/>
          </a:bodyPr>
          <a:lstStyle/>
          <a:p>
            <a:r>
              <a:rPr lang="en-CA" sz="2000" b="1" dirty="0"/>
              <a:t>Reproduction for instruction</a:t>
            </a:r>
          </a:p>
          <a:p>
            <a:endParaRPr lang="en-CA" sz="2000" b="1" dirty="0"/>
          </a:p>
          <a:p>
            <a:r>
              <a:rPr lang="en-CA" sz="2000" b="1" dirty="0"/>
              <a:t>29.4</a:t>
            </a:r>
            <a:r>
              <a:rPr lang="en-CA" sz="2000" dirty="0"/>
              <a:t> </a:t>
            </a:r>
            <a:r>
              <a:rPr lang="en-CA" sz="2000" b="1" dirty="0"/>
              <a:t>(1)</a:t>
            </a:r>
            <a:r>
              <a:rPr lang="en-CA" sz="2000" dirty="0"/>
              <a:t> It is not an infringement of copyright for an educational institution or a person acting under its authority for the purposes of education or training on its premises to reproduce a work, or do any other necessary act, in order to display it.</a:t>
            </a:r>
          </a:p>
          <a:p>
            <a:endParaRPr lang="en-US" sz="2000" dirty="0"/>
          </a:p>
        </p:txBody>
      </p:sp>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CLASSROOM DISPLAYS</a:t>
            </a:r>
          </a:p>
        </p:txBody>
      </p:sp>
      <p:sp>
        <p:nvSpPr>
          <p:cNvPr id="3" name="TextBox 2">
            <a:extLst>
              <a:ext uri="{FF2B5EF4-FFF2-40B4-BE49-F238E27FC236}">
                <a16:creationId xmlns:a16="http://schemas.microsoft.com/office/drawing/2014/main" id="{20617028-FE7E-1940-93BB-03B94D014FC5}"/>
              </a:ext>
            </a:extLst>
          </p:cNvPr>
          <p:cNvSpPr txBox="1"/>
          <p:nvPr/>
        </p:nvSpPr>
        <p:spPr>
          <a:xfrm>
            <a:off x="1211480" y="2619898"/>
            <a:ext cx="7810695" cy="1908215"/>
          </a:xfrm>
          <a:prstGeom prst="rect">
            <a:avLst/>
          </a:prstGeom>
          <a:noFill/>
        </p:spPr>
        <p:txBody>
          <a:bodyPr wrap="square" rtlCol="0">
            <a:spAutoFit/>
          </a:bodyPr>
          <a:lstStyle/>
          <a:p>
            <a:r>
              <a:rPr lang="en-CA" sz="2000" b="1" dirty="0"/>
              <a:t>If work commercially available</a:t>
            </a:r>
          </a:p>
          <a:p>
            <a:endParaRPr lang="en-CA" sz="2000" b="1" dirty="0"/>
          </a:p>
          <a:p>
            <a:r>
              <a:rPr lang="en-CA" sz="2000" b="1" dirty="0"/>
              <a:t>(3)</a:t>
            </a:r>
            <a:r>
              <a:rPr lang="en-CA" sz="2000" dirty="0"/>
              <a:t> Except in the case of manual reproduction, the exemption from copyright infringement provided by subsections (1) and (2) does not apply if the work or other subject-matter is commercially available</a:t>
            </a:r>
          </a:p>
          <a:p>
            <a:endParaRPr lang="en-US" dirty="0"/>
          </a:p>
        </p:txBody>
      </p:sp>
      <p:cxnSp>
        <p:nvCxnSpPr>
          <p:cNvPr id="10" name="Straight Connector 9">
            <a:extLst>
              <a:ext uri="{FF2B5EF4-FFF2-40B4-BE49-F238E27FC236}">
                <a16:creationId xmlns:a16="http://schemas.microsoft.com/office/drawing/2014/main" id="{B562DCB4-0463-C543-9305-6462B26E7FA2}"/>
              </a:ext>
            </a:extLst>
          </p:cNvPr>
          <p:cNvCxnSpPr>
            <a:cxnSpLocks/>
          </p:cNvCxnSpPr>
          <p:nvPr/>
        </p:nvCxnSpPr>
        <p:spPr>
          <a:xfrm>
            <a:off x="5602474" y="4249957"/>
            <a:ext cx="2247085"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CD81289-18D9-7A41-ABEA-3749EC0F9C38}"/>
              </a:ext>
            </a:extLst>
          </p:cNvPr>
          <p:cNvPicPr>
            <a:picLocks noChangeAspect="1"/>
          </p:cNvPicPr>
          <p:nvPr/>
        </p:nvPicPr>
        <p:blipFill>
          <a:blip r:embed="rId3"/>
          <a:srcRect/>
          <a:stretch/>
        </p:blipFill>
        <p:spPr>
          <a:xfrm>
            <a:off x="8687277" y="4007814"/>
            <a:ext cx="2277693" cy="2466475"/>
          </a:xfrm>
          <a:prstGeom prst="rect">
            <a:avLst/>
          </a:prstGeom>
        </p:spPr>
      </p:pic>
      <p:cxnSp>
        <p:nvCxnSpPr>
          <p:cNvPr id="12" name="Straight Connector 11">
            <a:extLst>
              <a:ext uri="{FF2B5EF4-FFF2-40B4-BE49-F238E27FC236}">
                <a16:creationId xmlns:a16="http://schemas.microsoft.com/office/drawing/2014/main" id="{8492526A-38E3-A14D-88D3-F05BC73C4183}"/>
              </a:ext>
            </a:extLst>
          </p:cNvPr>
          <p:cNvCxnSpPr>
            <a:cxnSpLocks/>
          </p:cNvCxnSpPr>
          <p:nvPr/>
        </p:nvCxnSpPr>
        <p:spPr>
          <a:xfrm>
            <a:off x="7849559" y="3882709"/>
            <a:ext cx="1020359"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348EE0-0F4C-ED43-8A1E-DF6E4B521312}"/>
              </a:ext>
            </a:extLst>
          </p:cNvPr>
          <p:cNvCxnSpPr>
            <a:cxnSpLocks/>
          </p:cNvCxnSpPr>
          <p:nvPr/>
        </p:nvCxnSpPr>
        <p:spPr>
          <a:xfrm>
            <a:off x="1364418" y="4174320"/>
            <a:ext cx="75055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6321BDA3-EC06-B341-9167-6711909177CC}"/>
              </a:ext>
            </a:extLst>
          </p:cNvPr>
          <p:cNvPicPr>
            <a:picLocks noChangeAspect="1"/>
          </p:cNvPicPr>
          <p:nvPr/>
        </p:nvPicPr>
        <p:blipFill>
          <a:blip r:embed="rId4"/>
          <a:stretch>
            <a:fillRect/>
          </a:stretch>
        </p:blipFill>
        <p:spPr>
          <a:xfrm rot="564693">
            <a:off x="-219622" y="4383136"/>
            <a:ext cx="2534360" cy="2663743"/>
          </a:xfrm>
          <a:prstGeom prst="rect">
            <a:avLst/>
          </a:prstGeom>
        </p:spPr>
      </p:pic>
      <p:sp>
        <p:nvSpPr>
          <p:cNvPr id="20" name="Rounded Rectangular Callout 19">
            <a:extLst>
              <a:ext uri="{FF2B5EF4-FFF2-40B4-BE49-F238E27FC236}">
                <a16:creationId xmlns:a16="http://schemas.microsoft.com/office/drawing/2014/main" id="{CBB022A9-31AA-1349-9598-989494663F96}"/>
              </a:ext>
            </a:extLst>
          </p:cNvPr>
          <p:cNvSpPr/>
          <p:nvPr/>
        </p:nvSpPr>
        <p:spPr>
          <a:xfrm>
            <a:off x="2515475" y="5823512"/>
            <a:ext cx="972485" cy="579599"/>
          </a:xfrm>
          <a:prstGeom prst="wedgeRoundRectCallout">
            <a:avLst>
              <a:gd name="adj1" fmla="val -114792"/>
              <a:gd name="adj2" fmla="val -47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HUH?</a:t>
            </a:r>
          </a:p>
        </p:txBody>
      </p:sp>
      <p:cxnSp>
        <p:nvCxnSpPr>
          <p:cNvPr id="13" name="Straight Connector 12">
            <a:extLst>
              <a:ext uri="{FF2B5EF4-FFF2-40B4-BE49-F238E27FC236}">
                <a16:creationId xmlns:a16="http://schemas.microsoft.com/office/drawing/2014/main" id="{55DDB3D2-21DB-C74A-A86F-026B6E116FB7}"/>
              </a:ext>
            </a:extLst>
          </p:cNvPr>
          <p:cNvCxnSpPr>
            <a:cxnSpLocks/>
          </p:cNvCxnSpPr>
          <p:nvPr/>
        </p:nvCxnSpPr>
        <p:spPr>
          <a:xfrm>
            <a:off x="4107272" y="3954035"/>
            <a:ext cx="2657617" cy="6741"/>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812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26"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par>
                          <p:cTn id="57" fill="hold">
                            <p:stCondLst>
                              <p:cond delay="2500"/>
                            </p:stCondLst>
                            <p:childTnLst>
                              <p:par>
                                <p:cTn id="58" presetID="22" presetClass="entr" presetSubtype="8" fill="hold" nodeType="afterEffect">
                                  <p:stCondLst>
                                    <p:cond delay="10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nodeType="afterEffect">
                                  <p:stCondLst>
                                    <p:cond delay="100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CLASSROOM DISPLAYS</a:t>
            </a:r>
          </a:p>
        </p:txBody>
      </p:sp>
      <p:pic>
        <p:nvPicPr>
          <p:cNvPr id="13" name="Picture 12">
            <a:extLst>
              <a:ext uri="{FF2B5EF4-FFF2-40B4-BE49-F238E27FC236}">
                <a16:creationId xmlns:a16="http://schemas.microsoft.com/office/drawing/2014/main" id="{8D67507A-785F-514D-829D-A12BF9638441}"/>
              </a:ext>
            </a:extLst>
          </p:cNvPr>
          <p:cNvPicPr>
            <a:picLocks noChangeAspect="1"/>
          </p:cNvPicPr>
          <p:nvPr/>
        </p:nvPicPr>
        <p:blipFill>
          <a:blip r:embed="rId3"/>
          <a:stretch>
            <a:fillRect/>
          </a:stretch>
        </p:blipFill>
        <p:spPr>
          <a:xfrm rot="564693">
            <a:off x="-219622" y="4383136"/>
            <a:ext cx="2534360" cy="2663743"/>
          </a:xfrm>
          <a:prstGeom prst="rect">
            <a:avLst/>
          </a:prstGeom>
        </p:spPr>
      </p:pic>
      <p:pic>
        <p:nvPicPr>
          <p:cNvPr id="16" name="Picture 15">
            <a:extLst>
              <a:ext uri="{FF2B5EF4-FFF2-40B4-BE49-F238E27FC236}">
                <a16:creationId xmlns:a16="http://schemas.microsoft.com/office/drawing/2014/main" id="{A9F0A91C-7CA3-A643-B856-B90FA1712063}"/>
              </a:ext>
            </a:extLst>
          </p:cNvPr>
          <p:cNvPicPr>
            <a:picLocks noChangeAspect="1"/>
          </p:cNvPicPr>
          <p:nvPr/>
        </p:nvPicPr>
        <p:blipFill>
          <a:blip r:embed="rId4"/>
          <a:stretch>
            <a:fillRect/>
          </a:stretch>
        </p:blipFill>
        <p:spPr>
          <a:xfrm>
            <a:off x="5894422" y="2530567"/>
            <a:ext cx="1205842" cy="1138539"/>
          </a:xfrm>
          <a:prstGeom prst="rect">
            <a:avLst/>
          </a:prstGeom>
        </p:spPr>
      </p:pic>
      <p:pic>
        <p:nvPicPr>
          <p:cNvPr id="7" name="Picture 6" descr="A close up of a logo&#10;&#10;Description automatically generated">
            <a:extLst>
              <a:ext uri="{FF2B5EF4-FFF2-40B4-BE49-F238E27FC236}">
                <a16:creationId xmlns:a16="http://schemas.microsoft.com/office/drawing/2014/main" id="{F9C93B10-4F93-CE44-BC45-EC812BAA3355}"/>
              </a:ext>
            </a:extLst>
          </p:cNvPr>
          <p:cNvPicPr>
            <a:picLocks noChangeAspect="1"/>
          </p:cNvPicPr>
          <p:nvPr/>
        </p:nvPicPr>
        <p:blipFill>
          <a:blip r:embed="rId5"/>
          <a:stretch>
            <a:fillRect/>
          </a:stretch>
        </p:blipFill>
        <p:spPr>
          <a:xfrm>
            <a:off x="8660325" y="2628104"/>
            <a:ext cx="2935834" cy="3195408"/>
          </a:xfrm>
          <a:prstGeom prst="rect">
            <a:avLst/>
          </a:prstGeom>
        </p:spPr>
      </p:pic>
      <p:cxnSp>
        <p:nvCxnSpPr>
          <p:cNvPr id="21" name="Straight Arrow Connector 20">
            <a:extLst>
              <a:ext uri="{FF2B5EF4-FFF2-40B4-BE49-F238E27FC236}">
                <a16:creationId xmlns:a16="http://schemas.microsoft.com/office/drawing/2014/main" id="{C8865B83-68FB-794B-B0CD-CC07C6BC3093}"/>
              </a:ext>
            </a:extLst>
          </p:cNvPr>
          <p:cNvCxnSpPr>
            <a:cxnSpLocks/>
          </p:cNvCxnSpPr>
          <p:nvPr/>
        </p:nvCxnSpPr>
        <p:spPr>
          <a:xfrm flipV="1">
            <a:off x="4604084" y="3429000"/>
            <a:ext cx="1044607" cy="396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B0A46B0-D10F-6C4C-A231-33EE991D3E11}"/>
              </a:ext>
            </a:extLst>
          </p:cNvPr>
          <p:cNvSpPr/>
          <p:nvPr/>
        </p:nvSpPr>
        <p:spPr>
          <a:xfrm>
            <a:off x="2736213" y="3526167"/>
            <a:ext cx="1362701" cy="72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close up of a logo&#10;&#10;Description automatically generated">
            <a:extLst>
              <a:ext uri="{FF2B5EF4-FFF2-40B4-BE49-F238E27FC236}">
                <a16:creationId xmlns:a16="http://schemas.microsoft.com/office/drawing/2014/main" id="{81C0355C-D50B-9B45-BD3E-E791455C4524}"/>
              </a:ext>
            </a:extLst>
          </p:cNvPr>
          <p:cNvPicPr>
            <a:picLocks noChangeAspect="1"/>
          </p:cNvPicPr>
          <p:nvPr/>
        </p:nvPicPr>
        <p:blipFill>
          <a:blip r:embed="rId6"/>
          <a:stretch>
            <a:fillRect/>
          </a:stretch>
        </p:blipFill>
        <p:spPr>
          <a:xfrm>
            <a:off x="2606621" y="3201297"/>
            <a:ext cx="1804448" cy="1248378"/>
          </a:xfrm>
          <a:prstGeom prst="rect">
            <a:avLst/>
          </a:prstGeom>
        </p:spPr>
      </p:pic>
      <p:cxnSp>
        <p:nvCxnSpPr>
          <p:cNvPr id="28" name="Straight Arrow Connector 27">
            <a:extLst>
              <a:ext uri="{FF2B5EF4-FFF2-40B4-BE49-F238E27FC236}">
                <a16:creationId xmlns:a16="http://schemas.microsoft.com/office/drawing/2014/main" id="{C43BCFED-4D79-074F-88F8-8E223857683C}"/>
              </a:ext>
            </a:extLst>
          </p:cNvPr>
          <p:cNvCxnSpPr>
            <a:cxnSpLocks/>
          </p:cNvCxnSpPr>
          <p:nvPr/>
        </p:nvCxnSpPr>
        <p:spPr>
          <a:xfrm>
            <a:off x="7490407" y="3414793"/>
            <a:ext cx="835446" cy="5629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ular Callout 32">
            <a:extLst>
              <a:ext uri="{FF2B5EF4-FFF2-40B4-BE49-F238E27FC236}">
                <a16:creationId xmlns:a16="http://schemas.microsoft.com/office/drawing/2014/main" id="{9F6CE60C-AEBC-414A-B363-3556792F16C9}"/>
              </a:ext>
            </a:extLst>
          </p:cNvPr>
          <p:cNvSpPr/>
          <p:nvPr/>
        </p:nvSpPr>
        <p:spPr>
          <a:xfrm>
            <a:off x="2515475" y="5823512"/>
            <a:ext cx="972485" cy="579599"/>
          </a:xfrm>
          <a:prstGeom prst="wedgeRoundRectCallout">
            <a:avLst>
              <a:gd name="adj1" fmla="val -114792"/>
              <a:gd name="adj2" fmla="val -47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HUH?</a:t>
            </a:r>
          </a:p>
        </p:txBody>
      </p:sp>
      <p:pic>
        <p:nvPicPr>
          <p:cNvPr id="34" name="Picture 33" descr="A picture containing text&#10;&#10;Description automatically generated">
            <a:extLst>
              <a:ext uri="{FF2B5EF4-FFF2-40B4-BE49-F238E27FC236}">
                <a16:creationId xmlns:a16="http://schemas.microsoft.com/office/drawing/2014/main" id="{2D0D5E9A-4B98-8143-A1A6-15F5D046A6C2}"/>
              </a:ext>
            </a:extLst>
          </p:cNvPr>
          <p:cNvPicPr>
            <a:picLocks noChangeAspect="1"/>
          </p:cNvPicPr>
          <p:nvPr/>
        </p:nvPicPr>
        <p:blipFill>
          <a:blip r:embed="rId7"/>
          <a:stretch>
            <a:fillRect/>
          </a:stretch>
        </p:blipFill>
        <p:spPr>
          <a:xfrm>
            <a:off x="2852324" y="3761601"/>
            <a:ext cx="565239" cy="432247"/>
          </a:xfrm>
          <a:prstGeom prst="rect">
            <a:avLst/>
          </a:prstGeom>
        </p:spPr>
      </p:pic>
      <p:sp>
        <p:nvSpPr>
          <p:cNvPr id="38" name="Rectangle 37">
            <a:extLst>
              <a:ext uri="{FF2B5EF4-FFF2-40B4-BE49-F238E27FC236}">
                <a16:creationId xmlns:a16="http://schemas.microsoft.com/office/drawing/2014/main" id="{C4A28D57-E365-7745-B0B4-34068F63EB11}"/>
              </a:ext>
            </a:extLst>
          </p:cNvPr>
          <p:cNvSpPr/>
          <p:nvPr/>
        </p:nvSpPr>
        <p:spPr>
          <a:xfrm>
            <a:off x="5935695" y="4736632"/>
            <a:ext cx="819455" cy="1107996"/>
          </a:xfrm>
          <a:prstGeom prst="rect">
            <a:avLst/>
          </a:prstGeom>
        </p:spPr>
        <p:txBody>
          <a:bodyPr wrap="none">
            <a:spAutoFit/>
          </a:bodyPr>
          <a:lstStyle/>
          <a:p>
            <a:r>
              <a:rPr lang="en-US" sz="6600" b="1" dirty="0">
                <a:solidFill>
                  <a:schemeClr val="accent6">
                    <a:lumMod val="75000"/>
                  </a:schemeClr>
                </a:solidFill>
              </a:rPr>
              <a:t>✓</a:t>
            </a:r>
            <a:endParaRPr lang="en-US" sz="6600" dirty="0"/>
          </a:p>
        </p:txBody>
      </p:sp>
      <p:sp>
        <p:nvSpPr>
          <p:cNvPr id="39" name="TextBox 38">
            <a:extLst>
              <a:ext uri="{FF2B5EF4-FFF2-40B4-BE49-F238E27FC236}">
                <a16:creationId xmlns:a16="http://schemas.microsoft.com/office/drawing/2014/main" id="{4ED97E00-52F3-2345-9D71-23D433AF69CD}"/>
              </a:ext>
            </a:extLst>
          </p:cNvPr>
          <p:cNvSpPr txBox="1"/>
          <p:nvPr/>
        </p:nvSpPr>
        <p:spPr>
          <a:xfrm>
            <a:off x="5004367" y="5715007"/>
            <a:ext cx="2838853" cy="923330"/>
          </a:xfrm>
          <a:prstGeom prst="rect">
            <a:avLst/>
          </a:prstGeom>
          <a:noFill/>
        </p:spPr>
        <p:txBody>
          <a:bodyPr wrap="square" rtlCol="0">
            <a:spAutoFit/>
          </a:bodyPr>
          <a:lstStyle/>
          <a:p>
            <a:r>
              <a:rPr lang="en-US" dirty="0"/>
              <a:t>(If image not reasonably available commercially in the displayable format)</a:t>
            </a:r>
          </a:p>
        </p:txBody>
      </p:sp>
      <p:pic>
        <p:nvPicPr>
          <p:cNvPr id="41" name="Picture 40" descr="A close up of a logo&#10;&#10;Description automatically generated">
            <a:extLst>
              <a:ext uri="{FF2B5EF4-FFF2-40B4-BE49-F238E27FC236}">
                <a16:creationId xmlns:a16="http://schemas.microsoft.com/office/drawing/2014/main" id="{E10FC6EF-A5C6-F042-BB06-044334255E53}"/>
              </a:ext>
            </a:extLst>
          </p:cNvPr>
          <p:cNvPicPr>
            <a:picLocks noChangeAspect="1"/>
          </p:cNvPicPr>
          <p:nvPr/>
        </p:nvPicPr>
        <p:blipFill>
          <a:blip r:embed="rId8"/>
          <a:stretch>
            <a:fillRect/>
          </a:stretch>
        </p:blipFill>
        <p:spPr>
          <a:xfrm>
            <a:off x="8997799" y="3222694"/>
            <a:ext cx="2355142" cy="2911864"/>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3B83474C-901F-9A4E-8FB9-5CD0B0D2F8E9}"/>
              </a:ext>
            </a:extLst>
          </p:cNvPr>
          <p:cNvPicPr>
            <a:picLocks noChangeAspect="1"/>
          </p:cNvPicPr>
          <p:nvPr/>
        </p:nvPicPr>
        <p:blipFill>
          <a:blip r:embed="rId7"/>
          <a:stretch>
            <a:fillRect/>
          </a:stretch>
        </p:blipFill>
        <p:spPr>
          <a:xfrm>
            <a:off x="9451366" y="3452790"/>
            <a:ext cx="1432405" cy="1148400"/>
          </a:xfrm>
          <a:prstGeom prst="rect">
            <a:avLst/>
          </a:prstGeom>
        </p:spPr>
      </p:pic>
    </p:spTree>
    <p:extLst>
      <p:ext uri="{BB962C8B-B14F-4D97-AF65-F5344CB8AC3E}">
        <p14:creationId xmlns:p14="http://schemas.microsoft.com/office/powerpoint/2010/main" val="1411543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41"/>
                                        </p:tgtEl>
                                      </p:cBhvr>
                                    </p:animEffect>
                                    <p:animScale>
                                      <p:cBhvr>
                                        <p:cTn id="38" dur="25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p:bldP spid="39" grpId="0"/>
      <p:bldP spid="3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PUBLIC PERFORMANCES </a:t>
            </a:r>
          </a:p>
        </p:txBody>
      </p:sp>
      <p:sp>
        <p:nvSpPr>
          <p:cNvPr id="5" name="TextBox 4">
            <a:extLst>
              <a:ext uri="{FF2B5EF4-FFF2-40B4-BE49-F238E27FC236}">
                <a16:creationId xmlns:a16="http://schemas.microsoft.com/office/drawing/2014/main" id="{774A92DE-7E7B-724C-A03E-5061D31B41A6}"/>
              </a:ext>
            </a:extLst>
          </p:cNvPr>
          <p:cNvSpPr txBox="1"/>
          <p:nvPr/>
        </p:nvSpPr>
        <p:spPr>
          <a:xfrm>
            <a:off x="631031" y="2114551"/>
            <a:ext cx="8682518" cy="2862322"/>
          </a:xfrm>
          <a:prstGeom prst="rect">
            <a:avLst/>
          </a:prstGeom>
          <a:noFill/>
        </p:spPr>
        <p:txBody>
          <a:bodyPr wrap="square" rtlCol="0">
            <a:spAutoFit/>
          </a:bodyPr>
          <a:lstStyle/>
          <a:p>
            <a:r>
              <a:rPr lang="en-CA" b="1" dirty="0"/>
              <a:t>Performances</a:t>
            </a:r>
          </a:p>
          <a:p>
            <a:endParaRPr lang="en-CA" b="1" dirty="0"/>
          </a:p>
          <a:p>
            <a:r>
              <a:rPr lang="en-CA" b="1" dirty="0"/>
              <a:t>29.5</a:t>
            </a:r>
            <a:r>
              <a:rPr lang="en-CA" dirty="0"/>
              <a:t> It is not an infringement of copyright for an educational institution or a person acting under its authority to do the following acts  if they are done on the premises of an educational institution for educational or training purposes and not for profit  before an audience consisting primarily of students of the educational institution</a:t>
            </a:r>
          </a:p>
          <a:p>
            <a:endParaRPr lang="en-CA" dirty="0"/>
          </a:p>
          <a:p>
            <a:r>
              <a:rPr lang="en-CA" b="1" dirty="0"/>
              <a:t>(a)</a:t>
            </a:r>
            <a:r>
              <a:rPr lang="en-CA" dirty="0"/>
              <a:t> the live performance in public, primarily by students of the educational institution, of a work;</a:t>
            </a:r>
          </a:p>
        </p:txBody>
      </p:sp>
      <p:cxnSp>
        <p:nvCxnSpPr>
          <p:cNvPr id="7" name="Straight Connector 6">
            <a:extLst>
              <a:ext uri="{FF2B5EF4-FFF2-40B4-BE49-F238E27FC236}">
                <a16:creationId xmlns:a16="http://schemas.microsoft.com/office/drawing/2014/main" id="{4FA970C5-0313-D145-9C82-9A5683306B38}"/>
              </a:ext>
            </a:extLst>
          </p:cNvPr>
          <p:cNvCxnSpPr>
            <a:cxnSpLocks/>
          </p:cNvCxnSpPr>
          <p:nvPr/>
        </p:nvCxnSpPr>
        <p:spPr>
          <a:xfrm>
            <a:off x="5933440" y="3251350"/>
            <a:ext cx="297422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B956FF-72CF-A848-8737-687911B47842}"/>
              </a:ext>
            </a:extLst>
          </p:cNvPr>
          <p:cNvCxnSpPr>
            <a:cxnSpLocks/>
          </p:cNvCxnSpPr>
          <p:nvPr/>
        </p:nvCxnSpPr>
        <p:spPr>
          <a:xfrm>
            <a:off x="4109402" y="4668029"/>
            <a:ext cx="505491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89E497-6F40-5446-81E8-3E289CF650C0}"/>
              </a:ext>
            </a:extLst>
          </p:cNvPr>
          <p:cNvCxnSpPr>
            <a:cxnSpLocks/>
          </p:cNvCxnSpPr>
          <p:nvPr/>
        </p:nvCxnSpPr>
        <p:spPr>
          <a:xfrm>
            <a:off x="2327049" y="3845516"/>
            <a:ext cx="4155031"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6" name="Picture 15" descr="A close up of a logo&#10;&#10;Description automatically generated">
            <a:extLst>
              <a:ext uri="{FF2B5EF4-FFF2-40B4-BE49-F238E27FC236}">
                <a16:creationId xmlns:a16="http://schemas.microsoft.com/office/drawing/2014/main" id="{76062EA6-CC1E-864C-AC2B-86BE36A0CB93}"/>
              </a:ext>
            </a:extLst>
          </p:cNvPr>
          <p:cNvPicPr>
            <a:picLocks noChangeAspect="1"/>
          </p:cNvPicPr>
          <p:nvPr/>
        </p:nvPicPr>
        <p:blipFill>
          <a:blip r:embed="rId3"/>
          <a:stretch>
            <a:fillRect/>
          </a:stretch>
        </p:blipFill>
        <p:spPr>
          <a:xfrm>
            <a:off x="9710866" y="3251350"/>
            <a:ext cx="2096330" cy="2128747"/>
          </a:xfrm>
          <a:prstGeom prst="rect">
            <a:avLst/>
          </a:prstGeom>
        </p:spPr>
      </p:pic>
    </p:spTree>
    <p:extLst>
      <p:ext uri="{BB962C8B-B14F-4D97-AF65-F5344CB8AC3E}">
        <p14:creationId xmlns:p14="http://schemas.microsoft.com/office/powerpoint/2010/main" val="17199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SOUNDS, FILMS, AND BROADCASTS</a:t>
            </a:r>
          </a:p>
        </p:txBody>
      </p:sp>
      <p:pic>
        <p:nvPicPr>
          <p:cNvPr id="5" name="Picture 4" descr="A close up of a logo&#10;&#10;Description automatically generated">
            <a:extLst>
              <a:ext uri="{FF2B5EF4-FFF2-40B4-BE49-F238E27FC236}">
                <a16:creationId xmlns:a16="http://schemas.microsoft.com/office/drawing/2014/main" id="{3973087E-095C-EF46-B569-F9E6EDA3A499}"/>
              </a:ext>
            </a:extLst>
          </p:cNvPr>
          <p:cNvPicPr>
            <a:picLocks noChangeAspect="1"/>
          </p:cNvPicPr>
          <p:nvPr/>
        </p:nvPicPr>
        <p:blipFill>
          <a:blip r:embed="rId3"/>
          <a:stretch>
            <a:fillRect/>
          </a:stretch>
        </p:blipFill>
        <p:spPr>
          <a:xfrm>
            <a:off x="2176082" y="2804553"/>
            <a:ext cx="2003545" cy="1837367"/>
          </a:xfrm>
          <a:prstGeom prst="rect">
            <a:avLst/>
          </a:prstGeom>
        </p:spPr>
      </p:pic>
      <p:pic>
        <p:nvPicPr>
          <p:cNvPr id="7" name="Cinematographic work">
            <a:extLst>
              <a:ext uri="{FF2B5EF4-FFF2-40B4-BE49-F238E27FC236}">
                <a16:creationId xmlns:a16="http://schemas.microsoft.com/office/drawing/2014/main" id="{518E5905-A621-2646-816B-570EE2F996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1921" y="2581033"/>
            <a:ext cx="2182318" cy="275059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C3D18F6-F5FB-6547-8200-F5DC3ED58250}"/>
              </a:ext>
            </a:extLst>
          </p:cNvPr>
          <p:cNvPicPr>
            <a:picLocks noChangeAspect="1"/>
          </p:cNvPicPr>
          <p:nvPr/>
        </p:nvPicPr>
        <p:blipFill>
          <a:blip r:embed="rId6"/>
          <a:stretch>
            <a:fillRect/>
          </a:stretch>
        </p:blipFill>
        <p:spPr>
          <a:xfrm>
            <a:off x="8239017" y="2804553"/>
            <a:ext cx="2096329" cy="2034025"/>
          </a:xfrm>
          <a:prstGeom prst="rect">
            <a:avLst/>
          </a:prstGeom>
        </p:spPr>
      </p:pic>
      <p:pic>
        <p:nvPicPr>
          <p:cNvPr id="11" name="Picture 10" descr="A close up of a logo&#10;&#10;Description automatically generated">
            <a:extLst>
              <a:ext uri="{FF2B5EF4-FFF2-40B4-BE49-F238E27FC236}">
                <a16:creationId xmlns:a16="http://schemas.microsoft.com/office/drawing/2014/main" id="{D45845DA-6037-584A-BC07-026873649E00}"/>
              </a:ext>
            </a:extLst>
          </p:cNvPr>
          <p:cNvPicPr>
            <a:picLocks noChangeAspect="1"/>
          </p:cNvPicPr>
          <p:nvPr/>
        </p:nvPicPr>
        <p:blipFill>
          <a:blip r:embed="rId7"/>
          <a:stretch>
            <a:fillRect/>
          </a:stretch>
        </p:blipFill>
        <p:spPr>
          <a:xfrm>
            <a:off x="4638040" y="5276210"/>
            <a:ext cx="2915920" cy="1057534"/>
          </a:xfrm>
          <a:prstGeom prst="rect">
            <a:avLst/>
          </a:prstGeom>
        </p:spPr>
      </p:pic>
      <p:cxnSp>
        <p:nvCxnSpPr>
          <p:cNvPr id="12" name="Straight Arrow Connector 11">
            <a:extLst>
              <a:ext uri="{FF2B5EF4-FFF2-40B4-BE49-F238E27FC236}">
                <a16:creationId xmlns:a16="http://schemas.microsoft.com/office/drawing/2014/main" id="{BB36A3E7-B20E-FA4B-83A7-5106A428CD27}"/>
              </a:ext>
            </a:extLst>
          </p:cNvPr>
          <p:cNvCxnSpPr>
            <a:cxnSpLocks/>
          </p:cNvCxnSpPr>
          <p:nvPr/>
        </p:nvCxnSpPr>
        <p:spPr>
          <a:xfrm>
            <a:off x="3177854" y="5804977"/>
            <a:ext cx="100177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AB54C76-DE42-DD48-A88E-3E117FDC1186}"/>
              </a:ext>
            </a:extLst>
          </p:cNvPr>
          <p:cNvSpPr txBox="1"/>
          <p:nvPr/>
        </p:nvSpPr>
        <p:spPr>
          <a:xfrm>
            <a:off x="490028" y="5614107"/>
            <a:ext cx="2458619" cy="369325"/>
          </a:xfrm>
          <a:prstGeom prst="rect">
            <a:avLst/>
          </a:prstGeom>
          <a:noFill/>
        </p:spPr>
        <p:txBody>
          <a:bodyPr wrap="square" rtlCol="0">
            <a:spAutoFit/>
          </a:bodyPr>
          <a:lstStyle/>
          <a:p>
            <a:r>
              <a:rPr lang="en-US" dirty="0"/>
              <a:t>Audience = Students</a:t>
            </a:r>
          </a:p>
        </p:txBody>
      </p:sp>
    </p:spTree>
    <p:extLst>
      <p:ext uri="{BB962C8B-B14F-4D97-AF65-F5344CB8AC3E}">
        <p14:creationId xmlns:p14="http://schemas.microsoft.com/office/powerpoint/2010/main" val="697742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900" decel="100000" fill="hold"/>
                                        <p:tgtEl>
                                          <p:spTgt spid="1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8" fill="hold" grpId="1"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par>
                          <p:cTn id="38" fill="hold">
                            <p:stCondLst>
                              <p:cond delay="1000"/>
                            </p:stCondLst>
                            <p:childTnLst>
                              <p:par>
                                <p:cTn id="39" presetID="26" presetClass="emph" presetSubtype="0" fill="hold" nodeType="after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SOUNDS, FILMS, AND BROADCASTS</a:t>
            </a:r>
          </a:p>
        </p:txBody>
      </p:sp>
      <p:pic>
        <p:nvPicPr>
          <p:cNvPr id="13" name="Picture 12" descr="A picture containing drawing&#10;&#10;Description automatically generated">
            <a:extLst>
              <a:ext uri="{FF2B5EF4-FFF2-40B4-BE49-F238E27FC236}">
                <a16:creationId xmlns:a16="http://schemas.microsoft.com/office/drawing/2014/main" id="{F1B5D979-F99C-984B-9E34-909F9ADF8A96}"/>
              </a:ext>
            </a:extLst>
          </p:cNvPr>
          <p:cNvPicPr>
            <a:picLocks noChangeAspect="1"/>
          </p:cNvPicPr>
          <p:nvPr/>
        </p:nvPicPr>
        <p:blipFill>
          <a:blip r:embed="rId3"/>
          <a:stretch>
            <a:fillRect/>
          </a:stretch>
        </p:blipFill>
        <p:spPr>
          <a:xfrm>
            <a:off x="211906" y="2511712"/>
            <a:ext cx="2096329" cy="2034025"/>
          </a:xfrm>
          <a:prstGeom prst="rect">
            <a:avLst/>
          </a:prstGeom>
        </p:spPr>
      </p:pic>
      <p:pic>
        <p:nvPicPr>
          <p:cNvPr id="16" name="Picture 15" descr="A close up of a logo&#10;&#10;Description automatically generated">
            <a:extLst>
              <a:ext uri="{FF2B5EF4-FFF2-40B4-BE49-F238E27FC236}">
                <a16:creationId xmlns:a16="http://schemas.microsoft.com/office/drawing/2014/main" id="{4BBBEC5B-37FD-6C4C-BB55-222FAF5489CD}"/>
              </a:ext>
            </a:extLst>
          </p:cNvPr>
          <p:cNvPicPr>
            <a:picLocks noChangeAspect="1"/>
          </p:cNvPicPr>
          <p:nvPr/>
        </p:nvPicPr>
        <p:blipFill>
          <a:blip r:embed="rId4"/>
          <a:stretch>
            <a:fillRect/>
          </a:stretch>
        </p:blipFill>
        <p:spPr>
          <a:xfrm>
            <a:off x="3884217" y="2790939"/>
            <a:ext cx="1554769" cy="1754798"/>
          </a:xfrm>
          <a:prstGeom prst="rect">
            <a:avLst/>
          </a:prstGeom>
        </p:spPr>
      </p:pic>
      <p:cxnSp>
        <p:nvCxnSpPr>
          <p:cNvPr id="17" name="Straight Arrow Connector 16">
            <a:extLst>
              <a:ext uri="{FF2B5EF4-FFF2-40B4-BE49-F238E27FC236}">
                <a16:creationId xmlns:a16="http://schemas.microsoft.com/office/drawing/2014/main" id="{6D3D98FB-96B6-D34A-9C67-F4FE492C9FFA}"/>
              </a:ext>
            </a:extLst>
          </p:cNvPr>
          <p:cNvCxnSpPr>
            <a:cxnSpLocks/>
          </p:cNvCxnSpPr>
          <p:nvPr/>
        </p:nvCxnSpPr>
        <p:spPr>
          <a:xfrm>
            <a:off x="2422486" y="3719235"/>
            <a:ext cx="1001773"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1F0173-7703-1644-876D-10A76BE70FA9}"/>
              </a:ext>
            </a:extLst>
          </p:cNvPr>
          <p:cNvSpPr txBox="1"/>
          <p:nvPr/>
        </p:nvSpPr>
        <p:spPr>
          <a:xfrm>
            <a:off x="1919036" y="5086867"/>
            <a:ext cx="4297827" cy="369332"/>
          </a:xfrm>
          <a:prstGeom prst="rect">
            <a:avLst/>
          </a:prstGeom>
          <a:noFill/>
        </p:spPr>
        <p:txBody>
          <a:bodyPr wrap="square" rtlCol="0">
            <a:spAutoFit/>
          </a:bodyPr>
          <a:lstStyle/>
          <a:p>
            <a:r>
              <a:rPr lang="en-US" dirty="0"/>
              <a:t>If the recording is of a news broadcast </a:t>
            </a:r>
          </a:p>
        </p:txBody>
      </p:sp>
      <p:cxnSp>
        <p:nvCxnSpPr>
          <p:cNvPr id="21" name="Straight Arrow Connector 20">
            <a:extLst>
              <a:ext uri="{FF2B5EF4-FFF2-40B4-BE49-F238E27FC236}">
                <a16:creationId xmlns:a16="http://schemas.microsoft.com/office/drawing/2014/main" id="{DC65020C-F5EB-7B4A-B073-E9EBDFD3900C}"/>
              </a:ext>
            </a:extLst>
          </p:cNvPr>
          <p:cNvCxnSpPr>
            <a:cxnSpLocks/>
          </p:cNvCxnSpPr>
          <p:nvPr/>
        </p:nvCxnSpPr>
        <p:spPr>
          <a:xfrm>
            <a:off x="5400253" y="3699242"/>
            <a:ext cx="6270379"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1FB11EF-21AC-A24F-B6AF-8208B386DAC5}"/>
              </a:ext>
            </a:extLst>
          </p:cNvPr>
          <p:cNvSpPr txBox="1"/>
          <p:nvPr/>
        </p:nvSpPr>
        <p:spPr>
          <a:xfrm>
            <a:off x="5832315" y="5074353"/>
            <a:ext cx="3465819" cy="369311"/>
          </a:xfrm>
          <a:prstGeom prst="rect">
            <a:avLst/>
          </a:prstGeom>
          <a:noFill/>
        </p:spPr>
        <p:txBody>
          <a:bodyPr wrap="square" rtlCol="0">
            <a:spAutoFit/>
          </a:bodyPr>
          <a:lstStyle/>
          <a:p>
            <a:r>
              <a:rPr lang="en-US" dirty="0"/>
              <a:t>you can save it for future use. </a:t>
            </a:r>
          </a:p>
        </p:txBody>
      </p:sp>
      <p:cxnSp>
        <p:nvCxnSpPr>
          <p:cNvPr id="30" name="Straight Arrow Connector 29">
            <a:extLst>
              <a:ext uri="{FF2B5EF4-FFF2-40B4-BE49-F238E27FC236}">
                <a16:creationId xmlns:a16="http://schemas.microsoft.com/office/drawing/2014/main" id="{04D9BF8C-CF97-914F-8BDF-2DD0671B9A5F}"/>
              </a:ext>
            </a:extLst>
          </p:cNvPr>
          <p:cNvCxnSpPr>
            <a:cxnSpLocks/>
          </p:cNvCxnSpPr>
          <p:nvPr/>
        </p:nvCxnSpPr>
        <p:spPr>
          <a:xfrm>
            <a:off x="5593080" y="3699242"/>
            <a:ext cx="969235"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2B8F42E-84D3-AB4C-9640-E37A2A2E2739}"/>
              </a:ext>
            </a:extLst>
          </p:cNvPr>
          <p:cNvSpPr txBox="1"/>
          <p:nvPr/>
        </p:nvSpPr>
        <p:spPr>
          <a:xfrm>
            <a:off x="1465484" y="5397754"/>
            <a:ext cx="6177999" cy="369332"/>
          </a:xfrm>
          <a:prstGeom prst="rect">
            <a:avLst/>
          </a:prstGeom>
          <a:noFill/>
        </p:spPr>
        <p:txBody>
          <a:bodyPr wrap="square" rtlCol="0">
            <a:spAutoFit/>
          </a:bodyPr>
          <a:lstStyle/>
          <a:p>
            <a:r>
              <a:rPr lang="en-US" dirty="0"/>
              <a:t>If the recording is of a documentary or non-news broadcast </a:t>
            </a:r>
          </a:p>
        </p:txBody>
      </p:sp>
      <p:sp>
        <p:nvSpPr>
          <p:cNvPr id="33" name="TextBox 32">
            <a:extLst>
              <a:ext uri="{FF2B5EF4-FFF2-40B4-BE49-F238E27FC236}">
                <a16:creationId xmlns:a16="http://schemas.microsoft.com/office/drawing/2014/main" id="{B0AEEA2C-C7D8-2A4D-8BBE-7B4DBF4B1891}"/>
              </a:ext>
            </a:extLst>
          </p:cNvPr>
          <p:cNvSpPr txBox="1"/>
          <p:nvPr/>
        </p:nvSpPr>
        <p:spPr>
          <a:xfrm>
            <a:off x="7488966" y="5397754"/>
            <a:ext cx="3784589" cy="369332"/>
          </a:xfrm>
          <a:prstGeom prst="rect">
            <a:avLst/>
          </a:prstGeom>
          <a:noFill/>
        </p:spPr>
        <p:txBody>
          <a:bodyPr wrap="square" rtlCol="0">
            <a:spAutoFit/>
          </a:bodyPr>
          <a:lstStyle/>
          <a:p>
            <a:r>
              <a:rPr lang="en-US" dirty="0"/>
              <a:t>it must be destroyed after 30 days </a:t>
            </a:r>
          </a:p>
        </p:txBody>
      </p:sp>
      <p:pic>
        <p:nvPicPr>
          <p:cNvPr id="35" name="Atomic bomb">
            <a:extLst>
              <a:ext uri="{FF2B5EF4-FFF2-40B4-BE49-F238E27FC236}">
                <a16:creationId xmlns:a16="http://schemas.microsoft.com/office/drawing/2014/main" id="{1347DED1-D7D9-B644-A1CB-83C2DD301B2E}"/>
              </a:ext>
            </a:extLst>
          </p:cNvPr>
          <p:cNvPicPr>
            <a:picLocks noChangeAspect="1"/>
          </p:cNvPicPr>
          <p:nvPr/>
        </p:nvPicPr>
        <p:blipFill>
          <a:blip r:embed="rId5"/>
          <a:stretch>
            <a:fillRect/>
          </a:stretch>
        </p:blipFill>
        <p:spPr>
          <a:xfrm>
            <a:off x="6989545" y="2725655"/>
            <a:ext cx="3280495" cy="2186997"/>
          </a:xfrm>
          <a:prstGeom prst="rect">
            <a:avLst/>
          </a:prstGeom>
        </p:spPr>
      </p:pic>
      <p:cxnSp>
        <p:nvCxnSpPr>
          <p:cNvPr id="37" name="Straight Connector 36">
            <a:extLst>
              <a:ext uri="{FF2B5EF4-FFF2-40B4-BE49-F238E27FC236}">
                <a16:creationId xmlns:a16="http://schemas.microsoft.com/office/drawing/2014/main" id="{F5F57B84-9E07-D24E-99A0-1891FFA885EC}"/>
              </a:ext>
            </a:extLst>
          </p:cNvPr>
          <p:cNvCxnSpPr>
            <a:cxnSpLocks/>
          </p:cNvCxnSpPr>
          <p:nvPr/>
        </p:nvCxnSpPr>
        <p:spPr>
          <a:xfrm flipV="1">
            <a:off x="3801763" y="5767086"/>
            <a:ext cx="1329215" cy="3653"/>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892FF40-5B8F-E94D-840E-97FC35E63C51}"/>
              </a:ext>
            </a:extLst>
          </p:cNvPr>
          <p:cNvSpPr txBox="1"/>
          <p:nvPr/>
        </p:nvSpPr>
        <p:spPr>
          <a:xfrm>
            <a:off x="5567682" y="3128160"/>
            <a:ext cx="994633" cy="369332"/>
          </a:xfrm>
          <a:prstGeom prst="rect">
            <a:avLst/>
          </a:prstGeom>
          <a:noFill/>
        </p:spPr>
        <p:txBody>
          <a:bodyPr wrap="square" rtlCol="0">
            <a:spAutoFit/>
          </a:bodyPr>
          <a:lstStyle/>
          <a:p>
            <a:r>
              <a:rPr lang="en-US" dirty="0"/>
              <a:t>30 days</a:t>
            </a:r>
          </a:p>
        </p:txBody>
      </p:sp>
      <p:pic>
        <p:nvPicPr>
          <p:cNvPr id="40" name="Picture 39">
            <a:extLst>
              <a:ext uri="{FF2B5EF4-FFF2-40B4-BE49-F238E27FC236}">
                <a16:creationId xmlns:a16="http://schemas.microsoft.com/office/drawing/2014/main" id="{B39B511C-6AC1-454E-B5F9-FF926ABEED07}"/>
              </a:ext>
            </a:extLst>
          </p:cNvPr>
          <p:cNvPicPr>
            <a:picLocks noChangeAspect="1"/>
          </p:cNvPicPr>
          <p:nvPr/>
        </p:nvPicPr>
        <p:blipFill>
          <a:blip r:embed="rId6"/>
          <a:stretch>
            <a:fillRect/>
          </a:stretch>
        </p:blipFill>
        <p:spPr>
          <a:xfrm rot="19019055">
            <a:off x="10513850" y="1215869"/>
            <a:ext cx="2534360" cy="2663743"/>
          </a:xfrm>
          <a:prstGeom prst="rect">
            <a:avLst/>
          </a:prstGeom>
        </p:spPr>
      </p:pic>
      <p:sp>
        <p:nvSpPr>
          <p:cNvPr id="41" name="Rounded Rectangular Callout 40">
            <a:extLst>
              <a:ext uri="{FF2B5EF4-FFF2-40B4-BE49-F238E27FC236}">
                <a16:creationId xmlns:a16="http://schemas.microsoft.com/office/drawing/2014/main" id="{C8D5DF2C-FE68-DD4B-935B-AE7FDC74F260}"/>
              </a:ext>
            </a:extLst>
          </p:cNvPr>
          <p:cNvSpPr/>
          <p:nvPr/>
        </p:nvSpPr>
        <p:spPr>
          <a:xfrm>
            <a:off x="7488966" y="1647166"/>
            <a:ext cx="1431141" cy="686378"/>
          </a:xfrm>
          <a:prstGeom prst="wedgeRoundRectCallout">
            <a:avLst>
              <a:gd name="adj1" fmla="val 157562"/>
              <a:gd name="adj2" fmla="val 48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UNCOOL.</a:t>
            </a:r>
          </a:p>
        </p:txBody>
      </p:sp>
    </p:spTree>
    <p:extLst>
      <p:ext uri="{BB962C8B-B14F-4D97-AF65-F5344CB8AC3E}">
        <p14:creationId xmlns:p14="http://schemas.microsoft.com/office/powerpoint/2010/main" val="9082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1000"/>
                            </p:stCondLst>
                            <p:childTnLst>
                              <p:par>
                                <p:cTn id="52" presetID="1" presetClass="entr" presetSubtype="0"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1+#ppt_w/2"/>
                                          </p:val>
                                        </p:tav>
                                        <p:tav tm="100000">
                                          <p:val>
                                            <p:strVal val="#ppt_x"/>
                                          </p:val>
                                        </p:tav>
                                      </p:tavLst>
                                    </p:anim>
                                    <p:anim calcmode="lin" valueType="num">
                                      <p:cBhvr additive="base">
                                        <p:cTn id="64" dur="500" fill="hold"/>
                                        <p:tgtEl>
                                          <p:spTgt spid="40"/>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4" grpId="0"/>
      <p:bldP spid="24" grpId="1"/>
      <p:bldP spid="32" grpId="0"/>
      <p:bldP spid="33" grpId="0"/>
      <p:bldP spid="39"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TELECOMMUNICATION AND RECORDING</a:t>
            </a:r>
          </a:p>
        </p:txBody>
      </p:sp>
      <p:sp>
        <p:nvSpPr>
          <p:cNvPr id="5" name="TextBox 4">
            <a:extLst>
              <a:ext uri="{FF2B5EF4-FFF2-40B4-BE49-F238E27FC236}">
                <a16:creationId xmlns:a16="http://schemas.microsoft.com/office/drawing/2014/main" id="{8F8D7A9C-99AC-5A42-8B28-4A7603818B3F}"/>
              </a:ext>
            </a:extLst>
          </p:cNvPr>
          <p:cNvSpPr txBox="1"/>
          <p:nvPr/>
        </p:nvSpPr>
        <p:spPr>
          <a:xfrm>
            <a:off x="961697" y="2002221"/>
            <a:ext cx="10392103" cy="2585323"/>
          </a:xfrm>
          <a:prstGeom prst="rect">
            <a:avLst/>
          </a:prstGeom>
          <a:noFill/>
        </p:spPr>
        <p:txBody>
          <a:bodyPr wrap="square" rtlCol="0">
            <a:spAutoFit/>
          </a:bodyPr>
          <a:lstStyle/>
          <a:p>
            <a:r>
              <a:rPr lang="en-CA" b="1" dirty="0"/>
              <a:t>Communication by telecommunication</a:t>
            </a:r>
          </a:p>
          <a:p>
            <a:endParaRPr lang="en-CA" b="1" dirty="0"/>
          </a:p>
          <a:p>
            <a:r>
              <a:rPr lang="en-CA" b="1" dirty="0"/>
              <a:t>30.01 (3)</a:t>
            </a:r>
            <a:r>
              <a:rPr lang="en-CA" dirty="0"/>
              <a:t> Subject to subsection (6), it is not an infringement of copyright for an educational institution or a person acting under its authority</a:t>
            </a:r>
          </a:p>
          <a:p>
            <a:endParaRPr lang="en-CA" dirty="0"/>
          </a:p>
          <a:p>
            <a:r>
              <a:rPr lang="en-CA" b="1" dirty="0"/>
              <a:t>(a)</a:t>
            </a:r>
            <a:r>
              <a:rPr lang="en-CA" dirty="0"/>
              <a:t> to communicate a lesson to the public by telecommunication for educational or training purposes, if that public consists only of students who are enrolled in a course of which the lesson forms a part or of other persons acting under the authority of the educational institution;</a:t>
            </a:r>
          </a:p>
          <a:p>
            <a:endParaRPr lang="en-US" dirty="0"/>
          </a:p>
        </p:txBody>
      </p:sp>
      <p:sp>
        <p:nvSpPr>
          <p:cNvPr id="7" name="TextBox 6">
            <a:extLst>
              <a:ext uri="{FF2B5EF4-FFF2-40B4-BE49-F238E27FC236}">
                <a16:creationId xmlns:a16="http://schemas.microsoft.com/office/drawing/2014/main" id="{DE7D90A9-EF83-7C47-AB8E-C3A776B9075C}"/>
              </a:ext>
            </a:extLst>
          </p:cNvPr>
          <p:cNvSpPr txBox="1"/>
          <p:nvPr/>
        </p:nvSpPr>
        <p:spPr>
          <a:xfrm>
            <a:off x="931479" y="3399968"/>
            <a:ext cx="10329041" cy="369332"/>
          </a:xfrm>
          <a:prstGeom prst="rect">
            <a:avLst/>
          </a:prstGeom>
          <a:noFill/>
        </p:spPr>
        <p:txBody>
          <a:bodyPr wrap="square" rtlCol="0">
            <a:spAutoFit/>
          </a:bodyPr>
          <a:lstStyle/>
          <a:p>
            <a:r>
              <a:rPr lang="en-CA" b="1" dirty="0"/>
              <a:t>(b)</a:t>
            </a:r>
            <a:r>
              <a:rPr lang="en-CA" dirty="0"/>
              <a:t> to make a fixation of the lesson for the purpose of the act referred to in paragraph (a); or</a:t>
            </a:r>
          </a:p>
        </p:txBody>
      </p:sp>
      <p:cxnSp>
        <p:nvCxnSpPr>
          <p:cNvPr id="10" name="Straight Connector 9">
            <a:extLst>
              <a:ext uri="{FF2B5EF4-FFF2-40B4-BE49-F238E27FC236}">
                <a16:creationId xmlns:a16="http://schemas.microsoft.com/office/drawing/2014/main" id="{63108C14-AA10-2C4C-A655-7D36D075F1D2}"/>
              </a:ext>
            </a:extLst>
          </p:cNvPr>
          <p:cNvCxnSpPr>
            <a:cxnSpLocks/>
          </p:cNvCxnSpPr>
          <p:nvPr/>
        </p:nvCxnSpPr>
        <p:spPr>
          <a:xfrm>
            <a:off x="1645220" y="3692785"/>
            <a:ext cx="5843401"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15E841-E1BA-6F44-ABE7-2B1EAB5C0271}"/>
              </a:ext>
            </a:extLst>
          </p:cNvPr>
          <p:cNvCxnSpPr>
            <a:cxnSpLocks/>
          </p:cNvCxnSpPr>
          <p:nvPr/>
        </p:nvCxnSpPr>
        <p:spPr>
          <a:xfrm>
            <a:off x="2333648" y="3987074"/>
            <a:ext cx="542298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4E4928-4CE7-0F4E-9CCE-132A9DA900B9}"/>
              </a:ext>
            </a:extLst>
          </p:cNvPr>
          <p:cNvCxnSpPr>
            <a:cxnSpLocks/>
          </p:cNvCxnSpPr>
          <p:nvPr/>
        </p:nvCxnSpPr>
        <p:spPr>
          <a:xfrm flipH="1" flipV="1">
            <a:off x="3077986" y="3805562"/>
            <a:ext cx="517709" cy="5756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5B6BD0-EC06-5A4D-965D-649110C47761}"/>
              </a:ext>
            </a:extLst>
          </p:cNvPr>
          <p:cNvSpPr txBox="1"/>
          <p:nvPr/>
        </p:nvSpPr>
        <p:spPr>
          <a:xfrm>
            <a:off x="3440052" y="4551282"/>
            <a:ext cx="3894082" cy="369332"/>
          </a:xfrm>
          <a:prstGeom prst="rect">
            <a:avLst/>
          </a:prstGeom>
          <a:noFill/>
        </p:spPr>
        <p:txBody>
          <a:bodyPr wrap="square" rtlCol="0">
            <a:spAutoFit/>
          </a:bodyPr>
          <a:lstStyle/>
          <a:p>
            <a:r>
              <a:rPr lang="en-US" dirty="0"/>
              <a:t>Like a recording or screen recording</a:t>
            </a:r>
          </a:p>
        </p:txBody>
      </p:sp>
      <p:pic>
        <p:nvPicPr>
          <p:cNvPr id="18" name="Picture 17" descr="A close up of a logo&#10;&#10;Description automatically generated">
            <a:extLst>
              <a:ext uri="{FF2B5EF4-FFF2-40B4-BE49-F238E27FC236}">
                <a16:creationId xmlns:a16="http://schemas.microsoft.com/office/drawing/2014/main" id="{39A0507D-E009-5749-A8D4-836924FB919F}"/>
              </a:ext>
            </a:extLst>
          </p:cNvPr>
          <p:cNvPicPr>
            <a:picLocks noChangeAspect="1"/>
          </p:cNvPicPr>
          <p:nvPr/>
        </p:nvPicPr>
        <p:blipFill>
          <a:blip r:embed="rId3"/>
          <a:stretch>
            <a:fillRect/>
          </a:stretch>
        </p:blipFill>
        <p:spPr>
          <a:xfrm>
            <a:off x="4924079" y="5164523"/>
            <a:ext cx="934470" cy="1054694"/>
          </a:xfrm>
          <a:prstGeom prst="rect">
            <a:avLst/>
          </a:prstGeom>
        </p:spPr>
      </p:pic>
      <p:pic>
        <p:nvPicPr>
          <p:cNvPr id="20" name="Isabelle" descr="A picture containing clothing&#10;&#10;Description automatically generated">
            <a:extLst>
              <a:ext uri="{FF2B5EF4-FFF2-40B4-BE49-F238E27FC236}">
                <a16:creationId xmlns:a16="http://schemas.microsoft.com/office/drawing/2014/main" id="{0E5A744B-D846-8045-8A05-CFF2FC255B0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06" b="92284" l="10000" r="90000">
                        <a14:foregroundMark x1="48594" y1="90511" x2="48594" y2="90511"/>
                        <a14:foregroundMark x1="48594" y1="90511" x2="48229" y2="89260"/>
                        <a14:foregroundMark x1="54635" y1="92284" x2="54635" y2="91554"/>
                      </a14:backgroundRemoval>
                    </a14:imgEffect>
                  </a14:imgLayer>
                </a14:imgProps>
              </a:ext>
            </a:extLst>
          </a:blip>
          <a:srcRect l="33766" r="34666"/>
          <a:stretch/>
        </p:blipFill>
        <p:spPr>
          <a:xfrm>
            <a:off x="2191887" y="3805562"/>
            <a:ext cx="1103008" cy="3359966"/>
          </a:xfrm>
          <a:prstGeom prst="rect">
            <a:avLst/>
          </a:prstGeom>
        </p:spPr>
      </p:pic>
      <p:pic>
        <p:nvPicPr>
          <p:cNvPr id="21" name="Picture 20">
            <a:extLst>
              <a:ext uri="{FF2B5EF4-FFF2-40B4-BE49-F238E27FC236}">
                <a16:creationId xmlns:a16="http://schemas.microsoft.com/office/drawing/2014/main" id="{94F9A14A-D878-BB47-ABA5-488BD6B10FE8}"/>
              </a:ext>
            </a:extLst>
          </p:cNvPr>
          <p:cNvPicPr>
            <a:picLocks noChangeAspect="1"/>
          </p:cNvPicPr>
          <p:nvPr/>
        </p:nvPicPr>
        <p:blipFill>
          <a:blip r:embed="rId6"/>
          <a:stretch>
            <a:fillRect/>
          </a:stretch>
        </p:blipFill>
        <p:spPr>
          <a:xfrm>
            <a:off x="7334134" y="4204849"/>
            <a:ext cx="2219653" cy="2399999"/>
          </a:xfrm>
          <a:prstGeom prst="rect">
            <a:avLst/>
          </a:prstGeom>
        </p:spPr>
      </p:pic>
      <p:pic>
        <p:nvPicPr>
          <p:cNvPr id="24" name="Picture 23">
            <a:extLst>
              <a:ext uri="{FF2B5EF4-FFF2-40B4-BE49-F238E27FC236}">
                <a16:creationId xmlns:a16="http://schemas.microsoft.com/office/drawing/2014/main" id="{D876936D-56E8-F549-B563-2DA478953078}"/>
              </a:ext>
            </a:extLst>
          </p:cNvPr>
          <p:cNvPicPr>
            <a:picLocks noChangeAspect="1"/>
          </p:cNvPicPr>
          <p:nvPr/>
        </p:nvPicPr>
        <p:blipFill>
          <a:blip r:embed="rId7"/>
          <a:stretch>
            <a:fillRect/>
          </a:stretch>
        </p:blipFill>
        <p:spPr>
          <a:xfrm rot="2340127">
            <a:off x="-1125483" y="1855135"/>
            <a:ext cx="2994838" cy="3147729"/>
          </a:xfrm>
          <a:prstGeom prst="rect">
            <a:avLst/>
          </a:prstGeom>
        </p:spPr>
      </p:pic>
      <p:sp>
        <p:nvSpPr>
          <p:cNvPr id="25" name="Rounded Rectangular Callout 24">
            <a:extLst>
              <a:ext uri="{FF2B5EF4-FFF2-40B4-BE49-F238E27FC236}">
                <a16:creationId xmlns:a16="http://schemas.microsoft.com/office/drawing/2014/main" id="{26F6B9C7-854B-CE47-B2DA-DC0E34B167BF}"/>
              </a:ext>
            </a:extLst>
          </p:cNvPr>
          <p:cNvSpPr/>
          <p:nvPr/>
        </p:nvSpPr>
        <p:spPr>
          <a:xfrm>
            <a:off x="3964672" y="1521689"/>
            <a:ext cx="1870187" cy="1535028"/>
          </a:xfrm>
          <a:prstGeom prst="wedgeRoundRectCallout">
            <a:avLst>
              <a:gd name="adj1" fmla="val -138761"/>
              <a:gd name="adj2" fmla="val 53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HAS TIME FOR THAT?</a:t>
            </a:r>
          </a:p>
        </p:txBody>
      </p:sp>
      <p:pic>
        <p:nvPicPr>
          <p:cNvPr id="26" name="Picture 25" descr="A close up of a logo&#10;&#10;Description automatically generated">
            <a:extLst>
              <a:ext uri="{FF2B5EF4-FFF2-40B4-BE49-F238E27FC236}">
                <a16:creationId xmlns:a16="http://schemas.microsoft.com/office/drawing/2014/main" id="{AA602CE0-B663-5741-80BD-BBD4C5715AEB}"/>
              </a:ext>
            </a:extLst>
          </p:cNvPr>
          <p:cNvPicPr>
            <a:picLocks noChangeAspect="1"/>
          </p:cNvPicPr>
          <p:nvPr/>
        </p:nvPicPr>
        <p:blipFill>
          <a:blip r:embed="rId8"/>
          <a:stretch>
            <a:fillRect/>
          </a:stretch>
        </p:blipFill>
        <p:spPr>
          <a:xfrm flipH="1">
            <a:off x="8474607" y="4733952"/>
            <a:ext cx="2344676" cy="2124048"/>
          </a:xfrm>
          <a:prstGeom prst="rect">
            <a:avLst/>
          </a:prstGeom>
        </p:spPr>
      </p:pic>
      <p:pic>
        <p:nvPicPr>
          <p:cNvPr id="16" name="Picture 15" descr="A close up of a logo&#10;&#10;Description automatically generated">
            <a:extLst>
              <a:ext uri="{FF2B5EF4-FFF2-40B4-BE49-F238E27FC236}">
                <a16:creationId xmlns:a16="http://schemas.microsoft.com/office/drawing/2014/main" id="{0B2E3284-44F1-A64D-A2C2-23F35112F717}"/>
              </a:ext>
            </a:extLst>
          </p:cNvPr>
          <p:cNvPicPr>
            <a:picLocks noChangeAspect="1"/>
          </p:cNvPicPr>
          <p:nvPr/>
        </p:nvPicPr>
        <p:blipFill>
          <a:blip r:embed="rId3"/>
          <a:stretch>
            <a:fillRect/>
          </a:stretch>
        </p:blipFill>
        <p:spPr>
          <a:xfrm>
            <a:off x="4924079" y="5164523"/>
            <a:ext cx="934470" cy="1054694"/>
          </a:xfrm>
          <a:prstGeom prst="rect">
            <a:avLst/>
          </a:prstGeom>
        </p:spPr>
      </p:pic>
      <p:pic>
        <p:nvPicPr>
          <p:cNvPr id="22" name="Atomic bomb">
            <a:extLst>
              <a:ext uri="{FF2B5EF4-FFF2-40B4-BE49-F238E27FC236}">
                <a16:creationId xmlns:a16="http://schemas.microsoft.com/office/drawing/2014/main" id="{CB131980-C87F-3546-BBFB-9F25FDA30BCC}"/>
              </a:ext>
            </a:extLst>
          </p:cNvPr>
          <p:cNvPicPr>
            <a:picLocks noChangeAspect="1"/>
          </p:cNvPicPr>
          <p:nvPr/>
        </p:nvPicPr>
        <p:blipFill>
          <a:blip r:embed="rId9"/>
          <a:stretch>
            <a:fillRect/>
          </a:stretch>
        </p:blipFill>
        <p:spPr>
          <a:xfrm>
            <a:off x="4454563" y="5070183"/>
            <a:ext cx="1865061" cy="1243374"/>
          </a:xfrm>
          <a:prstGeom prst="rect">
            <a:avLst/>
          </a:prstGeom>
        </p:spPr>
      </p:pic>
      <p:pic>
        <p:nvPicPr>
          <p:cNvPr id="19" name="Picture 18">
            <a:extLst>
              <a:ext uri="{FF2B5EF4-FFF2-40B4-BE49-F238E27FC236}">
                <a16:creationId xmlns:a16="http://schemas.microsoft.com/office/drawing/2014/main" id="{7A8BD888-7F82-E245-B7C2-D22A134F233D}"/>
              </a:ext>
            </a:extLst>
          </p:cNvPr>
          <p:cNvPicPr>
            <a:picLocks noChangeAspect="1"/>
          </p:cNvPicPr>
          <p:nvPr/>
        </p:nvPicPr>
        <p:blipFill>
          <a:blip r:embed="rId10"/>
          <a:srcRect/>
          <a:stretch/>
        </p:blipFill>
        <p:spPr>
          <a:xfrm>
            <a:off x="4856442" y="3465513"/>
            <a:ext cx="2303760" cy="2282942"/>
          </a:xfrm>
          <a:prstGeom prst="rect">
            <a:avLst/>
          </a:prstGeom>
        </p:spPr>
      </p:pic>
    </p:spTree>
    <p:extLst>
      <p:ext uri="{BB962C8B-B14F-4D97-AF65-F5344CB8AC3E}">
        <p14:creationId xmlns:p14="http://schemas.microsoft.com/office/powerpoint/2010/main" val="1054469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xEl>
                                              <p:pRg st="4" end="4"/>
                                            </p:txEl>
                                          </p:spTgt>
                                        </p:tgtEl>
                                      </p:cBhvr>
                                    </p:animEffect>
                                    <p:set>
                                      <p:cBhvr>
                                        <p:cTn id="23" dur="1" fill="hold">
                                          <p:stCondLst>
                                            <p:cond delay="499"/>
                                          </p:stCondLst>
                                        </p:cTn>
                                        <p:tgtEl>
                                          <p:spTgt spid="5">
                                            <p:txEl>
                                              <p:pRg st="4" end="4"/>
                                            </p:txEl>
                                          </p:spTgt>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1000"/>
                            </p:stCondLst>
                            <p:childTnLst>
                              <p:par>
                                <p:cTn id="37" presetID="9"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par>
                                <p:cTn id="40" presetID="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51" presetID="10" presetClass="exit" presetSubtype="0" fill="hold"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6" presetClass="emph" presetSubtype="0" fill="hold" nodeType="withEffect">
                                  <p:stCondLst>
                                    <p:cond delay="0"/>
                                  </p:stCondLst>
                                  <p:childTnLst>
                                    <p:animScale>
                                      <p:cBhvr>
                                        <p:cTn id="55" dur="2000" fill="hold"/>
                                        <p:tgtEl>
                                          <p:spTgt spid="16"/>
                                        </p:tgtEl>
                                      </p:cBhvr>
                                      <p:by x="50000" y="50000"/>
                                    </p:animScale>
                                  </p:childTnLst>
                                </p:cTn>
                              </p:par>
                              <p:par>
                                <p:cTn id="56" presetID="42" presetClass="path" presetSubtype="0" accel="50000" decel="50000" fill="hold" nodeType="withEffect">
                                  <p:stCondLst>
                                    <p:cond delay="0"/>
                                  </p:stCondLst>
                                  <p:childTnLst>
                                    <p:animMotion origin="layout" path="M 2.5E-6 -1.11111E-6 L -0.18972 -0.0618 " pathEditMode="relative" rAng="0" ptsTypes="AA">
                                      <p:cBhvr>
                                        <p:cTn id="57" dur="2000" fill="hold"/>
                                        <p:tgtEl>
                                          <p:spTgt spid="16"/>
                                        </p:tgtEl>
                                        <p:attrNameLst>
                                          <p:attrName>ppt_x</p:attrName>
                                          <p:attrName>ppt_y</p:attrName>
                                        </p:attrNameLst>
                                      </p:cBhvr>
                                      <p:rCtr x="-9492" y="-3102"/>
                                    </p:animMotion>
                                  </p:childTnLst>
                                </p:cTn>
                              </p:par>
                              <p:par>
                                <p:cTn id="58" presetID="6" presetClass="emph" presetSubtype="0" fill="hold" nodeType="withEffect">
                                  <p:stCondLst>
                                    <p:cond delay="0"/>
                                  </p:stCondLst>
                                  <p:childTnLst>
                                    <p:animScale>
                                      <p:cBhvr>
                                        <p:cTn id="59" dur="2000" fill="hold"/>
                                        <p:tgtEl>
                                          <p:spTgt spid="16"/>
                                        </p:tgtEl>
                                      </p:cBhvr>
                                      <p:by x="50000" y="50000"/>
                                    </p:animScale>
                                  </p:childTnLst>
                                </p:cTn>
                              </p:par>
                            </p:childTnLst>
                          </p:cTn>
                        </p:par>
                        <p:par>
                          <p:cTn id="60" fill="hold">
                            <p:stCondLst>
                              <p:cond delay="2000"/>
                            </p:stCondLst>
                            <p:childTnLst>
                              <p:par>
                                <p:cTn id="61" presetID="10" presetClass="exit" presetSubtype="0" fill="hold" nodeType="after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900" decel="100000" fill="hold"/>
                                        <p:tgtEl>
                                          <p:spTgt spid="2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5">
                                            <p:txEl>
                                              <p:pRg st="0" end="0"/>
                                            </p:txEl>
                                          </p:spTgt>
                                        </p:tgtEl>
                                      </p:cBhvr>
                                    </p:animEffect>
                                    <p:set>
                                      <p:cBhvr>
                                        <p:cTn id="80" dur="1" fill="hold">
                                          <p:stCondLst>
                                            <p:cond delay="499"/>
                                          </p:stCondLst>
                                        </p:cTn>
                                        <p:tgtEl>
                                          <p:spTgt spid="5">
                                            <p:txEl>
                                              <p:pRg st="0" end="0"/>
                                            </p:txEl>
                                          </p:spTgt>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
                                            <p:txEl>
                                              <p:pRg st="2" end="2"/>
                                            </p:txEl>
                                          </p:spTgt>
                                        </p:tgtEl>
                                      </p:cBhvr>
                                    </p:animEffect>
                                    <p:set>
                                      <p:cBhvr>
                                        <p:cTn id="83" dur="1" fill="hold">
                                          <p:stCondLst>
                                            <p:cond delay="499"/>
                                          </p:stCondLst>
                                        </p:cTn>
                                        <p:tgtEl>
                                          <p:spTgt spid="5">
                                            <p:txEl>
                                              <p:pRg st="2" end="2"/>
                                            </p:txEl>
                                          </p:spTgt>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
                                            <p:txEl>
                                              <p:pRg st="4" end="4"/>
                                            </p:txEl>
                                          </p:spTgt>
                                        </p:tgtEl>
                                      </p:cBhvr>
                                    </p:animEffect>
                                    <p:set>
                                      <p:cBhvr>
                                        <p:cTn id="86" dur="1" fill="hold">
                                          <p:stCondLst>
                                            <p:cond delay="499"/>
                                          </p:stCondLst>
                                        </p:cTn>
                                        <p:tgtEl>
                                          <p:spTgt spid="5">
                                            <p:txEl>
                                              <p:pRg st="4" end="4"/>
                                            </p:txEl>
                                          </p:spTgt>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childTnLst>
                          </p:cTn>
                        </p:par>
                        <p:par>
                          <p:cTn id="93" fill="hold">
                            <p:stCondLst>
                              <p:cond delay="500"/>
                            </p:stCondLst>
                            <p:childTnLst>
                              <p:par>
                                <p:cTn id="94" presetID="10" presetClass="exit" presetSubtype="0" fill="hold" nodeType="after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21"/>
                                        </p:tgtEl>
                                      </p:cBhvr>
                                    </p:animEffect>
                                    <p:animScale>
                                      <p:cBhvr>
                                        <p:cTn id="101" dur="250" autoRev="1" fill="hold"/>
                                        <p:tgtEl>
                                          <p:spTgt spid="21"/>
                                        </p:tgtEl>
                                      </p:cBhvr>
                                      <p:by x="105000" y="105000"/>
                                    </p:animScale>
                                  </p:childTnLst>
                                </p:cTn>
                              </p:par>
                            </p:childTnLst>
                          </p:cTn>
                        </p:par>
                      </p:childTnLst>
                    </p:cTn>
                  </p:par>
                  <p:par>
                    <p:cTn id="102" fill="hold">
                      <p:stCondLst>
                        <p:cond delay="indefinite"/>
                      </p:stCondLst>
                      <p:childTnLst>
                        <p:par>
                          <p:cTn id="103" fill="hold">
                            <p:stCondLst>
                              <p:cond delay="0"/>
                            </p:stCondLst>
                            <p:childTnLst>
                              <p:par>
                                <p:cTn id="104" presetID="26" presetClass="emph" presetSubtype="0" fill="hold" nodeType="clickEffect">
                                  <p:stCondLst>
                                    <p:cond delay="0"/>
                                  </p:stCondLst>
                                  <p:childTnLst>
                                    <p:animEffect transition="out" filter="fade">
                                      <p:cBhvr>
                                        <p:cTn id="105" dur="500" tmFilter="0, 0; .2, .5; .8, .5; 1, 0"/>
                                        <p:tgtEl>
                                          <p:spTgt spid="20"/>
                                        </p:tgtEl>
                                      </p:cBhvr>
                                    </p:animEffect>
                                    <p:animScale>
                                      <p:cBhvr>
                                        <p:cTn id="106" dur="250" autoRev="1" fill="hold"/>
                                        <p:tgtEl>
                                          <p:spTgt spid="20"/>
                                        </p:tgtEl>
                                      </p:cBhvr>
                                      <p:by x="105000" y="105000"/>
                                    </p:animScale>
                                  </p:childTnLst>
                                </p:cTn>
                              </p:par>
                            </p:childTnLst>
                          </p:cTn>
                        </p:par>
                      </p:childTnLst>
                    </p:cTn>
                  </p:par>
                  <p:par>
                    <p:cTn id="107" fill="hold">
                      <p:stCondLst>
                        <p:cond delay="indefinite"/>
                      </p:stCondLst>
                      <p:childTnLst>
                        <p:par>
                          <p:cTn id="108" fill="hold">
                            <p:stCondLst>
                              <p:cond delay="0"/>
                            </p:stCondLst>
                            <p:childTnLst>
                              <p:par>
                                <p:cTn id="109" presetID="37" presetClass="exit" presetSubtype="0" fill="hold" nodeType="clickEffect">
                                  <p:stCondLst>
                                    <p:cond delay="0"/>
                                  </p:stCondLst>
                                  <p:childTnLst>
                                    <p:animEffect transition="out" filter="fade">
                                      <p:cBhvr>
                                        <p:cTn id="110" dur="1000"/>
                                        <p:tgtEl>
                                          <p:spTgt spid="22"/>
                                        </p:tgtEl>
                                      </p:cBhvr>
                                    </p:animEffect>
                                    <p:anim calcmode="lin" valueType="num">
                                      <p:cBhvr>
                                        <p:cTn id="111" dur="1000"/>
                                        <p:tgtEl>
                                          <p:spTgt spid="22"/>
                                        </p:tgtEl>
                                        <p:attrNameLst>
                                          <p:attrName>ppt_x</p:attrName>
                                        </p:attrNameLst>
                                      </p:cBhvr>
                                      <p:tavLst>
                                        <p:tav tm="0">
                                          <p:val>
                                            <p:strVal val="ppt_x"/>
                                          </p:val>
                                        </p:tav>
                                        <p:tav tm="100000">
                                          <p:val>
                                            <p:strVal val="ppt_x"/>
                                          </p:val>
                                        </p:tav>
                                      </p:tavLst>
                                    </p:anim>
                                    <p:anim calcmode="lin" valueType="num">
                                      <p:cBhvr>
                                        <p:cTn id="112" dur="100" decel="100000"/>
                                        <p:tgtEl>
                                          <p:spTgt spid="22"/>
                                        </p:tgtEl>
                                        <p:attrNameLst>
                                          <p:attrName>ppt_y</p:attrName>
                                        </p:attrNameLst>
                                      </p:cBhvr>
                                      <p:tavLst>
                                        <p:tav tm="0">
                                          <p:val>
                                            <p:strVal val="ppt_y"/>
                                          </p:val>
                                        </p:tav>
                                        <p:tav tm="100000">
                                          <p:val>
                                            <p:strVal val="ppt_y-.03"/>
                                          </p:val>
                                        </p:tav>
                                      </p:tavLst>
                                    </p:anim>
                                    <p:anim calcmode="lin" valueType="num">
                                      <p:cBhvr>
                                        <p:cTn id="113" dur="900" accel="100000">
                                          <p:stCondLst>
                                            <p:cond delay="100"/>
                                          </p:stCondLst>
                                        </p:cTn>
                                        <p:tgtEl>
                                          <p:spTgt spid="22"/>
                                        </p:tgtEl>
                                        <p:attrNameLst>
                                          <p:attrName>ppt_y</p:attrName>
                                        </p:attrNameLst>
                                      </p:cBhvr>
                                      <p:tavLst>
                                        <p:tav tm="0">
                                          <p:val>
                                            <p:strVal val="ppt_y"/>
                                          </p:val>
                                        </p:tav>
                                        <p:tav tm="100000">
                                          <p:val>
                                            <p:strVal val="ppt_y+1"/>
                                          </p:val>
                                        </p:tav>
                                      </p:tavLst>
                                    </p:anim>
                                    <p:set>
                                      <p:cBhvr>
                                        <p:cTn id="114" dur="1" fill="hold">
                                          <p:stCondLst>
                                            <p:cond delay="999"/>
                                          </p:stCondLst>
                                        </p:cTn>
                                        <p:tgtEl>
                                          <p:spTgt spid="2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5">
                                            <p:txEl>
                                              <p:pRg st="0" end="0"/>
                                            </p:txEl>
                                          </p:spTgt>
                                        </p:tgtEl>
                                      </p:cBhvr>
                                    </p:animEffect>
                                    <p:set>
                                      <p:cBhvr>
                                        <p:cTn id="117" dur="1" fill="hold">
                                          <p:stCondLst>
                                            <p:cond delay="499"/>
                                          </p:stCondLst>
                                        </p:cTn>
                                        <p:tgtEl>
                                          <p:spTgt spid="5">
                                            <p:txEl>
                                              <p:pRg st="0" end="0"/>
                                            </p:txEl>
                                          </p:spTgt>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
                                            <p:txEl>
                                              <p:pRg st="2" end="2"/>
                                            </p:txEl>
                                          </p:spTgt>
                                        </p:tgtEl>
                                      </p:cBhvr>
                                    </p:animEffect>
                                    <p:set>
                                      <p:cBhvr>
                                        <p:cTn id="120" dur="1" fill="hold">
                                          <p:stCondLst>
                                            <p:cond delay="499"/>
                                          </p:stCondLst>
                                        </p:cTn>
                                        <p:tgtEl>
                                          <p:spTgt spid="5">
                                            <p:txEl>
                                              <p:pRg st="2" end="2"/>
                                            </p:txEl>
                                          </p:spTgt>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
                                            <p:txEl>
                                              <p:pRg st="4" end="4"/>
                                            </p:txEl>
                                          </p:spTgt>
                                        </p:tgtEl>
                                      </p:cBhvr>
                                    </p:animEffect>
                                    <p:set>
                                      <p:cBhvr>
                                        <p:cTn id="123"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 presetClass="entr" presetSubtype="8" fill="hold"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additive="base">
                                        <p:cTn id="128" dur="500" fill="hold"/>
                                        <p:tgtEl>
                                          <p:spTgt spid="24"/>
                                        </p:tgtEl>
                                        <p:attrNameLst>
                                          <p:attrName>ppt_x</p:attrName>
                                        </p:attrNameLst>
                                      </p:cBhvr>
                                      <p:tavLst>
                                        <p:tav tm="0">
                                          <p:val>
                                            <p:strVal val="0-#ppt_w/2"/>
                                          </p:val>
                                        </p:tav>
                                        <p:tav tm="100000">
                                          <p:val>
                                            <p:strVal val="#ppt_x"/>
                                          </p:val>
                                        </p:tav>
                                      </p:tavLst>
                                    </p:anim>
                                    <p:anim calcmode="lin" valueType="num">
                                      <p:cBhvr additive="base">
                                        <p:cTn id="129" dur="500" fill="hold"/>
                                        <p:tgtEl>
                                          <p:spTgt spid="24"/>
                                        </p:tgtEl>
                                        <p:attrNameLst>
                                          <p:attrName>ppt_y</p:attrName>
                                        </p:attrNameLst>
                                      </p:cBhvr>
                                      <p:tavLst>
                                        <p:tav tm="0">
                                          <p:val>
                                            <p:strVal val="#ppt_y"/>
                                          </p:val>
                                        </p:tav>
                                        <p:tav tm="100000">
                                          <p:val>
                                            <p:strVal val="#ppt_y"/>
                                          </p:val>
                                        </p:tav>
                                      </p:tavLst>
                                    </p:anim>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5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20"/>
                                        </p:tgtEl>
                                      </p:cBhvr>
                                    </p:animEffect>
                                    <p:set>
                                      <p:cBhvr>
                                        <p:cTn id="144" dur="1" fill="hold">
                                          <p:stCondLst>
                                            <p:cond delay="499"/>
                                          </p:stCondLst>
                                        </p:cTn>
                                        <p:tgtEl>
                                          <p:spTgt spid="20"/>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8"/>
                                        </p:tgtEl>
                                      </p:cBhvr>
                                    </p:animEffect>
                                    <p:set>
                                      <p:cBhvr>
                                        <p:cTn id="147" dur="1" fill="hold">
                                          <p:stCondLst>
                                            <p:cond delay="499"/>
                                          </p:stCondLst>
                                        </p:cTn>
                                        <p:tgtEl>
                                          <p:spTgt spid="18"/>
                                        </p:tgtEl>
                                        <p:attrNameLst>
                                          <p:attrName>style.visibility</p:attrName>
                                        </p:attrNameLst>
                                      </p:cBhvr>
                                      <p:to>
                                        <p:strVal val="hidden"/>
                                      </p:to>
                                    </p:set>
                                  </p:childTnLst>
                                </p:cTn>
                              </p:par>
                              <p:par>
                                <p:cTn id="148" presetID="42" presetClass="path" presetSubtype="0" accel="50000" decel="50000" fill="hold" nodeType="withEffect">
                                  <p:stCondLst>
                                    <p:cond delay="0"/>
                                  </p:stCondLst>
                                  <p:childTnLst>
                                    <p:animMotion origin="layout" path="M 1.875E-6 -4.44444E-6 L -0.47344 -0.175 " pathEditMode="relative" rAng="0" ptsTypes="AA">
                                      <p:cBhvr>
                                        <p:cTn id="149" dur="2000" fill="hold"/>
                                        <p:tgtEl>
                                          <p:spTgt spid="21"/>
                                        </p:tgtEl>
                                        <p:attrNameLst>
                                          <p:attrName>ppt_x</p:attrName>
                                          <p:attrName>ppt_y</p:attrName>
                                        </p:attrNameLst>
                                      </p:cBhvr>
                                      <p:rCtr x="-23672" y="-8750"/>
                                    </p:animMotion>
                                  </p:childTnLst>
                                </p:cTn>
                              </p:par>
                              <p:par>
                                <p:cTn id="150" presetID="37" presetClass="entr" presetSubtype="0" fill="hold"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fade">
                                      <p:cBhvr>
                                        <p:cTn id="152" dur="1000"/>
                                        <p:tgtEl>
                                          <p:spTgt spid="26"/>
                                        </p:tgtEl>
                                      </p:cBhvr>
                                    </p:animEffect>
                                    <p:anim calcmode="lin" valueType="num">
                                      <p:cBhvr>
                                        <p:cTn id="153" dur="1000" fill="hold"/>
                                        <p:tgtEl>
                                          <p:spTgt spid="26"/>
                                        </p:tgtEl>
                                        <p:attrNameLst>
                                          <p:attrName>ppt_x</p:attrName>
                                        </p:attrNameLst>
                                      </p:cBhvr>
                                      <p:tavLst>
                                        <p:tav tm="0">
                                          <p:val>
                                            <p:strVal val="#ppt_x"/>
                                          </p:val>
                                        </p:tav>
                                        <p:tav tm="100000">
                                          <p:val>
                                            <p:strVal val="#ppt_x"/>
                                          </p:val>
                                        </p:tav>
                                      </p:tavLst>
                                    </p:anim>
                                    <p:anim calcmode="lin" valueType="num">
                                      <p:cBhvr>
                                        <p:cTn id="154" dur="900" decel="100000" fill="hold"/>
                                        <p:tgtEl>
                                          <p:spTgt spid="26"/>
                                        </p:tgtEl>
                                        <p:attrNameLst>
                                          <p:attrName>ppt_y</p:attrName>
                                        </p:attrNameLst>
                                      </p:cBhvr>
                                      <p:tavLst>
                                        <p:tav tm="0">
                                          <p:val>
                                            <p:strVal val="#ppt_y+1"/>
                                          </p:val>
                                        </p:tav>
                                        <p:tav tm="100000">
                                          <p:val>
                                            <p:strVal val="#ppt_y-.03"/>
                                          </p:val>
                                        </p:tav>
                                      </p:tavLst>
                                    </p:anim>
                                    <p:anim calcmode="lin" valueType="num">
                                      <p:cBhvr>
                                        <p:cTn id="15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56" fill="hold">
                            <p:stCondLst>
                              <p:cond delay="2000"/>
                            </p:stCondLst>
                            <p:childTnLst>
                              <p:par>
                                <p:cTn id="157" presetID="10" presetClass="entr" presetSubtype="0" fill="hold" nodeType="after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fade">
                                      <p:cBhvr>
                                        <p:cTn id="1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P spid="7" grpId="0"/>
      <p:bldP spid="7" grpId="1"/>
      <p:bldP spid="17" grpId="0"/>
      <p:bldP spid="17" grpId="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REPROGRAPHIC REPRODUCTION</a:t>
            </a:r>
          </a:p>
        </p:txBody>
      </p:sp>
      <p:sp>
        <p:nvSpPr>
          <p:cNvPr id="2" name="TextBox 1">
            <a:extLst>
              <a:ext uri="{FF2B5EF4-FFF2-40B4-BE49-F238E27FC236}">
                <a16:creationId xmlns:a16="http://schemas.microsoft.com/office/drawing/2014/main" id="{E7780590-130E-0C46-999E-648F7FB3005C}"/>
              </a:ext>
            </a:extLst>
          </p:cNvPr>
          <p:cNvSpPr txBox="1"/>
          <p:nvPr/>
        </p:nvSpPr>
        <p:spPr>
          <a:xfrm>
            <a:off x="1352805" y="2032517"/>
            <a:ext cx="11028336" cy="3139321"/>
          </a:xfrm>
          <a:prstGeom prst="rect">
            <a:avLst/>
          </a:prstGeom>
          <a:noFill/>
        </p:spPr>
        <p:txBody>
          <a:bodyPr wrap="square" rtlCol="0">
            <a:spAutoFit/>
          </a:bodyPr>
          <a:lstStyle/>
          <a:p>
            <a:r>
              <a:rPr lang="en-CA" b="1" dirty="0"/>
              <a:t>Exception — digital reproduction of works</a:t>
            </a:r>
          </a:p>
          <a:p>
            <a:endParaRPr lang="en-CA" b="1" dirty="0"/>
          </a:p>
          <a:p>
            <a:r>
              <a:rPr lang="en-CA" b="1" dirty="0"/>
              <a:t>30.02</a:t>
            </a:r>
            <a:r>
              <a:rPr lang="en-CA" dirty="0"/>
              <a:t> </a:t>
            </a:r>
            <a:r>
              <a:rPr lang="en-CA" b="1" dirty="0"/>
              <a:t>(1)</a:t>
            </a:r>
            <a:r>
              <a:rPr lang="en-CA" dirty="0"/>
              <a:t> Subject to subsections (3) to (5), it is not an infringement of copyright for an educational institution that has a reprographic reproduction licence under which the institution is authorized to make reprographic reproductions of works in a collective society’s repertoire for an educational or training purpose</a:t>
            </a:r>
          </a:p>
          <a:p>
            <a:pPr lvl="1"/>
            <a:r>
              <a:rPr lang="en-CA" b="1" dirty="0"/>
              <a:t>(a)</a:t>
            </a:r>
            <a:r>
              <a:rPr lang="en-CA" dirty="0"/>
              <a:t> to make a digital reproduction — of the same general nature and extent as the reprographic reproduction authorized under the licence — of a paper form of any of those works;</a:t>
            </a:r>
          </a:p>
          <a:p>
            <a:pPr lvl="1"/>
            <a:r>
              <a:rPr lang="en-CA" b="1" dirty="0"/>
              <a:t>(b)</a:t>
            </a:r>
            <a:r>
              <a:rPr lang="en-CA" dirty="0"/>
              <a:t> to communicate the digital reproduction by telecommunication for an educational or training purpose to persons acting under the authority of the institution; or</a:t>
            </a:r>
          </a:p>
          <a:p>
            <a:endParaRPr lang="en-US" dirty="0"/>
          </a:p>
        </p:txBody>
      </p:sp>
      <p:cxnSp>
        <p:nvCxnSpPr>
          <p:cNvPr id="4" name="Straight Connector 3">
            <a:extLst>
              <a:ext uri="{FF2B5EF4-FFF2-40B4-BE49-F238E27FC236}">
                <a16:creationId xmlns:a16="http://schemas.microsoft.com/office/drawing/2014/main" id="{61095A66-BDA1-BC4D-AB9E-269653821A5F}"/>
              </a:ext>
            </a:extLst>
          </p:cNvPr>
          <p:cNvCxnSpPr>
            <a:cxnSpLocks/>
          </p:cNvCxnSpPr>
          <p:nvPr/>
        </p:nvCxnSpPr>
        <p:spPr>
          <a:xfrm>
            <a:off x="2209662" y="4002572"/>
            <a:ext cx="31837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BA19DE-F888-2D41-9AF6-93825D343ED0}"/>
              </a:ext>
            </a:extLst>
          </p:cNvPr>
          <p:cNvCxnSpPr>
            <a:cxnSpLocks/>
          </p:cNvCxnSpPr>
          <p:nvPr/>
        </p:nvCxnSpPr>
        <p:spPr>
          <a:xfrm>
            <a:off x="2209662" y="4557928"/>
            <a:ext cx="622141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355485-842F-DD43-BFF7-61F6864329C0}"/>
              </a:ext>
            </a:extLst>
          </p:cNvPr>
          <p:cNvCxnSpPr>
            <a:cxnSpLocks/>
          </p:cNvCxnSpPr>
          <p:nvPr/>
        </p:nvCxnSpPr>
        <p:spPr>
          <a:xfrm>
            <a:off x="9369360" y="2897027"/>
            <a:ext cx="2058829"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0B2C20-A571-0A43-934B-F99F154E5FCC}"/>
              </a:ext>
            </a:extLst>
          </p:cNvPr>
          <p:cNvCxnSpPr>
            <a:cxnSpLocks/>
          </p:cNvCxnSpPr>
          <p:nvPr/>
        </p:nvCxnSpPr>
        <p:spPr>
          <a:xfrm>
            <a:off x="1417005" y="3142416"/>
            <a:ext cx="544996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3" name="Isabelle">
            <a:extLst>
              <a:ext uri="{FF2B5EF4-FFF2-40B4-BE49-F238E27FC236}">
                <a16:creationId xmlns:a16="http://schemas.microsoft.com/office/drawing/2014/main" id="{A9777665-50CA-534E-987C-616311BD1C2C}"/>
              </a:ext>
            </a:extLst>
          </p:cNvPr>
          <p:cNvPicPr>
            <a:picLocks noChangeAspect="1"/>
          </p:cNvPicPr>
          <p:nvPr/>
        </p:nvPicPr>
        <p:blipFill>
          <a:blip r:embed="rId3"/>
          <a:srcRect/>
          <a:stretch/>
        </p:blipFill>
        <p:spPr>
          <a:xfrm rot="463270">
            <a:off x="-251421" y="4768399"/>
            <a:ext cx="2121375" cy="2222392"/>
          </a:xfrm>
          <a:prstGeom prst="rect">
            <a:avLst/>
          </a:prstGeom>
        </p:spPr>
      </p:pic>
      <p:sp>
        <p:nvSpPr>
          <p:cNvPr id="15" name="Rounded Rectangular Callout 14">
            <a:extLst>
              <a:ext uri="{FF2B5EF4-FFF2-40B4-BE49-F238E27FC236}">
                <a16:creationId xmlns:a16="http://schemas.microsoft.com/office/drawing/2014/main" id="{C35ABA45-1114-9C41-96AA-904BF184F0CC}"/>
              </a:ext>
            </a:extLst>
          </p:cNvPr>
          <p:cNvSpPr/>
          <p:nvPr/>
        </p:nvSpPr>
        <p:spPr>
          <a:xfrm>
            <a:off x="2671282" y="5973440"/>
            <a:ext cx="1720312" cy="735927"/>
          </a:xfrm>
          <a:prstGeom prst="wedgeRoundRectCallout">
            <a:avLst>
              <a:gd name="adj1" fmla="val -105208"/>
              <a:gd name="adj2" fmla="val -67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WHAAAAA…</a:t>
            </a:r>
          </a:p>
        </p:txBody>
      </p:sp>
    </p:spTree>
    <p:extLst>
      <p:ext uri="{BB962C8B-B14F-4D97-AF65-F5344CB8AC3E}">
        <p14:creationId xmlns:p14="http://schemas.microsoft.com/office/powerpoint/2010/main" val="468468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900" decel="100000" fill="hold"/>
                                        <p:tgtEl>
                                          <p:spTgt spid="1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2.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3.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4.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30804</TotalTime>
  <Words>3970</Words>
  <Application>Microsoft Macintosh PowerPoint</Application>
  <PresentationFormat>Widescreen</PresentationFormat>
  <Paragraphs>203</Paragraphs>
  <Slides>23</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23</vt:i4>
      </vt:variant>
    </vt:vector>
  </HeadingPairs>
  <TitlesOfParts>
    <vt:vector size="30" baseType="lpstr">
      <vt:lpstr>Arial</vt:lpstr>
      <vt:lpstr>Avenir Next Condensed</vt:lpstr>
      <vt:lpstr>Calibri</vt:lpstr>
      <vt:lpstr>Level 2</vt:lpstr>
      <vt:lpstr>Level 3</vt:lpstr>
      <vt:lpstr>Level 4</vt:lpstr>
      <vt:lpstr>Level 5</vt:lpstr>
      <vt:lpstr>Educational Institution Exceptions</vt:lpstr>
      <vt:lpstr>EDUCATIONAL EXCEPTIONS TO INFRINGEMENT</vt:lpstr>
      <vt:lpstr>CLASSROOM DISPLAYS</vt:lpstr>
      <vt:lpstr>CLASSROOM DISPLAYS</vt:lpstr>
      <vt:lpstr>PUBLIC PERFORMANCES </vt:lpstr>
      <vt:lpstr>SOUNDS, FILMS, AND BROADCASTS</vt:lpstr>
      <vt:lpstr>SOUNDS, FILMS, AND BROADCASTS</vt:lpstr>
      <vt:lpstr>TELECOMMUNICATION AND RECORDING</vt:lpstr>
      <vt:lpstr>REPROGRAPHIC REPRODUCTION</vt:lpstr>
      <vt:lpstr>REPROGRAPHIC REPRODUCTION</vt:lpstr>
      <vt:lpstr>PUBLICLY AVAILABLE MATERIALS</vt:lpstr>
      <vt:lpstr>COPYRIGHT ACT REVIEW</vt:lpstr>
      <vt:lpstr>LEARNING OBJECTIVES</vt:lpstr>
      <vt:lpstr>THANK YOU FOR YOUR ATTENTION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Julia Guy</cp:lastModifiedBy>
  <cp:revision>101</cp:revision>
  <dcterms:created xsi:type="dcterms:W3CDTF">2019-10-03T17:13:49Z</dcterms:created>
  <dcterms:modified xsi:type="dcterms:W3CDTF">2020-09-26T03:23:59Z</dcterms:modified>
</cp:coreProperties>
</file>